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583" r:id="rId2"/>
    <p:sldId id="494" r:id="rId3"/>
    <p:sldId id="530" r:id="rId4"/>
    <p:sldId id="557" r:id="rId5"/>
    <p:sldId id="586" r:id="rId6"/>
    <p:sldId id="558" r:id="rId7"/>
    <p:sldId id="559" r:id="rId8"/>
    <p:sldId id="560" r:id="rId9"/>
    <p:sldId id="588" r:id="rId10"/>
    <p:sldId id="562" r:id="rId11"/>
    <p:sldId id="563" r:id="rId12"/>
    <p:sldId id="564" r:id="rId13"/>
    <p:sldId id="589" r:id="rId14"/>
    <p:sldId id="565" r:id="rId15"/>
    <p:sldId id="567" r:id="rId16"/>
    <p:sldId id="568" r:id="rId17"/>
    <p:sldId id="571" r:id="rId18"/>
    <p:sldId id="590" r:id="rId19"/>
    <p:sldId id="572" r:id="rId20"/>
    <p:sldId id="573" r:id="rId21"/>
    <p:sldId id="574" r:id="rId22"/>
    <p:sldId id="584" r:id="rId23"/>
    <p:sldId id="591" r:id="rId24"/>
    <p:sldId id="592" r:id="rId2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DBE7"/>
    <a:srgbClr val="70BA16"/>
    <a:srgbClr val="FF7920"/>
    <a:srgbClr val="08B0ED"/>
    <a:srgbClr val="AF8749"/>
    <a:srgbClr val="C6AA64"/>
    <a:srgbClr val="568D11"/>
    <a:srgbClr val="1A74CC"/>
    <a:srgbClr val="82D81A"/>
    <a:srgbClr val="61A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9" autoAdjust="0"/>
  </p:normalViewPr>
  <p:slideViewPr>
    <p:cSldViewPr>
      <p:cViewPr>
        <p:scale>
          <a:sx n="75" d="100"/>
          <a:sy n="75" d="100"/>
        </p:scale>
        <p:origin x="2424" y="1206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84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68BD34E-85C4-4B24-B46E-694CC06C0E03}" type="datetimeFigureOut">
              <a:rPr lang="zh-CN" altLang="en-US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1B9BE38-5C12-4F04-9796-5D38F69CF36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40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82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793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22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C10FD-6B05-48B2-9F8A-C90BCA9525E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035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98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37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666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9902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C10FD-6B05-48B2-9F8A-C90BCA9525E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3392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16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03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163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81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594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C10FD-6B05-48B2-9F8A-C90BCA9525E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220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44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53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50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028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C10FD-6B05-48B2-9F8A-C90BCA9525E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2131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156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516216" y="458797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232C9C6-3FA4-42B4-A115-AF571262AF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6" t="21961" r="9196" b="10851"/>
          <a:stretch/>
        </p:blipFill>
        <p:spPr>
          <a:xfrm rot="16200000">
            <a:off x="2000252" y="-2000251"/>
            <a:ext cx="5143501" cy="914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71056" y="471626"/>
            <a:ext cx="4201888" cy="420024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89130" y="1963846"/>
            <a:ext cx="405490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/>
              </a:rPr>
              <a:t> </a:t>
            </a:r>
            <a:r>
              <a:rPr lang="en-US" altLang="zh-CN" sz="36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/>
              </a:rPr>
              <a:t>Business Report</a:t>
            </a:r>
            <a:endParaRPr lang="zh-CN" altLang="en-US" sz="3600" dirty="0">
              <a:solidFill>
                <a:srgbClr val="F2F2F2">
                  <a:alpha val="95000"/>
                </a:srgbClr>
              </a:solidFill>
              <a:latin typeface="华文细黑" panose="02010600040101010101" pitchFamily="2" charset="-122"/>
              <a:ea typeface="华文细黑"/>
            </a:endParaRPr>
          </a:p>
        </p:txBody>
      </p:sp>
      <p:sp>
        <p:nvSpPr>
          <p:cNvPr id="7" name="TextBox 111"/>
          <p:cNvSpPr txBox="1">
            <a:spLocks noChangeArrowheads="1"/>
          </p:cNvSpPr>
          <p:nvPr/>
        </p:nvSpPr>
        <p:spPr bwMode="auto">
          <a:xfrm>
            <a:off x="2870147" y="2881669"/>
            <a:ext cx="3460232" cy="567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here to modify the text , you may post text here . Click here to modify the text . Click here to modify the text , you may post text here 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12667" y="1074860"/>
            <a:ext cx="23751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906283" y="1745485"/>
            <a:ext cx="2899423" cy="3651748"/>
            <a:chOff x="579" y="587"/>
            <a:chExt cx="2243" cy="2825"/>
          </a:xfrm>
          <a:solidFill>
            <a:schemeClr val="bg1">
              <a:alpha val="40000"/>
            </a:schemeClr>
          </a:solidFill>
        </p:grpSpPr>
        <p:grpSp>
          <p:nvGrpSpPr>
            <p:cNvPr id="30" name="Group 205"/>
            <p:cNvGrpSpPr/>
            <p:nvPr/>
          </p:nvGrpSpPr>
          <p:grpSpPr bwMode="auto">
            <a:xfrm>
              <a:off x="579" y="597"/>
              <a:ext cx="2243" cy="2635"/>
              <a:chOff x="579" y="597"/>
              <a:chExt cx="2243" cy="2635"/>
            </a:xfrm>
            <a:grpFill/>
          </p:grpSpPr>
          <p:sp>
            <p:nvSpPr>
              <p:cNvPr id="399" name="Oval 5"/>
              <p:cNvSpPr>
                <a:spLocks noChangeArrowheads="1"/>
              </p:cNvSpPr>
              <p:nvPr/>
            </p:nvSpPr>
            <p:spPr bwMode="auto">
              <a:xfrm>
                <a:off x="960" y="874"/>
                <a:ext cx="1033" cy="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0" name="Freeform 6"/>
              <p:cNvSpPr/>
              <p:nvPr/>
            </p:nvSpPr>
            <p:spPr bwMode="auto">
              <a:xfrm>
                <a:off x="1545" y="1596"/>
                <a:ext cx="401" cy="151"/>
              </a:xfrm>
              <a:custGeom>
                <a:avLst/>
                <a:gdLst>
                  <a:gd name="T0" fmla="*/ 210 w 327"/>
                  <a:gd name="T1" fmla="*/ 16 h 123"/>
                  <a:gd name="T2" fmla="*/ 327 w 327"/>
                  <a:gd name="T3" fmla="*/ 99 h 123"/>
                  <a:gd name="T4" fmla="*/ 96 w 327"/>
                  <a:gd name="T5" fmla="*/ 62 h 123"/>
                  <a:gd name="T6" fmla="*/ 210 w 327"/>
                  <a:gd name="T7" fmla="*/ 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123">
                    <a:moveTo>
                      <a:pt x="210" y="16"/>
                    </a:moveTo>
                    <a:cubicBezTo>
                      <a:pt x="210" y="16"/>
                      <a:pt x="265" y="86"/>
                      <a:pt x="327" y="99"/>
                    </a:cubicBezTo>
                    <a:cubicBezTo>
                      <a:pt x="327" y="99"/>
                      <a:pt x="192" y="123"/>
                      <a:pt x="96" y="62"/>
                    </a:cubicBezTo>
                    <a:cubicBezTo>
                      <a:pt x="0" y="0"/>
                      <a:pt x="210" y="16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1" name="Oval 7"/>
              <p:cNvSpPr>
                <a:spLocks noChangeArrowheads="1"/>
              </p:cNvSpPr>
              <p:nvPr/>
            </p:nvSpPr>
            <p:spPr bwMode="auto">
              <a:xfrm>
                <a:off x="1070" y="685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2" name="Freeform 8"/>
              <p:cNvSpPr/>
              <p:nvPr/>
            </p:nvSpPr>
            <p:spPr bwMode="auto">
              <a:xfrm>
                <a:off x="1047" y="731"/>
                <a:ext cx="81" cy="189"/>
              </a:xfrm>
              <a:custGeom>
                <a:avLst/>
                <a:gdLst>
                  <a:gd name="T0" fmla="*/ 28 w 56"/>
                  <a:gd name="T1" fmla="*/ 72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2 h 130"/>
                  <a:gd name="T8" fmla="*/ 52 w 56"/>
                  <a:gd name="T9" fmla="*/ 62 h 130"/>
                  <a:gd name="T10" fmla="*/ 54 w 56"/>
                  <a:gd name="T11" fmla="*/ 23 h 130"/>
                  <a:gd name="T12" fmla="*/ 44 w 56"/>
                  <a:gd name="T13" fmla="*/ 1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1 h 130"/>
                  <a:gd name="T22" fmla="*/ 2 w 56"/>
                  <a:gd name="T23" fmla="*/ 23 h 130"/>
                  <a:gd name="T24" fmla="*/ 5 w 56"/>
                  <a:gd name="T25" fmla="*/ 62 h 130"/>
                  <a:gd name="T26" fmla="*/ 13 w 56"/>
                  <a:gd name="T27" fmla="*/ 62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2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3"/>
                      <a:pt x="56" y="6"/>
                      <a:pt x="44" y="1"/>
                    </a:cubicBezTo>
                    <a:cubicBezTo>
                      <a:pt x="42" y="0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0" y="6"/>
                      <a:pt x="2" y="23"/>
                      <a:pt x="2" y="23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3" name="Oval 9"/>
              <p:cNvSpPr>
                <a:spLocks noChangeArrowheads="1"/>
              </p:cNvSpPr>
              <p:nvPr/>
            </p:nvSpPr>
            <p:spPr bwMode="auto">
              <a:xfrm>
                <a:off x="1108" y="2413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4" name="Freeform 10"/>
              <p:cNvSpPr/>
              <p:nvPr/>
            </p:nvSpPr>
            <p:spPr bwMode="auto">
              <a:xfrm>
                <a:off x="1085" y="2457"/>
                <a:ext cx="81" cy="189"/>
              </a:xfrm>
              <a:custGeom>
                <a:avLst/>
                <a:gdLst>
                  <a:gd name="T0" fmla="*/ 28 w 56"/>
                  <a:gd name="T1" fmla="*/ 73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3 h 130"/>
                  <a:gd name="T8" fmla="*/ 52 w 56"/>
                  <a:gd name="T9" fmla="*/ 63 h 130"/>
                  <a:gd name="T10" fmla="*/ 54 w 56"/>
                  <a:gd name="T11" fmla="*/ 24 h 130"/>
                  <a:gd name="T12" fmla="*/ 44 w 56"/>
                  <a:gd name="T13" fmla="*/ 2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2 h 130"/>
                  <a:gd name="T22" fmla="*/ 2 w 56"/>
                  <a:gd name="T23" fmla="*/ 24 h 130"/>
                  <a:gd name="T24" fmla="*/ 5 w 56"/>
                  <a:gd name="T25" fmla="*/ 63 h 130"/>
                  <a:gd name="T26" fmla="*/ 13 w 56"/>
                  <a:gd name="T27" fmla="*/ 63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3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6" y="7"/>
                      <a:pt x="44" y="2"/>
                    </a:cubicBezTo>
                    <a:cubicBezTo>
                      <a:pt x="42" y="1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1"/>
                      <a:pt x="13" y="2"/>
                    </a:cubicBezTo>
                    <a:cubicBezTo>
                      <a:pt x="0" y="7"/>
                      <a:pt x="2" y="24"/>
                      <a:pt x="2" y="2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5" name="Oval 11"/>
              <p:cNvSpPr>
                <a:spLocks noChangeArrowheads="1"/>
              </p:cNvSpPr>
              <p:nvPr/>
            </p:nvSpPr>
            <p:spPr bwMode="auto">
              <a:xfrm>
                <a:off x="2281" y="1074"/>
                <a:ext cx="50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6" name="Freeform 12"/>
              <p:cNvSpPr/>
              <p:nvPr/>
            </p:nvSpPr>
            <p:spPr bwMode="auto">
              <a:xfrm>
                <a:off x="2247" y="1138"/>
                <a:ext cx="118" cy="276"/>
              </a:xfrm>
              <a:custGeom>
                <a:avLst/>
                <a:gdLst>
                  <a:gd name="T0" fmla="*/ 41 w 81"/>
                  <a:gd name="T1" fmla="*/ 106 h 190"/>
                  <a:gd name="T2" fmla="*/ 48 w 81"/>
                  <a:gd name="T3" fmla="*/ 190 h 190"/>
                  <a:gd name="T4" fmla="*/ 63 w 81"/>
                  <a:gd name="T5" fmla="*/ 190 h 190"/>
                  <a:gd name="T6" fmla="*/ 63 w 81"/>
                  <a:gd name="T7" fmla="*/ 91 h 190"/>
                  <a:gd name="T8" fmla="*/ 75 w 81"/>
                  <a:gd name="T9" fmla="*/ 91 h 190"/>
                  <a:gd name="T10" fmla="*/ 79 w 81"/>
                  <a:gd name="T11" fmla="*/ 34 h 190"/>
                  <a:gd name="T12" fmla="*/ 63 w 81"/>
                  <a:gd name="T13" fmla="*/ 2 h 190"/>
                  <a:gd name="T14" fmla="*/ 52 w 81"/>
                  <a:gd name="T15" fmla="*/ 0 h 190"/>
                  <a:gd name="T16" fmla="*/ 41 w 81"/>
                  <a:gd name="T17" fmla="*/ 0 h 190"/>
                  <a:gd name="T18" fmla="*/ 29 w 81"/>
                  <a:gd name="T19" fmla="*/ 0 h 190"/>
                  <a:gd name="T20" fmla="*/ 18 w 81"/>
                  <a:gd name="T21" fmla="*/ 2 h 190"/>
                  <a:gd name="T22" fmla="*/ 2 w 81"/>
                  <a:gd name="T23" fmla="*/ 34 h 190"/>
                  <a:gd name="T24" fmla="*/ 6 w 81"/>
                  <a:gd name="T25" fmla="*/ 91 h 190"/>
                  <a:gd name="T26" fmla="*/ 18 w 81"/>
                  <a:gd name="T27" fmla="*/ 91 h 190"/>
                  <a:gd name="T28" fmla="*/ 18 w 81"/>
                  <a:gd name="T29" fmla="*/ 190 h 190"/>
                  <a:gd name="T30" fmla="*/ 33 w 81"/>
                  <a:gd name="T31" fmla="*/ 190 h 190"/>
                  <a:gd name="T32" fmla="*/ 41 w 81"/>
                  <a:gd name="T33" fmla="*/ 10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190">
                    <a:moveTo>
                      <a:pt x="41" y="106"/>
                    </a:moveTo>
                    <a:cubicBezTo>
                      <a:pt x="48" y="190"/>
                      <a:pt x="48" y="190"/>
                      <a:pt x="48" y="190"/>
                    </a:cubicBezTo>
                    <a:cubicBezTo>
                      <a:pt x="63" y="190"/>
                      <a:pt x="63" y="190"/>
                      <a:pt x="63" y="190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79" y="34"/>
                      <a:pt x="81" y="9"/>
                      <a:pt x="63" y="2"/>
                    </a:cubicBezTo>
                    <a:cubicBezTo>
                      <a:pt x="60" y="1"/>
                      <a:pt x="56" y="0"/>
                      <a:pt x="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5" y="0"/>
                      <a:pt x="21" y="1"/>
                      <a:pt x="18" y="2"/>
                    </a:cubicBezTo>
                    <a:cubicBezTo>
                      <a:pt x="0" y="9"/>
                      <a:pt x="2" y="34"/>
                      <a:pt x="2" y="34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190"/>
                      <a:pt x="18" y="190"/>
                      <a:pt x="18" y="190"/>
                    </a:cubicBezTo>
                    <a:cubicBezTo>
                      <a:pt x="33" y="190"/>
                      <a:pt x="33" y="190"/>
                      <a:pt x="33" y="190"/>
                    </a:cubicBezTo>
                    <a:lnTo>
                      <a:pt x="41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7" name="Oval 13"/>
              <p:cNvSpPr>
                <a:spLocks noChangeArrowheads="1"/>
              </p:cNvSpPr>
              <p:nvPr/>
            </p:nvSpPr>
            <p:spPr bwMode="auto">
              <a:xfrm>
                <a:off x="2342" y="203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8" name="Freeform 14"/>
              <p:cNvSpPr/>
              <p:nvPr/>
            </p:nvSpPr>
            <p:spPr bwMode="auto">
              <a:xfrm>
                <a:off x="2311" y="2099"/>
                <a:ext cx="108" cy="250"/>
              </a:xfrm>
              <a:custGeom>
                <a:avLst/>
                <a:gdLst>
                  <a:gd name="T0" fmla="*/ 37 w 74"/>
                  <a:gd name="T1" fmla="*/ 96 h 172"/>
                  <a:gd name="T2" fmla="*/ 44 w 74"/>
                  <a:gd name="T3" fmla="*/ 172 h 172"/>
                  <a:gd name="T4" fmla="*/ 58 w 74"/>
                  <a:gd name="T5" fmla="*/ 172 h 172"/>
                  <a:gd name="T6" fmla="*/ 58 w 74"/>
                  <a:gd name="T7" fmla="*/ 82 h 172"/>
                  <a:gd name="T8" fmla="*/ 68 w 74"/>
                  <a:gd name="T9" fmla="*/ 82 h 172"/>
                  <a:gd name="T10" fmla="*/ 71 w 74"/>
                  <a:gd name="T11" fmla="*/ 31 h 172"/>
                  <a:gd name="T12" fmla="*/ 57 w 74"/>
                  <a:gd name="T13" fmla="*/ 2 h 172"/>
                  <a:gd name="T14" fmla="*/ 47 w 74"/>
                  <a:gd name="T15" fmla="*/ 0 h 172"/>
                  <a:gd name="T16" fmla="*/ 37 w 74"/>
                  <a:gd name="T17" fmla="*/ 0 h 172"/>
                  <a:gd name="T18" fmla="*/ 26 w 74"/>
                  <a:gd name="T19" fmla="*/ 0 h 172"/>
                  <a:gd name="T20" fmla="*/ 16 w 74"/>
                  <a:gd name="T21" fmla="*/ 2 h 172"/>
                  <a:gd name="T22" fmla="*/ 2 w 74"/>
                  <a:gd name="T23" fmla="*/ 31 h 172"/>
                  <a:gd name="T24" fmla="*/ 6 w 74"/>
                  <a:gd name="T25" fmla="*/ 82 h 172"/>
                  <a:gd name="T26" fmla="*/ 16 w 74"/>
                  <a:gd name="T27" fmla="*/ 82 h 172"/>
                  <a:gd name="T28" fmla="*/ 16 w 74"/>
                  <a:gd name="T29" fmla="*/ 172 h 172"/>
                  <a:gd name="T30" fmla="*/ 30 w 74"/>
                  <a:gd name="T31" fmla="*/ 172 h 172"/>
                  <a:gd name="T32" fmla="*/ 37 w 74"/>
                  <a:gd name="T33" fmla="*/ 9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72">
                    <a:moveTo>
                      <a:pt x="37" y="96"/>
                    </a:moveTo>
                    <a:cubicBezTo>
                      <a:pt x="44" y="172"/>
                      <a:pt x="44" y="172"/>
                      <a:pt x="44" y="172"/>
                    </a:cubicBezTo>
                    <a:cubicBezTo>
                      <a:pt x="58" y="172"/>
                      <a:pt x="58" y="172"/>
                      <a:pt x="58" y="17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4" y="8"/>
                      <a:pt x="57" y="2"/>
                    </a:cubicBezTo>
                    <a:cubicBezTo>
                      <a:pt x="55" y="0"/>
                      <a:pt x="51" y="0"/>
                      <a:pt x="4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0"/>
                      <a:pt x="16" y="2"/>
                    </a:cubicBezTo>
                    <a:cubicBezTo>
                      <a:pt x="0" y="8"/>
                      <a:pt x="2" y="31"/>
                      <a:pt x="2" y="31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30" y="172"/>
                      <a:pt x="30" y="172"/>
                      <a:pt x="30" y="172"/>
                    </a:cubicBezTo>
                    <a:lnTo>
                      <a:pt x="37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9" name="Oval 15"/>
              <p:cNvSpPr>
                <a:spLocks noChangeArrowheads="1"/>
              </p:cNvSpPr>
              <p:nvPr/>
            </p:nvSpPr>
            <p:spPr bwMode="auto">
              <a:xfrm>
                <a:off x="1654" y="2276"/>
                <a:ext cx="52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0" name="Freeform 16"/>
              <p:cNvSpPr/>
              <p:nvPr/>
            </p:nvSpPr>
            <p:spPr bwMode="auto">
              <a:xfrm>
                <a:off x="1619" y="2342"/>
                <a:ext cx="122" cy="282"/>
              </a:xfrm>
              <a:custGeom>
                <a:avLst/>
                <a:gdLst>
                  <a:gd name="T0" fmla="*/ 42 w 84"/>
                  <a:gd name="T1" fmla="*/ 109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9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1" name="Oval 17"/>
              <p:cNvSpPr>
                <a:spLocks noChangeArrowheads="1"/>
              </p:cNvSpPr>
              <p:nvPr/>
            </p:nvSpPr>
            <p:spPr bwMode="auto">
              <a:xfrm>
                <a:off x="615" y="1446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2" name="Freeform 18"/>
              <p:cNvSpPr/>
              <p:nvPr/>
            </p:nvSpPr>
            <p:spPr bwMode="auto">
              <a:xfrm>
                <a:off x="579" y="1485"/>
                <a:ext cx="125" cy="191"/>
              </a:xfrm>
              <a:custGeom>
                <a:avLst/>
                <a:gdLst>
                  <a:gd name="T0" fmla="*/ 86 w 86"/>
                  <a:gd name="T1" fmla="*/ 49 h 131"/>
                  <a:gd name="T2" fmla="*/ 54 w 86"/>
                  <a:gd name="T3" fmla="*/ 9 h 131"/>
                  <a:gd name="T4" fmla="*/ 38 w 86"/>
                  <a:gd name="T5" fmla="*/ 1 h 131"/>
                  <a:gd name="T6" fmla="*/ 28 w 86"/>
                  <a:gd name="T7" fmla="*/ 5 h 131"/>
                  <a:gd name="T8" fmla="*/ 21 w 86"/>
                  <a:gd name="T9" fmla="*/ 29 h 131"/>
                  <a:gd name="T10" fmla="*/ 21 w 86"/>
                  <a:gd name="T11" fmla="*/ 30 h 131"/>
                  <a:gd name="T12" fmla="*/ 0 w 86"/>
                  <a:gd name="T13" fmla="*/ 58 h 131"/>
                  <a:gd name="T14" fmla="*/ 6 w 86"/>
                  <a:gd name="T15" fmla="*/ 63 h 131"/>
                  <a:gd name="T16" fmla="*/ 21 w 86"/>
                  <a:gd name="T17" fmla="*/ 48 h 131"/>
                  <a:gd name="T18" fmla="*/ 21 w 86"/>
                  <a:gd name="T19" fmla="*/ 63 h 131"/>
                  <a:gd name="T20" fmla="*/ 8 w 86"/>
                  <a:gd name="T21" fmla="*/ 128 h 131"/>
                  <a:gd name="T22" fmla="*/ 17 w 86"/>
                  <a:gd name="T23" fmla="*/ 131 h 131"/>
                  <a:gd name="T24" fmla="*/ 35 w 86"/>
                  <a:gd name="T25" fmla="*/ 85 h 131"/>
                  <a:gd name="T26" fmla="*/ 44 w 86"/>
                  <a:gd name="T27" fmla="*/ 104 h 131"/>
                  <a:gd name="T28" fmla="*/ 70 w 86"/>
                  <a:gd name="T29" fmla="*/ 130 h 131"/>
                  <a:gd name="T30" fmla="*/ 77 w 86"/>
                  <a:gd name="T31" fmla="*/ 123 h 131"/>
                  <a:gd name="T32" fmla="*/ 58 w 86"/>
                  <a:gd name="T33" fmla="*/ 99 h 131"/>
                  <a:gd name="T34" fmla="*/ 53 w 86"/>
                  <a:gd name="T35" fmla="*/ 62 h 131"/>
                  <a:gd name="T36" fmla="*/ 53 w 86"/>
                  <a:gd name="T37" fmla="*/ 27 h 131"/>
                  <a:gd name="T38" fmla="*/ 79 w 86"/>
                  <a:gd name="T39" fmla="*/ 55 h 131"/>
                  <a:gd name="T40" fmla="*/ 86 w 86"/>
                  <a:gd name="T41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131">
                    <a:moveTo>
                      <a:pt x="86" y="49"/>
                    </a:moveTo>
                    <a:cubicBezTo>
                      <a:pt x="86" y="49"/>
                      <a:pt x="68" y="24"/>
                      <a:pt x="54" y="9"/>
                    </a:cubicBezTo>
                    <a:cubicBezTo>
                      <a:pt x="46" y="0"/>
                      <a:pt x="38" y="1"/>
                      <a:pt x="38" y="1"/>
                    </a:cubicBezTo>
                    <a:cubicBezTo>
                      <a:pt x="37" y="1"/>
                      <a:pt x="32" y="1"/>
                      <a:pt x="28" y="5"/>
                    </a:cubicBezTo>
                    <a:cubicBezTo>
                      <a:pt x="23" y="10"/>
                      <a:pt x="21" y="18"/>
                      <a:pt x="21" y="29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56"/>
                      <a:pt x="21" y="63"/>
                      <a:pt x="21" y="63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7" y="123"/>
                      <a:pt x="58" y="99"/>
                      <a:pt x="58" y="99"/>
                    </a:cubicBezTo>
                    <a:cubicBezTo>
                      <a:pt x="58" y="98"/>
                      <a:pt x="53" y="62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79" y="55"/>
                      <a:pt x="79" y="55"/>
                      <a:pt x="79" y="55"/>
                    </a:cubicBezTo>
                    <a:lnTo>
                      <a:pt x="8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3" name="Freeform 19"/>
              <p:cNvSpPr/>
              <p:nvPr/>
            </p:nvSpPr>
            <p:spPr bwMode="auto">
              <a:xfrm>
                <a:off x="781" y="1660"/>
                <a:ext cx="14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8"/>
                      <a:pt x="10" y="5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4" name="Freeform 20"/>
              <p:cNvSpPr/>
              <p:nvPr/>
            </p:nvSpPr>
            <p:spPr bwMode="auto">
              <a:xfrm>
                <a:off x="801" y="1644"/>
                <a:ext cx="15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7"/>
                      <a:pt x="10" y="4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5" name="Freeform 21"/>
              <p:cNvSpPr/>
              <p:nvPr/>
            </p:nvSpPr>
            <p:spPr bwMode="auto">
              <a:xfrm>
                <a:off x="699" y="1565"/>
                <a:ext cx="105" cy="95"/>
              </a:xfrm>
              <a:custGeom>
                <a:avLst/>
                <a:gdLst>
                  <a:gd name="T0" fmla="*/ 66 w 105"/>
                  <a:gd name="T1" fmla="*/ 21 h 95"/>
                  <a:gd name="T2" fmla="*/ 40 w 105"/>
                  <a:gd name="T3" fmla="*/ 42 h 95"/>
                  <a:gd name="T4" fmla="*/ 5 w 105"/>
                  <a:gd name="T5" fmla="*/ 0 h 95"/>
                  <a:gd name="T6" fmla="*/ 0 w 105"/>
                  <a:gd name="T7" fmla="*/ 3 h 95"/>
                  <a:gd name="T8" fmla="*/ 75 w 105"/>
                  <a:gd name="T9" fmla="*/ 95 h 95"/>
                  <a:gd name="T10" fmla="*/ 79 w 105"/>
                  <a:gd name="T11" fmla="*/ 92 h 95"/>
                  <a:gd name="T12" fmla="*/ 105 w 105"/>
                  <a:gd name="T13" fmla="*/ 70 h 95"/>
                  <a:gd name="T14" fmla="*/ 66 w 105"/>
                  <a:gd name="T15" fmla="*/ 2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5">
                    <a:moveTo>
                      <a:pt x="66" y="21"/>
                    </a:moveTo>
                    <a:lnTo>
                      <a:pt x="40" y="42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75" y="95"/>
                    </a:lnTo>
                    <a:lnTo>
                      <a:pt x="79" y="92"/>
                    </a:lnTo>
                    <a:lnTo>
                      <a:pt x="105" y="70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6" name="Oval 22"/>
              <p:cNvSpPr>
                <a:spLocks noChangeArrowheads="1"/>
              </p:cNvSpPr>
              <p:nvPr/>
            </p:nvSpPr>
            <p:spPr bwMode="auto">
              <a:xfrm>
                <a:off x="2544" y="2225"/>
                <a:ext cx="41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7" name="Freeform 23"/>
              <p:cNvSpPr>
                <a:spLocks noEditPoints="1"/>
              </p:cNvSpPr>
              <p:nvPr/>
            </p:nvSpPr>
            <p:spPr bwMode="auto">
              <a:xfrm>
                <a:off x="2471" y="2272"/>
                <a:ext cx="196" cy="221"/>
              </a:xfrm>
              <a:custGeom>
                <a:avLst/>
                <a:gdLst>
                  <a:gd name="T0" fmla="*/ 79 w 135"/>
                  <a:gd name="T1" fmla="*/ 82 h 152"/>
                  <a:gd name="T2" fmla="*/ 85 w 135"/>
                  <a:gd name="T3" fmla="*/ 75 h 152"/>
                  <a:gd name="T4" fmla="*/ 90 w 135"/>
                  <a:gd name="T5" fmla="*/ 72 h 152"/>
                  <a:gd name="T6" fmla="*/ 102 w 135"/>
                  <a:gd name="T7" fmla="*/ 69 h 152"/>
                  <a:gd name="T8" fmla="*/ 97 w 135"/>
                  <a:gd name="T9" fmla="*/ 77 h 152"/>
                  <a:gd name="T10" fmla="*/ 85 w 135"/>
                  <a:gd name="T11" fmla="*/ 78 h 152"/>
                  <a:gd name="T12" fmla="*/ 81 w 135"/>
                  <a:gd name="T13" fmla="*/ 82 h 152"/>
                  <a:gd name="T14" fmla="*/ 86 w 135"/>
                  <a:gd name="T15" fmla="*/ 117 h 152"/>
                  <a:gd name="T16" fmla="*/ 135 w 135"/>
                  <a:gd name="T17" fmla="*/ 113 h 152"/>
                  <a:gd name="T18" fmla="*/ 133 w 135"/>
                  <a:gd name="T19" fmla="*/ 78 h 152"/>
                  <a:gd name="T20" fmla="*/ 118 w 135"/>
                  <a:gd name="T21" fmla="*/ 77 h 152"/>
                  <a:gd name="T22" fmla="*/ 118 w 135"/>
                  <a:gd name="T23" fmla="*/ 75 h 152"/>
                  <a:gd name="T24" fmla="*/ 92 w 135"/>
                  <a:gd name="T25" fmla="*/ 10 h 152"/>
                  <a:gd name="T26" fmla="*/ 54 w 135"/>
                  <a:gd name="T27" fmla="*/ 8 h 152"/>
                  <a:gd name="T28" fmla="*/ 49 w 135"/>
                  <a:gd name="T29" fmla="*/ 0 h 152"/>
                  <a:gd name="T30" fmla="*/ 22 w 135"/>
                  <a:gd name="T31" fmla="*/ 16 h 152"/>
                  <a:gd name="T32" fmla="*/ 0 w 135"/>
                  <a:gd name="T33" fmla="*/ 7 h 152"/>
                  <a:gd name="T34" fmla="*/ 9 w 135"/>
                  <a:gd name="T35" fmla="*/ 44 h 152"/>
                  <a:gd name="T36" fmla="*/ 44 w 135"/>
                  <a:gd name="T37" fmla="*/ 57 h 152"/>
                  <a:gd name="T38" fmla="*/ 52 w 135"/>
                  <a:gd name="T39" fmla="*/ 73 h 152"/>
                  <a:gd name="T40" fmla="*/ 45 w 135"/>
                  <a:gd name="T41" fmla="*/ 152 h 152"/>
                  <a:gd name="T42" fmla="*/ 79 w 135"/>
                  <a:gd name="T43" fmla="*/ 121 h 152"/>
                  <a:gd name="T44" fmla="*/ 118 w 135"/>
                  <a:gd name="T45" fmla="*/ 144 h 152"/>
                  <a:gd name="T46" fmla="*/ 86 w 135"/>
                  <a:gd name="T47" fmla="*/ 120 h 152"/>
                  <a:gd name="T48" fmla="*/ 114 w 135"/>
                  <a:gd name="T49" fmla="*/ 75 h 152"/>
                  <a:gd name="T50" fmla="*/ 114 w 135"/>
                  <a:gd name="T51" fmla="*/ 78 h 152"/>
                  <a:gd name="T52" fmla="*/ 101 w 135"/>
                  <a:gd name="T53" fmla="*/ 77 h 152"/>
                  <a:gd name="T54" fmla="*/ 108 w 135"/>
                  <a:gd name="T55" fmla="*/ 72 h 152"/>
                  <a:gd name="T56" fmla="*/ 30 w 135"/>
                  <a:gd name="T57" fmla="*/ 52 h 152"/>
                  <a:gd name="T58" fmla="*/ 47 w 135"/>
                  <a:gd name="T59" fmla="*/ 4 h 152"/>
                  <a:gd name="T60" fmla="*/ 30 w 135"/>
                  <a:gd name="T61" fmla="*/ 52 h 152"/>
                  <a:gd name="T62" fmla="*/ 27 w 135"/>
                  <a:gd name="T63" fmla="*/ 51 h 152"/>
                  <a:gd name="T64" fmla="*/ 3 w 135"/>
                  <a:gd name="T65" fmla="*/ 1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5" h="152">
                    <a:moveTo>
                      <a:pt x="79" y="113"/>
                    </a:move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0"/>
                      <a:pt x="79" y="78"/>
                      <a:pt x="81" y="77"/>
                    </a:cubicBezTo>
                    <a:cubicBezTo>
                      <a:pt x="82" y="76"/>
                      <a:pt x="84" y="75"/>
                      <a:pt x="85" y="75"/>
                    </a:cubicBezTo>
                    <a:cubicBezTo>
                      <a:pt x="85" y="75"/>
                      <a:pt x="87" y="75"/>
                      <a:pt x="91" y="75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0" y="71"/>
                      <a:pt x="98" y="73"/>
                      <a:pt x="97" y="75"/>
                    </a:cubicBezTo>
                    <a:cubicBezTo>
                      <a:pt x="97" y="76"/>
                      <a:pt x="97" y="76"/>
                      <a:pt x="97" y="77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0" y="78"/>
                      <a:pt x="85" y="78"/>
                      <a:pt x="85" y="78"/>
                    </a:cubicBezTo>
                    <a:cubicBezTo>
                      <a:pt x="84" y="78"/>
                      <a:pt x="83" y="78"/>
                      <a:pt x="83" y="79"/>
                    </a:cubicBezTo>
                    <a:cubicBezTo>
                      <a:pt x="82" y="80"/>
                      <a:pt x="81" y="81"/>
                      <a:pt x="81" y="82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5"/>
                      <a:pt x="84" y="117"/>
                      <a:pt x="86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3" y="117"/>
                      <a:pt x="135" y="115"/>
                      <a:pt x="135" y="113"/>
                    </a:cubicBezTo>
                    <a:cubicBezTo>
                      <a:pt x="134" y="81"/>
                      <a:pt x="134" y="81"/>
                      <a:pt x="134" y="81"/>
                    </a:cubicBezTo>
                    <a:cubicBezTo>
                      <a:pt x="134" y="80"/>
                      <a:pt x="134" y="79"/>
                      <a:pt x="133" y="78"/>
                    </a:cubicBezTo>
                    <a:cubicBezTo>
                      <a:pt x="132" y="78"/>
                      <a:pt x="131" y="77"/>
                      <a:pt x="130" y="77"/>
                    </a:cubicBezTo>
                    <a:cubicBezTo>
                      <a:pt x="130" y="77"/>
                      <a:pt x="125" y="77"/>
                      <a:pt x="118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19" y="76"/>
                      <a:pt x="118" y="75"/>
                      <a:pt x="118" y="75"/>
                    </a:cubicBezTo>
                    <a:cubicBezTo>
                      <a:pt x="117" y="72"/>
                      <a:pt x="115" y="69"/>
                      <a:pt x="111" y="68"/>
                    </a:cubicBezTo>
                    <a:cubicBezTo>
                      <a:pt x="110" y="60"/>
                      <a:pt x="106" y="26"/>
                      <a:pt x="92" y="10"/>
                    </a:cubicBezTo>
                    <a:cubicBezTo>
                      <a:pt x="84" y="0"/>
                      <a:pt x="73" y="1"/>
                      <a:pt x="72" y="1"/>
                    </a:cubicBezTo>
                    <a:cubicBezTo>
                      <a:pt x="71" y="1"/>
                      <a:pt x="61" y="0"/>
                      <a:pt x="54" y="8"/>
                    </a:cubicBezTo>
                    <a:cubicBezTo>
                      <a:pt x="54" y="8"/>
                      <a:pt x="52" y="9"/>
                      <a:pt x="51" y="1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32" y="8"/>
                      <a:pt x="22" y="16"/>
                    </a:cubicBezTo>
                    <a:cubicBezTo>
                      <a:pt x="19" y="14"/>
                      <a:pt x="10" y="9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17" y="46"/>
                      <a:pt x="26" y="53"/>
                    </a:cubicBezTo>
                    <a:cubicBezTo>
                      <a:pt x="35" y="70"/>
                      <a:pt x="44" y="57"/>
                      <a:pt x="44" y="57"/>
                    </a:cubicBezTo>
                    <a:cubicBezTo>
                      <a:pt x="46" y="55"/>
                      <a:pt x="51" y="45"/>
                      <a:pt x="51" y="45"/>
                    </a:cubicBezTo>
                    <a:cubicBezTo>
                      <a:pt x="51" y="54"/>
                      <a:pt x="52" y="73"/>
                      <a:pt x="52" y="73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67" y="100"/>
                      <a:pt x="69" y="96"/>
                    </a:cubicBezTo>
                    <a:cubicBezTo>
                      <a:pt x="70" y="100"/>
                      <a:pt x="79" y="121"/>
                      <a:pt x="79" y="121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18" y="144"/>
                      <a:pt x="118" y="144"/>
                      <a:pt x="118" y="144"/>
                    </a:cubicBezTo>
                    <a:cubicBezTo>
                      <a:pt x="118" y="144"/>
                      <a:pt x="106" y="128"/>
                      <a:pt x="99" y="120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2" y="120"/>
                      <a:pt x="79" y="117"/>
                      <a:pt x="79" y="113"/>
                    </a:cubicBezTo>
                    <a:close/>
                    <a:moveTo>
                      <a:pt x="114" y="75"/>
                    </a:moveTo>
                    <a:cubicBezTo>
                      <a:pt x="114" y="75"/>
                      <a:pt x="114" y="76"/>
                      <a:pt x="114" y="77"/>
                    </a:cubicBezTo>
                    <a:cubicBezTo>
                      <a:pt x="114" y="78"/>
                      <a:pt x="114" y="78"/>
                      <a:pt x="114" y="78"/>
                    </a:cubicBezTo>
                    <a:cubicBezTo>
                      <a:pt x="110" y="78"/>
                      <a:pt x="106" y="78"/>
                      <a:pt x="101" y="78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6"/>
                      <a:pt x="101" y="76"/>
                      <a:pt x="102" y="75"/>
                    </a:cubicBezTo>
                    <a:cubicBezTo>
                      <a:pt x="103" y="73"/>
                      <a:pt x="105" y="72"/>
                      <a:pt x="108" y="72"/>
                    </a:cubicBezTo>
                    <a:cubicBezTo>
                      <a:pt x="111" y="72"/>
                      <a:pt x="113" y="73"/>
                      <a:pt x="114" y="75"/>
                    </a:cubicBezTo>
                    <a:close/>
                    <a:moveTo>
                      <a:pt x="30" y="52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31" y="12"/>
                      <a:pt x="43" y="6"/>
                      <a:pt x="47" y="4"/>
                    </a:cubicBezTo>
                    <a:cubicBezTo>
                      <a:pt x="47" y="7"/>
                      <a:pt x="51" y="35"/>
                      <a:pt x="52" y="37"/>
                    </a:cubicBezTo>
                    <a:cubicBezTo>
                      <a:pt x="40" y="43"/>
                      <a:pt x="33" y="49"/>
                      <a:pt x="30" y="52"/>
                    </a:cubicBezTo>
                    <a:close/>
                    <a:moveTo>
                      <a:pt x="21" y="18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19" y="45"/>
                      <a:pt x="12" y="42"/>
                      <a:pt x="10" y="42"/>
                    </a:cubicBezTo>
                    <a:cubicBezTo>
                      <a:pt x="10" y="40"/>
                      <a:pt x="4" y="14"/>
                      <a:pt x="3" y="10"/>
                    </a:cubicBezTo>
                    <a:cubicBezTo>
                      <a:pt x="11" y="12"/>
                      <a:pt x="19" y="17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8" name="Freeform 24"/>
              <p:cNvSpPr/>
              <p:nvPr/>
            </p:nvSpPr>
            <p:spPr bwMode="auto">
              <a:xfrm>
                <a:off x="2512" y="2295"/>
                <a:ext cx="10" cy="13"/>
              </a:xfrm>
              <a:custGeom>
                <a:avLst/>
                <a:gdLst>
                  <a:gd name="T0" fmla="*/ 4 w 10"/>
                  <a:gd name="T1" fmla="*/ 12 h 13"/>
                  <a:gd name="T2" fmla="*/ 3 w 10"/>
                  <a:gd name="T3" fmla="*/ 6 h 13"/>
                  <a:gd name="T4" fmla="*/ 4 w 10"/>
                  <a:gd name="T5" fmla="*/ 12 h 13"/>
                  <a:gd name="T6" fmla="*/ 7 w 10"/>
                  <a:gd name="T7" fmla="*/ 10 h 13"/>
                  <a:gd name="T8" fmla="*/ 7 w 10"/>
                  <a:gd name="T9" fmla="*/ 3 h 13"/>
                  <a:gd name="T10" fmla="*/ 9 w 10"/>
                  <a:gd name="T11" fmla="*/ 10 h 13"/>
                  <a:gd name="T12" fmla="*/ 10 w 10"/>
                  <a:gd name="T13" fmla="*/ 9 h 13"/>
                  <a:gd name="T14" fmla="*/ 9 w 10"/>
                  <a:gd name="T15" fmla="*/ 0 h 13"/>
                  <a:gd name="T16" fmla="*/ 6 w 10"/>
                  <a:gd name="T17" fmla="*/ 2 h 13"/>
                  <a:gd name="T18" fmla="*/ 6 w 10"/>
                  <a:gd name="T19" fmla="*/ 8 h 13"/>
                  <a:gd name="T20" fmla="*/ 3 w 10"/>
                  <a:gd name="T21" fmla="*/ 3 h 13"/>
                  <a:gd name="T22" fmla="*/ 0 w 10"/>
                  <a:gd name="T23" fmla="*/ 5 h 13"/>
                  <a:gd name="T24" fmla="*/ 1 w 10"/>
                  <a:gd name="T25" fmla="*/ 13 h 13"/>
                  <a:gd name="T26" fmla="*/ 4 w 10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3">
                    <a:moveTo>
                      <a:pt x="4" y="12"/>
                    </a:moveTo>
                    <a:lnTo>
                      <a:pt x="3" y="6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7" y="3"/>
                    </a:lnTo>
                    <a:lnTo>
                      <a:pt x="9" y="10"/>
                    </a:lnTo>
                    <a:lnTo>
                      <a:pt x="10" y="9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13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9" name="Freeform 25"/>
              <p:cNvSpPr>
                <a:spLocks noEditPoints="1"/>
              </p:cNvSpPr>
              <p:nvPr/>
            </p:nvSpPr>
            <p:spPr bwMode="auto">
              <a:xfrm>
                <a:off x="2522" y="2291"/>
                <a:ext cx="9" cy="12"/>
              </a:xfrm>
              <a:custGeom>
                <a:avLst/>
                <a:gdLst>
                  <a:gd name="T0" fmla="*/ 3 w 9"/>
                  <a:gd name="T1" fmla="*/ 9 h 12"/>
                  <a:gd name="T2" fmla="*/ 6 w 9"/>
                  <a:gd name="T3" fmla="*/ 7 h 12"/>
                  <a:gd name="T4" fmla="*/ 6 w 9"/>
                  <a:gd name="T5" fmla="*/ 9 h 12"/>
                  <a:gd name="T6" fmla="*/ 9 w 9"/>
                  <a:gd name="T7" fmla="*/ 7 h 12"/>
                  <a:gd name="T8" fmla="*/ 4 w 9"/>
                  <a:gd name="T9" fmla="*/ 0 h 12"/>
                  <a:gd name="T10" fmla="*/ 1 w 9"/>
                  <a:gd name="T11" fmla="*/ 1 h 12"/>
                  <a:gd name="T12" fmla="*/ 0 w 9"/>
                  <a:gd name="T13" fmla="*/ 12 h 12"/>
                  <a:gd name="T14" fmla="*/ 3 w 9"/>
                  <a:gd name="T15" fmla="*/ 12 h 12"/>
                  <a:gd name="T16" fmla="*/ 3 w 9"/>
                  <a:gd name="T17" fmla="*/ 9 h 12"/>
                  <a:gd name="T18" fmla="*/ 3 w 9"/>
                  <a:gd name="T19" fmla="*/ 3 h 12"/>
                  <a:gd name="T20" fmla="*/ 4 w 9"/>
                  <a:gd name="T21" fmla="*/ 6 h 12"/>
                  <a:gd name="T22" fmla="*/ 3 w 9"/>
                  <a:gd name="T23" fmla="*/ 7 h 12"/>
                  <a:gd name="T24" fmla="*/ 3 w 9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3" y="9"/>
                    </a:moveTo>
                    <a:lnTo>
                      <a:pt x="6" y="7"/>
                    </a:lnTo>
                    <a:lnTo>
                      <a:pt x="6" y="9"/>
                    </a:lnTo>
                    <a:lnTo>
                      <a:pt x="9" y="7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close/>
                    <a:moveTo>
                      <a:pt x="3" y="3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0" name="Freeform 26"/>
              <p:cNvSpPr>
                <a:spLocks noEditPoints="1"/>
              </p:cNvSpPr>
              <p:nvPr/>
            </p:nvSpPr>
            <p:spPr bwMode="auto">
              <a:xfrm>
                <a:off x="2529" y="2287"/>
                <a:ext cx="8" cy="11"/>
              </a:xfrm>
              <a:custGeom>
                <a:avLst/>
                <a:gdLst>
                  <a:gd name="T0" fmla="*/ 3 w 5"/>
                  <a:gd name="T1" fmla="*/ 7 h 8"/>
                  <a:gd name="T2" fmla="*/ 3 w 5"/>
                  <a:gd name="T3" fmla="*/ 5 h 8"/>
                  <a:gd name="T4" fmla="*/ 3 w 5"/>
                  <a:gd name="T5" fmla="*/ 4 h 8"/>
                  <a:gd name="T6" fmla="*/ 5 w 5"/>
                  <a:gd name="T7" fmla="*/ 3 h 8"/>
                  <a:gd name="T8" fmla="*/ 5 w 5"/>
                  <a:gd name="T9" fmla="*/ 1 h 8"/>
                  <a:gd name="T10" fmla="*/ 4 w 5"/>
                  <a:gd name="T11" fmla="*/ 0 h 8"/>
                  <a:gd name="T12" fmla="*/ 3 w 5"/>
                  <a:gd name="T13" fmla="*/ 0 h 8"/>
                  <a:gd name="T14" fmla="*/ 0 w 5"/>
                  <a:gd name="T15" fmla="*/ 2 h 8"/>
                  <a:gd name="T16" fmla="*/ 1 w 5"/>
                  <a:gd name="T17" fmla="*/ 8 h 8"/>
                  <a:gd name="T18" fmla="*/ 3 w 5"/>
                  <a:gd name="T19" fmla="*/ 7 h 8"/>
                  <a:gd name="T20" fmla="*/ 3 w 5"/>
                  <a:gd name="T21" fmla="*/ 2 h 8"/>
                  <a:gd name="T22" fmla="*/ 3 w 5"/>
                  <a:gd name="T23" fmla="*/ 2 h 8"/>
                  <a:gd name="T24" fmla="*/ 3 w 5"/>
                  <a:gd name="T25" fmla="*/ 2 h 8"/>
                  <a:gd name="T26" fmla="*/ 3 w 5"/>
                  <a:gd name="T27" fmla="*/ 3 h 8"/>
                  <a:gd name="T28" fmla="*/ 3 w 5"/>
                  <a:gd name="T29" fmla="*/ 3 h 8"/>
                  <a:gd name="T30" fmla="*/ 2 w 5"/>
                  <a:gd name="T31" fmla="*/ 4 h 8"/>
                  <a:gd name="T32" fmla="*/ 2 w 5"/>
                  <a:gd name="T33" fmla="*/ 2 h 8"/>
                  <a:gd name="T34" fmla="*/ 3 w 5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8">
                    <a:moveTo>
                      <a:pt x="3" y="7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8"/>
                      <a:pt x="1" y="8"/>
                      <a:pt x="1" y="8"/>
                    </a:cubicBezTo>
                    <a:lnTo>
                      <a:pt x="3" y="7"/>
                    </a:ln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1" name="Rectangle 27"/>
              <p:cNvSpPr>
                <a:spLocks noChangeArrowheads="1"/>
              </p:cNvSpPr>
              <p:nvPr/>
            </p:nvSpPr>
            <p:spPr bwMode="auto">
              <a:xfrm>
                <a:off x="814" y="3150"/>
                <a:ext cx="34" cy="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2" name="Rectangle 28"/>
              <p:cNvSpPr>
                <a:spLocks noChangeArrowheads="1"/>
              </p:cNvSpPr>
              <p:nvPr/>
            </p:nvSpPr>
            <p:spPr bwMode="auto">
              <a:xfrm>
                <a:off x="867" y="3117"/>
                <a:ext cx="33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3" name="Rectangle 29"/>
              <p:cNvSpPr>
                <a:spLocks noChangeArrowheads="1"/>
              </p:cNvSpPr>
              <p:nvPr/>
            </p:nvSpPr>
            <p:spPr bwMode="auto">
              <a:xfrm>
                <a:off x="919" y="3088"/>
                <a:ext cx="33" cy="1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4" name="Rectangle 30"/>
              <p:cNvSpPr>
                <a:spLocks noChangeArrowheads="1"/>
              </p:cNvSpPr>
              <p:nvPr/>
            </p:nvSpPr>
            <p:spPr bwMode="auto">
              <a:xfrm>
                <a:off x="1753" y="3097"/>
                <a:ext cx="24" cy="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5" name="Rectangle 31"/>
              <p:cNvSpPr>
                <a:spLocks noChangeArrowheads="1"/>
              </p:cNvSpPr>
              <p:nvPr/>
            </p:nvSpPr>
            <p:spPr bwMode="auto">
              <a:xfrm>
                <a:off x="1796" y="3060"/>
                <a:ext cx="26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6" name="Rectangle 32"/>
              <p:cNvSpPr>
                <a:spLocks noChangeArrowheads="1"/>
              </p:cNvSpPr>
              <p:nvPr/>
            </p:nvSpPr>
            <p:spPr bwMode="auto">
              <a:xfrm>
                <a:off x="1841" y="3098"/>
                <a:ext cx="25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7" name="Rectangle 33"/>
              <p:cNvSpPr>
                <a:spLocks noChangeArrowheads="1"/>
              </p:cNvSpPr>
              <p:nvPr/>
            </p:nvSpPr>
            <p:spPr bwMode="auto">
              <a:xfrm>
                <a:off x="1885" y="3098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8" name="Rectangle 34"/>
              <p:cNvSpPr>
                <a:spLocks noChangeArrowheads="1"/>
              </p:cNvSpPr>
              <p:nvPr/>
            </p:nvSpPr>
            <p:spPr bwMode="auto">
              <a:xfrm>
                <a:off x="2094" y="2826"/>
                <a:ext cx="27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9" name="Rectangle 35"/>
              <p:cNvSpPr>
                <a:spLocks noChangeArrowheads="1"/>
              </p:cNvSpPr>
              <p:nvPr/>
            </p:nvSpPr>
            <p:spPr bwMode="auto">
              <a:xfrm>
                <a:off x="2051" y="2852"/>
                <a:ext cx="24" cy="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0" name="Rectangle 36"/>
              <p:cNvSpPr>
                <a:spLocks noChangeArrowheads="1"/>
              </p:cNvSpPr>
              <p:nvPr/>
            </p:nvSpPr>
            <p:spPr bwMode="auto">
              <a:xfrm>
                <a:off x="2006" y="2867"/>
                <a:ext cx="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1" name="Rectangle 37"/>
              <p:cNvSpPr>
                <a:spLocks noChangeArrowheads="1"/>
              </p:cNvSpPr>
              <p:nvPr/>
            </p:nvSpPr>
            <p:spPr bwMode="auto">
              <a:xfrm>
                <a:off x="1744" y="3200"/>
                <a:ext cx="182" cy="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2" name="Rectangle 38"/>
              <p:cNvSpPr>
                <a:spLocks noChangeArrowheads="1"/>
              </p:cNvSpPr>
              <p:nvPr/>
            </p:nvSpPr>
            <p:spPr bwMode="auto">
              <a:xfrm>
                <a:off x="2238" y="2407"/>
                <a:ext cx="25" cy="9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3" name="Rectangle 39"/>
              <p:cNvSpPr>
                <a:spLocks noChangeArrowheads="1"/>
              </p:cNvSpPr>
              <p:nvPr/>
            </p:nvSpPr>
            <p:spPr bwMode="auto">
              <a:xfrm>
                <a:off x="2282" y="2371"/>
                <a:ext cx="25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4" name="Rectangle 40"/>
              <p:cNvSpPr>
                <a:spLocks noChangeArrowheads="1"/>
              </p:cNvSpPr>
              <p:nvPr/>
            </p:nvSpPr>
            <p:spPr bwMode="auto">
              <a:xfrm>
                <a:off x="2326" y="2409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5" name="Rectangle 41"/>
              <p:cNvSpPr>
                <a:spLocks noChangeArrowheads="1"/>
              </p:cNvSpPr>
              <p:nvPr/>
            </p:nvSpPr>
            <p:spPr bwMode="auto">
              <a:xfrm>
                <a:off x="2596" y="1714"/>
                <a:ext cx="32" cy="19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6" name="Rectangle 42"/>
              <p:cNvSpPr>
                <a:spLocks noChangeArrowheads="1"/>
              </p:cNvSpPr>
              <p:nvPr/>
            </p:nvSpPr>
            <p:spPr bwMode="auto">
              <a:xfrm>
                <a:off x="2651" y="1779"/>
                <a:ext cx="32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7" name="Rectangle 43"/>
              <p:cNvSpPr>
                <a:spLocks noChangeArrowheads="1"/>
              </p:cNvSpPr>
              <p:nvPr/>
            </p:nvSpPr>
            <p:spPr bwMode="auto">
              <a:xfrm>
                <a:off x="2708" y="1817"/>
                <a:ext cx="32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8" name="Rectangle 44"/>
              <p:cNvSpPr>
                <a:spLocks noChangeArrowheads="1"/>
              </p:cNvSpPr>
              <p:nvPr/>
            </p:nvSpPr>
            <p:spPr bwMode="auto">
              <a:xfrm>
                <a:off x="2531" y="1283"/>
                <a:ext cx="24" cy="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9" name="Freeform 45"/>
              <p:cNvSpPr/>
              <p:nvPr/>
            </p:nvSpPr>
            <p:spPr bwMode="auto">
              <a:xfrm>
                <a:off x="2487" y="1295"/>
                <a:ext cx="26" cy="87"/>
              </a:xfrm>
              <a:custGeom>
                <a:avLst/>
                <a:gdLst>
                  <a:gd name="T0" fmla="*/ 0 w 26"/>
                  <a:gd name="T1" fmla="*/ 87 h 87"/>
                  <a:gd name="T2" fmla="*/ 25 w 26"/>
                  <a:gd name="T3" fmla="*/ 87 h 87"/>
                  <a:gd name="T4" fmla="*/ 26 w 26"/>
                  <a:gd name="T5" fmla="*/ 0 h 87"/>
                  <a:gd name="T6" fmla="*/ 2 w 26"/>
                  <a:gd name="T7" fmla="*/ 0 h 87"/>
                  <a:gd name="T8" fmla="*/ 0 w 2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7">
                    <a:moveTo>
                      <a:pt x="0" y="87"/>
                    </a:moveTo>
                    <a:lnTo>
                      <a:pt x="25" y="87"/>
                    </a:lnTo>
                    <a:lnTo>
                      <a:pt x="26" y="0"/>
                    </a:lnTo>
                    <a:lnTo>
                      <a:pt x="2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0" name="Freeform 46"/>
              <p:cNvSpPr/>
              <p:nvPr/>
            </p:nvSpPr>
            <p:spPr bwMode="auto">
              <a:xfrm>
                <a:off x="2445" y="1312"/>
                <a:ext cx="25" cy="70"/>
              </a:xfrm>
              <a:custGeom>
                <a:avLst/>
                <a:gdLst>
                  <a:gd name="T0" fmla="*/ 0 w 25"/>
                  <a:gd name="T1" fmla="*/ 69 h 70"/>
                  <a:gd name="T2" fmla="*/ 25 w 25"/>
                  <a:gd name="T3" fmla="*/ 70 h 70"/>
                  <a:gd name="T4" fmla="*/ 25 w 25"/>
                  <a:gd name="T5" fmla="*/ 0 h 70"/>
                  <a:gd name="T6" fmla="*/ 0 w 25"/>
                  <a:gd name="T7" fmla="*/ 0 h 70"/>
                  <a:gd name="T8" fmla="*/ 0 w 25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0">
                    <a:moveTo>
                      <a:pt x="0" y="69"/>
                    </a:moveTo>
                    <a:lnTo>
                      <a:pt x="25" y="7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1" name="Rectangle 47"/>
              <p:cNvSpPr>
                <a:spLocks noChangeArrowheads="1"/>
              </p:cNvSpPr>
              <p:nvPr/>
            </p:nvSpPr>
            <p:spPr bwMode="auto">
              <a:xfrm>
                <a:off x="2371" y="2409"/>
                <a:ext cx="24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2" name="Rectangle 48"/>
              <p:cNvSpPr>
                <a:spLocks noChangeArrowheads="1"/>
              </p:cNvSpPr>
              <p:nvPr/>
            </p:nvSpPr>
            <p:spPr bwMode="auto">
              <a:xfrm>
                <a:off x="2230" y="2510"/>
                <a:ext cx="180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3" name="Freeform 49"/>
              <p:cNvSpPr>
                <a:spLocks noEditPoints="1"/>
              </p:cNvSpPr>
              <p:nvPr/>
            </p:nvSpPr>
            <p:spPr bwMode="auto">
              <a:xfrm>
                <a:off x="2395" y="2515"/>
                <a:ext cx="235" cy="234"/>
              </a:xfrm>
              <a:custGeom>
                <a:avLst/>
                <a:gdLst>
                  <a:gd name="T0" fmla="*/ 134 w 161"/>
                  <a:gd name="T1" fmla="*/ 46 h 161"/>
                  <a:gd name="T2" fmla="*/ 129 w 161"/>
                  <a:gd name="T3" fmla="*/ 40 h 161"/>
                  <a:gd name="T4" fmla="*/ 136 w 161"/>
                  <a:gd name="T5" fmla="*/ 23 h 161"/>
                  <a:gd name="T6" fmla="*/ 125 w 161"/>
                  <a:gd name="T7" fmla="*/ 13 h 161"/>
                  <a:gd name="T8" fmla="*/ 110 w 161"/>
                  <a:gd name="T9" fmla="*/ 24 h 161"/>
                  <a:gd name="T10" fmla="*/ 103 w 161"/>
                  <a:gd name="T11" fmla="*/ 21 h 161"/>
                  <a:gd name="T12" fmla="*/ 100 w 161"/>
                  <a:gd name="T13" fmla="*/ 3 h 161"/>
                  <a:gd name="T14" fmla="*/ 86 w 161"/>
                  <a:gd name="T15" fmla="*/ 0 h 161"/>
                  <a:gd name="T16" fmla="*/ 78 w 161"/>
                  <a:gd name="T17" fmla="*/ 17 h 161"/>
                  <a:gd name="T18" fmla="*/ 70 w 161"/>
                  <a:gd name="T19" fmla="*/ 18 h 161"/>
                  <a:gd name="T20" fmla="*/ 59 w 161"/>
                  <a:gd name="T21" fmla="*/ 4 h 161"/>
                  <a:gd name="T22" fmla="*/ 45 w 161"/>
                  <a:gd name="T23" fmla="*/ 8 h 161"/>
                  <a:gd name="T24" fmla="*/ 46 w 161"/>
                  <a:gd name="T25" fmla="*/ 27 h 161"/>
                  <a:gd name="T26" fmla="*/ 40 w 161"/>
                  <a:gd name="T27" fmla="*/ 32 h 161"/>
                  <a:gd name="T28" fmla="*/ 23 w 161"/>
                  <a:gd name="T29" fmla="*/ 25 h 161"/>
                  <a:gd name="T30" fmla="*/ 13 w 161"/>
                  <a:gd name="T31" fmla="*/ 36 h 161"/>
                  <a:gd name="T32" fmla="*/ 24 w 161"/>
                  <a:gd name="T33" fmla="*/ 51 h 161"/>
                  <a:gd name="T34" fmla="*/ 22 w 161"/>
                  <a:gd name="T35" fmla="*/ 59 h 161"/>
                  <a:gd name="T36" fmla="*/ 3 w 161"/>
                  <a:gd name="T37" fmla="*/ 61 h 161"/>
                  <a:gd name="T38" fmla="*/ 0 w 161"/>
                  <a:gd name="T39" fmla="*/ 76 h 161"/>
                  <a:gd name="T40" fmla="*/ 17 w 161"/>
                  <a:gd name="T41" fmla="*/ 83 h 161"/>
                  <a:gd name="T42" fmla="*/ 19 w 161"/>
                  <a:gd name="T43" fmla="*/ 91 h 161"/>
                  <a:gd name="T44" fmla="*/ 4 w 161"/>
                  <a:gd name="T45" fmla="*/ 103 h 161"/>
                  <a:gd name="T46" fmla="*/ 9 w 161"/>
                  <a:gd name="T47" fmla="*/ 117 h 161"/>
                  <a:gd name="T48" fmla="*/ 27 w 161"/>
                  <a:gd name="T49" fmla="*/ 115 h 161"/>
                  <a:gd name="T50" fmla="*/ 32 w 161"/>
                  <a:gd name="T51" fmla="*/ 121 h 161"/>
                  <a:gd name="T52" fmla="*/ 25 w 161"/>
                  <a:gd name="T53" fmla="*/ 138 h 161"/>
                  <a:gd name="T54" fmla="*/ 36 w 161"/>
                  <a:gd name="T55" fmla="*/ 148 h 161"/>
                  <a:gd name="T56" fmla="*/ 51 w 161"/>
                  <a:gd name="T57" fmla="*/ 137 h 161"/>
                  <a:gd name="T58" fmla="*/ 59 w 161"/>
                  <a:gd name="T59" fmla="*/ 140 h 161"/>
                  <a:gd name="T60" fmla="*/ 61 w 161"/>
                  <a:gd name="T61" fmla="*/ 158 h 161"/>
                  <a:gd name="T62" fmla="*/ 76 w 161"/>
                  <a:gd name="T63" fmla="*/ 161 h 161"/>
                  <a:gd name="T64" fmla="*/ 83 w 161"/>
                  <a:gd name="T65" fmla="*/ 144 h 161"/>
                  <a:gd name="T66" fmla="*/ 92 w 161"/>
                  <a:gd name="T67" fmla="*/ 143 h 161"/>
                  <a:gd name="T68" fmla="*/ 103 w 161"/>
                  <a:gd name="T69" fmla="*/ 157 h 161"/>
                  <a:gd name="T70" fmla="*/ 117 w 161"/>
                  <a:gd name="T71" fmla="*/ 152 h 161"/>
                  <a:gd name="T72" fmla="*/ 115 w 161"/>
                  <a:gd name="T73" fmla="*/ 134 h 161"/>
                  <a:gd name="T74" fmla="*/ 121 w 161"/>
                  <a:gd name="T75" fmla="*/ 129 h 161"/>
                  <a:gd name="T76" fmla="*/ 139 w 161"/>
                  <a:gd name="T77" fmla="*/ 136 h 161"/>
                  <a:gd name="T78" fmla="*/ 148 w 161"/>
                  <a:gd name="T79" fmla="*/ 125 h 161"/>
                  <a:gd name="T80" fmla="*/ 137 w 161"/>
                  <a:gd name="T81" fmla="*/ 110 h 161"/>
                  <a:gd name="T82" fmla="*/ 140 w 161"/>
                  <a:gd name="T83" fmla="*/ 102 h 161"/>
                  <a:gd name="T84" fmla="*/ 158 w 161"/>
                  <a:gd name="T85" fmla="*/ 100 h 161"/>
                  <a:gd name="T86" fmla="*/ 161 w 161"/>
                  <a:gd name="T87" fmla="*/ 85 h 161"/>
                  <a:gd name="T88" fmla="*/ 144 w 161"/>
                  <a:gd name="T89" fmla="*/ 78 h 161"/>
                  <a:gd name="T90" fmla="*/ 143 w 161"/>
                  <a:gd name="T91" fmla="*/ 70 h 161"/>
                  <a:gd name="T92" fmla="*/ 158 w 161"/>
                  <a:gd name="T93" fmla="*/ 58 h 161"/>
                  <a:gd name="T94" fmla="*/ 153 w 161"/>
                  <a:gd name="T95" fmla="*/ 44 h 161"/>
                  <a:gd name="T96" fmla="*/ 88 w 161"/>
                  <a:gd name="T97" fmla="*/ 104 h 161"/>
                  <a:gd name="T98" fmla="*/ 68 w 161"/>
                  <a:gd name="T99" fmla="*/ 54 h 161"/>
                  <a:gd name="T100" fmla="*/ 88 w 161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1" h="161">
                    <a:moveTo>
                      <a:pt x="152" y="44"/>
                    </a:moveTo>
                    <a:cubicBezTo>
                      <a:pt x="134" y="46"/>
                      <a:pt x="134" y="46"/>
                      <a:pt x="134" y="46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9" y="140"/>
                      <a:pt x="59" y="140"/>
                      <a:pt x="59" y="14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3" y="143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48" y="125"/>
                      <a:pt x="148" y="125"/>
                      <a:pt x="148" y="125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1" y="102"/>
                      <a:pt x="141" y="102"/>
                      <a:pt x="141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9" y="100"/>
                      <a:pt x="159" y="99"/>
                      <a:pt x="159" y="99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43" y="70"/>
                      <a:pt x="143" y="70"/>
                      <a:pt x="143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3" y="44"/>
                      <a:pt x="153" y="44"/>
                      <a:pt x="153" y="44"/>
                    </a:cubicBezTo>
                    <a:lnTo>
                      <a:pt x="152" y="44"/>
                    </a:lnTo>
                    <a:close/>
                    <a:moveTo>
                      <a:pt x="88" y="104"/>
                    </a:moveTo>
                    <a:cubicBezTo>
                      <a:pt x="74" y="109"/>
                      <a:pt x="59" y="103"/>
                      <a:pt x="53" y="89"/>
                    </a:cubicBezTo>
                    <a:cubicBezTo>
                      <a:pt x="48" y="75"/>
                      <a:pt x="55" y="60"/>
                      <a:pt x="68" y="54"/>
                    </a:cubicBezTo>
                    <a:cubicBezTo>
                      <a:pt x="82" y="49"/>
                      <a:pt x="98" y="56"/>
                      <a:pt x="103" y="69"/>
                    </a:cubicBezTo>
                    <a:cubicBezTo>
                      <a:pt x="109" y="83"/>
                      <a:pt x="102" y="99"/>
                      <a:pt x="8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4" name="Freeform 50"/>
              <p:cNvSpPr>
                <a:spLocks noEditPoints="1"/>
              </p:cNvSpPr>
              <p:nvPr/>
            </p:nvSpPr>
            <p:spPr bwMode="auto">
              <a:xfrm>
                <a:off x="2017" y="2955"/>
                <a:ext cx="117" cy="117"/>
              </a:xfrm>
              <a:custGeom>
                <a:avLst/>
                <a:gdLst>
                  <a:gd name="T0" fmla="*/ 67 w 80"/>
                  <a:gd name="T1" fmla="*/ 23 h 80"/>
                  <a:gd name="T2" fmla="*/ 64 w 80"/>
                  <a:gd name="T3" fmla="*/ 20 h 80"/>
                  <a:gd name="T4" fmla="*/ 68 w 80"/>
                  <a:gd name="T5" fmla="*/ 11 h 80"/>
                  <a:gd name="T6" fmla="*/ 62 w 80"/>
                  <a:gd name="T7" fmla="*/ 6 h 80"/>
                  <a:gd name="T8" fmla="*/ 55 w 80"/>
                  <a:gd name="T9" fmla="*/ 12 h 80"/>
                  <a:gd name="T10" fmla="*/ 51 w 80"/>
                  <a:gd name="T11" fmla="*/ 10 h 80"/>
                  <a:gd name="T12" fmla="*/ 50 w 80"/>
                  <a:gd name="T13" fmla="*/ 1 h 80"/>
                  <a:gd name="T14" fmla="*/ 43 w 80"/>
                  <a:gd name="T15" fmla="*/ 0 h 80"/>
                  <a:gd name="T16" fmla="*/ 39 w 80"/>
                  <a:gd name="T17" fmla="*/ 8 h 80"/>
                  <a:gd name="T18" fmla="*/ 35 w 80"/>
                  <a:gd name="T19" fmla="*/ 9 h 80"/>
                  <a:gd name="T20" fmla="*/ 29 w 80"/>
                  <a:gd name="T21" fmla="*/ 2 h 80"/>
                  <a:gd name="T22" fmla="*/ 22 w 80"/>
                  <a:gd name="T23" fmla="*/ 4 h 80"/>
                  <a:gd name="T24" fmla="*/ 23 w 80"/>
                  <a:gd name="T25" fmla="*/ 13 h 80"/>
                  <a:gd name="T26" fmla="*/ 20 w 80"/>
                  <a:gd name="T27" fmla="*/ 16 h 80"/>
                  <a:gd name="T28" fmla="*/ 11 w 80"/>
                  <a:gd name="T29" fmla="*/ 12 h 80"/>
                  <a:gd name="T30" fmla="*/ 7 w 80"/>
                  <a:gd name="T31" fmla="*/ 18 h 80"/>
                  <a:gd name="T32" fmla="*/ 12 w 80"/>
                  <a:gd name="T33" fmla="*/ 25 h 80"/>
                  <a:gd name="T34" fmla="*/ 11 w 80"/>
                  <a:gd name="T35" fmla="*/ 29 h 80"/>
                  <a:gd name="T36" fmla="*/ 2 w 80"/>
                  <a:gd name="T37" fmla="*/ 30 h 80"/>
                  <a:gd name="T38" fmla="*/ 0 w 80"/>
                  <a:gd name="T39" fmla="*/ 37 h 80"/>
                  <a:gd name="T40" fmla="*/ 9 w 80"/>
                  <a:gd name="T41" fmla="*/ 41 h 80"/>
                  <a:gd name="T42" fmla="*/ 9 w 80"/>
                  <a:gd name="T43" fmla="*/ 45 h 80"/>
                  <a:gd name="T44" fmla="*/ 2 w 80"/>
                  <a:gd name="T45" fmla="*/ 51 h 80"/>
                  <a:gd name="T46" fmla="*/ 4 w 80"/>
                  <a:gd name="T47" fmla="*/ 58 h 80"/>
                  <a:gd name="T48" fmla="*/ 14 w 80"/>
                  <a:gd name="T49" fmla="*/ 57 h 80"/>
                  <a:gd name="T50" fmla="*/ 16 w 80"/>
                  <a:gd name="T51" fmla="*/ 60 h 80"/>
                  <a:gd name="T52" fmla="*/ 13 w 80"/>
                  <a:gd name="T53" fmla="*/ 68 h 80"/>
                  <a:gd name="T54" fmla="*/ 18 w 80"/>
                  <a:gd name="T55" fmla="*/ 73 h 80"/>
                  <a:gd name="T56" fmla="*/ 26 w 80"/>
                  <a:gd name="T57" fmla="*/ 68 h 80"/>
                  <a:gd name="T58" fmla="*/ 29 w 80"/>
                  <a:gd name="T59" fmla="*/ 69 h 80"/>
                  <a:gd name="T60" fmla="*/ 31 w 80"/>
                  <a:gd name="T61" fmla="*/ 78 h 80"/>
                  <a:gd name="T62" fmla="*/ 38 w 80"/>
                  <a:gd name="T63" fmla="*/ 80 h 80"/>
                  <a:gd name="T64" fmla="*/ 42 w 80"/>
                  <a:gd name="T65" fmla="*/ 71 h 80"/>
                  <a:gd name="T66" fmla="*/ 46 w 80"/>
                  <a:gd name="T67" fmla="*/ 71 h 80"/>
                  <a:gd name="T68" fmla="*/ 51 w 80"/>
                  <a:gd name="T69" fmla="*/ 78 h 80"/>
                  <a:gd name="T70" fmla="*/ 58 w 80"/>
                  <a:gd name="T71" fmla="*/ 76 h 80"/>
                  <a:gd name="T72" fmla="*/ 57 w 80"/>
                  <a:gd name="T73" fmla="*/ 67 h 80"/>
                  <a:gd name="T74" fmla="*/ 60 w 80"/>
                  <a:gd name="T75" fmla="*/ 64 h 80"/>
                  <a:gd name="T76" fmla="*/ 69 w 80"/>
                  <a:gd name="T77" fmla="*/ 67 h 80"/>
                  <a:gd name="T78" fmla="*/ 74 w 80"/>
                  <a:gd name="T79" fmla="*/ 62 h 80"/>
                  <a:gd name="T80" fmla="*/ 68 w 80"/>
                  <a:gd name="T81" fmla="*/ 54 h 80"/>
                  <a:gd name="T82" fmla="*/ 70 w 80"/>
                  <a:gd name="T83" fmla="*/ 51 h 80"/>
                  <a:gd name="T84" fmla="*/ 79 w 80"/>
                  <a:gd name="T85" fmla="*/ 49 h 80"/>
                  <a:gd name="T86" fmla="*/ 80 w 80"/>
                  <a:gd name="T87" fmla="*/ 42 h 80"/>
                  <a:gd name="T88" fmla="*/ 72 w 80"/>
                  <a:gd name="T89" fmla="*/ 38 h 80"/>
                  <a:gd name="T90" fmla="*/ 71 w 80"/>
                  <a:gd name="T91" fmla="*/ 34 h 80"/>
                  <a:gd name="T92" fmla="*/ 79 w 80"/>
                  <a:gd name="T93" fmla="*/ 29 h 80"/>
                  <a:gd name="T94" fmla="*/ 76 w 80"/>
                  <a:gd name="T95" fmla="*/ 22 h 80"/>
                  <a:gd name="T96" fmla="*/ 27 w 80"/>
                  <a:gd name="T97" fmla="*/ 44 h 80"/>
                  <a:gd name="T98" fmla="*/ 51 w 80"/>
                  <a:gd name="T9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80">
                    <a:moveTo>
                      <a:pt x="76" y="22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2"/>
                      <a:pt x="76" y="22"/>
                      <a:pt x="76" y="22"/>
                    </a:cubicBezTo>
                    <a:close/>
                    <a:moveTo>
                      <a:pt x="44" y="52"/>
                    </a:moveTo>
                    <a:cubicBezTo>
                      <a:pt x="37" y="54"/>
                      <a:pt x="29" y="51"/>
                      <a:pt x="27" y="44"/>
                    </a:cubicBezTo>
                    <a:cubicBezTo>
                      <a:pt x="24" y="37"/>
                      <a:pt x="27" y="30"/>
                      <a:pt x="34" y="27"/>
                    </a:cubicBezTo>
                    <a:cubicBezTo>
                      <a:pt x="41" y="24"/>
                      <a:pt x="49" y="27"/>
                      <a:pt x="51" y="34"/>
                    </a:cubicBezTo>
                    <a:cubicBezTo>
                      <a:pt x="54" y="41"/>
                      <a:pt x="51" y="49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5" name="Freeform 51"/>
              <p:cNvSpPr>
                <a:spLocks noEditPoints="1"/>
              </p:cNvSpPr>
              <p:nvPr/>
            </p:nvSpPr>
            <p:spPr bwMode="auto">
              <a:xfrm>
                <a:off x="2065" y="2474"/>
                <a:ext cx="138" cy="137"/>
              </a:xfrm>
              <a:custGeom>
                <a:avLst/>
                <a:gdLst>
                  <a:gd name="T0" fmla="*/ 79 w 95"/>
                  <a:gd name="T1" fmla="*/ 27 h 94"/>
                  <a:gd name="T2" fmla="*/ 76 w 95"/>
                  <a:gd name="T3" fmla="*/ 23 h 94"/>
                  <a:gd name="T4" fmla="*/ 80 w 95"/>
                  <a:gd name="T5" fmla="*/ 13 h 94"/>
                  <a:gd name="T6" fmla="*/ 73 w 95"/>
                  <a:gd name="T7" fmla="*/ 7 h 94"/>
                  <a:gd name="T8" fmla="*/ 65 w 95"/>
                  <a:gd name="T9" fmla="*/ 14 h 94"/>
                  <a:gd name="T10" fmla="*/ 60 w 95"/>
                  <a:gd name="T11" fmla="*/ 12 h 94"/>
                  <a:gd name="T12" fmla="*/ 59 w 95"/>
                  <a:gd name="T13" fmla="*/ 1 h 94"/>
                  <a:gd name="T14" fmla="*/ 50 w 95"/>
                  <a:gd name="T15" fmla="*/ 0 h 94"/>
                  <a:gd name="T16" fmla="*/ 46 w 95"/>
                  <a:gd name="T17" fmla="*/ 9 h 94"/>
                  <a:gd name="T18" fmla="*/ 41 w 95"/>
                  <a:gd name="T19" fmla="*/ 10 h 94"/>
                  <a:gd name="T20" fmla="*/ 34 w 95"/>
                  <a:gd name="T21" fmla="*/ 2 h 94"/>
                  <a:gd name="T22" fmla="*/ 26 w 95"/>
                  <a:gd name="T23" fmla="*/ 4 h 94"/>
                  <a:gd name="T24" fmla="*/ 27 w 95"/>
                  <a:gd name="T25" fmla="*/ 15 h 94"/>
                  <a:gd name="T26" fmla="*/ 23 w 95"/>
                  <a:gd name="T27" fmla="*/ 18 h 94"/>
                  <a:gd name="T28" fmla="*/ 13 w 95"/>
                  <a:gd name="T29" fmla="*/ 14 h 94"/>
                  <a:gd name="T30" fmla="*/ 8 w 95"/>
                  <a:gd name="T31" fmla="*/ 21 h 94"/>
                  <a:gd name="T32" fmla="*/ 14 w 95"/>
                  <a:gd name="T33" fmla="*/ 30 h 94"/>
                  <a:gd name="T34" fmla="*/ 12 w 95"/>
                  <a:gd name="T35" fmla="*/ 34 h 94"/>
                  <a:gd name="T36" fmla="*/ 2 w 95"/>
                  <a:gd name="T37" fmla="*/ 35 h 94"/>
                  <a:gd name="T38" fmla="*/ 0 w 95"/>
                  <a:gd name="T39" fmla="*/ 44 h 94"/>
                  <a:gd name="T40" fmla="*/ 10 w 95"/>
                  <a:gd name="T41" fmla="*/ 48 h 94"/>
                  <a:gd name="T42" fmla="*/ 11 w 95"/>
                  <a:gd name="T43" fmla="*/ 53 h 94"/>
                  <a:gd name="T44" fmla="*/ 2 w 95"/>
                  <a:gd name="T45" fmla="*/ 60 h 94"/>
                  <a:gd name="T46" fmla="*/ 5 w 95"/>
                  <a:gd name="T47" fmla="*/ 68 h 94"/>
                  <a:gd name="T48" fmla="*/ 16 w 95"/>
                  <a:gd name="T49" fmla="*/ 67 h 94"/>
                  <a:gd name="T50" fmla="*/ 19 w 95"/>
                  <a:gd name="T51" fmla="*/ 71 h 94"/>
                  <a:gd name="T52" fmla="*/ 15 w 95"/>
                  <a:gd name="T53" fmla="*/ 81 h 94"/>
                  <a:gd name="T54" fmla="*/ 21 w 95"/>
                  <a:gd name="T55" fmla="*/ 86 h 94"/>
                  <a:gd name="T56" fmla="*/ 30 w 95"/>
                  <a:gd name="T57" fmla="*/ 80 h 94"/>
                  <a:gd name="T58" fmla="*/ 34 w 95"/>
                  <a:gd name="T59" fmla="*/ 82 h 94"/>
                  <a:gd name="T60" fmla="*/ 36 w 95"/>
                  <a:gd name="T61" fmla="*/ 93 h 94"/>
                  <a:gd name="T62" fmla="*/ 44 w 95"/>
                  <a:gd name="T63" fmla="*/ 94 h 94"/>
                  <a:gd name="T64" fmla="*/ 49 w 95"/>
                  <a:gd name="T65" fmla="*/ 84 h 94"/>
                  <a:gd name="T66" fmla="*/ 54 w 95"/>
                  <a:gd name="T67" fmla="*/ 83 h 94"/>
                  <a:gd name="T68" fmla="*/ 60 w 95"/>
                  <a:gd name="T69" fmla="*/ 92 h 94"/>
                  <a:gd name="T70" fmla="*/ 68 w 95"/>
                  <a:gd name="T71" fmla="*/ 89 h 94"/>
                  <a:gd name="T72" fmla="*/ 67 w 95"/>
                  <a:gd name="T73" fmla="*/ 78 h 94"/>
                  <a:gd name="T74" fmla="*/ 71 w 95"/>
                  <a:gd name="T75" fmla="*/ 75 h 94"/>
                  <a:gd name="T76" fmla="*/ 81 w 95"/>
                  <a:gd name="T77" fmla="*/ 79 h 94"/>
                  <a:gd name="T78" fmla="*/ 87 w 95"/>
                  <a:gd name="T79" fmla="*/ 73 h 94"/>
                  <a:gd name="T80" fmla="*/ 81 w 95"/>
                  <a:gd name="T81" fmla="*/ 64 h 94"/>
                  <a:gd name="T82" fmla="*/ 82 w 95"/>
                  <a:gd name="T83" fmla="*/ 60 h 94"/>
                  <a:gd name="T84" fmla="*/ 93 w 95"/>
                  <a:gd name="T85" fmla="*/ 58 h 94"/>
                  <a:gd name="T86" fmla="*/ 95 w 95"/>
                  <a:gd name="T87" fmla="*/ 50 h 94"/>
                  <a:gd name="T88" fmla="*/ 85 w 95"/>
                  <a:gd name="T89" fmla="*/ 45 h 94"/>
                  <a:gd name="T90" fmla="*/ 84 w 95"/>
                  <a:gd name="T91" fmla="*/ 40 h 94"/>
                  <a:gd name="T92" fmla="*/ 93 w 95"/>
                  <a:gd name="T93" fmla="*/ 34 h 94"/>
                  <a:gd name="T94" fmla="*/ 90 w 95"/>
                  <a:gd name="T95" fmla="*/ 26 h 94"/>
                  <a:gd name="T96" fmla="*/ 52 w 95"/>
                  <a:gd name="T97" fmla="*/ 61 h 94"/>
                  <a:gd name="T98" fmla="*/ 40 w 95"/>
                  <a:gd name="T99" fmla="*/ 31 h 94"/>
                  <a:gd name="T100" fmla="*/ 52 w 95"/>
                  <a:gd name="T101" fmla="*/ 6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5" h="94">
                    <a:moveTo>
                      <a:pt x="89" y="25"/>
                    </a:moveTo>
                    <a:cubicBezTo>
                      <a:pt x="79" y="27"/>
                      <a:pt x="79" y="27"/>
                      <a:pt x="79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4" y="49"/>
                      <a:pt x="94" y="49"/>
                      <a:pt x="94" y="49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0" y="26"/>
                      <a:pt x="90" y="26"/>
                      <a:pt x="90" y="26"/>
                    </a:cubicBezTo>
                    <a:lnTo>
                      <a:pt x="89" y="25"/>
                    </a:lnTo>
                    <a:close/>
                    <a:moveTo>
                      <a:pt x="52" y="61"/>
                    </a:moveTo>
                    <a:cubicBezTo>
                      <a:pt x="44" y="64"/>
                      <a:pt x="34" y="60"/>
                      <a:pt x="31" y="52"/>
                    </a:cubicBezTo>
                    <a:cubicBezTo>
                      <a:pt x="28" y="44"/>
                      <a:pt x="32" y="35"/>
                      <a:pt x="40" y="31"/>
                    </a:cubicBezTo>
                    <a:cubicBezTo>
                      <a:pt x="48" y="28"/>
                      <a:pt x="57" y="32"/>
                      <a:pt x="60" y="40"/>
                    </a:cubicBezTo>
                    <a:cubicBezTo>
                      <a:pt x="64" y="48"/>
                      <a:pt x="60" y="57"/>
                      <a:pt x="5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6" name="Freeform 52"/>
              <p:cNvSpPr>
                <a:spLocks noEditPoints="1"/>
              </p:cNvSpPr>
              <p:nvPr/>
            </p:nvSpPr>
            <p:spPr bwMode="auto">
              <a:xfrm>
                <a:off x="1114" y="2833"/>
                <a:ext cx="99" cy="99"/>
              </a:xfrm>
              <a:custGeom>
                <a:avLst/>
                <a:gdLst>
                  <a:gd name="T0" fmla="*/ 57 w 68"/>
                  <a:gd name="T1" fmla="*/ 20 h 68"/>
                  <a:gd name="T2" fmla="*/ 55 w 68"/>
                  <a:gd name="T3" fmla="*/ 17 h 68"/>
                  <a:gd name="T4" fmla="*/ 58 w 68"/>
                  <a:gd name="T5" fmla="*/ 10 h 68"/>
                  <a:gd name="T6" fmla="*/ 53 w 68"/>
                  <a:gd name="T7" fmla="*/ 6 h 68"/>
                  <a:gd name="T8" fmla="*/ 47 w 68"/>
                  <a:gd name="T9" fmla="*/ 11 h 68"/>
                  <a:gd name="T10" fmla="*/ 44 w 68"/>
                  <a:gd name="T11" fmla="*/ 9 h 68"/>
                  <a:gd name="T12" fmla="*/ 43 w 68"/>
                  <a:gd name="T13" fmla="*/ 2 h 68"/>
                  <a:gd name="T14" fmla="*/ 37 w 68"/>
                  <a:gd name="T15" fmla="*/ 0 h 68"/>
                  <a:gd name="T16" fmla="*/ 33 w 68"/>
                  <a:gd name="T17" fmla="*/ 8 h 68"/>
                  <a:gd name="T18" fmla="*/ 30 w 68"/>
                  <a:gd name="T19" fmla="*/ 8 h 68"/>
                  <a:gd name="T20" fmla="*/ 25 w 68"/>
                  <a:gd name="T21" fmla="*/ 2 h 68"/>
                  <a:gd name="T22" fmla="*/ 19 w 68"/>
                  <a:gd name="T23" fmla="*/ 4 h 68"/>
                  <a:gd name="T24" fmla="*/ 20 w 68"/>
                  <a:gd name="T25" fmla="*/ 12 h 68"/>
                  <a:gd name="T26" fmla="*/ 17 w 68"/>
                  <a:gd name="T27" fmla="*/ 14 h 68"/>
                  <a:gd name="T28" fmla="*/ 10 w 68"/>
                  <a:gd name="T29" fmla="*/ 11 h 68"/>
                  <a:gd name="T30" fmla="*/ 6 w 68"/>
                  <a:gd name="T31" fmla="*/ 16 h 68"/>
                  <a:gd name="T32" fmla="*/ 11 w 68"/>
                  <a:gd name="T33" fmla="*/ 22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8 w 68"/>
                  <a:gd name="T41" fmla="*/ 36 h 68"/>
                  <a:gd name="T42" fmla="*/ 8 w 68"/>
                  <a:gd name="T43" fmla="*/ 39 h 68"/>
                  <a:gd name="T44" fmla="*/ 2 w 68"/>
                  <a:gd name="T45" fmla="*/ 44 h 68"/>
                  <a:gd name="T46" fmla="*/ 4 w 68"/>
                  <a:gd name="T47" fmla="*/ 50 h 68"/>
                  <a:gd name="T48" fmla="*/ 12 w 68"/>
                  <a:gd name="T49" fmla="*/ 49 h 68"/>
                  <a:gd name="T50" fmla="*/ 14 w 68"/>
                  <a:gd name="T51" fmla="*/ 52 h 68"/>
                  <a:gd name="T52" fmla="*/ 11 w 68"/>
                  <a:gd name="T53" fmla="*/ 59 h 68"/>
                  <a:gd name="T54" fmla="*/ 16 w 68"/>
                  <a:gd name="T55" fmla="*/ 63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1 h 68"/>
                  <a:gd name="T68" fmla="*/ 44 w 68"/>
                  <a:gd name="T69" fmla="*/ 67 h 68"/>
                  <a:gd name="T70" fmla="*/ 50 w 68"/>
                  <a:gd name="T71" fmla="*/ 65 h 68"/>
                  <a:gd name="T72" fmla="*/ 49 w 68"/>
                  <a:gd name="T73" fmla="*/ 57 h 68"/>
                  <a:gd name="T74" fmla="*/ 52 w 68"/>
                  <a:gd name="T75" fmla="*/ 55 h 68"/>
                  <a:gd name="T76" fmla="*/ 59 w 68"/>
                  <a:gd name="T77" fmla="*/ 58 h 68"/>
                  <a:gd name="T78" fmla="*/ 63 w 68"/>
                  <a:gd name="T79" fmla="*/ 53 h 68"/>
                  <a:gd name="T80" fmla="*/ 58 w 68"/>
                  <a:gd name="T81" fmla="*/ 47 h 68"/>
                  <a:gd name="T82" fmla="*/ 60 w 68"/>
                  <a:gd name="T83" fmla="*/ 44 h 68"/>
                  <a:gd name="T84" fmla="*/ 67 w 68"/>
                  <a:gd name="T85" fmla="*/ 43 h 68"/>
                  <a:gd name="T86" fmla="*/ 68 w 68"/>
                  <a:gd name="T87" fmla="*/ 37 h 68"/>
                  <a:gd name="T88" fmla="*/ 61 w 68"/>
                  <a:gd name="T89" fmla="*/ 33 h 68"/>
                  <a:gd name="T90" fmla="*/ 61 w 68"/>
                  <a:gd name="T91" fmla="*/ 30 h 68"/>
                  <a:gd name="T92" fmla="*/ 67 w 68"/>
                  <a:gd name="T93" fmla="*/ 25 h 68"/>
                  <a:gd name="T94" fmla="*/ 65 w 68"/>
                  <a:gd name="T95" fmla="*/ 19 h 68"/>
                  <a:gd name="T96" fmla="*/ 23 w 68"/>
                  <a:gd name="T97" fmla="*/ 38 h 68"/>
                  <a:gd name="T98" fmla="*/ 44 w 68"/>
                  <a:gd name="T99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8" h="68">
                    <a:moveTo>
                      <a:pt x="65" y="19"/>
                    </a:move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5" y="19"/>
                      <a:pt x="65" y="19"/>
                      <a:pt x="65" y="19"/>
                    </a:cubicBezTo>
                    <a:close/>
                    <a:moveTo>
                      <a:pt x="38" y="44"/>
                    </a:moveTo>
                    <a:cubicBezTo>
                      <a:pt x="32" y="47"/>
                      <a:pt x="25" y="44"/>
                      <a:pt x="23" y="38"/>
                    </a:cubicBezTo>
                    <a:cubicBezTo>
                      <a:pt x="21" y="32"/>
                      <a:pt x="23" y="26"/>
                      <a:pt x="29" y="23"/>
                    </a:cubicBezTo>
                    <a:cubicBezTo>
                      <a:pt x="35" y="21"/>
                      <a:pt x="42" y="24"/>
                      <a:pt x="44" y="30"/>
                    </a:cubicBezTo>
                    <a:cubicBezTo>
                      <a:pt x="46" y="36"/>
                      <a:pt x="43" y="42"/>
                      <a:pt x="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7" name="Freeform 53"/>
              <p:cNvSpPr>
                <a:spLocks noEditPoints="1"/>
              </p:cNvSpPr>
              <p:nvPr/>
            </p:nvSpPr>
            <p:spPr bwMode="auto">
              <a:xfrm>
                <a:off x="875" y="2182"/>
                <a:ext cx="111" cy="110"/>
              </a:xfrm>
              <a:custGeom>
                <a:avLst/>
                <a:gdLst>
                  <a:gd name="T0" fmla="*/ 63 w 76"/>
                  <a:gd name="T1" fmla="*/ 22 h 76"/>
                  <a:gd name="T2" fmla="*/ 61 w 76"/>
                  <a:gd name="T3" fmla="*/ 19 h 76"/>
                  <a:gd name="T4" fmla="*/ 64 w 76"/>
                  <a:gd name="T5" fmla="*/ 11 h 76"/>
                  <a:gd name="T6" fmla="*/ 59 w 76"/>
                  <a:gd name="T7" fmla="*/ 6 h 76"/>
                  <a:gd name="T8" fmla="*/ 52 w 76"/>
                  <a:gd name="T9" fmla="*/ 11 h 76"/>
                  <a:gd name="T10" fmla="*/ 48 w 76"/>
                  <a:gd name="T11" fmla="*/ 10 h 76"/>
                  <a:gd name="T12" fmla="*/ 47 w 76"/>
                  <a:gd name="T13" fmla="*/ 1 h 76"/>
                  <a:gd name="T14" fmla="*/ 40 w 76"/>
                  <a:gd name="T15" fmla="*/ 0 h 76"/>
                  <a:gd name="T16" fmla="*/ 37 w 76"/>
                  <a:gd name="T17" fmla="*/ 8 h 76"/>
                  <a:gd name="T18" fmla="*/ 33 w 76"/>
                  <a:gd name="T19" fmla="*/ 9 h 76"/>
                  <a:gd name="T20" fmla="*/ 27 w 76"/>
                  <a:gd name="T21" fmla="*/ 2 h 76"/>
                  <a:gd name="T22" fmla="*/ 21 w 76"/>
                  <a:gd name="T23" fmla="*/ 4 h 76"/>
                  <a:gd name="T24" fmla="*/ 22 w 76"/>
                  <a:gd name="T25" fmla="*/ 13 h 76"/>
                  <a:gd name="T26" fmla="*/ 19 w 76"/>
                  <a:gd name="T27" fmla="*/ 15 h 76"/>
                  <a:gd name="T28" fmla="*/ 11 w 76"/>
                  <a:gd name="T29" fmla="*/ 12 h 76"/>
                  <a:gd name="T30" fmla="*/ 6 w 76"/>
                  <a:gd name="T31" fmla="*/ 17 h 76"/>
                  <a:gd name="T32" fmla="*/ 11 w 76"/>
                  <a:gd name="T33" fmla="*/ 24 h 76"/>
                  <a:gd name="T34" fmla="*/ 10 w 76"/>
                  <a:gd name="T35" fmla="*/ 28 h 76"/>
                  <a:gd name="T36" fmla="*/ 1 w 76"/>
                  <a:gd name="T37" fmla="*/ 29 h 76"/>
                  <a:gd name="T38" fmla="*/ 0 w 76"/>
                  <a:gd name="T39" fmla="*/ 36 h 76"/>
                  <a:gd name="T40" fmla="*/ 8 w 76"/>
                  <a:gd name="T41" fmla="*/ 39 h 76"/>
                  <a:gd name="T42" fmla="*/ 9 w 76"/>
                  <a:gd name="T43" fmla="*/ 43 h 76"/>
                  <a:gd name="T44" fmla="*/ 2 w 76"/>
                  <a:gd name="T45" fmla="*/ 49 h 76"/>
                  <a:gd name="T46" fmla="*/ 4 w 76"/>
                  <a:gd name="T47" fmla="*/ 55 h 76"/>
                  <a:gd name="T48" fmla="*/ 13 w 76"/>
                  <a:gd name="T49" fmla="*/ 54 h 76"/>
                  <a:gd name="T50" fmla="*/ 15 w 76"/>
                  <a:gd name="T51" fmla="*/ 57 h 76"/>
                  <a:gd name="T52" fmla="*/ 12 w 76"/>
                  <a:gd name="T53" fmla="*/ 65 h 76"/>
                  <a:gd name="T54" fmla="*/ 17 w 76"/>
                  <a:gd name="T55" fmla="*/ 70 h 76"/>
                  <a:gd name="T56" fmla="*/ 24 w 76"/>
                  <a:gd name="T57" fmla="*/ 65 h 76"/>
                  <a:gd name="T58" fmla="*/ 28 w 76"/>
                  <a:gd name="T59" fmla="*/ 66 h 76"/>
                  <a:gd name="T60" fmla="*/ 29 w 76"/>
                  <a:gd name="T61" fmla="*/ 75 h 76"/>
                  <a:gd name="T62" fmla="*/ 36 w 76"/>
                  <a:gd name="T63" fmla="*/ 76 h 76"/>
                  <a:gd name="T64" fmla="*/ 39 w 76"/>
                  <a:gd name="T65" fmla="*/ 68 h 76"/>
                  <a:gd name="T66" fmla="*/ 43 w 76"/>
                  <a:gd name="T67" fmla="*/ 67 h 76"/>
                  <a:gd name="T68" fmla="*/ 48 w 76"/>
                  <a:gd name="T69" fmla="*/ 74 h 76"/>
                  <a:gd name="T70" fmla="*/ 55 w 76"/>
                  <a:gd name="T71" fmla="*/ 72 h 76"/>
                  <a:gd name="T72" fmla="*/ 54 w 76"/>
                  <a:gd name="T73" fmla="*/ 63 h 76"/>
                  <a:gd name="T74" fmla="*/ 57 w 76"/>
                  <a:gd name="T75" fmla="*/ 61 h 76"/>
                  <a:gd name="T76" fmla="*/ 65 w 76"/>
                  <a:gd name="T77" fmla="*/ 64 h 76"/>
                  <a:gd name="T78" fmla="*/ 70 w 76"/>
                  <a:gd name="T79" fmla="*/ 59 h 76"/>
                  <a:gd name="T80" fmla="*/ 65 w 76"/>
                  <a:gd name="T81" fmla="*/ 52 h 76"/>
                  <a:gd name="T82" fmla="*/ 66 w 76"/>
                  <a:gd name="T83" fmla="*/ 48 h 76"/>
                  <a:gd name="T84" fmla="*/ 75 w 76"/>
                  <a:gd name="T85" fmla="*/ 47 h 76"/>
                  <a:gd name="T86" fmla="*/ 76 w 76"/>
                  <a:gd name="T87" fmla="*/ 40 h 76"/>
                  <a:gd name="T88" fmla="*/ 68 w 76"/>
                  <a:gd name="T89" fmla="*/ 37 h 76"/>
                  <a:gd name="T90" fmla="*/ 67 w 76"/>
                  <a:gd name="T91" fmla="*/ 33 h 76"/>
                  <a:gd name="T92" fmla="*/ 74 w 76"/>
                  <a:gd name="T93" fmla="*/ 28 h 76"/>
                  <a:gd name="T94" fmla="*/ 72 w 76"/>
                  <a:gd name="T95" fmla="*/ 21 h 76"/>
                  <a:gd name="T96" fmla="*/ 25 w 76"/>
                  <a:gd name="T97" fmla="*/ 42 h 76"/>
                  <a:gd name="T98" fmla="*/ 48 w 76"/>
                  <a:gd name="T99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" h="76">
                    <a:moveTo>
                      <a:pt x="72" y="21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2" y="21"/>
                      <a:pt x="72" y="21"/>
                      <a:pt x="72" y="21"/>
                    </a:cubicBezTo>
                    <a:close/>
                    <a:moveTo>
                      <a:pt x="41" y="49"/>
                    </a:moveTo>
                    <a:cubicBezTo>
                      <a:pt x="35" y="52"/>
                      <a:pt x="28" y="49"/>
                      <a:pt x="25" y="42"/>
                    </a:cubicBezTo>
                    <a:cubicBezTo>
                      <a:pt x="22" y="36"/>
                      <a:pt x="26" y="28"/>
                      <a:pt x="32" y="26"/>
                    </a:cubicBezTo>
                    <a:cubicBezTo>
                      <a:pt x="39" y="23"/>
                      <a:pt x="46" y="26"/>
                      <a:pt x="48" y="33"/>
                    </a:cubicBezTo>
                    <a:cubicBezTo>
                      <a:pt x="51" y="39"/>
                      <a:pt x="48" y="47"/>
                      <a:pt x="4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8" name="Freeform 54"/>
              <p:cNvSpPr>
                <a:spLocks noEditPoints="1"/>
              </p:cNvSpPr>
              <p:nvPr/>
            </p:nvSpPr>
            <p:spPr bwMode="auto">
              <a:xfrm>
                <a:off x="1102" y="2961"/>
                <a:ext cx="99" cy="99"/>
              </a:xfrm>
              <a:custGeom>
                <a:avLst/>
                <a:gdLst>
                  <a:gd name="T0" fmla="*/ 57 w 68"/>
                  <a:gd name="T1" fmla="*/ 19 h 68"/>
                  <a:gd name="T2" fmla="*/ 55 w 68"/>
                  <a:gd name="T3" fmla="*/ 17 h 68"/>
                  <a:gd name="T4" fmla="*/ 58 w 68"/>
                  <a:gd name="T5" fmla="*/ 9 h 68"/>
                  <a:gd name="T6" fmla="*/ 53 w 68"/>
                  <a:gd name="T7" fmla="*/ 5 h 68"/>
                  <a:gd name="T8" fmla="*/ 47 w 68"/>
                  <a:gd name="T9" fmla="*/ 10 h 68"/>
                  <a:gd name="T10" fmla="*/ 44 w 68"/>
                  <a:gd name="T11" fmla="*/ 9 h 68"/>
                  <a:gd name="T12" fmla="*/ 43 w 68"/>
                  <a:gd name="T13" fmla="*/ 1 h 68"/>
                  <a:gd name="T14" fmla="*/ 36 w 68"/>
                  <a:gd name="T15" fmla="*/ 0 h 68"/>
                  <a:gd name="T16" fmla="*/ 33 w 68"/>
                  <a:gd name="T17" fmla="*/ 7 h 68"/>
                  <a:gd name="T18" fmla="*/ 30 w 68"/>
                  <a:gd name="T19" fmla="*/ 7 h 68"/>
                  <a:gd name="T20" fmla="*/ 25 w 68"/>
                  <a:gd name="T21" fmla="*/ 1 h 68"/>
                  <a:gd name="T22" fmla="*/ 19 w 68"/>
                  <a:gd name="T23" fmla="*/ 3 h 68"/>
                  <a:gd name="T24" fmla="*/ 20 w 68"/>
                  <a:gd name="T25" fmla="*/ 11 h 68"/>
                  <a:gd name="T26" fmla="*/ 17 w 68"/>
                  <a:gd name="T27" fmla="*/ 13 h 68"/>
                  <a:gd name="T28" fmla="*/ 10 w 68"/>
                  <a:gd name="T29" fmla="*/ 10 h 68"/>
                  <a:gd name="T30" fmla="*/ 6 w 68"/>
                  <a:gd name="T31" fmla="*/ 15 h 68"/>
                  <a:gd name="T32" fmla="*/ 10 w 68"/>
                  <a:gd name="T33" fmla="*/ 21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7 w 68"/>
                  <a:gd name="T41" fmla="*/ 35 h 68"/>
                  <a:gd name="T42" fmla="*/ 8 w 68"/>
                  <a:gd name="T43" fmla="*/ 38 h 68"/>
                  <a:gd name="T44" fmla="*/ 2 w 68"/>
                  <a:gd name="T45" fmla="*/ 43 h 68"/>
                  <a:gd name="T46" fmla="*/ 4 w 68"/>
                  <a:gd name="T47" fmla="*/ 49 h 68"/>
                  <a:gd name="T48" fmla="*/ 12 w 68"/>
                  <a:gd name="T49" fmla="*/ 48 h 68"/>
                  <a:gd name="T50" fmla="*/ 14 w 68"/>
                  <a:gd name="T51" fmla="*/ 51 h 68"/>
                  <a:gd name="T52" fmla="*/ 11 w 68"/>
                  <a:gd name="T53" fmla="*/ 58 h 68"/>
                  <a:gd name="T54" fmla="*/ 16 w 68"/>
                  <a:gd name="T55" fmla="*/ 62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0 h 68"/>
                  <a:gd name="T68" fmla="*/ 44 w 68"/>
                  <a:gd name="T69" fmla="*/ 66 h 68"/>
                  <a:gd name="T70" fmla="*/ 50 w 68"/>
                  <a:gd name="T71" fmla="*/ 64 h 68"/>
                  <a:gd name="T72" fmla="*/ 49 w 68"/>
                  <a:gd name="T73" fmla="*/ 56 h 68"/>
                  <a:gd name="T74" fmla="*/ 52 w 68"/>
                  <a:gd name="T75" fmla="*/ 54 h 68"/>
                  <a:gd name="T76" fmla="*/ 59 w 68"/>
                  <a:gd name="T77" fmla="*/ 57 h 68"/>
                  <a:gd name="T78" fmla="*/ 63 w 68"/>
                  <a:gd name="T79" fmla="*/ 52 h 68"/>
                  <a:gd name="T80" fmla="*/ 58 w 68"/>
                  <a:gd name="T81" fmla="*/ 46 h 68"/>
                  <a:gd name="T82" fmla="*/ 59 w 68"/>
                  <a:gd name="T83" fmla="*/ 43 h 68"/>
                  <a:gd name="T84" fmla="*/ 67 w 68"/>
                  <a:gd name="T85" fmla="*/ 42 h 68"/>
                  <a:gd name="T86" fmla="*/ 68 w 68"/>
                  <a:gd name="T87" fmla="*/ 36 h 68"/>
                  <a:gd name="T88" fmla="*/ 61 w 68"/>
                  <a:gd name="T89" fmla="*/ 33 h 68"/>
                  <a:gd name="T90" fmla="*/ 61 w 68"/>
                  <a:gd name="T91" fmla="*/ 29 h 68"/>
                  <a:gd name="T92" fmla="*/ 67 w 68"/>
                  <a:gd name="T93" fmla="*/ 24 h 68"/>
                  <a:gd name="T94" fmla="*/ 65 w 68"/>
                  <a:gd name="T95" fmla="*/ 19 h 68"/>
                  <a:gd name="T96" fmla="*/ 37 w 68"/>
                  <a:gd name="T97" fmla="*/ 44 h 68"/>
                  <a:gd name="T98" fmla="*/ 29 w 68"/>
                  <a:gd name="T99" fmla="*/ 23 h 68"/>
                  <a:gd name="T100" fmla="*/ 37 w 68"/>
                  <a:gd name="T101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8" h="68">
                    <a:moveTo>
                      <a:pt x="64" y="18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4" y="18"/>
                    </a:lnTo>
                    <a:close/>
                    <a:moveTo>
                      <a:pt x="37" y="44"/>
                    </a:moveTo>
                    <a:cubicBezTo>
                      <a:pt x="32" y="46"/>
                      <a:pt x="25" y="43"/>
                      <a:pt x="23" y="37"/>
                    </a:cubicBezTo>
                    <a:cubicBezTo>
                      <a:pt x="21" y="32"/>
                      <a:pt x="23" y="25"/>
                      <a:pt x="29" y="23"/>
                    </a:cubicBezTo>
                    <a:cubicBezTo>
                      <a:pt x="35" y="20"/>
                      <a:pt x="42" y="23"/>
                      <a:pt x="44" y="29"/>
                    </a:cubicBezTo>
                    <a:cubicBezTo>
                      <a:pt x="46" y="35"/>
                      <a:pt x="43" y="41"/>
                      <a:pt x="3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9" name="Freeform 55"/>
              <p:cNvSpPr>
                <a:spLocks noEditPoints="1"/>
              </p:cNvSpPr>
              <p:nvPr/>
            </p:nvSpPr>
            <p:spPr bwMode="auto">
              <a:xfrm>
                <a:off x="2080" y="2057"/>
                <a:ext cx="222" cy="222"/>
              </a:xfrm>
              <a:custGeom>
                <a:avLst/>
                <a:gdLst>
                  <a:gd name="T0" fmla="*/ 128 w 153"/>
                  <a:gd name="T1" fmla="*/ 44 h 153"/>
                  <a:gd name="T2" fmla="*/ 123 w 153"/>
                  <a:gd name="T3" fmla="*/ 38 h 153"/>
                  <a:gd name="T4" fmla="*/ 130 w 153"/>
                  <a:gd name="T5" fmla="*/ 21 h 153"/>
                  <a:gd name="T6" fmla="*/ 119 w 153"/>
                  <a:gd name="T7" fmla="*/ 12 h 153"/>
                  <a:gd name="T8" fmla="*/ 105 w 153"/>
                  <a:gd name="T9" fmla="*/ 22 h 153"/>
                  <a:gd name="T10" fmla="*/ 98 w 153"/>
                  <a:gd name="T11" fmla="*/ 20 h 153"/>
                  <a:gd name="T12" fmla="*/ 95 w 153"/>
                  <a:gd name="T13" fmla="*/ 2 h 153"/>
                  <a:gd name="T14" fmla="*/ 82 w 153"/>
                  <a:gd name="T15" fmla="*/ 0 h 153"/>
                  <a:gd name="T16" fmla="*/ 74 w 153"/>
                  <a:gd name="T17" fmla="*/ 16 h 153"/>
                  <a:gd name="T18" fmla="*/ 66 w 153"/>
                  <a:gd name="T19" fmla="*/ 17 h 153"/>
                  <a:gd name="T20" fmla="*/ 56 w 153"/>
                  <a:gd name="T21" fmla="*/ 3 h 153"/>
                  <a:gd name="T22" fmla="*/ 43 w 153"/>
                  <a:gd name="T23" fmla="*/ 8 h 153"/>
                  <a:gd name="T24" fmla="*/ 44 w 153"/>
                  <a:gd name="T25" fmla="*/ 25 h 153"/>
                  <a:gd name="T26" fmla="*/ 38 w 153"/>
                  <a:gd name="T27" fmla="*/ 30 h 153"/>
                  <a:gd name="T28" fmla="*/ 22 w 153"/>
                  <a:gd name="T29" fmla="*/ 23 h 153"/>
                  <a:gd name="T30" fmla="*/ 13 w 153"/>
                  <a:gd name="T31" fmla="*/ 34 h 153"/>
                  <a:gd name="T32" fmla="*/ 23 w 153"/>
                  <a:gd name="T33" fmla="*/ 48 h 153"/>
                  <a:gd name="T34" fmla="*/ 20 w 153"/>
                  <a:gd name="T35" fmla="*/ 55 h 153"/>
                  <a:gd name="T36" fmla="*/ 3 w 153"/>
                  <a:gd name="T37" fmla="*/ 58 h 153"/>
                  <a:gd name="T38" fmla="*/ 0 w 153"/>
                  <a:gd name="T39" fmla="*/ 71 h 153"/>
                  <a:gd name="T40" fmla="*/ 16 w 153"/>
                  <a:gd name="T41" fmla="*/ 79 h 153"/>
                  <a:gd name="T42" fmla="*/ 18 w 153"/>
                  <a:gd name="T43" fmla="*/ 86 h 153"/>
                  <a:gd name="T44" fmla="*/ 4 w 153"/>
                  <a:gd name="T45" fmla="*/ 97 h 153"/>
                  <a:gd name="T46" fmla="*/ 8 w 153"/>
                  <a:gd name="T47" fmla="*/ 110 h 153"/>
                  <a:gd name="T48" fmla="*/ 26 w 153"/>
                  <a:gd name="T49" fmla="*/ 109 h 153"/>
                  <a:gd name="T50" fmla="*/ 31 w 153"/>
                  <a:gd name="T51" fmla="*/ 115 h 153"/>
                  <a:gd name="T52" fmla="*/ 24 w 153"/>
                  <a:gd name="T53" fmla="*/ 131 h 153"/>
                  <a:gd name="T54" fmla="*/ 35 w 153"/>
                  <a:gd name="T55" fmla="*/ 140 h 153"/>
                  <a:gd name="T56" fmla="*/ 49 w 153"/>
                  <a:gd name="T57" fmla="*/ 130 h 153"/>
                  <a:gd name="T58" fmla="*/ 56 w 153"/>
                  <a:gd name="T59" fmla="*/ 132 h 153"/>
                  <a:gd name="T60" fmla="*/ 58 w 153"/>
                  <a:gd name="T61" fmla="*/ 150 h 153"/>
                  <a:gd name="T62" fmla="*/ 72 w 153"/>
                  <a:gd name="T63" fmla="*/ 153 h 153"/>
                  <a:gd name="T64" fmla="*/ 79 w 153"/>
                  <a:gd name="T65" fmla="*/ 137 h 153"/>
                  <a:gd name="T66" fmla="*/ 87 w 153"/>
                  <a:gd name="T67" fmla="*/ 135 h 153"/>
                  <a:gd name="T68" fmla="*/ 98 w 153"/>
                  <a:gd name="T69" fmla="*/ 149 h 153"/>
                  <a:gd name="T70" fmla="*/ 111 w 153"/>
                  <a:gd name="T71" fmla="*/ 145 h 153"/>
                  <a:gd name="T72" fmla="*/ 109 w 153"/>
                  <a:gd name="T73" fmla="*/ 127 h 153"/>
                  <a:gd name="T74" fmla="*/ 115 w 153"/>
                  <a:gd name="T75" fmla="*/ 122 h 153"/>
                  <a:gd name="T76" fmla="*/ 132 w 153"/>
                  <a:gd name="T77" fmla="*/ 129 h 153"/>
                  <a:gd name="T78" fmla="*/ 141 w 153"/>
                  <a:gd name="T79" fmla="*/ 118 h 153"/>
                  <a:gd name="T80" fmla="*/ 131 w 153"/>
                  <a:gd name="T81" fmla="*/ 104 h 153"/>
                  <a:gd name="T82" fmla="*/ 133 w 153"/>
                  <a:gd name="T83" fmla="*/ 97 h 153"/>
                  <a:gd name="T84" fmla="*/ 151 w 153"/>
                  <a:gd name="T85" fmla="*/ 94 h 153"/>
                  <a:gd name="T86" fmla="*/ 153 w 153"/>
                  <a:gd name="T87" fmla="*/ 81 h 153"/>
                  <a:gd name="T88" fmla="*/ 137 w 153"/>
                  <a:gd name="T89" fmla="*/ 73 h 153"/>
                  <a:gd name="T90" fmla="*/ 136 w 153"/>
                  <a:gd name="T91" fmla="*/ 66 h 153"/>
                  <a:gd name="T92" fmla="*/ 150 w 153"/>
                  <a:gd name="T93" fmla="*/ 55 h 153"/>
                  <a:gd name="T94" fmla="*/ 145 w 153"/>
                  <a:gd name="T95" fmla="*/ 42 h 153"/>
                  <a:gd name="T96" fmla="*/ 84 w 153"/>
                  <a:gd name="T97" fmla="*/ 98 h 153"/>
                  <a:gd name="T98" fmla="*/ 65 w 153"/>
                  <a:gd name="T99" fmla="*/ 51 h 153"/>
                  <a:gd name="T100" fmla="*/ 84 w 153"/>
                  <a:gd name="T101" fmla="*/ 9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3" h="153">
                    <a:moveTo>
                      <a:pt x="144" y="41"/>
                    </a:moveTo>
                    <a:cubicBezTo>
                      <a:pt x="128" y="44"/>
                      <a:pt x="128" y="44"/>
                      <a:pt x="128" y="44"/>
                    </a:cubicBezTo>
                    <a:cubicBezTo>
                      <a:pt x="127" y="43"/>
                      <a:pt x="127" y="43"/>
                      <a:pt x="127" y="43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9" y="151"/>
                      <a:pt x="59" y="151"/>
                      <a:pt x="59" y="151"/>
                    </a:cubicBezTo>
                    <a:cubicBezTo>
                      <a:pt x="72" y="153"/>
                      <a:pt x="72" y="153"/>
                      <a:pt x="72" y="153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98" y="149"/>
                      <a:pt x="98" y="149"/>
                      <a:pt x="98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32" y="129"/>
                      <a:pt x="132" y="129"/>
                      <a:pt x="132" y="129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31" y="104"/>
                      <a:pt x="131" y="104"/>
                      <a:pt x="131" y="104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45" y="42"/>
                      <a:pt x="145" y="42"/>
                      <a:pt x="145" y="42"/>
                    </a:cubicBezTo>
                    <a:lnTo>
                      <a:pt x="144" y="41"/>
                    </a:lnTo>
                    <a:close/>
                    <a:moveTo>
                      <a:pt x="84" y="98"/>
                    </a:moveTo>
                    <a:cubicBezTo>
                      <a:pt x="71" y="104"/>
                      <a:pt x="56" y="97"/>
                      <a:pt x="51" y="84"/>
                    </a:cubicBezTo>
                    <a:cubicBezTo>
                      <a:pt x="46" y="71"/>
                      <a:pt x="52" y="56"/>
                      <a:pt x="65" y="51"/>
                    </a:cubicBezTo>
                    <a:cubicBezTo>
                      <a:pt x="78" y="46"/>
                      <a:pt x="93" y="53"/>
                      <a:pt x="98" y="66"/>
                    </a:cubicBezTo>
                    <a:cubicBezTo>
                      <a:pt x="103" y="79"/>
                      <a:pt x="97" y="93"/>
                      <a:pt x="8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0" name="Freeform 56"/>
              <p:cNvSpPr>
                <a:spLocks noEditPoints="1"/>
              </p:cNvSpPr>
              <p:nvPr/>
            </p:nvSpPr>
            <p:spPr bwMode="auto">
              <a:xfrm>
                <a:off x="1239" y="1703"/>
                <a:ext cx="131" cy="133"/>
              </a:xfrm>
              <a:custGeom>
                <a:avLst/>
                <a:gdLst>
                  <a:gd name="T0" fmla="*/ 75 w 90"/>
                  <a:gd name="T1" fmla="*/ 26 h 91"/>
                  <a:gd name="T2" fmla="*/ 72 w 90"/>
                  <a:gd name="T3" fmla="*/ 23 h 91"/>
                  <a:gd name="T4" fmla="*/ 76 w 90"/>
                  <a:gd name="T5" fmla="*/ 13 h 91"/>
                  <a:gd name="T6" fmla="*/ 70 w 90"/>
                  <a:gd name="T7" fmla="*/ 8 h 91"/>
                  <a:gd name="T8" fmla="*/ 62 w 90"/>
                  <a:gd name="T9" fmla="*/ 14 h 91"/>
                  <a:gd name="T10" fmla="*/ 57 w 90"/>
                  <a:gd name="T11" fmla="*/ 12 h 91"/>
                  <a:gd name="T12" fmla="*/ 56 w 90"/>
                  <a:gd name="T13" fmla="*/ 2 h 91"/>
                  <a:gd name="T14" fmla="*/ 48 w 90"/>
                  <a:gd name="T15" fmla="*/ 0 h 91"/>
                  <a:gd name="T16" fmla="*/ 44 w 90"/>
                  <a:gd name="T17" fmla="*/ 10 h 91"/>
                  <a:gd name="T18" fmla="*/ 39 w 90"/>
                  <a:gd name="T19" fmla="*/ 11 h 91"/>
                  <a:gd name="T20" fmla="*/ 33 w 90"/>
                  <a:gd name="T21" fmla="*/ 2 h 91"/>
                  <a:gd name="T22" fmla="*/ 25 w 90"/>
                  <a:gd name="T23" fmla="*/ 5 h 91"/>
                  <a:gd name="T24" fmla="*/ 26 w 90"/>
                  <a:gd name="T25" fmla="*/ 15 h 91"/>
                  <a:gd name="T26" fmla="*/ 22 w 90"/>
                  <a:gd name="T27" fmla="*/ 18 h 91"/>
                  <a:gd name="T28" fmla="*/ 13 w 90"/>
                  <a:gd name="T29" fmla="*/ 14 h 91"/>
                  <a:gd name="T30" fmla="*/ 7 w 90"/>
                  <a:gd name="T31" fmla="*/ 21 h 91"/>
                  <a:gd name="T32" fmla="*/ 13 w 90"/>
                  <a:gd name="T33" fmla="*/ 29 h 91"/>
                  <a:gd name="T34" fmla="*/ 12 w 90"/>
                  <a:gd name="T35" fmla="*/ 33 h 91"/>
                  <a:gd name="T36" fmla="*/ 2 w 90"/>
                  <a:gd name="T37" fmla="*/ 35 h 91"/>
                  <a:gd name="T38" fmla="*/ 0 w 90"/>
                  <a:gd name="T39" fmla="*/ 43 h 91"/>
                  <a:gd name="T40" fmla="*/ 9 w 90"/>
                  <a:gd name="T41" fmla="*/ 47 h 91"/>
                  <a:gd name="T42" fmla="*/ 10 w 90"/>
                  <a:gd name="T43" fmla="*/ 52 h 91"/>
                  <a:gd name="T44" fmla="*/ 2 w 90"/>
                  <a:gd name="T45" fmla="*/ 58 h 91"/>
                  <a:gd name="T46" fmla="*/ 5 w 90"/>
                  <a:gd name="T47" fmla="*/ 66 h 91"/>
                  <a:gd name="T48" fmla="*/ 15 w 90"/>
                  <a:gd name="T49" fmla="*/ 65 h 91"/>
                  <a:gd name="T50" fmla="*/ 18 w 90"/>
                  <a:gd name="T51" fmla="*/ 68 h 91"/>
                  <a:gd name="T52" fmla="*/ 14 w 90"/>
                  <a:gd name="T53" fmla="*/ 78 h 91"/>
                  <a:gd name="T54" fmla="*/ 20 w 90"/>
                  <a:gd name="T55" fmla="*/ 83 h 91"/>
                  <a:gd name="T56" fmla="*/ 29 w 90"/>
                  <a:gd name="T57" fmla="*/ 77 h 91"/>
                  <a:gd name="T58" fmla="*/ 33 w 90"/>
                  <a:gd name="T59" fmla="*/ 79 h 91"/>
                  <a:gd name="T60" fmla="*/ 34 w 90"/>
                  <a:gd name="T61" fmla="*/ 89 h 91"/>
                  <a:gd name="T62" fmla="*/ 42 w 90"/>
                  <a:gd name="T63" fmla="*/ 91 h 91"/>
                  <a:gd name="T64" fmla="*/ 47 w 90"/>
                  <a:gd name="T65" fmla="*/ 81 h 91"/>
                  <a:gd name="T66" fmla="*/ 51 w 90"/>
                  <a:gd name="T67" fmla="*/ 80 h 91"/>
                  <a:gd name="T68" fmla="*/ 58 w 90"/>
                  <a:gd name="T69" fmla="*/ 89 h 91"/>
                  <a:gd name="T70" fmla="*/ 65 w 90"/>
                  <a:gd name="T71" fmla="*/ 86 h 91"/>
                  <a:gd name="T72" fmla="*/ 64 w 90"/>
                  <a:gd name="T73" fmla="*/ 76 h 91"/>
                  <a:gd name="T74" fmla="*/ 68 w 90"/>
                  <a:gd name="T75" fmla="*/ 73 h 91"/>
                  <a:gd name="T76" fmla="*/ 78 w 90"/>
                  <a:gd name="T77" fmla="*/ 77 h 91"/>
                  <a:gd name="T78" fmla="*/ 83 w 90"/>
                  <a:gd name="T79" fmla="*/ 70 h 91"/>
                  <a:gd name="T80" fmla="*/ 77 w 90"/>
                  <a:gd name="T81" fmla="*/ 62 h 91"/>
                  <a:gd name="T82" fmla="*/ 78 w 90"/>
                  <a:gd name="T83" fmla="*/ 58 h 91"/>
                  <a:gd name="T84" fmla="*/ 89 w 90"/>
                  <a:gd name="T85" fmla="*/ 56 h 91"/>
                  <a:gd name="T86" fmla="*/ 90 w 90"/>
                  <a:gd name="T87" fmla="*/ 48 h 91"/>
                  <a:gd name="T88" fmla="*/ 81 w 90"/>
                  <a:gd name="T89" fmla="*/ 44 h 91"/>
                  <a:gd name="T90" fmla="*/ 80 w 90"/>
                  <a:gd name="T91" fmla="*/ 39 h 91"/>
                  <a:gd name="T92" fmla="*/ 88 w 90"/>
                  <a:gd name="T93" fmla="*/ 33 h 91"/>
                  <a:gd name="T94" fmla="*/ 86 w 90"/>
                  <a:gd name="T95" fmla="*/ 25 h 91"/>
                  <a:gd name="T96" fmla="*/ 49 w 90"/>
                  <a:gd name="T97" fmla="*/ 59 h 91"/>
                  <a:gd name="T98" fmla="*/ 38 w 90"/>
                  <a:gd name="T99" fmla="*/ 31 h 91"/>
                  <a:gd name="T100" fmla="*/ 49 w 90"/>
                  <a:gd name="T101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" h="91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25"/>
                      <a:pt x="86" y="25"/>
                      <a:pt x="86" y="25"/>
                    </a:cubicBezTo>
                    <a:lnTo>
                      <a:pt x="85" y="25"/>
                    </a:lnTo>
                    <a:close/>
                    <a:moveTo>
                      <a:pt x="49" y="59"/>
                    </a:moveTo>
                    <a:cubicBezTo>
                      <a:pt x="42" y="62"/>
                      <a:pt x="33" y="58"/>
                      <a:pt x="30" y="50"/>
                    </a:cubicBezTo>
                    <a:cubicBezTo>
                      <a:pt x="27" y="43"/>
                      <a:pt x="31" y="34"/>
                      <a:pt x="38" y="31"/>
                    </a:cubicBezTo>
                    <a:cubicBezTo>
                      <a:pt x="46" y="28"/>
                      <a:pt x="55" y="32"/>
                      <a:pt x="58" y="39"/>
                    </a:cubicBezTo>
                    <a:cubicBezTo>
                      <a:pt x="61" y="47"/>
                      <a:pt x="57" y="5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1" name="Freeform 57"/>
              <p:cNvSpPr>
                <a:spLocks noEditPoints="1"/>
              </p:cNvSpPr>
              <p:nvPr/>
            </p:nvSpPr>
            <p:spPr bwMode="auto">
              <a:xfrm>
                <a:off x="2611" y="2208"/>
                <a:ext cx="70" cy="70"/>
              </a:xfrm>
              <a:custGeom>
                <a:avLst/>
                <a:gdLst>
                  <a:gd name="T0" fmla="*/ 40 w 48"/>
                  <a:gd name="T1" fmla="*/ 14 h 48"/>
                  <a:gd name="T2" fmla="*/ 38 w 48"/>
                  <a:gd name="T3" fmla="*/ 12 h 48"/>
                  <a:gd name="T4" fmla="*/ 40 w 48"/>
                  <a:gd name="T5" fmla="*/ 7 h 48"/>
                  <a:gd name="T6" fmla="*/ 37 w 48"/>
                  <a:gd name="T7" fmla="*/ 4 h 48"/>
                  <a:gd name="T8" fmla="*/ 33 w 48"/>
                  <a:gd name="T9" fmla="*/ 7 h 48"/>
                  <a:gd name="T10" fmla="*/ 30 w 48"/>
                  <a:gd name="T11" fmla="*/ 7 h 48"/>
                  <a:gd name="T12" fmla="*/ 30 w 48"/>
                  <a:gd name="T13" fmla="*/ 1 h 48"/>
                  <a:gd name="T14" fmla="*/ 25 w 48"/>
                  <a:gd name="T15" fmla="*/ 0 h 48"/>
                  <a:gd name="T16" fmla="*/ 23 w 48"/>
                  <a:gd name="T17" fmla="*/ 5 h 48"/>
                  <a:gd name="T18" fmla="*/ 21 w 48"/>
                  <a:gd name="T19" fmla="*/ 6 h 48"/>
                  <a:gd name="T20" fmla="*/ 17 w 48"/>
                  <a:gd name="T21" fmla="*/ 1 h 48"/>
                  <a:gd name="T22" fmla="*/ 13 w 48"/>
                  <a:gd name="T23" fmla="*/ 3 h 48"/>
                  <a:gd name="T24" fmla="*/ 14 w 48"/>
                  <a:gd name="T25" fmla="*/ 8 h 48"/>
                  <a:gd name="T26" fmla="*/ 12 w 48"/>
                  <a:gd name="T27" fmla="*/ 10 h 48"/>
                  <a:gd name="T28" fmla="*/ 7 w 48"/>
                  <a:gd name="T29" fmla="*/ 8 h 48"/>
                  <a:gd name="T30" fmla="*/ 4 w 48"/>
                  <a:gd name="T31" fmla="*/ 11 h 48"/>
                  <a:gd name="T32" fmla="*/ 7 w 48"/>
                  <a:gd name="T33" fmla="*/ 15 h 48"/>
                  <a:gd name="T34" fmla="*/ 6 w 48"/>
                  <a:gd name="T35" fmla="*/ 18 h 48"/>
                  <a:gd name="T36" fmla="*/ 1 w 48"/>
                  <a:gd name="T37" fmla="*/ 18 h 48"/>
                  <a:gd name="T38" fmla="*/ 0 w 48"/>
                  <a:gd name="T39" fmla="*/ 23 h 48"/>
                  <a:gd name="T40" fmla="*/ 5 w 48"/>
                  <a:gd name="T41" fmla="*/ 25 h 48"/>
                  <a:gd name="T42" fmla="*/ 6 w 48"/>
                  <a:gd name="T43" fmla="*/ 27 h 48"/>
                  <a:gd name="T44" fmla="*/ 1 w 48"/>
                  <a:gd name="T45" fmla="*/ 31 h 48"/>
                  <a:gd name="T46" fmla="*/ 3 w 48"/>
                  <a:gd name="T47" fmla="*/ 35 h 48"/>
                  <a:gd name="T48" fmla="*/ 8 w 48"/>
                  <a:gd name="T49" fmla="*/ 34 h 48"/>
                  <a:gd name="T50" fmla="*/ 10 w 48"/>
                  <a:gd name="T51" fmla="*/ 36 h 48"/>
                  <a:gd name="T52" fmla="*/ 8 w 48"/>
                  <a:gd name="T53" fmla="*/ 41 h 48"/>
                  <a:gd name="T54" fmla="*/ 11 w 48"/>
                  <a:gd name="T55" fmla="*/ 44 h 48"/>
                  <a:gd name="T56" fmla="*/ 15 w 48"/>
                  <a:gd name="T57" fmla="*/ 41 h 48"/>
                  <a:gd name="T58" fmla="*/ 17 w 48"/>
                  <a:gd name="T59" fmla="*/ 42 h 48"/>
                  <a:gd name="T60" fmla="*/ 18 w 48"/>
                  <a:gd name="T61" fmla="*/ 47 h 48"/>
                  <a:gd name="T62" fmla="*/ 22 w 48"/>
                  <a:gd name="T63" fmla="*/ 48 h 48"/>
                  <a:gd name="T64" fmla="*/ 25 w 48"/>
                  <a:gd name="T65" fmla="*/ 43 h 48"/>
                  <a:gd name="T66" fmla="*/ 27 w 48"/>
                  <a:gd name="T67" fmla="*/ 42 h 48"/>
                  <a:gd name="T68" fmla="*/ 30 w 48"/>
                  <a:gd name="T69" fmla="*/ 47 h 48"/>
                  <a:gd name="T70" fmla="*/ 35 w 48"/>
                  <a:gd name="T71" fmla="*/ 45 h 48"/>
                  <a:gd name="T72" fmla="*/ 34 w 48"/>
                  <a:gd name="T73" fmla="*/ 40 h 48"/>
                  <a:gd name="T74" fmla="*/ 36 w 48"/>
                  <a:gd name="T75" fmla="*/ 38 h 48"/>
                  <a:gd name="T76" fmla="*/ 41 w 48"/>
                  <a:gd name="T77" fmla="*/ 40 h 48"/>
                  <a:gd name="T78" fmla="*/ 44 w 48"/>
                  <a:gd name="T79" fmla="*/ 37 h 48"/>
                  <a:gd name="T80" fmla="*/ 41 w 48"/>
                  <a:gd name="T81" fmla="*/ 33 h 48"/>
                  <a:gd name="T82" fmla="*/ 41 w 48"/>
                  <a:gd name="T83" fmla="*/ 30 h 48"/>
                  <a:gd name="T84" fmla="*/ 47 w 48"/>
                  <a:gd name="T85" fmla="*/ 30 h 48"/>
                  <a:gd name="T86" fmla="*/ 48 w 48"/>
                  <a:gd name="T87" fmla="*/ 25 h 48"/>
                  <a:gd name="T88" fmla="*/ 43 w 48"/>
                  <a:gd name="T89" fmla="*/ 23 h 48"/>
                  <a:gd name="T90" fmla="*/ 42 w 48"/>
                  <a:gd name="T91" fmla="*/ 21 h 48"/>
                  <a:gd name="T92" fmla="*/ 47 w 48"/>
                  <a:gd name="T93" fmla="*/ 18 h 48"/>
                  <a:gd name="T94" fmla="*/ 45 w 48"/>
                  <a:gd name="T95" fmla="*/ 13 h 48"/>
                  <a:gd name="T96" fmla="*/ 16 w 48"/>
                  <a:gd name="T97" fmla="*/ 27 h 48"/>
                  <a:gd name="T98" fmla="*/ 31 w 48"/>
                  <a:gd name="T9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" h="48">
                    <a:moveTo>
                      <a:pt x="45" y="13"/>
                    </a:move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5" y="13"/>
                      <a:pt x="45" y="13"/>
                      <a:pt x="45" y="13"/>
                    </a:cubicBezTo>
                    <a:close/>
                    <a:moveTo>
                      <a:pt x="26" y="31"/>
                    </a:moveTo>
                    <a:cubicBezTo>
                      <a:pt x="22" y="33"/>
                      <a:pt x="17" y="31"/>
                      <a:pt x="16" y="27"/>
                    </a:cubicBezTo>
                    <a:cubicBezTo>
                      <a:pt x="14" y="23"/>
                      <a:pt x="16" y="18"/>
                      <a:pt x="20" y="16"/>
                    </a:cubicBezTo>
                    <a:cubicBezTo>
                      <a:pt x="24" y="15"/>
                      <a:pt x="29" y="17"/>
                      <a:pt x="31" y="21"/>
                    </a:cubicBezTo>
                    <a:cubicBezTo>
                      <a:pt x="32" y="25"/>
                      <a:pt x="30" y="29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2" name="Freeform 58"/>
              <p:cNvSpPr>
                <a:spLocks noEditPoints="1"/>
              </p:cNvSpPr>
              <p:nvPr/>
            </p:nvSpPr>
            <p:spPr bwMode="auto">
              <a:xfrm>
                <a:off x="810" y="1523"/>
                <a:ext cx="131" cy="131"/>
              </a:xfrm>
              <a:custGeom>
                <a:avLst/>
                <a:gdLst>
                  <a:gd name="T0" fmla="*/ 75 w 90"/>
                  <a:gd name="T1" fmla="*/ 26 h 90"/>
                  <a:gd name="T2" fmla="*/ 72 w 90"/>
                  <a:gd name="T3" fmla="*/ 22 h 90"/>
                  <a:gd name="T4" fmla="*/ 76 w 90"/>
                  <a:gd name="T5" fmla="*/ 13 h 90"/>
                  <a:gd name="T6" fmla="*/ 70 w 90"/>
                  <a:gd name="T7" fmla="*/ 7 h 90"/>
                  <a:gd name="T8" fmla="*/ 61 w 90"/>
                  <a:gd name="T9" fmla="*/ 13 h 90"/>
                  <a:gd name="T10" fmla="*/ 57 w 90"/>
                  <a:gd name="T11" fmla="*/ 12 h 90"/>
                  <a:gd name="T12" fmla="*/ 56 w 90"/>
                  <a:gd name="T13" fmla="*/ 2 h 90"/>
                  <a:gd name="T14" fmla="*/ 48 w 90"/>
                  <a:gd name="T15" fmla="*/ 0 h 90"/>
                  <a:gd name="T16" fmla="*/ 43 w 90"/>
                  <a:gd name="T17" fmla="*/ 9 h 90"/>
                  <a:gd name="T18" fmla="*/ 39 w 90"/>
                  <a:gd name="T19" fmla="*/ 10 h 90"/>
                  <a:gd name="T20" fmla="*/ 32 w 90"/>
                  <a:gd name="T21" fmla="*/ 2 h 90"/>
                  <a:gd name="T22" fmla="*/ 25 w 90"/>
                  <a:gd name="T23" fmla="*/ 5 h 90"/>
                  <a:gd name="T24" fmla="*/ 26 w 90"/>
                  <a:gd name="T25" fmla="*/ 15 h 90"/>
                  <a:gd name="T26" fmla="*/ 22 w 90"/>
                  <a:gd name="T27" fmla="*/ 18 h 90"/>
                  <a:gd name="T28" fmla="*/ 12 w 90"/>
                  <a:gd name="T29" fmla="*/ 14 h 90"/>
                  <a:gd name="T30" fmla="*/ 7 w 90"/>
                  <a:gd name="T31" fmla="*/ 20 h 90"/>
                  <a:gd name="T32" fmla="*/ 13 w 90"/>
                  <a:gd name="T33" fmla="*/ 29 h 90"/>
                  <a:gd name="T34" fmla="*/ 12 w 90"/>
                  <a:gd name="T35" fmla="*/ 33 h 90"/>
                  <a:gd name="T36" fmla="*/ 1 w 90"/>
                  <a:gd name="T37" fmla="*/ 34 h 90"/>
                  <a:gd name="T38" fmla="*/ 0 w 90"/>
                  <a:gd name="T39" fmla="*/ 42 h 90"/>
                  <a:gd name="T40" fmla="*/ 9 w 90"/>
                  <a:gd name="T41" fmla="*/ 47 h 90"/>
                  <a:gd name="T42" fmla="*/ 10 w 90"/>
                  <a:gd name="T43" fmla="*/ 51 h 90"/>
                  <a:gd name="T44" fmla="*/ 2 w 90"/>
                  <a:gd name="T45" fmla="*/ 58 h 90"/>
                  <a:gd name="T46" fmla="*/ 4 w 90"/>
                  <a:gd name="T47" fmla="*/ 65 h 90"/>
                  <a:gd name="T48" fmla="*/ 15 w 90"/>
                  <a:gd name="T49" fmla="*/ 64 h 90"/>
                  <a:gd name="T50" fmla="*/ 18 w 90"/>
                  <a:gd name="T51" fmla="*/ 68 h 90"/>
                  <a:gd name="T52" fmla="*/ 14 w 90"/>
                  <a:gd name="T53" fmla="*/ 77 h 90"/>
                  <a:gd name="T54" fmla="*/ 20 w 90"/>
                  <a:gd name="T55" fmla="*/ 83 h 90"/>
                  <a:gd name="T56" fmla="*/ 28 w 90"/>
                  <a:gd name="T57" fmla="*/ 77 h 90"/>
                  <a:gd name="T58" fmla="*/ 33 w 90"/>
                  <a:gd name="T59" fmla="*/ 78 h 90"/>
                  <a:gd name="T60" fmla="*/ 34 w 90"/>
                  <a:gd name="T61" fmla="*/ 89 h 90"/>
                  <a:gd name="T62" fmla="*/ 42 w 90"/>
                  <a:gd name="T63" fmla="*/ 90 h 90"/>
                  <a:gd name="T64" fmla="*/ 46 w 90"/>
                  <a:gd name="T65" fmla="*/ 81 h 90"/>
                  <a:gd name="T66" fmla="*/ 51 w 90"/>
                  <a:gd name="T67" fmla="*/ 80 h 90"/>
                  <a:gd name="T68" fmla="*/ 57 w 90"/>
                  <a:gd name="T69" fmla="*/ 88 h 90"/>
                  <a:gd name="T70" fmla="*/ 65 w 90"/>
                  <a:gd name="T71" fmla="*/ 86 h 90"/>
                  <a:gd name="T72" fmla="*/ 64 w 90"/>
                  <a:gd name="T73" fmla="*/ 75 h 90"/>
                  <a:gd name="T74" fmla="*/ 68 w 90"/>
                  <a:gd name="T75" fmla="*/ 72 h 90"/>
                  <a:gd name="T76" fmla="*/ 77 w 90"/>
                  <a:gd name="T77" fmla="*/ 76 h 90"/>
                  <a:gd name="T78" fmla="*/ 83 w 90"/>
                  <a:gd name="T79" fmla="*/ 70 h 90"/>
                  <a:gd name="T80" fmla="*/ 77 w 90"/>
                  <a:gd name="T81" fmla="*/ 61 h 90"/>
                  <a:gd name="T82" fmla="*/ 78 w 90"/>
                  <a:gd name="T83" fmla="*/ 57 h 90"/>
                  <a:gd name="T84" fmla="*/ 88 w 90"/>
                  <a:gd name="T85" fmla="*/ 56 h 90"/>
                  <a:gd name="T86" fmla="*/ 90 w 90"/>
                  <a:gd name="T87" fmla="*/ 48 h 90"/>
                  <a:gd name="T88" fmla="*/ 81 w 90"/>
                  <a:gd name="T89" fmla="*/ 44 h 90"/>
                  <a:gd name="T90" fmla="*/ 80 w 90"/>
                  <a:gd name="T91" fmla="*/ 39 h 90"/>
                  <a:gd name="T92" fmla="*/ 88 w 90"/>
                  <a:gd name="T93" fmla="*/ 33 h 90"/>
                  <a:gd name="T94" fmla="*/ 85 w 90"/>
                  <a:gd name="T95" fmla="*/ 25 h 90"/>
                  <a:gd name="T96" fmla="*/ 30 w 90"/>
                  <a:gd name="T97" fmla="*/ 50 h 90"/>
                  <a:gd name="T98" fmla="*/ 57 w 90"/>
                  <a:gd name="T99" fmla="*/ 3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90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5" y="25"/>
                      <a:pt x="85" y="25"/>
                      <a:pt x="85" y="25"/>
                    </a:cubicBezTo>
                    <a:close/>
                    <a:moveTo>
                      <a:pt x="49" y="58"/>
                    </a:moveTo>
                    <a:cubicBezTo>
                      <a:pt x="41" y="61"/>
                      <a:pt x="33" y="58"/>
                      <a:pt x="30" y="50"/>
                    </a:cubicBezTo>
                    <a:cubicBezTo>
                      <a:pt x="27" y="42"/>
                      <a:pt x="30" y="33"/>
                      <a:pt x="38" y="30"/>
                    </a:cubicBezTo>
                    <a:cubicBezTo>
                      <a:pt x="46" y="27"/>
                      <a:pt x="54" y="31"/>
                      <a:pt x="57" y="39"/>
                    </a:cubicBezTo>
                    <a:cubicBezTo>
                      <a:pt x="60" y="47"/>
                      <a:pt x="57" y="55"/>
                      <a:pt x="4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3" name="Freeform 59"/>
              <p:cNvSpPr>
                <a:spLocks noEditPoints="1"/>
              </p:cNvSpPr>
              <p:nvPr/>
            </p:nvSpPr>
            <p:spPr bwMode="auto">
              <a:xfrm>
                <a:off x="813" y="2170"/>
                <a:ext cx="58" cy="58"/>
              </a:xfrm>
              <a:custGeom>
                <a:avLst/>
                <a:gdLst>
                  <a:gd name="T0" fmla="*/ 33 w 40"/>
                  <a:gd name="T1" fmla="*/ 12 h 40"/>
                  <a:gd name="T2" fmla="*/ 32 w 40"/>
                  <a:gd name="T3" fmla="*/ 10 h 40"/>
                  <a:gd name="T4" fmla="*/ 34 w 40"/>
                  <a:gd name="T5" fmla="*/ 6 h 40"/>
                  <a:gd name="T6" fmla="*/ 31 w 40"/>
                  <a:gd name="T7" fmla="*/ 4 h 40"/>
                  <a:gd name="T8" fmla="*/ 27 w 40"/>
                  <a:gd name="T9" fmla="*/ 6 h 40"/>
                  <a:gd name="T10" fmla="*/ 25 w 40"/>
                  <a:gd name="T11" fmla="*/ 6 h 40"/>
                  <a:gd name="T12" fmla="*/ 25 w 40"/>
                  <a:gd name="T13" fmla="*/ 1 h 40"/>
                  <a:gd name="T14" fmla="*/ 21 w 40"/>
                  <a:gd name="T15" fmla="*/ 0 h 40"/>
                  <a:gd name="T16" fmla="*/ 19 w 40"/>
                  <a:gd name="T17" fmla="*/ 4 h 40"/>
                  <a:gd name="T18" fmla="*/ 17 w 40"/>
                  <a:gd name="T19" fmla="*/ 5 h 40"/>
                  <a:gd name="T20" fmla="*/ 15 w 40"/>
                  <a:gd name="T21" fmla="*/ 1 h 40"/>
                  <a:gd name="T22" fmla="*/ 11 w 40"/>
                  <a:gd name="T23" fmla="*/ 2 h 40"/>
                  <a:gd name="T24" fmla="*/ 12 w 40"/>
                  <a:gd name="T25" fmla="*/ 7 h 40"/>
                  <a:gd name="T26" fmla="*/ 10 w 40"/>
                  <a:gd name="T27" fmla="*/ 8 h 40"/>
                  <a:gd name="T28" fmla="*/ 6 w 40"/>
                  <a:gd name="T29" fmla="*/ 7 h 40"/>
                  <a:gd name="T30" fmla="*/ 3 w 40"/>
                  <a:gd name="T31" fmla="*/ 9 h 40"/>
                  <a:gd name="T32" fmla="*/ 6 w 40"/>
                  <a:gd name="T33" fmla="*/ 13 h 40"/>
                  <a:gd name="T34" fmla="*/ 5 w 40"/>
                  <a:gd name="T35" fmla="*/ 15 h 40"/>
                  <a:gd name="T36" fmla="*/ 1 w 40"/>
                  <a:gd name="T37" fmla="*/ 15 h 40"/>
                  <a:gd name="T38" fmla="*/ 0 w 40"/>
                  <a:gd name="T39" fmla="*/ 19 h 40"/>
                  <a:gd name="T40" fmla="*/ 4 w 40"/>
                  <a:gd name="T41" fmla="*/ 21 h 40"/>
                  <a:gd name="T42" fmla="*/ 5 w 40"/>
                  <a:gd name="T43" fmla="*/ 23 h 40"/>
                  <a:gd name="T44" fmla="*/ 1 w 40"/>
                  <a:gd name="T45" fmla="*/ 26 h 40"/>
                  <a:gd name="T46" fmla="*/ 2 w 40"/>
                  <a:gd name="T47" fmla="*/ 29 h 40"/>
                  <a:gd name="T48" fmla="*/ 7 w 40"/>
                  <a:gd name="T49" fmla="*/ 29 h 40"/>
                  <a:gd name="T50" fmla="*/ 8 w 40"/>
                  <a:gd name="T51" fmla="*/ 30 h 40"/>
                  <a:gd name="T52" fmla="*/ 6 w 40"/>
                  <a:gd name="T53" fmla="*/ 35 h 40"/>
                  <a:gd name="T54" fmla="*/ 9 w 40"/>
                  <a:gd name="T55" fmla="*/ 37 h 40"/>
                  <a:gd name="T56" fmla="*/ 13 w 40"/>
                  <a:gd name="T57" fmla="*/ 34 h 40"/>
                  <a:gd name="T58" fmla="*/ 15 w 40"/>
                  <a:gd name="T59" fmla="*/ 35 h 40"/>
                  <a:gd name="T60" fmla="*/ 15 w 40"/>
                  <a:gd name="T61" fmla="*/ 39 h 40"/>
                  <a:gd name="T62" fmla="*/ 19 w 40"/>
                  <a:gd name="T63" fmla="*/ 40 h 40"/>
                  <a:gd name="T64" fmla="*/ 21 w 40"/>
                  <a:gd name="T65" fmla="*/ 36 h 40"/>
                  <a:gd name="T66" fmla="*/ 23 w 40"/>
                  <a:gd name="T67" fmla="*/ 36 h 40"/>
                  <a:gd name="T68" fmla="*/ 25 w 40"/>
                  <a:gd name="T69" fmla="*/ 39 h 40"/>
                  <a:gd name="T70" fmla="*/ 29 w 40"/>
                  <a:gd name="T71" fmla="*/ 38 h 40"/>
                  <a:gd name="T72" fmla="*/ 28 w 40"/>
                  <a:gd name="T73" fmla="*/ 34 h 40"/>
                  <a:gd name="T74" fmla="*/ 30 w 40"/>
                  <a:gd name="T75" fmla="*/ 32 h 40"/>
                  <a:gd name="T76" fmla="*/ 34 w 40"/>
                  <a:gd name="T77" fmla="*/ 34 h 40"/>
                  <a:gd name="T78" fmla="*/ 37 w 40"/>
                  <a:gd name="T79" fmla="*/ 31 h 40"/>
                  <a:gd name="T80" fmla="*/ 34 w 40"/>
                  <a:gd name="T81" fmla="*/ 27 h 40"/>
                  <a:gd name="T82" fmla="*/ 35 w 40"/>
                  <a:gd name="T83" fmla="*/ 26 h 40"/>
                  <a:gd name="T84" fmla="*/ 39 w 40"/>
                  <a:gd name="T85" fmla="*/ 25 h 40"/>
                  <a:gd name="T86" fmla="*/ 40 w 40"/>
                  <a:gd name="T87" fmla="*/ 21 h 40"/>
                  <a:gd name="T88" fmla="*/ 36 w 40"/>
                  <a:gd name="T89" fmla="*/ 20 h 40"/>
                  <a:gd name="T90" fmla="*/ 35 w 40"/>
                  <a:gd name="T91" fmla="*/ 18 h 40"/>
                  <a:gd name="T92" fmla="*/ 39 w 40"/>
                  <a:gd name="T93" fmla="*/ 15 h 40"/>
                  <a:gd name="T94" fmla="*/ 38 w 40"/>
                  <a:gd name="T95" fmla="*/ 11 h 40"/>
                  <a:gd name="T96" fmla="*/ 13 w 40"/>
                  <a:gd name="T97" fmla="*/ 22 h 40"/>
                  <a:gd name="T98" fmla="*/ 26 w 40"/>
                  <a:gd name="T9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38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8" y="11"/>
                      <a:pt x="38" y="11"/>
                      <a:pt x="38" y="11"/>
                    </a:cubicBezTo>
                    <a:close/>
                    <a:moveTo>
                      <a:pt x="22" y="26"/>
                    </a:moveTo>
                    <a:cubicBezTo>
                      <a:pt x="18" y="27"/>
                      <a:pt x="15" y="26"/>
                      <a:pt x="13" y="22"/>
                    </a:cubicBezTo>
                    <a:cubicBezTo>
                      <a:pt x="12" y="19"/>
                      <a:pt x="14" y="15"/>
                      <a:pt x="17" y="14"/>
                    </a:cubicBezTo>
                    <a:cubicBezTo>
                      <a:pt x="20" y="12"/>
                      <a:pt x="24" y="14"/>
                      <a:pt x="26" y="17"/>
                    </a:cubicBezTo>
                    <a:cubicBezTo>
                      <a:pt x="27" y="21"/>
                      <a:pt x="25" y="25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4" name="Freeform 60"/>
              <p:cNvSpPr>
                <a:spLocks noEditPoints="1"/>
              </p:cNvSpPr>
              <p:nvPr/>
            </p:nvSpPr>
            <p:spPr bwMode="auto">
              <a:xfrm>
                <a:off x="2182" y="1299"/>
                <a:ext cx="67" cy="67"/>
              </a:xfrm>
              <a:custGeom>
                <a:avLst/>
                <a:gdLst>
                  <a:gd name="T0" fmla="*/ 38 w 46"/>
                  <a:gd name="T1" fmla="*/ 13 h 46"/>
                  <a:gd name="T2" fmla="*/ 37 w 46"/>
                  <a:gd name="T3" fmla="*/ 11 h 46"/>
                  <a:gd name="T4" fmla="*/ 39 w 46"/>
                  <a:gd name="T5" fmla="*/ 7 h 46"/>
                  <a:gd name="T6" fmla="*/ 36 w 46"/>
                  <a:gd name="T7" fmla="*/ 4 h 46"/>
                  <a:gd name="T8" fmla="*/ 31 w 46"/>
                  <a:gd name="T9" fmla="*/ 7 h 46"/>
                  <a:gd name="T10" fmla="*/ 29 w 46"/>
                  <a:gd name="T11" fmla="*/ 6 h 46"/>
                  <a:gd name="T12" fmla="*/ 29 w 46"/>
                  <a:gd name="T13" fmla="*/ 1 h 46"/>
                  <a:gd name="T14" fmla="*/ 25 w 46"/>
                  <a:gd name="T15" fmla="*/ 0 h 46"/>
                  <a:gd name="T16" fmla="*/ 22 w 46"/>
                  <a:gd name="T17" fmla="*/ 5 h 46"/>
                  <a:gd name="T18" fmla="*/ 20 w 46"/>
                  <a:gd name="T19" fmla="*/ 5 h 46"/>
                  <a:gd name="T20" fmla="*/ 17 w 46"/>
                  <a:gd name="T21" fmla="*/ 1 h 46"/>
                  <a:gd name="T22" fmla="*/ 13 w 46"/>
                  <a:gd name="T23" fmla="*/ 2 h 46"/>
                  <a:gd name="T24" fmla="*/ 13 w 46"/>
                  <a:gd name="T25" fmla="*/ 8 h 46"/>
                  <a:gd name="T26" fmla="*/ 11 w 46"/>
                  <a:gd name="T27" fmla="*/ 9 h 46"/>
                  <a:gd name="T28" fmla="*/ 7 w 46"/>
                  <a:gd name="T29" fmla="*/ 7 h 46"/>
                  <a:gd name="T30" fmla="*/ 4 w 46"/>
                  <a:gd name="T31" fmla="*/ 10 h 46"/>
                  <a:gd name="T32" fmla="*/ 7 w 46"/>
                  <a:gd name="T33" fmla="*/ 15 h 46"/>
                  <a:gd name="T34" fmla="*/ 6 w 46"/>
                  <a:gd name="T35" fmla="*/ 17 h 46"/>
                  <a:gd name="T36" fmla="*/ 1 w 46"/>
                  <a:gd name="T37" fmla="*/ 18 h 46"/>
                  <a:gd name="T38" fmla="*/ 0 w 46"/>
                  <a:gd name="T39" fmla="*/ 22 h 46"/>
                  <a:gd name="T40" fmla="*/ 5 w 46"/>
                  <a:gd name="T41" fmla="*/ 24 h 46"/>
                  <a:gd name="T42" fmla="*/ 5 w 46"/>
                  <a:gd name="T43" fmla="*/ 26 h 46"/>
                  <a:gd name="T44" fmla="*/ 1 w 46"/>
                  <a:gd name="T45" fmla="*/ 29 h 46"/>
                  <a:gd name="T46" fmla="*/ 2 w 46"/>
                  <a:gd name="T47" fmla="*/ 33 h 46"/>
                  <a:gd name="T48" fmla="*/ 8 w 46"/>
                  <a:gd name="T49" fmla="*/ 33 h 46"/>
                  <a:gd name="T50" fmla="*/ 9 w 46"/>
                  <a:gd name="T51" fmla="*/ 35 h 46"/>
                  <a:gd name="T52" fmla="*/ 7 w 46"/>
                  <a:gd name="T53" fmla="*/ 40 h 46"/>
                  <a:gd name="T54" fmla="*/ 10 w 46"/>
                  <a:gd name="T55" fmla="*/ 42 h 46"/>
                  <a:gd name="T56" fmla="*/ 15 w 46"/>
                  <a:gd name="T57" fmla="*/ 39 h 46"/>
                  <a:gd name="T58" fmla="*/ 17 w 46"/>
                  <a:gd name="T59" fmla="*/ 40 h 46"/>
                  <a:gd name="T60" fmla="*/ 18 w 46"/>
                  <a:gd name="T61" fmla="*/ 45 h 46"/>
                  <a:gd name="T62" fmla="*/ 22 w 46"/>
                  <a:gd name="T63" fmla="*/ 46 h 46"/>
                  <a:gd name="T64" fmla="*/ 24 w 46"/>
                  <a:gd name="T65" fmla="*/ 41 h 46"/>
                  <a:gd name="T66" fmla="*/ 26 w 46"/>
                  <a:gd name="T67" fmla="*/ 41 h 46"/>
                  <a:gd name="T68" fmla="*/ 29 w 46"/>
                  <a:gd name="T69" fmla="*/ 45 h 46"/>
                  <a:gd name="T70" fmla="*/ 33 w 46"/>
                  <a:gd name="T71" fmla="*/ 44 h 46"/>
                  <a:gd name="T72" fmla="*/ 33 w 46"/>
                  <a:gd name="T73" fmla="*/ 38 h 46"/>
                  <a:gd name="T74" fmla="*/ 35 w 46"/>
                  <a:gd name="T75" fmla="*/ 37 h 46"/>
                  <a:gd name="T76" fmla="*/ 40 w 46"/>
                  <a:gd name="T77" fmla="*/ 39 h 46"/>
                  <a:gd name="T78" fmla="*/ 42 w 46"/>
                  <a:gd name="T79" fmla="*/ 36 h 46"/>
                  <a:gd name="T80" fmla="*/ 39 w 46"/>
                  <a:gd name="T81" fmla="*/ 31 h 46"/>
                  <a:gd name="T82" fmla="*/ 40 w 46"/>
                  <a:gd name="T83" fmla="*/ 29 h 46"/>
                  <a:gd name="T84" fmla="*/ 45 w 46"/>
                  <a:gd name="T85" fmla="*/ 29 h 46"/>
                  <a:gd name="T86" fmla="*/ 46 w 46"/>
                  <a:gd name="T87" fmla="*/ 24 h 46"/>
                  <a:gd name="T88" fmla="*/ 41 w 46"/>
                  <a:gd name="T89" fmla="*/ 22 h 46"/>
                  <a:gd name="T90" fmla="*/ 41 w 46"/>
                  <a:gd name="T91" fmla="*/ 20 h 46"/>
                  <a:gd name="T92" fmla="*/ 45 w 46"/>
                  <a:gd name="T93" fmla="*/ 17 h 46"/>
                  <a:gd name="T94" fmla="*/ 44 w 46"/>
                  <a:gd name="T95" fmla="*/ 13 h 46"/>
                  <a:gd name="T96" fmla="*/ 25 w 46"/>
                  <a:gd name="T97" fmla="*/ 30 h 46"/>
                  <a:gd name="T98" fmla="*/ 20 w 46"/>
                  <a:gd name="T99" fmla="*/ 16 h 46"/>
                  <a:gd name="T100" fmla="*/ 25 w 46"/>
                  <a:gd name="T101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" h="46">
                    <a:moveTo>
                      <a:pt x="43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3"/>
                      <a:pt x="44" y="13"/>
                      <a:pt x="44" y="13"/>
                    </a:cubicBezTo>
                    <a:lnTo>
                      <a:pt x="43" y="13"/>
                    </a:lnTo>
                    <a:close/>
                    <a:moveTo>
                      <a:pt x="25" y="30"/>
                    </a:moveTo>
                    <a:cubicBezTo>
                      <a:pt x="21" y="31"/>
                      <a:pt x="17" y="29"/>
                      <a:pt x="15" y="26"/>
                    </a:cubicBezTo>
                    <a:cubicBezTo>
                      <a:pt x="14" y="22"/>
                      <a:pt x="16" y="17"/>
                      <a:pt x="20" y="16"/>
                    </a:cubicBezTo>
                    <a:cubicBezTo>
                      <a:pt x="23" y="14"/>
                      <a:pt x="28" y="16"/>
                      <a:pt x="29" y="20"/>
                    </a:cubicBezTo>
                    <a:cubicBezTo>
                      <a:pt x="31" y="24"/>
                      <a:pt x="29" y="28"/>
                      <a:pt x="2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5" name="Freeform 61"/>
              <p:cNvSpPr>
                <a:spLocks noEditPoints="1"/>
              </p:cNvSpPr>
              <p:nvPr/>
            </p:nvSpPr>
            <p:spPr bwMode="auto">
              <a:xfrm>
                <a:off x="2279" y="1559"/>
                <a:ext cx="183" cy="184"/>
              </a:xfrm>
              <a:custGeom>
                <a:avLst/>
                <a:gdLst>
                  <a:gd name="T0" fmla="*/ 105 w 126"/>
                  <a:gd name="T1" fmla="*/ 36 h 126"/>
                  <a:gd name="T2" fmla="*/ 101 w 126"/>
                  <a:gd name="T3" fmla="*/ 31 h 126"/>
                  <a:gd name="T4" fmla="*/ 106 w 126"/>
                  <a:gd name="T5" fmla="*/ 18 h 126"/>
                  <a:gd name="T6" fmla="*/ 98 w 126"/>
                  <a:gd name="T7" fmla="*/ 10 h 126"/>
                  <a:gd name="T8" fmla="*/ 86 w 126"/>
                  <a:gd name="T9" fmla="*/ 19 h 126"/>
                  <a:gd name="T10" fmla="*/ 80 w 126"/>
                  <a:gd name="T11" fmla="*/ 17 h 126"/>
                  <a:gd name="T12" fmla="*/ 78 w 126"/>
                  <a:gd name="T13" fmla="*/ 2 h 126"/>
                  <a:gd name="T14" fmla="*/ 67 w 126"/>
                  <a:gd name="T15" fmla="*/ 0 h 126"/>
                  <a:gd name="T16" fmla="*/ 61 w 126"/>
                  <a:gd name="T17" fmla="*/ 13 h 126"/>
                  <a:gd name="T18" fmla="*/ 54 w 126"/>
                  <a:gd name="T19" fmla="*/ 14 h 126"/>
                  <a:gd name="T20" fmla="*/ 45 w 126"/>
                  <a:gd name="T21" fmla="*/ 3 h 126"/>
                  <a:gd name="T22" fmla="*/ 34 w 126"/>
                  <a:gd name="T23" fmla="*/ 7 h 126"/>
                  <a:gd name="T24" fmla="*/ 36 w 126"/>
                  <a:gd name="T25" fmla="*/ 21 h 126"/>
                  <a:gd name="T26" fmla="*/ 31 w 126"/>
                  <a:gd name="T27" fmla="*/ 25 h 126"/>
                  <a:gd name="T28" fmla="*/ 17 w 126"/>
                  <a:gd name="T29" fmla="*/ 20 h 126"/>
                  <a:gd name="T30" fmla="*/ 10 w 126"/>
                  <a:gd name="T31" fmla="*/ 29 h 126"/>
                  <a:gd name="T32" fmla="*/ 18 w 126"/>
                  <a:gd name="T33" fmla="*/ 40 h 126"/>
                  <a:gd name="T34" fmla="*/ 16 w 126"/>
                  <a:gd name="T35" fmla="*/ 46 h 126"/>
                  <a:gd name="T36" fmla="*/ 2 w 126"/>
                  <a:gd name="T37" fmla="*/ 48 h 126"/>
                  <a:gd name="T38" fmla="*/ 0 w 126"/>
                  <a:gd name="T39" fmla="*/ 59 h 126"/>
                  <a:gd name="T40" fmla="*/ 13 w 126"/>
                  <a:gd name="T41" fmla="*/ 65 h 126"/>
                  <a:gd name="T42" fmla="*/ 14 w 126"/>
                  <a:gd name="T43" fmla="*/ 72 h 126"/>
                  <a:gd name="T44" fmla="*/ 2 w 126"/>
                  <a:gd name="T45" fmla="*/ 81 h 126"/>
                  <a:gd name="T46" fmla="*/ 6 w 126"/>
                  <a:gd name="T47" fmla="*/ 92 h 126"/>
                  <a:gd name="T48" fmla="*/ 21 w 126"/>
                  <a:gd name="T49" fmla="*/ 90 h 126"/>
                  <a:gd name="T50" fmla="*/ 25 w 126"/>
                  <a:gd name="T51" fmla="*/ 95 h 126"/>
                  <a:gd name="T52" fmla="*/ 19 w 126"/>
                  <a:gd name="T53" fmla="*/ 109 h 126"/>
                  <a:gd name="T54" fmla="*/ 28 w 126"/>
                  <a:gd name="T55" fmla="*/ 116 h 126"/>
                  <a:gd name="T56" fmla="*/ 40 w 126"/>
                  <a:gd name="T57" fmla="*/ 108 h 126"/>
                  <a:gd name="T58" fmla="*/ 46 w 126"/>
                  <a:gd name="T59" fmla="*/ 110 h 126"/>
                  <a:gd name="T60" fmla="*/ 48 w 126"/>
                  <a:gd name="T61" fmla="*/ 124 h 126"/>
                  <a:gd name="T62" fmla="*/ 59 w 126"/>
                  <a:gd name="T63" fmla="*/ 126 h 126"/>
                  <a:gd name="T64" fmla="*/ 65 w 126"/>
                  <a:gd name="T65" fmla="*/ 113 h 126"/>
                  <a:gd name="T66" fmla="*/ 71 w 126"/>
                  <a:gd name="T67" fmla="*/ 112 h 126"/>
                  <a:gd name="T68" fmla="*/ 80 w 126"/>
                  <a:gd name="T69" fmla="*/ 124 h 126"/>
                  <a:gd name="T70" fmla="*/ 91 w 126"/>
                  <a:gd name="T71" fmla="*/ 120 h 126"/>
                  <a:gd name="T72" fmla="*/ 90 w 126"/>
                  <a:gd name="T73" fmla="*/ 105 h 126"/>
                  <a:gd name="T74" fmla="*/ 95 w 126"/>
                  <a:gd name="T75" fmla="*/ 101 h 126"/>
                  <a:gd name="T76" fmla="*/ 108 w 126"/>
                  <a:gd name="T77" fmla="*/ 107 h 126"/>
                  <a:gd name="T78" fmla="*/ 116 w 126"/>
                  <a:gd name="T79" fmla="*/ 98 h 126"/>
                  <a:gd name="T80" fmla="*/ 107 w 126"/>
                  <a:gd name="T81" fmla="*/ 86 h 126"/>
                  <a:gd name="T82" fmla="*/ 109 w 126"/>
                  <a:gd name="T83" fmla="*/ 80 h 126"/>
                  <a:gd name="T84" fmla="*/ 124 w 126"/>
                  <a:gd name="T85" fmla="*/ 78 h 126"/>
                  <a:gd name="T86" fmla="*/ 126 w 126"/>
                  <a:gd name="T87" fmla="*/ 67 h 126"/>
                  <a:gd name="T88" fmla="*/ 113 w 126"/>
                  <a:gd name="T89" fmla="*/ 61 h 126"/>
                  <a:gd name="T90" fmla="*/ 112 w 126"/>
                  <a:gd name="T91" fmla="*/ 55 h 126"/>
                  <a:gd name="T92" fmla="*/ 123 w 126"/>
                  <a:gd name="T93" fmla="*/ 46 h 126"/>
                  <a:gd name="T94" fmla="*/ 119 w 126"/>
                  <a:gd name="T95" fmla="*/ 35 h 126"/>
                  <a:gd name="T96" fmla="*/ 41 w 126"/>
                  <a:gd name="T97" fmla="*/ 70 h 126"/>
                  <a:gd name="T98" fmla="*/ 80 w 126"/>
                  <a:gd name="T99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6" h="126">
                    <a:moveTo>
                      <a:pt x="119" y="35"/>
                    </a:move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5" y="113"/>
                      <a:pt x="65" y="113"/>
                      <a:pt x="65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6"/>
                      <a:pt x="126" y="66"/>
                      <a:pt x="126" y="66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19" y="35"/>
                      <a:pt x="119" y="35"/>
                      <a:pt x="119" y="35"/>
                    </a:cubicBezTo>
                    <a:close/>
                    <a:moveTo>
                      <a:pt x="69" y="82"/>
                    </a:moveTo>
                    <a:cubicBezTo>
                      <a:pt x="58" y="86"/>
                      <a:pt x="46" y="81"/>
                      <a:pt x="41" y="70"/>
                    </a:cubicBezTo>
                    <a:cubicBezTo>
                      <a:pt x="37" y="59"/>
                      <a:pt x="42" y="47"/>
                      <a:pt x="53" y="43"/>
                    </a:cubicBezTo>
                    <a:cubicBezTo>
                      <a:pt x="64" y="38"/>
                      <a:pt x="76" y="44"/>
                      <a:pt x="80" y="55"/>
                    </a:cubicBezTo>
                    <a:cubicBezTo>
                      <a:pt x="85" y="65"/>
                      <a:pt x="79" y="78"/>
                      <a:pt x="69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6" name="Freeform 62"/>
              <p:cNvSpPr>
                <a:spLocks noEditPoints="1"/>
              </p:cNvSpPr>
              <p:nvPr/>
            </p:nvSpPr>
            <p:spPr bwMode="auto">
              <a:xfrm>
                <a:off x="1464" y="2020"/>
                <a:ext cx="233" cy="235"/>
              </a:xfrm>
              <a:custGeom>
                <a:avLst/>
                <a:gdLst>
                  <a:gd name="T0" fmla="*/ 134 w 160"/>
                  <a:gd name="T1" fmla="*/ 47 h 161"/>
                  <a:gd name="T2" fmla="*/ 128 w 160"/>
                  <a:gd name="T3" fmla="*/ 40 h 161"/>
                  <a:gd name="T4" fmla="*/ 135 w 160"/>
                  <a:gd name="T5" fmla="*/ 23 h 161"/>
                  <a:gd name="T6" fmla="*/ 124 w 160"/>
                  <a:gd name="T7" fmla="*/ 14 h 161"/>
                  <a:gd name="T8" fmla="*/ 109 w 160"/>
                  <a:gd name="T9" fmla="*/ 24 h 161"/>
                  <a:gd name="T10" fmla="*/ 102 w 160"/>
                  <a:gd name="T11" fmla="*/ 22 h 161"/>
                  <a:gd name="T12" fmla="*/ 99 w 160"/>
                  <a:gd name="T13" fmla="*/ 3 h 161"/>
                  <a:gd name="T14" fmla="*/ 85 w 160"/>
                  <a:gd name="T15" fmla="*/ 0 h 161"/>
                  <a:gd name="T16" fmla="*/ 77 w 160"/>
                  <a:gd name="T17" fmla="*/ 17 h 161"/>
                  <a:gd name="T18" fmla="*/ 69 w 160"/>
                  <a:gd name="T19" fmla="*/ 19 h 161"/>
                  <a:gd name="T20" fmla="*/ 58 w 160"/>
                  <a:gd name="T21" fmla="*/ 4 h 161"/>
                  <a:gd name="T22" fmla="*/ 44 w 160"/>
                  <a:gd name="T23" fmla="*/ 9 h 161"/>
                  <a:gd name="T24" fmla="*/ 46 w 160"/>
                  <a:gd name="T25" fmla="*/ 27 h 161"/>
                  <a:gd name="T26" fmla="*/ 39 w 160"/>
                  <a:gd name="T27" fmla="*/ 33 h 161"/>
                  <a:gd name="T28" fmla="*/ 22 w 160"/>
                  <a:gd name="T29" fmla="*/ 26 h 161"/>
                  <a:gd name="T30" fmla="*/ 13 w 160"/>
                  <a:gd name="T31" fmla="*/ 37 h 161"/>
                  <a:gd name="T32" fmla="*/ 23 w 160"/>
                  <a:gd name="T33" fmla="*/ 52 h 161"/>
                  <a:gd name="T34" fmla="*/ 21 w 160"/>
                  <a:gd name="T35" fmla="*/ 59 h 161"/>
                  <a:gd name="T36" fmla="*/ 2 w 160"/>
                  <a:gd name="T37" fmla="*/ 62 h 161"/>
                  <a:gd name="T38" fmla="*/ 0 w 160"/>
                  <a:gd name="T39" fmla="*/ 76 h 161"/>
                  <a:gd name="T40" fmla="*/ 16 w 160"/>
                  <a:gd name="T41" fmla="*/ 84 h 161"/>
                  <a:gd name="T42" fmla="*/ 18 w 160"/>
                  <a:gd name="T43" fmla="*/ 92 h 161"/>
                  <a:gd name="T44" fmla="*/ 3 w 160"/>
                  <a:gd name="T45" fmla="*/ 103 h 161"/>
                  <a:gd name="T46" fmla="*/ 8 w 160"/>
                  <a:gd name="T47" fmla="*/ 117 h 161"/>
                  <a:gd name="T48" fmla="*/ 26 w 160"/>
                  <a:gd name="T49" fmla="*/ 115 h 161"/>
                  <a:gd name="T50" fmla="*/ 32 w 160"/>
                  <a:gd name="T51" fmla="*/ 121 h 161"/>
                  <a:gd name="T52" fmla="*/ 25 w 160"/>
                  <a:gd name="T53" fmla="*/ 138 h 161"/>
                  <a:gd name="T54" fmla="*/ 36 w 160"/>
                  <a:gd name="T55" fmla="*/ 148 h 161"/>
                  <a:gd name="T56" fmla="*/ 51 w 160"/>
                  <a:gd name="T57" fmla="*/ 137 h 161"/>
                  <a:gd name="T58" fmla="*/ 58 w 160"/>
                  <a:gd name="T59" fmla="*/ 140 h 161"/>
                  <a:gd name="T60" fmla="*/ 61 w 160"/>
                  <a:gd name="T61" fmla="*/ 158 h 161"/>
                  <a:gd name="T62" fmla="*/ 75 w 160"/>
                  <a:gd name="T63" fmla="*/ 161 h 161"/>
                  <a:gd name="T64" fmla="*/ 83 w 160"/>
                  <a:gd name="T65" fmla="*/ 144 h 161"/>
                  <a:gd name="T66" fmla="*/ 91 w 160"/>
                  <a:gd name="T67" fmla="*/ 143 h 161"/>
                  <a:gd name="T68" fmla="*/ 102 w 160"/>
                  <a:gd name="T69" fmla="*/ 158 h 161"/>
                  <a:gd name="T70" fmla="*/ 116 w 160"/>
                  <a:gd name="T71" fmla="*/ 153 h 161"/>
                  <a:gd name="T72" fmla="*/ 114 w 160"/>
                  <a:gd name="T73" fmla="*/ 135 h 161"/>
                  <a:gd name="T74" fmla="*/ 121 w 160"/>
                  <a:gd name="T75" fmla="*/ 129 h 161"/>
                  <a:gd name="T76" fmla="*/ 138 w 160"/>
                  <a:gd name="T77" fmla="*/ 136 h 161"/>
                  <a:gd name="T78" fmla="*/ 147 w 160"/>
                  <a:gd name="T79" fmla="*/ 125 h 161"/>
                  <a:gd name="T80" fmla="*/ 137 w 160"/>
                  <a:gd name="T81" fmla="*/ 110 h 161"/>
                  <a:gd name="T82" fmla="*/ 139 w 160"/>
                  <a:gd name="T83" fmla="*/ 103 h 161"/>
                  <a:gd name="T84" fmla="*/ 158 w 160"/>
                  <a:gd name="T85" fmla="*/ 100 h 161"/>
                  <a:gd name="T86" fmla="*/ 160 w 160"/>
                  <a:gd name="T87" fmla="*/ 86 h 161"/>
                  <a:gd name="T88" fmla="*/ 144 w 160"/>
                  <a:gd name="T89" fmla="*/ 78 h 161"/>
                  <a:gd name="T90" fmla="*/ 142 w 160"/>
                  <a:gd name="T91" fmla="*/ 70 h 161"/>
                  <a:gd name="T92" fmla="*/ 157 w 160"/>
                  <a:gd name="T93" fmla="*/ 59 h 161"/>
                  <a:gd name="T94" fmla="*/ 152 w 160"/>
                  <a:gd name="T95" fmla="*/ 45 h 161"/>
                  <a:gd name="T96" fmla="*/ 87 w 160"/>
                  <a:gd name="T97" fmla="*/ 104 h 161"/>
                  <a:gd name="T98" fmla="*/ 68 w 160"/>
                  <a:gd name="T99" fmla="*/ 55 h 161"/>
                  <a:gd name="T100" fmla="*/ 87 w 160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0" h="161">
                    <a:moveTo>
                      <a:pt x="151" y="44"/>
                    </a:moveTo>
                    <a:cubicBezTo>
                      <a:pt x="134" y="47"/>
                      <a:pt x="134" y="47"/>
                      <a:pt x="134" y="47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0" y="60"/>
                      <a:pt x="20" y="60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3" y="103"/>
                      <a:pt x="3" y="103"/>
                      <a:pt x="3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9"/>
                      <a:pt x="61" y="159"/>
                      <a:pt x="61" y="159"/>
                    </a:cubicBezTo>
                    <a:cubicBezTo>
                      <a:pt x="75" y="161"/>
                      <a:pt x="75" y="161"/>
                      <a:pt x="75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2" y="143"/>
                      <a:pt x="92" y="143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8" y="136"/>
                      <a:pt x="138" y="136"/>
                      <a:pt x="138" y="136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7" y="125"/>
                      <a:pt x="147" y="125"/>
                      <a:pt x="147" y="125"/>
                    </a:cubicBezTo>
                    <a:cubicBezTo>
                      <a:pt x="147" y="124"/>
                      <a:pt x="147" y="124"/>
                      <a:pt x="147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03"/>
                      <a:pt x="139" y="103"/>
                      <a:pt x="139" y="103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8" y="100"/>
                      <a:pt x="158" y="100"/>
                      <a:pt x="158" y="99"/>
                    </a:cubicBezTo>
                    <a:cubicBezTo>
                      <a:pt x="160" y="86"/>
                      <a:pt x="160" y="86"/>
                      <a:pt x="160" y="86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2" y="70"/>
                      <a:pt x="142" y="70"/>
                      <a:pt x="142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2" y="45"/>
                      <a:pt x="152" y="45"/>
                      <a:pt x="152" y="45"/>
                    </a:cubicBezTo>
                    <a:lnTo>
                      <a:pt x="151" y="44"/>
                    </a:lnTo>
                    <a:close/>
                    <a:moveTo>
                      <a:pt x="87" y="104"/>
                    </a:moveTo>
                    <a:cubicBezTo>
                      <a:pt x="74" y="110"/>
                      <a:pt x="58" y="103"/>
                      <a:pt x="53" y="89"/>
                    </a:cubicBezTo>
                    <a:cubicBezTo>
                      <a:pt x="47" y="76"/>
                      <a:pt x="54" y="60"/>
                      <a:pt x="68" y="55"/>
                    </a:cubicBezTo>
                    <a:cubicBezTo>
                      <a:pt x="81" y="49"/>
                      <a:pt x="97" y="56"/>
                      <a:pt x="102" y="70"/>
                    </a:cubicBezTo>
                    <a:cubicBezTo>
                      <a:pt x="108" y="83"/>
                      <a:pt x="101" y="99"/>
                      <a:pt x="87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7" name="Freeform 63"/>
              <p:cNvSpPr/>
              <p:nvPr/>
            </p:nvSpPr>
            <p:spPr bwMode="auto">
              <a:xfrm>
                <a:off x="1952" y="3065"/>
                <a:ext cx="233" cy="152"/>
              </a:xfrm>
              <a:custGeom>
                <a:avLst/>
                <a:gdLst>
                  <a:gd name="T0" fmla="*/ 2 w 160"/>
                  <a:gd name="T1" fmla="*/ 5 h 105"/>
                  <a:gd name="T2" fmla="*/ 4 w 160"/>
                  <a:gd name="T3" fmla="*/ 1 h 105"/>
                  <a:gd name="T4" fmla="*/ 8 w 160"/>
                  <a:gd name="T5" fmla="*/ 0 h 105"/>
                  <a:gd name="T6" fmla="*/ 15 w 160"/>
                  <a:gd name="T7" fmla="*/ 0 h 105"/>
                  <a:gd name="T8" fmla="*/ 34 w 160"/>
                  <a:gd name="T9" fmla="*/ 2 h 105"/>
                  <a:gd name="T10" fmla="*/ 36 w 160"/>
                  <a:gd name="T11" fmla="*/ 2 h 105"/>
                  <a:gd name="T12" fmla="*/ 36 w 160"/>
                  <a:gd name="T13" fmla="*/ 2 h 105"/>
                  <a:gd name="T14" fmla="*/ 39 w 160"/>
                  <a:gd name="T15" fmla="*/ 8 h 105"/>
                  <a:gd name="T16" fmla="*/ 35 w 160"/>
                  <a:gd name="T17" fmla="*/ 13 h 105"/>
                  <a:gd name="T18" fmla="*/ 33 w 160"/>
                  <a:gd name="T19" fmla="*/ 13 h 105"/>
                  <a:gd name="T20" fmla="*/ 27 w 160"/>
                  <a:gd name="T21" fmla="*/ 12 h 105"/>
                  <a:gd name="T22" fmla="*/ 23 w 160"/>
                  <a:gd name="T23" fmla="*/ 12 h 105"/>
                  <a:gd name="T24" fmla="*/ 29 w 160"/>
                  <a:gd name="T25" fmla="*/ 17 h 105"/>
                  <a:gd name="T26" fmla="*/ 40 w 160"/>
                  <a:gd name="T27" fmla="*/ 28 h 105"/>
                  <a:gd name="T28" fmla="*/ 46 w 160"/>
                  <a:gd name="T29" fmla="*/ 34 h 105"/>
                  <a:gd name="T30" fmla="*/ 54 w 160"/>
                  <a:gd name="T31" fmla="*/ 41 h 105"/>
                  <a:gd name="T32" fmla="*/ 59 w 160"/>
                  <a:gd name="T33" fmla="*/ 45 h 105"/>
                  <a:gd name="T34" fmla="*/ 65 w 160"/>
                  <a:gd name="T35" fmla="*/ 40 h 105"/>
                  <a:gd name="T36" fmla="*/ 67 w 160"/>
                  <a:gd name="T37" fmla="*/ 38 h 105"/>
                  <a:gd name="T38" fmla="*/ 74 w 160"/>
                  <a:gd name="T39" fmla="*/ 32 h 105"/>
                  <a:gd name="T40" fmla="*/ 75 w 160"/>
                  <a:gd name="T41" fmla="*/ 31 h 105"/>
                  <a:gd name="T42" fmla="*/ 83 w 160"/>
                  <a:gd name="T43" fmla="*/ 31 h 105"/>
                  <a:gd name="T44" fmla="*/ 89 w 160"/>
                  <a:gd name="T45" fmla="*/ 36 h 105"/>
                  <a:gd name="T46" fmla="*/ 95 w 160"/>
                  <a:gd name="T47" fmla="*/ 41 h 105"/>
                  <a:gd name="T48" fmla="*/ 99 w 160"/>
                  <a:gd name="T49" fmla="*/ 44 h 105"/>
                  <a:gd name="T50" fmla="*/ 101 w 160"/>
                  <a:gd name="T51" fmla="*/ 46 h 105"/>
                  <a:gd name="T52" fmla="*/ 121 w 160"/>
                  <a:gd name="T53" fmla="*/ 64 h 105"/>
                  <a:gd name="T54" fmla="*/ 122 w 160"/>
                  <a:gd name="T55" fmla="*/ 64 h 105"/>
                  <a:gd name="T56" fmla="*/ 128 w 160"/>
                  <a:gd name="T57" fmla="*/ 69 h 105"/>
                  <a:gd name="T58" fmla="*/ 154 w 160"/>
                  <a:gd name="T59" fmla="*/ 92 h 105"/>
                  <a:gd name="T60" fmla="*/ 157 w 160"/>
                  <a:gd name="T61" fmla="*/ 95 h 105"/>
                  <a:gd name="T62" fmla="*/ 158 w 160"/>
                  <a:gd name="T63" fmla="*/ 103 h 105"/>
                  <a:gd name="T64" fmla="*/ 152 w 160"/>
                  <a:gd name="T65" fmla="*/ 104 h 105"/>
                  <a:gd name="T66" fmla="*/ 150 w 160"/>
                  <a:gd name="T67" fmla="*/ 103 h 105"/>
                  <a:gd name="T68" fmla="*/ 127 w 160"/>
                  <a:gd name="T69" fmla="*/ 83 h 105"/>
                  <a:gd name="T70" fmla="*/ 121 w 160"/>
                  <a:gd name="T71" fmla="*/ 78 h 105"/>
                  <a:gd name="T72" fmla="*/ 120 w 160"/>
                  <a:gd name="T73" fmla="*/ 78 h 105"/>
                  <a:gd name="T74" fmla="*/ 100 w 160"/>
                  <a:gd name="T75" fmla="*/ 61 h 105"/>
                  <a:gd name="T76" fmla="*/ 98 w 160"/>
                  <a:gd name="T77" fmla="*/ 59 h 105"/>
                  <a:gd name="T78" fmla="*/ 94 w 160"/>
                  <a:gd name="T79" fmla="*/ 55 h 105"/>
                  <a:gd name="T80" fmla="*/ 88 w 160"/>
                  <a:gd name="T81" fmla="*/ 50 h 105"/>
                  <a:gd name="T82" fmla="*/ 79 w 160"/>
                  <a:gd name="T83" fmla="*/ 42 h 105"/>
                  <a:gd name="T84" fmla="*/ 73 w 160"/>
                  <a:gd name="T85" fmla="*/ 48 h 105"/>
                  <a:gd name="T86" fmla="*/ 66 w 160"/>
                  <a:gd name="T87" fmla="*/ 54 h 105"/>
                  <a:gd name="T88" fmla="*/ 64 w 160"/>
                  <a:gd name="T89" fmla="*/ 56 h 105"/>
                  <a:gd name="T90" fmla="*/ 63 w 160"/>
                  <a:gd name="T91" fmla="*/ 57 h 105"/>
                  <a:gd name="T92" fmla="*/ 55 w 160"/>
                  <a:gd name="T93" fmla="*/ 57 h 105"/>
                  <a:gd name="T94" fmla="*/ 53 w 160"/>
                  <a:gd name="T95" fmla="*/ 55 h 105"/>
                  <a:gd name="T96" fmla="*/ 45 w 160"/>
                  <a:gd name="T97" fmla="*/ 48 h 105"/>
                  <a:gd name="T98" fmla="*/ 39 w 160"/>
                  <a:gd name="T99" fmla="*/ 42 h 105"/>
                  <a:gd name="T100" fmla="*/ 31 w 160"/>
                  <a:gd name="T101" fmla="*/ 35 h 105"/>
                  <a:gd name="T102" fmla="*/ 13 w 160"/>
                  <a:gd name="T103" fmla="*/ 18 h 105"/>
                  <a:gd name="T104" fmla="*/ 13 w 160"/>
                  <a:gd name="T105" fmla="*/ 18 h 105"/>
                  <a:gd name="T106" fmla="*/ 12 w 160"/>
                  <a:gd name="T107" fmla="*/ 30 h 105"/>
                  <a:gd name="T108" fmla="*/ 6 w 160"/>
                  <a:gd name="T109" fmla="*/ 36 h 105"/>
                  <a:gd name="T110" fmla="*/ 1 w 160"/>
                  <a:gd name="T111" fmla="*/ 30 h 105"/>
                  <a:gd name="T112" fmla="*/ 2 w 160"/>
                  <a:gd name="T113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" h="105">
                    <a:moveTo>
                      <a:pt x="2" y="5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8" y="3"/>
                      <a:pt x="39" y="5"/>
                      <a:pt x="39" y="8"/>
                    </a:cubicBezTo>
                    <a:cubicBezTo>
                      <a:pt x="39" y="10"/>
                      <a:pt x="37" y="12"/>
                      <a:pt x="35" y="13"/>
                    </a:cubicBezTo>
                    <a:cubicBezTo>
                      <a:pt x="35" y="13"/>
                      <a:pt x="34" y="13"/>
                      <a:pt x="33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7" y="29"/>
                      <a:pt x="81" y="29"/>
                      <a:pt x="83" y="31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60" y="97"/>
                      <a:pt x="160" y="100"/>
                      <a:pt x="158" y="103"/>
                    </a:cubicBezTo>
                    <a:cubicBezTo>
                      <a:pt x="156" y="104"/>
                      <a:pt x="154" y="105"/>
                      <a:pt x="152" y="104"/>
                    </a:cubicBezTo>
                    <a:cubicBezTo>
                      <a:pt x="151" y="104"/>
                      <a:pt x="150" y="104"/>
                      <a:pt x="150" y="10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1" y="59"/>
                      <a:pt x="57" y="59"/>
                      <a:pt x="55" y="57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4"/>
                      <a:pt x="9" y="36"/>
                      <a:pt x="6" y="36"/>
                    </a:cubicBezTo>
                    <a:cubicBezTo>
                      <a:pt x="3" y="35"/>
                      <a:pt x="0" y="33"/>
                      <a:pt x="1" y="30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8" name="Freeform 64"/>
              <p:cNvSpPr/>
              <p:nvPr/>
            </p:nvSpPr>
            <p:spPr bwMode="auto">
              <a:xfrm>
                <a:off x="1963" y="3107"/>
                <a:ext cx="192" cy="115"/>
              </a:xfrm>
              <a:custGeom>
                <a:avLst/>
                <a:gdLst>
                  <a:gd name="T0" fmla="*/ 0 w 192"/>
                  <a:gd name="T1" fmla="*/ 115 h 115"/>
                  <a:gd name="T2" fmla="*/ 192 w 192"/>
                  <a:gd name="T3" fmla="*/ 115 h 115"/>
                  <a:gd name="T4" fmla="*/ 107 w 192"/>
                  <a:gd name="T5" fmla="*/ 58 h 115"/>
                  <a:gd name="T6" fmla="*/ 79 w 192"/>
                  <a:gd name="T7" fmla="*/ 67 h 115"/>
                  <a:gd name="T8" fmla="*/ 0 w 192"/>
                  <a:gd name="T9" fmla="*/ 0 h 115"/>
                  <a:gd name="T10" fmla="*/ 0 w 192"/>
                  <a:gd name="T1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15">
                    <a:moveTo>
                      <a:pt x="0" y="115"/>
                    </a:moveTo>
                    <a:lnTo>
                      <a:pt x="192" y="115"/>
                    </a:lnTo>
                    <a:lnTo>
                      <a:pt x="107" y="58"/>
                    </a:lnTo>
                    <a:lnTo>
                      <a:pt x="79" y="67"/>
                    </a:lnTo>
                    <a:lnTo>
                      <a:pt x="0" y="0"/>
                    </a:ln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9" name="Freeform 65"/>
              <p:cNvSpPr/>
              <p:nvPr/>
            </p:nvSpPr>
            <p:spPr bwMode="auto">
              <a:xfrm>
                <a:off x="2062" y="1853"/>
                <a:ext cx="259" cy="172"/>
              </a:xfrm>
              <a:custGeom>
                <a:avLst/>
                <a:gdLst>
                  <a:gd name="T0" fmla="*/ 2 w 178"/>
                  <a:gd name="T1" fmla="*/ 6 h 118"/>
                  <a:gd name="T2" fmla="*/ 4 w 178"/>
                  <a:gd name="T3" fmla="*/ 1 h 118"/>
                  <a:gd name="T4" fmla="*/ 8 w 178"/>
                  <a:gd name="T5" fmla="*/ 0 h 118"/>
                  <a:gd name="T6" fmla="*/ 15 w 178"/>
                  <a:gd name="T7" fmla="*/ 0 h 118"/>
                  <a:gd name="T8" fmla="*/ 37 w 178"/>
                  <a:gd name="T9" fmla="*/ 2 h 118"/>
                  <a:gd name="T10" fmla="*/ 40 w 178"/>
                  <a:gd name="T11" fmla="*/ 2 h 118"/>
                  <a:gd name="T12" fmla="*/ 40 w 178"/>
                  <a:gd name="T13" fmla="*/ 3 h 118"/>
                  <a:gd name="T14" fmla="*/ 43 w 178"/>
                  <a:gd name="T15" fmla="*/ 9 h 118"/>
                  <a:gd name="T16" fmla="*/ 39 w 178"/>
                  <a:gd name="T17" fmla="*/ 14 h 118"/>
                  <a:gd name="T18" fmla="*/ 37 w 178"/>
                  <a:gd name="T19" fmla="*/ 14 h 118"/>
                  <a:gd name="T20" fmla="*/ 29 w 178"/>
                  <a:gd name="T21" fmla="*/ 14 h 118"/>
                  <a:gd name="T22" fmla="*/ 25 w 178"/>
                  <a:gd name="T23" fmla="*/ 14 h 118"/>
                  <a:gd name="T24" fmla="*/ 32 w 178"/>
                  <a:gd name="T25" fmla="*/ 19 h 118"/>
                  <a:gd name="T26" fmla="*/ 44 w 178"/>
                  <a:gd name="T27" fmla="*/ 31 h 118"/>
                  <a:gd name="T28" fmla="*/ 51 w 178"/>
                  <a:gd name="T29" fmla="*/ 38 h 118"/>
                  <a:gd name="T30" fmla="*/ 60 w 178"/>
                  <a:gd name="T31" fmla="*/ 46 h 118"/>
                  <a:gd name="T32" fmla="*/ 65 w 178"/>
                  <a:gd name="T33" fmla="*/ 51 h 118"/>
                  <a:gd name="T34" fmla="*/ 72 w 178"/>
                  <a:gd name="T35" fmla="*/ 45 h 118"/>
                  <a:gd name="T36" fmla="*/ 75 w 178"/>
                  <a:gd name="T37" fmla="*/ 43 h 118"/>
                  <a:gd name="T38" fmla="*/ 82 w 178"/>
                  <a:gd name="T39" fmla="*/ 36 h 118"/>
                  <a:gd name="T40" fmla="*/ 84 w 178"/>
                  <a:gd name="T41" fmla="*/ 34 h 118"/>
                  <a:gd name="T42" fmla="*/ 92 w 178"/>
                  <a:gd name="T43" fmla="*/ 34 h 118"/>
                  <a:gd name="T44" fmla="*/ 99 w 178"/>
                  <a:gd name="T45" fmla="*/ 40 h 118"/>
                  <a:gd name="T46" fmla="*/ 106 w 178"/>
                  <a:gd name="T47" fmla="*/ 46 h 118"/>
                  <a:gd name="T48" fmla="*/ 110 w 178"/>
                  <a:gd name="T49" fmla="*/ 50 h 118"/>
                  <a:gd name="T50" fmla="*/ 113 w 178"/>
                  <a:gd name="T51" fmla="*/ 52 h 118"/>
                  <a:gd name="T52" fmla="*/ 135 w 178"/>
                  <a:gd name="T53" fmla="*/ 71 h 118"/>
                  <a:gd name="T54" fmla="*/ 136 w 178"/>
                  <a:gd name="T55" fmla="*/ 72 h 118"/>
                  <a:gd name="T56" fmla="*/ 143 w 178"/>
                  <a:gd name="T57" fmla="*/ 78 h 118"/>
                  <a:gd name="T58" fmla="*/ 172 w 178"/>
                  <a:gd name="T59" fmla="*/ 103 h 118"/>
                  <a:gd name="T60" fmla="*/ 176 w 178"/>
                  <a:gd name="T61" fmla="*/ 106 h 118"/>
                  <a:gd name="T62" fmla="*/ 176 w 178"/>
                  <a:gd name="T63" fmla="*/ 115 h 118"/>
                  <a:gd name="T64" fmla="*/ 170 w 178"/>
                  <a:gd name="T65" fmla="*/ 117 h 118"/>
                  <a:gd name="T66" fmla="*/ 167 w 178"/>
                  <a:gd name="T67" fmla="*/ 116 h 118"/>
                  <a:gd name="T68" fmla="*/ 141 w 178"/>
                  <a:gd name="T69" fmla="*/ 94 h 118"/>
                  <a:gd name="T70" fmla="*/ 135 w 178"/>
                  <a:gd name="T71" fmla="*/ 88 h 118"/>
                  <a:gd name="T72" fmla="*/ 134 w 178"/>
                  <a:gd name="T73" fmla="*/ 87 h 118"/>
                  <a:gd name="T74" fmla="*/ 112 w 178"/>
                  <a:gd name="T75" fmla="*/ 68 h 118"/>
                  <a:gd name="T76" fmla="*/ 109 w 178"/>
                  <a:gd name="T77" fmla="*/ 66 h 118"/>
                  <a:gd name="T78" fmla="*/ 105 w 178"/>
                  <a:gd name="T79" fmla="*/ 62 h 118"/>
                  <a:gd name="T80" fmla="*/ 98 w 178"/>
                  <a:gd name="T81" fmla="*/ 56 h 118"/>
                  <a:gd name="T82" fmla="*/ 88 w 178"/>
                  <a:gd name="T83" fmla="*/ 47 h 118"/>
                  <a:gd name="T84" fmla="*/ 81 w 178"/>
                  <a:gd name="T85" fmla="*/ 54 h 118"/>
                  <a:gd name="T86" fmla="*/ 73 w 178"/>
                  <a:gd name="T87" fmla="*/ 60 h 118"/>
                  <a:gd name="T88" fmla="*/ 71 w 178"/>
                  <a:gd name="T89" fmla="*/ 63 h 118"/>
                  <a:gd name="T90" fmla="*/ 69 w 178"/>
                  <a:gd name="T91" fmla="*/ 64 h 118"/>
                  <a:gd name="T92" fmla="*/ 61 w 178"/>
                  <a:gd name="T93" fmla="*/ 64 h 118"/>
                  <a:gd name="T94" fmla="*/ 59 w 178"/>
                  <a:gd name="T95" fmla="*/ 62 h 118"/>
                  <a:gd name="T96" fmla="*/ 50 w 178"/>
                  <a:gd name="T97" fmla="*/ 54 h 118"/>
                  <a:gd name="T98" fmla="*/ 43 w 178"/>
                  <a:gd name="T99" fmla="*/ 47 h 118"/>
                  <a:gd name="T100" fmla="*/ 34 w 178"/>
                  <a:gd name="T101" fmla="*/ 39 h 118"/>
                  <a:gd name="T102" fmla="*/ 14 w 178"/>
                  <a:gd name="T103" fmla="*/ 20 h 118"/>
                  <a:gd name="T104" fmla="*/ 13 w 178"/>
                  <a:gd name="T105" fmla="*/ 20 h 118"/>
                  <a:gd name="T106" fmla="*/ 12 w 178"/>
                  <a:gd name="T107" fmla="*/ 34 h 118"/>
                  <a:gd name="T108" fmla="*/ 6 w 178"/>
                  <a:gd name="T109" fmla="*/ 40 h 118"/>
                  <a:gd name="T110" fmla="*/ 0 w 178"/>
                  <a:gd name="T111" fmla="*/ 33 h 118"/>
                  <a:gd name="T112" fmla="*/ 2 w 178"/>
                  <a:gd name="T113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8" h="118">
                    <a:moveTo>
                      <a:pt x="2" y="6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8" y="2"/>
                      <a:pt x="39" y="2"/>
                      <a:pt x="40" y="2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2" y="4"/>
                      <a:pt x="43" y="6"/>
                      <a:pt x="43" y="9"/>
                    </a:cubicBezTo>
                    <a:cubicBezTo>
                      <a:pt x="43" y="11"/>
                      <a:pt x="41" y="13"/>
                      <a:pt x="39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6" y="32"/>
                      <a:pt x="90" y="32"/>
                      <a:pt x="92" y="34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72" y="103"/>
                      <a:pt x="172" y="103"/>
                      <a:pt x="172" y="103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8" y="108"/>
                      <a:pt x="178" y="112"/>
                      <a:pt x="176" y="115"/>
                    </a:cubicBezTo>
                    <a:cubicBezTo>
                      <a:pt x="175" y="117"/>
                      <a:pt x="172" y="118"/>
                      <a:pt x="170" y="117"/>
                    </a:cubicBezTo>
                    <a:cubicBezTo>
                      <a:pt x="169" y="117"/>
                      <a:pt x="168" y="116"/>
                      <a:pt x="167" y="116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5" y="62"/>
                      <a:pt x="105" y="62"/>
                      <a:pt x="105" y="62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7" y="66"/>
                      <a:pt x="63" y="66"/>
                      <a:pt x="61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8"/>
                      <a:pt x="9" y="40"/>
                      <a:pt x="6" y="40"/>
                    </a:cubicBezTo>
                    <a:cubicBezTo>
                      <a:pt x="2" y="40"/>
                      <a:pt x="0" y="37"/>
                      <a:pt x="0" y="33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0" name="Freeform 66"/>
              <p:cNvSpPr/>
              <p:nvPr/>
            </p:nvSpPr>
            <p:spPr bwMode="auto">
              <a:xfrm>
                <a:off x="2074" y="1901"/>
                <a:ext cx="215" cy="130"/>
              </a:xfrm>
              <a:custGeom>
                <a:avLst/>
                <a:gdLst>
                  <a:gd name="T0" fmla="*/ 0 w 215"/>
                  <a:gd name="T1" fmla="*/ 130 h 130"/>
                  <a:gd name="T2" fmla="*/ 215 w 215"/>
                  <a:gd name="T3" fmla="*/ 130 h 130"/>
                  <a:gd name="T4" fmla="*/ 121 w 215"/>
                  <a:gd name="T5" fmla="*/ 64 h 130"/>
                  <a:gd name="T6" fmla="*/ 87 w 215"/>
                  <a:gd name="T7" fmla="*/ 74 h 130"/>
                  <a:gd name="T8" fmla="*/ 0 w 215"/>
                  <a:gd name="T9" fmla="*/ 0 h 130"/>
                  <a:gd name="T10" fmla="*/ 0 w 215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30">
                    <a:moveTo>
                      <a:pt x="0" y="130"/>
                    </a:moveTo>
                    <a:lnTo>
                      <a:pt x="215" y="130"/>
                    </a:lnTo>
                    <a:lnTo>
                      <a:pt x="121" y="64"/>
                    </a:lnTo>
                    <a:lnTo>
                      <a:pt x="87" y="74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1" name="Freeform 67"/>
              <p:cNvSpPr/>
              <p:nvPr/>
            </p:nvSpPr>
            <p:spPr bwMode="auto">
              <a:xfrm>
                <a:off x="670" y="1382"/>
                <a:ext cx="125" cy="55"/>
              </a:xfrm>
              <a:custGeom>
                <a:avLst/>
                <a:gdLst>
                  <a:gd name="T0" fmla="*/ 86 w 86"/>
                  <a:gd name="T1" fmla="*/ 30 h 38"/>
                  <a:gd name="T2" fmla="*/ 78 w 86"/>
                  <a:gd name="T3" fmla="*/ 38 h 38"/>
                  <a:gd name="T4" fmla="*/ 8 w 86"/>
                  <a:gd name="T5" fmla="*/ 38 h 38"/>
                  <a:gd name="T6" fmla="*/ 0 w 86"/>
                  <a:gd name="T7" fmla="*/ 30 h 38"/>
                  <a:gd name="T8" fmla="*/ 0 w 86"/>
                  <a:gd name="T9" fmla="*/ 8 h 38"/>
                  <a:gd name="T10" fmla="*/ 8 w 86"/>
                  <a:gd name="T11" fmla="*/ 0 h 38"/>
                  <a:gd name="T12" fmla="*/ 78 w 86"/>
                  <a:gd name="T13" fmla="*/ 0 h 38"/>
                  <a:gd name="T14" fmla="*/ 86 w 86"/>
                  <a:gd name="T15" fmla="*/ 8 h 38"/>
                  <a:gd name="T16" fmla="*/ 86 w 86"/>
                  <a:gd name="T1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38">
                    <a:moveTo>
                      <a:pt x="86" y="30"/>
                    </a:moveTo>
                    <a:cubicBezTo>
                      <a:pt x="86" y="35"/>
                      <a:pt x="82" y="38"/>
                      <a:pt x="7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0" y="35"/>
                      <a:pt x="0" y="3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2" y="0"/>
                      <a:pt x="86" y="3"/>
                      <a:pt x="86" y="8"/>
                    </a:cubicBezTo>
                    <a:lnTo>
                      <a:pt x="8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2" name="Freeform 68"/>
              <p:cNvSpPr/>
              <p:nvPr/>
            </p:nvSpPr>
            <p:spPr bwMode="auto">
              <a:xfrm>
                <a:off x="718" y="1424"/>
                <a:ext cx="29" cy="125"/>
              </a:xfrm>
              <a:custGeom>
                <a:avLst/>
                <a:gdLst>
                  <a:gd name="T0" fmla="*/ 4 w 20"/>
                  <a:gd name="T1" fmla="*/ 86 h 86"/>
                  <a:gd name="T2" fmla="*/ 0 w 20"/>
                  <a:gd name="T3" fmla="*/ 78 h 86"/>
                  <a:gd name="T4" fmla="*/ 0 w 20"/>
                  <a:gd name="T5" fmla="*/ 8 h 86"/>
                  <a:gd name="T6" fmla="*/ 4 w 20"/>
                  <a:gd name="T7" fmla="*/ 0 h 86"/>
                  <a:gd name="T8" fmla="*/ 16 w 20"/>
                  <a:gd name="T9" fmla="*/ 0 h 86"/>
                  <a:gd name="T10" fmla="*/ 20 w 20"/>
                  <a:gd name="T11" fmla="*/ 8 h 86"/>
                  <a:gd name="T12" fmla="*/ 20 w 20"/>
                  <a:gd name="T13" fmla="*/ 78 h 86"/>
                  <a:gd name="T14" fmla="*/ 16 w 20"/>
                  <a:gd name="T15" fmla="*/ 86 h 86"/>
                  <a:gd name="T16" fmla="*/ 4 w 20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6">
                    <a:moveTo>
                      <a:pt x="4" y="86"/>
                    </a:moveTo>
                    <a:cubicBezTo>
                      <a:pt x="2" y="86"/>
                      <a:pt x="0" y="82"/>
                      <a:pt x="0" y="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4"/>
                      <a:pt x="20" y="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82"/>
                      <a:pt x="18" y="86"/>
                      <a:pt x="16" y="86"/>
                    </a:cubicBezTo>
                    <a:lnTo>
                      <a:pt x="4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3" name="Freeform 69"/>
              <p:cNvSpPr/>
              <p:nvPr/>
            </p:nvSpPr>
            <p:spPr bwMode="auto">
              <a:xfrm>
                <a:off x="2426" y="2381"/>
                <a:ext cx="90" cy="41"/>
              </a:xfrm>
              <a:custGeom>
                <a:avLst/>
                <a:gdLst>
                  <a:gd name="T0" fmla="*/ 62 w 62"/>
                  <a:gd name="T1" fmla="*/ 22 h 28"/>
                  <a:gd name="T2" fmla="*/ 56 w 62"/>
                  <a:gd name="T3" fmla="*/ 28 h 28"/>
                  <a:gd name="T4" fmla="*/ 6 w 62"/>
                  <a:gd name="T5" fmla="*/ 28 h 28"/>
                  <a:gd name="T6" fmla="*/ 0 w 62"/>
                  <a:gd name="T7" fmla="*/ 22 h 28"/>
                  <a:gd name="T8" fmla="*/ 0 w 62"/>
                  <a:gd name="T9" fmla="*/ 5 h 28"/>
                  <a:gd name="T10" fmla="*/ 6 w 62"/>
                  <a:gd name="T11" fmla="*/ 0 h 28"/>
                  <a:gd name="T12" fmla="*/ 56 w 62"/>
                  <a:gd name="T13" fmla="*/ 0 h 28"/>
                  <a:gd name="T14" fmla="*/ 62 w 62"/>
                  <a:gd name="T15" fmla="*/ 5 h 28"/>
                  <a:gd name="T16" fmla="*/ 62 w 62"/>
                  <a:gd name="T17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8">
                    <a:moveTo>
                      <a:pt x="62" y="22"/>
                    </a:moveTo>
                    <a:cubicBezTo>
                      <a:pt x="62" y="25"/>
                      <a:pt x="59" y="28"/>
                      <a:pt x="5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8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2" y="2"/>
                      <a:pt x="62" y="5"/>
                    </a:cubicBezTo>
                    <a:lnTo>
                      <a:pt x="6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4" name="Freeform 70"/>
              <p:cNvSpPr/>
              <p:nvPr/>
            </p:nvSpPr>
            <p:spPr bwMode="auto">
              <a:xfrm>
                <a:off x="2461" y="2412"/>
                <a:ext cx="20" cy="90"/>
              </a:xfrm>
              <a:custGeom>
                <a:avLst/>
                <a:gdLst>
                  <a:gd name="T0" fmla="*/ 3 w 14"/>
                  <a:gd name="T1" fmla="*/ 62 h 62"/>
                  <a:gd name="T2" fmla="*/ 0 w 14"/>
                  <a:gd name="T3" fmla="*/ 56 h 62"/>
                  <a:gd name="T4" fmla="*/ 0 w 14"/>
                  <a:gd name="T5" fmla="*/ 6 h 62"/>
                  <a:gd name="T6" fmla="*/ 3 w 14"/>
                  <a:gd name="T7" fmla="*/ 0 h 62"/>
                  <a:gd name="T8" fmla="*/ 11 w 14"/>
                  <a:gd name="T9" fmla="*/ 0 h 62"/>
                  <a:gd name="T10" fmla="*/ 14 w 14"/>
                  <a:gd name="T11" fmla="*/ 6 h 62"/>
                  <a:gd name="T12" fmla="*/ 14 w 14"/>
                  <a:gd name="T13" fmla="*/ 56 h 62"/>
                  <a:gd name="T14" fmla="*/ 11 w 14"/>
                  <a:gd name="T15" fmla="*/ 62 h 62"/>
                  <a:gd name="T16" fmla="*/ 3 w 14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2">
                    <a:moveTo>
                      <a:pt x="3" y="62"/>
                    </a:moveTo>
                    <a:cubicBezTo>
                      <a:pt x="1" y="62"/>
                      <a:pt x="0" y="59"/>
                      <a:pt x="0" y="5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3"/>
                      <a:pt x="14" y="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9"/>
                      <a:pt x="12" y="62"/>
                      <a:pt x="11" y="62"/>
                    </a:cubicBezTo>
                    <a:lnTo>
                      <a:pt x="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5" name="Freeform 71"/>
              <p:cNvSpPr/>
              <p:nvPr/>
            </p:nvSpPr>
            <p:spPr bwMode="auto">
              <a:xfrm>
                <a:off x="2006" y="678"/>
                <a:ext cx="136" cy="61"/>
              </a:xfrm>
              <a:custGeom>
                <a:avLst/>
                <a:gdLst>
                  <a:gd name="T0" fmla="*/ 94 w 94"/>
                  <a:gd name="T1" fmla="*/ 33 h 42"/>
                  <a:gd name="T2" fmla="*/ 85 w 94"/>
                  <a:gd name="T3" fmla="*/ 42 h 42"/>
                  <a:gd name="T4" fmla="*/ 9 w 94"/>
                  <a:gd name="T5" fmla="*/ 42 h 42"/>
                  <a:gd name="T6" fmla="*/ 0 w 94"/>
                  <a:gd name="T7" fmla="*/ 33 h 42"/>
                  <a:gd name="T8" fmla="*/ 0 w 94"/>
                  <a:gd name="T9" fmla="*/ 9 h 42"/>
                  <a:gd name="T10" fmla="*/ 9 w 94"/>
                  <a:gd name="T11" fmla="*/ 0 h 42"/>
                  <a:gd name="T12" fmla="*/ 85 w 94"/>
                  <a:gd name="T13" fmla="*/ 0 h 42"/>
                  <a:gd name="T14" fmla="*/ 94 w 94"/>
                  <a:gd name="T15" fmla="*/ 9 h 42"/>
                  <a:gd name="T16" fmla="*/ 94 w 94"/>
                  <a:gd name="T1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42">
                    <a:moveTo>
                      <a:pt x="94" y="33"/>
                    </a:moveTo>
                    <a:cubicBezTo>
                      <a:pt x="94" y="38"/>
                      <a:pt x="90" y="42"/>
                      <a:pt x="85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4" y="42"/>
                      <a:pt x="0" y="38"/>
                      <a:pt x="0" y="3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0" y="0"/>
                      <a:pt x="94" y="4"/>
                      <a:pt x="94" y="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6" name="Freeform 72"/>
              <p:cNvSpPr/>
              <p:nvPr/>
            </p:nvSpPr>
            <p:spPr bwMode="auto">
              <a:xfrm>
                <a:off x="2059" y="725"/>
                <a:ext cx="31" cy="136"/>
              </a:xfrm>
              <a:custGeom>
                <a:avLst/>
                <a:gdLst>
                  <a:gd name="T0" fmla="*/ 4 w 21"/>
                  <a:gd name="T1" fmla="*/ 94 h 94"/>
                  <a:gd name="T2" fmla="*/ 0 w 21"/>
                  <a:gd name="T3" fmla="*/ 85 h 94"/>
                  <a:gd name="T4" fmla="*/ 0 w 21"/>
                  <a:gd name="T5" fmla="*/ 9 h 94"/>
                  <a:gd name="T6" fmla="*/ 4 w 21"/>
                  <a:gd name="T7" fmla="*/ 0 h 94"/>
                  <a:gd name="T8" fmla="*/ 16 w 21"/>
                  <a:gd name="T9" fmla="*/ 0 h 94"/>
                  <a:gd name="T10" fmla="*/ 21 w 21"/>
                  <a:gd name="T11" fmla="*/ 9 h 94"/>
                  <a:gd name="T12" fmla="*/ 21 w 21"/>
                  <a:gd name="T13" fmla="*/ 85 h 94"/>
                  <a:gd name="T14" fmla="*/ 16 w 21"/>
                  <a:gd name="T15" fmla="*/ 94 h 94"/>
                  <a:gd name="T16" fmla="*/ 4 w 2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94">
                    <a:moveTo>
                      <a:pt x="4" y="94"/>
                    </a:moveTo>
                    <a:cubicBezTo>
                      <a:pt x="1" y="94"/>
                      <a:pt x="0" y="90"/>
                      <a:pt x="0" y="8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4"/>
                      <a:pt x="21" y="9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90"/>
                      <a:pt x="19" y="94"/>
                      <a:pt x="16" y="94"/>
                    </a:cubicBezTo>
                    <a:lnTo>
                      <a:pt x="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7" name="Freeform 73"/>
              <p:cNvSpPr>
                <a:spLocks noEditPoints="1"/>
              </p:cNvSpPr>
              <p:nvPr/>
            </p:nvSpPr>
            <p:spPr bwMode="auto">
              <a:xfrm>
                <a:off x="1364" y="597"/>
                <a:ext cx="247" cy="247"/>
              </a:xfrm>
              <a:custGeom>
                <a:avLst/>
                <a:gdLst>
                  <a:gd name="T0" fmla="*/ 1 w 170"/>
                  <a:gd name="T1" fmla="*/ 87 h 170"/>
                  <a:gd name="T2" fmla="*/ 169 w 170"/>
                  <a:gd name="T3" fmla="*/ 83 h 170"/>
                  <a:gd name="T4" fmla="*/ 140 w 170"/>
                  <a:gd name="T5" fmla="*/ 131 h 170"/>
                  <a:gd name="T6" fmla="*/ 125 w 170"/>
                  <a:gd name="T7" fmla="*/ 123 h 170"/>
                  <a:gd name="T8" fmla="*/ 133 w 170"/>
                  <a:gd name="T9" fmla="*/ 139 h 170"/>
                  <a:gd name="T10" fmla="*/ 114 w 170"/>
                  <a:gd name="T11" fmla="*/ 141 h 170"/>
                  <a:gd name="T12" fmla="*/ 107 w 170"/>
                  <a:gd name="T13" fmla="*/ 144 h 170"/>
                  <a:gd name="T14" fmla="*/ 92 w 170"/>
                  <a:gd name="T15" fmla="*/ 156 h 170"/>
                  <a:gd name="T16" fmla="*/ 86 w 170"/>
                  <a:gd name="T17" fmla="*/ 140 h 170"/>
                  <a:gd name="T18" fmla="*/ 81 w 170"/>
                  <a:gd name="T19" fmla="*/ 157 h 170"/>
                  <a:gd name="T20" fmla="*/ 66 w 170"/>
                  <a:gd name="T21" fmla="*/ 145 h 170"/>
                  <a:gd name="T22" fmla="*/ 59 w 170"/>
                  <a:gd name="T23" fmla="*/ 142 h 170"/>
                  <a:gd name="T24" fmla="*/ 40 w 170"/>
                  <a:gd name="T25" fmla="*/ 141 h 170"/>
                  <a:gd name="T26" fmla="*/ 47 w 170"/>
                  <a:gd name="T27" fmla="*/ 125 h 170"/>
                  <a:gd name="T28" fmla="*/ 32 w 170"/>
                  <a:gd name="T29" fmla="*/ 133 h 170"/>
                  <a:gd name="T30" fmla="*/ 29 w 170"/>
                  <a:gd name="T31" fmla="*/ 114 h 170"/>
                  <a:gd name="T32" fmla="*/ 26 w 170"/>
                  <a:gd name="T33" fmla="*/ 107 h 170"/>
                  <a:gd name="T34" fmla="*/ 14 w 170"/>
                  <a:gd name="T35" fmla="*/ 93 h 170"/>
                  <a:gd name="T36" fmla="*/ 30 w 170"/>
                  <a:gd name="T37" fmla="*/ 87 h 170"/>
                  <a:gd name="T38" fmla="*/ 14 w 170"/>
                  <a:gd name="T39" fmla="*/ 81 h 170"/>
                  <a:gd name="T40" fmla="*/ 25 w 170"/>
                  <a:gd name="T41" fmla="*/ 67 h 170"/>
                  <a:gd name="T42" fmla="*/ 28 w 170"/>
                  <a:gd name="T43" fmla="*/ 60 h 170"/>
                  <a:gd name="T44" fmla="*/ 30 w 170"/>
                  <a:gd name="T45" fmla="*/ 40 h 170"/>
                  <a:gd name="T46" fmla="*/ 45 w 170"/>
                  <a:gd name="T47" fmla="*/ 47 h 170"/>
                  <a:gd name="T48" fmla="*/ 37 w 170"/>
                  <a:gd name="T49" fmla="*/ 32 h 170"/>
                  <a:gd name="T50" fmla="*/ 56 w 170"/>
                  <a:gd name="T51" fmla="*/ 30 h 170"/>
                  <a:gd name="T52" fmla="*/ 63 w 170"/>
                  <a:gd name="T53" fmla="*/ 27 h 170"/>
                  <a:gd name="T54" fmla="*/ 78 w 170"/>
                  <a:gd name="T55" fmla="*/ 14 h 170"/>
                  <a:gd name="T56" fmla="*/ 84 w 170"/>
                  <a:gd name="T57" fmla="*/ 30 h 170"/>
                  <a:gd name="T58" fmla="*/ 89 w 170"/>
                  <a:gd name="T59" fmla="*/ 14 h 170"/>
                  <a:gd name="T60" fmla="*/ 104 w 170"/>
                  <a:gd name="T61" fmla="*/ 26 h 170"/>
                  <a:gd name="T62" fmla="*/ 111 w 170"/>
                  <a:gd name="T63" fmla="*/ 29 h 170"/>
                  <a:gd name="T64" fmla="*/ 130 w 170"/>
                  <a:gd name="T65" fmla="*/ 30 h 170"/>
                  <a:gd name="T66" fmla="*/ 123 w 170"/>
                  <a:gd name="T67" fmla="*/ 46 h 170"/>
                  <a:gd name="T68" fmla="*/ 138 w 170"/>
                  <a:gd name="T69" fmla="*/ 38 h 170"/>
                  <a:gd name="T70" fmla="*/ 141 w 170"/>
                  <a:gd name="T71" fmla="*/ 57 h 170"/>
                  <a:gd name="T72" fmla="*/ 144 w 170"/>
                  <a:gd name="T73" fmla="*/ 65 h 170"/>
                  <a:gd name="T74" fmla="*/ 156 w 170"/>
                  <a:gd name="T75" fmla="*/ 78 h 170"/>
                  <a:gd name="T76" fmla="*/ 140 w 170"/>
                  <a:gd name="T77" fmla="*/ 84 h 170"/>
                  <a:gd name="T78" fmla="*/ 157 w 170"/>
                  <a:gd name="T79" fmla="*/ 89 h 170"/>
                  <a:gd name="T80" fmla="*/ 145 w 170"/>
                  <a:gd name="T81" fmla="*/ 104 h 170"/>
                  <a:gd name="T82" fmla="*/ 142 w 170"/>
                  <a:gd name="T83" fmla="*/ 112 h 170"/>
                  <a:gd name="T84" fmla="*/ 140 w 170"/>
                  <a:gd name="T85" fmla="*/ 131 h 170"/>
                  <a:gd name="T86" fmla="*/ 85 w 170"/>
                  <a:gd name="T87" fmla="*/ 97 h 170"/>
                  <a:gd name="T88" fmla="*/ 81 w 170"/>
                  <a:gd name="T89" fmla="*/ 73 h 170"/>
                  <a:gd name="T90" fmla="*/ 84 w 170"/>
                  <a:gd name="T91" fmla="*/ 35 h 170"/>
                  <a:gd name="T92" fmla="*/ 89 w 170"/>
                  <a:gd name="T93" fmla="*/ 73 h 170"/>
                  <a:gd name="T94" fmla="*/ 85 w 170"/>
                  <a:gd name="T95" fmla="*/ 103 h 170"/>
                  <a:gd name="T96" fmla="*/ 92 w 170"/>
                  <a:gd name="T97" fmla="*/ 126 h 170"/>
                  <a:gd name="T98" fmla="*/ 79 w 170"/>
                  <a:gd name="T99" fmla="*/ 127 h 170"/>
                  <a:gd name="T100" fmla="*/ 85 w 170"/>
                  <a:gd name="T101" fmla="*/ 10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0" h="170">
                    <a:moveTo>
                      <a:pt x="83" y="1"/>
                    </a:moveTo>
                    <a:cubicBezTo>
                      <a:pt x="37" y="2"/>
                      <a:pt x="0" y="41"/>
                      <a:pt x="1" y="87"/>
                    </a:cubicBezTo>
                    <a:cubicBezTo>
                      <a:pt x="2" y="134"/>
                      <a:pt x="40" y="170"/>
                      <a:pt x="87" y="169"/>
                    </a:cubicBezTo>
                    <a:cubicBezTo>
                      <a:pt x="133" y="168"/>
                      <a:pt x="170" y="130"/>
                      <a:pt x="169" y="83"/>
                    </a:cubicBezTo>
                    <a:cubicBezTo>
                      <a:pt x="168" y="37"/>
                      <a:pt x="130" y="0"/>
                      <a:pt x="83" y="1"/>
                    </a:cubicBezTo>
                    <a:close/>
                    <a:moveTo>
                      <a:pt x="140" y="131"/>
                    </a:move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1" y="121"/>
                      <a:pt x="127" y="121"/>
                      <a:pt x="125" y="123"/>
                    </a:cubicBezTo>
                    <a:cubicBezTo>
                      <a:pt x="123" y="126"/>
                      <a:pt x="123" y="129"/>
                      <a:pt x="125" y="131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28" y="143"/>
                      <a:pt x="123" y="146"/>
                      <a:pt x="117" y="149"/>
                    </a:cubicBezTo>
                    <a:cubicBezTo>
                      <a:pt x="114" y="141"/>
                      <a:pt x="114" y="141"/>
                      <a:pt x="114" y="141"/>
                    </a:cubicBezTo>
                    <a:cubicBezTo>
                      <a:pt x="113" y="139"/>
                      <a:pt x="111" y="138"/>
                      <a:pt x="109" y="139"/>
                    </a:cubicBezTo>
                    <a:cubicBezTo>
                      <a:pt x="107" y="140"/>
                      <a:pt x="106" y="142"/>
                      <a:pt x="107" y="144"/>
                    </a:cubicBezTo>
                    <a:cubicBezTo>
                      <a:pt x="110" y="152"/>
                      <a:pt x="110" y="152"/>
                      <a:pt x="110" y="152"/>
                    </a:cubicBezTo>
                    <a:cubicBezTo>
                      <a:pt x="105" y="154"/>
                      <a:pt x="99" y="156"/>
                      <a:pt x="92" y="15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3"/>
                      <a:pt x="89" y="140"/>
                      <a:pt x="86" y="140"/>
                    </a:cubicBezTo>
                    <a:cubicBezTo>
                      <a:pt x="83" y="141"/>
                      <a:pt x="81" y="143"/>
                      <a:pt x="81" y="146"/>
                    </a:cubicBezTo>
                    <a:cubicBezTo>
                      <a:pt x="81" y="157"/>
                      <a:pt x="81" y="157"/>
                      <a:pt x="81" y="157"/>
                    </a:cubicBezTo>
                    <a:cubicBezTo>
                      <a:pt x="75" y="156"/>
                      <a:pt x="69" y="155"/>
                      <a:pt x="63" y="153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7" y="143"/>
                      <a:pt x="66" y="141"/>
                      <a:pt x="64" y="140"/>
                    </a:cubicBezTo>
                    <a:cubicBezTo>
                      <a:pt x="62" y="139"/>
                      <a:pt x="60" y="140"/>
                      <a:pt x="59" y="142"/>
                    </a:cubicBezTo>
                    <a:cubicBezTo>
                      <a:pt x="56" y="151"/>
                      <a:pt x="56" y="151"/>
                      <a:pt x="56" y="151"/>
                    </a:cubicBezTo>
                    <a:cubicBezTo>
                      <a:pt x="50" y="148"/>
                      <a:pt x="45" y="145"/>
                      <a:pt x="40" y="141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9" y="131"/>
                      <a:pt x="49" y="127"/>
                      <a:pt x="47" y="125"/>
                    </a:cubicBezTo>
                    <a:cubicBezTo>
                      <a:pt x="45" y="123"/>
                      <a:pt x="41" y="123"/>
                      <a:pt x="39" y="125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27" y="128"/>
                      <a:pt x="24" y="123"/>
                      <a:pt x="21" y="118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1" y="113"/>
                      <a:pt x="32" y="111"/>
                      <a:pt x="31" y="109"/>
                    </a:cubicBezTo>
                    <a:cubicBezTo>
                      <a:pt x="30" y="107"/>
                      <a:pt x="28" y="106"/>
                      <a:pt x="26" y="107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6" y="105"/>
                      <a:pt x="14" y="99"/>
                      <a:pt x="14" y="93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7" y="92"/>
                      <a:pt x="30" y="90"/>
                      <a:pt x="30" y="87"/>
                    </a:cubicBezTo>
                    <a:cubicBezTo>
                      <a:pt x="30" y="83"/>
                      <a:pt x="27" y="81"/>
                      <a:pt x="2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75"/>
                      <a:pt x="15" y="69"/>
                      <a:pt x="17" y="64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7" y="68"/>
                      <a:pt x="30" y="67"/>
                      <a:pt x="30" y="65"/>
                    </a:cubicBezTo>
                    <a:cubicBezTo>
                      <a:pt x="31" y="63"/>
                      <a:pt x="30" y="61"/>
                      <a:pt x="28" y="60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2" y="51"/>
                      <a:pt x="25" y="45"/>
                      <a:pt x="30" y="40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50"/>
                      <a:pt x="43" y="50"/>
                      <a:pt x="45" y="47"/>
                    </a:cubicBezTo>
                    <a:cubicBezTo>
                      <a:pt x="47" y="45"/>
                      <a:pt x="47" y="41"/>
                      <a:pt x="45" y="39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42" y="28"/>
                      <a:pt x="47" y="24"/>
                      <a:pt x="52" y="22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7" y="32"/>
                      <a:pt x="59" y="33"/>
                      <a:pt x="61" y="32"/>
                    </a:cubicBezTo>
                    <a:cubicBezTo>
                      <a:pt x="63" y="31"/>
                      <a:pt x="64" y="29"/>
                      <a:pt x="63" y="2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5" y="16"/>
                      <a:pt x="71" y="15"/>
                      <a:pt x="78" y="14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8"/>
                      <a:pt x="81" y="30"/>
                      <a:pt x="84" y="30"/>
                    </a:cubicBezTo>
                    <a:cubicBezTo>
                      <a:pt x="87" y="30"/>
                      <a:pt x="89" y="28"/>
                      <a:pt x="89" y="2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96" y="14"/>
                      <a:pt x="102" y="15"/>
                      <a:pt x="107" y="1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3" y="28"/>
                      <a:pt x="104" y="30"/>
                      <a:pt x="106" y="31"/>
                    </a:cubicBezTo>
                    <a:cubicBezTo>
                      <a:pt x="108" y="32"/>
                      <a:pt x="111" y="31"/>
                      <a:pt x="111" y="29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20" y="23"/>
                      <a:pt x="126" y="26"/>
                      <a:pt x="130" y="30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1" y="40"/>
                      <a:pt x="121" y="43"/>
                      <a:pt x="123" y="46"/>
                    </a:cubicBezTo>
                    <a:cubicBezTo>
                      <a:pt x="125" y="48"/>
                      <a:pt x="129" y="48"/>
                      <a:pt x="131" y="45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43" y="43"/>
                      <a:pt x="146" y="48"/>
                      <a:pt x="149" y="54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9" y="58"/>
                      <a:pt x="138" y="61"/>
                      <a:pt x="139" y="63"/>
                    </a:cubicBezTo>
                    <a:cubicBezTo>
                      <a:pt x="140" y="64"/>
                      <a:pt x="142" y="65"/>
                      <a:pt x="144" y="65"/>
                    </a:cubicBezTo>
                    <a:cubicBezTo>
                      <a:pt x="152" y="61"/>
                      <a:pt x="152" y="61"/>
                      <a:pt x="152" y="61"/>
                    </a:cubicBezTo>
                    <a:cubicBezTo>
                      <a:pt x="154" y="66"/>
                      <a:pt x="156" y="72"/>
                      <a:pt x="156" y="78"/>
                    </a:cubicBezTo>
                    <a:cubicBezTo>
                      <a:pt x="146" y="78"/>
                      <a:pt x="146" y="78"/>
                      <a:pt x="146" y="78"/>
                    </a:cubicBezTo>
                    <a:cubicBezTo>
                      <a:pt x="143" y="78"/>
                      <a:pt x="140" y="81"/>
                      <a:pt x="140" y="84"/>
                    </a:cubicBezTo>
                    <a:cubicBezTo>
                      <a:pt x="140" y="87"/>
                      <a:pt x="143" y="90"/>
                      <a:pt x="146" y="90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6" y="96"/>
                      <a:pt x="155" y="102"/>
                      <a:pt x="153" y="107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3" y="104"/>
                      <a:pt x="141" y="105"/>
                      <a:pt x="140" y="107"/>
                    </a:cubicBezTo>
                    <a:cubicBezTo>
                      <a:pt x="139" y="109"/>
                      <a:pt x="140" y="111"/>
                      <a:pt x="142" y="112"/>
                    </a:cubicBezTo>
                    <a:cubicBezTo>
                      <a:pt x="150" y="115"/>
                      <a:pt x="150" y="115"/>
                      <a:pt x="150" y="115"/>
                    </a:cubicBezTo>
                    <a:cubicBezTo>
                      <a:pt x="148" y="120"/>
                      <a:pt x="144" y="126"/>
                      <a:pt x="140" y="131"/>
                    </a:cubicBezTo>
                    <a:close/>
                    <a:moveTo>
                      <a:pt x="97" y="84"/>
                    </a:moveTo>
                    <a:cubicBezTo>
                      <a:pt x="97" y="91"/>
                      <a:pt x="92" y="97"/>
                      <a:pt x="85" y="97"/>
                    </a:cubicBezTo>
                    <a:cubicBezTo>
                      <a:pt x="78" y="97"/>
                      <a:pt x="73" y="92"/>
                      <a:pt x="73" y="85"/>
                    </a:cubicBezTo>
                    <a:cubicBezTo>
                      <a:pt x="73" y="80"/>
                      <a:pt x="76" y="75"/>
                      <a:pt x="81" y="73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7"/>
                      <a:pt x="82" y="35"/>
                      <a:pt x="84" y="35"/>
                    </a:cubicBezTo>
                    <a:cubicBezTo>
                      <a:pt x="86" y="35"/>
                      <a:pt x="88" y="37"/>
                      <a:pt x="88" y="40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94" y="75"/>
                      <a:pt x="97" y="79"/>
                      <a:pt x="97" y="84"/>
                    </a:cubicBezTo>
                    <a:close/>
                    <a:moveTo>
                      <a:pt x="85" y="103"/>
                    </a:moveTo>
                    <a:cubicBezTo>
                      <a:pt x="87" y="103"/>
                      <a:pt x="89" y="103"/>
                      <a:pt x="91" y="102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130"/>
                      <a:pt x="89" y="133"/>
                      <a:pt x="85" y="133"/>
                    </a:cubicBezTo>
                    <a:cubicBezTo>
                      <a:pt x="82" y="133"/>
                      <a:pt x="79" y="130"/>
                      <a:pt x="79" y="127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80" y="103"/>
                      <a:pt x="82" y="103"/>
                      <a:pt x="85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8" name="Freeform 74"/>
              <p:cNvSpPr>
                <a:spLocks noEditPoints="1"/>
              </p:cNvSpPr>
              <p:nvPr/>
            </p:nvSpPr>
            <p:spPr bwMode="auto">
              <a:xfrm>
                <a:off x="1287" y="1855"/>
                <a:ext cx="221" cy="221"/>
              </a:xfrm>
              <a:custGeom>
                <a:avLst/>
                <a:gdLst>
                  <a:gd name="T0" fmla="*/ 1 w 152"/>
                  <a:gd name="T1" fmla="*/ 78 h 152"/>
                  <a:gd name="T2" fmla="*/ 151 w 152"/>
                  <a:gd name="T3" fmla="*/ 74 h 152"/>
                  <a:gd name="T4" fmla="*/ 125 w 152"/>
                  <a:gd name="T5" fmla="*/ 116 h 152"/>
                  <a:gd name="T6" fmla="*/ 112 w 152"/>
                  <a:gd name="T7" fmla="*/ 110 h 152"/>
                  <a:gd name="T8" fmla="*/ 118 w 152"/>
                  <a:gd name="T9" fmla="*/ 124 h 152"/>
                  <a:gd name="T10" fmla="*/ 102 w 152"/>
                  <a:gd name="T11" fmla="*/ 126 h 152"/>
                  <a:gd name="T12" fmla="*/ 95 w 152"/>
                  <a:gd name="T13" fmla="*/ 129 h 152"/>
                  <a:gd name="T14" fmla="*/ 83 w 152"/>
                  <a:gd name="T15" fmla="*/ 139 h 152"/>
                  <a:gd name="T16" fmla="*/ 77 w 152"/>
                  <a:gd name="T17" fmla="*/ 125 h 152"/>
                  <a:gd name="T18" fmla="*/ 72 w 152"/>
                  <a:gd name="T19" fmla="*/ 140 h 152"/>
                  <a:gd name="T20" fmla="*/ 59 w 152"/>
                  <a:gd name="T21" fmla="*/ 129 h 152"/>
                  <a:gd name="T22" fmla="*/ 53 w 152"/>
                  <a:gd name="T23" fmla="*/ 127 h 152"/>
                  <a:gd name="T24" fmla="*/ 36 w 152"/>
                  <a:gd name="T25" fmla="*/ 125 h 152"/>
                  <a:gd name="T26" fmla="*/ 42 w 152"/>
                  <a:gd name="T27" fmla="*/ 112 h 152"/>
                  <a:gd name="T28" fmla="*/ 29 w 152"/>
                  <a:gd name="T29" fmla="*/ 118 h 152"/>
                  <a:gd name="T30" fmla="*/ 27 w 152"/>
                  <a:gd name="T31" fmla="*/ 102 h 152"/>
                  <a:gd name="T32" fmla="*/ 24 w 152"/>
                  <a:gd name="T33" fmla="*/ 95 h 152"/>
                  <a:gd name="T34" fmla="*/ 13 w 152"/>
                  <a:gd name="T35" fmla="*/ 83 h 152"/>
                  <a:gd name="T36" fmla="*/ 27 w 152"/>
                  <a:gd name="T37" fmla="*/ 77 h 152"/>
                  <a:gd name="T38" fmla="*/ 13 w 152"/>
                  <a:gd name="T39" fmla="*/ 72 h 152"/>
                  <a:gd name="T40" fmla="*/ 23 w 152"/>
                  <a:gd name="T41" fmla="*/ 60 h 152"/>
                  <a:gd name="T42" fmla="*/ 25 w 152"/>
                  <a:gd name="T43" fmla="*/ 54 h 152"/>
                  <a:gd name="T44" fmla="*/ 27 w 152"/>
                  <a:gd name="T45" fmla="*/ 36 h 152"/>
                  <a:gd name="T46" fmla="*/ 41 w 152"/>
                  <a:gd name="T47" fmla="*/ 42 h 152"/>
                  <a:gd name="T48" fmla="*/ 34 w 152"/>
                  <a:gd name="T49" fmla="*/ 29 h 152"/>
                  <a:gd name="T50" fmla="*/ 51 w 152"/>
                  <a:gd name="T51" fmla="*/ 27 h 152"/>
                  <a:gd name="T52" fmla="*/ 57 w 152"/>
                  <a:gd name="T53" fmla="*/ 24 h 152"/>
                  <a:gd name="T54" fmla="*/ 70 w 152"/>
                  <a:gd name="T55" fmla="*/ 13 h 152"/>
                  <a:gd name="T56" fmla="*/ 75 w 152"/>
                  <a:gd name="T57" fmla="*/ 27 h 152"/>
                  <a:gd name="T58" fmla="*/ 80 w 152"/>
                  <a:gd name="T59" fmla="*/ 13 h 152"/>
                  <a:gd name="T60" fmla="*/ 93 w 152"/>
                  <a:gd name="T61" fmla="*/ 24 h 152"/>
                  <a:gd name="T62" fmla="*/ 99 w 152"/>
                  <a:gd name="T63" fmla="*/ 26 h 152"/>
                  <a:gd name="T64" fmla="*/ 116 w 152"/>
                  <a:gd name="T65" fmla="*/ 27 h 152"/>
                  <a:gd name="T66" fmla="*/ 110 w 152"/>
                  <a:gd name="T67" fmla="*/ 41 h 152"/>
                  <a:gd name="T68" fmla="*/ 124 w 152"/>
                  <a:gd name="T69" fmla="*/ 34 h 152"/>
                  <a:gd name="T70" fmla="*/ 126 w 152"/>
                  <a:gd name="T71" fmla="*/ 51 h 152"/>
                  <a:gd name="T72" fmla="*/ 128 w 152"/>
                  <a:gd name="T73" fmla="*/ 58 h 152"/>
                  <a:gd name="T74" fmla="*/ 139 w 152"/>
                  <a:gd name="T75" fmla="*/ 70 h 152"/>
                  <a:gd name="T76" fmla="*/ 125 w 152"/>
                  <a:gd name="T77" fmla="*/ 75 h 152"/>
                  <a:gd name="T78" fmla="*/ 140 w 152"/>
                  <a:gd name="T79" fmla="*/ 80 h 152"/>
                  <a:gd name="T80" fmla="*/ 129 w 152"/>
                  <a:gd name="T81" fmla="*/ 93 h 152"/>
                  <a:gd name="T82" fmla="*/ 127 w 152"/>
                  <a:gd name="T83" fmla="*/ 99 h 152"/>
                  <a:gd name="T84" fmla="*/ 125 w 152"/>
                  <a:gd name="T85" fmla="*/ 116 h 152"/>
                  <a:gd name="T86" fmla="*/ 76 w 152"/>
                  <a:gd name="T87" fmla="*/ 86 h 152"/>
                  <a:gd name="T88" fmla="*/ 72 w 152"/>
                  <a:gd name="T89" fmla="*/ 65 h 152"/>
                  <a:gd name="T90" fmla="*/ 75 w 152"/>
                  <a:gd name="T91" fmla="*/ 32 h 152"/>
                  <a:gd name="T92" fmla="*/ 80 w 152"/>
                  <a:gd name="T93" fmla="*/ 65 h 152"/>
                  <a:gd name="T94" fmla="*/ 76 w 152"/>
                  <a:gd name="T95" fmla="*/ 92 h 152"/>
                  <a:gd name="T96" fmla="*/ 82 w 152"/>
                  <a:gd name="T97" fmla="*/ 113 h 152"/>
                  <a:gd name="T98" fmla="*/ 70 w 152"/>
                  <a:gd name="T99" fmla="*/ 113 h 152"/>
                  <a:gd name="T100" fmla="*/ 76 w 152"/>
                  <a:gd name="T101" fmla="*/ 9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2">
                    <a:moveTo>
                      <a:pt x="74" y="1"/>
                    </a:moveTo>
                    <a:cubicBezTo>
                      <a:pt x="33" y="2"/>
                      <a:pt x="0" y="37"/>
                      <a:pt x="1" y="78"/>
                    </a:cubicBezTo>
                    <a:cubicBezTo>
                      <a:pt x="2" y="119"/>
                      <a:pt x="36" y="152"/>
                      <a:pt x="78" y="151"/>
                    </a:cubicBezTo>
                    <a:cubicBezTo>
                      <a:pt x="119" y="150"/>
                      <a:pt x="152" y="116"/>
                      <a:pt x="151" y="74"/>
                    </a:cubicBezTo>
                    <a:cubicBezTo>
                      <a:pt x="150" y="33"/>
                      <a:pt x="116" y="0"/>
                      <a:pt x="74" y="1"/>
                    </a:cubicBezTo>
                    <a:close/>
                    <a:moveTo>
                      <a:pt x="125" y="116"/>
                    </a:move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7" y="108"/>
                      <a:pt x="113" y="108"/>
                      <a:pt x="112" y="110"/>
                    </a:cubicBezTo>
                    <a:cubicBezTo>
                      <a:pt x="110" y="112"/>
                      <a:pt x="110" y="115"/>
                      <a:pt x="112" y="117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114" y="127"/>
                      <a:pt x="110" y="130"/>
                      <a:pt x="105" y="133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1" y="124"/>
                      <a:pt x="99" y="123"/>
                      <a:pt x="97" y="124"/>
                    </a:cubicBezTo>
                    <a:cubicBezTo>
                      <a:pt x="95" y="125"/>
                      <a:pt x="95" y="127"/>
                      <a:pt x="95" y="129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3" y="138"/>
                      <a:pt x="88" y="139"/>
                      <a:pt x="83" y="139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2" y="127"/>
                      <a:pt x="80" y="125"/>
                      <a:pt x="77" y="125"/>
                    </a:cubicBezTo>
                    <a:cubicBezTo>
                      <a:pt x="74" y="125"/>
                      <a:pt x="72" y="128"/>
                      <a:pt x="72" y="130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67" y="139"/>
                      <a:pt x="61" y="138"/>
                      <a:pt x="56" y="137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60" y="128"/>
                      <a:pt x="59" y="126"/>
                      <a:pt x="57" y="125"/>
                    </a:cubicBezTo>
                    <a:cubicBezTo>
                      <a:pt x="55" y="124"/>
                      <a:pt x="53" y="125"/>
                      <a:pt x="53" y="127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5" y="132"/>
                      <a:pt x="40" y="129"/>
                      <a:pt x="36" y="125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4" y="117"/>
                      <a:pt x="44" y="113"/>
                      <a:pt x="42" y="112"/>
                    </a:cubicBezTo>
                    <a:cubicBezTo>
                      <a:pt x="40" y="110"/>
                      <a:pt x="37" y="110"/>
                      <a:pt x="35" y="11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5" y="114"/>
                      <a:pt x="22" y="110"/>
                      <a:pt x="19" y="105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8" y="101"/>
                      <a:pt x="29" y="99"/>
                      <a:pt x="28" y="97"/>
                    </a:cubicBezTo>
                    <a:cubicBezTo>
                      <a:pt x="28" y="95"/>
                      <a:pt x="25" y="95"/>
                      <a:pt x="24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5" y="93"/>
                      <a:pt x="13" y="88"/>
                      <a:pt x="13" y="83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2"/>
                      <a:pt x="27" y="80"/>
                      <a:pt x="27" y="77"/>
                    </a:cubicBezTo>
                    <a:cubicBezTo>
                      <a:pt x="27" y="74"/>
                      <a:pt x="25" y="72"/>
                      <a:pt x="22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67"/>
                      <a:pt x="14" y="62"/>
                      <a:pt x="15" y="57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1"/>
                      <a:pt x="27" y="60"/>
                      <a:pt x="27" y="58"/>
                    </a:cubicBezTo>
                    <a:cubicBezTo>
                      <a:pt x="28" y="56"/>
                      <a:pt x="27" y="54"/>
                      <a:pt x="25" y="54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45"/>
                      <a:pt x="23" y="40"/>
                      <a:pt x="27" y="36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6" y="44"/>
                      <a:pt x="39" y="44"/>
                      <a:pt x="41" y="42"/>
                    </a:cubicBezTo>
                    <a:cubicBezTo>
                      <a:pt x="43" y="40"/>
                      <a:pt x="43" y="37"/>
                      <a:pt x="41" y="35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5"/>
                      <a:pt x="42" y="22"/>
                      <a:pt x="47" y="20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9"/>
                      <a:pt x="53" y="30"/>
                      <a:pt x="55" y="29"/>
                    </a:cubicBezTo>
                    <a:cubicBezTo>
                      <a:pt x="57" y="28"/>
                      <a:pt x="58" y="26"/>
                      <a:pt x="57" y="24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9" y="15"/>
                      <a:pt x="64" y="13"/>
                      <a:pt x="70" y="1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5"/>
                      <a:pt x="72" y="27"/>
                      <a:pt x="75" y="27"/>
                    </a:cubicBezTo>
                    <a:cubicBezTo>
                      <a:pt x="78" y="27"/>
                      <a:pt x="80" y="25"/>
                      <a:pt x="80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5" y="13"/>
                      <a:pt x="91" y="14"/>
                      <a:pt x="96" y="16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2" y="25"/>
                      <a:pt x="93" y="27"/>
                      <a:pt x="95" y="28"/>
                    </a:cubicBezTo>
                    <a:cubicBezTo>
                      <a:pt x="97" y="29"/>
                      <a:pt x="99" y="28"/>
                      <a:pt x="99" y="26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7" y="21"/>
                      <a:pt x="112" y="23"/>
                      <a:pt x="116" y="27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08" y="36"/>
                      <a:pt x="108" y="39"/>
                      <a:pt x="110" y="41"/>
                    </a:cubicBezTo>
                    <a:cubicBezTo>
                      <a:pt x="112" y="43"/>
                      <a:pt x="115" y="43"/>
                      <a:pt x="117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7" y="38"/>
                      <a:pt x="131" y="43"/>
                      <a:pt x="133" y="48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4" y="52"/>
                      <a:pt x="123" y="54"/>
                      <a:pt x="124" y="56"/>
                    </a:cubicBezTo>
                    <a:cubicBezTo>
                      <a:pt x="125" y="58"/>
                      <a:pt x="127" y="58"/>
                      <a:pt x="128" y="58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8" y="59"/>
                      <a:pt x="139" y="64"/>
                      <a:pt x="139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27" y="70"/>
                      <a:pt x="125" y="72"/>
                      <a:pt x="125" y="75"/>
                    </a:cubicBezTo>
                    <a:cubicBezTo>
                      <a:pt x="125" y="78"/>
                      <a:pt x="128" y="80"/>
                      <a:pt x="13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39" y="85"/>
                      <a:pt x="138" y="91"/>
                      <a:pt x="137" y="96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7" y="92"/>
                      <a:pt x="125" y="93"/>
                      <a:pt x="125" y="95"/>
                    </a:cubicBezTo>
                    <a:cubicBezTo>
                      <a:pt x="124" y="97"/>
                      <a:pt x="125" y="99"/>
                      <a:pt x="127" y="99"/>
                    </a:cubicBezTo>
                    <a:cubicBezTo>
                      <a:pt x="134" y="102"/>
                      <a:pt x="134" y="102"/>
                      <a:pt x="134" y="102"/>
                    </a:cubicBezTo>
                    <a:cubicBezTo>
                      <a:pt x="132" y="107"/>
                      <a:pt x="129" y="112"/>
                      <a:pt x="125" y="116"/>
                    </a:cubicBezTo>
                    <a:close/>
                    <a:moveTo>
                      <a:pt x="87" y="75"/>
                    </a:moveTo>
                    <a:cubicBezTo>
                      <a:pt x="87" y="81"/>
                      <a:pt x="82" y="86"/>
                      <a:pt x="76" y="86"/>
                    </a:cubicBezTo>
                    <a:cubicBezTo>
                      <a:pt x="70" y="86"/>
                      <a:pt x="65" y="82"/>
                      <a:pt x="65" y="76"/>
                    </a:cubicBezTo>
                    <a:cubicBezTo>
                      <a:pt x="65" y="71"/>
                      <a:pt x="68" y="67"/>
                      <a:pt x="72" y="6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4"/>
                      <a:pt x="73" y="32"/>
                      <a:pt x="75" y="32"/>
                    </a:cubicBezTo>
                    <a:cubicBezTo>
                      <a:pt x="77" y="32"/>
                      <a:pt x="79" y="33"/>
                      <a:pt x="79" y="3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4" y="67"/>
                      <a:pt x="87" y="70"/>
                      <a:pt x="87" y="75"/>
                    </a:cubicBezTo>
                    <a:close/>
                    <a:moveTo>
                      <a:pt x="76" y="92"/>
                    </a:moveTo>
                    <a:cubicBezTo>
                      <a:pt x="78" y="92"/>
                      <a:pt x="80" y="92"/>
                      <a:pt x="82" y="91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6"/>
                      <a:pt x="80" y="119"/>
                      <a:pt x="76" y="119"/>
                    </a:cubicBezTo>
                    <a:cubicBezTo>
                      <a:pt x="73" y="119"/>
                      <a:pt x="70" y="116"/>
                      <a:pt x="70" y="113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2" y="92"/>
                      <a:pt x="74" y="92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9" name="Freeform 75"/>
              <p:cNvSpPr/>
              <p:nvPr/>
            </p:nvSpPr>
            <p:spPr bwMode="auto">
              <a:xfrm>
                <a:off x="2061" y="2652"/>
                <a:ext cx="68" cy="127"/>
              </a:xfrm>
              <a:custGeom>
                <a:avLst/>
                <a:gdLst>
                  <a:gd name="T0" fmla="*/ 47 w 47"/>
                  <a:gd name="T1" fmla="*/ 60 h 88"/>
                  <a:gd name="T2" fmla="*/ 45 w 47"/>
                  <a:gd name="T3" fmla="*/ 68 h 88"/>
                  <a:gd name="T4" fmla="*/ 42 w 47"/>
                  <a:gd name="T5" fmla="*/ 73 h 88"/>
                  <a:gd name="T6" fmla="*/ 36 w 47"/>
                  <a:gd name="T7" fmla="*/ 77 h 88"/>
                  <a:gd name="T8" fmla="*/ 30 w 47"/>
                  <a:gd name="T9" fmla="*/ 79 h 88"/>
                  <a:gd name="T10" fmla="*/ 30 w 47"/>
                  <a:gd name="T11" fmla="*/ 85 h 88"/>
                  <a:gd name="T12" fmla="*/ 29 w 47"/>
                  <a:gd name="T13" fmla="*/ 88 h 88"/>
                  <a:gd name="T14" fmla="*/ 27 w 47"/>
                  <a:gd name="T15" fmla="*/ 88 h 88"/>
                  <a:gd name="T16" fmla="*/ 20 w 47"/>
                  <a:gd name="T17" fmla="*/ 88 h 88"/>
                  <a:gd name="T18" fmla="*/ 17 w 47"/>
                  <a:gd name="T19" fmla="*/ 88 h 88"/>
                  <a:gd name="T20" fmla="*/ 17 w 47"/>
                  <a:gd name="T21" fmla="*/ 84 h 88"/>
                  <a:gd name="T22" fmla="*/ 17 w 47"/>
                  <a:gd name="T23" fmla="*/ 80 h 88"/>
                  <a:gd name="T24" fmla="*/ 6 w 47"/>
                  <a:gd name="T25" fmla="*/ 79 h 88"/>
                  <a:gd name="T26" fmla="*/ 0 w 47"/>
                  <a:gd name="T27" fmla="*/ 76 h 88"/>
                  <a:gd name="T28" fmla="*/ 0 w 47"/>
                  <a:gd name="T29" fmla="*/ 74 h 88"/>
                  <a:gd name="T30" fmla="*/ 0 w 47"/>
                  <a:gd name="T31" fmla="*/ 70 h 88"/>
                  <a:gd name="T32" fmla="*/ 1 w 47"/>
                  <a:gd name="T33" fmla="*/ 67 h 88"/>
                  <a:gd name="T34" fmla="*/ 3 w 47"/>
                  <a:gd name="T35" fmla="*/ 66 h 88"/>
                  <a:gd name="T36" fmla="*/ 4 w 47"/>
                  <a:gd name="T37" fmla="*/ 66 h 88"/>
                  <a:gd name="T38" fmla="*/ 4 w 47"/>
                  <a:gd name="T39" fmla="*/ 66 h 88"/>
                  <a:gd name="T40" fmla="*/ 10 w 47"/>
                  <a:gd name="T41" fmla="*/ 68 h 88"/>
                  <a:gd name="T42" fmla="*/ 19 w 47"/>
                  <a:gd name="T43" fmla="*/ 69 h 88"/>
                  <a:gd name="T44" fmla="*/ 29 w 47"/>
                  <a:gd name="T45" fmla="*/ 67 h 88"/>
                  <a:gd name="T46" fmla="*/ 33 w 47"/>
                  <a:gd name="T47" fmla="*/ 61 h 88"/>
                  <a:gd name="T48" fmla="*/ 30 w 47"/>
                  <a:gd name="T49" fmla="*/ 54 h 88"/>
                  <a:gd name="T50" fmla="*/ 20 w 47"/>
                  <a:gd name="T51" fmla="*/ 49 h 88"/>
                  <a:gd name="T52" fmla="*/ 13 w 47"/>
                  <a:gd name="T53" fmla="*/ 46 h 88"/>
                  <a:gd name="T54" fmla="*/ 7 w 47"/>
                  <a:gd name="T55" fmla="*/ 41 h 88"/>
                  <a:gd name="T56" fmla="*/ 3 w 47"/>
                  <a:gd name="T57" fmla="*/ 36 h 88"/>
                  <a:gd name="T58" fmla="*/ 1 w 47"/>
                  <a:gd name="T59" fmla="*/ 28 h 88"/>
                  <a:gd name="T60" fmla="*/ 6 w 47"/>
                  <a:gd name="T61" fmla="*/ 16 h 88"/>
                  <a:gd name="T62" fmla="*/ 19 w 47"/>
                  <a:gd name="T63" fmla="*/ 10 h 88"/>
                  <a:gd name="T64" fmla="*/ 19 w 47"/>
                  <a:gd name="T65" fmla="*/ 4 h 88"/>
                  <a:gd name="T66" fmla="*/ 19 w 47"/>
                  <a:gd name="T67" fmla="*/ 1 h 88"/>
                  <a:gd name="T68" fmla="*/ 23 w 47"/>
                  <a:gd name="T69" fmla="*/ 0 h 88"/>
                  <a:gd name="T70" fmla="*/ 29 w 47"/>
                  <a:gd name="T71" fmla="*/ 0 h 88"/>
                  <a:gd name="T72" fmla="*/ 32 w 47"/>
                  <a:gd name="T73" fmla="*/ 1 h 88"/>
                  <a:gd name="T74" fmla="*/ 32 w 47"/>
                  <a:gd name="T75" fmla="*/ 4 h 88"/>
                  <a:gd name="T76" fmla="*/ 32 w 47"/>
                  <a:gd name="T77" fmla="*/ 9 h 88"/>
                  <a:gd name="T78" fmla="*/ 38 w 47"/>
                  <a:gd name="T79" fmla="*/ 10 h 88"/>
                  <a:gd name="T80" fmla="*/ 42 w 47"/>
                  <a:gd name="T81" fmla="*/ 11 h 88"/>
                  <a:gd name="T82" fmla="*/ 43 w 47"/>
                  <a:gd name="T83" fmla="*/ 13 h 88"/>
                  <a:gd name="T84" fmla="*/ 42 w 47"/>
                  <a:gd name="T85" fmla="*/ 17 h 88"/>
                  <a:gd name="T86" fmla="*/ 41 w 47"/>
                  <a:gd name="T87" fmla="*/ 20 h 88"/>
                  <a:gd name="T88" fmla="*/ 39 w 47"/>
                  <a:gd name="T89" fmla="*/ 22 h 88"/>
                  <a:gd name="T90" fmla="*/ 34 w 47"/>
                  <a:gd name="T91" fmla="*/ 20 h 88"/>
                  <a:gd name="T92" fmla="*/ 27 w 47"/>
                  <a:gd name="T93" fmla="*/ 20 h 88"/>
                  <a:gd name="T94" fmla="*/ 18 w 47"/>
                  <a:gd name="T95" fmla="*/ 22 h 88"/>
                  <a:gd name="T96" fmla="*/ 15 w 47"/>
                  <a:gd name="T97" fmla="*/ 28 h 88"/>
                  <a:gd name="T98" fmla="*/ 18 w 47"/>
                  <a:gd name="T99" fmla="*/ 33 h 88"/>
                  <a:gd name="T100" fmla="*/ 27 w 47"/>
                  <a:gd name="T101" fmla="*/ 38 h 88"/>
                  <a:gd name="T102" fmla="*/ 41 w 47"/>
                  <a:gd name="T103" fmla="*/ 47 h 88"/>
                  <a:gd name="T104" fmla="*/ 47 w 47"/>
                  <a:gd name="T105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88">
                    <a:moveTo>
                      <a:pt x="47" y="60"/>
                    </a:moveTo>
                    <a:cubicBezTo>
                      <a:pt x="47" y="63"/>
                      <a:pt x="46" y="66"/>
                      <a:pt x="45" y="68"/>
                    </a:cubicBezTo>
                    <a:cubicBezTo>
                      <a:pt x="44" y="70"/>
                      <a:pt x="43" y="72"/>
                      <a:pt x="42" y="73"/>
                    </a:cubicBezTo>
                    <a:cubicBezTo>
                      <a:pt x="40" y="75"/>
                      <a:pt x="38" y="76"/>
                      <a:pt x="36" y="77"/>
                    </a:cubicBezTo>
                    <a:cubicBezTo>
                      <a:pt x="34" y="78"/>
                      <a:pt x="32" y="79"/>
                      <a:pt x="30" y="79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7"/>
                      <a:pt x="29" y="88"/>
                    </a:cubicBezTo>
                    <a:cubicBezTo>
                      <a:pt x="29" y="88"/>
                      <a:pt x="28" y="88"/>
                      <a:pt x="27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7"/>
                      <a:pt x="17" y="86"/>
                      <a:pt x="17" y="84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9" y="80"/>
                      <a:pt x="6" y="79"/>
                    </a:cubicBezTo>
                    <a:cubicBezTo>
                      <a:pt x="3" y="78"/>
                      <a:pt x="1" y="77"/>
                      <a:pt x="0" y="76"/>
                    </a:cubicBezTo>
                    <a:cubicBezTo>
                      <a:pt x="0" y="76"/>
                      <a:pt x="0" y="75"/>
                      <a:pt x="0" y="74"/>
                    </a:cubicBezTo>
                    <a:cubicBezTo>
                      <a:pt x="0" y="73"/>
                      <a:pt x="0" y="72"/>
                      <a:pt x="0" y="70"/>
                    </a:cubicBezTo>
                    <a:cubicBezTo>
                      <a:pt x="1" y="69"/>
                      <a:pt x="1" y="68"/>
                      <a:pt x="1" y="67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6" y="67"/>
                      <a:pt x="8" y="67"/>
                      <a:pt x="10" y="68"/>
                    </a:cubicBezTo>
                    <a:cubicBezTo>
                      <a:pt x="12" y="68"/>
                      <a:pt x="15" y="69"/>
                      <a:pt x="19" y="69"/>
                    </a:cubicBezTo>
                    <a:cubicBezTo>
                      <a:pt x="23" y="69"/>
                      <a:pt x="26" y="68"/>
                      <a:pt x="29" y="67"/>
                    </a:cubicBezTo>
                    <a:cubicBezTo>
                      <a:pt x="31" y="66"/>
                      <a:pt x="33" y="64"/>
                      <a:pt x="33" y="61"/>
                    </a:cubicBezTo>
                    <a:cubicBezTo>
                      <a:pt x="33" y="58"/>
                      <a:pt x="32" y="56"/>
                      <a:pt x="30" y="54"/>
                    </a:cubicBezTo>
                    <a:cubicBezTo>
                      <a:pt x="28" y="52"/>
                      <a:pt x="25" y="51"/>
                      <a:pt x="20" y="49"/>
                    </a:cubicBezTo>
                    <a:cubicBezTo>
                      <a:pt x="18" y="48"/>
                      <a:pt x="15" y="47"/>
                      <a:pt x="13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5" y="40"/>
                      <a:pt x="4" y="38"/>
                      <a:pt x="3" y="36"/>
                    </a:cubicBezTo>
                    <a:cubicBezTo>
                      <a:pt x="2" y="33"/>
                      <a:pt x="1" y="31"/>
                      <a:pt x="1" y="28"/>
                    </a:cubicBezTo>
                    <a:cubicBezTo>
                      <a:pt x="1" y="23"/>
                      <a:pt x="3" y="20"/>
                      <a:pt x="6" y="16"/>
                    </a:cubicBezTo>
                    <a:cubicBezTo>
                      <a:pt x="9" y="13"/>
                      <a:pt x="13" y="11"/>
                      <a:pt x="19" y="1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20" y="1"/>
                      <a:pt x="21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2" y="1"/>
                    </a:cubicBezTo>
                    <a:cubicBezTo>
                      <a:pt x="32" y="2"/>
                      <a:pt x="32" y="3"/>
                      <a:pt x="32" y="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5" y="9"/>
                      <a:pt x="37" y="10"/>
                      <a:pt x="38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3" y="11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2" y="17"/>
                    </a:cubicBezTo>
                    <a:cubicBezTo>
                      <a:pt x="42" y="18"/>
                      <a:pt x="42" y="19"/>
                      <a:pt x="41" y="20"/>
                    </a:cubicBezTo>
                    <a:cubicBezTo>
                      <a:pt x="40" y="21"/>
                      <a:pt x="40" y="22"/>
                      <a:pt x="39" y="22"/>
                    </a:cubicBezTo>
                    <a:cubicBezTo>
                      <a:pt x="38" y="21"/>
                      <a:pt x="36" y="21"/>
                      <a:pt x="34" y="20"/>
                    </a:cubicBezTo>
                    <a:cubicBezTo>
                      <a:pt x="32" y="20"/>
                      <a:pt x="29" y="20"/>
                      <a:pt x="27" y="20"/>
                    </a:cubicBezTo>
                    <a:cubicBezTo>
                      <a:pt x="22" y="20"/>
                      <a:pt x="19" y="20"/>
                      <a:pt x="18" y="22"/>
                    </a:cubicBezTo>
                    <a:cubicBezTo>
                      <a:pt x="16" y="23"/>
                      <a:pt x="15" y="25"/>
                      <a:pt x="15" y="28"/>
                    </a:cubicBezTo>
                    <a:cubicBezTo>
                      <a:pt x="15" y="30"/>
                      <a:pt x="16" y="32"/>
                      <a:pt x="18" y="33"/>
                    </a:cubicBezTo>
                    <a:cubicBezTo>
                      <a:pt x="20" y="35"/>
                      <a:pt x="23" y="36"/>
                      <a:pt x="27" y="38"/>
                    </a:cubicBezTo>
                    <a:cubicBezTo>
                      <a:pt x="33" y="40"/>
                      <a:pt x="38" y="43"/>
                      <a:pt x="41" y="47"/>
                    </a:cubicBezTo>
                    <a:cubicBezTo>
                      <a:pt x="45" y="50"/>
                      <a:pt x="47" y="55"/>
                      <a:pt x="4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0" name="Oval 76"/>
              <p:cNvSpPr>
                <a:spLocks noChangeArrowheads="1"/>
              </p:cNvSpPr>
              <p:nvPr/>
            </p:nvSpPr>
            <p:spPr bwMode="auto">
              <a:xfrm>
                <a:off x="2007" y="2628"/>
                <a:ext cx="176" cy="176"/>
              </a:xfrm>
              <a:prstGeom prst="ellipse">
                <a:avLst/>
              </a:pr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1" name="Freeform 77"/>
              <p:cNvSpPr/>
              <p:nvPr/>
            </p:nvSpPr>
            <p:spPr bwMode="auto">
              <a:xfrm>
                <a:off x="1248" y="2413"/>
                <a:ext cx="43" cy="81"/>
              </a:xfrm>
              <a:custGeom>
                <a:avLst/>
                <a:gdLst>
                  <a:gd name="T0" fmla="*/ 30 w 30"/>
                  <a:gd name="T1" fmla="*/ 38 h 56"/>
                  <a:gd name="T2" fmla="*/ 29 w 30"/>
                  <a:gd name="T3" fmla="*/ 43 h 56"/>
                  <a:gd name="T4" fmla="*/ 27 w 30"/>
                  <a:gd name="T5" fmla="*/ 46 h 56"/>
                  <a:gd name="T6" fmla="*/ 24 w 30"/>
                  <a:gd name="T7" fmla="*/ 49 h 56"/>
                  <a:gd name="T8" fmla="*/ 20 w 30"/>
                  <a:gd name="T9" fmla="*/ 50 h 56"/>
                  <a:gd name="T10" fmla="*/ 20 w 30"/>
                  <a:gd name="T11" fmla="*/ 54 h 56"/>
                  <a:gd name="T12" fmla="*/ 19 w 30"/>
                  <a:gd name="T13" fmla="*/ 55 h 56"/>
                  <a:gd name="T14" fmla="*/ 18 w 30"/>
                  <a:gd name="T15" fmla="*/ 56 h 56"/>
                  <a:gd name="T16" fmla="*/ 13 w 30"/>
                  <a:gd name="T17" fmla="*/ 56 h 56"/>
                  <a:gd name="T18" fmla="*/ 12 w 30"/>
                  <a:gd name="T19" fmla="*/ 55 h 56"/>
                  <a:gd name="T20" fmla="*/ 11 w 30"/>
                  <a:gd name="T21" fmla="*/ 53 h 56"/>
                  <a:gd name="T22" fmla="*/ 11 w 30"/>
                  <a:gd name="T23" fmla="*/ 51 h 56"/>
                  <a:gd name="T24" fmla="*/ 4 w 30"/>
                  <a:gd name="T25" fmla="*/ 50 h 56"/>
                  <a:gd name="T26" fmla="*/ 1 w 30"/>
                  <a:gd name="T27" fmla="*/ 48 h 56"/>
                  <a:gd name="T28" fmla="*/ 0 w 30"/>
                  <a:gd name="T29" fmla="*/ 47 h 56"/>
                  <a:gd name="T30" fmla="*/ 1 w 30"/>
                  <a:gd name="T31" fmla="*/ 44 h 56"/>
                  <a:gd name="T32" fmla="*/ 2 w 30"/>
                  <a:gd name="T33" fmla="*/ 42 h 56"/>
                  <a:gd name="T34" fmla="*/ 2 w 30"/>
                  <a:gd name="T35" fmla="*/ 41 h 56"/>
                  <a:gd name="T36" fmla="*/ 3 w 30"/>
                  <a:gd name="T37" fmla="*/ 42 h 56"/>
                  <a:gd name="T38" fmla="*/ 3 w 30"/>
                  <a:gd name="T39" fmla="*/ 42 h 56"/>
                  <a:gd name="T40" fmla="*/ 7 w 30"/>
                  <a:gd name="T41" fmla="*/ 43 h 56"/>
                  <a:gd name="T42" fmla="*/ 13 w 30"/>
                  <a:gd name="T43" fmla="*/ 43 h 56"/>
                  <a:gd name="T44" fmla="*/ 19 w 30"/>
                  <a:gd name="T45" fmla="*/ 42 h 56"/>
                  <a:gd name="T46" fmla="*/ 21 w 30"/>
                  <a:gd name="T47" fmla="*/ 38 h 56"/>
                  <a:gd name="T48" fmla="*/ 20 w 30"/>
                  <a:gd name="T49" fmla="*/ 34 h 56"/>
                  <a:gd name="T50" fmla="*/ 14 w 30"/>
                  <a:gd name="T51" fmla="*/ 31 h 56"/>
                  <a:gd name="T52" fmla="*/ 9 w 30"/>
                  <a:gd name="T53" fmla="*/ 29 h 56"/>
                  <a:gd name="T54" fmla="*/ 5 w 30"/>
                  <a:gd name="T55" fmla="*/ 26 h 56"/>
                  <a:gd name="T56" fmla="*/ 2 w 30"/>
                  <a:gd name="T57" fmla="*/ 22 h 56"/>
                  <a:gd name="T58" fmla="*/ 1 w 30"/>
                  <a:gd name="T59" fmla="*/ 17 h 56"/>
                  <a:gd name="T60" fmla="*/ 4 w 30"/>
                  <a:gd name="T61" fmla="*/ 10 h 56"/>
                  <a:gd name="T62" fmla="*/ 13 w 30"/>
                  <a:gd name="T63" fmla="*/ 6 h 56"/>
                  <a:gd name="T64" fmla="*/ 13 w 30"/>
                  <a:gd name="T65" fmla="*/ 2 h 56"/>
                  <a:gd name="T66" fmla="*/ 13 w 30"/>
                  <a:gd name="T67" fmla="*/ 0 h 56"/>
                  <a:gd name="T68" fmla="*/ 15 w 30"/>
                  <a:gd name="T69" fmla="*/ 0 h 56"/>
                  <a:gd name="T70" fmla="*/ 19 w 30"/>
                  <a:gd name="T71" fmla="*/ 0 h 56"/>
                  <a:gd name="T72" fmla="*/ 21 w 30"/>
                  <a:gd name="T73" fmla="*/ 0 h 56"/>
                  <a:gd name="T74" fmla="*/ 21 w 30"/>
                  <a:gd name="T75" fmla="*/ 2 h 56"/>
                  <a:gd name="T76" fmla="*/ 21 w 30"/>
                  <a:gd name="T77" fmla="*/ 5 h 56"/>
                  <a:gd name="T78" fmla="*/ 25 w 30"/>
                  <a:gd name="T79" fmla="*/ 6 h 56"/>
                  <a:gd name="T80" fmla="*/ 27 w 30"/>
                  <a:gd name="T81" fmla="*/ 7 h 56"/>
                  <a:gd name="T82" fmla="*/ 28 w 30"/>
                  <a:gd name="T83" fmla="*/ 8 h 56"/>
                  <a:gd name="T84" fmla="*/ 28 w 30"/>
                  <a:gd name="T85" fmla="*/ 10 h 56"/>
                  <a:gd name="T86" fmla="*/ 27 w 30"/>
                  <a:gd name="T87" fmla="*/ 13 h 56"/>
                  <a:gd name="T88" fmla="*/ 26 w 30"/>
                  <a:gd name="T89" fmla="*/ 13 h 56"/>
                  <a:gd name="T90" fmla="*/ 22 w 30"/>
                  <a:gd name="T91" fmla="*/ 13 h 56"/>
                  <a:gd name="T92" fmla="*/ 18 w 30"/>
                  <a:gd name="T93" fmla="*/ 12 h 56"/>
                  <a:gd name="T94" fmla="*/ 12 w 30"/>
                  <a:gd name="T95" fmla="*/ 13 h 56"/>
                  <a:gd name="T96" fmla="*/ 10 w 30"/>
                  <a:gd name="T97" fmla="*/ 17 h 56"/>
                  <a:gd name="T98" fmla="*/ 12 w 30"/>
                  <a:gd name="T99" fmla="*/ 21 h 56"/>
                  <a:gd name="T100" fmla="*/ 18 w 30"/>
                  <a:gd name="T101" fmla="*/ 24 h 56"/>
                  <a:gd name="T102" fmla="*/ 27 w 30"/>
                  <a:gd name="T103" fmla="*/ 29 h 56"/>
                  <a:gd name="T104" fmla="*/ 30 w 30"/>
                  <a:gd name="T105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" h="56">
                    <a:moveTo>
                      <a:pt x="30" y="38"/>
                    </a:moveTo>
                    <a:cubicBezTo>
                      <a:pt x="30" y="40"/>
                      <a:pt x="30" y="41"/>
                      <a:pt x="29" y="43"/>
                    </a:cubicBezTo>
                    <a:cubicBezTo>
                      <a:pt x="29" y="44"/>
                      <a:pt x="28" y="45"/>
                      <a:pt x="27" y="46"/>
                    </a:cubicBezTo>
                    <a:cubicBezTo>
                      <a:pt x="26" y="47"/>
                      <a:pt x="25" y="48"/>
                      <a:pt x="24" y="49"/>
                    </a:cubicBezTo>
                    <a:cubicBezTo>
                      <a:pt x="23" y="49"/>
                      <a:pt x="21" y="50"/>
                      <a:pt x="20" y="5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5"/>
                      <a:pt x="19" y="55"/>
                      <a:pt x="19" y="55"/>
                    </a:cubicBezTo>
                    <a:cubicBezTo>
                      <a:pt x="19" y="56"/>
                      <a:pt x="19" y="56"/>
                      <a:pt x="18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1" y="55"/>
                      <a:pt x="11" y="54"/>
                      <a:pt x="11" y="53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8" y="51"/>
                      <a:pt x="6" y="50"/>
                      <a:pt x="4" y="50"/>
                    </a:cubicBezTo>
                    <a:cubicBezTo>
                      <a:pt x="3" y="49"/>
                      <a:pt x="1" y="49"/>
                      <a:pt x="1" y="48"/>
                    </a:cubicBezTo>
                    <a:cubicBezTo>
                      <a:pt x="1" y="48"/>
                      <a:pt x="0" y="48"/>
                      <a:pt x="0" y="47"/>
                    </a:cubicBezTo>
                    <a:cubicBezTo>
                      <a:pt x="1" y="46"/>
                      <a:pt x="1" y="45"/>
                      <a:pt x="1" y="44"/>
                    </a:cubicBezTo>
                    <a:cubicBezTo>
                      <a:pt x="1" y="44"/>
                      <a:pt x="1" y="43"/>
                      <a:pt x="2" y="42"/>
                    </a:cubicBezTo>
                    <a:cubicBezTo>
                      <a:pt x="2" y="42"/>
                      <a:pt x="2" y="41"/>
                      <a:pt x="2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5" y="42"/>
                      <a:pt x="7" y="43"/>
                    </a:cubicBezTo>
                    <a:cubicBezTo>
                      <a:pt x="8" y="43"/>
                      <a:pt x="10" y="43"/>
                      <a:pt x="13" y="43"/>
                    </a:cubicBezTo>
                    <a:cubicBezTo>
                      <a:pt x="15" y="43"/>
                      <a:pt x="17" y="43"/>
                      <a:pt x="19" y="42"/>
                    </a:cubicBezTo>
                    <a:cubicBezTo>
                      <a:pt x="21" y="42"/>
                      <a:pt x="21" y="40"/>
                      <a:pt x="21" y="38"/>
                    </a:cubicBezTo>
                    <a:cubicBezTo>
                      <a:pt x="21" y="37"/>
                      <a:pt x="21" y="35"/>
                      <a:pt x="20" y="34"/>
                    </a:cubicBezTo>
                    <a:cubicBezTo>
                      <a:pt x="19" y="33"/>
                      <a:pt x="17" y="32"/>
                      <a:pt x="14" y="31"/>
                    </a:cubicBezTo>
                    <a:cubicBezTo>
                      <a:pt x="12" y="30"/>
                      <a:pt x="10" y="29"/>
                      <a:pt x="9" y="29"/>
                    </a:cubicBezTo>
                    <a:cubicBezTo>
                      <a:pt x="8" y="28"/>
                      <a:pt x="6" y="27"/>
                      <a:pt x="5" y="26"/>
                    </a:cubicBezTo>
                    <a:cubicBezTo>
                      <a:pt x="4" y="25"/>
                      <a:pt x="3" y="24"/>
                      <a:pt x="2" y="22"/>
                    </a:cubicBezTo>
                    <a:cubicBezTo>
                      <a:pt x="2" y="21"/>
                      <a:pt x="1" y="19"/>
                      <a:pt x="1" y="17"/>
                    </a:cubicBezTo>
                    <a:cubicBezTo>
                      <a:pt x="1" y="15"/>
                      <a:pt x="2" y="12"/>
                      <a:pt x="4" y="10"/>
                    </a:cubicBezTo>
                    <a:cubicBezTo>
                      <a:pt x="6" y="8"/>
                      <a:pt x="9" y="6"/>
                      <a:pt x="13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6"/>
                      <a:pt x="24" y="6"/>
                      <a:pt x="25" y="6"/>
                    </a:cubicBezTo>
                    <a:cubicBezTo>
                      <a:pt x="26" y="6"/>
                      <a:pt x="27" y="6"/>
                      <a:pt x="27" y="7"/>
                    </a:cubicBezTo>
                    <a:cubicBezTo>
                      <a:pt x="28" y="7"/>
                      <a:pt x="28" y="7"/>
                      <a:pt x="28" y="8"/>
                    </a:cubicBezTo>
                    <a:cubicBezTo>
                      <a:pt x="28" y="9"/>
                      <a:pt x="28" y="10"/>
                      <a:pt x="28" y="10"/>
                    </a:cubicBezTo>
                    <a:cubicBezTo>
                      <a:pt x="27" y="11"/>
                      <a:pt x="27" y="12"/>
                      <a:pt x="27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4" y="13"/>
                      <a:pt x="22" y="13"/>
                    </a:cubicBezTo>
                    <a:cubicBezTo>
                      <a:pt x="21" y="12"/>
                      <a:pt x="19" y="12"/>
                      <a:pt x="18" y="12"/>
                    </a:cubicBezTo>
                    <a:cubicBezTo>
                      <a:pt x="15" y="12"/>
                      <a:pt x="13" y="13"/>
                      <a:pt x="12" y="13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2"/>
                      <a:pt x="15" y="23"/>
                      <a:pt x="18" y="24"/>
                    </a:cubicBezTo>
                    <a:cubicBezTo>
                      <a:pt x="22" y="25"/>
                      <a:pt x="25" y="27"/>
                      <a:pt x="27" y="29"/>
                    </a:cubicBezTo>
                    <a:cubicBezTo>
                      <a:pt x="29" y="32"/>
                      <a:pt x="30" y="35"/>
                      <a:pt x="3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2" name="Freeform 78"/>
              <p:cNvSpPr>
                <a:spLocks noEditPoints="1"/>
              </p:cNvSpPr>
              <p:nvPr/>
            </p:nvSpPr>
            <p:spPr bwMode="auto">
              <a:xfrm>
                <a:off x="1185" y="2371"/>
                <a:ext cx="166" cy="166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96 h 114"/>
                  <a:gd name="T12" fmla="*/ 18 w 114"/>
                  <a:gd name="T13" fmla="*/ 57 h 114"/>
                  <a:gd name="T14" fmla="*/ 57 w 114"/>
                  <a:gd name="T15" fmla="*/ 17 h 114"/>
                  <a:gd name="T16" fmla="*/ 96 w 114"/>
                  <a:gd name="T17" fmla="*/ 57 h 114"/>
                  <a:gd name="T18" fmla="*/ 57 w 114"/>
                  <a:gd name="T19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6" y="0"/>
                      <a:pt x="0" y="26"/>
                      <a:pt x="0" y="57"/>
                    </a:cubicBezTo>
                    <a:cubicBezTo>
                      <a:pt x="0" y="88"/>
                      <a:pt x="26" y="114"/>
                      <a:pt x="57" y="114"/>
                    </a:cubicBezTo>
                    <a:cubicBezTo>
                      <a:pt x="88" y="114"/>
                      <a:pt x="114" y="88"/>
                      <a:pt x="114" y="57"/>
                    </a:cubicBezTo>
                    <a:cubicBezTo>
                      <a:pt x="114" y="26"/>
                      <a:pt x="88" y="0"/>
                      <a:pt x="57" y="0"/>
                    </a:cubicBezTo>
                    <a:close/>
                    <a:moveTo>
                      <a:pt x="57" y="96"/>
                    </a:moveTo>
                    <a:cubicBezTo>
                      <a:pt x="35" y="96"/>
                      <a:pt x="18" y="79"/>
                      <a:pt x="18" y="57"/>
                    </a:cubicBezTo>
                    <a:cubicBezTo>
                      <a:pt x="18" y="35"/>
                      <a:pt x="35" y="17"/>
                      <a:pt x="57" y="17"/>
                    </a:cubicBezTo>
                    <a:cubicBezTo>
                      <a:pt x="79" y="17"/>
                      <a:pt x="96" y="35"/>
                      <a:pt x="96" y="57"/>
                    </a:cubicBezTo>
                    <a:cubicBezTo>
                      <a:pt x="96" y="79"/>
                      <a:pt x="79" y="96"/>
                      <a:pt x="5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3" name="Rectangle 79"/>
              <p:cNvSpPr>
                <a:spLocks noChangeArrowheads="1"/>
              </p:cNvSpPr>
              <p:nvPr/>
            </p:nvSpPr>
            <p:spPr bwMode="auto">
              <a:xfrm>
                <a:off x="1249" y="2524"/>
                <a:ext cx="38" cy="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4" name="Freeform 80"/>
              <p:cNvSpPr/>
              <p:nvPr/>
            </p:nvSpPr>
            <p:spPr bwMode="auto">
              <a:xfrm>
                <a:off x="931" y="857"/>
                <a:ext cx="39" cy="73"/>
              </a:xfrm>
              <a:custGeom>
                <a:avLst/>
                <a:gdLst>
                  <a:gd name="T0" fmla="*/ 27 w 27"/>
                  <a:gd name="T1" fmla="*/ 34 h 50"/>
                  <a:gd name="T2" fmla="*/ 26 w 27"/>
                  <a:gd name="T3" fmla="*/ 38 h 50"/>
                  <a:gd name="T4" fmla="*/ 24 w 27"/>
                  <a:gd name="T5" fmla="*/ 42 h 50"/>
                  <a:gd name="T6" fmla="*/ 21 w 27"/>
                  <a:gd name="T7" fmla="*/ 44 h 50"/>
                  <a:gd name="T8" fmla="*/ 17 w 27"/>
                  <a:gd name="T9" fmla="*/ 45 h 50"/>
                  <a:gd name="T10" fmla="*/ 17 w 27"/>
                  <a:gd name="T11" fmla="*/ 48 h 50"/>
                  <a:gd name="T12" fmla="*/ 17 w 27"/>
                  <a:gd name="T13" fmla="*/ 50 h 50"/>
                  <a:gd name="T14" fmla="*/ 15 w 27"/>
                  <a:gd name="T15" fmla="*/ 50 h 50"/>
                  <a:gd name="T16" fmla="*/ 11 w 27"/>
                  <a:gd name="T17" fmla="*/ 50 h 50"/>
                  <a:gd name="T18" fmla="*/ 10 w 27"/>
                  <a:gd name="T19" fmla="*/ 50 h 50"/>
                  <a:gd name="T20" fmla="*/ 9 w 27"/>
                  <a:gd name="T21" fmla="*/ 48 h 50"/>
                  <a:gd name="T22" fmla="*/ 9 w 27"/>
                  <a:gd name="T23" fmla="*/ 46 h 50"/>
                  <a:gd name="T24" fmla="*/ 3 w 27"/>
                  <a:gd name="T25" fmla="*/ 45 h 50"/>
                  <a:gd name="T26" fmla="*/ 0 w 27"/>
                  <a:gd name="T27" fmla="*/ 43 h 50"/>
                  <a:gd name="T28" fmla="*/ 0 w 27"/>
                  <a:gd name="T29" fmla="*/ 42 h 50"/>
                  <a:gd name="T30" fmla="*/ 0 w 27"/>
                  <a:gd name="T31" fmla="*/ 40 h 50"/>
                  <a:gd name="T32" fmla="*/ 1 w 27"/>
                  <a:gd name="T33" fmla="*/ 38 h 50"/>
                  <a:gd name="T34" fmla="*/ 1 w 27"/>
                  <a:gd name="T35" fmla="*/ 37 h 50"/>
                  <a:gd name="T36" fmla="*/ 2 w 27"/>
                  <a:gd name="T37" fmla="*/ 37 h 50"/>
                  <a:gd name="T38" fmla="*/ 2 w 27"/>
                  <a:gd name="T39" fmla="*/ 38 h 50"/>
                  <a:gd name="T40" fmla="*/ 6 w 27"/>
                  <a:gd name="T41" fmla="*/ 39 h 50"/>
                  <a:gd name="T42" fmla="*/ 11 w 27"/>
                  <a:gd name="T43" fmla="*/ 39 h 50"/>
                  <a:gd name="T44" fmla="*/ 16 w 27"/>
                  <a:gd name="T45" fmla="*/ 38 h 50"/>
                  <a:gd name="T46" fmla="*/ 19 w 27"/>
                  <a:gd name="T47" fmla="*/ 34 h 50"/>
                  <a:gd name="T48" fmla="*/ 17 w 27"/>
                  <a:gd name="T49" fmla="*/ 31 h 50"/>
                  <a:gd name="T50" fmla="*/ 12 w 27"/>
                  <a:gd name="T51" fmla="*/ 28 h 50"/>
                  <a:gd name="T52" fmla="*/ 7 w 27"/>
                  <a:gd name="T53" fmla="*/ 26 h 50"/>
                  <a:gd name="T54" fmla="*/ 4 w 27"/>
                  <a:gd name="T55" fmla="*/ 23 h 50"/>
                  <a:gd name="T56" fmla="*/ 2 w 27"/>
                  <a:gd name="T57" fmla="*/ 20 h 50"/>
                  <a:gd name="T58" fmla="*/ 1 w 27"/>
                  <a:gd name="T59" fmla="*/ 15 h 50"/>
                  <a:gd name="T60" fmla="*/ 3 w 27"/>
                  <a:gd name="T61" fmla="*/ 9 h 50"/>
                  <a:gd name="T62" fmla="*/ 11 w 27"/>
                  <a:gd name="T63" fmla="*/ 5 h 50"/>
                  <a:gd name="T64" fmla="*/ 11 w 27"/>
                  <a:gd name="T65" fmla="*/ 2 h 50"/>
                  <a:gd name="T66" fmla="*/ 11 w 27"/>
                  <a:gd name="T67" fmla="*/ 0 h 50"/>
                  <a:gd name="T68" fmla="*/ 13 w 27"/>
                  <a:gd name="T69" fmla="*/ 0 h 50"/>
                  <a:gd name="T70" fmla="*/ 17 w 27"/>
                  <a:gd name="T71" fmla="*/ 0 h 50"/>
                  <a:gd name="T72" fmla="*/ 18 w 27"/>
                  <a:gd name="T73" fmla="*/ 0 h 50"/>
                  <a:gd name="T74" fmla="*/ 18 w 27"/>
                  <a:gd name="T75" fmla="*/ 2 h 50"/>
                  <a:gd name="T76" fmla="*/ 18 w 27"/>
                  <a:gd name="T77" fmla="*/ 5 h 50"/>
                  <a:gd name="T78" fmla="*/ 22 w 27"/>
                  <a:gd name="T79" fmla="*/ 5 h 50"/>
                  <a:gd name="T80" fmla="*/ 24 w 27"/>
                  <a:gd name="T81" fmla="*/ 6 h 50"/>
                  <a:gd name="T82" fmla="*/ 24 w 27"/>
                  <a:gd name="T83" fmla="*/ 7 h 50"/>
                  <a:gd name="T84" fmla="*/ 24 w 27"/>
                  <a:gd name="T85" fmla="*/ 9 h 50"/>
                  <a:gd name="T86" fmla="*/ 23 w 27"/>
                  <a:gd name="T87" fmla="*/ 11 h 50"/>
                  <a:gd name="T88" fmla="*/ 22 w 27"/>
                  <a:gd name="T89" fmla="*/ 12 h 50"/>
                  <a:gd name="T90" fmla="*/ 19 w 27"/>
                  <a:gd name="T91" fmla="*/ 11 h 50"/>
                  <a:gd name="T92" fmla="*/ 15 w 27"/>
                  <a:gd name="T93" fmla="*/ 11 h 50"/>
                  <a:gd name="T94" fmla="*/ 10 w 27"/>
                  <a:gd name="T95" fmla="*/ 12 h 50"/>
                  <a:gd name="T96" fmla="*/ 9 w 27"/>
                  <a:gd name="T97" fmla="*/ 15 h 50"/>
                  <a:gd name="T98" fmla="*/ 10 w 27"/>
                  <a:gd name="T99" fmla="*/ 19 h 50"/>
                  <a:gd name="T100" fmla="*/ 15 w 27"/>
                  <a:gd name="T101" fmla="*/ 21 h 50"/>
                  <a:gd name="T102" fmla="*/ 24 w 27"/>
                  <a:gd name="T103" fmla="*/ 26 h 50"/>
                  <a:gd name="T104" fmla="*/ 27 w 27"/>
                  <a:gd name="T105" fmla="*/ 3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50">
                    <a:moveTo>
                      <a:pt x="27" y="34"/>
                    </a:moveTo>
                    <a:cubicBezTo>
                      <a:pt x="27" y="36"/>
                      <a:pt x="26" y="37"/>
                      <a:pt x="26" y="38"/>
                    </a:cubicBezTo>
                    <a:cubicBezTo>
                      <a:pt x="25" y="40"/>
                      <a:pt x="25" y="41"/>
                      <a:pt x="24" y="42"/>
                    </a:cubicBezTo>
                    <a:cubicBezTo>
                      <a:pt x="23" y="43"/>
                      <a:pt x="22" y="43"/>
                      <a:pt x="21" y="44"/>
                    </a:cubicBezTo>
                    <a:cubicBezTo>
                      <a:pt x="20" y="44"/>
                      <a:pt x="18" y="45"/>
                      <a:pt x="17" y="4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0" y="50"/>
                      <a:pt x="10" y="50"/>
                    </a:cubicBezTo>
                    <a:cubicBezTo>
                      <a:pt x="10" y="50"/>
                      <a:pt x="9" y="49"/>
                      <a:pt x="9" y="48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5" y="45"/>
                      <a:pt x="3" y="45"/>
                    </a:cubicBezTo>
                    <a:cubicBezTo>
                      <a:pt x="2" y="44"/>
                      <a:pt x="1" y="44"/>
                      <a:pt x="0" y="43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39"/>
                      <a:pt x="0" y="39"/>
                      <a:pt x="1" y="38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4" y="38"/>
                      <a:pt x="6" y="39"/>
                    </a:cubicBezTo>
                    <a:cubicBezTo>
                      <a:pt x="7" y="39"/>
                      <a:pt x="8" y="39"/>
                      <a:pt x="11" y="39"/>
                    </a:cubicBezTo>
                    <a:cubicBezTo>
                      <a:pt x="13" y="39"/>
                      <a:pt x="15" y="39"/>
                      <a:pt x="16" y="38"/>
                    </a:cubicBezTo>
                    <a:cubicBezTo>
                      <a:pt x="18" y="37"/>
                      <a:pt x="19" y="36"/>
                      <a:pt x="19" y="34"/>
                    </a:cubicBezTo>
                    <a:cubicBezTo>
                      <a:pt x="19" y="33"/>
                      <a:pt x="18" y="32"/>
                      <a:pt x="17" y="31"/>
                    </a:cubicBezTo>
                    <a:cubicBezTo>
                      <a:pt x="16" y="30"/>
                      <a:pt x="14" y="29"/>
                      <a:pt x="12" y="28"/>
                    </a:cubicBezTo>
                    <a:cubicBezTo>
                      <a:pt x="10" y="27"/>
                      <a:pt x="9" y="26"/>
                      <a:pt x="7" y="26"/>
                    </a:cubicBezTo>
                    <a:cubicBezTo>
                      <a:pt x="6" y="25"/>
                      <a:pt x="5" y="24"/>
                      <a:pt x="4" y="23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7"/>
                      <a:pt x="1" y="15"/>
                    </a:cubicBezTo>
                    <a:cubicBezTo>
                      <a:pt x="1" y="13"/>
                      <a:pt x="1" y="11"/>
                      <a:pt x="3" y="9"/>
                    </a:cubicBezTo>
                    <a:cubicBezTo>
                      <a:pt x="5" y="7"/>
                      <a:pt x="7" y="6"/>
                      <a:pt x="11" y="5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3" y="6"/>
                      <a:pt x="23" y="6"/>
                      <a:pt x="24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8"/>
                      <a:pt x="24" y="8"/>
                      <a:pt x="24" y="9"/>
                    </a:cubicBezTo>
                    <a:cubicBezTo>
                      <a:pt x="24" y="10"/>
                      <a:pt x="24" y="11"/>
                      <a:pt x="23" y="11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1" y="12"/>
                      <a:pt x="19" y="11"/>
                    </a:cubicBezTo>
                    <a:cubicBezTo>
                      <a:pt x="18" y="11"/>
                      <a:pt x="17" y="11"/>
                      <a:pt x="15" y="11"/>
                    </a:cubicBezTo>
                    <a:cubicBezTo>
                      <a:pt x="13" y="11"/>
                      <a:pt x="11" y="11"/>
                      <a:pt x="10" y="12"/>
                    </a:cubicBezTo>
                    <a:cubicBezTo>
                      <a:pt x="9" y="13"/>
                      <a:pt x="9" y="14"/>
                      <a:pt x="9" y="15"/>
                    </a:cubicBezTo>
                    <a:cubicBezTo>
                      <a:pt x="9" y="17"/>
                      <a:pt x="9" y="18"/>
                      <a:pt x="10" y="19"/>
                    </a:cubicBezTo>
                    <a:cubicBezTo>
                      <a:pt x="11" y="19"/>
                      <a:pt x="13" y="20"/>
                      <a:pt x="15" y="21"/>
                    </a:cubicBezTo>
                    <a:cubicBezTo>
                      <a:pt x="19" y="23"/>
                      <a:pt x="22" y="24"/>
                      <a:pt x="24" y="26"/>
                    </a:cubicBezTo>
                    <a:cubicBezTo>
                      <a:pt x="26" y="28"/>
                      <a:pt x="27" y="31"/>
                      <a:pt x="2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5" name="Freeform 81"/>
              <p:cNvSpPr>
                <a:spLocks noEditPoints="1"/>
              </p:cNvSpPr>
              <p:nvPr/>
            </p:nvSpPr>
            <p:spPr bwMode="auto">
              <a:xfrm>
                <a:off x="874" y="819"/>
                <a:ext cx="148" cy="149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87 h 102"/>
                  <a:gd name="T12" fmla="*/ 15 w 102"/>
                  <a:gd name="T13" fmla="*/ 51 h 102"/>
                  <a:gd name="T14" fmla="*/ 51 w 102"/>
                  <a:gd name="T15" fmla="*/ 16 h 102"/>
                  <a:gd name="T16" fmla="*/ 86 w 102"/>
                  <a:gd name="T17" fmla="*/ 51 h 102"/>
                  <a:gd name="T18" fmla="*/ 51 w 102"/>
                  <a:gd name="T19" fmla="*/ 8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87"/>
                    </a:moveTo>
                    <a:cubicBezTo>
                      <a:pt x="31" y="87"/>
                      <a:pt x="15" y="71"/>
                      <a:pt x="15" y="51"/>
                    </a:cubicBezTo>
                    <a:cubicBezTo>
                      <a:pt x="15" y="31"/>
                      <a:pt x="31" y="16"/>
                      <a:pt x="51" y="16"/>
                    </a:cubicBezTo>
                    <a:cubicBezTo>
                      <a:pt x="71" y="16"/>
                      <a:pt x="86" y="31"/>
                      <a:pt x="86" y="51"/>
                    </a:cubicBezTo>
                    <a:cubicBezTo>
                      <a:pt x="86" y="71"/>
                      <a:pt x="71" y="87"/>
                      <a:pt x="51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6" name="Rectangle 82"/>
              <p:cNvSpPr>
                <a:spLocks noChangeArrowheads="1"/>
              </p:cNvSpPr>
              <p:nvPr/>
            </p:nvSpPr>
            <p:spPr bwMode="auto">
              <a:xfrm>
                <a:off x="931" y="956"/>
                <a:ext cx="33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7" name="Freeform 83"/>
              <p:cNvSpPr>
                <a:spLocks noEditPoints="1"/>
              </p:cNvSpPr>
              <p:nvPr/>
            </p:nvSpPr>
            <p:spPr bwMode="auto">
              <a:xfrm>
                <a:off x="2257" y="1799"/>
                <a:ext cx="76" cy="76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8" name="Rectangle 84"/>
              <p:cNvSpPr>
                <a:spLocks noChangeArrowheads="1"/>
              </p:cNvSpPr>
              <p:nvPr/>
            </p:nvSpPr>
            <p:spPr bwMode="auto">
              <a:xfrm>
                <a:off x="2286" y="1760"/>
                <a:ext cx="16" cy="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9" name="Freeform 85"/>
              <p:cNvSpPr>
                <a:spLocks noEditPoints="1"/>
              </p:cNvSpPr>
              <p:nvPr/>
            </p:nvSpPr>
            <p:spPr bwMode="auto">
              <a:xfrm>
                <a:off x="2263" y="808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39 w 52"/>
                  <a:gd name="T11" fmla="*/ 26 h 52"/>
                  <a:gd name="T12" fmla="*/ 26 w 52"/>
                  <a:gd name="T13" fmla="*/ 39 h 52"/>
                  <a:gd name="T14" fmla="*/ 13 w 52"/>
                  <a:gd name="T15" fmla="*/ 26 h 52"/>
                  <a:gd name="T16" fmla="*/ 26 w 52"/>
                  <a:gd name="T17" fmla="*/ 12 h 52"/>
                  <a:gd name="T18" fmla="*/ 39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39" y="26"/>
                    </a:moveTo>
                    <a:cubicBezTo>
                      <a:pt x="39" y="33"/>
                      <a:pt x="33" y="39"/>
                      <a:pt x="26" y="39"/>
                    </a:cubicBezTo>
                    <a:cubicBezTo>
                      <a:pt x="19" y="39"/>
                      <a:pt x="13" y="33"/>
                      <a:pt x="13" y="26"/>
                    </a:cubicBezTo>
                    <a:cubicBezTo>
                      <a:pt x="13" y="18"/>
                      <a:pt x="19" y="12"/>
                      <a:pt x="26" y="12"/>
                    </a:cubicBezTo>
                    <a:cubicBezTo>
                      <a:pt x="33" y="12"/>
                      <a:pt x="39" y="18"/>
                      <a:pt x="3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0" name="Rectangle 86"/>
              <p:cNvSpPr>
                <a:spLocks noChangeArrowheads="1"/>
              </p:cNvSpPr>
              <p:nvPr/>
            </p:nvSpPr>
            <p:spPr bwMode="auto">
              <a:xfrm>
                <a:off x="2292" y="767"/>
                <a:ext cx="18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1" name="Freeform 87"/>
              <p:cNvSpPr>
                <a:spLocks noEditPoints="1"/>
              </p:cNvSpPr>
              <p:nvPr/>
            </p:nvSpPr>
            <p:spPr bwMode="auto">
              <a:xfrm>
                <a:off x="1387" y="1762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1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2" name="Rectangle 88"/>
              <p:cNvSpPr>
                <a:spLocks noChangeArrowheads="1"/>
              </p:cNvSpPr>
              <p:nvPr/>
            </p:nvSpPr>
            <p:spPr bwMode="auto">
              <a:xfrm>
                <a:off x="1418" y="1721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3" name="Freeform 89"/>
              <p:cNvSpPr>
                <a:spLocks noEditPoints="1"/>
              </p:cNvSpPr>
              <p:nvPr/>
            </p:nvSpPr>
            <p:spPr bwMode="auto">
              <a:xfrm>
                <a:off x="1911" y="915"/>
                <a:ext cx="76" cy="76"/>
              </a:xfrm>
              <a:custGeom>
                <a:avLst/>
                <a:gdLst>
                  <a:gd name="T0" fmla="*/ 26 w 52"/>
                  <a:gd name="T1" fmla="*/ 52 h 52"/>
                  <a:gd name="T2" fmla="*/ 52 w 52"/>
                  <a:gd name="T3" fmla="*/ 26 h 52"/>
                  <a:gd name="T4" fmla="*/ 26 w 52"/>
                  <a:gd name="T5" fmla="*/ 0 h 52"/>
                  <a:gd name="T6" fmla="*/ 0 w 52"/>
                  <a:gd name="T7" fmla="*/ 26 h 52"/>
                  <a:gd name="T8" fmla="*/ 26 w 52"/>
                  <a:gd name="T9" fmla="*/ 52 h 52"/>
                  <a:gd name="T10" fmla="*/ 26 w 52"/>
                  <a:gd name="T11" fmla="*/ 44 h 52"/>
                  <a:gd name="T12" fmla="*/ 8 w 52"/>
                  <a:gd name="T13" fmla="*/ 26 h 52"/>
                  <a:gd name="T14" fmla="*/ 26 w 52"/>
                  <a:gd name="T15" fmla="*/ 8 h 52"/>
                  <a:gd name="T16" fmla="*/ 44 w 52"/>
                  <a:gd name="T17" fmla="*/ 26 h 52"/>
                  <a:gd name="T18" fmla="*/ 26 w 52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52"/>
                    </a:move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ubicBezTo>
                      <a:pt x="44" y="36"/>
                      <a:pt x="36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4" name="Rectangle 90"/>
              <p:cNvSpPr>
                <a:spLocks noChangeArrowheads="1"/>
              </p:cNvSpPr>
              <p:nvPr/>
            </p:nvSpPr>
            <p:spPr bwMode="auto">
              <a:xfrm>
                <a:off x="1981" y="946"/>
                <a:ext cx="45" cy="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5" name="Freeform 91"/>
              <p:cNvSpPr>
                <a:spLocks noEditPoints="1"/>
              </p:cNvSpPr>
              <p:nvPr/>
            </p:nvSpPr>
            <p:spPr bwMode="auto">
              <a:xfrm>
                <a:off x="1776" y="1965"/>
                <a:ext cx="75" cy="74"/>
              </a:xfrm>
              <a:custGeom>
                <a:avLst/>
                <a:gdLst>
                  <a:gd name="T0" fmla="*/ 52 w 52"/>
                  <a:gd name="T1" fmla="*/ 25 h 51"/>
                  <a:gd name="T2" fmla="*/ 26 w 52"/>
                  <a:gd name="T3" fmla="*/ 0 h 51"/>
                  <a:gd name="T4" fmla="*/ 0 w 52"/>
                  <a:gd name="T5" fmla="*/ 25 h 51"/>
                  <a:gd name="T6" fmla="*/ 26 w 52"/>
                  <a:gd name="T7" fmla="*/ 51 h 51"/>
                  <a:gd name="T8" fmla="*/ 52 w 52"/>
                  <a:gd name="T9" fmla="*/ 25 h 51"/>
                  <a:gd name="T10" fmla="*/ 44 w 52"/>
                  <a:gd name="T11" fmla="*/ 25 h 51"/>
                  <a:gd name="T12" fmla="*/ 26 w 52"/>
                  <a:gd name="T13" fmla="*/ 43 h 51"/>
                  <a:gd name="T14" fmla="*/ 8 w 52"/>
                  <a:gd name="T15" fmla="*/ 25 h 51"/>
                  <a:gd name="T16" fmla="*/ 26 w 52"/>
                  <a:gd name="T17" fmla="*/ 7 h 51"/>
                  <a:gd name="T18" fmla="*/ 44 w 52"/>
                  <a:gd name="T1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40"/>
                      <a:pt x="11" y="51"/>
                      <a:pt x="26" y="51"/>
                    </a:cubicBezTo>
                    <a:cubicBezTo>
                      <a:pt x="40" y="51"/>
                      <a:pt x="52" y="40"/>
                      <a:pt x="52" y="25"/>
                    </a:cubicBezTo>
                    <a:close/>
                    <a:moveTo>
                      <a:pt x="44" y="25"/>
                    </a:moveTo>
                    <a:cubicBezTo>
                      <a:pt x="44" y="35"/>
                      <a:pt x="36" y="43"/>
                      <a:pt x="26" y="43"/>
                    </a:cubicBezTo>
                    <a:cubicBezTo>
                      <a:pt x="16" y="43"/>
                      <a:pt x="8" y="35"/>
                      <a:pt x="8" y="25"/>
                    </a:cubicBezTo>
                    <a:cubicBezTo>
                      <a:pt x="8" y="15"/>
                      <a:pt x="16" y="7"/>
                      <a:pt x="26" y="7"/>
                    </a:cubicBezTo>
                    <a:cubicBezTo>
                      <a:pt x="36" y="7"/>
                      <a:pt x="44" y="15"/>
                      <a:pt x="4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6" name="Rectangle 92"/>
              <p:cNvSpPr>
                <a:spLocks noChangeArrowheads="1"/>
              </p:cNvSpPr>
              <p:nvPr/>
            </p:nvSpPr>
            <p:spPr bwMode="auto">
              <a:xfrm>
                <a:off x="1805" y="1924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7" name="Freeform 93"/>
              <p:cNvSpPr>
                <a:spLocks noEditPoints="1"/>
              </p:cNvSpPr>
              <p:nvPr/>
            </p:nvSpPr>
            <p:spPr bwMode="auto">
              <a:xfrm>
                <a:off x="951" y="2986"/>
                <a:ext cx="74" cy="76"/>
              </a:xfrm>
              <a:custGeom>
                <a:avLst/>
                <a:gdLst>
                  <a:gd name="T0" fmla="*/ 26 w 51"/>
                  <a:gd name="T1" fmla="*/ 52 h 52"/>
                  <a:gd name="T2" fmla="*/ 51 w 51"/>
                  <a:gd name="T3" fmla="*/ 26 h 52"/>
                  <a:gd name="T4" fmla="*/ 26 w 51"/>
                  <a:gd name="T5" fmla="*/ 0 h 52"/>
                  <a:gd name="T6" fmla="*/ 0 w 51"/>
                  <a:gd name="T7" fmla="*/ 26 h 52"/>
                  <a:gd name="T8" fmla="*/ 26 w 51"/>
                  <a:gd name="T9" fmla="*/ 52 h 52"/>
                  <a:gd name="T10" fmla="*/ 26 w 51"/>
                  <a:gd name="T11" fmla="*/ 44 h 52"/>
                  <a:gd name="T12" fmla="*/ 8 w 51"/>
                  <a:gd name="T13" fmla="*/ 26 h 52"/>
                  <a:gd name="T14" fmla="*/ 26 w 51"/>
                  <a:gd name="T15" fmla="*/ 8 h 52"/>
                  <a:gd name="T16" fmla="*/ 44 w 51"/>
                  <a:gd name="T17" fmla="*/ 26 h 52"/>
                  <a:gd name="T18" fmla="*/ 26 w 51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40" y="52"/>
                      <a:pt x="51" y="40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5" y="8"/>
                      <a:pt x="44" y="16"/>
                      <a:pt x="44" y="26"/>
                    </a:cubicBezTo>
                    <a:cubicBezTo>
                      <a:pt x="44" y="36"/>
                      <a:pt x="35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8" name="Rectangle 94"/>
              <p:cNvSpPr>
                <a:spLocks noChangeArrowheads="1"/>
              </p:cNvSpPr>
              <p:nvPr/>
            </p:nvSpPr>
            <p:spPr bwMode="auto">
              <a:xfrm>
                <a:off x="1021" y="3015"/>
                <a:ext cx="45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9" name="Freeform 95"/>
              <p:cNvSpPr>
                <a:spLocks noEditPoints="1"/>
              </p:cNvSpPr>
              <p:nvPr/>
            </p:nvSpPr>
            <p:spPr bwMode="auto">
              <a:xfrm>
                <a:off x="1785" y="2705"/>
                <a:ext cx="94" cy="96"/>
              </a:xfrm>
              <a:custGeom>
                <a:avLst/>
                <a:gdLst>
                  <a:gd name="T0" fmla="*/ 65 w 65"/>
                  <a:gd name="T1" fmla="*/ 33 h 66"/>
                  <a:gd name="T2" fmla="*/ 32 w 65"/>
                  <a:gd name="T3" fmla="*/ 0 h 66"/>
                  <a:gd name="T4" fmla="*/ 0 w 65"/>
                  <a:gd name="T5" fmla="*/ 33 h 66"/>
                  <a:gd name="T6" fmla="*/ 32 w 65"/>
                  <a:gd name="T7" fmla="*/ 66 h 66"/>
                  <a:gd name="T8" fmla="*/ 65 w 65"/>
                  <a:gd name="T9" fmla="*/ 33 h 66"/>
                  <a:gd name="T10" fmla="*/ 55 w 65"/>
                  <a:gd name="T11" fmla="*/ 33 h 66"/>
                  <a:gd name="T12" fmla="*/ 32 w 65"/>
                  <a:gd name="T13" fmla="*/ 56 h 66"/>
                  <a:gd name="T14" fmla="*/ 10 w 65"/>
                  <a:gd name="T15" fmla="*/ 33 h 66"/>
                  <a:gd name="T16" fmla="*/ 32 w 65"/>
                  <a:gd name="T17" fmla="*/ 10 h 66"/>
                  <a:gd name="T18" fmla="*/ 55 w 65"/>
                  <a:gd name="T19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65" y="33"/>
                    </a:moveTo>
                    <a:cubicBezTo>
                      <a:pt x="65" y="15"/>
                      <a:pt x="50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51"/>
                      <a:pt x="14" y="66"/>
                      <a:pt x="32" y="66"/>
                    </a:cubicBezTo>
                    <a:cubicBezTo>
                      <a:pt x="50" y="66"/>
                      <a:pt x="65" y="51"/>
                      <a:pt x="65" y="33"/>
                    </a:cubicBezTo>
                    <a:close/>
                    <a:moveTo>
                      <a:pt x="55" y="33"/>
                    </a:moveTo>
                    <a:cubicBezTo>
                      <a:pt x="55" y="46"/>
                      <a:pt x="45" y="56"/>
                      <a:pt x="32" y="56"/>
                    </a:cubicBezTo>
                    <a:cubicBezTo>
                      <a:pt x="20" y="56"/>
                      <a:pt x="10" y="46"/>
                      <a:pt x="10" y="33"/>
                    </a:cubicBezTo>
                    <a:cubicBezTo>
                      <a:pt x="10" y="21"/>
                      <a:pt x="20" y="10"/>
                      <a:pt x="32" y="10"/>
                    </a:cubicBezTo>
                    <a:cubicBezTo>
                      <a:pt x="45" y="10"/>
                      <a:pt x="55" y="21"/>
                      <a:pt x="5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0" name="Rectangle 96"/>
              <p:cNvSpPr>
                <a:spLocks noChangeArrowheads="1"/>
              </p:cNvSpPr>
              <p:nvPr/>
            </p:nvSpPr>
            <p:spPr bwMode="auto">
              <a:xfrm>
                <a:off x="1821" y="2656"/>
                <a:ext cx="22" cy="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1" name="Freeform 97"/>
              <p:cNvSpPr/>
              <p:nvPr/>
            </p:nvSpPr>
            <p:spPr bwMode="auto">
              <a:xfrm>
                <a:off x="2153" y="1625"/>
                <a:ext cx="48" cy="91"/>
              </a:xfrm>
              <a:custGeom>
                <a:avLst/>
                <a:gdLst>
                  <a:gd name="T0" fmla="*/ 33 w 33"/>
                  <a:gd name="T1" fmla="*/ 43 h 63"/>
                  <a:gd name="T2" fmla="*/ 32 w 33"/>
                  <a:gd name="T3" fmla="*/ 48 h 63"/>
                  <a:gd name="T4" fmla="*/ 30 w 33"/>
                  <a:gd name="T5" fmla="*/ 52 h 63"/>
                  <a:gd name="T6" fmla="*/ 26 w 33"/>
                  <a:gd name="T7" fmla="*/ 55 h 63"/>
                  <a:gd name="T8" fmla="*/ 21 w 33"/>
                  <a:gd name="T9" fmla="*/ 56 h 63"/>
                  <a:gd name="T10" fmla="*/ 21 w 33"/>
                  <a:gd name="T11" fmla="*/ 60 h 63"/>
                  <a:gd name="T12" fmla="*/ 21 w 33"/>
                  <a:gd name="T13" fmla="*/ 62 h 63"/>
                  <a:gd name="T14" fmla="*/ 19 w 33"/>
                  <a:gd name="T15" fmla="*/ 63 h 63"/>
                  <a:gd name="T16" fmla="*/ 15 w 33"/>
                  <a:gd name="T17" fmla="*/ 63 h 63"/>
                  <a:gd name="T18" fmla="*/ 13 w 33"/>
                  <a:gd name="T19" fmla="*/ 62 h 63"/>
                  <a:gd name="T20" fmla="*/ 12 w 33"/>
                  <a:gd name="T21" fmla="*/ 60 h 63"/>
                  <a:gd name="T22" fmla="*/ 12 w 33"/>
                  <a:gd name="T23" fmla="*/ 57 h 63"/>
                  <a:gd name="T24" fmla="*/ 4 w 33"/>
                  <a:gd name="T25" fmla="*/ 56 h 63"/>
                  <a:gd name="T26" fmla="*/ 0 w 33"/>
                  <a:gd name="T27" fmla="*/ 54 h 63"/>
                  <a:gd name="T28" fmla="*/ 0 w 33"/>
                  <a:gd name="T29" fmla="*/ 53 h 63"/>
                  <a:gd name="T30" fmla="*/ 0 w 33"/>
                  <a:gd name="T31" fmla="*/ 50 h 63"/>
                  <a:gd name="T32" fmla="*/ 1 w 33"/>
                  <a:gd name="T33" fmla="*/ 47 h 63"/>
                  <a:gd name="T34" fmla="*/ 2 w 33"/>
                  <a:gd name="T35" fmla="*/ 46 h 63"/>
                  <a:gd name="T36" fmla="*/ 3 w 33"/>
                  <a:gd name="T37" fmla="*/ 47 h 63"/>
                  <a:gd name="T38" fmla="*/ 3 w 33"/>
                  <a:gd name="T39" fmla="*/ 47 h 63"/>
                  <a:gd name="T40" fmla="*/ 7 w 33"/>
                  <a:gd name="T41" fmla="*/ 48 h 63"/>
                  <a:gd name="T42" fmla="*/ 14 w 33"/>
                  <a:gd name="T43" fmla="*/ 49 h 63"/>
                  <a:gd name="T44" fmla="*/ 20 w 33"/>
                  <a:gd name="T45" fmla="*/ 47 h 63"/>
                  <a:gd name="T46" fmla="*/ 23 w 33"/>
                  <a:gd name="T47" fmla="*/ 43 h 63"/>
                  <a:gd name="T48" fmla="*/ 22 w 33"/>
                  <a:gd name="T49" fmla="*/ 38 h 63"/>
                  <a:gd name="T50" fmla="*/ 15 w 33"/>
                  <a:gd name="T51" fmla="*/ 35 h 63"/>
                  <a:gd name="T52" fmla="*/ 10 w 33"/>
                  <a:gd name="T53" fmla="*/ 32 h 63"/>
                  <a:gd name="T54" fmla="*/ 5 w 33"/>
                  <a:gd name="T55" fmla="*/ 29 h 63"/>
                  <a:gd name="T56" fmla="*/ 2 w 33"/>
                  <a:gd name="T57" fmla="*/ 25 h 63"/>
                  <a:gd name="T58" fmla="*/ 1 w 33"/>
                  <a:gd name="T59" fmla="*/ 19 h 63"/>
                  <a:gd name="T60" fmla="*/ 4 w 33"/>
                  <a:gd name="T61" fmla="*/ 11 h 63"/>
                  <a:gd name="T62" fmla="*/ 13 w 33"/>
                  <a:gd name="T63" fmla="*/ 7 h 63"/>
                  <a:gd name="T64" fmla="*/ 13 w 33"/>
                  <a:gd name="T65" fmla="*/ 3 h 63"/>
                  <a:gd name="T66" fmla="*/ 14 w 33"/>
                  <a:gd name="T67" fmla="*/ 1 h 63"/>
                  <a:gd name="T68" fmla="*/ 16 w 33"/>
                  <a:gd name="T69" fmla="*/ 0 h 63"/>
                  <a:gd name="T70" fmla="*/ 21 w 33"/>
                  <a:gd name="T71" fmla="*/ 0 h 63"/>
                  <a:gd name="T72" fmla="*/ 23 w 33"/>
                  <a:gd name="T73" fmla="*/ 1 h 63"/>
                  <a:gd name="T74" fmla="*/ 23 w 33"/>
                  <a:gd name="T75" fmla="*/ 3 h 63"/>
                  <a:gd name="T76" fmla="*/ 23 w 33"/>
                  <a:gd name="T77" fmla="*/ 6 h 63"/>
                  <a:gd name="T78" fmla="*/ 27 w 33"/>
                  <a:gd name="T79" fmla="*/ 7 h 63"/>
                  <a:gd name="T80" fmla="*/ 30 w 33"/>
                  <a:gd name="T81" fmla="*/ 8 h 63"/>
                  <a:gd name="T82" fmla="*/ 31 w 33"/>
                  <a:gd name="T83" fmla="*/ 9 h 63"/>
                  <a:gd name="T84" fmla="*/ 30 w 33"/>
                  <a:gd name="T85" fmla="*/ 12 h 63"/>
                  <a:gd name="T86" fmla="*/ 29 w 33"/>
                  <a:gd name="T87" fmla="*/ 14 h 63"/>
                  <a:gd name="T88" fmla="*/ 28 w 33"/>
                  <a:gd name="T89" fmla="*/ 15 h 63"/>
                  <a:gd name="T90" fmla="*/ 24 w 33"/>
                  <a:gd name="T91" fmla="*/ 14 h 63"/>
                  <a:gd name="T92" fmla="*/ 19 w 33"/>
                  <a:gd name="T93" fmla="*/ 14 h 63"/>
                  <a:gd name="T94" fmla="*/ 13 w 33"/>
                  <a:gd name="T95" fmla="*/ 15 h 63"/>
                  <a:gd name="T96" fmla="*/ 11 w 33"/>
                  <a:gd name="T97" fmla="*/ 19 h 63"/>
                  <a:gd name="T98" fmla="*/ 13 w 33"/>
                  <a:gd name="T99" fmla="*/ 23 h 63"/>
                  <a:gd name="T100" fmla="*/ 19 w 33"/>
                  <a:gd name="T101" fmla="*/ 27 h 63"/>
                  <a:gd name="T102" fmla="*/ 30 w 33"/>
                  <a:gd name="T103" fmla="*/ 33 h 63"/>
                  <a:gd name="T104" fmla="*/ 33 w 33"/>
                  <a:gd name="T105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" h="63">
                    <a:moveTo>
                      <a:pt x="33" y="43"/>
                    </a:moveTo>
                    <a:cubicBezTo>
                      <a:pt x="33" y="45"/>
                      <a:pt x="33" y="46"/>
                      <a:pt x="32" y="48"/>
                    </a:cubicBezTo>
                    <a:cubicBezTo>
                      <a:pt x="32" y="50"/>
                      <a:pt x="31" y="51"/>
                      <a:pt x="30" y="52"/>
                    </a:cubicBezTo>
                    <a:cubicBezTo>
                      <a:pt x="29" y="53"/>
                      <a:pt x="28" y="54"/>
                      <a:pt x="26" y="55"/>
                    </a:cubicBezTo>
                    <a:cubicBezTo>
                      <a:pt x="25" y="55"/>
                      <a:pt x="23" y="56"/>
                      <a:pt x="21" y="56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1"/>
                      <a:pt x="21" y="62"/>
                      <a:pt x="21" y="62"/>
                    </a:cubicBezTo>
                    <a:cubicBezTo>
                      <a:pt x="21" y="63"/>
                      <a:pt x="20" y="63"/>
                      <a:pt x="19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3"/>
                      <a:pt x="13" y="62"/>
                      <a:pt x="13" y="62"/>
                    </a:cubicBezTo>
                    <a:cubicBezTo>
                      <a:pt x="12" y="62"/>
                      <a:pt x="12" y="61"/>
                      <a:pt x="12" y="60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56"/>
                      <a:pt x="4" y="56"/>
                    </a:cubicBezTo>
                    <a:cubicBezTo>
                      <a:pt x="2" y="55"/>
                      <a:pt x="1" y="55"/>
                      <a:pt x="0" y="54"/>
                    </a:cubicBezTo>
                    <a:cubicBezTo>
                      <a:pt x="0" y="54"/>
                      <a:pt x="0" y="53"/>
                      <a:pt x="0" y="53"/>
                    </a:cubicBezTo>
                    <a:cubicBezTo>
                      <a:pt x="0" y="52"/>
                      <a:pt x="0" y="51"/>
                      <a:pt x="0" y="50"/>
                    </a:cubicBezTo>
                    <a:cubicBezTo>
                      <a:pt x="1" y="49"/>
                      <a:pt x="1" y="48"/>
                      <a:pt x="1" y="47"/>
                    </a:cubicBezTo>
                    <a:cubicBezTo>
                      <a:pt x="2" y="47"/>
                      <a:pt x="2" y="46"/>
                      <a:pt x="2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6" y="48"/>
                      <a:pt x="7" y="48"/>
                    </a:cubicBezTo>
                    <a:cubicBezTo>
                      <a:pt x="9" y="49"/>
                      <a:pt x="11" y="49"/>
                      <a:pt x="14" y="49"/>
                    </a:cubicBezTo>
                    <a:cubicBezTo>
                      <a:pt x="16" y="49"/>
                      <a:pt x="19" y="48"/>
                      <a:pt x="20" y="47"/>
                    </a:cubicBezTo>
                    <a:cubicBezTo>
                      <a:pt x="22" y="47"/>
                      <a:pt x="23" y="45"/>
                      <a:pt x="23" y="43"/>
                    </a:cubicBezTo>
                    <a:cubicBezTo>
                      <a:pt x="23" y="41"/>
                      <a:pt x="23" y="40"/>
                      <a:pt x="22" y="38"/>
                    </a:cubicBezTo>
                    <a:cubicBezTo>
                      <a:pt x="20" y="37"/>
                      <a:pt x="18" y="36"/>
                      <a:pt x="15" y="35"/>
                    </a:cubicBezTo>
                    <a:cubicBezTo>
                      <a:pt x="13" y="34"/>
                      <a:pt x="11" y="33"/>
                      <a:pt x="10" y="32"/>
                    </a:cubicBezTo>
                    <a:cubicBezTo>
                      <a:pt x="8" y="31"/>
                      <a:pt x="7" y="30"/>
                      <a:pt x="5" y="29"/>
                    </a:cubicBezTo>
                    <a:cubicBezTo>
                      <a:pt x="4" y="28"/>
                      <a:pt x="3" y="27"/>
                      <a:pt x="2" y="25"/>
                    </a:cubicBezTo>
                    <a:cubicBezTo>
                      <a:pt x="2" y="24"/>
                      <a:pt x="1" y="22"/>
                      <a:pt x="1" y="19"/>
                    </a:cubicBezTo>
                    <a:cubicBezTo>
                      <a:pt x="1" y="16"/>
                      <a:pt x="2" y="14"/>
                      <a:pt x="4" y="11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1"/>
                    </a:cubicBezTo>
                    <a:cubicBezTo>
                      <a:pt x="23" y="1"/>
                      <a:pt x="23" y="2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7"/>
                      <a:pt x="26" y="7"/>
                      <a:pt x="27" y="7"/>
                    </a:cubicBezTo>
                    <a:cubicBezTo>
                      <a:pt x="29" y="7"/>
                      <a:pt x="29" y="8"/>
                      <a:pt x="30" y="8"/>
                    </a:cubicBezTo>
                    <a:cubicBezTo>
                      <a:pt x="30" y="8"/>
                      <a:pt x="31" y="8"/>
                      <a:pt x="31" y="9"/>
                    </a:cubicBezTo>
                    <a:cubicBezTo>
                      <a:pt x="31" y="10"/>
                      <a:pt x="31" y="11"/>
                      <a:pt x="30" y="12"/>
                    </a:cubicBezTo>
                    <a:cubicBezTo>
                      <a:pt x="30" y="13"/>
                      <a:pt x="30" y="14"/>
                      <a:pt x="29" y="14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7" y="15"/>
                      <a:pt x="26" y="15"/>
                      <a:pt x="24" y="14"/>
                    </a:cubicBezTo>
                    <a:cubicBezTo>
                      <a:pt x="23" y="14"/>
                      <a:pt x="21" y="14"/>
                      <a:pt x="19" y="14"/>
                    </a:cubicBezTo>
                    <a:cubicBezTo>
                      <a:pt x="16" y="14"/>
                      <a:pt x="14" y="14"/>
                      <a:pt x="13" y="15"/>
                    </a:cubicBezTo>
                    <a:cubicBezTo>
                      <a:pt x="12" y="16"/>
                      <a:pt x="11" y="18"/>
                      <a:pt x="11" y="19"/>
                    </a:cubicBezTo>
                    <a:cubicBezTo>
                      <a:pt x="11" y="21"/>
                      <a:pt x="12" y="22"/>
                      <a:pt x="13" y="23"/>
                    </a:cubicBezTo>
                    <a:cubicBezTo>
                      <a:pt x="14" y="25"/>
                      <a:pt x="17" y="26"/>
                      <a:pt x="19" y="27"/>
                    </a:cubicBezTo>
                    <a:cubicBezTo>
                      <a:pt x="24" y="29"/>
                      <a:pt x="27" y="31"/>
                      <a:pt x="30" y="33"/>
                    </a:cubicBezTo>
                    <a:cubicBezTo>
                      <a:pt x="32" y="36"/>
                      <a:pt x="33" y="39"/>
                      <a:pt x="3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2" name="Freeform 98"/>
              <p:cNvSpPr>
                <a:spLocks noEditPoints="1"/>
              </p:cNvSpPr>
              <p:nvPr/>
            </p:nvSpPr>
            <p:spPr bwMode="auto">
              <a:xfrm>
                <a:off x="2083" y="1578"/>
                <a:ext cx="183" cy="185"/>
              </a:xfrm>
              <a:custGeom>
                <a:avLst/>
                <a:gdLst>
                  <a:gd name="T0" fmla="*/ 63 w 126"/>
                  <a:gd name="T1" fmla="*/ 0 h 127"/>
                  <a:gd name="T2" fmla="*/ 0 w 126"/>
                  <a:gd name="T3" fmla="*/ 63 h 127"/>
                  <a:gd name="T4" fmla="*/ 63 w 126"/>
                  <a:gd name="T5" fmla="*/ 127 h 127"/>
                  <a:gd name="T6" fmla="*/ 126 w 126"/>
                  <a:gd name="T7" fmla="*/ 63 h 127"/>
                  <a:gd name="T8" fmla="*/ 63 w 126"/>
                  <a:gd name="T9" fmla="*/ 0 h 127"/>
                  <a:gd name="T10" fmla="*/ 63 w 126"/>
                  <a:gd name="T11" fmla="*/ 107 h 127"/>
                  <a:gd name="T12" fmla="*/ 19 w 126"/>
                  <a:gd name="T13" fmla="*/ 63 h 127"/>
                  <a:gd name="T14" fmla="*/ 63 w 126"/>
                  <a:gd name="T15" fmla="*/ 19 h 127"/>
                  <a:gd name="T16" fmla="*/ 107 w 126"/>
                  <a:gd name="T17" fmla="*/ 63 h 127"/>
                  <a:gd name="T18" fmla="*/ 63 w 126"/>
                  <a:gd name="T19" fmla="*/ 10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7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7"/>
                      <a:pt x="63" y="127"/>
                    </a:cubicBezTo>
                    <a:cubicBezTo>
                      <a:pt x="98" y="127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lose/>
                    <a:moveTo>
                      <a:pt x="63" y="107"/>
                    </a:moveTo>
                    <a:cubicBezTo>
                      <a:pt x="39" y="107"/>
                      <a:pt x="19" y="88"/>
                      <a:pt x="19" y="63"/>
                    </a:cubicBezTo>
                    <a:cubicBezTo>
                      <a:pt x="19" y="39"/>
                      <a:pt x="39" y="19"/>
                      <a:pt x="63" y="19"/>
                    </a:cubicBezTo>
                    <a:cubicBezTo>
                      <a:pt x="87" y="19"/>
                      <a:pt x="107" y="39"/>
                      <a:pt x="107" y="63"/>
                    </a:cubicBezTo>
                    <a:cubicBezTo>
                      <a:pt x="107" y="88"/>
                      <a:pt x="87" y="107"/>
                      <a:pt x="63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3" name="Rectangle 99"/>
              <p:cNvSpPr>
                <a:spLocks noChangeArrowheads="1"/>
              </p:cNvSpPr>
              <p:nvPr/>
            </p:nvSpPr>
            <p:spPr bwMode="auto">
              <a:xfrm>
                <a:off x="2154" y="1748"/>
                <a:ext cx="41" cy="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4" name="Freeform 100"/>
              <p:cNvSpPr/>
              <p:nvPr/>
            </p:nvSpPr>
            <p:spPr bwMode="auto">
              <a:xfrm>
                <a:off x="683" y="1929"/>
                <a:ext cx="96" cy="145"/>
              </a:xfrm>
              <a:custGeom>
                <a:avLst/>
                <a:gdLst>
                  <a:gd name="T0" fmla="*/ 34 w 66"/>
                  <a:gd name="T1" fmla="*/ 0 h 100"/>
                  <a:gd name="T2" fmla="*/ 12 w 66"/>
                  <a:gd name="T3" fmla="*/ 52 h 100"/>
                  <a:gd name="T4" fmla="*/ 31 w 66"/>
                  <a:gd name="T5" fmla="*/ 100 h 100"/>
                  <a:gd name="T6" fmla="*/ 54 w 66"/>
                  <a:gd name="T7" fmla="*/ 52 h 100"/>
                  <a:gd name="T8" fmla="*/ 34 w 66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0">
                    <a:moveTo>
                      <a:pt x="34" y="0"/>
                    </a:moveTo>
                    <a:cubicBezTo>
                      <a:pt x="34" y="0"/>
                      <a:pt x="24" y="34"/>
                      <a:pt x="12" y="52"/>
                    </a:cubicBezTo>
                    <a:cubicBezTo>
                      <a:pt x="0" y="71"/>
                      <a:pt x="15" y="100"/>
                      <a:pt x="31" y="100"/>
                    </a:cubicBezTo>
                    <a:cubicBezTo>
                      <a:pt x="46" y="100"/>
                      <a:pt x="66" y="75"/>
                      <a:pt x="54" y="52"/>
                    </a:cubicBezTo>
                    <a:cubicBezTo>
                      <a:pt x="49" y="42"/>
                      <a:pt x="32" y="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5" name="Freeform 101"/>
              <p:cNvSpPr/>
              <p:nvPr/>
            </p:nvSpPr>
            <p:spPr bwMode="auto">
              <a:xfrm>
                <a:off x="2486" y="998"/>
                <a:ext cx="59" cy="90"/>
              </a:xfrm>
              <a:custGeom>
                <a:avLst/>
                <a:gdLst>
                  <a:gd name="T0" fmla="*/ 21 w 41"/>
                  <a:gd name="T1" fmla="*/ 0 h 62"/>
                  <a:gd name="T2" fmla="*/ 7 w 41"/>
                  <a:gd name="T3" fmla="*/ 33 h 62"/>
                  <a:gd name="T4" fmla="*/ 19 w 41"/>
                  <a:gd name="T5" fmla="*/ 62 h 62"/>
                  <a:gd name="T6" fmla="*/ 33 w 41"/>
                  <a:gd name="T7" fmla="*/ 33 h 62"/>
                  <a:gd name="T8" fmla="*/ 21 w 4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2">
                    <a:moveTo>
                      <a:pt x="21" y="0"/>
                    </a:moveTo>
                    <a:cubicBezTo>
                      <a:pt x="21" y="0"/>
                      <a:pt x="15" y="21"/>
                      <a:pt x="7" y="33"/>
                    </a:cubicBezTo>
                    <a:cubicBezTo>
                      <a:pt x="0" y="44"/>
                      <a:pt x="9" y="62"/>
                      <a:pt x="19" y="62"/>
                    </a:cubicBezTo>
                    <a:cubicBezTo>
                      <a:pt x="28" y="62"/>
                      <a:pt x="41" y="47"/>
                      <a:pt x="33" y="33"/>
                    </a:cubicBezTo>
                    <a:cubicBezTo>
                      <a:pt x="30" y="26"/>
                      <a:pt x="20" y="5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6" name="Freeform 102"/>
              <p:cNvSpPr/>
              <p:nvPr/>
            </p:nvSpPr>
            <p:spPr bwMode="auto">
              <a:xfrm>
                <a:off x="1991" y="768"/>
                <a:ext cx="60" cy="89"/>
              </a:xfrm>
              <a:custGeom>
                <a:avLst/>
                <a:gdLst>
                  <a:gd name="T0" fmla="*/ 21 w 41"/>
                  <a:gd name="T1" fmla="*/ 0 h 61"/>
                  <a:gd name="T2" fmla="*/ 7 w 41"/>
                  <a:gd name="T3" fmla="*/ 32 h 61"/>
                  <a:gd name="T4" fmla="*/ 19 w 41"/>
                  <a:gd name="T5" fmla="*/ 61 h 61"/>
                  <a:gd name="T6" fmla="*/ 33 w 41"/>
                  <a:gd name="T7" fmla="*/ 32 h 61"/>
                  <a:gd name="T8" fmla="*/ 21 w 4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1">
                    <a:moveTo>
                      <a:pt x="21" y="0"/>
                    </a:moveTo>
                    <a:cubicBezTo>
                      <a:pt x="21" y="0"/>
                      <a:pt x="14" y="20"/>
                      <a:pt x="7" y="32"/>
                    </a:cubicBezTo>
                    <a:cubicBezTo>
                      <a:pt x="0" y="44"/>
                      <a:pt x="9" y="61"/>
                      <a:pt x="19" y="61"/>
                    </a:cubicBezTo>
                    <a:cubicBezTo>
                      <a:pt x="28" y="61"/>
                      <a:pt x="41" y="46"/>
                      <a:pt x="33" y="32"/>
                    </a:cubicBezTo>
                    <a:cubicBezTo>
                      <a:pt x="30" y="26"/>
                      <a:pt x="20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7" name="Freeform 103"/>
              <p:cNvSpPr/>
              <p:nvPr/>
            </p:nvSpPr>
            <p:spPr bwMode="auto">
              <a:xfrm>
                <a:off x="2599" y="2487"/>
                <a:ext cx="54" cy="80"/>
              </a:xfrm>
              <a:custGeom>
                <a:avLst/>
                <a:gdLst>
                  <a:gd name="T0" fmla="*/ 19 w 37"/>
                  <a:gd name="T1" fmla="*/ 0 h 55"/>
                  <a:gd name="T2" fmla="*/ 7 w 37"/>
                  <a:gd name="T3" fmla="*/ 28 h 55"/>
                  <a:gd name="T4" fmla="*/ 17 w 37"/>
                  <a:gd name="T5" fmla="*/ 54 h 55"/>
                  <a:gd name="T6" fmla="*/ 30 w 37"/>
                  <a:gd name="T7" fmla="*/ 28 h 55"/>
                  <a:gd name="T8" fmla="*/ 19 w 3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5">
                    <a:moveTo>
                      <a:pt x="19" y="0"/>
                    </a:moveTo>
                    <a:cubicBezTo>
                      <a:pt x="19" y="0"/>
                      <a:pt x="13" y="18"/>
                      <a:pt x="7" y="28"/>
                    </a:cubicBezTo>
                    <a:cubicBezTo>
                      <a:pt x="0" y="39"/>
                      <a:pt x="8" y="54"/>
                      <a:pt x="17" y="54"/>
                    </a:cubicBezTo>
                    <a:cubicBezTo>
                      <a:pt x="25" y="55"/>
                      <a:pt x="37" y="41"/>
                      <a:pt x="30" y="28"/>
                    </a:cubicBezTo>
                    <a:cubicBezTo>
                      <a:pt x="27" y="23"/>
                      <a:pt x="18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8" name="Freeform 104"/>
              <p:cNvSpPr/>
              <p:nvPr/>
            </p:nvSpPr>
            <p:spPr bwMode="auto">
              <a:xfrm>
                <a:off x="1232" y="1983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4 h 66"/>
                  <a:gd name="T4" fmla="*/ 20 w 43"/>
                  <a:gd name="T5" fmla="*/ 65 h 66"/>
                  <a:gd name="T6" fmla="*/ 35 w 43"/>
                  <a:gd name="T7" fmla="*/ 34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4"/>
                    </a:cubicBezTo>
                    <a:cubicBezTo>
                      <a:pt x="0" y="47"/>
                      <a:pt x="9" y="65"/>
                      <a:pt x="20" y="65"/>
                    </a:cubicBezTo>
                    <a:cubicBezTo>
                      <a:pt x="30" y="66"/>
                      <a:pt x="43" y="49"/>
                      <a:pt x="35" y="34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9" name="Freeform 105"/>
              <p:cNvSpPr/>
              <p:nvPr/>
            </p:nvSpPr>
            <p:spPr bwMode="auto">
              <a:xfrm>
                <a:off x="977" y="726"/>
                <a:ext cx="63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5"/>
                    </a:cubicBezTo>
                    <a:cubicBezTo>
                      <a:pt x="0" y="47"/>
                      <a:pt x="10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0" name="Freeform 106"/>
              <p:cNvSpPr/>
              <p:nvPr/>
            </p:nvSpPr>
            <p:spPr bwMode="auto">
              <a:xfrm>
                <a:off x="1181" y="2159"/>
                <a:ext cx="52" cy="80"/>
              </a:xfrm>
              <a:custGeom>
                <a:avLst/>
                <a:gdLst>
                  <a:gd name="T0" fmla="*/ 18 w 36"/>
                  <a:gd name="T1" fmla="*/ 0 h 55"/>
                  <a:gd name="T2" fmla="*/ 6 w 36"/>
                  <a:gd name="T3" fmla="*/ 29 h 55"/>
                  <a:gd name="T4" fmla="*/ 17 w 36"/>
                  <a:gd name="T5" fmla="*/ 55 h 55"/>
                  <a:gd name="T6" fmla="*/ 29 w 36"/>
                  <a:gd name="T7" fmla="*/ 29 h 55"/>
                  <a:gd name="T8" fmla="*/ 18 w 3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5">
                    <a:moveTo>
                      <a:pt x="18" y="0"/>
                    </a:moveTo>
                    <a:cubicBezTo>
                      <a:pt x="18" y="0"/>
                      <a:pt x="13" y="19"/>
                      <a:pt x="6" y="29"/>
                    </a:cubicBezTo>
                    <a:cubicBezTo>
                      <a:pt x="0" y="39"/>
                      <a:pt x="8" y="54"/>
                      <a:pt x="17" y="55"/>
                    </a:cubicBezTo>
                    <a:cubicBezTo>
                      <a:pt x="25" y="55"/>
                      <a:pt x="36" y="41"/>
                      <a:pt x="29" y="29"/>
                    </a:cubicBezTo>
                    <a:cubicBezTo>
                      <a:pt x="26" y="23"/>
                      <a:pt x="17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1" name="Freeform 107"/>
              <p:cNvSpPr/>
              <p:nvPr/>
            </p:nvSpPr>
            <p:spPr bwMode="auto">
              <a:xfrm>
                <a:off x="1019" y="2820"/>
                <a:ext cx="108" cy="165"/>
              </a:xfrm>
              <a:custGeom>
                <a:avLst/>
                <a:gdLst>
                  <a:gd name="T0" fmla="*/ 37 w 74"/>
                  <a:gd name="T1" fmla="*/ 0 h 113"/>
                  <a:gd name="T2" fmla="*/ 13 w 74"/>
                  <a:gd name="T3" fmla="*/ 59 h 113"/>
                  <a:gd name="T4" fmla="*/ 34 w 74"/>
                  <a:gd name="T5" fmla="*/ 112 h 113"/>
                  <a:gd name="T6" fmla="*/ 60 w 74"/>
                  <a:gd name="T7" fmla="*/ 59 h 113"/>
                  <a:gd name="T8" fmla="*/ 37 w 7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13">
                    <a:moveTo>
                      <a:pt x="37" y="0"/>
                    </a:moveTo>
                    <a:cubicBezTo>
                      <a:pt x="37" y="0"/>
                      <a:pt x="26" y="38"/>
                      <a:pt x="13" y="59"/>
                    </a:cubicBezTo>
                    <a:cubicBezTo>
                      <a:pt x="0" y="80"/>
                      <a:pt x="16" y="112"/>
                      <a:pt x="34" y="112"/>
                    </a:cubicBezTo>
                    <a:cubicBezTo>
                      <a:pt x="51" y="113"/>
                      <a:pt x="74" y="85"/>
                      <a:pt x="60" y="59"/>
                    </a:cubicBezTo>
                    <a:cubicBezTo>
                      <a:pt x="54" y="48"/>
                      <a:pt x="35" y="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2" name="Freeform 108"/>
              <p:cNvSpPr/>
              <p:nvPr/>
            </p:nvSpPr>
            <p:spPr bwMode="auto">
              <a:xfrm>
                <a:off x="2733" y="1860"/>
                <a:ext cx="89" cy="136"/>
              </a:xfrm>
              <a:custGeom>
                <a:avLst/>
                <a:gdLst>
                  <a:gd name="T0" fmla="*/ 31 w 61"/>
                  <a:gd name="T1" fmla="*/ 0 h 93"/>
                  <a:gd name="T2" fmla="*/ 11 w 61"/>
                  <a:gd name="T3" fmla="*/ 49 h 93"/>
                  <a:gd name="T4" fmla="*/ 29 w 61"/>
                  <a:gd name="T5" fmla="*/ 93 h 93"/>
                  <a:gd name="T6" fmla="*/ 50 w 61"/>
                  <a:gd name="T7" fmla="*/ 49 h 93"/>
                  <a:gd name="T8" fmla="*/ 31 w 61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3">
                    <a:moveTo>
                      <a:pt x="31" y="0"/>
                    </a:moveTo>
                    <a:cubicBezTo>
                      <a:pt x="31" y="0"/>
                      <a:pt x="22" y="32"/>
                      <a:pt x="11" y="49"/>
                    </a:cubicBezTo>
                    <a:cubicBezTo>
                      <a:pt x="0" y="66"/>
                      <a:pt x="14" y="93"/>
                      <a:pt x="29" y="93"/>
                    </a:cubicBezTo>
                    <a:cubicBezTo>
                      <a:pt x="42" y="93"/>
                      <a:pt x="61" y="70"/>
                      <a:pt x="50" y="49"/>
                    </a:cubicBezTo>
                    <a:cubicBezTo>
                      <a:pt x="45" y="40"/>
                      <a:pt x="30" y="7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3" name="Freeform 109"/>
              <p:cNvSpPr/>
              <p:nvPr/>
            </p:nvSpPr>
            <p:spPr bwMode="auto">
              <a:xfrm>
                <a:off x="2441" y="2090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7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7" y="35"/>
                    </a:cubicBezTo>
                    <a:cubicBezTo>
                      <a:pt x="0" y="47"/>
                      <a:pt x="9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4" name="Freeform 110"/>
              <p:cNvSpPr/>
              <p:nvPr/>
            </p:nvSpPr>
            <p:spPr bwMode="auto">
              <a:xfrm>
                <a:off x="1965" y="1442"/>
                <a:ext cx="81" cy="125"/>
              </a:xfrm>
              <a:custGeom>
                <a:avLst/>
                <a:gdLst>
                  <a:gd name="T0" fmla="*/ 28 w 56"/>
                  <a:gd name="T1" fmla="*/ 0 h 86"/>
                  <a:gd name="T2" fmla="*/ 10 w 56"/>
                  <a:gd name="T3" fmla="*/ 45 h 86"/>
                  <a:gd name="T4" fmla="*/ 26 w 56"/>
                  <a:gd name="T5" fmla="*/ 86 h 86"/>
                  <a:gd name="T6" fmla="*/ 46 w 56"/>
                  <a:gd name="T7" fmla="*/ 45 h 86"/>
                  <a:gd name="T8" fmla="*/ 28 w 5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6">
                    <a:moveTo>
                      <a:pt x="28" y="0"/>
                    </a:moveTo>
                    <a:cubicBezTo>
                      <a:pt x="28" y="0"/>
                      <a:pt x="20" y="29"/>
                      <a:pt x="10" y="45"/>
                    </a:cubicBezTo>
                    <a:cubicBezTo>
                      <a:pt x="0" y="61"/>
                      <a:pt x="12" y="86"/>
                      <a:pt x="26" y="86"/>
                    </a:cubicBezTo>
                    <a:cubicBezTo>
                      <a:pt x="39" y="86"/>
                      <a:pt x="56" y="65"/>
                      <a:pt x="46" y="45"/>
                    </a:cubicBezTo>
                    <a:cubicBezTo>
                      <a:pt x="41" y="37"/>
                      <a:pt x="27" y="7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5" name="Freeform 111"/>
              <p:cNvSpPr/>
              <p:nvPr/>
            </p:nvSpPr>
            <p:spPr bwMode="auto">
              <a:xfrm>
                <a:off x="2439" y="2207"/>
                <a:ext cx="63" cy="97"/>
              </a:xfrm>
              <a:custGeom>
                <a:avLst/>
                <a:gdLst>
                  <a:gd name="T0" fmla="*/ 22 w 43"/>
                  <a:gd name="T1" fmla="*/ 0 h 67"/>
                  <a:gd name="T2" fmla="*/ 7 w 43"/>
                  <a:gd name="T3" fmla="*/ 35 h 67"/>
                  <a:gd name="T4" fmla="*/ 20 w 43"/>
                  <a:gd name="T5" fmla="*/ 67 h 67"/>
                  <a:gd name="T6" fmla="*/ 35 w 43"/>
                  <a:gd name="T7" fmla="*/ 35 h 67"/>
                  <a:gd name="T8" fmla="*/ 22 w 43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15" y="23"/>
                      <a:pt x="7" y="35"/>
                    </a:cubicBezTo>
                    <a:cubicBezTo>
                      <a:pt x="0" y="48"/>
                      <a:pt x="9" y="67"/>
                      <a:pt x="20" y="67"/>
                    </a:cubicBezTo>
                    <a:cubicBezTo>
                      <a:pt x="30" y="67"/>
                      <a:pt x="43" y="50"/>
                      <a:pt x="35" y="35"/>
                    </a:cubicBezTo>
                    <a:cubicBezTo>
                      <a:pt x="32" y="29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6" name="Freeform 112"/>
              <p:cNvSpPr/>
              <p:nvPr/>
            </p:nvSpPr>
            <p:spPr bwMode="auto">
              <a:xfrm>
                <a:off x="1354" y="2121"/>
                <a:ext cx="35" cy="36"/>
              </a:xfrm>
              <a:custGeom>
                <a:avLst/>
                <a:gdLst>
                  <a:gd name="T0" fmla="*/ 13 w 35"/>
                  <a:gd name="T1" fmla="*/ 0 h 36"/>
                  <a:gd name="T2" fmla="*/ 13 w 35"/>
                  <a:gd name="T3" fmla="*/ 13 h 36"/>
                  <a:gd name="T4" fmla="*/ 0 w 35"/>
                  <a:gd name="T5" fmla="*/ 13 h 36"/>
                  <a:gd name="T6" fmla="*/ 0 w 35"/>
                  <a:gd name="T7" fmla="*/ 23 h 36"/>
                  <a:gd name="T8" fmla="*/ 13 w 35"/>
                  <a:gd name="T9" fmla="*/ 23 h 36"/>
                  <a:gd name="T10" fmla="*/ 13 w 35"/>
                  <a:gd name="T11" fmla="*/ 36 h 36"/>
                  <a:gd name="T12" fmla="*/ 23 w 35"/>
                  <a:gd name="T13" fmla="*/ 36 h 36"/>
                  <a:gd name="T14" fmla="*/ 23 w 35"/>
                  <a:gd name="T15" fmla="*/ 23 h 36"/>
                  <a:gd name="T16" fmla="*/ 35 w 35"/>
                  <a:gd name="T17" fmla="*/ 23 h 36"/>
                  <a:gd name="T18" fmla="*/ 35 w 35"/>
                  <a:gd name="T19" fmla="*/ 13 h 36"/>
                  <a:gd name="T20" fmla="*/ 23 w 35"/>
                  <a:gd name="T21" fmla="*/ 13 h 36"/>
                  <a:gd name="T22" fmla="*/ 23 w 35"/>
                  <a:gd name="T23" fmla="*/ 0 h 36"/>
                  <a:gd name="T24" fmla="*/ 13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3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3" y="23"/>
                    </a:lnTo>
                    <a:lnTo>
                      <a:pt x="13" y="36"/>
                    </a:lnTo>
                    <a:lnTo>
                      <a:pt x="23" y="36"/>
                    </a:lnTo>
                    <a:lnTo>
                      <a:pt x="23" y="23"/>
                    </a:lnTo>
                    <a:lnTo>
                      <a:pt x="35" y="23"/>
                    </a:lnTo>
                    <a:lnTo>
                      <a:pt x="35" y="13"/>
                    </a:lnTo>
                    <a:lnTo>
                      <a:pt x="23" y="13"/>
                    </a:lnTo>
                    <a:lnTo>
                      <a:pt x="2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7" name="Freeform 113"/>
              <p:cNvSpPr/>
              <p:nvPr/>
            </p:nvSpPr>
            <p:spPr bwMode="auto">
              <a:xfrm>
                <a:off x="1336" y="2103"/>
                <a:ext cx="72" cy="72"/>
              </a:xfrm>
              <a:custGeom>
                <a:avLst/>
                <a:gdLst>
                  <a:gd name="T0" fmla="*/ 37 w 72"/>
                  <a:gd name="T1" fmla="*/ 72 h 72"/>
                  <a:gd name="T2" fmla="*/ 0 w 72"/>
                  <a:gd name="T3" fmla="*/ 37 h 72"/>
                  <a:gd name="T4" fmla="*/ 35 w 72"/>
                  <a:gd name="T5" fmla="*/ 0 h 72"/>
                  <a:gd name="T6" fmla="*/ 72 w 72"/>
                  <a:gd name="T7" fmla="*/ 37 h 72"/>
                  <a:gd name="T8" fmla="*/ 37 w 7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37" y="72"/>
                    </a:moveTo>
                    <a:lnTo>
                      <a:pt x="0" y="37"/>
                    </a:lnTo>
                    <a:lnTo>
                      <a:pt x="35" y="0"/>
                    </a:lnTo>
                    <a:lnTo>
                      <a:pt x="72" y="37"/>
                    </a:lnTo>
                    <a:lnTo>
                      <a:pt x="37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8" name="Rectangle 114"/>
              <p:cNvSpPr>
                <a:spLocks noChangeArrowheads="1"/>
              </p:cNvSpPr>
              <p:nvPr/>
            </p:nvSpPr>
            <p:spPr bwMode="auto">
              <a:xfrm>
                <a:off x="1288" y="2134"/>
                <a:ext cx="32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9" name="Freeform 115"/>
              <p:cNvSpPr/>
              <p:nvPr/>
            </p:nvSpPr>
            <p:spPr bwMode="auto">
              <a:xfrm>
                <a:off x="1284" y="2119"/>
                <a:ext cx="41" cy="41"/>
              </a:xfrm>
              <a:custGeom>
                <a:avLst/>
                <a:gdLst>
                  <a:gd name="T0" fmla="*/ 20 w 41"/>
                  <a:gd name="T1" fmla="*/ 41 h 41"/>
                  <a:gd name="T2" fmla="*/ 0 w 41"/>
                  <a:gd name="T3" fmla="*/ 21 h 41"/>
                  <a:gd name="T4" fmla="*/ 22 w 41"/>
                  <a:gd name="T5" fmla="*/ 0 h 41"/>
                  <a:gd name="T6" fmla="*/ 41 w 41"/>
                  <a:gd name="T7" fmla="*/ 21 h 41"/>
                  <a:gd name="T8" fmla="*/ 2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0" y="41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41" y="21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0" name="Freeform 116"/>
              <p:cNvSpPr>
                <a:spLocks noEditPoints="1"/>
              </p:cNvSpPr>
              <p:nvPr/>
            </p:nvSpPr>
            <p:spPr bwMode="auto">
              <a:xfrm>
                <a:off x="1242" y="2087"/>
                <a:ext cx="193" cy="256"/>
              </a:xfrm>
              <a:custGeom>
                <a:avLst/>
                <a:gdLst>
                  <a:gd name="T0" fmla="*/ 121 w 133"/>
                  <a:gd name="T1" fmla="*/ 0 h 176"/>
                  <a:gd name="T2" fmla="*/ 13 w 133"/>
                  <a:gd name="T3" fmla="*/ 0 h 176"/>
                  <a:gd name="T4" fmla="*/ 0 w 133"/>
                  <a:gd name="T5" fmla="*/ 12 h 176"/>
                  <a:gd name="T6" fmla="*/ 0 w 133"/>
                  <a:gd name="T7" fmla="*/ 164 h 176"/>
                  <a:gd name="T8" fmla="*/ 13 w 133"/>
                  <a:gd name="T9" fmla="*/ 176 h 176"/>
                  <a:gd name="T10" fmla="*/ 121 w 133"/>
                  <a:gd name="T11" fmla="*/ 176 h 176"/>
                  <a:gd name="T12" fmla="*/ 133 w 133"/>
                  <a:gd name="T13" fmla="*/ 164 h 176"/>
                  <a:gd name="T14" fmla="*/ 133 w 133"/>
                  <a:gd name="T15" fmla="*/ 12 h 176"/>
                  <a:gd name="T16" fmla="*/ 121 w 133"/>
                  <a:gd name="T17" fmla="*/ 0 h 176"/>
                  <a:gd name="T18" fmla="*/ 119 w 133"/>
                  <a:gd name="T19" fmla="*/ 56 h 176"/>
                  <a:gd name="T20" fmla="*/ 15 w 133"/>
                  <a:gd name="T21" fmla="*/ 56 h 176"/>
                  <a:gd name="T22" fmla="*/ 15 w 133"/>
                  <a:gd name="T23" fmla="*/ 14 h 176"/>
                  <a:gd name="T24" fmla="*/ 119 w 133"/>
                  <a:gd name="T25" fmla="*/ 14 h 176"/>
                  <a:gd name="T26" fmla="*/ 119 w 133"/>
                  <a:gd name="T27" fmla="*/ 56 h 176"/>
                  <a:gd name="T28" fmla="*/ 15 w 133"/>
                  <a:gd name="T29" fmla="*/ 66 h 176"/>
                  <a:gd name="T30" fmla="*/ 119 w 133"/>
                  <a:gd name="T31" fmla="*/ 66 h 176"/>
                  <a:gd name="T32" fmla="*/ 119 w 133"/>
                  <a:gd name="T33" fmla="*/ 161 h 176"/>
                  <a:gd name="T34" fmla="*/ 15 w 133"/>
                  <a:gd name="T35" fmla="*/ 161 h 176"/>
                  <a:gd name="T36" fmla="*/ 15 w 133"/>
                  <a:gd name="T37" fmla="*/ 6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76">
                    <a:moveTo>
                      <a:pt x="12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70"/>
                      <a:pt x="6" y="176"/>
                      <a:pt x="13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8" y="176"/>
                      <a:pt x="133" y="170"/>
                      <a:pt x="133" y="164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5"/>
                      <a:pt x="128" y="0"/>
                      <a:pt x="121" y="0"/>
                    </a:cubicBezTo>
                    <a:moveTo>
                      <a:pt x="119" y="56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19" y="14"/>
                      <a:pt x="119" y="14"/>
                      <a:pt x="119" y="14"/>
                    </a:cubicBezTo>
                    <a:lnTo>
                      <a:pt x="119" y="56"/>
                    </a:lnTo>
                    <a:close/>
                    <a:moveTo>
                      <a:pt x="15" y="66"/>
                    </a:move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5" y="161"/>
                      <a:pt x="15" y="161"/>
                      <a:pt x="15" y="161"/>
                    </a:cubicBezTo>
                    <a:lnTo>
                      <a:pt x="15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1" name="Oval 117"/>
              <p:cNvSpPr>
                <a:spLocks noChangeArrowheads="1"/>
              </p:cNvSpPr>
              <p:nvPr/>
            </p:nvSpPr>
            <p:spPr bwMode="auto">
              <a:xfrm>
                <a:off x="1280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2" name="Oval 118"/>
              <p:cNvSpPr>
                <a:spLocks noChangeArrowheads="1"/>
              </p:cNvSpPr>
              <p:nvPr/>
            </p:nvSpPr>
            <p:spPr bwMode="auto">
              <a:xfrm>
                <a:off x="1323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3" name="Oval 119"/>
              <p:cNvSpPr>
                <a:spLocks noChangeArrowheads="1"/>
              </p:cNvSpPr>
              <p:nvPr/>
            </p:nvSpPr>
            <p:spPr bwMode="auto">
              <a:xfrm>
                <a:off x="1366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4" name="Oval 120"/>
              <p:cNvSpPr>
                <a:spLocks noChangeArrowheads="1"/>
              </p:cNvSpPr>
              <p:nvPr/>
            </p:nvSpPr>
            <p:spPr bwMode="auto">
              <a:xfrm>
                <a:off x="1280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5" name="Oval 121"/>
              <p:cNvSpPr>
                <a:spLocks noChangeArrowheads="1"/>
              </p:cNvSpPr>
              <p:nvPr/>
            </p:nvSpPr>
            <p:spPr bwMode="auto">
              <a:xfrm>
                <a:off x="1323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6" name="Oval 122"/>
              <p:cNvSpPr>
                <a:spLocks noChangeArrowheads="1"/>
              </p:cNvSpPr>
              <p:nvPr/>
            </p:nvSpPr>
            <p:spPr bwMode="auto">
              <a:xfrm>
                <a:off x="1366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7" name="Oval 123"/>
              <p:cNvSpPr>
                <a:spLocks noChangeArrowheads="1"/>
              </p:cNvSpPr>
              <p:nvPr/>
            </p:nvSpPr>
            <p:spPr bwMode="auto">
              <a:xfrm>
                <a:off x="1280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8" name="Oval 124"/>
              <p:cNvSpPr>
                <a:spLocks noChangeArrowheads="1"/>
              </p:cNvSpPr>
              <p:nvPr/>
            </p:nvSpPr>
            <p:spPr bwMode="auto">
              <a:xfrm>
                <a:off x="1323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9" name="Oval 125"/>
              <p:cNvSpPr>
                <a:spLocks noChangeArrowheads="1"/>
              </p:cNvSpPr>
              <p:nvPr/>
            </p:nvSpPr>
            <p:spPr bwMode="auto">
              <a:xfrm>
                <a:off x="1366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0" name="Freeform 126"/>
              <p:cNvSpPr/>
              <p:nvPr/>
            </p:nvSpPr>
            <p:spPr bwMode="auto">
              <a:xfrm>
                <a:off x="1261" y="1863"/>
                <a:ext cx="9" cy="9"/>
              </a:xfrm>
              <a:custGeom>
                <a:avLst/>
                <a:gdLst>
                  <a:gd name="T0" fmla="*/ 3 w 9"/>
                  <a:gd name="T1" fmla="*/ 0 h 9"/>
                  <a:gd name="T2" fmla="*/ 3 w 9"/>
                  <a:gd name="T3" fmla="*/ 3 h 9"/>
                  <a:gd name="T4" fmla="*/ 0 w 9"/>
                  <a:gd name="T5" fmla="*/ 3 h 9"/>
                  <a:gd name="T6" fmla="*/ 0 w 9"/>
                  <a:gd name="T7" fmla="*/ 6 h 9"/>
                  <a:gd name="T8" fmla="*/ 3 w 9"/>
                  <a:gd name="T9" fmla="*/ 6 h 9"/>
                  <a:gd name="T10" fmla="*/ 3 w 9"/>
                  <a:gd name="T11" fmla="*/ 9 h 9"/>
                  <a:gd name="T12" fmla="*/ 6 w 9"/>
                  <a:gd name="T13" fmla="*/ 9 h 9"/>
                  <a:gd name="T14" fmla="*/ 6 w 9"/>
                  <a:gd name="T15" fmla="*/ 6 h 9"/>
                  <a:gd name="T16" fmla="*/ 9 w 9"/>
                  <a:gd name="T17" fmla="*/ 6 h 9"/>
                  <a:gd name="T18" fmla="*/ 9 w 9"/>
                  <a:gd name="T19" fmla="*/ 3 h 9"/>
                  <a:gd name="T20" fmla="*/ 6 w 9"/>
                  <a:gd name="T21" fmla="*/ 3 h 9"/>
                  <a:gd name="T22" fmla="*/ 6 w 9"/>
                  <a:gd name="T23" fmla="*/ 0 h 9"/>
                  <a:gd name="T24" fmla="*/ 3 w 9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1" name="Freeform 127"/>
              <p:cNvSpPr/>
              <p:nvPr/>
            </p:nvSpPr>
            <p:spPr bwMode="auto">
              <a:xfrm>
                <a:off x="1256" y="186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9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2" name="Rectangle 128"/>
              <p:cNvSpPr>
                <a:spLocks noChangeArrowheads="1"/>
              </p:cNvSpPr>
              <p:nvPr/>
            </p:nvSpPr>
            <p:spPr bwMode="auto">
              <a:xfrm>
                <a:off x="1245" y="1868"/>
                <a:ext cx="7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3" name="Freeform 129"/>
              <p:cNvSpPr/>
              <p:nvPr/>
            </p:nvSpPr>
            <p:spPr bwMode="auto">
              <a:xfrm>
                <a:off x="1245" y="1863"/>
                <a:ext cx="9" cy="11"/>
              </a:xfrm>
              <a:custGeom>
                <a:avLst/>
                <a:gdLst>
                  <a:gd name="T0" fmla="*/ 4 w 9"/>
                  <a:gd name="T1" fmla="*/ 11 h 11"/>
                  <a:gd name="T2" fmla="*/ 0 w 9"/>
                  <a:gd name="T3" fmla="*/ 5 h 11"/>
                  <a:gd name="T4" fmla="*/ 4 w 9"/>
                  <a:gd name="T5" fmla="*/ 0 h 11"/>
                  <a:gd name="T6" fmla="*/ 9 w 9"/>
                  <a:gd name="T7" fmla="*/ 5 h 11"/>
                  <a:gd name="T8" fmla="*/ 4 w 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9" y="5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4" name="Freeform 130"/>
              <p:cNvSpPr>
                <a:spLocks noEditPoints="1"/>
              </p:cNvSpPr>
              <p:nvPr/>
            </p:nvSpPr>
            <p:spPr bwMode="auto">
              <a:xfrm>
                <a:off x="1235" y="1856"/>
                <a:ext cx="45" cy="60"/>
              </a:xfrm>
              <a:custGeom>
                <a:avLst/>
                <a:gdLst>
                  <a:gd name="T0" fmla="*/ 28 w 31"/>
                  <a:gd name="T1" fmla="*/ 0 h 41"/>
                  <a:gd name="T2" fmla="*/ 3 w 31"/>
                  <a:gd name="T3" fmla="*/ 0 h 41"/>
                  <a:gd name="T4" fmla="*/ 0 w 31"/>
                  <a:gd name="T5" fmla="*/ 3 h 41"/>
                  <a:gd name="T6" fmla="*/ 0 w 31"/>
                  <a:gd name="T7" fmla="*/ 38 h 41"/>
                  <a:gd name="T8" fmla="*/ 3 w 31"/>
                  <a:gd name="T9" fmla="*/ 41 h 41"/>
                  <a:gd name="T10" fmla="*/ 28 w 31"/>
                  <a:gd name="T11" fmla="*/ 41 h 41"/>
                  <a:gd name="T12" fmla="*/ 31 w 31"/>
                  <a:gd name="T13" fmla="*/ 38 h 41"/>
                  <a:gd name="T14" fmla="*/ 31 w 31"/>
                  <a:gd name="T15" fmla="*/ 3 h 41"/>
                  <a:gd name="T16" fmla="*/ 28 w 31"/>
                  <a:gd name="T17" fmla="*/ 0 h 41"/>
                  <a:gd name="T18" fmla="*/ 28 w 31"/>
                  <a:gd name="T19" fmla="*/ 13 h 41"/>
                  <a:gd name="T20" fmla="*/ 3 w 31"/>
                  <a:gd name="T21" fmla="*/ 13 h 41"/>
                  <a:gd name="T22" fmla="*/ 3 w 31"/>
                  <a:gd name="T23" fmla="*/ 3 h 41"/>
                  <a:gd name="T24" fmla="*/ 28 w 31"/>
                  <a:gd name="T25" fmla="*/ 3 h 41"/>
                  <a:gd name="T26" fmla="*/ 28 w 31"/>
                  <a:gd name="T27" fmla="*/ 13 h 41"/>
                  <a:gd name="T28" fmla="*/ 3 w 31"/>
                  <a:gd name="T29" fmla="*/ 15 h 41"/>
                  <a:gd name="T30" fmla="*/ 28 w 31"/>
                  <a:gd name="T31" fmla="*/ 15 h 41"/>
                  <a:gd name="T32" fmla="*/ 28 w 31"/>
                  <a:gd name="T33" fmla="*/ 38 h 41"/>
                  <a:gd name="T34" fmla="*/ 3 w 31"/>
                  <a:gd name="T35" fmla="*/ 38 h 41"/>
                  <a:gd name="T36" fmla="*/ 3 w 31"/>
                  <a:gd name="T37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" h="41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0" y="41"/>
                      <a:pt x="31" y="40"/>
                      <a:pt x="31" y="3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moveTo>
                      <a:pt x="28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8" y="3"/>
                      <a:pt x="28" y="3"/>
                      <a:pt x="28" y="3"/>
                    </a:cubicBezTo>
                    <a:lnTo>
                      <a:pt x="28" y="13"/>
                    </a:lnTo>
                    <a:close/>
                    <a:moveTo>
                      <a:pt x="3" y="15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3" y="38"/>
                      <a:pt x="3" y="38"/>
                      <a:pt x="3" y="38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5" name="Oval 131"/>
              <p:cNvSpPr>
                <a:spLocks noChangeArrowheads="1"/>
              </p:cNvSpPr>
              <p:nvPr/>
            </p:nvSpPr>
            <p:spPr bwMode="auto">
              <a:xfrm>
                <a:off x="1243" y="1882"/>
                <a:ext cx="8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6" name="Oval 132"/>
              <p:cNvSpPr>
                <a:spLocks noChangeArrowheads="1"/>
              </p:cNvSpPr>
              <p:nvPr/>
            </p:nvSpPr>
            <p:spPr bwMode="auto">
              <a:xfrm>
                <a:off x="1254" y="1882"/>
                <a:ext cx="5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7" name="Oval 133"/>
              <p:cNvSpPr>
                <a:spLocks noChangeArrowheads="1"/>
              </p:cNvSpPr>
              <p:nvPr/>
            </p:nvSpPr>
            <p:spPr bwMode="auto">
              <a:xfrm>
                <a:off x="1264" y="1882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8" name="Oval 134"/>
              <p:cNvSpPr>
                <a:spLocks noChangeArrowheads="1"/>
              </p:cNvSpPr>
              <p:nvPr/>
            </p:nvSpPr>
            <p:spPr bwMode="auto">
              <a:xfrm>
                <a:off x="1243" y="189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9" name="Oval 135"/>
              <p:cNvSpPr>
                <a:spLocks noChangeArrowheads="1"/>
              </p:cNvSpPr>
              <p:nvPr/>
            </p:nvSpPr>
            <p:spPr bwMode="auto">
              <a:xfrm>
                <a:off x="1254" y="1891"/>
                <a:ext cx="5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0" name="Oval 136"/>
              <p:cNvSpPr>
                <a:spLocks noChangeArrowheads="1"/>
              </p:cNvSpPr>
              <p:nvPr/>
            </p:nvSpPr>
            <p:spPr bwMode="auto">
              <a:xfrm>
                <a:off x="1264" y="1891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1" name="Oval 137"/>
              <p:cNvSpPr>
                <a:spLocks noChangeArrowheads="1"/>
              </p:cNvSpPr>
              <p:nvPr/>
            </p:nvSpPr>
            <p:spPr bwMode="auto">
              <a:xfrm>
                <a:off x="1243" y="1901"/>
                <a:ext cx="8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2" name="Oval 138"/>
              <p:cNvSpPr>
                <a:spLocks noChangeArrowheads="1"/>
              </p:cNvSpPr>
              <p:nvPr/>
            </p:nvSpPr>
            <p:spPr bwMode="auto">
              <a:xfrm>
                <a:off x="1254" y="1901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3" name="Oval 139"/>
              <p:cNvSpPr>
                <a:spLocks noChangeArrowheads="1"/>
              </p:cNvSpPr>
              <p:nvPr/>
            </p:nvSpPr>
            <p:spPr bwMode="auto">
              <a:xfrm>
                <a:off x="1264" y="190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4" name="Freeform 140"/>
              <p:cNvSpPr/>
              <p:nvPr/>
            </p:nvSpPr>
            <p:spPr bwMode="auto">
              <a:xfrm>
                <a:off x="1303" y="2877"/>
                <a:ext cx="25" cy="25"/>
              </a:xfrm>
              <a:custGeom>
                <a:avLst/>
                <a:gdLst>
                  <a:gd name="T0" fmla="*/ 9 w 25"/>
                  <a:gd name="T1" fmla="*/ 0 h 25"/>
                  <a:gd name="T2" fmla="*/ 9 w 25"/>
                  <a:gd name="T3" fmla="*/ 9 h 25"/>
                  <a:gd name="T4" fmla="*/ 0 w 25"/>
                  <a:gd name="T5" fmla="*/ 9 h 25"/>
                  <a:gd name="T6" fmla="*/ 0 w 25"/>
                  <a:gd name="T7" fmla="*/ 16 h 25"/>
                  <a:gd name="T8" fmla="*/ 9 w 25"/>
                  <a:gd name="T9" fmla="*/ 16 h 25"/>
                  <a:gd name="T10" fmla="*/ 9 w 25"/>
                  <a:gd name="T11" fmla="*/ 25 h 25"/>
                  <a:gd name="T12" fmla="*/ 16 w 25"/>
                  <a:gd name="T13" fmla="*/ 25 h 25"/>
                  <a:gd name="T14" fmla="*/ 16 w 25"/>
                  <a:gd name="T15" fmla="*/ 16 h 25"/>
                  <a:gd name="T16" fmla="*/ 25 w 25"/>
                  <a:gd name="T17" fmla="*/ 16 h 25"/>
                  <a:gd name="T18" fmla="*/ 25 w 25"/>
                  <a:gd name="T19" fmla="*/ 9 h 25"/>
                  <a:gd name="T20" fmla="*/ 16 w 25"/>
                  <a:gd name="T21" fmla="*/ 9 h 25"/>
                  <a:gd name="T22" fmla="*/ 16 w 25"/>
                  <a:gd name="T23" fmla="*/ 0 h 25"/>
                  <a:gd name="T24" fmla="*/ 9 w 25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9" y="0"/>
                    </a:moveTo>
                    <a:lnTo>
                      <a:pt x="9" y="9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9" y="16"/>
                    </a:lnTo>
                    <a:lnTo>
                      <a:pt x="9" y="25"/>
                    </a:lnTo>
                    <a:lnTo>
                      <a:pt x="16" y="25"/>
                    </a:lnTo>
                    <a:lnTo>
                      <a:pt x="16" y="16"/>
                    </a:lnTo>
                    <a:lnTo>
                      <a:pt x="25" y="16"/>
                    </a:lnTo>
                    <a:lnTo>
                      <a:pt x="25" y="9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5" name="Freeform 141"/>
              <p:cNvSpPr/>
              <p:nvPr/>
            </p:nvSpPr>
            <p:spPr bwMode="auto">
              <a:xfrm>
                <a:off x="1290" y="2865"/>
                <a:ext cx="49" cy="50"/>
              </a:xfrm>
              <a:custGeom>
                <a:avLst/>
                <a:gdLst>
                  <a:gd name="T0" fmla="*/ 25 w 49"/>
                  <a:gd name="T1" fmla="*/ 50 h 50"/>
                  <a:gd name="T2" fmla="*/ 0 w 49"/>
                  <a:gd name="T3" fmla="*/ 25 h 50"/>
                  <a:gd name="T4" fmla="*/ 25 w 49"/>
                  <a:gd name="T5" fmla="*/ 0 h 50"/>
                  <a:gd name="T6" fmla="*/ 49 w 49"/>
                  <a:gd name="T7" fmla="*/ 25 h 50"/>
                  <a:gd name="T8" fmla="*/ 25 w 49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25" y="50"/>
                    </a:moveTo>
                    <a:lnTo>
                      <a:pt x="0" y="25"/>
                    </a:lnTo>
                    <a:lnTo>
                      <a:pt x="25" y="0"/>
                    </a:lnTo>
                    <a:lnTo>
                      <a:pt x="49" y="25"/>
                    </a:lnTo>
                    <a:lnTo>
                      <a:pt x="25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6" name="Rectangle 142"/>
              <p:cNvSpPr>
                <a:spLocks noChangeArrowheads="1"/>
              </p:cNvSpPr>
              <p:nvPr/>
            </p:nvSpPr>
            <p:spPr bwMode="auto">
              <a:xfrm>
                <a:off x="1256" y="2886"/>
                <a:ext cx="24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7" name="Freeform 143"/>
              <p:cNvSpPr/>
              <p:nvPr/>
            </p:nvSpPr>
            <p:spPr bwMode="auto">
              <a:xfrm>
                <a:off x="1254" y="2875"/>
                <a:ext cx="29" cy="30"/>
              </a:xfrm>
              <a:custGeom>
                <a:avLst/>
                <a:gdLst>
                  <a:gd name="T0" fmla="*/ 14 w 29"/>
                  <a:gd name="T1" fmla="*/ 30 h 30"/>
                  <a:gd name="T2" fmla="*/ 0 w 29"/>
                  <a:gd name="T3" fmla="*/ 15 h 30"/>
                  <a:gd name="T4" fmla="*/ 14 w 29"/>
                  <a:gd name="T5" fmla="*/ 0 h 30"/>
                  <a:gd name="T6" fmla="*/ 29 w 29"/>
                  <a:gd name="T7" fmla="*/ 15 h 30"/>
                  <a:gd name="T8" fmla="*/ 14 w 29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8" name="Freeform 144"/>
              <p:cNvSpPr>
                <a:spLocks noEditPoints="1"/>
              </p:cNvSpPr>
              <p:nvPr/>
            </p:nvSpPr>
            <p:spPr bwMode="auto">
              <a:xfrm>
                <a:off x="1224" y="2852"/>
                <a:ext cx="136" cy="181"/>
              </a:xfrm>
              <a:custGeom>
                <a:avLst/>
                <a:gdLst>
                  <a:gd name="T0" fmla="*/ 84 w 93"/>
                  <a:gd name="T1" fmla="*/ 0 h 124"/>
                  <a:gd name="T2" fmla="*/ 9 w 93"/>
                  <a:gd name="T3" fmla="*/ 0 h 124"/>
                  <a:gd name="T4" fmla="*/ 0 w 93"/>
                  <a:gd name="T5" fmla="*/ 9 h 124"/>
                  <a:gd name="T6" fmla="*/ 0 w 93"/>
                  <a:gd name="T7" fmla="*/ 115 h 124"/>
                  <a:gd name="T8" fmla="*/ 9 w 93"/>
                  <a:gd name="T9" fmla="*/ 124 h 124"/>
                  <a:gd name="T10" fmla="*/ 84 w 93"/>
                  <a:gd name="T11" fmla="*/ 124 h 124"/>
                  <a:gd name="T12" fmla="*/ 93 w 93"/>
                  <a:gd name="T13" fmla="*/ 115 h 124"/>
                  <a:gd name="T14" fmla="*/ 93 w 93"/>
                  <a:gd name="T15" fmla="*/ 9 h 124"/>
                  <a:gd name="T16" fmla="*/ 84 w 93"/>
                  <a:gd name="T17" fmla="*/ 0 h 124"/>
                  <a:gd name="T18" fmla="*/ 83 w 93"/>
                  <a:gd name="T19" fmla="*/ 40 h 124"/>
                  <a:gd name="T20" fmla="*/ 11 w 93"/>
                  <a:gd name="T21" fmla="*/ 40 h 124"/>
                  <a:gd name="T22" fmla="*/ 11 w 93"/>
                  <a:gd name="T23" fmla="*/ 11 h 124"/>
                  <a:gd name="T24" fmla="*/ 83 w 93"/>
                  <a:gd name="T25" fmla="*/ 11 h 124"/>
                  <a:gd name="T26" fmla="*/ 83 w 93"/>
                  <a:gd name="T27" fmla="*/ 40 h 124"/>
                  <a:gd name="T28" fmla="*/ 11 w 93"/>
                  <a:gd name="T29" fmla="*/ 47 h 124"/>
                  <a:gd name="T30" fmla="*/ 83 w 93"/>
                  <a:gd name="T31" fmla="*/ 47 h 124"/>
                  <a:gd name="T32" fmla="*/ 83 w 93"/>
                  <a:gd name="T33" fmla="*/ 113 h 124"/>
                  <a:gd name="T34" fmla="*/ 11 w 93"/>
                  <a:gd name="T35" fmla="*/ 113 h 124"/>
                  <a:gd name="T36" fmla="*/ 11 w 93"/>
                  <a:gd name="T37" fmla="*/ 4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24">
                    <a:moveTo>
                      <a:pt x="8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0"/>
                      <a:pt x="4" y="124"/>
                      <a:pt x="9" y="124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9" y="124"/>
                      <a:pt x="93" y="120"/>
                      <a:pt x="93" y="115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4"/>
                      <a:pt x="89" y="0"/>
                      <a:pt x="84" y="0"/>
                    </a:cubicBezTo>
                    <a:moveTo>
                      <a:pt x="83" y="40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83" y="11"/>
                      <a:pt x="83" y="11"/>
                      <a:pt x="83" y="11"/>
                    </a:cubicBezTo>
                    <a:lnTo>
                      <a:pt x="83" y="40"/>
                    </a:lnTo>
                    <a:close/>
                    <a:moveTo>
                      <a:pt x="11" y="47"/>
                    </a:move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11" y="113"/>
                      <a:pt x="11" y="113"/>
                      <a:pt x="11" y="113"/>
                    </a:cubicBezTo>
                    <a:lnTo>
                      <a:pt x="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9" name="Oval 145"/>
              <p:cNvSpPr>
                <a:spLocks noChangeArrowheads="1"/>
              </p:cNvSpPr>
              <p:nvPr/>
            </p:nvSpPr>
            <p:spPr bwMode="auto">
              <a:xfrm>
                <a:off x="1251" y="2931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0" name="Oval 146"/>
              <p:cNvSpPr>
                <a:spLocks noChangeArrowheads="1"/>
              </p:cNvSpPr>
              <p:nvPr/>
            </p:nvSpPr>
            <p:spPr bwMode="auto">
              <a:xfrm>
                <a:off x="1281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1" name="Oval 147"/>
              <p:cNvSpPr>
                <a:spLocks noChangeArrowheads="1"/>
              </p:cNvSpPr>
              <p:nvPr/>
            </p:nvSpPr>
            <p:spPr bwMode="auto">
              <a:xfrm>
                <a:off x="1310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2" name="Oval 148"/>
              <p:cNvSpPr>
                <a:spLocks noChangeArrowheads="1"/>
              </p:cNvSpPr>
              <p:nvPr/>
            </p:nvSpPr>
            <p:spPr bwMode="auto">
              <a:xfrm>
                <a:off x="1251" y="2958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3" name="Oval 149"/>
              <p:cNvSpPr>
                <a:spLocks noChangeArrowheads="1"/>
              </p:cNvSpPr>
              <p:nvPr/>
            </p:nvSpPr>
            <p:spPr bwMode="auto">
              <a:xfrm>
                <a:off x="1281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4" name="Oval 150"/>
              <p:cNvSpPr>
                <a:spLocks noChangeArrowheads="1"/>
              </p:cNvSpPr>
              <p:nvPr/>
            </p:nvSpPr>
            <p:spPr bwMode="auto">
              <a:xfrm>
                <a:off x="1310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5" name="Oval 151"/>
              <p:cNvSpPr>
                <a:spLocks noChangeArrowheads="1"/>
              </p:cNvSpPr>
              <p:nvPr/>
            </p:nvSpPr>
            <p:spPr bwMode="auto">
              <a:xfrm>
                <a:off x="1251" y="29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6" name="Oval 152"/>
              <p:cNvSpPr>
                <a:spLocks noChangeArrowheads="1"/>
              </p:cNvSpPr>
              <p:nvPr/>
            </p:nvSpPr>
            <p:spPr bwMode="auto">
              <a:xfrm>
                <a:off x="1281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7" name="Oval 153"/>
              <p:cNvSpPr>
                <a:spLocks noChangeArrowheads="1"/>
              </p:cNvSpPr>
              <p:nvPr/>
            </p:nvSpPr>
            <p:spPr bwMode="auto">
              <a:xfrm>
                <a:off x="1310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8" name="Freeform 154"/>
              <p:cNvSpPr/>
              <p:nvPr/>
            </p:nvSpPr>
            <p:spPr bwMode="auto">
              <a:xfrm>
                <a:off x="1713" y="2672"/>
                <a:ext cx="21" cy="22"/>
              </a:xfrm>
              <a:custGeom>
                <a:avLst/>
                <a:gdLst>
                  <a:gd name="T0" fmla="*/ 8 w 21"/>
                  <a:gd name="T1" fmla="*/ 0 h 22"/>
                  <a:gd name="T2" fmla="*/ 8 w 21"/>
                  <a:gd name="T3" fmla="*/ 7 h 22"/>
                  <a:gd name="T4" fmla="*/ 0 w 21"/>
                  <a:gd name="T5" fmla="*/ 7 h 22"/>
                  <a:gd name="T6" fmla="*/ 0 w 21"/>
                  <a:gd name="T7" fmla="*/ 13 h 22"/>
                  <a:gd name="T8" fmla="*/ 8 w 21"/>
                  <a:gd name="T9" fmla="*/ 13 h 22"/>
                  <a:gd name="T10" fmla="*/ 8 w 21"/>
                  <a:gd name="T11" fmla="*/ 22 h 22"/>
                  <a:gd name="T12" fmla="*/ 13 w 21"/>
                  <a:gd name="T13" fmla="*/ 22 h 22"/>
                  <a:gd name="T14" fmla="*/ 13 w 21"/>
                  <a:gd name="T15" fmla="*/ 13 h 22"/>
                  <a:gd name="T16" fmla="*/ 21 w 21"/>
                  <a:gd name="T17" fmla="*/ 13 h 22"/>
                  <a:gd name="T18" fmla="*/ 21 w 21"/>
                  <a:gd name="T19" fmla="*/ 7 h 22"/>
                  <a:gd name="T20" fmla="*/ 13 w 21"/>
                  <a:gd name="T21" fmla="*/ 7 h 22"/>
                  <a:gd name="T22" fmla="*/ 13 w 21"/>
                  <a:gd name="T23" fmla="*/ 0 h 22"/>
                  <a:gd name="T24" fmla="*/ 8 w 21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2">
                    <a:moveTo>
                      <a:pt x="8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8" y="13"/>
                    </a:lnTo>
                    <a:lnTo>
                      <a:pt x="8" y="22"/>
                    </a:lnTo>
                    <a:lnTo>
                      <a:pt x="13" y="22"/>
                    </a:lnTo>
                    <a:lnTo>
                      <a:pt x="13" y="13"/>
                    </a:lnTo>
                    <a:lnTo>
                      <a:pt x="21" y="13"/>
                    </a:lnTo>
                    <a:lnTo>
                      <a:pt x="21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9" name="Freeform 155"/>
              <p:cNvSpPr/>
              <p:nvPr/>
            </p:nvSpPr>
            <p:spPr bwMode="auto">
              <a:xfrm>
                <a:off x="1702" y="2660"/>
                <a:ext cx="43" cy="44"/>
              </a:xfrm>
              <a:custGeom>
                <a:avLst/>
                <a:gdLst>
                  <a:gd name="T0" fmla="*/ 21 w 43"/>
                  <a:gd name="T1" fmla="*/ 44 h 44"/>
                  <a:gd name="T2" fmla="*/ 0 w 43"/>
                  <a:gd name="T3" fmla="*/ 22 h 44"/>
                  <a:gd name="T4" fmla="*/ 21 w 43"/>
                  <a:gd name="T5" fmla="*/ 0 h 44"/>
                  <a:gd name="T6" fmla="*/ 43 w 43"/>
                  <a:gd name="T7" fmla="*/ 22 h 44"/>
                  <a:gd name="T8" fmla="*/ 21 w 43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4">
                    <a:moveTo>
                      <a:pt x="21" y="44"/>
                    </a:moveTo>
                    <a:lnTo>
                      <a:pt x="0" y="22"/>
                    </a:lnTo>
                    <a:lnTo>
                      <a:pt x="21" y="0"/>
                    </a:lnTo>
                    <a:lnTo>
                      <a:pt x="43" y="22"/>
                    </a:lnTo>
                    <a:lnTo>
                      <a:pt x="2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0" name="Rectangle 156"/>
              <p:cNvSpPr>
                <a:spLocks noChangeArrowheads="1"/>
              </p:cNvSpPr>
              <p:nvPr/>
            </p:nvSpPr>
            <p:spPr bwMode="auto">
              <a:xfrm>
                <a:off x="1673" y="2679"/>
                <a:ext cx="18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1" name="Freeform 157"/>
              <p:cNvSpPr/>
              <p:nvPr/>
            </p:nvSpPr>
            <p:spPr bwMode="auto">
              <a:xfrm>
                <a:off x="1670" y="2669"/>
                <a:ext cx="24" cy="26"/>
              </a:xfrm>
              <a:custGeom>
                <a:avLst/>
                <a:gdLst>
                  <a:gd name="T0" fmla="*/ 11 w 24"/>
                  <a:gd name="T1" fmla="*/ 26 h 26"/>
                  <a:gd name="T2" fmla="*/ 0 w 24"/>
                  <a:gd name="T3" fmla="*/ 13 h 26"/>
                  <a:gd name="T4" fmla="*/ 13 w 24"/>
                  <a:gd name="T5" fmla="*/ 0 h 26"/>
                  <a:gd name="T6" fmla="*/ 24 w 24"/>
                  <a:gd name="T7" fmla="*/ 13 h 26"/>
                  <a:gd name="T8" fmla="*/ 11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11" y="26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4" y="13"/>
                    </a:lnTo>
                    <a:lnTo>
                      <a:pt x="1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2" name="Freeform 158"/>
              <p:cNvSpPr>
                <a:spLocks noEditPoints="1"/>
              </p:cNvSpPr>
              <p:nvPr/>
            </p:nvSpPr>
            <p:spPr bwMode="auto">
              <a:xfrm>
                <a:off x="1643" y="2650"/>
                <a:ext cx="120" cy="159"/>
              </a:xfrm>
              <a:custGeom>
                <a:avLst/>
                <a:gdLst>
                  <a:gd name="T0" fmla="*/ 74 w 82"/>
                  <a:gd name="T1" fmla="*/ 0 h 109"/>
                  <a:gd name="T2" fmla="*/ 8 w 82"/>
                  <a:gd name="T3" fmla="*/ 0 h 109"/>
                  <a:gd name="T4" fmla="*/ 0 w 82"/>
                  <a:gd name="T5" fmla="*/ 7 h 109"/>
                  <a:gd name="T6" fmla="*/ 0 w 82"/>
                  <a:gd name="T7" fmla="*/ 101 h 109"/>
                  <a:gd name="T8" fmla="*/ 8 w 82"/>
                  <a:gd name="T9" fmla="*/ 109 h 109"/>
                  <a:gd name="T10" fmla="*/ 74 w 82"/>
                  <a:gd name="T11" fmla="*/ 109 h 109"/>
                  <a:gd name="T12" fmla="*/ 82 w 82"/>
                  <a:gd name="T13" fmla="*/ 101 h 109"/>
                  <a:gd name="T14" fmla="*/ 82 w 82"/>
                  <a:gd name="T15" fmla="*/ 7 h 109"/>
                  <a:gd name="T16" fmla="*/ 74 w 82"/>
                  <a:gd name="T17" fmla="*/ 0 h 109"/>
                  <a:gd name="T18" fmla="*/ 73 w 82"/>
                  <a:gd name="T19" fmla="*/ 34 h 109"/>
                  <a:gd name="T20" fmla="*/ 9 w 82"/>
                  <a:gd name="T21" fmla="*/ 34 h 109"/>
                  <a:gd name="T22" fmla="*/ 9 w 82"/>
                  <a:gd name="T23" fmla="*/ 9 h 109"/>
                  <a:gd name="T24" fmla="*/ 73 w 82"/>
                  <a:gd name="T25" fmla="*/ 9 h 109"/>
                  <a:gd name="T26" fmla="*/ 73 w 82"/>
                  <a:gd name="T27" fmla="*/ 34 h 109"/>
                  <a:gd name="T28" fmla="*/ 9 w 82"/>
                  <a:gd name="T29" fmla="*/ 40 h 109"/>
                  <a:gd name="T30" fmla="*/ 73 w 82"/>
                  <a:gd name="T31" fmla="*/ 40 h 109"/>
                  <a:gd name="T32" fmla="*/ 73 w 82"/>
                  <a:gd name="T33" fmla="*/ 99 h 109"/>
                  <a:gd name="T34" fmla="*/ 9 w 82"/>
                  <a:gd name="T35" fmla="*/ 99 h 109"/>
                  <a:gd name="T36" fmla="*/ 9 w 82"/>
                  <a:gd name="T37" fmla="*/ 4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109">
                    <a:moveTo>
                      <a:pt x="7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5"/>
                      <a:pt x="4" y="109"/>
                      <a:pt x="8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9" y="109"/>
                      <a:pt x="82" y="105"/>
                      <a:pt x="82" y="101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3"/>
                      <a:pt x="79" y="0"/>
                      <a:pt x="74" y="0"/>
                    </a:cubicBezTo>
                    <a:moveTo>
                      <a:pt x="73" y="34"/>
                    </a:moveTo>
                    <a:cubicBezTo>
                      <a:pt x="9" y="34"/>
                      <a:pt x="9" y="34"/>
                      <a:pt x="9" y="3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lnTo>
                      <a:pt x="73" y="34"/>
                    </a:lnTo>
                    <a:close/>
                    <a:moveTo>
                      <a:pt x="9" y="40"/>
                    </a:move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" y="99"/>
                      <a:pt x="9" y="99"/>
                      <a:pt x="9" y="99"/>
                    </a:cubicBezTo>
                    <a:lnTo>
                      <a:pt x="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3" name="Oval 159"/>
              <p:cNvSpPr>
                <a:spLocks noChangeArrowheads="1"/>
              </p:cNvSpPr>
              <p:nvPr/>
            </p:nvSpPr>
            <p:spPr bwMode="auto">
              <a:xfrm>
                <a:off x="1667" y="2718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4" name="Oval 160"/>
              <p:cNvSpPr>
                <a:spLocks noChangeArrowheads="1"/>
              </p:cNvSpPr>
              <p:nvPr/>
            </p:nvSpPr>
            <p:spPr bwMode="auto">
              <a:xfrm>
                <a:off x="1693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5" name="Oval 161"/>
              <p:cNvSpPr>
                <a:spLocks noChangeArrowheads="1"/>
              </p:cNvSpPr>
              <p:nvPr/>
            </p:nvSpPr>
            <p:spPr bwMode="auto">
              <a:xfrm>
                <a:off x="1719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6" name="Oval 162"/>
              <p:cNvSpPr>
                <a:spLocks noChangeArrowheads="1"/>
              </p:cNvSpPr>
              <p:nvPr/>
            </p:nvSpPr>
            <p:spPr bwMode="auto">
              <a:xfrm>
                <a:off x="1667" y="2743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7" name="Oval 163"/>
              <p:cNvSpPr>
                <a:spLocks noChangeArrowheads="1"/>
              </p:cNvSpPr>
              <p:nvPr/>
            </p:nvSpPr>
            <p:spPr bwMode="auto">
              <a:xfrm>
                <a:off x="1693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8" name="Oval 164"/>
              <p:cNvSpPr>
                <a:spLocks noChangeArrowheads="1"/>
              </p:cNvSpPr>
              <p:nvPr/>
            </p:nvSpPr>
            <p:spPr bwMode="auto">
              <a:xfrm>
                <a:off x="1719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9" name="Oval 165"/>
              <p:cNvSpPr>
                <a:spLocks noChangeArrowheads="1"/>
              </p:cNvSpPr>
              <p:nvPr/>
            </p:nvSpPr>
            <p:spPr bwMode="auto">
              <a:xfrm>
                <a:off x="1667" y="2768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0" name="Oval 166"/>
              <p:cNvSpPr>
                <a:spLocks noChangeArrowheads="1"/>
              </p:cNvSpPr>
              <p:nvPr/>
            </p:nvSpPr>
            <p:spPr bwMode="auto">
              <a:xfrm>
                <a:off x="1693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1" name="Oval 167"/>
              <p:cNvSpPr>
                <a:spLocks noChangeArrowheads="1"/>
              </p:cNvSpPr>
              <p:nvPr/>
            </p:nvSpPr>
            <p:spPr bwMode="auto">
              <a:xfrm>
                <a:off x="1719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2" name="Freeform 168"/>
              <p:cNvSpPr>
                <a:spLocks noEditPoints="1"/>
              </p:cNvSpPr>
              <p:nvPr/>
            </p:nvSpPr>
            <p:spPr bwMode="auto">
              <a:xfrm>
                <a:off x="628" y="1693"/>
                <a:ext cx="132" cy="221"/>
              </a:xfrm>
              <a:custGeom>
                <a:avLst/>
                <a:gdLst>
                  <a:gd name="T0" fmla="*/ 36 w 91"/>
                  <a:gd name="T1" fmla="*/ 125 h 152"/>
                  <a:gd name="T2" fmla="*/ 45 w 91"/>
                  <a:gd name="T3" fmla="*/ 116 h 152"/>
                  <a:gd name="T4" fmla="*/ 55 w 91"/>
                  <a:gd name="T5" fmla="*/ 125 h 152"/>
                  <a:gd name="T6" fmla="*/ 45 w 91"/>
                  <a:gd name="T7" fmla="*/ 134 h 152"/>
                  <a:gd name="T8" fmla="*/ 36 w 91"/>
                  <a:gd name="T9" fmla="*/ 125 h 152"/>
                  <a:gd name="T10" fmla="*/ 16 w 91"/>
                  <a:gd name="T11" fmla="*/ 74 h 152"/>
                  <a:gd name="T12" fmla="*/ 16 w 91"/>
                  <a:gd name="T13" fmla="*/ 44 h 152"/>
                  <a:gd name="T14" fmla="*/ 21 w 91"/>
                  <a:gd name="T15" fmla="*/ 40 h 152"/>
                  <a:gd name="T16" fmla="*/ 70 w 91"/>
                  <a:gd name="T17" fmla="*/ 40 h 152"/>
                  <a:gd name="T18" fmla="*/ 75 w 91"/>
                  <a:gd name="T19" fmla="*/ 44 h 152"/>
                  <a:gd name="T20" fmla="*/ 75 w 91"/>
                  <a:gd name="T21" fmla="*/ 74 h 152"/>
                  <a:gd name="T22" fmla="*/ 70 w 91"/>
                  <a:gd name="T23" fmla="*/ 79 h 152"/>
                  <a:gd name="T24" fmla="*/ 21 w 91"/>
                  <a:gd name="T25" fmla="*/ 79 h 152"/>
                  <a:gd name="T26" fmla="*/ 16 w 91"/>
                  <a:gd name="T27" fmla="*/ 74 h 152"/>
                  <a:gd name="T28" fmla="*/ 21 w 91"/>
                  <a:gd name="T29" fmla="*/ 0 h 152"/>
                  <a:gd name="T30" fmla="*/ 13 w 91"/>
                  <a:gd name="T31" fmla="*/ 9 h 152"/>
                  <a:gd name="T32" fmla="*/ 13 w 91"/>
                  <a:gd name="T33" fmla="*/ 22 h 152"/>
                  <a:gd name="T34" fmla="*/ 0 w 91"/>
                  <a:gd name="T35" fmla="*/ 43 h 152"/>
                  <a:gd name="T36" fmla="*/ 0 w 91"/>
                  <a:gd name="T37" fmla="*/ 88 h 152"/>
                  <a:gd name="T38" fmla="*/ 5 w 91"/>
                  <a:gd name="T39" fmla="*/ 132 h 152"/>
                  <a:gd name="T40" fmla="*/ 34 w 91"/>
                  <a:gd name="T41" fmla="*/ 152 h 152"/>
                  <a:gd name="T42" fmla="*/ 57 w 91"/>
                  <a:gd name="T43" fmla="*/ 152 h 152"/>
                  <a:gd name="T44" fmla="*/ 86 w 91"/>
                  <a:gd name="T45" fmla="*/ 131 h 152"/>
                  <a:gd name="T46" fmla="*/ 91 w 91"/>
                  <a:gd name="T47" fmla="*/ 86 h 152"/>
                  <a:gd name="T48" fmla="*/ 91 w 91"/>
                  <a:gd name="T49" fmla="*/ 43 h 152"/>
                  <a:gd name="T50" fmla="*/ 67 w 91"/>
                  <a:gd name="T51" fmla="*/ 19 h 152"/>
                  <a:gd name="T52" fmla="*/ 30 w 91"/>
                  <a:gd name="T53" fmla="*/ 19 h 152"/>
                  <a:gd name="T54" fmla="*/ 30 w 91"/>
                  <a:gd name="T55" fmla="*/ 9 h 152"/>
                  <a:gd name="T56" fmla="*/ 21 w 91"/>
                  <a:gd name="T57" fmla="*/ 0 h 152"/>
                  <a:gd name="T58" fmla="*/ 21 w 91"/>
                  <a:gd name="T5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" h="152">
                    <a:moveTo>
                      <a:pt x="36" y="125"/>
                    </a:moveTo>
                    <a:cubicBezTo>
                      <a:pt x="36" y="120"/>
                      <a:pt x="40" y="116"/>
                      <a:pt x="45" y="116"/>
                    </a:cubicBezTo>
                    <a:cubicBezTo>
                      <a:pt x="51" y="116"/>
                      <a:pt x="55" y="120"/>
                      <a:pt x="55" y="125"/>
                    </a:cubicBezTo>
                    <a:cubicBezTo>
                      <a:pt x="55" y="130"/>
                      <a:pt x="51" y="134"/>
                      <a:pt x="45" y="134"/>
                    </a:cubicBezTo>
                    <a:cubicBezTo>
                      <a:pt x="40" y="134"/>
                      <a:pt x="36" y="130"/>
                      <a:pt x="36" y="125"/>
                    </a:cubicBezTo>
                    <a:moveTo>
                      <a:pt x="16" y="7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8" y="40"/>
                      <a:pt x="2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2" y="40"/>
                      <a:pt x="75" y="42"/>
                      <a:pt x="75" y="4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7"/>
                      <a:pt x="72" y="79"/>
                      <a:pt x="7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18" y="79"/>
                      <a:pt x="16" y="77"/>
                      <a:pt x="16" y="74"/>
                    </a:cubicBezTo>
                    <a:moveTo>
                      <a:pt x="21" y="0"/>
                    </a:moveTo>
                    <a:cubicBezTo>
                      <a:pt x="17" y="0"/>
                      <a:pt x="13" y="4"/>
                      <a:pt x="13" y="9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6" y="26"/>
                      <a:pt x="0" y="34"/>
                      <a:pt x="0" y="43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1"/>
                      <a:pt x="2" y="121"/>
                      <a:pt x="5" y="132"/>
                    </a:cubicBezTo>
                    <a:cubicBezTo>
                      <a:pt x="8" y="143"/>
                      <a:pt x="20" y="152"/>
                      <a:pt x="34" y="152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70" y="152"/>
                      <a:pt x="83" y="143"/>
                      <a:pt x="86" y="131"/>
                    </a:cubicBezTo>
                    <a:cubicBezTo>
                      <a:pt x="88" y="120"/>
                      <a:pt x="91" y="99"/>
                      <a:pt x="91" y="86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30"/>
                      <a:pt x="80" y="19"/>
                      <a:pt x="67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3" name="Freeform 170"/>
              <p:cNvSpPr>
                <a:spLocks noEditPoints="1"/>
              </p:cNvSpPr>
              <p:nvPr/>
            </p:nvSpPr>
            <p:spPr bwMode="auto">
              <a:xfrm>
                <a:off x="2062" y="1042"/>
                <a:ext cx="152" cy="254"/>
              </a:xfrm>
              <a:custGeom>
                <a:avLst/>
                <a:gdLst>
                  <a:gd name="T0" fmla="*/ 41 w 104"/>
                  <a:gd name="T1" fmla="*/ 143 h 175"/>
                  <a:gd name="T2" fmla="*/ 52 w 104"/>
                  <a:gd name="T3" fmla="*/ 133 h 175"/>
                  <a:gd name="T4" fmla="*/ 63 w 104"/>
                  <a:gd name="T5" fmla="*/ 143 h 175"/>
                  <a:gd name="T6" fmla="*/ 52 w 104"/>
                  <a:gd name="T7" fmla="*/ 154 h 175"/>
                  <a:gd name="T8" fmla="*/ 41 w 104"/>
                  <a:gd name="T9" fmla="*/ 143 h 175"/>
                  <a:gd name="T10" fmla="*/ 19 w 104"/>
                  <a:gd name="T11" fmla="*/ 85 h 175"/>
                  <a:gd name="T12" fmla="*/ 19 w 104"/>
                  <a:gd name="T13" fmla="*/ 51 h 175"/>
                  <a:gd name="T14" fmla="*/ 24 w 104"/>
                  <a:gd name="T15" fmla="*/ 45 h 175"/>
                  <a:gd name="T16" fmla="*/ 80 w 104"/>
                  <a:gd name="T17" fmla="*/ 45 h 175"/>
                  <a:gd name="T18" fmla="*/ 86 w 104"/>
                  <a:gd name="T19" fmla="*/ 51 h 175"/>
                  <a:gd name="T20" fmla="*/ 86 w 104"/>
                  <a:gd name="T21" fmla="*/ 85 h 175"/>
                  <a:gd name="T22" fmla="*/ 80 w 104"/>
                  <a:gd name="T23" fmla="*/ 91 h 175"/>
                  <a:gd name="T24" fmla="*/ 24 w 104"/>
                  <a:gd name="T25" fmla="*/ 91 h 175"/>
                  <a:gd name="T26" fmla="*/ 19 w 104"/>
                  <a:gd name="T27" fmla="*/ 85 h 175"/>
                  <a:gd name="T28" fmla="*/ 25 w 104"/>
                  <a:gd name="T29" fmla="*/ 0 h 175"/>
                  <a:gd name="T30" fmla="*/ 15 w 104"/>
                  <a:gd name="T31" fmla="*/ 10 h 175"/>
                  <a:gd name="T32" fmla="*/ 15 w 104"/>
                  <a:gd name="T33" fmla="*/ 25 h 175"/>
                  <a:gd name="T34" fmla="*/ 0 w 104"/>
                  <a:gd name="T35" fmla="*/ 49 h 175"/>
                  <a:gd name="T36" fmla="*/ 0 w 104"/>
                  <a:gd name="T37" fmla="*/ 100 h 175"/>
                  <a:gd name="T38" fmla="*/ 6 w 104"/>
                  <a:gd name="T39" fmla="*/ 151 h 175"/>
                  <a:gd name="T40" fmla="*/ 38 w 104"/>
                  <a:gd name="T41" fmla="*/ 175 h 175"/>
                  <a:gd name="T42" fmla="*/ 66 w 104"/>
                  <a:gd name="T43" fmla="*/ 175 h 175"/>
                  <a:gd name="T44" fmla="*/ 98 w 104"/>
                  <a:gd name="T45" fmla="*/ 151 h 175"/>
                  <a:gd name="T46" fmla="*/ 104 w 104"/>
                  <a:gd name="T47" fmla="*/ 99 h 175"/>
                  <a:gd name="T48" fmla="*/ 104 w 104"/>
                  <a:gd name="T49" fmla="*/ 49 h 175"/>
                  <a:gd name="T50" fmla="*/ 77 w 104"/>
                  <a:gd name="T51" fmla="*/ 22 h 175"/>
                  <a:gd name="T52" fmla="*/ 34 w 104"/>
                  <a:gd name="T53" fmla="*/ 22 h 175"/>
                  <a:gd name="T54" fmla="*/ 34 w 104"/>
                  <a:gd name="T55" fmla="*/ 10 h 175"/>
                  <a:gd name="T56" fmla="*/ 25 w 104"/>
                  <a:gd name="T57" fmla="*/ 0 h 175"/>
                  <a:gd name="T58" fmla="*/ 25 w 104"/>
                  <a:gd name="T5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75">
                    <a:moveTo>
                      <a:pt x="41" y="143"/>
                    </a:moveTo>
                    <a:cubicBezTo>
                      <a:pt x="41" y="137"/>
                      <a:pt x="46" y="133"/>
                      <a:pt x="52" y="133"/>
                    </a:cubicBezTo>
                    <a:cubicBezTo>
                      <a:pt x="58" y="133"/>
                      <a:pt x="63" y="137"/>
                      <a:pt x="63" y="143"/>
                    </a:cubicBezTo>
                    <a:cubicBezTo>
                      <a:pt x="63" y="149"/>
                      <a:pt x="58" y="154"/>
                      <a:pt x="52" y="154"/>
                    </a:cubicBezTo>
                    <a:cubicBezTo>
                      <a:pt x="46" y="154"/>
                      <a:pt x="41" y="149"/>
                      <a:pt x="41" y="143"/>
                    </a:cubicBezTo>
                    <a:moveTo>
                      <a:pt x="19" y="85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48"/>
                      <a:pt x="21" y="45"/>
                      <a:pt x="24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3" y="45"/>
                      <a:pt x="86" y="48"/>
                      <a:pt x="86" y="51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8"/>
                      <a:pt x="83" y="91"/>
                      <a:pt x="80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1" y="91"/>
                      <a:pt x="19" y="88"/>
                      <a:pt x="19" y="85"/>
                    </a:cubicBezTo>
                    <a:moveTo>
                      <a:pt x="25" y="0"/>
                    </a:moveTo>
                    <a:cubicBezTo>
                      <a:pt x="19" y="0"/>
                      <a:pt x="15" y="5"/>
                      <a:pt x="15" y="1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6" y="30"/>
                      <a:pt x="0" y="39"/>
                      <a:pt x="0" y="4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15"/>
                      <a:pt x="3" y="138"/>
                      <a:pt x="6" y="151"/>
                    </a:cubicBezTo>
                    <a:cubicBezTo>
                      <a:pt x="9" y="164"/>
                      <a:pt x="23" y="175"/>
                      <a:pt x="38" y="175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81" y="175"/>
                      <a:pt x="95" y="164"/>
                      <a:pt x="98" y="151"/>
                    </a:cubicBezTo>
                    <a:cubicBezTo>
                      <a:pt x="101" y="137"/>
                      <a:pt x="104" y="114"/>
                      <a:pt x="104" y="9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34"/>
                      <a:pt x="92" y="22"/>
                      <a:pt x="7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5"/>
                      <a:pt x="3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4" name="Freeform 172"/>
              <p:cNvSpPr/>
              <p:nvPr/>
            </p:nvSpPr>
            <p:spPr bwMode="auto">
              <a:xfrm>
                <a:off x="999" y="2199"/>
                <a:ext cx="96" cy="207"/>
              </a:xfrm>
              <a:custGeom>
                <a:avLst/>
                <a:gdLst>
                  <a:gd name="T0" fmla="*/ 66 w 66"/>
                  <a:gd name="T1" fmla="*/ 0 h 142"/>
                  <a:gd name="T2" fmla="*/ 0 w 66"/>
                  <a:gd name="T3" fmla="*/ 71 h 142"/>
                  <a:gd name="T4" fmla="*/ 66 w 66"/>
                  <a:gd name="T5" fmla="*/ 142 h 142"/>
                  <a:gd name="T6" fmla="*/ 66 w 66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42">
                    <a:moveTo>
                      <a:pt x="66" y="0"/>
                    </a:moveTo>
                    <a:cubicBezTo>
                      <a:pt x="29" y="3"/>
                      <a:pt x="0" y="34"/>
                      <a:pt x="0" y="71"/>
                    </a:cubicBezTo>
                    <a:cubicBezTo>
                      <a:pt x="0" y="109"/>
                      <a:pt x="29" y="139"/>
                      <a:pt x="66" y="142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5" name="Freeform 173"/>
              <p:cNvSpPr/>
              <p:nvPr/>
            </p:nvSpPr>
            <p:spPr bwMode="auto">
              <a:xfrm>
                <a:off x="1104" y="2199"/>
                <a:ext cx="102" cy="102"/>
              </a:xfrm>
              <a:custGeom>
                <a:avLst/>
                <a:gdLst>
                  <a:gd name="T0" fmla="*/ 70 w 70"/>
                  <a:gd name="T1" fmla="*/ 70 h 70"/>
                  <a:gd name="T2" fmla="*/ 0 w 70"/>
                  <a:gd name="T3" fmla="*/ 0 h 70"/>
                  <a:gd name="T4" fmla="*/ 0 w 70"/>
                  <a:gd name="T5" fmla="*/ 70 h 70"/>
                  <a:gd name="T6" fmla="*/ 70 w 70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0">
                    <a:moveTo>
                      <a:pt x="70" y="70"/>
                    </a:moveTo>
                    <a:cubicBezTo>
                      <a:pt x="70" y="31"/>
                      <a:pt x="39" y="1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7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6" name="Freeform 174"/>
              <p:cNvSpPr/>
              <p:nvPr/>
            </p:nvSpPr>
            <p:spPr bwMode="auto">
              <a:xfrm>
                <a:off x="1104" y="2310"/>
                <a:ext cx="102" cy="97"/>
              </a:xfrm>
              <a:custGeom>
                <a:avLst/>
                <a:gdLst>
                  <a:gd name="T0" fmla="*/ 0 w 70"/>
                  <a:gd name="T1" fmla="*/ 0 h 67"/>
                  <a:gd name="T2" fmla="*/ 0 w 70"/>
                  <a:gd name="T3" fmla="*/ 67 h 67"/>
                  <a:gd name="T4" fmla="*/ 70 w 70"/>
                  <a:gd name="T5" fmla="*/ 0 h 67"/>
                  <a:gd name="T6" fmla="*/ 0 w 7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7">
                    <a:moveTo>
                      <a:pt x="0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38" y="66"/>
                      <a:pt x="68" y="37"/>
                      <a:pt x="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7" name="Freeform 175"/>
              <p:cNvSpPr/>
              <p:nvPr/>
            </p:nvSpPr>
            <p:spPr bwMode="auto">
              <a:xfrm>
                <a:off x="948" y="1578"/>
                <a:ext cx="66" cy="144"/>
              </a:xfrm>
              <a:custGeom>
                <a:avLst/>
                <a:gdLst>
                  <a:gd name="T0" fmla="*/ 45 w 45"/>
                  <a:gd name="T1" fmla="*/ 0 h 99"/>
                  <a:gd name="T2" fmla="*/ 0 w 45"/>
                  <a:gd name="T3" fmla="*/ 50 h 99"/>
                  <a:gd name="T4" fmla="*/ 45 w 45"/>
                  <a:gd name="T5" fmla="*/ 99 h 99"/>
                  <a:gd name="T6" fmla="*/ 45 w 45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99">
                    <a:moveTo>
                      <a:pt x="45" y="0"/>
                    </a:moveTo>
                    <a:cubicBezTo>
                      <a:pt x="20" y="2"/>
                      <a:pt x="0" y="24"/>
                      <a:pt x="0" y="50"/>
                    </a:cubicBezTo>
                    <a:cubicBezTo>
                      <a:pt x="0" y="75"/>
                      <a:pt x="20" y="97"/>
                      <a:pt x="45" y="99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8" name="Freeform 176"/>
              <p:cNvSpPr/>
              <p:nvPr/>
            </p:nvSpPr>
            <p:spPr bwMode="auto">
              <a:xfrm>
                <a:off x="1021" y="1578"/>
                <a:ext cx="70" cy="70"/>
              </a:xfrm>
              <a:custGeom>
                <a:avLst/>
                <a:gdLst>
                  <a:gd name="T0" fmla="*/ 48 w 48"/>
                  <a:gd name="T1" fmla="*/ 48 h 48"/>
                  <a:gd name="T2" fmla="*/ 0 w 48"/>
                  <a:gd name="T3" fmla="*/ 0 h 48"/>
                  <a:gd name="T4" fmla="*/ 0 w 48"/>
                  <a:gd name="T5" fmla="*/ 48 h 48"/>
                  <a:gd name="T6" fmla="*/ 48 w 4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8">
                    <a:moveTo>
                      <a:pt x="48" y="48"/>
                    </a:moveTo>
                    <a:cubicBezTo>
                      <a:pt x="48" y="22"/>
                      <a:pt x="26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48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9" name="Freeform 177"/>
              <p:cNvSpPr/>
              <p:nvPr/>
            </p:nvSpPr>
            <p:spPr bwMode="auto">
              <a:xfrm>
                <a:off x="1021" y="1655"/>
                <a:ext cx="70" cy="67"/>
              </a:xfrm>
              <a:custGeom>
                <a:avLst/>
                <a:gdLst>
                  <a:gd name="T0" fmla="*/ 0 w 48"/>
                  <a:gd name="T1" fmla="*/ 0 h 46"/>
                  <a:gd name="T2" fmla="*/ 0 w 48"/>
                  <a:gd name="T3" fmla="*/ 46 h 46"/>
                  <a:gd name="T4" fmla="*/ 48 w 48"/>
                  <a:gd name="T5" fmla="*/ 0 h 46"/>
                  <a:gd name="T6" fmla="*/ 0 w 48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6" y="45"/>
                      <a:pt x="47" y="2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0" name="Freeform 178"/>
              <p:cNvSpPr/>
              <p:nvPr/>
            </p:nvSpPr>
            <p:spPr bwMode="auto">
              <a:xfrm>
                <a:off x="1480" y="1740"/>
                <a:ext cx="206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1" name="Freeform 179"/>
              <p:cNvSpPr/>
              <p:nvPr/>
            </p:nvSpPr>
            <p:spPr bwMode="auto">
              <a:xfrm>
                <a:off x="1536" y="1711"/>
                <a:ext cx="94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2" name="Freeform 180"/>
              <p:cNvSpPr/>
              <p:nvPr/>
            </p:nvSpPr>
            <p:spPr bwMode="auto">
              <a:xfrm>
                <a:off x="2390" y="1154"/>
                <a:ext cx="165" cy="112"/>
              </a:xfrm>
              <a:custGeom>
                <a:avLst/>
                <a:gdLst>
                  <a:gd name="T0" fmla="*/ 106 w 114"/>
                  <a:gd name="T1" fmla="*/ 0 h 77"/>
                  <a:gd name="T2" fmla="*/ 102 w 114"/>
                  <a:gd name="T3" fmla="*/ 0 h 77"/>
                  <a:gd name="T4" fmla="*/ 99 w 114"/>
                  <a:gd name="T5" fmla="*/ 0 h 77"/>
                  <a:gd name="T6" fmla="*/ 16 w 114"/>
                  <a:gd name="T7" fmla="*/ 0 h 77"/>
                  <a:gd name="T8" fmla="*/ 13 w 114"/>
                  <a:gd name="T9" fmla="*/ 0 h 77"/>
                  <a:gd name="T10" fmla="*/ 8 w 114"/>
                  <a:gd name="T11" fmla="*/ 0 h 77"/>
                  <a:gd name="T12" fmla="*/ 0 w 114"/>
                  <a:gd name="T13" fmla="*/ 7 h 77"/>
                  <a:gd name="T14" fmla="*/ 0 w 114"/>
                  <a:gd name="T15" fmla="*/ 70 h 77"/>
                  <a:gd name="T16" fmla="*/ 8 w 114"/>
                  <a:gd name="T17" fmla="*/ 77 h 77"/>
                  <a:gd name="T18" fmla="*/ 13 w 114"/>
                  <a:gd name="T19" fmla="*/ 77 h 77"/>
                  <a:gd name="T20" fmla="*/ 16 w 114"/>
                  <a:gd name="T21" fmla="*/ 77 h 77"/>
                  <a:gd name="T22" fmla="*/ 99 w 114"/>
                  <a:gd name="T23" fmla="*/ 77 h 77"/>
                  <a:gd name="T24" fmla="*/ 102 w 114"/>
                  <a:gd name="T25" fmla="*/ 77 h 77"/>
                  <a:gd name="T26" fmla="*/ 106 w 114"/>
                  <a:gd name="T27" fmla="*/ 77 h 77"/>
                  <a:gd name="T28" fmla="*/ 114 w 114"/>
                  <a:gd name="T29" fmla="*/ 70 h 77"/>
                  <a:gd name="T30" fmla="*/ 114 w 114"/>
                  <a:gd name="T31" fmla="*/ 7 h 77"/>
                  <a:gd name="T32" fmla="*/ 106 w 114"/>
                  <a:gd name="T3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77">
                    <a:moveTo>
                      <a:pt x="106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7"/>
                      <a:pt x="8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11" y="77"/>
                      <a:pt x="114" y="74"/>
                      <a:pt x="114" y="70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3"/>
                      <a:pt x="111" y="0"/>
                      <a:pt x="1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3" name="Freeform 181"/>
              <p:cNvSpPr/>
              <p:nvPr/>
            </p:nvSpPr>
            <p:spPr bwMode="auto">
              <a:xfrm>
                <a:off x="2435" y="1130"/>
                <a:ext cx="75" cy="25"/>
              </a:xfrm>
              <a:custGeom>
                <a:avLst/>
                <a:gdLst>
                  <a:gd name="T0" fmla="*/ 8 w 52"/>
                  <a:gd name="T1" fmla="*/ 8 h 17"/>
                  <a:gd name="T2" fmla="*/ 44 w 52"/>
                  <a:gd name="T3" fmla="*/ 8 h 17"/>
                  <a:gd name="T4" fmla="*/ 44 w 52"/>
                  <a:gd name="T5" fmla="*/ 17 h 17"/>
                  <a:gd name="T6" fmla="*/ 52 w 52"/>
                  <a:gd name="T7" fmla="*/ 17 h 17"/>
                  <a:gd name="T8" fmla="*/ 52 w 52"/>
                  <a:gd name="T9" fmla="*/ 7 h 17"/>
                  <a:gd name="T10" fmla="*/ 45 w 52"/>
                  <a:gd name="T11" fmla="*/ 0 h 17"/>
                  <a:gd name="T12" fmla="*/ 7 w 52"/>
                  <a:gd name="T13" fmla="*/ 0 h 17"/>
                  <a:gd name="T14" fmla="*/ 0 w 52"/>
                  <a:gd name="T15" fmla="*/ 7 h 17"/>
                  <a:gd name="T16" fmla="*/ 0 w 52"/>
                  <a:gd name="T17" fmla="*/ 17 h 17"/>
                  <a:gd name="T18" fmla="*/ 8 w 52"/>
                  <a:gd name="T19" fmla="*/ 17 h 17"/>
                  <a:gd name="T20" fmla="*/ 8 w 52"/>
                  <a:gd name="T2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7">
                    <a:moveTo>
                      <a:pt x="8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17"/>
                      <a:pt x="8" y="17"/>
                      <a:pt x="8" y="17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4" name="Freeform 182"/>
              <p:cNvSpPr/>
              <p:nvPr/>
            </p:nvSpPr>
            <p:spPr bwMode="auto">
              <a:xfrm>
                <a:off x="1425" y="2689"/>
                <a:ext cx="185" cy="125"/>
              </a:xfrm>
              <a:custGeom>
                <a:avLst/>
                <a:gdLst>
                  <a:gd name="T0" fmla="*/ 118 w 127"/>
                  <a:gd name="T1" fmla="*/ 0 h 86"/>
                  <a:gd name="T2" fmla="*/ 113 w 127"/>
                  <a:gd name="T3" fmla="*/ 0 h 86"/>
                  <a:gd name="T4" fmla="*/ 110 w 127"/>
                  <a:gd name="T5" fmla="*/ 0 h 86"/>
                  <a:gd name="T6" fmla="*/ 17 w 127"/>
                  <a:gd name="T7" fmla="*/ 0 h 86"/>
                  <a:gd name="T8" fmla="*/ 14 w 127"/>
                  <a:gd name="T9" fmla="*/ 0 h 86"/>
                  <a:gd name="T10" fmla="*/ 9 w 127"/>
                  <a:gd name="T11" fmla="*/ 0 h 86"/>
                  <a:gd name="T12" fmla="*/ 0 w 127"/>
                  <a:gd name="T13" fmla="*/ 8 h 86"/>
                  <a:gd name="T14" fmla="*/ 0 w 127"/>
                  <a:gd name="T15" fmla="*/ 77 h 86"/>
                  <a:gd name="T16" fmla="*/ 9 w 127"/>
                  <a:gd name="T17" fmla="*/ 86 h 86"/>
                  <a:gd name="T18" fmla="*/ 14 w 127"/>
                  <a:gd name="T19" fmla="*/ 86 h 86"/>
                  <a:gd name="T20" fmla="*/ 17 w 127"/>
                  <a:gd name="T21" fmla="*/ 86 h 86"/>
                  <a:gd name="T22" fmla="*/ 110 w 127"/>
                  <a:gd name="T23" fmla="*/ 86 h 86"/>
                  <a:gd name="T24" fmla="*/ 113 w 127"/>
                  <a:gd name="T25" fmla="*/ 86 h 86"/>
                  <a:gd name="T26" fmla="*/ 118 w 127"/>
                  <a:gd name="T27" fmla="*/ 86 h 86"/>
                  <a:gd name="T28" fmla="*/ 127 w 127"/>
                  <a:gd name="T29" fmla="*/ 77 h 86"/>
                  <a:gd name="T30" fmla="*/ 127 w 127"/>
                  <a:gd name="T31" fmla="*/ 8 h 86"/>
                  <a:gd name="T32" fmla="*/ 118 w 127"/>
                  <a:gd name="T3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86">
                    <a:moveTo>
                      <a:pt x="118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2"/>
                      <a:pt x="4" y="86"/>
                      <a:pt x="9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23" y="86"/>
                      <a:pt x="127" y="82"/>
                      <a:pt x="127" y="77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3"/>
                      <a:pt x="123" y="0"/>
                      <a:pt x="1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5" name="Freeform 183"/>
              <p:cNvSpPr/>
              <p:nvPr/>
            </p:nvSpPr>
            <p:spPr bwMode="auto">
              <a:xfrm>
                <a:off x="1476" y="2663"/>
                <a:ext cx="84" cy="28"/>
              </a:xfrm>
              <a:custGeom>
                <a:avLst/>
                <a:gdLst>
                  <a:gd name="T0" fmla="*/ 9 w 58"/>
                  <a:gd name="T1" fmla="*/ 9 h 19"/>
                  <a:gd name="T2" fmla="*/ 48 w 58"/>
                  <a:gd name="T3" fmla="*/ 9 h 19"/>
                  <a:gd name="T4" fmla="*/ 48 w 58"/>
                  <a:gd name="T5" fmla="*/ 19 h 19"/>
                  <a:gd name="T6" fmla="*/ 58 w 58"/>
                  <a:gd name="T7" fmla="*/ 19 h 19"/>
                  <a:gd name="T8" fmla="*/ 58 w 58"/>
                  <a:gd name="T9" fmla="*/ 8 h 19"/>
                  <a:gd name="T10" fmla="*/ 50 w 58"/>
                  <a:gd name="T11" fmla="*/ 0 h 19"/>
                  <a:gd name="T12" fmla="*/ 8 w 58"/>
                  <a:gd name="T13" fmla="*/ 0 h 19"/>
                  <a:gd name="T14" fmla="*/ 0 w 58"/>
                  <a:gd name="T15" fmla="*/ 8 h 19"/>
                  <a:gd name="T16" fmla="*/ 0 w 58"/>
                  <a:gd name="T17" fmla="*/ 19 h 19"/>
                  <a:gd name="T18" fmla="*/ 9 w 58"/>
                  <a:gd name="T19" fmla="*/ 19 h 19"/>
                  <a:gd name="T20" fmla="*/ 9 w 5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9">
                    <a:moveTo>
                      <a:pt x="9" y="9"/>
                    </a:moveTo>
                    <a:cubicBezTo>
                      <a:pt x="48" y="9"/>
                      <a:pt x="48" y="9"/>
                      <a:pt x="48" y="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3"/>
                      <a:pt x="54" y="0"/>
                      <a:pt x="5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19"/>
                      <a:pt x="9" y="19"/>
                      <a:pt x="9" y="19"/>
                    </a:cubicBezTo>
                    <a:lnTo>
                      <a:pt x="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6" name="Freeform 184"/>
              <p:cNvSpPr/>
              <p:nvPr/>
            </p:nvSpPr>
            <p:spPr bwMode="auto">
              <a:xfrm>
                <a:off x="1843" y="2118"/>
                <a:ext cx="205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7" name="Freeform 185"/>
              <p:cNvSpPr/>
              <p:nvPr/>
            </p:nvSpPr>
            <p:spPr bwMode="auto">
              <a:xfrm>
                <a:off x="1898" y="2089"/>
                <a:ext cx="95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8" name="Freeform 186"/>
              <p:cNvSpPr/>
              <p:nvPr/>
            </p:nvSpPr>
            <p:spPr bwMode="auto">
              <a:xfrm>
                <a:off x="1140" y="3086"/>
                <a:ext cx="196" cy="136"/>
              </a:xfrm>
              <a:custGeom>
                <a:avLst/>
                <a:gdLst>
                  <a:gd name="T0" fmla="*/ 126 w 135"/>
                  <a:gd name="T1" fmla="*/ 0 h 93"/>
                  <a:gd name="T2" fmla="*/ 121 w 135"/>
                  <a:gd name="T3" fmla="*/ 0 h 93"/>
                  <a:gd name="T4" fmla="*/ 117 w 135"/>
                  <a:gd name="T5" fmla="*/ 0 h 93"/>
                  <a:gd name="T6" fmla="*/ 18 w 135"/>
                  <a:gd name="T7" fmla="*/ 0 h 93"/>
                  <a:gd name="T8" fmla="*/ 15 w 135"/>
                  <a:gd name="T9" fmla="*/ 0 h 93"/>
                  <a:gd name="T10" fmla="*/ 9 w 135"/>
                  <a:gd name="T11" fmla="*/ 0 h 93"/>
                  <a:gd name="T12" fmla="*/ 0 w 135"/>
                  <a:gd name="T13" fmla="*/ 9 h 93"/>
                  <a:gd name="T14" fmla="*/ 0 w 135"/>
                  <a:gd name="T15" fmla="*/ 83 h 93"/>
                  <a:gd name="T16" fmla="*/ 9 w 135"/>
                  <a:gd name="T17" fmla="*/ 93 h 93"/>
                  <a:gd name="T18" fmla="*/ 15 w 135"/>
                  <a:gd name="T19" fmla="*/ 93 h 93"/>
                  <a:gd name="T20" fmla="*/ 18 w 135"/>
                  <a:gd name="T21" fmla="*/ 93 h 93"/>
                  <a:gd name="T22" fmla="*/ 117 w 135"/>
                  <a:gd name="T23" fmla="*/ 93 h 93"/>
                  <a:gd name="T24" fmla="*/ 121 w 135"/>
                  <a:gd name="T25" fmla="*/ 93 h 93"/>
                  <a:gd name="T26" fmla="*/ 126 w 135"/>
                  <a:gd name="T27" fmla="*/ 93 h 93"/>
                  <a:gd name="T28" fmla="*/ 135 w 135"/>
                  <a:gd name="T29" fmla="*/ 83 h 93"/>
                  <a:gd name="T30" fmla="*/ 135 w 135"/>
                  <a:gd name="T31" fmla="*/ 9 h 93"/>
                  <a:gd name="T32" fmla="*/ 126 w 135"/>
                  <a:gd name="T3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5" h="93">
                    <a:moveTo>
                      <a:pt x="126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3"/>
                      <a:pt x="9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17" y="93"/>
                      <a:pt x="117" y="93"/>
                      <a:pt x="117" y="93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6" y="93"/>
                      <a:pt x="126" y="93"/>
                      <a:pt x="126" y="93"/>
                    </a:cubicBezTo>
                    <a:cubicBezTo>
                      <a:pt x="131" y="93"/>
                      <a:pt x="135" y="88"/>
                      <a:pt x="135" y="83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4"/>
                      <a:pt x="131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9" name="Freeform 187"/>
              <p:cNvSpPr/>
              <p:nvPr/>
            </p:nvSpPr>
            <p:spPr bwMode="auto">
              <a:xfrm>
                <a:off x="1194" y="3059"/>
                <a:ext cx="90" cy="29"/>
              </a:xfrm>
              <a:custGeom>
                <a:avLst/>
                <a:gdLst>
                  <a:gd name="T0" fmla="*/ 10 w 62"/>
                  <a:gd name="T1" fmla="*/ 10 h 20"/>
                  <a:gd name="T2" fmla="*/ 52 w 62"/>
                  <a:gd name="T3" fmla="*/ 10 h 20"/>
                  <a:gd name="T4" fmla="*/ 52 w 62"/>
                  <a:gd name="T5" fmla="*/ 20 h 20"/>
                  <a:gd name="T6" fmla="*/ 62 w 62"/>
                  <a:gd name="T7" fmla="*/ 20 h 20"/>
                  <a:gd name="T8" fmla="*/ 62 w 62"/>
                  <a:gd name="T9" fmla="*/ 8 h 20"/>
                  <a:gd name="T10" fmla="*/ 53 w 62"/>
                  <a:gd name="T11" fmla="*/ 0 h 20"/>
                  <a:gd name="T12" fmla="*/ 8 w 62"/>
                  <a:gd name="T13" fmla="*/ 0 h 20"/>
                  <a:gd name="T14" fmla="*/ 0 w 62"/>
                  <a:gd name="T15" fmla="*/ 8 h 20"/>
                  <a:gd name="T16" fmla="*/ 0 w 62"/>
                  <a:gd name="T17" fmla="*/ 20 h 20"/>
                  <a:gd name="T18" fmla="*/ 10 w 62"/>
                  <a:gd name="T19" fmla="*/ 20 h 20"/>
                  <a:gd name="T20" fmla="*/ 10 w 62"/>
                  <a:gd name="T2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20">
                    <a:moveTo>
                      <a:pt x="10" y="10"/>
                    </a:move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4"/>
                      <a:pt x="58" y="0"/>
                      <a:pt x="5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0" name="Freeform 188"/>
              <p:cNvSpPr>
                <a:spLocks noEditPoints="1"/>
              </p:cNvSpPr>
              <p:nvPr/>
            </p:nvSpPr>
            <p:spPr bwMode="auto">
              <a:xfrm>
                <a:off x="2481" y="1740"/>
                <a:ext cx="93" cy="139"/>
              </a:xfrm>
              <a:custGeom>
                <a:avLst/>
                <a:gdLst>
                  <a:gd name="T0" fmla="*/ 56 w 64"/>
                  <a:gd name="T1" fmla="*/ 0 h 96"/>
                  <a:gd name="T2" fmla="*/ 7 w 64"/>
                  <a:gd name="T3" fmla="*/ 0 h 96"/>
                  <a:gd name="T4" fmla="*/ 0 w 64"/>
                  <a:gd name="T5" fmla="*/ 8 h 96"/>
                  <a:gd name="T6" fmla="*/ 0 w 64"/>
                  <a:gd name="T7" fmla="*/ 88 h 96"/>
                  <a:gd name="T8" fmla="*/ 7 w 64"/>
                  <a:gd name="T9" fmla="*/ 96 h 96"/>
                  <a:gd name="T10" fmla="*/ 56 w 64"/>
                  <a:gd name="T11" fmla="*/ 96 h 96"/>
                  <a:gd name="T12" fmla="*/ 64 w 64"/>
                  <a:gd name="T13" fmla="*/ 88 h 96"/>
                  <a:gd name="T14" fmla="*/ 64 w 64"/>
                  <a:gd name="T15" fmla="*/ 8 h 96"/>
                  <a:gd name="T16" fmla="*/ 56 w 64"/>
                  <a:gd name="T17" fmla="*/ 0 h 96"/>
                  <a:gd name="T18" fmla="*/ 15 w 64"/>
                  <a:gd name="T19" fmla="*/ 85 h 96"/>
                  <a:gd name="T20" fmla="*/ 8 w 64"/>
                  <a:gd name="T21" fmla="*/ 78 h 96"/>
                  <a:gd name="T22" fmla="*/ 15 w 64"/>
                  <a:gd name="T23" fmla="*/ 71 h 96"/>
                  <a:gd name="T24" fmla="*/ 21 w 64"/>
                  <a:gd name="T25" fmla="*/ 78 h 96"/>
                  <a:gd name="T26" fmla="*/ 15 w 64"/>
                  <a:gd name="T27" fmla="*/ 85 h 96"/>
                  <a:gd name="T28" fmla="*/ 49 w 64"/>
                  <a:gd name="T29" fmla="*/ 85 h 96"/>
                  <a:gd name="T30" fmla="*/ 42 w 64"/>
                  <a:gd name="T31" fmla="*/ 78 h 96"/>
                  <a:gd name="T32" fmla="*/ 49 w 64"/>
                  <a:gd name="T33" fmla="*/ 71 h 96"/>
                  <a:gd name="T34" fmla="*/ 56 w 64"/>
                  <a:gd name="T35" fmla="*/ 78 h 96"/>
                  <a:gd name="T36" fmla="*/ 49 w 64"/>
                  <a:gd name="T37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96">
                    <a:moveTo>
                      <a:pt x="5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3" y="96"/>
                      <a:pt x="7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0" y="96"/>
                      <a:pt x="64" y="92"/>
                      <a:pt x="64" y="8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4"/>
                      <a:pt x="60" y="0"/>
                      <a:pt x="56" y="0"/>
                    </a:cubicBezTo>
                    <a:close/>
                    <a:moveTo>
                      <a:pt x="15" y="85"/>
                    </a:moveTo>
                    <a:cubicBezTo>
                      <a:pt x="11" y="85"/>
                      <a:pt x="8" y="82"/>
                      <a:pt x="8" y="78"/>
                    </a:cubicBezTo>
                    <a:cubicBezTo>
                      <a:pt x="8" y="74"/>
                      <a:pt x="11" y="71"/>
                      <a:pt x="15" y="71"/>
                    </a:cubicBezTo>
                    <a:cubicBezTo>
                      <a:pt x="18" y="71"/>
                      <a:pt x="21" y="74"/>
                      <a:pt x="21" y="78"/>
                    </a:cubicBezTo>
                    <a:cubicBezTo>
                      <a:pt x="21" y="82"/>
                      <a:pt x="18" y="85"/>
                      <a:pt x="15" y="85"/>
                    </a:cubicBezTo>
                    <a:close/>
                    <a:moveTo>
                      <a:pt x="49" y="85"/>
                    </a:moveTo>
                    <a:cubicBezTo>
                      <a:pt x="45" y="85"/>
                      <a:pt x="42" y="82"/>
                      <a:pt x="42" y="78"/>
                    </a:cubicBezTo>
                    <a:cubicBezTo>
                      <a:pt x="42" y="74"/>
                      <a:pt x="45" y="71"/>
                      <a:pt x="49" y="71"/>
                    </a:cubicBezTo>
                    <a:cubicBezTo>
                      <a:pt x="53" y="71"/>
                      <a:pt x="56" y="74"/>
                      <a:pt x="56" y="78"/>
                    </a:cubicBezTo>
                    <a:cubicBezTo>
                      <a:pt x="56" y="82"/>
                      <a:pt x="53" y="85"/>
                      <a:pt x="4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1" name="Freeform 189"/>
              <p:cNvSpPr>
                <a:spLocks noEditPoints="1"/>
              </p:cNvSpPr>
              <p:nvPr/>
            </p:nvSpPr>
            <p:spPr bwMode="auto">
              <a:xfrm>
                <a:off x="2379" y="1760"/>
                <a:ext cx="79" cy="116"/>
              </a:xfrm>
              <a:custGeom>
                <a:avLst/>
                <a:gdLst>
                  <a:gd name="T0" fmla="*/ 6 w 54"/>
                  <a:gd name="T1" fmla="*/ 80 h 80"/>
                  <a:gd name="T2" fmla="*/ 47 w 54"/>
                  <a:gd name="T3" fmla="*/ 80 h 80"/>
                  <a:gd name="T4" fmla="*/ 54 w 54"/>
                  <a:gd name="T5" fmla="*/ 74 h 80"/>
                  <a:gd name="T6" fmla="*/ 54 w 54"/>
                  <a:gd name="T7" fmla="*/ 7 h 80"/>
                  <a:gd name="T8" fmla="*/ 47 w 54"/>
                  <a:gd name="T9" fmla="*/ 0 h 80"/>
                  <a:gd name="T10" fmla="*/ 6 w 54"/>
                  <a:gd name="T11" fmla="*/ 0 h 80"/>
                  <a:gd name="T12" fmla="*/ 0 w 54"/>
                  <a:gd name="T13" fmla="*/ 7 h 80"/>
                  <a:gd name="T14" fmla="*/ 0 w 54"/>
                  <a:gd name="T15" fmla="*/ 74 h 80"/>
                  <a:gd name="T16" fmla="*/ 6 w 54"/>
                  <a:gd name="T17" fmla="*/ 80 h 80"/>
                  <a:gd name="T18" fmla="*/ 41 w 54"/>
                  <a:gd name="T19" fmla="*/ 10 h 80"/>
                  <a:gd name="T20" fmla="*/ 47 w 54"/>
                  <a:gd name="T21" fmla="*/ 15 h 80"/>
                  <a:gd name="T22" fmla="*/ 41 w 54"/>
                  <a:gd name="T23" fmla="*/ 21 h 80"/>
                  <a:gd name="T24" fmla="*/ 36 w 54"/>
                  <a:gd name="T25" fmla="*/ 15 h 80"/>
                  <a:gd name="T26" fmla="*/ 41 w 54"/>
                  <a:gd name="T27" fmla="*/ 10 h 80"/>
                  <a:gd name="T28" fmla="*/ 13 w 54"/>
                  <a:gd name="T29" fmla="*/ 10 h 80"/>
                  <a:gd name="T30" fmla="*/ 18 w 54"/>
                  <a:gd name="T31" fmla="*/ 15 h 80"/>
                  <a:gd name="T32" fmla="*/ 13 w 54"/>
                  <a:gd name="T33" fmla="*/ 21 h 80"/>
                  <a:gd name="T34" fmla="*/ 7 w 54"/>
                  <a:gd name="T35" fmla="*/ 15 h 80"/>
                  <a:gd name="T36" fmla="*/ 13 w 54"/>
                  <a:gd name="T37" fmla="*/ 1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80">
                    <a:moveTo>
                      <a:pt x="6" y="80"/>
                    </a:move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4" y="77"/>
                      <a:pt x="54" y="74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6" y="80"/>
                    </a:cubicBezTo>
                    <a:close/>
                    <a:moveTo>
                      <a:pt x="41" y="10"/>
                    </a:moveTo>
                    <a:cubicBezTo>
                      <a:pt x="44" y="10"/>
                      <a:pt x="47" y="12"/>
                      <a:pt x="47" y="15"/>
                    </a:cubicBezTo>
                    <a:cubicBezTo>
                      <a:pt x="47" y="19"/>
                      <a:pt x="44" y="21"/>
                      <a:pt x="41" y="21"/>
                    </a:cubicBezTo>
                    <a:cubicBezTo>
                      <a:pt x="38" y="21"/>
                      <a:pt x="36" y="19"/>
                      <a:pt x="36" y="15"/>
                    </a:cubicBezTo>
                    <a:cubicBezTo>
                      <a:pt x="36" y="12"/>
                      <a:pt x="38" y="10"/>
                      <a:pt x="41" y="10"/>
                    </a:cubicBezTo>
                    <a:close/>
                    <a:moveTo>
                      <a:pt x="13" y="10"/>
                    </a:moveTo>
                    <a:cubicBezTo>
                      <a:pt x="16" y="10"/>
                      <a:pt x="18" y="12"/>
                      <a:pt x="18" y="15"/>
                    </a:cubicBezTo>
                    <a:cubicBezTo>
                      <a:pt x="18" y="19"/>
                      <a:pt x="16" y="21"/>
                      <a:pt x="13" y="21"/>
                    </a:cubicBezTo>
                    <a:cubicBezTo>
                      <a:pt x="9" y="21"/>
                      <a:pt x="7" y="19"/>
                      <a:pt x="7" y="15"/>
                    </a:cubicBezTo>
                    <a:cubicBezTo>
                      <a:pt x="7" y="12"/>
                      <a:pt x="9" y="10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2" name="Freeform 190"/>
              <p:cNvSpPr>
                <a:spLocks noEditPoints="1"/>
              </p:cNvSpPr>
              <p:nvPr/>
            </p:nvSpPr>
            <p:spPr bwMode="auto">
              <a:xfrm>
                <a:off x="2471" y="1574"/>
                <a:ext cx="108" cy="131"/>
              </a:xfrm>
              <a:custGeom>
                <a:avLst/>
                <a:gdLst>
                  <a:gd name="T0" fmla="*/ 44 w 74"/>
                  <a:gd name="T1" fmla="*/ 1 h 90"/>
                  <a:gd name="T2" fmla="*/ 5 w 74"/>
                  <a:gd name="T3" fmla="*/ 14 h 90"/>
                  <a:gd name="T4" fmla="*/ 1 w 74"/>
                  <a:gd name="T5" fmla="*/ 22 h 90"/>
                  <a:gd name="T6" fmla="*/ 22 w 74"/>
                  <a:gd name="T7" fmla="*/ 85 h 90"/>
                  <a:gd name="T8" fmla="*/ 30 w 74"/>
                  <a:gd name="T9" fmla="*/ 89 h 90"/>
                  <a:gd name="T10" fmla="*/ 69 w 74"/>
                  <a:gd name="T11" fmla="*/ 76 h 90"/>
                  <a:gd name="T12" fmla="*/ 73 w 74"/>
                  <a:gd name="T13" fmla="*/ 68 h 90"/>
                  <a:gd name="T14" fmla="*/ 52 w 74"/>
                  <a:gd name="T15" fmla="*/ 5 h 90"/>
                  <a:gd name="T16" fmla="*/ 44 w 74"/>
                  <a:gd name="T17" fmla="*/ 1 h 90"/>
                  <a:gd name="T18" fmla="*/ 33 w 74"/>
                  <a:gd name="T19" fmla="*/ 78 h 90"/>
                  <a:gd name="T20" fmla="*/ 26 w 74"/>
                  <a:gd name="T21" fmla="*/ 75 h 90"/>
                  <a:gd name="T22" fmla="*/ 30 w 74"/>
                  <a:gd name="T23" fmla="*/ 67 h 90"/>
                  <a:gd name="T24" fmla="*/ 37 w 74"/>
                  <a:gd name="T25" fmla="*/ 71 h 90"/>
                  <a:gd name="T26" fmla="*/ 33 w 74"/>
                  <a:gd name="T27" fmla="*/ 78 h 90"/>
                  <a:gd name="T28" fmla="*/ 60 w 74"/>
                  <a:gd name="T29" fmla="*/ 69 h 90"/>
                  <a:gd name="T30" fmla="*/ 53 w 74"/>
                  <a:gd name="T31" fmla="*/ 66 h 90"/>
                  <a:gd name="T32" fmla="*/ 56 w 74"/>
                  <a:gd name="T33" fmla="*/ 58 h 90"/>
                  <a:gd name="T34" fmla="*/ 63 w 74"/>
                  <a:gd name="T35" fmla="*/ 62 h 90"/>
                  <a:gd name="T36" fmla="*/ 60 w 74"/>
                  <a:gd name="T37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90">
                    <a:moveTo>
                      <a:pt x="44" y="1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5"/>
                      <a:pt x="0" y="19"/>
                      <a:pt x="1" y="22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4" y="88"/>
                      <a:pt x="27" y="90"/>
                      <a:pt x="30" y="89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72" y="75"/>
                      <a:pt x="74" y="71"/>
                      <a:pt x="73" y="68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0" y="2"/>
                      <a:pt x="47" y="0"/>
                      <a:pt x="44" y="1"/>
                    </a:cubicBezTo>
                    <a:close/>
                    <a:moveTo>
                      <a:pt x="33" y="78"/>
                    </a:moveTo>
                    <a:cubicBezTo>
                      <a:pt x="30" y="79"/>
                      <a:pt x="27" y="77"/>
                      <a:pt x="26" y="75"/>
                    </a:cubicBezTo>
                    <a:cubicBezTo>
                      <a:pt x="25" y="72"/>
                      <a:pt x="27" y="68"/>
                      <a:pt x="30" y="67"/>
                    </a:cubicBezTo>
                    <a:cubicBezTo>
                      <a:pt x="33" y="66"/>
                      <a:pt x="36" y="68"/>
                      <a:pt x="37" y="71"/>
                    </a:cubicBezTo>
                    <a:cubicBezTo>
                      <a:pt x="38" y="74"/>
                      <a:pt x="36" y="77"/>
                      <a:pt x="33" y="78"/>
                    </a:cubicBezTo>
                    <a:close/>
                    <a:moveTo>
                      <a:pt x="60" y="69"/>
                    </a:moveTo>
                    <a:cubicBezTo>
                      <a:pt x="57" y="70"/>
                      <a:pt x="54" y="68"/>
                      <a:pt x="53" y="66"/>
                    </a:cubicBezTo>
                    <a:cubicBezTo>
                      <a:pt x="52" y="63"/>
                      <a:pt x="53" y="59"/>
                      <a:pt x="56" y="58"/>
                    </a:cubicBezTo>
                    <a:cubicBezTo>
                      <a:pt x="59" y="57"/>
                      <a:pt x="63" y="59"/>
                      <a:pt x="63" y="62"/>
                    </a:cubicBezTo>
                    <a:cubicBezTo>
                      <a:pt x="64" y="65"/>
                      <a:pt x="63" y="68"/>
                      <a:pt x="6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3" name="Freeform 191"/>
              <p:cNvSpPr>
                <a:spLocks noEditPoints="1"/>
              </p:cNvSpPr>
              <p:nvPr/>
            </p:nvSpPr>
            <p:spPr bwMode="auto">
              <a:xfrm>
                <a:off x="1802" y="860"/>
                <a:ext cx="84" cy="89"/>
              </a:xfrm>
              <a:custGeom>
                <a:avLst/>
                <a:gdLst>
                  <a:gd name="T0" fmla="*/ 23 w 58"/>
                  <a:gd name="T1" fmla="*/ 2 h 61"/>
                  <a:gd name="T2" fmla="*/ 2 w 58"/>
                  <a:gd name="T3" fmla="*/ 18 h 61"/>
                  <a:gd name="T4" fmla="*/ 2 w 58"/>
                  <a:gd name="T5" fmla="*/ 24 h 61"/>
                  <a:gd name="T6" fmla="*/ 29 w 58"/>
                  <a:gd name="T7" fmla="*/ 59 h 61"/>
                  <a:gd name="T8" fmla="*/ 35 w 58"/>
                  <a:gd name="T9" fmla="*/ 60 h 61"/>
                  <a:gd name="T10" fmla="*/ 56 w 58"/>
                  <a:gd name="T11" fmla="*/ 43 h 61"/>
                  <a:gd name="T12" fmla="*/ 57 w 58"/>
                  <a:gd name="T13" fmla="*/ 37 h 61"/>
                  <a:gd name="T14" fmla="*/ 29 w 58"/>
                  <a:gd name="T15" fmla="*/ 3 h 61"/>
                  <a:gd name="T16" fmla="*/ 23 w 58"/>
                  <a:gd name="T17" fmla="*/ 2 h 61"/>
                  <a:gd name="T18" fmla="*/ 34 w 58"/>
                  <a:gd name="T19" fmla="*/ 52 h 61"/>
                  <a:gd name="T20" fmla="*/ 29 w 58"/>
                  <a:gd name="T21" fmla="*/ 52 h 61"/>
                  <a:gd name="T22" fmla="*/ 29 w 58"/>
                  <a:gd name="T23" fmla="*/ 47 h 61"/>
                  <a:gd name="T24" fmla="*/ 35 w 58"/>
                  <a:gd name="T25" fmla="*/ 47 h 61"/>
                  <a:gd name="T26" fmla="*/ 34 w 58"/>
                  <a:gd name="T27" fmla="*/ 52 h 61"/>
                  <a:gd name="T28" fmla="*/ 49 w 58"/>
                  <a:gd name="T29" fmla="*/ 41 h 61"/>
                  <a:gd name="T30" fmla="*/ 44 w 58"/>
                  <a:gd name="T31" fmla="*/ 40 h 61"/>
                  <a:gd name="T32" fmla="*/ 44 w 58"/>
                  <a:gd name="T33" fmla="*/ 35 h 61"/>
                  <a:gd name="T34" fmla="*/ 49 w 58"/>
                  <a:gd name="T35" fmla="*/ 36 h 61"/>
                  <a:gd name="T36" fmla="*/ 49 w 58"/>
                  <a:gd name="T37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61">
                    <a:moveTo>
                      <a:pt x="23" y="2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0" y="20"/>
                      <a:pt x="0" y="23"/>
                      <a:pt x="2" y="24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0" y="61"/>
                      <a:pt x="33" y="61"/>
                      <a:pt x="35" y="60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8" y="42"/>
                      <a:pt x="58" y="39"/>
                      <a:pt x="57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1"/>
                      <a:pt x="25" y="0"/>
                      <a:pt x="23" y="2"/>
                    </a:cubicBezTo>
                    <a:close/>
                    <a:moveTo>
                      <a:pt x="34" y="52"/>
                    </a:moveTo>
                    <a:cubicBezTo>
                      <a:pt x="32" y="54"/>
                      <a:pt x="30" y="53"/>
                      <a:pt x="29" y="52"/>
                    </a:cubicBezTo>
                    <a:cubicBezTo>
                      <a:pt x="27" y="50"/>
                      <a:pt x="28" y="48"/>
                      <a:pt x="29" y="47"/>
                    </a:cubicBezTo>
                    <a:cubicBezTo>
                      <a:pt x="31" y="45"/>
                      <a:pt x="33" y="46"/>
                      <a:pt x="35" y="47"/>
                    </a:cubicBezTo>
                    <a:cubicBezTo>
                      <a:pt x="36" y="49"/>
                      <a:pt x="36" y="51"/>
                      <a:pt x="34" y="52"/>
                    </a:cubicBezTo>
                    <a:close/>
                    <a:moveTo>
                      <a:pt x="49" y="41"/>
                    </a:moveTo>
                    <a:cubicBezTo>
                      <a:pt x="47" y="42"/>
                      <a:pt x="45" y="42"/>
                      <a:pt x="44" y="40"/>
                    </a:cubicBezTo>
                    <a:cubicBezTo>
                      <a:pt x="42" y="39"/>
                      <a:pt x="43" y="36"/>
                      <a:pt x="44" y="35"/>
                    </a:cubicBezTo>
                    <a:cubicBezTo>
                      <a:pt x="46" y="34"/>
                      <a:pt x="48" y="34"/>
                      <a:pt x="49" y="36"/>
                    </a:cubicBezTo>
                    <a:cubicBezTo>
                      <a:pt x="51" y="37"/>
                      <a:pt x="50" y="40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4" name="Freeform 192"/>
              <p:cNvSpPr/>
              <p:nvPr/>
            </p:nvSpPr>
            <p:spPr bwMode="auto">
              <a:xfrm>
                <a:off x="1703" y="2842"/>
                <a:ext cx="263" cy="182"/>
              </a:xfrm>
              <a:custGeom>
                <a:avLst/>
                <a:gdLst>
                  <a:gd name="T0" fmla="*/ 181 w 181"/>
                  <a:gd name="T1" fmla="*/ 113 h 125"/>
                  <a:gd name="T2" fmla="*/ 169 w 181"/>
                  <a:gd name="T3" fmla="*/ 125 h 125"/>
                  <a:gd name="T4" fmla="*/ 12 w 181"/>
                  <a:gd name="T5" fmla="*/ 125 h 125"/>
                  <a:gd name="T6" fmla="*/ 0 w 181"/>
                  <a:gd name="T7" fmla="*/ 113 h 125"/>
                  <a:gd name="T8" fmla="*/ 0 w 181"/>
                  <a:gd name="T9" fmla="*/ 12 h 125"/>
                  <a:gd name="T10" fmla="*/ 12 w 181"/>
                  <a:gd name="T11" fmla="*/ 0 h 125"/>
                  <a:gd name="T12" fmla="*/ 169 w 181"/>
                  <a:gd name="T13" fmla="*/ 0 h 125"/>
                  <a:gd name="T14" fmla="*/ 181 w 181"/>
                  <a:gd name="T15" fmla="*/ 12 h 125"/>
                  <a:gd name="T16" fmla="*/ 181 w 181"/>
                  <a:gd name="T17" fmla="*/ 11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25">
                    <a:moveTo>
                      <a:pt x="181" y="113"/>
                    </a:moveTo>
                    <a:cubicBezTo>
                      <a:pt x="181" y="120"/>
                      <a:pt x="176" y="125"/>
                      <a:pt x="169" y="125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5" y="125"/>
                      <a:pt x="0" y="120"/>
                      <a:pt x="0" y="1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6" y="0"/>
                      <a:pt x="181" y="5"/>
                      <a:pt x="181" y="12"/>
                    </a:cubicBezTo>
                    <a:lnTo>
                      <a:pt x="181" y="113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5" name="Rectangle 193"/>
              <p:cNvSpPr>
                <a:spLocks noChangeArrowheads="1"/>
              </p:cNvSpPr>
              <p:nvPr/>
            </p:nvSpPr>
            <p:spPr bwMode="auto">
              <a:xfrm>
                <a:off x="1809" y="2948"/>
                <a:ext cx="11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6" name="Rectangle 194"/>
              <p:cNvSpPr>
                <a:spLocks noChangeArrowheads="1"/>
              </p:cNvSpPr>
              <p:nvPr/>
            </p:nvSpPr>
            <p:spPr bwMode="auto">
              <a:xfrm>
                <a:off x="1853" y="2983"/>
                <a:ext cx="73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7" name="Rectangle 195"/>
              <p:cNvSpPr>
                <a:spLocks noChangeArrowheads="1"/>
              </p:cNvSpPr>
              <p:nvPr/>
            </p:nvSpPr>
            <p:spPr bwMode="auto">
              <a:xfrm>
                <a:off x="1707" y="2893"/>
                <a:ext cx="256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8" name="Freeform 196"/>
              <p:cNvSpPr/>
              <p:nvPr/>
            </p:nvSpPr>
            <p:spPr bwMode="auto">
              <a:xfrm>
                <a:off x="787" y="1959"/>
                <a:ext cx="280" cy="194"/>
              </a:xfrm>
              <a:custGeom>
                <a:avLst/>
                <a:gdLst>
                  <a:gd name="T0" fmla="*/ 193 w 193"/>
                  <a:gd name="T1" fmla="*/ 121 h 133"/>
                  <a:gd name="T2" fmla="*/ 180 w 193"/>
                  <a:gd name="T3" fmla="*/ 133 h 133"/>
                  <a:gd name="T4" fmla="*/ 13 w 193"/>
                  <a:gd name="T5" fmla="*/ 133 h 133"/>
                  <a:gd name="T6" fmla="*/ 0 w 193"/>
                  <a:gd name="T7" fmla="*/ 121 h 133"/>
                  <a:gd name="T8" fmla="*/ 0 w 193"/>
                  <a:gd name="T9" fmla="*/ 13 h 133"/>
                  <a:gd name="T10" fmla="*/ 13 w 193"/>
                  <a:gd name="T11" fmla="*/ 0 h 133"/>
                  <a:gd name="T12" fmla="*/ 180 w 193"/>
                  <a:gd name="T13" fmla="*/ 0 h 133"/>
                  <a:gd name="T14" fmla="*/ 193 w 193"/>
                  <a:gd name="T15" fmla="*/ 13 h 133"/>
                  <a:gd name="T16" fmla="*/ 193 w 193"/>
                  <a:gd name="T17" fmla="*/ 1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33">
                    <a:moveTo>
                      <a:pt x="193" y="121"/>
                    </a:moveTo>
                    <a:cubicBezTo>
                      <a:pt x="193" y="128"/>
                      <a:pt x="187" y="133"/>
                      <a:pt x="180" y="133"/>
                    </a:cubicBezTo>
                    <a:cubicBezTo>
                      <a:pt x="13" y="133"/>
                      <a:pt x="13" y="133"/>
                      <a:pt x="13" y="133"/>
                    </a:cubicBezTo>
                    <a:cubicBezTo>
                      <a:pt x="6" y="133"/>
                      <a:pt x="0" y="128"/>
                      <a:pt x="0" y="1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3" y="5"/>
                      <a:pt x="193" y="13"/>
                    </a:cubicBezTo>
                    <a:lnTo>
                      <a:pt x="193" y="121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9" name="Rectangle 197"/>
              <p:cNvSpPr>
                <a:spLocks noChangeArrowheads="1"/>
              </p:cNvSpPr>
              <p:nvPr/>
            </p:nvSpPr>
            <p:spPr bwMode="auto">
              <a:xfrm>
                <a:off x="900" y="2073"/>
                <a:ext cx="124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0" name="Rectangle 198"/>
              <p:cNvSpPr>
                <a:spLocks noChangeArrowheads="1"/>
              </p:cNvSpPr>
              <p:nvPr/>
            </p:nvSpPr>
            <p:spPr bwMode="auto">
              <a:xfrm>
                <a:off x="947" y="2109"/>
                <a:ext cx="77" cy="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1" name="Rectangle 199"/>
              <p:cNvSpPr>
                <a:spLocks noChangeArrowheads="1"/>
              </p:cNvSpPr>
              <p:nvPr/>
            </p:nvSpPr>
            <p:spPr bwMode="auto">
              <a:xfrm>
                <a:off x="791" y="2013"/>
                <a:ext cx="273" cy="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2" name="Freeform 200"/>
              <p:cNvSpPr/>
              <p:nvPr/>
            </p:nvSpPr>
            <p:spPr bwMode="auto">
              <a:xfrm>
                <a:off x="630" y="1175"/>
                <a:ext cx="260" cy="185"/>
              </a:xfrm>
              <a:custGeom>
                <a:avLst/>
                <a:gdLst>
                  <a:gd name="T0" fmla="*/ 173 w 179"/>
                  <a:gd name="T1" fmla="*/ 110 h 127"/>
                  <a:gd name="T2" fmla="*/ 167 w 179"/>
                  <a:gd name="T3" fmla="*/ 110 h 127"/>
                  <a:gd name="T4" fmla="*/ 162 w 179"/>
                  <a:gd name="T5" fmla="*/ 115 h 127"/>
                  <a:gd name="T6" fmla="*/ 17 w 179"/>
                  <a:gd name="T7" fmla="*/ 115 h 127"/>
                  <a:gd name="T8" fmla="*/ 12 w 179"/>
                  <a:gd name="T9" fmla="*/ 110 h 127"/>
                  <a:gd name="T10" fmla="*/ 12 w 179"/>
                  <a:gd name="T11" fmla="*/ 17 h 127"/>
                  <a:gd name="T12" fmla="*/ 17 w 179"/>
                  <a:gd name="T13" fmla="*/ 12 h 127"/>
                  <a:gd name="T14" fmla="*/ 162 w 179"/>
                  <a:gd name="T15" fmla="*/ 12 h 127"/>
                  <a:gd name="T16" fmla="*/ 167 w 179"/>
                  <a:gd name="T17" fmla="*/ 17 h 127"/>
                  <a:gd name="T18" fmla="*/ 167 w 179"/>
                  <a:gd name="T19" fmla="*/ 110 h 127"/>
                  <a:gd name="T20" fmla="*/ 173 w 179"/>
                  <a:gd name="T21" fmla="*/ 110 h 127"/>
                  <a:gd name="T22" fmla="*/ 179 w 179"/>
                  <a:gd name="T23" fmla="*/ 110 h 127"/>
                  <a:gd name="T24" fmla="*/ 179 w 179"/>
                  <a:gd name="T25" fmla="*/ 17 h 127"/>
                  <a:gd name="T26" fmla="*/ 162 w 179"/>
                  <a:gd name="T27" fmla="*/ 0 h 127"/>
                  <a:gd name="T28" fmla="*/ 17 w 179"/>
                  <a:gd name="T29" fmla="*/ 0 h 127"/>
                  <a:gd name="T30" fmla="*/ 0 w 179"/>
                  <a:gd name="T31" fmla="*/ 17 h 127"/>
                  <a:gd name="T32" fmla="*/ 0 w 179"/>
                  <a:gd name="T33" fmla="*/ 110 h 127"/>
                  <a:gd name="T34" fmla="*/ 17 w 179"/>
                  <a:gd name="T35" fmla="*/ 127 h 127"/>
                  <a:gd name="T36" fmla="*/ 162 w 179"/>
                  <a:gd name="T37" fmla="*/ 127 h 127"/>
                  <a:gd name="T38" fmla="*/ 179 w 179"/>
                  <a:gd name="T39" fmla="*/ 110 h 127"/>
                  <a:gd name="T40" fmla="*/ 173 w 179"/>
                  <a:gd name="T41" fmla="*/ 11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127">
                    <a:moveTo>
                      <a:pt x="173" y="110"/>
                    </a:move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7" y="113"/>
                      <a:pt x="165" y="115"/>
                      <a:pt x="162" y="115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4" y="115"/>
                      <a:pt x="12" y="113"/>
                      <a:pt x="12" y="110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4"/>
                      <a:pt x="14" y="12"/>
                      <a:pt x="17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5" y="12"/>
                      <a:pt x="167" y="14"/>
                      <a:pt x="167" y="17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73" y="110"/>
                      <a:pt x="173" y="110"/>
                      <a:pt x="173" y="110"/>
                    </a:cubicBezTo>
                    <a:cubicBezTo>
                      <a:pt x="179" y="110"/>
                      <a:pt x="179" y="110"/>
                      <a:pt x="179" y="110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179" y="7"/>
                      <a:pt x="172" y="0"/>
                      <a:pt x="16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0"/>
                      <a:pt x="8" y="127"/>
                      <a:pt x="17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72" y="127"/>
                      <a:pt x="179" y="120"/>
                      <a:pt x="179" y="110"/>
                    </a:cubicBezTo>
                    <a:cubicBezTo>
                      <a:pt x="173" y="110"/>
                      <a:pt x="173" y="110"/>
                      <a:pt x="173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3" name="Rectangle 201"/>
              <p:cNvSpPr>
                <a:spLocks noChangeArrowheads="1"/>
              </p:cNvSpPr>
              <p:nvPr/>
            </p:nvSpPr>
            <p:spPr bwMode="auto">
              <a:xfrm>
                <a:off x="736" y="1282"/>
                <a:ext cx="10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4" name="Rectangle 202"/>
              <p:cNvSpPr>
                <a:spLocks noChangeArrowheads="1"/>
              </p:cNvSpPr>
              <p:nvPr/>
            </p:nvSpPr>
            <p:spPr bwMode="auto">
              <a:xfrm>
                <a:off x="778" y="1314"/>
                <a:ext cx="65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5" name="Rectangle 203"/>
              <p:cNvSpPr>
                <a:spLocks noChangeArrowheads="1"/>
              </p:cNvSpPr>
              <p:nvPr/>
            </p:nvSpPr>
            <p:spPr bwMode="auto">
              <a:xfrm>
                <a:off x="643" y="1231"/>
                <a:ext cx="235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6" name="Freeform 204"/>
              <p:cNvSpPr/>
              <p:nvPr/>
            </p:nvSpPr>
            <p:spPr bwMode="auto">
              <a:xfrm>
                <a:off x="2048" y="895"/>
                <a:ext cx="185" cy="128"/>
              </a:xfrm>
              <a:custGeom>
                <a:avLst/>
                <a:gdLst>
                  <a:gd name="T0" fmla="*/ 127 w 127"/>
                  <a:gd name="T1" fmla="*/ 80 h 88"/>
                  <a:gd name="T2" fmla="*/ 119 w 127"/>
                  <a:gd name="T3" fmla="*/ 88 h 88"/>
                  <a:gd name="T4" fmla="*/ 9 w 127"/>
                  <a:gd name="T5" fmla="*/ 88 h 88"/>
                  <a:gd name="T6" fmla="*/ 0 w 127"/>
                  <a:gd name="T7" fmla="*/ 80 h 88"/>
                  <a:gd name="T8" fmla="*/ 0 w 127"/>
                  <a:gd name="T9" fmla="*/ 9 h 88"/>
                  <a:gd name="T10" fmla="*/ 9 w 127"/>
                  <a:gd name="T11" fmla="*/ 0 h 88"/>
                  <a:gd name="T12" fmla="*/ 119 w 127"/>
                  <a:gd name="T13" fmla="*/ 0 h 88"/>
                  <a:gd name="T14" fmla="*/ 127 w 127"/>
                  <a:gd name="T15" fmla="*/ 9 h 88"/>
                  <a:gd name="T16" fmla="*/ 127 w 127"/>
                  <a:gd name="T17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88">
                    <a:moveTo>
                      <a:pt x="127" y="80"/>
                    </a:moveTo>
                    <a:cubicBezTo>
                      <a:pt x="127" y="84"/>
                      <a:pt x="123" y="88"/>
                      <a:pt x="119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4" y="88"/>
                      <a:pt x="0" y="84"/>
                      <a:pt x="0" y="8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3" y="0"/>
                      <a:pt x="127" y="4"/>
                      <a:pt x="127" y="9"/>
                    </a:cubicBezTo>
                    <a:lnTo>
                      <a:pt x="127" y="8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1" name="Group 406"/>
            <p:cNvGrpSpPr/>
            <p:nvPr/>
          </p:nvGrpSpPr>
          <p:grpSpPr bwMode="auto">
            <a:xfrm>
              <a:off x="586" y="587"/>
              <a:ext cx="2147" cy="2825"/>
              <a:chOff x="586" y="587"/>
              <a:chExt cx="2147" cy="2825"/>
            </a:xfrm>
            <a:grpFill/>
          </p:grpSpPr>
          <p:sp>
            <p:nvSpPr>
              <p:cNvPr id="204" name="Rectangle 206"/>
              <p:cNvSpPr>
                <a:spLocks noChangeArrowheads="1"/>
              </p:cNvSpPr>
              <p:nvPr/>
            </p:nvSpPr>
            <p:spPr bwMode="auto">
              <a:xfrm>
                <a:off x="2122" y="969"/>
                <a:ext cx="81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5" name="Rectangle 207"/>
              <p:cNvSpPr>
                <a:spLocks noChangeArrowheads="1"/>
              </p:cNvSpPr>
              <p:nvPr/>
            </p:nvSpPr>
            <p:spPr bwMode="auto">
              <a:xfrm>
                <a:off x="2154" y="994"/>
                <a:ext cx="49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6" name="Rectangle 208"/>
              <p:cNvSpPr>
                <a:spLocks noChangeArrowheads="1"/>
              </p:cNvSpPr>
              <p:nvPr/>
            </p:nvSpPr>
            <p:spPr bwMode="auto">
              <a:xfrm>
                <a:off x="2052" y="931"/>
                <a:ext cx="179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7" name="Freeform 209"/>
              <p:cNvSpPr/>
              <p:nvPr/>
            </p:nvSpPr>
            <p:spPr bwMode="auto">
              <a:xfrm>
                <a:off x="2061" y="1439"/>
                <a:ext cx="166" cy="116"/>
              </a:xfrm>
              <a:custGeom>
                <a:avLst/>
                <a:gdLst>
                  <a:gd name="T0" fmla="*/ 114 w 114"/>
                  <a:gd name="T1" fmla="*/ 72 h 80"/>
                  <a:gd name="T2" fmla="*/ 107 w 114"/>
                  <a:gd name="T3" fmla="*/ 80 h 80"/>
                  <a:gd name="T4" fmla="*/ 7 w 114"/>
                  <a:gd name="T5" fmla="*/ 80 h 80"/>
                  <a:gd name="T6" fmla="*/ 0 w 114"/>
                  <a:gd name="T7" fmla="*/ 72 h 80"/>
                  <a:gd name="T8" fmla="*/ 0 w 114"/>
                  <a:gd name="T9" fmla="*/ 8 h 80"/>
                  <a:gd name="T10" fmla="*/ 7 w 114"/>
                  <a:gd name="T11" fmla="*/ 0 h 80"/>
                  <a:gd name="T12" fmla="*/ 107 w 114"/>
                  <a:gd name="T13" fmla="*/ 0 h 80"/>
                  <a:gd name="T14" fmla="*/ 114 w 114"/>
                  <a:gd name="T15" fmla="*/ 8 h 80"/>
                  <a:gd name="T16" fmla="*/ 114 w 114"/>
                  <a:gd name="T17" fmla="*/ 7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80">
                    <a:moveTo>
                      <a:pt x="114" y="72"/>
                    </a:moveTo>
                    <a:cubicBezTo>
                      <a:pt x="114" y="76"/>
                      <a:pt x="111" y="80"/>
                      <a:pt x="10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3" y="80"/>
                      <a:pt x="0" y="76"/>
                      <a:pt x="0" y="7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1" y="0"/>
                      <a:pt x="114" y="4"/>
                      <a:pt x="114" y="8"/>
                    </a:cubicBezTo>
                    <a:lnTo>
                      <a:pt x="114" y="72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8" name="Rectangle 210"/>
              <p:cNvSpPr>
                <a:spLocks noChangeArrowheads="1"/>
              </p:cNvSpPr>
              <p:nvPr/>
            </p:nvSpPr>
            <p:spPr bwMode="auto">
              <a:xfrm>
                <a:off x="2128" y="1506"/>
                <a:ext cx="73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9" name="Rectangle 211"/>
              <p:cNvSpPr>
                <a:spLocks noChangeArrowheads="1"/>
              </p:cNvSpPr>
              <p:nvPr/>
            </p:nvSpPr>
            <p:spPr bwMode="auto">
              <a:xfrm>
                <a:off x="2155" y="1529"/>
                <a:ext cx="46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0" name="Rectangle 212"/>
              <p:cNvSpPr>
                <a:spLocks noChangeArrowheads="1"/>
              </p:cNvSpPr>
              <p:nvPr/>
            </p:nvSpPr>
            <p:spPr bwMode="auto">
              <a:xfrm>
                <a:off x="2064" y="1471"/>
                <a:ext cx="161" cy="2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1" name="Freeform 213"/>
              <p:cNvSpPr>
                <a:spLocks noEditPoints="1"/>
              </p:cNvSpPr>
              <p:nvPr/>
            </p:nvSpPr>
            <p:spPr bwMode="auto">
              <a:xfrm>
                <a:off x="781" y="1655"/>
                <a:ext cx="246" cy="256"/>
              </a:xfrm>
              <a:custGeom>
                <a:avLst/>
                <a:gdLst>
                  <a:gd name="T0" fmla="*/ 128 w 246"/>
                  <a:gd name="T1" fmla="*/ 13 h 256"/>
                  <a:gd name="T2" fmla="*/ 128 w 246"/>
                  <a:gd name="T3" fmla="*/ 0 h 256"/>
                  <a:gd name="T4" fmla="*/ 100 w 246"/>
                  <a:gd name="T5" fmla="*/ 0 h 256"/>
                  <a:gd name="T6" fmla="*/ 100 w 246"/>
                  <a:gd name="T7" fmla="*/ 25 h 256"/>
                  <a:gd name="T8" fmla="*/ 67 w 246"/>
                  <a:gd name="T9" fmla="*/ 25 h 256"/>
                  <a:gd name="T10" fmla="*/ 64 w 246"/>
                  <a:gd name="T11" fmla="*/ 12 h 256"/>
                  <a:gd name="T12" fmla="*/ 11 w 246"/>
                  <a:gd name="T13" fmla="*/ 12 h 256"/>
                  <a:gd name="T14" fmla="*/ 11 w 246"/>
                  <a:gd name="T15" fmla="*/ 114 h 256"/>
                  <a:gd name="T16" fmla="*/ 0 w 246"/>
                  <a:gd name="T17" fmla="*/ 114 h 256"/>
                  <a:gd name="T18" fmla="*/ 0 w 246"/>
                  <a:gd name="T19" fmla="*/ 127 h 256"/>
                  <a:gd name="T20" fmla="*/ 10 w 246"/>
                  <a:gd name="T21" fmla="*/ 127 h 256"/>
                  <a:gd name="T22" fmla="*/ 10 w 246"/>
                  <a:gd name="T23" fmla="*/ 256 h 256"/>
                  <a:gd name="T24" fmla="*/ 224 w 246"/>
                  <a:gd name="T25" fmla="*/ 256 h 256"/>
                  <a:gd name="T26" fmla="*/ 224 w 246"/>
                  <a:gd name="T27" fmla="*/ 131 h 256"/>
                  <a:gd name="T28" fmla="*/ 246 w 246"/>
                  <a:gd name="T29" fmla="*/ 131 h 256"/>
                  <a:gd name="T30" fmla="*/ 128 w 246"/>
                  <a:gd name="T31" fmla="*/ 13 h 256"/>
                  <a:gd name="T32" fmla="*/ 57 w 246"/>
                  <a:gd name="T33" fmla="*/ 210 h 256"/>
                  <a:gd name="T34" fmla="*/ 39 w 246"/>
                  <a:gd name="T35" fmla="*/ 210 h 256"/>
                  <a:gd name="T36" fmla="*/ 39 w 246"/>
                  <a:gd name="T37" fmla="*/ 192 h 256"/>
                  <a:gd name="T38" fmla="*/ 57 w 246"/>
                  <a:gd name="T39" fmla="*/ 192 h 256"/>
                  <a:gd name="T40" fmla="*/ 57 w 246"/>
                  <a:gd name="T41" fmla="*/ 210 h 256"/>
                  <a:gd name="T42" fmla="*/ 57 w 246"/>
                  <a:gd name="T43" fmla="*/ 172 h 256"/>
                  <a:gd name="T44" fmla="*/ 39 w 246"/>
                  <a:gd name="T45" fmla="*/ 172 h 256"/>
                  <a:gd name="T46" fmla="*/ 39 w 246"/>
                  <a:gd name="T47" fmla="*/ 155 h 256"/>
                  <a:gd name="T48" fmla="*/ 57 w 246"/>
                  <a:gd name="T49" fmla="*/ 155 h 256"/>
                  <a:gd name="T50" fmla="*/ 57 w 246"/>
                  <a:gd name="T51" fmla="*/ 172 h 256"/>
                  <a:gd name="T52" fmla="*/ 97 w 246"/>
                  <a:gd name="T53" fmla="*/ 210 h 256"/>
                  <a:gd name="T54" fmla="*/ 80 w 246"/>
                  <a:gd name="T55" fmla="*/ 210 h 256"/>
                  <a:gd name="T56" fmla="*/ 80 w 246"/>
                  <a:gd name="T57" fmla="*/ 192 h 256"/>
                  <a:gd name="T58" fmla="*/ 97 w 246"/>
                  <a:gd name="T59" fmla="*/ 192 h 256"/>
                  <a:gd name="T60" fmla="*/ 97 w 246"/>
                  <a:gd name="T61" fmla="*/ 210 h 256"/>
                  <a:gd name="T62" fmla="*/ 97 w 246"/>
                  <a:gd name="T63" fmla="*/ 172 h 256"/>
                  <a:gd name="T64" fmla="*/ 80 w 246"/>
                  <a:gd name="T65" fmla="*/ 172 h 256"/>
                  <a:gd name="T66" fmla="*/ 80 w 246"/>
                  <a:gd name="T67" fmla="*/ 155 h 256"/>
                  <a:gd name="T68" fmla="*/ 97 w 246"/>
                  <a:gd name="T69" fmla="*/ 155 h 256"/>
                  <a:gd name="T70" fmla="*/ 97 w 246"/>
                  <a:gd name="T71" fmla="*/ 172 h 256"/>
                  <a:gd name="T72" fmla="*/ 201 w 246"/>
                  <a:gd name="T73" fmla="*/ 235 h 256"/>
                  <a:gd name="T74" fmla="*/ 138 w 246"/>
                  <a:gd name="T75" fmla="*/ 235 h 256"/>
                  <a:gd name="T76" fmla="*/ 138 w 246"/>
                  <a:gd name="T77" fmla="*/ 155 h 256"/>
                  <a:gd name="T78" fmla="*/ 201 w 246"/>
                  <a:gd name="T79" fmla="*/ 155 h 256"/>
                  <a:gd name="T80" fmla="*/ 201 w 246"/>
                  <a:gd name="T81" fmla="*/ 2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6">
                    <a:moveTo>
                      <a:pt x="128" y="13"/>
                    </a:moveTo>
                    <a:lnTo>
                      <a:pt x="128" y="0"/>
                    </a:lnTo>
                    <a:lnTo>
                      <a:pt x="100" y="0"/>
                    </a:lnTo>
                    <a:lnTo>
                      <a:pt x="100" y="25"/>
                    </a:lnTo>
                    <a:lnTo>
                      <a:pt x="67" y="25"/>
                    </a:lnTo>
                    <a:lnTo>
                      <a:pt x="64" y="12"/>
                    </a:lnTo>
                    <a:lnTo>
                      <a:pt x="11" y="12"/>
                    </a:lnTo>
                    <a:lnTo>
                      <a:pt x="11" y="114"/>
                    </a:lnTo>
                    <a:lnTo>
                      <a:pt x="0" y="114"/>
                    </a:lnTo>
                    <a:lnTo>
                      <a:pt x="0" y="127"/>
                    </a:lnTo>
                    <a:lnTo>
                      <a:pt x="10" y="127"/>
                    </a:lnTo>
                    <a:lnTo>
                      <a:pt x="10" y="256"/>
                    </a:lnTo>
                    <a:lnTo>
                      <a:pt x="224" y="256"/>
                    </a:lnTo>
                    <a:lnTo>
                      <a:pt x="224" y="131"/>
                    </a:lnTo>
                    <a:lnTo>
                      <a:pt x="246" y="131"/>
                    </a:lnTo>
                    <a:lnTo>
                      <a:pt x="128" y="13"/>
                    </a:lnTo>
                    <a:close/>
                    <a:moveTo>
                      <a:pt x="57" y="210"/>
                    </a:moveTo>
                    <a:lnTo>
                      <a:pt x="39" y="210"/>
                    </a:lnTo>
                    <a:lnTo>
                      <a:pt x="39" y="192"/>
                    </a:lnTo>
                    <a:lnTo>
                      <a:pt x="57" y="192"/>
                    </a:lnTo>
                    <a:lnTo>
                      <a:pt x="57" y="210"/>
                    </a:lnTo>
                    <a:close/>
                    <a:moveTo>
                      <a:pt x="57" y="172"/>
                    </a:moveTo>
                    <a:lnTo>
                      <a:pt x="39" y="172"/>
                    </a:lnTo>
                    <a:lnTo>
                      <a:pt x="39" y="155"/>
                    </a:lnTo>
                    <a:lnTo>
                      <a:pt x="57" y="155"/>
                    </a:lnTo>
                    <a:lnTo>
                      <a:pt x="57" y="172"/>
                    </a:lnTo>
                    <a:close/>
                    <a:moveTo>
                      <a:pt x="97" y="210"/>
                    </a:moveTo>
                    <a:lnTo>
                      <a:pt x="80" y="210"/>
                    </a:lnTo>
                    <a:lnTo>
                      <a:pt x="80" y="192"/>
                    </a:lnTo>
                    <a:lnTo>
                      <a:pt x="97" y="192"/>
                    </a:lnTo>
                    <a:lnTo>
                      <a:pt x="97" y="210"/>
                    </a:lnTo>
                    <a:close/>
                    <a:moveTo>
                      <a:pt x="97" y="172"/>
                    </a:moveTo>
                    <a:lnTo>
                      <a:pt x="80" y="172"/>
                    </a:lnTo>
                    <a:lnTo>
                      <a:pt x="80" y="155"/>
                    </a:lnTo>
                    <a:lnTo>
                      <a:pt x="97" y="155"/>
                    </a:lnTo>
                    <a:lnTo>
                      <a:pt x="97" y="172"/>
                    </a:lnTo>
                    <a:close/>
                    <a:moveTo>
                      <a:pt x="201" y="235"/>
                    </a:moveTo>
                    <a:lnTo>
                      <a:pt x="138" y="235"/>
                    </a:lnTo>
                    <a:lnTo>
                      <a:pt x="138" y="155"/>
                    </a:lnTo>
                    <a:lnTo>
                      <a:pt x="201" y="155"/>
                    </a:lnTo>
                    <a:lnTo>
                      <a:pt x="201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2" name="Freeform 214"/>
              <p:cNvSpPr>
                <a:spLocks noEditPoints="1"/>
              </p:cNvSpPr>
              <p:nvPr/>
            </p:nvSpPr>
            <p:spPr bwMode="auto">
              <a:xfrm>
                <a:off x="2537" y="2063"/>
                <a:ext cx="133" cy="141"/>
              </a:xfrm>
              <a:custGeom>
                <a:avLst/>
                <a:gdLst>
                  <a:gd name="T0" fmla="*/ 69 w 133"/>
                  <a:gd name="T1" fmla="*/ 7 h 141"/>
                  <a:gd name="T2" fmla="*/ 69 w 133"/>
                  <a:gd name="T3" fmla="*/ 0 h 141"/>
                  <a:gd name="T4" fmla="*/ 55 w 133"/>
                  <a:gd name="T5" fmla="*/ 0 h 141"/>
                  <a:gd name="T6" fmla="*/ 55 w 133"/>
                  <a:gd name="T7" fmla="*/ 14 h 141"/>
                  <a:gd name="T8" fmla="*/ 36 w 133"/>
                  <a:gd name="T9" fmla="*/ 14 h 141"/>
                  <a:gd name="T10" fmla="*/ 34 w 133"/>
                  <a:gd name="T11" fmla="*/ 7 h 141"/>
                  <a:gd name="T12" fmla="*/ 5 w 133"/>
                  <a:gd name="T13" fmla="*/ 7 h 141"/>
                  <a:gd name="T14" fmla="*/ 5 w 133"/>
                  <a:gd name="T15" fmla="*/ 62 h 141"/>
                  <a:gd name="T16" fmla="*/ 0 w 133"/>
                  <a:gd name="T17" fmla="*/ 62 h 141"/>
                  <a:gd name="T18" fmla="*/ 0 w 133"/>
                  <a:gd name="T19" fmla="*/ 69 h 141"/>
                  <a:gd name="T20" fmla="*/ 5 w 133"/>
                  <a:gd name="T21" fmla="*/ 69 h 141"/>
                  <a:gd name="T22" fmla="*/ 5 w 133"/>
                  <a:gd name="T23" fmla="*/ 141 h 141"/>
                  <a:gd name="T24" fmla="*/ 122 w 133"/>
                  <a:gd name="T25" fmla="*/ 141 h 141"/>
                  <a:gd name="T26" fmla="*/ 122 w 133"/>
                  <a:gd name="T27" fmla="*/ 72 h 141"/>
                  <a:gd name="T28" fmla="*/ 133 w 133"/>
                  <a:gd name="T29" fmla="*/ 72 h 141"/>
                  <a:gd name="T30" fmla="*/ 69 w 133"/>
                  <a:gd name="T31" fmla="*/ 7 h 141"/>
                  <a:gd name="T32" fmla="*/ 32 w 133"/>
                  <a:gd name="T33" fmla="*/ 116 h 141"/>
                  <a:gd name="T34" fmla="*/ 21 w 133"/>
                  <a:gd name="T35" fmla="*/ 116 h 141"/>
                  <a:gd name="T36" fmla="*/ 21 w 133"/>
                  <a:gd name="T37" fmla="*/ 106 h 141"/>
                  <a:gd name="T38" fmla="*/ 32 w 133"/>
                  <a:gd name="T39" fmla="*/ 106 h 141"/>
                  <a:gd name="T40" fmla="*/ 32 w 133"/>
                  <a:gd name="T41" fmla="*/ 116 h 141"/>
                  <a:gd name="T42" fmla="*/ 32 w 133"/>
                  <a:gd name="T43" fmla="*/ 94 h 141"/>
                  <a:gd name="T44" fmla="*/ 21 w 133"/>
                  <a:gd name="T45" fmla="*/ 94 h 141"/>
                  <a:gd name="T46" fmla="*/ 21 w 133"/>
                  <a:gd name="T47" fmla="*/ 85 h 141"/>
                  <a:gd name="T48" fmla="*/ 32 w 133"/>
                  <a:gd name="T49" fmla="*/ 85 h 141"/>
                  <a:gd name="T50" fmla="*/ 32 w 133"/>
                  <a:gd name="T51" fmla="*/ 94 h 141"/>
                  <a:gd name="T52" fmla="*/ 53 w 133"/>
                  <a:gd name="T53" fmla="*/ 116 h 141"/>
                  <a:gd name="T54" fmla="*/ 43 w 133"/>
                  <a:gd name="T55" fmla="*/ 116 h 141"/>
                  <a:gd name="T56" fmla="*/ 43 w 133"/>
                  <a:gd name="T57" fmla="*/ 106 h 141"/>
                  <a:gd name="T58" fmla="*/ 53 w 133"/>
                  <a:gd name="T59" fmla="*/ 106 h 141"/>
                  <a:gd name="T60" fmla="*/ 53 w 133"/>
                  <a:gd name="T61" fmla="*/ 116 h 141"/>
                  <a:gd name="T62" fmla="*/ 53 w 133"/>
                  <a:gd name="T63" fmla="*/ 94 h 141"/>
                  <a:gd name="T64" fmla="*/ 43 w 133"/>
                  <a:gd name="T65" fmla="*/ 94 h 141"/>
                  <a:gd name="T66" fmla="*/ 43 w 133"/>
                  <a:gd name="T67" fmla="*/ 85 h 141"/>
                  <a:gd name="T68" fmla="*/ 53 w 133"/>
                  <a:gd name="T69" fmla="*/ 85 h 141"/>
                  <a:gd name="T70" fmla="*/ 53 w 133"/>
                  <a:gd name="T71" fmla="*/ 94 h 141"/>
                  <a:gd name="T72" fmla="*/ 109 w 133"/>
                  <a:gd name="T73" fmla="*/ 129 h 141"/>
                  <a:gd name="T74" fmla="*/ 75 w 133"/>
                  <a:gd name="T75" fmla="*/ 129 h 141"/>
                  <a:gd name="T76" fmla="*/ 75 w 133"/>
                  <a:gd name="T77" fmla="*/ 85 h 141"/>
                  <a:gd name="T78" fmla="*/ 109 w 133"/>
                  <a:gd name="T79" fmla="*/ 85 h 141"/>
                  <a:gd name="T80" fmla="*/ 109 w 133"/>
                  <a:gd name="T81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3" h="141">
                    <a:moveTo>
                      <a:pt x="69" y="7"/>
                    </a:moveTo>
                    <a:lnTo>
                      <a:pt x="69" y="0"/>
                    </a:lnTo>
                    <a:lnTo>
                      <a:pt x="55" y="0"/>
                    </a:lnTo>
                    <a:lnTo>
                      <a:pt x="55" y="14"/>
                    </a:lnTo>
                    <a:lnTo>
                      <a:pt x="36" y="14"/>
                    </a:lnTo>
                    <a:lnTo>
                      <a:pt x="34" y="7"/>
                    </a:lnTo>
                    <a:lnTo>
                      <a:pt x="5" y="7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5" y="141"/>
                    </a:lnTo>
                    <a:lnTo>
                      <a:pt x="122" y="141"/>
                    </a:lnTo>
                    <a:lnTo>
                      <a:pt x="122" y="72"/>
                    </a:lnTo>
                    <a:lnTo>
                      <a:pt x="133" y="72"/>
                    </a:lnTo>
                    <a:lnTo>
                      <a:pt x="69" y="7"/>
                    </a:lnTo>
                    <a:close/>
                    <a:moveTo>
                      <a:pt x="32" y="116"/>
                    </a:moveTo>
                    <a:lnTo>
                      <a:pt x="21" y="116"/>
                    </a:lnTo>
                    <a:lnTo>
                      <a:pt x="21" y="106"/>
                    </a:lnTo>
                    <a:lnTo>
                      <a:pt x="32" y="106"/>
                    </a:lnTo>
                    <a:lnTo>
                      <a:pt x="32" y="116"/>
                    </a:lnTo>
                    <a:close/>
                    <a:moveTo>
                      <a:pt x="32" y="94"/>
                    </a:moveTo>
                    <a:lnTo>
                      <a:pt x="21" y="94"/>
                    </a:lnTo>
                    <a:lnTo>
                      <a:pt x="21" y="85"/>
                    </a:lnTo>
                    <a:lnTo>
                      <a:pt x="32" y="85"/>
                    </a:lnTo>
                    <a:lnTo>
                      <a:pt x="32" y="94"/>
                    </a:lnTo>
                    <a:close/>
                    <a:moveTo>
                      <a:pt x="53" y="116"/>
                    </a:moveTo>
                    <a:lnTo>
                      <a:pt x="43" y="116"/>
                    </a:lnTo>
                    <a:lnTo>
                      <a:pt x="43" y="106"/>
                    </a:lnTo>
                    <a:lnTo>
                      <a:pt x="53" y="106"/>
                    </a:lnTo>
                    <a:lnTo>
                      <a:pt x="53" y="116"/>
                    </a:lnTo>
                    <a:close/>
                    <a:moveTo>
                      <a:pt x="53" y="94"/>
                    </a:moveTo>
                    <a:lnTo>
                      <a:pt x="43" y="94"/>
                    </a:lnTo>
                    <a:lnTo>
                      <a:pt x="43" y="85"/>
                    </a:lnTo>
                    <a:lnTo>
                      <a:pt x="53" y="85"/>
                    </a:lnTo>
                    <a:lnTo>
                      <a:pt x="53" y="94"/>
                    </a:lnTo>
                    <a:close/>
                    <a:moveTo>
                      <a:pt x="109" y="129"/>
                    </a:moveTo>
                    <a:lnTo>
                      <a:pt x="75" y="129"/>
                    </a:lnTo>
                    <a:lnTo>
                      <a:pt x="75" y="85"/>
                    </a:lnTo>
                    <a:lnTo>
                      <a:pt x="109" y="85"/>
                    </a:lnTo>
                    <a:lnTo>
                      <a:pt x="10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3" name="Freeform 215"/>
              <p:cNvSpPr>
                <a:spLocks noEditPoints="1"/>
              </p:cNvSpPr>
              <p:nvPr/>
            </p:nvSpPr>
            <p:spPr bwMode="auto">
              <a:xfrm>
                <a:off x="1617" y="587"/>
                <a:ext cx="246" cy="255"/>
              </a:xfrm>
              <a:custGeom>
                <a:avLst/>
                <a:gdLst>
                  <a:gd name="T0" fmla="*/ 127 w 246"/>
                  <a:gd name="T1" fmla="*/ 13 h 255"/>
                  <a:gd name="T2" fmla="*/ 127 w 246"/>
                  <a:gd name="T3" fmla="*/ 0 h 255"/>
                  <a:gd name="T4" fmla="*/ 99 w 246"/>
                  <a:gd name="T5" fmla="*/ 0 h 255"/>
                  <a:gd name="T6" fmla="*/ 99 w 246"/>
                  <a:gd name="T7" fmla="*/ 24 h 255"/>
                  <a:gd name="T8" fmla="*/ 67 w 246"/>
                  <a:gd name="T9" fmla="*/ 24 h 255"/>
                  <a:gd name="T10" fmla="*/ 64 w 246"/>
                  <a:gd name="T11" fmla="*/ 13 h 255"/>
                  <a:gd name="T12" fmla="*/ 12 w 246"/>
                  <a:gd name="T13" fmla="*/ 13 h 255"/>
                  <a:gd name="T14" fmla="*/ 12 w 246"/>
                  <a:gd name="T15" fmla="*/ 114 h 255"/>
                  <a:gd name="T16" fmla="*/ 0 w 246"/>
                  <a:gd name="T17" fmla="*/ 114 h 255"/>
                  <a:gd name="T18" fmla="*/ 0 w 246"/>
                  <a:gd name="T19" fmla="*/ 126 h 255"/>
                  <a:gd name="T20" fmla="*/ 10 w 246"/>
                  <a:gd name="T21" fmla="*/ 126 h 255"/>
                  <a:gd name="T22" fmla="*/ 10 w 246"/>
                  <a:gd name="T23" fmla="*/ 255 h 255"/>
                  <a:gd name="T24" fmla="*/ 224 w 246"/>
                  <a:gd name="T25" fmla="*/ 255 h 255"/>
                  <a:gd name="T26" fmla="*/ 224 w 246"/>
                  <a:gd name="T27" fmla="*/ 130 h 255"/>
                  <a:gd name="T28" fmla="*/ 246 w 246"/>
                  <a:gd name="T29" fmla="*/ 130 h 255"/>
                  <a:gd name="T30" fmla="*/ 127 w 246"/>
                  <a:gd name="T31" fmla="*/ 13 h 255"/>
                  <a:gd name="T32" fmla="*/ 57 w 246"/>
                  <a:gd name="T33" fmla="*/ 210 h 255"/>
                  <a:gd name="T34" fmla="*/ 40 w 246"/>
                  <a:gd name="T35" fmla="*/ 210 h 255"/>
                  <a:gd name="T36" fmla="*/ 40 w 246"/>
                  <a:gd name="T37" fmla="*/ 191 h 255"/>
                  <a:gd name="T38" fmla="*/ 57 w 246"/>
                  <a:gd name="T39" fmla="*/ 191 h 255"/>
                  <a:gd name="T40" fmla="*/ 57 w 246"/>
                  <a:gd name="T41" fmla="*/ 210 h 255"/>
                  <a:gd name="T42" fmla="*/ 57 w 246"/>
                  <a:gd name="T43" fmla="*/ 171 h 255"/>
                  <a:gd name="T44" fmla="*/ 40 w 246"/>
                  <a:gd name="T45" fmla="*/ 171 h 255"/>
                  <a:gd name="T46" fmla="*/ 40 w 246"/>
                  <a:gd name="T47" fmla="*/ 154 h 255"/>
                  <a:gd name="T48" fmla="*/ 57 w 246"/>
                  <a:gd name="T49" fmla="*/ 154 h 255"/>
                  <a:gd name="T50" fmla="*/ 57 w 246"/>
                  <a:gd name="T51" fmla="*/ 171 h 255"/>
                  <a:gd name="T52" fmla="*/ 98 w 246"/>
                  <a:gd name="T53" fmla="*/ 210 h 255"/>
                  <a:gd name="T54" fmla="*/ 80 w 246"/>
                  <a:gd name="T55" fmla="*/ 210 h 255"/>
                  <a:gd name="T56" fmla="*/ 80 w 246"/>
                  <a:gd name="T57" fmla="*/ 191 h 255"/>
                  <a:gd name="T58" fmla="*/ 98 w 246"/>
                  <a:gd name="T59" fmla="*/ 191 h 255"/>
                  <a:gd name="T60" fmla="*/ 98 w 246"/>
                  <a:gd name="T61" fmla="*/ 210 h 255"/>
                  <a:gd name="T62" fmla="*/ 98 w 246"/>
                  <a:gd name="T63" fmla="*/ 171 h 255"/>
                  <a:gd name="T64" fmla="*/ 80 w 246"/>
                  <a:gd name="T65" fmla="*/ 171 h 255"/>
                  <a:gd name="T66" fmla="*/ 80 w 246"/>
                  <a:gd name="T67" fmla="*/ 154 h 255"/>
                  <a:gd name="T68" fmla="*/ 98 w 246"/>
                  <a:gd name="T69" fmla="*/ 154 h 255"/>
                  <a:gd name="T70" fmla="*/ 98 w 246"/>
                  <a:gd name="T71" fmla="*/ 171 h 255"/>
                  <a:gd name="T72" fmla="*/ 200 w 246"/>
                  <a:gd name="T73" fmla="*/ 234 h 255"/>
                  <a:gd name="T74" fmla="*/ 137 w 246"/>
                  <a:gd name="T75" fmla="*/ 234 h 255"/>
                  <a:gd name="T76" fmla="*/ 137 w 246"/>
                  <a:gd name="T77" fmla="*/ 154 h 255"/>
                  <a:gd name="T78" fmla="*/ 200 w 246"/>
                  <a:gd name="T79" fmla="*/ 154 h 255"/>
                  <a:gd name="T80" fmla="*/ 200 w 246"/>
                  <a:gd name="T81" fmla="*/ 23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5">
                    <a:moveTo>
                      <a:pt x="127" y="13"/>
                    </a:moveTo>
                    <a:lnTo>
                      <a:pt x="127" y="0"/>
                    </a:lnTo>
                    <a:lnTo>
                      <a:pt x="99" y="0"/>
                    </a:lnTo>
                    <a:lnTo>
                      <a:pt x="99" y="24"/>
                    </a:lnTo>
                    <a:lnTo>
                      <a:pt x="67" y="24"/>
                    </a:lnTo>
                    <a:lnTo>
                      <a:pt x="64" y="13"/>
                    </a:lnTo>
                    <a:lnTo>
                      <a:pt x="12" y="13"/>
                    </a:lnTo>
                    <a:lnTo>
                      <a:pt x="12" y="114"/>
                    </a:lnTo>
                    <a:lnTo>
                      <a:pt x="0" y="114"/>
                    </a:lnTo>
                    <a:lnTo>
                      <a:pt x="0" y="126"/>
                    </a:lnTo>
                    <a:lnTo>
                      <a:pt x="10" y="126"/>
                    </a:lnTo>
                    <a:lnTo>
                      <a:pt x="10" y="255"/>
                    </a:lnTo>
                    <a:lnTo>
                      <a:pt x="224" y="255"/>
                    </a:lnTo>
                    <a:lnTo>
                      <a:pt x="224" y="130"/>
                    </a:lnTo>
                    <a:lnTo>
                      <a:pt x="246" y="130"/>
                    </a:lnTo>
                    <a:lnTo>
                      <a:pt x="127" y="13"/>
                    </a:lnTo>
                    <a:close/>
                    <a:moveTo>
                      <a:pt x="57" y="210"/>
                    </a:moveTo>
                    <a:lnTo>
                      <a:pt x="40" y="210"/>
                    </a:lnTo>
                    <a:lnTo>
                      <a:pt x="40" y="191"/>
                    </a:lnTo>
                    <a:lnTo>
                      <a:pt x="57" y="191"/>
                    </a:lnTo>
                    <a:lnTo>
                      <a:pt x="57" y="210"/>
                    </a:lnTo>
                    <a:close/>
                    <a:moveTo>
                      <a:pt x="57" y="171"/>
                    </a:moveTo>
                    <a:lnTo>
                      <a:pt x="40" y="171"/>
                    </a:lnTo>
                    <a:lnTo>
                      <a:pt x="40" y="154"/>
                    </a:lnTo>
                    <a:lnTo>
                      <a:pt x="57" y="154"/>
                    </a:lnTo>
                    <a:lnTo>
                      <a:pt x="57" y="171"/>
                    </a:lnTo>
                    <a:close/>
                    <a:moveTo>
                      <a:pt x="98" y="210"/>
                    </a:moveTo>
                    <a:lnTo>
                      <a:pt x="80" y="210"/>
                    </a:lnTo>
                    <a:lnTo>
                      <a:pt x="80" y="191"/>
                    </a:lnTo>
                    <a:lnTo>
                      <a:pt x="98" y="191"/>
                    </a:lnTo>
                    <a:lnTo>
                      <a:pt x="98" y="210"/>
                    </a:lnTo>
                    <a:close/>
                    <a:moveTo>
                      <a:pt x="98" y="171"/>
                    </a:moveTo>
                    <a:lnTo>
                      <a:pt x="80" y="171"/>
                    </a:lnTo>
                    <a:lnTo>
                      <a:pt x="80" y="154"/>
                    </a:lnTo>
                    <a:lnTo>
                      <a:pt x="98" y="154"/>
                    </a:lnTo>
                    <a:lnTo>
                      <a:pt x="98" y="171"/>
                    </a:lnTo>
                    <a:close/>
                    <a:moveTo>
                      <a:pt x="200" y="234"/>
                    </a:moveTo>
                    <a:lnTo>
                      <a:pt x="137" y="234"/>
                    </a:lnTo>
                    <a:lnTo>
                      <a:pt x="137" y="154"/>
                    </a:lnTo>
                    <a:lnTo>
                      <a:pt x="200" y="154"/>
                    </a:lnTo>
                    <a:lnTo>
                      <a:pt x="20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4" name="Freeform 216"/>
              <p:cNvSpPr>
                <a:spLocks noEditPoints="1"/>
              </p:cNvSpPr>
              <p:nvPr/>
            </p:nvSpPr>
            <p:spPr bwMode="auto">
              <a:xfrm>
                <a:off x="1556" y="2859"/>
                <a:ext cx="128" cy="126"/>
              </a:xfrm>
              <a:custGeom>
                <a:avLst/>
                <a:gdLst>
                  <a:gd name="T0" fmla="*/ 86 w 88"/>
                  <a:gd name="T1" fmla="*/ 39 h 86"/>
                  <a:gd name="T2" fmla="*/ 62 w 88"/>
                  <a:gd name="T3" fmla="*/ 27 h 86"/>
                  <a:gd name="T4" fmla="*/ 54 w 88"/>
                  <a:gd name="T5" fmla="*/ 3 h 86"/>
                  <a:gd name="T6" fmla="*/ 4 w 88"/>
                  <a:gd name="T7" fmla="*/ 2 h 86"/>
                  <a:gd name="T8" fmla="*/ 4 w 88"/>
                  <a:gd name="T9" fmla="*/ 82 h 86"/>
                  <a:gd name="T10" fmla="*/ 33 w 88"/>
                  <a:gd name="T11" fmla="*/ 85 h 86"/>
                  <a:gd name="T12" fmla="*/ 45 w 88"/>
                  <a:gd name="T13" fmla="*/ 74 h 86"/>
                  <a:gd name="T14" fmla="*/ 57 w 88"/>
                  <a:gd name="T15" fmla="*/ 86 h 86"/>
                  <a:gd name="T16" fmla="*/ 85 w 88"/>
                  <a:gd name="T17" fmla="*/ 85 h 86"/>
                  <a:gd name="T18" fmla="*/ 86 w 88"/>
                  <a:gd name="T19" fmla="*/ 39 h 86"/>
                  <a:gd name="T20" fmla="*/ 30 w 88"/>
                  <a:gd name="T21" fmla="*/ 46 h 86"/>
                  <a:gd name="T22" fmla="*/ 24 w 88"/>
                  <a:gd name="T23" fmla="*/ 46 h 86"/>
                  <a:gd name="T24" fmla="*/ 22 w 88"/>
                  <a:gd name="T25" fmla="*/ 43 h 86"/>
                  <a:gd name="T26" fmla="*/ 24 w 88"/>
                  <a:gd name="T27" fmla="*/ 41 h 86"/>
                  <a:gd name="T28" fmla="*/ 30 w 88"/>
                  <a:gd name="T29" fmla="*/ 41 h 86"/>
                  <a:gd name="T30" fmla="*/ 32 w 88"/>
                  <a:gd name="T31" fmla="*/ 43 h 86"/>
                  <a:gd name="T32" fmla="*/ 30 w 88"/>
                  <a:gd name="T33" fmla="*/ 4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86" y="39"/>
                    </a:moveTo>
                    <a:cubicBezTo>
                      <a:pt x="85" y="34"/>
                      <a:pt x="62" y="32"/>
                      <a:pt x="62" y="27"/>
                    </a:cubicBezTo>
                    <a:cubicBezTo>
                      <a:pt x="62" y="22"/>
                      <a:pt x="54" y="3"/>
                      <a:pt x="54" y="3"/>
                    </a:cubicBezTo>
                    <a:cubicBezTo>
                      <a:pt x="53" y="0"/>
                      <a:pt x="4" y="2"/>
                      <a:pt x="4" y="2"/>
                    </a:cubicBezTo>
                    <a:cubicBezTo>
                      <a:pt x="4" y="2"/>
                      <a:pt x="0" y="79"/>
                      <a:pt x="4" y="82"/>
                    </a:cubicBezTo>
                    <a:cubicBezTo>
                      <a:pt x="5" y="84"/>
                      <a:pt x="18" y="85"/>
                      <a:pt x="33" y="85"/>
                    </a:cubicBezTo>
                    <a:cubicBezTo>
                      <a:pt x="34" y="79"/>
                      <a:pt x="39" y="74"/>
                      <a:pt x="45" y="74"/>
                    </a:cubicBezTo>
                    <a:cubicBezTo>
                      <a:pt x="51" y="74"/>
                      <a:pt x="56" y="79"/>
                      <a:pt x="57" y="86"/>
                    </a:cubicBezTo>
                    <a:cubicBezTo>
                      <a:pt x="72" y="86"/>
                      <a:pt x="84" y="86"/>
                      <a:pt x="85" y="85"/>
                    </a:cubicBezTo>
                    <a:cubicBezTo>
                      <a:pt x="88" y="82"/>
                      <a:pt x="87" y="43"/>
                      <a:pt x="86" y="39"/>
                    </a:cubicBezTo>
                    <a:close/>
                    <a:moveTo>
                      <a:pt x="30" y="46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3" y="46"/>
                      <a:pt x="22" y="45"/>
                      <a:pt x="22" y="43"/>
                    </a:cubicBezTo>
                    <a:cubicBezTo>
                      <a:pt x="22" y="42"/>
                      <a:pt x="23" y="41"/>
                      <a:pt x="24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2"/>
                      <a:pt x="32" y="43"/>
                    </a:cubicBezTo>
                    <a:cubicBezTo>
                      <a:pt x="32" y="45"/>
                      <a:pt x="31" y="46"/>
                      <a:pt x="3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5" name="Freeform 217"/>
              <p:cNvSpPr/>
              <p:nvPr/>
            </p:nvSpPr>
            <p:spPr bwMode="auto">
              <a:xfrm>
                <a:off x="1390" y="2919"/>
                <a:ext cx="166" cy="64"/>
              </a:xfrm>
              <a:custGeom>
                <a:avLst/>
                <a:gdLst>
                  <a:gd name="T0" fmla="*/ 7 w 114"/>
                  <a:gd name="T1" fmla="*/ 1 h 44"/>
                  <a:gd name="T2" fmla="*/ 4 w 114"/>
                  <a:gd name="T3" fmla="*/ 43 h 44"/>
                  <a:gd name="T4" fmla="*/ 37 w 114"/>
                  <a:gd name="T5" fmla="*/ 44 h 44"/>
                  <a:gd name="T6" fmla="*/ 49 w 114"/>
                  <a:gd name="T7" fmla="*/ 33 h 44"/>
                  <a:gd name="T8" fmla="*/ 61 w 114"/>
                  <a:gd name="T9" fmla="*/ 44 h 44"/>
                  <a:gd name="T10" fmla="*/ 111 w 114"/>
                  <a:gd name="T11" fmla="*/ 43 h 44"/>
                  <a:gd name="T12" fmla="*/ 114 w 114"/>
                  <a:gd name="T13" fmla="*/ 3 h 44"/>
                  <a:gd name="T14" fmla="*/ 7 w 114"/>
                  <a:gd name="T1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4">
                    <a:moveTo>
                      <a:pt x="7" y="1"/>
                    </a:moveTo>
                    <a:cubicBezTo>
                      <a:pt x="3" y="3"/>
                      <a:pt x="0" y="41"/>
                      <a:pt x="4" y="43"/>
                    </a:cubicBezTo>
                    <a:cubicBezTo>
                      <a:pt x="6" y="44"/>
                      <a:pt x="20" y="44"/>
                      <a:pt x="37" y="44"/>
                    </a:cubicBezTo>
                    <a:cubicBezTo>
                      <a:pt x="38" y="38"/>
                      <a:pt x="43" y="33"/>
                      <a:pt x="49" y="33"/>
                    </a:cubicBezTo>
                    <a:cubicBezTo>
                      <a:pt x="55" y="33"/>
                      <a:pt x="60" y="38"/>
                      <a:pt x="61" y="44"/>
                    </a:cubicBezTo>
                    <a:cubicBezTo>
                      <a:pt x="87" y="44"/>
                      <a:pt x="111" y="44"/>
                      <a:pt x="111" y="43"/>
                    </a:cubicBezTo>
                    <a:cubicBezTo>
                      <a:pt x="111" y="41"/>
                      <a:pt x="114" y="3"/>
                      <a:pt x="114" y="3"/>
                    </a:cubicBezTo>
                    <a:cubicBezTo>
                      <a:pt x="114" y="2"/>
                      <a:pt x="1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6" name="Freeform 218"/>
              <p:cNvSpPr>
                <a:spLocks noEditPoints="1"/>
              </p:cNvSpPr>
              <p:nvPr/>
            </p:nvSpPr>
            <p:spPr bwMode="auto">
              <a:xfrm>
                <a:off x="144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7" name="Freeform 219"/>
              <p:cNvSpPr>
                <a:spLocks noEditPoints="1"/>
              </p:cNvSpPr>
              <p:nvPr/>
            </p:nvSpPr>
            <p:spPr bwMode="auto">
              <a:xfrm>
                <a:off x="160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8" name="Freeform 220"/>
              <p:cNvSpPr>
                <a:spLocks noEditPoints="1"/>
              </p:cNvSpPr>
              <p:nvPr/>
            </p:nvSpPr>
            <p:spPr bwMode="auto">
              <a:xfrm>
                <a:off x="2414" y="1395"/>
                <a:ext cx="134" cy="130"/>
              </a:xfrm>
              <a:custGeom>
                <a:avLst/>
                <a:gdLst>
                  <a:gd name="T0" fmla="*/ 90 w 92"/>
                  <a:gd name="T1" fmla="*/ 40 h 89"/>
                  <a:gd name="T2" fmla="*/ 65 w 92"/>
                  <a:gd name="T3" fmla="*/ 28 h 89"/>
                  <a:gd name="T4" fmla="*/ 56 w 92"/>
                  <a:gd name="T5" fmla="*/ 4 h 89"/>
                  <a:gd name="T6" fmla="*/ 4 w 92"/>
                  <a:gd name="T7" fmla="*/ 2 h 89"/>
                  <a:gd name="T8" fmla="*/ 4 w 92"/>
                  <a:gd name="T9" fmla="*/ 85 h 89"/>
                  <a:gd name="T10" fmla="*/ 34 w 92"/>
                  <a:gd name="T11" fmla="*/ 88 h 89"/>
                  <a:gd name="T12" fmla="*/ 47 w 92"/>
                  <a:gd name="T13" fmla="*/ 77 h 89"/>
                  <a:gd name="T14" fmla="*/ 59 w 92"/>
                  <a:gd name="T15" fmla="*/ 89 h 89"/>
                  <a:gd name="T16" fmla="*/ 89 w 92"/>
                  <a:gd name="T17" fmla="*/ 88 h 89"/>
                  <a:gd name="T18" fmla="*/ 90 w 92"/>
                  <a:gd name="T19" fmla="*/ 40 h 89"/>
                  <a:gd name="T20" fmla="*/ 31 w 92"/>
                  <a:gd name="T21" fmla="*/ 47 h 89"/>
                  <a:gd name="T22" fmla="*/ 25 w 92"/>
                  <a:gd name="T23" fmla="*/ 47 h 89"/>
                  <a:gd name="T24" fmla="*/ 23 w 92"/>
                  <a:gd name="T25" fmla="*/ 45 h 89"/>
                  <a:gd name="T26" fmla="*/ 25 w 92"/>
                  <a:gd name="T27" fmla="*/ 43 h 89"/>
                  <a:gd name="T28" fmla="*/ 31 w 92"/>
                  <a:gd name="T29" fmla="*/ 43 h 89"/>
                  <a:gd name="T30" fmla="*/ 33 w 92"/>
                  <a:gd name="T31" fmla="*/ 45 h 89"/>
                  <a:gd name="T32" fmla="*/ 31 w 92"/>
                  <a:gd name="T33" fmla="*/ 4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89">
                    <a:moveTo>
                      <a:pt x="90" y="40"/>
                    </a:moveTo>
                    <a:cubicBezTo>
                      <a:pt x="89" y="35"/>
                      <a:pt x="65" y="33"/>
                      <a:pt x="65" y="28"/>
                    </a:cubicBezTo>
                    <a:cubicBezTo>
                      <a:pt x="65" y="23"/>
                      <a:pt x="56" y="4"/>
                      <a:pt x="56" y="4"/>
                    </a:cubicBezTo>
                    <a:cubicBezTo>
                      <a:pt x="55" y="0"/>
                      <a:pt x="4" y="2"/>
                      <a:pt x="4" y="2"/>
                    </a:cubicBezTo>
                    <a:cubicBezTo>
                      <a:pt x="4" y="2"/>
                      <a:pt x="0" y="82"/>
                      <a:pt x="4" y="85"/>
                    </a:cubicBezTo>
                    <a:cubicBezTo>
                      <a:pt x="6" y="87"/>
                      <a:pt x="19" y="88"/>
                      <a:pt x="34" y="88"/>
                    </a:cubicBezTo>
                    <a:cubicBezTo>
                      <a:pt x="35" y="82"/>
                      <a:pt x="40" y="77"/>
                      <a:pt x="47" y="77"/>
                    </a:cubicBezTo>
                    <a:cubicBezTo>
                      <a:pt x="53" y="77"/>
                      <a:pt x="58" y="82"/>
                      <a:pt x="59" y="89"/>
                    </a:cubicBezTo>
                    <a:cubicBezTo>
                      <a:pt x="75" y="89"/>
                      <a:pt x="88" y="89"/>
                      <a:pt x="89" y="88"/>
                    </a:cubicBezTo>
                    <a:cubicBezTo>
                      <a:pt x="92" y="85"/>
                      <a:pt x="91" y="45"/>
                      <a:pt x="90" y="40"/>
                    </a:cubicBezTo>
                    <a:close/>
                    <a:moveTo>
                      <a:pt x="31" y="47"/>
                    </a:move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7"/>
                      <a:pt x="23" y="46"/>
                      <a:pt x="23" y="45"/>
                    </a:cubicBezTo>
                    <a:cubicBezTo>
                      <a:pt x="23" y="44"/>
                      <a:pt x="24" y="43"/>
                      <a:pt x="25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4"/>
                      <a:pt x="33" y="45"/>
                    </a:cubicBezTo>
                    <a:cubicBezTo>
                      <a:pt x="33" y="46"/>
                      <a:pt x="32" y="47"/>
                      <a:pt x="3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9" name="Freeform 221"/>
              <p:cNvSpPr/>
              <p:nvPr/>
            </p:nvSpPr>
            <p:spPr bwMode="auto">
              <a:xfrm>
                <a:off x="2243" y="1456"/>
                <a:ext cx="171" cy="67"/>
              </a:xfrm>
              <a:custGeom>
                <a:avLst/>
                <a:gdLst>
                  <a:gd name="T0" fmla="*/ 7 w 118"/>
                  <a:gd name="T1" fmla="*/ 2 h 46"/>
                  <a:gd name="T2" fmla="*/ 5 w 118"/>
                  <a:gd name="T3" fmla="*/ 45 h 46"/>
                  <a:gd name="T4" fmla="*/ 38 w 118"/>
                  <a:gd name="T5" fmla="*/ 46 h 46"/>
                  <a:gd name="T6" fmla="*/ 51 w 118"/>
                  <a:gd name="T7" fmla="*/ 35 h 46"/>
                  <a:gd name="T8" fmla="*/ 63 w 118"/>
                  <a:gd name="T9" fmla="*/ 46 h 46"/>
                  <a:gd name="T10" fmla="*/ 115 w 118"/>
                  <a:gd name="T11" fmla="*/ 45 h 46"/>
                  <a:gd name="T12" fmla="*/ 118 w 118"/>
                  <a:gd name="T13" fmla="*/ 3 h 46"/>
                  <a:gd name="T14" fmla="*/ 7 w 118"/>
                  <a:gd name="T1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46">
                    <a:moveTo>
                      <a:pt x="7" y="2"/>
                    </a:moveTo>
                    <a:cubicBezTo>
                      <a:pt x="4" y="3"/>
                      <a:pt x="0" y="43"/>
                      <a:pt x="5" y="45"/>
                    </a:cubicBezTo>
                    <a:cubicBezTo>
                      <a:pt x="6" y="46"/>
                      <a:pt x="21" y="46"/>
                      <a:pt x="38" y="46"/>
                    </a:cubicBezTo>
                    <a:cubicBezTo>
                      <a:pt x="39" y="40"/>
                      <a:pt x="45" y="35"/>
                      <a:pt x="51" y="35"/>
                    </a:cubicBezTo>
                    <a:cubicBezTo>
                      <a:pt x="57" y="35"/>
                      <a:pt x="62" y="40"/>
                      <a:pt x="63" y="46"/>
                    </a:cubicBezTo>
                    <a:cubicBezTo>
                      <a:pt x="90" y="46"/>
                      <a:pt x="115" y="46"/>
                      <a:pt x="115" y="45"/>
                    </a:cubicBezTo>
                    <a:cubicBezTo>
                      <a:pt x="115" y="43"/>
                      <a:pt x="118" y="3"/>
                      <a:pt x="118" y="3"/>
                    </a:cubicBezTo>
                    <a:cubicBezTo>
                      <a:pt x="118" y="2"/>
                      <a:pt x="11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0" name="Freeform 222"/>
              <p:cNvSpPr>
                <a:spLocks noEditPoints="1"/>
              </p:cNvSpPr>
              <p:nvPr/>
            </p:nvSpPr>
            <p:spPr bwMode="auto">
              <a:xfrm>
                <a:off x="2301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2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1" name="Freeform 223"/>
              <p:cNvSpPr>
                <a:spLocks noEditPoints="1"/>
              </p:cNvSpPr>
              <p:nvPr/>
            </p:nvSpPr>
            <p:spPr bwMode="auto">
              <a:xfrm>
                <a:off x="2467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8" y="16"/>
                      <a:pt x="7" y="14"/>
                      <a:pt x="7" y="12"/>
                    </a:cubicBezTo>
                    <a:cubicBezTo>
                      <a:pt x="7" y="9"/>
                      <a:pt x="8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2" name="Freeform 224"/>
              <p:cNvSpPr>
                <a:spLocks noEditPoints="1"/>
              </p:cNvSpPr>
              <p:nvPr/>
            </p:nvSpPr>
            <p:spPr bwMode="auto">
              <a:xfrm>
                <a:off x="1166" y="1660"/>
                <a:ext cx="57" cy="54"/>
              </a:xfrm>
              <a:custGeom>
                <a:avLst/>
                <a:gdLst>
                  <a:gd name="T0" fmla="*/ 38 w 39"/>
                  <a:gd name="T1" fmla="*/ 17 h 37"/>
                  <a:gd name="T2" fmla="*/ 28 w 39"/>
                  <a:gd name="T3" fmla="*/ 12 h 37"/>
                  <a:gd name="T4" fmla="*/ 24 w 39"/>
                  <a:gd name="T5" fmla="*/ 1 h 37"/>
                  <a:gd name="T6" fmla="*/ 2 w 39"/>
                  <a:gd name="T7" fmla="*/ 1 h 37"/>
                  <a:gd name="T8" fmla="*/ 2 w 39"/>
                  <a:gd name="T9" fmla="*/ 36 h 37"/>
                  <a:gd name="T10" fmla="*/ 15 w 39"/>
                  <a:gd name="T11" fmla="*/ 37 h 37"/>
                  <a:gd name="T12" fmla="*/ 20 w 39"/>
                  <a:gd name="T13" fmla="*/ 32 h 37"/>
                  <a:gd name="T14" fmla="*/ 25 w 39"/>
                  <a:gd name="T15" fmla="*/ 37 h 37"/>
                  <a:gd name="T16" fmla="*/ 38 w 39"/>
                  <a:gd name="T17" fmla="*/ 37 h 37"/>
                  <a:gd name="T18" fmla="*/ 38 w 39"/>
                  <a:gd name="T19" fmla="*/ 17 h 37"/>
                  <a:gd name="T20" fmla="*/ 13 w 39"/>
                  <a:gd name="T21" fmla="*/ 20 h 37"/>
                  <a:gd name="T22" fmla="*/ 11 w 39"/>
                  <a:gd name="T23" fmla="*/ 20 h 37"/>
                  <a:gd name="T24" fmla="*/ 10 w 39"/>
                  <a:gd name="T25" fmla="*/ 19 h 37"/>
                  <a:gd name="T26" fmla="*/ 11 w 39"/>
                  <a:gd name="T27" fmla="*/ 18 h 37"/>
                  <a:gd name="T28" fmla="*/ 13 w 39"/>
                  <a:gd name="T29" fmla="*/ 18 h 37"/>
                  <a:gd name="T30" fmla="*/ 14 w 39"/>
                  <a:gd name="T31" fmla="*/ 19 h 37"/>
                  <a:gd name="T32" fmla="*/ 13 w 39"/>
                  <a:gd name="T33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7">
                    <a:moveTo>
                      <a:pt x="38" y="17"/>
                    </a:moveTo>
                    <a:cubicBezTo>
                      <a:pt x="38" y="15"/>
                      <a:pt x="28" y="14"/>
                      <a:pt x="28" y="12"/>
                    </a:cubicBezTo>
                    <a:cubicBezTo>
                      <a:pt x="28" y="10"/>
                      <a:pt x="24" y="1"/>
                      <a:pt x="24" y="1"/>
                    </a:cubicBezTo>
                    <a:cubicBezTo>
                      <a:pt x="24" y="0"/>
                      <a:pt x="2" y="1"/>
                      <a:pt x="2" y="1"/>
                    </a:cubicBezTo>
                    <a:cubicBezTo>
                      <a:pt x="2" y="1"/>
                      <a:pt x="0" y="34"/>
                      <a:pt x="2" y="36"/>
                    </a:cubicBezTo>
                    <a:cubicBezTo>
                      <a:pt x="3" y="36"/>
                      <a:pt x="8" y="37"/>
                      <a:pt x="15" y="37"/>
                    </a:cubicBezTo>
                    <a:cubicBezTo>
                      <a:pt x="15" y="34"/>
                      <a:pt x="17" y="32"/>
                      <a:pt x="20" y="32"/>
                    </a:cubicBezTo>
                    <a:cubicBezTo>
                      <a:pt x="23" y="32"/>
                      <a:pt x="25" y="35"/>
                      <a:pt x="25" y="37"/>
                    </a:cubicBezTo>
                    <a:cubicBezTo>
                      <a:pt x="32" y="37"/>
                      <a:pt x="37" y="37"/>
                      <a:pt x="38" y="37"/>
                    </a:cubicBezTo>
                    <a:cubicBezTo>
                      <a:pt x="39" y="36"/>
                      <a:pt x="39" y="19"/>
                      <a:pt x="38" y="17"/>
                    </a:cubicBezTo>
                    <a:close/>
                    <a:moveTo>
                      <a:pt x="13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4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3" name="Freeform 225"/>
              <p:cNvSpPr/>
              <p:nvPr/>
            </p:nvSpPr>
            <p:spPr bwMode="auto">
              <a:xfrm>
                <a:off x="1095" y="1686"/>
                <a:ext cx="71" cy="28"/>
              </a:xfrm>
              <a:custGeom>
                <a:avLst/>
                <a:gdLst>
                  <a:gd name="T0" fmla="*/ 3 w 49"/>
                  <a:gd name="T1" fmla="*/ 0 h 19"/>
                  <a:gd name="T2" fmla="*/ 2 w 49"/>
                  <a:gd name="T3" fmla="*/ 19 h 19"/>
                  <a:gd name="T4" fmla="*/ 16 w 49"/>
                  <a:gd name="T5" fmla="*/ 19 h 19"/>
                  <a:gd name="T6" fmla="*/ 21 w 49"/>
                  <a:gd name="T7" fmla="*/ 14 h 19"/>
                  <a:gd name="T8" fmla="*/ 26 w 49"/>
                  <a:gd name="T9" fmla="*/ 19 h 19"/>
                  <a:gd name="T10" fmla="*/ 48 w 49"/>
                  <a:gd name="T11" fmla="*/ 19 h 19"/>
                  <a:gd name="T12" fmla="*/ 49 w 49"/>
                  <a:gd name="T13" fmla="*/ 1 h 19"/>
                  <a:gd name="T14" fmla="*/ 3 w 49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9">
                    <a:moveTo>
                      <a:pt x="3" y="0"/>
                    </a:moveTo>
                    <a:cubicBezTo>
                      <a:pt x="1" y="1"/>
                      <a:pt x="0" y="18"/>
                      <a:pt x="2" y="19"/>
                    </a:cubicBezTo>
                    <a:cubicBezTo>
                      <a:pt x="2" y="19"/>
                      <a:pt x="8" y="19"/>
                      <a:pt x="16" y="19"/>
                    </a:cubicBezTo>
                    <a:cubicBezTo>
                      <a:pt x="16" y="16"/>
                      <a:pt x="18" y="14"/>
                      <a:pt x="21" y="14"/>
                    </a:cubicBezTo>
                    <a:cubicBezTo>
                      <a:pt x="24" y="14"/>
                      <a:pt x="26" y="16"/>
                      <a:pt x="26" y="19"/>
                    </a:cubicBezTo>
                    <a:cubicBezTo>
                      <a:pt x="37" y="19"/>
                      <a:pt x="48" y="19"/>
                      <a:pt x="48" y="19"/>
                    </a:cubicBezTo>
                    <a:cubicBezTo>
                      <a:pt x="48" y="18"/>
                      <a:pt x="49" y="1"/>
                      <a:pt x="49" y="1"/>
                    </a:cubicBezTo>
                    <a:cubicBezTo>
                      <a:pt x="49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4" name="Freeform 226"/>
              <p:cNvSpPr>
                <a:spLocks noEditPoints="1"/>
              </p:cNvSpPr>
              <p:nvPr/>
            </p:nvSpPr>
            <p:spPr bwMode="auto">
              <a:xfrm>
                <a:off x="111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5" name="Freeform 227"/>
              <p:cNvSpPr>
                <a:spLocks noEditPoints="1"/>
              </p:cNvSpPr>
              <p:nvPr/>
            </p:nvSpPr>
            <p:spPr bwMode="auto">
              <a:xfrm>
                <a:off x="118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6" name="Freeform 228"/>
              <p:cNvSpPr>
                <a:spLocks noEditPoints="1"/>
              </p:cNvSpPr>
              <p:nvPr/>
            </p:nvSpPr>
            <p:spPr bwMode="auto">
              <a:xfrm>
                <a:off x="1961" y="2001"/>
                <a:ext cx="62" cy="60"/>
              </a:xfrm>
              <a:custGeom>
                <a:avLst/>
                <a:gdLst>
                  <a:gd name="T0" fmla="*/ 42 w 43"/>
                  <a:gd name="T1" fmla="*/ 19 h 41"/>
                  <a:gd name="T2" fmla="*/ 30 w 43"/>
                  <a:gd name="T3" fmla="*/ 13 h 41"/>
                  <a:gd name="T4" fmla="*/ 26 w 43"/>
                  <a:gd name="T5" fmla="*/ 1 h 41"/>
                  <a:gd name="T6" fmla="*/ 2 w 43"/>
                  <a:gd name="T7" fmla="*/ 1 h 41"/>
                  <a:gd name="T8" fmla="*/ 2 w 43"/>
                  <a:gd name="T9" fmla="*/ 39 h 41"/>
                  <a:gd name="T10" fmla="*/ 16 w 43"/>
                  <a:gd name="T11" fmla="*/ 41 h 41"/>
                  <a:gd name="T12" fmla="*/ 22 w 43"/>
                  <a:gd name="T13" fmla="*/ 36 h 41"/>
                  <a:gd name="T14" fmla="*/ 28 w 43"/>
                  <a:gd name="T15" fmla="*/ 41 h 41"/>
                  <a:gd name="T16" fmla="*/ 41 w 43"/>
                  <a:gd name="T17" fmla="*/ 41 h 41"/>
                  <a:gd name="T18" fmla="*/ 42 w 43"/>
                  <a:gd name="T19" fmla="*/ 19 h 41"/>
                  <a:gd name="T20" fmla="*/ 15 w 43"/>
                  <a:gd name="T21" fmla="*/ 22 h 41"/>
                  <a:gd name="T22" fmla="*/ 12 w 43"/>
                  <a:gd name="T23" fmla="*/ 22 h 41"/>
                  <a:gd name="T24" fmla="*/ 11 w 43"/>
                  <a:gd name="T25" fmla="*/ 21 h 41"/>
                  <a:gd name="T26" fmla="*/ 12 w 43"/>
                  <a:gd name="T27" fmla="*/ 20 h 41"/>
                  <a:gd name="T28" fmla="*/ 15 w 43"/>
                  <a:gd name="T29" fmla="*/ 20 h 41"/>
                  <a:gd name="T30" fmla="*/ 16 w 43"/>
                  <a:gd name="T31" fmla="*/ 21 h 41"/>
                  <a:gd name="T32" fmla="*/ 15 w 43"/>
                  <a:gd name="T33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1">
                    <a:moveTo>
                      <a:pt x="42" y="19"/>
                    </a:moveTo>
                    <a:cubicBezTo>
                      <a:pt x="41" y="16"/>
                      <a:pt x="30" y="15"/>
                      <a:pt x="30" y="13"/>
                    </a:cubicBezTo>
                    <a:cubicBezTo>
                      <a:pt x="30" y="11"/>
                      <a:pt x="26" y="1"/>
                      <a:pt x="26" y="1"/>
                    </a:cubicBezTo>
                    <a:cubicBezTo>
                      <a:pt x="26" y="0"/>
                      <a:pt x="2" y="1"/>
                      <a:pt x="2" y="1"/>
                    </a:cubicBezTo>
                    <a:cubicBezTo>
                      <a:pt x="2" y="1"/>
                      <a:pt x="0" y="38"/>
                      <a:pt x="2" y="39"/>
                    </a:cubicBezTo>
                    <a:cubicBezTo>
                      <a:pt x="3" y="40"/>
                      <a:pt x="9" y="41"/>
                      <a:pt x="16" y="41"/>
                    </a:cubicBezTo>
                    <a:cubicBezTo>
                      <a:pt x="16" y="38"/>
                      <a:pt x="19" y="36"/>
                      <a:pt x="22" y="36"/>
                    </a:cubicBezTo>
                    <a:cubicBezTo>
                      <a:pt x="25" y="36"/>
                      <a:pt x="27" y="38"/>
                      <a:pt x="28" y="41"/>
                    </a:cubicBezTo>
                    <a:cubicBezTo>
                      <a:pt x="35" y="41"/>
                      <a:pt x="41" y="41"/>
                      <a:pt x="41" y="41"/>
                    </a:cubicBezTo>
                    <a:cubicBezTo>
                      <a:pt x="43" y="40"/>
                      <a:pt x="42" y="21"/>
                      <a:pt x="42" y="19"/>
                    </a:cubicBezTo>
                    <a:close/>
                    <a:moveTo>
                      <a:pt x="15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6" y="20"/>
                      <a:pt x="16" y="21"/>
                    </a:cubicBezTo>
                    <a:cubicBezTo>
                      <a:pt x="16" y="21"/>
                      <a:pt x="15" y="22"/>
                      <a:pt x="1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7" name="Freeform 229"/>
              <p:cNvSpPr/>
              <p:nvPr/>
            </p:nvSpPr>
            <p:spPr bwMode="auto">
              <a:xfrm>
                <a:off x="1881" y="2029"/>
                <a:ext cx="80" cy="32"/>
              </a:xfrm>
              <a:custGeom>
                <a:avLst/>
                <a:gdLst>
                  <a:gd name="T0" fmla="*/ 3 w 55"/>
                  <a:gd name="T1" fmla="*/ 1 h 22"/>
                  <a:gd name="T2" fmla="*/ 2 w 55"/>
                  <a:gd name="T3" fmla="*/ 21 h 22"/>
                  <a:gd name="T4" fmla="*/ 18 w 55"/>
                  <a:gd name="T5" fmla="*/ 22 h 22"/>
                  <a:gd name="T6" fmla="*/ 24 w 55"/>
                  <a:gd name="T7" fmla="*/ 17 h 22"/>
                  <a:gd name="T8" fmla="*/ 30 w 55"/>
                  <a:gd name="T9" fmla="*/ 22 h 22"/>
                  <a:gd name="T10" fmla="*/ 54 w 55"/>
                  <a:gd name="T11" fmla="*/ 21 h 22"/>
                  <a:gd name="T12" fmla="*/ 55 w 55"/>
                  <a:gd name="T13" fmla="*/ 2 h 22"/>
                  <a:gd name="T14" fmla="*/ 3 w 55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22">
                    <a:moveTo>
                      <a:pt x="3" y="1"/>
                    </a:moveTo>
                    <a:cubicBezTo>
                      <a:pt x="2" y="2"/>
                      <a:pt x="0" y="20"/>
                      <a:pt x="2" y="21"/>
                    </a:cubicBezTo>
                    <a:cubicBezTo>
                      <a:pt x="3" y="22"/>
                      <a:pt x="10" y="22"/>
                      <a:pt x="18" y="22"/>
                    </a:cubicBezTo>
                    <a:cubicBezTo>
                      <a:pt x="19" y="19"/>
                      <a:pt x="21" y="17"/>
                      <a:pt x="24" y="17"/>
                    </a:cubicBezTo>
                    <a:cubicBezTo>
                      <a:pt x="27" y="17"/>
                      <a:pt x="29" y="19"/>
                      <a:pt x="30" y="22"/>
                    </a:cubicBezTo>
                    <a:cubicBezTo>
                      <a:pt x="42" y="22"/>
                      <a:pt x="54" y="22"/>
                      <a:pt x="54" y="21"/>
                    </a:cubicBezTo>
                    <a:cubicBezTo>
                      <a:pt x="54" y="21"/>
                      <a:pt x="55" y="2"/>
                      <a:pt x="55" y="2"/>
                    </a:cubicBezTo>
                    <a:cubicBezTo>
                      <a:pt x="55" y="1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8" name="Freeform 230"/>
              <p:cNvSpPr>
                <a:spLocks noEditPoints="1"/>
              </p:cNvSpPr>
              <p:nvPr/>
            </p:nvSpPr>
            <p:spPr bwMode="auto">
              <a:xfrm>
                <a:off x="1908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9" name="Freeform 231"/>
              <p:cNvSpPr>
                <a:spLocks noEditPoints="1"/>
              </p:cNvSpPr>
              <p:nvPr/>
            </p:nvSpPr>
            <p:spPr bwMode="auto">
              <a:xfrm>
                <a:off x="1985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0" name="Rectangle 232"/>
              <p:cNvSpPr>
                <a:spLocks noChangeArrowheads="1"/>
              </p:cNvSpPr>
              <p:nvPr/>
            </p:nvSpPr>
            <p:spPr bwMode="auto">
              <a:xfrm>
                <a:off x="1366" y="2537"/>
                <a:ext cx="2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1" name="Rectangle 233"/>
              <p:cNvSpPr>
                <a:spLocks noChangeArrowheads="1"/>
              </p:cNvSpPr>
              <p:nvPr/>
            </p:nvSpPr>
            <p:spPr bwMode="auto">
              <a:xfrm>
                <a:off x="1383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2" name="Rectangle 234"/>
              <p:cNvSpPr>
                <a:spLocks noChangeArrowheads="1"/>
              </p:cNvSpPr>
              <p:nvPr/>
            </p:nvSpPr>
            <p:spPr bwMode="auto">
              <a:xfrm>
                <a:off x="1415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3" name="Rectangle 235"/>
              <p:cNvSpPr>
                <a:spLocks noChangeArrowheads="1"/>
              </p:cNvSpPr>
              <p:nvPr/>
            </p:nvSpPr>
            <p:spPr bwMode="auto">
              <a:xfrm>
                <a:off x="1459" y="2502"/>
                <a:ext cx="20" cy="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4" name="Rectangle 236"/>
              <p:cNvSpPr>
                <a:spLocks noChangeArrowheads="1"/>
              </p:cNvSpPr>
              <p:nvPr/>
            </p:nvSpPr>
            <p:spPr bwMode="auto">
              <a:xfrm>
                <a:off x="1491" y="2521"/>
                <a:ext cx="2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5" name="Rectangle 237"/>
              <p:cNvSpPr>
                <a:spLocks noChangeArrowheads="1"/>
              </p:cNvSpPr>
              <p:nvPr/>
            </p:nvSpPr>
            <p:spPr bwMode="auto">
              <a:xfrm>
                <a:off x="1892" y="1612"/>
                <a:ext cx="18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6" name="Rectangle 238"/>
              <p:cNvSpPr>
                <a:spLocks noChangeArrowheads="1"/>
              </p:cNvSpPr>
              <p:nvPr/>
            </p:nvSpPr>
            <p:spPr bwMode="auto">
              <a:xfrm>
                <a:off x="1905" y="1554"/>
                <a:ext cx="16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7" name="Rectangle 239"/>
              <p:cNvSpPr>
                <a:spLocks noChangeArrowheads="1"/>
              </p:cNvSpPr>
              <p:nvPr/>
            </p:nvSpPr>
            <p:spPr bwMode="auto">
              <a:xfrm>
                <a:off x="1931" y="1554"/>
                <a:ext cx="18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8" name="Rectangle 240"/>
              <p:cNvSpPr>
                <a:spLocks noChangeArrowheads="1"/>
              </p:cNvSpPr>
              <p:nvPr/>
            </p:nvSpPr>
            <p:spPr bwMode="auto">
              <a:xfrm>
                <a:off x="1966" y="1583"/>
                <a:ext cx="16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9" name="Rectangle 241"/>
              <p:cNvSpPr>
                <a:spLocks noChangeArrowheads="1"/>
              </p:cNvSpPr>
              <p:nvPr/>
            </p:nvSpPr>
            <p:spPr bwMode="auto">
              <a:xfrm>
                <a:off x="1990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0" name="Rectangle 242"/>
              <p:cNvSpPr>
                <a:spLocks noChangeArrowheads="1"/>
              </p:cNvSpPr>
              <p:nvPr/>
            </p:nvSpPr>
            <p:spPr bwMode="auto">
              <a:xfrm>
                <a:off x="2011" y="1583"/>
                <a:ext cx="18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1" name="Rectangle 243"/>
              <p:cNvSpPr>
                <a:spLocks noChangeArrowheads="1"/>
              </p:cNvSpPr>
              <p:nvPr/>
            </p:nvSpPr>
            <p:spPr bwMode="auto">
              <a:xfrm>
                <a:off x="2035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2" name="Rectangle 244"/>
              <p:cNvSpPr>
                <a:spLocks noChangeArrowheads="1"/>
              </p:cNvSpPr>
              <p:nvPr/>
            </p:nvSpPr>
            <p:spPr bwMode="auto">
              <a:xfrm>
                <a:off x="2074" y="1343"/>
                <a:ext cx="86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3" name="Rectangle 245"/>
              <p:cNvSpPr>
                <a:spLocks noChangeArrowheads="1"/>
              </p:cNvSpPr>
              <p:nvPr/>
            </p:nvSpPr>
            <p:spPr bwMode="auto">
              <a:xfrm>
                <a:off x="2081" y="1315"/>
                <a:ext cx="8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4" name="Rectangle 246"/>
              <p:cNvSpPr>
                <a:spLocks noChangeArrowheads="1"/>
              </p:cNvSpPr>
              <p:nvPr/>
            </p:nvSpPr>
            <p:spPr bwMode="auto">
              <a:xfrm>
                <a:off x="2093" y="1315"/>
                <a:ext cx="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5" name="Rectangle 247"/>
              <p:cNvSpPr>
                <a:spLocks noChangeArrowheads="1"/>
              </p:cNvSpPr>
              <p:nvPr/>
            </p:nvSpPr>
            <p:spPr bwMode="auto">
              <a:xfrm>
                <a:off x="2109" y="1330"/>
                <a:ext cx="9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6" name="Rectangle 248"/>
              <p:cNvSpPr>
                <a:spLocks noChangeArrowheads="1"/>
              </p:cNvSpPr>
              <p:nvPr/>
            </p:nvSpPr>
            <p:spPr bwMode="auto">
              <a:xfrm>
                <a:off x="212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7" name="Rectangle 249"/>
              <p:cNvSpPr>
                <a:spLocks noChangeArrowheads="1"/>
              </p:cNvSpPr>
              <p:nvPr/>
            </p:nvSpPr>
            <p:spPr bwMode="auto">
              <a:xfrm>
                <a:off x="2131" y="1330"/>
                <a:ext cx="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8" name="Rectangle 250"/>
              <p:cNvSpPr>
                <a:spLocks noChangeArrowheads="1"/>
              </p:cNvSpPr>
              <p:nvPr/>
            </p:nvSpPr>
            <p:spPr bwMode="auto">
              <a:xfrm>
                <a:off x="214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9" name="Rectangle 251"/>
              <p:cNvSpPr>
                <a:spLocks noChangeArrowheads="1"/>
              </p:cNvSpPr>
              <p:nvPr/>
            </p:nvSpPr>
            <p:spPr bwMode="auto">
              <a:xfrm>
                <a:off x="2333" y="1964"/>
                <a:ext cx="209" cy="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0" name="Rectangle 252"/>
              <p:cNvSpPr>
                <a:spLocks noChangeArrowheads="1"/>
              </p:cNvSpPr>
              <p:nvPr/>
            </p:nvSpPr>
            <p:spPr bwMode="auto">
              <a:xfrm>
                <a:off x="2349" y="1897"/>
                <a:ext cx="19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1" name="Rectangle 253"/>
              <p:cNvSpPr>
                <a:spLocks noChangeArrowheads="1"/>
              </p:cNvSpPr>
              <p:nvPr/>
            </p:nvSpPr>
            <p:spPr bwMode="auto">
              <a:xfrm>
                <a:off x="2378" y="1897"/>
                <a:ext cx="20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2" name="Rectangle 254"/>
              <p:cNvSpPr>
                <a:spLocks noChangeArrowheads="1"/>
              </p:cNvSpPr>
              <p:nvPr/>
            </p:nvSpPr>
            <p:spPr bwMode="auto">
              <a:xfrm>
                <a:off x="2419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3" name="Rectangle 255"/>
              <p:cNvSpPr>
                <a:spLocks noChangeArrowheads="1"/>
              </p:cNvSpPr>
              <p:nvPr/>
            </p:nvSpPr>
            <p:spPr bwMode="auto">
              <a:xfrm>
                <a:off x="2445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4" name="Rectangle 256"/>
              <p:cNvSpPr>
                <a:spLocks noChangeArrowheads="1"/>
              </p:cNvSpPr>
              <p:nvPr/>
            </p:nvSpPr>
            <p:spPr bwMode="auto">
              <a:xfrm>
                <a:off x="2471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5" name="Rectangle 257"/>
              <p:cNvSpPr>
                <a:spLocks noChangeArrowheads="1"/>
              </p:cNvSpPr>
              <p:nvPr/>
            </p:nvSpPr>
            <p:spPr bwMode="auto">
              <a:xfrm>
                <a:off x="2497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6" name="Freeform 258"/>
              <p:cNvSpPr/>
              <p:nvPr/>
            </p:nvSpPr>
            <p:spPr bwMode="auto">
              <a:xfrm>
                <a:off x="2144" y="684"/>
                <a:ext cx="96" cy="83"/>
              </a:xfrm>
              <a:custGeom>
                <a:avLst/>
                <a:gdLst>
                  <a:gd name="T0" fmla="*/ 0 w 96"/>
                  <a:gd name="T1" fmla="*/ 83 h 83"/>
                  <a:gd name="T2" fmla="*/ 48 w 96"/>
                  <a:gd name="T3" fmla="*/ 0 h 83"/>
                  <a:gd name="T4" fmla="*/ 96 w 96"/>
                  <a:gd name="T5" fmla="*/ 83 h 83"/>
                  <a:gd name="T6" fmla="*/ 0 w 96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83"/>
                    </a:moveTo>
                    <a:lnTo>
                      <a:pt x="48" y="0"/>
                    </a:lnTo>
                    <a:lnTo>
                      <a:pt x="96" y="83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7" name="Freeform 259"/>
              <p:cNvSpPr/>
              <p:nvPr/>
            </p:nvSpPr>
            <p:spPr bwMode="auto">
              <a:xfrm>
                <a:off x="2144" y="783"/>
                <a:ext cx="96" cy="83"/>
              </a:xfrm>
              <a:custGeom>
                <a:avLst/>
                <a:gdLst>
                  <a:gd name="T0" fmla="*/ 0 w 96"/>
                  <a:gd name="T1" fmla="*/ 0 h 83"/>
                  <a:gd name="T2" fmla="*/ 48 w 96"/>
                  <a:gd name="T3" fmla="*/ 83 h 83"/>
                  <a:gd name="T4" fmla="*/ 96 w 96"/>
                  <a:gd name="T5" fmla="*/ 0 h 83"/>
                  <a:gd name="T6" fmla="*/ 0 w 9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0"/>
                    </a:moveTo>
                    <a:lnTo>
                      <a:pt x="48" y="83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8" name="Freeform 260"/>
              <p:cNvSpPr>
                <a:spLocks noEditPoints="1"/>
              </p:cNvSpPr>
              <p:nvPr/>
            </p:nvSpPr>
            <p:spPr bwMode="auto">
              <a:xfrm>
                <a:off x="1725" y="1744"/>
                <a:ext cx="89" cy="87"/>
              </a:xfrm>
              <a:custGeom>
                <a:avLst/>
                <a:gdLst>
                  <a:gd name="T0" fmla="*/ 30 w 61"/>
                  <a:gd name="T1" fmla="*/ 0 h 60"/>
                  <a:gd name="T2" fmla="*/ 0 w 61"/>
                  <a:gd name="T3" fmla="*/ 30 h 60"/>
                  <a:gd name="T4" fmla="*/ 30 w 61"/>
                  <a:gd name="T5" fmla="*/ 60 h 60"/>
                  <a:gd name="T6" fmla="*/ 61 w 61"/>
                  <a:gd name="T7" fmla="*/ 30 h 60"/>
                  <a:gd name="T8" fmla="*/ 30 w 61"/>
                  <a:gd name="T9" fmla="*/ 0 h 60"/>
                  <a:gd name="T10" fmla="*/ 30 w 61"/>
                  <a:gd name="T11" fmla="*/ 51 h 60"/>
                  <a:gd name="T12" fmla="*/ 10 w 61"/>
                  <a:gd name="T13" fmla="*/ 30 h 60"/>
                  <a:gd name="T14" fmla="*/ 30 w 61"/>
                  <a:gd name="T15" fmla="*/ 9 h 60"/>
                  <a:gd name="T16" fmla="*/ 51 w 61"/>
                  <a:gd name="T17" fmla="*/ 30 h 60"/>
                  <a:gd name="T18" fmla="*/ 30 w 61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9" y="51"/>
                      <a:pt x="10" y="42"/>
                      <a:pt x="10" y="30"/>
                    </a:cubicBezTo>
                    <a:cubicBezTo>
                      <a:pt x="10" y="19"/>
                      <a:pt x="19" y="9"/>
                      <a:pt x="30" y="9"/>
                    </a:cubicBezTo>
                    <a:cubicBezTo>
                      <a:pt x="42" y="9"/>
                      <a:pt x="51" y="19"/>
                      <a:pt x="51" y="30"/>
                    </a:cubicBezTo>
                    <a:cubicBezTo>
                      <a:pt x="51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9" name="Rectangle 261"/>
              <p:cNvSpPr>
                <a:spLocks noChangeArrowheads="1"/>
              </p:cNvSpPr>
              <p:nvPr/>
            </p:nvSpPr>
            <p:spPr bwMode="auto">
              <a:xfrm>
                <a:off x="1760" y="1826"/>
                <a:ext cx="19" cy="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0" name="Rectangle 262"/>
              <p:cNvSpPr>
                <a:spLocks noChangeArrowheads="1"/>
              </p:cNvSpPr>
              <p:nvPr/>
            </p:nvSpPr>
            <p:spPr bwMode="auto">
              <a:xfrm>
                <a:off x="1760" y="1766"/>
                <a:ext cx="19" cy="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1" name="Freeform 263"/>
              <p:cNvSpPr/>
              <p:nvPr/>
            </p:nvSpPr>
            <p:spPr bwMode="auto">
              <a:xfrm>
                <a:off x="1697" y="1741"/>
                <a:ext cx="169" cy="112"/>
              </a:xfrm>
              <a:custGeom>
                <a:avLst/>
                <a:gdLst>
                  <a:gd name="T0" fmla="*/ 0 w 169"/>
                  <a:gd name="T1" fmla="*/ 0 h 112"/>
                  <a:gd name="T2" fmla="*/ 0 w 169"/>
                  <a:gd name="T3" fmla="*/ 112 h 112"/>
                  <a:gd name="T4" fmla="*/ 40 w 169"/>
                  <a:gd name="T5" fmla="*/ 112 h 112"/>
                  <a:gd name="T6" fmla="*/ 40 w 169"/>
                  <a:gd name="T7" fmla="*/ 96 h 112"/>
                  <a:gd name="T8" fmla="*/ 117 w 169"/>
                  <a:gd name="T9" fmla="*/ 96 h 112"/>
                  <a:gd name="T10" fmla="*/ 117 w 169"/>
                  <a:gd name="T11" fmla="*/ 112 h 112"/>
                  <a:gd name="T12" fmla="*/ 169 w 169"/>
                  <a:gd name="T13" fmla="*/ 112 h 112"/>
                  <a:gd name="T14" fmla="*/ 169 w 169"/>
                  <a:gd name="T15" fmla="*/ 0 h 112"/>
                  <a:gd name="T16" fmla="*/ 0 w 169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12">
                    <a:moveTo>
                      <a:pt x="0" y="0"/>
                    </a:moveTo>
                    <a:lnTo>
                      <a:pt x="0" y="112"/>
                    </a:lnTo>
                    <a:lnTo>
                      <a:pt x="40" y="112"/>
                    </a:lnTo>
                    <a:lnTo>
                      <a:pt x="40" y="96"/>
                    </a:lnTo>
                    <a:lnTo>
                      <a:pt x="117" y="96"/>
                    </a:lnTo>
                    <a:lnTo>
                      <a:pt x="117" y="112"/>
                    </a:lnTo>
                    <a:lnTo>
                      <a:pt x="169" y="112"/>
                    </a:lnTo>
                    <a:lnTo>
                      <a:pt x="16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2" name="Freeform 264"/>
              <p:cNvSpPr/>
              <p:nvPr/>
            </p:nvSpPr>
            <p:spPr bwMode="auto">
              <a:xfrm>
                <a:off x="720" y="1017"/>
                <a:ext cx="122" cy="135"/>
              </a:xfrm>
              <a:custGeom>
                <a:avLst/>
                <a:gdLst>
                  <a:gd name="T0" fmla="*/ 37 w 84"/>
                  <a:gd name="T1" fmla="*/ 0 h 93"/>
                  <a:gd name="T2" fmla="*/ 0 w 84"/>
                  <a:gd name="T3" fmla="*/ 19 h 93"/>
                  <a:gd name="T4" fmla="*/ 27 w 84"/>
                  <a:gd name="T5" fmla="*/ 46 h 93"/>
                  <a:gd name="T6" fmla="*/ 0 w 84"/>
                  <a:gd name="T7" fmla="*/ 74 h 93"/>
                  <a:gd name="T8" fmla="*/ 37 w 84"/>
                  <a:gd name="T9" fmla="*/ 93 h 93"/>
                  <a:gd name="T10" fmla="*/ 84 w 84"/>
                  <a:gd name="T11" fmla="*/ 46 h 93"/>
                  <a:gd name="T12" fmla="*/ 37 w 84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3">
                    <a:moveTo>
                      <a:pt x="37" y="0"/>
                    </a:moveTo>
                    <a:cubicBezTo>
                      <a:pt x="22" y="0"/>
                      <a:pt x="8" y="7"/>
                      <a:pt x="0" y="19"/>
                    </a:cubicBezTo>
                    <a:cubicBezTo>
                      <a:pt x="15" y="19"/>
                      <a:pt x="27" y="31"/>
                      <a:pt x="27" y="46"/>
                    </a:cubicBezTo>
                    <a:cubicBezTo>
                      <a:pt x="27" y="61"/>
                      <a:pt x="15" y="74"/>
                      <a:pt x="0" y="74"/>
                    </a:cubicBezTo>
                    <a:cubicBezTo>
                      <a:pt x="8" y="85"/>
                      <a:pt x="22" y="93"/>
                      <a:pt x="37" y="93"/>
                    </a:cubicBezTo>
                    <a:cubicBezTo>
                      <a:pt x="63" y="93"/>
                      <a:pt x="84" y="72"/>
                      <a:pt x="84" y="46"/>
                    </a:cubicBezTo>
                    <a:cubicBezTo>
                      <a:pt x="84" y="21"/>
                      <a:pt x="63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3" name="Oval 265"/>
              <p:cNvSpPr>
                <a:spLocks noChangeArrowheads="1"/>
              </p:cNvSpPr>
              <p:nvPr/>
            </p:nvSpPr>
            <p:spPr bwMode="auto">
              <a:xfrm>
                <a:off x="680" y="1049"/>
                <a:ext cx="70" cy="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4" name="Rectangle 266"/>
              <p:cNvSpPr>
                <a:spLocks noChangeArrowheads="1"/>
              </p:cNvSpPr>
              <p:nvPr/>
            </p:nvSpPr>
            <p:spPr bwMode="auto">
              <a:xfrm>
                <a:off x="810" y="1064"/>
                <a:ext cx="94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5" name="Freeform 267"/>
              <p:cNvSpPr>
                <a:spLocks noEditPoints="1"/>
              </p:cNvSpPr>
              <p:nvPr/>
            </p:nvSpPr>
            <p:spPr bwMode="auto">
              <a:xfrm>
                <a:off x="787" y="917"/>
                <a:ext cx="83" cy="84"/>
              </a:xfrm>
              <a:custGeom>
                <a:avLst/>
                <a:gdLst>
                  <a:gd name="T0" fmla="*/ 29 w 57"/>
                  <a:gd name="T1" fmla="*/ 0 h 58"/>
                  <a:gd name="T2" fmla="*/ 0 w 57"/>
                  <a:gd name="T3" fmla="*/ 29 h 58"/>
                  <a:gd name="T4" fmla="*/ 29 w 57"/>
                  <a:gd name="T5" fmla="*/ 58 h 58"/>
                  <a:gd name="T6" fmla="*/ 57 w 57"/>
                  <a:gd name="T7" fmla="*/ 29 h 58"/>
                  <a:gd name="T8" fmla="*/ 29 w 57"/>
                  <a:gd name="T9" fmla="*/ 0 h 58"/>
                  <a:gd name="T10" fmla="*/ 29 w 57"/>
                  <a:gd name="T11" fmla="*/ 41 h 58"/>
                  <a:gd name="T12" fmla="*/ 17 w 57"/>
                  <a:gd name="T13" fmla="*/ 29 h 58"/>
                  <a:gd name="T14" fmla="*/ 29 w 57"/>
                  <a:gd name="T15" fmla="*/ 17 h 58"/>
                  <a:gd name="T16" fmla="*/ 40 w 57"/>
                  <a:gd name="T17" fmla="*/ 29 h 58"/>
                  <a:gd name="T18" fmla="*/ 29 w 57"/>
                  <a:gd name="T19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7" y="45"/>
                      <a:pt x="57" y="29"/>
                    </a:cubicBezTo>
                    <a:cubicBezTo>
                      <a:pt x="57" y="13"/>
                      <a:pt x="45" y="0"/>
                      <a:pt x="29" y="0"/>
                    </a:cubicBezTo>
                    <a:close/>
                    <a:moveTo>
                      <a:pt x="29" y="41"/>
                    </a:moveTo>
                    <a:cubicBezTo>
                      <a:pt x="22" y="41"/>
                      <a:pt x="17" y="36"/>
                      <a:pt x="17" y="29"/>
                    </a:cubicBezTo>
                    <a:cubicBezTo>
                      <a:pt x="17" y="23"/>
                      <a:pt x="22" y="17"/>
                      <a:pt x="29" y="17"/>
                    </a:cubicBezTo>
                    <a:cubicBezTo>
                      <a:pt x="35" y="17"/>
                      <a:pt x="40" y="23"/>
                      <a:pt x="40" y="29"/>
                    </a:cubicBezTo>
                    <a:cubicBezTo>
                      <a:pt x="40" y="36"/>
                      <a:pt x="35" y="41"/>
                      <a:pt x="2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6" name="Freeform 268"/>
              <p:cNvSpPr>
                <a:spLocks noEditPoints="1"/>
              </p:cNvSpPr>
              <p:nvPr/>
            </p:nvSpPr>
            <p:spPr bwMode="auto">
              <a:xfrm>
                <a:off x="1984" y="1014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19 h 39"/>
                  <a:gd name="T4" fmla="*/ 20 w 39"/>
                  <a:gd name="T5" fmla="*/ 39 h 39"/>
                  <a:gd name="T6" fmla="*/ 39 w 39"/>
                  <a:gd name="T7" fmla="*/ 19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19 h 39"/>
                  <a:gd name="T14" fmla="*/ 20 w 39"/>
                  <a:gd name="T15" fmla="*/ 11 h 39"/>
                  <a:gd name="T16" fmla="*/ 28 w 39"/>
                  <a:gd name="T17" fmla="*/ 19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1" y="39"/>
                      <a:pt x="39" y="30"/>
                      <a:pt x="39" y="19"/>
                    </a:cubicBezTo>
                    <a:cubicBezTo>
                      <a:pt x="39" y="8"/>
                      <a:pt x="31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3"/>
                      <a:pt x="12" y="19"/>
                    </a:cubicBezTo>
                    <a:cubicBezTo>
                      <a:pt x="12" y="15"/>
                      <a:pt x="15" y="11"/>
                      <a:pt x="20" y="11"/>
                    </a:cubicBezTo>
                    <a:cubicBezTo>
                      <a:pt x="24" y="11"/>
                      <a:pt x="28" y="15"/>
                      <a:pt x="28" y="19"/>
                    </a:cubicBezTo>
                    <a:cubicBezTo>
                      <a:pt x="28" y="23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7" name="Freeform 269"/>
              <p:cNvSpPr>
                <a:spLocks noEditPoints="1"/>
              </p:cNvSpPr>
              <p:nvPr/>
            </p:nvSpPr>
            <p:spPr bwMode="auto">
              <a:xfrm>
                <a:off x="1822" y="605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7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39"/>
                      <a:pt x="20" y="39"/>
                    </a:cubicBezTo>
                    <a:cubicBezTo>
                      <a:pt x="30" y="39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7" y="15"/>
                      <a:pt x="27" y="20"/>
                    </a:cubicBezTo>
                    <a:cubicBezTo>
                      <a:pt x="27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8" name="Freeform 270"/>
              <p:cNvSpPr>
                <a:spLocks noEditPoints="1"/>
              </p:cNvSpPr>
              <p:nvPr/>
            </p:nvSpPr>
            <p:spPr bwMode="auto">
              <a:xfrm>
                <a:off x="2352" y="838"/>
                <a:ext cx="55" cy="57"/>
              </a:xfrm>
              <a:custGeom>
                <a:avLst/>
                <a:gdLst>
                  <a:gd name="T0" fmla="*/ 19 w 38"/>
                  <a:gd name="T1" fmla="*/ 0 h 39"/>
                  <a:gd name="T2" fmla="*/ 0 w 38"/>
                  <a:gd name="T3" fmla="*/ 19 h 39"/>
                  <a:gd name="T4" fmla="*/ 19 w 38"/>
                  <a:gd name="T5" fmla="*/ 39 h 39"/>
                  <a:gd name="T6" fmla="*/ 38 w 38"/>
                  <a:gd name="T7" fmla="*/ 19 h 39"/>
                  <a:gd name="T8" fmla="*/ 19 w 38"/>
                  <a:gd name="T9" fmla="*/ 0 h 39"/>
                  <a:gd name="T10" fmla="*/ 19 w 38"/>
                  <a:gd name="T11" fmla="*/ 27 h 39"/>
                  <a:gd name="T12" fmla="*/ 11 w 38"/>
                  <a:gd name="T13" fmla="*/ 19 h 39"/>
                  <a:gd name="T14" fmla="*/ 19 w 38"/>
                  <a:gd name="T15" fmla="*/ 12 h 39"/>
                  <a:gd name="T16" fmla="*/ 27 w 38"/>
                  <a:gd name="T17" fmla="*/ 19 h 39"/>
                  <a:gd name="T18" fmla="*/ 19 w 38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30"/>
                      <a:pt x="8" y="39"/>
                      <a:pt x="19" y="39"/>
                    </a:cubicBezTo>
                    <a:cubicBezTo>
                      <a:pt x="30" y="39"/>
                      <a:pt x="38" y="30"/>
                      <a:pt x="38" y="19"/>
                    </a:cubicBezTo>
                    <a:cubicBezTo>
                      <a:pt x="38" y="9"/>
                      <a:pt x="30" y="0"/>
                      <a:pt x="19" y="0"/>
                    </a:cubicBezTo>
                    <a:close/>
                    <a:moveTo>
                      <a:pt x="19" y="27"/>
                    </a:moveTo>
                    <a:cubicBezTo>
                      <a:pt x="15" y="27"/>
                      <a:pt x="11" y="24"/>
                      <a:pt x="11" y="19"/>
                    </a:cubicBezTo>
                    <a:cubicBezTo>
                      <a:pt x="11" y="15"/>
                      <a:pt x="15" y="12"/>
                      <a:pt x="19" y="12"/>
                    </a:cubicBezTo>
                    <a:cubicBezTo>
                      <a:pt x="23" y="12"/>
                      <a:pt x="27" y="15"/>
                      <a:pt x="27" y="19"/>
                    </a:cubicBezTo>
                    <a:cubicBezTo>
                      <a:pt x="27" y="24"/>
                      <a:pt x="23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9" name="Freeform 271"/>
              <p:cNvSpPr>
                <a:spLocks noEditPoints="1"/>
              </p:cNvSpPr>
              <p:nvPr/>
            </p:nvSpPr>
            <p:spPr bwMode="auto">
              <a:xfrm>
                <a:off x="586" y="1369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0" name="Freeform 272"/>
              <p:cNvSpPr>
                <a:spLocks noEditPoints="1"/>
              </p:cNvSpPr>
              <p:nvPr/>
            </p:nvSpPr>
            <p:spPr bwMode="auto">
              <a:xfrm>
                <a:off x="871" y="1126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1" name="Freeform 273"/>
              <p:cNvSpPr/>
              <p:nvPr/>
            </p:nvSpPr>
            <p:spPr bwMode="auto">
              <a:xfrm>
                <a:off x="1597" y="3079"/>
                <a:ext cx="113" cy="103"/>
              </a:xfrm>
              <a:custGeom>
                <a:avLst/>
                <a:gdLst>
                  <a:gd name="T0" fmla="*/ 78 w 78"/>
                  <a:gd name="T1" fmla="*/ 32 h 71"/>
                  <a:gd name="T2" fmla="*/ 62 w 78"/>
                  <a:gd name="T3" fmla="*/ 0 h 71"/>
                  <a:gd name="T4" fmla="*/ 39 w 78"/>
                  <a:gd name="T5" fmla="*/ 23 h 71"/>
                  <a:gd name="T6" fmla="*/ 16 w 78"/>
                  <a:gd name="T7" fmla="*/ 0 h 71"/>
                  <a:gd name="T8" fmla="*/ 0 w 78"/>
                  <a:gd name="T9" fmla="*/ 32 h 71"/>
                  <a:gd name="T10" fmla="*/ 39 w 78"/>
                  <a:gd name="T11" fmla="*/ 71 h 71"/>
                  <a:gd name="T12" fmla="*/ 78 w 78"/>
                  <a:gd name="T1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1">
                    <a:moveTo>
                      <a:pt x="78" y="32"/>
                    </a:moveTo>
                    <a:cubicBezTo>
                      <a:pt x="78" y="19"/>
                      <a:pt x="72" y="7"/>
                      <a:pt x="62" y="0"/>
                    </a:cubicBezTo>
                    <a:cubicBezTo>
                      <a:pt x="62" y="13"/>
                      <a:pt x="52" y="23"/>
                      <a:pt x="39" y="23"/>
                    </a:cubicBezTo>
                    <a:cubicBezTo>
                      <a:pt x="26" y="23"/>
                      <a:pt x="16" y="13"/>
                      <a:pt x="16" y="0"/>
                    </a:cubicBezTo>
                    <a:cubicBezTo>
                      <a:pt x="6" y="7"/>
                      <a:pt x="0" y="19"/>
                      <a:pt x="0" y="32"/>
                    </a:cubicBezTo>
                    <a:cubicBezTo>
                      <a:pt x="0" y="53"/>
                      <a:pt x="17" y="71"/>
                      <a:pt x="39" y="71"/>
                    </a:cubicBezTo>
                    <a:cubicBezTo>
                      <a:pt x="61" y="71"/>
                      <a:pt x="78" y="53"/>
                      <a:pt x="7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2" name="Oval 274"/>
              <p:cNvSpPr>
                <a:spLocks noChangeArrowheads="1"/>
              </p:cNvSpPr>
              <p:nvPr/>
            </p:nvSpPr>
            <p:spPr bwMode="auto">
              <a:xfrm>
                <a:off x="1624" y="3047"/>
                <a:ext cx="59" cy="5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3" name="Rectangle 275"/>
              <p:cNvSpPr>
                <a:spLocks noChangeArrowheads="1"/>
              </p:cNvSpPr>
              <p:nvPr/>
            </p:nvSpPr>
            <p:spPr bwMode="auto">
              <a:xfrm>
                <a:off x="1636" y="3156"/>
                <a:ext cx="35" cy="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4" name="Freeform 276"/>
              <p:cNvSpPr>
                <a:spLocks noEditPoints="1"/>
              </p:cNvSpPr>
              <p:nvPr/>
            </p:nvSpPr>
            <p:spPr bwMode="auto">
              <a:xfrm>
                <a:off x="1882" y="1760"/>
                <a:ext cx="161" cy="221"/>
              </a:xfrm>
              <a:custGeom>
                <a:avLst/>
                <a:gdLst>
                  <a:gd name="T0" fmla="*/ 0 w 161"/>
                  <a:gd name="T1" fmla="*/ 0 h 221"/>
                  <a:gd name="T2" fmla="*/ 0 w 161"/>
                  <a:gd name="T3" fmla="*/ 221 h 221"/>
                  <a:gd name="T4" fmla="*/ 134 w 161"/>
                  <a:gd name="T5" fmla="*/ 221 h 221"/>
                  <a:gd name="T6" fmla="*/ 161 w 161"/>
                  <a:gd name="T7" fmla="*/ 192 h 221"/>
                  <a:gd name="T8" fmla="*/ 161 w 161"/>
                  <a:gd name="T9" fmla="*/ 0 h 221"/>
                  <a:gd name="T10" fmla="*/ 0 w 161"/>
                  <a:gd name="T11" fmla="*/ 0 h 221"/>
                  <a:gd name="T12" fmla="*/ 35 w 161"/>
                  <a:gd name="T13" fmla="*/ 195 h 221"/>
                  <a:gd name="T14" fmla="*/ 20 w 161"/>
                  <a:gd name="T15" fmla="*/ 195 h 221"/>
                  <a:gd name="T16" fmla="*/ 20 w 161"/>
                  <a:gd name="T17" fmla="*/ 167 h 221"/>
                  <a:gd name="T18" fmla="*/ 35 w 161"/>
                  <a:gd name="T19" fmla="*/ 167 h 221"/>
                  <a:gd name="T20" fmla="*/ 35 w 161"/>
                  <a:gd name="T21" fmla="*/ 195 h 221"/>
                  <a:gd name="T22" fmla="*/ 63 w 161"/>
                  <a:gd name="T23" fmla="*/ 195 h 221"/>
                  <a:gd name="T24" fmla="*/ 52 w 161"/>
                  <a:gd name="T25" fmla="*/ 195 h 221"/>
                  <a:gd name="T26" fmla="*/ 52 w 161"/>
                  <a:gd name="T27" fmla="*/ 172 h 221"/>
                  <a:gd name="T28" fmla="*/ 63 w 161"/>
                  <a:gd name="T29" fmla="*/ 172 h 221"/>
                  <a:gd name="T30" fmla="*/ 63 w 161"/>
                  <a:gd name="T31" fmla="*/ 195 h 221"/>
                  <a:gd name="T32" fmla="*/ 92 w 161"/>
                  <a:gd name="T33" fmla="*/ 195 h 221"/>
                  <a:gd name="T34" fmla="*/ 81 w 161"/>
                  <a:gd name="T35" fmla="*/ 195 h 221"/>
                  <a:gd name="T36" fmla="*/ 81 w 161"/>
                  <a:gd name="T37" fmla="*/ 172 h 221"/>
                  <a:gd name="T38" fmla="*/ 92 w 161"/>
                  <a:gd name="T39" fmla="*/ 172 h 221"/>
                  <a:gd name="T40" fmla="*/ 92 w 161"/>
                  <a:gd name="T41" fmla="*/ 195 h 221"/>
                  <a:gd name="T42" fmla="*/ 121 w 161"/>
                  <a:gd name="T43" fmla="*/ 195 h 221"/>
                  <a:gd name="T44" fmla="*/ 111 w 161"/>
                  <a:gd name="T45" fmla="*/ 195 h 221"/>
                  <a:gd name="T46" fmla="*/ 111 w 161"/>
                  <a:gd name="T47" fmla="*/ 172 h 221"/>
                  <a:gd name="T48" fmla="*/ 121 w 161"/>
                  <a:gd name="T49" fmla="*/ 172 h 221"/>
                  <a:gd name="T50" fmla="*/ 121 w 161"/>
                  <a:gd name="T51" fmla="*/ 195 h 221"/>
                  <a:gd name="T52" fmla="*/ 129 w 161"/>
                  <a:gd name="T53" fmla="*/ 54 h 221"/>
                  <a:gd name="T54" fmla="*/ 28 w 161"/>
                  <a:gd name="T55" fmla="*/ 54 h 221"/>
                  <a:gd name="T56" fmla="*/ 28 w 161"/>
                  <a:gd name="T57" fmla="*/ 28 h 221"/>
                  <a:gd name="T58" fmla="*/ 129 w 161"/>
                  <a:gd name="T59" fmla="*/ 28 h 221"/>
                  <a:gd name="T60" fmla="*/ 129 w 161"/>
                  <a:gd name="T61" fmla="*/ 5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1" h="221">
                    <a:moveTo>
                      <a:pt x="0" y="0"/>
                    </a:moveTo>
                    <a:lnTo>
                      <a:pt x="0" y="221"/>
                    </a:lnTo>
                    <a:lnTo>
                      <a:pt x="134" y="221"/>
                    </a:lnTo>
                    <a:lnTo>
                      <a:pt x="161" y="192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  <a:moveTo>
                      <a:pt x="35" y="195"/>
                    </a:moveTo>
                    <a:lnTo>
                      <a:pt x="20" y="195"/>
                    </a:lnTo>
                    <a:lnTo>
                      <a:pt x="20" y="167"/>
                    </a:lnTo>
                    <a:lnTo>
                      <a:pt x="35" y="167"/>
                    </a:lnTo>
                    <a:lnTo>
                      <a:pt x="35" y="195"/>
                    </a:lnTo>
                    <a:close/>
                    <a:moveTo>
                      <a:pt x="63" y="195"/>
                    </a:moveTo>
                    <a:lnTo>
                      <a:pt x="52" y="195"/>
                    </a:lnTo>
                    <a:lnTo>
                      <a:pt x="52" y="172"/>
                    </a:lnTo>
                    <a:lnTo>
                      <a:pt x="63" y="172"/>
                    </a:lnTo>
                    <a:lnTo>
                      <a:pt x="63" y="195"/>
                    </a:lnTo>
                    <a:close/>
                    <a:moveTo>
                      <a:pt x="92" y="195"/>
                    </a:moveTo>
                    <a:lnTo>
                      <a:pt x="81" y="195"/>
                    </a:lnTo>
                    <a:lnTo>
                      <a:pt x="81" y="172"/>
                    </a:lnTo>
                    <a:lnTo>
                      <a:pt x="92" y="172"/>
                    </a:lnTo>
                    <a:lnTo>
                      <a:pt x="92" y="195"/>
                    </a:lnTo>
                    <a:close/>
                    <a:moveTo>
                      <a:pt x="121" y="195"/>
                    </a:moveTo>
                    <a:lnTo>
                      <a:pt x="111" y="195"/>
                    </a:lnTo>
                    <a:lnTo>
                      <a:pt x="111" y="172"/>
                    </a:lnTo>
                    <a:lnTo>
                      <a:pt x="121" y="172"/>
                    </a:lnTo>
                    <a:lnTo>
                      <a:pt x="121" y="195"/>
                    </a:lnTo>
                    <a:close/>
                    <a:moveTo>
                      <a:pt x="129" y="54"/>
                    </a:moveTo>
                    <a:lnTo>
                      <a:pt x="28" y="54"/>
                    </a:lnTo>
                    <a:lnTo>
                      <a:pt x="28" y="28"/>
                    </a:lnTo>
                    <a:lnTo>
                      <a:pt x="129" y="28"/>
                    </a:lnTo>
                    <a:lnTo>
                      <a:pt x="12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5" name="Freeform 277"/>
              <p:cNvSpPr>
                <a:spLocks noEditPoints="1"/>
              </p:cNvSpPr>
              <p:nvPr/>
            </p:nvSpPr>
            <p:spPr bwMode="auto">
              <a:xfrm>
                <a:off x="2269" y="902"/>
                <a:ext cx="99" cy="137"/>
              </a:xfrm>
              <a:custGeom>
                <a:avLst/>
                <a:gdLst>
                  <a:gd name="T0" fmla="*/ 0 w 99"/>
                  <a:gd name="T1" fmla="*/ 0 h 137"/>
                  <a:gd name="T2" fmla="*/ 0 w 99"/>
                  <a:gd name="T3" fmla="*/ 137 h 137"/>
                  <a:gd name="T4" fmla="*/ 81 w 99"/>
                  <a:gd name="T5" fmla="*/ 137 h 137"/>
                  <a:gd name="T6" fmla="*/ 99 w 99"/>
                  <a:gd name="T7" fmla="*/ 118 h 137"/>
                  <a:gd name="T8" fmla="*/ 99 w 99"/>
                  <a:gd name="T9" fmla="*/ 2 h 137"/>
                  <a:gd name="T10" fmla="*/ 0 w 99"/>
                  <a:gd name="T11" fmla="*/ 0 h 137"/>
                  <a:gd name="T12" fmla="*/ 20 w 99"/>
                  <a:gd name="T13" fmla="*/ 119 h 137"/>
                  <a:gd name="T14" fmla="*/ 12 w 99"/>
                  <a:gd name="T15" fmla="*/ 119 h 137"/>
                  <a:gd name="T16" fmla="*/ 12 w 99"/>
                  <a:gd name="T17" fmla="*/ 103 h 137"/>
                  <a:gd name="T18" fmla="*/ 20 w 99"/>
                  <a:gd name="T19" fmla="*/ 103 h 137"/>
                  <a:gd name="T20" fmla="*/ 20 w 99"/>
                  <a:gd name="T21" fmla="*/ 119 h 137"/>
                  <a:gd name="T22" fmla="*/ 38 w 99"/>
                  <a:gd name="T23" fmla="*/ 119 h 137"/>
                  <a:gd name="T24" fmla="*/ 30 w 99"/>
                  <a:gd name="T25" fmla="*/ 119 h 137"/>
                  <a:gd name="T26" fmla="*/ 30 w 99"/>
                  <a:gd name="T27" fmla="*/ 106 h 137"/>
                  <a:gd name="T28" fmla="*/ 38 w 99"/>
                  <a:gd name="T29" fmla="*/ 106 h 137"/>
                  <a:gd name="T30" fmla="*/ 38 w 99"/>
                  <a:gd name="T31" fmla="*/ 119 h 137"/>
                  <a:gd name="T32" fmla="*/ 55 w 99"/>
                  <a:gd name="T33" fmla="*/ 119 h 137"/>
                  <a:gd name="T34" fmla="*/ 49 w 99"/>
                  <a:gd name="T35" fmla="*/ 119 h 137"/>
                  <a:gd name="T36" fmla="*/ 49 w 99"/>
                  <a:gd name="T37" fmla="*/ 106 h 137"/>
                  <a:gd name="T38" fmla="*/ 55 w 99"/>
                  <a:gd name="T39" fmla="*/ 106 h 137"/>
                  <a:gd name="T40" fmla="*/ 55 w 99"/>
                  <a:gd name="T41" fmla="*/ 119 h 137"/>
                  <a:gd name="T42" fmla="*/ 73 w 99"/>
                  <a:gd name="T43" fmla="*/ 119 h 137"/>
                  <a:gd name="T44" fmla="*/ 67 w 99"/>
                  <a:gd name="T45" fmla="*/ 119 h 137"/>
                  <a:gd name="T46" fmla="*/ 67 w 99"/>
                  <a:gd name="T47" fmla="*/ 106 h 137"/>
                  <a:gd name="T48" fmla="*/ 73 w 99"/>
                  <a:gd name="T49" fmla="*/ 106 h 137"/>
                  <a:gd name="T50" fmla="*/ 73 w 99"/>
                  <a:gd name="T51" fmla="*/ 119 h 137"/>
                  <a:gd name="T52" fmla="*/ 78 w 99"/>
                  <a:gd name="T53" fmla="*/ 34 h 137"/>
                  <a:gd name="T54" fmla="*/ 16 w 99"/>
                  <a:gd name="T55" fmla="*/ 34 h 137"/>
                  <a:gd name="T56" fmla="*/ 16 w 99"/>
                  <a:gd name="T57" fmla="*/ 18 h 137"/>
                  <a:gd name="T58" fmla="*/ 78 w 99"/>
                  <a:gd name="T59" fmla="*/ 18 h 137"/>
                  <a:gd name="T60" fmla="*/ 78 w 99"/>
                  <a:gd name="T61" fmla="*/ 3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9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1" y="137"/>
                    </a:lnTo>
                    <a:lnTo>
                      <a:pt x="99" y="118"/>
                    </a:lnTo>
                    <a:lnTo>
                      <a:pt x="99" y="2"/>
                    </a:lnTo>
                    <a:lnTo>
                      <a:pt x="0" y="0"/>
                    </a:lnTo>
                    <a:close/>
                    <a:moveTo>
                      <a:pt x="20" y="119"/>
                    </a:moveTo>
                    <a:lnTo>
                      <a:pt x="12" y="119"/>
                    </a:lnTo>
                    <a:lnTo>
                      <a:pt x="12" y="103"/>
                    </a:lnTo>
                    <a:lnTo>
                      <a:pt x="20" y="103"/>
                    </a:lnTo>
                    <a:lnTo>
                      <a:pt x="20" y="119"/>
                    </a:lnTo>
                    <a:close/>
                    <a:moveTo>
                      <a:pt x="38" y="119"/>
                    </a:moveTo>
                    <a:lnTo>
                      <a:pt x="30" y="119"/>
                    </a:lnTo>
                    <a:lnTo>
                      <a:pt x="30" y="106"/>
                    </a:lnTo>
                    <a:lnTo>
                      <a:pt x="38" y="106"/>
                    </a:lnTo>
                    <a:lnTo>
                      <a:pt x="38" y="119"/>
                    </a:lnTo>
                    <a:close/>
                    <a:moveTo>
                      <a:pt x="55" y="119"/>
                    </a:moveTo>
                    <a:lnTo>
                      <a:pt x="49" y="119"/>
                    </a:lnTo>
                    <a:lnTo>
                      <a:pt x="49" y="106"/>
                    </a:lnTo>
                    <a:lnTo>
                      <a:pt x="55" y="106"/>
                    </a:lnTo>
                    <a:lnTo>
                      <a:pt x="55" y="119"/>
                    </a:lnTo>
                    <a:close/>
                    <a:moveTo>
                      <a:pt x="73" y="119"/>
                    </a:moveTo>
                    <a:lnTo>
                      <a:pt x="67" y="119"/>
                    </a:lnTo>
                    <a:lnTo>
                      <a:pt x="67" y="106"/>
                    </a:lnTo>
                    <a:lnTo>
                      <a:pt x="73" y="106"/>
                    </a:lnTo>
                    <a:lnTo>
                      <a:pt x="73" y="119"/>
                    </a:lnTo>
                    <a:close/>
                    <a:moveTo>
                      <a:pt x="78" y="34"/>
                    </a:moveTo>
                    <a:lnTo>
                      <a:pt x="16" y="34"/>
                    </a:lnTo>
                    <a:lnTo>
                      <a:pt x="16" y="18"/>
                    </a:lnTo>
                    <a:lnTo>
                      <a:pt x="78" y="18"/>
                    </a:lnTo>
                    <a:lnTo>
                      <a:pt x="7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6" name="Freeform 278"/>
              <p:cNvSpPr>
                <a:spLocks noEditPoints="1"/>
              </p:cNvSpPr>
              <p:nvPr/>
            </p:nvSpPr>
            <p:spPr bwMode="auto">
              <a:xfrm>
                <a:off x="1841" y="2317"/>
                <a:ext cx="214" cy="294"/>
              </a:xfrm>
              <a:custGeom>
                <a:avLst/>
                <a:gdLst>
                  <a:gd name="T0" fmla="*/ 0 w 214"/>
                  <a:gd name="T1" fmla="*/ 0 h 294"/>
                  <a:gd name="T2" fmla="*/ 0 w 214"/>
                  <a:gd name="T3" fmla="*/ 294 h 294"/>
                  <a:gd name="T4" fmla="*/ 176 w 214"/>
                  <a:gd name="T5" fmla="*/ 294 h 294"/>
                  <a:gd name="T6" fmla="*/ 214 w 214"/>
                  <a:gd name="T7" fmla="*/ 256 h 294"/>
                  <a:gd name="T8" fmla="*/ 214 w 214"/>
                  <a:gd name="T9" fmla="*/ 2 h 294"/>
                  <a:gd name="T10" fmla="*/ 0 w 214"/>
                  <a:gd name="T11" fmla="*/ 0 h 294"/>
                  <a:gd name="T12" fmla="*/ 47 w 214"/>
                  <a:gd name="T13" fmla="*/ 259 h 294"/>
                  <a:gd name="T14" fmla="*/ 26 w 214"/>
                  <a:gd name="T15" fmla="*/ 259 h 294"/>
                  <a:gd name="T16" fmla="*/ 26 w 214"/>
                  <a:gd name="T17" fmla="*/ 223 h 294"/>
                  <a:gd name="T18" fmla="*/ 47 w 214"/>
                  <a:gd name="T19" fmla="*/ 223 h 294"/>
                  <a:gd name="T20" fmla="*/ 47 w 214"/>
                  <a:gd name="T21" fmla="*/ 259 h 294"/>
                  <a:gd name="T22" fmla="*/ 83 w 214"/>
                  <a:gd name="T23" fmla="*/ 259 h 294"/>
                  <a:gd name="T24" fmla="*/ 69 w 214"/>
                  <a:gd name="T25" fmla="*/ 259 h 294"/>
                  <a:gd name="T26" fmla="*/ 69 w 214"/>
                  <a:gd name="T27" fmla="*/ 228 h 294"/>
                  <a:gd name="T28" fmla="*/ 83 w 214"/>
                  <a:gd name="T29" fmla="*/ 228 h 294"/>
                  <a:gd name="T30" fmla="*/ 83 w 214"/>
                  <a:gd name="T31" fmla="*/ 259 h 294"/>
                  <a:gd name="T32" fmla="*/ 121 w 214"/>
                  <a:gd name="T33" fmla="*/ 259 h 294"/>
                  <a:gd name="T34" fmla="*/ 108 w 214"/>
                  <a:gd name="T35" fmla="*/ 259 h 294"/>
                  <a:gd name="T36" fmla="*/ 108 w 214"/>
                  <a:gd name="T37" fmla="*/ 228 h 294"/>
                  <a:gd name="T38" fmla="*/ 121 w 214"/>
                  <a:gd name="T39" fmla="*/ 228 h 294"/>
                  <a:gd name="T40" fmla="*/ 121 w 214"/>
                  <a:gd name="T41" fmla="*/ 259 h 294"/>
                  <a:gd name="T42" fmla="*/ 160 w 214"/>
                  <a:gd name="T43" fmla="*/ 259 h 294"/>
                  <a:gd name="T44" fmla="*/ 146 w 214"/>
                  <a:gd name="T45" fmla="*/ 259 h 294"/>
                  <a:gd name="T46" fmla="*/ 146 w 214"/>
                  <a:gd name="T47" fmla="*/ 228 h 294"/>
                  <a:gd name="T48" fmla="*/ 160 w 214"/>
                  <a:gd name="T49" fmla="*/ 228 h 294"/>
                  <a:gd name="T50" fmla="*/ 160 w 214"/>
                  <a:gd name="T51" fmla="*/ 259 h 294"/>
                  <a:gd name="T52" fmla="*/ 172 w 214"/>
                  <a:gd name="T53" fmla="*/ 73 h 294"/>
                  <a:gd name="T54" fmla="*/ 37 w 214"/>
                  <a:gd name="T55" fmla="*/ 73 h 294"/>
                  <a:gd name="T56" fmla="*/ 37 w 214"/>
                  <a:gd name="T57" fmla="*/ 36 h 294"/>
                  <a:gd name="T58" fmla="*/ 172 w 214"/>
                  <a:gd name="T59" fmla="*/ 36 h 294"/>
                  <a:gd name="T60" fmla="*/ 172 w 214"/>
                  <a:gd name="T61" fmla="*/ 7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94">
                    <a:moveTo>
                      <a:pt x="0" y="0"/>
                    </a:moveTo>
                    <a:lnTo>
                      <a:pt x="0" y="294"/>
                    </a:lnTo>
                    <a:lnTo>
                      <a:pt x="176" y="294"/>
                    </a:lnTo>
                    <a:lnTo>
                      <a:pt x="214" y="256"/>
                    </a:lnTo>
                    <a:lnTo>
                      <a:pt x="214" y="2"/>
                    </a:lnTo>
                    <a:lnTo>
                      <a:pt x="0" y="0"/>
                    </a:lnTo>
                    <a:close/>
                    <a:moveTo>
                      <a:pt x="47" y="259"/>
                    </a:moveTo>
                    <a:lnTo>
                      <a:pt x="26" y="259"/>
                    </a:lnTo>
                    <a:lnTo>
                      <a:pt x="26" y="223"/>
                    </a:lnTo>
                    <a:lnTo>
                      <a:pt x="47" y="223"/>
                    </a:lnTo>
                    <a:lnTo>
                      <a:pt x="47" y="259"/>
                    </a:lnTo>
                    <a:close/>
                    <a:moveTo>
                      <a:pt x="83" y="259"/>
                    </a:moveTo>
                    <a:lnTo>
                      <a:pt x="69" y="259"/>
                    </a:lnTo>
                    <a:lnTo>
                      <a:pt x="69" y="228"/>
                    </a:lnTo>
                    <a:lnTo>
                      <a:pt x="83" y="228"/>
                    </a:lnTo>
                    <a:lnTo>
                      <a:pt x="83" y="259"/>
                    </a:lnTo>
                    <a:close/>
                    <a:moveTo>
                      <a:pt x="121" y="259"/>
                    </a:moveTo>
                    <a:lnTo>
                      <a:pt x="108" y="259"/>
                    </a:lnTo>
                    <a:lnTo>
                      <a:pt x="108" y="228"/>
                    </a:lnTo>
                    <a:lnTo>
                      <a:pt x="121" y="228"/>
                    </a:lnTo>
                    <a:lnTo>
                      <a:pt x="121" y="259"/>
                    </a:lnTo>
                    <a:close/>
                    <a:moveTo>
                      <a:pt x="160" y="259"/>
                    </a:moveTo>
                    <a:lnTo>
                      <a:pt x="146" y="259"/>
                    </a:lnTo>
                    <a:lnTo>
                      <a:pt x="146" y="228"/>
                    </a:lnTo>
                    <a:lnTo>
                      <a:pt x="160" y="228"/>
                    </a:lnTo>
                    <a:lnTo>
                      <a:pt x="160" y="259"/>
                    </a:lnTo>
                    <a:close/>
                    <a:moveTo>
                      <a:pt x="172" y="73"/>
                    </a:moveTo>
                    <a:lnTo>
                      <a:pt x="37" y="73"/>
                    </a:lnTo>
                    <a:lnTo>
                      <a:pt x="37" y="36"/>
                    </a:lnTo>
                    <a:lnTo>
                      <a:pt x="172" y="36"/>
                    </a:lnTo>
                    <a:lnTo>
                      <a:pt x="172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7" name="Freeform 279"/>
              <p:cNvSpPr>
                <a:spLocks noEditPoints="1"/>
              </p:cNvSpPr>
              <p:nvPr/>
            </p:nvSpPr>
            <p:spPr bwMode="auto">
              <a:xfrm>
                <a:off x="1373" y="2367"/>
                <a:ext cx="55" cy="77"/>
              </a:xfrm>
              <a:custGeom>
                <a:avLst/>
                <a:gdLst>
                  <a:gd name="T0" fmla="*/ 0 w 55"/>
                  <a:gd name="T1" fmla="*/ 0 h 77"/>
                  <a:gd name="T2" fmla="*/ 0 w 55"/>
                  <a:gd name="T3" fmla="*/ 77 h 77"/>
                  <a:gd name="T4" fmla="*/ 45 w 55"/>
                  <a:gd name="T5" fmla="*/ 77 h 77"/>
                  <a:gd name="T6" fmla="*/ 55 w 55"/>
                  <a:gd name="T7" fmla="*/ 66 h 77"/>
                  <a:gd name="T8" fmla="*/ 55 w 55"/>
                  <a:gd name="T9" fmla="*/ 0 h 77"/>
                  <a:gd name="T10" fmla="*/ 0 w 55"/>
                  <a:gd name="T11" fmla="*/ 0 h 77"/>
                  <a:gd name="T12" fmla="*/ 11 w 55"/>
                  <a:gd name="T13" fmla="*/ 66 h 77"/>
                  <a:gd name="T14" fmla="*/ 6 w 55"/>
                  <a:gd name="T15" fmla="*/ 66 h 77"/>
                  <a:gd name="T16" fmla="*/ 6 w 55"/>
                  <a:gd name="T17" fmla="*/ 58 h 77"/>
                  <a:gd name="T18" fmla="*/ 11 w 55"/>
                  <a:gd name="T19" fmla="*/ 58 h 77"/>
                  <a:gd name="T20" fmla="*/ 11 w 55"/>
                  <a:gd name="T21" fmla="*/ 66 h 77"/>
                  <a:gd name="T22" fmla="*/ 20 w 55"/>
                  <a:gd name="T23" fmla="*/ 66 h 77"/>
                  <a:gd name="T24" fmla="*/ 17 w 55"/>
                  <a:gd name="T25" fmla="*/ 66 h 77"/>
                  <a:gd name="T26" fmla="*/ 17 w 55"/>
                  <a:gd name="T27" fmla="*/ 59 h 77"/>
                  <a:gd name="T28" fmla="*/ 20 w 55"/>
                  <a:gd name="T29" fmla="*/ 59 h 77"/>
                  <a:gd name="T30" fmla="*/ 20 w 55"/>
                  <a:gd name="T31" fmla="*/ 66 h 77"/>
                  <a:gd name="T32" fmla="*/ 30 w 55"/>
                  <a:gd name="T33" fmla="*/ 66 h 77"/>
                  <a:gd name="T34" fmla="*/ 27 w 55"/>
                  <a:gd name="T35" fmla="*/ 66 h 77"/>
                  <a:gd name="T36" fmla="*/ 27 w 55"/>
                  <a:gd name="T37" fmla="*/ 59 h 77"/>
                  <a:gd name="T38" fmla="*/ 30 w 55"/>
                  <a:gd name="T39" fmla="*/ 59 h 77"/>
                  <a:gd name="T40" fmla="*/ 30 w 55"/>
                  <a:gd name="T41" fmla="*/ 66 h 77"/>
                  <a:gd name="T42" fmla="*/ 41 w 55"/>
                  <a:gd name="T43" fmla="*/ 66 h 77"/>
                  <a:gd name="T44" fmla="*/ 38 w 55"/>
                  <a:gd name="T45" fmla="*/ 66 h 77"/>
                  <a:gd name="T46" fmla="*/ 38 w 55"/>
                  <a:gd name="T47" fmla="*/ 59 h 77"/>
                  <a:gd name="T48" fmla="*/ 41 w 55"/>
                  <a:gd name="T49" fmla="*/ 59 h 77"/>
                  <a:gd name="T50" fmla="*/ 41 w 55"/>
                  <a:gd name="T51" fmla="*/ 66 h 77"/>
                  <a:gd name="T52" fmla="*/ 43 w 55"/>
                  <a:gd name="T53" fmla="*/ 18 h 77"/>
                  <a:gd name="T54" fmla="*/ 9 w 55"/>
                  <a:gd name="T55" fmla="*/ 18 h 77"/>
                  <a:gd name="T56" fmla="*/ 9 w 55"/>
                  <a:gd name="T57" fmla="*/ 8 h 77"/>
                  <a:gd name="T58" fmla="*/ 43 w 55"/>
                  <a:gd name="T59" fmla="*/ 8 h 77"/>
                  <a:gd name="T60" fmla="*/ 43 w 55"/>
                  <a:gd name="T6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5" h="77">
                    <a:moveTo>
                      <a:pt x="0" y="0"/>
                    </a:moveTo>
                    <a:lnTo>
                      <a:pt x="0" y="77"/>
                    </a:lnTo>
                    <a:lnTo>
                      <a:pt x="45" y="77"/>
                    </a:lnTo>
                    <a:lnTo>
                      <a:pt x="55" y="66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  <a:moveTo>
                      <a:pt x="11" y="66"/>
                    </a:moveTo>
                    <a:lnTo>
                      <a:pt x="6" y="66"/>
                    </a:lnTo>
                    <a:lnTo>
                      <a:pt x="6" y="58"/>
                    </a:lnTo>
                    <a:lnTo>
                      <a:pt x="11" y="58"/>
                    </a:lnTo>
                    <a:lnTo>
                      <a:pt x="11" y="66"/>
                    </a:lnTo>
                    <a:close/>
                    <a:moveTo>
                      <a:pt x="20" y="66"/>
                    </a:moveTo>
                    <a:lnTo>
                      <a:pt x="17" y="66"/>
                    </a:lnTo>
                    <a:lnTo>
                      <a:pt x="17" y="59"/>
                    </a:lnTo>
                    <a:lnTo>
                      <a:pt x="20" y="59"/>
                    </a:lnTo>
                    <a:lnTo>
                      <a:pt x="20" y="66"/>
                    </a:lnTo>
                    <a:close/>
                    <a:moveTo>
                      <a:pt x="30" y="66"/>
                    </a:moveTo>
                    <a:lnTo>
                      <a:pt x="27" y="66"/>
                    </a:lnTo>
                    <a:lnTo>
                      <a:pt x="27" y="59"/>
                    </a:lnTo>
                    <a:lnTo>
                      <a:pt x="30" y="59"/>
                    </a:lnTo>
                    <a:lnTo>
                      <a:pt x="30" y="66"/>
                    </a:lnTo>
                    <a:close/>
                    <a:moveTo>
                      <a:pt x="41" y="66"/>
                    </a:moveTo>
                    <a:lnTo>
                      <a:pt x="38" y="66"/>
                    </a:lnTo>
                    <a:lnTo>
                      <a:pt x="38" y="59"/>
                    </a:lnTo>
                    <a:lnTo>
                      <a:pt x="41" y="59"/>
                    </a:lnTo>
                    <a:lnTo>
                      <a:pt x="41" y="66"/>
                    </a:lnTo>
                    <a:close/>
                    <a:moveTo>
                      <a:pt x="43" y="18"/>
                    </a:moveTo>
                    <a:lnTo>
                      <a:pt x="9" y="18"/>
                    </a:lnTo>
                    <a:lnTo>
                      <a:pt x="9" y="8"/>
                    </a:lnTo>
                    <a:lnTo>
                      <a:pt x="43" y="8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8" name="Freeform 280"/>
              <p:cNvSpPr>
                <a:spLocks noEditPoints="1"/>
              </p:cNvSpPr>
              <p:nvPr/>
            </p:nvSpPr>
            <p:spPr bwMode="auto">
              <a:xfrm>
                <a:off x="1095" y="1959"/>
                <a:ext cx="125" cy="201"/>
              </a:xfrm>
              <a:custGeom>
                <a:avLst/>
                <a:gdLst>
                  <a:gd name="T0" fmla="*/ 62 w 86"/>
                  <a:gd name="T1" fmla="*/ 0 h 138"/>
                  <a:gd name="T2" fmla="*/ 24 w 86"/>
                  <a:gd name="T3" fmla="*/ 0 h 138"/>
                  <a:gd name="T4" fmla="*/ 0 w 86"/>
                  <a:gd name="T5" fmla="*/ 24 h 138"/>
                  <a:gd name="T6" fmla="*/ 0 w 86"/>
                  <a:gd name="T7" fmla="*/ 114 h 138"/>
                  <a:gd name="T8" fmla="*/ 24 w 86"/>
                  <a:gd name="T9" fmla="*/ 138 h 138"/>
                  <a:gd name="T10" fmla="*/ 62 w 86"/>
                  <a:gd name="T11" fmla="*/ 138 h 138"/>
                  <a:gd name="T12" fmla="*/ 86 w 86"/>
                  <a:gd name="T13" fmla="*/ 114 h 138"/>
                  <a:gd name="T14" fmla="*/ 86 w 86"/>
                  <a:gd name="T15" fmla="*/ 24 h 138"/>
                  <a:gd name="T16" fmla="*/ 62 w 86"/>
                  <a:gd name="T17" fmla="*/ 0 h 138"/>
                  <a:gd name="T18" fmla="*/ 15 w 86"/>
                  <a:gd name="T19" fmla="*/ 11 h 138"/>
                  <a:gd name="T20" fmla="*/ 70 w 86"/>
                  <a:gd name="T21" fmla="*/ 11 h 138"/>
                  <a:gd name="T22" fmla="*/ 70 w 86"/>
                  <a:gd name="T23" fmla="*/ 22 h 138"/>
                  <a:gd name="T24" fmla="*/ 15 w 86"/>
                  <a:gd name="T25" fmla="*/ 22 h 138"/>
                  <a:gd name="T26" fmla="*/ 15 w 86"/>
                  <a:gd name="T27" fmla="*/ 11 h 138"/>
                  <a:gd name="T28" fmla="*/ 23 w 86"/>
                  <a:gd name="T29" fmla="*/ 120 h 138"/>
                  <a:gd name="T30" fmla="*/ 13 w 86"/>
                  <a:gd name="T31" fmla="*/ 109 h 138"/>
                  <a:gd name="T32" fmla="*/ 23 w 86"/>
                  <a:gd name="T33" fmla="*/ 97 h 138"/>
                  <a:gd name="T34" fmla="*/ 34 w 86"/>
                  <a:gd name="T35" fmla="*/ 109 h 138"/>
                  <a:gd name="T36" fmla="*/ 23 w 86"/>
                  <a:gd name="T37" fmla="*/ 120 h 138"/>
                  <a:gd name="T38" fmla="*/ 62 w 86"/>
                  <a:gd name="T39" fmla="*/ 120 h 138"/>
                  <a:gd name="T40" fmla="*/ 52 w 86"/>
                  <a:gd name="T41" fmla="*/ 109 h 138"/>
                  <a:gd name="T42" fmla="*/ 62 w 86"/>
                  <a:gd name="T43" fmla="*/ 97 h 138"/>
                  <a:gd name="T44" fmla="*/ 73 w 86"/>
                  <a:gd name="T45" fmla="*/ 109 h 138"/>
                  <a:gd name="T46" fmla="*/ 62 w 86"/>
                  <a:gd name="T47" fmla="*/ 12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138">
                    <a:moveTo>
                      <a:pt x="6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27"/>
                      <a:pt x="11" y="138"/>
                      <a:pt x="24" y="138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76" y="138"/>
                      <a:pt x="86" y="127"/>
                      <a:pt x="86" y="11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10"/>
                      <a:pt x="76" y="0"/>
                      <a:pt x="62" y="0"/>
                    </a:cubicBezTo>
                    <a:close/>
                    <a:moveTo>
                      <a:pt x="15" y="11"/>
                    </a:move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11"/>
                    </a:lnTo>
                    <a:close/>
                    <a:moveTo>
                      <a:pt x="23" y="120"/>
                    </a:moveTo>
                    <a:cubicBezTo>
                      <a:pt x="18" y="120"/>
                      <a:pt x="13" y="115"/>
                      <a:pt x="13" y="109"/>
                    </a:cubicBezTo>
                    <a:cubicBezTo>
                      <a:pt x="13" y="102"/>
                      <a:pt x="18" y="97"/>
                      <a:pt x="23" y="97"/>
                    </a:cubicBezTo>
                    <a:cubicBezTo>
                      <a:pt x="29" y="97"/>
                      <a:pt x="34" y="102"/>
                      <a:pt x="34" y="109"/>
                    </a:cubicBezTo>
                    <a:cubicBezTo>
                      <a:pt x="34" y="115"/>
                      <a:pt x="29" y="120"/>
                      <a:pt x="23" y="120"/>
                    </a:cubicBezTo>
                    <a:close/>
                    <a:moveTo>
                      <a:pt x="62" y="120"/>
                    </a:moveTo>
                    <a:cubicBezTo>
                      <a:pt x="56" y="120"/>
                      <a:pt x="52" y="115"/>
                      <a:pt x="52" y="109"/>
                    </a:cubicBezTo>
                    <a:cubicBezTo>
                      <a:pt x="52" y="102"/>
                      <a:pt x="56" y="97"/>
                      <a:pt x="62" y="97"/>
                    </a:cubicBezTo>
                    <a:cubicBezTo>
                      <a:pt x="68" y="97"/>
                      <a:pt x="73" y="102"/>
                      <a:pt x="73" y="109"/>
                    </a:cubicBezTo>
                    <a:cubicBezTo>
                      <a:pt x="73" y="115"/>
                      <a:pt x="68" y="120"/>
                      <a:pt x="62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9" name="Freeform 281"/>
              <p:cNvSpPr/>
              <p:nvPr/>
            </p:nvSpPr>
            <p:spPr bwMode="auto">
              <a:xfrm>
                <a:off x="1907" y="2660"/>
                <a:ext cx="67" cy="58"/>
              </a:xfrm>
              <a:custGeom>
                <a:avLst/>
                <a:gdLst>
                  <a:gd name="T0" fmla="*/ 0 w 67"/>
                  <a:gd name="T1" fmla="*/ 58 h 58"/>
                  <a:gd name="T2" fmla="*/ 33 w 67"/>
                  <a:gd name="T3" fmla="*/ 0 h 58"/>
                  <a:gd name="T4" fmla="*/ 67 w 67"/>
                  <a:gd name="T5" fmla="*/ 58 h 58"/>
                  <a:gd name="T6" fmla="*/ 0 w 67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58"/>
                    </a:moveTo>
                    <a:lnTo>
                      <a:pt x="33" y="0"/>
                    </a:lnTo>
                    <a:lnTo>
                      <a:pt x="67" y="58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0" name="Freeform 282"/>
              <p:cNvSpPr/>
              <p:nvPr/>
            </p:nvSpPr>
            <p:spPr bwMode="auto">
              <a:xfrm>
                <a:off x="1907" y="2729"/>
                <a:ext cx="67" cy="58"/>
              </a:xfrm>
              <a:custGeom>
                <a:avLst/>
                <a:gdLst>
                  <a:gd name="T0" fmla="*/ 0 w 67"/>
                  <a:gd name="T1" fmla="*/ 0 h 58"/>
                  <a:gd name="T2" fmla="*/ 33 w 67"/>
                  <a:gd name="T3" fmla="*/ 58 h 58"/>
                  <a:gd name="T4" fmla="*/ 67 w 67"/>
                  <a:gd name="T5" fmla="*/ 0 h 58"/>
                  <a:gd name="T6" fmla="*/ 0 w 67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0"/>
                    </a:moveTo>
                    <a:lnTo>
                      <a:pt x="33" y="58"/>
                    </a:lnTo>
                    <a:lnTo>
                      <a:pt x="6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1" name="Freeform 283"/>
              <p:cNvSpPr/>
              <p:nvPr/>
            </p:nvSpPr>
            <p:spPr bwMode="auto">
              <a:xfrm>
                <a:off x="2233" y="2711"/>
                <a:ext cx="126" cy="22"/>
              </a:xfrm>
              <a:custGeom>
                <a:avLst/>
                <a:gdLst>
                  <a:gd name="T0" fmla="*/ 126 w 126"/>
                  <a:gd name="T1" fmla="*/ 21 h 22"/>
                  <a:gd name="T2" fmla="*/ 91 w 126"/>
                  <a:gd name="T3" fmla="*/ 0 h 22"/>
                  <a:gd name="T4" fmla="*/ 33 w 126"/>
                  <a:gd name="T5" fmla="*/ 0 h 22"/>
                  <a:gd name="T6" fmla="*/ 0 w 126"/>
                  <a:gd name="T7" fmla="*/ 21 h 22"/>
                  <a:gd name="T8" fmla="*/ 0 w 126"/>
                  <a:gd name="T9" fmla="*/ 22 h 22"/>
                  <a:gd name="T10" fmla="*/ 126 w 126"/>
                  <a:gd name="T11" fmla="*/ 22 h 22"/>
                  <a:gd name="T12" fmla="*/ 126 w 126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2">
                    <a:moveTo>
                      <a:pt x="126" y="21"/>
                    </a:moveTo>
                    <a:lnTo>
                      <a:pt x="91" y="0"/>
                    </a:lnTo>
                    <a:lnTo>
                      <a:pt x="33" y="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26" y="22"/>
                    </a:lnTo>
                    <a:lnTo>
                      <a:pt x="12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2" name="Rectangle 284"/>
              <p:cNvSpPr>
                <a:spLocks noChangeArrowheads="1"/>
              </p:cNvSpPr>
              <p:nvPr/>
            </p:nvSpPr>
            <p:spPr bwMode="auto">
              <a:xfrm>
                <a:off x="2233" y="2733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3" name="Rectangle 285"/>
              <p:cNvSpPr>
                <a:spLocks noChangeArrowheads="1"/>
              </p:cNvSpPr>
              <p:nvPr/>
            </p:nvSpPr>
            <p:spPr bwMode="auto">
              <a:xfrm>
                <a:off x="2282" y="2694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4" name="Freeform 286"/>
              <p:cNvSpPr>
                <a:spLocks noEditPoints="1"/>
              </p:cNvSpPr>
              <p:nvPr/>
            </p:nvSpPr>
            <p:spPr bwMode="auto">
              <a:xfrm>
                <a:off x="2218" y="2577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5" name="Rectangle 287"/>
              <p:cNvSpPr>
                <a:spLocks noChangeArrowheads="1"/>
              </p:cNvSpPr>
              <p:nvPr/>
            </p:nvSpPr>
            <p:spPr bwMode="auto">
              <a:xfrm>
                <a:off x="2343" y="2688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6" name="Freeform 288"/>
              <p:cNvSpPr/>
              <p:nvPr/>
            </p:nvSpPr>
            <p:spPr bwMode="auto">
              <a:xfrm>
                <a:off x="2225" y="2611"/>
                <a:ext cx="117" cy="51"/>
              </a:xfrm>
              <a:custGeom>
                <a:avLst/>
                <a:gdLst>
                  <a:gd name="T0" fmla="*/ 80 w 80"/>
                  <a:gd name="T1" fmla="*/ 0 h 35"/>
                  <a:gd name="T2" fmla="*/ 58 w 80"/>
                  <a:gd name="T3" fmla="*/ 0 h 35"/>
                  <a:gd name="T4" fmla="*/ 63 w 80"/>
                  <a:gd name="T5" fmla="*/ 7 h 35"/>
                  <a:gd name="T6" fmla="*/ 48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6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9 w 80"/>
                  <a:gd name="T21" fmla="*/ 15 h 35"/>
                  <a:gd name="T22" fmla="*/ 74 w 80"/>
                  <a:gd name="T23" fmla="*/ 22 h 35"/>
                  <a:gd name="T24" fmla="*/ 80 w 80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11"/>
                      <a:pt x="51" y="17"/>
                      <a:pt x="48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6" y="19"/>
                      <a:pt x="32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7" name="Freeform 289"/>
              <p:cNvSpPr/>
              <p:nvPr/>
            </p:nvSpPr>
            <p:spPr bwMode="auto">
              <a:xfrm>
                <a:off x="1406" y="3185"/>
                <a:ext cx="125" cy="22"/>
              </a:xfrm>
              <a:custGeom>
                <a:avLst/>
                <a:gdLst>
                  <a:gd name="T0" fmla="*/ 125 w 125"/>
                  <a:gd name="T1" fmla="*/ 22 h 22"/>
                  <a:gd name="T2" fmla="*/ 92 w 125"/>
                  <a:gd name="T3" fmla="*/ 0 h 22"/>
                  <a:gd name="T4" fmla="*/ 34 w 125"/>
                  <a:gd name="T5" fmla="*/ 0 h 22"/>
                  <a:gd name="T6" fmla="*/ 0 w 125"/>
                  <a:gd name="T7" fmla="*/ 22 h 22"/>
                  <a:gd name="T8" fmla="*/ 0 w 125"/>
                  <a:gd name="T9" fmla="*/ 22 h 22"/>
                  <a:gd name="T10" fmla="*/ 125 w 125"/>
                  <a:gd name="T11" fmla="*/ 22 h 22"/>
                  <a:gd name="T12" fmla="*/ 125 w 125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25" y="22"/>
                    </a:moveTo>
                    <a:lnTo>
                      <a:pt x="92" y="0"/>
                    </a:lnTo>
                    <a:lnTo>
                      <a:pt x="34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5" y="22"/>
                    </a:lnTo>
                    <a:lnTo>
                      <a:pt x="12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8" name="Rectangle 290"/>
              <p:cNvSpPr>
                <a:spLocks noChangeArrowheads="1"/>
              </p:cNvSpPr>
              <p:nvPr/>
            </p:nvSpPr>
            <p:spPr bwMode="auto">
              <a:xfrm>
                <a:off x="1406" y="3207"/>
                <a:ext cx="125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9" name="Rectangle 291"/>
              <p:cNvSpPr>
                <a:spLocks noChangeArrowheads="1"/>
              </p:cNvSpPr>
              <p:nvPr/>
            </p:nvSpPr>
            <p:spPr bwMode="auto">
              <a:xfrm>
                <a:off x="1456" y="3168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0" name="Freeform 292"/>
              <p:cNvSpPr>
                <a:spLocks noEditPoints="1"/>
              </p:cNvSpPr>
              <p:nvPr/>
            </p:nvSpPr>
            <p:spPr bwMode="auto">
              <a:xfrm>
                <a:off x="1392" y="3051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1" name="Rectangle 293"/>
              <p:cNvSpPr>
                <a:spLocks noChangeArrowheads="1"/>
              </p:cNvSpPr>
              <p:nvPr/>
            </p:nvSpPr>
            <p:spPr bwMode="auto">
              <a:xfrm>
                <a:off x="1517" y="3162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2" name="Freeform 294"/>
              <p:cNvSpPr/>
              <p:nvPr/>
            </p:nvSpPr>
            <p:spPr bwMode="auto">
              <a:xfrm>
                <a:off x="1399" y="3085"/>
                <a:ext cx="116" cy="51"/>
              </a:xfrm>
              <a:custGeom>
                <a:avLst/>
                <a:gdLst>
                  <a:gd name="T0" fmla="*/ 80 w 80"/>
                  <a:gd name="T1" fmla="*/ 1 h 35"/>
                  <a:gd name="T2" fmla="*/ 58 w 80"/>
                  <a:gd name="T3" fmla="*/ 0 h 35"/>
                  <a:gd name="T4" fmla="*/ 63 w 80"/>
                  <a:gd name="T5" fmla="*/ 8 h 35"/>
                  <a:gd name="T6" fmla="*/ 47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5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8 w 80"/>
                  <a:gd name="T21" fmla="*/ 15 h 35"/>
                  <a:gd name="T22" fmla="*/ 73 w 80"/>
                  <a:gd name="T23" fmla="*/ 22 h 35"/>
                  <a:gd name="T24" fmla="*/ 80 w 80"/>
                  <a:gd name="T2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1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11"/>
                      <a:pt x="51" y="17"/>
                      <a:pt x="47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26" y="19"/>
                      <a:pt x="32" y="14"/>
                    </a:cubicBezTo>
                    <a:cubicBezTo>
                      <a:pt x="35" y="19"/>
                      <a:pt x="46" y="33"/>
                      <a:pt x="46" y="33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8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3" name="Freeform 295"/>
              <p:cNvSpPr/>
              <p:nvPr/>
            </p:nvSpPr>
            <p:spPr bwMode="auto">
              <a:xfrm>
                <a:off x="1069" y="1871"/>
                <a:ext cx="126" cy="21"/>
              </a:xfrm>
              <a:custGeom>
                <a:avLst/>
                <a:gdLst>
                  <a:gd name="T0" fmla="*/ 126 w 126"/>
                  <a:gd name="T1" fmla="*/ 20 h 21"/>
                  <a:gd name="T2" fmla="*/ 93 w 126"/>
                  <a:gd name="T3" fmla="*/ 0 h 21"/>
                  <a:gd name="T4" fmla="*/ 35 w 126"/>
                  <a:gd name="T5" fmla="*/ 0 h 21"/>
                  <a:gd name="T6" fmla="*/ 0 w 126"/>
                  <a:gd name="T7" fmla="*/ 20 h 21"/>
                  <a:gd name="T8" fmla="*/ 0 w 126"/>
                  <a:gd name="T9" fmla="*/ 21 h 21"/>
                  <a:gd name="T10" fmla="*/ 126 w 126"/>
                  <a:gd name="T11" fmla="*/ 21 h 21"/>
                  <a:gd name="T12" fmla="*/ 126 w 1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1">
                    <a:moveTo>
                      <a:pt x="126" y="20"/>
                    </a:moveTo>
                    <a:lnTo>
                      <a:pt x="93" y="0"/>
                    </a:lnTo>
                    <a:lnTo>
                      <a:pt x="35" y="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26" y="21"/>
                    </a:lnTo>
                    <a:lnTo>
                      <a:pt x="12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4" name="Rectangle 296"/>
              <p:cNvSpPr>
                <a:spLocks noChangeArrowheads="1"/>
              </p:cNvSpPr>
              <p:nvPr/>
            </p:nvSpPr>
            <p:spPr bwMode="auto">
              <a:xfrm>
                <a:off x="1069" y="1892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5" name="Rectangle 297"/>
              <p:cNvSpPr>
                <a:spLocks noChangeArrowheads="1"/>
              </p:cNvSpPr>
              <p:nvPr/>
            </p:nvSpPr>
            <p:spPr bwMode="auto">
              <a:xfrm>
                <a:off x="1120" y="1852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6" name="Freeform 298"/>
              <p:cNvSpPr>
                <a:spLocks noEditPoints="1"/>
              </p:cNvSpPr>
              <p:nvPr/>
            </p:nvSpPr>
            <p:spPr bwMode="auto">
              <a:xfrm>
                <a:off x="1056" y="1737"/>
                <a:ext cx="154" cy="123"/>
              </a:xfrm>
              <a:custGeom>
                <a:avLst/>
                <a:gdLst>
                  <a:gd name="T0" fmla="*/ 0 w 154"/>
                  <a:gd name="T1" fmla="*/ 0 h 123"/>
                  <a:gd name="T2" fmla="*/ 0 w 154"/>
                  <a:gd name="T3" fmla="*/ 123 h 123"/>
                  <a:gd name="T4" fmla="*/ 154 w 154"/>
                  <a:gd name="T5" fmla="*/ 123 h 123"/>
                  <a:gd name="T6" fmla="*/ 154 w 154"/>
                  <a:gd name="T7" fmla="*/ 0 h 123"/>
                  <a:gd name="T8" fmla="*/ 0 w 154"/>
                  <a:gd name="T9" fmla="*/ 0 h 123"/>
                  <a:gd name="T10" fmla="*/ 138 w 154"/>
                  <a:gd name="T11" fmla="*/ 102 h 123"/>
                  <a:gd name="T12" fmla="*/ 16 w 154"/>
                  <a:gd name="T13" fmla="*/ 102 h 123"/>
                  <a:gd name="T14" fmla="*/ 16 w 154"/>
                  <a:gd name="T15" fmla="*/ 13 h 123"/>
                  <a:gd name="T16" fmla="*/ 138 w 154"/>
                  <a:gd name="T17" fmla="*/ 13 h 123"/>
                  <a:gd name="T18" fmla="*/ 138 w 154"/>
                  <a:gd name="T19" fmla="*/ 10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3">
                    <a:moveTo>
                      <a:pt x="0" y="0"/>
                    </a:moveTo>
                    <a:lnTo>
                      <a:pt x="0" y="123"/>
                    </a:lnTo>
                    <a:lnTo>
                      <a:pt x="154" y="123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2"/>
                    </a:moveTo>
                    <a:lnTo>
                      <a:pt x="16" y="102"/>
                    </a:lnTo>
                    <a:lnTo>
                      <a:pt x="16" y="13"/>
                    </a:lnTo>
                    <a:lnTo>
                      <a:pt x="138" y="13"/>
                    </a:lnTo>
                    <a:lnTo>
                      <a:pt x="138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7" name="Rectangle 299"/>
              <p:cNvSpPr>
                <a:spLocks noChangeArrowheads="1"/>
              </p:cNvSpPr>
              <p:nvPr/>
            </p:nvSpPr>
            <p:spPr bwMode="auto">
              <a:xfrm>
                <a:off x="1179" y="1847"/>
                <a:ext cx="15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8" name="Freeform 300"/>
              <p:cNvSpPr/>
              <p:nvPr/>
            </p:nvSpPr>
            <p:spPr bwMode="auto">
              <a:xfrm>
                <a:off x="1062" y="1770"/>
                <a:ext cx="117" cy="51"/>
              </a:xfrm>
              <a:custGeom>
                <a:avLst/>
                <a:gdLst>
                  <a:gd name="T0" fmla="*/ 81 w 81"/>
                  <a:gd name="T1" fmla="*/ 0 h 35"/>
                  <a:gd name="T2" fmla="*/ 58 w 81"/>
                  <a:gd name="T3" fmla="*/ 0 h 35"/>
                  <a:gd name="T4" fmla="*/ 64 w 81"/>
                  <a:gd name="T5" fmla="*/ 7 h 35"/>
                  <a:gd name="T6" fmla="*/ 48 w 81"/>
                  <a:gd name="T7" fmla="*/ 19 h 35"/>
                  <a:gd name="T8" fmla="*/ 34 w 81"/>
                  <a:gd name="T9" fmla="*/ 1 h 35"/>
                  <a:gd name="T10" fmla="*/ 31 w 81"/>
                  <a:gd name="T11" fmla="*/ 4 h 35"/>
                  <a:gd name="T12" fmla="*/ 0 w 81"/>
                  <a:gd name="T13" fmla="*/ 28 h 35"/>
                  <a:gd name="T14" fmla="*/ 6 w 81"/>
                  <a:gd name="T15" fmla="*/ 35 h 35"/>
                  <a:gd name="T16" fmla="*/ 33 w 81"/>
                  <a:gd name="T17" fmla="*/ 14 h 35"/>
                  <a:gd name="T18" fmla="*/ 46 w 81"/>
                  <a:gd name="T19" fmla="*/ 33 h 35"/>
                  <a:gd name="T20" fmla="*/ 69 w 81"/>
                  <a:gd name="T21" fmla="*/ 15 h 35"/>
                  <a:gd name="T22" fmla="*/ 74 w 81"/>
                  <a:gd name="T23" fmla="*/ 21 h 35"/>
                  <a:gd name="T24" fmla="*/ 81 w 81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35">
                    <a:moveTo>
                      <a:pt x="81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59" y="11"/>
                      <a:pt x="52" y="17"/>
                      <a:pt x="48" y="19"/>
                    </a:cubicBezTo>
                    <a:cubicBezTo>
                      <a:pt x="45" y="14"/>
                      <a:pt x="34" y="1"/>
                      <a:pt x="34" y="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7" y="18"/>
                      <a:pt x="33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1"/>
                      <a:pt x="74" y="21"/>
                      <a:pt x="74" y="21"/>
                    </a:cubicBez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9" name="Freeform 301"/>
              <p:cNvSpPr>
                <a:spLocks noEditPoints="1"/>
              </p:cNvSpPr>
              <p:nvPr/>
            </p:nvSpPr>
            <p:spPr bwMode="auto">
              <a:xfrm>
                <a:off x="2582" y="1920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0" name="Freeform 302"/>
              <p:cNvSpPr/>
              <p:nvPr/>
            </p:nvSpPr>
            <p:spPr bwMode="auto">
              <a:xfrm>
                <a:off x="2614" y="1959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5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1" name="Rectangle 303"/>
              <p:cNvSpPr>
                <a:spLocks noChangeArrowheads="1"/>
              </p:cNvSpPr>
              <p:nvPr/>
            </p:nvSpPr>
            <p:spPr bwMode="auto">
              <a:xfrm>
                <a:off x="2681" y="1990"/>
                <a:ext cx="2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2" name="Freeform 304"/>
              <p:cNvSpPr>
                <a:spLocks noEditPoints="1"/>
              </p:cNvSpPr>
              <p:nvPr/>
            </p:nvSpPr>
            <p:spPr bwMode="auto">
              <a:xfrm>
                <a:off x="2000" y="1693"/>
                <a:ext cx="48" cy="47"/>
              </a:xfrm>
              <a:custGeom>
                <a:avLst/>
                <a:gdLst>
                  <a:gd name="T0" fmla="*/ 17 w 33"/>
                  <a:gd name="T1" fmla="*/ 0 h 32"/>
                  <a:gd name="T2" fmla="*/ 0 w 33"/>
                  <a:gd name="T3" fmla="*/ 16 h 32"/>
                  <a:gd name="T4" fmla="*/ 17 w 33"/>
                  <a:gd name="T5" fmla="*/ 32 h 32"/>
                  <a:gd name="T6" fmla="*/ 33 w 33"/>
                  <a:gd name="T7" fmla="*/ 16 h 32"/>
                  <a:gd name="T8" fmla="*/ 17 w 33"/>
                  <a:gd name="T9" fmla="*/ 0 h 32"/>
                  <a:gd name="T10" fmla="*/ 17 w 33"/>
                  <a:gd name="T11" fmla="*/ 29 h 32"/>
                  <a:gd name="T12" fmla="*/ 4 w 33"/>
                  <a:gd name="T13" fmla="*/ 16 h 32"/>
                  <a:gd name="T14" fmla="*/ 17 w 33"/>
                  <a:gd name="T15" fmla="*/ 3 h 32"/>
                  <a:gd name="T16" fmla="*/ 30 w 33"/>
                  <a:gd name="T17" fmla="*/ 16 h 32"/>
                  <a:gd name="T18" fmla="*/ 17 w 33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lose/>
                    <a:moveTo>
                      <a:pt x="17" y="29"/>
                    </a:moveTo>
                    <a:cubicBezTo>
                      <a:pt x="10" y="29"/>
                      <a:pt x="4" y="23"/>
                      <a:pt x="4" y="16"/>
                    </a:cubicBezTo>
                    <a:cubicBezTo>
                      <a:pt x="4" y="9"/>
                      <a:pt x="10" y="3"/>
                      <a:pt x="17" y="3"/>
                    </a:cubicBezTo>
                    <a:cubicBezTo>
                      <a:pt x="24" y="3"/>
                      <a:pt x="30" y="9"/>
                      <a:pt x="30" y="16"/>
                    </a:cubicBezTo>
                    <a:cubicBezTo>
                      <a:pt x="30" y="23"/>
                      <a:pt x="24" y="29"/>
                      <a:pt x="1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3" name="Freeform 305"/>
              <p:cNvSpPr/>
              <p:nvPr/>
            </p:nvSpPr>
            <p:spPr bwMode="auto">
              <a:xfrm>
                <a:off x="2010" y="1705"/>
                <a:ext cx="22" cy="23"/>
              </a:xfrm>
              <a:custGeom>
                <a:avLst/>
                <a:gdLst>
                  <a:gd name="T0" fmla="*/ 7 w 15"/>
                  <a:gd name="T1" fmla="*/ 0 h 16"/>
                  <a:gd name="T2" fmla="*/ 0 w 15"/>
                  <a:gd name="T3" fmla="*/ 3 h 16"/>
                  <a:gd name="T4" fmla="*/ 3 w 15"/>
                  <a:gd name="T5" fmla="*/ 2 h 16"/>
                  <a:gd name="T6" fmla="*/ 9 w 15"/>
                  <a:gd name="T7" fmla="*/ 8 h 16"/>
                  <a:gd name="T8" fmla="*/ 3 w 15"/>
                  <a:gd name="T9" fmla="*/ 14 h 16"/>
                  <a:gd name="T10" fmla="*/ 1 w 15"/>
                  <a:gd name="T11" fmla="*/ 14 h 16"/>
                  <a:gd name="T12" fmla="*/ 7 w 15"/>
                  <a:gd name="T13" fmla="*/ 16 h 16"/>
                  <a:gd name="T14" fmla="*/ 15 w 15"/>
                  <a:gd name="T15" fmla="*/ 8 h 16"/>
                  <a:gd name="T16" fmla="*/ 7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7" y="2"/>
                      <a:pt x="9" y="5"/>
                      <a:pt x="9" y="8"/>
                    </a:cubicBezTo>
                    <a:cubicBezTo>
                      <a:pt x="9" y="12"/>
                      <a:pt x="7" y="14"/>
                      <a:pt x="3" y="14"/>
                    </a:cubicBezTo>
                    <a:cubicBezTo>
                      <a:pt x="3" y="14"/>
                      <a:pt x="2" y="14"/>
                      <a:pt x="1" y="14"/>
                    </a:cubicBezTo>
                    <a:cubicBezTo>
                      <a:pt x="3" y="15"/>
                      <a:pt x="5" y="16"/>
                      <a:pt x="7" y="16"/>
                    </a:cubicBezTo>
                    <a:cubicBezTo>
                      <a:pt x="11" y="16"/>
                      <a:pt x="15" y="13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4" name="Rectangle 306"/>
              <p:cNvSpPr>
                <a:spLocks noChangeArrowheads="1"/>
              </p:cNvSpPr>
              <p:nvPr/>
            </p:nvSpPr>
            <p:spPr bwMode="auto">
              <a:xfrm>
                <a:off x="2032" y="1715"/>
                <a:ext cx="7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5" name="Freeform 307"/>
              <p:cNvSpPr>
                <a:spLocks noEditPoints="1"/>
              </p:cNvSpPr>
              <p:nvPr/>
            </p:nvSpPr>
            <p:spPr bwMode="auto">
              <a:xfrm>
                <a:off x="2366" y="1289"/>
                <a:ext cx="63" cy="62"/>
              </a:xfrm>
              <a:custGeom>
                <a:avLst/>
                <a:gdLst>
                  <a:gd name="T0" fmla="*/ 22 w 43"/>
                  <a:gd name="T1" fmla="*/ 0 h 43"/>
                  <a:gd name="T2" fmla="*/ 0 w 43"/>
                  <a:gd name="T3" fmla="*/ 21 h 43"/>
                  <a:gd name="T4" fmla="*/ 22 w 43"/>
                  <a:gd name="T5" fmla="*/ 43 h 43"/>
                  <a:gd name="T6" fmla="*/ 43 w 43"/>
                  <a:gd name="T7" fmla="*/ 21 h 43"/>
                  <a:gd name="T8" fmla="*/ 22 w 43"/>
                  <a:gd name="T9" fmla="*/ 0 h 43"/>
                  <a:gd name="T10" fmla="*/ 22 w 43"/>
                  <a:gd name="T11" fmla="*/ 38 h 43"/>
                  <a:gd name="T12" fmla="*/ 4 w 43"/>
                  <a:gd name="T13" fmla="*/ 21 h 43"/>
                  <a:gd name="T14" fmla="*/ 22 w 43"/>
                  <a:gd name="T15" fmla="*/ 4 h 43"/>
                  <a:gd name="T16" fmla="*/ 39 w 43"/>
                  <a:gd name="T17" fmla="*/ 21 h 43"/>
                  <a:gd name="T18" fmla="*/ 22 w 43"/>
                  <a:gd name="T1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9"/>
                      <a:pt x="34" y="0"/>
                      <a:pt x="22" y="0"/>
                    </a:cubicBezTo>
                    <a:close/>
                    <a:moveTo>
                      <a:pt x="22" y="38"/>
                    </a:moveTo>
                    <a:cubicBezTo>
                      <a:pt x="12" y="38"/>
                      <a:pt x="4" y="31"/>
                      <a:pt x="4" y="21"/>
                    </a:cubicBezTo>
                    <a:cubicBezTo>
                      <a:pt x="4" y="12"/>
                      <a:pt x="12" y="4"/>
                      <a:pt x="22" y="4"/>
                    </a:cubicBezTo>
                    <a:cubicBezTo>
                      <a:pt x="31" y="4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6" name="Freeform 308"/>
              <p:cNvSpPr/>
              <p:nvPr/>
            </p:nvSpPr>
            <p:spPr bwMode="auto">
              <a:xfrm>
                <a:off x="2379" y="1303"/>
                <a:ext cx="28" cy="32"/>
              </a:xfrm>
              <a:custGeom>
                <a:avLst/>
                <a:gdLst>
                  <a:gd name="T0" fmla="*/ 8 w 19"/>
                  <a:gd name="T1" fmla="*/ 0 h 22"/>
                  <a:gd name="T2" fmla="*/ 0 w 19"/>
                  <a:gd name="T3" fmla="*/ 5 h 22"/>
                  <a:gd name="T4" fmla="*/ 4 w 19"/>
                  <a:gd name="T5" fmla="*/ 4 h 22"/>
                  <a:gd name="T6" fmla="*/ 12 w 19"/>
                  <a:gd name="T7" fmla="*/ 12 h 22"/>
                  <a:gd name="T8" fmla="*/ 4 w 19"/>
                  <a:gd name="T9" fmla="*/ 20 h 22"/>
                  <a:gd name="T10" fmla="*/ 1 w 19"/>
                  <a:gd name="T11" fmla="*/ 19 h 22"/>
                  <a:gd name="T12" fmla="*/ 8 w 19"/>
                  <a:gd name="T13" fmla="*/ 22 h 22"/>
                  <a:gd name="T14" fmla="*/ 19 w 19"/>
                  <a:gd name="T15" fmla="*/ 11 h 22"/>
                  <a:gd name="T16" fmla="*/ 8 w 19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2">
                    <a:moveTo>
                      <a:pt x="8" y="0"/>
                    </a:moveTo>
                    <a:cubicBezTo>
                      <a:pt x="5" y="0"/>
                      <a:pt x="2" y="2"/>
                      <a:pt x="0" y="5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9" y="4"/>
                      <a:pt x="12" y="7"/>
                      <a:pt x="12" y="12"/>
                    </a:cubicBezTo>
                    <a:cubicBezTo>
                      <a:pt x="12" y="16"/>
                      <a:pt x="9" y="20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3" y="21"/>
                      <a:pt x="6" y="22"/>
                      <a:pt x="8" y="22"/>
                    </a:cubicBezTo>
                    <a:cubicBezTo>
                      <a:pt x="14" y="22"/>
                      <a:pt x="19" y="17"/>
                      <a:pt x="19" y="11"/>
                    </a:cubicBezTo>
                    <a:cubicBezTo>
                      <a:pt x="19" y="5"/>
                      <a:pt x="1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7" name="Rectangle 309"/>
              <p:cNvSpPr>
                <a:spLocks noChangeArrowheads="1"/>
              </p:cNvSpPr>
              <p:nvPr/>
            </p:nvSpPr>
            <p:spPr bwMode="auto">
              <a:xfrm>
                <a:off x="2407" y="1317"/>
                <a:ext cx="10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8" name="Freeform 310"/>
              <p:cNvSpPr>
                <a:spLocks noEditPoints="1"/>
              </p:cNvSpPr>
              <p:nvPr/>
            </p:nvSpPr>
            <p:spPr bwMode="auto">
              <a:xfrm>
                <a:off x="2080" y="2304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5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5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9" name="Freeform 311"/>
              <p:cNvSpPr/>
              <p:nvPr/>
            </p:nvSpPr>
            <p:spPr bwMode="auto">
              <a:xfrm>
                <a:off x="2110" y="2342"/>
                <a:ext cx="69" cy="77"/>
              </a:xfrm>
              <a:custGeom>
                <a:avLst/>
                <a:gdLst>
                  <a:gd name="T0" fmla="*/ 21 w 47"/>
                  <a:gd name="T1" fmla="*/ 0 h 53"/>
                  <a:gd name="T2" fmla="*/ 0 w 47"/>
                  <a:gd name="T3" fmla="*/ 10 h 53"/>
                  <a:gd name="T4" fmla="*/ 10 w 47"/>
                  <a:gd name="T5" fmla="*/ 8 h 53"/>
                  <a:gd name="T6" fmla="*/ 30 w 47"/>
                  <a:gd name="T7" fmla="*/ 27 h 53"/>
                  <a:gd name="T8" fmla="*/ 10 w 47"/>
                  <a:gd name="T9" fmla="*/ 47 h 53"/>
                  <a:gd name="T10" fmla="*/ 3 w 47"/>
                  <a:gd name="T11" fmla="*/ 45 h 53"/>
                  <a:gd name="T12" fmla="*/ 21 w 47"/>
                  <a:gd name="T13" fmla="*/ 53 h 53"/>
                  <a:gd name="T14" fmla="*/ 47 w 47"/>
                  <a:gd name="T15" fmla="*/ 27 h 53"/>
                  <a:gd name="T16" fmla="*/ 21 w 47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3">
                    <a:moveTo>
                      <a:pt x="21" y="0"/>
                    </a:moveTo>
                    <a:cubicBezTo>
                      <a:pt x="13" y="0"/>
                      <a:pt x="5" y="4"/>
                      <a:pt x="0" y="10"/>
                    </a:cubicBezTo>
                    <a:cubicBezTo>
                      <a:pt x="3" y="9"/>
                      <a:pt x="7" y="8"/>
                      <a:pt x="10" y="8"/>
                    </a:cubicBezTo>
                    <a:cubicBezTo>
                      <a:pt x="21" y="8"/>
                      <a:pt x="30" y="17"/>
                      <a:pt x="30" y="27"/>
                    </a:cubicBezTo>
                    <a:cubicBezTo>
                      <a:pt x="30" y="38"/>
                      <a:pt x="21" y="47"/>
                      <a:pt x="10" y="47"/>
                    </a:cubicBezTo>
                    <a:cubicBezTo>
                      <a:pt x="8" y="47"/>
                      <a:pt x="5" y="46"/>
                      <a:pt x="3" y="45"/>
                    </a:cubicBezTo>
                    <a:cubicBezTo>
                      <a:pt x="8" y="50"/>
                      <a:pt x="14" y="53"/>
                      <a:pt x="21" y="53"/>
                    </a:cubicBezTo>
                    <a:cubicBezTo>
                      <a:pt x="35" y="53"/>
                      <a:pt x="47" y="41"/>
                      <a:pt x="47" y="27"/>
                    </a:cubicBezTo>
                    <a:cubicBezTo>
                      <a:pt x="47" y="12"/>
                      <a:pt x="35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0" name="Rectangle 312"/>
              <p:cNvSpPr>
                <a:spLocks noChangeArrowheads="1"/>
              </p:cNvSpPr>
              <p:nvPr/>
            </p:nvSpPr>
            <p:spPr bwMode="auto">
              <a:xfrm>
                <a:off x="2179" y="2374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1" name="Freeform 313"/>
              <p:cNvSpPr>
                <a:spLocks noEditPoints="1"/>
              </p:cNvSpPr>
              <p:nvPr/>
            </p:nvSpPr>
            <p:spPr bwMode="auto">
              <a:xfrm>
                <a:off x="1610" y="1891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2" name="Freeform 314"/>
              <p:cNvSpPr/>
              <p:nvPr/>
            </p:nvSpPr>
            <p:spPr bwMode="auto">
              <a:xfrm>
                <a:off x="1642" y="1930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4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3" name="Rectangle 315"/>
              <p:cNvSpPr>
                <a:spLocks noChangeArrowheads="1"/>
              </p:cNvSpPr>
              <p:nvPr/>
            </p:nvSpPr>
            <p:spPr bwMode="auto">
              <a:xfrm>
                <a:off x="1709" y="1961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4" name="Oval 316"/>
              <p:cNvSpPr>
                <a:spLocks noChangeArrowheads="1"/>
              </p:cNvSpPr>
              <p:nvPr/>
            </p:nvSpPr>
            <p:spPr bwMode="auto">
              <a:xfrm>
                <a:off x="1499" y="2256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5" name="Freeform 317"/>
              <p:cNvSpPr/>
              <p:nvPr/>
            </p:nvSpPr>
            <p:spPr bwMode="auto">
              <a:xfrm>
                <a:off x="1464" y="2323"/>
                <a:ext cx="123" cy="281"/>
              </a:xfrm>
              <a:custGeom>
                <a:avLst/>
                <a:gdLst>
                  <a:gd name="T0" fmla="*/ 42 w 84"/>
                  <a:gd name="T1" fmla="*/ 108 h 193"/>
                  <a:gd name="T2" fmla="*/ 50 w 84"/>
                  <a:gd name="T3" fmla="*/ 193 h 193"/>
                  <a:gd name="T4" fmla="*/ 65 w 84"/>
                  <a:gd name="T5" fmla="*/ 193 h 193"/>
                  <a:gd name="T6" fmla="*/ 65 w 84"/>
                  <a:gd name="T7" fmla="*/ 93 h 193"/>
                  <a:gd name="T8" fmla="*/ 77 w 84"/>
                  <a:gd name="T9" fmla="*/ 93 h 193"/>
                  <a:gd name="T10" fmla="*/ 81 w 84"/>
                  <a:gd name="T11" fmla="*/ 35 h 193"/>
                  <a:gd name="T12" fmla="*/ 65 w 84"/>
                  <a:gd name="T13" fmla="*/ 2 h 193"/>
                  <a:gd name="T14" fmla="*/ 54 w 84"/>
                  <a:gd name="T15" fmla="*/ 0 h 193"/>
                  <a:gd name="T16" fmla="*/ 42 w 84"/>
                  <a:gd name="T17" fmla="*/ 0 h 193"/>
                  <a:gd name="T18" fmla="*/ 30 w 84"/>
                  <a:gd name="T19" fmla="*/ 0 h 193"/>
                  <a:gd name="T20" fmla="*/ 19 w 84"/>
                  <a:gd name="T21" fmla="*/ 2 h 193"/>
                  <a:gd name="T22" fmla="*/ 3 w 84"/>
                  <a:gd name="T23" fmla="*/ 35 h 193"/>
                  <a:gd name="T24" fmla="*/ 7 w 84"/>
                  <a:gd name="T25" fmla="*/ 93 h 193"/>
                  <a:gd name="T26" fmla="*/ 19 w 84"/>
                  <a:gd name="T27" fmla="*/ 93 h 193"/>
                  <a:gd name="T28" fmla="*/ 19 w 84"/>
                  <a:gd name="T29" fmla="*/ 193 h 193"/>
                  <a:gd name="T30" fmla="*/ 34 w 84"/>
                  <a:gd name="T31" fmla="*/ 193 h 193"/>
                  <a:gd name="T32" fmla="*/ 42 w 84"/>
                  <a:gd name="T33" fmla="*/ 10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3">
                    <a:moveTo>
                      <a:pt x="42" y="108"/>
                    </a:moveTo>
                    <a:cubicBezTo>
                      <a:pt x="50" y="193"/>
                      <a:pt x="50" y="193"/>
                      <a:pt x="50" y="193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34" y="193"/>
                      <a:pt x="34" y="193"/>
                      <a:pt x="34" y="193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6" name="Oval 318"/>
              <p:cNvSpPr>
                <a:spLocks noChangeArrowheads="1"/>
              </p:cNvSpPr>
              <p:nvPr/>
            </p:nvSpPr>
            <p:spPr bwMode="auto">
              <a:xfrm>
                <a:off x="1024" y="3065"/>
                <a:ext cx="52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7" name="Freeform 319"/>
              <p:cNvSpPr/>
              <p:nvPr/>
            </p:nvSpPr>
            <p:spPr bwMode="auto">
              <a:xfrm>
                <a:off x="989" y="3130"/>
                <a:ext cx="122" cy="282"/>
              </a:xfrm>
              <a:custGeom>
                <a:avLst/>
                <a:gdLst>
                  <a:gd name="T0" fmla="*/ 42 w 84"/>
                  <a:gd name="T1" fmla="*/ 108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8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8" name="Rectangle 320"/>
              <p:cNvSpPr>
                <a:spLocks noChangeArrowheads="1"/>
              </p:cNvSpPr>
              <p:nvPr/>
            </p:nvSpPr>
            <p:spPr bwMode="auto">
              <a:xfrm>
                <a:off x="1761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9" name="Rectangle 321"/>
              <p:cNvSpPr>
                <a:spLocks noChangeArrowheads="1"/>
              </p:cNvSpPr>
              <p:nvPr/>
            </p:nvSpPr>
            <p:spPr bwMode="auto">
              <a:xfrm>
                <a:off x="1738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0" name="Freeform 322"/>
              <p:cNvSpPr/>
              <p:nvPr/>
            </p:nvSpPr>
            <p:spPr bwMode="auto">
              <a:xfrm>
                <a:off x="1713" y="2081"/>
                <a:ext cx="80" cy="162"/>
              </a:xfrm>
              <a:custGeom>
                <a:avLst/>
                <a:gdLst>
                  <a:gd name="T0" fmla="*/ 55 w 55"/>
                  <a:gd name="T1" fmla="*/ 80 h 111"/>
                  <a:gd name="T2" fmla="*/ 51 w 55"/>
                  <a:gd name="T3" fmla="*/ 96 h 111"/>
                  <a:gd name="T4" fmla="*/ 27 w 55"/>
                  <a:gd name="T5" fmla="*/ 111 h 111"/>
                  <a:gd name="T6" fmla="*/ 0 w 55"/>
                  <a:gd name="T7" fmla="*/ 79 h 111"/>
                  <a:gd name="T8" fmla="*/ 6 w 55"/>
                  <a:gd name="T9" fmla="*/ 59 h 111"/>
                  <a:gd name="T10" fmla="*/ 25 w 55"/>
                  <a:gd name="T11" fmla="*/ 47 h 111"/>
                  <a:gd name="T12" fmla="*/ 39 w 55"/>
                  <a:gd name="T13" fmla="*/ 41 h 111"/>
                  <a:gd name="T14" fmla="*/ 43 w 55"/>
                  <a:gd name="T15" fmla="*/ 30 h 111"/>
                  <a:gd name="T16" fmla="*/ 28 w 55"/>
                  <a:gd name="T17" fmla="*/ 12 h 111"/>
                  <a:gd name="T18" fmla="*/ 15 w 55"/>
                  <a:gd name="T19" fmla="*/ 20 h 111"/>
                  <a:gd name="T20" fmla="*/ 12 w 55"/>
                  <a:gd name="T21" fmla="*/ 30 h 111"/>
                  <a:gd name="T22" fmla="*/ 3 w 55"/>
                  <a:gd name="T23" fmla="*/ 28 h 111"/>
                  <a:gd name="T24" fmla="*/ 9 w 55"/>
                  <a:gd name="T25" fmla="*/ 10 h 111"/>
                  <a:gd name="T26" fmla="*/ 28 w 55"/>
                  <a:gd name="T27" fmla="*/ 0 h 111"/>
                  <a:gd name="T28" fmla="*/ 47 w 55"/>
                  <a:gd name="T29" fmla="*/ 10 h 111"/>
                  <a:gd name="T30" fmla="*/ 52 w 55"/>
                  <a:gd name="T31" fmla="*/ 30 h 111"/>
                  <a:gd name="T32" fmla="*/ 46 w 55"/>
                  <a:gd name="T33" fmla="*/ 50 h 111"/>
                  <a:gd name="T34" fmla="*/ 28 w 55"/>
                  <a:gd name="T35" fmla="*/ 60 h 111"/>
                  <a:gd name="T36" fmla="*/ 13 w 55"/>
                  <a:gd name="T37" fmla="*/ 68 h 111"/>
                  <a:gd name="T38" fmla="*/ 10 w 55"/>
                  <a:gd name="T39" fmla="*/ 80 h 111"/>
                  <a:gd name="T40" fmla="*/ 27 w 55"/>
                  <a:gd name="T41" fmla="*/ 99 h 111"/>
                  <a:gd name="T42" fmla="*/ 41 w 55"/>
                  <a:gd name="T43" fmla="*/ 92 h 111"/>
                  <a:gd name="T44" fmla="*/ 45 w 55"/>
                  <a:gd name="T45" fmla="*/ 77 h 111"/>
                  <a:gd name="T46" fmla="*/ 55 w 55"/>
                  <a:gd name="T47" fmla="*/ 8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111">
                    <a:moveTo>
                      <a:pt x="55" y="80"/>
                    </a:moveTo>
                    <a:cubicBezTo>
                      <a:pt x="54" y="88"/>
                      <a:pt x="53" y="92"/>
                      <a:pt x="51" y="96"/>
                    </a:cubicBezTo>
                    <a:cubicBezTo>
                      <a:pt x="47" y="106"/>
                      <a:pt x="38" y="111"/>
                      <a:pt x="27" y="111"/>
                    </a:cubicBezTo>
                    <a:cubicBezTo>
                      <a:pt x="11" y="111"/>
                      <a:pt x="0" y="99"/>
                      <a:pt x="0" y="79"/>
                    </a:cubicBezTo>
                    <a:cubicBezTo>
                      <a:pt x="0" y="71"/>
                      <a:pt x="2" y="64"/>
                      <a:pt x="6" y="59"/>
                    </a:cubicBezTo>
                    <a:cubicBezTo>
                      <a:pt x="10" y="54"/>
                      <a:pt x="14" y="52"/>
                      <a:pt x="25" y="47"/>
                    </a:cubicBezTo>
                    <a:cubicBezTo>
                      <a:pt x="33" y="45"/>
                      <a:pt x="36" y="43"/>
                      <a:pt x="39" y="41"/>
                    </a:cubicBezTo>
                    <a:cubicBezTo>
                      <a:pt x="42" y="38"/>
                      <a:pt x="43" y="34"/>
                      <a:pt x="43" y="30"/>
                    </a:cubicBezTo>
                    <a:cubicBezTo>
                      <a:pt x="43" y="19"/>
                      <a:pt x="37" y="12"/>
                      <a:pt x="28" y="12"/>
                    </a:cubicBezTo>
                    <a:cubicBezTo>
                      <a:pt x="22" y="12"/>
                      <a:pt x="18" y="15"/>
                      <a:pt x="15" y="20"/>
                    </a:cubicBezTo>
                    <a:cubicBezTo>
                      <a:pt x="14" y="22"/>
                      <a:pt x="13" y="25"/>
                      <a:pt x="12" y="3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9"/>
                      <a:pt x="6" y="14"/>
                      <a:pt x="9" y="10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36" y="0"/>
                      <a:pt x="43" y="4"/>
                      <a:pt x="47" y="10"/>
                    </a:cubicBezTo>
                    <a:cubicBezTo>
                      <a:pt x="50" y="16"/>
                      <a:pt x="52" y="22"/>
                      <a:pt x="52" y="30"/>
                    </a:cubicBezTo>
                    <a:cubicBezTo>
                      <a:pt x="52" y="38"/>
                      <a:pt x="50" y="45"/>
                      <a:pt x="46" y="50"/>
                    </a:cubicBezTo>
                    <a:cubicBezTo>
                      <a:pt x="42" y="55"/>
                      <a:pt x="37" y="57"/>
                      <a:pt x="28" y="60"/>
                    </a:cubicBezTo>
                    <a:cubicBezTo>
                      <a:pt x="19" y="63"/>
                      <a:pt x="16" y="65"/>
                      <a:pt x="13" y="68"/>
                    </a:cubicBezTo>
                    <a:cubicBezTo>
                      <a:pt x="11" y="70"/>
                      <a:pt x="10" y="74"/>
                      <a:pt x="10" y="80"/>
                    </a:cubicBezTo>
                    <a:cubicBezTo>
                      <a:pt x="10" y="91"/>
                      <a:pt x="16" y="99"/>
                      <a:pt x="27" y="99"/>
                    </a:cubicBezTo>
                    <a:cubicBezTo>
                      <a:pt x="33" y="99"/>
                      <a:pt x="38" y="96"/>
                      <a:pt x="41" y="92"/>
                    </a:cubicBezTo>
                    <a:cubicBezTo>
                      <a:pt x="43" y="88"/>
                      <a:pt x="44" y="85"/>
                      <a:pt x="45" y="77"/>
                    </a:cubicBezTo>
                    <a:lnTo>
                      <a:pt x="5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1" name="Rectangle 323"/>
              <p:cNvSpPr>
                <a:spLocks noChangeArrowheads="1"/>
              </p:cNvSpPr>
              <p:nvPr/>
            </p:nvSpPr>
            <p:spPr bwMode="auto">
              <a:xfrm>
                <a:off x="1214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2" name="Rectangle 324"/>
              <p:cNvSpPr>
                <a:spLocks noChangeArrowheads="1"/>
              </p:cNvSpPr>
              <p:nvPr/>
            </p:nvSpPr>
            <p:spPr bwMode="auto">
              <a:xfrm>
                <a:off x="1188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3" name="Freeform 325"/>
              <p:cNvSpPr/>
              <p:nvPr/>
            </p:nvSpPr>
            <p:spPr bwMode="auto">
              <a:xfrm>
                <a:off x="1160" y="664"/>
                <a:ext cx="91" cy="181"/>
              </a:xfrm>
              <a:custGeom>
                <a:avLst/>
                <a:gdLst>
                  <a:gd name="T0" fmla="*/ 62 w 62"/>
                  <a:gd name="T1" fmla="*/ 90 h 125"/>
                  <a:gd name="T2" fmla="*/ 58 w 62"/>
                  <a:gd name="T3" fmla="*/ 108 h 125"/>
                  <a:gd name="T4" fmla="*/ 30 w 62"/>
                  <a:gd name="T5" fmla="*/ 125 h 125"/>
                  <a:gd name="T6" fmla="*/ 0 w 62"/>
                  <a:gd name="T7" fmla="*/ 89 h 125"/>
                  <a:gd name="T8" fmla="*/ 7 w 62"/>
                  <a:gd name="T9" fmla="*/ 66 h 125"/>
                  <a:gd name="T10" fmla="*/ 28 w 62"/>
                  <a:gd name="T11" fmla="*/ 53 h 125"/>
                  <a:gd name="T12" fmla="*/ 44 w 62"/>
                  <a:gd name="T13" fmla="*/ 46 h 125"/>
                  <a:gd name="T14" fmla="*/ 48 w 62"/>
                  <a:gd name="T15" fmla="*/ 33 h 125"/>
                  <a:gd name="T16" fmla="*/ 31 w 62"/>
                  <a:gd name="T17" fmla="*/ 13 h 125"/>
                  <a:gd name="T18" fmla="*/ 17 w 62"/>
                  <a:gd name="T19" fmla="*/ 22 h 125"/>
                  <a:gd name="T20" fmla="*/ 13 w 62"/>
                  <a:gd name="T21" fmla="*/ 34 h 125"/>
                  <a:gd name="T22" fmla="*/ 3 w 62"/>
                  <a:gd name="T23" fmla="*/ 31 h 125"/>
                  <a:gd name="T24" fmla="*/ 10 w 62"/>
                  <a:gd name="T25" fmla="*/ 10 h 125"/>
                  <a:gd name="T26" fmla="*/ 31 w 62"/>
                  <a:gd name="T27" fmla="*/ 0 h 125"/>
                  <a:gd name="T28" fmla="*/ 53 w 62"/>
                  <a:gd name="T29" fmla="*/ 11 h 125"/>
                  <a:gd name="T30" fmla="*/ 59 w 62"/>
                  <a:gd name="T31" fmla="*/ 33 h 125"/>
                  <a:gd name="T32" fmla="*/ 51 w 62"/>
                  <a:gd name="T33" fmla="*/ 56 h 125"/>
                  <a:gd name="T34" fmla="*/ 31 w 62"/>
                  <a:gd name="T35" fmla="*/ 68 h 125"/>
                  <a:gd name="T36" fmla="*/ 15 w 62"/>
                  <a:gd name="T37" fmla="*/ 76 h 125"/>
                  <a:gd name="T38" fmla="*/ 11 w 62"/>
                  <a:gd name="T39" fmla="*/ 90 h 125"/>
                  <a:gd name="T40" fmla="*/ 30 w 62"/>
                  <a:gd name="T41" fmla="*/ 111 h 125"/>
                  <a:gd name="T42" fmla="*/ 46 w 62"/>
                  <a:gd name="T43" fmla="*/ 103 h 125"/>
                  <a:gd name="T44" fmla="*/ 51 w 62"/>
                  <a:gd name="T45" fmla="*/ 87 h 125"/>
                  <a:gd name="T46" fmla="*/ 62 w 62"/>
                  <a:gd name="T47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5">
                    <a:moveTo>
                      <a:pt x="62" y="90"/>
                    </a:moveTo>
                    <a:cubicBezTo>
                      <a:pt x="61" y="99"/>
                      <a:pt x="60" y="103"/>
                      <a:pt x="58" y="108"/>
                    </a:cubicBezTo>
                    <a:cubicBezTo>
                      <a:pt x="53" y="119"/>
                      <a:pt x="43" y="125"/>
                      <a:pt x="30" y="125"/>
                    </a:cubicBezTo>
                    <a:cubicBezTo>
                      <a:pt x="12" y="125"/>
                      <a:pt x="0" y="111"/>
                      <a:pt x="0" y="89"/>
                    </a:cubicBezTo>
                    <a:cubicBezTo>
                      <a:pt x="0" y="80"/>
                      <a:pt x="2" y="72"/>
                      <a:pt x="7" y="66"/>
                    </a:cubicBezTo>
                    <a:cubicBezTo>
                      <a:pt x="11" y="61"/>
                      <a:pt x="15" y="58"/>
                      <a:pt x="28" y="53"/>
                    </a:cubicBezTo>
                    <a:cubicBezTo>
                      <a:pt x="37" y="50"/>
                      <a:pt x="41" y="49"/>
                      <a:pt x="44" y="46"/>
                    </a:cubicBezTo>
                    <a:cubicBezTo>
                      <a:pt x="47" y="43"/>
                      <a:pt x="48" y="39"/>
                      <a:pt x="48" y="33"/>
                    </a:cubicBezTo>
                    <a:cubicBezTo>
                      <a:pt x="48" y="22"/>
                      <a:pt x="41" y="13"/>
                      <a:pt x="31" y="13"/>
                    </a:cubicBezTo>
                    <a:cubicBezTo>
                      <a:pt x="25" y="13"/>
                      <a:pt x="20" y="16"/>
                      <a:pt x="17" y="22"/>
                    </a:cubicBezTo>
                    <a:cubicBezTo>
                      <a:pt x="15" y="25"/>
                      <a:pt x="14" y="28"/>
                      <a:pt x="13" y="3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0"/>
                      <a:pt x="6" y="15"/>
                      <a:pt x="10" y="10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41" y="0"/>
                      <a:pt x="48" y="4"/>
                      <a:pt x="53" y="11"/>
                    </a:cubicBezTo>
                    <a:cubicBezTo>
                      <a:pt x="57" y="17"/>
                      <a:pt x="59" y="25"/>
                      <a:pt x="59" y="33"/>
                    </a:cubicBezTo>
                    <a:cubicBezTo>
                      <a:pt x="59" y="43"/>
                      <a:pt x="56" y="51"/>
                      <a:pt x="51" y="56"/>
                    </a:cubicBezTo>
                    <a:cubicBezTo>
                      <a:pt x="47" y="61"/>
                      <a:pt x="42" y="64"/>
                      <a:pt x="31" y="68"/>
                    </a:cubicBezTo>
                    <a:cubicBezTo>
                      <a:pt x="21" y="71"/>
                      <a:pt x="18" y="73"/>
                      <a:pt x="15" y="76"/>
                    </a:cubicBezTo>
                    <a:cubicBezTo>
                      <a:pt x="12" y="79"/>
                      <a:pt x="11" y="84"/>
                      <a:pt x="11" y="90"/>
                    </a:cubicBezTo>
                    <a:cubicBezTo>
                      <a:pt x="11" y="103"/>
                      <a:pt x="18" y="111"/>
                      <a:pt x="30" y="111"/>
                    </a:cubicBezTo>
                    <a:cubicBezTo>
                      <a:pt x="37" y="111"/>
                      <a:pt x="43" y="109"/>
                      <a:pt x="46" y="103"/>
                    </a:cubicBezTo>
                    <a:cubicBezTo>
                      <a:pt x="49" y="99"/>
                      <a:pt x="50" y="95"/>
                      <a:pt x="51" y="87"/>
                    </a:cubicBezTo>
                    <a:lnTo>
                      <a:pt x="62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4" name="Rectangle 326"/>
              <p:cNvSpPr>
                <a:spLocks noChangeArrowheads="1"/>
              </p:cNvSpPr>
              <p:nvPr/>
            </p:nvSpPr>
            <p:spPr bwMode="auto">
              <a:xfrm>
                <a:off x="2443" y="888"/>
                <a:ext cx="11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5" name="Rectangle 327"/>
              <p:cNvSpPr>
                <a:spLocks noChangeArrowheads="1"/>
              </p:cNvSpPr>
              <p:nvPr/>
            </p:nvSpPr>
            <p:spPr bwMode="auto">
              <a:xfrm>
                <a:off x="2417" y="888"/>
                <a:ext cx="10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6" name="Freeform 328"/>
              <p:cNvSpPr/>
              <p:nvPr/>
            </p:nvSpPr>
            <p:spPr bwMode="auto">
              <a:xfrm>
                <a:off x="2390" y="906"/>
                <a:ext cx="90" cy="184"/>
              </a:xfrm>
              <a:custGeom>
                <a:avLst/>
                <a:gdLst>
                  <a:gd name="T0" fmla="*/ 62 w 62"/>
                  <a:gd name="T1" fmla="*/ 91 h 126"/>
                  <a:gd name="T2" fmla="*/ 58 w 62"/>
                  <a:gd name="T3" fmla="*/ 109 h 126"/>
                  <a:gd name="T4" fmla="*/ 31 w 62"/>
                  <a:gd name="T5" fmla="*/ 126 h 126"/>
                  <a:gd name="T6" fmla="*/ 0 w 62"/>
                  <a:gd name="T7" fmla="*/ 90 h 126"/>
                  <a:gd name="T8" fmla="*/ 7 w 62"/>
                  <a:gd name="T9" fmla="*/ 67 h 126"/>
                  <a:gd name="T10" fmla="*/ 28 w 62"/>
                  <a:gd name="T11" fmla="*/ 54 h 126"/>
                  <a:gd name="T12" fmla="*/ 44 w 62"/>
                  <a:gd name="T13" fmla="*/ 46 h 126"/>
                  <a:gd name="T14" fmla="*/ 48 w 62"/>
                  <a:gd name="T15" fmla="*/ 34 h 126"/>
                  <a:gd name="T16" fmla="*/ 31 w 62"/>
                  <a:gd name="T17" fmla="*/ 14 h 126"/>
                  <a:gd name="T18" fmla="*/ 17 w 62"/>
                  <a:gd name="T19" fmla="*/ 23 h 126"/>
                  <a:gd name="T20" fmla="*/ 13 w 62"/>
                  <a:gd name="T21" fmla="*/ 34 h 126"/>
                  <a:gd name="T22" fmla="*/ 3 w 62"/>
                  <a:gd name="T23" fmla="*/ 32 h 126"/>
                  <a:gd name="T24" fmla="*/ 10 w 62"/>
                  <a:gd name="T25" fmla="*/ 11 h 126"/>
                  <a:gd name="T26" fmla="*/ 31 w 62"/>
                  <a:gd name="T27" fmla="*/ 0 h 126"/>
                  <a:gd name="T28" fmla="*/ 53 w 62"/>
                  <a:gd name="T29" fmla="*/ 12 h 126"/>
                  <a:gd name="T30" fmla="*/ 59 w 62"/>
                  <a:gd name="T31" fmla="*/ 34 h 126"/>
                  <a:gd name="T32" fmla="*/ 51 w 62"/>
                  <a:gd name="T33" fmla="*/ 57 h 126"/>
                  <a:gd name="T34" fmla="*/ 31 w 62"/>
                  <a:gd name="T35" fmla="*/ 69 h 126"/>
                  <a:gd name="T36" fmla="*/ 15 w 62"/>
                  <a:gd name="T37" fmla="*/ 77 h 126"/>
                  <a:gd name="T38" fmla="*/ 11 w 62"/>
                  <a:gd name="T39" fmla="*/ 91 h 126"/>
                  <a:gd name="T40" fmla="*/ 30 w 62"/>
                  <a:gd name="T41" fmla="*/ 112 h 126"/>
                  <a:gd name="T42" fmla="*/ 46 w 62"/>
                  <a:gd name="T43" fmla="*/ 104 h 126"/>
                  <a:gd name="T44" fmla="*/ 51 w 62"/>
                  <a:gd name="T45" fmla="*/ 88 h 126"/>
                  <a:gd name="T46" fmla="*/ 62 w 62"/>
                  <a:gd name="T47" fmla="*/ 9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6">
                    <a:moveTo>
                      <a:pt x="62" y="91"/>
                    </a:moveTo>
                    <a:cubicBezTo>
                      <a:pt x="61" y="100"/>
                      <a:pt x="60" y="104"/>
                      <a:pt x="58" y="109"/>
                    </a:cubicBezTo>
                    <a:cubicBezTo>
                      <a:pt x="53" y="120"/>
                      <a:pt x="43" y="126"/>
                      <a:pt x="31" y="126"/>
                    </a:cubicBezTo>
                    <a:cubicBezTo>
                      <a:pt x="12" y="126"/>
                      <a:pt x="0" y="112"/>
                      <a:pt x="0" y="90"/>
                    </a:cubicBezTo>
                    <a:cubicBezTo>
                      <a:pt x="0" y="81"/>
                      <a:pt x="2" y="72"/>
                      <a:pt x="7" y="67"/>
                    </a:cubicBezTo>
                    <a:cubicBezTo>
                      <a:pt x="11" y="62"/>
                      <a:pt x="15" y="59"/>
                      <a:pt x="28" y="54"/>
                    </a:cubicBezTo>
                    <a:cubicBezTo>
                      <a:pt x="37" y="51"/>
                      <a:pt x="41" y="49"/>
                      <a:pt x="44" y="46"/>
                    </a:cubicBezTo>
                    <a:cubicBezTo>
                      <a:pt x="47" y="44"/>
                      <a:pt x="48" y="39"/>
                      <a:pt x="48" y="34"/>
                    </a:cubicBezTo>
                    <a:cubicBezTo>
                      <a:pt x="48" y="22"/>
                      <a:pt x="41" y="14"/>
                      <a:pt x="31" y="14"/>
                    </a:cubicBezTo>
                    <a:cubicBezTo>
                      <a:pt x="25" y="14"/>
                      <a:pt x="20" y="17"/>
                      <a:pt x="17" y="23"/>
                    </a:cubicBezTo>
                    <a:cubicBezTo>
                      <a:pt x="15" y="26"/>
                      <a:pt x="14" y="28"/>
                      <a:pt x="13" y="34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21"/>
                      <a:pt x="6" y="16"/>
                      <a:pt x="10" y="11"/>
                    </a:cubicBezTo>
                    <a:cubicBezTo>
                      <a:pt x="15" y="4"/>
                      <a:pt x="22" y="0"/>
                      <a:pt x="31" y="0"/>
                    </a:cubicBezTo>
                    <a:cubicBezTo>
                      <a:pt x="41" y="0"/>
                      <a:pt x="48" y="5"/>
                      <a:pt x="53" y="12"/>
                    </a:cubicBezTo>
                    <a:cubicBezTo>
                      <a:pt x="57" y="18"/>
                      <a:pt x="59" y="26"/>
                      <a:pt x="59" y="34"/>
                    </a:cubicBezTo>
                    <a:cubicBezTo>
                      <a:pt x="59" y="44"/>
                      <a:pt x="56" y="52"/>
                      <a:pt x="51" y="57"/>
                    </a:cubicBezTo>
                    <a:cubicBezTo>
                      <a:pt x="47" y="62"/>
                      <a:pt x="42" y="65"/>
                      <a:pt x="31" y="69"/>
                    </a:cubicBezTo>
                    <a:cubicBezTo>
                      <a:pt x="21" y="72"/>
                      <a:pt x="18" y="73"/>
                      <a:pt x="15" y="77"/>
                    </a:cubicBezTo>
                    <a:cubicBezTo>
                      <a:pt x="12" y="80"/>
                      <a:pt x="11" y="84"/>
                      <a:pt x="11" y="91"/>
                    </a:cubicBezTo>
                    <a:cubicBezTo>
                      <a:pt x="11" y="104"/>
                      <a:pt x="18" y="112"/>
                      <a:pt x="30" y="112"/>
                    </a:cubicBezTo>
                    <a:cubicBezTo>
                      <a:pt x="37" y="112"/>
                      <a:pt x="43" y="109"/>
                      <a:pt x="46" y="104"/>
                    </a:cubicBezTo>
                    <a:cubicBezTo>
                      <a:pt x="49" y="100"/>
                      <a:pt x="50" y="96"/>
                      <a:pt x="51" y="88"/>
                    </a:cubicBezTo>
                    <a:lnTo>
                      <a:pt x="62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7" name="Rectangle 329"/>
              <p:cNvSpPr>
                <a:spLocks noChangeArrowheads="1"/>
              </p:cNvSpPr>
              <p:nvPr/>
            </p:nvSpPr>
            <p:spPr bwMode="auto">
              <a:xfrm>
                <a:off x="2065" y="1760"/>
                <a:ext cx="37" cy="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8" name="Freeform 330"/>
              <p:cNvSpPr/>
              <p:nvPr/>
            </p:nvSpPr>
            <p:spPr bwMode="auto">
              <a:xfrm>
                <a:off x="1908" y="732"/>
                <a:ext cx="42" cy="28"/>
              </a:xfrm>
              <a:custGeom>
                <a:avLst/>
                <a:gdLst>
                  <a:gd name="T0" fmla="*/ 25 w 29"/>
                  <a:gd name="T1" fmla="*/ 19 h 19"/>
                  <a:gd name="T2" fmla="*/ 25 w 29"/>
                  <a:gd name="T3" fmla="*/ 12 h 19"/>
                  <a:gd name="T4" fmla="*/ 28 w 29"/>
                  <a:gd name="T5" fmla="*/ 4 h 19"/>
                  <a:gd name="T6" fmla="*/ 21 w 29"/>
                  <a:gd name="T7" fmla="*/ 2 h 19"/>
                  <a:gd name="T8" fmla="*/ 14 w 29"/>
                  <a:gd name="T9" fmla="*/ 0 h 19"/>
                  <a:gd name="T10" fmla="*/ 12 w 29"/>
                  <a:gd name="T11" fmla="*/ 3 h 19"/>
                  <a:gd name="T12" fmla="*/ 11 w 29"/>
                  <a:gd name="T13" fmla="*/ 1 h 19"/>
                  <a:gd name="T14" fmla="*/ 8 w 29"/>
                  <a:gd name="T15" fmla="*/ 2 h 19"/>
                  <a:gd name="T16" fmla="*/ 1 w 29"/>
                  <a:gd name="T17" fmla="*/ 13 h 19"/>
                  <a:gd name="T18" fmla="*/ 1 w 29"/>
                  <a:gd name="T19" fmla="*/ 18 h 19"/>
                  <a:gd name="T20" fmla="*/ 7 w 29"/>
                  <a:gd name="T21" fmla="*/ 19 h 19"/>
                  <a:gd name="T22" fmla="*/ 25 w 29"/>
                  <a:gd name="T2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19">
                    <a:moveTo>
                      <a:pt x="25" y="19"/>
                    </a:moveTo>
                    <a:cubicBezTo>
                      <a:pt x="25" y="19"/>
                      <a:pt x="28" y="19"/>
                      <a:pt x="25" y="12"/>
                    </a:cubicBezTo>
                    <a:cubicBezTo>
                      <a:pt x="25" y="12"/>
                      <a:pt x="29" y="9"/>
                      <a:pt x="28" y="4"/>
                    </a:cubicBezTo>
                    <a:cubicBezTo>
                      <a:pt x="28" y="4"/>
                      <a:pt x="24" y="1"/>
                      <a:pt x="21" y="2"/>
                    </a:cubicBezTo>
                    <a:cubicBezTo>
                      <a:pt x="21" y="2"/>
                      <a:pt x="13" y="1"/>
                      <a:pt x="14" y="0"/>
                    </a:cubicBezTo>
                    <a:cubicBezTo>
                      <a:pt x="14" y="0"/>
                      <a:pt x="13" y="1"/>
                      <a:pt x="12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9" y="0"/>
                      <a:pt x="8" y="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7"/>
                      <a:pt x="1" y="18"/>
                    </a:cubicBezTo>
                    <a:cubicBezTo>
                      <a:pt x="1" y="18"/>
                      <a:pt x="3" y="19"/>
                      <a:pt x="7" y="19"/>
                    </a:cubicBezTo>
                    <a:cubicBezTo>
                      <a:pt x="25" y="19"/>
                      <a:pt x="25" y="19"/>
                      <a:pt x="2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9" name="Freeform 331"/>
              <p:cNvSpPr/>
              <p:nvPr/>
            </p:nvSpPr>
            <p:spPr bwMode="auto">
              <a:xfrm>
                <a:off x="1924" y="733"/>
                <a:ext cx="5" cy="22"/>
              </a:xfrm>
              <a:custGeom>
                <a:avLst/>
                <a:gdLst>
                  <a:gd name="T0" fmla="*/ 1 w 3"/>
                  <a:gd name="T1" fmla="*/ 13 h 15"/>
                  <a:gd name="T2" fmla="*/ 3 w 3"/>
                  <a:gd name="T3" fmla="*/ 0 h 15"/>
                  <a:gd name="T4" fmla="*/ 2 w 3"/>
                  <a:gd name="T5" fmla="*/ 15 h 15"/>
                  <a:gd name="T6" fmla="*/ 1 w 3"/>
                  <a:gd name="T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1" y="13"/>
                    </a:moveTo>
                    <a:cubicBezTo>
                      <a:pt x="1" y="13"/>
                      <a:pt x="0" y="2"/>
                      <a:pt x="3" y="0"/>
                    </a:cubicBezTo>
                    <a:cubicBezTo>
                      <a:pt x="3" y="0"/>
                      <a:pt x="2" y="12"/>
                      <a:pt x="2" y="15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0" name="Freeform 332"/>
              <p:cNvSpPr/>
              <p:nvPr/>
            </p:nvSpPr>
            <p:spPr bwMode="auto">
              <a:xfrm>
                <a:off x="1946" y="73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1" name="Freeform 333"/>
              <p:cNvSpPr>
                <a:spLocks noEditPoints="1"/>
              </p:cNvSpPr>
              <p:nvPr/>
            </p:nvSpPr>
            <p:spPr bwMode="auto">
              <a:xfrm>
                <a:off x="1934" y="738"/>
                <a:ext cx="15" cy="22"/>
              </a:xfrm>
              <a:custGeom>
                <a:avLst/>
                <a:gdLst>
                  <a:gd name="T0" fmla="*/ 6 w 10"/>
                  <a:gd name="T1" fmla="*/ 8 h 15"/>
                  <a:gd name="T2" fmla="*/ 5 w 10"/>
                  <a:gd name="T3" fmla="*/ 12 h 15"/>
                  <a:gd name="T4" fmla="*/ 7 w 10"/>
                  <a:gd name="T5" fmla="*/ 15 h 15"/>
                  <a:gd name="T6" fmla="*/ 6 w 10"/>
                  <a:gd name="T7" fmla="*/ 8 h 15"/>
                  <a:gd name="T8" fmla="*/ 9 w 10"/>
                  <a:gd name="T9" fmla="*/ 0 h 15"/>
                  <a:gd name="T10" fmla="*/ 7 w 10"/>
                  <a:gd name="T11" fmla="*/ 6 h 15"/>
                  <a:gd name="T12" fmla="*/ 0 w 10"/>
                  <a:gd name="T13" fmla="*/ 10 h 15"/>
                  <a:gd name="T14" fmla="*/ 1 w 10"/>
                  <a:gd name="T15" fmla="*/ 10 h 15"/>
                  <a:gd name="T16" fmla="*/ 2 w 10"/>
                  <a:gd name="T17" fmla="*/ 10 h 15"/>
                  <a:gd name="T18" fmla="*/ 6 w 10"/>
                  <a:gd name="T19" fmla="*/ 8 h 15"/>
                  <a:gd name="T20" fmla="*/ 6 w 10"/>
                  <a:gd name="T21" fmla="*/ 8 h 15"/>
                  <a:gd name="T22" fmla="*/ 9 w 10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5">
                    <a:moveTo>
                      <a:pt x="6" y="8"/>
                    </a:moveTo>
                    <a:cubicBezTo>
                      <a:pt x="6" y="8"/>
                      <a:pt x="10" y="12"/>
                      <a:pt x="5" y="12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10" y="13"/>
                      <a:pt x="6" y="8"/>
                      <a:pt x="6" y="8"/>
                    </a:cubicBezTo>
                    <a:moveTo>
                      <a:pt x="9" y="0"/>
                    </a:moveTo>
                    <a:cubicBezTo>
                      <a:pt x="9" y="2"/>
                      <a:pt x="7" y="6"/>
                      <a:pt x="7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0" y="4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2" name="Freeform 334"/>
              <p:cNvSpPr>
                <a:spLocks noEditPoints="1"/>
              </p:cNvSpPr>
              <p:nvPr/>
            </p:nvSpPr>
            <p:spPr bwMode="auto">
              <a:xfrm>
                <a:off x="1910" y="736"/>
                <a:ext cx="16" cy="19"/>
              </a:xfrm>
              <a:custGeom>
                <a:avLst/>
                <a:gdLst>
                  <a:gd name="T0" fmla="*/ 10 w 11"/>
                  <a:gd name="T1" fmla="*/ 4 h 13"/>
                  <a:gd name="T2" fmla="*/ 11 w 11"/>
                  <a:gd name="T3" fmla="*/ 2 h 13"/>
                  <a:gd name="T4" fmla="*/ 10 w 11"/>
                  <a:gd name="T5" fmla="*/ 4 h 13"/>
                  <a:gd name="T6" fmla="*/ 11 w 11"/>
                  <a:gd name="T7" fmla="*/ 11 h 13"/>
                  <a:gd name="T8" fmla="*/ 8 w 11"/>
                  <a:gd name="T9" fmla="*/ 12 h 13"/>
                  <a:gd name="T10" fmla="*/ 7 w 11"/>
                  <a:gd name="T11" fmla="*/ 10 h 13"/>
                  <a:gd name="T12" fmla="*/ 10 w 11"/>
                  <a:gd name="T13" fmla="*/ 4 h 13"/>
                  <a:gd name="T14" fmla="*/ 11 w 11"/>
                  <a:gd name="T15" fmla="*/ 0 h 13"/>
                  <a:gd name="T16" fmla="*/ 6 w 11"/>
                  <a:gd name="T17" fmla="*/ 8 h 13"/>
                  <a:gd name="T18" fmla="*/ 9 w 11"/>
                  <a:gd name="T19" fmla="*/ 13 h 13"/>
                  <a:gd name="T20" fmla="*/ 11 w 11"/>
                  <a:gd name="T21" fmla="*/ 11 h 13"/>
                  <a:gd name="T22" fmla="*/ 11 w 11"/>
                  <a:gd name="T23" fmla="*/ 0 h 13"/>
                  <a:gd name="T24" fmla="*/ 11 w 11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3">
                    <a:moveTo>
                      <a:pt x="10" y="4"/>
                    </a:moveTo>
                    <a:cubicBezTo>
                      <a:pt x="10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0" y="4"/>
                    </a:cubicBezTo>
                    <a:cubicBezTo>
                      <a:pt x="10" y="6"/>
                      <a:pt x="11" y="11"/>
                      <a:pt x="11" y="11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5" y="12"/>
                      <a:pt x="7" y="10"/>
                      <a:pt x="7" y="10"/>
                    </a:cubicBezTo>
                    <a:cubicBezTo>
                      <a:pt x="9" y="8"/>
                      <a:pt x="10" y="5"/>
                      <a:pt x="10" y="4"/>
                    </a:cubicBezTo>
                    <a:moveTo>
                      <a:pt x="11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0" y="11"/>
                      <a:pt x="5" y="12"/>
                      <a:pt x="9" y="13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0" y="7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3" name="Freeform 335"/>
              <p:cNvSpPr>
                <a:spLocks noEditPoints="1"/>
              </p:cNvSpPr>
              <p:nvPr/>
            </p:nvSpPr>
            <p:spPr bwMode="auto">
              <a:xfrm>
                <a:off x="1930" y="735"/>
                <a:ext cx="17" cy="17"/>
              </a:xfrm>
              <a:custGeom>
                <a:avLst/>
                <a:gdLst>
                  <a:gd name="T0" fmla="*/ 5 w 12"/>
                  <a:gd name="T1" fmla="*/ 4 h 12"/>
                  <a:gd name="T2" fmla="*/ 5 w 12"/>
                  <a:gd name="T3" fmla="*/ 2 h 12"/>
                  <a:gd name="T4" fmla="*/ 7 w 12"/>
                  <a:gd name="T5" fmla="*/ 2 h 12"/>
                  <a:gd name="T6" fmla="*/ 2 w 12"/>
                  <a:gd name="T7" fmla="*/ 11 h 12"/>
                  <a:gd name="T8" fmla="*/ 5 w 12"/>
                  <a:gd name="T9" fmla="*/ 4 h 12"/>
                  <a:gd name="T10" fmla="*/ 5 w 12"/>
                  <a:gd name="T11" fmla="*/ 4 h 12"/>
                  <a:gd name="T12" fmla="*/ 6 w 12"/>
                  <a:gd name="T13" fmla="*/ 0 h 12"/>
                  <a:gd name="T14" fmla="*/ 4 w 12"/>
                  <a:gd name="T15" fmla="*/ 1 h 12"/>
                  <a:gd name="T16" fmla="*/ 0 w 12"/>
                  <a:gd name="T17" fmla="*/ 12 h 12"/>
                  <a:gd name="T18" fmla="*/ 1 w 12"/>
                  <a:gd name="T19" fmla="*/ 12 h 12"/>
                  <a:gd name="T20" fmla="*/ 2 w 12"/>
                  <a:gd name="T21" fmla="*/ 12 h 12"/>
                  <a:gd name="T22" fmla="*/ 9 w 12"/>
                  <a:gd name="T23" fmla="*/ 4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4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12" y="3"/>
                      <a:pt x="2" y="11"/>
                      <a:pt x="2" y="11"/>
                    </a:cubicBezTo>
                    <a:cubicBezTo>
                      <a:pt x="8" y="5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6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1"/>
                      <a:pt x="1" y="8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4" name="Freeform 336"/>
              <p:cNvSpPr/>
              <p:nvPr/>
            </p:nvSpPr>
            <p:spPr bwMode="auto">
              <a:xfrm>
                <a:off x="1937" y="749"/>
                <a:ext cx="12" cy="6"/>
              </a:xfrm>
              <a:custGeom>
                <a:avLst/>
                <a:gdLst>
                  <a:gd name="T0" fmla="*/ 4 w 8"/>
                  <a:gd name="T1" fmla="*/ 0 h 4"/>
                  <a:gd name="T2" fmla="*/ 0 w 8"/>
                  <a:gd name="T3" fmla="*/ 2 h 4"/>
                  <a:gd name="T4" fmla="*/ 3 w 8"/>
                  <a:gd name="T5" fmla="*/ 4 h 4"/>
                  <a:gd name="T6" fmla="*/ 4 w 8"/>
                  <a:gd name="T7" fmla="*/ 0 h 4"/>
                  <a:gd name="T8" fmla="*/ 4 w 8"/>
                  <a:gd name="T9" fmla="*/ 0 h 4"/>
                  <a:gd name="T10" fmla="*/ 4 w 8"/>
                  <a:gd name="T11" fmla="*/ 0 h 4"/>
                  <a:gd name="T12" fmla="*/ 4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4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5" name="Freeform 337"/>
              <p:cNvSpPr/>
              <p:nvPr/>
            </p:nvSpPr>
            <p:spPr bwMode="auto">
              <a:xfrm>
                <a:off x="1870" y="749"/>
                <a:ext cx="115" cy="141"/>
              </a:xfrm>
              <a:custGeom>
                <a:avLst/>
                <a:gdLst>
                  <a:gd name="T0" fmla="*/ 34 w 79"/>
                  <a:gd name="T1" fmla="*/ 7 h 97"/>
                  <a:gd name="T2" fmla="*/ 18 w 79"/>
                  <a:gd name="T3" fmla="*/ 27 h 97"/>
                  <a:gd name="T4" fmla="*/ 17 w 79"/>
                  <a:gd name="T5" fmla="*/ 35 h 97"/>
                  <a:gd name="T6" fmla="*/ 18 w 79"/>
                  <a:gd name="T7" fmla="*/ 41 h 97"/>
                  <a:gd name="T8" fmla="*/ 16 w 79"/>
                  <a:gd name="T9" fmla="*/ 48 h 97"/>
                  <a:gd name="T10" fmla="*/ 16 w 79"/>
                  <a:gd name="T11" fmla="*/ 52 h 97"/>
                  <a:gd name="T12" fmla="*/ 16 w 79"/>
                  <a:gd name="T13" fmla="*/ 56 h 97"/>
                  <a:gd name="T14" fmla="*/ 16 w 79"/>
                  <a:gd name="T15" fmla="*/ 59 h 97"/>
                  <a:gd name="T16" fmla="*/ 16 w 79"/>
                  <a:gd name="T17" fmla="*/ 61 h 97"/>
                  <a:gd name="T18" fmla="*/ 15 w 79"/>
                  <a:gd name="T19" fmla="*/ 67 h 97"/>
                  <a:gd name="T20" fmla="*/ 12 w 79"/>
                  <a:gd name="T21" fmla="*/ 83 h 97"/>
                  <a:gd name="T22" fmla="*/ 11 w 79"/>
                  <a:gd name="T23" fmla="*/ 88 h 97"/>
                  <a:gd name="T24" fmla="*/ 5 w 79"/>
                  <a:gd name="T25" fmla="*/ 93 h 97"/>
                  <a:gd name="T26" fmla="*/ 24 w 79"/>
                  <a:gd name="T27" fmla="*/ 96 h 97"/>
                  <a:gd name="T28" fmla="*/ 55 w 79"/>
                  <a:gd name="T29" fmla="*/ 95 h 97"/>
                  <a:gd name="T30" fmla="*/ 68 w 79"/>
                  <a:gd name="T31" fmla="*/ 94 h 97"/>
                  <a:gd name="T32" fmla="*/ 77 w 79"/>
                  <a:gd name="T33" fmla="*/ 91 h 97"/>
                  <a:gd name="T34" fmla="*/ 77 w 79"/>
                  <a:gd name="T35" fmla="*/ 87 h 97"/>
                  <a:gd name="T36" fmla="*/ 72 w 79"/>
                  <a:gd name="T37" fmla="*/ 84 h 97"/>
                  <a:gd name="T38" fmla="*/ 67 w 79"/>
                  <a:gd name="T39" fmla="*/ 84 h 97"/>
                  <a:gd name="T40" fmla="*/ 67 w 79"/>
                  <a:gd name="T41" fmla="*/ 79 h 97"/>
                  <a:gd name="T42" fmla="*/ 65 w 79"/>
                  <a:gd name="T43" fmla="*/ 75 h 97"/>
                  <a:gd name="T44" fmla="*/ 66 w 79"/>
                  <a:gd name="T45" fmla="*/ 61 h 97"/>
                  <a:gd name="T46" fmla="*/ 66 w 79"/>
                  <a:gd name="T47" fmla="*/ 50 h 97"/>
                  <a:gd name="T48" fmla="*/ 66 w 79"/>
                  <a:gd name="T49" fmla="*/ 46 h 97"/>
                  <a:gd name="T50" fmla="*/ 66 w 79"/>
                  <a:gd name="T51" fmla="*/ 39 h 97"/>
                  <a:gd name="T52" fmla="*/ 66 w 79"/>
                  <a:gd name="T53" fmla="*/ 30 h 97"/>
                  <a:gd name="T54" fmla="*/ 60 w 79"/>
                  <a:gd name="T55" fmla="*/ 18 h 97"/>
                  <a:gd name="T56" fmla="*/ 45 w 79"/>
                  <a:gd name="T57" fmla="*/ 2 h 97"/>
                  <a:gd name="T58" fmla="*/ 34 w 79"/>
                  <a:gd name="T5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" h="97">
                    <a:moveTo>
                      <a:pt x="34" y="7"/>
                    </a:moveTo>
                    <a:cubicBezTo>
                      <a:pt x="34" y="7"/>
                      <a:pt x="18" y="9"/>
                      <a:pt x="18" y="27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9"/>
                      <a:pt x="18" y="41"/>
                    </a:cubicBezTo>
                    <a:cubicBezTo>
                      <a:pt x="18" y="41"/>
                      <a:pt x="18" y="42"/>
                      <a:pt x="16" y="48"/>
                    </a:cubicBezTo>
                    <a:cubicBezTo>
                      <a:pt x="16" y="48"/>
                      <a:pt x="16" y="49"/>
                      <a:pt x="16" y="52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7"/>
                      <a:pt x="16" y="59"/>
                    </a:cubicBezTo>
                    <a:cubicBezTo>
                      <a:pt x="16" y="59"/>
                      <a:pt x="18" y="60"/>
                      <a:pt x="16" y="61"/>
                    </a:cubicBezTo>
                    <a:cubicBezTo>
                      <a:pt x="16" y="61"/>
                      <a:pt x="15" y="61"/>
                      <a:pt x="15" y="67"/>
                    </a:cubicBezTo>
                    <a:cubicBezTo>
                      <a:pt x="15" y="67"/>
                      <a:pt x="14" y="81"/>
                      <a:pt x="12" y="83"/>
                    </a:cubicBezTo>
                    <a:cubicBezTo>
                      <a:pt x="12" y="83"/>
                      <a:pt x="11" y="85"/>
                      <a:pt x="11" y="88"/>
                    </a:cubicBezTo>
                    <a:cubicBezTo>
                      <a:pt x="11" y="88"/>
                      <a:pt x="0" y="88"/>
                      <a:pt x="5" y="93"/>
                    </a:cubicBezTo>
                    <a:cubicBezTo>
                      <a:pt x="5" y="93"/>
                      <a:pt x="18" y="97"/>
                      <a:pt x="24" y="96"/>
                    </a:cubicBezTo>
                    <a:cubicBezTo>
                      <a:pt x="24" y="96"/>
                      <a:pt x="51" y="94"/>
                      <a:pt x="55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8" y="94"/>
                      <a:pt x="75" y="90"/>
                      <a:pt x="77" y="91"/>
                    </a:cubicBezTo>
                    <a:cubicBezTo>
                      <a:pt x="77" y="91"/>
                      <a:pt x="79" y="87"/>
                      <a:pt x="77" y="87"/>
                    </a:cubicBezTo>
                    <a:cubicBezTo>
                      <a:pt x="77" y="87"/>
                      <a:pt x="72" y="85"/>
                      <a:pt x="72" y="84"/>
                    </a:cubicBezTo>
                    <a:cubicBezTo>
                      <a:pt x="72" y="84"/>
                      <a:pt x="69" y="83"/>
                      <a:pt x="67" y="84"/>
                    </a:cubicBezTo>
                    <a:cubicBezTo>
                      <a:pt x="67" y="84"/>
                      <a:pt x="66" y="82"/>
                      <a:pt x="67" y="79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4" y="67"/>
                      <a:pt x="66" y="61"/>
                    </a:cubicBezTo>
                    <a:cubicBezTo>
                      <a:pt x="66" y="61"/>
                      <a:pt x="67" y="52"/>
                      <a:pt x="66" y="50"/>
                    </a:cubicBezTo>
                    <a:cubicBezTo>
                      <a:pt x="66" y="50"/>
                      <a:pt x="64" y="47"/>
                      <a:pt x="66" y="46"/>
                    </a:cubicBezTo>
                    <a:cubicBezTo>
                      <a:pt x="66" y="46"/>
                      <a:pt x="67" y="46"/>
                      <a:pt x="66" y="39"/>
                    </a:cubicBezTo>
                    <a:cubicBezTo>
                      <a:pt x="66" y="39"/>
                      <a:pt x="65" y="30"/>
                      <a:pt x="66" y="30"/>
                    </a:cubicBezTo>
                    <a:cubicBezTo>
                      <a:pt x="66" y="30"/>
                      <a:pt x="67" y="24"/>
                      <a:pt x="60" y="18"/>
                    </a:cubicBezTo>
                    <a:cubicBezTo>
                      <a:pt x="60" y="18"/>
                      <a:pt x="50" y="3"/>
                      <a:pt x="45" y="2"/>
                    </a:cubicBezTo>
                    <a:cubicBezTo>
                      <a:pt x="45" y="2"/>
                      <a:pt x="36" y="0"/>
                      <a:pt x="3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6" name="Freeform 338"/>
              <p:cNvSpPr/>
              <p:nvPr/>
            </p:nvSpPr>
            <p:spPr bwMode="auto">
              <a:xfrm>
                <a:off x="1898" y="760"/>
                <a:ext cx="20" cy="16"/>
              </a:xfrm>
              <a:custGeom>
                <a:avLst/>
                <a:gdLst>
                  <a:gd name="T0" fmla="*/ 14 w 14"/>
                  <a:gd name="T1" fmla="*/ 0 h 11"/>
                  <a:gd name="T2" fmla="*/ 14 w 14"/>
                  <a:gd name="T3" fmla="*/ 0 h 11"/>
                  <a:gd name="T4" fmla="*/ 5 w 14"/>
                  <a:gd name="T5" fmla="*/ 6 h 11"/>
                  <a:gd name="T6" fmla="*/ 2 w 14"/>
                  <a:gd name="T7" fmla="*/ 11 h 11"/>
                  <a:gd name="T8" fmla="*/ 14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9" y="2"/>
                      <a:pt x="5" y="6"/>
                      <a:pt x="5" y="6"/>
                    </a:cubicBezTo>
                    <a:cubicBezTo>
                      <a:pt x="0" y="11"/>
                      <a:pt x="2" y="11"/>
                      <a:pt x="2" y="11"/>
                    </a:cubicBezTo>
                    <a:cubicBezTo>
                      <a:pt x="6" y="1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7" name="Freeform 339"/>
              <p:cNvSpPr/>
              <p:nvPr/>
            </p:nvSpPr>
            <p:spPr bwMode="auto">
              <a:xfrm>
                <a:off x="1911" y="79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8" name="Freeform 340"/>
              <p:cNvSpPr/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  <a:gd name="T8" fmla="*/ 0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9" name="Freeform 341"/>
              <p:cNvSpPr/>
              <p:nvPr/>
            </p:nvSpPr>
            <p:spPr bwMode="auto">
              <a:xfrm>
                <a:off x="1910" y="761"/>
                <a:ext cx="17" cy="19"/>
              </a:xfrm>
              <a:custGeom>
                <a:avLst/>
                <a:gdLst>
                  <a:gd name="T0" fmla="*/ 9 w 12"/>
                  <a:gd name="T1" fmla="*/ 0 h 13"/>
                  <a:gd name="T2" fmla="*/ 3 w 12"/>
                  <a:gd name="T3" fmla="*/ 8 h 13"/>
                  <a:gd name="T4" fmla="*/ 6 w 12"/>
                  <a:gd name="T5" fmla="*/ 8 h 13"/>
                  <a:gd name="T6" fmla="*/ 9 w 1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9" y="0"/>
                    </a:moveTo>
                    <a:cubicBezTo>
                      <a:pt x="9" y="0"/>
                      <a:pt x="12" y="13"/>
                      <a:pt x="3" y="8"/>
                    </a:cubicBezTo>
                    <a:cubicBezTo>
                      <a:pt x="3" y="8"/>
                      <a:pt x="0" y="5"/>
                      <a:pt x="6" y="8"/>
                    </a:cubicBezTo>
                    <a:cubicBezTo>
                      <a:pt x="6" y="8"/>
                      <a:pt x="10" y="9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0" name="Freeform 343"/>
              <p:cNvSpPr/>
              <p:nvPr/>
            </p:nvSpPr>
            <p:spPr bwMode="auto">
              <a:xfrm>
                <a:off x="1923" y="752"/>
                <a:ext cx="33" cy="15"/>
              </a:xfrm>
              <a:custGeom>
                <a:avLst/>
                <a:gdLst>
                  <a:gd name="T0" fmla="*/ 6 w 23"/>
                  <a:gd name="T1" fmla="*/ 0 h 10"/>
                  <a:gd name="T2" fmla="*/ 9 w 23"/>
                  <a:gd name="T3" fmla="*/ 7 h 10"/>
                  <a:gd name="T4" fmla="*/ 0 w 23"/>
                  <a:gd name="T5" fmla="*/ 5 h 10"/>
                  <a:gd name="T6" fmla="*/ 6 w 2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0">
                    <a:moveTo>
                      <a:pt x="6" y="0"/>
                    </a:moveTo>
                    <a:cubicBezTo>
                      <a:pt x="6" y="0"/>
                      <a:pt x="21" y="7"/>
                      <a:pt x="9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23" y="1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1" name="Freeform 344"/>
              <p:cNvSpPr/>
              <p:nvPr/>
            </p:nvSpPr>
            <p:spPr bwMode="auto">
              <a:xfrm>
                <a:off x="1933" y="738"/>
                <a:ext cx="14" cy="13"/>
              </a:xfrm>
              <a:custGeom>
                <a:avLst/>
                <a:gdLst>
                  <a:gd name="T0" fmla="*/ 3 w 10"/>
                  <a:gd name="T1" fmla="*/ 0 h 9"/>
                  <a:gd name="T2" fmla="*/ 3 w 10"/>
                  <a:gd name="T3" fmla="*/ 2 h 9"/>
                  <a:gd name="T4" fmla="*/ 3 w 10"/>
                  <a:gd name="T5" fmla="*/ 2 h 9"/>
                  <a:gd name="T6" fmla="*/ 0 w 10"/>
                  <a:gd name="T7" fmla="*/ 9 h 9"/>
                  <a:gd name="T8" fmla="*/ 5 w 10"/>
                  <a:gd name="T9" fmla="*/ 0 h 9"/>
                  <a:gd name="T10" fmla="*/ 3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3" y="0"/>
                    </a:moveTo>
                    <a:cubicBezTo>
                      <a:pt x="1" y="0"/>
                      <a:pt x="0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6" y="3"/>
                      <a:pt x="0" y="9"/>
                    </a:cubicBezTo>
                    <a:cubicBezTo>
                      <a:pt x="0" y="9"/>
                      <a:pt x="10" y="1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2" name="Freeform 345"/>
              <p:cNvSpPr>
                <a:spLocks noEditPoints="1"/>
              </p:cNvSpPr>
              <p:nvPr/>
            </p:nvSpPr>
            <p:spPr bwMode="auto">
              <a:xfrm>
                <a:off x="1917" y="739"/>
                <a:ext cx="9" cy="15"/>
              </a:xfrm>
              <a:custGeom>
                <a:avLst/>
                <a:gdLst>
                  <a:gd name="T0" fmla="*/ 5 w 6"/>
                  <a:gd name="T1" fmla="*/ 2 h 10"/>
                  <a:gd name="T2" fmla="*/ 2 w 6"/>
                  <a:gd name="T3" fmla="*/ 8 h 10"/>
                  <a:gd name="T4" fmla="*/ 3 w 6"/>
                  <a:gd name="T5" fmla="*/ 10 h 10"/>
                  <a:gd name="T6" fmla="*/ 6 w 6"/>
                  <a:gd name="T7" fmla="*/ 9 h 10"/>
                  <a:gd name="T8" fmla="*/ 5 w 6"/>
                  <a:gd name="T9" fmla="*/ 2 h 10"/>
                  <a:gd name="T10" fmla="*/ 6 w 6"/>
                  <a:gd name="T11" fmla="*/ 0 h 10"/>
                  <a:gd name="T12" fmla="*/ 5 w 6"/>
                  <a:gd name="T13" fmla="*/ 2 h 10"/>
                  <a:gd name="T14" fmla="*/ 6 w 6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0">
                    <a:moveTo>
                      <a:pt x="5" y="2"/>
                    </a:moveTo>
                    <a:cubicBezTo>
                      <a:pt x="5" y="3"/>
                      <a:pt x="4" y="6"/>
                      <a:pt x="2" y="8"/>
                    </a:cubicBezTo>
                    <a:cubicBezTo>
                      <a:pt x="2" y="8"/>
                      <a:pt x="0" y="10"/>
                      <a:pt x="3" y="10"/>
                    </a:cubicBezTo>
                    <a:cubicBezTo>
                      <a:pt x="3" y="10"/>
                      <a:pt x="4" y="10"/>
                      <a:pt x="6" y="9"/>
                    </a:cubicBezTo>
                    <a:cubicBezTo>
                      <a:pt x="6" y="9"/>
                      <a:pt x="5" y="4"/>
                      <a:pt x="5" y="2"/>
                    </a:cubicBezTo>
                    <a:moveTo>
                      <a:pt x="6" y="0"/>
                    </a:moveTo>
                    <a:cubicBezTo>
                      <a:pt x="6" y="0"/>
                      <a:pt x="5" y="1"/>
                      <a:pt x="5" y="2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3" name="Freeform 346"/>
              <p:cNvSpPr/>
              <p:nvPr/>
            </p:nvSpPr>
            <p:spPr bwMode="auto">
              <a:xfrm>
                <a:off x="1905" y="744"/>
                <a:ext cx="13" cy="13"/>
              </a:xfrm>
              <a:custGeom>
                <a:avLst/>
                <a:gdLst>
                  <a:gd name="T0" fmla="*/ 9 w 9"/>
                  <a:gd name="T1" fmla="*/ 0 h 9"/>
                  <a:gd name="T2" fmla="*/ 4 w 9"/>
                  <a:gd name="T3" fmla="*/ 8 h 9"/>
                  <a:gd name="T4" fmla="*/ 9 w 9"/>
                  <a:gd name="T5" fmla="*/ 8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3" y="4"/>
                      <a:pt x="4" y="8"/>
                    </a:cubicBezTo>
                    <a:cubicBezTo>
                      <a:pt x="4" y="8"/>
                      <a:pt x="4" y="8"/>
                      <a:pt x="9" y="8"/>
                    </a:cubicBezTo>
                    <a:cubicBezTo>
                      <a:pt x="9" y="8"/>
                      <a:pt x="0" y="9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4" name="Freeform 347"/>
              <p:cNvSpPr/>
              <p:nvPr/>
            </p:nvSpPr>
            <p:spPr bwMode="auto">
              <a:xfrm>
                <a:off x="1872" y="773"/>
                <a:ext cx="67" cy="113"/>
              </a:xfrm>
              <a:custGeom>
                <a:avLst/>
                <a:gdLst>
                  <a:gd name="T0" fmla="*/ 26 w 46"/>
                  <a:gd name="T1" fmla="*/ 0 h 78"/>
                  <a:gd name="T2" fmla="*/ 20 w 46"/>
                  <a:gd name="T3" fmla="*/ 10 h 78"/>
                  <a:gd name="T4" fmla="*/ 32 w 46"/>
                  <a:gd name="T5" fmla="*/ 18 h 78"/>
                  <a:gd name="T6" fmla="*/ 20 w 46"/>
                  <a:gd name="T7" fmla="*/ 20 h 78"/>
                  <a:gd name="T8" fmla="*/ 20 w 46"/>
                  <a:gd name="T9" fmla="*/ 26 h 78"/>
                  <a:gd name="T10" fmla="*/ 18 w 46"/>
                  <a:gd name="T11" fmla="*/ 43 h 78"/>
                  <a:gd name="T12" fmla="*/ 22 w 46"/>
                  <a:gd name="T13" fmla="*/ 47 h 78"/>
                  <a:gd name="T14" fmla="*/ 14 w 46"/>
                  <a:gd name="T15" fmla="*/ 70 h 78"/>
                  <a:gd name="T16" fmla="*/ 11 w 46"/>
                  <a:gd name="T17" fmla="*/ 73 h 78"/>
                  <a:gd name="T18" fmla="*/ 4 w 46"/>
                  <a:gd name="T19" fmla="*/ 76 h 78"/>
                  <a:gd name="T20" fmla="*/ 12 w 46"/>
                  <a:gd name="T21" fmla="*/ 72 h 78"/>
                  <a:gd name="T22" fmla="*/ 12 w 46"/>
                  <a:gd name="T23" fmla="*/ 68 h 78"/>
                  <a:gd name="T24" fmla="*/ 15 w 46"/>
                  <a:gd name="T25" fmla="*/ 46 h 78"/>
                  <a:gd name="T26" fmla="*/ 15 w 46"/>
                  <a:gd name="T27" fmla="*/ 42 h 78"/>
                  <a:gd name="T28" fmla="*/ 15 w 46"/>
                  <a:gd name="T29" fmla="*/ 32 h 78"/>
                  <a:gd name="T30" fmla="*/ 18 w 46"/>
                  <a:gd name="T31" fmla="*/ 25 h 78"/>
                  <a:gd name="T32" fmla="*/ 26 w 46"/>
                  <a:gd name="T3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78">
                    <a:moveTo>
                      <a:pt x="26" y="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2"/>
                      <a:pt x="32" y="18"/>
                    </a:cubicBezTo>
                    <a:cubicBezTo>
                      <a:pt x="32" y="18"/>
                      <a:pt x="36" y="21"/>
                      <a:pt x="20" y="20"/>
                    </a:cubicBezTo>
                    <a:cubicBezTo>
                      <a:pt x="20" y="20"/>
                      <a:pt x="18" y="21"/>
                      <a:pt x="20" y="26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46" y="49"/>
                      <a:pt x="22" y="47"/>
                    </a:cubicBezTo>
                    <a:cubicBezTo>
                      <a:pt x="22" y="47"/>
                      <a:pt x="20" y="43"/>
                      <a:pt x="14" y="70"/>
                    </a:cubicBezTo>
                    <a:cubicBezTo>
                      <a:pt x="14" y="70"/>
                      <a:pt x="30" y="78"/>
                      <a:pt x="11" y="73"/>
                    </a:cubicBezTo>
                    <a:cubicBezTo>
                      <a:pt x="11" y="73"/>
                      <a:pt x="5" y="75"/>
                      <a:pt x="4" y="76"/>
                    </a:cubicBezTo>
                    <a:cubicBezTo>
                      <a:pt x="4" y="76"/>
                      <a:pt x="0" y="74"/>
                      <a:pt x="12" y="72"/>
                    </a:cubicBezTo>
                    <a:cubicBezTo>
                      <a:pt x="12" y="72"/>
                      <a:pt x="10" y="71"/>
                      <a:pt x="12" y="68"/>
                    </a:cubicBezTo>
                    <a:cubicBezTo>
                      <a:pt x="12" y="68"/>
                      <a:pt x="15" y="47"/>
                      <a:pt x="15" y="46"/>
                    </a:cubicBezTo>
                    <a:cubicBezTo>
                      <a:pt x="15" y="46"/>
                      <a:pt x="21" y="46"/>
                      <a:pt x="15" y="42"/>
                    </a:cubicBezTo>
                    <a:cubicBezTo>
                      <a:pt x="15" y="42"/>
                      <a:pt x="17" y="34"/>
                      <a:pt x="15" y="3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3" y="15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5" name="Freeform 348"/>
              <p:cNvSpPr/>
              <p:nvPr/>
            </p:nvSpPr>
            <p:spPr bwMode="auto">
              <a:xfrm>
                <a:off x="1897" y="786"/>
                <a:ext cx="8" cy="27"/>
              </a:xfrm>
              <a:custGeom>
                <a:avLst/>
                <a:gdLst>
                  <a:gd name="T0" fmla="*/ 3 w 6"/>
                  <a:gd name="T1" fmla="*/ 7 h 19"/>
                  <a:gd name="T2" fmla="*/ 4 w 6"/>
                  <a:gd name="T3" fmla="*/ 7 h 19"/>
                  <a:gd name="T4" fmla="*/ 3 w 6"/>
                  <a:gd name="T5" fmla="*/ 3 h 19"/>
                  <a:gd name="T6" fmla="*/ 2 w 6"/>
                  <a:gd name="T7" fmla="*/ 3 h 19"/>
                  <a:gd name="T8" fmla="*/ 1 w 6"/>
                  <a:gd name="T9" fmla="*/ 6 h 19"/>
                  <a:gd name="T10" fmla="*/ 1 w 6"/>
                  <a:gd name="T11" fmla="*/ 10 h 19"/>
                  <a:gd name="T12" fmla="*/ 1 w 6"/>
                  <a:gd name="T13" fmla="*/ 15 h 19"/>
                  <a:gd name="T14" fmla="*/ 1 w 6"/>
                  <a:gd name="T15" fmla="*/ 13 h 19"/>
                  <a:gd name="T16" fmla="*/ 1 w 6"/>
                  <a:gd name="T17" fmla="*/ 14 h 19"/>
                  <a:gd name="T18" fmla="*/ 2 w 6"/>
                  <a:gd name="T19" fmla="*/ 18 h 19"/>
                  <a:gd name="T20" fmla="*/ 2 w 6"/>
                  <a:gd name="T21" fmla="*/ 17 h 19"/>
                  <a:gd name="T22" fmla="*/ 4 w 6"/>
                  <a:gd name="T23" fmla="*/ 12 h 19"/>
                  <a:gd name="T24" fmla="*/ 1 w 6"/>
                  <a:gd name="T25" fmla="*/ 7 h 19"/>
                  <a:gd name="T26" fmla="*/ 3 w 6"/>
                  <a:gd name="T2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9">
                    <a:moveTo>
                      <a:pt x="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3"/>
                      <a:pt x="3" y="3"/>
                    </a:cubicBezTo>
                    <a:cubicBezTo>
                      <a:pt x="3" y="3"/>
                      <a:pt x="3" y="0"/>
                      <a:pt x="2" y="3"/>
                    </a:cubicBezTo>
                    <a:cubicBezTo>
                      <a:pt x="2" y="3"/>
                      <a:pt x="1" y="3"/>
                      <a:pt x="1" y="6"/>
                    </a:cubicBezTo>
                    <a:cubicBezTo>
                      <a:pt x="1" y="6"/>
                      <a:pt x="0" y="9"/>
                      <a:pt x="1" y="10"/>
                    </a:cubicBezTo>
                    <a:cubicBezTo>
                      <a:pt x="1" y="10"/>
                      <a:pt x="5" y="15"/>
                      <a:pt x="1" y="15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1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7"/>
                    </a:cubicBezTo>
                    <a:cubicBezTo>
                      <a:pt x="2" y="17"/>
                      <a:pt x="6" y="16"/>
                      <a:pt x="4" y="12"/>
                    </a:cubicBezTo>
                    <a:cubicBezTo>
                      <a:pt x="4" y="12"/>
                      <a:pt x="1" y="8"/>
                      <a:pt x="1" y="7"/>
                    </a:cubicBezTo>
                    <a:cubicBezTo>
                      <a:pt x="1" y="7"/>
                      <a:pt x="2" y="2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6" name="Freeform 349"/>
              <p:cNvSpPr/>
              <p:nvPr/>
            </p:nvSpPr>
            <p:spPr bwMode="auto">
              <a:xfrm>
                <a:off x="1905" y="790"/>
                <a:ext cx="6" cy="20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3 h 14"/>
                  <a:gd name="T4" fmla="*/ 2 w 4"/>
                  <a:gd name="T5" fmla="*/ 2 h 14"/>
                  <a:gd name="T6" fmla="*/ 1 w 4"/>
                  <a:gd name="T7" fmla="*/ 10 h 14"/>
                  <a:gd name="T8" fmla="*/ 1 w 4"/>
                  <a:gd name="T9" fmla="*/ 13 h 14"/>
                  <a:gd name="T10" fmla="*/ 1 w 4"/>
                  <a:gd name="T11" fmla="*/ 14 h 14"/>
                  <a:gd name="T12" fmla="*/ 3 w 4"/>
                  <a:gd name="T13" fmla="*/ 14 h 14"/>
                  <a:gd name="T14" fmla="*/ 4 w 4"/>
                  <a:gd name="T15" fmla="*/ 0 h 14"/>
                  <a:gd name="T16" fmla="*/ 3 w 4"/>
                  <a:gd name="T17" fmla="*/ 0 h 14"/>
                  <a:gd name="T18" fmla="*/ 0 w 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8"/>
                      <a:pt x="1" y="1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7" name="Freeform 350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8" name="Freeform 351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9" name="Freeform 352"/>
              <p:cNvSpPr>
                <a:spLocks noEditPoints="1"/>
              </p:cNvSpPr>
              <p:nvPr/>
            </p:nvSpPr>
            <p:spPr bwMode="auto">
              <a:xfrm>
                <a:off x="1911" y="790"/>
                <a:ext cx="13" cy="20"/>
              </a:xfrm>
              <a:custGeom>
                <a:avLst/>
                <a:gdLst>
                  <a:gd name="T0" fmla="*/ 5 w 9"/>
                  <a:gd name="T1" fmla="*/ 0 h 14"/>
                  <a:gd name="T2" fmla="*/ 1 w 9"/>
                  <a:gd name="T3" fmla="*/ 4 h 14"/>
                  <a:gd name="T4" fmla="*/ 0 w 9"/>
                  <a:gd name="T5" fmla="*/ 11 h 14"/>
                  <a:gd name="T6" fmla="*/ 3 w 9"/>
                  <a:gd name="T7" fmla="*/ 14 h 14"/>
                  <a:gd name="T8" fmla="*/ 5 w 9"/>
                  <a:gd name="T9" fmla="*/ 14 h 14"/>
                  <a:gd name="T10" fmla="*/ 8 w 9"/>
                  <a:gd name="T11" fmla="*/ 11 h 14"/>
                  <a:gd name="T12" fmla="*/ 9 w 9"/>
                  <a:gd name="T13" fmla="*/ 3 h 14"/>
                  <a:gd name="T14" fmla="*/ 5 w 9"/>
                  <a:gd name="T15" fmla="*/ 0 h 14"/>
                  <a:gd name="T16" fmla="*/ 5 w 9"/>
                  <a:gd name="T17" fmla="*/ 11 h 14"/>
                  <a:gd name="T18" fmla="*/ 3 w 9"/>
                  <a:gd name="T19" fmla="*/ 10 h 14"/>
                  <a:gd name="T20" fmla="*/ 4 w 9"/>
                  <a:gd name="T21" fmla="*/ 3 h 14"/>
                  <a:gd name="T22" fmla="*/ 6 w 9"/>
                  <a:gd name="T23" fmla="*/ 3 h 14"/>
                  <a:gd name="T24" fmla="*/ 5 w 9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cubicBezTo>
                      <a:pt x="1" y="0"/>
                      <a:pt x="1" y="4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3" y="14"/>
                      <a:pt x="3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14"/>
                      <a:pt x="8" y="11"/>
                      <a:pt x="8" y="11"/>
                    </a:cubicBezTo>
                    <a:cubicBezTo>
                      <a:pt x="8" y="9"/>
                      <a:pt x="9" y="3"/>
                      <a:pt x="9" y="3"/>
                    </a:cubicBezTo>
                    <a:cubicBezTo>
                      <a:pt x="9" y="0"/>
                      <a:pt x="5" y="0"/>
                      <a:pt x="5" y="0"/>
                    </a:cubicBezTo>
                    <a:moveTo>
                      <a:pt x="5" y="11"/>
                    </a:moveTo>
                    <a:cubicBezTo>
                      <a:pt x="5" y="11"/>
                      <a:pt x="3" y="14"/>
                      <a:pt x="3" y="1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0"/>
                      <a:pt x="6" y="3"/>
                    </a:cubicBezTo>
                    <a:cubicBezTo>
                      <a:pt x="6" y="3"/>
                      <a:pt x="5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0" name="Freeform 353"/>
              <p:cNvSpPr>
                <a:spLocks noEditPoints="1"/>
              </p:cNvSpPr>
              <p:nvPr/>
            </p:nvSpPr>
            <p:spPr bwMode="auto">
              <a:xfrm>
                <a:off x="1923" y="790"/>
                <a:ext cx="13" cy="22"/>
              </a:xfrm>
              <a:custGeom>
                <a:avLst/>
                <a:gdLst>
                  <a:gd name="T0" fmla="*/ 9 w 9"/>
                  <a:gd name="T1" fmla="*/ 2 h 15"/>
                  <a:gd name="T2" fmla="*/ 7 w 9"/>
                  <a:gd name="T3" fmla="*/ 0 h 15"/>
                  <a:gd name="T4" fmla="*/ 2 w 9"/>
                  <a:gd name="T5" fmla="*/ 4 h 15"/>
                  <a:gd name="T6" fmla="*/ 4 w 9"/>
                  <a:gd name="T7" fmla="*/ 14 h 15"/>
                  <a:gd name="T8" fmla="*/ 9 w 9"/>
                  <a:gd name="T9" fmla="*/ 10 h 15"/>
                  <a:gd name="T10" fmla="*/ 9 w 9"/>
                  <a:gd name="T11" fmla="*/ 2 h 15"/>
                  <a:gd name="T12" fmla="*/ 5 w 9"/>
                  <a:gd name="T13" fmla="*/ 12 h 15"/>
                  <a:gd name="T14" fmla="*/ 4 w 9"/>
                  <a:gd name="T15" fmla="*/ 6 h 15"/>
                  <a:gd name="T16" fmla="*/ 6 w 9"/>
                  <a:gd name="T17" fmla="*/ 1 h 15"/>
                  <a:gd name="T18" fmla="*/ 6 w 9"/>
                  <a:gd name="T19" fmla="*/ 5 h 15"/>
                  <a:gd name="T20" fmla="*/ 5 w 9"/>
                  <a:gd name="T2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5">
                    <a:moveTo>
                      <a:pt x="9" y="2"/>
                    </a:moveTo>
                    <a:cubicBezTo>
                      <a:pt x="9" y="2"/>
                      <a:pt x="9" y="0"/>
                      <a:pt x="7" y="0"/>
                    </a:cubicBezTo>
                    <a:cubicBezTo>
                      <a:pt x="7" y="0"/>
                      <a:pt x="2" y="0"/>
                      <a:pt x="2" y="4"/>
                    </a:cubicBezTo>
                    <a:cubicBezTo>
                      <a:pt x="2" y="4"/>
                      <a:pt x="0" y="15"/>
                      <a:pt x="4" y="14"/>
                    </a:cubicBezTo>
                    <a:cubicBezTo>
                      <a:pt x="4" y="14"/>
                      <a:pt x="9" y="15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5" y="12"/>
                    </a:moveTo>
                    <a:cubicBezTo>
                      <a:pt x="5" y="12"/>
                      <a:pt x="3" y="13"/>
                      <a:pt x="4" y="6"/>
                    </a:cubicBezTo>
                    <a:cubicBezTo>
                      <a:pt x="4" y="6"/>
                      <a:pt x="3" y="1"/>
                      <a:pt x="6" y="1"/>
                    </a:cubicBezTo>
                    <a:cubicBezTo>
                      <a:pt x="6" y="1"/>
                      <a:pt x="7" y="1"/>
                      <a:pt x="6" y="5"/>
                    </a:cubicBezTo>
                    <a:cubicBezTo>
                      <a:pt x="6" y="5"/>
                      <a:pt x="7" y="13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1" name="Freeform 354"/>
              <p:cNvSpPr>
                <a:spLocks noEditPoints="1"/>
              </p:cNvSpPr>
              <p:nvPr/>
            </p:nvSpPr>
            <p:spPr bwMode="auto">
              <a:xfrm>
                <a:off x="1940" y="789"/>
                <a:ext cx="12" cy="23"/>
              </a:xfrm>
              <a:custGeom>
                <a:avLst/>
                <a:gdLst>
                  <a:gd name="T0" fmla="*/ 6 w 8"/>
                  <a:gd name="T1" fmla="*/ 1 h 16"/>
                  <a:gd name="T2" fmla="*/ 2 w 8"/>
                  <a:gd name="T3" fmla="*/ 1 h 16"/>
                  <a:gd name="T4" fmla="*/ 0 w 8"/>
                  <a:gd name="T5" fmla="*/ 4 h 16"/>
                  <a:gd name="T6" fmla="*/ 0 w 8"/>
                  <a:gd name="T7" fmla="*/ 12 h 16"/>
                  <a:gd name="T8" fmla="*/ 2 w 8"/>
                  <a:gd name="T9" fmla="*/ 15 h 16"/>
                  <a:gd name="T10" fmla="*/ 6 w 8"/>
                  <a:gd name="T11" fmla="*/ 13 h 16"/>
                  <a:gd name="T12" fmla="*/ 6 w 8"/>
                  <a:gd name="T13" fmla="*/ 1 h 16"/>
                  <a:gd name="T14" fmla="*/ 3 w 8"/>
                  <a:gd name="T15" fmla="*/ 14 h 16"/>
                  <a:gd name="T16" fmla="*/ 2 w 8"/>
                  <a:gd name="T17" fmla="*/ 10 h 16"/>
                  <a:gd name="T18" fmla="*/ 2 w 8"/>
                  <a:gd name="T19" fmla="*/ 2 h 16"/>
                  <a:gd name="T20" fmla="*/ 5 w 8"/>
                  <a:gd name="T21" fmla="*/ 4 h 16"/>
                  <a:gd name="T22" fmla="*/ 3 w 8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6" y="1"/>
                      <a:pt x="4" y="0"/>
                      <a:pt x="2" y="1"/>
                    </a:cubicBezTo>
                    <a:cubicBezTo>
                      <a:pt x="2" y="1"/>
                      <a:pt x="0" y="0"/>
                      <a:pt x="0" y="4"/>
                    </a:cubicBezTo>
                    <a:cubicBezTo>
                      <a:pt x="0" y="4"/>
                      <a:pt x="1" y="8"/>
                      <a:pt x="0" y="12"/>
                    </a:cubicBezTo>
                    <a:cubicBezTo>
                      <a:pt x="0" y="12"/>
                      <a:pt x="0" y="16"/>
                      <a:pt x="2" y="15"/>
                    </a:cubicBezTo>
                    <a:cubicBezTo>
                      <a:pt x="2" y="15"/>
                      <a:pt x="6" y="16"/>
                      <a:pt x="6" y="13"/>
                    </a:cubicBezTo>
                    <a:cubicBezTo>
                      <a:pt x="6" y="13"/>
                      <a:pt x="8" y="2"/>
                      <a:pt x="6" y="1"/>
                    </a:cubicBezTo>
                    <a:moveTo>
                      <a:pt x="3" y="14"/>
                    </a:moveTo>
                    <a:cubicBezTo>
                      <a:pt x="3" y="14"/>
                      <a:pt x="1" y="13"/>
                      <a:pt x="2" y="10"/>
                    </a:cubicBezTo>
                    <a:cubicBezTo>
                      <a:pt x="2" y="10"/>
                      <a:pt x="2" y="3"/>
                      <a:pt x="2" y="2"/>
                    </a:cubicBezTo>
                    <a:cubicBezTo>
                      <a:pt x="2" y="2"/>
                      <a:pt x="4" y="1"/>
                      <a:pt x="5" y="4"/>
                    </a:cubicBezTo>
                    <a:cubicBezTo>
                      <a:pt x="5" y="4"/>
                      <a:pt x="6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2" name="Freeform 355"/>
              <p:cNvSpPr>
                <a:spLocks noEditPoints="1"/>
              </p:cNvSpPr>
              <p:nvPr/>
            </p:nvSpPr>
            <p:spPr bwMode="auto">
              <a:xfrm>
                <a:off x="1950" y="787"/>
                <a:ext cx="11" cy="25"/>
              </a:xfrm>
              <a:custGeom>
                <a:avLst/>
                <a:gdLst>
                  <a:gd name="T0" fmla="*/ 6 w 7"/>
                  <a:gd name="T1" fmla="*/ 3 h 17"/>
                  <a:gd name="T2" fmla="*/ 1 w 7"/>
                  <a:gd name="T3" fmla="*/ 3 h 17"/>
                  <a:gd name="T4" fmla="*/ 1 w 7"/>
                  <a:gd name="T5" fmla="*/ 13 h 17"/>
                  <a:gd name="T6" fmla="*/ 4 w 7"/>
                  <a:gd name="T7" fmla="*/ 17 h 17"/>
                  <a:gd name="T8" fmla="*/ 6 w 7"/>
                  <a:gd name="T9" fmla="*/ 12 h 17"/>
                  <a:gd name="T10" fmla="*/ 6 w 7"/>
                  <a:gd name="T11" fmla="*/ 3 h 17"/>
                  <a:gd name="T12" fmla="*/ 4 w 7"/>
                  <a:gd name="T13" fmla="*/ 15 h 17"/>
                  <a:gd name="T14" fmla="*/ 3 w 7"/>
                  <a:gd name="T15" fmla="*/ 9 h 17"/>
                  <a:gd name="T16" fmla="*/ 4 w 7"/>
                  <a:gd name="T17" fmla="*/ 3 h 17"/>
                  <a:gd name="T18" fmla="*/ 5 w 7"/>
                  <a:gd name="T19" fmla="*/ 7 h 17"/>
                  <a:gd name="T20" fmla="*/ 4 w 7"/>
                  <a:gd name="T2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7">
                    <a:moveTo>
                      <a:pt x="6" y="3"/>
                    </a:moveTo>
                    <a:cubicBezTo>
                      <a:pt x="2" y="0"/>
                      <a:pt x="1" y="3"/>
                      <a:pt x="1" y="3"/>
                    </a:cubicBezTo>
                    <a:cubicBezTo>
                      <a:pt x="2" y="4"/>
                      <a:pt x="1" y="13"/>
                      <a:pt x="1" y="13"/>
                    </a:cubicBezTo>
                    <a:cubicBezTo>
                      <a:pt x="0" y="17"/>
                      <a:pt x="4" y="17"/>
                      <a:pt x="4" y="17"/>
                    </a:cubicBezTo>
                    <a:cubicBezTo>
                      <a:pt x="6" y="17"/>
                      <a:pt x="6" y="12"/>
                      <a:pt x="6" y="12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4" y="15"/>
                    </a:moveTo>
                    <a:cubicBezTo>
                      <a:pt x="4" y="15"/>
                      <a:pt x="2" y="15"/>
                      <a:pt x="3" y="9"/>
                    </a:cubicBezTo>
                    <a:cubicBezTo>
                      <a:pt x="3" y="9"/>
                      <a:pt x="2" y="3"/>
                      <a:pt x="4" y="3"/>
                    </a:cubicBezTo>
                    <a:cubicBezTo>
                      <a:pt x="4" y="3"/>
                      <a:pt x="5" y="3"/>
                      <a:pt x="5" y="7"/>
                    </a:cubicBezTo>
                    <a:cubicBezTo>
                      <a:pt x="5" y="7"/>
                      <a:pt x="6" y="15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3" name="Freeform 356"/>
              <p:cNvSpPr>
                <a:spLocks noEditPoints="1"/>
              </p:cNvSpPr>
              <p:nvPr/>
            </p:nvSpPr>
            <p:spPr bwMode="auto">
              <a:xfrm>
                <a:off x="1961" y="790"/>
                <a:ext cx="5" cy="25"/>
              </a:xfrm>
              <a:custGeom>
                <a:avLst/>
                <a:gdLst>
                  <a:gd name="T0" fmla="*/ 3 w 4"/>
                  <a:gd name="T1" fmla="*/ 5 h 17"/>
                  <a:gd name="T2" fmla="*/ 2 w 4"/>
                  <a:gd name="T3" fmla="*/ 1 h 17"/>
                  <a:gd name="T4" fmla="*/ 0 w 4"/>
                  <a:gd name="T5" fmla="*/ 3 h 17"/>
                  <a:gd name="T6" fmla="*/ 0 w 4"/>
                  <a:gd name="T7" fmla="*/ 13 h 17"/>
                  <a:gd name="T8" fmla="*/ 2 w 4"/>
                  <a:gd name="T9" fmla="*/ 15 h 17"/>
                  <a:gd name="T10" fmla="*/ 3 w 4"/>
                  <a:gd name="T11" fmla="*/ 10 h 17"/>
                  <a:gd name="T12" fmla="*/ 3 w 4"/>
                  <a:gd name="T13" fmla="*/ 5 h 17"/>
                  <a:gd name="T14" fmla="*/ 1 w 4"/>
                  <a:gd name="T15" fmla="*/ 14 h 17"/>
                  <a:gd name="T16" fmla="*/ 1 w 4"/>
                  <a:gd name="T17" fmla="*/ 7 h 17"/>
                  <a:gd name="T18" fmla="*/ 1 w 4"/>
                  <a:gd name="T19" fmla="*/ 3 h 17"/>
                  <a:gd name="T20" fmla="*/ 2 w 4"/>
                  <a:gd name="T21" fmla="*/ 4 h 17"/>
                  <a:gd name="T22" fmla="*/ 1 w 4"/>
                  <a:gd name="T2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7">
                    <a:moveTo>
                      <a:pt x="3" y="5"/>
                    </a:moveTo>
                    <a:cubicBezTo>
                      <a:pt x="3" y="5"/>
                      <a:pt x="3" y="1"/>
                      <a:pt x="2" y="1"/>
                    </a:cubicBezTo>
                    <a:cubicBezTo>
                      <a:pt x="2" y="1"/>
                      <a:pt x="0" y="0"/>
                      <a:pt x="0" y="3"/>
                    </a:cubicBezTo>
                    <a:cubicBezTo>
                      <a:pt x="0" y="3"/>
                      <a:pt x="0" y="6"/>
                      <a:pt x="0" y="13"/>
                    </a:cubicBezTo>
                    <a:cubicBezTo>
                      <a:pt x="0" y="13"/>
                      <a:pt x="0" y="17"/>
                      <a:pt x="2" y="15"/>
                    </a:cubicBezTo>
                    <a:cubicBezTo>
                      <a:pt x="2" y="15"/>
                      <a:pt x="4" y="14"/>
                      <a:pt x="3" y="10"/>
                    </a:cubicBezTo>
                    <a:cubicBezTo>
                      <a:pt x="3" y="10"/>
                      <a:pt x="3" y="5"/>
                      <a:pt x="3" y="5"/>
                    </a:cubicBezTo>
                    <a:moveTo>
                      <a:pt x="1" y="14"/>
                    </a:moveTo>
                    <a:cubicBezTo>
                      <a:pt x="1" y="14"/>
                      <a:pt x="0" y="13"/>
                      <a:pt x="1" y="7"/>
                    </a:cubicBezTo>
                    <a:cubicBezTo>
                      <a:pt x="1" y="7"/>
                      <a:pt x="0" y="4"/>
                      <a:pt x="1" y="3"/>
                    </a:cubicBezTo>
                    <a:cubicBezTo>
                      <a:pt x="1" y="3"/>
                      <a:pt x="2" y="2"/>
                      <a:pt x="2" y="4"/>
                    </a:cubicBezTo>
                    <a:cubicBezTo>
                      <a:pt x="2" y="4"/>
                      <a:pt x="2" y="14"/>
                      <a:pt x="1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4" name="Freeform 357"/>
              <p:cNvSpPr/>
              <p:nvPr/>
            </p:nvSpPr>
            <p:spPr bwMode="auto">
              <a:xfrm>
                <a:off x="1937" y="854"/>
                <a:ext cx="18" cy="22"/>
              </a:xfrm>
              <a:custGeom>
                <a:avLst/>
                <a:gdLst>
                  <a:gd name="T0" fmla="*/ 10 w 12"/>
                  <a:gd name="T1" fmla="*/ 6 h 15"/>
                  <a:gd name="T2" fmla="*/ 1 w 12"/>
                  <a:gd name="T3" fmla="*/ 5 h 15"/>
                  <a:gd name="T4" fmla="*/ 3 w 12"/>
                  <a:gd name="T5" fmla="*/ 15 h 15"/>
                  <a:gd name="T6" fmla="*/ 10 w 12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0" y="6"/>
                    </a:moveTo>
                    <a:cubicBezTo>
                      <a:pt x="12" y="0"/>
                      <a:pt x="5" y="3"/>
                      <a:pt x="1" y="5"/>
                    </a:cubicBezTo>
                    <a:cubicBezTo>
                      <a:pt x="0" y="8"/>
                      <a:pt x="2" y="13"/>
                      <a:pt x="3" y="15"/>
                    </a:cubicBezTo>
                    <a:cubicBezTo>
                      <a:pt x="5" y="11"/>
                      <a:pt x="9" y="10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5" name="Freeform 358"/>
              <p:cNvSpPr>
                <a:spLocks noEditPoints="1"/>
              </p:cNvSpPr>
              <p:nvPr/>
            </p:nvSpPr>
            <p:spPr bwMode="auto">
              <a:xfrm>
                <a:off x="1962" y="816"/>
                <a:ext cx="6" cy="57"/>
              </a:xfrm>
              <a:custGeom>
                <a:avLst/>
                <a:gdLst>
                  <a:gd name="T0" fmla="*/ 2 w 4"/>
                  <a:gd name="T1" fmla="*/ 31 h 39"/>
                  <a:gd name="T2" fmla="*/ 2 w 4"/>
                  <a:gd name="T3" fmla="*/ 36 h 39"/>
                  <a:gd name="T4" fmla="*/ 3 w 4"/>
                  <a:gd name="T5" fmla="*/ 39 h 39"/>
                  <a:gd name="T6" fmla="*/ 4 w 4"/>
                  <a:gd name="T7" fmla="*/ 39 h 39"/>
                  <a:gd name="T8" fmla="*/ 2 w 4"/>
                  <a:gd name="T9" fmla="*/ 31 h 39"/>
                  <a:gd name="T10" fmla="*/ 2 w 4"/>
                  <a:gd name="T11" fmla="*/ 31 h 39"/>
                  <a:gd name="T12" fmla="*/ 2 w 4"/>
                  <a:gd name="T13" fmla="*/ 31 h 39"/>
                  <a:gd name="T14" fmla="*/ 2 w 4"/>
                  <a:gd name="T15" fmla="*/ 0 h 39"/>
                  <a:gd name="T16" fmla="*/ 1 w 4"/>
                  <a:gd name="T17" fmla="*/ 2 h 39"/>
                  <a:gd name="T18" fmla="*/ 1 w 4"/>
                  <a:gd name="T19" fmla="*/ 1 h 39"/>
                  <a:gd name="T20" fmla="*/ 1 w 4"/>
                  <a:gd name="T21" fmla="*/ 15 h 39"/>
                  <a:gd name="T22" fmla="*/ 1 w 4"/>
                  <a:gd name="T23" fmla="*/ 24 h 39"/>
                  <a:gd name="T24" fmla="*/ 1 w 4"/>
                  <a:gd name="T25" fmla="*/ 16 h 39"/>
                  <a:gd name="T26" fmla="*/ 2 w 4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9">
                    <a:moveTo>
                      <a:pt x="2" y="31"/>
                    </a:moveTo>
                    <a:cubicBezTo>
                      <a:pt x="2" y="34"/>
                      <a:pt x="2" y="36"/>
                      <a:pt x="2" y="36"/>
                    </a:cubicBezTo>
                    <a:cubicBezTo>
                      <a:pt x="2" y="38"/>
                      <a:pt x="2" y="39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moveTo>
                      <a:pt x="2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3" y="1"/>
                      <a:pt x="1" y="15"/>
                      <a:pt x="1" y="15"/>
                    </a:cubicBezTo>
                    <a:cubicBezTo>
                      <a:pt x="0" y="16"/>
                      <a:pt x="0" y="21"/>
                      <a:pt x="1" y="24"/>
                    </a:cubicBezTo>
                    <a:cubicBezTo>
                      <a:pt x="1" y="20"/>
                      <a:pt x="1" y="16"/>
                      <a:pt x="1" y="16"/>
                    </a:cubicBezTo>
                    <a:cubicBezTo>
                      <a:pt x="3" y="12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6" name="Freeform 359"/>
              <p:cNvSpPr/>
              <p:nvPr/>
            </p:nvSpPr>
            <p:spPr bwMode="auto">
              <a:xfrm>
                <a:off x="1975" y="87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7" name="Freeform 360"/>
              <p:cNvSpPr>
                <a:spLocks noEditPoints="1"/>
              </p:cNvSpPr>
              <p:nvPr/>
            </p:nvSpPr>
            <p:spPr bwMode="auto">
              <a:xfrm>
                <a:off x="1968" y="872"/>
                <a:ext cx="14" cy="7"/>
              </a:xfrm>
              <a:custGeom>
                <a:avLst/>
                <a:gdLst>
                  <a:gd name="T0" fmla="*/ 5 w 10"/>
                  <a:gd name="T1" fmla="*/ 0 h 5"/>
                  <a:gd name="T2" fmla="*/ 5 w 10"/>
                  <a:gd name="T3" fmla="*/ 0 h 5"/>
                  <a:gd name="T4" fmla="*/ 5 w 10"/>
                  <a:gd name="T5" fmla="*/ 1 h 5"/>
                  <a:gd name="T6" fmla="*/ 7 w 10"/>
                  <a:gd name="T7" fmla="*/ 2 h 5"/>
                  <a:gd name="T8" fmla="*/ 8 w 10"/>
                  <a:gd name="T9" fmla="*/ 3 h 5"/>
                  <a:gd name="T10" fmla="*/ 10 w 10"/>
                  <a:gd name="T11" fmla="*/ 4 h 5"/>
                  <a:gd name="T12" fmla="*/ 10 w 10"/>
                  <a:gd name="T13" fmla="*/ 5 h 5"/>
                  <a:gd name="T14" fmla="*/ 10 w 10"/>
                  <a:gd name="T15" fmla="*/ 5 h 5"/>
                  <a:gd name="T16" fmla="*/ 6 w 10"/>
                  <a:gd name="T17" fmla="*/ 1 h 5"/>
                  <a:gd name="T18" fmla="*/ 5 w 10"/>
                  <a:gd name="T19" fmla="*/ 0 h 5"/>
                  <a:gd name="T20" fmla="*/ 5 w 10"/>
                  <a:gd name="T21" fmla="*/ 0 h 5"/>
                  <a:gd name="T22" fmla="*/ 5 w 10"/>
                  <a:gd name="T23" fmla="*/ 0 h 5"/>
                  <a:gd name="T24" fmla="*/ 5 w 10"/>
                  <a:gd name="T25" fmla="*/ 0 h 5"/>
                  <a:gd name="T26" fmla="*/ 3 w 10"/>
                  <a:gd name="T27" fmla="*/ 0 h 5"/>
                  <a:gd name="T28" fmla="*/ 0 w 10"/>
                  <a:gd name="T29" fmla="*/ 1 h 5"/>
                  <a:gd name="T30" fmla="*/ 3 w 10"/>
                  <a:gd name="T31" fmla="*/ 0 h 5"/>
                  <a:gd name="T32" fmla="*/ 3 w 10"/>
                  <a:gd name="T33" fmla="*/ 0 h 5"/>
                  <a:gd name="T34" fmla="*/ 5 w 10"/>
                  <a:gd name="T35" fmla="*/ 0 h 5"/>
                  <a:gd name="T36" fmla="*/ 4 w 10"/>
                  <a:gd name="T37" fmla="*/ 0 h 5"/>
                  <a:gd name="T38" fmla="*/ 4 w 10"/>
                  <a:gd name="T39" fmla="*/ 0 h 5"/>
                  <a:gd name="T40" fmla="*/ 4 w 10"/>
                  <a:gd name="T41" fmla="*/ 0 h 5"/>
                  <a:gd name="T42" fmla="*/ 5 w 10"/>
                  <a:gd name="T43" fmla="*/ 0 h 5"/>
                  <a:gd name="T44" fmla="*/ 5 w 10"/>
                  <a:gd name="T45" fmla="*/ 0 h 5"/>
                  <a:gd name="T46" fmla="*/ 4 w 10"/>
                  <a:gd name="T47" fmla="*/ 0 h 5"/>
                  <a:gd name="T48" fmla="*/ 5 w 10"/>
                  <a:gd name="T49" fmla="*/ 0 h 5"/>
                  <a:gd name="T50" fmla="*/ 5 w 10"/>
                  <a:gd name="T5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2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8" name="Freeform 361"/>
              <p:cNvSpPr>
                <a:spLocks noEditPoints="1"/>
              </p:cNvSpPr>
              <p:nvPr/>
            </p:nvSpPr>
            <p:spPr bwMode="auto">
              <a:xfrm>
                <a:off x="1961" y="781"/>
                <a:ext cx="4" cy="16"/>
              </a:xfrm>
              <a:custGeom>
                <a:avLst/>
                <a:gdLst>
                  <a:gd name="T0" fmla="*/ 3 w 3"/>
                  <a:gd name="T1" fmla="*/ 11 h 11"/>
                  <a:gd name="T2" fmla="*/ 3 w 3"/>
                  <a:gd name="T3" fmla="*/ 11 h 11"/>
                  <a:gd name="T4" fmla="*/ 3 w 3"/>
                  <a:gd name="T5" fmla="*/ 11 h 11"/>
                  <a:gd name="T6" fmla="*/ 3 w 3"/>
                  <a:gd name="T7" fmla="*/ 11 h 11"/>
                  <a:gd name="T8" fmla="*/ 0 w 3"/>
                  <a:gd name="T9" fmla="*/ 0 h 11"/>
                  <a:gd name="T10" fmla="*/ 2 w 3"/>
                  <a:gd name="T11" fmla="*/ 8 h 11"/>
                  <a:gd name="T12" fmla="*/ 3 w 3"/>
                  <a:gd name="T13" fmla="*/ 10 h 11"/>
                  <a:gd name="T14" fmla="*/ 3 w 3"/>
                  <a:gd name="T15" fmla="*/ 6 h 11"/>
                  <a:gd name="T16" fmla="*/ 0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0" y="0"/>
                    </a:moveTo>
                    <a:cubicBezTo>
                      <a:pt x="1" y="3"/>
                      <a:pt x="2" y="5"/>
                      <a:pt x="2" y="8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8"/>
                      <a:pt x="3" y="6"/>
                      <a:pt x="3" y="6"/>
                    </a:cubicBezTo>
                    <a:cubicBezTo>
                      <a:pt x="3" y="4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9" name="Freeform 362"/>
              <p:cNvSpPr/>
              <p:nvPr/>
            </p:nvSpPr>
            <p:spPr bwMode="auto">
              <a:xfrm>
                <a:off x="1963" y="793"/>
                <a:ext cx="2" cy="4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1 w 1"/>
                  <a:gd name="T7" fmla="*/ 2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0" name="Freeform 363"/>
              <p:cNvSpPr/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1" name="Freeform 364"/>
              <p:cNvSpPr/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2" name="Freeform 365"/>
              <p:cNvSpPr/>
              <p:nvPr/>
            </p:nvSpPr>
            <p:spPr bwMode="auto">
              <a:xfrm>
                <a:off x="1870" y="880"/>
                <a:ext cx="121" cy="12"/>
              </a:xfrm>
              <a:custGeom>
                <a:avLst/>
                <a:gdLst>
                  <a:gd name="T0" fmla="*/ 78 w 83"/>
                  <a:gd name="T1" fmla="*/ 0 h 8"/>
                  <a:gd name="T2" fmla="*/ 77 w 83"/>
                  <a:gd name="T3" fmla="*/ 1 h 8"/>
                  <a:gd name="T4" fmla="*/ 77 w 83"/>
                  <a:gd name="T5" fmla="*/ 1 h 8"/>
                  <a:gd name="T6" fmla="*/ 68 w 83"/>
                  <a:gd name="T7" fmla="*/ 4 h 8"/>
                  <a:gd name="T8" fmla="*/ 55 w 83"/>
                  <a:gd name="T9" fmla="*/ 5 h 8"/>
                  <a:gd name="T10" fmla="*/ 50 w 83"/>
                  <a:gd name="T11" fmla="*/ 5 h 8"/>
                  <a:gd name="T12" fmla="*/ 24 w 83"/>
                  <a:gd name="T13" fmla="*/ 6 h 8"/>
                  <a:gd name="T14" fmla="*/ 21 w 83"/>
                  <a:gd name="T15" fmla="*/ 6 h 8"/>
                  <a:gd name="T16" fmla="*/ 5 w 83"/>
                  <a:gd name="T17" fmla="*/ 3 h 8"/>
                  <a:gd name="T18" fmla="*/ 4 w 83"/>
                  <a:gd name="T19" fmla="*/ 2 h 8"/>
                  <a:gd name="T20" fmla="*/ 4 w 83"/>
                  <a:gd name="T21" fmla="*/ 2 h 8"/>
                  <a:gd name="T22" fmla="*/ 7 w 83"/>
                  <a:gd name="T23" fmla="*/ 5 h 8"/>
                  <a:gd name="T24" fmla="*/ 21 w 83"/>
                  <a:gd name="T25" fmla="*/ 8 h 8"/>
                  <a:gd name="T26" fmla="*/ 25 w 83"/>
                  <a:gd name="T27" fmla="*/ 7 h 8"/>
                  <a:gd name="T28" fmla="*/ 56 w 83"/>
                  <a:gd name="T29" fmla="*/ 6 h 8"/>
                  <a:gd name="T30" fmla="*/ 71 w 83"/>
                  <a:gd name="T31" fmla="*/ 4 h 8"/>
                  <a:gd name="T32" fmla="*/ 80 w 83"/>
                  <a:gd name="T33" fmla="*/ 0 h 8"/>
                  <a:gd name="T34" fmla="*/ 78 w 83"/>
                  <a:gd name="T35" fmla="*/ 0 h 8"/>
                  <a:gd name="T36" fmla="*/ 78 w 83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8">
                    <a:moveTo>
                      <a:pt x="78" y="0"/>
                    </a:moveTo>
                    <a:cubicBezTo>
                      <a:pt x="78" y="0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4" y="1"/>
                      <a:pt x="68" y="4"/>
                      <a:pt x="68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2" y="5"/>
                      <a:pt x="50" y="5"/>
                    </a:cubicBezTo>
                    <a:cubicBezTo>
                      <a:pt x="41" y="5"/>
                      <a:pt x="24" y="6"/>
                      <a:pt x="24" y="6"/>
                    </a:cubicBezTo>
                    <a:cubicBezTo>
                      <a:pt x="23" y="6"/>
                      <a:pt x="22" y="6"/>
                      <a:pt x="21" y="6"/>
                    </a:cubicBezTo>
                    <a:cubicBezTo>
                      <a:pt x="15" y="6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0" y="2"/>
                      <a:pt x="7" y="5"/>
                    </a:cubicBezTo>
                    <a:cubicBezTo>
                      <a:pt x="7" y="5"/>
                      <a:pt x="14" y="8"/>
                      <a:pt x="21" y="8"/>
                    </a:cubicBezTo>
                    <a:cubicBezTo>
                      <a:pt x="22" y="8"/>
                      <a:pt x="24" y="7"/>
                      <a:pt x="25" y="7"/>
                    </a:cubicBezTo>
                    <a:cubicBezTo>
                      <a:pt x="25" y="7"/>
                      <a:pt x="52" y="6"/>
                      <a:pt x="56" y="6"/>
                    </a:cubicBezTo>
                    <a:cubicBezTo>
                      <a:pt x="56" y="6"/>
                      <a:pt x="66" y="6"/>
                      <a:pt x="71" y="4"/>
                    </a:cubicBezTo>
                    <a:cubicBezTo>
                      <a:pt x="71" y="4"/>
                      <a:pt x="83" y="0"/>
                      <a:pt x="80" y="0"/>
                    </a:cubicBezTo>
                    <a:cubicBezTo>
                      <a:pt x="79" y="0"/>
                      <a:pt x="79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3" name="Freeform 366"/>
              <p:cNvSpPr>
                <a:spLocks noEditPoints="1"/>
              </p:cNvSpPr>
              <p:nvPr/>
            </p:nvSpPr>
            <p:spPr bwMode="auto">
              <a:xfrm>
                <a:off x="1876" y="760"/>
                <a:ext cx="108" cy="129"/>
              </a:xfrm>
              <a:custGeom>
                <a:avLst/>
                <a:gdLst>
                  <a:gd name="T0" fmla="*/ 43 w 74"/>
                  <a:gd name="T1" fmla="*/ 69 h 89"/>
                  <a:gd name="T2" fmla="*/ 47 w 74"/>
                  <a:gd name="T3" fmla="*/ 34 h 89"/>
                  <a:gd name="T4" fmla="*/ 50 w 74"/>
                  <a:gd name="T5" fmla="*/ 33 h 89"/>
                  <a:gd name="T6" fmla="*/ 50 w 74"/>
                  <a:gd name="T7" fmla="*/ 35 h 89"/>
                  <a:gd name="T8" fmla="*/ 36 w 74"/>
                  <a:gd name="T9" fmla="*/ 68 h 89"/>
                  <a:gd name="T10" fmla="*/ 40 w 74"/>
                  <a:gd name="T11" fmla="*/ 79 h 89"/>
                  <a:gd name="T12" fmla="*/ 32 w 74"/>
                  <a:gd name="T13" fmla="*/ 82 h 89"/>
                  <a:gd name="T14" fmla="*/ 13 w 74"/>
                  <a:gd name="T15" fmla="*/ 88 h 89"/>
                  <a:gd name="T16" fmla="*/ 20 w 74"/>
                  <a:gd name="T17" fmla="*/ 89 h 89"/>
                  <a:gd name="T18" fmla="*/ 73 w 74"/>
                  <a:gd name="T19" fmla="*/ 84 h 89"/>
                  <a:gd name="T20" fmla="*/ 72 w 74"/>
                  <a:gd name="T21" fmla="*/ 83 h 89"/>
                  <a:gd name="T22" fmla="*/ 70 w 74"/>
                  <a:gd name="T23" fmla="*/ 79 h 89"/>
                  <a:gd name="T24" fmla="*/ 67 w 74"/>
                  <a:gd name="T25" fmla="*/ 77 h 89"/>
                  <a:gd name="T26" fmla="*/ 53 w 74"/>
                  <a:gd name="T27" fmla="*/ 84 h 89"/>
                  <a:gd name="T28" fmla="*/ 45 w 74"/>
                  <a:gd name="T29" fmla="*/ 80 h 89"/>
                  <a:gd name="T30" fmla="*/ 42 w 74"/>
                  <a:gd name="T31" fmla="*/ 66 h 89"/>
                  <a:gd name="T32" fmla="*/ 46 w 74"/>
                  <a:gd name="T33" fmla="*/ 65 h 89"/>
                  <a:gd name="T34" fmla="*/ 52 w 74"/>
                  <a:gd name="T35" fmla="*/ 59 h 89"/>
                  <a:gd name="T36" fmla="*/ 57 w 74"/>
                  <a:gd name="T37" fmla="*/ 47 h 89"/>
                  <a:gd name="T38" fmla="*/ 58 w 74"/>
                  <a:gd name="T39" fmla="*/ 37 h 89"/>
                  <a:gd name="T40" fmla="*/ 57 w 74"/>
                  <a:gd name="T41" fmla="*/ 30 h 89"/>
                  <a:gd name="T42" fmla="*/ 55 w 74"/>
                  <a:gd name="T43" fmla="*/ 36 h 89"/>
                  <a:gd name="T44" fmla="*/ 54 w 74"/>
                  <a:gd name="T45" fmla="*/ 30 h 89"/>
                  <a:gd name="T46" fmla="*/ 56 w 74"/>
                  <a:gd name="T47" fmla="*/ 30 h 89"/>
                  <a:gd name="T48" fmla="*/ 39 w 74"/>
                  <a:gd name="T49" fmla="*/ 34 h 89"/>
                  <a:gd name="T50" fmla="*/ 43 w 74"/>
                  <a:gd name="T51" fmla="*/ 33 h 89"/>
                  <a:gd name="T52" fmla="*/ 43 w 74"/>
                  <a:gd name="T53" fmla="*/ 33 h 89"/>
                  <a:gd name="T54" fmla="*/ 46 w 74"/>
                  <a:gd name="T55" fmla="*/ 27 h 89"/>
                  <a:gd name="T56" fmla="*/ 44 w 74"/>
                  <a:gd name="T57" fmla="*/ 23 h 89"/>
                  <a:gd name="T58" fmla="*/ 44 w 74"/>
                  <a:gd name="T59" fmla="*/ 24 h 89"/>
                  <a:gd name="T60" fmla="*/ 55 w 74"/>
                  <a:gd name="T61" fmla="*/ 22 h 89"/>
                  <a:gd name="T62" fmla="*/ 55 w 74"/>
                  <a:gd name="T63" fmla="*/ 22 h 89"/>
                  <a:gd name="T64" fmla="*/ 48 w 74"/>
                  <a:gd name="T65" fmla="*/ 25 h 89"/>
                  <a:gd name="T66" fmla="*/ 24 w 74"/>
                  <a:gd name="T67" fmla="*/ 21 h 89"/>
                  <a:gd name="T68" fmla="*/ 53 w 74"/>
                  <a:gd name="T69" fmla="*/ 21 h 89"/>
                  <a:gd name="T70" fmla="*/ 51 w 74"/>
                  <a:gd name="T71" fmla="*/ 24 h 89"/>
                  <a:gd name="T72" fmla="*/ 53 w 74"/>
                  <a:gd name="T73" fmla="*/ 21 h 89"/>
                  <a:gd name="T74" fmla="*/ 48 w 74"/>
                  <a:gd name="T75" fmla="*/ 16 h 89"/>
                  <a:gd name="T76" fmla="*/ 31 w 74"/>
                  <a:gd name="T77" fmla="*/ 11 h 89"/>
                  <a:gd name="T78" fmla="*/ 32 w 74"/>
                  <a:gd name="T79" fmla="*/ 0 h 89"/>
                  <a:gd name="T80" fmla="*/ 18 w 74"/>
                  <a:gd name="T81" fmla="*/ 19 h 89"/>
                  <a:gd name="T82" fmla="*/ 21 w 74"/>
                  <a:gd name="T83" fmla="*/ 19 h 89"/>
                  <a:gd name="T84" fmla="*/ 25 w 74"/>
                  <a:gd name="T85" fmla="*/ 22 h 89"/>
                  <a:gd name="T86" fmla="*/ 29 w 74"/>
                  <a:gd name="T87" fmla="*/ 21 h 89"/>
                  <a:gd name="T88" fmla="*/ 47 w 74"/>
                  <a:gd name="T89" fmla="*/ 18 h 89"/>
                  <a:gd name="T90" fmla="*/ 48 w 74"/>
                  <a:gd name="T91" fmla="*/ 20 h 89"/>
                  <a:gd name="T92" fmla="*/ 46 w 74"/>
                  <a:gd name="T93" fmla="*/ 8 h 89"/>
                  <a:gd name="T94" fmla="*/ 43 w 74"/>
                  <a:gd name="T95" fmla="*/ 3 h 89"/>
                  <a:gd name="T96" fmla="*/ 32 w 74"/>
                  <a:gd name="T9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89">
                    <a:moveTo>
                      <a:pt x="43" y="69"/>
                    </a:move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69"/>
                      <a:pt x="43" y="69"/>
                      <a:pt x="43" y="69"/>
                    </a:cubicBezTo>
                    <a:moveTo>
                      <a:pt x="49" y="31"/>
                    </a:moveTo>
                    <a:cubicBezTo>
                      <a:pt x="48" y="31"/>
                      <a:pt x="47" y="31"/>
                      <a:pt x="46" y="32"/>
                    </a:cubicBezTo>
                    <a:cubicBezTo>
                      <a:pt x="46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8" y="34"/>
                      <a:pt x="49" y="32"/>
                      <a:pt x="49" y="31"/>
                    </a:cubicBezTo>
                    <a:moveTo>
                      <a:pt x="52" y="30"/>
                    </a:moveTo>
                    <a:cubicBezTo>
                      <a:pt x="52" y="30"/>
                      <a:pt x="51" y="30"/>
                      <a:pt x="51" y="30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3"/>
                      <a:pt x="50" y="34"/>
                      <a:pt x="50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0" y="35"/>
                    </a:cubicBezTo>
                    <a:cubicBezTo>
                      <a:pt x="50" y="35"/>
                      <a:pt x="48" y="36"/>
                      <a:pt x="45" y="40"/>
                    </a:cubicBezTo>
                    <a:cubicBezTo>
                      <a:pt x="43" y="41"/>
                      <a:pt x="25" y="48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4"/>
                      <a:pt x="47" y="55"/>
                      <a:pt x="36" y="68"/>
                    </a:cubicBezTo>
                    <a:cubicBezTo>
                      <a:pt x="36" y="68"/>
                      <a:pt x="24" y="80"/>
                      <a:pt x="33" y="80"/>
                    </a:cubicBezTo>
                    <a:cubicBezTo>
                      <a:pt x="34" y="80"/>
                      <a:pt x="36" y="80"/>
                      <a:pt x="39" y="79"/>
                    </a:cubicBezTo>
                    <a:cubicBezTo>
                      <a:pt x="39" y="79"/>
                      <a:pt x="39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36" y="82"/>
                      <a:pt x="33" y="82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2"/>
                      <a:pt x="32" y="82"/>
                      <a:pt x="31" y="82"/>
                    </a:cubicBezTo>
                    <a:cubicBezTo>
                      <a:pt x="30" y="82"/>
                      <a:pt x="23" y="83"/>
                      <a:pt x="21" y="87"/>
                    </a:cubicBezTo>
                    <a:cubicBezTo>
                      <a:pt x="21" y="87"/>
                      <a:pt x="20" y="89"/>
                      <a:pt x="16" y="89"/>
                    </a:cubicBezTo>
                    <a:cubicBezTo>
                      <a:pt x="16" y="89"/>
                      <a:pt x="14" y="89"/>
                      <a:pt x="13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1" y="86"/>
                    </a:cubicBezTo>
                    <a:cubicBezTo>
                      <a:pt x="1" y="86"/>
                      <a:pt x="11" y="89"/>
                      <a:pt x="17" y="89"/>
                    </a:cubicBezTo>
                    <a:cubicBezTo>
                      <a:pt x="18" y="89"/>
                      <a:pt x="19" y="89"/>
                      <a:pt x="20" y="89"/>
                    </a:cubicBezTo>
                    <a:cubicBezTo>
                      <a:pt x="20" y="89"/>
                      <a:pt x="37" y="88"/>
                      <a:pt x="46" y="88"/>
                    </a:cubicBezTo>
                    <a:cubicBezTo>
                      <a:pt x="48" y="88"/>
                      <a:pt x="50" y="88"/>
                      <a:pt x="51" y="88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70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3"/>
                      <a:pt x="72" y="83"/>
                      <a:pt x="72" y="83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2" y="81"/>
                      <a:pt x="72" y="80"/>
                      <a:pt x="71" y="80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8" y="81"/>
                      <a:pt x="64" y="85"/>
                      <a:pt x="64" y="85"/>
                    </a:cubicBezTo>
                    <a:cubicBezTo>
                      <a:pt x="63" y="84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6" y="78"/>
                      <a:pt x="66" y="78"/>
                      <a:pt x="64" y="79"/>
                    </a:cubicBezTo>
                    <a:cubicBezTo>
                      <a:pt x="59" y="84"/>
                      <a:pt x="56" y="85"/>
                      <a:pt x="54" y="85"/>
                    </a:cubicBezTo>
                    <a:cubicBezTo>
                      <a:pt x="53" y="85"/>
                      <a:pt x="53" y="84"/>
                      <a:pt x="53" y="84"/>
                    </a:cubicBezTo>
                    <a:cubicBezTo>
                      <a:pt x="55" y="80"/>
                      <a:pt x="63" y="78"/>
                      <a:pt x="63" y="78"/>
                    </a:cubicBezTo>
                    <a:cubicBezTo>
                      <a:pt x="63" y="78"/>
                      <a:pt x="59" y="78"/>
                      <a:pt x="55" y="78"/>
                    </a:cubicBezTo>
                    <a:cubicBezTo>
                      <a:pt x="51" y="78"/>
                      <a:pt x="47" y="78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4" y="78"/>
                      <a:pt x="42" y="73"/>
                      <a:pt x="43" y="70"/>
                    </a:cubicBezTo>
                    <a:cubicBezTo>
                      <a:pt x="42" y="70"/>
                      <a:pt x="42" y="70"/>
                      <a:pt x="41" y="70"/>
                    </a:cubicBezTo>
                    <a:cubicBezTo>
                      <a:pt x="41" y="68"/>
                      <a:pt x="41" y="67"/>
                      <a:pt x="42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5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8" y="63"/>
                      <a:pt x="50" y="62"/>
                      <a:pt x="52" y="62"/>
                    </a:cubicBezTo>
                    <a:cubicBezTo>
                      <a:pt x="54" y="62"/>
                      <a:pt x="56" y="62"/>
                      <a:pt x="57" y="64"/>
                    </a:cubicBezTo>
                    <a:cubicBezTo>
                      <a:pt x="57" y="64"/>
                      <a:pt x="56" y="59"/>
                      <a:pt x="52" y="59"/>
                    </a:cubicBezTo>
                    <a:cubicBezTo>
                      <a:pt x="51" y="59"/>
                      <a:pt x="51" y="59"/>
                      <a:pt x="50" y="59"/>
                    </a:cubicBezTo>
                    <a:cubicBezTo>
                      <a:pt x="50" y="59"/>
                      <a:pt x="40" y="58"/>
                      <a:pt x="55" y="55"/>
                    </a:cubicBezTo>
                    <a:cubicBezTo>
                      <a:pt x="55" y="55"/>
                      <a:pt x="62" y="54"/>
                      <a:pt x="54" y="54"/>
                    </a:cubicBezTo>
                    <a:cubicBezTo>
                      <a:pt x="54" y="54"/>
                      <a:pt x="47" y="51"/>
                      <a:pt x="57" y="47"/>
                    </a:cubicBezTo>
                    <a:cubicBezTo>
                      <a:pt x="57" y="47"/>
                      <a:pt x="65" y="42"/>
                      <a:pt x="55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53" y="42"/>
                      <a:pt x="53" y="42"/>
                      <a:pt x="52" y="42"/>
                    </a:cubicBezTo>
                    <a:cubicBezTo>
                      <a:pt x="49" y="42"/>
                      <a:pt x="42" y="41"/>
                      <a:pt x="58" y="37"/>
                    </a:cubicBezTo>
                    <a:cubicBezTo>
                      <a:pt x="58" y="37"/>
                      <a:pt x="58" y="37"/>
                      <a:pt x="59" y="36"/>
                    </a:cubicBezTo>
                    <a:cubicBezTo>
                      <a:pt x="58" y="36"/>
                      <a:pt x="58" y="34"/>
                      <a:pt x="58" y="34"/>
                    </a:cubicBezTo>
                    <a:cubicBezTo>
                      <a:pt x="58" y="33"/>
                      <a:pt x="58" y="32"/>
                      <a:pt x="58" y="31"/>
                    </a:cubicBezTo>
                    <a:cubicBezTo>
                      <a:pt x="58" y="31"/>
                      <a:pt x="57" y="30"/>
                      <a:pt x="57" y="30"/>
                    </a:cubicBezTo>
                    <a:cubicBezTo>
                      <a:pt x="57" y="30"/>
                      <a:pt x="57" y="31"/>
                      <a:pt x="57" y="31"/>
                    </a:cubicBezTo>
                    <a:cubicBezTo>
                      <a:pt x="57" y="31"/>
                      <a:pt x="57" y="36"/>
                      <a:pt x="56" y="36"/>
                    </a:cubicBezTo>
                    <a:cubicBezTo>
                      <a:pt x="56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1" y="35"/>
                      <a:pt x="52" y="32"/>
                    </a:cubicBezTo>
                    <a:cubicBezTo>
                      <a:pt x="52" y="32"/>
                      <a:pt x="52" y="31"/>
                      <a:pt x="52" y="30"/>
                    </a:cubicBezTo>
                    <a:moveTo>
                      <a:pt x="54" y="30"/>
                    </a:move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2"/>
                      <a:pt x="56" y="30"/>
                    </a:cubicBezTo>
                    <a:cubicBezTo>
                      <a:pt x="55" y="30"/>
                      <a:pt x="55" y="30"/>
                      <a:pt x="54" y="30"/>
                    </a:cubicBezTo>
                    <a:moveTo>
                      <a:pt x="44" y="29"/>
                    </a:moveTo>
                    <a:cubicBezTo>
                      <a:pt x="43" y="30"/>
                      <a:pt x="42" y="32"/>
                      <a:pt x="40" y="33"/>
                    </a:cubicBezTo>
                    <a:cubicBezTo>
                      <a:pt x="40" y="34"/>
                      <a:pt x="40" y="34"/>
                      <a:pt x="39" y="34"/>
                    </a:cubicBezTo>
                    <a:cubicBezTo>
                      <a:pt x="39" y="35"/>
                      <a:pt x="38" y="37"/>
                      <a:pt x="38" y="38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5"/>
                      <a:pt x="44" y="33"/>
                      <a:pt x="44" y="32"/>
                    </a:cubicBezTo>
                    <a:cubicBezTo>
                      <a:pt x="44" y="33"/>
                      <a:pt x="44" y="33"/>
                      <a:pt x="43" y="33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2"/>
                      <a:pt x="42" y="32"/>
                      <a:pt x="44" y="30"/>
                    </a:cubicBezTo>
                    <a:cubicBezTo>
                      <a:pt x="44" y="29"/>
                      <a:pt x="44" y="29"/>
                      <a:pt x="44" y="29"/>
                    </a:cubicBezTo>
                    <a:moveTo>
                      <a:pt x="49" y="25"/>
                    </a:moveTo>
                    <a:cubicBezTo>
                      <a:pt x="48" y="26"/>
                      <a:pt x="47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8"/>
                      <a:pt x="48" y="27"/>
                      <a:pt x="49" y="26"/>
                    </a:cubicBezTo>
                    <a:cubicBezTo>
                      <a:pt x="49" y="26"/>
                      <a:pt x="49" y="26"/>
                      <a:pt x="49" y="25"/>
                    </a:cubicBezTo>
                    <a:moveTo>
                      <a:pt x="44" y="23"/>
                    </a:moveTo>
                    <a:cubicBezTo>
                      <a:pt x="43" y="24"/>
                      <a:pt x="43" y="24"/>
                      <a:pt x="42" y="25"/>
                    </a:cubicBezTo>
                    <a:cubicBezTo>
                      <a:pt x="42" y="25"/>
                      <a:pt x="41" y="26"/>
                      <a:pt x="43" y="26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4" y="25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4" y="23"/>
                    </a:cubicBezTo>
                    <a:moveTo>
                      <a:pt x="55" y="22"/>
                    </a:move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5" y="23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moveTo>
                      <a:pt x="47" y="22"/>
                    </a:moveTo>
                    <a:cubicBezTo>
                      <a:pt x="47" y="22"/>
                      <a:pt x="46" y="22"/>
                      <a:pt x="46" y="22"/>
                    </a:cubicBezTo>
                    <a:cubicBezTo>
                      <a:pt x="46" y="23"/>
                      <a:pt x="46" y="24"/>
                      <a:pt x="46" y="26"/>
                    </a:cubicBezTo>
                    <a:cubicBezTo>
                      <a:pt x="47" y="25"/>
                      <a:pt x="47" y="25"/>
                      <a:pt x="48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2"/>
                      <a:pt x="48" y="22"/>
                      <a:pt x="47" y="22"/>
                    </a:cubicBezTo>
                    <a:moveTo>
                      <a:pt x="24" y="21"/>
                    </a:move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1"/>
                      <a:pt x="24" y="21"/>
                    </a:cubicBezTo>
                    <a:moveTo>
                      <a:pt x="53" y="21"/>
                    </a:moveTo>
                    <a:cubicBezTo>
                      <a:pt x="52" y="21"/>
                      <a:pt x="51" y="21"/>
                      <a:pt x="50" y="22"/>
                    </a:cubicBezTo>
                    <a:cubicBezTo>
                      <a:pt x="51" y="22"/>
                      <a:pt x="51" y="23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5"/>
                      <a:pt x="51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3" y="21"/>
                    </a:cubicBezTo>
                    <a:moveTo>
                      <a:pt x="31" y="11"/>
                    </a:moveTo>
                    <a:cubicBezTo>
                      <a:pt x="31" y="11"/>
                      <a:pt x="33" y="11"/>
                      <a:pt x="33" y="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45" y="16"/>
                      <a:pt x="48" y="16"/>
                    </a:cubicBezTo>
                    <a:cubicBezTo>
                      <a:pt x="50" y="16"/>
                      <a:pt x="51" y="17"/>
                      <a:pt x="46" y="18"/>
                    </a:cubicBezTo>
                    <a:cubicBezTo>
                      <a:pt x="46" y="18"/>
                      <a:pt x="46" y="18"/>
                      <a:pt x="45" y="18"/>
                    </a:cubicBezTo>
                    <a:cubicBezTo>
                      <a:pt x="44" y="18"/>
                      <a:pt x="39" y="18"/>
                      <a:pt x="34" y="23"/>
                    </a:cubicBezTo>
                    <a:cubicBezTo>
                      <a:pt x="34" y="23"/>
                      <a:pt x="34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moveTo>
                      <a:pt x="32" y="0"/>
                    </a:moveTo>
                    <a:cubicBezTo>
                      <a:pt x="32" y="0"/>
                      <a:pt x="35" y="11"/>
                      <a:pt x="30" y="11"/>
                    </a:cubicBezTo>
                    <a:cubicBezTo>
                      <a:pt x="29" y="11"/>
                      <a:pt x="27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2" y="10"/>
                      <a:pt x="18" y="19"/>
                    </a:cubicBezTo>
                    <a:cubicBezTo>
                      <a:pt x="18" y="19"/>
                      <a:pt x="20" y="20"/>
                      <a:pt x="22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3" y="19"/>
                      <a:pt x="21" y="19"/>
                    </a:cubicBezTo>
                    <a:cubicBezTo>
                      <a:pt x="21" y="19"/>
                      <a:pt x="20" y="19"/>
                      <a:pt x="19" y="19"/>
                    </a:cubicBezTo>
                    <a:cubicBezTo>
                      <a:pt x="19" y="19"/>
                      <a:pt x="23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6" y="22"/>
                      <a:pt x="26" y="22"/>
                    </a:cubicBezTo>
                    <a:cubicBezTo>
                      <a:pt x="27" y="22"/>
                      <a:pt x="27" y="21"/>
                      <a:pt x="28" y="21"/>
                    </a:cubicBezTo>
                    <a:cubicBezTo>
                      <a:pt x="28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2" y="22"/>
                      <a:pt x="33" y="23"/>
                    </a:cubicBezTo>
                    <a:cubicBezTo>
                      <a:pt x="33" y="24"/>
                      <a:pt x="34" y="24"/>
                      <a:pt x="34" y="24"/>
                    </a:cubicBezTo>
                    <a:cubicBezTo>
                      <a:pt x="35" y="22"/>
                      <a:pt x="37" y="21"/>
                      <a:pt x="38" y="21"/>
                    </a:cubicBezTo>
                    <a:cubicBezTo>
                      <a:pt x="41" y="20"/>
                      <a:pt x="44" y="18"/>
                      <a:pt x="47" y="18"/>
                    </a:cubicBezTo>
                    <a:cubicBezTo>
                      <a:pt x="47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9" y="18"/>
                    </a:cubicBezTo>
                    <a:cubicBezTo>
                      <a:pt x="49" y="18"/>
                      <a:pt x="49" y="18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50" y="19"/>
                      <a:pt x="53" y="17"/>
                    </a:cubicBezTo>
                    <a:cubicBezTo>
                      <a:pt x="53" y="17"/>
                      <a:pt x="49" y="17"/>
                      <a:pt x="50" y="15"/>
                    </a:cubicBezTo>
                    <a:cubicBezTo>
                      <a:pt x="50" y="15"/>
                      <a:pt x="40" y="7"/>
                      <a:pt x="45" y="7"/>
                    </a:cubicBezTo>
                    <a:cubicBezTo>
                      <a:pt x="45" y="7"/>
                      <a:pt x="46" y="7"/>
                      <a:pt x="46" y="8"/>
                    </a:cubicBezTo>
                    <a:cubicBezTo>
                      <a:pt x="46" y="8"/>
                      <a:pt x="54" y="8"/>
                      <a:pt x="58" y="15"/>
                    </a:cubicBezTo>
                    <a:cubicBezTo>
                      <a:pt x="58" y="14"/>
                      <a:pt x="58" y="13"/>
                      <a:pt x="58" y="12"/>
                    </a:cubicBezTo>
                    <a:cubicBezTo>
                      <a:pt x="58" y="12"/>
                      <a:pt x="50" y="4"/>
                      <a:pt x="47" y="1"/>
                    </a:cubicBezTo>
                    <a:cubicBezTo>
                      <a:pt x="46" y="1"/>
                      <a:pt x="46" y="3"/>
                      <a:pt x="43" y="3"/>
                    </a:cubicBezTo>
                    <a:cubicBezTo>
                      <a:pt x="42" y="3"/>
                      <a:pt x="40" y="3"/>
                      <a:pt x="38" y="2"/>
                    </a:cubicBezTo>
                    <a:cubicBezTo>
                      <a:pt x="38" y="2"/>
                      <a:pt x="36" y="1"/>
                      <a:pt x="33" y="1"/>
                    </a:cubicBezTo>
                    <a:cubicBezTo>
                      <a:pt x="33" y="1"/>
                      <a:pt x="33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4" name="Freeform 367"/>
              <p:cNvSpPr/>
              <p:nvPr/>
            </p:nvSpPr>
            <p:spPr bwMode="auto">
              <a:xfrm>
                <a:off x="1904" y="773"/>
                <a:ext cx="9" cy="19"/>
              </a:xfrm>
              <a:custGeom>
                <a:avLst/>
                <a:gdLst>
                  <a:gd name="T0" fmla="*/ 5 w 6"/>
                  <a:gd name="T1" fmla="*/ 0 h 13"/>
                  <a:gd name="T2" fmla="*/ 0 w 6"/>
                  <a:gd name="T3" fmla="*/ 10 h 13"/>
                  <a:gd name="T4" fmla="*/ 2 w 6"/>
                  <a:gd name="T5" fmla="*/ 10 h 13"/>
                  <a:gd name="T6" fmla="*/ 5 w 6"/>
                  <a:gd name="T7" fmla="*/ 12 h 13"/>
                  <a:gd name="T8" fmla="*/ 5 w 6"/>
                  <a:gd name="T9" fmla="*/ 12 h 13"/>
                  <a:gd name="T10" fmla="*/ 5 w 6"/>
                  <a:gd name="T11" fmla="*/ 12 h 13"/>
                  <a:gd name="T12" fmla="*/ 5 w 6"/>
                  <a:gd name="T13" fmla="*/ 13 h 13"/>
                  <a:gd name="T14" fmla="*/ 6 w 6"/>
                  <a:gd name="T15" fmla="*/ 13 h 13"/>
                  <a:gd name="T16" fmla="*/ 5 w 6"/>
                  <a:gd name="T17" fmla="*/ 0 h 13"/>
                  <a:gd name="T18" fmla="*/ 5 w 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4" y="0"/>
                      <a:pt x="0" y="10"/>
                      <a:pt x="0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5" name="Freeform 368"/>
              <p:cNvSpPr>
                <a:spLocks noEditPoints="1"/>
              </p:cNvSpPr>
              <p:nvPr/>
            </p:nvSpPr>
            <p:spPr bwMode="auto">
              <a:xfrm>
                <a:off x="1921" y="768"/>
                <a:ext cx="29" cy="25"/>
              </a:xfrm>
              <a:custGeom>
                <a:avLst/>
                <a:gdLst>
                  <a:gd name="T0" fmla="*/ 0 w 20"/>
                  <a:gd name="T1" fmla="*/ 5 h 17"/>
                  <a:gd name="T2" fmla="*/ 0 w 20"/>
                  <a:gd name="T3" fmla="*/ 5 h 17"/>
                  <a:gd name="T4" fmla="*/ 0 w 20"/>
                  <a:gd name="T5" fmla="*/ 5 h 17"/>
                  <a:gd name="T6" fmla="*/ 2 w 20"/>
                  <a:gd name="T7" fmla="*/ 0 h 17"/>
                  <a:gd name="T8" fmla="*/ 0 w 20"/>
                  <a:gd name="T9" fmla="*/ 5 h 17"/>
                  <a:gd name="T10" fmla="*/ 0 w 20"/>
                  <a:gd name="T11" fmla="*/ 5 h 17"/>
                  <a:gd name="T12" fmla="*/ 3 w 20"/>
                  <a:gd name="T13" fmla="*/ 17 h 17"/>
                  <a:gd name="T14" fmla="*/ 14 w 20"/>
                  <a:gd name="T15" fmla="*/ 12 h 17"/>
                  <a:gd name="T16" fmla="*/ 15 w 20"/>
                  <a:gd name="T17" fmla="*/ 12 h 17"/>
                  <a:gd name="T18" fmla="*/ 17 w 20"/>
                  <a:gd name="T19" fmla="*/ 10 h 17"/>
                  <a:gd name="T20" fmla="*/ 8 w 20"/>
                  <a:gd name="T21" fmla="*/ 11 h 17"/>
                  <a:gd name="T22" fmla="*/ 2 w 20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2" y="0"/>
                    </a:moveTo>
                    <a:cubicBezTo>
                      <a:pt x="2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17"/>
                      <a:pt x="3" y="17"/>
                    </a:cubicBezTo>
                    <a:cubicBezTo>
                      <a:pt x="8" y="12"/>
                      <a:pt x="13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4" y="10"/>
                      <a:pt x="8" y="11"/>
                      <a:pt x="8" y="1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6" name="Freeform 369"/>
              <p:cNvSpPr/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0 h 4"/>
                  <a:gd name="T16" fmla="*/ 1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7" name="Freeform 371"/>
              <p:cNvSpPr/>
              <p:nvPr/>
            </p:nvSpPr>
            <p:spPr bwMode="auto">
              <a:xfrm>
                <a:off x="1923" y="7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8" name="Freeform 372"/>
              <p:cNvSpPr/>
              <p:nvPr/>
            </p:nvSpPr>
            <p:spPr bwMode="auto">
              <a:xfrm>
                <a:off x="1908" y="790"/>
                <a:ext cx="3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9" name="Freeform 373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1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0" name="Freeform 374"/>
              <p:cNvSpPr/>
              <p:nvPr/>
            </p:nvSpPr>
            <p:spPr bwMode="auto">
              <a:xfrm>
                <a:off x="1914" y="790"/>
                <a:ext cx="10" cy="3"/>
              </a:xfrm>
              <a:custGeom>
                <a:avLst/>
                <a:gdLst>
                  <a:gd name="T0" fmla="*/ 3 w 7"/>
                  <a:gd name="T1" fmla="*/ 0 h 2"/>
                  <a:gd name="T2" fmla="*/ 3 w 7"/>
                  <a:gd name="T3" fmla="*/ 0 h 2"/>
                  <a:gd name="T4" fmla="*/ 2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3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4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1" name="Freeform 375"/>
              <p:cNvSpPr>
                <a:spLocks noEditPoints="1"/>
              </p:cNvSpPr>
              <p:nvPr/>
            </p:nvSpPr>
            <p:spPr bwMode="auto">
              <a:xfrm>
                <a:off x="1926" y="790"/>
                <a:ext cx="8" cy="19"/>
              </a:xfrm>
              <a:custGeom>
                <a:avLst/>
                <a:gdLst>
                  <a:gd name="T0" fmla="*/ 6 w 6"/>
                  <a:gd name="T1" fmla="*/ 12 h 13"/>
                  <a:gd name="T2" fmla="*/ 5 w 6"/>
                  <a:gd name="T3" fmla="*/ 13 h 13"/>
                  <a:gd name="T4" fmla="*/ 6 w 6"/>
                  <a:gd name="T5" fmla="*/ 12 h 13"/>
                  <a:gd name="T6" fmla="*/ 4 w 6"/>
                  <a:gd name="T7" fmla="*/ 0 h 13"/>
                  <a:gd name="T8" fmla="*/ 0 w 6"/>
                  <a:gd name="T9" fmla="*/ 3 h 13"/>
                  <a:gd name="T10" fmla="*/ 0 w 6"/>
                  <a:gd name="T11" fmla="*/ 3 h 13"/>
                  <a:gd name="T12" fmla="*/ 4 w 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5" y="13"/>
                    </a:cubicBezTo>
                    <a:cubicBezTo>
                      <a:pt x="6" y="13"/>
                      <a:pt x="6" y="13"/>
                      <a:pt x="6" y="12"/>
                    </a:cubicBezTo>
                    <a:moveTo>
                      <a:pt x="4" y="0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2" name="Freeform 376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21"/>
              </a:xfrm>
              <a:custGeom>
                <a:avLst/>
                <a:gdLst>
                  <a:gd name="T0" fmla="*/ 7 w 7"/>
                  <a:gd name="T1" fmla="*/ 10 h 15"/>
                  <a:gd name="T2" fmla="*/ 5 w 7"/>
                  <a:gd name="T3" fmla="*/ 11 h 15"/>
                  <a:gd name="T4" fmla="*/ 3 w 7"/>
                  <a:gd name="T5" fmla="*/ 14 h 15"/>
                  <a:gd name="T6" fmla="*/ 3 w 7"/>
                  <a:gd name="T7" fmla="*/ 14 h 15"/>
                  <a:gd name="T8" fmla="*/ 2 w 7"/>
                  <a:gd name="T9" fmla="*/ 12 h 15"/>
                  <a:gd name="T10" fmla="*/ 0 w 7"/>
                  <a:gd name="T11" fmla="*/ 12 h 15"/>
                  <a:gd name="T12" fmla="*/ 2 w 7"/>
                  <a:gd name="T13" fmla="*/ 15 h 15"/>
                  <a:gd name="T14" fmla="*/ 6 w 7"/>
                  <a:gd name="T15" fmla="*/ 14 h 15"/>
                  <a:gd name="T16" fmla="*/ 6 w 7"/>
                  <a:gd name="T17" fmla="*/ 13 h 15"/>
                  <a:gd name="T18" fmla="*/ 7 w 7"/>
                  <a:gd name="T19" fmla="*/ 10 h 15"/>
                  <a:gd name="T20" fmla="*/ 2 w 7"/>
                  <a:gd name="T21" fmla="*/ 7 h 15"/>
                  <a:gd name="T22" fmla="*/ 0 w 7"/>
                  <a:gd name="T23" fmla="*/ 9 h 15"/>
                  <a:gd name="T24" fmla="*/ 0 w 7"/>
                  <a:gd name="T25" fmla="*/ 10 h 15"/>
                  <a:gd name="T26" fmla="*/ 2 w 7"/>
                  <a:gd name="T27" fmla="*/ 8 h 15"/>
                  <a:gd name="T28" fmla="*/ 2 w 7"/>
                  <a:gd name="T29" fmla="*/ 7 h 15"/>
                  <a:gd name="T30" fmla="*/ 7 w 7"/>
                  <a:gd name="T31" fmla="*/ 4 h 15"/>
                  <a:gd name="T32" fmla="*/ 5 w 7"/>
                  <a:gd name="T33" fmla="*/ 5 h 15"/>
                  <a:gd name="T34" fmla="*/ 5 w 7"/>
                  <a:gd name="T35" fmla="*/ 6 h 15"/>
                  <a:gd name="T36" fmla="*/ 7 w 7"/>
                  <a:gd name="T37" fmla="*/ 5 h 15"/>
                  <a:gd name="T38" fmla="*/ 7 w 7"/>
                  <a:gd name="T39" fmla="*/ 4 h 15"/>
                  <a:gd name="T40" fmla="*/ 3 w 7"/>
                  <a:gd name="T41" fmla="*/ 0 h 15"/>
                  <a:gd name="T42" fmla="*/ 0 w 7"/>
                  <a:gd name="T43" fmla="*/ 3 h 15"/>
                  <a:gd name="T44" fmla="*/ 0 w 7"/>
                  <a:gd name="T45" fmla="*/ 4 h 15"/>
                  <a:gd name="T46" fmla="*/ 0 w 7"/>
                  <a:gd name="T47" fmla="*/ 6 h 15"/>
                  <a:gd name="T48" fmla="*/ 2 w 7"/>
                  <a:gd name="T49" fmla="*/ 6 h 15"/>
                  <a:gd name="T50" fmla="*/ 2 w 7"/>
                  <a:gd name="T51" fmla="*/ 2 h 15"/>
                  <a:gd name="T52" fmla="*/ 3 w 7"/>
                  <a:gd name="T53" fmla="*/ 2 h 15"/>
                  <a:gd name="T54" fmla="*/ 5 w 7"/>
                  <a:gd name="T55" fmla="*/ 4 h 15"/>
                  <a:gd name="T56" fmla="*/ 5 w 7"/>
                  <a:gd name="T57" fmla="*/ 5 h 15"/>
                  <a:gd name="T58" fmla="*/ 7 w 7"/>
                  <a:gd name="T59" fmla="*/ 4 h 15"/>
                  <a:gd name="T60" fmla="*/ 6 w 7"/>
                  <a:gd name="T61" fmla="*/ 2 h 15"/>
                  <a:gd name="T62" fmla="*/ 6 w 7"/>
                  <a:gd name="T63" fmla="*/ 2 h 15"/>
                  <a:gd name="T64" fmla="*/ 4 w 7"/>
                  <a:gd name="T65" fmla="*/ 2 h 15"/>
                  <a:gd name="T66" fmla="*/ 4 w 7"/>
                  <a:gd name="T67" fmla="*/ 0 h 15"/>
                  <a:gd name="T68" fmla="*/ 3 w 7"/>
                  <a:gd name="T6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15">
                    <a:moveTo>
                      <a:pt x="7" y="10"/>
                    </a:moveTo>
                    <a:cubicBezTo>
                      <a:pt x="6" y="10"/>
                      <a:pt x="6" y="10"/>
                      <a:pt x="5" y="11"/>
                    </a:cubicBezTo>
                    <a:cubicBezTo>
                      <a:pt x="5" y="12"/>
                      <a:pt x="4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2"/>
                    </a:cubicBezTo>
                    <a:cubicBezTo>
                      <a:pt x="1" y="12"/>
                      <a:pt x="1" y="12"/>
                      <a:pt x="0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0"/>
                    </a:cubicBezTo>
                    <a:moveTo>
                      <a:pt x="2" y="7"/>
                    </a:moveTo>
                    <a:cubicBezTo>
                      <a:pt x="2" y="8"/>
                      <a:pt x="1" y="8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moveTo>
                      <a:pt x="7" y="4"/>
                    </a:moveTo>
                    <a:cubicBezTo>
                      <a:pt x="7" y="4"/>
                      <a:pt x="6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5" y="2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3" name="Freeform 377"/>
              <p:cNvSpPr>
                <a:spLocks noEditPoints="1"/>
              </p:cNvSpPr>
              <p:nvPr/>
            </p:nvSpPr>
            <p:spPr bwMode="auto">
              <a:xfrm>
                <a:off x="1950" y="790"/>
                <a:ext cx="9" cy="22"/>
              </a:xfrm>
              <a:custGeom>
                <a:avLst/>
                <a:gdLst>
                  <a:gd name="T0" fmla="*/ 3 w 6"/>
                  <a:gd name="T1" fmla="*/ 9 h 15"/>
                  <a:gd name="T2" fmla="*/ 1 w 6"/>
                  <a:gd name="T3" fmla="*/ 9 h 15"/>
                  <a:gd name="T4" fmla="*/ 1 w 6"/>
                  <a:gd name="T5" fmla="*/ 11 h 15"/>
                  <a:gd name="T6" fmla="*/ 4 w 6"/>
                  <a:gd name="T7" fmla="*/ 15 h 15"/>
                  <a:gd name="T8" fmla="*/ 4 w 6"/>
                  <a:gd name="T9" fmla="*/ 15 h 15"/>
                  <a:gd name="T10" fmla="*/ 5 w 6"/>
                  <a:gd name="T11" fmla="*/ 15 h 15"/>
                  <a:gd name="T12" fmla="*/ 6 w 6"/>
                  <a:gd name="T13" fmla="*/ 10 h 15"/>
                  <a:gd name="T14" fmla="*/ 6 w 6"/>
                  <a:gd name="T15" fmla="*/ 9 h 15"/>
                  <a:gd name="T16" fmla="*/ 5 w 6"/>
                  <a:gd name="T17" fmla="*/ 9 h 15"/>
                  <a:gd name="T18" fmla="*/ 4 w 6"/>
                  <a:gd name="T19" fmla="*/ 13 h 15"/>
                  <a:gd name="T20" fmla="*/ 4 w 6"/>
                  <a:gd name="T21" fmla="*/ 13 h 15"/>
                  <a:gd name="T22" fmla="*/ 4 w 6"/>
                  <a:gd name="T23" fmla="*/ 13 h 15"/>
                  <a:gd name="T24" fmla="*/ 3 w 6"/>
                  <a:gd name="T25" fmla="*/ 9 h 15"/>
                  <a:gd name="T26" fmla="*/ 2 w 6"/>
                  <a:gd name="T27" fmla="*/ 0 h 15"/>
                  <a:gd name="T28" fmla="*/ 2 w 6"/>
                  <a:gd name="T29" fmla="*/ 0 h 15"/>
                  <a:gd name="T30" fmla="*/ 1 w 6"/>
                  <a:gd name="T31" fmla="*/ 1 h 15"/>
                  <a:gd name="T32" fmla="*/ 1 w 6"/>
                  <a:gd name="T33" fmla="*/ 4 h 15"/>
                  <a:gd name="T34" fmla="*/ 3 w 6"/>
                  <a:gd name="T35" fmla="*/ 3 h 15"/>
                  <a:gd name="T36" fmla="*/ 4 w 6"/>
                  <a:gd name="T37" fmla="*/ 1 h 15"/>
                  <a:gd name="T38" fmla="*/ 4 w 6"/>
                  <a:gd name="T39" fmla="*/ 1 h 15"/>
                  <a:gd name="T40" fmla="*/ 4 w 6"/>
                  <a:gd name="T41" fmla="*/ 1 h 15"/>
                  <a:gd name="T42" fmla="*/ 4 w 6"/>
                  <a:gd name="T43" fmla="*/ 1 h 15"/>
                  <a:gd name="T44" fmla="*/ 2 w 6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5">
                    <a:moveTo>
                      <a:pt x="3" y="9"/>
                    </a:moveTo>
                    <a:cubicBezTo>
                      <a:pt x="2" y="9"/>
                      <a:pt x="2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3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6" y="15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11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3" y="13"/>
                      <a:pt x="3" y="9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4" name="Freeform 378"/>
              <p:cNvSpPr>
                <a:spLocks noEditPoints="1"/>
              </p:cNvSpPr>
              <p:nvPr/>
            </p:nvSpPr>
            <p:spPr bwMode="auto">
              <a:xfrm>
                <a:off x="1961" y="797"/>
                <a:ext cx="5" cy="19"/>
              </a:xfrm>
              <a:custGeom>
                <a:avLst/>
                <a:gdLst>
                  <a:gd name="T0" fmla="*/ 1 w 4"/>
                  <a:gd name="T1" fmla="*/ 5 h 13"/>
                  <a:gd name="T2" fmla="*/ 1 w 4"/>
                  <a:gd name="T3" fmla="*/ 9 h 13"/>
                  <a:gd name="T4" fmla="*/ 2 w 4"/>
                  <a:gd name="T5" fmla="*/ 6 h 13"/>
                  <a:gd name="T6" fmla="*/ 2 w 4"/>
                  <a:gd name="T7" fmla="*/ 7 h 13"/>
                  <a:gd name="T8" fmla="*/ 1 w 4"/>
                  <a:gd name="T9" fmla="*/ 7 h 13"/>
                  <a:gd name="T10" fmla="*/ 1 w 4"/>
                  <a:gd name="T11" fmla="*/ 5 h 13"/>
                  <a:gd name="T12" fmla="*/ 3 w 4"/>
                  <a:gd name="T13" fmla="*/ 0 h 13"/>
                  <a:gd name="T14" fmla="*/ 3 w 4"/>
                  <a:gd name="T15" fmla="*/ 5 h 13"/>
                  <a:gd name="T16" fmla="*/ 3 w 4"/>
                  <a:gd name="T17" fmla="*/ 5 h 13"/>
                  <a:gd name="T18" fmla="*/ 3 w 4"/>
                  <a:gd name="T19" fmla="*/ 8 h 13"/>
                  <a:gd name="T20" fmla="*/ 3 w 4"/>
                  <a:gd name="T21" fmla="*/ 13 h 13"/>
                  <a:gd name="T22" fmla="*/ 3 w 4"/>
                  <a:gd name="T23" fmla="*/ 13 h 13"/>
                  <a:gd name="T24" fmla="*/ 3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1" y="5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5"/>
                    </a:cubicBezTo>
                    <a:moveTo>
                      <a:pt x="3" y="0"/>
                    </a:moveTo>
                    <a:cubicBezTo>
                      <a:pt x="3" y="2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4" y="9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8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5" name="Freeform 379"/>
              <p:cNvSpPr>
                <a:spLocks noEditPoints="1"/>
              </p:cNvSpPr>
              <p:nvPr/>
            </p:nvSpPr>
            <p:spPr bwMode="auto">
              <a:xfrm>
                <a:off x="1939" y="851"/>
                <a:ext cx="29" cy="22"/>
              </a:xfrm>
              <a:custGeom>
                <a:avLst/>
                <a:gdLst>
                  <a:gd name="T0" fmla="*/ 20 w 20"/>
                  <a:gd name="T1" fmla="*/ 15 h 15"/>
                  <a:gd name="T2" fmla="*/ 20 w 20"/>
                  <a:gd name="T3" fmla="*/ 15 h 15"/>
                  <a:gd name="T4" fmla="*/ 20 w 20"/>
                  <a:gd name="T5" fmla="*/ 15 h 15"/>
                  <a:gd name="T6" fmla="*/ 20 w 20"/>
                  <a:gd name="T7" fmla="*/ 15 h 15"/>
                  <a:gd name="T8" fmla="*/ 20 w 20"/>
                  <a:gd name="T9" fmla="*/ 15 h 15"/>
                  <a:gd name="T10" fmla="*/ 9 w 20"/>
                  <a:gd name="T11" fmla="*/ 8 h 15"/>
                  <a:gd name="T12" fmla="*/ 9 w 20"/>
                  <a:gd name="T13" fmla="*/ 8 h 15"/>
                  <a:gd name="T14" fmla="*/ 9 w 20"/>
                  <a:gd name="T15" fmla="*/ 8 h 15"/>
                  <a:gd name="T16" fmla="*/ 9 w 20"/>
                  <a:gd name="T17" fmla="*/ 8 h 15"/>
                  <a:gd name="T18" fmla="*/ 9 w 20"/>
                  <a:gd name="T19" fmla="*/ 8 h 15"/>
                  <a:gd name="T20" fmla="*/ 9 w 20"/>
                  <a:gd name="T21" fmla="*/ 8 h 15"/>
                  <a:gd name="T22" fmla="*/ 0 w 20"/>
                  <a:gd name="T23" fmla="*/ 6 h 15"/>
                  <a:gd name="T24" fmla="*/ 0 w 20"/>
                  <a:gd name="T25" fmla="*/ 6 h 15"/>
                  <a:gd name="T26" fmla="*/ 0 w 20"/>
                  <a:gd name="T27" fmla="*/ 6 h 15"/>
                  <a:gd name="T28" fmla="*/ 5 w 20"/>
                  <a:gd name="T29" fmla="*/ 5 h 15"/>
                  <a:gd name="T30" fmla="*/ 0 w 20"/>
                  <a:gd name="T31" fmla="*/ 6 h 15"/>
                  <a:gd name="T32" fmla="*/ 5 w 20"/>
                  <a:gd name="T33" fmla="*/ 5 h 15"/>
                  <a:gd name="T34" fmla="*/ 5 w 20"/>
                  <a:gd name="T35" fmla="*/ 5 h 15"/>
                  <a:gd name="T36" fmla="*/ 5 w 20"/>
                  <a:gd name="T37" fmla="*/ 5 h 15"/>
                  <a:gd name="T38" fmla="*/ 5 w 20"/>
                  <a:gd name="T39" fmla="*/ 5 h 15"/>
                  <a:gd name="T40" fmla="*/ 7 w 20"/>
                  <a:gd name="T41" fmla="*/ 5 h 15"/>
                  <a:gd name="T42" fmla="*/ 9 w 20"/>
                  <a:gd name="T43" fmla="*/ 8 h 15"/>
                  <a:gd name="T44" fmla="*/ 7 w 20"/>
                  <a:gd name="T45" fmla="*/ 5 h 15"/>
                  <a:gd name="T46" fmla="*/ 7 w 20"/>
                  <a:gd name="T47" fmla="*/ 5 h 15"/>
                  <a:gd name="T48" fmla="*/ 7 w 20"/>
                  <a:gd name="T49" fmla="*/ 5 h 15"/>
                  <a:gd name="T50" fmla="*/ 7 w 20"/>
                  <a:gd name="T51" fmla="*/ 5 h 15"/>
                  <a:gd name="T52" fmla="*/ 7 w 20"/>
                  <a:gd name="T53" fmla="*/ 5 h 15"/>
                  <a:gd name="T54" fmla="*/ 17 w 20"/>
                  <a:gd name="T55" fmla="*/ 0 h 15"/>
                  <a:gd name="T56" fmla="*/ 18 w 20"/>
                  <a:gd name="T57" fmla="*/ 7 h 15"/>
                  <a:gd name="T58" fmla="*/ 18 w 20"/>
                  <a:gd name="T59" fmla="*/ 6 h 15"/>
                  <a:gd name="T60" fmla="*/ 18 w 20"/>
                  <a:gd name="T61" fmla="*/ 5 h 15"/>
                  <a:gd name="T62" fmla="*/ 18 w 20"/>
                  <a:gd name="T63" fmla="*/ 5 h 15"/>
                  <a:gd name="T64" fmla="*/ 17 w 20"/>
                  <a:gd name="T6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15">
                    <a:moveTo>
                      <a:pt x="20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5" y="5"/>
                    </a:moveTo>
                    <a:cubicBezTo>
                      <a:pt x="3" y="5"/>
                      <a:pt x="2" y="6"/>
                      <a:pt x="0" y="6"/>
                    </a:cubicBezTo>
                    <a:cubicBezTo>
                      <a:pt x="2" y="6"/>
                      <a:pt x="3" y="5"/>
                      <a:pt x="5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7" y="5"/>
                    </a:moveTo>
                    <a:cubicBezTo>
                      <a:pt x="9" y="5"/>
                      <a:pt x="10" y="5"/>
                      <a:pt x="9" y="8"/>
                    </a:cubicBezTo>
                    <a:cubicBezTo>
                      <a:pt x="10" y="5"/>
                      <a:pt x="9" y="5"/>
                      <a:pt x="7" y="5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17" y="0"/>
                    </a:moveTo>
                    <a:cubicBezTo>
                      <a:pt x="17" y="3"/>
                      <a:pt x="17" y="6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3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6" name="Freeform 380"/>
              <p:cNvSpPr/>
              <p:nvPr/>
            </p:nvSpPr>
            <p:spPr bwMode="auto">
              <a:xfrm>
                <a:off x="1961" y="805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3 h 5"/>
                  <a:gd name="T10" fmla="*/ 3 w 3"/>
                  <a:gd name="T11" fmla="*/ 3 h 5"/>
                  <a:gd name="T12" fmla="*/ 3 w 3"/>
                  <a:gd name="T13" fmla="*/ 0 h 5"/>
                  <a:gd name="T14" fmla="*/ 3 w 3"/>
                  <a:gd name="T15" fmla="*/ 0 h 5"/>
                  <a:gd name="T16" fmla="*/ 2 w 3"/>
                  <a:gd name="T17" fmla="*/ 1 h 5"/>
                  <a:gd name="T18" fmla="*/ 1 w 3"/>
                  <a:gd name="T19" fmla="*/ 4 h 5"/>
                  <a:gd name="T20" fmla="*/ 1 w 3"/>
                  <a:gd name="T21" fmla="*/ 0 h 5"/>
                  <a:gd name="T22" fmla="*/ 0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7" name="Freeform 381"/>
              <p:cNvSpPr/>
              <p:nvPr/>
            </p:nvSpPr>
            <p:spPr bwMode="auto">
              <a:xfrm>
                <a:off x="1937" y="858"/>
                <a:ext cx="16" cy="18"/>
              </a:xfrm>
              <a:custGeom>
                <a:avLst/>
                <a:gdLst>
                  <a:gd name="T0" fmla="*/ 8 w 11"/>
                  <a:gd name="T1" fmla="*/ 0 h 12"/>
                  <a:gd name="T2" fmla="*/ 8 w 11"/>
                  <a:gd name="T3" fmla="*/ 0 h 12"/>
                  <a:gd name="T4" fmla="*/ 6 w 11"/>
                  <a:gd name="T5" fmla="*/ 0 h 12"/>
                  <a:gd name="T6" fmla="*/ 6 w 11"/>
                  <a:gd name="T7" fmla="*/ 0 h 12"/>
                  <a:gd name="T8" fmla="*/ 6 w 11"/>
                  <a:gd name="T9" fmla="*/ 0 h 12"/>
                  <a:gd name="T10" fmla="*/ 1 w 11"/>
                  <a:gd name="T11" fmla="*/ 1 h 12"/>
                  <a:gd name="T12" fmla="*/ 1 w 11"/>
                  <a:gd name="T13" fmla="*/ 1 h 12"/>
                  <a:gd name="T14" fmla="*/ 1 w 11"/>
                  <a:gd name="T15" fmla="*/ 1 h 12"/>
                  <a:gd name="T16" fmla="*/ 1 w 11"/>
                  <a:gd name="T17" fmla="*/ 1 h 12"/>
                  <a:gd name="T18" fmla="*/ 1 w 11"/>
                  <a:gd name="T19" fmla="*/ 2 h 12"/>
                  <a:gd name="T20" fmla="*/ 1 w 11"/>
                  <a:gd name="T21" fmla="*/ 2 h 12"/>
                  <a:gd name="T22" fmla="*/ 1 w 11"/>
                  <a:gd name="T23" fmla="*/ 2 h 12"/>
                  <a:gd name="T24" fmla="*/ 3 w 11"/>
                  <a:gd name="T25" fmla="*/ 12 h 12"/>
                  <a:gd name="T26" fmla="*/ 3 w 11"/>
                  <a:gd name="T27" fmla="*/ 12 h 12"/>
                  <a:gd name="T28" fmla="*/ 10 w 11"/>
                  <a:gd name="T29" fmla="*/ 3 h 12"/>
                  <a:gd name="T30" fmla="*/ 10 w 11"/>
                  <a:gd name="T31" fmla="*/ 3 h 12"/>
                  <a:gd name="T32" fmla="*/ 10 w 11"/>
                  <a:gd name="T33" fmla="*/ 3 h 12"/>
                  <a:gd name="T34" fmla="*/ 10 w 11"/>
                  <a:gd name="T35" fmla="*/ 3 h 12"/>
                  <a:gd name="T36" fmla="*/ 10 w 11"/>
                  <a:gd name="T37" fmla="*/ 3 h 12"/>
                  <a:gd name="T38" fmla="*/ 10 w 11"/>
                  <a:gd name="T39" fmla="*/ 3 h 12"/>
                  <a:gd name="T40" fmla="*/ 8 w 11"/>
                  <a:gd name="T41" fmla="*/ 0 h 12"/>
                  <a:gd name="T42" fmla="*/ 8 w 11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5"/>
                      <a:pt x="2" y="10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8"/>
                      <a:pt x="9" y="7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8" name="Freeform 382"/>
              <p:cNvSpPr/>
              <p:nvPr/>
            </p:nvSpPr>
            <p:spPr bwMode="auto">
              <a:xfrm>
                <a:off x="1934" y="809"/>
                <a:ext cx="37" cy="67"/>
              </a:xfrm>
              <a:custGeom>
                <a:avLst/>
                <a:gdLst>
                  <a:gd name="T0" fmla="*/ 21 w 25"/>
                  <a:gd name="T1" fmla="*/ 0 h 46"/>
                  <a:gd name="T2" fmla="*/ 20 w 25"/>
                  <a:gd name="T3" fmla="*/ 2 h 46"/>
                  <a:gd name="T4" fmla="*/ 19 w 25"/>
                  <a:gd name="T5" fmla="*/ 2 h 46"/>
                  <a:gd name="T6" fmla="*/ 19 w 25"/>
                  <a:gd name="T7" fmla="*/ 2 h 46"/>
                  <a:gd name="T8" fmla="*/ 18 w 25"/>
                  <a:gd name="T9" fmla="*/ 3 h 46"/>
                  <a:gd name="T10" fmla="*/ 12 w 25"/>
                  <a:gd name="T11" fmla="*/ 8 h 46"/>
                  <a:gd name="T12" fmla="*/ 13 w 25"/>
                  <a:gd name="T13" fmla="*/ 8 h 46"/>
                  <a:gd name="T14" fmla="*/ 15 w 25"/>
                  <a:gd name="T15" fmla="*/ 8 h 46"/>
                  <a:gd name="T16" fmla="*/ 17 w 25"/>
                  <a:gd name="T17" fmla="*/ 13 h 46"/>
                  <a:gd name="T18" fmla="*/ 14 w 25"/>
                  <a:gd name="T19" fmla="*/ 20 h 46"/>
                  <a:gd name="T20" fmla="*/ 15 w 25"/>
                  <a:gd name="T21" fmla="*/ 21 h 46"/>
                  <a:gd name="T22" fmla="*/ 10 w 25"/>
                  <a:gd name="T23" fmla="*/ 25 h 46"/>
                  <a:gd name="T24" fmla="*/ 12 w 25"/>
                  <a:gd name="T25" fmla="*/ 25 h 46"/>
                  <a:gd name="T26" fmla="*/ 17 w 25"/>
                  <a:gd name="T27" fmla="*/ 30 h 46"/>
                  <a:gd name="T28" fmla="*/ 12 w 25"/>
                  <a:gd name="T29" fmla="*/ 28 h 46"/>
                  <a:gd name="T30" fmla="*/ 6 w 25"/>
                  <a:gd name="T31" fmla="*/ 31 h 46"/>
                  <a:gd name="T32" fmla="*/ 6 w 25"/>
                  <a:gd name="T33" fmla="*/ 31 h 46"/>
                  <a:gd name="T34" fmla="*/ 2 w 25"/>
                  <a:gd name="T35" fmla="*/ 32 h 46"/>
                  <a:gd name="T36" fmla="*/ 3 w 25"/>
                  <a:gd name="T37" fmla="*/ 32 h 46"/>
                  <a:gd name="T38" fmla="*/ 3 w 25"/>
                  <a:gd name="T39" fmla="*/ 32 h 46"/>
                  <a:gd name="T40" fmla="*/ 3 w 25"/>
                  <a:gd name="T41" fmla="*/ 36 h 46"/>
                  <a:gd name="T42" fmla="*/ 3 w 25"/>
                  <a:gd name="T43" fmla="*/ 35 h 46"/>
                  <a:gd name="T44" fmla="*/ 3 w 25"/>
                  <a:gd name="T45" fmla="*/ 35 h 46"/>
                  <a:gd name="T46" fmla="*/ 3 w 25"/>
                  <a:gd name="T47" fmla="*/ 35 h 46"/>
                  <a:gd name="T48" fmla="*/ 3 w 25"/>
                  <a:gd name="T49" fmla="*/ 35 h 46"/>
                  <a:gd name="T50" fmla="*/ 8 w 25"/>
                  <a:gd name="T51" fmla="*/ 34 h 46"/>
                  <a:gd name="T52" fmla="*/ 8 w 25"/>
                  <a:gd name="T53" fmla="*/ 34 h 46"/>
                  <a:gd name="T54" fmla="*/ 8 w 25"/>
                  <a:gd name="T55" fmla="*/ 34 h 46"/>
                  <a:gd name="T56" fmla="*/ 10 w 25"/>
                  <a:gd name="T57" fmla="*/ 34 h 46"/>
                  <a:gd name="T58" fmla="*/ 10 w 25"/>
                  <a:gd name="T59" fmla="*/ 34 h 46"/>
                  <a:gd name="T60" fmla="*/ 10 w 25"/>
                  <a:gd name="T61" fmla="*/ 34 h 46"/>
                  <a:gd name="T62" fmla="*/ 10 w 25"/>
                  <a:gd name="T63" fmla="*/ 34 h 46"/>
                  <a:gd name="T64" fmla="*/ 10 w 25"/>
                  <a:gd name="T65" fmla="*/ 34 h 46"/>
                  <a:gd name="T66" fmla="*/ 12 w 25"/>
                  <a:gd name="T67" fmla="*/ 37 h 46"/>
                  <a:gd name="T68" fmla="*/ 12 w 25"/>
                  <a:gd name="T69" fmla="*/ 37 h 46"/>
                  <a:gd name="T70" fmla="*/ 12 w 25"/>
                  <a:gd name="T71" fmla="*/ 37 h 46"/>
                  <a:gd name="T72" fmla="*/ 12 w 25"/>
                  <a:gd name="T73" fmla="*/ 37 h 46"/>
                  <a:gd name="T74" fmla="*/ 12 w 25"/>
                  <a:gd name="T75" fmla="*/ 37 h 46"/>
                  <a:gd name="T76" fmla="*/ 12 w 25"/>
                  <a:gd name="T77" fmla="*/ 37 h 46"/>
                  <a:gd name="T78" fmla="*/ 5 w 25"/>
                  <a:gd name="T79" fmla="*/ 46 h 46"/>
                  <a:gd name="T80" fmla="*/ 5 w 25"/>
                  <a:gd name="T81" fmla="*/ 46 h 46"/>
                  <a:gd name="T82" fmla="*/ 15 w 25"/>
                  <a:gd name="T83" fmla="*/ 44 h 46"/>
                  <a:gd name="T84" fmla="*/ 23 w 25"/>
                  <a:gd name="T85" fmla="*/ 44 h 46"/>
                  <a:gd name="T86" fmla="*/ 23 w 25"/>
                  <a:gd name="T87" fmla="*/ 44 h 46"/>
                  <a:gd name="T88" fmla="*/ 23 w 25"/>
                  <a:gd name="T89" fmla="*/ 44 h 46"/>
                  <a:gd name="T90" fmla="*/ 22 w 25"/>
                  <a:gd name="T91" fmla="*/ 44 h 46"/>
                  <a:gd name="T92" fmla="*/ 21 w 25"/>
                  <a:gd name="T93" fmla="*/ 41 h 46"/>
                  <a:gd name="T94" fmla="*/ 21 w 25"/>
                  <a:gd name="T95" fmla="*/ 36 h 46"/>
                  <a:gd name="T96" fmla="*/ 20 w 25"/>
                  <a:gd name="T97" fmla="*/ 29 h 46"/>
                  <a:gd name="T98" fmla="*/ 20 w 25"/>
                  <a:gd name="T99" fmla="*/ 20 h 46"/>
                  <a:gd name="T100" fmla="*/ 20 w 25"/>
                  <a:gd name="T101" fmla="*/ 6 h 46"/>
                  <a:gd name="T102" fmla="*/ 20 w 25"/>
                  <a:gd name="T103" fmla="*/ 7 h 46"/>
                  <a:gd name="T104" fmla="*/ 21 w 25"/>
                  <a:gd name="T105" fmla="*/ 5 h 46"/>
                  <a:gd name="T106" fmla="*/ 21 w 25"/>
                  <a:gd name="T107" fmla="*/ 5 h 46"/>
                  <a:gd name="T108" fmla="*/ 21 w 25"/>
                  <a:gd name="T10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" h="46">
                    <a:moveTo>
                      <a:pt x="21" y="0"/>
                    </a:moveTo>
                    <a:cubicBezTo>
                      <a:pt x="21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" y="7"/>
                      <a:pt x="9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25" y="8"/>
                      <a:pt x="17" y="13"/>
                      <a:pt x="17" y="13"/>
                    </a:cubicBezTo>
                    <a:cubicBezTo>
                      <a:pt x="7" y="17"/>
                      <a:pt x="14" y="20"/>
                      <a:pt x="14" y="20"/>
                    </a:cubicBezTo>
                    <a:cubicBezTo>
                      <a:pt x="22" y="20"/>
                      <a:pt x="15" y="21"/>
                      <a:pt x="15" y="21"/>
                    </a:cubicBezTo>
                    <a:cubicBezTo>
                      <a:pt x="0" y="24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6" y="25"/>
                      <a:pt x="17" y="30"/>
                      <a:pt x="17" y="30"/>
                    </a:cubicBezTo>
                    <a:cubicBezTo>
                      <a:pt x="16" y="28"/>
                      <a:pt x="14" y="28"/>
                      <a:pt x="12" y="28"/>
                    </a:cubicBezTo>
                    <a:cubicBezTo>
                      <a:pt x="10" y="28"/>
                      <a:pt x="8" y="2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3" y="32"/>
                      <a:pt x="2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4"/>
                      <a:pt x="3" y="36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5"/>
                      <a:pt x="6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3" y="34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41"/>
                      <a:pt x="7" y="42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7" y="44"/>
                      <a:pt x="11" y="44"/>
                      <a:pt x="15" y="44"/>
                    </a:cubicBezTo>
                    <a:cubicBezTo>
                      <a:pt x="19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2" y="44"/>
                      <a:pt x="22" y="44"/>
                    </a:cubicBezTo>
                    <a:cubicBezTo>
                      <a:pt x="21" y="44"/>
                      <a:pt x="21" y="43"/>
                      <a:pt x="21" y="41"/>
                    </a:cubicBezTo>
                    <a:cubicBezTo>
                      <a:pt x="21" y="41"/>
                      <a:pt x="21" y="39"/>
                      <a:pt x="21" y="36"/>
                    </a:cubicBezTo>
                    <a:cubicBezTo>
                      <a:pt x="20" y="35"/>
                      <a:pt x="20" y="32"/>
                      <a:pt x="20" y="29"/>
                    </a:cubicBezTo>
                    <a:cubicBezTo>
                      <a:pt x="19" y="26"/>
                      <a:pt x="19" y="21"/>
                      <a:pt x="20" y="20"/>
                    </a:cubicBezTo>
                    <a:cubicBezTo>
                      <a:pt x="20" y="20"/>
                      <a:pt x="22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7"/>
                      <a:pt x="20" y="6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9" name="Freeform 383"/>
              <p:cNvSpPr/>
              <p:nvPr/>
            </p:nvSpPr>
            <p:spPr bwMode="auto">
              <a:xfrm>
                <a:off x="1962" y="809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0" name="Freeform 384"/>
              <p:cNvSpPr>
                <a:spLocks noEditPoints="1"/>
              </p:cNvSpPr>
              <p:nvPr/>
            </p:nvSpPr>
            <p:spPr bwMode="auto">
              <a:xfrm>
                <a:off x="1939" y="858"/>
                <a:ext cx="13" cy="18"/>
              </a:xfrm>
              <a:custGeom>
                <a:avLst/>
                <a:gdLst>
                  <a:gd name="T0" fmla="*/ 9 w 9"/>
                  <a:gd name="T1" fmla="*/ 3 h 12"/>
                  <a:gd name="T2" fmla="*/ 9 w 9"/>
                  <a:gd name="T3" fmla="*/ 3 h 12"/>
                  <a:gd name="T4" fmla="*/ 2 w 9"/>
                  <a:gd name="T5" fmla="*/ 12 h 12"/>
                  <a:gd name="T6" fmla="*/ 2 w 9"/>
                  <a:gd name="T7" fmla="*/ 12 h 12"/>
                  <a:gd name="T8" fmla="*/ 9 w 9"/>
                  <a:gd name="T9" fmla="*/ 3 h 12"/>
                  <a:gd name="T10" fmla="*/ 9 w 9"/>
                  <a:gd name="T11" fmla="*/ 3 h 12"/>
                  <a:gd name="T12" fmla="*/ 9 w 9"/>
                  <a:gd name="T13" fmla="*/ 3 h 12"/>
                  <a:gd name="T14" fmla="*/ 9 w 9"/>
                  <a:gd name="T15" fmla="*/ 3 h 12"/>
                  <a:gd name="T16" fmla="*/ 9 w 9"/>
                  <a:gd name="T17" fmla="*/ 3 h 12"/>
                  <a:gd name="T18" fmla="*/ 9 w 9"/>
                  <a:gd name="T19" fmla="*/ 3 h 12"/>
                  <a:gd name="T20" fmla="*/ 9 w 9"/>
                  <a:gd name="T21" fmla="*/ 3 h 12"/>
                  <a:gd name="T22" fmla="*/ 9 w 9"/>
                  <a:gd name="T23" fmla="*/ 3 h 12"/>
                  <a:gd name="T24" fmla="*/ 0 w 9"/>
                  <a:gd name="T25" fmla="*/ 1 h 12"/>
                  <a:gd name="T26" fmla="*/ 0 w 9"/>
                  <a:gd name="T27" fmla="*/ 1 h 12"/>
                  <a:gd name="T28" fmla="*/ 0 w 9"/>
                  <a:gd name="T29" fmla="*/ 1 h 12"/>
                  <a:gd name="T30" fmla="*/ 0 w 9"/>
                  <a:gd name="T31" fmla="*/ 1 h 12"/>
                  <a:gd name="T32" fmla="*/ 0 w 9"/>
                  <a:gd name="T33" fmla="*/ 1 h 12"/>
                  <a:gd name="T34" fmla="*/ 0 w 9"/>
                  <a:gd name="T35" fmla="*/ 1 h 12"/>
                  <a:gd name="T36" fmla="*/ 5 w 9"/>
                  <a:gd name="T37" fmla="*/ 0 h 12"/>
                  <a:gd name="T38" fmla="*/ 5 w 9"/>
                  <a:gd name="T39" fmla="*/ 0 h 12"/>
                  <a:gd name="T40" fmla="*/ 5 w 9"/>
                  <a:gd name="T41" fmla="*/ 0 h 12"/>
                  <a:gd name="T42" fmla="*/ 7 w 9"/>
                  <a:gd name="T43" fmla="*/ 0 h 12"/>
                  <a:gd name="T44" fmla="*/ 5 w 9"/>
                  <a:gd name="T45" fmla="*/ 0 h 12"/>
                  <a:gd name="T46" fmla="*/ 7 w 9"/>
                  <a:gd name="T47" fmla="*/ 0 h 12"/>
                  <a:gd name="T48" fmla="*/ 7 w 9"/>
                  <a:gd name="T49" fmla="*/ 0 h 12"/>
                  <a:gd name="T50" fmla="*/ 7 w 9"/>
                  <a:gd name="T51" fmla="*/ 0 h 12"/>
                  <a:gd name="T52" fmla="*/ 7 w 9"/>
                  <a:gd name="T53" fmla="*/ 0 h 12"/>
                  <a:gd name="T54" fmla="*/ 7 w 9"/>
                  <a:gd name="T5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8" y="7"/>
                      <a:pt x="4" y="8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8"/>
                      <a:pt x="8" y="7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1" name="Freeform 385"/>
              <p:cNvSpPr>
                <a:spLocks noEditPoints="1"/>
              </p:cNvSpPr>
              <p:nvPr/>
            </p:nvSpPr>
            <p:spPr bwMode="auto">
              <a:xfrm>
                <a:off x="1971" y="872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2" name="Freeform 386"/>
              <p:cNvSpPr>
                <a:spLocks noEditPoints="1"/>
              </p:cNvSpPr>
              <p:nvPr/>
            </p:nvSpPr>
            <p:spPr bwMode="auto">
              <a:xfrm>
                <a:off x="1953" y="872"/>
                <a:ext cx="21" cy="11"/>
              </a:xfrm>
              <a:custGeom>
                <a:avLst/>
                <a:gdLst>
                  <a:gd name="T0" fmla="*/ 12 w 14"/>
                  <a:gd name="T1" fmla="*/ 2 h 8"/>
                  <a:gd name="T2" fmla="*/ 13 w 14"/>
                  <a:gd name="T3" fmla="*/ 1 h 8"/>
                  <a:gd name="T4" fmla="*/ 12 w 14"/>
                  <a:gd name="T5" fmla="*/ 2 h 8"/>
                  <a:gd name="T6" fmla="*/ 13 w 14"/>
                  <a:gd name="T7" fmla="*/ 0 h 8"/>
                  <a:gd name="T8" fmla="*/ 10 w 14"/>
                  <a:gd name="T9" fmla="*/ 1 h 8"/>
                  <a:gd name="T10" fmla="*/ 10 w 14"/>
                  <a:gd name="T11" fmla="*/ 1 h 8"/>
                  <a:gd name="T12" fmla="*/ 10 w 14"/>
                  <a:gd name="T13" fmla="*/ 1 h 8"/>
                  <a:gd name="T14" fmla="*/ 10 w 14"/>
                  <a:gd name="T15" fmla="*/ 1 h 8"/>
                  <a:gd name="T16" fmla="*/ 10 w 14"/>
                  <a:gd name="T17" fmla="*/ 1 h 8"/>
                  <a:gd name="T18" fmla="*/ 0 w 14"/>
                  <a:gd name="T19" fmla="*/ 7 h 8"/>
                  <a:gd name="T20" fmla="*/ 1 w 14"/>
                  <a:gd name="T21" fmla="*/ 8 h 8"/>
                  <a:gd name="T22" fmla="*/ 11 w 14"/>
                  <a:gd name="T23" fmla="*/ 2 h 8"/>
                  <a:gd name="T24" fmla="*/ 14 w 14"/>
                  <a:gd name="T25" fmla="*/ 0 h 8"/>
                  <a:gd name="T26" fmla="*/ 14 w 14"/>
                  <a:gd name="T27" fmla="*/ 0 h 8"/>
                  <a:gd name="T28" fmla="*/ 14 w 14"/>
                  <a:gd name="T29" fmla="*/ 0 h 8"/>
                  <a:gd name="T30" fmla="*/ 13 w 14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2" y="2"/>
                    </a:moveTo>
                    <a:cubicBezTo>
                      <a:pt x="12" y="2"/>
                      <a:pt x="13" y="1"/>
                      <a:pt x="13" y="1"/>
                    </a:cubicBezTo>
                    <a:cubicBezTo>
                      <a:pt x="12" y="1"/>
                      <a:pt x="12" y="2"/>
                      <a:pt x="12" y="2"/>
                    </a:cubicBezTo>
                    <a:moveTo>
                      <a:pt x="13" y="0"/>
                    </a:moveTo>
                    <a:cubicBezTo>
                      <a:pt x="13" y="0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2" y="3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3" y="8"/>
                      <a:pt x="6" y="7"/>
                      <a:pt x="11" y="2"/>
                    </a:cubicBezTo>
                    <a:cubicBezTo>
                      <a:pt x="13" y="1"/>
                      <a:pt x="13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3" name="Freeform 387"/>
              <p:cNvSpPr>
                <a:spLocks noEditPoints="1"/>
              </p:cNvSpPr>
              <p:nvPr/>
            </p:nvSpPr>
            <p:spPr bwMode="auto">
              <a:xfrm>
                <a:off x="1968" y="873"/>
                <a:ext cx="14" cy="10"/>
              </a:xfrm>
              <a:custGeom>
                <a:avLst/>
                <a:gdLst>
                  <a:gd name="T0" fmla="*/ 8 w 10"/>
                  <a:gd name="T1" fmla="*/ 2 h 7"/>
                  <a:gd name="T2" fmla="*/ 8 w 10"/>
                  <a:gd name="T3" fmla="*/ 5 h 7"/>
                  <a:gd name="T4" fmla="*/ 9 w 10"/>
                  <a:gd name="T5" fmla="*/ 5 h 7"/>
                  <a:gd name="T6" fmla="*/ 10 w 10"/>
                  <a:gd name="T7" fmla="*/ 4 h 7"/>
                  <a:gd name="T8" fmla="*/ 10 w 10"/>
                  <a:gd name="T9" fmla="*/ 3 h 7"/>
                  <a:gd name="T10" fmla="*/ 8 w 10"/>
                  <a:gd name="T11" fmla="*/ 2 h 7"/>
                  <a:gd name="T12" fmla="*/ 5 w 10"/>
                  <a:gd name="T13" fmla="*/ 0 h 7"/>
                  <a:gd name="T14" fmla="*/ 5 w 10"/>
                  <a:gd name="T15" fmla="*/ 0 h 7"/>
                  <a:gd name="T16" fmla="*/ 1 w 10"/>
                  <a:gd name="T17" fmla="*/ 7 h 7"/>
                  <a:gd name="T18" fmla="*/ 7 w 10"/>
                  <a:gd name="T19" fmla="*/ 1 h 7"/>
                  <a:gd name="T20" fmla="*/ 7 w 10"/>
                  <a:gd name="T21" fmla="*/ 1 h 7"/>
                  <a:gd name="T22" fmla="*/ 5 w 10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7">
                    <a:moveTo>
                      <a:pt x="8" y="2"/>
                    </a:moveTo>
                    <a:cubicBezTo>
                      <a:pt x="9" y="2"/>
                      <a:pt x="9" y="3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6"/>
                      <a:pt x="1" y="7"/>
                    </a:cubicBezTo>
                    <a:cubicBezTo>
                      <a:pt x="1" y="7"/>
                      <a:pt x="5" y="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4" name="Freeform 388"/>
              <p:cNvSpPr>
                <a:spLocks noEditPoints="1"/>
              </p:cNvSpPr>
              <p:nvPr/>
            </p:nvSpPr>
            <p:spPr bwMode="auto">
              <a:xfrm>
                <a:off x="1934" y="770"/>
                <a:ext cx="29" cy="38"/>
              </a:xfrm>
              <a:custGeom>
                <a:avLst/>
                <a:gdLst>
                  <a:gd name="T0" fmla="*/ 4 w 20"/>
                  <a:gd name="T1" fmla="*/ 23 h 26"/>
                  <a:gd name="T2" fmla="*/ 3 w 20"/>
                  <a:gd name="T3" fmla="*/ 26 h 26"/>
                  <a:gd name="T4" fmla="*/ 3 w 20"/>
                  <a:gd name="T5" fmla="*/ 26 h 26"/>
                  <a:gd name="T6" fmla="*/ 3 w 20"/>
                  <a:gd name="T7" fmla="*/ 26 h 26"/>
                  <a:gd name="T8" fmla="*/ 4 w 20"/>
                  <a:gd name="T9" fmla="*/ 25 h 26"/>
                  <a:gd name="T10" fmla="*/ 4 w 20"/>
                  <a:gd name="T11" fmla="*/ 25 h 26"/>
                  <a:gd name="T12" fmla="*/ 4 w 20"/>
                  <a:gd name="T13" fmla="*/ 23 h 26"/>
                  <a:gd name="T14" fmla="*/ 9 w 20"/>
                  <a:gd name="T15" fmla="*/ 19 h 26"/>
                  <a:gd name="T16" fmla="*/ 6 w 20"/>
                  <a:gd name="T17" fmla="*/ 21 h 26"/>
                  <a:gd name="T18" fmla="*/ 6 w 20"/>
                  <a:gd name="T19" fmla="*/ 23 h 26"/>
                  <a:gd name="T20" fmla="*/ 6 w 20"/>
                  <a:gd name="T21" fmla="*/ 25 h 26"/>
                  <a:gd name="T22" fmla="*/ 9 w 20"/>
                  <a:gd name="T23" fmla="*/ 24 h 26"/>
                  <a:gd name="T24" fmla="*/ 9 w 20"/>
                  <a:gd name="T25" fmla="*/ 19 h 26"/>
                  <a:gd name="T26" fmla="*/ 12 w 20"/>
                  <a:gd name="T27" fmla="*/ 18 h 26"/>
                  <a:gd name="T28" fmla="*/ 11 w 20"/>
                  <a:gd name="T29" fmla="*/ 18 h 26"/>
                  <a:gd name="T30" fmla="*/ 11 w 20"/>
                  <a:gd name="T31" fmla="*/ 23 h 26"/>
                  <a:gd name="T32" fmla="*/ 12 w 20"/>
                  <a:gd name="T33" fmla="*/ 23 h 26"/>
                  <a:gd name="T34" fmla="*/ 12 w 20"/>
                  <a:gd name="T35" fmla="*/ 18 h 26"/>
                  <a:gd name="T36" fmla="*/ 15 w 20"/>
                  <a:gd name="T37" fmla="*/ 15 h 26"/>
                  <a:gd name="T38" fmla="*/ 14 w 20"/>
                  <a:gd name="T39" fmla="*/ 17 h 26"/>
                  <a:gd name="T40" fmla="*/ 14 w 20"/>
                  <a:gd name="T41" fmla="*/ 17 h 26"/>
                  <a:gd name="T42" fmla="*/ 14 w 20"/>
                  <a:gd name="T43" fmla="*/ 21 h 26"/>
                  <a:gd name="T44" fmla="*/ 14 w 20"/>
                  <a:gd name="T45" fmla="*/ 23 h 26"/>
                  <a:gd name="T46" fmla="*/ 14 w 20"/>
                  <a:gd name="T47" fmla="*/ 23 h 26"/>
                  <a:gd name="T48" fmla="*/ 16 w 20"/>
                  <a:gd name="T49" fmla="*/ 23 h 26"/>
                  <a:gd name="T50" fmla="*/ 16 w 20"/>
                  <a:gd name="T51" fmla="*/ 19 h 26"/>
                  <a:gd name="T52" fmla="*/ 15 w 20"/>
                  <a:gd name="T53" fmla="*/ 15 h 26"/>
                  <a:gd name="T54" fmla="*/ 5 w 20"/>
                  <a:gd name="T55" fmla="*/ 0 h 26"/>
                  <a:gd name="T56" fmla="*/ 10 w 20"/>
                  <a:gd name="T57" fmla="*/ 8 h 26"/>
                  <a:gd name="T58" fmla="*/ 13 w 20"/>
                  <a:gd name="T59" fmla="*/ 10 h 26"/>
                  <a:gd name="T60" fmla="*/ 8 w 20"/>
                  <a:gd name="T61" fmla="*/ 13 h 26"/>
                  <a:gd name="T62" fmla="*/ 10 w 20"/>
                  <a:gd name="T63" fmla="*/ 14 h 26"/>
                  <a:gd name="T64" fmla="*/ 10 w 20"/>
                  <a:gd name="T65" fmla="*/ 15 h 26"/>
                  <a:gd name="T66" fmla="*/ 13 w 20"/>
                  <a:gd name="T67" fmla="*/ 14 h 26"/>
                  <a:gd name="T68" fmla="*/ 14 w 20"/>
                  <a:gd name="T69" fmla="*/ 14 h 26"/>
                  <a:gd name="T70" fmla="*/ 17 w 20"/>
                  <a:gd name="T71" fmla="*/ 15 h 26"/>
                  <a:gd name="T72" fmla="*/ 17 w 20"/>
                  <a:gd name="T73" fmla="*/ 23 h 26"/>
                  <a:gd name="T74" fmla="*/ 18 w 20"/>
                  <a:gd name="T75" fmla="*/ 24 h 26"/>
                  <a:gd name="T76" fmla="*/ 18 w 20"/>
                  <a:gd name="T77" fmla="*/ 17 h 26"/>
                  <a:gd name="T78" fmla="*/ 19 w 20"/>
                  <a:gd name="T79" fmla="*/ 15 h 26"/>
                  <a:gd name="T80" fmla="*/ 20 w 20"/>
                  <a:gd name="T81" fmla="*/ 15 h 26"/>
                  <a:gd name="T82" fmla="*/ 20 w 20"/>
                  <a:gd name="T83" fmla="*/ 15 h 26"/>
                  <a:gd name="T84" fmla="*/ 20 w 20"/>
                  <a:gd name="T85" fmla="*/ 16 h 26"/>
                  <a:gd name="T86" fmla="*/ 18 w 20"/>
                  <a:gd name="T87" fmla="*/ 8 h 26"/>
                  <a:gd name="T88" fmla="*/ 6 w 20"/>
                  <a:gd name="T89" fmla="*/ 1 h 26"/>
                  <a:gd name="T90" fmla="*/ 5 w 20"/>
                  <a:gd name="T9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26">
                    <a:moveTo>
                      <a:pt x="4" y="23"/>
                    </a:move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3"/>
                      <a:pt x="4" y="23"/>
                    </a:cubicBezTo>
                    <a:moveTo>
                      <a:pt x="9" y="19"/>
                    </a:moveTo>
                    <a:cubicBezTo>
                      <a:pt x="8" y="20"/>
                      <a:pt x="7" y="21"/>
                      <a:pt x="6" y="21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9" y="22"/>
                      <a:pt x="9" y="21"/>
                      <a:pt x="9" y="19"/>
                    </a:cubicBezTo>
                    <a:moveTo>
                      <a:pt x="12" y="18"/>
                    </a:moveTo>
                    <a:cubicBezTo>
                      <a:pt x="12" y="18"/>
                      <a:pt x="12" y="18"/>
                      <a:pt x="11" y="18"/>
                    </a:cubicBezTo>
                    <a:cubicBezTo>
                      <a:pt x="11" y="20"/>
                      <a:pt x="11" y="22"/>
                      <a:pt x="11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2" y="21"/>
                      <a:pt x="12" y="19"/>
                      <a:pt x="12" y="18"/>
                    </a:cubicBezTo>
                    <a:moveTo>
                      <a:pt x="15" y="15"/>
                    </a:moveTo>
                    <a:cubicBezTo>
                      <a:pt x="15" y="16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6" y="21"/>
                      <a:pt x="16" y="19"/>
                      <a:pt x="16" y="19"/>
                    </a:cubicBezTo>
                    <a:cubicBezTo>
                      <a:pt x="16" y="16"/>
                      <a:pt x="15" y="15"/>
                      <a:pt x="15" y="15"/>
                    </a:cubicBezTo>
                    <a:moveTo>
                      <a:pt x="5" y="0"/>
                    </a:moveTo>
                    <a:cubicBezTo>
                      <a:pt x="0" y="0"/>
                      <a:pt x="10" y="8"/>
                      <a:pt x="10" y="8"/>
                    </a:cubicBezTo>
                    <a:cubicBezTo>
                      <a:pt x="9" y="10"/>
                      <a:pt x="13" y="10"/>
                      <a:pt x="13" y="10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9" y="14"/>
                      <a:pt x="10" y="14"/>
                      <a:pt x="10" y="14"/>
                    </a:cubicBezTo>
                    <a:cubicBezTo>
                      <a:pt x="10" y="14"/>
                      <a:pt x="10" y="15"/>
                      <a:pt x="10" y="15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5" y="14"/>
                      <a:pt x="16" y="14"/>
                      <a:pt x="17" y="15"/>
                    </a:cubicBezTo>
                    <a:cubicBezTo>
                      <a:pt x="17" y="15"/>
                      <a:pt x="18" y="15"/>
                      <a:pt x="17" y="23"/>
                    </a:cubicBezTo>
                    <a:cubicBezTo>
                      <a:pt x="17" y="23"/>
                      <a:pt x="18" y="24"/>
                      <a:pt x="18" y="24"/>
                    </a:cubicBezTo>
                    <a:cubicBezTo>
                      <a:pt x="18" y="19"/>
                      <a:pt x="18" y="17"/>
                      <a:pt x="18" y="17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6"/>
                    </a:cubicBezTo>
                    <a:cubicBezTo>
                      <a:pt x="20" y="13"/>
                      <a:pt x="19" y="11"/>
                      <a:pt x="18" y="8"/>
                    </a:cubicBezTo>
                    <a:cubicBezTo>
                      <a:pt x="14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5" name="Freeform 389"/>
              <p:cNvSpPr/>
              <p:nvPr/>
            </p:nvSpPr>
            <p:spPr bwMode="auto">
              <a:xfrm>
                <a:off x="1939" y="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6" name="Freeform 390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17"/>
              </a:xfrm>
              <a:custGeom>
                <a:avLst/>
                <a:gdLst>
                  <a:gd name="T0" fmla="*/ 2 w 7"/>
                  <a:gd name="T1" fmla="*/ 8 h 12"/>
                  <a:gd name="T2" fmla="*/ 0 w 7"/>
                  <a:gd name="T3" fmla="*/ 10 h 12"/>
                  <a:gd name="T4" fmla="*/ 0 w 7"/>
                  <a:gd name="T5" fmla="*/ 12 h 12"/>
                  <a:gd name="T6" fmla="*/ 0 w 7"/>
                  <a:gd name="T7" fmla="*/ 12 h 12"/>
                  <a:gd name="T8" fmla="*/ 2 w 7"/>
                  <a:gd name="T9" fmla="*/ 12 h 12"/>
                  <a:gd name="T10" fmla="*/ 2 w 7"/>
                  <a:gd name="T11" fmla="*/ 10 h 12"/>
                  <a:gd name="T12" fmla="*/ 2 w 7"/>
                  <a:gd name="T13" fmla="*/ 8 h 12"/>
                  <a:gd name="T14" fmla="*/ 7 w 7"/>
                  <a:gd name="T15" fmla="*/ 5 h 12"/>
                  <a:gd name="T16" fmla="*/ 5 w 7"/>
                  <a:gd name="T17" fmla="*/ 6 h 12"/>
                  <a:gd name="T18" fmla="*/ 5 w 7"/>
                  <a:gd name="T19" fmla="*/ 11 h 12"/>
                  <a:gd name="T20" fmla="*/ 7 w 7"/>
                  <a:gd name="T21" fmla="*/ 10 h 12"/>
                  <a:gd name="T22" fmla="*/ 7 w 7"/>
                  <a:gd name="T23" fmla="*/ 5 h 12"/>
                  <a:gd name="T24" fmla="*/ 4 w 7"/>
                  <a:gd name="T25" fmla="*/ 0 h 12"/>
                  <a:gd name="T26" fmla="*/ 4 w 7"/>
                  <a:gd name="T27" fmla="*/ 2 h 12"/>
                  <a:gd name="T28" fmla="*/ 6 w 7"/>
                  <a:gd name="T29" fmla="*/ 2 h 12"/>
                  <a:gd name="T30" fmla="*/ 6 w 7"/>
                  <a:gd name="T31" fmla="*/ 2 h 12"/>
                  <a:gd name="T32" fmla="*/ 6 w 7"/>
                  <a:gd name="T33" fmla="*/ 1 h 12"/>
                  <a:gd name="T34" fmla="*/ 4 w 7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2" y="8"/>
                    </a:moveTo>
                    <a:cubicBezTo>
                      <a:pt x="2" y="9"/>
                      <a:pt x="1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8"/>
                    </a:cubicBezTo>
                    <a:moveTo>
                      <a:pt x="7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9"/>
                      <a:pt x="7" y="7"/>
                      <a:pt x="7" y="5"/>
                    </a:cubicBezTo>
                    <a:moveTo>
                      <a:pt x="4" y="0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7" name="Freeform 391"/>
              <p:cNvSpPr>
                <a:spLocks noEditPoints="1"/>
              </p:cNvSpPr>
              <p:nvPr/>
            </p:nvSpPr>
            <p:spPr bwMode="auto">
              <a:xfrm>
                <a:off x="1952" y="790"/>
                <a:ext cx="9" cy="13"/>
              </a:xfrm>
              <a:custGeom>
                <a:avLst/>
                <a:gdLst>
                  <a:gd name="T0" fmla="*/ 2 w 6"/>
                  <a:gd name="T1" fmla="*/ 3 h 9"/>
                  <a:gd name="T2" fmla="*/ 0 w 6"/>
                  <a:gd name="T3" fmla="*/ 4 h 9"/>
                  <a:gd name="T4" fmla="*/ 0 w 6"/>
                  <a:gd name="T5" fmla="*/ 9 h 9"/>
                  <a:gd name="T6" fmla="*/ 2 w 6"/>
                  <a:gd name="T7" fmla="*/ 9 h 9"/>
                  <a:gd name="T8" fmla="*/ 2 w 6"/>
                  <a:gd name="T9" fmla="*/ 7 h 9"/>
                  <a:gd name="T10" fmla="*/ 2 w 6"/>
                  <a:gd name="T11" fmla="*/ 3 h 9"/>
                  <a:gd name="T12" fmla="*/ 2 w 6"/>
                  <a:gd name="T13" fmla="*/ 0 h 9"/>
                  <a:gd name="T14" fmla="*/ 1 w 6"/>
                  <a:gd name="T15" fmla="*/ 0 h 9"/>
                  <a:gd name="T16" fmla="*/ 1 w 6"/>
                  <a:gd name="T17" fmla="*/ 0 h 9"/>
                  <a:gd name="T18" fmla="*/ 3 w 6"/>
                  <a:gd name="T19" fmla="*/ 1 h 9"/>
                  <a:gd name="T20" fmla="*/ 4 w 6"/>
                  <a:gd name="T21" fmla="*/ 5 h 9"/>
                  <a:gd name="T22" fmla="*/ 4 w 6"/>
                  <a:gd name="T23" fmla="*/ 9 h 9"/>
                  <a:gd name="T24" fmla="*/ 5 w 6"/>
                  <a:gd name="T25" fmla="*/ 9 h 9"/>
                  <a:gd name="T26" fmla="*/ 5 w 6"/>
                  <a:gd name="T27" fmla="*/ 1 h 9"/>
                  <a:gd name="T28" fmla="*/ 2 w 6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9">
                    <a:moveTo>
                      <a:pt x="2" y="3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7"/>
                      <a:pt x="0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5"/>
                      <a:pt x="2" y="3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5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8" name="Freeform 392"/>
              <p:cNvSpPr>
                <a:spLocks noEditPoints="1"/>
              </p:cNvSpPr>
              <p:nvPr/>
            </p:nvSpPr>
            <p:spPr bwMode="auto">
              <a:xfrm>
                <a:off x="1961" y="793"/>
                <a:ext cx="4" cy="15"/>
              </a:xfrm>
              <a:custGeom>
                <a:avLst/>
                <a:gdLst>
                  <a:gd name="T0" fmla="*/ 3 w 3"/>
                  <a:gd name="T1" fmla="*/ 3 h 10"/>
                  <a:gd name="T2" fmla="*/ 3 w 3"/>
                  <a:gd name="T3" fmla="*/ 8 h 10"/>
                  <a:gd name="T4" fmla="*/ 3 w 3"/>
                  <a:gd name="T5" fmla="*/ 3 h 10"/>
                  <a:gd name="T6" fmla="*/ 3 w 3"/>
                  <a:gd name="T7" fmla="*/ 3 h 10"/>
                  <a:gd name="T8" fmla="*/ 1 w 3"/>
                  <a:gd name="T9" fmla="*/ 0 h 10"/>
                  <a:gd name="T10" fmla="*/ 1 w 3"/>
                  <a:gd name="T11" fmla="*/ 1 h 10"/>
                  <a:gd name="T12" fmla="*/ 1 w 3"/>
                  <a:gd name="T13" fmla="*/ 5 h 10"/>
                  <a:gd name="T14" fmla="*/ 1 w 3"/>
                  <a:gd name="T15" fmla="*/ 8 h 10"/>
                  <a:gd name="T16" fmla="*/ 1 w 3"/>
                  <a:gd name="T17" fmla="*/ 10 h 10"/>
                  <a:gd name="T18" fmla="*/ 2 w 3"/>
                  <a:gd name="T19" fmla="*/ 10 h 10"/>
                  <a:gd name="T20" fmla="*/ 2 w 3"/>
                  <a:gd name="T21" fmla="*/ 9 h 10"/>
                  <a:gd name="T22" fmla="*/ 2 w 3"/>
                  <a:gd name="T23" fmla="*/ 2 h 10"/>
                  <a:gd name="T24" fmla="*/ 1 w 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0">
                    <a:moveTo>
                      <a:pt x="3" y="3"/>
                    </a:moveTo>
                    <a:cubicBezTo>
                      <a:pt x="3" y="4"/>
                      <a:pt x="3" y="7"/>
                      <a:pt x="3" y="8"/>
                    </a:cubicBezTo>
                    <a:cubicBezTo>
                      <a:pt x="3" y="7"/>
                      <a:pt x="3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5"/>
                      <a:pt x="1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6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9" name="Freeform 393"/>
              <p:cNvSpPr/>
              <p:nvPr/>
            </p:nvSpPr>
            <p:spPr bwMode="auto">
              <a:xfrm>
                <a:off x="1961" y="792"/>
                <a:ext cx="4" cy="14"/>
              </a:xfrm>
              <a:custGeom>
                <a:avLst/>
                <a:gdLst>
                  <a:gd name="T0" fmla="*/ 1 w 3"/>
                  <a:gd name="T1" fmla="*/ 0 h 10"/>
                  <a:gd name="T2" fmla="*/ 0 w 3"/>
                  <a:gd name="T3" fmla="*/ 2 h 10"/>
                  <a:gd name="T4" fmla="*/ 0 w 3"/>
                  <a:gd name="T5" fmla="*/ 9 h 10"/>
                  <a:gd name="T6" fmla="*/ 1 w 3"/>
                  <a:gd name="T7" fmla="*/ 9 h 10"/>
                  <a:gd name="T8" fmla="*/ 1 w 3"/>
                  <a:gd name="T9" fmla="*/ 6 h 10"/>
                  <a:gd name="T10" fmla="*/ 1 w 3"/>
                  <a:gd name="T11" fmla="*/ 2 h 10"/>
                  <a:gd name="T12" fmla="*/ 1 w 3"/>
                  <a:gd name="T13" fmla="*/ 1 h 10"/>
                  <a:gd name="T14" fmla="*/ 2 w 3"/>
                  <a:gd name="T15" fmla="*/ 3 h 10"/>
                  <a:gd name="T16" fmla="*/ 2 w 3"/>
                  <a:gd name="T17" fmla="*/ 10 h 10"/>
                  <a:gd name="T18" fmla="*/ 3 w 3"/>
                  <a:gd name="T19" fmla="*/ 9 h 10"/>
                  <a:gd name="T20" fmla="*/ 3 w 3"/>
                  <a:gd name="T21" fmla="*/ 4 h 10"/>
                  <a:gd name="T22" fmla="*/ 2 w 3"/>
                  <a:gd name="T23" fmla="*/ 1 h 10"/>
                  <a:gd name="T24" fmla="*/ 2 w 3"/>
                  <a:gd name="T25" fmla="*/ 0 h 10"/>
                  <a:gd name="T26" fmla="*/ 2 w 3"/>
                  <a:gd name="T27" fmla="*/ 0 h 10"/>
                  <a:gd name="T28" fmla="*/ 1 w 3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10">
                    <a:moveTo>
                      <a:pt x="1" y="0"/>
                    </a:moveTo>
                    <a:cubicBezTo>
                      <a:pt x="0" y="0"/>
                      <a:pt x="0" y="0"/>
                      <a:pt x="0" y="2"/>
                    </a:cubicBezTo>
                    <a:cubicBezTo>
                      <a:pt x="0" y="2"/>
                      <a:pt x="0" y="4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7"/>
                      <a:pt x="2" y="10"/>
                    </a:cubicBezTo>
                    <a:cubicBezTo>
                      <a:pt x="2" y="10"/>
                      <a:pt x="2" y="10"/>
                      <a:pt x="3" y="9"/>
                    </a:cubicBezTo>
                    <a:cubicBezTo>
                      <a:pt x="3" y="8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0" name="Freeform 394"/>
              <p:cNvSpPr/>
              <p:nvPr/>
            </p:nvSpPr>
            <p:spPr bwMode="auto">
              <a:xfrm>
                <a:off x="1911" y="790"/>
                <a:ext cx="35" cy="66"/>
              </a:xfrm>
              <a:custGeom>
                <a:avLst/>
                <a:gdLst>
                  <a:gd name="T0" fmla="*/ 24 w 24"/>
                  <a:gd name="T1" fmla="*/ 30 h 45"/>
                  <a:gd name="T2" fmla="*/ 23 w 24"/>
                  <a:gd name="T3" fmla="*/ 34 h 45"/>
                  <a:gd name="T4" fmla="*/ 21 w 24"/>
                  <a:gd name="T5" fmla="*/ 37 h 45"/>
                  <a:gd name="T6" fmla="*/ 19 w 24"/>
                  <a:gd name="T7" fmla="*/ 39 h 45"/>
                  <a:gd name="T8" fmla="*/ 15 w 24"/>
                  <a:gd name="T9" fmla="*/ 40 h 45"/>
                  <a:gd name="T10" fmla="*/ 15 w 24"/>
                  <a:gd name="T11" fmla="*/ 43 h 45"/>
                  <a:gd name="T12" fmla="*/ 15 w 24"/>
                  <a:gd name="T13" fmla="*/ 45 h 45"/>
                  <a:gd name="T14" fmla="*/ 14 w 24"/>
                  <a:gd name="T15" fmla="*/ 45 h 45"/>
                  <a:gd name="T16" fmla="*/ 10 w 24"/>
                  <a:gd name="T17" fmla="*/ 45 h 45"/>
                  <a:gd name="T18" fmla="*/ 9 w 24"/>
                  <a:gd name="T19" fmla="*/ 45 h 45"/>
                  <a:gd name="T20" fmla="*/ 9 w 24"/>
                  <a:gd name="T21" fmla="*/ 43 h 45"/>
                  <a:gd name="T22" fmla="*/ 9 w 24"/>
                  <a:gd name="T23" fmla="*/ 41 h 45"/>
                  <a:gd name="T24" fmla="*/ 3 w 24"/>
                  <a:gd name="T25" fmla="*/ 40 h 45"/>
                  <a:gd name="T26" fmla="*/ 0 w 24"/>
                  <a:gd name="T27" fmla="*/ 39 h 45"/>
                  <a:gd name="T28" fmla="*/ 0 w 24"/>
                  <a:gd name="T29" fmla="*/ 38 h 45"/>
                  <a:gd name="T30" fmla="*/ 0 w 24"/>
                  <a:gd name="T31" fmla="*/ 36 h 45"/>
                  <a:gd name="T32" fmla="*/ 1 w 24"/>
                  <a:gd name="T33" fmla="*/ 34 h 45"/>
                  <a:gd name="T34" fmla="*/ 1 w 24"/>
                  <a:gd name="T35" fmla="*/ 33 h 45"/>
                  <a:gd name="T36" fmla="*/ 2 w 24"/>
                  <a:gd name="T37" fmla="*/ 33 h 45"/>
                  <a:gd name="T38" fmla="*/ 2 w 24"/>
                  <a:gd name="T39" fmla="*/ 34 h 45"/>
                  <a:gd name="T40" fmla="*/ 5 w 24"/>
                  <a:gd name="T41" fmla="*/ 34 h 45"/>
                  <a:gd name="T42" fmla="*/ 10 w 24"/>
                  <a:gd name="T43" fmla="*/ 35 h 45"/>
                  <a:gd name="T44" fmla="*/ 15 w 24"/>
                  <a:gd name="T45" fmla="*/ 34 h 45"/>
                  <a:gd name="T46" fmla="*/ 17 w 24"/>
                  <a:gd name="T47" fmla="*/ 31 h 45"/>
                  <a:gd name="T48" fmla="*/ 15 w 24"/>
                  <a:gd name="T49" fmla="*/ 27 h 45"/>
                  <a:gd name="T50" fmla="*/ 10 w 24"/>
                  <a:gd name="T51" fmla="*/ 25 h 45"/>
                  <a:gd name="T52" fmla="*/ 7 w 24"/>
                  <a:gd name="T53" fmla="*/ 23 h 45"/>
                  <a:gd name="T54" fmla="*/ 4 w 24"/>
                  <a:gd name="T55" fmla="*/ 21 h 45"/>
                  <a:gd name="T56" fmla="*/ 1 w 24"/>
                  <a:gd name="T57" fmla="*/ 18 h 45"/>
                  <a:gd name="T58" fmla="*/ 1 w 24"/>
                  <a:gd name="T59" fmla="*/ 14 h 45"/>
                  <a:gd name="T60" fmla="*/ 3 w 24"/>
                  <a:gd name="T61" fmla="*/ 8 h 45"/>
                  <a:gd name="T62" fmla="*/ 10 w 24"/>
                  <a:gd name="T63" fmla="*/ 5 h 45"/>
                  <a:gd name="T64" fmla="*/ 10 w 24"/>
                  <a:gd name="T65" fmla="*/ 2 h 45"/>
                  <a:gd name="T66" fmla="*/ 10 w 24"/>
                  <a:gd name="T67" fmla="*/ 0 h 45"/>
                  <a:gd name="T68" fmla="*/ 12 w 24"/>
                  <a:gd name="T69" fmla="*/ 0 h 45"/>
                  <a:gd name="T70" fmla="*/ 15 w 24"/>
                  <a:gd name="T71" fmla="*/ 0 h 45"/>
                  <a:gd name="T72" fmla="*/ 16 w 24"/>
                  <a:gd name="T73" fmla="*/ 0 h 45"/>
                  <a:gd name="T74" fmla="*/ 16 w 24"/>
                  <a:gd name="T75" fmla="*/ 2 h 45"/>
                  <a:gd name="T76" fmla="*/ 16 w 24"/>
                  <a:gd name="T77" fmla="*/ 4 h 45"/>
                  <a:gd name="T78" fmla="*/ 20 w 24"/>
                  <a:gd name="T79" fmla="*/ 5 h 45"/>
                  <a:gd name="T80" fmla="*/ 22 w 24"/>
                  <a:gd name="T81" fmla="*/ 5 h 45"/>
                  <a:gd name="T82" fmla="*/ 22 w 24"/>
                  <a:gd name="T83" fmla="*/ 6 h 45"/>
                  <a:gd name="T84" fmla="*/ 22 w 24"/>
                  <a:gd name="T85" fmla="*/ 8 h 45"/>
                  <a:gd name="T86" fmla="*/ 21 w 24"/>
                  <a:gd name="T87" fmla="*/ 10 h 45"/>
                  <a:gd name="T88" fmla="*/ 20 w 24"/>
                  <a:gd name="T89" fmla="*/ 11 h 45"/>
                  <a:gd name="T90" fmla="*/ 17 w 24"/>
                  <a:gd name="T91" fmla="*/ 10 h 45"/>
                  <a:gd name="T92" fmla="*/ 14 w 24"/>
                  <a:gd name="T93" fmla="*/ 10 h 45"/>
                  <a:gd name="T94" fmla="*/ 9 w 24"/>
                  <a:gd name="T95" fmla="*/ 11 h 45"/>
                  <a:gd name="T96" fmla="*/ 8 w 24"/>
                  <a:gd name="T97" fmla="*/ 14 h 45"/>
                  <a:gd name="T98" fmla="*/ 9 w 24"/>
                  <a:gd name="T99" fmla="*/ 17 h 45"/>
                  <a:gd name="T100" fmla="*/ 14 w 24"/>
                  <a:gd name="T101" fmla="*/ 19 h 45"/>
                  <a:gd name="T102" fmla="*/ 21 w 24"/>
                  <a:gd name="T103" fmla="*/ 24 h 45"/>
                  <a:gd name="T104" fmla="*/ 24 w 24"/>
                  <a:gd name="T105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" h="45">
                    <a:moveTo>
                      <a:pt x="24" y="30"/>
                    </a:moveTo>
                    <a:cubicBezTo>
                      <a:pt x="24" y="32"/>
                      <a:pt x="24" y="33"/>
                      <a:pt x="23" y="34"/>
                    </a:cubicBezTo>
                    <a:cubicBezTo>
                      <a:pt x="23" y="36"/>
                      <a:pt x="22" y="37"/>
                      <a:pt x="21" y="37"/>
                    </a:cubicBezTo>
                    <a:cubicBezTo>
                      <a:pt x="21" y="38"/>
                      <a:pt x="20" y="39"/>
                      <a:pt x="19" y="39"/>
                    </a:cubicBezTo>
                    <a:cubicBezTo>
                      <a:pt x="18" y="40"/>
                      <a:pt x="16" y="40"/>
                      <a:pt x="15" y="40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5"/>
                    </a:cubicBezTo>
                    <a:cubicBezTo>
                      <a:pt x="15" y="45"/>
                      <a:pt x="14" y="45"/>
                      <a:pt x="14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9" y="45"/>
                      <a:pt x="9" y="45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6" y="41"/>
                      <a:pt x="4" y="40"/>
                      <a:pt x="3" y="40"/>
                    </a:cubicBezTo>
                    <a:cubicBezTo>
                      <a:pt x="2" y="40"/>
                      <a:pt x="1" y="39"/>
                      <a:pt x="0" y="39"/>
                    </a:cubicBezTo>
                    <a:cubicBezTo>
                      <a:pt x="0" y="39"/>
                      <a:pt x="0" y="38"/>
                      <a:pt x="0" y="38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5"/>
                      <a:pt x="0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4"/>
                      <a:pt x="4" y="34"/>
                      <a:pt x="5" y="34"/>
                    </a:cubicBezTo>
                    <a:cubicBezTo>
                      <a:pt x="6" y="35"/>
                      <a:pt x="8" y="35"/>
                      <a:pt x="10" y="35"/>
                    </a:cubicBezTo>
                    <a:cubicBezTo>
                      <a:pt x="12" y="35"/>
                      <a:pt x="13" y="35"/>
                      <a:pt x="15" y="34"/>
                    </a:cubicBezTo>
                    <a:cubicBezTo>
                      <a:pt x="16" y="33"/>
                      <a:pt x="17" y="32"/>
                      <a:pt x="17" y="31"/>
                    </a:cubicBezTo>
                    <a:cubicBezTo>
                      <a:pt x="17" y="29"/>
                      <a:pt x="16" y="28"/>
                      <a:pt x="15" y="27"/>
                    </a:cubicBezTo>
                    <a:cubicBezTo>
                      <a:pt x="14" y="27"/>
                      <a:pt x="13" y="26"/>
                      <a:pt x="10" y="25"/>
                    </a:cubicBezTo>
                    <a:cubicBezTo>
                      <a:pt x="9" y="24"/>
                      <a:pt x="8" y="24"/>
                      <a:pt x="7" y="23"/>
                    </a:cubicBezTo>
                    <a:cubicBezTo>
                      <a:pt x="6" y="22"/>
                      <a:pt x="5" y="22"/>
                      <a:pt x="4" y="21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2"/>
                      <a:pt x="1" y="10"/>
                      <a:pt x="3" y="8"/>
                    </a:cubicBezTo>
                    <a:cubicBezTo>
                      <a:pt x="4" y="6"/>
                      <a:pt x="7" y="5"/>
                      <a:pt x="10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19" y="5"/>
                      <a:pt x="20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2" y="5"/>
                      <a:pt x="22" y="6"/>
                      <a:pt x="22" y="6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6" y="10"/>
                      <a:pt x="15" y="10"/>
                      <a:pt x="14" y="10"/>
                    </a:cubicBezTo>
                    <a:cubicBezTo>
                      <a:pt x="12" y="10"/>
                      <a:pt x="10" y="10"/>
                      <a:pt x="9" y="11"/>
                    </a:cubicBezTo>
                    <a:cubicBezTo>
                      <a:pt x="8" y="12"/>
                      <a:pt x="8" y="12"/>
                      <a:pt x="8" y="14"/>
                    </a:cubicBezTo>
                    <a:cubicBezTo>
                      <a:pt x="8" y="15"/>
                      <a:pt x="8" y="16"/>
                      <a:pt x="9" y="17"/>
                    </a:cubicBezTo>
                    <a:cubicBezTo>
                      <a:pt x="10" y="17"/>
                      <a:pt x="12" y="18"/>
                      <a:pt x="14" y="19"/>
                    </a:cubicBezTo>
                    <a:cubicBezTo>
                      <a:pt x="17" y="20"/>
                      <a:pt x="20" y="22"/>
                      <a:pt x="21" y="24"/>
                    </a:cubicBezTo>
                    <a:cubicBezTo>
                      <a:pt x="23" y="26"/>
                      <a:pt x="24" y="28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1" name="Freeform 396"/>
              <p:cNvSpPr/>
              <p:nvPr/>
            </p:nvSpPr>
            <p:spPr bwMode="auto">
              <a:xfrm>
                <a:off x="865" y="1365"/>
                <a:ext cx="3" cy="17"/>
              </a:xfrm>
              <a:custGeom>
                <a:avLst/>
                <a:gdLst>
                  <a:gd name="T0" fmla="*/ 1 w 2"/>
                  <a:gd name="T1" fmla="*/ 10 h 12"/>
                  <a:gd name="T2" fmla="*/ 2 w 2"/>
                  <a:gd name="T3" fmla="*/ 0 h 12"/>
                  <a:gd name="T4" fmla="*/ 2 w 2"/>
                  <a:gd name="T5" fmla="*/ 12 h 12"/>
                  <a:gd name="T6" fmla="*/ 1 w 2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2">
                    <a:moveTo>
                      <a:pt x="1" y="10"/>
                    </a:moveTo>
                    <a:cubicBezTo>
                      <a:pt x="1" y="10"/>
                      <a:pt x="0" y="1"/>
                      <a:pt x="2" y="0"/>
                    </a:cubicBezTo>
                    <a:cubicBezTo>
                      <a:pt x="2" y="0"/>
                      <a:pt x="1" y="10"/>
                      <a:pt x="2" y="12"/>
                    </a:cubicBezTo>
                    <a:cubicBezTo>
                      <a:pt x="1" y="10"/>
                      <a:pt x="1" y="10"/>
                      <a:pt x="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2" name="Freeform 397"/>
              <p:cNvSpPr>
                <a:spLocks noEditPoints="1"/>
              </p:cNvSpPr>
              <p:nvPr/>
            </p:nvSpPr>
            <p:spPr bwMode="auto">
              <a:xfrm>
                <a:off x="874" y="1366"/>
                <a:ext cx="12" cy="20"/>
              </a:xfrm>
              <a:custGeom>
                <a:avLst/>
                <a:gdLst>
                  <a:gd name="T0" fmla="*/ 5 w 8"/>
                  <a:gd name="T1" fmla="*/ 8 h 14"/>
                  <a:gd name="T2" fmla="*/ 4 w 8"/>
                  <a:gd name="T3" fmla="*/ 11 h 14"/>
                  <a:gd name="T4" fmla="*/ 6 w 8"/>
                  <a:gd name="T5" fmla="*/ 14 h 14"/>
                  <a:gd name="T6" fmla="*/ 5 w 8"/>
                  <a:gd name="T7" fmla="*/ 8 h 14"/>
                  <a:gd name="T8" fmla="*/ 7 w 8"/>
                  <a:gd name="T9" fmla="*/ 1 h 14"/>
                  <a:gd name="T10" fmla="*/ 6 w 8"/>
                  <a:gd name="T11" fmla="*/ 6 h 14"/>
                  <a:gd name="T12" fmla="*/ 0 w 8"/>
                  <a:gd name="T13" fmla="*/ 9 h 14"/>
                  <a:gd name="T14" fmla="*/ 0 w 8"/>
                  <a:gd name="T15" fmla="*/ 9 h 14"/>
                  <a:gd name="T16" fmla="*/ 1 w 8"/>
                  <a:gd name="T17" fmla="*/ 10 h 14"/>
                  <a:gd name="T18" fmla="*/ 5 w 8"/>
                  <a:gd name="T19" fmla="*/ 8 h 14"/>
                  <a:gd name="T20" fmla="*/ 5 w 8"/>
                  <a:gd name="T21" fmla="*/ 8 h 14"/>
                  <a:gd name="T22" fmla="*/ 7 w 8"/>
                  <a:gd name="T23" fmla="*/ 1 h 14"/>
                  <a:gd name="T24" fmla="*/ 7 w 8"/>
                  <a:gd name="T25" fmla="*/ 0 h 14"/>
                  <a:gd name="T26" fmla="*/ 7 w 8"/>
                  <a:gd name="T27" fmla="*/ 1 h 14"/>
                  <a:gd name="T28" fmla="*/ 7 w 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4">
                    <a:moveTo>
                      <a:pt x="5" y="8"/>
                    </a:moveTo>
                    <a:cubicBezTo>
                      <a:pt x="5" y="8"/>
                      <a:pt x="8" y="11"/>
                      <a:pt x="4" y="11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8" y="12"/>
                      <a:pt x="5" y="8"/>
                      <a:pt x="5" y="8"/>
                    </a:cubicBezTo>
                    <a:moveTo>
                      <a:pt x="7" y="1"/>
                    </a:moveTo>
                    <a:cubicBezTo>
                      <a:pt x="7" y="3"/>
                      <a:pt x="6" y="6"/>
                      <a:pt x="6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5"/>
                      <a:pt x="8" y="2"/>
                      <a:pt x="7" y="1"/>
                    </a:cubicBezTo>
                    <a:moveTo>
                      <a:pt x="7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3" name="Freeform 399"/>
              <p:cNvSpPr>
                <a:spLocks noEditPoints="1"/>
              </p:cNvSpPr>
              <p:nvPr/>
            </p:nvSpPr>
            <p:spPr bwMode="auto">
              <a:xfrm>
                <a:off x="870" y="1365"/>
                <a:ext cx="14" cy="14"/>
              </a:xfrm>
              <a:custGeom>
                <a:avLst/>
                <a:gdLst>
                  <a:gd name="T0" fmla="*/ 4 w 10"/>
                  <a:gd name="T1" fmla="*/ 4 h 10"/>
                  <a:gd name="T2" fmla="*/ 4 w 10"/>
                  <a:gd name="T3" fmla="*/ 2 h 10"/>
                  <a:gd name="T4" fmla="*/ 6 w 10"/>
                  <a:gd name="T5" fmla="*/ 2 h 10"/>
                  <a:gd name="T6" fmla="*/ 2 w 10"/>
                  <a:gd name="T7" fmla="*/ 10 h 10"/>
                  <a:gd name="T8" fmla="*/ 5 w 10"/>
                  <a:gd name="T9" fmla="*/ 4 h 10"/>
                  <a:gd name="T10" fmla="*/ 4 w 10"/>
                  <a:gd name="T11" fmla="*/ 4 h 10"/>
                  <a:gd name="T12" fmla="*/ 5 w 10"/>
                  <a:gd name="T13" fmla="*/ 0 h 10"/>
                  <a:gd name="T14" fmla="*/ 3 w 10"/>
                  <a:gd name="T15" fmla="*/ 1 h 10"/>
                  <a:gd name="T16" fmla="*/ 0 w 10"/>
                  <a:gd name="T17" fmla="*/ 10 h 10"/>
                  <a:gd name="T18" fmla="*/ 1 w 10"/>
                  <a:gd name="T19" fmla="*/ 10 h 10"/>
                  <a:gd name="T20" fmla="*/ 2 w 10"/>
                  <a:gd name="T21" fmla="*/ 10 h 10"/>
                  <a:gd name="T22" fmla="*/ 7 w 10"/>
                  <a:gd name="T23" fmla="*/ 4 h 10"/>
                  <a:gd name="T24" fmla="*/ 5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4" y="4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10" y="3"/>
                      <a:pt x="2" y="10"/>
                      <a:pt x="2" y="10"/>
                    </a:cubicBezTo>
                    <a:cubicBezTo>
                      <a:pt x="7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moveTo>
                      <a:pt x="5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2" y="1"/>
                      <a:pt x="1" y="7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4" name="Freeform 400"/>
              <p:cNvSpPr/>
              <p:nvPr/>
            </p:nvSpPr>
            <p:spPr bwMode="auto">
              <a:xfrm>
                <a:off x="875" y="1378"/>
                <a:ext cx="11" cy="4"/>
              </a:xfrm>
              <a:custGeom>
                <a:avLst/>
                <a:gdLst>
                  <a:gd name="T0" fmla="*/ 4 w 7"/>
                  <a:gd name="T1" fmla="*/ 0 h 3"/>
                  <a:gd name="T2" fmla="*/ 0 w 7"/>
                  <a:gd name="T3" fmla="*/ 2 h 3"/>
                  <a:gd name="T4" fmla="*/ 3 w 7"/>
                  <a:gd name="T5" fmla="*/ 3 h 3"/>
                  <a:gd name="T6" fmla="*/ 4 w 7"/>
                  <a:gd name="T7" fmla="*/ 0 h 3"/>
                  <a:gd name="T8" fmla="*/ 4 w 7"/>
                  <a:gd name="T9" fmla="*/ 0 h 3"/>
                  <a:gd name="T10" fmla="*/ 4 w 7"/>
                  <a:gd name="T11" fmla="*/ 0 h 3"/>
                  <a:gd name="T12" fmla="*/ 4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7" y="3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5" name="Freeform 401"/>
              <p:cNvSpPr/>
              <p:nvPr/>
            </p:nvSpPr>
            <p:spPr bwMode="auto">
              <a:xfrm>
                <a:off x="820" y="1378"/>
                <a:ext cx="96" cy="119"/>
              </a:xfrm>
              <a:custGeom>
                <a:avLst/>
                <a:gdLst>
                  <a:gd name="T0" fmla="*/ 28 w 66"/>
                  <a:gd name="T1" fmla="*/ 5 h 82"/>
                  <a:gd name="T2" fmla="*/ 14 w 66"/>
                  <a:gd name="T3" fmla="*/ 22 h 82"/>
                  <a:gd name="T4" fmla="*/ 14 w 66"/>
                  <a:gd name="T5" fmla="*/ 29 h 82"/>
                  <a:gd name="T6" fmla="*/ 15 w 66"/>
                  <a:gd name="T7" fmla="*/ 34 h 82"/>
                  <a:gd name="T8" fmla="*/ 13 w 66"/>
                  <a:gd name="T9" fmla="*/ 40 h 82"/>
                  <a:gd name="T10" fmla="*/ 13 w 66"/>
                  <a:gd name="T11" fmla="*/ 44 h 82"/>
                  <a:gd name="T12" fmla="*/ 13 w 66"/>
                  <a:gd name="T13" fmla="*/ 47 h 82"/>
                  <a:gd name="T14" fmla="*/ 13 w 66"/>
                  <a:gd name="T15" fmla="*/ 49 h 82"/>
                  <a:gd name="T16" fmla="*/ 13 w 66"/>
                  <a:gd name="T17" fmla="*/ 51 h 82"/>
                  <a:gd name="T18" fmla="*/ 12 w 66"/>
                  <a:gd name="T19" fmla="*/ 57 h 82"/>
                  <a:gd name="T20" fmla="*/ 10 w 66"/>
                  <a:gd name="T21" fmla="*/ 70 h 82"/>
                  <a:gd name="T22" fmla="*/ 9 w 66"/>
                  <a:gd name="T23" fmla="*/ 74 h 82"/>
                  <a:gd name="T24" fmla="*/ 3 w 66"/>
                  <a:gd name="T25" fmla="*/ 78 h 82"/>
                  <a:gd name="T26" fmla="*/ 20 w 66"/>
                  <a:gd name="T27" fmla="*/ 81 h 82"/>
                  <a:gd name="T28" fmla="*/ 46 w 66"/>
                  <a:gd name="T29" fmla="*/ 80 h 82"/>
                  <a:gd name="T30" fmla="*/ 57 w 66"/>
                  <a:gd name="T31" fmla="*/ 79 h 82"/>
                  <a:gd name="T32" fmla="*/ 65 w 66"/>
                  <a:gd name="T33" fmla="*/ 76 h 82"/>
                  <a:gd name="T34" fmla="*/ 64 w 66"/>
                  <a:gd name="T35" fmla="*/ 73 h 82"/>
                  <a:gd name="T36" fmla="*/ 60 w 66"/>
                  <a:gd name="T37" fmla="*/ 70 h 82"/>
                  <a:gd name="T38" fmla="*/ 56 w 66"/>
                  <a:gd name="T39" fmla="*/ 71 h 82"/>
                  <a:gd name="T40" fmla="*/ 56 w 66"/>
                  <a:gd name="T41" fmla="*/ 67 h 82"/>
                  <a:gd name="T42" fmla="*/ 54 w 66"/>
                  <a:gd name="T43" fmla="*/ 64 h 82"/>
                  <a:gd name="T44" fmla="*/ 55 w 66"/>
                  <a:gd name="T45" fmla="*/ 51 h 82"/>
                  <a:gd name="T46" fmla="*/ 55 w 66"/>
                  <a:gd name="T47" fmla="*/ 42 h 82"/>
                  <a:gd name="T48" fmla="*/ 55 w 66"/>
                  <a:gd name="T49" fmla="*/ 39 h 82"/>
                  <a:gd name="T50" fmla="*/ 55 w 66"/>
                  <a:gd name="T51" fmla="*/ 33 h 82"/>
                  <a:gd name="T52" fmla="*/ 56 w 66"/>
                  <a:gd name="T53" fmla="*/ 25 h 82"/>
                  <a:gd name="T54" fmla="*/ 50 w 66"/>
                  <a:gd name="T55" fmla="*/ 15 h 82"/>
                  <a:gd name="T56" fmla="*/ 37 w 66"/>
                  <a:gd name="T57" fmla="*/ 1 h 82"/>
                  <a:gd name="T58" fmla="*/ 28 w 66"/>
                  <a:gd name="T59" fmla="*/ 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82">
                    <a:moveTo>
                      <a:pt x="28" y="5"/>
                    </a:moveTo>
                    <a:cubicBezTo>
                      <a:pt x="28" y="5"/>
                      <a:pt x="15" y="7"/>
                      <a:pt x="14" y="22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3" y="33"/>
                      <a:pt x="15" y="34"/>
                    </a:cubicBezTo>
                    <a:cubicBezTo>
                      <a:pt x="15" y="34"/>
                      <a:pt x="15" y="35"/>
                      <a:pt x="13" y="40"/>
                    </a:cubicBezTo>
                    <a:cubicBezTo>
                      <a:pt x="13" y="40"/>
                      <a:pt x="13" y="41"/>
                      <a:pt x="13" y="44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8"/>
                      <a:pt x="13" y="49"/>
                    </a:cubicBezTo>
                    <a:cubicBezTo>
                      <a:pt x="13" y="49"/>
                      <a:pt x="14" y="50"/>
                      <a:pt x="13" y="51"/>
                    </a:cubicBezTo>
                    <a:cubicBezTo>
                      <a:pt x="13" y="51"/>
                      <a:pt x="12" y="51"/>
                      <a:pt x="12" y="57"/>
                    </a:cubicBezTo>
                    <a:cubicBezTo>
                      <a:pt x="12" y="57"/>
                      <a:pt x="11" y="68"/>
                      <a:pt x="10" y="70"/>
                    </a:cubicBezTo>
                    <a:cubicBezTo>
                      <a:pt x="10" y="70"/>
                      <a:pt x="8" y="71"/>
                      <a:pt x="9" y="74"/>
                    </a:cubicBezTo>
                    <a:cubicBezTo>
                      <a:pt x="9" y="74"/>
                      <a:pt x="0" y="74"/>
                      <a:pt x="3" y="78"/>
                    </a:cubicBezTo>
                    <a:cubicBezTo>
                      <a:pt x="3" y="78"/>
                      <a:pt x="14" y="82"/>
                      <a:pt x="20" y="81"/>
                    </a:cubicBezTo>
                    <a:cubicBezTo>
                      <a:pt x="20" y="81"/>
                      <a:pt x="43" y="80"/>
                      <a:pt x="46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63" y="76"/>
                      <a:pt x="65" y="76"/>
                    </a:cubicBezTo>
                    <a:cubicBezTo>
                      <a:pt x="65" y="76"/>
                      <a:pt x="66" y="74"/>
                      <a:pt x="64" y="73"/>
                    </a:cubicBezTo>
                    <a:cubicBezTo>
                      <a:pt x="64" y="73"/>
                      <a:pt x="60" y="71"/>
                      <a:pt x="60" y="70"/>
                    </a:cubicBezTo>
                    <a:cubicBezTo>
                      <a:pt x="60" y="70"/>
                      <a:pt x="58" y="70"/>
                      <a:pt x="56" y="71"/>
                    </a:cubicBezTo>
                    <a:cubicBezTo>
                      <a:pt x="56" y="71"/>
                      <a:pt x="55" y="69"/>
                      <a:pt x="56" y="6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3" y="56"/>
                      <a:pt x="55" y="51"/>
                    </a:cubicBezTo>
                    <a:cubicBezTo>
                      <a:pt x="55" y="51"/>
                      <a:pt x="56" y="44"/>
                      <a:pt x="55" y="42"/>
                    </a:cubicBezTo>
                    <a:cubicBezTo>
                      <a:pt x="55" y="42"/>
                      <a:pt x="54" y="40"/>
                      <a:pt x="55" y="39"/>
                    </a:cubicBezTo>
                    <a:cubicBezTo>
                      <a:pt x="55" y="39"/>
                      <a:pt x="56" y="38"/>
                      <a:pt x="55" y="33"/>
                    </a:cubicBezTo>
                    <a:cubicBezTo>
                      <a:pt x="55" y="33"/>
                      <a:pt x="55" y="25"/>
                      <a:pt x="56" y="25"/>
                    </a:cubicBezTo>
                    <a:cubicBezTo>
                      <a:pt x="56" y="25"/>
                      <a:pt x="56" y="20"/>
                      <a:pt x="50" y="15"/>
                    </a:cubicBezTo>
                    <a:cubicBezTo>
                      <a:pt x="50" y="15"/>
                      <a:pt x="41" y="2"/>
                      <a:pt x="37" y="1"/>
                    </a:cubicBezTo>
                    <a:cubicBezTo>
                      <a:pt x="37" y="1"/>
                      <a:pt x="30" y="0"/>
                      <a:pt x="2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6" name="Freeform 402"/>
              <p:cNvSpPr/>
              <p:nvPr/>
            </p:nvSpPr>
            <p:spPr bwMode="auto">
              <a:xfrm>
                <a:off x="842" y="1386"/>
                <a:ext cx="19" cy="13"/>
              </a:xfrm>
              <a:custGeom>
                <a:avLst/>
                <a:gdLst>
                  <a:gd name="T0" fmla="*/ 13 w 13"/>
                  <a:gd name="T1" fmla="*/ 0 h 9"/>
                  <a:gd name="T2" fmla="*/ 12 w 13"/>
                  <a:gd name="T3" fmla="*/ 0 h 9"/>
                  <a:gd name="T4" fmla="*/ 5 w 13"/>
                  <a:gd name="T5" fmla="*/ 4 h 9"/>
                  <a:gd name="T6" fmla="*/ 2 w 13"/>
                  <a:gd name="T7" fmla="*/ 9 h 9"/>
                  <a:gd name="T8" fmla="*/ 13 w 1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5" y="4"/>
                      <a:pt x="5" y="4"/>
                    </a:cubicBezTo>
                    <a:cubicBezTo>
                      <a:pt x="0" y="9"/>
                      <a:pt x="2" y="9"/>
                      <a:pt x="2" y="9"/>
                    </a:cubicBezTo>
                    <a:cubicBezTo>
                      <a:pt x="6" y="8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7" name="Freeform 403"/>
              <p:cNvSpPr/>
              <p:nvPr/>
            </p:nvSpPr>
            <p:spPr bwMode="auto">
              <a:xfrm>
                <a:off x="854" y="141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8" name="Freeform 404"/>
              <p:cNvSpPr/>
              <p:nvPr/>
            </p:nvSpPr>
            <p:spPr bwMode="auto">
              <a:xfrm>
                <a:off x="874" y="1468"/>
                <a:ext cx="3" cy="4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32" name="Freeform 408"/>
            <p:cNvSpPr/>
            <p:nvPr/>
          </p:nvSpPr>
          <p:spPr bwMode="auto">
            <a:xfrm>
              <a:off x="864" y="1379"/>
              <a:ext cx="27" cy="13"/>
            </a:xfrm>
            <a:custGeom>
              <a:avLst/>
              <a:gdLst>
                <a:gd name="T0" fmla="*/ 5 w 19"/>
                <a:gd name="T1" fmla="*/ 0 h 9"/>
                <a:gd name="T2" fmla="*/ 8 w 19"/>
                <a:gd name="T3" fmla="*/ 6 h 9"/>
                <a:gd name="T4" fmla="*/ 0 w 19"/>
                <a:gd name="T5" fmla="*/ 5 h 9"/>
                <a:gd name="T6" fmla="*/ 5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5" y="0"/>
                    <a:pt x="17" y="7"/>
                    <a:pt x="8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9" y="9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3" name="Freeform 409"/>
            <p:cNvSpPr/>
            <p:nvPr/>
          </p:nvSpPr>
          <p:spPr bwMode="auto">
            <a:xfrm>
              <a:off x="871" y="1367"/>
              <a:ext cx="13" cy="12"/>
            </a:xfrm>
            <a:custGeom>
              <a:avLst/>
              <a:gdLst>
                <a:gd name="T0" fmla="*/ 3 w 9"/>
                <a:gd name="T1" fmla="*/ 0 h 8"/>
                <a:gd name="T2" fmla="*/ 3 w 9"/>
                <a:gd name="T3" fmla="*/ 2 h 8"/>
                <a:gd name="T4" fmla="*/ 4 w 9"/>
                <a:gd name="T5" fmla="*/ 2 h 8"/>
                <a:gd name="T6" fmla="*/ 1 w 9"/>
                <a:gd name="T7" fmla="*/ 8 h 8"/>
                <a:gd name="T8" fmla="*/ 5 w 9"/>
                <a:gd name="T9" fmla="*/ 0 h 8"/>
                <a:gd name="T10" fmla="*/ 3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0" y="0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6" y="2"/>
                    <a:pt x="1" y="8"/>
                  </a:cubicBezTo>
                  <a:cubicBezTo>
                    <a:pt x="1" y="8"/>
                    <a:pt x="9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4" name="Freeform 410"/>
            <p:cNvSpPr>
              <a:spLocks noEditPoints="1"/>
            </p:cNvSpPr>
            <p:nvPr/>
          </p:nvSpPr>
          <p:spPr bwMode="auto">
            <a:xfrm>
              <a:off x="859" y="1369"/>
              <a:ext cx="6" cy="12"/>
            </a:xfrm>
            <a:custGeom>
              <a:avLst/>
              <a:gdLst>
                <a:gd name="T0" fmla="*/ 4 w 4"/>
                <a:gd name="T1" fmla="*/ 1 h 8"/>
                <a:gd name="T2" fmla="*/ 1 w 4"/>
                <a:gd name="T3" fmla="*/ 6 h 8"/>
                <a:gd name="T4" fmla="*/ 2 w 4"/>
                <a:gd name="T5" fmla="*/ 8 h 8"/>
                <a:gd name="T6" fmla="*/ 4 w 4"/>
                <a:gd name="T7" fmla="*/ 8 h 8"/>
                <a:gd name="T8" fmla="*/ 4 w 4"/>
                <a:gd name="T9" fmla="*/ 1 h 8"/>
                <a:gd name="T10" fmla="*/ 4 w 4"/>
                <a:gd name="T11" fmla="*/ 0 h 8"/>
                <a:gd name="T12" fmla="*/ 4 w 4"/>
                <a:gd name="T13" fmla="*/ 1 h 8"/>
                <a:gd name="T14" fmla="*/ 4 w 4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3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5" name="Freeform 411"/>
            <p:cNvSpPr/>
            <p:nvPr/>
          </p:nvSpPr>
          <p:spPr bwMode="auto">
            <a:xfrm>
              <a:off x="848" y="1372"/>
              <a:ext cx="11" cy="11"/>
            </a:xfrm>
            <a:custGeom>
              <a:avLst/>
              <a:gdLst>
                <a:gd name="T0" fmla="*/ 8 w 8"/>
                <a:gd name="T1" fmla="*/ 0 h 8"/>
                <a:gd name="T2" fmla="*/ 4 w 8"/>
                <a:gd name="T3" fmla="*/ 7 h 8"/>
                <a:gd name="T4" fmla="*/ 8 w 8"/>
                <a:gd name="T5" fmla="*/ 7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3" y="4"/>
                    <a:pt x="4" y="7"/>
                  </a:cubicBezTo>
                  <a:cubicBezTo>
                    <a:pt x="4" y="7"/>
                    <a:pt x="4" y="7"/>
                    <a:pt x="8" y="7"/>
                  </a:cubicBezTo>
                  <a:cubicBezTo>
                    <a:pt x="8" y="7"/>
                    <a:pt x="0" y="8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412"/>
            <p:cNvSpPr/>
            <p:nvPr/>
          </p:nvSpPr>
          <p:spPr bwMode="auto">
            <a:xfrm>
              <a:off x="820" y="1397"/>
              <a:ext cx="57" cy="96"/>
            </a:xfrm>
            <a:custGeom>
              <a:avLst/>
              <a:gdLst>
                <a:gd name="T0" fmla="*/ 22 w 39"/>
                <a:gd name="T1" fmla="*/ 0 h 66"/>
                <a:gd name="T2" fmla="*/ 17 w 39"/>
                <a:gd name="T3" fmla="*/ 9 h 66"/>
                <a:gd name="T4" fmla="*/ 27 w 39"/>
                <a:gd name="T5" fmla="*/ 15 h 66"/>
                <a:gd name="T6" fmla="*/ 17 w 39"/>
                <a:gd name="T7" fmla="*/ 17 h 66"/>
                <a:gd name="T8" fmla="*/ 17 w 39"/>
                <a:gd name="T9" fmla="*/ 22 h 66"/>
                <a:gd name="T10" fmla="*/ 15 w 39"/>
                <a:gd name="T11" fmla="*/ 37 h 66"/>
                <a:gd name="T12" fmla="*/ 19 w 39"/>
                <a:gd name="T13" fmla="*/ 40 h 66"/>
                <a:gd name="T14" fmla="*/ 12 w 39"/>
                <a:gd name="T15" fmla="*/ 59 h 66"/>
                <a:gd name="T16" fmla="*/ 10 w 39"/>
                <a:gd name="T17" fmla="*/ 62 h 66"/>
                <a:gd name="T18" fmla="*/ 4 w 39"/>
                <a:gd name="T19" fmla="*/ 64 h 66"/>
                <a:gd name="T20" fmla="*/ 10 w 39"/>
                <a:gd name="T21" fmla="*/ 61 h 66"/>
                <a:gd name="T22" fmla="*/ 10 w 39"/>
                <a:gd name="T23" fmla="*/ 58 h 66"/>
                <a:gd name="T24" fmla="*/ 13 w 39"/>
                <a:gd name="T25" fmla="*/ 39 h 66"/>
                <a:gd name="T26" fmla="*/ 13 w 39"/>
                <a:gd name="T27" fmla="*/ 36 h 66"/>
                <a:gd name="T28" fmla="*/ 13 w 39"/>
                <a:gd name="T29" fmla="*/ 27 h 66"/>
                <a:gd name="T30" fmla="*/ 15 w 39"/>
                <a:gd name="T31" fmla="*/ 22 h 66"/>
                <a:gd name="T32" fmla="*/ 22 w 39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6">
                  <a:moveTo>
                    <a:pt x="22" y="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10"/>
                    <a:pt x="27" y="15"/>
                  </a:cubicBezTo>
                  <a:cubicBezTo>
                    <a:pt x="27" y="15"/>
                    <a:pt x="31" y="18"/>
                    <a:pt x="17" y="17"/>
                  </a:cubicBezTo>
                  <a:cubicBezTo>
                    <a:pt x="17" y="17"/>
                    <a:pt x="15" y="18"/>
                    <a:pt x="17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39" y="42"/>
                    <a:pt x="19" y="40"/>
                  </a:cubicBezTo>
                  <a:cubicBezTo>
                    <a:pt x="19" y="40"/>
                    <a:pt x="17" y="36"/>
                    <a:pt x="12" y="59"/>
                  </a:cubicBezTo>
                  <a:cubicBezTo>
                    <a:pt x="12" y="59"/>
                    <a:pt x="26" y="66"/>
                    <a:pt x="10" y="62"/>
                  </a:cubicBezTo>
                  <a:cubicBezTo>
                    <a:pt x="10" y="62"/>
                    <a:pt x="4" y="63"/>
                    <a:pt x="4" y="64"/>
                  </a:cubicBezTo>
                  <a:cubicBezTo>
                    <a:pt x="4" y="64"/>
                    <a:pt x="0" y="63"/>
                    <a:pt x="10" y="61"/>
                  </a:cubicBezTo>
                  <a:cubicBezTo>
                    <a:pt x="10" y="61"/>
                    <a:pt x="8" y="61"/>
                    <a:pt x="10" y="58"/>
                  </a:cubicBezTo>
                  <a:cubicBezTo>
                    <a:pt x="10" y="58"/>
                    <a:pt x="13" y="40"/>
                    <a:pt x="13" y="39"/>
                  </a:cubicBezTo>
                  <a:cubicBezTo>
                    <a:pt x="13" y="39"/>
                    <a:pt x="18" y="39"/>
                    <a:pt x="13" y="36"/>
                  </a:cubicBezTo>
                  <a:cubicBezTo>
                    <a:pt x="13" y="36"/>
                    <a:pt x="15" y="29"/>
                    <a:pt x="13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13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7" name="Freeform 413"/>
            <p:cNvSpPr/>
            <p:nvPr/>
          </p:nvSpPr>
          <p:spPr bwMode="auto">
            <a:xfrm>
              <a:off x="842" y="1408"/>
              <a:ext cx="7" cy="23"/>
            </a:xfrm>
            <a:custGeom>
              <a:avLst/>
              <a:gdLst>
                <a:gd name="T0" fmla="*/ 2 w 5"/>
                <a:gd name="T1" fmla="*/ 5 h 16"/>
                <a:gd name="T2" fmla="*/ 3 w 5"/>
                <a:gd name="T3" fmla="*/ 5 h 16"/>
                <a:gd name="T4" fmla="*/ 2 w 5"/>
                <a:gd name="T5" fmla="*/ 2 h 16"/>
                <a:gd name="T6" fmla="*/ 1 w 5"/>
                <a:gd name="T7" fmla="*/ 2 h 16"/>
                <a:gd name="T8" fmla="*/ 0 w 5"/>
                <a:gd name="T9" fmla="*/ 5 h 16"/>
                <a:gd name="T10" fmla="*/ 1 w 5"/>
                <a:gd name="T11" fmla="*/ 9 h 16"/>
                <a:gd name="T12" fmla="*/ 1 w 5"/>
                <a:gd name="T13" fmla="*/ 13 h 16"/>
                <a:gd name="T14" fmla="*/ 0 w 5"/>
                <a:gd name="T15" fmla="*/ 11 h 16"/>
                <a:gd name="T16" fmla="*/ 0 w 5"/>
                <a:gd name="T17" fmla="*/ 12 h 16"/>
                <a:gd name="T18" fmla="*/ 1 w 5"/>
                <a:gd name="T19" fmla="*/ 15 h 16"/>
                <a:gd name="T20" fmla="*/ 1 w 5"/>
                <a:gd name="T21" fmla="*/ 14 h 16"/>
                <a:gd name="T22" fmla="*/ 3 w 5"/>
                <a:gd name="T23" fmla="*/ 10 h 16"/>
                <a:gd name="T24" fmla="*/ 1 w 5"/>
                <a:gd name="T25" fmla="*/ 5 h 16"/>
                <a:gd name="T26" fmla="*/ 2 w 5"/>
                <a:gd name="T2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6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8"/>
                    <a:pt x="1" y="9"/>
                  </a:cubicBezTo>
                  <a:cubicBezTo>
                    <a:pt x="1" y="9"/>
                    <a:pt x="4" y="12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6"/>
                    <a:pt x="1" y="14"/>
                  </a:cubicBezTo>
                  <a:cubicBezTo>
                    <a:pt x="1" y="14"/>
                    <a:pt x="5" y="13"/>
                    <a:pt x="3" y="10"/>
                  </a:cubicBezTo>
                  <a:cubicBezTo>
                    <a:pt x="3" y="10"/>
                    <a:pt x="0" y="6"/>
                    <a:pt x="1" y="5"/>
                  </a:cubicBezTo>
                  <a:cubicBezTo>
                    <a:pt x="1" y="5"/>
                    <a:pt x="2" y="1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414"/>
            <p:cNvSpPr/>
            <p:nvPr/>
          </p:nvSpPr>
          <p:spPr bwMode="auto">
            <a:xfrm>
              <a:off x="848" y="1411"/>
              <a:ext cx="6" cy="18"/>
            </a:xfrm>
            <a:custGeom>
              <a:avLst/>
              <a:gdLst>
                <a:gd name="T0" fmla="*/ 0 w 4"/>
                <a:gd name="T1" fmla="*/ 2 h 12"/>
                <a:gd name="T2" fmla="*/ 0 w 4"/>
                <a:gd name="T3" fmla="*/ 3 h 12"/>
                <a:gd name="T4" fmla="*/ 2 w 4"/>
                <a:gd name="T5" fmla="*/ 2 h 12"/>
                <a:gd name="T6" fmla="*/ 2 w 4"/>
                <a:gd name="T7" fmla="*/ 9 h 12"/>
                <a:gd name="T8" fmla="*/ 2 w 4"/>
                <a:gd name="T9" fmla="*/ 12 h 12"/>
                <a:gd name="T10" fmla="*/ 1 w 4"/>
                <a:gd name="T11" fmla="*/ 12 h 12"/>
                <a:gd name="T12" fmla="*/ 3 w 4"/>
                <a:gd name="T13" fmla="*/ 12 h 12"/>
                <a:gd name="T14" fmla="*/ 4 w 4"/>
                <a:gd name="T15" fmla="*/ 1 h 12"/>
                <a:gd name="T16" fmla="*/ 3 w 4"/>
                <a:gd name="T17" fmla="*/ 0 h 12"/>
                <a:gd name="T18" fmla="*/ 0 w 4"/>
                <a:gd name="T1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2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7"/>
                    <a:pt x="2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4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415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0" name="Freeform 416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1" name="Freeform 417"/>
            <p:cNvSpPr>
              <a:spLocks noEditPoints="1"/>
            </p:cNvSpPr>
            <p:nvPr/>
          </p:nvSpPr>
          <p:spPr bwMode="auto">
            <a:xfrm>
              <a:off x="854" y="1411"/>
              <a:ext cx="11" cy="18"/>
            </a:xfrm>
            <a:custGeom>
              <a:avLst/>
              <a:gdLst>
                <a:gd name="T0" fmla="*/ 4 w 8"/>
                <a:gd name="T1" fmla="*/ 1 h 12"/>
                <a:gd name="T2" fmla="*/ 1 w 8"/>
                <a:gd name="T3" fmla="*/ 4 h 12"/>
                <a:gd name="T4" fmla="*/ 0 w 8"/>
                <a:gd name="T5" fmla="*/ 9 h 12"/>
                <a:gd name="T6" fmla="*/ 2 w 8"/>
                <a:gd name="T7" fmla="*/ 12 h 12"/>
                <a:gd name="T8" fmla="*/ 4 w 8"/>
                <a:gd name="T9" fmla="*/ 12 h 12"/>
                <a:gd name="T10" fmla="*/ 7 w 8"/>
                <a:gd name="T11" fmla="*/ 9 h 12"/>
                <a:gd name="T12" fmla="*/ 7 w 8"/>
                <a:gd name="T13" fmla="*/ 3 h 12"/>
                <a:gd name="T14" fmla="*/ 4 w 8"/>
                <a:gd name="T15" fmla="*/ 1 h 12"/>
                <a:gd name="T16" fmla="*/ 5 w 8"/>
                <a:gd name="T17" fmla="*/ 10 h 12"/>
                <a:gd name="T18" fmla="*/ 2 w 8"/>
                <a:gd name="T19" fmla="*/ 9 h 12"/>
                <a:gd name="T20" fmla="*/ 3 w 8"/>
                <a:gd name="T21" fmla="*/ 3 h 12"/>
                <a:gd name="T22" fmla="*/ 5 w 8"/>
                <a:gd name="T23" fmla="*/ 3 h 12"/>
                <a:gd name="T24" fmla="*/ 5 w 8"/>
                <a:gd name="T2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4" y="1"/>
                  </a:moveTo>
                  <a:cubicBezTo>
                    <a:pt x="1" y="1"/>
                    <a:pt x="1" y="4"/>
                    <a:pt x="1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7" y="9"/>
                    <a:pt x="7" y="9"/>
                  </a:cubicBezTo>
                  <a:cubicBezTo>
                    <a:pt x="6" y="8"/>
                    <a:pt x="7" y="3"/>
                    <a:pt x="7" y="3"/>
                  </a:cubicBezTo>
                  <a:cubicBezTo>
                    <a:pt x="8" y="0"/>
                    <a:pt x="4" y="1"/>
                    <a:pt x="4" y="1"/>
                  </a:cubicBezTo>
                  <a:moveTo>
                    <a:pt x="5" y="10"/>
                  </a:moveTo>
                  <a:cubicBezTo>
                    <a:pt x="5" y="10"/>
                    <a:pt x="3" y="12"/>
                    <a:pt x="2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1"/>
                    <a:pt x="5" y="3"/>
                  </a:cubicBezTo>
                  <a:cubicBezTo>
                    <a:pt x="5" y="3"/>
                    <a:pt x="4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2" name="Freeform 418"/>
            <p:cNvSpPr>
              <a:spLocks noEditPoints="1"/>
            </p:cNvSpPr>
            <p:nvPr/>
          </p:nvSpPr>
          <p:spPr bwMode="auto">
            <a:xfrm>
              <a:off x="864" y="1411"/>
              <a:ext cx="10" cy="19"/>
            </a:xfrm>
            <a:custGeom>
              <a:avLst/>
              <a:gdLst>
                <a:gd name="T0" fmla="*/ 7 w 7"/>
                <a:gd name="T1" fmla="*/ 2 h 13"/>
                <a:gd name="T2" fmla="*/ 5 w 7"/>
                <a:gd name="T3" fmla="*/ 1 h 13"/>
                <a:gd name="T4" fmla="*/ 1 w 7"/>
                <a:gd name="T5" fmla="*/ 4 h 13"/>
                <a:gd name="T6" fmla="*/ 3 w 7"/>
                <a:gd name="T7" fmla="*/ 12 h 13"/>
                <a:gd name="T8" fmla="*/ 7 w 7"/>
                <a:gd name="T9" fmla="*/ 9 h 13"/>
                <a:gd name="T10" fmla="*/ 7 w 7"/>
                <a:gd name="T11" fmla="*/ 2 h 13"/>
                <a:gd name="T12" fmla="*/ 4 w 7"/>
                <a:gd name="T13" fmla="*/ 11 h 13"/>
                <a:gd name="T14" fmla="*/ 3 w 7"/>
                <a:gd name="T15" fmla="*/ 6 h 13"/>
                <a:gd name="T16" fmla="*/ 5 w 7"/>
                <a:gd name="T17" fmla="*/ 1 h 13"/>
                <a:gd name="T18" fmla="*/ 5 w 7"/>
                <a:gd name="T19" fmla="*/ 5 h 13"/>
                <a:gd name="T20" fmla="*/ 4 w 7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7" y="2"/>
                  </a:moveTo>
                  <a:cubicBezTo>
                    <a:pt x="7" y="2"/>
                    <a:pt x="7" y="0"/>
                    <a:pt x="5" y="1"/>
                  </a:cubicBezTo>
                  <a:cubicBezTo>
                    <a:pt x="5" y="1"/>
                    <a:pt x="2" y="1"/>
                    <a:pt x="1" y="4"/>
                  </a:cubicBezTo>
                  <a:cubicBezTo>
                    <a:pt x="1" y="4"/>
                    <a:pt x="0" y="13"/>
                    <a:pt x="3" y="12"/>
                  </a:cubicBezTo>
                  <a:cubicBezTo>
                    <a:pt x="3" y="12"/>
                    <a:pt x="7" y="13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11"/>
                  </a:moveTo>
                  <a:cubicBezTo>
                    <a:pt x="4" y="11"/>
                    <a:pt x="2" y="12"/>
                    <a:pt x="3" y="6"/>
                  </a:cubicBezTo>
                  <a:cubicBezTo>
                    <a:pt x="3" y="6"/>
                    <a:pt x="2" y="1"/>
                    <a:pt x="5" y="1"/>
                  </a:cubicBezTo>
                  <a:cubicBezTo>
                    <a:pt x="5" y="1"/>
                    <a:pt x="5" y="1"/>
                    <a:pt x="5" y="5"/>
                  </a:cubicBezTo>
                  <a:cubicBezTo>
                    <a:pt x="5" y="5"/>
                    <a:pt x="6" y="11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3" name="Freeform 419"/>
            <p:cNvSpPr>
              <a:spLocks noEditPoints="1"/>
            </p:cNvSpPr>
            <p:nvPr/>
          </p:nvSpPr>
          <p:spPr bwMode="auto">
            <a:xfrm>
              <a:off x="878" y="1410"/>
              <a:ext cx="10" cy="20"/>
            </a:xfrm>
            <a:custGeom>
              <a:avLst/>
              <a:gdLst>
                <a:gd name="T0" fmla="*/ 5 w 7"/>
                <a:gd name="T1" fmla="*/ 2 h 14"/>
                <a:gd name="T2" fmla="*/ 2 w 7"/>
                <a:gd name="T3" fmla="*/ 1 h 14"/>
                <a:gd name="T4" fmla="*/ 0 w 7"/>
                <a:gd name="T5" fmla="*/ 4 h 14"/>
                <a:gd name="T6" fmla="*/ 0 w 7"/>
                <a:gd name="T7" fmla="*/ 11 h 14"/>
                <a:gd name="T8" fmla="*/ 2 w 7"/>
                <a:gd name="T9" fmla="*/ 13 h 14"/>
                <a:gd name="T10" fmla="*/ 5 w 7"/>
                <a:gd name="T11" fmla="*/ 11 h 14"/>
                <a:gd name="T12" fmla="*/ 5 w 7"/>
                <a:gd name="T13" fmla="*/ 2 h 14"/>
                <a:gd name="T14" fmla="*/ 2 w 7"/>
                <a:gd name="T15" fmla="*/ 12 h 14"/>
                <a:gd name="T16" fmla="*/ 2 w 7"/>
                <a:gd name="T17" fmla="*/ 9 h 14"/>
                <a:gd name="T18" fmla="*/ 2 w 7"/>
                <a:gd name="T19" fmla="*/ 3 h 14"/>
                <a:gd name="T20" fmla="*/ 4 w 7"/>
                <a:gd name="T21" fmla="*/ 4 h 14"/>
                <a:gd name="T22" fmla="*/ 2 w 7"/>
                <a:gd name="T2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4">
                  <a:moveTo>
                    <a:pt x="5" y="2"/>
                  </a:moveTo>
                  <a:cubicBezTo>
                    <a:pt x="5" y="2"/>
                    <a:pt x="3" y="0"/>
                    <a:pt x="2" y="1"/>
                  </a:cubicBezTo>
                  <a:cubicBezTo>
                    <a:pt x="2" y="1"/>
                    <a:pt x="0" y="1"/>
                    <a:pt x="0" y="4"/>
                  </a:cubicBezTo>
                  <a:cubicBezTo>
                    <a:pt x="0" y="4"/>
                    <a:pt x="1" y="7"/>
                    <a:pt x="0" y="11"/>
                  </a:cubicBezTo>
                  <a:cubicBezTo>
                    <a:pt x="0" y="11"/>
                    <a:pt x="0" y="14"/>
                    <a:pt x="2" y="13"/>
                  </a:cubicBezTo>
                  <a:cubicBezTo>
                    <a:pt x="2" y="13"/>
                    <a:pt x="5" y="14"/>
                    <a:pt x="5" y="11"/>
                  </a:cubicBezTo>
                  <a:cubicBezTo>
                    <a:pt x="5" y="11"/>
                    <a:pt x="7" y="2"/>
                    <a:pt x="5" y="2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9"/>
                  </a:cubicBezTo>
                  <a:cubicBezTo>
                    <a:pt x="2" y="9"/>
                    <a:pt x="2" y="3"/>
                    <a:pt x="2" y="3"/>
                  </a:cubicBezTo>
                  <a:cubicBezTo>
                    <a:pt x="2" y="3"/>
                    <a:pt x="3" y="1"/>
                    <a:pt x="4" y="4"/>
                  </a:cubicBezTo>
                  <a:cubicBezTo>
                    <a:pt x="4" y="4"/>
                    <a:pt x="5" y="13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4" name="Freeform 420"/>
            <p:cNvSpPr>
              <a:spLocks noEditPoints="1"/>
            </p:cNvSpPr>
            <p:nvPr/>
          </p:nvSpPr>
          <p:spPr bwMode="auto">
            <a:xfrm>
              <a:off x="887" y="1410"/>
              <a:ext cx="7" cy="20"/>
            </a:xfrm>
            <a:custGeom>
              <a:avLst/>
              <a:gdLst>
                <a:gd name="T0" fmla="*/ 5 w 5"/>
                <a:gd name="T1" fmla="*/ 2 h 14"/>
                <a:gd name="T2" fmla="*/ 1 w 5"/>
                <a:gd name="T3" fmla="*/ 2 h 14"/>
                <a:gd name="T4" fmla="*/ 0 w 5"/>
                <a:gd name="T5" fmla="*/ 11 h 14"/>
                <a:gd name="T6" fmla="*/ 3 w 5"/>
                <a:gd name="T7" fmla="*/ 14 h 14"/>
                <a:gd name="T8" fmla="*/ 5 w 5"/>
                <a:gd name="T9" fmla="*/ 10 h 14"/>
                <a:gd name="T10" fmla="*/ 5 w 5"/>
                <a:gd name="T11" fmla="*/ 2 h 14"/>
                <a:gd name="T12" fmla="*/ 3 w 5"/>
                <a:gd name="T13" fmla="*/ 12 h 14"/>
                <a:gd name="T14" fmla="*/ 2 w 5"/>
                <a:gd name="T15" fmla="*/ 7 h 14"/>
                <a:gd name="T16" fmla="*/ 3 w 5"/>
                <a:gd name="T17" fmla="*/ 2 h 14"/>
                <a:gd name="T18" fmla="*/ 4 w 5"/>
                <a:gd name="T19" fmla="*/ 6 h 14"/>
                <a:gd name="T20" fmla="*/ 3 w 5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5" y="2"/>
                  </a:moveTo>
                  <a:cubicBezTo>
                    <a:pt x="2" y="0"/>
                    <a:pt x="1" y="2"/>
                    <a:pt x="1" y="2"/>
                  </a:cubicBezTo>
                  <a:cubicBezTo>
                    <a:pt x="1" y="3"/>
                    <a:pt x="0" y="11"/>
                    <a:pt x="0" y="11"/>
                  </a:cubicBezTo>
                  <a:cubicBezTo>
                    <a:pt x="0" y="14"/>
                    <a:pt x="3" y="14"/>
                    <a:pt x="3" y="14"/>
                  </a:cubicBezTo>
                  <a:cubicBezTo>
                    <a:pt x="5" y="14"/>
                    <a:pt x="5" y="10"/>
                    <a:pt x="5" y="10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12"/>
                  </a:moveTo>
                  <a:cubicBezTo>
                    <a:pt x="3" y="12"/>
                    <a:pt x="2" y="12"/>
                    <a:pt x="2" y="7"/>
                  </a:cubicBezTo>
                  <a:cubicBezTo>
                    <a:pt x="2" y="7"/>
                    <a:pt x="2" y="2"/>
                    <a:pt x="3" y="2"/>
                  </a:cubicBezTo>
                  <a:cubicBezTo>
                    <a:pt x="3" y="2"/>
                    <a:pt x="4" y="2"/>
                    <a:pt x="4" y="6"/>
                  </a:cubicBezTo>
                  <a:cubicBezTo>
                    <a:pt x="4" y="6"/>
                    <a:pt x="5" y="13"/>
                    <a:pt x="3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5" name="Freeform 421"/>
            <p:cNvSpPr>
              <a:spLocks noEditPoints="1"/>
            </p:cNvSpPr>
            <p:nvPr/>
          </p:nvSpPr>
          <p:spPr bwMode="auto">
            <a:xfrm>
              <a:off x="894" y="1411"/>
              <a:ext cx="6" cy="22"/>
            </a:xfrm>
            <a:custGeom>
              <a:avLst/>
              <a:gdLst>
                <a:gd name="T0" fmla="*/ 3 w 4"/>
                <a:gd name="T1" fmla="*/ 4 h 15"/>
                <a:gd name="T2" fmla="*/ 2 w 4"/>
                <a:gd name="T3" fmla="*/ 1 h 15"/>
                <a:gd name="T4" fmla="*/ 1 w 4"/>
                <a:gd name="T5" fmla="*/ 3 h 15"/>
                <a:gd name="T6" fmla="*/ 0 w 4"/>
                <a:gd name="T7" fmla="*/ 11 h 15"/>
                <a:gd name="T8" fmla="*/ 3 w 4"/>
                <a:gd name="T9" fmla="*/ 13 h 15"/>
                <a:gd name="T10" fmla="*/ 3 w 4"/>
                <a:gd name="T11" fmla="*/ 9 h 15"/>
                <a:gd name="T12" fmla="*/ 3 w 4"/>
                <a:gd name="T13" fmla="*/ 4 h 15"/>
                <a:gd name="T14" fmla="*/ 2 w 4"/>
                <a:gd name="T15" fmla="*/ 12 h 15"/>
                <a:gd name="T16" fmla="*/ 2 w 4"/>
                <a:gd name="T17" fmla="*/ 6 h 15"/>
                <a:gd name="T18" fmla="*/ 2 w 4"/>
                <a:gd name="T19" fmla="*/ 3 h 15"/>
                <a:gd name="T20" fmla="*/ 3 w 4"/>
                <a:gd name="T21" fmla="*/ 4 h 15"/>
                <a:gd name="T22" fmla="*/ 2 w 4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5">
                  <a:moveTo>
                    <a:pt x="3" y="4"/>
                  </a:moveTo>
                  <a:cubicBezTo>
                    <a:pt x="3" y="4"/>
                    <a:pt x="3" y="1"/>
                    <a:pt x="2" y="1"/>
                  </a:cubicBezTo>
                  <a:cubicBezTo>
                    <a:pt x="2" y="1"/>
                    <a:pt x="1" y="0"/>
                    <a:pt x="1" y="3"/>
                  </a:cubicBezTo>
                  <a:cubicBezTo>
                    <a:pt x="1" y="3"/>
                    <a:pt x="1" y="6"/>
                    <a:pt x="0" y="11"/>
                  </a:cubicBezTo>
                  <a:cubicBezTo>
                    <a:pt x="0" y="11"/>
                    <a:pt x="1" y="15"/>
                    <a:pt x="3" y="13"/>
                  </a:cubicBezTo>
                  <a:cubicBezTo>
                    <a:pt x="3" y="13"/>
                    <a:pt x="4" y="12"/>
                    <a:pt x="3" y="9"/>
                  </a:cubicBezTo>
                  <a:cubicBezTo>
                    <a:pt x="3" y="9"/>
                    <a:pt x="3" y="5"/>
                    <a:pt x="3" y="4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6"/>
                  </a:cubicBezTo>
                  <a:cubicBezTo>
                    <a:pt x="2" y="6"/>
                    <a:pt x="1" y="3"/>
                    <a:pt x="2" y="3"/>
                  </a:cubicBezTo>
                  <a:cubicBezTo>
                    <a:pt x="2" y="3"/>
                    <a:pt x="2" y="2"/>
                    <a:pt x="3" y="4"/>
                  </a:cubicBezTo>
                  <a:cubicBezTo>
                    <a:pt x="3" y="4"/>
                    <a:pt x="3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6" name="Freeform 422"/>
            <p:cNvSpPr/>
            <p:nvPr/>
          </p:nvSpPr>
          <p:spPr bwMode="auto">
            <a:xfrm>
              <a:off x="877" y="1466"/>
              <a:ext cx="14" cy="18"/>
            </a:xfrm>
            <a:custGeom>
              <a:avLst/>
              <a:gdLst>
                <a:gd name="T0" fmla="*/ 8 w 10"/>
                <a:gd name="T1" fmla="*/ 5 h 12"/>
                <a:gd name="T2" fmla="*/ 0 w 10"/>
                <a:gd name="T3" fmla="*/ 3 h 12"/>
                <a:gd name="T4" fmla="*/ 2 w 10"/>
                <a:gd name="T5" fmla="*/ 12 h 12"/>
                <a:gd name="T6" fmla="*/ 8 w 10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8" y="5"/>
                  </a:moveTo>
                  <a:cubicBezTo>
                    <a:pt x="10" y="0"/>
                    <a:pt x="3" y="3"/>
                    <a:pt x="0" y="3"/>
                  </a:cubicBezTo>
                  <a:cubicBezTo>
                    <a:pt x="0" y="7"/>
                    <a:pt x="1" y="11"/>
                    <a:pt x="2" y="12"/>
                  </a:cubicBezTo>
                  <a:cubicBezTo>
                    <a:pt x="3" y="9"/>
                    <a:pt x="7" y="8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7" name="Freeform 423"/>
            <p:cNvSpPr>
              <a:spLocks noEditPoints="1"/>
            </p:cNvSpPr>
            <p:nvPr/>
          </p:nvSpPr>
          <p:spPr bwMode="auto">
            <a:xfrm>
              <a:off x="897" y="1434"/>
              <a:ext cx="5" cy="48"/>
            </a:xfrm>
            <a:custGeom>
              <a:avLst/>
              <a:gdLst>
                <a:gd name="T0" fmla="*/ 1 w 3"/>
                <a:gd name="T1" fmla="*/ 26 h 33"/>
                <a:gd name="T2" fmla="*/ 2 w 3"/>
                <a:gd name="T3" fmla="*/ 30 h 33"/>
                <a:gd name="T4" fmla="*/ 2 w 3"/>
                <a:gd name="T5" fmla="*/ 33 h 33"/>
                <a:gd name="T6" fmla="*/ 3 w 3"/>
                <a:gd name="T7" fmla="*/ 33 h 33"/>
                <a:gd name="T8" fmla="*/ 1 w 3"/>
                <a:gd name="T9" fmla="*/ 26 h 33"/>
                <a:gd name="T10" fmla="*/ 1 w 3"/>
                <a:gd name="T11" fmla="*/ 26 h 33"/>
                <a:gd name="T12" fmla="*/ 1 w 3"/>
                <a:gd name="T13" fmla="*/ 26 h 33"/>
                <a:gd name="T14" fmla="*/ 1 w 3"/>
                <a:gd name="T15" fmla="*/ 0 h 33"/>
                <a:gd name="T16" fmla="*/ 0 w 3"/>
                <a:gd name="T17" fmla="*/ 1 h 33"/>
                <a:gd name="T18" fmla="*/ 1 w 3"/>
                <a:gd name="T19" fmla="*/ 1 h 33"/>
                <a:gd name="T20" fmla="*/ 1 w 3"/>
                <a:gd name="T21" fmla="*/ 12 h 33"/>
                <a:gd name="T22" fmla="*/ 0 w 3"/>
                <a:gd name="T23" fmla="*/ 20 h 33"/>
                <a:gd name="T24" fmla="*/ 1 w 3"/>
                <a:gd name="T25" fmla="*/ 13 h 33"/>
                <a:gd name="T26" fmla="*/ 1 w 3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3">
                  <a:moveTo>
                    <a:pt x="1" y="26"/>
                  </a:moveTo>
                  <a:cubicBezTo>
                    <a:pt x="1" y="28"/>
                    <a:pt x="2" y="30"/>
                    <a:pt x="2" y="30"/>
                  </a:cubicBezTo>
                  <a:cubicBezTo>
                    <a:pt x="1" y="32"/>
                    <a:pt x="1" y="33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12"/>
                    <a:pt x="1" y="12"/>
                  </a:cubicBezTo>
                  <a:cubicBezTo>
                    <a:pt x="0" y="13"/>
                    <a:pt x="0" y="17"/>
                    <a:pt x="0" y="20"/>
                  </a:cubicBezTo>
                  <a:cubicBezTo>
                    <a:pt x="0" y="17"/>
                    <a:pt x="1" y="13"/>
                    <a:pt x="1" y="13"/>
                  </a:cubicBezTo>
                  <a:cubicBezTo>
                    <a:pt x="2" y="9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8" name="Freeform 424"/>
            <p:cNvSpPr/>
            <p:nvPr/>
          </p:nvSpPr>
          <p:spPr bwMode="auto">
            <a:xfrm>
              <a:off x="907" y="147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9" name="Freeform 425"/>
            <p:cNvSpPr>
              <a:spLocks noEditPoints="1"/>
            </p:cNvSpPr>
            <p:nvPr/>
          </p:nvSpPr>
          <p:spPr bwMode="auto">
            <a:xfrm>
              <a:off x="902" y="1479"/>
              <a:ext cx="13" cy="8"/>
            </a:xfrm>
            <a:custGeom>
              <a:avLst/>
              <a:gdLst>
                <a:gd name="T0" fmla="*/ 4 w 9"/>
                <a:gd name="T1" fmla="*/ 1 h 5"/>
                <a:gd name="T2" fmla="*/ 4 w 9"/>
                <a:gd name="T3" fmla="*/ 1 h 5"/>
                <a:gd name="T4" fmla="*/ 4 w 9"/>
                <a:gd name="T5" fmla="*/ 1 h 5"/>
                <a:gd name="T6" fmla="*/ 6 w 9"/>
                <a:gd name="T7" fmla="*/ 3 h 5"/>
                <a:gd name="T8" fmla="*/ 7 w 9"/>
                <a:gd name="T9" fmla="*/ 3 h 5"/>
                <a:gd name="T10" fmla="*/ 8 w 9"/>
                <a:gd name="T11" fmla="*/ 4 h 5"/>
                <a:gd name="T12" fmla="*/ 9 w 9"/>
                <a:gd name="T13" fmla="*/ 5 h 5"/>
                <a:gd name="T14" fmla="*/ 9 w 9"/>
                <a:gd name="T15" fmla="*/ 5 h 5"/>
                <a:gd name="T16" fmla="*/ 5 w 9"/>
                <a:gd name="T17" fmla="*/ 2 h 5"/>
                <a:gd name="T18" fmla="*/ 4 w 9"/>
                <a:gd name="T19" fmla="*/ 1 h 5"/>
                <a:gd name="T20" fmla="*/ 4 w 9"/>
                <a:gd name="T21" fmla="*/ 1 h 5"/>
                <a:gd name="T22" fmla="*/ 4 w 9"/>
                <a:gd name="T23" fmla="*/ 1 h 5"/>
                <a:gd name="T24" fmla="*/ 4 w 9"/>
                <a:gd name="T25" fmla="*/ 1 h 5"/>
                <a:gd name="T26" fmla="*/ 2 w 9"/>
                <a:gd name="T27" fmla="*/ 1 h 5"/>
                <a:gd name="T28" fmla="*/ 0 w 9"/>
                <a:gd name="T29" fmla="*/ 2 h 5"/>
                <a:gd name="T30" fmla="*/ 3 w 9"/>
                <a:gd name="T31" fmla="*/ 1 h 5"/>
                <a:gd name="T32" fmla="*/ 2 w 9"/>
                <a:gd name="T33" fmla="*/ 1 h 5"/>
                <a:gd name="T34" fmla="*/ 4 w 9"/>
                <a:gd name="T35" fmla="*/ 0 h 5"/>
                <a:gd name="T36" fmla="*/ 4 w 9"/>
                <a:gd name="T37" fmla="*/ 1 h 5"/>
                <a:gd name="T38" fmla="*/ 3 w 9"/>
                <a:gd name="T39" fmla="*/ 1 h 5"/>
                <a:gd name="T40" fmla="*/ 4 w 9"/>
                <a:gd name="T41" fmla="*/ 1 h 5"/>
                <a:gd name="T42" fmla="*/ 4 w 9"/>
                <a:gd name="T43" fmla="*/ 1 h 5"/>
                <a:gd name="T44" fmla="*/ 4 w 9"/>
                <a:gd name="T45" fmla="*/ 1 h 5"/>
                <a:gd name="T46" fmla="*/ 4 w 9"/>
                <a:gd name="T47" fmla="*/ 1 h 5"/>
                <a:gd name="T48" fmla="*/ 4 w 9"/>
                <a:gd name="T49" fmla="*/ 0 h 5"/>
                <a:gd name="T50" fmla="*/ 4 w 9"/>
                <a:gd name="T5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0" name="Freeform 426"/>
            <p:cNvSpPr>
              <a:spLocks noEditPoints="1"/>
            </p:cNvSpPr>
            <p:nvPr/>
          </p:nvSpPr>
          <p:spPr bwMode="auto">
            <a:xfrm>
              <a:off x="896" y="1404"/>
              <a:ext cx="4" cy="14"/>
            </a:xfrm>
            <a:custGeom>
              <a:avLst/>
              <a:gdLst>
                <a:gd name="T0" fmla="*/ 2 w 3"/>
                <a:gd name="T1" fmla="*/ 9 h 10"/>
                <a:gd name="T2" fmla="*/ 2 w 3"/>
                <a:gd name="T3" fmla="*/ 9 h 10"/>
                <a:gd name="T4" fmla="*/ 2 w 3"/>
                <a:gd name="T5" fmla="*/ 10 h 10"/>
                <a:gd name="T6" fmla="*/ 2 w 3"/>
                <a:gd name="T7" fmla="*/ 9 h 10"/>
                <a:gd name="T8" fmla="*/ 0 w 3"/>
                <a:gd name="T9" fmla="*/ 0 h 10"/>
                <a:gd name="T10" fmla="*/ 2 w 3"/>
                <a:gd name="T11" fmla="*/ 7 h 10"/>
                <a:gd name="T12" fmla="*/ 2 w 3"/>
                <a:gd name="T13" fmla="*/ 9 h 10"/>
                <a:gd name="T14" fmla="*/ 3 w 3"/>
                <a:gd name="T15" fmla="*/ 6 h 10"/>
                <a:gd name="T16" fmla="*/ 0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" name="Freeform 427"/>
            <p:cNvSpPr/>
            <p:nvPr/>
          </p:nvSpPr>
          <p:spPr bwMode="auto">
            <a:xfrm>
              <a:off x="899" y="1414"/>
              <a:ext cx="0" cy="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2" name="Rectangle 428"/>
            <p:cNvSpPr>
              <a:spLocks noChangeArrowheads="1"/>
            </p:cNvSpPr>
            <p:nvPr/>
          </p:nvSpPr>
          <p:spPr bwMode="auto">
            <a:xfrm>
              <a:off x="881" y="138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3" name="Freeform 429"/>
            <p:cNvSpPr/>
            <p:nvPr/>
          </p:nvSpPr>
          <p:spPr bwMode="auto">
            <a:xfrm>
              <a:off x="881" y="13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4" name="Freeform 430"/>
            <p:cNvSpPr/>
            <p:nvPr/>
          </p:nvSpPr>
          <p:spPr bwMode="auto">
            <a:xfrm>
              <a:off x="820" y="1487"/>
              <a:ext cx="100" cy="10"/>
            </a:xfrm>
            <a:custGeom>
              <a:avLst/>
              <a:gdLst>
                <a:gd name="T0" fmla="*/ 65 w 69"/>
                <a:gd name="T1" fmla="*/ 0 h 7"/>
                <a:gd name="T2" fmla="*/ 65 w 69"/>
                <a:gd name="T3" fmla="*/ 1 h 7"/>
                <a:gd name="T4" fmla="*/ 65 w 69"/>
                <a:gd name="T5" fmla="*/ 1 h 7"/>
                <a:gd name="T6" fmla="*/ 57 w 69"/>
                <a:gd name="T7" fmla="*/ 4 h 7"/>
                <a:gd name="T8" fmla="*/ 46 w 69"/>
                <a:gd name="T9" fmla="*/ 5 h 7"/>
                <a:gd name="T10" fmla="*/ 42 w 69"/>
                <a:gd name="T11" fmla="*/ 5 h 7"/>
                <a:gd name="T12" fmla="*/ 20 w 69"/>
                <a:gd name="T13" fmla="*/ 6 h 7"/>
                <a:gd name="T14" fmla="*/ 17 w 69"/>
                <a:gd name="T15" fmla="*/ 6 h 7"/>
                <a:gd name="T16" fmla="*/ 3 w 69"/>
                <a:gd name="T17" fmla="*/ 3 h 7"/>
                <a:gd name="T18" fmla="*/ 3 w 69"/>
                <a:gd name="T19" fmla="*/ 2 h 7"/>
                <a:gd name="T20" fmla="*/ 2 w 69"/>
                <a:gd name="T21" fmla="*/ 2 h 7"/>
                <a:gd name="T22" fmla="*/ 5 w 69"/>
                <a:gd name="T23" fmla="*/ 5 h 7"/>
                <a:gd name="T24" fmla="*/ 17 w 69"/>
                <a:gd name="T25" fmla="*/ 7 h 7"/>
                <a:gd name="T26" fmla="*/ 21 w 69"/>
                <a:gd name="T27" fmla="*/ 7 h 7"/>
                <a:gd name="T28" fmla="*/ 46 w 69"/>
                <a:gd name="T29" fmla="*/ 6 h 7"/>
                <a:gd name="T30" fmla="*/ 59 w 69"/>
                <a:gd name="T31" fmla="*/ 4 h 7"/>
                <a:gd name="T32" fmla="*/ 67 w 69"/>
                <a:gd name="T33" fmla="*/ 1 h 7"/>
                <a:gd name="T34" fmla="*/ 65 w 69"/>
                <a:gd name="T35" fmla="*/ 1 h 7"/>
                <a:gd name="T36" fmla="*/ 65 w 69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2" y="1"/>
                    <a:pt x="57" y="4"/>
                    <a:pt x="57" y="4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34" y="5"/>
                    <a:pt x="20" y="6"/>
                    <a:pt x="20" y="6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2" y="6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3"/>
                    <a:pt x="5" y="5"/>
                  </a:cubicBezTo>
                  <a:cubicBezTo>
                    <a:pt x="5" y="5"/>
                    <a:pt x="11" y="7"/>
                    <a:pt x="17" y="7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21" y="7"/>
                    <a:pt x="43" y="6"/>
                    <a:pt x="46" y="6"/>
                  </a:cubicBezTo>
                  <a:cubicBezTo>
                    <a:pt x="46" y="6"/>
                    <a:pt x="55" y="6"/>
                    <a:pt x="59" y="4"/>
                  </a:cubicBezTo>
                  <a:cubicBezTo>
                    <a:pt x="59" y="4"/>
                    <a:pt x="69" y="1"/>
                    <a:pt x="67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5" name="Freeform 431"/>
            <p:cNvSpPr>
              <a:spLocks noEditPoints="1"/>
            </p:cNvSpPr>
            <p:nvPr/>
          </p:nvSpPr>
          <p:spPr bwMode="auto">
            <a:xfrm>
              <a:off x="824" y="1386"/>
              <a:ext cx="91" cy="109"/>
            </a:xfrm>
            <a:custGeom>
              <a:avLst/>
              <a:gdLst>
                <a:gd name="T0" fmla="*/ 53 w 62"/>
                <a:gd name="T1" fmla="*/ 66 h 75"/>
                <a:gd name="T2" fmla="*/ 36 w 62"/>
                <a:gd name="T3" fmla="*/ 58 h 75"/>
                <a:gd name="T4" fmla="*/ 42 w 62"/>
                <a:gd name="T5" fmla="*/ 57 h 75"/>
                <a:gd name="T6" fmla="*/ 44 w 62"/>
                <a:gd name="T7" fmla="*/ 60 h 75"/>
                <a:gd name="T8" fmla="*/ 42 w 62"/>
                <a:gd name="T9" fmla="*/ 57 h 75"/>
                <a:gd name="T10" fmla="*/ 51 w 62"/>
                <a:gd name="T11" fmla="*/ 58 h 75"/>
                <a:gd name="T12" fmla="*/ 49 w 62"/>
                <a:gd name="T13" fmla="*/ 26 h 75"/>
                <a:gd name="T14" fmla="*/ 50 w 62"/>
                <a:gd name="T15" fmla="*/ 27 h 75"/>
                <a:gd name="T16" fmla="*/ 39 w 62"/>
                <a:gd name="T17" fmla="*/ 28 h 75"/>
                <a:gd name="T18" fmla="*/ 43 w 62"/>
                <a:gd name="T19" fmla="*/ 25 h 75"/>
                <a:gd name="T20" fmla="*/ 43 w 62"/>
                <a:gd name="T21" fmla="*/ 30 h 75"/>
                <a:gd name="T22" fmla="*/ 29 w 62"/>
                <a:gd name="T23" fmla="*/ 46 h 75"/>
                <a:gd name="T24" fmla="*/ 34 w 62"/>
                <a:gd name="T25" fmla="*/ 67 h 75"/>
                <a:gd name="T26" fmla="*/ 27 w 62"/>
                <a:gd name="T27" fmla="*/ 69 h 75"/>
                <a:gd name="T28" fmla="*/ 11 w 62"/>
                <a:gd name="T29" fmla="*/ 74 h 75"/>
                <a:gd name="T30" fmla="*/ 17 w 62"/>
                <a:gd name="T31" fmla="*/ 75 h 75"/>
                <a:gd name="T32" fmla="*/ 62 w 62"/>
                <a:gd name="T33" fmla="*/ 70 h 75"/>
                <a:gd name="T34" fmla="*/ 60 w 62"/>
                <a:gd name="T35" fmla="*/ 70 h 75"/>
                <a:gd name="T36" fmla="*/ 59 w 62"/>
                <a:gd name="T37" fmla="*/ 66 h 75"/>
                <a:gd name="T38" fmla="*/ 57 w 62"/>
                <a:gd name="T39" fmla="*/ 65 h 75"/>
                <a:gd name="T40" fmla="*/ 45 w 62"/>
                <a:gd name="T41" fmla="*/ 71 h 75"/>
                <a:gd name="T42" fmla="*/ 38 w 62"/>
                <a:gd name="T43" fmla="*/ 67 h 75"/>
                <a:gd name="T44" fmla="*/ 36 w 62"/>
                <a:gd name="T45" fmla="*/ 56 h 75"/>
                <a:gd name="T46" fmla="*/ 39 w 62"/>
                <a:gd name="T47" fmla="*/ 55 h 75"/>
                <a:gd name="T48" fmla="*/ 43 w 62"/>
                <a:gd name="T49" fmla="*/ 50 h 75"/>
                <a:gd name="T50" fmla="*/ 48 w 62"/>
                <a:gd name="T51" fmla="*/ 39 h 75"/>
                <a:gd name="T52" fmla="*/ 49 w 62"/>
                <a:gd name="T53" fmla="*/ 31 h 75"/>
                <a:gd name="T54" fmla="*/ 48 w 62"/>
                <a:gd name="T55" fmla="*/ 25 h 75"/>
                <a:gd name="T56" fmla="*/ 46 w 62"/>
                <a:gd name="T57" fmla="*/ 30 h 75"/>
                <a:gd name="T58" fmla="*/ 45 w 62"/>
                <a:gd name="T59" fmla="*/ 25 h 75"/>
                <a:gd name="T60" fmla="*/ 47 w 62"/>
                <a:gd name="T61" fmla="*/ 25 h 75"/>
                <a:gd name="T62" fmla="*/ 33 w 62"/>
                <a:gd name="T63" fmla="*/ 29 h 75"/>
                <a:gd name="T64" fmla="*/ 36 w 62"/>
                <a:gd name="T65" fmla="*/ 27 h 75"/>
                <a:gd name="T66" fmla="*/ 36 w 62"/>
                <a:gd name="T67" fmla="*/ 27 h 75"/>
                <a:gd name="T68" fmla="*/ 51 w 62"/>
                <a:gd name="T69" fmla="*/ 26 h 75"/>
                <a:gd name="T70" fmla="*/ 51 w 62"/>
                <a:gd name="T71" fmla="*/ 33 h 75"/>
                <a:gd name="T72" fmla="*/ 39 w 62"/>
                <a:gd name="T73" fmla="*/ 23 h 75"/>
                <a:gd name="T74" fmla="*/ 35 w 62"/>
                <a:gd name="T75" fmla="*/ 21 h 75"/>
                <a:gd name="T76" fmla="*/ 37 w 62"/>
                <a:gd name="T77" fmla="*/ 19 h 75"/>
                <a:gd name="T78" fmla="*/ 45 w 62"/>
                <a:gd name="T79" fmla="*/ 20 h 75"/>
                <a:gd name="T80" fmla="*/ 40 w 62"/>
                <a:gd name="T81" fmla="*/ 18 h 75"/>
                <a:gd name="T82" fmla="*/ 41 w 62"/>
                <a:gd name="T83" fmla="*/ 20 h 75"/>
                <a:gd name="T84" fmla="*/ 20 w 62"/>
                <a:gd name="T85" fmla="*/ 18 h 75"/>
                <a:gd name="T86" fmla="*/ 42 w 62"/>
                <a:gd name="T87" fmla="*/ 18 h 75"/>
                <a:gd name="T88" fmla="*/ 43 w 62"/>
                <a:gd name="T89" fmla="*/ 21 h 75"/>
                <a:gd name="T90" fmla="*/ 26 w 62"/>
                <a:gd name="T91" fmla="*/ 9 h 75"/>
                <a:gd name="T92" fmla="*/ 39 w 62"/>
                <a:gd name="T93" fmla="*/ 15 h 75"/>
                <a:gd name="T94" fmla="*/ 26 w 62"/>
                <a:gd name="T95" fmla="*/ 9 h 75"/>
                <a:gd name="T96" fmla="*/ 25 w 62"/>
                <a:gd name="T97" fmla="*/ 9 h 75"/>
                <a:gd name="T98" fmla="*/ 19 w 62"/>
                <a:gd name="T99" fmla="*/ 17 h 75"/>
                <a:gd name="T100" fmla="*/ 16 w 62"/>
                <a:gd name="T101" fmla="*/ 16 h 75"/>
                <a:gd name="T102" fmla="*/ 22 w 62"/>
                <a:gd name="T103" fmla="*/ 18 h 75"/>
                <a:gd name="T104" fmla="*/ 27 w 62"/>
                <a:gd name="T105" fmla="*/ 19 h 75"/>
                <a:gd name="T106" fmla="*/ 40 w 62"/>
                <a:gd name="T107" fmla="*/ 15 h 75"/>
                <a:gd name="T108" fmla="*/ 45 w 62"/>
                <a:gd name="T109" fmla="*/ 14 h 75"/>
                <a:gd name="T110" fmla="*/ 49 w 62"/>
                <a:gd name="T111" fmla="*/ 12 h 75"/>
                <a:gd name="T112" fmla="*/ 32 w 62"/>
                <a:gd name="T113" fmla="*/ 1 h 75"/>
                <a:gd name="T114" fmla="*/ 26 w 62"/>
                <a:gd name="T1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75">
                  <a:moveTo>
                    <a:pt x="53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moveTo>
                    <a:pt x="36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moveTo>
                    <a:pt x="41" y="57"/>
                  </a:moveTo>
                  <a:cubicBezTo>
                    <a:pt x="39" y="57"/>
                    <a:pt x="38" y="58"/>
                    <a:pt x="36" y="58"/>
                  </a:cubicBezTo>
                  <a:cubicBezTo>
                    <a:pt x="38" y="58"/>
                    <a:pt x="39" y="57"/>
                    <a:pt x="41" y="57"/>
                  </a:cubicBezTo>
                  <a:moveTo>
                    <a:pt x="42" y="57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2" y="57"/>
                  </a:cubicBezTo>
                  <a:moveTo>
                    <a:pt x="42" y="57"/>
                  </a:moveTo>
                  <a:cubicBezTo>
                    <a:pt x="44" y="57"/>
                    <a:pt x="45" y="57"/>
                    <a:pt x="44" y="60"/>
                  </a:cubicBezTo>
                  <a:cubicBezTo>
                    <a:pt x="45" y="57"/>
                    <a:pt x="44" y="57"/>
                    <a:pt x="42" y="57"/>
                  </a:cubicBezTo>
                  <a:moveTo>
                    <a:pt x="42" y="57"/>
                  </a:move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moveTo>
                    <a:pt x="50" y="53"/>
                  </a:moveTo>
                  <a:cubicBezTo>
                    <a:pt x="50" y="56"/>
                    <a:pt x="51" y="58"/>
                    <a:pt x="51" y="59"/>
                  </a:cubicBezTo>
                  <a:cubicBezTo>
                    <a:pt x="51" y="59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6"/>
                    <a:pt x="50" y="53"/>
                  </a:cubicBezTo>
                  <a:moveTo>
                    <a:pt x="49" y="26"/>
                  </a:moveTo>
                  <a:cubicBezTo>
                    <a:pt x="49" y="29"/>
                    <a:pt x="50" y="29"/>
                    <a:pt x="50" y="29"/>
                  </a:cubicBezTo>
                  <a:cubicBezTo>
                    <a:pt x="50" y="29"/>
                    <a:pt x="50" y="28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49" y="26"/>
                  </a:cubicBezTo>
                  <a:moveTo>
                    <a:pt x="41" y="25"/>
                  </a:moveTo>
                  <a:cubicBezTo>
                    <a:pt x="40" y="26"/>
                    <a:pt x="40" y="26"/>
                    <a:pt x="39" y="26"/>
                  </a:cubicBezTo>
                  <a:cubicBezTo>
                    <a:pt x="38" y="28"/>
                    <a:pt x="39" y="28"/>
                    <a:pt x="39" y="28"/>
                  </a:cubicBezTo>
                  <a:cubicBezTo>
                    <a:pt x="39" y="28"/>
                    <a:pt x="39" y="28"/>
                    <a:pt x="40" y="28"/>
                  </a:cubicBezTo>
                  <a:cubicBezTo>
                    <a:pt x="40" y="28"/>
                    <a:pt x="41" y="27"/>
                    <a:pt x="41" y="25"/>
                  </a:cubicBezTo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0" y="30"/>
                    <a:pt x="38" y="33"/>
                  </a:cubicBezTo>
                  <a:cubicBezTo>
                    <a:pt x="36" y="34"/>
                    <a:pt x="20" y="41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40" y="46"/>
                    <a:pt x="30" y="57"/>
                  </a:cubicBezTo>
                  <a:cubicBezTo>
                    <a:pt x="30" y="57"/>
                    <a:pt x="20" y="68"/>
                    <a:pt x="27" y="68"/>
                  </a:cubicBezTo>
                  <a:cubicBezTo>
                    <a:pt x="28" y="68"/>
                    <a:pt x="30" y="67"/>
                    <a:pt x="3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0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6" y="69"/>
                    <a:pt x="26" y="69"/>
                  </a:cubicBezTo>
                  <a:cubicBezTo>
                    <a:pt x="25" y="69"/>
                    <a:pt x="19" y="69"/>
                    <a:pt x="18" y="73"/>
                  </a:cubicBezTo>
                  <a:cubicBezTo>
                    <a:pt x="18" y="73"/>
                    <a:pt x="17" y="75"/>
                    <a:pt x="14" y="75"/>
                  </a:cubicBezTo>
                  <a:cubicBezTo>
                    <a:pt x="13" y="75"/>
                    <a:pt x="12" y="75"/>
                    <a:pt x="11" y="7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9" y="75"/>
                    <a:pt x="14" y="75"/>
                  </a:cubicBezTo>
                  <a:cubicBezTo>
                    <a:pt x="15" y="75"/>
                    <a:pt x="16" y="75"/>
                    <a:pt x="17" y="75"/>
                  </a:cubicBezTo>
                  <a:cubicBezTo>
                    <a:pt x="17" y="75"/>
                    <a:pt x="31" y="74"/>
                    <a:pt x="39" y="74"/>
                  </a:cubicBezTo>
                  <a:cubicBezTo>
                    <a:pt x="41" y="74"/>
                    <a:pt x="42" y="74"/>
                    <a:pt x="43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9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1" y="68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7" y="68"/>
                    <a:pt x="54" y="72"/>
                    <a:pt x="54" y="72"/>
                  </a:cubicBezTo>
                  <a:cubicBezTo>
                    <a:pt x="53" y="71"/>
                    <a:pt x="57" y="66"/>
                    <a:pt x="57" y="66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6" y="65"/>
                    <a:pt x="55" y="66"/>
                    <a:pt x="54" y="67"/>
                  </a:cubicBezTo>
                  <a:cubicBezTo>
                    <a:pt x="50" y="70"/>
                    <a:pt x="47" y="71"/>
                    <a:pt x="4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68"/>
                    <a:pt x="53" y="66"/>
                    <a:pt x="53" y="66"/>
                  </a:cubicBezTo>
                  <a:cubicBezTo>
                    <a:pt x="53" y="66"/>
                    <a:pt x="49" y="65"/>
                    <a:pt x="46" y="65"/>
                  </a:cubicBezTo>
                  <a:cubicBezTo>
                    <a:pt x="43" y="65"/>
                    <a:pt x="39" y="66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6"/>
                    <a:pt x="36" y="62"/>
                    <a:pt x="36" y="58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4" y="57"/>
                    <a:pt x="35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5"/>
                    <a:pt x="38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3"/>
                    <a:pt x="42" y="52"/>
                    <a:pt x="44" y="52"/>
                  </a:cubicBezTo>
                  <a:cubicBezTo>
                    <a:pt x="45" y="52"/>
                    <a:pt x="47" y="52"/>
                    <a:pt x="48" y="54"/>
                  </a:cubicBezTo>
                  <a:cubicBezTo>
                    <a:pt x="48" y="54"/>
                    <a:pt x="47" y="50"/>
                    <a:pt x="43" y="50"/>
                  </a:cubicBezTo>
                  <a:cubicBezTo>
                    <a:pt x="43" y="50"/>
                    <a:pt x="42" y="50"/>
                    <a:pt x="42" y="50"/>
                  </a:cubicBezTo>
                  <a:cubicBezTo>
                    <a:pt x="42" y="50"/>
                    <a:pt x="34" y="48"/>
                    <a:pt x="46" y="46"/>
                  </a:cubicBezTo>
                  <a:cubicBezTo>
                    <a:pt x="46" y="46"/>
                    <a:pt x="52" y="45"/>
                    <a:pt x="45" y="45"/>
                  </a:cubicBezTo>
                  <a:cubicBezTo>
                    <a:pt x="45" y="45"/>
                    <a:pt x="40" y="43"/>
                    <a:pt x="48" y="39"/>
                  </a:cubicBezTo>
                  <a:cubicBezTo>
                    <a:pt x="48" y="39"/>
                    <a:pt x="54" y="35"/>
                    <a:pt x="47" y="35"/>
                  </a:cubicBezTo>
                  <a:cubicBezTo>
                    <a:pt x="46" y="35"/>
                    <a:pt x="46" y="35"/>
                    <a:pt x="45" y="35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5"/>
                    <a:pt x="35" y="35"/>
                    <a:pt x="49" y="31"/>
                  </a:cubicBezTo>
                  <a:cubicBezTo>
                    <a:pt x="49" y="31"/>
                    <a:pt x="49" y="31"/>
                    <a:pt x="49" y="30"/>
                  </a:cubicBezTo>
                  <a:cubicBezTo>
                    <a:pt x="49" y="30"/>
                    <a:pt x="48" y="28"/>
                    <a:pt x="48" y="28"/>
                  </a:cubicBezTo>
                  <a:cubicBezTo>
                    <a:pt x="49" y="27"/>
                    <a:pt x="49" y="26"/>
                    <a:pt x="49" y="26"/>
                  </a:cubicBezTo>
                  <a:cubicBezTo>
                    <a:pt x="49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8" y="26"/>
                    <a:pt x="48" y="30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3" y="27"/>
                    <a:pt x="44" y="26"/>
                    <a:pt x="44" y="25"/>
                  </a:cubicBezTo>
                  <a:moveTo>
                    <a:pt x="45" y="25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5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47" y="27"/>
                    <a:pt x="47" y="25"/>
                  </a:cubicBezTo>
                  <a:cubicBezTo>
                    <a:pt x="47" y="25"/>
                    <a:pt x="46" y="25"/>
                    <a:pt x="45" y="25"/>
                  </a:cubicBezTo>
                  <a:moveTo>
                    <a:pt x="37" y="24"/>
                  </a:moveTo>
                  <a:cubicBezTo>
                    <a:pt x="36" y="25"/>
                    <a:pt x="35" y="26"/>
                    <a:pt x="34" y="27"/>
                  </a:cubicBezTo>
                  <a:cubicBezTo>
                    <a:pt x="34" y="28"/>
                    <a:pt x="33" y="28"/>
                    <a:pt x="33" y="29"/>
                  </a:cubicBezTo>
                  <a:cubicBezTo>
                    <a:pt x="32" y="30"/>
                    <a:pt x="32" y="31"/>
                    <a:pt x="32" y="32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7" y="27"/>
                    <a:pt x="37" y="27"/>
                    <a:pt x="36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6"/>
                    <a:pt x="37" y="25"/>
                  </a:cubicBezTo>
                  <a:cubicBezTo>
                    <a:pt x="37" y="24"/>
                    <a:pt x="37" y="24"/>
                    <a:pt x="37" y="24"/>
                  </a:cubicBezTo>
                  <a:moveTo>
                    <a:pt x="51" y="22"/>
                  </a:moveTo>
                  <a:cubicBezTo>
                    <a:pt x="51" y="23"/>
                    <a:pt x="51" y="25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2" y="28"/>
                    <a:pt x="52" y="29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28"/>
                    <a:pt x="51" y="22"/>
                  </a:cubicBezTo>
                  <a:moveTo>
                    <a:pt x="41" y="21"/>
                  </a:moveTo>
                  <a:cubicBezTo>
                    <a:pt x="41" y="21"/>
                    <a:pt x="40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2"/>
                  </a:cubicBezTo>
                  <a:cubicBezTo>
                    <a:pt x="41" y="22"/>
                    <a:pt x="41" y="21"/>
                    <a:pt x="41" y="21"/>
                  </a:cubicBezTo>
                  <a:moveTo>
                    <a:pt x="37" y="19"/>
                  </a:moveTo>
                  <a:cubicBezTo>
                    <a:pt x="37" y="20"/>
                    <a:pt x="36" y="20"/>
                    <a:pt x="35" y="21"/>
                  </a:cubicBezTo>
                  <a:cubicBezTo>
                    <a:pt x="35" y="21"/>
                    <a:pt x="34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19"/>
                    <a:pt x="37" y="19"/>
                  </a:cubicBezTo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9"/>
                    <a:pt x="45" y="20"/>
                  </a:cubicBezTo>
                  <a:cubicBezTo>
                    <a:pt x="45" y="20"/>
                    <a:pt x="45" y="20"/>
                    <a:pt x="46" y="20"/>
                  </a:cubicBezTo>
                  <a:cubicBezTo>
                    <a:pt x="46" y="20"/>
                    <a:pt x="46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moveTo>
                    <a:pt x="40" y="18"/>
                  </a:moveTo>
                  <a:cubicBezTo>
                    <a:pt x="39" y="18"/>
                    <a:pt x="39" y="19"/>
                    <a:pt x="39" y="19"/>
                  </a:cubicBezTo>
                  <a:cubicBezTo>
                    <a:pt x="39" y="19"/>
                    <a:pt x="39" y="20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40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44" y="18"/>
                  </a:moveTo>
                  <a:cubicBezTo>
                    <a:pt x="44" y="18"/>
                    <a:pt x="43" y="18"/>
                    <a:pt x="42" y="18"/>
                  </a:cubicBezTo>
                  <a:cubicBezTo>
                    <a:pt x="43" y="18"/>
                    <a:pt x="43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3" y="21"/>
                  </a:cubicBezTo>
                  <a:cubicBezTo>
                    <a:pt x="43" y="21"/>
                    <a:pt x="44" y="21"/>
                    <a:pt x="44" y="20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moveTo>
                    <a:pt x="26" y="9"/>
                  </a:moveTo>
                  <a:cubicBezTo>
                    <a:pt x="26" y="9"/>
                    <a:pt x="28" y="9"/>
                    <a:pt x="28" y="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8" y="13"/>
                    <a:pt x="41" y="13"/>
                  </a:cubicBezTo>
                  <a:cubicBezTo>
                    <a:pt x="42" y="13"/>
                    <a:pt x="43" y="14"/>
                    <a:pt x="39" y="15"/>
                  </a:cubicBezTo>
                  <a:cubicBezTo>
                    <a:pt x="39" y="15"/>
                    <a:pt x="39" y="14"/>
                    <a:pt x="38" y="14"/>
                  </a:cubicBezTo>
                  <a:cubicBezTo>
                    <a:pt x="37" y="14"/>
                    <a:pt x="33" y="15"/>
                    <a:pt x="29" y="19"/>
                  </a:cubicBezTo>
                  <a:cubicBezTo>
                    <a:pt x="29" y="19"/>
                    <a:pt x="29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6" y="0"/>
                  </a:moveTo>
                  <a:cubicBezTo>
                    <a:pt x="26" y="0"/>
                    <a:pt x="29" y="9"/>
                    <a:pt x="25" y="9"/>
                  </a:cubicBezTo>
                  <a:cubicBezTo>
                    <a:pt x="24" y="9"/>
                    <a:pt x="23" y="8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18" y="8"/>
                    <a:pt x="15" y="16"/>
                  </a:cubicBezTo>
                  <a:cubicBezTo>
                    <a:pt x="15" y="16"/>
                    <a:pt x="16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19" y="15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6" y="16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7" y="18"/>
                    <a:pt x="27" y="19"/>
                  </a:cubicBezTo>
                  <a:cubicBezTo>
                    <a:pt x="28" y="20"/>
                    <a:pt x="28" y="20"/>
                    <a:pt x="29" y="20"/>
                  </a:cubicBezTo>
                  <a:cubicBezTo>
                    <a:pt x="29" y="18"/>
                    <a:pt x="31" y="18"/>
                    <a:pt x="32" y="18"/>
                  </a:cubicBezTo>
                  <a:cubicBezTo>
                    <a:pt x="34" y="16"/>
                    <a:pt x="37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1" y="15"/>
                    <a:pt x="42" y="15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2" y="15"/>
                    <a:pt x="45" y="14"/>
                  </a:cubicBezTo>
                  <a:cubicBezTo>
                    <a:pt x="45" y="14"/>
                    <a:pt x="41" y="14"/>
                    <a:pt x="42" y="12"/>
                  </a:cubicBezTo>
                  <a:cubicBezTo>
                    <a:pt x="42" y="12"/>
                    <a:pt x="34" y="6"/>
                    <a:pt x="38" y="6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5" y="6"/>
                    <a:pt x="49" y="12"/>
                  </a:cubicBezTo>
                  <a:cubicBezTo>
                    <a:pt x="49" y="12"/>
                    <a:pt x="49" y="11"/>
                    <a:pt x="48" y="10"/>
                  </a:cubicBezTo>
                  <a:cubicBezTo>
                    <a:pt x="48" y="10"/>
                    <a:pt x="42" y="3"/>
                    <a:pt x="39" y="0"/>
                  </a:cubicBezTo>
                  <a:cubicBezTo>
                    <a:pt x="39" y="1"/>
                    <a:pt x="38" y="2"/>
                    <a:pt x="36" y="2"/>
                  </a:cubicBezTo>
                  <a:cubicBezTo>
                    <a:pt x="35" y="2"/>
                    <a:pt x="34" y="2"/>
                    <a:pt x="32" y="1"/>
                  </a:cubicBezTo>
                  <a:cubicBezTo>
                    <a:pt x="32" y="1"/>
                    <a:pt x="30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6" name="Freeform 432"/>
            <p:cNvSpPr/>
            <p:nvPr/>
          </p:nvSpPr>
          <p:spPr bwMode="auto">
            <a:xfrm>
              <a:off x="848" y="1397"/>
              <a:ext cx="7" cy="16"/>
            </a:xfrm>
            <a:custGeom>
              <a:avLst/>
              <a:gdLst>
                <a:gd name="T0" fmla="*/ 4 w 5"/>
                <a:gd name="T1" fmla="*/ 0 h 11"/>
                <a:gd name="T2" fmla="*/ 0 w 5"/>
                <a:gd name="T3" fmla="*/ 9 h 11"/>
                <a:gd name="T4" fmla="*/ 2 w 5"/>
                <a:gd name="T5" fmla="*/ 8 h 11"/>
                <a:gd name="T6" fmla="*/ 4 w 5"/>
                <a:gd name="T7" fmla="*/ 11 h 11"/>
                <a:gd name="T8" fmla="*/ 4 w 5"/>
                <a:gd name="T9" fmla="*/ 11 h 11"/>
                <a:gd name="T10" fmla="*/ 4 w 5"/>
                <a:gd name="T11" fmla="*/ 11 h 11"/>
                <a:gd name="T12" fmla="*/ 4 w 5"/>
                <a:gd name="T13" fmla="*/ 11 h 11"/>
                <a:gd name="T14" fmla="*/ 5 w 5"/>
                <a:gd name="T15" fmla="*/ 11 h 11"/>
                <a:gd name="T16" fmla="*/ 4 w 5"/>
                <a:gd name="T17" fmla="*/ 0 h 11"/>
                <a:gd name="T18" fmla="*/ 4 w 5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1">
                  <a:moveTo>
                    <a:pt x="4" y="0"/>
                  </a:moveTo>
                  <a:cubicBezTo>
                    <a:pt x="3" y="0"/>
                    <a:pt x="0" y="9"/>
                    <a:pt x="0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7" name="Freeform 434"/>
            <p:cNvSpPr/>
            <p:nvPr/>
          </p:nvSpPr>
          <p:spPr bwMode="auto">
            <a:xfrm>
              <a:off x="874" y="1468"/>
              <a:ext cx="3" cy="4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0 h 3"/>
                <a:gd name="T16" fmla="*/ 2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8" name="Freeform 436"/>
            <p:cNvSpPr/>
            <p:nvPr/>
          </p:nvSpPr>
          <p:spPr bwMode="auto">
            <a:xfrm>
              <a:off x="864" y="1386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9" name="Freeform 437"/>
            <p:cNvSpPr/>
            <p:nvPr/>
          </p:nvSpPr>
          <p:spPr bwMode="auto">
            <a:xfrm>
              <a:off x="852" y="141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0" name="Freeform 438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" name="Freeform 439"/>
            <p:cNvSpPr/>
            <p:nvPr/>
          </p:nvSpPr>
          <p:spPr bwMode="auto">
            <a:xfrm>
              <a:off x="856" y="1413"/>
              <a:ext cx="8" cy="1"/>
            </a:xfrm>
            <a:custGeom>
              <a:avLst/>
              <a:gdLst>
                <a:gd name="T0" fmla="*/ 2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0 w 5"/>
                <a:gd name="T7" fmla="*/ 0 h 1"/>
                <a:gd name="T8" fmla="*/ 5 w 5"/>
                <a:gd name="T9" fmla="*/ 1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440"/>
            <p:cNvSpPr>
              <a:spLocks noEditPoints="1"/>
            </p:cNvSpPr>
            <p:nvPr/>
          </p:nvSpPr>
          <p:spPr bwMode="auto">
            <a:xfrm>
              <a:off x="867" y="1413"/>
              <a:ext cx="7" cy="16"/>
            </a:xfrm>
            <a:custGeom>
              <a:avLst/>
              <a:gdLst>
                <a:gd name="T0" fmla="*/ 5 w 5"/>
                <a:gd name="T1" fmla="*/ 9 h 11"/>
                <a:gd name="T2" fmla="*/ 4 w 5"/>
                <a:gd name="T3" fmla="*/ 11 h 11"/>
                <a:gd name="T4" fmla="*/ 5 w 5"/>
                <a:gd name="T5" fmla="*/ 9 h 11"/>
                <a:gd name="T6" fmla="*/ 3 w 5"/>
                <a:gd name="T7" fmla="*/ 0 h 11"/>
                <a:gd name="T8" fmla="*/ 0 w 5"/>
                <a:gd name="T9" fmla="*/ 2 h 11"/>
                <a:gd name="T10" fmla="*/ 0 w 5"/>
                <a:gd name="T11" fmla="*/ 2 h 11"/>
                <a:gd name="T12" fmla="*/ 3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9"/>
                  </a:moveTo>
                  <a:cubicBezTo>
                    <a:pt x="5" y="10"/>
                    <a:pt x="4" y="10"/>
                    <a:pt x="4" y="11"/>
                  </a:cubicBezTo>
                  <a:cubicBezTo>
                    <a:pt x="4" y="10"/>
                    <a:pt x="5" y="10"/>
                    <a:pt x="5" y="9"/>
                  </a:cubicBezTo>
                  <a:moveTo>
                    <a:pt x="3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441"/>
            <p:cNvSpPr>
              <a:spLocks noEditPoints="1"/>
            </p:cNvSpPr>
            <p:nvPr/>
          </p:nvSpPr>
          <p:spPr bwMode="auto">
            <a:xfrm>
              <a:off x="878" y="1411"/>
              <a:ext cx="9" cy="19"/>
            </a:xfrm>
            <a:custGeom>
              <a:avLst/>
              <a:gdLst>
                <a:gd name="T0" fmla="*/ 6 w 6"/>
                <a:gd name="T1" fmla="*/ 8 h 13"/>
                <a:gd name="T2" fmla="*/ 4 w 6"/>
                <a:gd name="T3" fmla="*/ 8 h 13"/>
                <a:gd name="T4" fmla="*/ 3 w 6"/>
                <a:gd name="T5" fmla="*/ 11 h 13"/>
                <a:gd name="T6" fmla="*/ 2 w 6"/>
                <a:gd name="T7" fmla="*/ 11 h 13"/>
                <a:gd name="T8" fmla="*/ 2 w 6"/>
                <a:gd name="T9" fmla="*/ 9 h 13"/>
                <a:gd name="T10" fmla="*/ 0 w 6"/>
                <a:gd name="T11" fmla="*/ 10 h 13"/>
                <a:gd name="T12" fmla="*/ 2 w 6"/>
                <a:gd name="T13" fmla="*/ 13 h 13"/>
                <a:gd name="T14" fmla="*/ 5 w 6"/>
                <a:gd name="T15" fmla="*/ 11 h 13"/>
                <a:gd name="T16" fmla="*/ 5 w 6"/>
                <a:gd name="T17" fmla="*/ 10 h 13"/>
                <a:gd name="T18" fmla="*/ 6 w 6"/>
                <a:gd name="T19" fmla="*/ 8 h 13"/>
                <a:gd name="T20" fmla="*/ 2 w 6"/>
                <a:gd name="T21" fmla="*/ 6 h 13"/>
                <a:gd name="T22" fmla="*/ 0 w 6"/>
                <a:gd name="T23" fmla="*/ 7 h 13"/>
                <a:gd name="T24" fmla="*/ 0 w 6"/>
                <a:gd name="T25" fmla="*/ 8 h 13"/>
                <a:gd name="T26" fmla="*/ 2 w 6"/>
                <a:gd name="T27" fmla="*/ 6 h 13"/>
                <a:gd name="T28" fmla="*/ 2 w 6"/>
                <a:gd name="T29" fmla="*/ 6 h 13"/>
                <a:gd name="T30" fmla="*/ 6 w 6"/>
                <a:gd name="T31" fmla="*/ 3 h 13"/>
                <a:gd name="T32" fmla="*/ 4 w 6"/>
                <a:gd name="T33" fmla="*/ 4 h 13"/>
                <a:gd name="T34" fmla="*/ 4 w 6"/>
                <a:gd name="T35" fmla="*/ 5 h 13"/>
                <a:gd name="T36" fmla="*/ 6 w 6"/>
                <a:gd name="T37" fmla="*/ 4 h 13"/>
                <a:gd name="T38" fmla="*/ 6 w 6"/>
                <a:gd name="T39" fmla="*/ 3 h 13"/>
                <a:gd name="T40" fmla="*/ 3 w 6"/>
                <a:gd name="T41" fmla="*/ 0 h 13"/>
                <a:gd name="T42" fmla="*/ 0 w 6"/>
                <a:gd name="T43" fmla="*/ 2 h 13"/>
                <a:gd name="T44" fmla="*/ 0 w 6"/>
                <a:gd name="T45" fmla="*/ 3 h 13"/>
                <a:gd name="T46" fmla="*/ 0 w 6"/>
                <a:gd name="T47" fmla="*/ 5 h 13"/>
                <a:gd name="T48" fmla="*/ 2 w 6"/>
                <a:gd name="T49" fmla="*/ 4 h 13"/>
                <a:gd name="T50" fmla="*/ 2 w 6"/>
                <a:gd name="T51" fmla="*/ 2 h 13"/>
                <a:gd name="T52" fmla="*/ 3 w 6"/>
                <a:gd name="T53" fmla="*/ 1 h 13"/>
                <a:gd name="T54" fmla="*/ 4 w 6"/>
                <a:gd name="T55" fmla="*/ 3 h 13"/>
                <a:gd name="T56" fmla="*/ 4 w 6"/>
                <a:gd name="T57" fmla="*/ 3 h 13"/>
                <a:gd name="T58" fmla="*/ 6 w 6"/>
                <a:gd name="T59" fmla="*/ 3 h 13"/>
                <a:gd name="T60" fmla="*/ 5 w 6"/>
                <a:gd name="T61" fmla="*/ 1 h 13"/>
                <a:gd name="T62" fmla="*/ 5 w 6"/>
                <a:gd name="T63" fmla="*/ 1 h 13"/>
                <a:gd name="T64" fmla="*/ 4 w 6"/>
                <a:gd name="T65" fmla="*/ 1 h 13"/>
                <a:gd name="T66" fmla="*/ 3 w 6"/>
                <a:gd name="T67" fmla="*/ 0 h 13"/>
                <a:gd name="T68" fmla="*/ 3 w 6"/>
                <a:gd name="T6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3">
                  <a:moveTo>
                    <a:pt x="6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2" y="9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1"/>
                    <a:pt x="0" y="12"/>
                    <a:pt x="2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moveTo>
                    <a:pt x="2" y="6"/>
                  </a:moveTo>
                  <a:cubicBezTo>
                    <a:pt x="1" y="6"/>
                    <a:pt x="1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6" y="3"/>
                  </a:move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442"/>
            <p:cNvSpPr>
              <a:spLocks noEditPoints="1"/>
            </p:cNvSpPr>
            <p:nvPr/>
          </p:nvSpPr>
          <p:spPr bwMode="auto">
            <a:xfrm>
              <a:off x="887" y="1411"/>
              <a:ext cx="7" cy="19"/>
            </a:xfrm>
            <a:custGeom>
              <a:avLst/>
              <a:gdLst>
                <a:gd name="T0" fmla="*/ 2 w 5"/>
                <a:gd name="T1" fmla="*/ 8 h 13"/>
                <a:gd name="T2" fmla="*/ 1 w 5"/>
                <a:gd name="T3" fmla="*/ 8 h 13"/>
                <a:gd name="T4" fmla="*/ 0 w 5"/>
                <a:gd name="T5" fmla="*/ 10 h 13"/>
                <a:gd name="T6" fmla="*/ 3 w 5"/>
                <a:gd name="T7" fmla="*/ 13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9 h 13"/>
                <a:gd name="T14" fmla="*/ 5 w 5"/>
                <a:gd name="T15" fmla="*/ 8 h 13"/>
                <a:gd name="T16" fmla="*/ 4 w 5"/>
                <a:gd name="T17" fmla="*/ 8 h 13"/>
                <a:gd name="T18" fmla="*/ 3 w 5"/>
                <a:gd name="T19" fmla="*/ 11 h 13"/>
                <a:gd name="T20" fmla="*/ 3 w 5"/>
                <a:gd name="T21" fmla="*/ 11 h 13"/>
                <a:gd name="T22" fmla="*/ 3 w 5"/>
                <a:gd name="T23" fmla="*/ 11 h 13"/>
                <a:gd name="T24" fmla="*/ 2 w 5"/>
                <a:gd name="T25" fmla="*/ 8 h 13"/>
                <a:gd name="T26" fmla="*/ 2 w 5"/>
                <a:gd name="T27" fmla="*/ 0 h 13"/>
                <a:gd name="T28" fmla="*/ 1 w 5"/>
                <a:gd name="T29" fmla="*/ 1 h 13"/>
                <a:gd name="T30" fmla="*/ 1 w 5"/>
                <a:gd name="T31" fmla="*/ 1 h 13"/>
                <a:gd name="T32" fmla="*/ 1 w 5"/>
                <a:gd name="T33" fmla="*/ 3 h 13"/>
                <a:gd name="T34" fmla="*/ 2 w 5"/>
                <a:gd name="T35" fmla="*/ 3 h 13"/>
                <a:gd name="T36" fmla="*/ 3 w 5"/>
                <a:gd name="T37" fmla="*/ 1 h 13"/>
                <a:gd name="T38" fmla="*/ 3 w 5"/>
                <a:gd name="T39" fmla="*/ 1 h 13"/>
                <a:gd name="T40" fmla="*/ 3 w 5"/>
                <a:gd name="T41" fmla="*/ 1 h 13"/>
                <a:gd name="T42" fmla="*/ 3 w 5"/>
                <a:gd name="T43" fmla="*/ 1 h 13"/>
                <a:gd name="T44" fmla="*/ 2 w 5"/>
                <a:gd name="T4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3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10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443"/>
            <p:cNvSpPr/>
            <p:nvPr/>
          </p:nvSpPr>
          <p:spPr bwMode="auto">
            <a:xfrm>
              <a:off x="894" y="1424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1 w 3"/>
                <a:gd name="T5" fmla="*/ 4 h 4"/>
                <a:gd name="T6" fmla="*/ 2 w 3"/>
                <a:gd name="T7" fmla="*/ 2 h 4"/>
                <a:gd name="T8" fmla="*/ 3 w 3"/>
                <a:gd name="T9" fmla="*/ 2 h 4"/>
                <a:gd name="T10" fmla="*/ 3 w 3"/>
                <a:gd name="T11" fmla="*/ 2 h 4"/>
                <a:gd name="T12" fmla="*/ 3 w 3"/>
                <a:gd name="T13" fmla="*/ 0 h 4"/>
                <a:gd name="T14" fmla="*/ 3 w 3"/>
                <a:gd name="T15" fmla="*/ 0 h 4"/>
                <a:gd name="T16" fmla="*/ 2 w 3"/>
                <a:gd name="T17" fmla="*/ 1 h 4"/>
                <a:gd name="T18" fmla="*/ 2 w 3"/>
                <a:gd name="T19" fmla="*/ 3 h 4"/>
                <a:gd name="T20" fmla="*/ 1 w 3"/>
                <a:gd name="T21" fmla="*/ 0 h 4"/>
                <a:gd name="T22" fmla="*/ 1 w 3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4"/>
                    <a:pt x="3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444"/>
            <p:cNvSpPr/>
            <p:nvPr/>
          </p:nvSpPr>
          <p:spPr bwMode="auto">
            <a:xfrm>
              <a:off x="877" y="1469"/>
              <a:ext cx="13" cy="15"/>
            </a:xfrm>
            <a:custGeom>
              <a:avLst/>
              <a:gdLst>
                <a:gd name="T0" fmla="*/ 6 w 9"/>
                <a:gd name="T1" fmla="*/ 0 h 10"/>
                <a:gd name="T2" fmla="*/ 6 w 9"/>
                <a:gd name="T3" fmla="*/ 0 h 10"/>
                <a:gd name="T4" fmla="*/ 6 w 9"/>
                <a:gd name="T5" fmla="*/ 0 h 10"/>
                <a:gd name="T6" fmla="*/ 5 w 9"/>
                <a:gd name="T7" fmla="*/ 0 h 10"/>
                <a:gd name="T8" fmla="*/ 5 w 9"/>
                <a:gd name="T9" fmla="*/ 0 h 10"/>
                <a:gd name="T10" fmla="*/ 0 w 9"/>
                <a:gd name="T11" fmla="*/ 1 h 10"/>
                <a:gd name="T12" fmla="*/ 0 w 9"/>
                <a:gd name="T13" fmla="*/ 1 h 10"/>
                <a:gd name="T14" fmla="*/ 0 w 9"/>
                <a:gd name="T15" fmla="*/ 1 h 10"/>
                <a:gd name="T16" fmla="*/ 0 w 9"/>
                <a:gd name="T17" fmla="*/ 1 h 10"/>
                <a:gd name="T18" fmla="*/ 0 w 9"/>
                <a:gd name="T19" fmla="*/ 1 h 10"/>
                <a:gd name="T20" fmla="*/ 0 w 9"/>
                <a:gd name="T21" fmla="*/ 1 h 10"/>
                <a:gd name="T22" fmla="*/ 0 w 9"/>
                <a:gd name="T23" fmla="*/ 1 h 10"/>
                <a:gd name="T24" fmla="*/ 2 w 9"/>
                <a:gd name="T25" fmla="*/ 10 h 10"/>
                <a:gd name="T26" fmla="*/ 2 w 9"/>
                <a:gd name="T27" fmla="*/ 10 h 10"/>
                <a:gd name="T28" fmla="*/ 8 w 9"/>
                <a:gd name="T29" fmla="*/ 3 h 10"/>
                <a:gd name="T30" fmla="*/ 8 w 9"/>
                <a:gd name="T31" fmla="*/ 3 h 10"/>
                <a:gd name="T32" fmla="*/ 6 w 9"/>
                <a:gd name="T33" fmla="*/ 0 h 10"/>
                <a:gd name="T34" fmla="*/ 6 w 9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445"/>
            <p:cNvSpPr/>
            <p:nvPr/>
          </p:nvSpPr>
          <p:spPr bwMode="auto">
            <a:xfrm>
              <a:off x="874" y="1427"/>
              <a:ext cx="29" cy="57"/>
            </a:xfrm>
            <a:custGeom>
              <a:avLst/>
              <a:gdLst>
                <a:gd name="T0" fmla="*/ 17 w 20"/>
                <a:gd name="T1" fmla="*/ 0 h 39"/>
                <a:gd name="T2" fmla="*/ 17 w 20"/>
                <a:gd name="T3" fmla="*/ 2 h 39"/>
                <a:gd name="T4" fmla="*/ 16 w 20"/>
                <a:gd name="T5" fmla="*/ 2 h 39"/>
                <a:gd name="T6" fmla="*/ 15 w 20"/>
                <a:gd name="T7" fmla="*/ 2 h 39"/>
                <a:gd name="T8" fmla="*/ 15 w 20"/>
                <a:gd name="T9" fmla="*/ 3 h 39"/>
                <a:gd name="T10" fmla="*/ 10 w 20"/>
                <a:gd name="T11" fmla="*/ 7 h 39"/>
                <a:gd name="T12" fmla="*/ 11 w 20"/>
                <a:gd name="T13" fmla="*/ 7 h 39"/>
                <a:gd name="T14" fmla="*/ 13 w 20"/>
                <a:gd name="T15" fmla="*/ 7 h 39"/>
                <a:gd name="T16" fmla="*/ 14 w 20"/>
                <a:gd name="T17" fmla="*/ 11 h 39"/>
                <a:gd name="T18" fmla="*/ 11 w 20"/>
                <a:gd name="T19" fmla="*/ 17 h 39"/>
                <a:gd name="T20" fmla="*/ 12 w 20"/>
                <a:gd name="T21" fmla="*/ 18 h 39"/>
                <a:gd name="T22" fmla="*/ 8 w 20"/>
                <a:gd name="T23" fmla="*/ 22 h 39"/>
                <a:gd name="T24" fmla="*/ 9 w 20"/>
                <a:gd name="T25" fmla="*/ 22 h 39"/>
                <a:gd name="T26" fmla="*/ 14 w 20"/>
                <a:gd name="T27" fmla="*/ 26 h 39"/>
                <a:gd name="T28" fmla="*/ 10 w 20"/>
                <a:gd name="T29" fmla="*/ 24 h 39"/>
                <a:gd name="T30" fmla="*/ 5 w 20"/>
                <a:gd name="T31" fmla="*/ 27 h 39"/>
                <a:gd name="T32" fmla="*/ 5 w 20"/>
                <a:gd name="T33" fmla="*/ 27 h 39"/>
                <a:gd name="T34" fmla="*/ 2 w 20"/>
                <a:gd name="T35" fmla="*/ 28 h 39"/>
                <a:gd name="T36" fmla="*/ 2 w 20"/>
                <a:gd name="T37" fmla="*/ 28 h 39"/>
                <a:gd name="T38" fmla="*/ 2 w 20"/>
                <a:gd name="T39" fmla="*/ 28 h 39"/>
                <a:gd name="T40" fmla="*/ 2 w 20"/>
                <a:gd name="T41" fmla="*/ 30 h 39"/>
                <a:gd name="T42" fmla="*/ 2 w 20"/>
                <a:gd name="T43" fmla="*/ 30 h 39"/>
                <a:gd name="T44" fmla="*/ 2 w 20"/>
                <a:gd name="T45" fmla="*/ 30 h 39"/>
                <a:gd name="T46" fmla="*/ 2 w 20"/>
                <a:gd name="T47" fmla="*/ 30 h 39"/>
                <a:gd name="T48" fmla="*/ 2 w 20"/>
                <a:gd name="T49" fmla="*/ 30 h 39"/>
                <a:gd name="T50" fmla="*/ 7 w 20"/>
                <a:gd name="T51" fmla="*/ 29 h 39"/>
                <a:gd name="T52" fmla="*/ 7 w 20"/>
                <a:gd name="T53" fmla="*/ 29 h 39"/>
                <a:gd name="T54" fmla="*/ 8 w 20"/>
                <a:gd name="T55" fmla="*/ 29 h 39"/>
                <a:gd name="T56" fmla="*/ 8 w 20"/>
                <a:gd name="T57" fmla="*/ 29 h 39"/>
                <a:gd name="T58" fmla="*/ 8 w 20"/>
                <a:gd name="T59" fmla="*/ 29 h 39"/>
                <a:gd name="T60" fmla="*/ 8 w 20"/>
                <a:gd name="T61" fmla="*/ 29 h 39"/>
                <a:gd name="T62" fmla="*/ 8 w 20"/>
                <a:gd name="T63" fmla="*/ 29 h 39"/>
                <a:gd name="T64" fmla="*/ 8 w 20"/>
                <a:gd name="T65" fmla="*/ 29 h 39"/>
                <a:gd name="T66" fmla="*/ 10 w 20"/>
                <a:gd name="T67" fmla="*/ 32 h 39"/>
                <a:gd name="T68" fmla="*/ 10 w 20"/>
                <a:gd name="T69" fmla="*/ 32 h 39"/>
                <a:gd name="T70" fmla="*/ 4 w 20"/>
                <a:gd name="T71" fmla="*/ 39 h 39"/>
                <a:gd name="T72" fmla="*/ 4 w 20"/>
                <a:gd name="T73" fmla="*/ 39 h 39"/>
                <a:gd name="T74" fmla="*/ 12 w 20"/>
                <a:gd name="T75" fmla="*/ 37 h 39"/>
                <a:gd name="T76" fmla="*/ 19 w 20"/>
                <a:gd name="T77" fmla="*/ 38 h 39"/>
                <a:gd name="T78" fmla="*/ 19 w 20"/>
                <a:gd name="T79" fmla="*/ 38 h 39"/>
                <a:gd name="T80" fmla="*/ 19 w 20"/>
                <a:gd name="T81" fmla="*/ 38 h 39"/>
                <a:gd name="T82" fmla="*/ 18 w 20"/>
                <a:gd name="T83" fmla="*/ 38 h 39"/>
                <a:gd name="T84" fmla="*/ 18 w 20"/>
                <a:gd name="T85" fmla="*/ 35 h 39"/>
                <a:gd name="T86" fmla="*/ 17 w 20"/>
                <a:gd name="T87" fmla="*/ 31 h 39"/>
                <a:gd name="T88" fmla="*/ 16 w 20"/>
                <a:gd name="T89" fmla="*/ 25 h 39"/>
                <a:gd name="T90" fmla="*/ 17 w 20"/>
                <a:gd name="T91" fmla="*/ 17 h 39"/>
                <a:gd name="T92" fmla="*/ 17 w 20"/>
                <a:gd name="T93" fmla="*/ 6 h 39"/>
                <a:gd name="T94" fmla="*/ 16 w 20"/>
                <a:gd name="T95" fmla="*/ 6 h 39"/>
                <a:gd name="T96" fmla="*/ 17 w 20"/>
                <a:gd name="T97" fmla="*/ 5 h 39"/>
                <a:gd name="T98" fmla="*/ 17 w 20"/>
                <a:gd name="T99" fmla="*/ 5 h 39"/>
                <a:gd name="T100" fmla="*/ 17 w 20"/>
                <a:gd name="T10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39">
                  <a:moveTo>
                    <a:pt x="17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" y="7"/>
                    <a:pt x="7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20" y="7"/>
                    <a:pt x="14" y="11"/>
                    <a:pt x="14" y="11"/>
                  </a:cubicBezTo>
                  <a:cubicBezTo>
                    <a:pt x="6" y="15"/>
                    <a:pt x="11" y="17"/>
                    <a:pt x="11" y="17"/>
                  </a:cubicBezTo>
                  <a:cubicBezTo>
                    <a:pt x="18" y="17"/>
                    <a:pt x="12" y="18"/>
                    <a:pt x="12" y="18"/>
                  </a:cubicBezTo>
                  <a:cubicBezTo>
                    <a:pt x="0" y="20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3" y="22"/>
                    <a:pt x="14" y="26"/>
                    <a:pt x="14" y="26"/>
                  </a:cubicBezTo>
                  <a:cubicBezTo>
                    <a:pt x="13" y="24"/>
                    <a:pt x="11" y="24"/>
                    <a:pt x="10" y="24"/>
                  </a:cubicBezTo>
                  <a:cubicBezTo>
                    <a:pt x="8" y="24"/>
                    <a:pt x="6" y="25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5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9"/>
                    <a:pt x="11" y="29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5" y="36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8"/>
                    <a:pt x="9" y="37"/>
                    <a:pt x="12" y="37"/>
                  </a:cubicBezTo>
                  <a:cubicBezTo>
                    <a:pt x="15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7" y="38"/>
                    <a:pt x="17" y="37"/>
                    <a:pt x="18" y="35"/>
                  </a:cubicBezTo>
                  <a:cubicBezTo>
                    <a:pt x="18" y="35"/>
                    <a:pt x="17" y="33"/>
                    <a:pt x="17" y="31"/>
                  </a:cubicBezTo>
                  <a:cubicBezTo>
                    <a:pt x="17" y="30"/>
                    <a:pt x="16" y="28"/>
                    <a:pt x="16" y="25"/>
                  </a:cubicBezTo>
                  <a:cubicBezTo>
                    <a:pt x="16" y="22"/>
                    <a:pt x="16" y="18"/>
                    <a:pt x="17" y="17"/>
                  </a:cubicBezTo>
                  <a:cubicBezTo>
                    <a:pt x="17" y="17"/>
                    <a:pt x="18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446"/>
            <p:cNvSpPr/>
            <p:nvPr/>
          </p:nvSpPr>
          <p:spPr bwMode="auto">
            <a:xfrm>
              <a:off x="896" y="1427"/>
              <a:ext cx="3" cy="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2 h 2"/>
                <a:gd name="T10" fmla="*/ 2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447"/>
            <p:cNvSpPr>
              <a:spLocks noEditPoints="1"/>
            </p:cNvSpPr>
            <p:nvPr/>
          </p:nvSpPr>
          <p:spPr bwMode="auto">
            <a:xfrm>
              <a:off x="877" y="1469"/>
              <a:ext cx="11" cy="15"/>
            </a:xfrm>
            <a:custGeom>
              <a:avLst/>
              <a:gdLst>
                <a:gd name="T0" fmla="*/ 8 w 8"/>
                <a:gd name="T1" fmla="*/ 3 h 10"/>
                <a:gd name="T2" fmla="*/ 8 w 8"/>
                <a:gd name="T3" fmla="*/ 3 h 10"/>
                <a:gd name="T4" fmla="*/ 2 w 8"/>
                <a:gd name="T5" fmla="*/ 10 h 10"/>
                <a:gd name="T6" fmla="*/ 2 w 8"/>
                <a:gd name="T7" fmla="*/ 10 h 10"/>
                <a:gd name="T8" fmla="*/ 8 w 8"/>
                <a:gd name="T9" fmla="*/ 3 h 10"/>
                <a:gd name="T10" fmla="*/ 8 w 8"/>
                <a:gd name="T11" fmla="*/ 3 h 10"/>
                <a:gd name="T12" fmla="*/ 0 w 8"/>
                <a:gd name="T13" fmla="*/ 1 h 10"/>
                <a:gd name="T14" fmla="*/ 0 w 8"/>
                <a:gd name="T15" fmla="*/ 1 h 10"/>
                <a:gd name="T16" fmla="*/ 0 w 8"/>
                <a:gd name="T17" fmla="*/ 1 h 10"/>
                <a:gd name="T18" fmla="*/ 0 w 8"/>
                <a:gd name="T19" fmla="*/ 1 h 10"/>
                <a:gd name="T20" fmla="*/ 0 w 8"/>
                <a:gd name="T21" fmla="*/ 1 h 10"/>
                <a:gd name="T22" fmla="*/ 0 w 8"/>
                <a:gd name="T23" fmla="*/ 1 h 10"/>
                <a:gd name="T24" fmla="*/ 5 w 8"/>
                <a:gd name="T25" fmla="*/ 0 h 10"/>
                <a:gd name="T26" fmla="*/ 5 w 8"/>
                <a:gd name="T27" fmla="*/ 0 h 10"/>
                <a:gd name="T28" fmla="*/ 5 w 8"/>
                <a:gd name="T29" fmla="*/ 0 h 10"/>
                <a:gd name="T30" fmla="*/ 6 w 8"/>
                <a:gd name="T31" fmla="*/ 0 h 10"/>
                <a:gd name="T32" fmla="*/ 6 w 8"/>
                <a:gd name="T33" fmla="*/ 0 h 10"/>
                <a:gd name="T34" fmla="*/ 6 w 8"/>
                <a:gd name="T35" fmla="*/ 0 h 10"/>
                <a:gd name="T36" fmla="*/ 6 w 8"/>
                <a:gd name="T37" fmla="*/ 0 h 10"/>
                <a:gd name="T38" fmla="*/ 6 w 8"/>
                <a:gd name="T39" fmla="*/ 0 h 10"/>
                <a:gd name="T40" fmla="*/ 6 w 8"/>
                <a:gd name="T41" fmla="*/ 0 h 10"/>
                <a:gd name="T42" fmla="*/ 6 w 8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0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6"/>
                    <a:pt x="3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448"/>
            <p:cNvSpPr>
              <a:spLocks noEditPoints="1"/>
            </p:cNvSpPr>
            <p:nvPr/>
          </p:nvSpPr>
          <p:spPr bwMode="auto">
            <a:xfrm>
              <a:off x="903" y="1479"/>
              <a:ext cx="3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449"/>
            <p:cNvSpPr>
              <a:spLocks noEditPoints="1"/>
            </p:cNvSpPr>
            <p:nvPr/>
          </p:nvSpPr>
          <p:spPr bwMode="auto">
            <a:xfrm>
              <a:off x="890" y="1481"/>
              <a:ext cx="17" cy="9"/>
            </a:xfrm>
            <a:custGeom>
              <a:avLst/>
              <a:gdLst>
                <a:gd name="T0" fmla="*/ 9 w 12"/>
                <a:gd name="T1" fmla="*/ 1 h 6"/>
                <a:gd name="T2" fmla="*/ 11 w 12"/>
                <a:gd name="T3" fmla="*/ 0 h 6"/>
                <a:gd name="T4" fmla="*/ 9 w 12"/>
                <a:gd name="T5" fmla="*/ 1 h 6"/>
                <a:gd name="T6" fmla="*/ 11 w 12"/>
                <a:gd name="T7" fmla="*/ 0 h 6"/>
                <a:gd name="T8" fmla="*/ 8 w 12"/>
                <a:gd name="T9" fmla="*/ 1 h 6"/>
                <a:gd name="T10" fmla="*/ 8 w 12"/>
                <a:gd name="T11" fmla="*/ 1 h 6"/>
                <a:gd name="T12" fmla="*/ 8 w 12"/>
                <a:gd name="T13" fmla="*/ 1 h 6"/>
                <a:gd name="T14" fmla="*/ 8 w 12"/>
                <a:gd name="T15" fmla="*/ 1 h 6"/>
                <a:gd name="T16" fmla="*/ 8 w 12"/>
                <a:gd name="T17" fmla="*/ 1 h 6"/>
                <a:gd name="T18" fmla="*/ 0 w 12"/>
                <a:gd name="T19" fmla="*/ 6 h 6"/>
                <a:gd name="T20" fmla="*/ 1 w 12"/>
                <a:gd name="T21" fmla="*/ 6 h 6"/>
                <a:gd name="T22" fmla="*/ 9 w 12"/>
                <a:gd name="T23" fmla="*/ 2 h 6"/>
                <a:gd name="T24" fmla="*/ 11 w 12"/>
                <a:gd name="T25" fmla="*/ 0 h 6"/>
                <a:gd name="T26" fmla="*/ 12 w 12"/>
                <a:gd name="T27" fmla="*/ 0 h 6"/>
                <a:gd name="T28" fmla="*/ 11 w 12"/>
                <a:gd name="T29" fmla="*/ 0 h 6"/>
                <a:gd name="T30" fmla="*/ 11 w 12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6">
                  <a:moveTo>
                    <a:pt x="9" y="1"/>
                  </a:moveTo>
                  <a:cubicBezTo>
                    <a:pt x="9" y="1"/>
                    <a:pt x="10" y="1"/>
                    <a:pt x="11" y="0"/>
                  </a:cubicBezTo>
                  <a:cubicBezTo>
                    <a:pt x="10" y="1"/>
                    <a:pt x="9" y="1"/>
                    <a:pt x="9" y="1"/>
                  </a:cubicBezTo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1" y="3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5" y="5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450"/>
            <p:cNvSpPr>
              <a:spLocks noEditPoints="1"/>
            </p:cNvSpPr>
            <p:nvPr/>
          </p:nvSpPr>
          <p:spPr bwMode="auto">
            <a:xfrm>
              <a:off x="902" y="1481"/>
              <a:ext cx="13" cy="10"/>
            </a:xfrm>
            <a:custGeom>
              <a:avLst/>
              <a:gdLst>
                <a:gd name="T0" fmla="*/ 7 w 9"/>
                <a:gd name="T1" fmla="*/ 2 h 7"/>
                <a:gd name="T2" fmla="*/ 7 w 9"/>
                <a:gd name="T3" fmla="*/ 5 h 7"/>
                <a:gd name="T4" fmla="*/ 7 w 9"/>
                <a:gd name="T5" fmla="*/ 5 h 7"/>
                <a:gd name="T6" fmla="*/ 9 w 9"/>
                <a:gd name="T7" fmla="*/ 4 h 7"/>
                <a:gd name="T8" fmla="*/ 8 w 9"/>
                <a:gd name="T9" fmla="*/ 3 h 7"/>
                <a:gd name="T10" fmla="*/ 7 w 9"/>
                <a:gd name="T11" fmla="*/ 2 h 7"/>
                <a:gd name="T12" fmla="*/ 4 w 9"/>
                <a:gd name="T13" fmla="*/ 0 h 7"/>
                <a:gd name="T14" fmla="*/ 4 w 9"/>
                <a:gd name="T15" fmla="*/ 1 h 7"/>
                <a:gd name="T16" fmla="*/ 1 w 9"/>
                <a:gd name="T17" fmla="*/ 7 h 7"/>
                <a:gd name="T18" fmla="*/ 6 w 9"/>
                <a:gd name="T19" fmla="*/ 1 h 7"/>
                <a:gd name="T20" fmla="*/ 6 w 9"/>
                <a:gd name="T21" fmla="*/ 2 h 7"/>
                <a:gd name="T22" fmla="*/ 4 w 9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7" y="2"/>
                  </a:moveTo>
                  <a:cubicBezTo>
                    <a:pt x="7" y="2"/>
                    <a:pt x="8" y="3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6"/>
                    <a:pt x="1" y="7"/>
                  </a:cubicBezTo>
                  <a:cubicBezTo>
                    <a:pt x="1" y="7"/>
                    <a:pt x="4" y="3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451"/>
            <p:cNvSpPr>
              <a:spLocks noEditPoints="1"/>
            </p:cNvSpPr>
            <p:nvPr/>
          </p:nvSpPr>
          <p:spPr bwMode="auto">
            <a:xfrm>
              <a:off x="874" y="1395"/>
              <a:ext cx="25" cy="31"/>
            </a:xfrm>
            <a:custGeom>
              <a:avLst/>
              <a:gdLst>
                <a:gd name="T0" fmla="*/ 3 w 17"/>
                <a:gd name="T1" fmla="*/ 19 h 21"/>
                <a:gd name="T2" fmla="*/ 2 w 17"/>
                <a:gd name="T3" fmla="*/ 21 h 21"/>
                <a:gd name="T4" fmla="*/ 2 w 17"/>
                <a:gd name="T5" fmla="*/ 21 h 21"/>
                <a:gd name="T6" fmla="*/ 2 w 17"/>
                <a:gd name="T7" fmla="*/ 21 h 21"/>
                <a:gd name="T8" fmla="*/ 3 w 17"/>
                <a:gd name="T9" fmla="*/ 21 h 21"/>
                <a:gd name="T10" fmla="*/ 3 w 17"/>
                <a:gd name="T11" fmla="*/ 21 h 21"/>
                <a:gd name="T12" fmla="*/ 3 w 17"/>
                <a:gd name="T13" fmla="*/ 19 h 21"/>
                <a:gd name="T14" fmla="*/ 7 w 17"/>
                <a:gd name="T15" fmla="*/ 16 h 21"/>
                <a:gd name="T16" fmla="*/ 5 w 17"/>
                <a:gd name="T17" fmla="*/ 17 h 21"/>
                <a:gd name="T18" fmla="*/ 5 w 17"/>
                <a:gd name="T19" fmla="*/ 19 h 21"/>
                <a:gd name="T20" fmla="*/ 5 w 17"/>
                <a:gd name="T21" fmla="*/ 20 h 21"/>
                <a:gd name="T22" fmla="*/ 7 w 17"/>
                <a:gd name="T23" fmla="*/ 19 h 21"/>
                <a:gd name="T24" fmla="*/ 7 w 17"/>
                <a:gd name="T25" fmla="*/ 16 h 21"/>
                <a:gd name="T26" fmla="*/ 17 w 17"/>
                <a:gd name="T27" fmla="*/ 15 h 21"/>
                <a:gd name="T28" fmla="*/ 17 w 17"/>
                <a:gd name="T29" fmla="*/ 20 h 21"/>
                <a:gd name="T30" fmla="*/ 17 w 17"/>
                <a:gd name="T31" fmla="*/ 16 h 21"/>
                <a:gd name="T32" fmla="*/ 17 w 17"/>
                <a:gd name="T33" fmla="*/ 15 h 21"/>
                <a:gd name="T34" fmla="*/ 10 w 17"/>
                <a:gd name="T35" fmla="*/ 14 h 21"/>
                <a:gd name="T36" fmla="*/ 9 w 17"/>
                <a:gd name="T37" fmla="*/ 15 h 21"/>
                <a:gd name="T38" fmla="*/ 9 w 17"/>
                <a:gd name="T39" fmla="*/ 19 h 21"/>
                <a:gd name="T40" fmla="*/ 10 w 17"/>
                <a:gd name="T41" fmla="*/ 19 h 21"/>
                <a:gd name="T42" fmla="*/ 10 w 17"/>
                <a:gd name="T43" fmla="*/ 14 h 21"/>
                <a:gd name="T44" fmla="*/ 16 w 17"/>
                <a:gd name="T45" fmla="*/ 13 h 21"/>
                <a:gd name="T46" fmla="*/ 16 w 17"/>
                <a:gd name="T47" fmla="*/ 14 h 21"/>
                <a:gd name="T48" fmla="*/ 16 w 17"/>
                <a:gd name="T49" fmla="*/ 17 h 21"/>
                <a:gd name="T50" fmla="*/ 15 w 17"/>
                <a:gd name="T51" fmla="*/ 20 h 21"/>
                <a:gd name="T52" fmla="*/ 16 w 17"/>
                <a:gd name="T53" fmla="*/ 21 h 21"/>
                <a:gd name="T54" fmla="*/ 16 w 17"/>
                <a:gd name="T55" fmla="*/ 21 h 21"/>
                <a:gd name="T56" fmla="*/ 16 w 17"/>
                <a:gd name="T57" fmla="*/ 21 h 21"/>
                <a:gd name="T58" fmla="*/ 17 w 17"/>
                <a:gd name="T59" fmla="*/ 15 h 21"/>
                <a:gd name="T60" fmla="*/ 16 w 17"/>
                <a:gd name="T61" fmla="*/ 13 h 21"/>
                <a:gd name="T62" fmla="*/ 12 w 17"/>
                <a:gd name="T63" fmla="*/ 12 h 21"/>
                <a:gd name="T64" fmla="*/ 12 w 17"/>
                <a:gd name="T65" fmla="*/ 14 h 21"/>
                <a:gd name="T66" fmla="*/ 11 w 17"/>
                <a:gd name="T67" fmla="*/ 14 h 21"/>
                <a:gd name="T68" fmla="*/ 11 w 17"/>
                <a:gd name="T69" fmla="*/ 17 h 21"/>
                <a:gd name="T70" fmla="*/ 11 w 17"/>
                <a:gd name="T71" fmla="*/ 19 h 21"/>
                <a:gd name="T72" fmla="*/ 11 w 17"/>
                <a:gd name="T73" fmla="*/ 19 h 21"/>
                <a:gd name="T74" fmla="*/ 13 w 17"/>
                <a:gd name="T75" fmla="*/ 19 h 21"/>
                <a:gd name="T76" fmla="*/ 13 w 17"/>
                <a:gd name="T77" fmla="*/ 16 h 21"/>
                <a:gd name="T78" fmla="*/ 12 w 17"/>
                <a:gd name="T79" fmla="*/ 12 h 21"/>
                <a:gd name="T80" fmla="*/ 4 w 17"/>
                <a:gd name="T81" fmla="*/ 0 h 21"/>
                <a:gd name="T82" fmla="*/ 8 w 17"/>
                <a:gd name="T83" fmla="*/ 6 h 21"/>
                <a:gd name="T84" fmla="*/ 11 w 17"/>
                <a:gd name="T85" fmla="*/ 8 h 21"/>
                <a:gd name="T86" fmla="*/ 6 w 17"/>
                <a:gd name="T87" fmla="*/ 11 h 21"/>
                <a:gd name="T88" fmla="*/ 8 w 17"/>
                <a:gd name="T89" fmla="*/ 12 h 21"/>
                <a:gd name="T90" fmla="*/ 8 w 17"/>
                <a:gd name="T91" fmla="*/ 12 h 21"/>
                <a:gd name="T92" fmla="*/ 10 w 17"/>
                <a:gd name="T93" fmla="*/ 12 h 21"/>
                <a:gd name="T94" fmla="*/ 11 w 17"/>
                <a:gd name="T95" fmla="*/ 11 h 21"/>
                <a:gd name="T96" fmla="*/ 14 w 17"/>
                <a:gd name="T97" fmla="*/ 12 h 21"/>
                <a:gd name="T98" fmla="*/ 14 w 17"/>
                <a:gd name="T99" fmla="*/ 19 h 21"/>
                <a:gd name="T100" fmla="*/ 15 w 17"/>
                <a:gd name="T101" fmla="*/ 20 h 21"/>
                <a:gd name="T102" fmla="*/ 15 w 17"/>
                <a:gd name="T103" fmla="*/ 14 h 21"/>
                <a:gd name="T104" fmla="*/ 15 w 17"/>
                <a:gd name="T105" fmla="*/ 12 h 21"/>
                <a:gd name="T106" fmla="*/ 16 w 17"/>
                <a:gd name="T107" fmla="*/ 12 h 21"/>
                <a:gd name="T108" fmla="*/ 16 w 17"/>
                <a:gd name="T109" fmla="*/ 12 h 21"/>
                <a:gd name="T110" fmla="*/ 17 w 17"/>
                <a:gd name="T111" fmla="*/ 13 h 21"/>
                <a:gd name="T112" fmla="*/ 15 w 17"/>
                <a:gd name="T113" fmla="*/ 6 h 21"/>
                <a:gd name="T114" fmla="*/ 5 w 17"/>
                <a:gd name="T115" fmla="*/ 0 h 21"/>
                <a:gd name="T116" fmla="*/ 4 w 17"/>
                <a:gd name="T1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" h="21">
                  <a:moveTo>
                    <a:pt x="3" y="19"/>
                  </a:moveTo>
                  <a:cubicBezTo>
                    <a:pt x="1" y="20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19"/>
                    <a:pt x="3" y="19"/>
                  </a:cubicBezTo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7" y="19"/>
                  </a:cubicBezTo>
                  <a:cubicBezTo>
                    <a:pt x="7" y="18"/>
                    <a:pt x="7" y="17"/>
                    <a:pt x="7" y="16"/>
                  </a:cubicBezTo>
                  <a:moveTo>
                    <a:pt x="17" y="15"/>
                  </a:moveTo>
                  <a:cubicBezTo>
                    <a:pt x="17" y="16"/>
                    <a:pt x="17" y="19"/>
                    <a:pt x="17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9" y="18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8"/>
                    <a:pt x="10" y="16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6" y="17"/>
                    <a:pt x="16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8"/>
                    <a:pt x="17" y="15"/>
                    <a:pt x="17" y="15"/>
                  </a:cubicBezTo>
                  <a:cubicBezTo>
                    <a:pt x="17" y="14"/>
                    <a:pt x="16" y="13"/>
                    <a:pt x="16" y="13"/>
                  </a:cubicBezTo>
                  <a:moveTo>
                    <a:pt x="12" y="12"/>
                  </a:moveTo>
                  <a:cubicBezTo>
                    <a:pt x="12" y="13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7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3"/>
                    <a:pt x="12" y="13"/>
                    <a:pt x="12" y="12"/>
                  </a:cubicBezTo>
                  <a:moveTo>
                    <a:pt x="4" y="0"/>
                  </a:moveTo>
                  <a:cubicBezTo>
                    <a:pt x="0" y="0"/>
                    <a:pt x="8" y="6"/>
                    <a:pt x="8" y="6"/>
                  </a:cubicBezTo>
                  <a:cubicBezTo>
                    <a:pt x="7" y="8"/>
                    <a:pt x="11" y="8"/>
                    <a:pt x="11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4" y="12"/>
                    <a:pt x="14" y="12"/>
                    <a:pt x="14" y="19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7" y="12"/>
                    <a:pt x="17" y="13"/>
                  </a:cubicBezTo>
                  <a:cubicBezTo>
                    <a:pt x="16" y="11"/>
                    <a:pt x="16" y="9"/>
                    <a:pt x="15" y="6"/>
                  </a:cubicBezTo>
                  <a:cubicBezTo>
                    <a:pt x="11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452"/>
            <p:cNvSpPr/>
            <p:nvPr/>
          </p:nvSpPr>
          <p:spPr bwMode="auto">
            <a:xfrm>
              <a:off x="877" y="1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453"/>
            <p:cNvSpPr>
              <a:spLocks noEditPoints="1"/>
            </p:cNvSpPr>
            <p:nvPr/>
          </p:nvSpPr>
          <p:spPr bwMode="auto">
            <a:xfrm>
              <a:off x="878" y="1411"/>
              <a:ext cx="9" cy="15"/>
            </a:xfrm>
            <a:custGeom>
              <a:avLst/>
              <a:gdLst>
                <a:gd name="T0" fmla="*/ 2 w 6"/>
                <a:gd name="T1" fmla="*/ 6 h 10"/>
                <a:gd name="T2" fmla="*/ 0 w 6"/>
                <a:gd name="T3" fmla="*/ 8 h 10"/>
                <a:gd name="T4" fmla="*/ 0 w 6"/>
                <a:gd name="T5" fmla="*/ 10 h 10"/>
                <a:gd name="T6" fmla="*/ 0 w 6"/>
                <a:gd name="T7" fmla="*/ 10 h 10"/>
                <a:gd name="T8" fmla="*/ 2 w 6"/>
                <a:gd name="T9" fmla="*/ 9 h 10"/>
                <a:gd name="T10" fmla="*/ 2 w 6"/>
                <a:gd name="T11" fmla="*/ 8 h 10"/>
                <a:gd name="T12" fmla="*/ 2 w 6"/>
                <a:gd name="T13" fmla="*/ 6 h 10"/>
                <a:gd name="T14" fmla="*/ 6 w 6"/>
                <a:gd name="T15" fmla="*/ 4 h 10"/>
                <a:gd name="T16" fmla="*/ 4 w 6"/>
                <a:gd name="T17" fmla="*/ 5 h 10"/>
                <a:gd name="T18" fmla="*/ 4 w 6"/>
                <a:gd name="T19" fmla="*/ 8 h 10"/>
                <a:gd name="T20" fmla="*/ 6 w 6"/>
                <a:gd name="T21" fmla="*/ 8 h 10"/>
                <a:gd name="T22" fmla="*/ 6 w 6"/>
                <a:gd name="T23" fmla="*/ 4 h 10"/>
                <a:gd name="T24" fmla="*/ 3 w 6"/>
                <a:gd name="T25" fmla="*/ 0 h 10"/>
                <a:gd name="T26" fmla="*/ 4 w 6"/>
                <a:gd name="T27" fmla="*/ 1 h 10"/>
                <a:gd name="T28" fmla="*/ 5 w 6"/>
                <a:gd name="T29" fmla="*/ 1 h 10"/>
                <a:gd name="T30" fmla="*/ 5 w 6"/>
                <a:gd name="T31" fmla="*/ 1 h 10"/>
                <a:gd name="T32" fmla="*/ 5 w 6"/>
                <a:gd name="T33" fmla="*/ 1 h 10"/>
                <a:gd name="T34" fmla="*/ 3 w 6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10">
                  <a:moveTo>
                    <a:pt x="2" y="6"/>
                  </a:move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moveTo>
                    <a:pt x="6" y="4"/>
                  </a:moveTo>
                  <a:cubicBezTo>
                    <a:pt x="5" y="4"/>
                    <a:pt x="5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5"/>
                    <a:pt x="6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454"/>
            <p:cNvSpPr>
              <a:spLocks noEditPoints="1"/>
            </p:cNvSpPr>
            <p:nvPr/>
          </p:nvSpPr>
          <p:spPr bwMode="auto">
            <a:xfrm>
              <a:off x="888" y="1411"/>
              <a:ext cx="6" cy="12"/>
            </a:xfrm>
            <a:custGeom>
              <a:avLst/>
              <a:gdLst>
                <a:gd name="T0" fmla="*/ 1 w 4"/>
                <a:gd name="T1" fmla="*/ 3 h 8"/>
                <a:gd name="T2" fmla="*/ 0 w 4"/>
                <a:gd name="T3" fmla="*/ 3 h 8"/>
                <a:gd name="T4" fmla="*/ 0 w 4"/>
                <a:gd name="T5" fmla="*/ 8 h 8"/>
                <a:gd name="T6" fmla="*/ 1 w 4"/>
                <a:gd name="T7" fmla="*/ 8 h 8"/>
                <a:gd name="T8" fmla="*/ 1 w 4"/>
                <a:gd name="T9" fmla="*/ 6 h 8"/>
                <a:gd name="T10" fmla="*/ 1 w 4"/>
                <a:gd name="T11" fmla="*/ 3 h 8"/>
                <a:gd name="T12" fmla="*/ 1 w 4"/>
                <a:gd name="T13" fmla="*/ 0 h 8"/>
                <a:gd name="T14" fmla="*/ 0 w 4"/>
                <a:gd name="T15" fmla="*/ 1 h 8"/>
                <a:gd name="T16" fmla="*/ 1 w 4"/>
                <a:gd name="T17" fmla="*/ 0 h 8"/>
                <a:gd name="T18" fmla="*/ 2 w 4"/>
                <a:gd name="T19" fmla="*/ 1 h 8"/>
                <a:gd name="T20" fmla="*/ 3 w 4"/>
                <a:gd name="T21" fmla="*/ 5 h 8"/>
                <a:gd name="T22" fmla="*/ 3 w 4"/>
                <a:gd name="T23" fmla="*/ 8 h 8"/>
                <a:gd name="T24" fmla="*/ 4 w 4"/>
                <a:gd name="T25" fmla="*/ 8 h 8"/>
                <a:gd name="T26" fmla="*/ 4 w 4"/>
                <a:gd name="T27" fmla="*/ 1 h 8"/>
                <a:gd name="T28" fmla="*/ 1 w 4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8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4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2"/>
                    <a:pt x="3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455"/>
            <p:cNvSpPr/>
            <p:nvPr/>
          </p:nvSpPr>
          <p:spPr bwMode="auto">
            <a:xfrm>
              <a:off x="896" y="1413"/>
              <a:ext cx="3" cy="13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2 h 9"/>
                <a:gd name="T4" fmla="*/ 0 w 2"/>
                <a:gd name="T5" fmla="*/ 8 h 9"/>
                <a:gd name="T6" fmla="*/ 0 w 2"/>
                <a:gd name="T7" fmla="*/ 8 h 9"/>
                <a:gd name="T8" fmla="*/ 1 w 2"/>
                <a:gd name="T9" fmla="*/ 5 h 9"/>
                <a:gd name="T10" fmla="*/ 1 w 2"/>
                <a:gd name="T11" fmla="*/ 2 h 9"/>
                <a:gd name="T12" fmla="*/ 1 w 2"/>
                <a:gd name="T13" fmla="*/ 1 h 9"/>
                <a:gd name="T14" fmla="*/ 2 w 2"/>
                <a:gd name="T15" fmla="*/ 3 h 9"/>
                <a:gd name="T16" fmla="*/ 1 w 2"/>
                <a:gd name="T17" fmla="*/ 9 h 9"/>
                <a:gd name="T18" fmla="*/ 2 w 2"/>
                <a:gd name="T19" fmla="*/ 8 h 9"/>
                <a:gd name="T20" fmla="*/ 2 w 2"/>
                <a:gd name="T21" fmla="*/ 3 h 9"/>
                <a:gd name="T22" fmla="*/ 2 w 2"/>
                <a:gd name="T23" fmla="*/ 1 h 9"/>
                <a:gd name="T24" fmla="*/ 1 w 2"/>
                <a:gd name="T25" fmla="*/ 0 h 9"/>
                <a:gd name="T26" fmla="*/ 1 w 2"/>
                <a:gd name="T27" fmla="*/ 0 h 9"/>
                <a:gd name="T28" fmla="*/ 0 w 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6"/>
                    <a:pt x="1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7"/>
                    <a:pt x="2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457"/>
            <p:cNvSpPr/>
            <p:nvPr/>
          </p:nvSpPr>
          <p:spPr bwMode="auto">
            <a:xfrm>
              <a:off x="1310" y="735"/>
              <a:ext cx="31" cy="20"/>
            </a:xfrm>
            <a:custGeom>
              <a:avLst/>
              <a:gdLst>
                <a:gd name="T0" fmla="*/ 18 w 21"/>
                <a:gd name="T1" fmla="*/ 14 h 14"/>
                <a:gd name="T2" fmla="*/ 19 w 21"/>
                <a:gd name="T3" fmla="*/ 9 h 14"/>
                <a:gd name="T4" fmla="*/ 21 w 21"/>
                <a:gd name="T5" fmla="*/ 3 h 14"/>
                <a:gd name="T6" fmla="*/ 16 w 21"/>
                <a:gd name="T7" fmla="*/ 1 h 14"/>
                <a:gd name="T8" fmla="*/ 11 w 21"/>
                <a:gd name="T9" fmla="*/ 0 h 14"/>
                <a:gd name="T10" fmla="*/ 9 w 21"/>
                <a:gd name="T11" fmla="*/ 2 h 14"/>
                <a:gd name="T12" fmla="*/ 8 w 21"/>
                <a:gd name="T13" fmla="*/ 1 h 14"/>
                <a:gd name="T14" fmla="*/ 6 w 21"/>
                <a:gd name="T15" fmla="*/ 2 h 14"/>
                <a:gd name="T16" fmla="*/ 1 w 21"/>
                <a:gd name="T17" fmla="*/ 9 h 14"/>
                <a:gd name="T18" fmla="*/ 1 w 21"/>
                <a:gd name="T19" fmla="*/ 13 h 14"/>
                <a:gd name="T20" fmla="*/ 5 w 21"/>
                <a:gd name="T21" fmla="*/ 14 h 14"/>
                <a:gd name="T22" fmla="*/ 18 w 2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4">
                  <a:moveTo>
                    <a:pt x="18" y="14"/>
                  </a:moveTo>
                  <a:cubicBezTo>
                    <a:pt x="18" y="14"/>
                    <a:pt x="21" y="14"/>
                    <a:pt x="19" y="9"/>
                  </a:cubicBezTo>
                  <a:cubicBezTo>
                    <a:pt x="19" y="9"/>
                    <a:pt x="21" y="6"/>
                    <a:pt x="21" y="3"/>
                  </a:cubicBezTo>
                  <a:cubicBezTo>
                    <a:pt x="21" y="3"/>
                    <a:pt x="18" y="1"/>
                    <a:pt x="16" y="1"/>
                  </a:cubicBezTo>
                  <a:cubicBezTo>
                    <a:pt x="16" y="1"/>
                    <a:pt x="10" y="1"/>
                    <a:pt x="11" y="0"/>
                  </a:cubicBezTo>
                  <a:cubicBezTo>
                    <a:pt x="11" y="0"/>
                    <a:pt x="10" y="1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2"/>
                    <a:pt x="1" y="13"/>
                  </a:cubicBezTo>
                  <a:cubicBezTo>
                    <a:pt x="1" y="13"/>
                    <a:pt x="3" y="14"/>
                    <a:pt x="5" y="14"/>
                  </a:cubicBezTo>
                  <a:cubicBezTo>
                    <a:pt x="18" y="14"/>
                    <a:pt x="18" y="14"/>
                    <a:pt x="1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458"/>
            <p:cNvSpPr/>
            <p:nvPr/>
          </p:nvSpPr>
          <p:spPr bwMode="auto">
            <a:xfrm>
              <a:off x="1323" y="736"/>
              <a:ext cx="2" cy="16"/>
            </a:xfrm>
            <a:custGeom>
              <a:avLst/>
              <a:gdLst>
                <a:gd name="T0" fmla="*/ 0 w 1"/>
                <a:gd name="T1" fmla="*/ 9 h 11"/>
                <a:gd name="T2" fmla="*/ 1 w 1"/>
                <a:gd name="T3" fmla="*/ 0 h 11"/>
                <a:gd name="T4" fmla="*/ 1 w 1"/>
                <a:gd name="T5" fmla="*/ 11 h 11"/>
                <a:gd name="T6" fmla="*/ 0 w 1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0" y="9"/>
                  </a:moveTo>
                  <a:cubicBezTo>
                    <a:pt x="0" y="9"/>
                    <a:pt x="0" y="1"/>
                    <a:pt x="1" y="0"/>
                  </a:cubicBezTo>
                  <a:cubicBezTo>
                    <a:pt x="1" y="0"/>
                    <a:pt x="1" y="9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459"/>
            <p:cNvSpPr>
              <a:spLocks noEditPoints="1"/>
            </p:cNvSpPr>
            <p:nvPr/>
          </p:nvSpPr>
          <p:spPr bwMode="auto">
            <a:xfrm>
              <a:off x="1329" y="739"/>
              <a:ext cx="12" cy="16"/>
            </a:xfrm>
            <a:custGeom>
              <a:avLst/>
              <a:gdLst>
                <a:gd name="T0" fmla="*/ 5 w 8"/>
                <a:gd name="T1" fmla="*/ 6 h 11"/>
                <a:gd name="T2" fmla="*/ 4 w 8"/>
                <a:gd name="T3" fmla="*/ 9 h 11"/>
                <a:gd name="T4" fmla="*/ 6 w 8"/>
                <a:gd name="T5" fmla="*/ 11 h 11"/>
                <a:gd name="T6" fmla="*/ 5 w 8"/>
                <a:gd name="T7" fmla="*/ 6 h 11"/>
                <a:gd name="T8" fmla="*/ 7 w 8"/>
                <a:gd name="T9" fmla="*/ 0 h 11"/>
                <a:gd name="T10" fmla="*/ 6 w 8"/>
                <a:gd name="T11" fmla="*/ 4 h 11"/>
                <a:gd name="T12" fmla="*/ 0 w 8"/>
                <a:gd name="T13" fmla="*/ 7 h 11"/>
                <a:gd name="T14" fmla="*/ 1 w 8"/>
                <a:gd name="T15" fmla="*/ 7 h 11"/>
                <a:gd name="T16" fmla="*/ 2 w 8"/>
                <a:gd name="T17" fmla="*/ 7 h 11"/>
                <a:gd name="T18" fmla="*/ 5 w 8"/>
                <a:gd name="T19" fmla="*/ 6 h 11"/>
                <a:gd name="T20" fmla="*/ 5 w 8"/>
                <a:gd name="T21" fmla="*/ 6 h 11"/>
                <a:gd name="T22" fmla="*/ 7 w 8"/>
                <a:gd name="T23" fmla="*/ 0 h 11"/>
                <a:gd name="T24" fmla="*/ 6 w 8"/>
                <a:gd name="T25" fmla="*/ 0 h 11"/>
                <a:gd name="T26" fmla="*/ 7 w 8"/>
                <a:gd name="T27" fmla="*/ 0 h 11"/>
                <a:gd name="T28" fmla="*/ 6 w 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1">
                  <a:moveTo>
                    <a:pt x="5" y="6"/>
                  </a:moveTo>
                  <a:cubicBezTo>
                    <a:pt x="5" y="6"/>
                    <a:pt x="7" y="9"/>
                    <a:pt x="4" y="9"/>
                  </a:cubicBezTo>
                  <a:cubicBezTo>
                    <a:pt x="4" y="9"/>
                    <a:pt x="5" y="10"/>
                    <a:pt x="6" y="11"/>
                  </a:cubicBezTo>
                  <a:cubicBezTo>
                    <a:pt x="8" y="9"/>
                    <a:pt x="5" y="6"/>
                    <a:pt x="5" y="6"/>
                  </a:cubicBezTo>
                  <a:moveTo>
                    <a:pt x="7" y="0"/>
                  </a:moveTo>
                  <a:cubicBezTo>
                    <a:pt x="7" y="1"/>
                    <a:pt x="6" y="4"/>
                    <a:pt x="6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3"/>
                    <a:pt x="7" y="1"/>
                    <a:pt x="7" y="0"/>
                  </a:cubicBezTo>
                  <a:moveTo>
                    <a:pt x="6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460"/>
            <p:cNvSpPr>
              <a:spLocks noEditPoints="1"/>
            </p:cNvSpPr>
            <p:nvPr/>
          </p:nvSpPr>
          <p:spPr bwMode="auto">
            <a:xfrm>
              <a:off x="1312" y="738"/>
              <a:ext cx="11" cy="13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2 h 9"/>
                <a:gd name="T4" fmla="*/ 8 w 8"/>
                <a:gd name="T5" fmla="*/ 3 h 9"/>
                <a:gd name="T6" fmla="*/ 8 w 8"/>
                <a:gd name="T7" fmla="*/ 8 h 9"/>
                <a:gd name="T8" fmla="*/ 6 w 8"/>
                <a:gd name="T9" fmla="*/ 9 h 9"/>
                <a:gd name="T10" fmla="*/ 5 w 8"/>
                <a:gd name="T11" fmla="*/ 7 h 9"/>
                <a:gd name="T12" fmla="*/ 8 w 8"/>
                <a:gd name="T13" fmla="*/ 3 h 9"/>
                <a:gd name="T14" fmla="*/ 8 w 8"/>
                <a:gd name="T15" fmla="*/ 0 h 9"/>
                <a:gd name="T16" fmla="*/ 4 w 8"/>
                <a:gd name="T17" fmla="*/ 6 h 9"/>
                <a:gd name="T18" fmla="*/ 6 w 8"/>
                <a:gd name="T19" fmla="*/ 9 h 9"/>
                <a:gd name="T20" fmla="*/ 8 w 8"/>
                <a:gd name="T21" fmla="*/ 8 h 9"/>
                <a:gd name="T22" fmla="*/ 8 w 8"/>
                <a:gd name="T23" fmla="*/ 0 h 9"/>
                <a:gd name="T24" fmla="*/ 8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5"/>
                    <a:pt x="8" y="8"/>
                    <a:pt x="8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9"/>
                    <a:pt x="5" y="7"/>
                    <a:pt x="5" y="7"/>
                  </a:cubicBezTo>
                  <a:cubicBezTo>
                    <a:pt x="7" y="6"/>
                    <a:pt x="8" y="4"/>
                    <a:pt x="8" y="3"/>
                  </a:cubicBezTo>
                  <a:moveTo>
                    <a:pt x="8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8"/>
                    <a:pt x="4" y="9"/>
                    <a:pt x="6" y="9"/>
                  </a:cubicBezTo>
                  <a:cubicBezTo>
                    <a:pt x="7" y="9"/>
                    <a:pt x="8" y="9"/>
                    <a:pt x="8" y="8"/>
                  </a:cubicBezTo>
                  <a:cubicBezTo>
                    <a:pt x="7" y="5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461"/>
            <p:cNvSpPr>
              <a:spLocks noEditPoints="1"/>
            </p:cNvSpPr>
            <p:nvPr/>
          </p:nvSpPr>
          <p:spPr bwMode="auto">
            <a:xfrm>
              <a:off x="1326" y="738"/>
              <a:ext cx="13" cy="11"/>
            </a:xfrm>
            <a:custGeom>
              <a:avLst/>
              <a:gdLst>
                <a:gd name="T0" fmla="*/ 4 w 9"/>
                <a:gd name="T1" fmla="*/ 3 h 8"/>
                <a:gd name="T2" fmla="*/ 4 w 9"/>
                <a:gd name="T3" fmla="*/ 1 h 8"/>
                <a:gd name="T4" fmla="*/ 5 w 9"/>
                <a:gd name="T5" fmla="*/ 1 h 8"/>
                <a:gd name="T6" fmla="*/ 2 w 9"/>
                <a:gd name="T7" fmla="*/ 8 h 8"/>
                <a:gd name="T8" fmla="*/ 4 w 9"/>
                <a:gd name="T9" fmla="*/ 3 h 8"/>
                <a:gd name="T10" fmla="*/ 4 w 9"/>
                <a:gd name="T11" fmla="*/ 3 h 8"/>
                <a:gd name="T12" fmla="*/ 5 w 9"/>
                <a:gd name="T13" fmla="*/ 0 h 8"/>
                <a:gd name="T14" fmla="*/ 3 w 9"/>
                <a:gd name="T15" fmla="*/ 0 h 8"/>
                <a:gd name="T16" fmla="*/ 0 w 9"/>
                <a:gd name="T17" fmla="*/ 8 h 8"/>
                <a:gd name="T18" fmla="*/ 1 w 9"/>
                <a:gd name="T19" fmla="*/ 8 h 8"/>
                <a:gd name="T20" fmla="*/ 2 w 9"/>
                <a:gd name="T21" fmla="*/ 8 h 8"/>
                <a:gd name="T22" fmla="*/ 6 w 9"/>
                <a:gd name="T23" fmla="*/ 3 h 8"/>
                <a:gd name="T24" fmla="*/ 5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3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9" y="2"/>
                    <a:pt x="2" y="8"/>
                    <a:pt x="2" y="8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6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462"/>
            <p:cNvSpPr/>
            <p:nvPr/>
          </p:nvSpPr>
          <p:spPr bwMode="auto">
            <a:xfrm>
              <a:off x="1332" y="748"/>
              <a:ext cx="7" cy="4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3 w 5"/>
                <a:gd name="T7" fmla="*/ 0 h 3"/>
                <a:gd name="T8" fmla="*/ 3 w 5"/>
                <a:gd name="T9" fmla="*/ 0 h 3"/>
                <a:gd name="T10" fmla="*/ 3 w 5"/>
                <a:gd name="T11" fmla="*/ 0 h 3"/>
                <a:gd name="T12" fmla="*/ 3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5" y="3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463"/>
            <p:cNvSpPr/>
            <p:nvPr/>
          </p:nvSpPr>
          <p:spPr bwMode="auto">
            <a:xfrm>
              <a:off x="1284" y="748"/>
              <a:ext cx="83" cy="100"/>
            </a:xfrm>
            <a:custGeom>
              <a:avLst/>
              <a:gdLst>
                <a:gd name="T0" fmla="*/ 24 w 57"/>
                <a:gd name="T1" fmla="*/ 5 h 69"/>
                <a:gd name="T2" fmla="*/ 13 w 57"/>
                <a:gd name="T3" fmla="*/ 19 h 69"/>
                <a:gd name="T4" fmla="*/ 12 w 57"/>
                <a:gd name="T5" fmla="*/ 25 h 69"/>
                <a:gd name="T6" fmla="*/ 13 w 57"/>
                <a:gd name="T7" fmla="*/ 29 h 69"/>
                <a:gd name="T8" fmla="*/ 11 w 57"/>
                <a:gd name="T9" fmla="*/ 34 h 69"/>
                <a:gd name="T10" fmla="*/ 12 w 57"/>
                <a:gd name="T11" fmla="*/ 37 h 69"/>
                <a:gd name="T12" fmla="*/ 11 w 57"/>
                <a:gd name="T13" fmla="*/ 40 h 69"/>
                <a:gd name="T14" fmla="*/ 11 w 57"/>
                <a:gd name="T15" fmla="*/ 42 h 69"/>
                <a:gd name="T16" fmla="*/ 11 w 57"/>
                <a:gd name="T17" fmla="*/ 43 h 69"/>
                <a:gd name="T18" fmla="*/ 10 w 57"/>
                <a:gd name="T19" fmla="*/ 48 h 69"/>
                <a:gd name="T20" fmla="*/ 9 w 57"/>
                <a:gd name="T21" fmla="*/ 59 h 69"/>
                <a:gd name="T22" fmla="*/ 8 w 57"/>
                <a:gd name="T23" fmla="*/ 63 h 69"/>
                <a:gd name="T24" fmla="*/ 3 w 57"/>
                <a:gd name="T25" fmla="*/ 66 h 69"/>
                <a:gd name="T26" fmla="*/ 17 w 57"/>
                <a:gd name="T27" fmla="*/ 68 h 69"/>
                <a:gd name="T28" fmla="*/ 39 w 57"/>
                <a:gd name="T29" fmla="*/ 68 h 69"/>
                <a:gd name="T30" fmla="*/ 48 w 57"/>
                <a:gd name="T31" fmla="*/ 67 h 69"/>
                <a:gd name="T32" fmla="*/ 55 w 57"/>
                <a:gd name="T33" fmla="*/ 65 h 69"/>
                <a:gd name="T34" fmla="*/ 55 w 57"/>
                <a:gd name="T35" fmla="*/ 62 h 69"/>
                <a:gd name="T36" fmla="*/ 51 w 57"/>
                <a:gd name="T37" fmla="*/ 60 h 69"/>
                <a:gd name="T38" fmla="*/ 48 w 57"/>
                <a:gd name="T39" fmla="*/ 60 h 69"/>
                <a:gd name="T40" fmla="*/ 48 w 57"/>
                <a:gd name="T41" fmla="*/ 56 h 69"/>
                <a:gd name="T42" fmla="*/ 46 w 57"/>
                <a:gd name="T43" fmla="*/ 54 h 69"/>
                <a:gd name="T44" fmla="*/ 47 w 57"/>
                <a:gd name="T45" fmla="*/ 43 h 69"/>
                <a:gd name="T46" fmla="*/ 47 w 57"/>
                <a:gd name="T47" fmla="*/ 36 h 69"/>
                <a:gd name="T48" fmla="*/ 47 w 57"/>
                <a:gd name="T49" fmla="*/ 33 h 69"/>
                <a:gd name="T50" fmla="*/ 47 w 57"/>
                <a:gd name="T51" fmla="*/ 27 h 69"/>
                <a:gd name="T52" fmla="*/ 48 w 57"/>
                <a:gd name="T53" fmla="*/ 21 h 69"/>
                <a:gd name="T54" fmla="*/ 43 w 57"/>
                <a:gd name="T55" fmla="*/ 12 h 69"/>
                <a:gd name="T56" fmla="*/ 32 w 57"/>
                <a:gd name="T57" fmla="*/ 1 h 69"/>
                <a:gd name="T58" fmla="*/ 24 w 57"/>
                <a:gd name="T59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69">
                  <a:moveTo>
                    <a:pt x="24" y="5"/>
                  </a:moveTo>
                  <a:cubicBezTo>
                    <a:pt x="24" y="5"/>
                    <a:pt x="13" y="6"/>
                    <a:pt x="13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7"/>
                    <a:pt x="13" y="29"/>
                  </a:cubicBezTo>
                  <a:cubicBezTo>
                    <a:pt x="13" y="29"/>
                    <a:pt x="13" y="30"/>
                    <a:pt x="11" y="34"/>
                  </a:cubicBezTo>
                  <a:cubicBezTo>
                    <a:pt x="11" y="34"/>
                    <a:pt x="11" y="35"/>
                    <a:pt x="12" y="3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1"/>
                    <a:pt x="11" y="42"/>
                  </a:cubicBezTo>
                  <a:cubicBezTo>
                    <a:pt x="11" y="42"/>
                    <a:pt x="13" y="42"/>
                    <a:pt x="11" y="43"/>
                  </a:cubicBezTo>
                  <a:cubicBezTo>
                    <a:pt x="11" y="43"/>
                    <a:pt x="10" y="43"/>
                    <a:pt x="10" y="48"/>
                  </a:cubicBezTo>
                  <a:cubicBezTo>
                    <a:pt x="10" y="48"/>
                    <a:pt x="10" y="58"/>
                    <a:pt x="9" y="59"/>
                  </a:cubicBezTo>
                  <a:cubicBezTo>
                    <a:pt x="9" y="59"/>
                    <a:pt x="8" y="60"/>
                    <a:pt x="8" y="63"/>
                  </a:cubicBezTo>
                  <a:cubicBezTo>
                    <a:pt x="8" y="63"/>
                    <a:pt x="0" y="63"/>
                    <a:pt x="3" y="66"/>
                  </a:cubicBezTo>
                  <a:cubicBezTo>
                    <a:pt x="3" y="66"/>
                    <a:pt x="13" y="69"/>
                    <a:pt x="17" y="68"/>
                  </a:cubicBezTo>
                  <a:cubicBezTo>
                    <a:pt x="17" y="68"/>
                    <a:pt x="37" y="67"/>
                    <a:pt x="39" y="6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7"/>
                    <a:pt x="53" y="64"/>
                    <a:pt x="55" y="65"/>
                  </a:cubicBezTo>
                  <a:cubicBezTo>
                    <a:pt x="55" y="65"/>
                    <a:pt x="57" y="62"/>
                    <a:pt x="55" y="62"/>
                  </a:cubicBezTo>
                  <a:cubicBezTo>
                    <a:pt x="55" y="62"/>
                    <a:pt x="52" y="60"/>
                    <a:pt x="51" y="60"/>
                  </a:cubicBezTo>
                  <a:cubicBezTo>
                    <a:pt x="51" y="60"/>
                    <a:pt x="49" y="59"/>
                    <a:pt x="48" y="60"/>
                  </a:cubicBezTo>
                  <a:cubicBezTo>
                    <a:pt x="48" y="60"/>
                    <a:pt x="47" y="58"/>
                    <a:pt x="48" y="56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47"/>
                    <a:pt x="47" y="43"/>
                  </a:cubicBezTo>
                  <a:cubicBezTo>
                    <a:pt x="47" y="43"/>
                    <a:pt x="48" y="37"/>
                    <a:pt x="47" y="36"/>
                  </a:cubicBezTo>
                  <a:cubicBezTo>
                    <a:pt x="47" y="36"/>
                    <a:pt x="46" y="33"/>
                    <a:pt x="47" y="33"/>
                  </a:cubicBezTo>
                  <a:cubicBezTo>
                    <a:pt x="47" y="33"/>
                    <a:pt x="48" y="32"/>
                    <a:pt x="47" y="27"/>
                  </a:cubicBezTo>
                  <a:cubicBezTo>
                    <a:pt x="47" y="27"/>
                    <a:pt x="47" y="21"/>
                    <a:pt x="48" y="21"/>
                  </a:cubicBezTo>
                  <a:cubicBezTo>
                    <a:pt x="48" y="21"/>
                    <a:pt x="48" y="17"/>
                    <a:pt x="43" y="12"/>
                  </a:cubicBezTo>
                  <a:cubicBezTo>
                    <a:pt x="43" y="12"/>
                    <a:pt x="35" y="2"/>
                    <a:pt x="32" y="1"/>
                  </a:cubicBezTo>
                  <a:cubicBezTo>
                    <a:pt x="32" y="1"/>
                    <a:pt x="25" y="0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464"/>
            <p:cNvSpPr/>
            <p:nvPr/>
          </p:nvSpPr>
          <p:spPr bwMode="auto">
            <a:xfrm>
              <a:off x="1303" y="755"/>
              <a:ext cx="16" cy="12"/>
            </a:xfrm>
            <a:custGeom>
              <a:avLst/>
              <a:gdLst>
                <a:gd name="T0" fmla="*/ 11 w 11"/>
                <a:gd name="T1" fmla="*/ 0 h 8"/>
                <a:gd name="T2" fmla="*/ 10 w 11"/>
                <a:gd name="T3" fmla="*/ 0 h 8"/>
                <a:gd name="T4" fmla="*/ 4 w 11"/>
                <a:gd name="T5" fmla="*/ 4 h 8"/>
                <a:gd name="T6" fmla="*/ 2 w 11"/>
                <a:gd name="T7" fmla="*/ 8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4" y="4"/>
                    <a:pt x="4" y="4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5" y="7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465"/>
            <p:cNvSpPr/>
            <p:nvPr/>
          </p:nvSpPr>
          <p:spPr bwMode="auto">
            <a:xfrm>
              <a:off x="1313" y="77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466"/>
            <p:cNvSpPr/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467"/>
            <p:cNvSpPr/>
            <p:nvPr/>
          </p:nvSpPr>
          <p:spPr bwMode="auto">
            <a:xfrm>
              <a:off x="1313" y="757"/>
              <a:ext cx="12" cy="13"/>
            </a:xfrm>
            <a:custGeom>
              <a:avLst/>
              <a:gdLst>
                <a:gd name="T0" fmla="*/ 5 w 8"/>
                <a:gd name="T1" fmla="*/ 0 h 9"/>
                <a:gd name="T2" fmla="*/ 1 w 8"/>
                <a:gd name="T3" fmla="*/ 5 h 9"/>
                <a:gd name="T4" fmla="*/ 3 w 8"/>
                <a:gd name="T5" fmla="*/ 5 h 9"/>
                <a:gd name="T6" fmla="*/ 5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8" y="9"/>
                    <a:pt x="1" y="5"/>
                  </a:cubicBezTo>
                  <a:cubicBezTo>
                    <a:pt x="1" y="5"/>
                    <a:pt x="0" y="3"/>
                    <a:pt x="3" y="5"/>
                  </a:cubicBezTo>
                  <a:cubicBezTo>
                    <a:pt x="3" y="5"/>
                    <a:pt x="6" y="6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469"/>
            <p:cNvSpPr/>
            <p:nvPr/>
          </p:nvSpPr>
          <p:spPr bwMode="auto">
            <a:xfrm>
              <a:off x="1322" y="749"/>
              <a:ext cx="23" cy="11"/>
            </a:xfrm>
            <a:custGeom>
              <a:avLst/>
              <a:gdLst>
                <a:gd name="T0" fmla="*/ 4 w 16"/>
                <a:gd name="T1" fmla="*/ 0 h 7"/>
                <a:gd name="T2" fmla="*/ 6 w 16"/>
                <a:gd name="T3" fmla="*/ 5 h 7"/>
                <a:gd name="T4" fmla="*/ 0 w 16"/>
                <a:gd name="T5" fmla="*/ 4 h 7"/>
                <a:gd name="T6" fmla="*/ 4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4" y="0"/>
                  </a:moveTo>
                  <a:cubicBezTo>
                    <a:pt x="4" y="0"/>
                    <a:pt x="15" y="5"/>
                    <a:pt x="6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6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472"/>
            <p:cNvSpPr/>
            <p:nvPr/>
          </p:nvSpPr>
          <p:spPr bwMode="auto">
            <a:xfrm>
              <a:off x="1309" y="744"/>
              <a:ext cx="10" cy="8"/>
            </a:xfrm>
            <a:custGeom>
              <a:avLst/>
              <a:gdLst>
                <a:gd name="T0" fmla="*/ 7 w 7"/>
                <a:gd name="T1" fmla="*/ 0 h 6"/>
                <a:gd name="T2" fmla="*/ 3 w 7"/>
                <a:gd name="T3" fmla="*/ 5 h 6"/>
                <a:gd name="T4" fmla="*/ 6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0"/>
                    <a:pt x="2" y="3"/>
                    <a:pt x="3" y="5"/>
                  </a:cubicBezTo>
                  <a:cubicBezTo>
                    <a:pt x="3" y="5"/>
                    <a:pt x="3" y="6"/>
                    <a:pt x="6" y="6"/>
                  </a:cubicBezTo>
                  <a:cubicBezTo>
                    <a:pt x="6" y="6"/>
                    <a:pt x="0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473"/>
            <p:cNvSpPr/>
            <p:nvPr/>
          </p:nvSpPr>
          <p:spPr bwMode="auto">
            <a:xfrm>
              <a:off x="1286" y="764"/>
              <a:ext cx="46" cy="81"/>
            </a:xfrm>
            <a:custGeom>
              <a:avLst/>
              <a:gdLst>
                <a:gd name="T0" fmla="*/ 18 w 32"/>
                <a:gd name="T1" fmla="*/ 0 h 56"/>
                <a:gd name="T2" fmla="*/ 14 w 32"/>
                <a:gd name="T3" fmla="*/ 7 h 56"/>
                <a:gd name="T4" fmla="*/ 23 w 32"/>
                <a:gd name="T5" fmla="*/ 13 h 56"/>
                <a:gd name="T6" fmla="*/ 14 w 32"/>
                <a:gd name="T7" fmla="*/ 14 h 56"/>
                <a:gd name="T8" fmla="*/ 14 w 32"/>
                <a:gd name="T9" fmla="*/ 19 h 56"/>
                <a:gd name="T10" fmla="*/ 12 w 32"/>
                <a:gd name="T11" fmla="*/ 31 h 56"/>
                <a:gd name="T12" fmla="*/ 15 w 32"/>
                <a:gd name="T13" fmla="*/ 34 h 56"/>
                <a:gd name="T14" fmla="*/ 10 w 32"/>
                <a:gd name="T15" fmla="*/ 50 h 56"/>
                <a:gd name="T16" fmla="*/ 8 w 32"/>
                <a:gd name="T17" fmla="*/ 52 h 56"/>
                <a:gd name="T18" fmla="*/ 3 w 32"/>
                <a:gd name="T19" fmla="*/ 54 h 56"/>
                <a:gd name="T20" fmla="*/ 8 w 32"/>
                <a:gd name="T21" fmla="*/ 52 h 56"/>
                <a:gd name="T22" fmla="*/ 8 w 32"/>
                <a:gd name="T23" fmla="*/ 49 h 56"/>
                <a:gd name="T24" fmla="*/ 10 w 32"/>
                <a:gd name="T25" fmla="*/ 33 h 56"/>
                <a:gd name="T26" fmla="*/ 11 w 32"/>
                <a:gd name="T27" fmla="*/ 30 h 56"/>
                <a:gd name="T28" fmla="*/ 10 w 32"/>
                <a:gd name="T29" fmla="*/ 23 h 56"/>
                <a:gd name="T30" fmla="*/ 12 w 32"/>
                <a:gd name="T31" fmla="*/ 18 h 56"/>
                <a:gd name="T32" fmla="*/ 18 w 32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56">
                  <a:moveTo>
                    <a:pt x="18" y="0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9"/>
                    <a:pt x="23" y="13"/>
                  </a:cubicBezTo>
                  <a:cubicBezTo>
                    <a:pt x="23" y="13"/>
                    <a:pt x="26" y="15"/>
                    <a:pt x="14" y="14"/>
                  </a:cubicBezTo>
                  <a:cubicBezTo>
                    <a:pt x="14" y="14"/>
                    <a:pt x="12" y="15"/>
                    <a:pt x="14" y="1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32" y="36"/>
                    <a:pt x="15" y="34"/>
                  </a:cubicBezTo>
                  <a:cubicBezTo>
                    <a:pt x="15" y="34"/>
                    <a:pt x="14" y="31"/>
                    <a:pt x="10" y="50"/>
                  </a:cubicBezTo>
                  <a:cubicBezTo>
                    <a:pt x="10" y="50"/>
                    <a:pt x="21" y="56"/>
                    <a:pt x="8" y="52"/>
                  </a:cubicBezTo>
                  <a:cubicBezTo>
                    <a:pt x="8" y="52"/>
                    <a:pt x="3" y="54"/>
                    <a:pt x="3" y="54"/>
                  </a:cubicBezTo>
                  <a:cubicBezTo>
                    <a:pt x="3" y="54"/>
                    <a:pt x="0" y="53"/>
                    <a:pt x="8" y="52"/>
                  </a:cubicBezTo>
                  <a:cubicBezTo>
                    <a:pt x="8" y="52"/>
                    <a:pt x="7" y="51"/>
                    <a:pt x="8" y="49"/>
                  </a:cubicBezTo>
                  <a:cubicBezTo>
                    <a:pt x="8" y="49"/>
                    <a:pt x="11" y="34"/>
                    <a:pt x="10" y="33"/>
                  </a:cubicBezTo>
                  <a:cubicBezTo>
                    <a:pt x="10" y="33"/>
                    <a:pt x="15" y="33"/>
                    <a:pt x="11" y="30"/>
                  </a:cubicBezTo>
                  <a:cubicBezTo>
                    <a:pt x="11" y="30"/>
                    <a:pt x="12" y="24"/>
                    <a:pt x="10" y="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9" y="1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474"/>
            <p:cNvSpPr/>
            <p:nvPr/>
          </p:nvSpPr>
          <p:spPr bwMode="auto">
            <a:xfrm>
              <a:off x="1303" y="774"/>
              <a:ext cx="6" cy="19"/>
            </a:xfrm>
            <a:custGeom>
              <a:avLst/>
              <a:gdLst>
                <a:gd name="T0" fmla="*/ 2 w 4"/>
                <a:gd name="T1" fmla="*/ 4 h 13"/>
                <a:gd name="T2" fmla="*/ 3 w 4"/>
                <a:gd name="T3" fmla="*/ 4 h 13"/>
                <a:gd name="T4" fmla="*/ 2 w 4"/>
                <a:gd name="T5" fmla="*/ 2 h 13"/>
                <a:gd name="T6" fmla="*/ 1 w 4"/>
                <a:gd name="T7" fmla="*/ 2 h 13"/>
                <a:gd name="T8" fmla="*/ 0 w 4"/>
                <a:gd name="T9" fmla="*/ 4 h 13"/>
                <a:gd name="T10" fmla="*/ 1 w 4"/>
                <a:gd name="T11" fmla="*/ 7 h 13"/>
                <a:gd name="T12" fmla="*/ 1 w 4"/>
                <a:gd name="T13" fmla="*/ 11 h 13"/>
                <a:gd name="T14" fmla="*/ 1 w 4"/>
                <a:gd name="T15" fmla="*/ 9 h 13"/>
                <a:gd name="T16" fmla="*/ 0 w 4"/>
                <a:gd name="T17" fmla="*/ 10 h 13"/>
                <a:gd name="T18" fmla="*/ 1 w 4"/>
                <a:gd name="T19" fmla="*/ 13 h 13"/>
                <a:gd name="T20" fmla="*/ 1 w 4"/>
                <a:gd name="T21" fmla="*/ 12 h 13"/>
                <a:gd name="T22" fmla="*/ 3 w 4"/>
                <a:gd name="T23" fmla="*/ 8 h 13"/>
                <a:gd name="T24" fmla="*/ 1 w 4"/>
                <a:gd name="T25" fmla="*/ 4 h 13"/>
                <a:gd name="T26" fmla="*/ 2 w 4"/>
                <a:gd name="T2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3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4" y="10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4" y="11"/>
                    <a:pt x="3" y="8"/>
                  </a:cubicBezTo>
                  <a:cubicBezTo>
                    <a:pt x="3" y="8"/>
                    <a:pt x="1" y="5"/>
                    <a:pt x="1" y="4"/>
                  </a:cubicBezTo>
                  <a:cubicBezTo>
                    <a:pt x="1" y="4"/>
                    <a:pt x="1" y="1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3" name="Freeform 475"/>
            <p:cNvSpPr/>
            <p:nvPr/>
          </p:nvSpPr>
          <p:spPr bwMode="auto">
            <a:xfrm>
              <a:off x="1309" y="777"/>
              <a:ext cx="4" cy="15"/>
            </a:xfrm>
            <a:custGeom>
              <a:avLst/>
              <a:gdLst>
                <a:gd name="T0" fmla="*/ 0 w 3"/>
                <a:gd name="T1" fmla="*/ 1 h 10"/>
                <a:gd name="T2" fmla="*/ 0 w 3"/>
                <a:gd name="T3" fmla="*/ 2 h 10"/>
                <a:gd name="T4" fmla="*/ 1 w 3"/>
                <a:gd name="T5" fmla="*/ 1 h 10"/>
                <a:gd name="T6" fmla="*/ 1 w 3"/>
                <a:gd name="T7" fmla="*/ 7 h 10"/>
                <a:gd name="T8" fmla="*/ 1 w 3"/>
                <a:gd name="T9" fmla="*/ 9 h 10"/>
                <a:gd name="T10" fmla="*/ 1 w 3"/>
                <a:gd name="T11" fmla="*/ 10 h 10"/>
                <a:gd name="T12" fmla="*/ 2 w 3"/>
                <a:gd name="T13" fmla="*/ 10 h 10"/>
                <a:gd name="T14" fmla="*/ 3 w 3"/>
                <a:gd name="T15" fmla="*/ 0 h 10"/>
                <a:gd name="T16" fmla="*/ 2 w 3"/>
                <a:gd name="T17" fmla="*/ 0 h 10"/>
                <a:gd name="T18" fmla="*/ 0 w 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6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4" name="Freeform 476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5" name="Freeform 477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6" name="Freeform 478"/>
            <p:cNvSpPr>
              <a:spLocks noEditPoints="1"/>
            </p:cNvSpPr>
            <p:nvPr/>
          </p:nvSpPr>
          <p:spPr bwMode="auto">
            <a:xfrm>
              <a:off x="1313" y="777"/>
              <a:ext cx="10" cy="15"/>
            </a:xfrm>
            <a:custGeom>
              <a:avLst/>
              <a:gdLst>
                <a:gd name="T0" fmla="*/ 3 w 7"/>
                <a:gd name="T1" fmla="*/ 0 h 10"/>
                <a:gd name="T2" fmla="*/ 1 w 7"/>
                <a:gd name="T3" fmla="*/ 2 h 10"/>
                <a:gd name="T4" fmla="*/ 0 w 7"/>
                <a:gd name="T5" fmla="*/ 7 h 10"/>
                <a:gd name="T6" fmla="*/ 2 w 7"/>
                <a:gd name="T7" fmla="*/ 10 h 10"/>
                <a:gd name="T8" fmla="*/ 3 w 7"/>
                <a:gd name="T9" fmla="*/ 9 h 10"/>
                <a:gd name="T10" fmla="*/ 6 w 7"/>
                <a:gd name="T11" fmla="*/ 7 h 10"/>
                <a:gd name="T12" fmla="*/ 6 w 7"/>
                <a:gd name="T13" fmla="*/ 2 h 10"/>
                <a:gd name="T14" fmla="*/ 3 w 7"/>
                <a:gd name="T15" fmla="*/ 0 h 10"/>
                <a:gd name="T16" fmla="*/ 4 w 7"/>
                <a:gd name="T17" fmla="*/ 8 h 10"/>
                <a:gd name="T18" fmla="*/ 2 w 7"/>
                <a:gd name="T19" fmla="*/ 7 h 10"/>
                <a:gd name="T20" fmla="*/ 3 w 7"/>
                <a:gd name="T21" fmla="*/ 2 h 10"/>
                <a:gd name="T22" fmla="*/ 4 w 7"/>
                <a:gd name="T23" fmla="*/ 2 h 10"/>
                <a:gd name="T24" fmla="*/ 4 w 7"/>
                <a:gd name="T2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1" y="0"/>
                    <a:pt x="1" y="2"/>
                    <a:pt x="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6" y="7"/>
                    <a:pt x="6" y="7"/>
                  </a:cubicBezTo>
                  <a:cubicBezTo>
                    <a:pt x="5" y="6"/>
                    <a:pt x="6" y="2"/>
                    <a:pt x="6" y="2"/>
                  </a:cubicBezTo>
                  <a:cubicBezTo>
                    <a:pt x="7" y="0"/>
                    <a:pt x="3" y="0"/>
                    <a:pt x="3" y="0"/>
                  </a:cubicBezTo>
                  <a:moveTo>
                    <a:pt x="4" y="8"/>
                  </a:moveTo>
                  <a:cubicBezTo>
                    <a:pt x="4" y="8"/>
                    <a:pt x="2" y="10"/>
                    <a:pt x="2" y="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0"/>
                    <a:pt x="4" y="2"/>
                  </a:cubicBezTo>
                  <a:cubicBezTo>
                    <a:pt x="4" y="2"/>
                    <a:pt x="4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7" name="Freeform 479"/>
            <p:cNvSpPr>
              <a:spLocks noEditPoints="1"/>
            </p:cNvSpPr>
            <p:nvPr/>
          </p:nvSpPr>
          <p:spPr bwMode="auto">
            <a:xfrm>
              <a:off x="1322" y="776"/>
              <a:ext cx="9" cy="16"/>
            </a:xfrm>
            <a:custGeom>
              <a:avLst/>
              <a:gdLst>
                <a:gd name="T0" fmla="*/ 6 w 6"/>
                <a:gd name="T1" fmla="*/ 2 h 11"/>
                <a:gd name="T2" fmla="*/ 5 w 6"/>
                <a:gd name="T3" fmla="*/ 1 h 11"/>
                <a:gd name="T4" fmla="*/ 1 w 6"/>
                <a:gd name="T5" fmla="*/ 4 h 11"/>
                <a:gd name="T6" fmla="*/ 3 w 6"/>
                <a:gd name="T7" fmla="*/ 11 h 11"/>
                <a:gd name="T8" fmla="*/ 6 w 6"/>
                <a:gd name="T9" fmla="*/ 8 h 11"/>
                <a:gd name="T10" fmla="*/ 6 w 6"/>
                <a:gd name="T11" fmla="*/ 2 h 11"/>
                <a:gd name="T12" fmla="*/ 3 w 6"/>
                <a:gd name="T13" fmla="*/ 9 h 11"/>
                <a:gd name="T14" fmla="*/ 2 w 6"/>
                <a:gd name="T15" fmla="*/ 5 h 11"/>
                <a:gd name="T16" fmla="*/ 4 w 6"/>
                <a:gd name="T17" fmla="*/ 2 h 11"/>
                <a:gd name="T18" fmla="*/ 4 w 6"/>
                <a:gd name="T19" fmla="*/ 4 h 11"/>
                <a:gd name="T20" fmla="*/ 3 w 6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6" y="2"/>
                    <a:pt x="6" y="0"/>
                    <a:pt x="5" y="1"/>
                  </a:cubicBezTo>
                  <a:cubicBezTo>
                    <a:pt x="5" y="1"/>
                    <a:pt x="1" y="1"/>
                    <a:pt x="1" y="4"/>
                  </a:cubicBezTo>
                  <a:cubicBezTo>
                    <a:pt x="1" y="4"/>
                    <a:pt x="0" y="11"/>
                    <a:pt x="3" y="11"/>
                  </a:cubicBezTo>
                  <a:cubicBezTo>
                    <a:pt x="3" y="11"/>
                    <a:pt x="6" y="11"/>
                    <a:pt x="6" y="8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9"/>
                  </a:moveTo>
                  <a:cubicBezTo>
                    <a:pt x="3" y="9"/>
                    <a:pt x="2" y="10"/>
                    <a:pt x="2" y="5"/>
                  </a:cubicBezTo>
                  <a:cubicBezTo>
                    <a:pt x="2" y="5"/>
                    <a:pt x="2" y="1"/>
                    <a:pt x="4" y="2"/>
                  </a:cubicBezTo>
                  <a:cubicBezTo>
                    <a:pt x="4" y="2"/>
                    <a:pt x="5" y="1"/>
                    <a:pt x="4" y="4"/>
                  </a:cubicBezTo>
                  <a:cubicBezTo>
                    <a:pt x="4" y="4"/>
                    <a:pt x="5" y="10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8" name="Freeform 480"/>
            <p:cNvSpPr>
              <a:spLocks noEditPoints="1"/>
            </p:cNvSpPr>
            <p:nvPr/>
          </p:nvSpPr>
          <p:spPr bwMode="auto">
            <a:xfrm>
              <a:off x="1334" y="776"/>
              <a:ext cx="8" cy="16"/>
            </a:xfrm>
            <a:custGeom>
              <a:avLst/>
              <a:gdLst>
                <a:gd name="T0" fmla="*/ 4 w 6"/>
                <a:gd name="T1" fmla="*/ 1 h 11"/>
                <a:gd name="T2" fmla="*/ 2 w 6"/>
                <a:gd name="T3" fmla="*/ 0 h 11"/>
                <a:gd name="T4" fmla="*/ 0 w 6"/>
                <a:gd name="T5" fmla="*/ 3 h 11"/>
                <a:gd name="T6" fmla="*/ 0 w 6"/>
                <a:gd name="T7" fmla="*/ 9 h 11"/>
                <a:gd name="T8" fmla="*/ 2 w 6"/>
                <a:gd name="T9" fmla="*/ 11 h 11"/>
                <a:gd name="T10" fmla="*/ 5 w 6"/>
                <a:gd name="T11" fmla="*/ 9 h 11"/>
                <a:gd name="T12" fmla="*/ 4 w 6"/>
                <a:gd name="T13" fmla="*/ 1 h 11"/>
                <a:gd name="T14" fmla="*/ 2 w 6"/>
                <a:gd name="T15" fmla="*/ 10 h 11"/>
                <a:gd name="T16" fmla="*/ 2 w 6"/>
                <a:gd name="T17" fmla="*/ 7 h 11"/>
                <a:gd name="T18" fmla="*/ 2 w 6"/>
                <a:gd name="T19" fmla="*/ 2 h 11"/>
                <a:gd name="T20" fmla="*/ 4 w 6"/>
                <a:gd name="T21" fmla="*/ 3 h 11"/>
                <a:gd name="T22" fmla="*/ 2 w 6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1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3"/>
                    <a:pt x="1" y="6"/>
                    <a:pt x="0" y="9"/>
                  </a:cubicBezTo>
                  <a:cubicBezTo>
                    <a:pt x="0" y="9"/>
                    <a:pt x="0" y="11"/>
                    <a:pt x="2" y="11"/>
                  </a:cubicBezTo>
                  <a:cubicBezTo>
                    <a:pt x="2" y="11"/>
                    <a:pt x="5" y="11"/>
                    <a:pt x="5" y="9"/>
                  </a:cubicBezTo>
                  <a:cubicBezTo>
                    <a:pt x="5" y="9"/>
                    <a:pt x="6" y="1"/>
                    <a:pt x="4" y="1"/>
                  </a:cubicBezTo>
                  <a:moveTo>
                    <a:pt x="2" y="10"/>
                  </a:moveTo>
                  <a:cubicBezTo>
                    <a:pt x="2" y="10"/>
                    <a:pt x="1" y="10"/>
                    <a:pt x="2" y="7"/>
                  </a:cubicBezTo>
                  <a:cubicBezTo>
                    <a:pt x="2" y="7"/>
                    <a:pt x="2" y="2"/>
                    <a:pt x="2" y="2"/>
                  </a:cubicBezTo>
                  <a:cubicBezTo>
                    <a:pt x="2" y="2"/>
                    <a:pt x="3" y="0"/>
                    <a:pt x="4" y="3"/>
                  </a:cubicBezTo>
                  <a:cubicBezTo>
                    <a:pt x="4" y="3"/>
                    <a:pt x="4" y="11"/>
                    <a:pt x="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9" name="Freeform 481"/>
            <p:cNvSpPr>
              <a:spLocks noEditPoints="1"/>
            </p:cNvSpPr>
            <p:nvPr/>
          </p:nvSpPr>
          <p:spPr bwMode="auto">
            <a:xfrm>
              <a:off x="1341" y="774"/>
              <a:ext cx="7" cy="19"/>
            </a:xfrm>
            <a:custGeom>
              <a:avLst/>
              <a:gdLst>
                <a:gd name="T0" fmla="*/ 4 w 5"/>
                <a:gd name="T1" fmla="*/ 3 h 13"/>
                <a:gd name="T2" fmla="*/ 1 w 5"/>
                <a:gd name="T3" fmla="*/ 3 h 13"/>
                <a:gd name="T4" fmla="*/ 1 w 5"/>
                <a:gd name="T5" fmla="*/ 10 h 13"/>
                <a:gd name="T6" fmla="*/ 3 w 5"/>
                <a:gd name="T7" fmla="*/ 12 h 13"/>
                <a:gd name="T8" fmla="*/ 5 w 5"/>
                <a:gd name="T9" fmla="*/ 9 h 13"/>
                <a:gd name="T10" fmla="*/ 4 w 5"/>
                <a:gd name="T11" fmla="*/ 3 h 13"/>
                <a:gd name="T12" fmla="*/ 3 w 5"/>
                <a:gd name="T13" fmla="*/ 11 h 13"/>
                <a:gd name="T14" fmla="*/ 2 w 5"/>
                <a:gd name="T15" fmla="*/ 7 h 13"/>
                <a:gd name="T16" fmla="*/ 3 w 5"/>
                <a:gd name="T17" fmla="*/ 3 h 13"/>
                <a:gd name="T18" fmla="*/ 4 w 5"/>
                <a:gd name="T19" fmla="*/ 6 h 13"/>
                <a:gd name="T20" fmla="*/ 3 w 5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3">
                  <a:moveTo>
                    <a:pt x="4" y="3"/>
                  </a:moveTo>
                  <a:cubicBezTo>
                    <a:pt x="2" y="0"/>
                    <a:pt x="1" y="3"/>
                    <a:pt x="1" y="3"/>
                  </a:cubicBezTo>
                  <a:cubicBezTo>
                    <a:pt x="2" y="3"/>
                    <a:pt x="1" y="10"/>
                    <a:pt x="1" y="10"/>
                  </a:cubicBezTo>
                  <a:cubicBezTo>
                    <a:pt x="0" y="12"/>
                    <a:pt x="3" y="12"/>
                    <a:pt x="3" y="12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3"/>
                    <a:pt x="4" y="3"/>
                    <a:pt x="4" y="3"/>
                  </a:cubicBezTo>
                  <a:moveTo>
                    <a:pt x="3" y="11"/>
                  </a:moveTo>
                  <a:cubicBezTo>
                    <a:pt x="3" y="11"/>
                    <a:pt x="2" y="11"/>
                    <a:pt x="2" y="7"/>
                  </a:cubicBezTo>
                  <a:cubicBezTo>
                    <a:pt x="2" y="7"/>
                    <a:pt x="2" y="2"/>
                    <a:pt x="3" y="3"/>
                  </a:cubicBezTo>
                  <a:cubicBezTo>
                    <a:pt x="3" y="3"/>
                    <a:pt x="4" y="2"/>
                    <a:pt x="4" y="6"/>
                  </a:cubicBezTo>
                  <a:cubicBezTo>
                    <a:pt x="4" y="6"/>
                    <a:pt x="5" y="11"/>
                    <a:pt x="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0" name="Freeform 482"/>
            <p:cNvSpPr>
              <a:spLocks noEditPoints="1"/>
            </p:cNvSpPr>
            <p:nvPr/>
          </p:nvSpPr>
          <p:spPr bwMode="auto">
            <a:xfrm>
              <a:off x="1348" y="776"/>
              <a:ext cx="4" cy="18"/>
            </a:xfrm>
            <a:custGeom>
              <a:avLst/>
              <a:gdLst>
                <a:gd name="T0" fmla="*/ 3 w 3"/>
                <a:gd name="T1" fmla="*/ 4 h 13"/>
                <a:gd name="T2" fmla="*/ 1 w 3"/>
                <a:gd name="T3" fmla="*/ 2 h 13"/>
                <a:gd name="T4" fmla="*/ 0 w 3"/>
                <a:gd name="T5" fmla="*/ 3 h 13"/>
                <a:gd name="T6" fmla="*/ 0 w 3"/>
                <a:gd name="T7" fmla="*/ 10 h 13"/>
                <a:gd name="T8" fmla="*/ 2 w 3"/>
                <a:gd name="T9" fmla="*/ 11 h 13"/>
                <a:gd name="T10" fmla="*/ 2 w 3"/>
                <a:gd name="T11" fmla="*/ 8 h 13"/>
                <a:gd name="T12" fmla="*/ 3 w 3"/>
                <a:gd name="T13" fmla="*/ 4 h 13"/>
                <a:gd name="T14" fmla="*/ 1 w 3"/>
                <a:gd name="T15" fmla="*/ 11 h 13"/>
                <a:gd name="T16" fmla="*/ 1 w 3"/>
                <a:gd name="T17" fmla="*/ 6 h 13"/>
                <a:gd name="T18" fmla="*/ 1 w 3"/>
                <a:gd name="T19" fmla="*/ 3 h 13"/>
                <a:gd name="T20" fmla="*/ 2 w 3"/>
                <a:gd name="T21" fmla="*/ 4 h 13"/>
                <a:gd name="T22" fmla="*/ 1 w 3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3">
                  <a:moveTo>
                    <a:pt x="3" y="4"/>
                  </a:moveTo>
                  <a:cubicBezTo>
                    <a:pt x="3" y="4"/>
                    <a:pt x="2" y="1"/>
                    <a:pt x="1" y="2"/>
                  </a:cubicBezTo>
                  <a:cubicBezTo>
                    <a:pt x="1" y="2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0" y="10"/>
                    <a:pt x="0" y="13"/>
                    <a:pt x="2" y="11"/>
                  </a:cubicBezTo>
                  <a:cubicBezTo>
                    <a:pt x="2" y="11"/>
                    <a:pt x="3" y="11"/>
                    <a:pt x="2" y="8"/>
                  </a:cubicBezTo>
                  <a:cubicBezTo>
                    <a:pt x="2" y="8"/>
                    <a:pt x="2" y="4"/>
                    <a:pt x="3" y="4"/>
                  </a:cubicBezTo>
                  <a:moveTo>
                    <a:pt x="1" y="11"/>
                  </a:moveTo>
                  <a:cubicBezTo>
                    <a:pt x="1" y="11"/>
                    <a:pt x="0" y="10"/>
                    <a:pt x="1" y="6"/>
                  </a:cubicBezTo>
                  <a:cubicBezTo>
                    <a:pt x="1" y="6"/>
                    <a:pt x="1" y="3"/>
                    <a:pt x="1" y="3"/>
                  </a:cubicBezTo>
                  <a:cubicBezTo>
                    <a:pt x="1" y="3"/>
                    <a:pt x="2" y="2"/>
                    <a:pt x="2" y="4"/>
                  </a:cubicBezTo>
                  <a:cubicBezTo>
                    <a:pt x="2" y="4"/>
                    <a:pt x="2" y="11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1" name="Freeform 483"/>
            <p:cNvSpPr/>
            <p:nvPr/>
          </p:nvSpPr>
          <p:spPr bwMode="auto">
            <a:xfrm>
              <a:off x="1332" y="822"/>
              <a:ext cx="13" cy="16"/>
            </a:xfrm>
            <a:custGeom>
              <a:avLst/>
              <a:gdLst>
                <a:gd name="T0" fmla="*/ 7 w 9"/>
                <a:gd name="T1" fmla="*/ 5 h 11"/>
                <a:gd name="T2" fmla="*/ 0 w 9"/>
                <a:gd name="T3" fmla="*/ 3 h 11"/>
                <a:gd name="T4" fmla="*/ 2 w 9"/>
                <a:gd name="T5" fmla="*/ 11 h 11"/>
                <a:gd name="T6" fmla="*/ 7 w 9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7" y="5"/>
                  </a:moveTo>
                  <a:cubicBezTo>
                    <a:pt x="9" y="0"/>
                    <a:pt x="3" y="3"/>
                    <a:pt x="0" y="3"/>
                  </a:cubicBezTo>
                  <a:cubicBezTo>
                    <a:pt x="0" y="6"/>
                    <a:pt x="1" y="10"/>
                    <a:pt x="2" y="11"/>
                  </a:cubicBezTo>
                  <a:cubicBezTo>
                    <a:pt x="3" y="8"/>
                    <a:pt x="6" y="7"/>
                    <a:pt x="7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2" name="Freeform 484"/>
            <p:cNvSpPr>
              <a:spLocks noEditPoints="1"/>
            </p:cNvSpPr>
            <p:nvPr/>
          </p:nvSpPr>
          <p:spPr bwMode="auto">
            <a:xfrm>
              <a:off x="1350" y="796"/>
              <a:ext cx="4" cy="41"/>
            </a:xfrm>
            <a:custGeom>
              <a:avLst/>
              <a:gdLst>
                <a:gd name="T0" fmla="*/ 1 w 3"/>
                <a:gd name="T1" fmla="*/ 22 h 28"/>
                <a:gd name="T2" fmla="*/ 2 w 3"/>
                <a:gd name="T3" fmla="*/ 26 h 28"/>
                <a:gd name="T4" fmla="*/ 2 w 3"/>
                <a:gd name="T5" fmla="*/ 28 h 28"/>
                <a:gd name="T6" fmla="*/ 3 w 3"/>
                <a:gd name="T7" fmla="*/ 28 h 28"/>
                <a:gd name="T8" fmla="*/ 1 w 3"/>
                <a:gd name="T9" fmla="*/ 22 h 28"/>
                <a:gd name="T10" fmla="*/ 1 w 3"/>
                <a:gd name="T11" fmla="*/ 22 h 28"/>
                <a:gd name="T12" fmla="*/ 1 w 3"/>
                <a:gd name="T13" fmla="*/ 22 h 28"/>
                <a:gd name="T14" fmla="*/ 1 w 3"/>
                <a:gd name="T15" fmla="*/ 0 h 28"/>
                <a:gd name="T16" fmla="*/ 1 w 3"/>
                <a:gd name="T17" fmla="*/ 1 h 28"/>
                <a:gd name="T18" fmla="*/ 1 w 3"/>
                <a:gd name="T19" fmla="*/ 1 h 28"/>
                <a:gd name="T20" fmla="*/ 1 w 3"/>
                <a:gd name="T21" fmla="*/ 10 h 28"/>
                <a:gd name="T22" fmla="*/ 1 w 3"/>
                <a:gd name="T23" fmla="*/ 17 h 28"/>
                <a:gd name="T24" fmla="*/ 1 w 3"/>
                <a:gd name="T25" fmla="*/ 11 h 28"/>
                <a:gd name="T26" fmla="*/ 1 w 3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8">
                  <a:moveTo>
                    <a:pt x="1" y="22"/>
                  </a:moveTo>
                  <a:cubicBezTo>
                    <a:pt x="1" y="24"/>
                    <a:pt x="2" y="26"/>
                    <a:pt x="2" y="26"/>
                  </a:cubicBezTo>
                  <a:cubicBezTo>
                    <a:pt x="1" y="27"/>
                    <a:pt x="2" y="28"/>
                    <a:pt x="2" y="28"/>
                  </a:cubicBezTo>
                  <a:cubicBezTo>
                    <a:pt x="2" y="28"/>
                    <a:pt x="3" y="28"/>
                    <a:pt x="3" y="28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1" y="10"/>
                    <a:pt x="1" y="10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1" y="14"/>
                    <a:pt x="1" y="11"/>
                    <a:pt x="1" y="11"/>
                  </a:cubicBezTo>
                  <a:cubicBezTo>
                    <a:pt x="2" y="8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3" name="Freeform 485"/>
            <p:cNvSpPr/>
            <p:nvPr/>
          </p:nvSpPr>
          <p:spPr bwMode="auto">
            <a:xfrm>
              <a:off x="1358" y="834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4" name="Freeform 486"/>
            <p:cNvSpPr>
              <a:spLocks noEditPoints="1"/>
            </p:cNvSpPr>
            <p:nvPr/>
          </p:nvSpPr>
          <p:spPr bwMode="auto">
            <a:xfrm>
              <a:off x="1354" y="835"/>
              <a:ext cx="10" cy="5"/>
            </a:xfrm>
            <a:custGeom>
              <a:avLst/>
              <a:gdLst>
                <a:gd name="T0" fmla="*/ 3 w 7"/>
                <a:gd name="T1" fmla="*/ 0 h 3"/>
                <a:gd name="T2" fmla="*/ 3 w 7"/>
                <a:gd name="T3" fmla="*/ 0 h 3"/>
                <a:gd name="T4" fmla="*/ 3 w 7"/>
                <a:gd name="T5" fmla="*/ 0 h 3"/>
                <a:gd name="T6" fmla="*/ 5 w 7"/>
                <a:gd name="T7" fmla="*/ 1 h 3"/>
                <a:gd name="T8" fmla="*/ 6 w 7"/>
                <a:gd name="T9" fmla="*/ 2 h 3"/>
                <a:gd name="T10" fmla="*/ 7 w 7"/>
                <a:gd name="T11" fmla="*/ 2 h 3"/>
                <a:gd name="T12" fmla="*/ 7 w 7"/>
                <a:gd name="T13" fmla="*/ 3 h 3"/>
                <a:gd name="T14" fmla="*/ 7 w 7"/>
                <a:gd name="T15" fmla="*/ 3 h 3"/>
                <a:gd name="T16" fmla="*/ 4 w 7"/>
                <a:gd name="T17" fmla="*/ 1 h 3"/>
                <a:gd name="T18" fmla="*/ 3 w 7"/>
                <a:gd name="T19" fmla="*/ 0 h 3"/>
                <a:gd name="T20" fmla="*/ 3 w 7"/>
                <a:gd name="T21" fmla="*/ 0 h 3"/>
                <a:gd name="T22" fmla="*/ 3 w 7"/>
                <a:gd name="T23" fmla="*/ 0 h 3"/>
                <a:gd name="T24" fmla="*/ 3 w 7"/>
                <a:gd name="T25" fmla="*/ 0 h 3"/>
                <a:gd name="T26" fmla="*/ 2 w 7"/>
                <a:gd name="T27" fmla="*/ 0 h 3"/>
                <a:gd name="T28" fmla="*/ 0 w 7"/>
                <a:gd name="T29" fmla="*/ 1 h 3"/>
                <a:gd name="T30" fmla="*/ 2 w 7"/>
                <a:gd name="T31" fmla="*/ 0 h 3"/>
                <a:gd name="T32" fmla="*/ 2 w 7"/>
                <a:gd name="T33" fmla="*/ 0 h 3"/>
                <a:gd name="T34" fmla="*/ 3 w 7"/>
                <a:gd name="T35" fmla="*/ 0 h 3"/>
                <a:gd name="T36" fmla="*/ 3 w 7"/>
                <a:gd name="T37" fmla="*/ 0 h 3"/>
                <a:gd name="T38" fmla="*/ 3 w 7"/>
                <a:gd name="T39" fmla="*/ 0 h 3"/>
                <a:gd name="T40" fmla="*/ 3 w 7"/>
                <a:gd name="T41" fmla="*/ 0 h 3"/>
                <a:gd name="T42" fmla="*/ 3 w 7"/>
                <a:gd name="T43" fmla="*/ 0 h 3"/>
                <a:gd name="T44" fmla="*/ 3 w 7"/>
                <a:gd name="T45" fmla="*/ 0 h 3"/>
                <a:gd name="T46" fmla="*/ 3 w 7"/>
                <a:gd name="T47" fmla="*/ 0 h 3"/>
                <a:gd name="T48" fmla="*/ 3 w 7"/>
                <a:gd name="T49" fmla="*/ 0 h 3"/>
                <a:gd name="T50" fmla="*/ 3 w 7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5" name="Freeform 487"/>
            <p:cNvSpPr>
              <a:spLocks noEditPoints="1"/>
            </p:cNvSpPr>
            <p:nvPr/>
          </p:nvSpPr>
          <p:spPr bwMode="auto">
            <a:xfrm>
              <a:off x="1350" y="771"/>
              <a:ext cx="2" cy="10"/>
            </a:xfrm>
            <a:custGeom>
              <a:avLst/>
              <a:gdLst>
                <a:gd name="T0" fmla="*/ 2 w 2"/>
                <a:gd name="T1" fmla="*/ 7 h 7"/>
                <a:gd name="T2" fmla="*/ 1 w 2"/>
                <a:gd name="T3" fmla="*/ 7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  <a:gd name="T10" fmla="*/ 1 w 2"/>
                <a:gd name="T11" fmla="*/ 5 h 7"/>
                <a:gd name="T12" fmla="*/ 2 w 2"/>
                <a:gd name="T13" fmla="*/ 7 h 7"/>
                <a:gd name="T14" fmla="*/ 2 w 2"/>
                <a:gd name="T15" fmla="*/ 4 h 7"/>
                <a:gd name="T16" fmla="*/ 0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moveTo>
                    <a:pt x="0" y="0"/>
                  </a:moveTo>
                  <a:cubicBezTo>
                    <a:pt x="0" y="2"/>
                    <a:pt x="1" y="3"/>
                    <a:pt x="1" y="5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6" name="Freeform 488"/>
            <p:cNvSpPr/>
            <p:nvPr/>
          </p:nvSpPr>
          <p:spPr bwMode="auto">
            <a:xfrm>
              <a:off x="1351" y="778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7" name="Freeform 489"/>
            <p:cNvSpPr>
              <a:spLocks noEditPoints="1"/>
            </p:cNvSpPr>
            <p:nvPr/>
          </p:nvSpPr>
          <p:spPr bwMode="auto">
            <a:xfrm>
              <a:off x="1307" y="755"/>
              <a:ext cx="43" cy="25"/>
            </a:xfrm>
            <a:custGeom>
              <a:avLst/>
              <a:gdLst>
                <a:gd name="T0" fmla="*/ 4 w 29"/>
                <a:gd name="T1" fmla="*/ 15 h 17"/>
                <a:gd name="T2" fmla="*/ 4 w 29"/>
                <a:gd name="T3" fmla="*/ 15 h 17"/>
                <a:gd name="T4" fmla="*/ 4 w 29"/>
                <a:gd name="T5" fmla="*/ 15 h 17"/>
                <a:gd name="T6" fmla="*/ 4 w 29"/>
                <a:gd name="T7" fmla="*/ 15 h 17"/>
                <a:gd name="T8" fmla="*/ 9 w 29"/>
                <a:gd name="T9" fmla="*/ 8 h 17"/>
                <a:gd name="T10" fmla="*/ 11 w 29"/>
                <a:gd name="T11" fmla="*/ 4 h 17"/>
                <a:gd name="T12" fmla="*/ 15 w 29"/>
                <a:gd name="T13" fmla="*/ 12 h 17"/>
                <a:gd name="T14" fmla="*/ 21 w 29"/>
                <a:gd name="T15" fmla="*/ 11 h 17"/>
                <a:gd name="T16" fmla="*/ 20 w 29"/>
                <a:gd name="T17" fmla="*/ 12 h 17"/>
                <a:gd name="T18" fmla="*/ 19 w 29"/>
                <a:gd name="T19" fmla="*/ 12 h 17"/>
                <a:gd name="T20" fmla="*/ 11 w 29"/>
                <a:gd name="T21" fmla="*/ 16 h 17"/>
                <a:gd name="T22" fmla="*/ 9 w 29"/>
                <a:gd name="T23" fmla="*/ 8 h 17"/>
                <a:gd name="T24" fmla="*/ 9 w 29"/>
                <a:gd name="T25" fmla="*/ 8 h 17"/>
                <a:gd name="T26" fmla="*/ 9 w 29"/>
                <a:gd name="T27" fmla="*/ 8 h 17"/>
                <a:gd name="T28" fmla="*/ 9 w 29"/>
                <a:gd name="T29" fmla="*/ 8 h 17"/>
                <a:gd name="T30" fmla="*/ 9 w 29"/>
                <a:gd name="T31" fmla="*/ 0 h 17"/>
                <a:gd name="T32" fmla="*/ 8 w 29"/>
                <a:gd name="T33" fmla="*/ 8 h 17"/>
                <a:gd name="T34" fmla="*/ 5 w 29"/>
                <a:gd name="T35" fmla="*/ 6 h 17"/>
                <a:gd name="T36" fmla="*/ 4 w 29"/>
                <a:gd name="T37" fmla="*/ 6 h 17"/>
                <a:gd name="T38" fmla="*/ 0 w 29"/>
                <a:gd name="T39" fmla="*/ 14 h 17"/>
                <a:gd name="T40" fmla="*/ 3 w 29"/>
                <a:gd name="T41" fmla="*/ 15 h 17"/>
                <a:gd name="T42" fmla="*/ 3 w 29"/>
                <a:gd name="T43" fmla="*/ 15 h 17"/>
                <a:gd name="T44" fmla="*/ 4 w 29"/>
                <a:gd name="T45" fmla="*/ 15 h 17"/>
                <a:gd name="T46" fmla="*/ 2 w 29"/>
                <a:gd name="T47" fmla="*/ 13 h 17"/>
                <a:gd name="T48" fmla="*/ 0 w 29"/>
                <a:gd name="T49" fmla="*/ 13 h 17"/>
                <a:gd name="T50" fmla="*/ 4 w 29"/>
                <a:gd name="T51" fmla="*/ 6 h 17"/>
                <a:gd name="T52" fmla="*/ 4 w 29"/>
                <a:gd name="T53" fmla="*/ 6 h 17"/>
                <a:gd name="T54" fmla="*/ 4 w 29"/>
                <a:gd name="T55" fmla="*/ 15 h 17"/>
                <a:gd name="T56" fmla="*/ 6 w 29"/>
                <a:gd name="T57" fmla="*/ 16 h 17"/>
                <a:gd name="T58" fmla="*/ 7 w 29"/>
                <a:gd name="T59" fmla="*/ 15 h 17"/>
                <a:gd name="T60" fmla="*/ 7 w 29"/>
                <a:gd name="T61" fmla="*/ 15 h 17"/>
                <a:gd name="T62" fmla="*/ 8 w 29"/>
                <a:gd name="T63" fmla="*/ 15 h 17"/>
                <a:gd name="T64" fmla="*/ 10 w 29"/>
                <a:gd name="T65" fmla="*/ 17 h 17"/>
                <a:gd name="T66" fmla="*/ 11 w 29"/>
                <a:gd name="T67" fmla="*/ 17 h 17"/>
                <a:gd name="T68" fmla="*/ 14 w 29"/>
                <a:gd name="T69" fmla="*/ 15 h 17"/>
                <a:gd name="T70" fmla="*/ 20 w 29"/>
                <a:gd name="T71" fmla="*/ 13 h 17"/>
                <a:gd name="T72" fmla="*/ 21 w 29"/>
                <a:gd name="T73" fmla="*/ 13 h 17"/>
                <a:gd name="T74" fmla="*/ 22 w 29"/>
                <a:gd name="T75" fmla="*/ 13 h 17"/>
                <a:gd name="T76" fmla="*/ 21 w 29"/>
                <a:gd name="T77" fmla="*/ 14 h 17"/>
                <a:gd name="T78" fmla="*/ 21 w 29"/>
                <a:gd name="T79" fmla="*/ 14 h 17"/>
                <a:gd name="T80" fmla="*/ 25 w 29"/>
                <a:gd name="T81" fmla="*/ 12 h 17"/>
                <a:gd name="T82" fmla="*/ 23 w 29"/>
                <a:gd name="T83" fmla="*/ 10 h 17"/>
                <a:gd name="T84" fmla="*/ 19 w 29"/>
                <a:gd name="T85" fmla="*/ 5 h 17"/>
                <a:gd name="T86" fmla="*/ 20 w 29"/>
                <a:gd name="T87" fmla="*/ 5 h 17"/>
                <a:gd name="T88" fmla="*/ 29 w 29"/>
                <a:gd name="T89" fmla="*/ 11 h 17"/>
                <a:gd name="T90" fmla="*/ 28 w 29"/>
                <a:gd name="T91" fmla="*/ 9 h 17"/>
                <a:gd name="T92" fmla="*/ 20 w 29"/>
                <a:gd name="T93" fmla="*/ 0 h 17"/>
                <a:gd name="T94" fmla="*/ 17 w 29"/>
                <a:gd name="T95" fmla="*/ 2 h 17"/>
                <a:gd name="T96" fmla="*/ 14 w 29"/>
                <a:gd name="T97" fmla="*/ 1 h 17"/>
                <a:gd name="T98" fmla="*/ 11 w 29"/>
                <a:gd name="T99" fmla="*/ 0 h 17"/>
                <a:gd name="T100" fmla="*/ 10 w 29"/>
                <a:gd name="T101" fmla="*/ 0 h 17"/>
                <a:gd name="T102" fmla="*/ 10 w 29"/>
                <a:gd name="T103" fmla="*/ 0 h 17"/>
                <a:gd name="T104" fmla="*/ 10 w 29"/>
                <a:gd name="T105" fmla="*/ 0 h 17"/>
                <a:gd name="T106" fmla="*/ 10 w 29"/>
                <a:gd name="T107" fmla="*/ 0 h 17"/>
                <a:gd name="T108" fmla="*/ 10 w 29"/>
                <a:gd name="T109" fmla="*/ 0 h 17"/>
                <a:gd name="T110" fmla="*/ 9 w 29"/>
                <a:gd name="T111" fmla="*/ 0 h 17"/>
                <a:gd name="T112" fmla="*/ 20 w 29"/>
                <a:gd name="T113" fmla="*/ 0 h 17"/>
                <a:gd name="T114" fmla="*/ 20 w 29"/>
                <a:gd name="T115" fmla="*/ 0 h 17"/>
                <a:gd name="T116" fmla="*/ 20 w 29"/>
                <a:gd name="T117" fmla="*/ 0 h 17"/>
                <a:gd name="T118" fmla="*/ 20 w 29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17"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moveTo>
                    <a:pt x="9" y="8"/>
                  </a:moveTo>
                  <a:cubicBezTo>
                    <a:pt x="9" y="8"/>
                    <a:pt x="10" y="7"/>
                    <a:pt x="11" y="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9" y="11"/>
                    <a:pt x="21" y="11"/>
                  </a:cubicBezTo>
                  <a:cubicBezTo>
                    <a:pt x="23" y="11"/>
                    <a:pt x="23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8" y="12"/>
                    <a:pt x="15" y="13"/>
                    <a:pt x="11" y="16"/>
                  </a:cubicBezTo>
                  <a:cubicBezTo>
                    <a:pt x="11" y="16"/>
                    <a:pt x="11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0"/>
                  </a:moveTo>
                  <a:cubicBezTo>
                    <a:pt x="9" y="0"/>
                    <a:pt x="12" y="8"/>
                    <a:pt x="8" y="8"/>
                  </a:cubicBezTo>
                  <a:cubicBezTo>
                    <a:pt x="7" y="8"/>
                    <a:pt x="6" y="7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2" y="7"/>
                    <a:pt x="0" y="14"/>
                  </a:cubicBezTo>
                  <a:cubicBezTo>
                    <a:pt x="0" y="14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13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10" y="15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6" y="14"/>
                    <a:pt x="18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3"/>
                    <a:pt x="22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3" y="13"/>
                    <a:pt x="25" y="12"/>
                  </a:cubicBezTo>
                  <a:cubicBezTo>
                    <a:pt x="25" y="12"/>
                    <a:pt x="22" y="12"/>
                    <a:pt x="23" y="10"/>
                  </a:cubicBezTo>
                  <a:cubicBezTo>
                    <a:pt x="23" y="10"/>
                    <a:pt x="15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5" y="5"/>
                    <a:pt x="29" y="11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3" y="3"/>
                    <a:pt x="20" y="0"/>
                  </a:cubicBezTo>
                  <a:cubicBezTo>
                    <a:pt x="20" y="1"/>
                    <a:pt x="19" y="2"/>
                    <a:pt x="17" y="2"/>
                  </a:cubicBezTo>
                  <a:cubicBezTo>
                    <a:pt x="17" y="2"/>
                    <a:pt x="15" y="2"/>
                    <a:pt x="14" y="1"/>
                  </a:cubicBezTo>
                  <a:cubicBezTo>
                    <a:pt x="14" y="1"/>
                    <a:pt x="12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8" name="Freeform 490"/>
            <p:cNvSpPr/>
            <p:nvPr/>
          </p:nvSpPr>
          <p:spPr bwMode="auto">
            <a:xfrm>
              <a:off x="1307" y="764"/>
              <a:ext cx="6" cy="13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7 h 9"/>
                <a:gd name="T4" fmla="*/ 2 w 4"/>
                <a:gd name="T5" fmla="*/ 7 h 9"/>
                <a:gd name="T6" fmla="*/ 4 w 4"/>
                <a:gd name="T7" fmla="*/ 9 h 9"/>
                <a:gd name="T8" fmla="*/ 4 w 4"/>
                <a:gd name="T9" fmla="*/ 9 h 9"/>
                <a:gd name="T10" fmla="*/ 4 w 4"/>
                <a:gd name="T11" fmla="*/ 9 h 9"/>
                <a:gd name="T12" fmla="*/ 4 w 4"/>
                <a:gd name="T13" fmla="*/ 9 h 9"/>
                <a:gd name="T14" fmla="*/ 4 w 4"/>
                <a:gd name="T15" fmla="*/ 9 h 9"/>
                <a:gd name="T16" fmla="*/ 4 w 4"/>
                <a:gd name="T17" fmla="*/ 0 h 9"/>
                <a:gd name="T18" fmla="*/ 4 w 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0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9" name="Freeform 491"/>
            <p:cNvSpPr>
              <a:spLocks noEditPoints="1"/>
            </p:cNvSpPr>
            <p:nvPr/>
          </p:nvSpPr>
          <p:spPr bwMode="auto">
            <a:xfrm>
              <a:off x="1320" y="761"/>
              <a:ext cx="21" cy="17"/>
            </a:xfrm>
            <a:custGeom>
              <a:avLst/>
              <a:gdLst>
                <a:gd name="T0" fmla="*/ 0 w 14"/>
                <a:gd name="T1" fmla="*/ 4 h 12"/>
                <a:gd name="T2" fmla="*/ 0 w 14"/>
                <a:gd name="T3" fmla="*/ 4 h 12"/>
                <a:gd name="T4" fmla="*/ 0 w 14"/>
                <a:gd name="T5" fmla="*/ 4 h 12"/>
                <a:gd name="T6" fmla="*/ 2 w 14"/>
                <a:gd name="T7" fmla="*/ 0 h 12"/>
                <a:gd name="T8" fmla="*/ 0 w 14"/>
                <a:gd name="T9" fmla="*/ 4 h 12"/>
                <a:gd name="T10" fmla="*/ 0 w 14"/>
                <a:gd name="T11" fmla="*/ 4 h 12"/>
                <a:gd name="T12" fmla="*/ 2 w 14"/>
                <a:gd name="T13" fmla="*/ 12 h 12"/>
                <a:gd name="T14" fmla="*/ 10 w 14"/>
                <a:gd name="T15" fmla="*/ 8 h 12"/>
                <a:gd name="T16" fmla="*/ 11 w 14"/>
                <a:gd name="T17" fmla="*/ 8 h 12"/>
                <a:gd name="T18" fmla="*/ 12 w 14"/>
                <a:gd name="T19" fmla="*/ 7 h 12"/>
                <a:gd name="T20" fmla="*/ 6 w 14"/>
                <a:gd name="T21" fmla="*/ 8 h 12"/>
                <a:gd name="T22" fmla="*/ 2 w 14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12"/>
                    <a:pt x="2" y="12"/>
                  </a:cubicBezTo>
                  <a:cubicBezTo>
                    <a:pt x="6" y="9"/>
                    <a:pt x="9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7"/>
                    <a:pt x="12" y="7"/>
                  </a:cubicBezTo>
                  <a:cubicBezTo>
                    <a:pt x="10" y="7"/>
                    <a:pt x="6" y="8"/>
                    <a:pt x="6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0" name="Freeform 493"/>
            <p:cNvSpPr/>
            <p:nvPr/>
          </p:nvSpPr>
          <p:spPr bwMode="auto">
            <a:xfrm>
              <a:off x="1322" y="755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1" name="Freeform 494"/>
            <p:cNvSpPr>
              <a:spLocks noEditPoints="1"/>
            </p:cNvSpPr>
            <p:nvPr/>
          </p:nvSpPr>
          <p:spPr bwMode="auto">
            <a:xfrm>
              <a:off x="1328" y="777"/>
              <a:ext cx="24" cy="19"/>
            </a:xfrm>
            <a:custGeom>
              <a:avLst/>
              <a:gdLst>
                <a:gd name="T0" fmla="*/ 11 w 17"/>
                <a:gd name="T1" fmla="*/ 6 h 13"/>
                <a:gd name="T2" fmla="*/ 11 w 17"/>
                <a:gd name="T3" fmla="*/ 6 h 13"/>
                <a:gd name="T4" fmla="*/ 12 w 17"/>
                <a:gd name="T5" fmla="*/ 9 h 13"/>
                <a:gd name="T6" fmla="*/ 12 w 17"/>
                <a:gd name="T7" fmla="*/ 9 h 13"/>
                <a:gd name="T8" fmla="*/ 12 w 17"/>
                <a:gd name="T9" fmla="*/ 9 h 13"/>
                <a:gd name="T10" fmla="*/ 13 w 17"/>
                <a:gd name="T11" fmla="*/ 6 h 13"/>
                <a:gd name="T12" fmla="*/ 11 w 17"/>
                <a:gd name="T13" fmla="*/ 6 h 13"/>
                <a:gd name="T14" fmla="*/ 5 w 17"/>
                <a:gd name="T15" fmla="*/ 6 h 13"/>
                <a:gd name="T16" fmla="*/ 2 w 17"/>
                <a:gd name="T17" fmla="*/ 8 h 13"/>
                <a:gd name="T18" fmla="*/ 1 w 17"/>
                <a:gd name="T19" fmla="*/ 9 h 13"/>
                <a:gd name="T20" fmla="*/ 0 w 17"/>
                <a:gd name="T21" fmla="*/ 12 h 13"/>
                <a:gd name="T22" fmla="*/ 6 w 17"/>
                <a:gd name="T23" fmla="*/ 10 h 13"/>
                <a:gd name="T24" fmla="*/ 4 w 17"/>
                <a:gd name="T25" fmla="*/ 8 h 13"/>
                <a:gd name="T26" fmla="*/ 4 w 17"/>
                <a:gd name="T27" fmla="*/ 8 h 13"/>
                <a:gd name="T28" fmla="*/ 3 w 17"/>
                <a:gd name="T29" fmla="*/ 10 h 13"/>
                <a:gd name="T30" fmla="*/ 2 w 17"/>
                <a:gd name="T31" fmla="*/ 10 h 13"/>
                <a:gd name="T32" fmla="*/ 2 w 17"/>
                <a:gd name="T33" fmla="*/ 8 h 13"/>
                <a:gd name="T34" fmla="*/ 3 w 17"/>
                <a:gd name="T35" fmla="*/ 8 h 13"/>
                <a:gd name="T36" fmla="*/ 5 w 17"/>
                <a:gd name="T37" fmla="*/ 6 h 13"/>
                <a:gd name="T38" fmla="*/ 5 w 17"/>
                <a:gd name="T39" fmla="*/ 6 h 13"/>
                <a:gd name="T40" fmla="*/ 16 w 17"/>
                <a:gd name="T41" fmla="*/ 3 h 13"/>
                <a:gd name="T42" fmla="*/ 16 w 17"/>
                <a:gd name="T43" fmla="*/ 7 h 13"/>
                <a:gd name="T44" fmla="*/ 16 w 17"/>
                <a:gd name="T45" fmla="*/ 7 h 13"/>
                <a:gd name="T46" fmla="*/ 16 w 17"/>
                <a:gd name="T47" fmla="*/ 9 h 13"/>
                <a:gd name="T48" fmla="*/ 16 w 17"/>
                <a:gd name="T49" fmla="*/ 13 h 13"/>
                <a:gd name="T50" fmla="*/ 16 w 17"/>
                <a:gd name="T51" fmla="*/ 13 h 13"/>
                <a:gd name="T52" fmla="*/ 16 w 17"/>
                <a:gd name="T53" fmla="*/ 3 h 13"/>
                <a:gd name="T54" fmla="*/ 8 w 17"/>
                <a:gd name="T55" fmla="*/ 3 h 13"/>
                <a:gd name="T56" fmla="*/ 6 w 17"/>
                <a:gd name="T57" fmla="*/ 4 h 13"/>
                <a:gd name="T58" fmla="*/ 6 w 17"/>
                <a:gd name="T59" fmla="*/ 5 h 13"/>
                <a:gd name="T60" fmla="*/ 8 w 17"/>
                <a:gd name="T61" fmla="*/ 4 h 13"/>
                <a:gd name="T62" fmla="*/ 8 w 17"/>
                <a:gd name="T63" fmla="*/ 3 h 13"/>
                <a:gd name="T64" fmla="*/ 4 w 17"/>
                <a:gd name="T65" fmla="*/ 1 h 13"/>
                <a:gd name="T66" fmla="*/ 3 w 17"/>
                <a:gd name="T67" fmla="*/ 3 h 13"/>
                <a:gd name="T68" fmla="*/ 3 w 17"/>
                <a:gd name="T69" fmla="*/ 4 h 13"/>
                <a:gd name="T70" fmla="*/ 5 w 17"/>
                <a:gd name="T71" fmla="*/ 4 h 13"/>
                <a:gd name="T72" fmla="*/ 4 w 17"/>
                <a:gd name="T73" fmla="*/ 2 h 13"/>
                <a:gd name="T74" fmla="*/ 4 w 17"/>
                <a:gd name="T75" fmla="*/ 1 h 13"/>
                <a:gd name="T76" fmla="*/ 12 w 17"/>
                <a:gd name="T77" fmla="*/ 1 h 13"/>
                <a:gd name="T78" fmla="*/ 12 w 17"/>
                <a:gd name="T79" fmla="*/ 1 h 13"/>
                <a:gd name="T80" fmla="*/ 12 w 17"/>
                <a:gd name="T81" fmla="*/ 1 h 13"/>
                <a:gd name="T82" fmla="*/ 11 w 17"/>
                <a:gd name="T83" fmla="*/ 2 h 13"/>
                <a:gd name="T84" fmla="*/ 12 w 17"/>
                <a:gd name="T85" fmla="*/ 2 h 13"/>
                <a:gd name="T86" fmla="*/ 12 w 17"/>
                <a:gd name="T87" fmla="*/ 1 h 13"/>
                <a:gd name="T88" fmla="*/ 12 w 17"/>
                <a:gd name="T89" fmla="*/ 1 h 13"/>
                <a:gd name="T90" fmla="*/ 7 w 17"/>
                <a:gd name="T91" fmla="*/ 0 h 13"/>
                <a:gd name="T92" fmla="*/ 6 w 17"/>
                <a:gd name="T93" fmla="*/ 1 h 13"/>
                <a:gd name="T94" fmla="*/ 6 w 17"/>
                <a:gd name="T95" fmla="*/ 3 h 13"/>
                <a:gd name="T96" fmla="*/ 7 w 17"/>
                <a:gd name="T97" fmla="*/ 3 h 13"/>
                <a:gd name="T98" fmla="*/ 8 w 17"/>
                <a:gd name="T99" fmla="*/ 2 h 13"/>
                <a:gd name="T100" fmla="*/ 8 w 17"/>
                <a:gd name="T101" fmla="*/ 2 h 13"/>
                <a:gd name="T102" fmla="*/ 7 w 17"/>
                <a:gd name="T103" fmla="*/ 0 h 13"/>
                <a:gd name="T104" fmla="*/ 10 w 17"/>
                <a:gd name="T105" fmla="*/ 0 h 13"/>
                <a:gd name="T106" fmla="*/ 9 w 17"/>
                <a:gd name="T107" fmla="*/ 0 h 13"/>
                <a:gd name="T108" fmla="*/ 9 w 17"/>
                <a:gd name="T109" fmla="*/ 2 h 13"/>
                <a:gd name="T110" fmla="*/ 9 w 17"/>
                <a:gd name="T111" fmla="*/ 2 h 13"/>
                <a:gd name="T112" fmla="*/ 9 w 17"/>
                <a:gd name="T113" fmla="*/ 2 h 13"/>
                <a:gd name="T114" fmla="*/ 9 w 17"/>
                <a:gd name="T115" fmla="*/ 3 h 13"/>
                <a:gd name="T116" fmla="*/ 10 w 17"/>
                <a:gd name="T117" fmla="*/ 2 h 13"/>
                <a:gd name="T118" fmla="*/ 10 w 17"/>
                <a:gd name="T119" fmla="*/ 1 h 13"/>
                <a:gd name="T120" fmla="*/ 10 w 17"/>
                <a:gd name="T1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" h="13"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8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moveTo>
                    <a:pt x="5" y="6"/>
                  </a:moveTo>
                  <a:cubicBezTo>
                    <a:pt x="4" y="6"/>
                    <a:pt x="3" y="7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6" y="3"/>
                  </a:moveTo>
                  <a:cubicBezTo>
                    <a:pt x="16" y="5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10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9"/>
                    <a:pt x="16" y="3"/>
                  </a:cubicBezTo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4" y="1"/>
                  </a:move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7" y="0"/>
                  </a:cubicBezTo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2" name="Freeform 495"/>
            <p:cNvSpPr/>
            <p:nvPr/>
          </p:nvSpPr>
          <p:spPr bwMode="auto">
            <a:xfrm>
              <a:off x="1284" y="841"/>
              <a:ext cx="86" cy="7"/>
            </a:xfrm>
            <a:custGeom>
              <a:avLst/>
              <a:gdLst>
                <a:gd name="T0" fmla="*/ 56 w 59"/>
                <a:gd name="T1" fmla="*/ 0 h 5"/>
                <a:gd name="T2" fmla="*/ 55 w 59"/>
                <a:gd name="T3" fmla="*/ 1 h 5"/>
                <a:gd name="T4" fmla="*/ 55 w 59"/>
                <a:gd name="T5" fmla="*/ 1 h 5"/>
                <a:gd name="T6" fmla="*/ 48 w 59"/>
                <a:gd name="T7" fmla="*/ 3 h 5"/>
                <a:gd name="T8" fmla="*/ 39 w 59"/>
                <a:gd name="T9" fmla="*/ 4 h 5"/>
                <a:gd name="T10" fmla="*/ 36 w 59"/>
                <a:gd name="T11" fmla="*/ 4 h 5"/>
                <a:gd name="T12" fmla="*/ 17 w 59"/>
                <a:gd name="T13" fmla="*/ 4 h 5"/>
                <a:gd name="T14" fmla="*/ 15 w 59"/>
                <a:gd name="T15" fmla="*/ 5 h 5"/>
                <a:gd name="T16" fmla="*/ 3 w 59"/>
                <a:gd name="T17" fmla="*/ 2 h 5"/>
                <a:gd name="T18" fmla="*/ 3 w 59"/>
                <a:gd name="T19" fmla="*/ 1 h 5"/>
                <a:gd name="T20" fmla="*/ 3 w 59"/>
                <a:gd name="T21" fmla="*/ 1 h 5"/>
                <a:gd name="T22" fmla="*/ 5 w 59"/>
                <a:gd name="T23" fmla="*/ 4 h 5"/>
                <a:gd name="T24" fmla="*/ 15 w 59"/>
                <a:gd name="T25" fmla="*/ 5 h 5"/>
                <a:gd name="T26" fmla="*/ 18 w 59"/>
                <a:gd name="T27" fmla="*/ 5 h 5"/>
                <a:gd name="T28" fmla="*/ 40 w 59"/>
                <a:gd name="T29" fmla="*/ 5 h 5"/>
                <a:gd name="T30" fmla="*/ 51 w 59"/>
                <a:gd name="T31" fmla="*/ 3 h 5"/>
                <a:gd name="T32" fmla="*/ 57 w 59"/>
                <a:gd name="T33" fmla="*/ 0 h 5"/>
                <a:gd name="T34" fmla="*/ 56 w 59"/>
                <a:gd name="T35" fmla="*/ 0 h 5"/>
                <a:gd name="T36" fmla="*/ 56 w 5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">
                  <a:moveTo>
                    <a:pt x="56" y="0"/>
                  </a:moveTo>
                  <a:cubicBezTo>
                    <a:pt x="56" y="0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3" y="1"/>
                    <a:pt x="48" y="3"/>
                    <a:pt x="48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6" y="4"/>
                  </a:cubicBezTo>
                  <a:cubicBezTo>
                    <a:pt x="29" y="4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0" y="5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2"/>
                    <a:pt x="5" y="4"/>
                  </a:cubicBezTo>
                  <a:cubicBezTo>
                    <a:pt x="5" y="4"/>
                    <a:pt x="10" y="5"/>
                    <a:pt x="15" y="5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8" y="5"/>
                    <a:pt x="37" y="5"/>
                    <a:pt x="40" y="5"/>
                  </a:cubicBezTo>
                  <a:cubicBezTo>
                    <a:pt x="40" y="5"/>
                    <a:pt x="47" y="5"/>
                    <a:pt x="51" y="3"/>
                  </a:cubicBezTo>
                  <a:cubicBezTo>
                    <a:pt x="51" y="3"/>
                    <a:pt x="59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3" name="Freeform 496"/>
            <p:cNvSpPr>
              <a:spLocks noEditPoints="1"/>
            </p:cNvSpPr>
            <p:nvPr/>
          </p:nvSpPr>
          <p:spPr bwMode="auto">
            <a:xfrm>
              <a:off x="1288" y="786"/>
              <a:ext cx="78" cy="62"/>
            </a:xfrm>
            <a:custGeom>
              <a:avLst/>
              <a:gdLst>
                <a:gd name="T0" fmla="*/ 30 w 53"/>
                <a:gd name="T1" fmla="*/ 28 h 43"/>
                <a:gd name="T2" fmla="*/ 30 w 53"/>
                <a:gd name="T3" fmla="*/ 28 h 43"/>
                <a:gd name="T4" fmla="*/ 36 w 53"/>
                <a:gd name="T5" fmla="*/ 0 h 43"/>
                <a:gd name="T6" fmla="*/ 36 w 53"/>
                <a:gd name="T7" fmla="*/ 3 h 43"/>
                <a:gd name="T8" fmla="*/ 36 w 53"/>
                <a:gd name="T9" fmla="*/ 4 h 43"/>
                <a:gd name="T10" fmla="*/ 32 w 53"/>
                <a:gd name="T11" fmla="*/ 7 h 43"/>
                <a:gd name="T12" fmla="*/ 24 w 53"/>
                <a:gd name="T13" fmla="*/ 18 h 43"/>
                <a:gd name="T14" fmla="*/ 23 w 53"/>
                <a:gd name="T15" fmla="*/ 36 h 43"/>
                <a:gd name="T16" fmla="*/ 29 w 53"/>
                <a:gd name="T17" fmla="*/ 35 h 43"/>
                <a:gd name="T18" fmla="*/ 29 w 53"/>
                <a:gd name="T19" fmla="*/ 36 h 43"/>
                <a:gd name="T20" fmla="*/ 22 w 53"/>
                <a:gd name="T21" fmla="*/ 38 h 43"/>
                <a:gd name="T22" fmla="*/ 15 w 53"/>
                <a:gd name="T23" fmla="*/ 41 h 43"/>
                <a:gd name="T24" fmla="*/ 9 w 53"/>
                <a:gd name="T25" fmla="*/ 42 h 43"/>
                <a:gd name="T26" fmla="*/ 0 w 53"/>
                <a:gd name="T27" fmla="*/ 40 h 43"/>
                <a:gd name="T28" fmla="*/ 14 w 53"/>
                <a:gd name="T29" fmla="*/ 42 h 43"/>
                <a:gd name="T30" fmla="*/ 36 w 53"/>
                <a:gd name="T31" fmla="*/ 42 h 43"/>
                <a:gd name="T32" fmla="*/ 52 w 53"/>
                <a:gd name="T33" fmla="*/ 39 h 43"/>
                <a:gd name="T34" fmla="*/ 53 w 53"/>
                <a:gd name="T35" fmla="*/ 38 h 43"/>
                <a:gd name="T36" fmla="*/ 51 w 53"/>
                <a:gd name="T37" fmla="*/ 38 h 43"/>
                <a:gd name="T38" fmla="*/ 51 w 53"/>
                <a:gd name="T39" fmla="*/ 36 h 43"/>
                <a:gd name="T40" fmla="*/ 50 w 53"/>
                <a:gd name="T41" fmla="*/ 35 h 43"/>
                <a:gd name="T42" fmla="*/ 48 w 53"/>
                <a:gd name="T43" fmla="*/ 34 h 43"/>
                <a:gd name="T44" fmla="*/ 48 w 53"/>
                <a:gd name="T45" fmla="*/ 34 h 43"/>
                <a:gd name="T46" fmla="*/ 46 w 53"/>
                <a:gd name="T47" fmla="*/ 35 h 43"/>
                <a:gd name="T48" fmla="*/ 38 w 53"/>
                <a:gd name="T49" fmla="*/ 39 h 43"/>
                <a:gd name="T50" fmla="*/ 39 w 53"/>
                <a:gd name="T51" fmla="*/ 34 h 43"/>
                <a:gd name="T52" fmla="*/ 32 w 53"/>
                <a:gd name="T53" fmla="*/ 36 h 43"/>
                <a:gd name="T54" fmla="*/ 30 w 53"/>
                <a:gd name="T55" fmla="*/ 28 h 43"/>
                <a:gd name="T56" fmla="*/ 30 w 53"/>
                <a:gd name="T57" fmla="*/ 26 h 43"/>
                <a:gd name="T58" fmla="*/ 31 w 53"/>
                <a:gd name="T59" fmla="*/ 26 h 43"/>
                <a:gd name="T60" fmla="*/ 33 w 53"/>
                <a:gd name="T61" fmla="*/ 25 h 43"/>
                <a:gd name="T62" fmla="*/ 37 w 53"/>
                <a:gd name="T63" fmla="*/ 23 h 43"/>
                <a:gd name="T64" fmla="*/ 37 w 53"/>
                <a:gd name="T65" fmla="*/ 21 h 43"/>
                <a:gd name="T66" fmla="*/ 39 w 53"/>
                <a:gd name="T67" fmla="*/ 18 h 43"/>
                <a:gd name="T68" fmla="*/ 40 w 53"/>
                <a:gd name="T69" fmla="*/ 12 h 43"/>
                <a:gd name="T70" fmla="*/ 38 w 53"/>
                <a:gd name="T71" fmla="*/ 9 h 43"/>
                <a:gd name="T72" fmla="*/ 41 w 53"/>
                <a:gd name="T73" fmla="*/ 6 h 43"/>
                <a:gd name="T74" fmla="*/ 41 w 53"/>
                <a:gd name="T75" fmla="*/ 3 h 43"/>
                <a:gd name="T76" fmla="*/ 41 w 53"/>
                <a:gd name="T77" fmla="*/ 0 h 43"/>
                <a:gd name="T78" fmla="*/ 40 w 53"/>
                <a:gd name="T79" fmla="*/ 4 h 43"/>
                <a:gd name="T80" fmla="*/ 39 w 53"/>
                <a:gd name="T81" fmla="*/ 4 h 43"/>
                <a:gd name="T82" fmla="*/ 37 w 53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3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37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36" y="1"/>
                    <a:pt x="36" y="2"/>
                    <a:pt x="36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4" y="4"/>
                    <a:pt x="32" y="7"/>
                  </a:cubicBezTo>
                  <a:cubicBezTo>
                    <a:pt x="30" y="8"/>
                    <a:pt x="17" y="13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33" y="18"/>
                    <a:pt x="25" y="27"/>
                  </a:cubicBezTo>
                  <a:cubicBezTo>
                    <a:pt x="25" y="27"/>
                    <a:pt x="17" y="36"/>
                    <a:pt x="23" y="36"/>
                  </a:cubicBezTo>
                  <a:cubicBezTo>
                    <a:pt x="24" y="36"/>
                    <a:pt x="26" y="36"/>
                    <a:pt x="2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6" y="38"/>
                    <a:pt x="23" y="38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16" y="38"/>
                    <a:pt x="15" y="41"/>
                  </a:cubicBezTo>
                  <a:cubicBezTo>
                    <a:pt x="15" y="41"/>
                    <a:pt x="14" y="42"/>
                    <a:pt x="12" y="42"/>
                  </a:cubicBezTo>
                  <a:cubicBezTo>
                    <a:pt x="11" y="42"/>
                    <a:pt x="10" y="42"/>
                    <a:pt x="9" y="4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7" y="43"/>
                    <a:pt x="12" y="43"/>
                  </a:cubicBezTo>
                  <a:cubicBezTo>
                    <a:pt x="13" y="43"/>
                    <a:pt x="14" y="43"/>
                    <a:pt x="14" y="42"/>
                  </a:cubicBezTo>
                  <a:cubicBezTo>
                    <a:pt x="14" y="42"/>
                    <a:pt x="26" y="42"/>
                    <a:pt x="33" y="42"/>
                  </a:cubicBezTo>
                  <a:cubicBezTo>
                    <a:pt x="34" y="42"/>
                    <a:pt x="36" y="42"/>
                    <a:pt x="36" y="42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50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3" y="38"/>
                    <a:pt x="53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8"/>
                    <a:pt x="51" y="38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1" y="37"/>
                    <a:pt x="51" y="36"/>
                    <a:pt x="51" y="36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8" y="37"/>
                    <a:pt x="45" y="40"/>
                    <a:pt x="45" y="40"/>
                  </a:cubicBezTo>
                  <a:cubicBezTo>
                    <a:pt x="45" y="39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6" y="35"/>
                  </a:cubicBezTo>
                  <a:cubicBezTo>
                    <a:pt x="42" y="39"/>
                    <a:pt x="40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36"/>
                    <a:pt x="45" y="35"/>
                    <a:pt x="45" y="35"/>
                  </a:cubicBezTo>
                  <a:cubicBezTo>
                    <a:pt x="45" y="35"/>
                    <a:pt x="42" y="34"/>
                    <a:pt x="39" y="34"/>
                  </a:cubicBezTo>
                  <a:cubicBezTo>
                    <a:pt x="36" y="34"/>
                    <a:pt x="33" y="35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0" y="31"/>
                    <a:pt x="30" y="28"/>
                  </a:cubicBezTo>
                  <a:cubicBezTo>
                    <a:pt x="30" y="29"/>
                    <a:pt x="30" y="29"/>
                    <a:pt x="29" y="29"/>
                  </a:cubicBezTo>
                  <a:cubicBezTo>
                    <a:pt x="29" y="27"/>
                    <a:pt x="29" y="27"/>
                    <a:pt x="3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4"/>
                    <a:pt x="36" y="23"/>
                    <a:pt x="37" y="23"/>
                  </a:cubicBezTo>
                  <a:cubicBezTo>
                    <a:pt x="39" y="23"/>
                    <a:pt x="40" y="23"/>
                    <a:pt x="41" y="25"/>
                  </a:cubicBezTo>
                  <a:cubicBezTo>
                    <a:pt x="41" y="25"/>
                    <a:pt x="40" y="21"/>
                    <a:pt x="37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29" y="20"/>
                    <a:pt x="39" y="18"/>
                  </a:cubicBezTo>
                  <a:cubicBezTo>
                    <a:pt x="39" y="18"/>
                    <a:pt x="44" y="17"/>
                    <a:pt x="39" y="17"/>
                  </a:cubicBezTo>
                  <a:cubicBezTo>
                    <a:pt x="39" y="17"/>
                    <a:pt x="34" y="15"/>
                    <a:pt x="40" y="12"/>
                  </a:cubicBezTo>
                  <a:cubicBezTo>
                    <a:pt x="40" y="12"/>
                    <a:pt x="46" y="9"/>
                    <a:pt x="39" y="9"/>
                  </a:cubicBezTo>
                  <a:cubicBezTo>
                    <a:pt x="39" y="9"/>
                    <a:pt x="39" y="9"/>
                    <a:pt x="38" y="9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5" y="9"/>
                    <a:pt x="30" y="8"/>
                    <a:pt x="41" y="6"/>
                  </a:cubicBezTo>
                  <a:cubicBezTo>
                    <a:pt x="41" y="6"/>
                    <a:pt x="42" y="5"/>
                    <a:pt x="42" y="5"/>
                  </a:cubicBezTo>
                  <a:cubicBezTo>
                    <a:pt x="41" y="5"/>
                    <a:pt x="41" y="3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7" y="2"/>
                  </a:cubicBezTo>
                  <a:cubicBezTo>
                    <a:pt x="37" y="2"/>
                    <a:pt x="37" y="1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4" name="Freeform 497"/>
            <p:cNvSpPr/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2 h 3"/>
                <a:gd name="T14" fmla="*/ 2 w 2"/>
                <a:gd name="T15" fmla="*/ 0 h 3"/>
                <a:gd name="T16" fmla="*/ 1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5" name="Freeform 498"/>
            <p:cNvSpPr>
              <a:spLocks noEditPoints="1"/>
            </p:cNvSpPr>
            <p:nvPr/>
          </p:nvSpPr>
          <p:spPr bwMode="auto">
            <a:xfrm>
              <a:off x="1335" y="787"/>
              <a:ext cx="16" cy="5"/>
            </a:xfrm>
            <a:custGeom>
              <a:avLst/>
              <a:gdLst>
                <a:gd name="T0" fmla="*/ 10 w 11"/>
                <a:gd name="T1" fmla="*/ 0 h 3"/>
                <a:gd name="T2" fmla="*/ 10 w 11"/>
                <a:gd name="T3" fmla="*/ 3 h 3"/>
                <a:gd name="T4" fmla="*/ 11 w 11"/>
                <a:gd name="T5" fmla="*/ 1 h 3"/>
                <a:gd name="T6" fmla="*/ 10 w 11"/>
                <a:gd name="T7" fmla="*/ 1 h 3"/>
                <a:gd name="T8" fmla="*/ 10 w 11"/>
                <a:gd name="T9" fmla="*/ 1 h 3"/>
                <a:gd name="T10" fmla="*/ 10 w 11"/>
                <a:gd name="T11" fmla="*/ 0 h 3"/>
                <a:gd name="T12" fmla="*/ 3 w 11"/>
                <a:gd name="T13" fmla="*/ 0 h 3"/>
                <a:gd name="T14" fmla="*/ 1 w 11"/>
                <a:gd name="T15" fmla="*/ 0 h 3"/>
                <a:gd name="T16" fmla="*/ 1 w 11"/>
                <a:gd name="T17" fmla="*/ 2 h 3"/>
                <a:gd name="T18" fmla="*/ 2 w 11"/>
                <a:gd name="T19" fmla="*/ 2 h 3"/>
                <a:gd name="T20" fmla="*/ 3 w 11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6" name="Freeform 499"/>
            <p:cNvSpPr>
              <a:spLocks noEditPoints="1"/>
            </p:cNvSpPr>
            <p:nvPr/>
          </p:nvSpPr>
          <p:spPr bwMode="auto">
            <a:xfrm>
              <a:off x="1332" y="821"/>
              <a:ext cx="22" cy="16"/>
            </a:xfrm>
            <a:custGeom>
              <a:avLst/>
              <a:gdLst>
                <a:gd name="T0" fmla="*/ 15 w 15"/>
                <a:gd name="T1" fmla="*/ 11 h 11"/>
                <a:gd name="T2" fmla="*/ 15 w 15"/>
                <a:gd name="T3" fmla="*/ 11 h 11"/>
                <a:gd name="T4" fmla="*/ 15 w 15"/>
                <a:gd name="T5" fmla="*/ 11 h 11"/>
                <a:gd name="T6" fmla="*/ 15 w 15"/>
                <a:gd name="T7" fmla="*/ 11 h 11"/>
                <a:gd name="T8" fmla="*/ 15 w 15"/>
                <a:gd name="T9" fmla="*/ 11 h 11"/>
                <a:gd name="T10" fmla="*/ 7 w 15"/>
                <a:gd name="T11" fmla="*/ 5 h 11"/>
                <a:gd name="T12" fmla="*/ 7 w 15"/>
                <a:gd name="T13" fmla="*/ 6 h 11"/>
                <a:gd name="T14" fmla="*/ 7 w 15"/>
                <a:gd name="T15" fmla="*/ 5 h 11"/>
                <a:gd name="T16" fmla="*/ 0 w 15"/>
                <a:gd name="T17" fmla="*/ 4 h 11"/>
                <a:gd name="T18" fmla="*/ 0 w 15"/>
                <a:gd name="T19" fmla="*/ 4 h 11"/>
                <a:gd name="T20" fmla="*/ 0 w 15"/>
                <a:gd name="T21" fmla="*/ 4 h 11"/>
                <a:gd name="T22" fmla="*/ 1 w 15"/>
                <a:gd name="T23" fmla="*/ 4 h 11"/>
                <a:gd name="T24" fmla="*/ 0 w 15"/>
                <a:gd name="T25" fmla="*/ 4 h 11"/>
                <a:gd name="T26" fmla="*/ 1 w 15"/>
                <a:gd name="T27" fmla="*/ 4 h 11"/>
                <a:gd name="T28" fmla="*/ 1 w 15"/>
                <a:gd name="T29" fmla="*/ 4 h 11"/>
                <a:gd name="T30" fmla="*/ 1 w 15"/>
                <a:gd name="T31" fmla="*/ 4 h 11"/>
                <a:gd name="T32" fmla="*/ 1 w 15"/>
                <a:gd name="T33" fmla="*/ 4 h 11"/>
                <a:gd name="T34" fmla="*/ 1 w 15"/>
                <a:gd name="T35" fmla="*/ 4 h 11"/>
                <a:gd name="T36" fmla="*/ 1 w 15"/>
                <a:gd name="T37" fmla="*/ 4 h 11"/>
                <a:gd name="T38" fmla="*/ 1 w 15"/>
                <a:gd name="T39" fmla="*/ 4 h 11"/>
                <a:gd name="T40" fmla="*/ 4 w 15"/>
                <a:gd name="T41" fmla="*/ 3 h 11"/>
                <a:gd name="T42" fmla="*/ 1 w 15"/>
                <a:gd name="T43" fmla="*/ 4 h 11"/>
                <a:gd name="T44" fmla="*/ 4 w 15"/>
                <a:gd name="T45" fmla="*/ 3 h 11"/>
                <a:gd name="T46" fmla="*/ 4 w 15"/>
                <a:gd name="T47" fmla="*/ 3 h 11"/>
                <a:gd name="T48" fmla="*/ 4 w 15"/>
                <a:gd name="T49" fmla="*/ 3 h 11"/>
                <a:gd name="T50" fmla="*/ 4 w 15"/>
                <a:gd name="T51" fmla="*/ 3 h 11"/>
                <a:gd name="T52" fmla="*/ 4 w 15"/>
                <a:gd name="T53" fmla="*/ 3 h 11"/>
                <a:gd name="T54" fmla="*/ 4 w 15"/>
                <a:gd name="T55" fmla="*/ 3 h 11"/>
                <a:gd name="T56" fmla="*/ 4 w 15"/>
                <a:gd name="T57" fmla="*/ 3 h 11"/>
                <a:gd name="T58" fmla="*/ 4 w 15"/>
                <a:gd name="T59" fmla="*/ 3 h 11"/>
                <a:gd name="T60" fmla="*/ 4 w 15"/>
                <a:gd name="T61" fmla="*/ 3 h 11"/>
                <a:gd name="T62" fmla="*/ 4 w 15"/>
                <a:gd name="T63" fmla="*/ 3 h 11"/>
                <a:gd name="T64" fmla="*/ 5 w 15"/>
                <a:gd name="T65" fmla="*/ 3 h 11"/>
                <a:gd name="T66" fmla="*/ 5 w 15"/>
                <a:gd name="T67" fmla="*/ 3 h 11"/>
                <a:gd name="T68" fmla="*/ 5 w 15"/>
                <a:gd name="T69" fmla="*/ 3 h 11"/>
                <a:gd name="T70" fmla="*/ 6 w 15"/>
                <a:gd name="T71" fmla="*/ 3 h 11"/>
                <a:gd name="T72" fmla="*/ 7 w 15"/>
                <a:gd name="T73" fmla="*/ 5 h 11"/>
                <a:gd name="T74" fmla="*/ 6 w 15"/>
                <a:gd name="T75" fmla="*/ 3 h 11"/>
                <a:gd name="T76" fmla="*/ 6 w 15"/>
                <a:gd name="T77" fmla="*/ 3 h 11"/>
                <a:gd name="T78" fmla="*/ 6 w 15"/>
                <a:gd name="T79" fmla="*/ 3 h 11"/>
                <a:gd name="T80" fmla="*/ 6 w 15"/>
                <a:gd name="T81" fmla="*/ 3 h 11"/>
                <a:gd name="T82" fmla="*/ 6 w 15"/>
                <a:gd name="T83" fmla="*/ 3 h 11"/>
                <a:gd name="T84" fmla="*/ 13 w 15"/>
                <a:gd name="T85" fmla="*/ 0 h 11"/>
                <a:gd name="T86" fmla="*/ 13 w 15"/>
                <a:gd name="T87" fmla="*/ 5 h 11"/>
                <a:gd name="T88" fmla="*/ 13 w 15"/>
                <a:gd name="T89" fmla="*/ 4 h 11"/>
                <a:gd name="T90" fmla="*/ 13 w 15"/>
                <a:gd name="T91" fmla="*/ 4 h 11"/>
                <a:gd name="T92" fmla="*/ 13 w 15"/>
                <a:gd name="T93" fmla="*/ 4 h 11"/>
                <a:gd name="T94" fmla="*/ 13 w 15"/>
                <a:gd name="T9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2" y="4"/>
                    <a:pt x="3" y="4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6" y="3"/>
                  </a:moveTo>
                  <a:cubicBezTo>
                    <a:pt x="7" y="3"/>
                    <a:pt x="8" y="4"/>
                    <a:pt x="7" y="5"/>
                  </a:cubicBezTo>
                  <a:cubicBezTo>
                    <a:pt x="8" y="4"/>
                    <a:pt x="7" y="3"/>
                    <a:pt x="6" y="3"/>
                  </a:cubicBezTo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3" y="0"/>
                  </a:moveTo>
                  <a:cubicBezTo>
                    <a:pt x="13" y="2"/>
                    <a:pt x="13" y="4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7" name="Freeform 500"/>
            <p:cNvSpPr/>
            <p:nvPr/>
          </p:nvSpPr>
          <p:spPr bwMode="auto">
            <a:xfrm>
              <a:off x="1312" y="777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8" name="Freeform 501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9" name="Freeform 502"/>
            <p:cNvSpPr/>
            <p:nvPr/>
          </p:nvSpPr>
          <p:spPr bwMode="auto">
            <a:xfrm>
              <a:off x="1316" y="777"/>
              <a:ext cx="6" cy="3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4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4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0" name="Freeform 503"/>
            <p:cNvSpPr>
              <a:spLocks noEditPoints="1"/>
            </p:cNvSpPr>
            <p:nvPr/>
          </p:nvSpPr>
          <p:spPr bwMode="auto">
            <a:xfrm>
              <a:off x="1323" y="777"/>
              <a:ext cx="8" cy="13"/>
            </a:xfrm>
            <a:custGeom>
              <a:avLst/>
              <a:gdLst>
                <a:gd name="T0" fmla="*/ 5 w 5"/>
                <a:gd name="T1" fmla="*/ 8 h 9"/>
                <a:gd name="T2" fmla="*/ 4 w 5"/>
                <a:gd name="T3" fmla="*/ 9 h 9"/>
                <a:gd name="T4" fmla="*/ 5 w 5"/>
                <a:gd name="T5" fmla="*/ 8 h 9"/>
                <a:gd name="T6" fmla="*/ 3 w 5"/>
                <a:gd name="T7" fmla="*/ 0 h 9"/>
                <a:gd name="T8" fmla="*/ 0 w 5"/>
                <a:gd name="T9" fmla="*/ 2 h 9"/>
                <a:gd name="T10" fmla="*/ 0 w 5"/>
                <a:gd name="T11" fmla="*/ 2 h 9"/>
                <a:gd name="T12" fmla="*/ 3 w 5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8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1" name="Freeform 504"/>
            <p:cNvSpPr>
              <a:spLocks noEditPoints="1"/>
            </p:cNvSpPr>
            <p:nvPr/>
          </p:nvSpPr>
          <p:spPr bwMode="auto">
            <a:xfrm>
              <a:off x="1334" y="776"/>
              <a:ext cx="7" cy="16"/>
            </a:xfrm>
            <a:custGeom>
              <a:avLst/>
              <a:gdLst>
                <a:gd name="T0" fmla="*/ 5 w 5"/>
                <a:gd name="T1" fmla="*/ 7 h 11"/>
                <a:gd name="T2" fmla="*/ 4 w 5"/>
                <a:gd name="T3" fmla="*/ 8 h 11"/>
                <a:gd name="T4" fmla="*/ 3 w 5"/>
                <a:gd name="T5" fmla="*/ 10 h 11"/>
                <a:gd name="T6" fmla="*/ 2 w 5"/>
                <a:gd name="T7" fmla="*/ 10 h 11"/>
                <a:gd name="T8" fmla="*/ 2 w 5"/>
                <a:gd name="T9" fmla="*/ 8 h 11"/>
                <a:gd name="T10" fmla="*/ 0 w 5"/>
                <a:gd name="T11" fmla="*/ 9 h 11"/>
                <a:gd name="T12" fmla="*/ 2 w 5"/>
                <a:gd name="T13" fmla="*/ 11 h 11"/>
                <a:gd name="T14" fmla="*/ 5 w 5"/>
                <a:gd name="T15" fmla="*/ 10 h 11"/>
                <a:gd name="T16" fmla="*/ 5 w 5"/>
                <a:gd name="T17" fmla="*/ 9 h 11"/>
                <a:gd name="T18" fmla="*/ 5 w 5"/>
                <a:gd name="T19" fmla="*/ 7 h 11"/>
                <a:gd name="T20" fmla="*/ 2 w 5"/>
                <a:gd name="T21" fmla="*/ 5 h 11"/>
                <a:gd name="T22" fmla="*/ 1 w 5"/>
                <a:gd name="T23" fmla="*/ 7 h 11"/>
                <a:gd name="T24" fmla="*/ 1 w 5"/>
                <a:gd name="T25" fmla="*/ 7 h 11"/>
                <a:gd name="T26" fmla="*/ 2 w 5"/>
                <a:gd name="T27" fmla="*/ 6 h 11"/>
                <a:gd name="T28" fmla="*/ 2 w 5"/>
                <a:gd name="T29" fmla="*/ 5 h 11"/>
                <a:gd name="T30" fmla="*/ 5 w 5"/>
                <a:gd name="T31" fmla="*/ 3 h 11"/>
                <a:gd name="T32" fmla="*/ 4 w 5"/>
                <a:gd name="T33" fmla="*/ 4 h 11"/>
                <a:gd name="T34" fmla="*/ 4 w 5"/>
                <a:gd name="T35" fmla="*/ 5 h 11"/>
                <a:gd name="T36" fmla="*/ 5 w 5"/>
                <a:gd name="T37" fmla="*/ 4 h 11"/>
                <a:gd name="T38" fmla="*/ 5 w 5"/>
                <a:gd name="T39" fmla="*/ 3 h 11"/>
                <a:gd name="T40" fmla="*/ 3 w 5"/>
                <a:gd name="T41" fmla="*/ 0 h 11"/>
                <a:gd name="T42" fmla="*/ 0 w 5"/>
                <a:gd name="T43" fmla="*/ 2 h 11"/>
                <a:gd name="T44" fmla="*/ 0 w 5"/>
                <a:gd name="T45" fmla="*/ 3 h 11"/>
                <a:gd name="T46" fmla="*/ 1 w 5"/>
                <a:gd name="T47" fmla="*/ 5 h 11"/>
                <a:gd name="T48" fmla="*/ 2 w 5"/>
                <a:gd name="T49" fmla="*/ 4 h 11"/>
                <a:gd name="T50" fmla="*/ 2 w 5"/>
                <a:gd name="T51" fmla="*/ 2 h 11"/>
                <a:gd name="T52" fmla="*/ 3 w 5"/>
                <a:gd name="T53" fmla="*/ 1 h 11"/>
                <a:gd name="T54" fmla="*/ 4 w 5"/>
                <a:gd name="T55" fmla="*/ 3 h 11"/>
                <a:gd name="T56" fmla="*/ 4 w 5"/>
                <a:gd name="T57" fmla="*/ 3 h 11"/>
                <a:gd name="T58" fmla="*/ 5 w 5"/>
                <a:gd name="T59" fmla="*/ 3 h 11"/>
                <a:gd name="T60" fmla="*/ 5 w 5"/>
                <a:gd name="T61" fmla="*/ 1 h 11"/>
                <a:gd name="T62" fmla="*/ 4 w 5"/>
                <a:gd name="T63" fmla="*/ 1 h 11"/>
                <a:gd name="T64" fmla="*/ 3 w 5"/>
                <a:gd name="T65" fmla="*/ 1 h 11"/>
                <a:gd name="T66" fmla="*/ 3 w 5"/>
                <a:gd name="T67" fmla="*/ 0 h 11"/>
                <a:gd name="T68" fmla="*/ 3 w 5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7"/>
                    <a:pt x="4" y="7"/>
                    <a:pt x="4" y="8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2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10"/>
                    <a:pt x="0" y="11"/>
                    <a:pt x="2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moveTo>
                    <a:pt x="2" y="5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5" y="3"/>
                  </a:move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2" name="Freeform 505"/>
            <p:cNvSpPr>
              <a:spLocks noEditPoints="1"/>
            </p:cNvSpPr>
            <p:nvPr/>
          </p:nvSpPr>
          <p:spPr bwMode="auto">
            <a:xfrm>
              <a:off x="1342" y="777"/>
              <a:ext cx="6" cy="15"/>
            </a:xfrm>
            <a:custGeom>
              <a:avLst/>
              <a:gdLst>
                <a:gd name="T0" fmla="*/ 1 w 4"/>
                <a:gd name="T1" fmla="*/ 6 h 10"/>
                <a:gd name="T2" fmla="*/ 0 w 4"/>
                <a:gd name="T3" fmla="*/ 6 h 10"/>
                <a:gd name="T4" fmla="*/ 0 w 4"/>
                <a:gd name="T5" fmla="*/ 8 h 10"/>
                <a:gd name="T6" fmla="*/ 2 w 4"/>
                <a:gd name="T7" fmla="*/ 10 h 10"/>
                <a:gd name="T8" fmla="*/ 2 w 4"/>
                <a:gd name="T9" fmla="*/ 10 h 10"/>
                <a:gd name="T10" fmla="*/ 3 w 4"/>
                <a:gd name="T11" fmla="*/ 10 h 10"/>
                <a:gd name="T12" fmla="*/ 4 w 4"/>
                <a:gd name="T13" fmla="*/ 7 h 10"/>
                <a:gd name="T14" fmla="*/ 4 w 4"/>
                <a:gd name="T15" fmla="*/ 6 h 10"/>
                <a:gd name="T16" fmla="*/ 3 w 4"/>
                <a:gd name="T17" fmla="*/ 6 h 10"/>
                <a:gd name="T18" fmla="*/ 2 w 4"/>
                <a:gd name="T19" fmla="*/ 9 h 10"/>
                <a:gd name="T20" fmla="*/ 2 w 4"/>
                <a:gd name="T21" fmla="*/ 9 h 10"/>
                <a:gd name="T22" fmla="*/ 2 w 4"/>
                <a:gd name="T23" fmla="*/ 9 h 10"/>
                <a:gd name="T24" fmla="*/ 1 w 4"/>
                <a:gd name="T25" fmla="*/ 6 h 10"/>
                <a:gd name="T26" fmla="*/ 1 w 4"/>
                <a:gd name="T27" fmla="*/ 0 h 10"/>
                <a:gd name="T28" fmla="*/ 0 w 4"/>
                <a:gd name="T29" fmla="*/ 0 h 10"/>
                <a:gd name="T30" fmla="*/ 0 w 4"/>
                <a:gd name="T31" fmla="*/ 1 h 10"/>
                <a:gd name="T32" fmla="*/ 0 w 4"/>
                <a:gd name="T33" fmla="*/ 2 h 10"/>
                <a:gd name="T34" fmla="*/ 1 w 4"/>
                <a:gd name="T35" fmla="*/ 2 h 10"/>
                <a:gd name="T36" fmla="*/ 2 w 4"/>
                <a:gd name="T37" fmla="*/ 1 h 10"/>
                <a:gd name="T38" fmla="*/ 2 w 4"/>
                <a:gd name="T39" fmla="*/ 1 h 10"/>
                <a:gd name="T40" fmla="*/ 2 w 4"/>
                <a:gd name="T41" fmla="*/ 1 h 10"/>
                <a:gd name="T42" fmla="*/ 2 w 4"/>
                <a:gd name="T43" fmla="*/ 1 h 10"/>
                <a:gd name="T44" fmla="*/ 1 w 4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6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3" name="Freeform 506"/>
            <p:cNvSpPr/>
            <p:nvPr/>
          </p:nvSpPr>
          <p:spPr bwMode="auto">
            <a:xfrm>
              <a:off x="1348" y="787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1 w 2"/>
                <a:gd name="T5" fmla="*/ 4 h 4"/>
                <a:gd name="T6" fmla="*/ 2 w 2"/>
                <a:gd name="T7" fmla="*/ 2 h 4"/>
                <a:gd name="T8" fmla="*/ 2 w 2"/>
                <a:gd name="T9" fmla="*/ 2 h 4"/>
                <a:gd name="T10" fmla="*/ 2 w 2"/>
                <a:gd name="T11" fmla="*/ 2 h 4"/>
                <a:gd name="T12" fmla="*/ 2 w 2"/>
                <a:gd name="T13" fmla="*/ 0 h 4"/>
                <a:gd name="T14" fmla="*/ 2 w 2"/>
                <a:gd name="T15" fmla="*/ 0 h 4"/>
                <a:gd name="T16" fmla="*/ 2 w 2"/>
                <a:gd name="T17" fmla="*/ 1 h 4"/>
                <a:gd name="T18" fmla="*/ 1 w 2"/>
                <a:gd name="T19" fmla="*/ 3 h 4"/>
                <a:gd name="T20" fmla="*/ 1 w 2"/>
                <a:gd name="T21" fmla="*/ 0 h 4"/>
                <a:gd name="T22" fmla="*/ 0 w 2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4" name="Freeform 507"/>
            <p:cNvSpPr/>
            <p:nvPr/>
          </p:nvSpPr>
          <p:spPr bwMode="auto">
            <a:xfrm>
              <a:off x="1332" y="825"/>
              <a:ext cx="12" cy="13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0 h 9"/>
                <a:gd name="T4" fmla="*/ 5 w 8"/>
                <a:gd name="T5" fmla="*/ 0 h 9"/>
                <a:gd name="T6" fmla="*/ 5 w 8"/>
                <a:gd name="T7" fmla="*/ 0 h 9"/>
                <a:gd name="T8" fmla="*/ 4 w 8"/>
                <a:gd name="T9" fmla="*/ 0 h 9"/>
                <a:gd name="T10" fmla="*/ 4 w 8"/>
                <a:gd name="T11" fmla="*/ 0 h 9"/>
                <a:gd name="T12" fmla="*/ 4 w 8"/>
                <a:gd name="T13" fmla="*/ 0 h 9"/>
                <a:gd name="T14" fmla="*/ 4 w 8"/>
                <a:gd name="T15" fmla="*/ 0 h 9"/>
                <a:gd name="T16" fmla="*/ 4 w 8"/>
                <a:gd name="T17" fmla="*/ 0 h 9"/>
                <a:gd name="T18" fmla="*/ 4 w 8"/>
                <a:gd name="T19" fmla="*/ 0 h 9"/>
                <a:gd name="T20" fmla="*/ 4 w 8"/>
                <a:gd name="T21" fmla="*/ 0 h 9"/>
                <a:gd name="T22" fmla="*/ 1 w 8"/>
                <a:gd name="T23" fmla="*/ 1 h 9"/>
                <a:gd name="T24" fmla="*/ 1 w 8"/>
                <a:gd name="T25" fmla="*/ 1 h 9"/>
                <a:gd name="T26" fmla="*/ 1 w 8"/>
                <a:gd name="T27" fmla="*/ 1 h 9"/>
                <a:gd name="T28" fmla="*/ 1 w 8"/>
                <a:gd name="T29" fmla="*/ 1 h 9"/>
                <a:gd name="T30" fmla="*/ 1 w 8"/>
                <a:gd name="T31" fmla="*/ 1 h 9"/>
                <a:gd name="T32" fmla="*/ 1 w 8"/>
                <a:gd name="T33" fmla="*/ 1 h 9"/>
                <a:gd name="T34" fmla="*/ 0 w 8"/>
                <a:gd name="T35" fmla="*/ 1 h 9"/>
                <a:gd name="T36" fmla="*/ 0 w 8"/>
                <a:gd name="T37" fmla="*/ 1 h 9"/>
                <a:gd name="T38" fmla="*/ 0 w 8"/>
                <a:gd name="T39" fmla="*/ 1 h 9"/>
                <a:gd name="T40" fmla="*/ 0 w 8"/>
                <a:gd name="T41" fmla="*/ 1 h 9"/>
                <a:gd name="T42" fmla="*/ 0 w 8"/>
                <a:gd name="T43" fmla="*/ 1 h 9"/>
                <a:gd name="T44" fmla="*/ 0 w 8"/>
                <a:gd name="T45" fmla="*/ 1 h 9"/>
                <a:gd name="T46" fmla="*/ 0 w 8"/>
                <a:gd name="T47" fmla="*/ 1 h 9"/>
                <a:gd name="T48" fmla="*/ 2 w 8"/>
                <a:gd name="T49" fmla="*/ 9 h 9"/>
                <a:gd name="T50" fmla="*/ 2 w 8"/>
                <a:gd name="T51" fmla="*/ 9 h 9"/>
                <a:gd name="T52" fmla="*/ 7 w 8"/>
                <a:gd name="T53" fmla="*/ 3 h 9"/>
                <a:gd name="T54" fmla="*/ 7 w 8"/>
                <a:gd name="T55" fmla="*/ 3 h 9"/>
                <a:gd name="T56" fmla="*/ 7 w 8"/>
                <a:gd name="T57" fmla="*/ 2 h 9"/>
                <a:gd name="T58" fmla="*/ 7 w 8"/>
                <a:gd name="T59" fmla="*/ 2 h 9"/>
                <a:gd name="T60" fmla="*/ 6 w 8"/>
                <a:gd name="T61" fmla="*/ 0 h 9"/>
                <a:gd name="T62" fmla="*/ 6 w 8"/>
                <a:gd name="T6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5" name="Freeform 508"/>
            <p:cNvSpPr/>
            <p:nvPr/>
          </p:nvSpPr>
          <p:spPr bwMode="auto">
            <a:xfrm>
              <a:off x="1331" y="790"/>
              <a:ext cx="24" cy="48"/>
            </a:xfrm>
            <a:custGeom>
              <a:avLst/>
              <a:gdLst>
                <a:gd name="T0" fmla="*/ 14 w 17"/>
                <a:gd name="T1" fmla="*/ 1 h 33"/>
                <a:gd name="T2" fmla="*/ 13 w 17"/>
                <a:gd name="T3" fmla="*/ 2 h 33"/>
                <a:gd name="T4" fmla="*/ 8 w 17"/>
                <a:gd name="T5" fmla="*/ 6 h 33"/>
                <a:gd name="T6" fmla="*/ 10 w 17"/>
                <a:gd name="T7" fmla="*/ 6 h 33"/>
                <a:gd name="T8" fmla="*/ 10 w 17"/>
                <a:gd name="T9" fmla="*/ 14 h 33"/>
                <a:gd name="T10" fmla="*/ 7 w 17"/>
                <a:gd name="T11" fmla="*/ 18 h 33"/>
                <a:gd name="T12" fmla="*/ 12 w 17"/>
                <a:gd name="T13" fmla="*/ 22 h 33"/>
                <a:gd name="T14" fmla="*/ 4 w 17"/>
                <a:gd name="T15" fmla="*/ 22 h 33"/>
                <a:gd name="T16" fmla="*/ 1 w 17"/>
                <a:gd name="T17" fmla="*/ 23 h 33"/>
                <a:gd name="T18" fmla="*/ 2 w 17"/>
                <a:gd name="T19" fmla="*/ 23 h 33"/>
                <a:gd name="T20" fmla="*/ 1 w 17"/>
                <a:gd name="T21" fmla="*/ 25 h 33"/>
                <a:gd name="T22" fmla="*/ 1 w 17"/>
                <a:gd name="T23" fmla="*/ 25 h 33"/>
                <a:gd name="T24" fmla="*/ 2 w 17"/>
                <a:gd name="T25" fmla="*/ 25 h 33"/>
                <a:gd name="T26" fmla="*/ 2 w 17"/>
                <a:gd name="T27" fmla="*/ 25 h 33"/>
                <a:gd name="T28" fmla="*/ 2 w 17"/>
                <a:gd name="T29" fmla="*/ 25 h 33"/>
                <a:gd name="T30" fmla="*/ 5 w 17"/>
                <a:gd name="T31" fmla="*/ 24 h 33"/>
                <a:gd name="T32" fmla="*/ 5 w 17"/>
                <a:gd name="T33" fmla="*/ 24 h 33"/>
                <a:gd name="T34" fmla="*/ 5 w 17"/>
                <a:gd name="T35" fmla="*/ 24 h 33"/>
                <a:gd name="T36" fmla="*/ 5 w 17"/>
                <a:gd name="T37" fmla="*/ 24 h 33"/>
                <a:gd name="T38" fmla="*/ 6 w 17"/>
                <a:gd name="T39" fmla="*/ 24 h 33"/>
                <a:gd name="T40" fmla="*/ 7 w 17"/>
                <a:gd name="T41" fmla="*/ 24 h 33"/>
                <a:gd name="T42" fmla="*/ 7 w 17"/>
                <a:gd name="T43" fmla="*/ 24 h 33"/>
                <a:gd name="T44" fmla="*/ 8 w 17"/>
                <a:gd name="T45" fmla="*/ 26 h 33"/>
                <a:gd name="T46" fmla="*/ 8 w 17"/>
                <a:gd name="T47" fmla="*/ 27 h 33"/>
                <a:gd name="T48" fmla="*/ 3 w 17"/>
                <a:gd name="T49" fmla="*/ 33 h 33"/>
                <a:gd name="T50" fmla="*/ 10 w 17"/>
                <a:gd name="T51" fmla="*/ 31 h 33"/>
                <a:gd name="T52" fmla="*/ 16 w 17"/>
                <a:gd name="T53" fmla="*/ 32 h 33"/>
                <a:gd name="T54" fmla="*/ 15 w 17"/>
                <a:gd name="T55" fmla="*/ 32 h 33"/>
                <a:gd name="T56" fmla="*/ 14 w 17"/>
                <a:gd name="T57" fmla="*/ 26 h 33"/>
                <a:gd name="T58" fmla="*/ 14 w 17"/>
                <a:gd name="T59" fmla="*/ 14 h 33"/>
                <a:gd name="T60" fmla="*/ 14 w 17"/>
                <a:gd name="T61" fmla="*/ 5 h 33"/>
                <a:gd name="T62" fmla="*/ 14 w 17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33"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" y="5"/>
                    <a:pt x="6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6"/>
                    <a:pt x="11" y="9"/>
                    <a:pt x="11" y="9"/>
                  </a:cubicBezTo>
                  <a:cubicBezTo>
                    <a:pt x="5" y="12"/>
                    <a:pt x="10" y="14"/>
                    <a:pt x="10" y="14"/>
                  </a:cubicBezTo>
                  <a:cubicBezTo>
                    <a:pt x="15" y="14"/>
                    <a:pt x="10" y="15"/>
                    <a:pt x="10" y="15"/>
                  </a:cubicBezTo>
                  <a:cubicBezTo>
                    <a:pt x="0" y="17"/>
                    <a:pt x="7" y="18"/>
                    <a:pt x="7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11" y="18"/>
                    <a:pt x="12" y="22"/>
                    <a:pt x="12" y="22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7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9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9"/>
                    <a:pt x="4" y="30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7" y="31"/>
                    <a:pt x="10" y="31"/>
                  </a:cubicBezTo>
                  <a:cubicBezTo>
                    <a:pt x="13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5" y="32"/>
                    <a:pt x="14" y="31"/>
                    <a:pt x="15" y="30"/>
                  </a:cubicBezTo>
                  <a:cubicBezTo>
                    <a:pt x="15" y="30"/>
                    <a:pt x="14" y="28"/>
                    <a:pt x="14" y="26"/>
                  </a:cubicBezTo>
                  <a:cubicBezTo>
                    <a:pt x="14" y="25"/>
                    <a:pt x="14" y="23"/>
                    <a:pt x="14" y="21"/>
                  </a:cubicBezTo>
                  <a:cubicBezTo>
                    <a:pt x="13" y="18"/>
                    <a:pt x="13" y="15"/>
                    <a:pt x="14" y="14"/>
                  </a:cubicBezTo>
                  <a:cubicBezTo>
                    <a:pt x="14" y="14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6" name="Freeform 509"/>
            <p:cNvSpPr/>
            <p:nvPr/>
          </p:nvSpPr>
          <p:spPr bwMode="auto">
            <a:xfrm>
              <a:off x="1350" y="790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7" name="Freeform 510"/>
            <p:cNvSpPr>
              <a:spLocks noEditPoints="1"/>
            </p:cNvSpPr>
            <p:nvPr/>
          </p:nvSpPr>
          <p:spPr bwMode="auto">
            <a:xfrm>
              <a:off x="1332" y="825"/>
              <a:ext cx="10" cy="13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2 w 7"/>
                <a:gd name="T5" fmla="*/ 9 h 9"/>
                <a:gd name="T6" fmla="*/ 2 w 7"/>
                <a:gd name="T7" fmla="*/ 9 h 9"/>
                <a:gd name="T8" fmla="*/ 7 w 7"/>
                <a:gd name="T9" fmla="*/ 3 h 9"/>
                <a:gd name="T10" fmla="*/ 7 w 7"/>
                <a:gd name="T11" fmla="*/ 3 h 9"/>
                <a:gd name="T12" fmla="*/ 7 w 7"/>
                <a:gd name="T13" fmla="*/ 2 h 9"/>
                <a:gd name="T14" fmla="*/ 7 w 7"/>
                <a:gd name="T15" fmla="*/ 2 h 9"/>
                <a:gd name="T16" fmla="*/ 7 w 7"/>
                <a:gd name="T17" fmla="*/ 2 h 9"/>
                <a:gd name="T18" fmla="*/ 0 w 7"/>
                <a:gd name="T19" fmla="*/ 1 h 9"/>
                <a:gd name="T20" fmla="*/ 0 w 7"/>
                <a:gd name="T21" fmla="*/ 1 h 9"/>
                <a:gd name="T22" fmla="*/ 0 w 7"/>
                <a:gd name="T23" fmla="*/ 1 h 9"/>
                <a:gd name="T24" fmla="*/ 0 w 7"/>
                <a:gd name="T25" fmla="*/ 1 h 9"/>
                <a:gd name="T26" fmla="*/ 0 w 7"/>
                <a:gd name="T27" fmla="*/ 1 h 9"/>
                <a:gd name="T28" fmla="*/ 0 w 7"/>
                <a:gd name="T29" fmla="*/ 1 h 9"/>
                <a:gd name="T30" fmla="*/ 1 w 7"/>
                <a:gd name="T31" fmla="*/ 1 h 9"/>
                <a:gd name="T32" fmla="*/ 1 w 7"/>
                <a:gd name="T33" fmla="*/ 1 h 9"/>
                <a:gd name="T34" fmla="*/ 1 w 7"/>
                <a:gd name="T35" fmla="*/ 1 h 9"/>
                <a:gd name="T36" fmla="*/ 1 w 7"/>
                <a:gd name="T37" fmla="*/ 1 h 9"/>
                <a:gd name="T38" fmla="*/ 1 w 7"/>
                <a:gd name="T39" fmla="*/ 1 h 9"/>
                <a:gd name="T40" fmla="*/ 1 w 7"/>
                <a:gd name="T41" fmla="*/ 1 h 9"/>
                <a:gd name="T42" fmla="*/ 1 w 7"/>
                <a:gd name="T43" fmla="*/ 1 h 9"/>
                <a:gd name="T44" fmla="*/ 1 w 7"/>
                <a:gd name="T45" fmla="*/ 1 h 9"/>
                <a:gd name="T46" fmla="*/ 1 w 7"/>
                <a:gd name="T47" fmla="*/ 1 h 9"/>
                <a:gd name="T48" fmla="*/ 4 w 7"/>
                <a:gd name="T49" fmla="*/ 0 h 9"/>
                <a:gd name="T50" fmla="*/ 4 w 7"/>
                <a:gd name="T51" fmla="*/ 0 h 9"/>
                <a:gd name="T52" fmla="*/ 4 w 7"/>
                <a:gd name="T53" fmla="*/ 0 h 9"/>
                <a:gd name="T54" fmla="*/ 4 w 7"/>
                <a:gd name="T55" fmla="*/ 0 h 9"/>
                <a:gd name="T56" fmla="*/ 4 w 7"/>
                <a:gd name="T57" fmla="*/ 0 h 9"/>
                <a:gd name="T58" fmla="*/ 4 w 7"/>
                <a:gd name="T59" fmla="*/ 0 h 9"/>
                <a:gd name="T60" fmla="*/ 4 w 7"/>
                <a:gd name="T61" fmla="*/ 0 h 9"/>
                <a:gd name="T62" fmla="*/ 4 w 7"/>
                <a:gd name="T63" fmla="*/ 0 h 9"/>
                <a:gd name="T64" fmla="*/ 4 w 7"/>
                <a:gd name="T65" fmla="*/ 0 h 9"/>
                <a:gd name="T66" fmla="*/ 5 w 7"/>
                <a:gd name="T67" fmla="*/ 0 h 9"/>
                <a:gd name="T68" fmla="*/ 4 w 7"/>
                <a:gd name="T69" fmla="*/ 0 h 9"/>
                <a:gd name="T70" fmla="*/ 5 w 7"/>
                <a:gd name="T71" fmla="*/ 0 h 9"/>
                <a:gd name="T72" fmla="*/ 6 w 7"/>
                <a:gd name="T73" fmla="*/ 0 h 9"/>
                <a:gd name="T74" fmla="*/ 5 w 7"/>
                <a:gd name="T75" fmla="*/ 0 h 9"/>
                <a:gd name="T76" fmla="*/ 6 w 7"/>
                <a:gd name="T77" fmla="*/ 0 h 9"/>
                <a:gd name="T78" fmla="*/ 6 w 7"/>
                <a:gd name="T79" fmla="*/ 0 h 9"/>
                <a:gd name="T80" fmla="*/ 6 w 7"/>
                <a:gd name="T81" fmla="*/ 0 h 9"/>
                <a:gd name="T82" fmla="*/ 6 w 7"/>
                <a:gd name="T83" fmla="*/ 0 h 9"/>
                <a:gd name="T84" fmla="*/ 6 w 7"/>
                <a:gd name="T8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5"/>
                    <a:pt x="3" y="6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8" name="Freeform 511"/>
            <p:cNvSpPr>
              <a:spLocks noEditPoints="1"/>
            </p:cNvSpPr>
            <p:nvPr/>
          </p:nvSpPr>
          <p:spPr bwMode="auto">
            <a:xfrm>
              <a:off x="1355" y="835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9" name="Freeform 512"/>
            <p:cNvSpPr>
              <a:spLocks noEditPoints="1"/>
            </p:cNvSpPr>
            <p:nvPr/>
          </p:nvSpPr>
          <p:spPr bwMode="auto">
            <a:xfrm>
              <a:off x="1344" y="835"/>
              <a:ext cx="14" cy="7"/>
            </a:xfrm>
            <a:custGeom>
              <a:avLst/>
              <a:gdLst>
                <a:gd name="T0" fmla="*/ 8 w 10"/>
                <a:gd name="T1" fmla="*/ 1 h 5"/>
                <a:gd name="T2" fmla="*/ 9 w 10"/>
                <a:gd name="T3" fmla="*/ 0 h 5"/>
                <a:gd name="T4" fmla="*/ 8 w 10"/>
                <a:gd name="T5" fmla="*/ 1 h 5"/>
                <a:gd name="T6" fmla="*/ 9 w 10"/>
                <a:gd name="T7" fmla="*/ 0 h 5"/>
                <a:gd name="T8" fmla="*/ 7 w 10"/>
                <a:gd name="T9" fmla="*/ 1 h 5"/>
                <a:gd name="T10" fmla="*/ 7 w 10"/>
                <a:gd name="T11" fmla="*/ 1 h 5"/>
                <a:gd name="T12" fmla="*/ 7 w 10"/>
                <a:gd name="T13" fmla="*/ 1 h 5"/>
                <a:gd name="T14" fmla="*/ 7 w 10"/>
                <a:gd name="T15" fmla="*/ 1 h 5"/>
                <a:gd name="T16" fmla="*/ 7 w 10"/>
                <a:gd name="T17" fmla="*/ 1 h 5"/>
                <a:gd name="T18" fmla="*/ 0 w 10"/>
                <a:gd name="T19" fmla="*/ 5 h 5"/>
                <a:gd name="T20" fmla="*/ 1 w 10"/>
                <a:gd name="T21" fmla="*/ 5 h 5"/>
                <a:gd name="T22" fmla="*/ 8 w 10"/>
                <a:gd name="T23" fmla="*/ 1 h 5"/>
                <a:gd name="T24" fmla="*/ 10 w 10"/>
                <a:gd name="T25" fmla="*/ 0 h 5"/>
                <a:gd name="T26" fmla="*/ 10 w 10"/>
                <a:gd name="T27" fmla="*/ 0 h 5"/>
                <a:gd name="T28" fmla="*/ 10 w 10"/>
                <a:gd name="T29" fmla="*/ 0 h 5"/>
                <a:gd name="T30" fmla="*/ 9 w 10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5">
                  <a:moveTo>
                    <a:pt x="8" y="1"/>
                  </a:move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moveTo>
                    <a:pt x="9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1" y="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4" y="5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0" name="Freeform 513"/>
            <p:cNvSpPr>
              <a:spLocks noEditPoints="1"/>
            </p:cNvSpPr>
            <p:nvPr/>
          </p:nvSpPr>
          <p:spPr bwMode="auto">
            <a:xfrm>
              <a:off x="1354" y="835"/>
              <a:ext cx="10" cy="9"/>
            </a:xfrm>
            <a:custGeom>
              <a:avLst/>
              <a:gdLst>
                <a:gd name="T0" fmla="*/ 6 w 7"/>
                <a:gd name="T1" fmla="*/ 2 h 6"/>
                <a:gd name="T2" fmla="*/ 5 w 7"/>
                <a:gd name="T3" fmla="*/ 4 h 6"/>
                <a:gd name="T4" fmla="*/ 6 w 7"/>
                <a:gd name="T5" fmla="*/ 4 h 6"/>
                <a:gd name="T6" fmla="*/ 7 w 7"/>
                <a:gd name="T7" fmla="*/ 3 h 6"/>
                <a:gd name="T8" fmla="*/ 7 w 7"/>
                <a:gd name="T9" fmla="*/ 2 h 6"/>
                <a:gd name="T10" fmla="*/ 6 w 7"/>
                <a:gd name="T11" fmla="*/ 2 h 6"/>
                <a:gd name="T12" fmla="*/ 3 w 7"/>
                <a:gd name="T13" fmla="*/ 0 h 6"/>
                <a:gd name="T14" fmla="*/ 3 w 7"/>
                <a:gd name="T15" fmla="*/ 0 h 6"/>
                <a:gd name="T16" fmla="*/ 0 w 7"/>
                <a:gd name="T17" fmla="*/ 6 h 6"/>
                <a:gd name="T18" fmla="*/ 5 w 7"/>
                <a:gd name="T19" fmla="*/ 1 h 6"/>
                <a:gd name="T20" fmla="*/ 5 w 7"/>
                <a:gd name="T21" fmla="*/ 1 h 6"/>
                <a:gd name="T22" fmla="*/ 3 w 7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6" y="2"/>
                    <a:pt x="6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6"/>
                    <a:pt x="3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1" name="Freeform 514"/>
            <p:cNvSpPr>
              <a:spLocks noEditPoints="1"/>
            </p:cNvSpPr>
            <p:nvPr/>
          </p:nvSpPr>
          <p:spPr bwMode="auto">
            <a:xfrm>
              <a:off x="1329" y="762"/>
              <a:ext cx="22" cy="27"/>
            </a:xfrm>
            <a:custGeom>
              <a:avLst/>
              <a:gdLst>
                <a:gd name="T0" fmla="*/ 4 w 15"/>
                <a:gd name="T1" fmla="*/ 16 h 18"/>
                <a:gd name="T2" fmla="*/ 2 w 15"/>
                <a:gd name="T3" fmla="*/ 18 h 18"/>
                <a:gd name="T4" fmla="*/ 3 w 15"/>
                <a:gd name="T5" fmla="*/ 18 h 18"/>
                <a:gd name="T6" fmla="*/ 3 w 15"/>
                <a:gd name="T7" fmla="*/ 18 h 18"/>
                <a:gd name="T8" fmla="*/ 3 w 15"/>
                <a:gd name="T9" fmla="*/ 18 h 18"/>
                <a:gd name="T10" fmla="*/ 3 w 15"/>
                <a:gd name="T11" fmla="*/ 18 h 18"/>
                <a:gd name="T12" fmla="*/ 4 w 15"/>
                <a:gd name="T13" fmla="*/ 16 h 18"/>
                <a:gd name="T14" fmla="*/ 7 w 15"/>
                <a:gd name="T15" fmla="*/ 14 h 18"/>
                <a:gd name="T16" fmla="*/ 5 w 15"/>
                <a:gd name="T17" fmla="*/ 15 h 18"/>
                <a:gd name="T18" fmla="*/ 5 w 15"/>
                <a:gd name="T19" fmla="*/ 16 h 18"/>
                <a:gd name="T20" fmla="*/ 5 w 15"/>
                <a:gd name="T21" fmla="*/ 17 h 18"/>
                <a:gd name="T22" fmla="*/ 7 w 15"/>
                <a:gd name="T23" fmla="*/ 17 h 18"/>
                <a:gd name="T24" fmla="*/ 7 w 15"/>
                <a:gd name="T25" fmla="*/ 14 h 18"/>
                <a:gd name="T26" fmla="*/ 15 w 15"/>
                <a:gd name="T27" fmla="*/ 13 h 18"/>
                <a:gd name="T28" fmla="*/ 15 w 15"/>
                <a:gd name="T29" fmla="*/ 17 h 18"/>
                <a:gd name="T30" fmla="*/ 15 w 15"/>
                <a:gd name="T31" fmla="*/ 13 h 18"/>
                <a:gd name="T32" fmla="*/ 15 w 15"/>
                <a:gd name="T33" fmla="*/ 13 h 18"/>
                <a:gd name="T34" fmla="*/ 9 w 15"/>
                <a:gd name="T35" fmla="*/ 12 h 18"/>
                <a:gd name="T36" fmla="*/ 8 w 15"/>
                <a:gd name="T37" fmla="*/ 13 h 18"/>
                <a:gd name="T38" fmla="*/ 8 w 15"/>
                <a:gd name="T39" fmla="*/ 16 h 18"/>
                <a:gd name="T40" fmla="*/ 9 w 15"/>
                <a:gd name="T41" fmla="*/ 16 h 18"/>
                <a:gd name="T42" fmla="*/ 9 w 15"/>
                <a:gd name="T43" fmla="*/ 12 h 18"/>
                <a:gd name="T44" fmla="*/ 14 w 15"/>
                <a:gd name="T45" fmla="*/ 11 h 18"/>
                <a:gd name="T46" fmla="*/ 14 w 15"/>
                <a:gd name="T47" fmla="*/ 12 h 18"/>
                <a:gd name="T48" fmla="*/ 14 w 15"/>
                <a:gd name="T49" fmla="*/ 15 h 18"/>
                <a:gd name="T50" fmla="*/ 14 w 15"/>
                <a:gd name="T51" fmla="*/ 17 h 18"/>
                <a:gd name="T52" fmla="*/ 14 w 15"/>
                <a:gd name="T53" fmla="*/ 18 h 18"/>
                <a:gd name="T54" fmla="*/ 14 w 15"/>
                <a:gd name="T55" fmla="*/ 18 h 18"/>
                <a:gd name="T56" fmla="*/ 15 w 15"/>
                <a:gd name="T57" fmla="*/ 18 h 18"/>
                <a:gd name="T58" fmla="*/ 15 w 15"/>
                <a:gd name="T59" fmla="*/ 13 h 18"/>
                <a:gd name="T60" fmla="*/ 14 w 15"/>
                <a:gd name="T61" fmla="*/ 11 h 18"/>
                <a:gd name="T62" fmla="*/ 11 w 15"/>
                <a:gd name="T63" fmla="*/ 11 h 18"/>
                <a:gd name="T64" fmla="*/ 11 w 15"/>
                <a:gd name="T65" fmla="*/ 12 h 18"/>
                <a:gd name="T66" fmla="*/ 10 w 15"/>
                <a:gd name="T67" fmla="*/ 12 h 18"/>
                <a:gd name="T68" fmla="*/ 10 w 15"/>
                <a:gd name="T69" fmla="*/ 15 h 18"/>
                <a:gd name="T70" fmla="*/ 10 w 15"/>
                <a:gd name="T71" fmla="*/ 16 h 18"/>
                <a:gd name="T72" fmla="*/ 10 w 15"/>
                <a:gd name="T73" fmla="*/ 16 h 18"/>
                <a:gd name="T74" fmla="*/ 12 w 15"/>
                <a:gd name="T75" fmla="*/ 16 h 18"/>
                <a:gd name="T76" fmla="*/ 12 w 15"/>
                <a:gd name="T77" fmla="*/ 14 h 18"/>
                <a:gd name="T78" fmla="*/ 11 w 15"/>
                <a:gd name="T79" fmla="*/ 11 h 18"/>
                <a:gd name="T80" fmla="*/ 4 w 15"/>
                <a:gd name="T81" fmla="*/ 0 h 18"/>
                <a:gd name="T82" fmla="*/ 8 w 15"/>
                <a:gd name="T83" fmla="*/ 5 h 18"/>
                <a:gd name="T84" fmla="*/ 10 w 15"/>
                <a:gd name="T85" fmla="*/ 7 h 18"/>
                <a:gd name="T86" fmla="*/ 6 w 15"/>
                <a:gd name="T87" fmla="*/ 9 h 18"/>
                <a:gd name="T88" fmla="*/ 7 w 15"/>
                <a:gd name="T89" fmla="*/ 10 h 18"/>
                <a:gd name="T90" fmla="*/ 8 w 15"/>
                <a:gd name="T91" fmla="*/ 10 h 18"/>
                <a:gd name="T92" fmla="*/ 9 w 15"/>
                <a:gd name="T93" fmla="*/ 10 h 18"/>
                <a:gd name="T94" fmla="*/ 10 w 15"/>
                <a:gd name="T95" fmla="*/ 10 h 18"/>
                <a:gd name="T96" fmla="*/ 12 w 15"/>
                <a:gd name="T97" fmla="*/ 11 h 18"/>
                <a:gd name="T98" fmla="*/ 13 w 15"/>
                <a:gd name="T99" fmla="*/ 16 h 18"/>
                <a:gd name="T100" fmla="*/ 13 w 15"/>
                <a:gd name="T101" fmla="*/ 17 h 18"/>
                <a:gd name="T102" fmla="*/ 13 w 15"/>
                <a:gd name="T103" fmla="*/ 12 h 18"/>
                <a:gd name="T104" fmla="*/ 14 w 15"/>
                <a:gd name="T105" fmla="*/ 10 h 18"/>
                <a:gd name="T106" fmla="*/ 14 w 15"/>
                <a:gd name="T107" fmla="*/ 11 h 18"/>
                <a:gd name="T108" fmla="*/ 14 w 15"/>
                <a:gd name="T109" fmla="*/ 11 h 18"/>
                <a:gd name="T110" fmla="*/ 15 w 15"/>
                <a:gd name="T111" fmla="*/ 11 h 18"/>
                <a:gd name="T112" fmla="*/ 14 w 15"/>
                <a:gd name="T113" fmla="*/ 6 h 18"/>
                <a:gd name="T114" fmla="*/ 5 w 15"/>
                <a:gd name="T115" fmla="*/ 0 h 18"/>
                <a:gd name="T116" fmla="*/ 4 w 15"/>
                <a:gd name="T1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" h="18">
                  <a:moveTo>
                    <a:pt x="4" y="16"/>
                  </a:moveTo>
                  <a:cubicBezTo>
                    <a:pt x="2" y="17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6"/>
                    <a:pt x="4" y="16"/>
                  </a:cubicBezTo>
                  <a:moveTo>
                    <a:pt x="7" y="14"/>
                  </a:moveTo>
                  <a:cubicBezTo>
                    <a:pt x="6" y="14"/>
                    <a:pt x="6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7" y="17"/>
                  </a:cubicBezTo>
                  <a:cubicBezTo>
                    <a:pt x="7" y="16"/>
                    <a:pt x="7" y="15"/>
                    <a:pt x="7" y="14"/>
                  </a:cubicBezTo>
                  <a:moveTo>
                    <a:pt x="15" y="13"/>
                  </a:moveTo>
                  <a:cubicBezTo>
                    <a:pt x="15" y="14"/>
                    <a:pt x="15" y="16"/>
                    <a:pt x="15" y="17"/>
                  </a:cubicBezTo>
                  <a:cubicBezTo>
                    <a:pt x="15" y="16"/>
                    <a:pt x="15" y="15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9" y="12"/>
                  </a:moveTo>
                  <a:cubicBezTo>
                    <a:pt x="9" y="13"/>
                    <a:pt x="9" y="13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5"/>
                    <a:pt x="9" y="14"/>
                    <a:pt x="9" y="12"/>
                  </a:cubicBezTo>
                  <a:moveTo>
                    <a:pt x="14" y="11"/>
                  </a:move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6"/>
                    <a:pt x="15" y="13"/>
                    <a:pt x="15" y="13"/>
                  </a:cubicBezTo>
                  <a:cubicBezTo>
                    <a:pt x="15" y="12"/>
                    <a:pt x="15" y="11"/>
                    <a:pt x="14" y="11"/>
                  </a:cubicBezTo>
                  <a:moveTo>
                    <a:pt x="11" y="11"/>
                  </a:move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3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1"/>
                    <a:pt x="11" y="11"/>
                    <a:pt x="11" y="11"/>
                  </a:cubicBezTo>
                  <a:moveTo>
                    <a:pt x="4" y="0"/>
                  </a:moveTo>
                  <a:cubicBezTo>
                    <a:pt x="0" y="0"/>
                    <a:pt x="8" y="5"/>
                    <a:pt x="8" y="5"/>
                  </a:cubicBezTo>
                  <a:cubicBezTo>
                    <a:pt x="7" y="7"/>
                    <a:pt x="10" y="7"/>
                    <a:pt x="10" y="7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4"/>
                    <a:pt x="13" y="12"/>
                    <a:pt x="13" y="12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4" y="8"/>
                    <a:pt x="14" y="6"/>
                  </a:cubicBezTo>
                  <a:cubicBezTo>
                    <a:pt x="10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2" name="Freeform 515"/>
            <p:cNvSpPr/>
            <p:nvPr/>
          </p:nvSpPr>
          <p:spPr bwMode="auto">
            <a:xfrm>
              <a:off x="1332" y="78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3" name="Freeform 516"/>
            <p:cNvSpPr>
              <a:spLocks noEditPoints="1"/>
            </p:cNvSpPr>
            <p:nvPr/>
          </p:nvSpPr>
          <p:spPr bwMode="auto">
            <a:xfrm>
              <a:off x="1334" y="776"/>
              <a:ext cx="7" cy="13"/>
            </a:xfrm>
            <a:custGeom>
              <a:avLst/>
              <a:gdLst>
                <a:gd name="T0" fmla="*/ 2 w 5"/>
                <a:gd name="T1" fmla="*/ 6 h 9"/>
                <a:gd name="T2" fmla="*/ 1 w 5"/>
                <a:gd name="T3" fmla="*/ 7 h 9"/>
                <a:gd name="T4" fmla="*/ 0 w 5"/>
                <a:gd name="T5" fmla="*/ 9 h 9"/>
                <a:gd name="T6" fmla="*/ 0 w 5"/>
                <a:gd name="T7" fmla="*/ 9 h 9"/>
                <a:gd name="T8" fmla="*/ 2 w 5"/>
                <a:gd name="T9" fmla="*/ 8 h 9"/>
                <a:gd name="T10" fmla="*/ 2 w 5"/>
                <a:gd name="T11" fmla="*/ 7 h 9"/>
                <a:gd name="T12" fmla="*/ 2 w 5"/>
                <a:gd name="T13" fmla="*/ 6 h 9"/>
                <a:gd name="T14" fmla="*/ 5 w 5"/>
                <a:gd name="T15" fmla="*/ 4 h 9"/>
                <a:gd name="T16" fmla="*/ 4 w 5"/>
                <a:gd name="T17" fmla="*/ 5 h 9"/>
                <a:gd name="T18" fmla="*/ 4 w 5"/>
                <a:gd name="T19" fmla="*/ 8 h 9"/>
                <a:gd name="T20" fmla="*/ 5 w 5"/>
                <a:gd name="T21" fmla="*/ 7 h 9"/>
                <a:gd name="T22" fmla="*/ 5 w 5"/>
                <a:gd name="T23" fmla="*/ 4 h 9"/>
                <a:gd name="T24" fmla="*/ 3 w 5"/>
                <a:gd name="T25" fmla="*/ 0 h 9"/>
                <a:gd name="T26" fmla="*/ 3 w 5"/>
                <a:gd name="T27" fmla="*/ 1 h 9"/>
                <a:gd name="T28" fmla="*/ 4 w 5"/>
                <a:gd name="T29" fmla="*/ 1 h 9"/>
                <a:gd name="T30" fmla="*/ 5 w 5"/>
                <a:gd name="T31" fmla="*/ 1 h 9"/>
                <a:gd name="T32" fmla="*/ 4 w 5"/>
                <a:gd name="T33" fmla="*/ 1 h 9"/>
                <a:gd name="T34" fmla="*/ 3 w 5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9">
                  <a:moveTo>
                    <a:pt x="2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8"/>
                    <a:pt x="2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5" y="4"/>
                  </a:move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4" name="Freeform 517"/>
            <p:cNvSpPr>
              <a:spLocks noEditPoints="1"/>
            </p:cNvSpPr>
            <p:nvPr/>
          </p:nvSpPr>
          <p:spPr bwMode="auto">
            <a:xfrm>
              <a:off x="1342" y="777"/>
              <a:ext cx="6" cy="9"/>
            </a:xfrm>
            <a:custGeom>
              <a:avLst/>
              <a:gdLst>
                <a:gd name="T0" fmla="*/ 1 w 4"/>
                <a:gd name="T1" fmla="*/ 2 h 6"/>
                <a:gd name="T2" fmla="*/ 0 w 4"/>
                <a:gd name="T3" fmla="*/ 2 h 6"/>
                <a:gd name="T4" fmla="*/ 0 w 4"/>
                <a:gd name="T5" fmla="*/ 6 h 6"/>
                <a:gd name="T6" fmla="*/ 1 w 4"/>
                <a:gd name="T7" fmla="*/ 6 h 6"/>
                <a:gd name="T8" fmla="*/ 1 w 4"/>
                <a:gd name="T9" fmla="*/ 5 h 6"/>
                <a:gd name="T10" fmla="*/ 1 w 4"/>
                <a:gd name="T11" fmla="*/ 2 h 6"/>
                <a:gd name="T12" fmla="*/ 1 w 4"/>
                <a:gd name="T13" fmla="*/ 0 h 6"/>
                <a:gd name="T14" fmla="*/ 0 w 4"/>
                <a:gd name="T15" fmla="*/ 0 h 6"/>
                <a:gd name="T16" fmla="*/ 1 w 4"/>
                <a:gd name="T17" fmla="*/ 0 h 6"/>
                <a:gd name="T18" fmla="*/ 2 w 4"/>
                <a:gd name="T19" fmla="*/ 1 h 6"/>
                <a:gd name="T20" fmla="*/ 3 w 4"/>
                <a:gd name="T21" fmla="*/ 4 h 6"/>
                <a:gd name="T22" fmla="*/ 3 w 4"/>
                <a:gd name="T23" fmla="*/ 6 h 6"/>
                <a:gd name="T24" fmla="*/ 4 w 4"/>
                <a:gd name="T25" fmla="*/ 6 h 6"/>
                <a:gd name="T26" fmla="*/ 3 w 4"/>
                <a:gd name="T27" fmla="*/ 1 h 6"/>
                <a:gd name="T28" fmla="*/ 1 w 4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3"/>
                    <a:pt x="1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5" name="Freeform 518"/>
            <p:cNvSpPr/>
            <p:nvPr/>
          </p:nvSpPr>
          <p:spPr bwMode="auto">
            <a:xfrm>
              <a:off x="1348" y="777"/>
              <a:ext cx="3" cy="12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2 h 8"/>
                <a:gd name="T4" fmla="*/ 0 w 2"/>
                <a:gd name="T5" fmla="*/ 7 h 8"/>
                <a:gd name="T6" fmla="*/ 1 w 2"/>
                <a:gd name="T7" fmla="*/ 7 h 8"/>
                <a:gd name="T8" fmla="*/ 1 w 2"/>
                <a:gd name="T9" fmla="*/ 5 h 8"/>
                <a:gd name="T10" fmla="*/ 1 w 2"/>
                <a:gd name="T11" fmla="*/ 2 h 8"/>
                <a:gd name="T12" fmla="*/ 1 w 2"/>
                <a:gd name="T13" fmla="*/ 1 h 8"/>
                <a:gd name="T14" fmla="*/ 2 w 2"/>
                <a:gd name="T15" fmla="*/ 3 h 8"/>
                <a:gd name="T16" fmla="*/ 2 w 2"/>
                <a:gd name="T17" fmla="*/ 8 h 8"/>
                <a:gd name="T18" fmla="*/ 2 w 2"/>
                <a:gd name="T19" fmla="*/ 7 h 8"/>
                <a:gd name="T20" fmla="*/ 2 w 2"/>
                <a:gd name="T21" fmla="*/ 3 h 8"/>
                <a:gd name="T22" fmla="*/ 2 w 2"/>
                <a:gd name="T23" fmla="*/ 1 h 8"/>
                <a:gd name="T24" fmla="*/ 1 w 2"/>
                <a:gd name="T25" fmla="*/ 1 h 8"/>
                <a:gd name="T26" fmla="*/ 1 w 2"/>
                <a:gd name="T27" fmla="*/ 1 h 8"/>
                <a:gd name="T28" fmla="*/ 1 w 2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6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2" y="4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6" name="Freeform 519"/>
            <p:cNvSpPr/>
            <p:nvPr/>
          </p:nvSpPr>
          <p:spPr bwMode="auto">
            <a:xfrm>
              <a:off x="1313" y="777"/>
              <a:ext cx="25" cy="47"/>
            </a:xfrm>
            <a:custGeom>
              <a:avLst/>
              <a:gdLst>
                <a:gd name="T0" fmla="*/ 17 w 17"/>
                <a:gd name="T1" fmla="*/ 22 h 32"/>
                <a:gd name="T2" fmla="*/ 17 w 17"/>
                <a:gd name="T3" fmla="*/ 24 h 32"/>
                <a:gd name="T4" fmla="*/ 15 w 17"/>
                <a:gd name="T5" fmla="*/ 26 h 32"/>
                <a:gd name="T6" fmla="*/ 13 w 17"/>
                <a:gd name="T7" fmla="*/ 28 h 32"/>
                <a:gd name="T8" fmla="*/ 11 w 17"/>
                <a:gd name="T9" fmla="*/ 29 h 32"/>
                <a:gd name="T10" fmla="*/ 11 w 17"/>
                <a:gd name="T11" fmla="*/ 31 h 32"/>
                <a:gd name="T12" fmla="*/ 11 w 17"/>
                <a:gd name="T13" fmla="*/ 32 h 32"/>
                <a:gd name="T14" fmla="*/ 10 w 17"/>
                <a:gd name="T15" fmla="*/ 32 h 32"/>
                <a:gd name="T16" fmla="*/ 7 w 17"/>
                <a:gd name="T17" fmla="*/ 32 h 32"/>
                <a:gd name="T18" fmla="*/ 6 w 17"/>
                <a:gd name="T19" fmla="*/ 32 h 32"/>
                <a:gd name="T20" fmla="*/ 6 w 17"/>
                <a:gd name="T21" fmla="*/ 30 h 32"/>
                <a:gd name="T22" fmla="*/ 6 w 17"/>
                <a:gd name="T23" fmla="*/ 29 h 32"/>
                <a:gd name="T24" fmla="*/ 2 w 17"/>
                <a:gd name="T25" fmla="*/ 28 h 32"/>
                <a:gd name="T26" fmla="*/ 0 w 17"/>
                <a:gd name="T27" fmla="*/ 27 h 32"/>
                <a:gd name="T28" fmla="*/ 0 w 17"/>
                <a:gd name="T29" fmla="*/ 27 h 32"/>
                <a:gd name="T30" fmla="*/ 0 w 17"/>
                <a:gd name="T31" fmla="*/ 25 h 32"/>
                <a:gd name="T32" fmla="*/ 0 w 17"/>
                <a:gd name="T33" fmla="*/ 24 h 32"/>
                <a:gd name="T34" fmla="*/ 1 w 17"/>
                <a:gd name="T35" fmla="*/ 24 h 32"/>
                <a:gd name="T36" fmla="*/ 1 w 17"/>
                <a:gd name="T37" fmla="*/ 24 h 32"/>
                <a:gd name="T38" fmla="*/ 2 w 17"/>
                <a:gd name="T39" fmla="*/ 24 h 32"/>
                <a:gd name="T40" fmla="*/ 4 w 17"/>
                <a:gd name="T41" fmla="*/ 24 h 32"/>
                <a:gd name="T42" fmla="*/ 7 w 17"/>
                <a:gd name="T43" fmla="*/ 25 h 32"/>
                <a:gd name="T44" fmla="*/ 10 w 17"/>
                <a:gd name="T45" fmla="*/ 24 h 32"/>
                <a:gd name="T46" fmla="*/ 12 w 17"/>
                <a:gd name="T47" fmla="*/ 22 h 32"/>
                <a:gd name="T48" fmla="*/ 11 w 17"/>
                <a:gd name="T49" fmla="*/ 19 h 32"/>
                <a:gd name="T50" fmla="*/ 7 w 17"/>
                <a:gd name="T51" fmla="*/ 17 h 32"/>
                <a:gd name="T52" fmla="*/ 5 w 17"/>
                <a:gd name="T53" fmla="*/ 16 h 32"/>
                <a:gd name="T54" fmla="*/ 3 w 17"/>
                <a:gd name="T55" fmla="*/ 15 h 32"/>
                <a:gd name="T56" fmla="*/ 1 w 17"/>
                <a:gd name="T57" fmla="*/ 13 h 32"/>
                <a:gd name="T58" fmla="*/ 0 w 17"/>
                <a:gd name="T59" fmla="*/ 10 h 32"/>
                <a:gd name="T60" fmla="*/ 2 w 17"/>
                <a:gd name="T61" fmla="*/ 5 h 32"/>
                <a:gd name="T62" fmla="*/ 7 w 17"/>
                <a:gd name="T63" fmla="*/ 3 h 32"/>
                <a:gd name="T64" fmla="*/ 7 w 17"/>
                <a:gd name="T65" fmla="*/ 1 h 32"/>
                <a:gd name="T66" fmla="*/ 7 w 17"/>
                <a:gd name="T67" fmla="*/ 0 h 32"/>
                <a:gd name="T68" fmla="*/ 8 w 17"/>
                <a:gd name="T69" fmla="*/ 0 h 32"/>
                <a:gd name="T70" fmla="*/ 11 w 17"/>
                <a:gd name="T71" fmla="*/ 0 h 32"/>
                <a:gd name="T72" fmla="*/ 12 w 17"/>
                <a:gd name="T73" fmla="*/ 0 h 32"/>
                <a:gd name="T74" fmla="*/ 12 w 17"/>
                <a:gd name="T75" fmla="*/ 1 h 32"/>
                <a:gd name="T76" fmla="*/ 12 w 17"/>
                <a:gd name="T77" fmla="*/ 3 h 32"/>
                <a:gd name="T78" fmla="*/ 14 w 17"/>
                <a:gd name="T79" fmla="*/ 3 h 32"/>
                <a:gd name="T80" fmla="*/ 15 w 17"/>
                <a:gd name="T81" fmla="*/ 4 h 32"/>
                <a:gd name="T82" fmla="*/ 16 w 17"/>
                <a:gd name="T83" fmla="*/ 4 h 32"/>
                <a:gd name="T84" fmla="*/ 16 w 17"/>
                <a:gd name="T85" fmla="*/ 6 h 32"/>
                <a:gd name="T86" fmla="*/ 15 w 17"/>
                <a:gd name="T87" fmla="*/ 7 h 32"/>
                <a:gd name="T88" fmla="*/ 14 w 17"/>
                <a:gd name="T89" fmla="*/ 7 h 32"/>
                <a:gd name="T90" fmla="*/ 12 w 17"/>
                <a:gd name="T91" fmla="*/ 7 h 32"/>
                <a:gd name="T92" fmla="*/ 10 w 17"/>
                <a:gd name="T93" fmla="*/ 7 h 32"/>
                <a:gd name="T94" fmla="*/ 6 w 17"/>
                <a:gd name="T95" fmla="*/ 7 h 32"/>
                <a:gd name="T96" fmla="*/ 5 w 17"/>
                <a:gd name="T97" fmla="*/ 10 h 32"/>
                <a:gd name="T98" fmla="*/ 7 w 17"/>
                <a:gd name="T99" fmla="*/ 12 h 32"/>
                <a:gd name="T100" fmla="*/ 10 w 17"/>
                <a:gd name="T101" fmla="*/ 13 h 32"/>
                <a:gd name="T102" fmla="*/ 15 w 17"/>
                <a:gd name="T103" fmla="*/ 17 h 32"/>
                <a:gd name="T104" fmla="*/ 17 w 17"/>
                <a:gd name="T10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" h="32">
                  <a:moveTo>
                    <a:pt x="17" y="22"/>
                  </a:moveTo>
                  <a:cubicBezTo>
                    <a:pt x="17" y="23"/>
                    <a:pt x="17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5" y="27"/>
                    <a:pt x="14" y="27"/>
                    <a:pt x="13" y="28"/>
                  </a:cubicBezTo>
                  <a:cubicBezTo>
                    <a:pt x="13" y="28"/>
                    <a:pt x="12" y="28"/>
                    <a:pt x="11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2"/>
                    <a:pt x="11" y="32"/>
                  </a:cubicBezTo>
                  <a:cubicBezTo>
                    <a:pt x="11" y="32"/>
                    <a:pt x="10" y="32"/>
                    <a:pt x="1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3" y="29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5"/>
                    <a:pt x="5" y="25"/>
                    <a:pt x="7" y="25"/>
                  </a:cubicBezTo>
                  <a:cubicBezTo>
                    <a:pt x="8" y="25"/>
                    <a:pt x="9" y="25"/>
                    <a:pt x="10" y="24"/>
                  </a:cubicBezTo>
                  <a:cubicBezTo>
                    <a:pt x="11" y="24"/>
                    <a:pt x="12" y="23"/>
                    <a:pt x="12" y="22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0" y="19"/>
                    <a:pt x="9" y="18"/>
                    <a:pt x="7" y="17"/>
                  </a:cubicBezTo>
                  <a:cubicBezTo>
                    <a:pt x="7" y="17"/>
                    <a:pt x="6" y="17"/>
                    <a:pt x="5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8"/>
                    <a:pt x="1" y="7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6" y="8"/>
                    <a:pt x="5" y="9"/>
                    <a:pt x="5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8" y="13"/>
                    <a:pt x="10" y="13"/>
                  </a:cubicBezTo>
                  <a:cubicBezTo>
                    <a:pt x="12" y="14"/>
                    <a:pt x="14" y="15"/>
                    <a:pt x="15" y="17"/>
                  </a:cubicBezTo>
                  <a:cubicBezTo>
                    <a:pt x="16" y="18"/>
                    <a:pt x="17" y="20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7" name="Freeform 520"/>
            <p:cNvSpPr/>
            <p:nvPr/>
          </p:nvSpPr>
          <p:spPr bwMode="auto">
            <a:xfrm>
              <a:off x="1291" y="2636"/>
              <a:ext cx="48" cy="33"/>
            </a:xfrm>
            <a:custGeom>
              <a:avLst/>
              <a:gdLst>
                <a:gd name="T0" fmla="*/ 29 w 33"/>
                <a:gd name="T1" fmla="*/ 23 h 23"/>
                <a:gd name="T2" fmla="*/ 29 w 33"/>
                <a:gd name="T3" fmla="*/ 15 h 23"/>
                <a:gd name="T4" fmla="*/ 32 w 33"/>
                <a:gd name="T5" fmla="*/ 5 h 23"/>
                <a:gd name="T6" fmla="*/ 24 w 33"/>
                <a:gd name="T7" fmla="*/ 3 h 23"/>
                <a:gd name="T8" fmla="*/ 16 w 33"/>
                <a:gd name="T9" fmla="*/ 0 h 23"/>
                <a:gd name="T10" fmla="*/ 14 w 33"/>
                <a:gd name="T11" fmla="*/ 4 h 23"/>
                <a:gd name="T12" fmla="*/ 12 w 33"/>
                <a:gd name="T13" fmla="*/ 3 h 23"/>
                <a:gd name="T14" fmla="*/ 9 w 33"/>
                <a:gd name="T15" fmla="*/ 3 h 23"/>
                <a:gd name="T16" fmla="*/ 1 w 33"/>
                <a:gd name="T17" fmla="*/ 15 h 23"/>
                <a:gd name="T18" fmla="*/ 1 w 33"/>
                <a:gd name="T19" fmla="*/ 22 h 23"/>
                <a:gd name="T20" fmla="*/ 8 w 33"/>
                <a:gd name="T21" fmla="*/ 23 h 23"/>
                <a:gd name="T22" fmla="*/ 29 w 33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3">
                  <a:moveTo>
                    <a:pt x="29" y="23"/>
                  </a:moveTo>
                  <a:cubicBezTo>
                    <a:pt x="29" y="23"/>
                    <a:pt x="33" y="23"/>
                    <a:pt x="29" y="15"/>
                  </a:cubicBezTo>
                  <a:cubicBezTo>
                    <a:pt x="29" y="15"/>
                    <a:pt x="33" y="11"/>
                    <a:pt x="32" y="5"/>
                  </a:cubicBezTo>
                  <a:cubicBezTo>
                    <a:pt x="32" y="5"/>
                    <a:pt x="28" y="2"/>
                    <a:pt x="24" y="3"/>
                  </a:cubicBezTo>
                  <a:cubicBezTo>
                    <a:pt x="24" y="3"/>
                    <a:pt x="15" y="2"/>
                    <a:pt x="16" y="0"/>
                  </a:cubicBezTo>
                  <a:cubicBezTo>
                    <a:pt x="16" y="0"/>
                    <a:pt x="14" y="3"/>
                    <a:pt x="14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1"/>
                    <a:pt x="9" y="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20"/>
                    <a:pt x="1" y="22"/>
                  </a:cubicBezTo>
                  <a:cubicBezTo>
                    <a:pt x="1" y="22"/>
                    <a:pt x="4" y="23"/>
                    <a:pt x="8" y="23"/>
                  </a:cubicBezTo>
                  <a:cubicBezTo>
                    <a:pt x="29" y="23"/>
                    <a:pt x="29" y="23"/>
                    <a:pt x="29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8" name="Freeform 521"/>
            <p:cNvSpPr/>
            <p:nvPr/>
          </p:nvSpPr>
          <p:spPr bwMode="auto">
            <a:xfrm>
              <a:off x="1310" y="2640"/>
              <a:ext cx="5" cy="25"/>
            </a:xfrm>
            <a:custGeom>
              <a:avLst/>
              <a:gdLst>
                <a:gd name="T0" fmla="*/ 1 w 3"/>
                <a:gd name="T1" fmla="*/ 14 h 17"/>
                <a:gd name="T2" fmla="*/ 3 w 3"/>
                <a:gd name="T3" fmla="*/ 0 h 17"/>
                <a:gd name="T4" fmla="*/ 2 w 3"/>
                <a:gd name="T5" fmla="*/ 17 h 17"/>
                <a:gd name="T6" fmla="*/ 1 w 3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7">
                  <a:moveTo>
                    <a:pt x="1" y="14"/>
                  </a:moveTo>
                  <a:cubicBezTo>
                    <a:pt x="1" y="14"/>
                    <a:pt x="0" y="1"/>
                    <a:pt x="3" y="0"/>
                  </a:cubicBezTo>
                  <a:cubicBezTo>
                    <a:pt x="3" y="0"/>
                    <a:pt x="2" y="13"/>
                    <a:pt x="2" y="17"/>
                  </a:cubicBezTo>
                  <a:cubicBezTo>
                    <a:pt x="1" y="14"/>
                    <a:pt x="1" y="14"/>
                    <a:pt x="1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9" name="Freeform 522"/>
            <p:cNvSpPr>
              <a:spLocks noEditPoints="1"/>
            </p:cNvSpPr>
            <p:nvPr/>
          </p:nvSpPr>
          <p:spPr bwMode="auto">
            <a:xfrm>
              <a:off x="1322" y="2643"/>
              <a:ext cx="17" cy="26"/>
            </a:xfrm>
            <a:custGeom>
              <a:avLst/>
              <a:gdLst>
                <a:gd name="T0" fmla="*/ 7 w 12"/>
                <a:gd name="T1" fmla="*/ 10 h 18"/>
                <a:gd name="T2" fmla="*/ 5 w 12"/>
                <a:gd name="T3" fmla="*/ 15 h 18"/>
                <a:gd name="T4" fmla="*/ 8 w 12"/>
                <a:gd name="T5" fmla="*/ 18 h 18"/>
                <a:gd name="T6" fmla="*/ 7 w 12"/>
                <a:gd name="T7" fmla="*/ 10 h 18"/>
                <a:gd name="T8" fmla="*/ 10 w 12"/>
                <a:gd name="T9" fmla="*/ 1 h 18"/>
                <a:gd name="T10" fmla="*/ 8 w 12"/>
                <a:gd name="T11" fmla="*/ 7 h 18"/>
                <a:gd name="T12" fmla="*/ 0 w 12"/>
                <a:gd name="T13" fmla="*/ 12 h 18"/>
                <a:gd name="T14" fmla="*/ 1 w 12"/>
                <a:gd name="T15" fmla="*/ 12 h 18"/>
                <a:gd name="T16" fmla="*/ 2 w 12"/>
                <a:gd name="T17" fmla="*/ 12 h 18"/>
                <a:gd name="T18" fmla="*/ 7 w 12"/>
                <a:gd name="T19" fmla="*/ 10 h 18"/>
                <a:gd name="T20" fmla="*/ 7 w 12"/>
                <a:gd name="T21" fmla="*/ 10 h 18"/>
                <a:gd name="T22" fmla="*/ 10 w 12"/>
                <a:gd name="T23" fmla="*/ 1 h 18"/>
                <a:gd name="T24" fmla="*/ 9 w 12"/>
                <a:gd name="T25" fmla="*/ 0 h 18"/>
                <a:gd name="T26" fmla="*/ 10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7" y="10"/>
                  </a:moveTo>
                  <a:cubicBezTo>
                    <a:pt x="7" y="10"/>
                    <a:pt x="11" y="15"/>
                    <a:pt x="5" y="15"/>
                  </a:cubicBezTo>
                  <a:cubicBezTo>
                    <a:pt x="6" y="16"/>
                    <a:pt x="7" y="17"/>
                    <a:pt x="8" y="18"/>
                  </a:cubicBezTo>
                  <a:cubicBezTo>
                    <a:pt x="12" y="15"/>
                    <a:pt x="7" y="10"/>
                    <a:pt x="7" y="10"/>
                  </a:cubicBezTo>
                  <a:moveTo>
                    <a:pt x="10" y="1"/>
                  </a:moveTo>
                  <a:cubicBezTo>
                    <a:pt x="10" y="3"/>
                    <a:pt x="8" y="7"/>
                    <a:pt x="8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6"/>
                    <a:pt x="11" y="2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10" y="0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0" name="Freeform 523"/>
            <p:cNvSpPr>
              <a:spLocks noEditPoints="1"/>
            </p:cNvSpPr>
            <p:nvPr/>
          </p:nvSpPr>
          <p:spPr bwMode="auto">
            <a:xfrm>
              <a:off x="1293" y="2641"/>
              <a:ext cx="19" cy="22"/>
            </a:xfrm>
            <a:custGeom>
              <a:avLst/>
              <a:gdLst>
                <a:gd name="T0" fmla="*/ 12 w 13"/>
                <a:gd name="T1" fmla="*/ 5 h 15"/>
                <a:gd name="T2" fmla="*/ 12 w 13"/>
                <a:gd name="T3" fmla="*/ 3 h 15"/>
                <a:gd name="T4" fmla="*/ 12 w 13"/>
                <a:gd name="T5" fmla="*/ 5 h 15"/>
                <a:gd name="T6" fmla="*/ 13 w 13"/>
                <a:gd name="T7" fmla="*/ 13 h 15"/>
                <a:gd name="T8" fmla="*/ 9 w 13"/>
                <a:gd name="T9" fmla="*/ 14 h 15"/>
                <a:gd name="T10" fmla="*/ 8 w 13"/>
                <a:gd name="T11" fmla="*/ 11 h 15"/>
                <a:gd name="T12" fmla="*/ 12 w 13"/>
                <a:gd name="T13" fmla="*/ 5 h 15"/>
                <a:gd name="T14" fmla="*/ 13 w 13"/>
                <a:gd name="T15" fmla="*/ 0 h 15"/>
                <a:gd name="T16" fmla="*/ 7 w 13"/>
                <a:gd name="T17" fmla="*/ 9 h 15"/>
                <a:gd name="T18" fmla="*/ 10 w 13"/>
                <a:gd name="T19" fmla="*/ 15 h 15"/>
                <a:gd name="T20" fmla="*/ 13 w 13"/>
                <a:gd name="T21" fmla="*/ 13 h 15"/>
                <a:gd name="T22" fmla="*/ 13 w 13"/>
                <a:gd name="T23" fmla="*/ 0 h 15"/>
                <a:gd name="T24" fmla="*/ 13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2" y="5"/>
                  </a:move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8"/>
                    <a:pt x="13" y="13"/>
                    <a:pt x="13" y="13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6" y="14"/>
                    <a:pt x="8" y="11"/>
                    <a:pt x="8" y="11"/>
                  </a:cubicBezTo>
                  <a:cubicBezTo>
                    <a:pt x="11" y="10"/>
                    <a:pt x="12" y="7"/>
                    <a:pt x="12" y="5"/>
                  </a:cubicBezTo>
                  <a:moveTo>
                    <a:pt x="13" y="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0" y="13"/>
                    <a:pt x="6" y="14"/>
                    <a:pt x="10" y="15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2" y="9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1" name="Freeform 524"/>
            <p:cNvSpPr>
              <a:spLocks noEditPoints="1"/>
            </p:cNvSpPr>
            <p:nvPr/>
          </p:nvSpPr>
          <p:spPr bwMode="auto">
            <a:xfrm>
              <a:off x="1316" y="2640"/>
              <a:ext cx="20" cy="20"/>
            </a:xfrm>
            <a:custGeom>
              <a:avLst/>
              <a:gdLst>
                <a:gd name="T0" fmla="*/ 6 w 14"/>
                <a:gd name="T1" fmla="*/ 5 h 14"/>
                <a:gd name="T2" fmla="*/ 6 w 14"/>
                <a:gd name="T3" fmla="*/ 2 h 14"/>
                <a:gd name="T4" fmla="*/ 8 w 14"/>
                <a:gd name="T5" fmla="*/ 3 h 14"/>
                <a:gd name="T6" fmla="*/ 3 w 14"/>
                <a:gd name="T7" fmla="*/ 13 h 14"/>
                <a:gd name="T8" fmla="*/ 6 w 14"/>
                <a:gd name="T9" fmla="*/ 5 h 14"/>
                <a:gd name="T10" fmla="*/ 6 w 14"/>
                <a:gd name="T11" fmla="*/ 5 h 14"/>
                <a:gd name="T12" fmla="*/ 7 w 14"/>
                <a:gd name="T13" fmla="*/ 0 h 14"/>
                <a:gd name="T14" fmla="*/ 5 w 14"/>
                <a:gd name="T15" fmla="*/ 1 h 14"/>
                <a:gd name="T16" fmla="*/ 0 w 14"/>
                <a:gd name="T17" fmla="*/ 14 h 14"/>
                <a:gd name="T18" fmla="*/ 2 w 14"/>
                <a:gd name="T19" fmla="*/ 14 h 14"/>
                <a:gd name="T20" fmla="*/ 3 w 14"/>
                <a:gd name="T21" fmla="*/ 14 h 14"/>
                <a:gd name="T22" fmla="*/ 10 w 14"/>
                <a:gd name="T23" fmla="*/ 5 h 14"/>
                <a:gd name="T24" fmla="*/ 7 w 14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6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14" y="4"/>
                    <a:pt x="3" y="13"/>
                    <a:pt x="3" y="13"/>
                  </a:cubicBezTo>
                  <a:cubicBezTo>
                    <a:pt x="9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2" y="1"/>
                    <a:pt x="1" y="10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2" name="Freeform 525"/>
            <p:cNvSpPr/>
            <p:nvPr/>
          </p:nvSpPr>
          <p:spPr bwMode="auto">
            <a:xfrm>
              <a:off x="1325" y="2657"/>
              <a:ext cx="13" cy="8"/>
            </a:xfrm>
            <a:custGeom>
              <a:avLst/>
              <a:gdLst>
                <a:gd name="T0" fmla="*/ 5 w 9"/>
                <a:gd name="T1" fmla="*/ 0 h 5"/>
                <a:gd name="T2" fmla="*/ 0 w 9"/>
                <a:gd name="T3" fmla="*/ 2 h 5"/>
                <a:gd name="T4" fmla="*/ 3 w 9"/>
                <a:gd name="T5" fmla="*/ 5 h 5"/>
                <a:gd name="T6" fmla="*/ 5 w 9"/>
                <a:gd name="T7" fmla="*/ 0 h 5"/>
                <a:gd name="T8" fmla="*/ 5 w 9"/>
                <a:gd name="T9" fmla="*/ 0 h 5"/>
                <a:gd name="T10" fmla="*/ 5 w 9"/>
                <a:gd name="T11" fmla="*/ 0 h 5"/>
                <a:gd name="T12" fmla="*/ 5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9" y="5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3" name="Freeform 526"/>
            <p:cNvSpPr/>
            <p:nvPr/>
          </p:nvSpPr>
          <p:spPr bwMode="auto">
            <a:xfrm>
              <a:off x="1248" y="2657"/>
              <a:ext cx="132" cy="163"/>
            </a:xfrm>
            <a:custGeom>
              <a:avLst/>
              <a:gdLst>
                <a:gd name="T0" fmla="*/ 39 w 91"/>
                <a:gd name="T1" fmla="*/ 8 h 112"/>
                <a:gd name="T2" fmla="*/ 20 w 91"/>
                <a:gd name="T3" fmla="*/ 30 h 112"/>
                <a:gd name="T4" fmla="*/ 20 w 91"/>
                <a:gd name="T5" fmla="*/ 40 h 112"/>
                <a:gd name="T6" fmla="*/ 21 w 91"/>
                <a:gd name="T7" fmla="*/ 47 h 112"/>
                <a:gd name="T8" fmla="*/ 18 w 91"/>
                <a:gd name="T9" fmla="*/ 55 h 112"/>
                <a:gd name="T10" fmla="*/ 19 w 91"/>
                <a:gd name="T11" fmla="*/ 60 h 112"/>
                <a:gd name="T12" fmla="*/ 18 w 91"/>
                <a:gd name="T13" fmla="*/ 65 h 112"/>
                <a:gd name="T14" fmla="*/ 18 w 91"/>
                <a:gd name="T15" fmla="*/ 67 h 112"/>
                <a:gd name="T16" fmla="*/ 18 w 91"/>
                <a:gd name="T17" fmla="*/ 70 h 112"/>
                <a:gd name="T18" fmla="*/ 17 w 91"/>
                <a:gd name="T19" fmla="*/ 77 h 112"/>
                <a:gd name="T20" fmla="*/ 14 w 91"/>
                <a:gd name="T21" fmla="*/ 96 h 112"/>
                <a:gd name="T22" fmla="*/ 13 w 91"/>
                <a:gd name="T23" fmla="*/ 101 h 112"/>
                <a:gd name="T24" fmla="*/ 5 w 91"/>
                <a:gd name="T25" fmla="*/ 107 h 112"/>
                <a:gd name="T26" fmla="*/ 28 w 91"/>
                <a:gd name="T27" fmla="*/ 111 h 112"/>
                <a:gd name="T28" fmla="*/ 64 w 91"/>
                <a:gd name="T29" fmla="*/ 110 h 112"/>
                <a:gd name="T30" fmla="*/ 78 w 91"/>
                <a:gd name="T31" fmla="*/ 109 h 112"/>
                <a:gd name="T32" fmla="*/ 89 w 91"/>
                <a:gd name="T33" fmla="*/ 104 h 112"/>
                <a:gd name="T34" fmla="*/ 88 w 91"/>
                <a:gd name="T35" fmla="*/ 100 h 112"/>
                <a:gd name="T36" fmla="*/ 83 w 91"/>
                <a:gd name="T37" fmla="*/ 96 h 112"/>
                <a:gd name="T38" fmla="*/ 78 w 91"/>
                <a:gd name="T39" fmla="*/ 97 h 112"/>
                <a:gd name="T40" fmla="*/ 77 w 91"/>
                <a:gd name="T41" fmla="*/ 91 h 112"/>
                <a:gd name="T42" fmla="*/ 75 w 91"/>
                <a:gd name="T43" fmla="*/ 87 h 112"/>
                <a:gd name="T44" fmla="*/ 76 w 91"/>
                <a:gd name="T45" fmla="*/ 70 h 112"/>
                <a:gd name="T46" fmla="*/ 76 w 91"/>
                <a:gd name="T47" fmla="*/ 58 h 112"/>
                <a:gd name="T48" fmla="*/ 76 w 91"/>
                <a:gd name="T49" fmla="*/ 53 h 112"/>
                <a:gd name="T50" fmla="*/ 76 w 91"/>
                <a:gd name="T51" fmla="*/ 45 h 112"/>
                <a:gd name="T52" fmla="*/ 77 w 91"/>
                <a:gd name="T53" fmla="*/ 34 h 112"/>
                <a:gd name="T54" fmla="*/ 70 w 91"/>
                <a:gd name="T55" fmla="*/ 20 h 112"/>
                <a:gd name="T56" fmla="*/ 52 w 91"/>
                <a:gd name="T57" fmla="*/ 2 h 112"/>
                <a:gd name="T58" fmla="*/ 39 w 91"/>
                <a:gd name="T59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112">
                  <a:moveTo>
                    <a:pt x="39" y="8"/>
                  </a:moveTo>
                  <a:cubicBezTo>
                    <a:pt x="39" y="8"/>
                    <a:pt x="21" y="10"/>
                    <a:pt x="20" y="3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5"/>
                    <a:pt x="21" y="47"/>
                  </a:cubicBezTo>
                  <a:cubicBezTo>
                    <a:pt x="21" y="47"/>
                    <a:pt x="21" y="48"/>
                    <a:pt x="18" y="55"/>
                  </a:cubicBezTo>
                  <a:cubicBezTo>
                    <a:pt x="18" y="55"/>
                    <a:pt x="18" y="56"/>
                    <a:pt x="19" y="60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6"/>
                    <a:pt x="18" y="67"/>
                  </a:cubicBezTo>
                  <a:cubicBezTo>
                    <a:pt x="18" y="67"/>
                    <a:pt x="20" y="69"/>
                    <a:pt x="18" y="70"/>
                  </a:cubicBezTo>
                  <a:cubicBezTo>
                    <a:pt x="18" y="70"/>
                    <a:pt x="17" y="70"/>
                    <a:pt x="17" y="77"/>
                  </a:cubicBezTo>
                  <a:cubicBezTo>
                    <a:pt x="17" y="77"/>
                    <a:pt x="16" y="93"/>
                    <a:pt x="14" y="96"/>
                  </a:cubicBezTo>
                  <a:cubicBezTo>
                    <a:pt x="14" y="96"/>
                    <a:pt x="12" y="98"/>
                    <a:pt x="13" y="101"/>
                  </a:cubicBezTo>
                  <a:cubicBezTo>
                    <a:pt x="13" y="101"/>
                    <a:pt x="0" y="101"/>
                    <a:pt x="5" y="107"/>
                  </a:cubicBezTo>
                  <a:cubicBezTo>
                    <a:pt x="5" y="107"/>
                    <a:pt x="20" y="112"/>
                    <a:pt x="28" y="111"/>
                  </a:cubicBezTo>
                  <a:cubicBezTo>
                    <a:pt x="28" y="111"/>
                    <a:pt x="59" y="109"/>
                    <a:pt x="64" y="11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86" y="104"/>
                    <a:pt x="89" y="104"/>
                  </a:cubicBezTo>
                  <a:cubicBezTo>
                    <a:pt x="89" y="104"/>
                    <a:pt x="91" y="101"/>
                    <a:pt x="88" y="100"/>
                  </a:cubicBezTo>
                  <a:cubicBezTo>
                    <a:pt x="88" y="100"/>
                    <a:pt x="83" y="97"/>
                    <a:pt x="83" y="96"/>
                  </a:cubicBezTo>
                  <a:cubicBezTo>
                    <a:pt x="83" y="96"/>
                    <a:pt x="79" y="95"/>
                    <a:pt x="78" y="97"/>
                  </a:cubicBezTo>
                  <a:cubicBezTo>
                    <a:pt x="78" y="97"/>
                    <a:pt x="76" y="94"/>
                    <a:pt x="77" y="91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3" y="77"/>
                    <a:pt x="76" y="70"/>
                  </a:cubicBezTo>
                  <a:cubicBezTo>
                    <a:pt x="76" y="70"/>
                    <a:pt x="77" y="60"/>
                    <a:pt x="76" y="58"/>
                  </a:cubicBezTo>
                  <a:cubicBezTo>
                    <a:pt x="76" y="58"/>
                    <a:pt x="74" y="54"/>
                    <a:pt x="76" y="53"/>
                  </a:cubicBezTo>
                  <a:cubicBezTo>
                    <a:pt x="76" y="53"/>
                    <a:pt x="77" y="52"/>
                    <a:pt x="76" y="45"/>
                  </a:cubicBezTo>
                  <a:cubicBezTo>
                    <a:pt x="76" y="45"/>
                    <a:pt x="75" y="35"/>
                    <a:pt x="77" y="34"/>
                  </a:cubicBezTo>
                  <a:cubicBezTo>
                    <a:pt x="77" y="34"/>
                    <a:pt x="77" y="28"/>
                    <a:pt x="70" y="20"/>
                  </a:cubicBezTo>
                  <a:cubicBezTo>
                    <a:pt x="70" y="20"/>
                    <a:pt x="57" y="4"/>
                    <a:pt x="52" y="2"/>
                  </a:cubicBezTo>
                  <a:cubicBezTo>
                    <a:pt x="52" y="2"/>
                    <a:pt x="41" y="0"/>
                    <a:pt x="39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4" name="Freeform 527"/>
            <p:cNvSpPr/>
            <p:nvPr/>
          </p:nvSpPr>
          <p:spPr bwMode="auto">
            <a:xfrm>
              <a:off x="1278" y="2669"/>
              <a:ext cx="26" cy="19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7 w 18"/>
                <a:gd name="T5" fmla="*/ 7 h 13"/>
                <a:gd name="T6" fmla="*/ 3 w 18"/>
                <a:gd name="T7" fmla="*/ 13 h 13"/>
                <a:gd name="T8" fmla="*/ 18 w 1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7" y="7"/>
                    <a:pt x="7" y="7"/>
                  </a:cubicBezTo>
                  <a:cubicBezTo>
                    <a:pt x="0" y="12"/>
                    <a:pt x="3" y="13"/>
                    <a:pt x="3" y="13"/>
                  </a:cubicBezTo>
                  <a:cubicBezTo>
                    <a:pt x="8" y="11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5" name="Freeform 528"/>
            <p:cNvSpPr/>
            <p:nvPr/>
          </p:nvSpPr>
          <p:spPr bwMode="auto">
            <a:xfrm>
              <a:off x="1296" y="27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6" name="Freeform 529"/>
            <p:cNvSpPr/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4 w 4"/>
                <a:gd name="T5" fmla="*/ 1 h 4"/>
                <a:gd name="T6" fmla="*/ 3 w 4"/>
                <a:gd name="T7" fmla="*/ 0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7" name="Freeform 530"/>
            <p:cNvSpPr/>
            <p:nvPr/>
          </p:nvSpPr>
          <p:spPr bwMode="auto">
            <a:xfrm>
              <a:off x="1294" y="2670"/>
              <a:ext cx="19" cy="22"/>
            </a:xfrm>
            <a:custGeom>
              <a:avLst/>
              <a:gdLst>
                <a:gd name="T0" fmla="*/ 9 w 13"/>
                <a:gd name="T1" fmla="*/ 0 h 15"/>
                <a:gd name="T2" fmla="*/ 2 w 13"/>
                <a:gd name="T3" fmla="*/ 9 h 15"/>
                <a:gd name="T4" fmla="*/ 6 w 13"/>
                <a:gd name="T5" fmla="*/ 9 h 15"/>
                <a:gd name="T6" fmla="*/ 9 w 13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9" y="0"/>
                    <a:pt x="13" y="15"/>
                    <a:pt x="2" y="9"/>
                  </a:cubicBezTo>
                  <a:cubicBezTo>
                    <a:pt x="2" y="9"/>
                    <a:pt x="0" y="6"/>
                    <a:pt x="6" y="9"/>
                  </a:cubicBezTo>
                  <a:cubicBezTo>
                    <a:pt x="6" y="9"/>
                    <a:pt x="11" y="1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8" name="Freeform 533"/>
            <p:cNvSpPr/>
            <p:nvPr/>
          </p:nvSpPr>
          <p:spPr bwMode="auto">
            <a:xfrm>
              <a:off x="1319" y="2643"/>
              <a:ext cx="17" cy="16"/>
            </a:xfrm>
            <a:custGeom>
              <a:avLst/>
              <a:gdLst>
                <a:gd name="T0" fmla="*/ 4 w 12"/>
                <a:gd name="T1" fmla="*/ 0 h 11"/>
                <a:gd name="T2" fmla="*/ 4 w 12"/>
                <a:gd name="T3" fmla="*/ 3 h 11"/>
                <a:gd name="T4" fmla="*/ 4 w 12"/>
                <a:gd name="T5" fmla="*/ 3 h 11"/>
                <a:gd name="T6" fmla="*/ 1 w 12"/>
                <a:gd name="T7" fmla="*/ 11 h 11"/>
                <a:gd name="T8" fmla="*/ 6 w 12"/>
                <a:gd name="T9" fmla="*/ 1 h 11"/>
                <a:gd name="T10" fmla="*/ 4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0"/>
                    <a:pt x="0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7" y="4"/>
                    <a:pt x="1" y="11"/>
                  </a:cubicBezTo>
                  <a:cubicBezTo>
                    <a:pt x="1" y="11"/>
                    <a:pt x="12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9" name="Freeform 534"/>
            <p:cNvSpPr>
              <a:spLocks noEditPoints="1"/>
            </p:cNvSpPr>
            <p:nvPr/>
          </p:nvSpPr>
          <p:spPr bwMode="auto">
            <a:xfrm>
              <a:off x="1302" y="2646"/>
              <a:ext cx="10" cy="16"/>
            </a:xfrm>
            <a:custGeom>
              <a:avLst/>
              <a:gdLst>
                <a:gd name="T0" fmla="*/ 6 w 7"/>
                <a:gd name="T1" fmla="*/ 2 h 11"/>
                <a:gd name="T2" fmla="*/ 2 w 7"/>
                <a:gd name="T3" fmla="*/ 8 h 11"/>
                <a:gd name="T4" fmla="*/ 3 w 7"/>
                <a:gd name="T5" fmla="*/ 11 h 11"/>
                <a:gd name="T6" fmla="*/ 7 w 7"/>
                <a:gd name="T7" fmla="*/ 10 h 11"/>
                <a:gd name="T8" fmla="*/ 6 w 7"/>
                <a:gd name="T9" fmla="*/ 2 h 11"/>
                <a:gd name="T10" fmla="*/ 6 w 7"/>
                <a:gd name="T11" fmla="*/ 0 h 11"/>
                <a:gd name="T12" fmla="*/ 6 w 7"/>
                <a:gd name="T13" fmla="*/ 2 h 11"/>
                <a:gd name="T14" fmla="*/ 6 w 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6" y="2"/>
                  </a:moveTo>
                  <a:cubicBezTo>
                    <a:pt x="6" y="4"/>
                    <a:pt x="5" y="7"/>
                    <a:pt x="2" y="8"/>
                  </a:cubicBezTo>
                  <a:cubicBezTo>
                    <a:pt x="2" y="8"/>
                    <a:pt x="0" y="11"/>
                    <a:pt x="3" y="11"/>
                  </a:cubicBezTo>
                  <a:cubicBezTo>
                    <a:pt x="4" y="11"/>
                    <a:pt x="5" y="11"/>
                    <a:pt x="7" y="10"/>
                  </a:cubicBezTo>
                  <a:cubicBezTo>
                    <a:pt x="7" y="10"/>
                    <a:pt x="6" y="5"/>
                    <a:pt x="6" y="2"/>
                  </a:cubicBezTo>
                  <a:moveTo>
                    <a:pt x="6" y="0"/>
                  </a:moveTo>
                  <a:cubicBezTo>
                    <a:pt x="6" y="0"/>
                    <a:pt x="6" y="1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0" name="Freeform 535"/>
            <p:cNvSpPr/>
            <p:nvPr/>
          </p:nvSpPr>
          <p:spPr bwMode="auto">
            <a:xfrm>
              <a:off x="1287" y="2650"/>
              <a:ext cx="16" cy="15"/>
            </a:xfrm>
            <a:custGeom>
              <a:avLst/>
              <a:gdLst>
                <a:gd name="T0" fmla="*/ 11 w 11"/>
                <a:gd name="T1" fmla="*/ 0 h 10"/>
                <a:gd name="T2" fmla="*/ 5 w 11"/>
                <a:gd name="T3" fmla="*/ 9 h 10"/>
                <a:gd name="T4" fmla="*/ 11 w 11"/>
                <a:gd name="T5" fmla="*/ 10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1" y="0"/>
                    <a:pt x="4" y="5"/>
                    <a:pt x="5" y="9"/>
                  </a:cubicBezTo>
                  <a:cubicBezTo>
                    <a:pt x="5" y="9"/>
                    <a:pt x="5" y="10"/>
                    <a:pt x="11" y="10"/>
                  </a:cubicBezTo>
                  <a:cubicBezTo>
                    <a:pt x="11" y="10"/>
                    <a:pt x="0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1" name="Freeform 536"/>
            <p:cNvSpPr/>
            <p:nvPr/>
          </p:nvSpPr>
          <p:spPr bwMode="auto">
            <a:xfrm>
              <a:off x="1249" y="2684"/>
              <a:ext cx="77" cy="130"/>
            </a:xfrm>
            <a:custGeom>
              <a:avLst/>
              <a:gdLst>
                <a:gd name="T0" fmla="*/ 30 w 53"/>
                <a:gd name="T1" fmla="*/ 0 h 90"/>
                <a:gd name="T2" fmla="*/ 24 w 53"/>
                <a:gd name="T3" fmla="*/ 12 h 90"/>
                <a:gd name="T4" fmla="*/ 37 w 53"/>
                <a:gd name="T5" fmla="*/ 20 h 90"/>
                <a:gd name="T6" fmla="*/ 24 w 53"/>
                <a:gd name="T7" fmla="*/ 23 h 90"/>
                <a:gd name="T8" fmla="*/ 23 w 53"/>
                <a:gd name="T9" fmla="*/ 30 h 90"/>
                <a:gd name="T10" fmla="*/ 21 w 53"/>
                <a:gd name="T11" fmla="*/ 50 h 90"/>
                <a:gd name="T12" fmla="*/ 25 w 53"/>
                <a:gd name="T13" fmla="*/ 55 h 90"/>
                <a:gd name="T14" fmla="*/ 16 w 53"/>
                <a:gd name="T15" fmla="*/ 81 h 90"/>
                <a:gd name="T16" fmla="*/ 13 w 53"/>
                <a:gd name="T17" fmla="*/ 85 h 90"/>
                <a:gd name="T18" fmla="*/ 5 w 53"/>
                <a:gd name="T19" fmla="*/ 88 h 90"/>
                <a:gd name="T20" fmla="*/ 13 w 53"/>
                <a:gd name="T21" fmla="*/ 83 h 90"/>
                <a:gd name="T22" fmla="*/ 14 w 53"/>
                <a:gd name="T23" fmla="*/ 79 h 90"/>
                <a:gd name="T24" fmla="*/ 17 w 53"/>
                <a:gd name="T25" fmla="*/ 54 h 90"/>
                <a:gd name="T26" fmla="*/ 18 w 53"/>
                <a:gd name="T27" fmla="*/ 48 h 90"/>
                <a:gd name="T28" fmla="*/ 17 w 53"/>
                <a:gd name="T29" fmla="*/ 37 h 90"/>
                <a:gd name="T30" fmla="*/ 20 w 53"/>
                <a:gd name="T31" fmla="*/ 29 h 90"/>
                <a:gd name="T32" fmla="*/ 30 w 53"/>
                <a:gd name="T3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90">
                  <a:moveTo>
                    <a:pt x="30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4"/>
                    <a:pt x="37" y="20"/>
                  </a:cubicBezTo>
                  <a:cubicBezTo>
                    <a:pt x="37" y="20"/>
                    <a:pt x="42" y="24"/>
                    <a:pt x="24" y="23"/>
                  </a:cubicBezTo>
                  <a:cubicBezTo>
                    <a:pt x="24" y="23"/>
                    <a:pt x="20" y="25"/>
                    <a:pt x="23" y="3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53" y="57"/>
                    <a:pt x="25" y="55"/>
                  </a:cubicBezTo>
                  <a:cubicBezTo>
                    <a:pt x="25" y="55"/>
                    <a:pt x="24" y="49"/>
                    <a:pt x="16" y="81"/>
                  </a:cubicBezTo>
                  <a:cubicBezTo>
                    <a:pt x="16" y="81"/>
                    <a:pt x="35" y="90"/>
                    <a:pt x="13" y="85"/>
                  </a:cubicBezTo>
                  <a:cubicBezTo>
                    <a:pt x="13" y="85"/>
                    <a:pt x="6" y="86"/>
                    <a:pt x="5" y="88"/>
                  </a:cubicBezTo>
                  <a:cubicBezTo>
                    <a:pt x="5" y="88"/>
                    <a:pt x="0" y="85"/>
                    <a:pt x="13" y="83"/>
                  </a:cubicBezTo>
                  <a:cubicBezTo>
                    <a:pt x="13" y="83"/>
                    <a:pt x="11" y="83"/>
                    <a:pt x="14" y="79"/>
                  </a:cubicBezTo>
                  <a:cubicBezTo>
                    <a:pt x="14" y="79"/>
                    <a:pt x="18" y="54"/>
                    <a:pt x="17" y="54"/>
                  </a:cubicBezTo>
                  <a:cubicBezTo>
                    <a:pt x="17" y="54"/>
                    <a:pt x="25" y="53"/>
                    <a:pt x="18" y="48"/>
                  </a:cubicBezTo>
                  <a:cubicBezTo>
                    <a:pt x="18" y="48"/>
                    <a:pt x="20" y="39"/>
                    <a:pt x="17" y="37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15" y="18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2" name="Freeform 537"/>
            <p:cNvSpPr/>
            <p:nvPr/>
          </p:nvSpPr>
          <p:spPr bwMode="auto">
            <a:xfrm>
              <a:off x="1278" y="2700"/>
              <a:ext cx="9" cy="30"/>
            </a:xfrm>
            <a:custGeom>
              <a:avLst/>
              <a:gdLst>
                <a:gd name="T0" fmla="*/ 3 w 6"/>
                <a:gd name="T1" fmla="*/ 7 h 21"/>
                <a:gd name="T2" fmla="*/ 5 w 6"/>
                <a:gd name="T3" fmla="*/ 7 h 21"/>
                <a:gd name="T4" fmla="*/ 3 w 6"/>
                <a:gd name="T5" fmla="*/ 3 h 21"/>
                <a:gd name="T6" fmla="*/ 2 w 6"/>
                <a:gd name="T7" fmla="*/ 3 h 21"/>
                <a:gd name="T8" fmla="*/ 0 w 6"/>
                <a:gd name="T9" fmla="*/ 7 h 21"/>
                <a:gd name="T10" fmla="*/ 1 w 6"/>
                <a:gd name="T11" fmla="*/ 11 h 21"/>
                <a:gd name="T12" fmla="*/ 1 w 6"/>
                <a:gd name="T13" fmla="*/ 17 h 21"/>
                <a:gd name="T14" fmla="*/ 1 w 6"/>
                <a:gd name="T15" fmla="*/ 15 h 21"/>
                <a:gd name="T16" fmla="*/ 0 w 6"/>
                <a:gd name="T17" fmla="*/ 16 h 21"/>
                <a:gd name="T18" fmla="*/ 2 w 6"/>
                <a:gd name="T19" fmla="*/ 21 h 21"/>
                <a:gd name="T20" fmla="*/ 2 w 6"/>
                <a:gd name="T21" fmla="*/ 19 h 21"/>
                <a:gd name="T22" fmla="*/ 5 w 6"/>
                <a:gd name="T23" fmla="*/ 13 h 21"/>
                <a:gd name="T24" fmla="*/ 1 w 6"/>
                <a:gd name="T25" fmla="*/ 7 h 21"/>
                <a:gd name="T26" fmla="*/ 3 w 6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1"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3"/>
                    <a:pt x="3" y="3"/>
                  </a:cubicBezTo>
                  <a:cubicBezTo>
                    <a:pt x="3" y="3"/>
                    <a:pt x="3" y="0"/>
                    <a:pt x="2" y="3"/>
                  </a:cubicBezTo>
                  <a:cubicBezTo>
                    <a:pt x="2" y="3"/>
                    <a:pt x="1" y="3"/>
                    <a:pt x="0" y="7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1"/>
                    <a:pt x="6" y="17"/>
                    <a:pt x="1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3"/>
                    <a:pt x="0" y="1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19"/>
                  </a:cubicBezTo>
                  <a:cubicBezTo>
                    <a:pt x="2" y="19"/>
                    <a:pt x="6" y="18"/>
                    <a:pt x="5" y="13"/>
                  </a:cubicBezTo>
                  <a:cubicBezTo>
                    <a:pt x="5" y="13"/>
                    <a:pt x="1" y="9"/>
                    <a:pt x="1" y="7"/>
                  </a:cubicBezTo>
                  <a:cubicBezTo>
                    <a:pt x="1" y="7"/>
                    <a:pt x="2" y="2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3" name="Freeform 538"/>
            <p:cNvSpPr/>
            <p:nvPr/>
          </p:nvSpPr>
          <p:spPr bwMode="auto">
            <a:xfrm>
              <a:off x="1287" y="2704"/>
              <a:ext cx="9" cy="23"/>
            </a:xfrm>
            <a:custGeom>
              <a:avLst/>
              <a:gdLst>
                <a:gd name="T0" fmla="*/ 0 w 6"/>
                <a:gd name="T1" fmla="*/ 2 h 16"/>
                <a:gd name="T2" fmla="*/ 0 w 6"/>
                <a:gd name="T3" fmla="*/ 4 h 16"/>
                <a:gd name="T4" fmla="*/ 3 w 6"/>
                <a:gd name="T5" fmla="*/ 3 h 16"/>
                <a:gd name="T6" fmla="*/ 2 w 6"/>
                <a:gd name="T7" fmla="*/ 12 h 16"/>
                <a:gd name="T8" fmla="*/ 2 w 6"/>
                <a:gd name="T9" fmla="*/ 16 h 16"/>
                <a:gd name="T10" fmla="*/ 2 w 6"/>
                <a:gd name="T11" fmla="*/ 16 h 16"/>
                <a:gd name="T12" fmla="*/ 4 w 6"/>
                <a:gd name="T13" fmla="*/ 16 h 16"/>
                <a:gd name="T14" fmla="*/ 6 w 6"/>
                <a:gd name="T15" fmla="*/ 0 h 16"/>
                <a:gd name="T16" fmla="*/ 4 w 6"/>
                <a:gd name="T17" fmla="*/ 0 h 16"/>
                <a:gd name="T18" fmla="*/ 0 w 6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6">
                  <a:moveTo>
                    <a:pt x="0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9"/>
                    <a:pt x="2" y="1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4" name="Freeform 539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5" name="Freeform 540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6" name="Freeform 541"/>
            <p:cNvSpPr>
              <a:spLocks noEditPoints="1"/>
            </p:cNvSpPr>
            <p:nvPr/>
          </p:nvSpPr>
          <p:spPr bwMode="auto">
            <a:xfrm>
              <a:off x="1294" y="2704"/>
              <a:ext cx="16" cy="25"/>
            </a:xfrm>
            <a:custGeom>
              <a:avLst/>
              <a:gdLst>
                <a:gd name="T0" fmla="*/ 6 w 11"/>
                <a:gd name="T1" fmla="*/ 1 h 17"/>
                <a:gd name="T2" fmla="*/ 2 w 11"/>
                <a:gd name="T3" fmla="*/ 4 h 17"/>
                <a:gd name="T4" fmla="*/ 1 w 11"/>
                <a:gd name="T5" fmla="*/ 12 h 17"/>
                <a:gd name="T6" fmla="*/ 3 w 11"/>
                <a:gd name="T7" fmla="*/ 16 h 17"/>
                <a:gd name="T8" fmla="*/ 6 w 11"/>
                <a:gd name="T9" fmla="*/ 16 h 17"/>
                <a:gd name="T10" fmla="*/ 9 w 11"/>
                <a:gd name="T11" fmla="*/ 12 h 17"/>
                <a:gd name="T12" fmla="*/ 10 w 11"/>
                <a:gd name="T13" fmla="*/ 4 h 17"/>
                <a:gd name="T14" fmla="*/ 6 w 11"/>
                <a:gd name="T15" fmla="*/ 1 h 17"/>
                <a:gd name="T16" fmla="*/ 6 w 11"/>
                <a:gd name="T17" fmla="*/ 13 h 17"/>
                <a:gd name="T18" fmla="*/ 4 w 11"/>
                <a:gd name="T19" fmla="*/ 12 h 17"/>
                <a:gd name="T20" fmla="*/ 5 w 11"/>
                <a:gd name="T21" fmla="*/ 4 h 17"/>
                <a:gd name="T22" fmla="*/ 8 w 11"/>
                <a:gd name="T23" fmla="*/ 4 h 17"/>
                <a:gd name="T24" fmla="*/ 6 w 11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7">
                  <a:moveTo>
                    <a:pt x="6" y="1"/>
                  </a:moveTo>
                  <a:cubicBezTo>
                    <a:pt x="2" y="0"/>
                    <a:pt x="2" y="4"/>
                    <a:pt x="2" y="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6"/>
                    <a:pt x="3" y="16"/>
                    <a:pt x="3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2"/>
                    <a:pt x="9" y="12"/>
                  </a:cubicBezTo>
                  <a:cubicBezTo>
                    <a:pt x="9" y="10"/>
                    <a:pt x="10" y="4"/>
                    <a:pt x="10" y="4"/>
                  </a:cubicBezTo>
                  <a:cubicBezTo>
                    <a:pt x="11" y="0"/>
                    <a:pt x="6" y="1"/>
                    <a:pt x="6" y="1"/>
                  </a:cubicBezTo>
                  <a:moveTo>
                    <a:pt x="6" y="13"/>
                  </a:moveTo>
                  <a:cubicBezTo>
                    <a:pt x="6" y="13"/>
                    <a:pt x="4" y="17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1"/>
                    <a:pt x="8" y="4"/>
                  </a:cubicBezTo>
                  <a:cubicBezTo>
                    <a:pt x="8" y="4"/>
                    <a:pt x="6" y="12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7" name="Freeform 542"/>
            <p:cNvSpPr>
              <a:spLocks noEditPoints="1"/>
            </p:cNvSpPr>
            <p:nvPr/>
          </p:nvSpPr>
          <p:spPr bwMode="auto">
            <a:xfrm>
              <a:off x="1307" y="2704"/>
              <a:ext cx="16" cy="25"/>
            </a:xfrm>
            <a:custGeom>
              <a:avLst/>
              <a:gdLst>
                <a:gd name="T0" fmla="*/ 11 w 11"/>
                <a:gd name="T1" fmla="*/ 2 h 17"/>
                <a:gd name="T2" fmla="*/ 8 w 11"/>
                <a:gd name="T3" fmla="*/ 0 h 17"/>
                <a:gd name="T4" fmla="*/ 2 w 11"/>
                <a:gd name="T5" fmla="*/ 5 h 17"/>
                <a:gd name="T6" fmla="*/ 5 w 11"/>
                <a:gd name="T7" fmla="*/ 16 h 17"/>
                <a:gd name="T8" fmla="*/ 11 w 11"/>
                <a:gd name="T9" fmla="*/ 12 h 17"/>
                <a:gd name="T10" fmla="*/ 11 w 11"/>
                <a:gd name="T11" fmla="*/ 2 h 17"/>
                <a:gd name="T12" fmla="*/ 6 w 11"/>
                <a:gd name="T13" fmla="*/ 14 h 17"/>
                <a:gd name="T14" fmla="*/ 5 w 11"/>
                <a:gd name="T15" fmla="*/ 8 h 17"/>
                <a:gd name="T16" fmla="*/ 7 w 11"/>
                <a:gd name="T17" fmla="*/ 1 h 17"/>
                <a:gd name="T18" fmla="*/ 8 w 11"/>
                <a:gd name="T19" fmla="*/ 6 h 17"/>
                <a:gd name="T20" fmla="*/ 6 w 11"/>
                <a:gd name="T2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11" y="2"/>
                  </a:moveTo>
                  <a:cubicBezTo>
                    <a:pt x="11" y="2"/>
                    <a:pt x="11" y="0"/>
                    <a:pt x="8" y="0"/>
                  </a:cubicBezTo>
                  <a:cubicBezTo>
                    <a:pt x="8" y="0"/>
                    <a:pt x="3" y="0"/>
                    <a:pt x="2" y="5"/>
                  </a:cubicBezTo>
                  <a:cubicBezTo>
                    <a:pt x="2" y="5"/>
                    <a:pt x="0" y="17"/>
                    <a:pt x="5" y="16"/>
                  </a:cubicBezTo>
                  <a:cubicBezTo>
                    <a:pt x="5" y="16"/>
                    <a:pt x="11" y="17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6" y="14"/>
                  </a:moveTo>
                  <a:cubicBezTo>
                    <a:pt x="6" y="14"/>
                    <a:pt x="4" y="15"/>
                    <a:pt x="5" y="8"/>
                  </a:cubicBezTo>
                  <a:cubicBezTo>
                    <a:pt x="5" y="8"/>
                    <a:pt x="4" y="1"/>
                    <a:pt x="7" y="1"/>
                  </a:cubicBezTo>
                  <a:cubicBezTo>
                    <a:pt x="7" y="1"/>
                    <a:pt x="8" y="1"/>
                    <a:pt x="8" y="6"/>
                  </a:cubicBezTo>
                  <a:cubicBezTo>
                    <a:pt x="8" y="6"/>
                    <a:pt x="9" y="15"/>
                    <a:pt x="6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8" name="Freeform 543"/>
            <p:cNvSpPr>
              <a:spLocks noEditPoints="1"/>
            </p:cNvSpPr>
            <p:nvPr/>
          </p:nvSpPr>
          <p:spPr bwMode="auto">
            <a:xfrm>
              <a:off x="1328" y="2702"/>
              <a:ext cx="14" cy="27"/>
            </a:xfrm>
            <a:custGeom>
              <a:avLst/>
              <a:gdLst>
                <a:gd name="T0" fmla="*/ 7 w 10"/>
                <a:gd name="T1" fmla="*/ 2 h 18"/>
                <a:gd name="T2" fmla="*/ 3 w 10"/>
                <a:gd name="T3" fmla="*/ 1 h 18"/>
                <a:gd name="T4" fmla="*/ 1 w 10"/>
                <a:gd name="T5" fmla="*/ 5 h 18"/>
                <a:gd name="T6" fmla="*/ 0 w 10"/>
                <a:gd name="T7" fmla="*/ 14 h 18"/>
                <a:gd name="T8" fmla="*/ 3 w 10"/>
                <a:gd name="T9" fmla="*/ 18 h 18"/>
                <a:gd name="T10" fmla="*/ 8 w 10"/>
                <a:gd name="T11" fmla="*/ 15 h 18"/>
                <a:gd name="T12" fmla="*/ 7 w 10"/>
                <a:gd name="T13" fmla="*/ 2 h 18"/>
                <a:gd name="T14" fmla="*/ 3 w 10"/>
                <a:gd name="T15" fmla="*/ 16 h 18"/>
                <a:gd name="T16" fmla="*/ 3 w 10"/>
                <a:gd name="T17" fmla="*/ 12 h 18"/>
                <a:gd name="T18" fmla="*/ 3 w 10"/>
                <a:gd name="T19" fmla="*/ 3 h 18"/>
                <a:gd name="T20" fmla="*/ 6 w 10"/>
                <a:gd name="T21" fmla="*/ 5 h 18"/>
                <a:gd name="T22" fmla="*/ 3 w 10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8">
                  <a:moveTo>
                    <a:pt x="7" y="2"/>
                  </a:moveTo>
                  <a:cubicBezTo>
                    <a:pt x="7" y="2"/>
                    <a:pt x="5" y="0"/>
                    <a:pt x="3" y="1"/>
                  </a:cubicBezTo>
                  <a:cubicBezTo>
                    <a:pt x="3" y="1"/>
                    <a:pt x="0" y="0"/>
                    <a:pt x="1" y="5"/>
                  </a:cubicBezTo>
                  <a:cubicBezTo>
                    <a:pt x="1" y="5"/>
                    <a:pt x="1" y="9"/>
                    <a:pt x="0" y="14"/>
                  </a:cubicBezTo>
                  <a:cubicBezTo>
                    <a:pt x="0" y="14"/>
                    <a:pt x="0" y="18"/>
                    <a:pt x="3" y="18"/>
                  </a:cubicBezTo>
                  <a:cubicBezTo>
                    <a:pt x="3" y="18"/>
                    <a:pt x="7" y="18"/>
                    <a:pt x="8" y="15"/>
                  </a:cubicBezTo>
                  <a:cubicBezTo>
                    <a:pt x="8" y="15"/>
                    <a:pt x="10" y="2"/>
                    <a:pt x="7" y="2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3" y="12"/>
                  </a:cubicBezTo>
                  <a:cubicBezTo>
                    <a:pt x="3" y="12"/>
                    <a:pt x="3" y="4"/>
                    <a:pt x="3" y="3"/>
                  </a:cubicBezTo>
                  <a:cubicBezTo>
                    <a:pt x="3" y="3"/>
                    <a:pt x="5" y="1"/>
                    <a:pt x="6" y="5"/>
                  </a:cubicBezTo>
                  <a:cubicBezTo>
                    <a:pt x="6" y="5"/>
                    <a:pt x="7" y="17"/>
                    <a:pt x="3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9" name="Freeform 544"/>
            <p:cNvSpPr>
              <a:spLocks noEditPoints="1"/>
            </p:cNvSpPr>
            <p:nvPr/>
          </p:nvSpPr>
          <p:spPr bwMode="auto">
            <a:xfrm>
              <a:off x="1341" y="2701"/>
              <a:ext cx="10" cy="29"/>
            </a:xfrm>
            <a:custGeom>
              <a:avLst/>
              <a:gdLst>
                <a:gd name="T0" fmla="*/ 6 w 7"/>
                <a:gd name="T1" fmla="*/ 3 h 20"/>
                <a:gd name="T2" fmla="*/ 0 w 7"/>
                <a:gd name="T3" fmla="*/ 4 h 20"/>
                <a:gd name="T4" fmla="*/ 0 w 7"/>
                <a:gd name="T5" fmla="*/ 15 h 20"/>
                <a:gd name="T6" fmla="*/ 4 w 7"/>
                <a:gd name="T7" fmla="*/ 19 h 20"/>
                <a:gd name="T8" fmla="*/ 7 w 7"/>
                <a:gd name="T9" fmla="*/ 13 h 20"/>
                <a:gd name="T10" fmla="*/ 6 w 7"/>
                <a:gd name="T11" fmla="*/ 3 h 20"/>
                <a:gd name="T12" fmla="*/ 4 w 7"/>
                <a:gd name="T13" fmla="*/ 17 h 20"/>
                <a:gd name="T14" fmla="*/ 3 w 7"/>
                <a:gd name="T15" fmla="*/ 10 h 20"/>
                <a:gd name="T16" fmla="*/ 4 w 7"/>
                <a:gd name="T17" fmla="*/ 3 h 20"/>
                <a:gd name="T18" fmla="*/ 5 w 7"/>
                <a:gd name="T19" fmla="*/ 8 h 20"/>
                <a:gd name="T20" fmla="*/ 4 w 7"/>
                <a:gd name="T2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3"/>
                  </a:moveTo>
                  <a:cubicBezTo>
                    <a:pt x="2" y="0"/>
                    <a:pt x="0" y="4"/>
                    <a:pt x="0" y="4"/>
                  </a:cubicBezTo>
                  <a:cubicBezTo>
                    <a:pt x="2" y="4"/>
                    <a:pt x="0" y="15"/>
                    <a:pt x="0" y="15"/>
                  </a:cubicBezTo>
                  <a:cubicBezTo>
                    <a:pt x="0" y="19"/>
                    <a:pt x="4" y="19"/>
                    <a:pt x="4" y="19"/>
                  </a:cubicBezTo>
                  <a:cubicBezTo>
                    <a:pt x="7" y="20"/>
                    <a:pt x="7" y="13"/>
                    <a:pt x="7" y="13"/>
                  </a:cubicBezTo>
                  <a:cubicBezTo>
                    <a:pt x="7" y="4"/>
                    <a:pt x="6" y="3"/>
                    <a:pt x="6" y="3"/>
                  </a:cubicBezTo>
                  <a:moveTo>
                    <a:pt x="4" y="17"/>
                  </a:moveTo>
                  <a:cubicBezTo>
                    <a:pt x="4" y="17"/>
                    <a:pt x="2" y="17"/>
                    <a:pt x="3" y="10"/>
                  </a:cubicBezTo>
                  <a:cubicBezTo>
                    <a:pt x="3" y="10"/>
                    <a:pt x="2" y="3"/>
                    <a:pt x="4" y="3"/>
                  </a:cubicBezTo>
                  <a:cubicBezTo>
                    <a:pt x="4" y="3"/>
                    <a:pt x="5" y="3"/>
                    <a:pt x="5" y="8"/>
                  </a:cubicBezTo>
                  <a:cubicBezTo>
                    <a:pt x="5" y="8"/>
                    <a:pt x="6" y="17"/>
                    <a:pt x="4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0" name="Freeform 545"/>
            <p:cNvSpPr>
              <a:spLocks noEditPoints="1"/>
            </p:cNvSpPr>
            <p:nvPr/>
          </p:nvSpPr>
          <p:spPr bwMode="auto">
            <a:xfrm>
              <a:off x="1351" y="2704"/>
              <a:ext cx="7" cy="29"/>
            </a:xfrm>
            <a:custGeom>
              <a:avLst/>
              <a:gdLst>
                <a:gd name="T0" fmla="*/ 4 w 5"/>
                <a:gd name="T1" fmla="*/ 5 h 20"/>
                <a:gd name="T2" fmla="*/ 2 w 5"/>
                <a:gd name="T3" fmla="*/ 1 h 20"/>
                <a:gd name="T4" fmla="*/ 0 w 5"/>
                <a:gd name="T5" fmla="*/ 4 h 20"/>
                <a:gd name="T6" fmla="*/ 0 w 5"/>
                <a:gd name="T7" fmla="*/ 15 h 20"/>
                <a:gd name="T8" fmla="*/ 3 w 5"/>
                <a:gd name="T9" fmla="*/ 17 h 20"/>
                <a:gd name="T10" fmla="*/ 3 w 5"/>
                <a:gd name="T11" fmla="*/ 12 h 20"/>
                <a:gd name="T12" fmla="*/ 4 w 5"/>
                <a:gd name="T13" fmla="*/ 5 h 20"/>
                <a:gd name="T14" fmla="*/ 2 w 5"/>
                <a:gd name="T15" fmla="*/ 16 h 20"/>
                <a:gd name="T16" fmla="*/ 2 w 5"/>
                <a:gd name="T17" fmla="*/ 8 h 20"/>
                <a:gd name="T18" fmla="*/ 2 w 5"/>
                <a:gd name="T19" fmla="*/ 3 h 20"/>
                <a:gd name="T20" fmla="*/ 3 w 5"/>
                <a:gd name="T21" fmla="*/ 5 h 20"/>
                <a:gd name="T22" fmla="*/ 2 w 5"/>
                <a:gd name="T2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20">
                  <a:moveTo>
                    <a:pt x="4" y="5"/>
                  </a:moveTo>
                  <a:cubicBezTo>
                    <a:pt x="4" y="5"/>
                    <a:pt x="4" y="1"/>
                    <a:pt x="2" y="1"/>
                  </a:cubicBezTo>
                  <a:cubicBezTo>
                    <a:pt x="2" y="1"/>
                    <a:pt x="0" y="0"/>
                    <a:pt x="0" y="4"/>
                  </a:cubicBezTo>
                  <a:cubicBezTo>
                    <a:pt x="0" y="4"/>
                    <a:pt x="1" y="7"/>
                    <a:pt x="0" y="15"/>
                  </a:cubicBezTo>
                  <a:cubicBezTo>
                    <a:pt x="0" y="15"/>
                    <a:pt x="0" y="20"/>
                    <a:pt x="3" y="17"/>
                  </a:cubicBezTo>
                  <a:cubicBezTo>
                    <a:pt x="3" y="17"/>
                    <a:pt x="5" y="17"/>
                    <a:pt x="3" y="12"/>
                  </a:cubicBezTo>
                  <a:cubicBezTo>
                    <a:pt x="3" y="12"/>
                    <a:pt x="3" y="6"/>
                    <a:pt x="4" y="5"/>
                  </a:cubicBezTo>
                  <a:moveTo>
                    <a:pt x="2" y="16"/>
                  </a:moveTo>
                  <a:cubicBezTo>
                    <a:pt x="2" y="16"/>
                    <a:pt x="0" y="16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2" y="3"/>
                    <a:pt x="3" y="2"/>
                    <a:pt x="3" y="5"/>
                  </a:cubicBezTo>
                  <a:cubicBezTo>
                    <a:pt x="3" y="5"/>
                    <a:pt x="3" y="16"/>
                    <a:pt x="2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1" name="Freeform 546"/>
            <p:cNvSpPr/>
            <p:nvPr/>
          </p:nvSpPr>
          <p:spPr bwMode="auto">
            <a:xfrm>
              <a:off x="1326" y="2778"/>
              <a:ext cx="19" cy="25"/>
            </a:xfrm>
            <a:custGeom>
              <a:avLst/>
              <a:gdLst>
                <a:gd name="T0" fmla="*/ 11 w 13"/>
                <a:gd name="T1" fmla="*/ 7 h 17"/>
                <a:gd name="T2" fmla="*/ 0 w 13"/>
                <a:gd name="T3" fmla="*/ 5 h 17"/>
                <a:gd name="T4" fmla="*/ 2 w 13"/>
                <a:gd name="T5" fmla="*/ 17 h 17"/>
                <a:gd name="T6" fmla="*/ 11 w 13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1" y="7"/>
                  </a:moveTo>
                  <a:cubicBezTo>
                    <a:pt x="13" y="0"/>
                    <a:pt x="4" y="4"/>
                    <a:pt x="0" y="5"/>
                  </a:cubicBezTo>
                  <a:cubicBezTo>
                    <a:pt x="0" y="9"/>
                    <a:pt x="2" y="15"/>
                    <a:pt x="2" y="17"/>
                  </a:cubicBezTo>
                  <a:cubicBezTo>
                    <a:pt x="5" y="13"/>
                    <a:pt x="9" y="11"/>
                    <a:pt x="1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2" name="Freeform 547"/>
            <p:cNvSpPr>
              <a:spLocks noEditPoints="1"/>
            </p:cNvSpPr>
            <p:nvPr/>
          </p:nvSpPr>
          <p:spPr bwMode="auto">
            <a:xfrm>
              <a:off x="1354" y="2734"/>
              <a:ext cx="6" cy="66"/>
            </a:xfrm>
            <a:custGeom>
              <a:avLst/>
              <a:gdLst>
                <a:gd name="T0" fmla="*/ 2 w 4"/>
                <a:gd name="T1" fmla="*/ 36 h 45"/>
                <a:gd name="T2" fmla="*/ 2 w 4"/>
                <a:gd name="T3" fmla="*/ 42 h 45"/>
                <a:gd name="T4" fmla="*/ 3 w 4"/>
                <a:gd name="T5" fmla="*/ 45 h 45"/>
                <a:gd name="T6" fmla="*/ 4 w 4"/>
                <a:gd name="T7" fmla="*/ 45 h 45"/>
                <a:gd name="T8" fmla="*/ 2 w 4"/>
                <a:gd name="T9" fmla="*/ 36 h 45"/>
                <a:gd name="T10" fmla="*/ 2 w 4"/>
                <a:gd name="T11" fmla="*/ 36 h 45"/>
                <a:gd name="T12" fmla="*/ 2 w 4"/>
                <a:gd name="T13" fmla="*/ 36 h 45"/>
                <a:gd name="T14" fmla="*/ 2 w 4"/>
                <a:gd name="T15" fmla="*/ 0 h 45"/>
                <a:gd name="T16" fmla="*/ 1 w 4"/>
                <a:gd name="T17" fmla="*/ 2 h 45"/>
                <a:gd name="T18" fmla="*/ 1 w 4"/>
                <a:gd name="T19" fmla="*/ 2 h 45"/>
                <a:gd name="T20" fmla="*/ 1 w 4"/>
                <a:gd name="T21" fmla="*/ 17 h 45"/>
                <a:gd name="T22" fmla="*/ 1 w 4"/>
                <a:gd name="T23" fmla="*/ 28 h 45"/>
                <a:gd name="T24" fmla="*/ 1 w 4"/>
                <a:gd name="T25" fmla="*/ 18 h 45"/>
                <a:gd name="T26" fmla="*/ 2 w 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5">
                  <a:moveTo>
                    <a:pt x="2" y="36"/>
                  </a:moveTo>
                  <a:cubicBezTo>
                    <a:pt x="2" y="39"/>
                    <a:pt x="2" y="42"/>
                    <a:pt x="2" y="42"/>
                  </a:cubicBezTo>
                  <a:cubicBezTo>
                    <a:pt x="1" y="44"/>
                    <a:pt x="2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1" y="17"/>
                    <a:pt x="1" y="17"/>
                  </a:cubicBezTo>
                  <a:cubicBezTo>
                    <a:pt x="0" y="18"/>
                    <a:pt x="0" y="24"/>
                    <a:pt x="1" y="28"/>
                  </a:cubicBezTo>
                  <a:cubicBezTo>
                    <a:pt x="1" y="23"/>
                    <a:pt x="1" y="18"/>
                    <a:pt x="1" y="18"/>
                  </a:cubicBezTo>
                  <a:cubicBezTo>
                    <a:pt x="3" y="1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3" name="Freeform 548"/>
            <p:cNvSpPr/>
            <p:nvPr/>
          </p:nvSpPr>
          <p:spPr bwMode="auto">
            <a:xfrm>
              <a:off x="1368" y="279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4" name="Freeform 549"/>
            <p:cNvSpPr>
              <a:spLocks noEditPoints="1"/>
            </p:cNvSpPr>
            <p:nvPr/>
          </p:nvSpPr>
          <p:spPr bwMode="auto">
            <a:xfrm>
              <a:off x="1360" y="2797"/>
              <a:ext cx="17" cy="9"/>
            </a:xfrm>
            <a:custGeom>
              <a:avLst/>
              <a:gdLst>
                <a:gd name="T0" fmla="*/ 6 w 12"/>
                <a:gd name="T1" fmla="*/ 1 h 6"/>
                <a:gd name="T2" fmla="*/ 6 w 12"/>
                <a:gd name="T3" fmla="*/ 1 h 6"/>
                <a:gd name="T4" fmla="*/ 6 w 12"/>
                <a:gd name="T5" fmla="*/ 1 h 6"/>
                <a:gd name="T6" fmla="*/ 9 w 12"/>
                <a:gd name="T7" fmla="*/ 3 h 6"/>
                <a:gd name="T8" fmla="*/ 10 w 12"/>
                <a:gd name="T9" fmla="*/ 4 h 6"/>
                <a:gd name="T10" fmla="*/ 12 w 12"/>
                <a:gd name="T11" fmla="*/ 5 h 6"/>
                <a:gd name="T12" fmla="*/ 12 w 12"/>
                <a:gd name="T13" fmla="*/ 6 h 6"/>
                <a:gd name="T14" fmla="*/ 12 w 12"/>
                <a:gd name="T15" fmla="*/ 6 h 6"/>
                <a:gd name="T16" fmla="*/ 7 w 12"/>
                <a:gd name="T17" fmla="*/ 2 h 6"/>
                <a:gd name="T18" fmla="*/ 6 w 12"/>
                <a:gd name="T19" fmla="*/ 1 h 6"/>
                <a:gd name="T20" fmla="*/ 6 w 12"/>
                <a:gd name="T21" fmla="*/ 1 h 6"/>
                <a:gd name="T22" fmla="*/ 6 w 12"/>
                <a:gd name="T23" fmla="*/ 1 h 6"/>
                <a:gd name="T24" fmla="*/ 6 w 12"/>
                <a:gd name="T25" fmla="*/ 1 h 6"/>
                <a:gd name="T26" fmla="*/ 4 w 12"/>
                <a:gd name="T27" fmla="*/ 0 h 6"/>
                <a:gd name="T28" fmla="*/ 0 w 12"/>
                <a:gd name="T29" fmla="*/ 2 h 6"/>
                <a:gd name="T30" fmla="*/ 4 w 12"/>
                <a:gd name="T31" fmla="*/ 0 h 6"/>
                <a:gd name="T32" fmla="*/ 4 w 12"/>
                <a:gd name="T33" fmla="*/ 0 h 6"/>
                <a:gd name="T34" fmla="*/ 6 w 12"/>
                <a:gd name="T35" fmla="*/ 0 h 6"/>
                <a:gd name="T36" fmla="*/ 5 w 12"/>
                <a:gd name="T37" fmla="*/ 1 h 6"/>
                <a:gd name="T38" fmla="*/ 5 w 12"/>
                <a:gd name="T39" fmla="*/ 1 h 6"/>
                <a:gd name="T40" fmla="*/ 5 w 12"/>
                <a:gd name="T41" fmla="*/ 1 h 6"/>
                <a:gd name="T42" fmla="*/ 5 w 12"/>
                <a:gd name="T43" fmla="*/ 1 h 6"/>
                <a:gd name="T44" fmla="*/ 6 w 12"/>
                <a:gd name="T45" fmla="*/ 1 h 6"/>
                <a:gd name="T46" fmla="*/ 5 w 12"/>
                <a:gd name="T47" fmla="*/ 1 h 6"/>
                <a:gd name="T48" fmla="*/ 6 w 12"/>
                <a:gd name="T49" fmla="*/ 0 h 6"/>
                <a:gd name="T50" fmla="*/ 6 w 12"/>
                <a:gd name="T5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10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5" name="Freeform 550"/>
            <p:cNvSpPr>
              <a:spLocks noEditPoints="1"/>
            </p:cNvSpPr>
            <p:nvPr/>
          </p:nvSpPr>
          <p:spPr bwMode="auto">
            <a:xfrm>
              <a:off x="1352" y="2694"/>
              <a:ext cx="5" cy="19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13 h 13"/>
                <a:gd name="T4" fmla="*/ 3 w 3"/>
                <a:gd name="T5" fmla="*/ 13 h 13"/>
                <a:gd name="T6" fmla="*/ 3 w 3"/>
                <a:gd name="T7" fmla="*/ 12 h 13"/>
                <a:gd name="T8" fmla="*/ 0 w 3"/>
                <a:gd name="T9" fmla="*/ 0 h 13"/>
                <a:gd name="T10" fmla="*/ 2 w 3"/>
                <a:gd name="T11" fmla="*/ 9 h 13"/>
                <a:gd name="T12" fmla="*/ 3 w 3"/>
                <a:gd name="T13" fmla="*/ 12 h 13"/>
                <a:gd name="T14" fmla="*/ 3 w 3"/>
                <a:gd name="T15" fmla="*/ 8 h 13"/>
                <a:gd name="T16" fmla="*/ 0 w 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2"/>
                  </a:cubicBezTo>
                  <a:moveTo>
                    <a:pt x="0" y="0"/>
                  </a:moveTo>
                  <a:cubicBezTo>
                    <a:pt x="1" y="4"/>
                    <a:pt x="2" y="6"/>
                    <a:pt x="2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6" name="Freeform 551"/>
            <p:cNvSpPr/>
            <p:nvPr/>
          </p:nvSpPr>
          <p:spPr bwMode="auto">
            <a:xfrm>
              <a:off x="1355" y="2707"/>
              <a:ext cx="2" cy="6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7" name="Freeform 552"/>
            <p:cNvSpPr>
              <a:spLocks noEditPoints="1"/>
            </p:cNvSpPr>
            <p:nvPr/>
          </p:nvSpPr>
          <p:spPr bwMode="auto">
            <a:xfrm>
              <a:off x="1286" y="2669"/>
              <a:ext cx="66" cy="39"/>
            </a:xfrm>
            <a:custGeom>
              <a:avLst/>
              <a:gdLst>
                <a:gd name="T0" fmla="*/ 7 w 46"/>
                <a:gd name="T1" fmla="*/ 24 h 27"/>
                <a:gd name="T2" fmla="*/ 6 w 46"/>
                <a:gd name="T3" fmla="*/ 25 h 27"/>
                <a:gd name="T4" fmla="*/ 7 w 46"/>
                <a:gd name="T5" fmla="*/ 25 h 27"/>
                <a:gd name="T6" fmla="*/ 7 w 46"/>
                <a:gd name="T7" fmla="*/ 24 h 27"/>
                <a:gd name="T8" fmla="*/ 14 w 46"/>
                <a:gd name="T9" fmla="*/ 13 h 27"/>
                <a:gd name="T10" fmla="*/ 17 w 46"/>
                <a:gd name="T11" fmla="*/ 7 h 27"/>
                <a:gd name="T12" fmla="*/ 24 w 46"/>
                <a:gd name="T13" fmla="*/ 19 h 27"/>
                <a:gd name="T14" fmla="*/ 34 w 46"/>
                <a:gd name="T15" fmla="*/ 19 h 27"/>
                <a:gd name="T16" fmla="*/ 32 w 46"/>
                <a:gd name="T17" fmla="*/ 20 h 27"/>
                <a:gd name="T18" fmla="*/ 31 w 46"/>
                <a:gd name="T19" fmla="*/ 20 h 27"/>
                <a:gd name="T20" fmla="*/ 18 w 46"/>
                <a:gd name="T21" fmla="*/ 26 h 27"/>
                <a:gd name="T22" fmla="*/ 15 w 46"/>
                <a:gd name="T23" fmla="*/ 13 h 27"/>
                <a:gd name="T24" fmla="*/ 14 w 46"/>
                <a:gd name="T25" fmla="*/ 13 h 27"/>
                <a:gd name="T26" fmla="*/ 14 w 46"/>
                <a:gd name="T27" fmla="*/ 13 h 27"/>
                <a:gd name="T28" fmla="*/ 14 w 46"/>
                <a:gd name="T29" fmla="*/ 13 h 27"/>
                <a:gd name="T30" fmla="*/ 15 w 46"/>
                <a:gd name="T31" fmla="*/ 0 h 27"/>
                <a:gd name="T32" fmla="*/ 13 w 46"/>
                <a:gd name="T33" fmla="*/ 13 h 27"/>
                <a:gd name="T34" fmla="*/ 8 w 46"/>
                <a:gd name="T35" fmla="*/ 10 h 27"/>
                <a:gd name="T36" fmla="*/ 7 w 46"/>
                <a:gd name="T37" fmla="*/ 10 h 27"/>
                <a:gd name="T38" fmla="*/ 0 w 46"/>
                <a:gd name="T39" fmla="*/ 22 h 27"/>
                <a:gd name="T40" fmla="*/ 4 w 46"/>
                <a:gd name="T41" fmla="*/ 24 h 27"/>
                <a:gd name="T42" fmla="*/ 5 w 46"/>
                <a:gd name="T43" fmla="*/ 24 h 27"/>
                <a:gd name="T44" fmla="*/ 7 w 46"/>
                <a:gd name="T45" fmla="*/ 24 h 27"/>
                <a:gd name="T46" fmla="*/ 3 w 46"/>
                <a:gd name="T47" fmla="*/ 21 h 27"/>
                <a:gd name="T48" fmla="*/ 1 w 46"/>
                <a:gd name="T49" fmla="*/ 22 h 27"/>
                <a:gd name="T50" fmla="*/ 6 w 46"/>
                <a:gd name="T51" fmla="*/ 10 h 27"/>
                <a:gd name="T52" fmla="*/ 6 w 46"/>
                <a:gd name="T53" fmla="*/ 11 h 27"/>
                <a:gd name="T54" fmla="*/ 7 w 46"/>
                <a:gd name="T55" fmla="*/ 25 h 27"/>
                <a:gd name="T56" fmla="*/ 9 w 46"/>
                <a:gd name="T57" fmla="*/ 26 h 27"/>
                <a:gd name="T58" fmla="*/ 11 w 46"/>
                <a:gd name="T59" fmla="*/ 25 h 27"/>
                <a:gd name="T60" fmla="*/ 12 w 46"/>
                <a:gd name="T61" fmla="*/ 25 h 27"/>
                <a:gd name="T62" fmla="*/ 12 w 46"/>
                <a:gd name="T63" fmla="*/ 25 h 27"/>
                <a:gd name="T64" fmla="*/ 16 w 46"/>
                <a:gd name="T65" fmla="*/ 27 h 27"/>
                <a:gd name="T66" fmla="*/ 18 w 46"/>
                <a:gd name="T67" fmla="*/ 27 h 27"/>
                <a:gd name="T68" fmla="*/ 23 w 46"/>
                <a:gd name="T69" fmla="*/ 24 h 27"/>
                <a:gd name="T70" fmla="*/ 33 w 46"/>
                <a:gd name="T71" fmla="*/ 21 h 27"/>
                <a:gd name="T72" fmla="*/ 34 w 46"/>
                <a:gd name="T73" fmla="*/ 21 h 27"/>
                <a:gd name="T74" fmla="*/ 35 w 46"/>
                <a:gd name="T75" fmla="*/ 21 h 27"/>
                <a:gd name="T76" fmla="*/ 33 w 46"/>
                <a:gd name="T77" fmla="*/ 23 h 27"/>
                <a:gd name="T78" fmla="*/ 34 w 46"/>
                <a:gd name="T79" fmla="*/ 23 h 27"/>
                <a:gd name="T80" fmla="*/ 40 w 46"/>
                <a:gd name="T81" fmla="*/ 19 h 27"/>
                <a:gd name="T82" fmla="*/ 37 w 46"/>
                <a:gd name="T83" fmla="*/ 17 h 27"/>
                <a:gd name="T84" fmla="*/ 30 w 46"/>
                <a:gd name="T85" fmla="*/ 8 h 27"/>
                <a:gd name="T86" fmla="*/ 32 w 46"/>
                <a:gd name="T87" fmla="*/ 9 h 27"/>
                <a:gd name="T88" fmla="*/ 46 w 46"/>
                <a:gd name="T89" fmla="*/ 17 h 27"/>
                <a:gd name="T90" fmla="*/ 45 w 46"/>
                <a:gd name="T91" fmla="*/ 14 h 27"/>
                <a:gd name="T92" fmla="*/ 32 w 46"/>
                <a:gd name="T93" fmla="*/ 1 h 27"/>
                <a:gd name="T94" fmla="*/ 28 w 46"/>
                <a:gd name="T95" fmla="*/ 3 h 27"/>
                <a:gd name="T96" fmla="*/ 22 w 46"/>
                <a:gd name="T97" fmla="*/ 2 h 27"/>
                <a:gd name="T98" fmla="*/ 17 w 46"/>
                <a:gd name="T99" fmla="*/ 1 h 27"/>
                <a:gd name="T100" fmla="*/ 16 w 46"/>
                <a:gd name="T101" fmla="*/ 0 h 27"/>
                <a:gd name="T102" fmla="*/ 16 w 46"/>
                <a:gd name="T103" fmla="*/ 0 h 27"/>
                <a:gd name="T104" fmla="*/ 16 w 46"/>
                <a:gd name="T105" fmla="*/ 0 h 27"/>
                <a:gd name="T106" fmla="*/ 16 w 46"/>
                <a:gd name="T107" fmla="*/ 0 h 27"/>
                <a:gd name="T108" fmla="*/ 16 w 46"/>
                <a:gd name="T109" fmla="*/ 0 h 27"/>
                <a:gd name="T110" fmla="*/ 15 w 46"/>
                <a:gd name="T111" fmla="*/ 0 h 27"/>
                <a:gd name="T112" fmla="*/ 32 w 46"/>
                <a:gd name="T113" fmla="*/ 0 h 27"/>
                <a:gd name="T114" fmla="*/ 32 w 46"/>
                <a:gd name="T115" fmla="*/ 1 h 27"/>
                <a:gd name="T116" fmla="*/ 32 w 46"/>
                <a:gd name="T117" fmla="*/ 0 h 27"/>
                <a:gd name="T118" fmla="*/ 32 w 46"/>
                <a:gd name="T1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" h="27">
                  <a:moveTo>
                    <a:pt x="7" y="24"/>
                  </a:moveTo>
                  <a:cubicBezTo>
                    <a:pt x="7" y="25"/>
                    <a:pt x="7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moveTo>
                    <a:pt x="14" y="13"/>
                  </a:moveTo>
                  <a:cubicBezTo>
                    <a:pt x="15" y="13"/>
                    <a:pt x="17" y="12"/>
                    <a:pt x="17" y="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31" y="19"/>
                    <a:pt x="34" y="19"/>
                  </a:cubicBezTo>
                  <a:cubicBezTo>
                    <a:pt x="37" y="19"/>
                    <a:pt x="37" y="19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29" y="20"/>
                    <a:pt x="24" y="21"/>
                    <a:pt x="18" y="26"/>
                  </a:cubicBezTo>
                  <a:cubicBezTo>
                    <a:pt x="18" y="26"/>
                    <a:pt x="18" y="13"/>
                    <a:pt x="15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moveTo>
                    <a:pt x="15" y="0"/>
                  </a:moveTo>
                  <a:cubicBezTo>
                    <a:pt x="15" y="0"/>
                    <a:pt x="19" y="13"/>
                    <a:pt x="13" y="13"/>
                  </a:cubicBezTo>
                  <a:cubicBezTo>
                    <a:pt x="12" y="13"/>
                    <a:pt x="10" y="12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4" y="11"/>
                    <a:pt x="0" y="22"/>
                  </a:cubicBezTo>
                  <a:cubicBezTo>
                    <a:pt x="0" y="22"/>
                    <a:pt x="1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5" y="21"/>
                    <a:pt x="3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5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9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6" y="25"/>
                    <a:pt x="16" y="27"/>
                  </a:cubicBezTo>
                  <a:cubicBezTo>
                    <a:pt x="17" y="27"/>
                    <a:pt x="17" y="27"/>
                    <a:pt x="18" y="27"/>
                  </a:cubicBezTo>
                  <a:cubicBezTo>
                    <a:pt x="19" y="25"/>
                    <a:pt x="21" y="25"/>
                    <a:pt x="23" y="24"/>
                  </a:cubicBezTo>
                  <a:cubicBezTo>
                    <a:pt x="26" y="23"/>
                    <a:pt x="30" y="21"/>
                    <a:pt x="33" y="21"/>
                  </a:cubicBezTo>
                  <a:cubicBezTo>
                    <a:pt x="33" y="21"/>
                    <a:pt x="34" y="21"/>
                    <a:pt x="34" y="21"/>
                  </a:cubicBezTo>
                  <a:cubicBezTo>
                    <a:pt x="34" y="21"/>
                    <a:pt x="34" y="21"/>
                    <a:pt x="35" y="21"/>
                  </a:cubicBezTo>
                  <a:cubicBezTo>
                    <a:pt x="35" y="21"/>
                    <a:pt x="36" y="21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5" y="23"/>
                    <a:pt x="37" y="21"/>
                    <a:pt x="40" y="19"/>
                  </a:cubicBezTo>
                  <a:cubicBezTo>
                    <a:pt x="40" y="19"/>
                    <a:pt x="35" y="19"/>
                    <a:pt x="37" y="17"/>
                  </a:cubicBezTo>
                  <a:cubicBezTo>
                    <a:pt x="37" y="17"/>
                    <a:pt x="25" y="8"/>
                    <a:pt x="30" y="8"/>
                  </a:cubicBezTo>
                  <a:cubicBezTo>
                    <a:pt x="31" y="8"/>
                    <a:pt x="31" y="9"/>
                    <a:pt x="32" y="9"/>
                  </a:cubicBezTo>
                  <a:cubicBezTo>
                    <a:pt x="32" y="9"/>
                    <a:pt x="40" y="9"/>
                    <a:pt x="46" y="17"/>
                  </a:cubicBezTo>
                  <a:cubicBezTo>
                    <a:pt x="46" y="16"/>
                    <a:pt x="45" y="15"/>
                    <a:pt x="45" y="14"/>
                  </a:cubicBezTo>
                  <a:cubicBezTo>
                    <a:pt x="45" y="14"/>
                    <a:pt x="36" y="5"/>
                    <a:pt x="32" y="1"/>
                  </a:cubicBezTo>
                  <a:cubicBezTo>
                    <a:pt x="32" y="2"/>
                    <a:pt x="31" y="3"/>
                    <a:pt x="28" y="3"/>
                  </a:cubicBezTo>
                  <a:cubicBezTo>
                    <a:pt x="26" y="3"/>
                    <a:pt x="25" y="3"/>
                    <a:pt x="22" y="2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32" y="0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8" name="Freeform 553"/>
            <p:cNvSpPr/>
            <p:nvPr/>
          </p:nvSpPr>
          <p:spPr bwMode="auto">
            <a:xfrm>
              <a:off x="1287" y="2684"/>
              <a:ext cx="9" cy="21"/>
            </a:xfrm>
            <a:custGeom>
              <a:avLst/>
              <a:gdLst>
                <a:gd name="T0" fmla="*/ 5 w 6"/>
                <a:gd name="T1" fmla="*/ 0 h 15"/>
                <a:gd name="T2" fmla="*/ 0 w 6"/>
                <a:gd name="T3" fmla="*/ 12 h 15"/>
                <a:gd name="T4" fmla="*/ 2 w 6"/>
                <a:gd name="T5" fmla="*/ 11 h 15"/>
                <a:gd name="T6" fmla="*/ 6 w 6"/>
                <a:gd name="T7" fmla="*/ 14 h 15"/>
                <a:gd name="T8" fmla="*/ 6 w 6"/>
                <a:gd name="T9" fmla="*/ 14 h 15"/>
                <a:gd name="T10" fmla="*/ 6 w 6"/>
                <a:gd name="T11" fmla="*/ 14 h 15"/>
                <a:gd name="T12" fmla="*/ 6 w 6"/>
                <a:gd name="T13" fmla="*/ 15 h 15"/>
                <a:gd name="T14" fmla="*/ 6 w 6"/>
                <a:gd name="T15" fmla="*/ 15 h 15"/>
                <a:gd name="T16" fmla="*/ 5 w 6"/>
                <a:gd name="T17" fmla="*/ 1 h 15"/>
                <a:gd name="T18" fmla="*/ 5 w 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4" y="0"/>
                    <a:pt x="0" y="12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9" name="Freeform 554"/>
            <p:cNvSpPr>
              <a:spLocks noEditPoints="1"/>
            </p:cNvSpPr>
            <p:nvPr/>
          </p:nvSpPr>
          <p:spPr bwMode="auto">
            <a:xfrm>
              <a:off x="1306" y="2679"/>
              <a:ext cx="33" cy="28"/>
            </a:xfrm>
            <a:custGeom>
              <a:avLst/>
              <a:gdLst>
                <a:gd name="T0" fmla="*/ 0 w 23"/>
                <a:gd name="T1" fmla="*/ 6 h 19"/>
                <a:gd name="T2" fmla="*/ 0 w 23"/>
                <a:gd name="T3" fmla="*/ 6 h 19"/>
                <a:gd name="T4" fmla="*/ 0 w 23"/>
                <a:gd name="T5" fmla="*/ 6 h 19"/>
                <a:gd name="T6" fmla="*/ 3 w 23"/>
                <a:gd name="T7" fmla="*/ 0 h 19"/>
                <a:gd name="T8" fmla="*/ 0 w 23"/>
                <a:gd name="T9" fmla="*/ 6 h 19"/>
                <a:gd name="T10" fmla="*/ 1 w 23"/>
                <a:gd name="T11" fmla="*/ 6 h 19"/>
                <a:gd name="T12" fmla="*/ 4 w 23"/>
                <a:gd name="T13" fmla="*/ 19 h 19"/>
                <a:gd name="T14" fmla="*/ 17 w 23"/>
                <a:gd name="T15" fmla="*/ 13 h 19"/>
                <a:gd name="T16" fmla="*/ 18 w 23"/>
                <a:gd name="T17" fmla="*/ 13 h 19"/>
                <a:gd name="T18" fmla="*/ 20 w 23"/>
                <a:gd name="T19" fmla="*/ 12 h 19"/>
                <a:gd name="T20" fmla="*/ 10 w 23"/>
                <a:gd name="T21" fmla="*/ 12 h 19"/>
                <a:gd name="T22" fmla="*/ 3 w 23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" y="0"/>
                  </a:moveTo>
                  <a:cubicBezTo>
                    <a:pt x="3" y="5"/>
                    <a:pt x="1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6"/>
                    <a:pt x="4" y="19"/>
                    <a:pt x="4" y="19"/>
                  </a:cubicBezTo>
                  <a:cubicBezTo>
                    <a:pt x="10" y="14"/>
                    <a:pt x="15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3" y="12"/>
                    <a:pt x="23" y="12"/>
                    <a:pt x="20" y="12"/>
                  </a:cubicBezTo>
                  <a:cubicBezTo>
                    <a:pt x="17" y="12"/>
                    <a:pt x="10" y="12"/>
                    <a:pt x="10" y="1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0" name="Freeform 556"/>
            <p:cNvSpPr/>
            <p:nvPr/>
          </p:nvSpPr>
          <p:spPr bwMode="auto">
            <a:xfrm>
              <a:off x="1309" y="266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1" name="Freeform 557"/>
            <p:cNvSpPr>
              <a:spLocks noEditPoints="1"/>
            </p:cNvSpPr>
            <p:nvPr/>
          </p:nvSpPr>
          <p:spPr bwMode="auto">
            <a:xfrm>
              <a:off x="1318" y="2704"/>
              <a:ext cx="40" cy="30"/>
            </a:xfrm>
            <a:custGeom>
              <a:avLst/>
              <a:gdLst>
                <a:gd name="T0" fmla="*/ 19 w 28"/>
                <a:gd name="T1" fmla="*/ 10 h 21"/>
                <a:gd name="T2" fmla="*/ 19 w 28"/>
                <a:gd name="T3" fmla="*/ 10 h 21"/>
                <a:gd name="T4" fmla="*/ 20 w 28"/>
                <a:gd name="T5" fmla="*/ 15 h 21"/>
                <a:gd name="T6" fmla="*/ 20 w 28"/>
                <a:gd name="T7" fmla="*/ 15 h 21"/>
                <a:gd name="T8" fmla="*/ 20 w 28"/>
                <a:gd name="T9" fmla="*/ 15 h 21"/>
                <a:gd name="T10" fmla="*/ 21 w 28"/>
                <a:gd name="T11" fmla="*/ 10 h 21"/>
                <a:gd name="T12" fmla="*/ 19 w 28"/>
                <a:gd name="T13" fmla="*/ 10 h 21"/>
                <a:gd name="T14" fmla="*/ 8 w 28"/>
                <a:gd name="T15" fmla="*/ 9 h 21"/>
                <a:gd name="T16" fmla="*/ 3 w 28"/>
                <a:gd name="T17" fmla="*/ 14 h 21"/>
                <a:gd name="T18" fmla="*/ 2 w 28"/>
                <a:gd name="T19" fmla="*/ 15 h 21"/>
                <a:gd name="T20" fmla="*/ 0 w 28"/>
                <a:gd name="T21" fmla="*/ 20 h 21"/>
                <a:gd name="T22" fmla="*/ 10 w 28"/>
                <a:gd name="T23" fmla="*/ 17 h 21"/>
                <a:gd name="T24" fmla="*/ 7 w 28"/>
                <a:gd name="T25" fmla="*/ 13 h 21"/>
                <a:gd name="T26" fmla="*/ 7 w 28"/>
                <a:gd name="T27" fmla="*/ 14 h 21"/>
                <a:gd name="T28" fmla="*/ 5 w 28"/>
                <a:gd name="T29" fmla="*/ 17 h 21"/>
                <a:gd name="T30" fmla="*/ 3 w 28"/>
                <a:gd name="T31" fmla="*/ 17 h 21"/>
                <a:gd name="T32" fmla="*/ 4 w 28"/>
                <a:gd name="T33" fmla="*/ 13 h 21"/>
                <a:gd name="T34" fmla="*/ 6 w 28"/>
                <a:gd name="T35" fmla="*/ 13 h 21"/>
                <a:gd name="T36" fmla="*/ 8 w 28"/>
                <a:gd name="T37" fmla="*/ 10 h 21"/>
                <a:gd name="T38" fmla="*/ 8 w 28"/>
                <a:gd name="T39" fmla="*/ 9 h 21"/>
                <a:gd name="T40" fmla="*/ 27 w 28"/>
                <a:gd name="T41" fmla="*/ 6 h 21"/>
                <a:gd name="T42" fmla="*/ 26 w 28"/>
                <a:gd name="T43" fmla="*/ 11 h 21"/>
                <a:gd name="T44" fmla="*/ 26 w 28"/>
                <a:gd name="T45" fmla="*/ 12 h 21"/>
                <a:gd name="T46" fmla="*/ 27 w 28"/>
                <a:gd name="T47" fmla="*/ 15 h 21"/>
                <a:gd name="T48" fmla="*/ 27 w 28"/>
                <a:gd name="T49" fmla="*/ 21 h 21"/>
                <a:gd name="T50" fmla="*/ 27 w 28"/>
                <a:gd name="T51" fmla="*/ 21 h 21"/>
                <a:gd name="T52" fmla="*/ 27 w 28"/>
                <a:gd name="T53" fmla="*/ 6 h 21"/>
                <a:gd name="T54" fmla="*/ 13 w 28"/>
                <a:gd name="T55" fmla="*/ 5 h 21"/>
                <a:gd name="T56" fmla="*/ 10 w 28"/>
                <a:gd name="T57" fmla="*/ 8 h 21"/>
                <a:gd name="T58" fmla="*/ 10 w 28"/>
                <a:gd name="T59" fmla="*/ 8 h 21"/>
                <a:gd name="T60" fmla="*/ 13 w 28"/>
                <a:gd name="T61" fmla="*/ 6 h 21"/>
                <a:gd name="T62" fmla="*/ 13 w 28"/>
                <a:gd name="T63" fmla="*/ 5 h 21"/>
                <a:gd name="T64" fmla="*/ 8 w 28"/>
                <a:gd name="T65" fmla="*/ 2 h 21"/>
                <a:gd name="T66" fmla="*/ 5 w 28"/>
                <a:gd name="T67" fmla="*/ 5 h 21"/>
                <a:gd name="T68" fmla="*/ 6 w 28"/>
                <a:gd name="T69" fmla="*/ 6 h 21"/>
                <a:gd name="T70" fmla="*/ 8 w 28"/>
                <a:gd name="T71" fmla="*/ 6 h 21"/>
                <a:gd name="T72" fmla="*/ 8 w 28"/>
                <a:gd name="T73" fmla="*/ 4 h 21"/>
                <a:gd name="T74" fmla="*/ 8 w 28"/>
                <a:gd name="T75" fmla="*/ 2 h 21"/>
                <a:gd name="T76" fmla="*/ 20 w 28"/>
                <a:gd name="T77" fmla="*/ 1 h 21"/>
                <a:gd name="T78" fmla="*/ 20 w 28"/>
                <a:gd name="T79" fmla="*/ 1 h 21"/>
                <a:gd name="T80" fmla="*/ 20 w 28"/>
                <a:gd name="T81" fmla="*/ 1 h 21"/>
                <a:gd name="T82" fmla="*/ 19 w 28"/>
                <a:gd name="T83" fmla="*/ 3 h 21"/>
                <a:gd name="T84" fmla="*/ 19 w 28"/>
                <a:gd name="T85" fmla="*/ 3 h 21"/>
                <a:gd name="T86" fmla="*/ 20 w 28"/>
                <a:gd name="T87" fmla="*/ 1 h 21"/>
                <a:gd name="T88" fmla="*/ 20 w 28"/>
                <a:gd name="T89" fmla="*/ 1 h 21"/>
                <a:gd name="T90" fmla="*/ 11 w 28"/>
                <a:gd name="T91" fmla="*/ 1 h 21"/>
                <a:gd name="T92" fmla="*/ 10 w 28"/>
                <a:gd name="T93" fmla="*/ 2 h 21"/>
                <a:gd name="T94" fmla="*/ 10 w 28"/>
                <a:gd name="T95" fmla="*/ 5 h 21"/>
                <a:gd name="T96" fmla="*/ 11 w 28"/>
                <a:gd name="T97" fmla="*/ 5 h 21"/>
                <a:gd name="T98" fmla="*/ 13 w 28"/>
                <a:gd name="T99" fmla="*/ 4 h 21"/>
                <a:gd name="T100" fmla="*/ 13 w 28"/>
                <a:gd name="T101" fmla="*/ 4 h 21"/>
                <a:gd name="T102" fmla="*/ 11 w 28"/>
                <a:gd name="T103" fmla="*/ 1 h 21"/>
                <a:gd name="T104" fmla="*/ 17 w 28"/>
                <a:gd name="T105" fmla="*/ 0 h 21"/>
                <a:gd name="T106" fmla="*/ 14 w 28"/>
                <a:gd name="T107" fmla="*/ 1 h 21"/>
                <a:gd name="T108" fmla="*/ 15 w 28"/>
                <a:gd name="T109" fmla="*/ 3 h 21"/>
                <a:gd name="T110" fmla="*/ 16 w 28"/>
                <a:gd name="T111" fmla="*/ 3 h 21"/>
                <a:gd name="T112" fmla="*/ 15 w 28"/>
                <a:gd name="T113" fmla="*/ 3 h 21"/>
                <a:gd name="T114" fmla="*/ 16 w 28"/>
                <a:gd name="T115" fmla="*/ 5 h 21"/>
                <a:gd name="T116" fmla="*/ 17 w 28"/>
                <a:gd name="T117" fmla="*/ 4 h 21"/>
                <a:gd name="T118" fmla="*/ 16 w 28"/>
                <a:gd name="T119" fmla="*/ 2 h 21"/>
                <a:gd name="T120" fmla="*/ 17 w 28"/>
                <a:gd name="T1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" h="21">
                  <a:moveTo>
                    <a:pt x="19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3"/>
                    <a:pt x="21" y="10"/>
                  </a:cubicBezTo>
                  <a:cubicBezTo>
                    <a:pt x="20" y="10"/>
                    <a:pt x="20" y="10"/>
                    <a:pt x="19" y="10"/>
                  </a:cubicBezTo>
                  <a:moveTo>
                    <a:pt x="8" y="9"/>
                  </a:moveTo>
                  <a:cubicBezTo>
                    <a:pt x="6" y="11"/>
                    <a:pt x="5" y="12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4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2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moveTo>
                    <a:pt x="27" y="6"/>
                  </a:moveTo>
                  <a:cubicBezTo>
                    <a:pt x="27" y="8"/>
                    <a:pt x="27" y="10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4"/>
                    <a:pt x="27" y="15"/>
                  </a:cubicBezTo>
                  <a:cubicBezTo>
                    <a:pt x="27" y="15"/>
                    <a:pt x="28" y="16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28" y="15"/>
                    <a:pt x="27" y="6"/>
                  </a:cubicBezTo>
                  <a:moveTo>
                    <a:pt x="13" y="5"/>
                  </a:moveTo>
                  <a:cubicBezTo>
                    <a:pt x="12" y="6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moveTo>
                    <a:pt x="8" y="2"/>
                  </a:moveTo>
                  <a:cubicBezTo>
                    <a:pt x="7" y="3"/>
                    <a:pt x="6" y="4"/>
                    <a:pt x="5" y="5"/>
                  </a:cubicBezTo>
                  <a:cubicBezTo>
                    <a:pt x="5" y="5"/>
                    <a:pt x="4" y="6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1" y="1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moveTo>
                    <a:pt x="17" y="0"/>
                  </a:moveTo>
                  <a:cubicBezTo>
                    <a:pt x="17" y="0"/>
                    <a:pt x="16" y="1"/>
                    <a:pt x="14" y="1"/>
                  </a:cubicBezTo>
                  <a:cubicBezTo>
                    <a:pt x="15" y="1"/>
                    <a:pt x="15" y="2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2"/>
                    <a:pt x="17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2" name="Freeform 558"/>
            <p:cNvSpPr/>
            <p:nvPr/>
          </p:nvSpPr>
          <p:spPr bwMode="auto">
            <a:xfrm>
              <a:off x="1248" y="2807"/>
              <a:ext cx="138" cy="13"/>
            </a:xfrm>
            <a:custGeom>
              <a:avLst/>
              <a:gdLst>
                <a:gd name="T0" fmla="*/ 90 w 95"/>
                <a:gd name="T1" fmla="*/ 0 h 9"/>
                <a:gd name="T2" fmla="*/ 89 w 95"/>
                <a:gd name="T3" fmla="*/ 1 h 9"/>
                <a:gd name="T4" fmla="*/ 89 w 95"/>
                <a:gd name="T5" fmla="*/ 1 h 9"/>
                <a:gd name="T6" fmla="*/ 78 w 95"/>
                <a:gd name="T7" fmla="*/ 6 h 9"/>
                <a:gd name="T8" fmla="*/ 64 w 95"/>
                <a:gd name="T9" fmla="*/ 7 h 9"/>
                <a:gd name="T10" fmla="*/ 58 w 95"/>
                <a:gd name="T11" fmla="*/ 6 h 9"/>
                <a:gd name="T12" fmla="*/ 28 w 95"/>
                <a:gd name="T13" fmla="*/ 8 h 9"/>
                <a:gd name="T14" fmla="*/ 25 w 95"/>
                <a:gd name="T15" fmla="*/ 8 h 9"/>
                <a:gd name="T16" fmla="*/ 5 w 95"/>
                <a:gd name="T17" fmla="*/ 4 h 9"/>
                <a:gd name="T18" fmla="*/ 4 w 95"/>
                <a:gd name="T19" fmla="*/ 2 h 9"/>
                <a:gd name="T20" fmla="*/ 4 w 95"/>
                <a:gd name="T21" fmla="*/ 2 h 9"/>
                <a:gd name="T22" fmla="*/ 8 w 95"/>
                <a:gd name="T23" fmla="*/ 6 h 9"/>
                <a:gd name="T24" fmla="*/ 24 w 95"/>
                <a:gd name="T25" fmla="*/ 9 h 9"/>
                <a:gd name="T26" fmla="*/ 29 w 95"/>
                <a:gd name="T27" fmla="*/ 9 h 9"/>
                <a:gd name="T28" fmla="*/ 64 w 95"/>
                <a:gd name="T29" fmla="*/ 8 h 9"/>
                <a:gd name="T30" fmla="*/ 82 w 95"/>
                <a:gd name="T31" fmla="*/ 5 h 9"/>
                <a:gd name="T32" fmla="*/ 92 w 95"/>
                <a:gd name="T33" fmla="*/ 1 h 9"/>
                <a:gd name="T34" fmla="*/ 90 w 95"/>
                <a:gd name="T35" fmla="*/ 1 h 9"/>
                <a:gd name="T36" fmla="*/ 90 w 95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">
                  <a:moveTo>
                    <a:pt x="90" y="0"/>
                  </a:moveTo>
                  <a:cubicBezTo>
                    <a:pt x="90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1"/>
                    <a:pt x="78" y="6"/>
                    <a:pt x="78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6"/>
                    <a:pt x="58" y="6"/>
                  </a:cubicBezTo>
                  <a:cubicBezTo>
                    <a:pt x="47" y="6"/>
                    <a:pt x="28" y="8"/>
                    <a:pt x="28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17" y="8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3"/>
                    <a:pt x="8" y="6"/>
                  </a:cubicBezTo>
                  <a:cubicBezTo>
                    <a:pt x="8" y="6"/>
                    <a:pt x="16" y="9"/>
                    <a:pt x="24" y="9"/>
                  </a:cubicBezTo>
                  <a:cubicBezTo>
                    <a:pt x="25" y="9"/>
                    <a:pt x="27" y="9"/>
                    <a:pt x="29" y="9"/>
                  </a:cubicBezTo>
                  <a:cubicBezTo>
                    <a:pt x="29" y="9"/>
                    <a:pt x="59" y="8"/>
                    <a:pt x="64" y="8"/>
                  </a:cubicBezTo>
                  <a:cubicBezTo>
                    <a:pt x="64" y="8"/>
                    <a:pt x="76" y="8"/>
                    <a:pt x="82" y="5"/>
                  </a:cubicBezTo>
                  <a:cubicBezTo>
                    <a:pt x="82" y="5"/>
                    <a:pt x="95" y="1"/>
                    <a:pt x="92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3" name="Freeform 559"/>
            <p:cNvSpPr>
              <a:spLocks noEditPoints="1"/>
            </p:cNvSpPr>
            <p:nvPr/>
          </p:nvSpPr>
          <p:spPr bwMode="auto">
            <a:xfrm>
              <a:off x="1254" y="2718"/>
              <a:ext cx="125" cy="101"/>
            </a:xfrm>
            <a:custGeom>
              <a:avLst/>
              <a:gdLst>
                <a:gd name="T0" fmla="*/ 50 w 86"/>
                <a:gd name="T1" fmla="*/ 46 h 69"/>
                <a:gd name="T2" fmla="*/ 51 w 86"/>
                <a:gd name="T3" fmla="*/ 46 h 69"/>
                <a:gd name="T4" fmla="*/ 59 w 86"/>
                <a:gd name="T5" fmla="*/ 1 h 69"/>
                <a:gd name="T6" fmla="*/ 58 w 86"/>
                <a:gd name="T7" fmla="*/ 5 h 69"/>
                <a:gd name="T8" fmla="*/ 59 w 86"/>
                <a:gd name="T9" fmla="*/ 7 h 69"/>
                <a:gd name="T10" fmla="*/ 53 w 86"/>
                <a:gd name="T11" fmla="*/ 12 h 69"/>
                <a:gd name="T12" fmla="*/ 40 w 86"/>
                <a:gd name="T13" fmla="*/ 29 h 69"/>
                <a:gd name="T14" fmla="*/ 38 w 86"/>
                <a:gd name="T15" fmla="*/ 58 h 69"/>
                <a:gd name="T16" fmla="*/ 47 w 86"/>
                <a:gd name="T17" fmla="*/ 57 h 69"/>
                <a:gd name="T18" fmla="*/ 47 w 86"/>
                <a:gd name="T19" fmla="*/ 58 h 69"/>
                <a:gd name="T20" fmla="*/ 38 w 86"/>
                <a:gd name="T21" fmla="*/ 61 h 69"/>
                <a:gd name="T22" fmla="*/ 37 w 86"/>
                <a:gd name="T23" fmla="*/ 61 h 69"/>
                <a:gd name="T24" fmla="*/ 19 w 86"/>
                <a:gd name="T25" fmla="*/ 68 h 69"/>
                <a:gd name="T26" fmla="*/ 0 w 86"/>
                <a:gd name="T27" fmla="*/ 63 h 69"/>
                <a:gd name="T28" fmla="*/ 21 w 86"/>
                <a:gd name="T29" fmla="*/ 69 h 69"/>
                <a:gd name="T30" fmla="*/ 54 w 86"/>
                <a:gd name="T31" fmla="*/ 67 h 69"/>
                <a:gd name="T32" fmla="*/ 74 w 86"/>
                <a:gd name="T33" fmla="*/ 67 h 69"/>
                <a:gd name="T34" fmla="*/ 85 w 86"/>
                <a:gd name="T35" fmla="*/ 62 h 69"/>
                <a:gd name="T36" fmla="*/ 85 w 86"/>
                <a:gd name="T37" fmla="*/ 60 h 69"/>
                <a:gd name="T38" fmla="*/ 82 w 86"/>
                <a:gd name="T39" fmla="*/ 61 h 69"/>
                <a:gd name="T40" fmla="*/ 82 w 86"/>
                <a:gd name="T41" fmla="*/ 57 h 69"/>
                <a:gd name="T42" fmla="*/ 74 w 86"/>
                <a:gd name="T43" fmla="*/ 64 h 69"/>
                <a:gd name="T44" fmla="*/ 79 w 86"/>
                <a:gd name="T45" fmla="*/ 55 h 69"/>
                <a:gd name="T46" fmla="*/ 78 w 86"/>
                <a:gd name="T47" fmla="*/ 55 h 69"/>
                <a:gd name="T48" fmla="*/ 63 w 86"/>
                <a:gd name="T49" fmla="*/ 63 h 69"/>
                <a:gd name="T50" fmla="*/ 73 w 86"/>
                <a:gd name="T51" fmla="*/ 56 h 69"/>
                <a:gd name="T52" fmla="*/ 52 w 86"/>
                <a:gd name="T53" fmla="*/ 58 h 69"/>
                <a:gd name="T54" fmla="*/ 52 w 86"/>
                <a:gd name="T55" fmla="*/ 58 h 69"/>
                <a:gd name="T56" fmla="*/ 48 w 86"/>
                <a:gd name="T57" fmla="*/ 46 h 69"/>
                <a:gd name="T58" fmla="*/ 51 w 86"/>
                <a:gd name="T59" fmla="*/ 43 h 69"/>
                <a:gd name="T60" fmla="*/ 50 w 86"/>
                <a:gd name="T61" fmla="*/ 42 h 69"/>
                <a:gd name="T62" fmla="*/ 54 w 86"/>
                <a:gd name="T63" fmla="*/ 41 h 69"/>
                <a:gd name="T64" fmla="*/ 67 w 86"/>
                <a:gd name="T65" fmla="*/ 40 h 69"/>
                <a:gd name="T66" fmla="*/ 58 w 86"/>
                <a:gd name="T67" fmla="*/ 34 h 69"/>
                <a:gd name="T68" fmla="*/ 63 w 86"/>
                <a:gd name="T69" fmla="*/ 28 h 69"/>
                <a:gd name="T70" fmla="*/ 64 w 86"/>
                <a:gd name="T71" fmla="*/ 14 h 69"/>
                <a:gd name="T72" fmla="*/ 61 w 86"/>
                <a:gd name="T73" fmla="*/ 14 h 69"/>
                <a:gd name="T74" fmla="*/ 68 w 86"/>
                <a:gd name="T75" fmla="*/ 8 h 69"/>
                <a:gd name="T76" fmla="*/ 67 w 86"/>
                <a:gd name="T77" fmla="*/ 1 h 69"/>
                <a:gd name="T78" fmla="*/ 67 w 86"/>
                <a:gd name="T79" fmla="*/ 1 h 69"/>
                <a:gd name="T80" fmla="*/ 64 w 86"/>
                <a:gd name="T81" fmla="*/ 7 h 69"/>
                <a:gd name="T82" fmla="*/ 60 w 86"/>
                <a:gd name="T8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69">
                  <a:moveTo>
                    <a:pt x="51" y="46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1" y="46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1"/>
                  </a:cubicBezTo>
                  <a:cubicBezTo>
                    <a:pt x="59" y="2"/>
                    <a:pt x="59" y="4"/>
                    <a:pt x="59" y="4"/>
                  </a:cubicBezTo>
                  <a:cubicBezTo>
                    <a:pt x="59" y="4"/>
                    <a:pt x="59" y="5"/>
                    <a:pt x="58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5" y="7"/>
                    <a:pt x="53" y="12"/>
                  </a:cubicBezTo>
                  <a:cubicBezTo>
                    <a:pt x="50" y="13"/>
                    <a:pt x="29" y="22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55" y="29"/>
                    <a:pt x="42" y="44"/>
                  </a:cubicBezTo>
                  <a:cubicBezTo>
                    <a:pt x="42" y="44"/>
                    <a:pt x="28" y="58"/>
                    <a:pt x="38" y="58"/>
                  </a:cubicBezTo>
                  <a:cubicBezTo>
                    <a:pt x="40" y="58"/>
                    <a:pt x="42" y="58"/>
                    <a:pt x="45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2" y="61"/>
                    <a:pt x="38" y="61"/>
                  </a:cubicBezTo>
                  <a:cubicBezTo>
                    <a:pt x="38" y="61"/>
                    <a:pt x="38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5" y="61"/>
                    <a:pt x="27" y="61"/>
                    <a:pt x="25" y="66"/>
                  </a:cubicBezTo>
                  <a:cubicBezTo>
                    <a:pt x="25" y="66"/>
                    <a:pt x="24" y="68"/>
                    <a:pt x="19" y="68"/>
                  </a:cubicBezTo>
                  <a:cubicBezTo>
                    <a:pt x="18" y="68"/>
                    <a:pt x="17" y="68"/>
                    <a:pt x="16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1" y="65"/>
                  </a:cubicBezTo>
                  <a:cubicBezTo>
                    <a:pt x="1" y="65"/>
                    <a:pt x="13" y="69"/>
                    <a:pt x="21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4" y="69"/>
                    <a:pt x="43" y="67"/>
                    <a:pt x="54" y="67"/>
                  </a:cubicBezTo>
                  <a:cubicBezTo>
                    <a:pt x="56" y="67"/>
                    <a:pt x="59" y="68"/>
                    <a:pt x="60" y="68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82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4" y="61"/>
                    <a:pt x="84" y="62"/>
                    <a:pt x="83" y="62"/>
                  </a:cubicBezTo>
                  <a:cubicBezTo>
                    <a:pt x="82" y="62"/>
                    <a:pt x="82" y="61"/>
                    <a:pt x="82" y="61"/>
                  </a:cubicBezTo>
                  <a:cubicBezTo>
                    <a:pt x="84" y="59"/>
                    <a:pt x="83" y="58"/>
                    <a:pt x="83" y="58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60"/>
                    <a:pt x="74" y="64"/>
                    <a:pt x="74" y="64"/>
                  </a:cubicBezTo>
                  <a:cubicBezTo>
                    <a:pt x="73" y="63"/>
                    <a:pt x="79" y="56"/>
                    <a:pt x="79" y="5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6"/>
                    <a:pt x="76" y="56"/>
                    <a:pt x="75" y="57"/>
                  </a:cubicBezTo>
                  <a:cubicBezTo>
                    <a:pt x="68" y="62"/>
                    <a:pt x="65" y="63"/>
                    <a:pt x="63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9"/>
                    <a:pt x="73" y="56"/>
                    <a:pt x="73" y="56"/>
                  </a:cubicBezTo>
                  <a:cubicBezTo>
                    <a:pt x="73" y="56"/>
                    <a:pt x="68" y="56"/>
                    <a:pt x="63" y="56"/>
                  </a:cubicBezTo>
                  <a:cubicBezTo>
                    <a:pt x="59" y="56"/>
                    <a:pt x="54" y="56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6"/>
                    <a:pt x="50" y="50"/>
                    <a:pt x="50" y="46"/>
                  </a:cubicBezTo>
                  <a:cubicBezTo>
                    <a:pt x="49" y="46"/>
                    <a:pt x="49" y="46"/>
                    <a:pt x="48" y="46"/>
                  </a:cubicBezTo>
                  <a:cubicBezTo>
                    <a:pt x="47" y="44"/>
                    <a:pt x="48" y="43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2" y="41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6" y="39"/>
                    <a:pt x="58" y="37"/>
                    <a:pt x="61" y="37"/>
                  </a:cubicBezTo>
                  <a:cubicBezTo>
                    <a:pt x="63" y="37"/>
                    <a:pt x="65" y="38"/>
                    <a:pt x="67" y="40"/>
                  </a:cubicBezTo>
                  <a:cubicBezTo>
                    <a:pt x="67" y="40"/>
                    <a:pt x="66" y="34"/>
                    <a:pt x="60" y="34"/>
                  </a:cubicBezTo>
                  <a:cubicBezTo>
                    <a:pt x="59" y="34"/>
                    <a:pt x="59" y="34"/>
                    <a:pt x="58" y="34"/>
                  </a:cubicBezTo>
                  <a:cubicBezTo>
                    <a:pt x="58" y="34"/>
                    <a:pt x="47" y="32"/>
                    <a:pt x="64" y="29"/>
                  </a:cubicBezTo>
                  <a:cubicBezTo>
                    <a:pt x="64" y="29"/>
                    <a:pt x="72" y="28"/>
                    <a:pt x="63" y="28"/>
                  </a:cubicBezTo>
                  <a:cubicBezTo>
                    <a:pt x="63" y="28"/>
                    <a:pt x="55" y="25"/>
                    <a:pt x="66" y="20"/>
                  </a:cubicBezTo>
                  <a:cubicBezTo>
                    <a:pt x="66" y="20"/>
                    <a:pt x="75" y="14"/>
                    <a:pt x="64" y="14"/>
                  </a:cubicBezTo>
                  <a:cubicBezTo>
                    <a:pt x="64" y="14"/>
                    <a:pt x="63" y="14"/>
                    <a:pt x="62" y="14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57" y="14"/>
                    <a:pt x="49" y="14"/>
                    <a:pt x="67" y="9"/>
                  </a:cubicBezTo>
                  <a:cubicBezTo>
                    <a:pt x="67" y="9"/>
                    <a:pt x="68" y="9"/>
                    <a:pt x="68" y="8"/>
                  </a:cubicBezTo>
                  <a:cubicBezTo>
                    <a:pt x="67" y="8"/>
                    <a:pt x="67" y="5"/>
                    <a:pt x="67" y="5"/>
                  </a:cubicBezTo>
                  <a:cubicBezTo>
                    <a:pt x="67" y="4"/>
                    <a:pt x="67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7"/>
                    <a:pt x="65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7"/>
                    <a:pt x="60" y="3"/>
                  </a:cubicBezTo>
                  <a:cubicBezTo>
                    <a:pt x="60" y="3"/>
                    <a:pt x="60" y="2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4" name="Freeform 560"/>
            <p:cNvSpPr/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3 w 4"/>
                <a:gd name="T5" fmla="*/ 4 h 4"/>
                <a:gd name="T6" fmla="*/ 3 w 4"/>
                <a:gd name="T7" fmla="*/ 4 h 4"/>
                <a:gd name="T8" fmla="*/ 3 w 4"/>
                <a:gd name="T9" fmla="*/ 4 h 4"/>
                <a:gd name="T10" fmla="*/ 3 w 4"/>
                <a:gd name="T11" fmla="*/ 4 h 4"/>
                <a:gd name="T12" fmla="*/ 3 w 4"/>
                <a:gd name="T13" fmla="*/ 4 h 4"/>
                <a:gd name="T14" fmla="*/ 4 w 4"/>
                <a:gd name="T15" fmla="*/ 1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5" name="Freeform 561"/>
            <p:cNvSpPr>
              <a:spLocks noEditPoints="1"/>
            </p:cNvSpPr>
            <p:nvPr/>
          </p:nvSpPr>
          <p:spPr bwMode="auto">
            <a:xfrm>
              <a:off x="1331" y="2720"/>
              <a:ext cx="24" cy="7"/>
            </a:xfrm>
            <a:custGeom>
              <a:avLst/>
              <a:gdLst>
                <a:gd name="T0" fmla="*/ 15 w 17"/>
                <a:gd name="T1" fmla="*/ 1 h 5"/>
                <a:gd name="T2" fmla="*/ 16 w 17"/>
                <a:gd name="T3" fmla="*/ 5 h 5"/>
                <a:gd name="T4" fmla="*/ 17 w 17"/>
                <a:gd name="T5" fmla="*/ 2 h 5"/>
                <a:gd name="T6" fmla="*/ 16 w 17"/>
                <a:gd name="T7" fmla="*/ 2 h 5"/>
                <a:gd name="T8" fmla="*/ 16 w 17"/>
                <a:gd name="T9" fmla="*/ 2 h 5"/>
                <a:gd name="T10" fmla="*/ 15 w 17"/>
                <a:gd name="T11" fmla="*/ 1 h 5"/>
                <a:gd name="T12" fmla="*/ 4 w 17"/>
                <a:gd name="T13" fmla="*/ 0 h 5"/>
                <a:gd name="T14" fmla="*/ 1 w 17"/>
                <a:gd name="T15" fmla="*/ 1 h 5"/>
                <a:gd name="T16" fmla="*/ 1 w 17"/>
                <a:gd name="T17" fmla="*/ 4 h 5"/>
                <a:gd name="T18" fmla="*/ 2 w 17"/>
                <a:gd name="T19" fmla="*/ 4 h 5"/>
                <a:gd name="T20" fmla="*/ 4 w 17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15" y="1"/>
                  </a:move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4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1"/>
                  </a:cubicBezTo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6" name="Freeform 562"/>
            <p:cNvSpPr>
              <a:spLocks noEditPoints="1"/>
            </p:cNvSpPr>
            <p:nvPr/>
          </p:nvSpPr>
          <p:spPr bwMode="auto">
            <a:xfrm>
              <a:off x="1328" y="2775"/>
              <a:ext cx="32" cy="25"/>
            </a:xfrm>
            <a:custGeom>
              <a:avLst/>
              <a:gdLst>
                <a:gd name="T0" fmla="*/ 22 w 22"/>
                <a:gd name="T1" fmla="*/ 17 h 17"/>
                <a:gd name="T2" fmla="*/ 22 w 22"/>
                <a:gd name="T3" fmla="*/ 17 h 17"/>
                <a:gd name="T4" fmla="*/ 22 w 22"/>
                <a:gd name="T5" fmla="*/ 17 h 17"/>
                <a:gd name="T6" fmla="*/ 22 w 22"/>
                <a:gd name="T7" fmla="*/ 17 h 17"/>
                <a:gd name="T8" fmla="*/ 22 w 22"/>
                <a:gd name="T9" fmla="*/ 17 h 17"/>
                <a:gd name="T10" fmla="*/ 10 w 22"/>
                <a:gd name="T11" fmla="*/ 9 h 17"/>
                <a:gd name="T12" fmla="*/ 10 w 22"/>
                <a:gd name="T13" fmla="*/ 9 h 17"/>
                <a:gd name="T14" fmla="*/ 10 w 22"/>
                <a:gd name="T15" fmla="*/ 9 h 17"/>
                <a:gd name="T16" fmla="*/ 8 w 22"/>
                <a:gd name="T17" fmla="*/ 5 h 17"/>
                <a:gd name="T18" fmla="*/ 10 w 22"/>
                <a:gd name="T19" fmla="*/ 9 h 17"/>
                <a:gd name="T20" fmla="*/ 8 w 22"/>
                <a:gd name="T21" fmla="*/ 5 h 17"/>
                <a:gd name="T22" fmla="*/ 8 w 22"/>
                <a:gd name="T23" fmla="*/ 5 h 17"/>
                <a:gd name="T24" fmla="*/ 0 w 22"/>
                <a:gd name="T25" fmla="*/ 7 h 17"/>
                <a:gd name="T26" fmla="*/ 8 w 22"/>
                <a:gd name="T27" fmla="*/ 5 h 17"/>
                <a:gd name="T28" fmla="*/ 8 w 22"/>
                <a:gd name="T29" fmla="*/ 5 h 17"/>
                <a:gd name="T30" fmla="*/ 19 w 22"/>
                <a:gd name="T31" fmla="*/ 0 h 17"/>
                <a:gd name="T32" fmla="*/ 20 w 22"/>
                <a:gd name="T33" fmla="*/ 8 h 17"/>
                <a:gd name="T34" fmla="*/ 20 w 22"/>
                <a:gd name="T35" fmla="*/ 6 h 17"/>
                <a:gd name="T36" fmla="*/ 20 w 22"/>
                <a:gd name="T37" fmla="*/ 6 h 17"/>
                <a:gd name="T38" fmla="*/ 20 w 22"/>
                <a:gd name="T39" fmla="*/ 6 h 17"/>
                <a:gd name="T40" fmla="*/ 19 w 22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7"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5"/>
                  </a:moveTo>
                  <a:cubicBezTo>
                    <a:pt x="10" y="5"/>
                    <a:pt x="11" y="6"/>
                    <a:pt x="10" y="9"/>
                  </a:cubicBezTo>
                  <a:cubicBezTo>
                    <a:pt x="11" y="6"/>
                    <a:pt x="10" y="5"/>
                    <a:pt x="8" y="5"/>
                  </a:cubicBezTo>
                  <a:moveTo>
                    <a:pt x="8" y="5"/>
                  </a:moveTo>
                  <a:cubicBezTo>
                    <a:pt x="5" y="5"/>
                    <a:pt x="2" y="6"/>
                    <a:pt x="0" y="7"/>
                  </a:cubicBezTo>
                  <a:cubicBezTo>
                    <a:pt x="2" y="6"/>
                    <a:pt x="5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19" y="0"/>
                  </a:moveTo>
                  <a:cubicBezTo>
                    <a:pt x="19" y="3"/>
                    <a:pt x="19" y="6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3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7" name="Freeform 563"/>
            <p:cNvSpPr/>
            <p:nvPr/>
          </p:nvSpPr>
          <p:spPr bwMode="auto">
            <a:xfrm>
              <a:off x="1291" y="2704"/>
              <a:ext cx="5" cy="1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3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8" name="Freeform 564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4 w 4"/>
                <a:gd name="T11" fmla="*/ 1 h 4"/>
                <a:gd name="T12" fmla="*/ 3 w 4"/>
                <a:gd name="T13" fmla="*/ 0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9" name="Freeform 565"/>
            <p:cNvSpPr/>
            <p:nvPr/>
          </p:nvSpPr>
          <p:spPr bwMode="auto">
            <a:xfrm>
              <a:off x="1299" y="2705"/>
              <a:ext cx="10" cy="3"/>
            </a:xfrm>
            <a:custGeom>
              <a:avLst/>
              <a:gdLst>
                <a:gd name="T0" fmla="*/ 3 w 7"/>
                <a:gd name="T1" fmla="*/ 0 h 2"/>
                <a:gd name="T2" fmla="*/ 3 w 7"/>
                <a:gd name="T3" fmla="*/ 0 h 2"/>
                <a:gd name="T4" fmla="*/ 2 w 7"/>
                <a:gd name="T5" fmla="*/ 0 h 2"/>
                <a:gd name="T6" fmla="*/ 0 w 7"/>
                <a:gd name="T7" fmla="*/ 1 h 2"/>
                <a:gd name="T8" fmla="*/ 7 w 7"/>
                <a:gd name="T9" fmla="*/ 2 h 2"/>
                <a:gd name="T10" fmla="*/ 3 w 7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2" y="1"/>
                    <a:pt x="5" y="2"/>
                    <a:pt x="7" y="2"/>
                  </a:cubicBezTo>
                  <a:cubicBezTo>
                    <a:pt x="7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0" name="Freeform 566"/>
            <p:cNvSpPr>
              <a:spLocks noEditPoints="1"/>
            </p:cNvSpPr>
            <p:nvPr/>
          </p:nvSpPr>
          <p:spPr bwMode="auto">
            <a:xfrm>
              <a:off x="1312" y="2704"/>
              <a:ext cx="10" cy="22"/>
            </a:xfrm>
            <a:custGeom>
              <a:avLst/>
              <a:gdLst>
                <a:gd name="T0" fmla="*/ 7 w 7"/>
                <a:gd name="T1" fmla="*/ 14 h 15"/>
                <a:gd name="T2" fmla="*/ 6 w 7"/>
                <a:gd name="T3" fmla="*/ 15 h 15"/>
                <a:gd name="T4" fmla="*/ 7 w 7"/>
                <a:gd name="T5" fmla="*/ 14 h 15"/>
                <a:gd name="T6" fmla="*/ 5 w 7"/>
                <a:gd name="T7" fmla="*/ 0 h 15"/>
                <a:gd name="T8" fmla="*/ 0 w 7"/>
                <a:gd name="T9" fmla="*/ 3 h 15"/>
                <a:gd name="T10" fmla="*/ 0 w 7"/>
                <a:gd name="T11" fmla="*/ 3 h 15"/>
                <a:gd name="T12" fmla="*/ 5 w 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7" y="14"/>
                  </a:moveTo>
                  <a:cubicBezTo>
                    <a:pt x="7" y="14"/>
                    <a:pt x="6" y="15"/>
                    <a:pt x="6" y="15"/>
                  </a:cubicBezTo>
                  <a:cubicBezTo>
                    <a:pt x="7" y="15"/>
                    <a:pt x="7" y="15"/>
                    <a:pt x="7" y="14"/>
                  </a:cubicBezTo>
                  <a:moveTo>
                    <a:pt x="5" y="0"/>
                  </a:moveTo>
                  <a:cubicBezTo>
                    <a:pt x="3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1" name="Freeform 567"/>
            <p:cNvSpPr>
              <a:spLocks noEditPoints="1"/>
            </p:cNvSpPr>
            <p:nvPr/>
          </p:nvSpPr>
          <p:spPr bwMode="auto">
            <a:xfrm>
              <a:off x="1328" y="2702"/>
              <a:ext cx="13" cy="27"/>
            </a:xfrm>
            <a:custGeom>
              <a:avLst/>
              <a:gdLst>
                <a:gd name="T0" fmla="*/ 8 w 9"/>
                <a:gd name="T1" fmla="*/ 12 h 18"/>
                <a:gd name="T2" fmla="*/ 6 w 9"/>
                <a:gd name="T3" fmla="*/ 12 h 18"/>
                <a:gd name="T4" fmla="*/ 4 w 9"/>
                <a:gd name="T5" fmla="*/ 16 h 18"/>
                <a:gd name="T6" fmla="*/ 3 w 9"/>
                <a:gd name="T7" fmla="*/ 16 h 18"/>
                <a:gd name="T8" fmla="*/ 3 w 9"/>
                <a:gd name="T9" fmla="*/ 13 h 18"/>
                <a:gd name="T10" fmla="*/ 0 w 9"/>
                <a:gd name="T11" fmla="*/ 14 h 18"/>
                <a:gd name="T12" fmla="*/ 3 w 9"/>
                <a:gd name="T13" fmla="*/ 18 h 18"/>
                <a:gd name="T14" fmla="*/ 7 w 9"/>
                <a:gd name="T15" fmla="*/ 16 h 18"/>
                <a:gd name="T16" fmla="*/ 8 w 9"/>
                <a:gd name="T17" fmla="*/ 15 h 18"/>
                <a:gd name="T18" fmla="*/ 8 w 9"/>
                <a:gd name="T19" fmla="*/ 12 h 18"/>
                <a:gd name="T20" fmla="*/ 3 w 9"/>
                <a:gd name="T21" fmla="*/ 9 h 18"/>
                <a:gd name="T22" fmla="*/ 1 w 9"/>
                <a:gd name="T23" fmla="*/ 10 h 18"/>
                <a:gd name="T24" fmla="*/ 1 w 9"/>
                <a:gd name="T25" fmla="*/ 11 h 18"/>
                <a:gd name="T26" fmla="*/ 3 w 9"/>
                <a:gd name="T27" fmla="*/ 9 h 18"/>
                <a:gd name="T28" fmla="*/ 3 w 9"/>
                <a:gd name="T29" fmla="*/ 9 h 18"/>
                <a:gd name="T30" fmla="*/ 8 w 9"/>
                <a:gd name="T31" fmla="*/ 4 h 18"/>
                <a:gd name="T32" fmla="*/ 6 w 9"/>
                <a:gd name="T33" fmla="*/ 6 h 18"/>
                <a:gd name="T34" fmla="*/ 6 w 9"/>
                <a:gd name="T35" fmla="*/ 7 h 18"/>
                <a:gd name="T36" fmla="*/ 9 w 9"/>
                <a:gd name="T37" fmla="*/ 6 h 18"/>
                <a:gd name="T38" fmla="*/ 8 w 9"/>
                <a:gd name="T39" fmla="*/ 4 h 18"/>
                <a:gd name="T40" fmla="*/ 4 w 9"/>
                <a:gd name="T41" fmla="*/ 0 h 18"/>
                <a:gd name="T42" fmla="*/ 1 w 9"/>
                <a:gd name="T43" fmla="*/ 3 h 18"/>
                <a:gd name="T44" fmla="*/ 1 w 9"/>
                <a:gd name="T45" fmla="*/ 5 h 18"/>
                <a:gd name="T46" fmla="*/ 1 w 9"/>
                <a:gd name="T47" fmla="*/ 7 h 18"/>
                <a:gd name="T48" fmla="*/ 3 w 9"/>
                <a:gd name="T49" fmla="*/ 6 h 18"/>
                <a:gd name="T50" fmla="*/ 3 w 9"/>
                <a:gd name="T51" fmla="*/ 3 h 18"/>
                <a:gd name="T52" fmla="*/ 4 w 9"/>
                <a:gd name="T53" fmla="*/ 2 h 18"/>
                <a:gd name="T54" fmla="*/ 6 w 9"/>
                <a:gd name="T55" fmla="*/ 5 h 18"/>
                <a:gd name="T56" fmla="*/ 6 w 9"/>
                <a:gd name="T57" fmla="*/ 5 h 18"/>
                <a:gd name="T58" fmla="*/ 8 w 9"/>
                <a:gd name="T59" fmla="*/ 4 h 18"/>
                <a:gd name="T60" fmla="*/ 7 w 9"/>
                <a:gd name="T61" fmla="*/ 2 h 18"/>
                <a:gd name="T62" fmla="*/ 7 w 9"/>
                <a:gd name="T63" fmla="*/ 2 h 18"/>
                <a:gd name="T64" fmla="*/ 5 w 9"/>
                <a:gd name="T65" fmla="*/ 2 h 18"/>
                <a:gd name="T66" fmla="*/ 5 w 9"/>
                <a:gd name="T67" fmla="*/ 0 h 18"/>
                <a:gd name="T68" fmla="*/ 4 w 9"/>
                <a:gd name="T6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8">
                  <a:moveTo>
                    <a:pt x="8" y="12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6" y="14"/>
                    <a:pt x="5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2" y="16"/>
                    <a:pt x="3" y="13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1" y="18"/>
                    <a:pt x="3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8" y="13"/>
                    <a:pt x="8" y="12"/>
                  </a:cubicBezTo>
                  <a:moveTo>
                    <a:pt x="3" y="9"/>
                  </a:move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moveTo>
                    <a:pt x="8" y="4"/>
                  </a:move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9" y="5"/>
                    <a:pt x="9" y="5"/>
                    <a:pt x="8" y="4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3" y="5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3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2" name="Freeform 568"/>
            <p:cNvSpPr>
              <a:spLocks noEditPoints="1"/>
            </p:cNvSpPr>
            <p:nvPr/>
          </p:nvSpPr>
          <p:spPr bwMode="auto">
            <a:xfrm>
              <a:off x="1341" y="2704"/>
              <a:ext cx="10" cy="25"/>
            </a:xfrm>
            <a:custGeom>
              <a:avLst/>
              <a:gdLst>
                <a:gd name="T0" fmla="*/ 3 w 7"/>
                <a:gd name="T1" fmla="*/ 10 h 17"/>
                <a:gd name="T2" fmla="*/ 0 w 7"/>
                <a:gd name="T3" fmla="*/ 10 h 17"/>
                <a:gd name="T4" fmla="*/ 0 w 7"/>
                <a:gd name="T5" fmla="*/ 13 h 17"/>
                <a:gd name="T6" fmla="*/ 4 w 7"/>
                <a:gd name="T7" fmla="*/ 17 h 17"/>
                <a:gd name="T8" fmla="*/ 4 w 7"/>
                <a:gd name="T9" fmla="*/ 17 h 17"/>
                <a:gd name="T10" fmla="*/ 5 w 7"/>
                <a:gd name="T11" fmla="*/ 17 h 17"/>
                <a:gd name="T12" fmla="*/ 7 w 7"/>
                <a:gd name="T13" fmla="*/ 11 h 17"/>
                <a:gd name="T14" fmla="*/ 7 w 7"/>
                <a:gd name="T15" fmla="*/ 11 h 17"/>
                <a:gd name="T16" fmla="*/ 5 w 7"/>
                <a:gd name="T17" fmla="*/ 10 h 17"/>
                <a:gd name="T18" fmla="*/ 4 w 7"/>
                <a:gd name="T19" fmla="*/ 15 h 17"/>
                <a:gd name="T20" fmla="*/ 4 w 7"/>
                <a:gd name="T21" fmla="*/ 15 h 17"/>
                <a:gd name="T22" fmla="*/ 4 w 7"/>
                <a:gd name="T23" fmla="*/ 15 h 17"/>
                <a:gd name="T24" fmla="*/ 3 w 7"/>
                <a:gd name="T25" fmla="*/ 10 h 17"/>
                <a:gd name="T26" fmla="*/ 2 w 7"/>
                <a:gd name="T27" fmla="*/ 0 h 17"/>
                <a:gd name="T28" fmla="*/ 1 w 7"/>
                <a:gd name="T29" fmla="*/ 0 h 17"/>
                <a:gd name="T30" fmla="*/ 0 w 7"/>
                <a:gd name="T31" fmla="*/ 2 h 17"/>
                <a:gd name="T32" fmla="*/ 1 w 7"/>
                <a:gd name="T33" fmla="*/ 4 h 17"/>
                <a:gd name="T34" fmla="*/ 3 w 7"/>
                <a:gd name="T35" fmla="*/ 3 h 17"/>
                <a:gd name="T36" fmla="*/ 4 w 7"/>
                <a:gd name="T37" fmla="*/ 1 h 17"/>
                <a:gd name="T38" fmla="*/ 4 w 7"/>
                <a:gd name="T39" fmla="*/ 1 h 17"/>
                <a:gd name="T40" fmla="*/ 4 w 7"/>
                <a:gd name="T41" fmla="*/ 1 h 17"/>
                <a:gd name="T42" fmla="*/ 4 w 7"/>
                <a:gd name="T43" fmla="*/ 1 h 17"/>
                <a:gd name="T44" fmla="*/ 2 w 7"/>
                <a:gd name="T4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7">
                  <a:moveTo>
                    <a:pt x="3" y="10"/>
                  </a:moveTo>
                  <a:cubicBezTo>
                    <a:pt x="2" y="10"/>
                    <a:pt x="1" y="10"/>
                    <a:pt x="0" y="10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7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7" y="17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3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3" y="1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3" name="Freeform 569"/>
            <p:cNvSpPr/>
            <p:nvPr/>
          </p:nvSpPr>
          <p:spPr bwMode="auto">
            <a:xfrm>
              <a:off x="1351" y="2720"/>
              <a:ext cx="6" cy="10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4 h 7"/>
                <a:gd name="T4" fmla="*/ 1 w 4"/>
                <a:gd name="T5" fmla="*/ 7 h 7"/>
                <a:gd name="T6" fmla="*/ 3 w 4"/>
                <a:gd name="T7" fmla="*/ 4 h 7"/>
                <a:gd name="T8" fmla="*/ 4 w 4"/>
                <a:gd name="T9" fmla="*/ 4 h 7"/>
                <a:gd name="T10" fmla="*/ 4 w 4"/>
                <a:gd name="T11" fmla="*/ 4 h 7"/>
                <a:gd name="T12" fmla="*/ 3 w 4"/>
                <a:gd name="T13" fmla="*/ 1 h 7"/>
                <a:gd name="T14" fmla="*/ 3 w 4"/>
                <a:gd name="T15" fmla="*/ 0 h 7"/>
                <a:gd name="T16" fmla="*/ 3 w 4"/>
                <a:gd name="T17" fmla="*/ 2 h 7"/>
                <a:gd name="T18" fmla="*/ 2 w 4"/>
                <a:gd name="T19" fmla="*/ 5 h 7"/>
                <a:gd name="T20" fmla="*/ 1 w 4"/>
                <a:gd name="T21" fmla="*/ 1 h 7"/>
                <a:gd name="T22" fmla="*/ 0 w 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7"/>
                    <a:pt x="1" y="7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5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4" name="Freeform 570"/>
            <p:cNvSpPr/>
            <p:nvPr/>
          </p:nvSpPr>
          <p:spPr bwMode="auto">
            <a:xfrm>
              <a:off x="1326" y="2782"/>
              <a:ext cx="18" cy="21"/>
            </a:xfrm>
            <a:custGeom>
              <a:avLst/>
              <a:gdLst>
                <a:gd name="T0" fmla="*/ 9 w 12"/>
                <a:gd name="T1" fmla="*/ 0 h 14"/>
                <a:gd name="T2" fmla="*/ 1 w 12"/>
                <a:gd name="T3" fmla="*/ 2 h 14"/>
                <a:gd name="T4" fmla="*/ 1 w 12"/>
                <a:gd name="T5" fmla="*/ 2 h 14"/>
                <a:gd name="T6" fmla="*/ 0 w 12"/>
                <a:gd name="T7" fmla="*/ 2 h 14"/>
                <a:gd name="T8" fmla="*/ 0 w 12"/>
                <a:gd name="T9" fmla="*/ 2 h 14"/>
                <a:gd name="T10" fmla="*/ 0 w 12"/>
                <a:gd name="T11" fmla="*/ 2 h 14"/>
                <a:gd name="T12" fmla="*/ 2 w 12"/>
                <a:gd name="T13" fmla="*/ 14 h 14"/>
                <a:gd name="T14" fmla="*/ 2 w 12"/>
                <a:gd name="T15" fmla="*/ 14 h 14"/>
                <a:gd name="T16" fmla="*/ 11 w 12"/>
                <a:gd name="T17" fmla="*/ 4 h 14"/>
                <a:gd name="T18" fmla="*/ 11 w 12"/>
                <a:gd name="T19" fmla="*/ 4 h 14"/>
                <a:gd name="T20" fmla="*/ 11 w 12"/>
                <a:gd name="T21" fmla="*/ 4 h 14"/>
                <a:gd name="T22" fmla="*/ 11 w 12"/>
                <a:gd name="T23" fmla="*/ 4 h 14"/>
                <a:gd name="T24" fmla="*/ 9 w 12"/>
                <a:gd name="T25" fmla="*/ 0 h 14"/>
                <a:gd name="T26" fmla="*/ 9 w 12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4">
                  <a:moveTo>
                    <a:pt x="9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0"/>
                    <a:pt x="9" y="8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5" name="Freeform 571"/>
            <p:cNvSpPr/>
            <p:nvPr/>
          </p:nvSpPr>
          <p:spPr bwMode="auto">
            <a:xfrm>
              <a:off x="1322" y="2726"/>
              <a:ext cx="41" cy="77"/>
            </a:xfrm>
            <a:custGeom>
              <a:avLst/>
              <a:gdLst>
                <a:gd name="T0" fmla="*/ 24 w 28"/>
                <a:gd name="T1" fmla="*/ 0 h 53"/>
                <a:gd name="T2" fmla="*/ 23 w 28"/>
                <a:gd name="T3" fmla="*/ 2 h 53"/>
                <a:gd name="T4" fmla="*/ 22 w 28"/>
                <a:gd name="T5" fmla="*/ 3 h 53"/>
                <a:gd name="T6" fmla="*/ 21 w 28"/>
                <a:gd name="T7" fmla="*/ 3 h 53"/>
                <a:gd name="T8" fmla="*/ 20 w 28"/>
                <a:gd name="T9" fmla="*/ 4 h 53"/>
                <a:gd name="T10" fmla="*/ 14 w 28"/>
                <a:gd name="T11" fmla="*/ 9 h 53"/>
                <a:gd name="T12" fmla="*/ 15 w 28"/>
                <a:gd name="T13" fmla="*/ 9 h 53"/>
                <a:gd name="T14" fmla="*/ 17 w 28"/>
                <a:gd name="T15" fmla="*/ 9 h 53"/>
                <a:gd name="T16" fmla="*/ 19 w 28"/>
                <a:gd name="T17" fmla="*/ 15 h 53"/>
                <a:gd name="T18" fmla="*/ 16 w 28"/>
                <a:gd name="T19" fmla="*/ 23 h 53"/>
                <a:gd name="T20" fmla="*/ 17 w 28"/>
                <a:gd name="T21" fmla="*/ 24 h 53"/>
                <a:gd name="T22" fmla="*/ 11 w 28"/>
                <a:gd name="T23" fmla="*/ 29 h 53"/>
                <a:gd name="T24" fmla="*/ 13 w 28"/>
                <a:gd name="T25" fmla="*/ 29 h 53"/>
                <a:gd name="T26" fmla="*/ 20 w 28"/>
                <a:gd name="T27" fmla="*/ 35 h 53"/>
                <a:gd name="T28" fmla="*/ 14 w 28"/>
                <a:gd name="T29" fmla="*/ 32 h 53"/>
                <a:gd name="T30" fmla="*/ 7 w 28"/>
                <a:gd name="T31" fmla="*/ 36 h 53"/>
                <a:gd name="T32" fmla="*/ 6 w 28"/>
                <a:gd name="T33" fmla="*/ 36 h 53"/>
                <a:gd name="T34" fmla="*/ 3 w 28"/>
                <a:gd name="T35" fmla="*/ 37 h 53"/>
                <a:gd name="T36" fmla="*/ 4 w 28"/>
                <a:gd name="T37" fmla="*/ 38 h 53"/>
                <a:gd name="T38" fmla="*/ 4 w 28"/>
                <a:gd name="T39" fmla="*/ 38 h 53"/>
                <a:gd name="T40" fmla="*/ 3 w 28"/>
                <a:gd name="T41" fmla="*/ 41 h 53"/>
                <a:gd name="T42" fmla="*/ 4 w 28"/>
                <a:gd name="T43" fmla="*/ 41 h 53"/>
                <a:gd name="T44" fmla="*/ 4 w 28"/>
                <a:gd name="T45" fmla="*/ 41 h 53"/>
                <a:gd name="T46" fmla="*/ 12 w 28"/>
                <a:gd name="T47" fmla="*/ 39 h 53"/>
                <a:gd name="T48" fmla="*/ 12 w 28"/>
                <a:gd name="T49" fmla="*/ 39 h 53"/>
                <a:gd name="T50" fmla="*/ 12 w 28"/>
                <a:gd name="T51" fmla="*/ 39 h 53"/>
                <a:gd name="T52" fmla="*/ 12 w 28"/>
                <a:gd name="T53" fmla="*/ 39 h 53"/>
                <a:gd name="T54" fmla="*/ 14 w 28"/>
                <a:gd name="T55" fmla="*/ 43 h 53"/>
                <a:gd name="T56" fmla="*/ 14 w 28"/>
                <a:gd name="T57" fmla="*/ 43 h 53"/>
                <a:gd name="T58" fmla="*/ 14 w 28"/>
                <a:gd name="T59" fmla="*/ 43 h 53"/>
                <a:gd name="T60" fmla="*/ 14 w 28"/>
                <a:gd name="T61" fmla="*/ 43 h 53"/>
                <a:gd name="T62" fmla="*/ 5 w 28"/>
                <a:gd name="T63" fmla="*/ 53 h 53"/>
                <a:gd name="T64" fmla="*/ 5 w 28"/>
                <a:gd name="T65" fmla="*/ 53 h 53"/>
                <a:gd name="T66" fmla="*/ 16 w 28"/>
                <a:gd name="T67" fmla="*/ 51 h 53"/>
                <a:gd name="T68" fmla="*/ 26 w 28"/>
                <a:gd name="T69" fmla="*/ 51 h 53"/>
                <a:gd name="T70" fmla="*/ 26 w 28"/>
                <a:gd name="T71" fmla="*/ 51 h 53"/>
                <a:gd name="T72" fmla="*/ 26 w 28"/>
                <a:gd name="T73" fmla="*/ 51 h 53"/>
                <a:gd name="T74" fmla="*/ 25 w 28"/>
                <a:gd name="T75" fmla="*/ 51 h 53"/>
                <a:gd name="T76" fmla="*/ 24 w 28"/>
                <a:gd name="T77" fmla="*/ 48 h 53"/>
                <a:gd name="T78" fmla="*/ 24 w 28"/>
                <a:gd name="T79" fmla="*/ 42 h 53"/>
                <a:gd name="T80" fmla="*/ 23 w 28"/>
                <a:gd name="T81" fmla="*/ 34 h 53"/>
                <a:gd name="T82" fmla="*/ 23 w 28"/>
                <a:gd name="T83" fmla="*/ 23 h 53"/>
                <a:gd name="T84" fmla="*/ 23 w 28"/>
                <a:gd name="T85" fmla="*/ 8 h 53"/>
                <a:gd name="T86" fmla="*/ 23 w 28"/>
                <a:gd name="T87" fmla="*/ 8 h 53"/>
                <a:gd name="T88" fmla="*/ 24 w 28"/>
                <a:gd name="T89" fmla="*/ 6 h 53"/>
                <a:gd name="T90" fmla="*/ 24 w 28"/>
                <a:gd name="T91" fmla="*/ 6 h 53"/>
                <a:gd name="T92" fmla="*/ 24 w 28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" h="53">
                  <a:moveTo>
                    <a:pt x="24" y="0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2" y="9"/>
                    <a:pt x="10" y="9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28" y="9"/>
                    <a:pt x="19" y="15"/>
                    <a:pt x="19" y="15"/>
                  </a:cubicBezTo>
                  <a:cubicBezTo>
                    <a:pt x="8" y="20"/>
                    <a:pt x="16" y="23"/>
                    <a:pt x="16" y="23"/>
                  </a:cubicBezTo>
                  <a:cubicBezTo>
                    <a:pt x="25" y="23"/>
                    <a:pt x="17" y="24"/>
                    <a:pt x="17" y="24"/>
                  </a:cubicBezTo>
                  <a:cubicBezTo>
                    <a:pt x="0" y="27"/>
                    <a:pt x="11" y="29"/>
                    <a:pt x="11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9" y="29"/>
                    <a:pt x="20" y="35"/>
                    <a:pt x="20" y="35"/>
                  </a:cubicBezTo>
                  <a:cubicBezTo>
                    <a:pt x="18" y="33"/>
                    <a:pt x="16" y="32"/>
                    <a:pt x="14" y="32"/>
                  </a:cubicBezTo>
                  <a:cubicBezTo>
                    <a:pt x="11" y="32"/>
                    <a:pt x="9" y="34"/>
                    <a:pt x="7" y="36"/>
                  </a:cubicBezTo>
                  <a:cubicBezTo>
                    <a:pt x="7" y="36"/>
                    <a:pt x="7" y="36"/>
                    <a:pt x="6" y="36"/>
                  </a:cubicBezTo>
                  <a:cubicBezTo>
                    <a:pt x="5" y="36"/>
                    <a:pt x="4" y="37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0"/>
                    <a:pt x="9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4" y="39"/>
                    <a:pt x="15" y="40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7"/>
                    <a:pt x="8" y="49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" y="51"/>
                    <a:pt x="12" y="51"/>
                    <a:pt x="16" y="51"/>
                  </a:cubicBezTo>
                  <a:cubicBezTo>
                    <a:pt x="21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4" y="51"/>
                    <a:pt x="23" y="50"/>
                    <a:pt x="24" y="48"/>
                  </a:cubicBezTo>
                  <a:cubicBezTo>
                    <a:pt x="24" y="48"/>
                    <a:pt x="24" y="45"/>
                    <a:pt x="24" y="42"/>
                  </a:cubicBezTo>
                  <a:cubicBezTo>
                    <a:pt x="23" y="40"/>
                    <a:pt x="23" y="37"/>
                    <a:pt x="23" y="34"/>
                  </a:cubicBezTo>
                  <a:cubicBezTo>
                    <a:pt x="22" y="30"/>
                    <a:pt x="22" y="24"/>
                    <a:pt x="23" y="23"/>
                  </a:cubicBezTo>
                  <a:cubicBezTo>
                    <a:pt x="23" y="23"/>
                    <a:pt x="25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1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6" name="Freeform 572"/>
            <p:cNvSpPr/>
            <p:nvPr/>
          </p:nvSpPr>
          <p:spPr bwMode="auto">
            <a:xfrm>
              <a:off x="1352" y="2726"/>
              <a:ext cx="5" cy="4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2 w 3"/>
                <a:gd name="T9" fmla="*/ 2 h 3"/>
                <a:gd name="T10" fmla="*/ 3 w 3"/>
                <a:gd name="T11" fmla="*/ 0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7" name="Freeform 573"/>
            <p:cNvSpPr>
              <a:spLocks noEditPoints="1"/>
            </p:cNvSpPr>
            <p:nvPr/>
          </p:nvSpPr>
          <p:spPr bwMode="auto">
            <a:xfrm>
              <a:off x="1328" y="2782"/>
              <a:ext cx="14" cy="21"/>
            </a:xfrm>
            <a:custGeom>
              <a:avLst/>
              <a:gdLst>
                <a:gd name="T0" fmla="*/ 10 w 10"/>
                <a:gd name="T1" fmla="*/ 4 h 14"/>
                <a:gd name="T2" fmla="*/ 10 w 10"/>
                <a:gd name="T3" fmla="*/ 4 h 14"/>
                <a:gd name="T4" fmla="*/ 1 w 10"/>
                <a:gd name="T5" fmla="*/ 14 h 14"/>
                <a:gd name="T6" fmla="*/ 1 w 10"/>
                <a:gd name="T7" fmla="*/ 14 h 14"/>
                <a:gd name="T8" fmla="*/ 10 w 10"/>
                <a:gd name="T9" fmla="*/ 4 h 14"/>
                <a:gd name="T10" fmla="*/ 10 w 10"/>
                <a:gd name="T11" fmla="*/ 4 h 14"/>
                <a:gd name="T12" fmla="*/ 10 w 10"/>
                <a:gd name="T13" fmla="*/ 4 h 14"/>
                <a:gd name="T14" fmla="*/ 10 w 10"/>
                <a:gd name="T15" fmla="*/ 4 h 14"/>
                <a:gd name="T16" fmla="*/ 10 w 10"/>
                <a:gd name="T17" fmla="*/ 4 h 14"/>
                <a:gd name="T18" fmla="*/ 0 w 10"/>
                <a:gd name="T19" fmla="*/ 2 h 14"/>
                <a:gd name="T20" fmla="*/ 0 w 10"/>
                <a:gd name="T21" fmla="*/ 2 h 14"/>
                <a:gd name="T22" fmla="*/ 0 w 10"/>
                <a:gd name="T23" fmla="*/ 2 h 14"/>
                <a:gd name="T24" fmla="*/ 8 w 10"/>
                <a:gd name="T25" fmla="*/ 0 h 14"/>
                <a:gd name="T26" fmla="*/ 8 w 10"/>
                <a:gd name="T27" fmla="*/ 0 h 14"/>
                <a:gd name="T28" fmla="*/ 8 w 10"/>
                <a:gd name="T29" fmla="*/ 0 h 14"/>
                <a:gd name="T30" fmla="*/ 8 w 10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8"/>
                    <a:pt x="4" y="10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0"/>
                    <a:pt x="8" y="8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8" name="Freeform 574"/>
            <p:cNvSpPr>
              <a:spLocks noEditPoints="1"/>
            </p:cNvSpPr>
            <p:nvPr/>
          </p:nvSpPr>
          <p:spPr bwMode="auto">
            <a:xfrm>
              <a:off x="1363" y="2797"/>
              <a:ext cx="4" cy="4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3 h 3"/>
                <a:gd name="T4" fmla="*/ 2 w 3"/>
                <a:gd name="T5" fmla="*/ 1 h 3"/>
                <a:gd name="T6" fmla="*/ 2 w 3"/>
                <a:gd name="T7" fmla="*/ 0 h 3"/>
                <a:gd name="T8" fmla="*/ 2 w 3"/>
                <a:gd name="T9" fmla="*/ 0 h 3"/>
                <a:gd name="T10" fmla="*/ 3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9" name="Freeform 575"/>
            <p:cNvSpPr>
              <a:spLocks noEditPoints="1"/>
            </p:cNvSpPr>
            <p:nvPr/>
          </p:nvSpPr>
          <p:spPr bwMode="auto">
            <a:xfrm>
              <a:off x="1344" y="2797"/>
              <a:ext cx="23" cy="13"/>
            </a:xfrm>
            <a:custGeom>
              <a:avLst/>
              <a:gdLst>
                <a:gd name="T0" fmla="*/ 13 w 16"/>
                <a:gd name="T1" fmla="*/ 3 h 9"/>
                <a:gd name="T2" fmla="*/ 15 w 16"/>
                <a:gd name="T3" fmla="*/ 1 h 9"/>
                <a:gd name="T4" fmla="*/ 13 w 16"/>
                <a:gd name="T5" fmla="*/ 3 h 9"/>
                <a:gd name="T6" fmla="*/ 15 w 16"/>
                <a:gd name="T7" fmla="*/ 0 h 9"/>
                <a:gd name="T8" fmla="*/ 11 w 16"/>
                <a:gd name="T9" fmla="*/ 2 h 9"/>
                <a:gd name="T10" fmla="*/ 11 w 16"/>
                <a:gd name="T11" fmla="*/ 2 h 9"/>
                <a:gd name="T12" fmla="*/ 11 w 16"/>
                <a:gd name="T13" fmla="*/ 2 h 9"/>
                <a:gd name="T14" fmla="*/ 11 w 16"/>
                <a:gd name="T15" fmla="*/ 2 h 9"/>
                <a:gd name="T16" fmla="*/ 11 w 16"/>
                <a:gd name="T17" fmla="*/ 2 h 9"/>
                <a:gd name="T18" fmla="*/ 0 w 16"/>
                <a:gd name="T19" fmla="*/ 9 h 9"/>
                <a:gd name="T20" fmla="*/ 1 w 16"/>
                <a:gd name="T21" fmla="*/ 9 h 9"/>
                <a:gd name="T22" fmla="*/ 13 w 16"/>
                <a:gd name="T23" fmla="*/ 3 h 9"/>
                <a:gd name="T24" fmla="*/ 16 w 16"/>
                <a:gd name="T25" fmla="*/ 1 h 9"/>
                <a:gd name="T26" fmla="*/ 16 w 16"/>
                <a:gd name="T27" fmla="*/ 1 h 9"/>
                <a:gd name="T28" fmla="*/ 16 w 16"/>
                <a:gd name="T29" fmla="*/ 1 h 9"/>
                <a:gd name="T30" fmla="*/ 15 w 1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9">
                  <a:moveTo>
                    <a:pt x="13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4" y="2"/>
                    <a:pt x="13" y="3"/>
                    <a:pt x="13" y="3"/>
                  </a:cubicBezTo>
                  <a:moveTo>
                    <a:pt x="15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2" y="5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6" y="8"/>
                    <a:pt x="13" y="3"/>
                  </a:cubicBezTo>
                  <a:cubicBezTo>
                    <a:pt x="14" y="2"/>
                    <a:pt x="15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0" name="Freeform 576"/>
            <p:cNvSpPr>
              <a:spLocks noEditPoints="1"/>
            </p:cNvSpPr>
            <p:nvPr/>
          </p:nvSpPr>
          <p:spPr bwMode="auto">
            <a:xfrm>
              <a:off x="1360" y="2798"/>
              <a:ext cx="17" cy="13"/>
            </a:xfrm>
            <a:custGeom>
              <a:avLst/>
              <a:gdLst>
                <a:gd name="T0" fmla="*/ 10 w 12"/>
                <a:gd name="T1" fmla="*/ 3 h 9"/>
                <a:gd name="T2" fmla="*/ 9 w 12"/>
                <a:gd name="T3" fmla="*/ 6 h 9"/>
                <a:gd name="T4" fmla="*/ 10 w 12"/>
                <a:gd name="T5" fmla="*/ 7 h 9"/>
                <a:gd name="T6" fmla="*/ 12 w 12"/>
                <a:gd name="T7" fmla="*/ 5 h 9"/>
                <a:gd name="T8" fmla="*/ 12 w 12"/>
                <a:gd name="T9" fmla="*/ 4 h 9"/>
                <a:gd name="T10" fmla="*/ 10 w 12"/>
                <a:gd name="T11" fmla="*/ 3 h 9"/>
                <a:gd name="T12" fmla="*/ 6 w 12"/>
                <a:gd name="T13" fmla="*/ 0 h 9"/>
                <a:gd name="T14" fmla="*/ 6 w 12"/>
                <a:gd name="T15" fmla="*/ 1 h 9"/>
                <a:gd name="T16" fmla="*/ 1 w 12"/>
                <a:gd name="T17" fmla="*/ 9 h 9"/>
                <a:gd name="T18" fmla="*/ 8 w 12"/>
                <a:gd name="T19" fmla="*/ 2 h 9"/>
                <a:gd name="T20" fmla="*/ 9 w 12"/>
                <a:gd name="T21" fmla="*/ 2 h 9"/>
                <a:gd name="T22" fmla="*/ 6 w 12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9">
                  <a:moveTo>
                    <a:pt x="10" y="3"/>
                  </a:moveTo>
                  <a:cubicBezTo>
                    <a:pt x="10" y="3"/>
                    <a:pt x="11" y="4"/>
                    <a:pt x="9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1" y="7"/>
                    <a:pt x="11" y="6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0" y="8"/>
                    <a:pt x="1" y="9"/>
                  </a:cubicBezTo>
                  <a:cubicBezTo>
                    <a:pt x="1" y="9"/>
                    <a:pt x="6" y="5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1" name="Freeform 577"/>
            <p:cNvSpPr>
              <a:spLocks noEditPoints="1"/>
            </p:cNvSpPr>
            <p:nvPr/>
          </p:nvSpPr>
          <p:spPr bwMode="auto">
            <a:xfrm>
              <a:off x="1322" y="2681"/>
              <a:ext cx="35" cy="43"/>
            </a:xfrm>
            <a:custGeom>
              <a:avLst/>
              <a:gdLst>
                <a:gd name="T0" fmla="*/ 5 w 24"/>
                <a:gd name="T1" fmla="*/ 26 h 30"/>
                <a:gd name="T2" fmla="*/ 3 w 24"/>
                <a:gd name="T3" fmla="*/ 29 h 30"/>
                <a:gd name="T4" fmla="*/ 4 w 24"/>
                <a:gd name="T5" fmla="*/ 30 h 30"/>
                <a:gd name="T6" fmla="*/ 4 w 24"/>
                <a:gd name="T7" fmla="*/ 30 h 30"/>
                <a:gd name="T8" fmla="*/ 4 w 24"/>
                <a:gd name="T9" fmla="*/ 29 h 30"/>
                <a:gd name="T10" fmla="*/ 4 w 24"/>
                <a:gd name="T11" fmla="*/ 29 h 30"/>
                <a:gd name="T12" fmla="*/ 5 w 24"/>
                <a:gd name="T13" fmla="*/ 26 h 30"/>
                <a:gd name="T14" fmla="*/ 10 w 24"/>
                <a:gd name="T15" fmla="*/ 22 h 30"/>
                <a:gd name="T16" fmla="*/ 7 w 24"/>
                <a:gd name="T17" fmla="*/ 24 h 30"/>
                <a:gd name="T18" fmla="*/ 7 w 24"/>
                <a:gd name="T19" fmla="*/ 27 h 30"/>
                <a:gd name="T20" fmla="*/ 7 w 24"/>
                <a:gd name="T21" fmla="*/ 28 h 30"/>
                <a:gd name="T22" fmla="*/ 10 w 24"/>
                <a:gd name="T23" fmla="*/ 27 h 30"/>
                <a:gd name="T24" fmla="*/ 10 w 24"/>
                <a:gd name="T25" fmla="*/ 22 h 30"/>
                <a:gd name="T26" fmla="*/ 24 w 24"/>
                <a:gd name="T27" fmla="*/ 22 h 30"/>
                <a:gd name="T28" fmla="*/ 23 w 24"/>
                <a:gd name="T29" fmla="*/ 27 h 30"/>
                <a:gd name="T30" fmla="*/ 24 w 24"/>
                <a:gd name="T31" fmla="*/ 22 h 30"/>
                <a:gd name="T32" fmla="*/ 24 w 24"/>
                <a:gd name="T33" fmla="*/ 22 h 30"/>
                <a:gd name="T34" fmla="*/ 14 w 24"/>
                <a:gd name="T35" fmla="*/ 20 h 30"/>
                <a:gd name="T36" fmla="*/ 13 w 24"/>
                <a:gd name="T37" fmla="*/ 21 h 30"/>
                <a:gd name="T38" fmla="*/ 12 w 24"/>
                <a:gd name="T39" fmla="*/ 27 h 30"/>
                <a:gd name="T40" fmla="*/ 13 w 24"/>
                <a:gd name="T41" fmla="*/ 26 h 30"/>
                <a:gd name="T42" fmla="*/ 14 w 24"/>
                <a:gd name="T43" fmla="*/ 20 h 30"/>
                <a:gd name="T44" fmla="*/ 22 w 24"/>
                <a:gd name="T45" fmla="*/ 19 h 30"/>
                <a:gd name="T46" fmla="*/ 22 w 24"/>
                <a:gd name="T47" fmla="*/ 19 h 30"/>
                <a:gd name="T48" fmla="*/ 22 w 24"/>
                <a:gd name="T49" fmla="*/ 24 h 30"/>
                <a:gd name="T50" fmla="*/ 21 w 24"/>
                <a:gd name="T51" fmla="*/ 28 h 30"/>
                <a:gd name="T52" fmla="*/ 22 w 24"/>
                <a:gd name="T53" fmla="*/ 29 h 30"/>
                <a:gd name="T54" fmla="*/ 22 w 24"/>
                <a:gd name="T55" fmla="*/ 29 h 30"/>
                <a:gd name="T56" fmla="*/ 23 w 24"/>
                <a:gd name="T57" fmla="*/ 29 h 30"/>
                <a:gd name="T58" fmla="*/ 23 w 24"/>
                <a:gd name="T59" fmla="*/ 21 h 30"/>
                <a:gd name="T60" fmla="*/ 22 w 24"/>
                <a:gd name="T61" fmla="*/ 19 h 30"/>
                <a:gd name="T62" fmla="*/ 17 w 24"/>
                <a:gd name="T63" fmla="*/ 17 h 30"/>
                <a:gd name="T64" fmla="*/ 16 w 24"/>
                <a:gd name="T65" fmla="*/ 19 h 30"/>
                <a:gd name="T66" fmla="*/ 16 w 24"/>
                <a:gd name="T67" fmla="*/ 19 h 30"/>
                <a:gd name="T68" fmla="*/ 16 w 24"/>
                <a:gd name="T69" fmla="*/ 24 h 30"/>
                <a:gd name="T70" fmla="*/ 16 w 24"/>
                <a:gd name="T71" fmla="*/ 26 h 30"/>
                <a:gd name="T72" fmla="*/ 16 w 24"/>
                <a:gd name="T73" fmla="*/ 26 h 30"/>
                <a:gd name="T74" fmla="*/ 18 w 24"/>
                <a:gd name="T75" fmla="*/ 26 h 30"/>
                <a:gd name="T76" fmla="*/ 18 w 24"/>
                <a:gd name="T77" fmla="*/ 22 h 30"/>
                <a:gd name="T78" fmla="*/ 17 w 24"/>
                <a:gd name="T79" fmla="*/ 17 h 30"/>
                <a:gd name="T80" fmla="*/ 5 w 24"/>
                <a:gd name="T81" fmla="*/ 0 h 30"/>
                <a:gd name="T82" fmla="*/ 12 w 24"/>
                <a:gd name="T83" fmla="*/ 9 h 30"/>
                <a:gd name="T84" fmla="*/ 15 w 24"/>
                <a:gd name="T85" fmla="*/ 11 h 30"/>
                <a:gd name="T86" fmla="*/ 9 w 24"/>
                <a:gd name="T87" fmla="*/ 15 h 30"/>
                <a:gd name="T88" fmla="*/ 11 w 24"/>
                <a:gd name="T89" fmla="*/ 17 h 30"/>
                <a:gd name="T90" fmla="*/ 11 w 24"/>
                <a:gd name="T91" fmla="*/ 17 h 30"/>
                <a:gd name="T92" fmla="*/ 14 w 24"/>
                <a:gd name="T93" fmla="*/ 16 h 30"/>
                <a:gd name="T94" fmla="*/ 16 w 24"/>
                <a:gd name="T95" fmla="*/ 16 h 30"/>
                <a:gd name="T96" fmla="*/ 19 w 24"/>
                <a:gd name="T97" fmla="*/ 17 h 30"/>
                <a:gd name="T98" fmla="*/ 20 w 24"/>
                <a:gd name="T99" fmla="*/ 27 h 30"/>
                <a:gd name="T100" fmla="*/ 20 w 24"/>
                <a:gd name="T101" fmla="*/ 27 h 30"/>
                <a:gd name="T102" fmla="*/ 20 w 24"/>
                <a:gd name="T103" fmla="*/ 20 h 30"/>
                <a:gd name="T104" fmla="*/ 21 w 24"/>
                <a:gd name="T105" fmla="*/ 17 h 30"/>
                <a:gd name="T106" fmla="*/ 22 w 24"/>
                <a:gd name="T107" fmla="*/ 17 h 30"/>
                <a:gd name="T108" fmla="*/ 22 w 24"/>
                <a:gd name="T109" fmla="*/ 17 h 30"/>
                <a:gd name="T110" fmla="*/ 23 w 24"/>
                <a:gd name="T111" fmla="*/ 18 h 30"/>
                <a:gd name="T112" fmla="*/ 21 w 24"/>
                <a:gd name="T113" fmla="*/ 9 h 30"/>
                <a:gd name="T114" fmla="*/ 7 w 24"/>
                <a:gd name="T115" fmla="*/ 1 h 30"/>
                <a:gd name="T116" fmla="*/ 5 w 24"/>
                <a:gd name="T1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" h="30">
                  <a:moveTo>
                    <a:pt x="5" y="26"/>
                  </a:moveTo>
                  <a:cubicBezTo>
                    <a:pt x="2" y="28"/>
                    <a:pt x="2" y="29"/>
                    <a:pt x="3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5" y="27"/>
                    <a:pt x="5" y="26"/>
                  </a:cubicBezTo>
                  <a:moveTo>
                    <a:pt x="10" y="22"/>
                  </a:moveTo>
                  <a:cubicBezTo>
                    <a:pt x="9" y="23"/>
                    <a:pt x="8" y="24"/>
                    <a:pt x="7" y="24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8" y="28"/>
                    <a:pt x="9" y="27"/>
                    <a:pt x="10" y="27"/>
                  </a:cubicBezTo>
                  <a:cubicBezTo>
                    <a:pt x="10" y="26"/>
                    <a:pt x="10" y="24"/>
                    <a:pt x="10" y="22"/>
                  </a:cubicBezTo>
                  <a:moveTo>
                    <a:pt x="24" y="22"/>
                  </a:moveTo>
                  <a:cubicBezTo>
                    <a:pt x="23" y="23"/>
                    <a:pt x="23" y="26"/>
                    <a:pt x="23" y="27"/>
                  </a:cubicBezTo>
                  <a:cubicBezTo>
                    <a:pt x="24" y="26"/>
                    <a:pt x="24" y="24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14" y="20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3"/>
                    <a:pt x="12" y="25"/>
                    <a:pt x="12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2"/>
                    <a:pt x="14" y="20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2" y="24"/>
                    <a:pt x="22" y="24"/>
                  </a:cubicBezTo>
                  <a:cubicBezTo>
                    <a:pt x="21" y="26"/>
                    <a:pt x="21" y="27"/>
                    <a:pt x="21" y="2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26"/>
                    <a:pt x="23" y="21"/>
                    <a:pt x="23" y="21"/>
                  </a:cubicBezTo>
                  <a:cubicBezTo>
                    <a:pt x="23" y="19"/>
                    <a:pt x="22" y="19"/>
                    <a:pt x="22" y="19"/>
                  </a:cubicBezTo>
                  <a:moveTo>
                    <a:pt x="17" y="17"/>
                  </a:moveTo>
                  <a:cubicBezTo>
                    <a:pt x="17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1"/>
                    <a:pt x="16" y="24"/>
                    <a:pt x="16" y="24"/>
                  </a:cubicBezTo>
                  <a:cubicBezTo>
                    <a:pt x="16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4"/>
                    <a:pt x="18" y="22"/>
                    <a:pt x="18" y="22"/>
                  </a:cubicBezTo>
                  <a:cubicBezTo>
                    <a:pt x="18" y="19"/>
                    <a:pt x="17" y="18"/>
                    <a:pt x="17" y="17"/>
                  </a:cubicBezTo>
                  <a:moveTo>
                    <a:pt x="5" y="0"/>
                  </a:moveTo>
                  <a:cubicBezTo>
                    <a:pt x="0" y="0"/>
                    <a:pt x="12" y="9"/>
                    <a:pt x="12" y="9"/>
                  </a:cubicBezTo>
                  <a:cubicBezTo>
                    <a:pt x="10" y="11"/>
                    <a:pt x="15" y="11"/>
                    <a:pt x="15" y="11"/>
                  </a:cubicBezTo>
                  <a:cubicBezTo>
                    <a:pt x="12" y="13"/>
                    <a:pt x="10" y="15"/>
                    <a:pt x="9" y="15"/>
                  </a:cubicBezTo>
                  <a:cubicBezTo>
                    <a:pt x="10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7" y="16"/>
                    <a:pt x="18" y="16"/>
                    <a:pt x="19" y="17"/>
                  </a:cubicBezTo>
                  <a:cubicBezTo>
                    <a:pt x="19" y="17"/>
                    <a:pt x="20" y="1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2"/>
                    <a:pt x="20" y="20"/>
                    <a:pt x="20" y="20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5"/>
                    <a:pt x="22" y="13"/>
                    <a:pt x="21" y="9"/>
                  </a:cubicBezTo>
                  <a:cubicBezTo>
                    <a:pt x="15" y="1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2" name="Freeform 578"/>
            <p:cNvSpPr/>
            <p:nvPr/>
          </p:nvSpPr>
          <p:spPr bwMode="auto">
            <a:xfrm>
              <a:off x="1326" y="2723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3" name="Freeform 579"/>
            <p:cNvSpPr>
              <a:spLocks noEditPoints="1"/>
            </p:cNvSpPr>
            <p:nvPr/>
          </p:nvSpPr>
          <p:spPr bwMode="auto">
            <a:xfrm>
              <a:off x="1328" y="2702"/>
              <a:ext cx="13" cy="21"/>
            </a:xfrm>
            <a:custGeom>
              <a:avLst/>
              <a:gdLst>
                <a:gd name="T0" fmla="*/ 3 w 9"/>
                <a:gd name="T1" fmla="*/ 9 h 14"/>
                <a:gd name="T2" fmla="*/ 1 w 9"/>
                <a:gd name="T3" fmla="*/ 11 h 14"/>
                <a:gd name="T4" fmla="*/ 0 w 9"/>
                <a:gd name="T5" fmla="*/ 14 h 14"/>
                <a:gd name="T6" fmla="*/ 0 w 9"/>
                <a:gd name="T7" fmla="*/ 14 h 14"/>
                <a:gd name="T8" fmla="*/ 3 w 9"/>
                <a:gd name="T9" fmla="*/ 13 h 14"/>
                <a:gd name="T10" fmla="*/ 3 w 9"/>
                <a:gd name="T11" fmla="*/ 12 h 14"/>
                <a:gd name="T12" fmla="*/ 3 w 9"/>
                <a:gd name="T13" fmla="*/ 9 h 14"/>
                <a:gd name="T14" fmla="*/ 9 w 9"/>
                <a:gd name="T15" fmla="*/ 6 h 14"/>
                <a:gd name="T16" fmla="*/ 6 w 9"/>
                <a:gd name="T17" fmla="*/ 7 h 14"/>
                <a:gd name="T18" fmla="*/ 6 w 9"/>
                <a:gd name="T19" fmla="*/ 12 h 14"/>
                <a:gd name="T20" fmla="*/ 8 w 9"/>
                <a:gd name="T21" fmla="*/ 12 h 14"/>
                <a:gd name="T22" fmla="*/ 9 w 9"/>
                <a:gd name="T23" fmla="*/ 6 h 14"/>
                <a:gd name="T24" fmla="*/ 5 w 9"/>
                <a:gd name="T25" fmla="*/ 0 h 14"/>
                <a:gd name="T26" fmla="*/ 5 w 9"/>
                <a:gd name="T27" fmla="*/ 2 h 14"/>
                <a:gd name="T28" fmla="*/ 7 w 9"/>
                <a:gd name="T29" fmla="*/ 2 h 14"/>
                <a:gd name="T30" fmla="*/ 7 w 9"/>
                <a:gd name="T31" fmla="*/ 2 h 14"/>
                <a:gd name="T32" fmla="*/ 7 w 9"/>
                <a:gd name="T33" fmla="*/ 2 h 14"/>
                <a:gd name="T34" fmla="*/ 5 w 9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4">
                  <a:moveTo>
                    <a:pt x="3" y="9"/>
                  </a:moveTo>
                  <a:cubicBezTo>
                    <a:pt x="2" y="10"/>
                    <a:pt x="1" y="11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1"/>
                    <a:pt x="3" y="9"/>
                  </a:cubicBezTo>
                  <a:moveTo>
                    <a:pt x="9" y="6"/>
                  </a:moveTo>
                  <a:cubicBezTo>
                    <a:pt x="8" y="7"/>
                    <a:pt x="7" y="7"/>
                    <a:pt x="6" y="7"/>
                  </a:cubicBezTo>
                  <a:cubicBezTo>
                    <a:pt x="6" y="9"/>
                    <a:pt x="6" y="11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0"/>
                    <a:pt x="9" y="8"/>
                    <a:pt x="9" y="6"/>
                  </a:cubicBezTo>
                  <a:moveTo>
                    <a:pt x="5" y="0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4" name="Freeform 580"/>
            <p:cNvSpPr>
              <a:spLocks noEditPoints="1"/>
            </p:cNvSpPr>
            <p:nvPr/>
          </p:nvSpPr>
          <p:spPr bwMode="auto">
            <a:xfrm>
              <a:off x="1341" y="2704"/>
              <a:ext cx="10" cy="16"/>
            </a:xfrm>
            <a:custGeom>
              <a:avLst/>
              <a:gdLst>
                <a:gd name="T0" fmla="*/ 3 w 7"/>
                <a:gd name="T1" fmla="*/ 3 h 11"/>
                <a:gd name="T2" fmla="*/ 1 w 7"/>
                <a:gd name="T3" fmla="*/ 4 h 11"/>
                <a:gd name="T4" fmla="*/ 0 w 7"/>
                <a:gd name="T5" fmla="*/ 10 h 11"/>
                <a:gd name="T6" fmla="*/ 3 w 7"/>
                <a:gd name="T7" fmla="*/ 10 h 11"/>
                <a:gd name="T8" fmla="*/ 3 w 7"/>
                <a:gd name="T9" fmla="*/ 8 h 11"/>
                <a:gd name="T10" fmla="*/ 3 w 7"/>
                <a:gd name="T11" fmla="*/ 3 h 11"/>
                <a:gd name="T12" fmla="*/ 3 w 7"/>
                <a:gd name="T13" fmla="*/ 0 h 11"/>
                <a:gd name="T14" fmla="*/ 1 w 7"/>
                <a:gd name="T15" fmla="*/ 0 h 11"/>
                <a:gd name="T16" fmla="*/ 2 w 7"/>
                <a:gd name="T17" fmla="*/ 0 h 11"/>
                <a:gd name="T18" fmla="*/ 4 w 7"/>
                <a:gd name="T19" fmla="*/ 1 h 11"/>
                <a:gd name="T20" fmla="*/ 5 w 7"/>
                <a:gd name="T21" fmla="*/ 6 h 11"/>
                <a:gd name="T22" fmla="*/ 5 w 7"/>
                <a:gd name="T23" fmla="*/ 10 h 11"/>
                <a:gd name="T24" fmla="*/ 7 w 7"/>
                <a:gd name="T25" fmla="*/ 11 h 11"/>
                <a:gd name="T26" fmla="*/ 6 w 7"/>
                <a:gd name="T27" fmla="*/ 1 h 11"/>
                <a:gd name="T28" fmla="*/ 3 w 7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1">
                  <a:moveTo>
                    <a:pt x="3" y="3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6"/>
                    <a:pt x="1" y="9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8"/>
                    <a:pt x="2" y="5"/>
                    <a:pt x="3" y="3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5" y="3"/>
                    <a:pt x="5" y="6"/>
                  </a:cubicBezTo>
                  <a:cubicBezTo>
                    <a:pt x="5" y="6"/>
                    <a:pt x="5" y="8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5" name="Freeform 581"/>
            <p:cNvSpPr/>
            <p:nvPr/>
          </p:nvSpPr>
          <p:spPr bwMode="auto">
            <a:xfrm>
              <a:off x="1351" y="2705"/>
              <a:ext cx="6" cy="18"/>
            </a:xfrm>
            <a:custGeom>
              <a:avLst/>
              <a:gdLst>
                <a:gd name="T0" fmla="*/ 1 w 4"/>
                <a:gd name="T1" fmla="*/ 0 h 12"/>
                <a:gd name="T2" fmla="*/ 0 w 4"/>
                <a:gd name="T3" fmla="*/ 3 h 12"/>
                <a:gd name="T4" fmla="*/ 0 w 4"/>
                <a:gd name="T5" fmla="*/ 10 h 12"/>
                <a:gd name="T6" fmla="*/ 1 w 4"/>
                <a:gd name="T7" fmla="*/ 11 h 12"/>
                <a:gd name="T8" fmla="*/ 2 w 4"/>
                <a:gd name="T9" fmla="*/ 7 h 12"/>
                <a:gd name="T10" fmla="*/ 2 w 4"/>
                <a:gd name="T11" fmla="*/ 2 h 12"/>
                <a:gd name="T12" fmla="*/ 2 w 4"/>
                <a:gd name="T13" fmla="*/ 2 h 12"/>
                <a:gd name="T14" fmla="*/ 3 w 4"/>
                <a:gd name="T15" fmla="*/ 4 h 12"/>
                <a:gd name="T16" fmla="*/ 3 w 4"/>
                <a:gd name="T17" fmla="*/ 12 h 12"/>
                <a:gd name="T18" fmla="*/ 3 w 4"/>
                <a:gd name="T19" fmla="*/ 10 h 12"/>
                <a:gd name="T20" fmla="*/ 4 w 4"/>
                <a:gd name="T21" fmla="*/ 5 h 12"/>
                <a:gd name="T22" fmla="*/ 3 w 4"/>
                <a:gd name="T23" fmla="*/ 1 h 12"/>
                <a:gd name="T24" fmla="*/ 2 w 4"/>
                <a:gd name="T25" fmla="*/ 0 h 12"/>
                <a:gd name="T26" fmla="*/ 2 w 4"/>
                <a:gd name="T27" fmla="*/ 0 h 12"/>
                <a:gd name="T28" fmla="*/ 1 w 4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9"/>
                    <a:pt x="2" y="7"/>
                  </a:cubicBezTo>
                  <a:cubicBezTo>
                    <a:pt x="2" y="7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4"/>
                  </a:cubicBezTo>
                  <a:cubicBezTo>
                    <a:pt x="3" y="4"/>
                    <a:pt x="3" y="9"/>
                    <a:pt x="3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9"/>
                    <a:pt x="3" y="6"/>
                    <a:pt x="4" y="5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6" name="Freeform 582"/>
            <p:cNvSpPr/>
            <p:nvPr/>
          </p:nvSpPr>
          <p:spPr bwMode="auto">
            <a:xfrm>
              <a:off x="1294" y="2704"/>
              <a:ext cx="41" cy="75"/>
            </a:xfrm>
            <a:custGeom>
              <a:avLst/>
              <a:gdLst>
                <a:gd name="T0" fmla="*/ 28 w 28"/>
                <a:gd name="T1" fmla="*/ 35 h 52"/>
                <a:gd name="T2" fmla="*/ 27 w 28"/>
                <a:gd name="T3" fmla="*/ 40 h 52"/>
                <a:gd name="T4" fmla="*/ 25 w 28"/>
                <a:gd name="T5" fmla="*/ 43 h 52"/>
                <a:gd name="T6" fmla="*/ 22 w 28"/>
                <a:gd name="T7" fmla="*/ 45 h 52"/>
                <a:gd name="T8" fmla="*/ 18 w 28"/>
                <a:gd name="T9" fmla="*/ 47 h 52"/>
                <a:gd name="T10" fmla="*/ 18 w 28"/>
                <a:gd name="T11" fmla="*/ 50 h 52"/>
                <a:gd name="T12" fmla="*/ 18 w 28"/>
                <a:gd name="T13" fmla="*/ 52 h 52"/>
                <a:gd name="T14" fmla="*/ 16 w 28"/>
                <a:gd name="T15" fmla="*/ 52 h 52"/>
                <a:gd name="T16" fmla="*/ 12 w 28"/>
                <a:gd name="T17" fmla="*/ 52 h 52"/>
                <a:gd name="T18" fmla="*/ 11 w 28"/>
                <a:gd name="T19" fmla="*/ 52 h 52"/>
                <a:gd name="T20" fmla="*/ 10 w 28"/>
                <a:gd name="T21" fmla="*/ 50 h 52"/>
                <a:gd name="T22" fmla="*/ 10 w 28"/>
                <a:gd name="T23" fmla="*/ 47 h 52"/>
                <a:gd name="T24" fmla="*/ 4 w 28"/>
                <a:gd name="T25" fmla="*/ 46 h 52"/>
                <a:gd name="T26" fmla="*/ 0 w 28"/>
                <a:gd name="T27" fmla="*/ 45 h 52"/>
                <a:gd name="T28" fmla="*/ 0 w 28"/>
                <a:gd name="T29" fmla="*/ 44 h 52"/>
                <a:gd name="T30" fmla="*/ 0 w 28"/>
                <a:gd name="T31" fmla="*/ 41 h 52"/>
                <a:gd name="T32" fmla="*/ 1 w 28"/>
                <a:gd name="T33" fmla="*/ 39 h 52"/>
                <a:gd name="T34" fmla="*/ 2 w 28"/>
                <a:gd name="T35" fmla="*/ 39 h 52"/>
                <a:gd name="T36" fmla="*/ 2 w 28"/>
                <a:gd name="T37" fmla="*/ 39 h 52"/>
                <a:gd name="T38" fmla="*/ 3 w 28"/>
                <a:gd name="T39" fmla="*/ 39 h 52"/>
                <a:gd name="T40" fmla="*/ 6 w 28"/>
                <a:gd name="T41" fmla="*/ 40 h 52"/>
                <a:gd name="T42" fmla="*/ 11 w 28"/>
                <a:gd name="T43" fmla="*/ 40 h 52"/>
                <a:gd name="T44" fmla="*/ 17 w 28"/>
                <a:gd name="T45" fmla="*/ 39 h 52"/>
                <a:gd name="T46" fmla="*/ 20 w 28"/>
                <a:gd name="T47" fmla="*/ 36 h 52"/>
                <a:gd name="T48" fmla="*/ 18 w 28"/>
                <a:gd name="T49" fmla="*/ 32 h 52"/>
                <a:gd name="T50" fmla="*/ 12 w 28"/>
                <a:gd name="T51" fmla="*/ 29 h 52"/>
                <a:gd name="T52" fmla="*/ 8 w 28"/>
                <a:gd name="T53" fmla="*/ 27 h 52"/>
                <a:gd name="T54" fmla="*/ 4 w 28"/>
                <a:gd name="T55" fmla="*/ 24 h 52"/>
                <a:gd name="T56" fmla="*/ 2 w 28"/>
                <a:gd name="T57" fmla="*/ 21 h 52"/>
                <a:gd name="T58" fmla="*/ 1 w 28"/>
                <a:gd name="T59" fmla="*/ 16 h 52"/>
                <a:gd name="T60" fmla="*/ 4 w 28"/>
                <a:gd name="T61" fmla="*/ 9 h 52"/>
                <a:gd name="T62" fmla="*/ 11 w 28"/>
                <a:gd name="T63" fmla="*/ 5 h 52"/>
                <a:gd name="T64" fmla="*/ 11 w 28"/>
                <a:gd name="T65" fmla="*/ 2 h 52"/>
                <a:gd name="T66" fmla="*/ 12 w 28"/>
                <a:gd name="T67" fmla="*/ 0 h 52"/>
                <a:gd name="T68" fmla="*/ 14 w 28"/>
                <a:gd name="T69" fmla="*/ 0 h 52"/>
                <a:gd name="T70" fmla="*/ 17 w 28"/>
                <a:gd name="T71" fmla="*/ 0 h 52"/>
                <a:gd name="T72" fmla="*/ 19 w 28"/>
                <a:gd name="T73" fmla="*/ 0 h 52"/>
                <a:gd name="T74" fmla="*/ 19 w 28"/>
                <a:gd name="T75" fmla="*/ 2 h 52"/>
                <a:gd name="T76" fmla="*/ 19 w 28"/>
                <a:gd name="T77" fmla="*/ 5 h 52"/>
                <a:gd name="T78" fmla="*/ 23 w 28"/>
                <a:gd name="T79" fmla="*/ 6 h 52"/>
                <a:gd name="T80" fmla="*/ 25 w 28"/>
                <a:gd name="T81" fmla="*/ 6 h 52"/>
                <a:gd name="T82" fmla="*/ 26 w 28"/>
                <a:gd name="T83" fmla="*/ 7 h 52"/>
                <a:gd name="T84" fmla="*/ 25 w 28"/>
                <a:gd name="T85" fmla="*/ 10 h 52"/>
                <a:gd name="T86" fmla="*/ 25 w 28"/>
                <a:gd name="T87" fmla="*/ 12 h 52"/>
                <a:gd name="T88" fmla="*/ 24 w 28"/>
                <a:gd name="T89" fmla="*/ 12 h 52"/>
                <a:gd name="T90" fmla="*/ 20 w 28"/>
                <a:gd name="T91" fmla="*/ 12 h 52"/>
                <a:gd name="T92" fmla="*/ 16 w 28"/>
                <a:gd name="T93" fmla="*/ 11 h 52"/>
                <a:gd name="T94" fmla="*/ 11 w 28"/>
                <a:gd name="T95" fmla="*/ 13 h 52"/>
                <a:gd name="T96" fmla="*/ 9 w 28"/>
                <a:gd name="T97" fmla="*/ 16 h 52"/>
                <a:gd name="T98" fmla="*/ 11 w 28"/>
                <a:gd name="T99" fmla="*/ 19 h 52"/>
                <a:gd name="T100" fmla="*/ 16 w 28"/>
                <a:gd name="T101" fmla="*/ 22 h 52"/>
                <a:gd name="T102" fmla="*/ 25 w 28"/>
                <a:gd name="T103" fmla="*/ 27 h 52"/>
                <a:gd name="T104" fmla="*/ 28 w 28"/>
                <a:gd name="T105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52">
                  <a:moveTo>
                    <a:pt x="28" y="35"/>
                  </a:moveTo>
                  <a:cubicBezTo>
                    <a:pt x="28" y="37"/>
                    <a:pt x="28" y="39"/>
                    <a:pt x="27" y="40"/>
                  </a:cubicBezTo>
                  <a:cubicBezTo>
                    <a:pt x="27" y="41"/>
                    <a:pt x="26" y="42"/>
                    <a:pt x="25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6"/>
                    <a:pt x="19" y="46"/>
                    <a:pt x="18" y="47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1"/>
                    <a:pt x="18" y="51"/>
                    <a:pt x="18" y="52"/>
                  </a:cubicBezTo>
                  <a:cubicBezTo>
                    <a:pt x="17" y="52"/>
                    <a:pt x="17" y="52"/>
                    <a:pt x="16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1"/>
                    <a:pt x="10" y="51"/>
                    <a:pt x="10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7" y="47"/>
                    <a:pt x="5" y="47"/>
                    <a:pt x="4" y="46"/>
                  </a:cubicBezTo>
                  <a:cubicBezTo>
                    <a:pt x="2" y="46"/>
                    <a:pt x="1" y="45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1" y="39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39"/>
                    <a:pt x="5" y="40"/>
                    <a:pt x="6" y="40"/>
                  </a:cubicBezTo>
                  <a:cubicBezTo>
                    <a:pt x="7" y="40"/>
                    <a:pt x="9" y="40"/>
                    <a:pt x="11" y="40"/>
                  </a:cubicBezTo>
                  <a:cubicBezTo>
                    <a:pt x="14" y="40"/>
                    <a:pt x="16" y="40"/>
                    <a:pt x="17" y="39"/>
                  </a:cubicBezTo>
                  <a:cubicBezTo>
                    <a:pt x="19" y="39"/>
                    <a:pt x="20" y="37"/>
                    <a:pt x="20" y="36"/>
                  </a:cubicBezTo>
                  <a:cubicBezTo>
                    <a:pt x="20" y="34"/>
                    <a:pt x="19" y="33"/>
                    <a:pt x="18" y="32"/>
                  </a:cubicBezTo>
                  <a:cubicBezTo>
                    <a:pt x="17" y="31"/>
                    <a:pt x="15" y="30"/>
                    <a:pt x="12" y="29"/>
                  </a:cubicBezTo>
                  <a:cubicBezTo>
                    <a:pt x="11" y="28"/>
                    <a:pt x="9" y="27"/>
                    <a:pt x="8" y="27"/>
                  </a:cubicBezTo>
                  <a:cubicBezTo>
                    <a:pt x="7" y="26"/>
                    <a:pt x="5" y="25"/>
                    <a:pt x="4" y="24"/>
                  </a:cubicBezTo>
                  <a:cubicBezTo>
                    <a:pt x="3" y="23"/>
                    <a:pt x="3" y="22"/>
                    <a:pt x="2" y="21"/>
                  </a:cubicBezTo>
                  <a:cubicBezTo>
                    <a:pt x="1" y="19"/>
                    <a:pt x="1" y="18"/>
                    <a:pt x="1" y="16"/>
                  </a:cubicBezTo>
                  <a:cubicBezTo>
                    <a:pt x="1" y="14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5"/>
                    <a:pt x="23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7"/>
                    <a:pt x="26" y="7"/>
                  </a:cubicBezTo>
                  <a:cubicBezTo>
                    <a:pt x="26" y="8"/>
                    <a:pt x="26" y="9"/>
                    <a:pt x="25" y="10"/>
                  </a:cubicBezTo>
                  <a:cubicBezTo>
                    <a:pt x="25" y="10"/>
                    <a:pt x="25" y="11"/>
                    <a:pt x="25" y="12"/>
                  </a:cubicBezTo>
                  <a:cubicBezTo>
                    <a:pt x="24" y="12"/>
                    <a:pt x="24" y="13"/>
                    <a:pt x="24" y="12"/>
                  </a:cubicBezTo>
                  <a:cubicBezTo>
                    <a:pt x="23" y="12"/>
                    <a:pt x="22" y="12"/>
                    <a:pt x="20" y="12"/>
                  </a:cubicBezTo>
                  <a:cubicBezTo>
                    <a:pt x="19" y="11"/>
                    <a:pt x="18" y="11"/>
                    <a:pt x="16" y="11"/>
                  </a:cubicBezTo>
                  <a:cubicBezTo>
                    <a:pt x="14" y="11"/>
                    <a:pt x="12" y="12"/>
                    <a:pt x="11" y="13"/>
                  </a:cubicBezTo>
                  <a:cubicBezTo>
                    <a:pt x="10" y="13"/>
                    <a:pt x="9" y="15"/>
                    <a:pt x="9" y="16"/>
                  </a:cubicBezTo>
                  <a:cubicBezTo>
                    <a:pt x="9" y="17"/>
                    <a:pt x="10" y="18"/>
                    <a:pt x="11" y="19"/>
                  </a:cubicBezTo>
                  <a:cubicBezTo>
                    <a:pt x="12" y="20"/>
                    <a:pt x="14" y="21"/>
                    <a:pt x="16" y="22"/>
                  </a:cubicBezTo>
                  <a:cubicBezTo>
                    <a:pt x="20" y="24"/>
                    <a:pt x="23" y="25"/>
                    <a:pt x="25" y="27"/>
                  </a:cubicBezTo>
                  <a:cubicBezTo>
                    <a:pt x="27" y="30"/>
                    <a:pt x="28" y="32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7" name="Freeform 583"/>
            <p:cNvSpPr>
              <a:spLocks noEditPoints="1"/>
            </p:cNvSpPr>
            <p:nvPr/>
          </p:nvSpPr>
          <p:spPr bwMode="auto">
            <a:xfrm>
              <a:off x="1099" y="2654"/>
              <a:ext cx="124" cy="157"/>
            </a:xfrm>
            <a:custGeom>
              <a:avLst/>
              <a:gdLst>
                <a:gd name="T0" fmla="*/ 0 w 124"/>
                <a:gd name="T1" fmla="*/ 125 h 157"/>
                <a:gd name="T2" fmla="*/ 0 w 124"/>
                <a:gd name="T3" fmla="*/ 133 h 157"/>
                <a:gd name="T4" fmla="*/ 3 w 124"/>
                <a:gd name="T5" fmla="*/ 139 h 157"/>
                <a:gd name="T6" fmla="*/ 6 w 124"/>
                <a:gd name="T7" fmla="*/ 141 h 157"/>
                <a:gd name="T8" fmla="*/ 9 w 124"/>
                <a:gd name="T9" fmla="*/ 143 h 157"/>
                <a:gd name="T10" fmla="*/ 13 w 124"/>
                <a:gd name="T11" fmla="*/ 144 h 157"/>
                <a:gd name="T12" fmla="*/ 16 w 124"/>
                <a:gd name="T13" fmla="*/ 143 h 157"/>
                <a:gd name="T14" fmla="*/ 21 w 124"/>
                <a:gd name="T15" fmla="*/ 140 h 157"/>
                <a:gd name="T16" fmla="*/ 24 w 124"/>
                <a:gd name="T17" fmla="*/ 136 h 157"/>
                <a:gd name="T18" fmla="*/ 25 w 124"/>
                <a:gd name="T19" fmla="*/ 127 h 157"/>
                <a:gd name="T20" fmla="*/ 27 w 124"/>
                <a:gd name="T21" fmla="*/ 88 h 157"/>
                <a:gd name="T22" fmla="*/ 29 w 124"/>
                <a:gd name="T23" fmla="*/ 85 h 157"/>
                <a:gd name="T24" fmla="*/ 3 w 124"/>
                <a:gd name="T25" fmla="*/ 157 h 157"/>
                <a:gd name="T26" fmla="*/ 99 w 124"/>
                <a:gd name="T27" fmla="*/ 146 h 157"/>
                <a:gd name="T28" fmla="*/ 98 w 124"/>
                <a:gd name="T29" fmla="*/ 3 h 157"/>
                <a:gd name="T30" fmla="*/ 95 w 124"/>
                <a:gd name="T31" fmla="*/ 0 h 157"/>
                <a:gd name="T32" fmla="*/ 35 w 124"/>
                <a:gd name="T33" fmla="*/ 0 h 157"/>
                <a:gd name="T34" fmla="*/ 31 w 124"/>
                <a:gd name="T35" fmla="*/ 2 h 157"/>
                <a:gd name="T36" fmla="*/ 29 w 124"/>
                <a:gd name="T37" fmla="*/ 6 h 157"/>
                <a:gd name="T38" fmla="*/ 28 w 124"/>
                <a:gd name="T39" fmla="*/ 19 h 157"/>
                <a:gd name="T40" fmla="*/ 25 w 124"/>
                <a:gd name="T41" fmla="*/ 21 h 157"/>
                <a:gd name="T42" fmla="*/ 24 w 124"/>
                <a:gd name="T43" fmla="*/ 22 h 157"/>
                <a:gd name="T44" fmla="*/ 21 w 124"/>
                <a:gd name="T45" fmla="*/ 24 h 157"/>
                <a:gd name="T46" fmla="*/ 19 w 124"/>
                <a:gd name="T47" fmla="*/ 25 h 157"/>
                <a:gd name="T48" fmla="*/ 18 w 124"/>
                <a:gd name="T49" fmla="*/ 27 h 157"/>
                <a:gd name="T50" fmla="*/ 16 w 124"/>
                <a:gd name="T51" fmla="*/ 30 h 157"/>
                <a:gd name="T52" fmla="*/ 13 w 124"/>
                <a:gd name="T53" fmla="*/ 35 h 157"/>
                <a:gd name="T54" fmla="*/ 13 w 124"/>
                <a:gd name="T55" fmla="*/ 83 h 157"/>
                <a:gd name="T56" fmla="*/ 13 w 124"/>
                <a:gd name="T57" fmla="*/ 89 h 157"/>
                <a:gd name="T58" fmla="*/ 12 w 124"/>
                <a:gd name="T59" fmla="*/ 96 h 157"/>
                <a:gd name="T60" fmla="*/ 8 w 124"/>
                <a:gd name="T61" fmla="*/ 104 h 157"/>
                <a:gd name="T62" fmla="*/ 3 w 124"/>
                <a:gd name="T63" fmla="*/ 114 h 157"/>
                <a:gd name="T64" fmla="*/ 0 w 124"/>
                <a:gd name="T65" fmla="*/ 121 h 157"/>
                <a:gd name="T66" fmla="*/ 38 w 124"/>
                <a:gd name="T67" fmla="*/ 14 h 157"/>
                <a:gd name="T68" fmla="*/ 43 w 124"/>
                <a:gd name="T69" fmla="*/ 11 h 157"/>
                <a:gd name="T70" fmla="*/ 85 w 124"/>
                <a:gd name="T71" fmla="*/ 11 h 157"/>
                <a:gd name="T72" fmla="*/ 88 w 124"/>
                <a:gd name="T73" fmla="*/ 14 h 157"/>
                <a:gd name="T74" fmla="*/ 89 w 124"/>
                <a:gd name="T75" fmla="*/ 43 h 157"/>
                <a:gd name="T76" fmla="*/ 88 w 124"/>
                <a:gd name="T77" fmla="*/ 47 h 157"/>
                <a:gd name="T78" fmla="*/ 83 w 124"/>
                <a:gd name="T79" fmla="*/ 50 h 157"/>
                <a:gd name="T80" fmla="*/ 41 w 124"/>
                <a:gd name="T81" fmla="*/ 48 h 157"/>
                <a:gd name="T82" fmla="*/ 38 w 124"/>
                <a:gd name="T83" fmla="*/ 44 h 157"/>
                <a:gd name="T84" fmla="*/ 6 w 124"/>
                <a:gd name="T85" fmla="*/ 125 h 157"/>
                <a:gd name="T86" fmla="*/ 8 w 124"/>
                <a:gd name="T87" fmla="*/ 121 h 157"/>
                <a:gd name="T88" fmla="*/ 9 w 124"/>
                <a:gd name="T89" fmla="*/ 114 h 157"/>
                <a:gd name="T90" fmla="*/ 12 w 124"/>
                <a:gd name="T91" fmla="*/ 107 h 157"/>
                <a:gd name="T92" fmla="*/ 18 w 124"/>
                <a:gd name="T93" fmla="*/ 94 h 157"/>
                <a:gd name="T94" fmla="*/ 18 w 124"/>
                <a:gd name="T95" fmla="*/ 54 h 157"/>
                <a:gd name="T96" fmla="*/ 27 w 124"/>
                <a:gd name="T97" fmla="*/ 40 h 157"/>
                <a:gd name="T98" fmla="*/ 27 w 124"/>
                <a:gd name="T99" fmla="*/ 30 h 157"/>
                <a:gd name="T100" fmla="*/ 29 w 124"/>
                <a:gd name="T101" fmla="*/ 28 h 157"/>
                <a:gd name="T102" fmla="*/ 24 w 124"/>
                <a:gd name="T103" fmla="*/ 79 h 157"/>
                <a:gd name="T104" fmla="*/ 21 w 124"/>
                <a:gd name="T105" fmla="*/ 117 h 157"/>
                <a:gd name="T106" fmla="*/ 21 w 124"/>
                <a:gd name="T107" fmla="*/ 124 h 157"/>
                <a:gd name="T108" fmla="*/ 18 w 124"/>
                <a:gd name="T109" fmla="*/ 130 h 157"/>
                <a:gd name="T110" fmla="*/ 16 w 124"/>
                <a:gd name="T111" fmla="*/ 133 h 157"/>
                <a:gd name="T112" fmla="*/ 15 w 124"/>
                <a:gd name="T113" fmla="*/ 136 h 157"/>
                <a:gd name="T114" fmla="*/ 12 w 124"/>
                <a:gd name="T115" fmla="*/ 136 h 157"/>
                <a:gd name="T116" fmla="*/ 11 w 124"/>
                <a:gd name="T117" fmla="*/ 136 h 157"/>
                <a:gd name="T118" fmla="*/ 8 w 124"/>
                <a:gd name="T119" fmla="*/ 133 h 157"/>
                <a:gd name="T120" fmla="*/ 8 w 124"/>
                <a:gd name="T121" fmla="*/ 131 h 157"/>
                <a:gd name="T122" fmla="*/ 6 w 124"/>
                <a:gd name="T123" fmla="*/ 12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4" h="157">
                  <a:moveTo>
                    <a:pt x="0" y="121"/>
                  </a:moveTo>
                  <a:lnTo>
                    <a:pt x="0" y="124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133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3" y="139"/>
                  </a:lnTo>
                  <a:lnTo>
                    <a:pt x="3" y="139"/>
                  </a:lnTo>
                  <a:lnTo>
                    <a:pt x="5" y="140"/>
                  </a:lnTo>
                  <a:lnTo>
                    <a:pt x="6" y="141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9" y="143"/>
                  </a:lnTo>
                  <a:lnTo>
                    <a:pt x="11" y="144"/>
                  </a:lnTo>
                  <a:lnTo>
                    <a:pt x="12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6" y="143"/>
                  </a:lnTo>
                  <a:lnTo>
                    <a:pt x="16" y="143"/>
                  </a:lnTo>
                  <a:lnTo>
                    <a:pt x="18" y="143"/>
                  </a:lnTo>
                  <a:lnTo>
                    <a:pt x="19" y="141"/>
                  </a:lnTo>
                  <a:lnTo>
                    <a:pt x="21" y="140"/>
                  </a:lnTo>
                  <a:lnTo>
                    <a:pt x="21" y="139"/>
                  </a:lnTo>
                  <a:lnTo>
                    <a:pt x="24" y="137"/>
                  </a:lnTo>
                  <a:lnTo>
                    <a:pt x="24" y="136"/>
                  </a:lnTo>
                  <a:lnTo>
                    <a:pt x="25" y="133"/>
                  </a:lnTo>
                  <a:lnTo>
                    <a:pt x="25" y="130"/>
                  </a:lnTo>
                  <a:lnTo>
                    <a:pt x="25" y="127"/>
                  </a:lnTo>
                  <a:lnTo>
                    <a:pt x="27" y="124"/>
                  </a:lnTo>
                  <a:lnTo>
                    <a:pt x="27" y="121"/>
                  </a:lnTo>
                  <a:lnTo>
                    <a:pt x="27" y="88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9" y="85"/>
                  </a:lnTo>
                  <a:lnTo>
                    <a:pt x="29" y="146"/>
                  </a:lnTo>
                  <a:lnTo>
                    <a:pt x="3" y="146"/>
                  </a:lnTo>
                  <a:lnTo>
                    <a:pt x="3" y="157"/>
                  </a:lnTo>
                  <a:lnTo>
                    <a:pt x="124" y="157"/>
                  </a:lnTo>
                  <a:lnTo>
                    <a:pt x="124" y="146"/>
                  </a:lnTo>
                  <a:lnTo>
                    <a:pt x="99" y="146"/>
                  </a:lnTo>
                  <a:lnTo>
                    <a:pt x="99" y="6"/>
                  </a:lnTo>
                  <a:lnTo>
                    <a:pt x="98" y="5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96" y="2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29" y="6"/>
                  </a:lnTo>
                  <a:lnTo>
                    <a:pt x="29" y="18"/>
                  </a:lnTo>
                  <a:lnTo>
                    <a:pt x="28" y="18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19" y="25"/>
                  </a:lnTo>
                  <a:lnTo>
                    <a:pt x="19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3" y="31"/>
                  </a:lnTo>
                  <a:lnTo>
                    <a:pt x="13" y="35"/>
                  </a:lnTo>
                  <a:lnTo>
                    <a:pt x="13" y="43"/>
                  </a:lnTo>
                  <a:lnTo>
                    <a:pt x="13" y="47"/>
                  </a:lnTo>
                  <a:lnTo>
                    <a:pt x="13" y="83"/>
                  </a:lnTo>
                  <a:lnTo>
                    <a:pt x="13" y="85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2" y="96"/>
                  </a:lnTo>
                  <a:lnTo>
                    <a:pt x="11" y="98"/>
                  </a:lnTo>
                  <a:lnTo>
                    <a:pt x="9" y="101"/>
                  </a:lnTo>
                  <a:lnTo>
                    <a:pt x="8" y="104"/>
                  </a:lnTo>
                  <a:lnTo>
                    <a:pt x="6" y="107"/>
                  </a:lnTo>
                  <a:lnTo>
                    <a:pt x="5" y="110"/>
                  </a:lnTo>
                  <a:lnTo>
                    <a:pt x="3" y="114"/>
                  </a:lnTo>
                  <a:lnTo>
                    <a:pt x="3" y="117"/>
                  </a:lnTo>
                  <a:lnTo>
                    <a:pt x="2" y="118"/>
                  </a:lnTo>
                  <a:lnTo>
                    <a:pt x="0" y="121"/>
                  </a:lnTo>
                  <a:close/>
                  <a:moveTo>
                    <a:pt x="38" y="18"/>
                  </a:moveTo>
                  <a:lnTo>
                    <a:pt x="38" y="15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1" y="12"/>
                  </a:lnTo>
                  <a:lnTo>
                    <a:pt x="43" y="11"/>
                  </a:lnTo>
                  <a:lnTo>
                    <a:pt x="44" y="11"/>
                  </a:lnTo>
                  <a:lnTo>
                    <a:pt x="83" y="11"/>
                  </a:lnTo>
                  <a:lnTo>
                    <a:pt x="85" y="11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89" y="43"/>
                  </a:lnTo>
                  <a:lnTo>
                    <a:pt x="89" y="44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6" y="48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44" y="50"/>
                  </a:lnTo>
                  <a:lnTo>
                    <a:pt x="43" y="50"/>
                  </a:lnTo>
                  <a:lnTo>
                    <a:pt x="41" y="48"/>
                  </a:lnTo>
                  <a:lnTo>
                    <a:pt x="40" y="47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43"/>
                  </a:lnTo>
                  <a:lnTo>
                    <a:pt x="38" y="18"/>
                  </a:lnTo>
                  <a:close/>
                  <a:moveTo>
                    <a:pt x="6" y="125"/>
                  </a:moveTo>
                  <a:lnTo>
                    <a:pt x="8" y="124"/>
                  </a:lnTo>
                  <a:lnTo>
                    <a:pt x="8" y="123"/>
                  </a:lnTo>
                  <a:lnTo>
                    <a:pt x="8" y="121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9" y="114"/>
                  </a:lnTo>
                  <a:lnTo>
                    <a:pt x="11" y="112"/>
                  </a:lnTo>
                  <a:lnTo>
                    <a:pt x="11" y="110"/>
                  </a:lnTo>
                  <a:lnTo>
                    <a:pt x="12" y="107"/>
                  </a:lnTo>
                  <a:lnTo>
                    <a:pt x="13" y="105"/>
                  </a:lnTo>
                  <a:lnTo>
                    <a:pt x="15" y="102"/>
                  </a:lnTo>
                  <a:lnTo>
                    <a:pt x="18" y="94"/>
                  </a:lnTo>
                  <a:lnTo>
                    <a:pt x="19" y="88"/>
                  </a:lnTo>
                  <a:lnTo>
                    <a:pt x="18" y="85"/>
                  </a:lnTo>
                  <a:lnTo>
                    <a:pt x="18" y="54"/>
                  </a:lnTo>
                  <a:lnTo>
                    <a:pt x="27" y="54"/>
                  </a:lnTo>
                  <a:lnTo>
                    <a:pt x="27" y="48"/>
                  </a:lnTo>
                  <a:lnTo>
                    <a:pt x="27" y="40"/>
                  </a:lnTo>
                  <a:lnTo>
                    <a:pt x="27" y="34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29" y="76"/>
                  </a:lnTo>
                  <a:lnTo>
                    <a:pt x="27" y="76"/>
                  </a:lnTo>
                  <a:lnTo>
                    <a:pt x="24" y="79"/>
                  </a:lnTo>
                  <a:lnTo>
                    <a:pt x="22" y="80"/>
                  </a:lnTo>
                  <a:lnTo>
                    <a:pt x="21" y="82"/>
                  </a:lnTo>
                  <a:lnTo>
                    <a:pt x="21" y="117"/>
                  </a:lnTo>
                  <a:lnTo>
                    <a:pt x="21" y="120"/>
                  </a:lnTo>
                  <a:lnTo>
                    <a:pt x="21" y="123"/>
                  </a:lnTo>
                  <a:lnTo>
                    <a:pt x="21" y="124"/>
                  </a:lnTo>
                  <a:lnTo>
                    <a:pt x="19" y="125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1"/>
                  </a:lnTo>
                  <a:lnTo>
                    <a:pt x="18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6"/>
                  </a:lnTo>
                  <a:lnTo>
                    <a:pt x="15" y="136"/>
                  </a:lnTo>
                  <a:lnTo>
                    <a:pt x="13" y="136"/>
                  </a:lnTo>
                  <a:lnTo>
                    <a:pt x="13" y="136"/>
                  </a:lnTo>
                  <a:lnTo>
                    <a:pt x="12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9" y="136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28"/>
                  </a:lnTo>
                  <a:lnTo>
                    <a:pt x="6" y="128"/>
                  </a:lnTo>
                  <a:lnTo>
                    <a:pt x="6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8" name="Rectangle 584"/>
            <p:cNvSpPr>
              <a:spLocks noChangeArrowheads="1"/>
            </p:cNvSpPr>
            <p:nvPr/>
          </p:nvSpPr>
          <p:spPr bwMode="auto">
            <a:xfrm>
              <a:off x="1793" y="2538"/>
              <a:ext cx="21" cy="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9" name="Rectangle 585"/>
            <p:cNvSpPr>
              <a:spLocks noChangeArrowheads="1"/>
            </p:cNvSpPr>
            <p:nvPr/>
          </p:nvSpPr>
          <p:spPr bwMode="auto">
            <a:xfrm>
              <a:off x="2080" y="1386"/>
              <a:ext cx="16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0" name="Freeform 586"/>
            <p:cNvSpPr/>
            <p:nvPr/>
          </p:nvSpPr>
          <p:spPr bwMode="auto">
            <a:xfrm>
              <a:off x="1918" y="635"/>
              <a:ext cx="38" cy="71"/>
            </a:xfrm>
            <a:custGeom>
              <a:avLst/>
              <a:gdLst>
                <a:gd name="T0" fmla="*/ 26 w 26"/>
                <a:gd name="T1" fmla="*/ 33 h 49"/>
                <a:gd name="T2" fmla="*/ 26 w 26"/>
                <a:gd name="T3" fmla="*/ 37 h 49"/>
                <a:gd name="T4" fmla="*/ 24 w 26"/>
                <a:gd name="T5" fmla="*/ 40 h 49"/>
                <a:gd name="T6" fmla="*/ 21 w 26"/>
                <a:gd name="T7" fmla="*/ 43 h 49"/>
                <a:gd name="T8" fmla="*/ 17 w 26"/>
                <a:gd name="T9" fmla="*/ 44 h 49"/>
                <a:gd name="T10" fmla="*/ 17 w 26"/>
                <a:gd name="T11" fmla="*/ 47 h 49"/>
                <a:gd name="T12" fmla="*/ 17 w 26"/>
                <a:gd name="T13" fmla="*/ 48 h 49"/>
                <a:gd name="T14" fmla="*/ 15 w 26"/>
                <a:gd name="T15" fmla="*/ 49 h 49"/>
                <a:gd name="T16" fmla="*/ 12 w 26"/>
                <a:gd name="T17" fmla="*/ 49 h 49"/>
                <a:gd name="T18" fmla="*/ 10 w 26"/>
                <a:gd name="T19" fmla="*/ 48 h 49"/>
                <a:gd name="T20" fmla="*/ 10 w 26"/>
                <a:gd name="T21" fmla="*/ 46 h 49"/>
                <a:gd name="T22" fmla="*/ 10 w 26"/>
                <a:gd name="T23" fmla="*/ 44 h 49"/>
                <a:gd name="T24" fmla="*/ 4 w 26"/>
                <a:gd name="T25" fmla="*/ 43 h 49"/>
                <a:gd name="T26" fmla="*/ 1 w 26"/>
                <a:gd name="T27" fmla="*/ 42 h 49"/>
                <a:gd name="T28" fmla="*/ 0 w 26"/>
                <a:gd name="T29" fmla="*/ 41 h 49"/>
                <a:gd name="T30" fmla="*/ 1 w 26"/>
                <a:gd name="T31" fmla="*/ 39 h 49"/>
                <a:gd name="T32" fmla="*/ 1 w 26"/>
                <a:gd name="T33" fmla="*/ 37 h 49"/>
                <a:gd name="T34" fmla="*/ 2 w 26"/>
                <a:gd name="T35" fmla="*/ 36 h 49"/>
                <a:gd name="T36" fmla="*/ 3 w 26"/>
                <a:gd name="T37" fmla="*/ 36 h 49"/>
                <a:gd name="T38" fmla="*/ 3 w 26"/>
                <a:gd name="T39" fmla="*/ 36 h 49"/>
                <a:gd name="T40" fmla="*/ 6 w 26"/>
                <a:gd name="T41" fmla="*/ 37 h 49"/>
                <a:gd name="T42" fmla="*/ 11 w 26"/>
                <a:gd name="T43" fmla="*/ 38 h 49"/>
                <a:gd name="T44" fmla="*/ 16 w 26"/>
                <a:gd name="T45" fmla="*/ 37 h 49"/>
                <a:gd name="T46" fmla="*/ 19 w 26"/>
                <a:gd name="T47" fmla="*/ 33 h 49"/>
                <a:gd name="T48" fmla="*/ 17 w 26"/>
                <a:gd name="T49" fmla="*/ 30 h 49"/>
                <a:gd name="T50" fmla="*/ 12 w 26"/>
                <a:gd name="T51" fmla="*/ 27 h 49"/>
                <a:gd name="T52" fmla="*/ 8 w 26"/>
                <a:gd name="T53" fmla="*/ 25 h 49"/>
                <a:gd name="T54" fmla="*/ 5 w 26"/>
                <a:gd name="T55" fmla="*/ 23 h 49"/>
                <a:gd name="T56" fmla="*/ 2 w 26"/>
                <a:gd name="T57" fmla="*/ 19 h 49"/>
                <a:gd name="T58" fmla="*/ 1 w 26"/>
                <a:gd name="T59" fmla="*/ 15 h 49"/>
                <a:gd name="T60" fmla="*/ 4 w 26"/>
                <a:gd name="T61" fmla="*/ 9 h 49"/>
                <a:gd name="T62" fmla="*/ 11 w 26"/>
                <a:gd name="T63" fmla="*/ 5 h 49"/>
                <a:gd name="T64" fmla="*/ 11 w 26"/>
                <a:gd name="T65" fmla="*/ 2 h 49"/>
                <a:gd name="T66" fmla="*/ 11 w 26"/>
                <a:gd name="T67" fmla="*/ 0 h 49"/>
                <a:gd name="T68" fmla="*/ 13 w 26"/>
                <a:gd name="T69" fmla="*/ 0 h 49"/>
                <a:gd name="T70" fmla="*/ 17 w 26"/>
                <a:gd name="T71" fmla="*/ 0 h 49"/>
                <a:gd name="T72" fmla="*/ 18 w 26"/>
                <a:gd name="T73" fmla="*/ 0 h 49"/>
                <a:gd name="T74" fmla="*/ 18 w 26"/>
                <a:gd name="T75" fmla="*/ 2 h 49"/>
                <a:gd name="T76" fmla="*/ 18 w 26"/>
                <a:gd name="T77" fmla="*/ 5 h 49"/>
                <a:gd name="T78" fmla="*/ 22 w 26"/>
                <a:gd name="T79" fmla="*/ 5 h 49"/>
                <a:gd name="T80" fmla="*/ 24 w 26"/>
                <a:gd name="T81" fmla="*/ 6 h 49"/>
                <a:gd name="T82" fmla="*/ 24 w 26"/>
                <a:gd name="T83" fmla="*/ 7 h 49"/>
                <a:gd name="T84" fmla="*/ 24 w 26"/>
                <a:gd name="T85" fmla="*/ 9 h 49"/>
                <a:gd name="T86" fmla="*/ 23 w 26"/>
                <a:gd name="T87" fmla="*/ 11 h 49"/>
                <a:gd name="T88" fmla="*/ 22 w 26"/>
                <a:gd name="T89" fmla="*/ 12 h 49"/>
                <a:gd name="T90" fmla="*/ 19 w 26"/>
                <a:gd name="T91" fmla="*/ 11 h 49"/>
                <a:gd name="T92" fmla="*/ 16 w 26"/>
                <a:gd name="T93" fmla="*/ 11 h 49"/>
                <a:gd name="T94" fmla="*/ 10 w 26"/>
                <a:gd name="T95" fmla="*/ 12 h 49"/>
                <a:gd name="T96" fmla="*/ 9 w 26"/>
                <a:gd name="T97" fmla="*/ 15 h 49"/>
                <a:gd name="T98" fmla="*/ 11 w 26"/>
                <a:gd name="T99" fmla="*/ 18 h 49"/>
                <a:gd name="T100" fmla="*/ 16 w 26"/>
                <a:gd name="T101" fmla="*/ 21 h 49"/>
                <a:gd name="T102" fmla="*/ 24 w 26"/>
                <a:gd name="T103" fmla="*/ 26 h 49"/>
                <a:gd name="T104" fmla="*/ 26 w 26"/>
                <a:gd name="T105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" h="49">
                  <a:moveTo>
                    <a:pt x="26" y="33"/>
                  </a:moveTo>
                  <a:cubicBezTo>
                    <a:pt x="26" y="35"/>
                    <a:pt x="26" y="36"/>
                    <a:pt x="26" y="37"/>
                  </a:cubicBezTo>
                  <a:cubicBezTo>
                    <a:pt x="25" y="39"/>
                    <a:pt x="25" y="40"/>
                    <a:pt x="24" y="40"/>
                  </a:cubicBezTo>
                  <a:cubicBezTo>
                    <a:pt x="23" y="41"/>
                    <a:pt x="22" y="42"/>
                    <a:pt x="21" y="43"/>
                  </a:cubicBezTo>
                  <a:cubicBezTo>
                    <a:pt x="20" y="43"/>
                    <a:pt x="18" y="43"/>
                    <a:pt x="17" y="44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6" y="49"/>
                    <a:pt x="1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1" y="49"/>
                    <a:pt x="10" y="48"/>
                  </a:cubicBezTo>
                  <a:cubicBezTo>
                    <a:pt x="10" y="48"/>
                    <a:pt x="10" y="47"/>
                    <a:pt x="10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4"/>
                    <a:pt x="4" y="43"/>
                  </a:cubicBezTo>
                  <a:cubicBezTo>
                    <a:pt x="2" y="43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1" y="40"/>
                    <a:pt x="1" y="39"/>
                    <a:pt x="1" y="39"/>
                  </a:cubicBezTo>
                  <a:cubicBezTo>
                    <a:pt x="1" y="38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5" y="37"/>
                    <a:pt x="6" y="37"/>
                  </a:cubicBezTo>
                  <a:cubicBezTo>
                    <a:pt x="7" y="38"/>
                    <a:pt x="9" y="38"/>
                    <a:pt x="11" y="38"/>
                  </a:cubicBezTo>
                  <a:cubicBezTo>
                    <a:pt x="13" y="38"/>
                    <a:pt x="15" y="38"/>
                    <a:pt x="16" y="37"/>
                  </a:cubicBezTo>
                  <a:cubicBezTo>
                    <a:pt x="18" y="36"/>
                    <a:pt x="19" y="35"/>
                    <a:pt x="19" y="33"/>
                  </a:cubicBezTo>
                  <a:cubicBezTo>
                    <a:pt x="19" y="32"/>
                    <a:pt x="18" y="31"/>
                    <a:pt x="17" y="30"/>
                  </a:cubicBezTo>
                  <a:cubicBezTo>
                    <a:pt x="16" y="29"/>
                    <a:pt x="14" y="28"/>
                    <a:pt x="12" y="27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7" y="24"/>
                    <a:pt x="6" y="24"/>
                    <a:pt x="5" y="23"/>
                  </a:cubicBezTo>
                  <a:cubicBezTo>
                    <a:pt x="4" y="22"/>
                    <a:pt x="3" y="21"/>
                    <a:pt x="2" y="19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1" y="13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3" y="5"/>
                    <a:pt x="23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4" y="10"/>
                    <a:pt x="24" y="10"/>
                    <a:pt x="23" y="11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1" y="11"/>
                    <a:pt x="19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3" y="11"/>
                    <a:pt x="11" y="11"/>
                    <a:pt x="10" y="12"/>
                  </a:cubicBezTo>
                  <a:cubicBezTo>
                    <a:pt x="9" y="13"/>
                    <a:pt x="9" y="14"/>
                    <a:pt x="9" y="15"/>
                  </a:cubicBezTo>
                  <a:cubicBezTo>
                    <a:pt x="9" y="16"/>
                    <a:pt x="10" y="17"/>
                    <a:pt x="11" y="18"/>
                  </a:cubicBezTo>
                  <a:cubicBezTo>
                    <a:pt x="12" y="19"/>
                    <a:pt x="13" y="20"/>
                    <a:pt x="16" y="21"/>
                  </a:cubicBezTo>
                  <a:cubicBezTo>
                    <a:pt x="19" y="22"/>
                    <a:pt x="22" y="24"/>
                    <a:pt x="24" y="26"/>
                  </a:cubicBezTo>
                  <a:cubicBezTo>
                    <a:pt x="26" y="28"/>
                    <a:pt x="26" y="30"/>
                    <a:pt x="2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1" name="Oval 587"/>
            <p:cNvSpPr>
              <a:spLocks noChangeArrowheads="1"/>
            </p:cNvSpPr>
            <p:nvPr/>
          </p:nvSpPr>
          <p:spPr bwMode="auto">
            <a:xfrm>
              <a:off x="1889" y="621"/>
              <a:ext cx="98" cy="98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2" name="Freeform 588"/>
            <p:cNvSpPr/>
            <p:nvPr/>
          </p:nvSpPr>
          <p:spPr bwMode="auto">
            <a:xfrm>
              <a:off x="1312" y="639"/>
              <a:ext cx="26" cy="48"/>
            </a:xfrm>
            <a:custGeom>
              <a:avLst/>
              <a:gdLst>
                <a:gd name="T0" fmla="*/ 18 w 18"/>
                <a:gd name="T1" fmla="*/ 22 h 33"/>
                <a:gd name="T2" fmla="*/ 17 w 18"/>
                <a:gd name="T3" fmla="*/ 25 h 33"/>
                <a:gd name="T4" fmla="*/ 16 w 18"/>
                <a:gd name="T5" fmla="*/ 27 h 33"/>
                <a:gd name="T6" fmla="*/ 14 w 18"/>
                <a:gd name="T7" fmla="*/ 29 h 33"/>
                <a:gd name="T8" fmla="*/ 11 w 18"/>
                <a:gd name="T9" fmla="*/ 30 h 33"/>
                <a:gd name="T10" fmla="*/ 11 w 18"/>
                <a:gd name="T11" fmla="*/ 32 h 33"/>
                <a:gd name="T12" fmla="*/ 11 w 18"/>
                <a:gd name="T13" fmla="*/ 33 h 33"/>
                <a:gd name="T14" fmla="*/ 10 w 18"/>
                <a:gd name="T15" fmla="*/ 33 h 33"/>
                <a:gd name="T16" fmla="*/ 8 w 18"/>
                <a:gd name="T17" fmla="*/ 33 h 33"/>
                <a:gd name="T18" fmla="*/ 7 w 18"/>
                <a:gd name="T19" fmla="*/ 33 h 33"/>
                <a:gd name="T20" fmla="*/ 6 w 18"/>
                <a:gd name="T21" fmla="*/ 31 h 33"/>
                <a:gd name="T22" fmla="*/ 6 w 18"/>
                <a:gd name="T23" fmla="*/ 30 h 33"/>
                <a:gd name="T24" fmla="*/ 2 w 18"/>
                <a:gd name="T25" fmla="*/ 29 h 33"/>
                <a:gd name="T26" fmla="*/ 0 w 18"/>
                <a:gd name="T27" fmla="*/ 28 h 33"/>
                <a:gd name="T28" fmla="*/ 0 w 18"/>
                <a:gd name="T29" fmla="*/ 28 h 33"/>
                <a:gd name="T30" fmla="*/ 0 w 18"/>
                <a:gd name="T31" fmla="*/ 26 h 33"/>
                <a:gd name="T32" fmla="*/ 1 w 18"/>
                <a:gd name="T33" fmla="*/ 25 h 33"/>
                <a:gd name="T34" fmla="*/ 1 w 18"/>
                <a:gd name="T35" fmla="*/ 25 h 33"/>
                <a:gd name="T36" fmla="*/ 2 w 18"/>
                <a:gd name="T37" fmla="*/ 25 h 33"/>
                <a:gd name="T38" fmla="*/ 2 w 18"/>
                <a:gd name="T39" fmla="*/ 25 h 33"/>
                <a:gd name="T40" fmla="*/ 4 w 18"/>
                <a:gd name="T41" fmla="*/ 25 h 33"/>
                <a:gd name="T42" fmla="*/ 7 w 18"/>
                <a:gd name="T43" fmla="*/ 26 h 33"/>
                <a:gd name="T44" fmla="*/ 11 w 18"/>
                <a:gd name="T45" fmla="*/ 25 h 33"/>
                <a:gd name="T46" fmla="*/ 12 w 18"/>
                <a:gd name="T47" fmla="*/ 23 h 33"/>
                <a:gd name="T48" fmla="*/ 11 w 18"/>
                <a:gd name="T49" fmla="*/ 20 h 33"/>
                <a:gd name="T50" fmla="*/ 8 w 18"/>
                <a:gd name="T51" fmla="*/ 18 h 33"/>
                <a:gd name="T52" fmla="*/ 5 w 18"/>
                <a:gd name="T53" fmla="*/ 17 h 33"/>
                <a:gd name="T54" fmla="*/ 3 w 18"/>
                <a:gd name="T55" fmla="*/ 16 h 33"/>
                <a:gd name="T56" fmla="*/ 1 w 18"/>
                <a:gd name="T57" fmla="*/ 13 h 33"/>
                <a:gd name="T58" fmla="*/ 1 w 18"/>
                <a:gd name="T59" fmla="*/ 10 h 33"/>
                <a:gd name="T60" fmla="*/ 2 w 18"/>
                <a:gd name="T61" fmla="*/ 6 h 33"/>
                <a:gd name="T62" fmla="*/ 7 w 18"/>
                <a:gd name="T63" fmla="*/ 4 h 33"/>
                <a:gd name="T64" fmla="*/ 7 w 18"/>
                <a:gd name="T65" fmla="*/ 2 h 33"/>
                <a:gd name="T66" fmla="*/ 7 w 18"/>
                <a:gd name="T67" fmla="*/ 1 h 33"/>
                <a:gd name="T68" fmla="*/ 9 w 18"/>
                <a:gd name="T69" fmla="*/ 0 h 33"/>
                <a:gd name="T70" fmla="*/ 11 w 18"/>
                <a:gd name="T71" fmla="*/ 0 h 33"/>
                <a:gd name="T72" fmla="*/ 12 w 18"/>
                <a:gd name="T73" fmla="*/ 1 h 33"/>
                <a:gd name="T74" fmla="*/ 12 w 18"/>
                <a:gd name="T75" fmla="*/ 2 h 33"/>
                <a:gd name="T76" fmla="*/ 12 w 18"/>
                <a:gd name="T77" fmla="*/ 4 h 33"/>
                <a:gd name="T78" fmla="*/ 14 w 18"/>
                <a:gd name="T79" fmla="*/ 4 h 33"/>
                <a:gd name="T80" fmla="*/ 16 w 18"/>
                <a:gd name="T81" fmla="*/ 4 h 33"/>
                <a:gd name="T82" fmla="*/ 16 w 18"/>
                <a:gd name="T83" fmla="*/ 5 h 33"/>
                <a:gd name="T84" fmla="*/ 16 w 18"/>
                <a:gd name="T85" fmla="*/ 7 h 33"/>
                <a:gd name="T86" fmla="*/ 15 w 18"/>
                <a:gd name="T87" fmla="*/ 8 h 33"/>
                <a:gd name="T88" fmla="*/ 15 w 18"/>
                <a:gd name="T89" fmla="*/ 8 h 33"/>
                <a:gd name="T90" fmla="*/ 13 w 18"/>
                <a:gd name="T91" fmla="*/ 8 h 33"/>
                <a:gd name="T92" fmla="*/ 10 w 18"/>
                <a:gd name="T93" fmla="*/ 8 h 33"/>
                <a:gd name="T94" fmla="*/ 7 w 18"/>
                <a:gd name="T95" fmla="*/ 8 h 33"/>
                <a:gd name="T96" fmla="*/ 6 w 18"/>
                <a:gd name="T97" fmla="*/ 10 h 33"/>
                <a:gd name="T98" fmla="*/ 7 w 18"/>
                <a:gd name="T99" fmla="*/ 13 h 33"/>
                <a:gd name="T100" fmla="*/ 10 w 18"/>
                <a:gd name="T101" fmla="*/ 14 h 33"/>
                <a:gd name="T102" fmla="*/ 16 w 18"/>
                <a:gd name="T103" fmla="*/ 18 h 33"/>
                <a:gd name="T104" fmla="*/ 18 w 18"/>
                <a:gd name="T10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" h="33">
                  <a:moveTo>
                    <a:pt x="18" y="22"/>
                  </a:moveTo>
                  <a:cubicBezTo>
                    <a:pt x="18" y="24"/>
                    <a:pt x="17" y="25"/>
                    <a:pt x="17" y="25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13" y="29"/>
                    <a:pt x="12" y="29"/>
                    <a:pt x="11" y="3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4" y="30"/>
                    <a:pt x="2" y="29"/>
                  </a:cubicBezTo>
                  <a:cubicBezTo>
                    <a:pt x="1" y="29"/>
                    <a:pt x="1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4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5" y="26"/>
                    <a:pt x="6" y="26"/>
                    <a:pt x="7" y="26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12" y="25"/>
                    <a:pt x="12" y="24"/>
                    <a:pt x="12" y="23"/>
                  </a:cubicBezTo>
                  <a:cubicBezTo>
                    <a:pt x="12" y="22"/>
                    <a:pt x="12" y="21"/>
                    <a:pt x="11" y="20"/>
                  </a:cubicBezTo>
                  <a:cubicBezTo>
                    <a:pt x="11" y="20"/>
                    <a:pt x="10" y="19"/>
                    <a:pt x="8" y="18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4" y="16"/>
                    <a:pt x="3" y="16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0"/>
                  </a:cubicBezTo>
                  <a:cubicBezTo>
                    <a:pt x="1" y="9"/>
                    <a:pt x="1" y="8"/>
                    <a:pt x="2" y="6"/>
                  </a:cubicBezTo>
                  <a:cubicBezTo>
                    <a:pt x="3" y="5"/>
                    <a:pt x="5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3" y="15"/>
                    <a:pt x="14" y="16"/>
                    <a:pt x="16" y="18"/>
                  </a:cubicBezTo>
                  <a:cubicBezTo>
                    <a:pt x="17" y="19"/>
                    <a:pt x="18" y="21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3" name="Oval 589"/>
            <p:cNvSpPr>
              <a:spLocks noChangeArrowheads="1"/>
            </p:cNvSpPr>
            <p:nvPr/>
          </p:nvSpPr>
          <p:spPr bwMode="auto">
            <a:xfrm>
              <a:off x="1291" y="630"/>
              <a:ext cx="66" cy="66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97" name="Group 92"/>
          <p:cNvGrpSpPr>
            <a:grpSpLocks noChangeAspect="1"/>
          </p:cNvGrpSpPr>
          <p:nvPr/>
        </p:nvGrpSpPr>
        <p:grpSpPr>
          <a:xfrm>
            <a:off x="4416113" y="3556768"/>
            <a:ext cx="432000" cy="432833"/>
            <a:chOff x="4427538" y="3192463"/>
            <a:chExt cx="823913" cy="825500"/>
          </a:xfrm>
          <a:solidFill>
            <a:schemeClr val="bg1">
              <a:alpha val="40000"/>
            </a:schemeClr>
          </a:solidFill>
        </p:grpSpPr>
        <p:sp>
          <p:nvSpPr>
            <p:cNvPr id="598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599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600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601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602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603" name="Freeform 45"/>
          <p:cNvSpPr>
            <a:spLocks noChangeAspect="1" noEditPoints="1"/>
          </p:cNvSpPr>
          <p:nvPr/>
        </p:nvSpPr>
        <p:spPr bwMode="auto">
          <a:xfrm>
            <a:off x="6826289" y="3556835"/>
            <a:ext cx="432000" cy="432698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015" dirty="0">
              <a:ea typeface="微软雅黑 Light" panose="020B0502040204020203" pitchFamily="34" charset="-122"/>
            </a:endParaRPr>
          </a:p>
        </p:txBody>
      </p:sp>
      <p:sp>
        <p:nvSpPr>
          <p:cNvPr id="604" name="Text Box 10"/>
          <p:cNvSpPr txBox="1">
            <a:spLocks noChangeArrowheads="1"/>
          </p:cNvSpPr>
          <p:nvPr/>
        </p:nvSpPr>
        <p:spPr bwMode="auto">
          <a:xfrm>
            <a:off x="4964320" y="3545948"/>
            <a:ext cx="1605809" cy="13272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5" name="Text Box 10"/>
          <p:cNvSpPr txBox="1">
            <a:spLocks noChangeArrowheads="1"/>
          </p:cNvSpPr>
          <p:nvPr/>
        </p:nvSpPr>
        <p:spPr bwMode="auto">
          <a:xfrm>
            <a:off x="7350530" y="3525236"/>
            <a:ext cx="1605809" cy="13272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6" name="Content Placeholder 2"/>
          <p:cNvSpPr txBox="1"/>
          <p:nvPr/>
        </p:nvSpPr>
        <p:spPr>
          <a:xfrm>
            <a:off x="4378979" y="2183006"/>
            <a:ext cx="4501004" cy="1005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4388524" y="1857377"/>
            <a:ext cx="286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608" name="组合 607">
            <a:extLst>
              <a:ext uri="{FF2B5EF4-FFF2-40B4-BE49-F238E27FC236}">
                <a16:creationId xmlns:a16="http://schemas.microsoft.com/office/drawing/2014/main" id="{A26CBEBF-F4C7-405D-B892-C7E9EFCEEE04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09" name="Freeform 252">
              <a:extLst>
                <a:ext uri="{FF2B5EF4-FFF2-40B4-BE49-F238E27FC236}">
                  <a16:creationId xmlns:a16="http://schemas.microsoft.com/office/drawing/2014/main" id="{78729294-7036-4EB4-ACED-E5D6C13F7978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10" name="Freeform 253">
              <a:extLst>
                <a:ext uri="{FF2B5EF4-FFF2-40B4-BE49-F238E27FC236}">
                  <a16:creationId xmlns:a16="http://schemas.microsoft.com/office/drawing/2014/main" id="{A6F44997-B87F-4E01-970C-CB603BD313B0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611" name="文本框 610">
            <a:extLst>
              <a:ext uri="{FF2B5EF4-FFF2-40B4-BE49-F238E27FC236}">
                <a16:creationId xmlns:a16="http://schemas.microsoft.com/office/drawing/2014/main" id="{3F7F9898-4FF5-4E44-AF17-767C52A0AFEF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2"/>
          <p:cNvSpPr/>
          <p:nvPr/>
        </p:nvSpPr>
        <p:spPr>
          <a:xfrm>
            <a:off x="3322320" y="1932127"/>
            <a:ext cx="2427428" cy="2441359"/>
          </a:xfrm>
          <a:prstGeom prst="ellipse">
            <a:avLst/>
          </a:prstGeom>
          <a:noFill/>
          <a:ln w="53975" cmpd="dbl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6172200" y="1581150"/>
            <a:ext cx="2341418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6448993" y="2789635"/>
            <a:ext cx="2341418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6172200" y="4009542"/>
            <a:ext cx="2341418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651165" y="1581150"/>
            <a:ext cx="2244436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374372" y="2789635"/>
            <a:ext cx="2244436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651165" y="4009542"/>
            <a:ext cx="2244436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3969544" y="2965254"/>
            <a:ext cx="1176214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22320" y="3771321"/>
            <a:ext cx="702049" cy="702049"/>
            <a:chOff x="3322320" y="3771321"/>
            <a:chExt cx="702049" cy="702049"/>
          </a:xfrm>
        </p:grpSpPr>
        <p:sp>
          <p:nvSpPr>
            <p:cNvPr id="80" name="Oval 90"/>
            <p:cNvSpPr/>
            <p:nvPr/>
          </p:nvSpPr>
          <p:spPr>
            <a:xfrm>
              <a:off x="3322320" y="3771321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6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7" name="Group 12"/>
            <p:cNvGrpSpPr>
              <a:grpSpLocks noChangeAspect="1"/>
            </p:cNvGrpSpPr>
            <p:nvPr/>
          </p:nvGrpSpPr>
          <p:grpSpPr>
            <a:xfrm>
              <a:off x="3522780" y="3993241"/>
              <a:ext cx="288000" cy="23435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093419" y="1848576"/>
            <a:ext cx="702049" cy="702049"/>
            <a:chOff x="5093419" y="1848576"/>
            <a:chExt cx="702049" cy="702049"/>
          </a:xfrm>
        </p:grpSpPr>
        <p:sp>
          <p:nvSpPr>
            <p:cNvPr id="83" name="Oval 90"/>
            <p:cNvSpPr/>
            <p:nvPr/>
          </p:nvSpPr>
          <p:spPr>
            <a:xfrm>
              <a:off x="5093419" y="1848576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34"/>
            <p:cNvSpPr>
              <a:spLocks noChangeAspect="1"/>
            </p:cNvSpPr>
            <p:nvPr/>
          </p:nvSpPr>
          <p:spPr bwMode="auto">
            <a:xfrm>
              <a:off x="5300443" y="2106153"/>
              <a:ext cx="288000" cy="254587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28695" y="3754106"/>
            <a:ext cx="702049" cy="702049"/>
            <a:chOff x="5028695" y="3754106"/>
            <a:chExt cx="702049" cy="702049"/>
          </a:xfrm>
        </p:grpSpPr>
        <p:sp>
          <p:nvSpPr>
            <p:cNvPr id="81" name="Oval 90"/>
            <p:cNvSpPr/>
            <p:nvPr/>
          </p:nvSpPr>
          <p:spPr>
            <a:xfrm>
              <a:off x="5028695" y="3754106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55"/>
            <p:cNvSpPr>
              <a:spLocks noChangeAspect="1" noEditPoints="1"/>
            </p:cNvSpPr>
            <p:nvPr/>
          </p:nvSpPr>
          <p:spPr bwMode="auto">
            <a:xfrm>
              <a:off x="5243273" y="3986538"/>
              <a:ext cx="288000" cy="301397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8849" y="2769619"/>
            <a:ext cx="702049" cy="702049"/>
            <a:chOff x="3019496" y="2769619"/>
            <a:chExt cx="702049" cy="702049"/>
          </a:xfrm>
        </p:grpSpPr>
        <p:sp>
          <p:nvSpPr>
            <p:cNvPr id="79" name="Oval 90"/>
            <p:cNvSpPr/>
            <p:nvPr/>
          </p:nvSpPr>
          <p:spPr>
            <a:xfrm>
              <a:off x="3019496" y="2769619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23" name="Group 25"/>
            <p:cNvGrpSpPr>
              <a:grpSpLocks noChangeAspect="1"/>
            </p:cNvGrpSpPr>
            <p:nvPr/>
          </p:nvGrpSpPr>
          <p:grpSpPr>
            <a:xfrm>
              <a:off x="3212005" y="2978928"/>
              <a:ext cx="288000" cy="283429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4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67298" y="2769619"/>
            <a:ext cx="702049" cy="702049"/>
            <a:chOff x="5367298" y="2769619"/>
            <a:chExt cx="702049" cy="702049"/>
          </a:xfrm>
        </p:grpSpPr>
        <p:sp>
          <p:nvSpPr>
            <p:cNvPr id="82" name="Oval 90"/>
            <p:cNvSpPr/>
            <p:nvPr/>
          </p:nvSpPr>
          <p:spPr>
            <a:xfrm>
              <a:off x="5367298" y="2769619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6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26" name="Group 28"/>
            <p:cNvGrpSpPr>
              <a:grpSpLocks noChangeAspect="1"/>
            </p:cNvGrpSpPr>
            <p:nvPr/>
          </p:nvGrpSpPr>
          <p:grpSpPr>
            <a:xfrm>
              <a:off x="5610322" y="3009224"/>
              <a:ext cx="216000" cy="270831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7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276600" y="1854513"/>
            <a:ext cx="702049" cy="702049"/>
            <a:chOff x="3276600" y="1854513"/>
            <a:chExt cx="702049" cy="702049"/>
          </a:xfrm>
        </p:grpSpPr>
        <p:sp>
          <p:nvSpPr>
            <p:cNvPr id="78" name="Oval 90"/>
            <p:cNvSpPr/>
            <p:nvPr/>
          </p:nvSpPr>
          <p:spPr>
            <a:xfrm>
              <a:off x="3276600" y="1854513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31" name="Group 33"/>
            <p:cNvGrpSpPr>
              <a:grpSpLocks noChangeAspect="1"/>
            </p:cNvGrpSpPr>
            <p:nvPr/>
          </p:nvGrpSpPr>
          <p:grpSpPr>
            <a:xfrm>
              <a:off x="3474889" y="2047548"/>
              <a:ext cx="288000" cy="32483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2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8DAA30-C8D9-4739-ABFF-5C24C0ACBA57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4" name="Freeform 252">
              <a:extLst>
                <a:ext uri="{FF2B5EF4-FFF2-40B4-BE49-F238E27FC236}">
                  <a16:creationId xmlns:a16="http://schemas.microsoft.com/office/drawing/2014/main" id="{B43D006C-AB9B-4C90-B935-99112B1B45B0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55" name="Freeform 253">
              <a:extLst>
                <a:ext uri="{FF2B5EF4-FFF2-40B4-BE49-F238E27FC236}">
                  <a16:creationId xmlns:a16="http://schemas.microsoft.com/office/drawing/2014/main" id="{CD1B4CEB-2DF3-428B-8893-628209803A43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26CB63E-8378-42A6-A0C5-8663E146028F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-1" fmla="*/ 0 w 776287"/>
              <a:gd name="connsiteY0-2" fmla="*/ 133350 h 133350"/>
              <a:gd name="connsiteX1-3" fmla="*/ 128587 w 776287"/>
              <a:gd name="connsiteY1-4" fmla="*/ 0 h 133350"/>
              <a:gd name="connsiteX2-5" fmla="*/ 776287 w 776287"/>
              <a:gd name="connsiteY2-6" fmla="*/ 0 h 133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-1" fmla="*/ 0 w 1393825"/>
              <a:gd name="connsiteY0-2" fmla="*/ 0 h 1371600"/>
              <a:gd name="connsiteX1-3" fmla="*/ 225425 w 1393825"/>
              <a:gd name="connsiteY1-4" fmla="*/ 241300 h 1371600"/>
              <a:gd name="connsiteX2-5" fmla="*/ 225425 w 1393825"/>
              <a:gd name="connsiteY2-6" fmla="*/ 1371600 h 1371600"/>
              <a:gd name="connsiteX3-7" fmla="*/ 1393825 w 1393825"/>
              <a:gd name="connsiteY3-8" fmla="*/ 137160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-1" fmla="*/ 1752600 w 1752600"/>
              <a:gd name="connsiteY0-2" fmla="*/ 0 h 438150"/>
              <a:gd name="connsiteX1-3" fmla="*/ 1314450 w 1752600"/>
              <a:gd name="connsiteY1-4" fmla="*/ 438150 h 438150"/>
              <a:gd name="connsiteX2-5" fmla="*/ 0 w 1752600"/>
              <a:gd name="connsiteY2-6" fmla="*/ 438150 h 438150"/>
              <a:gd name="connsiteX0-7" fmla="*/ 1981200 w 1981200"/>
              <a:gd name="connsiteY0-8" fmla="*/ 0 h 438150"/>
              <a:gd name="connsiteX1-9" fmla="*/ 1543050 w 1981200"/>
              <a:gd name="connsiteY1-10" fmla="*/ 438150 h 438150"/>
              <a:gd name="connsiteX2-11" fmla="*/ 0 w 1981200"/>
              <a:gd name="connsiteY2-12" fmla="*/ 438150 h 438150"/>
              <a:gd name="connsiteX0-13" fmla="*/ 1935480 w 1935480"/>
              <a:gd name="connsiteY0-14" fmla="*/ 0 h 392430"/>
              <a:gd name="connsiteX1-15" fmla="*/ 1543050 w 1935480"/>
              <a:gd name="connsiteY1-16" fmla="*/ 392430 h 392430"/>
              <a:gd name="connsiteX2-17" fmla="*/ 0 w 1935480"/>
              <a:gd name="connsiteY2-18" fmla="*/ 392430 h 392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4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添加标题三</a:t>
            </a: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87BDF3A-62DF-459A-979C-7CE994A025E7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0" name="Freeform 252">
              <a:extLst>
                <a:ext uri="{FF2B5EF4-FFF2-40B4-BE49-F238E27FC236}">
                  <a16:creationId xmlns:a16="http://schemas.microsoft.com/office/drawing/2014/main" id="{B3AFBFFA-3D2D-48A5-A15E-21F5E162F9E0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1" name="Freeform 253">
              <a:extLst>
                <a:ext uri="{FF2B5EF4-FFF2-40B4-BE49-F238E27FC236}">
                  <a16:creationId xmlns:a16="http://schemas.microsoft.com/office/drawing/2014/main" id="{53F84215-957D-4B62-9B01-2704452E9212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8047518-0611-40DA-BBED-38F3CDF5D7A3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C9EDC37-C2FB-4A8B-AB28-280B75558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24" y="0"/>
            <a:ext cx="8558808" cy="57058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FDF75E6-D425-42AA-9FC7-B21A6286C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2345104"/>
            <a:ext cx="29147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3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97F7C9-4E51-486A-9A9B-2D6D31D9F964}"/>
              </a:ext>
            </a:extLst>
          </p:cNvPr>
          <p:cNvGrpSpPr/>
          <p:nvPr/>
        </p:nvGrpSpPr>
        <p:grpSpPr>
          <a:xfrm>
            <a:off x="4558681" y="2211710"/>
            <a:ext cx="3446899" cy="1410816"/>
            <a:chOff x="430364" y="1849318"/>
            <a:chExt cx="2576073" cy="141081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D2E04D-DF7B-4FD5-93CA-31DB77B71F48}"/>
                </a:ext>
              </a:extLst>
            </p:cNvPr>
            <p:cNvSpPr txBox="1"/>
            <p:nvPr/>
          </p:nvSpPr>
          <p:spPr>
            <a:xfrm>
              <a:off x="430364" y="1849318"/>
              <a:ext cx="1939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6CC906-CDF9-43E4-B8A3-2FAF2B6BE4F3}"/>
                </a:ext>
              </a:extLst>
            </p:cNvPr>
            <p:cNvSpPr txBox="1"/>
            <p:nvPr/>
          </p:nvSpPr>
          <p:spPr>
            <a:xfrm>
              <a:off x="450273" y="2271081"/>
              <a:ext cx="2556164" cy="989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20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16932" y="1707654"/>
            <a:ext cx="1864633" cy="1864633"/>
            <a:chOff x="916932" y="1867577"/>
            <a:chExt cx="1864633" cy="1864633"/>
          </a:xfrm>
        </p:grpSpPr>
        <p:grpSp>
          <p:nvGrpSpPr>
            <p:cNvPr id="40" name="组合 39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42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7620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80%</a:t>
                </a:r>
              </a:p>
            </p:txBody>
          </p:sp>
          <p:sp>
            <p:nvSpPr>
              <p:cNvPr id="45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41" name="Rectangle 37"/>
            <p:cNvSpPr/>
            <p:nvPr/>
          </p:nvSpPr>
          <p:spPr>
            <a:xfrm>
              <a:off x="991393" y="2771376"/>
              <a:ext cx="16855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17502" y="1707654"/>
            <a:ext cx="1864633" cy="1864633"/>
            <a:chOff x="916932" y="1867577"/>
            <a:chExt cx="1864633" cy="1864633"/>
          </a:xfrm>
        </p:grpSpPr>
        <p:grpSp>
          <p:nvGrpSpPr>
            <p:cNvPr id="47" name="组合 46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49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18273888"/>
                  <a:gd name="adj2" fmla="val 16297434"/>
                </a:avLst>
              </a:prstGeom>
              <a:ln w="7620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TextBox 24"/>
              <p:cNvSpPr txBox="1"/>
              <p:nvPr/>
            </p:nvSpPr>
            <p:spPr>
              <a:xfrm>
                <a:off x="1197644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>
                        <a:alpha val="94000"/>
                      </a:schemeClr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95%</a:t>
                </a:r>
              </a:p>
            </p:txBody>
          </p:sp>
          <p:sp>
            <p:nvSpPr>
              <p:cNvPr id="52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48" name="Rectangle 37"/>
            <p:cNvSpPr/>
            <p:nvPr/>
          </p:nvSpPr>
          <p:spPr>
            <a:xfrm>
              <a:off x="1017430" y="2734630"/>
              <a:ext cx="1685591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318073" y="1707654"/>
            <a:ext cx="1864633" cy="1864633"/>
            <a:chOff x="916932" y="1867577"/>
            <a:chExt cx="1864633" cy="1864633"/>
          </a:xfrm>
        </p:grpSpPr>
        <p:grpSp>
          <p:nvGrpSpPr>
            <p:cNvPr id="54" name="组合 53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56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8201"/>
                  <a:gd name="adj2" fmla="val 16297434"/>
                </a:avLst>
              </a:prstGeom>
              <a:ln w="7620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" name="TextBox 24"/>
              <p:cNvSpPr txBox="1"/>
              <p:nvPr/>
            </p:nvSpPr>
            <p:spPr>
              <a:xfrm>
                <a:off x="1197644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75%</a:t>
                </a:r>
              </a:p>
            </p:txBody>
          </p:sp>
          <p:sp>
            <p:nvSpPr>
              <p:cNvPr id="59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55" name="Rectangle 37"/>
            <p:cNvSpPr/>
            <p:nvPr/>
          </p:nvSpPr>
          <p:spPr>
            <a:xfrm>
              <a:off x="1004408" y="2771376"/>
              <a:ext cx="16855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60" name="Content Placeholder 2"/>
          <p:cNvSpPr txBox="1"/>
          <p:nvPr/>
        </p:nvSpPr>
        <p:spPr>
          <a:xfrm>
            <a:off x="464532" y="4068129"/>
            <a:ext cx="7899351" cy="574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字您的您的内容打在这里，或者通过复制您的文本后，在此框中选择粘贴，并选择只保留字您的您的内容打在这里，或者通过复制您的文本后，在此框中选择粘贴，并选择只保留字您的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6FA191B-64B5-4463-8F48-0EEB39E5D6FF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1" name="Freeform 252">
              <a:extLst>
                <a:ext uri="{FF2B5EF4-FFF2-40B4-BE49-F238E27FC236}">
                  <a16:creationId xmlns:a16="http://schemas.microsoft.com/office/drawing/2014/main" id="{55CBDA7F-83A1-4CE9-B4F6-70E0B913E813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253">
              <a:extLst>
                <a:ext uri="{FF2B5EF4-FFF2-40B4-BE49-F238E27FC236}">
                  <a16:creationId xmlns:a16="http://schemas.microsoft.com/office/drawing/2014/main" id="{53016CE2-B9C2-4142-8EEE-A11C26CA4243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4FB15E33-602C-47D4-9F6C-7BB2F81DEE87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5981" y="1360790"/>
            <a:ext cx="2163290" cy="215836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3" name="图片占位符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731" y="1374772"/>
            <a:ext cx="2163290" cy="2130397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16" name="组合 15"/>
          <p:cNvGrpSpPr/>
          <p:nvPr/>
        </p:nvGrpSpPr>
        <p:grpSpPr>
          <a:xfrm>
            <a:off x="1305763" y="3780960"/>
            <a:ext cx="2748394" cy="904746"/>
            <a:chOff x="6190385" y="672761"/>
            <a:chExt cx="2748394" cy="904746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190385" y="902756"/>
              <a:ext cx="2748394" cy="67475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打在这里，您的内容打在这里，或者通过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90385" y="672761"/>
              <a:ext cx="2684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示例标题一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29618" y="3801741"/>
            <a:ext cx="2748394" cy="883965"/>
            <a:chOff x="6190385" y="693542"/>
            <a:chExt cx="2748394" cy="883965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190385" y="902756"/>
              <a:ext cx="2748394" cy="67475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打在这里，您的内容打在这里，或者通过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90385" y="693542"/>
              <a:ext cx="2684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示例标题二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90356" y="1358326"/>
            <a:ext cx="2163290" cy="2163290"/>
            <a:chOff x="3490356" y="1358326"/>
            <a:chExt cx="2163290" cy="2163290"/>
          </a:xfrm>
        </p:grpSpPr>
        <p:sp>
          <p:nvSpPr>
            <p:cNvPr id="11" name="Oval 5"/>
            <p:cNvSpPr/>
            <p:nvPr/>
          </p:nvSpPr>
          <p:spPr>
            <a:xfrm>
              <a:off x="3490356" y="1358326"/>
              <a:ext cx="2163290" cy="216329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13" name="Text Placeholder 32"/>
            <p:cNvSpPr txBox="1"/>
            <p:nvPr/>
          </p:nvSpPr>
          <p:spPr>
            <a:xfrm>
              <a:off x="3678382" y="2265116"/>
              <a:ext cx="1780309" cy="75316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打在这里，您的内容打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33095" y="1978064"/>
              <a:ext cx="1481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示例标题三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F758D3-2577-46FB-A850-8B7BCB97AD38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1" name="Freeform 252">
              <a:extLst>
                <a:ext uri="{FF2B5EF4-FFF2-40B4-BE49-F238E27FC236}">
                  <a16:creationId xmlns:a16="http://schemas.microsoft.com/office/drawing/2014/main" id="{6C4EA5DF-45D3-49DA-8A22-EE74E016F5A7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253">
              <a:extLst>
                <a:ext uri="{FF2B5EF4-FFF2-40B4-BE49-F238E27FC236}">
                  <a16:creationId xmlns:a16="http://schemas.microsoft.com/office/drawing/2014/main" id="{D7D67855-A01B-418F-899F-5CFED59F6C13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C3E24DE-6D6E-466E-946F-037CF4D062C7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991393" y="2771376"/>
              <a:ext cx="168559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1000" dirty="0">
                  <a:solidFill>
                    <a:schemeClr val="bg1"/>
                  </a:solidFill>
                  <a:ea typeface="Open Sans Light" pitchFamily="34" charset="0"/>
                  <a:cs typeface="Lao UI" panose="020B0502040204020203" pitchFamily="34" charset="0"/>
                </a:rPr>
                <a:t>Praesent sodales odio sit amet odio tristi Lorem ipsum dolor sit amet</a:t>
              </a:r>
              <a:endParaRPr lang="en-US" sz="10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924303-C9FB-476D-A3BE-94B7A479FE97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6" name="Freeform 252">
              <a:extLst>
                <a:ext uri="{FF2B5EF4-FFF2-40B4-BE49-F238E27FC236}">
                  <a16:creationId xmlns:a16="http://schemas.microsoft.com/office/drawing/2014/main" id="{B1612C38-C09E-4565-859F-A4FC4A2C68DA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253">
              <a:extLst>
                <a:ext uri="{FF2B5EF4-FFF2-40B4-BE49-F238E27FC236}">
                  <a16:creationId xmlns:a16="http://schemas.microsoft.com/office/drawing/2014/main" id="{6A52CB81-4E48-4D3A-98D7-A0BCBA14EF78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EC0CCDC-81CF-47D5-B62A-79FBA034C8C3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Other_1"/>
          <p:cNvSpPr/>
          <p:nvPr>
            <p:custDataLst>
              <p:tags r:id="rId2"/>
            </p:custDataLst>
          </p:nvPr>
        </p:nvSpPr>
        <p:spPr bwMode="auto">
          <a:xfrm rot="18849647">
            <a:off x="6726247" y="3492758"/>
            <a:ext cx="1111039" cy="609756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806 h 524933"/>
              <a:gd name="T6" fmla="*/ 2708960 w 955844"/>
              <a:gd name="T7" fmla="*/ 147980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1015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51" name="MH_Other_2"/>
          <p:cNvSpPr/>
          <p:nvPr>
            <p:custDataLst>
              <p:tags r:id="rId3"/>
            </p:custDataLst>
          </p:nvPr>
        </p:nvSpPr>
        <p:spPr bwMode="auto">
          <a:xfrm rot="2750353" flipH="1">
            <a:off x="811119" y="3492758"/>
            <a:ext cx="1111039" cy="609756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786 h 524933"/>
              <a:gd name="T6" fmla="*/ 2708960 w 955844"/>
              <a:gd name="T7" fmla="*/ 147978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1015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rot="2750353" flipH="1">
            <a:off x="2333867" y="2961070"/>
            <a:ext cx="2591873" cy="609756"/>
          </a:xfrm>
          <a:custGeom>
            <a:avLst/>
            <a:gdLst>
              <a:gd name="connsiteX0" fmla="*/ 2229641 w 2229641"/>
              <a:gd name="connsiteY0" fmla="*/ 524933 h 524933"/>
              <a:gd name="connsiteX1" fmla="*/ 1719864 w 2229641"/>
              <a:gd name="connsiteY1" fmla="*/ 0 h 524933"/>
              <a:gd name="connsiteX2" fmla="*/ 0 w 2229641"/>
              <a:gd name="connsiteY2" fmla="*/ 0 h 524933"/>
              <a:gd name="connsiteX3" fmla="*/ 509776 w 2229641"/>
              <a:gd name="connsiteY3" fmla="*/ 524933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lIns="216000" rIns="216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18" name="MH_SubTitle_1"/>
          <p:cNvSpPr/>
          <p:nvPr>
            <p:custDataLst>
              <p:tags r:id="rId5"/>
            </p:custDataLst>
          </p:nvPr>
        </p:nvSpPr>
        <p:spPr>
          <a:xfrm rot="18849647">
            <a:off x="943427" y="2961070"/>
            <a:ext cx="2591873" cy="609756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lIns="216000" rIns="216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054" name="MH_SubTitle_4"/>
          <p:cNvSpPr/>
          <p:nvPr>
            <p:custDataLst>
              <p:tags r:id="rId6"/>
            </p:custDataLst>
          </p:nvPr>
        </p:nvSpPr>
        <p:spPr bwMode="auto">
          <a:xfrm rot="2750353" flipH="1">
            <a:off x="5111463" y="2961070"/>
            <a:ext cx="2591873" cy="609756"/>
          </a:xfrm>
          <a:custGeom>
            <a:avLst/>
            <a:gdLst>
              <a:gd name="T0" fmla="*/ 4466993 w 2229641"/>
              <a:gd name="T1" fmla="*/ 1047738 h 524933"/>
              <a:gd name="T2" fmla="*/ 3445675 w 2229641"/>
              <a:gd name="T3" fmla="*/ 0 h 524933"/>
              <a:gd name="T4" fmla="*/ 0 w 2229641"/>
              <a:gd name="T5" fmla="*/ 0 h 524933"/>
              <a:gd name="T6" fmla="*/ 1021317 w 2229641"/>
              <a:gd name="T7" fmla="*/ 1047738 h 524933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3"/>
              <a:gd name="T14" fmla="*/ 2229641 w 2229641"/>
              <a:gd name="T15" fmla="*/ 524933 h 5249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lnTo>
                  <a:pt x="2229641" y="52493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lIns="216000" rIns="216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微软雅黑 Light" panose="020B0502040204020203" pitchFamily="34" charset="-122"/>
              </a:rPr>
              <a:t>添加标题</a:t>
            </a:r>
            <a:endParaRPr lang="en-US" altLang="zh-CN" sz="1100" dirty="0">
              <a:solidFill>
                <a:schemeClr val="bg1"/>
              </a:solidFill>
              <a:latin typeface="+mn-lt"/>
              <a:ea typeface="微软雅黑 Light" panose="020B0502040204020203" pitchFamily="34" charset="-122"/>
            </a:endParaRPr>
          </a:p>
        </p:txBody>
      </p:sp>
      <p:sp>
        <p:nvSpPr>
          <p:cNvPr id="13" name="MH_SubTitle_3"/>
          <p:cNvSpPr/>
          <p:nvPr>
            <p:custDataLst>
              <p:tags r:id="rId7"/>
            </p:custDataLst>
          </p:nvPr>
        </p:nvSpPr>
        <p:spPr>
          <a:xfrm rot="18849647">
            <a:off x="3721022" y="2961070"/>
            <a:ext cx="2591873" cy="609756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lIns="216000" rIns="216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添加标题</a:t>
            </a:r>
            <a:endParaRPr lang="en-US" altLang="zh-CN" sz="11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059454" y="4200603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835407" y="4200603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2520950" y="1888087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296903" y="1888087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C7CBEF9-0E0C-400B-A22D-97C35214D0B4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0" name="Freeform 252">
              <a:extLst>
                <a:ext uri="{FF2B5EF4-FFF2-40B4-BE49-F238E27FC236}">
                  <a16:creationId xmlns:a16="http://schemas.microsoft.com/office/drawing/2014/main" id="{51D6B907-8F45-4B5F-A719-1C037E6B6679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1" name="Freeform 253">
              <a:extLst>
                <a:ext uri="{FF2B5EF4-FFF2-40B4-BE49-F238E27FC236}">
                  <a16:creationId xmlns:a16="http://schemas.microsoft.com/office/drawing/2014/main" id="{11A1EA18-A166-41A4-8E42-FB38E87B32A1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4AF01733-3151-46CB-B2BC-47385AFD1744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C9EDC37-C2FB-4A8B-AB28-280B75558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24" y="0"/>
            <a:ext cx="8558808" cy="57058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FDF75E6-D425-42AA-9FC7-B21A6286C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2345104"/>
            <a:ext cx="29147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4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97F7C9-4E51-486A-9A9B-2D6D31D9F964}"/>
              </a:ext>
            </a:extLst>
          </p:cNvPr>
          <p:cNvGrpSpPr/>
          <p:nvPr/>
        </p:nvGrpSpPr>
        <p:grpSpPr>
          <a:xfrm>
            <a:off x="4558681" y="2211710"/>
            <a:ext cx="3446899" cy="1410816"/>
            <a:chOff x="430364" y="1849318"/>
            <a:chExt cx="2576073" cy="141081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D2E04D-DF7B-4FD5-93CA-31DB77B71F48}"/>
                </a:ext>
              </a:extLst>
            </p:cNvPr>
            <p:cNvSpPr txBox="1"/>
            <p:nvPr/>
          </p:nvSpPr>
          <p:spPr>
            <a:xfrm>
              <a:off x="430364" y="1849318"/>
              <a:ext cx="1939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6CC906-CDF9-43E4-B8A3-2FAF2B6BE4F3}"/>
                </a:ext>
              </a:extLst>
            </p:cNvPr>
            <p:cNvSpPr txBox="1"/>
            <p:nvPr/>
          </p:nvSpPr>
          <p:spPr>
            <a:xfrm>
              <a:off x="450273" y="2271081"/>
              <a:ext cx="2556164" cy="989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17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184233" y="3601453"/>
            <a:ext cx="513748" cy="184484"/>
            <a:chOff x="6184232" y="3601453"/>
            <a:chExt cx="747341" cy="18448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flipV="1">
            <a:off x="5310487" y="2058315"/>
            <a:ext cx="667499" cy="554724"/>
            <a:chOff x="6184232" y="3601453"/>
            <a:chExt cx="747341" cy="18448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2549293" y="3677449"/>
            <a:ext cx="513748" cy="184484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H="1" flipV="1">
            <a:off x="2941734" y="2045838"/>
            <a:ext cx="667499" cy="554724"/>
            <a:chOff x="6184232" y="3601453"/>
            <a:chExt cx="747341" cy="18448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reeform 4"/>
          <p:cNvSpPr/>
          <p:nvPr/>
        </p:nvSpPr>
        <p:spPr bwMode="auto">
          <a:xfrm>
            <a:off x="4086951" y="3508231"/>
            <a:ext cx="964636" cy="1816069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186364" y="1926093"/>
            <a:ext cx="1791622" cy="1752784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109487" y="3012119"/>
            <a:ext cx="1326237" cy="1344817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708276" y="2730723"/>
            <a:ext cx="1378675" cy="1507552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399798" y="2058315"/>
            <a:ext cx="1376490" cy="1483820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330" y="3586191"/>
            <a:ext cx="2129953" cy="878575"/>
            <a:chOff x="6835330" y="3586191"/>
            <a:chExt cx="2129953" cy="878575"/>
          </a:xfrm>
        </p:grpSpPr>
        <p:grpSp>
          <p:nvGrpSpPr>
            <p:cNvPr id="14" name="Group 92"/>
            <p:cNvGrpSpPr>
              <a:grpSpLocks noChangeAspect="1"/>
            </p:cNvGrpSpPr>
            <p:nvPr/>
          </p:nvGrpSpPr>
          <p:grpSpPr>
            <a:xfrm>
              <a:off x="6835330" y="3586191"/>
              <a:ext cx="396000" cy="396764"/>
              <a:chOff x="4427538" y="3192463"/>
              <a:chExt cx="823913" cy="825500"/>
            </a:xfrm>
            <a:solidFill>
              <a:schemeClr val="accent5"/>
            </a:solidFill>
          </p:grpSpPr>
          <p:sp>
            <p:nvSpPr>
              <p:cNvPr id="15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7359474" y="3601453"/>
              <a:ext cx="1605809" cy="863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just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86752" y="1918190"/>
            <a:ext cx="2778531" cy="655564"/>
            <a:chOff x="6186752" y="1918190"/>
            <a:chExt cx="2778531" cy="655564"/>
          </a:xfrm>
        </p:grpSpPr>
        <p:grpSp>
          <p:nvGrpSpPr>
            <p:cNvPr id="24" name="Group 84"/>
            <p:cNvGrpSpPr>
              <a:grpSpLocks noChangeAspect="1"/>
            </p:cNvGrpSpPr>
            <p:nvPr/>
          </p:nvGrpSpPr>
          <p:grpSpPr>
            <a:xfrm>
              <a:off x="6186752" y="1929250"/>
              <a:ext cx="396000" cy="396000"/>
              <a:chOff x="7275513" y="5302250"/>
              <a:chExt cx="1012825" cy="1012825"/>
            </a:xfrm>
            <a:solidFill>
              <a:schemeClr val="accent3"/>
            </a:solidFill>
          </p:grpSpPr>
          <p:sp>
            <p:nvSpPr>
              <p:cNvPr id="25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6697981" y="1918190"/>
              <a:ext cx="2267302" cy="6555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just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en-US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1007" y="1901390"/>
            <a:ext cx="2674310" cy="667902"/>
            <a:chOff x="121007" y="1901390"/>
            <a:chExt cx="2674310" cy="667902"/>
          </a:xfrm>
        </p:grpSpPr>
        <p:sp>
          <p:nvSpPr>
            <p:cNvPr id="34" name="Freeform 31"/>
            <p:cNvSpPr>
              <a:spLocks noChangeAspect="1" noEditPoints="1"/>
            </p:cNvSpPr>
            <p:nvPr/>
          </p:nvSpPr>
          <p:spPr bwMode="auto">
            <a:xfrm>
              <a:off x="2399317" y="1901390"/>
              <a:ext cx="396000" cy="39678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9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121007" y="1913728"/>
              <a:ext cx="2108607" cy="6555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</a:t>
              </a:r>
              <a:endParaRPr lang="en-US" altLang="zh-CN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4829" y="3642875"/>
            <a:ext cx="2168409" cy="863313"/>
            <a:chOff x="264829" y="3642875"/>
            <a:chExt cx="2168409" cy="863313"/>
          </a:xfrm>
        </p:grpSpPr>
        <p:sp>
          <p:nvSpPr>
            <p:cNvPr id="36" name="Freeform 45"/>
            <p:cNvSpPr>
              <a:spLocks noChangeAspect="1" noEditPoints="1"/>
            </p:cNvSpPr>
            <p:nvPr/>
          </p:nvSpPr>
          <p:spPr bwMode="auto">
            <a:xfrm>
              <a:off x="2037238" y="3669428"/>
              <a:ext cx="396000" cy="396640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9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264829" y="3642875"/>
              <a:ext cx="1605809" cy="863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A41613-F1F9-41AA-80AE-19519F1E96A8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9" name="Freeform 252">
              <a:extLst>
                <a:ext uri="{FF2B5EF4-FFF2-40B4-BE49-F238E27FC236}">
                  <a16:creationId xmlns:a16="http://schemas.microsoft.com/office/drawing/2014/main" id="{AFEBF845-1BA8-47AE-A543-E34A0A6AA90E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51" name="Freeform 253">
              <a:extLst>
                <a:ext uri="{FF2B5EF4-FFF2-40B4-BE49-F238E27FC236}">
                  <a16:creationId xmlns:a16="http://schemas.microsoft.com/office/drawing/2014/main" id="{3D5A5433-9B6D-4706-AF7C-4915327D3F13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46FF6B13-AAE9-4FF3-A480-E8E24EBA8B6B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218197" y="1933657"/>
            <a:ext cx="553971" cy="534134"/>
            <a:chOff x="7019925" y="5499100"/>
            <a:chExt cx="312738" cy="301626"/>
          </a:xfrm>
          <a:solidFill>
            <a:schemeClr val="bg1"/>
          </a:solidFill>
        </p:grpSpPr>
        <p:sp>
          <p:nvSpPr>
            <p:cNvPr id="5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文本框 45"/>
          <p:cNvSpPr>
            <a:spLocks noChangeArrowheads="1"/>
          </p:cNvSpPr>
          <p:nvPr/>
        </p:nvSpPr>
        <p:spPr bwMode="auto">
          <a:xfrm>
            <a:off x="3429000" y="624780"/>
            <a:ext cx="2286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70" rIns="68541" bIns="34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lt"/>
                <a:ea typeface="微软雅黑 Light" panose="020B0502040204020203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n-lt"/>
              <a:ea typeface="微软雅黑 Light" panose="020B0502040204020203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3568" y="2787774"/>
            <a:ext cx="1623227" cy="938221"/>
            <a:chOff x="6024953" y="2257364"/>
            <a:chExt cx="2109069" cy="938221"/>
          </a:xfrm>
        </p:grpSpPr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添加标题文字一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4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91327" y="2787774"/>
            <a:ext cx="1623227" cy="938221"/>
            <a:chOff x="6024953" y="2257364"/>
            <a:chExt cx="2109069" cy="938221"/>
          </a:xfrm>
        </p:grpSpPr>
        <p:sp>
          <p:nvSpPr>
            <p:cNvPr id="29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添加标题文字二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0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40508" y="2799912"/>
            <a:ext cx="1623227" cy="938221"/>
            <a:chOff x="6024953" y="2257364"/>
            <a:chExt cx="2109069" cy="938221"/>
          </a:xfrm>
        </p:grpSpPr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添加标题文字三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3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28740" y="2805123"/>
            <a:ext cx="1623227" cy="938221"/>
            <a:chOff x="6024953" y="2257364"/>
            <a:chExt cx="2109069" cy="938221"/>
          </a:xfrm>
        </p:grpSpPr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添加标题文字四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6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3352334" y="1980158"/>
            <a:ext cx="540000" cy="463104"/>
            <a:chOff x="5084763" y="971550"/>
            <a:chExt cx="323850" cy="277813"/>
          </a:xfrm>
          <a:solidFill>
            <a:schemeClr val="bg1"/>
          </a:solidFill>
        </p:grpSpPr>
        <p:sp>
          <p:nvSpPr>
            <p:cNvPr id="38" name="Freeform 301"/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302"/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5382152" y="1946166"/>
            <a:ext cx="558000" cy="427678"/>
            <a:chOff x="5611813" y="1835150"/>
            <a:chExt cx="285750" cy="219076"/>
          </a:xfrm>
          <a:solidFill>
            <a:schemeClr val="bg1"/>
          </a:solidFill>
        </p:grpSpPr>
        <p:sp>
          <p:nvSpPr>
            <p:cNvPr id="42" name="Freeform 57"/>
            <p:cNvSpPr/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Rectangle 58"/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Rectangle 59"/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Rectangle 60"/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Rectangle 61"/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7417514" y="1933657"/>
            <a:ext cx="576000" cy="556245"/>
            <a:chOff x="7493000" y="1820863"/>
            <a:chExt cx="233363" cy="225425"/>
          </a:xfrm>
          <a:solidFill>
            <a:schemeClr val="bg1"/>
          </a:solidFill>
        </p:grpSpPr>
        <p:sp>
          <p:nvSpPr>
            <p:cNvPr id="48" name="Freeform 315"/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Freeform 316"/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Freeform 317"/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Freeform 318"/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2" name="Freeform 319"/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Freeform 320"/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500312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285998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419278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571618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571618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920637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70597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910468"/>
            <a:ext cx="2028878" cy="377842"/>
            <a:chOff x="928662" y="3910468"/>
            <a:chExt cx="2028878" cy="377842"/>
          </a:xfrm>
          <a:solidFill>
            <a:schemeClr val="bg1">
              <a:alpha val="40000"/>
            </a:schemeClr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930267"/>
            <a:ext cx="570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914891"/>
            <a:ext cx="1944572" cy="378000"/>
            <a:chOff x="5703446" y="3914891"/>
            <a:chExt cx="1944572" cy="378000"/>
          </a:xfrm>
          <a:solidFill>
            <a:schemeClr val="bg1">
              <a:alpha val="30000"/>
            </a:schemeClr>
          </a:solidFill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419278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930267"/>
            <a:ext cx="570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F6D17467-E427-406F-9CFE-265CC6D075CB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6" name="Freeform 252">
              <a:extLst>
                <a:ext uri="{FF2B5EF4-FFF2-40B4-BE49-F238E27FC236}">
                  <a16:creationId xmlns:a16="http://schemas.microsoft.com/office/drawing/2014/main" id="{99D0CB64-4FC6-419B-B88D-9C6D3CEF4B8A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47" name="Freeform 253">
              <a:extLst>
                <a:ext uri="{FF2B5EF4-FFF2-40B4-BE49-F238E27FC236}">
                  <a16:creationId xmlns:a16="http://schemas.microsoft.com/office/drawing/2014/main" id="{766D2A1F-5E49-4643-898F-56E27F37C2DB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id="{9A096B4C-2B85-4192-8973-1FAEAD956BA7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72660" y="1801186"/>
            <a:ext cx="1336965" cy="1336965"/>
            <a:chOff x="3172660" y="1801186"/>
            <a:chExt cx="1336965" cy="1336965"/>
          </a:xfrm>
        </p:grpSpPr>
        <p:sp>
          <p:nvSpPr>
            <p:cNvPr id="5" name="矩形 4"/>
            <p:cNvSpPr/>
            <p:nvPr/>
          </p:nvSpPr>
          <p:spPr>
            <a:xfrm>
              <a:off x="3172660" y="1801186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149586" y="2778112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S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577288" y="2338863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优势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25650" y="1801186"/>
            <a:ext cx="1336965" cy="1336965"/>
            <a:chOff x="4725650" y="1801186"/>
            <a:chExt cx="1336965" cy="1336965"/>
          </a:xfrm>
        </p:grpSpPr>
        <p:sp>
          <p:nvSpPr>
            <p:cNvPr id="10" name="矩形 9"/>
            <p:cNvSpPr/>
            <p:nvPr/>
          </p:nvSpPr>
          <p:spPr>
            <a:xfrm>
              <a:off x="4725650" y="1801186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25650" y="2778112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W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131081" y="2338863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劣势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72660" y="3246164"/>
            <a:ext cx="1336965" cy="1336965"/>
            <a:chOff x="3172660" y="3246164"/>
            <a:chExt cx="1336965" cy="1336965"/>
          </a:xfrm>
        </p:grpSpPr>
        <p:sp>
          <p:nvSpPr>
            <p:cNvPr id="15" name="矩形 14"/>
            <p:cNvSpPr/>
            <p:nvPr/>
          </p:nvSpPr>
          <p:spPr>
            <a:xfrm>
              <a:off x="3172660" y="3246164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149586" y="3246164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O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69274" y="378384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机会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25650" y="3246164"/>
            <a:ext cx="1336965" cy="1336965"/>
            <a:chOff x="4725650" y="3246164"/>
            <a:chExt cx="1336965" cy="1336965"/>
          </a:xfrm>
        </p:grpSpPr>
        <p:sp>
          <p:nvSpPr>
            <p:cNvPr id="20" name="矩形 19"/>
            <p:cNvSpPr/>
            <p:nvPr/>
          </p:nvSpPr>
          <p:spPr>
            <a:xfrm>
              <a:off x="4725650" y="3246164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25650" y="3246164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T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22264" y="378384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威胁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6405527" y="1990690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6405527" y="3435668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87361" y="1942199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387361" y="3387177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06A85A8-8855-4C99-851B-E09EC0D9E420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3" name="Freeform 252">
              <a:extLst>
                <a:ext uri="{FF2B5EF4-FFF2-40B4-BE49-F238E27FC236}">
                  <a16:creationId xmlns:a16="http://schemas.microsoft.com/office/drawing/2014/main" id="{34A23E5D-EDFA-4148-9720-3F1D39616256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4" name="Freeform 253">
              <a:extLst>
                <a:ext uri="{FF2B5EF4-FFF2-40B4-BE49-F238E27FC236}">
                  <a16:creationId xmlns:a16="http://schemas.microsoft.com/office/drawing/2014/main" id="{360D7966-D4D7-4ACB-B6E4-5BF7C399A908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EF6090AD-765E-45DE-B406-DAB598A7C433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71056" y="471626"/>
            <a:ext cx="4201888" cy="420024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89130" y="1751786"/>
            <a:ext cx="40549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54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 You</a:t>
            </a:r>
            <a:endParaRPr lang="zh-CN" altLang="en-US" sz="5400" dirty="0">
              <a:solidFill>
                <a:srgbClr val="F2F2F2">
                  <a:alpha val="95000"/>
                </a:srgb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TextBox 111"/>
          <p:cNvSpPr txBox="1">
            <a:spLocks noChangeArrowheads="1"/>
          </p:cNvSpPr>
          <p:nvPr/>
        </p:nvSpPr>
        <p:spPr bwMode="auto">
          <a:xfrm>
            <a:off x="2870147" y="2881669"/>
            <a:ext cx="3460232" cy="567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here to modify the text , you may post text here . Click here to modify the text . Click here to modify the text , you may post text here 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12667" y="1074860"/>
            <a:ext cx="23751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2019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D5EBB9-4F7E-4D97-8A09-158EB2D003BB}"/>
              </a:ext>
            </a:extLst>
          </p:cNvPr>
          <p:cNvSpPr/>
          <p:nvPr/>
        </p:nvSpPr>
        <p:spPr>
          <a:xfrm>
            <a:off x="1438811" y="2538023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9EF1060-2CA2-43C8-8DB8-8D865E909E65}"/>
              </a:ext>
            </a:extLst>
          </p:cNvPr>
          <p:cNvSpPr/>
          <p:nvPr/>
        </p:nvSpPr>
        <p:spPr>
          <a:xfrm>
            <a:off x="3398642" y="2968359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1927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E1267D7-B15A-4112-AAA4-128E83A75106}"/>
              </a:ext>
            </a:extLst>
          </p:cNvPr>
          <p:cNvSpPr/>
          <p:nvPr/>
        </p:nvSpPr>
        <p:spPr>
          <a:xfrm>
            <a:off x="1760026" y="3532702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8CC409-DDEB-4A8C-8126-587849609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9234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81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9832" y="1923678"/>
            <a:ext cx="5086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美仑设计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9164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C9EDC37-C2FB-4A8B-AB28-280B75558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24" y="0"/>
            <a:ext cx="8558808" cy="57058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FDF75E6-D425-42AA-9FC7-B21A6286C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2345104"/>
            <a:ext cx="29147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1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97F7C9-4E51-486A-9A9B-2D6D31D9F964}"/>
              </a:ext>
            </a:extLst>
          </p:cNvPr>
          <p:cNvGrpSpPr/>
          <p:nvPr/>
        </p:nvGrpSpPr>
        <p:grpSpPr>
          <a:xfrm>
            <a:off x="4558681" y="2211710"/>
            <a:ext cx="3446899" cy="1410816"/>
            <a:chOff x="430364" y="1849318"/>
            <a:chExt cx="2576073" cy="141081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D2E04D-DF7B-4FD5-93CA-31DB77B71F48}"/>
                </a:ext>
              </a:extLst>
            </p:cNvPr>
            <p:cNvSpPr txBox="1"/>
            <p:nvPr/>
          </p:nvSpPr>
          <p:spPr>
            <a:xfrm>
              <a:off x="430364" y="1849318"/>
              <a:ext cx="1939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6CC906-CDF9-43E4-B8A3-2FAF2B6BE4F3}"/>
                </a:ext>
              </a:extLst>
            </p:cNvPr>
            <p:cNvSpPr txBox="1"/>
            <p:nvPr/>
          </p:nvSpPr>
          <p:spPr>
            <a:xfrm>
              <a:off x="450273" y="2271081"/>
              <a:ext cx="2556164" cy="989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0273" y="1540087"/>
            <a:ext cx="2556164" cy="1047047"/>
            <a:chOff x="450273" y="1870365"/>
            <a:chExt cx="2556164" cy="1047047"/>
          </a:xfrm>
        </p:grpSpPr>
        <p:sp>
          <p:nvSpPr>
            <p:cNvPr id="4" name="矩形 3"/>
            <p:cNvSpPr/>
            <p:nvPr/>
          </p:nvSpPr>
          <p:spPr>
            <a:xfrm>
              <a:off x="533401" y="1870365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3401" y="1911929"/>
              <a:ext cx="3879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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328" y="1985281"/>
              <a:ext cx="1939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0273" y="227108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07773" y="1491630"/>
            <a:ext cx="2556164" cy="1165841"/>
            <a:chOff x="3307773" y="1821908"/>
            <a:chExt cx="2556164" cy="1165841"/>
          </a:xfrm>
        </p:grpSpPr>
        <p:sp>
          <p:nvSpPr>
            <p:cNvPr id="17" name="矩形 16"/>
            <p:cNvSpPr/>
            <p:nvPr/>
          </p:nvSpPr>
          <p:spPr>
            <a:xfrm>
              <a:off x="3390901" y="1870365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90900" y="1821908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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78828" y="1959701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07773" y="2341418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65272" y="1521392"/>
            <a:ext cx="2556164" cy="1136079"/>
            <a:chOff x="6165272" y="1851670"/>
            <a:chExt cx="2556164" cy="1136079"/>
          </a:xfrm>
        </p:grpSpPr>
        <p:sp>
          <p:nvSpPr>
            <p:cNvPr id="23" name="矩形 22"/>
            <p:cNvSpPr/>
            <p:nvPr/>
          </p:nvSpPr>
          <p:spPr>
            <a:xfrm>
              <a:off x="6248400" y="1870365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48400" y="1851670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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36327" y="1959704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添加标题三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65272" y="2341418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273" y="3006426"/>
            <a:ext cx="2556164" cy="1118482"/>
            <a:chOff x="450273" y="3336704"/>
            <a:chExt cx="2556164" cy="1118482"/>
          </a:xfrm>
        </p:grpSpPr>
        <p:sp>
          <p:nvSpPr>
            <p:cNvPr id="29" name="矩形 28"/>
            <p:cNvSpPr/>
            <p:nvPr/>
          </p:nvSpPr>
          <p:spPr>
            <a:xfrm>
              <a:off x="533401" y="3363378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3401" y="3336704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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1328" y="3471898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添加标题四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50273" y="3808855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07773" y="2972354"/>
            <a:ext cx="2556164" cy="1178130"/>
            <a:chOff x="3307773" y="3302632"/>
            <a:chExt cx="2556164" cy="1178130"/>
          </a:xfrm>
        </p:grpSpPr>
        <p:sp>
          <p:nvSpPr>
            <p:cNvPr id="35" name="矩形 34"/>
            <p:cNvSpPr/>
            <p:nvPr/>
          </p:nvSpPr>
          <p:spPr>
            <a:xfrm>
              <a:off x="3390901" y="3363378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390900" y="3302632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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78828" y="3478294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添加标题五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307773" y="383443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65272" y="3006426"/>
            <a:ext cx="2556164" cy="1144058"/>
            <a:chOff x="6165272" y="3336704"/>
            <a:chExt cx="2556164" cy="1144058"/>
          </a:xfrm>
        </p:grpSpPr>
        <p:sp>
          <p:nvSpPr>
            <p:cNvPr id="41" name="矩形 40"/>
            <p:cNvSpPr/>
            <p:nvPr/>
          </p:nvSpPr>
          <p:spPr>
            <a:xfrm>
              <a:off x="6248400" y="3363378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48400" y="3336704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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636327" y="3478293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添加标题六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165272" y="383443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3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4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ED6B90E-4CB9-4D96-A391-8361B80CEDE2}"/>
              </a:ext>
            </a:extLst>
          </p:cNvPr>
          <p:cNvGrpSpPr/>
          <p:nvPr/>
        </p:nvGrpSpPr>
        <p:grpSpPr>
          <a:xfrm>
            <a:off x="1788960" y="699542"/>
            <a:ext cx="5566079" cy="3558874"/>
            <a:chOff x="1166160" y="276928"/>
            <a:chExt cx="9859679" cy="6304143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53FCF73-3A5C-4563-8F45-200B24CCE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943928" y="-1500840"/>
              <a:ext cx="6304143" cy="9859679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6715920-AEC3-4469-BB5D-D85485D86677}"/>
                </a:ext>
              </a:extLst>
            </p:cNvPr>
            <p:cNvSpPr/>
            <p:nvPr/>
          </p:nvSpPr>
          <p:spPr>
            <a:xfrm>
              <a:off x="2989936" y="2722168"/>
              <a:ext cx="6291080" cy="1635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54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MOCKUP</a:t>
              </a:r>
              <a:endParaRPr lang="zh-CN" altLang="en-US" sz="6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95A1979-6717-4C8B-A5FE-D79CF79B6CA2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" name="Freeform 252">
              <a:extLst>
                <a:ext uri="{FF2B5EF4-FFF2-40B4-BE49-F238E27FC236}">
                  <a16:creationId xmlns:a16="http://schemas.microsoft.com/office/drawing/2014/main" id="{5FD40A76-0E11-484C-A7CE-5D10033E47E3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253">
              <a:extLst>
                <a:ext uri="{FF2B5EF4-FFF2-40B4-BE49-F238E27FC236}">
                  <a16:creationId xmlns:a16="http://schemas.microsoft.com/office/drawing/2014/main" id="{3BDE3E5C-D3CA-4EF7-BE80-63452942011F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50AB5DF-4856-4A4D-B3BC-3DA5DC757442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78825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389468" y="1161036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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1389468" y="1961440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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08" name="任意多边形 107"/>
          <p:cNvSpPr/>
          <p:nvPr/>
        </p:nvSpPr>
        <p:spPr>
          <a:xfrm>
            <a:off x="1389468" y="2742116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ts val="250"/>
              </a:spcAft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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1389468" y="3531140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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1389468" y="4312892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945" tIns="20320" rIns="265305" bIns="2032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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2789957" y="1089212"/>
            <a:ext cx="5327914" cy="696588"/>
            <a:chOff x="2521007" y="1209265"/>
            <a:chExt cx="5327914" cy="696588"/>
          </a:xfrm>
        </p:grpSpPr>
        <p:sp>
          <p:nvSpPr>
            <p:cNvPr id="111" name="TextBox 28"/>
            <p:cNvSpPr txBox="1"/>
            <p:nvPr/>
          </p:nvSpPr>
          <p:spPr>
            <a:xfrm>
              <a:off x="2521007" y="120926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774264" y="1934613"/>
            <a:ext cx="5327914" cy="677928"/>
            <a:chOff x="2521007" y="1227925"/>
            <a:chExt cx="5327914" cy="677928"/>
          </a:xfrm>
        </p:grpSpPr>
        <p:sp>
          <p:nvSpPr>
            <p:cNvPr id="115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6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805650" y="2728875"/>
            <a:ext cx="5327914" cy="677928"/>
            <a:chOff x="2521007" y="1227925"/>
            <a:chExt cx="5327914" cy="677928"/>
          </a:xfrm>
        </p:grpSpPr>
        <p:sp>
          <p:nvSpPr>
            <p:cNvPr id="118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9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789957" y="3505844"/>
            <a:ext cx="5327914" cy="677928"/>
            <a:chOff x="2521007" y="1227925"/>
            <a:chExt cx="5327914" cy="677928"/>
          </a:xfrm>
        </p:grpSpPr>
        <p:sp>
          <p:nvSpPr>
            <p:cNvPr id="121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2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808886" y="4299454"/>
            <a:ext cx="5327914" cy="677928"/>
            <a:chOff x="2521007" y="1227925"/>
            <a:chExt cx="5327914" cy="677928"/>
          </a:xfrm>
        </p:grpSpPr>
        <p:sp>
          <p:nvSpPr>
            <p:cNvPr id="124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5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6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2492" y="1236633"/>
            <a:ext cx="6329496" cy="3448049"/>
            <a:chOff x="815256" y="742950"/>
            <a:chExt cx="6726508" cy="3688771"/>
          </a:xfrm>
          <a:solidFill>
            <a:schemeClr val="bg1">
              <a:alpha val="60000"/>
            </a:schemeClr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6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8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9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0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1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2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3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4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6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7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8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0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1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3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4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5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6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7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8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9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1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2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3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4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5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7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8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9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0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1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2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3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4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5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6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7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8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9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0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1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2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3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4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5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6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8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9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1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2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6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7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8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0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6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1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6548787" y="1885308"/>
            <a:ext cx="2435886" cy="807913"/>
            <a:chOff x="5815013" y="1408485"/>
            <a:chExt cx="2435886" cy="807913"/>
          </a:xfrm>
        </p:grpSpPr>
        <p:cxnSp>
          <p:nvCxnSpPr>
            <p:cNvPr id="262" name="Straight Connector 21"/>
            <p:cNvCxnSpPr/>
            <p:nvPr/>
          </p:nvCxnSpPr>
          <p:spPr>
            <a:xfrm flipV="1">
              <a:off x="5815013" y="1628775"/>
              <a:ext cx="214867" cy="342900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2"/>
            <p:cNvCxnSpPr/>
            <p:nvPr/>
          </p:nvCxnSpPr>
          <p:spPr>
            <a:xfrm>
              <a:off x="6029879" y="1628775"/>
              <a:ext cx="64293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Rectangle 23"/>
            <p:cNvSpPr/>
            <p:nvPr/>
          </p:nvSpPr>
          <p:spPr>
            <a:xfrm>
              <a:off x="6662068" y="1408485"/>
              <a:ext cx="1588831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0" y="2500308"/>
            <a:ext cx="2398992" cy="807913"/>
            <a:chOff x="0" y="2362744"/>
            <a:chExt cx="2398992" cy="807913"/>
          </a:xfrm>
        </p:grpSpPr>
        <p:grpSp>
          <p:nvGrpSpPr>
            <p:cNvPr id="274" name="组合 273"/>
            <p:cNvGrpSpPr/>
            <p:nvPr/>
          </p:nvGrpSpPr>
          <p:grpSpPr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268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0" name="Rectangle 29"/>
            <p:cNvSpPr/>
            <p:nvPr/>
          </p:nvSpPr>
          <p:spPr>
            <a:xfrm>
              <a:off x="0" y="2362744"/>
              <a:ext cx="1359593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2269523" y="2007715"/>
            <a:ext cx="469486" cy="445917"/>
            <a:chOff x="3245416" y="680837"/>
            <a:chExt cx="469486" cy="445917"/>
          </a:xfrm>
        </p:grpSpPr>
        <p:sp>
          <p:nvSpPr>
            <p:cNvPr id="271" name="椭圆 270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2" name="文本框 271"/>
            <p:cNvSpPr txBox="1"/>
            <p:nvPr/>
          </p:nvSpPr>
          <p:spPr>
            <a:xfrm>
              <a:off x="3245416" y="783353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60%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38903" y="4008026"/>
            <a:ext cx="2678377" cy="807913"/>
            <a:chOff x="338903" y="3870462"/>
            <a:chExt cx="2678377" cy="807913"/>
          </a:xfrm>
        </p:grpSpPr>
        <p:grpSp>
          <p:nvGrpSpPr>
            <p:cNvPr id="277" name="组合 276"/>
            <p:cNvGrpSpPr/>
            <p:nvPr/>
          </p:nvGrpSpPr>
          <p:grpSpPr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282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8" name="Rectangle 29"/>
            <p:cNvSpPr/>
            <p:nvPr/>
          </p:nvSpPr>
          <p:spPr>
            <a:xfrm>
              <a:off x="338903" y="3870462"/>
              <a:ext cx="1638978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2887811" y="3515433"/>
            <a:ext cx="469486" cy="445917"/>
            <a:chOff x="3245416" y="680837"/>
            <a:chExt cx="469486" cy="445917"/>
          </a:xfrm>
        </p:grpSpPr>
        <p:sp>
          <p:nvSpPr>
            <p:cNvPr id="280" name="椭圆 279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1" name="文本框 280"/>
            <p:cNvSpPr txBox="1"/>
            <p:nvPr/>
          </p:nvSpPr>
          <p:spPr>
            <a:xfrm>
              <a:off x="3245416" y="783353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80%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174816" y="2505117"/>
            <a:ext cx="469486" cy="445917"/>
            <a:chOff x="4446422" y="3918124"/>
            <a:chExt cx="469486" cy="445917"/>
          </a:xfrm>
        </p:grpSpPr>
        <p:sp>
          <p:nvSpPr>
            <p:cNvPr id="285" name="椭圆 284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6" name="文本框 285"/>
            <p:cNvSpPr txBox="1"/>
            <p:nvPr/>
          </p:nvSpPr>
          <p:spPr>
            <a:xfrm>
              <a:off x="4446422" y="4020660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90%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4947016" y="4024417"/>
            <a:ext cx="2179879" cy="1075519"/>
            <a:chOff x="4947016" y="3886853"/>
            <a:chExt cx="2179879" cy="1075519"/>
          </a:xfrm>
        </p:grpSpPr>
        <p:grpSp>
          <p:nvGrpSpPr>
            <p:cNvPr id="296" name="组合 295"/>
            <p:cNvGrpSpPr/>
            <p:nvPr/>
          </p:nvGrpSpPr>
          <p:grpSpPr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290" name="Straight Connector 21"/>
              <p:cNvCxnSpPr/>
              <p:nvPr/>
            </p:nvCxnSpPr>
            <p:spPr>
              <a:xfrm flipV="1">
                <a:off x="4912537" y="3006108"/>
                <a:ext cx="214867" cy="34290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2"/>
              <p:cNvCxnSpPr/>
              <p:nvPr/>
            </p:nvCxnSpPr>
            <p:spPr>
              <a:xfrm>
                <a:off x="5127403" y="3006108"/>
                <a:ext cx="642938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" name="Rectangle 23"/>
            <p:cNvSpPr/>
            <p:nvPr/>
          </p:nvSpPr>
          <p:spPr>
            <a:xfrm>
              <a:off x="5477932" y="4339124"/>
              <a:ext cx="1648963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38566" y="3543191"/>
            <a:ext cx="469486" cy="445917"/>
            <a:chOff x="4446422" y="3918124"/>
            <a:chExt cx="469486" cy="445917"/>
          </a:xfrm>
        </p:grpSpPr>
        <p:sp>
          <p:nvSpPr>
            <p:cNvPr id="294" name="椭圆 293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5" name="文本框 294"/>
            <p:cNvSpPr txBox="1"/>
            <p:nvPr/>
          </p:nvSpPr>
          <p:spPr>
            <a:xfrm>
              <a:off x="4446422" y="4020660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40%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CCEF930B-394F-4CE2-9310-70430F882281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07" name="Freeform 252">
              <a:extLst>
                <a:ext uri="{FF2B5EF4-FFF2-40B4-BE49-F238E27FC236}">
                  <a16:creationId xmlns:a16="http://schemas.microsoft.com/office/drawing/2014/main" id="{8B7BBB55-F58E-4F6F-98AC-60ABDBCB3D6D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08" name="Freeform 253">
              <a:extLst>
                <a:ext uri="{FF2B5EF4-FFF2-40B4-BE49-F238E27FC236}">
                  <a16:creationId xmlns:a16="http://schemas.microsoft.com/office/drawing/2014/main" id="{BD632603-78C0-4E66-BB98-0A6081C388E9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309" name="文本框 308">
            <a:extLst>
              <a:ext uri="{FF2B5EF4-FFF2-40B4-BE49-F238E27FC236}">
                <a16:creationId xmlns:a16="http://schemas.microsoft.com/office/drawing/2014/main" id="{6B6DBADD-C144-4E33-A968-5A9A02BA2B34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8831" y="1520824"/>
            <a:ext cx="3214623" cy="2680502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5126406" y="1607216"/>
            <a:ext cx="3024000" cy="171726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7983" y="2862696"/>
            <a:ext cx="2729892" cy="1646960"/>
          </a:xfrm>
          <a:prstGeom prst="rect">
            <a:avLst/>
          </a:prstGeom>
        </p:spPr>
      </p:pic>
      <p:sp>
        <p:nvSpPr>
          <p:cNvPr id="60" name="Rectangle 19"/>
          <p:cNvSpPr/>
          <p:nvPr/>
        </p:nvSpPr>
        <p:spPr>
          <a:xfrm>
            <a:off x="4529018" y="3057960"/>
            <a:ext cx="1908000" cy="12240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387841" y="2994289"/>
            <a:ext cx="1084634" cy="1411787"/>
            <a:chOff x="915591" y="1453733"/>
            <a:chExt cx="2490788" cy="3242072"/>
          </a:xfrm>
        </p:grpSpPr>
        <p:pic>
          <p:nvPicPr>
            <p:cNvPr id="62" name="Picture 1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5591" y="1453733"/>
              <a:ext cx="2490788" cy="3242072"/>
            </a:xfrm>
            <a:prstGeom prst="rect">
              <a:avLst/>
            </a:prstGeom>
            <a:effectLst/>
          </p:spPr>
        </p:pic>
        <p:sp>
          <p:nvSpPr>
            <p:cNvPr id="63" name="Right Triangle 49"/>
            <p:cNvSpPr/>
            <p:nvPr/>
          </p:nvSpPr>
          <p:spPr bwMode="auto">
            <a:xfrm rot="10800000">
              <a:off x="2125266" y="1763295"/>
              <a:ext cx="1019175" cy="2109787"/>
            </a:xfrm>
            <a:prstGeom prst="rtTriangle">
              <a:avLst/>
            </a:pr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400" dirty="0">
                <a:solidFill>
                  <a:prstClr val="white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4" name="圆角矩形 63"/>
          <p:cNvSpPr/>
          <p:nvPr/>
        </p:nvSpPr>
        <p:spPr bwMode="auto">
          <a:xfrm>
            <a:off x="7502753" y="3131664"/>
            <a:ext cx="855990" cy="1146850"/>
          </a:xfrm>
          <a:prstGeom prst="roundRect">
            <a:avLst>
              <a:gd name="adj" fmla="val 758"/>
            </a:avLst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65018" y="1794165"/>
            <a:ext cx="90055" cy="36714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55073" y="1794165"/>
            <a:ext cx="230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添加产品名称</a:t>
            </a:r>
          </a:p>
        </p:txBody>
      </p:sp>
      <p:sp>
        <p:nvSpPr>
          <p:cNvPr id="67" name="Content Placeholder 2"/>
          <p:cNvSpPr txBox="1"/>
          <p:nvPr/>
        </p:nvSpPr>
        <p:spPr>
          <a:xfrm>
            <a:off x="573785" y="2260115"/>
            <a:ext cx="3636711" cy="1390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0" indent="0" defTabSz="1087755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8" name="Rectangle 27"/>
          <p:cNvSpPr/>
          <p:nvPr/>
        </p:nvSpPr>
        <p:spPr>
          <a:xfrm>
            <a:off x="665018" y="3714293"/>
            <a:ext cx="1406236" cy="367308"/>
          </a:xfrm>
          <a:prstGeom prst="roundRect">
            <a:avLst>
              <a:gd name="adj" fmla="val 27969"/>
            </a:avLst>
          </a:prstGeom>
          <a:solidFill>
            <a:schemeClr val="bg1">
              <a:alpha val="40000"/>
            </a:schemeClr>
          </a:soli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添加文字</a:t>
            </a:r>
            <a:endParaRPr lang="en-US" altLang="zh-CN" sz="1400" b="1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D32B34-E142-4CEF-9C81-FF633D09305E}"/>
              </a:ext>
            </a:extLst>
          </p:cNvPr>
          <p:cNvGrpSpPr>
            <a:grpSpLocks noChangeAspect="1"/>
          </p:cNvGrpSpPr>
          <p:nvPr/>
        </p:nvGrpSpPr>
        <p:grpSpPr>
          <a:xfrm>
            <a:off x="373360" y="388694"/>
            <a:ext cx="332383" cy="320480"/>
            <a:chOff x="7019925" y="5499100"/>
            <a:chExt cx="312738" cy="3016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" name="Freeform 252">
              <a:extLst>
                <a:ext uri="{FF2B5EF4-FFF2-40B4-BE49-F238E27FC236}">
                  <a16:creationId xmlns:a16="http://schemas.microsoft.com/office/drawing/2014/main" id="{2ACA8549-D364-4B38-A807-F9C2F3A9609D}"/>
                </a:ext>
              </a:extLst>
            </p:cNvPr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53">
              <a:extLst>
                <a:ext uri="{FF2B5EF4-FFF2-40B4-BE49-F238E27FC236}">
                  <a16:creationId xmlns:a16="http://schemas.microsoft.com/office/drawing/2014/main" id="{038E8D15-5A14-4CDC-A1EA-50D99E99AB20}"/>
                </a:ext>
              </a:extLst>
            </p:cNvPr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ED79ECF-058B-4644-A358-5284301E3A5F}"/>
              </a:ext>
            </a:extLst>
          </p:cNvPr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C9EDC37-C2FB-4A8B-AB28-280B75558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24" y="0"/>
            <a:ext cx="8558808" cy="57058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FDF75E6-D425-42AA-9FC7-B21A6286C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2345104"/>
            <a:ext cx="29147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2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97F7C9-4E51-486A-9A9B-2D6D31D9F964}"/>
              </a:ext>
            </a:extLst>
          </p:cNvPr>
          <p:cNvGrpSpPr/>
          <p:nvPr/>
        </p:nvGrpSpPr>
        <p:grpSpPr>
          <a:xfrm>
            <a:off x="4558681" y="2211710"/>
            <a:ext cx="3446899" cy="1410816"/>
            <a:chOff x="430364" y="1849318"/>
            <a:chExt cx="2576073" cy="141081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D2E04D-DF7B-4FD5-93CA-31DB77B71F48}"/>
                </a:ext>
              </a:extLst>
            </p:cNvPr>
            <p:cNvSpPr txBox="1"/>
            <p:nvPr/>
          </p:nvSpPr>
          <p:spPr>
            <a:xfrm>
              <a:off x="430364" y="1849318"/>
              <a:ext cx="1939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6CC906-CDF9-43E4-B8A3-2FAF2B6BE4F3}"/>
                </a:ext>
              </a:extLst>
            </p:cNvPr>
            <p:cNvSpPr txBox="1"/>
            <p:nvPr/>
          </p:nvSpPr>
          <p:spPr>
            <a:xfrm>
              <a:off x="450273" y="2271081"/>
              <a:ext cx="2556164" cy="989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003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100813481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51008135141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000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51PPT模板网，www.51pptmoban.com">
  <a:themeElements>
    <a:clrScheme name="可变换-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FFFF"/>
      </a:accent1>
      <a:accent2>
        <a:srgbClr val="FFFFFF"/>
      </a:accent2>
      <a:accent3>
        <a:srgbClr val="00ADEF"/>
      </a:accent3>
      <a:accent4>
        <a:srgbClr val="00ADEF"/>
      </a:accent4>
      <a:accent5>
        <a:srgbClr val="00ADEF"/>
      </a:accent5>
      <a:accent6>
        <a:srgbClr val="00ADEF"/>
      </a:accent6>
      <a:hlink>
        <a:srgbClr val="00ADEF"/>
      </a:hlink>
      <a:folHlink>
        <a:srgbClr val="00ADEF"/>
      </a:folHlink>
    </a:clrScheme>
    <a:fontScheme name="华文细黑英文">
      <a:majorFont>
        <a:latin typeface="华文细黑"/>
        <a:ea typeface="微软雅黑"/>
        <a:cs typeface=""/>
      </a:majorFont>
      <a:minorFont>
        <a:latin typeface="华文细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2804</Words>
  <Application>Microsoft Office PowerPoint</Application>
  <PresentationFormat>全屏显示(16:9)</PresentationFormat>
  <Paragraphs>223</Paragraphs>
  <Slides>24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FontAwesome</vt:lpstr>
      <vt:lpstr>华文细黑</vt:lpstr>
      <vt:lpstr>思源黑体 CN Heavy</vt:lpstr>
      <vt:lpstr>微软雅黑</vt:lpstr>
      <vt:lpstr>微软雅黑 Light</vt:lpstr>
      <vt:lpstr>Arial</vt:lpstr>
      <vt:lpstr>Calibri</vt:lpstr>
      <vt:lpstr>Century Gothic</vt:lpstr>
      <vt:lpstr>Lao UI</vt:lpstr>
      <vt:lpstr>Open Sans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半透明图表极简精致苹果iOS风格ppt模板</dc:title>
  <dc:creator>美仑设计</dc:creator>
  <cp:keywords>www.51pptmoban.com</cp:keywords>
  <dc:description>www.51pptmoban.com</dc:description>
  <cp:lastModifiedBy>Power user</cp:lastModifiedBy>
  <cp:revision>166</cp:revision>
  <dcterms:created xsi:type="dcterms:W3CDTF">2014-09-01T14:19:00Z</dcterms:created>
  <dcterms:modified xsi:type="dcterms:W3CDTF">2023-03-23T12:34:08Z</dcterms:modified>
  <cp:category>——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