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8" r:id="rId12"/>
    <p:sldId id="267" r:id="rId13"/>
    <p:sldId id="270" r:id="rId14"/>
    <p:sldId id="269" r:id="rId15"/>
    <p:sldId id="272" r:id="rId16"/>
    <p:sldId id="271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3333"/>
    <a:srgbClr val="FFF6EB"/>
    <a:srgbClr val="E7D1E0"/>
    <a:srgbClr val="FFFFFF"/>
    <a:srgbClr val="E7CFE2"/>
    <a:srgbClr val="FCF8E4"/>
    <a:srgbClr val="FEF6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D196C-6CC3-4694-9BD5-C868A0BD55D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0FD7CC-532C-46B3-B55E-8015A7722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794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0FD7CC-532C-46B3-B55E-8015A772250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443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0FD7CC-532C-46B3-B55E-8015A772250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758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0FD7CC-532C-46B3-B55E-8015A772250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861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506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49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458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67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263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367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24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24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print">
            <a:alphaModFix amt="5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715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99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371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E8B34-4E19-4318-AE41-396D50CD7559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5FB1C-7CDE-43F5-B3D0-AAD9B2FF3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309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83189" y="2217569"/>
            <a:ext cx="75168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入党答辩</a:t>
            </a:r>
            <a:r>
              <a:rPr lang="en-US" altLang="zh-CN" sz="7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7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5420417" y="663062"/>
            <a:ext cx="1442344" cy="1260427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7959" y="3520801"/>
            <a:ext cx="6224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入党发展对象 入党积极分子自我介绍 入党答辩演讲稿</a:t>
            </a:r>
            <a:endParaRPr lang="zh-CN" altLang="en-US" sz="2000" dirty="0">
              <a:solidFill>
                <a:srgbClr val="C00000"/>
              </a:solidFill>
              <a:latin typeface="杨任东竹石体-Light" panose="02000000000000000000" pitchFamily="2" charset="-122"/>
              <a:ea typeface="杨任东竹石体-Light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196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0">
        <p14:glitter pattern="hexago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5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552196" y="3543753"/>
            <a:ext cx="1509598" cy="1030687"/>
            <a:chOff x="2590599" y="4146172"/>
            <a:chExt cx="1509598" cy="1030687"/>
          </a:xfrm>
        </p:grpSpPr>
        <p:sp>
          <p:nvSpPr>
            <p:cNvPr id="32" name="矩形 31"/>
            <p:cNvSpPr/>
            <p:nvPr/>
          </p:nvSpPr>
          <p:spPr>
            <a:xfrm>
              <a:off x="2723198" y="4146172"/>
              <a:ext cx="1229227" cy="1030687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2590599" y="4290520"/>
              <a:ext cx="150959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马克思列宁主义</a:t>
              </a:r>
              <a:endPara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88924" y="3576486"/>
            <a:ext cx="1229227" cy="1030687"/>
            <a:chOff x="2723198" y="4146172"/>
            <a:chExt cx="1229227" cy="1030687"/>
          </a:xfrm>
        </p:grpSpPr>
        <p:sp>
          <p:nvSpPr>
            <p:cNvPr id="39" name="矩形 38"/>
            <p:cNvSpPr/>
            <p:nvPr/>
          </p:nvSpPr>
          <p:spPr>
            <a:xfrm>
              <a:off x="2723198" y="4146172"/>
              <a:ext cx="1229227" cy="1030687"/>
            </a:xfrm>
            <a:prstGeom prst="rect">
              <a:avLst/>
            </a:prstGeom>
            <a:noFill/>
            <a:ln w="25400">
              <a:gradFill>
                <a:gsLst>
                  <a:gs pos="46000">
                    <a:srgbClr val="E60012"/>
                  </a:gs>
                  <a:gs pos="0">
                    <a:srgbClr val="FF0000"/>
                  </a:gs>
                  <a:gs pos="100000">
                    <a:srgbClr val="C00000"/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矩形 39"/>
            <p:cNvSpPr/>
            <p:nvPr/>
          </p:nvSpPr>
          <p:spPr>
            <a:xfrm>
              <a:off x="2798585" y="4280009"/>
              <a:ext cx="110151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毛泽东思想</a:t>
              </a:r>
              <a:endPara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82444" y="3564502"/>
            <a:ext cx="1229227" cy="1030687"/>
            <a:chOff x="2723198" y="4146172"/>
            <a:chExt cx="1229227" cy="1030687"/>
          </a:xfrm>
        </p:grpSpPr>
        <p:sp>
          <p:nvSpPr>
            <p:cNvPr id="46" name="矩形 45"/>
            <p:cNvSpPr/>
            <p:nvPr/>
          </p:nvSpPr>
          <p:spPr>
            <a:xfrm>
              <a:off x="2723198" y="4146172"/>
              <a:ext cx="1229227" cy="1030687"/>
            </a:xfrm>
            <a:prstGeom prst="rect">
              <a:avLst/>
            </a:prstGeom>
            <a:noFill/>
            <a:ln w="25400">
              <a:gradFill>
                <a:gsLst>
                  <a:gs pos="46000">
                    <a:srgbClr val="E60012"/>
                  </a:gs>
                  <a:gs pos="0">
                    <a:srgbClr val="FF0000"/>
                  </a:gs>
                  <a:gs pos="100000">
                    <a:srgbClr val="C00000"/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2788075" y="4248479"/>
              <a:ext cx="11118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邓小平理论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810466" y="3562792"/>
            <a:ext cx="1564761" cy="1030687"/>
            <a:chOff x="2547419" y="4146172"/>
            <a:chExt cx="1564761" cy="1030687"/>
          </a:xfrm>
        </p:grpSpPr>
        <p:sp>
          <p:nvSpPr>
            <p:cNvPr id="53" name="矩形 52"/>
            <p:cNvSpPr/>
            <p:nvPr/>
          </p:nvSpPr>
          <p:spPr>
            <a:xfrm>
              <a:off x="2723198" y="4146172"/>
              <a:ext cx="1229227" cy="1030687"/>
            </a:xfrm>
            <a:prstGeom prst="rect">
              <a:avLst/>
            </a:prstGeom>
            <a:noFill/>
            <a:ln w="25400">
              <a:gradFill>
                <a:gsLst>
                  <a:gs pos="46000">
                    <a:srgbClr val="E60012"/>
                  </a:gs>
                  <a:gs pos="0">
                    <a:srgbClr val="FF0000"/>
                  </a:gs>
                  <a:gs pos="100000">
                    <a:srgbClr val="C00000"/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矩形 53"/>
            <p:cNvSpPr/>
            <p:nvPr/>
          </p:nvSpPr>
          <p:spPr>
            <a:xfrm>
              <a:off x="2547419" y="4237969"/>
              <a:ext cx="156476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三个代表重要思想</a:t>
              </a:r>
              <a:endPara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74326" y="22010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63759" y="15128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cxnSp>
        <p:nvCxnSpPr>
          <p:cNvPr id="4" name="直接连接符 3"/>
          <p:cNvCxnSpPr>
            <a:stCxn id="3" idx="9"/>
          </p:cNvCxnSpPr>
          <p:nvPr/>
        </p:nvCxnSpPr>
        <p:spPr>
          <a:xfrm>
            <a:off x="1008208" y="853881"/>
            <a:ext cx="11183792" cy="251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629436" y="1191951"/>
            <a:ext cx="4860862" cy="768415"/>
            <a:chOff x="1793160" y="1775247"/>
            <a:chExt cx="4860862" cy="768415"/>
          </a:xfrm>
        </p:grpSpPr>
        <p:sp>
          <p:nvSpPr>
            <p:cNvPr id="25" name="矩形 24"/>
            <p:cNvSpPr/>
            <p:nvPr/>
          </p:nvSpPr>
          <p:spPr>
            <a:xfrm>
              <a:off x="1793160" y="1854579"/>
              <a:ext cx="4860862" cy="667512"/>
            </a:xfrm>
            <a:prstGeom prst="rect">
              <a:avLst/>
            </a:prstGeom>
            <a:solidFill>
              <a:srgbClr val="C00000"/>
            </a:solidFill>
            <a:ln w="25400">
              <a:gradFill>
                <a:gsLst>
                  <a:gs pos="46000">
                    <a:srgbClr val="E60012"/>
                  </a:gs>
                  <a:gs pos="0">
                    <a:srgbClr val="FF0000"/>
                  </a:gs>
                  <a:gs pos="100000">
                    <a:srgbClr val="C00000"/>
                  </a:gs>
                </a:gsLst>
                <a:lin ang="0" scaled="0"/>
              </a:gra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TextBox 49"/>
            <p:cNvSpPr txBox="1"/>
            <p:nvPr/>
          </p:nvSpPr>
          <p:spPr>
            <a:xfrm>
              <a:off x="2656745" y="1775247"/>
              <a:ext cx="3292277" cy="768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b="1" dirty="0" smtClean="0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党的指导思想</a:t>
              </a:r>
              <a:endParaRPr lang="zh-CN" altLang="en-US" sz="4000" b="1" dirty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32578" y="1960366"/>
            <a:ext cx="2806582" cy="1638306"/>
            <a:chOff x="2626589" y="2095176"/>
            <a:chExt cx="2806582" cy="2016713"/>
          </a:xfrm>
        </p:grpSpPr>
        <p:cxnSp>
          <p:nvCxnSpPr>
            <p:cNvPr id="29" name="直接连接符 28"/>
            <p:cNvCxnSpPr>
              <a:stCxn id="26" idx="2"/>
            </p:cNvCxnSpPr>
            <p:nvPr/>
          </p:nvCxnSpPr>
          <p:spPr>
            <a:xfrm flipH="1">
              <a:off x="2675044" y="2095176"/>
              <a:ext cx="2758127" cy="1897014"/>
            </a:xfrm>
            <a:prstGeom prst="line">
              <a:avLst/>
            </a:prstGeom>
            <a:ln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2626589" y="3972132"/>
              <a:ext cx="115960" cy="139757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87744" y="1960366"/>
            <a:ext cx="1051416" cy="1636917"/>
            <a:chOff x="2626589" y="2096886"/>
            <a:chExt cx="1051416" cy="2015003"/>
          </a:xfrm>
        </p:grpSpPr>
        <p:cxnSp>
          <p:nvCxnSpPr>
            <p:cNvPr id="36" name="直接连接符 35"/>
            <p:cNvCxnSpPr>
              <a:stCxn id="26" idx="2"/>
            </p:cNvCxnSpPr>
            <p:nvPr/>
          </p:nvCxnSpPr>
          <p:spPr>
            <a:xfrm flipH="1">
              <a:off x="2675044" y="2096886"/>
              <a:ext cx="1002961" cy="1895305"/>
            </a:xfrm>
            <a:prstGeom prst="line">
              <a:avLst/>
            </a:prstGeom>
            <a:ln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2626589" y="3973841"/>
              <a:ext cx="115960" cy="138048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39160" y="1960366"/>
            <a:ext cx="758064" cy="1627179"/>
            <a:chOff x="1984485" y="2108870"/>
            <a:chExt cx="758064" cy="2003017"/>
          </a:xfrm>
        </p:grpSpPr>
        <p:cxnSp>
          <p:nvCxnSpPr>
            <p:cNvPr id="43" name="直接连接符 42"/>
            <p:cNvCxnSpPr>
              <a:stCxn id="26" idx="2"/>
            </p:cNvCxnSpPr>
            <p:nvPr/>
          </p:nvCxnSpPr>
          <p:spPr>
            <a:xfrm>
              <a:off x="1984485" y="2108870"/>
              <a:ext cx="690559" cy="1883320"/>
            </a:xfrm>
            <a:prstGeom prst="line">
              <a:avLst/>
            </a:prstGeom>
            <a:ln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2626589" y="3985827"/>
              <a:ext cx="115960" cy="126060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39160" y="1960366"/>
            <a:ext cx="2461864" cy="1625792"/>
            <a:chOff x="280684" y="2110580"/>
            <a:chExt cx="2461864" cy="2001309"/>
          </a:xfrm>
        </p:grpSpPr>
        <p:cxnSp>
          <p:nvCxnSpPr>
            <p:cNvPr id="50" name="直接连接符 49"/>
            <p:cNvCxnSpPr>
              <a:stCxn id="26" idx="2"/>
            </p:cNvCxnSpPr>
            <p:nvPr/>
          </p:nvCxnSpPr>
          <p:spPr>
            <a:xfrm>
              <a:off x="280684" y="2110580"/>
              <a:ext cx="2394360" cy="1881610"/>
            </a:xfrm>
            <a:prstGeom prst="line">
              <a:avLst/>
            </a:prstGeom>
            <a:ln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2631821" y="3987538"/>
              <a:ext cx="110727" cy="124351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1636793" y="4958279"/>
            <a:ext cx="944301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党的指导思想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指导中国共产党全部活动的理论体系，是中国共产党的思想建设，组织建设和作风建设的理论基础。《中国共产党章程》明确规定：“中国共产党以马克思列宁主义，毛泽东思想，邓小平理论和“”三个代表重要思想”作为自己的行动指南。”</a:t>
            </a:r>
            <a:endParaRPr lang="zh-CN" altLang="en-US" sz="1600" dirty="0">
              <a:solidFill>
                <a:srgbClr val="8D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13093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5454" y="1044533"/>
            <a:ext cx="3385225" cy="1199377"/>
            <a:chOff x="4165454" y="1044533"/>
            <a:chExt cx="3385225" cy="1199377"/>
          </a:xfrm>
        </p:grpSpPr>
        <p:sp>
          <p:nvSpPr>
            <p:cNvPr id="8" name="圆角矩形 7"/>
            <p:cNvSpPr/>
            <p:nvPr/>
          </p:nvSpPr>
          <p:spPr>
            <a:xfrm>
              <a:off x="4165454" y="1044533"/>
              <a:ext cx="3385225" cy="1199377"/>
            </a:xfrm>
            <a:prstGeom prst="roundRect">
              <a:avLst/>
            </a:prstGeom>
            <a:gradFill>
              <a:gsLst>
                <a:gs pos="35000">
                  <a:srgbClr val="FFFFFF">
                    <a:alpha val="60000"/>
                  </a:srgbClr>
                </a:gs>
                <a:gs pos="0">
                  <a:srgbClr val="E7D1E0">
                    <a:alpha val="20000"/>
                  </a:srgbClr>
                </a:gs>
                <a:gs pos="66000">
                  <a:srgbClr val="E7CFE2">
                    <a:alpha val="60000"/>
                  </a:srgbClr>
                </a:gs>
                <a:gs pos="99000">
                  <a:srgbClr val="FFFFFF">
                    <a:alpha val="50000"/>
                  </a:srgbClr>
                </a:gs>
              </a:gsLst>
              <a:lin ang="7200000" scaled="0"/>
            </a:gradFill>
            <a:ln>
              <a:gradFill>
                <a:gsLst>
                  <a:gs pos="0">
                    <a:srgbClr val="FFFFFF">
                      <a:alpha val="50000"/>
                    </a:srgbClr>
                  </a:gs>
                  <a:gs pos="33000">
                    <a:srgbClr val="E7CFE2">
                      <a:alpha val="60000"/>
                    </a:srgbClr>
                  </a:gs>
                  <a:gs pos="71000">
                    <a:srgbClr val="FFFFFF">
                      <a:alpha val="70000"/>
                    </a:srgbClr>
                  </a:gs>
                  <a:gs pos="100000">
                    <a:srgbClr val="E7D1E0">
                      <a:alpha val="70000"/>
                    </a:srgbClr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480740" y="1258541"/>
              <a:ext cx="295465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  <a:endPara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275703" y="2621764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入党动机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11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4326" y="22010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入党动机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63759" y="15128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cxnSp>
        <p:nvCxnSpPr>
          <p:cNvPr id="4" name="直接连接符 3"/>
          <p:cNvCxnSpPr>
            <a:stCxn id="3" idx="9"/>
          </p:cNvCxnSpPr>
          <p:nvPr/>
        </p:nvCxnSpPr>
        <p:spPr>
          <a:xfrm>
            <a:off x="1008208" y="853881"/>
            <a:ext cx="11183792" cy="251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61100" y="1756542"/>
            <a:ext cx="5930900" cy="3835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715125" y="1959742"/>
            <a:ext cx="4543425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提高思想政治觉悟</a:t>
            </a:r>
            <a:endParaRPr lang="en-US" altLang="zh-CN" sz="4000" b="1" dirty="0" smtClean="0">
              <a:solidFill>
                <a:srgbClr val="FFF6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FF6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的每一项活动都有他的目的，也就是动机。而对于党员，其动机是很重要的，因为这决定党员的素质和行为。入党，对于我而言就预示我是一名成年人，我要让我的行动来证明自己，为人民服务，为社会做贡献，从而实现自我的人生价值。加入中国共产党这个先进的政党，不断接受党的教育，提高思想政治觉悟，早日成为一名社会有用人才。</a:t>
            </a:r>
            <a:endParaRPr lang="zh-CN" altLang="en-US" sz="1600" dirty="0">
              <a:solidFill>
                <a:srgbClr val="FFF6E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57"/>
          <a:stretch/>
        </p:blipFill>
        <p:spPr>
          <a:xfrm>
            <a:off x="997698" y="1757449"/>
            <a:ext cx="5255207" cy="383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5454" y="1044533"/>
            <a:ext cx="3385225" cy="1199377"/>
            <a:chOff x="4165454" y="1044533"/>
            <a:chExt cx="3385225" cy="1199377"/>
          </a:xfrm>
        </p:grpSpPr>
        <p:sp>
          <p:nvSpPr>
            <p:cNvPr id="8" name="圆角矩形 7"/>
            <p:cNvSpPr/>
            <p:nvPr/>
          </p:nvSpPr>
          <p:spPr>
            <a:xfrm>
              <a:off x="4165454" y="1044533"/>
              <a:ext cx="3385225" cy="1199377"/>
            </a:xfrm>
            <a:prstGeom prst="roundRect">
              <a:avLst/>
            </a:prstGeom>
            <a:gradFill>
              <a:gsLst>
                <a:gs pos="35000">
                  <a:srgbClr val="FFFFFF">
                    <a:alpha val="60000"/>
                  </a:srgbClr>
                </a:gs>
                <a:gs pos="0">
                  <a:srgbClr val="E7D1E0">
                    <a:alpha val="20000"/>
                  </a:srgbClr>
                </a:gs>
                <a:gs pos="66000">
                  <a:srgbClr val="E7CFE2">
                    <a:alpha val="60000"/>
                  </a:srgbClr>
                </a:gs>
                <a:gs pos="99000">
                  <a:srgbClr val="FFFFFF">
                    <a:alpha val="50000"/>
                  </a:srgbClr>
                </a:gs>
              </a:gsLst>
              <a:lin ang="7200000" scaled="0"/>
            </a:gradFill>
            <a:ln>
              <a:gradFill>
                <a:gsLst>
                  <a:gs pos="0">
                    <a:srgbClr val="FFFFFF">
                      <a:alpha val="50000"/>
                    </a:srgbClr>
                  </a:gs>
                  <a:gs pos="33000">
                    <a:srgbClr val="E7CFE2">
                      <a:alpha val="60000"/>
                    </a:srgbClr>
                  </a:gs>
                  <a:gs pos="71000">
                    <a:srgbClr val="FFFFFF">
                      <a:alpha val="70000"/>
                    </a:srgbClr>
                  </a:gs>
                  <a:gs pos="100000">
                    <a:srgbClr val="E7D1E0">
                      <a:alpha val="70000"/>
                    </a:srgbClr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480740" y="1258541"/>
              <a:ext cx="295465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  <a:endPara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561002" y="2621764"/>
            <a:ext cx="48013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模范带头作用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901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4326" y="22010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模范带头作用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63759" y="15128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cxnSp>
        <p:nvCxnSpPr>
          <p:cNvPr id="4" name="直接连接符 3"/>
          <p:cNvCxnSpPr>
            <a:stCxn id="3" idx="9"/>
          </p:cNvCxnSpPr>
          <p:nvPr/>
        </p:nvCxnSpPr>
        <p:spPr>
          <a:xfrm>
            <a:off x="1008208" y="853881"/>
            <a:ext cx="11183792" cy="251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1319558" y="1769753"/>
            <a:ext cx="2937790" cy="3764168"/>
          </a:xfrm>
          <a:prstGeom prst="roundRect">
            <a:avLst>
              <a:gd name="adj" fmla="val 4909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rot="16200000" flipH="1">
            <a:off x="1083818" y="1699549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 rot="5400000">
            <a:off x="3947266" y="1699548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0374" y="1603966"/>
            <a:ext cx="2994409" cy="43309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29"/>
          <p:cNvSpPr txBox="1"/>
          <p:nvPr/>
        </p:nvSpPr>
        <p:spPr>
          <a:xfrm>
            <a:off x="1453536" y="2209934"/>
            <a:ext cx="2682555" cy="3323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努力学习专业知识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提高自己的科学文化素质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帮助其他同学解决学习问题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大一第一学期综合测评第五</a:t>
            </a:r>
            <a:r>
              <a:rPr lang="zh-CN" altLang="en-US" sz="1800" dirty="0" smtClean="0">
                <a:solidFill>
                  <a:srgbClr val="8D3333"/>
                </a:solidFill>
              </a:rPr>
              <a:t>名</a:t>
            </a:r>
            <a:endParaRPr lang="en-US" altLang="zh-CN" sz="1800" dirty="0" smtClean="0">
              <a:solidFill>
                <a:srgbClr val="8D3333"/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solidFill>
                  <a:srgbClr val="8D3333"/>
                </a:solidFill>
              </a:rPr>
              <a:t>……</a:t>
            </a:r>
            <a:endParaRPr lang="en-US" altLang="zh-CN" sz="1800" dirty="0">
              <a:solidFill>
                <a:srgbClr val="8D3333"/>
              </a:solidFill>
            </a:endParaRPr>
          </a:p>
        </p:txBody>
      </p:sp>
      <p:sp>
        <p:nvSpPr>
          <p:cNvPr id="10" name="TextBox 30"/>
          <p:cNvSpPr txBox="1"/>
          <p:nvPr/>
        </p:nvSpPr>
        <p:spPr>
          <a:xfrm>
            <a:off x="1578710" y="1630251"/>
            <a:ext cx="23013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在学习上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681967" y="1801283"/>
            <a:ext cx="2937786" cy="3764168"/>
          </a:xfrm>
          <a:prstGeom prst="roundRect">
            <a:avLst>
              <a:gd name="adj" fmla="val 4909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 rot="16200000" flipH="1">
            <a:off x="4423481" y="1699549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 rot="5400000">
            <a:off x="7286931" y="1699548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30039" y="1603966"/>
            <a:ext cx="2994409" cy="43309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29"/>
          <p:cNvSpPr txBox="1"/>
          <p:nvPr/>
        </p:nvSpPr>
        <p:spPr>
          <a:xfrm>
            <a:off x="4834505" y="2272997"/>
            <a:ext cx="2641064" cy="20774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担任班长，积极</a:t>
            </a:r>
            <a:r>
              <a:rPr lang="zh-CN" altLang="en-US" sz="1800" dirty="0" smtClean="0">
                <a:solidFill>
                  <a:srgbClr val="8D3333"/>
                </a:solidFill>
              </a:rPr>
              <a:t>帮助</a:t>
            </a:r>
            <a:r>
              <a:rPr lang="en-US" altLang="zh-CN" sz="1800" dirty="0" smtClean="0">
                <a:solidFill>
                  <a:srgbClr val="8D3333"/>
                </a:solidFill>
              </a:rPr>
              <a:t>b</a:t>
            </a:r>
            <a:r>
              <a:rPr lang="zh-CN" altLang="en-US" sz="1800" dirty="0" smtClean="0">
                <a:solidFill>
                  <a:srgbClr val="8D3333"/>
                </a:solidFill>
              </a:rPr>
              <a:t>班级同学</a:t>
            </a:r>
            <a:endParaRPr lang="zh-CN" altLang="en-US" sz="1800" dirty="0">
              <a:solidFill>
                <a:srgbClr val="8D3333"/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成为师生沟通的桥梁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优秀</a:t>
            </a:r>
            <a:r>
              <a:rPr lang="zh-CN" altLang="en-US" sz="1800" dirty="0" smtClean="0">
                <a:solidFill>
                  <a:srgbClr val="8D3333"/>
                </a:solidFill>
              </a:rPr>
              <a:t>团支部</a:t>
            </a:r>
            <a:endParaRPr lang="en-US" altLang="zh-CN" sz="1800" dirty="0" smtClean="0">
              <a:solidFill>
                <a:srgbClr val="8D3333"/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solidFill>
                  <a:srgbClr val="8D3333"/>
                </a:solidFill>
              </a:rPr>
              <a:t>……</a:t>
            </a:r>
            <a:endParaRPr lang="en-US" altLang="zh-CN" sz="1800" dirty="0">
              <a:solidFill>
                <a:srgbClr val="8D3333"/>
              </a:solidFill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4918773" y="1630251"/>
            <a:ext cx="230379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在班级事务上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992444" y="1801283"/>
            <a:ext cx="2947222" cy="3764168"/>
          </a:xfrm>
          <a:prstGeom prst="roundRect">
            <a:avLst>
              <a:gd name="adj" fmla="val 4909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 rot="16200000" flipH="1">
            <a:off x="7758155" y="1699549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 rot="5400000">
            <a:off x="10621605" y="1699548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964713" y="1603966"/>
            <a:ext cx="2994409" cy="43309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9"/>
          <p:cNvSpPr txBox="1"/>
          <p:nvPr/>
        </p:nvSpPr>
        <p:spPr>
          <a:xfrm>
            <a:off x="8095673" y="2237029"/>
            <a:ext cx="2735778" cy="2492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自律意识增强，作息规律，并督促宿舍同学。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学习党的先进理论，加强自身思想道德修养，自觉接受组织</a:t>
            </a:r>
            <a:r>
              <a:rPr lang="zh-CN" altLang="en-US" sz="1800" dirty="0" smtClean="0">
                <a:solidFill>
                  <a:srgbClr val="8D3333"/>
                </a:solidFill>
              </a:rPr>
              <a:t>考察</a:t>
            </a:r>
            <a:endParaRPr lang="en-US" altLang="zh-CN" sz="1800" dirty="0" smtClean="0">
              <a:solidFill>
                <a:srgbClr val="8D3333"/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solidFill>
                  <a:srgbClr val="8D3333"/>
                </a:solidFill>
              </a:rPr>
              <a:t>……</a:t>
            </a:r>
            <a:endParaRPr lang="en-US" altLang="zh-CN" sz="1800" dirty="0">
              <a:solidFill>
                <a:srgbClr val="8D3333"/>
              </a:solidFill>
            </a:endParaRPr>
          </a:p>
        </p:txBody>
      </p:sp>
      <p:sp>
        <p:nvSpPr>
          <p:cNvPr id="22" name="TextBox 30"/>
          <p:cNvSpPr txBox="1"/>
          <p:nvPr/>
        </p:nvSpPr>
        <p:spPr>
          <a:xfrm>
            <a:off x="8253447" y="1630251"/>
            <a:ext cx="230379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在生活上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423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0"/>
                            </p:stCondLst>
                            <p:childTnLst>
                              <p:par>
                                <p:cTn id="5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50"/>
                            </p:stCondLst>
                            <p:childTnLst>
                              <p:par>
                                <p:cTn id="5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400"/>
                            </p:stCondLst>
                            <p:childTnLst>
                              <p:par>
                                <p:cTn id="6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150"/>
                            </p:stCondLst>
                            <p:childTnLst>
                              <p:par>
                                <p:cTn id="6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900"/>
                            </p:stCondLst>
                            <p:childTnLst>
                              <p:par>
                                <p:cTn id="7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6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15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6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150"/>
                            </p:stCondLst>
                            <p:childTnLst>
                              <p:par>
                                <p:cTn id="9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900"/>
                            </p:stCondLst>
                            <p:childTnLst>
                              <p:par>
                                <p:cTn id="9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650"/>
                            </p:stCondLst>
                            <p:childTnLst>
                              <p:par>
                                <p:cTn id="10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75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400"/>
                            </p:stCondLst>
                            <p:childTnLst>
                              <p:par>
                                <p:cTn id="10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75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15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650"/>
                            </p:stCondLst>
                            <p:childTnLst>
                              <p:par>
                                <p:cTn id="1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15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650"/>
                            </p:stCondLst>
                            <p:childTnLst>
                              <p:par>
                                <p:cTn id="12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4400"/>
                            </p:stCondLst>
                            <p:childTnLst>
                              <p:par>
                                <p:cTn id="13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75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150"/>
                            </p:stCondLst>
                            <p:childTnLst>
                              <p:par>
                                <p:cTn id="1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75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7" grpId="0" animBg="1"/>
      <p:bldP spid="8" grpId="0" animBg="1"/>
      <p:bldP spid="9" grpId="0" build="p"/>
      <p:bldP spid="10" grpId="0"/>
      <p:bldP spid="11" grpId="0" animBg="1"/>
      <p:bldP spid="12" grpId="0" animBg="1"/>
      <p:bldP spid="13" grpId="0" animBg="1"/>
      <p:bldP spid="14" grpId="0" animBg="1"/>
      <p:bldP spid="15" grpId="0" build="p"/>
      <p:bldP spid="16" grpId="0"/>
      <p:bldP spid="17" grpId="0" animBg="1"/>
      <p:bldP spid="18" grpId="0" animBg="1"/>
      <p:bldP spid="19" grpId="0" animBg="1"/>
      <p:bldP spid="20" grpId="0" animBg="1"/>
      <p:bldP spid="21" grpId="0" build="p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165454" y="1044533"/>
            <a:ext cx="3385225" cy="1199377"/>
          </a:xfrm>
          <a:prstGeom prst="roundRect">
            <a:avLst/>
          </a:prstGeom>
          <a:gradFill>
            <a:gsLst>
              <a:gs pos="35000">
                <a:srgbClr val="FFFFFF">
                  <a:alpha val="60000"/>
                </a:srgbClr>
              </a:gs>
              <a:gs pos="0">
                <a:srgbClr val="E7D1E0">
                  <a:alpha val="20000"/>
                </a:srgbClr>
              </a:gs>
              <a:gs pos="66000">
                <a:srgbClr val="E7CFE2">
                  <a:alpha val="60000"/>
                </a:srgbClr>
              </a:gs>
              <a:gs pos="99000">
                <a:srgbClr val="FFFFFF">
                  <a:alpha val="50000"/>
                </a:srgbClr>
              </a:gs>
            </a:gsLst>
            <a:lin ang="7200000" scaled="0"/>
          </a:gradFill>
          <a:ln>
            <a:gradFill>
              <a:gsLst>
                <a:gs pos="0">
                  <a:srgbClr val="FFFFFF">
                    <a:alpha val="50000"/>
                  </a:srgbClr>
                </a:gs>
                <a:gs pos="33000">
                  <a:srgbClr val="E7CFE2">
                    <a:alpha val="60000"/>
                  </a:srgbClr>
                </a:gs>
                <a:gs pos="71000">
                  <a:srgbClr val="FFFFFF">
                    <a:alpha val="70000"/>
                  </a:srgbClr>
                </a:gs>
                <a:gs pos="100000">
                  <a:srgbClr val="E7D1E0">
                    <a:alpha val="70000"/>
                  </a:srgb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80740" y="1258541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4878" y="2621764"/>
            <a:ext cx="55707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不足和改进之处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222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4326" y="22010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不足和改进之处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63759" y="15128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cxnSp>
        <p:nvCxnSpPr>
          <p:cNvPr id="4" name="直接连接符 3"/>
          <p:cNvCxnSpPr>
            <a:stCxn id="3" idx="9"/>
          </p:cNvCxnSpPr>
          <p:nvPr/>
        </p:nvCxnSpPr>
        <p:spPr>
          <a:xfrm>
            <a:off x="1008208" y="853881"/>
            <a:ext cx="11183792" cy="251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1023218" y="1531782"/>
            <a:ext cx="472824" cy="4538978"/>
            <a:chOff x="10994103" y="1484783"/>
            <a:chExt cx="502571" cy="4824537"/>
          </a:xfrm>
        </p:grpSpPr>
        <p:sp>
          <p:nvSpPr>
            <p:cNvPr id="6" name="等腰三角形 6"/>
            <p:cNvSpPr/>
            <p:nvPr/>
          </p:nvSpPr>
          <p:spPr>
            <a:xfrm rot="16200000" flipH="1">
              <a:off x="10693937" y="1784949"/>
              <a:ext cx="1102903" cy="502571"/>
            </a:xfrm>
            <a:custGeom>
              <a:avLst/>
              <a:gdLst>
                <a:gd name="connsiteX0" fmla="*/ 0 w 693325"/>
                <a:gd name="connsiteY0" fmla="*/ 728790 h 728790"/>
                <a:gd name="connsiteX1" fmla="*/ 693325 w 693325"/>
                <a:gd name="connsiteY1" fmla="*/ 0 h 728790"/>
                <a:gd name="connsiteX2" fmla="*/ 693325 w 693325"/>
                <a:gd name="connsiteY2" fmla="*/ 728790 h 728790"/>
                <a:gd name="connsiteX3" fmla="*/ 0 w 693325"/>
                <a:gd name="connsiteY3" fmla="*/ 728790 h 728790"/>
                <a:gd name="connsiteX0" fmla="*/ 0 w 1102903"/>
                <a:gd name="connsiteY0" fmla="*/ 500190 h 500190"/>
                <a:gd name="connsiteX1" fmla="*/ 1102903 w 1102903"/>
                <a:gd name="connsiteY1" fmla="*/ 0 h 500190"/>
                <a:gd name="connsiteX2" fmla="*/ 693325 w 1102903"/>
                <a:gd name="connsiteY2" fmla="*/ 500190 h 500190"/>
                <a:gd name="connsiteX3" fmla="*/ 0 w 1102903"/>
                <a:gd name="connsiteY3" fmla="*/ 500190 h 500190"/>
                <a:gd name="connsiteX0" fmla="*/ 0 w 1102903"/>
                <a:gd name="connsiteY0" fmla="*/ 500190 h 502571"/>
                <a:gd name="connsiteX1" fmla="*/ 1102903 w 1102903"/>
                <a:gd name="connsiteY1" fmla="*/ 0 h 502571"/>
                <a:gd name="connsiteX2" fmla="*/ 729047 w 1102903"/>
                <a:gd name="connsiteY2" fmla="*/ 502571 h 502571"/>
                <a:gd name="connsiteX3" fmla="*/ 0 w 1102903"/>
                <a:gd name="connsiteY3" fmla="*/ 500190 h 50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2903" h="502571">
                  <a:moveTo>
                    <a:pt x="0" y="500190"/>
                  </a:moveTo>
                  <a:lnTo>
                    <a:pt x="1102903" y="0"/>
                  </a:lnTo>
                  <a:lnTo>
                    <a:pt x="729047" y="502571"/>
                  </a:lnTo>
                  <a:lnTo>
                    <a:pt x="0" y="500190"/>
                  </a:lnTo>
                  <a:close/>
                </a:path>
              </a:pathLst>
            </a:custGeom>
            <a:solidFill>
              <a:srgbClr val="8D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11001690" y="2578162"/>
              <a:ext cx="1" cy="373115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995500" y="1527006"/>
            <a:ext cx="473455" cy="4545032"/>
            <a:chOff x="695325" y="1484783"/>
            <a:chExt cx="502571" cy="4824537"/>
          </a:xfrm>
        </p:grpSpPr>
        <p:sp>
          <p:nvSpPr>
            <p:cNvPr id="9" name="等腰三角形 6"/>
            <p:cNvSpPr/>
            <p:nvPr/>
          </p:nvSpPr>
          <p:spPr>
            <a:xfrm rot="5400000">
              <a:off x="395159" y="1784949"/>
              <a:ext cx="1102903" cy="502571"/>
            </a:xfrm>
            <a:custGeom>
              <a:avLst/>
              <a:gdLst>
                <a:gd name="connsiteX0" fmla="*/ 0 w 693325"/>
                <a:gd name="connsiteY0" fmla="*/ 728790 h 728790"/>
                <a:gd name="connsiteX1" fmla="*/ 693325 w 693325"/>
                <a:gd name="connsiteY1" fmla="*/ 0 h 728790"/>
                <a:gd name="connsiteX2" fmla="*/ 693325 w 693325"/>
                <a:gd name="connsiteY2" fmla="*/ 728790 h 728790"/>
                <a:gd name="connsiteX3" fmla="*/ 0 w 693325"/>
                <a:gd name="connsiteY3" fmla="*/ 728790 h 728790"/>
                <a:gd name="connsiteX0" fmla="*/ 0 w 1102903"/>
                <a:gd name="connsiteY0" fmla="*/ 500190 h 500190"/>
                <a:gd name="connsiteX1" fmla="*/ 1102903 w 1102903"/>
                <a:gd name="connsiteY1" fmla="*/ 0 h 500190"/>
                <a:gd name="connsiteX2" fmla="*/ 693325 w 1102903"/>
                <a:gd name="connsiteY2" fmla="*/ 500190 h 500190"/>
                <a:gd name="connsiteX3" fmla="*/ 0 w 1102903"/>
                <a:gd name="connsiteY3" fmla="*/ 500190 h 500190"/>
                <a:gd name="connsiteX0" fmla="*/ 0 w 1102903"/>
                <a:gd name="connsiteY0" fmla="*/ 500190 h 502571"/>
                <a:gd name="connsiteX1" fmla="*/ 1102903 w 1102903"/>
                <a:gd name="connsiteY1" fmla="*/ 0 h 502571"/>
                <a:gd name="connsiteX2" fmla="*/ 729047 w 1102903"/>
                <a:gd name="connsiteY2" fmla="*/ 502571 h 502571"/>
                <a:gd name="connsiteX3" fmla="*/ 0 w 1102903"/>
                <a:gd name="connsiteY3" fmla="*/ 500190 h 50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2903" h="502571">
                  <a:moveTo>
                    <a:pt x="0" y="500190"/>
                  </a:moveTo>
                  <a:lnTo>
                    <a:pt x="1102903" y="0"/>
                  </a:lnTo>
                  <a:lnTo>
                    <a:pt x="729047" y="502571"/>
                  </a:lnTo>
                  <a:lnTo>
                    <a:pt x="0" y="500190"/>
                  </a:lnTo>
                  <a:close/>
                </a:path>
              </a:pathLst>
            </a:custGeom>
            <a:solidFill>
              <a:srgbClr val="8D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190309" y="2578162"/>
              <a:ext cx="0" cy="373115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1008208" y="1527006"/>
            <a:ext cx="5087792" cy="686568"/>
            <a:chOff x="695325" y="1484784"/>
            <a:chExt cx="5400675" cy="728790"/>
          </a:xfrm>
        </p:grpSpPr>
        <p:sp>
          <p:nvSpPr>
            <p:cNvPr id="12" name="五边形 11"/>
            <p:cNvSpPr/>
            <p:nvPr/>
          </p:nvSpPr>
          <p:spPr>
            <a:xfrm>
              <a:off x="695325" y="1484784"/>
              <a:ext cx="5400675" cy="728790"/>
            </a:xfrm>
            <a:prstGeom prst="homePlat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TextBox 19"/>
            <p:cNvSpPr txBox="1"/>
            <p:nvPr/>
          </p:nvSpPr>
          <p:spPr>
            <a:xfrm>
              <a:off x="2471481" y="1556792"/>
              <a:ext cx="2132739" cy="620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rgbClr val="FFF6EB"/>
                  </a:solidFill>
                  <a:latin typeface="微软雅黑" pitchFamily="34" charset="-122"/>
                  <a:ea typeface="微软雅黑" pitchFamily="34" charset="-122"/>
                </a:rPr>
                <a:t>不足之处</a:t>
              </a:r>
              <a:endParaRPr lang="zh-CN" altLang="en-US" sz="3200" b="1" dirty="0">
                <a:solidFill>
                  <a:srgbClr val="FFF6E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8882" y="1527006"/>
            <a:ext cx="5087792" cy="686568"/>
            <a:chOff x="6095999" y="1484784"/>
            <a:chExt cx="5400675" cy="728790"/>
          </a:xfrm>
        </p:grpSpPr>
        <p:sp>
          <p:nvSpPr>
            <p:cNvPr id="15" name="五边形 14"/>
            <p:cNvSpPr/>
            <p:nvPr/>
          </p:nvSpPr>
          <p:spPr>
            <a:xfrm flipH="1">
              <a:off x="6095999" y="1484784"/>
              <a:ext cx="5400675" cy="728790"/>
            </a:xfrm>
            <a:prstGeom prst="homePlate">
              <a:avLst/>
            </a:prstGeom>
            <a:solidFill>
              <a:srgbClr val="8D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7872155" y="1556792"/>
              <a:ext cx="2242831" cy="620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rgbClr val="FFF6EB"/>
                  </a:solidFill>
                  <a:latin typeface="微软雅黑" pitchFamily="34" charset="-122"/>
                  <a:ea typeface="微软雅黑" pitchFamily="34" charset="-122"/>
                </a:rPr>
                <a:t>改进之处</a:t>
              </a:r>
              <a:endParaRPr lang="zh-CN" altLang="en-US" sz="3200" b="1" dirty="0">
                <a:solidFill>
                  <a:srgbClr val="FFF6E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06"/>
          <p:cNvSpPr txBox="1"/>
          <p:nvPr/>
        </p:nvSpPr>
        <p:spPr>
          <a:xfrm>
            <a:off x="1660574" y="2924433"/>
            <a:ext cx="3719999" cy="2308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/>
              <a:buChar char="ü"/>
            </a:pPr>
            <a:r>
              <a:rPr lang="zh-CN" altLang="en-US" sz="2000" dirty="0" smtClean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政治学习和专业知识学习计划不明显</a:t>
            </a:r>
          </a:p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/>
              <a:buChar char="ü"/>
            </a:pPr>
            <a:r>
              <a:rPr lang="zh-CN" altLang="en-US" sz="2000" dirty="0" smtClean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当工作学习繁忙时有厌烦心态</a:t>
            </a:r>
          </a:p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/>
              <a:buChar char="ü"/>
            </a:pPr>
            <a:r>
              <a:rPr lang="zh-CN" altLang="en-US" sz="2000" dirty="0" smtClean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在生活中，不能充分发扬先进性</a:t>
            </a:r>
            <a:endParaRPr lang="en-US" altLang="zh-CN" sz="2000" dirty="0" smtClean="0">
              <a:solidFill>
                <a:srgbClr val="8D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408882" y="6072038"/>
            <a:ext cx="4614336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468955" y="6072038"/>
            <a:ext cx="4614336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106"/>
          <p:cNvSpPr txBox="1"/>
          <p:nvPr/>
        </p:nvSpPr>
        <p:spPr>
          <a:xfrm>
            <a:off x="6373980" y="2608875"/>
            <a:ext cx="4523115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/>
              <a:buChar char="ü"/>
            </a:pPr>
            <a:r>
              <a:rPr lang="zh-CN" altLang="en-US" sz="2000" dirty="0" smtClean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今后我将会对每一件事情在时间上作出相应的规划，拓展深层次的理论研究。</a:t>
            </a:r>
          </a:p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/>
              <a:buChar char="ü"/>
            </a:pPr>
            <a:r>
              <a:rPr lang="zh-CN" altLang="en-US" sz="2000" dirty="0" smtClean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以后我将改正我的懒惰性，在计划制定后能按时按量的完成，不会拖拉。</a:t>
            </a:r>
          </a:p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/>
              <a:buChar char="ü"/>
            </a:pPr>
            <a:r>
              <a:rPr lang="zh-CN" altLang="en-US" sz="2000" dirty="0" smtClean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往后我会注重细节，在每个细节中尽量起到模范带头作用。</a:t>
            </a:r>
            <a:endParaRPr lang="en-US" altLang="zh-CN" sz="2000" dirty="0" smtClean="0">
              <a:solidFill>
                <a:srgbClr val="8D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142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7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4326" y="22010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不足和改进之处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63759" y="15128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cxnSp>
        <p:nvCxnSpPr>
          <p:cNvPr id="4" name="直接连接符 3"/>
          <p:cNvCxnSpPr>
            <a:stCxn id="3" idx="9"/>
          </p:cNvCxnSpPr>
          <p:nvPr/>
        </p:nvCxnSpPr>
        <p:spPr>
          <a:xfrm>
            <a:off x="1008208" y="853881"/>
            <a:ext cx="11183792" cy="251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790651" y="1877336"/>
            <a:ext cx="8707082" cy="143200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589552" y="1333934"/>
            <a:ext cx="4860862" cy="669290"/>
            <a:chOff x="1793160" y="1852801"/>
            <a:chExt cx="4860862" cy="669290"/>
          </a:xfrm>
        </p:grpSpPr>
        <p:sp>
          <p:nvSpPr>
            <p:cNvPr id="7" name="矩形 6"/>
            <p:cNvSpPr/>
            <p:nvPr/>
          </p:nvSpPr>
          <p:spPr>
            <a:xfrm>
              <a:off x="1793160" y="1854579"/>
              <a:ext cx="4860862" cy="667512"/>
            </a:xfrm>
            <a:prstGeom prst="rect">
              <a:avLst/>
            </a:prstGeom>
            <a:solidFill>
              <a:srgbClr val="C00000"/>
            </a:solidFill>
            <a:ln w="25400">
              <a:gradFill>
                <a:gsLst>
                  <a:gs pos="46000">
                    <a:srgbClr val="E60012"/>
                  </a:gs>
                  <a:gs pos="0">
                    <a:srgbClr val="FF0000"/>
                  </a:gs>
                  <a:gs pos="100000">
                    <a:srgbClr val="C00000"/>
                  </a:gs>
                </a:gsLst>
                <a:lin ang="0" scaled="0"/>
              </a:gra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TextBox 49"/>
            <p:cNvSpPr txBox="1"/>
            <p:nvPr/>
          </p:nvSpPr>
          <p:spPr>
            <a:xfrm>
              <a:off x="1987332" y="1852801"/>
              <a:ext cx="4519447" cy="56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rgbClr val="FFF7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如果我有幸通过组织的审核</a:t>
              </a:r>
              <a:endParaRPr lang="zh-CN" altLang="en-US" sz="3600" b="1" dirty="0">
                <a:solidFill>
                  <a:srgbClr val="FFF7C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513574" y="2468082"/>
            <a:ext cx="7818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000" kern="100" dirty="0" smtClean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我将继续保持自己正确的，积极向上的思想，一步步前进。</a:t>
            </a:r>
            <a:endParaRPr lang="zh-CN" altLang="zh-CN" sz="2000" kern="100" dirty="0">
              <a:solidFill>
                <a:srgbClr val="8D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0651" y="4079252"/>
            <a:ext cx="8707082" cy="177500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589552" y="3535851"/>
            <a:ext cx="4860862" cy="669290"/>
            <a:chOff x="1793160" y="1852801"/>
            <a:chExt cx="4860862" cy="669290"/>
          </a:xfrm>
        </p:grpSpPr>
        <p:sp>
          <p:nvSpPr>
            <p:cNvPr id="13" name="矩形 12"/>
            <p:cNvSpPr/>
            <p:nvPr/>
          </p:nvSpPr>
          <p:spPr>
            <a:xfrm>
              <a:off x="1793160" y="1854579"/>
              <a:ext cx="4860862" cy="667512"/>
            </a:xfrm>
            <a:prstGeom prst="rect">
              <a:avLst/>
            </a:prstGeom>
            <a:solidFill>
              <a:srgbClr val="8D3333"/>
            </a:solidFill>
            <a:ln w="25400">
              <a:gradFill>
                <a:gsLst>
                  <a:gs pos="46000">
                    <a:srgbClr val="E60012"/>
                  </a:gs>
                  <a:gs pos="0">
                    <a:srgbClr val="FF0000"/>
                  </a:gs>
                  <a:gs pos="100000">
                    <a:srgbClr val="C00000"/>
                  </a:gs>
                </a:gsLst>
                <a:lin ang="0" scaled="0"/>
              </a:gra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TextBox 49"/>
            <p:cNvSpPr txBox="1"/>
            <p:nvPr/>
          </p:nvSpPr>
          <p:spPr>
            <a:xfrm>
              <a:off x="1987332" y="1852801"/>
              <a:ext cx="4519447" cy="56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rgbClr val="FFF7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如果我没有通过组织的审核</a:t>
              </a:r>
              <a:endParaRPr lang="zh-CN" altLang="en-US" sz="3600" b="1" dirty="0">
                <a:solidFill>
                  <a:srgbClr val="FFF7C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98509" y="4452670"/>
            <a:ext cx="82331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000" kern="100" dirty="0" smtClean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　　我也会树立正确的入党动机，有一个新的政治追求，要把入党动机体系到自己的实际行动中，忠贞不渝的朝着这个目标，按照党员标准，找出差距，明确自己的努力方向，以实际行动争取早日加入党组织，报效祖国。</a:t>
            </a:r>
            <a:endParaRPr lang="zh-CN" altLang="zh-CN" sz="2000" kern="100" dirty="0">
              <a:solidFill>
                <a:srgbClr val="8D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2573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3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8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3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9" grpId="0"/>
      <p:bldP spid="11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57368" y="2375224"/>
            <a:ext cx="86485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请党组织在实践中考验我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5110857" y="654184"/>
            <a:ext cx="1442344" cy="1260427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20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667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92" r="24784"/>
          <a:stretch/>
        </p:blipFill>
        <p:spPr>
          <a:xfrm>
            <a:off x="1495425" y="1666875"/>
            <a:ext cx="3552825" cy="4057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文本框 5"/>
          <p:cNvSpPr txBox="1"/>
          <p:nvPr/>
        </p:nvSpPr>
        <p:spPr>
          <a:xfrm>
            <a:off x="5905500" y="146012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91225" y="2383452"/>
            <a:ext cx="41300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系别：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某某大学某某学院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班级：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某某专业1班 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张某某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学号：</a:t>
            </a:r>
            <a:r>
              <a:rPr lang="en-US" altLang="zh-CN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20160119</a:t>
            </a:r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0305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>
            <a:cxnSpLocks noChangeShapeType="1"/>
          </p:cNvCxnSpPr>
          <p:nvPr/>
        </p:nvCxnSpPr>
        <p:spPr bwMode="auto">
          <a:xfrm>
            <a:off x="1009650" y="3713956"/>
            <a:ext cx="9994900" cy="0"/>
          </a:xfrm>
          <a:prstGeom prst="line">
            <a:avLst/>
          </a:prstGeom>
          <a:noFill/>
          <a:ln w="19050">
            <a:solidFill>
              <a:srgbClr val="C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连接符 7"/>
          <p:cNvCxnSpPr>
            <a:cxnSpLocks noChangeShapeType="1"/>
          </p:cNvCxnSpPr>
          <p:nvPr/>
        </p:nvCxnSpPr>
        <p:spPr bwMode="auto">
          <a:xfrm>
            <a:off x="5997575" y="1744126"/>
            <a:ext cx="0" cy="4306887"/>
          </a:xfrm>
          <a:prstGeom prst="line">
            <a:avLst/>
          </a:prstGeom>
          <a:noFill/>
          <a:ln w="19050">
            <a:solidFill>
              <a:srgbClr val="C42F0B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椭圆 9"/>
          <p:cNvSpPr>
            <a:spLocks noChangeArrowheads="1"/>
          </p:cNvSpPr>
          <p:nvPr/>
        </p:nvSpPr>
        <p:spPr bwMode="auto">
          <a:xfrm>
            <a:off x="1290638" y="2217471"/>
            <a:ext cx="1045331" cy="104616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47738" y="77194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所获奖励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394034" y="2302218"/>
            <a:ext cx="4186305" cy="1124995"/>
            <a:chOff x="2394034" y="2302218"/>
            <a:chExt cx="4186305" cy="1124995"/>
          </a:xfrm>
        </p:grpSpPr>
        <p:sp>
          <p:nvSpPr>
            <p:cNvPr id="25" name="Content Placeholder 2"/>
            <p:cNvSpPr txBox="1">
              <a:spLocks/>
            </p:cNvSpPr>
            <p:nvPr/>
          </p:nvSpPr>
          <p:spPr>
            <a:xfrm>
              <a:off x="2394034" y="2867700"/>
              <a:ext cx="4186305" cy="55951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被评为优秀共青团员称号</a:t>
              </a:r>
              <a:endParaRPr 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itle 13"/>
            <p:cNvSpPr txBox="1">
              <a:spLocks/>
            </p:cNvSpPr>
            <p:nvPr/>
          </p:nvSpPr>
          <p:spPr>
            <a:xfrm>
              <a:off x="2398530" y="2302218"/>
              <a:ext cx="2884425" cy="4414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3600" dirty="0" smtClean="0">
                  <a:solidFill>
                    <a:srgbClr val="C00000"/>
                  </a:solidFill>
                  <a:latin typeface="Impact" panose="020B0806030902050204" pitchFamily="34" charset="0"/>
                </a:rPr>
                <a:t>2013</a:t>
              </a:r>
              <a:endParaRPr lang="en-US" sz="36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9" name="椭圆 9"/>
          <p:cNvSpPr>
            <a:spLocks noChangeArrowheads="1"/>
          </p:cNvSpPr>
          <p:nvPr/>
        </p:nvSpPr>
        <p:spPr bwMode="auto">
          <a:xfrm>
            <a:off x="6398997" y="2220635"/>
            <a:ext cx="1045331" cy="104616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02393" y="2305382"/>
            <a:ext cx="4186305" cy="1124995"/>
            <a:chOff x="2394034" y="2302218"/>
            <a:chExt cx="4186305" cy="1124995"/>
          </a:xfrm>
        </p:grpSpPr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2394034" y="2867700"/>
              <a:ext cx="4186305" cy="55951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被评为优秀学生干部</a:t>
              </a:r>
              <a:endPara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itle 13"/>
            <p:cNvSpPr txBox="1">
              <a:spLocks/>
            </p:cNvSpPr>
            <p:nvPr/>
          </p:nvSpPr>
          <p:spPr>
            <a:xfrm>
              <a:off x="2398530" y="2302218"/>
              <a:ext cx="2884425" cy="4414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3600" dirty="0" smtClean="0">
                  <a:solidFill>
                    <a:srgbClr val="C00000"/>
                  </a:solidFill>
                  <a:latin typeface="Impact" panose="020B0806030902050204" pitchFamily="34" charset="0"/>
                </a:rPr>
                <a:t>2014</a:t>
              </a:r>
              <a:endParaRPr lang="en-US" sz="36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3" name="椭圆 9"/>
          <p:cNvSpPr>
            <a:spLocks noChangeArrowheads="1"/>
          </p:cNvSpPr>
          <p:nvPr/>
        </p:nvSpPr>
        <p:spPr bwMode="auto">
          <a:xfrm>
            <a:off x="1290638" y="4277614"/>
            <a:ext cx="1045331" cy="104616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394034" y="4362361"/>
            <a:ext cx="4186305" cy="1124995"/>
            <a:chOff x="2394034" y="2302218"/>
            <a:chExt cx="4186305" cy="1124995"/>
          </a:xfrm>
        </p:grpSpPr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2394034" y="2867700"/>
              <a:ext cx="4186305" cy="55951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荣获优秀学生一等奖学金</a:t>
              </a:r>
              <a:endParaRPr 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itle 13"/>
            <p:cNvSpPr txBox="1">
              <a:spLocks/>
            </p:cNvSpPr>
            <p:nvPr/>
          </p:nvSpPr>
          <p:spPr>
            <a:xfrm>
              <a:off x="2398530" y="2302218"/>
              <a:ext cx="2884425" cy="4414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3600" dirty="0" smtClean="0">
                  <a:solidFill>
                    <a:srgbClr val="C00000"/>
                  </a:solidFill>
                  <a:latin typeface="Impact" panose="020B0806030902050204" pitchFamily="34" charset="0"/>
                </a:rPr>
                <a:t>2015</a:t>
              </a:r>
              <a:endParaRPr lang="en-US" sz="36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7" name="椭圆 9"/>
          <p:cNvSpPr>
            <a:spLocks noChangeArrowheads="1"/>
          </p:cNvSpPr>
          <p:nvPr/>
        </p:nvSpPr>
        <p:spPr bwMode="auto">
          <a:xfrm>
            <a:off x="6398997" y="4277614"/>
            <a:ext cx="1045331" cy="104616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502393" y="4362361"/>
            <a:ext cx="4186305" cy="1124995"/>
            <a:chOff x="2394034" y="2302218"/>
            <a:chExt cx="4186305" cy="1124995"/>
          </a:xfrm>
        </p:grpSpPr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2394034" y="2867700"/>
              <a:ext cx="4186305" cy="55951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荣获国家励志奖学金</a:t>
              </a:r>
              <a:endPara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itle 13"/>
            <p:cNvSpPr txBox="1">
              <a:spLocks/>
            </p:cNvSpPr>
            <p:nvPr/>
          </p:nvSpPr>
          <p:spPr>
            <a:xfrm>
              <a:off x="2398530" y="2302218"/>
              <a:ext cx="2884425" cy="4414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3600" dirty="0" smtClean="0">
                  <a:solidFill>
                    <a:srgbClr val="C00000"/>
                  </a:solidFill>
                  <a:latin typeface="Impact" panose="020B0806030902050204" pitchFamily="34" charset="0"/>
                </a:rPr>
                <a:t>2015</a:t>
              </a:r>
              <a:endParaRPr lang="en-US" sz="36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254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75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25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75"/>
                            </p:stCondLst>
                            <p:childTnLst>
                              <p:par>
                                <p:cTn id="3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25"/>
                            </p:stCondLst>
                            <p:childTnLst>
                              <p:par>
                                <p:cTn id="4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" grpId="0"/>
      <p:bldP spid="29" grpId="0" animBg="1"/>
      <p:bldP spid="33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24706" y="820796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我所演讲的内容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76586" y="3074917"/>
            <a:ext cx="1787669" cy="1564590"/>
            <a:chOff x="666470" y="3454400"/>
            <a:chExt cx="1787669" cy="1564590"/>
          </a:xfrm>
        </p:grpSpPr>
        <p:sp>
          <p:nvSpPr>
            <p:cNvPr id="16" name="文本框 15"/>
            <p:cNvSpPr txBox="1"/>
            <p:nvPr/>
          </p:nvSpPr>
          <p:spPr>
            <a:xfrm>
              <a:off x="1270000" y="3454400"/>
              <a:ext cx="58060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000" b="1" smtClean="0">
                  <a:solidFill>
                    <a:srgbClr val="C42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5000" b="1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6470" y="4267200"/>
              <a:ext cx="17876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对党的认识</a:t>
              </a:r>
              <a:endParaRPr lang="zh-CN" altLang="en-US" sz="2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96143" y="4695825"/>
              <a:ext cx="112832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ONE</a:t>
              </a:r>
              <a:endParaRPr lang="zh-CN" altLang="en-US" sz="15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3429701" y="2942812"/>
            <a:ext cx="0" cy="1828800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3894358" y="3074917"/>
            <a:ext cx="1467069" cy="1564590"/>
            <a:chOff x="826771" y="3454400"/>
            <a:chExt cx="1467069" cy="1564590"/>
          </a:xfrm>
        </p:grpSpPr>
        <p:sp>
          <p:nvSpPr>
            <p:cNvPr id="21" name="文本框 20"/>
            <p:cNvSpPr txBox="1"/>
            <p:nvPr/>
          </p:nvSpPr>
          <p:spPr>
            <a:xfrm>
              <a:off x="1270000" y="3454400"/>
              <a:ext cx="58060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000" b="1" smtClean="0">
                  <a:solidFill>
                    <a:srgbClr val="C42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5000" b="1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26771" y="4267200"/>
              <a:ext cx="14670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入党动机</a:t>
              </a:r>
              <a:endParaRPr lang="zh-CN" altLang="en-US" sz="2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72515" y="4695825"/>
              <a:ext cx="117557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TWO</a:t>
              </a:r>
              <a:endParaRPr lang="zh-CN" altLang="en-US" sz="15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21504" y="3074917"/>
            <a:ext cx="2108269" cy="1564590"/>
            <a:chOff x="506170" y="3454400"/>
            <a:chExt cx="2108269" cy="1564590"/>
          </a:xfrm>
        </p:grpSpPr>
        <p:sp>
          <p:nvSpPr>
            <p:cNvPr id="25" name="文本框 24"/>
            <p:cNvSpPr txBox="1"/>
            <p:nvPr/>
          </p:nvSpPr>
          <p:spPr>
            <a:xfrm>
              <a:off x="1270000" y="3454400"/>
              <a:ext cx="58060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000" b="1" smtClean="0">
                  <a:solidFill>
                    <a:srgbClr val="C42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5000" b="1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6170" y="4267200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模范带头作用</a:t>
              </a:r>
              <a:endParaRPr lang="zh-CN" altLang="en-US" sz="2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07978" y="4695825"/>
              <a:ext cx="1304653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THREE</a:t>
              </a:r>
              <a:endParaRPr lang="zh-CN" altLang="en-US" sz="15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10514" y="3074917"/>
            <a:ext cx="2428871" cy="1564590"/>
            <a:chOff x="345871" y="3454400"/>
            <a:chExt cx="2428871" cy="1564590"/>
          </a:xfrm>
        </p:grpSpPr>
        <p:sp>
          <p:nvSpPr>
            <p:cNvPr id="29" name="文本框 28"/>
            <p:cNvSpPr txBox="1"/>
            <p:nvPr/>
          </p:nvSpPr>
          <p:spPr>
            <a:xfrm>
              <a:off x="1270000" y="3454400"/>
              <a:ext cx="58060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000" b="1" smtClean="0">
                  <a:solidFill>
                    <a:srgbClr val="C42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5000" b="1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45871" y="4267200"/>
              <a:ext cx="2428871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不足和改进之处</a:t>
              </a:r>
              <a:endParaRPr lang="zh-CN" altLang="en-US" sz="2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41641" y="4695825"/>
              <a:ext cx="1237326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FOUR</a:t>
              </a:r>
              <a:endParaRPr lang="zh-CN" altLang="en-US" sz="15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767720" y="2942812"/>
            <a:ext cx="0" cy="1828800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267193" y="2953861"/>
            <a:ext cx="0" cy="1828800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853098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165454" y="1044533"/>
            <a:ext cx="3385225" cy="1199377"/>
            <a:chOff x="4165454" y="1044533"/>
            <a:chExt cx="3385225" cy="1199377"/>
          </a:xfrm>
        </p:grpSpPr>
        <p:sp>
          <p:nvSpPr>
            <p:cNvPr id="8" name="圆角矩形 7"/>
            <p:cNvSpPr/>
            <p:nvPr/>
          </p:nvSpPr>
          <p:spPr>
            <a:xfrm>
              <a:off x="4165454" y="1044533"/>
              <a:ext cx="3385225" cy="1199377"/>
            </a:xfrm>
            <a:prstGeom prst="roundRect">
              <a:avLst/>
            </a:prstGeom>
            <a:gradFill>
              <a:gsLst>
                <a:gs pos="35000">
                  <a:srgbClr val="FFFFFF">
                    <a:alpha val="60000"/>
                  </a:srgbClr>
                </a:gs>
                <a:gs pos="0">
                  <a:srgbClr val="E7D1E0">
                    <a:alpha val="20000"/>
                  </a:srgbClr>
                </a:gs>
                <a:gs pos="66000">
                  <a:srgbClr val="E7CFE2">
                    <a:alpha val="60000"/>
                  </a:srgbClr>
                </a:gs>
                <a:gs pos="99000">
                  <a:srgbClr val="FFFFFF">
                    <a:alpha val="50000"/>
                  </a:srgbClr>
                </a:gs>
              </a:gsLst>
              <a:lin ang="7200000" scaled="0"/>
            </a:gradFill>
            <a:ln>
              <a:gradFill>
                <a:gsLst>
                  <a:gs pos="0">
                    <a:srgbClr val="FFFFFF">
                      <a:alpha val="50000"/>
                    </a:srgbClr>
                  </a:gs>
                  <a:gs pos="33000">
                    <a:srgbClr val="E7CFE2">
                      <a:alpha val="60000"/>
                    </a:srgbClr>
                  </a:gs>
                  <a:gs pos="71000">
                    <a:srgbClr val="FFFFFF">
                      <a:alpha val="70000"/>
                    </a:srgbClr>
                  </a:gs>
                  <a:gs pos="100000">
                    <a:srgbClr val="E7D1E0">
                      <a:alpha val="70000"/>
                    </a:srgbClr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480740" y="1258541"/>
              <a:ext cx="295465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  <a:endPara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054987" y="2621764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06575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74326" y="22010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363759" y="15128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cxnSp>
        <p:nvCxnSpPr>
          <p:cNvPr id="7" name="直接连接符 6"/>
          <p:cNvCxnSpPr>
            <a:stCxn id="5" idx="9"/>
          </p:cNvCxnSpPr>
          <p:nvPr/>
        </p:nvCxnSpPr>
        <p:spPr>
          <a:xfrm>
            <a:off x="1008208" y="853881"/>
            <a:ext cx="11183792" cy="251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1473200"/>
            <a:ext cx="12192000" cy="435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1199" y="1485900"/>
            <a:ext cx="9557407" cy="3441700"/>
          </a:xfrm>
          <a:prstGeom prst="rect">
            <a:avLst/>
          </a:prstGeom>
          <a:solidFill>
            <a:srgbClr val="C00000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21306" y="1533741"/>
            <a:ext cx="920015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  <a:endParaRPr lang="en-US" altLang="zh-CN" sz="4000" b="1" dirty="0" smtClean="0">
              <a:solidFill>
                <a:srgbClr val="FFF6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工人阶级的先锋队，同时是中国人民和中华民族的先锋队，是中国特色社会主义事业的领导核心，代表中国先进生产力的发展要求，代表中国先进文化的前进方向，代表中国最广大人民的根本利益。党的最高理想和最终目标是实现共产主义。中国共产党以马克思列宁主义、毛泽东思想、邓小平理论和“三个代表”重要思想作为自己的行动指南。中国共产党在社会主义初级阶段的基本路线是：领导和团结全国各族人民，以经济建设为中心，坚持四项基本原则，坚持改革开放，自力更生，艰苦创业，为把我国建设成为富强、民主、文明、和谐的社会主义现代化国家而奋斗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rgbClr val="FFF6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2006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9" grpId="0" animBg="1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4326" y="22010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63759" y="15128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cxnSp>
        <p:nvCxnSpPr>
          <p:cNvPr id="4" name="直接连接符 3"/>
          <p:cNvCxnSpPr>
            <a:stCxn id="3" idx="9"/>
          </p:cNvCxnSpPr>
          <p:nvPr/>
        </p:nvCxnSpPr>
        <p:spPr>
          <a:xfrm>
            <a:off x="1008208" y="853881"/>
            <a:ext cx="11183792" cy="251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483536" y="1226146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我的各个年龄段对党的认识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32297" y="2119485"/>
            <a:ext cx="8492751" cy="796593"/>
            <a:chOff x="3867856" y="1721773"/>
            <a:chExt cx="8439759" cy="881431"/>
          </a:xfrm>
        </p:grpSpPr>
        <p:sp>
          <p:nvSpPr>
            <p:cNvPr id="7" name="矩形 6"/>
            <p:cNvSpPr/>
            <p:nvPr/>
          </p:nvSpPr>
          <p:spPr>
            <a:xfrm>
              <a:off x="3867856" y="1721773"/>
              <a:ext cx="8439759" cy="881431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solidFill>
                    <a:srgbClr val="660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 </a:t>
              </a:r>
              <a:endParaRPr lang="zh-CN" altLang="en-US" sz="1400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24212" y="1873381"/>
              <a:ext cx="82077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幼儿的时候只是知道八路军、游击队、中国共产党、抗日战争，但在脑海里的只是一个个名词，并不清楚这些到底是什么概念，这些对我只是很模糊，很遥远的红色记忆。</a:t>
              </a:r>
              <a:endParaRPr lang="zh-CN" altLang="en-US" sz="11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21787" y="3172306"/>
            <a:ext cx="8492751" cy="723557"/>
            <a:chOff x="3867856" y="1721773"/>
            <a:chExt cx="8439759" cy="800617"/>
          </a:xfrm>
        </p:grpSpPr>
        <p:sp>
          <p:nvSpPr>
            <p:cNvPr id="20" name="矩形 19"/>
            <p:cNvSpPr/>
            <p:nvPr/>
          </p:nvSpPr>
          <p:spPr>
            <a:xfrm>
              <a:off x="3867856" y="1721773"/>
              <a:ext cx="8439759" cy="800617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solidFill>
                    <a:srgbClr val="660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 </a:t>
              </a:r>
              <a:endParaRPr lang="zh-CN" altLang="en-US" sz="1400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955034" y="2041548"/>
              <a:ext cx="83000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上小学带上红领巾只是觉得胸前飘着一团红色的火焰，很自豪，但究竟不知道是为什么自豪</a:t>
              </a:r>
              <a:endParaRPr lang="zh-CN" altLang="en-US" sz="11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15213" y="4150382"/>
            <a:ext cx="8492751" cy="796593"/>
            <a:chOff x="3867856" y="1721773"/>
            <a:chExt cx="8439759" cy="881431"/>
          </a:xfrm>
        </p:grpSpPr>
        <p:sp>
          <p:nvSpPr>
            <p:cNvPr id="26" name="矩形 25"/>
            <p:cNvSpPr/>
            <p:nvPr/>
          </p:nvSpPr>
          <p:spPr>
            <a:xfrm>
              <a:off x="3867856" y="1721773"/>
              <a:ext cx="8439759" cy="881431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solidFill>
                    <a:srgbClr val="660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 </a:t>
              </a:r>
              <a:endParaRPr lang="zh-CN" altLang="en-US" sz="1400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886598" y="1747261"/>
              <a:ext cx="8378975" cy="817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上中学的时候我加入了共青团，还是没什么感觉，只是知道要交团费，当我开始接触中国历史，了解中国共产党的艰辛历程，我才开始了解这是一个什么样的政党，它的性质、指导思想、宗旨、纲领、基本路线、组织原则等。</a:t>
              </a:r>
              <a:endParaRPr lang="zh-CN" altLang="en-US" sz="11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711275" y="5204814"/>
            <a:ext cx="8508454" cy="796593"/>
            <a:chOff x="3867856" y="1721773"/>
            <a:chExt cx="8455363" cy="881431"/>
          </a:xfrm>
        </p:grpSpPr>
        <p:sp>
          <p:nvSpPr>
            <p:cNvPr id="32" name="矩形 31"/>
            <p:cNvSpPr/>
            <p:nvPr/>
          </p:nvSpPr>
          <p:spPr>
            <a:xfrm>
              <a:off x="3867856" y="1721773"/>
              <a:ext cx="8439759" cy="881431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solidFill>
                    <a:srgbClr val="660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 </a:t>
              </a:r>
              <a:endParaRPr lang="zh-CN" altLang="en-US" sz="1400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964412" y="1747261"/>
              <a:ext cx="835880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现在的大学生活让我更加深入了解中国共产党，我有意愿加入这个先进的政党，在中国共产党的熏陶下不断提高思想觉悟，端正入党动机，争取早日加入中共党，积极践行中国共产党的宗旨，全心全意为人民服务，为社会主义奋斗终身。</a:t>
              </a:r>
              <a:endParaRPr lang="zh-CN" altLang="en-US" sz="11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361338" y="2119485"/>
            <a:ext cx="1299693" cy="796593"/>
          </a:xfrm>
          <a:prstGeom prst="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幼儿时期</a:t>
            </a:r>
            <a:endParaRPr lang="zh-CN" altLang="en-US" b="1" dirty="0">
              <a:solidFill>
                <a:srgbClr val="FFF6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361337" y="3172306"/>
            <a:ext cx="1299693" cy="723557"/>
          </a:xfrm>
          <a:prstGeom prst="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小学时期</a:t>
            </a:r>
            <a:endParaRPr lang="zh-CN" altLang="en-US" b="1" dirty="0">
              <a:solidFill>
                <a:srgbClr val="FFF6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47237" y="4158318"/>
            <a:ext cx="1299693" cy="788657"/>
          </a:xfrm>
          <a:prstGeom prst="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中学时期</a:t>
            </a:r>
            <a:endParaRPr lang="zh-CN" altLang="en-US" b="1" dirty="0">
              <a:solidFill>
                <a:srgbClr val="FFF6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36726" y="5204814"/>
            <a:ext cx="1299693" cy="788657"/>
          </a:xfrm>
          <a:prstGeom prst="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大学时期</a:t>
            </a:r>
            <a:endParaRPr lang="zh-CN" altLang="en-US" b="1" dirty="0">
              <a:solidFill>
                <a:srgbClr val="FFF6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8839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75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75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75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75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75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75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75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75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4326" y="22010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63759" y="15128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cxnSp>
        <p:nvCxnSpPr>
          <p:cNvPr id="4" name="直接连接符 3"/>
          <p:cNvCxnSpPr>
            <a:stCxn id="3" idx="9"/>
          </p:cNvCxnSpPr>
          <p:nvPr/>
        </p:nvCxnSpPr>
        <p:spPr>
          <a:xfrm>
            <a:off x="1008208" y="853881"/>
            <a:ext cx="11183792" cy="251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4629164" y="122885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党员的八项权利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38123" y="2106703"/>
            <a:ext cx="5147363" cy="842518"/>
            <a:chOff x="700960" y="2591090"/>
            <a:chExt cx="5147363" cy="842518"/>
          </a:xfrm>
        </p:grpSpPr>
        <p:sp>
          <p:nvSpPr>
            <p:cNvPr id="39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0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14"/>
            <p:cNvSpPr txBox="1">
              <a:spLocks noChangeArrowheads="1"/>
            </p:cNvSpPr>
            <p:nvPr/>
          </p:nvSpPr>
          <p:spPr bwMode="auto">
            <a:xfrm>
              <a:off x="1223399" y="2919786"/>
              <a:ext cx="46249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加党的有关会议，阅读党的有关文件，接受党的教育和培训。</a:t>
              </a: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6273746" y="2096193"/>
            <a:ext cx="5147363" cy="842518"/>
            <a:chOff x="700960" y="2591090"/>
            <a:chExt cx="5147363" cy="842518"/>
          </a:xfrm>
        </p:grpSpPr>
        <p:sp>
          <p:nvSpPr>
            <p:cNvPr id="185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6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7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文本框 14"/>
            <p:cNvSpPr txBox="1">
              <a:spLocks noChangeArrowheads="1"/>
            </p:cNvSpPr>
            <p:nvPr/>
          </p:nvSpPr>
          <p:spPr bwMode="auto">
            <a:xfrm>
              <a:off x="1223399" y="2909275"/>
              <a:ext cx="46249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行使表决权、选举权，有被选举权。 </a:t>
              </a: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936446" y="3041526"/>
            <a:ext cx="5147363" cy="842518"/>
            <a:chOff x="700960" y="2591090"/>
            <a:chExt cx="5147363" cy="842518"/>
          </a:xfrm>
        </p:grpSpPr>
        <p:sp>
          <p:nvSpPr>
            <p:cNvPr id="190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1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2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3" name="文本框 14"/>
            <p:cNvSpPr txBox="1">
              <a:spLocks noChangeArrowheads="1"/>
            </p:cNvSpPr>
            <p:nvPr/>
          </p:nvSpPr>
          <p:spPr bwMode="auto">
            <a:xfrm>
              <a:off x="1223399" y="2919786"/>
              <a:ext cx="46249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在党的会议上和党报党刊上，参加关于党的政策问题的讨论。 </a:t>
              </a: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6273746" y="3012191"/>
            <a:ext cx="5147363" cy="842518"/>
            <a:chOff x="700960" y="2591090"/>
            <a:chExt cx="5147363" cy="842518"/>
          </a:xfrm>
        </p:grpSpPr>
        <p:sp>
          <p:nvSpPr>
            <p:cNvPr id="195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6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spc="-15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2000" spc="-15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7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8" name="文本框 14"/>
            <p:cNvSpPr txBox="1">
              <a:spLocks noChangeArrowheads="1"/>
            </p:cNvSpPr>
            <p:nvPr/>
          </p:nvSpPr>
          <p:spPr bwMode="auto">
            <a:xfrm>
              <a:off x="1223399" y="2825191"/>
              <a:ext cx="462492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在党组织讨论决定对党员的党纪处分或作出鉴定时，本人有权参加和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进行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申辩，其他党员可以为他作证和辩护。 </a:t>
              </a: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931191" y="3950671"/>
            <a:ext cx="5147363" cy="842518"/>
            <a:chOff x="700960" y="2591090"/>
            <a:chExt cx="5147363" cy="842518"/>
          </a:xfrm>
        </p:grpSpPr>
        <p:sp>
          <p:nvSpPr>
            <p:cNvPr id="200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1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2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3" name="文本框 14"/>
            <p:cNvSpPr txBox="1">
              <a:spLocks noChangeArrowheads="1"/>
            </p:cNvSpPr>
            <p:nvPr/>
          </p:nvSpPr>
          <p:spPr bwMode="auto">
            <a:xfrm>
              <a:off x="1223399" y="2919786"/>
              <a:ext cx="46249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对党的工作提出建议和倡议。</a:t>
              </a: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6268491" y="4056923"/>
            <a:ext cx="5147363" cy="706931"/>
            <a:chOff x="700960" y="2726677"/>
            <a:chExt cx="5147363" cy="706931"/>
          </a:xfrm>
        </p:grpSpPr>
        <p:sp>
          <p:nvSpPr>
            <p:cNvPr id="205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8" name="文本框 14"/>
            <p:cNvSpPr txBox="1">
              <a:spLocks noChangeArrowheads="1"/>
            </p:cNvSpPr>
            <p:nvPr/>
          </p:nvSpPr>
          <p:spPr bwMode="auto">
            <a:xfrm>
              <a:off x="1223399" y="2730601"/>
              <a:ext cx="4624924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对党的决议和政策如有不同意见，在坚决执行的前提下，可以声明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保留，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并且可以把自己的意见向党的上级组织直至中央提出。 </a:t>
              </a: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936446" y="4754712"/>
            <a:ext cx="5147363" cy="842518"/>
            <a:chOff x="700960" y="2591090"/>
            <a:chExt cx="5147363" cy="842518"/>
          </a:xfrm>
        </p:grpSpPr>
        <p:sp>
          <p:nvSpPr>
            <p:cNvPr id="210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1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2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3" name="文本框 14"/>
            <p:cNvSpPr txBox="1">
              <a:spLocks noChangeArrowheads="1"/>
            </p:cNvSpPr>
            <p:nvPr/>
          </p:nvSpPr>
          <p:spPr bwMode="auto">
            <a:xfrm>
              <a:off x="1223399" y="2730603"/>
              <a:ext cx="4624924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在党的会议上有根据地批评党的任何组织和任何党员，向党负责地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揭发、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检举党的任何组织和任何党员违法乱纪的事实，要求处分违法乱纪的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党员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，要求罢免或撤换不称职的干部。 </a:t>
              </a: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6273746" y="4860964"/>
            <a:ext cx="5147363" cy="706931"/>
            <a:chOff x="700960" y="2726677"/>
            <a:chExt cx="5147363" cy="706931"/>
          </a:xfrm>
        </p:grpSpPr>
        <p:sp>
          <p:nvSpPr>
            <p:cNvPr id="215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6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08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8" name="文本框 14"/>
            <p:cNvSpPr txBox="1">
              <a:spLocks noChangeArrowheads="1"/>
            </p:cNvSpPr>
            <p:nvPr/>
          </p:nvSpPr>
          <p:spPr bwMode="auto">
            <a:xfrm>
              <a:off x="1223399" y="2814681"/>
              <a:ext cx="462492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向党的上级组织直至中央提出请求、申诉和控告，并要求有关组织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给以负责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的答复。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3342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9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9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9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9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9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9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4326" y="22010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63759" y="15128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cxnSp>
        <p:nvCxnSpPr>
          <p:cNvPr id="4" name="直接连接符 3"/>
          <p:cNvCxnSpPr>
            <a:stCxn id="3" idx="9"/>
          </p:cNvCxnSpPr>
          <p:nvPr/>
        </p:nvCxnSpPr>
        <p:spPr>
          <a:xfrm>
            <a:off x="1008208" y="853881"/>
            <a:ext cx="11183792" cy="251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739867" y="122885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党员的八项义务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38123" y="1875479"/>
            <a:ext cx="5136853" cy="1063639"/>
            <a:chOff x="700960" y="2591090"/>
            <a:chExt cx="5136853" cy="1063639"/>
          </a:xfrm>
        </p:grpSpPr>
        <p:sp>
          <p:nvSpPr>
            <p:cNvPr id="7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1244419" y="2751622"/>
              <a:ext cx="4593394" cy="89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认真学习马克思列宁主义、毛泽东思想、邓小平理论和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“三个代表”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重要思想，学习党的路线、方针、政策及决议，学习党的基本知识，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学习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科学、文化和业务知识，努力提高为人民服务的本领。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38123" y="2950548"/>
            <a:ext cx="5136853" cy="1063639"/>
            <a:chOff x="700960" y="2591090"/>
            <a:chExt cx="5136853" cy="1063639"/>
          </a:xfrm>
        </p:grpSpPr>
        <p:sp>
          <p:nvSpPr>
            <p:cNvPr id="47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14"/>
            <p:cNvSpPr txBox="1">
              <a:spLocks noChangeArrowheads="1"/>
            </p:cNvSpPr>
            <p:nvPr/>
          </p:nvSpPr>
          <p:spPr bwMode="auto">
            <a:xfrm>
              <a:off x="1244419" y="2751622"/>
              <a:ext cx="4593394" cy="89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贯彻执行党的基本路线和各项方针、政策，带头参加改革开放和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社会主义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现代化建设，带动群众为经济发展和社会进步艰苦奋斗，在生产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、工作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、学习和社会生活中起先锋模范作用。 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8123" y="4007602"/>
            <a:ext cx="5136853" cy="1063639"/>
            <a:chOff x="700960" y="2591090"/>
            <a:chExt cx="5136853" cy="1063639"/>
          </a:xfrm>
        </p:grpSpPr>
        <p:sp>
          <p:nvSpPr>
            <p:cNvPr id="52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3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14"/>
            <p:cNvSpPr txBox="1">
              <a:spLocks noChangeArrowheads="1"/>
            </p:cNvSpPr>
            <p:nvPr/>
          </p:nvSpPr>
          <p:spPr bwMode="auto">
            <a:xfrm>
              <a:off x="1244419" y="2909277"/>
              <a:ext cx="459339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坚持党和人民的利益高于一切，个人利益服从党和人民的利益，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吃苦在前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，享受在后，克己奉公，多做贡献。 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38123" y="5096186"/>
            <a:ext cx="5136853" cy="1063639"/>
            <a:chOff x="700960" y="2591090"/>
            <a:chExt cx="5136853" cy="1063639"/>
          </a:xfrm>
        </p:grpSpPr>
        <p:sp>
          <p:nvSpPr>
            <p:cNvPr id="57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8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14"/>
            <p:cNvSpPr txBox="1">
              <a:spLocks noChangeArrowheads="1"/>
            </p:cNvSpPr>
            <p:nvPr/>
          </p:nvSpPr>
          <p:spPr bwMode="auto">
            <a:xfrm>
              <a:off x="1244419" y="2856722"/>
              <a:ext cx="4593394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自觉遵守党的纪律，模范遵守国家的法律法规，严格保守党和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国家的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秘密，执行党的决定，服从组织分配，积极完成党的任务。 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341822" y="1896454"/>
            <a:ext cx="5136853" cy="1063639"/>
            <a:chOff x="700960" y="2591090"/>
            <a:chExt cx="5136853" cy="1063639"/>
          </a:xfrm>
        </p:grpSpPr>
        <p:sp>
          <p:nvSpPr>
            <p:cNvPr id="62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3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14"/>
            <p:cNvSpPr txBox="1">
              <a:spLocks noChangeArrowheads="1"/>
            </p:cNvSpPr>
            <p:nvPr/>
          </p:nvSpPr>
          <p:spPr bwMode="auto">
            <a:xfrm>
              <a:off x="1244419" y="2867232"/>
              <a:ext cx="4593394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维护党的团结和统一，对党忠诚老实，言行一致，坚决反对一切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派别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组织和小集团活动，反对阳奉阴违的两面派行为和一切阴谋诡计。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336271" y="2918053"/>
            <a:ext cx="5136853" cy="1063639"/>
            <a:chOff x="700960" y="2591090"/>
            <a:chExt cx="5136853" cy="1063639"/>
          </a:xfrm>
        </p:grpSpPr>
        <p:sp>
          <p:nvSpPr>
            <p:cNvPr id="67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8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43459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14"/>
            <p:cNvSpPr txBox="1">
              <a:spLocks noChangeArrowheads="1"/>
            </p:cNvSpPr>
            <p:nvPr/>
          </p:nvSpPr>
          <p:spPr bwMode="auto">
            <a:xfrm>
              <a:off x="1244419" y="2919782"/>
              <a:ext cx="459339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切实开展批评和自我批评，勇于揭露和纠正工作中的缺点、错误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，坚决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同消极腐败现象作斗争。 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336271" y="3982657"/>
            <a:ext cx="5136853" cy="1063639"/>
            <a:chOff x="700960" y="2591090"/>
            <a:chExt cx="5136853" cy="1063639"/>
          </a:xfrm>
        </p:grpSpPr>
        <p:sp>
          <p:nvSpPr>
            <p:cNvPr id="72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73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14"/>
            <p:cNvSpPr txBox="1">
              <a:spLocks noChangeArrowheads="1"/>
            </p:cNvSpPr>
            <p:nvPr/>
          </p:nvSpPr>
          <p:spPr bwMode="auto">
            <a:xfrm>
              <a:off x="1244419" y="2919782"/>
              <a:ext cx="459339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密切联系群众，向群众宣传党的主张，遇事同群众商量，及时向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党反映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群众的意见和要求，维护群众的正当利益。 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36271" y="5105010"/>
            <a:ext cx="5136853" cy="1063639"/>
            <a:chOff x="700960" y="2591090"/>
            <a:chExt cx="5136853" cy="1063639"/>
          </a:xfrm>
        </p:grpSpPr>
        <p:sp>
          <p:nvSpPr>
            <p:cNvPr id="77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78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08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9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14"/>
            <p:cNvSpPr txBox="1">
              <a:spLocks noChangeArrowheads="1"/>
            </p:cNvSpPr>
            <p:nvPr/>
          </p:nvSpPr>
          <p:spPr bwMode="auto">
            <a:xfrm>
              <a:off x="1244419" y="2867232"/>
              <a:ext cx="4593394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发扬社会主义新风尚，提倡共产主义道德，为了保护国家和人民</a:t>
              </a:r>
              <a:r>
                <a:rPr lang="zh-CN" altLang="en-US" sz="1300" dirty="0" smtClean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的利益</a:t>
              </a: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，在一切困难和危险的时刻挺身而出，英勇斗争，不怕牺牲。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237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7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7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700"/>
                            </p:stCondLst>
                            <p:childTnLst>
                              <p:par>
                                <p:cTn id="6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2323</Words>
  <Application>Microsoft Office PowerPoint</Application>
  <PresentationFormat>宽屏</PresentationFormat>
  <Paragraphs>140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宋体</vt:lpstr>
      <vt:lpstr>微软雅黑</vt:lpstr>
      <vt:lpstr>微软雅黑 Light</vt:lpstr>
      <vt:lpstr>杨任东竹石体-Light</vt:lpstr>
      <vt:lpstr>Arial</vt:lpstr>
      <vt:lpstr>Calibri</vt:lpstr>
      <vt:lpstr>Calibri Light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阳光 男孩</cp:lastModifiedBy>
  <cp:revision>55</cp:revision>
  <dcterms:created xsi:type="dcterms:W3CDTF">2016-10-21T07:47:41Z</dcterms:created>
  <dcterms:modified xsi:type="dcterms:W3CDTF">2019-07-03T13:47:50Z</dcterms:modified>
</cp:coreProperties>
</file>