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9" r:id="rId14"/>
    <p:sldId id="269" r:id="rId15"/>
    <p:sldId id="270" r:id="rId16"/>
    <p:sldId id="271" r:id="rId17"/>
    <p:sldId id="272" r:id="rId18"/>
    <p:sldId id="273" r:id="rId19"/>
    <p:sldId id="274" r:id="rId20"/>
    <p:sldId id="290" r:id="rId21"/>
    <p:sldId id="275" r:id="rId22"/>
    <p:sldId id="277" r:id="rId23"/>
    <p:sldId id="278" r:id="rId24"/>
    <p:sldId id="279" r:id="rId25"/>
    <p:sldId id="281" r:id="rId26"/>
    <p:sldId id="291" r:id="rId27"/>
    <p:sldId id="282" r:id="rId28"/>
    <p:sldId id="283" r:id="rId29"/>
    <p:sldId id="284" r:id="rId30"/>
    <p:sldId id="285" r:id="rId31"/>
    <p:sldId id="287" r:id="rId32"/>
    <p:sldId id="292" r:id="rId33"/>
    <p:sldId id="293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B0F0"/>
    <a:srgbClr val="010F1C"/>
    <a:srgbClr val="00CBE6"/>
    <a:srgbClr val="011327"/>
    <a:srgbClr val="FEFEFE"/>
    <a:srgbClr val="000F1C"/>
    <a:srgbClr val="001020"/>
    <a:srgbClr val="029FDA"/>
    <a:srgbClr val="FFFFFF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9758" autoAdjust="0"/>
  </p:normalViewPr>
  <p:slideViewPr>
    <p:cSldViewPr snapToGrid="0">
      <p:cViewPr>
        <p:scale>
          <a:sx n="75" d="100"/>
          <a:sy n="75" d="100"/>
        </p:scale>
        <p:origin x="3588" y="20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FC67F-D8B9-4F18-A031-60562CAD2351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33DF8-637A-467B-86CB-E03F94F1DB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82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747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804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56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89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095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744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337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609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078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4798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12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72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854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581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77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621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7875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3787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799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3010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569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406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2561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6327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971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 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</a:t>
            </a:r>
            <a:r>
              <a:rPr lang="zh-CN" altLang="en-US" dirty="0" smtClean="0"/>
              <a:t>旗</a:t>
            </a:r>
            <a:r>
              <a:rPr lang="zh-CN" altLang="en-US" dirty="0" smtClean="0"/>
              <a:t>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693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950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957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6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06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462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33DF8-637A-467B-86CB-E03F94F1DB5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8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65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84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7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9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8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29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91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72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773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411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78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A4991-DBFF-45EC-9FD1-E5494B8D0A7D}" type="datetimeFigureOut">
              <a:rPr lang="zh-CN" altLang="en-US" smtClean="0"/>
              <a:pPr/>
              <a:t>2019/7/31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0F036-124F-4E68-9E4E-9E8B5A77D8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36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4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4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6.png"/><Relationship Id="rId10" Type="http://schemas.openxmlformats.org/officeDocument/2006/relationships/image" Target="../media/image18.jpeg"/><Relationship Id="rId4" Type="http://schemas.openxmlformats.org/officeDocument/2006/relationships/image" Target="../media/image5.pn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/>
        </p:nvSpPr>
        <p:spPr>
          <a:xfrm>
            <a:off x="2967037" y="1171480"/>
            <a:ext cx="6257925" cy="2400300"/>
          </a:xfrm>
          <a:prstGeom prst="frame">
            <a:avLst>
              <a:gd name="adj1" fmla="val 5357"/>
            </a:avLst>
          </a:prstGeom>
          <a:gradFill>
            <a:gsLst>
              <a:gs pos="33000">
                <a:schemeClr val="bg1"/>
              </a:gs>
              <a:gs pos="72000">
                <a:schemeClr val="bg1"/>
              </a:gs>
              <a:gs pos="50000">
                <a:schemeClr val="bg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4554071" y="3200401"/>
            <a:ext cx="319143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800" dirty="0" err="1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2800" dirty="0">
              <a:gradFill>
                <a:gsLst>
                  <a:gs pos="33000">
                    <a:schemeClr val="bg1"/>
                  </a:gs>
                  <a:gs pos="72000">
                    <a:schemeClr val="bg1"/>
                  </a:gs>
                  <a:gs pos="50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2737" y="1883163"/>
            <a:ext cx="8256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6000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45014" y="1873578"/>
            <a:ext cx="8256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6000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82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  <p:bldP spid="10" grpId="0"/>
      <p:bldP spid="10" grpId="1"/>
      <p:bldP spid="10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>
            <a:off x="8575459" y="2057922"/>
            <a:ext cx="2497444" cy="2448239"/>
          </a:xfrm>
          <a:prstGeom prst="teardrop">
            <a:avLst/>
          </a:prstGeom>
          <a:solidFill>
            <a:srgbClr val="02B0F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>
            <a:off x="5007779" y="2057922"/>
            <a:ext cx="2497444" cy="2448239"/>
          </a:xfrm>
          <a:prstGeom prst="teardrop">
            <a:avLst/>
          </a:prstGeom>
          <a:solidFill>
            <a:srgbClr val="02B0F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>
            <a:off x="1205346" y="2064580"/>
            <a:ext cx="2497444" cy="2448239"/>
          </a:xfrm>
          <a:prstGeom prst="teardrop">
            <a:avLst/>
          </a:prstGeom>
          <a:solidFill>
            <a:srgbClr val="02B0F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>
            <a:off x="1364144" y="2203666"/>
            <a:ext cx="2200100" cy="2156753"/>
          </a:xfrm>
          <a:prstGeom prst="teardrop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>
            <a:off x="5170306" y="2203666"/>
            <a:ext cx="2200100" cy="2156753"/>
          </a:xfrm>
          <a:prstGeom prst="teardrop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泪滴形 12"/>
          <p:cNvSpPr/>
          <p:nvPr/>
        </p:nvSpPr>
        <p:spPr>
          <a:xfrm>
            <a:off x="8731911" y="2203666"/>
            <a:ext cx="2200100" cy="2156753"/>
          </a:xfrm>
          <a:prstGeom prst="teardrop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577113" y="4694109"/>
            <a:ext cx="1841732" cy="432713"/>
            <a:chOff x="1577113" y="4694109"/>
            <a:chExt cx="1841732" cy="432713"/>
          </a:xfrm>
        </p:grpSpPr>
        <p:sp>
          <p:nvSpPr>
            <p:cNvPr id="15" name="圆角矩形 14"/>
            <p:cNvSpPr/>
            <p:nvPr/>
          </p:nvSpPr>
          <p:spPr>
            <a:xfrm>
              <a:off x="1577113" y="4694109"/>
              <a:ext cx="1841732" cy="432713"/>
            </a:xfrm>
            <a:prstGeom prst="roundRect">
              <a:avLst>
                <a:gd name="adj" fmla="val 50000"/>
              </a:avLst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1"/>
            <p:cNvSpPr txBox="1"/>
            <p:nvPr/>
          </p:nvSpPr>
          <p:spPr>
            <a:xfrm>
              <a:off x="1892685" y="471150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设计总监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2"/>
          <p:cNvSpPr txBox="1"/>
          <p:nvPr/>
        </p:nvSpPr>
        <p:spPr>
          <a:xfrm>
            <a:off x="1503722" y="5342585"/>
            <a:ext cx="20162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简单文字概述这里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简单输入简单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03555" y="4707325"/>
            <a:ext cx="1841732" cy="432713"/>
            <a:chOff x="5303555" y="4707325"/>
            <a:chExt cx="1841732" cy="432713"/>
          </a:xfrm>
        </p:grpSpPr>
        <p:sp>
          <p:nvSpPr>
            <p:cNvPr id="19" name="圆角矩形 18"/>
            <p:cNvSpPr/>
            <p:nvPr/>
          </p:nvSpPr>
          <p:spPr>
            <a:xfrm>
              <a:off x="5303555" y="4707325"/>
              <a:ext cx="1841732" cy="432713"/>
            </a:xfrm>
            <a:prstGeom prst="roundRect">
              <a:avLst>
                <a:gd name="adj" fmla="val 50000"/>
              </a:avLst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5665062" y="471835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工程总监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14"/>
          <p:cNvSpPr txBox="1"/>
          <p:nvPr/>
        </p:nvSpPr>
        <p:spPr>
          <a:xfrm>
            <a:off x="5230164" y="5342585"/>
            <a:ext cx="20162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简单文字概述这里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简单输入简单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944880" y="4730429"/>
            <a:ext cx="1841732" cy="432713"/>
            <a:chOff x="8944880" y="4730429"/>
            <a:chExt cx="1841732" cy="432713"/>
          </a:xfrm>
        </p:grpSpPr>
        <p:sp>
          <p:nvSpPr>
            <p:cNvPr id="23" name="圆角矩形 22"/>
            <p:cNvSpPr/>
            <p:nvPr/>
          </p:nvSpPr>
          <p:spPr>
            <a:xfrm>
              <a:off x="8944880" y="4730429"/>
              <a:ext cx="1841732" cy="432713"/>
            </a:xfrm>
            <a:prstGeom prst="roundRect">
              <a:avLst>
                <a:gd name="adj" fmla="val 50000"/>
              </a:avLst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5"/>
            <p:cNvSpPr txBox="1"/>
            <p:nvPr/>
          </p:nvSpPr>
          <p:spPr>
            <a:xfrm>
              <a:off x="9260452" y="4730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创意总监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16"/>
          <p:cNvSpPr txBox="1"/>
          <p:nvPr/>
        </p:nvSpPr>
        <p:spPr>
          <a:xfrm>
            <a:off x="8871489" y="5369646"/>
            <a:ext cx="20162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简单文字概述这里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简单输入简单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66149" y="13314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团队介绍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85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/>
      <p:bldP spid="21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89016" y="229367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公司大事件</a:t>
            </a:r>
            <a:endParaRPr lang="en-US" altLang="zh-CN" sz="44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1999369"/>
            <a:ext cx="6135726" cy="429385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643745" y="1999368"/>
            <a:ext cx="2491979" cy="4293855"/>
            <a:chOff x="3643745" y="1999368"/>
            <a:chExt cx="2491979" cy="4293855"/>
          </a:xfrm>
        </p:grpSpPr>
        <p:sp>
          <p:nvSpPr>
            <p:cNvPr id="11" name="矩形 10"/>
            <p:cNvSpPr/>
            <p:nvPr/>
          </p:nvSpPr>
          <p:spPr>
            <a:xfrm>
              <a:off x="4433455" y="1999369"/>
              <a:ext cx="1702269" cy="4293854"/>
            </a:xfrm>
            <a:prstGeom prst="rect">
              <a:avLst/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    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643745" y="1999368"/>
              <a:ext cx="789709" cy="4293854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    </a:t>
              </a:r>
              <a:endParaRPr lang="zh-CN" altLang="en-US" dirty="0"/>
            </a:p>
          </p:txBody>
        </p:sp>
      </p:grpSp>
      <p:sp>
        <p:nvSpPr>
          <p:cNvPr id="13" name="椭圆 12"/>
          <p:cNvSpPr/>
          <p:nvPr/>
        </p:nvSpPr>
        <p:spPr>
          <a:xfrm>
            <a:off x="6027713" y="2484719"/>
            <a:ext cx="216024" cy="216024"/>
          </a:xfrm>
          <a:prstGeom prst="ellipse">
            <a:avLst/>
          </a:prstGeom>
          <a:solidFill>
            <a:srgbClr val="FEFEF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27713" y="3222801"/>
            <a:ext cx="216024" cy="216024"/>
          </a:xfrm>
          <a:prstGeom prst="ellipse">
            <a:avLst/>
          </a:prstGeom>
          <a:solidFill>
            <a:srgbClr val="FEFEF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27713" y="3960883"/>
            <a:ext cx="216024" cy="216024"/>
          </a:xfrm>
          <a:prstGeom prst="ellipse">
            <a:avLst/>
          </a:prstGeom>
          <a:solidFill>
            <a:srgbClr val="FEFEF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027713" y="4698965"/>
            <a:ext cx="216024" cy="216024"/>
          </a:xfrm>
          <a:prstGeom prst="ellipse">
            <a:avLst/>
          </a:prstGeom>
          <a:solidFill>
            <a:srgbClr val="FEFEF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027713" y="5437047"/>
            <a:ext cx="216024" cy="216024"/>
          </a:xfrm>
          <a:prstGeom prst="ellipse">
            <a:avLst/>
          </a:prstGeom>
          <a:solidFill>
            <a:srgbClr val="FEFEF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6371073" y="2358366"/>
            <a:ext cx="5832648" cy="448941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这里输入相关文字，公司注册成立。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78583" y="2428597"/>
            <a:ext cx="948268" cy="331922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78583" y="3166679"/>
            <a:ext cx="948268" cy="331922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78583" y="3904761"/>
            <a:ext cx="948268" cy="331922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78583" y="4642843"/>
            <a:ext cx="948268" cy="331922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78583" y="5380925"/>
            <a:ext cx="948268" cy="331922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6371073" y="3076898"/>
            <a:ext cx="4809545" cy="448941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这里输入简单的文字概述这里输入简单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文字概述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flipH="1">
            <a:off x="6371073" y="3829862"/>
            <a:ext cx="5832648" cy="448941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输入文字概述简单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6371073" y="4582826"/>
            <a:ext cx="5832648" cy="448941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这里述简单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6371073" y="5335790"/>
            <a:ext cx="5832648" cy="448941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这里输入简单的文字概述这里输入简单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文字概述简单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96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4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4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841828" y="2543812"/>
            <a:ext cx="1955614" cy="2045125"/>
            <a:chOff x="3716376" y="920580"/>
            <a:chExt cx="4776695" cy="4995334"/>
          </a:xfrm>
        </p:grpSpPr>
        <p:sp>
          <p:nvSpPr>
            <p:cNvPr id="9" name="任意多边形 8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458579" y="3061993"/>
            <a:ext cx="7248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2B0F0"/>
                </a:solidFill>
                <a:latin typeface="Agency FB" panose="020B0503020202020204" pitchFamily="34" charset="0"/>
                <a:ea typeface="华文宋体" panose="02010600040101010101" pitchFamily="2" charset="-122"/>
              </a:rPr>
              <a:t>01</a:t>
            </a:r>
            <a:endParaRPr lang="zh-CN" altLang="en-US" sz="6000" b="1" dirty="0">
              <a:solidFill>
                <a:srgbClr val="02B0F0"/>
              </a:solidFill>
              <a:latin typeface="Agency FB" panose="020B0503020202020204" pitchFamily="34" charset="0"/>
              <a:ea typeface="华文宋体" panose="02010600040101010101" pitchFamily="2" charset="-122"/>
            </a:endParaRPr>
          </a:p>
        </p:txBody>
      </p:sp>
      <p:grpSp>
        <p:nvGrpSpPr>
          <p:cNvPr id="13" name="组合 1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3675435" y="2543812"/>
            <a:ext cx="1955614" cy="2045125"/>
            <a:chOff x="3716376" y="920580"/>
            <a:chExt cx="4776695" cy="4995334"/>
          </a:xfrm>
        </p:grpSpPr>
        <p:sp>
          <p:nvSpPr>
            <p:cNvPr id="14" name="任意多边形 13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4212837" y="3061992"/>
            <a:ext cx="8835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2B0F0"/>
                </a:solidFill>
                <a:latin typeface="Agency FB" panose="020B0503020202020204" pitchFamily="34" charset="0"/>
                <a:ea typeface="华文宋体" panose="02010600040101010101" pitchFamily="2" charset="-122"/>
              </a:rPr>
              <a:t>02</a:t>
            </a:r>
            <a:endParaRPr lang="zh-CN" altLang="en-US" sz="6000" b="1" dirty="0">
              <a:solidFill>
                <a:srgbClr val="02B0F0"/>
              </a:solidFill>
              <a:latin typeface="Agency FB" panose="020B0503020202020204" pitchFamily="34" charset="0"/>
              <a:ea typeface="华文宋体" panose="02010600040101010101" pitchFamily="2" charset="-122"/>
            </a:endParaRPr>
          </a:p>
        </p:txBody>
      </p:sp>
      <p:grpSp>
        <p:nvGrpSpPr>
          <p:cNvPr id="18" name="组合 1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6509042" y="2543813"/>
            <a:ext cx="1955614" cy="2045125"/>
            <a:chOff x="3716376" y="920580"/>
            <a:chExt cx="4776695" cy="4995334"/>
          </a:xfrm>
        </p:grpSpPr>
        <p:sp>
          <p:nvSpPr>
            <p:cNvPr id="19" name="任意多边形 18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7039230" y="3046335"/>
            <a:ext cx="8980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2B0F0"/>
                </a:solidFill>
                <a:latin typeface="Agency FB" panose="020B0503020202020204" pitchFamily="34" charset="0"/>
                <a:ea typeface="华文宋体" panose="02010600040101010101" pitchFamily="2" charset="-122"/>
              </a:rPr>
              <a:t>03</a:t>
            </a:r>
            <a:endParaRPr lang="zh-CN" altLang="en-US" sz="6000" b="1" dirty="0">
              <a:solidFill>
                <a:srgbClr val="02B0F0"/>
              </a:solidFill>
              <a:latin typeface="Agency FB" panose="020B0503020202020204" pitchFamily="34" charset="0"/>
              <a:ea typeface="华文宋体" panose="02010600040101010101" pitchFamily="2" charset="-122"/>
            </a:endParaRPr>
          </a:p>
        </p:txBody>
      </p:sp>
      <p:grpSp>
        <p:nvGrpSpPr>
          <p:cNvPr id="23" name="组合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9342649" y="2543813"/>
            <a:ext cx="1955614" cy="2045125"/>
            <a:chOff x="3716376" y="920580"/>
            <a:chExt cx="4776695" cy="4995334"/>
          </a:xfrm>
        </p:grpSpPr>
        <p:sp>
          <p:nvSpPr>
            <p:cNvPr id="24" name="任意多边形 23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9905708" y="3061992"/>
            <a:ext cx="8931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02B0F0"/>
                </a:solidFill>
                <a:latin typeface="Agency FB" panose="020B0503020202020204" pitchFamily="34" charset="0"/>
                <a:ea typeface="华文宋体" panose="02010600040101010101" pitchFamily="2" charset="-122"/>
              </a:rPr>
              <a:t>04</a:t>
            </a:r>
            <a:endParaRPr lang="zh-CN" altLang="en-US" sz="6000" b="1" dirty="0">
              <a:solidFill>
                <a:srgbClr val="02B0F0"/>
              </a:solidFill>
              <a:latin typeface="Agency FB" panose="020B0503020202020204" pitchFamily="34" charset="0"/>
              <a:ea typeface="华文宋体" panose="02010600040101010101" pitchFamily="2" charset="-122"/>
            </a:endParaRPr>
          </a:p>
        </p:txBody>
      </p:sp>
      <p:sp>
        <p:nvSpPr>
          <p:cNvPr id="28" name="文本框 2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701829" y="521615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3449835" y="522330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6429798" y="522330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9252331" y="522330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28529" y="255484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企业理念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923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12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20" dur="4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2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36" dur="4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7" grpId="0"/>
      <p:bldP spid="17" grpId="1"/>
      <p:bldP spid="22" grpId="0"/>
      <p:bldP spid="22" grpId="1"/>
      <p:bldP spid="27" grpId="0"/>
      <p:bldP spid="27" grpId="1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5" r="40974"/>
          <a:stretch>
            <a:fillRect/>
          </a:stretch>
        </p:blipFill>
        <p:spPr>
          <a:xfrm>
            <a:off x="0" y="-29497"/>
            <a:ext cx="12192000" cy="68874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3068" y="2054396"/>
            <a:ext cx="17403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rgbClr val="02B0F0"/>
                </a:solidFill>
                <a:latin typeface="Impact" panose="020B0806030902050204" pitchFamily="34" charset="0"/>
              </a:rPr>
              <a:t>2</a:t>
            </a:r>
            <a:endParaRPr lang="zh-CN" altLang="en-US" sz="23900" dirty="0">
              <a:solidFill>
                <a:srgbClr val="02B0F0"/>
              </a:solidFill>
              <a:latin typeface="Impact" panose="020B080603090205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94792" y="3950373"/>
            <a:ext cx="126825" cy="1151356"/>
            <a:chOff x="5219700" y="2609850"/>
            <a:chExt cx="153844" cy="1396642"/>
          </a:xfrm>
          <a:solidFill>
            <a:schemeClr val="bg1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5290369" y="2620144"/>
              <a:ext cx="0" cy="138634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5219700" y="260985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221144" y="384810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78687" y="3828425"/>
            <a:ext cx="2613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8687" y="4496770"/>
            <a:ext cx="3317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项目计划</a:t>
            </a:r>
            <a:endParaRPr lang="zh-CN" altLang="en-US" sz="4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234403" y="3999540"/>
            <a:ext cx="352755" cy="304099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1266" y="5508108"/>
            <a:ext cx="69789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697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97976" y="124689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需求分析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96329" y="3588073"/>
            <a:ext cx="3744416" cy="0"/>
          </a:xfrm>
          <a:prstGeom prst="line">
            <a:avLst/>
          </a:prstGeom>
          <a:ln w="6350">
            <a:solidFill>
              <a:srgbClr val="02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96329" y="5988340"/>
            <a:ext cx="3744416" cy="0"/>
          </a:xfrm>
          <a:prstGeom prst="line">
            <a:avLst/>
          </a:prstGeom>
          <a:ln w="6350">
            <a:solidFill>
              <a:srgbClr val="02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5"/>
          <p:cNvSpPr txBox="1"/>
          <p:nvPr/>
        </p:nvSpPr>
        <p:spPr>
          <a:xfrm>
            <a:off x="1288351" y="3718746"/>
            <a:ext cx="33603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2B0F0"/>
                </a:solidFill>
                <a:latin typeface="微软雅黑" pitchFamily="34" charset="-122"/>
                <a:ea typeface="微软雅黑" pitchFamily="34" charset="-122"/>
              </a:rPr>
              <a:t>项目所在传统行业存在的危机状况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1912420" y="4858662"/>
            <a:ext cx="2112235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1912420" y="5220255"/>
            <a:ext cx="2112235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4" name="TextBox 8"/>
          <p:cNvSpPr txBox="1"/>
          <p:nvPr/>
        </p:nvSpPr>
        <p:spPr>
          <a:xfrm>
            <a:off x="1912420" y="5604298"/>
            <a:ext cx="2112235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096329" y="6130610"/>
            <a:ext cx="3744416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</a:t>
            </a:r>
            <a:r>
              <a:rPr lang="zh-CN" altLang="en-US" sz="1333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5506940" y="1514192"/>
            <a:ext cx="1241775" cy="5096271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02B0F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997135" y="1616784"/>
            <a:ext cx="4224469" cy="626611"/>
          </a:xfrm>
          <a:prstGeom prst="roundRect">
            <a:avLst/>
          </a:prstGeom>
          <a:solidFill>
            <a:srgbClr val="FEFEF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997135" y="2361728"/>
            <a:ext cx="4224469" cy="626611"/>
          </a:xfrm>
          <a:prstGeom prst="roundRect">
            <a:avLst/>
          </a:prstGeom>
          <a:solidFill>
            <a:srgbClr val="02B0F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997135" y="3106672"/>
            <a:ext cx="4224469" cy="626611"/>
          </a:xfrm>
          <a:prstGeom prst="roundRect">
            <a:avLst/>
          </a:prstGeom>
          <a:solidFill>
            <a:srgbClr val="FEFEF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997135" y="3851616"/>
            <a:ext cx="4224469" cy="626611"/>
          </a:xfrm>
          <a:prstGeom prst="roundRect">
            <a:avLst/>
          </a:prstGeom>
          <a:solidFill>
            <a:srgbClr val="02B0F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997135" y="4568612"/>
            <a:ext cx="4224469" cy="626611"/>
          </a:xfrm>
          <a:prstGeom prst="roundRect">
            <a:avLst/>
          </a:prstGeom>
          <a:solidFill>
            <a:srgbClr val="FEFEF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997135" y="5313556"/>
            <a:ext cx="4224469" cy="626611"/>
          </a:xfrm>
          <a:prstGeom prst="roundRect">
            <a:avLst/>
          </a:prstGeom>
          <a:solidFill>
            <a:srgbClr val="02B0F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997135" y="6058496"/>
            <a:ext cx="4224469" cy="626611"/>
          </a:xfrm>
          <a:prstGeom prst="roundRect">
            <a:avLst/>
          </a:prstGeom>
          <a:solidFill>
            <a:srgbClr val="FEFEF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4" name="TextBox 18"/>
          <p:cNvSpPr txBox="1"/>
          <p:nvPr/>
        </p:nvSpPr>
        <p:spPr>
          <a:xfrm>
            <a:off x="7464950" y="1743567"/>
            <a:ext cx="30845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7464950" y="2488511"/>
            <a:ext cx="30845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作太忙，没时间做饭！</a:t>
            </a:r>
            <a:endParaRPr lang="en-US" altLang="zh-CN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7464950" y="3284068"/>
            <a:ext cx="30845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7464950" y="3959738"/>
            <a:ext cx="30845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7464950" y="4710052"/>
            <a:ext cx="30845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7464950" y="5482705"/>
            <a:ext cx="30845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126263" y="1736599"/>
            <a:ext cx="1526556" cy="1526556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TextBox 2"/>
          <p:cNvSpPr txBox="1"/>
          <p:nvPr/>
        </p:nvSpPr>
        <p:spPr>
          <a:xfrm>
            <a:off x="2034526" y="2017292"/>
            <a:ext cx="1676475" cy="102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</a:t>
            </a:r>
            <a:endParaRPr lang="en-US" altLang="zh-CN" sz="33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</a:p>
        </p:txBody>
      </p:sp>
    </p:spTree>
    <p:extLst>
      <p:ext uri="{BB962C8B-B14F-4D97-AF65-F5344CB8AC3E}">
        <p14:creationId xmlns:p14="http://schemas.microsoft.com/office/powerpoint/2010/main" val="18103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3780278" y="1939413"/>
            <a:ext cx="4554539" cy="4198939"/>
          </a:xfrm>
          <a:custGeom>
            <a:avLst/>
            <a:gdLst>
              <a:gd name="T0" fmla="*/ 3254 w 6460"/>
              <a:gd name="T1" fmla="*/ 2615 h 5945"/>
              <a:gd name="T2" fmla="*/ 3254 w 6460"/>
              <a:gd name="T3" fmla="*/ 2615 h 5945"/>
              <a:gd name="T4" fmla="*/ 3254 w 6460"/>
              <a:gd name="T5" fmla="*/ 2615 h 5945"/>
              <a:gd name="T6" fmla="*/ 3271 w 6460"/>
              <a:gd name="T7" fmla="*/ 2615 h 5945"/>
              <a:gd name="T8" fmla="*/ 4159 w 6460"/>
              <a:gd name="T9" fmla="*/ 3503 h 5945"/>
              <a:gd name="T10" fmla="*/ 4029 w 6460"/>
              <a:gd name="T11" fmla="*/ 3966 h 5945"/>
              <a:gd name="T12" fmla="*/ 4029 w 6460"/>
              <a:gd name="T13" fmla="*/ 3967 h 5945"/>
              <a:gd name="T14" fmla="*/ 4032 w 6460"/>
              <a:gd name="T15" fmla="*/ 3964 h 5945"/>
              <a:gd name="T16" fmla="*/ 3999 w 6460"/>
              <a:gd name="T17" fmla="*/ 4021 h 5945"/>
              <a:gd name="T18" fmla="*/ 3675 w 6460"/>
              <a:gd name="T19" fmla="*/ 4345 h 5945"/>
              <a:gd name="T20" fmla="*/ 2461 w 6460"/>
              <a:gd name="T21" fmla="*/ 4020 h 5945"/>
              <a:gd name="T22" fmla="*/ 2462 w 6460"/>
              <a:gd name="T23" fmla="*/ 4024 h 5945"/>
              <a:gd name="T24" fmla="*/ 2429 w 6460"/>
              <a:gd name="T25" fmla="*/ 3965 h 5945"/>
              <a:gd name="T26" fmla="*/ 2431 w 6460"/>
              <a:gd name="T27" fmla="*/ 3967 h 5945"/>
              <a:gd name="T28" fmla="*/ 2431 w 6460"/>
              <a:gd name="T29" fmla="*/ 3966 h 5945"/>
              <a:gd name="T30" fmla="*/ 2300 w 6460"/>
              <a:gd name="T31" fmla="*/ 3503 h 5945"/>
              <a:gd name="T32" fmla="*/ 3189 w 6460"/>
              <a:gd name="T33" fmla="*/ 2615 h 5945"/>
              <a:gd name="T34" fmla="*/ 3206 w 6460"/>
              <a:gd name="T35" fmla="*/ 2615 h 5945"/>
              <a:gd name="T36" fmla="*/ 3206 w 6460"/>
              <a:gd name="T37" fmla="*/ 2615 h 5945"/>
              <a:gd name="T38" fmla="*/ 3205 w 6460"/>
              <a:gd name="T39" fmla="*/ 2615 h 5945"/>
              <a:gd name="T40" fmla="*/ 3230 w 6460"/>
              <a:gd name="T41" fmla="*/ 2615 h 5945"/>
              <a:gd name="T42" fmla="*/ 3254 w 6460"/>
              <a:gd name="T43" fmla="*/ 2615 h 5945"/>
              <a:gd name="T44" fmla="*/ 5109 w 6460"/>
              <a:gd name="T45" fmla="*/ 3331 h 5945"/>
              <a:gd name="T46" fmla="*/ 5110 w 6460"/>
              <a:gd name="T47" fmla="*/ 3330 h 5945"/>
              <a:gd name="T48" fmla="*/ 4221 w 6460"/>
              <a:gd name="T49" fmla="*/ 2442 h 5945"/>
              <a:gd name="T50" fmla="*/ 4338 w 6460"/>
              <a:gd name="T51" fmla="*/ 2002 h 5945"/>
              <a:gd name="T52" fmla="*/ 4538 w 6460"/>
              <a:gd name="T53" fmla="*/ 1307 h 5945"/>
              <a:gd name="T54" fmla="*/ 3230 w 6460"/>
              <a:gd name="T55" fmla="*/ 0 h 5945"/>
              <a:gd name="T56" fmla="*/ 1923 w 6460"/>
              <a:gd name="T57" fmla="*/ 1307 h 5945"/>
              <a:gd name="T58" fmla="*/ 2119 w 6460"/>
              <a:gd name="T59" fmla="*/ 1997 h 5945"/>
              <a:gd name="T60" fmla="*/ 2118 w 6460"/>
              <a:gd name="T61" fmla="*/ 1996 h 5945"/>
              <a:gd name="T62" fmla="*/ 2118 w 6460"/>
              <a:gd name="T63" fmla="*/ 1996 h 5945"/>
              <a:gd name="T64" fmla="*/ 2238 w 6460"/>
              <a:gd name="T65" fmla="*/ 2442 h 5945"/>
              <a:gd name="T66" fmla="*/ 1350 w 6460"/>
              <a:gd name="T67" fmla="*/ 3330 h 5945"/>
              <a:gd name="T68" fmla="*/ 1351 w 6460"/>
              <a:gd name="T69" fmla="*/ 3331 h 5945"/>
              <a:gd name="T70" fmla="*/ 1307 w 6460"/>
              <a:gd name="T71" fmla="*/ 3330 h 5945"/>
              <a:gd name="T72" fmla="*/ 0 w 6460"/>
              <a:gd name="T73" fmla="*/ 4637 h 5945"/>
              <a:gd name="T74" fmla="*/ 1307 w 6460"/>
              <a:gd name="T75" fmla="*/ 5945 h 5945"/>
              <a:gd name="T76" fmla="*/ 2452 w 6460"/>
              <a:gd name="T77" fmla="*/ 5271 h 5945"/>
              <a:gd name="T78" fmla="*/ 2451 w 6460"/>
              <a:gd name="T79" fmla="*/ 5274 h 5945"/>
              <a:gd name="T80" fmla="*/ 2451 w 6460"/>
              <a:gd name="T81" fmla="*/ 5274 h 5945"/>
              <a:gd name="T82" fmla="*/ 2787 w 6460"/>
              <a:gd name="T83" fmla="*/ 4929 h 5945"/>
              <a:gd name="T84" fmla="*/ 3992 w 6460"/>
              <a:gd name="T85" fmla="*/ 5241 h 5945"/>
              <a:gd name="T86" fmla="*/ 5153 w 6460"/>
              <a:gd name="T87" fmla="*/ 5945 h 5945"/>
              <a:gd name="T88" fmla="*/ 6460 w 6460"/>
              <a:gd name="T89" fmla="*/ 4637 h 5945"/>
              <a:gd name="T90" fmla="*/ 5153 w 6460"/>
              <a:gd name="T91" fmla="*/ 3330 h 5945"/>
              <a:gd name="T92" fmla="*/ 5109 w 6460"/>
              <a:gd name="T93" fmla="*/ 3331 h 5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60" h="5945">
                <a:moveTo>
                  <a:pt x="3254" y="2615"/>
                </a:moveTo>
                <a:lnTo>
                  <a:pt x="3254" y="2615"/>
                </a:lnTo>
                <a:lnTo>
                  <a:pt x="3254" y="2615"/>
                </a:lnTo>
                <a:cubicBezTo>
                  <a:pt x="3259" y="2615"/>
                  <a:pt x="3265" y="2615"/>
                  <a:pt x="3271" y="2615"/>
                </a:cubicBezTo>
                <a:cubicBezTo>
                  <a:pt x="3761" y="2615"/>
                  <a:pt x="4159" y="3013"/>
                  <a:pt x="4159" y="3503"/>
                </a:cubicBezTo>
                <a:cubicBezTo>
                  <a:pt x="4159" y="3673"/>
                  <a:pt x="4111" y="3832"/>
                  <a:pt x="4029" y="3966"/>
                </a:cubicBezTo>
                <a:lnTo>
                  <a:pt x="4029" y="3967"/>
                </a:lnTo>
                <a:lnTo>
                  <a:pt x="4032" y="3964"/>
                </a:lnTo>
                <a:cubicBezTo>
                  <a:pt x="4021" y="3983"/>
                  <a:pt x="4010" y="4002"/>
                  <a:pt x="3999" y="4021"/>
                </a:cubicBezTo>
                <a:cubicBezTo>
                  <a:pt x="3924" y="4151"/>
                  <a:pt x="3815" y="4264"/>
                  <a:pt x="3675" y="4345"/>
                </a:cubicBezTo>
                <a:cubicBezTo>
                  <a:pt x="3250" y="4590"/>
                  <a:pt x="2707" y="4444"/>
                  <a:pt x="2461" y="4020"/>
                </a:cubicBezTo>
                <a:lnTo>
                  <a:pt x="2462" y="4024"/>
                </a:lnTo>
                <a:cubicBezTo>
                  <a:pt x="2451" y="4004"/>
                  <a:pt x="2440" y="3984"/>
                  <a:pt x="2429" y="3965"/>
                </a:cubicBezTo>
                <a:lnTo>
                  <a:pt x="2431" y="3967"/>
                </a:lnTo>
                <a:lnTo>
                  <a:pt x="2431" y="3966"/>
                </a:lnTo>
                <a:cubicBezTo>
                  <a:pt x="2348" y="3832"/>
                  <a:pt x="2300" y="3673"/>
                  <a:pt x="2300" y="3503"/>
                </a:cubicBezTo>
                <a:cubicBezTo>
                  <a:pt x="2300" y="3013"/>
                  <a:pt x="2698" y="2615"/>
                  <a:pt x="3189" y="2615"/>
                </a:cubicBezTo>
                <a:cubicBezTo>
                  <a:pt x="3194" y="2615"/>
                  <a:pt x="3200" y="2615"/>
                  <a:pt x="3206" y="2615"/>
                </a:cubicBezTo>
                <a:lnTo>
                  <a:pt x="3206" y="2615"/>
                </a:lnTo>
                <a:lnTo>
                  <a:pt x="3205" y="2615"/>
                </a:lnTo>
                <a:cubicBezTo>
                  <a:pt x="3213" y="2615"/>
                  <a:pt x="3222" y="2615"/>
                  <a:pt x="3230" y="2615"/>
                </a:cubicBezTo>
                <a:cubicBezTo>
                  <a:pt x="3238" y="2615"/>
                  <a:pt x="3246" y="2615"/>
                  <a:pt x="3254" y="2615"/>
                </a:cubicBezTo>
                <a:close/>
                <a:moveTo>
                  <a:pt x="5109" y="3331"/>
                </a:moveTo>
                <a:lnTo>
                  <a:pt x="5110" y="3330"/>
                </a:lnTo>
                <a:cubicBezTo>
                  <a:pt x="4619" y="3330"/>
                  <a:pt x="4221" y="2933"/>
                  <a:pt x="4221" y="2442"/>
                </a:cubicBezTo>
                <a:cubicBezTo>
                  <a:pt x="4221" y="2282"/>
                  <a:pt x="4264" y="2132"/>
                  <a:pt x="4338" y="2002"/>
                </a:cubicBezTo>
                <a:cubicBezTo>
                  <a:pt x="4464" y="1801"/>
                  <a:pt x="4538" y="1563"/>
                  <a:pt x="4538" y="1307"/>
                </a:cubicBezTo>
                <a:cubicBezTo>
                  <a:pt x="4538" y="585"/>
                  <a:pt x="3952" y="0"/>
                  <a:pt x="3230" y="0"/>
                </a:cubicBezTo>
                <a:cubicBezTo>
                  <a:pt x="2508" y="0"/>
                  <a:pt x="1923" y="585"/>
                  <a:pt x="1923" y="1307"/>
                </a:cubicBezTo>
                <a:cubicBezTo>
                  <a:pt x="1923" y="1560"/>
                  <a:pt x="1995" y="1797"/>
                  <a:pt x="2119" y="1997"/>
                </a:cubicBezTo>
                <a:lnTo>
                  <a:pt x="2118" y="1996"/>
                </a:lnTo>
                <a:lnTo>
                  <a:pt x="2118" y="1996"/>
                </a:lnTo>
                <a:cubicBezTo>
                  <a:pt x="2194" y="2127"/>
                  <a:pt x="2238" y="2279"/>
                  <a:pt x="2238" y="2442"/>
                </a:cubicBezTo>
                <a:cubicBezTo>
                  <a:pt x="2238" y="2933"/>
                  <a:pt x="1840" y="3330"/>
                  <a:pt x="1350" y="3330"/>
                </a:cubicBezTo>
                <a:lnTo>
                  <a:pt x="1351" y="3331"/>
                </a:lnTo>
                <a:cubicBezTo>
                  <a:pt x="1336" y="3330"/>
                  <a:pt x="1322" y="3330"/>
                  <a:pt x="1307" y="3330"/>
                </a:cubicBezTo>
                <a:cubicBezTo>
                  <a:pt x="585" y="3330"/>
                  <a:pt x="0" y="3915"/>
                  <a:pt x="0" y="4637"/>
                </a:cubicBezTo>
                <a:cubicBezTo>
                  <a:pt x="0" y="5359"/>
                  <a:pt x="585" y="5945"/>
                  <a:pt x="1307" y="5945"/>
                </a:cubicBezTo>
                <a:cubicBezTo>
                  <a:pt x="1800" y="5945"/>
                  <a:pt x="2228" y="5673"/>
                  <a:pt x="2452" y="5271"/>
                </a:cubicBezTo>
                <a:lnTo>
                  <a:pt x="2451" y="5274"/>
                </a:lnTo>
                <a:lnTo>
                  <a:pt x="2451" y="5274"/>
                </a:lnTo>
                <a:cubicBezTo>
                  <a:pt x="2527" y="5135"/>
                  <a:pt x="2640" y="5014"/>
                  <a:pt x="2787" y="4929"/>
                </a:cubicBezTo>
                <a:cubicBezTo>
                  <a:pt x="3207" y="4687"/>
                  <a:pt x="3743" y="4827"/>
                  <a:pt x="3992" y="5241"/>
                </a:cubicBezTo>
                <a:cubicBezTo>
                  <a:pt x="4210" y="5659"/>
                  <a:pt x="4648" y="5945"/>
                  <a:pt x="5153" y="5945"/>
                </a:cubicBezTo>
                <a:cubicBezTo>
                  <a:pt x="5875" y="5945"/>
                  <a:pt x="6460" y="5359"/>
                  <a:pt x="6460" y="4637"/>
                </a:cubicBezTo>
                <a:cubicBezTo>
                  <a:pt x="6460" y="3915"/>
                  <a:pt x="5875" y="3330"/>
                  <a:pt x="5153" y="3330"/>
                </a:cubicBezTo>
                <a:cubicBezTo>
                  <a:pt x="5138" y="3330"/>
                  <a:pt x="5123" y="3330"/>
                  <a:pt x="5109" y="3331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" name="TextBox 29"/>
          <p:cNvSpPr txBox="1"/>
          <p:nvPr/>
        </p:nvSpPr>
        <p:spPr>
          <a:xfrm>
            <a:off x="7508026" y="2102366"/>
            <a:ext cx="302900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点击输入简要文字内容，文字内容需概括精炼，言简意赅的说明分项内容言简意赅的说明分项内容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8804169" y="4918754"/>
            <a:ext cx="2664371" cy="12030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点击输入简要文字内容，文字内容需概括精炼，言简意赅的说明分项内容言简意赅的说明分项内容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29"/>
          <p:cNvSpPr txBox="1"/>
          <p:nvPr/>
        </p:nvSpPr>
        <p:spPr>
          <a:xfrm>
            <a:off x="667191" y="3381904"/>
            <a:ext cx="302900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点击输入简要文字内容，文字内容需概括精炼，言简意赅的说明分项内容言简意赅的说明分项内容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8781070">
            <a:off x="3748015" y="4346946"/>
            <a:ext cx="239969" cy="206871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等腰三角形 12"/>
          <p:cNvSpPr/>
          <p:nvPr/>
        </p:nvSpPr>
        <p:spPr>
          <a:xfrm rot="4492239">
            <a:off x="7023389" y="2460598"/>
            <a:ext cx="239969" cy="206871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等腰三角形 13"/>
          <p:cNvSpPr/>
          <p:nvPr/>
        </p:nvSpPr>
        <p:spPr>
          <a:xfrm rot="5996743">
            <a:off x="8421519" y="5287418"/>
            <a:ext cx="239969" cy="206871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267766" y="2071176"/>
            <a:ext cx="1579563" cy="1582739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3912042" y="4423850"/>
            <a:ext cx="1579563" cy="1582739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6621903" y="4423850"/>
            <a:ext cx="1581151" cy="1582739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TextBox 30"/>
          <p:cNvSpPr txBox="1"/>
          <p:nvPr/>
        </p:nvSpPr>
        <p:spPr>
          <a:xfrm>
            <a:off x="5625500" y="2431659"/>
            <a:ext cx="86409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9" name="TextBox 30"/>
          <p:cNvSpPr txBox="1"/>
          <p:nvPr/>
        </p:nvSpPr>
        <p:spPr>
          <a:xfrm>
            <a:off x="6980430" y="4784334"/>
            <a:ext cx="86409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20" name="TextBox 30"/>
          <p:cNvSpPr txBox="1"/>
          <p:nvPr/>
        </p:nvSpPr>
        <p:spPr>
          <a:xfrm>
            <a:off x="4269774" y="4784334"/>
            <a:ext cx="86409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96659" y="213905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行业前景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0.04922 0.02083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-0.05716 -0.01991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0.03867 0.05764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10" grpId="0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解决问题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59746" y="1762023"/>
            <a:ext cx="1777775" cy="1777775"/>
            <a:chOff x="4159746" y="1663547"/>
            <a:chExt cx="1777775" cy="1777775"/>
          </a:xfrm>
        </p:grpSpPr>
        <p:sp>
          <p:nvSpPr>
            <p:cNvPr id="10" name="泪滴形 9"/>
            <p:cNvSpPr/>
            <p:nvPr/>
          </p:nvSpPr>
          <p:spPr>
            <a:xfrm rot="5400000">
              <a:off x="4159746" y="1663547"/>
              <a:ext cx="1777775" cy="1777775"/>
            </a:xfrm>
            <a:prstGeom prst="teardrop">
              <a:avLst/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92230" y="2321600"/>
              <a:ext cx="1112805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353943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问题一</a:t>
              </a:r>
              <a:endParaRPr lang="zh-CN" altLang="en-US" sz="2400" b="1" dirty="0">
                <a:solidFill>
                  <a:srgbClr val="353943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33817" y="1762023"/>
            <a:ext cx="1777775" cy="1777775"/>
            <a:chOff x="6233817" y="1663547"/>
            <a:chExt cx="1777775" cy="1777775"/>
          </a:xfrm>
        </p:grpSpPr>
        <p:sp>
          <p:nvSpPr>
            <p:cNvPr id="13" name="泪滴形 12"/>
            <p:cNvSpPr/>
            <p:nvPr/>
          </p:nvSpPr>
          <p:spPr>
            <a:xfrm rot="16200000" flipH="1">
              <a:off x="6233817" y="1663547"/>
              <a:ext cx="1777775" cy="1777775"/>
            </a:xfrm>
            <a:prstGeom prst="teardrop">
              <a:avLst/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33130" y="2321601"/>
              <a:ext cx="1112805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CFCF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问题二</a:t>
              </a:r>
              <a:endParaRPr lang="zh-CN" altLang="en-US" sz="2400" b="1" dirty="0">
                <a:solidFill>
                  <a:srgbClr val="FCFCF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33817" y="3744708"/>
            <a:ext cx="2251193" cy="3211768"/>
            <a:chOff x="6233817" y="3646232"/>
            <a:chExt cx="2251193" cy="3211768"/>
          </a:xfrm>
        </p:grpSpPr>
        <p:grpSp>
          <p:nvGrpSpPr>
            <p:cNvPr id="16" name="组合 15"/>
            <p:cNvGrpSpPr/>
            <p:nvPr/>
          </p:nvGrpSpPr>
          <p:grpSpPr>
            <a:xfrm>
              <a:off x="6233817" y="3646232"/>
              <a:ext cx="2232874" cy="3211768"/>
              <a:chOff x="6233817" y="3646232"/>
              <a:chExt cx="2232874" cy="3211768"/>
            </a:xfrm>
          </p:grpSpPr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7589631" y="4041333"/>
                <a:ext cx="877060" cy="2816667"/>
              </a:xfrm>
              <a:custGeom>
                <a:avLst/>
                <a:gdLst>
                  <a:gd name="T0" fmla="*/ 385 w 486"/>
                  <a:gd name="T1" fmla="*/ 1262 h 1559"/>
                  <a:gd name="T2" fmla="*/ 383 w 486"/>
                  <a:gd name="T3" fmla="*/ 1249 h 1559"/>
                  <a:gd name="T4" fmla="*/ 369 w 486"/>
                  <a:gd name="T5" fmla="*/ 1174 h 1559"/>
                  <a:gd name="T6" fmla="*/ 371 w 486"/>
                  <a:gd name="T7" fmla="*/ 930 h 1559"/>
                  <a:gd name="T8" fmla="*/ 446 w 486"/>
                  <a:gd name="T9" fmla="*/ 572 h 1559"/>
                  <a:gd name="T10" fmla="*/ 471 w 486"/>
                  <a:gd name="T11" fmla="*/ 403 h 1559"/>
                  <a:gd name="T12" fmla="*/ 453 w 486"/>
                  <a:gd name="T13" fmla="*/ 355 h 1559"/>
                  <a:gd name="T14" fmla="*/ 367 w 486"/>
                  <a:gd name="T15" fmla="*/ 251 h 1559"/>
                  <a:gd name="T16" fmla="*/ 254 w 486"/>
                  <a:gd name="T17" fmla="*/ 83 h 1559"/>
                  <a:gd name="T18" fmla="*/ 117 w 486"/>
                  <a:gd name="T19" fmla="*/ 24 h 1559"/>
                  <a:gd name="T20" fmla="*/ 73 w 486"/>
                  <a:gd name="T21" fmla="*/ 191 h 1559"/>
                  <a:gd name="T22" fmla="*/ 84 w 486"/>
                  <a:gd name="T23" fmla="*/ 245 h 1559"/>
                  <a:gd name="T24" fmla="*/ 70 w 486"/>
                  <a:gd name="T25" fmla="*/ 485 h 1559"/>
                  <a:gd name="T26" fmla="*/ 21 w 486"/>
                  <a:gd name="T27" fmla="*/ 636 h 1559"/>
                  <a:gd name="T28" fmla="*/ 20 w 486"/>
                  <a:gd name="T29" fmla="*/ 872 h 1559"/>
                  <a:gd name="T30" fmla="*/ 23 w 486"/>
                  <a:gd name="T31" fmla="*/ 880 h 1559"/>
                  <a:gd name="T32" fmla="*/ 78 w 486"/>
                  <a:gd name="T33" fmla="*/ 1121 h 1559"/>
                  <a:gd name="T34" fmla="*/ 96 w 486"/>
                  <a:gd name="T35" fmla="*/ 1248 h 1559"/>
                  <a:gd name="T36" fmla="*/ 117 w 486"/>
                  <a:gd name="T37" fmla="*/ 1559 h 1559"/>
                  <a:gd name="T38" fmla="*/ 486 w 486"/>
                  <a:gd name="T39" fmla="*/ 1559 h 1559"/>
                  <a:gd name="T40" fmla="*/ 385 w 486"/>
                  <a:gd name="T41" fmla="*/ 1262 h 1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6" h="1559">
                    <a:moveTo>
                      <a:pt x="385" y="1262"/>
                    </a:moveTo>
                    <a:cubicBezTo>
                      <a:pt x="384" y="1258"/>
                      <a:pt x="384" y="1253"/>
                      <a:pt x="383" y="1249"/>
                    </a:cubicBezTo>
                    <a:cubicBezTo>
                      <a:pt x="369" y="1174"/>
                      <a:pt x="369" y="1174"/>
                      <a:pt x="369" y="1174"/>
                    </a:cubicBezTo>
                    <a:cubicBezTo>
                      <a:pt x="356" y="1107"/>
                      <a:pt x="358" y="997"/>
                      <a:pt x="371" y="930"/>
                    </a:cubicBezTo>
                    <a:cubicBezTo>
                      <a:pt x="446" y="572"/>
                      <a:pt x="446" y="572"/>
                      <a:pt x="446" y="572"/>
                    </a:cubicBezTo>
                    <a:cubicBezTo>
                      <a:pt x="460" y="505"/>
                      <a:pt x="471" y="429"/>
                      <a:pt x="471" y="403"/>
                    </a:cubicBezTo>
                    <a:cubicBezTo>
                      <a:pt x="471" y="376"/>
                      <a:pt x="463" y="355"/>
                      <a:pt x="453" y="355"/>
                    </a:cubicBezTo>
                    <a:cubicBezTo>
                      <a:pt x="444" y="355"/>
                      <a:pt x="404" y="308"/>
                      <a:pt x="367" y="251"/>
                    </a:cubicBezTo>
                    <a:cubicBezTo>
                      <a:pt x="254" y="83"/>
                      <a:pt x="254" y="83"/>
                      <a:pt x="254" y="83"/>
                    </a:cubicBezTo>
                    <a:cubicBezTo>
                      <a:pt x="216" y="26"/>
                      <a:pt x="155" y="0"/>
                      <a:pt x="117" y="24"/>
                    </a:cubicBezTo>
                    <a:cubicBezTo>
                      <a:pt x="79" y="49"/>
                      <a:pt x="59" y="124"/>
                      <a:pt x="73" y="191"/>
                    </a:cubicBezTo>
                    <a:cubicBezTo>
                      <a:pt x="84" y="245"/>
                      <a:pt x="84" y="245"/>
                      <a:pt x="84" y="245"/>
                    </a:cubicBezTo>
                    <a:cubicBezTo>
                      <a:pt x="97" y="312"/>
                      <a:pt x="91" y="420"/>
                      <a:pt x="70" y="485"/>
                    </a:cubicBezTo>
                    <a:cubicBezTo>
                      <a:pt x="21" y="636"/>
                      <a:pt x="21" y="636"/>
                      <a:pt x="21" y="636"/>
                    </a:cubicBezTo>
                    <a:cubicBezTo>
                      <a:pt x="0" y="701"/>
                      <a:pt x="0" y="807"/>
                      <a:pt x="20" y="872"/>
                    </a:cubicBezTo>
                    <a:cubicBezTo>
                      <a:pt x="23" y="880"/>
                      <a:pt x="23" y="880"/>
                      <a:pt x="23" y="880"/>
                    </a:cubicBezTo>
                    <a:cubicBezTo>
                      <a:pt x="43" y="945"/>
                      <a:pt x="68" y="1053"/>
                      <a:pt x="78" y="1121"/>
                    </a:cubicBezTo>
                    <a:cubicBezTo>
                      <a:pt x="96" y="1248"/>
                      <a:pt x="96" y="1248"/>
                      <a:pt x="96" y="1248"/>
                    </a:cubicBezTo>
                    <a:cubicBezTo>
                      <a:pt x="117" y="1559"/>
                      <a:pt x="117" y="1559"/>
                      <a:pt x="117" y="1559"/>
                    </a:cubicBezTo>
                    <a:cubicBezTo>
                      <a:pt x="486" y="1559"/>
                      <a:pt x="486" y="1559"/>
                      <a:pt x="486" y="1559"/>
                    </a:cubicBezTo>
                    <a:lnTo>
                      <a:pt x="385" y="1262"/>
                    </a:lnTo>
                    <a:close/>
                  </a:path>
                </a:pathLst>
              </a:custGeom>
              <a:solidFill>
                <a:srgbClr val="F7C8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233817" y="3646232"/>
                <a:ext cx="1777775" cy="1777775"/>
                <a:chOff x="6233817" y="3646232"/>
                <a:chExt cx="1777775" cy="1777775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5400000" flipH="1" flipV="1">
                  <a:off x="6233817" y="3646232"/>
                  <a:ext cx="1777775" cy="1777775"/>
                </a:xfrm>
                <a:prstGeom prst="teardrop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6362326" y="3990012"/>
                  <a:ext cx="1112805" cy="461665"/>
                </a:xfrm>
                <a:prstGeom prst="rect">
                  <a:avLst/>
                </a:prstGeom>
                <a:noFill/>
                <a:effectLst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rgbClr val="353943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问题四</a:t>
                  </a:r>
                  <a:endParaRPr lang="zh-CN" altLang="en-US" sz="2400" b="1" dirty="0">
                    <a:solidFill>
                      <a:srgbClr val="353943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7462919" y="4355823"/>
              <a:ext cx="1022091" cy="1535809"/>
              <a:chOff x="7462919" y="4355823"/>
              <a:chExt cx="1022091" cy="1535809"/>
            </a:xfrm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8313262" y="4612300"/>
                <a:ext cx="171748" cy="399219"/>
              </a:xfrm>
              <a:custGeom>
                <a:avLst/>
                <a:gdLst>
                  <a:gd name="T0" fmla="*/ 0 w 95"/>
                  <a:gd name="T1" fmla="*/ 0 h 221"/>
                  <a:gd name="T2" fmla="*/ 35 w 95"/>
                  <a:gd name="T3" fmla="*/ 221 h 221"/>
                  <a:gd name="T4" fmla="*/ 0 w 95"/>
                  <a:gd name="T5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221">
                    <a:moveTo>
                      <a:pt x="0" y="0"/>
                    </a:moveTo>
                    <a:cubicBezTo>
                      <a:pt x="0" y="0"/>
                      <a:pt x="95" y="61"/>
                      <a:pt x="35" y="221"/>
                    </a:cubicBezTo>
                    <a:cubicBezTo>
                      <a:pt x="35" y="221"/>
                      <a:pt x="72" y="70"/>
                      <a:pt x="0" y="0"/>
                    </a:cubicBezTo>
                    <a:close/>
                  </a:path>
                </a:pathLst>
              </a:custGeom>
              <a:solidFill>
                <a:srgbClr val="FB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7688863" y="5492413"/>
                <a:ext cx="409142" cy="399219"/>
              </a:xfrm>
              <a:custGeom>
                <a:avLst/>
                <a:gdLst>
                  <a:gd name="T0" fmla="*/ 0 w 227"/>
                  <a:gd name="T1" fmla="*/ 149 h 221"/>
                  <a:gd name="T2" fmla="*/ 195 w 227"/>
                  <a:gd name="T3" fmla="*/ 0 h 221"/>
                  <a:gd name="T4" fmla="*/ 0 w 227"/>
                  <a:gd name="T5" fmla="*/ 149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221">
                    <a:moveTo>
                      <a:pt x="0" y="149"/>
                    </a:moveTo>
                    <a:cubicBezTo>
                      <a:pt x="0" y="149"/>
                      <a:pt x="181" y="190"/>
                      <a:pt x="195" y="0"/>
                    </a:cubicBezTo>
                    <a:cubicBezTo>
                      <a:pt x="195" y="0"/>
                      <a:pt x="227" y="221"/>
                      <a:pt x="0" y="149"/>
                    </a:cubicBezTo>
                    <a:close/>
                  </a:path>
                </a:pathLst>
              </a:custGeom>
              <a:solidFill>
                <a:srgbClr val="FB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7462919" y="4355823"/>
                <a:ext cx="821337" cy="877823"/>
              </a:xfrm>
              <a:custGeom>
                <a:avLst/>
                <a:gdLst>
                  <a:gd name="T0" fmla="*/ 414 w 455"/>
                  <a:gd name="T1" fmla="*/ 458 h 486"/>
                  <a:gd name="T2" fmla="*/ 400 w 455"/>
                  <a:gd name="T3" fmla="*/ 325 h 486"/>
                  <a:gd name="T4" fmla="*/ 394 w 455"/>
                  <a:gd name="T5" fmla="*/ 319 h 486"/>
                  <a:gd name="T6" fmla="*/ 220 w 455"/>
                  <a:gd name="T7" fmla="*/ 141 h 486"/>
                  <a:gd name="T8" fmla="*/ 152 w 455"/>
                  <a:gd name="T9" fmla="*/ 70 h 486"/>
                  <a:gd name="T10" fmla="*/ 23 w 455"/>
                  <a:gd name="T11" fmla="*/ 24 h 486"/>
                  <a:gd name="T12" fmla="*/ 24 w 455"/>
                  <a:gd name="T13" fmla="*/ 139 h 486"/>
                  <a:gd name="T14" fmla="*/ 134 w 455"/>
                  <a:gd name="T15" fmla="*/ 260 h 486"/>
                  <a:gd name="T16" fmla="*/ 222 w 455"/>
                  <a:gd name="T17" fmla="*/ 367 h 486"/>
                  <a:gd name="T18" fmla="*/ 292 w 455"/>
                  <a:gd name="T19" fmla="*/ 464 h 486"/>
                  <a:gd name="T20" fmla="*/ 414 w 455"/>
                  <a:gd name="T21" fmla="*/ 45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5" h="486">
                    <a:moveTo>
                      <a:pt x="414" y="458"/>
                    </a:moveTo>
                    <a:cubicBezTo>
                      <a:pt x="455" y="433"/>
                      <a:pt x="448" y="373"/>
                      <a:pt x="400" y="325"/>
                    </a:cubicBezTo>
                    <a:cubicBezTo>
                      <a:pt x="394" y="319"/>
                      <a:pt x="394" y="319"/>
                      <a:pt x="394" y="319"/>
                    </a:cubicBezTo>
                    <a:cubicBezTo>
                      <a:pt x="345" y="271"/>
                      <a:pt x="267" y="191"/>
                      <a:pt x="220" y="141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05" y="21"/>
                      <a:pt x="47" y="0"/>
                      <a:pt x="23" y="24"/>
                    </a:cubicBezTo>
                    <a:cubicBezTo>
                      <a:pt x="0" y="48"/>
                      <a:pt x="0" y="100"/>
                      <a:pt x="24" y="139"/>
                    </a:cubicBezTo>
                    <a:cubicBezTo>
                      <a:pt x="48" y="177"/>
                      <a:pt x="97" y="232"/>
                      <a:pt x="134" y="260"/>
                    </a:cubicBezTo>
                    <a:cubicBezTo>
                      <a:pt x="171" y="288"/>
                      <a:pt x="210" y="336"/>
                      <a:pt x="222" y="367"/>
                    </a:cubicBezTo>
                    <a:cubicBezTo>
                      <a:pt x="233" y="399"/>
                      <a:pt x="265" y="442"/>
                      <a:pt x="292" y="464"/>
                    </a:cubicBezTo>
                    <a:cubicBezTo>
                      <a:pt x="319" y="486"/>
                      <a:pt x="374" y="483"/>
                      <a:pt x="414" y="458"/>
                    </a:cubicBezTo>
                    <a:close/>
                  </a:path>
                </a:pathLst>
              </a:custGeom>
              <a:solidFill>
                <a:srgbClr val="F8C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7513298" y="4393989"/>
                <a:ext cx="157245" cy="157245"/>
              </a:xfrm>
              <a:custGeom>
                <a:avLst/>
                <a:gdLst>
                  <a:gd name="T0" fmla="*/ 40 w 87"/>
                  <a:gd name="T1" fmla="*/ 9 h 87"/>
                  <a:gd name="T2" fmla="*/ 5 w 87"/>
                  <a:gd name="T3" fmla="*/ 54 h 87"/>
                  <a:gd name="T4" fmla="*/ 42 w 87"/>
                  <a:gd name="T5" fmla="*/ 87 h 87"/>
                  <a:gd name="T6" fmla="*/ 87 w 87"/>
                  <a:gd name="T7" fmla="*/ 39 h 87"/>
                  <a:gd name="T8" fmla="*/ 40 w 87"/>
                  <a:gd name="T9" fmla="*/ 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7">
                    <a:moveTo>
                      <a:pt x="40" y="9"/>
                    </a:moveTo>
                    <a:cubicBezTo>
                      <a:pt x="40" y="9"/>
                      <a:pt x="0" y="33"/>
                      <a:pt x="5" y="54"/>
                    </a:cubicBezTo>
                    <a:cubicBezTo>
                      <a:pt x="5" y="54"/>
                      <a:pt x="21" y="87"/>
                      <a:pt x="42" y="87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53" y="0"/>
                      <a:pt x="40" y="9"/>
                    </a:cubicBezTo>
                    <a:close/>
                  </a:path>
                </a:pathLst>
              </a:custGeom>
              <a:solidFill>
                <a:srgbClr val="FB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726446" y="3744708"/>
            <a:ext cx="2211075" cy="3211768"/>
            <a:chOff x="3726446" y="3646232"/>
            <a:chExt cx="2211075" cy="3211768"/>
          </a:xfrm>
        </p:grpSpPr>
        <p:grpSp>
          <p:nvGrpSpPr>
            <p:cNvPr id="27" name="组合 26"/>
            <p:cNvGrpSpPr/>
            <p:nvPr/>
          </p:nvGrpSpPr>
          <p:grpSpPr>
            <a:xfrm>
              <a:off x="3726446" y="3646232"/>
              <a:ext cx="2211075" cy="3211768"/>
              <a:chOff x="3726446" y="3646232"/>
              <a:chExt cx="2211075" cy="3211768"/>
            </a:xfrm>
          </p:grpSpPr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3726446" y="4032173"/>
                <a:ext cx="1079341" cy="2825827"/>
              </a:xfrm>
              <a:custGeom>
                <a:avLst/>
                <a:gdLst>
                  <a:gd name="T0" fmla="*/ 553 w 598"/>
                  <a:gd name="T1" fmla="*/ 619 h 1564"/>
                  <a:gd name="T2" fmla="*/ 479 w 598"/>
                  <a:gd name="T3" fmla="*/ 443 h 1564"/>
                  <a:gd name="T4" fmla="*/ 374 w 598"/>
                  <a:gd name="T5" fmla="*/ 297 h 1564"/>
                  <a:gd name="T6" fmla="*/ 348 w 598"/>
                  <a:gd name="T7" fmla="*/ 169 h 1564"/>
                  <a:gd name="T8" fmla="*/ 395 w 598"/>
                  <a:gd name="T9" fmla="*/ 50 h 1564"/>
                  <a:gd name="T10" fmla="*/ 351 w 598"/>
                  <a:gd name="T11" fmla="*/ 0 h 1564"/>
                  <a:gd name="T12" fmla="*/ 230 w 598"/>
                  <a:gd name="T13" fmla="*/ 98 h 1564"/>
                  <a:gd name="T14" fmla="*/ 126 w 598"/>
                  <a:gd name="T15" fmla="*/ 235 h 1564"/>
                  <a:gd name="T16" fmla="*/ 50 w 598"/>
                  <a:gd name="T17" fmla="*/ 372 h 1564"/>
                  <a:gd name="T18" fmla="*/ 83 w 598"/>
                  <a:gd name="T19" fmla="*/ 530 h 1564"/>
                  <a:gd name="T20" fmla="*/ 183 w 598"/>
                  <a:gd name="T21" fmla="*/ 892 h 1564"/>
                  <a:gd name="T22" fmla="*/ 182 w 598"/>
                  <a:gd name="T23" fmla="*/ 1131 h 1564"/>
                  <a:gd name="T24" fmla="*/ 150 w 598"/>
                  <a:gd name="T25" fmla="*/ 1242 h 1564"/>
                  <a:gd name="T26" fmla="*/ 146 w 598"/>
                  <a:gd name="T27" fmla="*/ 1261 h 1564"/>
                  <a:gd name="T28" fmla="*/ 0 w 598"/>
                  <a:gd name="T29" fmla="*/ 1564 h 1564"/>
                  <a:gd name="T30" fmla="*/ 355 w 598"/>
                  <a:gd name="T31" fmla="*/ 1564 h 1564"/>
                  <a:gd name="T32" fmla="*/ 444 w 598"/>
                  <a:gd name="T33" fmla="*/ 1273 h 1564"/>
                  <a:gd name="T34" fmla="*/ 439 w 598"/>
                  <a:gd name="T35" fmla="*/ 1273 h 1564"/>
                  <a:gd name="T36" fmla="*/ 452 w 598"/>
                  <a:gd name="T37" fmla="*/ 1241 h 1564"/>
                  <a:gd name="T38" fmla="*/ 488 w 598"/>
                  <a:gd name="T39" fmla="*/ 1108 h 1564"/>
                  <a:gd name="T40" fmla="*/ 559 w 598"/>
                  <a:gd name="T41" fmla="*/ 947 h 1564"/>
                  <a:gd name="T42" fmla="*/ 598 w 598"/>
                  <a:gd name="T43" fmla="*/ 807 h 1564"/>
                  <a:gd name="T44" fmla="*/ 553 w 598"/>
                  <a:gd name="T45" fmla="*/ 619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8" h="1564">
                    <a:moveTo>
                      <a:pt x="553" y="619"/>
                    </a:moveTo>
                    <a:cubicBezTo>
                      <a:pt x="528" y="570"/>
                      <a:pt x="495" y="491"/>
                      <a:pt x="479" y="443"/>
                    </a:cubicBezTo>
                    <a:cubicBezTo>
                      <a:pt x="462" y="396"/>
                      <a:pt x="415" y="330"/>
                      <a:pt x="374" y="297"/>
                    </a:cubicBezTo>
                    <a:cubicBezTo>
                      <a:pt x="333" y="265"/>
                      <a:pt x="321" y="207"/>
                      <a:pt x="348" y="169"/>
                    </a:cubicBezTo>
                    <a:cubicBezTo>
                      <a:pt x="374" y="132"/>
                      <a:pt x="395" y="78"/>
                      <a:pt x="395" y="50"/>
                    </a:cubicBezTo>
                    <a:cubicBezTo>
                      <a:pt x="395" y="22"/>
                      <a:pt x="375" y="0"/>
                      <a:pt x="351" y="0"/>
                    </a:cubicBezTo>
                    <a:cubicBezTo>
                      <a:pt x="326" y="0"/>
                      <a:pt x="272" y="44"/>
                      <a:pt x="230" y="98"/>
                    </a:cubicBezTo>
                    <a:cubicBezTo>
                      <a:pt x="126" y="235"/>
                      <a:pt x="126" y="235"/>
                      <a:pt x="126" y="235"/>
                    </a:cubicBezTo>
                    <a:cubicBezTo>
                      <a:pt x="84" y="289"/>
                      <a:pt x="50" y="351"/>
                      <a:pt x="50" y="372"/>
                    </a:cubicBezTo>
                    <a:cubicBezTo>
                      <a:pt x="50" y="393"/>
                      <a:pt x="65" y="464"/>
                      <a:pt x="83" y="530"/>
                    </a:cubicBezTo>
                    <a:cubicBezTo>
                      <a:pt x="183" y="892"/>
                      <a:pt x="183" y="892"/>
                      <a:pt x="183" y="892"/>
                    </a:cubicBezTo>
                    <a:cubicBezTo>
                      <a:pt x="202" y="958"/>
                      <a:pt x="201" y="1066"/>
                      <a:pt x="182" y="1131"/>
                    </a:cubicBezTo>
                    <a:cubicBezTo>
                      <a:pt x="150" y="1242"/>
                      <a:pt x="150" y="1242"/>
                      <a:pt x="150" y="1242"/>
                    </a:cubicBezTo>
                    <a:cubicBezTo>
                      <a:pt x="148" y="1248"/>
                      <a:pt x="147" y="1255"/>
                      <a:pt x="146" y="1261"/>
                    </a:cubicBezTo>
                    <a:cubicBezTo>
                      <a:pt x="0" y="1564"/>
                      <a:pt x="0" y="1564"/>
                      <a:pt x="0" y="1564"/>
                    </a:cubicBezTo>
                    <a:cubicBezTo>
                      <a:pt x="355" y="1564"/>
                      <a:pt x="355" y="1564"/>
                      <a:pt x="355" y="1564"/>
                    </a:cubicBezTo>
                    <a:cubicBezTo>
                      <a:pt x="444" y="1273"/>
                      <a:pt x="444" y="1273"/>
                      <a:pt x="444" y="1273"/>
                    </a:cubicBezTo>
                    <a:cubicBezTo>
                      <a:pt x="439" y="1273"/>
                      <a:pt x="439" y="1273"/>
                      <a:pt x="439" y="1273"/>
                    </a:cubicBezTo>
                    <a:cubicBezTo>
                      <a:pt x="444" y="1263"/>
                      <a:pt x="449" y="1252"/>
                      <a:pt x="452" y="1241"/>
                    </a:cubicBezTo>
                    <a:cubicBezTo>
                      <a:pt x="488" y="1108"/>
                      <a:pt x="488" y="1108"/>
                      <a:pt x="488" y="1108"/>
                    </a:cubicBezTo>
                    <a:cubicBezTo>
                      <a:pt x="506" y="1042"/>
                      <a:pt x="538" y="969"/>
                      <a:pt x="559" y="947"/>
                    </a:cubicBezTo>
                    <a:cubicBezTo>
                      <a:pt x="580" y="924"/>
                      <a:pt x="598" y="861"/>
                      <a:pt x="598" y="807"/>
                    </a:cubicBezTo>
                    <a:cubicBezTo>
                      <a:pt x="598" y="753"/>
                      <a:pt x="578" y="668"/>
                      <a:pt x="553" y="619"/>
                    </a:cubicBezTo>
                    <a:close/>
                  </a:path>
                </a:pathLst>
              </a:custGeom>
              <a:solidFill>
                <a:srgbClr val="F8C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4159746" y="3646232"/>
                <a:ext cx="1777775" cy="1777775"/>
                <a:chOff x="4159746" y="3646232"/>
                <a:chExt cx="1777775" cy="1777775"/>
              </a:xfrm>
            </p:grpSpPr>
            <p:sp>
              <p:nvSpPr>
                <p:cNvPr id="36" name="泪滴形 35"/>
                <p:cNvSpPr/>
                <p:nvPr/>
              </p:nvSpPr>
              <p:spPr>
                <a:xfrm rot="16200000" flipV="1">
                  <a:off x="4159746" y="3646232"/>
                  <a:ext cx="1777775" cy="1777775"/>
                </a:xfrm>
                <a:prstGeom prst="teardrop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4745443" y="3990013"/>
                  <a:ext cx="1112805" cy="461665"/>
                </a:xfrm>
                <a:prstGeom prst="rect">
                  <a:avLst/>
                </a:prstGeom>
                <a:noFill/>
                <a:effectLst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rgbClr val="FCFCFC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问题三</a:t>
                  </a:r>
                  <a:endParaRPr lang="zh-CN" altLang="en-US" sz="2400" b="1" dirty="0">
                    <a:solidFill>
                      <a:srgbClr val="FCFCFC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3762322" y="4334449"/>
              <a:ext cx="1083157" cy="1557183"/>
              <a:chOff x="3762322" y="4334449"/>
              <a:chExt cx="1083157" cy="1557183"/>
            </a:xfrm>
          </p:grpSpPr>
          <p:sp>
            <p:nvSpPr>
              <p:cNvPr id="29" name="Freeform 12"/>
              <p:cNvSpPr>
                <a:spLocks/>
              </p:cNvSpPr>
              <p:nvPr/>
            </p:nvSpPr>
            <p:spPr bwMode="auto">
              <a:xfrm>
                <a:off x="3762322" y="4548944"/>
                <a:ext cx="162588" cy="401509"/>
              </a:xfrm>
              <a:custGeom>
                <a:avLst/>
                <a:gdLst>
                  <a:gd name="T0" fmla="*/ 90 w 90"/>
                  <a:gd name="T1" fmla="*/ 0 h 222"/>
                  <a:gd name="T2" fmla="*/ 73 w 90"/>
                  <a:gd name="T3" fmla="*/ 222 h 222"/>
                  <a:gd name="T4" fmla="*/ 90 w 90"/>
                  <a:gd name="T5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22">
                    <a:moveTo>
                      <a:pt x="90" y="0"/>
                    </a:moveTo>
                    <a:cubicBezTo>
                      <a:pt x="90" y="0"/>
                      <a:pt x="0" y="68"/>
                      <a:pt x="73" y="222"/>
                    </a:cubicBezTo>
                    <a:cubicBezTo>
                      <a:pt x="73" y="222"/>
                      <a:pt x="24" y="74"/>
                      <a:pt x="90" y="0"/>
                    </a:cubicBezTo>
                    <a:close/>
                  </a:path>
                </a:pathLst>
              </a:custGeom>
              <a:solidFill>
                <a:srgbClr val="F3DA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4024142" y="4334449"/>
                <a:ext cx="821337" cy="1557183"/>
                <a:chOff x="4024142" y="4334449"/>
                <a:chExt cx="821337" cy="1557183"/>
              </a:xfrm>
            </p:grpSpPr>
            <p:sp>
              <p:nvSpPr>
                <p:cNvPr id="32" name="Freeform 11"/>
                <p:cNvSpPr>
                  <a:spLocks/>
                </p:cNvSpPr>
                <p:nvPr/>
              </p:nvSpPr>
              <p:spPr bwMode="auto">
                <a:xfrm>
                  <a:off x="4204287" y="5492413"/>
                  <a:ext cx="408379" cy="399219"/>
                </a:xfrm>
                <a:custGeom>
                  <a:avLst/>
                  <a:gdLst>
                    <a:gd name="T0" fmla="*/ 226 w 226"/>
                    <a:gd name="T1" fmla="*/ 149 h 221"/>
                    <a:gd name="T2" fmla="*/ 32 w 226"/>
                    <a:gd name="T3" fmla="*/ 0 h 221"/>
                    <a:gd name="T4" fmla="*/ 226 w 226"/>
                    <a:gd name="T5" fmla="*/ 149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6" h="221">
                      <a:moveTo>
                        <a:pt x="226" y="149"/>
                      </a:moveTo>
                      <a:cubicBezTo>
                        <a:pt x="226" y="149"/>
                        <a:pt x="45" y="190"/>
                        <a:pt x="32" y="0"/>
                      </a:cubicBezTo>
                      <a:cubicBezTo>
                        <a:pt x="32" y="0"/>
                        <a:pt x="0" y="221"/>
                        <a:pt x="226" y="149"/>
                      </a:cubicBezTo>
                      <a:close/>
                    </a:path>
                  </a:pathLst>
                </a:custGeom>
                <a:solidFill>
                  <a:srgbClr val="FCE0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8"/>
                <p:cNvSpPr>
                  <a:spLocks/>
                </p:cNvSpPr>
                <p:nvPr/>
              </p:nvSpPr>
              <p:spPr bwMode="auto">
                <a:xfrm>
                  <a:off x="4024142" y="4334449"/>
                  <a:ext cx="821337" cy="875533"/>
                </a:xfrm>
                <a:custGeom>
                  <a:avLst/>
                  <a:gdLst>
                    <a:gd name="T0" fmla="*/ 41 w 455"/>
                    <a:gd name="T1" fmla="*/ 458 h 485"/>
                    <a:gd name="T2" fmla="*/ 55 w 455"/>
                    <a:gd name="T3" fmla="*/ 325 h 485"/>
                    <a:gd name="T4" fmla="*/ 61 w 455"/>
                    <a:gd name="T5" fmla="*/ 319 h 485"/>
                    <a:gd name="T6" fmla="*/ 235 w 455"/>
                    <a:gd name="T7" fmla="*/ 141 h 485"/>
                    <a:gd name="T8" fmla="*/ 303 w 455"/>
                    <a:gd name="T9" fmla="*/ 70 h 485"/>
                    <a:gd name="T10" fmla="*/ 432 w 455"/>
                    <a:gd name="T11" fmla="*/ 24 h 485"/>
                    <a:gd name="T12" fmla="*/ 431 w 455"/>
                    <a:gd name="T13" fmla="*/ 138 h 485"/>
                    <a:gd name="T14" fmla="*/ 321 w 455"/>
                    <a:gd name="T15" fmla="*/ 259 h 485"/>
                    <a:gd name="T16" fmla="*/ 233 w 455"/>
                    <a:gd name="T17" fmla="*/ 367 h 485"/>
                    <a:gd name="T18" fmla="*/ 163 w 455"/>
                    <a:gd name="T19" fmla="*/ 464 h 485"/>
                    <a:gd name="T20" fmla="*/ 41 w 455"/>
                    <a:gd name="T21" fmla="*/ 45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5" h="485">
                      <a:moveTo>
                        <a:pt x="41" y="458"/>
                      </a:moveTo>
                      <a:cubicBezTo>
                        <a:pt x="0" y="433"/>
                        <a:pt x="7" y="373"/>
                        <a:pt x="55" y="325"/>
                      </a:cubicBezTo>
                      <a:cubicBezTo>
                        <a:pt x="61" y="319"/>
                        <a:pt x="61" y="319"/>
                        <a:pt x="61" y="319"/>
                      </a:cubicBezTo>
                      <a:cubicBezTo>
                        <a:pt x="110" y="271"/>
                        <a:pt x="188" y="191"/>
                        <a:pt x="235" y="141"/>
                      </a:cubicBezTo>
                      <a:cubicBezTo>
                        <a:pt x="303" y="70"/>
                        <a:pt x="303" y="70"/>
                        <a:pt x="303" y="70"/>
                      </a:cubicBezTo>
                      <a:cubicBezTo>
                        <a:pt x="350" y="21"/>
                        <a:pt x="408" y="0"/>
                        <a:pt x="432" y="24"/>
                      </a:cubicBezTo>
                      <a:cubicBezTo>
                        <a:pt x="455" y="48"/>
                        <a:pt x="455" y="100"/>
                        <a:pt x="431" y="138"/>
                      </a:cubicBezTo>
                      <a:cubicBezTo>
                        <a:pt x="407" y="177"/>
                        <a:pt x="358" y="232"/>
                        <a:pt x="321" y="259"/>
                      </a:cubicBezTo>
                      <a:cubicBezTo>
                        <a:pt x="285" y="287"/>
                        <a:pt x="245" y="336"/>
                        <a:pt x="233" y="367"/>
                      </a:cubicBezTo>
                      <a:cubicBezTo>
                        <a:pt x="222" y="398"/>
                        <a:pt x="190" y="442"/>
                        <a:pt x="163" y="464"/>
                      </a:cubicBezTo>
                      <a:cubicBezTo>
                        <a:pt x="136" y="485"/>
                        <a:pt x="81" y="483"/>
                        <a:pt x="41" y="458"/>
                      </a:cubicBezTo>
                      <a:close/>
                    </a:path>
                  </a:pathLst>
                </a:custGeom>
                <a:solidFill>
                  <a:srgbClr val="F8C8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4634039" y="4375669"/>
                <a:ext cx="155718" cy="164115"/>
              </a:xfrm>
              <a:custGeom>
                <a:avLst/>
                <a:gdLst>
                  <a:gd name="T0" fmla="*/ 51 w 86"/>
                  <a:gd name="T1" fmla="*/ 12 h 91"/>
                  <a:gd name="T2" fmla="*/ 77 w 86"/>
                  <a:gd name="T3" fmla="*/ 62 h 91"/>
                  <a:gd name="T4" fmla="*/ 35 w 86"/>
                  <a:gd name="T5" fmla="*/ 88 h 91"/>
                  <a:gd name="T6" fmla="*/ 0 w 86"/>
                  <a:gd name="T7" fmla="*/ 33 h 91"/>
                  <a:gd name="T8" fmla="*/ 51 w 86"/>
                  <a:gd name="T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91">
                    <a:moveTo>
                      <a:pt x="51" y="12"/>
                    </a:moveTo>
                    <a:cubicBezTo>
                      <a:pt x="51" y="12"/>
                      <a:pt x="86" y="42"/>
                      <a:pt x="77" y="62"/>
                    </a:cubicBezTo>
                    <a:cubicBezTo>
                      <a:pt x="77" y="62"/>
                      <a:pt x="56" y="91"/>
                      <a:pt x="35" y="8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40" y="0"/>
                      <a:pt x="51" y="12"/>
                    </a:cubicBezTo>
                    <a:close/>
                  </a:path>
                </a:pathLst>
              </a:custGeom>
              <a:solidFill>
                <a:srgbClr val="FB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8680719" y="452324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347003" y="224505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41590" y="4492465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80719" y="224779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196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13863" y="323660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竞争对手分析</a:t>
            </a:r>
            <a:endParaRPr lang="en-US" altLang="zh-CN" sz="36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3830260" y="3303268"/>
            <a:ext cx="4637417" cy="4637417"/>
          </a:xfrm>
          <a:prstGeom prst="arc">
            <a:avLst>
              <a:gd name="adj1" fmla="val 11329642"/>
              <a:gd name="adj2" fmla="val 21002346"/>
            </a:avLst>
          </a:prstGeom>
          <a:ln w="28575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3636512" y="4561307"/>
            <a:ext cx="5017598" cy="2226398"/>
          </a:xfrm>
          <a:custGeom>
            <a:avLst/>
            <a:gdLst>
              <a:gd name="connsiteX0" fmla="*/ 3025157 w 6067310"/>
              <a:gd name="connsiteY0" fmla="*/ 1055951 h 2705986"/>
              <a:gd name="connsiteX1" fmla="*/ 3064024 w 6067310"/>
              <a:gd name="connsiteY1" fmla="*/ 1059484 h 2705986"/>
              <a:gd name="connsiteX2" fmla="*/ 3063946 w 6067310"/>
              <a:gd name="connsiteY2" fmla="*/ 1056391 h 2705986"/>
              <a:gd name="connsiteX3" fmla="*/ 3120244 w 6067310"/>
              <a:gd name="connsiteY3" fmla="*/ 1153633 h 2705986"/>
              <a:gd name="connsiteX4" fmla="*/ 3067081 w 6067310"/>
              <a:gd name="connsiteY4" fmla="*/ 1254642 h 2705986"/>
              <a:gd name="connsiteX5" fmla="*/ 3157458 w 6067310"/>
              <a:gd name="connsiteY5" fmla="*/ 2232837 h 2705986"/>
              <a:gd name="connsiteX6" fmla="*/ 3032614 w 6067310"/>
              <a:gd name="connsiteY6" fmla="*/ 2325464 h 2705986"/>
              <a:gd name="connsiteX7" fmla="*/ 2909852 w 6067310"/>
              <a:gd name="connsiteY7" fmla="*/ 2234382 h 2705986"/>
              <a:gd name="connsiteX8" fmla="*/ 3000229 w 6067310"/>
              <a:gd name="connsiteY8" fmla="*/ 1256187 h 2705986"/>
              <a:gd name="connsiteX9" fmla="*/ 2947066 w 6067310"/>
              <a:gd name="connsiteY9" fmla="*/ 1155178 h 2705986"/>
              <a:gd name="connsiteX10" fmla="*/ 3003366 w 6067310"/>
              <a:gd name="connsiteY10" fmla="*/ 1057932 h 2705986"/>
              <a:gd name="connsiteX11" fmla="*/ 3029867 w 6067310"/>
              <a:gd name="connsiteY11" fmla="*/ 0 h 2705986"/>
              <a:gd name="connsiteX12" fmla="*/ 3029807 w 6067310"/>
              <a:gd name="connsiteY12" fmla="*/ 2381 h 2705986"/>
              <a:gd name="connsiteX13" fmla="*/ 2964451 w 6067310"/>
              <a:gd name="connsiteY13" fmla="*/ 9531 h 2705986"/>
              <a:gd name="connsiteX14" fmla="*/ 2862005 w 6067310"/>
              <a:gd name="connsiteY14" fmla="*/ 894680 h 2705986"/>
              <a:gd name="connsiteX15" fmla="*/ 2808843 w 6067310"/>
              <a:gd name="connsiteY15" fmla="*/ 894680 h 2705986"/>
              <a:gd name="connsiteX16" fmla="*/ 2372908 w 6067310"/>
              <a:gd name="connsiteY16" fmla="*/ 1059484 h 2705986"/>
              <a:gd name="connsiteX17" fmla="*/ 1570150 w 6067310"/>
              <a:gd name="connsiteY17" fmla="*/ 1442257 h 2705986"/>
              <a:gd name="connsiteX18" fmla="*/ 634485 w 6067310"/>
              <a:gd name="connsiteY18" fmla="*/ 1197708 h 2705986"/>
              <a:gd name="connsiteX19" fmla="*/ 623852 w 6067310"/>
              <a:gd name="connsiteY19" fmla="*/ 1229605 h 2705986"/>
              <a:gd name="connsiteX20" fmla="*/ 437782 w 6067310"/>
              <a:gd name="connsiteY20" fmla="*/ 942526 h 2705986"/>
              <a:gd name="connsiteX21" fmla="*/ 437782 w 6067310"/>
              <a:gd name="connsiteY21" fmla="*/ 1176443 h 2705986"/>
              <a:gd name="connsiteX22" fmla="*/ 267661 w 6067310"/>
              <a:gd name="connsiteY22" fmla="*/ 1144545 h 2705986"/>
              <a:gd name="connsiteX23" fmla="*/ 272978 w 6067310"/>
              <a:gd name="connsiteY23" fmla="*/ 1086066 h 2705986"/>
              <a:gd name="connsiteX24" fmla="*/ 246396 w 6067310"/>
              <a:gd name="connsiteY24" fmla="*/ 1080750 h 2705986"/>
              <a:gd name="connsiteX25" fmla="*/ 235764 w 6067310"/>
              <a:gd name="connsiteY25" fmla="*/ 1128596 h 2705986"/>
              <a:gd name="connsiteX26" fmla="*/ 44378 w 6067310"/>
              <a:gd name="connsiteY26" fmla="*/ 1022271 h 2705986"/>
              <a:gd name="connsiteX27" fmla="*/ 76275 w 6067310"/>
              <a:gd name="connsiteY27" fmla="*/ 1160494 h 2705986"/>
              <a:gd name="connsiteX28" fmla="*/ 549424 w 6067310"/>
              <a:gd name="connsiteY28" fmla="*/ 1420991 h 2705986"/>
              <a:gd name="connsiteX29" fmla="*/ 544108 w 6067310"/>
              <a:gd name="connsiteY29" fmla="*/ 1442257 h 2705986"/>
              <a:gd name="connsiteX30" fmla="*/ 1203326 w 6067310"/>
              <a:gd name="connsiteY30" fmla="*/ 1692122 h 2705986"/>
              <a:gd name="connsiteX31" fmla="*/ 1804066 w 6067310"/>
              <a:gd name="connsiteY31" fmla="*/ 1835661 h 2705986"/>
              <a:gd name="connsiteX32" fmla="*/ 2356959 w 6067310"/>
              <a:gd name="connsiteY32" fmla="*/ 1670857 h 2705986"/>
              <a:gd name="connsiteX33" fmla="*/ 2457968 w 6067310"/>
              <a:gd name="connsiteY33" fmla="*/ 2011098 h 2705986"/>
              <a:gd name="connsiteX34" fmla="*/ 2468601 w 6067310"/>
              <a:gd name="connsiteY34" fmla="*/ 2622471 h 2705986"/>
              <a:gd name="connsiteX35" fmla="*/ 2532396 w 6067310"/>
              <a:gd name="connsiteY35" fmla="*/ 2702215 h 2705986"/>
              <a:gd name="connsiteX36" fmla="*/ 3079973 w 6067310"/>
              <a:gd name="connsiteY36" fmla="*/ 2702215 h 2705986"/>
              <a:gd name="connsiteX37" fmla="*/ 3079949 w 6067310"/>
              <a:gd name="connsiteY37" fmla="*/ 2700670 h 2705986"/>
              <a:gd name="connsiteX38" fmla="*/ 3534914 w 6067310"/>
              <a:gd name="connsiteY38" fmla="*/ 2700670 h 2705986"/>
              <a:gd name="connsiteX39" fmla="*/ 3598709 w 6067310"/>
              <a:gd name="connsiteY39" fmla="*/ 2620926 h 2705986"/>
              <a:gd name="connsiteX40" fmla="*/ 3609342 w 6067310"/>
              <a:gd name="connsiteY40" fmla="*/ 2009553 h 2705986"/>
              <a:gd name="connsiteX41" fmla="*/ 3710351 w 6067310"/>
              <a:gd name="connsiteY41" fmla="*/ 1669312 h 2705986"/>
              <a:gd name="connsiteX42" fmla="*/ 4263244 w 6067310"/>
              <a:gd name="connsiteY42" fmla="*/ 1834116 h 2705986"/>
              <a:gd name="connsiteX43" fmla="*/ 4863984 w 6067310"/>
              <a:gd name="connsiteY43" fmla="*/ 1690577 h 2705986"/>
              <a:gd name="connsiteX44" fmla="*/ 5523202 w 6067310"/>
              <a:gd name="connsiteY44" fmla="*/ 1440712 h 2705986"/>
              <a:gd name="connsiteX45" fmla="*/ 5517886 w 6067310"/>
              <a:gd name="connsiteY45" fmla="*/ 1419446 h 2705986"/>
              <a:gd name="connsiteX46" fmla="*/ 5991035 w 6067310"/>
              <a:gd name="connsiteY46" fmla="*/ 1158949 h 2705986"/>
              <a:gd name="connsiteX47" fmla="*/ 6022932 w 6067310"/>
              <a:gd name="connsiteY47" fmla="*/ 1020726 h 2705986"/>
              <a:gd name="connsiteX48" fmla="*/ 5831546 w 6067310"/>
              <a:gd name="connsiteY48" fmla="*/ 1127051 h 2705986"/>
              <a:gd name="connsiteX49" fmla="*/ 5820914 w 6067310"/>
              <a:gd name="connsiteY49" fmla="*/ 1079205 h 2705986"/>
              <a:gd name="connsiteX50" fmla="*/ 5794332 w 6067310"/>
              <a:gd name="connsiteY50" fmla="*/ 1084521 h 2705986"/>
              <a:gd name="connsiteX51" fmla="*/ 5799649 w 6067310"/>
              <a:gd name="connsiteY51" fmla="*/ 1143000 h 2705986"/>
              <a:gd name="connsiteX52" fmla="*/ 5629528 w 6067310"/>
              <a:gd name="connsiteY52" fmla="*/ 1174898 h 2705986"/>
              <a:gd name="connsiteX53" fmla="*/ 5629528 w 6067310"/>
              <a:gd name="connsiteY53" fmla="*/ 940981 h 2705986"/>
              <a:gd name="connsiteX54" fmla="*/ 5443458 w 6067310"/>
              <a:gd name="connsiteY54" fmla="*/ 1228060 h 2705986"/>
              <a:gd name="connsiteX55" fmla="*/ 5432825 w 6067310"/>
              <a:gd name="connsiteY55" fmla="*/ 1196163 h 2705986"/>
              <a:gd name="connsiteX56" fmla="*/ 4497160 w 6067310"/>
              <a:gd name="connsiteY56" fmla="*/ 1440712 h 2705986"/>
              <a:gd name="connsiteX57" fmla="*/ 3694402 w 6067310"/>
              <a:gd name="connsiteY57" fmla="*/ 1057939 h 2705986"/>
              <a:gd name="connsiteX58" fmla="*/ 3258467 w 6067310"/>
              <a:gd name="connsiteY58" fmla="*/ 893135 h 2705986"/>
              <a:gd name="connsiteX59" fmla="*/ 3205305 w 6067310"/>
              <a:gd name="connsiteY59" fmla="*/ 893135 h 2705986"/>
              <a:gd name="connsiteX60" fmla="*/ 3029867 w 6067310"/>
              <a:gd name="connsiteY60" fmla="*/ 0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7310" h="2705986">
                <a:moveTo>
                  <a:pt x="3025157" y="1055951"/>
                </a:moveTo>
                <a:lnTo>
                  <a:pt x="3064024" y="1059484"/>
                </a:lnTo>
                <a:lnTo>
                  <a:pt x="3063946" y="1056391"/>
                </a:lnTo>
                <a:lnTo>
                  <a:pt x="3120244" y="1153633"/>
                </a:lnTo>
                <a:lnTo>
                  <a:pt x="3067081" y="1254642"/>
                </a:lnTo>
                <a:lnTo>
                  <a:pt x="3157458" y="2232837"/>
                </a:lnTo>
                <a:lnTo>
                  <a:pt x="3032614" y="2325464"/>
                </a:lnTo>
                <a:lnTo>
                  <a:pt x="2909852" y="2234382"/>
                </a:lnTo>
                <a:lnTo>
                  <a:pt x="3000229" y="1256187"/>
                </a:lnTo>
                <a:lnTo>
                  <a:pt x="2947066" y="1155178"/>
                </a:lnTo>
                <a:lnTo>
                  <a:pt x="3003366" y="1057932"/>
                </a:lnTo>
                <a:close/>
                <a:moveTo>
                  <a:pt x="3029867" y="0"/>
                </a:moveTo>
                <a:lnTo>
                  <a:pt x="3029807" y="2381"/>
                </a:lnTo>
                <a:lnTo>
                  <a:pt x="2964451" y="9531"/>
                </a:lnTo>
                <a:cubicBezTo>
                  <a:pt x="2632430" y="73877"/>
                  <a:pt x="2782261" y="495959"/>
                  <a:pt x="2862005" y="894680"/>
                </a:cubicBezTo>
                <a:lnTo>
                  <a:pt x="2808843" y="894680"/>
                </a:lnTo>
                <a:cubicBezTo>
                  <a:pt x="2727326" y="1013411"/>
                  <a:pt x="2550117" y="1068345"/>
                  <a:pt x="2372908" y="1059484"/>
                </a:cubicBezTo>
                <a:cubicBezTo>
                  <a:pt x="2105322" y="1187075"/>
                  <a:pt x="1837736" y="1341247"/>
                  <a:pt x="1570150" y="1442257"/>
                </a:cubicBezTo>
                <a:cubicBezTo>
                  <a:pt x="1252946" y="1387323"/>
                  <a:pt x="887894" y="1289856"/>
                  <a:pt x="634485" y="1197708"/>
                </a:cubicBezTo>
                <a:lnTo>
                  <a:pt x="623852" y="1229605"/>
                </a:lnTo>
                <a:lnTo>
                  <a:pt x="437782" y="942526"/>
                </a:lnTo>
                <a:cubicBezTo>
                  <a:pt x="299559" y="956702"/>
                  <a:pt x="437782" y="1098471"/>
                  <a:pt x="437782" y="1176443"/>
                </a:cubicBezTo>
                <a:lnTo>
                  <a:pt x="267661" y="1144545"/>
                </a:lnTo>
                <a:lnTo>
                  <a:pt x="272978" y="1086066"/>
                </a:lnTo>
                <a:lnTo>
                  <a:pt x="246396" y="1080750"/>
                </a:lnTo>
                <a:lnTo>
                  <a:pt x="235764" y="1128596"/>
                </a:lnTo>
                <a:cubicBezTo>
                  <a:pt x="171969" y="1093154"/>
                  <a:pt x="108173" y="988602"/>
                  <a:pt x="44378" y="1022271"/>
                </a:cubicBezTo>
                <a:cubicBezTo>
                  <a:pt x="-67265" y="1031131"/>
                  <a:pt x="65643" y="1114420"/>
                  <a:pt x="76275" y="1160494"/>
                </a:cubicBezTo>
                <a:cubicBezTo>
                  <a:pt x="196777" y="1358968"/>
                  <a:pt x="397024" y="1382006"/>
                  <a:pt x="549424" y="1420991"/>
                </a:cubicBezTo>
                <a:lnTo>
                  <a:pt x="544108" y="1442257"/>
                </a:lnTo>
                <a:lnTo>
                  <a:pt x="1203326" y="1692122"/>
                </a:lnTo>
                <a:cubicBezTo>
                  <a:pt x="1398256" y="1793130"/>
                  <a:pt x="1699512" y="1878192"/>
                  <a:pt x="1804066" y="1835661"/>
                </a:cubicBezTo>
                <a:cubicBezTo>
                  <a:pt x="2014945" y="1732880"/>
                  <a:pt x="2172661" y="1725792"/>
                  <a:pt x="2356959" y="1670857"/>
                </a:cubicBezTo>
                <a:cubicBezTo>
                  <a:pt x="2417211" y="1757689"/>
                  <a:pt x="2450879" y="1881735"/>
                  <a:pt x="2457968" y="2011098"/>
                </a:cubicBezTo>
                <a:lnTo>
                  <a:pt x="2468601" y="2622471"/>
                </a:lnTo>
                <a:cubicBezTo>
                  <a:pt x="2489866" y="2649052"/>
                  <a:pt x="2479233" y="2723481"/>
                  <a:pt x="2532396" y="2702215"/>
                </a:cubicBezTo>
                <a:lnTo>
                  <a:pt x="3079973" y="2702215"/>
                </a:lnTo>
                <a:lnTo>
                  <a:pt x="3079949" y="2700670"/>
                </a:lnTo>
                <a:lnTo>
                  <a:pt x="3534914" y="2700670"/>
                </a:lnTo>
                <a:cubicBezTo>
                  <a:pt x="3588077" y="2721936"/>
                  <a:pt x="3577444" y="2647507"/>
                  <a:pt x="3598709" y="2620926"/>
                </a:cubicBezTo>
                <a:lnTo>
                  <a:pt x="3609342" y="2009553"/>
                </a:lnTo>
                <a:cubicBezTo>
                  <a:pt x="3616431" y="1880190"/>
                  <a:pt x="3650099" y="1756144"/>
                  <a:pt x="3710351" y="1669312"/>
                </a:cubicBezTo>
                <a:cubicBezTo>
                  <a:pt x="3894649" y="1724247"/>
                  <a:pt x="4052365" y="1731335"/>
                  <a:pt x="4263244" y="1834116"/>
                </a:cubicBezTo>
                <a:cubicBezTo>
                  <a:pt x="4367798" y="1876647"/>
                  <a:pt x="4669054" y="1791585"/>
                  <a:pt x="4863984" y="1690577"/>
                </a:cubicBezTo>
                <a:lnTo>
                  <a:pt x="5523202" y="1440712"/>
                </a:lnTo>
                <a:lnTo>
                  <a:pt x="5517886" y="1419446"/>
                </a:lnTo>
                <a:cubicBezTo>
                  <a:pt x="5670286" y="1380461"/>
                  <a:pt x="5870533" y="1357423"/>
                  <a:pt x="5991035" y="1158949"/>
                </a:cubicBezTo>
                <a:cubicBezTo>
                  <a:pt x="6001667" y="1112875"/>
                  <a:pt x="6134575" y="1029586"/>
                  <a:pt x="6022932" y="1020726"/>
                </a:cubicBezTo>
                <a:cubicBezTo>
                  <a:pt x="5959137" y="987057"/>
                  <a:pt x="5895341" y="1091609"/>
                  <a:pt x="5831546" y="1127051"/>
                </a:cubicBezTo>
                <a:lnTo>
                  <a:pt x="5820914" y="1079205"/>
                </a:lnTo>
                <a:lnTo>
                  <a:pt x="5794332" y="1084521"/>
                </a:lnTo>
                <a:lnTo>
                  <a:pt x="5799649" y="1143000"/>
                </a:lnTo>
                <a:lnTo>
                  <a:pt x="5629528" y="1174898"/>
                </a:lnTo>
                <a:cubicBezTo>
                  <a:pt x="5629528" y="1096926"/>
                  <a:pt x="5767751" y="955157"/>
                  <a:pt x="5629528" y="940981"/>
                </a:cubicBezTo>
                <a:lnTo>
                  <a:pt x="5443458" y="1228060"/>
                </a:lnTo>
                <a:lnTo>
                  <a:pt x="5432825" y="1196163"/>
                </a:lnTo>
                <a:cubicBezTo>
                  <a:pt x="5179416" y="1288311"/>
                  <a:pt x="4814364" y="1385778"/>
                  <a:pt x="4497160" y="1440712"/>
                </a:cubicBezTo>
                <a:cubicBezTo>
                  <a:pt x="4229574" y="1339702"/>
                  <a:pt x="3961988" y="1185530"/>
                  <a:pt x="3694402" y="1057939"/>
                </a:cubicBezTo>
                <a:cubicBezTo>
                  <a:pt x="3517193" y="1066800"/>
                  <a:pt x="3339984" y="1011866"/>
                  <a:pt x="3258467" y="893135"/>
                </a:cubicBezTo>
                <a:lnTo>
                  <a:pt x="3205305" y="893135"/>
                </a:lnTo>
                <a:cubicBezTo>
                  <a:pt x="3290366" y="467832"/>
                  <a:pt x="3455169" y="15950"/>
                  <a:pt x="3029867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59833" y="2713220"/>
            <a:ext cx="1278621" cy="1278621"/>
            <a:chOff x="4359833" y="2713220"/>
            <a:chExt cx="1278621" cy="1278621"/>
          </a:xfrm>
        </p:grpSpPr>
        <p:sp>
          <p:nvSpPr>
            <p:cNvPr id="12" name="椭圆 11"/>
            <p:cNvSpPr/>
            <p:nvPr/>
          </p:nvSpPr>
          <p:spPr>
            <a:xfrm>
              <a:off x="4359833" y="2713220"/>
              <a:ext cx="1278621" cy="1278621"/>
            </a:xfrm>
            <a:prstGeom prst="ellipse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569663" y="2883378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10770" y="4083237"/>
            <a:ext cx="1278621" cy="1278621"/>
            <a:chOff x="3310770" y="4083237"/>
            <a:chExt cx="1278621" cy="1278621"/>
          </a:xfrm>
        </p:grpSpPr>
        <p:sp>
          <p:nvSpPr>
            <p:cNvPr id="15" name="椭圆 14"/>
            <p:cNvSpPr/>
            <p:nvPr/>
          </p:nvSpPr>
          <p:spPr>
            <a:xfrm>
              <a:off x="3310770" y="4083237"/>
              <a:ext cx="1278621" cy="1278621"/>
            </a:xfrm>
            <a:prstGeom prst="ellipse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90799" y="4281516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42502" y="2713220"/>
            <a:ext cx="1278621" cy="1278621"/>
            <a:chOff x="6542502" y="2713220"/>
            <a:chExt cx="1278621" cy="1278621"/>
          </a:xfrm>
        </p:grpSpPr>
        <p:sp>
          <p:nvSpPr>
            <p:cNvPr id="18" name="椭圆 17"/>
            <p:cNvSpPr/>
            <p:nvPr/>
          </p:nvSpPr>
          <p:spPr>
            <a:xfrm>
              <a:off x="6542502" y="2713220"/>
              <a:ext cx="1278621" cy="1278621"/>
            </a:xfrm>
            <a:prstGeom prst="ellipse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34068" y="2883378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70891" y="4083237"/>
            <a:ext cx="1278621" cy="1278621"/>
            <a:chOff x="7670891" y="4083237"/>
            <a:chExt cx="1278621" cy="1278621"/>
          </a:xfrm>
        </p:grpSpPr>
        <p:sp>
          <p:nvSpPr>
            <p:cNvPr id="21" name="椭圆 20"/>
            <p:cNvSpPr/>
            <p:nvPr/>
          </p:nvSpPr>
          <p:spPr>
            <a:xfrm>
              <a:off x="7670891" y="4083237"/>
              <a:ext cx="1278621" cy="1278621"/>
            </a:xfrm>
            <a:prstGeom prst="ellipse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880721" y="4281515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26727" y="4300897"/>
            <a:ext cx="268404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处于起步阶段</a:t>
            </a:r>
          </a:p>
          <a:p>
            <a:pPr>
              <a:buNone/>
            </a:pPr>
            <a:r>
              <a:rPr lang="zh-CN" altLang="en-US" sz="1200" dirty="0" smtClean="0">
                <a:solidFill>
                  <a:schemeClr val="bg1"/>
                </a:solidFill>
              </a:rPr>
              <a:t>请</a:t>
            </a:r>
            <a:r>
              <a:rPr lang="zh-CN" altLang="en-US" sz="12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730619" y="2562702"/>
            <a:ext cx="268404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整体规模较小</a:t>
            </a:r>
          </a:p>
          <a:p>
            <a:pPr>
              <a:buNone/>
            </a:pPr>
            <a:r>
              <a:rPr lang="zh-CN" altLang="en-US" sz="1200" dirty="0" smtClean="0">
                <a:solidFill>
                  <a:schemeClr val="bg1"/>
                </a:solidFill>
              </a:rPr>
              <a:t>请</a:t>
            </a:r>
            <a:r>
              <a:rPr lang="zh-CN" altLang="en-US" sz="12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139297" y="2562702"/>
            <a:ext cx="268404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市场占有率低</a:t>
            </a:r>
          </a:p>
          <a:p>
            <a:pPr>
              <a:buNone/>
            </a:pPr>
            <a:r>
              <a:rPr lang="zh-CN" altLang="en-US" sz="1200" dirty="0" smtClean="0">
                <a:solidFill>
                  <a:schemeClr val="bg1"/>
                </a:solidFill>
              </a:rPr>
              <a:t>请</a:t>
            </a:r>
            <a:r>
              <a:rPr lang="zh-CN" altLang="en-US" sz="12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9253507" y="4302163"/>
            <a:ext cx="2684043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市场认知度低</a:t>
            </a:r>
          </a:p>
          <a:p>
            <a:pPr>
              <a:buNone/>
            </a:pPr>
            <a:r>
              <a:rPr lang="zh-CN" altLang="en-US" sz="1200" dirty="0" smtClean="0">
                <a:solidFill>
                  <a:schemeClr val="bg1"/>
                </a:solidFill>
              </a:rPr>
              <a:t>请</a:t>
            </a:r>
            <a:r>
              <a:rPr lang="zh-CN" altLang="en-US" sz="12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76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89016" y="172655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我们的优势</a:t>
            </a:r>
            <a:endParaRPr lang="en-US" altLang="zh-CN" sz="44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35530" y="3636759"/>
            <a:ext cx="1753344" cy="1171361"/>
            <a:chOff x="2145955" y="3844138"/>
            <a:chExt cx="1546624" cy="1033257"/>
          </a:xfrm>
        </p:grpSpPr>
        <p:sp>
          <p:nvSpPr>
            <p:cNvPr id="10" name="Rectangle 8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>
              <a:spLocks noChangeArrowheads="1"/>
            </p:cNvSpPr>
            <p:nvPr/>
          </p:nvSpPr>
          <p:spPr bwMode="auto">
            <a:xfrm>
              <a:off x="2145955" y="3844138"/>
              <a:ext cx="1546624" cy="1033257"/>
            </a:xfrm>
            <a:prstGeom prst="rect">
              <a:avLst/>
            </a:prstGeom>
            <a:solidFill>
              <a:srgbClr val="02B0F0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文本框 10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 txBox="1"/>
            <p:nvPr/>
          </p:nvSpPr>
          <p:spPr>
            <a:xfrm>
              <a:off x="2441390" y="3999535"/>
              <a:ext cx="1121599" cy="712660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强大</a:t>
              </a: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</a:t>
              </a: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力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16319" y="3041720"/>
            <a:ext cx="1778252" cy="1766398"/>
            <a:chOff x="4246047" y="3319254"/>
            <a:chExt cx="1568595" cy="1558139"/>
          </a:xfrm>
        </p:grpSpPr>
        <p:sp>
          <p:nvSpPr>
            <p:cNvPr id="13" name="Rectangle 5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>
              <a:spLocks noChangeArrowheads="1"/>
            </p:cNvSpPr>
            <p:nvPr/>
          </p:nvSpPr>
          <p:spPr bwMode="auto">
            <a:xfrm>
              <a:off x="4246047" y="3319254"/>
              <a:ext cx="1568594" cy="155813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文本框 13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 txBox="1"/>
            <p:nvPr/>
          </p:nvSpPr>
          <p:spPr>
            <a:xfrm>
              <a:off x="4413946" y="3763799"/>
              <a:ext cx="1400696" cy="766958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r>
                <a:rPr lang="zh-CN" altLang="en-US" sz="2800" dirty="0" smtClean="0">
                  <a:gradFill>
                    <a:gsLst>
                      <a:gs pos="62000">
                        <a:schemeClr val="bg1">
                          <a:lumMod val="9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8100000" scaled="0"/>
                  </a:gradFill>
                </a:rPr>
                <a:t>  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00209" y="2446685"/>
            <a:ext cx="1896815" cy="2361435"/>
            <a:chOff x="6348873" y="2794374"/>
            <a:chExt cx="1673179" cy="2083021"/>
          </a:xfrm>
        </p:grpSpPr>
        <p:sp>
          <p:nvSpPr>
            <p:cNvPr id="16" name="Rectangle 6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>
              <a:spLocks noChangeArrowheads="1"/>
            </p:cNvSpPr>
            <p:nvPr/>
          </p:nvSpPr>
          <p:spPr bwMode="auto">
            <a:xfrm>
              <a:off x="6348873" y="2794374"/>
              <a:ext cx="1568594" cy="2083021"/>
            </a:xfrm>
            <a:prstGeom prst="rect">
              <a:avLst/>
            </a:prstGeom>
            <a:solidFill>
              <a:srgbClr val="02B0F0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文本框 16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 txBox="1"/>
            <p:nvPr/>
          </p:nvSpPr>
          <p:spPr>
            <a:xfrm>
              <a:off x="6524158" y="3568025"/>
              <a:ext cx="1497894" cy="712660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</a:t>
              </a: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项目的</a:t>
              </a:r>
              <a:endPara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深刻</a:t>
              </a: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05905" y="1870361"/>
            <a:ext cx="1753345" cy="2937759"/>
            <a:chOff x="8470935" y="2285999"/>
            <a:chExt cx="1546624" cy="2591396"/>
          </a:xfrm>
        </p:grpSpPr>
        <p:sp>
          <p:nvSpPr>
            <p:cNvPr id="19" name="Rectangle 7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>
              <a:spLocks noChangeArrowheads="1"/>
            </p:cNvSpPr>
            <p:nvPr/>
          </p:nvSpPr>
          <p:spPr bwMode="auto">
            <a:xfrm>
              <a:off x="8470935" y="2285999"/>
              <a:ext cx="1546624" cy="2591396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  <p:cNvSpPr txBox="1"/>
            <p:nvPr/>
          </p:nvSpPr>
          <p:spPr>
            <a:xfrm>
              <a:off x="8514575" y="3157505"/>
              <a:ext cx="1466960" cy="766958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r>
                <a:rPr lang="zh-CN" altLang="en-US" sz="2800" dirty="0" smtClean="0">
                  <a:gradFill>
                    <a:gsLst>
                      <a:gs pos="62000">
                        <a:schemeClr val="bg1">
                          <a:lumMod val="9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8100000" scaled="0"/>
                  </a:gradFill>
                </a:rPr>
                <a:t>  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丰富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产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运营经验</a:t>
              </a:r>
            </a:p>
          </p:txBody>
        </p:sp>
      </p:grpSp>
      <p:grpSp>
        <p:nvGrpSpPr>
          <p:cNvPr id="21" name="Group 4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/>
          <p:cNvGrpSpPr>
            <a:grpSpLocks noChangeAspect="1"/>
          </p:cNvGrpSpPr>
          <p:nvPr/>
        </p:nvGrpSpPr>
        <p:grpSpPr bwMode="auto">
          <a:xfrm flipH="1">
            <a:off x="4475416" y="2155997"/>
            <a:ext cx="1004527" cy="891516"/>
            <a:chOff x="330" y="1320"/>
            <a:chExt cx="560" cy="497"/>
          </a:xfrm>
          <a:solidFill>
            <a:srgbClr val="FEFEFE"/>
          </a:solidFill>
          <a:effectLst/>
        </p:grpSpPr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5FEBFD"/>
                    </a:gs>
                    <a:gs pos="100000">
                      <a:srgbClr val="359FCC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14407" y="5535788"/>
            <a:ext cx="10626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 点击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，的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文字修饰，言简意赅的说明该项内容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48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17257" y="286137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可行性分析</a:t>
            </a:r>
            <a:endParaRPr lang="en-US" altLang="zh-CN" sz="40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5328" y="1713300"/>
            <a:ext cx="5249757" cy="1584178"/>
            <a:chOff x="695327" y="1340768"/>
            <a:chExt cx="5249757" cy="1584178"/>
          </a:xfrm>
        </p:grpSpPr>
        <p:grpSp>
          <p:nvGrpSpPr>
            <p:cNvPr id="10" name="组合 9"/>
            <p:cNvGrpSpPr/>
            <p:nvPr/>
          </p:nvGrpSpPr>
          <p:grpSpPr>
            <a:xfrm>
              <a:off x="695327" y="1340768"/>
              <a:ext cx="5249757" cy="1584178"/>
              <a:chOff x="695327" y="1340768"/>
              <a:chExt cx="5249757" cy="1584178"/>
            </a:xfrm>
          </p:grpSpPr>
          <p:sp>
            <p:nvSpPr>
              <p:cNvPr id="14" name="任意多边形 13"/>
              <p:cNvSpPr/>
              <p:nvPr/>
            </p:nvSpPr>
            <p:spPr>
              <a:xfrm rot="5400000">
                <a:off x="3652066" y="631927"/>
                <a:ext cx="1584175" cy="3001860"/>
              </a:xfrm>
              <a:custGeom>
                <a:avLst/>
                <a:gdLst>
                  <a:gd name="connsiteX0" fmla="*/ 0 w 1584175"/>
                  <a:gd name="connsiteY0" fmla="*/ 3001860 h 3001860"/>
                  <a:gd name="connsiteX1" fmla="*/ 0 w 1584175"/>
                  <a:gd name="connsiteY1" fmla="*/ 168778 h 3001860"/>
                  <a:gd name="connsiteX2" fmla="*/ 168778 w 1584175"/>
                  <a:gd name="connsiteY2" fmla="*/ 0 h 3001860"/>
                  <a:gd name="connsiteX3" fmla="*/ 1415397 w 1584175"/>
                  <a:gd name="connsiteY3" fmla="*/ 0 h 3001860"/>
                  <a:gd name="connsiteX4" fmla="*/ 1584175 w 1584175"/>
                  <a:gd name="connsiteY4" fmla="*/ 168778 h 3001860"/>
                  <a:gd name="connsiteX5" fmla="*/ 1584175 w 1584175"/>
                  <a:gd name="connsiteY5" fmla="*/ 3001860 h 3001860"/>
                  <a:gd name="connsiteX6" fmla="*/ 931060 w 1584175"/>
                  <a:gd name="connsiteY6" fmla="*/ 3001860 h 3001860"/>
                  <a:gd name="connsiteX7" fmla="*/ 792087 w 1584175"/>
                  <a:gd name="connsiteY7" fmla="*/ 2793401 h 3001860"/>
                  <a:gd name="connsiteX8" fmla="*/ 653114 w 1584175"/>
                  <a:gd name="connsiteY8" fmla="*/ 3001860 h 300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84175" h="3001860">
                    <a:moveTo>
                      <a:pt x="0" y="3001860"/>
                    </a:moveTo>
                    <a:lnTo>
                      <a:pt x="0" y="168778"/>
                    </a:lnTo>
                    <a:cubicBezTo>
                      <a:pt x="0" y="75564"/>
                      <a:pt x="75564" y="0"/>
                      <a:pt x="168778" y="0"/>
                    </a:cubicBezTo>
                    <a:lnTo>
                      <a:pt x="1415397" y="0"/>
                    </a:lnTo>
                    <a:cubicBezTo>
                      <a:pt x="1508611" y="0"/>
                      <a:pt x="1584175" y="75564"/>
                      <a:pt x="1584175" y="168778"/>
                    </a:cubicBezTo>
                    <a:lnTo>
                      <a:pt x="1584175" y="3001860"/>
                    </a:lnTo>
                    <a:lnTo>
                      <a:pt x="931060" y="3001860"/>
                    </a:lnTo>
                    <a:lnTo>
                      <a:pt x="792087" y="2793401"/>
                    </a:lnTo>
                    <a:lnTo>
                      <a:pt x="653114" y="300186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695327" y="1340768"/>
                <a:ext cx="2429687" cy="1584178"/>
                <a:chOff x="695327" y="1340768"/>
                <a:chExt cx="2429687" cy="1584178"/>
              </a:xfrm>
            </p:grpSpPr>
            <p:sp>
              <p:nvSpPr>
                <p:cNvPr id="16" name="同侧圆角矩形 15"/>
                <p:cNvSpPr/>
                <p:nvPr/>
              </p:nvSpPr>
              <p:spPr>
                <a:xfrm rot="16200000">
                  <a:off x="1019399" y="1016696"/>
                  <a:ext cx="1584178" cy="2232321"/>
                </a:xfrm>
                <a:prstGeom prst="round2SameRect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 rot="5400000">
                  <a:off x="2872986" y="2024844"/>
                  <a:ext cx="288032" cy="216024"/>
                </a:xfrm>
                <a:prstGeom prst="triangle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11" name="TextBox 26"/>
            <p:cNvSpPr txBox="1"/>
            <p:nvPr/>
          </p:nvSpPr>
          <p:spPr>
            <a:xfrm>
              <a:off x="977971" y="1917413"/>
              <a:ext cx="17390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29"/>
            <p:cNvSpPr txBox="1"/>
            <p:nvPr/>
          </p:nvSpPr>
          <p:spPr>
            <a:xfrm>
              <a:off x="3503713" y="1711841"/>
              <a:ext cx="86557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29"/>
            <p:cNvSpPr txBox="1"/>
            <p:nvPr/>
          </p:nvSpPr>
          <p:spPr>
            <a:xfrm>
              <a:off x="3503712" y="2144469"/>
              <a:ext cx="1873689" cy="451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包括：户外广告、短信广告、微信广告等费用</a:t>
              </a:r>
              <a:endPara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45228" y="1713300"/>
            <a:ext cx="5249757" cy="1584178"/>
            <a:chOff x="6245227" y="1340768"/>
            <a:chExt cx="5249757" cy="1584178"/>
          </a:xfrm>
        </p:grpSpPr>
        <p:grpSp>
          <p:nvGrpSpPr>
            <p:cNvPr id="19" name="组合 18"/>
            <p:cNvGrpSpPr/>
            <p:nvPr/>
          </p:nvGrpSpPr>
          <p:grpSpPr>
            <a:xfrm>
              <a:off x="6245227" y="1340768"/>
              <a:ext cx="5249757" cy="1584178"/>
              <a:chOff x="695327" y="1340768"/>
              <a:chExt cx="5249757" cy="1584178"/>
            </a:xfrm>
          </p:grpSpPr>
          <p:sp>
            <p:nvSpPr>
              <p:cNvPr id="23" name="任意多边形 22"/>
              <p:cNvSpPr/>
              <p:nvPr/>
            </p:nvSpPr>
            <p:spPr>
              <a:xfrm rot="5400000">
                <a:off x="3652066" y="631927"/>
                <a:ext cx="1584175" cy="3001860"/>
              </a:xfrm>
              <a:custGeom>
                <a:avLst/>
                <a:gdLst>
                  <a:gd name="connsiteX0" fmla="*/ 0 w 1584175"/>
                  <a:gd name="connsiteY0" fmla="*/ 3001860 h 3001860"/>
                  <a:gd name="connsiteX1" fmla="*/ 0 w 1584175"/>
                  <a:gd name="connsiteY1" fmla="*/ 168778 h 3001860"/>
                  <a:gd name="connsiteX2" fmla="*/ 168778 w 1584175"/>
                  <a:gd name="connsiteY2" fmla="*/ 0 h 3001860"/>
                  <a:gd name="connsiteX3" fmla="*/ 1415397 w 1584175"/>
                  <a:gd name="connsiteY3" fmla="*/ 0 h 3001860"/>
                  <a:gd name="connsiteX4" fmla="*/ 1584175 w 1584175"/>
                  <a:gd name="connsiteY4" fmla="*/ 168778 h 3001860"/>
                  <a:gd name="connsiteX5" fmla="*/ 1584175 w 1584175"/>
                  <a:gd name="connsiteY5" fmla="*/ 3001860 h 3001860"/>
                  <a:gd name="connsiteX6" fmla="*/ 931060 w 1584175"/>
                  <a:gd name="connsiteY6" fmla="*/ 3001860 h 3001860"/>
                  <a:gd name="connsiteX7" fmla="*/ 792087 w 1584175"/>
                  <a:gd name="connsiteY7" fmla="*/ 2793401 h 3001860"/>
                  <a:gd name="connsiteX8" fmla="*/ 653114 w 1584175"/>
                  <a:gd name="connsiteY8" fmla="*/ 3001860 h 300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84175" h="3001860">
                    <a:moveTo>
                      <a:pt x="0" y="3001860"/>
                    </a:moveTo>
                    <a:lnTo>
                      <a:pt x="0" y="168778"/>
                    </a:lnTo>
                    <a:cubicBezTo>
                      <a:pt x="0" y="75564"/>
                      <a:pt x="75564" y="0"/>
                      <a:pt x="168778" y="0"/>
                    </a:cubicBezTo>
                    <a:lnTo>
                      <a:pt x="1415397" y="0"/>
                    </a:lnTo>
                    <a:cubicBezTo>
                      <a:pt x="1508611" y="0"/>
                      <a:pt x="1584175" y="75564"/>
                      <a:pt x="1584175" y="168778"/>
                    </a:cubicBezTo>
                    <a:lnTo>
                      <a:pt x="1584175" y="3001860"/>
                    </a:lnTo>
                    <a:lnTo>
                      <a:pt x="931060" y="3001860"/>
                    </a:lnTo>
                    <a:lnTo>
                      <a:pt x="792087" y="2793401"/>
                    </a:lnTo>
                    <a:lnTo>
                      <a:pt x="653114" y="30018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95327" y="1340768"/>
                <a:ext cx="2429687" cy="1584178"/>
                <a:chOff x="695327" y="1340768"/>
                <a:chExt cx="2429687" cy="1584178"/>
              </a:xfrm>
            </p:grpSpPr>
            <p:sp>
              <p:nvSpPr>
                <p:cNvPr id="25" name="同侧圆角矩形 24"/>
                <p:cNvSpPr/>
                <p:nvPr/>
              </p:nvSpPr>
              <p:spPr>
                <a:xfrm rot="16200000">
                  <a:off x="1019399" y="1016696"/>
                  <a:ext cx="1584178" cy="2232321"/>
                </a:xfrm>
                <a:prstGeom prst="round2SameRect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2872986" y="2024844"/>
                  <a:ext cx="288032" cy="216024"/>
                </a:xfrm>
                <a:prstGeom prst="triangle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20" name="TextBox 26"/>
            <p:cNvSpPr txBox="1"/>
            <p:nvPr/>
          </p:nvSpPr>
          <p:spPr>
            <a:xfrm>
              <a:off x="6508695" y="1917413"/>
              <a:ext cx="17390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21" name="TextBox 29"/>
            <p:cNvSpPr txBox="1"/>
            <p:nvPr/>
          </p:nvSpPr>
          <p:spPr>
            <a:xfrm>
              <a:off x="9093456" y="1711841"/>
              <a:ext cx="86557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9093455" y="2144469"/>
              <a:ext cx="1873689" cy="451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包括：广告物料、接待物料、场地物料等</a:t>
              </a:r>
              <a:endPara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5329" y="3453251"/>
            <a:ext cx="5249756" cy="1584179"/>
            <a:chOff x="695328" y="3080719"/>
            <a:chExt cx="5249756" cy="1584178"/>
          </a:xfrm>
        </p:grpSpPr>
        <p:grpSp>
          <p:nvGrpSpPr>
            <p:cNvPr id="28" name="组合 27"/>
            <p:cNvGrpSpPr/>
            <p:nvPr/>
          </p:nvGrpSpPr>
          <p:grpSpPr>
            <a:xfrm>
              <a:off x="695328" y="3080719"/>
              <a:ext cx="5249756" cy="1584178"/>
              <a:chOff x="695328" y="3080719"/>
              <a:chExt cx="5249756" cy="1584178"/>
            </a:xfrm>
          </p:grpSpPr>
          <p:sp>
            <p:nvSpPr>
              <p:cNvPr id="31" name="任意多边形 30"/>
              <p:cNvSpPr/>
              <p:nvPr/>
            </p:nvSpPr>
            <p:spPr>
              <a:xfrm rot="5400000">
                <a:off x="3652066" y="2371878"/>
                <a:ext cx="1584175" cy="3001860"/>
              </a:xfrm>
              <a:custGeom>
                <a:avLst/>
                <a:gdLst>
                  <a:gd name="connsiteX0" fmla="*/ 0 w 1584175"/>
                  <a:gd name="connsiteY0" fmla="*/ 3001860 h 3001860"/>
                  <a:gd name="connsiteX1" fmla="*/ 0 w 1584175"/>
                  <a:gd name="connsiteY1" fmla="*/ 168778 h 3001860"/>
                  <a:gd name="connsiteX2" fmla="*/ 168778 w 1584175"/>
                  <a:gd name="connsiteY2" fmla="*/ 0 h 3001860"/>
                  <a:gd name="connsiteX3" fmla="*/ 1415397 w 1584175"/>
                  <a:gd name="connsiteY3" fmla="*/ 0 h 3001860"/>
                  <a:gd name="connsiteX4" fmla="*/ 1584175 w 1584175"/>
                  <a:gd name="connsiteY4" fmla="*/ 168778 h 3001860"/>
                  <a:gd name="connsiteX5" fmla="*/ 1584175 w 1584175"/>
                  <a:gd name="connsiteY5" fmla="*/ 3001860 h 3001860"/>
                  <a:gd name="connsiteX6" fmla="*/ 931060 w 1584175"/>
                  <a:gd name="connsiteY6" fmla="*/ 3001860 h 3001860"/>
                  <a:gd name="connsiteX7" fmla="*/ 792087 w 1584175"/>
                  <a:gd name="connsiteY7" fmla="*/ 2793401 h 3001860"/>
                  <a:gd name="connsiteX8" fmla="*/ 653114 w 1584175"/>
                  <a:gd name="connsiteY8" fmla="*/ 3001860 h 300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84175" h="3001860">
                    <a:moveTo>
                      <a:pt x="0" y="3001860"/>
                    </a:moveTo>
                    <a:lnTo>
                      <a:pt x="0" y="168778"/>
                    </a:lnTo>
                    <a:cubicBezTo>
                      <a:pt x="0" y="75564"/>
                      <a:pt x="75564" y="0"/>
                      <a:pt x="168778" y="0"/>
                    </a:cubicBezTo>
                    <a:lnTo>
                      <a:pt x="1415397" y="0"/>
                    </a:lnTo>
                    <a:cubicBezTo>
                      <a:pt x="1508611" y="0"/>
                      <a:pt x="1584175" y="75564"/>
                      <a:pt x="1584175" y="168778"/>
                    </a:cubicBezTo>
                    <a:lnTo>
                      <a:pt x="1584175" y="3001860"/>
                    </a:lnTo>
                    <a:lnTo>
                      <a:pt x="931060" y="3001860"/>
                    </a:lnTo>
                    <a:lnTo>
                      <a:pt x="792087" y="2793401"/>
                    </a:lnTo>
                    <a:lnTo>
                      <a:pt x="653114" y="30018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95328" y="3080719"/>
                <a:ext cx="2429686" cy="1584178"/>
                <a:chOff x="695328" y="3080719"/>
                <a:chExt cx="2429686" cy="1584178"/>
              </a:xfrm>
            </p:grpSpPr>
            <p:sp>
              <p:nvSpPr>
                <p:cNvPr id="33" name="同侧圆角矩形 32"/>
                <p:cNvSpPr/>
                <p:nvPr/>
              </p:nvSpPr>
              <p:spPr>
                <a:xfrm rot="16200000">
                  <a:off x="1019401" y="2756646"/>
                  <a:ext cx="1584178" cy="2232324"/>
                </a:xfrm>
                <a:prstGeom prst="round2SameRect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872986" y="3764795"/>
                  <a:ext cx="288032" cy="216024"/>
                </a:xfrm>
                <a:prstGeom prst="triangle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29" name="TextBox 26"/>
            <p:cNvSpPr txBox="1"/>
            <p:nvPr/>
          </p:nvSpPr>
          <p:spPr>
            <a:xfrm>
              <a:off x="977971" y="3679537"/>
              <a:ext cx="17390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03713" y="3741093"/>
              <a:ext cx="86557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45229" y="3453251"/>
            <a:ext cx="5249756" cy="1584179"/>
            <a:chOff x="6245228" y="3080719"/>
            <a:chExt cx="5249756" cy="1584178"/>
          </a:xfrm>
        </p:grpSpPr>
        <p:grpSp>
          <p:nvGrpSpPr>
            <p:cNvPr id="36" name="组合 35"/>
            <p:cNvGrpSpPr/>
            <p:nvPr/>
          </p:nvGrpSpPr>
          <p:grpSpPr>
            <a:xfrm>
              <a:off x="6245228" y="3080719"/>
              <a:ext cx="5249756" cy="1584178"/>
              <a:chOff x="695328" y="3080719"/>
              <a:chExt cx="5249756" cy="1584178"/>
            </a:xfrm>
          </p:grpSpPr>
          <p:sp>
            <p:nvSpPr>
              <p:cNvPr id="40" name="任意多边形 39"/>
              <p:cNvSpPr/>
              <p:nvPr/>
            </p:nvSpPr>
            <p:spPr>
              <a:xfrm rot="5400000">
                <a:off x="3652066" y="2371878"/>
                <a:ext cx="1584175" cy="3001860"/>
              </a:xfrm>
              <a:custGeom>
                <a:avLst/>
                <a:gdLst>
                  <a:gd name="connsiteX0" fmla="*/ 0 w 1584175"/>
                  <a:gd name="connsiteY0" fmla="*/ 3001860 h 3001860"/>
                  <a:gd name="connsiteX1" fmla="*/ 0 w 1584175"/>
                  <a:gd name="connsiteY1" fmla="*/ 168778 h 3001860"/>
                  <a:gd name="connsiteX2" fmla="*/ 168778 w 1584175"/>
                  <a:gd name="connsiteY2" fmla="*/ 0 h 3001860"/>
                  <a:gd name="connsiteX3" fmla="*/ 1415397 w 1584175"/>
                  <a:gd name="connsiteY3" fmla="*/ 0 h 3001860"/>
                  <a:gd name="connsiteX4" fmla="*/ 1584175 w 1584175"/>
                  <a:gd name="connsiteY4" fmla="*/ 168778 h 3001860"/>
                  <a:gd name="connsiteX5" fmla="*/ 1584175 w 1584175"/>
                  <a:gd name="connsiteY5" fmla="*/ 3001860 h 3001860"/>
                  <a:gd name="connsiteX6" fmla="*/ 931060 w 1584175"/>
                  <a:gd name="connsiteY6" fmla="*/ 3001860 h 3001860"/>
                  <a:gd name="connsiteX7" fmla="*/ 792087 w 1584175"/>
                  <a:gd name="connsiteY7" fmla="*/ 2793401 h 3001860"/>
                  <a:gd name="connsiteX8" fmla="*/ 653114 w 1584175"/>
                  <a:gd name="connsiteY8" fmla="*/ 3001860 h 300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84175" h="3001860">
                    <a:moveTo>
                      <a:pt x="0" y="3001860"/>
                    </a:moveTo>
                    <a:lnTo>
                      <a:pt x="0" y="168778"/>
                    </a:lnTo>
                    <a:cubicBezTo>
                      <a:pt x="0" y="75564"/>
                      <a:pt x="75564" y="0"/>
                      <a:pt x="168778" y="0"/>
                    </a:cubicBezTo>
                    <a:lnTo>
                      <a:pt x="1415397" y="0"/>
                    </a:lnTo>
                    <a:cubicBezTo>
                      <a:pt x="1508611" y="0"/>
                      <a:pt x="1584175" y="75564"/>
                      <a:pt x="1584175" y="168778"/>
                    </a:cubicBezTo>
                    <a:lnTo>
                      <a:pt x="1584175" y="3001860"/>
                    </a:lnTo>
                    <a:lnTo>
                      <a:pt x="931060" y="3001860"/>
                    </a:lnTo>
                    <a:lnTo>
                      <a:pt x="792087" y="2793401"/>
                    </a:lnTo>
                    <a:lnTo>
                      <a:pt x="653114" y="30018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95328" y="3080719"/>
                <a:ext cx="2429686" cy="1584178"/>
                <a:chOff x="695328" y="3080719"/>
                <a:chExt cx="2429686" cy="1584178"/>
              </a:xfrm>
            </p:grpSpPr>
            <p:sp>
              <p:nvSpPr>
                <p:cNvPr id="42" name="同侧圆角矩形 41"/>
                <p:cNvSpPr/>
                <p:nvPr/>
              </p:nvSpPr>
              <p:spPr>
                <a:xfrm rot="16200000">
                  <a:off x="1019401" y="2756646"/>
                  <a:ext cx="1584178" cy="2232324"/>
                </a:xfrm>
                <a:prstGeom prst="round2SameRect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rot="5400000">
                  <a:off x="2872986" y="3764795"/>
                  <a:ext cx="288032" cy="216024"/>
                </a:xfrm>
                <a:prstGeom prst="triangle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37" name="TextBox 26"/>
            <p:cNvSpPr txBox="1"/>
            <p:nvPr/>
          </p:nvSpPr>
          <p:spPr>
            <a:xfrm>
              <a:off x="6508695" y="3679537"/>
              <a:ext cx="17390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9093456" y="3473966"/>
              <a:ext cx="86557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9093455" y="3906595"/>
              <a:ext cx="1873689" cy="451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包括：演员工资、服装、道具等</a:t>
              </a:r>
              <a:endPara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45229" y="5193200"/>
            <a:ext cx="5249756" cy="1584178"/>
            <a:chOff x="6245228" y="4820670"/>
            <a:chExt cx="5249756" cy="1584178"/>
          </a:xfrm>
        </p:grpSpPr>
        <p:grpSp>
          <p:nvGrpSpPr>
            <p:cNvPr id="45" name="组合 44"/>
            <p:cNvGrpSpPr/>
            <p:nvPr/>
          </p:nvGrpSpPr>
          <p:grpSpPr>
            <a:xfrm>
              <a:off x="6245228" y="4820670"/>
              <a:ext cx="5249756" cy="1584178"/>
              <a:chOff x="695328" y="4820670"/>
              <a:chExt cx="5249756" cy="1584178"/>
            </a:xfrm>
          </p:grpSpPr>
          <p:sp>
            <p:nvSpPr>
              <p:cNvPr id="49" name="任意多边形 48"/>
              <p:cNvSpPr/>
              <p:nvPr/>
            </p:nvSpPr>
            <p:spPr>
              <a:xfrm rot="5400000">
                <a:off x="3652066" y="4111829"/>
                <a:ext cx="1584175" cy="3001860"/>
              </a:xfrm>
              <a:custGeom>
                <a:avLst/>
                <a:gdLst>
                  <a:gd name="connsiteX0" fmla="*/ 0 w 1584175"/>
                  <a:gd name="connsiteY0" fmla="*/ 3001860 h 3001860"/>
                  <a:gd name="connsiteX1" fmla="*/ 0 w 1584175"/>
                  <a:gd name="connsiteY1" fmla="*/ 168778 h 3001860"/>
                  <a:gd name="connsiteX2" fmla="*/ 168778 w 1584175"/>
                  <a:gd name="connsiteY2" fmla="*/ 0 h 3001860"/>
                  <a:gd name="connsiteX3" fmla="*/ 1415397 w 1584175"/>
                  <a:gd name="connsiteY3" fmla="*/ 0 h 3001860"/>
                  <a:gd name="connsiteX4" fmla="*/ 1584175 w 1584175"/>
                  <a:gd name="connsiteY4" fmla="*/ 168778 h 3001860"/>
                  <a:gd name="connsiteX5" fmla="*/ 1584175 w 1584175"/>
                  <a:gd name="connsiteY5" fmla="*/ 3001860 h 3001860"/>
                  <a:gd name="connsiteX6" fmla="*/ 931060 w 1584175"/>
                  <a:gd name="connsiteY6" fmla="*/ 3001860 h 3001860"/>
                  <a:gd name="connsiteX7" fmla="*/ 792087 w 1584175"/>
                  <a:gd name="connsiteY7" fmla="*/ 2793401 h 3001860"/>
                  <a:gd name="connsiteX8" fmla="*/ 653114 w 1584175"/>
                  <a:gd name="connsiteY8" fmla="*/ 3001860 h 300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84175" h="3001860">
                    <a:moveTo>
                      <a:pt x="0" y="3001860"/>
                    </a:moveTo>
                    <a:lnTo>
                      <a:pt x="0" y="168778"/>
                    </a:lnTo>
                    <a:cubicBezTo>
                      <a:pt x="0" y="75564"/>
                      <a:pt x="75564" y="0"/>
                      <a:pt x="168778" y="0"/>
                    </a:cubicBezTo>
                    <a:lnTo>
                      <a:pt x="1415397" y="0"/>
                    </a:lnTo>
                    <a:cubicBezTo>
                      <a:pt x="1508611" y="0"/>
                      <a:pt x="1584175" y="75564"/>
                      <a:pt x="1584175" y="168778"/>
                    </a:cubicBezTo>
                    <a:lnTo>
                      <a:pt x="1584175" y="3001860"/>
                    </a:lnTo>
                    <a:lnTo>
                      <a:pt x="931060" y="3001860"/>
                    </a:lnTo>
                    <a:lnTo>
                      <a:pt x="792087" y="2793401"/>
                    </a:lnTo>
                    <a:lnTo>
                      <a:pt x="653114" y="30018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695328" y="4820670"/>
                <a:ext cx="2429686" cy="1584178"/>
                <a:chOff x="695328" y="4820670"/>
                <a:chExt cx="2429686" cy="1584178"/>
              </a:xfrm>
            </p:grpSpPr>
            <p:sp>
              <p:nvSpPr>
                <p:cNvPr id="51" name="同侧圆角矩形 50"/>
                <p:cNvSpPr/>
                <p:nvPr/>
              </p:nvSpPr>
              <p:spPr>
                <a:xfrm rot="16200000">
                  <a:off x="1019401" y="4496597"/>
                  <a:ext cx="1584178" cy="2232324"/>
                </a:xfrm>
                <a:prstGeom prst="round2SameRect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5400000">
                  <a:off x="2872986" y="5504746"/>
                  <a:ext cx="288032" cy="216024"/>
                </a:xfrm>
                <a:prstGeom prst="triangle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46" name="TextBox 26"/>
            <p:cNvSpPr txBox="1"/>
            <p:nvPr/>
          </p:nvSpPr>
          <p:spPr>
            <a:xfrm>
              <a:off x="6508695" y="5403563"/>
              <a:ext cx="17390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47" name="TextBox 29"/>
            <p:cNvSpPr txBox="1"/>
            <p:nvPr/>
          </p:nvSpPr>
          <p:spPr>
            <a:xfrm>
              <a:off x="9093456" y="5197991"/>
              <a:ext cx="86557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29"/>
            <p:cNvSpPr txBox="1"/>
            <p:nvPr/>
          </p:nvSpPr>
          <p:spPr>
            <a:xfrm>
              <a:off x="9093455" y="5630619"/>
              <a:ext cx="1873689" cy="451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包括：工作人员补贴、加班费、义工费等</a:t>
              </a:r>
              <a:endPara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5329" y="5193200"/>
            <a:ext cx="5249756" cy="1584178"/>
            <a:chOff x="695328" y="4820670"/>
            <a:chExt cx="5249756" cy="1584178"/>
          </a:xfrm>
        </p:grpSpPr>
        <p:grpSp>
          <p:nvGrpSpPr>
            <p:cNvPr id="54" name="组合 53"/>
            <p:cNvGrpSpPr/>
            <p:nvPr/>
          </p:nvGrpSpPr>
          <p:grpSpPr>
            <a:xfrm>
              <a:off x="695328" y="4820670"/>
              <a:ext cx="5249756" cy="1584178"/>
              <a:chOff x="695328" y="4820670"/>
              <a:chExt cx="5249756" cy="1584178"/>
            </a:xfrm>
          </p:grpSpPr>
          <p:sp>
            <p:nvSpPr>
              <p:cNvPr id="58" name="任意多边形 57"/>
              <p:cNvSpPr/>
              <p:nvPr/>
            </p:nvSpPr>
            <p:spPr>
              <a:xfrm rot="5400000">
                <a:off x="3652066" y="4111829"/>
                <a:ext cx="1584175" cy="3001860"/>
              </a:xfrm>
              <a:custGeom>
                <a:avLst/>
                <a:gdLst>
                  <a:gd name="connsiteX0" fmla="*/ 0 w 1584175"/>
                  <a:gd name="connsiteY0" fmla="*/ 3001860 h 3001860"/>
                  <a:gd name="connsiteX1" fmla="*/ 0 w 1584175"/>
                  <a:gd name="connsiteY1" fmla="*/ 168778 h 3001860"/>
                  <a:gd name="connsiteX2" fmla="*/ 168778 w 1584175"/>
                  <a:gd name="connsiteY2" fmla="*/ 0 h 3001860"/>
                  <a:gd name="connsiteX3" fmla="*/ 1415397 w 1584175"/>
                  <a:gd name="connsiteY3" fmla="*/ 0 h 3001860"/>
                  <a:gd name="connsiteX4" fmla="*/ 1584175 w 1584175"/>
                  <a:gd name="connsiteY4" fmla="*/ 168778 h 3001860"/>
                  <a:gd name="connsiteX5" fmla="*/ 1584175 w 1584175"/>
                  <a:gd name="connsiteY5" fmla="*/ 3001860 h 3001860"/>
                  <a:gd name="connsiteX6" fmla="*/ 931060 w 1584175"/>
                  <a:gd name="connsiteY6" fmla="*/ 3001860 h 3001860"/>
                  <a:gd name="connsiteX7" fmla="*/ 792087 w 1584175"/>
                  <a:gd name="connsiteY7" fmla="*/ 2793401 h 3001860"/>
                  <a:gd name="connsiteX8" fmla="*/ 653114 w 1584175"/>
                  <a:gd name="connsiteY8" fmla="*/ 3001860 h 300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84175" h="3001860">
                    <a:moveTo>
                      <a:pt x="0" y="3001860"/>
                    </a:moveTo>
                    <a:lnTo>
                      <a:pt x="0" y="168778"/>
                    </a:lnTo>
                    <a:cubicBezTo>
                      <a:pt x="0" y="75564"/>
                      <a:pt x="75564" y="0"/>
                      <a:pt x="168778" y="0"/>
                    </a:cubicBezTo>
                    <a:lnTo>
                      <a:pt x="1415397" y="0"/>
                    </a:lnTo>
                    <a:cubicBezTo>
                      <a:pt x="1508611" y="0"/>
                      <a:pt x="1584175" y="75564"/>
                      <a:pt x="1584175" y="168778"/>
                    </a:cubicBezTo>
                    <a:lnTo>
                      <a:pt x="1584175" y="3001860"/>
                    </a:lnTo>
                    <a:lnTo>
                      <a:pt x="931060" y="3001860"/>
                    </a:lnTo>
                    <a:lnTo>
                      <a:pt x="792087" y="2793401"/>
                    </a:lnTo>
                    <a:lnTo>
                      <a:pt x="653114" y="30018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695328" y="4820670"/>
                <a:ext cx="2429686" cy="1584178"/>
                <a:chOff x="695328" y="4820670"/>
                <a:chExt cx="2429686" cy="1584178"/>
              </a:xfrm>
            </p:grpSpPr>
            <p:sp>
              <p:nvSpPr>
                <p:cNvPr id="60" name="同侧圆角矩形 59"/>
                <p:cNvSpPr/>
                <p:nvPr/>
              </p:nvSpPr>
              <p:spPr>
                <a:xfrm rot="16200000">
                  <a:off x="1019401" y="4496597"/>
                  <a:ext cx="1584178" cy="2232324"/>
                </a:xfrm>
                <a:prstGeom prst="round2SameRect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5400000">
                  <a:off x="2872986" y="5504746"/>
                  <a:ext cx="288032" cy="216024"/>
                </a:xfrm>
                <a:prstGeom prst="triangle">
                  <a:avLst/>
                </a:prstGeom>
                <a:solidFill>
                  <a:srgbClr val="02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55" name="TextBox 26"/>
            <p:cNvSpPr txBox="1"/>
            <p:nvPr/>
          </p:nvSpPr>
          <p:spPr>
            <a:xfrm>
              <a:off x="977971" y="5403563"/>
              <a:ext cx="17390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56" name="TextBox 29"/>
            <p:cNvSpPr txBox="1"/>
            <p:nvPr/>
          </p:nvSpPr>
          <p:spPr>
            <a:xfrm>
              <a:off x="3503713" y="5145589"/>
              <a:ext cx="86557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29"/>
            <p:cNvSpPr txBox="1"/>
            <p:nvPr/>
          </p:nvSpPr>
          <p:spPr>
            <a:xfrm>
              <a:off x="3503712" y="5603221"/>
              <a:ext cx="1873689" cy="451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包括：特邀嘉宾、普通嘉宾</a:t>
              </a:r>
              <a:endParaRPr lang="en-US" altLang="zh-CN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23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9" t="4503" r="35231"/>
          <a:stretch>
            <a:fillRect/>
          </a:stretch>
        </p:blipFill>
        <p:spPr>
          <a:xfrm rot="5400000">
            <a:off x="2659743" y="-2674257"/>
            <a:ext cx="6872514" cy="12192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04805" y="1667475"/>
            <a:ext cx="3565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项</a:t>
            </a:r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目简介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0374" y="2723707"/>
            <a:ext cx="3579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项</a:t>
            </a:r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目计划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5166" y="3773631"/>
            <a:ext cx="355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市</a:t>
            </a:r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场分析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7486" y="4803366"/>
            <a:ext cx="3582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</a:t>
            </a:r>
            <a:r>
              <a:rPr lang="zh-CN" altLang="en-US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资回报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16222" y="1666658"/>
            <a:ext cx="584617" cy="524854"/>
            <a:chOff x="6416222" y="1666658"/>
            <a:chExt cx="584617" cy="524854"/>
          </a:xfrm>
        </p:grpSpPr>
        <p:sp>
          <p:nvSpPr>
            <p:cNvPr id="7" name="圆角矩形 6"/>
            <p:cNvSpPr/>
            <p:nvPr/>
          </p:nvSpPr>
          <p:spPr>
            <a:xfrm>
              <a:off x="6458380" y="1667475"/>
              <a:ext cx="524037" cy="52403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2754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16222" y="1666658"/>
              <a:ext cx="5846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2754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800" dirty="0">
                <a:solidFill>
                  <a:srgbClr val="012754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21633" y="2724529"/>
            <a:ext cx="584617" cy="524037"/>
            <a:chOff x="6421633" y="2724529"/>
            <a:chExt cx="584617" cy="524037"/>
          </a:xfrm>
        </p:grpSpPr>
        <p:sp>
          <p:nvSpPr>
            <p:cNvPr id="9" name="圆角矩形 8"/>
            <p:cNvSpPr/>
            <p:nvPr/>
          </p:nvSpPr>
          <p:spPr>
            <a:xfrm>
              <a:off x="6458380" y="2724529"/>
              <a:ext cx="524037" cy="52403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2754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421633" y="2724529"/>
              <a:ext cx="5846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2754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800" dirty="0">
                <a:solidFill>
                  <a:srgbClr val="012754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16222" y="3773631"/>
            <a:ext cx="584617" cy="524037"/>
            <a:chOff x="6416222" y="3773631"/>
            <a:chExt cx="584617" cy="524037"/>
          </a:xfrm>
        </p:grpSpPr>
        <p:sp>
          <p:nvSpPr>
            <p:cNvPr id="11" name="圆角矩形 10"/>
            <p:cNvSpPr/>
            <p:nvPr/>
          </p:nvSpPr>
          <p:spPr>
            <a:xfrm>
              <a:off x="6452969" y="3773631"/>
              <a:ext cx="524037" cy="52403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2754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16222" y="3773631"/>
              <a:ext cx="5846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2754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800" dirty="0">
                <a:solidFill>
                  <a:srgbClr val="012754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16222" y="4834649"/>
            <a:ext cx="584617" cy="524037"/>
            <a:chOff x="6416222" y="4834649"/>
            <a:chExt cx="584617" cy="524037"/>
          </a:xfrm>
        </p:grpSpPr>
        <p:sp>
          <p:nvSpPr>
            <p:cNvPr id="13" name="圆角矩形 12"/>
            <p:cNvSpPr/>
            <p:nvPr/>
          </p:nvSpPr>
          <p:spPr>
            <a:xfrm>
              <a:off x="6452969" y="4834649"/>
              <a:ext cx="524037" cy="52403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2754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416222" y="4834649"/>
              <a:ext cx="5846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2754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800" dirty="0">
                <a:solidFill>
                  <a:srgbClr val="012754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639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5" r="40974"/>
          <a:stretch>
            <a:fillRect/>
          </a:stretch>
        </p:blipFill>
        <p:spPr>
          <a:xfrm>
            <a:off x="0" y="-29497"/>
            <a:ext cx="12192000" cy="68874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3068" y="2054396"/>
            <a:ext cx="17403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rgbClr val="02B0F0"/>
                </a:solidFill>
                <a:latin typeface="Impact" panose="020B0806030902050204" pitchFamily="34" charset="0"/>
              </a:rPr>
              <a:t>3</a:t>
            </a:r>
            <a:endParaRPr lang="zh-CN" altLang="en-US" sz="23900" dirty="0">
              <a:solidFill>
                <a:srgbClr val="02B0F0"/>
              </a:solidFill>
              <a:latin typeface="Impact" panose="020B080603090205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94792" y="3950373"/>
            <a:ext cx="126825" cy="1151356"/>
            <a:chOff x="5219700" y="2609850"/>
            <a:chExt cx="153844" cy="1396642"/>
          </a:xfrm>
          <a:solidFill>
            <a:schemeClr val="bg1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5290369" y="2620144"/>
              <a:ext cx="0" cy="138634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5219700" y="260985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221144" y="384810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78687" y="3828425"/>
            <a:ext cx="2613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8687" y="4496770"/>
            <a:ext cx="3317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市场分析</a:t>
            </a:r>
            <a:endParaRPr lang="zh-CN" altLang="en-US" sz="4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234403" y="3999540"/>
            <a:ext cx="352755" cy="304099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1266" y="5508108"/>
            <a:ext cx="5124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副标题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18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产品概述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0971" y="1672201"/>
            <a:ext cx="3928418" cy="4897921"/>
            <a:chOff x="890971" y="1672201"/>
            <a:chExt cx="3485660" cy="4897921"/>
          </a:xfrm>
        </p:grpSpPr>
        <p:sp>
          <p:nvSpPr>
            <p:cNvPr id="10" name="Rectangle 42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SpPr/>
            <p:nvPr/>
          </p:nvSpPr>
          <p:spPr>
            <a:xfrm>
              <a:off x="890971" y="1672201"/>
              <a:ext cx="3485660" cy="4897921"/>
            </a:xfrm>
            <a:prstGeom prst="rect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47625">
              <a:solidFill>
                <a:schemeClr val="bg1">
                  <a:alpha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矩形 10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SpPr/>
            <p:nvPr/>
          </p:nvSpPr>
          <p:spPr>
            <a:xfrm>
              <a:off x="1006572" y="1780751"/>
              <a:ext cx="3254458" cy="465348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74806" y="4137344"/>
            <a:ext cx="1373963" cy="1373933"/>
            <a:chOff x="5574806" y="4137344"/>
            <a:chExt cx="1373963" cy="1373933"/>
          </a:xfrm>
        </p:grpSpPr>
        <p:grpSp>
          <p:nvGrpSpPr>
            <p:cNvPr id="13" name="组合 12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GrpSpPr/>
            <p:nvPr/>
          </p:nvGrpSpPr>
          <p:grpSpPr>
            <a:xfrm>
              <a:off x="5574806" y="4137344"/>
              <a:ext cx="1373963" cy="1373933"/>
              <a:chOff x="4815148" y="3450527"/>
              <a:chExt cx="1373963" cy="1373933"/>
            </a:xfrm>
          </p:grpSpPr>
          <p:pic>
            <p:nvPicPr>
              <p:cNvPr id="15" name="Picture 7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00000">
                <a:off x="4815148" y="3450527"/>
                <a:ext cx="1373933" cy="1373933"/>
              </a:xfrm>
              <a:prstGeom prst="rect">
                <a:avLst/>
              </a:prstGeom>
              <a:noFill/>
              <a:ln w="190500" cap="sq">
                <a:solidFill>
                  <a:srgbClr val="FFFFFF"/>
                </a:solidFill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</p:spPr>
          </p:pic>
          <p:sp>
            <p:nvSpPr>
              <p:cNvPr id="16" name="矩形 15"/>
              <p:cNvSpPr/>
              <p:nvPr/>
            </p:nvSpPr>
            <p:spPr>
              <a:xfrm rot="20723693">
                <a:off x="4816832" y="3465869"/>
                <a:ext cx="1372279" cy="1342028"/>
              </a:xfrm>
              <a:prstGeom prst="rect">
                <a:avLst/>
              </a:prstGeom>
              <a:solidFill>
                <a:srgbClr val="02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SpPr txBox="1"/>
            <p:nvPr/>
          </p:nvSpPr>
          <p:spPr>
            <a:xfrm>
              <a:off x="5652343" y="4624153"/>
              <a:ext cx="1210588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26713" y="4115670"/>
            <a:ext cx="1373933" cy="1373933"/>
            <a:chOff x="7626713" y="4115670"/>
            <a:chExt cx="1373933" cy="1373933"/>
          </a:xfrm>
        </p:grpSpPr>
        <p:grpSp>
          <p:nvGrpSpPr>
            <p:cNvPr id="18" name="组合 17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GrpSpPr/>
            <p:nvPr/>
          </p:nvGrpSpPr>
          <p:grpSpPr>
            <a:xfrm>
              <a:off x="7626713" y="4115670"/>
              <a:ext cx="1373933" cy="1373933"/>
              <a:chOff x="6867055" y="3428853"/>
              <a:chExt cx="1373933" cy="1373933"/>
            </a:xfrm>
          </p:grpSpPr>
          <p:pic>
            <p:nvPicPr>
              <p:cNvPr id="20" name="Picture 7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-900000">
                <a:off x="6867055" y="3428853"/>
                <a:ext cx="1373933" cy="1373933"/>
              </a:xfrm>
              <a:prstGeom prst="rect">
                <a:avLst/>
              </a:prstGeom>
              <a:noFill/>
              <a:ln w="190500" cap="sq">
                <a:solidFill>
                  <a:srgbClr val="FFFFFF"/>
                </a:solidFill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</p:spPr>
          </p:pic>
          <p:sp>
            <p:nvSpPr>
              <p:cNvPr id="21" name="矩形 20"/>
              <p:cNvSpPr/>
              <p:nvPr/>
            </p:nvSpPr>
            <p:spPr>
              <a:xfrm rot="20723693">
                <a:off x="6867882" y="3444804"/>
                <a:ext cx="1372279" cy="1342028"/>
              </a:xfrm>
              <a:prstGeom prst="rect">
                <a:avLst/>
              </a:prstGeom>
              <a:solidFill>
                <a:srgbClr val="02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SpPr txBox="1"/>
            <p:nvPr/>
          </p:nvSpPr>
          <p:spPr>
            <a:xfrm>
              <a:off x="7712439" y="4624153"/>
              <a:ext cx="1210588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78619" y="4149353"/>
            <a:ext cx="1373933" cy="1373933"/>
            <a:chOff x="9678619" y="4149353"/>
            <a:chExt cx="1373933" cy="1373933"/>
          </a:xfrm>
        </p:grpSpPr>
        <p:grpSp>
          <p:nvGrpSpPr>
            <p:cNvPr id="23" name="组合 22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GrpSpPr/>
            <p:nvPr/>
          </p:nvGrpSpPr>
          <p:grpSpPr>
            <a:xfrm>
              <a:off x="9678619" y="4149353"/>
              <a:ext cx="1373933" cy="1373933"/>
              <a:chOff x="8918961" y="3462536"/>
              <a:chExt cx="1373933" cy="1373933"/>
            </a:xfrm>
          </p:grpSpPr>
          <p:pic>
            <p:nvPicPr>
              <p:cNvPr id="25" name="Picture 7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00000">
                <a:off x="8918961" y="3462536"/>
                <a:ext cx="1373933" cy="1373933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  <a:ln w="190500" cap="sq">
                <a:solidFill>
                  <a:srgbClr val="FFFFFF"/>
                </a:solidFill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</p:spPr>
          </p:pic>
          <p:sp>
            <p:nvSpPr>
              <p:cNvPr id="26" name="矩形 25"/>
              <p:cNvSpPr/>
              <p:nvPr/>
            </p:nvSpPr>
            <p:spPr>
              <a:xfrm rot="20723693">
                <a:off x="8919787" y="3465868"/>
                <a:ext cx="1372279" cy="1342028"/>
              </a:xfrm>
              <a:prstGeom prst="rect">
                <a:avLst/>
              </a:prstGeom>
              <a:solidFill>
                <a:srgbClr val="02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  <p:cNvSpPr txBox="1"/>
            <p:nvPr/>
          </p:nvSpPr>
          <p:spPr>
            <a:xfrm>
              <a:off x="9781964" y="4624153"/>
              <a:ext cx="1210588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Box 19"/>
          <p:cNvSpPr txBox="1"/>
          <p:nvPr/>
        </p:nvSpPr>
        <p:spPr bwMode="auto">
          <a:xfrm>
            <a:off x="5213007" y="2249222"/>
            <a:ext cx="58808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点击输入简要文字内容，文字内容需概括精炼，言简意赅的说明分项内容言简意赅的说明分项内容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42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产品形式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6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7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8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772529" y="1969478"/>
            <a:ext cx="2167304" cy="1125415"/>
            <a:chOff x="1772529" y="1969478"/>
            <a:chExt cx="2167304" cy="1125415"/>
          </a:xfrm>
        </p:grpSpPr>
        <p:sp>
          <p:nvSpPr>
            <p:cNvPr id="13" name="任意多边形 12"/>
            <p:cNvSpPr/>
            <p:nvPr/>
          </p:nvSpPr>
          <p:spPr>
            <a:xfrm>
              <a:off x="1772529" y="1969478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1837313" y="2036409"/>
              <a:ext cx="2031325" cy="75180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ea typeface="微软雅黑" pitchFamily="34" charset="-122"/>
                </a:rPr>
                <a:t>线下门店</a:t>
              </a:r>
              <a:endParaRPr lang="zh-CN" altLang="zh-CN" sz="360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80389" y="1969477"/>
            <a:ext cx="2236510" cy="1125415"/>
            <a:chOff x="4980389" y="1969477"/>
            <a:chExt cx="2236510" cy="1125415"/>
          </a:xfrm>
        </p:grpSpPr>
        <p:sp>
          <p:nvSpPr>
            <p:cNvPr id="16" name="任意多边形 15"/>
            <p:cNvSpPr/>
            <p:nvPr/>
          </p:nvSpPr>
          <p:spPr>
            <a:xfrm>
              <a:off x="5002113" y="1969477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4980389" y="2036409"/>
              <a:ext cx="2236510" cy="67851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 smtClean="0">
                  <a:solidFill>
                    <a:srgbClr val="FFFFFF"/>
                  </a:solidFill>
                  <a:ea typeface="微软雅黑" pitchFamily="34" charset="-122"/>
                </a:rPr>
                <a:t>电脑客户端</a:t>
              </a:r>
              <a:endParaRPr lang="zh-CN" altLang="zh-CN" sz="3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1697" y="1969476"/>
            <a:ext cx="2167304" cy="1125415"/>
            <a:chOff x="8231697" y="1969476"/>
            <a:chExt cx="2167304" cy="1125415"/>
          </a:xfrm>
        </p:grpSpPr>
        <p:sp>
          <p:nvSpPr>
            <p:cNvPr id="19" name="任意多边形 18"/>
            <p:cNvSpPr/>
            <p:nvPr/>
          </p:nvSpPr>
          <p:spPr>
            <a:xfrm>
              <a:off x="8231697" y="1969476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8388653" y="2011543"/>
              <a:ext cx="1853392" cy="75180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ea typeface="微软雅黑" pitchFamily="34" charset="-122"/>
                </a:rPr>
                <a:t>手机</a:t>
              </a:r>
              <a:r>
                <a:rPr lang="en-US" altLang="zh-CN" sz="3600" dirty="0" smtClean="0">
                  <a:solidFill>
                    <a:schemeClr val="bg1"/>
                  </a:solidFill>
                  <a:ea typeface="微软雅黑" pitchFamily="34" charset="-122"/>
                </a:rPr>
                <a:t>APP</a:t>
              </a:r>
              <a:endParaRPr lang="zh-CN" altLang="zh-CN" sz="360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746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线下推广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2685" y="4416510"/>
            <a:ext cx="2860249" cy="190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7159" y="4416510"/>
            <a:ext cx="3004436" cy="190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802" y="4416510"/>
            <a:ext cx="3047543" cy="190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>
            <a:stCxn id="14" idx="6"/>
            <a:endCxn id="13" idx="2"/>
          </p:cNvCxnSpPr>
          <p:nvPr/>
        </p:nvCxnSpPr>
        <p:spPr>
          <a:xfrm>
            <a:off x="2651199" y="2792237"/>
            <a:ext cx="1005272" cy="0"/>
          </a:xfrm>
          <a:prstGeom prst="line">
            <a:avLst/>
          </a:prstGeom>
          <a:ln w="254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3656472" y="2110857"/>
            <a:ext cx="1362937" cy="1362760"/>
          </a:xfrm>
          <a:prstGeom prst="ellipse">
            <a:avLst/>
          </a:prstGeom>
          <a:noFill/>
          <a:ln w="127000">
            <a:solidFill>
              <a:srgbClr val="02B0F0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>
                <a:solidFill>
                  <a:srgbClr val="029F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点击添加说明文字</a:t>
            </a: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1553068" y="2241820"/>
            <a:ext cx="1098131" cy="1100836"/>
          </a:xfrm>
          <a:prstGeom prst="ellipse">
            <a:avLst/>
          </a:prstGeom>
          <a:noFill/>
          <a:ln w="127000">
            <a:solidFill>
              <a:srgbClr val="FEFEFE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15" name="Group 22"/>
          <p:cNvGrpSpPr>
            <a:grpSpLocks/>
          </p:cNvGrpSpPr>
          <p:nvPr/>
        </p:nvGrpSpPr>
        <p:grpSpPr bwMode="auto">
          <a:xfrm>
            <a:off x="6519967" y="1648646"/>
            <a:ext cx="1119620" cy="503239"/>
            <a:chOff x="0" y="0"/>
            <a:chExt cx="1118059" cy="504056"/>
          </a:xfrm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02B0F0"/>
            </a:soli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zh-CN" sz="186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7" name="文本框 47"/>
            <p:cNvSpPr>
              <a:spLocks noChangeArrowheads="1"/>
            </p:cNvSpPr>
            <p:nvPr/>
          </p:nvSpPr>
          <p:spPr bwMode="auto">
            <a:xfrm>
              <a:off x="37938" y="41772"/>
              <a:ext cx="1080121" cy="431586"/>
            </a:xfrm>
            <a:prstGeom prst="rect">
              <a:avLst/>
            </a:prstGeom>
            <a:no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关键字</a:t>
              </a:r>
            </a:p>
          </p:txBody>
        </p:sp>
      </p:grpSp>
      <p:grpSp>
        <p:nvGrpSpPr>
          <p:cNvPr id="18" name="Group 22"/>
          <p:cNvGrpSpPr>
            <a:grpSpLocks/>
          </p:cNvGrpSpPr>
          <p:nvPr/>
        </p:nvGrpSpPr>
        <p:grpSpPr bwMode="auto">
          <a:xfrm>
            <a:off x="6519967" y="2531214"/>
            <a:ext cx="1105765" cy="503239"/>
            <a:chOff x="0" y="0"/>
            <a:chExt cx="1104223" cy="504056"/>
          </a:xfrm>
        </p:grpSpPr>
        <p:sp>
          <p:nvSpPr>
            <p:cNvPr id="1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FEFEFE"/>
            </a:soli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zh-CN" sz="186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0" name="文本框 47"/>
            <p:cNvSpPr>
              <a:spLocks noChangeArrowheads="1"/>
            </p:cNvSpPr>
            <p:nvPr/>
          </p:nvSpPr>
          <p:spPr bwMode="auto">
            <a:xfrm>
              <a:off x="24102" y="41772"/>
              <a:ext cx="1080121" cy="431586"/>
            </a:xfrm>
            <a:prstGeom prst="rect">
              <a:avLst/>
            </a:prstGeom>
            <a:no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rgbClr val="0010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1" name="矩形 60"/>
          <p:cNvSpPr>
            <a:spLocks noChangeArrowheads="1"/>
          </p:cNvSpPr>
          <p:nvPr/>
        </p:nvSpPr>
        <p:spPr bwMode="auto">
          <a:xfrm>
            <a:off x="7842816" y="2475453"/>
            <a:ext cx="3336429" cy="62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6519967" y="3426586"/>
            <a:ext cx="1105765" cy="503239"/>
            <a:chOff x="0" y="0"/>
            <a:chExt cx="1104223" cy="504056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02B0F0"/>
            </a:soli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zh-CN" sz="186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4" name="文本框 47"/>
            <p:cNvSpPr>
              <a:spLocks noChangeArrowheads="1"/>
            </p:cNvSpPr>
            <p:nvPr/>
          </p:nvSpPr>
          <p:spPr bwMode="auto">
            <a:xfrm>
              <a:off x="24102" y="41772"/>
              <a:ext cx="1080121" cy="431586"/>
            </a:xfrm>
            <a:prstGeom prst="rect">
              <a:avLst/>
            </a:prstGeom>
            <a:no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5" name="矩形 60"/>
          <p:cNvSpPr>
            <a:spLocks noChangeArrowheads="1"/>
          </p:cNvSpPr>
          <p:nvPr/>
        </p:nvSpPr>
        <p:spPr bwMode="auto">
          <a:xfrm>
            <a:off x="7842816" y="3370825"/>
            <a:ext cx="3336429" cy="62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084217" y="1947542"/>
            <a:ext cx="1340241" cy="1777939"/>
            <a:chOff x="3884794" y="1425200"/>
            <a:chExt cx="1005181" cy="1333454"/>
          </a:xfrm>
        </p:grpSpPr>
        <p:cxnSp>
          <p:nvCxnSpPr>
            <p:cNvPr id="27" name="肘形连接符 26"/>
            <p:cNvCxnSpPr>
              <a:endCxn id="23" idx="1"/>
            </p:cNvCxnSpPr>
            <p:nvPr/>
          </p:nvCxnSpPr>
          <p:spPr>
            <a:xfrm rot="16200000" flipH="1">
              <a:off x="4308930" y="2177609"/>
              <a:ext cx="750262" cy="411827"/>
            </a:xfrm>
            <a:prstGeom prst="bentConnector2">
              <a:avLst/>
            </a:prstGeom>
            <a:ln w="25400">
              <a:solidFill>
                <a:srgbClr val="02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肘形连接符 27"/>
            <p:cNvCxnSpPr>
              <a:endCxn id="16" idx="1"/>
            </p:cNvCxnSpPr>
            <p:nvPr/>
          </p:nvCxnSpPr>
          <p:spPr>
            <a:xfrm rot="5400000" flipH="1" flipV="1">
              <a:off x="4392465" y="1510882"/>
              <a:ext cx="583192" cy="411827"/>
            </a:xfrm>
            <a:prstGeom prst="bentConnector2">
              <a:avLst/>
            </a:prstGeom>
            <a:ln w="25400">
              <a:solidFill>
                <a:srgbClr val="02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3884794" y="2049955"/>
              <a:ext cx="1005181" cy="0"/>
            </a:xfrm>
            <a:prstGeom prst="straightConnector1">
              <a:avLst/>
            </a:prstGeom>
            <a:ln w="25400">
              <a:solidFill>
                <a:srgbClr val="02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矩形 60"/>
          <p:cNvSpPr>
            <a:spLocks noChangeArrowheads="1"/>
          </p:cNvSpPr>
          <p:nvPr/>
        </p:nvSpPr>
        <p:spPr bwMode="auto">
          <a:xfrm>
            <a:off x="7842816" y="1616136"/>
            <a:ext cx="3336429" cy="62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8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1" grpId="0"/>
      <p:bldP spid="25" grpId="0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执行方式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2058656" y="4731413"/>
            <a:ext cx="279260" cy="241179"/>
          </a:xfrm>
          <a:custGeom>
            <a:avLst/>
            <a:gdLst>
              <a:gd name="T0" fmla="*/ 25 w 65"/>
              <a:gd name="T1" fmla="*/ 0 h 56"/>
              <a:gd name="T2" fmla="*/ 41 w 65"/>
              <a:gd name="T3" fmla="*/ 0 h 56"/>
              <a:gd name="T4" fmla="*/ 59 w 65"/>
              <a:gd name="T5" fmla="*/ 0 h 56"/>
              <a:gd name="T6" fmla="*/ 63 w 65"/>
              <a:gd name="T7" fmla="*/ 6 h 56"/>
              <a:gd name="T8" fmla="*/ 54 w 65"/>
              <a:gd name="T9" fmla="*/ 22 h 56"/>
              <a:gd name="T10" fmla="*/ 46 w 65"/>
              <a:gd name="T11" fmla="*/ 36 h 56"/>
              <a:gd name="T12" fmla="*/ 37 w 65"/>
              <a:gd name="T13" fmla="*/ 52 h 56"/>
              <a:gd name="T14" fmla="*/ 29 w 65"/>
              <a:gd name="T15" fmla="*/ 52 h 56"/>
              <a:gd name="T16" fmla="*/ 20 w 65"/>
              <a:gd name="T17" fmla="*/ 36 h 56"/>
              <a:gd name="T18" fmla="*/ 12 w 65"/>
              <a:gd name="T19" fmla="*/ 22 h 56"/>
              <a:gd name="T20" fmla="*/ 2 w 65"/>
              <a:gd name="T21" fmla="*/ 6 h 56"/>
              <a:gd name="T22" fmla="*/ 6 w 65"/>
              <a:gd name="T23" fmla="*/ 0 h 56"/>
              <a:gd name="T24" fmla="*/ 25 w 65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" h="56">
                <a:moveTo>
                  <a:pt x="25" y="0"/>
                </a:moveTo>
                <a:cubicBezTo>
                  <a:pt x="29" y="0"/>
                  <a:pt x="36" y="0"/>
                  <a:pt x="4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5" y="3"/>
                  <a:pt x="63" y="6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6"/>
                  <a:pt x="48" y="32"/>
                  <a:pt x="46" y="36"/>
                </a:cubicBezTo>
                <a:cubicBezTo>
                  <a:pt x="37" y="52"/>
                  <a:pt x="37" y="52"/>
                  <a:pt x="37" y="52"/>
                </a:cubicBezTo>
                <a:cubicBezTo>
                  <a:pt x="35" y="56"/>
                  <a:pt x="31" y="56"/>
                  <a:pt x="29" y="52"/>
                </a:cubicBezTo>
                <a:cubicBezTo>
                  <a:pt x="20" y="36"/>
                  <a:pt x="20" y="36"/>
                  <a:pt x="20" y="36"/>
                </a:cubicBezTo>
                <a:cubicBezTo>
                  <a:pt x="17" y="32"/>
                  <a:pt x="14" y="26"/>
                  <a:pt x="12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2" y="0"/>
                  <a:pt x="6" y="0"/>
                </a:cubicBezTo>
                <a:lnTo>
                  <a:pt x="25" y="0"/>
                </a:lnTo>
                <a:close/>
              </a:path>
            </a:pathLst>
          </a:custGeom>
          <a:solidFill>
            <a:srgbClr val="02B0F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678982" y="4731413"/>
            <a:ext cx="279260" cy="241179"/>
          </a:xfrm>
          <a:custGeom>
            <a:avLst/>
            <a:gdLst>
              <a:gd name="T0" fmla="*/ 24 w 65"/>
              <a:gd name="T1" fmla="*/ 0 h 56"/>
              <a:gd name="T2" fmla="*/ 40 w 65"/>
              <a:gd name="T3" fmla="*/ 0 h 56"/>
              <a:gd name="T4" fmla="*/ 59 w 65"/>
              <a:gd name="T5" fmla="*/ 0 h 56"/>
              <a:gd name="T6" fmla="*/ 63 w 65"/>
              <a:gd name="T7" fmla="*/ 6 h 56"/>
              <a:gd name="T8" fmla="*/ 53 w 65"/>
              <a:gd name="T9" fmla="*/ 22 h 56"/>
              <a:gd name="T10" fmla="*/ 45 w 65"/>
              <a:gd name="T11" fmla="*/ 36 h 56"/>
              <a:gd name="T12" fmla="*/ 36 w 65"/>
              <a:gd name="T13" fmla="*/ 52 h 56"/>
              <a:gd name="T14" fmla="*/ 28 w 65"/>
              <a:gd name="T15" fmla="*/ 52 h 56"/>
              <a:gd name="T16" fmla="*/ 19 w 65"/>
              <a:gd name="T17" fmla="*/ 36 h 56"/>
              <a:gd name="T18" fmla="*/ 11 w 65"/>
              <a:gd name="T19" fmla="*/ 22 h 56"/>
              <a:gd name="T20" fmla="*/ 2 w 65"/>
              <a:gd name="T21" fmla="*/ 6 h 56"/>
              <a:gd name="T22" fmla="*/ 6 w 65"/>
              <a:gd name="T23" fmla="*/ 0 h 56"/>
              <a:gd name="T24" fmla="*/ 24 w 65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" h="56">
                <a:moveTo>
                  <a:pt x="24" y="0"/>
                </a:moveTo>
                <a:cubicBezTo>
                  <a:pt x="29" y="0"/>
                  <a:pt x="36" y="0"/>
                  <a:pt x="40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5" y="3"/>
                  <a:pt x="63" y="6"/>
                </a:cubicBezTo>
                <a:cubicBezTo>
                  <a:pt x="53" y="22"/>
                  <a:pt x="53" y="22"/>
                  <a:pt x="53" y="22"/>
                </a:cubicBezTo>
                <a:cubicBezTo>
                  <a:pt x="51" y="26"/>
                  <a:pt x="48" y="32"/>
                  <a:pt x="45" y="36"/>
                </a:cubicBezTo>
                <a:cubicBezTo>
                  <a:pt x="36" y="52"/>
                  <a:pt x="36" y="52"/>
                  <a:pt x="36" y="52"/>
                </a:cubicBezTo>
                <a:cubicBezTo>
                  <a:pt x="34" y="56"/>
                  <a:pt x="30" y="56"/>
                  <a:pt x="28" y="52"/>
                </a:cubicBezTo>
                <a:cubicBezTo>
                  <a:pt x="19" y="36"/>
                  <a:pt x="19" y="36"/>
                  <a:pt x="19" y="36"/>
                </a:cubicBezTo>
                <a:cubicBezTo>
                  <a:pt x="17" y="32"/>
                  <a:pt x="13" y="26"/>
                  <a:pt x="11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1" y="0"/>
                  <a:pt x="6" y="0"/>
                </a:cubicBezTo>
                <a:lnTo>
                  <a:pt x="24" y="0"/>
                </a:lnTo>
                <a:close/>
              </a:path>
            </a:pathLst>
          </a:custGeom>
          <a:solidFill>
            <a:srgbClr val="02B0F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7313816" y="4731413"/>
            <a:ext cx="282886" cy="241179"/>
          </a:xfrm>
          <a:custGeom>
            <a:avLst/>
            <a:gdLst>
              <a:gd name="T0" fmla="*/ 25 w 66"/>
              <a:gd name="T1" fmla="*/ 0 h 56"/>
              <a:gd name="T2" fmla="*/ 41 w 66"/>
              <a:gd name="T3" fmla="*/ 0 h 56"/>
              <a:gd name="T4" fmla="*/ 59 w 66"/>
              <a:gd name="T5" fmla="*/ 0 h 56"/>
              <a:gd name="T6" fmla="*/ 63 w 66"/>
              <a:gd name="T7" fmla="*/ 6 h 56"/>
              <a:gd name="T8" fmla="*/ 54 w 66"/>
              <a:gd name="T9" fmla="*/ 22 h 56"/>
              <a:gd name="T10" fmla="*/ 46 w 66"/>
              <a:gd name="T11" fmla="*/ 36 h 56"/>
              <a:gd name="T12" fmla="*/ 37 w 66"/>
              <a:gd name="T13" fmla="*/ 52 h 56"/>
              <a:gd name="T14" fmla="*/ 29 w 66"/>
              <a:gd name="T15" fmla="*/ 52 h 56"/>
              <a:gd name="T16" fmla="*/ 20 w 66"/>
              <a:gd name="T17" fmla="*/ 36 h 56"/>
              <a:gd name="T18" fmla="*/ 12 w 66"/>
              <a:gd name="T19" fmla="*/ 22 h 56"/>
              <a:gd name="T20" fmla="*/ 2 w 66"/>
              <a:gd name="T21" fmla="*/ 6 h 56"/>
              <a:gd name="T22" fmla="*/ 6 w 66"/>
              <a:gd name="T23" fmla="*/ 0 h 56"/>
              <a:gd name="T24" fmla="*/ 25 w 66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56">
                <a:moveTo>
                  <a:pt x="25" y="0"/>
                </a:moveTo>
                <a:cubicBezTo>
                  <a:pt x="29" y="0"/>
                  <a:pt x="37" y="0"/>
                  <a:pt x="4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6" y="3"/>
                  <a:pt x="63" y="6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6"/>
                  <a:pt x="48" y="32"/>
                  <a:pt x="46" y="36"/>
                </a:cubicBezTo>
                <a:cubicBezTo>
                  <a:pt x="37" y="52"/>
                  <a:pt x="37" y="52"/>
                  <a:pt x="37" y="52"/>
                </a:cubicBezTo>
                <a:cubicBezTo>
                  <a:pt x="35" y="56"/>
                  <a:pt x="31" y="56"/>
                  <a:pt x="29" y="52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2"/>
                  <a:pt x="14" y="26"/>
                  <a:pt x="12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2" y="0"/>
                  <a:pt x="6" y="0"/>
                </a:cubicBezTo>
                <a:lnTo>
                  <a:pt x="25" y="0"/>
                </a:lnTo>
                <a:close/>
              </a:path>
            </a:pathLst>
          </a:custGeom>
          <a:solidFill>
            <a:srgbClr val="02B0F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9908755" y="4731413"/>
            <a:ext cx="279260" cy="241179"/>
          </a:xfrm>
          <a:custGeom>
            <a:avLst/>
            <a:gdLst>
              <a:gd name="T0" fmla="*/ 25 w 65"/>
              <a:gd name="T1" fmla="*/ 0 h 56"/>
              <a:gd name="T2" fmla="*/ 41 w 65"/>
              <a:gd name="T3" fmla="*/ 0 h 56"/>
              <a:gd name="T4" fmla="*/ 59 w 65"/>
              <a:gd name="T5" fmla="*/ 0 h 56"/>
              <a:gd name="T6" fmla="*/ 63 w 65"/>
              <a:gd name="T7" fmla="*/ 6 h 56"/>
              <a:gd name="T8" fmla="*/ 54 w 65"/>
              <a:gd name="T9" fmla="*/ 22 h 56"/>
              <a:gd name="T10" fmla="*/ 46 w 65"/>
              <a:gd name="T11" fmla="*/ 36 h 56"/>
              <a:gd name="T12" fmla="*/ 37 w 65"/>
              <a:gd name="T13" fmla="*/ 52 h 56"/>
              <a:gd name="T14" fmla="*/ 29 w 65"/>
              <a:gd name="T15" fmla="*/ 52 h 56"/>
              <a:gd name="T16" fmla="*/ 20 w 65"/>
              <a:gd name="T17" fmla="*/ 36 h 56"/>
              <a:gd name="T18" fmla="*/ 12 w 65"/>
              <a:gd name="T19" fmla="*/ 22 h 56"/>
              <a:gd name="T20" fmla="*/ 2 w 65"/>
              <a:gd name="T21" fmla="*/ 6 h 56"/>
              <a:gd name="T22" fmla="*/ 6 w 65"/>
              <a:gd name="T23" fmla="*/ 0 h 56"/>
              <a:gd name="T24" fmla="*/ 25 w 65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" h="56">
                <a:moveTo>
                  <a:pt x="25" y="0"/>
                </a:moveTo>
                <a:cubicBezTo>
                  <a:pt x="29" y="0"/>
                  <a:pt x="36" y="0"/>
                  <a:pt x="4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5" y="3"/>
                  <a:pt x="63" y="6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6"/>
                  <a:pt x="48" y="32"/>
                  <a:pt x="46" y="36"/>
                </a:cubicBezTo>
                <a:cubicBezTo>
                  <a:pt x="37" y="52"/>
                  <a:pt x="37" y="52"/>
                  <a:pt x="37" y="52"/>
                </a:cubicBezTo>
                <a:cubicBezTo>
                  <a:pt x="35" y="56"/>
                  <a:pt x="31" y="56"/>
                  <a:pt x="29" y="52"/>
                </a:cubicBezTo>
                <a:cubicBezTo>
                  <a:pt x="20" y="36"/>
                  <a:pt x="20" y="36"/>
                  <a:pt x="20" y="36"/>
                </a:cubicBezTo>
                <a:cubicBezTo>
                  <a:pt x="17" y="32"/>
                  <a:pt x="14" y="26"/>
                  <a:pt x="12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2" y="0"/>
                  <a:pt x="6" y="0"/>
                </a:cubicBezTo>
                <a:lnTo>
                  <a:pt x="25" y="0"/>
                </a:lnTo>
                <a:close/>
              </a:path>
            </a:pathLst>
          </a:custGeom>
          <a:solidFill>
            <a:srgbClr val="02B0F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029692" y="5223162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616220" y="5223162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202748" y="5223162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</a:rPr>
              <a:t>此处输入标题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959544" y="5223162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</a:rPr>
              <a:t>单击此处输入标题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13212" y="2354079"/>
            <a:ext cx="2170610" cy="2179676"/>
            <a:chOff x="8913212" y="2354079"/>
            <a:chExt cx="2170610" cy="2179676"/>
          </a:xfrm>
        </p:grpSpPr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8913212" y="2354079"/>
              <a:ext cx="2170610" cy="2179676"/>
            </a:xfrm>
            <a:prstGeom prst="ellipse">
              <a:avLst/>
            </a:prstGeom>
            <a:noFill/>
            <a:ln>
              <a:solidFill>
                <a:srgbClr val="02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9223300" y="2673233"/>
              <a:ext cx="1564942" cy="1572196"/>
            </a:xfrm>
            <a:prstGeom prst="ellipse">
              <a:avLst/>
            </a:prstGeom>
            <a:solidFill>
              <a:srgbClr val="02B0F0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0640" y="2354079"/>
            <a:ext cx="2170610" cy="2179676"/>
            <a:chOff x="3710640" y="2354079"/>
            <a:chExt cx="2170610" cy="2179676"/>
          </a:xfrm>
        </p:grpSpPr>
        <p:sp>
          <p:nvSpPr>
            <p:cNvPr id="21" name="Oval 11"/>
            <p:cNvSpPr>
              <a:spLocks noChangeArrowheads="1"/>
            </p:cNvSpPr>
            <p:nvPr/>
          </p:nvSpPr>
          <p:spPr bwMode="auto">
            <a:xfrm>
              <a:off x="3710640" y="2354079"/>
              <a:ext cx="2170610" cy="2179676"/>
            </a:xfrm>
            <a:prstGeom prst="ellipse">
              <a:avLst/>
            </a:prstGeom>
            <a:noFill/>
            <a:ln>
              <a:solidFill>
                <a:srgbClr val="02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015287" y="2673233"/>
              <a:ext cx="1564942" cy="1572196"/>
            </a:xfrm>
            <a:prstGeom prst="ellipse">
              <a:avLst/>
            </a:prstGeom>
            <a:solidFill>
              <a:srgbClr val="02B0F0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01953" y="2354079"/>
            <a:ext cx="2170610" cy="2179676"/>
            <a:chOff x="6301953" y="2354079"/>
            <a:chExt cx="2170610" cy="2179676"/>
          </a:xfrm>
        </p:grpSpPr>
        <p:sp>
          <p:nvSpPr>
            <p:cNvPr id="24" name="Oval 14"/>
            <p:cNvSpPr>
              <a:spLocks noChangeArrowheads="1"/>
            </p:cNvSpPr>
            <p:nvPr/>
          </p:nvSpPr>
          <p:spPr bwMode="auto">
            <a:xfrm>
              <a:off x="6301953" y="2354079"/>
              <a:ext cx="2170610" cy="2179676"/>
            </a:xfrm>
            <a:prstGeom prst="ellipse">
              <a:avLst/>
            </a:prstGeom>
            <a:noFill/>
            <a:ln>
              <a:solidFill>
                <a:srgbClr val="02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6606600" y="2673233"/>
              <a:ext cx="1561316" cy="1572196"/>
            </a:xfrm>
            <a:prstGeom prst="ellipse">
              <a:avLst/>
            </a:prstGeom>
            <a:solidFill>
              <a:srgbClr val="02B0F0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0261" y="2354079"/>
            <a:ext cx="2170610" cy="2179676"/>
            <a:chOff x="1110261" y="2354079"/>
            <a:chExt cx="2170610" cy="2179676"/>
          </a:xfrm>
        </p:grpSpPr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1110261" y="2354079"/>
              <a:ext cx="2170610" cy="2179676"/>
            </a:xfrm>
            <a:prstGeom prst="ellipse">
              <a:avLst/>
            </a:prstGeom>
            <a:noFill/>
            <a:ln>
              <a:solidFill>
                <a:srgbClr val="02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1426521" y="2673233"/>
              <a:ext cx="1564942" cy="1572196"/>
            </a:xfrm>
            <a:prstGeom prst="ellipse">
              <a:avLst/>
            </a:prstGeom>
            <a:solidFill>
              <a:srgbClr val="02B0F0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 flipH="1">
            <a:off x="1724382" y="290077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传单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派发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4291639" y="290077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海报</a:t>
            </a:r>
            <a:endParaRPr lang="en-US" altLang="zh-CN" sz="32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  <a:p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宣传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6886879" y="2922462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微信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推广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9513046" y="2922462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短信</a:t>
            </a:r>
            <a:endParaRPr lang="en-US" altLang="zh-CN" sz="32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  <a:p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群发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33" name="Freeform 13"/>
          <p:cNvSpPr>
            <a:spLocks/>
          </p:cNvSpPr>
          <p:nvPr/>
        </p:nvSpPr>
        <p:spPr bwMode="auto">
          <a:xfrm>
            <a:off x="2105804" y="2354079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7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7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rgbClr val="02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4697116" y="2354079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6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0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6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rgbClr val="02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7310189" y="2354079"/>
            <a:ext cx="2752703" cy="2170609"/>
          </a:xfrm>
          <a:custGeom>
            <a:avLst/>
            <a:gdLst>
              <a:gd name="T0" fmla="*/ 627 w 642"/>
              <a:gd name="T1" fmla="*/ 504 h 504"/>
              <a:gd name="T2" fmla="*/ 322 w 642"/>
              <a:gd name="T3" fmla="*/ 266 h 504"/>
              <a:gd name="T4" fmla="*/ 14 w 642"/>
              <a:gd name="T5" fmla="*/ 28 h 504"/>
              <a:gd name="T6" fmla="*/ 0 w 642"/>
              <a:gd name="T7" fmla="*/ 14 h 504"/>
              <a:gd name="T8" fmla="*/ 14 w 642"/>
              <a:gd name="T9" fmla="*/ 0 h 504"/>
              <a:gd name="T10" fmla="*/ 347 w 642"/>
              <a:gd name="T11" fmla="*/ 252 h 504"/>
              <a:gd name="T12" fmla="*/ 627 w 642"/>
              <a:gd name="T13" fmla="*/ 476 h 504"/>
              <a:gd name="T14" fmla="*/ 642 w 642"/>
              <a:gd name="T15" fmla="*/ 490 h 504"/>
              <a:gd name="T16" fmla="*/ 627 w 642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9" y="0"/>
                  <a:pt x="274" y="128"/>
                  <a:pt x="347" y="252"/>
                </a:cubicBezTo>
                <a:cubicBezTo>
                  <a:pt x="415" y="367"/>
                  <a:pt x="479" y="476"/>
                  <a:pt x="627" y="476"/>
                </a:cubicBezTo>
                <a:cubicBezTo>
                  <a:pt x="635" y="476"/>
                  <a:pt x="642" y="482"/>
                  <a:pt x="642" y="490"/>
                </a:cubicBezTo>
                <a:cubicBezTo>
                  <a:pt x="642" y="498"/>
                  <a:pt x="635" y="504"/>
                  <a:pt x="627" y="504"/>
                </a:cubicBezTo>
                <a:close/>
              </a:path>
            </a:pathLst>
          </a:custGeom>
          <a:solidFill>
            <a:srgbClr val="02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2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89016" y="255359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代理商推广</a:t>
            </a:r>
            <a:endParaRPr lang="en-US" altLang="zh-CN" sz="44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1904186" y="4679030"/>
            <a:ext cx="838363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容</a:t>
            </a:r>
            <a:endParaRPr lang="en-US" altLang="zh-CN" sz="20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6644" y="4435423"/>
            <a:ext cx="9998712" cy="1872208"/>
          </a:xfrm>
          <a:prstGeom prst="rect">
            <a:avLst/>
          </a:prstGeom>
          <a:noFill/>
          <a:ln w="12700">
            <a:solidFill>
              <a:srgbClr val="FEF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1023621" y="4666231"/>
            <a:ext cx="140655" cy="1437555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11018521" y="4666231"/>
            <a:ext cx="140655" cy="1437555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grpSp>
        <p:nvGrpSpPr>
          <p:cNvPr id="13" name="组合 12"/>
          <p:cNvGrpSpPr/>
          <p:nvPr/>
        </p:nvGrpSpPr>
        <p:grpSpPr>
          <a:xfrm>
            <a:off x="920204" y="1927848"/>
            <a:ext cx="2527408" cy="2278744"/>
            <a:chOff x="920204" y="1521455"/>
            <a:chExt cx="2527408" cy="2278744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920204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" name="TextBox 3"/>
            <p:cNvSpPr txBox="1"/>
            <p:nvPr/>
          </p:nvSpPr>
          <p:spPr>
            <a:xfrm>
              <a:off x="1426859" y="2045274"/>
              <a:ext cx="1514099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产品推广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85696" y="1927848"/>
            <a:ext cx="2527408" cy="2278745"/>
            <a:chOff x="8785696" y="1521455"/>
            <a:chExt cx="2527408" cy="2278744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8785696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9375296" y="2045274"/>
              <a:ext cx="134820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激发购买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42035" y="1927848"/>
            <a:ext cx="2527408" cy="2278744"/>
            <a:chOff x="3542035" y="1521455"/>
            <a:chExt cx="2527408" cy="227874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3542035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1" name="TextBox 3"/>
            <p:cNvSpPr txBox="1"/>
            <p:nvPr/>
          </p:nvSpPr>
          <p:spPr>
            <a:xfrm>
              <a:off x="4064600" y="2045274"/>
              <a:ext cx="1482279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消费认知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63867" y="1927848"/>
            <a:ext cx="2527408" cy="2278745"/>
            <a:chOff x="6163866" y="1521455"/>
            <a:chExt cx="2527408" cy="227874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163866" y="1521455"/>
              <a:ext cx="2527408" cy="227874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4" name="TextBox 3"/>
            <p:cNvSpPr txBox="1"/>
            <p:nvPr/>
          </p:nvSpPr>
          <p:spPr>
            <a:xfrm>
              <a:off x="6772073" y="2045274"/>
              <a:ext cx="1310997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促进销售</a:t>
              </a:r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>
            <a:off x="1026939" y="2024082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3648770" y="2024082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6270601" y="2024082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8892431" y="2024082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3046617" y="2982742"/>
            <a:ext cx="874116" cy="168955"/>
            <a:chOff x="3005398" y="2593891"/>
            <a:chExt cx="817496" cy="158010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37" name="椭圆 36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35" name="椭圆 3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33" name="圆角矩形 32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674723" y="2982742"/>
            <a:ext cx="874116" cy="168955"/>
            <a:chOff x="3005398" y="2593891"/>
            <a:chExt cx="817496" cy="158010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47" name="椭圆 46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45" name="椭圆 4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43" name="圆角矩形 42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288895" y="2982742"/>
            <a:ext cx="874116" cy="168955"/>
            <a:chOff x="3005398" y="2593891"/>
            <a:chExt cx="817496" cy="158010"/>
          </a:xfrm>
        </p:grpSpPr>
        <p:grpSp>
          <p:nvGrpSpPr>
            <p:cNvPr id="50" name="组合 49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57" name="椭圆 56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55" name="椭圆 5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53" name="圆角矩形 52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60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3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00"/>
                            </p:stCondLst>
                            <p:childTnLst>
                              <p:par>
                                <p:cTn id="7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5" r="40974"/>
          <a:stretch>
            <a:fillRect/>
          </a:stretch>
        </p:blipFill>
        <p:spPr>
          <a:xfrm>
            <a:off x="0" y="-29497"/>
            <a:ext cx="12192000" cy="68874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3068" y="2054396"/>
            <a:ext cx="17403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rgbClr val="02B0F0"/>
                </a:solidFill>
                <a:latin typeface="Impact" panose="020B0806030902050204" pitchFamily="34" charset="0"/>
              </a:rPr>
              <a:t>4</a:t>
            </a:r>
            <a:endParaRPr lang="zh-CN" altLang="en-US" sz="23900" dirty="0">
              <a:solidFill>
                <a:srgbClr val="02B0F0"/>
              </a:solidFill>
              <a:latin typeface="Impact" panose="020B080603090205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94792" y="3950373"/>
            <a:ext cx="126825" cy="1151356"/>
            <a:chOff x="5219700" y="2609850"/>
            <a:chExt cx="153844" cy="1396642"/>
          </a:xfrm>
          <a:solidFill>
            <a:schemeClr val="bg1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5290369" y="2620144"/>
              <a:ext cx="0" cy="138634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5219700" y="260985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221144" y="384810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78687" y="3828425"/>
            <a:ext cx="2613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8687" y="4496770"/>
            <a:ext cx="3317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投资回报</a:t>
            </a:r>
            <a:endParaRPr lang="zh-CN" altLang="en-US" sz="4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234403" y="3999540"/>
            <a:ext cx="352755" cy="304099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1266" y="5508108"/>
            <a:ext cx="5124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副标题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034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13863" y="290922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产品开发计划</a:t>
            </a:r>
            <a:endParaRPr lang="en-US" altLang="zh-CN" sz="36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47711" y="1687330"/>
            <a:ext cx="5042806" cy="1622382"/>
            <a:chOff x="6247711" y="1413010"/>
            <a:chExt cx="5042806" cy="1622382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6247711" y="1413010"/>
              <a:ext cx="5042806" cy="1264496"/>
            </a:xfrm>
            <a:custGeom>
              <a:avLst/>
              <a:gdLst>
                <a:gd name="connsiteX0" fmla="*/ 4669224 w 5042806"/>
                <a:gd name="connsiteY0" fmla="*/ 126700 h 1264496"/>
                <a:gd name="connsiteX1" fmla="*/ 4890693 w 5042806"/>
                <a:gd name="connsiteY1" fmla="*/ 348169 h 1264496"/>
                <a:gd name="connsiteX2" fmla="*/ 4890693 w 5042806"/>
                <a:gd name="connsiteY2" fmla="*/ 905003 h 1264496"/>
                <a:gd name="connsiteX3" fmla="*/ 4669224 w 5042806"/>
                <a:gd name="connsiteY3" fmla="*/ 1126472 h 1264496"/>
                <a:gd name="connsiteX4" fmla="*/ 4112390 w 5042806"/>
                <a:gd name="connsiteY4" fmla="*/ 1126472 h 1264496"/>
                <a:gd name="connsiteX5" fmla="*/ 3890921 w 5042806"/>
                <a:gd name="connsiteY5" fmla="*/ 905003 h 1264496"/>
                <a:gd name="connsiteX6" fmla="*/ 3890921 w 5042806"/>
                <a:gd name="connsiteY6" fmla="*/ 348169 h 1264496"/>
                <a:gd name="connsiteX7" fmla="*/ 4112390 w 5042806"/>
                <a:gd name="connsiteY7" fmla="*/ 126700 h 1264496"/>
                <a:gd name="connsiteX8" fmla="*/ 4831784 w 5042806"/>
                <a:gd name="connsiteY8" fmla="*/ 0 h 1264496"/>
                <a:gd name="connsiteX9" fmla="*/ 4000656 w 5042806"/>
                <a:gd name="connsiteY9" fmla="*/ 0 h 1264496"/>
                <a:gd name="connsiteX10" fmla="*/ 3996053 w 5042806"/>
                <a:gd name="connsiteY10" fmla="*/ 464 h 1264496"/>
                <a:gd name="connsiteX11" fmla="*/ 632016 w 5042806"/>
                <a:gd name="connsiteY11" fmla="*/ 464 h 1264496"/>
                <a:gd name="connsiteX12" fmla="*/ 0 w 5042806"/>
                <a:gd name="connsiteY12" fmla="*/ 632480 h 1264496"/>
                <a:gd name="connsiteX13" fmla="*/ 632016 w 5042806"/>
                <a:gd name="connsiteY13" fmla="*/ 1264496 h 1264496"/>
                <a:gd name="connsiteX14" fmla="*/ 4000656 w 5042806"/>
                <a:gd name="connsiteY14" fmla="*/ 1264496 h 1264496"/>
                <a:gd name="connsiteX15" fmla="*/ 4218285 w 5042806"/>
                <a:gd name="connsiteY15" fmla="*/ 1264496 h 1264496"/>
                <a:gd name="connsiteX16" fmla="*/ 4831784 w 5042806"/>
                <a:gd name="connsiteY16" fmla="*/ 1264496 h 1264496"/>
                <a:gd name="connsiteX17" fmla="*/ 5042806 w 5042806"/>
                <a:gd name="connsiteY17" fmla="*/ 1053474 h 1264496"/>
                <a:gd name="connsiteX18" fmla="*/ 5042806 w 5042806"/>
                <a:gd name="connsiteY18" fmla="*/ 211022 h 1264496"/>
                <a:gd name="connsiteX19" fmla="*/ 4831784 w 5042806"/>
                <a:gd name="connsiteY19" fmla="*/ 0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42806" h="1264496">
                  <a:moveTo>
                    <a:pt x="4669224" y="126700"/>
                  </a:moveTo>
                  <a:cubicBezTo>
                    <a:pt x="4791538" y="126700"/>
                    <a:pt x="4890693" y="225855"/>
                    <a:pt x="4890693" y="348169"/>
                  </a:cubicBezTo>
                  <a:lnTo>
                    <a:pt x="4890693" y="905003"/>
                  </a:lnTo>
                  <a:cubicBezTo>
                    <a:pt x="4890693" y="1027317"/>
                    <a:pt x="4791538" y="1126472"/>
                    <a:pt x="4669224" y="1126472"/>
                  </a:cubicBezTo>
                  <a:lnTo>
                    <a:pt x="4112390" y="1126472"/>
                  </a:lnTo>
                  <a:cubicBezTo>
                    <a:pt x="3990076" y="1126472"/>
                    <a:pt x="3890921" y="1027317"/>
                    <a:pt x="3890921" y="905003"/>
                  </a:cubicBezTo>
                  <a:lnTo>
                    <a:pt x="3890921" y="348169"/>
                  </a:lnTo>
                  <a:cubicBezTo>
                    <a:pt x="3890921" y="225855"/>
                    <a:pt x="3990076" y="126700"/>
                    <a:pt x="4112390" y="126700"/>
                  </a:cubicBezTo>
                  <a:close/>
                  <a:moveTo>
                    <a:pt x="4831784" y="0"/>
                  </a:moveTo>
                  <a:lnTo>
                    <a:pt x="4000656" y="0"/>
                  </a:lnTo>
                  <a:lnTo>
                    <a:pt x="3996053" y="464"/>
                  </a:lnTo>
                  <a:lnTo>
                    <a:pt x="632016" y="464"/>
                  </a:lnTo>
                  <a:cubicBezTo>
                    <a:pt x="282963" y="464"/>
                    <a:pt x="0" y="283427"/>
                    <a:pt x="0" y="632480"/>
                  </a:cubicBezTo>
                  <a:cubicBezTo>
                    <a:pt x="0" y="981533"/>
                    <a:pt x="282963" y="1264496"/>
                    <a:pt x="632016" y="1264496"/>
                  </a:cubicBezTo>
                  <a:lnTo>
                    <a:pt x="4000656" y="1264496"/>
                  </a:lnTo>
                  <a:lnTo>
                    <a:pt x="4218285" y="1264496"/>
                  </a:lnTo>
                  <a:lnTo>
                    <a:pt x="4831784" y="1264496"/>
                  </a:lnTo>
                  <a:cubicBezTo>
                    <a:pt x="4948328" y="1264496"/>
                    <a:pt x="5042806" y="1170018"/>
                    <a:pt x="5042806" y="1053474"/>
                  </a:cubicBezTo>
                  <a:lnTo>
                    <a:pt x="5042806" y="211022"/>
                  </a:lnTo>
                  <a:cubicBezTo>
                    <a:pt x="5042806" y="94478"/>
                    <a:pt x="4948328" y="0"/>
                    <a:pt x="4831784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22316" y="1691315"/>
              <a:ext cx="636713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01E2FF"/>
                  </a:solidFill>
                </a:rPr>
                <a:t> </a:t>
              </a:r>
              <a:r>
                <a:rPr lang="en-US" altLang="zh-CN" sz="4000" b="1" dirty="0" smtClean="0">
                  <a:solidFill>
                    <a:srgbClr val="02B0F0"/>
                  </a:solidFill>
                  <a:latin typeface="Agency FB" panose="020B0503020202020204" pitchFamily="34" charset="0"/>
                  <a:ea typeface="幼圆" panose="02010509060101010101" pitchFamily="49" charset="-122"/>
                </a:rPr>
                <a:t>01</a:t>
              </a:r>
              <a:endParaRPr lang="zh-CN" altLang="en-US" sz="4000" b="1" dirty="0">
                <a:solidFill>
                  <a:srgbClr val="02B0F0"/>
                </a:solidFill>
                <a:latin typeface="Agency FB" panose="020B0503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24314" y="1588842"/>
              <a:ext cx="2715808" cy="14465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24514" y="4209749"/>
            <a:ext cx="5042806" cy="1639055"/>
            <a:chOff x="6324514" y="3935429"/>
            <a:chExt cx="5042806" cy="1639055"/>
          </a:xfrm>
        </p:grpSpPr>
        <p:sp>
          <p:nvSpPr>
            <p:cNvPr id="14" name="任意多边形 13"/>
            <p:cNvSpPr/>
            <p:nvPr/>
          </p:nvSpPr>
          <p:spPr>
            <a:xfrm flipH="1">
              <a:off x="6324514" y="3935429"/>
              <a:ext cx="5042806" cy="1264496"/>
            </a:xfrm>
            <a:custGeom>
              <a:avLst/>
              <a:gdLst>
                <a:gd name="connsiteX0" fmla="*/ 4669224 w 5042806"/>
                <a:gd name="connsiteY0" fmla="*/ 126700 h 1264496"/>
                <a:gd name="connsiteX1" fmla="*/ 4890693 w 5042806"/>
                <a:gd name="connsiteY1" fmla="*/ 348169 h 1264496"/>
                <a:gd name="connsiteX2" fmla="*/ 4890693 w 5042806"/>
                <a:gd name="connsiteY2" fmla="*/ 905003 h 1264496"/>
                <a:gd name="connsiteX3" fmla="*/ 4669224 w 5042806"/>
                <a:gd name="connsiteY3" fmla="*/ 1126472 h 1264496"/>
                <a:gd name="connsiteX4" fmla="*/ 4112390 w 5042806"/>
                <a:gd name="connsiteY4" fmla="*/ 1126472 h 1264496"/>
                <a:gd name="connsiteX5" fmla="*/ 3890921 w 5042806"/>
                <a:gd name="connsiteY5" fmla="*/ 905003 h 1264496"/>
                <a:gd name="connsiteX6" fmla="*/ 3890921 w 5042806"/>
                <a:gd name="connsiteY6" fmla="*/ 348169 h 1264496"/>
                <a:gd name="connsiteX7" fmla="*/ 4112390 w 5042806"/>
                <a:gd name="connsiteY7" fmla="*/ 126700 h 1264496"/>
                <a:gd name="connsiteX8" fmla="*/ 4831784 w 5042806"/>
                <a:gd name="connsiteY8" fmla="*/ 0 h 1264496"/>
                <a:gd name="connsiteX9" fmla="*/ 4000656 w 5042806"/>
                <a:gd name="connsiteY9" fmla="*/ 0 h 1264496"/>
                <a:gd name="connsiteX10" fmla="*/ 3996053 w 5042806"/>
                <a:gd name="connsiteY10" fmla="*/ 464 h 1264496"/>
                <a:gd name="connsiteX11" fmla="*/ 632016 w 5042806"/>
                <a:gd name="connsiteY11" fmla="*/ 464 h 1264496"/>
                <a:gd name="connsiteX12" fmla="*/ 0 w 5042806"/>
                <a:gd name="connsiteY12" fmla="*/ 632480 h 1264496"/>
                <a:gd name="connsiteX13" fmla="*/ 632016 w 5042806"/>
                <a:gd name="connsiteY13" fmla="*/ 1264496 h 1264496"/>
                <a:gd name="connsiteX14" fmla="*/ 4000656 w 5042806"/>
                <a:gd name="connsiteY14" fmla="*/ 1264496 h 1264496"/>
                <a:gd name="connsiteX15" fmla="*/ 4218285 w 5042806"/>
                <a:gd name="connsiteY15" fmla="*/ 1264496 h 1264496"/>
                <a:gd name="connsiteX16" fmla="*/ 4831784 w 5042806"/>
                <a:gd name="connsiteY16" fmla="*/ 1264496 h 1264496"/>
                <a:gd name="connsiteX17" fmla="*/ 5042806 w 5042806"/>
                <a:gd name="connsiteY17" fmla="*/ 1053474 h 1264496"/>
                <a:gd name="connsiteX18" fmla="*/ 5042806 w 5042806"/>
                <a:gd name="connsiteY18" fmla="*/ 211022 h 1264496"/>
                <a:gd name="connsiteX19" fmla="*/ 4831784 w 5042806"/>
                <a:gd name="connsiteY19" fmla="*/ 0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42806" h="1264496">
                  <a:moveTo>
                    <a:pt x="4669224" y="126700"/>
                  </a:moveTo>
                  <a:cubicBezTo>
                    <a:pt x="4791538" y="126700"/>
                    <a:pt x="4890693" y="225855"/>
                    <a:pt x="4890693" y="348169"/>
                  </a:cubicBezTo>
                  <a:lnTo>
                    <a:pt x="4890693" y="905003"/>
                  </a:lnTo>
                  <a:cubicBezTo>
                    <a:pt x="4890693" y="1027317"/>
                    <a:pt x="4791538" y="1126472"/>
                    <a:pt x="4669224" y="1126472"/>
                  </a:cubicBezTo>
                  <a:lnTo>
                    <a:pt x="4112390" y="1126472"/>
                  </a:lnTo>
                  <a:cubicBezTo>
                    <a:pt x="3990076" y="1126472"/>
                    <a:pt x="3890921" y="1027317"/>
                    <a:pt x="3890921" y="905003"/>
                  </a:cubicBezTo>
                  <a:lnTo>
                    <a:pt x="3890921" y="348169"/>
                  </a:lnTo>
                  <a:cubicBezTo>
                    <a:pt x="3890921" y="225855"/>
                    <a:pt x="3990076" y="126700"/>
                    <a:pt x="4112390" y="126700"/>
                  </a:cubicBezTo>
                  <a:close/>
                  <a:moveTo>
                    <a:pt x="4831784" y="0"/>
                  </a:moveTo>
                  <a:lnTo>
                    <a:pt x="4000656" y="0"/>
                  </a:lnTo>
                  <a:lnTo>
                    <a:pt x="3996053" y="464"/>
                  </a:lnTo>
                  <a:lnTo>
                    <a:pt x="632016" y="464"/>
                  </a:lnTo>
                  <a:cubicBezTo>
                    <a:pt x="282963" y="464"/>
                    <a:pt x="0" y="283427"/>
                    <a:pt x="0" y="632480"/>
                  </a:cubicBezTo>
                  <a:cubicBezTo>
                    <a:pt x="0" y="981533"/>
                    <a:pt x="282963" y="1264496"/>
                    <a:pt x="632016" y="1264496"/>
                  </a:cubicBezTo>
                  <a:lnTo>
                    <a:pt x="4000656" y="1264496"/>
                  </a:lnTo>
                  <a:lnTo>
                    <a:pt x="4218285" y="1264496"/>
                  </a:lnTo>
                  <a:lnTo>
                    <a:pt x="4831784" y="1264496"/>
                  </a:lnTo>
                  <a:cubicBezTo>
                    <a:pt x="4948328" y="1264496"/>
                    <a:pt x="5042806" y="1170018"/>
                    <a:pt x="5042806" y="1053474"/>
                  </a:cubicBezTo>
                  <a:lnTo>
                    <a:pt x="5042806" y="211022"/>
                  </a:lnTo>
                  <a:cubicBezTo>
                    <a:pt x="5042806" y="94478"/>
                    <a:pt x="4948328" y="0"/>
                    <a:pt x="4831784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59223" y="4213734"/>
              <a:ext cx="752129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</a:t>
              </a:r>
              <a:r>
                <a:rPr lang="en-US" altLang="zh-CN" sz="4000" b="1" dirty="0" smtClean="0">
                  <a:solidFill>
                    <a:srgbClr val="02B0F0"/>
                  </a:solidFill>
                  <a:latin typeface="Agency FB" panose="020B0503020202020204" pitchFamily="34" charset="0"/>
                  <a:ea typeface="幼圆" panose="02010509060101010101" pitchFamily="49" charset="-122"/>
                </a:rPr>
                <a:t>03</a:t>
              </a:r>
              <a:endParaRPr lang="zh-CN" altLang="en-US" sz="4000" b="1" dirty="0">
                <a:solidFill>
                  <a:srgbClr val="02B0F0"/>
                </a:solidFill>
                <a:latin typeface="Agency FB" panose="020B0503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19368" y="4127934"/>
              <a:ext cx="2715808" cy="14465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3018" y="2783382"/>
            <a:ext cx="5042806" cy="1588384"/>
            <a:chOff x="843018" y="2509062"/>
            <a:chExt cx="5042806" cy="1588384"/>
          </a:xfrm>
        </p:grpSpPr>
        <p:sp>
          <p:nvSpPr>
            <p:cNvPr id="18" name="任意多边形 17"/>
            <p:cNvSpPr/>
            <p:nvPr/>
          </p:nvSpPr>
          <p:spPr>
            <a:xfrm>
              <a:off x="843018" y="2509062"/>
              <a:ext cx="5042806" cy="1264496"/>
            </a:xfrm>
            <a:custGeom>
              <a:avLst/>
              <a:gdLst>
                <a:gd name="connsiteX0" fmla="*/ 4112392 w 5042806"/>
                <a:gd name="connsiteY0" fmla="*/ 126700 h 1264496"/>
                <a:gd name="connsiteX1" fmla="*/ 3890923 w 5042806"/>
                <a:gd name="connsiteY1" fmla="*/ 348169 h 1264496"/>
                <a:gd name="connsiteX2" fmla="*/ 3890923 w 5042806"/>
                <a:gd name="connsiteY2" fmla="*/ 905003 h 1264496"/>
                <a:gd name="connsiteX3" fmla="*/ 4112392 w 5042806"/>
                <a:gd name="connsiteY3" fmla="*/ 1126472 h 1264496"/>
                <a:gd name="connsiteX4" fmla="*/ 4669226 w 5042806"/>
                <a:gd name="connsiteY4" fmla="*/ 1126472 h 1264496"/>
                <a:gd name="connsiteX5" fmla="*/ 4890695 w 5042806"/>
                <a:gd name="connsiteY5" fmla="*/ 905003 h 1264496"/>
                <a:gd name="connsiteX6" fmla="*/ 4890695 w 5042806"/>
                <a:gd name="connsiteY6" fmla="*/ 348169 h 1264496"/>
                <a:gd name="connsiteX7" fmla="*/ 4669226 w 5042806"/>
                <a:gd name="connsiteY7" fmla="*/ 126700 h 1264496"/>
                <a:gd name="connsiteX8" fmla="*/ 4000656 w 5042806"/>
                <a:gd name="connsiteY8" fmla="*/ 0 h 1264496"/>
                <a:gd name="connsiteX9" fmla="*/ 4831784 w 5042806"/>
                <a:gd name="connsiteY9" fmla="*/ 0 h 1264496"/>
                <a:gd name="connsiteX10" fmla="*/ 5042806 w 5042806"/>
                <a:gd name="connsiteY10" fmla="*/ 211022 h 1264496"/>
                <a:gd name="connsiteX11" fmla="*/ 5042806 w 5042806"/>
                <a:gd name="connsiteY11" fmla="*/ 1053474 h 1264496"/>
                <a:gd name="connsiteX12" fmla="*/ 4831784 w 5042806"/>
                <a:gd name="connsiteY12" fmla="*/ 1264496 h 1264496"/>
                <a:gd name="connsiteX13" fmla="*/ 4218285 w 5042806"/>
                <a:gd name="connsiteY13" fmla="*/ 1264496 h 1264496"/>
                <a:gd name="connsiteX14" fmla="*/ 4000656 w 5042806"/>
                <a:gd name="connsiteY14" fmla="*/ 1264496 h 1264496"/>
                <a:gd name="connsiteX15" fmla="*/ 632016 w 5042806"/>
                <a:gd name="connsiteY15" fmla="*/ 1264496 h 1264496"/>
                <a:gd name="connsiteX16" fmla="*/ 0 w 5042806"/>
                <a:gd name="connsiteY16" fmla="*/ 632480 h 1264496"/>
                <a:gd name="connsiteX17" fmla="*/ 632016 w 5042806"/>
                <a:gd name="connsiteY17" fmla="*/ 464 h 1264496"/>
                <a:gd name="connsiteX18" fmla="*/ 3996053 w 5042806"/>
                <a:gd name="connsiteY18" fmla="*/ 464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42806" h="1264496">
                  <a:moveTo>
                    <a:pt x="4112392" y="126700"/>
                  </a:moveTo>
                  <a:cubicBezTo>
                    <a:pt x="3990078" y="126700"/>
                    <a:pt x="3890923" y="225855"/>
                    <a:pt x="3890923" y="348169"/>
                  </a:cubicBezTo>
                  <a:lnTo>
                    <a:pt x="3890923" y="905003"/>
                  </a:lnTo>
                  <a:cubicBezTo>
                    <a:pt x="3890923" y="1027317"/>
                    <a:pt x="3990078" y="1126472"/>
                    <a:pt x="4112392" y="1126472"/>
                  </a:cubicBezTo>
                  <a:lnTo>
                    <a:pt x="4669226" y="1126472"/>
                  </a:lnTo>
                  <a:cubicBezTo>
                    <a:pt x="4791540" y="1126472"/>
                    <a:pt x="4890695" y="1027317"/>
                    <a:pt x="4890695" y="905003"/>
                  </a:cubicBezTo>
                  <a:lnTo>
                    <a:pt x="4890695" y="348169"/>
                  </a:lnTo>
                  <a:cubicBezTo>
                    <a:pt x="4890695" y="225855"/>
                    <a:pt x="4791540" y="126700"/>
                    <a:pt x="4669226" y="126700"/>
                  </a:cubicBezTo>
                  <a:close/>
                  <a:moveTo>
                    <a:pt x="4000656" y="0"/>
                  </a:moveTo>
                  <a:lnTo>
                    <a:pt x="4831784" y="0"/>
                  </a:lnTo>
                  <a:cubicBezTo>
                    <a:pt x="4948328" y="0"/>
                    <a:pt x="5042806" y="94478"/>
                    <a:pt x="5042806" y="211022"/>
                  </a:cubicBezTo>
                  <a:lnTo>
                    <a:pt x="5042806" y="1053474"/>
                  </a:lnTo>
                  <a:cubicBezTo>
                    <a:pt x="5042806" y="1170018"/>
                    <a:pt x="4948328" y="1264496"/>
                    <a:pt x="4831784" y="1264496"/>
                  </a:cubicBezTo>
                  <a:lnTo>
                    <a:pt x="4218285" y="1264496"/>
                  </a:lnTo>
                  <a:lnTo>
                    <a:pt x="4000656" y="1264496"/>
                  </a:lnTo>
                  <a:lnTo>
                    <a:pt x="632016" y="1264496"/>
                  </a:lnTo>
                  <a:cubicBezTo>
                    <a:pt x="282963" y="1264496"/>
                    <a:pt x="0" y="981533"/>
                    <a:pt x="0" y="632480"/>
                  </a:cubicBezTo>
                  <a:cubicBezTo>
                    <a:pt x="0" y="283427"/>
                    <a:pt x="282963" y="464"/>
                    <a:pt x="632016" y="464"/>
                  </a:cubicBezTo>
                  <a:lnTo>
                    <a:pt x="3996053" y="464"/>
                  </a:ln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06042" y="2787367"/>
              <a:ext cx="742511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12B19F"/>
                  </a:solidFill>
                </a:rPr>
                <a:t> </a:t>
              </a:r>
              <a:r>
                <a:rPr lang="en-US" altLang="zh-CN" sz="4000" b="1" dirty="0" smtClean="0">
                  <a:solidFill>
                    <a:srgbClr val="02B0F0"/>
                  </a:solidFill>
                  <a:latin typeface="Agency FB" panose="020B0503020202020204" pitchFamily="34" charset="0"/>
                  <a:ea typeface="幼圆" panose="02010509060101010101" pitchFamily="49" charset="-122"/>
                </a:rPr>
                <a:t>02</a:t>
              </a:r>
              <a:endParaRPr lang="zh-CN" altLang="en-US" sz="4000" b="1" dirty="0">
                <a:solidFill>
                  <a:srgbClr val="02B0F0"/>
                </a:solidFill>
                <a:latin typeface="Agency FB" panose="020B0503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94307" y="2650896"/>
              <a:ext cx="2715808" cy="14465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93320" y="2416975"/>
            <a:ext cx="813903" cy="3081331"/>
            <a:chOff x="5693320" y="2142655"/>
            <a:chExt cx="813903" cy="3081331"/>
          </a:xfrm>
          <a:solidFill>
            <a:srgbClr val="02B0F0"/>
          </a:solidFill>
        </p:grpSpPr>
        <p:grpSp>
          <p:nvGrpSpPr>
            <p:cNvPr id="22" name="组合 21"/>
            <p:cNvGrpSpPr/>
            <p:nvPr/>
          </p:nvGrpSpPr>
          <p:grpSpPr>
            <a:xfrm>
              <a:off x="5733713" y="3569022"/>
              <a:ext cx="773510" cy="558912"/>
              <a:chOff x="5733713" y="3569022"/>
              <a:chExt cx="773510" cy="558912"/>
            </a:xfrm>
            <a:grpFill/>
          </p:grpSpPr>
          <p:sp>
            <p:nvSpPr>
              <p:cNvPr id="31" name="矩形 30"/>
              <p:cNvSpPr/>
              <p:nvPr/>
            </p:nvSpPr>
            <p:spPr>
              <a:xfrm flipH="1">
                <a:off x="6127198" y="3935429"/>
                <a:ext cx="380025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flipH="1">
                <a:off x="5939504" y="3761527"/>
                <a:ext cx="192505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flipH="1">
                <a:off x="5733713" y="3569022"/>
                <a:ext cx="205789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93320" y="2142655"/>
              <a:ext cx="627931" cy="558912"/>
              <a:chOff x="5693320" y="2142655"/>
              <a:chExt cx="627931" cy="558912"/>
            </a:xfrm>
            <a:grpFill/>
          </p:grpSpPr>
          <p:sp>
            <p:nvSpPr>
              <p:cNvPr id="28" name="矩形 27"/>
              <p:cNvSpPr/>
              <p:nvPr/>
            </p:nvSpPr>
            <p:spPr>
              <a:xfrm>
                <a:off x="5693320" y="2509062"/>
                <a:ext cx="242921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936241" y="2335160"/>
                <a:ext cx="192505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128746" y="2142655"/>
                <a:ext cx="192505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766859" y="4665074"/>
              <a:ext cx="627931" cy="558912"/>
              <a:chOff x="5766859" y="4665074"/>
              <a:chExt cx="627931" cy="558912"/>
            </a:xfrm>
            <a:grpFill/>
          </p:grpSpPr>
          <p:sp>
            <p:nvSpPr>
              <p:cNvPr id="25" name="矩形 24"/>
              <p:cNvSpPr/>
              <p:nvPr/>
            </p:nvSpPr>
            <p:spPr>
              <a:xfrm>
                <a:off x="5766859" y="5031481"/>
                <a:ext cx="237933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009780" y="4857579"/>
                <a:ext cx="192505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202285" y="4665074"/>
                <a:ext cx="192505" cy="1925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916558" y="5305801"/>
            <a:ext cx="5019683" cy="1678267"/>
            <a:chOff x="916558" y="5031481"/>
            <a:chExt cx="5019683" cy="1678267"/>
          </a:xfrm>
        </p:grpSpPr>
        <p:sp>
          <p:nvSpPr>
            <p:cNvPr id="35" name="任意多边形 34"/>
            <p:cNvSpPr/>
            <p:nvPr/>
          </p:nvSpPr>
          <p:spPr>
            <a:xfrm>
              <a:off x="916558" y="5031481"/>
              <a:ext cx="5019683" cy="1264496"/>
            </a:xfrm>
            <a:custGeom>
              <a:avLst/>
              <a:gdLst>
                <a:gd name="connsiteX0" fmla="*/ 4112391 w 5019683"/>
                <a:gd name="connsiteY0" fmla="*/ 126700 h 1264496"/>
                <a:gd name="connsiteX1" fmla="*/ 3890922 w 5019683"/>
                <a:gd name="connsiteY1" fmla="*/ 348169 h 1264496"/>
                <a:gd name="connsiteX2" fmla="*/ 3890922 w 5019683"/>
                <a:gd name="connsiteY2" fmla="*/ 905003 h 1264496"/>
                <a:gd name="connsiteX3" fmla="*/ 4112391 w 5019683"/>
                <a:gd name="connsiteY3" fmla="*/ 1126472 h 1264496"/>
                <a:gd name="connsiteX4" fmla="*/ 4669225 w 5019683"/>
                <a:gd name="connsiteY4" fmla="*/ 1126472 h 1264496"/>
                <a:gd name="connsiteX5" fmla="*/ 4890694 w 5019683"/>
                <a:gd name="connsiteY5" fmla="*/ 905003 h 1264496"/>
                <a:gd name="connsiteX6" fmla="*/ 4890694 w 5019683"/>
                <a:gd name="connsiteY6" fmla="*/ 348169 h 1264496"/>
                <a:gd name="connsiteX7" fmla="*/ 4669225 w 5019683"/>
                <a:gd name="connsiteY7" fmla="*/ 126700 h 1264496"/>
                <a:gd name="connsiteX8" fmla="*/ 632248 w 5019683"/>
                <a:gd name="connsiteY8" fmla="*/ 0 h 1264496"/>
                <a:gd name="connsiteX9" fmla="*/ 3977533 w 5019683"/>
                <a:gd name="connsiteY9" fmla="*/ 0 h 1264496"/>
                <a:gd name="connsiteX10" fmla="*/ 4218053 w 5019683"/>
                <a:gd name="connsiteY10" fmla="*/ 0 h 1264496"/>
                <a:gd name="connsiteX11" fmla="*/ 4808661 w 5019683"/>
                <a:gd name="connsiteY11" fmla="*/ 0 h 1264496"/>
                <a:gd name="connsiteX12" fmla="*/ 5019683 w 5019683"/>
                <a:gd name="connsiteY12" fmla="*/ 211022 h 1264496"/>
                <a:gd name="connsiteX13" fmla="*/ 5019683 w 5019683"/>
                <a:gd name="connsiteY13" fmla="*/ 1053473 h 1264496"/>
                <a:gd name="connsiteX14" fmla="*/ 4808661 w 5019683"/>
                <a:gd name="connsiteY14" fmla="*/ 1264495 h 1264496"/>
                <a:gd name="connsiteX15" fmla="*/ 4218063 w 5019683"/>
                <a:gd name="connsiteY15" fmla="*/ 1264495 h 1264496"/>
                <a:gd name="connsiteX16" fmla="*/ 4218053 w 5019683"/>
                <a:gd name="connsiteY16" fmla="*/ 1264496 h 1264496"/>
                <a:gd name="connsiteX17" fmla="*/ 632248 w 5019683"/>
                <a:gd name="connsiteY17" fmla="*/ 1264496 h 1264496"/>
                <a:gd name="connsiteX18" fmla="*/ 0 w 5019683"/>
                <a:gd name="connsiteY18" fmla="*/ 632248 h 1264496"/>
                <a:gd name="connsiteX19" fmla="*/ 632248 w 5019683"/>
                <a:gd name="connsiteY19" fmla="*/ 0 h 12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19683" h="1264496">
                  <a:moveTo>
                    <a:pt x="4112391" y="126700"/>
                  </a:moveTo>
                  <a:cubicBezTo>
                    <a:pt x="3990077" y="126700"/>
                    <a:pt x="3890922" y="225855"/>
                    <a:pt x="3890922" y="348169"/>
                  </a:cubicBezTo>
                  <a:lnTo>
                    <a:pt x="3890922" y="905003"/>
                  </a:lnTo>
                  <a:cubicBezTo>
                    <a:pt x="3890922" y="1027317"/>
                    <a:pt x="3990077" y="1126472"/>
                    <a:pt x="4112391" y="1126472"/>
                  </a:cubicBezTo>
                  <a:lnTo>
                    <a:pt x="4669225" y="1126472"/>
                  </a:lnTo>
                  <a:cubicBezTo>
                    <a:pt x="4791539" y="1126472"/>
                    <a:pt x="4890694" y="1027317"/>
                    <a:pt x="4890694" y="905003"/>
                  </a:cubicBezTo>
                  <a:lnTo>
                    <a:pt x="4890694" y="348169"/>
                  </a:lnTo>
                  <a:cubicBezTo>
                    <a:pt x="4890694" y="225855"/>
                    <a:pt x="4791539" y="126700"/>
                    <a:pt x="4669225" y="126700"/>
                  </a:cubicBezTo>
                  <a:close/>
                  <a:moveTo>
                    <a:pt x="632248" y="0"/>
                  </a:moveTo>
                  <a:lnTo>
                    <a:pt x="3977533" y="0"/>
                  </a:lnTo>
                  <a:lnTo>
                    <a:pt x="4218053" y="0"/>
                  </a:lnTo>
                  <a:lnTo>
                    <a:pt x="4808661" y="0"/>
                  </a:lnTo>
                  <a:cubicBezTo>
                    <a:pt x="4925205" y="0"/>
                    <a:pt x="5019683" y="94478"/>
                    <a:pt x="5019683" y="211022"/>
                  </a:cubicBezTo>
                  <a:lnTo>
                    <a:pt x="5019683" y="1053473"/>
                  </a:lnTo>
                  <a:cubicBezTo>
                    <a:pt x="5019683" y="1170017"/>
                    <a:pt x="4925205" y="1264495"/>
                    <a:pt x="4808661" y="1264495"/>
                  </a:cubicBezTo>
                  <a:lnTo>
                    <a:pt x="4218063" y="1264495"/>
                  </a:lnTo>
                  <a:lnTo>
                    <a:pt x="4218053" y="1264496"/>
                  </a:lnTo>
                  <a:lnTo>
                    <a:pt x="632248" y="1264496"/>
                  </a:lnTo>
                  <a:cubicBezTo>
                    <a:pt x="283067" y="1264496"/>
                    <a:pt x="0" y="981429"/>
                    <a:pt x="0" y="632248"/>
                  </a:cubicBezTo>
                  <a:cubicBezTo>
                    <a:pt x="0" y="283067"/>
                    <a:pt x="283067" y="0"/>
                    <a:pt x="632248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899513" y="5309786"/>
              <a:ext cx="750526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</a:t>
              </a:r>
              <a:r>
                <a:rPr lang="en-US" altLang="zh-CN" sz="4000" b="1" dirty="0" smtClean="0">
                  <a:solidFill>
                    <a:srgbClr val="02B0F0"/>
                  </a:solidFill>
                  <a:latin typeface="Agency FB" panose="020B0503020202020204" pitchFamily="34" charset="0"/>
                  <a:ea typeface="幼圆" panose="02010509060101010101" pitchFamily="49" charset="-122"/>
                </a:rPr>
                <a:t>04</a:t>
              </a:r>
              <a:endParaRPr lang="zh-CN" altLang="en-US" sz="4000" b="1" dirty="0">
                <a:solidFill>
                  <a:srgbClr val="02B0F0"/>
                </a:solidFill>
                <a:latin typeface="Agency FB" panose="020B0503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94307" y="5263198"/>
              <a:ext cx="2715808" cy="14465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46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30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30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短期盈利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4811" y="1999558"/>
            <a:ext cx="2523949" cy="4310537"/>
            <a:chOff x="1108288" y="2186627"/>
            <a:chExt cx="2523949" cy="4310537"/>
          </a:xfrm>
        </p:grpSpPr>
        <p:sp>
          <p:nvSpPr>
            <p:cNvPr id="10" name="任意多边形 9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1" name="TextBox 29"/>
            <p:cNvSpPr txBox="1"/>
            <p:nvPr/>
          </p:nvSpPr>
          <p:spPr>
            <a:xfrm>
              <a:off x="1527139" y="4283315"/>
              <a:ext cx="1686244" cy="15388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30"/>
            <p:cNvSpPr txBox="1"/>
            <p:nvPr/>
          </p:nvSpPr>
          <p:spPr>
            <a:xfrm>
              <a:off x="1644200" y="3352862"/>
              <a:ext cx="179732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盈利项目</a:t>
              </a:r>
              <a:endParaRPr lang="zh-CN" altLang="en-US" sz="28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2155459" y="2551571"/>
              <a:ext cx="42960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spc="400" dirty="0">
                  <a:solidFill>
                    <a:srgbClr val="2ABDC7"/>
                  </a:solidFill>
                  <a:latin typeface="Agency FB" panose="020B0503020202020204" pitchFamily="34" charset="0"/>
                  <a:ea typeface="微软雅黑" pitchFamily="34" charset="-122"/>
                </a:rPr>
                <a:t>01</a:t>
              </a:r>
              <a:endParaRPr lang="zh-CN" altLang="en-US" sz="4000" spc="400" dirty="0">
                <a:solidFill>
                  <a:srgbClr val="2ABDC7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41428" y="1999558"/>
            <a:ext cx="2706469" cy="4310537"/>
            <a:chOff x="1108288" y="2186627"/>
            <a:chExt cx="2706469" cy="4310537"/>
          </a:xfrm>
        </p:grpSpPr>
        <p:sp>
          <p:nvSpPr>
            <p:cNvPr id="15" name="任意多边形 14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" name="TextBox 29"/>
            <p:cNvSpPr txBox="1"/>
            <p:nvPr/>
          </p:nvSpPr>
          <p:spPr>
            <a:xfrm>
              <a:off x="1527139" y="4283315"/>
              <a:ext cx="1686244" cy="15388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30"/>
            <p:cNvSpPr txBox="1"/>
            <p:nvPr/>
          </p:nvSpPr>
          <p:spPr>
            <a:xfrm>
              <a:off x="1598586" y="3359838"/>
              <a:ext cx="221617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盈利项目</a:t>
              </a:r>
            </a:p>
          </p:txBody>
        </p:sp>
        <p:sp>
          <p:nvSpPr>
            <p:cNvPr id="18" name="TextBox 20"/>
            <p:cNvSpPr txBox="1"/>
            <p:nvPr/>
          </p:nvSpPr>
          <p:spPr>
            <a:xfrm>
              <a:off x="2099354" y="2551571"/>
              <a:ext cx="54181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spc="400" dirty="0" smtClean="0">
                  <a:solidFill>
                    <a:srgbClr val="2ABDC7"/>
                  </a:solidFill>
                  <a:latin typeface="Agency FB" panose="020B0503020202020204" pitchFamily="34" charset="0"/>
                  <a:ea typeface="微软雅黑" pitchFamily="34" charset="-122"/>
                </a:rPr>
                <a:t>03</a:t>
              </a:r>
              <a:endParaRPr lang="zh-CN" altLang="en-US" sz="4000" spc="400" dirty="0">
                <a:solidFill>
                  <a:srgbClr val="2ABDC7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73149" y="1999558"/>
            <a:ext cx="2523949" cy="4310537"/>
            <a:chOff x="1108288" y="2186627"/>
            <a:chExt cx="2523949" cy="4310537"/>
          </a:xfrm>
        </p:grpSpPr>
        <p:sp>
          <p:nvSpPr>
            <p:cNvPr id="20" name="任意多边形 19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1" name="TextBox 29"/>
            <p:cNvSpPr txBox="1"/>
            <p:nvPr/>
          </p:nvSpPr>
          <p:spPr>
            <a:xfrm>
              <a:off x="1527139" y="4283315"/>
              <a:ext cx="1686244" cy="15388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1606281" y="3366930"/>
              <a:ext cx="179732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F1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盈利项目</a:t>
              </a: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2108972" y="2551571"/>
              <a:ext cx="522579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spc="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rPr>
                <a:t>04</a:t>
              </a:r>
              <a:endParaRPr lang="zh-CN" altLang="en-US" sz="4000" spc="400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09707" y="1999558"/>
            <a:ext cx="2523949" cy="4310537"/>
            <a:chOff x="1108288" y="2186627"/>
            <a:chExt cx="2523949" cy="4310537"/>
          </a:xfrm>
        </p:grpSpPr>
        <p:sp>
          <p:nvSpPr>
            <p:cNvPr id="25" name="任意多边形 24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6" name="TextBox 29"/>
            <p:cNvSpPr txBox="1"/>
            <p:nvPr/>
          </p:nvSpPr>
          <p:spPr>
            <a:xfrm>
              <a:off x="1527139" y="4283315"/>
              <a:ext cx="1686244" cy="15236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30"/>
            <p:cNvSpPr txBox="1"/>
            <p:nvPr/>
          </p:nvSpPr>
          <p:spPr>
            <a:xfrm>
              <a:off x="1639680" y="3352862"/>
              <a:ext cx="179732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F1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盈利项目</a:t>
              </a:r>
            </a:p>
          </p:txBody>
        </p:sp>
        <p:sp>
          <p:nvSpPr>
            <p:cNvPr id="28" name="TextBox 20"/>
            <p:cNvSpPr txBox="1"/>
            <p:nvPr/>
          </p:nvSpPr>
          <p:spPr>
            <a:xfrm>
              <a:off x="2107369" y="2551571"/>
              <a:ext cx="525786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spc="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</a:rPr>
                <a:t>02</a:t>
              </a:r>
              <a:endParaRPr lang="zh-CN" altLang="en-US" sz="4000" spc="400" dirty="0">
                <a:solidFill>
                  <a:schemeClr val="bg1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344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成本分析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51622" y="2400073"/>
            <a:ext cx="724033" cy="2984489"/>
          </a:xfrm>
          <a:prstGeom prst="roundRect">
            <a:avLst>
              <a:gd name="adj" fmla="val 0"/>
            </a:avLst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8659" y="1838683"/>
            <a:ext cx="5825289" cy="1038171"/>
          </a:xfrm>
          <a:prstGeom prst="rect">
            <a:avLst/>
          </a:prstGeom>
          <a:noFill/>
          <a:ln>
            <a:solidFill>
              <a:srgbClr val="02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3000">
                    <a:srgbClr val="C00000"/>
                  </a:gs>
                  <a:gs pos="100000">
                    <a:srgbClr val="C00000"/>
                  </a:gs>
                </a:gsLst>
                <a:lin ang="5400000" scaled="1"/>
              </a:gra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8659" y="3537786"/>
            <a:ext cx="5825289" cy="1080226"/>
          </a:xfrm>
          <a:prstGeom prst="rect">
            <a:avLst/>
          </a:prstGeom>
          <a:noFill/>
          <a:ln>
            <a:solidFill>
              <a:srgbClr val="FEFEF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3000">
                    <a:srgbClr val="C00000"/>
                  </a:gs>
                  <a:gs pos="100000">
                    <a:srgbClr val="C00000"/>
                  </a:gs>
                </a:gsLst>
                <a:lin ang="5400000" scaled="1"/>
              </a:gra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1165" y="2141075"/>
            <a:ext cx="5632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单击添加文字内容，言简意赅不罗嗦。单击添加文字内容，言简意赅不罗嗦。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30931" y="1578971"/>
            <a:ext cx="2529636" cy="507531"/>
            <a:chOff x="4904651" y="1612051"/>
            <a:chExt cx="2529636" cy="677945"/>
          </a:xfrm>
        </p:grpSpPr>
        <p:sp>
          <p:nvSpPr>
            <p:cNvPr id="14" name="圆角矩形 13"/>
            <p:cNvSpPr/>
            <p:nvPr/>
          </p:nvSpPr>
          <p:spPr>
            <a:xfrm>
              <a:off x="4904651" y="1612051"/>
              <a:ext cx="2529636" cy="677945"/>
            </a:xfrm>
            <a:prstGeom prst="roundRect">
              <a:avLst>
                <a:gd name="adj" fmla="val 0"/>
              </a:avLst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050444" y="1657627"/>
              <a:ext cx="2239192" cy="616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计划额概况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5111165" y="3825137"/>
            <a:ext cx="5632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单击添加文字内容，言简意赅不罗嗦。单击添加文字内容，言简意赅不罗嗦。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30931" y="3258593"/>
            <a:ext cx="2529636" cy="522567"/>
            <a:chOff x="4904651" y="3725928"/>
            <a:chExt cx="2529636" cy="522567"/>
          </a:xfrm>
        </p:grpSpPr>
        <p:sp>
          <p:nvSpPr>
            <p:cNvPr id="18" name="圆角矩形 17"/>
            <p:cNvSpPr/>
            <p:nvPr/>
          </p:nvSpPr>
          <p:spPr>
            <a:xfrm>
              <a:off x="4904651" y="3725928"/>
              <a:ext cx="2529636" cy="522567"/>
            </a:xfrm>
            <a:prstGeom prst="roundRect">
              <a:avLst>
                <a:gd name="adj" fmla="val 0"/>
              </a:avLst>
            </a:pr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049873" y="3754535"/>
              <a:ext cx="22391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113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销售额概况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4918659" y="5174081"/>
            <a:ext cx="5825289" cy="1080226"/>
          </a:xfrm>
          <a:prstGeom prst="rect">
            <a:avLst/>
          </a:prstGeom>
          <a:noFill/>
          <a:ln>
            <a:solidFill>
              <a:srgbClr val="02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3000">
                    <a:srgbClr val="C00000"/>
                  </a:gs>
                  <a:gs pos="100000">
                    <a:srgbClr val="C00000"/>
                  </a:gs>
                </a:gsLst>
                <a:lin ang="5400000" scaled="1"/>
              </a:gra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1165" y="5461432"/>
            <a:ext cx="5632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单击添加文字内容，言简意赅不罗嗦。单击添加文字内容，言简意赅不罗嗦。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630931" y="4894888"/>
            <a:ext cx="2529636" cy="522567"/>
            <a:chOff x="4904651" y="3725928"/>
            <a:chExt cx="2529636" cy="522567"/>
          </a:xfrm>
        </p:grpSpPr>
        <p:sp>
          <p:nvSpPr>
            <p:cNvPr id="23" name="圆角矩形 22"/>
            <p:cNvSpPr/>
            <p:nvPr/>
          </p:nvSpPr>
          <p:spPr>
            <a:xfrm>
              <a:off x="4904651" y="3725928"/>
              <a:ext cx="2529636" cy="522567"/>
            </a:xfrm>
            <a:prstGeom prst="roundRect">
              <a:avLst>
                <a:gd name="adj" fmla="val 0"/>
              </a:avLst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049873" y="3754535"/>
              <a:ext cx="22391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利润额概况</a:t>
              </a:r>
            </a:p>
          </p:txBody>
        </p:sp>
      </p:grpSp>
      <p:sp>
        <p:nvSpPr>
          <p:cNvPr id="25" name="文本框 5"/>
          <p:cNvSpPr txBox="1"/>
          <p:nvPr/>
        </p:nvSpPr>
        <p:spPr>
          <a:xfrm>
            <a:off x="1141656" y="5456344"/>
            <a:ext cx="163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2B0F0"/>
                </a:solidFill>
                <a:latin typeface="时尚中黑简体" pitchFamily="2" charset="-122"/>
                <a:ea typeface="时尚中黑简体" pitchFamily="2" charset="-122"/>
              </a:rPr>
              <a:t>计划目标</a:t>
            </a:r>
          </a:p>
        </p:txBody>
      </p:sp>
      <p:sp>
        <p:nvSpPr>
          <p:cNvPr id="26" name="文本框 5"/>
          <p:cNvSpPr txBox="1"/>
          <p:nvPr/>
        </p:nvSpPr>
        <p:spPr>
          <a:xfrm>
            <a:off x="2520877" y="5478246"/>
            <a:ext cx="163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实际完成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2945567" y="1767053"/>
            <a:ext cx="724033" cy="3622749"/>
          </a:xfrm>
          <a:prstGeom prst="roundRect">
            <a:avLst>
              <a:gd name="adj" fmla="val 0"/>
            </a:avLst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</a:endParaRPr>
          </a:p>
        </p:txBody>
      </p:sp>
      <p:sp>
        <p:nvSpPr>
          <p:cNvPr id="28" name="文本框 83"/>
          <p:cNvSpPr txBox="1">
            <a:spLocks noChangeArrowheads="1"/>
          </p:cNvSpPr>
          <p:nvPr/>
        </p:nvSpPr>
        <p:spPr bwMode="auto">
          <a:xfrm>
            <a:off x="1353492" y="5714240"/>
            <a:ext cx="11913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sz="4400" b="1" dirty="0">
                <a:solidFill>
                  <a:srgbClr val="02B0F0"/>
                </a:solidFill>
                <a:latin typeface="Akzidenz-Grotesk BQ Condensed" pitchFamily="2" charset="0"/>
                <a:cs typeface="Arial" pitchFamily="34" charset="0"/>
              </a:rPr>
              <a:t>6000</a:t>
            </a:r>
            <a:r>
              <a:rPr lang="zh-CN" altLang="en-US" sz="2000" b="1" dirty="0">
                <a:solidFill>
                  <a:srgbClr val="02B0F0"/>
                </a:solidFill>
                <a:latin typeface="Akzidenz-Grotesk BQ Condensed" pitchFamily="2" charset="0"/>
                <a:cs typeface="Arial" pitchFamily="34" charset="0"/>
              </a:rPr>
              <a:t>万</a:t>
            </a:r>
          </a:p>
        </p:txBody>
      </p:sp>
      <p:sp>
        <p:nvSpPr>
          <p:cNvPr id="29" name="文本框 83"/>
          <p:cNvSpPr txBox="1">
            <a:spLocks noChangeArrowheads="1"/>
          </p:cNvSpPr>
          <p:nvPr/>
        </p:nvSpPr>
        <p:spPr bwMode="auto">
          <a:xfrm>
            <a:off x="2772529" y="5707727"/>
            <a:ext cx="11913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sz="4400" b="1" dirty="0">
                <a:solidFill>
                  <a:schemeClr val="bg1"/>
                </a:solidFill>
                <a:latin typeface="Akzidenz-Grotesk BQ Condensed" pitchFamily="2" charset="0"/>
                <a:cs typeface="Arial" pitchFamily="34" charset="0"/>
              </a:rPr>
              <a:t>8000</a:t>
            </a:r>
            <a:r>
              <a:rPr lang="zh-CN" altLang="en-US" sz="2000" b="1" dirty="0">
                <a:solidFill>
                  <a:schemeClr val="bg1"/>
                </a:solidFill>
                <a:latin typeface="Akzidenz-Grotesk BQ Condensed" pitchFamily="2" charset="0"/>
                <a:cs typeface="Arial" pitchFamily="34" charset="0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135471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908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38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88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908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9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59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908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6" grpId="0"/>
      <p:bldP spid="20" grpId="0" animBg="1"/>
      <p:bldP spid="21" grpId="0"/>
      <p:bldP spid="25" grpId="0"/>
      <p:bldP spid="26" grpId="0"/>
      <p:bldP spid="27" grpId="0" animBg="1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5" r="40974"/>
          <a:stretch>
            <a:fillRect/>
          </a:stretch>
        </p:blipFill>
        <p:spPr>
          <a:xfrm>
            <a:off x="0" y="-29497"/>
            <a:ext cx="12192000" cy="68874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3068" y="2054396"/>
            <a:ext cx="17403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rgbClr val="02B0F0"/>
                </a:solidFill>
                <a:latin typeface="Impact" panose="020B0806030902050204" pitchFamily="34" charset="0"/>
              </a:rPr>
              <a:t>1</a:t>
            </a:r>
            <a:endParaRPr lang="zh-CN" altLang="en-US" sz="23900" dirty="0">
              <a:solidFill>
                <a:srgbClr val="02B0F0"/>
              </a:solidFill>
              <a:latin typeface="Impact" panose="020B080603090205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94792" y="3950373"/>
            <a:ext cx="126825" cy="1151356"/>
            <a:chOff x="5219700" y="2609850"/>
            <a:chExt cx="153844" cy="1396642"/>
          </a:xfrm>
          <a:solidFill>
            <a:schemeClr val="bg1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5290369" y="2620144"/>
              <a:ext cx="0" cy="138634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5219700" y="260985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221144" y="3848100"/>
              <a:ext cx="152400" cy="152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78687" y="3828425"/>
            <a:ext cx="2613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8687" y="4496770"/>
            <a:ext cx="3317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项目简介</a:t>
            </a:r>
            <a:endParaRPr lang="zh-CN" altLang="en-US" sz="4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234403" y="3999540"/>
            <a:ext cx="352755" cy="304099"/>
          </a:xfrm>
          <a:prstGeom prst="triangl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1266" y="5508108"/>
            <a:ext cx="5124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副标题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465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资金预算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矩形 8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4864979" y="2810304"/>
            <a:ext cx="2470253" cy="460365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7335233" y="2522128"/>
            <a:ext cx="909851" cy="1029231"/>
          </a:xfrm>
          <a:custGeom>
            <a:avLst/>
            <a:gdLst>
              <a:gd name="connsiteX0" fmla="*/ 847684 w 847684"/>
              <a:gd name="connsiteY0" fmla="*/ 0 h 958907"/>
              <a:gd name="connsiteX1" fmla="*/ 847684 w 847684"/>
              <a:gd name="connsiteY1" fmla="*/ 958907 h 958907"/>
              <a:gd name="connsiteX2" fmla="*/ 0 w 847684"/>
              <a:gd name="connsiteY2" fmla="*/ 689872 h 958907"/>
              <a:gd name="connsiteX3" fmla="*/ 0 w 847684"/>
              <a:gd name="connsiteY3" fmla="*/ 269035 h 95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684" h="958907">
                <a:moveTo>
                  <a:pt x="847684" y="0"/>
                </a:moveTo>
                <a:lnTo>
                  <a:pt x="847684" y="958907"/>
                </a:lnTo>
                <a:lnTo>
                  <a:pt x="0" y="689872"/>
                </a:lnTo>
                <a:lnTo>
                  <a:pt x="0" y="269035"/>
                </a:lnTo>
                <a:close/>
              </a:path>
            </a:pathLst>
          </a:custGeom>
          <a:solidFill>
            <a:srgbClr val="00C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8245084" y="2522127"/>
            <a:ext cx="2895193" cy="1029231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 flipH="1">
            <a:off x="3955128" y="2522126"/>
            <a:ext cx="909851" cy="1029231"/>
          </a:xfrm>
          <a:custGeom>
            <a:avLst/>
            <a:gdLst>
              <a:gd name="connsiteX0" fmla="*/ 847684 w 847684"/>
              <a:gd name="connsiteY0" fmla="*/ 0 h 958907"/>
              <a:gd name="connsiteX1" fmla="*/ 847684 w 847684"/>
              <a:gd name="connsiteY1" fmla="*/ 958907 h 958907"/>
              <a:gd name="connsiteX2" fmla="*/ 0 w 847684"/>
              <a:gd name="connsiteY2" fmla="*/ 689872 h 958907"/>
              <a:gd name="connsiteX3" fmla="*/ 0 w 847684"/>
              <a:gd name="connsiteY3" fmla="*/ 269035 h 95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684" h="958907">
                <a:moveTo>
                  <a:pt x="847684" y="0"/>
                </a:moveTo>
                <a:lnTo>
                  <a:pt x="847684" y="958907"/>
                </a:lnTo>
                <a:lnTo>
                  <a:pt x="0" y="689872"/>
                </a:lnTo>
                <a:lnTo>
                  <a:pt x="0" y="269035"/>
                </a:lnTo>
                <a:close/>
              </a:path>
            </a:pathLst>
          </a:custGeom>
          <a:solidFill>
            <a:srgbClr val="00C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1051721" y="2522125"/>
            <a:ext cx="2903406" cy="1029231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5337491" y="2286052"/>
            <a:ext cx="1529247" cy="1529248"/>
          </a:xfrm>
          <a:prstGeom prst="ellipse">
            <a:avLst/>
          </a:prstGeom>
          <a:solidFill>
            <a:schemeClr val="bg1"/>
          </a:solidFill>
          <a:ln>
            <a:solidFill>
              <a:srgbClr val="02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5520789" y="2469350"/>
            <a:ext cx="1162652" cy="1162653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4864979" y="4899263"/>
            <a:ext cx="2470253" cy="460365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7335233" y="4611087"/>
            <a:ext cx="909851" cy="1029231"/>
          </a:xfrm>
          <a:custGeom>
            <a:avLst/>
            <a:gdLst>
              <a:gd name="connsiteX0" fmla="*/ 847684 w 847684"/>
              <a:gd name="connsiteY0" fmla="*/ 0 h 958907"/>
              <a:gd name="connsiteX1" fmla="*/ 847684 w 847684"/>
              <a:gd name="connsiteY1" fmla="*/ 958907 h 958907"/>
              <a:gd name="connsiteX2" fmla="*/ 0 w 847684"/>
              <a:gd name="connsiteY2" fmla="*/ 689872 h 958907"/>
              <a:gd name="connsiteX3" fmla="*/ 0 w 847684"/>
              <a:gd name="connsiteY3" fmla="*/ 269035 h 95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684" h="958907">
                <a:moveTo>
                  <a:pt x="847684" y="0"/>
                </a:moveTo>
                <a:lnTo>
                  <a:pt x="847684" y="958907"/>
                </a:lnTo>
                <a:lnTo>
                  <a:pt x="0" y="689872"/>
                </a:lnTo>
                <a:lnTo>
                  <a:pt x="0" y="269035"/>
                </a:lnTo>
                <a:close/>
              </a:path>
            </a:pathLst>
          </a:custGeom>
          <a:solidFill>
            <a:srgbClr val="00C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8245084" y="4611086"/>
            <a:ext cx="2895193" cy="1029231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 flipH="1">
            <a:off x="3955128" y="4611085"/>
            <a:ext cx="909851" cy="1029231"/>
          </a:xfrm>
          <a:custGeom>
            <a:avLst/>
            <a:gdLst>
              <a:gd name="connsiteX0" fmla="*/ 847684 w 847684"/>
              <a:gd name="connsiteY0" fmla="*/ 0 h 958907"/>
              <a:gd name="connsiteX1" fmla="*/ 847684 w 847684"/>
              <a:gd name="connsiteY1" fmla="*/ 958907 h 958907"/>
              <a:gd name="connsiteX2" fmla="*/ 0 w 847684"/>
              <a:gd name="connsiteY2" fmla="*/ 689872 h 958907"/>
              <a:gd name="connsiteX3" fmla="*/ 0 w 847684"/>
              <a:gd name="connsiteY3" fmla="*/ 269035 h 95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684" h="958907">
                <a:moveTo>
                  <a:pt x="847684" y="0"/>
                </a:moveTo>
                <a:lnTo>
                  <a:pt x="847684" y="958907"/>
                </a:lnTo>
                <a:lnTo>
                  <a:pt x="0" y="689872"/>
                </a:lnTo>
                <a:lnTo>
                  <a:pt x="0" y="269035"/>
                </a:lnTo>
                <a:close/>
              </a:path>
            </a:pathLst>
          </a:custGeom>
          <a:solidFill>
            <a:srgbClr val="00C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1051721" y="4611084"/>
            <a:ext cx="2903406" cy="1029231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5337491" y="4375011"/>
            <a:ext cx="1529247" cy="1529248"/>
          </a:xfrm>
          <a:prstGeom prst="ellipse">
            <a:avLst/>
          </a:prstGeom>
          <a:solidFill>
            <a:schemeClr val="bg1"/>
          </a:solidFill>
          <a:ln>
            <a:solidFill>
              <a:srgbClr val="02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/>
          <p:nvPr/>
        </p:nvSpPr>
        <p:spPr>
          <a:xfrm>
            <a:off x="5520789" y="4558309"/>
            <a:ext cx="1162652" cy="1162653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 txBox="1"/>
          <p:nvPr/>
        </p:nvSpPr>
        <p:spPr>
          <a:xfrm>
            <a:off x="5593908" y="2775884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500</a:t>
            </a:r>
            <a:r>
              <a:rPr lang="zh-CN" alt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万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 txBox="1"/>
          <p:nvPr/>
        </p:nvSpPr>
        <p:spPr>
          <a:xfrm>
            <a:off x="5578652" y="4908802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1000</a:t>
            </a:r>
            <a:r>
              <a:rPr lang="zh-CN" altLang="en-US" sz="24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万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1392700" y="4862635"/>
            <a:ext cx="222115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36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需资金</a:t>
            </a:r>
            <a:endParaRPr lang="zh-CN" altLang="en-US" sz="36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1392699" y="2759741"/>
            <a:ext cx="222115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现有资金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9"/>
          <p:cNvSpPr txBox="1"/>
          <p:nvPr/>
        </p:nvSpPr>
        <p:spPr>
          <a:xfrm>
            <a:off x="8338211" y="2725462"/>
            <a:ext cx="2708938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点击输入简要文字内容，文字内容需概括精炼，不用多余的文字</a:t>
            </a:r>
            <a:r>
              <a:rPr lang="zh-CN" altLang="en-US" sz="1400" dirty="0" smtClean="0">
                <a:solidFill>
                  <a:schemeClr val="bg1"/>
                </a:solidFill>
              </a:rPr>
              <a:t>修饰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8338211" y="4811384"/>
            <a:ext cx="2708938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FFFFFF"/>
                </a:solidFill>
              </a:rPr>
              <a:t>点击输入简要文字内容，文字内容需概括精炼，不用多余的文字</a:t>
            </a:r>
            <a:r>
              <a:rPr lang="zh-CN" altLang="en-US" sz="1400" dirty="0" smtClean="0">
                <a:solidFill>
                  <a:srgbClr val="FFFFFF"/>
                </a:solidFill>
              </a:rPr>
              <a:t>修饰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8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6149" y="198589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资金用途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28624" y="2286053"/>
            <a:ext cx="9334752" cy="3716345"/>
            <a:chOff x="1428624" y="2286053"/>
            <a:chExt cx="9334752" cy="3716345"/>
          </a:xfrm>
          <a:solidFill>
            <a:schemeClr val="bg1">
              <a:lumMod val="95000"/>
            </a:schemeClr>
          </a:solidFill>
        </p:grpSpPr>
        <p:sp>
          <p:nvSpPr>
            <p:cNvPr id="10" name="圆角矩形 9"/>
            <p:cNvSpPr/>
            <p:nvPr/>
          </p:nvSpPr>
          <p:spPr>
            <a:xfrm>
              <a:off x="4546368" y="3357204"/>
              <a:ext cx="3120384" cy="1530492"/>
            </a:xfrm>
            <a:prstGeom prst="roundRect">
              <a:avLst>
                <a:gd name="adj" fmla="val 10131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133" kern="0">
                <a:solidFill>
                  <a:srgbClr val="D00022"/>
                </a:solidFill>
                <a:latin typeface="Calibri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428624" y="2286053"/>
              <a:ext cx="3978357" cy="1530493"/>
            </a:xfrm>
            <a:prstGeom prst="roundRect">
              <a:avLst>
                <a:gd name="adj" fmla="val 10131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13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785020" y="2286053"/>
              <a:ext cx="3978356" cy="1530493"/>
            </a:xfrm>
            <a:prstGeom prst="roundRect">
              <a:avLst>
                <a:gd name="adj" fmla="val 10131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13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428624" y="4471905"/>
              <a:ext cx="3978357" cy="1530493"/>
            </a:xfrm>
            <a:prstGeom prst="roundRect">
              <a:avLst>
                <a:gd name="adj" fmla="val 10131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13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6737502" y="4471904"/>
              <a:ext cx="3978356" cy="1530493"/>
            </a:xfrm>
            <a:prstGeom prst="roundRect">
              <a:avLst>
                <a:gd name="adj" fmla="val 10131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133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518382" y="4122448"/>
            <a:ext cx="9147317" cy="0"/>
          </a:xfrm>
          <a:prstGeom prst="line">
            <a:avLst/>
          </a:prstGeom>
          <a:ln w="57150">
            <a:solidFill>
              <a:srgbClr val="02B0F0"/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25451" y="2147458"/>
            <a:ext cx="0" cy="3854941"/>
          </a:xfrm>
          <a:prstGeom prst="line">
            <a:avLst/>
          </a:prstGeom>
          <a:ln w="57150">
            <a:solidFill>
              <a:srgbClr val="02B0F0"/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016275" y="3614595"/>
            <a:ext cx="2138334" cy="1049368"/>
          </a:xfrm>
          <a:prstGeom prst="roundRect">
            <a:avLst>
              <a:gd name="adj" fmla="val 10131"/>
            </a:avLst>
          </a:prstGeom>
          <a:solidFill>
            <a:srgbClr val="010F1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 kern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资金用途</a:t>
            </a:r>
            <a:endParaRPr lang="en-US" sz="3200" b="1" kern="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26305" y="2133600"/>
            <a:ext cx="3724413" cy="1578445"/>
            <a:chOff x="1526305" y="2133600"/>
            <a:chExt cx="3724413" cy="1578445"/>
          </a:xfrm>
        </p:grpSpPr>
        <p:sp>
          <p:nvSpPr>
            <p:cNvPr id="19" name="圆角矩形 18"/>
            <p:cNvSpPr/>
            <p:nvPr/>
          </p:nvSpPr>
          <p:spPr>
            <a:xfrm>
              <a:off x="1684697" y="2133600"/>
              <a:ext cx="3468853" cy="1453275"/>
            </a:xfrm>
            <a:prstGeom prst="roundRect">
              <a:avLst>
                <a:gd name="adj" fmla="val 10131"/>
              </a:avLst>
            </a:prstGeom>
            <a:solidFill>
              <a:srgbClr val="02B0F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6000" tIns="336000" rIns="96000" bIns="0" anchor="ctr"/>
            <a:lstStyle/>
            <a:p>
              <a:pPr algn="just"/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KSO_GN1"/>
            <p:cNvSpPr txBox="1">
              <a:spLocks noChangeArrowheads="1"/>
            </p:cNvSpPr>
            <p:nvPr/>
          </p:nvSpPr>
          <p:spPr bwMode="auto">
            <a:xfrm flipH="1">
              <a:off x="1526305" y="2215170"/>
              <a:ext cx="1000529" cy="411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3600" b="1" dirty="0">
                  <a:solidFill>
                    <a:schemeClr val="bg1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1" name="TextBox 110"/>
            <p:cNvSpPr txBox="1"/>
            <p:nvPr/>
          </p:nvSpPr>
          <p:spPr>
            <a:xfrm>
              <a:off x="2604500" y="2542494"/>
              <a:ext cx="2646218" cy="1169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38453" y="2133600"/>
            <a:ext cx="3610743" cy="1578445"/>
            <a:chOff x="7038453" y="2133600"/>
            <a:chExt cx="3610743" cy="1578445"/>
          </a:xfrm>
        </p:grpSpPr>
        <p:sp>
          <p:nvSpPr>
            <p:cNvPr id="23" name="圆角矩形 22"/>
            <p:cNvSpPr/>
            <p:nvPr/>
          </p:nvSpPr>
          <p:spPr>
            <a:xfrm>
              <a:off x="7038453" y="2133600"/>
              <a:ext cx="3468854" cy="1453275"/>
            </a:xfrm>
            <a:prstGeom prst="roundRect">
              <a:avLst>
                <a:gd name="adj" fmla="val 10131"/>
              </a:avLst>
            </a:prstGeom>
            <a:solidFill>
              <a:srgbClr val="02B0F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6000" tIns="336000" rIns="96000" bIns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667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KSO_GN2"/>
            <p:cNvSpPr txBox="1">
              <a:spLocks noChangeArrowheads="1"/>
            </p:cNvSpPr>
            <p:nvPr/>
          </p:nvSpPr>
          <p:spPr bwMode="auto">
            <a:xfrm flipH="1">
              <a:off x="9648667" y="2215170"/>
              <a:ext cx="1000529" cy="411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3600" b="1" dirty="0" smtClean="0"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03</a:t>
              </a:r>
              <a:endParaRPr lang="zh-CN" altLang="en-US" sz="3600" b="1" dirty="0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5" name="TextBox 110"/>
            <p:cNvSpPr txBox="1"/>
            <p:nvPr/>
          </p:nvSpPr>
          <p:spPr>
            <a:xfrm>
              <a:off x="7603451" y="2542494"/>
              <a:ext cx="2646218" cy="1169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18382" y="4725340"/>
            <a:ext cx="3732336" cy="1480984"/>
            <a:chOff x="1518382" y="4725340"/>
            <a:chExt cx="3732336" cy="1480984"/>
          </a:xfrm>
        </p:grpSpPr>
        <p:sp>
          <p:nvSpPr>
            <p:cNvPr id="27" name="圆角矩形 26"/>
            <p:cNvSpPr/>
            <p:nvPr/>
          </p:nvSpPr>
          <p:spPr>
            <a:xfrm>
              <a:off x="1684697" y="4725340"/>
              <a:ext cx="3468853" cy="1453275"/>
            </a:xfrm>
            <a:prstGeom prst="roundRect">
              <a:avLst>
                <a:gd name="adj" fmla="val 10131"/>
              </a:avLst>
            </a:prstGeom>
            <a:solidFill>
              <a:srgbClr val="02B0F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6000" tIns="0" rIns="96000" bIns="33600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667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KSO_GN4"/>
            <p:cNvSpPr txBox="1">
              <a:spLocks noChangeArrowheads="1"/>
            </p:cNvSpPr>
            <p:nvPr/>
          </p:nvSpPr>
          <p:spPr bwMode="auto">
            <a:xfrm flipH="1">
              <a:off x="1518382" y="5766787"/>
              <a:ext cx="1000529" cy="411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3600" b="1" dirty="0" smtClean="0"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  <a:endParaRPr lang="zh-CN" altLang="en-US" sz="3600" b="1" dirty="0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9" name="TextBox 110"/>
            <p:cNvSpPr txBox="1"/>
            <p:nvPr/>
          </p:nvSpPr>
          <p:spPr>
            <a:xfrm>
              <a:off x="2604500" y="5036773"/>
              <a:ext cx="2646218" cy="1169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93572" y="4725339"/>
            <a:ext cx="3641768" cy="1480985"/>
            <a:chOff x="6993572" y="4725339"/>
            <a:chExt cx="3641768" cy="1480985"/>
          </a:xfrm>
        </p:grpSpPr>
        <p:sp>
          <p:nvSpPr>
            <p:cNvPr id="31" name="圆角矩形 30"/>
            <p:cNvSpPr/>
            <p:nvPr/>
          </p:nvSpPr>
          <p:spPr>
            <a:xfrm>
              <a:off x="6993572" y="4725339"/>
              <a:ext cx="3468854" cy="1453275"/>
            </a:xfrm>
            <a:prstGeom prst="roundRect">
              <a:avLst>
                <a:gd name="adj" fmla="val 10131"/>
              </a:avLst>
            </a:prstGeom>
            <a:solidFill>
              <a:srgbClr val="02B0F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6000" tIns="0" rIns="96000" bIns="336000"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sz="2667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2" name="KSO_GN3"/>
            <p:cNvSpPr txBox="1">
              <a:spLocks noChangeArrowheads="1"/>
            </p:cNvSpPr>
            <p:nvPr/>
          </p:nvSpPr>
          <p:spPr bwMode="auto">
            <a:xfrm flipH="1">
              <a:off x="9634811" y="5794497"/>
              <a:ext cx="1000529" cy="411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3600" b="1" dirty="0">
                  <a:solidFill>
                    <a:schemeClr val="bg1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33" name="TextBox 110"/>
            <p:cNvSpPr txBox="1"/>
            <p:nvPr/>
          </p:nvSpPr>
          <p:spPr>
            <a:xfrm>
              <a:off x="7603451" y="5036773"/>
              <a:ext cx="2646218" cy="1169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883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3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3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/>
        </p:nvSpPr>
        <p:spPr>
          <a:xfrm>
            <a:off x="2967037" y="1171480"/>
            <a:ext cx="6257925" cy="2400300"/>
          </a:xfrm>
          <a:prstGeom prst="frame">
            <a:avLst>
              <a:gd name="adj1" fmla="val 5357"/>
            </a:avLst>
          </a:prstGeom>
          <a:gradFill>
            <a:gsLst>
              <a:gs pos="33000">
                <a:schemeClr val="bg1"/>
              </a:gs>
              <a:gs pos="72000">
                <a:schemeClr val="bg1"/>
              </a:gs>
              <a:gs pos="50000">
                <a:schemeClr val="bg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4607859" y="3146612"/>
            <a:ext cx="3164541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800" dirty="0" err="1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800" dirty="0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gradFill>
                  <a:gsLst>
                    <a:gs pos="33000">
                      <a:schemeClr val="bg1"/>
                    </a:gs>
                    <a:gs pos="72000">
                      <a:schemeClr val="bg1"/>
                    </a:gs>
                    <a:gs pos="5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2800" dirty="0">
              <a:gradFill>
                <a:gsLst>
                  <a:gs pos="33000">
                    <a:schemeClr val="bg1"/>
                  </a:gs>
                  <a:gs pos="72000">
                    <a:schemeClr val="bg1"/>
                  </a:gs>
                  <a:gs pos="50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2737" y="1883163"/>
            <a:ext cx="8256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感谢在座各位聆听</a:t>
            </a:r>
            <a:endParaRPr lang="zh-CN" altLang="en-US" sz="5400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5098" y="1883163"/>
            <a:ext cx="8256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感谢在座各位聆听</a:t>
            </a:r>
            <a:endParaRPr lang="zh-CN" altLang="en-US" sz="5400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22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  <p:bldP spid="10" grpId="0"/>
      <p:bldP spid="10" grpId="1"/>
      <p:bldP spid="10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19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-1167619" y="2475915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Oval 6"/>
          <p:cNvSpPr>
            <a:spLocks noChangeArrowheads="1"/>
          </p:cNvSpPr>
          <p:nvPr/>
        </p:nvSpPr>
        <p:spPr bwMode="auto">
          <a:xfrm flipH="1">
            <a:off x="1595779" y="2041690"/>
            <a:ext cx="4256012" cy="4254425"/>
          </a:xfrm>
          <a:prstGeom prst="ellipse">
            <a:avLst/>
          </a:prstGeom>
          <a:noFill/>
          <a:ln w="11" cap="flat">
            <a:solidFill>
              <a:srgbClr val="FCFCFC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84" name="Line 16"/>
          <p:cNvSpPr>
            <a:spLocks noChangeShapeType="1"/>
          </p:cNvSpPr>
          <p:nvPr/>
        </p:nvSpPr>
        <p:spPr bwMode="auto">
          <a:xfrm flipH="1">
            <a:off x="3254329" y="2655764"/>
            <a:ext cx="791260" cy="804904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85" name="Line 17"/>
          <p:cNvSpPr>
            <a:spLocks noChangeShapeType="1"/>
          </p:cNvSpPr>
          <p:nvPr/>
        </p:nvSpPr>
        <p:spPr bwMode="auto">
          <a:xfrm flipH="1" flipV="1">
            <a:off x="3363468" y="4374711"/>
            <a:ext cx="1709708" cy="404204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86" name="Line 18"/>
          <p:cNvSpPr>
            <a:spLocks noChangeShapeType="1"/>
          </p:cNvSpPr>
          <p:nvPr/>
        </p:nvSpPr>
        <p:spPr bwMode="auto">
          <a:xfrm flipH="1">
            <a:off x="3404396" y="3487953"/>
            <a:ext cx="1664376" cy="409273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87" name="Oval 10"/>
          <p:cNvSpPr>
            <a:spLocks noChangeArrowheads="1"/>
          </p:cNvSpPr>
          <p:nvPr/>
        </p:nvSpPr>
        <p:spPr bwMode="auto">
          <a:xfrm flipH="1">
            <a:off x="3881218" y="1716378"/>
            <a:ext cx="1037820" cy="1037820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srgbClr val="F8F8F8"/>
              </a:solidFill>
            </a:endParaRPr>
          </a:p>
        </p:txBody>
      </p:sp>
      <p:sp>
        <p:nvSpPr>
          <p:cNvPr id="88" name="TextBox 9"/>
          <p:cNvSpPr txBox="1"/>
          <p:nvPr/>
        </p:nvSpPr>
        <p:spPr>
          <a:xfrm flipH="1">
            <a:off x="3994129" y="1881482"/>
            <a:ext cx="812000" cy="707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9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亮点之一</a:t>
            </a:r>
            <a:endParaRPr lang="zh-CN" altLang="en-US" sz="199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Oval 12"/>
          <p:cNvSpPr>
            <a:spLocks noChangeArrowheads="1"/>
          </p:cNvSpPr>
          <p:nvPr/>
        </p:nvSpPr>
        <p:spPr bwMode="auto">
          <a:xfrm flipH="1">
            <a:off x="5141965" y="2815963"/>
            <a:ext cx="1037820" cy="1037820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srgbClr val="F8F8F8"/>
              </a:solidFill>
              <a:latin typeface="+mn-ea"/>
            </a:endParaRPr>
          </a:p>
        </p:txBody>
      </p:sp>
      <p:sp>
        <p:nvSpPr>
          <p:cNvPr id="90" name="TextBox 11"/>
          <p:cNvSpPr txBox="1"/>
          <p:nvPr/>
        </p:nvSpPr>
        <p:spPr>
          <a:xfrm flipH="1">
            <a:off x="5287015" y="2974862"/>
            <a:ext cx="812000" cy="70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r>
              <a:rPr lang="zh-CN" altLang="en-US" sz="1999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之二</a:t>
            </a:r>
            <a:endParaRPr lang="zh-CN" altLang="en-US" sz="199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Oval 11"/>
          <p:cNvSpPr>
            <a:spLocks noChangeArrowheads="1"/>
          </p:cNvSpPr>
          <p:nvPr/>
        </p:nvSpPr>
        <p:spPr bwMode="auto">
          <a:xfrm flipH="1">
            <a:off x="5061196" y="4504040"/>
            <a:ext cx="1037820" cy="1039406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srgbClr val="F8F8F8"/>
              </a:solidFill>
              <a:latin typeface="+mn-ea"/>
            </a:endParaRPr>
          </a:p>
        </p:txBody>
      </p:sp>
      <p:sp>
        <p:nvSpPr>
          <p:cNvPr id="92" name="TextBox 13"/>
          <p:cNvSpPr txBox="1"/>
          <p:nvPr/>
        </p:nvSpPr>
        <p:spPr>
          <a:xfrm flipH="1">
            <a:off x="5200389" y="4644841"/>
            <a:ext cx="775014" cy="707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r>
              <a:rPr lang="zh-CN" altLang="en-US" sz="1999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之三</a:t>
            </a:r>
            <a:endParaRPr lang="zh-CN" altLang="en-US" sz="199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Oval 8"/>
          <p:cNvSpPr>
            <a:spLocks noChangeArrowheads="1"/>
          </p:cNvSpPr>
          <p:nvPr/>
        </p:nvSpPr>
        <p:spPr bwMode="auto">
          <a:xfrm flipH="1">
            <a:off x="834860" y="2887685"/>
            <a:ext cx="2410093" cy="2410091"/>
          </a:xfrm>
          <a:prstGeom prst="ellipse">
            <a:avLst/>
          </a:prstGeom>
          <a:solidFill>
            <a:srgbClr val="FCFCFC"/>
          </a:solidFill>
          <a:ln>
            <a:noFill/>
          </a:ln>
          <a:extLst/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94" name="Oval 9"/>
          <p:cNvSpPr>
            <a:spLocks noChangeArrowheads="1"/>
          </p:cNvSpPr>
          <p:nvPr/>
        </p:nvSpPr>
        <p:spPr bwMode="auto">
          <a:xfrm flipH="1">
            <a:off x="1025097" y="3077921"/>
            <a:ext cx="2029620" cy="2031207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95" name="Oval 11"/>
          <p:cNvSpPr>
            <a:spLocks noChangeArrowheads="1"/>
          </p:cNvSpPr>
          <p:nvPr/>
        </p:nvSpPr>
        <p:spPr bwMode="auto">
          <a:xfrm flipH="1">
            <a:off x="3894859" y="5597697"/>
            <a:ext cx="1037820" cy="1039406"/>
          </a:xfrm>
          <a:prstGeom prst="ellipse">
            <a:avLst/>
          </a:prstGeom>
          <a:solidFill>
            <a:srgbClr val="02B0F0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srgbClr val="F8F8F8"/>
              </a:solidFill>
              <a:latin typeface="+mn-ea"/>
            </a:endParaRPr>
          </a:p>
        </p:txBody>
      </p:sp>
      <p:sp>
        <p:nvSpPr>
          <p:cNvPr id="96" name="TextBox 17"/>
          <p:cNvSpPr txBox="1"/>
          <p:nvPr/>
        </p:nvSpPr>
        <p:spPr>
          <a:xfrm flipH="1">
            <a:off x="3994127" y="5770073"/>
            <a:ext cx="812000" cy="70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r>
              <a:rPr lang="zh-CN" altLang="en-US" sz="1999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之四</a:t>
            </a:r>
            <a:endParaRPr lang="zh-CN" altLang="en-US" sz="199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Line 16"/>
          <p:cNvSpPr>
            <a:spLocks noChangeShapeType="1"/>
          </p:cNvSpPr>
          <p:nvPr/>
        </p:nvSpPr>
        <p:spPr bwMode="auto">
          <a:xfrm flipH="1" flipV="1">
            <a:off x="3240687" y="4920408"/>
            <a:ext cx="791260" cy="804904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98" name="TextBox 19"/>
          <p:cNvSpPr txBox="1"/>
          <p:nvPr/>
        </p:nvSpPr>
        <p:spPr>
          <a:xfrm>
            <a:off x="5141965" y="1757372"/>
            <a:ext cx="5549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在这里输入您的主要叙述内容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20"/>
          <p:cNvSpPr txBox="1"/>
          <p:nvPr/>
        </p:nvSpPr>
        <p:spPr>
          <a:xfrm>
            <a:off x="6324835" y="2973751"/>
            <a:ext cx="5045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21"/>
          <p:cNvSpPr txBox="1"/>
          <p:nvPr/>
        </p:nvSpPr>
        <p:spPr>
          <a:xfrm>
            <a:off x="6236643" y="4702281"/>
            <a:ext cx="5045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22"/>
          <p:cNvSpPr txBox="1"/>
          <p:nvPr/>
        </p:nvSpPr>
        <p:spPr>
          <a:xfrm>
            <a:off x="5170207" y="5923770"/>
            <a:ext cx="5549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23"/>
          <p:cNvSpPr txBox="1"/>
          <p:nvPr/>
        </p:nvSpPr>
        <p:spPr>
          <a:xfrm>
            <a:off x="1545002" y="353469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24"/>
          <p:cNvSpPr txBox="1"/>
          <p:nvPr/>
        </p:nvSpPr>
        <p:spPr>
          <a:xfrm>
            <a:off x="1529935" y="412162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822264" y="192005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投资亮点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42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6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9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8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300"/>
                            </p:stCondLst>
                            <p:childTnLst>
                              <p:par>
                                <p:cTn id="10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7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/>
      <p:bldP spid="89" grpId="0" animBg="1"/>
      <p:bldP spid="90" grpId="0"/>
      <p:bldP spid="91" grpId="0" animBg="1"/>
      <p:bldP spid="92" grpId="0"/>
      <p:bldP spid="93" grpId="0" animBg="1"/>
      <p:bldP spid="94" grpId="0" animBg="1"/>
      <p:bldP spid="95" grpId="0" animBg="1"/>
      <p:bldP spid="96" grpId="0"/>
      <p:bldP spid="97" grpId="0" animBg="1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87719" y="236427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我们的愿景</a:t>
            </a:r>
            <a:endParaRPr lang="en-US" altLang="zh-CN" sz="44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44888" y="2649541"/>
            <a:ext cx="0" cy="360045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4283076" y="1911353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3706813" y="3725865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4283076" y="5514978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055688" y="3346453"/>
            <a:ext cx="2193925" cy="2193925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5" name="组合 14"/>
          <p:cNvGrpSpPr/>
          <p:nvPr/>
        </p:nvGrpSpPr>
        <p:grpSpPr>
          <a:xfrm>
            <a:off x="3952875" y="2274891"/>
            <a:ext cx="2855913" cy="773112"/>
            <a:chOff x="3952875" y="1970088"/>
            <a:chExt cx="2855913" cy="773112"/>
          </a:xfrm>
        </p:grpSpPr>
        <p:sp>
          <p:nvSpPr>
            <p:cNvPr id="16" name="圆角矩形 15"/>
            <p:cNvSpPr/>
            <p:nvPr/>
          </p:nvSpPr>
          <p:spPr>
            <a:xfrm>
              <a:off x="3952875" y="1970088"/>
              <a:ext cx="2855913" cy="773112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文本框 16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4593596" y="1980341"/>
              <a:ext cx="157447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Kartika" panose="02020503030404060203" pitchFamily="18" charset="0"/>
                </a:rPr>
                <a:t>愿景一</a:t>
              </a:r>
              <a:endParaRPr lang="en-US" altLang="zh-CN" sz="3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52875" y="4056066"/>
            <a:ext cx="2855913" cy="774700"/>
            <a:chOff x="3952875" y="3751263"/>
            <a:chExt cx="2855913" cy="774700"/>
          </a:xfrm>
        </p:grpSpPr>
        <p:sp>
          <p:nvSpPr>
            <p:cNvPr id="19" name="圆角矩形 18"/>
            <p:cNvSpPr/>
            <p:nvPr/>
          </p:nvSpPr>
          <p:spPr>
            <a:xfrm>
              <a:off x="3952875" y="3751263"/>
              <a:ext cx="2855913" cy="774700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文本框 19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4587719" y="3803489"/>
              <a:ext cx="157447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Kartika" panose="02020503030404060203" pitchFamily="18" charset="0"/>
                </a:rPr>
                <a:t>愿景</a:t>
              </a:r>
              <a:r>
                <a:rPr lang="zh-CN" altLang="en-US" sz="36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Kartika" panose="02020503030404060203" pitchFamily="18" charset="0"/>
                </a:rPr>
                <a:t>二</a:t>
              </a:r>
              <a:endParaRPr lang="en-US" altLang="zh-CN" sz="36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2875" y="5837241"/>
            <a:ext cx="2855913" cy="774700"/>
            <a:chOff x="3952875" y="5532438"/>
            <a:chExt cx="2855913" cy="774700"/>
          </a:xfrm>
        </p:grpSpPr>
        <p:sp>
          <p:nvSpPr>
            <p:cNvPr id="22" name="圆角矩形 21"/>
            <p:cNvSpPr/>
            <p:nvPr/>
          </p:nvSpPr>
          <p:spPr>
            <a:xfrm>
              <a:off x="3952875" y="5532438"/>
              <a:ext cx="2855913" cy="774700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文本框 22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4593596" y="5551813"/>
              <a:ext cx="157447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Kartika" panose="02020503030404060203" pitchFamily="18" charset="0"/>
                </a:rPr>
                <a:t>愿景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Kartika" panose="02020503030404060203" pitchFamily="18" charset="0"/>
                </a:rPr>
                <a:t>三</a:t>
              </a:r>
              <a:endParaRPr lang="en-US" altLang="zh-CN" sz="3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7404459" y="2310586"/>
            <a:ext cx="3524096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请</a:t>
            </a:r>
            <a:r>
              <a:rPr lang="zh-CN" altLang="en-US" sz="18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8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404459" y="4080597"/>
            <a:ext cx="3524096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请</a:t>
            </a:r>
            <a:r>
              <a:rPr lang="zh-CN" altLang="en-US" sz="18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8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7404459" y="5873730"/>
            <a:ext cx="3524096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</a:rPr>
              <a:t>请</a:t>
            </a:r>
            <a:r>
              <a:rPr lang="zh-CN" altLang="en-US" sz="1800" dirty="0">
                <a:solidFill>
                  <a:schemeClr val="bg1"/>
                </a:solidFill>
              </a:rPr>
              <a:t>在这里输入您的主要叙述内容</a:t>
            </a:r>
            <a:endParaRPr lang="en-US" altLang="zh-CN" sz="18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请在这里输入您的主要叙述内容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82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2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6"/>
          <p:cNvSpPr txBox="1"/>
          <p:nvPr/>
        </p:nvSpPr>
        <p:spPr>
          <a:xfrm>
            <a:off x="1098374" y="5344914"/>
            <a:ext cx="1920213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点击输入简要文字介绍，文字内容需概括精炼，不用多余的文字修饰，言简意赅的说明分项内</a:t>
            </a:r>
            <a:r>
              <a:rPr lang="zh-CN" altLang="en-US" sz="1467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容。</a:t>
            </a:r>
            <a:endParaRPr lang="en-US" altLang="zh-CN" sz="1467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3788363" y="5344914"/>
            <a:ext cx="1920213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点击输入简要文字介绍，文字内容需概括精炼，不用多余的文字修饰，言简意赅的说明分项内</a:t>
            </a:r>
            <a:r>
              <a:rPr lang="zh-CN" altLang="en-US" sz="1467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容。</a:t>
            </a:r>
            <a:endParaRPr lang="en-US" altLang="zh-CN" sz="1467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6478352" y="5344914"/>
            <a:ext cx="1920213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点击输入简要文字介绍，文字内容需概括精炼，不用多余的文字修饰，言简意赅的说明分项内</a:t>
            </a:r>
            <a:r>
              <a:rPr lang="zh-CN" altLang="en-US" sz="1467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容。</a:t>
            </a:r>
            <a:endParaRPr lang="en-US" altLang="zh-CN" sz="1467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9168342" y="5344914"/>
            <a:ext cx="1920213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点击输入简要文字介绍，文字内容需概括精炼，不用多余的文字修饰，言简意赅的说明分项内</a:t>
            </a:r>
            <a:r>
              <a:rPr lang="zh-CN" altLang="en-US" sz="1467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容。</a:t>
            </a:r>
            <a:endParaRPr lang="en-US" altLang="zh-CN" sz="1467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19718" y="1666312"/>
            <a:ext cx="2077525" cy="2252165"/>
            <a:chOff x="1019718" y="2064635"/>
            <a:chExt cx="2077525" cy="2252165"/>
          </a:xfrm>
        </p:grpSpPr>
        <p:sp>
          <p:nvSpPr>
            <p:cNvPr id="13" name="椭圆 8"/>
            <p:cNvSpPr/>
            <p:nvPr/>
          </p:nvSpPr>
          <p:spPr>
            <a:xfrm>
              <a:off x="1019718" y="2064635"/>
              <a:ext cx="2077525" cy="2252165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02B0F0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  <p:sp>
          <p:nvSpPr>
            <p:cNvPr id="14" name="椭圆 8"/>
            <p:cNvSpPr/>
            <p:nvPr/>
          </p:nvSpPr>
          <p:spPr>
            <a:xfrm>
              <a:off x="1113134" y="2165903"/>
              <a:ext cx="1890693" cy="2049629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09707" y="1666312"/>
            <a:ext cx="2077525" cy="2252165"/>
            <a:chOff x="3709707" y="2064635"/>
            <a:chExt cx="2077525" cy="2252165"/>
          </a:xfrm>
        </p:grpSpPr>
        <p:sp>
          <p:nvSpPr>
            <p:cNvPr id="16" name="椭圆 8"/>
            <p:cNvSpPr/>
            <p:nvPr/>
          </p:nvSpPr>
          <p:spPr>
            <a:xfrm>
              <a:off x="3709707" y="2064635"/>
              <a:ext cx="2077525" cy="2252165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02B0F0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  <p:sp>
          <p:nvSpPr>
            <p:cNvPr id="17" name="椭圆 8"/>
            <p:cNvSpPr/>
            <p:nvPr/>
          </p:nvSpPr>
          <p:spPr>
            <a:xfrm>
              <a:off x="3803123" y="2165903"/>
              <a:ext cx="1890693" cy="2049629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99696" y="1666312"/>
            <a:ext cx="2077525" cy="2252165"/>
            <a:chOff x="6399696" y="2064635"/>
            <a:chExt cx="2077525" cy="2252165"/>
          </a:xfrm>
        </p:grpSpPr>
        <p:sp>
          <p:nvSpPr>
            <p:cNvPr id="19" name="椭圆 8"/>
            <p:cNvSpPr/>
            <p:nvPr/>
          </p:nvSpPr>
          <p:spPr>
            <a:xfrm>
              <a:off x="6399696" y="2064635"/>
              <a:ext cx="2077525" cy="2252165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02B0F0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  <p:sp>
          <p:nvSpPr>
            <p:cNvPr id="20" name="椭圆 8"/>
            <p:cNvSpPr/>
            <p:nvPr/>
          </p:nvSpPr>
          <p:spPr>
            <a:xfrm>
              <a:off x="6493112" y="2165903"/>
              <a:ext cx="1890693" cy="2049629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89684" y="1666312"/>
            <a:ext cx="2077525" cy="2252165"/>
            <a:chOff x="9089684" y="2064635"/>
            <a:chExt cx="2077525" cy="2252165"/>
          </a:xfrm>
        </p:grpSpPr>
        <p:sp>
          <p:nvSpPr>
            <p:cNvPr id="22" name="椭圆 8"/>
            <p:cNvSpPr/>
            <p:nvPr/>
          </p:nvSpPr>
          <p:spPr>
            <a:xfrm>
              <a:off x="9089684" y="2064635"/>
              <a:ext cx="2077525" cy="2252165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02B0F0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  <p:sp>
          <p:nvSpPr>
            <p:cNvPr id="23" name="椭圆 8"/>
            <p:cNvSpPr/>
            <p:nvPr/>
          </p:nvSpPr>
          <p:spPr>
            <a:xfrm>
              <a:off x="9183102" y="2165903"/>
              <a:ext cx="1890693" cy="2049629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374532" y="4035105"/>
            <a:ext cx="1367896" cy="4103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2800" b="1" cap="all" dirty="0">
                <a:solidFill>
                  <a:srgbClr val="FEFEF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j-cs"/>
              </a:rPr>
              <a:t>李姓名</a:t>
            </a:r>
            <a:endParaRPr lang="en-US" altLang="zh-CN" sz="2800" b="1" cap="all" dirty="0">
              <a:solidFill>
                <a:srgbClr val="FEFEF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j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064521" y="4035105"/>
            <a:ext cx="1367896" cy="4103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2800" b="1" cap="all" dirty="0">
                <a:solidFill>
                  <a:srgbClr val="FEFEF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j-cs"/>
              </a:rPr>
              <a:t>张姓名</a:t>
            </a:r>
            <a:endParaRPr lang="en-US" altLang="zh-CN" sz="2800" b="1" cap="all" dirty="0">
              <a:solidFill>
                <a:srgbClr val="FEFEF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j-cs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54511" y="4035105"/>
            <a:ext cx="1367896" cy="4103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2800" b="1" cap="all" dirty="0">
                <a:solidFill>
                  <a:srgbClr val="FEFEF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j-cs"/>
              </a:rPr>
              <a:t>王姓名</a:t>
            </a:r>
            <a:endParaRPr lang="en-US" altLang="zh-CN" sz="2800" b="1" cap="all" dirty="0">
              <a:solidFill>
                <a:srgbClr val="FEFEF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j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444500" y="4035105"/>
            <a:ext cx="1367896" cy="4103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2800" b="1" cap="all" dirty="0">
                <a:solidFill>
                  <a:srgbClr val="FEFEF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j-cs"/>
              </a:rPr>
              <a:t>李姓名</a:t>
            </a:r>
            <a:endParaRPr lang="en-US" altLang="zh-CN" sz="2800" b="1" cap="all" dirty="0">
              <a:solidFill>
                <a:srgbClr val="FEFEF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j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85771" y="4545983"/>
            <a:ext cx="1808523" cy="576715"/>
            <a:chOff x="1085771" y="4944306"/>
            <a:chExt cx="1808523" cy="576715"/>
          </a:xfrm>
        </p:grpSpPr>
        <p:sp>
          <p:nvSpPr>
            <p:cNvPr id="29" name="圆角矩形 28"/>
            <p:cNvSpPr/>
            <p:nvPr/>
          </p:nvSpPr>
          <p:spPr>
            <a:xfrm>
              <a:off x="1085771" y="4944306"/>
              <a:ext cx="1808523" cy="576715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098374" y="4967677"/>
              <a:ext cx="1763394" cy="540466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225735" y="5085837"/>
              <a:ext cx="293652" cy="29365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TextBox 43"/>
            <p:cNvSpPr txBox="1"/>
            <p:nvPr/>
          </p:nvSpPr>
          <p:spPr>
            <a:xfrm>
              <a:off x="1632170" y="5094250"/>
              <a:ext cx="1050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职务名称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82003" y="4540025"/>
            <a:ext cx="1814883" cy="576715"/>
            <a:chOff x="3782003" y="4938348"/>
            <a:chExt cx="1814883" cy="576715"/>
          </a:xfrm>
        </p:grpSpPr>
        <p:sp>
          <p:nvSpPr>
            <p:cNvPr id="34" name="圆角矩形 33"/>
            <p:cNvSpPr/>
            <p:nvPr/>
          </p:nvSpPr>
          <p:spPr>
            <a:xfrm>
              <a:off x="3788363" y="4938348"/>
              <a:ext cx="1808523" cy="576715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782003" y="4956471"/>
              <a:ext cx="1763395" cy="540466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3928327" y="5079879"/>
              <a:ext cx="293652" cy="29365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7" name="TextBox 52"/>
            <p:cNvSpPr txBox="1"/>
            <p:nvPr/>
          </p:nvSpPr>
          <p:spPr>
            <a:xfrm>
              <a:off x="4334762" y="5088292"/>
              <a:ext cx="1050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FFFFFF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职务名称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34197" y="4540032"/>
            <a:ext cx="1808525" cy="576717"/>
            <a:chOff x="6534197" y="4938355"/>
            <a:chExt cx="1808525" cy="576717"/>
          </a:xfrm>
        </p:grpSpPr>
        <p:sp>
          <p:nvSpPr>
            <p:cNvPr id="39" name="圆角矩形 38"/>
            <p:cNvSpPr/>
            <p:nvPr/>
          </p:nvSpPr>
          <p:spPr>
            <a:xfrm>
              <a:off x="6534197" y="4938355"/>
              <a:ext cx="1808525" cy="576717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6556761" y="4956479"/>
              <a:ext cx="1763395" cy="540466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椭圆 40"/>
            <p:cNvSpPr/>
            <p:nvPr/>
          </p:nvSpPr>
          <p:spPr>
            <a:xfrm>
              <a:off x="6674161" y="5079890"/>
              <a:ext cx="293652" cy="293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TextBox 59"/>
            <p:cNvSpPr txBox="1"/>
            <p:nvPr/>
          </p:nvSpPr>
          <p:spPr>
            <a:xfrm>
              <a:off x="7080596" y="5088297"/>
              <a:ext cx="1050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dirty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职务名称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24187" y="4521899"/>
            <a:ext cx="1808523" cy="576715"/>
            <a:chOff x="9224187" y="4920222"/>
            <a:chExt cx="1808523" cy="576715"/>
          </a:xfrm>
        </p:grpSpPr>
        <p:sp>
          <p:nvSpPr>
            <p:cNvPr id="44" name="圆角矩形 43"/>
            <p:cNvSpPr/>
            <p:nvPr/>
          </p:nvSpPr>
          <p:spPr>
            <a:xfrm>
              <a:off x="9224187" y="4920222"/>
              <a:ext cx="1808523" cy="576715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9246751" y="4938347"/>
              <a:ext cx="1763394" cy="540466"/>
            </a:xfrm>
            <a:prstGeom prst="roundRect">
              <a:avLst/>
            </a:prstGeom>
            <a:solidFill>
              <a:srgbClr val="02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9364151" y="5061753"/>
              <a:ext cx="293652" cy="29365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7" name="TextBox 66"/>
            <p:cNvSpPr txBox="1"/>
            <p:nvPr/>
          </p:nvSpPr>
          <p:spPr>
            <a:xfrm>
              <a:off x="9770586" y="5070166"/>
              <a:ext cx="105045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FFFFFF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职务名称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830748" y="198589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团队成员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801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4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" presetClass="entr" presetSubtype="4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" presetClass="entr" presetSubtype="4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1026" y="18002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能力分析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立方体 8"/>
          <p:cNvSpPr/>
          <p:nvPr/>
        </p:nvSpPr>
        <p:spPr>
          <a:xfrm>
            <a:off x="4317481" y="2314365"/>
            <a:ext cx="4254508" cy="437963"/>
          </a:xfrm>
          <a:prstGeom prst="cub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4317481" y="3549255"/>
            <a:ext cx="4254508" cy="437963"/>
          </a:xfrm>
          <a:prstGeom prst="cub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4317481" y="4784145"/>
            <a:ext cx="4254508" cy="437963"/>
          </a:xfrm>
          <a:prstGeom prst="cub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4317481" y="6019035"/>
            <a:ext cx="4254508" cy="437963"/>
          </a:xfrm>
          <a:prstGeom prst="cub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4317481" y="2314365"/>
            <a:ext cx="1783387" cy="437963"/>
          </a:xfrm>
          <a:prstGeom prst="cube">
            <a:avLst/>
          </a:prstGeom>
          <a:solidFill>
            <a:srgbClr val="02B0F0"/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4317481" y="3549255"/>
            <a:ext cx="2153571" cy="437963"/>
          </a:xfrm>
          <a:prstGeom prst="cube">
            <a:avLst/>
          </a:prstGeom>
          <a:solidFill>
            <a:srgbClr val="02B0F0"/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4317481" y="4784145"/>
            <a:ext cx="2770544" cy="437963"/>
          </a:xfrm>
          <a:prstGeom prst="cube">
            <a:avLst/>
          </a:prstGeom>
          <a:solidFill>
            <a:srgbClr val="02B0F0"/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4317481" y="6019035"/>
            <a:ext cx="3616679" cy="437963"/>
          </a:xfrm>
          <a:prstGeom prst="cube">
            <a:avLst/>
          </a:prstGeom>
          <a:solidFill>
            <a:srgbClr val="02B0F0"/>
          </a:solidFill>
          <a:ln>
            <a:noFill/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196189" y="1701683"/>
            <a:ext cx="707566" cy="702856"/>
            <a:chOff x="10485220" y="1762215"/>
            <a:chExt cx="582592" cy="578714"/>
          </a:xfrm>
        </p:grpSpPr>
        <p:sp>
          <p:nvSpPr>
            <p:cNvPr id="18" name="椭圆形标注 17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solidFill>
              <a:srgbClr val="02B0F0"/>
            </a:solidFill>
            <a:ln>
              <a:noFill/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487838" y="1886851"/>
              <a:ext cx="571769" cy="32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sz="20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66372" y="2930458"/>
            <a:ext cx="707566" cy="702856"/>
            <a:chOff x="10485220" y="1762215"/>
            <a:chExt cx="582592" cy="578714"/>
          </a:xfrm>
        </p:grpSpPr>
        <p:sp>
          <p:nvSpPr>
            <p:cNvPr id="21" name="椭圆形标注 20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solidFill>
              <a:srgbClr val="02B0F0"/>
            </a:solidFill>
            <a:ln>
              <a:noFill/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490631" y="1896630"/>
              <a:ext cx="571769" cy="32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2276" y="4145739"/>
            <a:ext cx="707566" cy="702856"/>
            <a:chOff x="10485220" y="1762215"/>
            <a:chExt cx="582592" cy="578714"/>
          </a:xfrm>
        </p:grpSpPr>
        <p:sp>
          <p:nvSpPr>
            <p:cNvPr id="24" name="椭圆形标注 23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solidFill>
              <a:srgbClr val="02B0F0"/>
            </a:solidFill>
            <a:ln>
              <a:noFill/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490631" y="1886851"/>
              <a:ext cx="571769" cy="32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9628" y="5369712"/>
            <a:ext cx="731979" cy="702856"/>
            <a:chOff x="10485220" y="1762215"/>
            <a:chExt cx="602693" cy="578714"/>
          </a:xfrm>
        </p:grpSpPr>
        <p:sp>
          <p:nvSpPr>
            <p:cNvPr id="27" name="椭圆形标注 26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solidFill>
              <a:srgbClr val="02B0F0"/>
            </a:solidFill>
            <a:ln>
              <a:noFill/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516144" y="1886851"/>
              <a:ext cx="571769" cy="32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sz="20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96303" y="2229108"/>
            <a:ext cx="162736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rPr>
              <a:t>领导能力</a:t>
            </a:r>
            <a:endParaRPr lang="en-US" altLang="zh-CN" sz="2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Kartika" panose="02020503030404060203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96302" y="3463998"/>
            <a:ext cx="162736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rPr>
              <a:t>沟通协调</a:t>
            </a:r>
            <a:endParaRPr lang="en-US" altLang="zh-CN" sz="2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Kartika" panose="02020503030404060203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96302" y="4683037"/>
            <a:ext cx="162736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rPr>
              <a:t>整体策划</a:t>
            </a:r>
            <a:endParaRPr lang="en-US" altLang="zh-CN" sz="2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Kartika" panose="02020503030404060203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96302" y="5902076"/>
            <a:ext cx="162736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Kartika" panose="02020503030404060203" pitchFamily="18" charset="0"/>
              </a:rPr>
              <a:t>专业技能</a:t>
            </a:r>
            <a:endParaRPr lang="en-US" altLang="zh-CN" sz="2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Kartika" panose="02020503030404060203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2210" y="1995096"/>
            <a:ext cx="3040957" cy="4654662"/>
            <a:chOff x="952210" y="1995096"/>
            <a:chExt cx="3040957" cy="465466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77" r="17591"/>
            <a:stretch/>
          </p:blipFill>
          <p:spPr>
            <a:xfrm>
              <a:off x="952210" y="1995096"/>
              <a:ext cx="3040957" cy="4654662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1522324" y="2599356"/>
              <a:ext cx="1896036" cy="330272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6397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3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3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3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2" presetClass="entr" presetSubtype="3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60374" y="2245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公司业务</a:t>
            </a:r>
            <a:endParaRPr lang="en-US" altLang="zh-CN" sz="48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六边形 8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6688467" y="2634968"/>
            <a:ext cx="1724307" cy="1485935"/>
          </a:xfrm>
          <a:prstGeom prst="hexagon">
            <a:avLst/>
          </a:prstGeom>
          <a:solidFill>
            <a:srgbClr val="02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六边形 9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2" y="3432576"/>
            <a:ext cx="1724307" cy="1485935"/>
          </a:xfrm>
          <a:prstGeom prst="hexagon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1" name="六边形 10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8148860" y="3179212"/>
            <a:ext cx="2308649" cy="1989495"/>
          </a:xfrm>
          <a:prstGeom prst="hexagon">
            <a:avLst/>
          </a:prstGeom>
          <a:blipFill>
            <a:blip r:embed="rId7" cstate="print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" name="六边形 11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6693160" y="4240735"/>
            <a:ext cx="1724307" cy="1485935"/>
          </a:xfrm>
          <a:prstGeom prst="hexagon">
            <a:avLst/>
          </a:prstGeom>
          <a:solidFill>
            <a:srgbClr val="02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1671389" y="3151268"/>
            <a:ext cx="2308649" cy="1989495"/>
          </a:xfrm>
          <a:prstGeom prst="hexagon">
            <a:avLst/>
          </a:prstGeom>
          <a:blipFill>
            <a:blip r:embed="rId8" cstate="print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4" name="六边形 13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3767680" y="4228311"/>
            <a:ext cx="1724307" cy="1485935"/>
          </a:xfrm>
          <a:prstGeom prst="hexagon">
            <a:avLst/>
          </a:prstGeom>
          <a:solidFill>
            <a:srgbClr val="02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3747632" y="2608133"/>
            <a:ext cx="1724307" cy="1485935"/>
          </a:xfrm>
          <a:prstGeom prst="hexagon">
            <a:avLst/>
          </a:prstGeom>
          <a:solidFill>
            <a:srgbClr val="02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六边形 15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5" y="5048925"/>
            <a:ext cx="1724307" cy="1485935"/>
          </a:xfrm>
          <a:prstGeom prst="hexagon">
            <a:avLst/>
          </a:prstGeom>
          <a:blipFill>
            <a:blip r:embed="rId9" cstate="print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7" name="六边形 16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2" y="1855424"/>
            <a:ext cx="1724307" cy="1485935"/>
          </a:xfrm>
          <a:prstGeom prst="hexagon">
            <a:avLst/>
          </a:prstGeom>
          <a:blipFill>
            <a:blip r:embed="rId10" cstate="print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8" name="文本框 17"/>
          <p:cNvSpPr txBox="1"/>
          <p:nvPr/>
        </p:nvSpPr>
        <p:spPr>
          <a:xfrm>
            <a:off x="3935846" y="311052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80038" y="4707042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16703" y="316858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60895" y="4765102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0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0" y="835315"/>
            <a:ext cx="5145107" cy="50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5181" y="953919"/>
            <a:ext cx="5018516" cy="490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5784" y="-1324707"/>
            <a:ext cx="787791" cy="1153550"/>
          </a:xfrm>
          <a:prstGeom prst="rect">
            <a:avLst/>
          </a:prstGeom>
          <a:solidFill>
            <a:srgbClr val="02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511" y="2248457"/>
            <a:ext cx="2072027" cy="1947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878" y="4339614"/>
            <a:ext cx="2072027" cy="1947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270" y="2248458"/>
            <a:ext cx="2069848" cy="194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 flipH="1">
            <a:off x="1360378" y="2248465"/>
            <a:ext cx="2635065" cy="55506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95" tIns="51497" rIns="102995" bIns="514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1360378" y="2803527"/>
            <a:ext cx="2635065" cy="35031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95" tIns="51497" rIns="102995" bIns="51497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1360378" y="2248464"/>
            <a:ext cx="2635065" cy="4058230"/>
          </a:xfrm>
          <a:prstGeom prst="rect">
            <a:avLst/>
          </a:prstGeom>
          <a:solidFill>
            <a:srgbClr val="02B0F0"/>
          </a:solidFill>
          <a:ln w="19050">
            <a:noFill/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95" tIns="51497" rIns="102995" bIns="51497" anchor="ctr"/>
          <a:lstStyle/>
          <a:p>
            <a:pPr algn="ctr"/>
            <a:endParaRPr lang="zh-CN" altLang="en-US" sz="180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60378" y="3303627"/>
            <a:ext cx="2635065" cy="1965270"/>
            <a:chOff x="0" y="1635646"/>
            <a:chExt cx="2339752" cy="1743558"/>
          </a:xfrm>
        </p:grpSpPr>
        <p:sp>
          <p:nvSpPr>
            <p:cNvPr id="15" name="TextBox 47"/>
            <p:cNvSpPr txBox="1"/>
            <p:nvPr/>
          </p:nvSpPr>
          <p:spPr>
            <a:xfrm>
              <a:off x="0" y="2609763"/>
              <a:ext cx="2339752" cy="76944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成功项目</a:t>
              </a:r>
              <a:endParaRPr lang="en-US" altLang="zh-CN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展示</a:t>
              </a:r>
            </a:p>
          </p:txBody>
        </p:sp>
        <p:pic>
          <p:nvPicPr>
            <p:cNvPr id="16" name="Picture 2" descr="F:\Y原创素材\4_ks02\PPT\PPT-5\PPT-056-2015工作总结\img\工作总结\image 1403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966" y="1635646"/>
              <a:ext cx="919820" cy="864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4155090" y="4338799"/>
            <a:ext cx="2072027" cy="1947955"/>
            <a:chOff x="2481508" y="2554055"/>
            <a:chExt cx="1839814" cy="1728197"/>
          </a:xfrm>
          <a:solidFill>
            <a:srgbClr val="02B0F0"/>
          </a:solidFill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 17"/>
            <p:cNvSpPr/>
            <p:nvPr/>
          </p:nvSpPr>
          <p:spPr>
            <a:xfrm flipV="1">
              <a:off x="2481508" y="2554055"/>
              <a:ext cx="1839814" cy="1728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9" name="TextBox 51"/>
            <p:cNvSpPr txBox="1"/>
            <p:nvPr/>
          </p:nvSpPr>
          <p:spPr>
            <a:xfrm>
              <a:off x="2650644" y="3244756"/>
              <a:ext cx="1512168" cy="8464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项目分析项目分析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项目分析项目分析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项目分析项目分析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项目分析项目分析</a:t>
              </a:r>
            </a:p>
          </p:txBody>
        </p:sp>
        <p:sp>
          <p:nvSpPr>
            <p:cNvPr id="20" name="TextBox 52"/>
            <p:cNvSpPr txBox="1"/>
            <p:nvPr/>
          </p:nvSpPr>
          <p:spPr>
            <a:xfrm>
              <a:off x="2794660" y="2859782"/>
              <a:ext cx="1224136" cy="3276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项目分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析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76878" y="2248458"/>
            <a:ext cx="2072027" cy="1947955"/>
            <a:chOff x="4454299" y="699537"/>
            <a:chExt cx="1839814" cy="1728197"/>
          </a:xfrm>
          <a:solidFill>
            <a:srgbClr val="02B0F0"/>
          </a:solidFill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 flipV="1">
              <a:off x="4454299" y="699537"/>
              <a:ext cx="1839814" cy="1728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TextBox 55"/>
            <p:cNvSpPr txBox="1"/>
            <p:nvPr/>
          </p:nvSpPr>
          <p:spPr>
            <a:xfrm>
              <a:off x="4618122" y="1392293"/>
              <a:ext cx="1512168" cy="8464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项目实施项目实施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项目实施项目实施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项目实施项目实施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项目实施项目实施</a:t>
              </a:r>
            </a:p>
          </p:txBody>
        </p:sp>
        <p:sp>
          <p:nvSpPr>
            <p:cNvPr id="24" name="TextBox 56"/>
            <p:cNvSpPr txBox="1"/>
            <p:nvPr/>
          </p:nvSpPr>
          <p:spPr>
            <a:xfrm>
              <a:off x="4762138" y="1007319"/>
              <a:ext cx="1224136" cy="3276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项目实施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05511" y="4338804"/>
            <a:ext cx="2072027" cy="1947955"/>
            <a:chOff x="6433169" y="2554060"/>
            <a:chExt cx="1839814" cy="1728197"/>
          </a:xfrm>
          <a:solidFill>
            <a:srgbClr val="02B0F0"/>
          </a:solidFill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 flipV="1">
              <a:off x="6433169" y="2554060"/>
              <a:ext cx="1839814" cy="1728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TextBox 59"/>
            <p:cNvSpPr txBox="1"/>
            <p:nvPr/>
          </p:nvSpPr>
          <p:spPr>
            <a:xfrm>
              <a:off x="6596992" y="3244756"/>
              <a:ext cx="1512168" cy="8464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项目验收项目验收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项目验收项目验收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项目验收项目验收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项目验收项目验收</a:t>
              </a: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6741008" y="2859782"/>
              <a:ext cx="1224136" cy="3276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项目验收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2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43200000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43200000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43200000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星空商业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3315</Words>
  <Application>Microsoft Office PowerPoint</Application>
  <PresentationFormat>宽屏</PresentationFormat>
  <Paragraphs>364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Agency FB</vt:lpstr>
      <vt:lpstr>Akzidenz-Grotesk BQ Condensed</vt:lpstr>
      <vt:lpstr>Arial Rounded MT Bold</vt:lpstr>
      <vt:lpstr>Britannic Bold</vt:lpstr>
      <vt:lpstr>Haettenschweiler</vt:lpstr>
      <vt:lpstr>Kartika</vt:lpstr>
      <vt:lpstr>方正兰亭超细黑简体</vt:lpstr>
      <vt:lpstr>方正兰亭细黑_GBK</vt:lpstr>
      <vt:lpstr>方正姚体</vt:lpstr>
      <vt:lpstr>华文宋体</vt:lpstr>
      <vt:lpstr>时尚中黑简体</vt:lpstr>
      <vt:lpstr>宋体</vt:lpstr>
      <vt:lpstr>微软雅黑</vt:lpstr>
      <vt:lpstr>微软雅黑 Light</vt:lpstr>
      <vt:lpstr>幼圆</vt:lpstr>
      <vt:lpstr>Arial</vt:lpstr>
      <vt:lpstr>Calibri</vt:lpstr>
      <vt:lpstr>Calibri Light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星空商业</dc:title>
  <dc:creator>PC</dc:creator>
  <cp:lastModifiedBy>阳光 男孩</cp:lastModifiedBy>
  <cp:revision>60</cp:revision>
  <dcterms:created xsi:type="dcterms:W3CDTF">2017-03-29T08:37:18Z</dcterms:created>
  <dcterms:modified xsi:type="dcterms:W3CDTF">2019-07-31T12:59:40Z</dcterms:modified>
</cp:coreProperties>
</file>