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58" r:id="rId3"/>
    <p:sldId id="266" r:id="rId4"/>
    <p:sldId id="279" r:id="rId5"/>
    <p:sldId id="269" r:id="rId6"/>
    <p:sldId id="267" r:id="rId7"/>
    <p:sldId id="274" r:id="rId8"/>
    <p:sldId id="273" r:id="rId9"/>
    <p:sldId id="276" r:id="rId10"/>
    <p:sldId id="278" r:id="rId11"/>
    <p:sldId id="265" r:id="rId12"/>
    <p:sldId id="261" r:id="rId13"/>
    <p:sldId id="257" r:id="rId14"/>
    <p:sldId id="259" r:id="rId15"/>
    <p:sldId id="275" r:id="rId16"/>
    <p:sldId id="263" r:id="rId17"/>
    <p:sldId id="264" r:id="rId18"/>
    <p:sldId id="271" r:id="rId19"/>
    <p:sldId id="277" r:id="rId20"/>
    <p:sldId id="280" r:id="rId21"/>
    <p:sldId id="281" r:id="rId22"/>
  </p:sldIdLst>
  <p:sldSz cx="12192000" cy="6858000"/>
  <p:notesSz cx="6858000" cy="9144000"/>
  <p:embeddedFontLst>
    <p:embeddedFont>
      <p:font typeface="等线" panose="02010600030101010101" pitchFamily="2" charset="-122"/>
      <p:regular r:id="rId23"/>
      <p:bold r:id="rId24"/>
    </p:embeddedFont>
    <p:embeddedFont>
      <p:font typeface="腾讯体" panose="02010600030101010101" charset="-122"/>
      <p:regular r:id="rId25"/>
    </p:embeddedFont>
    <p:embeddedFont>
      <p:font typeface="等线 Light" panose="02010600030101010101" pitchFamily="2" charset="-122"/>
      <p:regular r:id="rId26"/>
    </p:embeddedFont>
    <p:embeddedFont>
      <p:font typeface="庞门正道标题体" panose="02010600030101010101" charset="-122"/>
      <p:regular r:id="rId27"/>
    </p:embeddedFont>
    <p:embeddedFont>
      <p:font typeface="方正兰亭细黑_GBK" panose="02010600030101010101" charset="-122"/>
      <p:regular r:id="rId28"/>
    </p:embeddedFont>
    <p:embeddedFont>
      <p:font typeface="专业字体设计服务/WWW.ZTSGC.COM/" panose="02010600030101010101" charset="-122"/>
      <p:regular r:id="rId29"/>
    </p:embeddedFont>
    <p:embeddedFont>
      <p:font typeface="Arial Black" panose="020B0A04020102020204" pitchFamily="34" charset="0"/>
      <p:bold r:id="rId30"/>
    </p:embeddedFont>
    <p:embeddedFont>
      <p:font typeface="ADELE" panose="020B0604020202020204" charset="0"/>
      <p:regular r:id="rId31"/>
    </p:embeddedFont>
    <p:embeddedFont>
      <p:font typeface="方正兰亭中粗黑简体" panose="02010600030101010101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17B"/>
    <a:srgbClr val="FF3901"/>
    <a:srgbClr val="0000FF"/>
    <a:srgbClr val="3ACDA6"/>
    <a:srgbClr val="6600CC"/>
    <a:srgbClr val="7E04A4"/>
    <a:srgbClr val="FFCC00"/>
    <a:srgbClr val="FF9803"/>
    <a:srgbClr val="CC2C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32" y="108"/>
      </p:cViewPr>
      <p:guideLst>
        <p:guide orient="horz" pos="2160"/>
        <p:guide pos="3840"/>
        <p:guide pos="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3C2930E-1958-4267-8B37-3F3DE36A3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30F77FF-1C86-4A6E-918D-BA2D2D8A0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301D477-6DC1-45E6-AB1B-54026C51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21C8A0-7FCF-4280-B95C-7D824BA27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4B4BEEE-AA37-4C5F-9040-A26ABD471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1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D3386C5-7F13-4231-96EE-52404EA3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8DA8796-6FE4-4F76-BAE6-3463706336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15BCE63-B970-45C5-9FD6-28E5AEB24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713A79B-B321-48FF-B62C-7D637BD72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9755D2-B1F9-4F7B-82E9-D17A8B2CA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2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40D23D5-AA16-49E0-A2F8-C60C17F1DE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CAB77AB-DA38-42B3-9DF1-4E1923A66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79B7623-3762-41DB-BCFC-9EE06404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D5C226A-8BE6-4FCE-8089-D44E5F493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40C5EEF-6093-4F08-BEFD-5D3C15CD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08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98D309-3D07-44B6-802B-E4D0DE2A7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85FBABF-62FE-47AA-818F-0C44EE750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F0C12FE-ACD8-4B9F-9B3B-212143316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F8B5600-8001-4E9A-A4AB-D088564D0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90441E-66C8-430A-83C8-7AEE6DB7B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66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9EB646-642F-42F4-AF7F-462C86762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DE9D9CE-31E0-4D91-A168-8BD538617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F80A36B-85AC-48FE-947D-343CC0B6C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62D426F-948F-4C8A-B457-2918C411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13F11C-C38B-4FF3-AEAE-61412DCED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439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A0904F-958B-4E55-8DE9-0EF08BEED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AF226FF-6663-47A2-8AE0-EBF99A63EF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22B7937-542B-409A-B126-CD4B3F9873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DBF405E-3C58-4631-A216-19EEBC59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CC85531-A72C-4C20-A503-FD3BA58B3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CEE0BEB-75F8-41E5-ACF8-2E30B7A0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73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7F27F7-09C7-4F03-BC80-F5077231C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646BED7-EF4D-4CDE-BF02-3821C8862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F49AB0B-B23F-44DB-B9D8-18CE37289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BC34A49-A33B-4CDE-8CAB-10B00365D5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4F76938-8542-4082-9B4A-4478F7086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3E9E254-10EF-4EA6-A89F-CE19ADC7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24CBCE2-8708-49D4-B492-9AD83169C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14308F9A-E13F-4CC8-B5CA-E2E265DF8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06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01D45D-1AD2-4E76-B020-F3C16B189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4EE8050-237C-4456-B924-A493D7577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79099DD-B8BE-44E9-8C96-75CA8828A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9AC82E8-63CD-4BA5-9CA2-F83EFA630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40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301BDB4-7B75-4116-9552-B25D3374A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ADCA1CD-7108-48FB-891A-6858A76C7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452FE04-6CB4-4628-9348-CBAE4BBDF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05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FE2042-3B83-4DCE-87A7-C00D5EFFB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1B4A31-8BFD-4CC6-B97C-6A4220C22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A0345AB-4515-448B-9AEC-02B94B80C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78A02E2-D5F8-4D86-9355-B1FFE73D8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70AA56D-4CDA-4C2F-BDAB-05ED44A42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0C35267-9EFB-490B-B30C-6F423A410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7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EA65B1-9ADA-42AB-AFC7-B5542519A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A84E93E-7AD7-40EC-9668-F9B1DE1191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4F2978F-4418-4B06-8884-59F54DA9F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1E72519-F701-445B-A026-CEC07C3AE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B072B85-9985-45A0-B583-47A5AC9BC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9D119E4-5B58-4824-9E18-E91F57ADA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0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BBC2062-2F0E-4112-AFFD-A64676B00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E5C976A-AD8A-4554-9749-D970F1134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62112D8-8A73-4B2F-8C90-D9C17F8876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C3332-9C58-45F2-BA32-C66F921ADAB2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165A36D-4962-44B2-B5F8-635CE1C35C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2195156-6A1D-431C-A689-1C37905FA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E0900-FA4D-403B-B50F-EA4DA7ABF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7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6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jp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E6CF2"/>
            </a:gs>
            <a:gs pos="100000">
              <a:srgbClr val="6802D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AE7C186B-BBDE-4AB4-AF10-9CDBB1741D46}"/>
              </a:ext>
            </a:extLst>
          </p:cNvPr>
          <p:cNvSpPr/>
          <p:nvPr/>
        </p:nvSpPr>
        <p:spPr>
          <a:xfrm>
            <a:off x="526052" y="438756"/>
            <a:ext cx="11139897" cy="5980489"/>
          </a:xfrm>
          <a:prstGeom prst="roundRect">
            <a:avLst>
              <a:gd name="adj" fmla="val 4567"/>
            </a:avLst>
          </a:prstGeom>
          <a:gradFill>
            <a:gsLst>
              <a:gs pos="0">
                <a:srgbClr val="6900D1"/>
              </a:gs>
              <a:gs pos="78000">
                <a:srgbClr val="364AE7"/>
              </a:gs>
            </a:gsLst>
            <a:lin ang="2700000" scaled="0"/>
          </a:gra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E2ED2EF-CFB8-4644-B39F-5F9EC6AF941E}"/>
              </a:ext>
            </a:extLst>
          </p:cNvPr>
          <p:cNvSpPr txBox="1"/>
          <p:nvPr/>
        </p:nvSpPr>
        <p:spPr>
          <a:xfrm>
            <a:off x="835408" y="702533"/>
            <a:ext cx="386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Arial" panose="020B0604020202020204" pitchFamily="34" charset="0"/>
              </a:rPr>
              <a:t>SM-PPT  DESIGN</a:t>
            </a:r>
            <a:endParaRPr lang="zh-CN" altLang="en-US" spc="3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EEDD938A-08BE-47C5-9915-B3118A527FCA}"/>
              </a:ext>
            </a:extLst>
          </p:cNvPr>
          <p:cNvSpPr/>
          <p:nvPr/>
        </p:nvSpPr>
        <p:spPr>
          <a:xfrm>
            <a:off x="1520107" y="4856602"/>
            <a:ext cx="1403815" cy="368575"/>
          </a:xfrm>
          <a:prstGeom prst="roundRect">
            <a:avLst>
              <a:gd name="adj" fmla="val 39095"/>
            </a:avLst>
          </a:prstGeom>
          <a:gradFill>
            <a:gsLst>
              <a:gs pos="33000">
                <a:srgbClr val="1E6CF2"/>
              </a:gs>
              <a:gs pos="100000">
                <a:srgbClr val="18C2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山美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B42B653-27D9-4856-8C43-88FF3D3E8919}"/>
              </a:ext>
            </a:extLst>
          </p:cNvPr>
          <p:cNvSpPr txBox="1"/>
          <p:nvPr/>
        </p:nvSpPr>
        <p:spPr>
          <a:xfrm>
            <a:off x="1425422" y="3938720"/>
            <a:ext cx="4441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领取</a:t>
            </a:r>
            <a:r>
              <a:rPr lang="en-US" altLang="zh-CN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1.6G</a:t>
            </a:r>
            <a:r>
              <a:rPr lang="zh-CN" altLang="en-US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免费插图，打造时尚潮流</a:t>
            </a:r>
            <a:r>
              <a:rPr lang="en-US" altLang="zh-CN" sz="2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B72485D-7F8D-4D8B-BCF4-FEBD7E560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6941">
            <a:off x="7540158" y="2051403"/>
            <a:ext cx="2936075" cy="34160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03ABB84-F3C1-4E3A-B5CE-732ADF8CA9BB}"/>
              </a:ext>
            </a:extLst>
          </p:cNvPr>
          <p:cNvSpPr txBox="1"/>
          <p:nvPr/>
        </p:nvSpPr>
        <p:spPr>
          <a:xfrm>
            <a:off x="1379700" y="2967838"/>
            <a:ext cx="59247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阿里巴巴普惠体 R" panose="00020600040101010101" pitchFamily="18" charset="-122"/>
              </a:rPr>
              <a:t>2.5D</a:t>
            </a:r>
            <a:r>
              <a:rPr lang="zh-CN" altLang="en-US" sz="66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阿里巴巴普惠体 R" panose="00020600040101010101" pitchFamily="18" charset="-122"/>
              </a:rPr>
              <a:t>风格手册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B654B994-DECF-48F9-AE05-0DA66BF2CAA5}"/>
              </a:ext>
            </a:extLst>
          </p:cNvPr>
          <p:cNvCxnSpPr>
            <a:cxnSpLocks/>
          </p:cNvCxnSpPr>
          <p:nvPr/>
        </p:nvCxnSpPr>
        <p:spPr>
          <a:xfrm>
            <a:off x="948958" y="906755"/>
            <a:ext cx="28179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28F5487B-7B55-47D0-BBEF-6963850CF160}"/>
              </a:ext>
            </a:extLst>
          </p:cNvPr>
          <p:cNvCxnSpPr>
            <a:cxnSpLocks/>
          </p:cNvCxnSpPr>
          <p:nvPr/>
        </p:nvCxnSpPr>
        <p:spPr>
          <a:xfrm>
            <a:off x="948958" y="828630"/>
            <a:ext cx="28179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65D0A8EF-40F2-4834-B7A6-704EE4EF96C8}"/>
              </a:ext>
            </a:extLst>
          </p:cNvPr>
          <p:cNvCxnSpPr>
            <a:cxnSpLocks/>
          </p:cNvCxnSpPr>
          <p:nvPr/>
        </p:nvCxnSpPr>
        <p:spPr>
          <a:xfrm>
            <a:off x="948958" y="984881"/>
            <a:ext cx="28179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6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9F71A128-715D-40B6-AA7E-DD725D418B52}"/>
              </a:ext>
            </a:extLst>
          </p:cNvPr>
          <p:cNvSpPr/>
          <p:nvPr/>
        </p:nvSpPr>
        <p:spPr>
          <a:xfrm>
            <a:off x="261257" y="217182"/>
            <a:ext cx="11669486" cy="642851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FC154D0-5779-4DDE-8DFB-AB403ED224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308" y="1419364"/>
            <a:ext cx="5634020" cy="37457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741D759-1059-4575-AECF-BFB73B9BC155}"/>
              </a:ext>
            </a:extLst>
          </p:cNvPr>
          <p:cNvSpPr txBox="1"/>
          <p:nvPr/>
        </p:nvSpPr>
        <p:spPr>
          <a:xfrm>
            <a:off x="412799" y="270361"/>
            <a:ext cx="1704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整合</a:t>
            </a:r>
            <a:endParaRPr lang="en-US" altLang="zh-CN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演示设计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579D0C3-A795-411B-A970-5E9E4181C645}"/>
              </a:ext>
            </a:extLst>
          </p:cNvPr>
          <p:cNvSpPr txBox="1"/>
          <p:nvPr/>
        </p:nvSpPr>
        <p:spPr>
          <a:xfrm>
            <a:off x="10375895" y="6333041"/>
            <a:ext cx="1661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SM-PPT  DESIGN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AB8CD3E-1BF7-4847-AE28-FA30DB1B7BD8}"/>
              </a:ext>
            </a:extLst>
          </p:cNvPr>
          <p:cNvSpPr txBox="1"/>
          <p:nvPr/>
        </p:nvSpPr>
        <p:spPr>
          <a:xfrm>
            <a:off x="1495278" y="6362477"/>
            <a:ext cx="1140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视觉化呈现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7877CA4-B37D-44BD-A544-F5661B2F2678}"/>
              </a:ext>
            </a:extLst>
          </p:cNvPr>
          <p:cNvSpPr txBox="1"/>
          <p:nvPr/>
        </p:nvSpPr>
        <p:spPr>
          <a:xfrm>
            <a:off x="2724380" y="6362477"/>
            <a:ext cx="1140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内容化共鸣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7264BF9-81D9-41FB-9B79-0F42AAD5D508}"/>
              </a:ext>
            </a:extLst>
          </p:cNvPr>
          <p:cNvSpPr txBox="1"/>
          <p:nvPr/>
        </p:nvSpPr>
        <p:spPr>
          <a:xfrm>
            <a:off x="3953480" y="6362477"/>
            <a:ext cx="1140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数据化说服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5192A8D-B216-4C17-964C-40C4FAC6A757}"/>
              </a:ext>
            </a:extLst>
          </p:cNvPr>
          <p:cNvSpPr txBox="1"/>
          <p:nvPr/>
        </p:nvSpPr>
        <p:spPr>
          <a:xfrm>
            <a:off x="266177" y="6362477"/>
            <a:ext cx="1140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结构化思考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4C927B7-E907-4D52-ABDA-407919B9792E}"/>
              </a:ext>
            </a:extLst>
          </p:cNvPr>
          <p:cNvGrpSpPr/>
          <p:nvPr/>
        </p:nvGrpSpPr>
        <p:grpSpPr>
          <a:xfrm>
            <a:off x="3824828" y="6415697"/>
            <a:ext cx="156667" cy="158304"/>
            <a:chOff x="5836023" y="1143000"/>
            <a:chExt cx="188260" cy="188259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D0C99F55-64FD-475D-9FA5-15BE00C849CD}"/>
                </a:ext>
              </a:extLst>
            </p:cNvPr>
            <p:cNvCxnSpPr/>
            <p:nvPr/>
          </p:nvCxnSpPr>
          <p:spPr>
            <a:xfrm>
              <a:off x="5836024" y="1143000"/>
              <a:ext cx="188259" cy="1882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F9B57955-5C06-499B-BEE0-199580F309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36023" y="1143000"/>
              <a:ext cx="188259" cy="1882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B5F9E8AF-131B-4A8B-B3E6-9F75A29986C3}"/>
              </a:ext>
            </a:extLst>
          </p:cNvPr>
          <p:cNvGrpSpPr/>
          <p:nvPr/>
        </p:nvGrpSpPr>
        <p:grpSpPr>
          <a:xfrm>
            <a:off x="2619150" y="6421076"/>
            <a:ext cx="156667" cy="158304"/>
            <a:chOff x="5836023" y="1143000"/>
            <a:chExt cx="188260" cy="188259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88C5F6A7-E040-4209-996C-3BD0B5B9467F}"/>
                </a:ext>
              </a:extLst>
            </p:cNvPr>
            <p:cNvCxnSpPr/>
            <p:nvPr/>
          </p:nvCxnSpPr>
          <p:spPr>
            <a:xfrm>
              <a:off x="5836024" y="1143000"/>
              <a:ext cx="188259" cy="1882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0D8F3B3B-B441-4461-A9C9-77D6381B2A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36023" y="1143000"/>
              <a:ext cx="188259" cy="1882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E55F836-13FD-4780-90DA-AB715B543C56}"/>
              </a:ext>
            </a:extLst>
          </p:cNvPr>
          <p:cNvGrpSpPr/>
          <p:nvPr/>
        </p:nvGrpSpPr>
        <p:grpSpPr>
          <a:xfrm>
            <a:off x="1373027" y="6421076"/>
            <a:ext cx="156667" cy="158304"/>
            <a:chOff x="5836023" y="1143000"/>
            <a:chExt cx="188260" cy="188259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0ACA008C-1911-429C-9245-36203CF1A7E3}"/>
                </a:ext>
              </a:extLst>
            </p:cNvPr>
            <p:cNvCxnSpPr/>
            <p:nvPr/>
          </p:nvCxnSpPr>
          <p:spPr>
            <a:xfrm>
              <a:off x="5836024" y="1143000"/>
              <a:ext cx="188259" cy="1882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25FBFA8-E175-4A7E-B607-F397FA3371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36023" y="1143000"/>
              <a:ext cx="188259" cy="1882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B43DDB3-645F-4ACF-A04F-24C02CE2DA88}"/>
              </a:ext>
            </a:extLst>
          </p:cNvPr>
          <p:cNvSpPr txBox="1"/>
          <p:nvPr/>
        </p:nvSpPr>
        <p:spPr>
          <a:xfrm>
            <a:off x="10361369" y="255847"/>
            <a:ext cx="19786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 Black" panose="020B0A04020102020204" pitchFamily="34" charset="0"/>
              </a:rPr>
              <a:t>CONTACT  US</a:t>
            </a:r>
            <a:endParaRPr lang="zh-CN" alt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D2F6F87-686B-4EE7-984D-CF209E9EB377}"/>
              </a:ext>
            </a:extLst>
          </p:cNvPr>
          <p:cNvSpPr txBox="1"/>
          <p:nvPr/>
        </p:nvSpPr>
        <p:spPr>
          <a:xfrm>
            <a:off x="10974124" y="500312"/>
            <a:ext cx="956620" cy="27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157159545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6AB2FE5-5E45-40E3-870B-AF247FBDB58C}"/>
              </a:ext>
            </a:extLst>
          </p:cNvPr>
          <p:cNvSpPr txBox="1"/>
          <p:nvPr/>
        </p:nvSpPr>
        <p:spPr>
          <a:xfrm>
            <a:off x="11426280" y="5910074"/>
            <a:ext cx="769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</a:rPr>
              <a:t>+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1C08EF1-0AC8-438D-9C79-0A644777B6AC}"/>
              </a:ext>
            </a:extLst>
          </p:cNvPr>
          <p:cNvSpPr txBox="1"/>
          <p:nvPr/>
        </p:nvSpPr>
        <p:spPr>
          <a:xfrm>
            <a:off x="2931067" y="4935917"/>
            <a:ext cx="4419641" cy="646331"/>
          </a:xfrm>
          <a:prstGeom prst="rect">
            <a:avLst/>
          </a:prstGeom>
          <a:noFill/>
          <a:scene3d>
            <a:camera prst="isometricOffAxis2Top">
              <a:rot lat="19960976" lon="2911394" rev="18082577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0">
              <a:extrusionClr>
                <a:srgbClr val="6600CC"/>
              </a:extrusionClr>
              <a:contourClr>
                <a:schemeClr val="bg1"/>
              </a:contourClr>
            </a:sp3d>
          </a:bodyPr>
          <a:lstStyle/>
          <a:p>
            <a:r>
              <a:rPr lang="en-US" altLang="zh-CN" sz="3600" dirty="0">
                <a:solidFill>
                  <a:srgbClr val="E7217B"/>
                </a:solidFill>
                <a:latin typeface="Arial Black" panose="020B0A04020102020204" pitchFamily="34" charset="0"/>
                <a:ea typeface="腾讯体" panose="02010600010101010101" pitchFamily="2" charset="-122"/>
                <a:cs typeface="阿里巴巴普惠体 R" panose="00020600040101010101" pitchFamily="18" charset="-122"/>
              </a:rPr>
              <a:t>THANK YOU</a:t>
            </a:r>
            <a:endParaRPr lang="zh-CN" altLang="en-US" sz="3600" dirty="0">
              <a:solidFill>
                <a:srgbClr val="E7217B"/>
              </a:solidFill>
              <a:latin typeface="Arial Black" panose="020B0A04020102020204" pitchFamily="34" charset="0"/>
              <a:ea typeface="腾讯体" panose="02010600010101010101" pitchFamily="2" charset="-122"/>
              <a:cs typeface="阿里巴巴普惠体 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BD1E1FA-2EA4-4D85-B633-EBD264640EBF}"/>
              </a:ext>
            </a:extLst>
          </p:cNvPr>
          <p:cNvSpPr txBox="1"/>
          <p:nvPr/>
        </p:nvSpPr>
        <p:spPr>
          <a:xfrm>
            <a:off x="5028883" y="1413144"/>
            <a:ext cx="225687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366566" lon="19607603" rev="387315"/>
              </a:camera>
              <a:lightRig rig="threePt" dir="t"/>
            </a:scene3d>
          </a:bodyPr>
          <a:lstStyle/>
          <a:p>
            <a:r>
              <a:rPr lang="en-US" altLang="zh-CN" sz="2400" dirty="0">
                <a:solidFill>
                  <a:srgbClr val="3ACDA6"/>
                </a:solidFill>
                <a:latin typeface="Arial Black" panose="020B0A04020102020204" pitchFamily="34" charset="0"/>
              </a:rPr>
              <a:t>SM-PPT</a:t>
            </a:r>
            <a:endParaRPr lang="zh-CN" altLang="en-US" sz="2400" dirty="0">
              <a:solidFill>
                <a:srgbClr val="3ACDA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82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2060"/>
            </a:gs>
            <a:gs pos="0">
              <a:srgbClr val="6802D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97DCFE94-BD5A-4548-AFF1-3E512AF185EE}"/>
              </a:ext>
            </a:extLst>
          </p:cNvPr>
          <p:cNvSpPr/>
          <p:nvPr/>
        </p:nvSpPr>
        <p:spPr>
          <a:xfrm>
            <a:off x="179615" y="228602"/>
            <a:ext cx="11805556" cy="6400800"/>
          </a:xfrm>
          <a:prstGeom prst="roundRect">
            <a:avLst>
              <a:gd name="adj" fmla="val 54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5D29E549-BFC8-4B67-8854-BA651C6D57AB}"/>
              </a:ext>
            </a:extLst>
          </p:cNvPr>
          <p:cNvGrpSpPr/>
          <p:nvPr/>
        </p:nvGrpSpPr>
        <p:grpSpPr>
          <a:xfrm>
            <a:off x="881807" y="2542584"/>
            <a:ext cx="2295349" cy="2295349"/>
            <a:chOff x="980909" y="2655046"/>
            <a:chExt cx="2295349" cy="2295349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53FBE14E-7900-40FF-9F92-2F1FA9DEFEEE}"/>
                </a:ext>
              </a:extLst>
            </p:cNvPr>
            <p:cNvSpPr/>
            <p:nvPr/>
          </p:nvSpPr>
          <p:spPr>
            <a:xfrm>
              <a:off x="980909" y="2655046"/>
              <a:ext cx="2295349" cy="2295349"/>
            </a:xfrm>
            <a:prstGeom prst="ellipse">
              <a:avLst/>
            </a:prstGeom>
            <a:gradFill>
              <a:gsLst>
                <a:gs pos="0">
                  <a:srgbClr val="1E6CF2"/>
                </a:gs>
                <a:gs pos="100000">
                  <a:srgbClr val="6802D2"/>
                </a:gs>
              </a:gsLst>
              <a:lin ang="270000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D4A48EA3-A9B8-4C83-BF82-717C0EB82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405" y="3109967"/>
              <a:ext cx="1229988" cy="1269486"/>
            </a:xfrm>
            <a:prstGeom prst="rect">
              <a:avLst/>
            </a:prstGeom>
          </p:spPr>
        </p:pic>
      </p:grp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E3E08C2-3255-46D1-8B5F-18662A0F2F6E}"/>
              </a:ext>
            </a:extLst>
          </p:cNvPr>
          <p:cNvSpPr/>
          <p:nvPr/>
        </p:nvSpPr>
        <p:spPr>
          <a:xfrm>
            <a:off x="4827437" y="2542584"/>
            <a:ext cx="2295349" cy="2295349"/>
          </a:xfrm>
          <a:prstGeom prst="ellipse">
            <a:avLst/>
          </a:prstGeom>
          <a:gradFill>
            <a:gsLst>
              <a:gs pos="0">
                <a:srgbClr val="1E6CF2"/>
              </a:gs>
              <a:gs pos="100000">
                <a:srgbClr val="6802D2"/>
              </a:gs>
            </a:gsLst>
            <a:lin ang="27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C6BBF67-6425-463D-9F5C-F46BBF2124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47" y="3071165"/>
            <a:ext cx="1711531" cy="1238186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2A60704-8834-4E5F-8409-65882DA48578}"/>
              </a:ext>
            </a:extLst>
          </p:cNvPr>
          <p:cNvSpPr/>
          <p:nvPr/>
        </p:nvSpPr>
        <p:spPr>
          <a:xfrm>
            <a:off x="8773066" y="2542584"/>
            <a:ext cx="2295349" cy="2295349"/>
          </a:xfrm>
          <a:prstGeom prst="ellipse">
            <a:avLst/>
          </a:prstGeom>
          <a:gradFill>
            <a:gsLst>
              <a:gs pos="0">
                <a:srgbClr val="1E6CF2"/>
              </a:gs>
              <a:gs pos="100000">
                <a:srgbClr val="6802D2"/>
              </a:gs>
            </a:gsLst>
            <a:lin ang="27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08F587-BC8A-4A12-9A7D-BA1054D702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426" y="3071165"/>
            <a:ext cx="1784927" cy="123818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567451E-0F76-433A-8A4C-76AD970DEF9B}"/>
              </a:ext>
            </a:extLst>
          </p:cNvPr>
          <p:cNvSpPr/>
          <p:nvPr/>
        </p:nvSpPr>
        <p:spPr>
          <a:xfrm>
            <a:off x="9423525" y="4997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医疗信息化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E99E36F-821C-4727-B7E7-E29529E20DE3}"/>
              </a:ext>
            </a:extLst>
          </p:cNvPr>
          <p:cNvSpPr txBox="1"/>
          <p:nvPr/>
        </p:nvSpPr>
        <p:spPr>
          <a:xfrm>
            <a:off x="4713950" y="437458"/>
            <a:ext cx="2764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未来医疗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FF2B535-6F76-48C0-8B18-0597105E7959}"/>
              </a:ext>
            </a:extLst>
          </p:cNvPr>
          <p:cNvSpPr/>
          <p:nvPr/>
        </p:nvSpPr>
        <p:spPr>
          <a:xfrm>
            <a:off x="5338448" y="4997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医疗机器化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5F1A062-06EA-4AE7-A9B9-D0CB2C292465}"/>
              </a:ext>
            </a:extLst>
          </p:cNvPr>
          <p:cNvSpPr/>
          <p:nvPr/>
        </p:nvSpPr>
        <p:spPr>
          <a:xfrm>
            <a:off x="1370883" y="4997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医疗智能化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8692813-793F-4C32-B58A-583A8EBFCBE1}"/>
              </a:ext>
            </a:extLst>
          </p:cNvPr>
          <p:cNvSpPr txBox="1"/>
          <p:nvPr/>
        </p:nvSpPr>
        <p:spPr>
          <a:xfrm>
            <a:off x="10454095" y="6616693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7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27288727-6063-4306-8631-A834C2F55309}"/>
              </a:ext>
            </a:extLst>
          </p:cNvPr>
          <p:cNvSpPr/>
          <p:nvPr/>
        </p:nvSpPr>
        <p:spPr>
          <a:xfrm>
            <a:off x="1233055" y="969818"/>
            <a:ext cx="2964873" cy="482138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2D55EA"/>
              </a:gs>
              <a:gs pos="100000">
                <a:srgbClr val="6800D1"/>
              </a:gs>
            </a:gsLst>
            <a:lin ang="2700000" scaled="0"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64F8D556-28EE-4127-9D85-9630DB2A3FA6}"/>
              </a:ext>
            </a:extLst>
          </p:cNvPr>
          <p:cNvSpPr/>
          <p:nvPr/>
        </p:nvSpPr>
        <p:spPr>
          <a:xfrm>
            <a:off x="4849092" y="969818"/>
            <a:ext cx="2964873" cy="482138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2D55EA"/>
              </a:gs>
              <a:gs pos="100000">
                <a:srgbClr val="6800D1"/>
              </a:gs>
            </a:gsLst>
            <a:lin ang="2700000" scaled="0"/>
          </a:gra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7EA9C315-F807-4B59-9572-8157DF4128F4}"/>
              </a:ext>
            </a:extLst>
          </p:cNvPr>
          <p:cNvSpPr/>
          <p:nvPr/>
        </p:nvSpPr>
        <p:spPr>
          <a:xfrm>
            <a:off x="8465128" y="969818"/>
            <a:ext cx="2964873" cy="482138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2D55EA"/>
              </a:gs>
              <a:gs pos="100000">
                <a:srgbClr val="6800D1"/>
              </a:gs>
            </a:gsLst>
            <a:lin ang="2700000" scaled="0"/>
          </a:gra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B150495-63FC-4EDD-BCDB-FBE1A7381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750" y="1290689"/>
            <a:ext cx="1271555" cy="147940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0B97135-F0C6-4D41-9D16-5E59E2043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760" y="1392295"/>
            <a:ext cx="1517461" cy="1276191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="" xmlns:a16="http://schemas.microsoft.com/office/drawing/2014/main" id="{DCF29C4F-3EB1-47CE-92CD-BF4F3180F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6530" y="1384818"/>
            <a:ext cx="1279751" cy="131941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17DAF17-B2FE-4429-AA6E-82307658BD79}"/>
              </a:ext>
            </a:extLst>
          </p:cNvPr>
          <p:cNvSpPr/>
          <p:nvPr/>
        </p:nvSpPr>
        <p:spPr>
          <a:xfrm>
            <a:off x="2134598" y="310578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用户画像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0655811-BAEC-4F1F-81A4-F933ED1D6273}"/>
              </a:ext>
            </a:extLst>
          </p:cNvPr>
          <p:cNvSpPr/>
          <p:nvPr/>
        </p:nvSpPr>
        <p:spPr>
          <a:xfrm>
            <a:off x="5777529" y="310578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关联分析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B289C0F-9148-4D68-B8A6-5C41B3A1BC84}"/>
              </a:ext>
            </a:extLst>
          </p:cNvPr>
          <p:cNvSpPr/>
          <p:nvPr/>
        </p:nvSpPr>
        <p:spPr>
          <a:xfrm>
            <a:off x="9402407" y="310578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实时监控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859DDCB-340E-4113-AC80-B13694A09B1F}"/>
              </a:ext>
            </a:extLst>
          </p:cNvPr>
          <p:cNvSpPr/>
          <p:nvPr/>
        </p:nvSpPr>
        <p:spPr>
          <a:xfrm>
            <a:off x="8624728" y="3512943"/>
            <a:ext cx="2684248" cy="819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每个决策周期必须能看到前面的数据，然后可以影响到下一步的决策，这个是我们对数据的要求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F606B9C-AEA4-45EE-9A0C-CA5A5FFA26E3}"/>
              </a:ext>
            </a:extLst>
          </p:cNvPr>
          <p:cNvSpPr/>
          <p:nvPr/>
        </p:nvSpPr>
        <p:spPr>
          <a:xfrm>
            <a:off x="4966762" y="3512943"/>
            <a:ext cx="2729529" cy="819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数据分析是电商的情况下经常用到的，我们就做关联的推荐，这也是一个完整的产品体系。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BA03A2C-8EF4-4B0E-B118-12E82A985DCC}"/>
              </a:ext>
            </a:extLst>
          </p:cNvPr>
          <p:cNvSpPr/>
          <p:nvPr/>
        </p:nvSpPr>
        <p:spPr>
          <a:xfrm>
            <a:off x="1340325" y="3512943"/>
            <a:ext cx="2790367" cy="819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每个决策周期必须能看到前面的数据，然后可以影响到下一步的决策，这个是我们对数据的要求。</a:t>
            </a:r>
          </a:p>
        </p:txBody>
      </p:sp>
    </p:spTree>
    <p:extLst>
      <p:ext uri="{BB962C8B-B14F-4D97-AF65-F5344CB8AC3E}">
        <p14:creationId xmlns:p14="http://schemas.microsoft.com/office/powerpoint/2010/main" val="34289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61EE0"/>
            </a:gs>
            <a:gs pos="100000">
              <a:srgbClr val="5F2987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D3C9667-60D7-420A-B7F4-7D08853A9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27094"/>
            <a:ext cx="5445250" cy="48140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11BBA49A-D2EA-4FFA-986A-73598A894639}"/>
              </a:ext>
            </a:extLst>
          </p:cNvPr>
          <p:cNvSpPr/>
          <p:nvPr/>
        </p:nvSpPr>
        <p:spPr>
          <a:xfrm rot="19908238">
            <a:off x="-1563391" y="-693100"/>
            <a:ext cx="7138105" cy="5925908"/>
          </a:xfrm>
          <a:custGeom>
            <a:avLst/>
            <a:gdLst>
              <a:gd name="connsiteX0" fmla="*/ 6968945 w 6968945"/>
              <a:gd name="connsiteY0" fmla="*/ 2237492 h 5785475"/>
              <a:gd name="connsiteX1" fmla="*/ 6931311 w 6968945"/>
              <a:gd name="connsiteY1" fmla="*/ 2728292 h 5785475"/>
              <a:gd name="connsiteX2" fmla="*/ 6170187 w 6968945"/>
              <a:gd name="connsiteY2" fmla="*/ 4973609 h 5785475"/>
              <a:gd name="connsiteX3" fmla="*/ 59983 w 6968945"/>
              <a:gd name="connsiteY3" fmla="*/ 5249517 h 5785475"/>
              <a:gd name="connsiteX4" fmla="*/ 0 w 6968945"/>
              <a:gd name="connsiteY4" fmla="*/ 5214165 h 5785475"/>
              <a:gd name="connsiteX5" fmla="*/ 2795346 w 6968945"/>
              <a:gd name="connsiteY5" fmla="*/ 0 h 578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8945" h="5785475">
                <a:moveTo>
                  <a:pt x="6968945" y="2237492"/>
                </a:moveTo>
                <a:lnTo>
                  <a:pt x="6931311" y="2728292"/>
                </a:lnTo>
                <a:cubicBezTo>
                  <a:pt x="6829828" y="3705068"/>
                  <a:pt x="6576120" y="4567676"/>
                  <a:pt x="6170187" y="4973609"/>
                </a:cubicBezTo>
                <a:cubicBezTo>
                  <a:pt x="5189182" y="5954614"/>
                  <a:pt x="1541070" y="6046583"/>
                  <a:pt x="59983" y="5249517"/>
                </a:cubicBezTo>
                <a:lnTo>
                  <a:pt x="0" y="5214165"/>
                </a:lnTo>
                <a:lnTo>
                  <a:pt x="2795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761F91E-F22E-404F-A0AC-F9862E3076FC}"/>
              </a:ext>
            </a:extLst>
          </p:cNvPr>
          <p:cNvSpPr txBox="1"/>
          <p:nvPr/>
        </p:nvSpPr>
        <p:spPr>
          <a:xfrm>
            <a:off x="6690731" y="3244334"/>
            <a:ext cx="662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零售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F6645AB-2FA0-49C7-B8B1-51EB072FD3A7}"/>
              </a:ext>
            </a:extLst>
          </p:cNvPr>
          <p:cNvSpPr txBox="1"/>
          <p:nvPr/>
        </p:nvSpPr>
        <p:spPr>
          <a:xfrm>
            <a:off x="11322247" y="3244334"/>
            <a:ext cx="98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金融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9EBFE40-D288-4901-A8F2-24BE0870DF1D}"/>
              </a:ext>
            </a:extLst>
          </p:cNvPr>
          <p:cNvSpPr txBox="1"/>
          <p:nvPr/>
        </p:nvSpPr>
        <p:spPr>
          <a:xfrm>
            <a:off x="9912547" y="5198640"/>
            <a:ext cx="66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计算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05CE9F0-974C-4EE4-A433-888F24E14833}"/>
              </a:ext>
            </a:extLst>
          </p:cNvPr>
          <p:cNvSpPr txBox="1"/>
          <p:nvPr/>
        </p:nvSpPr>
        <p:spPr>
          <a:xfrm>
            <a:off x="6490212" y="5198640"/>
            <a:ext cx="662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研发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5388EB0-31B8-4135-80D1-1E7BB07CAB62}"/>
              </a:ext>
            </a:extLst>
          </p:cNvPr>
          <p:cNvSpPr txBox="1"/>
          <p:nvPr/>
        </p:nvSpPr>
        <p:spPr>
          <a:xfrm>
            <a:off x="336680" y="469596"/>
            <a:ext cx="1564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R" panose="00020600040101010101" pitchFamily="18" charset="-122"/>
              </a:rPr>
              <a:t>我们的业务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7991F49-6225-46DC-90A5-6E40B5590CFF}"/>
              </a:ext>
            </a:extLst>
          </p:cNvPr>
          <p:cNvSpPr txBox="1"/>
          <p:nvPr/>
        </p:nvSpPr>
        <p:spPr>
          <a:xfrm>
            <a:off x="336680" y="1324301"/>
            <a:ext cx="4463920" cy="1230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/>
              <a:t>未来我们的业务集中在零售、金融、研发、计算四大方面，公司的人力、物力、财力资源全部投放在对未来的经营上。在未来两年，我们将逐步放弃传统业务，以及过时的产品生产上面。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A012974B-9CE9-4784-8CA1-03EA569F5309}"/>
              </a:ext>
            </a:extLst>
          </p:cNvPr>
          <p:cNvCxnSpPr>
            <a:cxnSpLocks/>
          </p:cNvCxnSpPr>
          <p:nvPr/>
        </p:nvCxnSpPr>
        <p:spPr>
          <a:xfrm>
            <a:off x="445476" y="828431"/>
            <a:ext cx="460832" cy="0"/>
          </a:xfrm>
          <a:prstGeom prst="line">
            <a:avLst/>
          </a:prstGeom>
          <a:ln w="25400">
            <a:solidFill>
              <a:srgbClr val="B61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2C014F7-3D3C-46B1-9D90-F1A9EDCE0B18}"/>
              </a:ext>
            </a:extLst>
          </p:cNvPr>
          <p:cNvSpPr/>
          <p:nvPr/>
        </p:nvSpPr>
        <p:spPr>
          <a:xfrm>
            <a:off x="1730828" y="532277"/>
            <a:ext cx="12346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Our  Business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13151E2-A6D8-422E-B4CC-133EA821DBF8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14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C00F8"/>
            </a:gs>
            <a:gs pos="100000">
              <a:srgbClr val="8600FC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3EE414BC-E556-44B7-AC9B-CD6AA655327E}"/>
              </a:ext>
            </a:extLst>
          </p:cNvPr>
          <p:cNvSpPr/>
          <p:nvPr/>
        </p:nvSpPr>
        <p:spPr>
          <a:xfrm>
            <a:off x="0" y="4455"/>
            <a:ext cx="40208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AutoShape 2">
            <a:extLst>
              <a:ext uri="{FF2B5EF4-FFF2-40B4-BE49-F238E27FC236}">
                <a16:creationId xmlns="" xmlns:a16="http://schemas.microsoft.com/office/drawing/2014/main" id="{D34E438D-5BF7-4D2E-93F2-3C8E0E180C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2F1D03E-D6D8-4459-BE1A-694A9DD7DDF1}"/>
              </a:ext>
            </a:extLst>
          </p:cNvPr>
          <p:cNvSpPr txBox="1"/>
          <p:nvPr/>
        </p:nvSpPr>
        <p:spPr>
          <a:xfrm>
            <a:off x="669078" y="2054208"/>
            <a:ext cx="3884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兰亭中粗黑简体" panose="02000000000000000000" pitchFamily="2" charset="-122"/>
                <a:ea typeface="方正兰亭中粗黑简体" panose="02000000000000000000" pitchFamily="2" charset="-122"/>
              </a:rPr>
              <a:t>大数据驱动营销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D634C18-1215-4FFE-81B7-961739ED14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180" y="1738797"/>
            <a:ext cx="5529218" cy="39624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CEDB2B5-11C9-4AD6-BE6F-ED279DCB2118}"/>
              </a:ext>
            </a:extLst>
          </p:cNvPr>
          <p:cNvGrpSpPr/>
          <p:nvPr/>
        </p:nvGrpSpPr>
        <p:grpSpPr>
          <a:xfrm>
            <a:off x="11405748" y="289132"/>
            <a:ext cx="325315" cy="293587"/>
            <a:chOff x="10657609" y="183625"/>
            <a:chExt cx="581891" cy="293587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7B7D773A-6671-4E31-8D60-64DBE438143B}"/>
                </a:ext>
              </a:extLst>
            </p:cNvPr>
            <p:cNvSpPr/>
            <p:nvPr/>
          </p:nvSpPr>
          <p:spPr>
            <a:xfrm>
              <a:off x="10657609" y="305377"/>
              <a:ext cx="581891" cy="50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18174B26-8EDE-4268-8EC4-00B4D1EB83A6}"/>
                </a:ext>
              </a:extLst>
            </p:cNvPr>
            <p:cNvSpPr/>
            <p:nvPr/>
          </p:nvSpPr>
          <p:spPr>
            <a:xfrm>
              <a:off x="10657609" y="427128"/>
              <a:ext cx="581891" cy="50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7930F66C-84FA-49FE-84CD-0AA25E4B6C0B}"/>
                </a:ext>
              </a:extLst>
            </p:cNvPr>
            <p:cNvSpPr/>
            <p:nvPr/>
          </p:nvSpPr>
          <p:spPr>
            <a:xfrm>
              <a:off x="10657609" y="183625"/>
              <a:ext cx="581891" cy="50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圆: 空心 14">
            <a:extLst>
              <a:ext uri="{FF2B5EF4-FFF2-40B4-BE49-F238E27FC236}">
                <a16:creationId xmlns="" xmlns:a16="http://schemas.microsoft.com/office/drawing/2014/main" id="{05E24163-8FBF-48C9-A186-DA9312A0B55A}"/>
              </a:ext>
            </a:extLst>
          </p:cNvPr>
          <p:cNvSpPr/>
          <p:nvPr/>
        </p:nvSpPr>
        <p:spPr>
          <a:xfrm>
            <a:off x="10972523" y="249382"/>
            <a:ext cx="379406" cy="379406"/>
          </a:xfrm>
          <a:prstGeom prst="donut">
            <a:avLst>
              <a:gd name="adj" fmla="val 164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47750DD-E5F7-4553-86BD-667CC8B1F490}"/>
              </a:ext>
            </a:extLst>
          </p:cNvPr>
          <p:cNvSpPr/>
          <p:nvPr/>
        </p:nvSpPr>
        <p:spPr>
          <a:xfrm>
            <a:off x="681604" y="3140402"/>
            <a:ext cx="2268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/>
              <a:t>个性化变得简单而有效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4A077E6-3618-4B4C-B1E5-0506A40198EE}"/>
              </a:ext>
            </a:extLst>
          </p:cNvPr>
          <p:cNvSpPr/>
          <p:nvPr/>
        </p:nvSpPr>
        <p:spPr>
          <a:xfrm>
            <a:off x="681604" y="3462045"/>
            <a:ext cx="19094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/>
              <a:t>决策基于具体数据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3836642-8BFE-4520-82CC-068AC1BA16BC}"/>
              </a:ext>
            </a:extLst>
          </p:cNvPr>
          <p:cNvSpPr/>
          <p:nvPr/>
        </p:nvSpPr>
        <p:spPr>
          <a:xfrm>
            <a:off x="681604" y="3783688"/>
            <a:ext cx="22685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/>
              <a:t>客户购买流程更加清晰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80F76A0-85A1-4895-841C-A8AC54EAC413}"/>
              </a:ext>
            </a:extLst>
          </p:cNvPr>
          <p:cNvSpPr/>
          <p:nvPr/>
        </p:nvSpPr>
        <p:spPr>
          <a:xfrm>
            <a:off x="681604" y="4105330"/>
            <a:ext cx="2553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/>
              <a:t>数据有助于更好地理解</a:t>
            </a:r>
            <a:r>
              <a:rPr lang="en-US" altLang="zh-CN" sz="1400" dirty="0"/>
              <a:t>ROI</a:t>
            </a:r>
            <a:endParaRPr lang="zh-CN" altLang="en-US" sz="1400" dirty="0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C4124570-EEF6-44AF-AEFF-C824524EE0BD}"/>
              </a:ext>
            </a:extLst>
          </p:cNvPr>
          <p:cNvSpPr/>
          <p:nvPr/>
        </p:nvSpPr>
        <p:spPr>
          <a:xfrm>
            <a:off x="681604" y="2496478"/>
            <a:ext cx="22958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BIG DATA DRIVEN MARKETING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CDD6058-98DB-4059-820C-7790B1EFFA21}"/>
              </a:ext>
            </a:extLst>
          </p:cNvPr>
          <p:cNvSpPr txBox="1"/>
          <p:nvPr/>
        </p:nvSpPr>
        <p:spPr>
          <a:xfrm>
            <a:off x="10628404" y="6430368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13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3695597B-C7C2-4D39-A3D2-0F26FB443E30}"/>
              </a:ext>
            </a:extLst>
          </p:cNvPr>
          <p:cNvSpPr/>
          <p:nvPr/>
        </p:nvSpPr>
        <p:spPr>
          <a:xfrm>
            <a:off x="0" y="0"/>
            <a:ext cx="4060731" cy="6858000"/>
          </a:xfrm>
          <a:prstGeom prst="roundRect">
            <a:avLst>
              <a:gd name="adj" fmla="val 0"/>
            </a:avLst>
          </a:prstGeom>
          <a:solidFill>
            <a:srgbClr val="91BB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FA0250E0-6DB6-42CA-A606-ACA7FB7F3ABF}"/>
              </a:ext>
            </a:extLst>
          </p:cNvPr>
          <p:cNvSpPr/>
          <p:nvPr/>
        </p:nvSpPr>
        <p:spPr>
          <a:xfrm>
            <a:off x="4060731" y="0"/>
            <a:ext cx="4070538" cy="6858000"/>
          </a:xfrm>
          <a:prstGeom prst="roundRect">
            <a:avLst>
              <a:gd name="adj" fmla="val 0"/>
            </a:avLst>
          </a:prstGeom>
          <a:solidFill>
            <a:srgbClr val="91FFDD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F3F32FF3-6E38-4D03-85CD-91A279E491A8}"/>
              </a:ext>
            </a:extLst>
          </p:cNvPr>
          <p:cNvSpPr/>
          <p:nvPr/>
        </p:nvSpPr>
        <p:spPr>
          <a:xfrm>
            <a:off x="8131269" y="0"/>
            <a:ext cx="4060731" cy="6858000"/>
          </a:xfrm>
          <a:prstGeom prst="roundRect">
            <a:avLst>
              <a:gd name="adj" fmla="val 0"/>
            </a:avLst>
          </a:prstGeom>
          <a:solidFill>
            <a:srgbClr val="FFC89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B129CFDE-D188-4036-855F-BC9B4F4A0EB0}"/>
              </a:ext>
            </a:extLst>
          </p:cNvPr>
          <p:cNvSpPr/>
          <p:nvPr/>
        </p:nvSpPr>
        <p:spPr>
          <a:xfrm>
            <a:off x="678964" y="1226128"/>
            <a:ext cx="2722418" cy="2722418"/>
          </a:xfrm>
          <a:prstGeom prst="ellipse">
            <a:avLst/>
          </a:prstGeom>
          <a:solidFill>
            <a:srgbClr val="072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3B89541-BE3E-40E5-8895-DFB2BE4A43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178" y="2044317"/>
            <a:ext cx="1229988" cy="1269486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F669B200-AD76-41AF-8731-E6F3A977EB9B}"/>
              </a:ext>
            </a:extLst>
          </p:cNvPr>
          <p:cNvSpPr/>
          <p:nvPr/>
        </p:nvSpPr>
        <p:spPr>
          <a:xfrm>
            <a:off x="4781259" y="1226128"/>
            <a:ext cx="2722418" cy="2722418"/>
          </a:xfrm>
          <a:prstGeom prst="ellipse">
            <a:avLst/>
          </a:prstGeom>
          <a:solidFill>
            <a:srgbClr val="008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6F1C0BC2-31B4-4696-AD21-851DBECAE9AE}"/>
              </a:ext>
            </a:extLst>
          </p:cNvPr>
          <p:cNvSpPr/>
          <p:nvPr/>
        </p:nvSpPr>
        <p:spPr>
          <a:xfrm>
            <a:off x="8800425" y="1226128"/>
            <a:ext cx="2722418" cy="2722418"/>
          </a:xfrm>
          <a:prstGeom prst="ellipse">
            <a:avLst/>
          </a:prstGeom>
          <a:solidFill>
            <a:srgbClr val="FFA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24158FE-EC4F-4ADF-AA26-314B935ED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041" y="2059967"/>
            <a:ext cx="1711531" cy="12381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FBF4F35-B431-4AB6-AD6F-3D8135E089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420" y="2059967"/>
            <a:ext cx="1784927" cy="123818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9C9FF38-D225-4BFD-8E62-621E6ABDF91E}"/>
              </a:ext>
            </a:extLst>
          </p:cNvPr>
          <p:cNvSpPr/>
          <p:nvPr/>
        </p:nvSpPr>
        <p:spPr>
          <a:xfrm>
            <a:off x="9423525" y="4997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A85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医疗信息化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48E7F06-8B6B-4C5E-9190-E0B813EB401C}"/>
              </a:ext>
            </a:extLst>
          </p:cNvPr>
          <p:cNvSpPr/>
          <p:nvPr/>
        </p:nvSpPr>
        <p:spPr>
          <a:xfrm>
            <a:off x="5338448" y="4997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875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医疗机器化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94268F3-40A6-468B-BD76-0EE665F979E7}"/>
              </a:ext>
            </a:extLst>
          </p:cNvPr>
          <p:cNvSpPr/>
          <p:nvPr/>
        </p:nvSpPr>
        <p:spPr>
          <a:xfrm>
            <a:off x="1370883" y="499718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72B6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医疗智能化</a:t>
            </a:r>
          </a:p>
        </p:txBody>
      </p:sp>
    </p:spTree>
    <p:extLst>
      <p:ext uri="{BB962C8B-B14F-4D97-AF65-F5344CB8AC3E}">
        <p14:creationId xmlns:p14="http://schemas.microsoft.com/office/powerpoint/2010/main" val="203514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800D1"/>
            </a:gs>
            <a:gs pos="100000">
              <a:srgbClr val="0070C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954117F4-0795-41A8-806C-79EFB0385462}"/>
              </a:ext>
            </a:extLst>
          </p:cNvPr>
          <p:cNvGrpSpPr/>
          <p:nvPr/>
        </p:nvGrpSpPr>
        <p:grpSpPr>
          <a:xfrm>
            <a:off x="1227321" y="969818"/>
            <a:ext cx="2964873" cy="4821382"/>
            <a:chOff x="1415579" y="695092"/>
            <a:chExt cx="2964873" cy="4821382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27288727-6063-4306-8631-A834C2F55309}"/>
                </a:ext>
              </a:extLst>
            </p:cNvPr>
            <p:cNvSpPr/>
            <p:nvPr/>
          </p:nvSpPr>
          <p:spPr>
            <a:xfrm>
              <a:off x="1415579" y="695092"/>
              <a:ext cx="2964873" cy="4821382"/>
            </a:xfrm>
            <a:prstGeom prst="roundRect">
              <a:avLst>
                <a:gd name="adj" fmla="val 6854"/>
              </a:avLst>
            </a:prstGeom>
            <a:solidFill>
              <a:schemeClr val="bg1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30B97135-F0C6-4D41-9D16-5E59E2043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9284" y="1117569"/>
              <a:ext cx="1517461" cy="1276191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C17DAF17-B2FE-4429-AA6E-82307658BD79}"/>
                </a:ext>
              </a:extLst>
            </p:cNvPr>
            <p:cNvSpPr/>
            <p:nvPr/>
          </p:nvSpPr>
          <p:spPr>
            <a:xfrm>
              <a:off x="2317122" y="283105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用户画像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BBA03A2C-8EF4-4B0E-B118-12E82A985DCC}"/>
                </a:ext>
              </a:extLst>
            </p:cNvPr>
            <p:cNvSpPr/>
            <p:nvPr/>
          </p:nvSpPr>
          <p:spPr>
            <a:xfrm>
              <a:off x="1522849" y="3238217"/>
              <a:ext cx="2790367" cy="819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 dirty="0"/>
                <a:t>每个决策周期必须能看到前面的数据，然后可以影响到下一步的决策，这个是我们对数据的要求。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21FB1BB-F8FA-4E88-A65D-EDCA4199C3E0}"/>
              </a:ext>
            </a:extLst>
          </p:cNvPr>
          <p:cNvGrpSpPr/>
          <p:nvPr/>
        </p:nvGrpSpPr>
        <p:grpSpPr>
          <a:xfrm>
            <a:off x="8276870" y="969818"/>
            <a:ext cx="2964873" cy="4821382"/>
            <a:chOff x="8465128" y="969818"/>
            <a:chExt cx="2964873" cy="4821382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7EA9C315-F807-4B59-9572-8157DF4128F4}"/>
                </a:ext>
              </a:extLst>
            </p:cNvPr>
            <p:cNvSpPr/>
            <p:nvPr/>
          </p:nvSpPr>
          <p:spPr>
            <a:xfrm>
              <a:off x="8465128" y="969818"/>
              <a:ext cx="2964873" cy="4821382"/>
            </a:xfrm>
            <a:prstGeom prst="roundRect">
              <a:avLst>
                <a:gd name="adj" fmla="val 6854"/>
              </a:avLst>
            </a:prstGeom>
            <a:solidFill>
              <a:schemeClr val="bg1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12">
              <a:extLst>
                <a:ext uri="{FF2B5EF4-FFF2-40B4-BE49-F238E27FC236}">
                  <a16:creationId xmlns="" xmlns:a16="http://schemas.microsoft.com/office/drawing/2014/main" id="{DCF29C4F-3EB1-47CE-92CD-BF4F3180F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16530" y="1384818"/>
              <a:ext cx="1279751" cy="1319412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B289C0F-9148-4D68-B8A6-5C41B3A1BC84}"/>
                </a:ext>
              </a:extLst>
            </p:cNvPr>
            <p:cNvSpPr/>
            <p:nvPr/>
          </p:nvSpPr>
          <p:spPr>
            <a:xfrm>
              <a:off x="9402407" y="310578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实时监控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859DDCB-340E-4113-AC80-B13694A09B1F}"/>
                </a:ext>
              </a:extLst>
            </p:cNvPr>
            <p:cNvSpPr/>
            <p:nvPr/>
          </p:nvSpPr>
          <p:spPr>
            <a:xfrm>
              <a:off x="8624728" y="3512943"/>
              <a:ext cx="2684248" cy="819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 dirty="0"/>
                <a:t>每个决策周期必须能看到前面的数据，然后可以影响到下一步的决策，这个是我们对数据的要求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863A7BD-FE73-4CF7-AA56-A450D508B259}"/>
              </a:ext>
            </a:extLst>
          </p:cNvPr>
          <p:cNvGrpSpPr/>
          <p:nvPr/>
        </p:nvGrpSpPr>
        <p:grpSpPr>
          <a:xfrm>
            <a:off x="4752096" y="969818"/>
            <a:ext cx="2964873" cy="4821382"/>
            <a:chOff x="4849092" y="969818"/>
            <a:chExt cx="2964873" cy="4821382"/>
          </a:xfrm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64F8D556-28EE-4127-9D85-9630DB2A3FA6}"/>
                </a:ext>
              </a:extLst>
            </p:cNvPr>
            <p:cNvSpPr/>
            <p:nvPr/>
          </p:nvSpPr>
          <p:spPr>
            <a:xfrm>
              <a:off x="4849092" y="969818"/>
              <a:ext cx="2964873" cy="4821382"/>
            </a:xfrm>
            <a:prstGeom prst="roundRect">
              <a:avLst>
                <a:gd name="adj" fmla="val 6854"/>
              </a:avLst>
            </a:prstGeom>
            <a:solidFill>
              <a:schemeClr val="bg1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B150495-63FC-4EDD-BCDB-FBE1A7381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5750" y="1290689"/>
              <a:ext cx="1271555" cy="1479405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C0655811-BAEC-4F1F-81A4-F933ED1D6273}"/>
                </a:ext>
              </a:extLst>
            </p:cNvPr>
            <p:cNvSpPr/>
            <p:nvPr/>
          </p:nvSpPr>
          <p:spPr>
            <a:xfrm>
              <a:off x="5777529" y="310578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关联分析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6F606B9C-AEA4-45EE-9A0C-CA5A5FFA26E3}"/>
                </a:ext>
              </a:extLst>
            </p:cNvPr>
            <p:cNvSpPr/>
            <p:nvPr/>
          </p:nvSpPr>
          <p:spPr>
            <a:xfrm>
              <a:off x="4966762" y="3512943"/>
              <a:ext cx="2729529" cy="819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1200" dirty="0"/>
                <a:t>数据分析是电商的情况下经常用到的，我们就做关联的推荐，这也是一个完整的产品体系。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7930C2D-4DE0-4485-94AC-EFF8DB233776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41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B59EC"/>
            </a:gs>
            <a:gs pos="100000">
              <a:srgbClr val="6800D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983CDB3-6BFE-46B9-9F27-6CADFEA0B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03" y="329572"/>
            <a:ext cx="10843993" cy="61988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29FBCDE-87F5-4F08-A2EE-168CD5961AAF}"/>
              </a:ext>
            </a:extLst>
          </p:cNvPr>
          <p:cNvSpPr txBox="1"/>
          <p:nvPr/>
        </p:nvSpPr>
        <p:spPr>
          <a:xfrm>
            <a:off x="1273524" y="2814131"/>
            <a:ext cx="2037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商业计划书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8FDF674-6520-4BE3-8831-3E852224D81B}"/>
              </a:ext>
            </a:extLst>
          </p:cNvPr>
          <p:cNvSpPr txBox="1"/>
          <p:nvPr/>
        </p:nvSpPr>
        <p:spPr>
          <a:xfrm>
            <a:off x="1245503" y="1002981"/>
            <a:ext cx="3863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300" dirty="0">
                <a:latin typeface="Arial Black" panose="020B0A04020102020204" pitchFamily="34" charset="0"/>
                <a:ea typeface="思源黑体 CN Medium" panose="020B0600000000000000" pitchFamily="34" charset="-122"/>
                <a:cs typeface="Arial" panose="020B0604020202020204" pitchFamily="34" charset="0"/>
              </a:rPr>
              <a:t>BUSINESS  PLAN</a:t>
            </a:r>
            <a:endParaRPr lang="zh-CN" altLang="en-US" sz="4000" spc="300" dirty="0">
              <a:latin typeface="Arial Black" panose="020B0A04020102020204" pitchFamily="34" charset="0"/>
              <a:ea typeface="思源黑体 CN Medium" panose="020B06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BE69B0D3-5158-458A-B089-B4BE1048D21C}"/>
              </a:ext>
            </a:extLst>
          </p:cNvPr>
          <p:cNvSpPr/>
          <p:nvPr/>
        </p:nvSpPr>
        <p:spPr>
          <a:xfrm>
            <a:off x="1350579" y="4331368"/>
            <a:ext cx="1087537" cy="232540"/>
          </a:xfrm>
          <a:prstGeom prst="roundRect">
            <a:avLst>
              <a:gd name="adj" fmla="val 28656"/>
            </a:avLst>
          </a:prstGeom>
          <a:gradFill>
            <a:gsLst>
              <a:gs pos="0">
                <a:srgbClr val="6800D1"/>
              </a:gs>
              <a:gs pos="100000">
                <a:srgbClr val="18C2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灵山美设计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483E3CE-CC8B-467B-837D-F83F9FB7D5F3}"/>
              </a:ext>
            </a:extLst>
          </p:cNvPr>
          <p:cNvSpPr txBox="1"/>
          <p:nvPr/>
        </p:nvSpPr>
        <p:spPr>
          <a:xfrm>
            <a:off x="1273524" y="3099826"/>
            <a:ext cx="3458897" cy="81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大数据驱动营销，为中小企业节约每一分广告费。赋能广告营销，颠覆行业销售，重新定义数据时代的营销。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236284D-3BAD-493A-83DB-729E7C37E90C}"/>
              </a:ext>
            </a:extLst>
          </p:cNvPr>
          <p:cNvSpPr txBox="1"/>
          <p:nvPr/>
        </p:nvSpPr>
        <p:spPr>
          <a:xfrm>
            <a:off x="10198600" y="6528428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28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2">
            <a:extLst>
              <a:ext uri="{FF2B5EF4-FFF2-40B4-BE49-F238E27FC236}">
                <a16:creationId xmlns="" xmlns:a16="http://schemas.microsoft.com/office/drawing/2014/main" id="{10FD9D5C-B2F7-4763-B76F-2D0B3BDCFFF8}"/>
              </a:ext>
            </a:extLst>
          </p:cNvPr>
          <p:cNvSpPr/>
          <p:nvPr/>
        </p:nvSpPr>
        <p:spPr>
          <a:xfrm>
            <a:off x="0" y="-1"/>
            <a:ext cx="12215446" cy="65024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23446 w 12215446"/>
              <a:gd name="connsiteY0" fmla="*/ 0 h 6858000"/>
              <a:gd name="connsiteX1" fmla="*/ 12215446 w 12215446"/>
              <a:gd name="connsiteY1" fmla="*/ 0 h 6858000"/>
              <a:gd name="connsiteX2" fmla="*/ 12215446 w 12215446"/>
              <a:gd name="connsiteY2" fmla="*/ 6858000 h 6858000"/>
              <a:gd name="connsiteX3" fmla="*/ 0 w 12215446"/>
              <a:gd name="connsiteY3" fmla="*/ 3012831 h 6858000"/>
              <a:gd name="connsiteX4" fmla="*/ 23446 w 12215446"/>
              <a:gd name="connsiteY4" fmla="*/ 0 h 6858000"/>
              <a:gd name="connsiteX0" fmla="*/ 23446 w 12215446"/>
              <a:gd name="connsiteY0" fmla="*/ 0 h 6858000"/>
              <a:gd name="connsiteX1" fmla="*/ 12215446 w 12215446"/>
              <a:gd name="connsiteY1" fmla="*/ 0 h 6858000"/>
              <a:gd name="connsiteX2" fmla="*/ 12215446 w 12215446"/>
              <a:gd name="connsiteY2" fmla="*/ 6858000 h 6858000"/>
              <a:gd name="connsiteX3" fmla="*/ 0 w 12215446"/>
              <a:gd name="connsiteY3" fmla="*/ 3012831 h 6858000"/>
              <a:gd name="connsiteX4" fmla="*/ 23446 w 122154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5446" h="6858000">
                <a:moveTo>
                  <a:pt x="23446" y="0"/>
                </a:moveTo>
                <a:lnTo>
                  <a:pt x="12215446" y="0"/>
                </a:lnTo>
                <a:lnTo>
                  <a:pt x="12215446" y="6858000"/>
                </a:lnTo>
                <a:cubicBezTo>
                  <a:pt x="8143631" y="5576277"/>
                  <a:pt x="6908800" y="1246554"/>
                  <a:pt x="0" y="3012831"/>
                </a:cubicBezTo>
                <a:lnTo>
                  <a:pt x="23446" y="0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48D2B42-5C03-4284-900E-57438CDBF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124" y="355600"/>
            <a:ext cx="5486088" cy="374218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3926E94-7CEE-4235-A14F-32E7BAC00DEF}"/>
              </a:ext>
            </a:extLst>
          </p:cNvPr>
          <p:cNvSpPr/>
          <p:nvPr/>
        </p:nvSpPr>
        <p:spPr>
          <a:xfrm>
            <a:off x="-23446" y="0"/>
            <a:ext cx="12215446" cy="65024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23446 w 12215446"/>
              <a:gd name="connsiteY0" fmla="*/ 0 h 6858000"/>
              <a:gd name="connsiteX1" fmla="*/ 12215446 w 12215446"/>
              <a:gd name="connsiteY1" fmla="*/ 0 h 6858000"/>
              <a:gd name="connsiteX2" fmla="*/ 12215446 w 12215446"/>
              <a:gd name="connsiteY2" fmla="*/ 6858000 h 6858000"/>
              <a:gd name="connsiteX3" fmla="*/ 0 w 12215446"/>
              <a:gd name="connsiteY3" fmla="*/ 3012831 h 6858000"/>
              <a:gd name="connsiteX4" fmla="*/ 23446 w 12215446"/>
              <a:gd name="connsiteY4" fmla="*/ 0 h 6858000"/>
              <a:gd name="connsiteX0" fmla="*/ 23446 w 12215446"/>
              <a:gd name="connsiteY0" fmla="*/ 0 h 6858000"/>
              <a:gd name="connsiteX1" fmla="*/ 12215446 w 12215446"/>
              <a:gd name="connsiteY1" fmla="*/ 0 h 6858000"/>
              <a:gd name="connsiteX2" fmla="*/ 12215446 w 12215446"/>
              <a:gd name="connsiteY2" fmla="*/ 6858000 h 6858000"/>
              <a:gd name="connsiteX3" fmla="*/ 0 w 12215446"/>
              <a:gd name="connsiteY3" fmla="*/ 3012831 h 6858000"/>
              <a:gd name="connsiteX4" fmla="*/ 23446 w 1221544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5446" h="6858000">
                <a:moveTo>
                  <a:pt x="23446" y="0"/>
                </a:moveTo>
                <a:lnTo>
                  <a:pt x="12215446" y="0"/>
                </a:lnTo>
                <a:lnTo>
                  <a:pt x="12215446" y="6858000"/>
                </a:lnTo>
                <a:cubicBezTo>
                  <a:pt x="8143631" y="5576277"/>
                  <a:pt x="6908800" y="1246554"/>
                  <a:pt x="0" y="3012831"/>
                </a:cubicBezTo>
                <a:lnTo>
                  <a:pt x="23446" y="0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00FF">
                  <a:alpha val="8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C9E93B2-A90C-4298-ACD2-B70F0D2CD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245" y="-840540"/>
            <a:ext cx="6588369" cy="8908359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5922EC0E-C0A8-4D8D-B3CD-F51BE7C96577}"/>
              </a:ext>
            </a:extLst>
          </p:cNvPr>
          <p:cNvSpPr/>
          <p:nvPr/>
        </p:nvSpPr>
        <p:spPr>
          <a:xfrm>
            <a:off x="1435100" y="698500"/>
            <a:ext cx="2806700" cy="5803900"/>
          </a:xfrm>
          <a:prstGeom prst="roundRect">
            <a:avLst>
              <a:gd name="adj" fmla="val 135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1A89327-F998-4213-9CCE-DF91EC4E65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342" y="2368342"/>
            <a:ext cx="2588563" cy="176571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6471BD9-5A31-457E-9635-BF6E0F57C7A5}"/>
              </a:ext>
            </a:extLst>
          </p:cNvPr>
          <p:cNvSpPr txBox="1"/>
          <p:nvPr/>
        </p:nvSpPr>
        <p:spPr>
          <a:xfrm>
            <a:off x="1600835" y="4455101"/>
            <a:ext cx="2509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640DC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智能</a:t>
            </a:r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社区管理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104DE9A-2A1C-4B17-9B79-6DCFB2BF5021}"/>
              </a:ext>
            </a:extLst>
          </p:cNvPr>
          <p:cNvSpPr txBox="1"/>
          <p:nvPr/>
        </p:nvSpPr>
        <p:spPr>
          <a:xfrm>
            <a:off x="6960160" y="726776"/>
            <a:ext cx="4059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引领智能生活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B11BEE17-4840-4AB7-A1EF-1B90D7C0EBF2}"/>
              </a:ext>
            </a:extLst>
          </p:cNvPr>
          <p:cNvSpPr/>
          <p:nvPr/>
        </p:nvSpPr>
        <p:spPr>
          <a:xfrm>
            <a:off x="10951868" y="3591375"/>
            <a:ext cx="1646952" cy="1646952"/>
          </a:xfrm>
          <a:prstGeom prst="ellipse">
            <a:avLst/>
          </a:prstGeom>
          <a:gradFill>
            <a:gsLst>
              <a:gs pos="100000">
                <a:srgbClr val="1640DC"/>
              </a:gs>
              <a:gs pos="2000">
                <a:srgbClr val="03ABF0"/>
              </a:gs>
            </a:gsLst>
            <a:lin ang="27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0373A241-F1DE-4DA2-B8BE-F631751CDD7B}"/>
              </a:ext>
            </a:extLst>
          </p:cNvPr>
          <p:cNvSpPr/>
          <p:nvPr/>
        </p:nvSpPr>
        <p:spPr>
          <a:xfrm>
            <a:off x="9777984" y="4047404"/>
            <a:ext cx="626905" cy="626905"/>
          </a:xfrm>
          <a:prstGeom prst="ellipse">
            <a:avLst/>
          </a:prstGeom>
          <a:gradFill>
            <a:gsLst>
              <a:gs pos="73000">
                <a:srgbClr val="1640DC"/>
              </a:gs>
              <a:gs pos="2000">
                <a:srgbClr val="03ABF0"/>
              </a:gs>
            </a:gsLst>
            <a:lin ang="2700000" scaled="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55C6C05-A4CA-4279-90DD-80A18903D808}"/>
              </a:ext>
            </a:extLst>
          </p:cNvPr>
          <p:cNvSpPr/>
          <p:nvPr/>
        </p:nvSpPr>
        <p:spPr>
          <a:xfrm>
            <a:off x="-1028281" y="-612287"/>
            <a:ext cx="2056561" cy="2056561"/>
          </a:xfrm>
          <a:prstGeom prst="ellipse">
            <a:avLst/>
          </a:prstGeom>
          <a:gradFill>
            <a:gsLst>
              <a:gs pos="73000">
                <a:srgbClr val="1640DC"/>
              </a:gs>
              <a:gs pos="2000">
                <a:srgbClr val="03ABF0"/>
              </a:gs>
            </a:gsLst>
            <a:lin ang="27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A0D3C46-1E21-4506-8AB1-E12B63B0DCA5}"/>
              </a:ext>
            </a:extLst>
          </p:cNvPr>
          <p:cNvSpPr txBox="1"/>
          <p:nvPr/>
        </p:nvSpPr>
        <p:spPr>
          <a:xfrm>
            <a:off x="9145865" y="1519958"/>
            <a:ext cx="1891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创造美好未来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EAC4740F-970A-49FA-BD2C-2A857A9AF6D3}"/>
              </a:ext>
            </a:extLst>
          </p:cNvPr>
          <p:cNvCxnSpPr>
            <a:cxnSpLocks/>
          </p:cNvCxnSpPr>
          <p:nvPr/>
        </p:nvCxnSpPr>
        <p:spPr>
          <a:xfrm>
            <a:off x="10662229" y="1655650"/>
            <a:ext cx="7482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0ECA2DA5-4489-464B-A24E-A7F01A570611}"/>
              </a:ext>
            </a:extLst>
          </p:cNvPr>
          <p:cNvCxnSpPr>
            <a:cxnSpLocks/>
          </p:cNvCxnSpPr>
          <p:nvPr/>
        </p:nvCxnSpPr>
        <p:spPr>
          <a:xfrm>
            <a:off x="10784205" y="1704874"/>
            <a:ext cx="7482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8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00CC"/>
            </a:gs>
            <a:gs pos="100000">
              <a:srgbClr val="660066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79D7E482-7BFF-4DFB-8E35-218106A976D3}"/>
              </a:ext>
            </a:extLst>
          </p:cNvPr>
          <p:cNvSpPr/>
          <p:nvPr/>
        </p:nvSpPr>
        <p:spPr>
          <a:xfrm>
            <a:off x="866416" y="4724321"/>
            <a:ext cx="1703790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B0F0"/>
              </a:gs>
              <a:gs pos="100000">
                <a:srgbClr val="00B0F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48AD7C28-625F-4DFE-9C92-FD4CCF840593}"/>
              </a:ext>
            </a:extLst>
          </p:cNvPr>
          <p:cNvSpPr/>
          <p:nvPr/>
        </p:nvSpPr>
        <p:spPr>
          <a:xfrm rot="19216222">
            <a:off x="6606465" y="-587943"/>
            <a:ext cx="8343900" cy="34777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3901"/>
              </a:gs>
              <a:gs pos="100000">
                <a:srgbClr val="66006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812D96E-01B8-40B5-A6BD-5397924F068D}"/>
              </a:ext>
            </a:extLst>
          </p:cNvPr>
          <p:cNvSpPr txBox="1"/>
          <p:nvPr/>
        </p:nvSpPr>
        <p:spPr>
          <a:xfrm>
            <a:off x="714015" y="2030960"/>
            <a:ext cx="6696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如何建立</a:t>
            </a:r>
            <a:endParaRPr lang="en-US" altLang="zh-CN" sz="48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企业知识管理体系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B326555F-08AA-492D-B835-C62F22E48F48}"/>
              </a:ext>
            </a:extLst>
          </p:cNvPr>
          <p:cNvSpPr/>
          <p:nvPr/>
        </p:nvSpPr>
        <p:spPr>
          <a:xfrm rot="19228242">
            <a:off x="4916391" y="5066577"/>
            <a:ext cx="9647030" cy="347770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9803"/>
              </a:gs>
              <a:gs pos="13000">
                <a:srgbClr val="FFFF0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92E33EB2-6773-477F-94F2-BF92FBE2FA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200" y="4185571"/>
            <a:ext cx="3403113" cy="191809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53D6B36-B647-47FD-BD7A-4E9265DB9BEB}"/>
              </a:ext>
            </a:extLst>
          </p:cNvPr>
          <p:cNvSpPr txBox="1"/>
          <p:nvPr/>
        </p:nvSpPr>
        <p:spPr>
          <a:xfrm>
            <a:off x="773887" y="3580170"/>
            <a:ext cx="5972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成长源于积累，卓越企业提升核心竞争力必备方法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92E919E-FB01-4CBF-917B-9816F07979DA}"/>
              </a:ext>
            </a:extLst>
          </p:cNvPr>
          <p:cNvSpPr txBox="1"/>
          <p:nvPr/>
        </p:nvSpPr>
        <p:spPr>
          <a:xfrm>
            <a:off x="940762" y="4761125"/>
            <a:ext cx="1945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主讲人：</a:t>
            </a:r>
            <a:r>
              <a:rPr lang="en-US" altLang="zh-CN" sz="1200" dirty="0">
                <a:solidFill>
                  <a:schemeClr val="bg1"/>
                </a:solidFill>
              </a:rPr>
              <a:t>JACKON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BE8BC677-B10E-40A1-A052-396C62C9F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074" y="1095236"/>
            <a:ext cx="3403113" cy="191809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5334D4F5-D6D8-44B3-906B-380C88B43885}"/>
              </a:ext>
            </a:extLst>
          </p:cNvPr>
          <p:cNvCxnSpPr/>
          <p:nvPr/>
        </p:nvCxnSpPr>
        <p:spPr>
          <a:xfrm>
            <a:off x="866416" y="3537858"/>
            <a:ext cx="47614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474992A-4993-45BF-B889-26B31D565E17}"/>
              </a:ext>
            </a:extLst>
          </p:cNvPr>
          <p:cNvCxnSpPr/>
          <p:nvPr/>
        </p:nvCxnSpPr>
        <p:spPr>
          <a:xfrm>
            <a:off x="866416" y="3940496"/>
            <a:ext cx="47614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66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64000">
              <a:srgbClr val="00206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EE2DE34-801D-4230-B39D-68AF938E0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429" y="1605736"/>
            <a:ext cx="6668067" cy="40476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0F9F437-F529-4262-A644-250B2035F193}"/>
              </a:ext>
            </a:extLst>
          </p:cNvPr>
          <p:cNvSpPr txBox="1"/>
          <p:nvPr/>
        </p:nvSpPr>
        <p:spPr>
          <a:xfrm>
            <a:off x="622430" y="1953161"/>
            <a:ext cx="3797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数据驱动营销的关键是什么？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8A9E8DB-3C75-41E4-BD23-A56FAE165516}"/>
              </a:ext>
            </a:extLst>
          </p:cNvPr>
          <p:cNvSpPr txBox="1"/>
          <p:nvPr/>
        </p:nvSpPr>
        <p:spPr>
          <a:xfrm>
            <a:off x="622430" y="3900175"/>
            <a:ext cx="3672479" cy="818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营销事件流是数据驱动营销的数据架构的基本组成部分。它汇集了客户与之在各触点的所有互动，增强了对客户需求的理解。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2236D59-0C10-4B30-AF8B-9368D8CF66DF}"/>
              </a:ext>
            </a:extLst>
          </p:cNvPr>
          <p:cNvSpPr/>
          <p:nvPr/>
        </p:nvSpPr>
        <p:spPr>
          <a:xfrm>
            <a:off x="622430" y="361050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8527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构建营销事件流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958BA00-8539-4A6A-8439-6EE7FED39B82}"/>
              </a:ext>
            </a:extLst>
          </p:cNvPr>
          <p:cNvCxnSpPr>
            <a:cxnSpLocks/>
          </p:cNvCxnSpPr>
          <p:nvPr/>
        </p:nvCxnSpPr>
        <p:spPr>
          <a:xfrm>
            <a:off x="765466" y="3429000"/>
            <a:ext cx="342900" cy="0"/>
          </a:xfrm>
          <a:prstGeom prst="line">
            <a:avLst/>
          </a:prstGeom>
          <a:ln>
            <a:solidFill>
              <a:srgbClr val="F852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83873F5-E587-4FC8-AEB8-BF20CE804497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93205CF-60A5-4221-B808-554331B6C693}"/>
              </a:ext>
            </a:extLst>
          </p:cNvPr>
          <p:cNvSpPr/>
          <p:nvPr/>
        </p:nvSpPr>
        <p:spPr>
          <a:xfrm>
            <a:off x="0" y="1"/>
            <a:ext cx="4033033" cy="22992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090AEEE-E38E-4F25-8014-AD1C23EB1BC1}"/>
              </a:ext>
            </a:extLst>
          </p:cNvPr>
          <p:cNvSpPr/>
          <p:nvPr/>
        </p:nvSpPr>
        <p:spPr>
          <a:xfrm>
            <a:off x="4037864" y="1"/>
            <a:ext cx="4033033" cy="22992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453FF18-944E-42C8-BDF9-CB3396201C1C}"/>
              </a:ext>
            </a:extLst>
          </p:cNvPr>
          <p:cNvSpPr/>
          <p:nvPr/>
        </p:nvSpPr>
        <p:spPr>
          <a:xfrm>
            <a:off x="8059333" y="1"/>
            <a:ext cx="4132667" cy="22992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C740953-CB88-40C0-B2DC-185E037BF6CB}"/>
              </a:ext>
            </a:extLst>
          </p:cNvPr>
          <p:cNvSpPr/>
          <p:nvPr/>
        </p:nvSpPr>
        <p:spPr>
          <a:xfrm>
            <a:off x="0" y="2299292"/>
            <a:ext cx="4033033" cy="229929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93F5A506-9D2B-45DB-8861-D68FF8858327}"/>
              </a:ext>
            </a:extLst>
          </p:cNvPr>
          <p:cNvSpPr/>
          <p:nvPr/>
        </p:nvSpPr>
        <p:spPr>
          <a:xfrm>
            <a:off x="4037864" y="2299292"/>
            <a:ext cx="4033033" cy="229929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D50B87B-2BB7-436C-A8D6-B744CA76730F}"/>
              </a:ext>
            </a:extLst>
          </p:cNvPr>
          <p:cNvSpPr/>
          <p:nvPr/>
        </p:nvSpPr>
        <p:spPr>
          <a:xfrm>
            <a:off x="8059333" y="2299292"/>
            <a:ext cx="4132667" cy="229929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BB52D75B-8F6F-417C-85B0-CCBBA1623DD3}"/>
              </a:ext>
            </a:extLst>
          </p:cNvPr>
          <p:cNvSpPr/>
          <p:nvPr/>
        </p:nvSpPr>
        <p:spPr>
          <a:xfrm>
            <a:off x="0" y="4558710"/>
            <a:ext cx="4033033" cy="229929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3622B70-6294-4D2F-9387-3DE5E1742274}"/>
              </a:ext>
            </a:extLst>
          </p:cNvPr>
          <p:cNvSpPr/>
          <p:nvPr/>
        </p:nvSpPr>
        <p:spPr>
          <a:xfrm>
            <a:off x="4037864" y="4558710"/>
            <a:ext cx="4033033" cy="2299291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5ADD4F6B-0363-44EE-B288-32C9CF9E2C0A}"/>
              </a:ext>
            </a:extLst>
          </p:cNvPr>
          <p:cNvSpPr/>
          <p:nvPr/>
        </p:nvSpPr>
        <p:spPr>
          <a:xfrm>
            <a:off x="8059333" y="4558710"/>
            <a:ext cx="4132667" cy="2299291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2417A4A-3EF3-47A6-B858-E5B1073D66FD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lumMod val="95000"/>
              <a:lumOff val="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2EB9F27-D3A4-44EF-98DF-ED58084B6007}"/>
              </a:ext>
            </a:extLst>
          </p:cNvPr>
          <p:cNvGrpSpPr/>
          <p:nvPr/>
        </p:nvGrpSpPr>
        <p:grpSpPr>
          <a:xfrm>
            <a:off x="2212416" y="2228950"/>
            <a:ext cx="7626488" cy="2675552"/>
            <a:chOff x="2710543" y="2011679"/>
            <a:chExt cx="6531428" cy="2291379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C2685C18-D4D7-4E5C-9C0F-C52E026660D4}"/>
                </a:ext>
              </a:extLst>
            </p:cNvPr>
            <p:cNvSpPr/>
            <p:nvPr/>
          </p:nvSpPr>
          <p:spPr>
            <a:xfrm>
              <a:off x="2710543" y="2011679"/>
              <a:ext cx="6531428" cy="2291379"/>
            </a:xfrm>
            <a:prstGeom prst="rect">
              <a:avLst/>
            </a:prstGeom>
            <a:solidFill>
              <a:srgbClr val="FF3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0A846F0E-8C14-4E4D-8EF3-8E5EA0CD3331}"/>
                </a:ext>
              </a:extLst>
            </p:cNvPr>
            <p:cNvSpPr/>
            <p:nvPr/>
          </p:nvSpPr>
          <p:spPr>
            <a:xfrm>
              <a:off x="2710543" y="2011679"/>
              <a:ext cx="2245202" cy="2291379"/>
            </a:xfrm>
            <a:prstGeom prst="rect">
              <a:avLst/>
            </a:prstGeom>
            <a:solidFill>
              <a:srgbClr val="E721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14693C1-525E-4D85-B17D-C1D217AD43B5}"/>
                </a:ext>
              </a:extLst>
            </p:cNvPr>
            <p:cNvSpPr txBox="1"/>
            <p:nvPr/>
          </p:nvSpPr>
          <p:spPr>
            <a:xfrm>
              <a:off x="4955745" y="3038894"/>
              <a:ext cx="3316886" cy="968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关注公众号：山美</a:t>
              </a:r>
              <a:r>
                <a:rPr lang="en-US" altLang="zh-CN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限时领取</a:t>
              </a:r>
              <a:r>
                <a:rPr lang="en-US" altLang="zh-CN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1.6G+360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套插图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C42D9D3E-AD1A-4410-9E62-8C72CEBE029C}"/>
                </a:ext>
              </a:extLst>
            </p:cNvPr>
            <p:cNvSpPr txBox="1"/>
            <p:nvPr/>
          </p:nvSpPr>
          <p:spPr>
            <a:xfrm>
              <a:off x="4955745" y="2309532"/>
              <a:ext cx="42862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精品</a:t>
              </a:r>
              <a:r>
                <a:rPr lang="en-US" altLang="zh-CN" sz="4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2.5D</a:t>
              </a:r>
              <a:r>
                <a:rPr lang="zh-CN" altLang="en-US" sz="4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插图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F1E90E4D-616B-4E49-A584-3B0B1C5CA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2114" y="2125670"/>
              <a:ext cx="2047191" cy="2069812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E23A680-A8E2-4022-A023-5185EE1F79B9}"/>
              </a:ext>
            </a:extLst>
          </p:cNvPr>
          <p:cNvSpPr txBox="1"/>
          <p:nvPr/>
        </p:nvSpPr>
        <p:spPr>
          <a:xfrm>
            <a:off x="4813551" y="4415029"/>
            <a:ext cx="3154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更有</a:t>
            </a:r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5G</a:t>
            </a:r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礼包相送→→→</a:t>
            </a:r>
          </a:p>
        </p:txBody>
      </p:sp>
    </p:spTree>
    <p:extLst>
      <p:ext uri="{BB962C8B-B14F-4D97-AF65-F5344CB8AC3E}">
        <p14:creationId xmlns:p14="http://schemas.microsoft.com/office/powerpoint/2010/main" val="797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山水情美工作</a:t>
            </a:r>
            <a:r>
              <a:rPr lang="zh-CN" altLang="en-US" dirty="0" smtClean="0"/>
              <a:t>室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4572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00000">
              <a:srgbClr val="6802D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B9B7D894-AFE9-47CE-A13A-1D1C2CC0AFED}"/>
              </a:ext>
            </a:extLst>
          </p:cNvPr>
          <p:cNvSpPr/>
          <p:nvPr/>
        </p:nvSpPr>
        <p:spPr>
          <a:xfrm>
            <a:off x="5715407" y="1036167"/>
            <a:ext cx="6241740" cy="5394613"/>
          </a:xfrm>
          <a:custGeom>
            <a:avLst/>
            <a:gdLst>
              <a:gd name="connsiteX0" fmla="*/ 269823 w 5396459"/>
              <a:gd name="connsiteY0" fmla="*/ 1049311 h 3552669"/>
              <a:gd name="connsiteX1" fmla="*/ 2818151 w 5396459"/>
              <a:gd name="connsiteY1" fmla="*/ 0 h 3552669"/>
              <a:gd name="connsiteX2" fmla="*/ 5396459 w 5396459"/>
              <a:gd name="connsiteY2" fmla="*/ 1543987 h 3552669"/>
              <a:gd name="connsiteX3" fmla="*/ 3043003 w 5396459"/>
              <a:gd name="connsiteY3" fmla="*/ 3552669 h 3552669"/>
              <a:gd name="connsiteX4" fmla="*/ 0 w 5396459"/>
              <a:gd name="connsiteY4" fmla="*/ 3222885 h 3552669"/>
              <a:gd name="connsiteX5" fmla="*/ 269823 w 5396459"/>
              <a:gd name="connsiteY5" fmla="*/ 1049311 h 3552669"/>
              <a:gd name="connsiteX0" fmla="*/ 269823 w 5396459"/>
              <a:gd name="connsiteY0" fmla="*/ 1057015 h 3560373"/>
              <a:gd name="connsiteX1" fmla="*/ 2818151 w 5396459"/>
              <a:gd name="connsiteY1" fmla="*/ 7704 h 3560373"/>
              <a:gd name="connsiteX2" fmla="*/ 5396459 w 5396459"/>
              <a:gd name="connsiteY2" fmla="*/ 1551691 h 3560373"/>
              <a:gd name="connsiteX3" fmla="*/ 3043003 w 5396459"/>
              <a:gd name="connsiteY3" fmla="*/ 3560373 h 3560373"/>
              <a:gd name="connsiteX4" fmla="*/ 0 w 5396459"/>
              <a:gd name="connsiteY4" fmla="*/ 3230589 h 3560373"/>
              <a:gd name="connsiteX5" fmla="*/ 269823 w 5396459"/>
              <a:gd name="connsiteY5" fmla="*/ 1057015 h 3560373"/>
              <a:gd name="connsiteX0" fmla="*/ 269823 w 5546369"/>
              <a:gd name="connsiteY0" fmla="*/ 1057015 h 3560373"/>
              <a:gd name="connsiteX1" fmla="*/ 2818151 w 5546369"/>
              <a:gd name="connsiteY1" fmla="*/ 7704 h 3560373"/>
              <a:gd name="connsiteX2" fmla="*/ 5396459 w 5546369"/>
              <a:gd name="connsiteY2" fmla="*/ 1551691 h 3560373"/>
              <a:gd name="connsiteX3" fmla="*/ 3043003 w 5546369"/>
              <a:gd name="connsiteY3" fmla="*/ 3560373 h 3560373"/>
              <a:gd name="connsiteX4" fmla="*/ 0 w 5546369"/>
              <a:gd name="connsiteY4" fmla="*/ 3230589 h 3560373"/>
              <a:gd name="connsiteX5" fmla="*/ 269823 w 5546369"/>
              <a:gd name="connsiteY5" fmla="*/ 1057015 h 3560373"/>
              <a:gd name="connsiteX0" fmla="*/ 269823 w 5546369"/>
              <a:gd name="connsiteY0" fmla="*/ 1057015 h 3865226"/>
              <a:gd name="connsiteX1" fmla="*/ 2818151 w 5546369"/>
              <a:gd name="connsiteY1" fmla="*/ 7704 h 3865226"/>
              <a:gd name="connsiteX2" fmla="*/ 5396459 w 5546369"/>
              <a:gd name="connsiteY2" fmla="*/ 1551691 h 3865226"/>
              <a:gd name="connsiteX3" fmla="*/ 3043003 w 5546369"/>
              <a:gd name="connsiteY3" fmla="*/ 3560373 h 3865226"/>
              <a:gd name="connsiteX4" fmla="*/ 0 w 5546369"/>
              <a:gd name="connsiteY4" fmla="*/ 3230589 h 3865226"/>
              <a:gd name="connsiteX5" fmla="*/ 269823 w 5546369"/>
              <a:gd name="connsiteY5" fmla="*/ 1057015 h 3865226"/>
              <a:gd name="connsiteX0" fmla="*/ 269823 w 5546369"/>
              <a:gd name="connsiteY0" fmla="*/ 1057015 h 3865226"/>
              <a:gd name="connsiteX1" fmla="*/ 2818151 w 5546369"/>
              <a:gd name="connsiteY1" fmla="*/ 7704 h 3865226"/>
              <a:gd name="connsiteX2" fmla="*/ 5396459 w 5546369"/>
              <a:gd name="connsiteY2" fmla="*/ 1551691 h 3865226"/>
              <a:gd name="connsiteX3" fmla="*/ 3043003 w 5546369"/>
              <a:gd name="connsiteY3" fmla="*/ 3560373 h 3865226"/>
              <a:gd name="connsiteX4" fmla="*/ 0 w 5546369"/>
              <a:gd name="connsiteY4" fmla="*/ 3230589 h 3865226"/>
              <a:gd name="connsiteX5" fmla="*/ 269823 w 5546369"/>
              <a:gd name="connsiteY5" fmla="*/ 1057015 h 3865226"/>
              <a:gd name="connsiteX0" fmla="*/ 269823 w 5546369"/>
              <a:gd name="connsiteY0" fmla="*/ 1057015 h 3560591"/>
              <a:gd name="connsiteX1" fmla="*/ 2818151 w 5546369"/>
              <a:gd name="connsiteY1" fmla="*/ 7704 h 3560591"/>
              <a:gd name="connsiteX2" fmla="*/ 5396459 w 5546369"/>
              <a:gd name="connsiteY2" fmla="*/ 1551691 h 3560591"/>
              <a:gd name="connsiteX3" fmla="*/ 3043003 w 5546369"/>
              <a:gd name="connsiteY3" fmla="*/ 3560373 h 3560591"/>
              <a:gd name="connsiteX4" fmla="*/ 0 w 5546369"/>
              <a:gd name="connsiteY4" fmla="*/ 3230589 h 3560591"/>
              <a:gd name="connsiteX5" fmla="*/ 269823 w 5546369"/>
              <a:gd name="connsiteY5" fmla="*/ 1057015 h 3560591"/>
              <a:gd name="connsiteX0" fmla="*/ 269823 w 5546369"/>
              <a:gd name="connsiteY0" fmla="*/ 1057015 h 3767031"/>
              <a:gd name="connsiteX1" fmla="*/ 2818151 w 5546369"/>
              <a:gd name="connsiteY1" fmla="*/ 7704 h 3767031"/>
              <a:gd name="connsiteX2" fmla="*/ 5396459 w 5546369"/>
              <a:gd name="connsiteY2" fmla="*/ 1551691 h 3767031"/>
              <a:gd name="connsiteX3" fmla="*/ 3043003 w 5546369"/>
              <a:gd name="connsiteY3" fmla="*/ 3560373 h 3767031"/>
              <a:gd name="connsiteX4" fmla="*/ 0 w 5546369"/>
              <a:gd name="connsiteY4" fmla="*/ 3230589 h 3767031"/>
              <a:gd name="connsiteX5" fmla="*/ 269823 w 5546369"/>
              <a:gd name="connsiteY5" fmla="*/ 1057015 h 3767031"/>
              <a:gd name="connsiteX0" fmla="*/ 269823 w 5546369"/>
              <a:gd name="connsiteY0" fmla="*/ 1057015 h 3885113"/>
              <a:gd name="connsiteX1" fmla="*/ 2818151 w 5546369"/>
              <a:gd name="connsiteY1" fmla="*/ 7704 h 3885113"/>
              <a:gd name="connsiteX2" fmla="*/ 5396459 w 5546369"/>
              <a:gd name="connsiteY2" fmla="*/ 1551691 h 3885113"/>
              <a:gd name="connsiteX3" fmla="*/ 3043003 w 5546369"/>
              <a:gd name="connsiteY3" fmla="*/ 3560373 h 3885113"/>
              <a:gd name="connsiteX4" fmla="*/ 0 w 5546369"/>
              <a:gd name="connsiteY4" fmla="*/ 3230589 h 3885113"/>
              <a:gd name="connsiteX5" fmla="*/ 269823 w 5546369"/>
              <a:gd name="connsiteY5" fmla="*/ 1057015 h 3885113"/>
              <a:gd name="connsiteX0" fmla="*/ 269823 w 5546369"/>
              <a:gd name="connsiteY0" fmla="*/ 1059827 h 3887925"/>
              <a:gd name="connsiteX1" fmla="*/ 2818151 w 5546369"/>
              <a:gd name="connsiteY1" fmla="*/ 10516 h 3887925"/>
              <a:gd name="connsiteX2" fmla="*/ 5396459 w 5546369"/>
              <a:gd name="connsiteY2" fmla="*/ 1554503 h 3887925"/>
              <a:gd name="connsiteX3" fmla="*/ 3043003 w 5546369"/>
              <a:gd name="connsiteY3" fmla="*/ 3563185 h 3887925"/>
              <a:gd name="connsiteX4" fmla="*/ 0 w 5546369"/>
              <a:gd name="connsiteY4" fmla="*/ 3233401 h 3887925"/>
              <a:gd name="connsiteX5" fmla="*/ 269823 w 5546369"/>
              <a:gd name="connsiteY5" fmla="*/ 1059827 h 3887925"/>
              <a:gd name="connsiteX0" fmla="*/ 490272 w 5766818"/>
              <a:gd name="connsiteY0" fmla="*/ 1052306 h 3880404"/>
              <a:gd name="connsiteX1" fmla="*/ 3038600 w 5766818"/>
              <a:gd name="connsiteY1" fmla="*/ 2995 h 3880404"/>
              <a:gd name="connsiteX2" fmla="*/ 5616908 w 5766818"/>
              <a:gd name="connsiteY2" fmla="*/ 1546982 h 3880404"/>
              <a:gd name="connsiteX3" fmla="*/ 3263452 w 5766818"/>
              <a:gd name="connsiteY3" fmla="*/ 3555664 h 3880404"/>
              <a:gd name="connsiteX4" fmla="*/ 220449 w 5766818"/>
              <a:gd name="connsiteY4" fmla="*/ 3225880 h 3880404"/>
              <a:gd name="connsiteX5" fmla="*/ 490272 w 5766818"/>
              <a:gd name="connsiteY5" fmla="*/ 1052306 h 3880404"/>
              <a:gd name="connsiteX0" fmla="*/ 490272 w 5766818"/>
              <a:gd name="connsiteY0" fmla="*/ 1052306 h 3880404"/>
              <a:gd name="connsiteX1" fmla="*/ 3038600 w 5766818"/>
              <a:gd name="connsiteY1" fmla="*/ 2995 h 3880404"/>
              <a:gd name="connsiteX2" fmla="*/ 5616908 w 5766818"/>
              <a:gd name="connsiteY2" fmla="*/ 1546982 h 3880404"/>
              <a:gd name="connsiteX3" fmla="*/ 3263452 w 5766818"/>
              <a:gd name="connsiteY3" fmla="*/ 3555664 h 3880404"/>
              <a:gd name="connsiteX4" fmla="*/ 220449 w 5766818"/>
              <a:gd name="connsiteY4" fmla="*/ 3225880 h 3880404"/>
              <a:gd name="connsiteX5" fmla="*/ 490272 w 5766818"/>
              <a:gd name="connsiteY5" fmla="*/ 1052306 h 3880404"/>
              <a:gd name="connsiteX0" fmla="*/ 490272 w 5766818"/>
              <a:gd name="connsiteY0" fmla="*/ 1052306 h 3880404"/>
              <a:gd name="connsiteX1" fmla="*/ 3038600 w 5766818"/>
              <a:gd name="connsiteY1" fmla="*/ 2995 h 3880404"/>
              <a:gd name="connsiteX2" fmla="*/ 5616908 w 5766818"/>
              <a:gd name="connsiteY2" fmla="*/ 1546982 h 3880404"/>
              <a:gd name="connsiteX3" fmla="*/ 3263452 w 5766818"/>
              <a:gd name="connsiteY3" fmla="*/ 3555664 h 3880404"/>
              <a:gd name="connsiteX4" fmla="*/ 220449 w 5766818"/>
              <a:gd name="connsiteY4" fmla="*/ 3225880 h 3880404"/>
              <a:gd name="connsiteX5" fmla="*/ 490272 w 5766818"/>
              <a:gd name="connsiteY5" fmla="*/ 1052306 h 3880404"/>
              <a:gd name="connsiteX0" fmla="*/ 490272 w 5766818"/>
              <a:gd name="connsiteY0" fmla="*/ 1052306 h 3880404"/>
              <a:gd name="connsiteX1" fmla="*/ 3038600 w 5766818"/>
              <a:gd name="connsiteY1" fmla="*/ 2995 h 3880404"/>
              <a:gd name="connsiteX2" fmla="*/ 5616908 w 5766818"/>
              <a:gd name="connsiteY2" fmla="*/ 1546982 h 3880404"/>
              <a:gd name="connsiteX3" fmla="*/ 3263452 w 5766818"/>
              <a:gd name="connsiteY3" fmla="*/ 3555664 h 3880404"/>
              <a:gd name="connsiteX4" fmla="*/ 220449 w 5766818"/>
              <a:gd name="connsiteY4" fmla="*/ 3225880 h 3880404"/>
              <a:gd name="connsiteX5" fmla="*/ 490272 w 5766818"/>
              <a:gd name="connsiteY5" fmla="*/ 1052306 h 3880404"/>
              <a:gd name="connsiteX0" fmla="*/ 697551 w 5974097"/>
              <a:gd name="connsiteY0" fmla="*/ 1052306 h 3880404"/>
              <a:gd name="connsiteX1" fmla="*/ 3245879 w 5974097"/>
              <a:gd name="connsiteY1" fmla="*/ 2995 h 3880404"/>
              <a:gd name="connsiteX2" fmla="*/ 5824187 w 5974097"/>
              <a:gd name="connsiteY2" fmla="*/ 1546982 h 3880404"/>
              <a:gd name="connsiteX3" fmla="*/ 3470731 w 5974097"/>
              <a:gd name="connsiteY3" fmla="*/ 3555664 h 3880404"/>
              <a:gd name="connsiteX4" fmla="*/ 427728 w 5974097"/>
              <a:gd name="connsiteY4" fmla="*/ 3225880 h 3880404"/>
              <a:gd name="connsiteX5" fmla="*/ 697551 w 5974097"/>
              <a:gd name="connsiteY5" fmla="*/ 1052306 h 3880404"/>
              <a:gd name="connsiteX0" fmla="*/ 911787 w 5750385"/>
              <a:gd name="connsiteY0" fmla="*/ 216490 h 3914018"/>
              <a:gd name="connsiteX1" fmla="*/ 3025400 w 5750385"/>
              <a:gd name="connsiteY1" fmla="*/ 36609 h 3914018"/>
              <a:gd name="connsiteX2" fmla="*/ 5603708 w 5750385"/>
              <a:gd name="connsiteY2" fmla="*/ 1580596 h 3914018"/>
              <a:gd name="connsiteX3" fmla="*/ 3250252 w 5750385"/>
              <a:gd name="connsiteY3" fmla="*/ 3589278 h 3914018"/>
              <a:gd name="connsiteX4" fmla="*/ 207249 w 5750385"/>
              <a:gd name="connsiteY4" fmla="*/ 3259494 h 3914018"/>
              <a:gd name="connsiteX5" fmla="*/ 911787 w 5750385"/>
              <a:gd name="connsiteY5" fmla="*/ 216490 h 3914018"/>
              <a:gd name="connsiteX0" fmla="*/ 1446131 w 6284729"/>
              <a:gd name="connsiteY0" fmla="*/ 208199 h 3905727"/>
              <a:gd name="connsiteX1" fmla="*/ 3559744 w 6284729"/>
              <a:gd name="connsiteY1" fmla="*/ 28318 h 3905727"/>
              <a:gd name="connsiteX2" fmla="*/ 6138052 w 6284729"/>
              <a:gd name="connsiteY2" fmla="*/ 1572305 h 3905727"/>
              <a:gd name="connsiteX3" fmla="*/ 3784596 w 6284729"/>
              <a:gd name="connsiteY3" fmla="*/ 3580987 h 3905727"/>
              <a:gd name="connsiteX4" fmla="*/ 741593 w 6284729"/>
              <a:gd name="connsiteY4" fmla="*/ 3251203 h 3905727"/>
              <a:gd name="connsiteX5" fmla="*/ 1446131 w 6284729"/>
              <a:gd name="connsiteY5" fmla="*/ 208199 h 3905727"/>
              <a:gd name="connsiteX0" fmla="*/ 886939 w 5884492"/>
              <a:gd name="connsiteY0" fmla="*/ 611761 h 4307366"/>
              <a:gd name="connsiteX1" fmla="*/ 5339018 w 5884492"/>
              <a:gd name="connsiteY1" fmla="*/ 102097 h 4307366"/>
              <a:gd name="connsiteX2" fmla="*/ 5578860 w 5884492"/>
              <a:gd name="connsiteY2" fmla="*/ 1975867 h 4307366"/>
              <a:gd name="connsiteX3" fmla="*/ 3225404 w 5884492"/>
              <a:gd name="connsiteY3" fmla="*/ 3984549 h 4307366"/>
              <a:gd name="connsiteX4" fmla="*/ 182401 w 5884492"/>
              <a:gd name="connsiteY4" fmla="*/ 3654765 h 4307366"/>
              <a:gd name="connsiteX5" fmla="*/ 886939 w 5884492"/>
              <a:gd name="connsiteY5" fmla="*/ 611761 h 4307366"/>
              <a:gd name="connsiteX0" fmla="*/ 326029 w 6950692"/>
              <a:gd name="connsiteY0" fmla="*/ 411345 h 4451724"/>
              <a:gd name="connsiteX1" fmla="*/ 6307105 w 6950692"/>
              <a:gd name="connsiteY1" fmla="*/ 246455 h 4451724"/>
              <a:gd name="connsiteX2" fmla="*/ 6546947 w 6950692"/>
              <a:gd name="connsiteY2" fmla="*/ 2120225 h 4451724"/>
              <a:gd name="connsiteX3" fmla="*/ 4193491 w 6950692"/>
              <a:gd name="connsiteY3" fmla="*/ 4128907 h 4451724"/>
              <a:gd name="connsiteX4" fmla="*/ 1150488 w 6950692"/>
              <a:gd name="connsiteY4" fmla="*/ 3799123 h 4451724"/>
              <a:gd name="connsiteX5" fmla="*/ 326029 w 6950692"/>
              <a:gd name="connsiteY5" fmla="*/ 411345 h 4451724"/>
              <a:gd name="connsiteX0" fmla="*/ 233122 w 6606205"/>
              <a:gd name="connsiteY0" fmla="*/ 1200698 h 5241077"/>
              <a:gd name="connsiteX1" fmla="*/ 4914409 w 6606205"/>
              <a:gd name="connsiteY1" fmla="*/ 944 h 5241077"/>
              <a:gd name="connsiteX2" fmla="*/ 6214198 w 6606205"/>
              <a:gd name="connsiteY2" fmla="*/ 1035808 h 5241077"/>
              <a:gd name="connsiteX3" fmla="*/ 6454040 w 6606205"/>
              <a:gd name="connsiteY3" fmla="*/ 2909578 h 5241077"/>
              <a:gd name="connsiteX4" fmla="*/ 4100584 w 6606205"/>
              <a:gd name="connsiteY4" fmla="*/ 4918260 h 5241077"/>
              <a:gd name="connsiteX5" fmla="*/ 1057581 w 6606205"/>
              <a:gd name="connsiteY5" fmla="*/ 4588476 h 5241077"/>
              <a:gd name="connsiteX6" fmla="*/ 233122 w 6606205"/>
              <a:gd name="connsiteY6" fmla="*/ 1200698 h 5241077"/>
              <a:gd name="connsiteX0" fmla="*/ 233122 w 7191942"/>
              <a:gd name="connsiteY0" fmla="*/ 1200676 h 5240843"/>
              <a:gd name="connsiteX1" fmla="*/ 4914409 w 7191942"/>
              <a:gd name="connsiteY1" fmla="*/ 922 h 5240843"/>
              <a:gd name="connsiteX2" fmla="*/ 7113608 w 7191942"/>
              <a:gd name="connsiteY2" fmla="*/ 1050776 h 5240843"/>
              <a:gd name="connsiteX3" fmla="*/ 6454040 w 7191942"/>
              <a:gd name="connsiteY3" fmla="*/ 2909556 h 5240843"/>
              <a:gd name="connsiteX4" fmla="*/ 4100584 w 7191942"/>
              <a:gd name="connsiteY4" fmla="*/ 4918238 h 5240843"/>
              <a:gd name="connsiteX5" fmla="*/ 1057581 w 7191942"/>
              <a:gd name="connsiteY5" fmla="*/ 4588454 h 5240843"/>
              <a:gd name="connsiteX6" fmla="*/ 233122 w 7191942"/>
              <a:gd name="connsiteY6" fmla="*/ 1200676 h 5240843"/>
              <a:gd name="connsiteX0" fmla="*/ 233122 w 7499235"/>
              <a:gd name="connsiteY0" fmla="*/ 1200825 h 5064465"/>
              <a:gd name="connsiteX1" fmla="*/ 4914409 w 7499235"/>
              <a:gd name="connsiteY1" fmla="*/ 1071 h 5064465"/>
              <a:gd name="connsiteX2" fmla="*/ 7113608 w 7499235"/>
              <a:gd name="connsiteY2" fmla="*/ 1050925 h 5064465"/>
              <a:gd name="connsiteX3" fmla="*/ 7203548 w 7499235"/>
              <a:gd name="connsiteY3" fmla="*/ 3434361 h 5064465"/>
              <a:gd name="connsiteX4" fmla="*/ 4100584 w 7499235"/>
              <a:gd name="connsiteY4" fmla="*/ 4918387 h 5064465"/>
              <a:gd name="connsiteX5" fmla="*/ 1057581 w 7499235"/>
              <a:gd name="connsiteY5" fmla="*/ 4588603 h 5064465"/>
              <a:gd name="connsiteX6" fmla="*/ 233122 w 7499235"/>
              <a:gd name="connsiteY6" fmla="*/ 1200825 h 5064465"/>
              <a:gd name="connsiteX0" fmla="*/ 133735 w 7399848"/>
              <a:gd name="connsiteY0" fmla="*/ 1200825 h 4928892"/>
              <a:gd name="connsiteX1" fmla="*/ 4815022 w 7399848"/>
              <a:gd name="connsiteY1" fmla="*/ 1071 h 4928892"/>
              <a:gd name="connsiteX2" fmla="*/ 7014221 w 7399848"/>
              <a:gd name="connsiteY2" fmla="*/ 1050925 h 4928892"/>
              <a:gd name="connsiteX3" fmla="*/ 7104161 w 7399848"/>
              <a:gd name="connsiteY3" fmla="*/ 3434361 h 4928892"/>
              <a:gd name="connsiteX4" fmla="*/ 4001197 w 7399848"/>
              <a:gd name="connsiteY4" fmla="*/ 4918387 h 4928892"/>
              <a:gd name="connsiteX5" fmla="*/ 1512830 w 7399848"/>
              <a:gd name="connsiteY5" fmla="*/ 3944026 h 4928892"/>
              <a:gd name="connsiteX6" fmla="*/ 133735 w 7399848"/>
              <a:gd name="connsiteY6" fmla="*/ 1200825 h 4928892"/>
              <a:gd name="connsiteX0" fmla="*/ 213087 w 7479200"/>
              <a:gd name="connsiteY0" fmla="*/ 1200825 h 4922190"/>
              <a:gd name="connsiteX1" fmla="*/ 4894374 w 7479200"/>
              <a:gd name="connsiteY1" fmla="*/ 1071 h 4922190"/>
              <a:gd name="connsiteX2" fmla="*/ 7093573 w 7479200"/>
              <a:gd name="connsiteY2" fmla="*/ 1050925 h 4922190"/>
              <a:gd name="connsiteX3" fmla="*/ 7183513 w 7479200"/>
              <a:gd name="connsiteY3" fmla="*/ 3434361 h 4922190"/>
              <a:gd name="connsiteX4" fmla="*/ 4080549 w 7479200"/>
              <a:gd name="connsiteY4" fmla="*/ 4918387 h 4922190"/>
              <a:gd name="connsiteX5" fmla="*/ 1592182 w 7479200"/>
              <a:gd name="connsiteY5" fmla="*/ 3944026 h 4922190"/>
              <a:gd name="connsiteX6" fmla="*/ 213087 w 7479200"/>
              <a:gd name="connsiteY6" fmla="*/ 1200825 h 4922190"/>
              <a:gd name="connsiteX0" fmla="*/ 148512 w 7414625"/>
              <a:gd name="connsiteY0" fmla="*/ 1737002 h 5458367"/>
              <a:gd name="connsiteX1" fmla="*/ 3915647 w 7414625"/>
              <a:gd name="connsiteY1" fmla="*/ 45445 h 5458367"/>
              <a:gd name="connsiteX2" fmla="*/ 4829799 w 7414625"/>
              <a:gd name="connsiteY2" fmla="*/ 537248 h 5458367"/>
              <a:gd name="connsiteX3" fmla="*/ 7028998 w 7414625"/>
              <a:gd name="connsiteY3" fmla="*/ 1587102 h 5458367"/>
              <a:gd name="connsiteX4" fmla="*/ 7118938 w 7414625"/>
              <a:gd name="connsiteY4" fmla="*/ 3970538 h 5458367"/>
              <a:gd name="connsiteX5" fmla="*/ 4015974 w 7414625"/>
              <a:gd name="connsiteY5" fmla="*/ 5454564 h 5458367"/>
              <a:gd name="connsiteX6" fmla="*/ 1527607 w 7414625"/>
              <a:gd name="connsiteY6" fmla="*/ 4480203 h 5458367"/>
              <a:gd name="connsiteX7" fmla="*/ 148512 w 7414625"/>
              <a:gd name="connsiteY7" fmla="*/ 1737002 h 5458367"/>
              <a:gd name="connsiteX0" fmla="*/ 148512 w 7410991"/>
              <a:gd name="connsiteY0" fmla="*/ 1720764 h 5442129"/>
              <a:gd name="connsiteX1" fmla="*/ 3915647 w 7410991"/>
              <a:gd name="connsiteY1" fmla="*/ 29207 h 5442129"/>
              <a:gd name="connsiteX2" fmla="*/ 4901481 w 7410991"/>
              <a:gd name="connsiteY2" fmla="*/ 892776 h 5442129"/>
              <a:gd name="connsiteX3" fmla="*/ 7028998 w 7410991"/>
              <a:gd name="connsiteY3" fmla="*/ 1570864 h 5442129"/>
              <a:gd name="connsiteX4" fmla="*/ 7118938 w 7410991"/>
              <a:gd name="connsiteY4" fmla="*/ 3954300 h 5442129"/>
              <a:gd name="connsiteX5" fmla="*/ 4015974 w 7410991"/>
              <a:gd name="connsiteY5" fmla="*/ 5438326 h 5442129"/>
              <a:gd name="connsiteX6" fmla="*/ 1527607 w 7410991"/>
              <a:gd name="connsiteY6" fmla="*/ 4463965 h 5442129"/>
              <a:gd name="connsiteX7" fmla="*/ 148512 w 7410991"/>
              <a:gd name="connsiteY7" fmla="*/ 1720764 h 5442129"/>
              <a:gd name="connsiteX0" fmla="*/ 64254 w 7326733"/>
              <a:gd name="connsiteY0" fmla="*/ 1477365 h 5198730"/>
              <a:gd name="connsiteX1" fmla="*/ 2594854 w 7326733"/>
              <a:gd name="connsiteY1" fmla="*/ 38609 h 5198730"/>
              <a:gd name="connsiteX2" fmla="*/ 4817223 w 7326733"/>
              <a:gd name="connsiteY2" fmla="*/ 649377 h 5198730"/>
              <a:gd name="connsiteX3" fmla="*/ 6944740 w 7326733"/>
              <a:gd name="connsiteY3" fmla="*/ 1327465 h 5198730"/>
              <a:gd name="connsiteX4" fmla="*/ 7034680 w 7326733"/>
              <a:gd name="connsiteY4" fmla="*/ 3710901 h 5198730"/>
              <a:gd name="connsiteX5" fmla="*/ 3931716 w 7326733"/>
              <a:gd name="connsiteY5" fmla="*/ 5194927 h 5198730"/>
              <a:gd name="connsiteX6" fmla="*/ 1443349 w 7326733"/>
              <a:gd name="connsiteY6" fmla="*/ 4220566 h 5198730"/>
              <a:gd name="connsiteX7" fmla="*/ 64254 w 7326733"/>
              <a:gd name="connsiteY7" fmla="*/ 1477365 h 5198730"/>
              <a:gd name="connsiteX0" fmla="*/ 64254 w 7326733"/>
              <a:gd name="connsiteY0" fmla="*/ 1438756 h 5160121"/>
              <a:gd name="connsiteX1" fmla="*/ 2594854 w 7326733"/>
              <a:gd name="connsiteY1" fmla="*/ 0 h 5160121"/>
              <a:gd name="connsiteX2" fmla="*/ 4817223 w 7326733"/>
              <a:gd name="connsiteY2" fmla="*/ 610768 h 5160121"/>
              <a:gd name="connsiteX3" fmla="*/ 6944740 w 7326733"/>
              <a:gd name="connsiteY3" fmla="*/ 1288856 h 5160121"/>
              <a:gd name="connsiteX4" fmla="*/ 7034680 w 7326733"/>
              <a:gd name="connsiteY4" fmla="*/ 3672292 h 5160121"/>
              <a:gd name="connsiteX5" fmla="*/ 3931716 w 7326733"/>
              <a:gd name="connsiteY5" fmla="*/ 5156318 h 5160121"/>
              <a:gd name="connsiteX6" fmla="*/ 1443349 w 7326733"/>
              <a:gd name="connsiteY6" fmla="*/ 4181957 h 5160121"/>
              <a:gd name="connsiteX7" fmla="*/ 64254 w 7326733"/>
              <a:gd name="connsiteY7" fmla="*/ 1438756 h 5160121"/>
              <a:gd name="connsiteX0" fmla="*/ 64254 w 7326733"/>
              <a:gd name="connsiteY0" fmla="*/ 1439266 h 5160631"/>
              <a:gd name="connsiteX1" fmla="*/ 2594854 w 7326733"/>
              <a:gd name="connsiteY1" fmla="*/ 510 h 5160631"/>
              <a:gd name="connsiteX2" fmla="*/ 4817223 w 7326733"/>
              <a:gd name="connsiteY2" fmla="*/ 611278 h 5160631"/>
              <a:gd name="connsiteX3" fmla="*/ 6944740 w 7326733"/>
              <a:gd name="connsiteY3" fmla="*/ 1289366 h 5160631"/>
              <a:gd name="connsiteX4" fmla="*/ 7034680 w 7326733"/>
              <a:gd name="connsiteY4" fmla="*/ 3672802 h 5160631"/>
              <a:gd name="connsiteX5" fmla="*/ 3931716 w 7326733"/>
              <a:gd name="connsiteY5" fmla="*/ 5156828 h 5160631"/>
              <a:gd name="connsiteX6" fmla="*/ 1443349 w 7326733"/>
              <a:gd name="connsiteY6" fmla="*/ 4182467 h 5160631"/>
              <a:gd name="connsiteX7" fmla="*/ 64254 w 7326733"/>
              <a:gd name="connsiteY7" fmla="*/ 1439266 h 5160631"/>
              <a:gd name="connsiteX0" fmla="*/ 64254 w 7326733"/>
              <a:gd name="connsiteY0" fmla="*/ 1438831 h 5160196"/>
              <a:gd name="connsiteX1" fmla="*/ 2594854 w 7326733"/>
              <a:gd name="connsiteY1" fmla="*/ 75 h 5160196"/>
              <a:gd name="connsiteX2" fmla="*/ 4817223 w 7326733"/>
              <a:gd name="connsiteY2" fmla="*/ 610843 h 5160196"/>
              <a:gd name="connsiteX3" fmla="*/ 6944740 w 7326733"/>
              <a:gd name="connsiteY3" fmla="*/ 1288931 h 5160196"/>
              <a:gd name="connsiteX4" fmla="*/ 7034680 w 7326733"/>
              <a:gd name="connsiteY4" fmla="*/ 3672367 h 5160196"/>
              <a:gd name="connsiteX5" fmla="*/ 3931716 w 7326733"/>
              <a:gd name="connsiteY5" fmla="*/ 5156393 h 5160196"/>
              <a:gd name="connsiteX6" fmla="*/ 1443349 w 7326733"/>
              <a:gd name="connsiteY6" fmla="*/ 4182032 h 5160196"/>
              <a:gd name="connsiteX7" fmla="*/ 64254 w 7326733"/>
              <a:gd name="connsiteY7" fmla="*/ 1438831 h 5160196"/>
              <a:gd name="connsiteX0" fmla="*/ 64254 w 7330367"/>
              <a:gd name="connsiteY0" fmla="*/ 1455119 h 5176484"/>
              <a:gd name="connsiteX1" fmla="*/ 2594854 w 7330367"/>
              <a:gd name="connsiteY1" fmla="*/ 16363 h 5176484"/>
              <a:gd name="connsiteX2" fmla="*/ 4745540 w 7330367"/>
              <a:gd name="connsiteY2" fmla="*/ 701484 h 5176484"/>
              <a:gd name="connsiteX3" fmla="*/ 6944740 w 7330367"/>
              <a:gd name="connsiteY3" fmla="*/ 1305219 h 5176484"/>
              <a:gd name="connsiteX4" fmla="*/ 7034680 w 7330367"/>
              <a:gd name="connsiteY4" fmla="*/ 3688655 h 5176484"/>
              <a:gd name="connsiteX5" fmla="*/ 3931716 w 7330367"/>
              <a:gd name="connsiteY5" fmla="*/ 5172681 h 5176484"/>
              <a:gd name="connsiteX6" fmla="*/ 1443349 w 7330367"/>
              <a:gd name="connsiteY6" fmla="*/ 4198320 h 5176484"/>
              <a:gd name="connsiteX7" fmla="*/ 64254 w 7330367"/>
              <a:gd name="connsiteY7" fmla="*/ 1455119 h 5176484"/>
              <a:gd name="connsiteX0" fmla="*/ 64254 w 7499169"/>
              <a:gd name="connsiteY0" fmla="*/ 1455119 h 5176484"/>
              <a:gd name="connsiteX1" fmla="*/ 2594854 w 7499169"/>
              <a:gd name="connsiteY1" fmla="*/ 16363 h 5176484"/>
              <a:gd name="connsiteX2" fmla="*/ 4745540 w 7499169"/>
              <a:gd name="connsiteY2" fmla="*/ 701484 h 5176484"/>
              <a:gd name="connsiteX3" fmla="*/ 7249394 w 7499169"/>
              <a:gd name="connsiteY3" fmla="*/ 859099 h 5176484"/>
              <a:gd name="connsiteX4" fmla="*/ 7034680 w 7499169"/>
              <a:gd name="connsiteY4" fmla="*/ 3688655 h 5176484"/>
              <a:gd name="connsiteX5" fmla="*/ 3931716 w 7499169"/>
              <a:gd name="connsiteY5" fmla="*/ 5172681 h 5176484"/>
              <a:gd name="connsiteX6" fmla="*/ 1443349 w 7499169"/>
              <a:gd name="connsiteY6" fmla="*/ 4198320 h 5176484"/>
              <a:gd name="connsiteX7" fmla="*/ 64254 w 7499169"/>
              <a:gd name="connsiteY7" fmla="*/ 1455119 h 5176484"/>
              <a:gd name="connsiteX0" fmla="*/ 64254 w 7499169"/>
              <a:gd name="connsiteY0" fmla="*/ 1455119 h 5176484"/>
              <a:gd name="connsiteX1" fmla="*/ 2594854 w 7499169"/>
              <a:gd name="connsiteY1" fmla="*/ 16363 h 5176484"/>
              <a:gd name="connsiteX2" fmla="*/ 4745540 w 7499169"/>
              <a:gd name="connsiteY2" fmla="*/ 701484 h 5176484"/>
              <a:gd name="connsiteX3" fmla="*/ 7249394 w 7499169"/>
              <a:gd name="connsiteY3" fmla="*/ 859099 h 5176484"/>
              <a:gd name="connsiteX4" fmla="*/ 7034680 w 7499169"/>
              <a:gd name="connsiteY4" fmla="*/ 3688655 h 5176484"/>
              <a:gd name="connsiteX5" fmla="*/ 3931716 w 7499169"/>
              <a:gd name="connsiteY5" fmla="*/ 5172681 h 5176484"/>
              <a:gd name="connsiteX6" fmla="*/ 1443349 w 7499169"/>
              <a:gd name="connsiteY6" fmla="*/ 4198320 h 5176484"/>
              <a:gd name="connsiteX7" fmla="*/ 64254 w 7499169"/>
              <a:gd name="connsiteY7" fmla="*/ 1455119 h 5176484"/>
              <a:gd name="connsiteX0" fmla="*/ 64254 w 7499169"/>
              <a:gd name="connsiteY0" fmla="*/ 1452878 h 5174243"/>
              <a:gd name="connsiteX1" fmla="*/ 2594854 w 7499169"/>
              <a:gd name="connsiteY1" fmla="*/ 14122 h 5174243"/>
              <a:gd name="connsiteX2" fmla="*/ 4745540 w 7499169"/>
              <a:gd name="connsiteY2" fmla="*/ 699243 h 5174243"/>
              <a:gd name="connsiteX3" fmla="*/ 7249394 w 7499169"/>
              <a:gd name="connsiteY3" fmla="*/ 856858 h 5174243"/>
              <a:gd name="connsiteX4" fmla="*/ 7034680 w 7499169"/>
              <a:gd name="connsiteY4" fmla="*/ 3686414 h 5174243"/>
              <a:gd name="connsiteX5" fmla="*/ 3931716 w 7499169"/>
              <a:gd name="connsiteY5" fmla="*/ 5170440 h 5174243"/>
              <a:gd name="connsiteX6" fmla="*/ 1443349 w 7499169"/>
              <a:gd name="connsiteY6" fmla="*/ 4196079 h 5174243"/>
              <a:gd name="connsiteX7" fmla="*/ 64254 w 7499169"/>
              <a:gd name="connsiteY7" fmla="*/ 1452878 h 5174243"/>
              <a:gd name="connsiteX0" fmla="*/ 27110 w 7462025"/>
              <a:gd name="connsiteY0" fmla="*/ 1630243 h 5351608"/>
              <a:gd name="connsiteX1" fmla="*/ 1966323 w 7462025"/>
              <a:gd name="connsiteY1" fmla="*/ 13039 h 5351608"/>
              <a:gd name="connsiteX2" fmla="*/ 4708396 w 7462025"/>
              <a:gd name="connsiteY2" fmla="*/ 876608 h 5351608"/>
              <a:gd name="connsiteX3" fmla="*/ 7212250 w 7462025"/>
              <a:gd name="connsiteY3" fmla="*/ 1034223 h 5351608"/>
              <a:gd name="connsiteX4" fmla="*/ 6997536 w 7462025"/>
              <a:gd name="connsiteY4" fmla="*/ 3863779 h 5351608"/>
              <a:gd name="connsiteX5" fmla="*/ 3894572 w 7462025"/>
              <a:gd name="connsiteY5" fmla="*/ 5347805 h 5351608"/>
              <a:gd name="connsiteX6" fmla="*/ 1406205 w 7462025"/>
              <a:gd name="connsiteY6" fmla="*/ 4373444 h 5351608"/>
              <a:gd name="connsiteX7" fmla="*/ 27110 w 7462025"/>
              <a:gd name="connsiteY7" fmla="*/ 1630243 h 535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62025" h="5351608">
                <a:moveTo>
                  <a:pt x="27110" y="1630243"/>
                </a:moveTo>
                <a:cubicBezTo>
                  <a:pt x="120463" y="903509"/>
                  <a:pt x="1186109" y="138645"/>
                  <a:pt x="1966323" y="13039"/>
                </a:cubicBezTo>
                <a:cubicBezTo>
                  <a:pt x="2746537" y="-112567"/>
                  <a:pt x="3834075" y="706411"/>
                  <a:pt x="4708396" y="876608"/>
                </a:cubicBezTo>
                <a:cubicBezTo>
                  <a:pt x="5582717" y="1046805"/>
                  <a:pt x="6830727" y="536361"/>
                  <a:pt x="7212250" y="1034223"/>
                </a:cubicBezTo>
                <a:cubicBezTo>
                  <a:pt x="7593773" y="1532085"/>
                  <a:pt x="7550482" y="3144849"/>
                  <a:pt x="6997536" y="3863779"/>
                </a:cubicBezTo>
                <a:cubicBezTo>
                  <a:pt x="6444590" y="4582709"/>
                  <a:pt x="4826461" y="5262861"/>
                  <a:pt x="3894572" y="5347805"/>
                </a:cubicBezTo>
                <a:cubicBezTo>
                  <a:pt x="2962684" y="5432749"/>
                  <a:pt x="2800290" y="4063648"/>
                  <a:pt x="1406205" y="4373444"/>
                </a:cubicBezTo>
                <a:cubicBezTo>
                  <a:pt x="12120" y="4683240"/>
                  <a:pt x="-66243" y="2356977"/>
                  <a:pt x="27110" y="163024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90E92DC-0F68-4120-9405-36BBA38C6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30400"/>
            <a:ext cx="5449508" cy="39423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F8D2DBC-9C87-4E29-9B7D-15035613E1FB}"/>
              </a:ext>
            </a:extLst>
          </p:cNvPr>
          <p:cNvSpPr/>
          <p:nvPr/>
        </p:nvSpPr>
        <p:spPr>
          <a:xfrm>
            <a:off x="718455" y="3105605"/>
            <a:ext cx="4046049" cy="1198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基因测序可以从血液或唾液中分析测定基因全序列，寻找可以会诱发疾病的特定基因，并且进行提前预防和治疗。</a:t>
            </a:r>
            <a:endParaRPr lang="en-US" altLang="zh-CN" sz="12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35000"/>
              </a:lnSpc>
              <a:spcAft>
                <a:spcPts val="100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基因测序可以使疾病管理从治疗端转到预防端，是精准医疗的支撑性技术。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4BB7E04-803C-4F8D-958C-D0008A4B2ADC}"/>
              </a:ext>
            </a:extLst>
          </p:cNvPr>
          <p:cNvSpPr txBox="1"/>
          <p:nvPr/>
        </p:nvSpPr>
        <p:spPr>
          <a:xfrm>
            <a:off x="718456" y="2481943"/>
            <a:ext cx="290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未来医疗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A986546-2BFF-42BF-B2EC-A0D99524B47F}"/>
              </a:ext>
            </a:extLst>
          </p:cNvPr>
          <p:cNvSpPr/>
          <p:nvPr/>
        </p:nvSpPr>
        <p:spPr>
          <a:xfrm>
            <a:off x="2653355" y="2784401"/>
            <a:ext cx="2076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>
                    <a:alpha val="29000"/>
                  </a:schemeClr>
                </a:solidFill>
                <a:latin typeface="ADELE" panose="02000000000000000000" pitchFamily="2" charset="0"/>
              </a:rPr>
              <a:t>FUTURE MEDICAL CARE </a:t>
            </a:r>
            <a:endParaRPr lang="zh-CN" altLang="en-US" sz="1400" dirty="0">
              <a:solidFill>
                <a:schemeClr val="bg1">
                  <a:alpha val="29000"/>
                </a:schemeClr>
              </a:solidFill>
              <a:latin typeface="ADELE" panose="02000000000000000000" pitchFamily="2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5BC0A93-1826-4E16-996D-54E70E7119A7}"/>
              </a:ext>
            </a:extLst>
          </p:cNvPr>
          <p:cNvGrpSpPr/>
          <p:nvPr/>
        </p:nvGrpSpPr>
        <p:grpSpPr>
          <a:xfrm>
            <a:off x="4226467" y="4372698"/>
            <a:ext cx="282034" cy="282034"/>
            <a:chOff x="4061366" y="4406465"/>
            <a:chExt cx="451467" cy="451467"/>
          </a:xfrm>
        </p:grpSpPr>
        <p:sp>
          <p:nvSpPr>
            <p:cNvPr id="15" name="left-arrow_339869">
              <a:extLst>
                <a:ext uri="{FF2B5EF4-FFF2-40B4-BE49-F238E27FC236}">
                  <a16:creationId xmlns="" xmlns:a16="http://schemas.microsoft.com/office/drawing/2014/main" id="{F3AD9FAF-C258-4507-BC45-BC095DD77D64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4146073" y="4508974"/>
              <a:ext cx="282053" cy="246449"/>
            </a:xfrm>
            <a:custGeom>
              <a:avLst/>
              <a:gdLst>
                <a:gd name="T0" fmla="*/ 6838 w 6852"/>
                <a:gd name="T1" fmla="*/ 2972 h 5996"/>
                <a:gd name="T2" fmla="*/ 6693 w 6852"/>
                <a:gd name="T3" fmla="*/ 2854 h 5996"/>
                <a:gd name="T4" fmla="*/ 498 w 6852"/>
                <a:gd name="T5" fmla="*/ 2854 h 5996"/>
                <a:gd name="T6" fmla="*/ 3101 w 6852"/>
                <a:gd name="T7" fmla="*/ 253 h 5996"/>
                <a:gd name="T8" fmla="*/ 3098 w 6852"/>
                <a:gd name="T9" fmla="*/ 52 h 5996"/>
                <a:gd name="T10" fmla="*/ 2900 w 6852"/>
                <a:gd name="T11" fmla="*/ 52 h 5996"/>
                <a:gd name="T12" fmla="*/ 56 w 6852"/>
                <a:gd name="T13" fmla="*/ 2897 h 5996"/>
                <a:gd name="T14" fmla="*/ 56 w 6852"/>
                <a:gd name="T15" fmla="*/ 3097 h 5996"/>
                <a:gd name="T16" fmla="*/ 2900 w 6852"/>
                <a:gd name="T17" fmla="*/ 5942 h 5996"/>
                <a:gd name="T18" fmla="*/ 3101 w 6852"/>
                <a:gd name="T19" fmla="*/ 5939 h 5996"/>
                <a:gd name="T20" fmla="*/ 3101 w 6852"/>
                <a:gd name="T21" fmla="*/ 5741 h 5996"/>
                <a:gd name="T22" fmla="*/ 498 w 6852"/>
                <a:gd name="T23" fmla="*/ 3138 h 5996"/>
                <a:gd name="T24" fmla="*/ 6697 w 6852"/>
                <a:gd name="T25" fmla="*/ 3138 h 5996"/>
                <a:gd name="T26" fmla="*/ 6838 w 6852"/>
                <a:gd name="T27" fmla="*/ 2972 h 5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52" h="5996">
                  <a:moveTo>
                    <a:pt x="6838" y="2972"/>
                  </a:moveTo>
                  <a:cubicBezTo>
                    <a:pt x="6825" y="2902"/>
                    <a:pt x="6763" y="2854"/>
                    <a:pt x="6693" y="2854"/>
                  </a:cubicBezTo>
                  <a:lnTo>
                    <a:pt x="498" y="2854"/>
                  </a:lnTo>
                  <a:lnTo>
                    <a:pt x="3101" y="253"/>
                  </a:lnTo>
                  <a:cubicBezTo>
                    <a:pt x="3155" y="196"/>
                    <a:pt x="3153" y="106"/>
                    <a:pt x="3098" y="52"/>
                  </a:cubicBezTo>
                  <a:cubicBezTo>
                    <a:pt x="3042" y="0"/>
                    <a:pt x="2956" y="0"/>
                    <a:pt x="2900" y="52"/>
                  </a:cubicBezTo>
                  <a:lnTo>
                    <a:pt x="56" y="2897"/>
                  </a:lnTo>
                  <a:cubicBezTo>
                    <a:pt x="0" y="2952"/>
                    <a:pt x="0" y="3042"/>
                    <a:pt x="56" y="3097"/>
                  </a:cubicBezTo>
                  <a:lnTo>
                    <a:pt x="2900" y="5942"/>
                  </a:lnTo>
                  <a:cubicBezTo>
                    <a:pt x="2957" y="5996"/>
                    <a:pt x="3047" y="5994"/>
                    <a:pt x="3101" y="5939"/>
                  </a:cubicBezTo>
                  <a:cubicBezTo>
                    <a:pt x="3153" y="5883"/>
                    <a:pt x="3153" y="5797"/>
                    <a:pt x="3101" y="5741"/>
                  </a:cubicBezTo>
                  <a:lnTo>
                    <a:pt x="498" y="3138"/>
                  </a:lnTo>
                  <a:lnTo>
                    <a:pt x="6697" y="3138"/>
                  </a:lnTo>
                  <a:cubicBezTo>
                    <a:pt x="6784" y="3138"/>
                    <a:pt x="6852" y="3060"/>
                    <a:pt x="6838" y="29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8F3DF5B4-4B22-4C6E-B2CF-5DF574FF1529}"/>
                </a:ext>
              </a:extLst>
            </p:cNvPr>
            <p:cNvSpPr/>
            <p:nvPr/>
          </p:nvSpPr>
          <p:spPr>
            <a:xfrm>
              <a:off x="4061366" y="4406465"/>
              <a:ext cx="451467" cy="45146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83F4E93-2A2C-41BC-8423-683256738689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6CC845F-8B6A-47A1-85B4-678CA8770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04" y="459568"/>
            <a:ext cx="10644847" cy="762820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981E367-D233-4CC8-84C2-8C9D27E333E5}"/>
              </a:ext>
            </a:extLst>
          </p:cNvPr>
          <p:cNvSpPr/>
          <p:nvPr/>
        </p:nvSpPr>
        <p:spPr>
          <a:xfrm>
            <a:off x="-19050" y="-13567"/>
            <a:ext cx="12192000" cy="6857999"/>
          </a:xfrm>
          <a:prstGeom prst="rect">
            <a:avLst/>
          </a:prstGeom>
          <a:solidFill>
            <a:srgbClr val="0000F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A41EDB7-63B9-4D20-9DD8-28F6B0518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17" y="-840540"/>
            <a:ext cx="6588369" cy="8908359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D9EBF70B-E1DF-42B2-B6C5-CFE4B3E1AFB9}"/>
              </a:ext>
            </a:extLst>
          </p:cNvPr>
          <p:cNvSpPr/>
          <p:nvPr/>
        </p:nvSpPr>
        <p:spPr>
          <a:xfrm>
            <a:off x="7592562" y="698500"/>
            <a:ext cx="2806700" cy="5803900"/>
          </a:xfrm>
          <a:prstGeom prst="roundRect">
            <a:avLst>
              <a:gd name="adj" fmla="val 135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1392041-B4F6-49F9-8F28-6B725C4D13E2}"/>
              </a:ext>
            </a:extLst>
          </p:cNvPr>
          <p:cNvSpPr txBox="1"/>
          <p:nvPr/>
        </p:nvSpPr>
        <p:spPr>
          <a:xfrm>
            <a:off x="8275662" y="4819570"/>
            <a:ext cx="1622317" cy="37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7217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数据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驱动营销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380A853-B0FB-4C25-A332-2ECE1428018A}"/>
              </a:ext>
            </a:extLst>
          </p:cNvPr>
          <p:cNvGrpSpPr/>
          <p:nvPr/>
        </p:nvGrpSpPr>
        <p:grpSpPr>
          <a:xfrm>
            <a:off x="423878" y="464852"/>
            <a:ext cx="280397" cy="98738"/>
            <a:chOff x="174208" y="127968"/>
            <a:chExt cx="280397" cy="98738"/>
          </a:xfrm>
        </p:grpSpPr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3806C576-DF65-4AB3-9B1C-E4526DD9F389}"/>
                </a:ext>
              </a:extLst>
            </p:cNvPr>
            <p:cNvCxnSpPr/>
            <p:nvPr/>
          </p:nvCxnSpPr>
          <p:spPr>
            <a:xfrm>
              <a:off x="174208" y="127968"/>
              <a:ext cx="2803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469B82D-7F06-4D05-A8FD-1245073687E2}"/>
                </a:ext>
              </a:extLst>
            </p:cNvPr>
            <p:cNvCxnSpPr/>
            <p:nvPr/>
          </p:nvCxnSpPr>
          <p:spPr>
            <a:xfrm>
              <a:off x="174208" y="177337"/>
              <a:ext cx="2803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7B2AB0D9-83B8-4ABD-BA58-A180696BCFD3}"/>
                </a:ext>
              </a:extLst>
            </p:cNvPr>
            <p:cNvCxnSpPr/>
            <p:nvPr/>
          </p:nvCxnSpPr>
          <p:spPr>
            <a:xfrm>
              <a:off x="174208" y="226706"/>
              <a:ext cx="2803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11C2C28-02C3-4BA1-80F4-6CE2B2DD7956}"/>
              </a:ext>
            </a:extLst>
          </p:cNvPr>
          <p:cNvSpPr txBox="1"/>
          <p:nvPr/>
        </p:nvSpPr>
        <p:spPr>
          <a:xfrm>
            <a:off x="736941" y="344353"/>
            <a:ext cx="1893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数据变革营销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C51AB9FC-019E-42D8-BF70-6A66F85B0E2D}"/>
              </a:ext>
            </a:extLst>
          </p:cNvPr>
          <p:cNvSpPr/>
          <p:nvPr/>
        </p:nvSpPr>
        <p:spPr>
          <a:xfrm>
            <a:off x="11851595" y="3129683"/>
            <a:ext cx="149369" cy="1493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897B9D95-DF91-4867-8B90-EBA64DB837F4}"/>
              </a:ext>
            </a:extLst>
          </p:cNvPr>
          <p:cNvSpPr/>
          <p:nvPr/>
        </p:nvSpPr>
        <p:spPr>
          <a:xfrm>
            <a:off x="11851595" y="3396383"/>
            <a:ext cx="149369" cy="1493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AD19F34D-C9A1-423E-A08B-9016B9B26018}"/>
              </a:ext>
            </a:extLst>
          </p:cNvPr>
          <p:cNvSpPr/>
          <p:nvPr/>
        </p:nvSpPr>
        <p:spPr>
          <a:xfrm>
            <a:off x="11851595" y="3678692"/>
            <a:ext cx="149369" cy="1493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AB51E07-FDB4-45A3-8E4B-42C0BD5CFEC1}"/>
              </a:ext>
            </a:extLst>
          </p:cNvPr>
          <p:cNvSpPr txBox="1"/>
          <p:nvPr/>
        </p:nvSpPr>
        <p:spPr>
          <a:xfrm rot="5400000">
            <a:off x="10591408" y="5197747"/>
            <a:ext cx="2655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27ACE05-175D-4251-8B8A-6291A5FD7D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094" y="2114559"/>
            <a:ext cx="7232723" cy="518304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6F813992-A6C3-494B-ACD6-6BCD8746A5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6" y="2262361"/>
            <a:ext cx="2806701" cy="201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3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4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39FA43-9ADD-4A52-AD2B-3826F3528EAA}"/>
              </a:ext>
            </a:extLst>
          </p:cNvPr>
          <p:cNvGrpSpPr/>
          <p:nvPr/>
        </p:nvGrpSpPr>
        <p:grpSpPr>
          <a:xfrm>
            <a:off x="-6633280" y="-6264005"/>
            <a:ext cx="15267328" cy="15267328"/>
            <a:chOff x="2734463" y="97636"/>
            <a:chExt cx="6969657" cy="6969657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286E8A20-DCF5-4F63-845C-DFD698AB7FF7}"/>
                </a:ext>
              </a:extLst>
            </p:cNvPr>
            <p:cNvSpPr/>
            <p:nvPr/>
          </p:nvSpPr>
          <p:spPr>
            <a:xfrm>
              <a:off x="2734463" y="97636"/>
              <a:ext cx="6969657" cy="6969657"/>
            </a:xfrm>
            <a:prstGeom prst="ellipse">
              <a:avLst/>
            </a:prstGeom>
            <a:solidFill>
              <a:srgbClr val="00B0F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C814FEF6-2333-44F0-AB03-5A5540FB0337}"/>
                </a:ext>
              </a:extLst>
            </p:cNvPr>
            <p:cNvSpPr/>
            <p:nvPr/>
          </p:nvSpPr>
          <p:spPr>
            <a:xfrm>
              <a:off x="3101442" y="464615"/>
              <a:ext cx="6235699" cy="6235699"/>
            </a:xfrm>
            <a:prstGeom prst="ellipse">
              <a:avLst/>
            </a:prstGeom>
            <a:solidFill>
              <a:srgbClr val="00B0F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11DF1B2C-A91D-49EF-B6B4-0BB3278A4CA0}"/>
                </a:ext>
              </a:extLst>
            </p:cNvPr>
            <p:cNvSpPr/>
            <p:nvPr/>
          </p:nvSpPr>
          <p:spPr>
            <a:xfrm>
              <a:off x="3492499" y="855672"/>
              <a:ext cx="5453584" cy="5453584"/>
            </a:xfrm>
            <a:prstGeom prst="ellipse">
              <a:avLst/>
            </a:prstGeom>
            <a:gradFill>
              <a:gsLst>
                <a:gs pos="0">
                  <a:srgbClr val="1640DC"/>
                </a:gs>
                <a:gs pos="100000">
                  <a:srgbClr val="6802D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C3890576-C6B4-4925-BCF8-53A722D73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2779" y="3457660"/>
              <a:ext cx="2759957" cy="2177020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AA58598-09E4-4F60-AA38-D7E6B54F9A4F}"/>
              </a:ext>
            </a:extLst>
          </p:cNvPr>
          <p:cNvSpPr/>
          <p:nvPr/>
        </p:nvSpPr>
        <p:spPr>
          <a:xfrm>
            <a:off x="8657034" y="2117718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 精准营销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166D415-6D82-4510-9AB3-F46D44F8DF7C}"/>
              </a:ext>
            </a:extLst>
          </p:cNvPr>
          <p:cNvSpPr/>
          <p:nvPr/>
        </p:nvSpPr>
        <p:spPr>
          <a:xfrm>
            <a:off x="8543616" y="304911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降低成本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A23E417-1068-40EF-9CBB-1C6F2602B368}"/>
              </a:ext>
            </a:extLst>
          </p:cNvPr>
          <p:cNvSpPr/>
          <p:nvPr/>
        </p:nvSpPr>
        <p:spPr>
          <a:xfrm>
            <a:off x="8315526" y="38631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实时互动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11CC16E-3398-4BE7-8A87-330D272B71D5}"/>
              </a:ext>
            </a:extLst>
          </p:cNvPr>
          <p:cNvSpPr/>
          <p:nvPr/>
        </p:nvSpPr>
        <p:spPr>
          <a:xfrm>
            <a:off x="7998823" y="464274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个性定制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7B57C2E8-671F-4D79-963A-DBA04535DBEE}"/>
              </a:ext>
            </a:extLst>
          </p:cNvPr>
          <p:cNvSpPr/>
          <p:nvPr/>
        </p:nvSpPr>
        <p:spPr>
          <a:xfrm>
            <a:off x="8352127" y="2085928"/>
            <a:ext cx="427152" cy="427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7DEEADF-9AA2-40E4-9F8E-D44D87FF6778}"/>
              </a:ext>
            </a:extLst>
          </p:cNvPr>
          <p:cNvSpPr txBox="1"/>
          <p:nvPr/>
        </p:nvSpPr>
        <p:spPr>
          <a:xfrm>
            <a:off x="8706709" y="846438"/>
            <a:ext cx="4292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数据驱动营销优势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84D0F6F1-961C-4E50-A478-6072068519FF}"/>
              </a:ext>
            </a:extLst>
          </p:cNvPr>
          <p:cNvSpPr/>
          <p:nvPr/>
        </p:nvSpPr>
        <p:spPr>
          <a:xfrm>
            <a:off x="8203548" y="3001848"/>
            <a:ext cx="427152" cy="427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F1D1F9DB-9043-484A-A4DE-0B33913937E3}"/>
              </a:ext>
            </a:extLst>
          </p:cNvPr>
          <p:cNvSpPr/>
          <p:nvPr/>
        </p:nvSpPr>
        <p:spPr>
          <a:xfrm>
            <a:off x="7911627" y="3807821"/>
            <a:ext cx="427152" cy="427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A247258F-60CC-4260-97C3-B9CB4851B87B}"/>
              </a:ext>
            </a:extLst>
          </p:cNvPr>
          <p:cNvSpPr/>
          <p:nvPr/>
        </p:nvSpPr>
        <p:spPr>
          <a:xfrm>
            <a:off x="7612079" y="4575752"/>
            <a:ext cx="427152" cy="427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7C39C9D3-3499-4CE0-84CA-35372D78FCEB}"/>
              </a:ext>
            </a:extLst>
          </p:cNvPr>
          <p:cNvCxnSpPr/>
          <p:nvPr/>
        </p:nvCxnSpPr>
        <p:spPr>
          <a:xfrm>
            <a:off x="8779279" y="1369658"/>
            <a:ext cx="2364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1F6E4BD-2448-4B8E-AE0A-C0C4764EE741}"/>
              </a:ext>
            </a:extLst>
          </p:cNvPr>
          <p:cNvCxnSpPr/>
          <p:nvPr/>
        </p:nvCxnSpPr>
        <p:spPr>
          <a:xfrm>
            <a:off x="9029178" y="1427714"/>
            <a:ext cx="2364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BDCE2CD-C561-4485-964A-465BB07B00C2}"/>
              </a:ext>
            </a:extLst>
          </p:cNvPr>
          <p:cNvSpPr txBox="1"/>
          <p:nvPr/>
        </p:nvSpPr>
        <p:spPr>
          <a:xfrm>
            <a:off x="10546547" y="6433754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3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9000">
              <a:srgbClr val="1640DC"/>
            </a:gs>
            <a:gs pos="0">
              <a:srgbClr val="00B0F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弧形 21">
            <a:extLst>
              <a:ext uri="{FF2B5EF4-FFF2-40B4-BE49-F238E27FC236}">
                <a16:creationId xmlns="" xmlns:a16="http://schemas.microsoft.com/office/drawing/2014/main" id="{2E3667CC-19A7-4154-82D6-BCDC753B4AF0}"/>
              </a:ext>
            </a:extLst>
          </p:cNvPr>
          <p:cNvSpPr/>
          <p:nvPr/>
        </p:nvSpPr>
        <p:spPr>
          <a:xfrm rot="7285539">
            <a:off x="5764726" y="1060816"/>
            <a:ext cx="4736371" cy="4736371"/>
          </a:xfrm>
          <a:prstGeom prst="arc">
            <a:avLst>
              <a:gd name="adj1" fmla="val 16200000"/>
              <a:gd name="adj2" fmla="val 12450323"/>
            </a:avLst>
          </a:prstGeom>
          <a:ln>
            <a:solidFill>
              <a:srgbClr val="FFFF0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="" xmlns:a16="http://schemas.microsoft.com/office/drawing/2014/main" id="{2DEBF221-7DD9-4765-8C26-3FF283471F5C}"/>
              </a:ext>
            </a:extLst>
          </p:cNvPr>
          <p:cNvSpPr/>
          <p:nvPr/>
        </p:nvSpPr>
        <p:spPr>
          <a:xfrm>
            <a:off x="5576161" y="872251"/>
            <a:ext cx="5113500" cy="5113500"/>
          </a:xfrm>
          <a:prstGeom prst="arc">
            <a:avLst>
              <a:gd name="adj1" fmla="val 16200000"/>
              <a:gd name="adj2" fmla="val 9168030"/>
            </a:avLst>
          </a:prstGeom>
          <a:ln>
            <a:solidFill>
              <a:srgbClr val="FFFF00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152396B5-2110-4B21-A11A-2919DE98DA62}"/>
              </a:ext>
            </a:extLst>
          </p:cNvPr>
          <p:cNvSpPr/>
          <p:nvPr/>
        </p:nvSpPr>
        <p:spPr>
          <a:xfrm>
            <a:off x="5954861" y="1251059"/>
            <a:ext cx="4332091" cy="4332091"/>
          </a:xfrm>
          <a:prstGeom prst="ellipse">
            <a:avLst/>
          </a:prstGeom>
          <a:pattFill prst="dkUpDiag">
            <a:fgClr>
              <a:srgbClr val="FFFF00"/>
            </a:fgClr>
            <a:bgClr>
              <a:srgbClr val="FFC0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423480A-20A6-4739-80C0-02DF0F98FA73}"/>
              </a:ext>
            </a:extLst>
          </p:cNvPr>
          <p:cNvGrpSpPr/>
          <p:nvPr/>
        </p:nvGrpSpPr>
        <p:grpSpPr>
          <a:xfrm>
            <a:off x="6186003" y="1847367"/>
            <a:ext cx="6229765" cy="4163786"/>
            <a:chOff x="1243191" y="0"/>
            <a:chExt cx="10260788" cy="6858000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0AFED48C-CCA4-4020-8497-D4641A8B5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3191" y="0"/>
              <a:ext cx="10260788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7163B1F3-D360-47CB-8DB3-B3117C93F9EA}"/>
                </a:ext>
              </a:extLst>
            </p:cNvPr>
            <p:cNvSpPr/>
            <p:nvPr/>
          </p:nvSpPr>
          <p:spPr>
            <a:xfrm>
              <a:off x="2710542" y="1436914"/>
              <a:ext cx="6825343" cy="3788229"/>
            </a:xfrm>
            <a:prstGeom prst="rect">
              <a:avLst/>
            </a:prstGeom>
            <a:gradFill>
              <a:gsLst>
                <a:gs pos="0">
                  <a:srgbClr val="6C00FA"/>
                </a:gs>
                <a:gs pos="100000">
                  <a:srgbClr val="6802D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5EFFA3-BE9A-4503-9EBD-99AC545EEB37}"/>
              </a:ext>
            </a:extLst>
          </p:cNvPr>
          <p:cNvSpPr txBox="1"/>
          <p:nvPr/>
        </p:nvSpPr>
        <p:spPr>
          <a:xfrm>
            <a:off x="803523" y="2304310"/>
            <a:ext cx="2906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圈层效应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A5EBABC-2E7D-45A5-8929-482DB9D7E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974" y="2936004"/>
            <a:ext cx="2518437" cy="198651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C77E4D9-7F6C-48F4-8148-65DBEB35C7FE}"/>
              </a:ext>
            </a:extLst>
          </p:cNvPr>
          <p:cNvSpPr/>
          <p:nvPr/>
        </p:nvSpPr>
        <p:spPr>
          <a:xfrm>
            <a:off x="803522" y="2924456"/>
            <a:ext cx="4048423" cy="1569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现今时代，富人阶层的主流不再是那些依靠权贵背景和家产继承的人，而是那些拥有自己事业的社会精英，即“有志阶层”。他们受过高等教育、平日阅读文化评论、关注时事新闻、吃健康的有机食物、去健身房、关注环保等等。这个“有志阶层”已开始引领“隐形消费”趋势，形成第四消费时代的一个重要特征，得“有志阶层”者得天下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F9F337B-B09A-4933-87DD-B31EB6A5F3E2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1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42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80B4E6A-8FE7-411C-B66A-6D1239AB23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825" y="1357565"/>
            <a:ext cx="7756351" cy="52907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8586F03-50CB-44C9-B72F-0A94F6B537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FF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39147C4-6C17-4864-A89C-BB25B226FFE1}"/>
              </a:ext>
            </a:extLst>
          </p:cNvPr>
          <p:cNvSpPr txBox="1"/>
          <p:nvPr/>
        </p:nvSpPr>
        <p:spPr>
          <a:xfrm>
            <a:off x="8403950" y="983960"/>
            <a:ext cx="1361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广告收入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342D215-899C-468A-872A-0D28F2F2F3B3}"/>
              </a:ext>
            </a:extLst>
          </p:cNvPr>
          <p:cNvSpPr txBox="1"/>
          <p:nvPr/>
        </p:nvSpPr>
        <p:spPr>
          <a:xfrm>
            <a:off x="2856647" y="1567150"/>
            <a:ext cx="1361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产品利润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BF2851D-D4FB-49F8-8914-A172810702A8}"/>
              </a:ext>
            </a:extLst>
          </p:cNvPr>
          <p:cNvSpPr txBox="1"/>
          <p:nvPr/>
        </p:nvSpPr>
        <p:spPr>
          <a:xfrm>
            <a:off x="7921882" y="4861599"/>
            <a:ext cx="1519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会员费用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89462FD-55B0-4998-B6EF-B288CCD243CD}"/>
              </a:ext>
            </a:extLst>
          </p:cNvPr>
          <p:cNvSpPr txBox="1"/>
          <p:nvPr/>
        </p:nvSpPr>
        <p:spPr>
          <a:xfrm>
            <a:off x="5067687" y="2282358"/>
            <a:ext cx="19868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盈利</a:t>
            </a:r>
            <a:endParaRPr lang="en-US" altLang="zh-CN" sz="66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  <a:p>
            <a:pPr algn="ctr"/>
            <a:r>
              <a:rPr lang="zh-CN" altLang="en-US" sz="66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模式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03DBEF21-9FD1-469E-BEEE-7E921C5FD432}"/>
              </a:ext>
            </a:extLst>
          </p:cNvPr>
          <p:cNvCxnSpPr>
            <a:cxnSpLocks/>
          </p:cNvCxnSpPr>
          <p:nvPr/>
        </p:nvCxnSpPr>
        <p:spPr>
          <a:xfrm rot="16200000">
            <a:off x="4079172" y="3232791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5EB9A36C-19B8-49D3-B2F4-AFE74725719F}"/>
              </a:ext>
            </a:extLst>
          </p:cNvPr>
          <p:cNvCxnSpPr>
            <a:cxnSpLocks/>
          </p:cNvCxnSpPr>
          <p:nvPr/>
        </p:nvCxnSpPr>
        <p:spPr>
          <a:xfrm rot="16560000">
            <a:off x="4090030" y="3025620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994D8EFC-0B79-456E-A9E9-2B7A00A7DE74}"/>
              </a:ext>
            </a:extLst>
          </p:cNvPr>
          <p:cNvCxnSpPr>
            <a:cxnSpLocks/>
          </p:cNvCxnSpPr>
          <p:nvPr/>
        </p:nvCxnSpPr>
        <p:spPr>
          <a:xfrm rot="16920000">
            <a:off x="4122483" y="2820719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25E8FD7C-6580-4BEA-80BF-4D9D5350EC25}"/>
              </a:ext>
            </a:extLst>
          </p:cNvPr>
          <p:cNvCxnSpPr>
            <a:cxnSpLocks/>
          </p:cNvCxnSpPr>
          <p:nvPr/>
        </p:nvCxnSpPr>
        <p:spPr>
          <a:xfrm rot="17280000">
            <a:off x="4176176" y="262033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0B0ACA80-1E1A-4A1D-814C-70022BF3846B}"/>
              </a:ext>
            </a:extLst>
          </p:cNvPr>
          <p:cNvCxnSpPr>
            <a:cxnSpLocks/>
          </p:cNvCxnSpPr>
          <p:nvPr/>
        </p:nvCxnSpPr>
        <p:spPr>
          <a:xfrm rot="17640000">
            <a:off x="4250521" y="242665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4B9E5D80-8E1C-4C34-BAEE-8716CDCF60AE}"/>
              </a:ext>
            </a:extLst>
          </p:cNvPr>
          <p:cNvCxnSpPr>
            <a:cxnSpLocks/>
          </p:cNvCxnSpPr>
          <p:nvPr/>
        </p:nvCxnSpPr>
        <p:spPr>
          <a:xfrm rot="18000000">
            <a:off x="4344704" y="224181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EEECE1CC-C97C-459C-9645-4BACCD17192E}"/>
              </a:ext>
            </a:extLst>
          </p:cNvPr>
          <p:cNvCxnSpPr>
            <a:cxnSpLocks/>
          </p:cNvCxnSpPr>
          <p:nvPr/>
        </p:nvCxnSpPr>
        <p:spPr>
          <a:xfrm>
            <a:off x="3946086" y="1807522"/>
            <a:ext cx="601726" cy="437180"/>
          </a:xfrm>
          <a:prstGeom prst="line">
            <a:avLst/>
          </a:prstGeom>
          <a:ln w="254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EBF20444-6325-4708-AE27-BAA1CAEEDA09}"/>
              </a:ext>
            </a:extLst>
          </p:cNvPr>
          <p:cNvCxnSpPr>
            <a:cxnSpLocks/>
          </p:cNvCxnSpPr>
          <p:nvPr/>
        </p:nvCxnSpPr>
        <p:spPr>
          <a:xfrm rot="18720000">
            <a:off x="4588247" y="1906605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0FE4DDAF-F021-49B4-9C1E-D77124BB4177}"/>
              </a:ext>
            </a:extLst>
          </p:cNvPr>
          <p:cNvCxnSpPr>
            <a:cxnSpLocks/>
          </p:cNvCxnSpPr>
          <p:nvPr/>
        </p:nvCxnSpPr>
        <p:spPr>
          <a:xfrm rot="19080000">
            <a:off x="4734940" y="1759912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16BA29AA-62F5-459C-93D7-42DFAA4A5660}"/>
              </a:ext>
            </a:extLst>
          </p:cNvPr>
          <p:cNvCxnSpPr>
            <a:cxnSpLocks/>
          </p:cNvCxnSpPr>
          <p:nvPr/>
        </p:nvCxnSpPr>
        <p:spPr>
          <a:xfrm rot="19440000">
            <a:off x="4896163" y="1629356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DFD96976-B199-41AA-8A8F-69751D5850B9}"/>
              </a:ext>
            </a:extLst>
          </p:cNvPr>
          <p:cNvCxnSpPr>
            <a:cxnSpLocks/>
          </p:cNvCxnSpPr>
          <p:nvPr/>
        </p:nvCxnSpPr>
        <p:spPr>
          <a:xfrm rot="19800000">
            <a:off x="5070149" y="151636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7F7E2F31-1F19-416E-B87E-EEEA2A9093C3}"/>
              </a:ext>
            </a:extLst>
          </p:cNvPr>
          <p:cNvCxnSpPr>
            <a:cxnSpLocks/>
          </p:cNvCxnSpPr>
          <p:nvPr/>
        </p:nvCxnSpPr>
        <p:spPr>
          <a:xfrm rot="20160000">
            <a:off x="5254993" y="1422185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BE49EA6F-36C5-4036-862F-3751411B3364}"/>
              </a:ext>
            </a:extLst>
          </p:cNvPr>
          <p:cNvCxnSpPr>
            <a:cxnSpLocks/>
          </p:cNvCxnSpPr>
          <p:nvPr/>
        </p:nvCxnSpPr>
        <p:spPr>
          <a:xfrm rot="20520000">
            <a:off x="5448669" y="1347840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6AF5E581-3251-4294-8585-1312AC8F09E0}"/>
              </a:ext>
            </a:extLst>
          </p:cNvPr>
          <p:cNvCxnSpPr>
            <a:cxnSpLocks/>
          </p:cNvCxnSpPr>
          <p:nvPr/>
        </p:nvCxnSpPr>
        <p:spPr>
          <a:xfrm rot="20880000">
            <a:off x="5649055" y="129414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72712F06-B492-4B69-AD2B-136557580157}"/>
              </a:ext>
            </a:extLst>
          </p:cNvPr>
          <p:cNvCxnSpPr>
            <a:cxnSpLocks/>
          </p:cNvCxnSpPr>
          <p:nvPr/>
        </p:nvCxnSpPr>
        <p:spPr>
          <a:xfrm rot="21240000">
            <a:off x="5853956" y="126169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1C832EDA-02B3-4483-805D-91C57DD88811}"/>
              </a:ext>
            </a:extLst>
          </p:cNvPr>
          <p:cNvCxnSpPr>
            <a:cxnSpLocks/>
          </p:cNvCxnSpPr>
          <p:nvPr/>
        </p:nvCxnSpPr>
        <p:spPr>
          <a:xfrm>
            <a:off x="6061126" y="125083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16B585A5-B719-4ED9-AC83-C4C6E9961DCC}"/>
              </a:ext>
            </a:extLst>
          </p:cNvPr>
          <p:cNvCxnSpPr>
            <a:cxnSpLocks/>
          </p:cNvCxnSpPr>
          <p:nvPr/>
        </p:nvCxnSpPr>
        <p:spPr>
          <a:xfrm rot="360000">
            <a:off x="6268296" y="126169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02F59505-0609-474C-BEE6-91B49A2B495A}"/>
              </a:ext>
            </a:extLst>
          </p:cNvPr>
          <p:cNvCxnSpPr>
            <a:cxnSpLocks/>
          </p:cNvCxnSpPr>
          <p:nvPr/>
        </p:nvCxnSpPr>
        <p:spPr>
          <a:xfrm rot="720000">
            <a:off x="6473198" y="129414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34CC68A1-1D76-4AA7-89D5-320153A747D2}"/>
              </a:ext>
            </a:extLst>
          </p:cNvPr>
          <p:cNvCxnSpPr>
            <a:cxnSpLocks/>
          </p:cNvCxnSpPr>
          <p:nvPr/>
        </p:nvCxnSpPr>
        <p:spPr>
          <a:xfrm rot="1080000">
            <a:off x="6673584" y="1347840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EE49F45D-FDA2-46C0-B8DB-ADA03145138D}"/>
              </a:ext>
            </a:extLst>
          </p:cNvPr>
          <p:cNvCxnSpPr>
            <a:cxnSpLocks/>
          </p:cNvCxnSpPr>
          <p:nvPr/>
        </p:nvCxnSpPr>
        <p:spPr>
          <a:xfrm rot="1440000">
            <a:off x="6867259" y="1422185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B22DEDEB-0C0A-45EA-ABA0-0708CE716A4C}"/>
              </a:ext>
            </a:extLst>
          </p:cNvPr>
          <p:cNvCxnSpPr>
            <a:cxnSpLocks/>
          </p:cNvCxnSpPr>
          <p:nvPr/>
        </p:nvCxnSpPr>
        <p:spPr>
          <a:xfrm rot="1800000">
            <a:off x="7052103" y="151636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7FB1B777-99F3-44D7-BC83-CFDBED2E15C8}"/>
              </a:ext>
            </a:extLst>
          </p:cNvPr>
          <p:cNvCxnSpPr>
            <a:cxnSpLocks/>
          </p:cNvCxnSpPr>
          <p:nvPr/>
        </p:nvCxnSpPr>
        <p:spPr>
          <a:xfrm rot="2160000">
            <a:off x="7226090" y="1629356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BD0ABD7F-A504-4F5B-8051-2367C06BF5E7}"/>
              </a:ext>
            </a:extLst>
          </p:cNvPr>
          <p:cNvCxnSpPr>
            <a:cxnSpLocks/>
          </p:cNvCxnSpPr>
          <p:nvPr/>
        </p:nvCxnSpPr>
        <p:spPr>
          <a:xfrm rot="2520000">
            <a:off x="7387312" y="1759912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2893307E-22E1-48FE-8633-7676E4DC5A8C}"/>
              </a:ext>
            </a:extLst>
          </p:cNvPr>
          <p:cNvCxnSpPr>
            <a:cxnSpLocks/>
          </p:cNvCxnSpPr>
          <p:nvPr/>
        </p:nvCxnSpPr>
        <p:spPr>
          <a:xfrm flipH="1">
            <a:off x="7451223" y="1210484"/>
            <a:ext cx="979621" cy="882056"/>
          </a:xfrm>
          <a:prstGeom prst="line">
            <a:avLst/>
          </a:prstGeom>
          <a:ln w="254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B9DA161B-2646-4540-9B4C-5F8CE51CDABD}"/>
              </a:ext>
            </a:extLst>
          </p:cNvPr>
          <p:cNvCxnSpPr>
            <a:cxnSpLocks/>
          </p:cNvCxnSpPr>
          <p:nvPr/>
        </p:nvCxnSpPr>
        <p:spPr>
          <a:xfrm rot="3240000">
            <a:off x="7664561" y="206782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DD9924AD-A7A6-44E6-9F4C-595FB60483EC}"/>
              </a:ext>
            </a:extLst>
          </p:cNvPr>
          <p:cNvCxnSpPr>
            <a:cxnSpLocks/>
          </p:cNvCxnSpPr>
          <p:nvPr/>
        </p:nvCxnSpPr>
        <p:spPr>
          <a:xfrm rot="3600000">
            <a:off x="7777548" y="224181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3B292606-487C-4AE2-8188-08DC1BF6203F}"/>
              </a:ext>
            </a:extLst>
          </p:cNvPr>
          <p:cNvCxnSpPr>
            <a:cxnSpLocks/>
          </p:cNvCxnSpPr>
          <p:nvPr/>
        </p:nvCxnSpPr>
        <p:spPr>
          <a:xfrm rot="3960000">
            <a:off x="7871731" y="242665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04EC8B13-E1D8-468D-97C6-5404BF08F5F7}"/>
              </a:ext>
            </a:extLst>
          </p:cNvPr>
          <p:cNvCxnSpPr>
            <a:cxnSpLocks/>
          </p:cNvCxnSpPr>
          <p:nvPr/>
        </p:nvCxnSpPr>
        <p:spPr>
          <a:xfrm rot="4320000">
            <a:off x="7946076" y="262033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6C5C91FC-5ED6-491F-AC72-8F2F742287FA}"/>
              </a:ext>
            </a:extLst>
          </p:cNvPr>
          <p:cNvCxnSpPr>
            <a:cxnSpLocks/>
          </p:cNvCxnSpPr>
          <p:nvPr/>
        </p:nvCxnSpPr>
        <p:spPr>
          <a:xfrm rot="4680000">
            <a:off x="7999769" y="2820719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46CBD73D-0936-42BF-BDBA-7023B6C7AC56}"/>
              </a:ext>
            </a:extLst>
          </p:cNvPr>
          <p:cNvCxnSpPr>
            <a:cxnSpLocks/>
          </p:cNvCxnSpPr>
          <p:nvPr/>
        </p:nvCxnSpPr>
        <p:spPr>
          <a:xfrm rot="5040000">
            <a:off x="8032223" y="3025620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E4C64359-F20A-40D0-B924-92DA32B44E71}"/>
              </a:ext>
            </a:extLst>
          </p:cNvPr>
          <p:cNvCxnSpPr>
            <a:cxnSpLocks/>
          </p:cNvCxnSpPr>
          <p:nvPr/>
        </p:nvCxnSpPr>
        <p:spPr>
          <a:xfrm rot="5400000">
            <a:off x="8043081" y="3232791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ED5350C4-87E9-4C6F-A250-68B166402D3D}"/>
              </a:ext>
            </a:extLst>
          </p:cNvPr>
          <p:cNvCxnSpPr>
            <a:cxnSpLocks/>
          </p:cNvCxnSpPr>
          <p:nvPr/>
        </p:nvCxnSpPr>
        <p:spPr>
          <a:xfrm rot="5760000">
            <a:off x="8032223" y="3439961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9FF82DC2-AD9C-48FC-99BC-023600B5FF3D}"/>
              </a:ext>
            </a:extLst>
          </p:cNvPr>
          <p:cNvCxnSpPr>
            <a:cxnSpLocks/>
          </p:cNvCxnSpPr>
          <p:nvPr/>
        </p:nvCxnSpPr>
        <p:spPr>
          <a:xfrm rot="6120000">
            <a:off x="7999769" y="3644862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22C2FA8C-149A-44AA-9EBA-D57474CCB371}"/>
              </a:ext>
            </a:extLst>
          </p:cNvPr>
          <p:cNvCxnSpPr>
            <a:cxnSpLocks/>
          </p:cNvCxnSpPr>
          <p:nvPr/>
        </p:nvCxnSpPr>
        <p:spPr>
          <a:xfrm rot="6480000">
            <a:off x="7946076" y="384524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E3594DE3-A609-4E0D-A351-3C4DA8F459B2}"/>
              </a:ext>
            </a:extLst>
          </p:cNvPr>
          <p:cNvCxnSpPr>
            <a:cxnSpLocks/>
          </p:cNvCxnSpPr>
          <p:nvPr/>
        </p:nvCxnSpPr>
        <p:spPr>
          <a:xfrm rot="6840000">
            <a:off x="7871731" y="4038924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F3DB33B8-4E0C-417B-BF9A-43AD4BDE5994}"/>
              </a:ext>
            </a:extLst>
          </p:cNvPr>
          <p:cNvCxnSpPr>
            <a:cxnSpLocks/>
          </p:cNvCxnSpPr>
          <p:nvPr/>
        </p:nvCxnSpPr>
        <p:spPr>
          <a:xfrm rot="7200000">
            <a:off x="7777548" y="422376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5A21718F-8878-4FC5-AA8F-DE00CD694FC3}"/>
              </a:ext>
            </a:extLst>
          </p:cNvPr>
          <p:cNvCxnSpPr>
            <a:cxnSpLocks/>
          </p:cNvCxnSpPr>
          <p:nvPr/>
        </p:nvCxnSpPr>
        <p:spPr>
          <a:xfrm rot="7560000">
            <a:off x="7664561" y="4397754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060B67A9-F58C-4A60-AF19-E1DB1825B929}"/>
              </a:ext>
            </a:extLst>
          </p:cNvPr>
          <p:cNvCxnSpPr>
            <a:cxnSpLocks/>
          </p:cNvCxnSpPr>
          <p:nvPr/>
        </p:nvCxnSpPr>
        <p:spPr>
          <a:xfrm flipH="1" flipV="1">
            <a:off x="7451222" y="4595835"/>
            <a:ext cx="417776" cy="376167"/>
          </a:xfrm>
          <a:prstGeom prst="line">
            <a:avLst/>
          </a:prstGeom>
          <a:ln w="254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D5719190-269B-4F5F-8AC9-0ED23F73D2B3}"/>
              </a:ext>
            </a:extLst>
          </p:cNvPr>
          <p:cNvCxnSpPr>
            <a:cxnSpLocks/>
          </p:cNvCxnSpPr>
          <p:nvPr/>
        </p:nvCxnSpPr>
        <p:spPr>
          <a:xfrm rot="8280000">
            <a:off x="7387312" y="4705669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69C83E46-FC4D-4311-9302-4AB198075A71}"/>
              </a:ext>
            </a:extLst>
          </p:cNvPr>
          <p:cNvCxnSpPr>
            <a:cxnSpLocks/>
          </p:cNvCxnSpPr>
          <p:nvPr/>
        </p:nvCxnSpPr>
        <p:spPr>
          <a:xfrm rot="8640000">
            <a:off x="7226090" y="4836225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93FE5E20-147A-4093-83B3-0AA293E378CF}"/>
              </a:ext>
            </a:extLst>
          </p:cNvPr>
          <p:cNvCxnSpPr>
            <a:cxnSpLocks/>
          </p:cNvCxnSpPr>
          <p:nvPr/>
        </p:nvCxnSpPr>
        <p:spPr>
          <a:xfrm rot="9000000">
            <a:off x="7052103" y="494921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F42DF365-D4BD-4FB4-88EE-5C9286A3BA7F}"/>
              </a:ext>
            </a:extLst>
          </p:cNvPr>
          <p:cNvCxnSpPr>
            <a:cxnSpLocks/>
          </p:cNvCxnSpPr>
          <p:nvPr/>
        </p:nvCxnSpPr>
        <p:spPr>
          <a:xfrm rot="9360000">
            <a:off x="6867259" y="5043396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CDDA5763-6372-49AC-BFEB-EC71669E26CB}"/>
              </a:ext>
            </a:extLst>
          </p:cNvPr>
          <p:cNvCxnSpPr>
            <a:cxnSpLocks/>
          </p:cNvCxnSpPr>
          <p:nvPr/>
        </p:nvCxnSpPr>
        <p:spPr>
          <a:xfrm rot="9720000">
            <a:off x="6673584" y="5117741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="" xmlns:a16="http://schemas.microsoft.com/office/drawing/2014/main" id="{50893B7C-61F6-4A1E-B55A-94E0CCF573A8}"/>
              </a:ext>
            </a:extLst>
          </p:cNvPr>
          <p:cNvCxnSpPr>
            <a:cxnSpLocks/>
          </p:cNvCxnSpPr>
          <p:nvPr/>
        </p:nvCxnSpPr>
        <p:spPr>
          <a:xfrm rot="10080000">
            <a:off x="6473198" y="5171434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EB14E694-652E-43FB-8F58-28B2027B9579}"/>
              </a:ext>
            </a:extLst>
          </p:cNvPr>
          <p:cNvCxnSpPr>
            <a:cxnSpLocks/>
          </p:cNvCxnSpPr>
          <p:nvPr/>
        </p:nvCxnSpPr>
        <p:spPr>
          <a:xfrm rot="10440000">
            <a:off x="6268296" y="520388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C95A8612-7D8B-4379-BF3C-478937EDC7B4}"/>
              </a:ext>
            </a:extLst>
          </p:cNvPr>
          <p:cNvCxnSpPr>
            <a:cxnSpLocks/>
          </p:cNvCxnSpPr>
          <p:nvPr/>
        </p:nvCxnSpPr>
        <p:spPr>
          <a:xfrm rot="10800000">
            <a:off x="6061126" y="5214744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16C3E755-AC78-47EE-A882-212B49D5AA69}"/>
              </a:ext>
            </a:extLst>
          </p:cNvPr>
          <p:cNvCxnSpPr>
            <a:cxnSpLocks/>
          </p:cNvCxnSpPr>
          <p:nvPr/>
        </p:nvCxnSpPr>
        <p:spPr>
          <a:xfrm rot="11160000">
            <a:off x="5853956" y="5203887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8B69322A-5878-4D97-A0A1-65740CEFCAC6}"/>
              </a:ext>
            </a:extLst>
          </p:cNvPr>
          <p:cNvCxnSpPr>
            <a:cxnSpLocks/>
          </p:cNvCxnSpPr>
          <p:nvPr/>
        </p:nvCxnSpPr>
        <p:spPr>
          <a:xfrm rot="11520000">
            <a:off x="5649055" y="5171434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502DB1D5-AD72-49B3-8289-6A095509E5B4}"/>
              </a:ext>
            </a:extLst>
          </p:cNvPr>
          <p:cNvCxnSpPr>
            <a:cxnSpLocks/>
          </p:cNvCxnSpPr>
          <p:nvPr/>
        </p:nvCxnSpPr>
        <p:spPr>
          <a:xfrm rot="11880000">
            <a:off x="5448669" y="5117741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C0C93328-ECC0-4BE9-A7FE-D3AFA48E9549}"/>
              </a:ext>
            </a:extLst>
          </p:cNvPr>
          <p:cNvCxnSpPr>
            <a:cxnSpLocks/>
          </p:cNvCxnSpPr>
          <p:nvPr/>
        </p:nvCxnSpPr>
        <p:spPr>
          <a:xfrm rot="12240000">
            <a:off x="5254993" y="5043396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="" xmlns:a16="http://schemas.microsoft.com/office/drawing/2014/main" id="{133A6101-DFAF-48B2-BAEC-D6AB56EF9855}"/>
              </a:ext>
            </a:extLst>
          </p:cNvPr>
          <p:cNvCxnSpPr>
            <a:cxnSpLocks/>
          </p:cNvCxnSpPr>
          <p:nvPr/>
        </p:nvCxnSpPr>
        <p:spPr>
          <a:xfrm rot="12600000">
            <a:off x="5070149" y="4949213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2AC679F8-1C68-4B5E-B268-D3F2D615F8AB}"/>
              </a:ext>
            </a:extLst>
          </p:cNvPr>
          <p:cNvCxnSpPr>
            <a:cxnSpLocks/>
          </p:cNvCxnSpPr>
          <p:nvPr/>
        </p:nvCxnSpPr>
        <p:spPr>
          <a:xfrm rot="12960000">
            <a:off x="4896163" y="4836225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7055D170-D6EC-4628-AF1A-9A9B0342EE20}"/>
              </a:ext>
            </a:extLst>
          </p:cNvPr>
          <p:cNvCxnSpPr>
            <a:cxnSpLocks/>
          </p:cNvCxnSpPr>
          <p:nvPr/>
        </p:nvCxnSpPr>
        <p:spPr>
          <a:xfrm rot="13320000">
            <a:off x="4734940" y="4705669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952780D6-C5C7-423E-8B71-237E3AD8A2FC}"/>
              </a:ext>
            </a:extLst>
          </p:cNvPr>
          <p:cNvCxnSpPr>
            <a:cxnSpLocks/>
          </p:cNvCxnSpPr>
          <p:nvPr/>
        </p:nvCxnSpPr>
        <p:spPr>
          <a:xfrm rot="13680000">
            <a:off x="4588247" y="4558976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25A75CF1-5758-4EB8-A12B-62D0A4184A68}"/>
              </a:ext>
            </a:extLst>
          </p:cNvPr>
          <p:cNvCxnSpPr>
            <a:cxnSpLocks/>
          </p:cNvCxnSpPr>
          <p:nvPr/>
        </p:nvCxnSpPr>
        <p:spPr>
          <a:xfrm flipV="1">
            <a:off x="3657889" y="4443674"/>
            <a:ext cx="889923" cy="646566"/>
          </a:xfrm>
          <a:prstGeom prst="line">
            <a:avLst/>
          </a:prstGeom>
          <a:ln w="254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="" xmlns:a16="http://schemas.microsoft.com/office/drawing/2014/main" id="{A4A35BB3-DCB4-4A4E-B653-275C98EDB3F2}"/>
              </a:ext>
            </a:extLst>
          </p:cNvPr>
          <p:cNvCxnSpPr>
            <a:cxnSpLocks/>
          </p:cNvCxnSpPr>
          <p:nvPr/>
        </p:nvCxnSpPr>
        <p:spPr>
          <a:xfrm rot="14400000">
            <a:off x="4344704" y="422376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="" xmlns:a16="http://schemas.microsoft.com/office/drawing/2014/main" id="{D7B07B03-53AB-41C2-ADCC-971015847ADD}"/>
              </a:ext>
            </a:extLst>
          </p:cNvPr>
          <p:cNvCxnSpPr>
            <a:cxnSpLocks/>
          </p:cNvCxnSpPr>
          <p:nvPr/>
        </p:nvCxnSpPr>
        <p:spPr>
          <a:xfrm rot="14760000">
            <a:off x="4250521" y="4038924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688B7AAA-F464-4D98-87FD-7DE72A00D0D0}"/>
              </a:ext>
            </a:extLst>
          </p:cNvPr>
          <p:cNvCxnSpPr>
            <a:cxnSpLocks/>
          </p:cNvCxnSpPr>
          <p:nvPr/>
        </p:nvCxnSpPr>
        <p:spPr>
          <a:xfrm rot="15120000">
            <a:off x="4176176" y="3845248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="" xmlns:a16="http://schemas.microsoft.com/office/drawing/2014/main" id="{565A40C9-8A7F-4034-8B9A-4B73E22FE093}"/>
              </a:ext>
            </a:extLst>
          </p:cNvPr>
          <p:cNvCxnSpPr>
            <a:cxnSpLocks/>
          </p:cNvCxnSpPr>
          <p:nvPr/>
        </p:nvCxnSpPr>
        <p:spPr>
          <a:xfrm rot="15480000">
            <a:off x="4122483" y="3644862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88B2B9E6-67BA-4D2D-8A62-72047B8993D4}"/>
              </a:ext>
            </a:extLst>
          </p:cNvPr>
          <p:cNvCxnSpPr>
            <a:cxnSpLocks/>
          </p:cNvCxnSpPr>
          <p:nvPr/>
        </p:nvCxnSpPr>
        <p:spPr>
          <a:xfrm rot="15840000">
            <a:off x="4090030" y="3439961"/>
            <a:ext cx="0" cy="22279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: 空心 83">
            <a:extLst>
              <a:ext uri="{FF2B5EF4-FFF2-40B4-BE49-F238E27FC236}">
                <a16:creationId xmlns="" xmlns:a16="http://schemas.microsoft.com/office/drawing/2014/main" id="{D1BAB67C-CACF-4F6E-83D6-8CC83946DFA6}"/>
              </a:ext>
            </a:extLst>
          </p:cNvPr>
          <p:cNvSpPr/>
          <p:nvPr/>
        </p:nvSpPr>
        <p:spPr>
          <a:xfrm>
            <a:off x="4320066" y="1648546"/>
            <a:ext cx="3448601" cy="3448601"/>
          </a:xfrm>
          <a:prstGeom prst="donut">
            <a:avLst>
              <a:gd name="adj" fmla="val 7710"/>
            </a:avLst>
          </a:prstGeom>
          <a:solidFill>
            <a:srgbClr val="03A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1E5B3252-E9A7-439D-8465-C3D54B13CB9B}"/>
              </a:ext>
            </a:extLst>
          </p:cNvPr>
          <p:cNvSpPr txBox="1"/>
          <p:nvPr/>
        </p:nvSpPr>
        <p:spPr>
          <a:xfrm>
            <a:off x="2498719" y="4989202"/>
            <a:ext cx="1361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场地租赁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4CC356FC-70FD-41C7-8053-6EF385F4810A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44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7DCEE8B-65B5-4810-A2B5-19E919D5FA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80" y="0"/>
            <a:ext cx="11297839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8586F03-50CB-44C9-B72F-0A94F6B53733}"/>
              </a:ext>
            </a:extLst>
          </p:cNvPr>
          <p:cNvSpPr/>
          <p:nvPr/>
        </p:nvSpPr>
        <p:spPr>
          <a:xfrm>
            <a:off x="-294100" y="0"/>
            <a:ext cx="12192000" cy="6858000"/>
          </a:xfrm>
          <a:prstGeom prst="rect">
            <a:avLst/>
          </a:prstGeom>
          <a:solidFill>
            <a:srgbClr val="0000FF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D9E0312-6D7F-4391-96C2-907459733BCE}"/>
              </a:ext>
            </a:extLst>
          </p:cNvPr>
          <p:cNvSpPr txBox="1"/>
          <p:nvPr/>
        </p:nvSpPr>
        <p:spPr>
          <a:xfrm>
            <a:off x="2780369" y="2770744"/>
            <a:ext cx="2919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第二曲线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B2466D1-729A-41AC-92CA-A3EA4294A460}"/>
              </a:ext>
            </a:extLst>
          </p:cNvPr>
          <p:cNvSpPr txBox="1"/>
          <p:nvPr/>
        </p:nvSpPr>
        <p:spPr>
          <a:xfrm>
            <a:off x="5266528" y="2816260"/>
            <a:ext cx="3937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商业案例研究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27A9C8A-9D35-46DA-AEBF-E348A7ACFE67}"/>
              </a:ext>
            </a:extLst>
          </p:cNvPr>
          <p:cNvSpPr txBox="1"/>
          <p:nvPr/>
        </p:nvSpPr>
        <p:spPr>
          <a:xfrm>
            <a:off x="3165684" y="2605180"/>
            <a:ext cx="2314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为企业发现未来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41C6E0C-5049-4AAD-9B6C-E206C0EBE0C6}"/>
              </a:ext>
            </a:extLst>
          </p:cNvPr>
          <p:cNvGrpSpPr/>
          <p:nvPr/>
        </p:nvGrpSpPr>
        <p:grpSpPr>
          <a:xfrm>
            <a:off x="2851734" y="2760732"/>
            <a:ext cx="254942" cy="282655"/>
            <a:chOff x="2420789" y="631745"/>
            <a:chExt cx="254942" cy="282655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BA569629-8319-4552-A71B-F1B1884A42B4}"/>
                </a:ext>
              </a:extLst>
            </p:cNvPr>
            <p:cNvCxnSpPr/>
            <p:nvPr/>
          </p:nvCxnSpPr>
          <p:spPr>
            <a:xfrm>
              <a:off x="2420789" y="639886"/>
              <a:ext cx="25494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C27E76AC-8353-493E-B878-47D4D72416F6}"/>
                </a:ext>
              </a:extLst>
            </p:cNvPr>
            <p:cNvCxnSpPr>
              <a:cxnSpLocks/>
            </p:cNvCxnSpPr>
            <p:nvPr/>
          </p:nvCxnSpPr>
          <p:spPr>
            <a:xfrm>
              <a:off x="2422358" y="631745"/>
              <a:ext cx="0" cy="282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1911E1AE-E702-4787-A2A1-28B81465235D}"/>
              </a:ext>
            </a:extLst>
          </p:cNvPr>
          <p:cNvGrpSpPr/>
          <p:nvPr/>
        </p:nvGrpSpPr>
        <p:grpSpPr>
          <a:xfrm rot="10800000">
            <a:off x="5038406" y="3255732"/>
            <a:ext cx="254942" cy="283434"/>
            <a:chOff x="2420789" y="630966"/>
            <a:chExt cx="254942" cy="283434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BAAD3BB9-0C3E-4624-817F-0B887821454D}"/>
                </a:ext>
              </a:extLst>
            </p:cNvPr>
            <p:cNvCxnSpPr/>
            <p:nvPr/>
          </p:nvCxnSpPr>
          <p:spPr>
            <a:xfrm>
              <a:off x="2420789" y="630966"/>
              <a:ext cx="25494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2B1C07A8-1F66-4DDA-A4A7-B92F4825D5F6}"/>
                </a:ext>
              </a:extLst>
            </p:cNvPr>
            <p:cNvCxnSpPr>
              <a:cxnSpLocks/>
            </p:cNvCxnSpPr>
            <p:nvPr/>
          </p:nvCxnSpPr>
          <p:spPr>
            <a:xfrm>
              <a:off x="2422358" y="631745"/>
              <a:ext cx="0" cy="282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E930DFE-75DC-44AD-AEB5-E94E739F2701}"/>
              </a:ext>
            </a:extLst>
          </p:cNvPr>
          <p:cNvSpPr txBox="1"/>
          <p:nvPr/>
        </p:nvSpPr>
        <p:spPr>
          <a:xfrm>
            <a:off x="5038406" y="4784980"/>
            <a:ext cx="208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灵山美商业研究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8270A9D5-A445-44CF-97FA-2710FF161F8C}"/>
              </a:ext>
            </a:extLst>
          </p:cNvPr>
          <p:cNvCxnSpPr/>
          <p:nvPr/>
        </p:nvCxnSpPr>
        <p:spPr>
          <a:xfrm>
            <a:off x="4765789" y="4938868"/>
            <a:ext cx="636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6969FA76-C58B-4584-AAB1-96C40ECA0940}"/>
              </a:ext>
            </a:extLst>
          </p:cNvPr>
          <p:cNvCxnSpPr/>
          <p:nvPr/>
        </p:nvCxnSpPr>
        <p:spPr>
          <a:xfrm>
            <a:off x="6783596" y="4938868"/>
            <a:ext cx="636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C9657FD-CC2F-4209-897D-7D96D4E2364E}"/>
              </a:ext>
            </a:extLst>
          </p:cNvPr>
          <p:cNvSpPr txBox="1"/>
          <p:nvPr/>
        </p:nvSpPr>
        <p:spPr>
          <a:xfrm>
            <a:off x="10575118" y="192597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68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660066"/>
            </a:gs>
            <a:gs pos="0">
              <a:srgbClr val="6600CC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75272DF-620F-4573-BB22-9DA4D5F7ACC0}"/>
              </a:ext>
            </a:extLst>
          </p:cNvPr>
          <p:cNvSpPr/>
          <p:nvPr/>
        </p:nvSpPr>
        <p:spPr>
          <a:xfrm rot="18199643">
            <a:off x="4445193" y="-6255277"/>
            <a:ext cx="7759314" cy="11889850"/>
          </a:xfrm>
          <a:prstGeom prst="rect">
            <a:avLst/>
          </a:prstGeom>
          <a:solidFill>
            <a:srgbClr val="FF9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9803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812D96E-01B8-40B5-A6BD-5397924F068D}"/>
              </a:ext>
            </a:extLst>
          </p:cNvPr>
          <p:cNvSpPr txBox="1"/>
          <p:nvPr/>
        </p:nvSpPr>
        <p:spPr>
          <a:xfrm>
            <a:off x="2574061" y="2933053"/>
            <a:ext cx="6304066" cy="2308324"/>
          </a:xfrm>
          <a:prstGeom prst="rect">
            <a:avLst/>
          </a:prstGeom>
          <a:noFill/>
          <a:scene3d>
            <a:camera prst="isometricOffAxis2Top">
              <a:rot lat="19960976" lon="2911394" rev="18082577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0">
              <a:extrusionClr>
                <a:srgbClr val="6600CC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7200" dirty="0">
                <a:solidFill>
                  <a:srgbClr val="FFCC00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阿里巴巴普惠体 R" panose="00020600040101010101" pitchFamily="18" charset="-122"/>
              </a:rPr>
              <a:t>高级知识管理进阶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605B2CE-2EA0-485C-84F5-5A7F5224C1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09796"/>
            <a:ext cx="5564254" cy="313618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0395348-8382-4C84-88E6-59B191006550}"/>
              </a:ext>
            </a:extLst>
          </p:cNvPr>
          <p:cNvSpPr txBox="1"/>
          <p:nvPr/>
        </p:nvSpPr>
        <p:spPr>
          <a:xfrm>
            <a:off x="3623839" y="4872045"/>
            <a:ext cx="6304066" cy="369332"/>
          </a:xfrm>
          <a:prstGeom prst="rect">
            <a:avLst/>
          </a:prstGeom>
          <a:noFill/>
          <a:scene3d>
            <a:camera prst="isometricOffAxis2Top">
              <a:rot lat="19960976" lon="2911394" rev="18082577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254000">
              <a:extrusionClr>
                <a:srgbClr val="6600CC"/>
              </a:extrusionClr>
              <a:contourClr>
                <a:schemeClr val="bg1"/>
              </a:contourClr>
            </a:sp3d>
          </a:bodyPr>
          <a:lstStyle/>
          <a:p>
            <a:r>
              <a:rPr lang="en-US" altLang="zh-CN" dirty="0">
                <a:solidFill>
                  <a:srgbClr val="FF3901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阿里巴巴普惠体 R" panose="00020600040101010101" pitchFamily="18" charset="-122"/>
              </a:rPr>
              <a:t>2019.09.30</a:t>
            </a:r>
            <a:endParaRPr lang="zh-CN" altLang="en-US" dirty="0">
              <a:solidFill>
                <a:srgbClr val="FF3901"/>
              </a:solidFill>
              <a:latin typeface="腾讯体" panose="02010600010101010101" pitchFamily="2" charset="-122"/>
              <a:ea typeface="腾讯体" panose="02010600010101010101" pitchFamily="2" charset="-122"/>
              <a:cs typeface="阿里巴巴普惠体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C12DF01-21DB-47BC-B28D-123D34695D85}"/>
              </a:ext>
            </a:extLst>
          </p:cNvPr>
          <p:cNvSpPr txBox="1"/>
          <p:nvPr/>
        </p:nvSpPr>
        <p:spPr>
          <a:xfrm>
            <a:off x="10557595" y="6499315"/>
            <a:ext cx="2205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SM-PPT  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1117</Words>
  <Application>Microsoft Office PowerPoint</Application>
  <PresentationFormat>宽屏</PresentationFormat>
  <Paragraphs>108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等线</vt:lpstr>
      <vt:lpstr>思源黑体 CN Regular</vt:lpstr>
      <vt:lpstr>思源黑体 CN Medium</vt:lpstr>
      <vt:lpstr>腾讯体</vt:lpstr>
      <vt:lpstr>阿里巴巴普惠体 H</vt:lpstr>
      <vt:lpstr>等线 Light</vt:lpstr>
      <vt:lpstr>思源黑体 CN Bold</vt:lpstr>
      <vt:lpstr>Arial</vt:lpstr>
      <vt:lpstr>庞门正道标题体</vt:lpstr>
      <vt:lpstr>Wingdings</vt:lpstr>
      <vt:lpstr>阿里巴巴普惠体 L</vt:lpstr>
      <vt:lpstr>阿里巴巴普惠体 R</vt:lpstr>
      <vt:lpstr>方正兰亭细黑_GBK</vt:lpstr>
      <vt:lpstr>专业字体设计服务/WWW.ZTSGC.COM/</vt:lpstr>
      <vt:lpstr>Arial Black</vt:lpstr>
      <vt:lpstr>思源黑体 CN ExtraLight</vt:lpstr>
      <vt:lpstr>思源黑体 CN Heavy</vt:lpstr>
      <vt:lpstr>ADELE</vt:lpstr>
      <vt:lpstr>方正兰亭中粗黑简体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关注公众号：山美PPT，领取5G礼包</Manager>
  <Company>www.51pptmoban.com</Company>
  <LinksUpToDate>false</LinksUpToDate>
  <SharedDoc>false</SharedDoc>
  <HyperlinkBase>关注公众号：山美PPT，领取5G礼包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关注公众号：山美PPT，领取5G礼包</dc:title>
  <dc:subject>关注公众号：山美PPT，领取5G礼包</dc:subject>
  <dc:creator>山水情美工作室</dc:creator>
  <cp:keywords>关注公众号：山美PPT，领取5G礼包</cp:keywords>
  <dc:description>关注公众号：山美PPT，领取5G礼包</dc:description>
  <cp:lastModifiedBy>阳光 男孩</cp:lastModifiedBy>
  <cp:revision>131</cp:revision>
  <dcterms:created xsi:type="dcterms:W3CDTF">2019-10-12T03:40:17Z</dcterms:created>
  <dcterms:modified xsi:type="dcterms:W3CDTF">2019-10-14T13:16:24Z</dcterms:modified>
  <cp:category>关注公众号：山美PPT，领取5G礼包</cp:category>
</cp:coreProperties>
</file>