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2"/>
  </p:notesMasterIdLst>
  <p:sldIdLst>
    <p:sldId id="257" r:id="rId3"/>
    <p:sldId id="258" r:id="rId4"/>
    <p:sldId id="259" r:id="rId5"/>
    <p:sldId id="260" r:id="rId6"/>
    <p:sldId id="309" r:id="rId7"/>
    <p:sldId id="269" r:id="rId8"/>
    <p:sldId id="270" r:id="rId9"/>
    <p:sldId id="310" r:id="rId10"/>
    <p:sldId id="311" r:id="rId11"/>
    <p:sldId id="312" r:id="rId12"/>
    <p:sldId id="313" r:id="rId13"/>
    <p:sldId id="314" r:id="rId14"/>
    <p:sldId id="316" r:id="rId15"/>
    <p:sldId id="280" r:id="rId16"/>
    <p:sldId id="317" r:id="rId17"/>
    <p:sldId id="319" r:id="rId18"/>
    <p:sldId id="321" r:id="rId19"/>
    <p:sldId id="322" r:id="rId20"/>
    <p:sldId id="290" r:id="rId21"/>
    <p:sldId id="292" r:id="rId22"/>
    <p:sldId id="298" r:id="rId23"/>
    <p:sldId id="323" r:id="rId24"/>
    <p:sldId id="324" r:id="rId25"/>
    <p:sldId id="325" r:id="rId26"/>
    <p:sldId id="326" r:id="rId27"/>
    <p:sldId id="327" r:id="rId28"/>
    <p:sldId id="328" r:id="rId29"/>
    <p:sldId id="329" r:id="rId30"/>
    <p:sldId id="330"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F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47CCC6-8C35-4704-939F-3F7976F4E781}" type="datetimeFigureOut">
              <a:rPr lang="zh-CN" altLang="en-US" smtClean="0"/>
              <a:t>2019/11/14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E49F40-983B-41A6-8399-D48615749421}" type="slidenum">
              <a:rPr lang="zh-CN" altLang="en-US" smtClean="0"/>
              <a:t>‹#›</a:t>
            </a:fld>
            <a:endParaRPr lang="zh-CN" altLang="en-US"/>
          </a:p>
        </p:txBody>
      </p:sp>
    </p:spTree>
    <p:extLst>
      <p:ext uri="{BB962C8B-B14F-4D97-AF65-F5344CB8AC3E}">
        <p14:creationId xmlns:p14="http://schemas.microsoft.com/office/powerpoint/2010/main" val="1127567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E1A0709-0550-483F-9F68-85469774E38F}" type="slidenum">
              <a:rPr lang="zh-CN" altLang="en-US" smtClean="0"/>
              <a:t>6</a:t>
            </a:fld>
            <a:endParaRPr lang="zh-CN" altLang="en-US"/>
          </a:p>
        </p:txBody>
      </p:sp>
    </p:spTree>
    <p:extLst>
      <p:ext uri="{BB962C8B-B14F-4D97-AF65-F5344CB8AC3E}">
        <p14:creationId xmlns:p14="http://schemas.microsoft.com/office/powerpoint/2010/main" val="2844246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ED64F1D-873A-4E83-8DE0-83FA16723527}" type="slidenum">
              <a:rPr lang="zh-CN" altLang="en-US" smtClean="0"/>
              <a:t>15</a:t>
            </a:fld>
            <a:endParaRPr lang="zh-CN" altLang="en-US"/>
          </a:p>
        </p:txBody>
      </p:sp>
    </p:spTree>
    <p:extLst>
      <p:ext uri="{BB962C8B-B14F-4D97-AF65-F5344CB8AC3E}">
        <p14:creationId xmlns:p14="http://schemas.microsoft.com/office/powerpoint/2010/main" val="879793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ED64F1D-873A-4E83-8DE0-83FA16723527}" type="slidenum">
              <a:rPr lang="zh-CN" altLang="en-US" smtClean="0"/>
              <a:t>19</a:t>
            </a:fld>
            <a:endParaRPr lang="zh-CN" altLang="en-US"/>
          </a:p>
        </p:txBody>
      </p:sp>
    </p:spTree>
    <p:extLst>
      <p:ext uri="{BB962C8B-B14F-4D97-AF65-F5344CB8AC3E}">
        <p14:creationId xmlns:p14="http://schemas.microsoft.com/office/powerpoint/2010/main" val="78382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ED64F1D-873A-4E83-8DE0-83FA16723527}" type="slidenum">
              <a:rPr lang="zh-CN" altLang="en-US" smtClean="0"/>
              <a:t>20</a:t>
            </a:fld>
            <a:endParaRPr lang="zh-CN" altLang="en-US"/>
          </a:p>
        </p:txBody>
      </p:sp>
    </p:spTree>
    <p:extLst>
      <p:ext uri="{BB962C8B-B14F-4D97-AF65-F5344CB8AC3E}">
        <p14:creationId xmlns:p14="http://schemas.microsoft.com/office/powerpoint/2010/main" val="4256499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9972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3580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6492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9743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1914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75689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2384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694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9443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74482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06696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8214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仅标题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93750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8347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2019/11/14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42854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484783"/>
            <a:ext cx="10999694" cy="1671918"/>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7530353" y="4420640"/>
            <a:ext cx="4661647" cy="0"/>
          </a:xfrm>
          <a:prstGeom prst="line">
            <a:avLst/>
          </a:prstGeom>
          <a:ln w="57150">
            <a:solidFill>
              <a:srgbClr val="2B3F86"/>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464496" y="4516150"/>
            <a:ext cx="2672861" cy="307777"/>
          </a:xfrm>
          <a:prstGeom prst="rect">
            <a:avLst/>
          </a:prstGeom>
          <a:noFill/>
        </p:spPr>
        <p:txBody>
          <a:bodyPr wrap="square" rtlCol="0">
            <a:spAutoFit/>
          </a:bodyPr>
          <a:lstStyle/>
          <a:p>
            <a:r>
              <a:rPr lang="zh-CN" altLang="en-US" sz="1400" b="1" dirty="0" smtClean="0">
                <a:solidFill>
                  <a:srgbClr val="2B3F86"/>
                </a:solidFill>
                <a:latin typeface="微软雅黑" panose="020B0503020204020204" pitchFamily="34" charset="-122"/>
                <a:ea typeface="微软雅黑" panose="020B0503020204020204" pitchFamily="34" charset="-122"/>
              </a:rPr>
              <a:t>汇报：一片向日葵</a:t>
            </a:r>
          </a:p>
        </p:txBody>
      </p:sp>
      <p:sp>
        <p:nvSpPr>
          <p:cNvPr id="20" name="Text Box 4"/>
          <p:cNvSpPr txBox="1">
            <a:spLocks noChangeArrowheads="1"/>
          </p:cNvSpPr>
          <p:nvPr/>
        </p:nvSpPr>
        <p:spPr bwMode="auto">
          <a:xfrm>
            <a:off x="6550388" y="5321687"/>
            <a:ext cx="3295650" cy="457200"/>
          </a:xfrm>
          <a:prstGeom prst="rect">
            <a:avLst/>
          </a:prstGeom>
          <a:noFill/>
          <a:ln w="9525">
            <a:noFill/>
            <a:miter lim="800000"/>
          </a:ln>
        </p:spPr>
        <p:txBody>
          <a:bodyPr/>
          <a:lstStyle/>
          <a:p>
            <a:pPr algn="ctr" eaLnBrk="0" hangingPunct="0"/>
            <a:endParaRPr lang="zh-CN" altLang="en-US" sz="1400" b="1" dirty="0">
              <a:solidFill>
                <a:srgbClr val="2B3F86"/>
              </a:solidFill>
              <a:latin typeface="微软雅黑" panose="020B0503020204020204" pitchFamily="34" charset="-122"/>
              <a:ea typeface="微软雅黑" panose="020B0503020204020204" pitchFamily="34" charset="-122"/>
            </a:endParaRPr>
          </a:p>
        </p:txBody>
      </p:sp>
      <p:sp>
        <p:nvSpPr>
          <p:cNvPr id="2" name="矩形 1"/>
          <p:cNvSpPr/>
          <p:nvPr/>
        </p:nvSpPr>
        <p:spPr>
          <a:xfrm>
            <a:off x="1057835" y="2749258"/>
            <a:ext cx="9547412" cy="1014730"/>
          </a:xfrm>
          <a:prstGeom prst="rect">
            <a:avLst/>
          </a:prstGeom>
        </p:spPr>
        <p:txBody>
          <a:bodyPr wrap="square">
            <a:spAutoFit/>
          </a:bodyPr>
          <a:lstStyle/>
          <a:p>
            <a:pPr eaLnBrk="0" hangingPunct="0">
              <a:lnSpc>
                <a:spcPct val="150000"/>
              </a:lnSpc>
              <a:defRPr/>
            </a:pP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企业车间工作汇报</a:t>
            </a:r>
            <a:r>
              <a:rPr lang="en-US" altLang="zh-CN"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PPT</a:t>
            </a:r>
            <a:r>
              <a:rPr lang="zh-CN" altLang="en-US" sz="4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模板</a:t>
            </a:r>
          </a:p>
        </p:txBody>
      </p:sp>
      <p:sp>
        <p:nvSpPr>
          <p:cNvPr id="8" name="矩形 7"/>
          <p:cNvSpPr/>
          <p:nvPr/>
        </p:nvSpPr>
        <p:spPr>
          <a:xfrm>
            <a:off x="9155359" y="4523362"/>
            <a:ext cx="2146742" cy="307777"/>
          </a:xfrm>
          <a:prstGeom prst="rect">
            <a:avLst/>
          </a:prstGeom>
        </p:spPr>
        <p:txBody>
          <a:bodyPr wrap="none">
            <a:spAutoFit/>
          </a:bodyPr>
          <a:lstStyle/>
          <a:p>
            <a:pPr algn="ctr" eaLnBrk="0" hangingPunct="0"/>
            <a:r>
              <a:rPr lang="zh-CN" altLang="en-US" sz="1400" b="1" dirty="0" smtClean="0">
                <a:solidFill>
                  <a:srgbClr val="2B3F86"/>
                </a:solidFill>
                <a:latin typeface="微软雅黑" panose="020B0503020204020204" pitchFamily="34" charset="-122"/>
                <a:ea typeface="微软雅黑" panose="020B0503020204020204" pitchFamily="34" charset="-122"/>
              </a:rPr>
              <a:t>时间：201</a:t>
            </a:r>
            <a:r>
              <a:rPr lang="en-US" altLang="zh-CN" sz="1400" b="1" dirty="0" smtClean="0">
                <a:solidFill>
                  <a:srgbClr val="2B3F86"/>
                </a:solidFill>
                <a:latin typeface="微软雅黑" panose="020B0503020204020204" pitchFamily="34" charset="-122"/>
                <a:ea typeface="微软雅黑" panose="020B0503020204020204" pitchFamily="34" charset="-122"/>
              </a:rPr>
              <a:t>6</a:t>
            </a:r>
            <a:r>
              <a:rPr lang="zh-CN" altLang="en-US" sz="1400" b="1" dirty="0">
                <a:solidFill>
                  <a:srgbClr val="2B3F86"/>
                </a:solidFill>
                <a:latin typeface="微软雅黑" panose="020B0503020204020204" pitchFamily="34" charset="-122"/>
                <a:ea typeface="微软雅黑" panose="020B0503020204020204" pitchFamily="34" charset="-122"/>
              </a:rPr>
              <a:t>年</a:t>
            </a:r>
            <a:r>
              <a:rPr lang="en-US" altLang="zh-CN" sz="1400" b="1" dirty="0">
                <a:solidFill>
                  <a:srgbClr val="2B3F86"/>
                </a:solidFill>
                <a:latin typeface="微软雅黑" panose="020B0503020204020204" pitchFamily="34" charset="-122"/>
                <a:ea typeface="微软雅黑" panose="020B0503020204020204" pitchFamily="34" charset="-122"/>
              </a:rPr>
              <a:t>12</a:t>
            </a:r>
            <a:r>
              <a:rPr lang="zh-CN" altLang="en-US" sz="1400" b="1" dirty="0">
                <a:solidFill>
                  <a:srgbClr val="2B3F86"/>
                </a:solidFill>
                <a:latin typeface="微软雅黑" panose="020B0503020204020204" pitchFamily="34" charset="-122"/>
                <a:ea typeface="微软雅黑" panose="020B0503020204020204" pitchFamily="34" charset="-122"/>
              </a:rPr>
              <a:t>月</a:t>
            </a:r>
            <a:r>
              <a:rPr lang="en-US" altLang="zh-CN" sz="1400" b="1" dirty="0">
                <a:solidFill>
                  <a:srgbClr val="2B3F86"/>
                </a:solidFill>
                <a:latin typeface="微软雅黑" panose="020B0503020204020204" pitchFamily="34" charset="-122"/>
                <a:ea typeface="微软雅黑" panose="020B0503020204020204" pitchFamily="34" charset="-122"/>
              </a:rPr>
              <a:t>13</a:t>
            </a:r>
            <a:r>
              <a:rPr lang="zh-CN" altLang="en-US" sz="1400" b="1" dirty="0">
                <a:solidFill>
                  <a:srgbClr val="2B3F86"/>
                </a:solidFill>
                <a:latin typeface="微软雅黑" panose="020B0503020204020204" pitchFamily="34" charset="-122"/>
                <a:ea typeface="微软雅黑" panose="020B0503020204020204" pitchFamily="34" charset="-122"/>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289" y="220869"/>
            <a:ext cx="4493538"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钢结构制造对焊接机器人的需求</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51277" y="2965646"/>
            <a:ext cx="10782008" cy="14946"/>
          </a:xfrm>
          <a:prstGeom prst="line">
            <a:avLst/>
          </a:prstGeom>
          <a:ln w="28575">
            <a:solidFill>
              <a:srgbClr val="003366"/>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528417" y="3344594"/>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1600" dirty="0">
                <a:latin typeface="微软雅黑" panose="020B0503020204020204" pitchFamily="34" charset="-122"/>
                <a:ea typeface="微软雅黑" panose="020B0503020204020204" pitchFamily="34" charset="-122"/>
              </a:rPr>
              <a:t>形成一套可满足建筑钢结构常规构件进行机器人自动焊接的系统装置</a:t>
            </a:r>
          </a:p>
        </p:txBody>
      </p:sp>
      <p:sp>
        <p:nvSpPr>
          <p:cNvPr id="24" name="矩形 23"/>
          <p:cNvSpPr/>
          <p:nvPr/>
        </p:nvSpPr>
        <p:spPr>
          <a:xfrm>
            <a:off x="3396796" y="2131439"/>
            <a:ext cx="5724644" cy="646331"/>
          </a:xfrm>
          <a:prstGeom prst="rect">
            <a:avLst/>
          </a:prstGeom>
        </p:spPr>
        <p:txBody>
          <a:bodyPr wrap="none">
            <a:spAutoFit/>
          </a:bodyPr>
          <a:lstStyle/>
          <a:p>
            <a:r>
              <a:rPr lang="zh-CN" altLang="en-US" sz="3600" b="1" dirty="0">
                <a:solidFill>
                  <a:srgbClr val="2B3F86"/>
                </a:solidFill>
                <a:latin typeface="微软雅黑" panose="020B0503020204020204" pitchFamily="34" charset="-122"/>
                <a:ea typeface="微软雅黑" panose="020B0503020204020204" pitchFamily="34" charset="-122"/>
              </a:rPr>
              <a:t>研究目标和需要解决的问题</a:t>
            </a:r>
          </a:p>
        </p:txBody>
      </p:sp>
      <p:sp>
        <p:nvSpPr>
          <p:cNvPr id="2" name="矩形 1"/>
          <p:cNvSpPr/>
          <p:nvPr/>
        </p:nvSpPr>
        <p:spPr>
          <a:xfrm>
            <a:off x="594944" y="1153943"/>
            <a:ext cx="10175631" cy="646331"/>
          </a:xfrm>
          <a:prstGeom prst="rect">
            <a:avLst/>
          </a:prstGeom>
        </p:spPr>
        <p:txBody>
          <a:bodyPr wrap="square">
            <a:spAutoFit/>
          </a:bodyPr>
          <a:lstStyle/>
          <a:p>
            <a:r>
              <a:rPr lang="zh-CN" altLang="zh-CN" dirty="0">
                <a:solidFill>
                  <a:srgbClr val="2B3F86"/>
                </a:solidFill>
                <a:latin typeface="微软雅黑" panose="020B0503020204020204" pitchFamily="34" charset="-122"/>
                <a:ea typeface="微软雅黑" panose="020B0503020204020204" pitchFamily="34" charset="-122"/>
              </a:rPr>
              <a:t>基于</a:t>
            </a:r>
            <a:r>
              <a:rPr lang="zh-CN" altLang="en-US" dirty="0">
                <a:solidFill>
                  <a:srgbClr val="2B3F86"/>
                </a:solidFill>
                <a:latin typeface="微软雅黑" panose="020B0503020204020204" pitchFamily="34" charset="-122"/>
                <a:ea typeface="微软雅黑" panose="020B0503020204020204" pitchFamily="34" charset="-122"/>
                <a:sym typeface="Arial" panose="020B0604020202020204" pitchFamily="34" charset="0"/>
              </a:rPr>
              <a:t>焊接机器人的</a:t>
            </a:r>
            <a:r>
              <a:rPr lang="zh-CN" altLang="zh-CN" dirty="0">
                <a:solidFill>
                  <a:srgbClr val="2B3F86"/>
                </a:solidFill>
                <a:latin typeface="微软雅黑" panose="020B0503020204020204" pitchFamily="34" charset="-122"/>
                <a:ea typeface="微软雅黑" panose="020B0503020204020204" pitchFamily="34" charset="-122"/>
              </a:rPr>
              <a:t>上述功能和特点，宝钢钢构</a:t>
            </a:r>
            <a:r>
              <a:rPr lang="zh-CN" altLang="en-US" dirty="0">
                <a:solidFill>
                  <a:srgbClr val="2B3F86"/>
                </a:solidFill>
                <a:latin typeface="微软雅黑" panose="020B0503020204020204" pitchFamily="34" charset="-122"/>
                <a:ea typeface="微软雅黑" panose="020B0503020204020204" pitchFamily="34" charset="-122"/>
              </a:rPr>
              <a:t>于</a:t>
            </a:r>
            <a:r>
              <a:rPr lang="en-US" altLang="zh-CN" dirty="0">
                <a:solidFill>
                  <a:srgbClr val="2B3F86"/>
                </a:solidFill>
                <a:latin typeface="微软雅黑" panose="020B0503020204020204" pitchFamily="34" charset="-122"/>
                <a:ea typeface="微软雅黑" panose="020B0503020204020204" pitchFamily="34" charset="-122"/>
              </a:rPr>
              <a:t>2012</a:t>
            </a:r>
            <a:r>
              <a:rPr lang="zh-CN" altLang="en-US" dirty="0">
                <a:solidFill>
                  <a:srgbClr val="2B3F86"/>
                </a:solidFill>
                <a:latin typeface="微软雅黑" panose="020B0503020204020204" pitchFamily="34" charset="-122"/>
                <a:ea typeface="微软雅黑" panose="020B0503020204020204" pitchFamily="34" charset="-122"/>
              </a:rPr>
              <a:t>年开始立项研究</a:t>
            </a:r>
            <a:r>
              <a:rPr lang="zh-CN" altLang="zh-CN" dirty="0">
                <a:solidFill>
                  <a:srgbClr val="2B3F86"/>
                </a:solidFill>
                <a:latin typeface="微软雅黑" panose="020B0503020204020204" pitchFamily="34" charset="-122"/>
                <a:ea typeface="微软雅黑" panose="020B0503020204020204" pitchFamily="34" charset="-122"/>
              </a:rPr>
              <a:t>焊接机器人</a:t>
            </a:r>
            <a:r>
              <a:rPr lang="zh-CN" altLang="en-US" dirty="0">
                <a:solidFill>
                  <a:srgbClr val="2B3F86"/>
                </a:solidFill>
                <a:latin typeface="微软雅黑" panose="020B0503020204020204" pitchFamily="34" charset="-122"/>
                <a:ea typeface="微软雅黑" panose="020B0503020204020204" pitchFamily="34" charset="-122"/>
              </a:rPr>
              <a:t>在</a:t>
            </a:r>
            <a:r>
              <a:rPr lang="zh-CN" altLang="zh-CN" dirty="0">
                <a:solidFill>
                  <a:srgbClr val="2B3F86"/>
                </a:solidFill>
                <a:latin typeface="微软雅黑" panose="020B0503020204020204" pitchFamily="34" charset="-122"/>
                <a:ea typeface="微软雅黑" panose="020B0503020204020204" pitchFamily="34" charset="-122"/>
              </a:rPr>
              <a:t>建筑钢结构制造中</a:t>
            </a:r>
            <a:r>
              <a:rPr lang="zh-CN" altLang="en-US" dirty="0">
                <a:solidFill>
                  <a:srgbClr val="2B3F86"/>
                </a:solidFill>
                <a:latin typeface="微软雅黑" panose="020B0503020204020204" pitchFamily="34" charset="-122"/>
                <a:ea typeface="微软雅黑" panose="020B0503020204020204" pitchFamily="34" charset="-122"/>
              </a:rPr>
              <a:t>的</a:t>
            </a:r>
            <a:r>
              <a:rPr lang="zh-CN" altLang="zh-CN" dirty="0">
                <a:solidFill>
                  <a:srgbClr val="2B3F86"/>
                </a:solidFill>
                <a:latin typeface="微软雅黑" panose="020B0503020204020204" pitchFamily="34" charset="-122"/>
                <a:ea typeface="微软雅黑" panose="020B0503020204020204" pitchFamily="34" charset="-122"/>
              </a:rPr>
              <a:t>应用。</a:t>
            </a:r>
          </a:p>
        </p:txBody>
      </p:sp>
      <p:sp>
        <p:nvSpPr>
          <p:cNvPr id="18" name="矩形 17"/>
          <p:cNvSpPr/>
          <p:nvPr/>
        </p:nvSpPr>
        <p:spPr>
          <a:xfrm>
            <a:off x="4379447" y="3344594"/>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zh-CN" sz="1600" dirty="0">
                <a:latin typeface="微软雅黑" panose="020B0503020204020204" pitchFamily="34" charset="-122"/>
                <a:ea typeface="微软雅黑" panose="020B0503020204020204" pitchFamily="34" charset="-122"/>
              </a:rPr>
              <a:t>非标准建筑钢结构机器人焊接的快速编程技术，智能快速编程软件，提高编程效率</a:t>
            </a:r>
            <a:endParaRPr lang="zh-CN" altLang="en-US" sz="1600" dirty="0">
              <a:latin typeface="微软雅黑" panose="020B0503020204020204" pitchFamily="34" charset="-122"/>
              <a:ea typeface="微软雅黑" panose="020B0503020204020204" pitchFamily="34" charset="-122"/>
            </a:endParaRPr>
          </a:p>
        </p:txBody>
      </p:sp>
      <p:sp>
        <p:nvSpPr>
          <p:cNvPr id="20" name="矩形 19"/>
          <p:cNvSpPr/>
          <p:nvPr/>
        </p:nvSpPr>
        <p:spPr>
          <a:xfrm>
            <a:off x="8230477" y="3344594"/>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1600" dirty="0">
                <a:latin typeface="微软雅黑" panose="020B0503020204020204" pitchFamily="34" charset="-122"/>
                <a:ea typeface="微软雅黑" panose="020B0503020204020204" pitchFamily="34" charset="-122"/>
              </a:rPr>
              <a:t>形成完备的焊接机器人工艺参数数据库。</a:t>
            </a:r>
            <a:endParaRPr lang="zh-CN" altLang="en-US" sz="1600" b="1" kern="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2712747">
            <a:off x="2568481" y="2504545"/>
            <a:ext cx="1421411" cy="1421411"/>
          </a:xfrm>
          <a:prstGeom prst="rect">
            <a:avLst/>
          </a:prstGeom>
          <a:solidFill>
            <a:schemeClr val="bg1"/>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2" name="矩形 1"/>
          <p:cNvSpPr/>
          <p:nvPr/>
        </p:nvSpPr>
        <p:spPr>
          <a:xfrm rot="2712747">
            <a:off x="2872963" y="2504545"/>
            <a:ext cx="1421411" cy="1421411"/>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5" name="文本框 4"/>
          <p:cNvSpPr txBox="1"/>
          <p:nvPr/>
        </p:nvSpPr>
        <p:spPr>
          <a:xfrm>
            <a:off x="3196960" y="2873938"/>
            <a:ext cx="1371600" cy="707886"/>
          </a:xfrm>
          <a:prstGeom prst="rect">
            <a:avLst/>
          </a:prstGeom>
          <a:noFill/>
        </p:spPr>
        <p:txBody>
          <a:bodyPr wrap="square" rtlCol="0">
            <a:spAutoFit/>
          </a:bodyPr>
          <a:lstStyle/>
          <a:p>
            <a:r>
              <a:rPr lang="en-US" altLang="zh-CN" sz="4000" b="1"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72194" y="2870670"/>
            <a:ext cx="2720014" cy="769441"/>
          </a:xfrm>
          <a:prstGeom prst="rect">
            <a:avLst/>
          </a:prstGeom>
          <a:noFill/>
        </p:spPr>
        <p:txBody>
          <a:bodyPr wrap="square" rtlCol="0">
            <a:spAutoFit/>
          </a:bodyPr>
          <a:lstStyle/>
          <a:p>
            <a:pPr>
              <a:spcBef>
                <a:spcPct val="50000"/>
              </a:spcBef>
              <a:defRPr/>
            </a:pPr>
            <a:r>
              <a:rPr lang="zh-CN" altLang="en-US" sz="4400" b="1" dirty="0">
                <a:latin typeface="微软雅黑" panose="020B0503020204020204" pitchFamily="34" charset="-122"/>
                <a:ea typeface="微软雅黑" panose="020B0503020204020204" pitchFamily="34" charset="-122"/>
              </a:rPr>
              <a:t>研发过程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289" y="220869"/>
            <a:ext cx="4849404" cy="581057"/>
          </a:xfrm>
          <a:prstGeom prst="rect">
            <a:avLst/>
          </a:prstGeom>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硬件系统</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方</a:t>
            </a:r>
            <a:r>
              <a:rPr lang="zh-CN" altLang="zh-CN" sz="2400" b="1" dirty="0">
                <a:solidFill>
                  <a:srgbClr val="002060"/>
                </a:solidFill>
                <a:latin typeface="微软雅黑" panose="020B0503020204020204" pitchFamily="34" charset="-122"/>
                <a:ea typeface="微软雅黑" panose="020B0503020204020204" pitchFamily="34" charset="-122"/>
              </a:rPr>
              <a:t>案形成和设备选型</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sp>
        <p:nvSpPr>
          <p:cNvPr id="4" name="矩形 3"/>
          <p:cNvSpPr/>
          <p:nvPr/>
        </p:nvSpPr>
        <p:spPr>
          <a:xfrm>
            <a:off x="533400" y="1327529"/>
            <a:ext cx="11002108" cy="92333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在广泛调研和多方论证的基础上，先后讨论了龙门轨道移动式、倒</a:t>
            </a:r>
            <a:r>
              <a:rPr lang="en-US" altLang="zh-CN" dirty="0">
                <a:latin typeface="微软雅黑" panose="020B0503020204020204" pitchFamily="34" charset="-122"/>
                <a:ea typeface="微软雅黑" panose="020B0503020204020204" pitchFamily="34" charset="-122"/>
              </a:rPr>
              <a:t>L</a:t>
            </a:r>
            <a:r>
              <a:rPr lang="zh-CN" altLang="en-US" dirty="0">
                <a:latin typeface="微软雅黑" panose="020B0503020204020204" pitchFamily="34" charset="-122"/>
                <a:ea typeface="微软雅黑" panose="020B0503020204020204" pitchFamily="34" charset="-122"/>
              </a:rPr>
              <a:t>型地面轨道移动装置、梁上轨道悬臂移动装置等多种类型。经过综合对比分析，最终确定梁上轨道悬臂移动装置。</a:t>
            </a:r>
          </a:p>
          <a:p>
            <a:endParaRPr lang="zh-CN" altLang="en-US" dirty="0">
              <a:latin typeface="微软雅黑" panose="020B0503020204020204" pitchFamily="34" charset="-122"/>
              <a:ea typeface="微软雅黑" panose="020B0503020204020204" pitchFamily="34" charset="-122"/>
            </a:endParaRPr>
          </a:p>
        </p:txBody>
      </p:sp>
      <p:sp>
        <p:nvSpPr>
          <p:cNvPr id="12" name="Rectangle 5"/>
          <p:cNvSpPr>
            <a:spLocks noChangeArrowheads="1"/>
          </p:cNvSpPr>
          <p:nvPr/>
        </p:nvSpPr>
        <p:spPr bwMode="auto">
          <a:xfrm>
            <a:off x="6652069" y="5780557"/>
            <a:ext cx="2860398" cy="369332"/>
          </a:xfrm>
          <a:prstGeom prst="rect">
            <a:avLst/>
          </a:prstGeom>
          <a:noFill/>
          <a:ln w="9525">
            <a:noFill/>
            <a:miter lim="800000"/>
          </a:ln>
          <a:effectLst/>
        </p:spPr>
        <p:txBody>
          <a:bodyPr vert="horz" wrap="none" lIns="91440" tIns="45720" rIns="91440" bIns="45720" numCol="1" anchor="ctr" anchorCtr="0" compatLnSpc="1">
            <a:spAutoFit/>
          </a:bodyPr>
          <a:lstStyle/>
          <a:p>
            <a:pPr indent="236855" algn="ctr" fontAlgn="base">
              <a:spcBef>
                <a:spcPct val="0"/>
              </a:spcBef>
              <a:spcAft>
                <a:spcPct val="0"/>
              </a:spcAft>
            </a:pPr>
            <a:r>
              <a:rPr lang="zh-CN" altLang="en-US" b="1" dirty="0" smtClean="0">
                <a:solidFill>
                  <a:srgbClr val="2B3F86"/>
                </a:solidFill>
                <a:latin typeface="微软雅黑" panose="020B0503020204020204" pitchFamily="34" charset="-122"/>
                <a:ea typeface="微软雅黑" panose="020B0503020204020204" pitchFamily="34" charset="-122"/>
                <a:cs typeface="Times New Roman" panose="02020603050405020304" pitchFamily="18" charset="0"/>
              </a:rPr>
              <a:t>倒</a:t>
            </a:r>
            <a:r>
              <a:rPr lang="en-US" altLang="zh-CN" b="1" dirty="0">
                <a:solidFill>
                  <a:srgbClr val="2B3F86"/>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en-US" b="1" dirty="0">
                <a:solidFill>
                  <a:srgbClr val="2B3F86"/>
                </a:solidFill>
                <a:latin typeface="微软雅黑" panose="020B0503020204020204" pitchFamily="34" charset="-122"/>
                <a:ea typeface="微软雅黑" panose="020B0503020204020204" pitchFamily="34" charset="-122"/>
                <a:cs typeface="Times New Roman" panose="02020603050405020304" pitchFamily="18" charset="0"/>
              </a:rPr>
              <a:t>型地面轨道移动装置</a:t>
            </a:r>
            <a:endParaRPr lang="zh-CN" altLang="en-US" b="1" dirty="0">
              <a:solidFill>
                <a:srgbClr val="2B3F86"/>
              </a:solidFill>
              <a:latin typeface="微软雅黑" panose="020B0503020204020204" pitchFamily="34" charset="-122"/>
              <a:ea typeface="微软雅黑" panose="020B0503020204020204" pitchFamily="34" charset="-122"/>
              <a:cs typeface="宋体" panose="02010600030101010101" pitchFamily="2" charset="-122"/>
            </a:endParaRPr>
          </a:p>
        </p:txBody>
      </p:sp>
      <p:pic>
        <p:nvPicPr>
          <p:cNvPr id="13" name="Picture 6"/>
          <p:cNvPicPr>
            <a:picLocks noChangeAspect="1" noChangeArrowheads="1"/>
          </p:cNvPicPr>
          <p:nvPr/>
        </p:nvPicPr>
        <p:blipFill>
          <a:blip r:embed="rId2" cstate="print"/>
          <a:srcRect/>
          <a:stretch>
            <a:fillRect/>
          </a:stretch>
        </p:blipFill>
        <p:spPr bwMode="auto">
          <a:xfrm>
            <a:off x="906306" y="2976028"/>
            <a:ext cx="4518547" cy="2633464"/>
          </a:xfrm>
          <a:prstGeom prst="rect">
            <a:avLst/>
          </a:prstGeom>
          <a:noFill/>
          <a:ln w="9525">
            <a:noFill/>
            <a:miter lim="800000"/>
            <a:headEnd/>
            <a:tailEnd/>
          </a:ln>
        </p:spPr>
      </p:pic>
      <p:pic>
        <p:nvPicPr>
          <p:cNvPr id="14" name="Picture 7"/>
          <p:cNvPicPr>
            <a:picLocks noChangeAspect="1" noChangeArrowheads="1"/>
          </p:cNvPicPr>
          <p:nvPr/>
        </p:nvPicPr>
        <p:blipFill>
          <a:blip r:embed="rId3" cstate="print"/>
          <a:srcRect t="12367" r="6583"/>
          <a:stretch>
            <a:fillRect/>
          </a:stretch>
        </p:blipFill>
        <p:spPr bwMode="auto">
          <a:xfrm>
            <a:off x="6412080" y="2940860"/>
            <a:ext cx="4033181" cy="2598294"/>
          </a:xfrm>
          <a:prstGeom prst="rect">
            <a:avLst/>
          </a:prstGeom>
          <a:noFill/>
          <a:ln w="9525">
            <a:noFill/>
            <a:miter lim="800000"/>
            <a:headEnd/>
            <a:tailEnd/>
          </a:ln>
        </p:spPr>
      </p:pic>
      <p:sp>
        <p:nvSpPr>
          <p:cNvPr id="15" name="Rectangle 5"/>
          <p:cNvSpPr>
            <a:spLocks noChangeArrowheads="1"/>
          </p:cNvSpPr>
          <p:nvPr/>
        </p:nvSpPr>
        <p:spPr bwMode="auto">
          <a:xfrm>
            <a:off x="265952" y="2184821"/>
            <a:ext cx="2898870" cy="461665"/>
          </a:xfrm>
          <a:prstGeom prst="rect">
            <a:avLst/>
          </a:prstGeom>
          <a:noFill/>
          <a:ln w="9525">
            <a:noFill/>
            <a:miter lim="800000"/>
          </a:ln>
          <a:effectLst/>
        </p:spPr>
        <p:txBody>
          <a:bodyPr vert="horz" wrap="none" lIns="91440" tIns="45720" rIns="91440" bIns="45720" numCol="1" anchor="ctr" anchorCtr="0" compatLnSpc="1">
            <a:spAutoFit/>
          </a:bodyPr>
          <a:lstStyle/>
          <a:p>
            <a:pPr indent="236855" algn="ctr"/>
            <a:r>
              <a:rPr lang="zh-CN" altLang="en-US" sz="2400" b="1" dirty="0">
                <a:solidFill>
                  <a:srgbClr val="2B3F86"/>
                </a:solidFill>
                <a:latin typeface="微软雅黑" panose="020B0503020204020204" pitchFamily="34" charset="-122"/>
                <a:ea typeface="微软雅黑" panose="020B0503020204020204" pitchFamily="34" charset="-122"/>
                <a:cs typeface="宋体" panose="02010600030101010101" pitchFamily="2" charset="-122"/>
              </a:rPr>
              <a:t>机器人</a:t>
            </a:r>
            <a:r>
              <a:rPr lang="zh-CN" altLang="en-US" sz="2400" b="1" dirty="0" smtClean="0">
                <a:solidFill>
                  <a:srgbClr val="2B3F86"/>
                </a:solidFill>
                <a:latin typeface="微软雅黑" panose="020B0503020204020204" pitchFamily="34" charset="-122"/>
                <a:ea typeface="微软雅黑" panose="020B0503020204020204" pitchFamily="34" charset="-122"/>
                <a:cs typeface="宋体" panose="02010600030101010101" pitchFamily="2" charset="-122"/>
              </a:rPr>
              <a:t>滑装置</a:t>
            </a:r>
            <a:r>
              <a:rPr lang="zh-CN" altLang="en-US" sz="2400" b="1" dirty="0">
                <a:solidFill>
                  <a:srgbClr val="2B3F86"/>
                </a:solidFill>
                <a:latin typeface="微软雅黑" panose="020B0503020204020204" pitchFamily="34" charset="-122"/>
                <a:ea typeface="微软雅黑" panose="020B0503020204020204" pitchFamily="34" charset="-122"/>
                <a:cs typeface="宋体" panose="02010600030101010101" pitchFamily="2" charset="-122"/>
              </a:rPr>
              <a:t>选型</a:t>
            </a:r>
          </a:p>
        </p:txBody>
      </p:sp>
      <p:sp>
        <p:nvSpPr>
          <p:cNvPr id="5" name="矩形 4"/>
          <p:cNvSpPr/>
          <p:nvPr/>
        </p:nvSpPr>
        <p:spPr>
          <a:xfrm>
            <a:off x="2208361" y="5794104"/>
            <a:ext cx="2095445" cy="369332"/>
          </a:xfrm>
          <a:prstGeom prst="rect">
            <a:avLst/>
          </a:prstGeom>
        </p:spPr>
        <p:txBody>
          <a:bodyPr wrap="none">
            <a:spAutoFit/>
          </a:bodyPr>
          <a:lstStyle/>
          <a:p>
            <a:r>
              <a:rPr lang="zh-CN" altLang="en-US" b="1" dirty="0">
                <a:solidFill>
                  <a:srgbClr val="2B3F86"/>
                </a:solidFill>
                <a:latin typeface="微软雅黑" panose="020B0503020204020204" pitchFamily="34" charset="-122"/>
                <a:ea typeface="微软雅黑" panose="020B0503020204020204" pitchFamily="34" charset="-122"/>
                <a:cs typeface="Times New Roman" panose="02020603050405020304" pitchFamily="18" charset="0"/>
              </a:rPr>
              <a:t>龙门轨道移动装置 </a:t>
            </a:r>
            <a:endParaRPr lang="zh-CN" altLang="en-US" b="1" dirty="0">
              <a:solidFill>
                <a:srgbClr val="2B3F8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289" y="220869"/>
            <a:ext cx="4849404" cy="581057"/>
          </a:xfrm>
          <a:prstGeom prst="rect">
            <a:avLst/>
          </a:prstGeom>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硬件系统</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方</a:t>
            </a:r>
            <a:r>
              <a:rPr lang="zh-CN" altLang="zh-CN" sz="2400" b="1" dirty="0">
                <a:solidFill>
                  <a:srgbClr val="002060"/>
                </a:solidFill>
                <a:latin typeface="微软雅黑" panose="020B0503020204020204" pitchFamily="34" charset="-122"/>
                <a:ea typeface="微软雅黑" panose="020B0503020204020204" pitchFamily="34" charset="-122"/>
              </a:rPr>
              <a:t>案形成和设备选型</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sp>
        <p:nvSpPr>
          <p:cNvPr id="10" name="Rectangle 4"/>
          <p:cNvSpPr>
            <a:spLocks noChangeArrowheads="1"/>
          </p:cNvSpPr>
          <p:nvPr/>
        </p:nvSpPr>
        <p:spPr bwMode="auto">
          <a:xfrm>
            <a:off x="5938746" y="1642677"/>
            <a:ext cx="314509" cy="276999"/>
          </a:xfrm>
          <a:prstGeom prst="rect">
            <a:avLst/>
          </a:prstGeom>
          <a:solidFill>
            <a:srgbClr val="FFFFFF"/>
          </a:solidFill>
          <a:ln w="9525">
            <a:noFill/>
            <a:miter lim="800000"/>
          </a:ln>
          <a:effectLst/>
        </p:spPr>
        <p:txBody>
          <a:bodyPr vert="horz" wrap="none" lIns="91440" tIns="45720" rIns="91440" bIns="45720" numCol="1" anchor="ctr" anchorCtr="0" compatLnSpc="1">
            <a:spAutoFit/>
          </a:bodyPr>
          <a:lstStyle/>
          <a:p>
            <a:pPr algn="ctr" fontAlgn="base">
              <a:spcBef>
                <a:spcPct val="0"/>
              </a:spcBef>
              <a:spcAft>
                <a:spcPct val="0"/>
              </a:spcAft>
            </a:pPr>
            <a:r>
              <a:rPr lang="en-US" altLang="zh-CN" sz="1200">
                <a:latin typeface="Arial" panose="020B0604020202020204" pitchFamily="34" charset="0"/>
                <a:ea typeface="宋体" panose="02010600030101010101" pitchFamily="2" charset="-122"/>
                <a:cs typeface="Times New Roman" panose="02020603050405020304" pitchFamily="18" charset="0"/>
              </a:rPr>
              <a:t>   </a:t>
            </a:r>
            <a:endParaRPr lang="en-US" altLang="zh-CN">
              <a:latin typeface="Arial" panose="020B0604020202020204" pitchFamily="34" charset="0"/>
              <a:ea typeface="宋体" panose="02010600030101010101" pitchFamily="2" charset="-122"/>
              <a:cs typeface="宋体" panose="02010600030101010101" pitchFamily="2" charset="-122"/>
            </a:endParaRPr>
          </a:p>
        </p:txBody>
      </p:sp>
      <p:graphicFrame>
        <p:nvGraphicFramePr>
          <p:cNvPr id="13" name="表格 12"/>
          <p:cNvGraphicFramePr>
            <a:graphicFrameLocks noGrp="1"/>
          </p:cNvGraphicFramePr>
          <p:nvPr/>
        </p:nvGraphicFramePr>
        <p:xfrm>
          <a:off x="536329" y="1934308"/>
          <a:ext cx="11078308" cy="4185139"/>
        </p:xfrm>
        <a:graphic>
          <a:graphicData uri="http://schemas.openxmlformats.org/drawingml/2006/table">
            <a:tbl>
              <a:tblPr/>
              <a:tblGrid>
                <a:gridCol w="2514602"/>
                <a:gridCol w="3754315"/>
                <a:gridCol w="2468351"/>
                <a:gridCol w="2341040"/>
              </a:tblGrid>
              <a:tr h="809855">
                <a:tc>
                  <a:txBody>
                    <a:bodyPr/>
                    <a:lstStyle/>
                    <a:p>
                      <a:pPr algn="ctr">
                        <a:spcAft>
                          <a:spcPts val="0"/>
                        </a:spcAft>
                      </a:pPr>
                      <a:r>
                        <a:rPr lang="zh-CN" sz="18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类型</a:t>
                      </a:r>
                      <a:endParaRPr lang="zh-CN" sz="18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B3F86"/>
                    </a:solidFill>
                  </a:tcPr>
                </a:tc>
                <a:tc>
                  <a:txBody>
                    <a:bodyPr/>
                    <a:lstStyle/>
                    <a:p>
                      <a:pPr algn="ctr">
                        <a:spcAft>
                          <a:spcPts val="0"/>
                        </a:spcAft>
                      </a:pPr>
                      <a:r>
                        <a:rPr lang="zh-CN" sz="18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工作情况</a:t>
                      </a:r>
                      <a:endParaRPr lang="zh-CN" sz="18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B3F86"/>
                    </a:solidFill>
                  </a:tcPr>
                </a:tc>
                <a:tc>
                  <a:txBody>
                    <a:bodyPr/>
                    <a:lstStyle/>
                    <a:p>
                      <a:pPr algn="ctr">
                        <a:spcAft>
                          <a:spcPts val="0"/>
                        </a:spcAft>
                      </a:pPr>
                      <a:r>
                        <a:rPr lang="zh-CN" sz="18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优点</a:t>
                      </a:r>
                      <a:endParaRPr lang="zh-CN" sz="18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B3F86"/>
                    </a:solidFill>
                  </a:tcPr>
                </a:tc>
                <a:tc>
                  <a:txBody>
                    <a:bodyPr/>
                    <a:lstStyle/>
                    <a:p>
                      <a:pPr algn="ctr">
                        <a:spcAft>
                          <a:spcPts val="0"/>
                        </a:spcAft>
                      </a:pPr>
                      <a:r>
                        <a:rPr lang="zh-CN" sz="1800" b="1" kern="100" dirty="0">
                          <a:solidFill>
                            <a:schemeClr val="bg1"/>
                          </a:solidFill>
                          <a:latin typeface="微软雅黑" panose="020B0503020204020204" pitchFamily="34" charset="-122"/>
                          <a:ea typeface="微软雅黑" panose="020B0503020204020204" pitchFamily="34" charset="-122"/>
                          <a:cs typeface="Times New Roman" panose="02020603050405020304"/>
                        </a:rPr>
                        <a:t>缺点</a:t>
                      </a:r>
                      <a:endParaRPr lang="zh-CN" sz="1800" kern="1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B3F86"/>
                    </a:solidFill>
                  </a:tcPr>
                </a:tc>
              </a:tr>
              <a:tr h="920532">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普通胎架放置</a:t>
                      </a:r>
                      <a:r>
                        <a:rPr lang="en-US" sz="1600" kern="100" dirty="0">
                          <a:latin typeface="微软雅黑" panose="020B0503020204020204" pitchFamily="34" charset="-122"/>
                          <a:ea typeface="微软雅黑" panose="020B0503020204020204" pitchFamily="34" charset="-122"/>
                          <a:cs typeface="Times New Roman" panose="02020603050405020304"/>
                        </a:rPr>
                        <a:t>+</a:t>
                      </a:r>
                      <a:r>
                        <a:rPr lang="zh-CN" sz="1600" kern="100" dirty="0">
                          <a:latin typeface="微软雅黑" panose="020B0503020204020204" pitchFamily="34" charset="-122"/>
                          <a:ea typeface="微软雅黑" panose="020B0503020204020204" pitchFamily="34" charset="-122"/>
                          <a:cs typeface="Times New Roman" panose="02020603050405020304"/>
                        </a:rPr>
                        <a:t>人工翻转</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普通固定胎架，构件翻身时由人工和车间内桥式起重机联合完成</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成本低</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设备简单</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装载方便</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效率低，无法实现全自动焊接</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227376">
                <a:tc>
                  <a:txBody>
                    <a:bodyPr/>
                    <a:lstStyle/>
                    <a:p>
                      <a:pPr algn="ctr">
                        <a:spcAft>
                          <a:spcPts val="0"/>
                        </a:spcAft>
                      </a:pPr>
                      <a:r>
                        <a:rPr lang="en-US" sz="1600" kern="100" dirty="0">
                          <a:latin typeface="微软雅黑" panose="020B0503020204020204" pitchFamily="34" charset="-122"/>
                          <a:ea typeface="微软雅黑" panose="020B0503020204020204" pitchFamily="34" charset="-122"/>
                          <a:cs typeface="Times New Roman" panose="02020603050405020304"/>
                        </a:rPr>
                        <a:t>L</a:t>
                      </a:r>
                      <a:r>
                        <a:rPr lang="zh-CN" sz="1600" kern="100" dirty="0">
                          <a:latin typeface="微软雅黑" panose="020B0503020204020204" pitchFamily="34" charset="-122"/>
                          <a:ea typeface="微软雅黑" panose="020B0503020204020204" pitchFamily="34" charset="-122"/>
                          <a:cs typeface="Times New Roman" panose="02020603050405020304"/>
                        </a:rPr>
                        <a:t>型</a:t>
                      </a:r>
                      <a:r>
                        <a:rPr lang="en-US" sz="1600" kern="100" dirty="0">
                          <a:latin typeface="微软雅黑" panose="020B0503020204020204" pitchFamily="34" charset="-122"/>
                          <a:ea typeface="微软雅黑" panose="020B0503020204020204" pitchFamily="34" charset="-122"/>
                          <a:cs typeface="Times New Roman" panose="02020603050405020304"/>
                        </a:rPr>
                        <a:t>90</a:t>
                      </a:r>
                      <a:r>
                        <a:rPr lang="zh-CN" sz="1600" kern="100" dirty="0">
                          <a:latin typeface="微软雅黑" panose="020B0503020204020204" pitchFamily="34" charset="-122"/>
                          <a:ea typeface="微软雅黑" panose="020B0503020204020204" pitchFamily="34" charset="-122"/>
                          <a:cs typeface="Times New Roman" panose="02020603050405020304"/>
                        </a:rPr>
                        <a:t>°</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翻转装置</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构件搁置在胎架上，每面焊接完成后，翻转装置以</a:t>
                      </a:r>
                      <a:r>
                        <a:rPr lang="en-US" sz="1600" kern="100" dirty="0">
                          <a:latin typeface="微软雅黑" panose="020B0503020204020204" pitchFamily="34" charset="-122"/>
                          <a:ea typeface="微软雅黑" panose="020B0503020204020204" pitchFamily="34" charset="-122"/>
                          <a:cs typeface="Times New Roman" panose="02020603050405020304"/>
                        </a:rPr>
                        <a:t>N*90</a:t>
                      </a:r>
                      <a:r>
                        <a:rPr lang="zh-CN" sz="1600" kern="100" dirty="0">
                          <a:latin typeface="微软雅黑" panose="020B0503020204020204" pitchFamily="34" charset="-122"/>
                          <a:ea typeface="微软雅黑" panose="020B0503020204020204" pitchFamily="34" charset="-122"/>
                          <a:cs typeface="Times New Roman" panose="02020603050405020304"/>
                        </a:rPr>
                        <a:t>°翻转，实现全位置焊接</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价格中等</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可实现连续自动焊接</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装载方便</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无法与机器人控制系统同步联动</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227376">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笼式变位机连续翻转</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构件装载在笼式变位机内，可实现</a:t>
                      </a:r>
                      <a:r>
                        <a:rPr lang="en-US" sz="1600" kern="100" dirty="0">
                          <a:latin typeface="微软雅黑" panose="020B0503020204020204" pitchFamily="34" charset="-122"/>
                          <a:ea typeface="微软雅黑" panose="020B0503020204020204" pitchFamily="34" charset="-122"/>
                          <a:cs typeface="Times New Roman" panose="02020603050405020304"/>
                        </a:rPr>
                        <a:t>360</a:t>
                      </a:r>
                      <a:r>
                        <a:rPr lang="zh-CN" sz="1600" kern="100" dirty="0">
                          <a:latin typeface="微软雅黑" panose="020B0503020204020204" pitchFamily="34" charset="-122"/>
                          <a:ea typeface="微软雅黑" panose="020B0503020204020204" pitchFamily="34" charset="-122"/>
                          <a:cs typeface="Times New Roman" panose="02020603050405020304"/>
                        </a:rPr>
                        <a:t>°连续旋转</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可与机器人控制系统联动</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满足连续自动焊接要求</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价格相对较高</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系统相对复杂</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p>
                      <a:pPr algn="ctr">
                        <a:spcAft>
                          <a:spcPts val="0"/>
                        </a:spcAft>
                      </a:pPr>
                      <a:r>
                        <a:rPr lang="zh-CN" sz="1600" kern="100" dirty="0">
                          <a:latin typeface="微软雅黑" panose="020B0503020204020204" pitchFamily="34" charset="-122"/>
                          <a:ea typeface="微软雅黑" panose="020B0503020204020204" pitchFamily="34" charset="-122"/>
                          <a:cs typeface="Times New Roman" panose="02020603050405020304"/>
                        </a:rPr>
                        <a:t>装载时间略长</a:t>
                      </a:r>
                      <a:endParaRPr lang="zh-CN" sz="1600" kern="100"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sp>
        <p:nvSpPr>
          <p:cNvPr id="4" name="矩形 3"/>
          <p:cNvSpPr/>
          <p:nvPr/>
        </p:nvSpPr>
        <p:spPr>
          <a:xfrm>
            <a:off x="501640" y="1266065"/>
            <a:ext cx="3416320"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不同翻转机构技术性能对比分析</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6037396" y="2659819"/>
            <a:ext cx="2656930" cy="1604450"/>
          </a:xfrm>
          <a:prstGeom prst="rect">
            <a:avLst/>
          </a:prstGeom>
          <a:noFill/>
          <a:ln w="9525">
            <a:noFill/>
            <a:miter lim="800000"/>
            <a:headEnd/>
            <a:tailEnd/>
          </a:ln>
        </p:spPr>
      </p:pic>
      <p:pic>
        <p:nvPicPr>
          <p:cNvPr id="6" name="Picture 2" descr="E:\技术\1创新\创新立项\2012立项\焊接自动化\Structure图片\焊接编程.jpg"/>
          <p:cNvPicPr>
            <a:picLocks noChangeAspect="1" noChangeArrowheads="1"/>
          </p:cNvPicPr>
          <p:nvPr/>
        </p:nvPicPr>
        <p:blipFill>
          <a:blip r:embed="rId3" cstate="print">
            <a:lum bright="40000" contrast="30000"/>
          </a:blip>
          <a:srcRect/>
          <a:stretch>
            <a:fillRect/>
          </a:stretch>
        </p:blipFill>
        <p:spPr bwMode="auto">
          <a:xfrm>
            <a:off x="8914678" y="2605599"/>
            <a:ext cx="2447914" cy="1646604"/>
          </a:xfrm>
          <a:prstGeom prst="rect">
            <a:avLst/>
          </a:prstGeom>
          <a:noFill/>
          <a:ln w="9525">
            <a:noFill/>
            <a:miter lim="800000"/>
            <a:headEnd/>
            <a:tailEnd/>
          </a:ln>
        </p:spPr>
      </p:pic>
      <p:sp>
        <p:nvSpPr>
          <p:cNvPr id="7" name="内容占位符 2"/>
          <p:cNvSpPr txBox="1"/>
          <p:nvPr/>
        </p:nvSpPr>
        <p:spPr>
          <a:xfrm>
            <a:off x="494187" y="4569713"/>
            <a:ext cx="2343150" cy="1368425"/>
          </a:xfrm>
          <a:prstGeom prst="rect">
            <a:avLst/>
          </a:prstGeom>
        </p:spPr>
        <p:txBody>
          <a:bodyPr/>
          <a:lstStyle/>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现场示教编程</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效率低</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准确率差</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对人员要求高</a:t>
            </a:r>
            <a:endParaRPr lang="zh-CN" altLang="zh-CN" dirty="0">
              <a:latin typeface="微软雅黑" panose="020B0503020204020204" pitchFamily="34" charset="-122"/>
              <a:ea typeface="微软雅黑" panose="020B0503020204020204" pitchFamily="34" charset="-122"/>
            </a:endParaRPr>
          </a:p>
        </p:txBody>
      </p:sp>
      <p:sp>
        <p:nvSpPr>
          <p:cNvPr id="8" name="内容占位符 2"/>
          <p:cNvSpPr txBox="1"/>
          <p:nvPr/>
        </p:nvSpPr>
        <p:spPr>
          <a:xfrm>
            <a:off x="5982572" y="4531235"/>
            <a:ext cx="2593975" cy="1368425"/>
          </a:xfrm>
          <a:prstGeom prst="rect">
            <a:avLst/>
          </a:prstGeom>
        </p:spPr>
        <p:txBody>
          <a:bodyPr/>
          <a:lstStyle/>
          <a:p>
            <a:pPr marL="342900" indent="-342900">
              <a:buFont typeface="Wingdings" panose="05000000000000000000" pitchFamily="2" charset="2"/>
              <a:buChar char="l"/>
              <a:defRPr/>
            </a:pPr>
            <a:r>
              <a:rPr lang="zh-CN" altLang="en-US" b="1" dirty="0">
                <a:solidFill>
                  <a:srgbClr val="C00000"/>
                </a:solidFill>
                <a:latin typeface="微软雅黑" panose="020B0503020204020204" pitchFamily="34" charset="-122"/>
                <a:ea typeface="微软雅黑" panose="020B0503020204020204" pitchFamily="34" charset="-122"/>
              </a:rPr>
              <a:t>模块化离线编程</a:t>
            </a:r>
            <a:endParaRPr lang="en-US" altLang="zh-CN" b="1" dirty="0">
              <a:solidFill>
                <a:srgbClr val="C0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b="1" dirty="0">
                <a:solidFill>
                  <a:srgbClr val="C00000"/>
                </a:solidFill>
                <a:latin typeface="微软雅黑" panose="020B0503020204020204" pitchFamily="34" charset="-122"/>
                <a:ea typeface="微软雅黑" panose="020B0503020204020204" pitchFamily="34" charset="-122"/>
              </a:rPr>
              <a:t>效率提高</a:t>
            </a:r>
            <a:endParaRPr lang="en-US" altLang="zh-CN" b="1" dirty="0">
              <a:solidFill>
                <a:srgbClr val="C0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b="1" dirty="0">
                <a:solidFill>
                  <a:srgbClr val="C00000"/>
                </a:solidFill>
                <a:latin typeface="微软雅黑" panose="020B0503020204020204" pitchFamily="34" charset="-122"/>
                <a:ea typeface="微软雅黑" panose="020B0503020204020204" pitchFamily="34" charset="-122"/>
              </a:rPr>
              <a:t>准确率提高</a:t>
            </a:r>
            <a:endParaRPr lang="en-US" altLang="zh-CN" b="1" dirty="0">
              <a:solidFill>
                <a:srgbClr val="C0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b="1" dirty="0">
                <a:solidFill>
                  <a:srgbClr val="C00000"/>
                </a:solidFill>
                <a:latin typeface="微软雅黑" panose="020B0503020204020204" pitchFamily="34" charset="-122"/>
                <a:ea typeface="微软雅黑" panose="020B0503020204020204" pitchFamily="34" charset="-122"/>
              </a:rPr>
              <a:t>对构件标准化要求高</a:t>
            </a:r>
            <a:endParaRPr lang="zh-CN" altLang="zh-CN" b="1" dirty="0">
              <a:solidFill>
                <a:srgbClr val="C00000"/>
              </a:solidFill>
              <a:latin typeface="微软雅黑" panose="020B0503020204020204" pitchFamily="34" charset="-122"/>
              <a:ea typeface="微软雅黑" panose="020B0503020204020204" pitchFamily="34" charset="-122"/>
            </a:endParaRPr>
          </a:p>
        </p:txBody>
      </p:sp>
      <p:sp>
        <p:nvSpPr>
          <p:cNvPr id="9" name="内容占位符 2"/>
          <p:cNvSpPr txBox="1"/>
          <p:nvPr/>
        </p:nvSpPr>
        <p:spPr>
          <a:xfrm>
            <a:off x="8851568" y="4566403"/>
            <a:ext cx="2592387" cy="1368425"/>
          </a:xfrm>
          <a:prstGeom prst="rect">
            <a:avLst/>
          </a:prstGeom>
        </p:spPr>
        <p:txBody>
          <a:bodyPr/>
          <a:lstStyle/>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智能自动编程</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效率高</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准确率高</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对所有构件均能完成</a:t>
            </a:r>
            <a:endParaRPr lang="zh-CN" altLang="zh-CN" dirty="0">
              <a:latin typeface="微软雅黑" panose="020B0503020204020204" pitchFamily="34" charset="-122"/>
              <a:ea typeface="微软雅黑" panose="020B0503020204020204" pitchFamily="34" charset="-122"/>
            </a:endParaRPr>
          </a:p>
        </p:txBody>
      </p:sp>
      <p:sp>
        <p:nvSpPr>
          <p:cNvPr id="10" name="内容占位符 2"/>
          <p:cNvSpPr txBox="1"/>
          <p:nvPr/>
        </p:nvSpPr>
        <p:spPr>
          <a:xfrm>
            <a:off x="3174740" y="4563223"/>
            <a:ext cx="2593975" cy="1368425"/>
          </a:xfrm>
          <a:prstGeom prst="rect">
            <a:avLst/>
          </a:prstGeom>
        </p:spPr>
        <p:txBody>
          <a:bodyPr/>
          <a:lstStyle/>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离线示教编程</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效率较低</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准确率提高</a:t>
            </a:r>
            <a:endParaRPr lang="en-US" altLang="zh-CN" dirty="0">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defRPr/>
            </a:pPr>
            <a:r>
              <a:rPr lang="zh-CN" altLang="en-US" dirty="0">
                <a:latin typeface="微软雅黑" panose="020B0503020204020204" pitchFamily="34" charset="-122"/>
                <a:ea typeface="微软雅黑" panose="020B0503020204020204" pitchFamily="34" charset="-122"/>
              </a:rPr>
              <a:t>需要模型</a:t>
            </a:r>
            <a:endParaRPr lang="zh-CN" altLang="zh-CN" dirty="0">
              <a:latin typeface="微软雅黑" panose="020B0503020204020204" pitchFamily="34" charset="-122"/>
              <a:ea typeface="微软雅黑" panose="020B0503020204020204" pitchFamily="34" charset="-122"/>
            </a:endParaRPr>
          </a:p>
        </p:txBody>
      </p:sp>
      <p:pic>
        <p:nvPicPr>
          <p:cNvPr id="11" name="Picture 1"/>
          <p:cNvPicPr>
            <a:picLocks noChangeAspect="1" noChangeArrowheads="1"/>
          </p:cNvPicPr>
          <p:nvPr/>
        </p:nvPicPr>
        <p:blipFill>
          <a:blip r:embed="rId4" cstate="print"/>
          <a:srcRect l="25256" t="31250" r="29722" b="19922"/>
          <a:stretch>
            <a:fillRect/>
          </a:stretch>
        </p:blipFill>
        <p:spPr bwMode="auto">
          <a:xfrm>
            <a:off x="3273287" y="2735769"/>
            <a:ext cx="2571115" cy="1567762"/>
          </a:xfrm>
          <a:prstGeom prst="rect">
            <a:avLst/>
          </a:prstGeom>
          <a:noFill/>
          <a:ln w="9525">
            <a:noFill/>
            <a:miter lim="800000"/>
            <a:headEnd/>
            <a:tailEnd/>
          </a:ln>
        </p:spPr>
      </p:pic>
      <p:pic>
        <p:nvPicPr>
          <p:cNvPr id="12" name="Picture 2" descr="E:\工作目录\机器人\车间改造\焊接机器人照片\IMAG050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649" y="2713056"/>
            <a:ext cx="2472415" cy="156776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590289" y="220869"/>
            <a:ext cx="4541628" cy="581057"/>
          </a:xfrm>
          <a:prstGeom prst="rect">
            <a:avLst/>
          </a:prstGeom>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软件系统</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快速编程方法研究</a:t>
            </a:r>
          </a:p>
        </p:txBody>
      </p:sp>
      <p:sp>
        <p:nvSpPr>
          <p:cNvPr id="2" name="矩形 1"/>
          <p:cNvSpPr/>
          <p:nvPr/>
        </p:nvSpPr>
        <p:spPr>
          <a:xfrm>
            <a:off x="4320850" y="1682234"/>
            <a:ext cx="4134465" cy="523220"/>
          </a:xfrm>
          <a:prstGeom prst="rect">
            <a:avLst/>
          </a:prstGeom>
        </p:spPr>
        <p:txBody>
          <a:bodyPr wrap="none">
            <a:spAutoFit/>
          </a:bodyPr>
          <a:lstStyle/>
          <a:p>
            <a:r>
              <a:rPr lang="zh-CN" altLang="en-US" sz="2800" b="1" dirty="0">
                <a:solidFill>
                  <a:srgbClr val="2B3F86"/>
                </a:solidFill>
                <a:latin typeface="微软雅黑" panose="020B0503020204020204" pitchFamily="34" charset="-122"/>
                <a:ea typeface="微软雅黑" panose="020B0503020204020204" pitchFamily="34" charset="-122"/>
              </a:rPr>
              <a:t>焊接机器人常用</a:t>
            </a:r>
            <a:r>
              <a:rPr lang="zh-CN" altLang="zh-CN" sz="2800" b="1" dirty="0">
                <a:solidFill>
                  <a:srgbClr val="2B3F86"/>
                </a:solidFill>
                <a:latin typeface="微软雅黑" panose="020B0503020204020204" pitchFamily="34" charset="-122"/>
                <a:ea typeface="微软雅黑" panose="020B0503020204020204" pitchFamily="34" charset="-122"/>
              </a:rPr>
              <a:t>编程</a:t>
            </a:r>
            <a:r>
              <a:rPr lang="zh-CN" altLang="en-US" sz="2800" b="1" dirty="0">
                <a:solidFill>
                  <a:srgbClr val="2B3F86"/>
                </a:solidFill>
                <a:latin typeface="微软雅黑" panose="020B0503020204020204" pitchFamily="34" charset="-122"/>
                <a:ea typeface="微软雅黑" panose="020B0503020204020204" pitchFamily="34" charset="-122"/>
              </a:rPr>
              <a:t>方式</a:t>
            </a:r>
            <a:endParaRPr lang="en-US" altLang="zh-CN" sz="2800" b="1" dirty="0">
              <a:solidFill>
                <a:srgbClr val="2B3F86"/>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581025" y="2364992"/>
            <a:ext cx="10699506" cy="14831"/>
          </a:xfrm>
          <a:prstGeom prst="line">
            <a:avLst/>
          </a:prstGeom>
          <a:ln w="28575">
            <a:solidFill>
              <a:srgbClr val="0033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Left)">
                                      <p:cBhvr>
                                        <p:cTn id="22" dur="500"/>
                                        <p:tgtEl>
                                          <p:spTgt spid="5"/>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lide(fromLeft)">
                                      <p:cBhvr>
                                        <p:cTn id="29" dur="500"/>
                                        <p:tgtEl>
                                          <p:spTgt spid="6"/>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590289" y="220869"/>
            <a:ext cx="5464958"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数据库系统</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钢结构焊接工艺数据库</a:t>
            </a:r>
          </a:p>
        </p:txBody>
      </p:sp>
      <p:cxnSp>
        <p:nvCxnSpPr>
          <p:cNvPr id="19" name="直接连接符 18"/>
          <p:cNvCxnSpPr/>
          <p:nvPr/>
        </p:nvCxnSpPr>
        <p:spPr>
          <a:xfrm>
            <a:off x="640729" y="2279846"/>
            <a:ext cx="10782008" cy="14946"/>
          </a:xfrm>
          <a:prstGeom prst="line">
            <a:avLst/>
          </a:prstGeom>
          <a:ln w="28575">
            <a:solidFill>
              <a:srgbClr val="003366"/>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27808" y="2549463"/>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dirty="0">
                <a:latin typeface="微软雅黑" panose="020B0503020204020204" pitchFamily="34" charset="-122"/>
                <a:ea typeface="微软雅黑" panose="020B0503020204020204" pitchFamily="34" charset="-122"/>
              </a:rPr>
              <a:t>多层多道焊接只需示教一道焊缝即可，其余焊接道次自动生成</a:t>
            </a:r>
            <a:endParaRPr lang="zh-CN" altLang="en-US" sz="1600" dirty="0">
              <a:latin typeface="微软雅黑" panose="020B0503020204020204" pitchFamily="34" charset="-122"/>
              <a:ea typeface="微软雅黑" panose="020B0503020204020204" pitchFamily="34" charset="-122"/>
            </a:endParaRPr>
          </a:p>
        </p:txBody>
      </p:sp>
      <p:sp>
        <p:nvSpPr>
          <p:cNvPr id="22" name="矩形 21"/>
          <p:cNvSpPr/>
          <p:nvPr/>
        </p:nvSpPr>
        <p:spPr>
          <a:xfrm>
            <a:off x="4478838" y="2549463"/>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dirty="0">
                <a:latin typeface="微软雅黑" panose="020B0503020204020204" pitchFamily="34" charset="-122"/>
                <a:ea typeface="微软雅黑" panose="020B0503020204020204" pitchFamily="34" charset="-122"/>
              </a:rPr>
              <a:t>通过设定焊接接头型式及焊脚长度，能够自动生成焊接条件</a:t>
            </a:r>
            <a:endParaRPr lang="zh-CN" altLang="en-US" sz="1600" dirty="0">
              <a:latin typeface="微软雅黑" panose="020B0503020204020204" pitchFamily="34" charset="-122"/>
              <a:ea typeface="微软雅黑" panose="020B0503020204020204" pitchFamily="34" charset="-122"/>
            </a:endParaRPr>
          </a:p>
        </p:txBody>
      </p:sp>
      <p:sp>
        <p:nvSpPr>
          <p:cNvPr id="23" name="矩形 22"/>
          <p:cNvSpPr/>
          <p:nvPr/>
        </p:nvSpPr>
        <p:spPr>
          <a:xfrm>
            <a:off x="8329868" y="2549463"/>
            <a:ext cx="3190729" cy="172856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600" dirty="0">
                <a:latin typeface="微软雅黑" panose="020B0503020204020204" pitchFamily="34" charset="-122"/>
                <a:ea typeface="微软雅黑" panose="020B0503020204020204" pitchFamily="34" charset="-122"/>
              </a:rPr>
              <a:t>通过焊丝作为载体，检测坡口的尺寸信息自动调用适应的数据库</a:t>
            </a:r>
            <a:endParaRPr lang="zh-CN" altLang="en-US" sz="1600" dirty="0">
              <a:latin typeface="微软雅黑" panose="020B0503020204020204" pitchFamily="34" charset="-122"/>
              <a:ea typeface="微软雅黑" panose="020B0503020204020204" pitchFamily="34" charset="-122"/>
            </a:endParaRPr>
          </a:p>
        </p:txBody>
      </p:sp>
      <p:sp>
        <p:nvSpPr>
          <p:cNvPr id="6" name="矩形 5"/>
          <p:cNvSpPr/>
          <p:nvPr/>
        </p:nvSpPr>
        <p:spPr>
          <a:xfrm>
            <a:off x="1603510" y="1375693"/>
            <a:ext cx="8693427" cy="707886"/>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钢结构焊接工艺数据库技术是一种预先设定焊接条件，通过数据库命令或者根据机器人自动检测的坡口尺寸信息自动调出设定焊接条件的</a:t>
            </a:r>
            <a:r>
              <a:rPr lang="zh-CN" altLang="en-US" sz="2000" dirty="0" smtClean="0">
                <a:latin typeface="微软雅黑" panose="020B0503020204020204" pitchFamily="34" charset="-122"/>
                <a:ea typeface="微软雅黑" panose="020B0503020204020204" pitchFamily="34" charset="-122"/>
              </a:rPr>
              <a:t>技术</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606287" y="2554356"/>
            <a:ext cx="1155963" cy="4969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2B3F86"/>
                </a:solidFill>
                <a:latin typeface="微软雅黑" panose="020B0503020204020204" pitchFamily="34" charset="-122"/>
                <a:ea typeface="微软雅黑" panose="020B0503020204020204" pitchFamily="34" charset="-122"/>
              </a:rPr>
              <a:t>优势一</a:t>
            </a:r>
            <a:endParaRPr lang="zh-CN" altLang="en-US" sz="2000" b="1" dirty="0">
              <a:solidFill>
                <a:srgbClr val="2B3F86"/>
              </a:solidFill>
              <a:latin typeface="微软雅黑" panose="020B0503020204020204" pitchFamily="34" charset="-122"/>
              <a:ea typeface="微软雅黑" panose="020B0503020204020204" pitchFamily="34" charset="-122"/>
            </a:endParaRPr>
          </a:p>
        </p:txBody>
      </p:sp>
      <p:sp>
        <p:nvSpPr>
          <p:cNvPr id="29" name="矩形 28"/>
          <p:cNvSpPr/>
          <p:nvPr/>
        </p:nvSpPr>
        <p:spPr>
          <a:xfrm>
            <a:off x="4492487" y="2554356"/>
            <a:ext cx="1155963" cy="4969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2B3F86"/>
                </a:solidFill>
                <a:latin typeface="微软雅黑" panose="020B0503020204020204" pitchFamily="34" charset="-122"/>
                <a:ea typeface="微软雅黑" panose="020B0503020204020204" pitchFamily="34" charset="-122"/>
              </a:rPr>
              <a:t>优势</a:t>
            </a:r>
            <a:r>
              <a:rPr lang="zh-CN" altLang="en-US" sz="2000" b="1" dirty="0">
                <a:solidFill>
                  <a:srgbClr val="2B3F86"/>
                </a:solidFill>
                <a:latin typeface="微软雅黑" panose="020B0503020204020204" pitchFamily="34" charset="-122"/>
                <a:ea typeface="微软雅黑" panose="020B0503020204020204" pitchFamily="34" charset="-122"/>
              </a:rPr>
              <a:t>二</a:t>
            </a:r>
          </a:p>
        </p:txBody>
      </p:sp>
      <p:sp>
        <p:nvSpPr>
          <p:cNvPr id="30" name="矩形 29"/>
          <p:cNvSpPr/>
          <p:nvPr/>
        </p:nvSpPr>
        <p:spPr>
          <a:xfrm>
            <a:off x="8338931" y="2554356"/>
            <a:ext cx="1155963" cy="49695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2B3F86"/>
                </a:solidFill>
                <a:latin typeface="微软雅黑" panose="020B0503020204020204" pitchFamily="34" charset="-122"/>
                <a:ea typeface="微软雅黑" panose="020B0503020204020204" pitchFamily="34" charset="-122"/>
              </a:rPr>
              <a:t>优势</a:t>
            </a:r>
            <a:r>
              <a:rPr lang="zh-CN" altLang="en-US" sz="2000" b="1" dirty="0">
                <a:solidFill>
                  <a:srgbClr val="2B3F86"/>
                </a:solidFill>
                <a:latin typeface="微软雅黑" panose="020B0503020204020204" pitchFamily="34" charset="-122"/>
                <a:ea typeface="微软雅黑" panose="020B0503020204020204" pitchFamily="34" charset="-122"/>
              </a:rPr>
              <a:t>三</a:t>
            </a:r>
          </a:p>
        </p:txBody>
      </p:sp>
      <p:pic>
        <p:nvPicPr>
          <p:cNvPr id="34" name="图片 29" descr="新图像.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23189" y="4797651"/>
            <a:ext cx="2740900" cy="1463876"/>
          </a:xfrm>
          <a:prstGeom prst="rect">
            <a:avLst/>
          </a:prstGeom>
          <a:ln w="38100" cap="sq">
            <a:no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5"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0149" y="4821664"/>
            <a:ext cx="2565800" cy="1463876"/>
          </a:xfrm>
          <a:prstGeom prst="rect">
            <a:avLst/>
          </a:prstGeom>
          <a:ln w="38100" cap="sq">
            <a:no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8" name="TextBox 35"/>
          <p:cNvSpPr txBox="1"/>
          <p:nvPr/>
        </p:nvSpPr>
        <p:spPr>
          <a:xfrm>
            <a:off x="940636" y="5628996"/>
            <a:ext cx="2031325" cy="646331"/>
          </a:xfrm>
          <a:prstGeom prst="rect">
            <a:avLst/>
          </a:prstGeom>
          <a:noFill/>
        </p:spPr>
        <p:txBody>
          <a:bodyPr wrap="none" rtlCol="0">
            <a:spAutoFit/>
          </a:bodyPr>
          <a:lstStyle/>
          <a:p>
            <a:r>
              <a:rPr lang="zh-CN" altLang="zh-CN" dirty="0">
                <a:latin typeface="微软雅黑" panose="020B0503020204020204" pitchFamily="34" charset="-122"/>
                <a:ea typeface="微软雅黑" panose="020B0503020204020204" pitchFamily="34" charset="-122"/>
              </a:rPr>
              <a:t>数据库焊接效果图</a:t>
            </a:r>
            <a:endParaRPr lang="en-US" altLang="zh-CN" dirty="0">
              <a:latin typeface="微软雅黑" panose="020B0503020204020204" pitchFamily="34" charset="-122"/>
              <a:ea typeface="微软雅黑" panose="020B0503020204020204" pitchFamily="34" charset="-122"/>
            </a:endParaRPr>
          </a:p>
          <a:p>
            <a:pPr algn="r"/>
            <a:r>
              <a:rPr lang="zh-CN" altLang="zh-CN" dirty="0">
                <a:latin typeface="微软雅黑" panose="020B0503020204020204" pitchFamily="34" charset="-122"/>
                <a:ea typeface="微软雅黑" panose="020B0503020204020204" pitchFamily="34" charset="-122"/>
              </a:rPr>
              <a:t>多层多道 </a:t>
            </a:r>
            <a:endParaRPr lang="zh-CN" altLang="en-US" dirty="0">
              <a:latin typeface="微软雅黑" panose="020B0503020204020204" pitchFamily="34" charset="-122"/>
              <a:ea typeface="微软雅黑" panose="020B0503020204020204" pitchFamily="34" charset="-122"/>
            </a:endParaRPr>
          </a:p>
        </p:txBody>
      </p:sp>
      <p:sp>
        <p:nvSpPr>
          <p:cNvPr id="39" name="TextBox 36"/>
          <p:cNvSpPr txBox="1"/>
          <p:nvPr/>
        </p:nvSpPr>
        <p:spPr>
          <a:xfrm>
            <a:off x="8924601" y="5633171"/>
            <a:ext cx="2095445" cy="646331"/>
          </a:xfrm>
          <a:prstGeom prst="rect">
            <a:avLst/>
          </a:prstGeom>
          <a:noFill/>
        </p:spPr>
        <p:txBody>
          <a:bodyPr wrap="none" rtlCol="0">
            <a:spAutoFit/>
          </a:bodyPr>
          <a:lstStyle/>
          <a:p>
            <a:r>
              <a:rPr lang="zh-CN" altLang="zh-CN" dirty="0" smtClean="0">
                <a:latin typeface="微软雅黑" panose="020B0503020204020204" pitchFamily="34" charset="-122"/>
                <a:ea typeface="微软雅黑" panose="020B0503020204020204" pitchFamily="34" charset="-122"/>
              </a:rPr>
              <a:t>数据库</a:t>
            </a:r>
            <a:r>
              <a:rPr lang="zh-CN" altLang="zh-CN" dirty="0">
                <a:latin typeface="微软雅黑" panose="020B0503020204020204" pitchFamily="34" charset="-122"/>
                <a:ea typeface="微软雅黑" panose="020B0503020204020204" pitchFamily="34" charset="-122"/>
              </a:rPr>
              <a:t>焊接效果图</a:t>
            </a:r>
            <a:endParaRPr lang="en-US" altLang="zh-CN" dirty="0">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包角焊</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2712747">
            <a:off x="2568481" y="2504545"/>
            <a:ext cx="1421411" cy="1421411"/>
          </a:xfrm>
          <a:prstGeom prst="rect">
            <a:avLst/>
          </a:prstGeom>
          <a:solidFill>
            <a:schemeClr val="bg1"/>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2" name="矩形 1"/>
          <p:cNvSpPr/>
          <p:nvPr/>
        </p:nvSpPr>
        <p:spPr>
          <a:xfrm rot="2712747">
            <a:off x="2872963" y="2504545"/>
            <a:ext cx="1421411" cy="1421411"/>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5" name="文本框 4"/>
          <p:cNvSpPr txBox="1"/>
          <p:nvPr/>
        </p:nvSpPr>
        <p:spPr>
          <a:xfrm>
            <a:off x="3196960" y="2873938"/>
            <a:ext cx="137160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82133" y="2522800"/>
            <a:ext cx="4448276" cy="1446550"/>
          </a:xfrm>
          <a:prstGeom prst="rect">
            <a:avLst/>
          </a:prstGeom>
          <a:noFill/>
        </p:spPr>
        <p:txBody>
          <a:bodyPr wrap="square" rtlCol="0">
            <a:spAutoFit/>
          </a:bodyPr>
          <a:lstStyle/>
          <a:p>
            <a:pPr>
              <a:spcBef>
                <a:spcPct val="50000"/>
              </a:spcBef>
              <a:defRPr/>
            </a:pPr>
            <a:r>
              <a:rPr lang="zh-CN" altLang="en-US" sz="4400" b="1" dirty="0">
                <a:latin typeface="微软雅黑" panose="020B0503020204020204" pitchFamily="34" charset="-122"/>
                <a:ea typeface="微软雅黑" panose="020B0503020204020204" pitchFamily="34" charset="-122"/>
              </a:rPr>
              <a:t>应用情况及存在的问题</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590289" y="220869"/>
            <a:ext cx="5464958"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技术性能指标</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钢结构构件适用范围</a:t>
            </a:r>
          </a:p>
        </p:txBody>
      </p:sp>
      <p:sp>
        <p:nvSpPr>
          <p:cNvPr id="4" name="任意多边形 3"/>
          <p:cNvSpPr/>
          <p:nvPr/>
        </p:nvSpPr>
        <p:spPr>
          <a:xfrm>
            <a:off x="515084" y="2349084"/>
            <a:ext cx="2475828" cy="1606690"/>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b="1" kern="1200" dirty="0" smtClean="0">
                <a:latin typeface="微软雅黑" panose="020B0503020204020204" pitchFamily="34" charset="-122"/>
                <a:ea typeface="微软雅黑" panose="020B0503020204020204" pitchFamily="34" charset="-122"/>
              </a:rPr>
              <a:t>250mm</a:t>
            </a:r>
            <a:r>
              <a:rPr lang="zh-CN" b="1" kern="1200" dirty="0" smtClean="0">
                <a:latin typeface="微软雅黑" panose="020B0503020204020204" pitchFamily="34" charset="-122"/>
                <a:ea typeface="微软雅黑" panose="020B0503020204020204" pitchFamily="34" charset="-122"/>
              </a:rPr>
              <a:t>～</a:t>
            </a:r>
            <a:r>
              <a:rPr lang="en-US" b="1" kern="1200" dirty="0" smtClean="0">
                <a:latin typeface="微软雅黑" panose="020B0503020204020204" pitchFamily="34" charset="-122"/>
                <a:ea typeface="微软雅黑" panose="020B0503020204020204" pitchFamily="34" charset="-122"/>
              </a:rPr>
              <a:t>1000mm</a:t>
            </a:r>
            <a:r>
              <a:rPr lang="zh-CN" b="1" kern="1200" dirty="0" smtClean="0">
                <a:latin typeface="微软雅黑" panose="020B0503020204020204" pitchFamily="34" charset="-122"/>
                <a:ea typeface="微软雅黑" panose="020B0503020204020204" pitchFamily="34" charset="-122"/>
              </a:rPr>
              <a:t>（牛腿最大长度</a:t>
            </a:r>
            <a:r>
              <a:rPr lang="en-US" b="1" kern="1200" dirty="0" smtClean="0">
                <a:latin typeface="微软雅黑" panose="020B0503020204020204" pitchFamily="34" charset="-122"/>
                <a:ea typeface="微软雅黑" panose="020B0503020204020204" pitchFamily="34" charset="-122"/>
              </a:rPr>
              <a:t>800mm</a:t>
            </a:r>
            <a:r>
              <a:rPr lang="zh-CN" b="1" kern="1200" dirty="0" smtClean="0">
                <a:latin typeface="微软雅黑" panose="020B0503020204020204" pitchFamily="34" charset="-122"/>
                <a:ea typeface="微软雅黑" panose="020B0503020204020204" pitchFamily="34" charset="-122"/>
              </a:rPr>
              <a:t>）</a:t>
            </a:r>
            <a:endParaRPr lang="zh-CN" altLang="en-US" b="1" kern="1200" dirty="0">
              <a:latin typeface="微软雅黑" panose="020B0503020204020204" pitchFamily="34" charset="-122"/>
              <a:ea typeface="微软雅黑" panose="020B0503020204020204" pitchFamily="34" charset="-122"/>
            </a:endParaRPr>
          </a:p>
        </p:txBody>
      </p:sp>
      <p:sp>
        <p:nvSpPr>
          <p:cNvPr id="8" name="任意多边形 7"/>
          <p:cNvSpPr/>
          <p:nvPr/>
        </p:nvSpPr>
        <p:spPr>
          <a:xfrm>
            <a:off x="3342455" y="2349084"/>
            <a:ext cx="2491815" cy="1617065"/>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ts val="0"/>
              </a:spcAft>
            </a:pPr>
            <a:r>
              <a:rPr lang="en-US" b="1" kern="1200" dirty="0" smtClean="0">
                <a:latin typeface="微软雅黑" panose="020B0503020204020204" pitchFamily="34" charset="-122"/>
                <a:ea typeface="微软雅黑" panose="020B0503020204020204" pitchFamily="34" charset="-122"/>
              </a:rPr>
              <a:t>3.5m</a:t>
            </a:r>
            <a:r>
              <a:rPr lang="zh-CN" b="1" kern="1200" dirty="0" smtClean="0">
                <a:latin typeface="微软雅黑" panose="020B0503020204020204" pitchFamily="34" charset="-122"/>
                <a:ea typeface="微软雅黑" panose="020B0503020204020204" pitchFamily="34" charset="-122"/>
              </a:rPr>
              <a:t>～</a:t>
            </a:r>
            <a:r>
              <a:rPr lang="en-US" b="1" kern="1200" dirty="0" smtClean="0">
                <a:latin typeface="微软雅黑" panose="020B0503020204020204" pitchFamily="34" charset="-122"/>
                <a:ea typeface="微软雅黑" panose="020B0503020204020204" pitchFamily="34" charset="-122"/>
              </a:rPr>
              <a:t>12m</a:t>
            </a:r>
          </a:p>
          <a:p>
            <a:pPr lvl="0" algn="ctr" defTabSz="1066800">
              <a:lnSpc>
                <a:spcPct val="90000"/>
              </a:lnSpc>
              <a:spcBef>
                <a:spcPct val="0"/>
              </a:spcBef>
              <a:spcAft>
                <a:spcPct val="35000"/>
              </a:spcAft>
            </a:pPr>
            <a:r>
              <a:rPr lang="zh-CN" b="1" kern="1200" dirty="0" smtClean="0">
                <a:latin typeface="微软雅黑" panose="020B0503020204020204" pitchFamily="34" charset="-122"/>
                <a:ea typeface="微软雅黑" panose="020B0503020204020204" pitchFamily="34" charset="-122"/>
              </a:rPr>
              <a:t>（</a:t>
            </a:r>
            <a:r>
              <a:rPr lang="en-US" b="1" kern="1200" dirty="0" smtClean="0">
                <a:latin typeface="微软雅黑" panose="020B0503020204020204" pitchFamily="34" charset="-122"/>
                <a:ea typeface="微软雅黑" panose="020B0503020204020204" pitchFamily="34" charset="-122"/>
              </a:rPr>
              <a:t>3.5m</a:t>
            </a:r>
            <a:r>
              <a:rPr lang="zh-CN" b="1" kern="1200" dirty="0" smtClean="0">
                <a:latin typeface="微软雅黑" panose="020B0503020204020204" pitchFamily="34" charset="-122"/>
                <a:ea typeface="微软雅黑" panose="020B0503020204020204" pitchFamily="34" charset="-122"/>
              </a:rPr>
              <a:t>以下的工件需要使用</a:t>
            </a:r>
            <a:r>
              <a:rPr lang="en-US" b="1" kern="1200" dirty="0" smtClean="0">
                <a:latin typeface="微软雅黑" panose="020B0503020204020204" pitchFamily="34" charset="-122"/>
                <a:ea typeface="微软雅黑" panose="020B0503020204020204" pitchFamily="34" charset="-122"/>
              </a:rPr>
              <a:t>“</a:t>
            </a:r>
            <a:r>
              <a:rPr lang="zh-CN" b="1" kern="1200" dirty="0" smtClean="0">
                <a:latin typeface="微软雅黑" panose="020B0503020204020204" pitchFamily="34" charset="-122"/>
                <a:ea typeface="微软雅黑" panose="020B0503020204020204" pitchFamily="34" charset="-122"/>
              </a:rPr>
              <a:t>转换夹具</a:t>
            </a:r>
            <a:r>
              <a:rPr lang="en-US" b="1" kern="1200" dirty="0" smtClean="0">
                <a:latin typeface="微软雅黑" panose="020B0503020204020204" pitchFamily="34" charset="-122"/>
                <a:ea typeface="微软雅黑" panose="020B0503020204020204" pitchFamily="34" charset="-122"/>
              </a:rPr>
              <a:t>”</a:t>
            </a:r>
            <a:r>
              <a:rPr lang="zh-CN" b="1" kern="1200" dirty="0" smtClean="0">
                <a:latin typeface="微软雅黑" panose="020B0503020204020204" pitchFamily="34" charset="-122"/>
                <a:ea typeface="微软雅黑" panose="020B0503020204020204" pitchFamily="34" charset="-122"/>
              </a:rPr>
              <a:t>）</a:t>
            </a:r>
            <a:endParaRPr lang="zh-CN" altLang="en-US" b="1" kern="1200" dirty="0">
              <a:latin typeface="微软雅黑" panose="020B0503020204020204" pitchFamily="34" charset="-122"/>
              <a:ea typeface="微软雅黑" panose="020B0503020204020204" pitchFamily="34" charset="-122"/>
            </a:endParaRPr>
          </a:p>
        </p:txBody>
      </p:sp>
      <p:sp>
        <p:nvSpPr>
          <p:cNvPr id="10" name="任意多边形 9"/>
          <p:cNvSpPr/>
          <p:nvPr/>
        </p:nvSpPr>
        <p:spPr>
          <a:xfrm>
            <a:off x="6150570" y="2370779"/>
            <a:ext cx="2503660" cy="1624752"/>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b="1" kern="1200" dirty="0" smtClean="0">
                <a:latin typeface="微软雅黑" panose="020B0503020204020204" pitchFamily="34" charset="-122"/>
                <a:ea typeface="微软雅黑" panose="020B0503020204020204" pitchFamily="34" charset="-122"/>
              </a:rPr>
              <a:t>20</a:t>
            </a:r>
            <a:r>
              <a:rPr lang="en-US" altLang="zh-CN" b="1" kern="1200" dirty="0" smtClean="0">
                <a:latin typeface="微软雅黑" panose="020B0503020204020204" pitchFamily="34" charset="-122"/>
                <a:ea typeface="微软雅黑" panose="020B0503020204020204" pitchFamily="34" charset="-122"/>
              </a:rPr>
              <a:t>t</a:t>
            </a:r>
            <a:endParaRPr lang="zh-CN" altLang="en-US" b="1" kern="1200" dirty="0">
              <a:latin typeface="微软雅黑" panose="020B0503020204020204" pitchFamily="34" charset="-122"/>
              <a:ea typeface="微软雅黑" panose="020B0503020204020204" pitchFamily="34" charset="-122"/>
            </a:endParaRPr>
          </a:p>
        </p:txBody>
      </p:sp>
      <p:sp>
        <p:nvSpPr>
          <p:cNvPr id="11" name="任意多边形 10"/>
          <p:cNvSpPr/>
          <p:nvPr/>
        </p:nvSpPr>
        <p:spPr>
          <a:xfrm>
            <a:off x="8958063" y="2374845"/>
            <a:ext cx="2497393" cy="1620685"/>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b="1" kern="1200" dirty="0" smtClean="0">
                <a:latin typeface="微软雅黑" panose="020B0503020204020204" pitchFamily="34" charset="-122"/>
                <a:ea typeface="微软雅黑" panose="020B0503020204020204" pitchFamily="34" charset="-122"/>
              </a:rPr>
              <a:t>2600×2600×12000 mm</a:t>
            </a:r>
            <a:endParaRPr lang="zh-CN" altLang="en-US" b="1" kern="1200" dirty="0">
              <a:latin typeface="微软雅黑" panose="020B0503020204020204" pitchFamily="34" charset="-122"/>
              <a:ea typeface="微软雅黑" panose="020B0503020204020204" pitchFamily="34" charset="-122"/>
            </a:endParaRPr>
          </a:p>
        </p:txBody>
      </p:sp>
      <p:sp>
        <p:nvSpPr>
          <p:cNvPr id="12" name="矩形 11"/>
          <p:cNvSpPr/>
          <p:nvPr/>
        </p:nvSpPr>
        <p:spPr>
          <a:xfrm>
            <a:off x="957831" y="4202401"/>
            <a:ext cx="1569660" cy="341632"/>
          </a:xfrm>
          <a:prstGeom prst="rect">
            <a:avLst/>
          </a:prstGeom>
        </p:spPr>
        <p:txBody>
          <a:bodyPr wrap="none">
            <a:spAutoFit/>
          </a:bodyPr>
          <a:lstStyle/>
          <a:p>
            <a:pPr lvl="0" algn="ctr" defTabSz="1066800">
              <a:lnSpc>
                <a:spcPct val="90000"/>
              </a:lnSpc>
              <a:spcBef>
                <a:spcPct val="0"/>
              </a:spcBef>
              <a:spcAft>
                <a:spcPct val="35000"/>
              </a:spcAft>
            </a:pPr>
            <a:r>
              <a:rPr lang="zh-CN" altLang="zh-CN" b="1" dirty="0">
                <a:latin typeface="微软雅黑" panose="020B0503020204020204" pitchFamily="34" charset="-122"/>
                <a:ea typeface="微软雅黑" panose="020B0503020204020204" pitchFamily="34" charset="-122"/>
              </a:rPr>
              <a:t>柱身截面尺寸</a:t>
            </a:r>
            <a:endParaRPr lang="en-US" altLang="zh-CN" b="1" dirty="0">
              <a:latin typeface="微软雅黑" panose="020B0503020204020204" pitchFamily="34" charset="-122"/>
              <a:ea typeface="微软雅黑" panose="020B0503020204020204" pitchFamily="34" charset="-122"/>
            </a:endParaRPr>
          </a:p>
        </p:txBody>
      </p:sp>
      <p:sp>
        <p:nvSpPr>
          <p:cNvPr id="15" name="矩形 14"/>
          <p:cNvSpPr/>
          <p:nvPr/>
        </p:nvSpPr>
        <p:spPr>
          <a:xfrm>
            <a:off x="3894339" y="4202401"/>
            <a:ext cx="646331" cy="341632"/>
          </a:xfrm>
          <a:prstGeom prst="rect">
            <a:avLst/>
          </a:prstGeom>
        </p:spPr>
        <p:txBody>
          <a:bodyPr wrap="none">
            <a:spAutoFit/>
          </a:bodyPr>
          <a:lstStyle/>
          <a:p>
            <a:pPr lvl="0" algn="ctr" defTabSz="1066800">
              <a:lnSpc>
                <a:spcPct val="90000"/>
              </a:lnSpc>
              <a:spcBef>
                <a:spcPct val="0"/>
              </a:spcBef>
              <a:spcAft>
                <a:spcPct val="35000"/>
              </a:spcAft>
            </a:pPr>
            <a:r>
              <a:rPr lang="zh-CN" altLang="zh-CN" b="1" dirty="0">
                <a:latin typeface="微软雅黑" panose="020B0503020204020204" pitchFamily="34" charset="-122"/>
                <a:ea typeface="微软雅黑" panose="020B0503020204020204" pitchFamily="34" charset="-122"/>
              </a:rPr>
              <a:t>长度</a:t>
            </a:r>
            <a:endParaRPr lang="en-US" altLang="zh-CN" b="1" dirty="0">
              <a:latin typeface="微软雅黑" panose="020B0503020204020204" pitchFamily="34" charset="-122"/>
              <a:ea typeface="微软雅黑" panose="020B0503020204020204" pitchFamily="34" charset="-122"/>
            </a:endParaRPr>
          </a:p>
        </p:txBody>
      </p:sp>
      <p:sp>
        <p:nvSpPr>
          <p:cNvPr id="16" name="矩形 15"/>
          <p:cNvSpPr/>
          <p:nvPr/>
        </p:nvSpPr>
        <p:spPr>
          <a:xfrm>
            <a:off x="7022932" y="4202401"/>
            <a:ext cx="1107996" cy="341632"/>
          </a:xfrm>
          <a:prstGeom prst="rect">
            <a:avLst/>
          </a:prstGeom>
        </p:spPr>
        <p:txBody>
          <a:bodyPr wrap="none">
            <a:spAutoFit/>
          </a:bodyPr>
          <a:lstStyle/>
          <a:p>
            <a:pPr lvl="0" algn="ctr" defTabSz="1066800">
              <a:lnSpc>
                <a:spcPct val="90000"/>
              </a:lnSpc>
              <a:spcBef>
                <a:spcPct val="0"/>
              </a:spcBef>
              <a:spcAft>
                <a:spcPct val="35000"/>
              </a:spcAft>
            </a:pPr>
            <a:r>
              <a:rPr lang="zh-CN" altLang="zh-CN" b="1" dirty="0">
                <a:latin typeface="微软雅黑" panose="020B0503020204020204" pitchFamily="34" charset="-122"/>
                <a:ea typeface="微软雅黑" panose="020B0503020204020204" pitchFamily="34" charset="-122"/>
              </a:rPr>
              <a:t>最大重量</a:t>
            </a:r>
            <a:endParaRPr lang="en-US" altLang="zh-CN" b="1" dirty="0">
              <a:latin typeface="微软雅黑" panose="020B0503020204020204" pitchFamily="34" charset="-122"/>
              <a:ea typeface="微软雅黑" panose="020B0503020204020204" pitchFamily="34" charset="-122"/>
            </a:endParaRPr>
          </a:p>
        </p:txBody>
      </p:sp>
      <p:sp>
        <p:nvSpPr>
          <p:cNvPr id="17" name="矩形 16"/>
          <p:cNvSpPr/>
          <p:nvPr/>
        </p:nvSpPr>
        <p:spPr>
          <a:xfrm>
            <a:off x="9282818" y="4202401"/>
            <a:ext cx="1776448" cy="687881"/>
          </a:xfrm>
          <a:prstGeom prst="rect">
            <a:avLst/>
          </a:prstGeom>
        </p:spPr>
        <p:txBody>
          <a:bodyPr wrap="none">
            <a:spAutoFit/>
          </a:bodyPr>
          <a:lstStyle/>
          <a:p>
            <a:pPr lvl="0" algn="ctr" defTabSz="1066800">
              <a:lnSpc>
                <a:spcPct val="90000"/>
              </a:lnSpc>
              <a:spcBef>
                <a:spcPct val="0"/>
              </a:spcBef>
              <a:spcAft>
                <a:spcPct val="35000"/>
              </a:spcAft>
            </a:pPr>
            <a:r>
              <a:rPr lang="zh-CN" altLang="zh-CN" b="1" dirty="0">
                <a:latin typeface="微软雅黑" panose="020B0503020204020204" pitchFamily="34" charset="-122"/>
                <a:ea typeface="微软雅黑" panose="020B0503020204020204" pitchFamily="34" charset="-122"/>
              </a:rPr>
              <a:t>最大外形尺寸</a:t>
            </a:r>
            <a:r>
              <a:rPr lang="en-US" altLang="zh-CN" b="1" dirty="0">
                <a:latin typeface="微软雅黑" panose="020B0503020204020204" pitchFamily="34" charset="-122"/>
                <a:ea typeface="微软雅黑" panose="020B0503020204020204" pitchFamily="34" charset="-122"/>
              </a:rPr>
              <a:t>   </a:t>
            </a:r>
            <a:endParaRPr lang="en-US" altLang="zh-CN" b="1" dirty="0" smtClean="0">
              <a:latin typeface="微软雅黑" panose="020B0503020204020204" pitchFamily="34" charset="-122"/>
              <a:ea typeface="微软雅黑" panose="020B0503020204020204" pitchFamily="34" charset="-122"/>
            </a:endParaRPr>
          </a:p>
          <a:p>
            <a:pPr lvl="0" algn="ctr" defTabSz="1066800">
              <a:lnSpc>
                <a:spcPct val="90000"/>
              </a:lnSpc>
              <a:spcBef>
                <a:spcPct val="0"/>
              </a:spcBef>
              <a:spcAft>
                <a:spcPct val="35000"/>
              </a:spcAft>
            </a:pPr>
            <a:r>
              <a:rPr lang="zh-CN" altLang="zh-CN" b="1" dirty="0" smtClean="0">
                <a:latin typeface="微软雅黑" panose="020B0503020204020204" pitchFamily="34" charset="-122"/>
                <a:ea typeface="微软雅黑" panose="020B0503020204020204" pitchFamily="34" charset="-122"/>
              </a:rPr>
              <a:t>（</a:t>
            </a:r>
            <a:r>
              <a:rPr lang="zh-CN" altLang="zh-CN" b="1" dirty="0">
                <a:latin typeface="微软雅黑" panose="020B0503020204020204" pitchFamily="34" charset="-122"/>
                <a:ea typeface="微软雅黑" panose="020B0503020204020204" pitchFamily="34" charset="-122"/>
              </a:rPr>
              <a:t>含牛腿）</a:t>
            </a:r>
            <a:endParaRPr lang="en-US" altLang="zh-CN"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590289" y="220869"/>
            <a:ext cx="5157181"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技术性能指标</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焊缝焊接技术参数</a:t>
            </a:r>
          </a:p>
        </p:txBody>
      </p:sp>
      <p:sp>
        <p:nvSpPr>
          <p:cNvPr id="4" name="任意多边形 3"/>
          <p:cNvSpPr/>
          <p:nvPr/>
        </p:nvSpPr>
        <p:spPr>
          <a:xfrm>
            <a:off x="515084" y="2349084"/>
            <a:ext cx="2475828" cy="1606690"/>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r>
              <a:rPr lang="x-none" altLang="zh-CN" sz="1600" dirty="0">
                <a:latin typeface="微软雅黑" panose="020B0503020204020204" pitchFamily="34" charset="-122"/>
                <a:ea typeface="微软雅黑" panose="020B0503020204020204" pitchFamily="34" charset="-122"/>
              </a:rPr>
              <a:t>可以进行多层多道焊接</a:t>
            </a:r>
            <a:endParaRPr lang="zh-CN" altLang="en-US" sz="1600" dirty="0"/>
          </a:p>
        </p:txBody>
      </p:sp>
      <p:sp>
        <p:nvSpPr>
          <p:cNvPr id="8" name="任意多边形 7"/>
          <p:cNvSpPr/>
          <p:nvPr/>
        </p:nvSpPr>
        <p:spPr>
          <a:xfrm>
            <a:off x="3342455" y="2349084"/>
            <a:ext cx="2491815" cy="1617065"/>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r>
              <a:rPr lang="x-none" altLang="zh-CN" sz="1600" dirty="0" smtClean="0">
                <a:latin typeface="微软雅黑" panose="020B0503020204020204" pitchFamily="34" charset="-122"/>
                <a:ea typeface="微软雅黑" panose="020B0503020204020204" pitchFamily="34" charset="-122"/>
              </a:rPr>
              <a:t>厚板</a:t>
            </a:r>
            <a:r>
              <a:rPr lang="x-none" altLang="zh-CN" sz="1600" dirty="0">
                <a:latin typeface="微软雅黑" panose="020B0503020204020204" pitchFamily="34" charset="-122"/>
                <a:ea typeface="微软雅黑" panose="020B0503020204020204" pitchFamily="34" charset="-122"/>
              </a:rPr>
              <a:t>（20mm以上钢板</a:t>
            </a:r>
            <a:r>
              <a:rPr lang="x-none" altLang="zh-CN" sz="1600" dirty="0" smtClean="0">
                <a:latin typeface="微软雅黑" panose="020B0503020204020204" pitchFamily="34" charset="-122"/>
                <a:ea typeface="微软雅黑" panose="020B0503020204020204" pitchFamily="34" charset="-122"/>
              </a:rPr>
              <a:t>）全熔透焊缝，质量满足国标</a:t>
            </a:r>
            <a:r>
              <a:rPr lang="x-none" altLang="zh-CN" sz="1600" dirty="0">
                <a:latin typeface="微软雅黑" panose="020B0503020204020204" pitchFamily="34" charset="-122"/>
                <a:ea typeface="微软雅黑" panose="020B0503020204020204" pitchFamily="34" charset="-122"/>
              </a:rPr>
              <a:t>GB50661和AWS </a:t>
            </a:r>
            <a:r>
              <a:rPr lang="x-none" altLang="zh-CN" sz="1600" dirty="0" smtClean="0">
                <a:latin typeface="微软雅黑" panose="020B0503020204020204" pitchFamily="34" charset="-122"/>
                <a:ea typeface="微软雅黑" panose="020B0503020204020204" pitchFamily="34" charset="-122"/>
              </a:rPr>
              <a:t>D1.1</a:t>
            </a:r>
            <a:endParaRPr lang="zh-CN" altLang="en-US" sz="1600" dirty="0"/>
          </a:p>
        </p:txBody>
      </p:sp>
      <p:sp>
        <p:nvSpPr>
          <p:cNvPr id="10" name="任意多边形 9"/>
          <p:cNvSpPr/>
          <p:nvPr/>
        </p:nvSpPr>
        <p:spPr>
          <a:xfrm>
            <a:off x="6150570" y="2370779"/>
            <a:ext cx="2503660" cy="1624752"/>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r>
              <a:rPr lang="x-none" altLang="zh-CN" sz="1600" dirty="0">
                <a:latin typeface="微软雅黑" panose="020B0503020204020204" pitchFamily="34" charset="-122"/>
                <a:ea typeface="微软雅黑" panose="020B0503020204020204" pitchFamily="34" charset="-122"/>
              </a:rPr>
              <a:t>针对不同的焊接坡口都具有适应性</a:t>
            </a:r>
            <a:endParaRPr lang="zh-CN" altLang="en-US" sz="1600" dirty="0"/>
          </a:p>
        </p:txBody>
      </p:sp>
      <p:sp>
        <p:nvSpPr>
          <p:cNvPr id="11" name="任意多边形 10"/>
          <p:cNvSpPr/>
          <p:nvPr/>
        </p:nvSpPr>
        <p:spPr>
          <a:xfrm>
            <a:off x="8958063" y="2374845"/>
            <a:ext cx="2497393" cy="1620685"/>
          </a:xfrm>
          <a:custGeom>
            <a:avLst/>
            <a:gdLst>
              <a:gd name="connsiteX0" fmla="*/ 0 w 2882586"/>
              <a:gd name="connsiteY0" fmla="*/ 0 h 1870656"/>
              <a:gd name="connsiteX1" fmla="*/ 2882586 w 2882586"/>
              <a:gd name="connsiteY1" fmla="*/ 0 h 1870656"/>
              <a:gd name="connsiteX2" fmla="*/ 2882586 w 2882586"/>
              <a:gd name="connsiteY2" fmla="*/ 1870656 h 1870656"/>
              <a:gd name="connsiteX3" fmla="*/ 0 w 2882586"/>
              <a:gd name="connsiteY3" fmla="*/ 1870656 h 1870656"/>
              <a:gd name="connsiteX4" fmla="*/ 0 w 2882586"/>
              <a:gd name="connsiteY4" fmla="*/ 0 h 187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2586" h="1870656">
                <a:moveTo>
                  <a:pt x="0" y="0"/>
                </a:moveTo>
                <a:lnTo>
                  <a:pt x="2882586" y="0"/>
                </a:lnTo>
                <a:lnTo>
                  <a:pt x="2882586" y="1870656"/>
                </a:lnTo>
                <a:lnTo>
                  <a:pt x="0" y="1870656"/>
                </a:lnTo>
                <a:lnTo>
                  <a:pt x="0" y="0"/>
                </a:lnTo>
                <a:close/>
              </a:path>
            </a:pathLst>
          </a:custGeom>
          <a:solidFill>
            <a:srgbClr val="2B3F86"/>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0688" tIns="170688" rIns="170688" bIns="170688" numCol="1" spcCol="1270" anchor="ctr" anchorCtr="0">
            <a:noAutofit/>
          </a:bodyPr>
          <a:lstStyle/>
          <a:p>
            <a:pPr lvl="0"/>
            <a:r>
              <a:rPr lang="x-none" altLang="zh-CN" sz="1600" dirty="0">
                <a:latin typeface="微软雅黑" panose="020B0503020204020204" pitchFamily="34" charset="-122"/>
                <a:ea typeface="微软雅黑" panose="020B0503020204020204" pitchFamily="34" charset="-122"/>
              </a:rPr>
              <a:t>能进行平焊、横焊和立焊位置的焊接</a:t>
            </a:r>
            <a:endParaRPr lang="zh-CN" altLang="en-US" sz="1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4968619" y="4517843"/>
            <a:ext cx="1656184" cy="400110"/>
          </a:xfrm>
          <a:prstGeom prst="rect">
            <a:avLst/>
          </a:prstGeom>
          <a:noFill/>
        </p:spPr>
        <p:txBody>
          <a:bodyPr wrap="square" rtlCol="0">
            <a:spAutoFit/>
          </a:bodyPr>
          <a:lstStyle/>
          <a:p>
            <a:pPr algn="ctr"/>
            <a:r>
              <a:rPr lang="zh-CN" altLang="en-US" sz="2000" dirty="0">
                <a:latin typeface="微软雅黑" panose="020B0503020204020204" pitchFamily="34" charset="-122"/>
                <a:ea typeface="微软雅黑" panose="020B0503020204020204" pitchFamily="34" charset="-122"/>
              </a:rPr>
              <a:t>常规</a:t>
            </a:r>
            <a:r>
              <a:rPr lang="zh-CN" altLang="en-US" sz="2000" dirty="0" smtClean="0">
                <a:latin typeface="微软雅黑" panose="020B0503020204020204" pitchFamily="34" charset="-122"/>
                <a:ea typeface="微软雅黑" panose="020B0503020204020204" pitchFamily="34" charset="-122"/>
              </a:rPr>
              <a:t>构件</a:t>
            </a:r>
            <a:endParaRPr lang="en-US" altLang="zh-CN" sz="20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7863746" y="4495328"/>
            <a:ext cx="2088232" cy="400110"/>
          </a:xfrm>
          <a:prstGeom prst="rect">
            <a:avLst/>
          </a:prstGeom>
          <a:noFill/>
        </p:spPr>
        <p:txBody>
          <a:bodyPr wrap="square" rtlCol="0">
            <a:spAutoFit/>
          </a:bodyPr>
          <a:lstStyle/>
          <a:p>
            <a:pPr algn="ctr"/>
            <a:r>
              <a:rPr lang="zh-CN" altLang="en-US" sz="2000" dirty="0">
                <a:latin typeface="微软雅黑" panose="020B0503020204020204" pitchFamily="34" charset="-122"/>
                <a:ea typeface="微软雅黑" panose="020B0503020204020204" pitchFamily="34" charset="-122"/>
              </a:rPr>
              <a:t>简单</a:t>
            </a:r>
            <a:r>
              <a:rPr lang="zh-CN" altLang="en-US" sz="2000" dirty="0" smtClean="0">
                <a:latin typeface="微软雅黑" panose="020B0503020204020204" pitchFamily="34" charset="-122"/>
                <a:ea typeface="微软雅黑" panose="020B0503020204020204" pitchFamily="34" charset="-122"/>
              </a:rPr>
              <a:t>构件</a:t>
            </a:r>
            <a:endParaRPr lang="en-US" altLang="zh-CN" sz="2000" dirty="0">
              <a:latin typeface="微软雅黑" panose="020B0503020204020204" pitchFamily="34" charset="-122"/>
              <a:ea typeface="微软雅黑" panose="020B0503020204020204" pitchFamily="34" charset="-122"/>
            </a:endParaRPr>
          </a:p>
        </p:txBody>
      </p:sp>
      <p:sp>
        <p:nvSpPr>
          <p:cNvPr id="16" name="矩形 15"/>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矩形 18"/>
          <p:cNvSpPr/>
          <p:nvPr/>
        </p:nvSpPr>
        <p:spPr>
          <a:xfrm>
            <a:off x="590289" y="220869"/>
            <a:ext cx="4541628"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技术性能指标</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焊接编程效率</a:t>
            </a:r>
          </a:p>
        </p:txBody>
      </p:sp>
      <p:sp>
        <p:nvSpPr>
          <p:cNvPr id="2" name="矩形 1"/>
          <p:cNvSpPr/>
          <p:nvPr/>
        </p:nvSpPr>
        <p:spPr>
          <a:xfrm>
            <a:off x="2033489" y="4506604"/>
            <a:ext cx="1210588"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复杂构件</a:t>
            </a:r>
            <a:endParaRPr lang="en-US" altLang="zh-CN" sz="2000" dirty="0">
              <a:latin typeface="微软雅黑" panose="020B0503020204020204" pitchFamily="34" charset="-122"/>
              <a:ea typeface="微软雅黑" panose="020B0503020204020204" pitchFamily="34" charset="-122"/>
            </a:endParaRPr>
          </a:p>
        </p:txBody>
      </p:sp>
      <p:sp>
        <p:nvSpPr>
          <p:cNvPr id="8" name="椭圆 7"/>
          <p:cNvSpPr/>
          <p:nvPr/>
        </p:nvSpPr>
        <p:spPr>
          <a:xfrm>
            <a:off x="1699593" y="2276061"/>
            <a:ext cx="1987826" cy="1987826"/>
          </a:xfrm>
          <a:prstGeom prst="ellipse">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dirty="0" smtClean="0">
                <a:solidFill>
                  <a:schemeClr val="bg1"/>
                </a:solidFill>
                <a:latin typeface="Arial" panose="020B0604020202020204" pitchFamily="34" charset="0"/>
              </a:rPr>
              <a:t>30min</a:t>
            </a:r>
            <a:endParaRPr lang="en-US" altLang="zh-CN" dirty="0">
              <a:solidFill>
                <a:schemeClr val="bg1"/>
              </a:solidFill>
              <a:latin typeface="Arial" panose="020B0604020202020204" pitchFamily="34" charset="0"/>
            </a:endParaRPr>
          </a:p>
        </p:txBody>
      </p:sp>
      <p:sp>
        <p:nvSpPr>
          <p:cNvPr id="22" name="椭圆 21"/>
          <p:cNvSpPr/>
          <p:nvPr/>
        </p:nvSpPr>
        <p:spPr>
          <a:xfrm>
            <a:off x="5009323" y="2514603"/>
            <a:ext cx="1649896" cy="1649894"/>
          </a:xfrm>
          <a:prstGeom prst="ellipse">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10-20min</a:t>
            </a:r>
            <a:endParaRPr lang="zh-CN" altLang="en-US" dirty="0">
              <a:latin typeface="微软雅黑" panose="020B0503020204020204" pitchFamily="34" charset="-122"/>
              <a:ea typeface="微软雅黑" panose="020B0503020204020204" pitchFamily="34" charset="-122"/>
            </a:endParaRPr>
          </a:p>
        </p:txBody>
      </p:sp>
      <p:sp>
        <p:nvSpPr>
          <p:cNvPr id="23" name="椭圆 22"/>
          <p:cNvSpPr/>
          <p:nvPr/>
        </p:nvSpPr>
        <p:spPr>
          <a:xfrm>
            <a:off x="8249478" y="2792898"/>
            <a:ext cx="1262269" cy="1262268"/>
          </a:xfrm>
          <a:prstGeom prst="ellipse">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10min</a:t>
            </a:r>
            <a:r>
              <a:rPr lang="zh-CN" altLang="en-US" dirty="0">
                <a:latin typeface="微软雅黑" panose="020B0503020204020204" pitchFamily="34" charset="-122"/>
                <a:ea typeface="微软雅黑" panose="020B0503020204020204" pitchFamily="34" charset="-122"/>
              </a:rPr>
              <a:t>以内</a:t>
            </a: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37097" y="3453680"/>
            <a:ext cx="557049" cy="557049"/>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21" name="矩形 20"/>
          <p:cNvSpPr/>
          <p:nvPr/>
        </p:nvSpPr>
        <p:spPr>
          <a:xfrm>
            <a:off x="4742202" y="3569295"/>
            <a:ext cx="557049" cy="557049"/>
          </a:xfrm>
          <a:prstGeom prst="rect">
            <a:avLst/>
          </a:prstGeom>
          <a:noFill/>
          <a:ln w="19050">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矩形 27"/>
          <p:cNvSpPr/>
          <p:nvPr/>
        </p:nvSpPr>
        <p:spPr>
          <a:xfrm>
            <a:off x="8561600" y="3471264"/>
            <a:ext cx="557049" cy="557049"/>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29" name="矩形 28"/>
          <p:cNvSpPr/>
          <p:nvPr/>
        </p:nvSpPr>
        <p:spPr>
          <a:xfrm>
            <a:off x="8666705" y="3586879"/>
            <a:ext cx="557049" cy="557049"/>
          </a:xfrm>
          <a:prstGeom prst="rect">
            <a:avLst/>
          </a:prstGeom>
          <a:noFill/>
          <a:ln w="19050">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文本框 31"/>
          <p:cNvSpPr txBox="1"/>
          <p:nvPr/>
        </p:nvSpPr>
        <p:spPr>
          <a:xfrm>
            <a:off x="5402177" y="3636244"/>
            <a:ext cx="2968040" cy="368300"/>
          </a:xfrm>
          <a:prstGeom prst="rect">
            <a:avLst/>
          </a:prstGeom>
          <a:noFill/>
        </p:spPr>
        <p:txBody>
          <a:bodyPr wrap="square" rtlCol="0">
            <a:spAutoFit/>
          </a:bodyPr>
          <a:lstStyle/>
          <a:p>
            <a:pPr>
              <a:spcBef>
                <a:spcPct val="50000"/>
              </a:spcBef>
              <a:defRPr/>
            </a:pPr>
            <a:r>
              <a:rPr lang="zh-CN" altLang="en-US" b="1" dirty="0">
                <a:latin typeface="微软雅黑" panose="020B0503020204020204" pitchFamily="34" charset="-122"/>
                <a:ea typeface="微软雅黑" panose="020B0503020204020204" pitchFamily="34" charset="-122"/>
              </a:rPr>
              <a:t>焊接机器人的需求</a:t>
            </a:r>
            <a:endParaRPr lang="en-US" altLang="zh-CN" b="1"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9384587" y="3662621"/>
            <a:ext cx="2968040" cy="369332"/>
          </a:xfrm>
          <a:prstGeom prst="rect">
            <a:avLst/>
          </a:prstGeom>
          <a:noFill/>
        </p:spPr>
        <p:txBody>
          <a:bodyPr wrap="square" rtlCol="0">
            <a:spAutoFit/>
          </a:bodyPr>
          <a:lstStyle/>
          <a:p>
            <a:pPr>
              <a:spcBef>
                <a:spcPct val="50000"/>
              </a:spcBef>
              <a:defRPr/>
            </a:pPr>
            <a:r>
              <a:rPr lang="zh-CN" altLang="en-US" b="1" dirty="0">
                <a:latin typeface="微软雅黑" panose="020B0503020204020204" pitchFamily="34" charset="-122"/>
                <a:ea typeface="微软雅黑" panose="020B0503020204020204" pitchFamily="34" charset="-122"/>
              </a:rPr>
              <a:t>研发过程</a:t>
            </a:r>
            <a:endParaRPr lang="en-US" altLang="zh-CN" b="1" dirty="0">
              <a:latin typeface="微软雅黑" panose="020B0503020204020204" pitchFamily="34" charset="-122"/>
              <a:ea typeface="微软雅黑" panose="020B0503020204020204" pitchFamily="34" charset="-122"/>
            </a:endParaRPr>
          </a:p>
        </p:txBody>
      </p:sp>
      <p:sp>
        <p:nvSpPr>
          <p:cNvPr id="35" name="矩形 34"/>
          <p:cNvSpPr/>
          <p:nvPr/>
        </p:nvSpPr>
        <p:spPr>
          <a:xfrm>
            <a:off x="4666913" y="4686816"/>
            <a:ext cx="557049" cy="557049"/>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36" name="矩形 35"/>
          <p:cNvSpPr/>
          <p:nvPr/>
        </p:nvSpPr>
        <p:spPr>
          <a:xfrm>
            <a:off x="4772018" y="4802431"/>
            <a:ext cx="557049" cy="557049"/>
          </a:xfrm>
          <a:prstGeom prst="rect">
            <a:avLst/>
          </a:prstGeom>
          <a:noFill/>
          <a:ln w="19050">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矩形 36"/>
          <p:cNvSpPr/>
          <p:nvPr/>
        </p:nvSpPr>
        <p:spPr>
          <a:xfrm>
            <a:off x="8591416" y="4704400"/>
            <a:ext cx="557049" cy="557049"/>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smtClean="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38" name="矩形 37"/>
          <p:cNvSpPr/>
          <p:nvPr/>
        </p:nvSpPr>
        <p:spPr>
          <a:xfrm>
            <a:off x="8696521" y="4820015"/>
            <a:ext cx="557049" cy="557049"/>
          </a:xfrm>
          <a:prstGeom prst="rect">
            <a:avLst/>
          </a:prstGeom>
          <a:noFill/>
          <a:ln w="19050">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 name="文本框 40"/>
          <p:cNvSpPr txBox="1"/>
          <p:nvPr/>
        </p:nvSpPr>
        <p:spPr>
          <a:xfrm>
            <a:off x="5467161" y="4834211"/>
            <a:ext cx="296804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应用情况及存在的问题</a:t>
            </a:r>
          </a:p>
        </p:txBody>
      </p:sp>
      <p:sp>
        <p:nvSpPr>
          <p:cNvPr id="42" name="文本框 41"/>
          <p:cNvSpPr txBox="1"/>
          <p:nvPr/>
        </p:nvSpPr>
        <p:spPr>
          <a:xfrm>
            <a:off x="9440779" y="4807834"/>
            <a:ext cx="296804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下一步研究方向</a:t>
            </a:r>
          </a:p>
        </p:txBody>
      </p:sp>
      <p:sp>
        <p:nvSpPr>
          <p:cNvPr id="15" name="矩形 14"/>
          <p:cNvSpPr/>
          <p:nvPr/>
        </p:nvSpPr>
        <p:spPr>
          <a:xfrm>
            <a:off x="0" y="0"/>
            <a:ext cx="3309730" cy="6858000"/>
          </a:xfrm>
          <a:prstGeom prst="rect">
            <a:avLst/>
          </a:prstGeom>
          <a:blipFill>
            <a:blip r:embed="rId2"/>
            <a:srcRect/>
            <a:stretch>
              <a:fillRect l="-105809" r="-1050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矩形 16"/>
          <p:cNvSpPr/>
          <p:nvPr/>
        </p:nvSpPr>
        <p:spPr>
          <a:xfrm>
            <a:off x="2077277" y="556591"/>
            <a:ext cx="2087219" cy="2216426"/>
          </a:xfrm>
          <a:prstGeom prst="rect">
            <a:avLst/>
          </a:prstGeom>
          <a:noFill/>
          <a:ln w="38100">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矩形 1"/>
          <p:cNvSpPr/>
          <p:nvPr/>
        </p:nvSpPr>
        <p:spPr>
          <a:xfrm>
            <a:off x="3356860" y="1031701"/>
            <a:ext cx="1569661" cy="923330"/>
          </a:xfrm>
          <a:prstGeom prst="rect">
            <a:avLst/>
          </a:prstGeom>
          <a:solidFill>
            <a:schemeClr val="bg1"/>
          </a:solidFill>
        </p:spPr>
        <p:txBody>
          <a:bodyPr wrap="none">
            <a:spAutoFit/>
          </a:bodyPr>
          <a:lstStyle/>
          <a:p>
            <a:pPr algn="ctr"/>
            <a:r>
              <a:rPr lang="zh-CN" altLang="en-US" sz="5400" b="1" dirty="0" smtClean="0">
                <a:solidFill>
                  <a:srgbClr val="2B3F86"/>
                </a:solidFill>
                <a:latin typeface="微软雅黑" panose="020B0503020204020204" pitchFamily="34" charset="-122"/>
                <a:ea typeface="微软雅黑" panose="020B0503020204020204" pitchFamily="34" charset="-122"/>
              </a:rPr>
              <a:t>目录</a:t>
            </a:r>
            <a:endParaRPr lang="zh-CN" altLang="en-US" sz="5400" b="1" dirty="0">
              <a:solidFill>
                <a:srgbClr val="2B3F86"/>
              </a:solidFill>
              <a:latin typeface="微软雅黑" panose="020B0503020204020204" pitchFamily="34" charset="-122"/>
              <a:ea typeface="微软雅黑" panose="020B0503020204020204" pitchFamily="34" charset="-122"/>
            </a:endParaRPr>
          </a:p>
        </p:txBody>
      </p:sp>
      <p:sp>
        <p:nvSpPr>
          <p:cNvPr id="3" name="矩形 2"/>
          <p:cNvSpPr/>
          <p:nvPr/>
        </p:nvSpPr>
        <p:spPr>
          <a:xfrm>
            <a:off x="3441259" y="1818233"/>
            <a:ext cx="1836208" cy="461665"/>
          </a:xfrm>
          <a:prstGeom prst="rect">
            <a:avLst/>
          </a:prstGeom>
          <a:solidFill>
            <a:schemeClr val="bg1"/>
          </a:solidFill>
        </p:spPr>
        <p:txBody>
          <a:bodyPr wrap="none">
            <a:spAutoFit/>
          </a:bodyPr>
          <a:lstStyle/>
          <a:p>
            <a:pPr algn="ctr"/>
            <a:r>
              <a:rPr lang="en-US" altLang="zh-CN" sz="2400" dirty="0" smtClean="0">
                <a:solidFill>
                  <a:srgbClr val="2B3F86"/>
                </a:solidFill>
                <a:latin typeface="微软雅黑" panose="020B0503020204020204" pitchFamily="34" charset="-122"/>
                <a:ea typeface="微软雅黑" panose="020B0503020204020204" pitchFamily="34" charset="-122"/>
              </a:rPr>
              <a:t>CONTENTS</a:t>
            </a:r>
            <a:endParaRPr lang="zh-CN" altLang="en-US" sz="2400" dirty="0">
              <a:solidFill>
                <a:srgbClr val="2B3F8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Administrator\Desktop\桌面资料\桌面资料\机器人半月工作汇报\IMG_29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1091" y="3319467"/>
            <a:ext cx="3803915" cy="25545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Documents and Settings\liucb.SGT\桌面\新建文件夹 (3)\IMG_0076.jpg"/>
          <p:cNvPicPr>
            <a:picLocks noChangeAspect="1" noChangeArrowheads="1"/>
          </p:cNvPicPr>
          <p:nvPr/>
        </p:nvPicPr>
        <p:blipFill>
          <a:blip r:embed="rId4" cstate="print"/>
          <a:srcRect b="7018"/>
          <a:stretch>
            <a:fillRect/>
          </a:stretch>
        </p:blipFill>
        <p:spPr bwMode="auto">
          <a:xfrm>
            <a:off x="1228664" y="3228137"/>
            <a:ext cx="4068892" cy="2587992"/>
          </a:xfrm>
          <a:prstGeom prst="rect">
            <a:avLst/>
          </a:prstGeom>
          <a:noFill/>
        </p:spPr>
      </p:pic>
      <p:sp>
        <p:nvSpPr>
          <p:cNvPr id="6" name="矩形 5"/>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3926075"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完成情况</a:t>
            </a:r>
            <a:r>
              <a:rPr lang="en-US" altLang="zh-CN" sz="2400" b="1" dirty="0">
                <a:solidFill>
                  <a:srgbClr val="002060"/>
                </a:solidFill>
                <a:latin typeface="微软雅黑" panose="020B0503020204020204" pitchFamily="34" charset="-122"/>
                <a:ea typeface="微软雅黑" panose="020B0503020204020204" pitchFamily="34" charset="-122"/>
              </a:rPr>
              <a:t>——</a:t>
            </a:r>
            <a:r>
              <a:rPr lang="zh-CN" altLang="en-US" sz="2400" b="1" dirty="0">
                <a:solidFill>
                  <a:srgbClr val="002060"/>
                </a:solidFill>
                <a:latin typeface="微软雅黑" panose="020B0503020204020204" pitchFamily="34" charset="-122"/>
                <a:ea typeface="微软雅黑" panose="020B0503020204020204" pitchFamily="34" charset="-122"/>
              </a:rPr>
              <a:t>工程项目应用</a:t>
            </a:r>
          </a:p>
        </p:txBody>
      </p:sp>
      <p:sp>
        <p:nvSpPr>
          <p:cNvPr id="2" name="矩形 1"/>
          <p:cNvSpPr/>
          <p:nvPr/>
        </p:nvSpPr>
        <p:spPr>
          <a:xfrm>
            <a:off x="563216" y="1120603"/>
            <a:ext cx="10658061" cy="1754326"/>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目前</a:t>
            </a:r>
            <a:r>
              <a:rPr lang="zh-CN" altLang="en-US" dirty="0">
                <a:latin typeface="微软雅黑" panose="020B0503020204020204" pitchFamily="34" charset="-122"/>
                <a:ea typeface="微软雅黑" panose="020B0503020204020204" pitchFamily="34" charset="-122"/>
              </a:rPr>
              <a:t>已经成功在日本、加拿大等出口项目及国内项目中进行应用</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前期</a:t>
            </a:r>
            <a:r>
              <a:rPr lang="zh-CN" altLang="en-US" dirty="0">
                <a:latin typeface="微软雅黑" panose="020B0503020204020204" pitchFamily="34" charset="-122"/>
                <a:ea typeface="微软雅黑" panose="020B0503020204020204" pitchFamily="34" charset="-122"/>
              </a:rPr>
              <a:t>阶段：</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、以常规</a:t>
            </a:r>
            <a:r>
              <a:rPr lang="en-US" altLang="zh-CN" dirty="0">
                <a:latin typeface="微软雅黑" panose="020B0503020204020204" pitchFamily="34" charset="-122"/>
                <a:ea typeface="微软雅黑" panose="020B0503020204020204" pitchFamily="34" charset="-122"/>
              </a:rPr>
              <a:t>H</a:t>
            </a:r>
            <a:r>
              <a:rPr lang="zh-CN" altLang="en-US" dirty="0">
                <a:latin typeface="微软雅黑" panose="020B0503020204020204" pitchFamily="34" charset="-122"/>
                <a:ea typeface="微软雅黑" panose="020B0503020204020204" pitchFamily="34" charset="-122"/>
              </a:rPr>
              <a:t>型钢构件为主；</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、焊缝形式以角焊缝为主。</a:t>
            </a:r>
            <a:endParaRPr lang="zh-CN" altLang="en-US"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590289" y="220869"/>
            <a:ext cx="1723549"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存在的问题</a:t>
            </a:r>
          </a:p>
        </p:txBody>
      </p:sp>
      <p:sp>
        <p:nvSpPr>
          <p:cNvPr id="2" name="矩形 1"/>
          <p:cNvSpPr/>
          <p:nvPr/>
        </p:nvSpPr>
        <p:spPr>
          <a:xfrm>
            <a:off x="407505" y="2435087"/>
            <a:ext cx="2615720" cy="1759226"/>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编程</a:t>
            </a:r>
            <a:r>
              <a:rPr lang="zh-CN" altLang="en-US" sz="1600" b="1" dirty="0">
                <a:solidFill>
                  <a:schemeClr val="bg1"/>
                </a:solidFill>
                <a:latin typeface="微软雅黑" panose="020B0503020204020204" pitchFamily="34" charset="-122"/>
                <a:ea typeface="微软雅黑" panose="020B0503020204020204" pitchFamily="34" charset="-122"/>
              </a:rPr>
              <a:t>方式不能覆盖所有构件形式（挑构件）</a:t>
            </a:r>
          </a:p>
        </p:txBody>
      </p:sp>
      <p:sp>
        <p:nvSpPr>
          <p:cNvPr id="19" name="矩形 18"/>
          <p:cNvSpPr/>
          <p:nvPr/>
        </p:nvSpPr>
        <p:spPr>
          <a:xfrm>
            <a:off x="3349488" y="2435087"/>
            <a:ext cx="2615720" cy="1759226"/>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机器人不能一次性完成全部焊接工作（人工补充</a:t>
            </a:r>
            <a:r>
              <a:rPr lang="zh-CN" altLang="en-US" sz="1600" b="1" dirty="0" smtClean="0">
                <a:solidFill>
                  <a:schemeClr val="bg1"/>
                </a:solidFill>
                <a:latin typeface="微软雅黑" panose="020B0503020204020204" pitchFamily="34" charset="-122"/>
                <a:ea typeface="微软雅黑" panose="020B0503020204020204" pitchFamily="34" charset="-122"/>
              </a:rPr>
              <a:t>）</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291471" y="2435087"/>
            <a:ext cx="2615720" cy="1759226"/>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pitchFamily="34" charset="-122"/>
                <a:ea typeface="微软雅黑" panose="020B0503020204020204" pitchFamily="34" charset="-122"/>
              </a:rPr>
              <a:t>薄板角焊缝多，厚板坡口焊少（效率提升不明显）</a:t>
            </a:r>
          </a:p>
        </p:txBody>
      </p:sp>
      <p:sp>
        <p:nvSpPr>
          <p:cNvPr id="21" name="矩形 20"/>
          <p:cNvSpPr/>
          <p:nvPr/>
        </p:nvSpPr>
        <p:spPr>
          <a:xfrm>
            <a:off x="9233454" y="2435087"/>
            <a:ext cx="2615720" cy="1759226"/>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pitchFamily="34" charset="-122"/>
                <a:ea typeface="微软雅黑" panose="020B0503020204020204" pitchFamily="34" charset="-122"/>
              </a:rPr>
              <a:t>熔透焊缝反面清根问题（限制工厂应用推广）</a:t>
            </a:r>
          </a:p>
        </p:txBody>
      </p:sp>
      <p:sp>
        <p:nvSpPr>
          <p:cNvPr id="3" name="文本框 2"/>
          <p:cNvSpPr txBox="1"/>
          <p:nvPr/>
        </p:nvSpPr>
        <p:spPr>
          <a:xfrm>
            <a:off x="407503" y="2425147"/>
            <a:ext cx="1063487" cy="338554"/>
          </a:xfrm>
          <a:prstGeom prst="rect">
            <a:avLst/>
          </a:prstGeom>
          <a:solidFill>
            <a:srgbClr val="FFC000"/>
          </a:solid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问题一</a:t>
            </a:r>
          </a:p>
        </p:txBody>
      </p:sp>
      <p:sp>
        <p:nvSpPr>
          <p:cNvPr id="22" name="文本框 21"/>
          <p:cNvSpPr txBox="1"/>
          <p:nvPr/>
        </p:nvSpPr>
        <p:spPr>
          <a:xfrm>
            <a:off x="3349486" y="2425147"/>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问题二</a:t>
            </a:r>
            <a:endParaRPr lang="zh-CN" altLang="en-US" sz="16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6291469" y="2425147"/>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问题三</a:t>
            </a:r>
            <a:endParaRPr lang="zh-CN" altLang="en-US" sz="1600"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9233452" y="2425147"/>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问题四</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2712747">
            <a:off x="2568481" y="2504545"/>
            <a:ext cx="1421411" cy="1421411"/>
          </a:xfrm>
          <a:prstGeom prst="rect">
            <a:avLst/>
          </a:prstGeom>
          <a:solidFill>
            <a:schemeClr val="bg1"/>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2" name="矩形 1"/>
          <p:cNvSpPr/>
          <p:nvPr/>
        </p:nvSpPr>
        <p:spPr>
          <a:xfrm rot="2712747">
            <a:off x="2872963" y="2504545"/>
            <a:ext cx="1421411" cy="1421411"/>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5" name="文本框 4"/>
          <p:cNvSpPr txBox="1"/>
          <p:nvPr/>
        </p:nvSpPr>
        <p:spPr>
          <a:xfrm>
            <a:off x="3196960" y="2873938"/>
            <a:ext cx="137160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04</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272194" y="2751400"/>
            <a:ext cx="4448276" cy="769441"/>
          </a:xfrm>
          <a:prstGeom prst="rect">
            <a:avLst/>
          </a:prstGeom>
          <a:noFill/>
        </p:spPr>
        <p:txBody>
          <a:bodyPr wrap="square" rtlCol="0">
            <a:spAutoFit/>
          </a:bodyPr>
          <a:lstStyle/>
          <a:p>
            <a:pPr>
              <a:spcBef>
                <a:spcPct val="50000"/>
              </a:spcBef>
              <a:defRPr/>
            </a:pPr>
            <a:r>
              <a:rPr lang="zh-CN" altLang="en-US" sz="4400" b="1" dirty="0">
                <a:latin typeface="微软雅黑" panose="020B0503020204020204" pitchFamily="34" charset="-122"/>
                <a:ea typeface="微软雅黑" panose="020B0503020204020204" pitchFamily="34" charset="-122"/>
              </a:rPr>
              <a:t>下一步研究方向</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3262432"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下一步改善、提升方向</a:t>
            </a:r>
          </a:p>
        </p:txBody>
      </p:sp>
      <p:sp>
        <p:nvSpPr>
          <p:cNvPr id="17" name="矩形 16"/>
          <p:cNvSpPr/>
          <p:nvPr/>
        </p:nvSpPr>
        <p:spPr>
          <a:xfrm>
            <a:off x="796860" y="2415209"/>
            <a:ext cx="2950192" cy="195800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r>
              <a:rPr lang="zh-CN" altLang="en-US" sz="1400" dirty="0">
                <a:latin typeface="微软雅黑" panose="020B0503020204020204" pitchFamily="34" charset="-122"/>
                <a:ea typeface="微软雅黑" panose="020B0503020204020204" pitchFamily="34" charset="-122"/>
              </a:rPr>
              <a:t>焊接编程方法及</a:t>
            </a:r>
            <a:r>
              <a:rPr lang="zh-CN" altLang="en-US" sz="1400" dirty="0" smtClean="0">
                <a:latin typeface="微软雅黑" panose="020B0503020204020204" pitchFamily="34" charset="-122"/>
                <a:ea typeface="微软雅黑" panose="020B0503020204020204" pitchFamily="34" charset="-122"/>
              </a:rPr>
              <a:t>效率</a:t>
            </a:r>
            <a:endParaRPr lang="en-US" altLang="zh-CN" sz="1400" dirty="0" smtClean="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完善</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厚板坡口焊缝</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数据库</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p:nvSpPr>
        <p:spPr>
          <a:xfrm>
            <a:off x="4502427" y="2474843"/>
            <a:ext cx="2753138" cy="19083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l"/>
            </a:pPr>
            <a:endParaRPr lang="en-US" altLang="zh-CN" sz="16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l"/>
            </a:pPr>
            <a:r>
              <a:rPr lang="zh-CN" altLang="en-US" sz="1600" dirty="0" smtClean="0">
                <a:latin typeface="微软雅黑" panose="020B0503020204020204" pitchFamily="34" charset="-122"/>
                <a:ea typeface="微软雅黑" panose="020B0503020204020204" pitchFamily="34" charset="-122"/>
                <a:cs typeface="Times New Roman" panose="02020603050405020304" pitchFamily="18" charset="0"/>
              </a:rPr>
              <a:t>狭小</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空间和薄板包角</a:t>
            </a:r>
            <a:r>
              <a:rPr lang="zh-CN" altLang="en-US" sz="1600" dirty="0" smtClean="0">
                <a:latin typeface="微软雅黑" panose="020B0503020204020204" pitchFamily="34" charset="-122"/>
                <a:ea typeface="微软雅黑" panose="020B0503020204020204" pitchFamily="34" charset="-122"/>
                <a:cs typeface="Times New Roman" panose="02020603050405020304" pitchFamily="18" charset="0"/>
              </a:rPr>
              <a:t>焊接</a:t>
            </a:r>
            <a:endParaRPr lang="en-US" altLang="zh-CN" sz="16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buFont typeface="Wingdings" panose="05000000000000000000" pitchFamily="2" charset="2"/>
              <a:buChar char="l"/>
            </a:pPr>
            <a:r>
              <a:rPr lang="zh-CN" altLang="en-US" sz="1600" dirty="0" smtClean="0">
                <a:latin typeface="微软雅黑" panose="020B0503020204020204" pitchFamily="34" charset="-122"/>
                <a:ea typeface="微软雅黑" panose="020B0503020204020204" pitchFamily="34" charset="-122"/>
              </a:rPr>
              <a:t>熔</a:t>
            </a:r>
            <a:r>
              <a:rPr lang="zh-CN" altLang="en-US" sz="1600" dirty="0">
                <a:latin typeface="微软雅黑" panose="020B0503020204020204" pitchFamily="34" charset="-122"/>
                <a:ea typeface="微软雅黑" panose="020B0503020204020204" pitchFamily="34" charset="-122"/>
              </a:rPr>
              <a:t>透焊缝反面清根</a:t>
            </a:r>
          </a:p>
          <a:p>
            <a:pPr lvl="0"/>
            <a:endParaRPr lang="zh-CN" altLang="en-US" sz="1600" dirty="0">
              <a:latin typeface="微软雅黑" panose="020B0503020204020204" pitchFamily="34" charset="-122"/>
              <a:ea typeface="微软雅黑" panose="020B0503020204020204" pitchFamily="34" charset="-122"/>
            </a:endParaRPr>
          </a:p>
        </p:txBody>
      </p:sp>
      <p:sp>
        <p:nvSpPr>
          <p:cNvPr id="19" name="矩形 18"/>
          <p:cNvSpPr/>
          <p:nvPr/>
        </p:nvSpPr>
        <p:spPr>
          <a:xfrm>
            <a:off x="8219662" y="2454965"/>
            <a:ext cx="2615720" cy="1948069"/>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完善机器人焊接相关工序工作规范</a:t>
            </a:r>
            <a:endParaRPr lang="zh-CN" altLang="en-US" sz="16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795129" y="2425147"/>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流程优化</a:t>
            </a:r>
            <a:endParaRPr lang="zh-CN" altLang="en-US" sz="16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4502425" y="2464904"/>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问题解决</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8219660" y="2445026"/>
            <a:ext cx="1063487" cy="338554"/>
          </a:xfrm>
          <a:prstGeom prst="rect">
            <a:avLst/>
          </a:prstGeom>
          <a:solidFill>
            <a:srgbClr val="FFC000"/>
          </a:solid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制定规范</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3877985" cy="646331"/>
          </a:xfrm>
          <a:prstGeom prst="rect">
            <a:avLst/>
          </a:prstGeom>
          <a:ln>
            <a:noFill/>
          </a:ln>
        </p:spPr>
        <p:txBody>
          <a:bodyPr wrap="none">
            <a:spAutoFit/>
          </a:bodyPr>
          <a:lstStyle/>
          <a:p>
            <a:pPr>
              <a:lnSpc>
                <a:spcPct val="150000"/>
              </a:lnSpc>
            </a:pPr>
            <a:r>
              <a:rPr lang="zh-CN" altLang="en-US" sz="2400" b="1" dirty="0" smtClean="0">
                <a:solidFill>
                  <a:srgbClr val="002060"/>
                </a:solidFill>
                <a:latin typeface="微软雅黑" panose="020B0503020204020204" pitchFamily="34" charset="-122"/>
                <a:ea typeface="微软雅黑" panose="020B0503020204020204" pitchFamily="34" charset="-122"/>
              </a:rPr>
              <a:t>解决</a:t>
            </a:r>
            <a:r>
              <a:rPr lang="zh-CN" altLang="en-US" sz="2400" b="1" dirty="0">
                <a:solidFill>
                  <a:srgbClr val="002060"/>
                </a:solidFill>
                <a:latin typeface="微软雅黑" panose="020B0503020204020204" pitchFamily="34" charset="-122"/>
                <a:ea typeface="微软雅黑" panose="020B0503020204020204" pitchFamily="34" charset="-122"/>
              </a:rPr>
              <a:t>熔透焊缝反面清根问题</a:t>
            </a:r>
          </a:p>
        </p:txBody>
      </p:sp>
      <p:sp>
        <p:nvSpPr>
          <p:cNvPr id="17" name="矩形 16"/>
          <p:cNvSpPr/>
          <p:nvPr/>
        </p:nvSpPr>
        <p:spPr>
          <a:xfrm>
            <a:off x="806797" y="3578087"/>
            <a:ext cx="4320000" cy="1958008"/>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通过机器人加持碳弧气刨或机械清根工具实现均匀稳定清根坡口质量，满足机器人焊接要求；</a:t>
            </a:r>
          </a:p>
        </p:txBody>
      </p:sp>
      <p:sp>
        <p:nvSpPr>
          <p:cNvPr id="18" name="矩形 17"/>
          <p:cNvSpPr/>
          <p:nvPr/>
        </p:nvSpPr>
        <p:spPr>
          <a:xfrm>
            <a:off x="6569764" y="3548271"/>
            <a:ext cx="4320000" cy="1987824"/>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a:latin typeface="微软雅黑" panose="020B0503020204020204" pitchFamily="34" charset="-122"/>
                <a:ea typeface="微软雅黑" panose="020B0503020204020204" pitchFamily="34" charset="-122"/>
              </a:rPr>
              <a:t>通过机器人焊接的稳定性和适当加大根部焊道焊接规范，提高熔透深度，实现焊缝不清根焊接的可行性。</a:t>
            </a:r>
            <a:endParaRPr lang="zh-CN" altLang="en-US" sz="16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805068" y="3588025"/>
            <a:ext cx="1063487" cy="338554"/>
          </a:xfrm>
          <a:prstGeom prst="rect">
            <a:avLst/>
          </a:prstGeom>
          <a:solidFill>
            <a:srgbClr val="FFC000"/>
          </a:solid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方案一</a:t>
            </a:r>
            <a:endParaRPr lang="zh-CN" altLang="en-US" sz="1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6569764" y="3538329"/>
            <a:ext cx="1520364" cy="338554"/>
          </a:xfrm>
          <a:prstGeom prst="rect">
            <a:avLst/>
          </a:prstGeom>
          <a:solidFill>
            <a:srgbClr val="FFC000"/>
          </a:solid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方案二</a:t>
            </a:r>
            <a:endParaRPr lang="zh-CN" altLang="en-US" sz="1600" b="1" dirty="0">
              <a:latin typeface="微软雅黑" panose="020B0503020204020204" pitchFamily="34" charset="-122"/>
              <a:ea typeface="微软雅黑" panose="020B0503020204020204" pitchFamily="34" charset="-122"/>
            </a:endParaRPr>
          </a:p>
        </p:txBody>
      </p:sp>
      <p:sp>
        <p:nvSpPr>
          <p:cNvPr id="8" name="矩形 7"/>
          <p:cNvSpPr/>
          <p:nvPr/>
        </p:nvSpPr>
        <p:spPr>
          <a:xfrm>
            <a:off x="583096" y="1367785"/>
            <a:ext cx="10568608" cy="1338828"/>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建筑钢结构构件在工厂加工过程中，对坡口熔透焊缝较少采用背面加垫板形式，主要以反面碳弧气刨清根为主</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由于</a:t>
            </a:r>
            <a:r>
              <a:rPr lang="zh-CN" altLang="en-US" dirty="0">
                <a:latin typeface="微软雅黑" panose="020B0503020204020204" pitchFamily="34" charset="-122"/>
                <a:ea typeface="微软雅黑" panose="020B0503020204020204" pitchFamily="34" charset="-122"/>
              </a:rPr>
              <a:t>碳弧气刨人工操作的不稳定性，造成反面第一道机器人焊接焊缝根部质量不宜保证。</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4185761"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狭小空间和薄板包角焊接问题</a:t>
            </a:r>
          </a:p>
        </p:txBody>
      </p:sp>
      <p:sp>
        <p:nvSpPr>
          <p:cNvPr id="17" name="矩形 16"/>
          <p:cNvSpPr/>
          <p:nvPr/>
        </p:nvSpPr>
        <p:spPr>
          <a:xfrm>
            <a:off x="5736603" y="1282148"/>
            <a:ext cx="5007595" cy="23655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95275" eaLnBrk="0" hangingPunct="0"/>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由于建筑钢结构构件结构形式特点，势必存在部分狭小空间，焊接机器人无法达到或无法形成良好的焊接枪姿，需通过变位机、工装以及焊接机器人关节的改进，进一步扩大机器人焊接的可达性。</a:t>
            </a:r>
            <a:endParaRPr lang="zh-CN" altLang="en-US" sz="16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文本框 19"/>
          <p:cNvSpPr txBox="1"/>
          <p:nvPr/>
        </p:nvSpPr>
        <p:spPr>
          <a:xfrm>
            <a:off x="5714997" y="1292087"/>
            <a:ext cx="1336771" cy="338554"/>
          </a:xfrm>
          <a:prstGeom prst="rect">
            <a:avLst/>
          </a:prstGeom>
          <a:solidFill>
            <a:srgbClr val="FFC000"/>
          </a:solid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问题一</a:t>
            </a:r>
            <a:endParaRPr lang="zh-CN" altLang="en-US" sz="1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96349" y="1334937"/>
            <a:ext cx="4412974" cy="4949998"/>
            <a:chOff x="6813040" y="1643050"/>
            <a:chExt cx="3375446" cy="4500594"/>
          </a:xfrm>
        </p:grpSpPr>
        <p:pic>
          <p:nvPicPr>
            <p:cNvPr id="11" name="Picture 2"/>
            <p:cNvPicPr>
              <a:picLocks noChangeAspect="1" noChangeArrowheads="1"/>
            </p:cNvPicPr>
            <p:nvPr/>
          </p:nvPicPr>
          <p:blipFill>
            <a:blip r:embed="rId2" cstate="print"/>
            <a:srcRect/>
            <a:stretch>
              <a:fillRect/>
            </a:stretch>
          </p:blipFill>
          <p:spPr bwMode="auto">
            <a:xfrm rot="16200000">
              <a:off x="6250466" y="2205624"/>
              <a:ext cx="4500594" cy="3375446"/>
            </a:xfrm>
            <a:prstGeom prst="rect">
              <a:avLst/>
            </a:prstGeom>
            <a:noFill/>
            <a:ln w="9525">
              <a:noFill/>
              <a:miter lim="800000"/>
              <a:headEnd/>
              <a:tailEnd/>
            </a:ln>
          </p:spPr>
        </p:pic>
        <p:sp>
          <p:nvSpPr>
            <p:cNvPr id="12" name="椭圆 11"/>
            <p:cNvSpPr/>
            <p:nvPr/>
          </p:nvSpPr>
          <p:spPr>
            <a:xfrm>
              <a:off x="8167702" y="4786322"/>
              <a:ext cx="1143008" cy="92869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310578" y="3000372"/>
              <a:ext cx="928694" cy="7143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5756481" y="3906079"/>
            <a:ext cx="5007595" cy="23655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95275" eaLnBrk="0" hangingPunct="0"/>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根据建筑钢结构焊接规范要求，钢板端部焊缝需要进行包角绕焊。由于现有焊接机器人空间运行动作的限制，还无法实现薄板端部包角焊缝的连续进行，需要通过双机对称焊接等措施来进一步提高包角焊缝成型和质量。</a:t>
            </a:r>
            <a:endParaRPr lang="zh-CN" altLang="en-US" sz="16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文本框 14"/>
          <p:cNvSpPr txBox="1"/>
          <p:nvPr/>
        </p:nvSpPr>
        <p:spPr>
          <a:xfrm>
            <a:off x="5734875" y="3916018"/>
            <a:ext cx="1336771" cy="338554"/>
          </a:xfrm>
          <a:prstGeom prst="rect">
            <a:avLst/>
          </a:prstGeom>
          <a:solidFill>
            <a:srgbClr val="FFC000"/>
          </a:solid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问题二</a:t>
            </a:r>
            <a:endParaRPr lang="zh-CN" altLang="en-US" sz="16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5724644" cy="581057"/>
          </a:xfrm>
          <a:prstGeom prst="rect">
            <a:avLst/>
          </a:prstGeom>
          <a:ln>
            <a:noFill/>
          </a:ln>
        </p:spPr>
        <p:txBody>
          <a:bodyPr wrap="none">
            <a:spAutoFit/>
          </a:bodyPr>
          <a:lstStyle/>
          <a:p>
            <a:pPr>
              <a:lnSpc>
                <a:spcPct val="150000"/>
              </a:lnSpc>
            </a:pPr>
            <a:r>
              <a:rPr lang="zh-CN" altLang="en-US" sz="2400" b="1" dirty="0">
                <a:solidFill>
                  <a:srgbClr val="002060"/>
                </a:solidFill>
                <a:latin typeface="微软雅黑" panose="020B0503020204020204" pitchFamily="34" charset="-122"/>
                <a:ea typeface="微软雅黑" panose="020B0503020204020204" pitchFamily="34" charset="-122"/>
              </a:rPr>
              <a:t>进一步完善机器人焊接相关工序工作规范</a:t>
            </a:r>
          </a:p>
        </p:txBody>
      </p:sp>
      <p:sp>
        <p:nvSpPr>
          <p:cNvPr id="17" name="矩形 16"/>
          <p:cNvSpPr/>
          <p:nvPr/>
        </p:nvSpPr>
        <p:spPr>
          <a:xfrm>
            <a:off x="5756481" y="1411359"/>
            <a:ext cx="5007595" cy="1868556"/>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a:latin typeface="微软雅黑" panose="020B0503020204020204" pitchFamily="34" charset="-122"/>
                <a:ea typeface="微软雅黑" panose="020B0503020204020204" pitchFamily="34" charset="-122"/>
              </a:rPr>
              <a:t>通过前道工序工作标准和工作规范的制订，明确相关要求，提高机器人焊接的效率和质量。</a:t>
            </a:r>
            <a:endParaRPr lang="zh-CN" altLang="en-US" sz="16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5734875" y="1421297"/>
            <a:ext cx="1938133" cy="338554"/>
          </a:xfrm>
          <a:prstGeom prst="rect">
            <a:avLst/>
          </a:prstGeom>
          <a:solidFill>
            <a:srgbClr val="FFC000"/>
          </a:solidFill>
        </p:spPr>
        <p:txBody>
          <a:bodyPr wrap="square" rtlCol="0">
            <a:spAutoFit/>
          </a:bodyPr>
          <a:lstStyle/>
          <a:p>
            <a:r>
              <a:rPr lang="zh-CN" altLang="en-US" sz="1600" b="1" dirty="0">
                <a:latin typeface="Calibri" charset="0"/>
                <a:cs typeface="Times New Roman" panose="02020603050405020304" pitchFamily="18" charset="0"/>
              </a:rPr>
              <a:t>前道工序质量</a:t>
            </a:r>
            <a:endParaRPr lang="zh-CN" altLang="en-US" sz="1600" b="1" dirty="0">
              <a:latin typeface="微软雅黑" panose="020B0503020204020204" pitchFamily="34" charset="-122"/>
              <a:ea typeface="微软雅黑" panose="020B0503020204020204" pitchFamily="34" charset="-122"/>
            </a:endParaRPr>
          </a:p>
        </p:txBody>
      </p:sp>
      <p:sp>
        <p:nvSpPr>
          <p:cNvPr id="14" name="矩形 13"/>
          <p:cNvSpPr/>
          <p:nvPr/>
        </p:nvSpPr>
        <p:spPr>
          <a:xfrm>
            <a:off x="5786298" y="3876264"/>
            <a:ext cx="5007595" cy="1888434"/>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latin typeface="微软雅黑" panose="020B0503020204020204" pitchFamily="34" charset="-122"/>
                <a:ea typeface="微软雅黑" panose="020B0503020204020204" pitchFamily="34" charset="-122"/>
              </a:rPr>
              <a:t>建议对机器人焊接配备专门生产组织团队，固定坡口、装配、后续打磨处理人员。</a:t>
            </a:r>
          </a:p>
        </p:txBody>
      </p:sp>
      <p:sp>
        <p:nvSpPr>
          <p:cNvPr id="15" name="文本框 14"/>
          <p:cNvSpPr txBox="1"/>
          <p:nvPr/>
        </p:nvSpPr>
        <p:spPr>
          <a:xfrm>
            <a:off x="5764692" y="3886202"/>
            <a:ext cx="1888438" cy="338554"/>
          </a:xfrm>
          <a:prstGeom prst="rect">
            <a:avLst/>
          </a:prstGeom>
          <a:solidFill>
            <a:srgbClr val="FFC000"/>
          </a:solidFill>
        </p:spPr>
        <p:txBody>
          <a:bodyPr wrap="square" rtlCol="0">
            <a:spAutoFit/>
          </a:bodyPr>
          <a:lstStyle/>
          <a:p>
            <a:r>
              <a:rPr lang="zh-CN" altLang="en-US" sz="1600" b="1" dirty="0">
                <a:latin typeface="Calibri" charset="0"/>
                <a:cs typeface="Times New Roman" panose="02020603050405020304" pitchFamily="18" charset="0"/>
              </a:rPr>
              <a:t>生产组织管理</a:t>
            </a:r>
            <a:endParaRPr lang="zh-CN" altLang="en-US" sz="1600" b="1" dirty="0">
              <a:latin typeface="微软雅黑" panose="020B0503020204020204" pitchFamily="34" charset="-122"/>
              <a:ea typeface="微软雅黑" panose="020B0503020204020204" pitchFamily="34" charset="-122"/>
            </a:endParaRPr>
          </a:p>
        </p:txBody>
      </p:sp>
      <p:pic>
        <p:nvPicPr>
          <p:cNvPr id="16" name="图片 15" descr="C:\Users\袁敏\AppData\Local\Temp\WeChat Files\80130651187980450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067683" y="1712986"/>
            <a:ext cx="4426031" cy="3876178"/>
          </a:xfrm>
          <a:prstGeom prst="rect">
            <a:avLst/>
          </a:prstGeom>
          <a:noFill/>
          <a:ln>
            <a:noFill/>
          </a:ln>
        </p:spPr>
      </p:pic>
      <p:sp>
        <p:nvSpPr>
          <p:cNvPr id="18" name="矩形 17"/>
          <p:cNvSpPr/>
          <p:nvPr/>
        </p:nvSpPr>
        <p:spPr>
          <a:xfrm>
            <a:off x="1772486" y="6004499"/>
            <a:ext cx="3005951" cy="400110"/>
          </a:xfrm>
          <a:prstGeom prst="rect">
            <a:avLst/>
          </a:prstGeom>
          <a:solidFill>
            <a:schemeClr val="bg1"/>
          </a:solidFill>
        </p:spPr>
        <p:txBody>
          <a:bodyPr wrap="none">
            <a:spAutoFit/>
          </a:bodyPr>
          <a:lstStyle/>
          <a:p>
            <a:r>
              <a:rPr lang="zh-CN" altLang="en-US" sz="2000" b="1" dirty="0">
                <a:latin typeface="微软雅黑" panose="020B0503020204020204" pitchFamily="34" charset="-122"/>
                <a:ea typeface="微软雅黑" panose="020B0503020204020204" pitchFamily="34" charset="-122"/>
              </a:rPr>
              <a:t>影响焊缝成型的点焊质量</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590289" y="220869"/>
            <a:ext cx="800219" cy="581057"/>
          </a:xfrm>
          <a:prstGeom prst="rect">
            <a:avLst/>
          </a:prstGeom>
          <a:ln>
            <a:noFill/>
          </a:ln>
        </p:spPr>
        <p:txBody>
          <a:bodyPr wrap="none">
            <a:spAutoFit/>
          </a:bodyPr>
          <a:lstStyle/>
          <a:p>
            <a:pPr>
              <a:lnSpc>
                <a:spcPct val="150000"/>
              </a:lnSpc>
            </a:pPr>
            <a:r>
              <a:rPr lang="zh-CN" altLang="en-US" sz="2400" b="1" dirty="0" smtClean="0">
                <a:solidFill>
                  <a:srgbClr val="002060"/>
                </a:solidFill>
                <a:latin typeface="微软雅黑" panose="020B0503020204020204" pitchFamily="34" charset="-122"/>
                <a:ea typeface="微软雅黑" panose="020B0503020204020204" pitchFamily="34" charset="-122"/>
              </a:rPr>
              <a:t>总结</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17" name="矩形 16"/>
          <p:cNvSpPr/>
          <p:nvPr/>
        </p:nvSpPr>
        <p:spPr>
          <a:xfrm>
            <a:off x="826674" y="2355576"/>
            <a:ext cx="3079406" cy="2017641"/>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a:latin typeface="微软雅黑" panose="020B0503020204020204" pitchFamily="34" charset="-122"/>
                <a:ea typeface="微软雅黑" panose="020B0503020204020204" pitchFamily="34" charset="-122"/>
              </a:rPr>
              <a:t>现有建筑钢结构机器人焊接系统能够成功应用</a:t>
            </a:r>
          </a:p>
        </p:txBody>
      </p:sp>
      <p:sp>
        <p:nvSpPr>
          <p:cNvPr id="12" name="矩形 11"/>
          <p:cNvSpPr/>
          <p:nvPr/>
        </p:nvSpPr>
        <p:spPr>
          <a:xfrm>
            <a:off x="4533970" y="2355576"/>
            <a:ext cx="3079406" cy="2017641"/>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当前阶段，人工成本和效率的优势尚不明显</a:t>
            </a:r>
            <a:endParaRPr lang="zh-CN" altLang="en-US" sz="2000" b="1" dirty="0">
              <a:latin typeface="微软雅黑" panose="020B0503020204020204" pitchFamily="34" charset="-122"/>
              <a:ea typeface="微软雅黑" panose="020B0503020204020204" pitchFamily="34" charset="-122"/>
            </a:endParaRPr>
          </a:p>
        </p:txBody>
      </p:sp>
      <p:sp>
        <p:nvSpPr>
          <p:cNvPr id="13" name="矩形 12"/>
          <p:cNvSpPr/>
          <p:nvPr/>
        </p:nvSpPr>
        <p:spPr>
          <a:xfrm>
            <a:off x="8290961" y="2355576"/>
            <a:ext cx="3079406" cy="2017641"/>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a:latin typeface="微软雅黑" panose="020B0503020204020204" pitchFamily="34" charset="-122"/>
                <a:ea typeface="微软雅黑" panose="020B0503020204020204" pitchFamily="34" charset="-122"/>
              </a:rPr>
              <a:t>对下一步行业内钢结构焊接机器人的研究和推广提供参考。</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数据 3"/>
          <p:cNvSpPr/>
          <p:nvPr/>
        </p:nvSpPr>
        <p:spPr>
          <a:xfrm>
            <a:off x="6923565" y="0"/>
            <a:ext cx="5266944" cy="689434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313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53"/>
              <a:gd name="connsiteX1" fmla="*/ 3134 w 10000"/>
              <a:gd name="connsiteY1" fmla="*/ 0 h 10053"/>
              <a:gd name="connsiteX2" fmla="*/ 10000 w 10000"/>
              <a:gd name="connsiteY2" fmla="*/ 0 h 10053"/>
              <a:gd name="connsiteX3" fmla="*/ 7259 w 10000"/>
              <a:gd name="connsiteY3" fmla="*/ 10053 h 10053"/>
              <a:gd name="connsiteX4" fmla="*/ 0 w 10000"/>
              <a:gd name="connsiteY4" fmla="*/ 10000 h 10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53">
                <a:moveTo>
                  <a:pt x="0" y="10000"/>
                </a:moveTo>
                <a:lnTo>
                  <a:pt x="3134" y="0"/>
                </a:lnTo>
                <a:lnTo>
                  <a:pt x="10000" y="0"/>
                </a:lnTo>
                <a:lnTo>
                  <a:pt x="7259" y="10053"/>
                </a:lnTo>
                <a:lnTo>
                  <a:pt x="0" y="10000"/>
                </a:lnTo>
                <a:close/>
              </a:path>
            </a:pathLst>
          </a:custGeom>
          <a:solidFill>
            <a:srgbClr val="4BC0C4">
              <a:alpha val="78000"/>
            </a:srgbClr>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流程图: 数据 3"/>
          <p:cNvSpPr/>
          <p:nvPr/>
        </p:nvSpPr>
        <p:spPr>
          <a:xfrm>
            <a:off x="6379900" y="4545217"/>
            <a:ext cx="793215" cy="231278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313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53"/>
              <a:gd name="connsiteX1" fmla="*/ 3134 w 10000"/>
              <a:gd name="connsiteY1" fmla="*/ 0 h 10053"/>
              <a:gd name="connsiteX2" fmla="*/ 10000 w 10000"/>
              <a:gd name="connsiteY2" fmla="*/ 0 h 10053"/>
              <a:gd name="connsiteX3" fmla="*/ 7259 w 10000"/>
              <a:gd name="connsiteY3" fmla="*/ 10053 h 10053"/>
              <a:gd name="connsiteX4" fmla="*/ 0 w 10000"/>
              <a:gd name="connsiteY4" fmla="*/ 10000 h 10053"/>
              <a:gd name="connsiteX0" fmla="*/ 0 w 7259"/>
              <a:gd name="connsiteY0" fmla="*/ 10000 h 10053"/>
              <a:gd name="connsiteX1" fmla="*/ 3134 w 7259"/>
              <a:gd name="connsiteY1" fmla="*/ 0 h 10053"/>
              <a:gd name="connsiteX2" fmla="*/ 4051 w 7259"/>
              <a:gd name="connsiteY2" fmla="*/ 0 h 10053"/>
              <a:gd name="connsiteX3" fmla="*/ 7259 w 7259"/>
              <a:gd name="connsiteY3" fmla="*/ 10053 h 10053"/>
              <a:gd name="connsiteX4" fmla="*/ 0 w 7259"/>
              <a:gd name="connsiteY4" fmla="*/ 10000 h 10053"/>
              <a:gd name="connsiteX0" fmla="*/ 0 w 5581"/>
              <a:gd name="connsiteY0" fmla="*/ 9947 h 9982"/>
              <a:gd name="connsiteX1" fmla="*/ 4317 w 5581"/>
              <a:gd name="connsiteY1" fmla="*/ 0 h 9982"/>
              <a:gd name="connsiteX2" fmla="*/ 5581 w 5581"/>
              <a:gd name="connsiteY2" fmla="*/ 0 h 9982"/>
              <a:gd name="connsiteX3" fmla="*/ 975 w 5581"/>
              <a:gd name="connsiteY3" fmla="*/ 9982 h 9982"/>
              <a:gd name="connsiteX4" fmla="*/ 0 w 5581"/>
              <a:gd name="connsiteY4" fmla="*/ 9947 h 9982"/>
              <a:gd name="connsiteX0" fmla="*/ 0 w 9714"/>
              <a:gd name="connsiteY0" fmla="*/ 9983 h 10018"/>
              <a:gd name="connsiteX1" fmla="*/ 7735 w 9714"/>
              <a:gd name="connsiteY1" fmla="*/ 18 h 10018"/>
              <a:gd name="connsiteX2" fmla="*/ 9714 w 9714"/>
              <a:gd name="connsiteY2" fmla="*/ 0 h 10018"/>
              <a:gd name="connsiteX3" fmla="*/ 1747 w 9714"/>
              <a:gd name="connsiteY3" fmla="*/ 10018 h 10018"/>
              <a:gd name="connsiteX4" fmla="*/ 0 w 9714"/>
              <a:gd name="connsiteY4" fmla="*/ 9983 h 10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4" h="10018">
                <a:moveTo>
                  <a:pt x="0" y="9983"/>
                </a:moveTo>
                <a:lnTo>
                  <a:pt x="7735" y="18"/>
                </a:lnTo>
                <a:lnTo>
                  <a:pt x="9714" y="0"/>
                </a:lnTo>
                <a:lnTo>
                  <a:pt x="1747" y="10018"/>
                </a:lnTo>
                <a:lnTo>
                  <a:pt x="0" y="9983"/>
                </a:lnTo>
                <a:close/>
              </a:path>
            </a:pathLst>
          </a:custGeom>
          <a:solidFill>
            <a:srgbClr val="4BC0C4"/>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任意多边形 81"/>
          <p:cNvSpPr/>
          <p:nvPr/>
        </p:nvSpPr>
        <p:spPr>
          <a:xfrm>
            <a:off x="12975" y="1295237"/>
            <a:ext cx="618677" cy="2156707"/>
          </a:xfrm>
          <a:custGeom>
            <a:avLst/>
            <a:gdLst>
              <a:gd name="connsiteX0" fmla="*/ 698683 w 698683"/>
              <a:gd name="connsiteY0" fmla="*/ 0 h 2435606"/>
              <a:gd name="connsiteX1" fmla="*/ 0 w 698683"/>
              <a:gd name="connsiteY1" fmla="*/ 2435606 h 2435606"/>
              <a:gd name="connsiteX2" fmla="*/ 0 w 698683"/>
              <a:gd name="connsiteY2" fmla="*/ 1839150 h 2435606"/>
              <a:gd name="connsiteX3" fmla="*/ 513637 w 698683"/>
              <a:gd name="connsiteY3" fmla="*/ 4666 h 2435606"/>
              <a:gd name="connsiteX4" fmla="*/ 698683 w 698683"/>
              <a:gd name="connsiteY4" fmla="*/ 0 h 2435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683" h="2435606">
                <a:moveTo>
                  <a:pt x="698683" y="0"/>
                </a:moveTo>
                <a:lnTo>
                  <a:pt x="0" y="2435606"/>
                </a:lnTo>
                <a:lnTo>
                  <a:pt x="0" y="1839150"/>
                </a:lnTo>
                <a:lnTo>
                  <a:pt x="513637" y="4666"/>
                </a:lnTo>
                <a:lnTo>
                  <a:pt x="698683" y="0"/>
                </a:lnTo>
                <a:close/>
              </a:path>
            </a:pathLst>
          </a:custGeom>
          <a:solidFill>
            <a:srgbClr val="4BC0C4"/>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7676363" y="532406"/>
            <a:ext cx="4257741" cy="6309896"/>
            <a:chOff x="8709026" y="995363"/>
            <a:chExt cx="1409700" cy="2089150"/>
          </a:xfrm>
        </p:grpSpPr>
        <p:sp>
          <p:nvSpPr>
            <p:cNvPr id="9" name="Freeform 775"/>
            <p:cNvSpPr>
              <a:spLocks/>
            </p:cNvSpPr>
            <p:nvPr/>
          </p:nvSpPr>
          <p:spPr bwMode="auto">
            <a:xfrm>
              <a:off x="8851901" y="1649413"/>
              <a:ext cx="1112838" cy="779462"/>
            </a:xfrm>
            <a:custGeom>
              <a:avLst/>
              <a:gdLst>
                <a:gd name="T0" fmla="*/ 557 w 557"/>
                <a:gd name="T1" fmla="*/ 172 h 390"/>
                <a:gd name="T2" fmla="*/ 492 w 557"/>
                <a:gd name="T3" fmla="*/ 125 h 390"/>
                <a:gd name="T4" fmla="*/ 389 w 557"/>
                <a:gd name="T5" fmla="*/ 113 h 390"/>
                <a:gd name="T6" fmla="*/ 349 w 557"/>
                <a:gd name="T7" fmla="*/ 74 h 390"/>
                <a:gd name="T8" fmla="*/ 348 w 557"/>
                <a:gd name="T9" fmla="*/ 21 h 390"/>
                <a:gd name="T10" fmla="*/ 313 w 557"/>
                <a:gd name="T11" fmla="*/ 43 h 390"/>
                <a:gd name="T12" fmla="*/ 275 w 557"/>
                <a:gd name="T13" fmla="*/ 43 h 390"/>
                <a:gd name="T14" fmla="*/ 214 w 557"/>
                <a:gd name="T15" fmla="*/ 0 h 390"/>
                <a:gd name="T16" fmla="*/ 211 w 557"/>
                <a:gd name="T17" fmla="*/ 75 h 390"/>
                <a:gd name="T18" fmla="*/ 170 w 557"/>
                <a:gd name="T19" fmla="*/ 113 h 390"/>
                <a:gd name="T20" fmla="*/ 68 w 557"/>
                <a:gd name="T21" fmla="*/ 125 h 390"/>
                <a:gd name="T22" fmla="*/ 1 w 557"/>
                <a:gd name="T23" fmla="*/ 182 h 390"/>
                <a:gd name="T24" fmla="*/ 0 w 557"/>
                <a:gd name="T25" fmla="*/ 186 h 390"/>
                <a:gd name="T26" fmla="*/ 0 w 557"/>
                <a:gd name="T27" fmla="*/ 188 h 390"/>
                <a:gd name="T28" fmla="*/ 0 w 557"/>
                <a:gd name="T29" fmla="*/ 189 h 390"/>
                <a:gd name="T30" fmla="*/ 100 w 557"/>
                <a:gd name="T31" fmla="*/ 271 h 390"/>
                <a:gd name="T32" fmla="*/ 136 w 557"/>
                <a:gd name="T33" fmla="*/ 390 h 390"/>
                <a:gd name="T34" fmla="*/ 424 w 557"/>
                <a:gd name="T35" fmla="*/ 390 h 390"/>
                <a:gd name="T36" fmla="*/ 464 w 557"/>
                <a:gd name="T37" fmla="*/ 262 h 390"/>
                <a:gd name="T38" fmla="*/ 474 w 557"/>
                <a:gd name="T39" fmla="*/ 262 h 390"/>
                <a:gd name="T40" fmla="*/ 557 w 557"/>
                <a:gd name="T41" fmla="*/ 17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7" h="390">
                  <a:moveTo>
                    <a:pt x="557" y="172"/>
                  </a:moveTo>
                  <a:cubicBezTo>
                    <a:pt x="548" y="145"/>
                    <a:pt x="522" y="125"/>
                    <a:pt x="492" y="125"/>
                  </a:cubicBezTo>
                  <a:cubicBezTo>
                    <a:pt x="389" y="113"/>
                    <a:pt x="389" y="113"/>
                    <a:pt x="389" y="113"/>
                  </a:cubicBezTo>
                  <a:cubicBezTo>
                    <a:pt x="370" y="106"/>
                    <a:pt x="353" y="87"/>
                    <a:pt x="349" y="74"/>
                  </a:cubicBezTo>
                  <a:cubicBezTo>
                    <a:pt x="348" y="21"/>
                    <a:pt x="348" y="21"/>
                    <a:pt x="348" y="21"/>
                  </a:cubicBezTo>
                  <a:cubicBezTo>
                    <a:pt x="337" y="30"/>
                    <a:pt x="326" y="35"/>
                    <a:pt x="313" y="43"/>
                  </a:cubicBezTo>
                  <a:cubicBezTo>
                    <a:pt x="307" y="45"/>
                    <a:pt x="283" y="46"/>
                    <a:pt x="275" y="43"/>
                  </a:cubicBezTo>
                  <a:cubicBezTo>
                    <a:pt x="256" y="32"/>
                    <a:pt x="234" y="19"/>
                    <a:pt x="214" y="0"/>
                  </a:cubicBezTo>
                  <a:cubicBezTo>
                    <a:pt x="211" y="75"/>
                    <a:pt x="211" y="75"/>
                    <a:pt x="211" y="75"/>
                  </a:cubicBezTo>
                  <a:cubicBezTo>
                    <a:pt x="206" y="88"/>
                    <a:pt x="189" y="105"/>
                    <a:pt x="170" y="113"/>
                  </a:cubicBezTo>
                  <a:cubicBezTo>
                    <a:pt x="68" y="125"/>
                    <a:pt x="68" y="125"/>
                    <a:pt x="68" y="125"/>
                  </a:cubicBezTo>
                  <a:cubicBezTo>
                    <a:pt x="34" y="125"/>
                    <a:pt x="6" y="150"/>
                    <a:pt x="1" y="182"/>
                  </a:cubicBezTo>
                  <a:cubicBezTo>
                    <a:pt x="0" y="183"/>
                    <a:pt x="0" y="184"/>
                    <a:pt x="0" y="186"/>
                  </a:cubicBezTo>
                  <a:cubicBezTo>
                    <a:pt x="0" y="186"/>
                    <a:pt x="0" y="187"/>
                    <a:pt x="0" y="188"/>
                  </a:cubicBezTo>
                  <a:cubicBezTo>
                    <a:pt x="0" y="188"/>
                    <a:pt x="0" y="189"/>
                    <a:pt x="0" y="189"/>
                  </a:cubicBezTo>
                  <a:cubicBezTo>
                    <a:pt x="100" y="271"/>
                    <a:pt x="100" y="271"/>
                    <a:pt x="100" y="271"/>
                  </a:cubicBezTo>
                  <a:cubicBezTo>
                    <a:pt x="136" y="390"/>
                    <a:pt x="136" y="390"/>
                    <a:pt x="136" y="390"/>
                  </a:cubicBezTo>
                  <a:cubicBezTo>
                    <a:pt x="424" y="390"/>
                    <a:pt x="424" y="390"/>
                    <a:pt x="424" y="390"/>
                  </a:cubicBezTo>
                  <a:cubicBezTo>
                    <a:pt x="464" y="262"/>
                    <a:pt x="464" y="262"/>
                    <a:pt x="464" y="262"/>
                  </a:cubicBezTo>
                  <a:cubicBezTo>
                    <a:pt x="474" y="262"/>
                    <a:pt x="474" y="262"/>
                    <a:pt x="474" y="262"/>
                  </a:cubicBezTo>
                  <a:lnTo>
                    <a:pt x="557" y="172"/>
                  </a:ln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Rectangle 776"/>
            <p:cNvSpPr>
              <a:spLocks noChangeArrowheads="1"/>
            </p:cNvSpPr>
            <p:nvPr/>
          </p:nvSpPr>
          <p:spPr bwMode="auto">
            <a:xfrm>
              <a:off x="9228138" y="1936750"/>
              <a:ext cx="346075" cy="638175"/>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777"/>
            <p:cNvSpPr>
              <a:spLocks noEditPoints="1"/>
            </p:cNvSpPr>
            <p:nvPr/>
          </p:nvSpPr>
          <p:spPr bwMode="auto">
            <a:xfrm>
              <a:off x="8709026" y="1843088"/>
              <a:ext cx="1409700" cy="1241425"/>
            </a:xfrm>
            <a:custGeom>
              <a:avLst/>
              <a:gdLst>
                <a:gd name="T0" fmla="*/ 627 w 705"/>
                <a:gd name="T1" fmla="*/ 72 h 621"/>
                <a:gd name="T2" fmla="*/ 563 w 705"/>
                <a:gd name="T3" fmla="*/ 28 h 621"/>
                <a:gd name="T4" fmla="*/ 460 w 705"/>
                <a:gd name="T5" fmla="*/ 16 h 621"/>
                <a:gd name="T6" fmla="*/ 438 w 705"/>
                <a:gd name="T7" fmla="*/ 10 h 621"/>
                <a:gd name="T8" fmla="*/ 353 w 705"/>
                <a:gd name="T9" fmla="*/ 343 h 621"/>
                <a:gd name="T10" fmla="*/ 265 w 705"/>
                <a:gd name="T11" fmla="*/ 0 h 621"/>
                <a:gd name="T12" fmla="*/ 241 w 705"/>
                <a:gd name="T13" fmla="*/ 16 h 621"/>
                <a:gd name="T14" fmla="*/ 139 w 705"/>
                <a:gd name="T15" fmla="*/ 28 h 621"/>
                <a:gd name="T16" fmla="*/ 87 w 705"/>
                <a:gd name="T17" fmla="*/ 52 h 621"/>
                <a:gd name="T18" fmla="*/ 87 w 705"/>
                <a:gd name="T19" fmla="*/ 52 h 621"/>
                <a:gd name="T20" fmla="*/ 83 w 705"/>
                <a:gd name="T21" fmla="*/ 57 h 621"/>
                <a:gd name="T22" fmla="*/ 76 w 705"/>
                <a:gd name="T23" fmla="*/ 70 h 621"/>
                <a:gd name="T24" fmla="*/ 1 w 705"/>
                <a:gd name="T25" fmla="*/ 318 h 621"/>
                <a:gd name="T26" fmla="*/ 125 w 705"/>
                <a:gd name="T27" fmla="*/ 550 h 621"/>
                <a:gd name="T28" fmla="*/ 214 w 705"/>
                <a:gd name="T29" fmla="*/ 544 h 621"/>
                <a:gd name="T30" fmla="*/ 163 w 705"/>
                <a:gd name="T31" fmla="*/ 574 h 621"/>
                <a:gd name="T32" fmla="*/ 163 w 705"/>
                <a:gd name="T33" fmla="*/ 583 h 621"/>
                <a:gd name="T34" fmla="*/ 349 w 705"/>
                <a:gd name="T35" fmla="*/ 621 h 621"/>
                <a:gd name="T36" fmla="*/ 539 w 705"/>
                <a:gd name="T37" fmla="*/ 582 h 621"/>
                <a:gd name="T38" fmla="*/ 538 w 705"/>
                <a:gd name="T39" fmla="*/ 550 h 621"/>
                <a:gd name="T40" fmla="*/ 581 w 705"/>
                <a:gd name="T41" fmla="*/ 539 h 621"/>
                <a:gd name="T42" fmla="*/ 703 w 705"/>
                <a:gd name="T43" fmla="*/ 311 h 621"/>
                <a:gd name="T44" fmla="*/ 627 w 705"/>
                <a:gd name="T45" fmla="*/ 72 h 621"/>
                <a:gd name="T46" fmla="*/ 169 w 705"/>
                <a:gd name="T47" fmla="*/ 471 h 621"/>
                <a:gd name="T48" fmla="*/ 103 w 705"/>
                <a:gd name="T49" fmla="*/ 337 h 621"/>
                <a:gd name="T50" fmla="*/ 157 w 705"/>
                <a:gd name="T51" fmla="*/ 187 h 621"/>
                <a:gd name="T52" fmla="*/ 169 w 705"/>
                <a:gd name="T53" fmla="*/ 470 h 621"/>
                <a:gd name="T54" fmla="*/ 169 w 705"/>
                <a:gd name="T55" fmla="*/ 471 h 621"/>
                <a:gd name="T56" fmla="*/ 533 w 705"/>
                <a:gd name="T57" fmla="*/ 478 h 621"/>
                <a:gd name="T58" fmla="*/ 533 w 705"/>
                <a:gd name="T59" fmla="*/ 464 h 621"/>
                <a:gd name="T60" fmla="*/ 544 w 705"/>
                <a:gd name="T61" fmla="*/ 194 h 621"/>
                <a:gd name="T62" fmla="*/ 603 w 705"/>
                <a:gd name="T63" fmla="*/ 336 h 621"/>
                <a:gd name="T64" fmla="*/ 533 w 705"/>
                <a:gd name="T65" fmla="*/ 478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5" h="621">
                  <a:moveTo>
                    <a:pt x="627" y="72"/>
                  </a:moveTo>
                  <a:cubicBezTo>
                    <a:pt x="617" y="47"/>
                    <a:pt x="592" y="28"/>
                    <a:pt x="563" y="28"/>
                  </a:cubicBezTo>
                  <a:cubicBezTo>
                    <a:pt x="460" y="16"/>
                    <a:pt x="460" y="16"/>
                    <a:pt x="460" y="16"/>
                  </a:cubicBezTo>
                  <a:cubicBezTo>
                    <a:pt x="456" y="14"/>
                    <a:pt x="442" y="12"/>
                    <a:pt x="438" y="10"/>
                  </a:cubicBezTo>
                  <a:cubicBezTo>
                    <a:pt x="353" y="343"/>
                    <a:pt x="353" y="343"/>
                    <a:pt x="353" y="343"/>
                  </a:cubicBezTo>
                  <a:cubicBezTo>
                    <a:pt x="265" y="0"/>
                    <a:pt x="265" y="0"/>
                    <a:pt x="265" y="0"/>
                  </a:cubicBezTo>
                  <a:cubicBezTo>
                    <a:pt x="258" y="6"/>
                    <a:pt x="250" y="12"/>
                    <a:pt x="241" y="16"/>
                  </a:cubicBezTo>
                  <a:cubicBezTo>
                    <a:pt x="139" y="28"/>
                    <a:pt x="139" y="28"/>
                    <a:pt x="139" y="28"/>
                  </a:cubicBezTo>
                  <a:cubicBezTo>
                    <a:pt x="118" y="28"/>
                    <a:pt x="99" y="37"/>
                    <a:pt x="87" y="52"/>
                  </a:cubicBezTo>
                  <a:cubicBezTo>
                    <a:pt x="87" y="52"/>
                    <a:pt x="87" y="52"/>
                    <a:pt x="87" y="52"/>
                  </a:cubicBezTo>
                  <a:cubicBezTo>
                    <a:pt x="86" y="53"/>
                    <a:pt x="84" y="55"/>
                    <a:pt x="83" y="57"/>
                  </a:cubicBezTo>
                  <a:cubicBezTo>
                    <a:pt x="80" y="61"/>
                    <a:pt x="78" y="65"/>
                    <a:pt x="76" y="70"/>
                  </a:cubicBezTo>
                  <a:cubicBezTo>
                    <a:pt x="51" y="119"/>
                    <a:pt x="3" y="257"/>
                    <a:pt x="1" y="318"/>
                  </a:cubicBezTo>
                  <a:cubicBezTo>
                    <a:pt x="0" y="388"/>
                    <a:pt x="89" y="518"/>
                    <a:pt x="125" y="550"/>
                  </a:cubicBezTo>
                  <a:cubicBezTo>
                    <a:pt x="214" y="544"/>
                    <a:pt x="214" y="544"/>
                    <a:pt x="214" y="544"/>
                  </a:cubicBezTo>
                  <a:cubicBezTo>
                    <a:pt x="163" y="574"/>
                    <a:pt x="163" y="574"/>
                    <a:pt x="163" y="574"/>
                  </a:cubicBezTo>
                  <a:cubicBezTo>
                    <a:pt x="163" y="583"/>
                    <a:pt x="163" y="583"/>
                    <a:pt x="163" y="583"/>
                  </a:cubicBezTo>
                  <a:cubicBezTo>
                    <a:pt x="220" y="608"/>
                    <a:pt x="283" y="621"/>
                    <a:pt x="349" y="621"/>
                  </a:cubicBezTo>
                  <a:cubicBezTo>
                    <a:pt x="417" y="621"/>
                    <a:pt x="481" y="607"/>
                    <a:pt x="539" y="582"/>
                  </a:cubicBezTo>
                  <a:cubicBezTo>
                    <a:pt x="538" y="550"/>
                    <a:pt x="538" y="550"/>
                    <a:pt x="538" y="550"/>
                  </a:cubicBezTo>
                  <a:cubicBezTo>
                    <a:pt x="549" y="558"/>
                    <a:pt x="565" y="559"/>
                    <a:pt x="581" y="539"/>
                  </a:cubicBezTo>
                  <a:cubicBezTo>
                    <a:pt x="617" y="507"/>
                    <a:pt x="705" y="382"/>
                    <a:pt x="703" y="311"/>
                  </a:cubicBezTo>
                  <a:cubicBezTo>
                    <a:pt x="702" y="252"/>
                    <a:pt x="653" y="124"/>
                    <a:pt x="627" y="72"/>
                  </a:cubicBezTo>
                  <a:close/>
                  <a:moveTo>
                    <a:pt x="169" y="471"/>
                  </a:moveTo>
                  <a:cubicBezTo>
                    <a:pt x="142" y="426"/>
                    <a:pt x="110" y="352"/>
                    <a:pt x="103" y="337"/>
                  </a:cubicBezTo>
                  <a:cubicBezTo>
                    <a:pt x="91" y="308"/>
                    <a:pt x="124" y="238"/>
                    <a:pt x="157" y="187"/>
                  </a:cubicBezTo>
                  <a:cubicBezTo>
                    <a:pt x="169" y="470"/>
                    <a:pt x="169" y="470"/>
                    <a:pt x="169" y="470"/>
                  </a:cubicBezTo>
                  <a:lnTo>
                    <a:pt x="169" y="471"/>
                  </a:lnTo>
                  <a:close/>
                  <a:moveTo>
                    <a:pt x="533" y="478"/>
                  </a:moveTo>
                  <a:cubicBezTo>
                    <a:pt x="533" y="464"/>
                    <a:pt x="533" y="464"/>
                    <a:pt x="533" y="464"/>
                  </a:cubicBezTo>
                  <a:cubicBezTo>
                    <a:pt x="544" y="194"/>
                    <a:pt x="544" y="194"/>
                    <a:pt x="544" y="194"/>
                  </a:cubicBezTo>
                  <a:cubicBezTo>
                    <a:pt x="572" y="244"/>
                    <a:pt x="603" y="306"/>
                    <a:pt x="603" y="336"/>
                  </a:cubicBezTo>
                  <a:cubicBezTo>
                    <a:pt x="604" y="358"/>
                    <a:pt x="560" y="427"/>
                    <a:pt x="533" y="47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778"/>
            <p:cNvSpPr>
              <a:spLocks/>
            </p:cNvSpPr>
            <p:nvPr/>
          </p:nvSpPr>
          <p:spPr bwMode="auto">
            <a:xfrm>
              <a:off x="9115426" y="1858963"/>
              <a:ext cx="603250" cy="831850"/>
            </a:xfrm>
            <a:custGeom>
              <a:avLst/>
              <a:gdLst>
                <a:gd name="T0" fmla="*/ 302 w 302"/>
                <a:gd name="T1" fmla="*/ 129 h 416"/>
                <a:gd name="T2" fmla="*/ 295 w 302"/>
                <a:gd name="T3" fmla="*/ 12 h 416"/>
                <a:gd name="T4" fmla="*/ 260 w 302"/>
                <a:gd name="T5" fmla="*/ 8 h 416"/>
                <a:gd name="T6" fmla="*/ 246 w 302"/>
                <a:gd name="T7" fmla="*/ 1 h 416"/>
                <a:gd name="T8" fmla="*/ 228 w 302"/>
                <a:gd name="T9" fmla="*/ 25 h 416"/>
                <a:gd name="T10" fmla="*/ 149 w 302"/>
                <a:gd name="T11" fmla="*/ 333 h 416"/>
                <a:gd name="T12" fmla="*/ 71 w 302"/>
                <a:gd name="T13" fmla="*/ 24 h 416"/>
                <a:gd name="T14" fmla="*/ 53 w 302"/>
                <a:gd name="T15" fmla="*/ 0 h 416"/>
                <a:gd name="T16" fmla="*/ 38 w 302"/>
                <a:gd name="T17" fmla="*/ 8 h 416"/>
                <a:gd name="T18" fmla="*/ 6 w 302"/>
                <a:gd name="T19" fmla="*/ 11 h 416"/>
                <a:gd name="T20" fmla="*/ 0 w 302"/>
                <a:gd name="T21" fmla="*/ 128 h 416"/>
                <a:gd name="T22" fmla="*/ 44 w 302"/>
                <a:gd name="T23" fmla="*/ 136 h 416"/>
                <a:gd name="T24" fmla="*/ 35 w 302"/>
                <a:gd name="T25" fmla="*/ 181 h 416"/>
                <a:gd name="T26" fmla="*/ 143 w 302"/>
                <a:gd name="T27" fmla="*/ 389 h 416"/>
                <a:gd name="T28" fmla="*/ 141 w 302"/>
                <a:gd name="T29" fmla="*/ 416 h 416"/>
                <a:gd name="T30" fmla="*/ 267 w 302"/>
                <a:gd name="T31" fmla="*/ 182 h 416"/>
                <a:gd name="T32" fmla="*/ 258 w 302"/>
                <a:gd name="T33" fmla="*/ 137 h 416"/>
                <a:gd name="T34" fmla="*/ 302 w 302"/>
                <a:gd name="T35" fmla="*/ 12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2" h="416">
                  <a:moveTo>
                    <a:pt x="302" y="129"/>
                  </a:moveTo>
                  <a:cubicBezTo>
                    <a:pt x="295" y="12"/>
                    <a:pt x="295" y="12"/>
                    <a:pt x="295" y="12"/>
                  </a:cubicBezTo>
                  <a:cubicBezTo>
                    <a:pt x="260" y="8"/>
                    <a:pt x="260" y="8"/>
                    <a:pt x="260" y="8"/>
                  </a:cubicBezTo>
                  <a:cubicBezTo>
                    <a:pt x="255" y="6"/>
                    <a:pt x="250" y="4"/>
                    <a:pt x="246" y="1"/>
                  </a:cubicBezTo>
                  <a:cubicBezTo>
                    <a:pt x="228" y="25"/>
                    <a:pt x="228" y="25"/>
                    <a:pt x="228" y="25"/>
                  </a:cubicBezTo>
                  <a:cubicBezTo>
                    <a:pt x="149" y="333"/>
                    <a:pt x="149" y="333"/>
                    <a:pt x="149" y="333"/>
                  </a:cubicBezTo>
                  <a:cubicBezTo>
                    <a:pt x="71" y="24"/>
                    <a:pt x="71" y="24"/>
                    <a:pt x="71" y="24"/>
                  </a:cubicBezTo>
                  <a:cubicBezTo>
                    <a:pt x="53" y="0"/>
                    <a:pt x="53" y="0"/>
                    <a:pt x="53" y="0"/>
                  </a:cubicBezTo>
                  <a:cubicBezTo>
                    <a:pt x="48" y="3"/>
                    <a:pt x="43" y="5"/>
                    <a:pt x="38" y="8"/>
                  </a:cubicBezTo>
                  <a:cubicBezTo>
                    <a:pt x="6" y="11"/>
                    <a:pt x="6" y="11"/>
                    <a:pt x="6" y="11"/>
                  </a:cubicBezTo>
                  <a:cubicBezTo>
                    <a:pt x="0" y="128"/>
                    <a:pt x="0" y="128"/>
                    <a:pt x="0" y="128"/>
                  </a:cubicBezTo>
                  <a:cubicBezTo>
                    <a:pt x="44" y="136"/>
                    <a:pt x="44" y="136"/>
                    <a:pt x="44" y="136"/>
                  </a:cubicBezTo>
                  <a:cubicBezTo>
                    <a:pt x="35" y="181"/>
                    <a:pt x="35" y="181"/>
                    <a:pt x="35" y="181"/>
                  </a:cubicBezTo>
                  <a:cubicBezTo>
                    <a:pt x="143" y="389"/>
                    <a:pt x="143" y="389"/>
                    <a:pt x="143" y="389"/>
                  </a:cubicBezTo>
                  <a:cubicBezTo>
                    <a:pt x="141" y="416"/>
                    <a:pt x="141" y="416"/>
                    <a:pt x="141" y="416"/>
                  </a:cubicBezTo>
                  <a:cubicBezTo>
                    <a:pt x="267" y="182"/>
                    <a:pt x="267" y="182"/>
                    <a:pt x="267" y="182"/>
                  </a:cubicBezTo>
                  <a:cubicBezTo>
                    <a:pt x="258" y="137"/>
                    <a:pt x="258" y="137"/>
                    <a:pt x="258" y="137"/>
                  </a:cubicBezTo>
                  <a:lnTo>
                    <a:pt x="302" y="129"/>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779"/>
            <p:cNvSpPr>
              <a:spLocks/>
            </p:cNvSpPr>
            <p:nvPr/>
          </p:nvSpPr>
          <p:spPr bwMode="auto">
            <a:xfrm>
              <a:off x="9347201" y="1920875"/>
              <a:ext cx="127000" cy="604837"/>
            </a:xfrm>
            <a:custGeom>
              <a:avLst/>
              <a:gdLst>
                <a:gd name="T0" fmla="*/ 0 w 80"/>
                <a:gd name="T1" fmla="*/ 218 h 381"/>
                <a:gd name="T2" fmla="*/ 41 w 80"/>
                <a:gd name="T3" fmla="*/ 381 h 381"/>
                <a:gd name="T4" fmla="*/ 77 w 80"/>
                <a:gd name="T5" fmla="*/ 244 h 381"/>
                <a:gd name="T6" fmla="*/ 55 w 80"/>
                <a:gd name="T7" fmla="*/ 78 h 381"/>
                <a:gd name="T8" fmla="*/ 80 w 80"/>
                <a:gd name="T9" fmla="*/ 42 h 381"/>
                <a:gd name="T10" fmla="*/ 65 w 80"/>
                <a:gd name="T11" fmla="*/ 1 h 381"/>
                <a:gd name="T12" fmla="*/ 14 w 80"/>
                <a:gd name="T13" fmla="*/ 0 h 381"/>
                <a:gd name="T14" fmla="*/ 1 w 80"/>
                <a:gd name="T15" fmla="*/ 43 h 381"/>
                <a:gd name="T16" fmla="*/ 24 w 80"/>
                <a:gd name="T17" fmla="*/ 77 h 381"/>
                <a:gd name="T18" fmla="*/ 0 w 80"/>
                <a:gd name="T19" fmla="*/ 21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81">
                  <a:moveTo>
                    <a:pt x="0" y="218"/>
                  </a:moveTo>
                  <a:lnTo>
                    <a:pt x="41" y="381"/>
                  </a:lnTo>
                  <a:lnTo>
                    <a:pt x="77" y="244"/>
                  </a:lnTo>
                  <a:lnTo>
                    <a:pt x="55" y="78"/>
                  </a:lnTo>
                  <a:lnTo>
                    <a:pt x="80" y="42"/>
                  </a:lnTo>
                  <a:lnTo>
                    <a:pt x="65" y="1"/>
                  </a:lnTo>
                  <a:lnTo>
                    <a:pt x="14" y="0"/>
                  </a:lnTo>
                  <a:lnTo>
                    <a:pt x="1" y="43"/>
                  </a:lnTo>
                  <a:lnTo>
                    <a:pt x="24" y="77"/>
                  </a:lnTo>
                  <a:lnTo>
                    <a:pt x="0" y="218"/>
                  </a:lnTo>
                  <a:close/>
                </a:path>
              </a:pathLst>
            </a:custGeom>
            <a:solidFill>
              <a:srgbClr val="5FA6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780"/>
            <p:cNvSpPr>
              <a:spLocks/>
            </p:cNvSpPr>
            <p:nvPr/>
          </p:nvSpPr>
          <p:spPr bwMode="auto">
            <a:xfrm>
              <a:off x="9202738" y="1795463"/>
              <a:ext cx="209550" cy="230187"/>
            </a:xfrm>
            <a:custGeom>
              <a:avLst/>
              <a:gdLst>
                <a:gd name="T0" fmla="*/ 42 w 132"/>
                <a:gd name="T1" fmla="*/ 0 h 145"/>
                <a:gd name="T2" fmla="*/ 132 w 132"/>
                <a:gd name="T3" fmla="*/ 78 h 145"/>
                <a:gd name="T4" fmla="*/ 66 w 132"/>
                <a:gd name="T5" fmla="*/ 145 h 145"/>
                <a:gd name="T6" fmla="*/ 0 w 132"/>
                <a:gd name="T7" fmla="*/ 44 h 145"/>
                <a:gd name="T8" fmla="*/ 42 w 132"/>
                <a:gd name="T9" fmla="*/ 0 h 145"/>
              </a:gdLst>
              <a:ahLst/>
              <a:cxnLst>
                <a:cxn ang="0">
                  <a:pos x="T0" y="T1"/>
                </a:cxn>
                <a:cxn ang="0">
                  <a:pos x="T2" y="T3"/>
                </a:cxn>
                <a:cxn ang="0">
                  <a:pos x="T4" y="T5"/>
                </a:cxn>
                <a:cxn ang="0">
                  <a:pos x="T6" y="T7"/>
                </a:cxn>
                <a:cxn ang="0">
                  <a:pos x="T8" y="T9"/>
                </a:cxn>
              </a:cxnLst>
              <a:rect l="0" t="0" r="r" b="b"/>
              <a:pathLst>
                <a:path w="132" h="145">
                  <a:moveTo>
                    <a:pt x="42" y="0"/>
                  </a:moveTo>
                  <a:lnTo>
                    <a:pt x="132" y="78"/>
                  </a:lnTo>
                  <a:lnTo>
                    <a:pt x="66" y="145"/>
                  </a:lnTo>
                  <a:lnTo>
                    <a:pt x="0" y="44"/>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781"/>
            <p:cNvSpPr>
              <a:spLocks/>
            </p:cNvSpPr>
            <p:nvPr/>
          </p:nvSpPr>
          <p:spPr bwMode="auto">
            <a:xfrm>
              <a:off x="8983663" y="2873375"/>
              <a:ext cx="182563" cy="155575"/>
            </a:xfrm>
            <a:custGeom>
              <a:avLst/>
              <a:gdLst>
                <a:gd name="T0" fmla="*/ 92 w 92"/>
                <a:gd name="T1" fmla="*/ 44 h 78"/>
                <a:gd name="T2" fmla="*/ 92 w 92"/>
                <a:gd name="T3" fmla="*/ 43 h 78"/>
                <a:gd name="T4" fmla="*/ 75 w 92"/>
                <a:gd name="T5" fmla="*/ 17 h 78"/>
                <a:gd name="T6" fmla="*/ 35 w 92"/>
                <a:gd name="T7" fmla="*/ 9 h 78"/>
                <a:gd name="T8" fmla="*/ 6 w 92"/>
                <a:gd name="T9" fmla="*/ 29 h 78"/>
                <a:gd name="T10" fmla="*/ 0 w 92"/>
                <a:gd name="T11" fmla="*/ 56 h 78"/>
                <a:gd name="T12" fmla="*/ 49 w 92"/>
                <a:gd name="T13" fmla="*/ 78 h 78"/>
                <a:gd name="T14" fmla="*/ 92 w 92"/>
                <a:gd name="T15" fmla="*/ 44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8">
                  <a:moveTo>
                    <a:pt x="92" y="44"/>
                  </a:moveTo>
                  <a:cubicBezTo>
                    <a:pt x="92" y="43"/>
                    <a:pt x="92" y="43"/>
                    <a:pt x="92" y="43"/>
                  </a:cubicBezTo>
                  <a:cubicBezTo>
                    <a:pt x="78" y="22"/>
                    <a:pt x="82" y="28"/>
                    <a:pt x="75" y="17"/>
                  </a:cubicBezTo>
                  <a:cubicBezTo>
                    <a:pt x="66" y="4"/>
                    <a:pt x="48" y="0"/>
                    <a:pt x="35" y="9"/>
                  </a:cubicBezTo>
                  <a:cubicBezTo>
                    <a:pt x="3" y="30"/>
                    <a:pt x="8" y="27"/>
                    <a:pt x="6" y="29"/>
                  </a:cubicBezTo>
                  <a:cubicBezTo>
                    <a:pt x="2" y="37"/>
                    <a:pt x="0" y="46"/>
                    <a:pt x="0" y="56"/>
                  </a:cubicBezTo>
                  <a:cubicBezTo>
                    <a:pt x="16" y="64"/>
                    <a:pt x="32" y="71"/>
                    <a:pt x="49" y="78"/>
                  </a:cubicBezTo>
                  <a:cubicBezTo>
                    <a:pt x="67" y="71"/>
                    <a:pt x="82" y="59"/>
                    <a:pt x="92" y="44"/>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782"/>
            <p:cNvSpPr>
              <a:spLocks/>
            </p:cNvSpPr>
            <p:nvPr/>
          </p:nvSpPr>
          <p:spPr bwMode="auto">
            <a:xfrm>
              <a:off x="9412288" y="1795463"/>
              <a:ext cx="209550" cy="230187"/>
            </a:xfrm>
            <a:custGeom>
              <a:avLst/>
              <a:gdLst>
                <a:gd name="T0" fmla="*/ 92 w 132"/>
                <a:gd name="T1" fmla="*/ 0 h 145"/>
                <a:gd name="T2" fmla="*/ 0 w 132"/>
                <a:gd name="T3" fmla="*/ 78 h 145"/>
                <a:gd name="T4" fmla="*/ 67 w 132"/>
                <a:gd name="T5" fmla="*/ 145 h 145"/>
                <a:gd name="T6" fmla="*/ 132 w 132"/>
                <a:gd name="T7" fmla="*/ 44 h 145"/>
                <a:gd name="T8" fmla="*/ 92 w 132"/>
                <a:gd name="T9" fmla="*/ 0 h 145"/>
              </a:gdLst>
              <a:ahLst/>
              <a:cxnLst>
                <a:cxn ang="0">
                  <a:pos x="T0" y="T1"/>
                </a:cxn>
                <a:cxn ang="0">
                  <a:pos x="T2" y="T3"/>
                </a:cxn>
                <a:cxn ang="0">
                  <a:pos x="T4" y="T5"/>
                </a:cxn>
                <a:cxn ang="0">
                  <a:pos x="T6" y="T7"/>
                </a:cxn>
                <a:cxn ang="0">
                  <a:pos x="T8" y="T9"/>
                </a:cxn>
              </a:cxnLst>
              <a:rect l="0" t="0" r="r" b="b"/>
              <a:pathLst>
                <a:path w="132" h="145">
                  <a:moveTo>
                    <a:pt x="92" y="0"/>
                  </a:moveTo>
                  <a:lnTo>
                    <a:pt x="0" y="78"/>
                  </a:lnTo>
                  <a:lnTo>
                    <a:pt x="67" y="145"/>
                  </a:lnTo>
                  <a:lnTo>
                    <a:pt x="132" y="44"/>
                  </a:lnTo>
                  <a:lnTo>
                    <a:pt x="9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783"/>
            <p:cNvSpPr>
              <a:spLocks/>
            </p:cNvSpPr>
            <p:nvPr/>
          </p:nvSpPr>
          <p:spPr bwMode="auto">
            <a:xfrm>
              <a:off x="8961438" y="2851150"/>
              <a:ext cx="141288" cy="117475"/>
            </a:xfrm>
            <a:custGeom>
              <a:avLst/>
              <a:gdLst>
                <a:gd name="T0" fmla="*/ 89 w 89"/>
                <a:gd name="T1" fmla="*/ 19 h 74"/>
                <a:gd name="T2" fmla="*/ 12 w 89"/>
                <a:gd name="T3" fmla="*/ 74 h 74"/>
                <a:gd name="T4" fmla="*/ 0 w 89"/>
                <a:gd name="T5" fmla="*/ 54 h 74"/>
                <a:gd name="T6" fmla="*/ 75 w 89"/>
                <a:gd name="T7" fmla="*/ 0 h 74"/>
                <a:gd name="T8" fmla="*/ 89 w 89"/>
                <a:gd name="T9" fmla="*/ 19 h 74"/>
              </a:gdLst>
              <a:ahLst/>
              <a:cxnLst>
                <a:cxn ang="0">
                  <a:pos x="T0" y="T1"/>
                </a:cxn>
                <a:cxn ang="0">
                  <a:pos x="T2" y="T3"/>
                </a:cxn>
                <a:cxn ang="0">
                  <a:pos x="T4" y="T5"/>
                </a:cxn>
                <a:cxn ang="0">
                  <a:pos x="T6" y="T7"/>
                </a:cxn>
                <a:cxn ang="0">
                  <a:pos x="T8" y="T9"/>
                </a:cxn>
              </a:cxnLst>
              <a:rect l="0" t="0" r="r" b="b"/>
              <a:pathLst>
                <a:path w="89" h="74">
                  <a:moveTo>
                    <a:pt x="89" y="19"/>
                  </a:moveTo>
                  <a:lnTo>
                    <a:pt x="12" y="74"/>
                  </a:lnTo>
                  <a:lnTo>
                    <a:pt x="0" y="54"/>
                  </a:lnTo>
                  <a:lnTo>
                    <a:pt x="75" y="0"/>
                  </a:lnTo>
                  <a:lnTo>
                    <a:pt x="8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784"/>
            <p:cNvSpPr>
              <a:spLocks/>
            </p:cNvSpPr>
            <p:nvPr/>
          </p:nvSpPr>
          <p:spPr bwMode="auto">
            <a:xfrm>
              <a:off x="9080501" y="2836863"/>
              <a:ext cx="147638" cy="206375"/>
            </a:xfrm>
            <a:custGeom>
              <a:avLst/>
              <a:gdLst>
                <a:gd name="T0" fmla="*/ 72 w 74"/>
                <a:gd name="T1" fmla="*/ 0 h 103"/>
                <a:gd name="T2" fmla="*/ 54 w 74"/>
                <a:gd name="T3" fmla="*/ 0 h 103"/>
                <a:gd name="T4" fmla="*/ 56 w 74"/>
                <a:gd name="T5" fmla="*/ 16 h 103"/>
                <a:gd name="T6" fmla="*/ 43 w 74"/>
                <a:gd name="T7" fmla="*/ 62 h 103"/>
                <a:gd name="T8" fmla="*/ 0 w 74"/>
                <a:gd name="T9" fmla="*/ 96 h 103"/>
                <a:gd name="T10" fmla="*/ 24 w 74"/>
                <a:gd name="T11" fmla="*/ 103 h 103"/>
                <a:gd name="T12" fmla="*/ 73 w 74"/>
                <a:gd name="T13" fmla="*/ 16 h 103"/>
                <a:gd name="T14" fmla="*/ 72 w 74"/>
                <a:gd name="T15" fmla="*/ 0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03">
                  <a:moveTo>
                    <a:pt x="72" y="0"/>
                  </a:moveTo>
                  <a:cubicBezTo>
                    <a:pt x="54" y="0"/>
                    <a:pt x="54" y="0"/>
                    <a:pt x="54" y="0"/>
                  </a:cubicBezTo>
                  <a:cubicBezTo>
                    <a:pt x="55" y="5"/>
                    <a:pt x="56" y="11"/>
                    <a:pt x="56" y="16"/>
                  </a:cubicBezTo>
                  <a:cubicBezTo>
                    <a:pt x="56" y="33"/>
                    <a:pt x="52" y="48"/>
                    <a:pt x="43" y="62"/>
                  </a:cubicBezTo>
                  <a:cubicBezTo>
                    <a:pt x="33" y="77"/>
                    <a:pt x="18" y="89"/>
                    <a:pt x="0" y="96"/>
                  </a:cubicBezTo>
                  <a:cubicBezTo>
                    <a:pt x="5" y="97"/>
                    <a:pt x="15" y="101"/>
                    <a:pt x="24" y="103"/>
                  </a:cubicBezTo>
                  <a:cubicBezTo>
                    <a:pt x="54" y="86"/>
                    <a:pt x="74" y="53"/>
                    <a:pt x="73" y="16"/>
                  </a:cubicBezTo>
                  <a:cubicBezTo>
                    <a:pt x="73" y="11"/>
                    <a:pt x="72" y="5"/>
                    <a:pt x="72" y="0"/>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785"/>
            <p:cNvSpPr>
              <a:spLocks/>
            </p:cNvSpPr>
            <p:nvPr/>
          </p:nvSpPr>
          <p:spPr bwMode="auto">
            <a:xfrm>
              <a:off x="9656763" y="2868613"/>
              <a:ext cx="185738" cy="153987"/>
            </a:xfrm>
            <a:custGeom>
              <a:avLst/>
              <a:gdLst>
                <a:gd name="T0" fmla="*/ 85 w 93"/>
                <a:gd name="T1" fmla="*/ 26 h 77"/>
                <a:gd name="T2" fmla="*/ 57 w 93"/>
                <a:gd name="T3" fmla="*/ 8 h 77"/>
                <a:gd name="T4" fmla="*/ 17 w 93"/>
                <a:gd name="T5" fmla="*/ 17 h 77"/>
                <a:gd name="T6" fmla="*/ 0 w 93"/>
                <a:gd name="T7" fmla="*/ 43 h 77"/>
                <a:gd name="T8" fmla="*/ 0 w 93"/>
                <a:gd name="T9" fmla="*/ 44 h 77"/>
                <a:gd name="T10" fmla="*/ 44 w 93"/>
                <a:gd name="T11" fmla="*/ 77 h 77"/>
                <a:gd name="T12" fmla="*/ 93 w 93"/>
                <a:gd name="T13" fmla="*/ 56 h 77"/>
                <a:gd name="T14" fmla="*/ 85 w 93"/>
                <a:gd name="T15" fmla="*/ 26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77">
                  <a:moveTo>
                    <a:pt x="85" y="26"/>
                  </a:moveTo>
                  <a:cubicBezTo>
                    <a:pt x="57" y="8"/>
                    <a:pt x="57" y="8"/>
                    <a:pt x="57" y="8"/>
                  </a:cubicBezTo>
                  <a:cubicBezTo>
                    <a:pt x="44" y="0"/>
                    <a:pt x="26" y="4"/>
                    <a:pt x="17" y="17"/>
                  </a:cubicBezTo>
                  <a:cubicBezTo>
                    <a:pt x="10" y="28"/>
                    <a:pt x="14" y="22"/>
                    <a:pt x="0" y="43"/>
                  </a:cubicBezTo>
                  <a:cubicBezTo>
                    <a:pt x="0" y="43"/>
                    <a:pt x="0" y="44"/>
                    <a:pt x="0" y="44"/>
                  </a:cubicBezTo>
                  <a:cubicBezTo>
                    <a:pt x="10" y="60"/>
                    <a:pt x="26" y="72"/>
                    <a:pt x="44" y="77"/>
                  </a:cubicBezTo>
                  <a:cubicBezTo>
                    <a:pt x="61" y="71"/>
                    <a:pt x="77" y="64"/>
                    <a:pt x="93" y="56"/>
                  </a:cubicBezTo>
                  <a:cubicBezTo>
                    <a:pt x="93" y="47"/>
                    <a:pt x="90" y="30"/>
                    <a:pt x="85" y="26"/>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786"/>
            <p:cNvSpPr>
              <a:spLocks/>
            </p:cNvSpPr>
            <p:nvPr/>
          </p:nvSpPr>
          <p:spPr bwMode="auto">
            <a:xfrm>
              <a:off x="9596438" y="2833688"/>
              <a:ext cx="147638" cy="207962"/>
            </a:xfrm>
            <a:custGeom>
              <a:avLst/>
              <a:gdLst>
                <a:gd name="T0" fmla="*/ 30 w 74"/>
                <a:gd name="T1" fmla="*/ 62 h 104"/>
                <a:gd name="T2" fmla="*/ 17 w 74"/>
                <a:gd name="T3" fmla="*/ 17 h 104"/>
                <a:gd name="T4" fmla="*/ 18 w 74"/>
                <a:gd name="T5" fmla="*/ 0 h 104"/>
                <a:gd name="T6" fmla="*/ 1 w 74"/>
                <a:gd name="T7" fmla="*/ 0 h 104"/>
                <a:gd name="T8" fmla="*/ 0 w 74"/>
                <a:gd name="T9" fmla="*/ 17 h 104"/>
                <a:gd name="T10" fmla="*/ 51 w 74"/>
                <a:gd name="T11" fmla="*/ 104 h 104"/>
                <a:gd name="T12" fmla="*/ 74 w 74"/>
                <a:gd name="T13" fmla="*/ 95 h 104"/>
                <a:gd name="T14" fmla="*/ 30 w 74"/>
                <a:gd name="T15" fmla="*/ 62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104">
                  <a:moveTo>
                    <a:pt x="30" y="62"/>
                  </a:moveTo>
                  <a:cubicBezTo>
                    <a:pt x="22" y="49"/>
                    <a:pt x="17" y="33"/>
                    <a:pt x="17" y="17"/>
                  </a:cubicBezTo>
                  <a:cubicBezTo>
                    <a:pt x="17" y="11"/>
                    <a:pt x="17" y="6"/>
                    <a:pt x="18" y="0"/>
                  </a:cubicBezTo>
                  <a:cubicBezTo>
                    <a:pt x="1" y="0"/>
                    <a:pt x="1" y="0"/>
                    <a:pt x="1" y="0"/>
                  </a:cubicBezTo>
                  <a:cubicBezTo>
                    <a:pt x="0" y="6"/>
                    <a:pt x="0" y="11"/>
                    <a:pt x="0" y="17"/>
                  </a:cubicBezTo>
                  <a:cubicBezTo>
                    <a:pt x="0" y="54"/>
                    <a:pt x="20" y="87"/>
                    <a:pt x="51" y="104"/>
                  </a:cubicBezTo>
                  <a:cubicBezTo>
                    <a:pt x="60" y="100"/>
                    <a:pt x="67" y="98"/>
                    <a:pt x="74" y="95"/>
                  </a:cubicBezTo>
                  <a:cubicBezTo>
                    <a:pt x="56" y="90"/>
                    <a:pt x="40" y="78"/>
                    <a:pt x="30" y="62"/>
                  </a:cubicBez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787"/>
            <p:cNvSpPr>
              <a:spLocks/>
            </p:cNvSpPr>
            <p:nvPr/>
          </p:nvSpPr>
          <p:spPr bwMode="auto">
            <a:xfrm>
              <a:off x="9732963" y="2841625"/>
              <a:ext cx="141288" cy="117475"/>
            </a:xfrm>
            <a:custGeom>
              <a:avLst/>
              <a:gdLst>
                <a:gd name="T0" fmla="*/ 0 w 89"/>
                <a:gd name="T1" fmla="*/ 18 h 74"/>
                <a:gd name="T2" fmla="*/ 75 w 89"/>
                <a:gd name="T3" fmla="*/ 74 h 74"/>
                <a:gd name="T4" fmla="*/ 89 w 89"/>
                <a:gd name="T5" fmla="*/ 55 h 74"/>
                <a:gd name="T6" fmla="*/ 14 w 89"/>
                <a:gd name="T7" fmla="*/ 0 h 74"/>
                <a:gd name="T8" fmla="*/ 0 w 89"/>
                <a:gd name="T9" fmla="*/ 18 h 74"/>
              </a:gdLst>
              <a:ahLst/>
              <a:cxnLst>
                <a:cxn ang="0">
                  <a:pos x="T0" y="T1"/>
                </a:cxn>
                <a:cxn ang="0">
                  <a:pos x="T2" y="T3"/>
                </a:cxn>
                <a:cxn ang="0">
                  <a:pos x="T4" y="T5"/>
                </a:cxn>
                <a:cxn ang="0">
                  <a:pos x="T6" y="T7"/>
                </a:cxn>
                <a:cxn ang="0">
                  <a:pos x="T8" y="T9"/>
                </a:cxn>
              </a:cxnLst>
              <a:rect l="0" t="0" r="r" b="b"/>
              <a:pathLst>
                <a:path w="89" h="74">
                  <a:moveTo>
                    <a:pt x="0" y="18"/>
                  </a:moveTo>
                  <a:lnTo>
                    <a:pt x="75" y="74"/>
                  </a:lnTo>
                  <a:lnTo>
                    <a:pt x="89" y="55"/>
                  </a:lnTo>
                  <a:lnTo>
                    <a:pt x="14" y="0"/>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788"/>
            <p:cNvSpPr>
              <a:spLocks/>
            </p:cNvSpPr>
            <p:nvPr/>
          </p:nvSpPr>
          <p:spPr bwMode="auto">
            <a:xfrm>
              <a:off x="9274176" y="1652588"/>
              <a:ext cx="274638" cy="123825"/>
            </a:xfrm>
            <a:custGeom>
              <a:avLst/>
              <a:gdLst>
                <a:gd name="T0" fmla="*/ 64 w 137"/>
                <a:gd name="T1" fmla="*/ 28 h 62"/>
                <a:gd name="T2" fmla="*/ 0 w 137"/>
                <a:gd name="T3" fmla="*/ 1 h 62"/>
                <a:gd name="T4" fmla="*/ 0 w 137"/>
                <a:gd name="T5" fmla="*/ 34 h 62"/>
                <a:gd name="T6" fmla="*/ 37 w 137"/>
                <a:gd name="T7" fmla="*/ 57 h 62"/>
                <a:gd name="T8" fmla="*/ 52 w 137"/>
                <a:gd name="T9" fmla="*/ 62 h 62"/>
                <a:gd name="T10" fmla="*/ 92 w 137"/>
                <a:gd name="T11" fmla="*/ 62 h 62"/>
                <a:gd name="T12" fmla="*/ 107 w 137"/>
                <a:gd name="T13" fmla="*/ 58 h 62"/>
                <a:gd name="T14" fmla="*/ 137 w 137"/>
                <a:gd name="T15" fmla="*/ 37 h 62"/>
                <a:gd name="T16" fmla="*/ 137 w 137"/>
                <a:gd name="T17" fmla="*/ 0 h 62"/>
                <a:gd name="T18" fmla="*/ 64 w 137"/>
                <a:gd name="T19"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62">
                  <a:moveTo>
                    <a:pt x="64" y="28"/>
                  </a:moveTo>
                  <a:cubicBezTo>
                    <a:pt x="64" y="28"/>
                    <a:pt x="37" y="20"/>
                    <a:pt x="0" y="1"/>
                  </a:cubicBezTo>
                  <a:cubicBezTo>
                    <a:pt x="0" y="34"/>
                    <a:pt x="0" y="34"/>
                    <a:pt x="0" y="34"/>
                  </a:cubicBezTo>
                  <a:cubicBezTo>
                    <a:pt x="11" y="41"/>
                    <a:pt x="26" y="51"/>
                    <a:pt x="37" y="57"/>
                  </a:cubicBezTo>
                  <a:cubicBezTo>
                    <a:pt x="42" y="61"/>
                    <a:pt x="52" y="62"/>
                    <a:pt x="52" y="62"/>
                  </a:cubicBezTo>
                  <a:cubicBezTo>
                    <a:pt x="92" y="62"/>
                    <a:pt x="92" y="62"/>
                    <a:pt x="92" y="62"/>
                  </a:cubicBezTo>
                  <a:cubicBezTo>
                    <a:pt x="92" y="62"/>
                    <a:pt x="102" y="61"/>
                    <a:pt x="107" y="58"/>
                  </a:cubicBezTo>
                  <a:cubicBezTo>
                    <a:pt x="116" y="52"/>
                    <a:pt x="126" y="44"/>
                    <a:pt x="137" y="37"/>
                  </a:cubicBezTo>
                  <a:cubicBezTo>
                    <a:pt x="137" y="0"/>
                    <a:pt x="137" y="0"/>
                    <a:pt x="137" y="0"/>
                  </a:cubicBezTo>
                  <a:cubicBezTo>
                    <a:pt x="98" y="19"/>
                    <a:pt x="64" y="28"/>
                    <a:pt x="64" y="2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789"/>
            <p:cNvSpPr>
              <a:spLocks/>
            </p:cNvSpPr>
            <p:nvPr/>
          </p:nvSpPr>
          <p:spPr bwMode="auto">
            <a:xfrm>
              <a:off x="9110663" y="1049338"/>
              <a:ext cx="592138" cy="698500"/>
            </a:xfrm>
            <a:custGeom>
              <a:avLst/>
              <a:gdLst>
                <a:gd name="T0" fmla="*/ 281 w 296"/>
                <a:gd name="T1" fmla="*/ 157 h 349"/>
                <a:gd name="T2" fmla="*/ 270 w 296"/>
                <a:gd name="T3" fmla="*/ 158 h 349"/>
                <a:gd name="T4" fmla="*/ 266 w 296"/>
                <a:gd name="T5" fmla="*/ 69 h 349"/>
                <a:gd name="T6" fmla="*/ 149 w 296"/>
                <a:gd name="T7" fmla="*/ 0 h 349"/>
                <a:gd name="T8" fmla="*/ 149 w 296"/>
                <a:gd name="T9" fmla="*/ 0 h 349"/>
                <a:gd name="T10" fmla="*/ 149 w 296"/>
                <a:gd name="T11" fmla="*/ 0 h 349"/>
                <a:gd name="T12" fmla="*/ 37 w 296"/>
                <a:gd name="T13" fmla="*/ 69 h 349"/>
                <a:gd name="T14" fmla="*/ 31 w 296"/>
                <a:gd name="T15" fmla="*/ 161 h 349"/>
                <a:gd name="T16" fmla="*/ 15 w 296"/>
                <a:gd name="T17" fmla="*/ 157 h 349"/>
                <a:gd name="T18" fmla="*/ 6 w 296"/>
                <a:gd name="T19" fmla="*/ 199 h 349"/>
                <a:gd name="T20" fmla="*/ 33 w 296"/>
                <a:gd name="T21" fmla="*/ 227 h 349"/>
                <a:gd name="T22" fmla="*/ 37 w 296"/>
                <a:gd name="T23" fmla="*/ 293 h 349"/>
                <a:gd name="T24" fmla="*/ 115 w 296"/>
                <a:gd name="T25" fmla="*/ 345 h 349"/>
                <a:gd name="T26" fmla="*/ 128 w 296"/>
                <a:gd name="T27" fmla="*/ 349 h 349"/>
                <a:gd name="T28" fmla="*/ 169 w 296"/>
                <a:gd name="T29" fmla="*/ 349 h 349"/>
                <a:gd name="T30" fmla="*/ 183 w 296"/>
                <a:gd name="T31" fmla="*/ 345 h 349"/>
                <a:gd name="T32" fmla="*/ 262 w 296"/>
                <a:gd name="T33" fmla="*/ 293 h 349"/>
                <a:gd name="T34" fmla="*/ 267 w 296"/>
                <a:gd name="T35" fmla="*/ 226 h 349"/>
                <a:gd name="T36" fmla="*/ 290 w 296"/>
                <a:gd name="T37" fmla="*/ 199 h 349"/>
                <a:gd name="T38" fmla="*/ 281 w 296"/>
                <a:gd name="T39" fmla="*/ 15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349">
                  <a:moveTo>
                    <a:pt x="281" y="157"/>
                  </a:moveTo>
                  <a:cubicBezTo>
                    <a:pt x="278" y="156"/>
                    <a:pt x="274" y="156"/>
                    <a:pt x="270" y="158"/>
                  </a:cubicBezTo>
                  <a:cubicBezTo>
                    <a:pt x="272" y="116"/>
                    <a:pt x="271" y="78"/>
                    <a:pt x="266" y="69"/>
                  </a:cubicBezTo>
                  <a:cubicBezTo>
                    <a:pt x="236" y="23"/>
                    <a:pt x="201" y="2"/>
                    <a:pt x="149" y="0"/>
                  </a:cubicBezTo>
                  <a:cubicBezTo>
                    <a:pt x="149" y="0"/>
                    <a:pt x="149" y="0"/>
                    <a:pt x="149" y="0"/>
                  </a:cubicBezTo>
                  <a:cubicBezTo>
                    <a:pt x="149" y="0"/>
                    <a:pt x="149" y="0"/>
                    <a:pt x="149" y="0"/>
                  </a:cubicBezTo>
                  <a:cubicBezTo>
                    <a:pt x="98" y="2"/>
                    <a:pt x="67" y="23"/>
                    <a:pt x="37" y="69"/>
                  </a:cubicBezTo>
                  <a:cubicBezTo>
                    <a:pt x="31" y="78"/>
                    <a:pt x="30" y="118"/>
                    <a:pt x="31" y="161"/>
                  </a:cubicBezTo>
                  <a:cubicBezTo>
                    <a:pt x="26" y="157"/>
                    <a:pt x="20" y="156"/>
                    <a:pt x="15" y="157"/>
                  </a:cubicBezTo>
                  <a:cubicBezTo>
                    <a:pt x="4" y="161"/>
                    <a:pt x="0" y="180"/>
                    <a:pt x="6" y="199"/>
                  </a:cubicBezTo>
                  <a:cubicBezTo>
                    <a:pt x="12" y="215"/>
                    <a:pt x="23" y="227"/>
                    <a:pt x="33" y="227"/>
                  </a:cubicBezTo>
                  <a:cubicBezTo>
                    <a:pt x="35" y="264"/>
                    <a:pt x="37" y="293"/>
                    <a:pt x="37" y="293"/>
                  </a:cubicBezTo>
                  <a:cubicBezTo>
                    <a:pt x="72" y="317"/>
                    <a:pt x="95" y="333"/>
                    <a:pt x="115" y="345"/>
                  </a:cubicBezTo>
                  <a:cubicBezTo>
                    <a:pt x="120" y="348"/>
                    <a:pt x="128" y="349"/>
                    <a:pt x="128" y="349"/>
                  </a:cubicBezTo>
                  <a:cubicBezTo>
                    <a:pt x="169" y="349"/>
                    <a:pt x="169" y="349"/>
                    <a:pt x="169" y="349"/>
                  </a:cubicBezTo>
                  <a:cubicBezTo>
                    <a:pt x="169" y="349"/>
                    <a:pt x="179" y="348"/>
                    <a:pt x="183" y="345"/>
                  </a:cubicBezTo>
                  <a:cubicBezTo>
                    <a:pt x="204" y="333"/>
                    <a:pt x="227" y="317"/>
                    <a:pt x="262" y="293"/>
                  </a:cubicBezTo>
                  <a:cubicBezTo>
                    <a:pt x="262" y="293"/>
                    <a:pt x="264" y="264"/>
                    <a:pt x="267" y="226"/>
                  </a:cubicBezTo>
                  <a:cubicBezTo>
                    <a:pt x="276" y="224"/>
                    <a:pt x="285" y="213"/>
                    <a:pt x="290" y="199"/>
                  </a:cubicBezTo>
                  <a:cubicBezTo>
                    <a:pt x="296" y="180"/>
                    <a:pt x="292" y="161"/>
                    <a:pt x="281" y="157"/>
                  </a:cubicBezTo>
                  <a:close/>
                </a:path>
              </a:pathLst>
            </a:custGeom>
            <a:solidFill>
              <a:srgbClr val="FCC3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790"/>
            <p:cNvSpPr>
              <a:spLocks/>
            </p:cNvSpPr>
            <p:nvPr/>
          </p:nvSpPr>
          <p:spPr bwMode="auto">
            <a:xfrm>
              <a:off x="9458326" y="1296988"/>
              <a:ext cx="152400" cy="82550"/>
            </a:xfrm>
            <a:custGeom>
              <a:avLst/>
              <a:gdLst>
                <a:gd name="T0" fmla="*/ 5 w 76"/>
                <a:gd name="T1" fmla="*/ 19 h 41"/>
                <a:gd name="T2" fmla="*/ 65 w 76"/>
                <a:gd name="T3" fmla="*/ 22 h 41"/>
                <a:gd name="T4" fmla="*/ 42 w 76"/>
                <a:gd name="T5" fmla="*/ 23 h 41"/>
                <a:gd name="T6" fmla="*/ 7 w 76"/>
                <a:gd name="T7" fmla="*/ 25 h 41"/>
                <a:gd name="T8" fmla="*/ 5 w 76"/>
                <a:gd name="T9" fmla="*/ 19 h 41"/>
              </a:gdLst>
              <a:ahLst/>
              <a:cxnLst>
                <a:cxn ang="0">
                  <a:pos x="T0" y="T1"/>
                </a:cxn>
                <a:cxn ang="0">
                  <a:pos x="T2" y="T3"/>
                </a:cxn>
                <a:cxn ang="0">
                  <a:pos x="T4" y="T5"/>
                </a:cxn>
                <a:cxn ang="0">
                  <a:pos x="T6" y="T7"/>
                </a:cxn>
                <a:cxn ang="0">
                  <a:pos x="T8" y="T9"/>
                </a:cxn>
              </a:cxnLst>
              <a:rect l="0" t="0" r="r" b="b"/>
              <a:pathLst>
                <a:path w="76" h="41">
                  <a:moveTo>
                    <a:pt x="5" y="19"/>
                  </a:moveTo>
                  <a:cubicBezTo>
                    <a:pt x="8" y="17"/>
                    <a:pt x="51" y="0"/>
                    <a:pt x="65" y="22"/>
                  </a:cubicBezTo>
                  <a:cubicBezTo>
                    <a:pt x="76" y="41"/>
                    <a:pt x="55" y="22"/>
                    <a:pt x="42" y="23"/>
                  </a:cubicBezTo>
                  <a:cubicBezTo>
                    <a:pt x="25" y="23"/>
                    <a:pt x="20" y="23"/>
                    <a:pt x="7" y="25"/>
                  </a:cubicBezTo>
                  <a:cubicBezTo>
                    <a:pt x="2" y="26"/>
                    <a:pt x="0" y="21"/>
                    <a:pt x="5" y="19"/>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791"/>
            <p:cNvSpPr>
              <a:spLocks/>
            </p:cNvSpPr>
            <p:nvPr/>
          </p:nvSpPr>
          <p:spPr bwMode="auto">
            <a:xfrm>
              <a:off x="9202738" y="1301750"/>
              <a:ext cx="147638" cy="77787"/>
            </a:xfrm>
            <a:custGeom>
              <a:avLst/>
              <a:gdLst>
                <a:gd name="T0" fmla="*/ 69 w 74"/>
                <a:gd name="T1" fmla="*/ 17 h 39"/>
                <a:gd name="T2" fmla="*/ 11 w 74"/>
                <a:gd name="T3" fmla="*/ 21 h 39"/>
                <a:gd name="T4" fmla="*/ 33 w 74"/>
                <a:gd name="T5" fmla="*/ 21 h 39"/>
                <a:gd name="T6" fmla="*/ 67 w 74"/>
                <a:gd name="T7" fmla="*/ 24 h 39"/>
                <a:gd name="T8" fmla="*/ 69 w 74"/>
                <a:gd name="T9" fmla="*/ 17 h 39"/>
              </a:gdLst>
              <a:ahLst/>
              <a:cxnLst>
                <a:cxn ang="0">
                  <a:pos x="T0" y="T1"/>
                </a:cxn>
                <a:cxn ang="0">
                  <a:pos x="T2" y="T3"/>
                </a:cxn>
                <a:cxn ang="0">
                  <a:pos x="T4" y="T5"/>
                </a:cxn>
                <a:cxn ang="0">
                  <a:pos x="T6" y="T7"/>
                </a:cxn>
                <a:cxn ang="0">
                  <a:pos x="T8" y="T9"/>
                </a:cxn>
              </a:cxnLst>
              <a:rect l="0" t="0" r="r" b="b"/>
              <a:pathLst>
                <a:path w="74" h="39">
                  <a:moveTo>
                    <a:pt x="69" y="17"/>
                  </a:moveTo>
                  <a:cubicBezTo>
                    <a:pt x="66" y="15"/>
                    <a:pt x="24" y="0"/>
                    <a:pt x="11" y="21"/>
                  </a:cubicBezTo>
                  <a:cubicBezTo>
                    <a:pt x="0" y="39"/>
                    <a:pt x="20" y="21"/>
                    <a:pt x="33" y="21"/>
                  </a:cubicBezTo>
                  <a:cubicBezTo>
                    <a:pt x="50" y="21"/>
                    <a:pt x="60" y="23"/>
                    <a:pt x="67" y="24"/>
                  </a:cubicBezTo>
                  <a:cubicBezTo>
                    <a:pt x="72" y="24"/>
                    <a:pt x="74" y="20"/>
                    <a:pt x="69" y="17"/>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792"/>
            <p:cNvSpPr>
              <a:spLocks/>
            </p:cNvSpPr>
            <p:nvPr/>
          </p:nvSpPr>
          <p:spPr bwMode="auto">
            <a:xfrm>
              <a:off x="9247188" y="1366838"/>
              <a:ext cx="96838" cy="46037"/>
            </a:xfrm>
            <a:custGeom>
              <a:avLst/>
              <a:gdLst>
                <a:gd name="T0" fmla="*/ 49 w 49"/>
                <a:gd name="T1" fmla="*/ 18 h 23"/>
                <a:gd name="T2" fmla="*/ 21 w 49"/>
                <a:gd name="T3" fmla="*/ 23 h 23"/>
                <a:gd name="T4" fmla="*/ 0 w 49"/>
                <a:gd name="T5" fmla="*/ 12 h 23"/>
                <a:gd name="T6" fmla="*/ 21 w 49"/>
                <a:gd name="T7" fmla="*/ 0 h 23"/>
                <a:gd name="T8" fmla="*/ 49 w 49"/>
                <a:gd name="T9" fmla="*/ 18 h 23"/>
              </a:gdLst>
              <a:ahLst/>
              <a:cxnLst>
                <a:cxn ang="0">
                  <a:pos x="T0" y="T1"/>
                </a:cxn>
                <a:cxn ang="0">
                  <a:pos x="T2" y="T3"/>
                </a:cxn>
                <a:cxn ang="0">
                  <a:pos x="T4" y="T5"/>
                </a:cxn>
                <a:cxn ang="0">
                  <a:pos x="T6" y="T7"/>
                </a:cxn>
                <a:cxn ang="0">
                  <a:pos x="T8" y="T9"/>
                </a:cxn>
              </a:cxnLst>
              <a:rect l="0" t="0" r="r" b="b"/>
              <a:pathLst>
                <a:path w="49" h="23">
                  <a:moveTo>
                    <a:pt x="49" y="18"/>
                  </a:moveTo>
                  <a:cubicBezTo>
                    <a:pt x="35" y="23"/>
                    <a:pt x="29" y="23"/>
                    <a:pt x="21" y="23"/>
                  </a:cubicBezTo>
                  <a:cubicBezTo>
                    <a:pt x="10" y="23"/>
                    <a:pt x="0" y="19"/>
                    <a:pt x="0" y="12"/>
                  </a:cubicBezTo>
                  <a:cubicBezTo>
                    <a:pt x="0" y="5"/>
                    <a:pt x="10" y="0"/>
                    <a:pt x="21" y="0"/>
                  </a:cubicBezTo>
                  <a:cubicBezTo>
                    <a:pt x="33" y="0"/>
                    <a:pt x="48" y="12"/>
                    <a:pt x="49"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Oval 793"/>
            <p:cNvSpPr>
              <a:spLocks noChangeArrowheads="1"/>
            </p:cNvSpPr>
            <p:nvPr/>
          </p:nvSpPr>
          <p:spPr bwMode="auto">
            <a:xfrm>
              <a:off x="9269413" y="1366838"/>
              <a:ext cx="42863" cy="46037"/>
            </a:xfrm>
            <a:prstGeom prst="ellipse">
              <a:avLst/>
            </a:prstGeom>
            <a:solidFill>
              <a:srgbClr val="7B9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Oval 794"/>
            <p:cNvSpPr>
              <a:spLocks noChangeArrowheads="1"/>
            </p:cNvSpPr>
            <p:nvPr/>
          </p:nvSpPr>
          <p:spPr bwMode="auto">
            <a:xfrm>
              <a:off x="9277351" y="1374775"/>
              <a:ext cx="26988" cy="3016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Oval 795"/>
            <p:cNvSpPr>
              <a:spLocks noChangeArrowheads="1"/>
            </p:cNvSpPr>
            <p:nvPr/>
          </p:nvSpPr>
          <p:spPr bwMode="auto">
            <a:xfrm>
              <a:off x="9299576" y="1385888"/>
              <a:ext cx="12700" cy="9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796"/>
            <p:cNvSpPr>
              <a:spLocks/>
            </p:cNvSpPr>
            <p:nvPr/>
          </p:nvSpPr>
          <p:spPr bwMode="auto">
            <a:xfrm>
              <a:off x="9239251" y="1360488"/>
              <a:ext cx="104775" cy="42862"/>
            </a:xfrm>
            <a:custGeom>
              <a:avLst/>
              <a:gdLst>
                <a:gd name="T0" fmla="*/ 53 w 53"/>
                <a:gd name="T1" fmla="*/ 21 h 21"/>
                <a:gd name="T2" fmla="*/ 34 w 53"/>
                <a:gd name="T3" fmla="*/ 10 h 21"/>
                <a:gd name="T4" fmla="*/ 5 w 53"/>
                <a:gd name="T5" fmla="*/ 19 h 21"/>
                <a:gd name="T6" fmla="*/ 12 w 53"/>
                <a:gd name="T7" fmla="*/ 5 h 21"/>
                <a:gd name="T8" fmla="*/ 52 w 53"/>
                <a:gd name="T9" fmla="*/ 18 h 21"/>
                <a:gd name="T10" fmla="*/ 53 w 53"/>
                <a:gd name="T11" fmla="*/ 21 h 21"/>
              </a:gdLst>
              <a:ahLst/>
              <a:cxnLst>
                <a:cxn ang="0">
                  <a:pos x="T0" y="T1"/>
                </a:cxn>
                <a:cxn ang="0">
                  <a:pos x="T2" y="T3"/>
                </a:cxn>
                <a:cxn ang="0">
                  <a:pos x="T4" y="T5"/>
                </a:cxn>
                <a:cxn ang="0">
                  <a:pos x="T6" y="T7"/>
                </a:cxn>
                <a:cxn ang="0">
                  <a:pos x="T8" y="T9"/>
                </a:cxn>
                <a:cxn ang="0">
                  <a:pos x="T10" y="T11"/>
                </a:cxn>
              </a:cxnLst>
              <a:rect l="0" t="0" r="r" b="b"/>
              <a:pathLst>
                <a:path w="53" h="21">
                  <a:moveTo>
                    <a:pt x="53" y="21"/>
                  </a:moveTo>
                  <a:cubicBezTo>
                    <a:pt x="53" y="21"/>
                    <a:pt x="49" y="14"/>
                    <a:pt x="34" y="10"/>
                  </a:cubicBezTo>
                  <a:cubicBezTo>
                    <a:pt x="22" y="6"/>
                    <a:pt x="6" y="11"/>
                    <a:pt x="5" y="19"/>
                  </a:cubicBezTo>
                  <a:cubicBezTo>
                    <a:pt x="1" y="16"/>
                    <a:pt x="0" y="9"/>
                    <a:pt x="12" y="5"/>
                  </a:cubicBezTo>
                  <a:cubicBezTo>
                    <a:pt x="26" y="0"/>
                    <a:pt x="42" y="3"/>
                    <a:pt x="52" y="18"/>
                  </a:cubicBezTo>
                  <a:cubicBezTo>
                    <a:pt x="52" y="19"/>
                    <a:pt x="53" y="20"/>
                    <a:pt x="53" y="21"/>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797"/>
            <p:cNvSpPr>
              <a:spLocks/>
            </p:cNvSpPr>
            <p:nvPr/>
          </p:nvSpPr>
          <p:spPr bwMode="auto">
            <a:xfrm>
              <a:off x="9466263" y="1366838"/>
              <a:ext cx="98425" cy="46037"/>
            </a:xfrm>
            <a:custGeom>
              <a:avLst/>
              <a:gdLst>
                <a:gd name="T0" fmla="*/ 0 w 49"/>
                <a:gd name="T1" fmla="*/ 18 h 23"/>
                <a:gd name="T2" fmla="*/ 27 w 49"/>
                <a:gd name="T3" fmla="*/ 23 h 23"/>
                <a:gd name="T4" fmla="*/ 49 w 49"/>
                <a:gd name="T5" fmla="*/ 13 h 23"/>
                <a:gd name="T6" fmla="*/ 28 w 49"/>
                <a:gd name="T7" fmla="*/ 0 h 23"/>
                <a:gd name="T8" fmla="*/ 0 w 49"/>
                <a:gd name="T9" fmla="*/ 18 h 23"/>
              </a:gdLst>
              <a:ahLst/>
              <a:cxnLst>
                <a:cxn ang="0">
                  <a:pos x="T0" y="T1"/>
                </a:cxn>
                <a:cxn ang="0">
                  <a:pos x="T2" y="T3"/>
                </a:cxn>
                <a:cxn ang="0">
                  <a:pos x="T4" y="T5"/>
                </a:cxn>
                <a:cxn ang="0">
                  <a:pos x="T6" y="T7"/>
                </a:cxn>
                <a:cxn ang="0">
                  <a:pos x="T8" y="T9"/>
                </a:cxn>
              </a:cxnLst>
              <a:rect l="0" t="0" r="r" b="b"/>
              <a:pathLst>
                <a:path w="49" h="23">
                  <a:moveTo>
                    <a:pt x="0" y="18"/>
                  </a:moveTo>
                  <a:cubicBezTo>
                    <a:pt x="14" y="23"/>
                    <a:pt x="19" y="23"/>
                    <a:pt x="27" y="23"/>
                  </a:cubicBezTo>
                  <a:cubicBezTo>
                    <a:pt x="39" y="23"/>
                    <a:pt x="49" y="20"/>
                    <a:pt x="49" y="13"/>
                  </a:cubicBezTo>
                  <a:cubicBezTo>
                    <a:pt x="49" y="6"/>
                    <a:pt x="39" y="0"/>
                    <a:pt x="28" y="0"/>
                  </a:cubicBezTo>
                  <a:cubicBezTo>
                    <a:pt x="16" y="0"/>
                    <a:pt x="2" y="12"/>
                    <a:pt x="0"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Oval 798"/>
            <p:cNvSpPr>
              <a:spLocks noChangeArrowheads="1"/>
            </p:cNvSpPr>
            <p:nvPr/>
          </p:nvSpPr>
          <p:spPr bwMode="auto">
            <a:xfrm>
              <a:off x="9498013" y="1366838"/>
              <a:ext cx="44450" cy="46037"/>
            </a:xfrm>
            <a:prstGeom prst="ellipse">
              <a:avLst/>
            </a:prstGeom>
            <a:solidFill>
              <a:srgbClr val="7B93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Oval 799"/>
            <p:cNvSpPr>
              <a:spLocks noChangeArrowheads="1"/>
            </p:cNvSpPr>
            <p:nvPr/>
          </p:nvSpPr>
          <p:spPr bwMode="auto">
            <a:xfrm>
              <a:off x="9505951" y="1374775"/>
              <a:ext cx="28575" cy="3016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Oval 800"/>
            <p:cNvSpPr>
              <a:spLocks noChangeArrowheads="1"/>
            </p:cNvSpPr>
            <p:nvPr/>
          </p:nvSpPr>
          <p:spPr bwMode="auto">
            <a:xfrm>
              <a:off x="9528176" y="1382713"/>
              <a:ext cx="14288" cy="111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801"/>
            <p:cNvSpPr>
              <a:spLocks/>
            </p:cNvSpPr>
            <p:nvPr/>
          </p:nvSpPr>
          <p:spPr bwMode="auto">
            <a:xfrm>
              <a:off x="9466263" y="1360488"/>
              <a:ext cx="106363" cy="42862"/>
            </a:xfrm>
            <a:custGeom>
              <a:avLst/>
              <a:gdLst>
                <a:gd name="T0" fmla="*/ 0 w 53"/>
                <a:gd name="T1" fmla="*/ 21 h 21"/>
                <a:gd name="T2" fmla="*/ 20 w 53"/>
                <a:gd name="T3" fmla="*/ 10 h 21"/>
                <a:gd name="T4" fmla="*/ 48 w 53"/>
                <a:gd name="T5" fmla="*/ 19 h 21"/>
                <a:gd name="T6" fmla="*/ 40 w 53"/>
                <a:gd name="T7" fmla="*/ 5 h 21"/>
                <a:gd name="T8" fmla="*/ 2 w 53"/>
                <a:gd name="T9" fmla="*/ 18 h 21"/>
                <a:gd name="T10" fmla="*/ 0 w 53"/>
                <a:gd name="T11" fmla="*/ 21 h 21"/>
              </a:gdLst>
              <a:ahLst/>
              <a:cxnLst>
                <a:cxn ang="0">
                  <a:pos x="T0" y="T1"/>
                </a:cxn>
                <a:cxn ang="0">
                  <a:pos x="T2" y="T3"/>
                </a:cxn>
                <a:cxn ang="0">
                  <a:pos x="T4" y="T5"/>
                </a:cxn>
                <a:cxn ang="0">
                  <a:pos x="T6" y="T7"/>
                </a:cxn>
                <a:cxn ang="0">
                  <a:pos x="T8" y="T9"/>
                </a:cxn>
                <a:cxn ang="0">
                  <a:pos x="T10" y="T11"/>
                </a:cxn>
              </a:cxnLst>
              <a:rect l="0" t="0" r="r" b="b"/>
              <a:pathLst>
                <a:path w="53" h="21">
                  <a:moveTo>
                    <a:pt x="0" y="21"/>
                  </a:moveTo>
                  <a:cubicBezTo>
                    <a:pt x="0" y="21"/>
                    <a:pt x="4" y="14"/>
                    <a:pt x="20" y="10"/>
                  </a:cubicBezTo>
                  <a:cubicBezTo>
                    <a:pt x="31" y="6"/>
                    <a:pt x="48" y="11"/>
                    <a:pt x="48" y="19"/>
                  </a:cubicBezTo>
                  <a:cubicBezTo>
                    <a:pt x="53" y="16"/>
                    <a:pt x="52" y="9"/>
                    <a:pt x="40" y="5"/>
                  </a:cubicBezTo>
                  <a:cubicBezTo>
                    <a:pt x="27" y="0"/>
                    <a:pt x="11" y="3"/>
                    <a:pt x="2" y="18"/>
                  </a:cubicBezTo>
                  <a:cubicBezTo>
                    <a:pt x="1" y="19"/>
                    <a:pt x="0" y="20"/>
                    <a:pt x="0" y="21"/>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802"/>
            <p:cNvSpPr>
              <a:spLocks/>
            </p:cNvSpPr>
            <p:nvPr/>
          </p:nvSpPr>
          <p:spPr bwMode="auto">
            <a:xfrm>
              <a:off x="9358313" y="1506538"/>
              <a:ext cx="92075" cy="34925"/>
            </a:xfrm>
            <a:custGeom>
              <a:avLst/>
              <a:gdLst>
                <a:gd name="T0" fmla="*/ 32 w 46"/>
                <a:gd name="T1" fmla="*/ 10 h 17"/>
                <a:gd name="T2" fmla="*/ 14 w 46"/>
                <a:gd name="T3" fmla="*/ 10 h 17"/>
                <a:gd name="T4" fmla="*/ 1 w 46"/>
                <a:gd name="T5" fmla="*/ 0 h 17"/>
                <a:gd name="T6" fmla="*/ 0 w 46"/>
                <a:gd name="T7" fmla="*/ 6 h 17"/>
                <a:gd name="T8" fmla="*/ 18 w 46"/>
                <a:gd name="T9" fmla="*/ 17 h 17"/>
                <a:gd name="T10" fmla="*/ 28 w 46"/>
                <a:gd name="T11" fmla="*/ 17 h 17"/>
                <a:gd name="T12" fmla="*/ 46 w 46"/>
                <a:gd name="T13" fmla="*/ 6 h 17"/>
                <a:gd name="T14" fmla="*/ 45 w 46"/>
                <a:gd name="T15" fmla="*/ 0 h 17"/>
                <a:gd name="T16" fmla="*/ 32 w 46"/>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7">
                  <a:moveTo>
                    <a:pt x="32" y="10"/>
                  </a:moveTo>
                  <a:cubicBezTo>
                    <a:pt x="14" y="10"/>
                    <a:pt x="14" y="10"/>
                    <a:pt x="14" y="10"/>
                  </a:cubicBezTo>
                  <a:cubicBezTo>
                    <a:pt x="8" y="10"/>
                    <a:pt x="3" y="6"/>
                    <a:pt x="1" y="0"/>
                  </a:cubicBezTo>
                  <a:cubicBezTo>
                    <a:pt x="0" y="2"/>
                    <a:pt x="0" y="4"/>
                    <a:pt x="0" y="6"/>
                  </a:cubicBezTo>
                  <a:cubicBezTo>
                    <a:pt x="0" y="14"/>
                    <a:pt x="10" y="17"/>
                    <a:pt x="18" y="17"/>
                  </a:cubicBezTo>
                  <a:cubicBezTo>
                    <a:pt x="28" y="17"/>
                    <a:pt x="28" y="17"/>
                    <a:pt x="28" y="17"/>
                  </a:cubicBezTo>
                  <a:cubicBezTo>
                    <a:pt x="35" y="17"/>
                    <a:pt x="46" y="14"/>
                    <a:pt x="46" y="6"/>
                  </a:cubicBezTo>
                  <a:cubicBezTo>
                    <a:pt x="46" y="4"/>
                    <a:pt x="46" y="2"/>
                    <a:pt x="45" y="0"/>
                  </a:cubicBezTo>
                  <a:cubicBezTo>
                    <a:pt x="43" y="6"/>
                    <a:pt x="38" y="10"/>
                    <a:pt x="32" y="10"/>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803"/>
            <p:cNvSpPr>
              <a:spLocks/>
            </p:cNvSpPr>
            <p:nvPr/>
          </p:nvSpPr>
          <p:spPr bwMode="auto">
            <a:xfrm>
              <a:off x="9124951" y="1374775"/>
              <a:ext cx="41275" cy="90487"/>
            </a:xfrm>
            <a:custGeom>
              <a:avLst/>
              <a:gdLst>
                <a:gd name="T0" fmla="*/ 0 w 21"/>
                <a:gd name="T1" fmla="*/ 8 h 45"/>
                <a:gd name="T2" fmla="*/ 7 w 21"/>
                <a:gd name="T3" fmla="*/ 1 h 45"/>
                <a:gd name="T4" fmla="*/ 19 w 21"/>
                <a:gd name="T5" fmla="*/ 25 h 45"/>
                <a:gd name="T6" fmla="*/ 19 w 21"/>
                <a:gd name="T7" fmla="*/ 42 h 45"/>
                <a:gd name="T8" fmla="*/ 8 w 21"/>
                <a:gd name="T9" fmla="*/ 11 h 45"/>
                <a:gd name="T10" fmla="*/ 0 w 21"/>
                <a:gd name="T11" fmla="*/ 8 h 45"/>
              </a:gdLst>
              <a:ahLst/>
              <a:cxnLst>
                <a:cxn ang="0">
                  <a:pos x="T0" y="T1"/>
                </a:cxn>
                <a:cxn ang="0">
                  <a:pos x="T2" y="T3"/>
                </a:cxn>
                <a:cxn ang="0">
                  <a:pos x="T4" y="T5"/>
                </a:cxn>
                <a:cxn ang="0">
                  <a:pos x="T6" y="T7"/>
                </a:cxn>
                <a:cxn ang="0">
                  <a:pos x="T8" y="T9"/>
                </a:cxn>
                <a:cxn ang="0">
                  <a:pos x="T10" y="T11"/>
                </a:cxn>
              </a:cxnLst>
              <a:rect l="0" t="0" r="r" b="b"/>
              <a:pathLst>
                <a:path w="21" h="45">
                  <a:moveTo>
                    <a:pt x="0" y="8"/>
                  </a:moveTo>
                  <a:cubicBezTo>
                    <a:pt x="0" y="7"/>
                    <a:pt x="3" y="0"/>
                    <a:pt x="7" y="1"/>
                  </a:cubicBezTo>
                  <a:cubicBezTo>
                    <a:pt x="13" y="3"/>
                    <a:pt x="16" y="14"/>
                    <a:pt x="19" y="25"/>
                  </a:cubicBezTo>
                  <a:cubicBezTo>
                    <a:pt x="21" y="36"/>
                    <a:pt x="20" y="45"/>
                    <a:pt x="19" y="42"/>
                  </a:cubicBezTo>
                  <a:cubicBezTo>
                    <a:pt x="17" y="37"/>
                    <a:pt x="15" y="24"/>
                    <a:pt x="8" y="11"/>
                  </a:cubicBezTo>
                  <a:cubicBezTo>
                    <a:pt x="4" y="3"/>
                    <a:pt x="1" y="20"/>
                    <a:pt x="0" y="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804"/>
            <p:cNvSpPr>
              <a:spLocks/>
            </p:cNvSpPr>
            <p:nvPr/>
          </p:nvSpPr>
          <p:spPr bwMode="auto">
            <a:xfrm>
              <a:off x="9647238" y="1374775"/>
              <a:ext cx="41275" cy="90487"/>
            </a:xfrm>
            <a:custGeom>
              <a:avLst/>
              <a:gdLst>
                <a:gd name="T0" fmla="*/ 21 w 21"/>
                <a:gd name="T1" fmla="*/ 8 h 45"/>
                <a:gd name="T2" fmla="*/ 14 w 21"/>
                <a:gd name="T3" fmla="*/ 1 h 45"/>
                <a:gd name="T4" fmla="*/ 2 w 21"/>
                <a:gd name="T5" fmla="*/ 25 h 45"/>
                <a:gd name="T6" fmla="*/ 2 w 21"/>
                <a:gd name="T7" fmla="*/ 42 h 45"/>
                <a:gd name="T8" fmla="*/ 13 w 21"/>
                <a:gd name="T9" fmla="*/ 11 h 45"/>
                <a:gd name="T10" fmla="*/ 21 w 21"/>
                <a:gd name="T11" fmla="*/ 8 h 45"/>
              </a:gdLst>
              <a:ahLst/>
              <a:cxnLst>
                <a:cxn ang="0">
                  <a:pos x="T0" y="T1"/>
                </a:cxn>
                <a:cxn ang="0">
                  <a:pos x="T2" y="T3"/>
                </a:cxn>
                <a:cxn ang="0">
                  <a:pos x="T4" y="T5"/>
                </a:cxn>
                <a:cxn ang="0">
                  <a:pos x="T6" y="T7"/>
                </a:cxn>
                <a:cxn ang="0">
                  <a:pos x="T8" y="T9"/>
                </a:cxn>
                <a:cxn ang="0">
                  <a:pos x="T10" y="T11"/>
                </a:cxn>
              </a:cxnLst>
              <a:rect l="0" t="0" r="r" b="b"/>
              <a:pathLst>
                <a:path w="21" h="45">
                  <a:moveTo>
                    <a:pt x="21" y="8"/>
                  </a:moveTo>
                  <a:cubicBezTo>
                    <a:pt x="21" y="7"/>
                    <a:pt x="18" y="0"/>
                    <a:pt x="14" y="1"/>
                  </a:cubicBezTo>
                  <a:cubicBezTo>
                    <a:pt x="9" y="3"/>
                    <a:pt x="5" y="14"/>
                    <a:pt x="2" y="25"/>
                  </a:cubicBezTo>
                  <a:cubicBezTo>
                    <a:pt x="0" y="36"/>
                    <a:pt x="1" y="45"/>
                    <a:pt x="2" y="42"/>
                  </a:cubicBezTo>
                  <a:cubicBezTo>
                    <a:pt x="4" y="37"/>
                    <a:pt x="6" y="24"/>
                    <a:pt x="13" y="11"/>
                  </a:cubicBezTo>
                  <a:cubicBezTo>
                    <a:pt x="17" y="3"/>
                    <a:pt x="20" y="20"/>
                    <a:pt x="21" y="8"/>
                  </a:cubicBezTo>
                  <a:close/>
                </a:path>
              </a:pathLst>
            </a:custGeom>
            <a:solidFill>
              <a:srgbClr val="EA9F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805"/>
            <p:cNvSpPr>
              <a:spLocks/>
            </p:cNvSpPr>
            <p:nvPr/>
          </p:nvSpPr>
          <p:spPr bwMode="auto">
            <a:xfrm>
              <a:off x="9148763" y="995363"/>
              <a:ext cx="531813" cy="460375"/>
            </a:xfrm>
            <a:custGeom>
              <a:avLst/>
              <a:gdLst>
                <a:gd name="T0" fmla="*/ 223 w 266"/>
                <a:gd name="T1" fmla="*/ 34 h 230"/>
                <a:gd name="T2" fmla="*/ 58 w 266"/>
                <a:gd name="T3" fmla="*/ 24 h 230"/>
                <a:gd name="T4" fmla="*/ 1 w 266"/>
                <a:gd name="T5" fmla="*/ 83 h 230"/>
                <a:gd name="T6" fmla="*/ 2 w 266"/>
                <a:gd name="T7" fmla="*/ 184 h 230"/>
                <a:gd name="T8" fmla="*/ 11 w 266"/>
                <a:gd name="T9" fmla="*/ 187 h 230"/>
                <a:gd name="T10" fmla="*/ 18 w 266"/>
                <a:gd name="T11" fmla="*/ 219 h 230"/>
                <a:gd name="T12" fmla="*/ 25 w 266"/>
                <a:gd name="T13" fmla="*/ 169 h 230"/>
                <a:gd name="T14" fmla="*/ 105 w 266"/>
                <a:gd name="T15" fmla="*/ 89 h 230"/>
                <a:gd name="T16" fmla="*/ 67 w 266"/>
                <a:gd name="T17" fmla="*/ 122 h 230"/>
                <a:gd name="T18" fmla="*/ 145 w 266"/>
                <a:gd name="T19" fmla="*/ 100 h 230"/>
                <a:gd name="T20" fmla="*/ 145 w 266"/>
                <a:gd name="T21" fmla="*/ 118 h 230"/>
                <a:gd name="T22" fmla="*/ 201 w 266"/>
                <a:gd name="T23" fmla="*/ 98 h 230"/>
                <a:gd name="T24" fmla="*/ 230 w 266"/>
                <a:gd name="T25" fmla="*/ 120 h 230"/>
                <a:gd name="T26" fmla="*/ 238 w 266"/>
                <a:gd name="T27" fmla="*/ 230 h 230"/>
                <a:gd name="T28" fmla="*/ 254 w 266"/>
                <a:gd name="T29" fmla="*/ 184 h 230"/>
                <a:gd name="T30" fmla="*/ 257 w 266"/>
                <a:gd name="T31" fmla="*/ 184 h 230"/>
                <a:gd name="T32" fmla="*/ 259 w 266"/>
                <a:gd name="T33" fmla="*/ 149 h 230"/>
                <a:gd name="T34" fmla="*/ 223 w 266"/>
                <a:gd name="T35" fmla="*/ 3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6" h="230">
                  <a:moveTo>
                    <a:pt x="223" y="34"/>
                  </a:moveTo>
                  <a:cubicBezTo>
                    <a:pt x="203" y="0"/>
                    <a:pt x="93" y="14"/>
                    <a:pt x="58" y="24"/>
                  </a:cubicBezTo>
                  <a:cubicBezTo>
                    <a:pt x="23" y="34"/>
                    <a:pt x="0" y="53"/>
                    <a:pt x="1" y="83"/>
                  </a:cubicBezTo>
                  <a:cubicBezTo>
                    <a:pt x="2" y="109"/>
                    <a:pt x="2" y="168"/>
                    <a:pt x="2" y="184"/>
                  </a:cubicBezTo>
                  <a:cubicBezTo>
                    <a:pt x="5" y="184"/>
                    <a:pt x="8" y="185"/>
                    <a:pt x="11" y="187"/>
                  </a:cubicBezTo>
                  <a:cubicBezTo>
                    <a:pt x="18" y="219"/>
                    <a:pt x="18" y="219"/>
                    <a:pt x="18" y="219"/>
                  </a:cubicBezTo>
                  <a:cubicBezTo>
                    <a:pt x="25" y="169"/>
                    <a:pt x="25" y="169"/>
                    <a:pt x="25" y="169"/>
                  </a:cubicBezTo>
                  <a:cubicBezTo>
                    <a:pt x="25" y="169"/>
                    <a:pt x="10" y="72"/>
                    <a:pt x="105" y="89"/>
                  </a:cubicBezTo>
                  <a:cubicBezTo>
                    <a:pt x="92" y="97"/>
                    <a:pt x="67" y="122"/>
                    <a:pt x="67" y="122"/>
                  </a:cubicBezTo>
                  <a:cubicBezTo>
                    <a:pt x="67" y="122"/>
                    <a:pt x="123" y="109"/>
                    <a:pt x="145" y="100"/>
                  </a:cubicBezTo>
                  <a:cubicBezTo>
                    <a:pt x="167" y="92"/>
                    <a:pt x="145" y="118"/>
                    <a:pt x="145" y="118"/>
                  </a:cubicBezTo>
                  <a:cubicBezTo>
                    <a:pt x="145" y="118"/>
                    <a:pt x="187" y="103"/>
                    <a:pt x="201" y="98"/>
                  </a:cubicBezTo>
                  <a:cubicBezTo>
                    <a:pt x="214" y="93"/>
                    <a:pt x="227" y="97"/>
                    <a:pt x="230" y="120"/>
                  </a:cubicBezTo>
                  <a:cubicBezTo>
                    <a:pt x="232" y="143"/>
                    <a:pt x="238" y="230"/>
                    <a:pt x="238" y="230"/>
                  </a:cubicBezTo>
                  <a:cubicBezTo>
                    <a:pt x="254" y="184"/>
                    <a:pt x="254" y="184"/>
                    <a:pt x="254" y="184"/>
                  </a:cubicBezTo>
                  <a:cubicBezTo>
                    <a:pt x="255" y="184"/>
                    <a:pt x="256" y="184"/>
                    <a:pt x="257" y="184"/>
                  </a:cubicBezTo>
                  <a:cubicBezTo>
                    <a:pt x="258" y="174"/>
                    <a:pt x="258" y="163"/>
                    <a:pt x="259" y="149"/>
                  </a:cubicBezTo>
                  <a:cubicBezTo>
                    <a:pt x="266" y="11"/>
                    <a:pt x="237" y="59"/>
                    <a:pt x="223" y="34"/>
                  </a:cubicBezTo>
                  <a:close/>
                </a:path>
              </a:pathLst>
            </a:custGeom>
            <a:solidFill>
              <a:srgbClr val="663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806"/>
            <p:cNvSpPr>
              <a:spLocks/>
            </p:cNvSpPr>
            <p:nvPr/>
          </p:nvSpPr>
          <p:spPr bwMode="auto">
            <a:xfrm>
              <a:off x="9340851" y="1604963"/>
              <a:ext cx="125413" cy="30162"/>
            </a:xfrm>
            <a:custGeom>
              <a:avLst/>
              <a:gdLst>
                <a:gd name="T0" fmla="*/ 0 w 63"/>
                <a:gd name="T1" fmla="*/ 0 h 15"/>
                <a:gd name="T2" fmla="*/ 12 w 63"/>
                <a:gd name="T3" fmla="*/ 15 h 15"/>
                <a:gd name="T4" fmla="*/ 52 w 63"/>
                <a:gd name="T5" fmla="*/ 15 h 15"/>
                <a:gd name="T6" fmla="*/ 63 w 63"/>
                <a:gd name="T7" fmla="*/ 0 h 15"/>
                <a:gd name="T8" fmla="*/ 0 w 63"/>
                <a:gd name="T9" fmla="*/ 0 h 15"/>
              </a:gdLst>
              <a:ahLst/>
              <a:cxnLst>
                <a:cxn ang="0">
                  <a:pos x="T0" y="T1"/>
                </a:cxn>
                <a:cxn ang="0">
                  <a:pos x="T2" y="T3"/>
                </a:cxn>
                <a:cxn ang="0">
                  <a:pos x="T4" y="T5"/>
                </a:cxn>
                <a:cxn ang="0">
                  <a:pos x="T6" y="T7"/>
                </a:cxn>
                <a:cxn ang="0">
                  <a:pos x="T8" y="T9"/>
                </a:cxn>
              </a:cxnLst>
              <a:rect l="0" t="0" r="r" b="b"/>
              <a:pathLst>
                <a:path w="63" h="15">
                  <a:moveTo>
                    <a:pt x="0" y="0"/>
                  </a:moveTo>
                  <a:cubicBezTo>
                    <a:pt x="1" y="5"/>
                    <a:pt x="8" y="15"/>
                    <a:pt x="12" y="15"/>
                  </a:cubicBezTo>
                  <a:cubicBezTo>
                    <a:pt x="52" y="15"/>
                    <a:pt x="52" y="15"/>
                    <a:pt x="52" y="15"/>
                  </a:cubicBezTo>
                  <a:cubicBezTo>
                    <a:pt x="56" y="15"/>
                    <a:pt x="62" y="5"/>
                    <a:pt x="63" y="0"/>
                  </a:cubicBezTo>
                  <a:lnTo>
                    <a:pt x="0" y="0"/>
                  </a:lnTo>
                  <a:close/>
                </a:path>
              </a:pathLst>
            </a:custGeom>
            <a:solidFill>
              <a:srgbClr val="EA8C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807"/>
            <p:cNvSpPr>
              <a:spLocks/>
            </p:cNvSpPr>
            <p:nvPr/>
          </p:nvSpPr>
          <p:spPr bwMode="auto">
            <a:xfrm>
              <a:off x="9324976" y="1589088"/>
              <a:ext cx="160338" cy="23812"/>
            </a:xfrm>
            <a:custGeom>
              <a:avLst/>
              <a:gdLst>
                <a:gd name="T0" fmla="*/ 58 w 80"/>
                <a:gd name="T1" fmla="*/ 10 h 12"/>
                <a:gd name="T2" fmla="*/ 18 w 80"/>
                <a:gd name="T3" fmla="*/ 10 h 12"/>
                <a:gd name="T4" fmla="*/ 1 w 80"/>
                <a:gd name="T5" fmla="*/ 3 h 12"/>
                <a:gd name="T6" fmla="*/ 4 w 80"/>
                <a:gd name="T7" fmla="*/ 3 h 12"/>
                <a:gd name="T8" fmla="*/ 16 w 80"/>
                <a:gd name="T9" fmla="*/ 4 h 12"/>
                <a:gd name="T10" fmla="*/ 38 w 80"/>
                <a:gd name="T11" fmla="*/ 4 h 12"/>
                <a:gd name="T12" fmla="*/ 60 w 80"/>
                <a:gd name="T13" fmla="*/ 4 h 12"/>
                <a:gd name="T14" fmla="*/ 75 w 80"/>
                <a:gd name="T15" fmla="*/ 6 h 12"/>
                <a:gd name="T16" fmla="*/ 79 w 80"/>
                <a:gd name="T17" fmla="*/ 6 h 12"/>
                <a:gd name="T18" fmla="*/ 58 w 80"/>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2">
                  <a:moveTo>
                    <a:pt x="58" y="10"/>
                  </a:moveTo>
                  <a:cubicBezTo>
                    <a:pt x="50" y="9"/>
                    <a:pt x="22" y="10"/>
                    <a:pt x="18" y="10"/>
                  </a:cubicBezTo>
                  <a:cubicBezTo>
                    <a:pt x="7" y="10"/>
                    <a:pt x="0" y="4"/>
                    <a:pt x="1" y="3"/>
                  </a:cubicBezTo>
                  <a:cubicBezTo>
                    <a:pt x="1" y="1"/>
                    <a:pt x="3" y="1"/>
                    <a:pt x="4" y="3"/>
                  </a:cubicBezTo>
                  <a:cubicBezTo>
                    <a:pt x="5" y="5"/>
                    <a:pt x="12" y="4"/>
                    <a:pt x="16" y="4"/>
                  </a:cubicBezTo>
                  <a:cubicBezTo>
                    <a:pt x="34" y="0"/>
                    <a:pt x="30" y="4"/>
                    <a:pt x="38" y="4"/>
                  </a:cubicBezTo>
                  <a:cubicBezTo>
                    <a:pt x="47" y="4"/>
                    <a:pt x="44" y="0"/>
                    <a:pt x="60" y="4"/>
                  </a:cubicBezTo>
                  <a:cubicBezTo>
                    <a:pt x="65" y="5"/>
                    <a:pt x="73" y="7"/>
                    <a:pt x="75" y="6"/>
                  </a:cubicBezTo>
                  <a:cubicBezTo>
                    <a:pt x="77" y="5"/>
                    <a:pt x="79" y="4"/>
                    <a:pt x="79" y="6"/>
                  </a:cubicBezTo>
                  <a:cubicBezTo>
                    <a:pt x="80" y="7"/>
                    <a:pt x="72" y="12"/>
                    <a:pt x="58" y="10"/>
                  </a:cubicBezTo>
                  <a:close/>
                </a:path>
              </a:pathLst>
            </a:custGeom>
            <a:solidFill>
              <a:srgbClr val="D873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9" name="任意多边形 78"/>
          <p:cNvSpPr/>
          <p:nvPr/>
        </p:nvSpPr>
        <p:spPr>
          <a:xfrm>
            <a:off x="11602595" y="2377689"/>
            <a:ext cx="470811" cy="1721315"/>
          </a:xfrm>
          <a:custGeom>
            <a:avLst/>
            <a:gdLst>
              <a:gd name="connsiteX0" fmla="*/ 587759 w 587759"/>
              <a:gd name="connsiteY0" fmla="*/ 0 h 2148886"/>
              <a:gd name="connsiteX1" fmla="*/ 587759 w 587759"/>
              <a:gd name="connsiteY1" fmla="*/ 566513 h 2148886"/>
              <a:gd name="connsiteX2" fmla="*/ 142655 w 587759"/>
              <a:gd name="connsiteY2" fmla="*/ 2148886 h 2148886"/>
              <a:gd name="connsiteX3" fmla="*/ 0 w 587759"/>
              <a:gd name="connsiteY3" fmla="*/ 2140806 h 2148886"/>
              <a:gd name="connsiteX4" fmla="*/ 587759 w 587759"/>
              <a:gd name="connsiteY4" fmla="*/ 0 h 214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759" h="2148886">
                <a:moveTo>
                  <a:pt x="587759" y="0"/>
                </a:moveTo>
                <a:lnTo>
                  <a:pt x="587759" y="566513"/>
                </a:lnTo>
                <a:lnTo>
                  <a:pt x="142655" y="2148886"/>
                </a:lnTo>
                <a:lnTo>
                  <a:pt x="0" y="2140806"/>
                </a:lnTo>
                <a:lnTo>
                  <a:pt x="587759" y="0"/>
                </a:lnTo>
                <a:close/>
              </a:path>
            </a:pathLst>
          </a:custGeom>
          <a:solidFill>
            <a:srgbClr val="4BC0C4"/>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矩形 70"/>
          <p:cNvSpPr/>
          <p:nvPr/>
        </p:nvSpPr>
        <p:spPr>
          <a:xfrm>
            <a:off x="422609" y="290852"/>
            <a:ext cx="741937" cy="36000"/>
          </a:xfrm>
          <a:prstGeom prst="rect">
            <a:avLst/>
          </a:prstGeom>
          <a:solidFill>
            <a:srgbClr val="1AB49C"/>
          </a:solidFill>
          <a:ln>
            <a:solidFill>
              <a:srgbClr val="4BC0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矩形 72"/>
          <p:cNvSpPr/>
          <p:nvPr/>
        </p:nvSpPr>
        <p:spPr>
          <a:xfrm>
            <a:off x="317834" y="671970"/>
            <a:ext cx="3158791" cy="215444"/>
          </a:xfrm>
          <a:prstGeom prst="rect">
            <a:avLst/>
          </a:prstGeom>
        </p:spPr>
        <p:txBody>
          <a:bodyPr wrap="square">
            <a:spAutoFit/>
          </a:bodyPr>
          <a:lstStyle/>
          <a:p>
            <a:r>
              <a:rPr lang="zh-CN" altLang="en-US" sz="800" dirty="0" smtClean="0">
                <a:solidFill>
                  <a:prstClr val="black"/>
                </a:solidFill>
              </a:rPr>
              <a:t>LOREM IPSUM DOLOR SIT AMET, CONSECTETUR ADIPISICING ELIT</a:t>
            </a:r>
            <a:endParaRPr lang="zh-CN" altLang="en-US" sz="800" dirty="0">
              <a:solidFill>
                <a:prstClr val="black"/>
              </a:solidFill>
            </a:endParaRPr>
          </a:p>
        </p:txBody>
      </p:sp>
      <p:sp>
        <p:nvSpPr>
          <p:cNvPr id="74" name="文本框 73"/>
          <p:cNvSpPr txBox="1"/>
          <p:nvPr/>
        </p:nvSpPr>
        <p:spPr>
          <a:xfrm>
            <a:off x="308309" y="385417"/>
            <a:ext cx="7006891" cy="400110"/>
          </a:xfrm>
          <a:prstGeom prst="rect">
            <a:avLst/>
          </a:prstGeom>
          <a:noFill/>
        </p:spPr>
        <p:txBody>
          <a:bodyPr wrap="square" rtlCol="0">
            <a:spAutoFit/>
          </a:bodyPr>
          <a:lstStyle/>
          <a:p>
            <a:r>
              <a:rPr lang="zh-CN" altLang="en-US" sz="2000" b="1" dirty="0" smtClean="0">
                <a:solidFill>
                  <a:prstClr val="black"/>
                </a:solidFill>
                <a:latin typeface="微软雅黑" panose="020B0503020204020204" charset="-122"/>
              </a:rPr>
              <a:t>关注微信号免费赠送</a:t>
            </a:r>
            <a:r>
              <a:rPr lang="en-US" altLang="zh-CN" sz="2000" b="1" dirty="0" smtClean="0">
                <a:solidFill>
                  <a:prstClr val="black"/>
                </a:solidFill>
                <a:latin typeface="微软雅黑" panose="020B0503020204020204" charset="-122"/>
              </a:rPr>
              <a:t>40GB PPT</a:t>
            </a:r>
            <a:r>
              <a:rPr lang="zh-CN" altLang="en-US" sz="2000" b="1" dirty="0" smtClean="0">
                <a:solidFill>
                  <a:prstClr val="black"/>
                </a:solidFill>
                <a:latin typeface="微软雅黑" panose="020B0503020204020204" charset="-122"/>
              </a:rPr>
              <a:t>视频</a:t>
            </a:r>
            <a:r>
              <a:rPr lang="en-US" altLang="zh-CN" sz="2000" b="1" dirty="0" smtClean="0">
                <a:solidFill>
                  <a:prstClr val="black"/>
                </a:solidFill>
                <a:latin typeface="微软雅黑" panose="020B0503020204020204" charset="-122"/>
              </a:rPr>
              <a:t>/</a:t>
            </a:r>
            <a:r>
              <a:rPr lang="zh-CN" altLang="en-US" sz="2000" b="1" dirty="0" smtClean="0">
                <a:solidFill>
                  <a:prstClr val="black"/>
                </a:solidFill>
                <a:latin typeface="微软雅黑" panose="020B0503020204020204" charset="-122"/>
              </a:rPr>
              <a:t>书籍教程</a:t>
            </a:r>
            <a:endParaRPr lang="en-US" altLang="zh-CN" sz="2000" b="1" dirty="0">
              <a:solidFill>
                <a:prstClr val="black"/>
              </a:solidFill>
              <a:latin typeface="微软雅黑" panose="020B050302020402020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5735" y="1606797"/>
            <a:ext cx="2457450" cy="2457450"/>
          </a:xfrm>
          <a:prstGeom prst="rect">
            <a:avLst/>
          </a:prstGeom>
        </p:spPr>
      </p:pic>
      <p:sp>
        <p:nvSpPr>
          <p:cNvPr id="81" name="email_95642"/>
          <p:cNvSpPr>
            <a:spLocks noChangeAspect="1"/>
          </p:cNvSpPr>
          <p:nvPr/>
        </p:nvSpPr>
        <p:spPr bwMode="auto">
          <a:xfrm>
            <a:off x="3168764" y="5888762"/>
            <a:ext cx="454793" cy="327431"/>
          </a:xfrm>
          <a:custGeom>
            <a:avLst/>
            <a:gdLst>
              <a:gd name="T0" fmla="*/ 2775 w 3202"/>
              <a:gd name="T1" fmla="*/ 1049 h 2309"/>
              <a:gd name="T2" fmla="*/ 3067 w 3202"/>
              <a:gd name="T3" fmla="*/ 975 h 2309"/>
              <a:gd name="T4" fmla="*/ 3067 w 3202"/>
              <a:gd name="T5" fmla="*/ 2089 h 2309"/>
              <a:gd name="T6" fmla="*/ 3068 w 3202"/>
              <a:gd name="T7" fmla="*/ 2106 h 2309"/>
              <a:gd name="T8" fmla="*/ 2133 w 3202"/>
              <a:gd name="T9" fmla="*/ 1234 h 2309"/>
              <a:gd name="T10" fmla="*/ 2432 w 3202"/>
              <a:gd name="T11" fmla="*/ 945 h 2309"/>
              <a:gd name="T12" fmla="*/ 2775 w 3202"/>
              <a:gd name="T13" fmla="*/ 1049 h 2309"/>
              <a:gd name="T14" fmla="*/ 2287 w 3202"/>
              <a:gd name="T15" fmla="*/ 809 h 2309"/>
              <a:gd name="T16" fmla="*/ 2153 w 3202"/>
              <a:gd name="T17" fmla="*/ 422 h 2309"/>
              <a:gd name="T18" fmla="*/ 2230 w 3202"/>
              <a:gd name="T19" fmla="*/ 122 h 2309"/>
              <a:gd name="T20" fmla="*/ 220 w 3202"/>
              <a:gd name="T21" fmla="*/ 122 h 2309"/>
              <a:gd name="T22" fmla="*/ 81 w 3202"/>
              <a:gd name="T23" fmla="*/ 174 h 2309"/>
              <a:gd name="T24" fmla="*/ 1537 w 3202"/>
              <a:gd name="T25" fmla="*/ 1531 h 2309"/>
              <a:gd name="T26" fmla="*/ 2287 w 3202"/>
              <a:gd name="T27" fmla="*/ 809 h 2309"/>
              <a:gd name="T28" fmla="*/ 0 w 3202"/>
              <a:gd name="T29" fmla="*/ 376 h 2309"/>
              <a:gd name="T30" fmla="*/ 0 w 3202"/>
              <a:gd name="T31" fmla="*/ 2089 h 2309"/>
              <a:gd name="T32" fmla="*/ 10 w 3202"/>
              <a:gd name="T33" fmla="*/ 2145 h 2309"/>
              <a:gd name="T34" fmla="*/ 938 w 3202"/>
              <a:gd name="T35" fmla="*/ 1250 h 2309"/>
              <a:gd name="T36" fmla="*/ 0 w 3202"/>
              <a:gd name="T37" fmla="*/ 376 h 2309"/>
              <a:gd name="T38" fmla="*/ 1607 w 3202"/>
              <a:gd name="T39" fmla="*/ 1741 h 2309"/>
              <a:gd name="T40" fmla="*/ 1538 w 3202"/>
              <a:gd name="T41" fmla="*/ 1769 h 2309"/>
              <a:gd name="T42" fmla="*/ 1470 w 3202"/>
              <a:gd name="T43" fmla="*/ 1742 h 2309"/>
              <a:gd name="T44" fmla="*/ 1088 w 3202"/>
              <a:gd name="T45" fmla="*/ 1386 h 2309"/>
              <a:gd name="T46" fmla="*/ 145 w 3202"/>
              <a:gd name="T47" fmla="*/ 2294 h 2309"/>
              <a:gd name="T48" fmla="*/ 220 w 3202"/>
              <a:gd name="T49" fmla="*/ 2309 h 2309"/>
              <a:gd name="T50" fmla="*/ 2856 w 3202"/>
              <a:gd name="T51" fmla="*/ 2309 h 2309"/>
              <a:gd name="T52" fmla="*/ 2962 w 3202"/>
              <a:gd name="T53" fmla="*/ 2279 h 2309"/>
              <a:gd name="T54" fmla="*/ 1989 w 3202"/>
              <a:gd name="T55" fmla="*/ 1373 h 2309"/>
              <a:gd name="T56" fmla="*/ 1607 w 3202"/>
              <a:gd name="T57" fmla="*/ 1741 h 2309"/>
              <a:gd name="T58" fmla="*/ 3202 w 3202"/>
              <a:gd name="T59" fmla="*/ 424 h 2309"/>
              <a:gd name="T60" fmla="*/ 2778 w 3202"/>
              <a:gd name="T61" fmla="*/ 849 h 2309"/>
              <a:gd name="T62" fmla="*/ 2353 w 3202"/>
              <a:gd name="T63" fmla="*/ 424 h 2309"/>
              <a:gd name="T64" fmla="*/ 2778 w 3202"/>
              <a:gd name="T65" fmla="*/ 0 h 2309"/>
              <a:gd name="T66" fmla="*/ 3202 w 3202"/>
              <a:gd name="T67" fmla="*/ 424 h 2309"/>
              <a:gd name="T68" fmla="*/ 2913 w 3202"/>
              <a:gd name="T69" fmla="*/ 422 h 2309"/>
              <a:gd name="T70" fmla="*/ 2979 w 3202"/>
              <a:gd name="T71" fmla="*/ 356 h 2309"/>
              <a:gd name="T72" fmla="*/ 2979 w 3202"/>
              <a:gd name="T73" fmla="*/ 214 h 2309"/>
              <a:gd name="T74" fmla="*/ 2837 w 3202"/>
              <a:gd name="T75" fmla="*/ 214 h 2309"/>
              <a:gd name="T76" fmla="*/ 2771 w 3202"/>
              <a:gd name="T77" fmla="*/ 280 h 2309"/>
              <a:gd name="T78" fmla="*/ 2705 w 3202"/>
              <a:gd name="T79" fmla="*/ 214 h 2309"/>
              <a:gd name="T80" fmla="*/ 2564 w 3202"/>
              <a:gd name="T81" fmla="*/ 214 h 2309"/>
              <a:gd name="T82" fmla="*/ 2564 w 3202"/>
              <a:gd name="T83" fmla="*/ 356 h 2309"/>
              <a:gd name="T84" fmla="*/ 2630 w 3202"/>
              <a:gd name="T85" fmla="*/ 422 h 2309"/>
              <a:gd name="T86" fmla="*/ 2564 w 3202"/>
              <a:gd name="T87" fmla="*/ 488 h 2309"/>
              <a:gd name="T88" fmla="*/ 2564 w 3202"/>
              <a:gd name="T89" fmla="*/ 629 h 2309"/>
              <a:gd name="T90" fmla="*/ 2634 w 3202"/>
              <a:gd name="T91" fmla="*/ 659 h 2309"/>
              <a:gd name="T92" fmla="*/ 2705 w 3202"/>
              <a:gd name="T93" fmla="*/ 629 h 2309"/>
              <a:gd name="T94" fmla="*/ 2771 w 3202"/>
              <a:gd name="T95" fmla="*/ 563 h 2309"/>
              <a:gd name="T96" fmla="*/ 2837 w 3202"/>
              <a:gd name="T97" fmla="*/ 629 h 2309"/>
              <a:gd name="T98" fmla="*/ 2908 w 3202"/>
              <a:gd name="T99" fmla="*/ 659 h 2309"/>
              <a:gd name="T100" fmla="*/ 2979 w 3202"/>
              <a:gd name="T101" fmla="*/ 629 h 2309"/>
              <a:gd name="T102" fmla="*/ 2979 w 3202"/>
              <a:gd name="T103" fmla="*/ 488 h 2309"/>
              <a:gd name="T104" fmla="*/ 2913 w 3202"/>
              <a:gd name="T105" fmla="*/ 422 h 2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02" h="2309">
                <a:moveTo>
                  <a:pt x="2775" y="1049"/>
                </a:moveTo>
                <a:cubicBezTo>
                  <a:pt x="2881" y="1049"/>
                  <a:pt x="2973" y="1022"/>
                  <a:pt x="3067" y="975"/>
                </a:cubicBezTo>
                <a:lnTo>
                  <a:pt x="3067" y="2089"/>
                </a:lnTo>
                <a:cubicBezTo>
                  <a:pt x="3067" y="2095"/>
                  <a:pt x="3068" y="2101"/>
                  <a:pt x="3068" y="2106"/>
                </a:cubicBezTo>
                <a:lnTo>
                  <a:pt x="2133" y="1234"/>
                </a:lnTo>
                <a:lnTo>
                  <a:pt x="2432" y="945"/>
                </a:lnTo>
                <a:cubicBezTo>
                  <a:pt x="2531" y="1010"/>
                  <a:pt x="2648" y="1049"/>
                  <a:pt x="2775" y="1049"/>
                </a:cubicBezTo>
                <a:close/>
                <a:moveTo>
                  <a:pt x="2287" y="809"/>
                </a:moveTo>
                <a:cubicBezTo>
                  <a:pt x="2203" y="702"/>
                  <a:pt x="2153" y="568"/>
                  <a:pt x="2153" y="422"/>
                </a:cubicBezTo>
                <a:cubicBezTo>
                  <a:pt x="2153" y="314"/>
                  <a:pt x="2181" y="215"/>
                  <a:pt x="2230" y="122"/>
                </a:cubicBezTo>
                <a:lnTo>
                  <a:pt x="220" y="122"/>
                </a:lnTo>
                <a:cubicBezTo>
                  <a:pt x="167" y="122"/>
                  <a:pt x="118" y="142"/>
                  <a:pt x="81" y="174"/>
                </a:cubicBezTo>
                <a:lnTo>
                  <a:pt x="1537" y="1531"/>
                </a:lnTo>
                <a:lnTo>
                  <a:pt x="2287" y="809"/>
                </a:lnTo>
                <a:close/>
                <a:moveTo>
                  <a:pt x="0" y="376"/>
                </a:moveTo>
                <a:lnTo>
                  <a:pt x="0" y="2089"/>
                </a:lnTo>
                <a:cubicBezTo>
                  <a:pt x="0" y="2108"/>
                  <a:pt x="5" y="2127"/>
                  <a:pt x="10" y="2145"/>
                </a:cubicBezTo>
                <a:lnTo>
                  <a:pt x="938" y="1250"/>
                </a:lnTo>
                <a:lnTo>
                  <a:pt x="0" y="376"/>
                </a:lnTo>
                <a:close/>
                <a:moveTo>
                  <a:pt x="1607" y="1741"/>
                </a:moveTo>
                <a:cubicBezTo>
                  <a:pt x="1588" y="1759"/>
                  <a:pt x="1563" y="1769"/>
                  <a:pt x="1538" y="1769"/>
                </a:cubicBezTo>
                <a:cubicBezTo>
                  <a:pt x="1513" y="1769"/>
                  <a:pt x="1489" y="1760"/>
                  <a:pt x="1470" y="1742"/>
                </a:cubicBezTo>
                <a:lnTo>
                  <a:pt x="1088" y="1386"/>
                </a:lnTo>
                <a:lnTo>
                  <a:pt x="145" y="2294"/>
                </a:lnTo>
                <a:cubicBezTo>
                  <a:pt x="168" y="2303"/>
                  <a:pt x="193" y="2309"/>
                  <a:pt x="220" y="2309"/>
                </a:cubicBezTo>
                <a:lnTo>
                  <a:pt x="2856" y="2309"/>
                </a:lnTo>
                <a:cubicBezTo>
                  <a:pt x="2895" y="2309"/>
                  <a:pt x="2931" y="2298"/>
                  <a:pt x="2962" y="2279"/>
                </a:cubicBezTo>
                <a:lnTo>
                  <a:pt x="1989" y="1373"/>
                </a:lnTo>
                <a:lnTo>
                  <a:pt x="1607" y="1741"/>
                </a:lnTo>
                <a:close/>
                <a:moveTo>
                  <a:pt x="3202" y="424"/>
                </a:moveTo>
                <a:cubicBezTo>
                  <a:pt x="3202" y="658"/>
                  <a:pt x="3012" y="849"/>
                  <a:pt x="2778" y="849"/>
                </a:cubicBezTo>
                <a:cubicBezTo>
                  <a:pt x="2544" y="849"/>
                  <a:pt x="2353" y="658"/>
                  <a:pt x="2353" y="424"/>
                </a:cubicBezTo>
                <a:cubicBezTo>
                  <a:pt x="2353" y="190"/>
                  <a:pt x="2544" y="0"/>
                  <a:pt x="2778" y="0"/>
                </a:cubicBezTo>
                <a:cubicBezTo>
                  <a:pt x="3012" y="0"/>
                  <a:pt x="3202" y="190"/>
                  <a:pt x="3202" y="424"/>
                </a:cubicBezTo>
                <a:close/>
                <a:moveTo>
                  <a:pt x="2913" y="422"/>
                </a:moveTo>
                <a:lnTo>
                  <a:pt x="2979" y="356"/>
                </a:lnTo>
                <a:cubicBezTo>
                  <a:pt x="3018" y="317"/>
                  <a:pt x="3018" y="254"/>
                  <a:pt x="2979" y="214"/>
                </a:cubicBezTo>
                <a:cubicBezTo>
                  <a:pt x="2939" y="175"/>
                  <a:pt x="2876" y="175"/>
                  <a:pt x="2837" y="214"/>
                </a:cubicBezTo>
                <a:lnTo>
                  <a:pt x="2771" y="280"/>
                </a:lnTo>
                <a:lnTo>
                  <a:pt x="2705" y="214"/>
                </a:lnTo>
                <a:cubicBezTo>
                  <a:pt x="2666" y="175"/>
                  <a:pt x="2603" y="175"/>
                  <a:pt x="2564" y="214"/>
                </a:cubicBezTo>
                <a:cubicBezTo>
                  <a:pt x="2525" y="254"/>
                  <a:pt x="2525" y="317"/>
                  <a:pt x="2564" y="356"/>
                </a:cubicBezTo>
                <a:lnTo>
                  <a:pt x="2630" y="422"/>
                </a:lnTo>
                <a:lnTo>
                  <a:pt x="2564" y="488"/>
                </a:lnTo>
                <a:cubicBezTo>
                  <a:pt x="2525" y="527"/>
                  <a:pt x="2525" y="590"/>
                  <a:pt x="2564" y="629"/>
                </a:cubicBezTo>
                <a:cubicBezTo>
                  <a:pt x="2583" y="649"/>
                  <a:pt x="2609" y="659"/>
                  <a:pt x="2634" y="659"/>
                </a:cubicBezTo>
                <a:cubicBezTo>
                  <a:pt x="2660" y="659"/>
                  <a:pt x="2686" y="649"/>
                  <a:pt x="2705" y="629"/>
                </a:cubicBezTo>
                <a:lnTo>
                  <a:pt x="2771" y="563"/>
                </a:lnTo>
                <a:lnTo>
                  <a:pt x="2837" y="629"/>
                </a:lnTo>
                <a:cubicBezTo>
                  <a:pt x="2857" y="649"/>
                  <a:pt x="2882" y="659"/>
                  <a:pt x="2908" y="659"/>
                </a:cubicBezTo>
                <a:cubicBezTo>
                  <a:pt x="2933" y="659"/>
                  <a:pt x="2959" y="649"/>
                  <a:pt x="2979" y="629"/>
                </a:cubicBezTo>
                <a:cubicBezTo>
                  <a:pt x="3018" y="590"/>
                  <a:pt x="3018" y="527"/>
                  <a:pt x="2979" y="488"/>
                </a:cubicBezTo>
                <a:lnTo>
                  <a:pt x="2913" y="422"/>
                </a:lnTo>
                <a:close/>
              </a:path>
            </a:pathLst>
          </a:custGeom>
          <a:solidFill>
            <a:schemeClr val="tx1">
              <a:lumMod val="85000"/>
              <a:lumOff val="15000"/>
            </a:schemeClr>
          </a:solidFill>
          <a:ln>
            <a:noFill/>
          </a:ln>
        </p:spPr>
      </p:sp>
      <p:sp>
        <p:nvSpPr>
          <p:cNvPr id="83" name="文本框 82"/>
          <p:cNvSpPr txBox="1"/>
          <p:nvPr/>
        </p:nvSpPr>
        <p:spPr>
          <a:xfrm>
            <a:off x="1179393" y="5906032"/>
            <a:ext cx="1937977" cy="338554"/>
          </a:xfrm>
          <a:prstGeom prst="rect">
            <a:avLst/>
          </a:prstGeom>
          <a:noFill/>
        </p:spPr>
        <p:txBody>
          <a:bodyPr wrap="square" rtlCol="0">
            <a:spAutoFit/>
          </a:bodyPr>
          <a:lstStyle/>
          <a:p>
            <a:r>
              <a:rPr lang="en-US" altLang="zh-CN" sz="1600" dirty="0" smtClean="0">
                <a:solidFill>
                  <a:prstClr val="black"/>
                </a:solidFill>
                <a:latin typeface="微软雅黑" panose="020B0503020204020204" pitchFamily="34" charset="-122"/>
              </a:rPr>
              <a:t>QQ: 418157732</a:t>
            </a:r>
            <a:endParaRPr lang="zh-CN" altLang="en-US" sz="1600" dirty="0">
              <a:solidFill>
                <a:prstClr val="black"/>
              </a:solidFill>
              <a:latin typeface="微软雅黑" panose="020B0503020204020204" pitchFamily="34" charset="-122"/>
            </a:endParaRPr>
          </a:p>
        </p:txBody>
      </p:sp>
      <p:sp>
        <p:nvSpPr>
          <p:cNvPr id="84" name="qq-social-logo-of-a-penguin_49013"/>
          <p:cNvSpPr>
            <a:spLocks noChangeAspect="1"/>
          </p:cNvSpPr>
          <p:nvPr/>
        </p:nvSpPr>
        <p:spPr bwMode="auto">
          <a:xfrm>
            <a:off x="731444" y="5845488"/>
            <a:ext cx="445359" cy="454702"/>
          </a:xfrm>
          <a:custGeom>
            <a:avLst/>
            <a:gdLst>
              <a:gd name="connsiteX0" fmla="*/ 120973 w 594062"/>
              <a:gd name="connsiteY0" fmla="*/ 518014 h 606524"/>
              <a:gd name="connsiteX1" fmla="*/ 103971 w 594062"/>
              <a:gd name="connsiteY1" fmla="*/ 521582 h 606524"/>
              <a:gd name="connsiteX2" fmla="*/ 89678 w 594062"/>
              <a:gd name="connsiteY2" fmla="*/ 529409 h 606524"/>
              <a:gd name="connsiteX3" fmla="*/ 82301 w 594062"/>
              <a:gd name="connsiteY3" fmla="*/ 537696 h 606524"/>
              <a:gd name="connsiteX4" fmla="*/ 81840 w 594062"/>
              <a:gd name="connsiteY4" fmla="*/ 543221 h 606524"/>
              <a:gd name="connsiteX5" fmla="*/ 86911 w 594062"/>
              <a:gd name="connsiteY5" fmla="*/ 543221 h 606524"/>
              <a:gd name="connsiteX6" fmla="*/ 97977 w 594062"/>
              <a:gd name="connsiteY6" fmla="*/ 541379 h 606524"/>
              <a:gd name="connsiteX7" fmla="*/ 83684 w 594062"/>
              <a:gd name="connsiteY7" fmla="*/ 554270 h 606524"/>
              <a:gd name="connsiteX8" fmla="*/ 83684 w 594062"/>
              <a:gd name="connsiteY8" fmla="*/ 575448 h 606524"/>
              <a:gd name="connsiteX9" fmla="*/ 118725 w 594062"/>
              <a:gd name="connsiteY9" fmla="*/ 592943 h 606524"/>
              <a:gd name="connsiteX10" fmla="*/ 242293 w 594062"/>
              <a:gd name="connsiteY10" fmla="*/ 592943 h 606524"/>
              <a:gd name="connsiteX11" fmla="*/ 273185 w 594062"/>
              <a:gd name="connsiteY11" fmla="*/ 579131 h 606524"/>
              <a:gd name="connsiteX12" fmla="*/ 275491 w 594062"/>
              <a:gd name="connsiteY12" fmla="*/ 574988 h 606524"/>
              <a:gd name="connsiteX13" fmla="*/ 271341 w 594062"/>
              <a:gd name="connsiteY13" fmla="*/ 573606 h 606524"/>
              <a:gd name="connsiteX14" fmla="*/ 212784 w 594062"/>
              <a:gd name="connsiteY14" fmla="*/ 560715 h 606524"/>
              <a:gd name="connsiteX15" fmla="*/ 137629 w 594062"/>
              <a:gd name="connsiteY15" fmla="*/ 524805 h 606524"/>
              <a:gd name="connsiteX16" fmla="*/ 120973 w 594062"/>
              <a:gd name="connsiteY16" fmla="*/ 518014 h 606524"/>
              <a:gd name="connsiteX17" fmla="*/ 485163 w 594062"/>
              <a:gd name="connsiteY17" fmla="*/ 514044 h 606524"/>
              <a:gd name="connsiteX18" fmla="*/ 476979 w 594062"/>
              <a:gd name="connsiteY18" fmla="*/ 518820 h 606524"/>
              <a:gd name="connsiteX19" fmla="*/ 351567 w 594062"/>
              <a:gd name="connsiteY19" fmla="*/ 575908 h 606524"/>
              <a:gd name="connsiteX20" fmla="*/ 364939 w 594062"/>
              <a:gd name="connsiteY20" fmla="*/ 584195 h 606524"/>
              <a:gd name="connsiteX21" fmla="*/ 501877 w 594062"/>
              <a:gd name="connsiteY21" fmla="*/ 587878 h 606524"/>
              <a:gd name="connsiteX22" fmla="*/ 537380 w 594062"/>
              <a:gd name="connsiteY22" fmla="*/ 562097 h 606524"/>
              <a:gd name="connsiteX23" fmla="*/ 522625 w 594062"/>
              <a:gd name="connsiteY23" fmla="*/ 539077 h 606524"/>
              <a:gd name="connsiteX24" fmla="*/ 501416 w 594062"/>
              <a:gd name="connsiteY24" fmla="*/ 539077 h 606524"/>
              <a:gd name="connsiteX25" fmla="*/ 497266 w 594062"/>
              <a:gd name="connsiteY25" fmla="*/ 537696 h 606524"/>
              <a:gd name="connsiteX26" fmla="*/ 500033 w 594062"/>
              <a:gd name="connsiteY26" fmla="*/ 534934 h 606524"/>
              <a:gd name="connsiteX27" fmla="*/ 518937 w 594062"/>
              <a:gd name="connsiteY27" fmla="*/ 530790 h 606524"/>
              <a:gd name="connsiteX28" fmla="*/ 494039 w 594062"/>
              <a:gd name="connsiteY28" fmla="*/ 516518 h 606524"/>
              <a:gd name="connsiteX29" fmla="*/ 485163 w 594062"/>
              <a:gd name="connsiteY29" fmla="*/ 514044 h 606524"/>
              <a:gd name="connsiteX30" fmla="*/ 171288 w 594062"/>
              <a:gd name="connsiteY30" fmla="*/ 348477 h 606524"/>
              <a:gd name="connsiteX31" fmla="*/ 166677 w 594062"/>
              <a:gd name="connsiteY31" fmla="*/ 350318 h 606524"/>
              <a:gd name="connsiteX32" fmla="*/ 158839 w 594062"/>
              <a:gd name="connsiteY32" fmla="*/ 409248 h 606524"/>
              <a:gd name="connsiteX33" fmla="*/ 185120 w 594062"/>
              <a:gd name="connsiteY33" fmla="*/ 443777 h 606524"/>
              <a:gd name="connsiteX34" fmla="*/ 225694 w 594062"/>
              <a:gd name="connsiteY34" fmla="*/ 445618 h 606524"/>
              <a:gd name="connsiteX35" fmla="*/ 239526 w 594062"/>
              <a:gd name="connsiteY35" fmla="*/ 431346 h 606524"/>
              <a:gd name="connsiteX36" fmla="*/ 237682 w 594062"/>
              <a:gd name="connsiteY36" fmla="*/ 378862 h 606524"/>
              <a:gd name="connsiteX37" fmla="*/ 223389 w 594062"/>
              <a:gd name="connsiteY37" fmla="*/ 368273 h 606524"/>
              <a:gd name="connsiteX38" fmla="*/ 219700 w 594062"/>
              <a:gd name="connsiteY38" fmla="*/ 378862 h 606524"/>
              <a:gd name="connsiteX39" fmla="*/ 220161 w 594062"/>
              <a:gd name="connsiteY39" fmla="*/ 397738 h 606524"/>
              <a:gd name="connsiteX40" fmla="*/ 220161 w 594062"/>
              <a:gd name="connsiteY40" fmla="*/ 412931 h 606524"/>
              <a:gd name="connsiteX41" fmla="*/ 216934 w 594062"/>
              <a:gd name="connsiteY41" fmla="*/ 405565 h 606524"/>
              <a:gd name="connsiteX42" fmla="*/ 210940 w 594062"/>
              <a:gd name="connsiteY42" fmla="*/ 368734 h 606524"/>
              <a:gd name="connsiteX43" fmla="*/ 207251 w 594062"/>
              <a:gd name="connsiteY43" fmla="*/ 362749 h 606524"/>
              <a:gd name="connsiteX44" fmla="*/ 171288 w 594062"/>
              <a:gd name="connsiteY44" fmla="*/ 348477 h 606524"/>
              <a:gd name="connsiteX45" fmla="*/ 126564 w 594062"/>
              <a:gd name="connsiteY45" fmla="*/ 325976 h 606524"/>
              <a:gd name="connsiteX46" fmla="*/ 122414 w 594062"/>
              <a:gd name="connsiteY46" fmla="*/ 330982 h 606524"/>
              <a:gd name="connsiteX47" fmla="*/ 119187 w 594062"/>
              <a:gd name="connsiteY47" fmla="*/ 337427 h 606524"/>
              <a:gd name="connsiteX48" fmla="*/ 108582 w 594062"/>
              <a:gd name="connsiteY48" fmla="*/ 434569 h 606524"/>
              <a:gd name="connsiteX49" fmla="*/ 166677 w 594062"/>
              <a:gd name="connsiteY49" fmla="*/ 521122 h 606524"/>
              <a:gd name="connsiteX50" fmla="*/ 214629 w 594062"/>
              <a:gd name="connsiteY50" fmla="*/ 548745 h 606524"/>
              <a:gd name="connsiteX51" fmla="*/ 300850 w 594062"/>
              <a:gd name="connsiteY51" fmla="*/ 568542 h 606524"/>
              <a:gd name="connsiteX52" fmla="*/ 358484 w 594062"/>
              <a:gd name="connsiteY52" fmla="*/ 568082 h 606524"/>
              <a:gd name="connsiteX53" fmla="*/ 482512 w 594062"/>
              <a:gd name="connsiteY53" fmla="*/ 490736 h 606524"/>
              <a:gd name="connsiteX54" fmla="*/ 511098 w 594062"/>
              <a:gd name="connsiteY54" fmla="*/ 417995 h 606524"/>
              <a:gd name="connsiteX55" fmla="*/ 483895 w 594062"/>
              <a:gd name="connsiteY55" fmla="*/ 330061 h 606524"/>
              <a:gd name="connsiteX56" fmla="*/ 477901 w 594062"/>
              <a:gd name="connsiteY56" fmla="*/ 328680 h 606524"/>
              <a:gd name="connsiteX57" fmla="*/ 441016 w 594062"/>
              <a:gd name="connsiteY57" fmla="*/ 349397 h 606524"/>
              <a:gd name="connsiteX58" fmla="*/ 305460 w 594062"/>
              <a:gd name="connsiteY58" fmla="*/ 380243 h 606524"/>
              <a:gd name="connsiteX59" fmla="*/ 245059 w 594062"/>
              <a:gd name="connsiteY59" fmla="*/ 372417 h 606524"/>
              <a:gd name="connsiteX60" fmla="*/ 245520 w 594062"/>
              <a:gd name="connsiteY60" fmla="*/ 383006 h 606524"/>
              <a:gd name="connsiteX61" fmla="*/ 246904 w 594062"/>
              <a:gd name="connsiteY61" fmla="*/ 432728 h 606524"/>
              <a:gd name="connsiteX62" fmla="*/ 231227 w 594062"/>
              <a:gd name="connsiteY62" fmla="*/ 454366 h 606524"/>
              <a:gd name="connsiteX63" fmla="*/ 177743 w 594062"/>
              <a:gd name="connsiteY63" fmla="*/ 450683 h 606524"/>
              <a:gd name="connsiteX64" fmla="*/ 154689 w 594062"/>
              <a:gd name="connsiteY64" fmla="*/ 421218 h 606524"/>
              <a:gd name="connsiteX65" fmla="*/ 157456 w 594062"/>
              <a:gd name="connsiteY65" fmla="*/ 346175 h 606524"/>
              <a:gd name="connsiteX66" fmla="*/ 154689 w 594062"/>
              <a:gd name="connsiteY66" fmla="*/ 340190 h 606524"/>
              <a:gd name="connsiteX67" fmla="*/ 133480 w 594062"/>
              <a:gd name="connsiteY67" fmla="*/ 328220 h 606524"/>
              <a:gd name="connsiteX68" fmla="*/ 126564 w 594062"/>
              <a:gd name="connsiteY68" fmla="*/ 325976 h 606524"/>
              <a:gd name="connsiteX69" fmla="*/ 104893 w 594062"/>
              <a:gd name="connsiteY69" fmla="*/ 216806 h 606524"/>
              <a:gd name="connsiteX70" fmla="*/ 103049 w 594062"/>
              <a:gd name="connsiteY70" fmla="*/ 217266 h 606524"/>
              <a:gd name="connsiteX71" fmla="*/ 109043 w 594062"/>
              <a:gd name="connsiteY71" fmla="*/ 257320 h 606524"/>
              <a:gd name="connsiteX72" fmla="*/ 129330 w 594062"/>
              <a:gd name="connsiteY72" fmla="*/ 292309 h 606524"/>
              <a:gd name="connsiteX73" fmla="*/ 94750 w 594062"/>
              <a:gd name="connsiteY73" fmla="*/ 239365 h 606524"/>
              <a:gd name="connsiteX74" fmla="*/ 97516 w 594062"/>
              <a:gd name="connsiteY74" fmla="*/ 290928 h 606524"/>
              <a:gd name="connsiteX75" fmla="*/ 168060 w 594062"/>
              <a:gd name="connsiteY75" fmla="*/ 340650 h 606524"/>
              <a:gd name="connsiteX76" fmla="*/ 268574 w 594062"/>
              <a:gd name="connsiteY76" fmla="*/ 369655 h 606524"/>
              <a:gd name="connsiteX77" fmla="*/ 356178 w 594062"/>
              <a:gd name="connsiteY77" fmla="*/ 368273 h 606524"/>
              <a:gd name="connsiteX78" fmla="*/ 494961 w 594062"/>
              <a:gd name="connsiteY78" fmla="*/ 311646 h 606524"/>
              <a:gd name="connsiteX79" fmla="*/ 533691 w 594062"/>
              <a:gd name="connsiteY79" fmla="*/ 257320 h 606524"/>
              <a:gd name="connsiteX80" fmla="*/ 529541 w 594062"/>
              <a:gd name="connsiteY80" fmla="*/ 223712 h 606524"/>
              <a:gd name="connsiteX81" fmla="*/ 443321 w 594062"/>
              <a:gd name="connsiteY81" fmla="*/ 320393 h 606524"/>
              <a:gd name="connsiteX82" fmla="*/ 514326 w 594062"/>
              <a:gd name="connsiteY82" fmla="*/ 236602 h 606524"/>
              <a:gd name="connsiteX83" fmla="*/ 506949 w 594062"/>
              <a:gd name="connsiteY83" fmla="*/ 243048 h 606524"/>
              <a:gd name="connsiteX84" fmla="*/ 362172 w 594062"/>
              <a:gd name="connsiteY84" fmla="*/ 307042 h 606524"/>
              <a:gd name="connsiteX85" fmla="*/ 204946 w 594062"/>
              <a:gd name="connsiteY85" fmla="*/ 289547 h 606524"/>
              <a:gd name="connsiteX86" fmla="*/ 104893 w 594062"/>
              <a:gd name="connsiteY86" fmla="*/ 216806 h 606524"/>
              <a:gd name="connsiteX87" fmla="*/ 316757 w 594062"/>
              <a:gd name="connsiteY87" fmla="*/ 207368 h 606524"/>
              <a:gd name="connsiteX88" fmla="*/ 245520 w 594062"/>
              <a:gd name="connsiteY88" fmla="*/ 215425 h 606524"/>
              <a:gd name="connsiteX89" fmla="*/ 184659 w 594062"/>
              <a:gd name="connsiteY89" fmla="*/ 240286 h 606524"/>
              <a:gd name="connsiteX90" fmla="*/ 184659 w 594062"/>
              <a:gd name="connsiteY90" fmla="*/ 254558 h 606524"/>
              <a:gd name="connsiteX91" fmla="*/ 221545 w 594062"/>
              <a:gd name="connsiteY91" fmla="*/ 266988 h 606524"/>
              <a:gd name="connsiteX92" fmla="*/ 211401 w 594062"/>
              <a:gd name="connsiteY92" fmla="*/ 250874 h 606524"/>
              <a:gd name="connsiteX93" fmla="*/ 421189 w 594062"/>
              <a:gd name="connsiteY93" fmla="*/ 248573 h 606524"/>
              <a:gd name="connsiteX94" fmla="*/ 405052 w 594062"/>
              <a:gd name="connsiteY94" fmla="*/ 266528 h 606524"/>
              <a:gd name="connsiteX95" fmla="*/ 442399 w 594062"/>
              <a:gd name="connsiteY95" fmla="*/ 254097 h 606524"/>
              <a:gd name="connsiteX96" fmla="*/ 442860 w 594062"/>
              <a:gd name="connsiteY96" fmla="*/ 238444 h 606524"/>
              <a:gd name="connsiteX97" fmla="*/ 387992 w 594062"/>
              <a:gd name="connsiteY97" fmla="*/ 215885 h 606524"/>
              <a:gd name="connsiteX98" fmla="*/ 316757 w 594062"/>
              <a:gd name="connsiteY98" fmla="*/ 207368 h 606524"/>
              <a:gd name="connsiteX99" fmla="*/ 364938 w 594062"/>
              <a:gd name="connsiteY99" fmla="*/ 124274 h 606524"/>
              <a:gd name="connsiteX100" fmla="*/ 371854 w 594062"/>
              <a:gd name="connsiteY100" fmla="*/ 149583 h 606524"/>
              <a:gd name="connsiteX101" fmla="*/ 366321 w 594062"/>
              <a:gd name="connsiteY101" fmla="*/ 144061 h 606524"/>
              <a:gd name="connsiteX102" fmla="*/ 360328 w 594062"/>
              <a:gd name="connsiteY102" fmla="*/ 134398 h 606524"/>
              <a:gd name="connsiteX103" fmla="*/ 352951 w 594062"/>
              <a:gd name="connsiteY103" fmla="*/ 144981 h 606524"/>
              <a:gd name="connsiteX104" fmla="*/ 348802 w 594062"/>
              <a:gd name="connsiteY104" fmla="*/ 149583 h 606524"/>
              <a:gd name="connsiteX105" fmla="*/ 345574 w 594062"/>
              <a:gd name="connsiteY105" fmla="*/ 143601 h 606524"/>
              <a:gd name="connsiteX106" fmla="*/ 364938 w 594062"/>
              <a:gd name="connsiteY106" fmla="*/ 124274 h 606524"/>
              <a:gd name="connsiteX107" fmla="*/ 282038 w 594062"/>
              <a:gd name="connsiteY107" fmla="*/ 119309 h 606524"/>
              <a:gd name="connsiteX108" fmla="*/ 289757 w 594062"/>
              <a:gd name="connsiteY108" fmla="*/ 124776 h 606524"/>
              <a:gd name="connsiteX109" fmla="*/ 290678 w 594062"/>
              <a:gd name="connsiteY109" fmla="*/ 154242 h 606524"/>
              <a:gd name="connsiteX110" fmla="*/ 281001 w 594062"/>
              <a:gd name="connsiteY110" fmla="*/ 161149 h 606524"/>
              <a:gd name="connsiteX111" fmla="*/ 271324 w 594062"/>
              <a:gd name="connsiteY111" fmla="*/ 153322 h 606524"/>
              <a:gd name="connsiteX112" fmla="*/ 269020 w 594062"/>
              <a:gd name="connsiteY112" fmla="*/ 140430 h 606524"/>
              <a:gd name="connsiteX113" fmla="*/ 273628 w 594062"/>
              <a:gd name="connsiteY113" fmla="*/ 123856 h 606524"/>
              <a:gd name="connsiteX114" fmla="*/ 282038 w 594062"/>
              <a:gd name="connsiteY114" fmla="*/ 119309 h 606524"/>
              <a:gd name="connsiteX115" fmla="*/ 365861 w 594062"/>
              <a:gd name="connsiteY115" fmla="*/ 85826 h 606524"/>
              <a:gd name="connsiteX116" fmla="*/ 340963 w 594062"/>
              <a:gd name="connsiteY116" fmla="*/ 102630 h 606524"/>
              <a:gd name="connsiteX117" fmla="*/ 331741 w 594062"/>
              <a:gd name="connsiteY117" fmla="*/ 139461 h 606524"/>
              <a:gd name="connsiteX118" fmla="*/ 343729 w 594062"/>
              <a:gd name="connsiteY118" fmla="*/ 182277 h 606524"/>
              <a:gd name="connsiteX119" fmla="*/ 379693 w 594062"/>
              <a:gd name="connsiteY119" fmla="*/ 190564 h 606524"/>
              <a:gd name="connsiteX120" fmla="*/ 396753 w 594062"/>
              <a:gd name="connsiteY120" fmla="*/ 166163 h 606524"/>
              <a:gd name="connsiteX121" fmla="*/ 390759 w 594062"/>
              <a:gd name="connsiteY121" fmla="*/ 102169 h 606524"/>
              <a:gd name="connsiteX122" fmla="*/ 365861 w 594062"/>
              <a:gd name="connsiteY122" fmla="*/ 85826 h 606524"/>
              <a:gd name="connsiteX123" fmla="*/ 264136 w 594062"/>
              <a:gd name="connsiteY123" fmla="*/ 85192 h 606524"/>
              <a:gd name="connsiteX124" fmla="*/ 241832 w 594062"/>
              <a:gd name="connsiteY124" fmla="*/ 98026 h 606524"/>
              <a:gd name="connsiteX125" fmla="*/ 242293 w 594062"/>
              <a:gd name="connsiteY125" fmla="*/ 182737 h 606524"/>
              <a:gd name="connsiteX126" fmla="*/ 284251 w 594062"/>
              <a:gd name="connsiteY126" fmla="*/ 184118 h 606524"/>
              <a:gd name="connsiteX127" fmla="*/ 299005 w 594062"/>
              <a:gd name="connsiteY127" fmla="*/ 141763 h 606524"/>
              <a:gd name="connsiteX128" fmla="*/ 286095 w 594062"/>
              <a:gd name="connsiteY128" fmla="*/ 97565 h 606524"/>
              <a:gd name="connsiteX129" fmla="*/ 264136 w 594062"/>
              <a:gd name="connsiteY129" fmla="*/ 85192 h 606524"/>
              <a:gd name="connsiteX130" fmla="*/ 299293 w 594062"/>
              <a:gd name="connsiteY130" fmla="*/ 251 h 606524"/>
              <a:gd name="connsiteX131" fmla="*/ 344651 w 594062"/>
              <a:gd name="connsiteY131" fmla="*/ 1805 h 606524"/>
              <a:gd name="connsiteX132" fmla="*/ 427644 w 594062"/>
              <a:gd name="connsiteY132" fmla="*/ 27126 h 606524"/>
              <a:gd name="connsiteX133" fmla="*/ 513404 w 594062"/>
              <a:gd name="connsiteY133" fmla="*/ 140381 h 606524"/>
              <a:gd name="connsiteX134" fmla="*/ 521703 w 594062"/>
              <a:gd name="connsiteY134" fmla="*/ 183197 h 606524"/>
              <a:gd name="connsiteX135" fmla="*/ 532308 w 594062"/>
              <a:gd name="connsiteY135" fmla="*/ 209900 h 606524"/>
              <a:gd name="connsiteX136" fmla="*/ 537380 w 594062"/>
              <a:gd name="connsiteY136" fmla="*/ 268369 h 606524"/>
              <a:gd name="connsiteX137" fmla="*/ 539224 w 594062"/>
              <a:gd name="connsiteY137" fmla="*/ 277117 h 606524"/>
              <a:gd name="connsiteX138" fmla="*/ 580720 w 594062"/>
              <a:gd name="connsiteY138" fmla="*/ 352620 h 606524"/>
              <a:gd name="connsiteX139" fmla="*/ 589020 w 594062"/>
              <a:gd name="connsiteY139" fmla="*/ 450222 h 606524"/>
              <a:gd name="connsiteX140" fmla="*/ 581181 w 594062"/>
              <a:gd name="connsiteY140" fmla="*/ 464494 h 606524"/>
              <a:gd name="connsiteX141" fmla="*/ 555822 w 594062"/>
              <a:gd name="connsiteY141" fmla="*/ 464955 h 606524"/>
              <a:gd name="connsiteX142" fmla="*/ 534613 w 594062"/>
              <a:gd name="connsiteY142" fmla="*/ 431346 h 606524"/>
              <a:gd name="connsiteX143" fmla="*/ 489428 w 594062"/>
              <a:gd name="connsiteY143" fmla="*/ 507771 h 606524"/>
              <a:gd name="connsiteX144" fmla="*/ 497727 w 594062"/>
              <a:gd name="connsiteY144" fmla="*/ 513296 h 606524"/>
              <a:gd name="connsiteX145" fmla="*/ 529541 w 594062"/>
              <a:gd name="connsiteY145" fmla="*/ 531711 h 606524"/>
              <a:gd name="connsiteX146" fmla="*/ 527697 w 594062"/>
              <a:gd name="connsiteY146" fmla="*/ 582814 h 606524"/>
              <a:gd name="connsiteX147" fmla="*/ 472368 w 594062"/>
              <a:gd name="connsiteY147" fmla="*/ 599848 h 606524"/>
              <a:gd name="connsiteX148" fmla="*/ 387070 w 594062"/>
              <a:gd name="connsiteY148" fmla="*/ 596626 h 606524"/>
              <a:gd name="connsiteX149" fmla="*/ 331741 w 594062"/>
              <a:gd name="connsiteY149" fmla="*/ 581433 h 606524"/>
              <a:gd name="connsiteX150" fmla="*/ 298083 w 594062"/>
              <a:gd name="connsiteY150" fmla="*/ 577289 h 606524"/>
              <a:gd name="connsiteX151" fmla="*/ 293933 w 594062"/>
              <a:gd name="connsiteY151" fmla="*/ 579591 h 606524"/>
              <a:gd name="connsiteX152" fmla="*/ 249209 w 594062"/>
              <a:gd name="connsiteY152" fmla="*/ 600309 h 606524"/>
              <a:gd name="connsiteX153" fmla="*/ 165755 w 594062"/>
              <a:gd name="connsiteY153" fmla="*/ 605373 h 606524"/>
              <a:gd name="connsiteX154" fmla="*/ 98899 w 594062"/>
              <a:gd name="connsiteY154" fmla="*/ 592022 h 606524"/>
              <a:gd name="connsiteX155" fmla="*/ 82301 w 594062"/>
              <a:gd name="connsiteY155" fmla="*/ 581893 h 606524"/>
              <a:gd name="connsiteX156" fmla="*/ 73079 w 594062"/>
              <a:gd name="connsiteY156" fmla="*/ 543681 h 606524"/>
              <a:gd name="connsiteX157" fmla="*/ 100283 w 594062"/>
              <a:gd name="connsiteY157" fmla="*/ 518360 h 606524"/>
              <a:gd name="connsiteX158" fmla="*/ 123797 w 594062"/>
              <a:gd name="connsiteY158" fmla="*/ 514677 h 606524"/>
              <a:gd name="connsiteX159" fmla="*/ 111809 w 594062"/>
              <a:gd name="connsiteY159" fmla="*/ 503167 h 606524"/>
              <a:gd name="connsiteX160" fmla="*/ 80918 w 594062"/>
              <a:gd name="connsiteY160" fmla="*/ 467717 h 606524"/>
              <a:gd name="connsiteX161" fmla="*/ 63397 w 594062"/>
              <a:gd name="connsiteY161" fmla="*/ 426743 h 606524"/>
              <a:gd name="connsiteX162" fmla="*/ 60630 w 594062"/>
              <a:gd name="connsiteY162" fmla="*/ 423520 h 606524"/>
              <a:gd name="connsiteX163" fmla="*/ 57864 w 594062"/>
              <a:gd name="connsiteY163" fmla="*/ 426743 h 606524"/>
              <a:gd name="connsiteX164" fmla="*/ 34810 w 594062"/>
              <a:gd name="connsiteY164" fmla="*/ 457589 h 606524"/>
              <a:gd name="connsiteX165" fmla="*/ 18673 w 594062"/>
              <a:gd name="connsiteY165" fmla="*/ 466336 h 606524"/>
              <a:gd name="connsiteX166" fmla="*/ 5763 w 594062"/>
              <a:gd name="connsiteY166" fmla="*/ 459430 h 606524"/>
              <a:gd name="connsiteX167" fmla="*/ 230 w 594062"/>
              <a:gd name="connsiteY167" fmla="*/ 419376 h 606524"/>
              <a:gd name="connsiteX168" fmla="*/ 32044 w 594062"/>
              <a:gd name="connsiteY168" fmla="*/ 326378 h 606524"/>
              <a:gd name="connsiteX169" fmla="*/ 79995 w 594062"/>
              <a:gd name="connsiteY169" fmla="*/ 274815 h 606524"/>
              <a:gd name="connsiteX170" fmla="*/ 83684 w 594062"/>
              <a:gd name="connsiteY170" fmla="*/ 265607 h 606524"/>
              <a:gd name="connsiteX171" fmla="*/ 88295 w 594062"/>
              <a:gd name="connsiteY171" fmla="*/ 233840 h 606524"/>
              <a:gd name="connsiteX172" fmla="*/ 96133 w 594062"/>
              <a:gd name="connsiteY172" fmla="*/ 208979 h 606524"/>
              <a:gd name="connsiteX173" fmla="*/ 102588 w 594062"/>
              <a:gd name="connsiteY173" fmla="*/ 192405 h 606524"/>
              <a:gd name="connsiteX174" fmla="*/ 105354 w 594062"/>
              <a:gd name="connsiteY174" fmla="*/ 173529 h 606524"/>
              <a:gd name="connsiteX175" fmla="*/ 140857 w 594062"/>
              <a:gd name="connsiteY175" fmla="*/ 85595 h 606524"/>
              <a:gd name="connsiteX176" fmla="*/ 254281 w 594062"/>
              <a:gd name="connsiteY176" fmla="*/ 5948 h 606524"/>
              <a:gd name="connsiteX177" fmla="*/ 299293 w 594062"/>
              <a:gd name="connsiteY177" fmla="*/ 251 h 60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594062" h="606524">
                <a:moveTo>
                  <a:pt x="120973" y="518014"/>
                </a:moveTo>
                <a:cubicBezTo>
                  <a:pt x="115498" y="517669"/>
                  <a:pt x="109965" y="519050"/>
                  <a:pt x="103971" y="521582"/>
                </a:cubicBezTo>
                <a:cubicBezTo>
                  <a:pt x="98899" y="523884"/>
                  <a:pt x="94289" y="526647"/>
                  <a:pt x="89678" y="529409"/>
                </a:cubicBezTo>
                <a:cubicBezTo>
                  <a:pt x="86450" y="531251"/>
                  <a:pt x="83684" y="534473"/>
                  <a:pt x="82301" y="537696"/>
                </a:cubicBezTo>
                <a:cubicBezTo>
                  <a:pt x="81379" y="539077"/>
                  <a:pt x="81379" y="541840"/>
                  <a:pt x="81840" y="543221"/>
                </a:cubicBezTo>
                <a:cubicBezTo>
                  <a:pt x="83223" y="545062"/>
                  <a:pt x="85067" y="543681"/>
                  <a:pt x="86911" y="543221"/>
                </a:cubicBezTo>
                <a:cubicBezTo>
                  <a:pt x="90600" y="542300"/>
                  <a:pt x="94289" y="541840"/>
                  <a:pt x="97977" y="541379"/>
                </a:cubicBezTo>
                <a:cubicBezTo>
                  <a:pt x="93367" y="545983"/>
                  <a:pt x="88295" y="549666"/>
                  <a:pt x="83684" y="554270"/>
                </a:cubicBezTo>
                <a:cubicBezTo>
                  <a:pt x="76307" y="562097"/>
                  <a:pt x="76307" y="568082"/>
                  <a:pt x="83684" y="575448"/>
                </a:cubicBezTo>
                <a:cubicBezTo>
                  <a:pt x="93367" y="585116"/>
                  <a:pt x="105815" y="589720"/>
                  <a:pt x="118725" y="592943"/>
                </a:cubicBezTo>
                <a:cubicBezTo>
                  <a:pt x="159761" y="603992"/>
                  <a:pt x="201257" y="601690"/>
                  <a:pt x="242293" y="592943"/>
                </a:cubicBezTo>
                <a:cubicBezTo>
                  <a:pt x="253359" y="590180"/>
                  <a:pt x="264424" y="587418"/>
                  <a:pt x="273185" y="579131"/>
                </a:cubicBezTo>
                <a:cubicBezTo>
                  <a:pt x="274107" y="578210"/>
                  <a:pt x="276874" y="577289"/>
                  <a:pt x="275491" y="574988"/>
                </a:cubicBezTo>
                <a:cubicBezTo>
                  <a:pt x="275029" y="573146"/>
                  <a:pt x="272724" y="574067"/>
                  <a:pt x="271341" y="573606"/>
                </a:cubicBezTo>
                <a:cubicBezTo>
                  <a:pt x="251514" y="570844"/>
                  <a:pt x="232149" y="566700"/>
                  <a:pt x="212784" y="560715"/>
                </a:cubicBezTo>
                <a:cubicBezTo>
                  <a:pt x="186042" y="552428"/>
                  <a:pt x="160222" y="541840"/>
                  <a:pt x="137629" y="524805"/>
                </a:cubicBezTo>
                <a:cubicBezTo>
                  <a:pt x="131866" y="520432"/>
                  <a:pt x="126449" y="518360"/>
                  <a:pt x="120973" y="518014"/>
                </a:cubicBezTo>
                <a:close/>
                <a:moveTo>
                  <a:pt x="485163" y="514044"/>
                </a:moveTo>
                <a:cubicBezTo>
                  <a:pt x="482627" y="514331"/>
                  <a:pt x="480207" y="515828"/>
                  <a:pt x="476979" y="518820"/>
                </a:cubicBezTo>
                <a:cubicBezTo>
                  <a:pt x="441016" y="550126"/>
                  <a:pt x="399058" y="568542"/>
                  <a:pt x="351567" y="575908"/>
                </a:cubicBezTo>
                <a:cubicBezTo>
                  <a:pt x="353873" y="582814"/>
                  <a:pt x="359867" y="582814"/>
                  <a:pt x="364939" y="584195"/>
                </a:cubicBezTo>
                <a:cubicBezTo>
                  <a:pt x="410124" y="598007"/>
                  <a:pt x="455770" y="602611"/>
                  <a:pt x="501877" y="587878"/>
                </a:cubicBezTo>
                <a:cubicBezTo>
                  <a:pt x="516170" y="583274"/>
                  <a:pt x="530925" y="577750"/>
                  <a:pt x="537380" y="562097"/>
                </a:cubicBezTo>
                <a:cubicBezTo>
                  <a:pt x="541990" y="550126"/>
                  <a:pt x="535535" y="539998"/>
                  <a:pt x="522625" y="539077"/>
                </a:cubicBezTo>
                <a:cubicBezTo>
                  <a:pt x="515248" y="539077"/>
                  <a:pt x="508332" y="539077"/>
                  <a:pt x="501416" y="539077"/>
                </a:cubicBezTo>
                <a:cubicBezTo>
                  <a:pt x="499572" y="539077"/>
                  <a:pt x="497727" y="539998"/>
                  <a:pt x="497266" y="537696"/>
                </a:cubicBezTo>
                <a:cubicBezTo>
                  <a:pt x="497266" y="536775"/>
                  <a:pt x="499111" y="535394"/>
                  <a:pt x="500033" y="534934"/>
                </a:cubicBezTo>
                <a:cubicBezTo>
                  <a:pt x="505105" y="531711"/>
                  <a:pt x="511560" y="531251"/>
                  <a:pt x="518937" y="530790"/>
                </a:cubicBezTo>
                <a:cubicBezTo>
                  <a:pt x="509715" y="523424"/>
                  <a:pt x="501877" y="520201"/>
                  <a:pt x="494039" y="516518"/>
                </a:cubicBezTo>
                <a:cubicBezTo>
                  <a:pt x="490350" y="514676"/>
                  <a:pt x="487699" y="513756"/>
                  <a:pt x="485163" y="514044"/>
                </a:cubicBezTo>
                <a:close/>
                <a:moveTo>
                  <a:pt x="171288" y="348477"/>
                </a:moveTo>
                <a:cubicBezTo>
                  <a:pt x="168521" y="347096"/>
                  <a:pt x="167599" y="347096"/>
                  <a:pt x="166677" y="350318"/>
                </a:cubicBezTo>
                <a:cubicBezTo>
                  <a:pt x="162988" y="369655"/>
                  <a:pt x="158378" y="388991"/>
                  <a:pt x="158839" y="409248"/>
                </a:cubicBezTo>
                <a:cubicBezTo>
                  <a:pt x="159300" y="430426"/>
                  <a:pt x="166216" y="439633"/>
                  <a:pt x="185120" y="443777"/>
                </a:cubicBezTo>
                <a:cubicBezTo>
                  <a:pt x="198491" y="446539"/>
                  <a:pt x="211862" y="446079"/>
                  <a:pt x="225694" y="445618"/>
                </a:cubicBezTo>
                <a:cubicBezTo>
                  <a:pt x="235377" y="445158"/>
                  <a:pt x="239526" y="440094"/>
                  <a:pt x="239526" y="431346"/>
                </a:cubicBezTo>
                <a:cubicBezTo>
                  <a:pt x="240449" y="413852"/>
                  <a:pt x="239065" y="396357"/>
                  <a:pt x="237682" y="378862"/>
                </a:cubicBezTo>
                <a:cubicBezTo>
                  <a:pt x="236760" y="371956"/>
                  <a:pt x="230305" y="367353"/>
                  <a:pt x="223389" y="368273"/>
                </a:cubicBezTo>
                <a:cubicBezTo>
                  <a:pt x="217856" y="369194"/>
                  <a:pt x="219700" y="375640"/>
                  <a:pt x="219700" y="378862"/>
                </a:cubicBezTo>
                <a:lnTo>
                  <a:pt x="220161" y="397738"/>
                </a:lnTo>
                <a:lnTo>
                  <a:pt x="220161" y="412931"/>
                </a:lnTo>
                <a:cubicBezTo>
                  <a:pt x="218778" y="409248"/>
                  <a:pt x="217856" y="407406"/>
                  <a:pt x="216934" y="405565"/>
                </a:cubicBezTo>
                <a:cubicBezTo>
                  <a:pt x="212784" y="393595"/>
                  <a:pt x="211401" y="381625"/>
                  <a:pt x="210940" y="368734"/>
                </a:cubicBezTo>
                <a:cubicBezTo>
                  <a:pt x="210479" y="365971"/>
                  <a:pt x="211401" y="363670"/>
                  <a:pt x="207251" y="362749"/>
                </a:cubicBezTo>
                <a:cubicBezTo>
                  <a:pt x="194802" y="359066"/>
                  <a:pt x="183276" y="353541"/>
                  <a:pt x="171288" y="348477"/>
                </a:cubicBezTo>
                <a:close/>
                <a:moveTo>
                  <a:pt x="126564" y="325976"/>
                </a:moveTo>
                <a:cubicBezTo>
                  <a:pt x="124835" y="326609"/>
                  <a:pt x="123567" y="328450"/>
                  <a:pt x="122414" y="330982"/>
                </a:cubicBezTo>
                <a:cubicBezTo>
                  <a:pt x="121492" y="333284"/>
                  <a:pt x="120109" y="335125"/>
                  <a:pt x="119187" y="337427"/>
                </a:cubicBezTo>
                <a:cubicBezTo>
                  <a:pt x="104893" y="368734"/>
                  <a:pt x="102127" y="401421"/>
                  <a:pt x="108582" y="434569"/>
                </a:cubicBezTo>
                <a:cubicBezTo>
                  <a:pt x="115959" y="470940"/>
                  <a:pt x="138552" y="498103"/>
                  <a:pt x="166677" y="521122"/>
                </a:cubicBezTo>
                <a:cubicBezTo>
                  <a:pt x="181431" y="533092"/>
                  <a:pt x="198030" y="541379"/>
                  <a:pt x="214629" y="548745"/>
                </a:cubicBezTo>
                <a:cubicBezTo>
                  <a:pt x="242293" y="560255"/>
                  <a:pt x="271341" y="565780"/>
                  <a:pt x="300850" y="568542"/>
                </a:cubicBezTo>
                <a:cubicBezTo>
                  <a:pt x="319753" y="570384"/>
                  <a:pt x="339119" y="572686"/>
                  <a:pt x="358484" y="568082"/>
                </a:cubicBezTo>
                <a:cubicBezTo>
                  <a:pt x="408740" y="556572"/>
                  <a:pt x="450698" y="531711"/>
                  <a:pt x="482512" y="490736"/>
                </a:cubicBezTo>
                <a:cubicBezTo>
                  <a:pt x="499111" y="469098"/>
                  <a:pt x="509715" y="445158"/>
                  <a:pt x="511098" y="417995"/>
                </a:cubicBezTo>
                <a:cubicBezTo>
                  <a:pt x="512943" y="385308"/>
                  <a:pt x="501877" y="356764"/>
                  <a:pt x="483895" y="330061"/>
                </a:cubicBezTo>
                <a:cubicBezTo>
                  <a:pt x="481590" y="326838"/>
                  <a:pt x="480668" y="326838"/>
                  <a:pt x="477901" y="328680"/>
                </a:cubicBezTo>
                <a:cubicBezTo>
                  <a:pt x="465913" y="336507"/>
                  <a:pt x="453926" y="343412"/>
                  <a:pt x="441016" y="349397"/>
                </a:cubicBezTo>
                <a:cubicBezTo>
                  <a:pt x="398136" y="369655"/>
                  <a:pt x="352951" y="381164"/>
                  <a:pt x="305460" y="380243"/>
                </a:cubicBezTo>
                <a:cubicBezTo>
                  <a:pt x="285173" y="379783"/>
                  <a:pt x="264885" y="377942"/>
                  <a:pt x="245059" y="372417"/>
                </a:cubicBezTo>
                <a:lnTo>
                  <a:pt x="245520" y="383006"/>
                </a:lnTo>
                <a:lnTo>
                  <a:pt x="246904" y="432728"/>
                </a:lnTo>
                <a:cubicBezTo>
                  <a:pt x="246904" y="443317"/>
                  <a:pt x="238604" y="452985"/>
                  <a:pt x="231227" y="454366"/>
                </a:cubicBezTo>
                <a:cubicBezTo>
                  <a:pt x="213245" y="457128"/>
                  <a:pt x="194802" y="458049"/>
                  <a:pt x="177743" y="450683"/>
                </a:cubicBezTo>
                <a:cubicBezTo>
                  <a:pt x="165294" y="445618"/>
                  <a:pt x="156072" y="435950"/>
                  <a:pt x="154689" y="421218"/>
                </a:cubicBezTo>
                <a:cubicBezTo>
                  <a:pt x="151923" y="395897"/>
                  <a:pt x="154228" y="371036"/>
                  <a:pt x="157456" y="346175"/>
                </a:cubicBezTo>
                <a:cubicBezTo>
                  <a:pt x="157917" y="342952"/>
                  <a:pt x="157456" y="341571"/>
                  <a:pt x="154689" y="340190"/>
                </a:cubicBezTo>
                <a:cubicBezTo>
                  <a:pt x="147312" y="336507"/>
                  <a:pt x="139935" y="332824"/>
                  <a:pt x="133480" y="328220"/>
                </a:cubicBezTo>
                <a:cubicBezTo>
                  <a:pt x="130483" y="325918"/>
                  <a:pt x="128293" y="325342"/>
                  <a:pt x="126564" y="325976"/>
                </a:cubicBezTo>
                <a:close/>
                <a:moveTo>
                  <a:pt x="104893" y="216806"/>
                </a:moveTo>
                <a:cubicBezTo>
                  <a:pt x="104893" y="216806"/>
                  <a:pt x="103971" y="217266"/>
                  <a:pt x="103049" y="217266"/>
                </a:cubicBezTo>
                <a:cubicBezTo>
                  <a:pt x="102588" y="231078"/>
                  <a:pt x="102127" y="244429"/>
                  <a:pt x="109043" y="257320"/>
                </a:cubicBezTo>
                <a:cubicBezTo>
                  <a:pt x="115498" y="268830"/>
                  <a:pt x="122875" y="280339"/>
                  <a:pt x="129330" y="292309"/>
                </a:cubicBezTo>
                <a:cubicBezTo>
                  <a:pt x="111348" y="278958"/>
                  <a:pt x="98438" y="262384"/>
                  <a:pt x="94750" y="239365"/>
                </a:cubicBezTo>
                <a:cubicBezTo>
                  <a:pt x="82301" y="255478"/>
                  <a:pt x="84145" y="273434"/>
                  <a:pt x="97516" y="290928"/>
                </a:cubicBezTo>
                <a:cubicBezTo>
                  <a:pt x="115959" y="314408"/>
                  <a:pt x="141318" y="328680"/>
                  <a:pt x="168060" y="340650"/>
                </a:cubicBezTo>
                <a:cubicBezTo>
                  <a:pt x="200335" y="355382"/>
                  <a:pt x="233532" y="365511"/>
                  <a:pt x="268574" y="369655"/>
                </a:cubicBezTo>
                <a:cubicBezTo>
                  <a:pt x="298083" y="373338"/>
                  <a:pt x="327131" y="373798"/>
                  <a:pt x="356178" y="368273"/>
                </a:cubicBezTo>
                <a:cubicBezTo>
                  <a:pt x="406435" y="359066"/>
                  <a:pt x="452081" y="338348"/>
                  <a:pt x="494961" y="311646"/>
                </a:cubicBezTo>
                <a:cubicBezTo>
                  <a:pt x="515248" y="299215"/>
                  <a:pt x="529080" y="281720"/>
                  <a:pt x="533691" y="257320"/>
                </a:cubicBezTo>
                <a:cubicBezTo>
                  <a:pt x="535535" y="244889"/>
                  <a:pt x="534613" y="231078"/>
                  <a:pt x="529541" y="223712"/>
                </a:cubicBezTo>
                <a:cubicBezTo>
                  <a:pt x="513404" y="266988"/>
                  <a:pt x="489428" y="303819"/>
                  <a:pt x="443321" y="320393"/>
                </a:cubicBezTo>
                <a:cubicBezTo>
                  <a:pt x="476979" y="300136"/>
                  <a:pt x="504643" y="275735"/>
                  <a:pt x="514326" y="236602"/>
                </a:cubicBezTo>
                <a:cubicBezTo>
                  <a:pt x="512021" y="238444"/>
                  <a:pt x="509254" y="240746"/>
                  <a:pt x="506949" y="243048"/>
                </a:cubicBezTo>
                <a:cubicBezTo>
                  <a:pt x="465452" y="279879"/>
                  <a:pt x="416579" y="301057"/>
                  <a:pt x="362172" y="307042"/>
                </a:cubicBezTo>
                <a:cubicBezTo>
                  <a:pt x="308688" y="313027"/>
                  <a:pt x="256125" y="307502"/>
                  <a:pt x="204946" y="289547"/>
                </a:cubicBezTo>
                <a:cubicBezTo>
                  <a:pt x="164372" y="275275"/>
                  <a:pt x="129330" y="253176"/>
                  <a:pt x="104893" y="216806"/>
                </a:cubicBezTo>
                <a:close/>
                <a:moveTo>
                  <a:pt x="316757" y="207368"/>
                </a:moveTo>
                <a:cubicBezTo>
                  <a:pt x="293011" y="207483"/>
                  <a:pt x="269266" y="210361"/>
                  <a:pt x="245520" y="215425"/>
                </a:cubicBezTo>
                <a:cubicBezTo>
                  <a:pt x="223850" y="220029"/>
                  <a:pt x="203102" y="227395"/>
                  <a:pt x="184659" y="240286"/>
                </a:cubicBezTo>
                <a:cubicBezTo>
                  <a:pt x="176360" y="245810"/>
                  <a:pt x="175898" y="249493"/>
                  <a:pt x="184659" y="254558"/>
                </a:cubicBezTo>
                <a:cubicBezTo>
                  <a:pt x="195725" y="260082"/>
                  <a:pt x="207712" y="263305"/>
                  <a:pt x="221545" y="266988"/>
                </a:cubicBezTo>
                <a:cubicBezTo>
                  <a:pt x="217395" y="261003"/>
                  <a:pt x="214629" y="255939"/>
                  <a:pt x="211401" y="250874"/>
                </a:cubicBezTo>
                <a:cubicBezTo>
                  <a:pt x="281023" y="301057"/>
                  <a:pt x="350184" y="297374"/>
                  <a:pt x="421189" y="248573"/>
                </a:cubicBezTo>
                <a:cubicBezTo>
                  <a:pt x="417040" y="257780"/>
                  <a:pt x="410585" y="261003"/>
                  <a:pt x="405052" y="266528"/>
                </a:cubicBezTo>
                <a:cubicBezTo>
                  <a:pt x="419806" y="266528"/>
                  <a:pt x="431333" y="261003"/>
                  <a:pt x="442399" y="254097"/>
                </a:cubicBezTo>
                <a:cubicBezTo>
                  <a:pt x="453003" y="247652"/>
                  <a:pt x="453003" y="245350"/>
                  <a:pt x="442860" y="238444"/>
                </a:cubicBezTo>
                <a:cubicBezTo>
                  <a:pt x="425800" y="227855"/>
                  <a:pt x="407357" y="220949"/>
                  <a:pt x="387992" y="215885"/>
                </a:cubicBezTo>
                <a:cubicBezTo>
                  <a:pt x="364247" y="209900"/>
                  <a:pt x="340502" y="207253"/>
                  <a:pt x="316757" y="207368"/>
                </a:cubicBezTo>
                <a:close/>
                <a:moveTo>
                  <a:pt x="364938" y="124274"/>
                </a:moveTo>
                <a:cubicBezTo>
                  <a:pt x="375542" y="127955"/>
                  <a:pt x="376003" y="149123"/>
                  <a:pt x="371854" y="149583"/>
                </a:cubicBezTo>
                <a:cubicBezTo>
                  <a:pt x="368627" y="150043"/>
                  <a:pt x="366782" y="146822"/>
                  <a:pt x="366321" y="144061"/>
                </a:cubicBezTo>
                <a:cubicBezTo>
                  <a:pt x="365860" y="140380"/>
                  <a:pt x="365399" y="134398"/>
                  <a:pt x="360328" y="134398"/>
                </a:cubicBezTo>
                <a:cubicBezTo>
                  <a:pt x="354795" y="134858"/>
                  <a:pt x="354334" y="140380"/>
                  <a:pt x="352951" y="144981"/>
                </a:cubicBezTo>
                <a:cubicBezTo>
                  <a:pt x="352490" y="147282"/>
                  <a:pt x="352029" y="150503"/>
                  <a:pt x="348802" y="149583"/>
                </a:cubicBezTo>
                <a:cubicBezTo>
                  <a:pt x="345574" y="149123"/>
                  <a:pt x="345574" y="145901"/>
                  <a:pt x="345574" y="143601"/>
                </a:cubicBezTo>
                <a:cubicBezTo>
                  <a:pt x="345574" y="130256"/>
                  <a:pt x="355256" y="120593"/>
                  <a:pt x="364938" y="124274"/>
                </a:cubicBezTo>
                <a:close/>
                <a:moveTo>
                  <a:pt x="282038" y="119309"/>
                </a:moveTo>
                <a:cubicBezTo>
                  <a:pt x="284918" y="119482"/>
                  <a:pt x="287683" y="121323"/>
                  <a:pt x="289757" y="124776"/>
                </a:cubicBezTo>
                <a:cubicBezTo>
                  <a:pt x="295286" y="133985"/>
                  <a:pt x="295747" y="144114"/>
                  <a:pt x="290678" y="154242"/>
                </a:cubicBezTo>
                <a:cubicBezTo>
                  <a:pt x="288835" y="157926"/>
                  <a:pt x="286070" y="161609"/>
                  <a:pt x="281001" y="161149"/>
                </a:cubicBezTo>
                <a:cubicBezTo>
                  <a:pt x="275932" y="160688"/>
                  <a:pt x="273168" y="157465"/>
                  <a:pt x="271324" y="153322"/>
                </a:cubicBezTo>
                <a:cubicBezTo>
                  <a:pt x="269481" y="149178"/>
                  <a:pt x="269020" y="145034"/>
                  <a:pt x="269020" y="140430"/>
                </a:cubicBezTo>
                <a:cubicBezTo>
                  <a:pt x="269020" y="134445"/>
                  <a:pt x="269942" y="128460"/>
                  <a:pt x="273628" y="123856"/>
                </a:cubicBezTo>
                <a:cubicBezTo>
                  <a:pt x="276163" y="120633"/>
                  <a:pt x="279158" y="119137"/>
                  <a:pt x="282038" y="119309"/>
                </a:cubicBezTo>
                <a:close/>
                <a:moveTo>
                  <a:pt x="365861" y="85826"/>
                </a:moveTo>
                <a:cubicBezTo>
                  <a:pt x="356754" y="85941"/>
                  <a:pt x="347648" y="91581"/>
                  <a:pt x="340963" y="102630"/>
                </a:cubicBezTo>
                <a:cubicBezTo>
                  <a:pt x="334047" y="114139"/>
                  <a:pt x="331280" y="126570"/>
                  <a:pt x="331741" y="139461"/>
                </a:cubicBezTo>
                <a:cubicBezTo>
                  <a:pt x="330819" y="155114"/>
                  <a:pt x="334508" y="169846"/>
                  <a:pt x="343729" y="182277"/>
                </a:cubicBezTo>
                <a:cubicBezTo>
                  <a:pt x="352951" y="194707"/>
                  <a:pt x="365861" y="197470"/>
                  <a:pt x="379693" y="190564"/>
                </a:cubicBezTo>
                <a:cubicBezTo>
                  <a:pt x="389836" y="185499"/>
                  <a:pt x="393986" y="176292"/>
                  <a:pt x="396753" y="166163"/>
                </a:cubicBezTo>
                <a:cubicBezTo>
                  <a:pt x="402747" y="144985"/>
                  <a:pt x="402285" y="121045"/>
                  <a:pt x="390759" y="102169"/>
                </a:cubicBezTo>
                <a:cubicBezTo>
                  <a:pt x="384073" y="91120"/>
                  <a:pt x="374967" y="85711"/>
                  <a:pt x="365861" y="85826"/>
                </a:cubicBezTo>
                <a:close/>
                <a:moveTo>
                  <a:pt x="264136" y="85192"/>
                </a:moveTo>
                <a:cubicBezTo>
                  <a:pt x="256240" y="85250"/>
                  <a:pt x="248287" y="89509"/>
                  <a:pt x="241832" y="98026"/>
                </a:cubicBezTo>
                <a:cubicBezTo>
                  <a:pt x="224772" y="119664"/>
                  <a:pt x="225233" y="161099"/>
                  <a:pt x="242293" y="182737"/>
                </a:cubicBezTo>
                <a:cubicBezTo>
                  <a:pt x="254281" y="197470"/>
                  <a:pt x="271341" y="198390"/>
                  <a:pt x="284251" y="184118"/>
                </a:cubicBezTo>
                <a:cubicBezTo>
                  <a:pt x="295317" y="171688"/>
                  <a:pt x="298544" y="156495"/>
                  <a:pt x="299005" y="141763"/>
                </a:cubicBezTo>
                <a:cubicBezTo>
                  <a:pt x="299005" y="124728"/>
                  <a:pt x="295778" y="110456"/>
                  <a:pt x="286095" y="97565"/>
                </a:cubicBezTo>
                <a:cubicBezTo>
                  <a:pt x="279871" y="89278"/>
                  <a:pt x="272033" y="85135"/>
                  <a:pt x="264136" y="85192"/>
                </a:cubicBezTo>
                <a:close/>
                <a:moveTo>
                  <a:pt x="299293" y="251"/>
                </a:moveTo>
                <a:cubicBezTo>
                  <a:pt x="314336" y="-382"/>
                  <a:pt x="329436" y="194"/>
                  <a:pt x="344651" y="1805"/>
                </a:cubicBezTo>
                <a:cubicBezTo>
                  <a:pt x="373699" y="5027"/>
                  <a:pt x="401824" y="12854"/>
                  <a:pt x="427644" y="27126"/>
                </a:cubicBezTo>
                <a:cubicBezTo>
                  <a:pt x="473291" y="51527"/>
                  <a:pt x="500033" y="91120"/>
                  <a:pt x="513404" y="140381"/>
                </a:cubicBezTo>
                <a:cubicBezTo>
                  <a:pt x="517092" y="154653"/>
                  <a:pt x="520781" y="168465"/>
                  <a:pt x="521703" y="183197"/>
                </a:cubicBezTo>
                <a:cubicBezTo>
                  <a:pt x="522164" y="193326"/>
                  <a:pt x="527697" y="201613"/>
                  <a:pt x="532308" y="209900"/>
                </a:cubicBezTo>
                <a:cubicBezTo>
                  <a:pt x="542912" y="228776"/>
                  <a:pt x="545679" y="248112"/>
                  <a:pt x="537380" y="268369"/>
                </a:cubicBezTo>
                <a:cubicBezTo>
                  <a:pt x="535535" y="272513"/>
                  <a:pt x="537841" y="274354"/>
                  <a:pt x="539224" y="277117"/>
                </a:cubicBezTo>
                <a:cubicBezTo>
                  <a:pt x="556284" y="300596"/>
                  <a:pt x="570116" y="325918"/>
                  <a:pt x="580720" y="352620"/>
                </a:cubicBezTo>
                <a:cubicBezTo>
                  <a:pt x="593630" y="384387"/>
                  <a:pt x="598702" y="416614"/>
                  <a:pt x="589020" y="450222"/>
                </a:cubicBezTo>
                <a:cubicBezTo>
                  <a:pt x="587175" y="455747"/>
                  <a:pt x="584870" y="460351"/>
                  <a:pt x="581181" y="464494"/>
                </a:cubicBezTo>
                <a:cubicBezTo>
                  <a:pt x="572421" y="475083"/>
                  <a:pt x="564583" y="475544"/>
                  <a:pt x="555822" y="464955"/>
                </a:cubicBezTo>
                <a:cubicBezTo>
                  <a:pt x="547523" y="454826"/>
                  <a:pt x="541068" y="443317"/>
                  <a:pt x="534613" y="431346"/>
                </a:cubicBezTo>
                <a:cubicBezTo>
                  <a:pt x="523547" y="459430"/>
                  <a:pt x="512021" y="487053"/>
                  <a:pt x="489428" y="507771"/>
                </a:cubicBezTo>
                <a:cubicBezTo>
                  <a:pt x="491733" y="510994"/>
                  <a:pt x="494961" y="511914"/>
                  <a:pt x="497727" y="513296"/>
                </a:cubicBezTo>
                <a:cubicBezTo>
                  <a:pt x="508793" y="518360"/>
                  <a:pt x="519859" y="524345"/>
                  <a:pt x="529541" y="531711"/>
                </a:cubicBezTo>
                <a:cubicBezTo>
                  <a:pt x="550290" y="546904"/>
                  <a:pt x="549367" y="569463"/>
                  <a:pt x="527697" y="582814"/>
                </a:cubicBezTo>
                <a:cubicBezTo>
                  <a:pt x="510637" y="592943"/>
                  <a:pt x="491733" y="597546"/>
                  <a:pt x="472368" y="599848"/>
                </a:cubicBezTo>
                <a:cubicBezTo>
                  <a:pt x="443782" y="603532"/>
                  <a:pt x="415657" y="601230"/>
                  <a:pt x="387070" y="596626"/>
                </a:cubicBezTo>
                <a:cubicBezTo>
                  <a:pt x="368166" y="593863"/>
                  <a:pt x="349723" y="588339"/>
                  <a:pt x="331741" y="581433"/>
                </a:cubicBezTo>
                <a:cubicBezTo>
                  <a:pt x="320676" y="577289"/>
                  <a:pt x="309149" y="580512"/>
                  <a:pt x="298083" y="577289"/>
                </a:cubicBezTo>
                <a:cubicBezTo>
                  <a:pt x="296239" y="576829"/>
                  <a:pt x="295317" y="578671"/>
                  <a:pt x="293933" y="579591"/>
                </a:cubicBezTo>
                <a:cubicBezTo>
                  <a:pt x="280101" y="588339"/>
                  <a:pt x="265346" y="595705"/>
                  <a:pt x="249209" y="600309"/>
                </a:cubicBezTo>
                <a:cubicBezTo>
                  <a:pt x="222006" y="607675"/>
                  <a:pt x="193419" y="607215"/>
                  <a:pt x="165755" y="605373"/>
                </a:cubicBezTo>
                <a:cubicBezTo>
                  <a:pt x="142701" y="603992"/>
                  <a:pt x="120109" y="600769"/>
                  <a:pt x="98899" y="592022"/>
                </a:cubicBezTo>
                <a:cubicBezTo>
                  <a:pt x="92905" y="589260"/>
                  <a:pt x="87373" y="586037"/>
                  <a:pt x="82301" y="581893"/>
                </a:cubicBezTo>
                <a:cubicBezTo>
                  <a:pt x="69391" y="571765"/>
                  <a:pt x="70313" y="557953"/>
                  <a:pt x="73079" y="543681"/>
                </a:cubicBezTo>
                <a:cubicBezTo>
                  <a:pt x="76307" y="529409"/>
                  <a:pt x="87373" y="522503"/>
                  <a:pt x="100283" y="518360"/>
                </a:cubicBezTo>
                <a:cubicBezTo>
                  <a:pt x="107660" y="515597"/>
                  <a:pt x="115498" y="514677"/>
                  <a:pt x="123797" y="514677"/>
                </a:cubicBezTo>
                <a:cubicBezTo>
                  <a:pt x="121492" y="508692"/>
                  <a:pt x="115498" y="506850"/>
                  <a:pt x="111809" y="503167"/>
                </a:cubicBezTo>
                <a:cubicBezTo>
                  <a:pt x="99822" y="492578"/>
                  <a:pt x="88756" y="481529"/>
                  <a:pt x="80918" y="467717"/>
                </a:cubicBezTo>
                <a:cubicBezTo>
                  <a:pt x="73540" y="454826"/>
                  <a:pt x="66624" y="441475"/>
                  <a:pt x="63397" y="426743"/>
                </a:cubicBezTo>
                <a:cubicBezTo>
                  <a:pt x="62936" y="425361"/>
                  <a:pt x="62936" y="423520"/>
                  <a:pt x="60630" y="423520"/>
                </a:cubicBezTo>
                <a:cubicBezTo>
                  <a:pt x="58325" y="423520"/>
                  <a:pt x="58786" y="425361"/>
                  <a:pt x="57864" y="426743"/>
                </a:cubicBezTo>
                <a:cubicBezTo>
                  <a:pt x="52792" y="439173"/>
                  <a:pt x="44954" y="448841"/>
                  <a:pt x="34810" y="457589"/>
                </a:cubicBezTo>
                <a:cubicBezTo>
                  <a:pt x="30200" y="461732"/>
                  <a:pt x="24667" y="464494"/>
                  <a:pt x="18673" y="466336"/>
                </a:cubicBezTo>
                <a:cubicBezTo>
                  <a:pt x="11296" y="468638"/>
                  <a:pt x="8068" y="465415"/>
                  <a:pt x="5763" y="459430"/>
                </a:cubicBezTo>
                <a:cubicBezTo>
                  <a:pt x="1152" y="446539"/>
                  <a:pt x="-692" y="433188"/>
                  <a:pt x="230" y="419376"/>
                </a:cubicBezTo>
                <a:cubicBezTo>
                  <a:pt x="2074" y="385308"/>
                  <a:pt x="13140" y="354462"/>
                  <a:pt x="32044" y="326378"/>
                </a:cubicBezTo>
                <a:cubicBezTo>
                  <a:pt x="45415" y="306581"/>
                  <a:pt x="61091" y="289087"/>
                  <a:pt x="79995" y="274815"/>
                </a:cubicBezTo>
                <a:cubicBezTo>
                  <a:pt x="83223" y="272513"/>
                  <a:pt x="84606" y="270211"/>
                  <a:pt x="83684" y="265607"/>
                </a:cubicBezTo>
                <a:cubicBezTo>
                  <a:pt x="81379" y="254558"/>
                  <a:pt x="82762" y="243508"/>
                  <a:pt x="88295" y="233840"/>
                </a:cubicBezTo>
                <a:cubicBezTo>
                  <a:pt x="92444" y="226014"/>
                  <a:pt x="94750" y="217727"/>
                  <a:pt x="96133" y="208979"/>
                </a:cubicBezTo>
                <a:cubicBezTo>
                  <a:pt x="97055" y="202994"/>
                  <a:pt x="99360" y="197470"/>
                  <a:pt x="102588" y="192405"/>
                </a:cubicBezTo>
                <a:cubicBezTo>
                  <a:pt x="106738" y="186881"/>
                  <a:pt x="104432" y="179975"/>
                  <a:pt x="105354" y="173529"/>
                </a:cubicBezTo>
                <a:cubicBezTo>
                  <a:pt x="109043" y="140842"/>
                  <a:pt x="122414" y="112298"/>
                  <a:pt x="140857" y="85595"/>
                </a:cubicBezTo>
                <a:cubicBezTo>
                  <a:pt x="168982" y="45542"/>
                  <a:pt x="204946" y="16537"/>
                  <a:pt x="254281" y="5948"/>
                </a:cubicBezTo>
                <a:cubicBezTo>
                  <a:pt x="269266" y="2726"/>
                  <a:pt x="284251" y="884"/>
                  <a:pt x="299293" y="251"/>
                </a:cubicBezTo>
                <a:close/>
              </a:path>
            </a:pathLst>
          </a:custGeom>
          <a:solidFill>
            <a:schemeClr val="tx1">
              <a:lumMod val="75000"/>
              <a:lumOff val="25000"/>
            </a:schemeClr>
          </a:solidFill>
          <a:ln>
            <a:noFill/>
          </a:ln>
        </p:spPr>
      </p:sp>
      <p:sp>
        <p:nvSpPr>
          <p:cNvPr id="85" name="文本框 84"/>
          <p:cNvSpPr txBox="1"/>
          <p:nvPr/>
        </p:nvSpPr>
        <p:spPr>
          <a:xfrm>
            <a:off x="3667655" y="5877639"/>
            <a:ext cx="2283384" cy="338554"/>
          </a:xfrm>
          <a:prstGeom prst="rect">
            <a:avLst/>
          </a:prstGeom>
          <a:noFill/>
        </p:spPr>
        <p:txBody>
          <a:bodyPr wrap="square" rtlCol="0">
            <a:spAutoFit/>
          </a:bodyPr>
          <a:lstStyle/>
          <a:p>
            <a:r>
              <a:rPr lang="en-US" altLang="zh-CN" sz="1600" dirty="0" smtClean="0">
                <a:solidFill>
                  <a:prstClr val="black"/>
                </a:solidFill>
                <a:latin typeface="微软雅黑" panose="020B0503020204020204" pitchFamily="34" charset="-122"/>
              </a:rPr>
              <a:t>418157732@qq.com</a:t>
            </a:r>
            <a:endParaRPr lang="zh-CN" altLang="en-US" sz="1600" dirty="0">
              <a:solidFill>
                <a:prstClr val="black"/>
              </a:solidFill>
              <a:latin typeface="微软雅黑" panose="020B0503020204020204" pitchFamily="34" charset="-122"/>
            </a:endParaRPr>
          </a:p>
        </p:txBody>
      </p:sp>
      <p:grpSp>
        <p:nvGrpSpPr>
          <p:cNvPr id="92" name="组合 91"/>
          <p:cNvGrpSpPr/>
          <p:nvPr/>
        </p:nvGrpSpPr>
        <p:grpSpPr>
          <a:xfrm>
            <a:off x="1332909" y="4705299"/>
            <a:ext cx="216000" cy="216000"/>
            <a:chOff x="4530324" y="2961150"/>
            <a:chExt cx="748877" cy="748877"/>
          </a:xfrm>
        </p:grpSpPr>
        <p:sp>
          <p:nvSpPr>
            <p:cNvPr id="97" name="椭圆 96"/>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02"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sp>
        <p:nvSpPr>
          <p:cNvPr id="107" name="文本框 106"/>
          <p:cNvSpPr txBox="1"/>
          <p:nvPr/>
        </p:nvSpPr>
        <p:spPr>
          <a:xfrm>
            <a:off x="1580211" y="4674800"/>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并列关系</a:t>
            </a:r>
            <a:r>
              <a:rPr lang="en-US" altLang="zh-CN" sz="1200" dirty="0" smtClean="0">
                <a:solidFill>
                  <a:prstClr val="black"/>
                </a:solidFill>
                <a:latin typeface="微软雅黑" panose="020B0503020204020204" pitchFamily="34" charset="-122"/>
              </a:rPr>
              <a:t>	</a:t>
            </a:r>
            <a:endParaRPr lang="zh-CN" altLang="en-US" sz="1200" dirty="0">
              <a:solidFill>
                <a:prstClr val="black"/>
              </a:solidFill>
              <a:latin typeface="微软雅黑" panose="020B0503020204020204" pitchFamily="34" charset="-122"/>
            </a:endParaRPr>
          </a:p>
        </p:txBody>
      </p:sp>
      <p:sp>
        <p:nvSpPr>
          <p:cNvPr id="119" name="文本框 118"/>
          <p:cNvSpPr txBox="1"/>
          <p:nvPr/>
        </p:nvSpPr>
        <p:spPr>
          <a:xfrm>
            <a:off x="3045559" y="4674800"/>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递进关系</a:t>
            </a:r>
            <a:endParaRPr lang="zh-CN" altLang="en-US" sz="1200" dirty="0">
              <a:solidFill>
                <a:prstClr val="black"/>
              </a:solidFill>
              <a:latin typeface="微软雅黑" panose="020B0503020204020204" pitchFamily="34" charset="-122"/>
            </a:endParaRPr>
          </a:p>
        </p:txBody>
      </p:sp>
      <p:sp>
        <p:nvSpPr>
          <p:cNvPr id="123" name="文本框 122"/>
          <p:cNvSpPr txBox="1"/>
          <p:nvPr/>
        </p:nvSpPr>
        <p:spPr>
          <a:xfrm>
            <a:off x="4521127" y="4674800"/>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循环关系</a:t>
            </a:r>
            <a:endParaRPr lang="zh-CN" altLang="en-US" sz="1200" dirty="0">
              <a:solidFill>
                <a:prstClr val="black"/>
              </a:solidFill>
              <a:latin typeface="微软雅黑" panose="020B0503020204020204" pitchFamily="34" charset="-122"/>
            </a:endParaRPr>
          </a:p>
        </p:txBody>
      </p:sp>
      <p:sp>
        <p:nvSpPr>
          <p:cNvPr id="127" name="文本框 126"/>
          <p:cNvSpPr txBox="1"/>
          <p:nvPr/>
        </p:nvSpPr>
        <p:spPr>
          <a:xfrm>
            <a:off x="1594517" y="5016706"/>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时间线</a:t>
            </a:r>
            <a:r>
              <a:rPr lang="en-US" altLang="zh-CN" sz="1200" dirty="0" smtClean="0">
                <a:solidFill>
                  <a:prstClr val="black"/>
                </a:solidFill>
                <a:latin typeface="微软雅黑" panose="020B0503020204020204" pitchFamily="34" charset="-122"/>
              </a:rPr>
              <a:t>	</a:t>
            </a:r>
            <a:endParaRPr lang="zh-CN" altLang="en-US" sz="1200" dirty="0">
              <a:solidFill>
                <a:prstClr val="black"/>
              </a:solidFill>
              <a:latin typeface="微软雅黑" panose="020B0503020204020204" pitchFamily="34" charset="-122"/>
            </a:endParaRPr>
          </a:p>
        </p:txBody>
      </p:sp>
      <p:sp>
        <p:nvSpPr>
          <p:cNvPr id="131" name="文本框 130"/>
          <p:cNvSpPr txBox="1"/>
          <p:nvPr/>
        </p:nvSpPr>
        <p:spPr>
          <a:xfrm>
            <a:off x="3047673" y="5016706"/>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微立体</a:t>
            </a:r>
            <a:endParaRPr lang="zh-CN" altLang="en-US" sz="1200" dirty="0">
              <a:solidFill>
                <a:prstClr val="black"/>
              </a:solidFill>
              <a:latin typeface="微软雅黑" panose="020B0503020204020204" pitchFamily="34" charset="-122"/>
            </a:endParaRPr>
          </a:p>
        </p:txBody>
      </p:sp>
      <p:sp>
        <p:nvSpPr>
          <p:cNvPr id="135" name="文本框 134"/>
          <p:cNvSpPr txBox="1"/>
          <p:nvPr/>
        </p:nvSpPr>
        <p:spPr>
          <a:xfrm>
            <a:off x="4512584" y="5016706"/>
            <a:ext cx="1219808" cy="276999"/>
          </a:xfrm>
          <a:prstGeom prst="rect">
            <a:avLst/>
          </a:prstGeom>
          <a:noFill/>
        </p:spPr>
        <p:txBody>
          <a:bodyPr wrap="square" rtlCol="0">
            <a:spAutoFit/>
          </a:bodyPr>
          <a:lstStyle/>
          <a:p>
            <a:r>
              <a:rPr lang="zh-CN" altLang="en-US" sz="1200" dirty="0" smtClean="0">
                <a:solidFill>
                  <a:prstClr val="black"/>
                </a:solidFill>
                <a:latin typeface="微软雅黑" panose="020B0503020204020204" pitchFamily="34" charset="-122"/>
              </a:rPr>
              <a:t>流程关系</a:t>
            </a:r>
            <a:endParaRPr lang="zh-CN" altLang="en-US" sz="1200" dirty="0">
              <a:solidFill>
                <a:prstClr val="black"/>
              </a:solidFill>
              <a:latin typeface="微软雅黑" panose="020B0503020204020204" pitchFamily="34" charset="-122"/>
            </a:endParaRPr>
          </a:p>
        </p:txBody>
      </p:sp>
      <p:sp>
        <p:nvSpPr>
          <p:cNvPr id="7" name="文本框 6"/>
          <p:cNvSpPr txBox="1"/>
          <p:nvPr/>
        </p:nvSpPr>
        <p:spPr>
          <a:xfrm>
            <a:off x="1229573" y="4052299"/>
            <a:ext cx="4417632" cy="369332"/>
          </a:xfrm>
          <a:prstGeom prst="rect">
            <a:avLst/>
          </a:prstGeom>
          <a:noFill/>
        </p:spPr>
        <p:txBody>
          <a:bodyPr wrap="square" rtlCol="0">
            <a:spAutoFit/>
          </a:bodyPr>
          <a:lstStyle/>
          <a:p>
            <a:r>
              <a:rPr lang="zh-CN" altLang="en-US" dirty="0" smtClean="0">
                <a:solidFill>
                  <a:prstClr val="black"/>
                </a:solidFill>
                <a:latin typeface="微软雅黑" panose="020B0503020204020204" pitchFamily="34" charset="-122"/>
              </a:rPr>
              <a:t>更多免费</a:t>
            </a:r>
            <a:r>
              <a:rPr lang="en-US" altLang="zh-CN" dirty="0" smtClean="0">
                <a:solidFill>
                  <a:prstClr val="black"/>
                </a:solidFill>
                <a:latin typeface="微软雅黑" panose="020B0503020204020204" pitchFamily="34" charset="-122"/>
              </a:rPr>
              <a:t>PPT</a:t>
            </a:r>
            <a:r>
              <a:rPr lang="zh-CN" altLang="en-US" dirty="0" smtClean="0">
                <a:solidFill>
                  <a:prstClr val="black"/>
                </a:solidFill>
                <a:latin typeface="微软雅黑" panose="020B0503020204020204" pitchFamily="34" charset="-122"/>
              </a:rPr>
              <a:t>图表和模板，请关注微信号</a:t>
            </a:r>
            <a:endParaRPr lang="zh-CN" altLang="en-US" dirty="0">
              <a:solidFill>
                <a:prstClr val="black"/>
              </a:solidFill>
              <a:latin typeface="微软雅黑" panose="020B0503020204020204" pitchFamily="34" charset="-122"/>
            </a:endParaRPr>
          </a:p>
        </p:txBody>
      </p:sp>
      <p:grpSp>
        <p:nvGrpSpPr>
          <p:cNvPr id="78" name="组合 77"/>
          <p:cNvGrpSpPr/>
          <p:nvPr/>
        </p:nvGrpSpPr>
        <p:grpSpPr>
          <a:xfrm>
            <a:off x="1332909" y="5037610"/>
            <a:ext cx="216000" cy="216000"/>
            <a:chOff x="4530324" y="2961150"/>
            <a:chExt cx="748877" cy="748877"/>
          </a:xfrm>
        </p:grpSpPr>
        <p:sp>
          <p:nvSpPr>
            <p:cNvPr id="80" name="椭圆 79"/>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86"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grpSp>
        <p:nvGrpSpPr>
          <p:cNvPr id="87" name="组合 86"/>
          <p:cNvGrpSpPr/>
          <p:nvPr/>
        </p:nvGrpSpPr>
        <p:grpSpPr>
          <a:xfrm>
            <a:off x="2796528" y="4705299"/>
            <a:ext cx="216000" cy="216000"/>
            <a:chOff x="4530324" y="2961150"/>
            <a:chExt cx="748877" cy="748877"/>
          </a:xfrm>
        </p:grpSpPr>
        <p:sp>
          <p:nvSpPr>
            <p:cNvPr id="88" name="椭圆 87"/>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89"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grpSp>
        <p:nvGrpSpPr>
          <p:cNvPr id="90" name="组合 89"/>
          <p:cNvGrpSpPr/>
          <p:nvPr/>
        </p:nvGrpSpPr>
        <p:grpSpPr>
          <a:xfrm>
            <a:off x="2796528" y="5037610"/>
            <a:ext cx="216000" cy="216000"/>
            <a:chOff x="4530324" y="2961150"/>
            <a:chExt cx="748877" cy="748877"/>
          </a:xfrm>
        </p:grpSpPr>
        <p:sp>
          <p:nvSpPr>
            <p:cNvPr id="91" name="椭圆 90"/>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93"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grpSp>
        <p:nvGrpSpPr>
          <p:cNvPr id="94" name="组合 93"/>
          <p:cNvGrpSpPr/>
          <p:nvPr/>
        </p:nvGrpSpPr>
        <p:grpSpPr>
          <a:xfrm>
            <a:off x="4260147" y="4705299"/>
            <a:ext cx="216000" cy="216000"/>
            <a:chOff x="4530324" y="2961150"/>
            <a:chExt cx="748877" cy="748877"/>
          </a:xfrm>
        </p:grpSpPr>
        <p:sp>
          <p:nvSpPr>
            <p:cNvPr id="95" name="椭圆 94"/>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96"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grpSp>
        <p:nvGrpSpPr>
          <p:cNvPr id="98" name="组合 97"/>
          <p:cNvGrpSpPr/>
          <p:nvPr/>
        </p:nvGrpSpPr>
        <p:grpSpPr>
          <a:xfrm>
            <a:off x="4260147" y="5037610"/>
            <a:ext cx="216000" cy="216000"/>
            <a:chOff x="4530324" y="2961150"/>
            <a:chExt cx="748877" cy="748877"/>
          </a:xfrm>
        </p:grpSpPr>
        <p:sp>
          <p:nvSpPr>
            <p:cNvPr id="99" name="椭圆 98"/>
            <p:cNvSpPr/>
            <p:nvPr/>
          </p:nvSpPr>
          <p:spPr>
            <a:xfrm>
              <a:off x="4530324" y="2961150"/>
              <a:ext cx="748877" cy="748877"/>
            </a:xfrm>
            <a:prstGeom prst="ellipse">
              <a:avLst/>
            </a:prstGeom>
            <a:solidFill>
              <a:srgbClr val="4BC0C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00" name="ppt-open-file-format-with-pie-chart_28957"/>
            <p:cNvSpPr>
              <a:spLocks noChangeAspect="1"/>
            </p:cNvSpPr>
            <p:nvPr/>
          </p:nvSpPr>
          <p:spPr bwMode="auto">
            <a:xfrm>
              <a:off x="4736029" y="3137046"/>
              <a:ext cx="382530" cy="397084"/>
            </a:xfrm>
            <a:custGeom>
              <a:avLst/>
              <a:gdLst>
                <a:gd name="connsiteX0" fmla="*/ 75651 w 584211"/>
                <a:gd name="connsiteY0" fmla="*/ 264077 h 606439"/>
                <a:gd name="connsiteX1" fmla="*/ 94628 w 584211"/>
                <a:gd name="connsiteY1" fmla="*/ 280685 h 606439"/>
                <a:gd name="connsiteX2" fmla="*/ 73707 w 584211"/>
                <a:gd name="connsiteY2" fmla="*/ 299621 h 606439"/>
                <a:gd name="connsiteX3" fmla="*/ 65696 w 584211"/>
                <a:gd name="connsiteY3" fmla="*/ 298923 h 606439"/>
                <a:gd name="connsiteX4" fmla="*/ 65696 w 584211"/>
                <a:gd name="connsiteY4" fmla="*/ 265241 h 606439"/>
                <a:gd name="connsiteX5" fmla="*/ 75651 w 584211"/>
                <a:gd name="connsiteY5" fmla="*/ 264077 h 606439"/>
                <a:gd name="connsiteX6" fmla="*/ 171759 w 584211"/>
                <a:gd name="connsiteY6" fmla="*/ 262383 h 606439"/>
                <a:gd name="connsiteX7" fmla="*/ 192503 w 584211"/>
                <a:gd name="connsiteY7" fmla="*/ 279767 h 606439"/>
                <a:gd name="connsiteX8" fmla="*/ 169739 w 584211"/>
                <a:gd name="connsiteY8" fmla="*/ 299479 h 606439"/>
                <a:gd name="connsiteX9" fmla="*/ 160960 w 584211"/>
                <a:gd name="connsiteY9" fmla="*/ 298781 h 606439"/>
                <a:gd name="connsiteX10" fmla="*/ 160960 w 584211"/>
                <a:gd name="connsiteY10" fmla="*/ 263625 h 606439"/>
                <a:gd name="connsiteX11" fmla="*/ 171759 w 584211"/>
                <a:gd name="connsiteY11" fmla="*/ 262383 h 606439"/>
                <a:gd name="connsiteX12" fmla="*/ 74329 w 584211"/>
                <a:gd name="connsiteY12" fmla="*/ 244532 h 606439"/>
                <a:gd name="connsiteX13" fmla="*/ 42218 w 584211"/>
                <a:gd name="connsiteY13" fmla="*/ 247715 h 606439"/>
                <a:gd name="connsiteX14" fmla="*/ 42218 w 584211"/>
                <a:gd name="connsiteY14" fmla="*/ 359190 h 606439"/>
                <a:gd name="connsiteX15" fmla="*/ 65698 w 584211"/>
                <a:gd name="connsiteY15" fmla="*/ 359811 h 606439"/>
                <a:gd name="connsiteX16" fmla="*/ 65698 w 584211"/>
                <a:gd name="connsiteY16" fmla="*/ 318978 h 606439"/>
                <a:gd name="connsiteX17" fmla="*/ 73862 w 584211"/>
                <a:gd name="connsiteY17" fmla="*/ 319522 h 606439"/>
                <a:gd name="connsiteX18" fmla="*/ 109083 w 584211"/>
                <a:gd name="connsiteY18" fmla="*/ 307489 h 606439"/>
                <a:gd name="connsiteX19" fmla="*/ 119268 w 584211"/>
                <a:gd name="connsiteY19" fmla="*/ 279776 h 606439"/>
                <a:gd name="connsiteX20" fmla="*/ 107450 w 584211"/>
                <a:gd name="connsiteY20" fmla="*/ 252993 h 606439"/>
                <a:gd name="connsiteX21" fmla="*/ 74329 w 584211"/>
                <a:gd name="connsiteY21" fmla="*/ 244532 h 606439"/>
                <a:gd name="connsiteX22" fmla="*/ 170427 w 584211"/>
                <a:gd name="connsiteY22" fmla="*/ 241970 h 606439"/>
                <a:gd name="connsiteX23" fmla="*/ 135440 w 584211"/>
                <a:gd name="connsiteY23" fmla="*/ 245386 h 606439"/>
                <a:gd name="connsiteX24" fmla="*/ 135440 w 584211"/>
                <a:gd name="connsiteY24" fmla="*/ 361519 h 606439"/>
                <a:gd name="connsiteX25" fmla="*/ 160942 w 584211"/>
                <a:gd name="connsiteY25" fmla="*/ 362218 h 606439"/>
                <a:gd name="connsiteX26" fmla="*/ 160942 w 584211"/>
                <a:gd name="connsiteY26" fmla="*/ 319599 h 606439"/>
                <a:gd name="connsiteX27" fmla="*/ 169883 w 584211"/>
                <a:gd name="connsiteY27" fmla="*/ 320220 h 606439"/>
                <a:gd name="connsiteX28" fmla="*/ 208214 w 584211"/>
                <a:gd name="connsiteY28" fmla="*/ 307722 h 606439"/>
                <a:gd name="connsiteX29" fmla="*/ 219332 w 584211"/>
                <a:gd name="connsiteY29" fmla="*/ 278766 h 606439"/>
                <a:gd name="connsiteX30" fmla="*/ 206425 w 584211"/>
                <a:gd name="connsiteY30" fmla="*/ 250742 h 606439"/>
                <a:gd name="connsiteX31" fmla="*/ 170427 w 584211"/>
                <a:gd name="connsiteY31" fmla="*/ 241970 h 606439"/>
                <a:gd name="connsiteX32" fmla="*/ 325227 w 584211"/>
                <a:gd name="connsiteY32" fmla="*/ 238865 h 606439"/>
                <a:gd name="connsiteX33" fmla="*/ 227651 w 584211"/>
                <a:gd name="connsiteY33" fmla="*/ 241427 h 606439"/>
                <a:gd name="connsiteX34" fmla="*/ 227651 w 584211"/>
                <a:gd name="connsiteY34" fmla="*/ 264638 h 606439"/>
                <a:gd name="connsiteX35" fmla="*/ 260850 w 584211"/>
                <a:gd name="connsiteY35" fmla="*/ 264094 h 606439"/>
                <a:gd name="connsiteX36" fmla="*/ 260850 w 584211"/>
                <a:gd name="connsiteY36" fmla="*/ 364779 h 606439"/>
                <a:gd name="connsiteX37" fmla="*/ 289695 w 584211"/>
                <a:gd name="connsiteY37" fmla="*/ 365478 h 606439"/>
                <a:gd name="connsiteX38" fmla="*/ 289695 w 584211"/>
                <a:gd name="connsiteY38" fmla="*/ 263629 h 606439"/>
                <a:gd name="connsiteX39" fmla="*/ 325227 w 584211"/>
                <a:gd name="connsiteY39" fmla="*/ 263085 h 606439"/>
                <a:gd name="connsiteX40" fmla="*/ 522926 w 584211"/>
                <a:gd name="connsiteY40" fmla="*/ 227644 h 606439"/>
                <a:gd name="connsiteX41" fmla="*/ 550693 w 584211"/>
                <a:gd name="connsiteY41" fmla="*/ 292917 h 606439"/>
                <a:gd name="connsiteX42" fmla="*/ 459381 w 584211"/>
                <a:gd name="connsiteY42" fmla="*/ 292917 h 606439"/>
                <a:gd name="connsiteX43" fmla="*/ 459381 w 584211"/>
                <a:gd name="connsiteY43" fmla="*/ 292839 h 606439"/>
                <a:gd name="connsiteX44" fmla="*/ 458393 w 584211"/>
                <a:gd name="connsiteY44" fmla="*/ 185757 h 606439"/>
                <a:gd name="connsiteX45" fmla="*/ 522890 w 584211"/>
                <a:gd name="connsiteY45" fmla="*/ 212387 h 606439"/>
                <a:gd name="connsiteX46" fmla="*/ 458471 w 584211"/>
                <a:gd name="connsiteY46" fmla="*/ 276828 h 606439"/>
                <a:gd name="connsiteX47" fmla="*/ 458393 w 584211"/>
                <a:gd name="connsiteY47" fmla="*/ 276828 h 606439"/>
                <a:gd name="connsiteX48" fmla="*/ 361303 w 584211"/>
                <a:gd name="connsiteY48" fmla="*/ 72971 h 606439"/>
                <a:gd name="connsiteX49" fmla="*/ 358892 w 584211"/>
                <a:gd name="connsiteY49" fmla="*/ 73204 h 606439"/>
                <a:gd name="connsiteX50" fmla="*/ 358892 w 584211"/>
                <a:gd name="connsiteY50" fmla="*/ 284045 h 606439"/>
                <a:gd name="connsiteX51" fmla="*/ 447061 w 584211"/>
                <a:gd name="connsiteY51" fmla="*/ 216120 h 606439"/>
                <a:gd name="connsiteX52" fmla="*/ 447061 w 584211"/>
                <a:gd name="connsiteY52" fmla="*/ 307179 h 606439"/>
                <a:gd name="connsiteX53" fmla="*/ 538261 w 584211"/>
                <a:gd name="connsiteY53" fmla="*/ 307179 h 606439"/>
                <a:gd name="connsiteX54" fmla="*/ 447061 w 584211"/>
                <a:gd name="connsiteY54" fmla="*/ 398315 h 606439"/>
                <a:gd name="connsiteX55" fmla="*/ 358892 w 584211"/>
                <a:gd name="connsiteY55" fmla="*/ 330390 h 606439"/>
                <a:gd name="connsiteX56" fmla="*/ 358892 w 584211"/>
                <a:gd name="connsiteY56" fmla="*/ 531682 h 606439"/>
                <a:gd name="connsiteX57" fmla="*/ 361303 w 584211"/>
                <a:gd name="connsiteY57" fmla="*/ 531993 h 606439"/>
                <a:gd name="connsiteX58" fmla="*/ 545258 w 584211"/>
                <a:gd name="connsiteY58" fmla="*/ 531993 h 606439"/>
                <a:gd name="connsiteX59" fmla="*/ 561975 w 584211"/>
                <a:gd name="connsiteY59" fmla="*/ 515302 h 606439"/>
                <a:gd name="connsiteX60" fmla="*/ 561975 w 584211"/>
                <a:gd name="connsiteY60" fmla="*/ 89662 h 606439"/>
                <a:gd name="connsiteX61" fmla="*/ 545258 w 584211"/>
                <a:gd name="connsiteY61" fmla="*/ 72971 h 606439"/>
                <a:gd name="connsiteX62" fmla="*/ 358892 w 584211"/>
                <a:gd name="connsiteY62" fmla="*/ 0 h 606439"/>
                <a:gd name="connsiteX63" fmla="*/ 358892 w 584211"/>
                <a:gd name="connsiteY63" fmla="*/ 50769 h 606439"/>
                <a:gd name="connsiteX64" fmla="*/ 361303 w 584211"/>
                <a:gd name="connsiteY64" fmla="*/ 50692 h 606439"/>
                <a:gd name="connsiteX65" fmla="*/ 545258 w 584211"/>
                <a:gd name="connsiteY65" fmla="*/ 50692 h 606439"/>
                <a:gd name="connsiteX66" fmla="*/ 584211 w 584211"/>
                <a:gd name="connsiteY66" fmla="*/ 89662 h 606439"/>
                <a:gd name="connsiteX67" fmla="*/ 584211 w 584211"/>
                <a:gd name="connsiteY67" fmla="*/ 515225 h 606439"/>
                <a:gd name="connsiteX68" fmla="*/ 545258 w 584211"/>
                <a:gd name="connsiteY68" fmla="*/ 554195 h 606439"/>
                <a:gd name="connsiteX69" fmla="*/ 361303 w 584211"/>
                <a:gd name="connsiteY69" fmla="*/ 554195 h 606439"/>
                <a:gd name="connsiteX70" fmla="*/ 358892 w 584211"/>
                <a:gd name="connsiteY70" fmla="*/ 554117 h 606439"/>
                <a:gd name="connsiteX71" fmla="*/ 358892 w 584211"/>
                <a:gd name="connsiteY71" fmla="*/ 606439 h 606439"/>
                <a:gd name="connsiteX72" fmla="*/ 0 w 584211"/>
                <a:gd name="connsiteY72" fmla="*/ 557377 h 606439"/>
                <a:gd name="connsiteX73" fmla="*/ 0 w 584211"/>
                <a:gd name="connsiteY73"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84211" h="606439">
                  <a:moveTo>
                    <a:pt x="75651" y="264077"/>
                  </a:moveTo>
                  <a:cubicBezTo>
                    <a:pt x="87784" y="263844"/>
                    <a:pt x="94628" y="270053"/>
                    <a:pt x="94628" y="280685"/>
                  </a:cubicBezTo>
                  <a:cubicBezTo>
                    <a:pt x="94628" y="292559"/>
                    <a:pt x="86617" y="299621"/>
                    <a:pt x="73707" y="299621"/>
                  </a:cubicBezTo>
                  <a:cubicBezTo>
                    <a:pt x="70207" y="299621"/>
                    <a:pt x="67718" y="299466"/>
                    <a:pt x="65696" y="298923"/>
                  </a:cubicBezTo>
                  <a:lnTo>
                    <a:pt x="65696" y="265241"/>
                  </a:lnTo>
                  <a:cubicBezTo>
                    <a:pt x="67407" y="264698"/>
                    <a:pt x="70674" y="264154"/>
                    <a:pt x="75651" y="264077"/>
                  </a:cubicBezTo>
                  <a:close/>
                  <a:moveTo>
                    <a:pt x="171759" y="262383"/>
                  </a:moveTo>
                  <a:cubicBezTo>
                    <a:pt x="184967" y="262150"/>
                    <a:pt x="192503" y="268669"/>
                    <a:pt x="192503" y="279767"/>
                  </a:cubicBezTo>
                  <a:cubicBezTo>
                    <a:pt x="192503" y="292106"/>
                    <a:pt x="183724" y="299401"/>
                    <a:pt x="169739" y="299479"/>
                  </a:cubicBezTo>
                  <a:cubicBezTo>
                    <a:pt x="165932" y="299479"/>
                    <a:pt x="163213" y="299324"/>
                    <a:pt x="160960" y="298781"/>
                  </a:cubicBezTo>
                  <a:lnTo>
                    <a:pt x="160960" y="263625"/>
                  </a:lnTo>
                  <a:cubicBezTo>
                    <a:pt x="162825" y="263081"/>
                    <a:pt x="166476" y="262460"/>
                    <a:pt x="171759" y="262383"/>
                  </a:cubicBezTo>
                  <a:close/>
                  <a:moveTo>
                    <a:pt x="74329" y="244532"/>
                  </a:moveTo>
                  <a:cubicBezTo>
                    <a:pt x="59712" y="244920"/>
                    <a:pt x="49449" y="246162"/>
                    <a:pt x="42218" y="247715"/>
                  </a:cubicBezTo>
                  <a:lnTo>
                    <a:pt x="42218" y="359190"/>
                  </a:lnTo>
                  <a:lnTo>
                    <a:pt x="65698" y="359811"/>
                  </a:lnTo>
                  <a:lnTo>
                    <a:pt x="65698" y="318978"/>
                  </a:lnTo>
                  <a:cubicBezTo>
                    <a:pt x="67875" y="319289"/>
                    <a:pt x="70752" y="319522"/>
                    <a:pt x="73862" y="319522"/>
                  </a:cubicBezTo>
                  <a:cubicBezTo>
                    <a:pt x="88246" y="319599"/>
                    <a:pt x="100608" y="315951"/>
                    <a:pt x="109083" y="307489"/>
                  </a:cubicBezTo>
                  <a:cubicBezTo>
                    <a:pt x="115692" y="300968"/>
                    <a:pt x="119268" y="291265"/>
                    <a:pt x="119268" y="279776"/>
                  </a:cubicBezTo>
                  <a:cubicBezTo>
                    <a:pt x="119268" y="268364"/>
                    <a:pt x="114525" y="258738"/>
                    <a:pt x="107450" y="252993"/>
                  </a:cubicBezTo>
                  <a:cubicBezTo>
                    <a:pt x="100142" y="246938"/>
                    <a:pt x="89334" y="244144"/>
                    <a:pt x="74329" y="244532"/>
                  </a:cubicBezTo>
                  <a:close/>
                  <a:moveTo>
                    <a:pt x="170427" y="241970"/>
                  </a:moveTo>
                  <a:cubicBezTo>
                    <a:pt x="154489" y="242436"/>
                    <a:pt x="143293" y="243756"/>
                    <a:pt x="135440" y="245386"/>
                  </a:cubicBezTo>
                  <a:lnTo>
                    <a:pt x="135440" y="361519"/>
                  </a:lnTo>
                  <a:lnTo>
                    <a:pt x="160942" y="362218"/>
                  </a:lnTo>
                  <a:lnTo>
                    <a:pt x="160942" y="319599"/>
                  </a:lnTo>
                  <a:cubicBezTo>
                    <a:pt x="163352" y="319987"/>
                    <a:pt x="166462" y="320220"/>
                    <a:pt x="169883" y="320220"/>
                  </a:cubicBezTo>
                  <a:cubicBezTo>
                    <a:pt x="185511" y="320298"/>
                    <a:pt x="199039" y="316494"/>
                    <a:pt x="208214" y="307722"/>
                  </a:cubicBezTo>
                  <a:cubicBezTo>
                    <a:pt x="215367" y="300813"/>
                    <a:pt x="219332" y="290721"/>
                    <a:pt x="219332" y="278766"/>
                  </a:cubicBezTo>
                  <a:cubicBezTo>
                    <a:pt x="219332" y="266811"/>
                    <a:pt x="214123" y="256720"/>
                    <a:pt x="206425" y="250742"/>
                  </a:cubicBezTo>
                  <a:cubicBezTo>
                    <a:pt x="198495" y="244454"/>
                    <a:pt x="186755" y="241582"/>
                    <a:pt x="170427" y="241970"/>
                  </a:cubicBezTo>
                  <a:close/>
                  <a:moveTo>
                    <a:pt x="325227" y="238865"/>
                  </a:moveTo>
                  <a:lnTo>
                    <a:pt x="227651" y="241427"/>
                  </a:lnTo>
                  <a:lnTo>
                    <a:pt x="227651" y="264638"/>
                  </a:lnTo>
                  <a:lnTo>
                    <a:pt x="260850" y="264094"/>
                  </a:lnTo>
                  <a:lnTo>
                    <a:pt x="260850" y="364779"/>
                  </a:lnTo>
                  <a:lnTo>
                    <a:pt x="289695" y="365478"/>
                  </a:lnTo>
                  <a:lnTo>
                    <a:pt x="289695" y="263629"/>
                  </a:lnTo>
                  <a:lnTo>
                    <a:pt x="325227" y="263085"/>
                  </a:lnTo>
                  <a:close/>
                  <a:moveTo>
                    <a:pt x="522926" y="227644"/>
                  </a:moveTo>
                  <a:cubicBezTo>
                    <a:pt x="540037" y="244176"/>
                    <a:pt x="550693" y="267305"/>
                    <a:pt x="550693" y="292917"/>
                  </a:cubicBezTo>
                  <a:lnTo>
                    <a:pt x="459381" y="292917"/>
                  </a:lnTo>
                  <a:lnTo>
                    <a:pt x="459381" y="292839"/>
                  </a:lnTo>
                  <a:close/>
                  <a:moveTo>
                    <a:pt x="458393" y="185757"/>
                  </a:moveTo>
                  <a:cubicBezTo>
                    <a:pt x="482171" y="185446"/>
                    <a:pt x="504784" y="194297"/>
                    <a:pt x="522890" y="212387"/>
                  </a:cubicBezTo>
                  <a:lnTo>
                    <a:pt x="458471" y="276828"/>
                  </a:lnTo>
                  <a:lnTo>
                    <a:pt x="458393" y="276828"/>
                  </a:lnTo>
                  <a:close/>
                  <a:moveTo>
                    <a:pt x="361303" y="72971"/>
                  </a:moveTo>
                  <a:cubicBezTo>
                    <a:pt x="360525" y="72971"/>
                    <a:pt x="359670" y="73049"/>
                    <a:pt x="358892" y="73204"/>
                  </a:cubicBezTo>
                  <a:lnTo>
                    <a:pt x="358892" y="284045"/>
                  </a:lnTo>
                  <a:cubicBezTo>
                    <a:pt x="369155" y="244998"/>
                    <a:pt x="404687" y="216120"/>
                    <a:pt x="447061" y="216120"/>
                  </a:cubicBezTo>
                  <a:lnTo>
                    <a:pt x="447061" y="307179"/>
                  </a:lnTo>
                  <a:lnTo>
                    <a:pt x="538261" y="307179"/>
                  </a:lnTo>
                  <a:cubicBezTo>
                    <a:pt x="538261" y="357560"/>
                    <a:pt x="497442" y="398315"/>
                    <a:pt x="447061" y="398315"/>
                  </a:cubicBezTo>
                  <a:cubicBezTo>
                    <a:pt x="404687" y="398315"/>
                    <a:pt x="369233" y="369437"/>
                    <a:pt x="358892" y="330390"/>
                  </a:cubicBezTo>
                  <a:lnTo>
                    <a:pt x="358892" y="531682"/>
                  </a:lnTo>
                  <a:cubicBezTo>
                    <a:pt x="359748" y="531837"/>
                    <a:pt x="360525" y="531993"/>
                    <a:pt x="361303" y="531993"/>
                  </a:cubicBezTo>
                  <a:lnTo>
                    <a:pt x="545258" y="531993"/>
                  </a:lnTo>
                  <a:cubicBezTo>
                    <a:pt x="554433" y="531993"/>
                    <a:pt x="561975" y="524463"/>
                    <a:pt x="561975" y="515302"/>
                  </a:cubicBezTo>
                  <a:lnTo>
                    <a:pt x="561975" y="89662"/>
                  </a:lnTo>
                  <a:cubicBezTo>
                    <a:pt x="561975" y="80424"/>
                    <a:pt x="554433" y="72971"/>
                    <a:pt x="545258" y="72971"/>
                  </a:cubicBezTo>
                  <a:close/>
                  <a:moveTo>
                    <a:pt x="358892" y="0"/>
                  </a:moveTo>
                  <a:lnTo>
                    <a:pt x="358892" y="50769"/>
                  </a:lnTo>
                  <a:cubicBezTo>
                    <a:pt x="359748" y="50769"/>
                    <a:pt x="360525" y="50692"/>
                    <a:pt x="361303" y="50692"/>
                  </a:cubicBezTo>
                  <a:lnTo>
                    <a:pt x="545258" y="50692"/>
                  </a:lnTo>
                  <a:cubicBezTo>
                    <a:pt x="566717" y="50692"/>
                    <a:pt x="584211" y="68158"/>
                    <a:pt x="584211" y="89662"/>
                  </a:cubicBezTo>
                  <a:lnTo>
                    <a:pt x="584211" y="515225"/>
                  </a:lnTo>
                  <a:cubicBezTo>
                    <a:pt x="584211" y="536728"/>
                    <a:pt x="566717" y="554195"/>
                    <a:pt x="545258" y="554195"/>
                  </a:cubicBezTo>
                  <a:lnTo>
                    <a:pt x="361303" y="554195"/>
                  </a:lnTo>
                  <a:cubicBezTo>
                    <a:pt x="360525" y="554195"/>
                    <a:pt x="359748" y="554117"/>
                    <a:pt x="358892" y="554117"/>
                  </a:cubicBezTo>
                  <a:lnTo>
                    <a:pt x="358892" y="606439"/>
                  </a:lnTo>
                  <a:lnTo>
                    <a:pt x="0" y="557377"/>
                  </a:lnTo>
                  <a:lnTo>
                    <a:pt x="0" y="47820"/>
                  </a:lnTo>
                  <a:close/>
                </a:path>
              </a:pathLst>
            </a:custGeom>
            <a:solidFill>
              <a:srgbClr val="FFFFFF"/>
            </a:solidFill>
            <a:ln>
              <a:noFill/>
            </a:ln>
          </p:spPr>
        </p:sp>
      </p:grpSp>
    </p:spTree>
    <p:extLst>
      <p:ext uri="{BB962C8B-B14F-4D97-AF65-F5344CB8AC3E}">
        <p14:creationId xmlns:p14="http://schemas.microsoft.com/office/powerpoint/2010/main" val="41900746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smtClean="0"/>
              <a:t>StephenZhu</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7151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2712747">
            <a:off x="2568481" y="2504545"/>
            <a:ext cx="1421411" cy="1421411"/>
          </a:xfrm>
          <a:prstGeom prst="rect">
            <a:avLst/>
          </a:prstGeom>
          <a:solidFill>
            <a:schemeClr val="bg1"/>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2" name="矩形 1"/>
          <p:cNvSpPr/>
          <p:nvPr/>
        </p:nvSpPr>
        <p:spPr>
          <a:xfrm rot="2712747">
            <a:off x="2872963" y="2504545"/>
            <a:ext cx="1421411" cy="1421411"/>
          </a:xfrm>
          <a:prstGeom prst="rect">
            <a:avLst/>
          </a:prstGeom>
          <a:solidFill>
            <a:srgbClr val="2B3F8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2B3F86"/>
              </a:solidFill>
            </a:endParaRPr>
          </a:p>
        </p:txBody>
      </p:sp>
      <p:sp>
        <p:nvSpPr>
          <p:cNvPr id="5" name="文本框 4"/>
          <p:cNvSpPr txBox="1"/>
          <p:nvPr/>
        </p:nvSpPr>
        <p:spPr>
          <a:xfrm>
            <a:off x="3196960" y="2873938"/>
            <a:ext cx="1371600"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103495" y="2813685"/>
            <a:ext cx="5413375" cy="768350"/>
          </a:xfrm>
          <a:prstGeom prst="rect">
            <a:avLst/>
          </a:prstGeom>
          <a:noFill/>
        </p:spPr>
        <p:txBody>
          <a:bodyPr wrap="square" rtlCol="0">
            <a:spAutoFit/>
          </a:bodyPr>
          <a:lstStyle/>
          <a:p>
            <a:pPr>
              <a:spcBef>
                <a:spcPct val="50000"/>
              </a:spcBef>
              <a:defRPr/>
            </a:pPr>
            <a:r>
              <a:rPr lang="zh-CN" altLang="en-US" sz="4400" b="1" dirty="0">
                <a:latin typeface="微软雅黑" panose="020B0503020204020204" pitchFamily="34" charset="-122"/>
                <a:ea typeface="微软雅黑" panose="020B0503020204020204" pitchFamily="34" charset="-122"/>
              </a:rPr>
              <a:t>焊接机器人的需求</a:t>
            </a:r>
            <a:endParaRPr lang="en-US" altLang="zh-CN" sz="4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0289" y="220869"/>
            <a:ext cx="3262432" cy="581057"/>
          </a:xfrm>
          <a:prstGeom prst="rect">
            <a:avLst/>
          </a:prstGeom>
        </p:spPr>
        <p:txBody>
          <a:bodyPr wrap="none">
            <a:spAutoFit/>
          </a:bodyPr>
          <a:lstStyle/>
          <a:p>
            <a:pPr>
              <a:lnSpc>
                <a:spcPct val="150000"/>
              </a:lnSpc>
            </a:pPr>
            <a:r>
              <a:rPr lang="zh-CN" altLang="en-US" sz="2400" b="1" dirty="0" smtClean="0">
                <a:solidFill>
                  <a:srgbClr val="2B3F86"/>
                </a:solidFill>
                <a:latin typeface="微软雅黑" panose="020B0503020204020204" pitchFamily="34" charset="-122"/>
                <a:ea typeface="微软雅黑" panose="020B0503020204020204" pitchFamily="34" charset="-122"/>
              </a:rPr>
              <a:t>相关</a:t>
            </a:r>
            <a:r>
              <a:rPr lang="zh-CN" altLang="en-US" sz="2400" b="1" dirty="0">
                <a:solidFill>
                  <a:srgbClr val="2B3F86"/>
                </a:solidFill>
                <a:latin typeface="微软雅黑" panose="020B0503020204020204" pitchFamily="34" charset="-122"/>
                <a:ea typeface="微软雅黑" panose="020B0503020204020204" pitchFamily="34" charset="-122"/>
              </a:rPr>
              <a:t>行业机器人的发展</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pic>
        <p:nvPicPr>
          <p:cNvPr id="4" name="Picture 2" descr="http://www.e-works.net.cn/articles/articleimage/20154/130724197201441911_new.png"/>
          <p:cNvPicPr>
            <a:picLocks noChangeAspect="1" noChangeArrowheads="1"/>
          </p:cNvPicPr>
          <p:nvPr/>
        </p:nvPicPr>
        <p:blipFill rotWithShape="1">
          <a:blip r:embed="rId2"/>
          <a:srcRect t="12005" b="20488"/>
          <a:stretch>
            <a:fillRect/>
          </a:stretch>
        </p:blipFill>
        <p:spPr bwMode="auto">
          <a:xfrm>
            <a:off x="455705" y="1714500"/>
            <a:ext cx="5379943" cy="3244362"/>
          </a:xfrm>
          <a:prstGeom prst="rect">
            <a:avLst/>
          </a:prstGeom>
          <a:noFill/>
        </p:spPr>
      </p:pic>
      <p:pic>
        <p:nvPicPr>
          <p:cNvPr id="5" name="Picture 3"/>
          <p:cNvPicPr>
            <a:picLocks noChangeAspect="1" noChangeArrowheads="1"/>
          </p:cNvPicPr>
          <p:nvPr/>
        </p:nvPicPr>
        <p:blipFill>
          <a:blip r:embed="rId3"/>
          <a:srcRect l="26903" t="26367" r="26976" b="24805"/>
          <a:stretch>
            <a:fillRect/>
          </a:stretch>
        </p:blipFill>
        <p:spPr bwMode="auto">
          <a:xfrm>
            <a:off x="6226534" y="1713238"/>
            <a:ext cx="5308974" cy="3263208"/>
          </a:xfrm>
          <a:prstGeom prst="rect">
            <a:avLst/>
          </a:prstGeom>
          <a:noFill/>
          <a:ln w="9525">
            <a:noFill/>
            <a:miter lim="800000"/>
            <a:headEnd/>
            <a:tailEnd/>
          </a:ln>
          <a:effectLst/>
        </p:spPr>
      </p:pic>
      <p:sp>
        <p:nvSpPr>
          <p:cNvPr id="6" name="矩形 5"/>
          <p:cNvSpPr/>
          <p:nvPr/>
        </p:nvSpPr>
        <p:spPr>
          <a:xfrm>
            <a:off x="1960293" y="5340243"/>
            <a:ext cx="2022622" cy="461665"/>
          </a:xfrm>
          <a:prstGeom prst="rect">
            <a:avLst/>
          </a:prstGeom>
          <a:solidFill>
            <a:srgbClr val="2B3F86"/>
          </a:solidFill>
        </p:spPr>
        <p:txBody>
          <a:bodyPr wrap="square">
            <a:spAutoFit/>
          </a:bodyPr>
          <a:lstStyle/>
          <a:p>
            <a:pPr lvl="0" algn="ctr"/>
            <a:r>
              <a:rPr lang="zh-CN" altLang="en-US" sz="2400" b="1">
                <a:solidFill>
                  <a:prstClr val="white"/>
                </a:solidFill>
                <a:latin typeface="微软雅黑" panose="020B0503020204020204" pitchFamily="34" charset="-122"/>
                <a:ea typeface="微软雅黑" panose="020B0503020204020204" pitchFamily="34" charset="-122"/>
              </a:rPr>
              <a:t>汽车制造</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7945692" y="5420472"/>
            <a:ext cx="2077539" cy="461665"/>
          </a:xfrm>
          <a:prstGeom prst="rect">
            <a:avLst/>
          </a:prstGeom>
          <a:solidFill>
            <a:srgbClr val="2B3F86"/>
          </a:solidFill>
        </p:spPr>
        <p:txBody>
          <a:bodyPr wrap="squar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工程</a:t>
            </a:r>
            <a:r>
              <a:rPr lang="zh-CN" altLang="en-US" sz="2400" b="1" dirty="0">
                <a:solidFill>
                  <a:schemeClr val="bg1"/>
                </a:solidFill>
                <a:latin typeface="微软雅黑" panose="020B0503020204020204" pitchFamily="34" charset="-122"/>
                <a:ea typeface="微软雅黑" panose="020B0503020204020204" pitchFamily="34" charset="-122"/>
              </a:rPr>
              <a:t>机械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0289" y="220869"/>
            <a:ext cx="4185761"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钢结构行业机器人的尝试应用</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sp>
        <p:nvSpPr>
          <p:cNvPr id="6" name="矩形 5"/>
          <p:cNvSpPr/>
          <p:nvPr/>
        </p:nvSpPr>
        <p:spPr>
          <a:xfrm>
            <a:off x="993139" y="5050096"/>
            <a:ext cx="2022622" cy="461665"/>
          </a:xfrm>
          <a:prstGeom prst="rect">
            <a:avLst/>
          </a:prstGeom>
          <a:solidFill>
            <a:srgbClr val="2B3F86"/>
          </a:solidFill>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桥梁</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4710121" y="5068779"/>
            <a:ext cx="2077539" cy="461665"/>
          </a:xfrm>
          <a:prstGeom prst="rect">
            <a:avLst/>
          </a:prstGeom>
          <a:solidFill>
            <a:srgbClr val="2B3F86"/>
          </a:solidFill>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现场焊接</a:t>
            </a:r>
          </a:p>
        </p:txBody>
      </p:sp>
      <p:pic>
        <p:nvPicPr>
          <p:cNvPr id="8" name="Picture 2" descr="http://www.ccmsa.com.cn/uploadfile/2013/0506/20130506110943845.jpg"/>
          <p:cNvPicPr>
            <a:picLocks noChangeAspect="1" noChangeArrowheads="1"/>
          </p:cNvPicPr>
          <p:nvPr/>
        </p:nvPicPr>
        <p:blipFill>
          <a:blip r:embed="rId2"/>
          <a:srcRect b="11764"/>
          <a:stretch>
            <a:fillRect/>
          </a:stretch>
        </p:blipFill>
        <p:spPr bwMode="auto">
          <a:xfrm>
            <a:off x="480982" y="2221143"/>
            <a:ext cx="3277217" cy="2016749"/>
          </a:xfrm>
          <a:prstGeom prst="rect">
            <a:avLst/>
          </a:prstGeom>
          <a:noFill/>
        </p:spPr>
      </p:pic>
      <p:pic>
        <p:nvPicPr>
          <p:cNvPr id="9" name="Picture 4" descr="http://difang.kaiwind.com/hubei/wsww/201512/23/W020151223554430804569.jpg"/>
          <p:cNvPicPr>
            <a:picLocks noChangeAspect="1" noChangeArrowheads="1"/>
          </p:cNvPicPr>
          <p:nvPr/>
        </p:nvPicPr>
        <p:blipFill rotWithShape="1">
          <a:blip r:embed="rId3"/>
          <a:srcRect t="12243" b="31463"/>
          <a:stretch>
            <a:fillRect/>
          </a:stretch>
        </p:blipFill>
        <p:spPr bwMode="auto">
          <a:xfrm>
            <a:off x="4329833" y="2206867"/>
            <a:ext cx="3151100" cy="2022231"/>
          </a:xfrm>
          <a:prstGeom prst="rect">
            <a:avLst/>
          </a:prstGeom>
          <a:noFill/>
        </p:spPr>
      </p:pic>
      <p:pic>
        <p:nvPicPr>
          <p:cNvPr id="10" name="Picture 6" descr="http://kyresource.icm.cn/images/201510/20151014102200924.jpg"/>
          <p:cNvPicPr>
            <a:picLocks noChangeAspect="1" noChangeArrowheads="1"/>
          </p:cNvPicPr>
          <p:nvPr/>
        </p:nvPicPr>
        <p:blipFill rotWithShape="1">
          <a:blip r:embed="rId4"/>
          <a:srcRect b="25912"/>
          <a:stretch>
            <a:fillRect/>
          </a:stretch>
        </p:blipFill>
        <p:spPr bwMode="auto">
          <a:xfrm>
            <a:off x="7930309" y="2213462"/>
            <a:ext cx="3643298" cy="2024430"/>
          </a:xfrm>
          <a:prstGeom prst="rect">
            <a:avLst/>
          </a:prstGeom>
          <a:noFill/>
        </p:spPr>
      </p:pic>
      <p:sp>
        <p:nvSpPr>
          <p:cNvPr id="11" name="矩形 10"/>
          <p:cNvSpPr/>
          <p:nvPr/>
        </p:nvSpPr>
        <p:spPr>
          <a:xfrm>
            <a:off x="8736999" y="5051194"/>
            <a:ext cx="2077539" cy="461665"/>
          </a:xfrm>
          <a:prstGeom prst="rect">
            <a:avLst/>
          </a:prstGeom>
          <a:solidFill>
            <a:srgbClr val="2B3F86"/>
          </a:solidFill>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工厂应用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0289" y="220869"/>
            <a:ext cx="4493538"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钢结构制造对焊接机器人的需求</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sp>
        <p:nvSpPr>
          <p:cNvPr id="17" name="矩形 16"/>
          <p:cNvSpPr/>
          <p:nvPr/>
        </p:nvSpPr>
        <p:spPr>
          <a:xfrm>
            <a:off x="8298443" y="4744277"/>
            <a:ext cx="3185487" cy="463588"/>
          </a:xfrm>
          <a:prstGeom prst="rect">
            <a:avLst/>
          </a:prstGeom>
        </p:spPr>
        <p:txBody>
          <a:bodyPr wrap="none">
            <a:spAutoFit/>
          </a:bodyPr>
          <a:lstStyle/>
          <a:p>
            <a:pPr>
              <a:lnSpc>
                <a:spcPct val="150000"/>
              </a:lnSpc>
            </a:pPr>
            <a:r>
              <a:rPr lang="zh-CN" altLang="en-US" b="1" dirty="0" smtClean="0">
                <a:solidFill>
                  <a:srgbClr val="2B3F86"/>
                </a:solidFill>
                <a:latin typeface="微软雅黑" panose="020B0503020204020204" pitchFamily="34" charset="-122"/>
                <a:ea typeface="微软雅黑" panose="020B0503020204020204" pitchFamily="34" charset="-122"/>
              </a:rPr>
              <a:t>小批量，构件之间没有重复性</a:t>
            </a:r>
            <a:endParaRPr lang="zh-CN" altLang="en-US" b="1" dirty="0">
              <a:solidFill>
                <a:srgbClr val="2B3F86"/>
              </a:solidFill>
            </a:endParaRPr>
          </a:p>
        </p:txBody>
      </p:sp>
      <p:pic>
        <p:nvPicPr>
          <p:cNvPr id="18" name="Picture 4" descr="http://www.chinaccv.com/uploadfile/200910/20091016113954360.gif"/>
          <p:cNvPicPr>
            <a:picLocks noChangeAspect="1" noChangeArrowheads="1"/>
          </p:cNvPicPr>
          <p:nvPr/>
        </p:nvPicPr>
        <p:blipFill>
          <a:blip r:embed="rId3" cstate="print"/>
          <a:srcRect b="13875"/>
          <a:stretch>
            <a:fillRect/>
          </a:stretch>
        </p:blipFill>
        <p:spPr bwMode="auto">
          <a:xfrm>
            <a:off x="709091" y="2556350"/>
            <a:ext cx="3212277" cy="1734296"/>
          </a:xfrm>
          <a:prstGeom prst="rect">
            <a:avLst/>
          </a:prstGeom>
          <a:noFill/>
        </p:spPr>
      </p:pic>
      <p:pic>
        <p:nvPicPr>
          <p:cNvPr id="19" name="Picture 2" descr="http://s3.sinaimg.cn/mw690/0043XEZzty6HJPqmBBU12&amp;690"/>
          <p:cNvPicPr>
            <a:picLocks noChangeAspect="1" noChangeArrowheads="1"/>
          </p:cNvPicPr>
          <p:nvPr/>
        </p:nvPicPr>
        <p:blipFill>
          <a:blip r:embed="rId4"/>
          <a:srcRect/>
          <a:stretch>
            <a:fillRect/>
          </a:stretch>
        </p:blipFill>
        <p:spPr bwMode="auto">
          <a:xfrm>
            <a:off x="4717784" y="2579448"/>
            <a:ext cx="2773510" cy="1763952"/>
          </a:xfrm>
          <a:prstGeom prst="rect">
            <a:avLst/>
          </a:prstGeom>
          <a:noFill/>
        </p:spPr>
      </p:pic>
      <p:pic>
        <p:nvPicPr>
          <p:cNvPr id="20" name="Picture 4" descr="http://iinfo.zhulong.com/static/tech/new_miniature/5810/2015123154212202_2.jpg?f=1"/>
          <p:cNvPicPr>
            <a:picLocks noChangeAspect="1" noChangeArrowheads="1"/>
          </p:cNvPicPr>
          <p:nvPr/>
        </p:nvPicPr>
        <p:blipFill rotWithShape="1">
          <a:blip r:embed="rId5"/>
          <a:srcRect l="9102" t="23784" r="7160" b="17023"/>
          <a:stretch>
            <a:fillRect/>
          </a:stretch>
        </p:blipFill>
        <p:spPr bwMode="auto">
          <a:xfrm>
            <a:off x="8308730" y="2620109"/>
            <a:ext cx="2883877" cy="1846384"/>
          </a:xfrm>
          <a:prstGeom prst="rect">
            <a:avLst/>
          </a:prstGeom>
          <a:noFill/>
        </p:spPr>
      </p:pic>
      <p:sp>
        <p:nvSpPr>
          <p:cNvPr id="3" name="矩形 2"/>
          <p:cNvSpPr/>
          <p:nvPr/>
        </p:nvSpPr>
        <p:spPr>
          <a:xfrm>
            <a:off x="522572" y="1539716"/>
            <a:ext cx="2723823" cy="458908"/>
          </a:xfrm>
          <a:prstGeom prst="rect">
            <a:avLst/>
          </a:prstGeom>
        </p:spPr>
        <p:txBody>
          <a:bodyPr wrap="none">
            <a:spAutoFit/>
          </a:bodyPr>
          <a:lstStyle/>
          <a:p>
            <a:pPr>
              <a:lnSpc>
                <a:spcPct val="150000"/>
              </a:lnSpc>
            </a:pPr>
            <a:r>
              <a:rPr lang="zh-CN" altLang="en-US" b="1" dirty="0">
                <a:solidFill>
                  <a:srgbClr val="2B3F86"/>
                </a:solidFill>
                <a:latin typeface="微软雅黑" panose="020B0503020204020204" pitchFamily="34" charset="-122"/>
                <a:ea typeface="微软雅黑" panose="020B0503020204020204" pitchFamily="34" charset="-122"/>
              </a:rPr>
              <a:t>建筑钢结构焊接的特点：</a:t>
            </a:r>
            <a:endParaRPr lang="en-US" altLang="zh-CN" b="1" dirty="0">
              <a:solidFill>
                <a:srgbClr val="2B3F86"/>
              </a:solidFill>
              <a:latin typeface="微软雅黑" panose="020B0503020204020204" pitchFamily="34" charset="-122"/>
              <a:ea typeface="微软雅黑" panose="020B0503020204020204" pitchFamily="34" charset="-122"/>
            </a:endParaRPr>
          </a:p>
        </p:txBody>
      </p:sp>
      <p:sp>
        <p:nvSpPr>
          <p:cNvPr id="4" name="矩形 3"/>
          <p:cNvSpPr/>
          <p:nvPr/>
        </p:nvSpPr>
        <p:spPr>
          <a:xfrm>
            <a:off x="475263" y="4748907"/>
            <a:ext cx="3416320" cy="458908"/>
          </a:xfrm>
          <a:prstGeom prst="rect">
            <a:avLst/>
          </a:prstGeom>
        </p:spPr>
        <p:txBody>
          <a:bodyPr wrap="none">
            <a:spAutoFit/>
          </a:bodyPr>
          <a:lstStyle/>
          <a:p>
            <a:pPr>
              <a:lnSpc>
                <a:spcPct val="150000"/>
              </a:lnSpc>
            </a:pPr>
            <a:r>
              <a:rPr lang="zh-CN" altLang="en-US" b="1" dirty="0">
                <a:solidFill>
                  <a:srgbClr val="2B3F86"/>
                </a:solidFill>
                <a:latin typeface="微软雅黑" panose="020B0503020204020204" pitchFamily="34" charset="-122"/>
                <a:ea typeface="微软雅黑" panose="020B0503020204020204" pitchFamily="34" charset="-122"/>
              </a:rPr>
              <a:t>厚板、坡口焊，需要多层多道焊</a:t>
            </a:r>
            <a:endParaRPr lang="en-US" altLang="zh-CN" b="1" dirty="0">
              <a:solidFill>
                <a:srgbClr val="2B3F86"/>
              </a:solidFill>
              <a:latin typeface="微软雅黑" panose="020B0503020204020204" pitchFamily="34" charset="-122"/>
              <a:ea typeface="微软雅黑" panose="020B0503020204020204" pitchFamily="34" charset="-122"/>
            </a:endParaRPr>
          </a:p>
        </p:txBody>
      </p:sp>
      <p:sp>
        <p:nvSpPr>
          <p:cNvPr id="5" name="矩形 4"/>
          <p:cNvSpPr/>
          <p:nvPr/>
        </p:nvSpPr>
        <p:spPr>
          <a:xfrm>
            <a:off x="4970363" y="4757700"/>
            <a:ext cx="2723823" cy="458908"/>
          </a:xfrm>
          <a:prstGeom prst="rect">
            <a:avLst/>
          </a:prstGeom>
        </p:spPr>
        <p:txBody>
          <a:bodyPr wrap="none">
            <a:spAutoFit/>
          </a:bodyPr>
          <a:lstStyle/>
          <a:p>
            <a:pPr>
              <a:lnSpc>
                <a:spcPct val="150000"/>
              </a:lnSpc>
            </a:pPr>
            <a:r>
              <a:rPr lang="zh-CN" altLang="en-US" b="1" dirty="0">
                <a:solidFill>
                  <a:srgbClr val="2B3F86"/>
                </a:solidFill>
                <a:latin typeface="微软雅黑" panose="020B0503020204020204" pitchFamily="34" charset="-122"/>
                <a:ea typeface="微软雅黑" panose="020B0503020204020204" pitchFamily="34" charset="-122"/>
              </a:rPr>
              <a:t>相对装配精度差，误差</a:t>
            </a:r>
            <a:r>
              <a:rPr lang="zh-CN" altLang="en-US" b="1" dirty="0" smtClean="0">
                <a:solidFill>
                  <a:srgbClr val="2B3F86"/>
                </a:solidFill>
                <a:latin typeface="微软雅黑" panose="020B0503020204020204" pitchFamily="34" charset="-122"/>
                <a:ea typeface="微软雅黑" panose="020B0503020204020204" pitchFamily="34" charset="-122"/>
              </a:rPr>
              <a:t>大</a:t>
            </a:r>
            <a:endParaRPr lang="en-US" altLang="zh-CN" b="1" dirty="0">
              <a:solidFill>
                <a:srgbClr val="2B3F8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0289" y="220869"/>
            <a:ext cx="4493538"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钢结构制造对焊接机器人的需求</a:t>
            </a:r>
            <a:endParaRPr lang="en-US" altLang="zh-CN" sz="2400" b="1" dirty="0">
              <a:solidFill>
                <a:srgbClr val="2B3F86"/>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74370" y="2297430"/>
            <a:ext cx="10579784" cy="0"/>
          </a:xfrm>
          <a:prstGeom prst="line">
            <a:avLst/>
          </a:prstGeom>
          <a:ln w="28575">
            <a:solidFill>
              <a:srgbClr val="003366"/>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51510" y="2676378"/>
            <a:ext cx="1994975" cy="13329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a:latin typeface="微软雅黑" panose="020B0503020204020204" pitchFamily="34" charset="-122"/>
                <a:ea typeface="微软雅黑" panose="020B0503020204020204" pitchFamily="34" charset="-122"/>
              </a:rPr>
              <a:t>实现构件全部焊缝焊接的移动滑轨装置</a:t>
            </a:r>
            <a:endParaRPr lang="zh-CN" altLang="en-US" sz="1600" dirty="0">
              <a:latin typeface="微软雅黑" panose="020B0503020204020204" pitchFamily="34" charset="-122"/>
              <a:ea typeface="微软雅黑" panose="020B0503020204020204" pitchFamily="34" charset="-122"/>
            </a:endParaRPr>
          </a:p>
        </p:txBody>
      </p:sp>
      <p:sp>
        <p:nvSpPr>
          <p:cNvPr id="19" name="problem_150187"/>
          <p:cNvSpPr>
            <a:spLocks noChangeAspect="1"/>
          </p:cNvSpPr>
          <p:nvPr/>
        </p:nvSpPr>
        <p:spPr bwMode="auto">
          <a:xfrm>
            <a:off x="2055306" y="6094300"/>
            <a:ext cx="609685" cy="577833"/>
          </a:xfrm>
          <a:custGeom>
            <a:avLst/>
            <a:gdLst>
              <a:gd name="connsiteX0" fmla="*/ 398047 w 609788"/>
              <a:gd name="connsiteY0" fmla="*/ 44838 h 577931"/>
              <a:gd name="connsiteX1" fmla="*/ 396657 w 609788"/>
              <a:gd name="connsiteY1" fmla="*/ 46325 h 577931"/>
              <a:gd name="connsiteX2" fmla="*/ 338679 w 609788"/>
              <a:gd name="connsiteY2" fmla="*/ 98960 h 577931"/>
              <a:gd name="connsiteX3" fmla="*/ 408868 w 609788"/>
              <a:gd name="connsiteY3" fmla="*/ 124733 h 577931"/>
              <a:gd name="connsiteX4" fmla="*/ 434978 w 609788"/>
              <a:gd name="connsiteY4" fmla="*/ 193723 h 577931"/>
              <a:gd name="connsiteX5" fmla="*/ 429518 w 609788"/>
              <a:gd name="connsiteY5" fmla="*/ 164085 h 577931"/>
              <a:gd name="connsiteX6" fmla="*/ 430411 w 609788"/>
              <a:gd name="connsiteY6" fmla="*/ 158138 h 577931"/>
              <a:gd name="connsiteX7" fmla="*/ 439049 w 609788"/>
              <a:gd name="connsiteY7" fmla="*/ 142377 h 577931"/>
              <a:gd name="connsiteX8" fmla="*/ 431404 w 609788"/>
              <a:gd name="connsiteY8" fmla="*/ 128499 h 577931"/>
              <a:gd name="connsiteX9" fmla="*/ 431504 w 609788"/>
              <a:gd name="connsiteY9" fmla="*/ 125426 h 577931"/>
              <a:gd name="connsiteX10" fmla="*/ 434184 w 609788"/>
              <a:gd name="connsiteY10" fmla="*/ 123840 h 577931"/>
              <a:gd name="connsiteX11" fmla="*/ 455231 w 609788"/>
              <a:gd name="connsiteY11" fmla="*/ 123840 h 577931"/>
              <a:gd name="connsiteX12" fmla="*/ 457911 w 609788"/>
              <a:gd name="connsiteY12" fmla="*/ 125426 h 577931"/>
              <a:gd name="connsiteX13" fmla="*/ 457911 w 609788"/>
              <a:gd name="connsiteY13" fmla="*/ 128499 h 577931"/>
              <a:gd name="connsiteX14" fmla="*/ 450267 w 609788"/>
              <a:gd name="connsiteY14" fmla="*/ 142377 h 577931"/>
              <a:gd name="connsiteX15" fmla="*/ 458904 w 609788"/>
              <a:gd name="connsiteY15" fmla="*/ 158039 h 577931"/>
              <a:gd name="connsiteX16" fmla="*/ 459798 w 609788"/>
              <a:gd name="connsiteY16" fmla="*/ 164184 h 577931"/>
              <a:gd name="connsiteX17" fmla="*/ 453543 w 609788"/>
              <a:gd name="connsiteY17" fmla="*/ 193723 h 577931"/>
              <a:gd name="connsiteX18" fmla="*/ 480447 w 609788"/>
              <a:gd name="connsiteY18" fmla="*/ 123642 h 577931"/>
              <a:gd name="connsiteX19" fmla="*/ 548651 w 609788"/>
              <a:gd name="connsiteY19" fmla="*/ 98465 h 577931"/>
              <a:gd name="connsiteX20" fmla="*/ 491169 w 609788"/>
              <a:gd name="connsiteY20" fmla="*/ 46325 h 577931"/>
              <a:gd name="connsiteX21" fmla="*/ 492857 w 609788"/>
              <a:gd name="connsiteY21" fmla="*/ 59211 h 577931"/>
              <a:gd name="connsiteX22" fmla="*/ 444410 w 609788"/>
              <a:gd name="connsiteY22" fmla="*/ 107683 h 577931"/>
              <a:gd name="connsiteX23" fmla="*/ 395863 w 609788"/>
              <a:gd name="connsiteY23" fmla="*/ 59211 h 577931"/>
              <a:gd name="connsiteX24" fmla="*/ 398047 w 609788"/>
              <a:gd name="connsiteY24" fmla="*/ 44838 h 577931"/>
              <a:gd name="connsiteX25" fmla="*/ 503877 w 609788"/>
              <a:gd name="connsiteY25" fmla="*/ 9178 h 577931"/>
              <a:gd name="connsiteX26" fmla="*/ 519066 w 609788"/>
              <a:gd name="connsiteY26" fmla="*/ 14605 h 577931"/>
              <a:gd name="connsiteX27" fmla="*/ 602857 w 609788"/>
              <a:gd name="connsiteY27" fmla="*/ 90634 h 577931"/>
              <a:gd name="connsiteX28" fmla="*/ 609409 w 609788"/>
              <a:gd name="connsiteY28" fmla="*/ 110260 h 577931"/>
              <a:gd name="connsiteX29" fmla="*/ 595907 w 609788"/>
              <a:gd name="connsiteY29" fmla="*/ 126021 h 577931"/>
              <a:gd name="connsiteX30" fmla="*/ 506359 w 609788"/>
              <a:gd name="connsiteY30" fmla="*/ 159030 h 577931"/>
              <a:gd name="connsiteX31" fmla="*/ 506657 w 609788"/>
              <a:gd name="connsiteY31" fmla="*/ 549879 h 577931"/>
              <a:gd name="connsiteX32" fmla="*/ 478561 w 609788"/>
              <a:gd name="connsiteY32" fmla="*/ 577931 h 577931"/>
              <a:gd name="connsiteX33" fmla="*/ 450466 w 609788"/>
              <a:gd name="connsiteY33" fmla="*/ 549879 h 577931"/>
              <a:gd name="connsiteX34" fmla="*/ 450466 w 609788"/>
              <a:gd name="connsiteY34" fmla="*/ 331804 h 577931"/>
              <a:gd name="connsiteX35" fmla="*/ 444410 w 609788"/>
              <a:gd name="connsiteY35" fmla="*/ 325758 h 577931"/>
              <a:gd name="connsiteX36" fmla="*/ 438354 w 609788"/>
              <a:gd name="connsiteY36" fmla="*/ 331804 h 577931"/>
              <a:gd name="connsiteX37" fmla="*/ 438354 w 609788"/>
              <a:gd name="connsiteY37" fmla="*/ 549879 h 577931"/>
              <a:gd name="connsiteX38" fmla="*/ 410258 w 609788"/>
              <a:gd name="connsiteY38" fmla="*/ 577931 h 577931"/>
              <a:gd name="connsiteX39" fmla="*/ 382163 w 609788"/>
              <a:gd name="connsiteY39" fmla="*/ 549879 h 577931"/>
              <a:gd name="connsiteX40" fmla="*/ 382460 w 609788"/>
              <a:gd name="connsiteY40" fmla="*/ 160021 h 577931"/>
              <a:gd name="connsiteX41" fmla="*/ 291323 w 609788"/>
              <a:gd name="connsiteY41" fmla="*/ 126517 h 577931"/>
              <a:gd name="connsiteX42" fmla="*/ 277921 w 609788"/>
              <a:gd name="connsiteY42" fmla="*/ 110756 h 577931"/>
              <a:gd name="connsiteX43" fmla="*/ 284473 w 609788"/>
              <a:gd name="connsiteY43" fmla="*/ 91030 h 577931"/>
              <a:gd name="connsiteX44" fmla="*/ 368264 w 609788"/>
              <a:gd name="connsiteY44" fmla="*/ 15101 h 577931"/>
              <a:gd name="connsiteX45" fmla="*/ 398047 w 609788"/>
              <a:gd name="connsiteY45" fmla="*/ 16488 h 577931"/>
              <a:gd name="connsiteX46" fmla="*/ 403408 w 609788"/>
              <a:gd name="connsiteY46" fmla="*/ 33439 h 577931"/>
              <a:gd name="connsiteX47" fmla="*/ 444410 w 609788"/>
              <a:gd name="connsiteY47" fmla="*/ 10838 h 577931"/>
              <a:gd name="connsiteX48" fmla="*/ 483823 w 609788"/>
              <a:gd name="connsiteY48" fmla="*/ 30961 h 577931"/>
              <a:gd name="connsiteX49" fmla="*/ 489283 w 609788"/>
              <a:gd name="connsiteY49" fmla="*/ 16092 h 577931"/>
              <a:gd name="connsiteX50" fmla="*/ 503877 w 609788"/>
              <a:gd name="connsiteY50" fmla="*/ 9178 h 577931"/>
              <a:gd name="connsiteX51" fmla="*/ 70029 w 609788"/>
              <a:gd name="connsiteY51" fmla="*/ 7832 h 577931"/>
              <a:gd name="connsiteX52" fmla="*/ 77872 w 609788"/>
              <a:gd name="connsiteY52" fmla="*/ 14511 h 577931"/>
              <a:gd name="connsiteX53" fmla="*/ 115400 w 609788"/>
              <a:gd name="connsiteY53" fmla="*/ 88160 h 577931"/>
              <a:gd name="connsiteX54" fmla="*/ 109443 w 609788"/>
              <a:gd name="connsiteY54" fmla="*/ 106200 h 577931"/>
              <a:gd name="connsiteX55" fmla="*/ 91374 w 609788"/>
              <a:gd name="connsiteY55" fmla="*/ 100352 h 577931"/>
              <a:gd name="connsiteX56" fmla="*/ 87403 w 609788"/>
              <a:gd name="connsiteY56" fmla="*/ 92620 h 577931"/>
              <a:gd name="connsiteX57" fmla="*/ 68639 w 609788"/>
              <a:gd name="connsiteY57" fmla="*/ 132964 h 577931"/>
              <a:gd name="connsiteX58" fmla="*/ 106762 w 609788"/>
              <a:gd name="connsiteY58" fmla="*/ 116608 h 577931"/>
              <a:gd name="connsiteX59" fmla="*/ 122449 w 609788"/>
              <a:gd name="connsiteY59" fmla="*/ 114824 h 577931"/>
              <a:gd name="connsiteX60" fmla="*/ 151240 w 609788"/>
              <a:gd name="connsiteY60" fmla="*/ 190456 h 577931"/>
              <a:gd name="connsiteX61" fmla="*/ 145283 w 609788"/>
              <a:gd name="connsiteY61" fmla="*/ 158538 h 577931"/>
              <a:gd name="connsiteX62" fmla="*/ 146276 w 609788"/>
              <a:gd name="connsiteY62" fmla="*/ 152095 h 577931"/>
              <a:gd name="connsiteX63" fmla="*/ 155608 w 609788"/>
              <a:gd name="connsiteY63" fmla="*/ 135144 h 577931"/>
              <a:gd name="connsiteX64" fmla="*/ 147368 w 609788"/>
              <a:gd name="connsiteY64" fmla="*/ 120177 h 577931"/>
              <a:gd name="connsiteX65" fmla="*/ 147368 w 609788"/>
              <a:gd name="connsiteY65" fmla="*/ 116807 h 577931"/>
              <a:gd name="connsiteX66" fmla="*/ 150247 w 609788"/>
              <a:gd name="connsiteY66" fmla="*/ 115221 h 577931"/>
              <a:gd name="connsiteX67" fmla="*/ 172982 w 609788"/>
              <a:gd name="connsiteY67" fmla="*/ 115221 h 577931"/>
              <a:gd name="connsiteX68" fmla="*/ 175861 w 609788"/>
              <a:gd name="connsiteY68" fmla="*/ 116807 h 577931"/>
              <a:gd name="connsiteX69" fmla="*/ 175960 w 609788"/>
              <a:gd name="connsiteY69" fmla="*/ 120177 h 577931"/>
              <a:gd name="connsiteX70" fmla="*/ 167621 w 609788"/>
              <a:gd name="connsiteY70" fmla="*/ 135144 h 577931"/>
              <a:gd name="connsiteX71" fmla="*/ 176953 w 609788"/>
              <a:gd name="connsiteY71" fmla="*/ 151996 h 577931"/>
              <a:gd name="connsiteX72" fmla="*/ 177946 w 609788"/>
              <a:gd name="connsiteY72" fmla="*/ 158637 h 577931"/>
              <a:gd name="connsiteX73" fmla="*/ 171195 w 609788"/>
              <a:gd name="connsiteY73" fmla="*/ 190456 h 577931"/>
              <a:gd name="connsiteX74" fmla="*/ 200185 w 609788"/>
              <a:gd name="connsiteY74" fmla="*/ 114824 h 577931"/>
              <a:gd name="connsiteX75" fmla="*/ 222225 w 609788"/>
              <a:gd name="connsiteY75" fmla="*/ 114824 h 577931"/>
              <a:gd name="connsiteX76" fmla="*/ 276134 w 609788"/>
              <a:gd name="connsiteY76" fmla="*/ 168351 h 577931"/>
              <a:gd name="connsiteX77" fmla="*/ 276531 w 609788"/>
              <a:gd name="connsiteY77" fmla="*/ 252408 h 577931"/>
              <a:gd name="connsiteX78" fmla="*/ 276531 w 609788"/>
              <a:gd name="connsiteY78" fmla="*/ 332599 h 577931"/>
              <a:gd name="connsiteX79" fmla="*/ 253796 w 609788"/>
              <a:gd name="connsiteY79" fmla="*/ 355299 h 577931"/>
              <a:gd name="connsiteX80" fmla="*/ 230962 w 609788"/>
              <a:gd name="connsiteY80" fmla="*/ 332599 h 577931"/>
              <a:gd name="connsiteX81" fmla="*/ 230962 w 609788"/>
              <a:gd name="connsiteY81" fmla="*/ 252507 h 577931"/>
              <a:gd name="connsiteX82" fmla="*/ 230564 w 609788"/>
              <a:gd name="connsiteY82" fmla="*/ 168549 h 577931"/>
              <a:gd name="connsiteX83" fmla="*/ 230564 w 609788"/>
              <a:gd name="connsiteY83" fmla="*/ 167855 h 577931"/>
              <a:gd name="connsiteX84" fmla="*/ 225799 w 609788"/>
              <a:gd name="connsiteY84" fmla="*/ 163097 h 577931"/>
              <a:gd name="connsiteX85" fmla="*/ 221034 w 609788"/>
              <a:gd name="connsiteY85" fmla="*/ 167855 h 577931"/>
              <a:gd name="connsiteX86" fmla="*/ 221530 w 609788"/>
              <a:gd name="connsiteY86" fmla="*/ 550573 h 577931"/>
              <a:gd name="connsiteX87" fmla="*/ 194228 w 609788"/>
              <a:gd name="connsiteY87" fmla="*/ 577931 h 577931"/>
              <a:gd name="connsiteX88" fmla="*/ 166926 w 609788"/>
              <a:gd name="connsiteY88" fmla="*/ 550573 h 577931"/>
              <a:gd name="connsiteX89" fmla="*/ 166926 w 609788"/>
              <a:gd name="connsiteY89" fmla="*/ 338547 h 577931"/>
              <a:gd name="connsiteX90" fmla="*/ 160969 w 609788"/>
              <a:gd name="connsiteY90" fmla="*/ 332599 h 577931"/>
              <a:gd name="connsiteX91" fmla="*/ 155112 w 609788"/>
              <a:gd name="connsiteY91" fmla="*/ 338547 h 577931"/>
              <a:gd name="connsiteX92" fmla="*/ 155112 w 609788"/>
              <a:gd name="connsiteY92" fmla="*/ 550573 h 577931"/>
              <a:gd name="connsiteX93" fmla="*/ 127810 w 609788"/>
              <a:gd name="connsiteY93" fmla="*/ 577931 h 577931"/>
              <a:gd name="connsiteX94" fmla="*/ 100508 w 609788"/>
              <a:gd name="connsiteY94" fmla="*/ 550573 h 577931"/>
              <a:gd name="connsiteX95" fmla="*/ 100508 w 609788"/>
              <a:gd name="connsiteY95" fmla="*/ 168748 h 577931"/>
              <a:gd name="connsiteX96" fmla="*/ 31806 w 609788"/>
              <a:gd name="connsiteY96" fmla="*/ 198187 h 577931"/>
              <a:gd name="connsiteX97" fmla="*/ 22771 w 609788"/>
              <a:gd name="connsiteY97" fmla="*/ 199972 h 577931"/>
              <a:gd name="connsiteX98" fmla="*/ 6490 w 609788"/>
              <a:gd name="connsiteY98" fmla="*/ 193033 h 577931"/>
              <a:gd name="connsiteX99" fmla="*/ 2121 w 609788"/>
              <a:gd name="connsiteY99" fmla="*/ 167657 h 577931"/>
              <a:gd name="connsiteX100" fmla="*/ 55931 w 609788"/>
              <a:gd name="connsiteY100" fmla="*/ 52673 h 577931"/>
              <a:gd name="connsiteX101" fmla="*/ 62781 w 609788"/>
              <a:gd name="connsiteY101" fmla="*/ 44149 h 577931"/>
              <a:gd name="connsiteX102" fmla="*/ 53846 w 609788"/>
              <a:gd name="connsiteY102" fmla="*/ 26703 h 577931"/>
              <a:gd name="connsiteX103" fmla="*/ 59803 w 609788"/>
              <a:gd name="connsiteY103" fmla="*/ 8662 h 577931"/>
              <a:gd name="connsiteX104" fmla="*/ 70029 w 609788"/>
              <a:gd name="connsiteY104" fmla="*/ 7832 h 577931"/>
              <a:gd name="connsiteX105" fmla="*/ 161298 w 609788"/>
              <a:gd name="connsiteY105" fmla="*/ 0 h 577931"/>
              <a:gd name="connsiteX106" fmla="*/ 208507 w 609788"/>
              <a:gd name="connsiteY106" fmla="*/ 47138 h 577931"/>
              <a:gd name="connsiteX107" fmla="*/ 161298 w 609788"/>
              <a:gd name="connsiteY107" fmla="*/ 94276 h 577931"/>
              <a:gd name="connsiteX108" fmla="*/ 114089 w 609788"/>
              <a:gd name="connsiteY108" fmla="*/ 47138 h 577931"/>
              <a:gd name="connsiteX109" fmla="*/ 161298 w 609788"/>
              <a:gd name="connsiteY109" fmla="*/ 0 h 5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9788" h="577931">
                <a:moveTo>
                  <a:pt x="398047" y="44838"/>
                </a:moveTo>
                <a:cubicBezTo>
                  <a:pt x="397650" y="45334"/>
                  <a:pt x="397153" y="45829"/>
                  <a:pt x="396657" y="46325"/>
                </a:cubicBezTo>
                <a:lnTo>
                  <a:pt x="338679" y="98960"/>
                </a:lnTo>
                <a:lnTo>
                  <a:pt x="408868" y="124733"/>
                </a:lnTo>
                <a:cubicBezTo>
                  <a:pt x="413733" y="137321"/>
                  <a:pt x="430114" y="181333"/>
                  <a:pt x="434978" y="193723"/>
                </a:cubicBezTo>
                <a:lnTo>
                  <a:pt x="429518" y="164085"/>
                </a:lnTo>
                <a:cubicBezTo>
                  <a:pt x="429121" y="162103"/>
                  <a:pt x="429419" y="159922"/>
                  <a:pt x="430411" y="158138"/>
                </a:cubicBezTo>
                <a:lnTo>
                  <a:pt x="439049" y="142377"/>
                </a:lnTo>
                <a:lnTo>
                  <a:pt x="431404" y="128499"/>
                </a:lnTo>
                <a:cubicBezTo>
                  <a:pt x="430908" y="127508"/>
                  <a:pt x="430908" y="126319"/>
                  <a:pt x="431504" y="125426"/>
                </a:cubicBezTo>
                <a:cubicBezTo>
                  <a:pt x="432000" y="124435"/>
                  <a:pt x="433092" y="123840"/>
                  <a:pt x="434184" y="123840"/>
                </a:cubicBezTo>
                <a:lnTo>
                  <a:pt x="455231" y="123840"/>
                </a:lnTo>
                <a:cubicBezTo>
                  <a:pt x="456323" y="123840"/>
                  <a:pt x="457316" y="124435"/>
                  <a:pt x="457911" y="125426"/>
                </a:cubicBezTo>
                <a:cubicBezTo>
                  <a:pt x="458507" y="126319"/>
                  <a:pt x="458507" y="127508"/>
                  <a:pt x="457911" y="128499"/>
                </a:cubicBezTo>
                <a:lnTo>
                  <a:pt x="450267" y="142377"/>
                </a:lnTo>
                <a:lnTo>
                  <a:pt x="458904" y="158039"/>
                </a:lnTo>
                <a:cubicBezTo>
                  <a:pt x="459897" y="159922"/>
                  <a:pt x="460294" y="162103"/>
                  <a:pt x="459798" y="164184"/>
                </a:cubicBezTo>
                <a:lnTo>
                  <a:pt x="453543" y="193723"/>
                </a:lnTo>
                <a:cubicBezTo>
                  <a:pt x="459103" y="179251"/>
                  <a:pt x="474888" y="138114"/>
                  <a:pt x="480447" y="123642"/>
                </a:cubicBezTo>
                <a:lnTo>
                  <a:pt x="548651" y="98465"/>
                </a:lnTo>
                <a:lnTo>
                  <a:pt x="491169" y="46325"/>
                </a:lnTo>
                <a:cubicBezTo>
                  <a:pt x="492262" y="50389"/>
                  <a:pt x="492857" y="54751"/>
                  <a:pt x="492857" y="59211"/>
                </a:cubicBezTo>
                <a:cubicBezTo>
                  <a:pt x="492857" y="85975"/>
                  <a:pt x="471215" y="107683"/>
                  <a:pt x="444410" y="107683"/>
                </a:cubicBezTo>
                <a:cubicBezTo>
                  <a:pt x="417605" y="107683"/>
                  <a:pt x="395863" y="85975"/>
                  <a:pt x="395863" y="59211"/>
                </a:cubicBezTo>
                <a:cubicBezTo>
                  <a:pt x="395863" y="54255"/>
                  <a:pt x="396657" y="49398"/>
                  <a:pt x="398047" y="44838"/>
                </a:cubicBezTo>
                <a:close/>
                <a:moveTo>
                  <a:pt x="503877" y="9178"/>
                </a:moveTo>
                <a:cubicBezTo>
                  <a:pt x="509263" y="8905"/>
                  <a:pt x="514748" y="10690"/>
                  <a:pt x="519066" y="14605"/>
                </a:cubicBezTo>
                <a:lnTo>
                  <a:pt x="602857" y="90634"/>
                </a:lnTo>
                <a:cubicBezTo>
                  <a:pt x="608317" y="95590"/>
                  <a:pt x="610799" y="103024"/>
                  <a:pt x="609409" y="110260"/>
                </a:cubicBezTo>
                <a:cubicBezTo>
                  <a:pt x="608019" y="117497"/>
                  <a:pt x="602857" y="123543"/>
                  <a:pt x="595907" y="126021"/>
                </a:cubicBezTo>
                <a:lnTo>
                  <a:pt x="506359" y="159030"/>
                </a:lnTo>
                <a:lnTo>
                  <a:pt x="506657" y="549879"/>
                </a:lnTo>
                <a:cubicBezTo>
                  <a:pt x="506657" y="565342"/>
                  <a:pt x="494049" y="577931"/>
                  <a:pt x="478561" y="577931"/>
                </a:cubicBezTo>
                <a:cubicBezTo>
                  <a:pt x="463074" y="577931"/>
                  <a:pt x="450466" y="565342"/>
                  <a:pt x="450466" y="549879"/>
                </a:cubicBezTo>
                <a:lnTo>
                  <a:pt x="450466" y="331804"/>
                </a:lnTo>
                <a:cubicBezTo>
                  <a:pt x="450466" y="328434"/>
                  <a:pt x="447785" y="325758"/>
                  <a:pt x="444410" y="325758"/>
                </a:cubicBezTo>
                <a:cubicBezTo>
                  <a:pt x="441034" y="325758"/>
                  <a:pt x="438354" y="328434"/>
                  <a:pt x="438354" y="331804"/>
                </a:cubicBezTo>
                <a:lnTo>
                  <a:pt x="438354" y="549879"/>
                </a:lnTo>
                <a:cubicBezTo>
                  <a:pt x="438354" y="565342"/>
                  <a:pt x="425745" y="577931"/>
                  <a:pt x="410258" y="577931"/>
                </a:cubicBezTo>
                <a:cubicBezTo>
                  <a:pt x="394771" y="577931"/>
                  <a:pt x="382163" y="565342"/>
                  <a:pt x="382163" y="549879"/>
                </a:cubicBezTo>
                <a:lnTo>
                  <a:pt x="382460" y="160021"/>
                </a:lnTo>
                <a:lnTo>
                  <a:pt x="291323" y="126517"/>
                </a:lnTo>
                <a:cubicBezTo>
                  <a:pt x="284473" y="123940"/>
                  <a:pt x="279311" y="117992"/>
                  <a:pt x="277921" y="110756"/>
                </a:cubicBezTo>
                <a:cubicBezTo>
                  <a:pt x="276531" y="103421"/>
                  <a:pt x="279013" y="95986"/>
                  <a:pt x="284473" y="91030"/>
                </a:cubicBezTo>
                <a:lnTo>
                  <a:pt x="368264" y="15101"/>
                </a:lnTo>
                <a:cubicBezTo>
                  <a:pt x="376901" y="7270"/>
                  <a:pt x="390204" y="7864"/>
                  <a:pt x="398047" y="16488"/>
                </a:cubicBezTo>
                <a:cubicBezTo>
                  <a:pt x="402415" y="21246"/>
                  <a:pt x="404202" y="27491"/>
                  <a:pt x="403408" y="33439"/>
                </a:cubicBezTo>
                <a:cubicBezTo>
                  <a:pt x="411946" y="19859"/>
                  <a:pt x="427135" y="10838"/>
                  <a:pt x="444410" y="10838"/>
                </a:cubicBezTo>
                <a:cubicBezTo>
                  <a:pt x="460592" y="10838"/>
                  <a:pt x="474987" y="18768"/>
                  <a:pt x="483823" y="30961"/>
                </a:cubicBezTo>
                <a:cubicBezTo>
                  <a:pt x="483624" y="25707"/>
                  <a:pt x="485411" y="20354"/>
                  <a:pt x="489283" y="16092"/>
                </a:cubicBezTo>
                <a:cubicBezTo>
                  <a:pt x="493205" y="11780"/>
                  <a:pt x="498491" y="9450"/>
                  <a:pt x="503877" y="9178"/>
                </a:cubicBezTo>
                <a:close/>
                <a:moveTo>
                  <a:pt x="70029" y="7832"/>
                </a:moveTo>
                <a:cubicBezTo>
                  <a:pt x="73305" y="8885"/>
                  <a:pt x="76184" y="11190"/>
                  <a:pt x="77872" y="14511"/>
                </a:cubicBezTo>
                <a:lnTo>
                  <a:pt x="115400" y="88160"/>
                </a:lnTo>
                <a:cubicBezTo>
                  <a:pt x="118775" y="94801"/>
                  <a:pt x="116095" y="102830"/>
                  <a:pt x="109443" y="106200"/>
                </a:cubicBezTo>
                <a:cubicBezTo>
                  <a:pt x="102890" y="109571"/>
                  <a:pt x="94749" y="106993"/>
                  <a:pt x="91374" y="100352"/>
                </a:cubicBezTo>
                <a:lnTo>
                  <a:pt x="87403" y="92620"/>
                </a:lnTo>
                <a:lnTo>
                  <a:pt x="68639" y="132964"/>
                </a:lnTo>
                <a:lnTo>
                  <a:pt x="106762" y="116608"/>
                </a:lnTo>
                <a:cubicBezTo>
                  <a:pt x="111925" y="114428"/>
                  <a:pt x="115499" y="114824"/>
                  <a:pt x="122449" y="114824"/>
                </a:cubicBezTo>
                <a:lnTo>
                  <a:pt x="151240" y="190456"/>
                </a:lnTo>
                <a:lnTo>
                  <a:pt x="145283" y="158538"/>
                </a:lnTo>
                <a:cubicBezTo>
                  <a:pt x="144886" y="156357"/>
                  <a:pt x="145184" y="154077"/>
                  <a:pt x="146276" y="152095"/>
                </a:cubicBezTo>
                <a:lnTo>
                  <a:pt x="155608" y="135144"/>
                </a:lnTo>
                <a:lnTo>
                  <a:pt x="147368" y="120177"/>
                </a:lnTo>
                <a:cubicBezTo>
                  <a:pt x="146772" y="119086"/>
                  <a:pt x="146772" y="117798"/>
                  <a:pt x="147368" y="116807"/>
                </a:cubicBezTo>
                <a:cubicBezTo>
                  <a:pt x="147964" y="115815"/>
                  <a:pt x="149056" y="115221"/>
                  <a:pt x="150247" y="115221"/>
                </a:cubicBezTo>
                <a:lnTo>
                  <a:pt x="172982" y="115221"/>
                </a:lnTo>
                <a:cubicBezTo>
                  <a:pt x="174173" y="115221"/>
                  <a:pt x="175266" y="115815"/>
                  <a:pt x="175861" y="116807"/>
                </a:cubicBezTo>
                <a:cubicBezTo>
                  <a:pt x="176457" y="117798"/>
                  <a:pt x="176457" y="119086"/>
                  <a:pt x="175960" y="120177"/>
                </a:cubicBezTo>
                <a:lnTo>
                  <a:pt x="167621" y="135144"/>
                </a:lnTo>
                <a:lnTo>
                  <a:pt x="176953" y="151996"/>
                </a:lnTo>
                <a:cubicBezTo>
                  <a:pt x="178045" y="154077"/>
                  <a:pt x="178442" y="156357"/>
                  <a:pt x="177946" y="158637"/>
                </a:cubicBezTo>
                <a:lnTo>
                  <a:pt x="171195" y="190456"/>
                </a:lnTo>
                <a:lnTo>
                  <a:pt x="200185" y="114824"/>
                </a:lnTo>
                <a:lnTo>
                  <a:pt x="222225" y="114824"/>
                </a:lnTo>
                <a:cubicBezTo>
                  <a:pt x="251810" y="114824"/>
                  <a:pt x="275935" y="138812"/>
                  <a:pt x="276134" y="168351"/>
                </a:cubicBezTo>
                <a:lnTo>
                  <a:pt x="276531" y="252408"/>
                </a:lnTo>
                <a:lnTo>
                  <a:pt x="276531" y="332599"/>
                </a:lnTo>
                <a:cubicBezTo>
                  <a:pt x="276531" y="345188"/>
                  <a:pt x="266305" y="355299"/>
                  <a:pt x="253796" y="355299"/>
                </a:cubicBezTo>
                <a:cubicBezTo>
                  <a:pt x="241187" y="355299"/>
                  <a:pt x="230962" y="345188"/>
                  <a:pt x="230962" y="332599"/>
                </a:cubicBezTo>
                <a:lnTo>
                  <a:pt x="230962" y="252507"/>
                </a:lnTo>
                <a:lnTo>
                  <a:pt x="230564" y="168549"/>
                </a:lnTo>
                <a:cubicBezTo>
                  <a:pt x="230564" y="168351"/>
                  <a:pt x="230564" y="168054"/>
                  <a:pt x="230564" y="167855"/>
                </a:cubicBezTo>
                <a:cubicBezTo>
                  <a:pt x="230564" y="165179"/>
                  <a:pt x="228480" y="163097"/>
                  <a:pt x="225799" y="163097"/>
                </a:cubicBezTo>
                <a:cubicBezTo>
                  <a:pt x="223218" y="163097"/>
                  <a:pt x="221034" y="165179"/>
                  <a:pt x="221034" y="167855"/>
                </a:cubicBezTo>
                <a:cubicBezTo>
                  <a:pt x="221034" y="396832"/>
                  <a:pt x="221530" y="189564"/>
                  <a:pt x="221530" y="550573"/>
                </a:cubicBezTo>
                <a:cubicBezTo>
                  <a:pt x="221530" y="565640"/>
                  <a:pt x="209319" y="577931"/>
                  <a:pt x="194228" y="577931"/>
                </a:cubicBezTo>
                <a:cubicBezTo>
                  <a:pt x="179137" y="577931"/>
                  <a:pt x="166926" y="565640"/>
                  <a:pt x="166926" y="550573"/>
                </a:cubicBezTo>
                <a:lnTo>
                  <a:pt x="166926" y="338547"/>
                </a:lnTo>
                <a:cubicBezTo>
                  <a:pt x="166926" y="335276"/>
                  <a:pt x="164245" y="332599"/>
                  <a:pt x="160969" y="332599"/>
                </a:cubicBezTo>
                <a:cubicBezTo>
                  <a:pt x="157792" y="332599"/>
                  <a:pt x="155112" y="335276"/>
                  <a:pt x="155112" y="338547"/>
                </a:cubicBezTo>
                <a:lnTo>
                  <a:pt x="155112" y="550573"/>
                </a:lnTo>
                <a:cubicBezTo>
                  <a:pt x="155112" y="565640"/>
                  <a:pt x="142900" y="577931"/>
                  <a:pt x="127810" y="577931"/>
                </a:cubicBezTo>
                <a:cubicBezTo>
                  <a:pt x="112719" y="577931"/>
                  <a:pt x="100508" y="565640"/>
                  <a:pt x="100508" y="550573"/>
                </a:cubicBezTo>
                <a:lnTo>
                  <a:pt x="100508" y="168748"/>
                </a:lnTo>
                <a:lnTo>
                  <a:pt x="31806" y="198187"/>
                </a:lnTo>
                <a:cubicBezTo>
                  <a:pt x="28828" y="199377"/>
                  <a:pt x="25849" y="199972"/>
                  <a:pt x="22771" y="199972"/>
                </a:cubicBezTo>
                <a:cubicBezTo>
                  <a:pt x="16815" y="199972"/>
                  <a:pt x="10858" y="197593"/>
                  <a:pt x="6490" y="193033"/>
                </a:cubicBezTo>
                <a:cubicBezTo>
                  <a:pt x="-162" y="186292"/>
                  <a:pt x="-1850" y="176182"/>
                  <a:pt x="2121" y="167657"/>
                </a:cubicBezTo>
                <a:lnTo>
                  <a:pt x="55931" y="52673"/>
                </a:lnTo>
                <a:cubicBezTo>
                  <a:pt x="57519" y="49204"/>
                  <a:pt x="59902" y="46329"/>
                  <a:pt x="62781" y="44149"/>
                </a:cubicBezTo>
                <a:lnTo>
                  <a:pt x="53846" y="26703"/>
                </a:lnTo>
                <a:cubicBezTo>
                  <a:pt x="50471" y="20062"/>
                  <a:pt x="53151" y="12033"/>
                  <a:pt x="59803" y="8662"/>
                </a:cubicBezTo>
                <a:cubicBezTo>
                  <a:pt x="63079" y="6977"/>
                  <a:pt x="66753" y="6779"/>
                  <a:pt x="70029" y="7832"/>
                </a:cubicBezTo>
                <a:close/>
                <a:moveTo>
                  <a:pt x="161298" y="0"/>
                </a:moveTo>
                <a:cubicBezTo>
                  <a:pt x="187371" y="0"/>
                  <a:pt x="208507" y="21104"/>
                  <a:pt x="208507" y="47138"/>
                </a:cubicBezTo>
                <a:cubicBezTo>
                  <a:pt x="208507" y="73172"/>
                  <a:pt x="187371" y="94276"/>
                  <a:pt x="161298" y="94276"/>
                </a:cubicBezTo>
                <a:cubicBezTo>
                  <a:pt x="135225" y="94276"/>
                  <a:pt x="114089" y="73172"/>
                  <a:pt x="114089" y="47138"/>
                </a:cubicBezTo>
                <a:cubicBezTo>
                  <a:pt x="114089" y="21104"/>
                  <a:pt x="135225" y="0"/>
                  <a:pt x="161298" y="0"/>
                </a:cubicBezTo>
                <a:close/>
              </a:path>
            </a:pathLst>
          </a:custGeom>
          <a:solidFill>
            <a:schemeClr val="bg1"/>
          </a:solidFill>
          <a:ln>
            <a:noFill/>
          </a:ln>
        </p:spPr>
      </p:sp>
      <p:sp>
        <p:nvSpPr>
          <p:cNvPr id="24" name="矩形 23"/>
          <p:cNvSpPr/>
          <p:nvPr/>
        </p:nvSpPr>
        <p:spPr>
          <a:xfrm>
            <a:off x="1814181" y="1700615"/>
            <a:ext cx="7879080" cy="400110"/>
          </a:xfrm>
          <a:prstGeom prst="rect">
            <a:avLst/>
          </a:prstGeom>
        </p:spPr>
        <p:txBody>
          <a:bodyPr wrap="none">
            <a:spAutoFit/>
          </a:bodyPr>
          <a:lstStyle/>
          <a:p>
            <a:r>
              <a:rPr lang="zh-CN" altLang="zh-CN" sz="2000" dirty="0">
                <a:solidFill>
                  <a:srgbClr val="2B3F86"/>
                </a:solidFill>
                <a:latin typeface="黑体" panose="02010609060101010101" pitchFamily="2" charset="-122"/>
                <a:ea typeface="黑体" panose="02010609060101010101" pitchFamily="2" charset="-122"/>
              </a:rPr>
              <a:t>研制一套可满足建筑钢结构常规构件进行机器人自动焊接的系统装置</a:t>
            </a:r>
            <a:endParaRPr lang="zh-CN" altLang="en-US" sz="2000" dirty="0">
              <a:solidFill>
                <a:srgbClr val="2B3F86"/>
              </a:solidFill>
              <a:latin typeface="黑体" panose="02010609060101010101" pitchFamily="2" charset="-122"/>
              <a:ea typeface="黑体" panose="02010609060101010101" pitchFamily="2" charset="-122"/>
            </a:endParaRPr>
          </a:p>
        </p:txBody>
      </p:sp>
      <p:sp>
        <p:nvSpPr>
          <p:cNvPr id="29" name="矩形 28"/>
          <p:cNvSpPr/>
          <p:nvPr/>
        </p:nvSpPr>
        <p:spPr>
          <a:xfrm>
            <a:off x="2832002" y="2676378"/>
            <a:ext cx="1994975" cy="13329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atin typeface="微软雅黑" panose="020B0503020204020204" pitchFamily="34" charset="-122"/>
                <a:ea typeface="微软雅黑" panose="020B0503020204020204" pitchFamily="34" charset="-122"/>
              </a:rPr>
              <a:t>较大的构件装载平台</a:t>
            </a:r>
          </a:p>
        </p:txBody>
      </p:sp>
      <p:sp>
        <p:nvSpPr>
          <p:cNvPr id="30" name="矩形 29"/>
          <p:cNvSpPr/>
          <p:nvPr/>
        </p:nvSpPr>
        <p:spPr>
          <a:xfrm>
            <a:off x="5012494" y="2676378"/>
            <a:ext cx="1994975" cy="13329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atin typeface="微软雅黑" panose="020B0503020204020204" pitchFamily="34" charset="-122"/>
                <a:ea typeface="微软雅黑" panose="020B0503020204020204" pitchFamily="34" charset="-122"/>
              </a:rPr>
              <a:t>快捷方便的上下工件装置</a:t>
            </a:r>
          </a:p>
        </p:txBody>
      </p:sp>
      <p:sp>
        <p:nvSpPr>
          <p:cNvPr id="31" name="矩形 30"/>
          <p:cNvSpPr/>
          <p:nvPr/>
        </p:nvSpPr>
        <p:spPr>
          <a:xfrm>
            <a:off x="7192986" y="2676378"/>
            <a:ext cx="1994975" cy="13329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atin typeface="微软雅黑" panose="020B0503020204020204" pitchFamily="34" charset="-122"/>
                <a:ea typeface="微软雅黑" panose="020B0503020204020204" pitchFamily="34" charset="-122"/>
              </a:rPr>
              <a:t>构件翻身变位装置</a:t>
            </a:r>
          </a:p>
        </p:txBody>
      </p:sp>
      <p:sp>
        <p:nvSpPr>
          <p:cNvPr id="32" name="矩形 31"/>
          <p:cNvSpPr/>
          <p:nvPr/>
        </p:nvSpPr>
        <p:spPr>
          <a:xfrm>
            <a:off x="9373478" y="2676378"/>
            <a:ext cx="1994975" cy="1332913"/>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latin typeface="微软雅黑" panose="020B0503020204020204" pitchFamily="34" charset="-122"/>
                <a:ea typeface="微软雅黑" panose="020B0503020204020204" pitchFamily="34" charset="-122"/>
              </a:rPr>
              <a:t>非标准重型钢结构机器人焊接的快速编程技术</a:t>
            </a:r>
          </a:p>
        </p:txBody>
      </p:sp>
      <p:sp>
        <p:nvSpPr>
          <p:cNvPr id="34" name="圆角矩形 33"/>
          <p:cNvSpPr/>
          <p:nvPr/>
        </p:nvSpPr>
        <p:spPr bwMode="auto">
          <a:xfrm>
            <a:off x="2890264" y="5300981"/>
            <a:ext cx="1319103" cy="748126"/>
          </a:xfrm>
          <a:prstGeom prst="round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pPr>
            <a:r>
              <a:rPr lang="zh-CN" altLang="en-US" b="1" dirty="0" smtClean="0">
                <a:solidFill>
                  <a:srgbClr val="2B3F86"/>
                </a:solidFill>
                <a:latin typeface="微软雅黑" panose="020B0503020204020204" pitchFamily="34" charset="-122"/>
                <a:ea typeface="微软雅黑" panose="020B0503020204020204" pitchFamily="34" charset="-122"/>
              </a:rPr>
              <a:t>快速</a:t>
            </a:r>
            <a:endParaRPr lang="zh-CN" altLang="en-US" b="1" dirty="0">
              <a:solidFill>
                <a:srgbClr val="2B3F86"/>
              </a:solidFill>
              <a:latin typeface="微软雅黑" panose="020B0503020204020204" pitchFamily="34" charset="-122"/>
              <a:ea typeface="微软雅黑" panose="020B0503020204020204" pitchFamily="34" charset="-122"/>
            </a:endParaRPr>
          </a:p>
        </p:txBody>
      </p:sp>
      <p:sp>
        <p:nvSpPr>
          <p:cNvPr id="35" name="圆角矩形 34"/>
          <p:cNvSpPr/>
          <p:nvPr/>
        </p:nvSpPr>
        <p:spPr bwMode="auto">
          <a:xfrm>
            <a:off x="7860066" y="5296307"/>
            <a:ext cx="1319103" cy="748126"/>
          </a:xfrm>
          <a:prstGeom prst="round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pPr>
            <a:r>
              <a:rPr lang="zh-CN" altLang="en-US" b="1" dirty="0" smtClean="0">
                <a:solidFill>
                  <a:srgbClr val="2B3F86"/>
                </a:solidFill>
                <a:latin typeface="微软雅黑" panose="020B0503020204020204" pitchFamily="34" charset="-122"/>
                <a:ea typeface="微软雅黑" panose="020B0503020204020204" pitchFamily="34" charset="-122"/>
              </a:rPr>
              <a:t>自动</a:t>
            </a:r>
            <a:endParaRPr lang="zh-CN" altLang="en-US" b="1" dirty="0">
              <a:solidFill>
                <a:srgbClr val="2B3F86"/>
              </a:solidFill>
              <a:latin typeface="微软雅黑" panose="020B0503020204020204" pitchFamily="34" charset="-122"/>
              <a:ea typeface="微软雅黑" panose="020B0503020204020204" pitchFamily="34" charset="-122"/>
            </a:endParaRPr>
          </a:p>
        </p:txBody>
      </p:sp>
      <p:sp>
        <p:nvSpPr>
          <p:cNvPr id="36" name="圆角矩形 35"/>
          <p:cNvSpPr/>
          <p:nvPr/>
        </p:nvSpPr>
        <p:spPr bwMode="auto">
          <a:xfrm>
            <a:off x="4546865" y="5300103"/>
            <a:ext cx="1319103" cy="748126"/>
          </a:xfrm>
          <a:prstGeom prst="round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pPr>
            <a:r>
              <a:rPr lang="zh-CN" altLang="en-US" b="1" dirty="0" smtClean="0">
                <a:solidFill>
                  <a:srgbClr val="2B3F86"/>
                </a:solidFill>
                <a:latin typeface="微软雅黑" panose="020B0503020204020204" pitchFamily="34" charset="-122"/>
                <a:ea typeface="微软雅黑" panose="020B0503020204020204" pitchFamily="34" charset="-122"/>
              </a:rPr>
              <a:t>准确</a:t>
            </a:r>
            <a:endParaRPr lang="zh-CN" altLang="en-US" b="1" dirty="0">
              <a:solidFill>
                <a:srgbClr val="2B3F86"/>
              </a:solidFill>
              <a:latin typeface="微软雅黑" panose="020B0503020204020204" pitchFamily="34" charset="-122"/>
              <a:ea typeface="微软雅黑" panose="020B0503020204020204" pitchFamily="34" charset="-122"/>
            </a:endParaRPr>
          </a:p>
        </p:txBody>
      </p:sp>
      <p:sp>
        <p:nvSpPr>
          <p:cNvPr id="37" name="圆角矩形 36"/>
          <p:cNvSpPr/>
          <p:nvPr/>
        </p:nvSpPr>
        <p:spPr bwMode="auto">
          <a:xfrm>
            <a:off x="6203466" y="5274507"/>
            <a:ext cx="1319103" cy="748126"/>
          </a:xfrm>
          <a:prstGeom prst="round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pPr>
            <a:r>
              <a:rPr lang="zh-CN" altLang="en-US" b="1" dirty="0" smtClean="0">
                <a:solidFill>
                  <a:srgbClr val="2B3F86"/>
                </a:solidFill>
                <a:latin typeface="微软雅黑" panose="020B0503020204020204" pitchFamily="34" charset="-122"/>
                <a:ea typeface="微软雅黑" panose="020B0503020204020204" pitchFamily="34" charset="-122"/>
              </a:rPr>
              <a:t>稳定</a:t>
            </a:r>
            <a:endParaRPr lang="zh-CN" altLang="en-US" b="1" dirty="0">
              <a:solidFill>
                <a:srgbClr val="2B3F86"/>
              </a:solidFill>
              <a:latin typeface="微软雅黑" panose="020B0503020204020204" pitchFamily="34" charset="-122"/>
              <a:ea typeface="微软雅黑" panose="020B0503020204020204" pitchFamily="34" charset="-122"/>
            </a:endParaRPr>
          </a:p>
        </p:txBody>
      </p:sp>
      <p:sp>
        <p:nvSpPr>
          <p:cNvPr id="5" name="右箭头 4"/>
          <p:cNvSpPr/>
          <p:nvPr/>
        </p:nvSpPr>
        <p:spPr>
          <a:xfrm rot="5400000">
            <a:off x="5618284" y="4387361"/>
            <a:ext cx="562708" cy="571500"/>
          </a:xfrm>
          <a:prstGeom prst="rightArrow">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775520" y="836713"/>
            <a:ext cx="8229600" cy="796925"/>
          </a:xfrm>
          <a:prstGeom prst="rect">
            <a:avLst/>
          </a:prstGeom>
        </p:spPr>
        <p:txBody>
          <a:bodyPr/>
          <a:lstStyle/>
          <a:p>
            <a:pPr marL="361950" indent="266700" defTabSz="0">
              <a:defRPr/>
            </a:pPr>
            <a:endParaRPr lang="zh-CN" altLang="en-US" sz="3000" b="1" kern="0" dirty="0">
              <a:solidFill>
                <a:srgbClr val="FF0000"/>
              </a:solidFill>
              <a:latin typeface="+mj-lt"/>
              <a:ea typeface="+mj-ea"/>
              <a:cs typeface="+mj-cs"/>
              <a:sym typeface="Arial" panose="020B0604020202020204" pitchFamily="34" charset="0"/>
            </a:endParaRPr>
          </a:p>
        </p:txBody>
      </p:sp>
      <p:pic>
        <p:nvPicPr>
          <p:cNvPr id="6" name="Picture 2"/>
          <p:cNvPicPr>
            <a:picLocks noGrp="1" noChangeAspect="1" noChangeArrowheads="1"/>
          </p:cNvPicPr>
          <p:nvPr>
            <p:ph idx="1"/>
          </p:nvPr>
        </p:nvPicPr>
        <p:blipFill>
          <a:blip r:embed="rId2" cstate="print"/>
          <a:srcRect/>
          <a:stretch>
            <a:fillRect/>
          </a:stretch>
        </p:blipFill>
        <p:spPr bwMode="auto">
          <a:xfrm>
            <a:off x="638754" y="1783723"/>
            <a:ext cx="4777308" cy="3182676"/>
          </a:xfrm>
          <a:prstGeom prst="rect">
            <a:avLst/>
          </a:prstGeom>
          <a:ln>
            <a:solidFill>
              <a:srgbClr val="2B3F86"/>
            </a:solidFill>
          </a:ln>
          <a:effectLst/>
        </p:spPr>
      </p:pic>
      <p:sp>
        <p:nvSpPr>
          <p:cNvPr id="7" name="矩形 6"/>
          <p:cNvSpPr/>
          <p:nvPr/>
        </p:nvSpPr>
        <p:spPr>
          <a:xfrm>
            <a:off x="604471" y="1261085"/>
            <a:ext cx="3870176" cy="369332"/>
          </a:xfrm>
          <a:prstGeom prst="rect">
            <a:avLst/>
          </a:prstGeom>
          <a:solidFill>
            <a:schemeClr val="bg1"/>
          </a:solidFill>
        </p:spPr>
        <p:txBody>
          <a:bodyPr wrap="square">
            <a:spAutoFit/>
          </a:bodyPr>
          <a:lstStyle/>
          <a:p>
            <a:r>
              <a:rPr lang="zh-CN" altLang="en-US" b="1" dirty="0" smtClean="0">
                <a:solidFill>
                  <a:srgbClr val="2B3F86"/>
                </a:solidFill>
                <a:latin typeface="微软雅黑" panose="020B0503020204020204" pitchFamily="34" charset="-122"/>
                <a:ea typeface="微软雅黑" panose="020B0503020204020204" pitchFamily="34" charset="-122"/>
              </a:rPr>
              <a:t>接触传感器</a:t>
            </a:r>
            <a:endParaRPr lang="en-US" altLang="zh-CN" b="1" dirty="0">
              <a:solidFill>
                <a:srgbClr val="2B3F86"/>
              </a:solidFill>
              <a:latin typeface="微软雅黑" panose="020B0503020204020204" pitchFamily="34" charset="-122"/>
              <a:ea typeface="微软雅黑" panose="020B0503020204020204" pitchFamily="34" charset="-122"/>
            </a:endParaRPr>
          </a:p>
        </p:txBody>
      </p:sp>
      <p:pic>
        <p:nvPicPr>
          <p:cNvPr id="8" name="Picture 2"/>
          <p:cNvPicPr>
            <a:picLocks noChangeAspect="1" noChangeArrowheads="1"/>
          </p:cNvPicPr>
          <p:nvPr/>
        </p:nvPicPr>
        <p:blipFill>
          <a:blip r:embed="rId3" cstate="print"/>
          <a:srcRect b="18879"/>
          <a:stretch>
            <a:fillRect/>
          </a:stretch>
        </p:blipFill>
        <p:spPr bwMode="auto">
          <a:xfrm>
            <a:off x="6494104" y="1764469"/>
            <a:ext cx="4951605" cy="3185599"/>
          </a:xfrm>
          <a:prstGeom prst="rect">
            <a:avLst/>
          </a:prstGeom>
          <a:ln>
            <a:noFill/>
          </a:ln>
          <a:effectLst>
            <a:outerShdw blurRad="190500" algn="tl" rotWithShape="0">
              <a:srgbClr val="000000">
                <a:alpha val="70000"/>
              </a:srgbClr>
            </a:outerShdw>
          </a:effectLst>
        </p:spPr>
      </p:pic>
      <p:sp>
        <p:nvSpPr>
          <p:cNvPr id="9" name="矩形 8"/>
          <p:cNvSpPr/>
          <p:nvPr/>
        </p:nvSpPr>
        <p:spPr>
          <a:xfrm>
            <a:off x="6378133" y="1204991"/>
            <a:ext cx="2808312" cy="369332"/>
          </a:xfrm>
          <a:prstGeom prst="rect">
            <a:avLst/>
          </a:prstGeom>
          <a:solidFill>
            <a:schemeClr val="bg1"/>
          </a:solidFill>
        </p:spPr>
        <p:txBody>
          <a:bodyPr wrap="square">
            <a:spAutoFit/>
          </a:bodyPr>
          <a:lstStyle/>
          <a:p>
            <a:r>
              <a:rPr lang="zh-CN" altLang="en-US" b="1" dirty="0">
                <a:solidFill>
                  <a:srgbClr val="2B3F86"/>
                </a:solidFill>
                <a:latin typeface="微软雅黑" panose="020B0503020204020204" pitchFamily="34" charset="-122"/>
                <a:ea typeface="微软雅黑" panose="020B0503020204020204" pitchFamily="34" charset="-122"/>
              </a:rPr>
              <a:t>示教编程和离线编程</a:t>
            </a:r>
          </a:p>
        </p:txBody>
      </p:sp>
      <p:sp>
        <p:nvSpPr>
          <p:cNvPr id="12" name="矩形 11"/>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0289" y="220869"/>
            <a:ext cx="4801314"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焊接机器人基本功能（解决方案</a:t>
            </a:r>
            <a:r>
              <a:rPr lang="zh-CN" altLang="en-US" sz="2400" b="1" dirty="0" smtClean="0">
                <a:solidFill>
                  <a:srgbClr val="2B3F86"/>
                </a:solidFill>
                <a:latin typeface="微软雅黑" panose="020B0503020204020204" pitchFamily="34" charset="-122"/>
                <a:ea typeface="微软雅黑" panose="020B0503020204020204" pitchFamily="34" charset="-122"/>
              </a:rPr>
              <a:t>）</a:t>
            </a:r>
            <a:endParaRPr lang="zh-CN" altLang="en-US" sz="2400" b="1" dirty="0">
              <a:solidFill>
                <a:srgbClr val="2B3F86"/>
              </a:solidFill>
              <a:latin typeface="微软雅黑" panose="020B0503020204020204" pitchFamily="34" charset="-122"/>
              <a:ea typeface="微软雅黑" panose="020B0503020204020204" pitchFamily="34" charset="-122"/>
            </a:endParaRPr>
          </a:p>
        </p:txBody>
      </p:sp>
      <p:sp>
        <p:nvSpPr>
          <p:cNvPr id="14" name="矩形 13"/>
          <p:cNvSpPr/>
          <p:nvPr/>
        </p:nvSpPr>
        <p:spPr>
          <a:xfrm>
            <a:off x="1222130" y="5407269"/>
            <a:ext cx="3710354" cy="677005"/>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检测工件的装配误差和工装定位误差</a:t>
            </a:r>
            <a:endParaRPr lang="en-US" altLang="zh-CN" sz="1600" b="1" dirty="0">
              <a:latin typeface="微软雅黑" panose="020B0503020204020204" pitchFamily="34" charset="-122"/>
              <a:ea typeface="微软雅黑" panose="020B0503020204020204" pitchFamily="34" charset="-122"/>
            </a:endParaRPr>
          </a:p>
        </p:txBody>
      </p:sp>
      <p:sp>
        <p:nvSpPr>
          <p:cNvPr id="15" name="矩形 14"/>
          <p:cNvSpPr/>
          <p:nvPr/>
        </p:nvSpPr>
        <p:spPr>
          <a:xfrm>
            <a:off x="7200899" y="5416061"/>
            <a:ext cx="3719148" cy="677005"/>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自动校正焊缝位置和偏移</a:t>
            </a:r>
            <a:endParaRPr lang="en-US" altLang="zh-CN" sz="1600" b="1" dirty="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775520" y="836713"/>
            <a:ext cx="8229600" cy="796925"/>
          </a:xfrm>
          <a:prstGeom prst="rect">
            <a:avLst/>
          </a:prstGeom>
        </p:spPr>
        <p:txBody>
          <a:bodyPr/>
          <a:lstStyle/>
          <a:p>
            <a:pPr marL="361950" indent="266700" defTabSz="0">
              <a:defRPr/>
            </a:pPr>
            <a:endParaRPr lang="zh-CN" altLang="en-US" sz="3000" b="1" kern="0" dirty="0">
              <a:solidFill>
                <a:srgbClr val="FF0000"/>
              </a:solidFill>
              <a:latin typeface="+mj-lt"/>
              <a:ea typeface="+mj-ea"/>
              <a:cs typeface="+mj-cs"/>
              <a:sym typeface="Arial" panose="020B0604020202020204" pitchFamily="34" charset="0"/>
            </a:endParaRPr>
          </a:p>
        </p:txBody>
      </p:sp>
      <p:sp>
        <p:nvSpPr>
          <p:cNvPr id="7" name="矩形 6"/>
          <p:cNvSpPr/>
          <p:nvPr/>
        </p:nvSpPr>
        <p:spPr>
          <a:xfrm>
            <a:off x="604471" y="1261085"/>
            <a:ext cx="3870176" cy="369332"/>
          </a:xfrm>
          <a:prstGeom prst="rect">
            <a:avLst/>
          </a:prstGeom>
          <a:solidFill>
            <a:schemeClr val="bg1"/>
          </a:solidFill>
        </p:spPr>
        <p:txBody>
          <a:bodyPr wrap="square">
            <a:spAutoFit/>
          </a:bodyPr>
          <a:lstStyle/>
          <a:p>
            <a:r>
              <a:rPr lang="zh-CN" altLang="en-US" b="1" dirty="0">
                <a:solidFill>
                  <a:srgbClr val="2B3F86"/>
                </a:solidFill>
                <a:latin typeface="微软雅黑" panose="020B0503020204020204" pitchFamily="34" charset="-122"/>
                <a:ea typeface="微软雅黑" panose="020B0503020204020204" pitchFamily="34" charset="-122"/>
              </a:rPr>
              <a:t>可实现多层多道焊</a:t>
            </a:r>
            <a:endParaRPr lang="en-US" altLang="zh-CN" b="1" dirty="0">
              <a:solidFill>
                <a:srgbClr val="2B3F86"/>
              </a:solidFill>
              <a:latin typeface="微软雅黑" panose="020B0503020204020204" pitchFamily="34" charset="-122"/>
              <a:ea typeface="微软雅黑" panose="020B0503020204020204" pitchFamily="34" charset="-122"/>
            </a:endParaRPr>
          </a:p>
        </p:txBody>
      </p:sp>
      <p:sp>
        <p:nvSpPr>
          <p:cNvPr id="9" name="矩形 8"/>
          <p:cNvSpPr/>
          <p:nvPr/>
        </p:nvSpPr>
        <p:spPr>
          <a:xfrm>
            <a:off x="6149533" y="1213784"/>
            <a:ext cx="2808312" cy="369332"/>
          </a:xfrm>
          <a:prstGeom prst="rect">
            <a:avLst/>
          </a:prstGeom>
          <a:solidFill>
            <a:schemeClr val="bg1"/>
          </a:solidFill>
        </p:spPr>
        <p:txBody>
          <a:bodyPr wrap="square">
            <a:spAutoFit/>
          </a:bodyPr>
          <a:lstStyle/>
          <a:p>
            <a:r>
              <a:rPr lang="zh-CN" altLang="en-US" b="1" dirty="0" smtClean="0">
                <a:solidFill>
                  <a:srgbClr val="2B3F86"/>
                </a:solidFill>
                <a:latin typeface="微软雅黑" panose="020B0503020204020204" pitchFamily="34" charset="-122"/>
                <a:ea typeface="微软雅黑" panose="020B0503020204020204" pitchFamily="34" charset="-122"/>
              </a:rPr>
              <a:t>电弧传感器</a:t>
            </a:r>
            <a:endParaRPr lang="en-US" altLang="zh-CN" b="1" dirty="0" smtClean="0">
              <a:solidFill>
                <a:srgbClr val="2B3F86"/>
              </a:solidFill>
              <a:latin typeface="微软雅黑" panose="020B0503020204020204" pitchFamily="34" charset="-122"/>
              <a:ea typeface="微软雅黑" panose="020B0503020204020204" pitchFamily="34" charset="-122"/>
            </a:endParaRPr>
          </a:p>
        </p:txBody>
      </p:sp>
      <p:sp>
        <p:nvSpPr>
          <p:cNvPr id="12" name="矩形 11"/>
          <p:cNvSpPr/>
          <p:nvPr/>
        </p:nvSpPr>
        <p:spPr>
          <a:xfrm>
            <a:off x="457200" y="334108"/>
            <a:ext cx="79131" cy="474784"/>
          </a:xfrm>
          <a:prstGeom prst="rect">
            <a:avLst/>
          </a:prstGeom>
          <a:solidFill>
            <a:srgbClr val="2B3F86"/>
          </a:solidFill>
          <a:ln>
            <a:solidFill>
              <a:srgbClr val="2B3F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0289" y="220869"/>
            <a:ext cx="4801314" cy="581057"/>
          </a:xfrm>
          <a:prstGeom prst="rect">
            <a:avLst/>
          </a:prstGeom>
        </p:spPr>
        <p:txBody>
          <a:bodyPr wrap="none">
            <a:spAutoFit/>
          </a:bodyPr>
          <a:lstStyle/>
          <a:p>
            <a:pPr>
              <a:lnSpc>
                <a:spcPct val="150000"/>
              </a:lnSpc>
            </a:pPr>
            <a:r>
              <a:rPr lang="zh-CN" altLang="en-US" sz="2400" b="1" dirty="0">
                <a:solidFill>
                  <a:srgbClr val="2B3F86"/>
                </a:solidFill>
                <a:latin typeface="微软雅黑" panose="020B0503020204020204" pitchFamily="34" charset="-122"/>
                <a:ea typeface="微软雅黑" panose="020B0503020204020204" pitchFamily="34" charset="-122"/>
              </a:rPr>
              <a:t>焊接机器人基本功能（解决方案</a:t>
            </a:r>
            <a:r>
              <a:rPr lang="zh-CN" altLang="en-US" sz="2400" b="1" dirty="0" smtClean="0">
                <a:solidFill>
                  <a:srgbClr val="2B3F86"/>
                </a:solidFill>
                <a:latin typeface="微软雅黑" panose="020B0503020204020204" pitchFamily="34" charset="-122"/>
                <a:ea typeface="微软雅黑" panose="020B0503020204020204" pitchFamily="34" charset="-122"/>
              </a:rPr>
              <a:t>）</a:t>
            </a:r>
            <a:endParaRPr lang="zh-CN" altLang="en-US" sz="2400" b="1" dirty="0">
              <a:solidFill>
                <a:srgbClr val="2B3F86"/>
              </a:solidFill>
              <a:latin typeface="微软雅黑" panose="020B0503020204020204" pitchFamily="34" charset="-122"/>
              <a:ea typeface="微软雅黑" panose="020B0503020204020204" pitchFamily="34" charset="-122"/>
            </a:endParaRPr>
          </a:p>
        </p:txBody>
      </p:sp>
      <p:sp>
        <p:nvSpPr>
          <p:cNvPr id="14" name="矩形 13"/>
          <p:cNvSpPr/>
          <p:nvPr/>
        </p:nvSpPr>
        <p:spPr>
          <a:xfrm>
            <a:off x="1222130" y="5407269"/>
            <a:ext cx="3710354" cy="677005"/>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具备方便的多层多道焊功能</a:t>
            </a:r>
          </a:p>
        </p:txBody>
      </p:sp>
      <p:sp>
        <p:nvSpPr>
          <p:cNvPr id="15" name="矩形 14"/>
          <p:cNvSpPr/>
          <p:nvPr/>
        </p:nvSpPr>
        <p:spPr>
          <a:xfrm>
            <a:off x="6770076" y="5398476"/>
            <a:ext cx="3719148" cy="677005"/>
          </a:xfrm>
          <a:prstGeom prst="rect">
            <a:avLst/>
          </a:prstGeom>
          <a:solidFill>
            <a:srgbClr val="2B3F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可缩短焊接准备时间，提高机器人利用效率</a:t>
            </a:r>
          </a:p>
        </p:txBody>
      </p:sp>
      <p:pic>
        <p:nvPicPr>
          <p:cNvPr id="16" name="Picture 2"/>
          <p:cNvPicPr>
            <a:picLocks noChangeAspect="1" noChangeArrowheads="1"/>
          </p:cNvPicPr>
          <p:nvPr/>
        </p:nvPicPr>
        <p:blipFill rotWithShape="1">
          <a:blip r:embed="rId2" cstate="print"/>
          <a:srcRect b="15864"/>
          <a:stretch>
            <a:fillRect/>
          </a:stretch>
        </p:blipFill>
        <p:spPr bwMode="auto">
          <a:xfrm>
            <a:off x="654667" y="1868532"/>
            <a:ext cx="4712800" cy="2940859"/>
          </a:xfrm>
          <a:prstGeom prst="rect">
            <a:avLst/>
          </a:prstGeom>
          <a:noFill/>
          <a:ln w="9525">
            <a:noFill/>
            <a:miter lim="800000"/>
            <a:headEnd/>
            <a:tailEnd/>
          </a:ln>
        </p:spPr>
      </p:pic>
      <p:pic>
        <p:nvPicPr>
          <p:cNvPr id="17" name="Picture 5" descr="C:\Documents and Settings\liucb.SGT\My Documents\My Pictures\暴风截图201612828608312.jpg"/>
          <p:cNvPicPr>
            <a:picLocks noChangeAspect="1" noChangeArrowheads="1"/>
          </p:cNvPicPr>
          <p:nvPr/>
        </p:nvPicPr>
        <p:blipFill rotWithShape="1">
          <a:blip r:embed="rId3" cstate="print"/>
          <a:srcRect l="26043" t="19351" r="34561" b="35549"/>
          <a:stretch>
            <a:fillRect/>
          </a:stretch>
        </p:blipFill>
        <p:spPr bwMode="auto">
          <a:xfrm>
            <a:off x="6181364" y="1846386"/>
            <a:ext cx="5072789" cy="3024552"/>
          </a:xfrm>
          <a:prstGeom prst="rect">
            <a:avLst/>
          </a:prstGeom>
          <a:noFill/>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2304</Words>
  <Application>Microsoft Office PowerPoint</Application>
  <PresentationFormat>宽屏</PresentationFormat>
  <Paragraphs>211</Paragraphs>
  <Slides>29</Slides>
  <Notes>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黑体</vt:lpstr>
      <vt:lpstr>宋体</vt:lpstr>
      <vt:lpstr>微软雅黑</vt:lpstr>
      <vt:lpstr>Arial</vt:lpstr>
      <vt:lpstr>Calibri</vt:lpstr>
      <vt:lpstr>Calibri Light</vt:lpstr>
      <vt:lpstr>Times New Roman</vt:lpstr>
      <vt:lpstr>Wingdings</vt:lpstr>
      <vt:lpstr>Office 主题</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StephenZhu</dc:creator>
  <cp:keywords>51PPT模板网</cp:keywords>
  <cp:lastModifiedBy>阳光 男孩</cp:lastModifiedBy>
  <cp:revision>24</cp:revision>
  <dcterms:created xsi:type="dcterms:W3CDTF">2018-11-22T01:19:00Z</dcterms:created>
  <dcterms:modified xsi:type="dcterms:W3CDTF">2019-11-14T15:55:00Z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