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8" r:id="rId2"/>
  </p:sldMasterIdLst>
  <p:notesMasterIdLst>
    <p:notesMasterId r:id="rId30"/>
  </p:notesMasterIdLst>
  <p:sldIdLst>
    <p:sldId id="298" r:id="rId3"/>
    <p:sldId id="299" r:id="rId4"/>
    <p:sldId id="300" r:id="rId5"/>
    <p:sldId id="301" r:id="rId6"/>
    <p:sldId id="302" r:id="rId7"/>
    <p:sldId id="303" r:id="rId8"/>
    <p:sldId id="305" r:id="rId9"/>
    <p:sldId id="306" r:id="rId10"/>
    <p:sldId id="307" r:id="rId11"/>
    <p:sldId id="308" r:id="rId12"/>
    <p:sldId id="309" r:id="rId13"/>
    <p:sldId id="310" r:id="rId14"/>
    <p:sldId id="311" r:id="rId15"/>
    <p:sldId id="312" r:id="rId16"/>
    <p:sldId id="313" r:id="rId17"/>
    <p:sldId id="315" r:id="rId18"/>
    <p:sldId id="316" r:id="rId19"/>
    <p:sldId id="317" r:id="rId20"/>
    <p:sldId id="318" r:id="rId21"/>
    <p:sldId id="319" r:id="rId22"/>
    <p:sldId id="320" r:id="rId23"/>
    <p:sldId id="321" r:id="rId24"/>
    <p:sldId id="322" r:id="rId25"/>
    <p:sldId id="323" r:id="rId26"/>
    <p:sldId id="324" r:id="rId27"/>
    <p:sldId id="325" r:id="rId28"/>
    <p:sldId id="326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4885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6" d="100"/>
          <a:sy n="76" d="100"/>
        </p:scale>
        <p:origin x="64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C:\Users\lenovo\Desktop\&#21387;&#26438;&#31283;&#23450;\&#23454;&#39564;&#32467;&#26524;.xlsx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12810758979815"/>
          <c:y val="0.13380568900040299"/>
          <c:w val="0.73086747286200404"/>
          <c:h val="0.75793865480026901"/>
        </c:manualLayout>
      </c:layout>
      <c:scatterChart>
        <c:scatterStyle val="lineMarker"/>
        <c:varyColors val="0"/>
        <c:ser>
          <c:idx val="0"/>
          <c:order val="0"/>
          <c:tx>
            <c:strRef>
              <c:f>S80-1</c:f>
              <c:strCache>
                <c:ptCount val="1"/>
                <c:pt idx="0">
                  <c:v>S80-1</c:v>
                </c:pt>
              </c:strCache>
            </c:strRef>
          </c:tx>
          <c:spPr>
            <a:ln w="12700" cap="rnd" cmpd="sng" algn="ctr">
              <a:solidFill>
                <a:schemeClr val="tx1"/>
              </a:solidFill>
              <a:prstDash val="solid"/>
              <a:round/>
            </a:ln>
          </c:spPr>
          <c:marker>
            <c:symbol val="triangle"/>
            <c:size val="5"/>
            <c:spPr>
              <a:solidFill>
                <a:schemeClr val="tx1"/>
              </a:solidFill>
              <a:ln w="9525" cap="flat" cmpd="sng" algn="ctr">
                <a:noFill/>
                <a:prstDash val="solid"/>
                <a:round/>
              </a:ln>
            </c:spPr>
          </c:marker>
          <c:xVal>
            <c:numRef>
              <c:f>'S80-1'!$D$2:$D$41</c:f>
              <c:numCache>
                <c:formatCode>General</c:formatCode>
                <c:ptCount val="40"/>
                <c:pt idx="0">
                  <c:v>0</c:v>
                </c:pt>
                <c:pt idx="1">
                  <c:v>0.70000000000000095</c:v>
                </c:pt>
                <c:pt idx="2">
                  <c:v>1.1779999999999899</c:v>
                </c:pt>
                <c:pt idx="3">
                  <c:v>1.3859999999999899</c:v>
                </c:pt>
                <c:pt idx="4">
                  <c:v>1.5839999999999901</c:v>
                </c:pt>
                <c:pt idx="5">
                  <c:v>1.784</c:v>
                </c:pt>
                <c:pt idx="6">
                  <c:v>1.98400000000001</c:v>
                </c:pt>
                <c:pt idx="7">
                  <c:v>2.2120000000000002</c:v>
                </c:pt>
                <c:pt idx="8">
                  <c:v>2.4319999999999999</c:v>
                </c:pt>
                <c:pt idx="9">
                  <c:v>2.6779999999999999</c:v>
                </c:pt>
                <c:pt idx="10">
                  <c:v>2.9319999999999999</c:v>
                </c:pt>
                <c:pt idx="11">
                  <c:v>3.056</c:v>
                </c:pt>
                <c:pt idx="12">
                  <c:v>3.19</c:v>
                </c:pt>
                <c:pt idx="13">
                  <c:v>3.35</c:v>
                </c:pt>
                <c:pt idx="14">
                  <c:v>3.49</c:v>
                </c:pt>
                <c:pt idx="15">
                  <c:v>3.6779999999999999</c:v>
                </c:pt>
                <c:pt idx="16">
                  <c:v>3.8759999999999999</c:v>
                </c:pt>
                <c:pt idx="17">
                  <c:v>4.056</c:v>
                </c:pt>
                <c:pt idx="18">
                  <c:v>4.32</c:v>
                </c:pt>
                <c:pt idx="19">
                  <c:v>4.6420000000000003</c:v>
                </c:pt>
                <c:pt idx="20">
                  <c:v>5.024</c:v>
                </c:pt>
                <c:pt idx="21">
                  <c:v>5.27</c:v>
                </c:pt>
                <c:pt idx="22">
                  <c:v>5.52799999999998</c:v>
                </c:pt>
                <c:pt idx="23">
                  <c:v>5.7640000000000002</c:v>
                </c:pt>
                <c:pt idx="24">
                  <c:v>6.016</c:v>
                </c:pt>
                <c:pt idx="25">
                  <c:v>6.29</c:v>
                </c:pt>
                <c:pt idx="26">
                  <c:v>6.5919999999999996</c:v>
                </c:pt>
                <c:pt idx="27">
                  <c:v>6.9859999999999998</c:v>
                </c:pt>
                <c:pt idx="28">
                  <c:v>7.2880000000000003</c:v>
                </c:pt>
                <c:pt idx="29">
                  <c:v>7.8520000000000003</c:v>
                </c:pt>
                <c:pt idx="30">
                  <c:v>8.4860000000000007</c:v>
                </c:pt>
                <c:pt idx="31">
                  <c:v>9.2919999999999998</c:v>
                </c:pt>
                <c:pt idx="32">
                  <c:v>8.59</c:v>
                </c:pt>
                <c:pt idx="33">
                  <c:v>8.0380000000000003</c:v>
                </c:pt>
                <c:pt idx="34">
                  <c:v>7.5339999999999998</c:v>
                </c:pt>
                <c:pt idx="35">
                  <c:v>7.0359999999999996</c:v>
                </c:pt>
                <c:pt idx="36">
                  <c:v>6.516</c:v>
                </c:pt>
                <c:pt idx="37">
                  <c:v>5.9720000000000004</c:v>
                </c:pt>
                <c:pt idx="38">
                  <c:v>5.2880000000000003</c:v>
                </c:pt>
                <c:pt idx="39">
                  <c:v>3.5139999999999998</c:v>
                </c:pt>
              </c:numCache>
            </c:numRef>
          </c:xVal>
          <c:yVal>
            <c:numRef>
              <c:f>'S80-1'!$C$2:$C$41</c:f>
              <c:numCache>
                <c:formatCode>General</c:formatCode>
                <c:ptCount val="40"/>
                <c:pt idx="0">
                  <c:v>0</c:v>
                </c:pt>
                <c:pt idx="1">
                  <c:v>20</c:v>
                </c:pt>
                <c:pt idx="2">
                  <c:v>40</c:v>
                </c:pt>
                <c:pt idx="3">
                  <c:v>60</c:v>
                </c:pt>
                <c:pt idx="4">
                  <c:v>80</c:v>
                </c:pt>
                <c:pt idx="5">
                  <c:v>100</c:v>
                </c:pt>
                <c:pt idx="6">
                  <c:v>120</c:v>
                </c:pt>
                <c:pt idx="7">
                  <c:v>140</c:v>
                </c:pt>
                <c:pt idx="8">
                  <c:v>160</c:v>
                </c:pt>
                <c:pt idx="9">
                  <c:v>180</c:v>
                </c:pt>
                <c:pt idx="10">
                  <c:v>200</c:v>
                </c:pt>
                <c:pt idx="11">
                  <c:v>210</c:v>
                </c:pt>
                <c:pt idx="12">
                  <c:v>220</c:v>
                </c:pt>
                <c:pt idx="13">
                  <c:v>230</c:v>
                </c:pt>
                <c:pt idx="14">
                  <c:v>240</c:v>
                </c:pt>
                <c:pt idx="15">
                  <c:v>250</c:v>
                </c:pt>
                <c:pt idx="16">
                  <c:v>260</c:v>
                </c:pt>
                <c:pt idx="17">
                  <c:v>270</c:v>
                </c:pt>
                <c:pt idx="18">
                  <c:v>280</c:v>
                </c:pt>
                <c:pt idx="19">
                  <c:v>290</c:v>
                </c:pt>
                <c:pt idx="20">
                  <c:v>300</c:v>
                </c:pt>
                <c:pt idx="21">
                  <c:v>310</c:v>
                </c:pt>
                <c:pt idx="22">
                  <c:v>320</c:v>
                </c:pt>
                <c:pt idx="23">
                  <c:v>330</c:v>
                </c:pt>
                <c:pt idx="24">
                  <c:v>340</c:v>
                </c:pt>
                <c:pt idx="25">
                  <c:v>350</c:v>
                </c:pt>
                <c:pt idx="26">
                  <c:v>360</c:v>
                </c:pt>
                <c:pt idx="27">
                  <c:v>370</c:v>
                </c:pt>
                <c:pt idx="28">
                  <c:v>380</c:v>
                </c:pt>
                <c:pt idx="29">
                  <c:v>390</c:v>
                </c:pt>
                <c:pt idx="30">
                  <c:v>400</c:v>
                </c:pt>
                <c:pt idx="31">
                  <c:v>410</c:v>
                </c:pt>
                <c:pt idx="32">
                  <c:v>350</c:v>
                </c:pt>
                <c:pt idx="33">
                  <c:v>300</c:v>
                </c:pt>
                <c:pt idx="34">
                  <c:v>250</c:v>
                </c:pt>
                <c:pt idx="35">
                  <c:v>200</c:v>
                </c:pt>
                <c:pt idx="36">
                  <c:v>150</c:v>
                </c:pt>
                <c:pt idx="37">
                  <c:v>100</c:v>
                </c:pt>
                <c:pt idx="38">
                  <c:v>50</c:v>
                </c:pt>
                <c:pt idx="39">
                  <c:v>0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173720848"/>
        <c:axId val="-1173721936"/>
      </c:scatterChart>
      <c:valAx>
        <c:axId val="-1173720848"/>
        <c:scaling>
          <c:orientation val="minMax"/>
          <c:max val="10"/>
        </c:scaling>
        <c:delete val="0"/>
        <c:axPos val="b"/>
        <c:title>
          <c:tx>
            <c:rich>
              <a:bodyPr rot="0" spcFirstLastPara="0" vertOverflow="ellipsis" vert="horz" wrap="square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zh-CN" b="1" dirty="0">
                    <a:solidFill>
                      <a:srgbClr val="003399"/>
                    </a:solidFill>
                  </a:rPr>
                  <a:t>面外位移</a:t>
                </a:r>
                <a:r>
                  <a:rPr lang="zh-CN" dirty="0"/>
                  <a:t>（</a:t>
                </a:r>
                <a:r>
                  <a:rPr lang="en-US" dirty="0"/>
                  <a:t>mm</a:t>
                </a:r>
                <a:r>
                  <a:rPr lang="zh-CN" dirty="0"/>
                  <a:t>）</a:t>
                </a:r>
              </a:p>
            </c:rich>
          </c:tx>
          <c:layout>
            <c:manualLayout>
              <c:xMode val="edge"/>
              <c:yMode val="edge"/>
              <c:x val="0.56955856826898899"/>
              <c:y val="0.71361142491353402"/>
            </c:manualLayout>
          </c:layout>
          <c:overlay val="0"/>
        </c:title>
        <c:numFmt formatCode="General" sourceLinked="1"/>
        <c:majorTickMark val="out"/>
        <c:minorTickMark val="out"/>
        <c:tickLblPos val="nextTo"/>
        <c:spPr>
          <a:ln w="9525" cap="flat" cmpd="sng" algn="ctr">
            <a:solidFill>
              <a:sysClr val="windowText" lastClr="000000"/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CN"/>
          </a:p>
        </c:txPr>
        <c:crossAx val="-1173721936"/>
        <c:crosses val="autoZero"/>
        <c:crossBetween val="midCat"/>
      </c:valAx>
      <c:valAx>
        <c:axId val="-1173721936"/>
        <c:scaling>
          <c:orientation val="minMax"/>
          <c:max val="500"/>
        </c:scaling>
        <c:delete val="0"/>
        <c:axPos val="l"/>
        <c:title>
          <c:tx>
            <c:rich>
              <a:bodyPr rot="-5400000" spcFirstLastPara="0" vertOverflow="ellipsis" vert="horz" wrap="square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r>
                  <a:rPr lang="zh-CN"/>
                  <a:t>荷载（</a:t>
                </a:r>
                <a:r>
                  <a:rPr lang="en-US"/>
                  <a:t>t</a:t>
                </a:r>
                <a:r>
                  <a:rPr lang="zh-CN"/>
                  <a:t>）</a:t>
                </a:r>
              </a:p>
            </c:rich>
          </c:tx>
          <c:layout>
            <c:manualLayout>
              <c:xMode val="edge"/>
              <c:yMode val="edge"/>
              <c:x val="1.7337315594171401E-3"/>
              <c:y val="0.338305574256757"/>
            </c:manualLayout>
          </c:layout>
          <c:overlay val="0"/>
        </c:title>
        <c:numFmt formatCode="General" sourceLinked="1"/>
        <c:majorTickMark val="out"/>
        <c:minorTickMark val="out"/>
        <c:tickLblPos val="nextTo"/>
        <c:spPr>
          <a:ln w="9525" cap="flat" cmpd="sng" algn="ctr">
            <a:solidFill>
              <a:sysClr val="windowText" lastClr="000000"/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zh-CN"/>
          </a:p>
        </c:txPr>
        <c:crossAx val="-1173720848"/>
        <c:crosses val="autoZero"/>
        <c:crossBetween val="midCat"/>
        <c:majorUnit val="100"/>
      </c:valAx>
    </c:plotArea>
    <c:legend>
      <c:legendPos val="r"/>
      <c:layout>
        <c:manualLayout>
          <c:xMode val="edge"/>
          <c:yMode val="edge"/>
          <c:x val="0.27018734727124599"/>
          <c:y val="6.93467591643981E-2"/>
          <c:w val="0.24777011494252901"/>
          <c:h val="8.4085121330094006E-2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zh-CN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lang="zh-CN" sz="1200" b="0">
          <a:latin typeface="Times New Roman" panose="02020603050405020304" pitchFamily="18" charset="0"/>
          <a:cs typeface="Times New Roman" panose="02020603050405020304" pitchFamily="18" charset="0"/>
        </a:defRPr>
      </a:pPr>
      <a:endParaRPr lang="zh-CN"/>
    </a:p>
  </c:txPr>
  <c:externalData r:id="rId2">
    <c:autoUpdate val="0"/>
  </c:externalData>
  <c:userShapes r:id="rId3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0.225</cdr:x>
      <cdr:y>0.40541</cdr:y>
    </cdr:from>
    <cdr:to>
      <cdr:x>0.98091</cdr:x>
      <cdr:y>0.40541</cdr:y>
    </cdr:to>
    <cdr:sp macro="" textlink="">
      <cdr:nvSpPr>
        <cdr:cNvPr id="2" name="直接连接符 1"/>
        <cdr:cNvSpPr/>
      </cdr:nvSpPr>
      <cdr:spPr>
        <a:xfrm xmlns:a="http://schemas.openxmlformats.org/drawingml/2006/main">
          <a:off x="642942" y="1071570"/>
          <a:ext cx="2160028" cy="0"/>
        </a:xfrm>
        <a:prstGeom xmlns:a="http://schemas.openxmlformats.org/drawingml/2006/main" prst="line">
          <a:avLst/>
        </a:prstGeom>
        <a:ln xmlns:a="http://schemas.openxmlformats.org/drawingml/2006/main" w="15875">
          <a:solidFill>
            <a:srgbClr val="FF0000"/>
          </a:solidFill>
          <a:prstDash val="sysDash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="horz" wrap="none" lIns="45720" tIns="45720" rIns="45720" bIns="45720" anchor="t" anchorCtr="0">
          <a:normAutofit/>
        </a:bodyPr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0.225</cdr:x>
      <cdr:y>0.16216</cdr:y>
    </cdr:from>
    <cdr:to>
      <cdr:x>0.68654</cdr:x>
      <cdr:y>0.27368</cdr:y>
    </cdr:to>
    <cdr:sp macro="" textlink="">
      <cdr:nvSpPr>
        <cdr:cNvPr id="3" name="矩形 2"/>
        <cdr:cNvSpPr/>
      </cdr:nvSpPr>
      <cdr:spPr>
        <a:xfrm xmlns:a="http://schemas.openxmlformats.org/drawingml/2006/main">
          <a:off x="642942" y="428628"/>
          <a:ext cx="1318856" cy="29477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45720" tIns="45720" rIns="45720" bIns="45720" rtlCol="0" anchor="t" anchorCtr="0">
          <a:normAutofit/>
        </a:bodyPr>
        <a:lstStyle xmlns:a="http://schemas.openxmlformats.org/drawingml/2006/main"/>
        <a:p xmlns:a="http://schemas.openxmlformats.org/drawingml/2006/main">
          <a:r>
            <a:rPr lang="zh-CN" altLang="en-US" sz="1100" b="1" dirty="0"/>
            <a:t>试验时材料屈服点</a:t>
          </a:r>
        </a:p>
      </cdr:txBody>
    </cdr:sp>
  </cdr:relSizeAnchor>
  <cdr:relSizeAnchor xmlns:cdr="http://schemas.openxmlformats.org/drawingml/2006/chartDrawing">
    <cdr:from>
      <cdr:x>0.225</cdr:x>
      <cdr:y>0.27027</cdr:y>
    </cdr:from>
    <cdr:to>
      <cdr:x>0.98091</cdr:x>
      <cdr:y>0.27027</cdr:y>
    </cdr:to>
    <cdr:sp macro="" textlink="">
      <cdr:nvSpPr>
        <cdr:cNvPr id="4" name="直接连接符 3"/>
        <cdr:cNvSpPr/>
      </cdr:nvSpPr>
      <cdr:spPr>
        <a:xfrm xmlns:a="http://schemas.openxmlformats.org/drawingml/2006/main">
          <a:off x="642942" y="714380"/>
          <a:ext cx="2160029" cy="0"/>
        </a:xfrm>
        <a:prstGeom xmlns:a="http://schemas.openxmlformats.org/drawingml/2006/main" prst="line">
          <a:avLst/>
        </a:prstGeom>
        <a:noFill xmlns:a="http://schemas.openxmlformats.org/drawingml/2006/main"/>
        <a:ln xmlns:a="http://schemas.openxmlformats.org/drawingml/2006/main" w="15875" cap="flat" cmpd="sng" algn="ctr">
          <a:solidFill>
            <a:srgbClr val="0070C0"/>
          </a:solidFill>
          <a:prstDash val="sysDash"/>
        </a:ln>
        <a:effectLst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="horz" wrap="none" lIns="45720" tIns="45720" rIns="45720" bIns="45720" anchor="t" anchorCtr="0">
          <a:normAutofit/>
        </a:bodyPr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Calibri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Calibri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Calibri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Calibri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Calibri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Calibri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Calibri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Calibri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0.25641</cdr:x>
      <cdr:y>0.40541</cdr:y>
    </cdr:from>
    <cdr:to>
      <cdr:x>0.7378</cdr:x>
      <cdr:y>0.51698</cdr:y>
    </cdr:to>
    <cdr:sp macro="" textlink="">
      <cdr:nvSpPr>
        <cdr:cNvPr id="5" name="矩形 4"/>
        <cdr:cNvSpPr/>
      </cdr:nvSpPr>
      <cdr:spPr>
        <a:xfrm xmlns:a="http://schemas.openxmlformats.org/drawingml/2006/main">
          <a:off x="714380" y="1071570"/>
          <a:ext cx="1341192" cy="29490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45720" tIns="45720" rIns="45720" bIns="45720" rtlCol="0" anchor="t" anchorCtr="0">
          <a:norm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zh-CN" altLang="en-US" sz="1100" b="1" dirty="0"/>
            <a:t>几何非线性起始点</a:t>
          </a:r>
        </a:p>
      </cdr:txBody>
    </cdr:sp>
  </cdr:relSizeAnchor>
  <cdr:relSizeAnchor xmlns:cdr="http://schemas.openxmlformats.org/drawingml/2006/chartDrawing">
    <cdr:from>
      <cdr:x>0.41026</cdr:x>
      <cdr:y>0.54054</cdr:y>
    </cdr:from>
    <cdr:to>
      <cdr:x>0.69231</cdr:x>
      <cdr:y>0.64169</cdr:y>
    </cdr:to>
    <cdr:sp macro="" textlink="">
      <cdr:nvSpPr>
        <cdr:cNvPr id="6" name="矩形 5"/>
        <cdr:cNvSpPr/>
      </cdr:nvSpPr>
      <cdr:spPr>
        <a:xfrm xmlns:a="http://schemas.openxmlformats.org/drawingml/2006/main">
          <a:off x="1143008" y="1428760"/>
          <a:ext cx="785818" cy="267355"/>
        </a:xfrm>
        <a:prstGeom xmlns:a="http://schemas.openxmlformats.org/drawingml/2006/main" prst="rect">
          <a:avLst/>
        </a:prstGeom>
        <a:solidFill xmlns:a="http://schemas.openxmlformats.org/drawingml/2006/main">
          <a:srgbClr val="FFFFFF">
            <a:alpha val="0"/>
          </a:srgbClr>
        </a:solidFill>
        <a:ln xmlns:a="http://schemas.openxmlformats.org/drawingml/2006/main" w="9525">
          <a:noFill/>
          <a:miter lim="800000"/>
        </a:ln>
      </cdr:spPr>
      <cdr:txBody>
        <a:bodyPr xmlns:a="http://schemas.openxmlformats.org/drawingml/2006/main" vert="horz" wrap="none" lIns="0" tIns="0" rIns="0" bIns="0" anchor="ctr" anchorCtr="0">
          <a:norm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eaLnBrk="0" hangingPunct="0"/>
          <a:r>
            <a:rPr lang="zh-CN" altLang="en-US" sz="1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长细比</a:t>
          </a:r>
          <a:r>
            <a:rPr lang="en-US" altLang="zh-CN" sz="1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80</a:t>
          </a:r>
          <a:endParaRPr lang="zh-CN" sz="1400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CDDFE1-2DFA-42D1-9280-CF8E9D38D989}" type="datetimeFigureOut">
              <a:rPr lang="zh-CN" altLang="en-US" smtClean="0"/>
              <a:t>2019/11/17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62189E-25E1-41F6-8518-B1D6BB438E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010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79375" y="739775"/>
            <a:ext cx="6578600" cy="3700463"/>
          </a:xfrm>
          <a:ln>
            <a:miter lim="800000"/>
          </a:ln>
        </p:spPr>
      </p:sp>
      <p:sp>
        <p:nvSpPr>
          <p:cNvPr id="72707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smtClean="0"/>
              <a:t>2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1813719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79375" y="739775"/>
            <a:ext cx="6578600" cy="3700463"/>
          </a:xfrm>
          <a:ln>
            <a:miter lim="800000"/>
          </a:ln>
        </p:spPr>
      </p:sp>
      <p:sp>
        <p:nvSpPr>
          <p:cNvPr id="73731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smtClean="0"/>
              <a:t>3</a:t>
            </a:fld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9380509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09575" y="1233488"/>
            <a:ext cx="5916613" cy="3328987"/>
          </a:xfrm>
        </p:spPr>
      </p:sp>
      <p:sp>
        <p:nvSpPr>
          <p:cNvPr id="7577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50714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7715" y="1142985"/>
            <a:ext cx="10287072" cy="498317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375DF-1407-4A5A-9801-1CF909F5AA47}" type="datetime1">
              <a:rPr lang="zh-CN" altLang="en-US" smtClean="0"/>
              <a:t>2019/11/17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4098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074C9148-5C5E-4CD2-9A6C-AF56E68DC431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7715" y="1142985"/>
            <a:ext cx="10287072" cy="498317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375DF-1407-4A5A-9801-1CF909F5AA47}" type="datetime1">
              <a:rPr lang="zh-CN" altLang="en-US" smtClean="0"/>
              <a:t>2019/11/17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4098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074C9148-5C5E-4CD2-9A6C-AF56E68DC431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7715" y="1142985"/>
            <a:ext cx="10287072" cy="498317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375DF-1407-4A5A-9801-1CF909F5AA47}" type="datetime1">
              <a:rPr lang="zh-CN" altLang="en-US" smtClean="0"/>
              <a:t>2019/11/17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4098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074C9148-5C5E-4CD2-9A6C-AF56E68DC431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7715" y="1142985"/>
            <a:ext cx="10287072" cy="498317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375DF-1407-4A5A-9801-1CF909F5AA47}" type="datetime1">
              <a:rPr lang="zh-CN" altLang="en-US" smtClean="0"/>
              <a:t>2019/11/17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4098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074C9148-5C5E-4CD2-9A6C-AF56E68DC431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7715" y="1142985"/>
            <a:ext cx="10287072" cy="498317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375DF-1407-4A5A-9801-1CF909F5AA47}" type="datetime1">
              <a:rPr lang="zh-CN" altLang="en-US" smtClean="0"/>
              <a:t>2019/11/17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4098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074C9148-5C5E-4CD2-9A6C-AF56E68DC431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7715" y="1142985"/>
            <a:ext cx="10287072" cy="498317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375DF-1407-4A5A-9801-1CF909F5AA47}" type="datetime1">
              <a:rPr lang="zh-CN" altLang="en-US" smtClean="0"/>
              <a:t>2019/11/17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4098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074C9148-5C5E-4CD2-9A6C-AF56E68DC431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7715" y="1142985"/>
            <a:ext cx="10287072" cy="498317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375DF-1407-4A5A-9801-1CF909F5AA47}" type="datetime1">
              <a:rPr lang="zh-CN" altLang="en-US" smtClean="0"/>
              <a:t>2019/11/17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4098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074C9148-5C5E-4CD2-9A6C-AF56E68DC431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7715" y="1142985"/>
            <a:ext cx="10287072" cy="498317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375DF-1407-4A5A-9801-1CF909F5AA47}" type="datetime1">
              <a:rPr lang="zh-CN" altLang="en-US" smtClean="0"/>
              <a:t>2019/11/17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4098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074C9148-5C5E-4CD2-9A6C-AF56E68DC431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7715" y="1142985"/>
            <a:ext cx="10287072" cy="498317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375DF-1407-4A5A-9801-1CF909F5AA47}" type="datetime1">
              <a:rPr lang="zh-CN" altLang="en-US" smtClean="0"/>
              <a:t>2019/11/17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4098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074C9148-5C5E-4CD2-9A6C-AF56E68DC431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7715" y="1142985"/>
            <a:ext cx="10287072" cy="498317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375DF-1407-4A5A-9801-1CF909F5AA47}" type="datetime1">
              <a:rPr lang="zh-CN" altLang="en-US" smtClean="0"/>
              <a:t>2019/11/17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4098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074C9148-5C5E-4CD2-9A6C-AF56E68DC431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7715" y="1142985"/>
            <a:ext cx="10287072" cy="498317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375DF-1407-4A5A-9801-1CF909F5AA47}" type="datetime1">
              <a:rPr lang="zh-CN" altLang="en-US" smtClean="0"/>
              <a:t>2019/11/17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4098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074C9148-5C5E-4CD2-9A6C-AF56E68DC431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7715" y="1142985"/>
            <a:ext cx="10287072" cy="498317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375DF-1407-4A5A-9801-1CF909F5AA47}" type="datetime1">
              <a:rPr lang="zh-CN" altLang="en-US" smtClean="0"/>
              <a:t>2019/11/17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4098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074C9148-5C5E-4CD2-9A6C-AF56E68DC431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7715" y="1142985"/>
            <a:ext cx="10287072" cy="498317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375DF-1407-4A5A-9801-1CF909F5AA47}" type="datetime1">
              <a:rPr lang="zh-CN" altLang="en-US" smtClean="0"/>
              <a:t>2019/11/17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4098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074C9148-5C5E-4CD2-9A6C-AF56E68DC431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7715" y="1142985"/>
            <a:ext cx="10287072" cy="498317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375DF-1407-4A5A-9801-1CF909F5AA47}" type="datetime1">
              <a:rPr lang="zh-CN" altLang="en-US" smtClean="0"/>
              <a:t>2019/11/17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4098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074C9148-5C5E-4CD2-9A6C-AF56E68DC431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7715" y="1142985"/>
            <a:ext cx="10287072" cy="498317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375DF-1407-4A5A-9801-1CF909F5AA47}" type="datetime1">
              <a:rPr lang="zh-CN" altLang="en-US" smtClean="0"/>
              <a:t>2019/11/17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4098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074C9148-5C5E-4CD2-9A6C-AF56E68DC431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7715" y="1142985"/>
            <a:ext cx="10287072" cy="498317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375DF-1407-4A5A-9801-1CF909F5AA47}" type="datetime1">
              <a:rPr lang="zh-CN" altLang="en-US" smtClean="0"/>
              <a:t>2019/11/17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4098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074C9148-5C5E-4CD2-9A6C-AF56E68DC431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7715" y="1142985"/>
            <a:ext cx="10287072" cy="498317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375DF-1407-4A5A-9801-1CF909F5AA47}" type="datetime1">
              <a:rPr lang="zh-CN" altLang="en-US" smtClean="0"/>
              <a:t>2019/11/17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4098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074C9148-5C5E-4CD2-9A6C-AF56E68DC431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7715" y="1142985"/>
            <a:ext cx="10287072" cy="498317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375DF-1407-4A5A-9801-1CF909F5AA47}" type="datetime1">
              <a:rPr lang="zh-CN" altLang="en-US" smtClean="0"/>
              <a:t>2019/11/17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4098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074C9148-5C5E-4CD2-9A6C-AF56E68DC431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196781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83007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245740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219773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3381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206464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94819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3068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1056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530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89366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55180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02952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74864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2019/11/17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2019/11/17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2019/11/17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2019/11/17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2019/11/17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2208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emf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3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130" y="-193431"/>
            <a:ext cx="12481976" cy="6246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9" tIns="45719" rIns="91439" bIns="45719"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053" name="文本框 58"/>
          <p:cNvSpPr txBox="1">
            <a:spLocks noChangeArrowheads="1"/>
          </p:cNvSpPr>
          <p:nvPr/>
        </p:nvSpPr>
        <p:spPr bwMode="auto">
          <a:xfrm>
            <a:off x="656003" y="2495794"/>
            <a:ext cx="6782289" cy="830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9" tIns="45719" rIns="91439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ts val="1800"/>
              </a:spcBef>
            </a:pPr>
            <a:r>
              <a:rPr lang="zh-CN" altLang="en-US" sz="4800" b="1" kern="1000" dirty="0">
                <a:solidFill>
                  <a:srgbClr val="0040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我国桥梁钢发展与展望</a:t>
            </a:r>
          </a:p>
        </p:txBody>
      </p:sp>
      <p:pic>
        <p:nvPicPr>
          <p:cNvPr id="2054" name="图片 2" descr="未标题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3651" y="1939747"/>
            <a:ext cx="5578349" cy="4918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730689" y="5577553"/>
            <a:ext cx="44374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汇报人：张某某   汇报时间：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2016-12-13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9424" y="325315"/>
            <a:ext cx="61546" cy="465993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9" tIns="45719" rIns="91439" bIns="45719"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6274" y="30770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总体回顾</a:t>
            </a:r>
          </a:p>
        </p:txBody>
      </p:sp>
      <p:sp>
        <p:nvSpPr>
          <p:cNvPr id="4" name="矩形 3"/>
          <p:cNvSpPr/>
          <p:nvPr/>
        </p:nvSpPr>
        <p:spPr>
          <a:xfrm>
            <a:off x="669688" y="1040630"/>
            <a:ext cx="4926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我国桥梁用钢发展特点（钢板</a:t>
            </a:r>
            <a:r>
              <a:rPr lang="zh-CN" altLang="en-US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性能）</a:t>
            </a:r>
            <a:endParaRPr lang="zh-CN" altLang="en-US" b="1" dirty="0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04672" y="2264587"/>
            <a:ext cx="106893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 </a:t>
            </a:r>
            <a:r>
              <a:rPr lang="zh-CN" altLang="en-US" sz="2800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屈服强度</a:t>
            </a:r>
            <a:r>
              <a:rPr lang="zh-CN" altLang="en-US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由</a:t>
            </a:r>
            <a:r>
              <a:rPr lang="en-US" altLang="zh-CN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345MPa</a:t>
            </a:r>
            <a:r>
              <a:rPr lang="zh-CN" altLang="en-US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提高到</a:t>
            </a:r>
            <a:r>
              <a:rPr lang="en-US" altLang="zh-CN" sz="2800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370MPa-420MPa,</a:t>
            </a:r>
            <a:r>
              <a:rPr lang="zh-CN" altLang="en-US" sz="2800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板厚</a:t>
            </a:r>
            <a:r>
              <a:rPr lang="zh-CN" altLang="en-US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可达</a:t>
            </a:r>
            <a:r>
              <a:rPr lang="en-US" altLang="zh-CN" sz="2800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68mm</a:t>
            </a:r>
            <a:endParaRPr lang="zh-CN" altLang="en-US" sz="2800" b="1" dirty="0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1005840" y="2953512"/>
            <a:ext cx="9738360" cy="0"/>
          </a:xfrm>
          <a:prstGeom prst="line">
            <a:avLst/>
          </a:prstGeom>
          <a:ln w="28575">
            <a:solidFill>
              <a:srgbClr val="1C48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1481328" y="3374136"/>
            <a:ext cx="3694176" cy="1700784"/>
          </a:xfrm>
          <a:prstGeom prst="rect">
            <a:avLst/>
          </a:prstGeom>
          <a:solidFill>
            <a:srgbClr val="1C488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6199632" y="3392424"/>
            <a:ext cx="3931920" cy="1673352"/>
          </a:xfrm>
          <a:prstGeom prst="rect">
            <a:avLst/>
          </a:prstGeom>
          <a:solidFill>
            <a:srgbClr val="1C488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矩形 33"/>
          <p:cNvSpPr/>
          <p:nvPr/>
        </p:nvSpPr>
        <p:spPr>
          <a:xfrm>
            <a:off x="6540982" y="4131302"/>
            <a:ext cx="33345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型缺口，要求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-40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度不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小于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120J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732220" y="4094726"/>
            <a:ext cx="32238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型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缺口冲击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-40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度不小于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50J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472184" y="3374136"/>
            <a:ext cx="1810512" cy="41148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6208776" y="3392424"/>
            <a:ext cx="1810512" cy="41148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481328" y="3390638"/>
            <a:ext cx="13708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15MnVNq</a:t>
            </a:r>
          </a:p>
        </p:txBody>
      </p:sp>
      <p:sp>
        <p:nvSpPr>
          <p:cNvPr id="31" name="矩形 30"/>
          <p:cNvSpPr/>
          <p:nvPr/>
        </p:nvSpPr>
        <p:spPr>
          <a:xfrm>
            <a:off x="6253002" y="3408926"/>
            <a:ext cx="13596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14MnNbq</a:t>
            </a:r>
            <a:endParaRPr lang="zh-CN" altLang="en-US" b="1" dirty="0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9424" y="325315"/>
            <a:ext cx="61546" cy="465993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9" tIns="45719" rIns="91439" bIns="45719"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91249" y="307704"/>
            <a:ext cx="23391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桥梁用钢研究</a:t>
            </a:r>
          </a:p>
        </p:txBody>
      </p:sp>
      <p:grpSp>
        <p:nvGrpSpPr>
          <p:cNvPr id="15" name="组合 11"/>
          <p:cNvGrpSpPr/>
          <p:nvPr/>
        </p:nvGrpSpPr>
        <p:grpSpPr>
          <a:xfrm>
            <a:off x="1874810" y="2434422"/>
            <a:ext cx="1854114" cy="1854114"/>
            <a:chOff x="1780099" y="588035"/>
            <a:chExt cx="1260076" cy="1260076"/>
          </a:xfrm>
          <a:solidFill>
            <a:srgbClr val="1C4885"/>
          </a:solidFill>
          <a:scene3d>
            <a:camera prst="orthographicFront"/>
            <a:lightRig rig="contrasting" dir="t">
              <a:rot lat="0" lon="0" rev="1200000"/>
            </a:lightRig>
          </a:scene3d>
        </p:grpSpPr>
        <p:sp>
          <p:nvSpPr>
            <p:cNvPr id="16" name="椭圆 15"/>
            <p:cNvSpPr/>
            <p:nvPr/>
          </p:nvSpPr>
          <p:spPr>
            <a:xfrm>
              <a:off x="1780099" y="588035"/>
              <a:ext cx="1260076" cy="1260076"/>
            </a:xfrm>
            <a:prstGeom prst="ellipse">
              <a:avLst/>
            </a:prstGeom>
            <a:grpFill/>
            <a:ln>
              <a:noFill/>
            </a:ln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椭圆 4"/>
            <p:cNvSpPr txBox="1"/>
            <p:nvPr/>
          </p:nvSpPr>
          <p:spPr>
            <a:xfrm>
              <a:off x="1964633" y="772569"/>
              <a:ext cx="891008" cy="891008"/>
            </a:xfrm>
            <a:prstGeom prst="rect">
              <a:avLst/>
            </a:prstGeom>
            <a:grpFill/>
            <a:ln>
              <a:noFill/>
            </a:ln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9370" tIns="39370" rIns="39370" bIns="39370" numCol="1" spcCol="1270" anchor="ctr" anchorCtr="0">
              <a:noAutofit/>
            </a:bodyPr>
            <a:lstStyle/>
            <a:p>
              <a:pPr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31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性能</a:t>
              </a:r>
            </a:p>
          </p:txBody>
        </p:sp>
      </p:grpSp>
      <p:grpSp>
        <p:nvGrpSpPr>
          <p:cNvPr id="18" name="组合 15"/>
          <p:cNvGrpSpPr/>
          <p:nvPr/>
        </p:nvGrpSpPr>
        <p:grpSpPr>
          <a:xfrm>
            <a:off x="8021066" y="2470766"/>
            <a:ext cx="1854114" cy="1854114"/>
            <a:chOff x="3068177" y="283377"/>
            <a:chExt cx="1260076" cy="1260076"/>
          </a:xfrm>
          <a:solidFill>
            <a:srgbClr val="1C4885"/>
          </a:solidFill>
          <a:scene3d>
            <a:camera prst="orthographicFront"/>
            <a:lightRig rig="contrasting" dir="t">
              <a:rot lat="0" lon="0" rev="1200000"/>
            </a:lightRig>
          </a:scene3d>
        </p:grpSpPr>
        <p:sp>
          <p:nvSpPr>
            <p:cNvPr id="19" name="椭圆 18"/>
            <p:cNvSpPr/>
            <p:nvPr/>
          </p:nvSpPr>
          <p:spPr>
            <a:xfrm>
              <a:off x="3068177" y="283377"/>
              <a:ext cx="1260076" cy="1260076"/>
            </a:xfrm>
            <a:prstGeom prst="ellipse">
              <a:avLst/>
            </a:prstGeom>
            <a:grpFill/>
            <a:ln>
              <a:noFill/>
            </a:ln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椭圆 4"/>
            <p:cNvSpPr txBox="1"/>
            <p:nvPr/>
          </p:nvSpPr>
          <p:spPr>
            <a:xfrm>
              <a:off x="3252711" y="467911"/>
              <a:ext cx="891008" cy="891008"/>
            </a:xfrm>
            <a:prstGeom prst="rect">
              <a:avLst/>
            </a:prstGeom>
            <a:grpFill/>
            <a:ln>
              <a:noFill/>
            </a:ln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9370" tIns="39370" rIns="39370" bIns="39370" numCol="1" spcCol="1270" anchor="ctr" anchorCtr="0">
              <a:noAutofit/>
            </a:bodyPr>
            <a:lstStyle/>
            <a:p>
              <a:pPr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31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制造</a:t>
              </a:r>
            </a:p>
          </p:txBody>
        </p:sp>
      </p:grpSp>
      <p:grpSp>
        <p:nvGrpSpPr>
          <p:cNvPr id="21" name="组合 18"/>
          <p:cNvGrpSpPr/>
          <p:nvPr/>
        </p:nvGrpSpPr>
        <p:grpSpPr>
          <a:xfrm>
            <a:off x="4965416" y="2446242"/>
            <a:ext cx="1854114" cy="1854114"/>
            <a:chOff x="3068177" y="283377"/>
            <a:chExt cx="1260076" cy="1260076"/>
          </a:xfrm>
          <a:solidFill>
            <a:srgbClr val="1C4885"/>
          </a:solidFill>
          <a:scene3d>
            <a:camera prst="orthographicFront"/>
            <a:lightRig rig="contrasting" dir="t">
              <a:rot lat="0" lon="0" rev="1200000"/>
            </a:lightRig>
          </a:scene3d>
        </p:grpSpPr>
        <p:sp>
          <p:nvSpPr>
            <p:cNvPr id="22" name="椭圆 21"/>
            <p:cNvSpPr/>
            <p:nvPr/>
          </p:nvSpPr>
          <p:spPr>
            <a:xfrm>
              <a:off x="3068177" y="283377"/>
              <a:ext cx="1260076" cy="1260076"/>
            </a:xfrm>
            <a:prstGeom prst="ellipse">
              <a:avLst/>
            </a:prstGeom>
            <a:grpFill/>
            <a:ln>
              <a:noFill/>
            </a:ln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2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椭圆 4"/>
            <p:cNvSpPr txBox="1"/>
            <p:nvPr/>
          </p:nvSpPr>
          <p:spPr>
            <a:xfrm>
              <a:off x="3252711" y="467911"/>
              <a:ext cx="891008" cy="891008"/>
            </a:xfrm>
            <a:prstGeom prst="rect">
              <a:avLst/>
            </a:prstGeom>
            <a:grpFill/>
            <a:ln>
              <a:noFill/>
            </a:ln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9370" tIns="39370" rIns="39370" bIns="39370" numCol="1" spcCol="1270" anchor="ctr" anchorCtr="0">
              <a:noAutofit/>
            </a:bodyPr>
            <a:lstStyle/>
            <a:p>
              <a:pPr algn="ctr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CN" altLang="en-US" sz="31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9424" y="325315"/>
            <a:ext cx="61546" cy="465993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9" tIns="45719" rIns="91439" bIns="45719"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4366" y="325992"/>
            <a:ext cx="50163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桥梁用钢研究</a:t>
            </a:r>
            <a:r>
              <a:rPr lang="en-US" altLang="zh-CN" sz="2800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800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力学性能</a:t>
            </a:r>
            <a:endParaRPr lang="zh-CN" altLang="en-US" sz="2800" b="1" dirty="0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656" y="1549032"/>
            <a:ext cx="5917032" cy="3763632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25" name="矩形 11"/>
          <p:cNvSpPr>
            <a:spLocks noChangeArrowheads="1"/>
          </p:cNvSpPr>
          <p:nvPr/>
        </p:nvSpPr>
        <p:spPr bwMode="auto">
          <a:xfrm>
            <a:off x="1991207" y="5459878"/>
            <a:ext cx="182614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rgbClr val="1C4885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典型应力应变曲线</a:t>
            </a:r>
          </a:p>
        </p:txBody>
      </p:sp>
      <p:sp>
        <p:nvSpPr>
          <p:cNvPr id="27" name="矩形 26"/>
          <p:cNvSpPr/>
          <p:nvPr/>
        </p:nvSpPr>
        <p:spPr>
          <a:xfrm>
            <a:off x="6239256" y="2812512"/>
            <a:ext cx="4572000" cy="5212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41874" y="192759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强度</a:t>
            </a:r>
          </a:p>
        </p:txBody>
      </p:sp>
      <p:sp>
        <p:nvSpPr>
          <p:cNvPr id="7" name="矩形 6"/>
          <p:cNvSpPr/>
          <p:nvPr/>
        </p:nvSpPr>
        <p:spPr>
          <a:xfrm>
            <a:off x="6754368" y="2442913"/>
            <a:ext cx="5324856" cy="1588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80000"/>
              </a:lnSpc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屈服强度是金属材料发生</a:t>
            </a:r>
            <a:r>
              <a:rPr lang="zh-CN" altLang="en-US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屈服时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的屈服极限</a:t>
            </a:r>
            <a:r>
              <a:rPr lang="zh-CN" altLang="en-US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80000"/>
              </a:lnSpc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抗拉强度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是材料拉断前承受的最大标称拉应力</a:t>
            </a:r>
            <a:r>
              <a:rPr lang="zh-CN" altLang="en-US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dirty="0" smtClean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80000"/>
              </a:lnSpc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屈</a:t>
            </a: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强比是材料的安全储备，也是塑性性能指标。</a:t>
            </a:r>
            <a:endParaRPr lang="zh-CN" altLang="en-US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9424" y="325315"/>
            <a:ext cx="61546" cy="465993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9" tIns="45719" rIns="91439" bIns="45719"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4366" y="325992"/>
            <a:ext cx="50163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桥梁用钢研究</a:t>
            </a:r>
            <a:r>
              <a:rPr lang="en-US" altLang="zh-CN" sz="2800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800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力学性能</a:t>
            </a:r>
            <a:endParaRPr lang="zh-CN" altLang="en-US" sz="2800" b="1" dirty="0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68722" y="273227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韧性</a:t>
            </a:r>
          </a:p>
        </p:txBody>
      </p:sp>
      <p:sp>
        <p:nvSpPr>
          <p:cNvPr id="7" name="矩形 6"/>
          <p:cNvSpPr/>
          <p:nvPr/>
        </p:nvSpPr>
        <p:spPr>
          <a:xfrm>
            <a:off x="6681216" y="3247585"/>
            <a:ext cx="5324856" cy="521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80000"/>
              </a:lnSpc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韧性是指当承受应力时对折断的抵抗能力。</a:t>
            </a:r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467" y="1836672"/>
            <a:ext cx="2230485" cy="282389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547"/>
          <a:stretch>
            <a:fillRect/>
          </a:stretch>
        </p:blipFill>
        <p:spPr bwMode="auto">
          <a:xfrm>
            <a:off x="3384485" y="1856232"/>
            <a:ext cx="2220787" cy="282549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1"/>
          <p:cNvSpPr>
            <a:spLocks noChangeArrowheads="1"/>
          </p:cNvSpPr>
          <p:nvPr/>
        </p:nvSpPr>
        <p:spPr bwMode="auto">
          <a:xfrm>
            <a:off x="1081231" y="4855954"/>
            <a:ext cx="182614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1600" dirty="0">
                <a:solidFill>
                  <a:srgbClr val="1C4885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足尺板厚拉伸试验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585654" y="4828522"/>
            <a:ext cx="162095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rgbClr val="1C4885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小试样拉伸试验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9424" y="325315"/>
            <a:ext cx="61546" cy="465993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9" tIns="45719" rIns="91439" bIns="45719"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4366" y="325992"/>
            <a:ext cx="50163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桥梁用钢研究</a:t>
            </a:r>
            <a:r>
              <a:rPr lang="en-US" altLang="zh-CN" sz="2800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制造性能</a:t>
            </a:r>
          </a:p>
        </p:txBody>
      </p:sp>
      <p:sp>
        <p:nvSpPr>
          <p:cNvPr id="13" name="矩形 11"/>
          <p:cNvSpPr>
            <a:spLocks noChangeArrowheads="1"/>
          </p:cNvSpPr>
          <p:nvPr/>
        </p:nvSpPr>
        <p:spPr bwMode="auto">
          <a:xfrm>
            <a:off x="2948036" y="3474872"/>
            <a:ext cx="121058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rgbClr val="1C4885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焊接示意图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7661" y="1343001"/>
            <a:ext cx="3168352" cy="200079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3656" y="1409043"/>
            <a:ext cx="2999874" cy="2000791"/>
          </a:xfrm>
          <a:prstGeom prst="rect">
            <a:avLst/>
          </a:prstGeom>
          <a:effectLst/>
        </p:spPr>
      </p:pic>
      <p:sp>
        <p:nvSpPr>
          <p:cNvPr id="16" name="矩形 11"/>
          <p:cNvSpPr>
            <a:spLocks noChangeArrowheads="1"/>
          </p:cNvSpPr>
          <p:nvPr/>
        </p:nvSpPr>
        <p:spPr bwMode="auto">
          <a:xfrm>
            <a:off x="6822212" y="3476080"/>
            <a:ext cx="20313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rgbClr val="1C4885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门式多电极自动焊接</a:t>
            </a:r>
          </a:p>
        </p:txBody>
      </p:sp>
      <p:sp>
        <p:nvSpPr>
          <p:cNvPr id="17" name="矩形 11"/>
          <p:cNvSpPr>
            <a:spLocks noChangeArrowheads="1"/>
          </p:cNvSpPr>
          <p:nvPr/>
        </p:nvSpPr>
        <p:spPr bwMode="auto">
          <a:xfrm>
            <a:off x="3114637" y="6154782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rgbClr val="1C4885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火焰切割</a:t>
            </a:r>
          </a:p>
        </p:txBody>
      </p:sp>
      <p:sp>
        <p:nvSpPr>
          <p:cNvPr id="18" name="矩形 11"/>
          <p:cNvSpPr>
            <a:spLocks noChangeArrowheads="1"/>
          </p:cNvSpPr>
          <p:nvPr/>
        </p:nvSpPr>
        <p:spPr bwMode="auto">
          <a:xfrm>
            <a:off x="7456012" y="6191349"/>
            <a:ext cx="100540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rgbClr val="1C4885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切割断面</a:t>
            </a:r>
          </a:p>
        </p:txBody>
      </p:sp>
      <p:pic>
        <p:nvPicPr>
          <p:cNvPr id="19" name="Picture 9" descr="C:\Users\wl\Desktop\201421818141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3089" y="3976647"/>
            <a:ext cx="3161648" cy="2068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4161" y="3976647"/>
            <a:ext cx="3155950" cy="2092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981154" y="122351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焊接</a:t>
            </a:r>
          </a:p>
        </p:txBody>
      </p:sp>
      <p:sp>
        <p:nvSpPr>
          <p:cNvPr id="21" name="矩形 20"/>
          <p:cNvSpPr/>
          <p:nvPr/>
        </p:nvSpPr>
        <p:spPr>
          <a:xfrm>
            <a:off x="926290" y="386612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焰切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9424" y="325315"/>
            <a:ext cx="61546" cy="465993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9" tIns="45719" rIns="91439" bIns="45719"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4366" y="325992"/>
            <a:ext cx="50163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桥梁用钢研究</a:t>
            </a:r>
            <a:r>
              <a:rPr lang="en-US" altLang="zh-CN" sz="2800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设计参数</a:t>
            </a:r>
          </a:p>
        </p:txBody>
      </p:sp>
      <p:sp>
        <p:nvSpPr>
          <p:cNvPr id="4" name="矩形 3"/>
          <p:cNvSpPr/>
          <p:nvPr/>
        </p:nvSpPr>
        <p:spPr>
          <a:xfrm>
            <a:off x="981154" y="122351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疲劳</a:t>
            </a:r>
          </a:p>
        </p:txBody>
      </p:sp>
      <p:sp>
        <p:nvSpPr>
          <p:cNvPr id="21" name="矩形 20"/>
          <p:cNvSpPr/>
          <p:nvPr/>
        </p:nvSpPr>
        <p:spPr>
          <a:xfrm>
            <a:off x="926290" y="3866126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稳定</a:t>
            </a:r>
          </a:p>
        </p:txBody>
      </p:sp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2"/>
          <a:srcRect t="2895"/>
          <a:stretch>
            <a:fillRect/>
          </a:stretch>
        </p:blipFill>
        <p:spPr bwMode="auto">
          <a:xfrm>
            <a:off x="6511666" y="1288976"/>
            <a:ext cx="3055575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灯片编号占位符 1"/>
          <p:cNvSpPr>
            <a:spLocks noGrp="1"/>
          </p:cNvSpPr>
          <p:nvPr>
            <p:ph type="sldNum" sz="quarter" idx="12"/>
          </p:nvPr>
        </p:nvSpPr>
        <p:spPr bwMode="auto">
          <a:xfrm>
            <a:off x="7896200" y="6356351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ts val="400"/>
              </a:spcBef>
              <a:buClr>
                <a:schemeClr val="accent1"/>
              </a:buClr>
              <a:buSzPct val="68000"/>
              <a:buFont typeface="Wingdings 3" panose="05040102010807070707" pitchFamily="18" charset="2"/>
              <a:buChar char=""/>
              <a:defRPr sz="27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1pPr>
            <a:lvl2pPr marL="742950" indent="-285750">
              <a:spcBef>
                <a:spcPts val="325"/>
              </a:spcBef>
              <a:buClr>
                <a:schemeClr val="accent1"/>
              </a:buClr>
              <a:buFont typeface="Verdana" panose="020B0604030504040204" pitchFamily="34" charset="0"/>
              <a:buChar char="◦"/>
              <a:defRPr sz="23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2pPr>
            <a:lvl3pPr marL="1143000" indent="-228600">
              <a:spcBef>
                <a:spcPts val="350"/>
              </a:spcBef>
              <a:buClr>
                <a:schemeClr val="accent2"/>
              </a:buClr>
              <a:buSzPct val="100000"/>
              <a:buFont typeface="Wingdings 2" panose="05020102010507070707" pitchFamily="18" charset="2"/>
              <a:buChar char=""/>
              <a:defRPr sz="21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3pPr>
            <a:lvl4pPr marL="16002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19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4pPr>
            <a:lvl5pPr marL="2057400" indent="-228600">
              <a:spcBef>
                <a:spcPts val="350"/>
              </a:spcBef>
              <a:buClr>
                <a:schemeClr val="accent2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anose="05020102010507070707" pitchFamily="18" charset="2"/>
              <a:buChar char=""/>
              <a:defRPr sz="2000">
                <a:solidFill>
                  <a:schemeClr val="tx1"/>
                </a:solidFill>
                <a:latin typeface="Lucida Sans Unicode" panose="020B0602030504020204" pitchFamily="34" charset="0"/>
                <a:ea typeface="黑体" panose="02010609060101010101" pitchFamily="49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C326A0E3-C006-4489-BAD3-81365B66B319}" type="slidenum">
              <a:rPr lang="zh-CN" altLang="en-US" sz="1000">
                <a:latin typeface="Arial" panose="020B0604020202020204" pitchFamily="34" charset="0"/>
                <a:ea typeface="宋体" panose="02010600030101010101" pitchFamily="2" charset="-122"/>
              </a:rPr>
              <a:t>15</a:t>
            </a:fld>
            <a:endParaRPr lang="zh-CN" altLang="en-US" sz="1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矩形 11"/>
          <p:cNvSpPr>
            <a:spLocks noChangeArrowheads="1"/>
          </p:cNvSpPr>
          <p:nvPr/>
        </p:nvSpPr>
        <p:spPr bwMode="auto">
          <a:xfrm>
            <a:off x="3249788" y="3529736"/>
            <a:ext cx="141577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rgbClr val="7030A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疲劳试验断口</a:t>
            </a:r>
          </a:p>
        </p:txBody>
      </p:sp>
      <p:sp>
        <p:nvSpPr>
          <p:cNvPr id="25" name="矩形 11"/>
          <p:cNvSpPr>
            <a:spLocks noChangeArrowheads="1"/>
          </p:cNvSpPr>
          <p:nvPr/>
        </p:nvSpPr>
        <p:spPr bwMode="auto">
          <a:xfrm>
            <a:off x="7533116" y="3485224"/>
            <a:ext cx="141577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rgbClr val="7030A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疲劳试验数据</a:t>
            </a:r>
          </a:p>
        </p:txBody>
      </p:sp>
      <p:sp>
        <p:nvSpPr>
          <p:cNvPr id="26" name="矩形 11"/>
          <p:cNvSpPr>
            <a:spLocks noChangeArrowheads="1"/>
          </p:cNvSpPr>
          <p:nvPr/>
        </p:nvSpPr>
        <p:spPr bwMode="auto">
          <a:xfrm>
            <a:off x="3208052" y="6319374"/>
            <a:ext cx="141577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rgbClr val="7030A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压杆稳定试验</a:t>
            </a:r>
          </a:p>
        </p:txBody>
      </p:sp>
      <p:sp>
        <p:nvSpPr>
          <p:cNvPr id="27" name="矩形 11"/>
          <p:cNvSpPr>
            <a:spLocks noChangeArrowheads="1"/>
          </p:cNvSpPr>
          <p:nvPr/>
        </p:nvSpPr>
        <p:spPr bwMode="auto">
          <a:xfrm>
            <a:off x="7482788" y="6328509"/>
            <a:ext cx="182614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rgbClr val="7030A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荷载位移试验曲线</a:t>
            </a:r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23016" y="1316759"/>
            <a:ext cx="2945096" cy="2167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14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95656" y="4001632"/>
            <a:ext cx="1800200" cy="2209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0" name="图表 29"/>
          <p:cNvGraphicFramePr/>
          <p:nvPr/>
        </p:nvGraphicFramePr>
        <p:xfrm>
          <a:off x="6834368" y="3731888"/>
          <a:ext cx="2857520" cy="26432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075" y="354014"/>
            <a:ext cx="7481888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6628" name="文本框 8"/>
          <p:cNvSpPr txBox="1">
            <a:spLocks noChangeArrowheads="1"/>
          </p:cNvSpPr>
          <p:nvPr/>
        </p:nvSpPr>
        <p:spPr bwMode="auto">
          <a:xfrm>
            <a:off x="420625" y="1553337"/>
            <a:ext cx="1495425" cy="538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44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4400" b="1" dirty="0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630" name="组合 13"/>
          <p:cNvGrpSpPr>
            <a:grpSpLocks noChangeAspect="1"/>
          </p:cNvGrpSpPr>
          <p:nvPr/>
        </p:nvGrpSpPr>
        <p:grpSpPr bwMode="auto">
          <a:xfrm>
            <a:off x="6804025" y="3178175"/>
            <a:ext cx="5578475" cy="3481388"/>
            <a:chOff x="0" y="0"/>
            <a:chExt cx="5324473" cy="3322983"/>
          </a:xfrm>
        </p:grpSpPr>
        <p:pic>
          <p:nvPicPr>
            <p:cNvPr id="26632" name="图片 1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040"/>
            <a:stretch>
              <a:fillRect/>
            </a:stretch>
          </p:blipFill>
          <p:spPr bwMode="auto">
            <a:xfrm>
              <a:off x="6344" y="0"/>
              <a:ext cx="5318129" cy="1642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3" name="图片 1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633" r="2628"/>
            <a:stretch>
              <a:fillRect/>
            </a:stretch>
          </p:blipFill>
          <p:spPr bwMode="auto">
            <a:xfrm>
              <a:off x="0" y="1632435"/>
              <a:ext cx="5178427" cy="1690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631" name="文本框 17"/>
          <p:cNvSpPr>
            <a:spLocks noChangeArrowheads="1"/>
          </p:cNvSpPr>
          <p:nvPr/>
        </p:nvSpPr>
        <p:spPr bwMode="auto">
          <a:xfrm>
            <a:off x="609056" y="4915663"/>
            <a:ext cx="2155825" cy="881063"/>
          </a:xfrm>
          <a:custGeom>
            <a:avLst/>
            <a:gdLst>
              <a:gd name="T0" fmla="*/ 351736 w 2156102"/>
              <a:gd name="T1" fmla="*/ 0 h 880167"/>
              <a:gd name="T2" fmla="*/ 1115903 w 2156102"/>
              <a:gd name="T3" fmla="*/ 0 h 880167"/>
              <a:gd name="T4" fmla="*/ 790974 w 2156102"/>
              <a:gd name="T5" fmla="*/ 296108 h 880167"/>
              <a:gd name="T6" fmla="*/ 790974 w 2156102"/>
              <a:gd name="T7" fmla="*/ 309046 h 880167"/>
              <a:gd name="T8" fmla="*/ 2153332 w 2156102"/>
              <a:gd name="T9" fmla="*/ 309046 h 880167"/>
              <a:gd name="T10" fmla="*/ 2153332 w 2156102"/>
              <a:gd name="T11" fmla="*/ 889168 h 880167"/>
              <a:gd name="T12" fmla="*/ 0 w 2156102"/>
              <a:gd name="T13" fmla="*/ 889168 h 880167"/>
              <a:gd name="T14" fmla="*/ 0 w 2156102"/>
              <a:gd name="T15" fmla="*/ 341395 h 880167"/>
              <a:gd name="T16" fmla="*/ 351736 w 2156102"/>
              <a:gd name="T17" fmla="*/ 0 h 88016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156102"/>
              <a:gd name="T28" fmla="*/ 0 h 880167"/>
              <a:gd name="T29" fmla="*/ 2156102 w 2156102"/>
              <a:gd name="T30" fmla="*/ 880167 h 88016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156102" h="880167">
                <a:moveTo>
                  <a:pt x="352186" y="0"/>
                </a:moveTo>
                <a:lnTo>
                  <a:pt x="1117336" y="0"/>
                </a:lnTo>
                <a:lnTo>
                  <a:pt x="791994" y="293110"/>
                </a:lnTo>
                <a:lnTo>
                  <a:pt x="791994" y="305918"/>
                </a:lnTo>
                <a:lnTo>
                  <a:pt x="2156102" y="305918"/>
                </a:lnTo>
                <a:lnTo>
                  <a:pt x="2156102" y="880167"/>
                </a:lnTo>
                <a:lnTo>
                  <a:pt x="0" y="880167"/>
                </a:lnTo>
                <a:lnTo>
                  <a:pt x="0" y="337940"/>
                </a:lnTo>
                <a:lnTo>
                  <a:pt x="35218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40" tIns="45720" rIns="91440" bIns="45720"/>
          <a:lstStyle/>
          <a:p>
            <a:endParaRPr lang="zh-CN" altLang="en-US" sz="2400"/>
          </a:p>
        </p:txBody>
      </p:sp>
      <p:sp>
        <p:nvSpPr>
          <p:cNvPr id="10" name="文本框 12"/>
          <p:cNvSpPr txBox="1">
            <a:spLocks noChangeArrowheads="1"/>
          </p:cNvSpPr>
          <p:nvPr/>
        </p:nvSpPr>
        <p:spPr bwMode="auto">
          <a:xfrm>
            <a:off x="2918170" y="3542682"/>
            <a:ext cx="4649788" cy="1107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9" tIns="45719" rIns="91439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600" b="1" dirty="0">
                <a:solidFill>
                  <a:srgbClr val="0040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典型工程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31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59424" y="325315"/>
            <a:ext cx="61546" cy="46599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lIns="91439" tIns="45719" rIns="91439" bIns="45719" anchor="ctr"/>
          <a:lstStyle/>
          <a:p>
            <a:pPr algn="ctr"/>
            <a:endParaRPr lang="zh-CN" altLang="en-US" sz="2400">
              <a:solidFill>
                <a:srgbClr val="FFC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4366" y="325992"/>
            <a:ext cx="50163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A3q</a:t>
            </a:r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典型工程</a:t>
            </a:r>
          </a:p>
        </p:txBody>
      </p:sp>
      <p:sp>
        <p:nvSpPr>
          <p:cNvPr id="5" name="矩形 4"/>
          <p:cNvSpPr/>
          <p:nvPr/>
        </p:nvSpPr>
        <p:spPr>
          <a:xfrm>
            <a:off x="630008" y="986821"/>
            <a:ext cx="4301178" cy="523220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武汉长江大桥（</a:t>
            </a:r>
            <a:r>
              <a:rPr lang="en-US" altLang="zh-CN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1957</a:t>
            </a:r>
            <a:r>
              <a:rPr lang="zh-CN" altLang="en-US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年）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2842847" y="3740205"/>
            <a:ext cx="2013439" cy="1227449"/>
            <a:chOff x="6093069" y="1040966"/>
            <a:chExt cx="2013439" cy="1227449"/>
          </a:xfrm>
        </p:grpSpPr>
        <p:sp>
          <p:nvSpPr>
            <p:cNvPr id="12" name="矩形 11"/>
            <p:cNvSpPr/>
            <p:nvPr/>
          </p:nvSpPr>
          <p:spPr>
            <a:xfrm>
              <a:off x="6093069" y="1107831"/>
              <a:ext cx="2013439" cy="11605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6110587" y="1040966"/>
              <a:ext cx="902811" cy="425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ct val="180000"/>
                </a:lnSpc>
                <a:buClr>
                  <a:srgbClr val="740000"/>
                </a:buClr>
              </a:pPr>
              <a:r>
                <a:rPr lang="zh-CN" altLang="en-US" sz="1400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主要材料</a:t>
              </a:r>
              <a:endParaRPr lang="en-US" altLang="zh-CN" sz="14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103705" y="1493594"/>
              <a:ext cx="169507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740000"/>
                </a:buClr>
              </a:pPr>
              <a:r>
                <a:rPr lang="en-US" altLang="zh-CN" b="1" dirty="0" smtClean="0">
                  <a:solidFill>
                    <a:srgbClr val="1C488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3×128m</a:t>
              </a:r>
              <a:r>
                <a:rPr lang="zh-CN" altLang="en-US" b="1" dirty="0" smtClean="0">
                  <a:solidFill>
                    <a:srgbClr val="1C488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连续</a:t>
              </a:r>
              <a:r>
                <a:rPr lang="zh-CN" altLang="en-US" b="1" dirty="0">
                  <a:solidFill>
                    <a:srgbClr val="1C488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钢桁</a:t>
              </a:r>
              <a:r>
                <a:rPr lang="zh-CN" altLang="en-US" b="1" dirty="0" smtClean="0">
                  <a:solidFill>
                    <a:srgbClr val="1C488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梁</a:t>
              </a:r>
              <a:endParaRPr lang="en-US" altLang="zh-CN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291756" y="3766581"/>
            <a:ext cx="2013439" cy="1227449"/>
            <a:chOff x="6093069" y="1040966"/>
            <a:chExt cx="2013439" cy="1227449"/>
          </a:xfrm>
        </p:grpSpPr>
        <p:sp>
          <p:nvSpPr>
            <p:cNvPr id="18" name="矩形 17"/>
            <p:cNvSpPr/>
            <p:nvPr/>
          </p:nvSpPr>
          <p:spPr>
            <a:xfrm>
              <a:off x="6093069" y="1107831"/>
              <a:ext cx="2013439" cy="11605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6110587" y="1040966"/>
              <a:ext cx="902811" cy="425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ct val="180000"/>
                </a:lnSpc>
                <a:buClr>
                  <a:srgbClr val="740000"/>
                </a:buClr>
              </a:pPr>
              <a:r>
                <a:rPr lang="zh-CN" altLang="en-US" sz="1400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屈服强度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6147666" y="1572725"/>
              <a:ext cx="169507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740000"/>
                </a:buClr>
              </a:pPr>
              <a:r>
                <a:rPr lang="zh-CN" altLang="en-US" b="1" dirty="0">
                  <a:solidFill>
                    <a:srgbClr val="1C488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不</a:t>
              </a:r>
              <a:r>
                <a:rPr lang="zh-CN" altLang="en-US" b="1" dirty="0" smtClean="0">
                  <a:solidFill>
                    <a:srgbClr val="1C488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小</a:t>
              </a:r>
              <a:r>
                <a:rPr lang="en-US" altLang="zh-CN" b="1" dirty="0" smtClean="0">
                  <a:solidFill>
                    <a:srgbClr val="1C488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240MPa</a:t>
              </a:r>
              <a:endParaRPr lang="zh-CN" altLang="en-US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88731" y="2661681"/>
            <a:ext cx="2013439" cy="1227449"/>
            <a:chOff x="6016869" y="4270674"/>
            <a:chExt cx="2013439" cy="1227449"/>
          </a:xfrm>
        </p:grpSpPr>
        <p:sp>
          <p:nvSpPr>
            <p:cNvPr id="22" name="矩形 21"/>
            <p:cNvSpPr/>
            <p:nvPr/>
          </p:nvSpPr>
          <p:spPr>
            <a:xfrm>
              <a:off x="6016869" y="4337539"/>
              <a:ext cx="2013439" cy="1160584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6034387" y="4270674"/>
              <a:ext cx="1723358" cy="1125337"/>
              <a:chOff x="6034387" y="4270674"/>
              <a:chExt cx="1723358" cy="1125337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6034387" y="4270674"/>
                <a:ext cx="902811" cy="425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>
                  <a:lnSpc>
                    <a:spcPct val="180000"/>
                  </a:lnSpc>
                  <a:buClr>
                    <a:srgbClr val="740000"/>
                  </a:buClr>
                </a:pPr>
                <a:r>
                  <a:rPr lang="zh-CN" altLang="en-US" sz="1400" dirty="0">
                    <a:solidFill>
                      <a:srgbClr val="00206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项目概览</a:t>
                </a: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6062673" y="4749680"/>
                <a:ext cx="1695072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buClr>
                    <a:srgbClr val="1C4885"/>
                  </a:buClr>
                </a:pPr>
                <a:r>
                  <a:rPr lang="zh-CN" altLang="en-US" b="1" dirty="0" smtClean="0">
                    <a:solidFill>
                      <a:srgbClr val="1C488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双线铁路</a:t>
                </a:r>
                <a:endParaRPr lang="en-US" altLang="zh-CN" b="1" dirty="0" smtClean="0">
                  <a:solidFill>
                    <a:srgbClr val="1C488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>
                  <a:buClr>
                    <a:srgbClr val="1C4885"/>
                  </a:buClr>
                </a:pPr>
                <a:r>
                  <a:rPr lang="en-US" altLang="zh-CN" b="1" dirty="0" smtClean="0">
                    <a:solidFill>
                      <a:srgbClr val="1C488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en-US" b="1" dirty="0">
                    <a:solidFill>
                      <a:srgbClr val="1C488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车道公路</a:t>
                </a: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5061440" y="2696851"/>
            <a:ext cx="2013439" cy="1227449"/>
            <a:chOff x="3379176" y="4270674"/>
            <a:chExt cx="2013439" cy="1227449"/>
          </a:xfrm>
        </p:grpSpPr>
        <p:sp>
          <p:nvSpPr>
            <p:cNvPr id="27" name="矩形 26"/>
            <p:cNvSpPr/>
            <p:nvPr/>
          </p:nvSpPr>
          <p:spPr>
            <a:xfrm>
              <a:off x="3379176" y="4337539"/>
              <a:ext cx="2013439" cy="1160584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3396694" y="4270674"/>
              <a:ext cx="902811" cy="425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ct val="180000"/>
                </a:lnSpc>
                <a:buClr>
                  <a:srgbClr val="740000"/>
                </a:buClr>
              </a:pPr>
              <a:r>
                <a:rPr lang="zh-CN" altLang="en-US" sz="1400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主桁材质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3424980" y="4749680"/>
              <a:ext cx="178006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1C4885"/>
                </a:buClr>
              </a:pPr>
              <a:r>
                <a:rPr lang="zh-CN" altLang="en-US" b="1" dirty="0">
                  <a:solidFill>
                    <a:srgbClr val="1C488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前苏联</a:t>
              </a:r>
              <a:r>
                <a:rPr lang="zh-CN" altLang="en-US" b="1" dirty="0" smtClean="0">
                  <a:solidFill>
                    <a:srgbClr val="1C488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进口</a:t>
              </a:r>
              <a:r>
                <a:rPr lang="en-US" altLang="zh-CN" b="1" dirty="0" smtClean="0">
                  <a:solidFill>
                    <a:srgbClr val="1C488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3q</a:t>
              </a:r>
              <a:endParaRPr lang="zh-CN" altLang="en-US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519139" y="2688059"/>
            <a:ext cx="2013439" cy="1227449"/>
            <a:chOff x="3379176" y="2679266"/>
            <a:chExt cx="2013439" cy="1227449"/>
          </a:xfrm>
        </p:grpSpPr>
        <p:sp>
          <p:nvSpPr>
            <p:cNvPr id="30" name="矩形 29"/>
            <p:cNvSpPr/>
            <p:nvPr/>
          </p:nvSpPr>
          <p:spPr>
            <a:xfrm>
              <a:off x="3379176" y="2746131"/>
              <a:ext cx="2013439" cy="1160584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3396694" y="2679266"/>
              <a:ext cx="1808352" cy="1125337"/>
              <a:chOff x="3396694" y="2679266"/>
              <a:chExt cx="1808352" cy="1125337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3396694" y="2679266"/>
                <a:ext cx="902811" cy="425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>
                  <a:lnSpc>
                    <a:spcPct val="180000"/>
                  </a:lnSpc>
                  <a:buClr>
                    <a:srgbClr val="740000"/>
                  </a:buClr>
                </a:pPr>
                <a:r>
                  <a:rPr lang="zh-CN" altLang="en-US" sz="1400" dirty="0">
                    <a:solidFill>
                      <a:srgbClr val="00206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全桥用钢</a:t>
                </a: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3424980" y="3158272"/>
                <a:ext cx="1780066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buClr>
                    <a:srgbClr val="1C4885"/>
                  </a:buClr>
                </a:pPr>
                <a:r>
                  <a:rPr lang="en-US" altLang="zh-CN" b="1" dirty="0">
                    <a:solidFill>
                      <a:srgbClr val="1C488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2.44</a:t>
                </a:r>
                <a:r>
                  <a:rPr lang="zh-CN" altLang="en-US" b="1" dirty="0">
                    <a:solidFill>
                      <a:srgbClr val="1C488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万吨，铆接连接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33" b="21719"/>
          <a:stretch>
            <a:fillRect/>
          </a:stretch>
        </p:blipFill>
        <p:spPr>
          <a:xfrm>
            <a:off x="-4037" y="0"/>
            <a:ext cx="12196037" cy="4774223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59424" y="325315"/>
            <a:ext cx="61546" cy="46599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lIns="91439" tIns="45719" rIns="91439" bIns="45719" anchor="ctr"/>
          <a:lstStyle/>
          <a:p>
            <a:pPr algn="ctr"/>
            <a:endParaRPr lang="zh-CN" altLang="en-US" sz="2400">
              <a:solidFill>
                <a:srgbClr val="FFC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4366" y="325992"/>
            <a:ext cx="50163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16Mnq</a:t>
            </a:r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典型工程</a:t>
            </a:r>
          </a:p>
        </p:txBody>
      </p:sp>
      <p:sp>
        <p:nvSpPr>
          <p:cNvPr id="5" name="矩形 4"/>
          <p:cNvSpPr/>
          <p:nvPr/>
        </p:nvSpPr>
        <p:spPr>
          <a:xfrm>
            <a:off x="630008" y="986821"/>
            <a:ext cx="4301178" cy="523220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西陵长江大桥（</a:t>
            </a: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1996</a:t>
            </a:r>
            <a:r>
              <a:rPr lang="zh-CN" altLang="en-US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年）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855176" y="5011615"/>
            <a:ext cx="835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863968" y="5521568"/>
            <a:ext cx="2584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78622" y="5901790"/>
            <a:ext cx="35989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西陵长江大桥是长江上的第一座悬索桥，主跨</a:t>
            </a:r>
            <a:r>
              <a:rPr lang="en-US" altLang="zh-CN" sz="16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900m</a:t>
            </a:r>
            <a:r>
              <a:rPr lang="zh-CN" altLang="en-US" sz="16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，通行</a:t>
            </a:r>
            <a:r>
              <a:rPr lang="en-US" altLang="zh-CN" sz="16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zh-CN" altLang="en-US" sz="16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车道公路。</a:t>
            </a:r>
            <a:endParaRPr lang="zh-CN" altLang="en-US" sz="1600" dirty="0">
              <a:solidFill>
                <a:srgbClr val="1C4885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172199" y="5011615"/>
            <a:ext cx="835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180991" y="5521568"/>
            <a:ext cx="2584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主梁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材质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195646" y="5901790"/>
            <a:ext cx="42056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全</a:t>
            </a:r>
            <a:r>
              <a:rPr lang="zh-CN" altLang="en-US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焊接钢箱梁</a:t>
            </a:r>
            <a:r>
              <a:rPr lang="zh-CN" altLang="en-US" sz="16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，材质为</a:t>
            </a:r>
            <a:r>
              <a:rPr lang="en-US" altLang="zh-CN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16Mnq</a:t>
            </a:r>
            <a:r>
              <a:rPr lang="zh-CN" altLang="en-US" sz="16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，屈服强度不小于</a:t>
            </a:r>
            <a:r>
              <a:rPr lang="en-US" altLang="zh-CN" sz="16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320MPa</a:t>
            </a:r>
            <a:r>
              <a:rPr lang="zh-CN" altLang="en-US" sz="16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，全桥用钢</a:t>
            </a:r>
            <a:r>
              <a:rPr lang="en-US" altLang="zh-CN" sz="16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7300</a:t>
            </a:r>
            <a:r>
              <a:rPr lang="zh-CN" altLang="en-US" sz="16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吨。</a:t>
            </a:r>
            <a:r>
              <a:rPr lang="zh-CN" altLang="en-US" sz="16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599"/>
          <a:stretch>
            <a:fillRect/>
          </a:stretch>
        </p:blipFill>
        <p:spPr>
          <a:xfrm>
            <a:off x="-1" y="0"/>
            <a:ext cx="12196037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59424" y="325315"/>
            <a:ext cx="61546" cy="46599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lIns="91439" tIns="45719" rIns="91439" bIns="45719" anchor="ctr"/>
          <a:lstStyle/>
          <a:p>
            <a:pPr algn="ctr"/>
            <a:endParaRPr lang="zh-CN" altLang="en-US" sz="2400">
              <a:solidFill>
                <a:srgbClr val="FFC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4366" y="325992"/>
            <a:ext cx="50163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16Mnq</a:t>
            </a:r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典型工程</a:t>
            </a:r>
          </a:p>
        </p:txBody>
      </p:sp>
      <p:sp>
        <p:nvSpPr>
          <p:cNvPr id="5" name="矩形 4"/>
          <p:cNvSpPr/>
          <p:nvPr/>
        </p:nvSpPr>
        <p:spPr>
          <a:xfrm>
            <a:off x="630008" y="986821"/>
            <a:ext cx="4301178" cy="523220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南京长江大桥（</a:t>
            </a:r>
            <a:r>
              <a:rPr lang="en-US" altLang="zh-CN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1968</a:t>
            </a:r>
            <a:r>
              <a:rPr lang="zh-CN" altLang="en-US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年）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8813054" y="4030351"/>
            <a:ext cx="1689763" cy="1047600"/>
            <a:chOff x="6082814" y="1040966"/>
            <a:chExt cx="2023694" cy="1227449"/>
          </a:xfrm>
        </p:grpSpPr>
        <p:sp>
          <p:nvSpPr>
            <p:cNvPr id="12" name="矩形 11"/>
            <p:cNvSpPr/>
            <p:nvPr/>
          </p:nvSpPr>
          <p:spPr>
            <a:xfrm>
              <a:off x="6093069" y="1107831"/>
              <a:ext cx="2013439" cy="11605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6082814" y="1040966"/>
              <a:ext cx="958358" cy="4976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ct val="180000"/>
                </a:lnSpc>
                <a:buClr>
                  <a:srgbClr val="740000"/>
                </a:buClr>
              </a:pPr>
              <a:r>
                <a:rPr lang="zh-CN" altLang="en-US" sz="1200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主要材料</a:t>
              </a:r>
              <a:endParaRPr lang="en-US" altLang="zh-CN" sz="1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103705" y="1493594"/>
              <a:ext cx="1912814" cy="6851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740000"/>
                </a:buClr>
              </a:pPr>
              <a:r>
                <a:rPr lang="en-US" altLang="zh-CN" sz="1600" b="1" dirty="0">
                  <a:solidFill>
                    <a:srgbClr val="1C488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3×160m</a:t>
              </a:r>
              <a:r>
                <a:rPr lang="zh-CN" altLang="en-US" sz="1600" b="1" dirty="0">
                  <a:solidFill>
                    <a:srgbClr val="1C488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铆接连续钢桁梁</a:t>
              </a:r>
              <a:endParaRPr lang="en-US" altLang="zh-CN" sz="16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821847" y="2403772"/>
            <a:ext cx="1689763" cy="1047600"/>
            <a:chOff x="6082814" y="1040966"/>
            <a:chExt cx="2023694" cy="1227449"/>
          </a:xfrm>
        </p:grpSpPr>
        <p:sp>
          <p:nvSpPr>
            <p:cNvPr id="18" name="矩形 17"/>
            <p:cNvSpPr/>
            <p:nvPr/>
          </p:nvSpPr>
          <p:spPr>
            <a:xfrm>
              <a:off x="6093069" y="1107831"/>
              <a:ext cx="2013439" cy="116058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6082814" y="1040966"/>
              <a:ext cx="958358" cy="4976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ct val="180000"/>
                </a:lnSpc>
                <a:buClr>
                  <a:srgbClr val="740000"/>
                </a:buClr>
              </a:pPr>
              <a:r>
                <a:rPr lang="zh-CN" altLang="en-US" sz="1200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屈服强度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6147665" y="1572725"/>
              <a:ext cx="1932031" cy="3966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740000"/>
                </a:buClr>
              </a:pPr>
              <a:r>
                <a:rPr lang="zh-CN" altLang="en-US" sz="1600" b="1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不</a:t>
              </a:r>
              <a:r>
                <a:rPr lang="zh-CN" altLang="en-US" sz="1600" b="1" dirty="0" smtClean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小于</a:t>
              </a:r>
              <a:r>
                <a:rPr lang="en-US" altLang="zh-CN" sz="1600" b="1" dirty="0" smtClean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20MPa</a:t>
              </a:r>
              <a:endParaRPr lang="zh-CN" altLang="en-US" sz="16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060218" y="1729697"/>
            <a:ext cx="1679336" cy="1048672"/>
            <a:chOff x="6002708" y="4270674"/>
            <a:chExt cx="2027600" cy="1132497"/>
          </a:xfrm>
        </p:grpSpPr>
        <p:sp>
          <p:nvSpPr>
            <p:cNvPr id="22" name="矩形 21"/>
            <p:cNvSpPr/>
            <p:nvPr/>
          </p:nvSpPr>
          <p:spPr>
            <a:xfrm>
              <a:off x="6016869" y="4337539"/>
              <a:ext cx="2013439" cy="106563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6002708" y="4270674"/>
              <a:ext cx="1963905" cy="1068366"/>
              <a:chOff x="6002708" y="4270674"/>
              <a:chExt cx="1963905" cy="1068366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6002708" y="4270674"/>
                <a:ext cx="966170" cy="4586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>
                  <a:lnSpc>
                    <a:spcPct val="180000"/>
                  </a:lnSpc>
                  <a:buClr>
                    <a:srgbClr val="740000"/>
                  </a:buClr>
                </a:pPr>
                <a:r>
                  <a:rPr lang="zh-CN" altLang="en-US" sz="1200" dirty="0">
                    <a:solidFill>
                      <a:srgbClr val="00206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项目概览</a:t>
                </a: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6020210" y="4692709"/>
                <a:ext cx="1946403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buClr>
                    <a:srgbClr val="1C4885"/>
                  </a:buClr>
                </a:pPr>
                <a:r>
                  <a:rPr lang="zh-CN" altLang="en-US" sz="1600" b="1" dirty="0" smtClean="0">
                    <a:solidFill>
                      <a:srgbClr val="1C488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双线铁路</a:t>
                </a:r>
                <a:r>
                  <a:rPr lang="zh-CN" altLang="en-US" sz="1600" b="1" dirty="0">
                    <a:solidFill>
                      <a:srgbClr val="1C488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，</a:t>
                </a:r>
                <a:r>
                  <a:rPr lang="en-US" altLang="zh-CN" sz="1600" b="1" dirty="0" smtClean="0">
                    <a:solidFill>
                      <a:srgbClr val="1C488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4</a:t>
                </a:r>
                <a:r>
                  <a:rPr lang="zh-CN" altLang="en-US" sz="1600" b="1" dirty="0">
                    <a:solidFill>
                      <a:srgbClr val="1C488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车道公路</a:t>
                </a: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7013562" y="3294727"/>
            <a:ext cx="1690823" cy="1047600"/>
            <a:chOff x="3368921" y="4270674"/>
            <a:chExt cx="2024963" cy="1227449"/>
          </a:xfrm>
        </p:grpSpPr>
        <p:sp>
          <p:nvSpPr>
            <p:cNvPr id="27" name="矩形 26"/>
            <p:cNvSpPr/>
            <p:nvPr/>
          </p:nvSpPr>
          <p:spPr>
            <a:xfrm>
              <a:off x="3379176" y="4337539"/>
              <a:ext cx="2013439" cy="1160584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3368921" y="4270674"/>
              <a:ext cx="958358" cy="49764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ct val="180000"/>
                </a:lnSpc>
                <a:buClr>
                  <a:srgbClr val="740000"/>
                </a:buClr>
              </a:pPr>
              <a:r>
                <a:rPr lang="zh-CN" altLang="en-US" sz="1200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主桁材质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3424980" y="4749680"/>
              <a:ext cx="1968904" cy="6851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Clr>
                  <a:srgbClr val="1C4885"/>
                </a:buClr>
              </a:pPr>
              <a:r>
                <a:rPr lang="zh-CN" altLang="en-US" sz="1600" b="1" dirty="0">
                  <a:solidFill>
                    <a:srgbClr val="1C488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自主研发</a:t>
              </a:r>
              <a:r>
                <a:rPr lang="zh-CN" altLang="en-US" sz="1600" b="1" dirty="0" smtClean="0">
                  <a:solidFill>
                    <a:srgbClr val="1C488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的</a:t>
              </a:r>
              <a:r>
                <a:rPr lang="en-US" altLang="zh-CN" sz="1600" b="1" dirty="0" smtClean="0">
                  <a:solidFill>
                    <a:srgbClr val="1C488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16Mnq</a:t>
              </a:r>
              <a:endParaRPr lang="zh-CN" altLang="en-US" sz="16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039710" y="5114734"/>
            <a:ext cx="1709584" cy="986052"/>
            <a:chOff x="3359470" y="2679266"/>
            <a:chExt cx="1915915" cy="1048989"/>
          </a:xfrm>
        </p:grpSpPr>
        <p:sp>
          <p:nvSpPr>
            <p:cNvPr id="30" name="矩形 29"/>
            <p:cNvSpPr/>
            <p:nvPr/>
          </p:nvSpPr>
          <p:spPr>
            <a:xfrm>
              <a:off x="3359470" y="2680655"/>
              <a:ext cx="1884106" cy="10476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3447990" y="2679266"/>
              <a:ext cx="1827395" cy="808768"/>
              <a:chOff x="3447990" y="2679266"/>
              <a:chExt cx="1827395" cy="808768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3447990" y="2679266"/>
                <a:ext cx="800219" cy="4247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just">
                  <a:lnSpc>
                    <a:spcPct val="180000"/>
                  </a:lnSpc>
                  <a:buClr>
                    <a:srgbClr val="740000"/>
                  </a:buClr>
                </a:pPr>
                <a:r>
                  <a:rPr lang="zh-CN" altLang="en-US" sz="1200" dirty="0">
                    <a:solidFill>
                      <a:srgbClr val="00206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全桥用钢</a:t>
                </a: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3495319" y="3149480"/>
                <a:ext cx="1780066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buClr>
                    <a:srgbClr val="1C4885"/>
                  </a:buClr>
                </a:pPr>
                <a:r>
                  <a:rPr lang="en-US" altLang="zh-CN" sz="1600" b="1" dirty="0">
                    <a:solidFill>
                      <a:srgbClr val="00206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6.65</a:t>
                </a:r>
                <a:r>
                  <a:rPr lang="zh-CN" altLang="en-US" sz="1600" b="1" dirty="0">
                    <a:solidFill>
                      <a:srgbClr val="00206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万吨</a:t>
                </a:r>
                <a:endParaRPr lang="zh-CN" altLang="en-US" sz="1600" b="1" dirty="0">
                  <a:solidFill>
                    <a:srgbClr val="1C488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 descr="20150820总部全景图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43"/>
          <a:stretch>
            <a:fillRect/>
          </a:stretch>
        </p:blipFill>
        <p:spPr bwMode="auto">
          <a:xfrm>
            <a:off x="-3176" y="3657600"/>
            <a:ext cx="12198351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矩形 29"/>
          <p:cNvSpPr>
            <a:spLocks noChangeArrowheads="1"/>
          </p:cNvSpPr>
          <p:nvPr/>
        </p:nvSpPr>
        <p:spPr bwMode="auto">
          <a:xfrm>
            <a:off x="682624" y="1703390"/>
            <a:ext cx="1328739" cy="354012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9" tIns="45719" rIns="91439" bIns="45719"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3076" name="文本框 30"/>
          <p:cNvSpPr txBox="1">
            <a:spLocks noChangeArrowheads="1"/>
          </p:cNvSpPr>
          <p:nvPr/>
        </p:nvSpPr>
        <p:spPr bwMode="auto">
          <a:xfrm>
            <a:off x="777875" y="1681165"/>
            <a:ext cx="1335088" cy="400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9" tIns="45719" rIns="91439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465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1</a:t>
            </a:r>
          </a:p>
        </p:txBody>
      </p:sp>
      <p:sp>
        <p:nvSpPr>
          <p:cNvPr id="3077" name="Rectangle 6"/>
          <p:cNvSpPr>
            <a:spLocks noChangeArrowheads="1"/>
          </p:cNvSpPr>
          <p:nvPr/>
        </p:nvSpPr>
        <p:spPr bwMode="auto">
          <a:xfrm>
            <a:off x="2174877" y="2349501"/>
            <a:ext cx="4119563" cy="400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9" tIns="45719" rIns="91439" bIns="45719">
            <a:spAutoFit/>
          </a:bodyPr>
          <a:lstStyle/>
          <a:p>
            <a:pPr eaLnBrk="0" hangingPunct="0"/>
            <a:r>
              <a:rPr lang="zh-CN" altLang="en-US" sz="20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典型工程 </a:t>
            </a: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2174875" y="3028949"/>
            <a:ext cx="4611688" cy="400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9" tIns="45719" rIns="91439" bIns="45719">
            <a:spAutoFit/>
          </a:bodyPr>
          <a:lstStyle/>
          <a:p>
            <a:pPr eaLnBrk="0" hangingPunct="0"/>
            <a:r>
              <a:rPr lang="zh-CN" altLang="en-US" sz="20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发展展望</a:t>
            </a:r>
          </a:p>
        </p:txBody>
      </p:sp>
      <p:grpSp>
        <p:nvGrpSpPr>
          <p:cNvPr id="3079" name="组合 54"/>
          <p:cNvGrpSpPr/>
          <p:nvPr/>
        </p:nvGrpSpPr>
        <p:grpSpPr bwMode="auto">
          <a:xfrm>
            <a:off x="583893" y="423866"/>
            <a:ext cx="1444138" cy="906926"/>
            <a:chOff x="1391270" y="0"/>
            <a:chExt cx="1443910" cy="906392"/>
          </a:xfrm>
        </p:grpSpPr>
        <p:sp>
          <p:nvSpPr>
            <p:cNvPr id="3085" name="文本框 57"/>
            <p:cNvSpPr txBox="1">
              <a:spLocks noChangeArrowheads="1"/>
            </p:cNvSpPr>
            <p:nvPr/>
          </p:nvSpPr>
          <p:spPr bwMode="auto">
            <a:xfrm>
              <a:off x="1391270" y="0"/>
              <a:ext cx="1432560" cy="645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3600" b="1" dirty="0">
                  <a:solidFill>
                    <a:srgbClr val="1C488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3086" name="文本框 56"/>
            <p:cNvSpPr txBox="1">
              <a:spLocks noChangeArrowheads="1"/>
            </p:cNvSpPr>
            <p:nvPr/>
          </p:nvSpPr>
          <p:spPr bwMode="auto">
            <a:xfrm>
              <a:off x="1402620" y="506517"/>
              <a:ext cx="1432560" cy="399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dirty="0">
                  <a:solidFill>
                    <a:srgbClr val="1C488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</a:p>
          </p:txBody>
        </p:sp>
      </p:grpSp>
      <p:sp>
        <p:nvSpPr>
          <p:cNvPr id="3080" name="Rectangle 6"/>
          <p:cNvSpPr>
            <a:spLocks noChangeArrowheads="1"/>
          </p:cNvSpPr>
          <p:nvPr/>
        </p:nvSpPr>
        <p:spPr bwMode="auto">
          <a:xfrm>
            <a:off x="2174878" y="1681165"/>
            <a:ext cx="3040063" cy="400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9" tIns="45719" rIns="91439" bIns="45719">
            <a:spAutoFit/>
          </a:bodyPr>
          <a:lstStyle/>
          <a:p>
            <a:pPr eaLnBrk="0" hangingPunct="0"/>
            <a:r>
              <a:rPr lang="zh-CN" altLang="en-US" sz="20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发展特点</a:t>
            </a:r>
          </a:p>
        </p:txBody>
      </p:sp>
      <p:sp>
        <p:nvSpPr>
          <p:cNvPr id="3081" name="矩形 29"/>
          <p:cNvSpPr>
            <a:spLocks noChangeArrowheads="1"/>
          </p:cNvSpPr>
          <p:nvPr/>
        </p:nvSpPr>
        <p:spPr bwMode="auto">
          <a:xfrm>
            <a:off x="682624" y="2397127"/>
            <a:ext cx="1328739" cy="354013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9" tIns="45719" rIns="91439" bIns="45719"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3082" name="文本框 30"/>
          <p:cNvSpPr txBox="1">
            <a:spLocks noChangeArrowheads="1"/>
          </p:cNvSpPr>
          <p:nvPr/>
        </p:nvSpPr>
        <p:spPr bwMode="auto">
          <a:xfrm>
            <a:off x="777875" y="2359027"/>
            <a:ext cx="1335088" cy="400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9" tIns="45719" rIns="91439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en-US" altLang="zh-CN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465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2</a:t>
            </a:r>
          </a:p>
        </p:txBody>
      </p:sp>
      <p:sp>
        <p:nvSpPr>
          <p:cNvPr id="3083" name="矩形 29"/>
          <p:cNvSpPr>
            <a:spLocks noChangeArrowheads="1"/>
          </p:cNvSpPr>
          <p:nvPr/>
        </p:nvSpPr>
        <p:spPr bwMode="auto">
          <a:xfrm>
            <a:off x="682624" y="3060700"/>
            <a:ext cx="1328739" cy="354013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9" tIns="45719" rIns="91439" bIns="45719"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3084" name="文本框 30"/>
          <p:cNvSpPr txBox="1">
            <a:spLocks noChangeArrowheads="1"/>
          </p:cNvSpPr>
          <p:nvPr/>
        </p:nvSpPr>
        <p:spPr bwMode="auto">
          <a:xfrm>
            <a:off x="777875" y="3009901"/>
            <a:ext cx="1335088" cy="400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9" tIns="45719" rIns="91439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en-US" altLang="zh-CN" sz="2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en-US" altLang="zh-CN" sz="1465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2075" y="354014"/>
            <a:ext cx="7481888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26628" name="文本框 8"/>
          <p:cNvSpPr txBox="1">
            <a:spLocks noChangeArrowheads="1"/>
          </p:cNvSpPr>
          <p:nvPr/>
        </p:nvSpPr>
        <p:spPr bwMode="auto">
          <a:xfrm>
            <a:off x="420625" y="1553337"/>
            <a:ext cx="2537728" cy="538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4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44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630" name="组合 13"/>
          <p:cNvGrpSpPr>
            <a:grpSpLocks noChangeAspect="1"/>
          </p:cNvGrpSpPr>
          <p:nvPr/>
        </p:nvGrpSpPr>
        <p:grpSpPr bwMode="auto">
          <a:xfrm>
            <a:off x="6804025" y="3178175"/>
            <a:ext cx="5578475" cy="3481388"/>
            <a:chOff x="0" y="0"/>
            <a:chExt cx="5324473" cy="3322983"/>
          </a:xfrm>
        </p:grpSpPr>
        <p:pic>
          <p:nvPicPr>
            <p:cNvPr id="26632" name="图片 1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040"/>
            <a:stretch>
              <a:fillRect/>
            </a:stretch>
          </p:blipFill>
          <p:spPr bwMode="auto">
            <a:xfrm>
              <a:off x="6344" y="0"/>
              <a:ext cx="5318129" cy="1642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3" name="图片 1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633" r="2628"/>
            <a:stretch>
              <a:fillRect/>
            </a:stretch>
          </p:blipFill>
          <p:spPr bwMode="auto">
            <a:xfrm>
              <a:off x="0" y="1632435"/>
              <a:ext cx="5178427" cy="1690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文本框 12"/>
          <p:cNvSpPr txBox="1">
            <a:spLocks noChangeArrowheads="1"/>
          </p:cNvSpPr>
          <p:nvPr/>
        </p:nvSpPr>
        <p:spPr bwMode="auto">
          <a:xfrm>
            <a:off x="3249864" y="3444070"/>
            <a:ext cx="4649788" cy="1107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9" tIns="45719" rIns="91439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600" b="1" dirty="0">
                <a:solidFill>
                  <a:srgbClr val="0040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发展展望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l="32159" t="20393" r="28378" b="49705"/>
          <a:stretch>
            <a:fillRect/>
          </a:stretch>
        </p:blipFill>
        <p:spPr>
          <a:xfrm>
            <a:off x="448237" y="2169459"/>
            <a:ext cx="3119716" cy="27342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9424" y="325315"/>
            <a:ext cx="61546" cy="465993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9" tIns="45719" rIns="91439" bIns="45719"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4365" y="325992"/>
            <a:ext cx="81446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发展空间（国内、外钢结构桥梁应用</a:t>
            </a:r>
            <a:r>
              <a:rPr lang="zh-CN" altLang="en-US" sz="2800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现状）</a:t>
            </a:r>
            <a:endParaRPr lang="zh-CN" altLang="en-US" sz="2800" b="1" dirty="0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0100" y="2048608"/>
            <a:ext cx="2769577" cy="1582616"/>
          </a:xfrm>
          <a:prstGeom prst="rect">
            <a:avLst/>
          </a:prstGeom>
          <a:solidFill>
            <a:srgbClr val="1C488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钢桥</a:t>
            </a:r>
            <a:r>
              <a:rPr lang="zh-CN" altLang="en-US" sz="24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占</a:t>
            </a:r>
            <a:r>
              <a:rPr lang="en-US" altLang="zh-CN" sz="24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35%</a:t>
            </a:r>
            <a:endParaRPr lang="zh-CN" altLang="en-US" sz="24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31323" y="2048608"/>
            <a:ext cx="2769577" cy="1582616"/>
          </a:xfrm>
          <a:prstGeom prst="rect">
            <a:avLst/>
          </a:prstGeom>
          <a:solidFill>
            <a:srgbClr val="1C488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钢桥</a:t>
            </a:r>
            <a:r>
              <a:rPr lang="zh-CN" altLang="en-US" sz="24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占</a:t>
            </a:r>
            <a:r>
              <a:rPr lang="en-US" altLang="zh-CN" sz="24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41</a:t>
            </a:r>
            <a:r>
              <a:rPr lang="en-US" altLang="zh-CN" sz="2400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4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062546" y="2048608"/>
            <a:ext cx="2769577" cy="1582616"/>
          </a:xfrm>
          <a:prstGeom prst="rect">
            <a:avLst/>
          </a:prstGeom>
          <a:solidFill>
            <a:srgbClr val="1C488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钢桥不足</a:t>
            </a:r>
            <a:r>
              <a:rPr lang="en-US" altLang="zh-CN" sz="24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1.0%</a:t>
            </a:r>
            <a:endParaRPr lang="zh-CN" altLang="en-US" sz="24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18865" y="2074958"/>
            <a:ext cx="18389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美国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万座桥梁</a:t>
            </a:r>
          </a:p>
        </p:txBody>
      </p:sp>
      <p:sp>
        <p:nvSpPr>
          <p:cNvPr id="13" name="矩形 12"/>
          <p:cNvSpPr/>
          <p:nvPr/>
        </p:nvSpPr>
        <p:spPr>
          <a:xfrm>
            <a:off x="4394050" y="2030996"/>
            <a:ext cx="18389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日本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万座桥梁</a:t>
            </a:r>
          </a:p>
        </p:txBody>
      </p:sp>
      <p:sp>
        <p:nvSpPr>
          <p:cNvPr id="14" name="矩形 13"/>
          <p:cNvSpPr/>
          <p:nvPr/>
        </p:nvSpPr>
        <p:spPr>
          <a:xfrm>
            <a:off x="8099689" y="2057373"/>
            <a:ext cx="1162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近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78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万座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09243" y="4398304"/>
            <a:ext cx="106855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40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我国</a:t>
            </a:r>
            <a:r>
              <a:rPr lang="zh-CN" altLang="zh-CN" sz="2400" b="1" dirty="0">
                <a:solidFill>
                  <a:srgbClr val="0040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普速铁路桥梁</a:t>
            </a:r>
            <a:r>
              <a:rPr lang="zh-CN" altLang="en-US" sz="2400" b="1" dirty="0">
                <a:solidFill>
                  <a:srgbClr val="0040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约有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48000</a:t>
            </a:r>
            <a:r>
              <a:rPr lang="zh-CN" altLang="zh-CN" sz="2400" b="1" dirty="0">
                <a:solidFill>
                  <a:srgbClr val="0040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座</a:t>
            </a:r>
            <a:r>
              <a:rPr lang="zh-CN" altLang="en-US" sz="2400" b="1" dirty="0" smtClean="0">
                <a:solidFill>
                  <a:srgbClr val="0040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2400" b="1" dirty="0" smtClean="0">
              <a:solidFill>
                <a:srgbClr val="00409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2400" b="1" dirty="0" smtClean="0">
                <a:solidFill>
                  <a:srgbClr val="0040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</a:t>
            </a:r>
            <a:r>
              <a:rPr lang="zh-CN" altLang="en-US" sz="2400" b="1" dirty="0" smtClean="0">
                <a:solidFill>
                  <a:srgbClr val="0040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zh-CN" sz="2400" b="1" dirty="0">
                <a:solidFill>
                  <a:srgbClr val="0040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钢桥</a:t>
            </a:r>
            <a:r>
              <a:rPr lang="zh-CN" altLang="en-US" sz="2400" b="1" dirty="0">
                <a:solidFill>
                  <a:srgbClr val="0040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不到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1300</a:t>
            </a:r>
            <a:r>
              <a:rPr lang="zh-CN" altLang="zh-CN" sz="2400" b="1" dirty="0">
                <a:solidFill>
                  <a:srgbClr val="0040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座</a:t>
            </a:r>
            <a:r>
              <a:rPr lang="zh-CN" altLang="en-US" sz="2400" b="1" dirty="0">
                <a:solidFill>
                  <a:srgbClr val="0040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、钢</a:t>
            </a:r>
            <a:r>
              <a:rPr lang="en-US" altLang="zh-CN" sz="2400" b="1" dirty="0">
                <a:solidFill>
                  <a:srgbClr val="0040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zh-CN" sz="2400" b="1" dirty="0">
                <a:solidFill>
                  <a:srgbClr val="0040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混</a:t>
            </a:r>
            <a:r>
              <a:rPr lang="zh-CN" altLang="en-US" sz="2400" b="1" dirty="0">
                <a:solidFill>
                  <a:srgbClr val="0040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</a:t>
            </a:r>
            <a:r>
              <a:rPr lang="zh-CN" altLang="zh-CN" sz="2400" b="1" dirty="0">
                <a:solidFill>
                  <a:srgbClr val="0040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合</a:t>
            </a:r>
            <a:r>
              <a:rPr lang="zh-CN" altLang="en-US" sz="2400" b="1" dirty="0">
                <a:solidFill>
                  <a:srgbClr val="0040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梁</a:t>
            </a:r>
            <a:r>
              <a:rPr lang="zh-CN" altLang="zh-CN" sz="2400" b="1" dirty="0">
                <a:solidFill>
                  <a:srgbClr val="0040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桥</a:t>
            </a:r>
            <a:r>
              <a:rPr lang="zh-CN" altLang="en-US" sz="2400" b="1" dirty="0">
                <a:solidFill>
                  <a:srgbClr val="0040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不到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zh-CN" altLang="zh-CN" sz="2400" b="1" dirty="0">
                <a:solidFill>
                  <a:srgbClr val="0040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座</a:t>
            </a:r>
            <a:r>
              <a:rPr lang="zh-CN" altLang="en-US" sz="2400" b="1" dirty="0">
                <a:solidFill>
                  <a:srgbClr val="0040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，合计占比约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3.5%</a:t>
            </a:r>
            <a:r>
              <a:rPr lang="zh-CN" altLang="en-US" sz="2400" b="1" dirty="0">
                <a:solidFill>
                  <a:srgbClr val="00409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9424" y="325315"/>
            <a:ext cx="61546" cy="465993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9" tIns="45719" rIns="91439" bIns="45719"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4365" y="325992"/>
            <a:ext cx="81446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发展空间（政策</a:t>
            </a:r>
            <a:r>
              <a:rPr lang="zh-CN" altLang="en-US" sz="2800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支持）</a:t>
            </a:r>
            <a:endParaRPr lang="zh-CN" altLang="en-US" sz="2800" b="1" dirty="0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02677" y="1976975"/>
            <a:ext cx="4671645" cy="3083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80000"/>
              </a:lnSpc>
            </a:pPr>
            <a:r>
              <a:rPr lang="en-US" altLang="zh-CN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日，交通运输部颁布了</a:t>
            </a:r>
            <a:r>
              <a:rPr lang="en-US" altLang="zh-CN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关于推进公路钢结构桥梁建设的指导意见</a:t>
            </a:r>
            <a:r>
              <a:rPr lang="en-US" altLang="zh-CN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，加强了政策层面的引导，决定推进钢箱梁、钢桁梁、钢混组合梁等公路钢结构桥梁建设，提升公路桥梁品质，发挥钢结构桥梁性能优势，助推公路建设转型升级</a:t>
            </a:r>
            <a:r>
              <a:rPr lang="zh-CN" altLang="en-US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198577" y="1283677"/>
            <a:ext cx="4132384" cy="4844562"/>
            <a:chOff x="835269" y="1749669"/>
            <a:chExt cx="3439529" cy="4299439"/>
          </a:xfrm>
        </p:grpSpPr>
        <p:sp>
          <p:nvSpPr>
            <p:cNvPr id="16" name="矩形 15"/>
            <p:cNvSpPr/>
            <p:nvPr/>
          </p:nvSpPr>
          <p:spPr>
            <a:xfrm>
              <a:off x="835269" y="1749670"/>
              <a:ext cx="3424893" cy="4299438"/>
            </a:xfrm>
            <a:prstGeom prst="rect">
              <a:avLst/>
            </a:prstGeom>
            <a:solidFill>
              <a:srgbClr val="1C488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80000"/>
                </a:lnSpc>
              </a:pPr>
              <a:endParaRPr lang="en-US" altLang="zh-CN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1450" indent="-171450">
                <a:lnSpc>
                  <a:spcPct val="18000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加强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方案比选，鼓励选用钢结构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桥梁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1450" indent="-171450">
                <a:lnSpc>
                  <a:spcPct val="18000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合理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选型，更好地发挥钢结构桥梁的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优势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1450" indent="-171450">
                <a:lnSpc>
                  <a:spcPct val="18000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重视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钢结构桥梁的构造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1450" indent="-171450">
                <a:lnSpc>
                  <a:spcPct val="18000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全面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提高结构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可维护性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1450" indent="-171450">
                <a:lnSpc>
                  <a:spcPct val="18000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推进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钢结构桥梁工业化、标准化、智能化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建造完善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相关标准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定额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171450" indent="-171450">
                <a:lnSpc>
                  <a:spcPct val="180000"/>
                </a:lnSpc>
                <a:buFont typeface="Wingdings" panose="05000000000000000000" pitchFamily="2" charset="2"/>
                <a:buChar char="l"/>
              </a:pP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加强</a:t>
              </a:r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专业人才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培养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44061" y="1749669"/>
              <a:ext cx="3430737" cy="545123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>
                  <a:solidFill>
                    <a:srgbClr val="1C488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《</a:t>
              </a:r>
              <a:r>
                <a:rPr lang="zh-CN" altLang="en-US" b="1" dirty="0">
                  <a:solidFill>
                    <a:srgbClr val="1C488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指导意见</a:t>
              </a:r>
              <a:r>
                <a:rPr lang="en-US" altLang="zh-CN" b="1" dirty="0" smtClean="0">
                  <a:solidFill>
                    <a:srgbClr val="1C488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》7</a:t>
              </a:r>
              <a:r>
                <a:rPr lang="zh-CN" altLang="en-US" b="1" dirty="0">
                  <a:solidFill>
                    <a:srgbClr val="1C488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条重点措施</a:t>
              </a:r>
              <a:endParaRPr lang="zh-CN" altLang="en-US" dirty="0">
                <a:solidFill>
                  <a:srgbClr val="1C4885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19"/>
          <a:stretch>
            <a:fillRect/>
          </a:stretch>
        </p:blipFill>
        <p:spPr>
          <a:xfrm>
            <a:off x="1" y="-1"/>
            <a:ext cx="12192000" cy="685800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59424" y="325315"/>
            <a:ext cx="61546" cy="465993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9" tIns="45719" rIns="91439" bIns="45719"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4365" y="325992"/>
            <a:ext cx="81446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发展空间（高强钢</a:t>
            </a:r>
            <a:r>
              <a:rPr lang="en-US" altLang="zh-CN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沪通长江</a:t>
            </a:r>
            <a:r>
              <a:rPr lang="zh-CN" altLang="en-US" sz="2800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大桥）</a:t>
            </a:r>
            <a:endParaRPr lang="zh-CN" altLang="en-US" sz="2800" b="1" dirty="0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3033346"/>
            <a:ext cx="12192000" cy="2294792"/>
          </a:xfrm>
          <a:prstGeom prst="rect">
            <a:avLst/>
          </a:prstGeom>
          <a:solidFill>
            <a:srgbClr val="FFC000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12911" y="3534480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主桥介绍</a:t>
            </a:r>
            <a:endParaRPr lang="zh-CN" altLang="en-US" sz="2800" dirty="0">
              <a:solidFill>
                <a:srgbClr val="1C4885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25417" y="4035669"/>
            <a:ext cx="25409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双塔三索面</a:t>
            </a:r>
            <a:r>
              <a:rPr lang="zh-CN" altLang="en-US" sz="1600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斜拉桥，主跨</a:t>
            </a:r>
            <a:r>
              <a:rPr lang="en-US" altLang="zh-CN" sz="1600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1092m</a:t>
            </a:r>
            <a:r>
              <a:rPr lang="zh-CN" altLang="en-US" sz="1600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，通行</a:t>
            </a:r>
            <a:r>
              <a:rPr lang="zh-CN" altLang="en-US" sz="1600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四线</a:t>
            </a:r>
            <a:r>
              <a:rPr lang="zh-CN" altLang="en-US" sz="1600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铁路，</a:t>
            </a:r>
            <a:endParaRPr lang="en-US" altLang="zh-CN" sz="1600" dirty="0" smtClean="0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Wingdings 2" panose="05020102010507070707" pitchFamily="18" charset="2"/>
            </a:endParaRPr>
          </a:p>
          <a:p>
            <a:r>
              <a:rPr lang="zh-CN" altLang="en-US" sz="1600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六</a:t>
            </a:r>
            <a:r>
              <a:rPr lang="zh-CN" altLang="en-US" sz="1600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车道</a:t>
            </a:r>
            <a:r>
              <a:rPr lang="zh-CN" altLang="en-US" sz="1600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公路</a:t>
            </a:r>
            <a:endParaRPr lang="en-US" altLang="zh-CN" sz="1600" dirty="0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Wingdings 2" panose="05020102010507070707" pitchFamily="18" charset="2"/>
            </a:endParaRPr>
          </a:p>
          <a:p>
            <a:endParaRPr lang="zh-CN" altLang="en-US" sz="1600" dirty="0">
              <a:solidFill>
                <a:srgbClr val="1C4885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3921369" y="3692768"/>
            <a:ext cx="0" cy="108145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4594664" y="359602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桁梁主体</a:t>
            </a:r>
            <a:endParaRPr lang="zh-CN" altLang="en-US" sz="2800" dirty="0">
              <a:solidFill>
                <a:srgbClr val="1C4885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615962" y="4062047"/>
            <a:ext cx="24354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首次采用了新研制的</a:t>
            </a:r>
            <a:r>
              <a:rPr lang="en-US" altLang="zh-CN" sz="1600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Q500qE</a:t>
            </a:r>
            <a:r>
              <a:rPr lang="zh-CN" altLang="en-US" sz="1600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控温控轧高强度桥梁钢</a:t>
            </a:r>
            <a:endParaRPr lang="zh-CN" altLang="en-US" sz="1600" dirty="0">
              <a:solidFill>
                <a:srgbClr val="1C4885"/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7464669" y="3736730"/>
            <a:ext cx="0" cy="108145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8032456" y="358723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全桥用钢</a:t>
            </a:r>
            <a:endParaRPr lang="zh-CN" altLang="en-US" sz="2800" dirty="0">
              <a:solidFill>
                <a:srgbClr val="1C4885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044961" y="4070839"/>
            <a:ext cx="26552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用钢</a:t>
            </a:r>
            <a:r>
              <a:rPr lang="en-US" altLang="zh-CN" sz="1600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13.95</a:t>
            </a:r>
            <a:r>
              <a:rPr lang="zh-CN" altLang="en-US" sz="1600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万吨</a:t>
            </a:r>
            <a:r>
              <a:rPr lang="zh-CN" altLang="en-US" sz="1600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，</a:t>
            </a:r>
            <a:r>
              <a:rPr lang="en-US" altLang="zh-CN" sz="1600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Q500qE</a:t>
            </a:r>
            <a:r>
              <a:rPr lang="zh-CN" altLang="en-US" sz="1600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钢</a:t>
            </a:r>
            <a:r>
              <a:rPr lang="en-US" altLang="zh-CN" sz="1600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3.16</a:t>
            </a:r>
            <a:r>
              <a:rPr lang="zh-CN" altLang="en-US" sz="1600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万</a:t>
            </a:r>
            <a:r>
              <a:rPr lang="zh-CN" altLang="en-US" sz="1600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吨，用</a:t>
            </a:r>
            <a:r>
              <a:rPr lang="zh-CN" altLang="en-US" sz="1600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钢量减少</a:t>
            </a:r>
            <a:r>
              <a:rPr lang="en-US" altLang="zh-CN" sz="1600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1.32</a:t>
            </a:r>
            <a:r>
              <a:rPr lang="zh-CN" altLang="en-US" sz="1600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万吨，</a:t>
            </a:r>
            <a:r>
              <a:rPr lang="zh-CN" altLang="en-US" sz="1600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节约</a:t>
            </a:r>
            <a:r>
              <a:rPr lang="en-US" altLang="zh-CN" sz="1600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1.5</a:t>
            </a:r>
            <a:r>
              <a:rPr lang="zh-CN" altLang="en-US" sz="1600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亿元</a:t>
            </a:r>
            <a:endParaRPr lang="zh-CN" altLang="en-US" sz="1600" dirty="0">
              <a:solidFill>
                <a:srgbClr val="1C488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19"/>
          <a:stretch>
            <a:fillRect/>
          </a:stretch>
        </p:blipFill>
        <p:spPr>
          <a:xfrm>
            <a:off x="1" y="-1"/>
            <a:ext cx="12192000" cy="6858001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59424" y="325315"/>
            <a:ext cx="61546" cy="465993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9" tIns="45719" rIns="91439" bIns="45719"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44365" y="325992"/>
            <a:ext cx="81446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发展空间（高强钢</a:t>
            </a:r>
            <a:r>
              <a:rPr lang="en-US" altLang="zh-CN" sz="2800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芜湖长江公铁</a:t>
            </a:r>
            <a:r>
              <a:rPr lang="zh-CN" altLang="en-US" sz="2800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大桥）</a:t>
            </a:r>
            <a:endParaRPr lang="zh-CN" altLang="en-US" sz="2800" b="1" dirty="0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4607169"/>
            <a:ext cx="12192000" cy="2294792"/>
            <a:chOff x="0" y="4563208"/>
            <a:chExt cx="11755316" cy="2294792"/>
          </a:xfrm>
        </p:grpSpPr>
        <p:sp>
          <p:nvSpPr>
            <p:cNvPr id="6" name="矩形 5"/>
            <p:cNvSpPr/>
            <p:nvPr/>
          </p:nvSpPr>
          <p:spPr>
            <a:xfrm>
              <a:off x="0" y="4563208"/>
              <a:ext cx="3930162" cy="229479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912577" y="4563208"/>
              <a:ext cx="3930162" cy="22947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7825154" y="4563208"/>
              <a:ext cx="3930162" cy="2294792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174458" y="5143473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主桥介绍</a:t>
            </a:r>
            <a:endParaRPr lang="zh-CN" altLang="en-US" sz="2800" dirty="0">
              <a:solidFill>
                <a:srgbClr val="1C4885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5315" y="5627077"/>
            <a:ext cx="35784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双塔三索面</a:t>
            </a:r>
            <a:r>
              <a:rPr lang="zh-CN" altLang="en-US" sz="1600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斜拉桥，主跨</a:t>
            </a:r>
            <a:r>
              <a:rPr lang="en-US" altLang="zh-CN" sz="1600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1092m</a:t>
            </a:r>
            <a:r>
              <a:rPr lang="zh-CN" altLang="en-US" sz="1600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，通行</a:t>
            </a:r>
            <a:r>
              <a:rPr lang="zh-CN" altLang="en-US" sz="1600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四线</a:t>
            </a:r>
            <a:r>
              <a:rPr lang="zh-CN" altLang="en-US" sz="1600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铁路，六</a:t>
            </a:r>
            <a:r>
              <a:rPr lang="zh-CN" altLang="en-US" sz="1600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车道</a:t>
            </a:r>
            <a:r>
              <a:rPr lang="zh-CN" altLang="en-US" sz="1600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公路</a:t>
            </a:r>
            <a:endParaRPr lang="en-US" altLang="zh-CN" sz="1600" dirty="0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Wingdings 2" panose="05020102010507070707" pitchFamily="18" charset="2"/>
            </a:endParaRPr>
          </a:p>
          <a:p>
            <a:pPr algn="ctr"/>
            <a:endParaRPr lang="zh-CN" altLang="en-US" sz="1600" dirty="0">
              <a:solidFill>
                <a:srgbClr val="1C4885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154443" y="511709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桁梁主体</a:t>
            </a:r>
            <a:endParaRPr lang="zh-CN" altLang="en-US" sz="2800" dirty="0">
              <a:solidFill>
                <a:srgbClr val="1C4885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448908" y="5591909"/>
            <a:ext cx="3314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首次采用了新研制的</a:t>
            </a:r>
            <a:r>
              <a:rPr lang="en-US" altLang="zh-CN" sz="1600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Q500qE</a:t>
            </a:r>
            <a:r>
              <a:rPr lang="zh-CN" altLang="en-US" sz="1600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控温控轧高强度桥梁钢</a:t>
            </a:r>
            <a:endParaRPr lang="zh-CN" altLang="en-US" sz="1600" dirty="0">
              <a:solidFill>
                <a:srgbClr val="1C4885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242866" y="5143473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全桥用钢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414239" y="5600701"/>
            <a:ext cx="3637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用钢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13.95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万吨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，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Q500qE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钢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3.16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万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吨，用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钢量减少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1.32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万吨，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节约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1.5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亿元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1017" y="355600"/>
            <a:ext cx="7482416" cy="374226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矩形 6"/>
          <p:cNvSpPr/>
          <p:nvPr/>
        </p:nvSpPr>
        <p:spPr>
          <a:xfrm>
            <a:off x="0" y="4800599"/>
            <a:ext cx="12192000" cy="2057401"/>
          </a:xfrm>
          <a:prstGeom prst="rect">
            <a:avLst/>
          </a:prstGeom>
          <a:solidFill>
            <a:srgbClr val="1C4885"/>
          </a:solidFill>
          <a:ln w="9525">
            <a:noFill/>
          </a:ln>
        </p:spPr>
        <p:txBody>
          <a:bodyPr anchor="ctr"/>
          <a:lstStyle/>
          <a:p>
            <a:pPr lvl="0" algn="ctr" fontAlgn="base"/>
            <a:endParaRPr lang="zh-CN" altLang="en-US" noProof="1">
              <a:solidFill>
                <a:srgbClr val="FFFFFF"/>
              </a:solidFill>
              <a:latin typeface="Calibri" pitchFamily="34" charset="0"/>
              <a:ea typeface="宋体" panose="02010600030101010101" pitchFamily="2" charset="-122"/>
            </a:endParaRPr>
          </a:p>
        </p:txBody>
      </p:sp>
      <p:pic>
        <p:nvPicPr>
          <p:cNvPr id="74757" name="图片 2" descr="未标题-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1333" y="2527300"/>
            <a:ext cx="4910667" cy="433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1"/>
          <p:cNvSpPr txBox="1"/>
          <p:nvPr/>
        </p:nvSpPr>
        <p:spPr>
          <a:xfrm>
            <a:off x="1001673" y="2912677"/>
            <a:ext cx="6375073" cy="1274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rPr>
              <a:t>欢迎大家精诚合作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itchFamily="34" charset="0"/>
              </a:rPr>
              <a:t>共创未来！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数据 3"/>
          <p:cNvSpPr/>
          <p:nvPr/>
        </p:nvSpPr>
        <p:spPr>
          <a:xfrm>
            <a:off x="6923565" y="0"/>
            <a:ext cx="5266944" cy="689434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00"/>
              <a:gd name="connsiteX1" fmla="*/ 3134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53"/>
              <a:gd name="connsiteX1" fmla="*/ 3134 w 10000"/>
              <a:gd name="connsiteY1" fmla="*/ 0 h 10053"/>
              <a:gd name="connsiteX2" fmla="*/ 10000 w 10000"/>
              <a:gd name="connsiteY2" fmla="*/ 0 h 10053"/>
              <a:gd name="connsiteX3" fmla="*/ 7259 w 10000"/>
              <a:gd name="connsiteY3" fmla="*/ 10053 h 10053"/>
              <a:gd name="connsiteX4" fmla="*/ 0 w 10000"/>
              <a:gd name="connsiteY4" fmla="*/ 10000 h 100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53">
                <a:moveTo>
                  <a:pt x="0" y="10000"/>
                </a:moveTo>
                <a:lnTo>
                  <a:pt x="3134" y="0"/>
                </a:lnTo>
                <a:lnTo>
                  <a:pt x="10000" y="0"/>
                </a:lnTo>
                <a:lnTo>
                  <a:pt x="7259" y="10053"/>
                </a:lnTo>
                <a:lnTo>
                  <a:pt x="0" y="10000"/>
                </a:lnTo>
                <a:close/>
              </a:path>
            </a:pathLst>
          </a:custGeom>
          <a:solidFill>
            <a:srgbClr val="4BC0C4">
              <a:alpha val="78000"/>
            </a:srgbClr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流程图: 数据 3"/>
          <p:cNvSpPr/>
          <p:nvPr/>
        </p:nvSpPr>
        <p:spPr>
          <a:xfrm>
            <a:off x="6379900" y="4545217"/>
            <a:ext cx="793215" cy="2312783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00"/>
              <a:gd name="connsiteX1" fmla="*/ 3134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53"/>
              <a:gd name="connsiteX1" fmla="*/ 3134 w 10000"/>
              <a:gd name="connsiteY1" fmla="*/ 0 h 10053"/>
              <a:gd name="connsiteX2" fmla="*/ 10000 w 10000"/>
              <a:gd name="connsiteY2" fmla="*/ 0 h 10053"/>
              <a:gd name="connsiteX3" fmla="*/ 7259 w 10000"/>
              <a:gd name="connsiteY3" fmla="*/ 10053 h 10053"/>
              <a:gd name="connsiteX4" fmla="*/ 0 w 10000"/>
              <a:gd name="connsiteY4" fmla="*/ 10000 h 10053"/>
              <a:gd name="connsiteX0" fmla="*/ 0 w 7259"/>
              <a:gd name="connsiteY0" fmla="*/ 10000 h 10053"/>
              <a:gd name="connsiteX1" fmla="*/ 3134 w 7259"/>
              <a:gd name="connsiteY1" fmla="*/ 0 h 10053"/>
              <a:gd name="connsiteX2" fmla="*/ 4051 w 7259"/>
              <a:gd name="connsiteY2" fmla="*/ 0 h 10053"/>
              <a:gd name="connsiteX3" fmla="*/ 7259 w 7259"/>
              <a:gd name="connsiteY3" fmla="*/ 10053 h 10053"/>
              <a:gd name="connsiteX4" fmla="*/ 0 w 7259"/>
              <a:gd name="connsiteY4" fmla="*/ 10000 h 10053"/>
              <a:gd name="connsiteX0" fmla="*/ 0 w 5581"/>
              <a:gd name="connsiteY0" fmla="*/ 9947 h 9982"/>
              <a:gd name="connsiteX1" fmla="*/ 4317 w 5581"/>
              <a:gd name="connsiteY1" fmla="*/ 0 h 9982"/>
              <a:gd name="connsiteX2" fmla="*/ 5581 w 5581"/>
              <a:gd name="connsiteY2" fmla="*/ 0 h 9982"/>
              <a:gd name="connsiteX3" fmla="*/ 975 w 5581"/>
              <a:gd name="connsiteY3" fmla="*/ 9982 h 9982"/>
              <a:gd name="connsiteX4" fmla="*/ 0 w 5581"/>
              <a:gd name="connsiteY4" fmla="*/ 9947 h 9982"/>
              <a:gd name="connsiteX0" fmla="*/ 0 w 9714"/>
              <a:gd name="connsiteY0" fmla="*/ 9983 h 10018"/>
              <a:gd name="connsiteX1" fmla="*/ 7735 w 9714"/>
              <a:gd name="connsiteY1" fmla="*/ 18 h 10018"/>
              <a:gd name="connsiteX2" fmla="*/ 9714 w 9714"/>
              <a:gd name="connsiteY2" fmla="*/ 0 h 10018"/>
              <a:gd name="connsiteX3" fmla="*/ 1747 w 9714"/>
              <a:gd name="connsiteY3" fmla="*/ 10018 h 10018"/>
              <a:gd name="connsiteX4" fmla="*/ 0 w 9714"/>
              <a:gd name="connsiteY4" fmla="*/ 9983 h 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14" h="10018">
                <a:moveTo>
                  <a:pt x="0" y="9983"/>
                </a:moveTo>
                <a:lnTo>
                  <a:pt x="7735" y="18"/>
                </a:lnTo>
                <a:lnTo>
                  <a:pt x="9714" y="0"/>
                </a:lnTo>
                <a:lnTo>
                  <a:pt x="1747" y="10018"/>
                </a:lnTo>
                <a:lnTo>
                  <a:pt x="0" y="9983"/>
                </a:lnTo>
                <a:close/>
              </a:path>
            </a:pathLst>
          </a:custGeom>
          <a:solidFill>
            <a:srgbClr val="4BC0C4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2" name="任意多边形 81"/>
          <p:cNvSpPr/>
          <p:nvPr/>
        </p:nvSpPr>
        <p:spPr>
          <a:xfrm>
            <a:off x="12975" y="1295237"/>
            <a:ext cx="618677" cy="2156707"/>
          </a:xfrm>
          <a:custGeom>
            <a:avLst/>
            <a:gdLst>
              <a:gd name="connsiteX0" fmla="*/ 698683 w 698683"/>
              <a:gd name="connsiteY0" fmla="*/ 0 h 2435606"/>
              <a:gd name="connsiteX1" fmla="*/ 0 w 698683"/>
              <a:gd name="connsiteY1" fmla="*/ 2435606 h 2435606"/>
              <a:gd name="connsiteX2" fmla="*/ 0 w 698683"/>
              <a:gd name="connsiteY2" fmla="*/ 1839150 h 2435606"/>
              <a:gd name="connsiteX3" fmla="*/ 513637 w 698683"/>
              <a:gd name="connsiteY3" fmla="*/ 4666 h 2435606"/>
              <a:gd name="connsiteX4" fmla="*/ 698683 w 698683"/>
              <a:gd name="connsiteY4" fmla="*/ 0 h 2435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8683" h="2435606">
                <a:moveTo>
                  <a:pt x="698683" y="0"/>
                </a:moveTo>
                <a:lnTo>
                  <a:pt x="0" y="2435606"/>
                </a:lnTo>
                <a:lnTo>
                  <a:pt x="0" y="1839150"/>
                </a:lnTo>
                <a:lnTo>
                  <a:pt x="513637" y="4666"/>
                </a:lnTo>
                <a:lnTo>
                  <a:pt x="698683" y="0"/>
                </a:lnTo>
                <a:close/>
              </a:path>
            </a:pathLst>
          </a:custGeom>
          <a:solidFill>
            <a:srgbClr val="4BC0C4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676363" y="532406"/>
            <a:ext cx="4257741" cy="6309896"/>
            <a:chOff x="8709026" y="995363"/>
            <a:chExt cx="1409700" cy="2089150"/>
          </a:xfrm>
        </p:grpSpPr>
        <p:sp>
          <p:nvSpPr>
            <p:cNvPr id="9" name="Freeform 775"/>
            <p:cNvSpPr>
              <a:spLocks/>
            </p:cNvSpPr>
            <p:nvPr/>
          </p:nvSpPr>
          <p:spPr bwMode="auto">
            <a:xfrm>
              <a:off x="8851901" y="1649413"/>
              <a:ext cx="1112838" cy="779462"/>
            </a:xfrm>
            <a:custGeom>
              <a:avLst/>
              <a:gdLst>
                <a:gd name="T0" fmla="*/ 557 w 557"/>
                <a:gd name="T1" fmla="*/ 172 h 390"/>
                <a:gd name="T2" fmla="*/ 492 w 557"/>
                <a:gd name="T3" fmla="*/ 125 h 390"/>
                <a:gd name="T4" fmla="*/ 389 w 557"/>
                <a:gd name="T5" fmla="*/ 113 h 390"/>
                <a:gd name="T6" fmla="*/ 349 w 557"/>
                <a:gd name="T7" fmla="*/ 74 h 390"/>
                <a:gd name="T8" fmla="*/ 348 w 557"/>
                <a:gd name="T9" fmla="*/ 21 h 390"/>
                <a:gd name="T10" fmla="*/ 313 w 557"/>
                <a:gd name="T11" fmla="*/ 43 h 390"/>
                <a:gd name="T12" fmla="*/ 275 w 557"/>
                <a:gd name="T13" fmla="*/ 43 h 390"/>
                <a:gd name="T14" fmla="*/ 214 w 557"/>
                <a:gd name="T15" fmla="*/ 0 h 390"/>
                <a:gd name="T16" fmla="*/ 211 w 557"/>
                <a:gd name="T17" fmla="*/ 75 h 390"/>
                <a:gd name="T18" fmla="*/ 170 w 557"/>
                <a:gd name="T19" fmla="*/ 113 h 390"/>
                <a:gd name="T20" fmla="*/ 68 w 557"/>
                <a:gd name="T21" fmla="*/ 125 h 390"/>
                <a:gd name="T22" fmla="*/ 1 w 557"/>
                <a:gd name="T23" fmla="*/ 182 h 390"/>
                <a:gd name="T24" fmla="*/ 0 w 557"/>
                <a:gd name="T25" fmla="*/ 186 h 390"/>
                <a:gd name="T26" fmla="*/ 0 w 557"/>
                <a:gd name="T27" fmla="*/ 188 h 390"/>
                <a:gd name="T28" fmla="*/ 0 w 557"/>
                <a:gd name="T29" fmla="*/ 189 h 390"/>
                <a:gd name="T30" fmla="*/ 100 w 557"/>
                <a:gd name="T31" fmla="*/ 271 h 390"/>
                <a:gd name="T32" fmla="*/ 136 w 557"/>
                <a:gd name="T33" fmla="*/ 390 h 390"/>
                <a:gd name="T34" fmla="*/ 424 w 557"/>
                <a:gd name="T35" fmla="*/ 390 h 390"/>
                <a:gd name="T36" fmla="*/ 464 w 557"/>
                <a:gd name="T37" fmla="*/ 262 h 390"/>
                <a:gd name="T38" fmla="*/ 474 w 557"/>
                <a:gd name="T39" fmla="*/ 262 h 390"/>
                <a:gd name="T40" fmla="*/ 557 w 557"/>
                <a:gd name="T41" fmla="*/ 172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7" h="390">
                  <a:moveTo>
                    <a:pt x="557" y="172"/>
                  </a:moveTo>
                  <a:cubicBezTo>
                    <a:pt x="548" y="145"/>
                    <a:pt x="522" y="125"/>
                    <a:pt x="492" y="125"/>
                  </a:cubicBezTo>
                  <a:cubicBezTo>
                    <a:pt x="389" y="113"/>
                    <a:pt x="389" y="113"/>
                    <a:pt x="389" y="113"/>
                  </a:cubicBezTo>
                  <a:cubicBezTo>
                    <a:pt x="370" y="106"/>
                    <a:pt x="353" y="87"/>
                    <a:pt x="349" y="74"/>
                  </a:cubicBezTo>
                  <a:cubicBezTo>
                    <a:pt x="348" y="21"/>
                    <a:pt x="348" y="21"/>
                    <a:pt x="348" y="21"/>
                  </a:cubicBezTo>
                  <a:cubicBezTo>
                    <a:pt x="337" y="30"/>
                    <a:pt x="326" y="35"/>
                    <a:pt x="313" y="43"/>
                  </a:cubicBezTo>
                  <a:cubicBezTo>
                    <a:pt x="307" y="45"/>
                    <a:pt x="283" y="46"/>
                    <a:pt x="275" y="43"/>
                  </a:cubicBezTo>
                  <a:cubicBezTo>
                    <a:pt x="256" y="32"/>
                    <a:pt x="234" y="19"/>
                    <a:pt x="214" y="0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06" y="88"/>
                    <a:pt x="189" y="105"/>
                    <a:pt x="170" y="113"/>
                  </a:cubicBezTo>
                  <a:cubicBezTo>
                    <a:pt x="68" y="125"/>
                    <a:pt x="68" y="125"/>
                    <a:pt x="68" y="125"/>
                  </a:cubicBezTo>
                  <a:cubicBezTo>
                    <a:pt x="34" y="125"/>
                    <a:pt x="6" y="150"/>
                    <a:pt x="1" y="182"/>
                  </a:cubicBezTo>
                  <a:cubicBezTo>
                    <a:pt x="0" y="183"/>
                    <a:pt x="0" y="184"/>
                    <a:pt x="0" y="186"/>
                  </a:cubicBezTo>
                  <a:cubicBezTo>
                    <a:pt x="0" y="186"/>
                    <a:pt x="0" y="187"/>
                    <a:pt x="0" y="188"/>
                  </a:cubicBezTo>
                  <a:cubicBezTo>
                    <a:pt x="0" y="188"/>
                    <a:pt x="0" y="189"/>
                    <a:pt x="0" y="189"/>
                  </a:cubicBezTo>
                  <a:cubicBezTo>
                    <a:pt x="100" y="271"/>
                    <a:pt x="100" y="271"/>
                    <a:pt x="100" y="271"/>
                  </a:cubicBezTo>
                  <a:cubicBezTo>
                    <a:pt x="136" y="390"/>
                    <a:pt x="136" y="390"/>
                    <a:pt x="136" y="390"/>
                  </a:cubicBezTo>
                  <a:cubicBezTo>
                    <a:pt x="424" y="390"/>
                    <a:pt x="424" y="390"/>
                    <a:pt x="424" y="390"/>
                  </a:cubicBezTo>
                  <a:cubicBezTo>
                    <a:pt x="464" y="262"/>
                    <a:pt x="464" y="262"/>
                    <a:pt x="464" y="262"/>
                  </a:cubicBezTo>
                  <a:cubicBezTo>
                    <a:pt x="474" y="262"/>
                    <a:pt x="474" y="262"/>
                    <a:pt x="474" y="262"/>
                  </a:cubicBezTo>
                  <a:lnTo>
                    <a:pt x="557" y="172"/>
                  </a:ln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Rectangle 776"/>
            <p:cNvSpPr>
              <a:spLocks noChangeArrowheads="1"/>
            </p:cNvSpPr>
            <p:nvPr/>
          </p:nvSpPr>
          <p:spPr bwMode="auto">
            <a:xfrm>
              <a:off x="9228138" y="1936750"/>
              <a:ext cx="346075" cy="638175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777"/>
            <p:cNvSpPr>
              <a:spLocks noEditPoints="1"/>
            </p:cNvSpPr>
            <p:nvPr/>
          </p:nvSpPr>
          <p:spPr bwMode="auto">
            <a:xfrm>
              <a:off x="8709026" y="1843088"/>
              <a:ext cx="1409700" cy="1241425"/>
            </a:xfrm>
            <a:custGeom>
              <a:avLst/>
              <a:gdLst>
                <a:gd name="T0" fmla="*/ 627 w 705"/>
                <a:gd name="T1" fmla="*/ 72 h 621"/>
                <a:gd name="T2" fmla="*/ 563 w 705"/>
                <a:gd name="T3" fmla="*/ 28 h 621"/>
                <a:gd name="T4" fmla="*/ 460 w 705"/>
                <a:gd name="T5" fmla="*/ 16 h 621"/>
                <a:gd name="T6" fmla="*/ 438 w 705"/>
                <a:gd name="T7" fmla="*/ 10 h 621"/>
                <a:gd name="T8" fmla="*/ 353 w 705"/>
                <a:gd name="T9" fmla="*/ 343 h 621"/>
                <a:gd name="T10" fmla="*/ 265 w 705"/>
                <a:gd name="T11" fmla="*/ 0 h 621"/>
                <a:gd name="T12" fmla="*/ 241 w 705"/>
                <a:gd name="T13" fmla="*/ 16 h 621"/>
                <a:gd name="T14" fmla="*/ 139 w 705"/>
                <a:gd name="T15" fmla="*/ 28 h 621"/>
                <a:gd name="T16" fmla="*/ 87 w 705"/>
                <a:gd name="T17" fmla="*/ 52 h 621"/>
                <a:gd name="T18" fmla="*/ 87 w 705"/>
                <a:gd name="T19" fmla="*/ 52 h 621"/>
                <a:gd name="T20" fmla="*/ 83 w 705"/>
                <a:gd name="T21" fmla="*/ 57 h 621"/>
                <a:gd name="T22" fmla="*/ 76 w 705"/>
                <a:gd name="T23" fmla="*/ 70 h 621"/>
                <a:gd name="T24" fmla="*/ 1 w 705"/>
                <a:gd name="T25" fmla="*/ 318 h 621"/>
                <a:gd name="T26" fmla="*/ 125 w 705"/>
                <a:gd name="T27" fmla="*/ 550 h 621"/>
                <a:gd name="T28" fmla="*/ 214 w 705"/>
                <a:gd name="T29" fmla="*/ 544 h 621"/>
                <a:gd name="T30" fmla="*/ 163 w 705"/>
                <a:gd name="T31" fmla="*/ 574 h 621"/>
                <a:gd name="T32" fmla="*/ 163 w 705"/>
                <a:gd name="T33" fmla="*/ 583 h 621"/>
                <a:gd name="T34" fmla="*/ 349 w 705"/>
                <a:gd name="T35" fmla="*/ 621 h 621"/>
                <a:gd name="T36" fmla="*/ 539 w 705"/>
                <a:gd name="T37" fmla="*/ 582 h 621"/>
                <a:gd name="T38" fmla="*/ 538 w 705"/>
                <a:gd name="T39" fmla="*/ 550 h 621"/>
                <a:gd name="T40" fmla="*/ 581 w 705"/>
                <a:gd name="T41" fmla="*/ 539 h 621"/>
                <a:gd name="T42" fmla="*/ 703 w 705"/>
                <a:gd name="T43" fmla="*/ 311 h 621"/>
                <a:gd name="T44" fmla="*/ 627 w 705"/>
                <a:gd name="T45" fmla="*/ 72 h 621"/>
                <a:gd name="T46" fmla="*/ 169 w 705"/>
                <a:gd name="T47" fmla="*/ 471 h 621"/>
                <a:gd name="T48" fmla="*/ 103 w 705"/>
                <a:gd name="T49" fmla="*/ 337 h 621"/>
                <a:gd name="T50" fmla="*/ 157 w 705"/>
                <a:gd name="T51" fmla="*/ 187 h 621"/>
                <a:gd name="T52" fmla="*/ 169 w 705"/>
                <a:gd name="T53" fmla="*/ 470 h 621"/>
                <a:gd name="T54" fmla="*/ 169 w 705"/>
                <a:gd name="T55" fmla="*/ 471 h 621"/>
                <a:gd name="T56" fmla="*/ 533 w 705"/>
                <a:gd name="T57" fmla="*/ 478 h 621"/>
                <a:gd name="T58" fmla="*/ 533 w 705"/>
                <a:gd name="T59" fmla="*/ 464 h 621"/>
                <a:gd name="T60" fmla="*/ 544 w 705"/>
                <a:gd name="T61" fmla="*/ 194 h 621"/>
                <a:gd name="T62" fmla="*/ 603 w 705"/>
                <a:gd name="T63" fmla="*/ 336 h 621"/>
                <a:gd name="T64" fmla="*/ 533 w 705"/>
                <a:gd name="T65" fmla="*/ 47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05" h="621">
                  <a:moveTo>
                    <a:pt x="627" y="72"/>
                  </a:moveTo>
                  <a:cubicBezTo>
                    <a:pt x="617" y="47"/>
                    <a:pt x="592" y="28"/>
                    <a:pt x="563" y="28"/>
                  </a:cubicBezTo>
                  <a:cubicBezTo>
                    <a:pt x="460" y="16"/>
                    <a:pt x="460" y="16"/>
                    <a:pt x="460" y="16"/>
                  </a:cubicBezTo>
                  <a:cubicBezTo>
                    <a:pt x="456" y="14"/>
                    <a:pt x="442" y="12"/>
                    <a:pt x="438" y="10"/>
                  </a:cubicBezTo>
                  <a:cubicBezTo>
                    <a:pt x="353" y="343"/>
                    <a:pt x="353" y="343"/>
                    <a:pt x="353" y="343"/>
                  </a:cubicBezTo>
                  <a:cubicBezTo>
                    <a:pt x="265" y="0"/>
                    <a:pt x="265" y="0"/>
                    <a:pt x="265" y="0"/>
                  </a:cubicBezTo>
                  <a:cubicBezTo>
                    <a:pt x="258" y="6"/>
                    <a:pt x="250" y="12"/>
                    <a:pt x="241" y="16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18" y="28"/>
                    <a:pt x="99" y="37"/>
                    <a:pt x="87" y="52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6" y="53"/>
                    <a:pt x="84" y="55"/>
                    <a:pt x="83" y="57"/>
                  </a:cubicBezTo>
                  <a:cubicBezTo>
                    <a:pt x="80" y="61"/>
                    <a:pt x="78" y="65"/>
                    <a:pt x="76" y="70"/>
                  </a:cubicBezTo>
                  <a:cubicBezTo>
                    <a:pt x="51" y="119"/>
                    <a:pt x="3" y="257"/>
                    <a:pt x="1" y="318"/>
                  </a:cubicBezTo>
                  <a:cubicBezTo>
                    <a:pt x="0" y="388"/>
                    <a:pt x="89" y="518"/>
                    <a:pt x="125" y="550"/>
                  </a:cubicBezTo>
                  <a:cubicBezTo>
                    <a:pt x="214" y="544"/>
                    <a:pt x="214" y="544"/>
                    <a:pt x="214" y="544"/>
                  </a:cubicBezTo>
                  <a:cubicBezTo>
                    <a:pt x="163" y="574"/>
                    <a:pt x="163" y="574"/>
                    <a:pt x="163" y="574"/>
                  </a:cubicBezTo>
                  <a:cubicBezTo>
                    <a:pt x="163" y="583"/>
                    <a:pt x="163" y="583"/>
                    <a:pt x="163" y="583"/>
                  </a:cubicBezTo>
                  <a:cubicBezTo>
                    <a:pt x="220" y="608"/>
                    <a:pt x="283" y="621"/>
                    <a:pt x="349" y="621"/>
                  </a:cubicBezTo>
                  <a:cubicBezTo>
                    <a:pt x="417" y="621"/>
                    <a:pt x="481" y="607"/>
                    <a:pt x="539" y="582"/>
                  </a:cubicBezTo>
                  <a:cubicBezTo>
                    <a:pt x="538" y="550"/>
                    <a:pt x="538" y="550"/>
                    <a:pt x="538" y="550"/>
                  </a:cubicBezTo>
                  <a:cubicBezTo>
                    <a:pt x="549" y="558"/>
                    <a:pt x="565" y="559"/>
                    <a:pt x="581" y="539"/>
                  </a:cubicBezTo>
                  <a:cubicBezTo>
                    <a:pt x="617" y="507"/>
                    <a:pt x="705" y="382"/>
                    <a:pt x="703" y="311"/>
                  </a:cubicBezTo>
                  <a:cubicBezTo>
                    <a:pt x="702" y="252"/>
                    <a:pt x="653" y="124"/>
                    <a:pt x="627" y="72"/>
                  </a:cubicBezTo>
                  <a:close/>
                  <a:moveTo>
                    <a:pt x="169" y="471"/>
                  </a:moveTo>
                  <a:cubicBezTo>
                    <a:pt x="142" y="426"/>
                    <a:pt x="110" y="352"/>
                    <a:pt x="103" y="337"/>
                  </a:cubicBezTo>
                  <a:cubicBezTo>
                    <a:pt x="91" y="308"/>
                    <a:pt x="124" y="238"/>
                    <a:pt x="157" y="187"/>
                  </a:cubicBezTo>
                  <a:cubicBezTo>
                    <a:pt x="169" y="470"/>
                    <a:pt x="169" y="470"/>
                    <a:pt x="169" y="470"/>
                  </a:cubicBezTo>
                  <a:lnTo>
                    <a:pt x="169" y="471"/>
                  </a:lnTo>
                  <a:close/>
                  <a:moveTo>
                    <a:pt x="533" y="478"/>
                  </a:moveTo>
                  <a:cubicBezTo>
                    <a:pt x="533" y="464"/>
                    <a:pt x="533" y="464"/>
                    <a:pt x="533" y="464"/>
                  </a:cubicBezTo>
                  <a:cubicBezTo>
                    <a:pt x="544" y="194"/>
                    <a:pt x="544" y="194"/>
                    <a:pt x="544" y="194"/>
                  </a:cubicBezTo>
                  <a:cubicBezTo>
                    <a:pt x="572" y="244"/>
                    <a:pt x="603" y="306"/>
                    <a:pt x="603" y="336"/>
                  </a:cubicBezTo>
                  <a:cubicBezTo>
                    <a:pt x="604" y="358"/>
                    <a:pt x="560" y="427"/>
                    <a:pt x="533" y="47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778"/>
            <p:cNvSpPr>
              <a:spLocks/>
            </p:cNvSpPr>
            <p:nvPr/>
          </p:nvSpPr>
          <p:spPr bwMode="auto">
            <a:xfrm>
              <a:off x="9115426" y="1858963"/>
              <a:ext cx="603250" cy="831850"/>
            </a:xfrm>
            <a:custGeom>
              <a:avLst/>
              <a:gdLst>
                <a:gd name="T0" fmla="*/ 302 w 302"/>
                <a:gd name="T1" fmla="*/ 129 h 416"/>
                <a:gd name="T2" fmla="*/ 295 w 302"/>
                <a:gd name="T3" fmla="*/ 12 h 416"/>
                <a:gd name="T4" fmla="*/ 260 w 302"/>
                <a:gd name="T5" fmla="*/ 8 h 416"/>
                <a:gd name="T6" fmla="*/ 246 w 302"/>
                <a:gd name="T7" fmla="*/ 1 h 416"/>
                <a:gd name="T8" fmla="*/ 228 w 302"/>
                <a:gd name="T9" fmla="*/ 25 h 416"/>
                <a:gd name="T10" fmla="*/ 149 w 302"/>
                <a:gd name="T11" fmla="*/ 333 h 416"/>
                <a:gd name="T12" fmla="*/ 71 w 302"/>
                <a:gd name="T13" fmla="*/ 24 h 416"/>
                <a:gd name="T14" fmla="*/ 53 w 302"/>
                <a:gd name="T15" fmla="*/ 0 h 416"/>
                <a:gd name="T16" fmla="*/ 38 w 302"/>
                <a:gd name="T17" fmla="*/ 8 h 416"/>
                <a:gd name="T18" fmla="*/ 6 w 302"/>
                <a:gd name="T19" fmla="*/ 11 h 416"/>
                <a:gd name="T20" fmla="*/ 0 w 302"/>
                <a:gd name="T21" fmla="*/ 128 h 416"/>
                <a:gd name="T22" fmla="*/ 44 w 302"/>
                <a:gd name="T23" fmla="*/ 136 h 416"/>
                <a:gd name="T24" fmla="*/ 35 w 302"/>
                <a:gd name="T25" fmla="*/ 181 h 416"/>
                <a:gd name="T26" fmla="*/ 143 w 302"/>
                <a:gd name="T27" fmla="*/ 389 h 416"/>
                <a:gd name="T28" fmla="*/ 141 w 302"/>
                <a:gd name="T29" fmla="*/ 416 h 416"/>
                <a:gd name="T30" fmla="*/ 267 w 302"/>
                <a:gd name="T31" fmla="*/ 182 h 416"/>
                <a:gd name="T32" fmla="*/ 258 w 302"/>
                <a:gd name="T33" fmla="*/ 137 h 416"/>
                <a:gd name="T34" fmla="*/ 302 w 302"/>
                <a:gd name="T35" fmla="*/ 129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2" h="416">
                  <a:moveTo>
                    <a:pt x="302" y="129"/>
                  </a:moveTo>
                  <a:cubicBezTo>
                    <a:pt x="295" y="12"/>
                    <a:pt x="295" y="12"/>
                    <a:pt x="295" y="12"/>
                  </a:cubicBezTo>
                  <a:cubicBezTo>
                    <a:pt x="260" y="8"/>
                    <a:pt x="260" y="8"/>
                    <a:pt x="260" y="8"/>
                  </a:cubicBezTo>
                  <a:cubicBezTo>
                    <a:pt x="255" y="6"/>
                    <a:pt x="250" y="4"/>
                    <a:pt x="246" y="1"/>
                  </a:cubicBezTo>
                  <a:cubicBezTo>
                    <a:pt x="228" y="25"/>
                    <a:pt x="228" y="25"/>
                    <a:pt x="228" y="25"/>
                  </a:cubicBezTo>
                  <a:cubicBezTo>
                    <a:pt x="149" y="333"/>
                    <a:pt x="149" y="333"/>
                    <a:pt x="149" y="333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8" y="3"/>
                    <a:pt x="43" y="5"/>
                    <a:pt x="38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143" y="389"/>
                    <a:pt x="143" y="389"/>
                    <a:pt x="143" y="389"/>
                  </a:cubicBezTo>
                  <a:cubicBezTo>
                    <a:pt x="141" y="416"/>
                    <a:pt x="141" y="416"/>
                    <a:pt x="141" y="416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58" y="137"/>
                    <a:pt x="258" y="137"/>
                    <a:pt x="258" y="137"/>
                  </a:cubicBezTo>
                  <a:lnTo>
                    <a:pt x="302" y="129"/>
                  </a:ln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779"/>
            <p:cNvSpPr>
              <a:spLocks/>
            </p:cNvSpPr>
            <p:nvPr/>
          </p:nvSpPr>
          <p:spPr bwMode="auto">
            <a:xfrm>
              <a:off x="9347201" y="1920875"/>
              <a:ext cx="127000" cy="604837"/>
            </a:xfrm>
            <a:custGeom>
              <a:avLst/>
              <a:gdLst>
                <a:gd name="T0" fmla="*/ 0 w 80"/>
                <a:gd name="T1" fmla="*/ 218 h 381"/>
                <a:gd name="T2" fmla="*/ 41 w 80"/>
                <a:gd name="T3" fmla="*/ 381 h 381"/>
                <a:gd name="T4" fmla="*/ 77 w 80"/>
                <a:gd name="T5" fmla="*/ 244 h 381"/>
                <a:gd name="T6" fmla="*/ 55 w 80"/>
                <a:gd name="T7" fmla="*/ 78 h 381"/>
                <a:gd name="T8" fmla="*/ 80 w 80"/>
                <a:gd name="T9" fmla="*/ 42 h 381"/>
                <a:gd name="T10" fmla="*/ 65 w 80"/>
                <a:gd name="T11" fmla="*/ 1 h 381"/>
                <a:gd name="T12" fmla="*/ 14 w 80"/>
                <a:gd name="T13" fmla="*/ 0 h 381"/>
                <a:gd name="T14" fmla="*/ 1 w 80"/>
                <a:gd name="T15" fmla="*/ 43 h 381"/>
                <a:gd name="T16" fmla="*/ 24 w 80"/>
                <a:gd name="T17" fmla="*/ 77 h 381"/>
                <a:gd name="T18" fmla="*/ 0 w 80"/>
                <a:gd name="T19" fmla="*/ 218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381">
                  <a:moveTo>
                    <a:pt x="0" y="218"/>
                  </a:moveTo>
                  <a:lnTo>
                    <a:pt x="41" y="381"/>
                  </a:lnTo>
                  <a:lnTo>
                    <a:pt x="77" y="244"/>
                  </a:lnTo>
                  <a:lnTo>
                    <a:pt x="55" y="78"/>
                  </a:lnTo>
                  <a:lnTo>
                    <a:pt x="80" y="42"/>
                  </a:lnTo>
                  <a:lnTo>
                    <a:pt x="65" y="1"/>
                  </a:lnTo>
                  <a:lnTo>
                    <a:pt x="14" y="0"/>
                  </a:lnTo>
                  <a:lnTo>
                    <a:pt x="1" y="43"/>
                  </a:lnTo>
                  <a:lnTo>
                    <a:pt x="24" y="77"/>
                  </a:lnTo>
                  <a:lnTo>
                    <a:pt x="0" y="218"/>
                  </a:lnTo>
                  <a:close/>
                </a:path>
              </a:pathLst>
            </a:custGeom>
            <a:solidFill>
              <a:srgbClr val="5FA6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780"/>
            <p:cNvSpPr>
              <a:spLocks/>
            </p:cNvSpPr>
            <p:nvPr/>
          </p:nvSpPr>
          <p:spPr bwMode="auto">
            <a:xfrm>
              <a:off x="9202738" y="1795463"/>
              <a:ext cx="209550" cy="230187"/>
            </a:xfrm>
            <a:custGeom>
              <a:avLst/>
              <a:gdLst>
                <a:gd name="T0" fmla="*/ 42 w 132"/>
                <a:gd name="T1" fmla="*/ 0 h 145"/>
                <a:gd name="T2" fmla="*/ 132 w 132"/>
                <a:gd name="T3" fmla="*/ 78 h 145"/>
                <a:gd name="T4" fmla="*/ 66 w 132"/>
                <a:gd name="T5" fmla="*/ 145 h 145"/>
                <a:gd name="T6" fmla="*/ 0 w 132"/>
                <a:gd name="T7" fmla="*/ 44 h 145"/>
                <a:gd name="T8" fmla="*/ 4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42" y="0"/>
                  </a:moveTo>
                  <a:lnTo>
                    <a:pt x="132" y="78"/>
                  </a:lnTo>
                  <a:lnTo>
                    <a:pt x="66" y="145"/>
                  </a:lnTo>
                  <a:lnTo>
                    <a:pt x="0" y="44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781"/>
            <p:cNvSpPr>
              <a:spLocks/>
            </p:cNvSpPr>
            <p:nvPr/>
          </p:nvSpPr>
          <p:spPr bwMode="auto">
            <a:xfrm>
              <a:off x="8983663" y="2873375"/>
              <a:ext cx="182563" cy="155575"/>
            </a:xfrm>
            <a:custGeom>
              <a:avLst/>
              <a:gdLst>
                <a:gd name="T0" fmla="*/ 92 w 92"/>
                <a:gd name="T1" fmla="*/ 44 h 78"/>
                <a:gd name="T2" fmla="*/ 92 w 92"/>
                <a:gd name="T3" fmla="*/ 43 h 78"/>
                <a:gd name="T4" fmla="*/ 75 w 92"/>
                <a:gd name="T5" fmla="*/ 17 h 78"/>
                <a:gd name="T6" fmla="*/ 35 w 92"/>
                <a:gd name="T7" fmla="*/ 9 h 78"/>
                <a:gd name="T8" fmla="*/ 6 w 92"/>
                <a:gd name="T9" fmla="*/ 29 h 78"/>
                <a:gd name="T10" fmla="*/ 0 w 92"/>
                <a:gd name="T11" fmla="*/ 56 h 78"/>
                <a:gd name="T12" fmla="*/ 49 w 92"/>
                <a:gd name="T13" fmla="*/ 78 h 78"/>
                <a:gd name="T14" fmla="*/ 92 w 92"/>
                <a:gd name="T15" fmla="*/ 4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" h="78">
                  <a:moveTo>
                    <a:pt x="92" y="44"/>
                  </a:moveTo>
                  <a:cubicBezTo>
                    <a:pt x="92" y="43"/>
                    <a:pt x="92" y="43"/>
                    <a:pt x="92" y="43"/>
                  </a:cubicBezTo>
                  <a:cubicBezTo>
                    <a:pt x="78" y="22"/>
                    <a:pt x="82" y="28"/>
                    <a:pt x="75" y="17"/>
                  </a:cubicBezTo>
                  <a:cubicBezTo>
                    <a:pt x="66" y="4"/>
                    <a:pt x="48" y="0"/>
                    <a:pt x="35" y="9"/>
                  </a:cubicBezTo>
                  <a:cubicBezTo>
                    <a:pt x="3" y="30"/>
                    <a:pt x="8" y="27"/>
                    <a:pt x="6" y="29"/>
                  </a:cubicBezTo>
                  <a:cubicBezTo>
                    <a:pt x="2" y="37"/>
                    <a:pt x="0" y="46"/>
                    <a:pt x="0" y="56"/>
                  </a:cubicBezTo>
                  <a:cubicBezTo>
                    <a:pt x="16" y="64"/>
                    <a:pt x="32" y="71"/>
                    <a:pt x="49" y="78"/>
                  </a:cubicBezTo>
                  <a:cubicBezTo>
                    <a:pt x="67" y="71"/>
                    <a:pt x="82" y="59"/>
                    <a:pt x="92" y="44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782"/>
            <p:cNvSpPr>
              <a:spLocks/>
            </p:cNvSpPr>
            <p:nvPr/>
          </p:nvSpPr>
          <p:spPr bwMode="auto">
            <a:xfrm>
              <a:off x="9412288" y="1795463"/>
              <a:ext cx="209550" cy="230187"/>
            </a:xfrm>
            <a:custGeom>
              <a:avLst/>
              <a:gdLst>
                <a:gd name="T0" fmla="*/ 92 w 132"/>
                <a:gd name="T1" fmla="*/ 0 h 145"/>
                <a:gd name="T2" fmla="*/ 0 w 132"/>
                <a:gd name="T3" fmla="*/ 78 h 145"/>
                <a:gd name="T4" fmla="*/ 67 w 132"/>
                <a:gd name="T5" fmla="*/ 145 h 145"/>
                <a:gd name="T6" fmla="*/ 132 w 132"/>
                <a:gd name="T7" fmla="*/ 44 h 145"/>
                <a:gd name="T8" fmla="*/ 92 w 132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145">
                  <a:moveTo>
                    <a:pt x="92" y="0"/>
                  </a:moveTo>
                  <a:lnTo>
                    <a:pt x="0" y="78"/>
                  </a:lnTo>
                  <a:lnTo>
                    <a:pt x="67" y="145"/>
                  </a:lnTo>
                  <a:lnTo>
                    <a:pt x="132" y="44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783"/>
            <p:cNvSpPr>
              <a:spLocks/>
            </p:cNvSpPr>
            <p:nvPr/>
          </p:nvSpPr>
          <p:spPr bwMode="auto">
            <a:xfrm>
              <a:off x="8961438" y="2851150"/>
              <a:ext cx="141288" cy="117475"/>
            </a:xfrm>
            <a:custGeom>
              <a:avLst/>
              <a:gdLst>
                <a:gd name="T0" fmla="*/ 89 w 89"/>
                <a:gd name="T1" fmla="*/ 19 h 74"/>
                <a:gd name="T2" fmla="*/ 12 w 89"/>
                <a:gd name="T3" fmla="*/ 74 h 74"/>
                <a:gd name="T4" fmla="*/ 0 w 89"/>
                <a:gd name="T5" fmla="*/ 54 h 74"/>
                <a:gd name="T6" fmla="*/ 75 w 89"/>
                <a:gd name="T7" fmla="*/ 0 h 74"/>
                <a:gd name="T8" fmla="*/ 89 w 89"/>
                <a:gd name="T9" fmla="*/ 1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89" y="19"/>
                  </a:moveTo>
                  <a:lnTo>
                    <a:pt x="12" y="74"/>
                  </a:lnTo>
                  <a:lnTo>
                    <a:pt x="0" y="54"/>
                  </a:lnTo>
                  <a:lnTo>
                    <a:pt x="75" y="0"/>
                  </a:lnTo>
                  <a:lnTo>
                    <a:pt x="8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784"/>
            <p:cNvSpPr>
              <a:spLocks/>
            </p:cNvSpPr>
            <p:nvPr/>
          </p:nvSpPr>
          <p:spPr bwMode="auto">
            <a:xfrm>
              <a:off x="9080501" y="2836863"/>
              <a:ext cx="147638" cy="206375"/>
            </a:xfrm>
            <a:custGeom>
              <a:avLst/>
              <a:gdLst>
                <a:gd name="T0" fmla="*/ 72 w 74"/>
                <a:gd name="T1" fmla="*/ 0 h 103"/>
                <a:gd name="T2" fmla="*/ 54 w 74"/>
                <a:gd name="T3" fmla="*/ 0 h 103"/>
                <a:gd name="T4" fmla="*/ 56 w 74"/>
                <a:gd name="T5" fmla="*/ 16 h 103"/>
                <a:gd name="T6" fmla="*/ 43 w 74"/>
                <a:gd name="T7" fmla="*/ 62 h 103"/>
                <a:gd name="T8" fmla="*/ 0 w 74"/>
                <a:gd name="T9" fmla="*/ 96 h 103"/>
                <a:gd name="T10" fmla="*/ 24 w 74"/>
                <a:gd name="T11" fmla="*/ 103 h 103"/>
                <a:gd name="T12" fmla="*/ 73 w 74"/>
                <a:gd name="T13" fmla="*/ 16 h 103"/>
                <a:gd name="T14" fmla="*/ 72 w 74"/>
                <a:gd name="T15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3">
                  <a:moveTo>
                    <a:pt x="72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5" y="5"/>
                    <a:pt x="56" y="11"/>
                    <a:pt x="56" y="16"/>
                  </a:cubicBezTo>
                  <a:cubicBezTo>
                    <a:pt x="56" y="33"/>
                    <a:pt x="52" y="48"/>
                    <a:pt x="43" y="62"/>
                  </a:cubicBezTo>
                  <a:cubicBezTo>
                    <a:pt x="33" y="77"/>
                    <a:pt x="18" y="89"/>
                    <a:pt x="0" y="96"/>
                  </a:cubicBezTo>
                  <a:cubicBezTo>
                    <a:pt x="5" y="97"/>
                    <a:pt x="15" y="101"/>
                    <a:pt x="24" y="103"/>
                  </a:cubicBezTo>
                  <a:cubicBezTo>
                    <a:pt x="54" y="86"/>
                    <a:pt x="74" y="53"/>
                    <a:pt x="73" y="16"/>
                  </a:cubicBezTo>
                  <a:cubicBezTo>
                    <a:pt x="73" y="11"/>
                    <a:pt x="72" y="5"/>
                    <a:pt x="72" y="0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785"/>
            <p:cNvSpPr>
              <a:spLocks/>
            </p:cNvSpPr>
            <p:nvPr/>
          </p:nvSpPr>
          <p:spPr bwMode="auto">
            <a:xfrm>
              <a:off x="9656763" y="2868613"/>
              <a:ext cx="185738" cy="153987"/>
            </a:xfrm>
            <a:custGeom>
              <a:avLst/>
              <a:gdLst>
                <a:gd name="T0" fmla="*/ 85 w 93"/>
                <a:gd name="T1" fmla="*/ 26 h 77"/>
                <a:gd name="T2" fmla="*/ 57 w 93"/>
                <a:gd name="T3" fmla="*/ 8 h 77"/>
                <a:gd name="T4" fmla="*/ 17 w 93"/>
                <a:gd name="T5" fmla="*/ 17 h 77"/>
                <a:gd name="T6" fmla="*/ 0 w 93"/>
                <a:gd name="T7" fmla="*/ 43 h 77"/>
                <a:gd name="T8" fmla="*/ 0 w 93"/>
                <a:gd name="T9" fmla="*/ 44 h 77"/>
                <a:gd name="T10" fmla="*/ 44 w 93"/>
                <a:gd name="T11" fmla="*/ 77 h 77"/>
                <a:gd name="T12" fmla="*/ 93 w 93"/>
                <a:gd name="T13" fmla="*/ 56 h 77"/>
                <a:gd name="T14" fmla="*/ 85 w 93"/>
                <a:gd name="T15" fmla="*/ 2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3" h="77">
                  <a:moveTo>
                    <a:pt x="85" y="26"/>
                  </a:moveTo>
                  <a:cubicBezTo>
                    <a:pt x="57" y="8"/>
                    <a:pt x="57" y="8"/>
                    <a:pt x="57" y="8"/>
                  </a:cubicBezTo>
                  <a:cubicBezTo>
                    <a:pt x="44" y="0"/>
                    <a:pt x="26" y="4"/>
                    <a:pt x="17" y="17"/>
                  </a:cubicBezTo>
                  <a:cubicBezTo>
                    <a:pt x="10" y="28"/>
                    <a:pt x="14" y="22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10" y="60"/>
                    <a:pt x="26" y="72"/>
                    <a:pt x="44" y="77"/>
                  </a:cubicBezTo>
                  <a:cubicBezTo>
                    <a:pt x="61" y="71"/>
                    <a:pt x="77" y="64"/>
                    <a:pt x="93" y="56"/>
                  </a:cubicBezTo>
                  <a:cubicBezTo>
                    <a:pt x="93" y="47"/>
                    <a:pt x="90" y="30"/>
                    <a:pt x="85" y="26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786"/>
            <p:cNvSpPr>
              <a:spLocks/>
            </p:cNvSpPr>
            <p:nvPr/>
          </p:nvSpPr>
          <p:spPr bwMode="auto">
            <a:xfrm>
              <a:off x="9596438" y="2833688"/>
              <a:ext cx="147638" cy="207962"/>
            </a:xfrm>
            <a:custGeom>
              <a:avLst/>
              <a:gdLst>
                <a:gd name="T0" fmla="*/ 30 w 74"/>
                <a:gd name="T1" fmla="*/ 62 h 104"/>
                <a:gd name="T2" fmla="*/ 17 w 74"/>
                <a:gd name="T3" fmla="*/ 17 h 104"/>
                <a:gd name="T4" fmla="*/ 18 w 74"/>
                <a:gd name="T5" fmla="*/ 0 h 104"/>
                <a:gd name="T6" fmla="*/ 1 w 74"/>
                <a:gd name="T7" fmla="*/ 0 h 104"/>
                <a:gd name="T8" fmla="*/ 0 w 74"/>
                <a:gd name="T9" fmla="*/ 17 h 104"/>
                <a:gd name="T10" fmla="*/ 51 w 74"/>
                <a:gd name="T11" fmla="*/ 104 h 104"/>
                <a:gd name="T12" fmla="*/ 74 w 74"/>
                <a:gd name="T13" fmla="*/ 95 h 104"/>
                <a:gd name="T14" fmla="*/ 30 w 74"/>
                <a:gd name="T15" fmla="*/ 6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104">
                  <a:moveTo>
                    <a:pt x="30" y="62"/>
                  </a:moveTo>
                  <a:cubicBezTo>
                    <a:pt x="22" y="49"/>
                    <a:pt x="17" y="33"/>
                    <a:pt x="17" y="17"/>
                  </a:cubicBezTo>
                  <a:cubicBezTo>
                    <a:pt x="17" y="11"/>
                    <a:pt x="17" y="6"/>
                    <a:pt x="18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6"/>
                    <a:pt x="0" y="11"/>
                    <a:pt x="0" y="17"/>
                  </a:cubicBezTo>
                  <a:cubicBezTo>
                    <a:pt x="0" y="54"/>
                    <a:pt x="20" y="87"/>
                    <a:pt x="51" y="104"/>
                  </a:cubicBezTo>
                  <a:cubicBezTo>
                    <a:pt x="60" y="100"/>
                    <a:pt x="67" y="98"/>
                    <a:pt x="74" y="95"/>
                  </a:cubicBezTo>
                  <a:cubicBezTo>
                    <a:pt x="56" y="90"/>
                    <a:pt x="40" y="78"/>
                    <a:pt x="30" y="62"/>
                  </a:cubicBezTo>
                  <a:close/>
                </a:path>
              </a:pathLst>
            </a:custGeom>
            <a:solidFill>
              <a:srgbClr val="5151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787"/>
            <p:cNvSpPr>
              <a:spLocks/>
            </p:cNvSpPr>
            <p:nvPr/>
          </p:nvSpPr>
          <p:spPr bwMode="auto">
            <a:xfrm>
              <a:off x="9732963" y="2841625"/>
              <a:ext cx="141288" cy="117475"/>
            </a:xfrm>
            <a:custGeom>
              <a:avLst/>
              <a:gdLst>
                <a:gd name="T0" fmla="*/ 0 w 89"/>
                <a:gd name="T1" fmla="*/ 18 h 74"/>
                <a:gd name="T2" fmla="*/ 75 w 89"/>
                <a:gd name="T3" fmla="*/ 74 h 74"/>
                <a:gd name="T4" fmla="*/ 89 w 89"/>
                <a:gd name="T5" fmla="*/ 55 h 74"/>
                <a:gd name="T6" fmla="*/ 14 w 89"/>
                <a:gd name="T7" fmla="*/ 0 h 74"/>
                <a:gd name="T8" fmla="*/ 0 w 89"/>
                <a:gd name="T9" fmla="*/ 1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74">
                  <a:moveTo>
                    <a:pt x="0" y="18"/>
                  </a:moveTo>
                  <a:lnTo>
                    <a:pt x="75" y="74"/>
                  </a:lnTo>
                  <a:lnTo>
                    <a:pt x="89" y="55"/>
                  </a:lnTo>
                  <a:lnTo>
                    <a:pt x="14" y="0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788"/>
            <p:cNvSpPr>
              <a:spLocks/>
            </p:cNvSpPr>
            <p:nvPr/>
          </p:nvSpPr>
          <p:spPr bwMode="auto">
            <a:xfrm>
              <a:off x="9274176" y="1652588"/>
              <a:ext cx="274638" cy="123825"/>
            </a:xfrm>
            <a:custGeom>
              <a:avLst/>
              <a:gdLst>
                <a:gd name="T0" fmla="*/ 64 w 137"/>
                <a:gd name="T1" fmla="*/ 28 h 62"/>
                <a:gd name="T2" fmla="*/ 0 w 137"/>
                <a:gd name="T3" fmla="*/ 1 h 62"/>
                <a:gd name="T4" fmla="*/ 0 w 137"/>
                <a:gd name="T5" fmla="*/ 34 h 62"/>
                <a:gd name="T6" fmla="*/ 37 w 137"/>
                <a:gd name="T7" fmla="*/ 57 h 62"/>
                <a:gd name="T8" fmla="*/ 52 w 137"/>
                <a:gd name="T9" fmla="*/ 62 h 62"/>
                <a:gd name="T10" fmla="*/ 92 w 137"/>
                <a:gd name="T11" fmla="*/ 62 h 62"/>
                <a:gd name="T12" fmla="*/ 107 w 137"/>
                <a:gd name="T13" fmla="*/ 58 h 62"/>
                <a:gd name="T14" fmla="*/ 137 w 137"/>
                <a:gd name="T15" fmla="*/ 37 h 62"/>
                <a:gd name="T16" fmla="*/ 137 w 137"/>
                <a:gd name="T17" fmla="*/ 0 h 62"/>
                <a:gd name="T18" fmla="*/ 64 w 137"/>
                <a:gd name="T19" fmla="*/ 2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7" h="62">
                  <a:moveTo>
                    <a:pt x="64" y="28"/>
                  </a:moveTo>
                  <a:cubicBezTo>
                    <a:pt x="64" y="28"/>
                    <a:pt x="37" y="20"/>
                    <a:pt x="0" y="1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1" y="41"/>
                    <a:pt x="26" y="51"/>
                    <a:pt x="37" y="57"/>
                  </a:cubicBezTo>
                  <a:cubicBezTo>
                    <a:pt x="42" y="61"/>
                    <a:pt x="52" y="62"/>
                    <a:pt x="52" y="62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2" y="62"/>
                    <a:pt x="102" y="61"/>
                    <a:pt x="107" y="58"/>
                  </a:cubicBezTo>
                  <a:cubicBezTo>
                    <a:pt x="116" y="52"/>
                    <a:pt x="126" y="44"/>
                    <a:pt x="137" y="37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98" y="19"/>
                    <a:pt x="64" y="28"/>
                    <a:pt x="64" y="2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789"/>
            <p:cNvSpPr>
              <a:spLocks/>
            </p:cNvSpPr>
            <p:nvPr/>
          </p:nvSpPr>
          <p:spPr bwMode="auto">
            <a:xfrm>
              <a:off x="9110663" y="1049338"/>
              <a:ext cx="592138" cy="698500"/>
            </a:xfrm>
            <a:custGeom>
              <a:avLst/>
              <a:gdLst>
                <a:gd name="T0" fmla="*/ 281 w 296"/>
                <a:gd name="T1" fmla="*/ 157 h 349"/>
                <a:gd name="T2" fmla="*/ 270 w 296"/>
                <a:gd name="T3" fmla="*/ 158 h 349"/>
                <a:gd name="T4" fmla="*/ 266 w 296"/>
                <a:gd name="T5" fmla="*/ 69 h 349"/>
                <a:gd name="T6" fmla="*/ 149 w 296"/>
                <a:gd name="T7" fmla="*/ 0 h 349"/>
                <a:gd name="T8" fmla="*/ 149 w 296"/>
                <a:gd name="T9" fmla="*/ 0 h 349"/>
                <a:gd name="T10" fmla="*/ 149 w 296"/>
                <a:gd name="T11" fmla="*/ 0 h 349"/>
                <a:gd name="T12" fmla="*/ 37 w 296"/>
                <a:gd name="T13" fmla="*/ 69 h 349"/>
                <a:gd name="T14" fmla="*/ 31 w 296"/>
                <a:gd name="T15" fmla="*/ 161 h 349"/>
                <a:gd name="T16" fmla="*/ 15 w 296"/>
                <a:gd name="T17" fmla="*/ 157 h 349"/>
                <a:gd name="T18" fmla="*/ 6 w 296"/>
                <a:gd name="T19" fmla="*/ 199 h 349"/>
                <a:gd name="T20" fmla="*/ 33 w 296"/>
                <a:gd name="T21" fmla="*/ 227 h 349"/>
                <a:gd name="T22" fmla="*/ 37 w 296"/>
                <a:gd name="T23" fmla="*/ 293 h 349"/>
                <a:gd name="T24" fmla="*/ 115 w 296"/>
                <a:gd name="T25" fmla="*/ 345 h 349"/>
                <a:gd name="T26" fmla="*/ 128 w 296"/>
                <a:gd name="T27" fmla="*/ 349 h 349"/>
                <a:gd name="T28" fmla="*/ 169 w 296"/>
                <a:gd name="T29" fmla="*/ 349 h 349"/>
                <a:gd name="T30" fmla="*/ 183 w 296"/>
                <a:gd name="T31" fmla="*/ 345 h 349"/>
                <a:gd name="T32" fmla="*/ 262 w 296"/>
                <a:gd name="T33" fmla="*/ 293 h 349"/>
                <a:gd name="T34" fmla="*/ 267 w 296"/>
                <a:gd name="T35" fmla="*/ 226 h 349"/>
                <a:gd name="T36" fmla="*/ 290 w 296"/>
                <a:gd name="T37" fmla="*/ 199 h 349"/>
                <a:gd name="T38" fmla="*/ 281 w 296"/>
                <a:gd name="T39" fmla="*/ 157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6" h="349">
                  <a:moveTo>
                    <a:pt x="281" y="157"/>
                  </a:moveTo>
                  <a:cubicBezTo>
                    <a:pt x="278" y="156"/>
                    <a:pt x="274" y="156"/>
                    <a:pt x="270" y="158"/>
                  </a:cubicBezTo>
                  <a:cubicBezTo>
                    <a:pt x="272" y="116"/>
                    <a:pt x="271" y="78"/>
                    <a:pt x="266" y="69"/>
                  </a:cubicBezTo>
                  <a:cubicBezTo>
                    <a:pt x="236" y="23"/>
                    <a:pt x="201" y="2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98" y="2"/>
                    <a:pt x="67" y="23"/>
                    <a:pt x="37" y="69"/>
                  </a:cubicBezTo>
                  <a:cubicBezTo>
                    <a:pt x="31" y="78"/>
                    <a:pt x="30" y="118"/>
                    <a:pt x="31" y="161"/>
                  </a:cubicBezTo>
                  <a:cubicBezTo>
                    <a:pt x="26" y="157"/>
                    <a:pt x="20" y="156"/>
                    <a:pt x="15" y="157"/>
                  </a:cubicBezTo>
                  <a:cubicBezTo>
                    <a:pt x="4" y="161"/>
                    <a:pt x="0" y="180"/>
                    <a:pt x="6" y="199"/>
                  </a:cubicBezTo>
                  <a:cubicBezTo>
                    <a:pt x="12" y="215"/>
                    <a:pt x="23" y="227"/>
                    <a:pt x="33" y="227"/>
                  </a:cubicBezTo>
                  <a:cubicBezTo>
                    <a:pt x="35" y="264"/>
                    <a:pt x="37" y="293"/>
                    <a:pt x="37" y="293"/>
                  </a:cubicBezTo>
                  <a:cubicBezTo>
                    <a:pt x="72" y="317"/>
                    <a:pt x="95" y="333"/>
                    <a:pt x="115" y="345"/>
                  </a:cubicBezTo>
                  <a:cubicBezTo>
                    <a:pt x="120" y="348"/>
                    <a:pt x="128" y="349"/>
                    <a:pt x="128" y="349"/>
                  </a:cubicBezTo>
                  <a:cubicBezTo>
                    <a:pt x="169" y="349"/>
                    <a:pt x="169" y="349"/>
                    <a:pt x="169" y="349"/>
                  </a:cubicBezTo>
                  <a:cubicBezTo>
                    <a:pt x="169" y="349"/>
                    <a:pt x="179" y="348"/>
                    <a:pt x="183" y="345"/>
                  </a:cubicBezTo>
                  <a:cubicBezTo>
                    <a:pt x="204" y="333"/>
                    <a:pt x="227" y="317"/>
                    <a:pt x="262" y="293"/>
                  </a:cubicBezTo>
                  <a:cubicBezTo>
                    <a:pt x="262" y="293"/>
                    <a:pt x="264" y="264"/>
                    <a:pt x="267" y="226"/>
                  </a:cubicBezTo>
                  <a:cubicBezTo>
                    <a:pt x="276" y="224"/>
                    <a:pt x="285" y="213"/>
                    <a:pt x="290" y="199"/>
                  </a:cubicBezTo>
                  <a:cubicBezTo>
                    <a:pt x="296" y="180"/>
                    <a:pt x="292" y="161"/>
                    <a:pt x="281" y="157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790"/>
            <p:cNvSpPr>
              <a:spLocks/>
            </p:cNvSpPr>
            <p:nvPr/>
          </p:nvSpPr>
          <p:spPr bwMode="auto">
            <a:xfrm>
              <a:off x="9458326" y="1296988"/>
              <a:ext cx="152400" cy="82550"/>
            </a:xfrm>
            <a:custGeom>
              <a:avLst/>
              <a:gdLst>
                <a:gd name="T0" fmla="*/ 5 w 76"/>
                <a:gd name="T1" fmla="*/ 19 h 41"/>
                <a:gd name="T2" fmla="*/ 65 w 76"/>
                <a:gd name="T3" fmla="*/ 22 h 41"/>
                <a:gd name="T4" fmla="*/ 42 w 76"/>
                <a:gd name="T5" fmla="*/ 23 h 41"/>
                <a:gd name="T6" fmla="*/ 7 w 76"/>
                <a:gd name="T7" fmla="*/ 25 h 41"/>
                <a:gd name="T8" fmla="*/ 5 w 76"/>
                <a:gd name="T9" fmla="*/ 1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41">
                  <a:moveTo>
                    <a:pt x="5" y="19"/>
                  </a:moveTo>
                  <a:cubicBezTo>
                    <a:pt x="8" y="17"/>
                    <a:pt x="51" y="0"/>
                    <a:pt x="65" y="22"/>
                  </a:cubicBezTo>
                  <a:cubicBezTo>
                    <a:pt x="76" y="41"/>
                    <a:pt x="55" y="22"/>
                    <a:pt x="42" y="23"/>
                  </a:cubicBezTo>
                  <a:cubicBezTo>
                    <a:pt x="25" y="23"/>
                    <a:pt x="20" y="23"/>
                    <a:pt x="7" y="25"/>
                  </a:cubicBezTo>
                  <a:cubicBezTo>
                    <a:pt x="2" y="26"/>
                    <a:pt x="0" y="21"/>
                    <a:pt x="5" y="19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791"/>
            <p:cNvSpPr>
              <a:spLocks/>
            </p:cNvSpPr>
            <p:nvPr/>
          </p:nvSpPr>
          <p:spPr bwMode="auto">
            <a:xfrm>
              <a:off x="9202738" y="1301750"/>
              <a:ext cx="147638" cy="77787"/>
            </a:xfrm>
            <a:custGeom>
              <a:avLst/>
              <a:gdLst>
                <a:gd name="T0" fmla="*/ 69 w 74"/>
                <a:gd name="T1" fmla="*/ 17 h 39"/>
                <a:gd name="T2" fmla="*/ 11 w 74"/>
                <a:gd name="T3" fmla="*/ 21 h 39"/>
                <a:gd name="T4" fmla="*/ 33 w 74"/>
                <a:gd name="T5" fmla="*/ 21 h 39"/>
                <a:gd name="T6" fmla="*/ 67 w 74"/>
                <a:gd name="T7" fmla="*/ 24 h 39"/>
                <a:gd name="T8" fmla="*/ 69 w 74"/>
                <a:gd name="T9" fmla="*/ 1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39">
                  <a:moveTo>
                    <a:pt x="69" y="17"/>
                  </a:moveTo>
                  <a:cubicBezTo>
                    <a:pt x="66" y="15"/>
                    <a:pt x="24" y="0"/>
                    <a:pt x="11" y="21"/>
                  </a:cubicBezTo>
                  <a:cubicBezTo>
                    <a:pt x="0" y="39"/>
                    <a:pt x="20" y="21"/>
                    <a:pt x="33" y="21"/>
                  </a:cubicBezTo>
                  <a:cubicBezTo>
                    <a:pt x="50" y="21"/>
                    <a:pt x="60" y="23"/>
                    <a:pt x="67" y="24"/>
                  </a:cubicBezTo>
                  <a:cubicBezTo>
                    <a:pt x="72" y="24"/>
                    <a:pt x="74" y="20"/>
                    <a:pt x="69" y="17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792"/>
            <p:cNvSpPr>
              <a:spLocks/>
            </p:cNvSpPr>
            <p:nvPr/>
          </p:nvSpPr>
          <p:spPr bwMode="auto">
            <a:xfrm>
              <a:off x="9247188" y="1366838"/>
              <a:ext cx="96838" cy="46037"/>
            </a:xfrm>
            <a:custGeom>
              <a:avLst/>
              <a:gdLst>
                <a:gd name="T0" fmla="*/ 49 w 49"/>
                <a:gd name="T1" fmla="*/ 18 h 23"/>
                <a:gd name="T2" fmla="*/ 21 w 49"/>
                <a:gd name="T3" fmla="*/ 23 h 23"/>
                <a:gd name="T4" fmla="*/ 0 w 49"/>
                <a:gd name="T5" fmla="*/ 12 h 23"/>
                <a:gd name="T6" fmla="*/ 21 w 49"/>
                <a:gd name="T7" fmla="*/ 0 h 23"/>
                <a:gd name="T8" fmla="*/ 49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49" y="18"/>
                  </a:moveTo>
                  <a:cubicBezTo>
                    <a:pt x="35" y="23"/>
                    <a:pt x="29" y="23"/>
                    <a:pt x="21" y="23"/>
                  </a:cubicBezTo>
                  <a:cubicBezTo>
                    <a:pt x="10" y="23"/>
                    <a:pt x="0" y="19"/>
                    <a:pt x="0" y="12"/>
                  </a:cubicBezTo>
                  <a:cubicBezTo>
                    <a:pt x="0" y="5"/>
                    <a:pt x="10" y="0"/>
                    <a:pt x="21" y="0"/>
                  </a:cubicBezTo>
                  <a:cubicBezTo>
                    <a:pt x="33" y="0"/>
                    <a:pt x="48" y="12"/>
                    <a:pt x="49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Oval 793"/>
            <p:cNvSpPr>
              <a:spLocks noChangeArrowheads="1"/>
            </p:cNvSpPr>
            <p:nvPr/>
          </p:nvSpPr>
          <p:spPr bwMode="auto">
            <a:xfrm>
              <a:off x="9269413" y="1366838"/>
              <a:ext cx="42863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Oval 794"/>
            <p:cNvSpPr>
              <a:spLocks noChangeArrowheads="1"/>
            </p:cNvSpPr>
            <p:nvPr/>
          </p:nvSpPr>
          <p:spPr bwMode="auto">
            <a:xfrm>
              <a:off x="9277351" y="1374775"/>
              <a:ext cx="26988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Oval 795"/>
            <p:cNvSpPr>
              <a:spLocks noChangeArrowheads="1"/>
            </p:cNvSpPr>
            <p:nvPr/>
          </p:nvSpPr>
          <p:spPr bwMode="auto">
            <a:xfrm>
              <a:off x="9299576" y="1385888"/>
              <a:ext cx="12700" cy="9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796"/>
            <p:cNvSpPr>
              <a:spLocks/>
            </p:cNvSpPr>
            <p:nvPr/>
          </p:nvSpPr>
          <p:spPr bwMode="auto">
            <a:xfrm>
              <a:off x="9239251" y="1360488"/>
              <a:ext cx="104775" cy="42862"/>
            </a:xfrm>
            <a:custGeom>
              <a:avLst/>
              <a:gdLst>
                <a:gd name="T0" fmla="*/ 53 w 53"/>
                <a:gd name="T1" fmla="*/ 21 h 21"/>
                <a:gd name="T2" fmla="*/ 34 w 53"/>
                <a:gd name="T3" fmla="*/ 10 h 21"/>
                <a:gd name="T4" fmla="*/ 5 w 53"/>
                <a:gd name="T5" fmla="*/ 19 h 21"/>
                <a:gd name="T6" fmla="*/ 12 w 53"/>
                <a:gd name="T7" fmla="*/ 5 h 21"/>
                <a:gd name="T8" fmla="*/ 52 w 53"/>
                <a:gd name="T9" fmla="*/ 18 h 21"/>
                <a:gd name="T10" fmla="*/ 53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53" y="21"/>
                  </a:moveTo>
                  <a:cubicBezTo>
                    <a:pt x="53" y="21"/>
                    <a:pt x="49" y="14"/>
                    <a:pt x="34" y="10"/>
                  </a:cubicBezTo>
                  <a:cubicBezTo>
                    <a:pt x="22" y="6"/>
                    <a:pt x="6" y="11"/>
                    <a:pt x="5" y="19"/>
                  </a:cubicBezTo>
                  <a:cubicBezTo>
                    <a:pt x="1" y="16"/>
                    <a:pt x="0" y="9"/>
                    <a:pt x="12" y="5"/>
                  </a:cubicBezTo>
                  <a:cubicBezTo>
                    <a:pt x="26" y="0"/>
                    <a:pt x="42" y="3"/>
                    <a:pt x="52" y="18"/>
                  </a:cubicBezTo>
                  <a:cubicBezTo>
                    <a:pt x="52" y="19"/>
                    <a:pt x="53" y="20"/>
                    <a:pt x="53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797"/>
            <p:cNvSpPr>
              <a:spLocks/>
            </p:cNvSpPr>
            <p:nvPr/>
          </p:nvSpPr>
          <p:spPr bwMode="auto">
            <a:xfrm>
              <a:off x="9466263" y="1366838"/>
              <a:ext cx="98425" cy="46037"/>
            </a:xfrm>
            <a:custGeom>
              <a:avLst/>
              <a:gdLst>
                <a:gd name="T0" fmla="*/ 0 w 49"/>
                <a:gd name="T1" fmla="*/ 18 h 23"/>
                <a:gd name="T2" fmla="*/ 27 w 49"/>
                <a:gd name="T3" fmla="*/ 23 h 23"/>
                <a:gd name="T4" fmla="*/ 49 w 49"/>
                <a:gd name="T5" fmla="*/ 13 h 23"/>
                <a:gd name="T6" fmla="*/ 28 w 49"/>
                <a:gd name="T7" fmla="*/ 0 h 23"/>
                <a:gd name="T8" fmla="*/ 0 w 49"/>
                <a:gd name="T9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3">
                  <a:moveTo>
                    <a:pt x="0" y="18"/>
                  </a:moveTo>
                  <a:cubicBezTo>
                    <a:pt x="14" y="23"/>
                    <a:pt x="19" y="23"/>
                    <a:pt x="27" y="23"/>
                  </a:cubicBezTo>
                  <a:cubicBezTo>
                    <a:pt x="39" y="23"/>
                    <a:pt x="49" y="20"/>
                    <a:pt x="49" y="13"/>
                  </a:cubicBezTo>
                  <a:cubicBezTo>
                    <a:pt x="49" y="6"/>
                    <a:pt x="39" y="0"/>
                    <a:pt x="28" y="0"/>
                  </a:cubicBezTo>
                  <a:cubicBezTo>
                    <a:pt x="16" y="0"/>
                    <a:pt x="2" y="12"/>
                    <a:pt x="0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Oval 798"/>
            <p:cNvSpPr>
              <a:spLocks noChangeArrowheads="1"/>
            </p:cNvSpPr>
            <p:nvPr/>
          </p:nvSpPr>
          <p:spPr bwMode="auto">
            <a:xfrm>
              <a:off x="9498013" y="1366838"/>
              <a:ext cx="44450" cy="46037"/>
            </a:xfrm>
            <a:prstGeom prst="ellipse">
              <a:avLst/>
            </a:prstGeom>
            <a:solidFill>
              <a:srgbClr val="7B93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Oval 799"/>
            <p:cNvSpPr>
              <a:spLocks noChangeArrowheads="1"/>
            </p:cNvSpPr>
            <p:nvPr/>
          </p:nvSpPr>
          <p:spPr bwMode="auto">
            <a:xfrm>
              <a:off x="9505951" y="1374775"/>
              <a:ext cx="28575" cy="30162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Oval 800"/>
            <p:cNvSpPr>
              <a:spLocks noChangeArrowheads="1"/>
            </p:cNvSpPr>
            <p:nvPr/>
          </p:nvSpPr>
          <p:spPr bwMode="auto">
            <a:xfrm>
              <a:off x="9528176" y="1382713"/>
              <a:ext cx="14288" cy="1111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801"/>
            <p:cNvSpPr>
              <a:spLocks/>
            </p:cNvSpPr>
            <p:nvPr/>
          </p:nvSpPr>
          <p:spPr bwMode="auto">
            <a:xfrm>
              <a:off x="9466263" y="1360488"/>
              <a:ext cx="106363" cy="42862"/>
            </a:xfrm>
            <a:custGeom>
              <a:avLst/>
              <a:gdLst>
                <a:gd name="T0" fmla="*/ 0 w 53"/>
                <a:gd name="T1" fmla="*/ 21 h 21"/>
                <a:gd name="T2" fmla="*/ 20 w 53"/>
                <a:gd name="T3" fmla="*/ 10 h 21"/>
                <a:gd name="T4" fmla="*/ 48 w 53"/>
                <a:gd name="T5" fmla="*/ 19 h 21"/>
                <a:gd name="T6" fmla="*/ 40 w 53"/>
                <a:gd name="T7" fmla="*/ 5 h 21"/>
                <a:gd name="T8" fmla="*/ 2 w 53"/>
                <a:gd name="T9" fmla="*/ 18 h 21"/>
                <a:gd name="T10" fmla="*/ 0 w 53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21">
                  <a:moveTo>
                    <a:pt x="0" y="21"/>
                  </a:moveTo>
                  <a:cubicBezTo>
                    <a:pt x="0" y="21"/>
                    <a:pt x="4" y="14"/>
                    <a:pt x="20" y="10"/>
                  </a:cubicBezTo>
                  <a:cubicBezTo>
                    <a:pt x="31" y="6"/>
                    <a:pt x="48" y="11"/>
                    <a:pt x="48" y="19"/>
                  </a:cubicBezTo>
                  <a:cubicBezTo>
                    <a:pt x="53" y="16"/>
                    <a:pt x="52" y="9"/>
                    <a:pt x="40" y="5"/>
                  </a:cubicBezTo>
                  <a:cubicBezTo>
                    <a:pt x="27" y="0"/>
                    <a:pt x="11" y="3"/>
                    <a:pt x="2" y="18"/>
                  </a:cubicBezTo>
                  <a:cubicBezTo>
                    <a:pt x="1" y="19"/>
                    <a:pt x="0" y="20"/>
                    <a:pt x="0" y="21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802"/>
            <p:cNvSpPr>
              <a:spLocks/>
            </p:cNvSpPr>
            <p:nvPr/>
          </p:nvSpPr>
          <p:spPr bwMode="auto">
            <a:xfrm>
              <a:off x="9358313" y="1506538"/>
              <a:ext cx="92075" cy="34925"/>
            </a:xfrm>
            <a:custGeom>
              <a:avLst/>
              <a:gdLst>
                <a:gd name="T0" fmla="*/ 32 w 46"/>
                <a:gd name="T1" fmla="*/ 10 h 17"/>
                <a:gd name="T2" fmla="*/ 14 w 46"/>
                <a:gd name="T3" fmla="*/ 10 h 17"/>
                <a:gd name="T4" fmla="*/ 1 w 46"/>
                <a:gd name="T5" fmla="*/ 0 h 17"/>
                <a:gd name="T6" fmla="*/ 0 w 46"/>
                <a:gd name="T7" fmla="*/ 6 h 17"/>
                <a:gd name="T8" fmla="*/ 18 w 46"/>
                <a:gd name="T9" fmla="*/ 17 h 17"/>
                <a:gd name="T10" fmla="*/ 28 w 46"/>
                <a:gd name="T11" fmla="*/ 17 h 17"/>
                <a:gd name="T12" fmla="*/ 46 w 46"/>
                <a:gd name="T13" fmla="*/ 6 h 17"/>
                <a:gd name="T14" fmla="*/ 45 w 46"/>
                <a:gd name="T15" fmla="*/ 0 h 17"/>
                <a:gd name="T16" fmla="*/ 32 w 46"/>
                <a:gd name="T17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7">
                  <a:moveTo>
                    <a:pt x="32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8" y="10"/>
                    <a:pt x="3" y="6"/>
                    <a:pt x="1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14"/>
                    <a:pt x="10" y="17"/>
                    <a:pt x="18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5" y="17"/>
                    <a:pt x="46" y="14"/>
                    <a:pt x="46" y="6"/>
                  </a:cubicBezTo>
                  <a:cubicBezTo>
                    <a:pt x="46" y="4"/>
                    <a:pt x="46" y="2"/>
                    <a:pt x="45" y="0"/>
                  </a:cubicBezTo>
                  <a:cubicBezTo>
                    <a:pt x="43" y="6"/>
                    <a:pt x="38" y="10"/>
                    <a:pt x="32" y="10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803"/>
            <p:cNvSpPr>
              <a:spLocks/>
            </p:cNvSpPr>
            <p:nvPr/>
          </p:nvSpPr>
          <p:spPr bwMode="auto">
            <a:xfrm>
              <a:off x="9124951" y="1374775"/>
              <a:ext cx="41275" cy="90487"/>
            </a:xfrm>
            <a:custGeom>
              <a:avLst/>
              <a:gdLst>
                <a:gd name="T0" fmla="*/ 0 w 21"/>
                <a:gd name="T1" fmla="*/ 8 h 45"/>
                <a:gd name="T2" fmla="*/ 7 w 21"/>
                <a:gd name="T3" fmla="*/ 1 h 45"/>
                <a:gd name="T4" fmla="*/ 19 w 21"/>
                <a:gd name="T5" fmla="*/ 25 h 45"/>
                <a:gd name="T6" fmla="*/ 19 w 21"/>
                <a:gd name="T7" fmla="*/ 42 h 45"/>
                <a:gd name="T8" fmla="*/ 8 w 21"/>
                <a:gd name="T9" fmla="*/ 11 h 45"/>
                <a:gd name="T10" fmla="*/ 0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0" y="8"/>
                  </a:moveTo>
                  <a:cubicBezTo>
                    <a:pt x="0" y="7"/>
                    <a:pt x="3" y="0"/>
                    <a:pt x="7" y="1"/>
                  </a:cubicBezTo>
                  <a:cubicBezTo>
                    <a:pt x="13" y="3"/>
                    <a:pt x="16" y="14"/>
                    <a:pt x="19" y="25"/>
                  </a:cubicBezTo>
                  <a:cubicBezTo>
                    <a:pt x="21" y="36"/>
                    <a:pt x="20" y="45"/>
                    <a:pt x="19" y="42"/>
                  </a:cubicBezTo>
                  <a:cubicBezTo>
                    <a:pt x="17" y="37"/>
                    <a:pt x="15" y="24"/>
                    <a:pt x="8" y="11"/>
                  </a:cubicBezTo>
                  <a:cubicBezTo>
                    <a:pt x="4" y="3"/>
                    <a:pt x="1" y="20"/>
                    <a:pt x="0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804"/>
            <p:cNvSpPr>
              <a:spLocks/>
            </p:cNvSpPr>
            <p:nvPr/>
          </p:nvSpPr>
          <p:spPr bwMode="auto">
            <a:xfrm>
              <a:off x="9647238" y="1374775"/>
              <a:ext cx="41275" cy="90487"/>
            </a:xfrm>
            <a:custGeom>
              <a:avLst/>
              <a:gdLst>
                <a:gd name="T0" fmla="*/ 21 w 21"/>
                <a:gd name="T1" fmla="*/ 8 h 45"/>
                <a:gd name="T2" fmla="*/ 14 w 21"/>
                <a:gd name="T3" fmla="*/ 1 h 45"/>
                <a:gd name="T4" fmla="*/ 2 w 21"/>
                <a:gd name="T5" fmla="*/ 25 h 45"/>
                <a:gd name="T6" fmla="*/ 2 w 21"/>
                <a:gd name="T7" fmla="*/ 42 h 45"/>
                <a:gd name="T8" fmla="*/ 13 w 21"/>
                <a:gd name="T9" fmla="*/ 11 h 45"/>
                <a:gd name="T10" fmla="*/ 21 w 21"/>
                <a:gd name="T11" fmla="*/ 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45">
                  <a:moveTo>
                    <a:pt x="21" y="8"/>
                  </a:moveTo>
                  <a:cubicBezTo>
                    <a:pt x="21" y="7"/>
                    <a:pt x="18" y="0"/>
                    <a:pt x="14" y="1"/>
                  </a:cubicBezTo>
                  <a:cubicBezTo>
                    <a:pt x="9" y="3"/>
                    <a:pt x="5" y="14"/>
                    <a:pt x="2" y="25"/>
                  </a:cubicBezTo>
                  <a:cubicBezTo>
                    <a:pt x="0" y="36"/>
                    <a:pt x="1" y="45"/>
                    <a:pt x="2" y="42"/>
                  </a:cubicBezTo>
                  <a:cubicBezTo>
                    <a:pt x="4" y="37"/>
                    <a:pt x="6" y="24"/>
                    <a:pt x="13" y="11"/>
                  </a:cubicBezTo>
                  <a:cubicBezTo>
                    <a:pt x="17" y="3"/>
                    <a:pt x="20" y="20"/>
                    <a:pt x="21" y="8"/>
                  </a:cubicBezTo>
                  <a:close/>
                </a:path>
              </a:pathLst>
            </a:custGeom>
            <a:solidFill>
              <a:srgbClr val="EA9F6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805"/>
            <p:cNvSpPr>
              <a:spLocks/>
            </p:cNvSpPr>
            <p:nvPr/>
          </p:nvSpPr>
          <p:spPr bwMode="auto">
            <a:xfrm>
              <a:off x="9148763" y="995363"/>
              <a:ext cx="531813" cy="460375"/>
            </a:xfrm>
            <a:custGeom>
              <a:avLst/>
              <a:gdLst>
                <a:gd name="T0" fmla="*/ 223 w 266"/>
                <a:gd name="T1" fmla="*/ 34 h 230"/>
                <a:gd name="T2" fmla="*/ 58 w 266"/>
                <a:gd name="T3" fmla="*/ 24 h 230"/>
                <a:gd name="T4" fmla="*/ 1 w 266"/>
                <a:gd name="T5" fmla="*/ 83 h 230"/>
                <a:gd name="T6" fmla="*/ 2 w 266"/>
                <a:gd name="T7" fmla="*/ 184 h 230"/>
                <a:gd name="T8" fmla="*/ 11 w 266"/>
                <a:gd name="T9" fmla="*/ 187 h 230"/>
                <a:gd name="T10" fmla="*/ 18 w 266"/>
                <a:gd name="T11" fmla="*/ 219 h 230"/>
                <a:gd name="T12" fmla="*/ 25 w 266"/>
                <a:gd name="T13" fmla="*/ 169 h 230"/>
                <a:gd name="T14" fmla="*/ 105 w 266"/>
                <a:gd name="T15" fmla="*/ 89 h 230"/>
                <a:gd name="T16" fmla="*/ 67 w 266"/>
                <a:gd name="T17" fmla="*/ 122 h 230"/>
                <a:gd name="T18" fmla="*/ 145 w 266"/>
                <a:gd name="T19" fmla="*/ 100 h 230"/>
                <a:gd name="T20" fmla="*/ 145 w 266"/>
                <a:gd name="T21" fmla="*/ 118 h 230"/>
                <a:gd name="T22" fmla="*/ 201 w 266"/>
                <a:gd name="T23" fmla="*/ 98 h 230"/>
                <a:gd name="T24" fmla="*/ 230 w 266"/>
                <a:gd name="T25" fmla="*/ 120 h 230"/>
                <a:gd name="T26" fmla="*/ 238 w 266"/>
                <a:gd name="T27" fmla="*/ 230 h 230"/>
                <a:gd name="T28" fmla="*/ 254 w 266"/>
                <a:gd name="T29" fmla="*/ 184 h 230"/>
                <a:gd name="T30" fmla="*/ 257 w 266"/>
                <a:gd name="T31" fmla="*/ 184 h 230"/>
                <a:gd name="T32" fmla="*/ 259 w 266"/>
                <a:gd name="T33" fmla="*/ 149 h 230"/>
                <a:gd name="T34" fmla="*/ 223 w 266"/>
                <a:gd name="T35" fmla="*/ 34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6" h="230">
                  <a:moveTo>
                    <a:pt x="223" y="34"/>
                  </a:moveTo>
                  <a:cubicBezTo>
                    <a:pt x="203" y="0"/>
                    <a:pt x="93" y="14"/>
                    <a:pt x="58" y="24"/>
                  </a:cubicBezTo>
                  <a:cubicBezTo>
                    <a:pt x="23" y="34"/>
                    <a:pt x="0" y="53"/>
                    <a:pt x="1" y="83"/>
                  </a:cubicBezTo>
                  <a:cubicBezTo>
                    <a:pt x="2" y="109"/>
                    <a:pt x="2" y="168"/>
                    <a:pt x="2" y="184"/>
                  </a:cubicBezTo>
                  <a:cubicBezTo>
                    <a:pt x="5" y="184"/>
                    <a:pt x="8" y="185"/>
                    <a:pt x="11" y="187"/>
                  </a:cubicBezTo>
                  <a:cubicBezTo>
                    <a:pt x="18" y="219"/>
                    <a:pt x="18" y="219"/>
                    <a:pt x="18" y="219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25" y="169"/>
                    <a:pt x="10" y="72"/>
                    <a:pt x="105" y="89"/>
                  </a:cubicBezTo>
                  <a:cubicBezTo>
                    <a:pt x="92" y="97"/>
                    <a:pt x="67" y="122"/>
                    <a:pt x="67" y="122"/>
                  </a:cubicBezTo>
                  <a:cubicBezTo>
                    <a:pt x="67" y="122"/>
                    <a:pt x="123" y="109"/>
                    <a:pt x="145" y="100"/>
                  </a:cubicBezTo>
                  <a:cubicBezTo>
                    <a:pt x="167" y="92"/>
                    <a:pt x="145" y="118"/>
                    <a:pt x="145" y="118"/>
                  </a:cubicBezTo>
                  <a:cubicBezTo>
                    <a:pt x="145" y="118"/>
                    <a:pt x="187" y="103"/>
                    <a:pt x="201" y="98"/>
                  </a:cubicBezTo>
                  <a:cubicBezTo>
                    <a:pt x="214" y="93"/>
                    <a:pt x="227" y="97"/>
                    <a:pt x="230" y="120"/>
                  </a:cubicBezTo>
                  <a:cubicBezTo>
                    <a:pt x="232" y="143"/>
                    <a:pt x="238" y="230"/>
                    <a:pt x="238" y="230"/>
                  </a:cubicBezTo>
                  <a:cubicBezTo>
                    <a:pt x="254" y="184"/>
                    <a:pt x="254" y="184"/>
                    <a:pt x="254" y="184"/>
                  </a:cubicBezTo>
                  <a:cubicBezTo>
                    <a:pt x="255" y="184"/>
                    <a:pt x="256" y="184"/>
                    <a:pt x="257" y="184"/>
                  </a:cubicBezTo>
                  <a:cubicBezTo>
                    <a:pt x="258" y="174"/>
                    <a:pt x="258" y="163"/>
                    <a:pt x="259" y="149"/>
                  </a:cubicBezTo>
                  <a:cubicBezTo>
                    <a:pt x="266" y="11"/>
                    <a:pt x="237" y="59"/>
                    <a:pt x="223" y="34"/>
                  </a:cubicBezTo>
                  <a:close/>
                </a:path>
              </a:pathLst>
            </a:custGeom>
            <a:solidFill>
              <a:srgbClr val="6634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806"/>
            <p:cNvSpPr>
              <a:spLocks/>
            </p:cNvSpPr>
            <p:nvPr/>
          </p:nvSpPr>
          <p:spPr bwMode="auto">
            <a:xfrm>
              <a:off x="9340851" y="1604963"/>
              <a:ext cx="125413" cy="30162"/>
            </a:xfrm>
            <a:custGeom>
              <a:avLst/>
              <a:gdLst>
                <a:gd name="T0" fmla="*/ 0 w 63"/>
                <a:gd name="T1" fmla="*/ 0 h 15"/>
                <a:gd name="T2" fmla="*/ 12 w 63"/>
                <a:gd name="T3" fmla="*/ 15 h 15"/>
                <a:gd name="T4" fmla="*/ 52 w 63"/>
                <a:gd name="T5" fmla="*/ 15 h 15"/>
                <a:gd name="T6" fmla="*/ 63 w 63"/>
                <a:gd name="T7" fmla="*/ 0 h 15"/>
                <a:gd name="T8" fmla="*/ 0 w 63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15">
                  <a:moveTo>
                    <a:pt x="0" y="0"/>
                  </a:moveTo>
                  <a:cubicBezTo>
                    <a:pt x="1" y="5"/>
                    <a:pt x="8" y="15"/>
                    <a:pt x="1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6" y="15"/>
                    <a:pt x="62" y="5"/>
                    <a:pt x="6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A8C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807"/>
            <p:cNvSpPr>
              <a:spLocks/>
            </p:cNvSpPr>
            <p:nvPr/>
          </p:nvSpPr>
          <p:spPr bwMode="auto">
            <a:xfrm>
              <a:off x="9324976" y="1589088"/>
              <a:ext cx="160338" cy="23812"/>
            </a:xfrm>
            <a:custGeom>
              <a:avLst/>
              <a:gdLst>
                <a:gd name="T0" fmla="*/ 58 w 80"/>
                <a:gd name="T1" fmla="*/ 10 h 12"/>
                <a:gd name="T2" fmla="*/ 18 w 80"/>
                <a:gd name="T3" fmla="*/ 10 h 12"/>
                <a:gd name="T4" fmla="*/ 1 w 80"/>
                <a:gd name="T5" fmla="*/ 3 h 12"/>
                <a:gd name="T6" fmla="*/ 4 w 80"/>
                <a:gd name="T7" fmla="*/ 3 h 12"/>
                <a:gd name="T8" fmla="*/ 16 w 80"/>
                <a:gd name="T9" fmla="*/ 4 h 12"/>
                <a:gd name="T10" fmla="*/ 38 w 80"/>
                <a:gd name="T11" fmla="*/ 4 h 12"/>
                <a:gd name="T12" fmla="*/ 60 w 80"/>
                <a:gd name="T13" fmla="*/ 4 h 12"/>
                <a:gd name="T14" fmla="*/ 75 w 80"/>
                <a:gd name="T15" fmla="*/ 6 h 12"/>
                <a:gd name="T16" fmla="*/ 79 w 80"/>
                <a:gd name="T17" fmla="*/ 6 h 12"/>
                <a:gd name="T18" fmla="*/ 58 w 80"/>
                <a:gd name="T1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12">
                  <a:moveTo>
                    <a:pt x="58" y="10"/>
                  </a:moveTo>
                  <a:cubicBezTo>
                    <a:pt x="50" y="9"/>
                    <a:pt x="22" y="10"/>
                    <a:pt x="18" y="10"/>
                  </a:cubicBezTo>
                  <a:cubicBezTo>
                    <a:pt x="7" y="10"/>
                    <a:pt x="0" y="4"/>
                    <a:pt x="1" y="3"/>
                  </a:cubicBezTo>
                  <a:cubicBezTo>
                    <a:pt x="1" y="1"/>
                    <a:pt x="3" y="1"/>
                    <a:pt x="4" y="3"/>
                  </a:cubicBezTo>
                  <a:cubicBezTo>
                    <a:pt x="5" y="5"/>
                    <a:pt x="12" y="4"/>
                    <a:pt x="16" y="4"/>
                  </a:cubicBezTo>
                  <a:cubicBezTo>
                    <a:pt x="34" y="0"/>
                    <a:pt x="30" y="4"/>
                    <a:pt x="38" y="4"/>
                  </a:cubicBezTo>
                  <a:cubicBezTo>
                    <a:pt x="47" y="4"/>
                    <a:pt x="44" y="0"/>
                    <a:pt x="60" y="4"/>
                  </a:cubicBezTo>
                  <a:cubicBezTo>
                    <a:pt x="65" y="5"/>
                    <a:pt x="73" y="7"/>
                    <a:pt x="75" y="6"/>
                  </a:cubicBezTo>
                  <a:cubicBezTo>
                    <a:pt x="77" y="5"/>
                    <a:pt x="79" y="4"/>
                    <a:pt x="79" y="6"/>
                  </a:cubicBezTo>
                  <a:cubicBezTo>
                    <a:pt x="80" y="7"/>
                    <a:pt x="72" y="12"/>
                    <a:pt x="58" y="10"/>
                  </a:cubicBezTo>
                  <a:close/>
                </a:path>
              </a:pathLst>
            </a:custGeom>
            <a:solidFill>
              <a:srgbClr val="D873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9" name="任意多边形 78"/>
          <p:cNvSpPr/>
          <p:nvPr/>
        </p:nvSpPr>
        <p:spPr>
          <a:xfrm>
            <a:off x="11602595" y="2377689"/>
            <a:ext cx="470811" cy="1721315"/>
          </a:xfrm>
          <a:custGeom>
            <a:avLst/>
            <a:gdLst>
              <a:gd name="connsiteX0" fmla="*/ 587759 w 587759"/>
              <a:gd name="connsiteY0" fmla="*/ 0 h 2148886"/>
              <a:gd name="connsiteX1" fmla="*/ 587759 w 587759"/>
              <a:gd name="connsiteY1" fmla="*/ 566513 h 2148886"/>
              <a:gd name="connsiteX2" fmla="*/ 142655 w 587759"/>
              <a:gd name="connsiteY2" fmla="*/ 2148886 h 2148886"/>
              <a:gd name="connsiteX3" fmla="*/ 0 w 587759"/>
              <a:gd name="connsiteY3" fmla="*/ 2140806 h 2148886"/>
              <a:gd name="connsiteX4" fmla="*/ 587759 w 587759"/>
              <a:gd name="connsiteY4" fmla="*/ 0 h 2148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7759" h="2148886">
                <a:moveTo>
                  <a:pt x="587759" y="0"/>
                </a:moveTo>
                <a:lnTo>
                  <a:pt x="587759" y="566513"/>
                </a:lnTo>
                <a:lnTo>
                  <a:pt x="142655" y="2148886"/>
                </a:lnTo>
                <a:lnTo>
                  <a:pt x="0" y="2140806"/>
                </a:lnTo>
                <a:lnTo>
                  <a:pt x="587759" y="0"/>
                </a:lnTo>
                <a:close/>
              </a:path>
            </a:pathLst>
          </a:custGeom>
          <a:solidFill>
            <a:srgbClr val="4BC0C4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422609" y="290852"/>
            <a:ext cx="741937" cy="36000"/>
          </a:xfrm>
          <a:prstGeom prst="rect">
            <a:avLst/>
          </a:prstGeom>
          <a:solidFill>
            <a:srgbClr val="1AB49C"/>
          </a:solidFill>
          <a:ln>
            <a:solidFill>
              <a:srgbClr val="4BC0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317834" y="671970"/>
            <a:ext cx="31587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" dirty="0" smtClean="0">
                <a:solidFill>
                  <a:prstClr val="black"/>
                </a:solidFill>
              </a:rPr>
              <a:t>LOREM IPSUM DOLOR SIT AMET, CONSECTETUR ADIPISICING ELIT</a:t>
            </a:r>
            <a:endParaRPr lang="zh-CN" altLang="en-US" sz="800" dirty="0">
              <a:solidFill>
                <a:prstClr val="black"/>
              </a:solidFill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308309" y="385417"/>
            <a:ext cx="70068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prstClr val="black"/>
                </a:solidFill>
                <a:latin typeface="微软雅黑" panose="020B0503020204020204" charset="-122"/>
              </a:rPr>
              <a:t>关注微信号免费赠送</a:t>
            </a:r>
            <a:r>
              <a:rPr lang="en-US" altLang="zh-CN" sz="2000" b="1" dirty="0" smtClean="0">
                <a:solidFill>
                  <a:prstClr val="black"/>
                </a:solidFill>
                <a:latin typeface="微软雅黑" panose="020B0503020204020204" charset="-122"/>
              </a:rPr>
              <a:t>40GB PPT</a:t>
            </a:r>
            <a:r>
              <a:rPr lang="zh-CN" altLang="en-US" sz="2000" b="1" dirty="0" smtClean="0">
                <a:solidFill>
                  <a:prstClr val="black"/>
                </a:solidFill>
                <a:latin typeface="微软雅黑" panose="020B0503020204020204" charset="-122"/>
              </a:rPr>
              <a:t>视频</a:t>
            </a:r>
            <a:r>
              <a:rPr lang="en-US" altLang="zh-CN" sz="2000" b="1" dirty="0" smtClean="0">
                <a:solidFill>
                  <a:prstClr val="black"/>
                </a:solidFill>
                <a:latin typeface="微软雅黑" panose="020B0503020204020204" charset="-122"/>
              </a:rPr>
              <a:t>/</a:t>
            </a:r>
            <a:r>
              <a:rPr lang="zh-CN" altLang="en-US" sz="2000" b="1" dirty="0" smtClean="0">
                <a:solidFill>
                  <a:prstClr val="black"/>
                </a:solidFill>
                <a:latin typeface="微软雅黑" panose="020B0503020204020204" charset="-122"/>
              </a:rPr>
              <a:t>书籍教程</a:t>
            </a:r>
            <a:endParaRPr lang="en-US" altLang="zh-CN" sz="2000" b="1" dirty="0">
              <a:solidFill>
                <a:prstClr val="black"/>
              </a:solidFill>
              <a:latin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5735" y="1606797"/>
            <a:ext cx="2457450" cy="2457450"/>
          </a:xfrm>
          <a:prstGeom prst="rect">
            <a:avLst/>
          </a:prstGeom>
        </p:spPr>
      </p:pic>
      <p:sp>
        <p:nvSpPr>
          <p:cNvPr id="81" name="email_95642"/>
          <p:cNvSpPr>
            <a:spLocks noChangeAspect="1"/>
          </p:cNvSpPr>
          <p:nvPr/>
        </p:nvSpPr>
        <p:spPr bwMode="auto">
          <a:xfrm>
            <a:off x="3168764" y="5888762"/>
            <a:ext cx="454793" cy="327431"/>
          </a:xfrm>
          <a:custGeom>
            <a:avLst/>
            <a:gdLst>
              <a:gd name="T0" fmla="*/ 2775 w 3202"/>
              <a:gd name="T1" fmla="*/ 1049 h 2309"/>
              <a:gd name="T2" fmla="*/ 3067 w 3202"/>
              <a:gd name="T3" fmla="*/ 975 h 2309"/>
              <a:gd name="T4" fmla="*/ 3067 w 3202"/>
              <a:gd name="T5" fmla="*/ 2089 h 2309"/>
              <a:gd name="T6" fmla="*/ 3068 w 3202"/>
              <a:gd name="T7" fmla="*/ 2106 h 2309"/>
              <a:gd name="T8" fmla="*/ 2133 w 3202"/>
              <a:gd name="T9" fmla="*/ 1234 h 2309"/>
              <a:gd name="T10" fmla="*/ 2432 w 3202"/>
              <a:gd name="T11" fmla="*/ 945 h 2309"/>
              <a:gd name="T12" fmla="*/ 2775 w 3202"/>
              <a:gd name="T13" fmla="*/ 1049 h 2309"/>
              <a:gd name="T14" fmla="*/ 2287 w 3202"/>
              <a:gd name="T15" fmla="*/ 809 h 2309"/>
              <a:gd name="T16" fmla="*/ 2153 w 3202"/>
              <a:gd name="T17" fmla="*/ 422 h 2309"/>
              <a:gd name="T18" fmla="*/ 2230 w 3202"/>
              <a:gd name="T19" fmla="*/ 122 h 2309"/>
              <a:gd name="T20" fmla="*/ 220 w 3202"/>
              <a:gd name="T21" fmla="*/ 122 h 2309"/>
              <a:gd name="T22" fmla="*/ 81 w 3202"/>
              <a:gd name="T23" fmla="*/ 174 h 2309"/>
              <a:gd name="T24" fmla="*/ 1537 w 3202"/>
              <a:gd name="T25" fmla="*/ 1531 h 2309"/>
              <a:gd name="T26" fmla="*/ 2287 w 3202"/>
              <a:gd name="T27" fmla="*/ 809 h 2309"/>
              <a:gd name="T28" fmla="*/ 0 w 3202"/>
              <a:gd name="T29" fmla="*/ 376 h 2309"/>
              <a:gd name="T30" fmla="*/ 0 w 3202"/>
              <a:gd name="T31" fmla="*/ 2089 h 2309"/>
              <a:gd name="T32" fmla="*/ 10 w 3202"/>
              <a:gd name="T33" fmla="*/ 2145 h 2309"/>
              <a:gd name="T34" fmla="*/ 938 w 3202"/>
              <a:gd name="T35" fmla="*/ 1250 h 2309"/>
              <a:gd name="T36" fmla="*/ 0 w 3202"/>
              <a:gd name="T37" fmla="*/ 376 h 2309"/>
              <a:gd name="T38" fmla="*/ 1607 w 3202"/>
              <a:gd name="T39" fmla="*/ 1741 h 2309"/>
              <a:gd name="T40" fmla="*/ 1538 w 3202"/>
              <a:gd name="T41" fmla="*/ 1769 h 2309"/>
              <a:gd name="T42" fmla="*/ 1470 w 3202"/>
              <a:gd name="T43" fmla="*/ 1742 h 2309"/>
              <a:gd name="T44" fmla="*/ 1088 w 3202"/>
              <a:gd name="T45" fmla="*/ 1386 h 2309"/>
              <a:gd name="T46" fmla="*/ 145 w 3202"/>
              <a:gd name="T47" fmla="*/ 2294 h 2309"/>
              <a:gd name="T48" fmla="*/ 220 w 3202"/>
              <a:gd name="T49" fmla="*/ 2309 h 2309"/>
              <a:gd name="T50" fmla="*/ 2856 w 3202"/>
              <a:gd name="T51" fmla="*/ 2309 h 2309"/>
              <a:gd name="T52" fmla="*/ 2962 w 3202"/>
              <a:gd name="T53" fmla="*/ 2279 h 2309"/>
              <a:gd name="T54" fmla="*/ 1989 w 3202"/>
              <a:gd name="T55" fmla="*/ 1373 h 2309"/>
              <a:gd name="T56" fmla="*/ 1607 w 3202"/>
              <a:gd name="T57" fmla="*/ 1741 h 2309"/>
              <a:gd name="T58" fmla="*/ 3202 w 3202"/>
              <a:gd name="T59" fmla="*/ 424 h 2309"/>
              <a:gd name="T60" fmla="*/ 2778 w 3202"/>
              <a:gd name="T61" fmla="*/ 849 h 2309"/>
              <a:gd name="T62" fmla="*/ 2353 w 3202"/>
              <a:gd name="T63" fmla="*/ 424 h 2309"/>
              <a:gd name="T64" fmla="*/ 2778 w 3202"/>
              <a:gd name="T65" fmla="*/ 0 h 2309"/>
              <a:gd name="T66" fmla="*/ 3202 w 3202"/>
              <a:gd name="T67" fmla="*/ 424 h 2309"/>
              <a:gd name="T68" fmla="*/ 2913 w 3202"/>
              <a:gd name="T69" fmla="*/ 422 h 2309"/>
              <a:gd name="T70" fmla="*/ 2979 w 3202"/>
              <a:gd name="T71" fmla="*/ 356 h 2309"/>
              <a:gd name="T72" fmla="*/ 2979 w 3202"/>
              <a:gd name="T73" fmla="*/ 214 h 2309"/>
              <a:gd name="T74" fmla="*/ 2837 w 3202"/>
              <a:gd name="T75" fmla="*/ 214 h 2309"/>
              <a:gd name="T76" fmla="*/ 2771 w 3202"/>
              <a:gd name="T77" fmla="*/ 280 h 2309"/>
              <a:gd name="T78" fmla="*/ 2705 w 3202"/>
              <a:gd name="T79" fmla="*/ 214 h 2309"/>
              <a:gd name="T80" fmla="*/ 2564 w 3202"/>
              <a:gd name="T81" fmla="*/ 214 h 2309"/>
              <a:gd name="T82" fmla="*/ 2564 w 3202"/>
              <a:gd name="T83" fmla="*/ 356 h 2309"/>
              <a:gd name="T84" fmla="*/ 2630 w 3202"/>
              <a:gd name="T85" fmla="*/ 422 h 2309"/>
              <a:gd name="T86" fmla="*/ 2564 w 3202"/>
              <a:gd name="T87" fmla="*/ 488 h 2309"/>
              <a:gd name="T88" fmla="*/ 2564 w 3202"/>
              <a:gd name="T89" fmla="*/ 629 h 2309"/>
              <a:gd name="T90" fmla="*/ 2634 w 3202"/>
              <a:gd name="T91" fmla="*/ 659 h 2309"/>
              <a:gd name="T92" fmla="*/ 2705 w 3202"/>
              <a:gd name="T93" fmla="*/ 629 h 2309"/>
              <a:gd name="T94" fmla="*/ 2771 w 3202"/>
              <a:gd name="T95" fmla="*/ 563 h 2309"/>
              <a:gd name="T96" fmla="*/ 2837 w 3202"/>
              <a:gd name="T97" fmla="*/ 629 h 2309"/>
              <a:gd name="T98" fmla="*/ 2908 w 3202"/>
              <a:gd name="T99" fmla="*/ 659 h 2309"/>
              <a:gd name="T100" fmla="*/ 2979 w 3202"/>
              <a:gd name="T101" fmla="*/ 629 h 2309"/>
              <a:gd name="T102" fmla="*/ 2979 w 3202"/>
              <a:gd name="T103" fmla="*/ 488 h 2309"/>
              <a:gd name="T104" fmla="*/ 2913 w 3202"/>
              <a:gd name="T105" fmla="*/ 422 h 2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202" h="2309">
                <a:moveTo>
                  <a:pt x="2775" y="1049"/>
                </a:moveTo>
                <a:cubicBezTo>
                  <a:pt x="2881" y="1049"/>
                  <a:pt x="2973" y="1022"/>
                  <a:pt x="3067" y="975"/>
                </a:cubicBezTo>
                <a:lnTo>
                  <a:pt x="3067" y="2089"/>
                </a:lnTo>
                <a:cubicBezTo>
                  <a:pt x="3067" y="2095"/>
                  <a:pt x="3068" y="2101"/>
                  <a:pt x="3068" y="2106"/>
                </a:cubicBezTo>
                <a:lnTo>
                  <a:pt x="2133" y="1234"/>
                </a:lnTo>
                <a:lnTo>
                  <a:pt x="2432" y="945"/>
                </a:lnTo>
                <a:cubicBezTo>
                  <a:pt x="2531" y="1010"/>
                  <a:pt x="2648" y="1049"/>
                  <a:pt x="2775" y="1049"/>
                </a:cubicBezTo>
                <a:close/>
                <a:moveTo>
                  <a:pt x="2287" y="809"/>
                </a:moveTo>
                <a:cubicBezTo>
                  <a:pt x="2203" y="702"/>
                  <a:pt x="2153" y="568"/>
                  <a:pt x="2153" y="422"/>
                </a:cubicBezTo>
                <a:cubicBezTo>
                  <a:pt x="2153" y="314"/>
                  <a:pt x="2181" y="215"/>
                  <a:pt x="2230" y="122"/>
                </a:cubicBezTo>
                <a:lnTo>
                  <a:pt x="220" y="122"/>
                </a:lnTo>
                <a:cubicBezTo>
                  <a:pt x="167" y="122"/>
                  <a:pt x="118" y="142"/>
                  <a:pt x="81" y="174"/>
                </a:cubicBezTo>
                <a:lnTo>
                  <a:pt x="1537" y="1531"/>
                </a:lnTo>
                <a:lnTo>
                  <a:pt x="2287" y="809"/>
                </a:lnTo>
                <a:close/>
                <a:moveTo>
                  <a:pt x="0" y="376"/>
                </a:moveTo>
                <a:lnTo>
                  <a:pt x="0" y="2089"/>
                </a:lnTo>
                <a:cubicBezTo>
                  <a:pt x="0" y="2108"/>
                  <a:pt x="5" y="2127"/>
                  <a:pt x="10" y="2145"/>
                </a:cubicBezTo>
                <a:lnTo>
                  <a:pt x="938" y="1250"/>
                </a:lnTo>
                <a:lnTo>
                  <a:pt x="0" y="376"/>
                </a:lnTo>
                <a:close/>
                <a:moveTo>
                  <a:pt x="1607" y="1741"/>
                </a:moveTo>
                <a:cubicBezTo>
                  <a:pt x="1588" y="1759"/>
                  <a:pt x="1563" y="1769"/>
                  <a:pt x="1538" y="1769"/>
                </a:cubicBezTo>
                <a:cubicBezTo>
                  <a:pt x="1513" y="1769"/>
                  <a:pt x="1489" y="1760"/>
                  <a:pt x="1470" y="1742"/>
                </a:cubicBezTo>
                <a:lnTo>
                  <a:pt x="1088" y="1386"/>
                </a:lnTo>
                <a:lnTo>
                  <a:pt x="145" y="2294"/>
                </a:lnTo>
                <a:cubicBezTo>
                  <a:pt x="168" y="2303"/>
                  <a:pt x="193" y="2309"/>
                  <a:pt x="220" y="2309"/>
                </a:cubicBezTo>
                <a:lnTo>
                  <a:pt x="2856" y="2309"/>
                </a:lnTo>
                <a:cubicBezTo>
                  <a:pt x="2895" y="2309"/>
                  <a:pt x="2931" y="2298"/>
                  <a:pt x="2962" y="2279"/>
                </a:cubicBezTo>
                <a:lnTo>
                  <a:pt x="1989" y="1373"/>
                </a:lnTo>
                <a:lnTo>
                  <a:pt x="1607" y="1741"/>
                </a:lnTo>
                <a:close/>
                <a:moveTo>
                  <a:pt x="3202" y="424"/>
                </a:moveTo>
                <a:cubicBezTo>
                  <a:pt x="3202" y="658"/>
                  <a:pt x="3012" y="849"/>
                  <a:pt x="2778" y="849"/>
                </a:cubicBezTo>
                <a:cubicBezTo>
                  <a:pt x="2544" y="849"/>
                  <a:pt x="2353" y="658"/>
                  <a:pt x="2353" y="424"/>
                </a:cubicBezTo>
                <a:cubicBezTo>
                  <a:pt x="2353" y="190"/>
                  <a:pt x="2544" y="0"/>
                  <a:pt x="2778" y="0"/>
                </a:cubicBezTo>
                <a:cubicBezTo>
                  <a:pt x="3012" y="0"/>
                  <a:pt x="3202" y="190"/>
                  <a:pt x="3202" y="424"/>
                </a:cubicBezTo>
                <a:close/>
                <a:moveTo>
                  <a:pt x="2913" y="422"/>
                </a:moveTo>
                <a:lnTo>
                  <a:pt x="2979" y="356"/>
                </a:lnTo>
                <a:cubicBezTo>
                  <a:pt x="3018" y="317"/>
                  <a:pt x="3018" y="254"/>
                  <a:pt x="2979" y="214"/>
                </a:cubicBezTo>
                <a:cubicBezTo>
                  <a:pt x="2939" y="175"/>
                  <a:pt x="2876" y="175"/>
                  <a:pt x="2837" y="214"/>
                </a:cubicBezTo>
                <a:lnTo>
                  <a:pt x="2771" y="280"/>
                </a:lnTo>
                <a:lnTo>
                  <a:pt x="2705" y="214"/>
                </a:lnTo>
                <a:cubicBezTo>
                  <a:pt x="2666" y="175"/>
                  <a:pt x="2603" y="175"/>
                  <a:pt x="2564" y="214"/>
                </a:cubicBezTo>
                <a:cubicBezTo>
                  <a:pt x="2525" y="254"/>
                  <a:pt x="2525" y="317"/>
                  <a:pt x="2564" y="356"/>
                </a:cubicBezTo>
                <a:lnTo>
                  <a:pt x="2630" y="422"/>
                </a:lnTo>
                <a:lnTo>
                  <a:pt x="2564" y="488"/>
                </a:lnTo>
                <a:cubicBezTo>
                  <a:pt x="2525" y="527"/>
                  <a:pt x="2525" y="590"/>
                  <a:pt x="2564" y="629"/>
                </a:cubicBezTo>
                <a:cubicBezTo>
                  <a:pt x="2583" y="649"/>
                  <a:pt x="2609" y="659"/>
                  <a:pt x="2634" y="659"/>
                </a:cubicBezTo>
                <a:cubicBezTo>
                  <a:pt x="2660" y="659"/>
                  <a:pt x="2686" y="649"/>
                  <a:pt x="2705" y="629"/>
                </a:cubicBezTo>
                <a:lnTo>
                  <a:pt x="2771" y="563"/>
                </a:lnTo>
                <a:lnTo>
                  <a:pt x="2837" y="629"/>
                </a:lnTo>
                <a:cubicBezTo>
                  <a:pt x="2857" y="649"/>
                  <a:pt x="2882" y="659"/>
                  <a:pt x="2908" y="659"/>
                </a:cubicBezTo>
                <a:cubicBezTo>
                  <a:pt x="2933" y="659"/>
                  <a:pt x="2959" y="649"/>
                  <a:pt x="2979" y="629"/>
                </a:cubicBezTo>
                <a:cubicBezTo>
                  <a:pt x="3018" y="590"/>
                  <a:pt x="3018" y="527"/>
                  <a:pt x="2979" y="488"/>
                </a:cubicBezTo>
                <a:lnTo>
                  <a:pt x="2913" y="422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</p:sp>
      <p:sp>
        <p:nvSpPr>
          <p:cNvPr id="83" name="文本框 82"/>
          <p:cNvSpPr txBox="1"/>
          <p:nvPr/>
        </p:nvSpPr>
        <p:spPr>
          <a:xfrm>
            <a:off x="1179393" y="5906032"/>
            <a:ext cx="1937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</a:rPr>
              <a:t>QQ: 418157732</a:t>
            </a:r>
            <a:endParaRPr lang="zh-CN" altLang="en-US" sz="1600" dirty="0">
              <a:solidFill>
                <a:prstClr val="black"/>
              </a:solidFill>
              <a:latin typeface="微软雅黑" panose="020B0503020204020204" pitchFamily="34" charset="-122"/>
            </a:endParaRPr>
          </a:p>
        </p:txBody>
      </p:sp>
      <p:sp>
        <p:nvSpPr>
          <p:cNvPr id="84" name="qq-social-logo-of-a-penguin_49013"/>
          <p:cNvSpPr>
            <a:spLocks noChangeAspect="1"/>
          </p:cNvSpPr>
          <p:nvPr/>
        </p:nvSpPr>
        <p:spPr bwMode="auto">
          <a:xfrm>
            <a:off x="731444" y="5845488"/>
            <a:ext cx="445359" cy="454702"/>
          </a:xfrm>
          <a:custGeom>
            <a:avLst/>
            <a:gdLst>
              <a:gd name="connsiteX0" fmla="*/ 120973 w 594062"/>
              <a:gd name="connsiteY0" fmla="*/ 518014 h 606524"/>
              <a:gd name="connsiteX1" fmla="*/ 103971 w 594062"/>
              <a:gd name="connsiteY1" fmla="*/ 521582 h 606524"/>
              <a:gd name="connsiteX2" fmla="*/ 89678 w 594062"/>
              <a:gd name="connsiteY2" fmla="*/ 529409 h 606524"/>
              <a:gd name="connsiteX3" fmla="*/ 82301 w 594062"/>
              <a:gd name="connsiteY3" fmla="*/ 537696 h 606524"/>
              <a:gd name="connsiteX4" fmla="*/ 81840 w 594062"/>
              <a:gd name="connsiteY4" fmla="*/ 543221 h 606524"/>
              <a:gd name="connsiteX5" fmla="*/ 86911 w 594062"/>
              <a:gd name="connsiteY5" fmla="*/ 543221 h 606524"/>
              <a:gd name="connsiteX6" fmla="*/ 97977 w 594062"/>
              <a:gd name="connsiteY6" fmla="*/ 541379 h 606524"/>
              <a:gd name="connsiteX7" fmla="*/ 83684 w 594062"/>
              <a:gd name="connsiteY7" fmla="*/ 554270 h 606524"/>
              <a:gd name="connsiteX8" fmla="*/ 83684 w 594062"/>
              <a:gd name="connsiteY8" fmla="*/ 575448 h 606524"/>
              <a:gd name="connsiteX9" fmla="*/ 118725 w 594062"/>
              <a:gd name="connsiteY9" fmla="*/ 592943 h 606524"/>
              <a:gd name="connsiteX10" fmla="*/ 242293 w 594062"/>
              <a:gd name="connsiteY10" fmla="*/ 592943 h 606524"/>
              <a:gd name="connsiteX11" fmla="*/ 273185 w 594062"/>
              <a:gd name="connsiteY11" fmla="*/ 579131 h 606524"/>
              <a:gd name="connsiteX12" fmla="*/ 275491 w 594062"/>
              <a:gd name="connsiteY12" fmla="*/ 574988 h 606524"/>
              <a:gd name="connsiteX13" fmla="*/ 271341 w 594062"/>
              <a:gd name="connsiteY13" fmla="*/ 573606 h 606524"/>
              <a:gd name="connsiteX14" fmla="*/ 212784 w 594062"/>
              <a:gd name="connsiteY14" fmla="*/ 560715 h 606524"/>
              <a:gd name="connsiteX15" fmla="*/ 137629 w 594062"/>
              <a:gd name="connsiteY15" fmla="*/ 524805 h 606524"/>
              <a:gd name="connsiteX16" fmla="*/ 120973 w 594062"/>
              <a:gd name="connsiteY16" fmla="*/ 518014 h 606524"/>
              <a:gd name="connsiteX17" fmla="*/ 485163 w 594062"/>
              <a:gd name="connsiteY17" fmla="*/ 514044 h 606524"/>
              <a:gd name="connsiteX18" fmla="*/ 476979 w 594062"/>
              <a:gd name="connsiteY18" fmla="*/ 518820 h 606524"/>
              <a:gd name="connsiteX19" fmla="*/ 351567 w 594062"/>
              <a:gd name="connsiteY19" fmla="*/ 575908 h 606524"/>
              <a:gd name="connsiteX20" fmla="*/ 364939 w 594062"/>
              <a:gd name="connsiteY20" fmla="*/ 584195 h 606524"/>
              <a:gd name="connsiteX21" fmla="*/ 501877 w 594062"/>
              <a:gd name="connsiteY21" fmla="*/ 587878 h 606524"/>
              <a:gd name="connsiteX22" fmla="*/ 537380 w 594062"/>
              <a:gd name="connsiteY22" fmla="*/ 562097 h 606524"/>
              <a:gd name="connsiteX23" fmla="*/ 522625 w 594062"/>
              <a:gd name="connsiteY23" fmla="*/ 539077 h 606524"/>
              <a:gd name="connsiteX24" fmla="*/ 501416 w 594062"/>
              <a:gd name="connsiteY24" fmla="*/ 539077 h 606524"/>
              <a:gd name="connsiteX25" fmla="*/ 497266 w 594062"/>
              <a:gd name="connsiteY25" fmla="*/ 537696 h 606524"/>
              <a:gd name="connsiteX26" fmla="*/ 500033 w 594062"/>
              <a:gd name="connsiteY26" fmla="*/ 534934 h 606524"/>
              <a:gd name="connsiteX27" fmla="*/ 518937 w 594062"/>
              <a:gd name="connsiteY27" fmla="*/ 530790 h 606524"/>
              <a:gd name="connsiteX28" fmla="*/ 494039 w 594062"/>
              <a:gd name="connsiteY28" fmla="*/ 516518 h 606524"/>
              <a:gd name="connsiteX29" fmla="*/ 485163 w 594062"/>
              <a:gd name="connsiteY29" fmla="*/ 514044 h 606524"/>
              <a:gd name="connsiteX30" fmla="*/ 171288 w 594062"/>
              <a:gd name="connsiteY30" fmla="*/ 348477 h 606524"/>
              <a:gd name="connsiteX31" fmla="*/ 166677 w 594062"/>
              <a:gd name="connsiteY31" fmla="*/ 350318 h 606524"/>
              <a:gd name="connsiteX32" fmla="*/ 158839 w 594062"/>
              <a:gd name="connsiteY32" fmla="*/ 409248 h 606524"/>
              <a:gd name="connsiteX33" fmla="*/ 185120 w 594062"/>
              <a:gd name="connsiteY33" fmla="*/ 443777 h 606524"/>
              <a:gd name="connsiteX34" fmla="*/ 225694 w 594062"/>
              <a:gd name="connsiteY34" fmla="*/ 445618 h 606524"/>
              <a:gd name="connsiteX35" fmla="*/ 239526 w 594062"/>
              <a:gd name="connsiteY35" fmla="*/ 431346 h 606524"/>
              <a:gd name="connsiteX36" fmla="*/ 237682 w 594062"/>
              <a:gd name="connsiteY36" fmla="*/ 378862 h 606524"/>
              <a:gd name="connsiteX37" fmla="*/ 223389 w 594062"/>
              <a:gd name="connsiteY37" fmla="*/ 368273 h 606524"/>
              <a:gd name="connsiteX38" fmla="*/ 219700 w 594062"/>
              <a:gd name="connsiteY38" fmla="*/ 378862 h 606524"/>
              <a:gd name="connsiteX39" fmla="*/ 220161 w 594062"/>
              <a:gd name="connsiteY39" fmla="*/ 397738 h 606524"/>
              <a:gd name="connsiteX40" fmla="*/ 220161 w 594062"/>
              <a:gd name="connsiteY40" fmla="*/ 412931 h 606524"/>
              <a:gd name="connsiteX41" fmla="*/ 216934 w 594062"/>
              <a:gd name="connsiteY41" fmla="*/ 405565 h 606524"/>
              <a:gd name="connsiteX42" fmla="*/ 210940 w 594062"/>
              <a:gd name="connsiteY42" fmla="*/ 368734 h 606524"/>
              <a:gd name="connsiteX43" fmla="*/ 207251 w 594062"/>
              <a:gd name="connsiteY43" fmla="*/ 362749 h 606524"/>
              <a:gd name="connsiteX44" fmla="*/ 171288 w 594062"/>
              <a:gd name="connsiteY44" fmla="*/ 348477 h 606524"/>
              <a:gd name="connsiteX45" fmla="*/ 126564 w 594062"/>
              <a:gd name="connsiteY45" fmla="*/ 325976 h 606524"/>
              <a:gd name="connsiteX46" fmla="*/ 122414 w 594062"/>
              <a:gd name="connsiteY46" fmla="*/ 330982 h 606524"/>
              <a:gd name="connsiteX47" fmla="*/ 119187 w 594062"/>
              <a:gd name="connsiteY47" fmla="*/ 337427 h 606524"/>
              <a:gd name="connsiteX48" fmla="*/ 108582 w 594062"/>
              <a:gd name="connsiteY48" fmla="*/ 434569 h 606524"/>
              <a:gd name="connsiteX49" fmla="*/ 166677 w 594062"/>
              <a:gd name="connsiteY49" fmla="*/ 521122 h 606524"/>
              <a:gd name="connsiteX50" fmla="*/ 214629 w 594062"/>
              <a:gd name="connsiteY50" fmla="*/ 548745 h 606524"/>
              <a:gd name="connsiteX51" fmla="*/ 300850 w 594062"/>
              <a:gd name="connsiteY51" fmla="*/ 568542 h 606524"/>
              <a:gd name="connsiteX52" fmla="*/ 358484 w 594062"/>
              <a:gd name="connsiteY52" fmla="*/ 568082 h 606524"/>
              <a:gd name="connsiteX53" fmla="*/ 482512 w 594062"/>
              <a:gd name="connsiteY53" fmla="*/ 490736 h 606524"/>
              <a:gd name="connsiteX54" fmla="*/ 511098 w 594062"/>
              <a:gd name="connsiteY54" fmla="*/ 417995 h 606524"/>
              <a:gd name="connsiteX55" fmla="*/ 483895 w 594062"/>
              <a:gd name="connsiteY55" fmla="*/ 330061 h 606524"/>
              <a:gd name="connsiteX56" fmla="*/ 477901 w 594062"/>
              <a:gd name="connsiteY56" fmla="*/ 328680 h 606524"/>
              <a:gd name="connsiteX57" fmla="*/ 441016 w 594062"/>
              <a:gd name="connsiteY57" fmla="*/ 349397 h 606524"/>
              <a:gd name="connsiteX58" fmla="*/ 305460 w 594062"/>
              <a:gd name="connsiteY58" fmla="*/ 380243 h 606524"/>
              <a:gd name="connsiteX59" fmla="*/ 245059 w 594062"/>
              <a:gd name="connsiteY59" fmla="*/ 372417 h 606524"/>
              <a:gd name="connsiteX60" fmla="*/ 245520 w 594062"/>
              <a:gd name="connsiteY60" fmla="*/ 383006 h 606524"/>
              <a:gd name="connsiteX61" fmla="*/ 246904 w 594062"/>
              <a:gd name="connsiteY61" fmla="*/ 432728 h 606524"/>
              <a:gd name="connsiteX62" fmla="*/ 231227 w 594062"/>
              <a:gd name="connsiteY62" fmla="*/ 454366 h 606524"/>
              <a:gd name="connsiteX63" fmla="*/ 177743 w 594062"/>
              <a:gd name="connsiteY63" fmla="*/ 450683 h 606524"/>
              <a:gd name="connsiteX64" fmla="*/ 154689 w 594062"/>
              <a:gd name="connsiteY64" fmla="*/ 421218 h 606524"/>
              <a:gd name="connsiteX65" fmla="*/ 157456 w 594062"/>
              <a:gd name="connsiteY65" fmla="*/ 346175 h 606524"/>
              <a:gd name="connsiteX66" fmla="*/ 154689 w 594062"/>
              <a:gd name="connsiteY66" fmla="*/ 340190 h 606524"/>
              <a:gd name="connsiteX67" fmla="*/ 133480 w 594062"/>
              <a:gd name="connsiteY67" fmla="*/ 328220 h 606524"/>
              <a:gd name="connsiteX68" fmla="*/ 126564 w 594062"/>
              <a:gd name="connsiteY68" fmla="*/ 325976 h 606524"/>
              <a:gd name="connsiteX69" fmla="*/ 104893 w 594062"/>
              <a:gd name="connsiteY69" fmla="*/ 216806 h 606524"/>
              <a:gd name="connsiteX70" fmla="*/ 103049 w 594062"/>
              <a:gd name="connsiteY70" fmla="*/ 217266 h 606524"/>
              <a:gd name="connsiteX71" fmla="*/ 109043 w 594062"/>
              <a:gd name="connsiteY71" fmla="*/ 257320 h 606524"/>
              <a:gd name="connsiteX72" fmla="*/ 129330 w 594062"/>
              <a:gd name="connsiteY72" fmla="*/ 292309 h 606524"/>
              <a:gd name="connsiteX73" fmla="*/ 94750 w 594062"/>
              <a:gd name="connsiteY73" fmla="*/ 239365 h 606524"/>
              <a:gd name="connsiteX74" fmla="*/ 97516 w 594062"/>
              <a:gd name="connsiteY74" fmla="*/ 290928 h 606524"/>
              <a:gd name="connsiteX75" fmla="*/ 168060 w 594062"/>
              <a:gd name="connsiteY75" fmla="*/ 340650 h 606524"/>
              <a:gd name="connsiteX76" fmla="*/ 268574 w 594062"/>
              <a:gd name="connsiteY76" fmla="*/ 369655 h 606524"/>
              <a:gd name="connsiteX77" fmla="*/ 356178 w 594062"/>
              <a:gd name="connsiteY77" fmla="*/ 368273 h 606524"/>
              <a:gd name="connsiteX78" fmla="*/ 494961 w 594062"/>
              <a:gd name="connsiteY78" fmla="*/ 311646 h 606524"/>
              <a:gd name="connsiteX79" fmla="*/ 533691 w 594062"/>
              <a:gd name="connsiteY79" fmla="*/ 257320 h 606524"/>
              <a:gd name="connsiteX80" fmla="*/ 529541 w 594062"/>
              <a:gd name="connsiteY80" fmla="*/ 223712 h 606524"/>
              <a:gd name="connsiteX81" fmla="*/ 443321 w 594062"/>
              <a:gd name="connsiteY81" fmla="*/ 320393 h 606524"/>
              <a:gd name="connsiteX82" fmla="*/ 514326 w 594062"/>
              <a:gd name="connsiteY82" fmla="*/ 236602 h 606524"/>
              <a:gd name="connsiteX83" fmla="*/ 506949 w 594062"/>
              <a:gd name="connsiteY83" fmla="*/ 243048 h 606524"/>
              <a:gd name="connsiteX84" fmla="*/ 362172 w 594062"/>
              <a:gd name="connsiteY84" fmla="*/ 307042 h 606524"/>
              <a:gd name="connsiteX85" fmla="*/ 204946 w 594062"/>
              <a:gd name="connsiteY85" fmla="*/ 289547 h 606524"/>
              <a:gd name="connsiteX86" fmla="*/ 104893 w 594062"/>
              <a:gd name="connsiteY86" fmla="*/ 216806 h 606524"/>
              <a:gd name="connsiteX87" fmla="*/ 316757 w 594062"/>
              <a:gd name="connsiteY87" fmla="*/ 207368 h 606524"/>
              <a:gd name="connsiteX88" fmla="*/ 245520 w 594062"/>
              <a:gd name="connsiteY88" fmla="*/ 215425 h 606524"/>
              <a:gd name="connsiteX89" fmla="*/ 184659 w 594062"/>
              <a:gd name="connsiteY89" fmla="*/ 240286 h 606524"/>
              <a:gd name="connsiteX90" fmla="*/ 184659 w 594062"/>
              <a:gd name="connsiteY90" fmla="*/ 254558 h 606524"/>
              <a:gd name="connsiteX91" fmla="*/ 221545 w 594062"/>
              <a:gd name="connsiteY91" fmla="*/ 266988 h 606524"/>
              <a:gd name="connsiteX92" fmla="*/ 211401 w 594062"/>
              <a:gd name="connsiteY92" fmla="*/ 250874 h 606524"/>
              <a:gd name="connsiteX93" fmla="*/ 421189 w 594062"/>
              <a:gd name="connsiteY93" fmla="*/ 248573 h 606524"/>
              <a:gd name="connsiteX94" fmla="*/ 405052 w 594062"/>
              <a:gd name="connsiteY94" fmla="*/ 266528 h 606524"/>
              <a:gd name="connsiteX95" fmla="*/ 442399 w 594062"/>
              <a:gd name="connsiteY95" fmla="*/ 254097 h 606524"/>
              <a:gd name="connsiteX96" fmla="*/ 442860 w 594062"/>
              <a:gd name="connsiteY96" fmla="*/ 238444 h 606524"/>
              <a:gd name="connsiteX97" fmla="*/ 387992 w 594062"/>
              <a:gd name="connsiteY97" fmla="*/ 215885 h 606524"/>
              <a:gd name="connsiteX98" fmla="*/ 316757 w 594062"/>
              <a:gd name="connsiteY98" fmla="*/ 207368 h 606524"/>
              <a:gd name="connsiteX99" fmla="*/ 364938 w 594062"/>
              <a:gd name="connsiteY99" fmla="*/ 124274 h 606524"/>
              <a:gd name="connsiteX100" fmla="*/ 371854 w 594062"/>
              <a:gd name="connsiteY100" fmla="*/ 149583 h 606524"/>
              <a:gd name="connsiteX101" fmla="*/ 366321 w 594062"/>
              <a:gd name="connsiteY101" fmla="*/ 144061 h 606524"/>
              <a:gd name="connsiteX102" fmla="*/ 360328 w 594062"/>
              <a:gd name="connsiteY102" fmla="*/ 134398 h 606524"/>
              <a:gd name="connsiteX103" fmla="*/ 352951 w 594062"/>
              <a:gd name="connsiteY103" fmla="*/ 144981 h 606524"/>
              <a:gd name="connsiteX104" fmla="*/ 348802 w 594062"/>
              <a:gd name="connsiteY104" fmla="*/ 149583 h 606524"/>
              <a:gd name="connsiteX105" fmla="*/ 345574 w 594062"/>
              <a:gd name="connsiteY105" fmla="*/ 143601 h 606524"/>
              <a:gd name="connsiteX106" fmla="*/ 364938 w 594062"/>
              <a:gd name="connsiteY106" fmla="*/ 124274 h 606524"/>
              <a:gd name="connsiteX107" fmla="*/ 282038 w 594062"/>
              <a:gd name="connsiteY107" fmla="*/ 119309 h 606524"/>
              <a:gd name="connsiteX108" fmla="*/ 289757 w 594062"/>
              <a:gd name="connsiteY108" fmla="*/ 124776 h 606524"/>
              <a:gd name="connsiteX109" fmla="*/ 290678 w 594062"/>
              <a:gd name="connsiteY109" fmla="*/ 154242 h 606524"/>
              <a:gd name="connsiteX110" fmla="*/ 281001 w 594062"/>
              <a:gd name="connsiteY110" fmla="*/ 161149 h 606524"/>
              <a:gd name="connsiteX111" fmla="*/ 271324 w 594062"/>
              <a:gd name="connsiteY111" fmla="*/ 153322 h 606524"/>
              <a:gd name="connsiteX112" fmla="*/ 269020 w 594062"/>
              <a:gd name="connsiteY112" fmla="*/ 140430 h 606524"/>
              <a:gd name="connsiteX113" fmla="*/ 273628 w 594062"/>
              <a:gd name="connsiteY113" fmla="*/ 123856 h 606524"/>
              <a:gd name="connsiteX114" fmla="*/ 282038 w 594062"/>
              <a:gd name="connsiteY114" fmla="*/ 119309 h 606524"/>
              <a:gd name="connsiteX115" fmla="*/ 365861 w 594062"/>
              <a:gd name="connsiteY115" fmla="*/ 85826 h 606524"/>
              <a:gd name="connsiteX116" fmla="*/ 340963 w 594062"/>
              <a:gd name="connsiteY116" fmla="*/ 102630 h 606524"/>
              <a:gd name="connsiteX117" fmla="*/ 331741 w 594062"/>
              <a:gd name="connsiteY117" fmla="*/ 139461 h 606524"/>
              <a:gd name="connsiteX118" fmla="*/ 343729 w 594062"/>
              <a:gd name="connsiteY118" fmla="*/ 182277 h 606524"/>
              <a:gd name="connsiteX119" fmla="*/ 379693 w 594062"/>
              <a:gd name="connsiteY119" fmla="*/ 190564 h 606524"/>
              <a:gd name="connsiteX120" fmla="*/ 396753 w 594062"/>
              <a:gd name="connsiteY120" fmla="*/ 166163 h 606524"/>
              <a:gd name="connsiteX121" fmla="*/ 390759 w 594062"/>
              <a:gd name="connsiteY121" fmla="*/ 102169 h 606524"/>
              <a:gd name="connsiteX122" fmla="*/ 365861 w 594062"/>
              <a:gd name="connsiteY122" fmla="*/ 85826 h 606524"/>
              <a:gd name="connsiteX123" fmla="*/ 264136 w 594062"/>
              <a:gd name="connsiteY123" fmla="*/ 85192 h 606524"/>
              <a:gd name="connsiteX124" fmla="*/ 241832 w 594062"/>
              <a:gd name="connsiteY124" fmla="*/ 98026 h 606524"/>
              <a:gd name="connsiteX125" fmla="*/ 242293 w 594062"/>
              <a:gd name="connsiteY125" fmla="*/ 182737 h 606524"/>
              <a:gd name="connsiteX126" fmla="*/ 284251 w 594062"/>
              <a:gd name="connsiteY126" fmla="*/ 184118 h 606524"/>
              <a:gd name="connsiteX127" fmla="*/ 299005 w 594062"/>
              <a:gd name="connsiteY127" fmla="*/ 141763 h 606524"/>
              <a:gd name="connsiteX128" fmla="*/ 286095 w 594062"/>
              <a:gd name="connsiteY128" fmla="*/ 97565 h 606524"/>
              <a:gd name="connsiteX129" fmla="*/ 264136 w 594062"/>
              <a:gd name="connsiteY129" fmla="*/ 85192 h 606524"/>
              <a:gd name="connsiteX130" fmla="*/ 299293 w 594062"/>
              <a:gd name="connsiteY130" fmla="*/ 251 h 606524"/>
              <a:gd name="connsiteX131" fmla="*/ 344651 w 594062"/>
              <a:gd name="connsiteY131" fmla="*/ 1805 h 606524"/>
              <a:gd name="connsiteX132" fmla="*/ 427644 w 594062"/>
              <a:gd name="connsiteY132" fmla="*/ 27126 h 606524"/>
              <a:gd name="connsiteX133" fmla="*/ 513404 w 594062"/>
              <a:gd name="connsiteY133" fmla="*/ 140381 h 606524"/>
              <a:gd name="connsiteX134" fmla="*/ 521703 w 594062"/>
              <a:gd name="connsiteY134" fmla="*/ 183197 h 606524"/>
              <a:gd name="connsiteX135" fmla="*/ 532308 w 594062"/>
              <a:gd name="connsiteY135" fmla="*/ 209900 h 606524"/>
              <a:gd name="connsiteX136" fmla="*/ 537380 w 594062"/>
              <a:gd name="connsiteY136" fmla="*/ 268369 h 606524"/>
              <a:gd name="connsiteX137" fmla="*/ 539224 w 594062"/>
              <a:gd name="connsiteY137" fmla="*/ 277117 h 606524"/>
              <a:gd name="connsiteX138" fmla="*/ 580720 w 594062"/>
              <a:gd name="connsiteY138" fmla="*/ 352620 h 606524"/>
              <a:gd name="connsiteX139" fmla="*/ 589020 w 594062"/>
              <a:gd name="connsiteY139" fmla="*/ 450222 h 606524"/>
              <a:gd name="connsiteX140" fmla="*/ 581181 w 594062"/>
              <a:gd name="connsiteY140" fmla="*/ 464494 h 606524"/>
              <a:gd name="connsiteX141" fmla="*/ 555822 w 594062"/>
              <a:gd name="connsiteY141" fmla="*/ 464955 h 606524"/>
              <a:gd name="connsiteX142" fmla="*/ 534613 w 594062"/>
              <a:gd name="connsiteY142" fmla="*/ 431346 h 606524"/>
              <a:gd name="connsiteX143" fmla="*/ 489428 w 594062"/>
              <a:gd name="connsiteY143" fmla="*/ 507771 h 606524"/>
              <a:gd name="connsiteX144" fmla="*/ 497727 w 594062"/>
              <a:gd name="connsiteY144" fmla="*/ 513296 h 606524"/>
              <a:gd name="connsiteX145" fmla="*/ 529541 w 594062"/>
              <a:gd name="connsiteY145" fmla="*/ 531711 h 606524"/>
              <a:gd name="connsiteX146" fmla="*/ 527697 w 594062"/>
              <a:gd name="connsiteY146" fmla="*/ 582814 h 606524"/>
              <a:gd name="connsiteX147" fmla="*/ 472368 w 594062"/>
              <a:gd name="connsiteY147" fmla="*/ 599848 h 606524"/>
              <a:gd name="connsiteX148" fmla="*/ 387070 w 594062"/>
              <a:gd name="connsiteY148" fmla="*/ 596626 h 606524"/>
              <a:gd name="connsiteX149" fmla="*/ 331741 w 594062"/>
              <a:gd name="connsiteY149" fmla="*/ 581433 h 606524"/>
              <a:gd name="connsiteX150" fmla="*/ 298083 w 594062"/>
              <a:gd name="connsiteY150" fmla="*/ 577289 h 606524"/>
              <a:gd name="connsiteX151" fmla="*/ 293933 w 594062"/>
              <a:gd name="connsiteY151" fmla="*/ 579591 h 606524"/>
              <a:gd name="connsiteX152" fmla="*/ 249209 w 594062"/>
              <a:gd name="connsiteY152" fmla="*/ 600309 h 606524"/>
              <a:gd name="connsiteX153" fmla="*/ 165755 w 594062"/>
              <a:gd name="connsiteY153" fmla="*/ 605373 h 606524"/>
              <a:gd name="connsiteX154" fmla="*/ 98899 w 594062"/>
              <a:gd name="connsiteY154" fmla="*/ 592022 h 606524"/>
              <a:gd name="connsiteX155" fmla="*/ 82301 w 594062"/>
              <a:gd name="connsiteY155" fmla="*/ 581893 h 606524"/>
              <a:gd name="connsiteX156" fmla="*/ 73079 w 594062"/>
              <a:gd name="connsiteY156" fmla="*/ 543681 h 606524"/>
              <a:gd name="connsiteX157" fmla="*/ 100283 w 594062"/>
              <a:gd name="connsiteY157" fmla="*/ 518360 h 606524"/>
              <a:gd name="connsiteX158" fmla="*/ 123797 w 594062"/>
              <a:gd name="connsiteY158" fmla="*/ 514677 h 606524"/>
              <a:gd name="connsiteX159" fmla="*/ 111809 w 594062"/>
              <a:gd name="connsiteY159" fmla="*/ 503167 h 606524"/>
              <a:gd name="connsiteX160" fmla="*/ 80918 w 594062"/>
              <a:gd name="connsiteY160" fmla="*/ 467717 h 606524"/>
              <a:gd name="connsiteX161" fmla="*/ 63397 w 594062"/>
              <a:gd name="connsiteY161" fmla="*/ 426743 h 606524"/>
              <a:gd name="connsiteX162" fmla="*/ 60630 w 594062"/>
              <a:gd name="connsiteY162" fmla="*/ 423520 h 606524"/>
              <a:gd name="connsiteX163" fmla="*/ 57864 w 594062"/>
              <a:gd name="connsiteY163" fmla="*/ 426743 h 606524"/>
              <a:gd name="connsiteX164" fmla="*/ 34810 w 594062"/>
              <a:gd name="connsiteY164" fmla="*/ 457589 h 606524"/>
              <a:gd name="connsiteX165" fmla="*/ 18673 w 594062"/>
              <a:gd name="connsiteY165" fmla="*/ 466336 h 606524"/>
              <a:gd name="connsiteX166" fmla="*/ 5763 w 594062"/>
              <a:gd name="connsiteY166" fmla="*/ 459430 h 606524"/>
              <a:gd name="connsiteX167" fmla="*/ 230 w 594062"/>
              <a:gd name="connsiteY167" fmla="*/ 419376 h 606524"/>
              <a:gd name="connsiteX168" fmla="*/ 32044 w 594062"/>
              <a:gd name="connsiteY168" fmla="*/ 326378 h 606524"/>
              <a:gd name="connsiteX169" fmla="*/ 79995 w 594062"/>
              <a:gd name="connsiteY169" fmla="*/ 274815 h 606524"/>
              <a:gd name="connsiteX170" fmla="*/ 83684 w 594062"/>
              <a:gd name="connsiteY170" fmla="*/ 265607 h 606524"/>
              <a:gd name="connsiteX171" fmla="*/ 88295 w 594062"/>
              <a:gd name="connsiteY171" fmla="*/ 233840 h 606524"/>
              <a:gd name="connsiteX172" fmla="*/ 96133 w 594062"/>
              <a:gd name="connsiteY172" fmla="*/ 208979 h 606524"/>
              <a:gd name="connsiteX173" fmla="*/ 102588 w 594062"/>
              <a:gd name="connsiteY173" fmla="*/ 192405 h 606524"/>
              <a:gd name="connsiteX174" fmla="*/ 105354 w 594062"/>
              <a:gd name="connsiteY174" fmla="*/ 173529 h 606524"/>
              <a:gd name="connsiteX175" fmla="*/ 140857 w 594062"/>
              <a:gd name="connsiteY175" fmla="*/ 85595 h 606524"/>
              <a:gd name="connsiteX176" fmla="*/ 254281 w 594062"/>
              <a:gd name="connsiteY176" fmla="*/ 5948 h 606524"/>
              <a:gd name="connsiteX177" fmla="*/ 299293 w 594062"/>
              <a:gd name="connsiteY177" fmla="*/ 251 h 606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</a:cxnLst>
            <a:rect l="l" t="t" r="r" b="b"/>
            <a:pathLst>
              <a:path w="594062" h="606524">
                <a:moveTo>
                  <a:pt x="120973" y="518014"/>
                </a:moveTo>
                <a:cubicBezTo>
                  <a:pt x="115498" y="517669"/>
                  <a:pt x="109965" y="519050"/>
                  <a:pt x="103971" y="521582"/>
                </a:cubicBezTo>
                <a:cubicBezTo>
                  <a:pt x="98899" y="523884"/>
                  <a:pt x="94289" y="526647"/>
                  <a:pt x="89678" y="529409"/>
                </a:cubicBezTo>
                <a:cubicBezTo>
                  <a:pt x="86450" y="531251"/>
                  <a:pt x="83684" y="534473"/>
                  <a:pt x="82301" y="537696"/>
                </a:cubicBezTo>
                <a:cubicBezTo>
                  <a:pt x="81379" y="539077"/>
                  <a:pt x="81379" y="541840"/>
                  <a:pt x="81840" y="543221"/>
                </a:cubicBezTo>
                <a:cubicBezTo>
                  <a:pt x="83223" y="545062"/>
                  <a:pt x="85067" y="543681"/>
                  <a:pt x="86911" y="543221"/>
                </a:cubicBezTo>
                <a:cubicBezTo>
                  <a:pt x="90600" y="542300"/>
                  <a:pt x="94289" y="541840"/>
                  <a:pt x="97977" y="541379"/>
                </a:cubicBezTo>
                <a:cubicBezTo>
                  <a:pt x="93367" y="545983"/>
                  <a:pt x="88295" y="549666"/>
                  <a:pt x="83684" y="554270"/>
                </a:cubicBezTo>
                <a:cubicBezTo>
                  <a:pt x="76307" y="562097"/>
                  <a:pt x="76307" y="568082"/>
                  <a:pt x="83684" y="575448"/>
                </a:cubicBezTo>
                <a:cubicBezTo>
                  <a:pt x="93367" y="585116"/>
                  <a:pt x="105815" y="589720"/>
                  <a:pt x="118725" y="592943"/>
                </a:cubicBezTo>
                <a:cubicBezTo>
                  <a:pt x="159761" y="603992"/>
                  <a:pt x="201257" y="601690"/>
                  <a:pt x="242293" y="592943"/>
                </a:cubicBezTo>
                <a:cubicBezTo>
                  <a:pt x="253359" y="590180"/>
                  <a:pt x="264424" y="587418"/>
                  <a:pt x="273185" y="579131"/>
                </a:cubicBezTo>
                <a:cubicBezTo>
                  <a:pt x="274107" y="578210"/>
                  <a:pt x="276874" y="577289"/>
                  <a:pt x="275491" y="574988"/>
                </a:cubicBezTo>
                <a:cubicBezTo>
                  <a:pt x="275029" y="573146"/>
                  <a:pt x="272724" y="574067"/>
                  <a:pt x="271341" y="573606"/>
                </a:cubicBezTo>
                <a:cubicBezTo>
                  <a:pt x="251514" y="570844"/>
                  <a:pt x="232149" y="566700"/>
                  <a:pt x="212784" y="560715"/>
                </a:cubicBezTo>
                <a:cubicBezTo>
                  <a:pt x="186042" y="552428"/>
                  <a:pt x="160222" y="541840"/>
                  <a:pt x="137629" y="524805"/>
                </a:cubicBezTo>
                <a:cubicBezTo>
                  <a:pt x="131866" y="520432"/>
                  <a:pt x="126449" y="518360"/>
                  <a:pt x="120973" y="518014"/>
                </a:cubicBezTo>
                <a:close/>
                <a:moveTo>
                  <a:pt x="485163" y="514044"/>
                </a:moveTo>
                <a:cubicBezTo>
                  <a:pt x="482627" y="514331"/>
                  <a:pt x="480207" y="515828"/>
                  <a:pt x="476979" y="518820"/>
                </a:cubicBezTo>
                <a:cubicBezTo>
                  <a:pt x="441016" y="550126"/>
                  <a:pt x="399058" y="568542"/>
                  <a:pt x="351567" y="575908"/>
                </a:cubicBezTo>
                <a:cubicBezTo>
                  <a:pt x="353873" y="582814"/>
                  <a:pt x="359867" y="582814"/>
                  <a:pt x="364939" y="584195"/>
                </a:cubicBezTo>
                <a:cubicBezTo>
                  <a:pt x="410124" y="598007"/>
                  <a:pt x="455770" y="602611"/>
                  <a:pt x="501877" y="587878"/>
                </a:cubicBezTo>
                <a:cubicBezTo>
                  <a:pt x="516170" y="583274"/>
                  <a:pt x="530925" y="577750"/>
                  <a:pt x="537380" y="562097"/>
                </a:cubicBezTo>
                <a:cubicBezTo>
                  <a:pt x="541990" y="550126"/>
                  <a:pt x="535535" y="539998"/>
                  <a:pt x="522625" y="539077"/>
                </a:cubicBezTo>
                <a:cubicBezTo>
                  <a:pt x="515248" y="539077"/>
                  <a:pt x="508332" y="539077"/>
                  <a:pt x="501416" y="539077"/>
                </a:cubicBezTo>
                <a:cubicBezTo>
                  <a:pt x="499572" y="539077"/>
                  <a:pt x="497727" y="539998"/>
                  <a:pt x="497266" y="537696"/>
                </a:cubicBezTo>
                <a:cubicBezTo>
                  <a:pt x="497266" y="536775"/>
                  <a:pt x="499111" y="535394"/>
                  <a:pt x="500033" y="534934"/>
                </a:cubicBezTo>
                <a:cubicBezTo>
                  <a:pt x="505105" y="531711"/>
                  <a:pt x="511560" y="531251"/>
                  <a:pt x="518937" y="530790"/>
                </a:cubicBezTo>
                <a:cubicBezTo>
                  <a:pt x="509715" y="523424"/>
                  <a:pt x="501877" y="520201"/>
                  <a:pt x="494039" y="516518"/>
                </a:cubicBezTo>
                <a:cubicBezTo>
                  <a:pt x="490350" y="514676"/>
                  <a:pt x="487699" y="513756"/>
                  <a:pt x="485163" y="514044"/>
                </a:cubicBezTo>
                <a:close/>
                <a:moveTo>
                  <a:pt x="171288" y="348477"/>
                </a:moveTo>
                <a:cubicBezTo>
                  <a:pt x="168521" y="347096"/>
                  <a:pt x="167599" y="347096"/>
                  <a:pt x="166677" y="350318"/>
                </a:cubicBezTo>
                <a:cubicBezTo>
                  <a:pt x="162988" y="369655"/>
                  <a:pt x="158378" y="388991"/>
                  <a:pt x="158839" y="409248"/>
                </a:cubicBezTo>
                <a:cubicBezTo>
                  <a:pt x="159300" y="430426"/>
                  <a:pt x="166216" y="439633"/>
                  <a:pt x="185120" y="443777"/>
                </a:cubicBezTo>
                <a:cubicBezTo>
                  <a:pt x="198491" y="446539"/>
                  <a:pt x="211862" y="446079"/>
                  <a:pt x="225694" y="445618"/>
                </a:cubicBezTo>
                <a:cubicBezTo>
                  <a:pt x="235377" y="445158"/>
                  <a:pt x="239526" y="440094"/>
                  <a:pt x="239526" y="431346"/>
                </a:cubicBezTo>
                <a:cubicBezTo>
                  <a:pt x="240449" y="413852"/>
                  <a:pt x="239065" y="396357"/>
                  <a:pt x="237682" y="378862"/>
                </a:cubicBezTo>
                <a:cubicBezTo>
                  <a:pt x="236760" y="371956"/>
                  <a:pt x="230305" y="367353"/>
                  <a:pt x="223389" y="368273"/>
                </a:cubicBezTo>
                <a:cubicBezTo>
                  <a:pt x="217856" y="369194"/>
                  <a:pt x="219700" y="375640"/>
                  <a:pt x="219700" y="378862"/>
                </a:cubicBezTo>
                <a:lnTo>
                  <a:pt x="220161" y="397738"/>
                </a:lnTo>
                <a:lnTo>
                  <a:pt x="220161" y="412931"/>
                </a:lnTo>
                <a:cubicBezTo>
                  <a:pt x="218778" y="409248"/>
                  <a:pt x="217856" y="407406"/>
                  <a:pt x="216934" y="405565"/>
                </a:cubicBezTo>
                <a:cubicBezTo>
                  <a:pt x="212784" y="393595"/>
                  <a:pt x="211401" y="381625"/>
                  <a:pt x="210940" y="368734"/>
                </a:cubicBezTo>
                <a:cubicBezTo>
                  <a:pt x="210479" y="365971"/>
                  <a:pt x="211401" y="363670"/>
                  <a:pt x="207251" y="362749"/>
                </a:cubicBezTo>
                <a:cubicBezTo>
                  <a:pt x="194802" y="359066"/>
                  <a:pt x="183276" y="353541"/>
                  <a:pt x="171288" y="348477"/>
                </a:cubicBezTo>
                <a:close/>
                <a:moveTo>
                  <a:pt x="126564" y="325976"/>
                </a:moveTo>
                <a:cubicBezTo>
                  <a:pt x="124835" y="326609"/>
                  <a:pt x="123567" y="328450"/>
                  <a:pt x="122414" y="330982"/>
                </a:cubicBezTo>
                <a:cubicBezTo>
                  <a:pt x="121492" y="333284"/>
                  <a:pt x="120109" y="335125"/>
                  <a:pt x="119187" y="337427"/>
                </a:cubicBezTo>
                <a:cubicBezTo>
                  <a:pt x="104893" y="368734"/>
                  <a:pt x="102127" y="401421"/>
                  <a:pt x="108582" y="434569"/>
                </a:cubicBezTo>
                <a:cubicBezTo>
                  <a:pt x="115959" y="470940"/>
                  <a:pt x="138552" y="498103"/>
                  <a:pt x="166677" y="521122"/>
                </a:cubicBezTo>
                <a:cubicBezTo>
                  <a:pt x="181431" y="533092"/>
                  <a:pt x="198030" y="541379"/>
                  <a:pt x="214629" y="548745"/>
                </a:cubicBezTo>
                <a:cubicBezTo>
                  <a:pt x="242293" y="560255"/>
                  <a:pt x="271341" y="565780"/>
                  <a:pt x="300850" y="568542"/>
                </a:cubicBezTo>
                <a:cubicBezTo>
                  <a:pt x="319753" y="570384"/>
                  <a:pt x="339119" y="572686"/>
                  <a:pt x="358484" y="568082"/>
                </a:cubicBezTo>
                <a:cubicBezTo>
                  <a:pt x="408740" y="556572"/>
                  <a:pt x="450698" y="531711"/>
                  <a:pt x="482512" y="490736"/>
                </a:cubicBezTo>
                <a:cubicBezTo>
                  <a:pt x="499111" y="469098"/>
                  <a:pt x="509715" y="445158"/>
                  <a:pt x="511098" y="417995"/>
                </a:cubicBezTo>
                <a:cubicBezTo>
                  <a:pt x="512943" y="385308"/>
                  <a:pt x="501877" y="356764"/>
                  <a:pt x="483895" y="330061"/>
                </a:cubicBezTo>
                <a:cubicBezTo>
                  <a:pt x="481590" y="326838"/>
                  <a:pt x="480668" y="326838"/>
                  <a:pt x="477901" y="328680"/>
                </a:cubicBezTo>
                <a:cubicBezTo>
                  <a:pt x="465913" y="336507"/>
                  <a:pt x="453926" y="343412"/>
                  <a:pt x="441016" y="349397"/>
                </a:cubicBezTo>
                <a:cubicBezTo>
                  <a:pt x="398136" y="369655"/>
                  <a:pt x="352951" y="381164"/>
                  <a:pt x="305460" y="380243"/>
                </a:cubicBezTo>
                <a:cubicBezTo>
                  <a:pt x="285173" y="379783"/>
                  <a:pt x="264885" y="377942"/>
                  <a:pt x="245059" y="372417"/>
                </a:cubicBezTo>
                <a:lnTo>
                  <a:pt x="245520" y="383006"/>
                </a:lnTo>
                <a:lnTo>
                  <a:pt x="246904" y="432728"/>
                </a:lnTo>
                <a:cubicBezTo>
                  <a:pt x="246904" y="443317"/>
                  <a:pt x="238604" y="452985"/>
                  <a:pt x="231227" y="454366"/>
                </a:cubicBezTo>
                <a:cubicBezTo>
                  <a:pt x="213245" y="457128"/>
                  <a:pt x="194802" y="458049"/>
                  <a:pt x="177743" y="450683"/>
                </a:cubicBezTo>
                <a:cubicBezTo>
                  <a:pt x="165294" y="445618"/>
                  <a:pt x="156072" y="435950"/>
                  <a:pt x="154689" y="421218"/>
                </a:cubicBezTo>
                <a:cubicBezTo>
                  <a:pt x="151923" y="395897"/>
                  <a:pt x="154228" y="371036"/>
                  <a:pt x="157456" y="346175"/>
                </a:cubicBezTo>
                <a:cubicBezTo>
                  <a:pt x="157917" y="342952"/>
                  <a:pt x="157456" y="341571"/>
                  <a:pt x="154689" y="340190"/>
                </a:cubicBezTo>
                <a:cubicBezTo>
                  <a:pt x="147312" y="336507"/>
                  <a:pt x="139935" y="332824"/>
                  <a:pt x="133480" y="328220"/>
                </a:cubicBezTo>
                <a:cubicBezTo>
                  <a:pt x="130483" y="325918"/>
                  <a:pt x="128293" y="325342"/>
                  <a:pt x="126564" y="325976"/>
                </a:cubicBezTo>
                <a:close/>
                <a:moveTo>
                  <a:pt x="104893" y="216806"/>
                </a:moveTo>
                <a:cubicBezTo>
                  <a:pt x="104893" y="216806"/>
                  <a:pt x="103971" y="217266"/>
                  <a:pt x="103049" y="217266"/>
                </a:cubicBezTo>
                <a:cubicBezTo>
                  <a:pt x="102588" y="231078"/>
                  <a:pt x="102127" y="244429"/>
                  <a:pt x="109043" y="257320"/>
                </a:cubicBezTo>
                <a:cubicBezTo>
                  <a:pt x="115498" y="268830"/>
                  <a:pt x="122875" y="280339"/>
                  <a:pt x="129330" y="292309"/>
                </a:cubicBezTo>
                <a:cubicBezTo>
                  <a:pt x="111348" y="278958"/>
                  <a:pt x="98438" y="262384"/>
                  <a:pt x="94750" y="239365"/>
                </a:cubicBezTo>
                <a:cubicBezTo>
                  <a:pt x="82301" y="255478"/>
                  <a:pt x="84145" y="273434"/>
                  <a:pt x="97516" y="290928"/>
                </a:cubicBezTo>
                <a:cubicBezTo>
                  <a:pt x="115959" y="314408"/>
                  <a:pt x="141318" y="328680"/>
                  <a:pt x="168060" y="340650"/>
                </a:cubicBezTo>
                <a:cubicBezTo>
                  <a:pt x="200335" y="355382"/>
                  <a:pt x="233532" y="365511"/>
                  <a:pt x="268574" y="369655"/>
                </a:cubicBezTo>
                <a:cubicBezTo>
                  <a:pt x="298083" y="373338"/>
                  <a:pt x="327131" y="373798"/>
                  <a:pt x="356178" y="368273"/>
                </a:cubicBezTo>
                <a:cubicBezTo>
                  <a:pt x="406435" y="359066"/>
                  <a:pt x="452081" y="338348"/>
                  <a:pt x="494961" y="311646"/>
                </a:cubicBezTo>
                <a:cubicBezTo>
                  <a:pt x="515248" y="299215"/>
                  <a:pt x="529080" y="281720"/>
                  <a:pt x="533691" y="257320"/>
                </a:cubicBezTo>
                <a:cubicBezTo>
                  <a:pt x="535535" y="244889"/>
                  <a:pt x="534613" y="231078"/>
                  <a:pt x="529541" y="223712"/>
                </a:cubicBezTo>
                <a:cubicBezTo>
                  <a:pt x="513404" y="266988"/>
                  <a:pt x="489428" y="303819"/>
                  <a:pt x="443321" y="320393"/>
                </a:cubicBezTo>
                <a:cubicBezTo>
                  <a:pt x="476979" y="300136"/>
                  <a:pt x="504643" y="275735"/>
                  <a:pt x="514326" y="236602"/>
                </a:cubicBezTo>
                <a:cubicBezTo>
                  <a:pt x="512021" y="238444"/>
                  <a:pt x="509254" y="240746"/>
                  <a:pt x="506949" y="243048"/>
                </a:cubicBezTo>
                <a:cubicBezTo>
                  <a:pt x="465452" y="279879"/>
                  <a:pt x="416579" y="301057"/>
                  <a:pt x="362172" y="307042"/>
                </a:cubicBezTo>
                <a:cubicBezTo>
                  <a:pt x="308688" y="313027"/>
                  <a:pt x="256125" y="307502"/>
                  <a:pt x="204946" y="289547"/>
                </a:cubicBezTo>
                <a:cubicBezTo>
                  <a:pt x="164372" y="275275"/>
                  <a:pt x="129330" y="253176"/>
                  <a:pt x="104893" y="216806"/>
                </a:cubicBezTo>
                <a:close/>
                <a:moveTo>
                  <a:pt x="316757" y="207368"/>
                </a:moveTo>
                <a:cubicBezTo>
                  <a:pt x="293011" y="207483"/>
                  <a:pt x="269266" y="210361"/>
                  <a:pt x="245520" y="215425"/>
                </a:cubicBezTo>
                <a:cubicBezTo>
                  <a:pt x="223850" y="220029"/>
                  <a:pt x="203102" y="227395"/>
                  <a:pt x="184659" y="240286"/>
                </a:cubicBezTo>
                <a:cubicBezTo>
                  <a:pt x="176360" y="245810"/>
                  <a:pt x="175898" y="249493"/>
                  <a:pt x="184659" y="254558"/>
                </a:cubicBezTo>
                <a:cubicBezTo>
                  <a:pt x="195725" y="260082"/>
                  <a:pt x="207712" y="263305"/>
                  <a:pt x="221545" y="266988"/>
                </a:cubicBezTo>
                <a:cubicBezTo>
                  <a:pt x="217395" y="261003"/>
                  <a:pt x="214629" y="255939"/>
                  <a:pt x="211401" y="250874"/>
                </a:cubicBezTo>
                <a:cubicBezTo>
                  <a:pt x="281023" y="301057"/>
                  <a:pt x="350184" y="297374"/>
                  <a:pt x="421189" y="248573"/>
                </a:cubicBezTo>
                <a:cubicBezTo>
                  <a:pt x="417040" y="257780"/>
                  <a:pt x="410585" y="261003"/>
                  <a:pt x="405052" y="266528"/>
                </a:cubicBezTo>
                <a:cubicBezTo>
                  <a:pt x="419806" y="266528"/>
                  <a:pt x="431333" y="261003"/>
                  <a:pt x="442399" y="254097"/>
                </a:cubicBezTo>
                <a:cubicBezTo>
                  <a:pt x="453003" y="247652"/>
                  <a:pt x="453003" y="245350"/>
                  <a:pt x="442860" y="238444"/>
                </a:cubicBezTo>
                <a:cubicBezTo>
                  <a:pt x="425800" y="227855"/>
                  <a:pt x="407357" y="220949"/>
                  <a:pt x="387992" y="215885"/>
                </a:cubicBezTo>
                <a:cubicBezTo>
                  <a:pt x="364247" y="209900"/>
                  <a:pt x="340502" y="207253"/>
                  <a:pt x="316757" y="207368"/>
                </a:cubicBezTo>
                <a:close/>
                <a:moveTo>
                  <a:pt x="364938" y="124274"/>
                </a:moveTo>
                <a:cubicBezTo>
                  <a:pt x="375542" y="127955"/>
                  <a:pt x="376003" y="149123"/>
                  <a:pt x="371854" y="149583"/>
                </a:cubicBezTo>
                <a:cubicBezTo>
                  <a:pt x="368627" y="150043"/>
                  <a:pt x="366782" y="146822"/>
                  <a:pt x="366321" y="144061"/>
                </a:cubicBezTo>
                <a:cubicBezTo>
                  <a:pt x="365860" y="140380"/>
                  <a:pt x="365399" y="134398"/>
                  <a:pt x="360328" y="134398"/>
                </a:cubicBezTo>
                <a:cubicBezTo>
                  <a:pt x="354795" y="134858"/>
                  <a:pt x="354334" y="140380"/>
                  <a:pt x="352951" y="144981"/>
                </a:cubicBezTo>
                <a:cubicBezTo>
                  <a:pt x="352490" y="147282"/>
                  <a:pt x="352029" y="150503"/>
                  <a:pt x="348802" y="149583"/>
                </a:cubicBezTo>
                <a:cubicBezTo>
                  <a:pt x="345574" y="149123"/>
                  <a:pt x="345574" y="145901"/>
                  <a:pt x="345574" y="143601"/>
                </a:cubicBezTo>
                <a:cubicBezTo>
                  <a:pt x="345574" y="130256"/>
                  <a:pt x="355256" y="120593"/>
                  <a:pt x="364938" y="124274"/>
                </a:cubicBezTo>
                <a:close/>
                <a:moveTo>
                  <a:pt x="282038" y="119309"/>
                </a:moveTo>
                <a:cubicBezTo>
                  <a:pt x="284918" y="119482"/>
                  <a:pt x="287683" y="121323"/>
                  <a:pt x="289757" y="124776"/>
                </a:cubicBezTo>
                <a:cubicBezTo>
                  <a:pt x="295286" y="133985"/>
                  <a:pt x="295747" y="144114"/>
                  <a:pt x="290678" y="154242"/>
                </a:cubicBezTo>
                <a:cubicBezTo>
                  <a:pt x="288835" y="157926"/>
                  <a:pt x="286070" y="161609"/>
                  <a:pt x="281001" y="161149"/>
                </a:cubicBezTo>
                <a:cubicBezTo>
                  <a:pt x="275932" y="160688"/>
                  <a:pt x="273168" y="157465"/>
                  <a:pt x="271324" y="153322"/>
                </a:cubicBezTo>
                <a:cubicBezTo>
                  <a:pt x="269481" y="149178"/>
                  <a:pt x="269020" y="145034"/>
                  <a:pt x="269020" y="140430"/>
                </a:cubicBezTo>
                <a:cubicBezTo>
                  <a:pt x="269020" y="134445"/>
                  <a:pt x="269942" y="128460"/>
                  <a:pt x="273628" y="123856"/>
                </a:cubicBezTo>
                <a:cubicBezTo>
                  <a:pt x="276163" y="120633"/>
                  <a:pt x="279158" y="119137"/>
                  <a:pt x="282038" y="119309"/>
                </a:cubicBezTo>
                <a:close/>
                <a:moveTo>
                  <a:pt x="365861" y="85826"/>
                </a:moveTo>
                <a:cubicBezTo>
                  <a:pt x="356754" y="85941"/>
                  <a:pt x="347648" y="91581"/>
                  <a:pt x="340963" y="102630"/>
                </a:cubicBezTo>
                <a:cubicBezTo>
                  <a:pt x="334047" y="114139"/>
                  <a:pt x="331280" y="126570"/>
                  <a:pt x="331741" y="139461"/>
                </a:cubicBezTo>
                <a:cubicBezTo>
                  <a:pt x="330819" y="155114"/>
                  <a:pt x="334508" y="169846"/>
                  <a:pt x="343729" y="182277"/>
                </a:cubicBezTo>
                <a:cubicBezTo>
                  <a:pt x="352951" y="194707"/>
                  <a:pt x="365861" y="197470"/>
                  <a:pt x="379693" y="190564"/>
                </a:cubicBezTo>
                <a:cubicBezTo>
                  <a:pt x="389836" y="185499"/>
                  <a:pt x="393986" y="176292"/>
                  <a:pt x="396753" y="166163"/>
                </a:cubicBezTo>
                <a:cubicBezTo>
                  <a:pt x="402747" y="144985"/>
                  <a:pt x="402285" y="121045"/>
                  <a:pt x="390759" y="102169"/>
                </a:cubicBezTo>
                <a:cubicBezTo>
                  <a:pt x="384073" y="91120"/>
                  <a:pt x="374967" y="85711"/>
                  <a:pt x="365861" y="85826"/>
                </a:cubicBezTo>
                <a:close/>
                <a:moveTo>
                  <a:pt x="264136" y="85192"/>
                </a:moveTo>
                <a:cubicBezTo>
                  <a:pt x="256240" y="85250"/>
                  <a:pt x="248287" y="89509"/>
                  <a:pt x="241832" y="98026"/>
                </a:cubicBezTo>
                <a:cubicBezTo>
                  <a:pt x="224772" y="119664"/>
                  <a:pt x="225233" y="161099"/>
                  <a:pt x="242293" y="182737"/>
                </a:cubicBezTo>
                <a:cubicBezTo>
                  <a:pt x="254281" y="197470"/>
                  <a:pt x="271341" y="198390"/>
                  <a:pt x="284251" y="184118"/>
                </a:cubicBezTo>
                <a:cubicBezTo>
                  <a:pt x="295317" y="171688"/>
                  <a:pt x="298544" y="156495"/>
                  <a:pt x="299005" y="141763"/>
                </a:cubicBezTo>
                <a:cubicBezTo>
                  <a:pt x="299005" y="124728"/>
                  <a:pt x="295778" y="110456"/>
                  <a:pt x="286095" y="97565"/>
                </a:cubicBezTo>
                <a:cubicBezTo>
                  <a:pt x="279871" y="89278"/>
                  <a:pt x="272033" y="85135"/>
                  <a:pt x="264136" y="85192"/>
                </a:cubicBezTo>
                <a:close/>
                <a:moveTo>
                  <a:pt x="299293" y="251"/>
                </a:moveTo>
                <a:cubicBezTo>
                  <a:pt x="314336" y="-382"/>
                  <a:pt x="329436" y="194"/>
                  <a:pt x="344651" y="1805"/>
                </a:cubicBezTo>
                <a:cubicBezTo>
                  <a:pt x="373699" y="5027"/>
                  <a:pt x="401824" y="12854"/>
                  <a:pt x="427644" y="27126"/>
                </a:cubicBezTo>
                <a:cubicBezTo>
                  <a:pt x="473291" y="51527"/>
                  <a:pt x="500033" y="91120"/>
                  <a:pt x="513404" y="140381"/>
                </a:cubicBezTo>
                <a:cubicBezTo>
                  <a:pt x="517092" y="154653"/>
                  <a:pt x="520781" y="168465"/>
                  <a:pt x="521703" y="183197"/>
                </a:cubicBezTo>
                <a:cubicBezTo>
                  <a:pt x="522164" y="193326"/>
                  <a:pt x="527697" y="201613"/>
                  <a:pt x="532308" y="209900"/>
                </a:cubicBezTo>
                <a:cubicBezTo>
                  <a:pt x="542912" y="228776"/>
                  <a:pt x="545679" y="248112"/>
                  <a:pt x="537380" y="268369"/>
                </a:cubicBezTo>
                <a:cubicBezTo>
                  <a:pt x="535535" y="272513"/>
                  <a:pt x="537841" y="274354"/>
                  <a:pt x="539224" y="277117"/>
                </a:cubicBezTo>
                <a:cubicBezTo>
                  <a:pt x="556284" y="300596"/>
                  <a:pt x="570116" y="325918"/>
                  <a:pt x="580720" y="352620"/>
                </a:cubicBezTo>
                <a:cubicBezTo>
                  <a:pt x="593630" y="384387"/>
                  <a:pt x="598702" y="416614"/>
                  <a:pt x="589020" y="450222"/>
                </a:cubicBezTo>
                <a:cubicBezTo>
                  <a:pt x="587175" y="455747"/>
                  <a:pt x="584870" y="460351"/>
                  <a:pt x="581181" y="464494"/>
                </a:cubicBezTo>
                <a:cubicBezTo>
                  <a:pt x="572421" y="475083"/>
                  <a:pt x="564583" y="475544"/>
                  <a:pt x="555822" y="464955"/>
                </a:cubicBezTo>
                <a:cubicBezTo>
                  <a:pt x="547523" y="454826"/>
                  <a:pt x="541068" y="443317"/>
                  <a:pt x="534613" y="431346"/>
                </a:cubicBezTo>
                <a:cubicBezTo>
                  <a:pt x="523547" y="459430"/>
                  <a:pt x="512021" y="487053"/>
                  <a:pt x="489428" y="507771"/>
                </a:cubicBezTo>
                <a:cubicBezTo>
                  <a:pt x="491733" y="510994"/>
                  <a:pt x="494961" y="511914"/>
                  <a:pt x="497727" y="513296"/>
                </a:cubicBezTo>
                <a:cubicBezTo>
                  <a:pt x="508793" y="518360"/>
                  <a:pt x="519859" y="524345"/>
                  <a:pt x="529541" y="531711"/>
                </a:cubicBezTo>
                <a:cubicBezTo>
                  <a:pt x="550290" y="546904"/>
                  <a:pt x="549367" y="569463"/>
                  <a:pt x="527697" y="582814"/>
                </a:cubicBezTo>
                <a:cubicBezTo>
                  <a:pt x="510637" y="592943"/>
                  <a:pt x="491733" y="597546"/>
                  <a:pt x="472368" y="599848"/>
                </a:cubicBezTo>
                <a:cubicBezTo>
                  <a:pt x="443782" y="603532"/>
                  <a:pt x="415657" y="601230"/>
                  <a:pt x="387070" y="596626"/>
                </a:cubicBezTo>
                <a:cubicBezTo>
                  <a:pt x="368166" y="593863"/>
                  <a:pt x="349723" y="588339"/>
                  <a:pt x="331741" y="581433"/>
                </a:cubicBezTo>
                <a:cubicBezTo>
                  <a:pt x="320676" y="577289"/>
                  <a:pt x="309149" y="580512"/>
                  <a:pt x="298083" y="577289"/>
                </a:cubicBezTo>
                <a:cubicBezTo>
                  <a:pt x="296239" y="576829"/>
                  <a:pt x="295317" y="578671"/>
                  <a:pt x="293933" y="579591"/>
                </a:cubicBezTo>
                <a:cubicBezTo>
                  <a:pt x="280101" y="588339"/>
                  <a:pt x="265346" y="595705"/>
                  <a:pt x="249209" y="600309"/>
                </a:cubicBezTo>
                <a:cubicBezTo>
                  <a:pt x="222006" y="607675"/>
                  <a:pt x="193419" y="607215"/>
                  <a:pt x="165755" y="605373"/>
                </a:cubicBezTo>
                <a:cubicBezTo>
                  <a:pt x="142701" y="603992"/>
                  <a:pt x="120109" y="600769"/>
                  <a:pt x="98899" y="592022"/>
                </a:cubicBezTo>
                <a:cubicBezTo>
                  <a:pt x="92905" y="589260"/>
                  <a:pt x="87373" y="586037"/>
                  <a:pt x="82301" y="581893"/>
                </a:cubicBezTo>
                <a:cubicBezTo>
                  <a:pt x="69391" y="571765"/>
                  <a:pt x="70313" y="557953"/>
                  <a:pt x="73079" y="543681"/>
                </a:cubicBezTo>
                <a:cubicBezTo>
                  <a:pt x="76307" y="529409"/>
                  <a:pt x="87373" y="522503"/>
                  <a:pt x="100283" y="518360"/>
                </a:cubicBezTo>
                <a:cubicBezTo>
                  <a:pt x="107660" y="515597"/>
                  <a:pt x="115498" y="514677"/>
                  <a:pt x="123797" y="514677"/>
                </a:cubicBezTo>
                <a:cubicBezTo>
                  <a:pt x="121492" y="508692"/>
                  <a:pt x="115498" y="506850"/>
                  <a:pt x="111809" y="503167"/>
                </a:cubicBezTo>
                <a:cubicBezTo>
                  <a:pt x="99822" y="492578"/>
                  <a:pt x="88756" y="481529"/>
                  <a:pt x="80918" y="467717"/>
                </a:cubicBezTo>
                <a:cubicBezTo>
                  <a:pt x="73540" y="454826"/>
                  <a:pt x="66624" y="441475"/>
                  <a:pt x="63397" y="426743"/>
                </a:cubicBezTo>
                <a:cubicBezTo>
                  <a:pt x="62936" y="425361"/>
                  <a:pt x="62936" y="423520"/>
                  <a:pt x="60630" y="423520"/>
                </a:cubicBezTo>
                <a:cubicBezTo>
                  <a:pt x="58325" y="423520"/>
                  <a:pt x="58786" y="425361"/>
                  <a:pt x="57864" y="426743"/>
                </a:cubicBezTo>
                <a:cubicBezTo>
                  <a:pt x="52792" y="439173"/>
                  <a:pt x="44954" y="448841"/>
                  <a:pt x="34810" y="457589"/>
                </a:cubicBezTo>
                <a:cubicBezTo>
                  <a:pt x="30200" y="461732"/>
                  <a:pt x="24667" y="464494"/>
                  <a:pt x="18673" y="466336"/>
                </a:cubicBezTo>
                <a:cubicBezTo>
                  <a:pt x="11296" y="468638"/>
                  <a:pt x="8068" y="465415"/>
                  <a:pt x="5763" y="459430"/>
                </a:cubicBezTo>
                <a:cubicBezTo>
                  <a:pt x="1152" y="446539"/>
                  <a:pt x="-692" y="433188"/>
                  <a:pt x="230" y="419376"/>
                </a:cubicBezTo>
                <a:cubicBezTo>
                  <a:pt x="2074" y="385308"/>
                  <a:pt x="13140" y="354462"/>
                  <a:pt x="32044" y="326378"/>
                </a:cubicBezTo>
                <a:cubicBezTo>
                  <a:pt x="45415" y="306581"/>
                  <a:pt x="61091" y="289087"/>
                  <a:pt x="79995" y="274815"/>
                </a:cubicBezTo>
                <a:cubicBezTo>
                  <a:pt x="83223" y="272513"/>
                  <a:pt x="84606" y="270211"/>
                  <a:pt x="83684" y="265607"/>
                </a:cubicBezTo>
                <a:cubicBezTo>
                  <a:pt x="81379" y="254558"/>
                  <a:pt x="82762" y="243508"/>
                  <a:pt x="88295" y="233840"/>
                </a:cubicBezTo>
                <a:cubicBezTo>
                  <a:pt x="92444" y="226014"/>
                  <a:pt x="94750" y="217727"/>
                  <a:pt x="96133" y="208979"/>
                </a:cubicBezTo>
                <a:cubicBezTo>
                  <a:pt x="97055" y="202994"/>
                  <a:pt x="99360" y="197470"/>
                  <a:pt x="102588" y="192405"/>
                </a:cubicBezTo>
                <a:cubicBezTo>
                  <a:pt x="106738" y="186881"/>
                  <a:pt x="104432" y="179975"/>
                  <a:pt x="105354" y="173529"/>
                </a:cubicBezTo>
                <a:cubicBezTo>
                  <a:pt x="109043" y="140842"/>
                  <a:pt x="122414" y="112298"/>
                  <a:pt x="140857" y="85595"/>
                </a:cubicBezTo>
                <a:cubicBezTo>
                  <a:pt x="168982" y="45542"/>
                  <a:pt x="204946" y="16537"/>
                  <a:pt x="254281" y="5948"/>
                </a:cubicBezTo>
                <a:cubicBezTo>
                  <a:pt x="269266" y="2726"/>
                  <a:pt x="284251" y="884"/>
                  <a:pt x="299293" y="25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</p:sp>
      <p:sp>
        <p:nvSpPr>
          <p:cNvPr id="85" name="文本框 84"/>
          <p:cNvSpPr txBox="1"/>
          <p:nvPr/>
        </p:nvSpPr>
        <p:spPr>
          <a:xfrm>
            <a:off x="3667655" y="5877639"/>
            <a:ext cx="22833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prstClr val="black"/>
                </a:solidFill>
                <a:latin typeface="微软雅黑" panose="020B0503020204020204" pitchFamily="34" charset="-122"/>
              </a:rPr>
              <a:t>418157732@qq.com</a:t>
            </a:r>
            <a:endParaRPr lang="zh-CN" altLang="en-US" sz="1600" dirty="0">
              <a:solidFill>
                <a:prstClr val="black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1332909" y="4705299"/>
            <a:ext cx="216000" cy="216000"/>
            <a:chOff x="4530324" y="2961150"/>
            <a:chExt cx="748877" cy="748877"/>
          </a:xfrm>
        </p:grpSpPr>
        <p:sp>
          <p:nvSpPr>
            <p:cNvPr id="97" name="椭圆 96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02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</p:grpSp>
      <p:sp>
        <p:nvSpPr>
          <p:cNvPr id="107" name="文本框 106"/>
          <p:cNvSpPr txBox="1"/>
          <p:nvPr/>
        </p:nvSpPr>
        <p:spPr>
          <a:xfrm>
            <a:off x="1580211" y="4674800"/>
            <a:ext cx="12198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</a:rPr>
              <a:t>并列关系</a:t>
            </a:r>
            <a:r>
              <a:rPr lang="en-US" altLang="zh-CN" sz="1200" dirty="0" smtClean="0">
                <a:solidFill>
                  <a:prstClr val="black"/>
                </a:solidFill>
                <a:latin typeface="微软雅黑" panose="020B0503020204020204" pitchFamily="34" charset="-122"/>
              </a:rPr>
              <a:t>	</a:t>
            </a:r>
            <a:endParaRPr lang="zh-CN" altLang="en-US" sz="1200" dirty="0">
              <a:solidFill>
                <a:prstClr val="black"/>
              </a:solidFill>
              <a:latin typeface="微软雅黑" panose="020B0503020204020204" pitchFamily="34" charset="-122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3045559" y="4674800"/>
            <a:ext cx="12198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</a:rPr>
              <a:t>递进关系</a:t>
            </a:r>
            <a:endParaRPr lang="zh-CN" altLang="en-US" sz="1200" dirty="0">
              <a:solidFill>
                <a:prstClr val="black"/>
              </a:solidFill>
              <a:latin typeface="微软雅黑" panose="020B0503020204020204" pitchFamily="34" charset="-122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4521127" y="4674800"/>
            <a:ext cx="12198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</a:rPr>
              <a:t>循环关系</a:t>
            </a:r>
            <a:endParaRPr lang="zh-CN" altLang="en-US" sz="1200" dirty="0">
              <a:solidFill>
                <a:prstClr val="black"/>
              </a:solidFill>
              <a:latin typeface="微软雅黑" panose="020B0503020204020204" pitchFamily="34" charset="-122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1594517" y="5016706"/>
            <a:ext cx="12198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</a:rPr>
              <a:t>时间线</a:t>
            </a:r>
            <a:r>
              <a:rPr lang="en-US" altLang="zh-CN" sz="1200" dirty="0" smtClean="0">
                <a:solidFill>
                  <a:prstClr val="black"/>
                </a:solidFill>
                <a:latin typeface="微软雅黑" panose="020B0503020204020204" pitchFamily="34" charset="-122"/>
              </a:rPr>
              <a:t>	</a:t>
            </a:r>
            <a:endParaRPr lang="zh-CN" altLang="en-US" sz="1200" dirty="0">
              <a:solidFill>
                <a:prstClr val="black"/>
              </a:solidFill>
              <a:latin typeface="微软雅黑" panose="020B0503020204020204" pitchFamily="34" charset="-122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3047673" y="5016706"/>
            <a:ext cx="12198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</a:rPr>
              <a:t>微立体</a:t>
            </a:r>
            <a:endParaRPr lang="zh-CN" altLang="en-US" sz="1200" dirty="0">
              <a:solidFill>
                <a:prstClr val="black"/>
              </a:solidFill>
              <a:latin typeface="微软雅黑" panose="020B0503020204020204" pitchFamily="34" charset="-122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4512584" y="5016706"/>
            <a:ext cx="12198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微软雅黑" panose="020B0503020204020204" pitchFamily="34" charset="-122"/>
              </a:rPr>
              <a:t>流程关系</a:t>
            </a:r>
            <a:endParaRPr lang="zh-CN" altLang="en-US" sz="1200" dirty="0">
              <a:solidFill>
                <a:prstClr val="black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29573" y="4052299"/>
            <a:ext cx="4417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</a:rPr>
              <a:t>更多免费</a:t>
            </a:r>
            <a:r>
              <a:rPr lang="en-US" altLang="zh-CN" dirty="0" smtClean="0">
                <a:solidFill>
                  <a:prstClr val="black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prstClr val="black"/>
                </a:solidFill>
                <a:latin typeface="微软雅黑" panose="020B0503020204020204" pitchFamily="34" charset="-122"/>
              </a:rPr>
              <a:t>图表和模板，请关注微信号</a:t>
            </a:r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1332909" y="5037610"/>
            <a:ext cx="216000" cy="216000"/>
            <a:chOff x="4530324" y="2961150"/>
            <a:chExt cx="748877" cy="748877"/>
          </a:xfrm>
        </p:grpSpPr>
        <p:sp>
          <p:nvSpPr>
            <p:cNvPr id="80" name="椭圆 79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86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</p:grpSp>
      <p:grpSp>
        <p:nvGrpSpPr>
          <p:cNvPr id="87" name="组合 86"/>
          <p:cNvGrpSpPr/>
          <p:nvPr/>
        </p:nvGrpSpPr>
        <p:grpSpPr>
          <a:xfrm>
            <a:off x="2796528" y="4705299"/>
            <a:ext cx="216000" cy="216000"/>
            <a:chOff x="4530324" y="2961150"/>
            <a:chExt cx="748877" cy="748877"/>
          </a:xfrm>
        </p:grpSpPr>
        <p:sp>
          <p:nvSpPr>
            <p:cNvPr id="88" name="椭圆 87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89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</p:grpSp>
      <p:grpSp>
        <p:nvGrpSpPr>
          <p:cNvPr id="90" name="组合 89"/>
          <p:cNvGrpSpPr/>
          <p:nvPr/>
        </p:nvGrpSpPr>
        <p:grpSpPr>
          <a:xfrm>
            <a:off x="2796528" y="5037610"/>
            <a:ext cx="216000" cy="216000"/>
            <a:chOff x="4530324" y="2961150"/>
            <a:chExt cx="748877" cy="748877"/>
          </a:xfrm>
        </p:grpSpPr>
        <p:sp>
          <p:nvSpPr>
            <p:cNvPr id="91" name="椭圆 90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93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</p:grpSp>
      <p:grpSp>
        <p:nvGrpSpPr>
          <p:cNvPr id="94" name="组合 93"/>
          <p:cNvGrpSpPr/>
          <p:nvPr/>
        </p:nvGrpSpPr>
        <p:grpSpPr>
          <a:xfrm>
            <a:off x="4260147" y="4705299"/>
            <a:ext cx="216000" cy="216000"/>
            <a:chOff x="4530324" y="2961150"/>
            <a:chExt cx="748877" cy="748877"/>
          </a:xfrm>
        </p:grpSpPr>
        <p:sp>
          <p:nvSpPr>
            <p:cNvPr id="95" name="椭圆 94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96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</p:grpSp>
      <p:grpSp>
        <p:nvGrpSpPr>
          <p:cNvPr id="98" name="组合 97"/>
          <p:cNvGrpSpPr/>
          <p:nvPr/>
        </p:nvGrpSpPr>
        <p:grpSpPr>
          <a:xfrm>
            <a:off x="4260147" y="5037610"/>
            <a:ext cx="216000" cy="216000"/>
            <a:chOff x="4530324" y="2961150"/>
            <a:chExt cx="748877" cy="748877"/>
          </a:xfrm>
        </p:grpSpPr>
        <p:sp>
          <p:nvSpPr>
            <p:cNvPr id="99" name="椭圆 98"/>
            <p:cNvSpPr/>
            <p:nvPr/>
          </p:nvSpPr>
          <p:spPr>
            <a:xfrm>
              <a:off x="4530324" y="2961150"/>
              <a:ext cx="748877" cy="748877"/>
            </a:xfrm>
            <a:prstGeom prst="ellipse">
              <a:avLst/>
            </a:prstGeom>
            <a:solidFill>
              <a:srgbClr val="4BC0C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100" name="ppt-open-file-format-with-pie-chart_28957"/>
            <p:cNvSpPr>
              <a:spLocks noChangeAspect="1"/>
            </p:cNvSpPr>
            <p:nvPr/>
          </p:nvSpPr>
          <p:spPr bwMode="auto">
            <a:xfrm>
              <a:off x="4736029" y="3137046"/>
              <a:ext cx="382530" cy="397084"/>
            </a:xfrm>
            <a:custGeom>
              <a:avLst/>
              <a:gdLst>
                <a:gd name="connsiteX0" fmla="*/ 75651 w 584211"/>
                <a:gd name="connsiteY0" fmla="*/ 264077 h 606439"/>
                <a:gd name="connsiteX1" fmla="*/ 94628 w 584211"/>
                <a:gd name="connsiteY1" fmla="*/ 280685 h 606439"/>
                <a:gd name="connsiteX2" fmla="*/ 73707 w 584211"/>
                <a:gd name="connsiteY2" fmla="*/ 299621 h 606439"/>
                <a:gd name="connsiteX3" fmla="*/ 65696 w 584211"/>
                <a:gd name="connsiteY3" fmla="*/ 298923 h 606439"/>
                <a:gd name="connsiteX4" fmla="*/ 65696 w 584211"/>
                <a:gd name="connsiteY4" fmla="*/ 265241 h 606439"/>
                <a:gd name="connsiteX5" fmla="*/ 75651 w 584211"/>
                <a:gd name="connsiteY5" fmla="*/ 264077 h 606439"/>
                <a:gd name="connsiteX6" fmla="*/ 171759 w 584211"/>
                <a:gd name="connsiteY6" fmla="*/ 262383 h 606439"/>
                <a:gd name="connsiteX7" fmla="*/ 192503 w 584211"/>
                <a:gd name="connsiteY7" fmla="*/ 279767 h 606439"/>
                <a:gd name="connsiteX8" fmla="*/ 169739 w 584211"/>
                <a:gd name="connsiteY8" fmla="*/ 299479 h 606439"/>
                <a:gd name="connsiteX9" fmla="*/ 160960 w 584211"/>
                <a:gd name="connsiteY9" fmla="*/ 298781 h 606439"/>
                <a:gd name="connsiteX10" fmla="*/ 160960 w 584211"/>
                <a:gd name="connsiteY10" fmla="*/ 263625 h 606439"/>
                <a:gd name="connsiteX11" fmla="*/ 171759 w 584211"/>
                <a:gd name="connsiteY11" fmla="*/ 262383 h 606439"/>
                <a:gd name="connsiteX12" fmla="*/ 74329 w 584211"/>
                <a:gd name="connsiteY12" fmla="*/ 244532 h 606439"/>
                <a:gd name="connsiteX13" fmla="*/ 42218 w 584211"/>
                <a:gd name="connsiteY13" fmla="*/ 247715 h 606439"/>
                <a:gd name="connsiteX14" fmla="*/ 42218 w 584211"/>
                <a:gd name="connsiteY14" fmla="*/ 359190 h 606439"/>
                <a:gd name="connsiteX15" fmla="*/ 65698 w 584211"/>
                <a:gd name="connsiteY15" fmla="*/ 359811 h 606439"/>
                <a:gd name="connsiteX16" fmla="*/ 65698 w 584211"/>
                <a:gd name="connsiteY16" fmla="*/ 318978 h 606439"/>
                <a:gd name="connsiteX17" fmla="*/ 73862 w 584211"/>
                <a:gd name="connsiteY17" fmla="*/ 319522 h 606439"/>
                <a:gd name="connsiteX18" fmla="*/ 109083 w 584211"/>
                <a:gd name="connsiteY18" fmla="*/ 307489 h 606439"/>
                <a:gd name="connsiteX19" fmla="*/ 119268 w 584211"/>
                <a:gd name="connsiteY19" fmla="*/ 279776 h 606439"/>
                <a:gd name="connsiteX20" fmla="*/ 107450 w 584211"/>
                <a:gd name="connsiteY20" fmla="*/ 252993 h 606439"/>
                <a:gd name="connsiteX21" fmla="*/ 74329 w 584211"/>
                <a:gd name="connsiteY21" fmla="*/ 244532 h 606439"/>
                <a:gd name="connsiteX22" fmla="*/ 170427 w 584211"/>
                <a:gd name="connsiteY22" fmla="*/ 241970 h 606439"/>
                <a:gd name="connsiteX23" fmla="*/ 135440 w 584211"/>
                <a:gd name="connsiteY23" fmla="*/ 245386 h 606439"/>
                <a:gd name="connsiteX24" fmla="*/ 135440 w 584211"/>
                <a:gd name="connsiteY24" fmla="*/ 361519 h 606439"/>
                <a:gd name="connsiteX25" fmla="*/ 160942 w 584211"/>
                <a:gd name="connsiteY25" fmla="*/ 362218 h 606439"/>
                <a:gd name="connsiteX26" fmla="*/ 160942 w 584211"/>
                <a:gd name="connsiteY26" fmla="*/ 319599 h 606439"/>
                <a:gd name="connsiteX27" fmla="*/ 169883 w 584211"/>
                <a:gd name="connsiteY27" fmla="*/ 320220 h 606439"/>
                <a:gd name="connsiteX28" fmla="*/ 208214 w 584211"/>
                <a:gd name="connsiteY28" fmla="*/ 307722 h 606439"/>
                <a:gd name="connsiteX29" fmla="*/ 219332 w 584211"/>
                <a:gd name="connsiteY29" fmla="*/ 278766 h 606439"/>
                <a:gd name="connsiteX30" fmla="*/ 206425 w 584211"/>
                <a:gd name="connsiteY30" fmla="*/ 250742 h 606439"/>
                <a:gd name="connsiteX31" fmla="*/ 170427 w 584211"/>
                <a:gd name="connsiteY31" fmla="*/ 241970 h 606439"/>
                <a:gd name="connsiteX32" fmla="*/ 325227 w 584211"/>
                <a:gd name="connsiteY32" fmla="*/ 238865 h 606439"/>
                <a:gd name="connsiteX33" fmla="*/ 227651 w 584211"/>
                <a:gd name="connsiteY33" fmla="*/ 241427 h 606439"/>
                <a:gd name="connsiteX34" fmla="*/ 227651 w 584211"/>
                <a:gd name="connsiteY34" fmla="*/ 264638 h 606439"/>
                <a:gd name="connsiteX35" fmla="*/ 260850 w 584211"/>
                <a:gd name="connsiteY35" fmla="*/ 264094 h 606439"/>
                <a:gd name="connsiteX36" fmla="*/ 260850 w 584211"/>
                <a:gd name="connsiteY36" fmla="*/ 364779 h 606439"/>
                <a:gd name="connsiteX37" fmla="*/ 289695 w 584211"/>
                <a:gd name="connsiteY37" fmla="*/ 365478 h 606439"/>
                <a:gd name="connsiteX38" fmla="*/ 289695 w 584211"/>
                <a:gd name="connsiteY38" fmla="*/ 263629 h 606439"/>
                <a:gd name="connsiteX39" fmla="*/ 325227 w 584211"/>
                <a:gd name="connsiteY39" fmla="*/ 263085 h 606439"/>
                <a:gd name="connsiteX40" fmla="*/ 522926 w 584211"/>
                <a:gd name="connsiteY40" fmla="*/ 227644 h 606439"/>
                <a:gd name="connsiteX41" fmla="*/ 550693 w 584211"/>
                <a:gd name="connsiteY41" fmla="*/ 292917 h 606439"/>
                <a:gd name="connsiteX42" fmla="*/ 459381 w 584211"/>
                <a:gd name="connsiteY42" fmla="*/ 292917 h 606439"/>
                <a:gd name="connsiteX43" fmla="*/ 459381 w 584211"/>
                <a:gd name="connsiteY43" fmla="*/ 292839 h 606439"/>
                <a:gd name="connsiteX44" fmla="*/ 458393 w 584211"/>
                <a:gd name="connsiteY44" fmla="*/ 185757 h 606439"/>
                <a:gd name="connsiteX45" fmla="*/ 522890 w 584211"/>
                <a:gd name="connsiteY45" fmla="*/ 212387 h 606439"/>
                <a:gd name="connsiteX46" fmla="*/ 458471 w 584211"/>
                <a:gd name="connsiteY46" fmla="*/ 276828 h 606439"/>
                <a:gd name="connsiteX47" fmla="*/ 458393 w 584211"/>
                <a:gd name="connsiteY47" fmla="*/ 276828 h 606439"/>
                <a:gd name="connsiteX48" fmla="*/ 361303 w 584211"/>
                <a:gd name="connsiteY48" fmla="*/ 72971 h 606439"/>
                <a:gd name="connsiteX49" fmla="*/ 358892 w 584211"/>
                <a:gd name="connsiteY49" fmla="*/ 73204 h 606439"/>
                <a:gd name="connsiteX50" fmla="*/ 358892 w 584211"/>
                <a:gd name="connsiteY50" fmla="*/ 284045 h 606439"/>
                <a:gd name="connsiteX51" fmla="*/ 447061 w 584211"/>
                <a:gd name="connsiteY51" fmla="*/ 216120 h 606439"/>
                <a:gd name="connsiteX52" fmla="*/ 447061 w 584211"/>
                <a:gd name="connsiteY52" fmla="*/ 307179 h 606439"/>
                <a:gd name="connsiteX53" fmla="*/ 538261 w 584211"/>
                <a:gd name="connsiteY53" fmla="*/ 307179 h 606439"/>
                <a:gd name="connsiteX54" fmla="*/ 447061 w 584211"/>
                <a:gd name="connsiteY54" fmla="*/ 398315 h 606439"/>
                <a:gd name="connsiteX55" fmla="*/ 358892 w 584211"/>
                <a:gd name="connsiteY55" fmla="*/ 330390 h 606439"/>
                <a:gd name="connsiteX56" fmla="*/ 358892 w 584211"/>
                <a:gd name="connsiteY56" fmla="*/ 531682 h 606439"/>
                <a:gd name="connsiteX57" fmla="*/ 361303 w 584211"/>
                <a:gd name="connsiteY57" fmla="*/ 531993 h 606439"/>
                <a:gd name="connsiteX58" fmla="*/ 545258 w 584211"/>
                <a:gd name="connsiteY58" fmla="*/ 531993 h 606439"/>
                <a:gd name="connsiteX59" fmla="*/ 561975 w 584211"/>
                <a:gd name="connsiteY59" fmla="*/ 515302 h 606439"/>
                <a:gd name="connsiteX60" fmla="*/ 561975 w 584211"/>
                <a:gd name="connsiteY60" fmla="*/ 89662 h 606439"/>
                <a:gd name="connsiteX61" fmla="*/ 545258 w 584211"/>
                <a:gd name="connsiteY61" fmla="*/ 72971 h 606439"/>
                <a:gd name="connsiteX62" fmla="*/ 358892 w 584211"/>
                <a:gd name="connsiteY62" fmla="*/ 0 h 606439"/>
                <a:gd name="connsiteX63" fmla="*/ 358892 w 584211"/>
                <a:gd name="connsiteY63" fmla="*/ 50769 h 606439"/>
                <a:gd name="connsiteX64" fmla="*/ 361303 w 584211"/>
                <a:gd name="connsiteY64" fmla="*/ 50692 h 606439"/>
                <a:gd name="connsiteX65" fmla="*/ 545258 w 584211"/>
                <a:gd name="connsiteY65" fmla="*/ 50692 h 606439"/>
                <a:gd name="connsiteX66" fmla="*/ 584211 w 584211"/>
                <a:gd name="connsiteY66" fmla="*/ 89662 h 606439"/>
                <a:gd name="connsiteX67" fmla="*/ 584211 w 584211"/>
                <a:gd name="connsiteY67" fmla="*/ 515225 h 606439"/>
                <a:gd name="connsiteX68" fmla="*/ 545258 w 584211"/>
                <a:gd name="connsiteY68" fmla="*/ 554195 h 606439"/>
                <a:gd name="connsiteX69" fmla="*/ 361303 w 584211"/>
                <a:gd name="connsiteY69" fmla="*/ 554195 h 606439"/>
                <a:gd name="connsiteX70" fmla="*/ 358892 w 584211"/>
                <a:gd name="connsiteY70" fmla="*/ 554117 h 606439"/>
                <a:gd name="connsiteX71" fmla="*/ 358892 w 584211"/>
                <a:gd name="connsiteY71" fmla="*/ 606439 h 606439"/>
                <a:gd name="connsiteX72" fmla="*/ 0 w 584211"/>
                <a:gd name="connsiteY72" fmla="*/ 557377 h 606439"/>
                <a:gd name="connsiteX73" fmla="*/ 0 w 584211"/>
                <a:gd name="connsiteY73" fmla="*/ 47820 h 606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84211" h="606439">
                  <a:moveTo>
                    <a:pt x="75651" y="264077"/>
                  </a:moveTo>
                  <a:cubicBezTo>
                    <a:pt x="87784" y="263844"/>
                    <a:pt x="94628" y="270053"/>
                    <a:pt x="94628" y="280685"/>
                  </a:cubicBezTo>
                  <a:cubicBezTo>
                    <a:pt x="94628" y="292559"/>
                    <a:pt x="86617" y="299621"/>
                    <a:pt x="73707" y="299621"/>
                  </a:cubicBezTo>
                  <a:cubicBezTo>
                    <a:pt x="70207" y="299621"/>
                    <a:pt x="67718" y="299466"/>
                    <a:pt x="65696" y="298923"/>
                  </a:cubicBezTo>
                  <a:lnTo>
                    <a:pt x="65696" y="265241"/>
                  </a:lnTo>
                  <a:cubicBezTo>
                    <a:pt x="67407" y="264698"/>
                    <a:pt x="70674" y="264154"/>
                    <a:pt x="75651" y="264077"/>
                  </a:cubicBezTo>
                  <a:close/>
                  <a:moveTo>
                    <a:pt x="171759" y="262383"/>
                  </a:moveTo>
                  <a:cubicBezTo>
                    <a:pt x="184967" y="262150"/>
                    <a:pt x="192503" y="268669"/>
                    <a:pt x="192503" y="279767"/>
                  </a:cubicBezTo>
                  <a:cubicBezTo>
                    <a:pt x="192503" y="292106"/>
                    <a:pt x="183724" y="299401"/>
                    <a:pt x="169739" y="299479"/>
                  </a:cubicBezTo>
                  <a:cubicBezTo>
                    <a:pt x="165932" y="299479"/>
                    <a:pt x="163213" y="299324"/>
                    <a:pt x="160960" y="298781"/>
                  </a:cubicBezTo>
                  <a:lnTo>
                    <a:pt x="160960" y="263625"/>
                  </a:lnTo>
                  <a:cubicBezTo>
                    <a:pt x="162825" y="263081"/>
                    <a:pt x="166476" y="262460"/>
                    <a:pt x="171759" y="262383"/>
                  </a:cubicBezTo>
                  <a:close/>
                  <a:moveTo>
                    <a:pt x="74329" y="244532"/>
                  </a:moveTo>
                  <a:cubicBezTo>
                    <a:pt x="59712" y="244920"/>
                    <a:pt x="49449" y="246162"/>
                    <a:pt x="42218" y="247715"/>
                  </a:cubicBezTo>
                  <a:lnTo>
                    <a:pt x="42218" y="359190"/>
                  </a:lnTo>
                  <a:lnTo>
                    <a:pt x="65698" y="359811"/>
                  </a:lnTo>
                  <a:lnTo>
                    <a:pt x="65698" y="318978"/>
                  </a:lnTo>
                  <a:cubicBezTo>
                    <a:pt x="67875" y="319289"/>
                    <a:pt x="70752" y="319522"/>
                    <a:pt x="73862" y="319522"/>
                  </a:cubicBezTo>
                  <a:cubicBezTo>
                    <a:pt x="88246" y="319599"/>
                    <a:pt x="100608" y="315951"/>
                    <a:pt x="109083" y="307489"/>
                  </a:cubicBezTo>
                  <a:cubicBezTo>
                    <a:pt x="115692" y="300968"/>
                    <a:pt x="119268" y="291265"/>
                    <a:pt x="119268" y="279776"/>
                  </a:cubicBezTo>
                  <a:cubicBezTo>
                    <a:pt x="119268" y="268364"/>
                    <a:pt x="114525" y="258738"/>
                    <a:pt x="107450" y="252993"/>
                  </a:cubicBezTo>
                  <a:cubicBezTo>
                    <a:pt x="100142" y="246938"/>
                    <a:pt x="89334" y="244144"/>
                    <a:pt x="74329" y="244532"/>
                  </a:cubicBezTo>
                  <a:close/>
                  <a:moveTo>
                    <a:pt x="170427" y="241970"/>
                  </a:moveTo>
                  <a:cubicBezTo>
                    <a:pt x="154489" y="242436"/>
                    <a:pt x="143293" y="243756"/>
                    <a:pt x="135440" y="245386"/>
                  </a:cubicBezTo>
                  <a:lnTo>
                    <a:pt x="135440" y="361519"/>
                  </a:lnTo>
                  <a:lnTo>
                    <a:pt x="160942" y="362218"/>
                  </a:lnTo>
                  <a:lnTo>
                    <a:pt x="160942" y="319599"/>
                  </a:lnTo>
                  <a:cubicBezTo>
                    <a:pt x="163352" y="319987"/>
                    <a:pt x="166462" y="320220"/>
                    <a:pt x="169883" y="320220"/>
                  </a:cubicBezTo>
                  <a:cubicBezTo>
                    <a:pt x="185511" y="320298"/>
                    <a:pt x="199039" y="316494"/>
                    <a:pt x="208214" y="307722"/>
                  </a:cubicBezTo>
                  <a:cubicBezTo>
                    <a:pt x="215367" y="300813"/>
                    <a:pt x="219332" y="290721"/>
                    <a:pt x="219332" y="278766"/>
                  </a:cubicBezTo>
                  <a:cubicBezTo>
                    <a:pt x="219332" y="266811"/>
                    <a:pt x="214123" y="256720"/>
                    <a:pt x="206425" y="250742"/>
                  </a:cubicBezTo>
                  <a:cubicBezTo>
                    <a:pt x="198495" y="244454"/>
                    <a:pt x="186755" y="241582"/>
                    <a:pt x="170427" y="241970"/>
                  </a:cubicBezTo>
                  <a:close/>
                  <a:moveTo>
                    <a:pt x="325227" y="238865"/>
                  </a:moveTo>
                  <a:lnTo>
                    <a:pt x="227651" y="241427"/>
                  </a:lnTo>
                  <a:lnTo>
                    <a:pt x="227651" y="264638"/>
                  </a:lnTo>
                  <a:lnTo>
                    <a:pt x="260850" y="264094"/>
                  </a:lnTo>
                  <a:lnTo>
                    <a:pt x="260850" y="364779"/>
                  </a:lnTo>
                  <a:lnTo>
                    <a:pt x="289695" y="365478"/>
                  </a:lnTo>
                  <a:lnTo>
                    <a:pt x="289695" y="263629"/>
                  </a:lnTo>
                  <a:lnTo>
                    <a:pt x="325227" y="263085"/>
                  </a:lnTo>
                  <a:close/>
                  <a:moveTo>
                    <a:pt x="522926" y="227644"/>
                  </a:moveTo>
                  <a:cubicBezTo>
                    <a:pt x="540037" y="244176"/>
                    <a:pt x="550693" y="267305"/>
                    <a:pt x="550693" y="292917"/>
                  </a:cubicBezTo>
                  <a:lnTo>
                    <a:pt x="459381" y="292917"/>
                  </a:lnTo>
                  <a:lnTo>
                    <a:pt x="459381" y="292839"/>
                  </a:lnTo>
                  <a:close/>
                  <a:moveTo>
                    <a:pt x="458393" y="185757"/>
                  </a:moveTo>
                  <a:cubicBezTo>
                    <a:pt x="482171" y="185446"/>
                    <a:pt x="504784" y="194297"/>
                    <a:pt x="522890" y="212387"/>
                  </a:cubicBezTo>
                  <a:lnTo>
                    <a:pt x="458471" y="276828"/>
                  </a:lnTo>
                  <a:lnTo>
                    <a:pt x="458393" y="276828"/>
                  </a:lnTo>
                  <a:close/>
                  <a:moveTo>
                    <a:pt x="361303" y="72971"/>
                  </a:moveTo>
                  <a:cubicBezTo>
                    <a:pt x="360525" y="72971"/>
                    <a:pt x="359670" y="73049"/>
                    <a:pt x="358892" y="73204"/>
                  </a:cubicBezTo>
                  <a:lnTo>
                    <a:pt x="358892" y="284045"/>
                  </a:lnTo>
                  <a:cubicBezTo>
                    <a:pt x="369155" y="244998"/>
                    <a:pt x="404687" y="216120"/>
                    <a:pt x="447061" y="216120"/>
                  </a:cubicBezTo>
                  <a:lnTo>
                    <a:pt x="447061" y="307179"/>
                  </a:lnTo>
                  <a:lnTo>
                    <a:pt x="538261" y="307179"/>
                  </a:lnTo>
                  <a:cubicBezTo>
                    <a:pt x="538261" y="357560"/>
                    <a:pt x="497442" y="398315"/>
                    <a:pt x="447061" y="398315"/>
                  </a:cubicBezTo>
                  <a:cubicBezTo>
                    <a:pt x="404687" y="398315"/>
                    <a:pt x="369233" y="369437"/>
                    <a:pt x="358892" y="330390"/>
                  </a:cubicBezTo>
                  <a:lnTo>
                    <a:pt x="358892" y="531682"/>
                  </a:lnTo>
                  <a:cubicBezTo>
                    <a:pt x="359748" y="531837"/>
                    <a:pt x="360525" y="531993"/>
                    <a:pt x="361303" y="531993"/>
                  </a:cubicBezTo>
                  <a:lnTo>
                    <a:pt x="545258" y="531993"/>
                  </a:lnTo>
                  <a:cubicBezTo>
                    <a:pt x="554433" y="531993"/>
                    <a:pt x="561975" y="524463"/>
                    <a:pt x="561975" y="515302"/>
                  </a:cubicBezTo>
                  <a:lnTo>
                    <a:pt x="561975" y="89662"/>
                  </a:lnTo>
                  <a:cubicBezTo>
                    <a:pt x="561975" y="80424"/>
                    <a:pt x="554433" y="72971"/>
                    <a:pt x="545258" y="72971"/>
                  </a:cubicBezTo>
                  <a:close/>
                  <a:moveTo>
                    <a:pt x="358892" y="0"/>
                  </a:moveTo>
                  <a:lnTo>
                    <a:pt x="358892" y="50769"/>
                  </a:lnTo>
                  <a:cubicBezTo>
                    <a:pt x="359748" y="50769"/>
                    <a:pt x="360525" y="50692"/>
                    <a:pt x="361303" y="50692"/>
                  </a:cubicBezTo>
                  <a:lnTo>
                    <a:pt x="545258" y="50692"/>
                  </a:lnTo>
                  <a:cubicBezTo>
                    <a:pt x="566717" y="50692"/>
                    <a:pt x="584211" y="68158"/>
                    <a:pt x="584211" y="89662"/>
                  </a:cubicBezTo>
                  <a:lnTo>
                    <a:pt x="584211" y="515225"/>
                  </a:lnTo>
                  <a:cubicBezTo>
                    <a:pt x="584211" y="536728"/>
                    <a:pt x="566717" y="554195"/>
                    <a:pt x="545258" y="554195"/>
                  </a:cubicBezTo>
                  <a:lnTo>
                    <a:pt x="361303" y="554195"/>
                  </a:lnTo>
                  <a:cubicBezTo>
                    <a:pt x="360525" y="554195"/>
                    <a:pt x="359748" y="554117"/>
                    <a:pt x="358892" y="554117"/>
                  </a:cubicBezTo>
                  <a:lnTo>
                    <a:pt x="358892" y="606439"/>
                  </a:lnTo>
                  <a:lnTo>
                    <a:pt x="0" y="557377"/>
                  </a:lnTo>
                  <a:lnTo>
                    <a:pt x="0" y="478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171060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err="1" smtClean="0"/>
              <a:t>StephenZhu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298688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9214" y="383832"/>
            <a:ext cx="7481888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矩形 6"/>
          <p:cNvSpPr>
            <a:spLocks noChangeArrowheads="1"/>
          </p:cNvSpPr>
          <p:nvPr/>
        </p:nvSpPr>
        <p:spPr bwMode="auto">
          <a:xfrm>
            <a:off x="0" y="4902200"/>
            <a:ext cx="12192000" cy="1955800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9" tIns="45719" rIns="91439" bIns="45719"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4100" name="文本框 8"/>
          <p:cNvSpPr txBox="1">
            <a:spLocks noChangeArrowheads="1"/>
          </p:cNvSpPr>
          <p:nvPr/>
        </p:nvSpPr>
        <p:spPr bwMode="auto">
          <a:xfrm>
            <a:off x="0" y="1571627"/>
            <a:ext cx="1495425" cy="5385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9" tIns="45719" rIns="91439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44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4400" b="1" dirty="0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01" name="文本框 12"/>
          <p:cNvSpPr txBox="1">
            <a:spLocks noChangeArrowheads="1"/>
          </p:cNvSpPr>
          <p:nvPr/>
        </p:nvSpPr>
        <p:spPr bwMode="auto">
          <a:xfrm>
            <a:off x="2424394" y="3698130"/>
            <a:ext cx="4649788" cy="1107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9" tIns="45719" rIns="91439" bIns="45719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66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发展特点</a:t>
            </a:r>
          </a:p>
        </p:txBody>
      </p:sp>
      <p:sp>
        <p:nvSpPr>
          <p:cNvPr id="4102" name="文本框 19"/>
          <p:cNvSpPr>
            <a:spLocks noChangeArrowheads="1"/>
          </p:cNvSpPr>
          <p:nvPr/>
        </p:nvSpPr>
        <p:spPr bwMode="auto">
          <a:xfrm>
            <a:off x="488812" y="4922080"/>
            <a:ext cx="2063751" cy="915988"/>
          </a:xfrm>
          <a:custGeom>
            <a:avLst/>
            <a:gdLst>
              <a:gd name="T0" fmla="*/ 687665 w 2064307"/>
              <a:gd name="T1" fmla="*/ 0 h 916126"/>
              <a:gd name="T2" fmla="*/ 1375335 w 2064307"/>
              <a:gd name="T3" fmla="*/ 0 h 916126"/>
              <a:gd name="T4" fmla="*/ 1375335 w 2064307"/>
              <a:gd name="T5" fmla="*/ 366944 h 916126"/>
              <a:gd name="T6" fmla="*/ 2058743 w 2064307"/>
              <a:gd name="T7" fmla="*/ 366944 h 916126"/>
              <a:gd name="T8" fmla="*/ 2058743 w 2064307"/>
              <a:gd name="T9" fmla="*/ 914746 h 916126"/>
              <a:gd name="T10" fmla="*/ 0 w 2064307"/>
              <a:gd name="T11" fmla="*/ 914746 h 916126"/>
              <a:gd name="T12" fmla="*/ 0 w 2064307"/>
              <a:gd name="T13" fmla="*/ 366944 h 916126"/>
              <a:gd name="T14" fmla="*/ 687665 w 2064307"/>
              <a:gd name="T15" fmla="*/ 366944 h 916126"/>
              <a:gd name="T16" fmla="*/ 687665 w 2064307"/>
              <a:gd name="T17" fmla="*/ 0 h 91612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064307"/>
              <a:gd name="T28" fmla="*/ 0 h 916126"/>
              <a:gd name="T29" fmla="*/ 2064307 w 2064307"/>
              <a:gd name="T30" fmla="*/ 916126 h 91612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064307" h="916126">
                <a:moveTo>
                  <a:pt x="689525" y="0"/>
                </a:moveTo>
                <a:lnTo>
                  <a:pt x="1379051" y="0"/>
                </a:lnTo>
                <a:lnTo>
                  <a:pt x="1379051" y="367494"/>
                </a:lnTo>
                <a:lnTo>
                  <a:pt x="2064307" y="367494"/>
                </a:lnTo>
                <a:lnTo>
                  <a:pt x="2064307" y="916126"/>
                </a:lnTo>
                <a:lnTo>
                  <a:pt x="0" y="916126"/>
                </a:lnTo>
                <a:lnTo>
                  <a:pt x="0" y="367494"/>
                </a:lnTo>
                <a:lnTo>
                  <a:pt x="689525" y="367494"/>
                </a:lnTo>
                <a:lnTo>
                  <a:pt x="68952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1439" tIns="45719" rIns="91439" bIns="45719"/>
          <a:lstStyle/>
          <a:p>
            <a:endParaRPr lang="zh-CN" altLang="en-US" sz="2400">
              <a:solidFill>
                <a:srgbClr val="1C4885"/>
              </a:solidFill>
            </a:endParaRPr>
          </a:p>
        </p:txBody>
      </p:sp>
      <p:pic>
        <p:nvPicPr>
          <p:cNvPr id="4103" name="图片 2" descr="未标题-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1863" y="2528887"/>
            <a:ext cx="4910137" cy="432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9424" y="325315"/>
            <a:ext cx="61546" cy="465993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9" tIns="45719" rIns="91439" bIns="45719"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6274" y="30770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总体回顾</a:t>
            </a:r>
          </a:p>
        </p:txBody>
      </p:sp>
      <p:sp>
        <p:nvSpPr>
          <p:cNvPr id="4" name="矩形 3"/>
          <p:cNvSpPr/>
          <p:nvPr/>
        </p:nvSpPr>
        <p:spPr>
          <a:xfrm>
            <a:off x="585235" y="1046259"/>
            <a:ext cx="300595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我国桥梁用钢发展</a:t>
            </a:r>
            <a:r>
              <a:rPr lang="zh-CN" altLang="en-US" sz="2000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历程：</a:t>
            </a:r>
            <a:endParaRPr lang="zh-CN" altLang="en-US" sz="2000" b="1" dirty="0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627568" y="1691338"/>
          <a:ext cx="10784848" cy="3888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40693"/>
                <a:gridCol w="1515391"/>
                <a:gridCol w="1437749"/>
                <a:gridCol w="1707327"/>
                <a:gridCol w="1707327"/>
                <a:gridCol w="1437749"/>
                <a:gridCol w="1438612"/>
              </a:tblGrid>
              <a:tr h="648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桥名</a:t>
                      </a:r>
                    </a:p>
                  </a:txBody>
                  <a:tcPr marL="91455" marR="91455" marT="45719" marB="45719" anchor="ctr">
                    <a:solidFill>
                      <a:srgbClr val="1C48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武汉桥</a:t>
                      </a:r>
                    </a:p>
                  </a:txBody>
                  <a:tcPr marL="91455" marR="91455" marT="45719" marB="45719" anchor="ctr">
                    <a:solidFill>
                      <a:srgbClr val="1C48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南京桥</a:t>
                      </a:r>
                    </a:p>
                  </a:txBody>
                  <a:tcPr marL="91455" marR="91455" marT="45719" marB="45719" anchor="ctr">
                    <a:solidFill>
                      <a:srgbClr val="1C48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九江桥</a:t>
                      </a:r>
                    </a:p>
                  </a:txBody>
                  <a:tcPr marL="91455" marR="91455" marT="45719" marB="45719" anchor="ctr">
                    <a:solidFill>
                      <a:srgbClr val="1C48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芜湖桥</a:t>
                      </a:r>
                    </a:p>
                  </a:txBody>
                  <a:tcPr marL="91455" marR="91455" marT="45719" marB="45719" anchor="ctr">
                    <a:solidFill>
                      <a:srgbClr val="1C48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天兴洲桥</a:t>
                      </a:r>
                    </a:p>
                  </a:txBody>
                  <a:tcPr marL="91455" marR="91455" marT="45719" marB="45719" anchor="ctr">
                    <a:solidFill>
                      <a:srgbClr val="1C48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大胜关桥</a:t>
                      </a:r>
                    </a:p>
                  </a:txBody>
                  <a:tcPr marL="91455" marR="91455" marT="45719" marB="45719" anchor="ctr">
                    <a:solidFill>
                      <a:srgbClr val="1C4885"/>
                    </a:solidFill>
                  </a:tcPr>
                </a:tc>
              </a:tr>
              <a:tr h="648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主跨（</a:t>
                      </a:r>
                      <a:r>
                        <a:rPr lang="en-US" altLang="zh-CN" sz="1800" b="1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</a:t>
                      </a:r>
                      <a:r>
                        <a:rPr lang="zh-CN" altLang="en-US" sz="1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</a:p>
                  </a:txBody>
                  <a:tcPr marL="91455" marR="91455" marT="45719" marB="45719"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 dirty="0">
                          <a:solidFill>
                            <a:srgbClr val="00006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128</a:t>
                      </a:r>
                      <a:endParaRPr lang="zh-CN" altLang="en-US" sz="1800" b="0" dirty="0">
                        <a:solidFill>
                          <a:srgbClr val="000066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5" marR="91455" marT="45719" marB="45719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 dirty="0">
                          <a:solidFill>
                            <a:srgbClr val="00006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160</a:t>
                      </a:r>
                      <a:endParaRPr lang="zh-CN" altLang="en-US" sz="1800" b="0" dirty="0">
                        <a:solidFill>
                          <a:srgbClr val="000066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5" marR="91455" marT="45719" marB="45719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 dirty="0">
                          <a:solidFill>
                            <a:srgbClr val="00006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216</a:t>
                      </a:r>
                      <a:endParaRPr lang="zh-CN" altLang="en-US" sz="1800" b="0" dirty="0">
                        <a:solidFill>
                          <a:srgbClr val="000066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5" marR="91455" marT="45719" marB="45719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 dirty="0">
                          <a:solidFill>
                            <a:srgbClr val="00006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312</a:t>
                      </a:r>
                      <a:endParaRPr lang="zh-CN" altLang="en-US" sz="1800" b="0" dirty="0">
                        <a:solidFill>
                          <a:srgbClr val="000066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5" marR="91455" marT="45719" marB="45719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 dirty="0">
                          <a:solidFill>
                            <a:srgbClr val="00006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504</a:t>
                      </a:r>
                      <a:endParaRPr lang="zh-CN" altLang="en-US" sz="1800" b="0" dirty="0">
                        <a:solidFill>
                          <a:srgbClr val="000066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5" marR="91455" marT="45719" marB="45719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 dirty="0">
                          <a:solidFill>
                            <a:srgbClr val="00006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336</a:t>
                      </a:r>
                      <a:endParaRPr lang="zh-CN" altLang="en-US" sz="1800" b="0" dirty="0">
                        <a:solidFill>
                          <a:srgbClr val="000066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5" marR="91455" marT="45719" marB="45719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48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运营荷载</a:t>
                      </a:r>
                    </a:p>
                  </a:txBody>
                  <a:tcPr marL="91455" marR="91455" marT="45719" marB="45719"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 dirty="0">
                          <a:solidFill>
                            <a:srgbClr val="00006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1800" b="0" dirty="0">
                          <a:solidFill>
                            <a:srgbClr val="00006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铁</a:t>
                      </a:r>
                      <a:r>
                        <a:rPr lang="en-US" altLang="zh-CN" sz="1800" b="0" dirty="0">
                          <a:solidFill>
                            <a:srgbClr val="00006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800" b="0" dirty="0">
                          <a:solidFill>
                            <a:srgbClr val="00006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公</a:t>
                      </a:r>
                    </a:p>
                  </a:txBody>
                  <a:tcPr marL="91455" marR="91455" marT="45719" marB="45719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0" dirty="0">
                          <a:solidFill>
                            <a:srgbClr val="00006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1800" b="0" dirty="0">
                          <a:solidFill>
                            <a:srgbClr val="00006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铁</a:t>
                      </a:r>
                      <a:r>
                        <a:rPr lang="en-US" altLang="zh-CN" sz="1800" b="0" dirty="0">
                          <a:solidFill>
                            <a:srgbClr val="00006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800" b="0" dirty="0">
                          <a:solidFill>
                            <a:srgbClr val="00006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公</a:t>
                      </a:r>
                    </a:p>
                  </a:txBody>
                  <a:tcPr marL="91455" marR="91455" marT="45719" marB="45719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0" dirty="0">
                          <a:solidFill>
                            <a:srgbClr val="00006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1800" b="0" dirty="0">
                          <a:solidFill>
                            <a:srgbClr val="00006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铁</a:t>
                      </a:r>
                      <a:r>
                        <a:rPr lang="en-US" altLang="zh-CN" sz="1800" b="0" dirty="0">
                          <a:solidFill>
                            <a:srgbClr val="00006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800" b="0" dirty="0">
                          <a:solidFill>
                            <a:srgbClr val="00006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公</a:t>
                      </a:r>
                    </a:p>
                  </a:txBody>
                  <a:tcPr marL="91455" marR="91455" marT="45719" marB="45719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0" dirty="0">
                          <a:solidFill>
                            <a:srgbClr val="00006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1800" b="0" dirty="0">
                          <a:solidFill>
                            <a:srgbClr val="00006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铁</a:t>
                      </a:r>
                      <a:r>
                        <a:rPr lang="en-US" altLang="zh-CN" sz="1800" b="0" dirty="0">
                          <a:solidFill>
                            <a:srgbClr val="00006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800" b="0" dirty="0">
                          <a:solidFill>
                            <a:srgbClr val="00006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公</a:t>
                      </a:r>
                    </a:p>
                  </a:txBody>
                  <a:tcPr marL="91455" marR="91455" marT="45719" marB="45719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0" dirty="0">
                          <a:solidFill>
                            <a:srgbClr val="00006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800" b="0" dirty="0">
                          <a:solidFill>
                            <a:srgbClr val="00006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铁</a:t>
                      </a:r>
                      <a:r>
                        <a:rPr lang="en-US" altLang="zh-CN" sz="1800" b="0" dirty="0">
                          <a:solidFill>
                            <a:srgbClr val="00006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r>
                        <a:rPr lang="zh-CN" altLang="en-US" sz="1800" b="0" dirty="0">
                          <a:solidFill>
                            <a:srgbClr val="00006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公</a:t>
                      </a:r>
                    </a:p>
                  </a:txBody>
                  <a:tcPr marL="91455" marR="91455" marT="45719" marB="45719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800" b="0" dirty="0">
                          <a:solidFill>
                            <a:srgbClr val="00006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</a:t>
                      </a:r>
                      <a:r>
                        <a:rPr lang="zh-CN" altLang="en-US" sz="1800" b="0" dirty="0">
                          <a:solidFill>
                            <a:srgbClr val="00006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铁</a:t>
                      </a:r>
                      <a:r>
                        <a:rPr lang="en-US" altLang="zh-CN" sz="1800" b="0" dirty="0">
                          <a:solidFill>
                            <a:srgbClr val="00006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</a:t>
                      </a:r>
                      <a:r>
                        <a:rPr lang="zh-CN" altLang="en-US" sz="1800" b="0" dirty="0">
                          <a:solidFill>
                            <a:srgbClr val="00006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轨</a:t>
                      </a:r>
                    </a:p>
                  </a:txBody>
                  <a:tcPr marL="91455" marR="91455" marT="45719" marB="45719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48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通车日期</a:t>
                      </a:r>
                    </a:p>
                  </a:txBody>
                  <a:tcPr marL="91455" marR="91455" marT="45719" marB="45719"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 dirty="0">
                          <a:solidFill>
                            <a:srgbClr val="00006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1957.10</a:t>
                      </a:r>
                      <a:endParaRPr lang="zh-CN" altLang="en-US" sz="1800" b="0" dirty="0">
                        <a:solidFill>
                          <a:srgbClr val="000066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5" marR="91455" marT="45719" marB="45719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 dirty="0">
                          <a:solidFill>
                            <a:srgbClr val="00006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1968.12</a:t>
                      </a:r>
                      <a:endParaRPr lang="zh-CN" altLang="en-US" sz="1800" b="0" dirty="0">
                        <a:solidFill>
                          <a:srgbClr val="000066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5" marR="91455" marT="45719" marB="45719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 dirty="0">
                          <a:solidFill>
                            <a:srgbClr val="00006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1996.09</a:t>
                      </a:r>
                      <a:endParaRPr lang="zh-CN" altLang="en-US" sz="1800" b="0" dirty="0">
                        <a:solidFill>
                          <a:srgbClr val="000066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5" marR="91455" marT="45719" marB="45719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 dirty="0">
                          <a:solidFill>
                            <a:srgbClr val="00006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2000.09</a:t>
                      </a:r>
                      <a:endParaRPr lang="zh-CN" altLang="en-US" sz="1800" b="0" dirty="0">
                        <a:solidFill>
                          <a:srgbClr val="000066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5" marR="91455" marT="45719" marB="45719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 dirty="0" smtClean="0">
                          <a:solidFill>
                            <a:srgbClr val="00006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2008.09</a:t>
                      </a:r>
                      <a:endParaRPr lang="zh-CN" altLang="en-US" sz="1800" b="0" dirty="0">
                        <a:solidFill>
                          <a:srgbClr val="000066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5" marR="91455" marT="45719" marB="45719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 dirty="0">
                          <a:solidFill>
                            <a:srgbClr val="00006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2011.01</a:t>
                      </a:r>
                      <a:endParaRPr lang="zh-CN" altLang="en-US" sz="1800" b="0" dirty="0">
                        <a:solidFill>
                          <a:srgbClr val="000066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5" marR="91455" marT="45719" marB="45719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48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钢材</a:t>
                      </a:r>
                      <a:r>
                        <a:rPr lang="en-US" altLang="zh-CN" sz="1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sz="1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万</a:t>
                      </a:r>
                      <a:r>
                        <a:rPr lang="en-US" altLang="zh-CN" sz="1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t)</a:t>
                      </a:r>
                      <a:endParaRPr lang="zh-CN" altLang="en-US" sz="1800" b="1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5" marR="91455" marT="45719" marB="45719"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 dirty="0" smtClean="0">
                          <a:solidFill>
                            <a:srgbClr val="00006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2.44</a:t>
                      </a:r>
                      <a:endParaRPr lang="zh-CN" altLang="en-US" sz="1800" b="0" dirty="0">
                        <a:solidFill>
                          <a:srgbClr val="000066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5" marR="91455" marT="45719" marB="45719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 dirty="0" smtClean="0">
                          <a:solidFill>
                            <a:srgbClr val="00006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6.65</a:t>
                      </a:r>
                      <a:endParaRPr lang="zh-CN" altLang="en-US" sz="1800" b="0" dirty="0">
                        <a:solidFill>
                          <a:srgbClr val="000066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5" marR="91455" marT="45719" marB="45719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 dirty="0" smtClean="0">
                          <a:solidFill>
                            <a:srgbClr val="00006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5.68</a:t>
                      </a:r>
                      <a:endParaRPr lang="zh-CN" altLang="en-US" sz="1800" b="0" dirty="0">
                        <a:solidFill>
                          <a:srgbClr val="000066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5" marR="91455" marT="45719" marB="45719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 dirty="0" smtClean="0">
                          <a:solidFill>
                            <a:srgbClr val="00006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7.16</a:t>
                      </a:r>
                      <a:endParaRPr lang="zh-CN" altLang="en-US" sz="1800" b="0" dirty="0">
                        <a:solidFill>
                          <a:srgbClr val="000066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5" marR="91455" marT="45719" marB="45719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 dirty="0" smtClean="0">
                          <a:solidFill>
                            <a:srgbClr val="00006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4.61</a:t>
                      </a:r>
                      <a:endParaRPr lang="zh-CN" altLang="en-US" sz="1800" b="0" dirty="0">
                        <a:solidFill>
                          <a:srgbClr val="000066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5" marR="91455" marT="45719" marB="45719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0" dirty="0" smtClean="0">
                          <a:solidFill>
                            <a:srgbClr val="00006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8.40</a:t>
                      </a:r>
                      <a:endParaRPr lang="zh-CN" altLang="en-US" sz="1800" b="0" dirty="0">
                        <a:solidFill>
                          <a:srgbClr val="000066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5" marR="91455" marT="45719" marB="45719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48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钢材种类</a:t>
                      </a:r>
                    </a:p>
                  </a:txBody>
                  <a:tcPr marL="91455" marR="91455" marT="45719" marB="45719"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solidFill>
                            <a:srgbClr val="1C4885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A3q</a:t>
                      </a:r>
                      <a:endParaRPr lang="zh-CN" altLang="en-US" sz="1800" b="1" dirty="0">
                        <a:solidFill>
                          <a:srgbClr val="1C4885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5" marR="91455" marT="45719" marB="45719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solidFill>
                            <a:srgbClr val="1C4885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16Mnq</a:t>
                      </a:r>
                      <a:endParaRPr lang="zh-CN" altLang="en-US" sz="1800" b="1" dirty="0">
                        <a:solidFill>
                          <a:srgbClr val="1C4885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5" marR="91455" marT="45719" marB="45719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solidFill>
                            <a:srgbClr val="1C4885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15MnVNq</a:t>
                      </a:r>
                      <a:endParaRPr lang="zh-CN" altLang="en-US" sz="1800" b="1" dirty="0">
                        <a:solidFill>
                          <a:srgbClr val="1C4885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5" marR="91455" marT="45719" marB="45719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solidFill>
                            <a:srgbClr val="1C4885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14MnNbq</a:t>
                      </a:r>
                      <a:endParaRPr lang="zh-CN" altLang="en-US" sz="1800" b="1" dirty="0">
                        <a:solidFill>
                          <a:srgbClr val="1C4885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5" marR="91455" marT="45719" marB="45719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solidFill>
                            <a:srgbClr val="1C4885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Q370q</a:t>
                      </a:r>
                      <a:endParaRPr lang="zh-CN" altLang="en-US" sz="1800" b="1" dirty="0">
                        <a:solidFill>
                          <a:srgbClr val="1C4885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5" marR="91455" marT="45719" marB="45719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 smtClean="0">
                          <a:solidFill>
                            <a:srgbClr val="1C4885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Q420q</a:t>
                      </a:r>
                      <a:endParaRPr lang="zh-CN" altLang="en-US" sz="1800" b="1" dirty="0">
                        <a:solidFill>
                          <a:srgbClr val="1C4885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1455" marR="91455" marT="45719" marB="45719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直接连接符 38"/>
          <p:cNvCxnSpPr/>
          <p:nvPr/>
        </p:nvCxnSpPr>
        <p:spPr>
          <a:xfrm>
            <a:off x="7332785" y="5205050"/>
            <a:ext cx="385982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7332785" y="2875087"/>
            <a:ext cx="385982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7332785" y="4053257"/>
            <a:ext cx="385982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7332785" y="4642342"/>
            <a:ext cx="385982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7332785" y="2294794"/>
            <a:ext cx="385982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" t="30881" r="-355" b="24468"/>
          <a:stretch>
            <a:fillRect/>
          </a:stretch>
        </p:blipFill>
        <p:spPr>
          <a:xfrm>
            <a:off x="701856" y="1828805"/>
            <a:ext cx="6278925" cy="343779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59424" y="325315"/>
            <a:ext cx="61546" cy="465993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9" tIns="45719" rIns="91439" bIns="45719"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6274" y="30770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总体回顾</a:t>
            </a:r>
          </a:p>
        </p:txBody>
      </p:sp>
      <p:sp>
        <p:nvSpPr>
          <p:cNvPr id="8" name="矩形 7"/>
          <p:cNvSpPr/>
          <p:nvPr/>
        </p:nvSpPr>
        <p:spPr>
          <a:xfrm>
            <a:off x="7262447" y="1881556"/>
            <a:ext cx="1670538" cy="413238"/>
          </a:xfrm>
          <a:prstGeom prst="rect">
            <a:avLst/>
          </a:prstGeom>
          <a:solidFill>
            <a:srgbClr val="1C488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桥命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262447" y="2470641"/>
            <a:ext cx="1670538" cy="413238"/>
          </a:xfrm>
          <a:prstGeom prst="rect">
            <a:avLst/>
          </a:prstGeom>
          <a:solidFill>
            <a:srgbClr val="1C488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主跨（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sp>
        <p:nvSpPr>
          <p:cNvPr id="20" name="矩形 19"/>
          <p:cNvSpPr/>
          <p:nvPr/>
        </p:nvSpPr>
        <p:spPr>
          <a:xfrm>
            <a:off x="7262447" y="3059726"/>
            <a:ext cx="1670538" cy="413238"/>
          </a:xfrm>
          <a:prstGeom prst="rect">
            <a:avLst/>
          </a:prstGeom>
          <a:solidFill>
            <a:srgbClr val="1C488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运营荷载</a:t>
            </a:r>
          </a:p>
        </p:txBody>
      </p:sp>
      <p:sp>
        <p:nvSpPr>
          <p:cNvPr id="21" name="矩形 20"/>
          <p:cNvSpPr/>
          <p:nvPr/>
        </p:nvSpPr>
        <p:spPr>
          <a:xfrm>
            <a:off x="7262447" y="3648811"/>
            <a:ext cx="1670538" cy="413238"/>
          </a:xfrm>
          <a:prstGeom prst="rect">
            <a:avLst/>
          </a:prstGeom>
          <a:solidFill>
            <a:srgbClr val="1C488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通车日期</a:t>
            </a:r>
          </a:p>
        </p:txBody>
      </p:sp>
      <p:sp>
        <p:nvSpPr>
          <p:cNvPr id="22" name="矩形 21"/>
          <p:cNvSpPr/>
          <p:nvPr/>
        </p:nvSpPr>
        <p:spPr>
          <a:xfrm>
            <a:off x="7262447" y="4237896"/>
            <a:ext cx="1670538" cy="413238"/>
          </a:xfrm>
          <a:prstGeom prst="rect">
            <a:avLst/>
          </a:prstGeom>
          <a:solidFill>
            <a:srgbClr val="1C488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钢材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t)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262447" y="4826981"/>
            <a:ext cx="1670538" cy="41323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钢材种类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7332785" y="3464172"/>
            <a:ext cx="3859823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9417223" y="1872735"/>
            <a:ext cx="9541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南京桥</a:t>
            </a:r>
          </a:p>
        </p:txBody>
      </p:sp>
      <p:sp>
        <p:nvSpPr>
          <p:cNvPr id="34" name="矩形 33"/>
          <p:cNvSpPr/>
          <p:nvPr/>
        </p:nvSpPr>
        <p:spPr>
          <a:xfrm>
            <a:off x="9663843" y="2426650"/>
            <a:ext cx="63671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160</a:t>
            </a:r>
            <a:endParaRPr lang="zh-CN" altLang="en-US" sz="2000" dirty="0">
              <a:solidFill>
                <a:srgbClr val="00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9544250" y="3059697"/>
            <a:ext cx="9989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000" dirty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铁</a:t>
            </a:r>
            <a:r>
              <a:rPr lang="en-US" altLang="zh-CN" sz="2000" dirty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</a:t>
            </a:r>
          </a:p>
        </p:txBody>
      </p:sp>
      <p:sp>
        <p:nvSpPr>
          <p:cNvPr id="36" name="矩形 35"/>
          <p:cNvSpPr/>
          <p:nvPr/>
        </p:nvSpPr>
        <p:spPr>
          <a:xfrm>
            <a:off x="9225301" y="3639989"/>
            <a:ext cx="16017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1968</a:t>
            </a:r>
            <a:r>
              <a:rPr lang="zh-CN" altLang="en-US" sz="20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0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2000" dirty="0">
              <a:solidFill>
                <a:srgbClr val="00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9685338" y="4185112"/>
            <a:ext cx="6992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6.65</a:t>
            </a:r>
            <a:endParaRPr lang="zh-CN" altLang="en-US" sz="2000" dirty="0">
              <a:solidFill>
                <a:srgbClr val="00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527322" y="4800574"/>
            <a:ext cx="11031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16Mnq</a:t>
            </a:r>
            <a:endParaRPr lang="zh-CN" altLang="en-US" sz="2000" b="1" dirty="0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" t="30881" r="-355" b="36841"/>
          <a:stretch>
            <a:fillRect/>
          </a:stretch>
        </p:blipFill>
        <p:spPr>
          <a:xfrm>
            <a:off x="640308" y="1310060"/>
            <a:ext cx="10543506" cy="34905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59424" y="325315"/>
            <a:ext cx="61546" cy="465993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9" tIns="45719" rIns="91439" bIns="45719"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6274" y="30770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总体回顾</a:t>
            </a:r>
          </a:p>
        </p:txBody>
      </p:sp>
      <p:sp>
        <p:nvSpPr>
          <p:cNvPr id="24" name="矩形 23"/>
          <p:cNvSpPr/>
          <p:nvPr/>
        </p:nvSpPr>
        <p:spPr>
          <a:xfrm>
            <a:off x="677009" y="5099540"/>
            <a:ext cx="1670538" cy="413238"/>
          </a:xfrm>
          <a:prstGeom prst="rect">
            <a:avLst/>
          </a:prstGeom>
          <a:solidFill>
            <a:srgbClr val="1C488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桥命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382715" y="5099542"/>
            <a:ext cx="1670538" cy="413238"/>
          </a:xfrm>
          <a:prstGeom prst="rect">
            <a:avLst/>
          </a:prstGeom>
          <a:solidFill>
            <a:srgbClr val="1C488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主跨（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sp>
        <p:nvSpPr>
          <p:cNvPr id="27" name="矩形 26"/>
          <p:cNvSpPr/>
          <p:nvPr/>
        </p:nvSpPr>
        <p:spPr>
          <a:xfrm>
            <a:off x="4106009" y="5099541"/>
            <a:ext cx="1670538" cy="413238"/>
          </a:xfrm>
          <a:prstGeom prst="rect">
            <a:avLst/>
          </a:prstGeom>
          <a:solidFill>
            <a:srgbClr val="1C488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运营荷载</a:t>
            </a:r>
          </a:p>
        </p:txBody>
      </p:sp>
      <p:sp>
        <p:nvSpPr>
          <p:cNvPr id="32" name="矩形 31"/>
          <p:cNvSpPr/>
          <p:nvPr/>
        </p:nvSpPr>
        <p:spPr>
          <a:xfrm>
            <a:off x="5838093" y="5108335"/>
            <a:ext cx="1670538" cy="413238"/>
          </a:xfrm>
          <a:prstGeom prst="rect">
            <a:avLst/>
          </a:prstGeom>
          <a:solidFill>
            <a:srgbClr val="1C488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通车日期</a:t>
            </a:r>
          </a:p>
        </p:txBody>
      </p:sp>
      <p:sp>
        <p:nvSpPr>
          <p:cNvPr id="40" name="矩形 39"/>
          <p:cNvSpPr/>
          <p:nvPr/>
        </p:nvSpPr>
        <p:spPr>
          <a:xfrm>
            <a:off x="7570178" y="5117127"/>
            <a:ext cx="1670538" cy="413238"/>
          </a:xfrm>
          <a:prstGeom prst="rect">
            <a:avLst/>
          </a:prstGeom>
          <a:solidFill>
            <a:srgbClr val="1C488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钢材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t)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9328640" y="5108335"/>
            <a:ext cx="1670538" cy="41323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钢材种类</a:t>
            </a:r>
          </a:p>
        </p:txBody>
      </p:sp>
      <p:sp>
        <p:nvSpPr>
          <p:cNvPr id="42" name="矩形 41"/>
          <p:cNvSpPr/>
          <p:nvPr/>
        </p:nvSpPr>
        <p:spPr>
          <a:xfrm>
            <a:off x="1002985" y="5635842"/>
            <a:ext cx="9541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南京桥</a:t>
            </a:r>
          </a:p>
        </p:txBody>
      </p:sp>
      <p:sp>
        <p:nvSpPr>
          <p:cNvPr id="43" name="矩形 42"/>
          <p:cNvSpPr/>
          <p:nvPr/>
        </p:nvSpPr>
        <p:spPr>
          <a:xfrm>
            <a:off x="2823426" y="5662219"/>
            <a:ext cx="63671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160</a:t>
            </a:r>
            <a:endParaRPr lang="zh-CN" altLang="en-US" sz="2000" dirty="0">
              <a:solidFill>
                <a:srgbClr val="00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391957" y="5653429"/>
            <a:ext cx="9989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000" dirty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铁</a:t>
            </a:r>
            <a:r>
              <a:rPr lang="en-US" altLang="zh-CN" sz="2000" dirty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dirty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</a:t>
            </a:r>
          </a:p>
        </p:txBody>
      </p:sp>
      <p:sp>
        <p:nvSpPr>
          <p:cNvPr id="45" name="矩形 44"/>
          <p:cNvSpPr/>
          <p:nvPr/>
        </p:nvSpPr>
        <p:spPr>
          <a:xfrm>
            <a:off x="5875432" y="5671012"/>
            <a:ext cx="16017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1968</a:t>
            </a:r>
            <a:r>
              <a:rPr lang="zh-CN" altLang="en-US" sz="20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000" dirty="0" smtClean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2000" dirty="0">
              <a:solidFill>
                <a:srgbClr val="00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023592" y="5644635"/>
            <a:ext cx="6992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solidFill>
                  <a:srgbClr val="00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6.65</a:t>
            </a:r>
            <a:endParaRPr lang="zh-CN" altLang="en-US" sz="2000" dirty="0">
              <a:solidFill>
                <a:srgbClr val="00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9606453" y="5653428"/>
            <a:ext cx="11031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16Mnq</a:t>
            </a:r>
            <a:endParaRPr lang="zh-CN" altLang="en-US" sz="2000" b="1" dirty="0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9424" y="325315"/>
            <a:ext cx="61546" cy="465993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9" tIns="45719" rIns="91439" bIns="45719"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6274" y="30770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总体回顾</a:t>
            </a:r>
          </a:p>
        </p:txBody>
      </p:sp>
      <p:sp>
        <p:nvSpPr>
          <p:cNvPr id="4" name="矩形 3"/>
          <p:cNvSpPr/>
          <p:nvPr/>
        </p:nvSpPr>
        <p:spPr>
          <a:xfrm>
            <a:off x="761128" y="930902"/>
            <a:ext cx="4926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我国桥梁用钢发展特点（成分</a:t>
            </a:r>
            <a:r>
              <a:rPr lang="zh-CN" altLang="en-US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设计）</a:t>
            </a:r>
            <a:endParaRPr lang="zh-CN" altLang="en-US" b="1" dirty="0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33272" y="2228011"/>
            <a:ext cx="10213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</a:t>
            </a:r>
            <a:r>
              <a:rPr lang="zh-CN" altLang="en-US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微合金化</a:t>
            </a:r>
            <a:r>
              <a:rPr lang="zh-CN" altLang="en-US" sz="2800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转变</a:t>
            </a:r>
            <a:r>
              <a:rPr lang="en-US" altLang="zh-CN" sz="2800" b="1" dirty="0" err="1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Nb</a:t>
            </a:r>
            <a:r>
              <a:rPr lang="zh-CN" altLang="en-US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微合金化</a:t>
            </a:r>
            <a:r>
              <a:rPr lang="zh-CN" altLang="en-US" sz="2800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800" b="1" dirty="0" err="1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Nb</a:t>
            </a:r>
            <a:r>
              <a:rPr lang="zh-CN" altLang="en-US" sz="2800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含量提高</a:t>
            </a:r>
            <a:r>
              <a:rPr lang="zh-CN" altLang="en-US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800" b="1" dirty="0" err="1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Nb</a:t>
            </a:r>
            <a:r>
              <a:rPr lang="zh-CN" altLang="en-US" sz="2800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作用多样化</a:t>
            </a:r>
            <a:endParaRPr lang="zh-CN" altLang="en-US" sz="2800" b="1" dirty="0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1005840" y="2953512"/>
            <a:ext cx="9738360" cy="0"/>
          </a:xfrm>
          <a:prstGeom prst="line">
            <a:avLst/>
          </a:prstGeom>
          <a:ln w="28575">
            <a:solidFill>
              <a:srgbClr val="1C48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1078992" y="3401568"/>
            <a:ext cx="2807208" cy="1700784"/>
          </a:xfrm>
          <a:prstGeom prst="rect">
            <a:avLst/>
          </a:prstGeom>
          <a:solidFill>
            <a:srgbClr val="1C488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4379976" y="3392424"/>
            <a:ext cx="2807208" cy="1673352"/>
          </a:xfrm>
          <a:prstGeom prst="rect">
            <a:avLst/>
          </a:prstGeom>
          <a:solidFill>
            <a:srgbClr val="1C488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7735824" y="3374136"/>
            <a:ext cx="2807208" cy="1700784"/>
          </a:xfrm>
          <a:prstGeom prst="rect">
            <a:avLst/>
          </a:prstGeom>
          <a:solidFill>
            <a:srgbClr val="1C488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7940823" y="3984998"/>
            <a:ext cx="23187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Q420qE</a:t>
            </a:r>
          </a:p>
          <a:p>
            <a:pPr algn="ctr"/>
            <a:r>
              <a:rPr lang="zh-CN" altLang="en-US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碳含量可</a:t>
            </a:r>
            <a:r>
              <a:rPr lang="zh-CN" altLang="en-US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达</a:t>
            </a:r>
            <a:r>
              <a:rPr lang="en-US" altLang="zh-CN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0.02</a:t>
            </a:r>
            <a:r>
              <a:rPr lang="zh-CN" altLang="en-US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％</a:t>
            </a:r>
          </a:p>
        </p:txBody>
      </p:sp>
      <p:sp>
        <p:nvSpPr>
          <p:cNvPr id="34" name="矩形 33"/>
          <p:cNvSpPr/>
          <p:nvPr/>
        </p:nvSpPr>
        <p:spPr>
          <a:xfrm>
            <a:off x="5009418" y="4003286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14MnNbq</a:t>
            </a: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正火工艺生产</a:t>
            </a:r>
          </a:p>
        </p:txBody>
      </p:sp>
      <p:sp>
        <p:nvSpPr>
          <p:cNvPr id="35" name="矩形 34"/>
          <p:cNvSpPr/>
          <p:nvPr/>
        </p:nvSpPr>
        <p:spPr>
          <a:xfrm>
            <a:off x="1265876" y="3975854"/>
            <a:ext cx="23642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15MnVNq</a:t>
            </a: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正火工艺生产</a:t>
            </a:r>
          </a:p>
        </p:txBody>
      </p:sp>
      <p:sp>
        <p:nvSpPr>
          <p:cNvPr id="36" name="矩形 35"/>
          <p:cNvSpPr/>
          <p:nvPr/>
        </p:nvSpPr>
        <p:spPr>
          <a:xfrm>
            <a:off x="1069848" y="3401568"/>
            <a:ext cx="1810512" cy="41148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4389120" y="3392424"/>
            <a:ext cx="1810512" cy="41148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7735824" y="3383280"/>
            <a:ext cx="1810512" cy="41148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078992" y="341807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九江长江大桥</a:t>
            </a:r>
          </a:p>
        </p:txBody>
      </p:sp>
      <p:sp>
        <p:nvSpPr>
          <p:cNvPr id="31" name="矩形 30"/>
          <p:cNvSpPr/>
          <p:nvPr/>
        </p:nvSpPr>
        <p:spPr>
          <a:xfrm>
            <a:off x="4433346" y="340892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芜湖长江大桥</a:t>
            </a:r>
          </a:p>
        </p:txBody>
      </p:sp>
      <p:sp>
        <p:nvSpPr>
          <p:cNvPr id="32" name="矩形 31"/>
          <p:cNvSpPr/>
          <p:nvPr/>
        </p:nvSpPr>
        <p:spPr>
          <a:xfrm>
            <a:off x="7773138" y="342721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大胜关桥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9424" y="325315"/>
            <a:ext cx="61546" cy="465993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9" tIns="45719" rIns="91439" bIns="45719"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6274" y="30770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总体回顾</a:t>
            </a:r>
          </a:p>
        </p:txBody>
      </p:sp>
      <p:sp>
        <p:nvSpPr>
          <p:cNvPr id="4" name="矩形 3"/>
          <p:cNvSpPr/>
          <p:nvPr/>
        </p:nvSpPr>
        <p:spPr>
          <a:xfrm>
            <a:off x="761128" y="930902"/>
            <a:ext cx="4926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我国桥梁用钢发展特点（生产</a:t>
            </a:r>
            <a:r>
              <a:rPr lang="zh-CN" altLang="en-US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工艺）</a:t>
            </a:r>
            <a:endParaRPr lang="zh-CN" altLang="en-US" b="1" dirty="0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152144" y="2228011"/>
            <a:ext cx="112379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钢板表面质量提高</a:t>
            </a:r>
            <a:r>
              <a:rPr lang="en-US" altLang="zh-CN" sz="2800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800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生产</a:t>
            </a:r>
            <a:r>
              <a:rPr lang="zh-CN" altLang="en-US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工艺</a:t>
            </a:r>
            <a:r>
              <a:rPr lang="zh-CN" altLang="en-US" sz="2800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由正火</a:t>
            </a:r>
            <a:r>
              <a:rPr lang="zh-CN" altLang="en-US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、控轧发展到</a:t>
            </a:r>
            <a:r>
              <a:rPr lang="en-US" altLang="zh-CN" sz="2800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TMCP</a:t>
            </a:r>
            <a:endParaRPr lang="zh-CN" altLang="en-US" sz="2800" b="1" dirty="0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1005840" y="2953512"/>
            <a:ext cx="9738360" cy="0"/>
          </a:xfrm>
          <a:prstGeom prst="line">
            <a:avLst/>
          </a:prstGeom>
          <a:ln w="28575">
            <a:solidFill>
              <a:srgbClr val="1C48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1078992" y="3401568"/>
            <a:ext cx="2807208" cy="1700784"/>
          </a:xfrm>
          <a:prstGeom prst="rect">
            <a:avLst/>
          </a:prstGeom>
          <a:solidFill>
            <a:srgbClr val="1C488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4379976" y="3392424"/>
            <a:ext cx="2807208" cy="1673352"/>
          </a:xfrm>
          <a:prstGeom prst="rect">
            <a:avLst/>
          </a:prstGeom>
          <a:solidFill>
            <a:srgbClr val="1C488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7735824" y="3374136"/>
            <a:ext cx="2807208" cy="1700784"/>
          </a:xfrm>
          <a:prstGeom prst="rect">
            <a:avLst/>
          </a:prstGeom>
          <a:solidFill>
            <a:srgbClr val="1C488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7940823" y="3984998"/>
            <a:ext cx="23187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Q420qE</a:t>
            </a:r>
          </a:p>
          <a:p>
            <a:pPr algn="ctr"/>
            <a:r>
              <a:rPr lang="en-US" altLang="zh-CN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TMCP</a:t>
            </a:r>
            <a:r>
              <a:rPr lang="zh-CN" altLang="en-US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工艺生产</a:t>
            </a:r>
          </a:p>
        </p:txBody>
      </p:sp>
      <p:sp>
        <p:nvSpPr>
          <p:cNvPr id="34" name="矩形 33"/>
          <p:cNvSpPr/>
          <p:nvPr/>
        </p:nvSpPr>
        <p:spPr>
          <a:xfrm>
            <a:off x="4604660" y="4003286"/>
            <a:ext cx="23791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14MnNbq</a:t>
            </a:r>
          </a:p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碳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含量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0.14%~0.16%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265876" y="3975854"/>
            <a:ext cx="23642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15MnVNq</a:t>
            </a:r>
          </a:p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碳含量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0.14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%~0.16%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69848" y="3401568"/>
            <a:ext cx="1810512" cy="41148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4389120" y="3392424"/>
            <a:ext cx="1810512" cy="41148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7735824" y="3383280"/>
            <a:ext cx="1810512" cy="41148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078992" y="341807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九江长江大桥</a:t>
            </a:r>
          </a:p>
        </p:txBody>
      </p:sp>
      <p:sp>
        <p:nvSpPr>
          <p:cNvPr id="31" name="矩形 30"/>
          <p:cNvSpPr/>
          <p:nvPr/>
        </p:nvSpPr>
        <p:spPr>
          <a:xfrm>
            <a:off x="4433346" y="340892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芜湖长江大桥</a:t>
            </a:r>
          </a:p>
        </p:txBody>
      </p:sp>
      <p:sp>
        <p:nvSpPr>
          <p:cNvPr id="32" name="矩形 31"/>
          <p:cNvSpPr/>
          <p:nvPr/>
        </p:nvSpPr>
        <p:spPr>
          <a:xfrm>
            <a:off x="7773138" y="342721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大胜关桥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9424" y="325315"/>
            <a:ext cx="61546" cy="465993"/>
          </a:xfrm>
          <a:prstGeom prst="rect">
            <a:avLst/>
          </a:prstGeom>
          <a:solidFill>
            <a:srgbClr val="1C488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9" tIns="45719" rIns="91439" bIns="45719" anchor="ctr"/>
          <a:lstStyle/>
          <a:p>
            <a:pPr algn="ctr"/>
            <a:endParaRPr lang="zh-CN" altLang="en-US" sz="2400">
              <a:solidFill>
                <a:srgbClr val="FFFFFF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6274" y="30770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总体回顾</a:t>
            </a:r>
          </a:p>
        </p:txBody>
      </p:sp>
      <p:sp>
        <p:nvSpPr>
          <p:cNvPr id="4" name="矩形 3"/>
          <p:cNvSpPr/>
          <p:nvPr/>
        </p:nvSpPr>
        <p:spPr>
          <a:xfrm>
            <a:off x="761128" y="930902"/>
            <a:ext cx="4926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我国桥梁用钢发展特点（钢板</a:t>
            </a:r>
            <a:r>
              <a:rPr lang="zh-CN" altLang="en-US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组织）</a:t>
            </a:r>
            <a:endParaRPr lang="zh-CN" altLang="en-US" b="1" dirty="0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96696" y="2282875"/>
            <a:ext cx="95920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由铁素体</a:t>
            </a:r>
            <a:r>
              <a:rPr lang="en-US" altLang="zh-CN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+</a:t>
            </a:r>
            <a:r>
              <a:rPr lang="zh-CN" altLang="en-US" sz="2800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珠光体发展</a:t>
            </a:r>
            <a:r>
              <a:rPr lang="zh-CN" altLang="en-US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到超低碳</a:t>
            </a:r>
            <a:r>
              <a:rPr lang="zh-CN" altLang="en-US" sz="2800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贝氏体或</a:t>
            </a:r>
            <a:r>
              <a:rPr lang="zh-CN" altLang="en-US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超低碳针状</a:t>
            </a:r>
            <a:r>
              <a:rPr lang="zh-CN" altLang="en-US" sz="2800" b="1" dirty="0" smtClean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Wingdings 2" panose="05020102010507070707" pitchFamily="18" charset="2"/>
              </a:rPr>
              <a:t>铁素体</a:t>
            </a:r>
            <a:endParaRPr lang="zh-CN" altLang="en-US" sz="2800" b="1" dirty="0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1005840" y="2953512"/>
            <a:ext cx="9738360" cy="0"/>
          </a:xfrm>
          <a:prstGeom prst="line">
            <a:avLst/>
          </a:prstGeom>
          <a:ln w="28575">
            <a:solidFill>
              <a:srgbClr val="1C48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1078992" y="3401568"/>
            <a:ext cx="2807208" cy="1700784"/>
          </a:xfrm>
          <a:prstGeom prst="rect">
            <a:avLst/>
          </a:prstGeom>
          <a:solidFill>
            <a:srgbClr val="1C488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4379976" y="3392424"/>
            <a:ext cx="2807208" cy="1673352"/>
          </a:xfrm>
          <a:prstGeom prst="rect">
            <a:avLst/>
          </a:prstGeom>
          <a:solidFill>
            <a:srgbClr val="1C488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7735824" y="3374136"/>
            <a:ext cx="2807208" cy="1700784"/>
          </a:xfrm>
          <a:prstGeom prst="rect">
            <a:avLst/>
          </a:prstGeom>
          <a:solidFill>
            <a:srgbClr val="1C488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7940823" y="3984998"/>
            <a:ext cx="23187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Q420qE</a:t>
            </a:r>
          </a:p>
          <a:p>
            <a:pPr algn="ctr"/>
            <a:r>
              <a:rPr lang="zh-CN" altLang="en-US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超低碳贝氏体组织</a:t>
            </a:r>
          </a:p>
        </p:txBody>
      </p:sp>
      <p:sp>
        <p:nvSpPr>
          <p:cNvPr id="34" name="矩形 33"/>
          <p:cNvSpPr/>
          <p:nvPr/>
        </p:nvSpPr>
        <p:spPr>
          <a:xfrm>
            <a:off x="4692825" y="4003286"/>
            <a:ext cx="22028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14MnNbq</a:t>
            </a: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铁素体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珠光体组织</a:t>
            </a:r>
          </a:p>
        </p:txBody>
      </p:sp>
      <p:sp>
        <p:nvSpPr>
          <p:cNvPr id="35" name="矩形 34"/>
          <p:cNvSpPr/>
          <p:nvPr/>
        </p:nvSpPr>
        <p:spPr>
          <a:xfrm>
            <a:off x="1265876" y="3975854"/>
            <a:ext cx="23642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15MnVNq</a:t>
            </a: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铁素体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珠光体组织</a:t>
            </a:r>
          </a:p>
        </p:txBody>
      </p:sp>
      <p:sp>
        <p:nvSpPr>
          <p:cNvPr id="36" name="矩形 35"/>
          <p:cNvSpPr/>
          <p:nvPr/>
        </p:nvSpPr>
        <p:spPr>
          <a:xfrm>
            <a:off x="1069848" y="3401568"/>
            <a:ext cx="1810512" cy="41148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4389120" y="3392424"/>
            <a:ext cx="1810512" cy="41148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7735824" y="3383280"/>
            <a:ext cx="1810512" cy="41148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078992" y="341807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九江长江大桥</a:t>
            </a:r>
          </a:p>
        </p:txBody>
      </p:sp>
      <p:sp>
        <p:nvSpPr>
          <p:cNvPr id="31" name="矩形 30"/>
          <p:cNvSpPr/>
          <p:nvPr/>
        </p:nvSpPr>
        <p:spPr>
          <a:xfrm>
            <a:off x="4433346" y="340892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芜湖长江大桥</a:t>
            </a:r>
          </a:p>
        </p:txBody>
      </p:sp>
      <p:sp>
        <p:nvSpPr>
          <p:cNvPr id="32" name="矩形 31"/>
          <p:cNvSpPr/>
          <p:nvPr/>
        </p:nvSpPr>
        <p:spPr>
          <a:xfrm>
            <a:off x="7773138" y="342721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大胜关桥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Overr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jpeg"/></Relationships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聚合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  <a:fontScheme name="聚合">
    <a:majorFont>
      <a:latin typeface="Lucida Sans Unicode"/>
      <a:ea typeface=""/>
      <a:cs typeface=""/>
      <a:font script="Jpan" typeface="ＭＳ Ｐゴシック"/>
      <a:font script="Hang" typeface="맑은 고딕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Uigh" typeface="Microsoft Uighur"/>
    </a:majorFont>
    <a:minorFont>
      <a:latin typeface="Lucida Sans Unicode"/>
      <a:ea typeface=""/>
      <a:cs typeface=""/>
      <a:font script="Jpan" typeface="ＭＳ Ｐゴシック"/>
      <a:font script="Hang" typeface="맑은 고딕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Uigh" typeface="Microsoft Uighur"/>
    </a:minorFont>
  </a:fontScheme>
  <a:fmtScheme name="聚合">
    <a:fillStyleLst>
      <a:solidFill>
        <a:schemeClr val="phClr"/>
      </a:solidFill>
      <a:gradFill rotWithShape="1">
        <a:gsLst>
          <a:gs pos="0">
            <a:schemeClr val="phClr">
              <a:tint val="62000"/>
              <a:satMod val="180000"/>
            </a:schemeClr>
          </a:gs>
          <a:gs pos="65000">
            <a:schemeClr val="phClr">
              <a:tint val="32000"/>
              <a:satMod val="250000"/>
            </a:schemeClr>
          </a:gs>
          <a:gs pos="100000">
            <a:schemeClr val="phClr">
              <a:tint val="23000"/>
              <a:satMod val="300000"/>
            </a:schemeClr>
          </a:gs>
        </a:gsLst>
        <a:lin ang="16200000" scaled="0"/>
      </a:gradFill>
      <a:gradFill rotWithShape="1">
        <a:gsLst>
          <a:gs pos="0">
            <a:schemeClr val="phClr">
              <a:shade val="15000"/>
              <a:satMod val="180000"/>
            </a:schemeClr>
          </a:gs>
          <a:gs pos="50000">
            <a:schemeClr val="phClr">
              <a:shade val="45000"/>
              <a:satMod val="170000"/>
            </a:schemeClr>
          </a:gs>
          <a:gs pos="70000">
            <a:schemeClr val="phClr">
              <a:tint val="99000"/>
              <a:shade val="65000"/>
              <a:satMod val="155000"/>
            </a:schemeClr>
          </a:gs>
          <a:gs pos="100000">
            <a:schemeClr val="phClr">
              <a:tint val="95500"/>
              <a:shade val="100000"/>
              <a:satMod val="15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55000" cap="flat" cmpd="thickThin" algn="ctr">
        <a:solidFill>
          <a:schemeClr val="phClr"/>
        </a:solidFill>
        <a:prstDash val="solid"/>
      </a:ln>
      <a:ln w="63500" cap="flat" cmpd="thickThin" algn="ctr">
        <a:solidFill>
          <a:schemeClr val="phClr"/>
        </a:solidFill>
        <a:prstDash val="solid"/>
      </a:ln>
    </a:lnStyleLst>
    <a:effectStyleLst>
      <a:effectStyle>
        <a:effectLst>
          <a:outerShdw blurRad="50800" dist="381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50800" dist="381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63500" dist="38100" dir="5400000" rotWithShape="0">
            <a:srgbClr val="000000">
              <a:alpha val="45000"/>
            </a:srgbClr>
          </a:outerShdw>
        </a:effectLst>
        <a:scene3d>
          <a:camera prst="orthographicFront" fov="0">
            <a:rot lat="0" lon="0" rev="0"/>
          </a:camera>
          <a:lightRig rig="glow" dir="t">
            <a:rot lat="0" lon="0" rev="6360000"/>
          </a:lightRig>
        </a:scene3d>
        <a:sp3d contourW="1000" prstMaterial="flat">
          <a:bevelT w="95250" h="101600"/>
          <a:contourClr>
            <a:schemeClr val="phClr">
              <a:satMod val="30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55000"/>
              <a:satMod val="300000"/>
            </a:schemeClr>
          </a:gs>
          <a:gs pos="40000">
            <a:schemeClr val="phClr">
              <a:tint val="65000"/>
              <a:satMod val="300000"/>
            </a:schemeClr>
          </a:gs>
          <a:gs pos="100000">
            <a:schemeClr val="phClr">
              <a:shade val="65000"/>
              <a:satMod val="300000"/>
            </a:schemeClr>
          </a:gs>
        </a:gsLst>
        <a:path path="circle">
          <a:fillToRect l="95000" t="-106500" r="5000" b="206500"/>
        </a:path>
      </a:gradFill>
      <a:blipFill>
        <a:blip xmlns:r="http://schemas.openxmlformats.org/officeDocument/2006/relationships" r:embed="rId1">
          <a:duotone>
            <a:schemeClr val="phClr">
              <a:shade val="60000"/>
              <a:satMod val="110000"/>
            </a:schemeClr>
            <a:schemeClr val="phClr">
              <a:tint val="95000"/>
            </a:schemeClr>
          </a:duotone>
        </a:blip>
        <a:tile tx="0" ty="0" sx="50000" sy="50000" flip="none" algn="tl"/>
      </a:blip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1663</Words>
  <Application>Microsoft Office PowerPoint</Application>
  <PresentationFormat>宽屏</PresentationFormat>
  <Paragraphs>252</Paragraphs>
  <Slides>27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39" baseType="lpstr">
      <vt:lpstr>黑体</vt:lpstr>
      <vt:lpstr>宋体</vt:lpstr>
      <vt:lpstr>微软雅黑</vt:lpstr>
      <vt:lpstr>Arial</vt:lpstr>
      <vt:lpstr>Calibri</vt:lpstr>
      <vt:lpstr>Calibri Light</vt:lpstr>
      <vt:lpstr>Lucida Sans Unicode</vt:lpstr>
      <vt:lpstr>Times New Roman</vt:lpstr>
      <vt:lpstr>Wingdings</vt:lpstr>
      <vt:lpstr>Wingdings 2</vt:lpstr>
      <vt:lpstr>Office 主题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StephenZhu</dc:creator>
  <cp:keywords>51PPT模板网</cp:keywords>
  <cp:lastModifiedBy>阳光 男孩</cp:lastModifiedBy>
  <cp:revision>26</cp:revision>
  <dcterms:created xsi:type="dcterms:W3CDTF">2018-11-23T00:42:00Z</dcterms:created>
  <dcterms:modified xsi:type="dcterms:W3CDTF">2019-11-17T11:14:16Z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2052-11.1.0.8013</vt:lpwstr>
  </property>
</Properties>
</file>