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2"/>
  </p:notesMasterIdLst>
  <p:sldIdLst>
    <p:sldId id="256" r:id="rId2"/>
    <p:sldId id="257" r:id="rId3"/>
    <p:sldId id="258" r:id="rId4"/>
    <p:sldId id="262" r:id="rId5"/>
    <p:sldId id="263" r:id="rId6"/>
    <p:sldId id="303" r:id="rId7"/>
    <p:sldId id="265" r:id="rId8"/>
    <p:sldId id="266" r:id="rId9"/>
    <p:sldId id="267" r:id="rId10"/>
    <p:sldId id="305" r:id="rId11"/>
    <p:sldId id="268" r:id="rId12"/>
    <p:sldId id="269" r:id="rId13"/>
    <p:sldId id="270" r:id="rId14"/>
    <p:sldId id="304" r:id="rId15"/>
    <p:sldId id="271" r:id="rId16"/>
    <p:sldId id="272" r:id="rId17"/>
    <p:sldId id="273" r:id="rId18"/>
    <p:sldId id="306" r:id="rId19"/>
    <p:sldId id="311" r:id="rId20"/>
    <p:sldId id="312" r:id="rId21"/>
  </p:sldIdLst>
  <p:sldSz cx="12192000" cy="6858000"/>
  <p:notesSz cx="6858000" cy="9144000"/>
  <p:embeddedFontLst>
    <p:embeddedFont>
      <p:font typeface="字魂58号-创中黑" panose="02010600030101010101" charset="-122"/>
      <p:regular r:id="rId23"/>
    </p:embeddedFont>
    <p:embeddedFont>
      <p:font typeface="等线" panose="02010600030101010101" pitchFamily="2" charset="-122"/>
      <p:regular r:id="rId24"/>
      <p:bold r:id="rId25"/>
    </p:embeddedFont>
  </p:embeddedFontLst>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9" userDrawn="1">
          <p15:clr>
            <a:srgbClr val="A4A3A4"/>
          </p15:clr>
        </p15:guide>
        <p15:guide id="2" pos="37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904F"/>
    <a:srgbClr val="F9D3B9"/>
    <a:srgbClr val="F4B488"/>
    <a:srgbClr val="6363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220" autoAdjust="0"/>
    <p:restoredTop sz="94660"/>
  </p:normalViewPr>
  <p:slideViewPr>
    <p:cSldViewPr snapToGrid="0" showGuides="1">
      <p:cViewPr varScale="1">
        <p:scale>
          <a:sx n="97" d="100"/>
          <a:sy n="97" d="100"/>
        </p:scale>
        <p:origin x="86" y="557"/>
      </p:cViewPr>
      <p:guideLst>
        <p:guide orient="horz" pos="2069"/>
        <p:guide pos="370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119374134719323E-2"/>
          <c:y val="5.3230247713409444E-2"/>
          <c:w val="0.79979595264785253"/>
          <c:h val="0.82258741363547805"/>
        </c:manualLayout>
      </c:layout>
      <c:areaChart>
        <c:grouping val="standard"/>
        <c:varyColors val="0"/>
        <c:ser>
          <c:idx val="0"/>
          <c:order val="0"/>
          <c:tx>
            <c:strRef>
              <c:f>Sheet1!$B$1</c:f>
              <c:strCache>
                <c:ptCount val="1"/>
                <c:pt idx="0">
                  <c:v>系列 1</c:v>
                </c:pt>
              </c:strCache>
            </c:strRef>
          </c:tx>
          <c:spPr>
            <a:solidFill>
              <a:schemeClr val="bg1">
                <a:lumMod val="85000"/>
              </a:schemeClr>
            </a:solidFill>
            <a:ln>
              <a:noFill/>
            </a:ln>
            <a:effectLst/>
          </c:spPr>
          <c:cat>
            <c:strRef>
              <c:f>Sheet1!$A$2:$A$6</c:f>
              <c:strCache>
                <c:ptCount val="5"/>
                <c:pt idx="0">
                  <c:v>SEASON1</c:v>
                </c:pt>
                <c:pt idx="1">
                  <c:v>SEASON2</c:v>
                </c:pt>
                <c:pt idx="2">
                  <c:v>SEASON3</c:v>
                </c:pt>
                <c:pt idx="3">
                  <c:v>SEASON4</c:v>
                </c:pt>
                <c:pt idx="4">
                  <c:v>SEASON5</c:v>
                </c:pt>
              </c:strCache>
            </c:strRef>
          </c:cat>
          <c:val>
            <c:numRef>
              <c:f>Sheet1!$B$2:$B$6</c:f>
              <c:numCache>
                <c:formatCode>General</c:formatCode>
                <c:ptCount val="5"/>
                <c:pt idx="0">
                  <c:v>32</c:v>
                </c:pt>
                <c:pt idx="1">
                  <c:v>32</c:v>
                </c:pt>
                <c:pt idx="2">
                  <c:v>28</c:v>
                </c:pt>
                <c:pt idx="3">
                  <c:v>27</c:v>
                </c:pt>
                <c:pt idx="4">
                  <c:v>27</c:v>
                </c:pt>
              </c:numCache>
            </c:numRef>
          </c:val>
          <c:extLst xmlns:c16r2="http://schemas.microsoft.com/office/drawing/2015/06/chart">
            <c:ext xmlns:c16="http://schemas.microsoft.com/office/drawing/2014/chart" uri="{C3380CC4-5D6E-409C-BE32-E72D297353CC}">
              <c16:uniqueId val="{00000000-908E-4E76-97A2-4FE0A8054613}"/>
            </c:ext>
          </c:extLst>
        </c:ser>
        <c:ser>
          <c:idx val="1"/>
          <c:order val="1"/>
          <c:tx>
            <c:strRef>
              <c:f>Sheet1!$C$1</c:f>
              <c:strCache>
                <c:ptCount val="1"/>
                <c:pt idx="0">
                  <c:v>系列 2</c:v>
                </c:pt>
              </c:strCache>
            </c:strRef>
          </c:tx>
          <c:spPr>
            <a:solidFill>
              <a:srgbClr val="F9D3B9"/>
            </a:solidFill>
            <a:ln>
              <a:noFill/>
            </a:ln>
            <a:effectLst/>
          </c:spPr>
          <c:cat>
            <c:strRef>
              <c:f>Sheet1!$A$2:$A$6</c:f>
              <c:strCache>
                <c:ptCount val="5"/>
                <c:pt idx="0">
                  <c:v>SEASON1</c:v>
                </c:pt>
                <c:pt idx="1">
                  <c:v>SEASON2</c:v>
                </c:pt>
                <c:pt idx="2">
                  <c:v>SEASON3</c:v>
                </c:pt>
                <c:pt idx="3">
                  <c:v>SEASON4</c:v>
                </c:pt>
                <c:pt idx="4">
                  <c:v>SEASON5</c:v>
                </c:pt>
              </c:strCache>
            </c:strRef>
          </c:cat>
          <c:val>
            <c:numRef>
              <c:f>Sheet1!$C$2:$C$6</c:f>
              <c:numCache>
                <c:formatCode>General</c:formatCode>
                <c:ptCount val="5"/>
                <c:pt idx="0">
                  <c:v>16</c:v>
                </c:pt>
                <c:pt idx="1">
                  <c:v>19</c:v>
                </c:pt>
                <c:pt idx="2">
                  <c:v>20</c:v>
                </c:pt>
                <c:pt idx="3">
                  <c:v>21</c:v>
                </c:pt>
                <c:pt idx="4">
                  <c:v>28</c:v>
                </c:pt>
              </c:numCache>
            </c:numRef>
          </c:val>
          <c:extLst xmlns:c16r2="http://schemas.microsoft.com/office/drawing/2015/06/chart">
            <c:ext xmlns:c16="http://schemas.microsoft.com/office/drawing/2014/chart" uri="{C3380CC4-5D6E-409C-BE32-E72D297353CC}">
              <c16:uniqueId val="{00000001-908E-4E76-97A2-4FE0A8054613}"/>
            </c:ext>
          </c:extLst>
        </c:ser>
        <c:ser>
          <c:idx val="2"/>
          <c:order val="2"/>
          <c:tx>
            <c:strRef>
              <c:f>Sheet1!$D$1</c:f>
              <c:strCache>
                <c:ptCount val="1"/>
                <c:pt idx="0">
                  <c:v>系列 22</c:v>
                </c:pt>
              </c:strCache>
            </c:strRef>
          </c:tx>
          <c:spPr>
            <a:solidFill>
              <a:srgbClr val="F4B488"/>
            </a:solidFill>
            <a:ln w="25400">
              <a:noFill/>
            </a:ln>
            <a:effectLst/>
          </c:spPr>
          <c:cat>
            <c:strRef>
              <c:f>Sheet1!$A$2:$A$6</c:f>
              <c:strCache>
                <c:ptCount val="5"/>
                <c:pt idx="0">
                  <c:v>SEASON1</c:v>
                </c:pt>
                <c:pt idx="1">
                  <c:v>SEASON2</c:v>
                </c:pt>
                <c:pt idx="2">
                  <c:v>SEASON3</c:v>
                </c:pt>
                <c:pt idx="3">
                  <c:v>SEASON4</c:v>
                </c:pt>
                <c:pt idx="4">
                  <c:v>SEASON5</c:v>
                </c:pt>
              </c:strCache>
            </c:strRef>
          </c:cat>
          <c:val>
            <c:numRef>
              <c:f>Sheet1!$D$2:$D$6</c:f>
              <c:numCache>
                <c:formatCode>General</c:formatCode>
                <c:ptCount val="5"/>
                <c:pt idx="0">
                  <c:v>11</c:v>
                </c:pt>
                <c:pt idx="1">
                  <c:v>15</c:v>
                </c:pt>
                <c:pt idx="2">
                  <c:v>25</c:v>
                </c:pt>
                <c:pt idx="3">
                  <c:v>27</c:v>
                </c:pt>
                <c:pt idx="4">
                  <c:v>19</c:v>
                </c:pt>
              </c:numCache>
            </c:numRef>
          </c:val>
          <c:extLst xmlns:c16r2="http://schemas.microsoft.com/office/drawing/2015/06/chart">
            <c:ext xmlns:c16="http://schemas.microsoft.com/office/drawing/2014/chart" uri="{C3380CC4-5D6E-409C-BE32-E72D297353CC}">
              <c16:uniqueId val="{00000002-908E-4E76-97A2-4FE0A8054613}"/>
            </c:ext>
          </c:extLst>
        </c:ser>
        <c:ser>
          <c:idx val="3"/>
          <c:order val="3"/>
          <c:tx>
            <c:strRef>
              <c:f>Sheet1!$E$1</c:f>
              <c:strCache>
                <c:ptCount val="1"/>
                <c:pt idx="0">
                  <c:v>系列 23</c:v>
                </c:pt>
              </c:strCache>
            </c:strRef>
          </c:tx>
          <c:spPr>
            <a:solidFill>
              <a:srgbClr val="EF904F"/>
            </a:solidFill>
            <a:ln w="25400">
              <a:noFill/>
            </a:ln>
            <a:effectLst/>
          </c:spPr>
          <c:cat>
            <c:strRef>
              <c:f>Sheet1!$A$2:$A$6</c:f>
              <c:strCache>
                <c:ptCount val="5"/>
                <c:pt idx="0">
                  <c:v>SEASON1</c:v>
                </c:pt>
                <c:pt idx="1">
                  <c:v>SEASON2</c:v>
                </c:pt>
                <c:pt idx="2">
                  <c:v>SEASON3</c:v>
                </c:pt>
                <c:pt idx="3">
                  <c:v>SEASON4</c:v>
                </c:pt>
                <c:pt idx="4">
                  <c:v>SEASON5</c:v>
                </c:pt>
              </c:strCache>
            </c:strRef>
          </c:cat>
          <c:val>
            <c:numRef>
              <c:f>Sheet1!$E$2:$E$6</c:f>
              <c:numCache>
                <c:formatCode>General</c:formatCode>
                <c:ptCount val="5"/>
                <c:pt idx="0">
                  <c:v>9</c:v>
                </c:pt>
                <c:pt idx="1">
                  <c:v>15</c:v>
                </c:pt>
                <c:pt idx="2">
                  <c:v>10</c:v>
                </c:pt>
                <c:pt idx="3">
                  <c:v>17</c:v>
                </c:pt>
                <c:pt idx="4">
                  <c:v>18</c:v>
                </c:pt>
              </c:numCache>
            </c:numRef>
          </c:val>
          <c:extLst xmlns:c16r2="http://schemas.microsoft.com/office/drawing/2015/06/chart">
            <c:ext xmlns:c16="http://schemas.microsoft.com/office/drawing/2014/chart" uri="{C3380CC4-5D6E-409C-BE32-E72D297353CC}">
              <c16:uniqueId val="{00000003-908E-4E76-97A2-4FE0A8054613}"/>
            </c:ext>
          </c:extLst>
        </c:ser>
        <c:dLbls>
          <c:showLegendKey val="0"/>
          <c:showVal val="0"/>
          <c:showCatName val="0"/>
          <c:showSerName val="0"/>
          <c:showPercent val="0"/>
          <c:showBubbleSize val="0"/>
        </c:dLbls>
        <c:axId val="1765438752"/>
        <c:axId val="1765430592"/>
      </c:areaChart>
      <c:catAx>
        <c:axId val="17654387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ea"/>
                <a:sym typeface="+mn-lt"/>
              </a:defRPr>
            </a:pPr>
            <a:endParaRPr lang="zh-CN"/>
          </a:p>
        </c:txPr>
        <c:crossAx val="1765430592"/>
        <c:crosses val="autoZero"/>
        <c:auto val="1"/>
        <c:lblAlgn val="ctr"/>
        <c:lblOffset val="100"/>
        <c:noMultiLvlLbl val="0"/>
      </c:catAx>
      <c:valAx>
        <c:axId val="176543059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ea"/>
                <a:sym typeface="+mn-lt"/>
              </a:defRPr>
            </a:pPr>
            <a:endParaRPr lang="zh-CN"/>
          </a:p>
        </c:txPr>
        <c:crossAx val="1765438752"/>
        <c:crosses val="autoZero"/>
        <c:crossBetween val="midCat"/>
      </c:valAx>
      <c:spPr>
        <a:noFill/>
        <a:ln>
          <a:noFill/>
        </a:ln>
        <a:effectLst/>
      </c:spPr>
    </c:plotArea>
    <c:plotVisOnly val="1"/>
    <c:dispBlanksAs val="zero"/>
    <c:showDLblsOverMax val="0"/>
  </c:chart>
  <c:spPr>
    <a:noFill/>
    <a:ln>
      <a:noFill/>
    </a:ln>
    <a:effectLst/>
  </c:spPr>
  <c:txPr>
    <a:bodyPr/>
    <a:lstStyle/>
    <a:p>
      <a:pPr>
        <a:defRPr baseline="0">
          <a:solidFill>
            <a:schemeClr val="tx1"/>
          </a:solidFill>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5BE240-4D32-43F1-A2FD-A2232C6226B8}" type="datetimeFigureOut">
              <a:rPr lang="zh-CN" altLang="en-US" smtClean="0"/>
              <a:t>2019/12/18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8558A2-D49A-4C7A-8000-A5CFF529A385}" type="slidenum">
              <a:rPr lang="zh-CN" altLang="en-US" smtClean="0"/>
              <a:t>‹#›</a:t>
            </a:fld>
            <a:endParaRPr lang="zh-CN" altLang="en-US"/>
          </a:p>
        </p:txBody>
      </p:sp>
    </p:spTree>
    <p:extLst>
      <p:ext uri="{BB962C8B-B14F-4D97-AF65-F5344CB8AC3E}">
        <p14:creationId xmlns:p14="http://schemas.microsoft.com/office/powerpoint/2010/main" val="1856049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a:t>
            </a:fld>
            <a:endParaRPr lang="zh-CN" altLang="en-US"/>
          </a:p>
        </p:txBody>
      </p:sp>
    </p:spTree>
    <p:extLst>
      <p:ext uri="{BB962C8B-B14F-4D97-AF65-F5344CB8AC3E}">
        <p14:creationId xmlns:p14="http://schemas.microsoft.com/office/powerpoint/2010/main" val="3331261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10</a:t>
            </a:fld>
            <a:endParaRPr lang="zh-CN" altLang="en-US"/>
          </a:p>
        </p:txBody>
      </p:sp>
    </p:spTree>
    <p:extLst>
      <p:ext uri="{BB962C8B-B14F-4D97-AF65-F5344CB8AC3E}">
        <p14:creationId xmlns:p14="http://schemas.microsoft.com/office/powerpoint/2010/main" val="2249391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11</a:t>
            </a:fld>
            <a:endParaRPr lang="zh-CN" altLang="en-US"/>
          </a:p>
        </p:txBody>
      </p:sp>
    </p:spTree>
    <p:extLst>
      <p:ext uri="{BB962C8B-B14F-4D97-AF65-F5344CB8AC3E}">
        <p14:creationId xmlns:p14="http://schemas.microsoft.com/office/powerpoint/2010/main" val="42235731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12</a:t>
            </a:fld>
            <a:endParaRPr lang="zh-CN" altLang="en-US"/>
          </a:p>
        </p:txBody>
      </p:sp>
    </p:spTree>
    <p:extLst>
      <p:ext uri="{BB962C8B-B14F-4D97-AF65-F5344CB8AC3E}">
        <p14:creationId xmlns:p14="http://schemas.microsoft.com/office/powerpoint/2010/main" val="359578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13</a:t>
            </a:fld>
            <a:endParaRPr lang="zh-CN" altLang="en-US"/>
          </a:p>
        </p:txBody>
      </p:sp>
    </p:spTree>
    <p:extLst>
      <p:ext uri="{BB962C8B-B14F-4D97-AF65-F5344CB8AC3E}">
        <p14:creationId xmlns:p14="http://schemas.microsoft.com/office/powerpoint/2010/main" val="1271774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14</a:t>
            </a:fld>
            <a:endParaRPr lang="zh-CN" altLang="en-US"/>
          </a:p>
        </p:txBody>
      </p:sp>
    </p:spTree>
    <p:extLst>
      <p:ext uri="{BB962C8B-B14F-4D97-AF65-F5344CB8AC3E}">
        <p14:creationId xmlns:p14="http://schemas.microsoft.com/office/powerpoint/2010/main" val="2181084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15</a:t>
            </a:fld>
            <a:endParaRPr lang="zh-CN" altLang="en-US"/>
          </a:p>
        </p:txBody>
      </p:sp>
    </p:spTree>
    <p:extLst>
      <p:ext uri="{BB962C8B-B14F-4D97-AF65-F5344CB8AC3E}">
        <p14:creationId xmlns:p14="http://schemas.microsoft.com/office/powerpoint/2010/main" val="642775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16</a:t>
            </a:fld>
            <a:endParaRPr lang="zh-CN" altLang="en-US"/>
          </a:p>
        </p:txBody>
      </p:sp>
    </p:spTree>
    <p:extLst>
      <p:ext uri="{BB962C8B-B14F-4D97-AF65-F5344CB8AC3E}">
        <p14:creationId xmlns:p14="http://schemas.microsoft.com/office/powerpoint/2010/main" val="594703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17</a:t>
            </a:fld>
            <a:endParaRPr lang="zh-CN" altLang="en-US"/>
          </a:p>
        </p:txBody>
      </p:sp>
    </p:spTree>
    <p:extLst>
      <p:ext uri="{BB962C8B-B14F-4D97-AF65-F5344CB8AC3E}">
        <p14:creationId xmlns:p14="http://schemas.microsoft.com/office/powerpoint/2010/main" val="2759799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18</a:t>
            </a:fld>
            <a:endParaRPr lang="zh-CN" altLang="en-US"/>
          </a:p>
        </p:txBody>
      </p:sp>
    </p:spTree>
    <p:extLst>
      <p:ext uri="{BB962C8B-B14F-4D97-AF65-F5344CB8AC3E}">
        <p14:creationId xmlns:p14="http://schemas.microsoft.com/office/powerpoint/2010/main" val="2628652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2</a:t>
            </a:fld>
            <a:endParaRPr lang="zh-CN" altLang="en-US"/>
          </a:p>
        </p:txBody>
      </p:sp>
    </p:spTree>
    <p:extLst>
      <p:ext uri="{BB962C8B-B14F-4D97-AF65-F5344CB8AC3E}">
        <p14:creationId xmlns:p14="http://schemas.microsoft.com/office/powerpoint/2010/main" val="3639431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3</a:t>
            </a:fld>
            <a:endParaRPr lang="zh-CN" altLang="en-US"/>
          </a:p>
        </p:txBody>
      </p:sp>
    </p:spTree>
    <p:extLst>
      <p:ext uri="{BB962C8B-B14F-4D97-AF65-F5344CB8AC3E}">
        <p14:creationId xmlns:p14="http://schemas.microsoft.com/office/powerpoint/2010/main" val="172053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4</a:t>
            </a:fld>
            <a:endParaRPr lang="zh-CN" altLang="en-US"/>
          </a:p>
        </p:txBody>
      </p:sp>
    </p:spTree>
    <p:extLst>
      <p:ext uri="{BB962C8B-B14F-4D97-AF65-F5344CB8AC3E}">
        <p14:creationId xmlns:p14="http://schemas.microsoft.com/office/powerpoint/2010/main" val="134810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5</a:t>
            </a:fld>
            <a:endParaRPr lang="zh-CN" altLang="en-US"/>
          </a:p>
        </p:txBody>
      </p:sp>
    </p:spTree>
    <p:extLst>
      <p:ext uri="{BB962C8B-B14F-4D97-AF65-F5344CB8AC3E}">
        <p14:creationId xmlns:p14="http://schemas.microsoft.com/office/powerpoint/2010/main" val="1414221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6</a:t>
            </a:fld>
            <a:endParaRPr lang="zh-CN" altLang="en-US"/>
          </a:p>
        </p:txBody>
      </p:sp>
    </p:spTree>
    <p:extLst>
      <p:ext uri="{BB962C8B-B14F-4D97-AF65-F5344CB8AC3E}">
        <p14:creationId xmlns:p14="http://schemas.microsoft.com/office/powerpoint/2010/main" val="377497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7</a:t>
            </a:fld>
            <a:endParaRPr lang="zh-CN" altLang="en-US"/>
          </a:p>
        </p:txBody>
      </p:sp>
    </p:spTree>
    <p:extLst>
      <p:ext uri="{BB962C8B-B14F-4D97-AF65-F5344CB8AC3E}">
        <p14:creationId xmlns:p14="http://schemas.microsoft.com/office/powerpoint/2010/main" val="1712605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8</a:t>
            </a:fld>
            <a:endParaRPr lang="zh-CN" altLang="en-US"/>
          </a:p>
        </p:txBody>
      </p:sp>
    </p:spTree>
    <p:extLst>
      <p:ext uri="{BB962C8B-B14F-4D97-AF65-F5344CB8AC3E}">
        <p14:creationId xmlns:p14="http://schemas.microsoft.com/office/powerpoint/2010/main" val="1750542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558A2-D49A-4C7A-8000-A5CFF529A385}" type="slidenum">
              <a:rPr lang="zh-CN" altLang="en-US" smtClean="0"/>
              <a:t>9</a:t>
            </a:fld>
            <a:endParaRPr lang="zh-CN" altLang="en-US"/>
          </a:p>
        </p:txBody>
      </p:sp>
    </p:spTree>
    <p:extLst>
      <p:ext uri="{BB962C8B-B14F-4D97-AF65-F5344CB8AC3E}">
        <p14:creationId xmlns:p14="http://schemas.microsoft.com/office/powerpoint/2010/main" val="2218628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1659083688"/>
      </p:ext>
    </p:extLst>
  </p:cSld>
  <p:clrMapOvr>
    <a:masterClrMapping/>
  </p:clrMapOvr>
  <p:transition spd="slow" advTm="3000">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1777702326"/>
      </p:ext>
    </p:extLst>
  </p:cSld>
  <p:clrMapOvr>
    <a:masterClrMapping/>
  </p:clrMapOvr>
  <p:transition spd="slow" advTm="3000">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534043723"/>
      </p:ext>
    </p:extLst>
  </p:cSld>
  <p:clrMapOvr>
    <a:masterClrMapping/>
  </p:clrMapOvr>
  <p:transition spd="slow" advTm="3000">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112801870"/>
      </p:ext>
    </p:extLst>
  </p:cSld>
  <p:clrMapOvr>
    <a:masterClrMapping/>
  </p:clrMapOvr>
  <p:transition spd="slow" advTm="3000">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3199034333"/>
      </p:ext>
    </p:extLst>
  </p:cSld>
  <p:clrMapOvr>
    <a:masterClrMapping/>
  </p:clrMapOvr>
  <p:transition spd="slow" advTm="3000">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934320256"/>
      </p:ext>
    </p:extLst>
  </p:cSld>
  <p:clrMapOvr>
    <a:masterClrMapping/>
  </p:clrMapOvr>
  <p:transition spd="slow" advTm="3000">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3393440195"/>
      </p:ext>
    </p:extLst>
  </p:cSld>
  <p:clrMapOvr>
    <a:masterClrMapping/>
  </p:clrMapOvr>
  <p:transition spd="slow" advTm="3000">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2432886059"/>
      </p:ext>
    </p:extLst>
  </p:cSld>
  <p:clrMapOvr>
    <a:masterClrMapping/>
  </p:clrMapOvr>
  <p:transition spd="slow" advTm="3000">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1250403371"/>
      </p:ext>
    </p:extLst>
  </p:cSld>
  <p:clrMapOvr>
    <a:masterClrMapping/>
  </p:clrMapOvr>
  <p:transition spd="slow" advTm="3000">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1856055161"/>
      </p:ext>
    </p:extLst>
  </p:cSld>
  <p:clrMapOvr>
    <a:masterClrMapping/>
  </p:clrMapOvr>
  <p:transition spd="slow" advTm="3000">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1D53A96-A9B7-42CE-95C0-4A48ABEAC11E}" type="datetimeFigureOut">
              <a:rPr lang="zh-CN" altLang="en-US" smtClean="0"/>
              <a:t>2019/12/18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3660123886"/>
      </p:ext>
    </p:extLst>
  </p:cSld>
  <p:clrMapOvr>
    <a:masterClrMapping/>
  </p:clrMapOvr>
  <p:transition spd="slow" advTm="3000">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D53A96-A9B7-42CE-95C0-4A48ABEAC11E}" type="datetimeFigureOut">
              <a:rPr lang="zh-CN" altLang="en-US" smtClean="0"/>
              <a:t>2019/12/18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8E7F7E-4CB1-4F59-B8E7-C74BFC400378}" type="slidenum">
              <a:rPr lang="zh-CN" altLang="en-US" smtClean="0"/>
              <a:t>‹#›</a:t>
            </a:fld>
            <a:endParaRPr lang="zh-CN" altLang="en-US"/>
          </a:p>
        </p:txBody>
      </p:sp>
    </p:spTree>
    <p:extLst>
      <p:ext uri="{BB962C8B-B14F-4D97-AF65-F5344CB8AC3E}">
        <p14:creationId xmlns:p14="http://schemas.microsoft.com/office/powerpoint/2010/main" val="815423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3000">
    <p:split orient="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1.jpg"/><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94BC26-B1FD-40FB-AA20-9ECC51F80143}"/>
              </a:ext>
            </a:extLst>
          </p:cNvPr>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 y="3429001"/>
            <a:ext cx="12191999" cy="3429000"/>
          </a:xfrm>
          <a:prstGeom prst="rect">
            <a:avLst/>
          </a:prstGeom>
        </p:spPr>
      </p:pic>
      <p:sp>
        <p:nvSpPr>
          <p:cNvPr id="29" name="文本框 28"/>
          <p:cNvSpPr txBox="1"/>
          <p:nvPr/>
        </p:nvSpPr>
        <p:spPr>
          <a:xfrm>
            <a:off x="5210396" y="1368428"/>
            <a:ext cx="6754146" cy="830997"/>
          </a:xfrm>
          <a:prstGeom prst="rect">
            <a:avLst/>
          </a:prstGeom>
          <a:noFill/>
        </p:spPr>
        <p:txBody>
          <a:bodyPr wrap="square" rtlCol="0">
            <a:spAutoFit/>
          </a:bodyPr>
          <a:lstStyle/>
          <a:p>
            <a:pPr algn="dist"/>
            <a:r>
              <a:rPr lang="zh-CN" altLang="en-US" sz="4800" dirty="0">
                <a:cs typeface="+mn-ea"/>
                <a:sym typeface="+mn-lt"/>
              </a:rPr>
              <a:t>黑色简洁创意通用模板</a:t>
            </a:r>
          </a:p>
        </p:txBody>
      </p:sp>
      <p:sp>
        <p:nvSpPr>
          <p:cNvPr id="30" name="文本框 29"/>
          <p:cNvSpPr txBox="1"/>
          <p:nvPr/>
        </p:nvSpPr>
        <p:spPr>
          <a:xfrm>
            <a:off x="5952483" y="4205339"/>
            <a:ext cx="4416523" cy="646331"/>
          </a:xfrm>
          <a:prstGeom prst="rect">
            <a:avLst/>
          </a:prstGeom>
          <a:noFill/>
        </p:spPr>
        <p:txBody>
          <a:bodyPr wrap="square" rtlCol="0">
            <a:spAutoFit/>
          </a:bodyPr>
          <a:lstStyle/>
          <a:p>
            <a:pPr algn="r"/>
            <a:r>
              <a:rPr lang="en-US" altLang="zh-CN" dirty="0">
                <a:solidFill>
                  <a:schemeClr val="bg1"/>
                </a:solidFill>
                <a:cs typeface="+mn-ea"/>
                <a:sym typeface="+mn-lt"/>
              </a:rPr>
              <a:t>Life was like a box of chocolates, you never know what you’re go to get.</a:t>
            </a:r>
            <a:endParaRPr lang="zh-CN" altLang="en-US" dirty="0">
              <a:solidFill>
                <a:schemeClr val="bg1"/>
              </a:solidFill>
              <a:cs typeface="+mn-ea"/>
              <a:sym typeface="+mn-lt"/>
            </a:endParaRPr>
          </a:p>
        </p:txBody>
      </p:sp>
      <p:sp>
        <p:nvSpPr>
          <p:cNvPr id="32" name="文本框 31"/>
          <p:cNvSpPr txBox="1"/>
          <p:nvPr/>
        </p:nvSpPr>
        <p:spPr>
          <a:xfrm>
            <a:off x="5210395" y="2328073"/>
            <a:ext cx="6754147" cy="369332"/>
          </a:xfrm>
          <a:prstGeom prst="rect">
            <a:avLst/>
          </a:prstGeom>
          <a:noFill/>
        </p:spPr>
        <p:txBody>
          <a:bodyPr wrap="square" rtlCol="0">
            <a:spAutoFit/>
          </a:bodyPr>
          <a:lstStyle/>
          <a:p>
            <a:pPr algn="dist"/>
            <a:r>
              <a:rPr lang="en-US" altLang="zh-CN" dirty="0">
                <a:cs typeface="+mn-ea"/>
                <a:sym typeface="+mn-lt"/>
              </a:rPr>
              <a:t>BLACK CONCISE TEMPLATE</a:t>
            </a:r>
            <a:endParaRPr lang="zh-CN" altLang="en-US" dirty="0">
              <a:cs typeface="+mn-ea"/>
              <a:sym typeface="+mn-lt"/>
            </a:endParaRPr>
          </a:p>
        </p:txBody>
      </p:sp>
      <p:sp>
        <p:nvSpPr>
          <p:cNvPr id="4" name="椭圆 3">
            <a:extLst>
              <a:ext uri="{FF2B5EF4-FFF2-40B4-BE49-F238E27FC236}">
                <a16:creationId xmlns:a16="http://schemas.microsoft.com/office/drawing/2014/main" xmlns="" id="{BDD827A5-B802-4BCF-9F1B-E4ED1A6879FE}"/>
              </a:ext>
            </a:extLst>
          </p:cNvPr>
          <p:cNvSpPr/>
          <p:nvPr/>
        </p:nvSpPr>
        <p:spPr>
          <a:xfrm>
            <a:off x="1643742" y="2386323"/>
            <a:ext cx="1349526" cy="1349526"/>
          </a:xfrm>
          <a:prstGeom prst="ellipse">
            <a:avLst/>
          </a:prstGeom>
          <a:solidFill>
            <a:srgbClr val="EF904F"/>
          </a:solidFill>
          <a:ln w="635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LOGO</a:t>
            </a:r>
            <a:endParaRPr lang="zh-CN" altLang="en-US" sz="2000" b="1" dirty="0">
              <a:cs typeface="+mn-ea"/>
              <a:sym typeface="+mn-lt"/>
            </a:endParaRPr>
          </a:p>
        </p:txBody>
      </p:sp>
      <p:sp>
        <p:nvSpPr>
          <p:cNvPr id="7" name="矩形 6">
            <a:extLst>
              <a:ext uri="{FF2B5EF4-FFF2-40B4-BE49-F238E27FC236}">
                <a16:creationId xmlns:a16="http://schemas.microsoft.com/office/drawing/2014/main" xmlns="" id="{E1350926-3129-4A4E-8FA1-D8CA719990EC}"/>
              </a:ext>
            </a:extLst>
          </p:cNvPr>
          <p:cNvSpPr/>
          <p:nvPr/>
        </p:nvSpPr>
        <p:spPr>
          <a:xfrm>
            <a:off x="4670962" y="0"/>
            <a:ext cx="403761" cy="403761"/>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661735043"/>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9"/>
                                        </p:tgtEl>
                                        <p:attrNameLst>
                                          <p:attrName>ppt_y</p:attrName>
                                        </p:attrNameLst>
                                      </p:cBhvr>
                                      <p:tavLst>
                                        <p:tav tm="0">
                                          <p:val>
                                            <p:strVal val="#ppt_y"/>
                                          </p:val>
                                        </p:tav>
                                        <p:tav tm="100000">
                                          <p:val>
                                            <p:strVal val="#ppt_y"/>
                                          </p:val>
                                        </p:tav>
                                      </p:tavLst>
                                    </p:anim>
                                    <p:anim calcmode="lin" valueType="num">
                                      <p:cBhvr>
                                        <p:cTn id="15"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9"/>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2" grpId="0"/>
      <p:bldP spid="4"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6778097" y="3964639"/>
            <a:ext cx="2731499" cy="2646878"/>
          </a:xfrm>
          <a:prstGeom prst="rect">
            <a:avLst/>
          </a:prstGeom>
          <a:noFill/>
        </p:spPr>
        <p:txBody>
          <a:bodyPr wrap="square" rtlCol="0">
            <a:spAutoFit/>
          </a:bodyPr>
          <a:lstStyle/>
          <a:p>
            <a:pPr algn="ctr"/>
            <a:r>
              <a:rPr lang="en-US" altLang="zh-CN" sz="16600" b="1" dirty="0">
                <a:solidFill>
                  <a:srgbClr val="EF904F"/>
                </a:solidFill>
                <a:cs typeface="+mn-ea"/>
                <a:sym typeface="+mn-lt"/>
              </a:rPr>
              <a:t>03</a:t>
            </a:r>
            <a:endParaRPr lang="zh-CN" altLang="en-US" sz="16600" b="1" dirty="0">
              <a:solidFill>
                <a:srgbClr val="EF904F"/>
              </a:solidFill>
              <a:cs typeface="+mn-ea"/>
              <a:sym typeface="+mn-lt"/>
            </a:endParaRPr>
          </a:p>
        </p:txBody>
      </p:sp>
      <p:sp>
        <p:nvSpPr>
          <p:cNvPr id="32" name="文本框 31"/>
          <p:cNvSpPr txBox="1"/>
          <p:nvPr/>
        </p:nvSpPr>
        <p:spPr>
          <a:xfrm>
            <a:off x="6861224" y="1853294"/>
            <a:ext cx="4422225" cy="707886"/>
          </a:xfrm>
          <a:prstGeom prst="rect">
            <a:avLst/>
          </a:prstGeom>
          <a:noFill/>
        </p:spPr>
        <p:txBody>
          <a:bodyPr wrap="square" rtlCol="0">
            <a:spAutoFit/>
          </a:bodyPr>
          <a:lstStyle/>
          <a:p>
            <a:pPr algn="dist"/>
            <a:r>
              <a:rPr lang="zh-CN" altLang="en-US" sz="4000" dirty="0">
                <a:cs typeface="+mn-ea"/>
                <a:sym typeface="+mn-lt"/>
              </a:rPr>
              <a:t>在此输入你的标题</a:t>
            </a:r>
          </a:p>
        </p:txBody>
      </p:sp>
      <p:sp>
        <p:nvSpPr>
          <p:cNvPr id="33" name="文本框 32"/>
          <p:cNvSpPr txBox="1"/>
          <p:nvPr/>
        </p:nvSpPr>
        <p:spPr>
          <a:xfrm>
            <a:off x="6961514" y="2596671"/>
            <a:ext cx="4681303" cy="584775"/>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Life was like a box of chocolates, you never know what you’re go to get.</a:t>
            </a:r>
            <a:endParaRPr lang="zh-CN" altLang="en-US" sz="1600" dirty="0">
              <a:solidFill>
                <a:schemeClr val="tx1">
                  <a:lumMod val="75000"/>
                  <a:lumOff val="25000"/>
                </a:schemeClr>
              </a:solidFill>
              <a:cs typeface="+mn-ea"/>
              <a:sym typeface="+mn-lt"/>
            </a:endParaRPr>
          </a:p>
        </p:txBody>
      </p:sp>
      <p:sp>
        <p:nvSpPr>
          <p:cNvPr id="4" name="弦形 3">
            <a:extLst>
              <a:ext uri="{FF2B5EF4-FFF2-40B4-BE49-F238E27FC236}">
                <a16:creationId xmlns:a16="http://schemas.microsoft.com/office/drawing/2014/main" xmlns="" id="{54EC6B83-578D-4841-935A-B99E7EE40418}"/>
              </a:ext>
            </a:extLst>
          </p:cNvPr>
          <p:cNvSpPr/>
          <p:nvPr/>
        </p:nvSpPr>
        <p:spPr>
          <a:xfrm rot="17509887">
            <a:off x="5660528" y="-644239"/>
            <a:ext cx="1859418" cy="2025307"/>
          </a:xfrm>
          <a:prstGeom prst="chord">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84A3BD71-A2DB-478A-AA78-1F0F25F5A5D8}"/>
              </a:ext>
            </a:extLst>
          </p:cNvPr>
          <p:cNvSpPr/>
          <p:nvPr/>
        </p:nvSpPr>
        <p:spPr>
          <a:xfrm>
            <a:off x="9690439" y="4136173"/>
            <a:ext cx="403761" cy="403761"/>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a:extLst>
              <a:ext uri="{FF2B5EF4-FFF2-40B4-BE49-F238E27FC236}">
                <a16:creationId xmlns:a16="http://schemas.microsoft.com/office/drawing/2014/main" xmlns="" id="{B9E0F662-B525-4A5B-BF1F-68A5F1369736}"/>
              </a:ext>
            </a:extLst>
          </p:cNvPr>
          <p:cNvCxnSpPr/>
          <p:nvPr/>
        </p:nvCxnSpPr>
        <p:spPr>
          <a:xfrm>
            <a:off x="7160821" y="4159923"/>
            <a:ext cx="1769423" cy="0"/>
          </a:xfrm>
          <a:prstGeom prst="line">
            <a:avLst/>
          </a:prstGeom>
          <a:ln w="38100">
            <a:solidFill>
              <a:srgbClr val="EF904F"/>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xmlns="" id="{8BB4022D-1D30-4232-A125-F44144172F21}"/>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549183" y="1406223"/>
            <a:ext cx="6068330" cy="4045553"/>
          </a:xfrm>
          <a:prstGeom prst="rect">
            <a:avLst/>
          </a:prstGeom>
        </p:spPr>
      </p:pic>
    </p:spTree>
    <p:extLst>
      <p:ext uri="{BB962C8B-B14F-4D97-AF65-F5344CB8AC3E}">
        <p14:creationId xmlns:p14="http://schemas.microsoft.com/office/powerpoint/2010/main" val="107125925"/>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4"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graphicFrame>
        <p:nvGraphicFramePr>
          <p:cNvPr id="6" name="图表 5"/>
          <p:cNvGraphicFramePr/>
          <p:nvPr>
            <p:extLst>
              <p:ext uri="{D42A27DB-BD31-4B8C-83A1-F6EECF244321}">
                <p14:modId xmlns:p14="http://schemas.microsoft.com/office/powerpoint/2010/main" val="1557920845"/>
              </p:ext>
            </p:extLst>
          </p:nvPr>
        </p:nvGraphicFramePr>
        <p:xfrm>
          <a:off x="1134533" y="2766035"/>
          <a:ext cx="4923367" cy="2690016"/>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11"/>
          <p:cNvSpPr txBox="1"/>
          <p:nvPr/>
        </p:nvSpPr>
        <p:spPr>
          <a:xfrm>
            <a:off x="1606031" y="1763976"/>
            <a:ext cx="9303658" cy="584775"/>
          </a:xfrm>
          <a:prstGeom prst="rect">
            <a:avLst/>
          </a:prstGeom>
          <a:noFill/>
        </p:spPr>
        <p:txBody>
          <a:bodyPr wrap="square" rtlCol="0">
            <a:spAutoFit/>
          </a:bodyPr>
          <a:lstStyle/>
          <a:p>
            <a:r>
              <a:rPr lang="zh-CN" altLang="en-US" sz="1600" dirty="0">
                <a:cs typeface="+mn-ea"/>
                <a:sym typeface="+mn-lt"/>
              </a:rPr>
              <a:t>全城搜索志在帮助那些不懂技术的个人或企业建立属于自己的接口程序，让完全不懂技术的个人或企业通过简单的配置，即可拥有强大的功能。</a:t>
            </a:r>
          </a:p>
        </p:txBody>
      </p:sp>
      <p:grpSp>
        <p:nvGrpSpPr>
          <p:cNvPr id="3" name="组合 2">
            <a:extLst>
              <a:ext uri="{FF2B5EF4-FFF2-40B4-BE49-F238E27FC236}">
                <a16:creationId xmlns:a16="http://schemas.microsoft.com/office/drawing/2014/main" xmlns="" id="{8BBC3A7A-A0B3-4387-9786-750AB2C3DB1B}"/>
              </a:ext>
            </a:extLst>
          </p:cNvPr>
          <p:cNvGrpSpPr/>
          <p:nvPr/>
        </p:nvGrpSpPr>
        <p:grpSpPr>
          <a:xfrm>
            <a:off x="6057900" y="2766035"/>
            <a:ext cx="4851788" cy="523220"/>
            <a:chOff x="6057900" y="2766035"/>
            <a:chExt cx="4851788" cy="523220"/>
          </a:xfrm>
        </p:grpSpPr>
        <p:sp>
          <p:nvSpPr>
            <p:cNvPr id="7" name="矩形 6"/>
            <p:cNvSpPr/>
            <p:nvPr/>
          </p:nvSpPr>
          <p:spPr>
            <a:xfrm>
              <a:off x="6057900" y="2790252"/>
              <a:ext cx="462190" cy="4621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1</a:t>
              </a:r>
              <a:endParaRPr lang="zh-CN" altLang="en-US" dirty="0">
                <a:cs typeface="+mn-ea"/>
                <a:sym typeface="+mn-lt"/>
              </a:endParaRPr>
            </a:p>
          </p:txBody>
        </p:sp>
        <p:sp>
          <p:nvSpPr>
            <p:cNvPr id="13" name="文本框 12"/>
            <p:cNvSpPr txBox="1"/>
            <p:nvPr/>
          </p:nvSpPr>
          <p:spPr>
            <a:xfrm>
              <a:off x="6691257" y="2766035"/>
              <a:ext cx="4218431" cy="523220"/>
            </a:xfrm>
            <a:prstGeom prst="rect">
              <a:avLst/>
            </a:prstGeom>
            <a:noFill/>
          </p:spPr>
          <p:txBody>
            <a:bodyPr wrap="square" rtlCol="0">
              <a:spAutoFit/>
            </a:bodyPr>
            <a:lstStyle/>
            <a:p>
              <a:r>
                <a:rPr lang="zh-CN" altLang="en-US" sz="1400" dirty="0">
                  <a:cs typeface="+mn-ea"/>
                  <a:sym typeface="+mn-lt"/>
                </a:rPr>
                <a:t>微信由于</a:t>
              </a:r>
              <a:r>
                <a:rPr lang="en-US" altLang="zh-CN" sz="1400" dirty="0">
                  <a:cs typeface="+mn-ea"/>
                  <a:sym typeface="+mn-lt"/>
                </a:rPr>
                <a:t>2010</a:t>
              </a:r>
              <a:r>
                <a:rPr lang="zh-CN" altLang="en-US" sz="1400" dirty="0">
                  <a:cs typeface="+mn-ea"/>
                  <a:sym typeface="+mn-lt"/>
                </a:rPr>
                <a:t>年</a:t>
              </a:r>
              <a:r>
                <a:rPr lang="en-US" altLang="zh-CN" sz="1400" dirty="0">
                  <a:cs typeface="+mn-ea"/>
                  <a:sym typeface="+mn-lt"/>
                </a:rPr>
                <a:t>10</a:t>
              </a:r>
              <a:r>
                <a:rPr lang="zh-CN" altLang="en-US" sz="1400" dirty="0">
                  <a:cs typeface="+mn-ea"/>
                  <a:sym typeface="+mn-lt"/>
                </a:rPr>
                <a:t>月筹划启动，由腾讯广州研发中心产品团队打造</a:t>
              </a:r>
            </a:p>
          </p:txBody>
        </p:sp>
      </p:grpSp>
      <p:grpSp>
        <p:nvGrpSpPr>
          <p:cNvPr id="19" name="组合 18">
            <a:extLst>
              <a:ext uri="{FF2B5EF4-FFF2-40B4-BE49-F238E27FC236}">
                <a16:creationId xmlns:a16="http://schemas.microsoft.com/office/drawing/2014/main" xmlns="" id="{14FA2869-ADAC-48BB-A617-7EEA0ACAFF9D}"/>
              </a:ext>
            </a:extLst>
          </p:cNvPr>
          <p:cNvGrpSpPr/>
          <p:nvPr/>
        </p:nvGrpSpPr>
        <p:grpSpPr>
          <a:xfrm>
            <a:off x="6057900" y="4844786"/>
            <a:ext cx="4851787" cy="523220"/>
            <a:chOff x="6057900" y="4844786"/>
            <a:chExt cx="4851787" cy="523220"/>
          </a:xfrm>
        </p:grpSpPr>
        <p:sp>
          <p:nvSpPr>
            <p:cNvPr id="11" name="矩形 10"/>
            <p:cNvSpPr/>
            <p:nvPr/>
          </p:nvSpPr>
          <p:spPr>
            <a:xfrm>
              <a:off x="6057900" y="4905816"/>
              <a:ext cx="462190" cy="462190"/>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4</a:t>
              </a:r>
              <a:endParaRPr lang="zh-CN" altLang="en-US" dirty="0">
                <a:cs typeface="+mn-ea"/>
                <a:sym typeface="+mn-lt"/>
              </a:endParaRPr>
            </a:p>
          </p:txBody>
        </p:sp>
        <p:sp>
          <p:nvSpPr>
            <p:cNvPr id="14" name="文本框 13"/>
            <p:cNvSpPr txBox="1"/>
            <p:nvPr/>
          </p:nvSpPr>
          <p:spPr>
            <a:xfrm>
              <a:off x="6691256" y="4844786"/>
              <a:ext cx="4218431" cy="523220"/>
            </a:xfrm>
            <a:prstGeom prst="rect">
              <a:avLst/>
            </a:prstGeom>
            <a:noFill/>
          </p:spPr>
          <p:txBody>
            <a:bodyPr wrap="square" rtlCol="0">
              <a:spAutoFit/>
            </a:bodyPr>
            <a:lstStyle/>
            <a:p>
              <a:r>
                <a:rPr lang="zh-CN" altLang="en-US" sz="1400" dirty="0">
                  <a:cs typeface="+mn-ea"/>
                  <a:sym typeface="+mn-lt"/>
                </a:rPr>
                <a:t>微信由于</a:t>
              </a:r>
              <a:r>
                <a:rPr lang="en-US" altLang="zh-CN" sz="1400" dirty="0">
                  <a:cs typeface="+mn-ea"/>
                  <a:sym typeface="+mn-lt"/>
                </a:rPr>
                <a:t>2010</a:t>
              </a:r>
              <a:r>
                <a:rPr lang="zh-CN" altLang="en-US" sz="1400" dirty="0">
                  <a:cs typeface="+mn-ea"/>
                  <a:sym typeface="+mn-lt"/>
                </a:rPr>
                <a:t>年</a:t>
              </a:r>
              <a:r>
                <a:rPr lang="en-US" altLang="zh-CN" sz="1400" dirty="0">
                  <a:cs typeface="+mn-ea"/>
                  <a:sym typeface="+mn-lt"/>
                </a:rPr>
                <a:t>10</a:t>
              </a:r>
              <a:r>
                <a:rPr lang="zh-CN" altLang="en-US" sz="1400" dirty="0">
                  <a:cs typeface="+mn-ea"/>
                  <a:sym typeface="+mn-lt"/>
                </a:rPr>
                <a:t>月筹划启动，由腾讯广州研发中心产品团队打造</a:t>
              </a:r>
            </a:p>
          </p:txBody>
        </p:sp>
      </p:grpSp>
      <p:grpSp>
        <p:nvGrpSpPr>
          <p:cNvPr id="18" name="组合 17">
            <a:extLst>
              <a:ext uri="{FF2B5EF4-FFF2-40B4-BE49-F238E27FC236}">
                <a16:creationId xmlns:a16="http://schemas.microsoft.com/office/drawing/2014/main" xmlns="" id="{2AA72FC9-5FF1-4DA9-9264-3A7D28AF8996}"/>
              </a:ext>
            </a:extLst>
          </p:cNvPr>
          <p:cNvGrpSpPr/>
          <p:nvPr/>
        </p:nvGrpSpPr>
        <p:grpSpPr>
          <a:xfrm>
            <a:off x="6057900" y="4170113"/>
            <a:ext cx="4851787" cy="523220"/>
            <a:chOff x="6057900" y="4170113"/>
            <a:chExt cx="4851787" cy="523220"/>
          </a:xfrm>
        </p:grpSpPr>
        <p:sp>
          <p:nvSpPr>
            <p:cNvPr id="10" name="矩形 9"/>
            <p:cNvSpPr/>
            <p:nvPr/>
          </p:nvSpPr>
          <p:spPr>
            <a:xfrm>
              <a:off x="6057900" y="4200628"/>
              <a:ext cx="462190" cy="462190"/>
            </a:xfrm>
            <a:prstGeom prst="rect">
              <a:avLst/>
            </a:prstGeom>
            <a:solidFill>
              <a:srgbClr val="F4B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3</a:t>
              </a:r>
              <a:endParaRPr lang="zh-CN" altLang="en-US" dirty="0">
                <a:cs typeface="+mn-ea"/>
                <a:sym typeface="+mn-lt"/>
              </a:endParaRPr>
            </a:p>
          </p:txBody>
        </p:sp>
        <p:sp>
          <p:nvSpPr>
            <p:cNvPr id="15" name="文本框 14"/>
            <p:cNvSpPr txBox="1"/>
            <p:nvPr/>
          </p:nvSpPr>
          <p:spPr>
            <a:xfrm>
              <a:off x="6691256" y="4170113"/>
              <a:ext cx="4218431" cy="523220"/>
            </a:xfrm>
            <a:prstGeom prst="rect">
              <a:avLst/>
            </a:prstGeom>
            <a:noFill/>
          </p:spPr>
          <p:txBody>
            <a:bodyPr wrap="square" rtlCol="0">
              <a:spAutoFit/>
            </a:bodyPr>
            <a:lstStyle/>
            <a:p>
              <a:r>
                <a:rPr lang="zh-CN" altLang="en-US" sz="1400" dirty="0">
                  <a:cs typeface="+mn-ea"/>
                  <a:sym typeface="+mn-lt"/>
                </a:rPr>
                <a:t>微信由于</a:t>
              </a:r>
              <a:r>
                <a:rPr lang="en-US" altLang="zh-CN" sz="1400" dirty="0">
                  <a:cs typeface="+mn-ea"/>
                  <a:sym typeface="+mn-lt"/>
                </a:rPr>
                <a:t>2010</a:t>
              </a:r>
              <a:r>
                <a:rPr lang="zh-CN" altLang="en-US" sz="1400" dirty="0">
                  <a:cs typeface="+mn-ea"/>
                  <a:sym typeface="+mn-lt"/>
                </a:rPr>
                <a:t>年</a:t>
              </a:r>
              <a:r>
                <a:rPr lang="en-US" altLang="zh-CN" sz="1400" dirty="0">
                  <a:cs typeface="+mn-ea"/>
                  <a:sym typeface="+mn-lt"/>
                </a:rPr>
                <a:t>10</a:t>
              </a:r>
              <a:r>
                <a:rPr lang="zh-CN" altLang="en-US" sz="1400" dirty="0">
                  <a:cs typeface="+mn-ea"/>
                  <a:sym typeface="+mn-lt"/>
                </a:rPr>
                <a:t>月筹划启动，由腾讯广州研发中心产品团队打造</a:t>
              </a:r>
            </a:p>
          </p:txBody>
        </p:sp>
      </p:grpSp>
      <p:grpSp>
        <p:nvGrpSpPr>
          <p:cNvPr id="17" name="组合 16">
            <a:extLst>
              <a:ext uri="{FF2B5EF4-FFF2-40B4-BE49-F238E27FC236}">
                <a16:creationId xmlns:a16="http://schemas.microsoft.com/office/drawing/2014/main" xmlns="" id="{82CC7285-E1F5-4259-A7AC-A58BAF4E4766}"/>
              </a:ext>
            </a:extLst>
          </p:cNvPr>
          <p:cNvGrpSpPr/>
          <p:nvPr/>
        </p:nvGrpSpPr>
        <p:grpSpPr>
          <a:xfrm>
            <a:off x="6057900" y="3464925"/>
            <a:ext cx="4851787" cy="523220"/>
            <a:chOff x="6057900" y="3464925"/>
            <a:chExt cx="4851787" cy="523220"/>
          </a:xfrm>
        </p:grpSpPr>
        <p:sp>
          <p:nvSpPr>
            <p:cNvPr id="9" name="矩形 8"/>
            <p:cNvSpPr/>
            <p:nvPr/>
          </p:nvSpPr>
          <p:spPr>
            <a:xfrm>
              <a:off x="6057900" y="3495440"/>
              <a:ext cx="462190" cy="462190"/>
            </a:xfrm>
            <a:prstGeom prst="rect">
              <a:avLst/>
            </a:prstGeom>
            <a:solidFill>
              <a:srgbClr val="F9D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2</a:t>
              </a:r>
              <a:endParaRPr lang="zh-CN" altLang="en-US" dirty="0">
                <a:cs typeface="+mn-ea"/>
                <a:sym typeface="+mn-lt"/>
              </a:endParaRPr>
            </a:p>
          </p:txBody>
        </p:sp>
        <p:sp>
          <p:nvSpPr>
            <p:cNvPr id="16" name="文本框 15"/>
            <p:cNvSpPr txBox="1"/>
            <p:nvPr/>
          </p:nvSpPr>
          <p:spPr>
            <a:xfrm>
              <a:off x="6691256" y="3464925"/>
              <a:ext cx="4218431" cy="523220"/>
            </a:xfrm>
            <a:prstGeom prst="rect">
              <a:avLst/>
            </a:prstGeom>
            <a:noFill/>
          </p:spPr>
          <p:txBody>
            <a:bodyPr wrap="square" rtlCol="0">
              <a:spAutoFit/>
            </a:bodyPr>
            <a:lstStyle/>
            <a:p>
              <a:r>
                <a:rPr lang="zh-CN" altLang="en-US" sz="1400" dirty="0">
                  <a:cs typeface="+mn-ea"/>
                  <a:sym typeface="+mn-lt"/>
                </a:rPr>
                <a:t>微信由于</a:t>
              </a:r>
              <a:r>
                <a:rPr lang="en-US" altLang="zh-CN" sz="1400" dirty="0">
                  <a:cs typeface="+mn-ea"/>
                  <a:sym typeface="+mn-lt"/>
                </a:rPr>
                <a:t>2010</a:t>
              </a:r>
              <a:r>
                <a:rPr lang="zh-CN" altLang="en-US" sz="1400" dirty="0">
                  <a:cs typeface="+mn-ea"/>
                  <a:sym typeface="+mn-lt"/>
                </a:rPr>
                <a:t>年</a:t>
              </a:r>
              <a:r>
                <a:rPr lang="en-US" altLang="zh-CN" sz="1400" dirty="0">
                  <a:cs typeface="+mn-ea"/>
                  <a:sym typeface="+mn-lt"/>
                </a:rPr>
                <a:t>10</a:t>
              </a:r>
              <a:r>
                <a:rPr lang="zh-CN" altLang="en-US" sz="1400" dirty="0">
                  <a:cs typeface="+mn-ea"/>
                  <a:sym typeface="+mn-lt"/>
                </a:rPr>
                <a:t>月筹划启动，由腾讯广州研发中心产品团队打造</a:t>
              </a:r>
            </a:p>
          </p:txBody>
        </p:sp>
      </p:grpSp>
      <p:sp>
        <p:nvSpPr>
          <p:cNvPr id="2" name="矩形 1">
            <a:extLst>
              <a:ext uri="{FF2B5EF4-FFF2-40B4-BE49-F238E27FC236}">
                <a16:creationId xmlns:a16="http://schemas.microsoft.com/office/drawing/2014/main" xmlns="" id="{8C0BB83A-847C-4B97-87C7-9112B3AB1F05}"/>
              </a:ext>
            </a:extLst>
          </p:cNvPr>
          <p:cNvSpPr/>
          <p:nvPr/>
        </p:nvSpPr>
        <p:spPr>
          <a:xfrm>
            <a:off x="11590316" y="6187044"/>
            <a:ext cx="601683" cy="670956"/>
          </a:xfrm>
          <a:prstGeom prst="rect">
            <a:avLst/>
          </a:prstGeom>
          <a:pattFill prst="wdDnDiag">
            <a:fgClr>
              <a:srgbClr val="EF904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25094007"/>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sp>
        <p:nvSpPr>
          <p:cNvPr id="6" name="矩形 5"/>
          <p:cNvSpPr/>
          <p:nvPr/>
        </p:nvSpPr>
        <p:spPr>
          <a:xfrm>
            <a:off x="333070" y="3905250"/>
            <a:ext cx="11614487" cy="2299035"/>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1076425" y="4459186"/>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dirty="0">
                <a:effectLst/>
                <a:latin typeface="+mn-lt"/>
                <a:ea typeface="+mn-ea"/>
                <a:cs typeface="+mn-ea"/>
                <a:sym typeface="+mn-lt"/>
              </a:rPr>
              <a:t>输入你的标题</a:t>
            </a:r>
          </a:p>
        </p:txBody>
      </p:sp>
      <p:sp>
        <p:nvSpPr>
          <p:cNvPr id="11" name="文本框 10"/>
          <p:cNvSpPr txBox="1"/>
          <p:nvPr/>
        </p:nvSpPr>
        <p:spPr>
          <a:xfrm>
            <a:off x="756385" y="4917006"/>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微信由于</a:t>
            </a:r>
            <a:r>
              <a:rPr lang="en-US" altLang="zh-CN" sz="1400" dirty="0">
                <a:solidFill>
                  <a:schemeClr val="bg1"/>
                </a:solidFill>
                <a:cs typeface="+mn-ea"/>
                <a:sym typeface="+mn-lt"/>
              </a:rPr>
              <a:t>2010</a:t>
            </a:r>
            <a:r>
              <a:rPr lang="zh-CN" altLang="en-US" sz="1400" dirty="0">
                <a:solidFill>
                  <a:schemeClr val="bg1"/>
                </a:solidFill>
                <a:cs typeface="+mn-ea"/>
                <a:sym typeface="+mn-lt"/>
              </a:rPr>
              <a:t>年</a:t>
            </a:r>
            <a:r>
              <a:rPr lang="en-US" altLang="zh-CN" sz="1400" dirty="0">
                <a:solidFill>
                  <a:schemeClr val="bg1"/>
                </a:solidFill>
                <a:cs typeface="+mn-ea"/>
                <a:sym typeface="+mn-lt"/>
              </a:rPr>
              <a:t>10</a:t>
            </a:r>
            <a:r>
              <a:rPr lang="zh-CN" altLang="en-US" sz="1400" dirty="0">
                <a:solidFill>
                  <a:schemeClr val="bg1"/>
                </a:solidFill>
                <a:cs typeface="+mn-ea"/>
                <a:sym typeface="+mn-lt"/>
              </a:rPr>
              <a:t>月筹划启动，由腾讯广州研发中心产品团队打造</a:t>
            </a:r>
          </a:p>
        </p:txBody>
      </p:sp>
      <p:cxnSp>
        <p:nvCxnSpPr>
          <p:cNvPr id="12" name="直接连接符 11"/>
          <p:cNvCxnSpPr/>
          <p:nvPr/>
        </p:nvCxnSpPr>
        <p:spPr>
          <a:xfrm>
            <a:off x="2056362" y="4811460"/>
            <a:ext cx="26516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8937057" y="4459186"/>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dirty="0">
                <a:effectLst/>
                <a:latin typeface="+mn-lt"/>
                <a:ea typeface="+mn-ea"/>
                <a:cs typeface="+mn-ea"/>
                <a:sym typeface="+mn-lt"/>
              </a:rPr>
              <a:t>输入你的标题</a:t>
            </a:r>
          </a:p>
        </p:txBody>
      </p:sp>
      <p:sp>
        <p:nvSpPr>
          <p:cNvPr id="14" name="文本框 13"/>
          <p:cNvSpPr txBox="1"/>
          <p:nvPr/>
        </p:nvSpPr>
        <p:spPr>
          <a:xfrm>
            <a:off x="8617017" y="4917006"/>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微信由于</a:t>
            </a:r>
            <a:r>
              <a:rPr lang="en-US" altLang="zh-CN" sz="1400" dirty="0">
                <a:solidFill>
                  <a:schemeClr val="bg1"/>
                </a:solidFill>
                <a:cs typeface="+mn-ea"/>
                <a:sym typeface="+mn-lt"/>
              </a:rPr>
              <a:t>2010</a:t>
            </a:r>
            <a:r>
              <a:rPr lang="zh-CN" altLang="en-US" sz="1400" dirty="0">
                <a:solidFill>
                  <a:schemeClr val="bg1"/>
                </a:solidFill>
                <a:cs typeface="+mn-ea"/>
                <a:sym typeface="+mn-lt"/>
              </a:rPr>
              <a:t>年</a:t>
            </a:r>
            <a:r>
              <a:rPr lang="en-US" altLang="zh-CN" sz="1400" dirty="0">
                <a:solidFill>
                  <a:schemeClr val="bg1"/>
                </a:solidFill>
                <a:cs typeface="+mn-ea"/>
                <a:sym typeface="+mn-lt"/>
              </a:rPr>
              <a:t>10</a:t>
            </a:r>
            <a:r>
              <a:rPr lang="zh-CN" altLang="en-US" sz="1400" dirty="0">
                <a:solidFill>
                  <a:schemeClr val="bg1"/>
                </a:solidFill>
                <a:cs typeface="+mn-ea"/>
                <a:sym typeface="+mn-lt"/>
              </a:rPr>
              <a:t>月筹划启动，由腾讯广州研发中心产品团队打造</a:t>
            </a:r>
          </a:p>
        </p:txBody>
      </p:sp>
      <p:cxnSp>
        <p:nvCxnSpPr>
          <p:cNvPr id="15" name="直接连接符 14"/>
          <p:cNvCxnSpPr/>
          <p:nvPr/>
        </p:nvCxnSpPr>
        <p:spPr>
          <a:xfrm>
            <a:off x="9916994" y="4811460"/>
            <a:ext cx="26516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006741" y="4459186"/>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dirty="0">
                <a:effectLst/>
                <a:latin typeface="+mn-lt"/>
                <a:ea typeface="+mn-ea"/>
                <a:cs typeface="+mn-ea"/>
                <a:sym typeface="+mn-lt"/>
              </a:rPr>
              <a:t>输入你的标题</a:t>
            </a:r>
          </a:p>
        </p:txBody>
      </p:sp>
      <p:sp>
        <p:nvSpPr>
          <p:cNvPr id="18" name="文本框 17"/>
          <p:cNvSpPr txBox="1"/>
          <p:nvPr/>
        </p:nvSpPr>
        <p:spPr>
          <a:xfrm>
            <a:off x="4686701" y="4917006"/>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微信由于</a:t>
            </a:r>
            <a:r>
              <a:rPr lang="en-US" altLang="zh-CN" sz="1400" dirty="0">
                <a:solidFill>
                  <a:schemeClr val="bg1"/>
                </a:solidFill>
                <a:cs typeface="+mn-ea"/>
                <a:sym typeface="+mn-lt"/>
              </a:rPr>
              <a:t>2010</a:t>
            </a:r>
            <a:r>
              <a:rPr lang="zh-CN" altLang="en-US" sz="1400" dirty="0">
                <a:solidFill>
                  <a:schemeClr val="bg1"/>
                </a:solidFill>
                <a:cs typeface="+mn-ea"/>
                <a:sym typeface="+mn-lt"/>
              </a:rPr>
              <a:t>年</a:t>
            </a:r>
            <a:r>
              <a:rPr lang="en-US" altLang="zh-CN" sz="1400" dirty="0">
                <a:solidFill>
                  <a:schemeClr val="bg1"/>
                </a:solidFill>
                <a:cs typeface="+mn-ea"/>
                <a:sym typeface="+mn-lt"/>
              </a:rPr>
              <a:t>10</a:t>
            </a:r>
            <a:r>
              <a:rPr lang="zh-CN" altLang="en-US" sz="1400" dirty="0">
                <a:solidFill>
                  <a:schemeClr val="bg1"/>
                </a:solidFill>
                <a:cs typeface="+mn-ea"/>
                <a:sym typeface="+mn-lt"/>
              </a:rPr>
              <a:t>月筹划启动，由腾讯广州研发中心产品团队打造</a:t>
            </a:r>
          </a:p>
        </p:txBody>
      </p:sp>
      <p:cxnSp>
        <p:nvCxnSpPr>
          <p:cNvPr id="19" name="直接连接符 18"/>
          <p:cNvCxnSpPr/>
          <p:nvPr/>
        </p:nvCxnSpPr>
        <p:spPr>
          <a:xfrm>
            <a:off x="5986678" y="4811460"/>
            <a:ext cx="26516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xmlns="" id="{79CC4C11-BA03-42ED-B5F6-B3D043086A89}"/>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0" y="1417775"/>
            <a:ext cx="12192000" cy="2271818"/>
          </a:xfrm>
          <a:prstGeom prst="rect">
            <a:avLst/>
          </a:prstGeom>
        </p:spPr>
      </p:pic>
      <p:sp>
        <p:nvSpPr>
          <p:cNvPr id="7" name="矩形 6">
            <a:extLst>
              <a:ext uri="{FF2B5EF4-FFF2-40B4-BE49-F238E27FC236}">
                <a16:creationId xmlns:a16="http://schemas.microsoft.com/office/drawing/2014/main" xmlns="" id="{164D2F12-7AA8-42AF-8B64-25FFB2462C62}"/>
              </a:ext>
            </a:extLst>
          </p:cNvPr>
          <p:cNvSpPr/>
          <p:nvPr/>
        </p:nvSpPr>
        <p:spPr>
          <a:xfrm>
            <a:off x="2458193" y="1213244"/>
            <a:ext cx="451262" cy="451262"/>
          </a:xfrm>
          <a:prstGeom prst="rect">
            <a:avLst/>
          </a:prstGeom>
          <a:pattFill prst="pct10">
            <a:fgClr>
              <a:srgbClr val="EF904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631947948"/>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xmlns="" id="{DCAB0470-8036-4EB7-A565-C1E0093712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2327" y="3584334"/>
            <a:ext cx="4042612" cy="2695075"/>
          </a:xfrm>
          <a:prstGeom prst="rect">
            <a:avLst/>
          </a:prstGeom>
        </p:spPr>
      </p:pic>
      <p:pic>
        <p:nvPicPr>
          <p:cNvPr id="23" name="图片 22">
            <a:extLst>
              <a:ext uri="{FF2B5EF4-FFF2-40B4-BE49-F238E27FC236}">
                <a16:creationId xmlns:a16="http://schemas.microsoft.com/office/drawing/2014/main" xmlns="" id="{80335683-6216-441C-92A8-0995C896AE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310" y="1318180"/>
            <a:ext cx="4042612" cy="2695075"/>
          </a:xfrm>
          <a:prstGeom prst="rect">
            <a:avLst/>
          </a:prstGeom>
        </p:spPr>
      </p:pic>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sp>
        <p:nvSpPr>
          <p:cNvPr id="42" name="íşļiďè"/>
          <p:cNvSpPr/>
          <p:nvPr/>
        </p:nvSpPr>
        <p:spPr>
          <a:xfrm>
            <a:off x="5569825" y="1288482"/>
            <a:ext cx="1919192" cy="1038079"/>
          </a:xfrm>
          <a:custGeom>
            <a:avLst/>
            <a:gdLst>
              <a:gd name="connsiteX0" fmla="*/ 1832429 w 6775553"/>
              <a:gd name="connsiteY0" fmla="*/ 0 h 3664858"/>
              <a:gd name="connsiteX1" fmla="*/ 3520857 w 6775553"/>
              <a:gd name="connsiteY1" fmla="*/ 1119165 h 3664858"/>
              <a:gd name="connsiteX2" fmla="*/ 3541502 w 6775553"/>
              <a:gd name="connsiteY2" fmla="*/ 1175571 h 3664858"/>
              <a:gd name="connsiteX3" fmla="*/ 3543956 w 6775553"/>
              <a:gd name="connsiteY3" fmla="*/ 1174000 h 3664858"/>
              <a:gd name="connsiteX4" fmla="*/ 3615719 w 6775553"/>
              <a:gd name="connsiteY4" fmla="*/ 1306233 h 3664858"/>
              <a:gd name="connsiteX5" fmla="*/ 4345916 w 6775553"/>
              <a:gd name="connsiteY5" fmla="*/ 1694531 h 3664858"/>
              <a:gd name="connsiteX6" fmla="*/ 5011770 w 6775553"/>
              <a:gd name="connsiteY6" fmla="*/ 1390179 h 3664858"/>
              <a:gd name="connsiteX7" fmla="*/ 5048596 w 6775553"/>
              <a:gd name="connsiteY7" fmla="*/ 1342134 h 3664858"/>
              <a:gd name="connsiteX8" fmla="*/ 5066082 w 6775553"/>
              <a:gd name="connsiteY8" fmla="*/ 1309919 h 3664858"/>
              <a:gd name="connsiteX9" fmla="*/ 5089552 w 6775553"/>
              <a:gd name="connsiteY9" fmla="*/ 1281473 h 3664858"/>
              <a:gd name="connsiteX10" fmla="*/ 5094681 w 6775553"/>
              <a:gd name="connsiteY10" fmla="*/ 1272022 h 3664858"/>
              <a:gd name="connsiteX11" fmla="*/ 5096253 w 6775553"/>
              <a:gd name="connsiteY11" fmla="*/ 1273351 h 3664858"/>
              <a:gd name="connsiteX12" fmla="*/ 5180197 w 6775553"/>
              <a:gd name="connsiteY12" fmla="*/ 1171610 h 3664858"/>
              <a:gd name="connsiteX13" fmla="*/ 5841015 w 6775553"/>
              <a:gd name="connsiteY13" fmla="*/ 897890 h 3664858"/>
              <a:gd name="connsiteX14" fmla="*/ 6775553 w 6775553"/>
              <a:gd name="connsiteY14" fmla="*/ 1832428 h 3664858"/>
              <a:gd name="connsiteX15" fmla="*/ 5841015 w 6775553"/>
              <a:gd name="connsiteY15" fmla="*/ 2766966 h 3664858"/>
              <a:gd name="connsiteX16" fmla="*/ 5134367 w 6775553"/>
              <a:gd name="connsiteY16" fmla="*/ 2444014 h 3664858"/>
              <a:gd name="connsiteX17" fmla="*/ 5092691 w 6775553"/>
              <a:gd name="connsiteY17" fmla="*/ 2386854 h 3664858"/>
              <a:gd name="connsiteX18" fmla="*/ 5090513 w 6775553"/>
              <a:gd name="connsiteY18" fmla="*/ 2388695 h 3664858"/>
              <a:gd name="connsiteX19" fmla="*/ 5080267 w 6775553"/>
              <a:gd name="connsiteY19" fmla="*/ 2369814 h 3664858"/>
              <a:gd name="connsiteX20" fmla="*/ 5046845 w 6775553"/>
              <a:gd name="connsiteY20" fmla="*/ 2323975 h 3664858"/>
              <a:gd name="connsiteX21" fmla="*/ 5011770 w 6775553"/>
              <a:gd name="connsiteY21" fmla="*/ 2278215 h 3664858"/>
              <a:gd name="connsiteX22" fmla="*/ 4345916 w 6775553"/>
              <a:gd name="connsiteY22" fmla="*/ 1973862 h 3664858"/>
              <a:gd name="connsiteX23" fmla="*/ 3615719 w 6775553"/>
              <a:gd name="connsiteY23" fmla="*/ 2362160 h 3664858"/>
              <a:gd name="connsiteX24" fmla="*/ 3548466 w 6775553"/>
              <a:gd name="connsiteY24" fmla="*/ 2486081 h 3664858"/>
              <a:gd name="connsiteX25" fmla="*/ 3544494 w 6775553"/>
              <a:gd name="connsiteY25" fmla="*/ 2483539 h 3664858"/>
              <a:gd name="connsiteX26" fmla="*/ 3533622 w 6775553"/>
              <a:gd name="connsiteY26" fmla="*/ 2514722 h 3664858"/>
              <a:gd name="connsiteX27" fmla="*/ 1832429 w 6775553"/>
              <a:gd name="connsiteY27" fmla="*/ 3664858 h 3664858"/>
              <a:gd name="connsiteX28" fmla="*/ 0 w 6775553"/>
              <a:gd name="connsiteY28" fmla="*/ 1832429 h 3664858"/>
              <a:gd name="connsiteX29" fmla="*/ 1832429 w 6775553"/>
              <a:gd name="connsiteY29" fmla="*/ 0 h 366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75553" h="3664858">
                <a:moveTo>
                  <a:pt x="1832429" y="0"/>
                </a:moveTo>
                <a:cubicBezTo>
                  <a:pt x="2591446" y="0"/>
                  <a:pt x="3242679" y="461478"/>
                  <a:pt x="3520857" y="1119165"/>
                </a:cubicBezTo>
                <a:lnTo>
                  <a:pt x="3541502" y="1175571"/>
                </a:lnTo>
                <a:lnTo>
                  <a:pt x="3543956" y="1174000"/>
                </a:lnTo>
                <a:lnTo>
                  <a:pt x="3615719" y="1306233"/>
                </a:lnTo>
                <a:cubicBezTo>
                  <a:pt x="3773967" y="1540504"/>
                  <a:pt x="4041957" y="1694531"/>
                  <a:pt x="4345916" y="1694531"/>
                </a:cubicBezTo>
                <a:cubicBezTo>
                  <a:pt x="4611881" y="1694531"/>
                  <a:pt x="4850306" y="1576604"/>
                  <a:pt x="5011770" y="1390179"/>
                </a:cubicBezTo>
                <a:lnTo>
                  <a:pt x="5048596" y="1342134"/>
                </a:lnTo>
                <a:lnTo>
                  <a:pt x="5066082" y="1309919"/>
                </a:lnTo>
                <a:lnTo>
                  <a:pt x="5089552" y="1281473"/>
                </a:lnTo>
                <a:lnTo>
                  <a:pt x="5094681" y="1272022"/>
                </a:lnTo>
                <a:lnTo>
                  <a:pt x="5096253" y="1273351"/>
                </a:lnTo>
                <a:lnTo>
                  <a:pt x="5180197" y="1171610"/>
                </a:lnTo>
                <a:cubicBezTo>
                  <a:pt x="5349315" y="1002492"/>
                  <a:pt x="5582950" y="897890"/>
                  <a:pt x="5841015" y="897890"/>
                </a:cubicBezTo>
                <a:cubicBezTo>
                  <a:pt x="6357146" y="897890"/>
                  <a:pt x="6775553" y="1316297"/>
                  <a:pt x="6775553" y="1832428"/>
                </a:cubicBezTo>
                <a:cubicBezTo>
                  <a:pt x="6775553" y="2348559"/>
                  <a:pt x="6357146" y="2766966"/>
                  <a:pt x="5841015" y="2766966"/>
                </a:cubicBezTo>
                <a:cubicBezTo>
                  <a:pt x="5558756" y="2766966"/>
                  <a:pt x="5305723" y="2641832"/>
                  <a:pt x="5134367" y="2444014"/>
                </a:cubicBezTo>
                <a:lnTo>
                  <a:pt x="5092691" y="2386854"/>
                </a:lnTo>
                <a:lnTo>
                  <a:pt x="5090513" y="2388695"/>
                </a:lnTo>
                <a:lnTo>
                  <a:pt x="5080267" y="2369814"/>
                </a:lnTo>
                <a:lnTo>
                  <a:pt x="5046845" y="2323975"/>
                </a:lnTo>
                <a:lnTo>
                  <a:pt x="5011770" y="2278215"/>
                </a:lnTo>
                <a:cubicBezTo>
                  <a:pt x="4850306" y="2091790"/>
                  <a:pt x="4611881" y="1973862"/>
                  <a:pt x="4345916" y="1973862"/>
                </a:cubicBezTo>
                <a:cubicBezTo>
                  <a:pt x="4041957" y="1973863"/>
                  <a:pt x="3773967" y="2127890"/>
                  <a:pt x="3615719" y="2362160"/>
                </a:cubicBezTo>
                <a:lnTo>
                  <a:pt x="3548466" y="2486081"/>
                </a:lnTo>
                <a:lnTo>
                  <a:pt x="3544494" y="2483539"/>
                </a:lnTo>
                <a:lnTo>
                  <a:pt x="3533622" y="2514722"/>
                </a:lnTo>
                <a:cubicBezTo>
                  <a:pt x="3263004" y="3188846"/>
                  <a:pt x="2603306" y="3664858"/>
                  <a:pt x="1832429" y="3664858"/>
                </a:cubicBezTo>
                <a:cubicBezTo>
                  <a:pt x="820406" y="3664858"/>
                  <a:pt x="0" y="2844452"/>
                  <a:pt x="0" y="1832429"/>
                </a:cubicBezTo>
                <a:cubicBezTo>
                  <a:pt x="0" y="820406"/>
                  <a:pt x="820406" y="0"/>
                  <a:pt x="1832429" y="0"/>
                </a:cubicBezTo>
                <a:close/>
              </a:path>
            </a:pathLst>
          </a:custGeom>
          <a:solidFill>
            <a:srgbClr val="EF904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3" name="îṧļiḓe"/>
          <p:cNvSpPr/>
          <p:nvPr/>
        </p:nvSpPr>
        <p:spPr>
          <a:xfrm flipH="1">
            <a:off x="4701233" y="2546255"/>
            <a:ext cx="1919192" cy="1038079"/>
          </a:xfrm>
          <a:custGeom>
            <a:avLst/>
            <a:gdLst>
              <a:gd name="connsiteX0" fmla="*/ 1832429 w 6775553"/>
              <a:gd name="connsiteY0" fmla="*/ 0 h 3664858"/>
              <a:gd name="connsiteX1" fmla="*/ 3520857 w 6775553"/>
              <a:gd name="connsiteY1" fmla="*/ 1119165 h 3664858"/>
              <a:gd name="connsiteX2" fmla="*/ 3541502 w 6775553"/>
              <a:gd name="connsiteY2" fmla="*/ 1175571 h 3664858"/>
              <a:gd name="connsiteX3" fmla="*/ 3543956 w 6775553"/>
              <a:gd name="connsiteY3" fmla="*/ 1174000 h 3664858"/>
              <a:gd name="connsiteX4" fmla="*/ 3615719 w 6775553"/>
              <a:gd name="connsiteY4" fmla="*/ 1306233 h 3664858"/>
              <a:gd name="connsiteX5" fmla="*/ 4345916 w 6775553"/>
              <a:gd name="connsiteY5" fmla="*/ 1694531 h 3664858"/>
              <a:gd name="connsiteX6" fmla="*/ 5011770 w 6775553"/>
              <a:gd name="connsiteY6" fmla="*/ 1390179 h 3664858"/>
              <a:gd name="connsiteX7" fmla="*/ 5048596 w 6775553"/>
              <a:gd name="connsiteY7" fmla="*/ 1342134 h 3664858"/>
              <a:gd name="connsiteX8" fmla="*/ 5066082 w 6775553"/>
              <a:gd name="connsiteY8" fmla="*/ 1309919 h 3664858"/>
              <a:gd name="connsiteX9" fmla="*/ 5089552 w 6775553"/>
              <a:gd name="connsiteY9" fmla="*/ 1281473 h 3664858"/>
              <a:gd name="connsiteX10" fmla="*/ 5094681 w 6775553"/>
              <a:gd name="connsiteY10" fmla="*/ 1272022 h 3664858"/>
              <a:gd name="connsiteX11" fmla="*/ 5096253 w 6775553"/>
              <a:gd name="connsiteY11" fmla="*/ 1273351 h 3664858"/>
              <a:gd name="connsiteX12" fmla="*/ 5180197 w 6775553"/>
              <a:gd name="connsiteY12" fmla="*/ 1171610 h 3664858"/>
              <a:gd name="connsiteX13" fmla="*/ 5841015 w 6775553"/>
              <a:gd name="connsiteY13" fmla="*/ 897890 h 3664858"/>
              <a:gd name="connsiteX14" fmla="*/ 6775553 w 6775553"/>
              <a:gd name="connsiteY14" fmla="*/ 1832428 h 3664858"/>
              <a:gd name="connsiteX15" fmla="*/ 5841015 w 6775553"/>
              <a:gd name="connsiteY15" fmla="*/ 2766966 h 3664858"/>
              <a:gd name="connsiteX16" fmla="*/ 5134367 w 6775553"/>
              <a:gd name="connsiteY16" fmla="*/ 2444014 h 3664858"/>
              <a:gd name="connsiteX17" fmla="*/ 5092691 w 6775553"/>
              <a:gd name="connsiteY17" fmla="*/ 2386854 h 3664858"/>
              <a:gd name="connsiteX18" fmla="*/ 5090513 w 6775553"/>
              <a:gd name="connsiteY18" fmla="*/ 2388695 h 3664858"/>
              <a:gd name="connsiteX19" fmla="*/ 5080267 w 6775553"/>
              <a:gd name="connsiteY19" fmla="*/ 2369814 h 3664858"/>
              <a:gd name="connsiteX20" fmla="*/ 5046845 w 6775553"/>
              <a:gd name="connsiteY20" fmla="*/ 2323975 h 3664858"/>
              <a:gd name="connsiteX21" fmla="*/ 5011770 w 6775553"/>
              <a:gd name="connsiteY21" fmla="*/ 2278215 h 3664858"/>
              <a:gd name="connsiteX22" fmla="*/ 4345916 w 6775553"/>
              <a:gd name="connsiteY22" fmla="*/ 1973862 h 3664858"/>
              <a:gd name="connsiteX23" fmla="*/ 3615719 w 6775553"/>
              <a:gd name="connsiteY23" fmla="*/ 2362160 h 3664858"/>
              <a:gd name="connsiteX24" fmla="*/ 3548466 w 6775553"/>
              <a:gd name="connsiteY24" fmla="*/ 2486081 h 3664858"/>
              <a:gd name="connsiteX25" fmla="*/ 3544494 w 6775553"/>
              <a:gd name="connsiteY25" fmla="*/ 2483539 h 3664858"/>
              <a:gd name="connsiteX26" fmla="*/ 3533622 w 6775553"/>
              <a:gd name="connsiteY26" fmla="*/ 2514722 h 3664858"/>
              <a:gd name="connsiteX27" fmla="*/ 1832429 w 6775553"/>
              <a:gd name="connsiteY27" fmla="*/ 3664858 h 3664858"/>
              <a:gd name="connsiteX28" fmla="*/ 0 w 6775553"/>
              <a:gd name="connsiteY28" fmla="*/ 1832429 h 3664858"/>
              <a:gd name="connsiteX29" fmla="*/ 1832429 w 6775553"/>
              <a:gd name="connsiteY29" fmla="*/ 0 h 366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75553" h="3664858">
                <a:moveTo>
                  <a:pt x="1832429" y="0"/>
                </a:moveTo>
                <a:cubicBezTo>
                  <a:pt x="2591446" y="0"/>
                  <a:pt x="3242679" y="461478"/>
                  <a:pt x="3520857" y="1119165"/>
                </a:cubicBezTo>
                <a:lnTo>
                  <a:pt x="3541502" y="1175571"/>
                </a:lnTo>
                <a:lnTo>
                  <a:pt x="3543956" y="1174000"/>
                </a:lnTo>
                <a:lnTo>
                  <a:pt x="3615719" y="1306233"/>
                </a:lnTo>
                <a:cubicBezTo>
                  <a:pt x="3773967" y="1540504"/>
                  <a:pt x="4041957" y="1694531"/>
                  <a:pt x="4345916" y="1694531"/>
                </a:cubicBezTo>
                <a:cubicBezTo>
                  <a:pt x="4611881" y="1694531"/>
                  <a:pt x="4850306" y="1576604"/>
                  <a:pt x="5011770" y="1390179"/>
                </a:cubicBezTo>
                <a:lnTo>
                  <a:pt x="5048596" y="1342134"/>
                </a:lnTo>
                <a:lnTo>
                  <a:pt x="5066082" y="1309919"/>
                </a:lnTo>
                <a:lnTo>
                  <a:pt x="5089552" y="1281473"/>
                </a:lnTo>
                <a:lnTo>
                  <a:pt x="5094681" y="1272022"/>
                </a:lnTo>
                <a:lnTo>
                  <a:pt x="5096253" y="1273351"/>
                </a:lnTo>
                <a:lnTo>
                  <a:pt x="5180197" y="1171610"/>
                </a:lnTo>
                <a:cubicBezTo>
                  <a:pt x="5349315" y="1002492"/>
                  <a:pt x="5582950" y="897890"/>
                  <a:pt x="5841015" y="897890"/>
                </a:cubicBezTo>
                <a:cubicBezTo>
                  <a:pt x="6357146" y="897890"/>
                  <a:pt x="6775553" y="1316297"/>
                  <a:pt x="6775553" y="1832428"/>
                </a:cubicBezTo>
                <a:cubicBezTo>
                  <a:pt x="6775553" y="2348559"/>
                  <a:pt x="6357146" y="2766966"/>
                  <a:pt x="5841015" y="2766966"/>
                </a:cubicBezTo>
                <a:cubicBezTo>
                  <a:pt x="5558756" y="2766966"/>
                  <a:pt x="5305723" y="2641832"/>
                  <a:pt x="5134367" y="2444014"/>
                </a:cubicBezTo>
                <a:lnTo>
                  <a:pt x="5092691" y="2386854"/>
                </a:lnTo>
                <a:lnTo>
                  <a:pt x="5090513" y="2388695"/>
                </a:lnTo>
                <a:lnTo>
                  <a:pt x="5080267" y="2369814"/>
                </a:lnTo>
                <a:lnTo>
                  <a:pt x="5046845" y="2323975"/>
                </a:lnTo>
                <a:lnTo>
                  <a:pt x="5011770" y="2278215"/>
                </a:lnTo>
                <a:cubicBezTo>
                  <a:pt x="4850306" y="2091790"/>
                  <a:pt x="4611881" y="1973862"/>
                  <a:pt x="4345916" y="1973862"/>
                </a:cubicBezTo>
                <a:cubicBezTo>
                  <a:pt x="4041957" y="1973863"/>
                  <a:pt x="3773967" y="2127890"/>
                  <a:pt x="3615719" y="2362160"/>
                </a:cubicBezTo>
                <a:lnTo>
                  <a:pt x="3548466" y="2486081"/>
                </a:lnTo>
                <a:lnTo>
                  <a:pt x="3544494" y="2483539"/>
                </a:lnTo>
                <a:lnTo>
                  <a:pt x="3533622" y="2514722"/>
                </a:lnTo>
                <a:cubicBezTo>
                  <a:pt x="3263004" y="3188846"/>
                  <a:pt x="2603306" y="3664858"/>
                  <a:pt x="1832429" y="3664858"/>
                </a:cubicBezTo>
                <a:cubicBezTo>
                  <a:pt x="820406" y="3664858"/>
                  <a:pt x="0" y="2844452"/>
                  <a:pt x="0" y="1832429"/>
                </a:cubicBezTo>
                <a:cubicBezTo>
                  <a:pt x="0" y="820406"/>
                  <a:pt x="820406" y="0"/>
                  <a:pt x="1832429" y="0"/>
                </a:cubicBezTo>
                <a:close/>
              </a:path>
            </a:pathLst>
          </a:custGeom>
          <a:solidFill>
            <a:srgbClr val="EF904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4" name="íṡliḑê"/>
          <p:cNvSpPr/>
          <p:nvPr/>
        </p:nvSpPr>
        <p:spPr>
          <a:xfrm>
            <a:off x="5569825" y="3804027"/>
            <a:ext cx="1919192" cy="1038079"/>
          </a:xfrm>
          <a:custGeom>
            <a:avLst/>
            <a:gdLst>
              <a:gd name="connsiteX0" fmla="*/ 1832429 w 6775553"/>
              <a:gd name="connsiteY0" fmla="*/ 0 h 3664858"/>
              <a:gd name="connsiteX1" fmla="*/ 3520857 w 6775553"/>
              <a:gd name="connsiteY1" fmla="*/ 1119165 h 3664858"/>
              <a:gd name="connsiteX2" fmla="*/ 3541502 w 6775553"/>
              <a:gd name="connsiteY2" fmla="*/ 1175571 h 3664858"/>
              <a:gd name="connsiteX3" fmla="*/ 3543956 w 6775553"/>
              <a:gd name="connsiteY3" fmla="*/ 1174000 h 3664858"/>
              <a:gd name="connsiteX4" fmla="*/ 3615719 w 6775553"/>
              <a:gd name="connsiteY4" fmla="*/ 1306233 h 3664858"/>
              <a:gd name="connsiteX5" fmla="*/ 4345916 w 6775553"/>
              <a:gd name="connsiteY5" fmla="*/ 1694531 h 3664858"/>
              <a:gd name="connsiteX6" fmla="*/ 5011770 w 6775553"/>
              <a:gd name="connsiteY6" fmla="*/ 1390179 h 3664858"/>
              <a:gd name="connsiteX7" fmla="*/ 5048596 w 6775553"/>
              <a:gd name="connsiteY7" fmla="*/ 1342134 h 3664858"/>
              <a:gd name="connsiteX8" fmla="*/ 5066082 w 6775553"/>
              <a:gd name="connsiteY8" fmla="*/ 1309919 h 3664858"/>
              <a:gd name="connsiteX9" fmla="*/ 5089552 w 6775553"/>
              <a:gd name="connsiteY9" fmla="*/ 1281473 h 3664858"/>
              <a:gd name="connsiteX10" fmla="*/ 5094681 w 6775553"/>
              <a:gd name="connsiteY10" fmla="*/ 1272022 h 3664858"/>
              <a:gd name="connsiteX11" fmla="*/ 5096253 w 6775553"/>
              <a:gd name="connsiteY11" fmla="*/ 1273351 h 3664858"/>
              <a:gd name="connsiteX12" fmla="*/ 5180197 w 6775553"/>
              <a:gd name="connsiteY12" fmla="*/ 1171610 h 3664858"/>
              <a:gd name="connsiteX13" fmla="*/ 5841015 w 6775553"/>
              <a:gd name="connsiteY13" fmla="*/ 897890 h 3664858"/>
              <a:gd name="connsiteX14" fmla="*/ 6775553 w 6775553"/>
              <a:gd name="connsiteY14" fmla="*/ 1832428 h 3664858"/>
              <a:gd name="connsiteX15" fmla="*/ 5841015 w 6775553"/>
              <a:gd name="connsiteY15" fmla="*/ 2766966 h 3664858"/>
              <a:gd name="connsiteX16" fmla="*/ 5134367 w 6775553"/>
              <a:gd name="connsiteY16" fmla="*/ 2444014 h 3664858"/>
              <a:gd name="connsiteX17" fmla="*/ 5092691 w 6775553"/>
              <a:gd name="connsiteY17" fmla="*/ 2386854 h 3664858"/>
              <a:gd name="connsiteX18" fmla="*/ 5090513 w 6775553"/>
              <a:gd name="connsiteY18" fmla="*/ 2388695 h 3664858"/>
              <a:gd name="connsiteX19" fmla="*/ 5080267 w 6775553"/>
              <a:gd name="connsiteY19" fmla="*/ 2369814 h 3664858"/>
              <a:gd name="connsiteX20" fmla="*/ 5046845 w 6775553"/>
              <a:gd name="connsiteY20" fmla="*/ 2323975 h 3664858"/>
              <a:gd name="connsiteX21" fmla="*/ 5011770 w 6775553"/>
              <a:gd name="connsiteY21" fmla="*/ 2278215 h 3664858"/>
              <a:gd name="connsiteX22" fmla="*/ 4345916 w 6775553"/>
              <a:gd name="connsiteY22" fmla="*/ 1973862 h 3664858"/>
              <a:gd name="connsiteX23" fmla="*/ 3615719 w 6775553"/>
              <a:gd name="connsiteY23" fmla="*/ 2362160 h 3664858"/>
              <a:gd name="connsiteX24" fmla="*/ 3548466 w 6775553"/>
              <a:gd name="connsiteY24" fmla="*/ 2486081 h 3664858"/>
              <a:gd name="connsiteX25" fmla="*/ 3544494 w 6775553"/>
              <a:gd name="connsiteY25" fmla="*/ 2483539 h 3664858"/>
              <a:gd name="connsiteX26" fmla="*/ 3533622 w 6775553"/>
              <a:gd name="connsiteY26" fmla="*/ 2514722 h 3664858"/>
              <a:gd name="connsiteX27" fmla="*/ 1832429 w 6775553"/>
              <a:gd name="connsiteY27" fmla="*/ 3664858 h 3664858"/>
              <a:gd name="connsiteX28" fmla="*/ 0 w 6775553"/>
              <a:gd name="connsiteY28" fmla="*/ 1832429 h 3664858"/>
              <a:gd name="connsiteX29" fmla="*/ 1832429 w 6775553"/>
              <a:gd name="connsiteY29" fmla="*/ 0 h 366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75553" h="3664858">
                <a:moveTo>
                  <a:pt x="1832429" y="0"/>
                </a:moveTo>
                <a:cubicBezTo>
                  <a:pt x="2591446" y="0"/>
                  <a:pt x="3242679" y="461478"/>
                  <a:pt x="3520857" y="1119165"/>
                </a:cubicBezTo>
                <a:lnTo>
                  <a:pt x="3541502" y="1175571"/>
                </a:lnTo>
                <a:lnTo>
                  <a:pt x="3543956" y="1174000"/>
                </a:lnTo>
                <a:lnTo>
                  <a:pt x="3615719" y="1306233"/>
                </a:lnTo>
                <a:cubicBezTo>
                  <a:pt x="3773967" y="1540504"/>
                  <a:pt x="4041957" y="1694531"/>
                  <a:pt x="4345916" y="1694531"/>
                </a:cubicBezTo>
                <a:cubicBezTo>
                  <a:pt x="4611881" y="1694531"/>
                  <a:pt x="4850306" y="1576604"/>
                  <a:pt x="5011770" y="1390179"/>
                </a:cubicBezTo>
                <a:lnTo>
                  <a:pt x="5048596" y="1342134"/>
                </a:lnTo>
                <a:lnTo>
                  <a:pt x="5066082" y="1309919"/>
                </a:lnTo>
                <a:lnTo>
                  <a:pt x="5089552" y="1281473"/>
                </a:lnTo>
                <a:lnTo>
                  <a:pt x="5094681" y="1272022"/>
                </a:lnTo>
                <a:lnTo>
                  <a:pt x="5096253" y="1273351"/>
                </a:lnTo>
                <a:lnTo>
                  <a:pt x="5180197" y="1171610"/>
                </a:lnTo>
                <a:cubicBezTo>
                  <a:pt x="5349315" y="1002492"/>
                  <a:pt x="5582950" y="897890"/>
                  <a:pt x="5841015" y="897890"/>
                </a:cubicBezTo>
                <a:cubicBezTo>
                  <a:pt x="6357146" y="897890"/>
                  <a:pt x="6775553" y="1316297"/>
                  <a:pt x="6775553" y="1832428"/>
                </a:cubicBezTo>
                <a:cubicBezTo>
                  <a:pt x="6775553" y="2348559"/>
                  <a:pt x="6357146" y="2766966"/>
                  <a:pt x="5841015" y="2766966"/>
                </a:cubicBezTo>
                <a:cubicBezTo>
                  <a:pt x="5558756" y="2766966"/>
                  <a:pt x="5305723" y="2641832"/>
                  <a:pt x="5134367" y="2444014"/>
                </a:cubicBezTo>
                <a:lnTo>
                  <a:pt x="5092691" y="2386854"/>
                </a:lnTo>
                <a:lnTo>
                  <a:pt x="5090513" y="2388695"/>
                </a:lnTo>
                <a:lnTo>
                  <a:pt x="5080267" y="2369814"/>
                </a:lnTo>
                <a:lnTo>
                  <a:pt x="5046845" y="2323975"/>
                </a:lnTo>
                <a:lnTo>
                  <a:pt x="5011770" y="2278215"/>
                </a:lnTo>
                <a:cubicBezTo>
                  <a:pt x="4850306" y="2091790"/>
                  <a:pt x="4611881" y="1973862"/>
                  <a:pt x="4345916" y="1973862"/>
                </a:cubicBezTo>
                <a:cubicBezTo>
                  <a:pt x="4041957" y="1973863"/>
                  <a:pt x="3773967" y="2127890"/>
                  <a:pt x="3615719" y="2362160"/>
                </a:cubicBezTo>
                <a:lnTo>
                  <a:pt x="3548466" y="2486081"/>
                </a:lnTo>
                <a:lnTo>
                  <a:pt x="3544494" y="2483539"/>
                </a:lnTo>
                <a:lnTo>
                  <a:pt x="3533622" y="2514722"/>
                </a:lnTo>
                <a:cubicBezTo>
                  <a:pt x="3263004" y="3188846"/>
                  <a:pt x="2603306" y="3664858"/>
                  <a:pt x="1832429" y="3664858"/>
                </a:cubicBezTo>
                <a:cubicBezTo>
                  <a:pt x="820406" y="3664858"/>
                  <a:pt x="0" y="2844452"/>
                  <a:pt x="0" y="1832429"/>
                </a:cubicBezTo>
                <a:cubicBezTo>
                  <a:pt x="0" y="820406"/>
                  <a:pt x="820406" y="0"/>
                  <a:pt x="1832429" y="0"/>
                </a:cubicBezTo>
                <a:close/>
              </a:path>
            </a:pathLst>
          </a:custGeom>
          <a:solidFill>
            <a:srgbClr val="EF904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5" name="iś1ïḑê"/>
          <p:cNvSpPr/>
          <p:nvPr/>
        </p:nvSpPr>
        <p:spPr>
          <a:xfrm flipH="1">
            <a:off x="4701233" y="5061800"/>
            <a:ext cx="1919192" cy="1038079"/>
          </a:xfrm>
          <a:custGeom>
            <a:avLst/>
            <a:gdLst>
              <a:gd name="connsiteX0" fmla="*/ 1832429 w 6775553"/>
              <a:gd name="connsiteY0" fmla="*/ 0 h 3664858"/>
              <a:gd name="connsiteX1" fmla="*/ 3520857 w 6775553"/>
              <a:gd name="connsiteY1" fmla="*/ 1119165 h 3664858"/>
              <a:gd name="connsiteX2" fmla="*/ 3541502 w 6775553"/>
              <a:gd name="connsiteY2" fmla="*/ 1175571 h 3664858"/>
              <a:gd name="connsiteX3" fmla="*/ 3543956 w 6775553"/>
              <a:gd name="connsiteY3" fmla="*/ 1174000 h 3664858"/>
              <a:gd name="connsiteX4" fmla="*/ 3615719 w 6775553"/>
              <a:gd name="connsiteY4" fmla="*/ 1306233 h 3664858"/>
              <a:gd name="connsiteX5" fmla="*/ 4345916 w 6775553"/>
              <a:gd name="connsiteY5" fmla="*/ 1694531 h 3664858"/>
              <a:gd name="connsiteX6" fmla="*/ 5011770 w 6775553"/>
              <a:gd name="connsiteY6" fmla="*/ 1390179 h 3664858"/>
              <a:gd name="connsiteX7" fmla="*/ 5048596 w 6775553"/>
              <a:gd name="connsiteY7" fmla="*/ 1342134 h 3664858"/>
              <a:gd name="connsiteX8" fmla="*/ 5066082 w 6775553"/>
              <a:gd name="connsiteY8" fmla="*/ 1309919 h 3664858"/>
              <a:gd name="connsiteX9" fmla="*/ 5089552 w 6775553"/>
              <a:gd name="connsiteY9" fmla="*/ 1281473 h 3664858"/>
              <a:gd name="connsiteX10" fmla="*/ 5094681 w 6775553"/>
              <a:gd name="connsiteY10" fmla="*/ 1272022 h 3664858"/>
              <a:gd name="connsiteX11" fmla="*/ 5096253 w 6775553"/>
              <a:gd name="connsiteY11" fmla="*/ 1273351 h 3664858"/>
              <a:gd name="connsiteX12" fmla="*/ 5180197 w 6775553"/>
              <a:gd name="connsiteY12" fmla="*/ 1171610 h 3664858"/>
              <a:gd name="connsiteX13" fmla="*/ 5841015 w 6775553"/>
              <a:gd name="connsiteY13" fmla="*/ 897890 h 3664858"/>
              <a:gd name="connsiteX14" fmla="*/ 6775553 w 6775553"/>
              <a:gd name="connsiteY14" fmla="*/ 1832428 h 3664858"/>
              <a:gd name="connsiteX15" fmla="*/ 5841015 w 6775553"/>
              <a:gd name="connsiteY15" fmla="*/ 2766966 h 3664858"/>
              <a:gd name="connsiteX16" fmla="*/ 5134367 w 6775553"/>
              <a:gd name="connsiteY16" fmla="*/ 2444014 h 3664858"/>
              <a:gd name="connsiteX17" fmla="*/ 5092691 w 6775553"/>
              <a:gd name="connsiteY17" fmla="*/ 2386854 h 3664858"/>
              <a:gd name="connsiteX18" fmla="*/ 5090513 w 6775553"/>
              <a:gd name="connsiteY18" fmla="*/ 2388695 h 3664858"/>
              <a:gd name="connsiteX19" fmla="*/ 5080267 w 6775553"/>
              <a:gd name="connsiteY19" fmla="*/ 2369814 h 3664858"/>
              <a:gd name="connsiteX20" fmla="*/ 5046845 w 6775553"/>
              <a:gd name="connsiteY20" fmla="*/ 2323975 h 3664858"/>
              <a:gd name="connsiteX21" fmla="*/ 5011770 w 6775553"/>
              <a:gd name="connsiteY21" fmla="*/ 2278215 h 3664858"/>
              <a:gd name="connsiteX22" fmla="*/ 4345916 w 6775553"/>
              <a:gd name="connsiteY22" fmla="*/ 1973862 h 3664858"/>
              <a:gd name="connsiteX23" fmla="*/ 3615719 w 6775553"/>
              <a:gd name="connsiteY23" fmla="*/ 2362160 h 3664858"/>
              <a:gd name="connsiteX24" fmla="*/ 3548466 w 6775553"/>
              <a:gd name="connsiteY24" fmla="*/ 2486081 h 3664858"/>
              <a:gd name="connsiteX25" fmla="*/ 3544494 w 6775553"/>
              <a:gd name="connsiteY25" fmla="*/ 2483539 h 3664858"/>
              <a:gd name="connsiteX26" fmla="*/ 3533622 w 6775553"/>
              <a:gd name="connsiteY26" fmla="*/ 2514722 h 3664858"/>
              <a:gd name="connsiteX27" fmla="*/ 1832429 w 6775553"/>
              <a:gd name="connsiteY27" fmla="*/ 3664858 h 3664858"/>
              <a:gd name="connsiteX28" fmla="*/ 0 w 6775553"/>
              <a:gd name="connsiteY28" fmla="*/ 1832429 h 3664858"/>
              <a:gd name="connsiteX29" fmla="*/ 1832429 w 6775553"/>
              <a:gd name="connsiteY29" fmla="*/ 0 h 366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75553" h="3664858">
                <a:moveTo>
                  <a:pt x="1832429" y="0"/>
                </a:moveTo>
                <a:cubicBezTo>
                  <a:pt x="2591446" y="0"/>
                  <a:pt x="3242679" y="461478"/>
                  <a:pt x="3520857" y="1119165"/>
                </a:cubicBezTo>
                <a:lnTo>
                  <a:pt x="3541502" y="1175571"/>
                </a:lnTo>
                <a:lnTo>
                  <a:pt x="3543956" y="1174000"/>
                </a:lnTo>
                <a:lnTo>
                  <a:pt x="3615719" y="1306233"/>
                </a:lnTo>
                <a:cubicBezTo>
                  <a:pt x="3773967" y="1540504"/>
                  <a:pt x="4041957" y="1694531"/>
                  <a:pt x="4345916" y="1694531"/>
                </a:cubicBezTo>
                <a:cubicBezTo>
                  <a:pt x="4611881" y="1694531"/>
                  <a:pt x="4850306" y="1576604"/>
                  <a:pt x="5011770" y="1390179"/>
                </a:cubicBezTo>
                <a:lnTo>
                  <a:pt x="5048596" y="1342134"/>
                </a:lnTo>
                <a:lnTo>
                  <a:pt x="5066082" y="1309919"/>
                </a:lnTo>
                <a:lnTo>
                  <a:pt x="5089552" y="1281473"/>
                </a:lnTo>
                <a:lnTo>
                  <a:pt x="5094681" y="1272022"/>
                </a:lnTo>
                <a:lnTo>
                  <a:pt x="5096253" y="1273351"/>
                </a:lnTo>
                <a:lnTo>
                  <a:pt x="5180197" y="1171610"/>
                </a:lnTo>
                <a:cubicBezTo>
                  <a:pt x="5349315" y="1002492"/>
                  <a:pt x="5582950" y="897890"/>
                  <a:pt x="5841015" y="897890"/>
                </a:cubicBezTo>
                <a:cubicBezTo>
                  <a:pt x="6357146" y="897890"/>
                  <a:pt x="6775553" y="1316297"/>
                  <a:pt x="6775553" y="1832428"/>
                </a:cubicBezTo>
                <a:cubicBezTo>
                  <a:pt x="6775553" y="2348559"/>
                  <a:pt x="6357146" y="2766966"/>
                  <a:pt x="5841015" y="2766966"/>
                </a:cubicBezTo>
                <a:cubicBezTo>
                  <a:pt x="5558756" y="2766966"/>
                  <a:pt x="5305723" y="2641832"/>
                  <a:pt x="5134367" y="2444014"/>
                </a:cubicBezTo>
                <a:lnTo>
                  <a:pt x="5092691" y="2386854"/>
                </a:lnTo>
                <a:lnTo>
                  <a:pt x="5090513" y="2388695"/>
                </a:lnTo>
                <a:lnTo>
                  <a:pt x="5080267" y="2369814"/>
                </a:lnTo>
                <a:lnTo>
                  <a:pt x="5046845" y="2323975"/>
                </a:lnTo>
                <a:lnTo>
                  <a:pt x="5011770" y="2278215"/>
                </a:lnTo>
                <a:cubicBezTo>
                  <a:pt x="4850306" y="2091790"/>
                  <a:pt x="4611881" y="1973862"/>
                  <a:pt x="4345916" y="1973862"/>
                </a:cubicBezTo>
                <a:cubicBezTo>
                  <a:pt x="4041957" y="1973863"/>
                  <a:pt x="3773967" y="2127890"/>
                  <a:pt x="3615719" y="2362160"/>
                </a:cubicBezTo>
                <a:lnTo>
                  <a:pt x="3548466" y="2486081"/>
                </a:lnTo>
                <a:lnTo>
                  <a:pt x="3544494" y="2483539"/>
                </a:lnTo>
                <a:lnTo>
                  <a:pt x="3533622" y="2514722"/>
                </a:lnTo>
                <a:cubicBezTo>
                  <a:pt x="3263004" y="3188846"/>
                  <a:pt x="2603306" y="3664858"/>
                  <a:pt x="1832429" y="3664858"/>
                </a:cubicBezTo>
                <a:cubicBezTo>
                  <a:pt x="820406" y="3664858"/>
                  <a:pt x="0" y="2844452"/>
                  <a:pt x="0" y="1832429"/>
                </a:cubicBezTo>
                <a:cubicBezTo>
                  <a:pt x="0" y="820406"/>
                  <a:pt x="820406" y="0"/>
                  <a:pt x="1832429" y="0"/>
                </a:cubicBezTo>
                <a:close/>
              </a:path>
            </a:pathLst>
          </a:custGeom>
          <a:solidFill>
            <a:srgbClr val="EF904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4" name="i$1ïḋé"/>
          <p:cNvSpPr/>
          <p:nvPr/>
        </p:nvSpPr>
        <p:spPr>
          <a:xfrm>
            <a:off x="7034895" y="1610794"/>
            <a:ext cx="356188" cy="461665"/>
          </a:xfrm>
          <a:prstGeom prst="rect">
            <a:avLst/>
          </a:prstGeom>
        </p:spPr>
        <p:txBody>
          <a:bodyPr wrap="none">
            <a:normAutofit/>
          </a:bodyPr>
          <a:lstStyle/>
          <a:p>
            <a:pPr algn="ctr"/>
            <a:r>
              <a:rPr lang="en-US" altLang="zh-CN" sz="2400" b="1">
                <a:solidFill>
                  <a:schemeClr val="bg1"/>
                </a:solidFill>
                <a:cs typeface="+mn-ea"/>
                <a:sym typeface="+mn-lt"/>
              </a:rPr>
              <a:t>1</a:t>
            </a:r>
          </a:p>
        </p:txBody>
      </p:sp>
      <p:sp>
        <p:nvSpPr>
          <p:cNvPr id="55" name="ïṣḻïḓè"/>
          <p:cNvSpPr/>
          <p:nvPr/>
        </p:nvSpPr>
        <p:spPr>
          <a:xfrm>
            <a:off x="7034895" y="4113190"/>
            <a:ext cx="356188" cy="461665"/>
          </a:xfrm>
          <a:prstGeom prst="rect">
            <a:avLst/>
          </a:prstGeom>
        </p:spPr>
        <p:txBody>
          <a:bodyPr wrap="none">
            <a:normAutofit/>
          </a:bodyPr>
          <a:lstStyle/>
          <a:p>
            <a:pPr algn="ctr"/>
            <a:r>
              <a:rPr lang="en-US" altLang="zh-CN" sz="2400" b="1">
                <a:solidFill>
                  <a:schemeClr val="bg1"/>
                </a:solidFill>
                <a:cs typeface="+mn-ea"/>
                <a:sym typeface="+mn-lt"/>
              </a:rPr>
              <a:t>3</a:t>
            </a:r>
          </a:p>
        </p:txBody>
      </p:sp>
      <p:sp>
        <p:nvSpPr>
          <p:cNvPr id="56" name="îŝḻiḋé"/>
          <p:cNvSpPr/>
          <p:nvPr/>
        </p:nvSpPr>
        <p:spPr>
          <a:xfrm>
            <a:off x="4781822" y="2855285"/>
            <a:ext cx="356188" cy="461665"/>
          </a:xfrm>
          <a:prstGeom prst="rect">
            <a:avLst/>
          </a:prstGeom>
        </p:spPr>
        <p:txBody>
          <a:bodyPr wrap="none">
            <a:normAutofit/>
          </a:bodyPr>
          <a:lstStyle/>
          <a:p>
            <a:pPr algn="ctr"/>
            <a:r>
              <a:rPr lang="en-US" altLang="zh-CN" sz="2400" b="1">
                <a:solidFill>
                  <a:schemeClr val="bg1"/>
                </a:solidFill>
                <a:cs typeface="+mn-ea"/>
                <a:sym typeface="+mn-lt"/>
              </a:rPr>
              <a:t>2</a:t>
            </a:r>
          </a:p>
        </p:txBody>
      </p:sp>
      <p:sp>
        <p:nvSpPr>
          <p:cNvPr id="57" name="î$ḻiďé"/>
          <p:cNvSpPr/>
          <p:nvPr/>
        </p:nvSpPr>
        <p:spPr>
          <a:xfrm>
            <a:off x="4781822" y="5357681"/>
            <a:ext cx="356188" cy="461665"/>
          </a:xfrm>
          <a:prstGeom prst="rect">
            <a:avLst/>
          </a:prstGeom>
        </p:spPr>
        <p:txBody>
          <a:bodyPr wrap="none">
            <a:normAutofit/>
          </a:bodyPr>
          <a:lstStyle/>
          <a:p>
            <a:pPr algn="ctr"/>
            <a:r>
              <a:rPr lang="en-US" altLang="zh-CN" sz="2400" b="1">
                <a:solidFill>
                  <a:schemeClr val="bg1"/>
                </a:solidFill>
                <a:cs typeface="+mn-ea"/>
                <a:sym typeface="+mn-lt"/>
              </a:rPr>
              <a:t>4</a:t>
            </a:r>
          </a:p>
        </p:txBody>
      </p:sp>
      <p:sp>
        <p:nvSpPr>
          <p:cNvPr id="66" name="文本框 65"/>
          <p:cNvSpPr txBox="1"/>
          <p:nvPr/>
        </p:nvSpPr>
        <p:spPr>
          <a:xfrm>
            <a:off x="7991283" y="1441517"/>
            <a:ext cx="2225040" cy="338554"/>
          </a:xfrm>
          <a:prstGeom prst="rect">
            <a:avLst/>
          </a:prstGeom>
          <a:noFill/>
        </p:spPr>
        <p:txBody>
          <a:bodyPr wrap="square" rtlCol="0">
            <a:spAutoFit/>
          </a:bodyPr>
          <a:lstStyle/>
          <a:p>
            <a:r>
              <a:rPr lang="zh-CN" altLang="en-US" sz="1600" dirty="0">
                <a:cs typeface="+mn-ea"/>
                <a:sym typeface="+mn-lt"/>
              </a:rPr>
              <a:t>输入你的标题</a:t>
            </a:r>
          </a:p>
        </p:txBody>
      </p:sp>
      <p:sp>
        <p:nvSpPr>
          <p:cNvPr id="67" name="文本框 66"/>
          <p:cNvSpPr txBox="1"/>
          <p:nvPr/>
        </p:nvSpPr>
        <p:spPr>
          <a:xfrm>
            <a:off x="7991283" y="1796957"/>
            <a:ext cx="2865120" cy="461665"/>
          </a:xfrm>
          <a:prstGeom prst="rect">
            <a:avLst/>
          </a:prstGeom>
          <a:noFill/>
        </p:spPr>
        <p:txBody>
          <a:bodyPr wrap="square" rtlCol="0">
            <a:spAutoFit/>
          </a:bodyPr>
          <a:lstStyle/>
          <a:p>
            <a:r>
              <a:rPr lang="zh-CN" altLang="en-US" sz="1200" dirty="0">
                <a:cs typeface="+mn-ea"/>
                <a:sym typeface="+mn-lt"/>
              </a:rPr>
              <a:t>微信由于</a:t>
            </a:r>
            <a:r>
              <a:rPr lang="en-US" altLang="zh-CN" sz="1200" dirty="0">
                <a:cs typeface="+mn-ea"/>
                <a:sym typeface="+mn-lt"/>
              </a:rPr>
              <a:t>2010</a:t>
            </a:r>
            <a:r>
              <a:rPr lang="zh-CN" altLang="en-US" sz="1200" dirty="0">
                <a:cs typeface="+mn-ea"/>
                <a:sym typeface="+mn-lt"/>
              </a:rPr>
              <a:t>年</a:t>
            </a:r>
            <a:r>
              <a:rPr lang="en-US" altLang="zh-CN" sz="1200" dirty="0">
                <a:cs typeface="+mn-ea"/>
                <a:sym typeface="+mn-lt"/>
              </a:rPr>
              <a:t>10</a:t>
            </a:r>
            <a:r>
              <a:rPr lang="zh-CN" altLang="en-US" sz="1200" dirty="0">
                <a:cs typeface="+mn-ea"/>
                <a:sym typeface="+mn-lt"/>
              </a:rPr>
              <a:t>月筹划启动，由腾讯广州研发中心产品团队打造</a:t>
            </a:r>
          </a:p>
        </p:txBody>
      </p:sp>
      <p:sp>
        <p:nvSpPr>
          <p:cNvPr id="69" name="文本框 68"/>
          <p:cNvSpPr txBox="1"/>
          <p:nvPr/>
        </p:nvSpPr>
        <p:spPr>
          <a:xfrm>
            <a:off x="7991283" y="3922833"/>
            <a:ext cx="2225040" cy="338554"/>
          </a:xfrm>
          <a:prstGeom prst="rect">
            <a:avLst/>
          </a:prstGeom>
          <a:noFill/>
        </p:spPr>
        <p:txBody>
          <a:bodyPr wrap="square" rtlCol="0">
            <a:spAutoFit/>
          </a:bodyPr>
          <a:lstStyle/>
          <a:p>
            <a:r>
              <a:rPr lang="zh-CN" altLang="en-US" sz="1600" dirty="0">
                <a:solidFill>
                  <a:schemeClr val="bg1"/>
                </a:solidFill>
                <a:cs typeface="+mn-ea"/>
                <a:sym typeface="+mn-lt"/>
              </a:rPr>
              <a:t>输入你的标题</a:t>
            </a:r>
          </a:p>
        </p:txBody>
      </p:sp>
      <p:sp>
        <p:nvSpPr>
          <p:cNvPr id="70" name="文本框 69"/>
          <p:cNvSpPr txBox="1"/>
          <p:nvPr/>
        </p:nvSpPr>
        <p:spPr>
          <a:xfrm>
            <a:off x="7991283" y="4278273"/>
            <a:ext cx="2865120" cy="461665"/>
          </a:xfrm>
          <a:prstGeom prst="rect">
            <a:avLst/>
          </a:prstGeom>
          <a:noFill/>
        </p:spPr>
        <p:txBody>
          <a:bodyPr wrap="square" rtlCol="0">
            <a:spAutoFit/>
          </a:bodyPr>
          <a:lstStyle/>
          <a:p>
            <a:r>
              <a:rPr lang="zh-CN" altLang="en-US" sz="1200" dirty="0">
                <a:solidFill>
                  <a:schemeClr val="bg1"/>
                </a:solidFill>
                <a:cs typeface="+mn-ea"/>
                <a:sym typeface="+mn-lt"/>
              </a:rPr>
              <a:t>微信由于</a:t>
            </a:r>
            <a:r>
              <a:rPr lang="en-US" altLang="zh-CN" sz="1200" dirty="0">
                <a:solidFill>
                  <a:schemeClr val="bg1"/>
                </a:solidFill>
                <a:cs typeface="+mn-ea"/>
                <a:sym typeface="+mn-lt"/>
              </a:rPr>
              <a:t>2010</a:t>
            </a:r>
            <a:r>
              <a:rPr lang="zh-CN" altLang="en-US" sz="1200" dirty="0">
                <a:solidFill>
                  <a:schemeClr val="bg1"/>
                </a:solidFill>
                <a:cs typeface="+mn-ea"/>
                <a:sym typeface="+mn-lt"/>
              </a:rPr>
              <a:t>年</a:t>
            </a:r>
            <a:r>
              <a:rPr lang="en-US" altLang="zh-CN" sz="1200" dirty="0">
                <a:solidFill>
                  <a:schemeClr val="bg1"/>
                </a:solidFill>
                <a:cs typeface="+mn-ea"/>
                <a:sym typeface="+mn-lt"/>
              </a:rPr>
              <a:t>10</a:t>
            </a:r>
            <a:r>
              <a:rPr lang="zh-CN" altLang="en-US" sz="1200" dirty="0">
                <a:solidFill>
                  <a:schemeClr val="bg1"/>
                </a:solidFill>
                <a:cs typeface="+mn-ea"/>
                <a:sym typeface="+mn-lt"/>
              </a:rPr>
              <a:t>月筹划启动，由腾讯广州研发中心产品团队打造</a:t>
            </a:r>
          </a:p>
        </p:txBody>
      </p:sp>
      <p:sp>
        <p:nvSpPr>
          <p:cNvPr id="75" name="文本框 74"/>
          <p:cNvSpPr txBox="1"/>
          <p:nvPr/>
        </p:nvSpPr>
        <p:spPr>
          <a:xfrm>
            <a:off x="1552084" y="5423402"/>
            <a:ext cx="2837785" cy="523220"/>
          </a:xfrm>
          <a:prstGeom prst="rect">
            <a:avLst/>
          </a:prstGeom>
          <a:noFill/>
        </p:spPr>
        <p:txBody>
          <a:bodyPr wrap="square" rtlCol="0">
            <a:spAutoFit/>
          </a:bodyPr>
          <a:lstStyle/>
          <a:p>
            <a:r>
              <a:rPr lang="zh-CN" altLang="en-US" sz="1400" dirty="0">
                <a:cs typeface="+mn-ea"/>
                <a:sym typeface="+mn-lt"/>
              </a:rPr>
              <a:t>礼品是企业跟消费者之间的一种情感表达的载体，能开创商机。</a:t>
            </a:r>
          </a:p>
        </p:txBody>
      </p:sp>
      <p:sp>
        <p:nvSpPr>
          <p:cNvPr id="76" name="文本框 75"/>
          <p:cNvSpPr txBox="1"/>
          <p:nvPr/>
        </p:nvSpPr>
        <p:spPr>
          <a:xfrm>
            <a:off x="2550844" y="5061800"/>
            <a:ext cx="1671562" cy="369332"/>
          </a:xfrm>
          <a:prstGeom prst="rect">
            <a:avLst/>
          </a:prstGeom>
          <a:noFill/>
        </p:spPr>
        <p:txBody>
          <a:bodyPr wrap="square" rtlCol="0">
            <a:spAutoFit/>
          </a:bodyPr>
          <a:lstStyle>
            <a:defPPr>
              <a:defRPr lang="zh-CN"/>
            </a:defPPr>
            <a:lvl1pPr algn="ct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r"/>
            <a:r>
              <a:rPr lang="zh-CN" altLang="en-US" dirty="0">
                <a:solidFill>
                  <a:schemeClr val="tx1"/>
                </a:solidFill>
                <a:effectLst/>
                <a:latin typeface="+mn-lt"/>
                <a:ea typeface="+mn-ea"/>
                <a:cs typeface="+mn-ea"/>
                <a:sym typeface="+mn-lt"/>
              </a:rPr>
              <a:t>赠送礼品</a:t>
            </a:r>
          </a:p>
        </p:txBody>
      </p:sp>
      <p:sp>
        <p:nvSpPr>
          <p:cNvPr id="77" name="文本框 76"/>
          <p:cNvSpPr txBox="1"/>
          <p:nvPr/>
        </p:nvSpPr>
        <p:spPr>
          <a:xfrm>
            <a:off x="1194033" y="3213100"/>
            <a:ext cx="3111937" cy="523220"/>
          </a:xfrm>
          <a:prstGeom prst="rect">
            <a:avLst/>
          </a:prstGeom>
          <a:noFill/>
        </p:spPr>
        <p:txBody>
          <a:bodyPr wrap="square" rtlCol="0">
            <a:spAutoFit/>
          </a:bodyPr>
          <a:lstStyle/>
          <a:p>
            <a:pPr algn="r"/>
            <a:r>
              <a:rPr lang="zh-CN" altLang="en-US" sz="1400" dirty="0">
                <a:solidFill>
                  <a:schemeClr val="bg1"/>
                </a:solidFill>
                <a:cs typeface="+mn-ea"/>
                <a:sym typeface="+mn-lt"/>
              </a:rPr>
              <a:t>组合商品必须是顾客需要的商品，且相互之间有一定的内在联系。</a:t>
            </a:r>
          </a:p>
        </p:txBody>
      </p:sp>
      <p:sp>
        <p:nvSpPr>
          <p:cNvPr id="78" name="文本框 77"/>
          <p:cNvSpPr txBox="1"/>
          <p:nvPr/>
        </p:nvSpPr>
        <p:spPr>
          <a:xfrm>
            <a:off x="2241975" y="2832244"/>
            <a:ext cx="1980431" cy="369332"/>
          </a:xfrm>
          <a:prstGeom prst="rect">
            <a:avLst/>
          </a:prstGeom>
          <a:noFill/>
        </p:spPr>
        <p:txBody>
          <a:bodyPr wrap="square" rtlCol="0">
            <a:spAutoFit/>
          </a:bodyPr>
          <a:lstStyle>
            <a:defPPr>
              <a:defRPr lang="zh-CN"/>
            </a:defPPr>
            <a:lvl1pPr algn="ct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r"/>
            <a:r>
              <a:rPr lang="zh-CN" altLang="en-US" dirty="0">
                <a:effectLst/>
                <a:latin typeface="+mn-lt"/>
                <a:ea typeface="+mn-ea"/>
                <a:cs typeface="+mn-ea"/>
                <a:sym typeface="+mn-lt"/>
              </a:rPr>
              <a:t>组合促销</a:t>
            </a:r>
          </a:p>
        </p:txBody>
      </p:sp>
    </p:spTree>
    <p:extLst>
      <p:ext uri="{BB962C8B-B14F-4D97-AF65-F5344CB8AC3E}">
        <p14:creationId xmlns:p14="http://schemas.microsoft.com/office/powerpoint/2010/main" val="1783498905"/>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6778097" y="3964639"/>
            <a:ext cx="2731499" cy="2646878"/>
          </a:xfrm>
          <a:prstGeom prst="rect">
            <a:avLst/>
          </a:prstGeom>
          <a:noFill/>
        </p:spPr>
        <p:txBody>
          <a:bodyPr wrap="square" rtlCol="0">
            <a:spAutoFit/>
          </a:bodyPr>
          <a:lstStyle/>
          <a:p>
            <a:pPr algn="ctr"/>
            <a:r>
              <a:rPr lang="en-US" altLang="zh-CN" sz="16600" b="1" dirty="0">
                <a:solidFill>
                  <a:srgbClr val="EF904F"/>
                </a:solidFill>
                <a:cs typeface="+mn-ea"/>
                <a:sym typeface="+mn-lt"/>
              </a:rPr>
              <a:t>04</a:t>
            </a:r>
            <a:endParaRPr lang="zh-CN" altLang="en-US" sz="16600" b="1" dirty="0">
              <a:solidFill>
                <a:srgbClr val="EF904F"/>
              </a:solidFill>
              <a:cs typeface="+mn-ea"/>
              <a:sym typeface="+mn-lt"/>
            </a:endParaRPr>
          </a:p>
        </p:txBody>
      </p:sp>
      <p:sp>
        <p:nvSpPr>
          <p:cNvPr id="32" name="文本框 31"/>
          <p:cNvSpPr txBox="1"/>
          <p:nvPr/>
        </p:nvSpPr>
        <p:spPr>
          <a:xfrm>
            <a:off x="6861224" y="1853294"/>
            <a:ext cx="4422225" cy="707886"/>
          </a:xfrm>
          <a:prstGeom prst="rect">
            <a:avLst/>
          </a:prstGeom>
          <a:noFill/>
        </p:spPr>
        <p:txBody>
          <a:bodyPr wrap="square" rtlCol="0">
            <a:spAutoFit/>
          </a:bodyPr>
          <a:lstStyle/>
          <a:p>
            <a:pPr algn="dist"/>
            <a:r>
              <a:rPr lang="zh-CN" altLang="en-US" sz="4000" dirty="0">
                <a:cs typeface="+mn-ea"/>
                <a:sym typeface="+mn-lt"/>
              </a:rPr>
              <a:t>在此输入你的标题</a:t>
            </a:r>
          </a:p>
        </p:txBody>
      </p:sp>
      <p:sp>
        <p:nvSpPr>
          <p:cNvPr id="33" name="文本框 32"/>
          <p:cNvSpPr txBox="1"/>
          <p:nvPr/>
        </p:nvSpPr>
        <p:spPr>
          <a:xfrm>
            <a:off x="6961514" y="2596671"/>
            <a:ext cx="4681303" cy="584775"/>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Life was like a box of chocolates, you never know what you’re go to get.</a:t>
            </a:r>
            <a:endParaRPr lang="zh-CN" altLang="en-US" sz="1600" dirty="0">
              <a:solidFill>
                <a:schemeClr val="tx1">
                  <a:lumMod val="75000"/>
                  <a:lumOff val="25000"/>
                </a:schemeClr>
              </a:solidFill>
              <a:cs typeface="+mn-ea"/>
              <a:sym typeface="+mn-lt"/>
            </a:endParaRPr>
          </a:p>
        </p:txBody>
      </p:sp>
      <p:sp>
        <p:nvSpPr>
          <p:cNvPr id="4" name="弦形 3">
            <a:extLst>
              <a:ext uri="{FF2B5EF4-FFF2-40B4-BE49-F238E27FC236}">
                <a16:creationId xmlns:a16="http://schemas.microsoft.com/office/drawing/2014/main" xmlns="" id="{54EC6B83-578D-4841-935A-B99E7EE40418}"/>
              </a:ext>
            </a:extLst>
          </p:cNvPr>
          <p:cNvSpPr/>
          <p:nvPr/>
        </p:nvSpPr>
        <p:spPr>
          <a:xfrm rot="17509887">
            <a:off x="5660528" y="-644239"/>
            <a:ext cx="1859418" cy="2025307"/>
          </a:xfrm>
          <a:prstGeom prst="chord">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84A3BD71-A2DB-478A-AA78-1F0F25F5A5D8}"/>
              </a:ext>
            </a:extLst>
          </p:cNvPr>
          <p:cNvSpPr/>
          <p:nvPr/>
        </p:nvSpPr>
        <p:spPr>
          <a:xfrm>
            <a:off x="9690439" y="4136173"/>
            <a:ext cx="403761" cy="403761"/>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a:extLst>
              <a:ext uri="{FF2B5EF4-FFF2-40B4-BE49-F238E27FC236}">
                <a16:creationId xmlns:a16="http://schemas.microsoft.com/office/drawing/2014/main" xmlns="" id="{B9E0F662-B525-4A5B-BF1F-68A5F1369736}"/>
              </a:ext>
            </a:extLst>
          </p:cNvPr>
          <p:cNvCxnSpPr/>
          <p:nvPr/>
        </p:nvCxnSpPr>
        <p:spPr>
          <a:xfrm>
            <a:off x="7160821" y="4159923"/>
            <a:ext cx="1769423" cy="0"/>
          </a:xfrm>
          <a:prstGeom prst="line">
            <a:avLst/>
          </a:prstGeom>
          <a:ln w="38100">
            <a:solidFill>
              <a:srgbClr val="EF904F"/>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xmlns="" id="{90D96EF1-2EBB-4D39-9BC4-9523F22FCEC2}"/>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549183" y="1406223"/>
            <a:ext cx="6068330" cy="4045553"/>
          </a:xfrm>
          <a:prstGeom prst="rect">
            <a:avLst/>
          </a:prstGeom>
        </p:spPr>
      </p:pic>
    </p:spTree>
    <p:extLst>
      <p:ext uri="{BB962C8B-B14F-4D97-AF65-F5344CB8AC3E}">
        <p14:creationId xmlns:p14="http://schemas.microsoft.com/office/powerpoint/2010/main" val="3050228835"/>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4"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grpSp>
        <p:nvGrpSpPr>
          <p:cNvPr id="21" name="组合 20">
            <a:extLst>
              <a:ext uri="{FF2B5EF4-FFF2-40B4-BE49-F238E27FC236}">
                <a16:creationId xmlns:a16="http://schemas.microsoft.com/office/drawing/2014/main" xmlns="" id="{469A4026-506E-4A7E-AFB5-3102881CFA40}"/>
              </a:ext>
            </a:extLst>
          </p:cNvPr>
          <p:cNvGrpSpPr/>
          <p:nvPr/>
        </p:nvGrpSpPr>
        <p:grpSpPr>
          <a:xfrm>
            <a:off x="3883323" y="1588622"/>
            <a:ext cx="2225040" cy="2130421"/>
            <a:chOff x="3883323" y="1588622"/>
            <a:chExt cx="2225040" cy="2130421"/>
          </a:xfrm>
        </p:grpSpPr>
        <p:sp>
          <p:nvSpPr>
            <p:cNvPr id="9" name="文本框 8"/>
            <p:cNvSpPr txBox="1"/>
            <p:nvPr/>
          </p:nvSpPr>
          <p:spPr>
            <a:xfrm>
              <a:off x="3883323" y="2505309"/>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en-US" altLang="zh-CN" sz="1600" dirty="0">
                  <a:solidFill>
                    <a:schemeClr val="tx1"/>
                  </a:solidFill>
                  <a:effectLst/>
                  <a:latin typeface="+mn-lt"/>
                  <a:ea typeface="+mn-ea"/>
                  <a:cs typeface="+mn-ea"/>
                  <a:sym typeface="+mn-lt"/>
                </a:rPr>
                <a:t>STEP2</a:t>
              </a:r>
              <a:endParaRPr lang="zh-CN" altLang="en-US" sz="1600" dirty="0">
                <a:solidFill>
                  <a:schemeClr val="tx1"/>
                </a:solidFill>
                <a:effectLst/>
                <a:latin typeface="+mn-lt"/>
                <a:ea typeface="+mn-ea"/>
                <a:cs typeface="+mn-ea"/>
                <a:sym typeface="+mn-lt"/>
              </a:endParaRPr>
            </a:p>
          </p:txBody>
        </p:sp>
        <p:sp>
          <p:nvSpPr>
            <p:cNvPr id="10" name="文本框 9"/>
            <p:cNvSpPr txBox="1"/>
            <p:nvPr/>
          </p:nvSpPr>
          <p:spPr>
            <a:xfrm>
              <a:off x="3883323" y="2888046"/>
              <a:ext cx="2225040" cy="830997"/>
            </a:xfrm>
            <a:prstGeom prst="rect">
              <a:avLst/>
            </a:prstGeom>
            <a:noFill/>
          </p:spPr>
          <p:txBody>
            <a:bodyPr wrap="square" rtlCol="0">
              <a:spAutoFit/>
            </a:bodyPr>
            <a:lstStyle/>
            <a:p>
              <a:r>
                <a:rPr lang="zh-CN" altLang="en-US" sz="1200" dirty="0">
                  <a:cs typeface="+mn-ea"/>
                  <a:sym typeface="+mn-lt"/>
                </a:rPr>
                <a:t>企业使用全城搜索可以用低廉的成本实现智能客服机器人功能，店家可以轻松实现店铺商品和粉丝的关联与互动</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078" y="1588622"/>
              <a:ext cx="672756" cy="672756"/>
            </a:xfrm>
            <a:prstGeom prst="rect">
              <a:avLst/>
            </a:prstGeom>
            <a:solidFill>
              <a:schemeClr val="bg1"/>
            </a:solidFill>
          </p:spPr>
        </p:pic>
      </p:grpSp>
      <p:grpSp>
        <p:nvGrpSpPr>
          <p:cNvPr id="22" name="组合 21">
            <a:extLst>
              <a:ext uri="{FF2B5EF4-FFF2-40B4-BE49-F238E27FC236}">
                <a16:creationId xmlns:a16="http://schemas.microsoft.com/office/drawing/2014/main" xmlns="" id="{6F8D8D9F-C4E5-456E-B2EF-7D89CAA84A73}"/>
              </a:ext>
            </a:extLst>
          </p:cNvPr>
          <p:cNvGrpSpPr/>
          <p:nvPr/>
        </p:nvGrpSpPr>
        <p:grpSpPr>
          <a:xfrm>
            <a:off x="847822" y="4224616"/>
            <a:ext cx="2225040" cy="2114621"/>
            <a:chOff x="847822" y="4224616"/>
            <a:chExt cx="2225040" cy="2114621"/>
          </a:xfrm>
        </p:grpSpPr>
        <p:sp>
          <p:nvSpPr>
            <p:cNvPr id="11" name="文本框 10"/>
            <p:cNvSpPr txBox="1"/>
            <p:nvPr/>
          </p:nvSpPr>
          <p:spPr>
            <a:xfrm>
              <a:off x="847822" y="5125503"/>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en-US" altLang="zh-CN" sz="1600" dirty="0">
                  <a:solidFill>
                    <a:schemeClr val="tx1"/>
                  </a:solidFill>
                  <a:effectLst/>
                  <a:latin typeface="+mn-lt"/>
                  <a:ea typeface="+mn-ea"/>
                  <a:cs typeface="+mn-ea"/>
                  <a:sym typeface="+mn-lt"/>
                </a:rPr>
                <a:t>STEP3</a:t>
              </a:r>
              <a:endParaRPr lang="zh-CN" altLang="en-US" sz="1600" dirty="0">
                <a:solidFill>
                  <a:schemeClr val="tx1"/>
                </a:solidFill>
                <a:effectLst/>
                <a:latin typeface="+mn-lt"/>
                <a:ea typeface="+mn-ea"/>
                <a:cs typeface="+mn-ea"/>
                <a:sym typeface="+mn-lt"/>
              </a:endParaRPr>
            </a:p>
          </p:txBody>
        </p:sp>
        <p:sp>
          <p:nvSpPr>
            <p:cNvPr id="12" name="文本框 11"/>
            <p:cNvSpPr txBox="1"/>
            <p:nvPr/>
          </p:nvSpPr>
          <p:spPr>
            <a:xfrm>
              <a:off x="847822" y="5508240"/>
              <a:ext cx="2225040" cy="830997"/>
            </a:xfrm>
            <a:prstGeom prst="rect">
              <a:avLst/>
            </a:prstGeom>
            <a:noFill/>
          </p:spPr>
          <p:txBody>
            <a:bodyPr wrap="square" rtlCol="0">
              <a:spAutoFit/>
            </a:bodyPr>
            <a:lstStyle/>
            <a:p>
              <a:r>
                <a:rPr lang="zh-CN" altLang="en-US" sz="1200" dirty="0">
                  <a:cs typeface="+mn-ea"/>
                  <a:sym typeface="+mn-lt"/>
                </a:rPr>
                <a:t>企业使用全城搜索可以用低廉的成本实现智能客服机器人功能，店家可以轻松实现店铺商品和粉丝的关联与互动</a:t>
              </a: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3964" y="4224616"/>
              <a:ext cx="672756" cy="672756"/>
            </a:xfrm>
            <a:prstGeom prst="rect">
              <a:avLst/>
            </a:prstGeom>
            <a:solidFill>
              <a:schemeClr val="bg1"/>
            </a:solidFill>
          </p:spPr>
        </p:pic>
      </p:grpSp>
      <p:grpSp>
        <p:nvGrpSpPr>
          <p:cNvPr id="23" name="组合 22">
            <a:extLst>
              <a:ext uri="{FF2B5EF4-FFF2-40B4-BE49-F238E27FC236}">
                <a16:creationId xmlns:a16="http://schemas.microsoft.com/office/drawing/2014/main" xmlns="" id="{DB17F616-5CDD-4C7F-86EB-2B68BDB1FF6C}"/>
              </a:ext>
            </a:extLst>
          </p:cNvPr>
          <p:cNvGrpSpPr/>
          <p:nvPr/>
        </p:nvGrpSpPr>
        <p:grpSpPr>
          <a:xfrm>
            <a:off x="3870960" y="4223208"/>
            <a:ext cx="2225040" cy="2116029"/>
            <a:chOff x="3870960" y="4223208"/>
            <a:chExt cx="2225040" cy="2116029"/>
          </a:xfrm>
        </p:grpSpPr>
        <p:sp>
          <p:nvSpPr>
            <p:cNvPr id="13" name="文本框 12"/>
            <p:cNvSpPr txBox="1"/>
            <p:nvPr/>
          </p:nvSpPr>
          <p:spPr>
            <a:xfrm>
              <a:off x="3870960" y="5125503"/>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en-US" altLang="zh-CN" sz="1600" dirty="0">
                  <a:solidFill>
                    <a:schemeClr val="tx1"/>
                  </a:solidFill>
                  <a:effectLst/>
                  <a:latin typeface="+mn-lt"/>
                  <a:ea typeface="+mn-ea"/>
                  <a:cs typeface="+mn-ea"/>
                  <a:sym typeface="+mn-lt"/>
                </a:rPr>
                <a:t>STEP4</a:t>
              </a:r>
              <a:endParaRPr lang="zh-CN" altLang="en-US" sz="1600" dirty="0">
                <a:solidFill>
                  <a:schemeClr val="tx1"/>
                </a:solidFill>
                <a:effectLst/>
                <a:latin typeface="+mn-lt"/>
                <a:ea typeface="+mn-ea"/>
                <a:cs typeface="+mn-ea"/>
                <a:sym typeface="+mn-lt"/>
              </a:endParaRPr>
            </a:p>
          </p:txBody>
        </p:sp>
        <p:sp>
          <p:nvSpPr>
            <p:cNvPr id="14" name="文本框 13"/>
            <p:cNvSpPr txBox="1"/>
            <p:nvPr/>
          </p:nvSpPr>
          <p:spPr>
            <a:xfrm>
              <a:off x="3870960" y="5508240"/>
              <a:ext cx="2225040" cy="830997"/>
            </a:xfrm>
            <a:prstGeom prst="rect">
              <a:avLst/>
            </a:prstGeom>
            <a:noFill/>
          </p:spPr>
          <p:txBody>
            <a:bodyPr wrap="square" rtlCol="0">
              <a:spAutoFit/>
            </a:bodyPr>
            <a:lstStyle/>
            <a:p>
              <a:r>
                <a:rPr lang="zh-CN" altLang="en-US" sz="1200" dirty="0">
                  <a:cs typeface="+mn-ea"/>
                  <a:sym typeface="+mn-lt"/>
                </a:rPr>
                <a:t>企业使用全城搜索可以用低廉的成本实现智能客服机器人功能，店家可以轻松实现店铺商品和粉丝的关联与互动</a:t>
              </a: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48078" y="4223208"/>
              <a:ext cx="672756" cy="672756"/>
            </a:xfrm>
            <a:prstGeom prst="rect">
              <a:avLst/>
            </a:prstGeom>
            <a:solidFill>
              <a:schemeClr val="bg1"/>
            </a:solidFill>
          </p:spPr>
        </p:pic>
      </p:grpSp>
      <p:grpSp>
        <p:nvGrpSpPr>
          <p:cNvPr id="20" name="组合 19">
            <a:extLst>
              <a:ext uri="{FF2B5EF4-FFF2-40B4-BE49-F238E27FC236}">
                <a16:creationId xmlns:a16="http://schemas.microsoft.com/office/drawing/2014/main" xmlns="" id="{A5AB092A-A4D4-4B68-949B-DB42BC5F0810}"/>
              </a:ext>
            </a:extLst>
          </p:cNvPr>
          <p:cNvGrpSpPr/>
          <p:nvPr/>
        </p:nvGrpSpPr>
        <p:grpSpPr>
          <a:xfrm>
            <a:off x="847822" y="1563220"/>
            <a:ext cx="2225040" cy="2157231"/>
            <a:chOff x="847822" y="1563220"/>
            <a:chExt cx="2225040" cy="2157231"/>
          </a:xfrm>
        </p:grpSpPr>
        <p:sp>
          <p:nvSpPr>
            <p:cNvPr id="6" name="文本框 5"/>
            <p:cNvSpPr txBox="1"/>
            <p:nvPr/>
          </p:nvSpPr>
          <p:spPr>
            <a:xfrm>
              <a:off x="847822" y="2506717"/>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en-US" altLang="zh-CN" sz="1600" dirty="0">
                  <a:solidFill>
                    <a:schemeClr val="tx1"/>
                  </a:solidFill>
                  <a:effectLst/>
                  <a:latin typeface="+mn-lt"/>
                  <a:ea typeface="+mn-ea"/>
                  <a:cs typeface="+mn-ea"/>
                  <a:sym typeface="+mn-lt"/>
                </a:rPr>
                <a:t>STEP1</a:t>
              </a:r>
              <a:endParaRPr lang="zh-CN" altLang="en-US" sz="1600" dirty="0">
                <a:solidFill>
                  <a:schemeClr val="tx1"/>
                </a:solidFill>
                <a:effectLst/>
                <a:latin typeface="+mn-lt"/>
                <a:ea typeface="+mn-ea"/>
                <a:cs typeface="+mn-ea"/>
                <a:sym typeface="+mn-lt"/>
              </a:endParaRPr>
            </a:p>
          </p:txBody>
        </p:sp>
        <p:sp>
          <p:nvSpPr>
            <p:cNvPr id="7" name="文本框 6"/>
            <p:cNvSpPr txBox="1"/>
            <p:nvPr/>
          </p:nvSpPr>
          <p:spPr>
            <a:xfrm>
              <a:off x="847822" y="2889454"/>
              <a:ext cx="2225040" cy="830997"/>
            </a:xfrm>
            <a:prstGeom prst="rect">
              <a:avLst/>
            </a:prstGeom>
            <a:noFill/>
          </p:spPr>
          <p:txBody>
            <a:bodyPr wrap="square" rtlCol="0">
              <a:spAutoFit/>
            </a:bodyPr>
            <a:lstStyle/>
            <a:p>
              <a:r>
                <a:rPr lang="zh-CN" altLang="en-US" sz="1200" dirty="0">
                  <a:cs typeface="+mn-ea"/>
                  <a:sym typeface="+mn-lt"/>
                </a:rPr>
                <a:t>企业使用全城搜索可以用低廉的成本实现智能客服机器人功能，店家可以轻松实现店铺商品和粉丝的关联与互动</a:t>
              </a: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23964" y="1563220"/>
              <a:ext cx="672756" cy="672756"/>
            </a:xfrm>
            <a:prstGeom prst="rect">
              <a:avLst/>
            </a:prstGeom>
            <a:solidFill>
              <a:schemeClr val="bg1"/>
            </a:solidFill>
          </p:spPr>
        </p:pic>
      </p:grpSp>
      <p:pic>
        <p:nvPicPr>
          <p:cNvPr id="3" name="图片 2">
            <a:extLst>
              <a:ext uri="{FF2B5EF4-FFF2-40B4-BE49-F238E27FC236}">
                <a16:creationId xmlns:a16="http://schemas.microsoft.com/office/drawing/2014/main" xmlns="" id="{FB387535-6919-43DF-B95C-108BB4F065D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16406" y="2511990"/>
            <a:ext cx="3827772" cy="2551848"/>
          </a:xfrm>
          <a:prstGeom prst="rect">
            <a:avLst/>
          </a:prstGeom>
        </p:spPr>
      </p:pic>
      <p:sp>
        <p:nvSpPr>
          <p:cNvPr id="19" name="矩形 18">
            <a:extLst>
              <a:ext uri="{FF2B5EF4-FFF2-40B4-BE49-F238E27FC236}">
                <a16:creationId xmlns:a16="http://schemas.microsoft.com/office/drawing/2014/main" xmlns="" id="{C4B7F8D6-CEC0-4A0A-823A-078AC8823F73}"/>
              </a:ext>
            </a:extLst>
          </p:cNvPr>
          <p:cNvSpPr/>
          <p:nvPr/>
        </p:nvSpPr>
        <p:spPr>
          <a:xfrm>
            <a:off x="11075751" y="3429000"/>
            <a:ext cx="536854" cy="536854"/>
          </a:xfrm>
          <a:prstGeom prst="rect">
            <a:avLst/>
          </a:prstGeom>
          <a:pattFill prst="ltDnDiag">
            <a:fgClr>
              <a:srgbClr val="EF904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857365127"/>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grpSp>
        <p:nvGrpSpPr>
          <p:cNvPr id="40" name="组合 39"/>
          <p:cNvGrpSpPr/>
          <p:nvPr/>
        </p:nvGrpSpPr>
        <p:grpSpPr>
          <a:xfrm>
            <a:off x="4599239" y="2188373"/>
            <a:ext cx="2946912" cy="2844634"/>
            <a:chOff x="4599239" y="2188373"/>
            <a:chExt cx="2946912" cy="2844634"/>
          </a:xfrm>
          <a:effectLst/>
        </p:grpSpPr>
        <p:sp>
          <p:nvSpPr>
            <p:cNvPr id="41" name="任意多边形 40"/>
            <p:cNvSpPr/>
            <p:nvPr/>
          </p:nvSpPr>
          <p:spPr>
            <a:xfrm rot="13500000">
              <a:off x="5906036" y="2586194"/>
              <a:ext cx="1817916" cy="1462314"/>
            </a:xfrm>
            <a:custGeom>
              <a:avLst/>
              <a:gdLst>
                <a:gd name="connsiteX0" fmla="*/ 0 w 1817916"/>
                <a:gd name="connsiteY0" fmla="*/ 0 h 1462314"/>
                <a:gd name="connsiteX1" fmla="*/ 500744 w 1817916"/>
                <a:gd name="connsiteY1" fmla="*/ 0 h 1462314"/>
                <a:gd name="connsiteX2" fmla="*/ 500744 w 1817916"/>
                <a:gd name="connsiteY2" fmla="*/ 722086 h 1462314"/>
                <a:gd name="connsiteX3" fmla="*/ 1106715 w 1817916"/>
                <a:gd name="connsiteY3" fmla="*/ 722086 h 1462314"/>
                <a:gd name="connsiteX4" fmla="*/ 1106715 w 1817916"/>
                <a:gd name="connsiteY4" fmla="*/ 475343 h 1462314"/>
                <a:gd name="connsiteX5" fmla="*/ 1817916 w 1817916"/>
                <a:gd name="connsiteY5" fmla="*/ 968829 h 1462314"/>
                <a:gd name="connsiteX6" fmla="*/ 1106715 w 1817916"/>
                <a:gd name="connsiteY6" fmla="*/ 1462314 h 1462314"/>
                <a:gd name="connsiteX7" fmla="*/ 1106715 w 1817916"/>
                <a:gd name="connsiteY7" fmla="*/ 1215571 h 1462314"/>
                <a:gd name="connsiteX8" fmla="*/ 254001 w 1817916"/>
                <a:gd name="connsiteY8" fmla="*/ 1215571 h 1462314"/>
                <a:gd name="connsiteX9" fmla="*/ 250371 w 1817916"/>
                <a:gd name="connsiteY9" fmla="*/ 1219201 h 1462314"/>
                <a:gd name="connsiteX10" fmla="*/ 0 w 1817916"/>
                <a:gd name="connsiteY10" fmla="*/ 968830 h 146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7916" h="1462314">
                  <a:moveTo>
                    <a:pt x="0" y="0"/>
                  </a:moveTo>
                  <a:lnTo>
                    <a:pt x="500744" y="0"/>
                  </a:lnTo>
                  <a:lnTo>
                    <a:pt x="500744" y="722086"/>
                  </a:lnTo>
                  <a:lnTo>
                    <a:pt x="1106715" y="722086"/>
                  </a:lnTo>
                  <a:lnTo>
                    <a:pt x="1106715" y="475343"/>
                  </a:lnTo>
                  <a:lnTo>
                    <a:pt x="1817916" y="968829"/>
                  </a:lnTo>
                  <a:lnTo>
                    <a:pt x="1106715" y="1462314"/>
                  </a:lnTo>
                  <a:lnTo>
                    <a:pt x="1106715" y="1215571"/>
                  </a:lnTo>
                  <a:lnTo>
                    <a:pt x="254001" y="1215571"/>
                  </a:lnTo>
                  <a:lnTo>
                    <a:pt x="250371" y="1219201"/>
                  </a:lnTo>
                  <a:lnTo>
                    <a:pt x="0" y="968830"/>
                  </a:lnTo>
                  <a:close/>
                </a:path>
              </a:pathLst>
            </a:custGeom>
            <a:solidFill>
              <a:srgbClr val="F9D3B9">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任意多边形 41"/>
            <p:cNvSpPr/>
            <p:nvPr/>
          </p:nvSpPr>
          <p:spPr>
            <a:xfrm rot="2700000">
              <a:off x="4421438" y="3158640"/>
              <a:ext cx="1817916" cy="1462314"/>
            </a:xfrm>
            <a:custGeom>
              <a:avLst/>
              <a:gdLst>
                <a:gd name="connsiteX0" fmla="*/ 0 w 1817916"/>
                <a:gd name="connsiteY0" fmla="*/ 0 h 1462314"/>
                <a:gd name="connsiteX1" fmla="*/ 500744 w 1817916"/>
                <a:gd name="connsiteY1" fmla="*/ 0 h 1462314"/>
                <a:gd name="connsiteX2" fmla="*/ 500744 w 1817916"/>
                <a:gd name="connsiteY2" fmla="*/ 722086 h 1462314"/>
                <a:gd name="connsiteX3" fmla="*/ 1106715 w 1817916"/>
                <a:gd name="connsiteY3" fmla="*/ 722086 h 1462314"/>
                <a:gd name="connsiteX4" fmla="*/ 1106715 w 1817916"/>
                <a:gd name="connsiteY4" fmla="*/ 475343 h 1462314"/>
                <a:gd name="connsiteX5" fmla="*/ 1817916 w 1817916"/>
                <a:gd name="connsiteY5" fmla="*/ 968829 h 1462314"/>
                <a:gd name="connsiteX6" fmla="*/ 1106715 w 1817916"/>
                <a:gd name="connsiteY6" fmla="*/ 1462314 h 1462314"/>
                <a:gd name="connsiteX7" fmla="*/ 1106715 w 1817916"/>
                <a:gd name="connsiteY7" fmla="*/ 1215571 h 1462314"/>
                <a:gd name="connsiteX8" fmla="*/ 254001 w 1817916"/>
                <a:gd name="connsiteY8" fmla="*/ 1215571 h 1462314"/>
                <a:gd name="connsiteX9" fmla="*/ 250371 w 1817916"/>
                <a:gd name="connsiteY9" fmla="*/ 1219201 h 1462314"/>
                <a:gd name="connsiteX10" fmla="*/ 0 w 1817916"/>
                <a:gd name="connsiteY10" fmla="*/ 968830 h 146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7916" h="1462314">
                  <a:moveTo>
                    <a:pt x="0" y="0"/>
                  </a:moveTo>
                  <a:lnTo>
                    <a:pt x="500744" y="0"/>
                  </a:lnTo>
                  <a:lnTo>
                    <a:pt x="500744" y="722086"/>
                  </a:lnTo>
                  <a:lnTo>
                    <a:pt x="1106715" y="722086"/>
                  </a:lnTo>
                  <a:lnTo>
                    <a:pt x="1106715" y="475343"/>
                  </a:lnTo>
                  <a:lnTo>
                    <a:pt x="1817916" y="968829"/>
                  </a:lnTo>
                  <a:lnTo>
                    <a:pt x="1106715" y="1462314"/>
                  </a:lnTo>
                  <a:lnTo>
                    <a:pt x="1106715" y="1215571"/>
                  </a:lnTo>
                  <a:lnTo>
                    <a:pt x="254001" y="1215571"/>
                  </a:lnTo>
                  <a:lnTo>
                    <a:pt x="250371" y="1219201"/>
                  </a:lnTo>
                  <a:lnTo>
                    <a:pt x="0" y="968830"/>
                  </a:lnTo>
                  <a:close/>
                </a:path>
              </a:pathLst>
            </a:custGeom>
            <a:solidFill>
              <a:srgbClr val="F9D3B9">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任意多边形 42"/>
            <p:cNvSpPr/>
            <p:nvPr/>
          </p:nvSpPr>
          <p:spPr>
            <a:xfrm rot="8100000">
              <a:off x="4796584" y="2188373"/>
              <a:ext cx="1817916" cy="1244972"/>
            </a:xfrm>
            <a:custGeom>
              <a:avLst/>
              <a:gdLst>
                <a:gd name="connsiteX0" fmla="*/ 0 w 1817916"/>
                <a:gd name="connsiteY0" fmla="*/ 751488 h 1244972"/>
                <a:gd name="connsiteX1" fmla="*/ 0 w 1817916"/>
                <a:gd name="connsiteY1" fmla="*/ 15685 h 1244972"/>
                <a:gd name="connsiteX2" fmla="*/ 244930 w 1817916"/>
                <a:gd name="connsiteY2" fmla="*/ 368673 h 1244972"/>
                <a:gd name="connsiteX3" fmla="*/ 500744 w 1817916"/>
                <a:gd name="connsiteY3" fmla="*/ 0 h 1244972"/>
                <a:gd name="connsiteX4" fmla="*/ 500744 w 1817916"/>
                <a:gd name="connsiteY4" fmla="*/ 504744 h 1244972"/>
                <a:gd name="connsiteX5" fmla="*/ 1106715 w 1817916"/>
                <a:gd name="connsiteY5" fmla="*/ 504744 h 1244972"/>
                <a:gd name="connsiteX6" fmla="*/ 1106715 w 1817916"/>
                <a:gd name="connsiteY6" fmla="*/ 258001 h 1244972"/>
                <a:gd name="connsiteX7" fmla="*/ 1817916 w 1817916"/>
                <a:gd name="connsiteY7" fmla="*/ 751487 h 1244972"/>
                <a:gd name="connsiteX8" fmla="*/ 1106715 w 1817916"/>
                <a:gd name="connsiteY8" fmla="*/ 1244972 h 1244972"/>
                <a:gd name="connsiteX9" fmla="*/ 1106715 w 1817916"/>
                <a:gd name="connsiteY9" fmla="*/ 998229 h 1244972"/>
                <a:gd name="connsiteX10" fmla="*/ 254001 w 1817916"/>
                <a:gd name="connsiteY10" fmla="*/ 998229 h 1244972"/>
                <a:gd name="connsiteX11" fmla="*/ 250371 w 1817916"/>
                <a:gd name="connsiteY11" fmla="*/ 1001859 h 124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7916" h="1244972">
                  <a:moveTo>
                    <a:pt x="0" y="751488"/>
                  </a:moveTo>
                  <a:lnTo>
                    <a:pt x="0" y="15685"/>
                  </a:lnTo>
                  <a:lnTo>
                    <a:pt x="244930" y="368673"/>
                  </a:lnTo>
                  <a:lnTo>
                    <a:pt x="500744" y="0"/>
                  </a:lnTo>
                  <a:lnTo>
                    <a:pt x="500744" y="504744"/>
                  </a:lnTo>
                  <a:lnTo>
                    <a:pt x="1106715" y="504744"/>
                  </a:lnTo>
                  <a:lnTo>
                    <a:pt x="1106715" y="258001"/>
                  </a:lnTo>
                  <a:lnTo>
                    <a:pt x="1817916" y="751487"/>
                  </a:lnTo>
                  <a:lnTo>
                    <a:pt x="1106715" y="1244972"/>
                  </a:lnTo>
                  <a:lnTo>
                    <a:pt x="1106715" y="998229"/>
                  </a:lnTo>
                  <a:lnTo>
                    <a:pt x="254001" y="998229"/>
                  </a:lnTo>
                  <a:lnTo>
                    <a:pt x="250371" y="1001859"/>
                  </a:lnTo>
                  <a:close/>
                </a:path>
              </a:pathLst>
            </a:custGeom>
            <a:solidFill>
              <a:srgbClr val="EF90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cs typeface="+mn-ea"/>
                <a:sym typeface="+mn-lt"/>
              </a:endParaRPr>
            </a:p>
          </p:txBody>
        </p:sp>
        <p:sp>
          <p:nvSpPr>
            <p:cNvPr id="44" name="任意多边形 43"/>
            <p:cNvSpPr/>
            <p:nvPr/>
          </p:nvSpPr>
          <p:spPr>
            <a:xfrm rot="18900000">
              <a:off x="5545120" y="3788035"/>
              <a:ext cx="1817916" cy="1244972"/>
            </a:xfrm>
            <a:custGeom>
              <a:avLst/>
              <a:gdLst>
                <a:gd name="connsiteX0" fmla="*/ 1817916 w 1817916"/>
                <a:gd name="connsiteY0" fmla="*/ 751487 h 1244972"/>
                <a:gd name="connsiteX1" fmla="*/ 1106715 w 1817916"/>
                <a:gd name="connsiteY1" fmla="*/ 1244972 h 1244972"/>
                <a:gd name="connsiteX2" fmla="*/ 1106715 w 1817916"/>
                <a:gd name="connsiteY2" fmla="*/ 998229 h 1244972"/>
                <a:gd name="connsiteX3" fmla="*/ 254001 w 1817916"/>
                <a:gd name="connsiteY3" fmla="*/ 998229 h 1244972"/>
                <a:gd name="connsiteX4" fmla="*/ 250371 w 1817916"/>
                <a:gd name="connsiteY4" fmla="*/ 1001859 h 1244972"/>
                <a:gd name="connsiteX5" fmla="*/ 0 w 1817916"/>
                <a:gd name="connsiteY5" fmla="*/ 751488 h 1244972"/>
                <a:gd name="connsiteX6" fmla="*/ 0 w 1817916"/>
                <a:gd name="connsiteY6" fmla="*/ 15685 h 1244972"/>
                <a:gd name="connsiteX7" fmla="*/ 244930 w 1817916"/>
                <a:gd name="connsiteY7" fmla="*/ 368673 h 1244972"/>
                <a:gd name="connsiteX8" fmla="*/ 500744 w 1817916"/>
                <a:gd name="connsiteY8" fmla="*/ 0 h 1244972"/>
                <a:gd name="connsiteX9" fmla="*/ 500744 w 1817916"/>
                <a:gd name="connsiteY9" fmla="*/ 504744 h 1244972"/>
                <a:gd name="connsiteX10" fmla="*/ 1106715 w 1817916"/>
                <a:gd name="connsiteY10" fmla="*/ 504744 h 1244972"/>
                <a:gd name="connsiteX11" fmla="*/ 1106715 w 1817916"/>
                <a:gd name="connsiteY11" fmla="*/ 258001 h 124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7916" h="1244972">
                  <a:moveTo>
                    <a:pt x="1817916" y="751487"/>
                  </a:moveTo>
                  <a:lnTo>
                    <a:pt x="1106715" y="1244972"/>
                  </a:lnTo>
                  <a:lnTo>
                    <a:pt x="1106715" y="998229"/>
                  </a:lnTo>
                  <a:lnTo>
                    <a:pt x="254001" y="998229"/>
                  </a:lnTo>
                  <a:lnTo>
                    <a:pt x="250371" y="1001859"/>
                  </a:lnTo>
                  <a:lnTo>
                    <a:pt x="0" y="751488"/>
                  </a:lnTo>
                  <a:lnTo>
                    <a:pt x="0" y="15685"/>
                  </a:lnTo>
                  <a:lnTo>
                    <a:pt x="244930" y="368673"/>
                  </a:lnTo>
                  <a:lnTo>
                    <a:pt x="500744" y="0"/>
                  </a:lnTo>
                  <a:lnTo>
                    <a:pt x="500744" y="504744"/>
                  </a:lnTo>
                  <a:lnTo>
                    <a:pt x="1106715" y="504744"/>
                  </a:lnTo>
                  <a:lnTo>
                    <a:pt x="1106715" y="258001"/>
                  </a:lnTo>
                  <a:close/>
                </a:path>
              </a:pathLst>
            </a:custGeom>
            <a:solidFill>
              <a:srgbClr val="EF90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2" name="组合 1">
            <a:extLst>
              <a:ext uri="{FF2B5EF4-FFF2-40B4-BE49-F238E27FC236}">
                <a16:creationId xmlns:a16="http://schemas.microsoft.com/office/drawing/2014/main" xmlns="" id="{3209A3D1-942F-4D9E-B899-87A24DDBD5E6}"/>
              </a:ext>
            </a:extLst>
          </p:cNvPr>
          <p:cNvGrpSpPr/>
          <p:nvPr/>
        </p:nvGrpSpPr>
        <p:grpSpPr>
          <a:xfrm>
            <a:off x="1289543" y="2106734"/>
            <a:ext cx="2865120" cy="974068"/>
            <a:chOff x="1289543" y="2106734"/>
            <a:chExt cx="2865120" cy="974068"/>
          </a:xfrm>
        </p:grpSpPr>
        <p:sp>
          <p:nvSpPr>
            <p:cNvPr id="45" name="文本框 44"/>
            <p:cNvSpPr txBox="1"/>
            <p:nvPr/>
          </p:nvSpPr>
          <p:spPr>
            <a:xfrm>
              <a:off x="1929623" y="2106734"/>
              <a:ext cx="2225040" cy="369332"/>
            </a:xfrm>
            <a:prstGeom prst="rect">
              <a:avLst/>
            </a:prstGeom>
            <a:noFill/>
          </p:spPr>
          <p:txBody>
            <a:bodyPr wrap="square" rtlCol="0">
              <a:spAutoFit/>
            </a:bodyPr>
            <a:lstStyle/>
            <a:p>
              <a:pPr algn="r"/>
              <a:r>
                <a:rPr lang="zh-CN" altLang="en-US" dirty="0">
                  <a:solidFill>
                    <a:schemeClr val="tx1">
                      <a:lumMod val="75000"/>
                      <a:lumOff val="25000"/>
                    </a:schemeClr>
                  </a:solidFill>
                  <a:cs typeface="+mn-ea"/>
                  <a:sym typeface="+mn-lt"/>
                </a:rPr>
                <a:t>输入你的标题</a:t>
              </a:r>
            </a:p>
          </p:txBody>
        </p:sp>
        <p:sp>
          <p:nvSpPr>
            <p:cNvPr id="46" name="文本框 45"/>
            <p:cNvSpPr txBox="1"/>
            <p:nvPr/>
          </p:nvSpPr>
          <p:spPr>
            <a:xfrm>
              <a:off x="1289543" y="2557582"/>
              <a:ext cx="2865120" cy="523220"/>
            </a:xfrm>
            <a:prstGeom prst="rect">
              <a:avLst/>
            </a:prstGeom>
            <a:noFill/>
          </p:spPr>
          <p:txBody>
            <a:bodyPr wrap="square" rtlCol="0">
              <a:spAutoFit/>
            </a:bodyPr>
            <a:lstStyle/>
            <a:p>
              <a:pPr algn="r"/>
              <a:r>
                <a:rPr lang="zh-CN" altLang="en-US" sz="1400" dirty="0">
                  <a:cs typeface="+mn-ea"/>
                  <a:sym typeface="+mn-lt"/>
                </a:rPr>
                <a:t>微信由于</a:t>
              </a:r>
              <a:r>
                <a:rPr lang="en-US" altLang="zh-CN" sz="1400" dirty="0">
                  <a:cs typeface="+mn-ea"/>
                  <a:sym typeface="+mn-lt"/>
                </a:rPr>
                <a:t>2010</a:t>
              </a:r>
              <a:r>
                <a:rPr lang="zh-CN" altLang="en-US" sz="1400" dirty="0">
                  <a:cs typeface="+mn-ea"/>
                  <a:sym typeface="+mn-lt"/>
                </a:rPr>
                <a:t>年</a:t>
              </a:r>
              <a:r>
                <a:rPr lang="en-US" altLang="zh-CN" sz="1400" dirty="0">
                  <a:cs typeface="+mn-ea"/>
                  <a:sym typeface="+mn-lt"/>
                </a:rPr>
                <a:t>10</a:t>
              </a:r>
              <a:r>
                <a:rPr lang="zh-CN" altLang="en-US" sz="1400" dirty="0">
                  <a:cs typeface="+mn-ea"/>
                  <a:sym typeface="+mn-lt"/>
                </a:rPr>
                <a:t>月筹划启动，由腾讯广州研发中心产品团队打造</a:t>
              </a:r>
            </a:p>
          </p:txBody>
        </p:sp>
      </p:grpSp>
      <p:grpSp>
        <p:nvGrpSpPr>
          <p:cNvPr id="6" name="组合 5">
            <a:extLst>
              <a:ext uri="{FF2B5EF4-FFF2-40B4-BE49-F238E27FC236}">
                <a16:creationId xmlns:a16="http://schemas.microsoft.com/office/drawing/2014/main" xmlns="" id="{B6926B17-988E-430A-99D1-267059AEFC80}"/>
              </a:ext>
            </a:extLst>
          </p:cNvPr>
          <p:cNvGrpSpPr/>
          <p:nvPr/>
        </p:nvGrpSpPr>
        <p:grpSpPr>
          <a:xfrm>
            <a:off x="1289543" y="4212827"/>
            <a:ext cx="2865120" cy="1189512"/>
            <a:chOff x="1289543" y="4212827"/>
            <a:chExt cx="2865120" cy="1189512"/>
          </a:xfrm>
        </p:grpSpPr>
        <p:sp>
          <p:nvSpPr>
            <p:cNvPr id="47" name="文本框 46"/>
            <p:cNvSpPr txBox="1"/>
            <p:nvPr/>
          </p:nvSpPr>
          <p:spPr>
            <a:xfrm>
              <a:off x="1929623" y="4212827"/>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chemeClr val="tx1">
                      <a:lumMod val="75000"/>
                      <a:lumOff val="25000"/>
                    </a:schemeClr>
                  </a:solidFill>
                  <a:effectLst/>
                  <a:latin typeface="+mn-lt"/>
                  <a:ea typeface="+mn-ea"/>
                  <a:cs typeface="+mn-ea"/>
                  <a:sym typeface="+mn-lt"/>
                </a:rPr>
                <a:t>输入你的标题</a:t>
              </a:r>
            </a:p>
          </p:txBody>
        </p:sp>
        <p:sp>
          <p:nvSpPr>
            <p:cNvPr id="48" name="文本框 47"/>
            <p:cNvSpPr txBox="1"/>
            <p:nvPr/>
          </p:nvSpPr>
          <p:spPr>
            <a:xfrm>
              <a:off x="1289543" y="4663675"/>
              <a:ext cx="2865120" cy="738664"/>
            </a:xfrm>
            <a:prstGeom prst="rect">
              <a:avLst/>
            </a:prstGeom>
            <a:noFill/>
          </p:spPr>
          <p:txBody>
            <a:bodyPr wrap="square" rtlCol="0">
              <a:spAutoFit/>
            </a:bodyPr>
            <a:lstStyle/>
            <a:p>
              <a:pPr algn="r"/>
              <a:r>
                <a:rPr lang="zh-CN" altLang="en-US" sz="1400" dirty="0">
                  <a:cs typeface="+mn-ea"/>
                  <a:sym typeface="+mn-lt"/>
                </a:rPr>
                <a:t>通过为合作伙伴提供“连接一切”的能力，微信正在形成一个全新的“智慧型”生活方式。</a:t>
              </a:r>
            </a:p>
          </p:txBody>
        </p:sp>
      </p:grpSp>
      <p:grpSp>
        <p:nvGrpSpPr>
          <p:cNvPr id="3" name="组合 2">
            <a:extLst>
              <a:ext uri="{FF2B5EF4-FFF2-40B4-BE49-F238E27FC236}">
                <a16:creationId xmlns:a16="http://schemas.microsoft.com/office/drawing/2014/main" xmlns="" id="{CD02713D-E8B7-48DC-BB05-05E05110F05E}"/>
              </a:ext>
            </a:extLst>
          </p:cNvPr>
          <p:cNvGrpSpPr/>
          <p:nvPr/>
        </p:nvGrpSpPr>
        <p:grpSpPr>
          <a:xfrm>
            <a:off x="7965988" y="2106436"/>
            <a:ext cx="2865120" cy="990954"/>
            <a:chOff x="7965988" y="2106436"/>
            <a:chExt cx="2865120" cy="990954"/>
          </a:xfrm>
        </p:grpSpPr>
        <p:sp>
          <p:nvSpPr>
            <p:cNvPr id="49" name="文本框 48"/>
            <p:cNvSpPr txBox="1"/>
            <p:nvPr/>
          </p:nvSpPr>
          <p:spPr>
            <a:xfrm>
              <a:off x="7965988" y="2106436"/>
              <a:ext cx="2225040"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输入你的标题</a:t>
              </a:r>
            </a:p>
          </p:txBody>
        </p:sp>
        <p:sp>
          <p:nvSpPr>
            <p:cNvPr id="50" name="文本框 49"/>
            <p:cNvSpPr txBox="1"/>
            <p:nvPr/>
          </p:nvSpPr>
          <p:spPr>
            <a:xfrm>
              <a:off x="7965988" y="2574170"/>
              <a:ext cx="2865120" cy="523220"/>
            </a:xfrm>
            <a:prstGeom prst="rect">
              <a:avLst/>
            </a:prstGeom>
            <a:noFill/>
          </p:spPr>
          <p:txBody>
            <a:bodyPr wrap="square" rtlCol="0">
              <a:spAutoFit/>
            </a:bodyPr>
            <a:lstStyle/>
            <a:p>
              <a:pPr algn="just"/>
              <a:r>
                <a:rPr lang="zh-CN" altLang="en-US" sz="1400" dirty="0">
                  <a:cs typeface="+mn-ea"/>
                  <a:sym typeface="+mn-lt"/>
                </a:rPr>
                <a:t>微信由于</a:t>
              </a:r>
              <a:r>
                <a:rPr lang="en-US" altLang="zh-CN" sz="1400" dirty="0">
                  <a:cs typeface="+mn-ea"/>
                  <a:sym typeface="+mn-lt"/>
                </a:rPr>
                <a:t>2010</a:t>
              </a:r>
              <a:r>
                <a:rPr lang="zh-CN" altLang="en-US" sz="1400" dirty="0">
                  <a:cs typeface="+mn-ea"/>
                  <a:sym typeface="+mn-lt"/>
                </a:rPr>
                <a:t>年</a:t>
              </a:r>
              <a:r>
                <a:rPr lang="en-US" altLang="zh-CN" sz="1400" dirty="0">
                  <a:cs typeface="+mn-ea"/>
                  <a:sym typeface="+mn-lt"/>
                </a:rPr>
                <a:t>10</a:t>
              </a:r>
              <a:r>
                <a:rPr lang="zh-CN" altLang="en-US" sz="1400" dirty="0">
                  <a:cs typeface="+mn-ea"/>
                  <a:sym typeface="+mn-lt"/>
                </a:rPr>
                <a:t>月筹划启动，由腾讯广州研发中心产品团队打造</a:t>
              </a:r>
            </a:p>
          </p:txBody>
        </p:sp>
      </p:grpSp>
      <p:grpSp>
        <p:nvGrpSpPr>
          <p:cNvPr id="7" name="组合 6">
            <a:extLst>
              <a:ext uri="{FF2B5EF4-FFF2-40B4-BE49-F238E27FC236}">
                <a16:creationId xmlns:a16="http://schemas.microsoft.com/office/drawing/2014/main" xmlns="" id="{08EDDD0B-45FD-47D0-B519-1007679E6414}"/>
              </a:ext>
            </a:extLst>
          </p:cNvPr>
          <p:cNvGrpSpPr/>
          <p:nvPr/>
        </p:nvGrpSpPr>
        <p:grpSpPr>
          <a:xfrm>
            <a:off x="8027720" y="4212827"/>
            <a:ext cx="2865120" cy="990954"/>
            <a:chOff x="8027720" y="4212827"/>
            <a:chExt cx="2865120" cy="990954"/>
          </a:xfrm>
        </p:grpSpPr>
        <p:sp>
          <p:nvSpPr>
            <p:cNvPr id="51" name="文本框 50"/>
            <p:cNvSpPr txBox="1"/>
            <p:nvPr/>
          </p:nvSpPr>
          <p:spPr>
            <a:xfrm>
              <a:off x="8027720" y="4212827"/>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chemeClr val="tx1">
                      <a:lumMod val="75000"/>
                      <a:lumOff val="25000"/>
                    </a:schemeClr>
                  </a:solidFill>
                  <a:effectLst/>
                  <a:latin typeface="+mn-lt"/>
                  <a:ea typeface="+mn-ea"/>
                  <a:cs typeface="+mn-ea"/>
                  <a:sym typeface="+mn-lt"/>
                </a:rPr>
                <a:t>输入你的标题</a:t>
              </a:r>
            </a:p>
          </p:txBody>
        </p:sp>
        <p:sp>
          <p:nvSpPr>
            <p:cNvPr id="52" name="文本框 51"/>
            <p:cNvSpPr txBox="1"/>
            <p:nvPr/>
          </p:nvSpPr>
          <p:spPr>
            <a:xfrm>
              <a:off x="8027720" y="4680561"/>
              <a:ext cx="2865120" cy="523220"/>
            </a:xfrm>
            <a:prstGeom prst="rect">
              <a:avLst/>
            </a:prstGeom>
            <a:noFill/>
          </p:spPr>
          <p:txBody>
            <a:bodyPr wrap="square" rtlCol="0">
              <a:spAutoFit/>
            </a:bodyPr>
            <a:lstStyle/>
            <a:p>
              <a:pPr algn="just"/>
              <a:r>
                <a:rPr lang="zh-CN" altLang="en-US" sz="1400" dirty="0">
                  <a:cs typeface="+mn-ea"/>
                  <a:sym typeface="+mn-lt"/>
                </a:rPr>
                <a:t>微信由于</a:t>
              </a:r>
              <a:r>
                <a:rPr lang="en-US" altLang="zh-CN" sz="1400" dirty="0">
                  <a:cs typeface="+mn-ea"/>
                  <a:sym typeface="+mn-lt"/>
                </a:rPr>
                <a:t>2010</a:t>
              </a:r>
              <a:r>
                <a:rPr lang="zh-CN" altLang="en-US" sz="1400" dirty="0">
                  <a:cs typeface="+mn-ea"/>
                  <a:sym typeface="+mn-lt"/>
                </a:rPr>
                <a:t>年</a:t>
              </a:r>
              <a:r>
                <a:rPr lang="en-US" altLang="zh-CN" sz="1400" dirty="0">
                  <a:cs typeface="+mn-ea"/>
                  <a:sym typeface="+mn-lt"/>
                </a:rPr>
                <a:t>10</a:t>
              </a:r>
              <a:r>
                <a:rPr lang="zh-CN" altLang="en-US" sz="1400" dirty="0">
                  <a:cs typeface="+mn-ea"/>
                  <a:sym typeface="+mn-lt"/>
                </a:rPr>
                <a:t>月筹划启动，由腾讯广州研发中心产品团队打造</a:t>
              </a:r>
            </a:p>
          </p:txBody>
        </p:sp>
      </p:grpSp>
      <p:sp>
        <p:nvSpPr>
          <p:cNvPr id="18" name="矩形 17">
            <a:extLst>
              <a:ext uri="{FF2B5EF4-FFF2-40B4-BE49-F238E27FC236}">
                <a16:creationId xmlns:a16="http://schemas.microsoft.com/office/drawing/2014/main" xmlns="" id="{2000F9C8-A1AC-4E1E-A46C-D75CD346DD9F}"/>
              </a:ext>
            </a:extLst>
          </p:cNvPr>
          <p:cNvSpPr/>
          <p:nvPr/>
        </p:nvSpPr>
        <p:spPr>
          <a:xfrm>
            <a:off x="11637992" y="6321233"/>
            <a:ext cx="403761" cy="403761"/>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238330758"/>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sp>
        <p:nvSpPr>
          <p:cNvPr id="9" name="文本框 8"/>
          <p:cNvSpPr txBox="1"/>
          <p:nvPr/>
        </p:nvSpPr>
        <p:spPr>
          <a:xfrm>
            <a:off x="3810154" y="5102025"/>
            <a:ext cx="7537348" cy="1169551"/>
          </a:xfrm>
          <a:prstGeom prst="rect">
            <a:avLst/>
          </a:prstGeom>
          <a:noFill/>
        </p:spPr>
        <p:txBody>
          <a:bodyPr wrap="square" rtlCol="0">
            <a:spAutoFit/>
          </a:bodyPr>
          <a:lstStyle/>
          <a:p>
            <a:r>
              <a:rPr lang="zh-CN" altLang="en-US" sz="1400" dirty="0">
                <a:cs typeface="+mn-ea"/>
                <a:sym typeface="+mn-lt"/>
              </a:rPr>
              <a:t>微信支付是集成在微信客户端的支付功能，用户可以通过手机完成快速的支付流程。微信支付向用户提供安全、快捷、高效的支付服务。</a:t>
            </a:r>
          </a:p>
          <a:p>
            <a:r>
              <a:rPr lang="zh-CN" altLang="en-US" sz="1400" dirty="0">
                <a:cs typeface="+mn-ea"/>
                <a:sym typeface="+mn-lt"/>
              </a:rPr>
              <a:t>微信支付是集成在微信客户端的支付功能，用户可以通过手机完成快速的支付流程。微信支付向用户提供安全、快捷、高效的支付服务。</a:t>
            </a:r>
          </a:p>
          <a:p>
            <a:endParaRPr lang="zh-CN" altLang="en-US" sz="1400" dirty="0">
              <a:cs typeface="+mn-ea"/>
              <a:sym typeface="+mn-lt"/>
            </a:endParaRPr>
          </a:p>
        </p:txBody>
      </p:sp>
      <p:sp>
        <p:nvSpPr>
          <p:cNvPr id="10" name="直角三角形 9"/>
          <p:cNvSpPr/>
          <p:nvPr/>
        </p:nvSpPr>
        <p:spPr>
          <a:xfrm rot="5400000">
            <a:off x="536614" y="3104039"/>
            <a:ext cx="293306" cy="293306"/>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cs typeface="+mn-ea"/>
              <a:sym typeface="+mn-lt"/>
            </a:endParaRPr>
          </a:p>
        </p:txBody>
      </p:sp>
      <p:grpSp>
        <p:nvGrpSpPr>
          <p:cNvPr id="21" name="组合 20">
            <a:extLst>
              <a:ext uri="{FF2B5EF4-FFF2-40B4-BE49-F238E27FC236}">
                <a16:creationId xmlns:a16="http://schemas.microsoft.com/office/drawing/2014/main" xmlns="" id="{752CE97D-5330-4864-ACBC-B3782F3D335C}"/>
              </a:ext>
            </a:extLst>
          </p:cNvPr>
          <p:cNvGrpSpPr/>
          <p:nvPr/>
        </p:nvGrpSpPr>
        <p:grpSpPr>
          <a:xfrm>
            <a:off x="579902" y="3104039"/>
            <a:ext cx="2552504" cy="2857500"/>
            <a:chOff x="579902" y="3104039"/>
            <a:chExt cx="2552504" cy="2857500"/>
          </a:xfrm>
        </p:grpSpPr>
        <p:sp>
          <p:nvSpPr>
            <p:cNvPr id="6" name="矩形 5"/>
            <p:cNvSpPr/>
            <p:nvPr/>
          </p:nvSpPr>
          <p:spPr>
            <a:xfrm>
              <a:off x="579902" y="3104039"/>
              <a:ext cx="2552504" cy="2857500"/>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963270" y="4467751"/>
              <a:ext cx="1754916" cy="1169551"/>
            </a:xfrm>
            <a:prstGeom prst="rect">
              <a:avLst/>
            </a:prstGeom>
            <a:noFill/>
          </p:spPr>
          <p:txBody>
            <a:bodyPr wrap="square" rtlCol="0">
              <a:spAutoFit/>
            </a:bodyPr>
            <a:lstStyle/>
            <a:p>
              <a:r>
                <a:rPr lang="zh-CN" altLang="en-US" sz="1400" dirty="0">
                  <a:solidFill>
                    <a:schemeClr val="bg1"/>
                  </a:solidFill>
                  <a:cs typeface="+mn-ea"/>
                  <a:sym typeface="+mn-lt"/>
                </a:rPr>
                <a:t>微信支付是集成在微信客户端的支付功能，用户可以通过手机完成快速的支付流程。</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086" y="3827939"/>
              <a:ext cx="429875" cy="429875"/>
            </a:xfrm>
            <a:prstGeom prst="rect">
              <a:avLst/>
            </a:prstGeom>
          </p:spPr>
        </p:pic>
        <p:grpSp>
          <p:nvGrpSpPr>
            <p:cNvPr id="2" name="组合 1"/>
            <p:cNvGrpSpPr/>
            <p:nvPr/>
          </p:nvGrpSpPr>
          <p:grpSpPr>
            <a:xfrm rot="10800000">
              <a:off x="737641" y="3269826"/>
              <a:ext cx="491886" cy="293139"/>
              <a:chOff x="10591551" y="874183"/>
              <a:chExt cx="491886" cy="293139"/>
            </a:xfrm>
          </p:grpSpPr>
          <p:cxnSp>
            <p:nvCxnSpPr>
              <p:cNvPr id="13" name="直接连接符 12"/>
              <p:cNvCxnSpPr/>
              <p:nvPr/>
            </p:nvCxnSpPr>
            <p:spPr>
              <a:xfrm>
                <a:off x="10591551" y="1010370"/>
                <a:ext cx="4918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938593" y="874183"/>
                <a:ext cx="0" cy="2931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xmlns="" id="{C630B2ED-E558-444C-9B21-1864632C1A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17032" y="2214209"/>
            <a:ext cx="2669490" cy="1779660"/>
          </a:xfrm>
          <a:prstGeom prst="rect">
            <a:avLst/>
          </a:prstGeom>
        </p:spPr>
      </p:pic>
      <p:pic>
        <p:nvPicPr>
          <p:cNvPr id="17" name="图片 16">
            <a:extLst>
              <a:ext uri="{FF2B5EF4-FFF2-40B4-BE49-F238E27FC236}">
                <a16:creationId xmlns:a16="http://schemas.microsoft.com/office/drawing/2014/main" xmlns="" id="{1CE75AF9-B261-4136-93B0-A18CDC3166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7886" y="2214567"/>
            <a:ext cx="2668420" cy="1778946"/>
          </a:xfrm>
          <a:prstGeom prst="rect">
            <a:avLst/>
          </a:prstGeom>
        </p:spPr>
      </p:pic>
      <p:sp>
        <p:nvSpPr>
          <p:cNvPr id="18" name="矩形 17">
            <a:extLst>
              <a:ext uri="{FF2B5EF4-FFF2-40B4-BE49-F238E27FC236}">
                <a16:creationId xmlns:a16="http://schemas.microsoft.com/office/drawing/2014/main" xmlns="" id="{CA838DCF-2DB5-4B69-97F4-7785BB420ADB}"/>
              </a:ext>
            </a:extLst>
          </p:cNvPr>
          <p:cNvSpPr/>
          <p:nvPr/>
        </p:nvSpPr>
        <p:spPr>
          <a:xfrm>
            <a:off x="9697670" y="1324745"/>
            <a:ext cx="1507310" cy="3558588"/>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图片 19">
            <a:extLst>
              <a:ext uri="{FF2B5EF4-FFF2-40B4-BE49-F238E27FC236}">
                <a16:creationId xmlns:a16="http://schemas.microsoft.com/office/drawing/2014/main" xmlns="" id="{3CDF4291-7871-4E55-ABCB-05BF4278754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4663" y="1324745"/>
            <a:ext cx="2262982" cy="1508655"/>
          </a:xfrm>
          <a:prstGeom prst="rect">
            <a:avLst/>
          </a:prstGeom>
        </p:spPr>
      </p:pic>
    </p:spTree>
    <p:extLst>
      <p:ext uri="{BB962C8B-B14F-4D97-AF65-F5344CB8AC3E}">
        <p14:creationId xmlns:p14="http://schemas.microsoft.com/office/powerpoint/2010/main" val="2371335461"/>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ADD4870-443F-4449-AF74-B13612C1631A}"/>
              </a:ext>
            </a:extLst>
          </p:cNvPr>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 y="3429001"/>
            <a:ext cx="12191999" cy="3429000"/>
          </a:xfrm>
          <a:prstGeom prst="rect">
            <a:avLst/>
          </a:prstGeom>
        </p:spPr>
      </p:pic>
      <p:sp>
        <p:nvSpPr>
          <p:cNvPr id="29" name="文本框 28"/>
          <p:cNvSpPr txBox="1"/>
          <p:nvPr/>
        </p:nvSpPr>
        <p:spPr>
          <a:xfrm>
            <a:off x="5210396" y="1368428"/>
            <a:ext cx="6754146" cy="830997"/>
          </a:xfrm>
          <a:prstGeom prst="rect">
            <a:avLst/>
          </a:prstGeom>
          <a:noFill/>
        </p:spPr>
        <p:txBody>
          <a:bodyPr wrap="square" rtlCol="0">
            <a:spAutoFit/>
          </a:bodyPr>
          <a:lstStyle/>
          <a:p>
            <a:pPr algn="dist"/>
            <a:r>
              <a:rPr lang="zh-CN" altLang="en-US" sz="4800" dirty="0">
                <a:cs typeface="+mn-ea"/>
                <a:sym typeface="+mn-lt"/>
              </a:rPr>
              <a:t>感谢您的聆听</a:t>
            </a:r>
          </a:p>
        </p:txBody>
      </p:sp>
      <p:sp>
        <p:nvSpPr>
          <p:cNvPr id="30" name="文本框 29"/>
          <p:cNvSpPr txBox="1"/>
          <p:nvPr/>
        </p:nvSpPr>
        <p:spPr>
          <a:xfrm>
            <a:off x="5980475" y="3953412"/>
            <a:ext cx="4416523" cy="646331"/>
          </a:xfrm>
          <a:prstGeom prst="rect">
            <a:avLst/>
          </a:prstGeom>
          <a:noFill/>
        </p:spPr>
        <p:txBody>
          <a:bodyPr wrap="square" rtlCol="0">
            <a:spAutoFit/>
          </a:bodyPr>
          <a:lstStyle/>
          <a:p>
            <a:pPr algn="r"/>
            <a:r>
              <a:rPr lang="en-US" altLang="zh-CN" dirty="0">
                <a:solidFill>
                  <a:schemeClr val="bg1"/>
                </a:solidFill>
                <a:cs typeface="+mn-ea"/>
                <a:sym typeface="+mn-lt"/>
              </a:rPr>
              <a:t>Life was like a box of chocolates, you never know what you’re go to get.</a:t>
            </a:r>
            <a:endParaRPr lang="zh-CN" altLang="en-US" dirty="0">
              <a:solidFill>
                <a:schemeClr val="bg1"/>
              </a:solidFill>
              <a:cs typeface="+mn-ea"/>
              <a:sym typeface="+mn-lt"/>
            </a:endParaRPr>
          </a:p>
        </p:txBody>
      </p:sp>
      <p:sp>
        <p:nvSpPr>
          <p:cNvPr id="32" name="文本框 31"/>
          <p:cNvSpPr txBox="1"/>
          <p:nvPr/>
        </p:nvSpPr>
        <p:spPr>
          <a:xfrm>
            <a:off x="5210395" y="2328073"/>
            <a:ext cx="6754147" cy="369332"/>
          </a:xfrm>
          <a:prstGeom prst="rect">
            <a:avLst/>
          </a:prstGeom>
          <a:noFill/>
        </p:spPr>
        <p:txBody>
          <a:bodyPr wrap="square" rtlCol="0">
            <a:spAutoFit/>
          </a:bodyPr>
          <a:lstStyle/>
          <a:p>
            <a:pPr algn="dist"/>
            <a:r>
              <a:rPr lang="en-US" altLang="zh-CN" dirty="0">
                <a:cs typeface="+mn-ea"/>
                <a:sym typeface="+mn-lt"/>
              </a:rPr>
              <a:t>BLACK CONCISE TEMPLATE</a:t>
            </a:r>
            <a:endParaRPr lang="zh-CN" altLang="en-US" dirty="0">
              <a:cs typeface="+mn-ea"/>
              <a:sym typeface="+mn-lt"/>
            </a:endParaRPr>
          </a:p>
        </p:txBody>
      </p:sp>
      <p:sp>
        <p:nvSpPr>
          <p:cNvPr id="4" name="椭圆 3">
            <a:extLst>
              <a:ext uri="{FF2B5EF4-FFF2-40B4-BE49-F238E27FC236}">
                <a16:creationId xmlns:a16="http://schemas.microsoft.com/office/drawing/2014/main" xmlns="" id="{BDD827A5-B802-4BCF-9F1B-E4ED1A6879FE}"/>
              </a:ext>
            </a:extLst>
          </p:cNvPr>
          <p:cNvSpPr/>
          <p:nvPr/>
        </p:nvSpPr>
        <p:spPr>
          <a:xfrm>
            <a:off x="1643742" y="2386323"/>
            <a:ext cx="1349526" cy="1349526"/>
          </a:xfrm>
          <a:prstGeom prst="ellipse">
            <a:avLst/>
          </a:prstGeom>
          <a:solidFill>
            <a:srgbClr val="EF904F"/>
          </a:solidFill>
          <a:ln w="635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cs typeface="+mn-ea"/>
                <a:sym typeface="+mn-lt"/>
              </a:rPr>
              <a:t>LOGO</a:t>
            </a:r>
            <a:endParaRPr lang="zh-CN" altLang="en-US" sz="2000" b="1" dirty="0">
              <a:cs typeface="+mn-ea"/>
              <a:sym typeface="+mn-lt"/>
            </a:endParaRPr>
          </a:p>
        </p:txBody>
      </p:sp>
      <p:sp>
        <p:nvSpPr>
          <p:cNvPr id="7" name="矩形 6">
            <a:extLst>
              <a:ext uri="{FF2B5EF4-FFF2-40B4-BE49-F238E27FC236}">
                <a16:creationId xmlns:a16="http://schemas.microsoft.com/office/drawing/2014/main" xmlns="" id="{E1350926-3129-4A4E-8FA1-D8CA719990EC}"/>
              </a:ext>
            </a:extLst>
          </p:cNvPr>
          <p:cNvSpPr/>
          <p:nvPr/>
        </p:nvSpPr>
        <p:spPr>
          <a:xfrm>
            <a:off x="4670962" y="0"/>
            <a:ext cx="403761" cy="403761"/>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54317212"/>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250"/>
                            </p:stCondLst>
                            <p:childTnLst>
                              <p:par>
                                <p:cTn id="25" presetID="42"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2" grpId="0"/>
      <p:bldP spid="4"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63EA997-9670-4872-BCB6-772660C7822D}"/>
              </a:ext>
            </a:extLst>
          </p:cNvPr>
          <p:cNvSpPr/>
          <p:nvPr/>
        </p:nvSpPr>
        <p:spPr>
          <a:xfrm>
            <a:off x="1588" y="893"/>
            <a:ext cx="12188825" cy="6856214"/>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a:extLst>
              <a:ext uri="{FF2B5EF4-FFF2-40B4-BE49-F238E27FC236}">
                <a16:creationId xmlns:a16="http://schemas.microsoft.com/office/drawing/2014/main" xmlns="" id="{61052443-C228-4248-A8D5-04286301BEFB}"/>
              </a:ext>
            </a:extLst>
          </p:cNvPr>
          <p:cNvSpPr/>
          <p:nvPr/>
        </p:nvSpPr>
        <p:spPr>
          <a:xfrm>
            <a:off x="849508" y="984611"/>
            <a:ext cx="10492988" cy="488878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9" name="图片 8">
            <a:extLst>
              <a:ext uri="{FF2B5EF4-FFF2-40B4-BE49-F238E27FC236}">
                <a16:creationId xmlns:a16="http://schemas.microsoft.com/office/drawing/2014/main" xmlns="" id="{82105380-B5CF-42BE-9BAF-ADF9B4CA13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5413" y="1906779"/>
            <a:ext cx="3044446" cy="3044446"/>
          </a:xfrm>
          <a:prstGeom prst="rect">
            <a:avLst/>
          </a:prstGeom>
          <a:effectLst>
            <a:outerShdw blurRad="63500" sx="102000" sy="102000" algn="ctr" rotWithShape="0">
              <a:prstClr val="black">
                <a:alpha val="40000"/>
              </a:prstClr>
            </a:outerShdw>
          </a:effectLst>
        </p:spPr>
      </p:pic>
      <p:pic>
        <p:nvPicPr>
          <p:cNvPr id="7" name="图片 6">
            <a:extLst>
              <a:ext uri="{FF2B5EF4-FFF2-40B4-BE49-F238E27FC236}">
                <a16:creationId xmlns:a16="http://schemas.microsoft.com/office/drawing/2014/main" xmlns="" id="{A520A731-20D0-48DA-853F-89F57F7B57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7777" y="737823"/>
            <a:ext cx="5312739" cy="2507614"/>
          </a:xfrm>
          <a:prstGeom prst="rect">
            <a:avLst/>
          </a:prstGeom>
        </p:spPr>
      </p:pic>
      <p:grpSp>
        <p:nvGrpSpPr>
          <p:cNvPr id="31" name="组合 30">
            <a:extLst>
              <a:ext uri="{FF2B5EF4-FFF2-40B4-BE49-F238E27FC236}">
                <a16:creationId xmlns:a16="http://schemas.microsoft.com/office/drawing/2014/main" xmlns="" id="{43E1E98C-DC63-4585-8CD5-43F94ACB884B}"/>
              </a:ext>
            </a:extLst>
          </p:cNvPr>
          <p:cNvGrpSpPr/>
          <p:nvPr/>
        </p:nvGrpSpPr>
        <p:grpSpPr>
          <a:xfrm>
            <a:off x="6397963" y="3036523"/>
            <a:ext cx="4491317" cy="2114896"/>
            <a:chOff x="4979505" y="2582534"/>
            <a:chExt cx="3369365" cy="1586585"/>
          </a:xfrm>
        </p:grpSpPr>
        <p:grpSp>
          <p:nvGrpSpPr>
            <p:cNvPr id="12" name="组合 11">
              <a:extLst>
                <a:ext uri="{FF2B5EF4-FFF2-40B4-BE49-F238E27FC236}">
                  <a16:creationId xmlns:a16="http://schemas.microsoft.com/office/drawing/2014/main" xmlns="" id="{2A22C75A-21C0-4090-A60A-D136E3D666F2}"/>
                </a:ext>
              </a:extLst>
            </p:cNvPr>
            <p:cNvGrpSpPr/>
            <p:nvPr/>
          </p:nvGrpSpPr>
          <p:grpSpPr>
            <a:xfrm>
              <a:off x="4979505" y="2582534"/>
              <a:ext cx="2822713" cy="315505"/>
              <a:chOff x="4979504" y="2794317"/>
              <a:chExt cx="2822713" cy="315505"/>
            </a:xfrm>
          </p:grpSpPr>
          <p:sp>
            <p:nvSpPr>
              <p:cNvPr id="10" name="文本框 9">
                <a:extLst>
                  <a:ext uri="{FF2B5EF4-FFF2-40B4-BE49-F238E27FC236}">
                    <a16:creationId xmlns:a16="http://schemas.microsoft.com/office/drawing/2014/main" xmlns="" id="{6DB26955-520A-493B-B5B2-8D7F57E09FB7}"/>
                  </a:ext>
                </a:extLst>
              </p:cNvPr>
              <p:cNvSpPr txBox="1"/>
              <p:nvPr/>
            </p:nvSpPr>
            <p:spPr>
              <a:xfrm>
                <a:off x="5108713" y="2794317"/>
                <a:ext cx="2693504" cy="315505"/>
              </a:xfrm>
              <a:prstGeom prst="rect">
                <a:avLst/>
              </a:prstGeom>
              <a:noFill/>
            </p:spPr>
            <p:txBody>
              <a:bodyPr wrap="square" rtlCol="0">
                <a:spAutoFit/>
              </a:bodyPr>
              <a:lstStyle/>
              <a:p>
                <a:r>
                  <a:rPr lang="zh-CN" altLang="en-US" sz="2133" b="1" dirty="0">
                    <a:solidFill>
                      <a:srgbClr val="4F4B4B"/>
                    </a:solidFill>
                    <a:latin typeface="+mn-ea"/>
                  </a:rPr>
                  <a:t>如需</a:t>
                </a:r>
                <a:r>
                  <a:rPr lang="en-US" altLang="zh-CN" sz="2133" b="1" dirty="0">
                    <a:solidFill>
                      <a:srgbClr val="4F4B4B"/>
                    </a:solidFill>
                    <a:latin typeface="+mn-ea"/>
                  </a:rPr>
                  <a:t>PPT</a:t>
                </a:r>
                <a:r>
                  <a:rPr lang="zh-CN" altLang="en-US" sz="2133" b="1" dirty="0">
                    <a:solidFill>
                      <a:srgbClr val="4F4B4B"/>
                    </a:solidFill>
                    <a:latin typeface="+mn-ea"/>
                  </a:rPr>
                  <a:t>定制，请联系阿豆</a:t>
                </a:r>
              </a:p>
            </p:txBody>
          </p:sp>
          <p:sp>
            <p:nvSpPr>
              <p:cNvPr id="11" name="椭圆 10">
                <a:extLst>
                  <a:ext uri="{FF2B5EF4-FFF2-40B4-BE49-F238E27FC236}">
                    <a16:creationId xmlns:a16="http://schemas.microsoft.com/office/drawing/2014/main" xmlns="" id="{0E28AF03-2D7F-426D-B6C6-239A6C06C0A7}"/>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F4B4B"/>
                  </a:solidFill>
                  <a:latin typeface="+mn-ea"/>
                </a:endParaRPr>
              </a:p>
            </p:txBody>
          </p:sp>
        </p:grpSp>
        <p:grpSp>
          <p:nvGrpSpPr>
            <p:cNvPr id="13" name="组合 12">
              <a:extLst>
                <a:ext uri="{FF2B5EF4-FFF2-40B4-BE49-F238E27FC236}">
                  <a16:creationId xmlns:a16="http://schemas.microsoft.com/office/drawing/2014/main" xmlns="" id="{DFE7D038-E424-4EC4-A874-0BC3474EA702}"/>
                </a:ext>
              </a:extLst>
            </p:cNvPr>
            <p:cNvGrpSpPr/>
            <p:nvPr/>
          </p:nvGrpSpPr>
          <p:grpSpPr>
            <a:xfrm>
              <a:off x="4979505" y="2900304"/>
              <a:ext cx="3369365" cy="315505"/>
              <a:chOff x="4979504" y="2794317"/>
              <a:chExt cx="3369365" cy="315505"/>
            </a:xfrm>
          </p:grpSpPr>
          <p:sp>
            <p:nvSpPr>
              <p:cNvPr id="14" name="文本框 13">
                <a:extLst>
                  <a:ext uri="{FF2B5EF4-FFF2-40B4-BE49-F238E27FC236}">
                    <a16:creationId xmlns:a16="http://schemas.microsoft.com/office/drawing/2014/main" xmlns="" id="{D3818BBB-8AF6-44FC-A776-21355F2C666D}"/>
                  </a:ext>
                </a:extLst>
              </p:cNvPr>
              <p:cNvSpPr txBox="1"/>
              <p:nvPr/>
            </p:nvSpPr>
            <p:spPr>
              <a:xfrm>
                <a:off x="5108712" y="2794317"/>
                <a:ext cx="3240157" cy="315505"/>
              </a:xfrm>
              <a:prstGeom prst="rect">
                <a:avLst/>
              </a:prstGeom>
              <a:noFill/>
            </p:spPr>
            <p:txBody>
              <a:bodyPr wrap="square" rtlCol="0">
                <a:spAutoFit/>
              </a:bodyPr>
              <a:lstStyle/>
              <a:p>
                <a:r>
                  <a:rPr lang="zh-CN" altLang="en-US" sz="2133" b="1" dirty="0">
                    <a:solidFill>
                      <a:srgbClr val="4F4B4B"/>
                    </a:solidFill>
                    <a:latin typeface="+mn-ea"/>
                  </a:rPr>
                  <a:t>多年定制经验，服务好每一位客户</a:t>
                </a:r>
              </a:p>
            </p:txBody>
          </p:sp>
          <p:sp>
            <p:nvSpPr>
              <p:cNvPr id="15" name="椭圆 14">
                <a:extLst>
                  <a:ext uri="{FF2B5EF4-FFF2-40B4-BE49-F238E27FC236}">
                    <a16:creationId xmlns:a16="http://schemas.microsoft.com/office/drawing/2014/main" xmlns="" id="{0E7363E8-9EF3-4073-BFC1-999654CA1A40}"/>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F4B4B"/>
                  </a:solidFill>
                  <a:latin typeface="+mn-ea"/>
                </a:endParaRPr>
              </a:p>
            </p:txBody>
          </p:sp>
        </p:grpSp>
        <p:grpSp>
          <p:nvGrpSpPr>
            <p:cNvPr id="16" name="组合 15">
              <a:extLst>
                <a:ext uri="{FF2B5EF4-FFF2-40B4-BE49-F238E27FC236}">
                  <a16:creationId xmlns:a16="http://schemas.microsoft.com/office/drawing/2014/main" xmlns="" id="{7EE40214-CF09-4880-9356-281C8EB87765}"/>
                </a:ext>
              </a:extLst>
            </p:cNvPr>
            <p:cNvGrpSpPr/>
            <p:nvPr/>
          </p:nvGrpSpPr>
          <p:grpSpPr>
            <a:xfrm>
              <a:off x="4979505" y="3218074"/>
              <a:ext cx="2822713" cy="315505"/>
              <a:chOff x="4979504" y="2794317"/>
              <a:chExt cx="2822713" cy="315505"/>
            </a:xfrm>
          </p:grpSpPr>
          <p:sp>
            <p:nvSpPr>
              <p:cNvPr id="17" name="文本框 16">
                <a:extLst>
                  <a:ext uri="{FF2B5EF4-FFF2-40B4-BE49-F238E27FC236}">
                    <a16:creationId xmlns:a16="http://schemas.microsoft.com/office/drawing/2014/main" xmlns="" id="{4CCAC67C-DCD6-4E00-87FE-6F64F67C7E83}"/>
                  </a:ext>
                </a:extLst>
              </p:cNvPr>
              <p:cNvSpPr txBox="1"/>
              <p:nvPr/>
            </p:nvSpPr>
            <p:spPr>
              <a:xfrm>
                <a:off x="5108713" y="2794317"/>
                <a:ext cx="2693504" cy="315505"/>
              </a:xfrm>
              <a:prstGeom prst="rect">
                <a:avLst/>
              </a:prstGeom>
              <a:noFill/>
            </p:spPr>
            <p:txBody>
              <a:bodyPr wrap="square" rtlCol="0">
                <a:spAutoFit/>
              </a:bodyPr>
              <a:lstStyle/>
              <a:p>
                <a:r>
                  <a:rPr lang="zh-CN" altLang="en-US" sz="2133" b="1" dirty="0">
                    <a:solidFill>
                      <a:srgbClr val="4F4B4B"/>
                    </a:solidFill>
                    <a:latin typeface="+mn-ea"/>
                  </a:rPr>
                  <a:t>价格低，作品质量高</a:t>
                </a:r>
              </a:p>
            </p:txBody>
          </p:sp>
          <p:sp>
            <p:nvSpPr>
              <p:cNvPr id="18" name="椭圆 17">
                <a:extLst>
                  <a:ext uri="{FF2B5EF4-FFF2-40B4-BE49-F238E27FC236}">
                    <a16:creationId xmlns:a16="http://schemas.microsoft.com/office/drawing/2014/main" xmlns="" id="{A46777E9-EAAC-4CB3-849F-4940EDBCB88A}"/>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F4B4B"/>
                  </a:solidFill>
                  <a:latin typeface="+mn-ea"/>
                </a:endParaRPr>
              </a:p>
            </p:txBody>
          </p:sp>
        </p:grpSp>
        <p:grpSp>
          <p:nvGrpSpPr>
            <p:cNvPr id="19" name="组合 18">
              <a:extLst>
                <a:ext uri="{FF2B5EF4-FFF2-40B4-BE49-F238E27FC236}">
                  <a16:creationId xmlns:a16="http://schemas.microsoft.com/office/drawing/2014/main" xmlns="" id="{28D779CD-F011-48CB-B87B-0FD6140FB832}"/>
                </a:ext>
              </a:extLst>
            </p:cNvPr>
            <p:cNvGrpSpPr/>
            <p:nvPr/>
          </p:nvGrpSpPr>
          <p:grpSpPr>
            <a:xfrm>
              <a:off x="4979505" y="3535844"/>
              <a:ext cx="2822713" cy="315505"/>
              <a:chOff x="4979504" y="2794317"/>
              <a:chExt cx="2822713" cy="315505"/>
            </a:xfrm>
          </p:grpSpPr>
          <p:sp>
            <p:nvSpPr>
              <p:cNvPr id="20" name="文本框 19">
                <a:extLst>
                  <a:ext uri="{FF2B5EF4-FFF2-40B4-BE49-F238E27FC236}">
                    <a16:creationId xmlns:a16="http://schemas.microsoft.com/office/drawing/2014/main" xmlns="" id="{2D62D0F6-A970-4DB4-8E99-B51C4D7A0245}"/>
                  </a:ext>
                </a:extLst>
              </p:cNvPr>
              <p:cNvSpPr txBox="1"/>
              <p:nvPr/>
            </p:nvSpPr>
            <p:spPr>
              <a:xfrm>
                <a:off x="5108713" y="2794317"/>
                <a:ext cx="2693504" cy="315505"/>
              </a:xfrm>
              <a:prstGeom prst="rect">
                <a:avLst/>
              </a:prstGeom>
              <a:noFill/>
            </p:spPr>
            <p:txBody>
              <a:bodyPr wrap="square" rtlCol="0">
                <a:spAutoFit/>
              </a:bodyPr>
              <a:lstStyle/>
              <a:p>
                <a:r>
                  <a:rPr lang="zh-CN" altLang="en-US" sz="2133" b="1" dirty="0">
                    <a:solidFill>
                      <a:srgbClr val="4F4B4B"/>
                    </a:solidFill>
                    <a:latin typeface="+mn-ea"/>
                  </a:rPr>
                  <a:t>一次付费，修改到满意为止</a:t>
                </a:r>
              </a:p>
            </p:txBody>
          </p:sp>
          <p:sp>
            <p:nvSpPr>
              <p:cNvPr id="21" name="椭圆 20">
                <a:extLst>
                  <a:ext uri="{FF2B5EF4-FFF2-40B4-BE49-F238E27FC236}">
                    <a16:creationId xmlns:a16="http://schemas.microsoft.com/office/drawing/2014/main" xmlns="" id="{ECE94E88-710B-476F-B124-81995A5F7DE1}"/>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F4B4B"/>
                  </a:solidFill>
                  <a:latin typeface="+mn-ea"/>
                </a:endParaRPr>
              </a:p>
            </p:txBody>
          </p:sp>
        </p:grpSp>
        <p:grpSp>
          <p:nvGrpSpPr>
            <p:cNvPr id="28" name="组合 27">
              <a:extLst>
                <a:ext uri="{FF2B5EF4-FFF2-40B4-BE49-F238E27FC236}">
                  <a16:creationId xmlns:a16="http://schemas.microsoft.com/office/drawing/2014/main" xmlns="" id="{02213563-BDF3-4437-9FCA-9D90BBE3AB32}"/>
                </a:ext>
              </a:extLst>
            </p:cNvPr>
            <p:cNvGrpSpPr/>
            <p:nvPr/>
          </p:nvGrpSpPr>
          <p:grpSpPr>
            <a:xfrm>
              <a:off x="4979505" y="3853614"/>
              <a:ext cx="3231045" cy="315505"/>
              <a:chOff x="4979504" y="2794317"/>
              <a:chExt cx="3231045" cy="315505"/>
            </a:xfrm>
          </p:grpSpPr>
          <p:sp>
            <p:nvSpPr>
              <p:cNvPr id="29" name="文本框 28">
                <a:extLst>
                  <a:ext uri="{FF2B5EF4-FFF2-40B4-BE49-F238E27FC236}">
                    <a16:creationId xmlns:a16="http://schemas.microsoft.com/office/drawing/2014/main" xmlns="" id="{F264C32A-C54B-4B1C-9F4E-B4EE86B84475}"/>
                  </a:ext>
                </a:extLst>
              </p:cNvPr>
              <p:cNvSpPr txBox="1"/>
              <p:nvPr/>
            </p:nvSpPr>
            <p:spPr>
              <a:xfrm>
                <a:off x="5108713" y="2794317"/>
                <a:ext cx="3101836" cy="315505"/>
              </a:xfrm>
              <a:prstGeom prst="rect">
                <a:avLst/>
              </a:prstGeom>
              <a:noFill/>
            </p:spPr>
            <p:txBody>
              <a:bodyPr wrap="square" rtlCol="0">
                <a:spAutoFit/>
              </a:bodyPr>
              <a:lstStyle/>
              <a:p>
                <a:r>
                  <a:rPr lang="zh-CN" altLang="en-US" sz="2133" b="1" dirty="0">
                    <a:solidFill>
                      <a:srgbClr val="4F4B4B"/>
                    </a:solidFill>
                    <a:latin typeface="+mn-ea"/>
                  </a:rPr>
                  <a:t>按时交稿，绝不耽误客户的时间</a:t>
                </a:r>
              </a:p>
            </p:txBody>
          </p:sp>
          <p:sp>
            <p:nvSpPr>
              <p:cNvPr id="30" name="椭圆 29">
                <a:extLst>
                  <a:ext uri="{FF2B5EF4-FFF2-40B4-BE49-F238E27FC236}">
                    <a16:creationId xmlns:a16="http://schemas.microsoft.com/office/drawing/2014/main" xmlns="" id="{07942E08-42E0-4123-A381-75BFC0A35EDD}"/>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F4B4B"/>
                  </a:solidFill>
                  <a:latin typeface="+mn-ea"/>
                </a:endParaRPr>
              </a:p>
            </p:txBody>
          </p:sp>
        </p:grpSp>
      </p:grpSp>
    </p:spTree>
    <p:extLst>
      <p:ext uri="{BB962C8B-B14F-4D97-AF65-F5344CB8AC3E}">
        <p14:creationId xmlns:p14="http://schemas.microsoft.com/office/powerpoint/2010/main" val="238016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110E85B-A35B-410B-ACC9-81C3708AC740}"/>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388" y="1504102"/>
            <a:ext cx="5774693" cy="3849795"/>
          </a:xfrm>
          <a:prstGeom prst="rect">
            <a:avLst/>
          </a:prstGeom>
        </p:spPr>
      </p:pic>
      <p:sp>
        <p:nvSpPr>
          <p:cNvPr id="20" name="文本框 19"/>
          <p:cNvSpPr txBox="1"/>
          <p:nvPr/>
        </p:nvSpPr>
        <p:spPr>
          <a:xfrm rot="5400000">
            <a:off x="2046758" y="2249039"/>
            <a:ext cx="2137666" cy="523220"/>
          </a:xfrm>
          <a:prstGeom prst="rect">
            <a:avLst/>
          </a:prstGeom>
          <a:noFill/>
        </p:spPr>
        <p:txBody>
          <a:bodyPr wrap="square" rtlCol="0">
            <a:spAutoFit/>
          </a:bodyPr>
          <a:lstStyle/>
          <a:p>
            <a:r>
              <a:rPr lang="en-US" altLang="zh-CN" sz="2800" dirty="0">
                <a:solidFill>
                  <a:srgbClr val="EF904F"/>
                </a:solidFill>
                <a:cs typeface="+mn-ea"/>
                <a:sym typeface="+mn-lt"/>
              </a:rPr>
              <a:t>CONTENTS</a:t>
            </a:r>
            <a:endParaRPr lang="zh-CN" altLang="en-US" sz="2800" dirty="0">
              <a:solidFill>
                <a:srgbClr val="EF904F"/>
              </a:solidFill>
              <a:cs typeface="+mn-ea"/>
              <a:sym typeface="+mn-lt"/>
            </a:endParaRPr>
          </a:p>
        </p:txBody>
      </p:sp>
      <p:sp>
        <p:nvSpPr>
          <p:cNvPr id="21" name="文本框 20"/>
          <p:cNvSpPr txBox="1"/>
          <p:nvPr/>
        </p:nvSpPr>
        <p:spPr>
          <a:xfrm>
            <a:off x="3405125" y="1421363"/>
            <a:ext cx="1107996" cy="1938992"/>
          </a:xfrm>
          <a:prstGeom prst="rect">
            <a:avLst/>
          </a:prstGeom>
          <a:noFill/>
        </p:spPr>
        <p:txBody>
          <a:bodyPr vert="horz" wrap="square" rtlCol="0">
            <a:spAutoFit/>
          </a:bodyPr>
          <a:lstStyle/>
          <a:p>
            <a:r>
              <a:rPr lang="zh-CN" altLang="en-US" sz="6000" dirty="0">
                <a:solidFill>
                  <a:srgbClr val="EF904F"/>
                </a:solidFill>
                <a:cs typeface="+mn-ea"/>
                <a:sym typeface="+mn-lt"/>
              </a:rPr>
              <a:t>目录</a:t>
            </a:r>
          </a:p>
        </p:txBody>
      </p:sp>
      <p:cxnSp>
        <p:nvCxnSpPr>
          <p:cNvPr id="22" name="直接连接符 21"/>
          <p:cNvCxnSpPr/>
          <p:nvPr/>
        </p:nvCxnSpPr>
        <p:spPr>
          <a:xfrm>
            <a:off x="3298040" y="1542557"/>
            <a:ext cx="0" cy="44491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1" name="剪去对角的矩形 30"/>
          <p:cNvSpPr/>
          <p:nvPr/>
        </p:nvSpPr>
        <p:spPr>
          <a:xfrm rot="5400000">
            <a:off x="2965217" y="159998"/>
            <a:ext cx="179106" cy="801246"/>
          </a:xfrm>
          <a:prstGeom prst="snip2DiagRect">
            <a:avLst>
              <a:gd name="adj1" fmla="val 0"/>
              <a:gd name="adj2" fmla="val 50000"/>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2790332" y="475597"/>
            <a:ext cx="1474756" cy="531281"/>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xmlns="" id="{2F8D104A-D071-4BAF-8ECD-7097DB35AE89}"/>
              </a:ext>
            </a:extLst>
          </p:cNvPr>
          <p:cNvGrpSpPr/>
          <p:nvPr/>
        </p:nvGrpSpPr>
        <p:grpSpPr>
          <a:xfrm>
            <a:off x="5353246" y="1467094"/>
            <a:ext cx="4651578" cy="708907"/>
            <a:chOff x="5353246" y="1467094"/>
            <a:chExt cx="4651578" cy="708907"/>
          </a:xfrm>
        </p:grpSpPr>
        <p:sp>
          <p:nvSpPr>
            <p:cNvPr id="50" name="文本框 49"/>
            <p:cNvSpPr txBox="1"/>
            <p:nvPr/>
          </p:nvSpPr>
          <p:spPr>
            <a:xfrm>
              <a:off x="6286264" y="1591226"/>
              <a:ext cx="3718560" cy="584775"/>
            </a:xfrm>
            <a:prstGeom prst="rect">
              <a:avLst/>
            </a:prstGeom>
            <a:noFill/>
          </p:spPr>
          <p:txBody>
            <a:bodyPr wrap="square" rtlCol="0">
              <a:spAutoFit/>
            </a:bodyPr>
            <a:lstStyle/>
            <a:p>
              <a:r>
                <a:rPr lang="zh-CN" altLang="en-US" sz="3200" dirty="0">
                  <a:cs typeface="+mn-ea"/>
                  <a:sym typeface="+mn-lt"/>
                </a:rPr>
                <a:t>在此输入你的标题</a:t>
              </a:r>
            </a:p>
          </p:txBody>
        </p:sp>
        <p:sp>
          <p:nvSpPr>
            <p:cNvPr id="19" name="椭圆 18">
              <a:extLst>
                <a:ext uri="{FF2B5EF4-FFF2-40B4-BE49-F238E27FC236}">
                  <a16:creationId xmlns:a16="http://schemas.microsoft.com/office/drawing/2014/main" xmlns="" id="{8D3E1C1C-8C9A-4955-A98D-DDAD3D96A945}"/>
                </a:ext>
              </a:extLst>
            </p:cNvPr>
            <p:cNvSpPr/>
            <p:nvPr/>
          </p:nvSpPr>
          <p:spPr>
            <a:xfrm>
              <a:off x="5353246" y="1467094"/>
              <a:ext cx="708907" cy="708907"/>
            </a:xfrm>
            <a:prstGeom prst="ellipse">
              <a:avLst/>
            </a:prstGeom>
            <a:solidFill>
              <a:srgbClr val="EF904F"/>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1</a:t>
              </a:r>
              <a:endParaRPr lang="zh-CN" altLang="en-US" sz="3600" b="1" dirty="0">
                <a:cs typeface="+mn-ea"/>
                <a:sym typeface="+mn-lt"/>
              </a:endParaRPr>
            </a:p>
          </p:txBody>
        </p:sp>
      </p:grpSp>
      <p:grpSp>
        <p:nvGrpSpPr>
          <p:cNvPr id="7" name="组合 6">
            <a:extLst>
              <a:ext uri="{FF2B5EF4-FFF2-40B4-BE49-F238E27FC236}">
                <a16:creationId xmlns:a16="http://schemas.microsoft.com/office/drawing/2014/main" xmlns="" id="{D70D1835-CCCB-4425-A909-788DDD85E1BE}"/>
              </a:ext>
            </a:extLst>
          </p:cNvPr>
          <p:cNvGrpSpPr/>
          <p:nvPr/>
        </p:nvGrpSpPr>
        <p:grpSpPr>
          <a:xfrm>
            <a:off x="5353246" y="2531141"/>
            <a:ext cx="4651578" cy="708907"/>
            <a:chOff x="5353246" y="2531141"/>
            <a:chExt cx="4651578" cy="708907"/>
          </a:xfrm>
        </p:grpSpPr>
        <p:sp>
          <p:nvSpPr>
            <p:cNvPr id="51" name="文本框 50"/>
            <p:cNvSpPr txBox="1"/>
            <p:nvPr/>
          </p:nvSpPr>
          <p:spPr>
            <a:xfrm>
              <a:off x="6286264" y="2634585"/>
              <a:ext cx="3718560" cy="584775"/>
            </a:xfrm>
            <a:prstGeom prst="rect">
              <a:avLst/>
            </a:prstGeom>
            <a:noFill/>
          </p:spPr>
          <p:txBody>
            <a:bodyPr wrap="square" rtlCol="0">
              <a:spAutoFit/>
            </a:bodyPr>
            <a:lstStyle/>
            <a:p>
              <a:r>
                <a:rPr lang="zh-CN" altLang="en-US" sz="3200" dirty="0">
                  <a:cs typeface="+mn-ea"/>
                  <a:sym typeface="+mn-lt"/>
                </a:rPr>
                <a:t>在此输入你的标题</a:t>
              </a:r>
            </a:p>
          </p:txBody>
        </p:sp>
        <p:sp>
          <p:nvSpPr>
            <p:cNvPr id="23" name="椭圆 22">
              <a:extLst>
                <a:ext uri="{FF2B5EF4-FFF2-40B4-BE49-F238E27FC236}">
                  <a16:creationId xmlns:a16="http://schemas.microsoft.com/office/drawing/2014/main" xmlns="" id="{281F51E5-6DC2-434B-A24E-27B6158372FB}"/>
                </a:ext>
              </a:extLst>
            </p:cNvPr>
            <p:cNvSpPr/>
            <p:nvPr/>
          </p:nvSpPr>
          <p:spPr>
            <a:xfrm>
              <a:off x="5353246" y="2531141"/>
              <a:ext cx="708907" cy="708907"/>
            </a:xfrm>
            <a:prstGeom prst="ellipse">
              <a:avLst/>
            </a:prstGeom>
            <a:solidFill>
              <a:srgbClr val="EF904F"/>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2</a:t>
              </a:r>
              <a:endParaRPr lang="zh-CN" altLang="en-US" sz="3600" b="1" dirty="0">
                <a:cs typeface="+mn-ea"/>
                <a:sym typeface="+mn-lt"/>
              </a:endParaRPr>
            </a:p>
          </p:txBody>
        </p:sp>
      </p:grpSp>
      <p:grpSp>
        <p:nvGrpSpPr>
          <p:cNvPr id="8" name="组合 7">
            <a:extLst>
              <a:ext uri="{FF2B5EF4-FFF2-40B4-BE49-F238E27FC236}">
                <a16:creationId xmlns:a16="http://schemas.microsoft.com/office/drawing/2014/main" xmlns="" id="{5822B39E-C66E-4368-A650-E1F938DA8758}"/>
              </a:ext>
            </a:extLst>
          </p:cNvPr>
          <p:cNvGrpSpPr/>
          <p:nvPr/>
        </p:nvGrpSpPr>
        <p:grpSpPr>
          <a:xfrm>
            <a:off x="5353246" y="3595188"/>
            <a:ext cx="4651578" cy="708907"/>
            <a:chOff x="5353246" y="3595188"/>
            <a:chExt cx="4651578" cy="708907"/>
          </a:xfrm>
        </p:grpSpPr>
        <p:sp>
          <p:nvSpPr>
            <p:cNvPr id="52" name="文本框 51"/>
            <p:cNvSpPr txBox="1"/>
            <p:nvPr/>
          </p:nvSpPr>
          <p:spPr>
            <a:xfrm>
              <a:off x="6286264" y="3677944"/>
              <a:ext cx="3718560" cy="584775"/>
            </a:xfrm>
            <a:prstGeom prst="rect">
              <a:avLst/>
            </a:prstGeom>
            <a:noFill/>
          </p:spPr>
          <p:txBody>
            <a:bodyPr wrap="square" rtlCol="0">
              <a:spAutoFit/>
            </a:bodyPr>
            <a:lstStyle/>
            <a:p>
              <a:r>
                <a:rPr lang="zh-CN" altLang="en-US" sz="3200" dirty="0">
                  <a:cs typeface="+mn-ea"/>
                  <a:sym typeface="+mn-lt"/>
                </a:rPr>
                <a:t>在此输入你的标题</a:t>
              </a:r>
            </a:p>
          </p:txBody>
        </p:sp>
        <p:sp>
          <p:nvSpPr>
            <p:cNvPr id="24" name="椭圆 23">
              <a:extLst>
                <a:ext uri="{FF2B5EF4-FFF2-40B4-BE49-F238E27FC236}">
                  <a16:creationId xmlns:a16="http://schemas.microsoft.com/office/drawing/2014/main" xmlns="" id="{CC439317-737B-4C58-8CB8-371A5C5B83C2}"/>
                </a:ext>
              </a:extLst>
            </p:cNvPr>
            <p:cNvSpPr/>
            <p:nvPr/>
          </p:nvSpPr>
          <p:spPr>
            <a:xfrm>
              <a:off x="5353246" y="3595188"/>
              <a:ext cx="708907" cy="708907"/>
            </a:xfrm>
            <a:prstGeom prst="ellipse">
              <a:avLst/>
            </a:prstGeom>
            <a:solidFill>
              <a:srgbClr val="EF904F"/>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3</a:t>
              </a:r>
              <a:endParaRPr lang="zh-CN" altLang="en-US" sz="3600" b="1" dirty="0">
                <a:cs typeface="+mn-ea"/>
                <a:sym typeface="+mn-lt"/>
              </a:endParaRPr>
            </a:p>
          </p:txBody>
        </p:sp>
      </p:grpSp>
      <p:grpSp>
        <p:nvGrpSpPr>
          <p:cNvPr id="9" name="组合 8">
            <a:extLst>
              <a:ext uri="{FF2B5EF4-FFF2-40B4-BE49-F238E27FC236}">
                <a16:creationId xmlns:a16="http://schemas.microsoft.com/office/drawing/2014/main" xmlns="" id="{FB78A888-8CB4-4138-A86E-2E9878A57EF7}"/>
              </a:ext>
            </a:extLst>
          </p:cNvPr>
          <p:cNvGrpSpPr/>
          <p:nvPr/>
        </p:nvGrpSpPr>
        <p:grpSpPr>
          <a:xfrm>
            <a:off x="5353246" y="4659236"/>
            <a:ext cx="4651578" cy="708907"/>
            <a:chOff x="5353246" y="4659236"/>
            <a:chExt cx="4651578" cy="708907"/>
          </a:xfrm>
        </p:grpSpPr>
        <p:sp>
          <p:nvSpPr>
            <p:cNvPr id="53" name="文本框 52"/>
            <p:cNvSpPr txBox="1"/>
            <p:nvPr/>
          </p:nvSpPr>
          <p:spPr>
            <a:xfrm>
              <a:off x="6286264" y="4721302"/>
              <a:ext cx="3718560" cy="584775"/>
            </a:xfrm>
            <a:prstGeom prst="rect">
              <a:avLst/>
            </a:prstGeom>
            <a:noFill/>
          </p:spPr>
          <p:txBody>
            <a:bodyPr wrap="square" rtlCol="0">
              <a:spAutoFit/>
            </a:bodyPr>
            <a:lstStyle/>
            <a:p>
              <a:r>
                <a:rPr lang="zh-CN" altLang="en-US" sz="3200" dirty="0">
                  <a:cs typeface="+mn-ea"/>
                  <a:sym typeface="+mn-lt"/>
                </a:rPr>
                <a:t>在此输入你的标题</a:t>
              </a:r>
            </a:p>
          </p:txBody>
        </p:sp>
        <p:sp>
          <p:nvSpPr>
            <p:cNvPr id="25" name="椭圆 24">
              <a:extLst>
                <a:ext uri="{FF2B5EF4-FFF2-40B4-BE49-F238E27FC236}">
                  <a16:creationId xmlns:a16="http://schemas.microsoft.com/office/drawing/2014/main" xmlns="" id="{AFCE1D2D-3255-47C8-B32C-DD6075F39A08}"/>
                </a:ext>
              </a:extLst>
            </p:cNvPr>
            <p:cNvSpPr/>
            <p:nvPr/>
          </p:nvSpPr>
          <p:spPr>
            <a:xfrm>
              <a:off x="5353246" y="4659236"/>
              <a:ext cx="708907" cy="708907"/>
            </a:xfrm>
            <a:prstGeom prst="ellipse">
              <a:avLst/>
            </a:prstGeom>
            <a:solidFill>
              <a:srgbClr val="EF904F"/>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4</a:t>
              </a:r>
              <a:endParaRPr lang="zh-CN" altLang="en-US" sz="3600" b="1" dirty="0">
                <a:cs typeface="+mn-ea"/>
                <a:sym typeface="+mn-lt"/>
              </a:endParaRPr>
            </a:p>
          </p:txBody>
        </p:sp>
      </p:grpSp>
    </p:spTree>
    <p:extLst>
      <p:ext uri="{BB962C8B-B14F-4D97-AF65-F5344CB8AC3E}">
        <p14:creationId xmlns:p14="http://schemas.microsoft.com/office/powerpoint/2010/main" val="790548280"/>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854542254"/>
      </p:ext>
    </p:extLst>
  </p:cSld>
  <p:clrMapOvr>
    <a:masterClrMapping/>
  </p:clrMapOvr>
  <p:transition spd="slow" advTm="3000">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31F221F-2D37-475D-B735-2DFE0C992147}"/>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549183" y="1406223"/>
            <a:ext cx="6068330" cy="4045553"/>
          </a:xfrm>
          <a:prstGeom prst="rect">
            <a:avLst/>
          </a:prstGeom>
        </p:spPr>
      </p:pic>
      <p:sp>
        <p:nvSpPr>
          <p:cNvPr id="30" name="文本框 29"/>
          <p:cNvSpPr txBox="1"/>
          <p:nvPr/>
        </p:nvSpPr>
        <p:spPr>
          <a:xfrm>
            <a:off x="6778097" y="3964639"/>
            <a:ext cx="2731499" cy="2646878"/>
          </a:xfrm>
          <a:prstGeom prst="rect">
            <a:avLst/>
          </a:prstGeom>
          <a:noFill/>
        </p:spPr>
        <p:txBody>
          <a:bodyPr wrap="square" rtlCol="0">
            <a:spAutoFit/>
          </a:bodyPr>
          <a:lstStyle/>
          <a:p>
            <a:pPr algn="ctr"/>
            <a:r>
              <a:rPr lang="en-US" altLang="zh-CN" sz="16600" b="1" dirty="0">
                <a:solidFill>
                  <a:srgbClr val="EF904F"/>
                </a:solidFill>
                <a:cs typeface="+mn-ea"/>
                <a:sym typeface="+mn-lt"/>
              </a:rPr>
              <a:t>01</a:t>
            </a:r>
            <a:endParaRPr lang="zh-CN" altLang="en-US" sz="16600" b="1" dirty="0">
              <a:solidFill>
                <a:srgbClr val="EF904F"/>
              </a:solidFill>
              <a:cs typeface="+mn-ea"/>
              <a:sym typeface="+mn-lt"/>
            </a:endParaRPr>
          </a:p>
        </p:txBody>
      </p:sp>
      <p:sp>
        <p:nvSpPr>
          <p:cNvPr id="32" name="文本框 31"/>
          <p:cNvSpPr txBox="1"/>
          <p:nvPr/>
        </p:nvSpPr>
        <p:spPr>
          <a:xfrm>
            <a:off x="6861224" y="1853294"/>
            <a:ext cx="4422225" cy="707886"/>
          </a:xfrm>
          <a:prstGeom prst="rect">
            <a:avLst/>
          </a:prstGeom>
          <a:noFill/>
        </p:spPr>
        <p:txBody>
          <a:bodyPr wrap="square" rtlCol="0">
            <a:spAutoFit/>
          </a:bodyPr>
          <a:lstStyle/>
          <a:p>
            <a:pPr algn="dist"/>
            <a:r>
              <a:rPr lang="zh-CN" altLang="en-US" sz="4000" dirty="0">
                <a:cs typeface="+mn-ea"/>
                <a:sym typeface="+mn-lt"/>
              </a:rPr>
              <a:t>在此输入你的标题</a:t>
            </a:r>
          </a:p>
        </p:txBody>
      </p:sp>
      <p:sp>
        <p:nvSpPr>
          <p:cNvPr id="33" name="文本框 32"/>
          <p:cNvSpPr txBox="1"/>
          <p:nvPr/>
        </p:nvSpPr>
        <p:spPr>
          <a:xfrm>
            <a:off x="6961514" y="2596671"/>
            <a:ext cx="4681303" cy="584775"/>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Life was like a box of chocolates, you never know what you’re go to get.</a:t>
            </a:r>
            <a:endParaRPr lang="zh-CN" altLang="en-US" sz="1600" dirty="0">
              <a:solidFill>
                <a:schemeClr val="tx1">
                  <a:lumMod val="75000"/>
                  <a:lumOff val="25000"/>
                </a:schemeClr>
              </a:solidFill>
              <a:cs typeface="+mn-ea"/>
              <a:sym typeface="+mn-lt"/>
            </a:endParaRPr>
          </a:p>
        </p:txBody>
      </p:sp>
      <p:sp>
        <p:nvSpPr>
          <p:cNvPr id="4" name="弦形 3">
            <a:extLst>
              <a:ext uri="{FF2B5EF4-FFF2-40B4-BE49-F238E27FC236}">
                <a16:creationId xmlns:a16="http://schemas.microsoft.com/office/drawing/2014/main" xmlns="" id="{54EC6B83-578D-4841-935A-B99E7EE40418}"/>
              </a:ext>
            </a:extLst>
          </p:cNvPr>
          <p:cNvSpPr/>
          <p:nvPr/>
        </p:nvSpPr>
        <p:spPr>
          <a:xfrm rot="17509887">
            <a:off x="5660528" y="-644239"/>
            <a:ext cx="1859418" cy="2025307"/>
          </a:xfrm>
          <a:prstGeom prst="chord">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84A3BD71-A2DB-478A-AA78-1F0F25F5A5D8}"/>
              </a:ext>
            </a:extLst>
          </p:cNvPr>
          <p:cNvSpPr/>
          <p:nvPr/>
        </p:nvSpPr>
        <p:spPr>
          <a:xfrm>
            <a:off x="9690439" y="4136173"/>
            <a:ext cx="403761" cy="403761"/>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a:extLst>
              <a:ext uri="{FF2B5EF4-FFF2-40B4-BE49-F238E27FC236}">
                <a16:creationId xmlns:a16="http://schemas.microsoft.com/office/drawing/2014/main" xmlns="" id="{B9E0F662-B525-4A5B-BF1F-68A5F1369736}"/>
              </a:ext>
            </a:extLst>
          </p:cNvPr>
          <p:cNvCxnSpPr/>
          <p:nvPr/>
        </p:nvCxnSpPr>
        <p:spPr>
          <a:xfrm>
            <a:off x="7160821" y="4159923"/>
            <a:ext cx="1769423" cy="0"/>
          </a:xfrm>
          <a:prstGeom prst="line">
            <a:avLst/>
          </a:prstGeom>
          <a:ln w="38100">
            <a:solidFill>
              <a:srgbClr val="EF904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0620602"/>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circle(in)">
                                      <p:cBhvr>
                                        <p:cTn id="15" dur="2000"/>
                                        <p:tgtEl>
                                          <p:spTgt spid="30"/>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4"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5571A03-4905-4F55-886A-7762F1B21632}"/>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2476660" y="1264419"/>
            <a:ext cx="7297701" cy="4865134"/>
          </a:xfrm>
          <a:prstGeom prst="rect">
            <a:avLst/>
          </a:prstGeom>
        </p:spPr>
      </p:pic>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sp>
        <p:nvSpPr>
          <p:cNvPr id="12" name="矩形 11"/>
          <p:cNvSpPr/>
          <p:nvPr/>
        </p:nvSpPr>
        <p:spPr>
          <a:xfrm>
            <a:off x="7870194" y="1252753"/>
            <a:ext cx="3498494" cy="2438400"/>
          </a:xfrm>
          <a:prstGeom prst="rect">
            <a:avLst/>
          </a:prstGeom>
          <a:solidFill>
            <a:srgbClr val="F4B48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371700" y="3691153"/>
            <a:ext cx="3498494" cy="2438400"/>
          </a:xfrm>
          <a:prstGeom prst="rect">
            <a:avLst/>
          </a:prstGeom>
          <a:solidFill>
            <a:srgbClr val="EF904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873206" y="1252753"/>
            <a:ext cx="3498494" cy="2438400"/>
          </a:xfrm>
          <a:prstGeom prst="rect">
            <a:avLst/>
          </a:prstGeom>
          <a:solidFill>
            <a:srgbClr val="F9D3B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a:extLst>
              <a:ext uri="{FF2B5EF4-FFF2-40B4-BE49-F238E27FC236}">
                <a16:creationId xmlns:a16="http://schemas.microsoft.com/office/drawing/2014/main" xmlns="" id="{9ADA0EE6-9D02-4A37-BD02-27BB4003B3D9}"/>
              </a:ext>
            </a:extLst>
          </p:cNvPr>
          <p:cNvGrpSpPr/>
          <p:nvPr/>
        </p:nvGrpSpPr>
        <p:grpSpPr>
          <a:xfrm>
            <a:off x="1189893" y="1935713"/>
            <a:ext cx="2865120" cy="981040"/>
            <a:chOff x="1189893" y="1935713"/>
            <a:chExt cx="2865120" cy="981040"/>
          </a:xfrm>
        </p:grpSpPr>
        <p:sp>
          <p:nvSpPr>
            <p:cNvPr id="15" name="文本框 14"/>
            <p:cNvSpPr txBox="1"/>
            <p:nvPr/>
          </p:nvSpPr>
          <p:spPr>
            <a:xfrm>
              <a:off x="1509933" y="1935713"/>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dirty="0">
                  <a:effectLst/>
                  <a:latin typeface="+mn-lt"/>
                  <a:ea typeface="+mn-ea"/>
                  <a:cs typeface="+mn-ea"/>
                  <a:sym typeface="+mn-lt"/>
                </a:rPr>
                <a:t>输入你的标题</a:t>
              </a:r>
            </a:p>
          </p:txBody>
        </p:sp>
        <p:sp>
          <p:nvSpPr>
            <p:cNvPr id="16" name="文本框 15"/>
            <p:cNvSpPr txBox="1"/>
            <p:nvPr/>
          </p:nvSpPr>
          <p:spPr>
            <a:xfrm>
              <a:off x="1189893" y="2393533"/>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微信由于</a:t>
              </a:r>
              <a:r>
                <a:rPr lang="en-US" altLang="zh-CN" sz="1400" dirty="0">
                  <a:solidFill>
                    <a:schemeClr val="bg1"/>
                  </a:solidFill>
                  <a:cs typeface="+mn-ea"/>
                  <a:sym typeface="+mn-lt"/>
                </a:rPr>
                <a:t>2010</a:t>
              </a:r>
              <a:r>
                <a:rPr lang="zh-CN" altLang="en-US" sz="1400" dirty="0">
                  <a:solidFill>
                    <a:schemeClr val="bg1"/>
                  </a:solidFill>
                  <a:cs typeface="+mn-ea"/>
                  <a:sym typeface="+mn-lt"/>
                </a:rPr>
                <a:t>年</a:t>
              </a:r>
              <a:r>
                <a:rPr lang="en-US" altLang="zh-CN" sz="1400" dirty="0">
                  <a:solidFill>
                    <a:schemeClr val="bg1"/>
                  </a:solidFill>
                  <a:cs typeface="+mn-ea"/>
                  <a:sym typeface="+mn-lt"/>
                </a:rPr>
                <a:t>10</a:t>
              </a:r>
              <a:r>
                <a:rPr lang="zh-CN" altLang="en-US" sz="1400" dirty="0">
                  <a:solidFill>
                    <a:schemeClr val="bg1"/>
                  </a:solidFill>
                  <a:cs typeface="+mn-ea"/>
                  <a:sym typeface="+mn-lt"/>
                </a:rPr>
                <a:t>月筹划启动，由腾讯广州研发中心产品团队打造</a:t>
              </a:r>
            </a:p>
          </p:txBody>
        </p:sp>
        <p:cxnSp>
          <p:nvCxnSpPr>
            <p:cNvPr id="17" name="直接连接符 16"/>
            <p:cNvCxnSpPr/>
            <p:nvPr/>
          </p:nvCxnSpPr>
          <p:spPr>
            <a:xfrm>
              <a:off x="2489870" y="2287987"/>
              <a:ext cx="26516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662318F7-47C3-4F7D-A598-084DC92E8291}"/>
              </a:ext>
            </a:extLst>
          </p:cNvPr>
          <p:cNvGrpSpPr/>
          <p:nvPr/>
        </p:nvGrpSpPr>
        <p:grpSpPr>
          <a:xfrm>
            <a:off x="8186881" y="1940808"/>
            <a:ext cx="2865120" cy="981040"/>
            <a:chOff x="8186881" y="1940808"/>
            <a:chExt cx="2865120" cy="981040"/>
          </a:xfrm>
        </p:grpSpPr>
        <p:sp>
          <p:nvSpPr>
            <p:cNvPr id="18" name="文本框 17"/>
            <p:cNvSpPr txBox="1"/>
            <p:nvPr/>
          </p:nvSpPr>
          <p:spPr>
            <a:xfrm>
              <a:off x="8506921" y="1940808"/>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dirty="0">
                  <a:effectLst/>
                  <a:latin typeface="+mn-lt"/>
                  <a:ea typeface="+mn-ea"/>
                  <a:cs typeface="+mn-ea"/>
                  <a:sym typeface="+mn-lt"/>
                </a:rPr>
                <a:t>输入你的标题</a:t>
              </a:r>
            </a:p>
          </p:txBody>
        </p:sp>
        <p:sp>
          <p:nvSpPr>
            <p:cNvPr id="19" name="文本框 18"/>
            <p:cNvSpPr txBox="1"/>
            <p:nvPr/>
          </p:nvSpPr>
          <p:spPr>
            <a:xfrm>
              <a:off x="8186881" y="2398628"/>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微信由于</a:t>
              </a:r>
              <a:r>
                <a:rPr lang="en-US" altLang="zh-CN" sz="1400" dirty="0">
                  <a:solidFill>
                    <a:schemeClr val="bg1"/>
                  </a:solidFill>
                  <a:cs typeface="+mn-ea"/>
                  <a:sym typeface="+mn-lt"/>
                </a:rPr>
                <a:t>2010</a:t>
              </a:r>
              <a:r>
                <a:rPr lang="zh-CN" altLang="en-US" sz="1400" dirty="0">
                  <a:solidFill>
                    <a:schemeClr val="bg1"/>
                  </a:solidFill>
                  <a:cs typeface="+mn-ea"/>
                  <a:sym typeface="+mn-lt"/>
                </a:rPr>
                <a:t>年</a:t>
              </a:r>
              <a:r>
                <a:rPr lang="en-US" altLang="zh-CN" sz="1400" dirty="0">
                  <a:solidFill>
                    <a:schemeClr val="bg1"/>
                  </a:solidFill>
                  <a:cs typeface="+mn-ea"/>
                  <a:sym typeface="+mn-lt"/>
                </a:rPr>
                <a:t>10</a:t>
              </a:r>
              <a:r>
                <a:rPr lang="zh-CN" altLang="en-US" sz="1400" dirty="0">
                  <a:solidFill>
                    <a:schemeClr val="bg1"/>
                  </a:solidFill>
                  <a:cs typeface="+mn-ea"/>
                  <a:sym typeface="+mn-lt"/>
                </a:rPr>
                <a:t>月筹划启动，由腾讯广州研发中心产品团队打造</a:t>
              </a:r>
            </a:p>
          </p:txBody>
        </p:sp>
        <p:cxnSp>
          <p:nvCxnSpPr>
            <p:cNvPr id="20" name="直接连接符 19"/>
            <p:cNvCxnSpPr/>
            <p:nvPr/>
          </p:nvCxnSpPr>
          <p:spPr>
            <a:xfrm>
              <a:off x="9486858" y="2293082"/>
              <a:ext cx="26516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298C5E00-DC7F-4BE7-B044-4033BC79A020}"/>
              </a:ext>
            </a:extLst>
          </p:cNvPr>
          <p:cNvGrpSpPr/>
          <p:nvPr/>
        </p:nvGrpSpPr>
        <p:grpSpPr>
          <a:xfrm>
            <a:off x="4688387" y="4419833"/>
            <a:ext cx="2865120" cy="981040"/>
            <a:chOff x="4688387" y="4419833"/>
            <a:chExt cx="2865120" cy="981040"/>
          </a:xfrm>
        </p:grpSpPr>
        <p:sp>
          <p:nvSpPr>
            <p:cNvPr id="21" name="文本框 20"/>
            <p:cNvSpPr txBox="1"/>
            <p:nvPr/>
          </p:nvSpPr>
          <p:spPr>
            <a:xfrm>
              <a:off x="5008427" y="4419833"/>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dirty="0">
                  <a:effectLst/>
                  <a:latin typeface="+mn-lt"/>
                  <a:ea typeface="+mn-ea"/>
                  <a:cs typeface="+mn-ea"/>
                  <a:sym typeface="+mn-lt"/>
                </a:rPr>
                <a:t>输入你的标题</a:t>
              </a:r>
            </a:p>
          </p:txBody>
        </p:sp>
        <p:sp>
          <p:nvSpPr>
            <p:cNvPr id="22" name="文本框 21"/>
            <p:cNvSpPr txBox="1"/>
            <p:nvPr/>
          </p:nvSpPr>
          <p:spPr>
            <a:xfrm>
              <a:off x="4688387" y="4877653"/>
              <a:ext cx="2865120" cy="523220"/>
            </a:xfrm>
            <a:prstGeom prst="rect">
              <a:avLst/>
            </a:prstGeom>
            <a:noFill/>
          </p:spPr>
          <p:txBody>
            <a:bodyPr wrap="square" rtlCol="0">
              <a:spAutoFit/>
            </a:bodyPr>
            <a:lstStyle/>
            <a:p>
              <a:pPr algn="ctr"/>
              <a:r>
                <a:rPr lang="zh-CN" altLang="en-US" sz="1400" dirty="0">
                  <a:solidFill>
                    <a:schemeClr val="bg1"/>
                  </a:solidFill>
                  <a:cs typeface="+mn-ea"/>
                  <a:sym typeface="+mn-lt"/>
                </a:rPr>
                <a:t>微信由于</a:t>
              </a:r>
              <a:r>
                <a:rPr lang="en-US" altLang="zh-CN" sz="1400" dirty="0">
                  <a:solidFill>
                    <a:schemeClr val="bg1"/>
                  </a:solidFill>
                  <a:cs typeface="+mn-ea"/>
                  <a:sym typeface="+mn-lt"/>
                </a:rPr>
                <a:t>2010</a:t>
              </a:r>
              <a:r>
                <a:rPr lang="zh-CN" altLang="en-US" sz="1400" dirty="0">
                  <a:solidFill>
                    <a:schemeClr val="bg1"/>
                  </a:solidFill>
                  <a:cs typeface="+mn-ea"/>
                  <a:sym typeface="+mn-lt"/>
                </a:rPr>
                <a:t>年</a:t>
              </a:r>
              <a:r>
                <a:rPr lang="en-US" altLang="zh-CN" sz="1400" dirty="0">
                  <a:solidFill>
                    <a:schemeClr val="bg1"/>
                  </a:solidFill>
                  <a:cs typeface="+mn-ea"/>
                  <a:sym typeface="+mn-lt"/>
                </a:rPr>
                <a:t>10</a:t>
              </a:r>
              <a:r>
                <a:rPr lang="zh-CN" altLang="en-US" sz="1400" dirty="0">
                  <a:solidFill>
                    <a:schemeClr val="bg1"/>
                  </a:solidFill>
                  <a:cs typeface="+mn-ea"/>
                  <a:sym typeface="+mn-lt"/>
                </a:rPr>
                <a:t>月筹划启动，由腾讯广州研发中心产品团队打造</a:t>
              </a:r>
            </a:p>
          </p:txBody>
        </p:sp>
        <p:cxnSp>
          <p:nvCxnSpPr>
            <p:cNvPr id="23" name="直接连接符 22"/>
            <p:cNvCxnSpPr/>
            <p:nvPr/>
          </p:nvCxnSpPr>
          <p:spPr>
            <a:xfrm>
              <a:off x="5988364" y="4772107"/>
              <a:ext cx="26516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1925712"/>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sp>
        <p:nvSpPr>
          <p:cNvPr id="6" name="矩形 5"/>
          <p:cNvSpPr/>
          <p:nvPr/>
        </p:nvSpPr>
        <p:spPr>
          <a:xfrm>
            <a:off x="7551058" y="4512375"/>
            <a:ext cx="2135052" cy="1063896"/>
          </a:xfrm>
          <a:prstGeom prst="rect">
            <a:avLst/>
          </a:prstGeom>
          <a:solidFill>
            <a:srgbClr val="EDEAE5">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cs typeface="+mn-ea"/>
                <a:sym typeface="+mn-lt"/>
              </a:rPr>
              <a:t>微信由于</a:t>
            </a:r>
            <a:r>
              <a:rPr lang="en-US" altLang="zh-CN" sz="1400" dirty="0">
                <a:solidFill>
                  <a:schemeClr val="tx1"/>
                </a:solidFill>
                <a:cs typeface="+mn-ea"/>
                <a:sym typeface="+mn-lt"/>
              </a:rPr>
              <a:t>2010</a:t>
            </a:r>
            <a:r>
              <a:rPr lang="zh-CN" altLang="en-US" sz="1400" dirty="0">
                <a:solidFill>
                  <a:schemeClr val="tx1"/>
                </a:solidFill>
                <a:cs typeface="+mn-ea"/>
                <a:sym typeface="+mn-lt"/>
              </a:rPr>
              <a:t>年</a:t>
            </a:r>
            <a:r>
              <a:rPr lang="en-US" altLang="zh-CN" sz="1400" dirty="0">
                <a:solidFill>
                  <a:schemeClr val="tx1"/>
                </a:solidFill>
                <a:cs typeface="+mn-ea"/>
                <a:sym typeface="+mn-lt"/>
              </a:rPr>
              <a:t>10</a:t>
            </a:r>
            <a:r>
              <a:rPr lang="zh-CN" altLang="en-US" sz="1400" dirty="0">
                <a:solidFill>
                  <a:schemeClr val="tx1"/>
                </a:solidFill>
                <a:cs typeface="+mn-ea"/>
                <a:sym typeface="+mn-lt"/>
              </a:rPr>
              <a:t>月筹划启动，由腾讯广州研发中心产品团队打造</a:t>
            </a:r>
          </a:p>
        </p:txBody>
      </p:sp>
      <p:sp>
        <p:nvSpPr>
          <p:cNvPr id="7" name="矩形 6"/>
          <p:cNvSpPr/>
          <p:nvPr/>
        </p:nvSpPr>
        <p:spPr>
          <a:xfrm>
            <a:off x="7551058" y="1920970"/>
            <a:ext cx="2135052" cy="1051984"/>
          </a:xfrm>
          <a:prstGeom prst="rect">
            <a:avLst/>
          </a:prstGeom>
          <a:solidFill>
            <a:srgbClr val="EDEAE5">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400" dirty="0">
                <a:solidFill>
                  <a:schemeClr val="tx1"/>
                </a:solidFill>
                <a:cs typeface="+mn-ea"/>
                <a:sym typeface="+mn-lt"/>
              </a:rPr>
              <a:t>微信由于</a:t>
            </a:r>
            <a:r>
              <a:rPr lang="en-US" altLang="zh-CN" sz="1400" dirty="0">
                <a:solidFill>
                  <a:schemeClr val="tx1"/>
                </a:solidFill>
                <a:cs typeface="+mn-ea"/>
                <a:sym typeface="+mn-lt"/>
              </a:rPr>
              <a:t>2010</a:t>
            </a:r>
            <a:r>
              <a:rPr lang="zh-CN" altLang="en-US" sz="1400" dirty="0">
                <a:solidFill>
                  <a:schemeClr val="tx1"/>
                </a:solidFill>
                <a:cs typeface="+mn-ea"/>
                <a:sym typeface="+mn-lt"/>
              </a:rPr>
              <a:t>年</a:t>
            </a:r>
            <a:r>
              <a:rPr lang="en-US" altLang="zh-CN" sz="1400" dirty="0">
                <a:solidFill>
                  <a:schemeClr val="tx1"/>
                </a:solidFill>
                <a:cs typeface="+mn-ea"/>
                <a:sym typeface="+mn-lt"/>
              </a:rPr>
              <a:t>10</a:t>
            </a:r>
            <a:r>
              <a:rPr lang="zh-CN" altLang="en-US" sz="1400" dirty="0">
                <a:solidFill>
                  <a:schemeClr val="tx1"/>
                </a:solidFill>
                <a:cs typeface="+mn-ea"/>
                <a:sym typeface="+mn-lt"/>
              </a:rPr>
              <a:t>月筹划启动，由腾讯广州研发中心产品团队打造</a:t>
            </a:r>
          </a:p>
        </p:txBody>
      </p:sp>
      <p:sp>
        <p:nvSpPr>
          <p:cNvPr id="9" name="矩形 8"/>
          <p:cNvSpPr/>
          <p:nvPr/>
        </p:nvSpPr>
        <p:spPr>
          <a:xfrm>
            <a:off x="2497908" y="4733959"/>
            <a:ext cx="2135052" cy="1052286"/>
          </a:xfrm>
          <a:prstGeom prst="rect">
            <a:avLst/>
          </a:prstGeom>
          <a:solidFill>
            <a:srgbClr val="EDEAE5">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cs typeface="+mn-ea"/>
                <a:sym typeface="+mn-lt"/>
              </a:rPr>
              <a:t>微信由于</a:t>
            </a:r>
            <a:r>
              <a:rPr lang="en-US" altLang="zh-CN" sz="1400" dirty="0">
                <a:solidFill>
                  <a:schemeClr val="tx1"/>
                </a:solidFill>
                <a:cs typeface="+mn-ea"/>
                <a:sym typeface="+mn-lt"/>
              </a:rPr>
              <a:t>2010</a:t>
            </a:r>
            <a:r>
              <a:rPr lang="zh-CN" altLang="en-US" sz="1400" dirty="0">
                <a:solidFill>
                  <a:schemeClr val="tx1"/>
                </a:solidFill>
                <a:cs typeface="+mn-ea"/>
                <a:sym typeface="+mn-lt"/>
              </a:rPr>
              <a:t>年</a:t>
            </a:r>
            <a:r>
              <a:rPr lang="en-US" altLang="zh-CN" sz="1400" dirty="0">
                <a:solidFill>
                  <a:schemeClr val="tx1"/>
                </a:solidFill>
                <a:cs typeface="+mn-ea"/>
                <a:sym typeface="+mn-lt"/>
              </a:rPr>
              <a:t>10</a:t>
            </a:r>
            <a:r>
              <a:rPr lang="zh-CN" altLang="en-US" sz="1400" dirty="0">
                <a:solidFill>
                  <a:schemeClr val="tx1"/>
                </a:solidFill>
                <a:cs typeface="+mn-ea"/>
                <a:sym typeface="+mn-lt"/>
              </a:rPr>
              <a:t>月筹划启动，由腾讯广州研发中心产品团队打造</a:t>
            </a:r>
          </a:p>
        </p:txBody>
      </p:sp>
      <p:sp>
        <p:nvSpPr>
          <p:cNvPr id="10" name="矩形 9"/>
          <p:cNvSpPr/>
          <p:nvPr/>
        </p:nvSpPr>
        <p:spPr>
          <a:xfrm>
            <a:off x="2497908" y="2102035"/>
            <a:ext cx="2135052" cy="1031845"/>
          </a:xfrm>
          <a:prstGeom prst="rect">
            <a:avLst/>
          </a:prstGeom>
          <a:solidFill>
            <a:srgbClr val="EDEAE5">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400" dirty="0">
                <a:solidFill>
                  <a:schemeClr val="tx1"/>
                </a:solidFill>
                <a:cs typeface="+mn-ea"/>
                <a:sym typeface="+mn-lt"/>
              </a:rPr>
              <a:t>微信由于</a:t>
            </a:r>
            <a:r>
              <a:rPr lang="en-US" altLang="zh-CN" sz="1400" dirty="0">
                <a:solidFill>
                  <a:schemeClr val="tx1"/>
                </a:solidFill>
                <a:cs typeface="+mn-ea"/>
                <a:sym typeface="+mn-lt"/>
              </a:rPr>
              <a:t>2010</a:t>
            </a:r>
            <a:r>
              <a:rPr lang="zh-CN" altLang="en-US" sz="1400" dirty="0">
                <a:solidFill>
                  <a:schemeClr val="tx1"/>
                </a:solidFill>
                <a:cs typeface="+mn-ea"/>
                <a:sym typeface="+mn-lt"/>
              </a:rPr>
              <a:t>年</a:t>
            </a:r>
            <a:r>
              <a:rPr lang="en-US" altLang="zh-CN" sz="1400" dirty="0">
                <a:solidFill>
                  <a:schemeClr val="tx1"/>
                </a:solidFill>
                <a:cs typeface="+mn-ea"/>
                <a:sym typeface="+mn-lt"/>
              </a:rPr>
              <a:t>10</a:t>
            </a:r>
            <a:r>
              <a:rPr lang="zh-CN" altLang="en-US" sz="1400" dirty="0">
                <a:solidFill>
                  <a:schemeClr val="tx1"/>
                </a:solidFill>
                <a:cs typeface="+mn-ea"/>
                <a:sym typeface="+mn-lt"/>
              </a:rPr>
              <a:t>月筹划启动，由腾讯广州研发中心产品团队打造</a:t>
            </a:r>
          </a:p>
        </p:txBody>
      </p:sp>
      <p:cxnSp>
        <p:nvCxnSpPr>
          <p:cNvPr id="11" name="直接连接符 10"/>
          <p:cNvCxnSpPr/>
          <p:nvPr/>
        </p:nvCxnSpPr>
        <p:spPr>
          <a:xfrm>
            <a:off x="6096000" y="2029464"/>
            <a:ext cx="0" cy="1011162"/>
          </a:xfrm>
          <a:prstGeom prst="line">
            <a:avLst/>
          </a:prstGeom>
          <a:ln w="25400">
            <a:solidFill>
              <a:srgbClr val="F4B488"/>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5943600" y="1724664"/>
            <a:ext cx="304800" cy="304800"/>
          </a:xfrm>
          <a:prstGeom prst="ellipse">
            <a:avLst/>
          </a:prstGeom>
          <a:noFill/>
          <a:ln w="76200">
            <a:solidFill>
              <a:srgbClr val="F4B4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3" name="椭圆 12"/>
          <p:cNvSpPr/>
          <p:nvPr/>
        </p:nvSpPr>
        <p:spPr>
          <a:xfrm>
            <a:off x="5943600" y="5672550"/>
            <a:ext cx="304800" cy="304800"/>
          </a:xfrm>
          <a:prstGeom prst="ellipse">
            <a:avLst/>
          </a:prstGeom>
          <a:noFill/>
          <a:ln w="76200">
            <a:solidFill>
              <a:srgbClr val="EF90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4" name="椭圆 13"/>
          <p:cNvSpPr/>
          <p:nvPr/>
        </p:nvSpPr>
        <p:spPr>
          <a:xfrm>
            <a:off x="5943600" y="3040626"/>
            <a:ext cx="304800" cy="304800"/>
          </a:xfrm>
          <a:prstGeom prst="ellipse">
            <a:avLst/>
          </a:prstGeom>
          <a:noFill/>
          <a:ln w="76200">
            <a:solidFill>
              <a:srgbClr val="F4B4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5" name="椭圆 14"/>
          <p:cNvSpPr/>
          <p:nvPr/>
        </p:nvSpPr>
        <p:spPr>
          <a:xfrm>
            <a:off x="5936343" y="4356588"/>
            <a:ext cx="304800" cy="304800"/>
          </a:xfrm>
          <a:prstGeom prst="ellipse">
            <a:avLst/>
          </a:prstGeom>
          <a:noFill/>
          <a:ln w="76200">
            <a:solidFill>
              <a:srgbClr val="EF90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6" name="任意多边形 15"/>
          <p:cNvSpPr/>
          <p:nvPr/>
        </p:nvSpPr>
        <p:spPr>
          <a:xfrm>
            <a:off x="2482668" y="1652092"/>
            <a:ext cx="2264230" cy="449943"/>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rgbClr val="F4B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优势</a:t>
            </a:r>
          </a:p>
        </p:txBody>
      </p:sp>
      <p:sp>
        <p:nvSpPr>
          <p:cNvPr id="17" name="任意多边形 16"/>
          <p:cNvSpPr/>
          <p:nvPr/>
        </p:nvSpPr>
        <p:spPr>
          <a:xfrm>
            <a:off x="2494279" y="4284016"/>
            <a:ext cx="2264230" cy="449943"/>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优势</a:t>
            </a:r>
          </a:p>
        </p:txBody>
      </p:sp>
      <p:sp>
        <p:nvSpPr>
          <p:cNvPr id="18" name="任意多边形 17"/>
          <p:cNvSpPr/>
          <p:nvPr/>
        </p:nvSpPr>
        <p:spPr>
          <a:xfrm rot="10800000" flipV="1">
            <a:off x="7437120" y="2972953"/>
            <a:ext cx="2264230" cy="440146"/>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rgbClr val="F4B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劣势</a:t>
            </a:r>
          </a:p>
        </p:txBody>
      </p:sp>
      <p:sp>
        <p:nvSpPr>
          <p:cNvPr id="19" name="任意多边形 18"/>
          <p:cNvSpPr/>
          <p:nvPr/>
        </p:nvSpPr>
        <p:spPr>
          <a:xfrm rot="10800000" flipV="1">
            <a:off x="7421880" y="5576270"/>
            <a:ext cx="2264230" cy="440146"/>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劣势</a:t>
            </a:r>
          </a:p>
        </p:txBody>
      </p:sp>
      <p:cxnSp>
        <p:nvCxnSpPr>
          <p:cNvPr id="20" name="直接连接符 19"/>
          <p:cNvCxnSpPr>
            <a:endCxn id="12" idx="2"/>
          </p:cNvCxnSpPr>
          <p:nvPr/>
        </p:nvCxnSpPr>
        <p:spPr>
          <a:xfrm>
            <a:off x="4731658" y="1877064"/>
            <a:ext cx="1211942" cy="0"/>
          </a:xfrm>
          <a:prstGeom prst="line">
            <a:avLst/>
          </a:prstGeom>
          <a:ln w="25400">
            <a:solidFill>
              <a:srgbClr val="F4B488"/>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6282510" y="3185891"/>
            <a:ext cx="1166222" cy="15239"/>
          </a:xfrm>
          <a:prstGeom prst="line">
            <a:avLst/>
          </a:prstGeom>
          <a:ln w="25400">
            <a:solidFill>
              <a:srgbClr val="F4B488"/>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6297749" y="5778625"/>
            <a:ext cx="1166222" cy="15239"/>
          </a:xfrm>
          <a:prstGeom prst="line">
            <a:avLst/>
          </a:prstGeom>
          <a:ln w="25400">
            <a:solidFill>
              <a:srgbClr val="EF904F"/>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15" idx="2"/>
          </p:cNvCxnSpPr>
          <p:nvPr/>
        </p:nvCxnSpPr>
        <p:spPr>
          <a:xfrm flipV="1">
            <a:off x="4743269" y="4508988"/>
            <a:ext cx="1193074" cy="15239"/>
          </a:xfrm>
          <a:prstGeom prst="line">
            <a:avLst/>
          </a:prstGeom>
          <a:ln w="25400">
            <a:solidFill>
              <a:srgbClr val="EF904F"/>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096000" y="3345426"/>
            <a:ext cx="0" cy="1011162"/>
          </a:xfrm>
          <a:prstGeom prst="line">
            <a:avLst/>
          </a:prstGeom>
          <a:ln w="25400">
            <a:solidFill>
              <a:srgbClr val="EF904F"/>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96000" y="4685833"/>
            <a:ext cx="0" cy="1011162"/>
          </a:xfrm>
          <a:prstGeom prst="line">
            <a:avLst/>
          </a:prstGeom>
          <a:ln w="25400">
            <a:solidFill>
              <a:srgbClr val="EF904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9133580"/>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6778097" y="3964639"/>
            <a:ext cx="2731499" cy="2646878"/>
          </a:xfrm>
          <a:prstGeom prst="rect">
            <a:avLst/>
          </a:prstGeom>
          <a:noFill/>
        </p:spPr>
        <p:txBody>
          <a:bodyPr wrap="square" rtlCol="0">
            <a:spAutoFit/>
          </a:bodyPr>
          <a:lstStyle/>
          <a:p>
            <a:pPr algn="ctr"/>
            <a:r>
              <a:rPr lang="en-US" altLang="zh-CN" sz="16600" b="1" dirty="0">
                <a:solidFill>
                  <a:srgbClr val="EF904F"/>
                </a:solidFill>
                <a:cs typeface="+mn-ea"/>
                <a:sym typeface="+mn-lt"/>
              </a:rPr>
              <a:t>02</a:t>
            </a:r>
            <a:endParaRPr lang="zh-CN" altLang="en-US" sz="16600" b="1" dirty="0">
              <a:solidFill>
                <a:srgbClr val="EF904F"/>
              </a:solidFill>
              <a:cs typeface="+mn-ea"/>
              <a:sym typeface="+mn-lt"/>
            </a:endParaRPr>
          </a:p>
        </p:txBody>
      </p:sp>
      <p:sp>
        <p:nvSpPr>
          <p:cNvPr id="32" name="文本框 31"/>
          <p:cNvSpPr txBox="1"/>
          <p:nvPr/>
        </p:nvSpPr>
        <p:spPr>
          <a:xfrm>
            <a:off x="6861224" y="1853294"/>
            <a:ext cx="4422225" cy="707886"/>
          </a:xfrm>
          <a:prstGeom prst="rect">
            <a:avLst/>
          </a:prstGeom>
          <a:noFill/>
        </p:spPr>
        <p:txBody>
          <a:bodyPr wrap="square" rtlCol="0">
            <a:spAutoFit/>
          </a:bodyPr>
          <a:lstStyle/>
          <a:p>
            <a:pPr algn="dist"/>
            <a:r>
              <a:rPr lang="zh-CN" altLang="en-US" sz="4000" dirty="0">
                <a:cs typeface="+mn-ea"/>
                <a:sym typeface="+mn-lt"/>
              </a:rPr>
              <a:t>在此输入你的标题</a:t>
            </a:r>
          </a:p>
        </p:txBody>
      </p:sp>
      <p:sp>
        <p:nvSpPr>
          <p:cNvPr id="33" name="文本框 32"/>
          <p:cNvSpPr txBox="1"/>
          <p:nvPr/>
        </p:nvSpPr>
        <p:spPr>
          <a:xfrm>
            <a:off x="6961514" y="2596671"/>
            <a:ext cx="4681303" cy="584775"/>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Life was like a box of chocolates, you never know what you’re go to get.</a:t>
            </a:r>
            <a:endParaRPr lang="zh-CN" altLang="en-US" sz="1600" dirty="0">
              <a:solidFill>
                <a:schemeClr val="tx1">
                  <a:lumMod val="75000"/>
                  <a:lumOff val="25000"/>
                </a:schemeClr>
              </a:solidFill>
              <a:cs typeface="+mn-ea"/>
              <a:sym typeface="+mn-lt"/>
            </a:endParaRPr>
          </a:p>
        </p:txBody>
      </p:sp>
      <p:sp>
        <p:nvSpPr>
          <p:cNvPr id="4" name="弦形 3">
            <a:extLst>
              <a:ext uri="{FF2B5EF4-FFF2-40B4-BE49-F238E27FC236}">
                <a16:creationId xmlns:a16="http://schemas.microsoft.com/office/drawing/2014/main" xmlns="" id="{54EC6B83-578D-4841-935A-B99E7EE40418}"/>
              </a:ext>
            </a:extLst>
          </p:cNvPr>
          <p:cNvSpPr/>
          <p:nvPr/>
        </p:nvSpPr>
        <p:spPr>
          <a:xfrm rot="17509887">
            <a:off x="5660528" y="-644239"/>
            <a:ext cx="1859418" cy="2025307"/>
          </a:xfrm>
          <a:prstGeom prst="chord">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84A3BD71-A2DB-478A-AA78-1F0F25F5A5D8}"/>
              </a:ext>
            </a:extLst>
          </p:cNvPr>
          <p:cNvSpPr/>
          <p:nvPr/>
        </p:nvSpPr>
        <p:spPr>
          <a:xfrm>
            <a:off x="9690439" y="4136173"/>
            <a:ext cx="403761" cy="403761"/>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a:extLst>
              <a:ext uri="{FF2B5EF4-FFF2-40B4-BE49-F238E27FC236}">
                <a16:creationId xmlns:a16="http://schemas.microsoft.com/office/drawing/2014/main" xmlns="" id="{B9E0F662-B525-4A5B-BF1F-68A5F1369736}"/>
              </a:ext>
            </a:extLst>
          </p:cNvPr>
          <p:cNvCxnSpPr/>
          <p:nvPr/>
        </p:nvCxnSpPr>
        <p:spPr>
          <a:xfrm>
            <a:off x="7160821" y="4159923"/>
            <a:ext cx="1769423" cy="0"/>
          </a:xfrm>
          <a:prstGeom prst="line">
            <a:avLst/>
          </a:prstGeom>
          <a:ln w="38100">
            <a:solidFill>
              <a:srgbClr val="EF904F"/>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xmlns="" id="{24A01ADB-E410-40B3-B8EC-49229E731154}"/>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549183" y="1406223"/>
            <a:ext cx="6068330" cy="4045553"/>
          </a:xfrm>
          <a:prstGeom prst="rect">
            <a:avLst/>
          </a:prstGeom>
        </p:spPr>
      </p:pic>
    </p:spTree>
    <p:extLst>
      <p:ext uri="{BB962C8B-B14F-4D97-AF65-F5344CB8AC3E}">
        <p14:creationId xmlns:p14="http://schemas.microsoft.com/office/powerpoint/2010/main" val="3420807296"/>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4"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D0A46D0-EF6A-4E9F-8A7D-AAF5AA822A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9504" y="1714835"/>
            <a:ext cx="5142496" cy="3428330"/>
          </a:xfrm>
          <a:prstGeom prst="rect">
            <a:avLst/>
          </a:prstGeom>
        </p:spPr>
      </p:pic>
      <p:sp>
        <p:nvSpPr>
          <p:cNvPr id="246" name="椭圆 245"/>
          <p:cNvSpPr/>
          <p:nvPr/>
        </p:nvSpPr>
        <p:spPr>
          <a:xfrm>
            <a:off x="4779952" y="2675302"/>
            <a:ext cx="152744" cy="1527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7" name="组合 6">
            <a:extLst>
              <a:ext uri="{FF2B5EF4-FFF2-40B4-BE49-F238E27FC236}">
                <a16:creationId xmlns:a16="http://schemas.microsoft.com/office/drawing/2014/main" xmlns="" id="{44C1ED94-886F-499A-B1F8-4AA97FF7A789}"/>
              </a:ext>
            </a:extLst>
          </p:cNvPr>
          <p:cNvGrpSpPr/>
          <p:nvPr/>
        </p:nvGrpSpPr>
        <p:grpSpPr>
          <a:xfrm>
            <a:off x="1056297" y="1787654"/>
            <a:ext cx="3878920" cy="671882"/>
            <a:chOff x="1056297" y="1787654"/>
            <a:chExt cx="3878920" cy="671882"/>
          </a:xfrm>
        </p:grpSpPr>
        <p:sp>
          <p:nvSpPr>
            <p:cNvPr id="257" name="椭圆 256"/>
            <p:cNvSpPr/>
            <p:nvPr/>
          </p:nvSpPr>
          <p:spPr>
            <a:xfrm>
              <a:off x="1056297" y="1787654"/>
              <a:ext cx="671882" cy="671882"/>
            </a:xfrm>
            <a:prstGeom prst="ellipse">
              <a:avLst/>
            </a:prstGeom>
            <a:solidFill>
              <a:srgbClr val="EF90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01</a:t>
              </a:r>
              <a:endParaRPr lang="zh-CN" altLang="en-US" sz="2000" b="1" dirty="0">
                <a:solidFill>
                  <a:schemeClr val="bg1"/>
                </a:solidFill>
                <a:cs typeface="+mn-ea"/>
                <a:sym typeface="+mn-lt"/>
              </a:endParaRPr>
            </a:p>
          </p:txBody>
        </p:sp>
        <p:sp>
          <p:nvSpPr>
            <p:cNvPr id="261" name="文本框 260"/>
            <p:cNvSpPr txBox="1"/>
            <p:nvPr/>
          </p:nvSpPr>
          <p:spPr>
            <a:xfrm>
              <a:off x="1741937" y="1861985"/>
              <a:ext cx="3193280" cy="523220"/>
            </a:xfrm>
            <a:prstGeom prst="rect">
              <a:avLst/>
            </a:prstGeom>
            <a:noFill/>
          </p:spPr>
          <p:txBody>
            <a:bodyPr wrap="square" rtlCol="0">
              <a:spAutoFit/>
            </a:bodyPr>
            <a:lstStyle/>
            <a:p>
              <a:pPr algn="just"/>
              <a:r>
                <a:rPr lang="zh-CN" altLang="en-US" sz="1400" dirty="0">
                  <a:cs typeface="+mn-ea"/>
                  <a:sym typeface="+mn-lt"/>
                </a:rPr>
                <a:t>这里是对小标题的简单描述，这里是对小标题的简单描述</a:t>
              </a:r>
            </a:p>
          </p:txBody>
        </p:sp>
      </p:grpSp>
      <p:grpSp>
        <p:nvGrpSpPr>
          <p:cNvPr id="9" name="组合 8">
            <a:extLst>
              <a:ext uri="{FF2B5EF4-FFF2-40B4-BE49-F238E27FC236}">
                <a16:creationId xmlns:a16="http://schemas.microsoft.com/office/drawing/2014/main" xmlns="" id="{AD09E354-2F67-40AD-ADB2-4E873A919E05}"/>
              </a:ext>
            </a:extLst>
          </p:cNvPr>
          <p:cNvGrpSpPr/>
          <p:nvPr/>
        </p:nvGrpSpPr>
        <p:grpSpPr>
          <a:xfrm>
            <a:off x="1056297" y="2682127"/>
            <a:ext cx="3878920" cy="671882"/>
            <a:chOff x="1056297" y="2682127"/>
            <a:chExt cx="3878920" cy="671882"/>
          </a:xfrm>
        </p:grpSpPr>
        <p:sp>
          <p:nvSpPr>
            <p:cNvPr id="258" name="椭圆 257"/>
            <p:cNvSpPr/>
            <p:nvPr/>
          </p:nvSpPr>
          <p:spPr>
            <a:xfrm>
              <a:off x="1056297" y="2682127"/>
              <a:ext cx="671882" cy="671882"/>
            </a:xfrm>
            <a:prstGeom prst="ellipse">
              <a:avLst/>
            </a:prstGeom>
            <a:solidFill>
              <a:srgbClr val="EF90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02</a:t>
              </a:r>
              <a:endParaRPr lang="zh-CN" altLang="en-US" sz="2000" b="1" dirty="0">
                <a:solidFill>
                  <a:schemeClr val="bg1"/>
                </a:solidFill>
                <a:cs typeface="+mn-ea"/>
                <a:sym typeface="+mn-lt"/>
              </a:endParaRPr>
            </a:p>
          </p:txBody>
        </p:sp>
        <p:sp>
          <p:nvSpPr>
            <p:cNvPr id="262" name="文本框 261"/>
            <p:cNvSpPr txBox="1"/>
            <p:nvPr/>
          </p:nvSpPr>
          <p:spPr>
            <a:xfrm>
              <a:off x="1741937" y="2759785"/>
              <a:ext cx="3193280" cy="523220"/>
            </a:xfrm>
            <a:prstGeom prst="rect">
              <a:avLst/>
            </a:prstGeom>
            <a:noFill/>
          </p:spPr>
          <p:txBody>
            <a:bodyPr wrap="square" rtlCol="0">
              <a:spAutoFit/>
            </a:bodyPr>
            <a:lstStyle/>
            <a:p>
              <a:pPr algn="just"/>
              <a:r>
                <a:rPr lang="zh-CN" altLang="en-US" sz="1400" dirty="0">
                  <a:cs typeface="+mn-ea"/>
                  <a:sym typeface="+mn-lt"/>
                </a:rPr>
                <a:t>这里是对小标题的简单描述，这里是对小标题的简单描述</a:t>
              </a:r>
            </a:p>
          </p:txBody>
        </p:sp>
      </p:grpSp>
      <p:grpSp>
        <p:nvGrpSpPr>
          <p:cNvPr id="10" name="组合 9">
            <a:extLst>
              <a:ext uri="{FF2B5EF4-FFF2-40B4-BE49-F238E27FC236}">
                <a16:creationId xmlns:a16="http://schemas.microsoft.com/office/drawing/2014/main" xmlns="" id="{13011D3D-1A4C-4FF9-8F1A-73E24816E6BA}"/>
              </a:ext>
            </a:extLst>
          </p:cNvPr>
          <p:cNvGrpSpPr/>
          <p:nvPr/>
        </p:nvGrpSpPr>
        <p:grpSpPr>
          <a:xfrm>
            <a:off x="1056297" y="3578336"/>
            <a:ext cx="3878920" cy="671882"/>
            <a:chOff x="1056297" y="3578336"/>
            <a:chExt cx="3878920" cy="671882"/>
          </a:xfrm>
        </p:grpSpPr>
        <p:sp>
          <p:nvSpPr>
            <p:cNvPr id="259" name="椭圆 258"/>
            <p:cNvSpPr/>
            <p:nvPr/>
          </p:nvSpPr>
          <p:spPr>
            <a:xfrm>
              <a:off x="1056297" y="3578336"/>
              <a:ext cx="671882" cy="671882"/>
            </a:xfrm>
            <a:prstGeom prst="ellipse">
              <a:avLst/>
            </a:prstGeom>
            <a:solidFill>
              <a:srgbClr val="EF90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03</a:t>
              </a:r>
              <a:endParaRPr lang="zh-CN" altLang="en-US" sz="2000" b="1" dirty="0">
                <a:solidFill>
                  <a:schemeClr val="bg1"/>
                </a:solidFill>
                <a:cs typeface="+mn-ea"/>
                <a:sym typeface="+mn-lt"/>
              </a:endParaRPr>
            </a:p>
          </p:txBody>
        </p:sp>
        <p:sp>
          <p:nvSpPr>
            <p:cNvPr id="263" name="文本框 262"/>
            <p:cNvSpPr txBox="1"/>
            <p:nvPr/>
          </p:nvSpPr>
          <p:spPr>
            <a:xfrm>
              <a:off x="1741937" y="3657585"/>
              <a:ext cx="3193280" cy="523220"/>
            </a:xfrm>
            <a:prstGeom prst="rect">
              <a:avLst/>
            </a:prstGeom>
            <a:noFill/>
          </p:spPr>
          <p:txBody>
            <a:bodyPr wrap="square" rtlCol="0">
              <a:spAutoFit/>
            </a:bodyPr>
            <a:lstStyle/>
            <a:p>
              <a:pPr algn="just"/>
              <a:r>
                <a:rPr lang="zh-CN" altLang="en-US" sz="1400" dirty="0">
                  <a:cs typeface="+mn-ea"/>
                  <a:sym typeface="+mn-lt"/>
                </a:rPr>
                <a:t>这里是对小标题的简单描述，这里是对小标题的简单描述</a:t>
              </a:r>
            </a:p>
          </p:txBody>
        </p:sp>
      </p:grpSp>
      <p:grpSp>
        <p:nvGrpSpPr>
          <p:cNvPr id="11" name="组合 10">
            <a:extLst>
              <a:ext uri="{FF2B5EF4-FFF2-40B4-BE49-F238E27FC236}">
                <a16:creationId xmlns:a16="http://schemas.microsoft.com/office/drawing/2014/main" xmlns="" id="{975C5C77-C5D1-4F9E-B3A8-AFC4E173DEB6}"/>
              </a:ext>
            </a:extLst>
          </p:cNvPr>
          <p:cNvGrpSpPr/>
          <p:nvPr/>
        </p:nvGrpSpPr>
        <p:grpSpPr>
          <a:xfrm>
            <a:off x="1071789" y="4540281"/>
            <a:ext cx="3863428" cy="671882"/>
            <a:chOff x="1071789" y="4540281"/>
            <a:chExt cx="3863428" cy="671882"/>
          </a:xfrm>
        </p:grpSpPr>
        <p:sp>
          <p:nvSpPr>
            <p:cNvPr id="260" name="椭圆 259"/>
            <p:cNvSpPr/>
            <p:nvPr/>
          </p:nvSpPr>
          <p:spPr>
            <a:xfrm>
              <a:off x="1071789" y="4540281"/>
              <a:ext cx="671882" cy="671882"/>
            </a:xfrm>
            <a:prstGeom prst="ellipse">
              <a:avLst/>
            </a:prstGeom>
            <a:solidFill>
              <a:srgbClr val="EF90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04</a:t>
              </a:r>
            </a:p>
          </p:txBody>
        </p:sp>
        <p:sp>
          <p:nvSpPr>
            <p:cNvPr id="264" name="文本框 263"/>
            <p:cNvSpPr txBox="1"/>
            <p:nvPr/>
          </p:nvSpPr>
          <p:spPr>
            <a:xfrm>
              <a:off x="1741937" y="4590860"/>
              <a:ext cx="3193280" cy="523220"/>
            </a:xfrm>
            <a:prstGeom prst="rect">
              <a:avLst/>
            </a:prstGeom>
            <a:noFill/>
          </p:spPr>
          <p:txBody>
            <a:bodyPr wrap="square" rtlCol="0">
              <a:spAutoFit/>
            </a:bodyPr>
            <a:lstStyle/>
            <a:p>
              <a:pPr algn="just"/>
              <a:r>
                <a:rPr lang="zh-CN" altLang="en-US" sz="1400" dirty="0">
                  <a:cs typeface="+mn-ea"/>
                  <a:sym typeface="+mn-lt"/>
                </a:rPr>
                <a:t>这里是对小标题的简单描述，这里是对小标题的简单描述</a:t>
              </a:r>
            </a:p>
          </p:txBody>
        </p:sp>
      </p:grpSp>
      <p:sp>
        <p:nvSpPr>
          <p:cNvPr id="6" name="矩形 5">
            <a:extLst>
              <a:ext uri="{FF2B5EF4-FFF2-40B4-BE49-F238E27FC236}">
                <a16:creationId xmlns:a16="http://schemas.microsoft.com/office/drawing/2014/main" xmlns="" id="{76F65156-2438-49DF-A5AC-5C371B7347E8}"/>
              </a:ext>
            </a:extLst>
          </p:cNvPr>
          <p:cNvSpPr/>
          <p:nvPr/>
        </p:nvSpPr>
        <p:spPr>
          <a:xfrm>
            <a:off x="6592304" y="5593278"/>
            <a:ext cx="914400" cy="914400"/>
          </a:xfrm>
          <a:prstGeom prst="rect">
            <a:avLst/>
          </a:prstGeom>
          <a:pattFill prst="zigZag">
            <a:fgClr>
              <a:srgbClr val="EF904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029433022"/>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F3A820A-EF85-4B36-A1A1-794FC592B7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128" y="1690981"/>
            <a:ext cx="5764892" cy="3975788"/>
          </a:xfrm>
          <a:prstGeom prst="rect">
            <a:avLst/>
          </a:prstGeom>
        </p:spPr>
      </p:pic>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grpSp>
        <p:nvGrpSpPr>
          <p:cNvPr id="18" name="组合 17">
            <a:extLst>
              <a:ext uri="{FF2B5EF4-FFF2-40B4-BE49-F238E27FC236}">
                <a16:creationId xmlns:a16="http://schemas.microsoft.com/office/drawing/2014/main" xmlns="" id="{075DB1BC-C89F-48F9-B677-A728198B818B}"/>
              </a:ext>
            </a:extLst>
          </p:cNvPr>
          <p:cNvGrpSpPr/>
          <p:nvPr/>
        </p:nvGrpSpPr>
        <p:grpSpPr>
          <a:xfrm>
            <a:off x="4544874" y="1678911"/>
            <a:ext cx="2367130" cy="3987858"/>
            <a:chOff x="4544874" y="1678911"/>
            <a:chExt cx="2367130" cy="3987858"/>
          </a:xfrm>
        </p:grpSpPr>
        <p:sp>
          <p:nvSpPr>
            <p:cNvPr id="9" name="矩形 8"/>
            <p:cNvSpPr/>
            <p:nvPr/>
          </p:nvSpPr>
          <p:spPr>
            <a:xfrm>
              <a:off x="4544874" y="1678911"/>
              <a:ext cx="2367130" cy="3987858"/>
            </a:xfrm>
            <a:prstGeom prst="rect">
              <a:avLst/>
            </a:prstGeom>
            <a:solidFill>
              <a:srgbClr val="F9D3B9"/>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2688" y="3486480"/>
              <a:ext cx="364166" cy="364166"/>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2688" y="2066283"/>
              <a:ext cx="364166" cy="364166"/>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96329" y="4911398"/>
              <a:ext cx="376882" cy="376882"/>
            </a:xfrm>
            <a:prstGeom prst="rect">
              <a:avLst/>
            </a:prstGeom>
          </p:spPr>
        </p:pic>
        <p:cxnSp>
          <p:nvCxnSpPr>
            <p:cNvPr id="16" name="直接连接符 15"/>
            <p:cNvCxnSpPr/>
            <p:nvPr/>
          </p:nvCxnSpPr>
          <p:spPr>
            <a:xfrm>
              <a:off x="5511482" y="4378661"/>
              <a:ext cx="34657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511482" y="2958464"/>
              <a:ext cx="34657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xmlns="" id="{FC1693B6-2F79-4E98-B4F1-01C51F9887F1}"/>
              </a:ext>
            </a:extLst>
          </p:cNvPr>
          <p:cNvGrpSpPr/>
          <p:nvPr/>
        </p:nvGrpSpPr>
        <p:grpSpPr>
          <a:xfrm>
            <a:off x="6294120" y="1564611"/>
            <a:ext cx="5897880" cy="4028344"/>
            <a:chOff x="6294120" y="1564611"/>
            <a:chExt cx="5897880" cy="4028344"/>
          </a:xfrm>
        </p:grpSpPr>
        <p:sp>
          <p:nvSpPr>
            <p:cNvPr id="7" name="矩形 6"/>
            <p:cNvSpPr/>
            <p:nvPr/>
          </p:nvSpPr>
          <p:spPr>
            <a:xfrm>
              <a:off x="6294120" y="1564611"/>
              <a:ext cx="5897880" cy="3987858"/>
            </a:xfrm>
            <a:prstGeom prst="rect">
              <a:avLst/>
            </a:prstGeom>
            <a:solidFill>
              <a:srgbClr val="EF904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6805188" y="2261124"/>
              <a:ext cx="2247372" cy="461665"/>
            </a:xfrm>
            <a:prstGeom prst="rect">
              <a:avLst/>
            </a:prstGeom>
            <a:noFill/>
          </p:spPr>
          <p:txBody>
            <a:bodyPr wrap="square" rtlCol="0">
              <a:spAutoFit/>
            </a:bodyPr>
            <a:lstStyle/>
            <a:p>
              <a:pPr algn="dist"/>
              <a:r>
                <a:rPr lang="zh-CN" altLang="en-US" sz="2400" dirty="0">
                  <a:solidFill>
                    <a:schemeClr val="bg1"/>
                  </a:solidFill>
                  <a:cs typeface="+mn-ea"/>
                  <a:sym typeface="+mn-lt"/>
                </a:rPr>
                <a:t>输入正文标题</a:t>
              </a:r>
            </a:p>
          </p:txBody>
        </p:sp>
        <p:cxnSp>
          <p:nvCxnSpPr>
            <p:cNvPr id="11" name="直接连接符 10"/>
            <p:cNvCxnSpPr/>
            <p:nvPr/>
          </p:nvCxnSpPr>
          <p:spPr>
            <a:xfrm>
              <a:off x="6912003" y="2843094"/>
              <a:ext cx="61630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819936" y="3038410"/>
              <a:ext cx="4488144" cy="2554545"/>
            </a:xfrm>
            <a:prstGeom prst="rect">
              <a:avLst/>
            </a:prstGeom>
            <a:noFill/>
          </p:spPr>
          <p:txBody>
            <a:bodyPr wrap="square" rtlCol="0">
              <a:spAutoFit/>
            </a:bodyPr>
            <a:lstStyle/>
            <a:p>
              <a:pPr algn="just"/>
              <a:r>
                <a:rPr lang="zh-CN" altLang="en-US" sz="1400" spc="300" dirty="0">
                  <a:solidFill>
                    <a:schemeClr val="bg1"/>
                  </a:solidFill>
                  <a:cs typeface="+mn-ea"/>
                  <a:sym typeface="+mn-lt"/>
                </a:rPr>
                <a:t>微信支付是集成在微信客户端的支付功能，用户可以通过手机完成快速的支付流程。微信支付向用户提供安全、快捷、高效的支付服务。</a:t>
              </a:r>
              <a:endParaRPr lang="en-US" altLang="zh-CN" sz="1400" spc="300" dirty="0">
                <a:solidFill>
                  <a:schemeClr val="bg1"/>
                </a:solidFill>
                <a:cs typeface="+mn-ea"/>
                <a:sym typeface="+mn-lt"/>
              </a:endParaRPr>
            </a:p>
            <a:p>
              <a:pPr algn="just"/>
              <a:endParaRPr lang="en-US" altLang="zh-CN" sz="1400" spc="300" dirty="0">
                <a:solidFill>
                  <a:schemeClr val="bg1"/>
                </a:solidFill>
                <a:cs typeface="+mn-ea"/>
                <a:sym typeface="+mn-lt"/>
              </a:endParaRPr>
            </a:p>
            <a:p>
              <a:pPr algn="just"/>
              <a:r>
                <a:rPr lang="zh-CN" altLang="en-US" sz="1400" spc="300" dirty="0">
                  <a:solidFill>
                    <a:schemeClr val="bg1"/>
                  </a:solidFill>
                  <a:cs typeface="+mn-ea"/>
                  <a:sym typeface="+mn-lt"/>
                </a:rPr>
                <a:t>用户在支付时只需在自己的智能手机上输入密码，无需任何刷卡步骤即可完成支付，整个过程简便流畅。</a:t>
              </a:r>
            </a:p>
            <a:p>
              <a:pPr algn="just"/>
              <a:endParaRPr lang="zh-CN" altLang="en-US" sz="1600" dirty="0">
                <a:solidFill>
                  <a:schemeClr val="bg1"/>
                </a:solidFill>
                <a:cs typeface="+mn-ea"/>
                <a:sym typeface="+mn-lt"/>
              </a:endParaRPr>
            </a:p>
            <a:p>
              <a:pPr algn="just"/>
              <a:endParaRPr lang="zh-CN" altLang="en-US" sz="1600" dirty="0">
                <a:solidFill>
                  <a:schemeClr val="bg1"/>
                </a:solidFill>
                <a:cs typeface="+mn-ea"/>
                <a:sym typeface="+mn-lt"/>
              </a:endParaRPr>
            </a:p>
            <a:p>
              <a:pPr algn="just"/>
              <a:endParaRPr lang="zh-CN" altLang="en-US" sz="1600" dirty="0">
                <a:solidFill>
                  <a:schemeClr val="bg1"/>
                </a:solidFill>
                <a:cs typeface="+mn-ea"/>
                <a:sym typeface="+mn-lt"/>
              </a:endParaRPr>
            </a:p>
          </p:txBody>
        </p:sp>
      </p:grpSp>
    </p:spTree>
    <p:extLst>
      <p:ext uri="{BB962C8B-B14F-4D97-AF65-F5344CB8AC3E}">
        <p14:creationId xmlns:p14="http://schemas.microsoft.com/office/powerpoint/2010/main" val="4191283386"/>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0D4FEC1-7CC2-4F7D-B1B7-140C91A0F9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1576" y="1338117"/>
            <a:ext cx="6988848" cy="4659232"/>
          </a:xfrm>
          <a:prstGeom prst="rect">
            <a:avLst/>
          </a:prstGeom>
        </p:spPr>
      </p:pic>
      <p:sp>
        <p:nvSpPr>
          <p:cNvPr id="7" name="矩形 6"/>
          <p:cNvSpPr/>
          <p:nvPr/>
        </p:nvSpPr>
        <p:spPr>
          <a:xfrm>
            <a:off x="14513" y="1311965"/>
            <a:ext cx="12192000" cy="4659232"/>
          </a:xfrm>
          <a:prstGeom prst="rect">
            <a:avLst/>
          </a:prstGeom>
          <a:solidFill>
            <a:srgbClr val="3B3E4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4676956" y="433422"/>
            <a:ext cx="2839450" cy="523220"/>
          </a:xfrm>
          <a:prstGeom prst="rect">
            <a:avLst/>
          </a:prstGeom>
          <a:noFill/>
        </p:spPr>
        <p:txBody>
          <a:bodyPr wrap="square" rtlCol="0">
            <a:spAutoFit/>
          </a:bodyPr>
          <a:lstStyle/>
          <a:p>
            <a:pPr algn="ctr"/>
            <a:r>
              <a:rPr lang="zh-CN" altLang="en-US" sz="2800" dirty="0">
                <a:cs typeface="+mn-ea"/>
                <a:sym typeface="+mn-lt"/>
              </a:rPr>
              <a:t>输入你的标题</a:t>
            </a:r>
          </a:p>
        </p:txBody>
      </p:sp>
      <p:sp>
        <p:nvSpPr>
          <p:cNvPr id="5" name="文本框 4"/>
          <p:cNvSpPr txBox="1"/>
          <p:nvPr/>
        </p:nvSpPr>
        <p:spPr>
          <a:xfrm>
            <a:off x="4933709" y="125645"/>
            <a:ext cx="2325945" cy="307777"/>
          </a:xfrm>
          <a:prstGeom prst="rect">
            <a:avLst/>
          </a:prstGeom>
          <a:noFill/>
        </p:spPr>
        <p:txBody>
          <a:bodyPr wrap="square" rtlCol="0">
            <a:spAutoFit/>
          </a:bodyPr>
          <a:lstStyle/>
          <a:p>
            <a:pPr algn="dist"/>
            <a:r>
              <a:rPr lang="en-US" altLang="zh-CN" sz="1400" dirty="0">
                <a:cs typeface="+mn-ea"/>
                <a:sym typeface="+mn-lt"/>
              </a:rPr>
              <a:t>YOUR ENGLISH TITLE</a:t>
            </a:r>
            <a:endParaRPr lang="zh-CN" altLang="en-US" sz="1400" dirty="0">
              <a:cs typeface="+mn-ea"/>
              <a:sym typeface="+mn-lt"/>
            </a:endParaRPr>
          </a:p>
        </p:txBody>
      </p:sp>
      <p:cxnSp>
        <p:nvCxnSpPr>
          <p:cNvPr id="9" name="直接连接符 8"/>
          <p:cNvCxnSpPr/>
          <p:nvPr/>
        </p:nvCxnSpPr>
        <p:spPr>
          <a:xfrm flipV="1">
            <a:off x="0" y="4577826"/>
            <a:ext cx="2264229" cy="1393371"/>
          </a:xfrm>
          <a:prstGeom prst="line">
            <a:avLst/>
          </a:prstGeom>
          <a:ln w="25400">
            <a:solidFill>
              <a:schemeClr val="bg1"/>
            </a:solidFill>
            <a:tailEnd type="oval"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264229" y="4490734"/>
            <a:ext cx="2481942" cy="87094"/>
          </a:xfrm>
          <a:prstGeom prst="line">
            <a:avLst/>
          </a:prstGeom>
          <a:ln w="25400">
            <a:solidFill>
              <a:schemeClr val="bg1"/>
            </a:solidFill>
            <a:tailEnd type="oval"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746171" y="3474734"/>
            <a:ext cx="1465943" cy="1016000"/>
          </a:xfrm>
          <a:prstGeom prst="line">
            <a:avLst/>
          </a:prstGeom>
          <a:ln w="25400">
            <a:solidFill>
              <a:schemeClr val="bg1"/>
            </a:solidFill>
            <a:tailEnd type="oval" w="lg" len="lg"/>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212114" y="2952588"/>
            <a:ext cx="3091543" cy="522147"/>
          </a:xfrm>
          <a:prstGeom prst="line">
            <a:avLst/>
          </a:prstGeom>
          <a:ln w="25400">
            <a:solidFill>
              <a:schemeClr val="bg1"/>
            </a:solidFill>
            <a:tailEnd type="oval"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303657" y="1384681"/>
            <a:ext cx="2888343" cy="156790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240970" y="3877285"/>
            <a:ext cx="1611085" cy="439283"/>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5" name="矩形 14"/>
          <p:cNvSpPr/>
          <p:nvPr/>
        </p:nvSpPr>
        <p:spPr>
          <a:xfrm>
            <a:off x="4542972" y="4702652"/>
            <a:ext cx="1611085" cy="439283"/>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6" name="矩形 15"/>
          <p:cNvSpPr/>
          <p:nvPr/>
        </p:nvSpPr>
        <p:spPr>
          <a:xfrm>
            <a:off x="5304971" y="2813368"/>
            <a:ext cx="1611085" cy="439283"/>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7" name="矩形 16"/>
          <p:cNvSpPr/>
          <p:nvPr/>
        </p:nvSpPr>
        <p:spPr>
          <a:xfrm>
            <a:off x="8356600" y="2037780"/>
            <a:ext cx="1611085" cy="439283"/>
          </a:xfrm>
          <a:prstGeom prst="rect">
            <a:avLst/>
          </a:prstGeom>
          <a:solidFill>
            <a:srgbClr val="EF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8" name="文本框 17"/>
          <p:cNvSpPr txBox="1"/>
          <p:nvPr/>
        </p:nvSpPr>
        <p:spPr>
          <a:xfrm>
            <a:off x="1367969" y="3907698"/>
            <a:ext cx="1357086" cy="400110"/>
          </a:xfrm>
          <a:prstGeom prst="rect">
            <a:avLst/>
          </a:prstGeom>
          <a:noFill/>
        </p:spPr>
        <p:txBody>
          <a:bodyPr wrap="square" rtlCol="0">
            <a:spAutoFit/>
          </a:bodyPr>
          <a:lstStyle/>
          <a:p>
            <a:pPr algn="ctr"/>
            <a:r>
              <a:rPr lang="zh-CN" altLang="en-US" sz="2000" dirty="0">
                <a:solidFill>
                  <a:schemeClr val="bg1"/>
                </a:solidFill>
                <a:cs typeface="+mn-ea"/>
                <a:sym typeface="+mn-lt"/>
              </a:rPr>
              <a:t>第一目标</a:t>
            </a:r>
            <a:endParaRPr lang="en-US" altLang="zh-CN" sz="2000" dirty="0">
              <a:solidFill>
                <a:schemeClr val="bg1"/>
              </a:solidFill>
              <a:cs typeface="+mn-ea"/>
              <a:sym typeface="+mn-lt"/>
            </a:endParaRPr>
          </a:p>
        </p:txBody>
      </p:sp>
      <p:sp>
        <p:nvSpPr>
          <p:cNvPr id="19" name="文本框 18"/>
          <p:cNvSpPr txBox="1"/>
          <p:nvPr/>
        </p:nvSpPr>
        <p:spPr>
          <a:xfrm>
            <a:off x="4611914" y="4737627"/>
            <a:ext cx="1473200" cy="400110"/>
          </a:xfrm>
          <a:prstGeom prst="rect">
            <a:avLst/>
          </a:prstGeom>
          <a:noFill/>
        </p:spPr>
        <p:txBody>
          <a:bodyPr wrap="square" rtlCol="0">
            <a:spAutoFit/>
          </a:bodyPr>
          <a:lstStyle/>
          <a:p>
            <a:pPr algn="ctr"/>
            <a:r>
              <a:rPr lang="zh-CN" altLang="en-US" sz="2000" dirty="0">
                <a:solidFill>
                  <a:schemeClr val="bg1"/>
                </a:solidFill>
                <a:cs typeface="+mn-ea"/>
                <a:sym typeface="+mn-lt"/>
              </a:rPr>
              <a:t>第二目标</a:t>
            </a:r>
            <a:endParaRPr lang="en-US" altLang="zh-CN" sz="2000" dirty="0">
              <a:solidFill>
                <a:schemeClr val="bg1"/>
              </a:solidFill>
              <a:cs typeface="+mn-ea"/>
              <a:sym typeface="+mn-lt"/>
            </a:endParaRPr>
          </a:p>
        </p:txBody>
      </p:sp>
      <p:sp>
        <p:nvSpPr>
          <p:cNvPr id="20" name="文本框 19"/>
          <p:cNvSpPr txBox="1"/>
          <p:nvPr/>
        </p:nvSpPr>
        <p:spPr>
          <a:xfrm>
            <a:off x="5431970" y="2844139"/>
            <a:ext cx="1357086" cy="400110"/>
          </a:xfrm>
          <a:prstGeom prst="rect">
            <a:avLst/>
          </a:prstGeom>
          <a:noFill/>
        </p:spPr>
        <p:txBody>
          <a:bodyPr wrap="square" rtlCol="0">
            <a:spAutoFit/>
          </a:bodyPr>
          <a:lstStyle/>
          <a:p>
            <a:pPr algn="ctr"/>
            <a:r>
              <a:rPr lang="zh-CN" altLang="en-US" sz="2000" dirty="0">
                <a:solidFill>
                  <a:schemeClr val="bg1"/>
                </a:solidFill>
                <a:cs typeface="+mn-ea"/>
                <a:sym typeface="+mn-lt"/>
              </a:rPr>
              <a:t>第三目标</a:t>
            </a:r>
            <a:endParaRPr lang="en-US" altLang="zh-CN" sz="2000" dirty="0">
              <a:solidFill>
                <a:schemeClr val="bg1"/>
              </a:solidFill>
              <a:cs typeface="+mn-ea"/>
              <a:sym typeface="+mn-lt"/>
            </a:endParaRPr>
          </a:p>
        </p:txBody>
      </p:sp>
      <p:sp>
        <p:nvSpPr>
          <p:cNvPr id="21" name="文本框 20"/>
          <p:cNvSpPr txBox="1"/>
          <p:nvPr/>
        </p:nvSpPr>
        <p:spPr>
          <a:xfrm>
            <a:off x="8458201" y="2074257"/>
            <a:ext cx="1407883" cy="400110"/>
          </a:xfrm>
          <a:prstGeom prst="rect">
            <a:avLst/>
          </a:prstGeom>
          <a:noFill/>
        </p:spPr>
        <p:txBody>
          <a:bodyPr wrap="square" rtlCol="0">
            <a:spAutoFit/>
          </a:bodyPr>
          <a:lstStyle/>
          <a:p>
            <a:pPr algn="ctr"/>
            <a:r>
              <a:rPr lang="zh-CN" altLang="en-US" sz="2000" dirty="0">
                <a:solidFill>
                  <a:schemeClr val="bg1"/>
                </a:solidFill>
                <a:cs typeface="+mn-ea"/>
                <a:sym typeface="+mn-lt"/>
              </a:rPr>
              <a:t>第四目标</a:t>
            </a:r>
            <a:endParaRPr lang="en-US" altLang="zh-CN" sz="2000" dirty="0">
              <a:solidFill>
                <a:schemeClr val="bg1"/>
              </a:solidFill>
              <a:cs typeface="+mn-ea"/>
              <a:sym typeface="+mn-lt"/>
            </a:endParaRPr>
          </a:p>
        </p:txBody>
      </p:sp>
      <p:sp>
        <p:nvSpPr>
          <p:cNvPr id="22" name="文本框 21"/>
          <p:cNvSpPr txBox="1"/>
          <p:nvPr/>
        </p:nvSpPr>
        <p:spPr>
          <a:xfrm>
            <a:off x="497874" y="3184619"/>
            <a:ext cx="3320846" cy="369332"/>
          </a:xfrm>
          <a:prstGeom prst="rect">
            <a:avLst/>
          </a:prstGeom>
          <a:noFill/>
        </p:spPr>
        <p:txBody>
          <a:bodyPr wrap="square" rtlCol="0">
            <a:spAutoFit/>
          </a:bodyPr>
          <a:lstStyle/>
          <a:p>
            <a:pPr algn="ctr"/>
            <a:r>
              <a:rPr lang="zh-CN" altLang="en-US" dirty="0">
                <a:solidFill>
                  <a:schemeClr val="bg1"/>
                </a:solidFill>
                <a:cs typeface="+mn-ea"/>
                <a:sym typeface="+mn-lt"/>
              </a:rPr>
              <a:t>销售额同比增长</a:t>
            </a:r>
            <a:r>
              <a:rPr lang="en-US" altLang="zh-CN" dirty="0">
                <a:solidFill>
                  <a:schemeClr val="bg1"/>
                </a:solidFill>
                <a:cs typeface="+mn-ea"/>
                <a:sym typeface="+mn-lt"/>
              </a:rPr>
              <a:t>20%</a:t>
            </a:r>
            <a:r>
              <a:rPr lang="zh-CN" altLang="en-US" dirty="0">
                <a:solidFill>
                  <a:schemeClr val="bg1"/>
                </a:solidFill>
                <a:cs typeface="+mn-ea"/>
                <a:sym typeface="+mn-lt"/>
              </a:rPr>
              <a:t>以上</a:t>
            </a:r>
          </a:p>
        </p:txBody>
      </p:sp>
      <p:sp>
        <p:nvSpPr>
          <p:cNvPr id="23" name="文本框 22"/>
          <p:cNvSpPr txBox="1"/>
          <p:nvPr/>
        </p:nvSpPr>
        <p:spPr>
          <a:xfrm>
            <a:off x="3818720" y="5427517"/>
            <a:ext cx="3651448" cy="369332"/>
          </a:xfrm>
          <a:prstGeom prst="rect">
            <a:avLst/>
          </a:prstGeom>
          <a:noFill/>
        </p:spPr>
        <p:txBody>
          <a:bodyPr wrap="square" rtlCol="0">
            <a:spAutoFit/>
          </a:bodyPr>
          <a:lstStyle/>
          <a:p>
            <a:pPr algn="ctr"/>
            <a:r>
              <a:rPr lang="zh-CN" altLang="en-US" dirty="0">
                <a:solidFill>
                  <a:schemeClr val="bg1"/>
                </a:solidFill>
                <a:cs typeface="+mn-ea"/>
                <a:sym typeface="+mn-lt"/>
              </a:rPr>
              <a:t>重点产品利润贡献率达到</a:t>
            </a:r>
            <a:r>
              <a:rPr lang="en-US" altLang="zh-CN" dirty="0">
                <a:solidFill>
                  <a:schemeClr val="bg1"/>
                </a:solidFill>
                <a:cs typeface="+mn-ea"/>
                <a:sym typeface="+mn-lt"/>
              </a:rPr>
              <a:t>49%</a:t>
            </a:r>
            <a:endParaRPr lang="zh-CN" altLang="en-US" dirty="0">
              <a:solidFill>
                <a:schemeClr val="bg1"/>
              </a:solidFill>
              <a:cs typeface="+mn-ea"/>
              <a:sym typeface="+mn-lt"/>
            </a:endParaRPr>
          </a:p>
        </p:txBody>
      </p:sp>
      <p:sp>
        <p:nvSpPr>
          <p:cNvPr id="24" name="文本框 23"/>
          <p:cNvSpPr txBox="1"/>
          <p:nvPr/>
        </p:nvSpPr>
        <p:spPr>
          <a:xfrm>
            <a:off x="4130552" y="2179100"/>
            <a:ext cx="3857872" cy="369332"/>
          </a:xfrm>
          <a:prstGeom prst="rect">
            <a:avLst/>
          </a:prstGeom>
          <a:noFill/>
        </p:spPr>
        <p:txBody>
          <a:bodyPr wrap="square" rtlCol="0">
            <a:spAutoFit/>
          </a:bodyPr>
          <a:lstStyle/>
          <a:p>
            <a:pPr algn="ctr"/>
            <a:r>
              <a:rPr lang="zh-CN" altLang="en-US" dirty="0">
                <a:solidFill>
                  <a:schemeClr val="bg1"/>
                </a:solidFill>
                <a:cs typeface="+mn-ea"/>
                <a:sym typeface="+mn-lt"/>
              </a:rPr>
              <a:t>新产品贡献率达到</a:t>
            </a:r>
            <a:r>
              <a:rPr lang="en-US" altLang="zh-CN" dirty="0">
                <a:solidFill>
                  <a:schemeClr val="bg1"/>
                </a:solidFill>
                <a:cs typeface="+mn-ea"/>
                <a:sym typeface="+mn-lt"/>
              </a:rPr>
              <a:t>49%</a:t>
            </a:r>
            <a:endParaRPr lang="zh-CN" altLang="en-US" dirty="0">
              <a:solidFill>
                <a:schemeClr val="bg1"/>
              </a:solidFill>
              <a:cs typeface="+mn-ea"/>
              <a:sym typeface="+mn-lt"/>
            </a:endParaRPr>
          </a:p>
        </p:txBody>
      </p:sp>
      <p:sp>
        <p:nvSpPr>
          <p:cNvPr id="25" name="文本框 24"/>
          <p:cNvSpPr txBox="1"/>
          <p:nvPr/>
        </p:nvSpPr>
        <p:spPr>
          <a:xfrm>
            <a:off x="7757885" y="3384564"/>
            <a:ext cx="3393109" cy="369332"/>
          </a:xfrm>
          <a:prstGeom prst="rect">
            <a:avLst/>
          </a:prstGeom>
          <a:noFill/>
        </p:spPr>
        <p:txBody>
          <a:bodyPr wrap="square" rtlCol="0">
            <a:spAutoFit/>
          </a:bodyPr>
          <a:lstStyle/>
          <a:p>
            <a:pPr algn="ctr"/>
            <a:r>
              <a:rPr lang="zh-CN" altLang="en-US" dirty="0">
                <a:solidFill>
                  <a:schemeClr val="bg1"/>
                </a:solidFill>
                <a:cs typeface="+mn-ea"/>
                <a:sym typeface="+mn-lt"/>
              </a:rPr>
              <a:t>市场占有率进入行业前三甲</a:t>
            </a:r>
          </a:p>
        </p:txBody>
      </p:sp>
    </p:spTree>
    <p:extLst>
      <p:ext uri="{BB962C8B-B14F-4D97-AF65-F5344CB8AC3E}">
        <p14:creationId xmlns:p14="http://schemas.microsoft.com/office/powerpoint/2010/main" val="2608829297"/>
      </p:ext>
    </p:extLst>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黑白简洁创意通用模板"/>
  <p:tag name="ISPRING_SCORM_RATE_SLIDES" val="0"/>
  <p:tag name="ISPRING_SCORM_RATE_QUIZZES" val="0"/>
  <p:tag name="ISPRING_SCORM_PASSING_SCORE" val="0.000000"/>
  <p:tag name="ISPRING_ULTRA_SCORM_COURSE_ID" val="4F0AF743-067F-451E-AE26-0F7FB6B122B4"/>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修改ppt1.4\57482"/>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f2zxc4yo">
      <a:majorFont>
        <a:latin typeface="字魂58号-创中黑" panose="020F0302020204030204"/>
        <a:ea typeface="字魂58号-创中黑"/>
        <a:cs typeface=""/>
      </a:majorFont>
      <a:minorFont>
        <a:latin typeface="字魂58号-创中黑" panose="020F0502020204030204"/>
        <a:ea typeface="字魂58号-创中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TotalTime>
  <Words>1807</Words>
  <Application>Microsoft Office PowerPoint</Application>
  <PresentationFormat>宽屏</PresentationFormat>
  <Paragraphs>158</Paragraphs>
  <Slides>20</Slides>
  <Notes>18</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20</vt:i4>
      </vt:variant>
    </vt:vector>
  </HeadingPairs>
  <TitlesOfParts>
    <vt:vector size="24" baseType="lpstr">
      <vt:lpstr>字魂58号-创中黑</vt:lpstr>
      <vt:lpstr>Arial</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阿豆PPT</dc:creator>
  <cp:keywords>51PPT模板网</cp:keywords>
  <cp:lastModifiedBy>阳光 男孩</cp:lastModifiedBy>
  <cp:revision>141</cp:revision>
  <dcterms:created xsi:type="dcterms:W3CDTF">2018-03-08T13:14:51Z</dcterms:created>
  <dcterms:modified xsi:type="dcterms:W3CDTF">2019-12-18T13:05:02Z</dcterms:modified>
</cp:coreProperties>
</file>