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7" r:id="rId4"/>
    <p:sldId id="263" r:id="rId5"/>
    <p:sldId id="262" r:id="rId6"/>
    <p:sldId id="268" r:id="rId7"/>
    <p:sldId id="269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512"/>
    <a:srgbClr val="F2130C"/>
    <a:srgbClr val="F4F45E"/>
    <a:srgbClr val="FFFF99"/>
    <a:srgbClr val="F08700"/>
    <a:srgbClr val="FF9409"/>
    <a:srgbClr val="F09578"/>
    <a:srgbClr val="F1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6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30C0B-62EE-480B-86F9-96F39EBAB35F}" type="datetimeFigureOut">
              <a:rPr lang="zh-CN" altLang="en-US" smtClean="0"/>
              <a:t>2020/1/18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E2089-26F3-4C33-900A-6BE21611FD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22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87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89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82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621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368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8519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32110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5024" y="0"/>
            <a:ext cx="3250456" cy="367834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45" y="0"/>
            <a:ext cx="3250456" cy="367834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/>
          <a:srcRect t="30087"/>
          <a:stretch/>
        </p:blipFill>
        <p:spPr>
          <a:xfrm>
            <a:off x="4129949" y="-21265"/>
            <a:ext cx="3932102" cy="286692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431101" y="3105507"/>
            <a:ext cx="93297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鼠年习俗祝福语</a:t>
            </a:r>
            <a:r>
              <a:rPr lang="en-US" altLang="zh-CN" sz="6600" dirty="0" smtClean="0">
                <a:solidFill>
                  <a:srgbClr val="C00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PPT</a:t>
            </a:r>
            <a:r>
              <a:rPr lang="zh-CN" altLang="en-US" sz="6600" dirty="0" smtClean="0">
                <a:solidFill>
                  <a:srgbClr val="C00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模板</a:t>
            </a:r>
            <a:endParaRPr lang="zh-CN" altLang="en-US" sz="6600" dirty="0">
              <a:solidFill>
                <a:srgbClr val="C0000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3837"/>
            <a:ext cx="12192000" cy="1011607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0034" y="1"/>
            <a:ext cx="4659026" cy="2365910"/>
          </a:xfrm>
          <a:prstGeom prst="rect">
            <a:avLst/>
          </a:prstGeom>
        </p:spPr>
      </p:pic>
      <p:sp>
        <p:nvSpPr>
          <p:cNvPr id="58" name="圆角矩形 57"/>
          <p:cNvSpPr/>
          <p:nvPr/>
        </p:nvSpPr>
        <p:spPr>
          <a:xfrm>
            <a:off x="4329203" y="4541403"/>
            <a:ext cx="3533594" cy="769257"/>
          </a:xfrm>
          <a:prstGeom prst="roundRect">
            <a:avLst>
              <a:gd name="adj" fmla="val 50000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人：东方之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6309" objId="15"/>
        <p14:stopEvt time="8277" objId="1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32" y="563487"/>
            <a:ext cx="8973424" cy="578464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27D7E55-DE90-4B70-8CC3-1CBE6650CC08}"/>
              </a:ext>
            </a:extLst>
          </p:cNvPr>
          <p:cNvSpPr txBox="1"/>
          <p:nvPr/>
        </p:nvSpPr>
        <p:spPr>
          <a:xfrm>
            <a:off x="2396489" y="3582340"/>
            <a:ext cx="70976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新年，即一年的第一天，为世界多数国家通行的节日。世界各国，特别是古代都有不同的日期，现代世界多数国家为公元制纪年的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日。现代将“元旦”称为公历新年，将“春节”称为农历新年。当日，人们会以各种不同的方式庆祝新年的到来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365" y="157637"/>
            <a:ext cx="3738379" cy="37383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1" y="0"/>
            <a:ext cx="3974140" cy="28939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902" y="3235401"/>
            <a:ext cx="2745108" cy="330136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845818" y="1349829"/>
            <a:ext cx="1058714" cy="1058716"/>
            <a:chOff x="4949700" y="1252965"/>
            <a:chExt cx="1275577" cy="1275577"/>
          </a:xfrm>
        </p:grpSpPr>
        <p:sp>
          <p:nvSpPr>
            <p:cNvPr id="3" name="矩形 2"/>
            <p:cNvSpPr/>
            <p:nvPr/>
          </p:nvSpPr>
          <p:spPr>
            <a:xfrm rot="2700000">
              <a:off x="5045991" y="1353887"/>
              <a:ext cx="1073735" cy="1073735"/>
            </a:xfrm>
            <a:prstGeom prst="rect">
              <a:avLst/>
            </a:prstGeom>
            <a:solidFill>
              <a:srgbClr val="D305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9700" y="1252965"/>
              <a:ext cx="1275577" cy="1275577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945341" y="141633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新</a:t>
            </a:r>
            <a:endParaRPr lang="zh-CN" altLang="en-US" sz="5400" dirty="0">
              <a:solidFill>
                <a:schemeClr val="bg1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152186" y="1349829"/>
            <a:ext cx="1058714" cy="1058716"/>
            <a:chOff x="4949700" y="1252965"/>
            <a:chExt cx="1275577" cy="1275577"/>
          </a:xfrm>
        </p:grpSpPr>
        <p:sp>
          <p:nvSpPr>
            <p:cNvPr id="13" name="矩形 12"/>
            <p:cNvSpPr/>
            <p:nvPr/>
          </p:nvSpPr>
          <p:spPr>
            <a:xfrm rot="2700000">
              <a:off x="5045991" y="1353887"/>
              <a:ext cx="1073735" cy="1073735"/>
            </a:xfrm>
            <a:prstGeom prst="rect">
              <a:avLst/>
            </a:prstGeom>
            <a:solidFill>
              <a:srgbClr val="D305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9700" y="1252965"/>
              <a:ext cx="1275577" cy="1275577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7251709" y="141633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年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458554" y="1349829"/>
            <a:ext cx="1058714" cy="1058716"/>
            <a:chOff x="4949700" y="1252965"/>
            <a:chExt cx="1275577" cy="1275577"/>
          </a:xfrm>
        </p:grpSpPr>
        <p:sp>
          <p:nvSpPr>
            <p:cNvPr id="17" name="矩形 16"/>
            <p:cNvSpPr/>
            <p:nvPr/>
          </p:nvSpPr>
          <p:spPr>
            <a:xfrm rot="2700000">
              <a:off x="5045991" y="1353887"/>
              <a:ext cx="1073735" cy="1073735"/>
            </a:xfrm>
            <a:prstGeom prst="rect">
              <a:avLst/>
            </a:prstGeom>
            <a:solidFill>
              <a:srgbClr val="D305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9700" y="1252965"/>
              <a:ext cx="1275577" cy="1275577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8558077" y="141633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的</a:t>
            </a:r>
            <a:endParaRPr lang="zh-CN" altLang="en-US" sz="5400" dirty="0">
              <a:solidFill>
                <a:schemeClr val="bg1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478721" y="2176685"/>
            <a:ext cx="2365082" cy="1058716"/>
            <a:chOff x="9764922" y="1349829"/>
            <a:chExt cx="2365082" cy="1058716"/>
          </a:xfrm>
        </p:grpSpPr>
        <p:grpSp>
          <p:nvGrpSpPr>
            <p:cNvPr id="20" name="组合 19"/>
            <p:cNvGrpSpPr/>
            <p:nvPr/>
          </p:nvGrpSpPr>
          <p:grpSpPr>
            <a:xfrm>
              <a:off x="9764922" y="1349829"/>
              <a:ext cx="1058714" cy="1058716"/>
              <a:chOff x="4949700" y="1252965"/>
              <a:chExt cx="1275577" cy="1275577"/>
            </a:xfrm>
          </p:grpSpPr>
          <p:sp>
            <p:nvSpPr>
              <p:cNvPr id="21" name="矩形 20"/>
              <p:cNvSpPr/>
              <p:nvPr/>
            </p:nvSpPr>
            <p:spPr>
              <a:xfrm rot="2700000">
                <a:off x="5045991" y="1353887"/>
                <a:ext cx="1073735" cy="1073735"/>
              </a:xfrm>
              <a:prstGeom prst="rect">
                <a:avLst/>
              </a:prstGeom>
              <a:solidFill>
                <a:srgbClr val="D305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9700" y="1252965"/>
                <a:ext cx="1275577" cy="1275577"/>
              </a:xfrm>
              <a:prstGeom prst="rect">
                <a:avLst/>
              </a:prstGeom>
            </p:spPr>
          </p:pic>
        </p:grpSp>
        <p:sp>
          <p:nvSpPr>
            <p:cNvPr id="23" name="文本框 22"/>
            <p:cNvSpPr txBox="1"/>
            <p:nvPr/>
          </p:nvSpPr>
          <p:spPr>
            <a:xfrm>
              <a:off x="9864445" y="1401817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由</a:t>
              </a:r>
              <a:endParaRPr lang="zh-CN" altLang="en-US" sz="5400" dirty="0"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1071290" y="1349829"/>
              <a:ext cx="1058714" cy="1058716"/>
              <a:chOff x="4949700" y="1252965"/>
              <a:chExt cx="1275577" cy="1275577"/>
            </a:xfrm>
          </p:grpSpPr>
          <p:sp>
            <p:nvSpPr>
              <p:cNvPr id="25" name="矩形 24"/>
              <p:cNvSpPr/>
              <p:nvPr/>
            </p:nvSpPr>
            <p:spPr>
              <a:xfrm rot="2700000">
                <a:off x="5045991" y="1353887"/>
                <a:ext cx="1073735" cy="1073735"/>
              </a:xfrm>
              <a:prstGeom prst="rect">
                <a:avLst/>
              </a:prstGeom>
              <a:solidFill>
                <a:srgbClr val="D305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9700" y="1252965"/>
                <a:ext cx="1275577" cy="1275577"/>
              </a:xfrm>
              <a:prstGeom prst="rect">
                <a:avLst/>
              </a:prstGeom>
            </p:spPr>
          </p:pic>
        </p:grpSp>
        <p:sp>
          <p:nvSpPr>
            <p:cNvPr id="27" name="文本框 26"/>
            <p:cNvSpPr txBox="1"/>
            <p:nvPr/>
          </p:nvSpPr>
          <p:spPr>
            <a:xfrm>
              <a:off x="11170815" y="1401817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来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720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9031480" y="1485900"/>
            <a:ext cx="2208859" cy="4203700"/>
          </a:xfrm>
          <a:prstGeom prst="rect">
            <a:avLst/>
          </a:prstGeom>
          <a:solidFill>
            <a:srgbClr val="D30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424291" y="1485900"/>
            <a:ext cx="2208859" cy="4203700"/>
          </a:xfrm>
          <a:prstGeom prst="rect">
            <a:avLst/>
          </a:prstGeom>
          <a:solidFill>
            <a:srgbClr val="D30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336" y="1292730"/>
            <a:ext cx="2513552" cy="46509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41500" y="1485900"/>
            <a:ext cx="2208859" cy="4203700"/>
          </a:xfrm>
          <a:prstGeom prst="rect">
            <a:avLst/>
          </a:prstGeom>
          <a:solidFill>
            <a:srgbClr val="D30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235" y="1292730"/>
            <a:ext cx="2513552" cy="46509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134" y="1292730"/>
            <a:ext cx="2513552" cy="4650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231" y="4426508"/>
            <a:ext cx="4303034" cy="2431492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042F269C-EC33-474B-B99F-4DEA112470D6}"/>
              </a:ext>
            </a:extLst>
          </p:cNvPr>
          <p:cNvSpPr txBox="1"/>
          <p:nvPr/>
        </p:nvSpPr>
        <p:spPr>
          <a:xfrm>
            <a:off x="5291779" y="318983"/>
            <a:ext cx="2494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新年的习俗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2B5AEA41-3C72-4343-ADD7-0F157687FC04}"/>
              </a:ext>
            </a:extLst>
          </p:cNvPr>
          <p:cNvSpPr txBox="1"/>
          <p:nvPr/>
        </p:nvSpPr>
        <p:spPr>
          <a:xfrm>
            <a:off x="2603809" y="1659834"/>
            <a:ext cx="1446550" cy="35383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拜年</a:t>
            </a:r>
            <a:endParaRPr lang="en-US" altLang="zh-CN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贴春联、挂年画、贴窗花放爆竹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贴春联、挂年画、贴窗花放爆竹</a:t>
            </a:r>
            <a:endParaRPr lang="zh-CN" altLang="en-US" dirty="0">
              <a:solidFill>
                <a:schemeClr val="bg1"/>
              </a:solidFill>
            </a:endParaRPr>
          </a:p>
          <a:p>
            <a:pPr algn="just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3E20E4AE-4AAC-4299-A5C9-1210C2A1ADBD}"/>
              </a:ext>
            </a:extLst>
          </p:cNvPr>
          <p:cNvSpPr txBox="1"/>
          <p:nvPr/>
        </p:nvSpPr>
        <p:spPr>
          <a:xfrm>
            <a:off x="5798170" y="1659834"/>
            <a:ext cx="1723549" cy="36973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舞狮舞龙</a:t>
            </a:r>
            <a:endParaRPr lang="en-US" altLang="zh-CN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挂灯笼、磕头等活动和习俗贴春、挂年画、贴窗花放爆竹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8BCEEBAF-3B73-493E-84BC-5971F8050E00}"/>
              </a:ext>
            </a:extLst>
          </p:cNvPr>
          <p:cNvSpPr txBox="1"/>
          <p:nvPr/>
        </p:nvSpPr>
        <p:spPr>
          <a:xfrm>
            <a:off x="9662041" y="1659834"/>
            <a:ext cx="1446550" cy="37018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发红包</a:t>
            </a:r>
            <a:endParaRPr lang="en-US" altLang="zh-CN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穿新衣、吃饺子、守岁、贴春联、挂年画、贴窗花放爆竹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4"/>
          <a:stretch/>
        </p:blipFill>
        <p:spPr>
          <a:xfrm>
            <a:off x="1520462" y="1292730"/>
            <a:ext cx="1083347" cy="26979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4"/>
          <a:stretch/>
        </p:blipFill>
        <p:spPr>
          <a:xfrm>
            <a:off x="5117361" y="1292730"/>
            <a:ext cx="1083347" cy="26979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4"/>
          <a:stretch/>
        </p:blipFill>
        <p:spPr>
          <a:xfrm>
            <a:off x="8714260" y="1292730"/>
            <a:ext cx="1083347" cy="26979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350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7" grpId="0"/>
      <p:bldP spid="66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51"/>
          <a:stretch/>
        </p:blipFill>
        <p:spPr>
          <a:xfrm>
            <a:off x="3491771" y="750997"/>
            <a:ext cx="5956479" cy="610700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2FB5B8B-ADE1-44AC-9685-18BAAD173BDF}"/>
              </a:ext>
            </a:extLst>
          </p:cNvPr>
          <p:cNvSpPr txBox="1"/>
          <p:nvPr/>
        </p:nvSpPr>
        <p:spPr>
          <a:xfrm>
            <a:off x="3901188" y="2226241"/>
            <a:ext cx="58782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ts val="4500"/>
              </a:lnSpc>
            </a:pP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红日暖门楣，梅花绽春雷。</a:t>
            </a:r>
          </a:p>
          <a:p>
            <a:pPr lvl="1">
              <a:lnSpc>
                <a:spcPts val="4500"/>
              </a:lnSpc>
            </a:pP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盘托三山秀，云涌琥珀杯。</a:t>
            </a:r>
          </a:p>
          <a:p>
            <a:pPr lvl="1">
              <a:lnSpc>
                <a:spcPts val="4500"/>
              </a:lnSpc>
            </a:pP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归来不是客，席上歌儿飞。</a:t>
            </a:r>
          </a:p>
          <a:p>
            <a:pPr lvl="1">
              <a:lnSpc>
                <a:spcPts val="4500"/>
              </a:lnSpc>
            </a:pP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围坐心愈热，东风醉几回？</a:t>
            </a:r>
          </a:p>
          <a:p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D14E5FA-78E2-45DB-AD03-4503C1BB1AF8}"/>
              </a:ext>
            </a:extLst>
          </p:cNvPr>
          <p:cNvSpPr txBox="1"/>
          <p:nvPr/>
        </p:nvSpPr>
        <p:spPr>
          <a:xfrm>
            <a:off x="9785984" y="701872"/>
            <a:ext cx="1477328" cy="5798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latin typeface="汉仪程行简" panose="00020600040101010101" pitchFamily="18" charset="-122"/>
                <a:ea typeface="汉仪程行简" panose="00020600040101010101" pitchFamily="18" charset="-122"/>
              </a:rPr>
              <a:t>             </a:t>
            </a:r>
            <a:r>
              <a:rPr lang="zh-CN" altLang="en-US" sz="3600" dirty="0">
                <a:solidFill>
                  <a:srgbClr val="C00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李磊</a:t>
            </a:r>
            <a:endParaRPr lang="en-US" altLang="zh-CN" sz="3600" b="1" dirty="0">
              <a:solidFill>
                <a:srgbClr val="C00000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  <a:p>
            <a:r>
              <a:rPr lang="zh-CN" altLang="en-US" sz="4800" b="1" dirty="0">
                <a:solidFill>
                  <a:srgbClr val="C00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贺新年</a:t>
            </a:r>
            <a:r>
              <a:rPr lang="en-US" altLang="zh-CN" sz="4800" b="1" dirty="0">
                <a:solidFill>
                  <a:srgbClr val="C00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·</a:t>
            </a:r>
            <a:r>
              <a:rPr lang="zh-CN" altLang="en-US" sz="4800" b="1" dirty="0">
                <a:solidFill>
                  <a:srgbClr val="C00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诗词新</a:t>
            </a:r>
            <a:r>
              <a:rPr lang="zh-CN" altLang="en-US" sz="4800" b="1" dirty="0" smtClean="0">
                <a:solidFill>
                  <a:srgbClr val="C00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调</a:t>
            </a:r>
            <a:endParaRPr lang="en-US" altLang="zh-CN" sz="4800" b="1" dirty="0">
              <a:solidFill>
                <a:srgbClr val="C00000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625" y="5527955"/>
            <a:ext cx="1857375" cy="7284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043" y="3389226"/>
            <a:ext cx="2487590" cy="311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9539" y="973291"/>
            <a:ext cx="6107227" cy="431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2783"/>
            <a:ext cx="12192000" cy="10116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657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00704" y="1574096"/>
            <a:ext cx="9787295" cy="201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鼠不尽的快乐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鼠不尽的收获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鼠不尽的钞票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鼠不尽的笑容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鼠不尽的幸福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鼠不尽的喜气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鼠不尽的财富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鼠不尽的甜蜜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鼠不尽的激情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鼠不尽的活力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鼠不尽的健康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zh-CN" sz="48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27" y="335405"/>
            <a:ext cx="3498850" cy="9351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0303"/>
            <a:ext cx="12192000" cy="38176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120900"/>
            <a:ext cx="3073400" cy="307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" b="61594"/>
          <a:stretch/>
        </p:blipFill>
        <p:spPr>
          <a:xfrm>
            <a:off x="0" y="-5442"/>
            <a:ext cx="12192000" cy="6324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392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77"/>
          <a:stretch/>
        </p:blipFill>
        <p:spPr>
          <a:xfrm>
            <a:off x="486228" y="442123"/>
            <a:ext cx="11219543" cy="147376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832608" y="860110"/>
            <a:ext cx="4389881" cy="4389890"/>
            <a:chOff x="4949700" y="1252965"/>
            <a:chExt cx="1275577" cy="1275577"/>
          </a:xfrm>
        </p:grpSpPr>
        <p:sp>
          <p:nvSpPr>
            <p:cNvPr id="11" name="矩形 10"/>
            <p:cNvSpPr/>
            <p:nvPr/>
          </p:nvSpPr>
          <p:spPr>
            <a:xfrm rot="2700000">
              <a:off x="5045991" y="1353887"/>
              <a:ext cx="1073735" cy="1073735"/>
            </a:xfrm>
            <a:prstGeom prst="rect">
              <a:avLst/>
            </a:prstGeom>
            <a:solidFill>
              <a:srgbClr val="D305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9700" y="1252965"/>
              <a:ext cx="1275577" cy="1275577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362" y="957943"/>
            <a:ext cx="2227495" cy="4194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15"/>
            <a:ext cx="12192000" cy="10116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685" y="4214738"/>
            <a:ext cx="2426409" cy="24885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6" b="34603"/>
          <a:stretch/>
        </p:blipFill>
        <p:spPr>
          <a:xfrm>
            <a:off x="6143132" y="957943"/>
            <a:ext cx="4737083" cy="44849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8" t="81781" r="87988" b="-5908"/>
          <a:stretch/>
        </p:blipFill>
        <p:spPr>
          <a:xfrm>
            <a:off x="952822" y="4631683"/>
            <a:ext cx="1509486" cy="165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9657" y="3062514"/>
            <a:ext cx="4399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009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new yea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9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9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5|1.1|1.6|1.4|1.4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8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7|1.5|1.6|1.7|1.8|1.8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522</TotalTime>
  <Words>373</Words>
  <Application>Microsoft Office PowerPoint</Application>
  <PresentationFormat>宽屏</PresentationFormat>
  <Paragraphs>30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阿里巴巴普惠体 H</vt:lpstr>
      <vt:lpstr>等线</vt:lpstr>
      <vt:lpstr>等线 Light</vt:lpstr>
      <vt:lpstr>汉仪程行简</vt:lpstr>
      <vt:lpstr>宋体</vt:lpstr>
      <vt:lpstr>微软雅黑</vt:lpstr>
      <vt:lpstr>微软雅黑 Light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新年快乐</dc:title>
  <dc:creator>东方之P</dc:creator>
  <cp:keywords>www.51pptmoban.com</cp:keywords>
  <dc:description>51PPT模板网</dc:description>
  <cp:lastModifiedBy>阳光 男孩</cp:lastModifiedBy>
  <cp:revision>91</cp:revision>
  <dcterms:created xsi:type="dcterms:W3CDTF">2017-08-18T03:02:00Z</dcterms:created>
  <dcterms:modified xsi:type="dcterms:W3CDTF">2020-01-18T05:11:04Z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