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9" r:id="rId2"/>
    <p:sldId id="260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7" r:id="rId37"/>
    <p:sldId id="298" r:id="rId38"/>
  </p:sldIdLst>
  <p:sldSz cx="12195175" cy="6859588"/>
  <p:notesSz cx="6858000" cy="9144000"/>
  <p:custDataLst>
    <p:tags r:id="rId40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3399FF"/>
    <a:srgbClr val="DBD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7" autoAdjust="0"/>
    <p:restoredTop sz="94660"/>
  </p:normalViewPr>
  <p:slideViewPr>
    <p:cSldViewPr>
      <p:cViewPr varScale="1">
        <p:scale>
          <a:sx n="101" d="100"/>
          <a:sy n="101" d="100"/>
        </p:scale>
        <p:origin x="102" y="270"/>
      </p:cViewPr>
      <p:guideLst>
        <p:guide orient="horz" pos="216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68068832"/>
        <c:axId val="-1168067744"/>
      </c:barChart>
      <c:catAx>
        <c:axId val="-116806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lt1">
                <a:hueOff val="0"/>
                <a:satOff val="0"/>
                <a:lumOff val="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-1168067744"/>
        <c:crosses val="autoZero"/>
        <c:auto val="1"/>
        <c:lblAlgn val="ctr"/>
        <c:lblOffset val="100"/>
        <c:noMultiLvlLbl val="0"/>
      </c:catAx>
      <c:valAx>
        <c:axId val="-1168067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-11680688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5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40" y="2130923"/>
            <a:ext cx="10365899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9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2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9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4" y="274703"/>
            <a:ext cx="2743915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703"/>
            <a:ext cx="8028490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4" y="4407922"/>
            <a:ext cx="10365899" cy="1362390"/>
          </a:xfrm>
        </p:spPr>
        <p:txBody>
          <a:bodyPr anchor="t"/>
          <a:lstStyle>
            <a:lvl1pPr algn="l">
              <a:defRPr sz="444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4" y="2907387"/>
            <a:ext cx="10365899" cy="1500534"/>
          </a:xfrm>
        </p:spPr>
        <p:txBody>
          <a:bodyPr anchor="b"/>
          <a:lstStyle>
            <a:lvl1pPr marL="0" indent="0">
              <a:buNone/>
              <a:defRPr sz="2223">
                <a:solidFill>
                  <a:schemeClr val="tx1">
                    <a:tint val="75000"/>
                  </a:schemeClr>
                </a:solidFill>
              </a:defRPr>
            </a:lvl1pPr>
            <a:lvl2pPr marL="503692" indent="0">
              <a:buNone/>
              <a:defRPr sz="2011">
                <a:solidFill>
                  <a:schemeClr val="tx1">
                    <a:tint val="75000"/>
                  </a:schemeClr>
                </a:solidFill>
              </a:defRPr>
            </a:lvl2pPr>
            <a:lvl3pPr marL="1007384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511076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4pPr>
            <a:lvl5pPr marL="2014768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5pPr>
            <a:lvl6pPr marL="2518460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6pPr>
            <a:lvl7pPr marL="3022152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7pPr>
            <a:lvl8pPr marL="3525844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8pPr>
            <a:lvl9pPr marL="4029536" indent="0">
              <a:buNone/>
              <a:defRPr sz="15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575"/>
            <a:ext cx="5386202" cy="4527011"/>
          </a:xfrm>
        </p:spPr>
        <p:txBody>
          <a:bodyPr/>
          <a:lstStyle>
            <a:lvl1pPr>
              <a:defRPr sz="3069"/>
            </a:lvl1pPr>
            <a:lvl2pPr>
              <a:defRPr sz="2646"/>
            </a:lvl2pPr>
            <a:lvl3pPr>
              <a:defRPr sz="2223"/>
            </a:lvl3pPr>
            <a:lvl4pPr>
              <a:defRPr sz="2011"/>
            </a:lvl4pPr>
            <a:lvl5pPr>
              <a:defRPr sz="2011"/>
            </a:lvl5pPr>
            <a:lvl6pPr>
              <a:defRPr sz="2011"/>
            </a:lvl6pPr>
            <a:lvl7pPr>
              <a:defRPr sz="2011"/>
            </a:lvl7pPr>
            <a:lvl8pPr>
              <a:defRPr sz="2011"/>
            </a:lvl8pPr>
            <a:lvl9pPr>
              <a:defRPr sz="201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575"/>
            <a:ext cx="5386202" cy="4527011"/>
          </a:xfrm>
        </p:spPr>
        <p:txBody>
          <a:bodyPr/>
          <a:lstStyle>
            <a:lvl1pPr>
              <a:defRPr sz="3069"/>
            </a:lvl1pPr>
            <a:lvl2pPr>
              <a:defRPr sz="2646"/>
            </a:lvl2pPr>
            <a:lvl3pPr>
              <a:defRPr sz="2223"/>
            </a:lvl3pPr>
            <a:lvl4pPr>
              <a:defRPr sz="2011"/>
            </a:lvl4pPr>
            <a:lvl5pPr>
              <a:defRPr sz="2011"/>
            </a:lvl5pPr>
            <a:lvl6pPr>
              <a:defRPr sz="2011"/>
            </a:lvl6pPr>
            <a:lvl7pPr>
              <a:defRPr sz="2011"/>
            </a:lvl7pPr>
            <a:lvl8pPr>
              <a:defRPr sz="2011"/>
            </a:lvl8pPr>
            <a:lvl9pPr>
              <a:defRPr sz="201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692" indent="0">
              <a:buNone/>
              <a:defRPr sz="2223" b="1"/>
            </a:lvl2pPr>
            <a:lvl3pPr marL="1007384" indent="0">
              <a:buNone/>
              <a:defRPr sz="2011" b="1"/>
            </a:lvl3pPr>
            <a:lvl4pPr marL="1511076" indent="0">
              <a:buNone/>
              <a:defRPr sz="1799" b="1"/>
            </a:lvl4pPr>
            <a:lvl5pPr marL="2014768" indent="0">
              <a:buNone/>
              <a:defRPr sz="1799" b="1"/>
            </a:lvl5pPr>
            <a:lvl6pPr marL="2518460" indent="0">
              <a:buNone/>
              <a:defRPr sz="1799" b="1"/>
            </a:lvl6pPr>
            <a:lvl7pPr marL="3022152" indent="0">
              <a:buNone/>
              <a:defRPr sz="1799" b="1"/>
            </a:lvl7pPr>
            <a:lvl8pPr marL="3525844" indent="0">
              <a:buNone/>
              <a:defRPr sz="1799" b="1"/>
            </a:lvl8pPr>
            <a:lvl9pPr marL="4029536" indent="0">
              <a:buNone/>
              <a:defRPr sz="17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5382"/>
            <a:ext cx="5388320" cy="3952203"/>
          </a:xfrm>
        </p:spPr>
        <p:txBody>
          <a:bodyPr/>
          <a:lstStyle>
            <a:lvl1pPr>
              <a:defRPr sz="2646"/>
            </a:lvl1pPr>
            <a:lvl2pPr>
              <a:defRPr sz="2223"/>
            </a:lvl2pPr>
            <a:lvl3pPr>
              <a:defRPr sz="2011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2" y="1535469"/>
            <a:ext cx="5390437" cy="6399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692" indent="0">
              <a:buNone/>
              <a:defRPr sz="2223" b="1"/>
            </a:lvl2pPr>
            <a:lvl3pPr marL="1007384" indent="0">
              <a:buNone/>
              <a:defRPr sz="2011" b="1"/>
            </a:lvl3pPr>
            <a:lvl4pPr marL="1511076" indent="0">
              <a:buNone/>
              <a:defRPr sz="1799" b="1"/>
            </a:lvl4pPr>
            <a:lvl5pPr marL="2014768" indent="0">
              <a:buNone/>
              <a:defRPr sz="1799" b="1"/>
            </a:lvl5pPr>
            <a:lvl6pPr marL="2518460" indent="0">
              <a:buNone/>
              <a:defRPr sz="1799" b="1"/>
            </a:lvl6pPr>
            <a:lvl7pPr marL="3022152" indent="0">
              <a:buNone/>
              <a:defRPr sz="1799" b="1"/>
            </a:lvl7pPr>
            <a:lvl8pPr marL="3525844" indent="0">
              <a:buNone/>
              <a:defRPr sz="1799" b="1"/>
            </a:lvl8pPr>
            <a:lvl9pPr marL="4029536" indent="0">
              <a:buNone/>
              <a:defRPr sz="17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2" y="2175382"/>
            <a:ext cx="5390437" cy="3952203"/>
          </a:xfrm>
        </p:spPr>
        <p:txBody>
          <a:bodyPr/>
          <a:lstStyle>
            <a:lvl1pPr>
              <a:defRPr sz="2646"/>
            </a:lvl1pPr>
            <a:lvl2pPr>
              <a:defRPr sz="2223"/>
            </a:lvl2pPr>
            <a:lvl3pPr>
              <a:defRPr sz="2011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116"/>
            <a:ext cx="4012129" cy="1162319"/>
          </a:xfrm>
        </p:spPr>
        <p:txBody>
          <a:bodyPr anchor="b"/>
          <a:lstStyle>
            <a:lvl1pPr algn="l">
              <a:defRPr sz="2223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5" y="273115"/>
            <a:ext cx="6817442" cy="5854468"/>
          </a:xfrm>
        </p:spPr>
        <p:txBody>
          <a:bodyPr/>
          <a:lstStyle>
            <a:lvl1pPr>
              <a:defRPr sz="3493"/>
            </a:lvl1pPr>
            <a:lvl2pPr>
              <a:defRPr sz="3069"/>
            </a:lvl2pPr>
            <a:lvl3pPr>
              <a:defRPr sz="2646"/>
            </a:lvl3pPr>
            <a:lvl4pPr>
              <a:defRPr sz="2223"/>
            </a:lvl4pPr>
            <a:lvl5pPr>
              <a:defRPr sz="2223"/>
            </a:lvl5pPr>
            <a:lvl6pPr>
              <a:defRPr sz="2223"/>
            </a:lvl6pPr>
            <a:lvl7pPr>
              <a:defRPr sz="2223"/>
            </a:lvl7pPr>
            <a:lvl8pPr>
              <a:defRPr sz="2223"/>
            </a:lvl8pPr>
            <a:lvl9pPr>
              <a:defRPr sz="222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434"/>
            <a:ext cx="4012129" cy="4692149"/>
          </a:xfrm>
        </p:spPr>
        <p:txBody>
          <a:bodyPr/>
          <a:lstStyle>
            <a:lvl1pPr marL="0" indent="0">
              <a:buNone/>
              <a:defRPr sz="1588"/>
            </a:lvl1pPr>
            <a:lvl2pPr marL="503692" indent="0">
              <a:buNone/>
              <a:defRPr sz="1270"/>
            </a:lvl2pPr>
            <a:lvl3pPr marL="1007384" indent="0">
              <a:buNone/>
              <a:defRPr sz="1058"/>
            </a:lvl3pPr>
            <a:lvl4pPr marL="1511076" indent="0">
              <a:buNone/>
              <a:defRPr sz="953"/>
            </a:lvl4pPr>
            <a:lvl5pPr marL="2014768" indent="0">
              <a:buNone/>
              <a:defRPr sz="953"/>
            </a:lvl5pPr>
            <a:lvl6pPr marL="2518460" indent="0">
              <a:buNone/>
              <a:defRPr sz="953"/>
            </a:lvl6pPr>
            <a:lvl7pPr marL="3022152" indent="0">
              <a:buNone/>
              <a:defRPr sz="953"/>
            </a:lvl7pPr>
            <a:lvl8pPr marL="3525844" indent="0">
              <a:buNone/>
              <a:defRPr sz="953"/>
            </a:lvl8pPr>
            <a:lvl9pPr marL="4029536" indent="0">
              <a:buNone/>
              <a:defRPr sz="95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1" y="4801715"/>
            <a:ext cx="7317105" cy="566869"/>
          </a:xfrm>
        </p:spPr>
        <p:txBody>
          <a:bodyPr anchor="b"/>
          <a:lstStyle>
            <a:lvl1pPr algn="l">
              <a:defRPr sz="2223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1" y="612920"/>
            <a:ext cx="7317105" cy="4115753"/>
          </a:xfrm>
        </p:spPr>
        <p:txBody>
          <a:bodyPr/>
          <a:lstStyle>
            <a:lvl1pPr marL="0" indent="0">
              <a:buNone/>
              <a:defRPr sz="3493"/>
            </a:lvl1pPr>
            <a:lvl2pPr marL="503692" indent="0">
              <a:buNone/>
              <a:defRPr sz="3069"/>
            </a:lvl2pPr>
            <a:lvl3pPr marL="1007384" indent="0">
              <a:buNone/>
              <a:defRPr sz="2646"/>
            </a:lvl3pPr>
            <a:lvl4pPr marL="1511076" indent="0">
              <a:buNone/>
              <a:defRPr sz="2223"/>
            </a:lvl4pPr>
            <a:lvl5pPr marL="2014768" indent="0">
              <a:buNone/>
              <a:defRPr sz="2223"/>
            </a:lvl5pPr>
            <a:lvl6pPr marL="2518460" indent="0">
              <a:buNone/>
              <a:defRPr sz="2223"/>
            </a:lvl6pPr>
            <a:lvl7pPr marL="3022152" indent="0">
              <a:buNone/>
              <a:defRPr sz="2223"/>
            </a:lvl7pPr>
            <a:lvl8pPr marL="3525844" indent="0">
              <a:buNone/>
              <a:defRPr sz="2223"/>
            </a:lvl8pPr>
            <a:lvl9pPr marL="4029536" indent="0">
              <a:buNone/>
              <a:defRPr sz="2223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1" y="5368581"/>
            <a:ext cx="7317105" cy="805048"/>
          </a:xfrm>
        </p:spPr>
        <p:txBody>
          <a:bodyPr/>
          <a:lstStyle>
            <a:lvl1pPr marL="0" indent="0">
              <a:buNone/>
              <a:defRPr sz="1588"/>
            </a:lvl1pPr>
            <a:lvl2pPr marL="503692" indent="0">
              <a:buNone/>
              <a:defRPr sz="1270"/>
            </a:lvl2pPr>
            <a:lvl3pPr marL="1007384" indent="0">
              <a:buNone/>
              <a:defRPr sz="1058"/>
            </a:lvl3pPr>
            <a:lvl4pPr marL="1511076" indent="0">
              <a:buNone/>
              <a:defRPr sz="953"/>
            </a:lvl4pPr>
            <a:lvl5pPr marL="2014768" indent="0">
              <a:buNone/>
              <a:defRPr sz="953"/>
            </a:lvl5pPr>
            <a:lvl6pPr marL="2518460" indent="0">
              <a:buNone/>
              <a:defRPr sz="953"/>
            </a:lvl6pPr>
            <a:lvl7pPr marL="3022152" indent="0">
              <a:buNone/>
              <a:defRPr sz="953"/>
            </a:lvl7pPr>
            <a:lvl8pPr marL="3525844" indent="0">
              <a:buNone/>
              <a:defRPr sz="953"/>
            </a:lvl8pPr>
            <a:lvl9pPr marL="4029536" indent="0">
              <a:buNone/>
              <a:defRPr sz="95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60" y="274704"/>
            <a:ext cx="1097565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60" y="1600575"/>
            <a:ext cx="1097565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61" y="6357823"/>
            <a:ext cx="2845541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7823"/>
            <a:ext cx="3861806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6" y="6357823"/>
            <a:ext cx="2845541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1007384" rtl="0" eaLnBrk="1" latinLnBrk="0" hangingPunct="1">
        <a:spcBef>
          <a:spcPct val="0"/>
        </a:spcBef>
        <a:buNone/>
        <a:defRPr sz="48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769" indent="-377769" algn="l" defTabSz="1007384" rtl="0" eaLnBrk="1" latinLnBrk="0" hangingPunct="1">
        <a:spcBef>
          <a:spcPct val="20000"/>
        </a:spcBef>
        <a:buFont typeface="Arial" pitchFamily="34" charset="0"/>
        <a:buChar char="•"/>
        <a:defRPr sz="3493" kern="1200">
          <a:solidFill>
            <a:schemeClr val="tx1"/>
          </a:solidFill>
          <a:latin typeface="+mn-lt"/>
          <a:ea typeface="+mn-ea"/>
          <a:cs typeface="+mn-cs"/>
        </a:defRPr>
      </a:lvl1pPr>
      <a:lvl2pPr marL="818500" indent="-314807" algn="l" defTabSz="1007384" rtl="0" eaLnBrk="1" latinLnBrk="0" hangingPunct="1">
        <a:spcBef>
          <a:spcPct val="20000"/>
        </a:spcBef>
        <a:buFont typeface="Arial" pitchFamily="34" charset="0"/>
        <a:buChar char="–"/>
        <a:defRPr sz="3069" kern="1200">
          <a:solidFill>
            <a:schemeClr val="tx1"/>
          </a:solidFill>
          <a:latin typeface="+mn-lt"/>
          <a:ea typeface="+mn-ea"/>
          <a:cs typeface="+mn-cs"/>
        </a:defRPr>
      </a:lvl2pPr>
      <a:lvl3pPr marL="1259230" indent="-251846" algn="l" defTabSz="1007384" rtl="0" eaLnBrk="1" latinLnBrk="0" hangingPunct="1">
        <a:spcBef>
          <a:spcPct val="20000"/>
        </a:spcBef>
        <a:buFont typeface="Arial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1762922" indent="-251846" algn="l" defTabSz="1007384" rtl="0" eaLnBrk="1" latinLnBrk="0" hangingPunct="1">
        <a:spcBef>
          <a:spcPct val="20000"/>
        </a:spcBef>
        <a:buFont typeface="Arial" pitchFamily="34" charset="0"/>
        <a:buChar char="–"/>
        <a:defRPr sz="2223" kern="1200">
          <a:solidFill>
            <a:schemeClr val="tx1"/>
          </a:solidFill>
          <a:latin typeface="+mn-lt"/>
          <a:ea typeface="+mn-ea"/>
          <a:cs typeface="+mn-cs"/>
        </a:defRPr>
      </a:lvl4pPr>
      <a:lvl5pPr marL="2266614" indent="-251846" algn="l" defTabSz="1007384" rtl="0" eaLnBrk="1" latinLnBrk="0" hangingPunct="1">
        <a:spcBef>
          <a:spcPct val="20000"/>
        </a:spcBef>
        <a:buFont typeface="Arial" pitchFamily="34" charset="0"/>
        <a:buChar char="»"/>
        <a:defRPr sz="2223" kern="1200">
          <a:solidFill>
            <a:schemeClr val="tx1"/>
          </a:solidFill>
          <a:latin typeface="+mn-lt"/>
          <a:ea typeface="+mn-ea"/>
          <a:cs typeface="+mn-cs"/>
        </a:defRPr>
      </a:lvl5pPr>
      <a:lvl6pPr marL="2770306" indent="-251846" algn="l" defTabSz="1007384" rtl="0" eaLnBrk="1" latinLnBrk="0" hangingPunct="1">
        <a:spcBef>
          <a:spcPct val="20000"/>
        </a:spcBef>
        <a:buFont typeface="Arial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6pPr>
      <a:lvl7pPr marL="3273998" indent="-251846" algn="l" defTabSz="1007384" rtl="0" eaLnBrk="1" latinLnBrk="0" hangingPunct="1">
        <a:spcBef>
          <a:spcPct val="20000"/>
        </a:spcBef>
        <a:buFont typeface="Arial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7pPr>
      <a:lvl8pPr marL="3777690" indent="-251846" algn="l" defTabSz="1007384" rtl="0" eaLnBrk="1" latinLnBrk="0" hangingPunct="1">
        <a:spcBef>
          <a:spcPct val="20000"/>
        </a:spcBef>
        <a:buFont typeface="Arial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8pPr>
      <a:lvl9pPr marL="4281383" indent="-251846" algn="l" defTabSz="1007384" rtl="0" eaLnBrk="1" latinLnBrk="0" hangingPunct="1">
        <a:spcBef>
          <a:spcPct val="20000"/>
        </a:spcBef>
        <a:buFont typeface="Arial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1pPr>
      <a:lvl2pPr marL="503692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2pPr>
      <a:lvl3pPr marL="1007384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3pPr>
      <a:lvl4pPr marL="1511076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4pPr>
      <a:lvl5pPr marL="2014768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5pPr>
      <a:lvl6pPr marL="2518460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6pPr>
      <a:lvl7pPr marL="3022152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7pPr>
      <a:lvl8pPr marL="3525844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8pPr>
      <a:lvl9pPr marL="4029536" algn="l" defTabSz="1007384" rtl="0" eaLnBrk="1" latinLnBrk="0" hangingPunct="1">
        <a:defRPr sz="20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37623"/>
            <a:ext cx="12195175" cy="2849084"/>
          </a:xfrm>
          <a:prstGeom prst="rect">
            <a:avLst/>
          </a:prstGeom>
        </p:spPr>
      </p:pic>
      <p:sp>
        <p:nvSpPr>
          <p:cNvPr id="65" name="TextBox 42"/>
          <p:cNvSpPr txBox="1"/>
          <p:nvPr/>
        </p:nvSpPr>
        <p:spPr>
          <a:xfrm>
            <a:off x="1929095" y="2319739"/>
            <a:ext cx="8424936" cy="97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715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微立体商务汇报总结</a:t>
            </a:r>
            <a:r>
              <a:rPr lang="en-US" altLang="zh-CN" sz="5715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5715" b="1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572447" y="3348494"/>
            <a:ext cx="7260853" cy="369332"/>
            <a:chOff x="2251552" y="4413482"/>
            <a:chExt cx="9353460" cy="348947"/>
          </a:xfrm>
        </p:grpSpPr>
        <p:grpSp>
          <p:nvGrpSpPr>
            <p:cNvPr id="67" name="组合 66"/>
            <p:cNvGrpSpPr/>
            <p:nvPr/>
          </p:nvGrpSpPr>
          <p:grpSpPr>
            <a:xfrm>
              <a:off x="2251552" y="4568980"/>
              <a:ext cx="9353460" cy="0"/>
              <a:chOff x="2495035" y="4711855"/>
              <a:chExt cx="8218533" cy="0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2495035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9350603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文本框 27"/>
            <p:cNvSpPr txBox="1"/>
            <p:nvPr/>
          </p:nvSpPr>
          <p:spPr>
            <a:xfrm>
              <a:off x="4095634" y="4413482"/>
              <a:ext cx="5561396" cy="348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年终总结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新年计划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述职报告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工作汇报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3336621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6" name="文本框 5"/>
          <p:cNvSpPr txBox="1"/>
          <p:nvPr/>
        </p:nvSpPr>
        <p:spPr>
          <a:xfrm>
            <a:off x="3657319" y="676767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2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10553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2" name="文本框 41"/>
          <p:cNvSpPr txBox="1"/>
          <p:nvPr/>
        </p:nvSpPr>
        <p:spPr>
          <a:xfrm>
            <a:off x="5031251" y="676767"/>
            <a:ext cx="7344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0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84485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5" name="文本框 44"/>
          <p:cNvSpPr txBox="1"/>
          <p:nvPr/>
        </p:nvSpPr>
        <p:spPr>
          <a:xfrm>
            <a:off x="6405183" y="676767"/>
            <a:ext cx="69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2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458417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9" name="文本框 48"/>
          <p:cNvSpPr txBox="1"/>
          <p:nvPr/>
        </p:nvSpPr>
        <p:spPr>
          <a:xfrm>
            <a:off x="7779115" y="676767"/>
            <a:ext cx="7344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0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18636" y="4784614"/>
            <a:ext cx="3968477" cy="6480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dist="127000" dir="13500000">
              <a:prstClr val="black">
                <a:alpha val="2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487973">
            <a:off x="1004884" y="862093"/>
            <a:ext cx="931086" cy="802660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852852">
            <a:off x="1988441" y="1671390"/>
            <a:ext cx="400597" cy="345342"/>
          </a:xfrm>
          <a:prstGeom prst="triangl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9752308">
            <a:off x="1994663" y="582207"/>
            <a:ext cx="811071" cy="69919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494724">
            <a:off x="9285149" y="1240678"/>
            <a:ext cx="811071" cy="69919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494724">
            <a:off x="10568046" y="1854803"/>
            <a:ext cx="1023154" cy="88202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302461">
            <a:off x="9478993" y="663358"/>
            <a:ext cx="492925" cy="424935"/>
          </a:xfrm>
          <a:prstGeom prst="triangl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2906731">
            <a:off x="10292820" y="863918"/>
            <a:ext cx="619417" cy="533980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36" grpId="0" animBg="1"/>
      <p:bldP spid="41" grpId="0" animBg="1"/>
      <p:bldP spid="44" grpId="0" animBg="1"/>
      <p:bldP spid="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04438" y="141"/>
            <a:ext cx="6554454" cy="678647"/>
            <a:chOff x="-287635" y="189434"/>
            <a:chExt cx="6192688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89434"/>
              <a:ext cx="3814717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企业荣誉</a:t>
              </a:r>
              <a:endParaRPr lang="zh-CN" altLang="zh-CN" sz="381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75" name="六边形 74"/>
          <p:cNvSpPr/>
          <p:nvPr/>
        </p:nvSpPr>
        <p:spPr>
          <a:xfrm>
            <a:off x="3582506" y="4496798"/>
            <a:ext cx="1502952" cy="129564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76" name="六边形 75"/>
          <p:cNvSpPr/>
          <p:nvPr/>
        </p:nvSpPr>
        <p:spPr>
          <a:xfrm>
            <a:off x="4528475" y="2439005"/>
            <a:ext cx="1873973" cy="1615493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4" name="组合 3"/>
          <p:cNvGrpSpPr/>
          <p:nvPr/>
        </p:nvGrpSpPr>
        <p:grpSpPr>
          <a:xfrm>
            <a:off x="1576708" y="1905503"/>
            <a:ext cx="3377660" cy="2911776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204205" y="2458054"/>
            <a:ext cx="4533261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7393238" y="2012112"/>
            <a:ext cx="90733" cy="90733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7393238" y="2012112"/>
            <a:ext cx="90733" cy="907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7393235" y="192137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7393235" y="192137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grpSp>
        <p:nvGrpSpPr>
          <p:cNvPr id="5" name="组合 4"/>
          <p:cNvGrpSpPr/>
          <p:nvPr/>
        </p:nvGrpSpPr>
        <p:grpSpPr>
          <a:xfrm>
            <a:off x="7012165" y="1735559"/>
            <a:ext cx="4226951" cy="548483"/>
            <a:chOff x="6625133" y="1829068"/>
            <a:chExt cx="3993649" cy="51821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18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6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96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929389" y="3947192"/>
            <a:ext cx="809435" cy="697789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497" y="141"/>
            <a:ext cx="5394370" cy="678647"/>
            <a:chOff x="360438" y="189434"/>
            <a:chExt cx="5096633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产品分布</a:t>
              </a:r>
              <a:endParaRPr lang="zh-CN" altLang="zh-CN" sz="381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86" name="组合 85"/>
          <p:cNvGrpSpPr/>
          <p:nvPr/>
        </p:nvGrpSpPr>
        <p:grpSpPr>
          <a:xfrm>
            <a:off x="9115444" y="1947357"/>
            <a:ext cx="2622025" cy="1091653"/>
            <a:chOff x="8784483" y="2133650"/>
            <a:chExt cx="2477305" cy="1031400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115444" y="3243005"/>
            <a:ext cx="2622025" cy="1091653"/>
            <a:chOff x="8784483" y="2133650"/>
            <a:chExt cx="2477305" cy="103140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115444" y="4618291"/>
            <a:ext cx="2622025" cy="1088230"/>
            <a:chOff x="8784483" y="2133650"/>
            <a:chExt cx="2477305" cy="1028166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905788" y="1067144"/>
            <a:ext cx="6300894" cy="5208751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43446" y="3218059"/>
            <a:ext cx="551197" cy="551643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30373" y="4221882"/>
              <a:ext cx="474350" cy="39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117" dirty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117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961211" y="3940865"/>
            <a:ext cx="554093" cy="551643"/>
            <a:chOff x="1205079" y="4144074"/>
            <a:chExt cx="523510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205079" y="4229550"/>
              <a:ext cx="474350" cy="39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117" dirty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117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009923" y="5306472"/>
            <a:ext cx="551197" cy="551643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25128" y="4221882"/>
              <a:ext cx="474350" cy="39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117" dirty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117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823222" y="4197698"/>
            <a:ext cx="551197" cy="551643"/>
            <a:chOff x="1207815" y="4144074"/>
            <a:chExt cx="520774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8789" y="4234960"/>
              <a:ext cx="474350" cy="39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117" dirty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117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695065" y="1981717"/>
            <a:ext cx="502061" cy="41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117" dirty="0">
                <a:solidFill>
                  <a:srgbClr val="0066CC"/>
                </a:solidFill>
                <a:effectLst/>
              </a:rPr>
              <a:t>01</a:t>
            </a:r>
            <a:endParaRPr lang="zh-CN" altLang="en-US" sz="2117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84269" y="5228621"/>
            <a:ext cx="2622025" cy="1042339"/>
            <a:chOff x="8784483" y="2133650"/>
            <a:chExt cx="2477305" cy="984808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695065" y="3273797"/>
            <a:ext cx="502061" cy="41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117" dirty="0">
                <a:solidFill>
                  <a:srgbClr val="0066CC"/>
                </a:solidFill>
                <a:effectLst/>
              </a:rPr>
              <a:t>02</a:t>
            </a:r>
            <a:endParaRPr lang="zh-CN" altLang="en-US" sz="2117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695065" y="4683031"/>
            <a:ext cx="502061" cy="41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117" dirty="0">
                <a:solidFill>
                  <a:srgbClr val="0066CC"/>
                </a:solidFill>
                <a:effectLst/>
              </a:rPr>
              <a:t>03</a:t>
            </a:r>
            <a:endParaRPr lang="zh-CN" altLang="en-US" sz="2117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411094" y="5261195"/>
            <a:ext cx="502061" cy="41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117" dirty="0">
                <a:solidFill>
                  <a:srgbClr val="0066CC"/>
                </a:solidFill>
                <a:effectLst/>
              </a:rPr>
              <a:t>04</a:t>
            </a:r>
            <a:endParaRPr lang="zh-CN" altLang="en-US" sz="2117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3" y="141"/>
            <a:ext cx="7087956" cy="678647"/>
            <a:chOff x="360437" y="189434"/>
            <a:chExt cx="669674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3814717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与去年同期比较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48" name="TextBox 47"/>
          <p:cNvSpPr txBox="1"/>
          <p:nvPr/>
        </p:nvSpPr>
        <p:spPr>
          <a:xfrm>
            <a:off x="1677141" y="4644226"/>
            <a:ext cx="2819940" cy="126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93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935947" y="4644226"/>
            <a:ext cx="2819940" cy="126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93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9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882612" y="1636823"/>
            <a:ext cx="2665348" cy="266751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16020" y="2123139"/>
            <a:ext cx="2757275" cy="1943666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8437" y="2195256"/>
              <a:ext cx="1979789" cy="1010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35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sz="635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52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95202" y="1753073"/>
            <a:ext cx="747486" cy="4039373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7141419" y="1636823"/>
            <a:ext cx="2665348" cy="266751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74827" y="2123139"/>
            <a:ext cx="2757275" cy="1943666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6989" y="2195256"/>
              <a:ext cx="1979789" cy="1010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35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sz="635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52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814225" y="3753782"/>
            <a:ext cx="862919" cy="8629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78" name="椭圆 77"/>
          <p:cNvSpPr/>
          <p:nvPr/>
        </p:nvSpPr>
        <p:spPr>
          <a:xfrm>
            <a:off x="9614580" y="2881833"/>
            <a:ext cx="862919" cy="8629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6" y="141"/>
            <a:ext cx="6933716" cy="678647"/>
            <a:chOff x="360437" y="189434"/>
            <a:chExt cx="6551017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461695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部门主要工作内容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32" name="椭圆 7"/>
          <p:cNvSpPr/>
          <p:nvPr/>
        </p:nvSpPr>
        <p:spPr>
          <a:xfrm>
            <a:off x="2030072" y="3596508"/>
            <a:ext cx="5442295" cy="1280342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905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747020" y="2963056"/>
            <a:ext cx="3360" cy="19137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639739" y="1143357"/>
            <a:ext cx="2206154" cy="2206154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331681" y="2470087"/>
            <a:ext cx="1254230" cy="1254230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847996" y="3919952"/>
            <a:ext cx="1254230" cy="1254230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5106797" y="4037165"/>
            <a:ext cx="1254230" cy="1254230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845249" y="2812548"/>
            <a:ext cx="1254230" cy="1254230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4072616" y="1907348"/>
            <a:ext cx="1388904" cy="6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79029" y="2864948"/>
            <a:ext cx="13889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4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54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</a:p>
        </p:txBody>
      </p:sp>
      <p:sp>
        <p:nvSpPr>
          <p:cNvPr id="105" name="文本框 5"/>
          <p:cNvSpPr txBox="1"/>
          <p:nvPr/>
        </p:nvSpPr>
        <p:spPr>
          <a:xfrm>
            <a:off x="2780661" y="4344372"/>
            <a:ext cx="13889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540" dirty="0"/>
              <a:t>2</a:t>
            </a:r>
            <a:r>
              <a:rPr lang="zh-CN" altLang="en-US" sz="2540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5106800" y="4465454"/>
            <a:ext cx="13889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540" dirty="0"/>
              <a:t>3</a:t>
            </a:r>
            <a:r>
              <a:rPr lang="zh-CN" altLang="en-US" sz="2540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783521" y="3246020"/>
            <a:ext cx="13889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540" dirty="0"/>
              <a:t>4</a:t>
            </a:r>
            <a:r>
              <a:rPr lang="zh-CN" altLang="en-US" sz="2540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91210" y="3963296"/>
            <a:ext cx="225860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58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780758" y="5563802"/>
            <a:ext cx="225860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58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184728" y="5563802"/>
            <a:ext cx="225860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58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933001" y="4294605"/>
            <a:ext cx="225860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58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88"/>
              </a:lnSpc>
            </a:pPr>
            <a:r>
              <a:rPr lang="zh-CN" altLang="en-US" sz="1058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9222383" y="2896292"/>
            <a:ext cx="225860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88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82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88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993744" y="2321437"/>
            <a:ext cx="2810762" cy="483209"/>
            <a:chOff x="8497341" y="2382609"/>
            <a:chExt cx="2655625" cy="456539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9222383" y="3534588"/>
            <a:ext cx="225860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82" dirty="0"/>
              <a:t>点击此处添加部门情况</a:t>
            </a:r>
            <a:endParaRPr lang="en-US" altLang="zh-CN" sz="1482" dirty="0"/>
          </a:p>
          <a:p>
            <a:r>
              <a:rPr lang="zh-CN" altLang="en-US" sz="1482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9222383" y="4220519"/>
            <a:ext cx="225860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82" dirty="0"/>
              <a:t>点击此处添加部门情况</a:t>
            </a:r>
            <a:endParaRPr lang="en-US" altLang="zh-CN" sz="1482" dirty="0"/>
          </a:p>
          <a:p>
            <a:r>
              <a:rPr lang="zh-CN" altLang="en-US" sz="1482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3148972" y="967022"/>
            <a:ext cx="7926462" cy="3127875"/>
            <a:chOff x="2494669" y="1266647"/>
            <a:chExt cx="7488969" cy="2955235"/>
          </a:xfrm>
        </p:grpSpPr>
        <p:sp>
          <p:nvSpPr>
            <p:cNvPr id="34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67801">
                <a:defRPr/>
              </a:pPr>
              <a:endParaRPr lang="zh-CN" altLang="en-US" sz="190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25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en-US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r>
                <a:rPr lang="zh-CN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重要事项</a:t>
              </a:r>
            </a:p>
            <a:p>
              <a:r>
                <a:rPr lang="en-US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r>
                <a:rPr lang="zh-CN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完成项目</a:t>
              </a:r>
            </a:p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完成任务和未完成</a:t>
              </a:r>
              <a:endParaRPr lang="zh-CN" altLang="en-US" sz="169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1990" y="2772925"/>
            <a:ext cx="1737299" cy="3119236"/>
            <a:chOff x="406574" y="1514107"/>
            <a:chExt cx="2520000" cy="4524537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406574" y="5374011"/>
              <a:ext cx="2520000" cy="664633"/>
              <a:chOff x="406574" y="5374011"/>
              <a:chExt cx="2520000" cy="664633"/>
            </a:xfrm>
          </p:grpSpPr>
          <p:sp>
            <p:nvSpPr>
              <p:cNvPr id="41" name="TextBox 4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0"/>
                <a:ext cx="252000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4" name="组合 43"/>
          <p:cNvGrpSpPr/>
          <p:nvPr/>
        </p:nvGrpSpPr>
        <p:grpSpPr>
          <a:xfrm>
            <a:off x="2896577" y="2772925"/>
            <a:ext cx="1737492" cy="3121568"/>
            <a:chOff x="3358902" y="1510725"/>
            <a:chExt cx="2520280" cy="4527920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664635"/>
              <a:chOff x="3358902" y="5374010"/>
              <a:chExt cx="2520280" cy="664635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9" name="组合 48"/>
          <p:cNvGrpSpPr/>
          <p:nvPr/>
        </p:nvGrpSpPr>
        <p:grpSpPr>
          <a:xfrm>
            <a:off x="5030583" y="2772925"/>
            <a:ext cx="1756919" cy="3119286"/>
            <a:chOff x="6282770" y="1514104"/>
            <a:chExt cx="2548460" cy="4524610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664704"/>
              <a:chOff x="6282770" y="5374010"/>
              <a:chExt cx="2548460" cy="664704"/>
            </a:xfrm>
          </p:grpSpPr>
          <p:sp>
            <p:nvSpPr>
              <p:cNvPr id="52" name="TextBox 5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7088379" y="2772922"/>
            <a:ext cx="2225859" cy="3119238"/>
            <a:chOff x="9042458" y="1514103"/>
            <a:chExt cx="3228669" cy="4524540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64633"/>
              <a:chOff x="9042458" y="5374010"/>
              <a:chExt cx="3228669" cy="664633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79"/>
                <a:ext cx="3228669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92037" y="2173894"/>
            <a:ext cx="2788859" cy="491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9466664" y="2703490"/>
            <a:ext cx="1965944" cy="3188671"/>
            <a:chOff x="9263558" y="1413389"/>
            <a:chExt cx="2851655" cy="4625254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64633"/>
              <a:chOff x="9263558" y="5374010"/>
              <a:chExt cx="2851655" cy="66463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79"/>
                <a:ext cx="2851655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905" dirty="0" smtClean="0">
                    <a:solidFill>
                      <a:schemeClr val="bg1"/>
                    </a:solidFill>
                  </a:rPr>
                  <a:t>2019</a:t>
                </a:r>
                <a:r>
                  <a:rPr lang="zh-CN" altLang="zh-CN" sz="1905" dirty="0" smtClean="0">
                    <a:solidFill>
                      <a:schemeClr val="bg1"/>
                    </a:solidFill>
                  </a:rPr>
                  <a:t>年</a:t>
                </a:r>
                <a:r>
                  <a:rPr lang="zh-CN" altLang="zh-CN" sz="1905" dirty="0">
                    <a:solidFill>
                      <a:schemeClr val="bg1"/>
                    </a:solidFill>
                  </a:rPr>
                  <a:t>工作计划</a:t>
                </a:r>
                <a:endParaRPr lang="zh-CN" altLang="en-US" sz="1905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146159" y="1542237"/>
            <a:ext cx="848955" cy="848953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091" y="3832056"/>
            <a:ext cx="1943119" cy="51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87238 0.6208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2" y="3104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1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60"/>
                            </p:stCondLst>
                            <p:childTnLst>
                              <p:par>
                                <p:cTn id="58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298E-6 1.48148E-6 L -0.1835 -0.00255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75" y="-13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9 -0.00139 L -0.18019 -0.00023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6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6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493" y="141"/>
            <a:ext cx="7223521" cy="678647"/>
            <a:chOff x="360437" y="189434"/>
            <a:chExt cx="6824826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Important issues in </a:t>
              </a:r>
              <a:r>
                <a:rPr lang="en-US" altLang="zh-CN" sz="1270" dirty="0" smtClean="0"/>
                <a:t>2020 </a:t>
              </a:r>
              <a:endParaRPr lang="en-US" altLang="zh-CN" sz="127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464496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 smtClean="0"/>
                <a:t>2020</a:t>
              </a:r>
              <a:r>
                <a:rPr lang="zh-CN" altLang="zh-CN" sz="3810" dirty="0" smtClean="0"/>
                <a:t>年</a:t>
              </a:r>
              <a:r>
                <a:rPr lang="zh-CN" altLang="en-US" sz="3810" dirty="0"/>
                <a:t>重要事项</a:t>
              </a:r>
              <a:endParaRPr lang="zh-CN" altLang="zh-CN" sz="381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2" name="组合 1"/>
          <p:cNvGrpSpPr/>
          <p:nvPr/>
        </p:nvGrpSpPr>
        <p:grpSpPr>
          <a:xfrm>
            <a:off x="9146173" y="2057932"/>
            <a:ext cx="2487248" cy="1036204"/>
            <a:chOff x="8641357" y="2133650"/>
            <a:chExt cx="2349967" cy="979012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重要内容情况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753356" y="1524432"/>
            <a:ext cx="4387982" cy="438418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91210" y="1532100"/>
            <a:ext cx="2677604" cy="2677604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649510" y="1524429"/>
            <a:ext cx="3168062" cy="3168062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972789" y="4581787"/>
            <a:ext cx="1859048" cy="1859048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146173" y="3291655"/>
            <a:ext cx="2487248" cy="1036204"/>
            <a:chOff x="8641357" y="2133650"/>
            <a:chExt cx="2349967" cy="979012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重要内容情况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9146173" y="4591154"/>
            <a:ext cx="2487248" cy="1036204"/>
            <a:chOff x="8641357" y="2133650"/>
            <a:chExt cx="2349967" cy="979012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重要内容情况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53548" y="1990008"/>
            <a:ext cx="1952928" cy="1421561"/>
            <a:chOff x="1278840" y="2069476"/>
            <a:chExt cx="1845138" cy="1343100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34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234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234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54951" y="2142437"/>
            <a:ext cx="1952928" cy="1586897"/>
            <a:chOff x="5059390" y="2213492"/>
            <a:chExt cx="1845138" cy="1499310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4234" dirty="0"/>
                <a:t>标题</a:t>
              </a:r>
              <a:r>
                <a:rPr lang="en-US" altLang="zh-CN" sz="4234" dirty="0"/>
                <a:t>2</a:t>
              </a:r>
              <a:endParaRPr lang="zh-CN" altLang="en-US" sz="4234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001440" y="4893435"/>
            <a:ext cx="1952928" cy="1122352"/>
            <a:chOff x="2835779" y="4812651"/>
            <a:chExt cx="1845138" cy="106040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18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964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964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964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3" y="141"/>
            <a:ext cx="7985667" cy="678647"/>
            <a:chOff x="360437" y="189434"/>
            <a:chExt cx="7544906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968554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 smtClean="0"/>
                <a:t>2020</a:t>
              </a:r>
              <a:r>
                <a:rPr lang="zh-CN" altLang="zh-CN" sz="3810" dirty="0" smtClean="0"/>
                <a:t>年</a:t>
              </a:r>
              <a:r>
                <a:rPr lang="zh-CN" altLang="zh-CN" sz="3810" dirty="0"/>
                <a:t>整体工作情况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79" name="矩形 78"/>
          <p:cNvSpPr/>
          <p:nvPr/>
        </p:nvSpPr>
        <p:spPr>
          <a:xfrm rot="16200000" flipH="1">
            <a:off x="6000390" y="-1391896"/>
            <a:ext cx="172585" cy="1064823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47" b="1"/>
          </a:p>
        </p:txBody>
      </p:sp>
      <p:grpSp>
        <p:nvGrpSpPr>
          <p:cNvPr id="80" name="组合 79"/>
          <p:cNvGrpSpPr/>
          <p:nvPr/>
        </p:nvGrpSpPr>
        <p:grpSpPr>
          <a:xfrm>
            <a:off x="656566" y="4649228"/>
            <a:ext cx="2773512" cy="1164445"/>
            <a:chOff x="8641357" y="2133650"/>
            <a:chExt cx="2620431" cy="110017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工作情况内容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373230" y="4649228"/>
            <a:ext cx="2773512" cy="1164445"/>
            <a:chOff x="8641357" y="2133650"/>
            <a:chExt cx="2620431" cy="110017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工作情况内容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106948" y="4649228"/>
            <a:ext cx="2773512" cy="1164445"/>
            <a:chOff x="8641357" y="2133650"/>
            <a:chExt cx="2620431" cy="110017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工作情况内容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7211" y="879983"/>
            <a:ext cx="6715894" cy="335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281" y="141"/>
            <a:ext cx="7145499" cy="678647"/>
            <a:chOff x="288429" y="189434"/>
            <a:chExt cx="6751111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To complete the project in </a:t>
              </a:r>
              <a:r>
                <a:rPr lang="en-US" altLang="zh-CN" sz="1270" dirty="0" smtClean="0"/>
                <a:t>2020 </a:t>
              </a:r>
              <a:endParaRPr lang="en-US" altLang="zh-CN" sz="127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968554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 smtClean="0"/>
                <a:t>2020</a:t>
              </a:r>
              <a:r>
                <a:rPr lang="zh-CN" altLang="zh-CN" sz="3810" dirty="0" smtClean="0"/>
                <a:t>年</a:t>
              </a:r>
              <a:r>
                <a:rPr lang="zh-CN" altLang="en-US" sz="3810" dirty="0"/>
                <a:t>完成项目</a:t>
              </a:r>
              <a:endParaRPr lang="zh-CN" altLang="zh-CN" sz="3810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81213" y="3658441"/>
            <a:ext cx="181536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项目情况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endParaRPr lang="zh-CN" altLang="en-US" sz="1482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914998" y="1524432"/>
            <a:ext cx="10699194" cy="59480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47" b="1"/>
          </a:p>
        </p:txBody>
      </p:sp>
      <p:grpSp>
        <p:nvGrpSpPr>
          <p:cNvPr id="3" name="组合 2"/>
          <p:cNvGrpSpPr/>
          <p:nvPr/>
        </p:nvGrpSpPr>
        <p:grpSpPr>
          <a:xfrm>
            <a:off x="934811" y="2123795"/>
            <a:ext cx="1947980" cy="3402858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93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47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20218" y="2123795"/>
            <a:ext cx="1947980" cy="3402858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93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47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5624" y="2123795"/>
            <a:ext cx="1947980" cy="3402858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93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47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91030" y="2123795"/>
            <a:ext cx="1947980" cy="3402858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93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47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76434" y="2123795"/>
            <a:ext cx="1947980" cy="3402858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93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47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91210" y="2805539"/>
            <a:ext cx="1897987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54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93007" y="2805539"/>
            <a:ext cx="1897987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54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374161" y="2805539"/>
            <a:ext cx="1897987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54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25237" y="2805539"/>
            <a:ext cx="1897987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54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26424" y="2805539"/>
            <a:ext cx="1897987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54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234321" y="3658441"/>
            <a:ext cx="181536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项目情况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endParaRPr lang="zh-CN" altLang="en-US" sz="1482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70721" y="3658441"/>
            <a:ext cx="181536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项目情况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endParaRPr lang="zh-CN" altLang="en-US" sz="1482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7125" y="3658441"/>
            <a:ext cx="181536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项目情况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endParaRPr lang="zh-CN" altLang="en-US" sz="1482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742741" y="3658441"/>
            <a:ext cx="181536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项目情况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  <a:endParaRPr lang="en-US" altLang="zh-CN" sz="1482" dirty="0">
              <a:solidFill>
                <a:schemeClr val="bg1"/>
              </a:solidFill>
            </a:endParaRP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endParaRPr lang="zh-CN" altLang="en-US" sz="148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148972" y="967022"/>
            <a:ext cx="7926462" cy="312787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67801">
                <a:defRPr/>
              </a:pPr>
              <a:endParaRPr lang="zh-CN" altLang="en-US" sz="190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25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出现的问题</a:t>
              </a:r>
            </a:p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解决的办法</a:t>
              </a:r>
            </a:p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意见和方案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1990" y="2772925"/>
            <a:ext cx="1737299" cy="3119236"/>
            <a:chOff x="406574" y="1514107"/>
            <a:chExt cx="2520000" cy="452453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64633"/>
              <a:chOff x="406574" y="5374011"/>
              <a:chExt cx="2520000" cy="66463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0"/>
                <a:ext cx="252000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896577" y="2772925"/>
            <a:ext cx="1737492" cy="3121568"/>
            <a:chOff x="3358902" y="1510725"/>
            <a:chExt cx="2520280" cy="4527920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64635"/>
              <a:chOff x="3358902" y="5374010"/>
              <a:chExt cx="2520280" cy="664635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5030583" y="2772925"/>
            <a:ext cx="1756919" cy="3119286"/>
            <a:chOff x="6282770" y="1514104"/>
            <a:chExt cx="2548460" cy="4524610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64704"/>
              <a:chOff x="6282770" y="5374010"/>
              <a:chExt cx="2548460" cy="664704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7088379" y="2772922"/>
            <a:ext cx="2225859" cy="3119238"/>
            <a:chOff x="9042458" y="1514103"/>
            <a:chExt cx="3228669" cy="4524540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64633"/>
              <a:chOff x="9042458" y="5374010"/>
              <a:chExt cx="3228669" cy="664633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79"/>
                <a:ext cx="3228669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92037" y="2173894"/>
            <a:ext cx="2788859" cy="491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9466664" y="2703490"/>
            <a:ext cx="1965944" cy="3188671"/>
            <a:chOff x="9263558" y="1413389"/>
            <a:chExt cx="2851655" cy="4625254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64633"/>
              <a:chOff x="9263558" y="5374010"/>
              <a:chExt cx="2851655" cy="66463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79"/>
                <a:ext cx="2851655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905" dirty="0" smtClean="0">
                    <a:solidFill>
                      <a:schemeClr val="bg1"/>
                    </a:solidFill>
                  </a:rPr>
                  <a:t>2019</a:t>
                </a:r>
                <a:r>
                  <a:rPr lang="zh-CN" altLang="zh-CN" sz="1905" dirty="0" smtClean="0">
                    <a:solidFill>
                      <a:schemeClr val="bg1"/>
                    </a:solidFill>
                  </a:rPr>
                  <a:t>年</a:t>
                </a:r>
                <a:r>
                  <a:rPr lang="zh-CN" altLang="zh-CN" sz="1905" dirty="0">
                    <a:solidFill>
                      <a:schemeClr val="bg1"/>
                    </a:solidFill>
                  </a:rPr>
                  <a:t>工作计划</a:t>
                </a:r>
                <a:endParaRPr lang="zh-CN" altLang="en-US" sz="1905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146159" y="1542237"/>
            <a:ext cx="848955" cy="848953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4355" y="3832056"/>
            <a:ext cx="1943119" cy="51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"/>
                            </p:stCondLst>
                            <p:childTnLst>
                              <p:par>
                                <p:cTn id="55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638E-6 1.48148E-6 L -0.37541 -0.0132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78" y="-67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8 -0.00139 L -0.35624 2.59259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6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6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1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493" y="141"/>
            <a:ext cx="6842448" cy="678647"/>
            <a:chOff x="360437" y="189434"/>
            <a:chExt cx="6464786" cy="641190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56539"/>
              <a:chOff x="4104853" y="303833"/>
              <a:chExt cx="2720370" cy="456539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56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70" dirty="0"/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核心竞争力分析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80" name="组合 79"/>
          <p:cNvGrpSpPr/>
          <p:nvPr/>
        </p:nvGrpSpPr>
        <p:grpSpPr>
          <a:xfrm>
            <a:off x="718504" y="3658439"/>
            <a:ext cx="2773512" cy="1164445"/>
            <a:chOff x="8641357" y="2133650"/>
            <a:chExt cx="2620431" cy="110017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92729" y="1031089"/>
            <a:ext cx="3144478" cy="3144478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73802" y="1905504"/>
            <a:ext cx="2411767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810" dirty="0">
                <a:solidFill>
                  <a:srgbClr val="0066CC"/>
                </a:solidFill>
              </a:rPr>
              <a:t>强大的</a:t>
            </a:r>
            <a:endParaRPr lang="en-US" altLang="zh-CN" sz="3810" dirty="0">
              <a:solidFill>
                <a:srgbClr val="0066CC"/>
              </a:solidFill>
            </a:endParaRPr>
          </a:p>
          <a:p>
            <a:r>
              <a:rPr lang="zh-CN" altLang="zh-CN" sz="3810" dirty="0">
                <a:solidFill>
                  <a:srgbClr val="0066CC"/>
                </a:solidFill>
              </a:rPr>
              <a:t>成效团队</a:t>
            </a:r>
            <a:endParaRPr lang="zh-CN" altLang="en-US" sz="381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718504" y="4954087"/>
            <a:ext cx="2773512" cy="1164445"/>
            <a:chOff x="8641357" y="2133650"/>
            <a:chExt cx="2620431" cy="110017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801939" y="3326477"/>
            <a:ext cx="1524294" cy="147745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2000233" y="2644208"/>
            <a:ext cx="1903258" cy="27308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889585" y="4315256"/>
            <a:ext cx="2086910" cy="2086910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6021372" y="4746439"/>
            <a:ext cx="1904048" cy="106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175" dirty="0">
                <a:solidFill>
                  <a:srgbClr val="0066CC"/>
                </a:solidFill>
              </a:rPr>
              <a:t>完善的</a:t>
            </a:r>
            <a:endParaRPr lang="en-US" altLang="zh-CN" sz="3175" dirty="0">
              <a:solidFill>
                <a:srgbClr val="0066CC"/>
              </a:solidFill>
            </a:endParaRPr>
          </a:p>
          <a:p>
            <a:r>
              <a:rPr lang="zh-CN" altLang="zh-CN" sz="3175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737216" y="4157868"/>
            <a:ext cx="1901704" cy="95577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448500" y="2210363"/>
            <a:ext cx="867690" cy="867690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23888" y="2124716"/>
            <a:ext cx="1958862" cy="1958862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903494" y="2607745"/>
            <a:ext cx="1736808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752" dirty="0">
                <a:solidFill>
                  <a:srgbClr val="0066CC"/>
                </a:solidFill>
              </a:rPr>
              <a:t>独特的</a:t>
            </a:r>
            <a:endParaRPr lang="en-US" altLang="zh-CN" sz="2752" dirty="0">
              <a:solidFill>
                <a:srgbClr val="0066CC"/>
              </a:solidFill>
            </a:endParaRPr>
          </a:p>
          <a:p>
            <a:r>
              <a:rPr lang="zh-CN" altLang="zh-CN" sz="2752" dirty="0">
                <a:solidFill>
                  <a:srgbClr val="0066CC"/>
                </a:solidFill>
              </a:rPr>
              <a:t>专利技术</a:t>
            </a:r>
            <a:endParaRPr lang="zh-CN" altLang="en-US" sz="2752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814213" y="3124237"/>
            <a:ext cx="824707" cy="40175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222387" y="2362792"/>
            <a:ext cx="2515082" cy="2515082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638920" y="2991226"/>
            <a:ext cx="1850637" cy="106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175" dirty="0">
                <a:solidFill>
                  <a:srgbClr val="0066CC"/>
                </a:solidFill>
              </a:rPr>
              <a:t>过硬的</a:t>
            </a:r>
            <a:endParaRPr lang="en-US" altLang="zh-CN" sz="3175" dirty="0">
              <a:solidFill>
                <a:srgbClr val="0066CC"/>
              </a:solidFill>
            </a:endParaRPr>
          </a:p>
          <a:p>
            <a:r>
              <a:rPr lang="zh-CN" altLang="zh-CN" sz="3175" dirty="0">
                <a:solidFill>
                  <a:srgbClr val="0066CC"/>
                </a:solidFill>
              </a:rPr>
              <a:t>产品质量</a:t>
            </a:r>
            <a:endParaRPr lang="zh-CN" altLang="en-US" sz="3175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39793" y="-200363"/>
            <a:ext cx="8155382" cy="7260313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6" name="TextBox 5"/>
          <p:cNvSpPr txBox="1"/>
          <p:nvPr/>
        </p:nvSpPr>
        <p:spPr>
          <a:xfrm>
            <a:off x="6670704" y="2399356"/>
            <a:ext cx="5142977" cy="346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159982" y="304996"/>
            <a:ext cx="1332688" cy="1786862"/>
            <a:chOff x="1543170" y="1573207"/>
            <a:chExt cx="2112452" cy="2705032"/>
          </a:xfrm>
        </p:grpSpPr>
        <p:sp>
          <p:nvSpPr>
            <p:cNvPr id="11" name="任意多边形 10"/>
            <p:cNvSpPr/>
            <p:nvPr/>
          </p:nvSpPr>
          <p:spPr>
            <a:xfrm>
              <a:off x="1543170" y="1573207"/>
              <a:ext cx="2112452" cy="2161976"/>
            </a:xfrm>
            <a:custGeom>
              <a:avLst/>
              <a:gdLst>
                <a:gd name="connsiteX0" fmla="*/ 810262 w 1773141"/>
                <a:gd name="connsiteY0" fmla="*/ 1611 h 1814710"/>
                <a:gd name="connsiteX1" fmla="*/ 1585932 w 1773141"/>
                <a:gd name="connsiteY1" fmla="*/ 355924 h 1814710"/>
                <a:gd name="connsiteX2" fmla="*/ 1417218 w 1773141"/>
                <a:gd name="connsiteY2" fmla="*/ 1628933 h 1814710"/>
                <a:gd name="connsiteX3" fmla="*/ 904488 w 1773141"/>
                <a:gd name="connsiteY3" fmla="*/ 1814710 h 1814710"/>
                <a:gd name="connsiteX4" fmla="*/ 0 w 1773141"/>
                <a:gd name="connsiteY4" fmla="*/ 633846 h 1814710"/>
                <a:gd name="connsiteX5" fmla="*/ 312924 w 1773141"/>
                <a:gd name="connsiteY5" fmla="*/ 187210 h 1814710"/>
                <a:gd name="connsiteX6" fmla="*/ 810262 w 1773141"/>
                <a:gd name="connsiteY6" fmla="*/ 1611 h 18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3141" h="1814710">
                  <a:moveTo>
                    <a:pt x="810262" y="1611"/>
                  </a:moveTo>
                  <a:cubicBezTo>
                    <a:pt x="1101237" y="-15717"/>
                    <a:pt x="1395343" y="107099"/>
                    <a:pt x="1585932" y="355924"/>
                  </a:cubicBezTo>
                  <a:cubicBezTo>
                    <a:pt x="1890875" y="754045"/>
                    <a:pt x="1815339" y="1323990"/>
                    <a:pt x="1417218" y="1628933"/>
                  </a:cubicBezTo>
                  <a:cubicBezTo>
                    <a:pt x="1263543" y="1746641"/>
                    <a:pt x="1084268" y="1807659"/>
                    <a:pt x="904488" y="1814710"/>
                  </a:cubicBezTo>
                  <a:lnTo>
                    <a:pt x="0" y="633846"/>
                  </a:lnTo>
                  <a:cubicBezTo>
                    <a:pt x="53638" y="462110"/>
                    <a:pt x="159249" y="304918"/>
                    <a:pt x="312924" y="187210"/>
                  </a:cubicBezTo>
                  <a:cubicBezTo>
                    <a:pt x="462219" y="72857"/>
                    <a:pt x="635677" y="12008"/>
                    <a:pt x="810262" y="16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11" b="1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467"/>
            <a:stretch/>
          </p:blipFill>
          <p:spPr>
            <a:xfrm rot="19354029">
              <a:off x="2013464" y="1595505"/>
              <a:ext cx="320754" cy="2682734"/>
            </a:xfrm>
            <a:prstGeom prst="rect">
              <a:avLst/>
            </a:prstGeom>
          </p:spPr>
        </p:pic>
      </p:grpSp>
      <p:sp>
        <p:nvSpPr>
          <p:cNvPr id="14" name="文本框 5"/>
          <p:cNvSpPr txBox="1"/>
          <p:nvPr/>
        </p:nvSpPr>
        <p:spPr>
          <a:xfrm>
            <a:off x="10272350" y="609067"/>
            <a:ext cx="1388904" cy="6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前言</a:t>
            </a:r>
          </a:p>
        </p:txBody>
      </p:sp>
      <p:sp>
        <p:nvSpPr>
          <p:cNvPr id="16" name="椭圆 15"/>
          <p:cNvSpPr/>
          <p:nvPr/>
        </p:nvSpPr>
        <p:spPr>
          <a:xfrm>
            <a:off x="1981999" y="2057931"/>
            <a:ext cx="3734515" cy="37345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18" name="椭圆 17"/>
          <p:cNvSpPr/>
          <p:nvPr/>
        </p:nvSpPr>
        <p:spPr>
          <a:xfrm>
            <a:off x="1233842" y="228784"/>
            <a:ext cx="1877392" cy="187739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19" name="椭圆 18"/>
          <p:cNvSpPr/>
          <p:nvPr/>
        </p:nvSpPr>
        <p:spPr>
          <a:xfrm>
            <a:off x="953102" y="3201150"/>
            <a:ext cx="1219433" cy="121943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21" name="椭圆 20"/>
          <p:cNvSpPr/>
          <p:nvPr/>
        </p:nvSpPr>
        <p:spPr>
          <a:xfrm>
            <a:off x="2286858" y="2362790"/>
            <a:ext cx="3124798" cy="3124798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25" name="Freeform 508"/>
          <p:cNvSpPr>
            <a:spLocks/>
          </p:cNvSpPr>
          <p:nvPr/>
        </p:nvSpPr>
        <p:spPr bwMode="auto">
          <a:xfrm>
            <a:off x="6859735" y="1953414"/>
            <a:ext cx="90733" cy="90733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859735" y="1953414"/>
            <a:ext cx="90733" cy="907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859733" y="186267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859733" y="186267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9" name="Freeform 512"/>
          <p:cNvSpPr>
            <a:spLocks/>
          </p:cNvSpPr>
          <p:nvPr/>
        </p:nvSpPr>
        <p:spPr bwMode="auto">
          <a:xfrm>
            <a:off x="6478663" y="1776989"/>
            <a:ext cx="178105" cy="352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3" name="TextBox 22"/>
          <p:cNvSpPr txBox="1"/>
          <p:nvPr/>
        </p:nvSpPr>
        <p:spPr>
          <a:xfrm>
            <a:off x="1219854" y="858368"/>
            <a:ext cx="2548779" cy="8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96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PREFACE </a:t>
            </a:r>
          </a:p>
          <a:p>
            <a:endParaRPr lang="zh-CN" altLang="en-US" sz="2011" dirty="0"/>
          </a:p>
        </p:txBody>
      </p:sp>
      <p:sp>
        <p:nvSpPr>
          <p:cNvPr id="34" name="TextBox 33"/>
          <p:cNvSpPr txBox="1"/>
          <p:nvPr/>
        </p:nvSpPr>
        <p:spPr>
          <a:xfrm>
            <a:off x="6707307" y="1676859"/>
            <a:ext cx="3998307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6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领导寄语</a:t>
            </a:r>
            <a:endParaRPr lang="zh-CN" altLang="zh-CN" sz="2964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 animBg="1"/>
      <p:bldP spid="18" grpId="0" animBg="1"/>
      <p:bldP spid="19" grpId="0" animBg="1"/>
      <p:bldP spid="21" grpId="0" animBg="1"/>
      <p:bldP spid="29" grpId="0" animBg="1"/>
      <p:bldP spid="2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7" y="141"/>
            <a:ext cx="5546799" cy="678647"/>
            <a:chOff x="360438" y="189434"/>
            <a:chExt cx="5240649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80831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品牌实力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3" name="矩形 2"/>
          <p:cNvSpPr/>
          <p:nvPr/>
        </p:nvSpPr>
        <p:spPr>
          <a:xfrm>
            <a:off x="3" y="1524429"/>
            <a:ext cx="7926737" cy="457287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38" name="组合 37"/>
          <p:cNvGrpSpPr/>
          <p:nvPr/>
        </p:nvGrpSpPr>
        <p:grpSpPr>
          <a:xfrm>
            <a:off x="8384027" y="1722977"/>
            <a:ext cx="2773512" cy="1164445"/>
            <a:chOff x="8641357" y="2133650"/>
            <a:chExt cx="2620431" cy="1100174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84027" y="3018625"/>
            <a:ext cx="2773512" cy="1164445"/>
            <a:chOff x="8641357" y="2133650"/>
            <a:chExt cx="2620431" cy="1100174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7" y="141"/>
            <a:ext cx="5623013" cy="678647"/>
            <a:chOff x="360438" y="189434"/>
            <a:chExt cx="5312657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策略分析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34" name="矩形 33"/>
          <p:cNvSpPr/>
          <p:nvPr/>
        </p:nvSpPr>
        <p:spPr>
          <a:xfrm>
            <a:off x="739585" y="1956937"/>
            <a:ext cx="2044905" cy="20449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37" name="矩形 36"/>
          <p:cNvSpPr/>
          <p:nvPr/>
        </p:nvSpPr>
        <p:spPr>
          <a:xfrm>
            <a:off x="2894098" y="1956937"/>
            <a:ext cx="2044905" cy="20449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38" name="矩形 37"/>
          <p:cNvSpPr/>
          <p:nvPr/>
        </p:nvSpPr>
        <p:spPr>
          <a:xfrm>
            <a:off x="5048612" y="1956937"/>
            <a:ext cx="2044905" cy="20449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39" name="矩形 38"/>
          <p:cNvSpPr/>
          <p:nvPr/>
        </p:nvSpPr>
        <p:spPr>
          <a:xfrm>
            <a:off x="7203125" y="1956937"/>
            <a:ext cx="2044905" cy="20449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0" name="矩形 39"/>
          <p:cNvSpPr/>
          <p:nvPr/>
        </p:nvSpPr>
        <p:spPr>
          <a:xfrm>
            <a:off x="9357638" y="1956937"/>
            <a:ext cx="2044905" cy="20449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4" name="组合 3"/>
          <p:cNvGrpSpPr/>
          <p:nvPr/>
        </p:nvGrpSpPr>
        <p:grpSpPr>
          <a:xfrm>
            <a:off x="641791" y="2450559"/>
            <a:ext cx="2254786" cy="1233800"/>
            <a:chOff x="606366" y="2504607"/>
            <a:chExt cx="2130335" cy="1165702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6772" tIns="48387" rIns="96772" bIns="48387" numCol="1" anchor="t" anchorCtr="0" compatLnSpc="1">
              <a:prstTxWarp prst="textNoShape">
                <a:avLst/>
              </a:prstTxWarp>
            </a:bodyPr>
            <a:lstStyle/>
            <a:p>
              <a:pPr defTabSz="967801">
                <a:defRPr/>
              </a:pPr>
              <a:endParaRPr lang="en-US" sz="1905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540" dirty="0">
                  <a:solidFill>
                    <a:srgbClr val="0066CC"/>
                  </a:solidFill>
                </a:rPr>
                <a:t>添加标题</a:t>
              </a:r>
              <a:endParaRPr lang="en-US" altLang="zh-CN" sz="254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4758" y="4420584"/>
            <a:ext cx="1784529" cy="1035601"/>
            <a:chOff x="8641357" y="2133650"/>
            <a:chExt cx="1686034" cy="978442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31617" y="2499310"/>
            <a:ext cx="1594107" cy="1185050"/>
            <a:chOff x="2958771" y="2550667"/>
            <a:chExt cx="1506122" cy="1119642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540" dirty="0">
                  <a:solidFill>
                    <a:srgbClr val="0066CC"/>
                  </a:solidFill>
                </a:rPr>
                <a:t>添加标题</a:t>
              </a:r>
              <a:endParaRPr lang="en-US" altLang="zh-CN" sz="254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7454" y="2439007"/>
            <a:ext cx="1594107" cy="1245355"/>
            <a:chOff x="4920034" y="2493690"/>
            <a:chExt cx="1506122" cy="1176619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540" dirty="0">
                  <a:solidFill>
                    <a:srgbClr val="0066CC"/>
                  </a:solidFill>
                </a:rPr>
                <a:t>添加标题</a:t>
              </a:r>
              <a:endParaRPr lang="en-US" altLang="zh-CN" sz="254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28521" y="2500763"/>
            <a:ext cx="1594107" cy="1183599"/>
            <a:chOff x="7018511" y="2552038"/>
            <a:chExt cx="1506122" cy="1118271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7113" tIns="43557" rIns="87113" bIns="4355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93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540" dirty="0">
                  <a:solidFill>
                    <a:srgbClr val="0066CC"/>
                  </a:solidFill>
                </a:rPr>
                <a:t>添加标题</a:t>
              </a:r>
              <a:endParaRPr lang="en-US" altLang="zh-CN" sz="254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83034" y="2559711"/>
            <a:ext cx="1594107" cy="1124651"/>
            <a:chOff x="9054108" y="2607732"/>
            <a:chExt cx="1506122" cy="1062577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7113" tIns="43557" rIns="87113" bIns="43557" numCol="1" anchor="t" anchorCtr="0" compatLnSpc="1">
              <a:prstTxWarp prst="textNoShape">
                <a:avLst/>
              </a:prstTxWarp>
            </a:bodyPr>
            <a:lstStyle/>
            <a:p>
              <a:pPr defTabSz="967801">
                <a:defRPr/>
              </a:pPr>
              <a:endParaRPr lang="en-US" sz="1693" kern="0">
                <a:solidFill>
                  <a:srgbClr val="0066CC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540" dirty="0">
                  <a:solidFill>
                    <a:srgbClr val="0066CC"/>
                  </a:solidFill>
                </a:rPr>
                <a:t>添加标题</a:t>
              </a:r>
              <a:endParaRPr lang="en-US" altLang="zh-CN" sz="254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913998" y="4420584"/>
            <a:ext cx="1784529" cy="1035601"/>
            <a:chOff x="8641357" y="2133650"/>
            <a:chExt cx="1686034" cy="978442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40249" y="4420584"/>
            <a:ext cx="1784529" cy="1035601"/>
            <a:chOff x="8641357" y="2133650"/>
            <a:chExt cx="1686034" cy="978442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205780" y="4420584"/>
            <a:ext cx="1784529" cy="1035601"/>
            <a:chOff x="8641357" y="2133650"/>
            <a:chExt cx="1686034" cy="978442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357345" y="4420584"/>
            <a:ext cx="1784529" cy="1035601"/>
            <a:chOff x="8641357" y="2133650"/>
            <a:chExt cx="1686034" cy="978442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487873" y="1098707"/>
            <a:ext cx="5234479" cy="5299554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710267" y="1219571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234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234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686260" y="2743863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02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6276768" y="4649227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03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8229205" y="5411373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04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917527" y="2667651"/>
            <a:ext cx="1388782" cy="1383745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497" y="141"/>
            <a:ext cx="6080301" cy="678647"/>
            <a:chOff x="360438" y="189434"/>
            <a:chExt cx="5744705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660530" y="1524429"/>
            <a:ext cx="2818133" cy="7837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660530" y="3135136"/>
            <a:ext cx="198350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660530" y="5918759"/>
            <a:ext cx="4422371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660530" y="4496801"/>
            <a:ext cx="2572224" cy="53700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266284" y="1448216"/>
            <a:ext cx="2773512" cy="935801"/>
            <a:chOff x="8641357" y="2133650"/>
            <a:chExt cx="2620431" cy="884150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3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93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93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266284" y="2591435"/>
            <a:ext cx="2773512" cy="935801"/>
            <a:chOff x="8641357" y="2133650"/>
            <a:chExt cx="2620431" cy="884150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3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93" dirty="0">
                  <a:solidFill>
                    <a:srgbClr val="0066CC"/>
                  </a:solidFill>
                </a:rPr>
                <a:t>点击输入小标题</a:t>
              </a:r>
              <a:endParaRPr lang="zh-CN" altLang="zh-CN" sz="1693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266284" y="3810868"/>
            <a:ext cx="2773512" cy="935801"/>
            <a:chOff x="8641357" y="2133650"/>
            <a:chExt cx="2620431" cy="884150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3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93" dirty="0">
                  <a:solidFill>
                    <a:srgbClr val="0066CC"/>
                  </a:solidFill>
                </a:rPr>
                <a:t>点击输入小标题</a:t>
              </a:r>
              <a:endParaRPr lang="zh-CN" altLang="zh-CN" sz="1693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266284" y="5182730"/>
            <a:ext cx="2773512" cy="935801"/>
            <a:chOff x="8641357" y="2133650"/>
            <a:chExt cx="2620431" cy="884150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3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93" dirty="0">
                  <a:solidFill>
                    <a:srgbClr val="0066CC"/>
                  </a:solidFill>
                </a:rPr>
                <a:t>点击输入小标题</a:t>
              </a:r>
              <a:endParaRPr lang="zh-CN" altLang="zh-CN" sz="1693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148972" y="967022"/>
            <a:ext cx="7926462" cy="312787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67801">
                <a:defRPr/>
              </a:pPr>
              <a:endParaRPr lang="zh-CN" altLang="en-US" sz="190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25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核心竞争力放心</a:t>
              </a:r>
            </a:p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创意来源</a:t>
              </a:r>
            </a:p>
            <a:p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品牌竞争力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1990" y="2772925"/>
            <a:ext cx="1737299" cy="3119236"/>
            <a:chOff x="406574" y="1514107"/>
            <a:chExt cx="2520000" cy="452453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64633"/>
              <a:chOff x="406574" y="5374011"/>
              <a:chExt cx="2520000" cy="66463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0"/>
                <a:ext cx="252000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896577" y="2772925"/>
            <a:ext cx="1737492" cy="3121568"/>
            <a:chOff x="3358902" y="1510725"/>
            <a:chExt cx="2520280" cy="4527920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64635"/>
              <a:chOff x="3358902" y="5374010"/>
              <a:chExt cx="2520280" cy="664635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5030583" y="2772925"/>
            <a:ext cx="1756919" cy="3119286"/>
            <a:chOff x="6282770" y="1514104"/>
            <a:chExt cx="2548460" cy="4524610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64704"/>
              <a:chOff x="6282770" y="5374010"/>
              <a:chExt cx="2548460" cy="664704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7088379" y="2772922"/>
            <a:ext cx="2225859" cy="3119238"/>
            <a:chOff x="9042458" y="1514103"/>
            <a:chExt cx="3228669" cy="4524540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64633"/>
              <a:chOff x="9042458" y="5374010"/>
              <a:chExt cx="3228669" cy="664633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79"/>
                <a:ext cx="3228669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04482" y="2173894"/>
            <a:ext cx="2788859" cy="491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9466664" y="2703490"/>
            <a:ext cx="1965944" cy="3188671"/>
            <a:chOff x="9263558" y="1413389"/>
            <a:chExt cx="2851655" cy="4625254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64633"/>
              <a:chOff x="9263558" y="5374010"/>
              <a:chExt cx="2851655" cy="66463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79"/>
                <a:ext cx="2851655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905" dirty="0" smtClean="0">
                    <a:solidFill>
                      <a:schemeClr val="bg1"/>
                    </a:solidFill>
                  </a:rPr>
                  <a:t>2019</a:t>
                </a:r>
                <a:r>
                  <a:rPr lang="zh-CN" altLang="zh-CN" sz="1905" dirty="0" smtClean="0">
                    <a:solidFill>
                      <a:schemeClr val="bg1"/>
                    </a:solidFill>
                  </a:rPr>
                  <a:t>年</a:t>
                </a:r>
                <a:r>
                  <a:rPr lang="zh-CN" altLang="zh-CN" sz="1905" dirty="0">
                    <a:solidFill>
                      <a:schemeClr val="bg1"/>
                    </a:solidFill>
                  </a:rPr>
                  <a:t>工作计划</a:t>
                </a:r>
                <a:endParaRPr lang="zh-CN" altLang="en-US" sz="1905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146159" y="1542237"/>
            <a:ext cx="848955" cy="848953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969" y="3832056"/>
            <a:ext cx="1943119" cy="51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60"/>
                            </p:stCondLst>
                            <p:childTnLst>
                              <p:par>
                                <p:cTn id="52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128E-6 1.48148E-6 L -0.56595 -0.0025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7" y="-13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8 0.00926 L -0.54443 7.40741E-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97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60"/>
                            </p:stCondLst>
                            <p:childTnLst>
                              <p:par>
                                <p:cTn id="5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6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1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1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1493" y="141"/>
            <a:ext cx="5775444" cy="678647"/>
            <a:chOff x="360437" y="189434"/>
            <a:chExt cx="545667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cxnSp>
        <p:nvCxnSpPr>
          <p:cNvPr id="76" name="直接连接符 75"/>
          <p:cNvCxnSpPr/>
          <p:nvPr/>
        </p:nvCxnSpPr>
        <p:spPr>
          <a:xfrm flipH="1" flipV="1">
            <a:off x="2167614" y="3329741"/>
            <a:ext cx="1491106" cy="75091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945936" y="3326634"/>
            <a:ext cx="1654922" cy="7463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762293" y="3326634"/>
            <a:ext cx="1772906" cy="9849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469086" y="3391028"/>
            <a:ext cx="1630951" cy="1630951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23445" y="2091502"/>
            <a:ext cx="1630951" cy="1630951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196316" y="3722453"/>
            <a:ext cx="1630951" cy="1630951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445018" y="2299721"/>
            <a:ext cx="1630951" cy="1630951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6772" tIns="48387" rIns="96772" bIns="4838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70755" y="3963297"/>
            <a:ext cx="2773512" cy="1012015"/>
            <a:chOff x="8641357" y="2133650"/>
            <a:chExt cx="2620431" cy="956158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281810" y="2185301"/>
            <a:ext cx="2773512" cy="1012015"/>
            <a:chOff x="8641357" y="2133650"/>
            <a:chExt cx="2620431" cy="956158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375539" y="4206505"/>
            <a:ext cx="2773512" cy="1012015"/>
            <a:chOff x="8641357" y="2133650"/>
            <a:chExt cx="2620431" cy="956158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983376" y="2291238"/>
            <a:ext cx="2773512" cy="1012015"/>
            <a:chOff x="8641357" y="2133650"/>
            <a:chExt cx="2620431" cy="956158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3" y="141"/>
            <a:ext cx="5775444" cy="678647"/>
            <a:chOff x="360437" y="189434"/>
            <a:chExt cx="545667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103" name="组合 102"/>
          <p:cNvGrpSpPr/>
          <p:nvPr/>
        </p:nvGrpSpPr>
        <p:grpSpPr>
          <a:xfrm>
            <a:off x="9040171" y="2510874"/>
            <a:ext cx="2773512" cy="1012015"/>
            <a:chOff x="8641357" y="2133650"/>
            <a:chExt cx="2620431" cy="956158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725724" y="2891949"/>
            <a:ext cx="1524292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573295" y="4411044"/>
            <a:ext cx="1285659" cy="8262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809002" y="3990361"/>
            <a:ext cx="2866336" cy="824844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46366" y="3925279"/>
            <a:ext cx="4226874" cy="824844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809002" y="2455884"/>
            <a:ext cx="2866336" cy="824844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946366" y="2439005"/>
            <a:ext cx="4226874" cy="824844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708796" y="2600324"/>
            <a:ext cx="2254786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964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964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708796" y="4090408"/>
            <a:ext cx="2254786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964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964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6114779" y="2600324"/>
            <a:ext cx="2254786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964" dirty="0">
                <a:solidFill>
                  <a:srgbClr val="0066CC"/>
                </a:solidFill>
              </a:rPr>
              <a:t>如何解决</a:t>
            </a:r>
            <a:endParaRPr lang="en-US" altLang="zh-CN" sz="2964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6168174" y="4090408"/>
            <a:ext cx="2254786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964" dirty="0">
                <a:solidFill>
                  <a:srgbClr val="0066CC"/>
                </a:solidFill>
              </a:rPr>
              <a:t>采纳办法</a:t>
            </a:r>
            <a:endParaRPr lang="en-US" altLang="zh-CN" sz="2964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9040171" y="4090408"/>
            <a:ext cx="2773512" cy="1012015"/>
            <a:chOff x="8641357" y="2133650"/>
            <a:chExt cx="2620431" cy="956158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117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1493" y="141"/>
            <a:ext cx="5775444" cy="678647"/>
            <a:chOff x="360437" y="189434"/>
            <a:chExt cx="545667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解决的方法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263472" y="3052518"/>
            <a:ext cx="1682046" cy="134916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559698" y="1723695"/>
            <a:ext cx="1714638" cy="1714638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436852" y="2038537"/>
            <a:ext cx="2675313" cy="1066886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63" name="文本框 51"/>
          <p:cNvSpPr txBox="1"/>
          <p:nvPr/>
        </p:nvSpPr>
        <p:spPr>
          <a:xfrm>
            <a:off x="6887057" y="2262515"/>
            <a:ext cx="1915909" cy="613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9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883574" y="2055409"/>
            <a:ext cx="1066886" cy="1066886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74209" y="2289860"/>
              <a:ext cx="777255" cy="70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4234" dirty="0">
                  <a:solidFill>
                    <a:srgbClr val="0066CC"/>
                  </a:solidFill>
                </a:rPr>
                <a:t>02</a:t>
              </a:r>
              <a:endParaRPr lang="zh-CN" altLang="en-US" sz="4234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770993" y="2576497"/>
            <a:ext cx="788707" cy="451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96068" y="1723695"/>
            <a:ext cx="1714638" cy="1714638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2095678" y="2047572"/>
            <a:ext cx="2675313" cy="1057851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56" name="文本框 44"/>
          <p:cNvSpPr txBox="1"/>
          <p:nvPr/>
        </p:nvSpPr>
        <p:spPr>
          <a:xfrm>
            <a:off x="2623427" y="2262515"/>
            <a:ext cx="1915909" cy="613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9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619944" y="2038537"/>
            <a:ext cx="1066886" cy="1066886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5421" y="2289860"/>
              <a:ext cx="777255" cy="70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4234" dirty="0">
                  <a:solidFill>
                    <a:srgbClr val="0066CC"/>
                  </a:solidFill>
                </a:rPr>
                <a:t>01</a:t>
              </a:r>
              <a:endParaRPr lang="zh-CN" altLang="en-US" sz="4234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72789" y="4077808"/>
            <a:ext cx="1714638" cy="1714638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772399" y="4401684"/>
            <a:ext cx="2675313" cy="1066886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42" name="文本框 16"/>
          <p:cNvSpPr txBox="1"/>
          <p:nvPr/>
        </p:nvSpPr>
        <p:spPr>
          <a:xfrm>
            <a:off x="4300148" y="4616628"/>
            <a:ext cx="1915909" cy="613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9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296665" y="4392650"/>
            <a:ext cx="1066886" cy="1066886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5827" y="4522108"/>
              <a:ext cx="777255" cy="70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4234" dirty="0">
                  <a:solidFill>
                    <a:srgbClr val="0066CC"/>
                  </a:solidFill>
                </a:rPr>
                <a:t>03</a:t>
              </a:r>
              <a:endParaRPr lang="zh-CN" altLang="en-US" sz="4234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417018" y="4926095"/>
            <a:ext cx="1009918" cy="3444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7236418" y="4077808"/>
            <a:ext cx="1714638" cy="1714638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8113573" y="4401684"/>
            <a:ext cx="2675313" cy="1066886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49" name="文本框 37"/>
          <p:cNvSpPr txBox="1"/>
          <p:nvPr/>
        </p:nvSpPr>
        <p:spPr>
          <a:xfrm>
            <a:off x="8563777" y="4616628"/>
            <a:ext cx="1915909" cy="613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9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9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560294" y="4427096"/>
            <a:ext cx="1066886" cy="1066886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8385" y="4522108"/>
              <a:ext cx="777255" cy="70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4234" dirty="0">
                  <a:solidFill>
                    <a:srgbClr val="0066CC"/>
                  </a:solidFill>
                </a:rPr>
                <a:t>04</a:t>
              </a:r>
              <a:endParaRPr lang="zh-CN" altLang="en-US" sz="4234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1493" y="141"/>
            <a:ext cx="5775444" cy="678647"/>
            <a:chOff x="360437" y="189434"/>
            <a:chExt cx="545667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存在的不足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9430262" y="4241664"/>
            <a:ext cx="776440" cy="609649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grpSp>
        <p:nvGrpSpPr>
          <p:cNvPr id="136" name="组合 135"/>
          <p:cNvGrpSpPr/>
          <p:nvPr/>
        </p:nvGrpSpPr>
        <p:grpSpPr>
          <a:xfrm>
            <a:off x="1168928" y="1600644"/>
            <a:ext cx="1784529" cy="1035601"/>
            <a:chOff x="8641357" y="2133650"/>
            <a:chExt cx="1686034" cy="978442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600927" y="5204421"/>
            <a:ext cx="1784529" cy="1035601"/>
            <a:chOff x="8641357" y="2133650"/>
            <a:chExt cx="1686034" cy="978442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419435" y="4993880"/>
            <a:ext cx="1784529" cy="1035601"/>
            <a:chOff x="8641357" y="2133650"/>
            <a:chExt cx="1686034" cy="978442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984126" y="2521087"/>
            <a:ext cx="1559818" cy="88387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764036" y="4075903"/>
            <a:ext cx="1240810" cy="59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609748" y="4075906"/>
            <a:ext cx="878123" cy="111343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4182672" y="3754819"/>
            <a:ext cx="96324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720385" y="1557722"/>
            <a:ext cx="517280" cy="533443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7316235" y="1577905"/>
            <a:ext cx="1377223" cy="1378341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514968" y="1800346"/>
            <a:ext cx="979755" cy="90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5292" dirty="0">
                <a:solidFill>
                  <a:srgbClr val="0066CC"/>
                </a:solidFill>
              </a:rPr>
              <a:t>04</a:t>
            </a:r>
            <a:endParaRPr lang="zh-CN" altLang="en-US" sz="5292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835414" y="2134147"/>
            <a:ext cx="1784529" cy="1035601"/>
            <a:chOff x="8641357" y="2133650"/>
            <a:chExt cx="1686034" cy="978442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543944" y="4024874"/>
            <a:ext cx="1784670" cy="1786118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946400" y="4481271"/>
            <a:ext cx="979755" cy="90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5292" dirty="0">
                <a:solidFill>
                  <a:srgbClr val="0066CC"/>
                </a:solidFill>
              </a:rPr>
              <a:t>05</a:t>
            </a:r>
            <a:endParaRPr lang="zh-CN" altLang="en-US" sz="5292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658723" y="4726464"/>
            <a:ext cx="1445885" cy="1447058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862889" y="5047129"/>
            <a:ext cx="979755" cy="90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5292" dirty="0">
                <a:solidFill>
                  <a:srgbClr val="0066CC"/>
                </a:solidFill>
              </a:rPr>
              <a:t>03</a:t>
            </a:r>
            <a:endParaRPr lang="zh-CN" altLang="en-US" sz="5292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63678" y="5264813"/>
            <a:ext cx="590926" cy="533443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522700" y="2895525"/>
            <a:ext cx="1699954" cy="1701333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882799" y="3292211"/>
            <a:ext cx="979755" cy="90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5292" dirty="0">
                <a:solidFill>
                  <a:srgbClr val="0066CC"/>
                </a:solidFill>
              </a:rPr>
              <a:t>02</a:t>
            </a:r>
            <a:endParaRPr lang="zh-CN" altLang="en-US" sz="5292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84628" y="3232162"/>
            <a:ext cx="1784529" cy="1035601"/>
            <a:chOff x="8641357" y="2133650"/>
            <a:chExt cx="1686034" cy="978442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352766" y="2256406"/>
            <a:ext cx="793150" cy="79421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609751" y="2190860"/>
            <a:ext cx="2665348" cy="266751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5219396" y="2921492"/>
            <a:ext cx="1486184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810" dirty="0"/>
              <a:t>不足</a:t>
            </a:r>
            <a:endParaRPr lang="en-US" altLang="zh-CN" sz="3810" dirty="0"/>
          </a:p>
          <a:p>
            <a:r>
              <a:rPr lang="zh-CN" altLang="en-US" sz="3810" dirty="0"/>
              <a:t>之处</a:t>
            </a:r>
            <a:endParaRPr lang="zh-CN" altLang="zh-CN" sz="381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235052" y="990927"/>
            <a:ext cx="1719319" cy="1720713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610856" y="1372001"/>
            <a:ext cx="979755" cy="90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292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292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3" y="141"/>
            <a:ext cx="8078746" cy="678647"/>
            <a:chOff x="360437" y="189434"/>
            <a:chExt cx="7632848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解决不足的意见和方案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93" name="圆角矩形 92"/>
          <p:cNvSpPr/>
          <p:nvPr/>
        </p:nvSpPr>
        <p:spPr>
          <a:xfrm>
            <a:off x="960264" y="1731220"/>
            <a:ext cx="2228255" cy="2845116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95" name="圆角矩形 94"/>
          <p:cNvSpPr/>
          <p:nvPr/>
        </p:nvSpPr>
        <p:spPr>
          <a:xfrm>
            <a:off x="3578802" y="2820077"/>
            <a:ext cx="2231444" cy="284918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96" name="圆角矩形 95"/>
          <p:cNvSpPr/>
          <p:nvPr/>
        </p:nvSpPr>
        <p:spPr>
          <a:xfrm>
            <a:off x="6205164" y="1731218"/>
            <a:ext cx="2283293" cy="291539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97" name="椭圆 96"/>
          <p:cNvSpPr/>
          <p:nvPr/>
        </p:nvSpPr>
        <p:spPr>
          <a:xfrm>
            <a:off x="838783" y="1403699"/>
            <a:ext cx="778766" cy="77876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4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157795" y="5231975"/>
            <a:ext cx="778766" cy="77876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4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825305" y="1403699"/>
            <a:ext cx="778766" cy="77876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4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882197" y="2820077"/>
            <a:ext cx="2245553" cy="2867202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104" name="椭圆 103"/>
          <p:cNvSpPr/>
          <p:nvPr/>
        </p:nvSpPr>
        <p:spPr>
          <a:xfrm>
            <a:off x="8492816" y="5249989"/>
            <a:ext cx="778766" cy="77876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4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416904" y="2460696"/>
            <a:ext cx="1784529" cy="1035601"/>
            <a:chOff x="8641357" y="2133650"/>
            <a:chExt cx="1686034" cy="978442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85464" y="1387362"/>
            <a:ext cx="56618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234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234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322225" y="5216018"/>
            <a:ext cx="526105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B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971882" y="1399044"/>
            <a:ext cx="548547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C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617834" y="5247925"/>
            <a:ext cx="59824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D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856639" y="3390740"/>
            <a:ext cx="1784529" cy="1035601"/>
            <a:chOff x="8641357" y="2133650"/>
            <a:chExt cx="1686034" cy="978442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601139" y="2439005"/>
            <a:ext cx="1784529" cy="1035601"/>
            <a:chOff x="8641357" y="2133650"/>
            <a:chExt cx="1686034" cy="978442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9217733" y="3498862"/>
            <a:ext cx="1784529" cy="1035601"/>
            <a:chOff x="8641357" y="2133650"/>
            <a:chExt cx="1686034" cy="978442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148972" y="967022"/>
            <a:ext cx="7926462" cy="312787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67801">
                <a:defRPr/>
              </a:pPr>
              <a:endParaRPr lang="zh-CN" altLang="en-US" sz="190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25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en-US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r>
                <a:rPr lang="zh-CN" altLang="zh-CN" sz="1693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工作计划 </a:t>
              </a:r>
            </a:p>
            <a:p>
              <a:r>
                <a:rPr lang="en-US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r>
                <a:rPr lang="en-US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销售计划策略分析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1990" y="2772925"/>
            <a:ext cx="1737299" cy="3119236"/>
            <a:chOff x="406574" y="1514107"/>
            <a:chExt cx="2520000" cy="452453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64633"/>
              <a:chOff x="406574" y="5374011"/>
              <a:chExt cx="2520000" cy="66463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0"/>
                <a:ext cx="252000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896577" y="2772925"/>
            <a:ext cx="1737492" cy="3121568"/>
            <a:chOff x="3358902" y="1510725"/>
            <a:chExt cx="2520280" cy="4527920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64635"/>
              <a:chOff x="3358902" y="5374010"/>
              <a:chExt cx="2520280" cy="664635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5030583" y="2772925"/>
            <a:ext cx="1756919" cy="3119286"/>
            <a:chOff x="6282770" y="1514104"/>
            <a:chExt cx="2548460" cy="4524610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64704"/>
              <a:chOff x="6282770" y="5374010"/>
              <a:chExt cx="2548460" cy="664704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7088379" y="2772922"/>
            <a:ext cx="2225859" cy="3119238"/>
            <a:chOff x="9042458" y="1514103"/>
            <a:chExt cx="3228669" cy="4524540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64633"/>
              <a:chOff x="9042458" y="5374010"/>
              <a:chExt cx="3228669" cy="664633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79"/>
                <a:ext cx="3228669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3014" y="2173894"/>
            <a:ext cx="2788859" cy="491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9466664" y="2703490"/>
            <a:ext cx="1965944" cy="3188671"/>
            <a:chOff x="9263558" y="1413389"/>
            <a:chExt cx="2851655" cy="4625254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64633"/>
              <a:chOff x="9263558" y="5374010"/>
              <a:chExt cx="2851655" cy="66463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79"/>
                <a:ext cx="2851655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905" dirty="0" smtClean="0">
                    <a:solidFill>
                      <a:schemeClr val="bg1"/>
                    </a:solidFill>
                  </a:rPr>
                  <a:t>2019</a:t>
                </a:r>
                <a:r>
                  <a:rPr lang="zh-CN" altLang="zh-CN" sz="1905" dirty="0" smtClean="0">
                    <a:solidFill>
                      <a:schemeClr val="bg1"/>
                    </a:solidFill>
                  </a:rPr>
                  <a:t>年</a:t>
                </a:r>
                <a:r>
                  <a:rPr lang="zh-CN" altLang="zh-CN" sz="1905" dirty="0">
                    <a:solidFill>
                      <a:schemeClr val="bg1"/>
                    </a:solidFill>
                  </a:rPr>
                  <a:t>工作计划</a:t>
                </a:r>
                <a:endParaRPr lang="zh-CN" altLang="en-US" sz="1905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146159" y="1542237"/>
            <a:ext cx="848955" cy="848953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989" y="3832056"/>
            <a:ext cx="1943119" cy="51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84768E-6 1.48148E-6 L 0.39045 0.6733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23" y="3365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0"/>
                            </p:stCondLst>
                            <p:childTnLst>
                              <p:par>
                                <p:cTn id="50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9051E-7 1.48148E-6 L -0.72958 -0.0025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79" y="-13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238E-6 3.33333E-6 L -0.71786 -0.0136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00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6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6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1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1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1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接连接符 104"/>
          <p:cNvCxnSpPr/>
          <p:nvPr/>
        </p:nvCxnSpPr>
        <p:spPr>
          <a:xfrm>
            <a:off x="5240468" y="3390301"/>
            <a:ext cx="0" cy="1005292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8591848" y="3390301"/>
            <a:ext cx="0" cy="1005292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3780892" y="2337593"/>
            <a:ext cx="0" cy="1005292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7000652" y="2337593"/>
            <a:ext cx="0" cy="1005292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-893156" y="3390302"/>
            <a:ext cx="13392768" cy="7"/>
            <a:chOff x="-843859" y="3392481"/>
            <a:chExt cx="12653568" cy="7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-843859" y="3392488"/>
              <a:ext cx="4416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9586299" y="3392488"/>
              <a:ext cx="22234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7973251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136045" y="3392488"/>
              <a:ext cx="1967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99553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3572210" y="3392481"/>
              <a:ext cx="1379016" cy="7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96800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椭圆 113"/>
          <p:cNvSpPr/>
          <p:nvPr/>
        </p:nvSpPr>
        <p:spPr>
          <a:xfrm>
            <a:off x="686347" y="2471940"/>
            <a:ext cx="2078016" cy="207801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116" name="组合 115"/>
          <p:cNvGrpSpPr/>
          <p:nvPr/>
        </p:nvGrpSpPr>
        <p:grpSpPr>
          <a:xfrm>
            <a:off x="3356415" y="1816084"/>
            <a:ext cx="848955" cy="848953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576171" y="1816083"/>
            <a:ext cx="848955" cy="848953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/>
                <a:t>03</a:t>
              </a:r>
              <a:endParaRPr lang="zh-CN" altLang="en-US" sz="3810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152008" y="4125480"/>
            <a:ext cx="848955" cy="848953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/>
                <a:t>04</a:t>
              </a:r>
              <a:endParaRPr lang="zh-CN" altLang="en-US" sz="3810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815991" y="4125479"/>
            <a:ext cx="848955" cy="848953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/>
                <a:t>02</a:t>
              </a:r>
              <a:endParaRPr lang="zh-CN" altLang="en-US" sz="3810" dirty="0"/>
            </a:p>
          </p:txBody>
        </p:sp>
      </p:grpSp>
      <p:cxnSp>
        <p:nvCxnSpPr>
          <p:cNvPr id="140" name="直接连接符 139"/>
          <p:cNvCxnSpPr/>
          <p:nvPr/>
        </p:nvCxnSpPr>
        <p:spPr>
          <a:xfrm flipH="1" flipV="1">
            <a:off x="10119346" y="2131853"/>
            <a:ext cx="17614" cy="1211035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670447" y="1818698"/>
            <a:ext cx="848955" cy="848952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/>
                <a:t>05</a:t>
              </a:r>
              <a:endParaRPr lang="zh-CN" altLang="en-US" sz="381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546" y="2929229"/>
            <a:ext cx="1891623" cy="1223851"/>
            <a:chOff x="736517" y="2781721"/>
            <a:chExt cx="1787217" cy="1156302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18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715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905" dirty="0">
                  <a:solidFill>
                    <a:srgbClr val="0066CC"/>
                  </a:solidFill>
                </a:rPr>
                <a:t>CONTENTS</a:t>
              </a:r>
              <a:endParaRPr lang="zh-CN" altLang="en-US" sz="1905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63075" y="883367"/>
            <a:ext cx="2566543" cy="711807"/>
            <a:chOff x="2232645" y="1023913"/>
            <a:chExt cx="2424885" cy="67251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25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28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4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11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11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11152" y="5106516"/>
            <a:ext cx="2854521" cy="689841"/>
            <a:chOff x="3600797" y="5013970"/>
            <a:chExt cx="2696969" cy="65176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25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2328" dirty="0"/>
                <a:t>工作完成情况</a:t>
              </a:r>
              <a:endParaRPr lang="zh-CN" altLang="en-US" sz="2328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815568" y="5416990"/>
              <a:ext cx="2430231" cy="24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1111" dirty="0"/>
                <a:t>完成的项目 存在的问题 改进方法措施</a:t>
              </a:r>
              <a:endParaRPr lang="zh-CN" altLang="en-US" sz="111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11656" y="686069"/>
            <a:ext cx="3328294" cy="690436"/>
            <a:chOff x="5112965" y="837506"/>
            <a:chExt cx="3144592" cy="65232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25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328" dirty="0"/>
                <a:t>项目成果展示</a:t>
              </a: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575010" y="1241088"/>
              <a:ext cx="2388199" cy="24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1111" dirty="0"/>
                <a:t>项目展示一 项目展示二</a:t>
              </a:r>
              <a:r>
                <a:rPr lang="en-US" altLang="zh-CN" sz="1111" dirty="0"/>
                <a:t>  </a:t>
              </a:r>
              <a:r>
                <a:rPr lang="zh-CN" altLang="zh-CN" sz="1111" dirty="0"/>
                <a:t>项目展示三</a:t>
              </a:r>
              <a:endParaRPr lang="zh-CN" altLang="en-US" sz="1111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78230" y="5106519"/>
            <a:ext cx="3043966" cy="696445"/>
            <a:chOff x="6687552" y="5013970"/>
            <a:chExt cx="2875957" cy="658005"/>
          </a:xfrm>
        </p:grpSpPr>
        <p:sp>
          <p:nvSpPr>
            <p:cNvPr id="146" name="文本框 33"/>
            <p:cNvSpPr txBox="1"/>
            <p:nvPr/>
          </p:nvSpPr>
          <p:spPr>
            <a:xfrm>
              <a:off x="6687552" y="5013970"/>
              <a:ext cx="2875957" cy="425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2328" dirty="0"/>
                <a:t>工作中存在的不足</a:t>
              </a:r>
              <a:endParaRPr lang="zh-CN" altLang="en-US" sz="2328" dirty="0"/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971221" y="5423229"/>
              <a:ext cx="2424512" cy="24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1111" dirty="0"/>
                <a:t>项目展示一 项目展示二</a:t>
              </a:r>
              <a:r>
                <a:rPr lang="en-US" altLang="zh-CN" sz="1111" dirty="0"/>
                <a:t>  </a:t>
              </a:r>
              <a:r>
                <a:rPr lang="zh-CN" altLang="zh-CN" sz="1111" dirty="0"/>
                <a:t>项目展示三</a:t>
              </a:r>
              <a:endParaRPr lang="zh-CN" altLang="en-US" sz="111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60239" y="914715"/>
            <a:ext cx="3328294" cy="689889"/>
            <a:chOff x="7993285" y="1053530"/>
            <a:chExt cx="3144592" cy="65181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25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2328" dirty="0" smtClean="0"/>
                <a:t>2019</a:t>
              </a:r>
              <a:r>
                <a:rPr lang="zh-CN" altLang="zh-CN" sz="2328" dirty="0" smtClean="0"/>
                <a:t>年</a:t>
              </a:r>
              <a:r>
                <a:rPr lang="zh-CN" altLang="zh-CN" sz="2328" dirty="0"/>
                <a:t>工作计划</a:t>
              </a:r>
              <a:endParaRPr lang="zh-CN" altLang="en-US" sz="2328" dirty="0"/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521101" y="1456595"/>
              <a:ext cx="2136480" cy="24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111" dirty="0" smtClean="0"/>
                <a:t>2019</a:t>
              </a:r>
              <a:r>
                <a:rPr lang="zh-CN" altLang="zh-CN" sz="1111" dirty="0" smtClean="0"/>
                <a:t>年</a:t>
              </a:r>
              <a:r>
                <a:rPr lang="zh-CN" altLang="zh-CN" sz="1111" dirty="0"/>
                <a:t>工作计划 工作目标 其他</a:t>
              </a:r>
              <a:endParaRPr lang="zh-CN" altLang="en-US" sz="1111" dirty="0"/>
            </a:p>
          </p:txBody>
        </p:sp>
      </p:grp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5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5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4" y="141"/>
            <a:ext cx="7831430" cy="678647"/>
            <a:chOff x="360438" y="189434"/>
            <a:chExt cx="7399182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In </a:t>
              </a:r>
              <a:r>
                <a:rPr lang="en-US" altLang="zh-CN" sz="1270" dirty="0" smtClean="0"/>
                <a:t>2019 </a:t>
              </a:r>
              <a:r>
                <a:rPr lang="en-US" altLang="zh-CN" sz="1270" dirty="0"/>
                <a:t>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810" dirty="0" smtClean="0"/>
                <a:t>2019</a:t>
              </a:r>
              <a:r>
                <a:rPr lang="zh-CN" altLang="zh-CN" sz="3810" dirty="0" smtClean="0"/>
                <a:t>年</a:t>
              </a:r>
              <a:r>
                <a:rPr lang="zh-CN" altLang="zh-CN" sz="3810" dirty="0"/>
                <a:t>工作计划</a:t>
              </a:r>
              <a:r>
                <a:rPr lang="zh-CN" altLang="en-US" sz="3810" dirty="0"/>
                <a:t>概</a:t>
              </a:r>
              <a:r>
                <a:rPr lang="zh-CN" altLang="zh-CN" sz="3810" dirty="0"/>
                <a:t>述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264" y="1510403"/>
            <a:ext cx="6396659" cy="466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8384027" y="1722977"/>
            <a:ext cx="2773512" cy="1164445"/>
            <a:chOff x="8641357" y="2133650"/>
            <a:chExt cx="2620431" cy="1100174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84027" y="3018625"/>
            <a:ext cx="2773512" cy="1164445"/>
            <a:chOff x="8641357" y="2133650"/>
            <a:chExt cx="2620431" cy="1100174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84027" y="4344370"/>
            <a:ext cx="2773512" cy="1164445"/>
            <a:chOff x="8641357" y="2133650"/>
            <a:chExt cx="2620431" cy="1100174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494" y="141"/>
            <a:ext cx="6611996" cy="678647"/>
            <a:chOff x="360438" y="189434"/>
            <a:chExt cx="6247054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annual sales target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年度销售目标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61" name="组合 60"/>
          <p:cNvGrpSpPr/>
          <p:nvPr/>
        </p:nvGrpSpPr>
        <p:grpSpPr>
          <a:xfrm>
            <a:off x="1721762" y="4494576"/>
            <a:ext cx="1784529" cy="1035601"/>
            <a:chOff x="8641357" y="2133650"/>
            <a:chExt cx="1686034" cy="978442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2518" y="1863383"/>
            <a:ext cx="1784529" cy="1035601"/>
            <a:chOff x="8641357" y="2133650"/>
            <a:chExt cx="1686034" cy="978442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98422" y="1806378"/>
            <a:ext cx="1784529" cy="1035601"/>
            <a:chOff x="8641357" y="2133650"/>
            <a:chExt cx="1686034" cy="978442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226098" y="3685350"/>
            <a:ext cx="1079544" cy="30307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411192" y="3534760"/>
            <a:ext cx="953474" cy="30213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795144" y="3534763"/>
            <a:ext cx="680358" cy="27610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524715" y="2386039"/>
            <a:ext cx="2026402" cy="17468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3" name="组合 2"/>
          <p:cNvGrpSpPr/>
          <p:nvPr/>
        </p:nvGrpSpPr>
        <p:grpSpPr>
          <a:xfrm>
            <a:off x="1701807" y="2787306"/>
            <a:ext cx="1820147" cy="983911"/>
            <a:chOff x="1607877" y="2822764"/>
            <a:chExt cx="1719686" cy="929605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752" dirty="0">
                  <a:solidFill>
                    <a:srgbClr val="0066CC"/>
                  </a:solidFill>
                </a:rPr>
                <a:t>第</a:t>
              </a:r>
              <a:r>
                <a:rPr lang="en-US" altLang="zh-CN" sz="2752" dirty="0">
                  <a:solidFill>
                    <a:srgbClr val="0066CC"/>
                  </a:solidFill>
                </a:rPr>
                <a:t>1</a:t>
              </a:r>
              <a:r>
                <a:rPr lang="zh-CN" altLang="en-US" sz="2752" dirty="0">
                  <a:solidFill>
                    <a:srgbClr val="0066CC"/>
                  </a:solidFill>
                </a:rPr>
                <a:t>季度</a:t>
              </a:r>
              <a:endParaRPr lang="zh-CN" altLang="zh-CN" sz="2752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2752" dirty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sz="2752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sz="2752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702190" y="3259488"/>
            <a:ext cx="2026402" cy="17468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4" name="组合 3"/>
          <p:cNvGrpSpPr/>
          <p:nvPr/>
        </p:nvGrpSpPr>
        <p:grpSpPr>
          <a:xfrm>
            <a:off x="3886901" y="3685354"/>
            <a:ext cx="1820147" cy="983911"/>
            <a:chOff x="3672367" y="3671245"/>
            <a:chExt cx="1719686" cy="929605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752" dirty="0">
                  <a:solidFill>
                    <a:srgbClr val="0066CC"/>
                  </a:solidFill>
                </a:rPr>
                <a:t>第</a:t>
              </a:r>
              <a:r>
                <a:rPr lang="en-US" altLang="zh-CN" sz="2752" dirty="0">
                  <a:solidFill>
                    <a:srgbClr val="0066CC"/>
                  </a:solidFill>
                </a:rPr>
                <a:t>2</a:t>
              </a:r>
              <a:r>
                <a:rPr lang="zh-CN" altLang="en-US" sz="2752" dirty="0">
                  <a:solidFill>
                    <a:srgbClr val="0066CC"/>
                  </a:solidFill>
                </a:rPr>
                <a:t>季度</a:t>
              </a:r>
              <a:endParaRPr lang="zh-CN" altLang="zh-CN" sz="2752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2752" dirty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sz="2752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sz="2752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909192" y="2386039"/>
            <a:ext cx="2026402" cy="17468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6" name="组合 5"/>
          <p:cNvGrpSpPr/>
          <p:nvPr/>
        </p:nvGrpSpPr>
        <p:grpSpPr>
          <a:xfrm>
            <a:off x="6094499" y="2806095"/>
            <a:ext cx="1820147" cy="983911"/>
            <a:chOff x="5758119" y="2840516"/>
            <a:chExt cx="1719686" cy="929605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752" dirty="0">
                  <a:solidFill>
                    <a:srgbClr val="0066CC"/>
                  </a:solidFill>
                </a:rPr>
                <a:t>第</a:t>
              </a:r>
              <a:r>
                <a:rPr lang="en-US" altLang="zh-CN" sz="2752" dirty="0">
                  <a:solidFill>
                    <a:srgbClr val="0066CC"/>
                  </a:solidFill>
                </a:rPr>
                <a:t>3</a:t>
              </a:r>
              <a:r>
                <a:rPr lang="zh-CN" altLang="en-US" sz="2752" dirty="0">
                  <a:solidFill>
                    <a:srgbClr val="0066CC"/>
                  </a:solidFill>
                </a:rPr>
                <a:t>季度</a:t>
              </a:r>
              <a:endParaRPr lang="zh-CN" altLang="zh-CN" sz="2752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2752" dirty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sz="2752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sz="2752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39257" y="4594704"/>
            <a:ext cx="1784529" cy="1035601"/>
            <a:chOff x="8641357" y="2133650"/>
            <a:chExt cx="1686034" cy="978442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8110561" y="3259488"/>
            <a:ext cx="2026402" cy="17468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7" name="组合 6"/>
          <p:cNvGrpSpPr/>
          <p:nvPr/>
        </p:nvGrpSpPr>
        <p:grpSpPr>
          <a:xfrm>
            <a:off x="8316813" y="3727826"/>
            <a:ext cx="1820147" cy="983911"/>
            <a:chOff x="7857775" y="3711373"/>
            <a:chExt cx="1719686" cy="929605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752" dirty="0">
                  <a:solidFill>
                    <a:srgbClr val="0066CC"/>
                  </a:solidFill>
                </a:rPr>
                <a:t>第</a:t>
              </a:r>
              <a:r>
                <a:rPr lang="en-US" altLang="zh-CN" sz="2752" dirty="0">
                  <a:solidFill>
                    <a:srgbClr val="0066CC"/>
                  </a:solidFill>
                </a:rPr>
                <a:t>4</a:t>
              </a:r>
              <a:r>
                <a:rPr lang="zh-CN" altLang="en-US" sz="2752" dirty="0">
                  <a:solidFill>
                    <a:srgbClr val="0066CC"/>
                  </a:solidFill>
                </a:rPr>
                <a:t>季度</a:t>
              </a:r>
              <a:endParaRPr lang="zh-CN" altLang="zh-CN" sz="2752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87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2752" dirty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sz="2752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sz="2752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497" y="141"/>
            <a:ext cx="6249595" cy="678647"/>
            <a:chOff x="360438" y="189434"/>
            <a:chExt cx="5904655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367358"/>
              <a:ext cx="1945923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目标实现目标</a:t>
              </a:r>
              <a:endParaRPr lang="zh-CN" altLang="zh-CN" sz="381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cxnSp>
        <p:nvCxnSpPr>
          <p:cNvPr id="80" name="直接连接符 79"/>
          <p:cNvCxnSpPr/>
          <p:nvPr/>
        </p:nvCxnSpPr>
        <p:spPr>
          <a:xfrm flipH="1">
            <a:off x="3226098" y="3663968"/>
            <a:ext cx="107954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5170472" y="1890036"/>
            <a:ext cx="2552937" cy="184461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170472" y="3135408"/>
            <a:ext cx="2756265" cy="55392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5170472" y="3689336"/>
            <a:ext cx="2756265" cy="66148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5127214" y="3689335"/>
            <a:ext cx="2596197" cy="176232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545667" y="1143359"/>
            <a:ext cx="1187538" cy="1188501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545667" y="2439007"/>
            <a:ext cx="1187538" cy="1188501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545667" y="3734655"/>
            <a:ext cx="1187538" cy="1188501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545667" y="5030303"/>
            <a:ext cx="1187538" cy="1188501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78374" y="2490013"/>
            <a:ext cx="2245612" cy="2247434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4004404" y="2554225"/>
            <a:ext cx="2245612" cy="2247434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11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711863" y="3048723"/>
            <a:ext cx="1378637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810" dirty="0">
                <a:solidFill>
                  <a:srgbClr val="0066CC"/>
                </a:solidFill>
              </a:rPr>
              <a:t>初步</a:t>
            </a:r>
            <a:endParaRPr lang="en-US" altLang="zh-CN" sz="3810" dirty="0">
              <a:solidFill>
                <a:srgbClr val="0066CC"/>
              </a:solidFill>
            </a:endParaRPr>
          </a:p>
          <a:p>
            <a:r>
              <a:rPr lang="zh-CN" altLang="en-US" sz="3810" dirty="0">
                <a:solidFill>
                  <a:srgbClr val="0066CC"/>
                </a:solidFill>
              </a:rPr>
              <a:t>目标</a:t>
            </a:r>
            <a:endParaRPr lang="zh-CN" altLang="zh-CN" sz="381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481155" y="3048723"/>
            <a:ext cx="1378637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810" dirty="0">
                <a:solidFill>
                  <a:srgbClr val="0066CC"/>
                </a:solidFill>
              </a:rPr>
              <a:t>最终目标</a:t>
            </a:r>
            <a:endParaRPr lang="zh-CN" altLang="zh-CN" sz="381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728777" y="1384906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01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728777" y="2680554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02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728777" y="3976202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03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728777" y="5271850"/>
            <a:ext cx="822661" cy="74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4234" dirty="0">
                <a:solidFill>
                  <a:srgbClr val="0066CC"/>
                </a:solidFill>
              </a:rPr>
              <a:t>04</a:t>
            </a:r>
            <a:endParaRPr lang="zh-CN" altLang="en-US" sz="4234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448497" y="4999363"/>
            <a:ext cx="172510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264659" y="4999363"/>
            <a:ext cx="172510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117"/>
              </a:lnSpc>
            </a:pPr>
            <a:r>
              <a: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9038362" y="1286540"/>
            <a:ext cx="1784529" cy="914109"/>
            <a:chOff x="8641357" y="2133650"/>
            <a:chExt cx="1686034" cy="863656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038362" y="2571344"/>
            <a:ext cx="1784529" cy="914109"/>
            <a:chOff x="8641357" y="2133650"/>
            <a:chExt cx="1686034" cy="863656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038362" y="3916193"/>
            <a:ext cx="1784529" cy="914109"/>
            <a:chOff x="8641357" y="2133650"/>
            <a:chExt cx="1686034" cy="863656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038362" y="5168492"/>
            <a:ext cx="1784529" cy="914109"/>
            <a:chOff x="8641357" y="2133650"/>
            <a:chExt cx="1686034" cy="863656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497" y="141"/>
            <a:ext cx="5394370" cy="678647"/>
            <a:chOff x="360438" y="189434"/>
            <a:chExt cx="5096633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团队建设</a:t>
              </a:r>
              <a:endParaRPr lang="zh-CN" altLang="zh-CN" sz="381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5" name="组合 4"/>
          <p:cNvGrpSpPr/>
          <p:nvPr/>
        </p:nvGrpSpPr>
        <p:grpSpPr>
          <a:xfrm>
            <a:off x="913948" y="1905502"/>
            <a:ext cx="2284584" cy="2286438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11" dirty="0"/>
                <a:t> </a:t>
              </a:r>
              <a:endParaRPr lang="zh-CN" altLang="en-US" sz="201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58723" y="1905502"/>
            <a:ext cx="2284584" cy="2286438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11" dirty="0"/>
                <a:t> </a:t>
              </a:r>
              <a:endParaRPr lang="zh-CN" altLang="en-US" sz="201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04301" y="1905502"/>
            <a:ext cx="2284584" cy="2286438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11" dirty="0"/>
                <a:t> </a:t>
              </a:r>
              <a:endParaRPr lang="zh-CN" altLang="en-US" sz="201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48026" y="1905502"/>
            <a:ext cx="2284584" cy="2286438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11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11" dirty="0"/>
                <a:t> </a:t>
              </a:r>
              <a:endParaRPr lang="zh-CN" altLang="en-US" sz="2011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84545" y="4649228"/>
            <a:ext cx="2040676" cy="1057292"/>
            <a:chOff x="1024682" y="4581922"/>
            <a:chExt cx="1928043" cy="998936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17" dirty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18192" y="4606817"/>
            <a:ext cx="1926968" cy="1099703"/>
            <a:chOff x="3796410" y="4541852"/>
            <a:chExt cx="1820611" cy="1039006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sz="2117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76852" y="4606817"/>
            <a:ext cx="1735817" cy="1099703"/>
            <a:chOff x="6497291" y="4541852"/>
            <a:chExt cx="1640010" cy="1039006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sz="2117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3458" y="4606817"/>
            <a:ext cx="1725103" cy="1099703"/>
            <a:chOff x="9073405" y="4541852"/>
            <a:chExt cx="1629888" cy="1039006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39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sz="2117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497" y="141"/>
            <a:ext cx="5394370" cy="678647"/>
            <a:chOff x="360438" y="189434"/>
            <a:chExt cx="5096633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团队力量</a:t>
              </a:r>
              <a:endParaRPr lang="zh-CN" altLang="zh-CN" sz="381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79" name="椭圆 78"/>
          <p:cNvSpPr/>
          <p:nvPr/>
        </p:nvSpPr>
        <p:spPr>
          <a:xfrm>
            <a:off x="914995" y="3963296"/>
            <a:ext cx="1219433" cy="121943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5" name="组合 4"/>
          <p:cNvGrpSpPr/>
          <p:nvPr/>
        </p:nvGrpSpPr>
        <p:grpSpPr>
          <a:xfrm>
            <a:off x="2363072" y="2362790"/>
            <a:ext cx="3734515" cy="3734515"/>
            <a:chOff x="2232645" y="2421682"/>
            <a:chExt cx="3528392" cy="3528392"/>
          </a:xfrm>
        </p:grpSpPr>
        <p:sp>
          <p:nvSpPr>
            <p:cNvPr id="77" name="椭圆 76"/>
            <p:cNvSpPr/>
            <p:nvPr/>
          </p:nvSpPr>
          <p:spPr>
            <a:xfrm>
              <a:off x="2232645" y="2421682"/>
              <a:ext cx="3528392" cy="352839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2520677" y="2709714"/>
              <a:ext cx="2952328" cy="2952328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/>
            </a:p>
          </p:txBody>
        </p:sp>
      </p:grpSp>
      <p:sp>
        <p:nvSpPr>
          <p:cNvPr id="78" name="椭圆 77"/>
          <p:cNvSpPr/>
          <p:nvPr/>
        </p:nvSpPr>
        <p:spPr>
          <a:xfrm>
            <a:off x="1448500" y="1416914"/>
            <a:ext cx="1877392" cy="187739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grpSp>
        <p:nvGrpSpPr>
          <p:cNvPr id="83" name="组合 82"/>
          <p:cNvGrpSpPr/>
          <p:nvPr/>
        </p:nvGrpSpPr>
        <p:grpSpPr>
          <a:xfrm>
            <a:off x="8021550" y="1749651"/>
            <a:ext cx="2773512" cy="1164445"/>
            <a:chOff x="8641357" y="2133650"/>
            <a:chExt cx="2620431" cy="1100174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021550" y="3045299"/>
            <a:ext cx="2773512" cy="1164445"/>
            <a:chOff x="8641357" y="2133650"/>
            <a:chExt cx="2620431" cy="1100174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021550" y="4523473"/>
            <a:ext cx="2773512" cy="1164445"/>
            <a:chOff x="8641357" y="2133650"/>
            <a:chExt cx="2620431" cy="1100174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59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117"/>
                </a:lnSpc>
              </a:pPr>
              <a:r>
                <a:rPr lang="zh-CN" altLang="en-US" sz="1482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5792729" y="5489148"/>
            <a:ext cx="762146" cy="7621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8" grpId="0" animBg="1"/>
      <p:bldP spid="10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497" y="141"/>
            <a:ext cx="5394370" cy="678647"/>
            <a:chOff x="360438" y="189434"/>
            <a:chExt cx="5096633" cy="641190"/>
          </a:xfrm>
        </p:grpSpPr>
        <p:grpSp>
          <p:nvGrpSpPr>
            <p:cNvPr id="6" name="组合 5"/>
            <p:cNvGrpSpPr/>
            <p:nvPr/>
          </p:nvGrpSpPr>
          <p:grpSpPr>
            <a:xfrm>
              <a:off x="2808709" y="368645"/>
              <a:ext cx="2648362" cy="360040"/>
              <a:chOff x="2808709" y="368645"/>
              <a:chExt cx="2648362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808709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6782" tIns="48391" rIns="96782" bIns="4839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11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70" dirty="0"/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展望未来</a:t>
              </a:r>
              <a:endParaRPr lang="zh-CN" altLang="zh-CN" sz="381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420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grpSp>
        <p:nvGrpSpPr>
          <p:cNvPr id="5" name="组合 4"/>
          <p:cNvGrpSpPr/>
          <p:nvPr/>
        </p:nvGrpSpPr>
        <p:grpSpPr>
          <a:xfrm>
            <a:off x="3125221" y="2972506"/>
            <a:ext cx="3792485" cy="2663675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621881" y="1749653"/>
            <a:ext cx="2773512" cy="483209"/>
            <a:chOff x="8641357" y="2133650"/>
            <a:chExt cx="2620431" cy="456539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1012" y="1513007"/>
            <a:ext cx="3792485" cy="2663675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5" cy="2005041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778000" y="2210363"/>
            <a:ext cx="3658300" cy="390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90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90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37623"/>
            <a:ext cx="12195175" cy="2849084"/>
          </a:xfrm>
          <a:prstGeom prst="rect">
            <a:avLst/>
          </a:prstGeom>
        </p:spPr>
      </p:pic>
      <p:sp>
        <p:nvSpPr>
          <p:cNvPr id="65" name="TextBox 42"/>
          <p:cNvSpPr txBox="1"/>
          <p:nvPr/>
        </p:nvSpPr>
        <p:spPr>
          <a:xfrm>
            <a:off x="1929095" y="2319739"/>
            <a:ext cx="8424936" cy="97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715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谢谢观看   </a:t>
            </a:r>
            <a:r>
              <a:rPr lang="en-US" altLang="zh-CN" sz="5715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5715" b="1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572447" y="3348494"/>
            <a:ext cx="7260853" cy="369332"/>
            <a:chOff x="2251552" y="4413482"/>
            <a:chExt cx="9353460" cy="348947"/>
          </a:xfrm>
        </p:grpSpPr>
        <p:grpSp>
          <p:nvGrpSpPr>
            <p:cNvPr id="67" name="组合 66"/>
            <p:cNvGrpSpPr/>
            <p:nvPr/>
          </p:nvGrpSpPr>
          <p:grpSpPr>
            <a:xfrm>
              <a:off x="2251552" y="4568980"/>
              <a:ext cx="9353460" cy="0"/>
              <a:chOff x="2495035" y="4711855"/>
              <a:chExt cx="8218533" cy="0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2495035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9350603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文本框 27"/>
            <p:cNvSpPr txBox="1"/>
            <p:nvPr/>
          </p:nvSpPr>
          <p:spPr>
            <a:xfrm>
              <a:off x="4095634" y="4413482"/>
              <a:ext cx="5561396" cy="348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年终总结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新年计划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述职报告</a:t>
              </a:r>
              <a:r>
                <a:rPr lang="en-US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zh-CN" sz="1800" i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工作汇报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3336621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6" name="文本框 5"/>
          <p:cNvSpPr txBox="1"/>
          <p:nvPr/>
        </p:nvSpPr>
        <p:spPr>
          <a:xfrm>
            <a:off x="3657319" y="676767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2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10553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2" name="文本框 41"/>
          <p:cNvSpPr txBox="1"/>
          <p:nvPr/>
        </p:nvSpPr>
        <p:spPr>
          <a:xfrm>
            <a:off x="5031251" y="676767"/>
            <a:ext cx="7344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0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84485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5" name="文本框 44"/>
          <p:cNvSpPr txBox="1"/>
          <p:nvPr/>
        </p:nvSpPr>
        <p:spPr>
          <a:xfrm>
            <a:off x="6405183" y="676767"/>
            <a:ext cx="69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2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458417" y="676767"/>
            <a:ext cx="1252108" cy="12521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 b="1"/>
          </a:p>
        </p:txBody>
      </p:sp>
      <p:sp>
        <p:nvSpPr>
          <p:cNvPr id="49" name="文本框 48"/>
          <p:cNvSpPr txBox="1"/>
          <p:nvPr/>
        </p:nvSpPr>
        <p:spPr>
          <a:xfrm>
            <a:off x="7779115" y="676767"/>
            <a:ext cx="7344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66CC"/>
                </a:solidFill>
                <a:latin typeface="Impact" panose="020B0806030902050204" pitchFamily="34" charset="0"/>
              </a:rPr>
              <a:t>0</a:t>
            </a:r>
            <a:endParaRPr lang="zh-CN" altLang="en-US" sz="8000" dirty="0">
              <a:solidFill>
                <a:srgbClr val="0066CC"/>
              </a:solidFill>
              <a:latin typeface="Impact" panose="020B080603090205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18636" y="4784614"/>
            <a:ext cx="3968477" cy="6480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dist="127000" dir="13500000">
              <a:prstClr val="black">
                <a:alpha val="2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487973">
            <a:off x="1004884" y="862093"/>
            <a:ext cx="931086" cy="802660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852852">
            <a:off x="1988441" y="1671390"/>
            <a:ext cx="400597" cy="345342"/>
          </a:xfrm>
          <a:prstGeom prst="triangl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9752308">
            <a:off x="1994663" y="582207"/>
            <a:ext cx="811071" cy="69919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494724">
            <a:off x="9285149" y="1240678"/>
            <a:ext cx="811071" cy="69919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494724">
            <a:off x="10568046" y="1854803"/>
            <a:ext cx="1023154" cy="882029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302461">
            <a:off x="9478993" y="663358"/>
            <a:ext cx="492925" cy="424935"/>
          </a:xfrm>
          <a:prstGeom prst="triangl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2906731">
            <a:off x="10292820" y="863918"/>
            <a:ext cx="619417" cy="533980"/>
          </a:xfrm>
          <a:prstGeom prst="triangle">
            <a:avLst/>
          </a:prstGeom>
          <a:noFill/>
          <a:ln w="9525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7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36" grpId="0" animBg="1"/>
      <p:bldP spid="41" grpId="0" animBg="1"/>
      <p:bldP spid="44" grpId="0" animBg="1"/>
      <p:bldP spid="4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5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3148972" y="967022"/>
            <a:ext cx="7926462" cy="3127875"/>
            <a:chOff x="2494669" y="1266647"/>
            <a:chExt cx="7488969" cy="2955235"/>
          </a:xfrm>
        </p:grpSpPr>
        <p:sp>
          <p:nvSpPr>
            <p:cNvPr id="50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67801">
                <a:defRPr/>
              </a:pPr>
              <a:endParaRPr lang="zh-CN" altLang="en-US" sz="190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52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194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前阶段概述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各项计划完成情况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与去年同期比较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1990" y="2772925"/>
            <a:ext cx="1737299" cy="3119236"/>
            <a:chOff x="406574" y="1514107"/>
            <a:chExt cx="2520000" cy="452453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406574" y="5374011"/>
              <a:ext cx="2520000" cy="664633"/>
              <a:chOff x="406574" y="5374011"/>
              <a:chExt cx="2520000" cy="664633"/>
            </a:xfrm>
          </p:grpSpPr>
          <p:sp>
            <p:nvSpPr>
              <p:cNvPr id="56" name="TextBox 5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0"/>
                <a:ext cx="252000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9" name="组合 58"/>
          <p:cNvGrpSpPr/>
          <p:nvPr/>
        </p:nvGrpSpPr>
        <p:grpSpPr>
          <a:xfrm>
            <a:off x="2896577" y="2772925"/>
            <a:ext cx="1737492" cy="3121568"/>
            <a:chOff x="3358902" y="1510725"/>
            <a:chExt cx="2520280" cy="4527920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358902" y="5374010"/>
              <a:ext cx="2520280" cy="664635"/>
              <a:chOff x="3358902" y="5374010"/>
              <a:chExt cx="2520280" cy="664635"/>
            </a:xfrm>
          </p:grpSpPr>
          <p:sp>
            <p:nvSpPr>
              <p:cNvPr id="62" name="TextBox 61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5030583" y="2772925"/>
            <a:ext cx="1756919" cy="3119286"/>
            <a:chOff x="6282770" y="1514104"/>
            <a:chExt cx="2548460" cy="4524610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6282770" y="5374010"/>
              <a:ext cx="2548460" cy="664704"/>
              <a:chOff x="6282770" y="5374010"/>
              <a:chExt cx="2548460" cy="664704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7088379" y="2772922"/>
            <a:ext cx="2225859" cy="3119238"/>
            <a:chOff x="9042458" y="1514103"/>
            <a:chExt cx="3228669" cy="4524540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/>
          </p:nvGrpSpPr>
          <p:grpSpPr>
            <a:xfrm>
              <a:off x="9042458" y="5374010"/>
              <a:ext cx="3228669" cy="664633"/>
              <a:chOff x="9042458" y="5374010"/>
              <a:chExt cx="3228669" cy="664633"/>
            </a:xfrm>
          </p:grpSpPr>
          <p:sp>
            <p:nvSpPr>
              <p:cNvPr id="74" name="TextBox 73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79"/>
                <a:ext cx="3228669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90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90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6" name="直接连接符 75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7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92037" y="2173894"/>
            <a:ext cx="2788859" cy="491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9466664" y="2703490"/>
            <a:ext cx="1965944" cy="3188671"/>
            <a:chOff x="9263558" y="1413389"/>
            <a:chExt cx="2851655" cy="4625254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9263558" y="5374010"/>
              <a:ext cx="2851655" cy="664633"/>
              <a:chOff x="9263558" y="5374010"/>
              <a:chExt cx="2851655" cy="664633"/>
            </a:xfrm>
          </p:grpSpPr>
          <p:sp>
            <p:nvSpPr>
              <p:cNvPr id="81" name="TextBox 8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79"/>
                <a:ext cx="2851655" cy="55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905" dirty="0" smtClean="0">
                    <a:solidFill>
                      <a:schemeClr val="bg1"/>
                    </a:solidFill>
                  </a:rPr>
                  <a:t>2019</a:t>
                </a:r>
                <a:r>
                  <a:rPr lang="zh-CN" altLang="zh-CN" sz="1905" dirty="0" smtClean="0">
                    <a:solidFill>
                      <a:schemeClr val="bg1"/>
                    </a:solidFill>
                  </a:rPr>
                  <a:t>年</a:t>
                </a:r>
                <a:r>
                  <a:rPr lang="zh-CN" altLang="zh-CN" sz="1905" dirty="0">
                    <a:solidFill>
                      <a:schemeClr val="bg1"/>
                    </a:solidFill>
                  </a:rPr>
                  <a:t>工作计划</a:t>
                </a:r>
                <a:endParaRPr lang="zh-CN" altLang="en-US" sz="1905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1146159" y="1542237"/>
            <a:ext cx="848955" cy="848953"/>
            <a:chOff x="7414667" y="3750265"/>
            <a:chExt cx="871129" cy="871129"/>
          </a:xfrm>
        </p:grpSpPr>
        <p:sp>
          <p:nvSpPr>
            <p:cNvPr id="85" name="椭圆 8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86" name="文本框 20"/>
            <p:cNvSpPr txBox="1"/>
            <p:nvPr/>
          </p:nvSpPr>
          <p:spPr>
            <a:xfrm>
              <a:off x="7468849" y="3843910"/>
              <a:ext cx="792991" cy="69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1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81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00248E-6 3.33333E-6 L 0.69162 0.61412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74" y="306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1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1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04289" y="-200363"/>
            <a:ext cx="11090886" cy="7260313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25" name="Freeform 508"/>
          <p:cNvSpPr>
            <a:spLocks/>
          </p:cNvSpPr>
          <p:nvPr/>
        </p:nvSpPr>
        <p:spPr bwMode="auto">
          <a:xfrm>
            <a:off x="6932578" y="1572341"/>
            <a:ext cx="90733" cy="90733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932578" y="1572341"/>
            <a:ext cx="90733" cy="907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932575" y="148160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932575" y="148160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/>
          <a:p>
            <a:endParaRPr lang="zh-CN" altLang="en-US" sz="2011"/>
          </a:p>
        </p:txBody>
      </p:sp>
      <p:grpSp>
        <p:nvGrpSpPr>
          <p:cNvPr id="10" name="组合 9"/>
          <p:cNvGrpSpPr/>
          <p:nvPr/>
        </p:nvGrpSpPr>
        <p:grpSpPr>
          <a:xfrm>
            <a:off x="6932578" y="1295787"/>
            <a:ext cx="4230323" cy="548483"/>
            <a:chOff x="6549939" y="1413570"/>
            <a:chExt cx="3996835" cy="51821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18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964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3050" y="2311739"/>
            <a:ext cx="8878745" cy="4333570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905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3923" y="381211"/>
            <a:ext cx="2701208" cy="1115000"/>
            <a:chOff x="504453" y="549474"/>
            <a:chExt cx="2552118" cy="1053459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4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5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9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93" dirty="0">
                <a:solidFill>
                  <a:schemeClr val="bg1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7063715" y="1905502"/>
            <a:ext cx="4597539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175"/>
              </a:lnSpc>
            </a:pPr>
            <a:r>
              <a:rPr lang="zh-CN" altLang="zh-CN" sz="1693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693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1916" y="4281063"/>
            <a:ext cx="2093475" cy="1012902"/>
            <a:chOff x="757655" y="4234076"/>
            <a:chExt cx="1977928" cy="956996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234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234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410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51006" y="5119424"/>
            <a:ext cx="1601006" cy="1140736"/>
            <a:chOff x="5150143" y="5026164"/>
            <a:chExt cx="1512640" cy="107777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4234" dirty="0"/>
                <a:t> 3</a:t>
              </a:r>
              <a:r>
                <a:rPr lang="zh-CN" altLang="zh-CN" sz="4234" dirty="0"/>
                <a:t>件 </a:t>
              </a:r>
              <a:endParaRPr lang="zh-CN" altLang="en-US" sz="4234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18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sz="1482" dirty="0"/>
                <a:t>完成了</a:t>
              </a:r>
              <a:r>
                <a:rPr lang="en-US" altLang="zh-CN" sz="1482" dirty="0"/>
                <a:t>3</a:t>
              </a:r>
              <a:r>
                <a:rPr lang="zh-CN" altLang="zh-CN" sz="1482" dirty="0"/>
                <a:t>件</a:t>
              </a:r>
              <a:endParaRPr lang="en-US" altLang="zh-CN" sz="1482" dirty="0"/>
            </a:p>
            <a:p>
              <a:pPr algn="ctr">
                <a:lnSpc>
                  <a:spcPct val="100000"/>
                </a:lnSpc>
              </a:pPr>
              <a:r>
                <a:rPr lang="zh-CN" altLang="zh-CN" sz="1482" dirty="0"/>
                <a:t>大事</a:t>
              </a:r>
              <a:endParaRPr lang="zh-CN" altLang="en-US" sz="1482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08799" y="4738348"/>
            <a:ext cx="2322119" cy="1031288"/>
            <a:chOff x="7094359" y="4666124"/>
            <a:chExt cx="2193952" cy="974367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4234" dirty="0"/>
                <a:t> 奖 </a:t>
              </a:r>
              <a:endParaRPr lang="zh-CN" altLang="en-US" sz="4234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410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1482" dirty="0"/>
                <a:t>首次获得某某奖</a:t>
              </a:r>
              <a:endParaRPr lang="zh-CN" altLang="en-US" sz="1482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73785" y="3137844"/>
            <a:ext cx="2119180" cy="1101050"/>
            <a:chOff x="3565495" y="3153956"/>
            <a:chExt cx="2002214" cy="1040279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2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4234" dirty="0"/>
                <a:t>9</a:t>
              </a:r>
              <a:r>
                <a:rPr lang="zh-CN" altLang="zh-CN" sz="4234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410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1482" dirty="0"/>
                <a:t>销售额突破</a:t>
              </a:r>
              <a:r>
                <a:rPr lang="en-US" altLang="zh-CN" sz="1482" dirty="0"/>
                <a:t>500</a:t>
              </a:r>
              <a:r>
                <a:rPr lang="zh-CN" altLang="zh-CN" sz="1482" dirty="0"/>
                <a:t>万 </a:t>
              </a:r>
              <a:endParaRPr lang="zh-CN" altLang="en-US" sz="1482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86858" y="609854"/>
            <a:ext cx="1404663" cy="381073"/>
            <a:chOff x="2160637" y="765498"/>
            <a:chExt cx="1327134" cy="360040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82506" y="-200363"/>
            <a:ext cx="8612669" cy="7260313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sp>
        <p:nvSpPr>
          <p:cNvPr id="118" name="TextBox 117"/>
          <p:cNvSpPr txBox="1"/>
          <p:nvPr/>
        </p:nvSpPr>
        <p:spPr>
          <a:xfrm>
            <a:off x="485540" y="2465431"/>
            <a:ext cx="3816525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175"/>
              </a:lnSpc>
            </a:pPr>
            <a:r>
              <a:rPr lang="zh-CN" altLang="zh-CN" sz="1482" dirty="0">
                <a:solidFill>
                  <a:schemeClr val="bg1"/>
                </a:solidFill>
              </a:rPr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482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88" y="304998"/>
            <a:ext cx="3697050" cy="883968"/>
            <a:chOff x="35794" y="490240"/>
            <a:chExt cx="3492995" cy="835178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810" dirty="0"/>
                <a:t>公司简介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Company profile </a:t>
              </a:r>
              <a:endParaRPr lang="zh-CN" altLang="en-US" sz="1270" dirty="0"/>
            </a:p>
          </p:txBody>
        </p:sp>
      </p:grpSp>
      <p:sp>
        <p:nvSpPr>
          <p:cNvPr id="42" name="图文框 41"/>
          <p:cNvSpPr/>
          <p:nvPr/>
        </p:nvSpPr>
        <p:spPr>
          <a:xfrm>
            <a:off x="610139" y="4725442"/>
            <a:ext cx="1713841" cy="1203726"/>
          </a:xfrm>
          <a:prstGeom prst="fram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47" b="1"/>
          </a:p>
        </p:txBody>
      </p:sp>
      <p:sp>
        <p:nvSpPr>
          <p:cNvPr id="46" name="图文框 45"/>
          <p:cNvSpPr/>
          <p:nvPr/>
        </p:nvSpPr>
        <p:spPr>
          <a:xfrm>
            <a:off x="2588227" y="4725442"/>
            <a:ext cx="1713841" cy="1203726"/>
          </a:xfrm>
          <a:prstGeom prst="fram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47" b="1"/>
          </a:p>
        </p:txBody>
      </p:sp>
      <p:grpSp>
        <p:nvGrpSpPr>
          <p:cNvPr id="3" name="组合 2"/>
          <p:cNvGrpSpPr/>
          <p:nvPr/>
        </p:nvGrpSpPr>
        <p:grpSpPr>
          <a:xfrm>
            <a:off x="2669740" y="457425"/>
            <a:ext cx="2970562" cy="381073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064" y="318519"/>
            <a:ext cx="3505871" cy="960182"/>
            <a:chOff x="216421" y="490240"/>
            <a:chExt cx="3312368" cy="907186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07186"/>
              <a:chOff x="216421" y="490240"/>
              <a:chExt cx="3312368" cy="907186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70" dirty="0"/>
                  <a:t>Business process </a:t>
                </a:r>
                <a:endParaRPr lang="zh-CN" altLang="en-US" sz="127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1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810" dirty="0"/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76760" y="3797998"/>
            <a:ext cx="13216832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68752" y="3434266"/>
            <a:ext cx="878216" cy="760938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7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>
                  <a:solidFill>
                    <a:srgbClr val="0066CC"/>
                  </a:solidFill>
                </a:rPr>
                <a:t>2000</a:t>
              </a:r>
              <a:endParaRPr lang="zh-CN" altLang="zh-CN" sz="1905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914995" y="4735902"/>
            <a:ext cx="1524292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931371" y="1986186"/>
            <a:ext cx="1524292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855696" y="4735902"/>
            <a:ext cx="1524292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631089" y="1986186"/>
            <a:ext cx="1676721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852085" y="3434266"/>
            <a:ext cx="878216" cy="760938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>
                  <a:solidFill>
                    <a:srgbClr val="0066CC"/>
                  </a:solidFill>
                </a:rPr>
                <a:t>2005</a:t>
              </a:r>
              <a:endParaRPr lang="zh-CN" altLang="zh-CN" sz="1905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739626" y="3434266"/>
            <a:ext cx="878216" cy="760938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7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/>
                <a:t>2010</a:t>
              </a:r>
              <a:endParaRPr lang="zh-CN" altLang="zh-CN" sz="1905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612668" y="3434266"/>
            <a:ext cx="878216" cy="760938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7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 smtClean="0"/>
                <a:t>2019</a:t>
              </a:r>
              <a:endParaRPr lang="zh-CN" altLang="zh-CN" sz="1905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707304" y="3434266"/>
            <a:ext cx="878216" cy="760938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/>
                <a:t>2012</a:t>
              </a:r>
              <a:endParaRPr lang="zh-CN" altLang="zh-CN" sz="1905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322907" y="3434266"/>
            <a:ext cx="878216" cy="760938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1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905" dirty="0" smtClean="0"/>
                <a:t>2020</a:t>
              </a:r>
              <a:endParaRPr lang="zh-CN" altLang="zh-CN" sz="1905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612668" y="4735902"/>
            <a:ext cx="1524292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0134009" y="1986186"/>
            <a:ext cx="1524292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6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6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528" y="304999"/>
            <a:ext cx="5297557" cy="960182"/>
            <a:chOff x="251817" y="490240"/>
            <a:chExt cx="5005164" cy="907186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07186"/>
              <a:chOff x="251817" y="490240"/>
              <a:chExt cx="5005164" cy="907186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1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810" dirty="0"/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70" dirty="0"/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110064374"/>
              </p:ext>
            </p:extLst>
          </p:nvPr>
        </p:nvGraphicFramePr>
        <p:xfrm>
          <a:off x="4649513" y="2267522"/>
          <a:ext cx="6840950" cy="4253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25133" y="2267520"/>
            <a:ext cx="2347656" cy="931410"/>
            <a:chOff x="374605" y="2088644"/>
            <a:chExt cx="2218080" cy="880002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175"/>
                </a:lnSpc>
              </a:pPr>
              <a:r>
                <a:rPr lang="zh-CN" altLang="en-US" sz="1693" dirty="0">
                  <a:solidFill>
                    <a:schemeClr val="bg1"/>
                  </a:solidFill>
                </a:rPr>
                <a:t>一季度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58" dirty="0">
                <a:solidFill>
                  <a:schemeClr val="bg1"/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点击此处添加完成情况具体内容</a:t>
              </a: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5133" y="3201150"/>
            <a:ext cx="2347656" cy="931410"/>
            <a:chOff x="374605" y="2088644"/>
            <a:chExt cx="2218080" cy="880002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175"/>
                </a:lnSpc>
              </a:pPr>
              <a:r>
                <a:rPr lang="zh-CN" altLang="en-US" sz="1693" dirty="0">
                  <a:solidFill>
                    <a:schemeClr val="bg1"/>
                  </a:solidFill>
                </a:rPr>
                <a:t>二季度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58" dirty="0">
                <a:solidFill>
                  <a:schemeClr val="bg1"/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点击此处添加完成情况具体内容</a:t>
              </a: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5133" y="4191940"/>
            <a:ext cx="2347656" cy="931410"/>
            <a:chOff x="374605" y="2088644"/>
            <a:chExt cx="2218080" cy="880002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175"/>
                </a:lnSpc>
              </a:pPr>
              <a:r>
                <a:rPr lang="zh-CN" altLang="en-US" sz="1693" dirty="0">
                  <a:solidFill>
                    <a:schemeClr val="bg1"/>
                  </a:solidFill>
                </a:rPr>
                <a:t>三季度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58" dirty="0">
                <a:solidFill>
                  <a:schemeClr val="bg1"/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点击此处添加完成情况具体内容</a:t>
              </a: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5133" y="5163674"/>
            <a:ext cx="2347656" cy="931410"/>
            <a:chOff x="374605" y="2088644"/>
            <a:chExt cx="2218080" cy="880002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175"/>
                </a:lnSpc>
              </a:pPr>
              <a:r>
                <a:rPr lang="zh-CN" altLang="en-US" sz="1693" dirty="0">
                  <a:solidFill>
                    <a:schemeClr val="bg1"/>
                  </a:solidFill>
                </a:rPr>
                <a:t>四季度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58" dirty="0">
                <a:solidFill>
                  <a:schemeClr val="bg1"/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058" dirty="0">
                  <a:solidFill>
                    <a:schemeClr val="bg1"/>
                  </a:solidFill>
                </a:rPr>
                <a:t>点击此处添加完成情况具体内容</a:t>
              </a: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811152" y="4117652"/>
            <a:ext cx="677336" cy="1979654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782" tIns="48391" rIns="96782" bIns="48391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905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304438" y="141"/>
            <a:ext cx="6554454" cy="678647"/>
            <a:chOff x="-287635" y="189434"/>
            <a:chExt cx="6192688" cy="641190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70" dirty="0"/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89434"/>
              <a:ext cx="3814717" cy="64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810" dirty="0"/>
                <a:t>企业架构</a:t>
              </a:r>
              <a:endParaRPr lang="zh-CN" altLang="zh-CN" sz="381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3" y="990930"/>
            <a:ext cx="12195175" cy="563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1"/>
          </a:p>
        </p:txBody>
      </p:sp>
      <p:cxnSp>
        <p:nvCxnSpPr>
          <p:cNvPr id="167" name="直接连接符 166"/>
          <p:cNvCxnSpPr/>
          <p:nvPr/>
        </p:nvCxnSpPr>
        <p:spPr>
          <a:xfrm flipH="1">
            <a:off x="2117217" y="3546137"/>
            <a:ext cx="1236645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5257422" y="2047552"/>
            <a:ext cx="613740" cy="127882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>
            <a:stCxn id="150" idx="0"/>
          </p:cNvCxnSpPr>
          <p:nvPr/>
        </p:nvCxnSpPr>
        <p:spPr>
          <a:xfrm flipH="1" flipV="1">
            <a:off x="5183013" y="3734653"/>
            <a:ext cx="681046" cy="146976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970783" y="4223625"/>
            <a:ext cx="102295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7194635" y="2355221"/>
            <a:ext cx="1695722" cy="490610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618887" y="1800500"/>
            <a:ext cx="2343957" cy="497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609563" y="1289079"/>
            <a:ext cx="2410543" cy="387782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970783" y="2812509"/>
            <a:ext cx="1010264" cy="12773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867402" y="3048721"/>
            <a:ext cx="1095441" cy="244258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814837" y="3754837"/>
            <a:ext cx="1178906" cy="433973"/>
            <a:chOff x="7383502" y="3736897"/>
            <a:chExt cx="1113838" cy="410020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2" y="3736897"/>
              <a:ext cx="532913" cy="41002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774309" y="4658085"/>
            <a:ext cx="1206739" cy="271025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790863" y="4942365"/>
            <a:ext cx="1171978" cy="156581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5245586" y="3521238"/>
            <a:ext cx="1233074" cy="679560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5183016" y="3596055"/>
            <a:ext cx="1295647" cy="1346308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5109232" y="2940239"/>
            <a:ext cx="1343828" cy="550629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95126" y="3230920"/>
            <a:ext cx="2198019" cy="574517"/>
            <a:chOff x="373317" y="3241897"/>
            <a:chExt cx="2076702" cy="542808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502702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  <a:defRPr/>
              </a:pPr>
              <a:r>
                <a:rPr lang="zh-CN" altLang="en-US" sz="1905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lang="zh-CN" altLang="en-US" sz="1905" b="1" kern="0" dirty="0">
                <a:solidFill>
                  <a:srgbClr val="0066CC"/>
                </a:solidFill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066801" y="3230920"/>
            <a:ext cx="2198019" cy="574517"/>
            <a:chOff x="2897532" y="3241897"/>
            <a:chExt cx="2076702" cy="542808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502702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905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905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418492" y="4708871"/>
            <a:ext cx="1552294" cy="483146"/>
            <a:chOff x="6064227" y="4638273"/>
            <a:chExt cx="1466617" cy="456479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418492" y="3947237"/>
            <a:ext cx="1552294" cy="483146"/>
            <a:chOff x="6064227" y="3918676"/>
            <a:chExt cx="1466617" cy="456479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418492" y="2697618"/>
            <a:ext cx="1552294" cy="483146"/>
            <a:chOff x="6064227" y="2738029"/>
            <a:chExt cx="1466617" cy="456479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618886" y="5445984"/>
            <a:ext cx="2343957" cy="311013"/>
            <a:chOff x="6253561" y="5334702"/>
            <a:chExt cx="2214585" cy="293847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553125" y="5628547"/>
              <a:ext cx="1915021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334702"/>
              <a:ext cx="299566" cy="293847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453060" y="5540935"/>
            <a:ext cx="2509784" cy="737625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5066593" y="5204413"/>
            <a:ext cx="1552294" cy="483146"/>
            <a:chOff x="4786945" y="5106465"/>
            <a:chExt cx="1466617" cy="456479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066593" y="1564406"/>
            <a:ext cx="1552294" cy="483146"/>
            <a:chOff x="4786945" y="1667362"/>
            <a:chExt cx="1466617" cy="456479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890357" y="990929"/>
            <a:ext cx="1322818" cy="483146"/>
            <a:chOff x="8399663" y="1125538"/>
            <a:chExt cx="1249806" cy="456479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890357" y="1536234"/>
            <a:ext cx="1322818" cy="483146"/>
            <a:chOff x="8399663" y="1640745"/>
            <a:chExt cx="1249806" cy="456479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890357" y="2058534"/>
            <a:ext cx="1322818" cy="483146"/>
            <a:chOff x="8399663" y="2134218"/>
            <a:chExt cx="1249806" cy="456479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890357" y="2530944"/>
            <a:ext cx="1322818" cy="483146"/>
            <a:chOff x="8399663" y="2580554"/>
            <a:chExt cx="1249806" cy="456479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890357" y="2973109"/>
            <a:ext cx="1322818" cy="483146"/>
            <a:chOff x="8399663" y="2998314"/>
            <a:chExt cx="1249806" cy="456479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890357" y="3536860"/>
            <a:ext cx="1322818" cy="483146"/>
            <a:chOff x="8399663" y="3530946"/>
            <a:chExt cx="1249806" cy="456479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890357" y="4456719"/>
            <a:ext cx="1322818" cy="483146"/>
            <a:chOff x="8399663" y="4400038"/>
            <a:chExt cx="1249806" cy="456479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890357" y="4862749"/>
            <a:ext cx="1322818" cy="483146"/>
            <a:chOff x="8399663" y="4783658"/>
            <a:chExt cx="1249806" cy="456479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890357" y="5487588"/>
            <a:ext cx="1322818" cy="483146"/>
            <a:chOff x="8399663" y="5374010"/>
            <a:chExt cx="1249806" cy="456479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890357" y="6005967"/>
            <a:ext cx="1322818" cy="483146"/>
            <a:chOff x="8399663" y="5863778"/>
            <a:chExt cx="1249806" cy="456479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890357" y="3981084"/>
            <a:ext cx="1322818" cy="483146"/>
            <a:chOff x="8399663" y="3950651"/>
            <a:chExt cx="1249806" cy="456479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47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5647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67801" fontAlgn="base">
                <a:lnSpc>
                  <a:spcPct val="150000"/>
                </a:lnSpc>
                <a:spcBef>
                  <a:spcPts val="635"/>
                </a:spcBef>
                <a:spcAft>
                  <a:spcPts val="635"/>
                </a:spcAft>
              </a:pPr>
              <a:r>
                <a:rPr lang="zh-CN" altLang="en-US" sz="1693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93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72536" y="4636453"/>
            <a:ext cx="2810762" cy="925130"/>
            <a:chOff x="918855" y="4569851"/>
            <a:chExt cx="2655625" cy="874069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82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88"/>
                </a:lnSpc>
              </a:pPr>
              <a:r>
                <a:rPr lang="zh-CN" altLang="en-US" sz="1482" dirty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6782" tIns="48391" rIns="96782" bIns="483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11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56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4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</a:t>
              </a:r>
              <a:endParaRPr lang="zh-CN" altLang="zh-CN" sz="254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25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75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7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25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50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975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275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3403</Words>
  <Application>Microsoft Office PowerPoint</Application>
  <PresentationFormat>自定义</PresentationFormat>
  <Paragraphs>545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Akzidenz-Grotesk BQ Condensed</vt:lpstr>
      <vt:lpstr>方正中等线简体</vt:lpstr>
      <vt:lpstr>华康俪金黑W8(P)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sunny;51PPT</dc:creator>
  <cp:keywords>51PPT模板网</cp:keywords>
  <dc:description>www.51pptmoban.com</dc:description>
  <cp:lastModifiedBy>阳光 男孩</cp:lastModifiedBy>
  <cp:revision>197</cp:revision>
  <dcterms:created xsi:type="dcterms:W3CDTF">2015-11-08T02:29:44Z</dcterms:created>
  <dcterms:modified xsi:type="dcterms:W3CDTF">2020-03-04T14:57:02Z</dcterms:modified>
</cp:coreProperties>
</file>