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6"/>
  </p:notesMasterIdLst>
  <p:sldIdLst>
    <p:sldId id="265" r:id="rId3"/>
    <p:sldId id="257" r:id="rId4"/>
    <p:sldId id="266" r:id="rId5"/>
    <p:sldId id="267" r:id="rId6"/>
    <p:sldId id="271" r:id="rId7"/>
    <p:sldId id="274" r:id="rId8"/>
    <p:sldId id="277" r:id="rId9"/>
    <p:sldId id="268" r:id="rId10"/>
    <p:sldId id="276" r:id="rId11"/>
    <p:sldId id="269" r:id="rId12"/>
    <p:sldId id="279" r:id="rId13"/>
    <p:sldId id="273" r:id="rId14"/>
    <p:sldId id="28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5F5"/>
    <a:srgbClr val="525252"/>
    <a:srgbClr val="FFFFFF"/>
    <a:srgbClr val="F8F8F8"/>
    <a:srgbClr val="F0F0F0"/>
    <a:srgbClr val="F3F3F3"/>
    <a:srgbClr val="404040"/>
    <a:srgbClr val="F4F4F4"/>
    <a:srgbClr val="F6F6F6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4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680" y="870"/>
      </p:cViewPr>
      <p:guideLst>
        <p:guide orient="horz" pos="2205"/>
        <p:guide orient="horz" pos="50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80B9C-D9B2-44DC-96A7-40065B64EAED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36A9A-CE4B-4B7D-95DA-27BD6F25C5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316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36A9A-CE4B-4B7D-95DA-27BD6F25C5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822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36A9A-CE4B-4B7D-95DA-27BD6F25C57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533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36A9A-CE4B-4B7D-95DA-27BD6F25C57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763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36A9A-CE4B-4B7D-95DA-27BD6F25C57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534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36A9A-CE4B-4B7D-95DA-27BD6F25C57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409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63EE05-4CCA-4516-A77A-26FED34FE2E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203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8654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6386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2152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FE6BBA8-1FFD-4925-8B87-3D94696FD6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5C0B88C6-8C44-4508-BF5D-BB5A56C21E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589C325-A08A-47FC-8910-350AF25EB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FABB015-FF6F-4476-820B-D85121786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73DBB6A-4B48-48F6-83C3-6A44F2F65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062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8F0282-DE2E-4508-967A-588F6E7F7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31EC0EA-A115-4074-91F4-04FA6D64EB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192211F-C5B7-42F9-85F8-9EB3B6531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83D7668-38C4-4FFC-9EEC-F007DA5E6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6C5169E-ED77-4307-9B06-FFD9F410A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5640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4AB96A8-E537-460E-A0D6-AD2EBA2E9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6391A2D-7DF9-4749-BE99-0E3E55483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C3A28AC-36DB-4032-B76A-D88F688C0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328587F-74D2-4FCE-892E-E7E9EDB93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053CD51-478D-42B9-B3C3-EE0B4A82E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023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366D4D6-B562-4A34-80BF-D80D6CCE3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202ADC1-4D2B-4828-8C5A-3B722F08F4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1238112-3C4D-4909-A050-E4C0F69B8C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63D1B56-29D6-4330-B2C9-DC7D10987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88AC4CD-29B9-4B21-9519-4917DA208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B5B8FDF-DECD-4CF3-9402-66CACB7B2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631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60C929-65DD-47D7-B8C9-81881A671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1557FB6-4E36-46B3-AC23-40322C8FE9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12BB217-5BE9-41EE-B5B5-27F3AC9530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FD4BB51-32DB-4F32-AF52-01AD493B05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9AD7A4B6-F883-4E47-B4EB-DC253F2FB3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9921933E-CAD6-4B25-BB34-E5B5BBCF1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3B1710AC-51DE-4CEE-8D23-650AEDC86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EE89623-544A-4E76-A7C0-67DE232C5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010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68B2162-300D-40FF-B074-2B44DA78D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AE52A54D-88AC-48DB-A2F0-C06727123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D3C90E0-19E9-44C6-BB2B-275A338B5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2B918F99-4EDA-4743-8A54-1040A5177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2508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E606127-08E6-4B45-B78B-3F98ECB5E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845B8C2-B135-4DBC-AEC6-39D711269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F86EDD9-FE0E-4699-8673-D43D7E7EB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3707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19B056A-0D50-42A2-8A43-A70CADCDC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6597E0A-117D-484B-ACB2-CD2AA6A031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0281BA1-97BE-4DE5-A40E-76828BC53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1424852-3FD3-4B7F-A908-5B820B64D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009AA47-AE68-44BC-945F-69AFD8835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D4E4216-FD99-44C3-8270-0A12026A1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256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1210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D61E014-6DE8-436A-89A0-A3848D616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AC2A313F-9EC5-46E6-8CBB-47EA43FAFB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FB2ADDF-7A45-485A-A0D3-7F22CBE459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DE02B2A-9CA3-41A4-811B-116E51409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113EF72-90D7-43E0-B455-910A0A710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DC6311A-547C-4E68-8BAA-0452F4C97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771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FB34AF4-56E3-434E-903C-0BDC3C2B7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5FEF895-B212-4185-A003-F2CA0A63E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9F55299-8D56-4128-A9D2-A72F876BE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5C372A8-E882-4D20-A395-6ED1708E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466003E-1AFC-4341-AC15-C5664025C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8965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8BA6A97-1635-41CD-9F83-E9ED124901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CCEBEE2-D110-40C9-B7DA-26C99C52A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4098BB9-F5B0-4874-A83A-D20B5001D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2636F47-C397-4F01-A129-9571557E2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BF704CE-A9B6-460B-A7D9-EF890A834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450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135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2635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845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0495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648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968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2722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DF1591-7B17-44A4-9EBB-127D5B0D0BC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2020/3/9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02A9A3-453A-49B5-B529-04D288922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157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7C64716F-289E-4FC7-BDFA-1ED285971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B956033-B983-420F-BAB1-9665B91F1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E24F250-25B8-4726-88AF-A166DA5294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BB4C6-8724-45F7-A642-FEB5B1FA785E}" type="datetimeFigureOut">
              <a:rPr lang="zh-CN" altLang="en-US" smtClean="0"/>
              <a:t>2020/3/9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5D4BF73-8AFD-43FE-9600-F076643817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1241DB-9128-4811-AE94-A220B92DBC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9C5F5-F845-4A23-A6FD-C78B6B8D9B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64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>
          <p15:clr>
            <a:srgbClr val="F26B43"/>
          </p15:clr>
        </p15:guide>
        <p15:guide id="2" pos="7257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31">
          <p15:clr>
            <a:srgbClr val="F26B43"/>
          </p15:clr>
        </p15:guide>
        <p15:guide id="6" orient="horz" pos="386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1F6BC2D7-C80E-44C7-9D90-1D8D71A82DAD}"/>
              </a:ext>
            </a:extLst>
          </p:cNvPr>
          <p:cNvGrpSpPr/>
          <p:nvPr/>
        </p:nvGrpSpPr>
        <p:grpSpPr>
          <a:xfrm>
            <a:off x="5051684" y="0"/>
            <a:ext cx="7140315" cy="6858000"/>
            <a:chOff x="5051684" y="0"/>
            <a:chExt cx="7140315" cy="6858000"/>
          </a:xfrm>
          <a:solidFill>
            <a:srgbClr val="F5F5F5"/>
          </a:solidFill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9651DB7D-057D-4FAE-9C05-00F7168D77CC}"/>
                </a:ext>
              </a:extLst>
            </p:cNvPr>
            <p:cNvSpPr/>
            <p:nvPr/>
          </p:nvSpPr>
          <p:spPr>
            <a:xfrm>
              <a:off x="5051684" y="0"/>
              <a:ext cx="7140315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24A7CB01-EB90-4F9B-9D28-18414237D530}"/>
                </a:ext>
              </a:extLst>
            </p:cNvPr>
            <p:cNvCxnSpPr/>
            <p:nvPr/>
          </p:nvCxnSpPr>
          <p:spPr>
            <a:xfrm>
              <a:off x="11520487" y="876300"/>
              <a:ext cx="0" cy="1333500"/>
            </a:xfrm>
            <a:prstGeom prst="line">
              <a:avLst/>
            </a:prstGeom>
            <a:grpFill/>
            <a:ln>
              <a:solidFill>
                <a:srgbClr val="1D273B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六边形 29">
            <a:extLst>
              <a:ext uri="{FF2B5EF4-FFF2-40B4-BE49-F238E27FC236}">
                <a16:creationId xmlns="" xmlns:a16="http://schemas.microsoft.com/office/drawing/2014/main" id="{C6946191-9E5A-4CF6-994A-8386E4A9EEA2}"/>
              </a:ext>
            </a:extLst>
          </p:cNvPr>
          <p:cNvSpPr/>
          <p:nvPr/>
        </p:nvSpPr>
        <p:spPr>
          <a:xfrm rot="5400000">
            <a:off x="11342179" y="5545861"/>
            <a:ext cx="356615" cy="307426"/>
          </a:xfrm>
          <a:prstGeom prst="hexagon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AA247F-5AB4-4122-BFFA-3900C16854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23" y="518914"/>
            <a:ext cx="3168264" cy="56237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1029C5A-734F-48C3-86A9-68AE76D390D4}"/>
              </a:ext>
            </a:extLst>
          </p:cNvPr>
          <p:cNvGrpSpPr/>
          <p:nvPr/>
        </p:nvGrpSpPr>
        <p:grpSpPr>
          <a:xfrm>
            <a:off x="352098" y="2957699"/>
            <a:ext cx="9816982" cy="1857002"/>
            <a:chOff x="352098" y="2677806"/>
            <a:chExt cx="9816982" cy="1857002"/>
          </a:xfrm>
          <a:effectLst/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70D7D845-E33E-421B-ADEF-46FAD7F55E22}"/>
                </a:ext>
              </a:extLst>
            </p:cNvPr>
            <p:cNvGrpSpPr/>
            <p:nvPr/>
          </p:nvGrpSpPr>
          <p:grpSpPr>
            <a:xfrm>
              <a:off x="361623" y="3806915"/>
              <a:ext cx="3168264" cy="727893"/>
              <a:chOff x="639923" y="3536567"/>
              <a:chExt cx="3168264" cy="727893"/>
            </a:xfrm>
          </p:grpSpPr>
          <p:sp>
            <p:nvSpPr>
              <p:cNvPr id="3" name="文本框 2">
                <a:extLst>
                  <a:ext uri="{FF2B5EF4-FFF2-40B4-BE49-F238E27FC236}">
                    <a16:creationId xmlns="" xmlns:a16="http://schemas.microsoft.com/office/drawing/2014/main" id="{8557CB70-5C8F-46B6-9D62-70F6F4B97962}"/>
                  </a:ext>
                </a:extLst>
              </p:cNvPr>
              <p:cNvSpPr txBox="1"/>
              <p:nvPr/>
            </p:nvSpPr>
            <p:spPr>
              <a:xfrm>
                <a:off x="645887" y="3895128"/>
                <a:ext cx="31623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2018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年</a:t>
                </a:r>
                <a:r>
                  <a:rPr lang="en-US" altLang="zh-CN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5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月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19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日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="" xmlns:a16="http://schemas.microsoft.com/office/drawing/2014/main" id="{C1069823-7498-4C6B-8B1A-6A757D7E7D92}"/>
                  </a:ext>
                </a:extLst>
              </p:cNvPr>
              <p:cNvSpPr txBox="1"/>
              <p:nvPr/>
            </p:nvSpPr>
            <p:spPr>
              <a:xfrm>
                <a:off x="639923" y="3536567"/>
                <a:ext cx="31623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914377"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答辩人</a:t>
                </a:r>
                <a:r>
                  <a:rPr kumimoji="0" lang="zh-CN" altLang="en-US" sz="1800" b="0" i="0" u="none" strike="noStrike" kern="120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：</a:t>
                </a:r>
                <a:r>
                  <a:rPr lang="zh-CN" altLang="zh-CN" b="1" dirty="0"/>
                  <a:t>蚂蚁工作室</a:t>
                </a:r>
                <a:r>
                  <a:rPr lang="zh-CN" altLang="en-US" dirty="0"/>
                  <a:t> 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5E2512C4-D8DC-41C1-B83F-98D1A1BCCD0A}"/>
                </a:ext>
              </a:extLst>
            </p:cNvPr>
            <p:cNvSpPr txBox="1"/>
            <p:nvPr/>
          </p:nvSpPr>
          <p:spPr>
            <a:xfrm>
              <a:off x="352098" y="2677806"/>
              <a:ext cx="9816982" cy="646331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河南财经政法大学论文答辩</a:t>
              </a:r>
              <a:r>
                <a:rPr lang="en-US" altLang="zh-CN" sz="3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PPT</a:t>
              </a:r>
              <a:r>
                <a:rPr lang="zh-CN" altLang="en-US" sz="36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模板</a:t>
              </a:r>
              <a:endPara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792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>
            <a:extLst>
              <a:ext uri="{FF2B5EF4-FFF2-40B4-BE49-F238E27FC236}">
                <a16:creationId xmlns="" xmlns:a16="http://schemas.microsoft.com/office/drawing/2014/main" id="{BE823177-A113-4D58-904C-82597FB53BF8}"/>
              </a:ext>
            </a:extLst>
          </p:cNvPr>
          <p:cNvSpPr/>
          <p:nvPr/>
        </p:nvSpPr>
        <p:spPr>
          <a:xfrm rot="5400000">
            <a:off x="2588548" y="1834984"/>
            <a:ext cx="270452" cy="233148"/>
          </a:xfrm>
          <a:prstGeom prst="hexagon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6D14353-3594-4574-A20E-402B0A2795C8}"/>
              </a:ext>
            </a:extLst>
          </p:cNvPr>
          <p:cNvGrpSpPr/>
          <p:nvPr/>
        </p:nvGrpSpPr>
        <p:grpSpPr>
          <a:xfrm>
            <a:off x="4156662" y="3118534"/>
            <a:ext cx="4061363" cy="646331"/>
            <a:chOff x="4875028" y="3105834"/>
            <a:chExt cx="4061363" cy="646331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145E783B-80DD-4980-820E-E0F0524D0242}"/>
                </a:ext>
              </a:extLst>
            </p:cNvPr>
            <p:cNvSpPr txBox="1"/>
            <p:nvPr/>
          </p:nvSpPr>
          <p:spPr>
            <a:xfrm>
              <a:off x="5090885" y="3105834"/>
              <a:ext cx="38455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 </a:t>
              </a:r>
              <a:r>
                <a:rPr lang="zh-CN" altLang="en-US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研究结论与启示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97EC1E55-DBF5-4B8D-98C2-7ED9BA9FB1FE}"/>
                </a:ext>
              </a:extLst>
            </p:cNvPr>
            <p:cNvSpPr/>
            <p:nvPr/>
          </p:nvSpPr>
          <p:spPr>
            <a:xfrm>
              <a:off x="4875028" y="3105834"/>
              <a:ext cx="44916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3600" dirty="0"/>
            </a:p>
          </p:txBody>
        </p:sp>
      </p:grpSp>
      <p:sp>
        <p:nvSpPr>
          <p:cNvPr id="5" name="六边形 4">
            <a:extLst>
              <a:ext uri="{FF2B5EF4-FFF2-40B4-BE49-F238E27FC236}">
                <a16:creationId xmlns="" xmlns:a16="http://schemas.microsoft.com/office/drawing/2014/main" id="{76746D37-9D47-46CE-BF03-A5E8F7D46BD9}"/>
              </a:ext>
            </a:extLst>
          </p:cNvPr>
          <p:cNvSpPr/>
          <p:nvPr/>
        </p:nvSpPr>
        <p:spPr>
          <a:xfrm rot="5400000">
            <a:off x="10189554" y="4967324"/>
            <a:ext cx="192642" cy="166070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="" xmlns:a16="http://schemas.microsoft.com/office/drawing/2014/main" id="{7DAAA257-F2CC-46F9-933E-D1BB72FA4740}"/>
              </a:ext>
            </a:extLst>
          </p:cNvPr>
          <p:cNvSpPr/>
          <p:nvPr/>
        </p:nvSpPr>
        <p:spPr>
          <a:xfrm rot="5400000">
            <a:off x="9640882" y="5534839"/>
            <a:ext cx="324753" cy="279960"/>
          </a:xfrm>
          <a:prstGeom prst="hexagon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502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16381D6-532E-46BE-9F16-02038A6447E5}"/>
              </a:ext>
            </a:extLst>
          </p:cNvPr>
          <p:cNvSpPr/>
          <p:nvPr/>
        </p:nvSpPr>
        <p:spPr>
          <a:xfrm>
            <a:off x="749565" y="382369"/>
            <a:ext cx="33966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研究结论与启示</a:t>
            </a:r>
            <a:endParaRPr lang="zh-CN" altLang="en-US" sz="3600" dirty="0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FC830E5-42E2-4C00-ABBB-AB36B3297486}"/>
              </a:ext>
            </a:extLst>
          </p:cNvPr>
          <p:cNvGrpSpPr/>
          <p:nvPr/>
        </p:nvGrpSpPr>
        <p:grpSpPr>
          <a:xfrm>
            <a:off x="1132234" y="1288901"/>
            <a:ext cx="10296566" cy="2140100"/>
            <a:chOff x="1132234" y="1288901"/>
            <a:chExt cx="10296566" cy="21401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9CF56AC2-F628-473B-B80D-548A2B0F5475}"/>
                </a:ext>
              </a:extLst>
            </p:cNvPr>
            <p:cNvSpPr/>
            <p:nvPr/>
          </p:nvSpPr>
          <p:spPr>
            <a:xfrm>
              <a:off x="1132234" y="1288901"/>
              <a:ext cx="10296566" cy="2140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D079E495-CA33-4D2F-A864-40E3C0DB8DF1}"/>
                </a:ext>
              </a:extLst>
            </p:cNvPr>
            <p:cNvSpPr/>
            <p:nvPr/>
          </p:nvSpPr>
          <p:spPr>
            <a:xfrm>
              <a:off x="1370912" y="2104573"/>
              <a:ext cx="945017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      文章基于“资源拼凑</a:t>
              </a:r>
              <a:r>
                <a:rPr lang="en-US" altLang="zh-CN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—</a:t>
              </a:r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机会开发</a:t>
              </a:r>
              <a:r>
                <a:rPr lang="en-US" altLang="zh-CN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—</a:t>
              </a:r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企业绩效”的逻辑关系进行研究，构建假设模型并进行验证，得出了资源拼凑对企业绩效的正向影响作用，也验证了机会开发的中介作用。对中小企业的管理活动具有参考意义。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C4C11310-7648-400A-A94B-0E7CFAE6A582}"/>
                </a:ext>
              </a:extLst>
            </p:cNvPr>
            <p:cNvSpPr/>
            <p:nvPr/>
          </p:nvSpPr>
          <p:spPr>
            <a:xfrm>
              <a:off x="1450053" y="1548773"/>
              <a:ext cx="14351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研究结论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3F38879-2568-48EE-A197-458C2A1A584A}"/>
              </a:ext>
            </a:extLst>
          </p:cNvPr>
          <p:cNvGrpSpPr/>
          <p:nvPr/>
        </p:nvGrpSpPr>
        <p:grpSpPr>
          <a:xfrm>
            <a:off x="1132234" y="3688873"/>
            <a:ext cx="10296566" cy="2140100"/>
            <a:chOff x="1132234" y="3583776"/>
            <a:chExt cx="10296566" cy="21401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60B72AAE-6D72-49D1-A6A2-A70505BB1A66}"/>
                </a:ext>
              </a:extLst>
            </p:cNvPr>
            <p:cNvSpPr/>
            <p:nvPr/>
          </p:nvSpPr>
          <p:spPr>
            <a:xfrm>
              <a:off x="1132234" y="3583776"/>
              <a:ext cx="10296566" cy="2140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AF2D0A76-0B12-4749-A1D7-0C9052448689}"/>
                </a:ext>
              </a:extLst>
            </p:cNvPr>
            <p:cNvSpPr/>
            <p:nvPr/>
          </p:nvSpPr>
          <p:spPr>
            <a:xfrm>
              <a:off x="1450052" y="3737765"/>
              <a:ext cx="14351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研究启示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8EA72E4D-1064-4B3F-AD52-4CE804A7F9CA}"/>
                </a:ext>
              </a:extLst>
            </p:cNvPr>
            <p:cNvGrpSpPr/>
            <p:nvPr/>
          </p:nvGrpSpPr>
          <p:grpSpPr>
            <a:xfrm>
              <a:off x="1450052" y="4426236"/>
              <a:ext cx="9660930" cy="878965"/>
              <a:chOff x="1450052" y="4426236"/>
              <a:chExt cx="9660930" cy="878965"/>
            </a:xfrm>
          </p:grpSpPr>
          <p:sp>
            <p:nvSpPr>
              <p:cNvPr id="4" name="矩形 3">
                <a:extLst>
                  <a:ext uri="{FF2B5EF4-FFF2-40B4-BE49-F238E27FC236}">
                    <a16:creationId xmlns="" xmlns:a16="http://schemas.microsoft.com/office/drawing/2014/main" id="{DED59149-76A4-4A5E-AC76-2BC2B33C4998}"/>
                  </a:ext>
                </a:extLst>
              </p:cNvPr>
              <p:cNvSpPr/>
              <p:nvPr/>
            </p:nvSpPr>
            <p:spPr>
              <a:xfrm>
                <a:off x="1450052" y="4426236"/>
                <a:ext cx="966093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-1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资源拼凑可为企业带来具有独特性的资源，从而形成资源优势；</a:t>
                </a:r>
                <a:endPara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68B22CA1-55D5-4B6E-8AC7-7A3E3458BB37}"/>
                  </a:ext>
                </a:extLst>
              </p:cNvPr>
              <p:cNvSpPr/>
              <p:nvPr/>
            </p:nvSpPr>
            <p:spPr>
              <a:xfrm>
                <a:off x="1450052" y="4905091"/>
                <a:ext cx="966093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-1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Times New Roman" panose="02020603050405020304" pitchFamily="18" charset="0"/>
                  </a:rPr>
                  <a:t>企业应注重提成机会开发的能力。</a:t>
                </a:r>
                <a:endPara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56" name="直接连接符 55">
            <a:extLst>
              <a:ext uri="{FF2B5EF4-FFF2-40B4-BE49-F238E27FC236}">
                <a16:creationId xmlns="" xmlns:a16="http://schemas.microsoft.com/office/drawing/2014/main" id="{0C1FEE79-095A-4477-BA3C-14BC92F07280}"/>
              </a:ext>
            </a:extLst>
          </p:cNvPr>
          <p:cNvCxnSpPr>
            <a:cxnSpLocks/>
          </p:cNvCxnSpPr>
          <p:nvPr/>
        </p:nvCxnSpPr>
        <p:spPr>
          <a:xfrm>
            <a:off x="749566" y="6384395"/>
            <a:ext cx="948713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804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6977591-5E76-40DD-95A5-A4D45CCB88E0}"/>
              </a:ext>
            </a:extLst>
          </p:cNvPr>
          <p:cNvSpPr/>
          <p:nvPr/>
        </p:nvSpPr>
        <p:spPr>
          <a:xfrm>
            <a:off x="3784600" y="0"/>
            <a:ext cx="8407400" cy="6858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4B5F499-5C0B-440D-B4F0-04AF9042E5E1}"/>
              </a:ext>
            </a:extLst>
          </p:cNvPr>
          <p:cNvSpPr txBox="1"/>
          <p:nvPr/>
        </p:nvSpPr>
        <p:spPr>
          <a:xfrm>
            <a:off x="669924" y="3552669"/>
            <a:ext cx="54260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800" cap="none" spc="-300" normalizeH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感谢</a:t>
            </a:r>
            <a:r>
              <a:rPr lang="zh-CN" altLang="en-US" sz="4400" kern="800" spc="-3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各位教师指导</a:t>
            </a:r>
            <a:endParaRPr kumimoji="0" lang="zh-CN" altLang="en-US" sz="4400" b="0" i="0" u="none" strike="noStrike" kern="800" cap="none" spc="-300" normalizeH="0" noProof="0" dirty="0">
              <a:ln>
                <a:noFill/>
              </a:ln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3C6AC3B-0F4D-4A83-BC45-80E091548DE9}"/>
              </a:ext>
            </a:extLst>
          </p:cNvPr>
          <p:cNvCxnSpPr/>
          <p:nvPr/>
        </p:nvCxnSpPr>
        <p:spPr>
          <a:xfrm>
            <a:off x="11520487" y="876300"/>
            <a:ext cx="0" cy="1333500"/>
          </a:xfrm>
          <a:prstGeom prst="line">
            <a:avLst/>
          </a:prstGeom>
          <a:ln>
            <a:solidFill>
              <a:srgbClr val="1D273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E43CBEB-3BEA-41E2-BB42-33D8BF540738}"/>
              </a:ext>
            </a:extLst>
          </p:cNvPr>
          <p:cNvCxnSpPr/>
          <p:nvPr/>
        </p:nvCxnSpPr>
        <p:spPr>
          <a:xfrm>
            <a:off x="803275" y="5496146"/>
            <a:ext cx="278945" cy="0"/>
          </a:xfrm>
          <a:prstGeom prst="line">
            <a:avLst/>
          </a:prstGeom>
          <a:ln w="25400">
            <a:solidFill>
              <a:srgbClr val="1D27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六边形 6">
            <a:extLst>
              <a:ext uri="{FF2B5EF4-FFF2-40B4-BE49-F238E27FC236}">
                <a16:creationId xmlns="" xmlns:a16="http://schemas.microsoft.com/office/drawing/2014/main" id="{FFF45FE5-1823-441D-8E7D-2DA9C398416C}"/>
              </a:ext>
            </a:extLst>
          </p:cNvPr>
          <p:cNvSpPr/>
          <p:nvPr/>
        </p:nvSpPr>
        <p:spPr>
          <a:xfrm rot="5400000">
            <a:off x="11342179" y="6044395"/>
            <a:ext cx="356615" cy="307426"/>
          </a:xfrm>
          <a:prstGeom prst="hexagon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441C3F0-5868-46DB-AA21-6E17093071ED}"/>
              </a:ext>
            </a:extLst>
          </p:cNvPr>
          <p:cNvGrpSpPr/>
          <p:nvPr/>
        </p:nvGrpSpPr>
        <p:grpSpPr>
          <a:xfrm>
            <a:off x="669924" y="4539796"/>
            <a:ext cx="3162300" cy="733584"/>
            <a:chOff x="669924" y="4539796"/>
            <a:chExt cx="3162300" cy="733584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C69A3C5-BCD3-4BB5-8EEC-124FF7BD897E}"/>
                </a:ext>
              </a:extLst>
            </p:cNvPr>
            <p:cNvSpPr txBox="1"/>
            <p:nvPr/>
          </p:nvSpPr>
          <p:spPr>
            <a:xfrm>
              <a:off x="669924" y="4539796"/>
              <a:ext cx="3162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377"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答辩人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：</a:t>
              </a:r>
              <a:r>
                <a:rPr lang="zh-CN" altLang="zh-CN" b="1" dirty="0"/>
                <a:t>蚂蚁工作室</a:t>
              </a:r>
              <a:r>
                <a:rPr lang="zh-CN" altLang="en-US" dirty="0"/>
                <a:t>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AAAE4596-3CAE-4657-9BC0-33DA383EE9FD}"/>
                </a:ext>
              </a:extLst>
            </p:cNvPr>
            <p:cNvSpPr txBox="1"/>
            <p:nvPr/>
          </p:nvSpPr>
          <p:spPr>
            <a:xfrm>
              <a:off x="669924" y="4904048"/>
              <a:ext cx="3162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2018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年</a:t>
              </a:r>
              <a:r>
                <a:rPr lang="en-US" altLang="zh-CN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19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日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275DEA7D-BE22-42E2-AF31-179AF4B497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23" y="518914"/>
            <a:ext cx="3168264" cy="56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蚂蚁工作</a:t>
            </a:r>
            <a:r>
              <a:rPr lang="zh-CN" altLang="zh-CN" b="1" dirty="0" smtClean="0"/>
              <a:t>室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7331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CE88A76-BA3E-451E-B591-2C37A6947532}"/>
              </a:ext>
            </a:extLst>
          </p:cNvPr>
          <p:cNvSpPr/>
          <p:nvPr/>
        </p:nvSpPr>
        <p:spPr>
          <a:xfrm>
            <a:off x="669925" y="1790700"/>
            <a:ext cx="2076450" cy="207645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D273B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31E61B1-EC4F-4982-AA39-4440541FE7BE}"/>
              </a:ext>
            </a:extLst>
          </p:cNvPr>
          <p:cNvSpPr txBox="1"/>
          <p:nvPr/>
        </p:nvSpPr>
        <p:spPr>
          <a:xfrm>
            <a:off x="2173298" y="2097671"/>
            <a:ext cx="1146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目录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61C2B2A6-3713-4B1E-9382-CC9BED10DD9A}"/>
              </a:ext>
            </a:extLst>
          </p:cNvPr>
          <p:cNvCxnSpPr/>
          <p:nvPr/>
        </p:nvCxnSpPr>
        <p:spPr>
          <a:xfrm>
            <a:off x="3040506" y="2843439"/>
            <a:ext cx="278945" cy="0"/>
          </a:xfrm>
          <a:prstGeom prst="line">
            <a:avLst/>
          </a:prstGeom>
          <a:ln w="25400">
            <a:solidFill>
              <a:srgbClr val="1D27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25F803F9-6A3C-44BD-963C-FF26806638BA}"/>
              </a:ext>
            </a:extLst>
          </p:cNvPr>
          <p:cNvSpPr txBox="1"/>
          <p:nvPr/>
        </p:nvSpPr>
        <p:spPr>
          <a:xfrm>
            <a:off x="6894286" y="1582057"/>
            <a:ext cx="2119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研究背景和问题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69913B86-9FF8-472B-9642-94B3C4C7978B}"/>
              </a:ext>
            </a:extLst>
          </p:cNvPr>
          <p:cNvSpPr txBox="1"/>
          <p:nvPr/>
        </p:nvSpPr>
        <p:spPr>
          <a:xfrm>
            <a:off x="6894286" y="2828925"/>
            <a:ext cx="2119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内容结构与方法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9688FB70-CF8A-4D51-91EE-830F1EC64EE6}"/>
              </a:ext>
            </a:extLst>
          </p:cNvPr>
          <p:cNvSpPr txBox="1"/>
          <p:nvPr/>
        </p:nvSpPr>
        <p:spPr>
          <a:xfrm>
            <a:off x="6894286" y="4075793"/>
            <a:ext cx="2119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研究假设与结果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558FE70E-DD11-4A58-BB43-86FCF375E652}"/>
              </a:ext>
            </a:extLst>
          </p:cNvPr>
          <p:cNvSpPr txBox="1"/>
          <p:nvPr/>
        </p:nvSpPr>
        <p:spPr>
          <a:xfrm>
            <a:off x="6894286" y="5322661"/>
            <a:ext cx="2119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研究结论与启示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4B78A3C7-7C66-471D-A645-9E56A97B840C}"/>
              </a:ext>
            </a:extLst>
          </p:cNvPr>
          <p:cNvSpPr/>
          <p:nvPr/>
        </p:nvSpPr>
        <p:spPr>
          <a:xfrm>
            <a:off x="6153150" y="1461923"/>
            <a:ext cx="609600" cy="6096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01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9F83F493-DBCA-4AD5-9492-30F2D14178C4}"/>
              </a:ext>
            </a:extLst>
          </p:cNvPr>
          <p:cNvSpPr/>
          <p:nvPr/>
        </p:nvSpPr>
        <p:spPr>
          <a:xfrm>
            <a:off x="6153150" y="2708791"/>
            <a:ext cx="609600" cy="6096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02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D4D8F68B-8975-4E8D-A894-1286039EFCF6}"/>
              </a:ext>
            </a:extLst>
          </p:cNvPr>
          <p:cNvSpPr/>
          <p:nvPr/>
        </p:nvSpPr>
        <p:spPr>
          <a:xfrm>
            <a:off x="6153150" y="3955659"/>
            <a:ext cx="609600" cy="6096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03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B2712A81-774F-4AAB-A356-AA45B374080B}"/>
              </a:ext>
            </a:extLst>
          </p:cNvPr>
          <p:cNvSpPr/>
          <p:nvPr/>
        </p:nvSpPr>
        <p:spPr>
          <a:xfrm>
            <a:off x="6153150" y="5202527"/>
            <a:ext cx="609600" cy="6096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04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72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>
            <a:extLst>
              <a:ext uri="{FF2B5EF4-FFF2-40B4-BE49-F238E27FC236}">
                <a16:creationId xmlns="" xmlns:a16="http://schemas.microsoft.com/office/drawing/2014/main" id="{BE823177-A113-4D58-904C-82597FB53BF8}"/>
              </a:ext>
            </a:extLst>
          </p:cNvPr>
          <p:cNvSpPr/>
          <p:nvPr/>
        </p:nvSpPr>
        <p:spPr>
          <a:xfrm rot="5400000">
            <a:off x="2588548" y="1834984"/>
            <a:ext cx="270452" cy="233148"/>
          </a:xfrm>
          <a:prstGeom prst="hexagon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AABE095-4B54-49BD-B3EF-05A1F0016998}"/>
              </a:ext>
            </a:extLst>
          </p:cNvPr>
          <p:cNvGrpSpPr/>
          <p:nvPr/>
        </p:nvGrpSpPr>
        <p:grpSpPr>
          <a:xfrm>
            <a:off x="4133175" y="3124884"/>
            <a:ext cx="4058325" cy="646331"/>
            <a:chOff x="4875028" y="3105834"/>
            <a:chExt cx="4058325" cy="646331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145E783B-80DD-4980-820E-E0F0524D0242}"/>
                </a:ext>
              </a:extLst>
            </p:cNvPr>
            <p:cNvSpPr txBox="1"/>
            <p:nvPr/>
          </p:nvSpPr>
          <p:spPr>
            <a:xfrm>
              <a:off x="5090885" y="3105834"/>
              <a:ext cx="38424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 </a:t>
              </a:r>
              <a:r>
                <a:rPr lang="zh-CN" altLang="en-US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研究背景和问题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97EC1E55-DBF5-4B8D-98C2-7ED9BA9FB1FE}"/>
                </a:ext>
              </a:extLst>
            </p:cNvPr>
            <p:cNvSpPr/>
            <p:nvPr/>
          </p:nvSpPr>
          <p:spPr>
            <a:xfrm>
              <a:off x="4875028" y="3105834"/>
              <a:ext cx="36260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3600" dirty="0"/>
            </a:p>
          </p:txBody>
        </p:sp>
      </p:grpSp>
      <p:sp>
        <p:nvSpPr>
          <p:cNvPr id="5" name="六边形 4">
            <a:extLst>
              <a:ext uri="{FF2B5EF4-FFF2-40B4-BE49-F238E27FC236}">
                <a16:creationId xmlns="" xmlns:a16="http://schemas.microsoft.com/office/drawing/2014/main" id="{76746D37-9D47-46CE-BF03-A5E8F7D46BD9}"/>
              </a:ext>
            </a:extLst>
          </p:cNvPr>
          <p:cNvSpPr/>
          <p:nvPr/>
        </p:nvSpPr>
        <p:spPr>
          <a:xfrm rot="5400000">
            <a:off x="10189554" y="4967324"/>
            <a:ext cx="192642" cy="166070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="" xmlns:a16="http://schemas.microsoft.com/office/drawing/2014/main" id="{7DAAA257-F2CC-46F9-933E-D1BB72FA4740}"/>
              </a:ext>
            </a:extLst>
          </p:cNvPr>
          <p:cNvSpPr/>
          <p:nvPr/>
        </p:nvSpPr>
        <p:spPr>
          <a:xfrm rot="5400000">
            <a:off x="9640882" y="5534839"/>
            <a:ext cx="324753" cy="279960"/>
          </a:xfrm>
          <a:prstGeom prst="hexagon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81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05A013DB-9CD3-4FDD-A0C2-386EA63B8375}"/>
              </a:ext>
            </a:extLst>
          </p:cNvPr>
          <p:cNvSpPr/>
          <p:nvPr/>
        </p:nvSpPr>
        <p:spPr>
          <a:xfrm>
            <a:off x="0" y="1795257"/>
            <a:ext cx="12192000" cy="34290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71B0FD2D-2DA4-4DE4-AF69-30300C91CCB9}"/>
              </a:ext>
            </a:extLst>
          </p:cNvPr>
          <p:cNvSpPr txBox="1"/>
          <p:nvPr/>
        </p:nvSpPr>
        <p:spPr>
          <a:xfrm>
            <a:off x="2371096" y="2898913"/>
            <a:ext cx="7449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404040"/>
                </a:solidFill>
              </a:rPr>
              <a:t>拼凑行为广泛存在，但其对企业绩效的影响机制的认识尚不全面</a:t>
            </a:r>
            <a:r>
              <a:rPr lang="en-US" altLang="zh-CN" sz="2000" dirty="0">
                <a:solidFill>
                  <a:srgbClr val="404040"/>
                </a:solidFill>
              </a:rPr>
              <a:t>;</a:t>
            </a:r>
            <a:endParaRPr lang="zh-CN" altLang="en-US" sz="2000" dirty="0">
              <a:solidFill>
                <a:srgbClr val="40404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C005BE9-BD81-4803-822D-D616CA9AA5F0}"/>
              </a:ext>
            </a:extLst>
          </p:cNvPr>
          <p:cNvSpPr txBox="1"/>
          <p:nvPr/>
        </p:nvSpPr>
        <p:spPr>
          <a:xfrm>
            <a:off x="3660146" y="2898913"/>
            <a:ext cx="48717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404040"/>
                </a:solidFill>
              </a:rPr>
              <a:t>界定资源与机会两者关系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C5BBB41D-9738-438A-B77F-2DB03D0172FA}"/>
              </a:ext>
            </a:extLst>
          </p:cNvPr>
          <p:cNvSpPr/>
          <p:nvPr/>
        </p:nvSpPr>
        <p:spPr>
          <a:xfrm>
            <a:off x="2108025" y="2797602"/>
            <a:ext cx="7975949" cy="430888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0387545-6A71-4F6E-A2A8-343F563C7DC4}"/>
              </a:ext>
            </a:extLst>
          </p:cNvPr>
          <p:cNvCxnSpPr>
            <a:cxnSpLocks/>
          </p:cNvCxnSpPr>
          <p:nvPr/>
        </p:nvCxnSpPr>
        <p:spPr>
          <a:xfrm>
            <a:off x="749566" y="6384395"/>
            <a:ext cx="948713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2AAECD8-50BE-466A-9DBC-9C585D971D1E}"/>
              </a:ext>
            </a:extLst>
          </p:cNvPr>
          <p:cNvSpPr/>
          <p:nvPr/>
        </p:nvSpPr>
        <p:spPr>
          <a:xfrm>
            <a:off x="749566" y="382854"/>
            <a:ext cx="21209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研究背景</a:t>
            </a:r>
            <a:endParaRPr lang="zh-CN" altLang="en-US" sz="3600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23CFD31-4D07-4663-9880-1C51A74B1A25}"/>
              </a:ext>
            </a:extLst>
          </p:cNvPr>
          <p:cNvSpPr/>
          <p:nvPr/>
        </p:nvSpPr>
        <p:spPr>
          <a:xfrm>
            <a:off x="749566" y="382369"/>
            <a:ext cx="21209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研究问题</a:t>
            </a:r>
            <a:endParaRPr lang="zh-CN" altLang="en-US" sz="3600" dirty="0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6D8756A-A936-4946-9F85-B6B7987DCD50}"/>
              </a:ext>
            </a:extLst>
          </p:cNvPr>
          <p:cNvSpPr/>
          <p:nvPr/>
        </p:nvSpPr>
        <p:spPr>
          <a:xfrm>
            <a:off x="947717" y="2828835"/>
            <a:ext cx="102965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输入研究背景</a:t>
            </a:r>
            <a:endParaRPr lang="zh-CN" altLang="en-US" sz="2000" dirty="0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2FCEABE-2A4B-4771-911E-7EA421AB68FF}"/>
              </a:ext>
            </a:extLst>
          </p:cNvPr>
          <p:cNvSpPr/>
          <p:nvPr/>
        </p:nvSpPr>
        <p:spPr>
          <a:xfrm>
            <a:off x="2753539" y="2837358"/>
            <a:ext cx="6684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机会开发视角下资源拼凑对企业绩效的影响研究。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5111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0.09213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0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0.16945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4" grpId="1"/>
      <p:bldP spid="8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>
            <a:extLst>
              <a:ext uri="{FF2B5EF4-FFF2-40B4-BE49-F238E27FC236}">
                <a16:creationId xmlns="" xmlns:a16="http://schemas.microsoft.com/office/drawing/2014/main" id="{BE823177-A113-4D58-904C-82597FB53BF8}"/>
              </a:ext>
            </a:extLst>
          </p:cNvPr>
          <p:cNvSpPr/>
          <p:nvPr/>
        </p:nvSpPr>
        <p:spPr>
          <a:xfrm rot="5400000">
            <a:off x="2588548" y="1834984"/>
            <a:ext cx="270452" cy="233148"/>
          </a:xfrm>
          <a:prstGeom prst="hexagon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6D14353-3594-4574-A20E-402B0A2795C8}"/>
              </a:ext>
            </a:extLst>
          </p:cNvPr>
          <p:cNvGrpSpPr/>
          <p:nvPr/>
        </p:nvGrpSpPr>
        <p:grpSpPr>
          <a:xfrm>
            <a:off x="4148837" y="3105834"/>
            <a:ext cx="4057613" cy="1200329"/>
            <a:chOff x="4875028" y="3105834"/>
            <a:chExt cx="4057613" cy="1200329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145E783B-80DD-4980-820E-E0F0524D0242}"/>
                </a:ext>
              </a:extLst>
            </p:cNvPr>
            <p:cNvSpPr txBox="1"/>
            <p:nvPr/>
          </p:nvSpPr>
          <p:spPr>
            <a:xfrm>
              <a:off x="5090884" y="3105834"/>
              <a:ext cx="38417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40404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 </a:t>
              </a:r>
              <a:r>
                <a:rPr lang="zh-CN" altLang="en-US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内容结构与方法</a:t>
              </a:r>
            </a:p>
            <a:p>
              <a:endPara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97EC1E55-DBF5-4B8D-98C2-7ED9BA9FB1FE}"/>
                </a:ext>
              </a:extLst>
            </p:cNvPr>
            <p:cNvSpPr/>
            <p:nvPr/>
          </p:nvSpPr>
          <p:spPr>
            <a:xfrm>
              <a:off x="4875028" y="3105834"/>
              <a:ext cx="44114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3600" dirty="0"/>
            </a:p>
          </p:txBody>
        </p:sp>
      </p:grpSp>
      <p:sp>
        <p:nvSpPr>
          <p:cNvPr id="5" name="六边形 4">
            <a:extLst>
              <a:ext uri="{FF2B5EF4-FFF2-40B4-BE49-F238E27FC236}">
                <a16:creationId xmlns="" xmlns:a16="http://schemas.microsoft.com/office/drawing/2014/main" id="{76746D37-9D47-46CE-BF03-A5E8F7D46BD9}"/>
              </a:ext>
            </a:extLst>
          </p:cNvPr>
          <p:cNvSpPr/>
          <p:nvPr/>
        </p:nvSpPr>
        <p:spPr>
          <a:xfrm rot="5400000">
            <a:off x="10189554" y="4967324"/>
            <a:ext cx="192642" cy="166070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="" xmlns:a16="http://schemas.microsoft.com/office/drawing/2014/main" id="{7DAAA257-F2CC-46F9-933E-D1BB72FA4740}"/>
              </a:ext>
            </a:extLst>
          </p:cNvPr>
          <p:cNvSpPr/>
          <p:nvPr/>
        </p:nvSpPr>
        <p:spPr>
          <a:xfrm rot="5400000">
            <a:off x="9640882" y="5534839"/>
            <a:ext cx="324753" cy="279960"/>
          </a:xfrm>
          <a:prstGeom prst="hexagon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004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E5FD78C-43B0-49D7-92DD-DF6B5F310C9F}"/>
              </a:ext>
            </a:extLst>
          </p:cNvPr>
          <p:cNvSpPr/>
          <p:nvPr/>
        </p:nvSpPr>
        <p:spPr>
          <a:xfrm>
            <a:off x="1802353" y="-6190851"/>
            <a:ext cx="14715842" cy="14715840"/>
          </a:xfrm>
          <a:prstGeom prst="ellipse">
            <a:avLst/>
          </a:prstGeom>
          <a:noFill/>
          <a:ln>
            <a:solidFill>
              <a:srgbClr val="1D2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9EE7BDFA-C4E7-44EE-938E-776B18537FEB}"/>
              </a:ext>
            </a:extLst>
          </p:cNvPr>
          <p:cNvSpPr/>
          <p:nvPr/>
        </p:nvSpPr>
        <p:spPr>
          <a:xfrm>
            <a:off x="4190067" y="-3803138"/>
            <a:ext cx="9940413" cy="9940413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16381D6-532E-46BE-9F16-02038A6447E5}"/>
              </a:ext>
            </a:extLst>
          </p:cNvPr>
          <p:cNvSpPr/>
          <p:nvPr/>
        </p:nvSpPr>
        <p:spPr>
          <a:xfrm>
            <a:off x="749565" y="382369"/>
            <a:ext cx="34595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内容结构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EFE1AF20-A898-4FE0-B204-6CE22178849C}"/>
              </a:ext>
            </a:extLst>
          </p:cNvPr>
          <p:cNvCxnSpPr>
            <a:cxnSpLocks/>
          </p:cNvCxnSpPr>
          <p:nvPr/>
        </p:nvCxnSpPr>
        <p:spPr>
          <a:xfrm>
            <a:off x="749566" y="6384395"/>
            <a:ext cx="948713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1F1C8893-F0BF-48C6-B6F6-50D23F69500E}"/>
              </a:ext>
            </a:extLst>
          </p:cNvPr>
          <p:cNvGrpSpPr/>
          <p:nvPr/>
        </p:nvGrpSpPr>
        <p:grpSpPr>
          <a:xfrm>
            <a:off x="4362132" y="1295242"/>
            <a:ext cx="3505835" cy="4410392"/>
            <a:chOff x="502075" y="377615"/>
            <a:chExt cx="1411730" cy="3471934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EB58F54C-210C-4058-8944-61BDA635A27A}"/>
                </a:ext>
              </a:extLst>
            </p:cNvPr>
            <p:cNvSpPr/>
            <p:nvPr/>
          </p:nvSpPr>
          <p:spPr>
            <a:xfrm>
              <a:off x="698958" y="377615"/>
              <a:ext cx="1017220" cy="3961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127000" algn="ctr">
                <a:lnSpc>
                  <a:spcPct val="125000"/>
                </a:lnSpc>
                <a:spcAft>
                  <a:spcPts val="0"/>
                </a:spcAft>
                <a:tabLst>
                  <a:tab pos="5486400" algn="r"/>
                </a:tabLst>
              </a:pPr>
              <a:r>
                <a:rPr lang="en-US" spc="-10" dirty="0">
                  <a:solidFill>
                    <a:srgbClr val="000000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 </a:t>
              </a:r>
              <a:r>
                <a:rPr lang="zh-CN" spc="-10" dirty="0">
                  <a:solidFill>
                    <a:srgbClr val="000000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引言</a:t>
              </a:r>
              <a:endParaRPr lang="zh-CN" spc="-10" dirty="0"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B7CE90BE-8741-46F1-9E48-CEF7D368370F}"/>
                </a:ext>
              </a:extLst>
            </p:cNvPr>
            <p:cNvSpPr/>
            <p:nvPr/>
          </p:nvSpPr>
          <p:spPr>
            <a:xfrm>
              <a:off x="694906" y="1124339"/>
              <a:ext cx="1025048" cy="396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127000" algn="ctr">
                <a:lnSpc>
                  <a:spcPct val="125000"/>
                </a:lnSpc>
                <a:spcAft>
                  <a:spcPts val="0"/>
                </a:spcAft>
                <a:tabLst>
                  <a:tab pos="5486400" algn="r"/>
                </a:tabLst>
              </a:pPr>
              <a:r>
                <a:rPr lang="en-US" spc="-10" dirty="0">
                  <a:solidFill>
                    <a:srgbClr val="000000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 </a:t>
              </a:r>
              <a:r>
                <a:rPr lang="zh-CN" spc="-10" dirty="0">
                  <a:solidFill>
                    <a:srgbClr val="000000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文献综述</a:t>
              </a:r>
              <a:endParaRPr lang="zh-CN" spc="-10" dirty="0"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4B22BCB-977E-466A-AA78-DE409A6E0B1F}"/>
                </a:ext>
              </a:extLst>
            </p:cNvPr>
            <p:cNvSpPr/>
            <p:nvPr/>
          </p:nvSpPr>
          <p:spPr>
            <a:xfrm>
              <a:off x="502075" y="1869962"/>
              <a:ext cx="1411730" cy="39553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127000" algn="ctr">
                <a:lnSpc>
                  <a:spcPct val="125000"/>
                </a:lnSpc>
                <a:spcAft>
                  <a:spcPts val="0"/>
                </a:spcAft>
                <a:tabLst>
                  <a:tab pos="5486400" algn="r"/>
                </a:tabLst>
              </a:pPr>
              <a:r>
                <a:rPr lang="en-US" spc="-10" dirty="0">
                  <a:solidFill>
                    <a:srgbClr val="000000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 </a:t>
              </a:r>
              <a:r>
                <a:rPr lang="zh-CN" spc="-10" dirty="0">
                  <a:solidFill>
                    <a:srgbClr val="000000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研究假设与理论模型</a:t>
              </a:r>
              <a:endParaRPr lang="zh-CN" spc="-10" dirty="0"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3D439683-BA93-47A0-8D65-D140A0265E64}"/>
                </a:ext>
              </a:extLst>
            </p:cNvPr>
            <p:cNvSpPr/>
            <p:nvPr/>
          </p:nvSpPr>
          <p:spPr>
            <a:xfrm>
              <a:off x="699178" y="2655449"/>
              <a:ext cx="1018794" cy="396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127000" algn="ctr">
                <a:lnSpc>
                  <a:spcPct val="125000"/>
                </a:lnSpc>
                <a:spcAft>
                  <a:spcPts val="0"/>
                </a:spcAft>
                <a:tabLst>
                  <a:tab pos="5486400" algn="r"/>
                </a:tabLst>
              </a:pPr>
              <a:r>
                <a:rPr lang="en-US" spc="-10" dirty="0">
                  <a:solidFill>
                    <a:srgbClr val="000000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 </a:t>
              </a:r>
              <a:r>
                <a:rPr lang="zh-CN" spc="-10" dirty="0">
                  <a:solidFill>
                    <a:srgbClr val="000000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实证分析</a:t>
              </a:r>
              <a:endParaRPr lang="zh-CN" spc="-10" dirty="0"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41DC9D2F-7866-47CE-8C89-F00C18469B3A}"/>
                </a:ext>
              </a:extLst>
            </p:cNvPr>
            <p:cNvSpPr/>
            <p:nvPr/>
          </p:nvSpPr>
          <p:spPr>
            <a:xfrm>
              <a:off x="698665" y="3453309"/>
              <a:ext cx="1017513" cy="396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127000" algn="ctr">
                <a:lnSpc>
                  <a:spcPct val="125000"/>
                </a:lnSpc>
                <a:spcAft>
                  <a:spcPts val="0"/>
                </a:spcAft>
                <a:tabLst>
                  <a:tab pos="5486400" algn="r"/>
                </a:tabLst>
              </a:pPr>
              <a:r>
                <a:rPr lang="en-US" spc="-10" dirty="0">
                  <a:solidFill>
                    <a:srgbClr val="000000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 </a:t>
              </a:r>
              <a:r>
                <a:rPr lang="zh-CN" spc="-10" dirty="0">
                  <a:solidFill>
                    <a:srgbClr val="000000"/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结论与启示</a:t>
              </a:r>
              <a:endParaRPr lang="zh-CN" spc="-10" dirty="0"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24" name="直接箭头连接符 23">
            <a:extLst>
              <a:ext uri="{FF2B5EF4-FFF2-40B4-BE49-F238E27FC236}">
                <a16:creationId xmlns="" xmlns:a16="http://schemas.microsoft.com/office/drawing/2014/main" id="{D2965BD0-A1B3-4EF4-A5F5-BA834DD8D393}"/>
              </a:ext>
            </a:extLst>
          </p:cNvPr>
          <p:cNvCxnSpPr>
            <a:cxnSpLocks/>
            <a:stCxn id="28" idx="2"/>
            <a:endCxn id="29" idx="0"/>
          </p:cNvCxnSpPr>
          <p:nvPr/>
        </p:nvCxnSpPr>
        <p:spPr>
          <a:xfrm flipH="1">
            <a:off x="6113783" y="1798519"/>
            <a:ext cx="343" cy="4452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="" xmlns:a16="http://schemas.microsoft.com/office/drawing/2014/main" id="{6BBAAFE1-9ECC-42B2-A88A-7B79CB657A1D}"/>
              </a:ext>
            </a:extLst>
          </p:cNvPr>
          <p:cNvCxnSpPr>
            <a:stCxn id="29" idx="2"/>
            <a:endCxn id="30" idx="0"/>
          </p:cNvCxnSpPr>
          <p:nvPr/>
        </p:nvCxnSpPr>
        <p:spPr>
          <a:xfrm>
            <a:off x="6113783" y="2747147"/>
            <a:ext cx="1267" cy="4438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>
            <a:extLst>
              <a:ext uri="{FF2B5EF4-FFF2-40B4-BE49-F238E27FC236}">
                <a16:creationId xmlns="" xmlns:a16="http://schemas.microsoft.com/office/drawing/2014/main" id="{518356D2-3F03-4125-8017-D9422FE17AF9}"/>
              </a:ext>
            </a:extLst>
          </p:cNvPr>
          <p:cNvCxnSpPr>
            <a:stCxn id="30" idx="2"/>
            <a:endCxn id="31" idx="0"/>
          </p:cNvCxnSpPr>
          <p:nvPr/>
        </p:nvCxnSpPr>
        <p:spPr>
          <a:xfrm>
            <a:off x="6115050" y="3693417"/>
            <a:ext cx="1577" cy="4953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="" xmlns:a16="http://schemas.microsoft.com/office/drawing/2014/main" id="{CE37E862-804C-4D08-ADF1-79C0ECC6C532}"/>
              </a:ext>
            </a:extLst>
          </p:cNvPr>
          <p:cNvCxnSpPr>
            <a:stCxn id="31" idx="2"/>
            <a:endCxn id="32" idx="0"/>
          </p:cNvCxnSpPr>
          <p:nvPr/>
        </p:nvCxnSpPr>
        <p:spPr>
          <a:xfrm flipH="1">
            <a:off x="6113762" y="4692114"/>
            <a:ext cx="2865" cy="5101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5F2824E8-6EC1-416C-94FE-DDD9C0BE3BC0}"/>
              </a:ext>
            </a:extLst>
          </p:cNvPr>
          <p:cNvSpPr/>
          <p:nvPr/>
        </p:nvSpPr>
        <p:spPr>
          <a:xfrm>
            <a:off x="10401300" y="846271"/>
            <a:ext cx="1790700" cy="235912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96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4FA6AE9-5D9D-4B52-9234-EDBFF6317E4D}"/>
              </a:ext>
            </a:extLst>
          </p:cNvPr>
          <p:cNvSpPr/>
          <p:nvPr/>
        </p:nvSpPr>
        <p:spPr>
          <a:xfrm>
            <a:off x="-6894871" y="-3808771"/>
            <a:ext cx="14475542" cy="1447554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5EC3A22-D31E-4776-A472-29E6E3D1A97B}"/>
              </a:ext>
            </a:extLst>
          </p:cNvPr>
          <p:cNvSpPr/>
          <p:nvPr/>
        </p:nvSpPr>
        <p:spPr>
          <a:xfrm>
            <a:off x="-2552700" y="533400"/>
            <a:ext cx="5791200" cy="5791200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16381D6-532E-46BE-9F16-02038A6447E5}"/>
              </a:ext>
            </a:extLst>
          </p:cNvPr>
          <p:cNvSpPr/>
          <p:nvPr/>
        </p:nvSpPr>
        <p:spPr>
          <a:xfrm>
            <a:off x="749565" y="382369"/>
            <a:ext cx="34595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研究方法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EFE1AF20-A898-4FE0-B204-6CE22178849C}"/>
              </a:ext>
            </a:extLst>
          </p:cNvPr>
          <p:cNvCxnSpPr>
            <a:cxnSpLocks/>
          </p:cNvCxnSpPr>
          <p:nvPr/>
        </p:nvCxnSpPr>
        <p:spPr>
          <a:xfrm>
            <a:off x="749566" y="6384395"/>
            <a:ext cx="948713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3C4F0303-9A8A-493E-B3F2-38B1149CE10F}"/>
              </a:ext>
            </a:extLst>
          </p:cNvPr>
          <p:cNvGrpSpPr/>
          <p:nvPr/>
        </p:nvGrpSpPr>
        <p:grpSpPr>
          <a:xfrm>
            <a:off x="1268185" y="2344467"/>
            <a:ext cx="9681029" cy="2194465"/>
            <a:chOff x="1277257" y="2522198"/>
            <a:chExt cx="9681029" cy="2194465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9E1B6B46-AC62-4CDD-B2C0-16DC9862DCBE}"/>
                </a:ext>
              </a:extLst>
            </p:cNvPr>
            <p:cNvSpPr/>
            <p:nvPr/>
          </p:nvSpPr>
          <p:spPr>
            <a:xfrm>
              <a:off x="1277257" y="2522198"/>
              <a:ext cx="96810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文献法：查阅文献界定各相关概念，参考相关文献构建模型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80A7B42D-DE90-40AA-B431-8BA008B36445}"/>
                </a:ext>
              </a:extLst>
            </p:cNvPr>
            <p:cNvSpPr/>
            <p:nvPr/>
          </p:nvSpPr>
          <p:spPr>
            <a:xfrm>
              <a:off x="1277257" y="3441234"/>
              <a:ext cx="96810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问卷调查法：通过各个测量题项的维度设计量表，并对量表进行信度和效度检验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03983096-518D-4338-86D5-5C2E59CF4CF5}"/>
                </a:ext>
              </a:extLst>
            </p:cNvPr>
            <p:cNvSpPr/>
            <p:nvPr/>
          </p:nvSpPr>
          <p:spPr>
            <a:xfrm>
              <a:off x="1277257" y="4316553"/>
              <a:ext cx="96810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统计分析法：样本数据的描述性分析，相关性分析，假设模型的检验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661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>
            <a:extLst>
              <a:ext uri="{FF2B5EF4-FFF2-40B4-BE49-F238E27FC236}">
                <a16:creationId xmlns="" xmlns:a16="http://schemas.microsoft.com/office/drawing/2014/main" id="{BE823177-A113-4D58-904C-82597FB53BF8}"/>
              </a:ext>
            </a:extLst>
          </p:cNvPr>
          <p:cNvSpPr/>
          <p:nvPr/>
        </p:nvSpPr>
        <p:spPr>
          <a:xfrm rot="5400000">
            <a:off x="2588548" y="1834984"/>
            <a:ext cx="270452" cy="233148"/>
          </a:xfrm>
          <a:prstGeom prst="hexagon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6D14353-3594-4574-A20E-402B0A2795C8}"/>
              </a:ext>
            </a:extLst>
          </p:cNvPr>
          <p:cNvGrpSpPr/>
          <p:nvPr/>
        </p:nvGrpSpPr>
        <p:grpSpPr>
          <a:xfrm>
            <a:off x="4157899" y="3105834"/>
            <a:ext cx="4071701" cy="646331"/>
            <a:chOff x="4875028" y="3105834"/>
            <a:chExt cx="4071701" cy="646331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145E783B-80DD-4980-820E-E0F0524D0242}"/>
                </a:ext>
              </a:extLst>
            </p:cNvPr>
            <p:cNvSpPr txBox="1"/>
            <p:nvPr/>
          </p:nvSpPr>
          <p:spPr>
            <a:xfrm>
              <a:off x="5090885" y="3105834"/>
              <a:ext cx="38558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 </a:t>
              </a:r>
              <a:r>
                <a:rPr lang="zh-CN" altLang="en-US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研究假设与结果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97EC1E55-DBF5-4B8D-98C2-7ED9BA9FB1FE}"/>
                </a:ext>
              </a:extLst>
            </p:cNvPr>
            <p:cNvSpPr/>
            <p:nvPr/>
          </p:nvSpPr>
          <p:spPr>
            <a:xfrm>
              <a:off x="4875028" y="3105834"/>
              <a:ext cx="44114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3600" dirty="0"/>
            </a:p>
          </p:txBody>
        </p:sp>
      </p:grpSp>
      <p:sp>
        <p:nvSpPr>
          <p:cNvPr id="5" name="六边形 4">
            <a:extLst>
              <a:ext uri="{FF2B5EF4-FFF2-40B4-BE49-F238E27FC236}">
                <a16:creationId xmlns="" xmlns:a16="http://schemas.microsoft.com/office/drawing/2014/main" id="{76746D37-9D47-46CE-BF03-A5E8F7D46BD9}"/>
              </a:ext>
            </a:extLst>
          </p:cNvPr>
          <p:cNvSpPr/>
          <p:nvPr/>
        </p:nvSpPr>
        <p:spPr>
          <a:xfrm rot="5400000">
            <a:off x="10189554" y="4967324"/>
            <a:ext cx="192642" cy="166070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="" xmlns:a16="http://schemas.microsoft.com/office/drawing/2014/main" id="{7DAAA257-F2CC-46F9-933E-D1BB72FA4740}"/>
              </a:ext>
            </a:extLst>
          </p:cNvPr>
          <p:cNvSpPr/>
          <p:nvPr/>
        </p:nvSpPr>
        <p:spPr>
          <a:xfrm rot="5400000">
            <a:off x="9640882" y="5534839"/>
            <a:ext cx="324753" cy="279960"/>
          </a:xfrm>
          <a:prstGeom prst="hexagon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954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16381D6-532E-46BE-9F16-02038A6447E5}"/>
              </a:ext>
            </a:extLst>
          </p:cNvPr>
          <p:cNvSpPr/>
          <p:nvPr/>
        </p:nvSpPr>
        <p:spPr>
          <a:xfrm>
            <a:off x="749565" y="382369"/>
            <a:ext cx="33966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研究假设与结果</a:t>
            </a:r>
            <a:endParaRPr lang="zh-CN" altLang="en-US" sz="3600" dirty="0"/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EFE1AF20-A898-4FE0-B204-6CE22178849C}"/>
              </a:ext>
            </a:extLst>
          </p:cNvPr>
          <p:cNvCxnSpPr>
            <a:cxnSpLocks/>
          </p:cNvCxnSpPr>
          <p:nvPr/>
        </p:nvCxnSpPr>
        <p:spPr>
          <a:xfrm>
            <a:off x="749566" y="6384395"/>
            <a:ext cx="948713" cy="0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824BEC64-230B-4C27-907D-F874D513E5B2}"/>
              </a:ext>
            </a:extLst>
          </p:cNvPr>
          <p:cNvGrpSpPr/>
          <p:nvPr/>
        </p:nvGrpSpPr>
        <p:grpSpPr>
          <a:xfrm>
            <a:off x="2230696" y="1514506"/>
            <a:ext cx="7730608" cy="1515818"/>
            <a:chOff x="-198845" y="-47235"/>
            <a:chExt cx="5733231" cy="1144515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A90C05A5-945D-46C7-88E6-7A9AE60D790D}"/>
                </a:ext>
              </a:extLst>
            </p:cNvPr>
            <p:cNvGrpSpPr/>
            <p:nvPr/>
          </p:nvGrpSpPr>
          <p:grpSpPr>
            <a:xfrm>
              <a:off x="-198845" y="16517"/>
              <a:ext cx="5733231" cy="1080763"/>
              <a:chOff x="-198845" y="6994"/>
              <a:chExt cx="5733231" cy="1081204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3FB7B94F-A9A5-4022-ADA7-EDEFF1A5EDFC}"/>
                  </a:ext>
                </a:extLst>
              </p:cNvPr>
              <p:cNvCxnSpPr>
                <a:stCxn id="29" idx="2"/>
              </p:cNvCxnSpPr>
              <p:nvPr/>
            </p:nvCxnSpPr>
            <p:spPr>
              <a:xfrm>
                <a:off x="473191" y="519440"/>
                <a:ext cx="0" cy="568758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B615378E-B04D-42CD-AF6F-C9343B34A219}"/>
                  </a:ext>
                </a:extLst>
              </p:cNvPr>
              <p:cNvGrpSpPr/>
              <p:nvPr/>
            </p:nvGrpSpPr>
            <p:grpSpPr>
              <a:xfrm>
                <a:off x="-198845" y="6994"/>
                <a:ext cx="5733231" cy="1077475"/>
                <a:chOff x="-198845" y="6994"/>
                <a:chExt cx="5733231" cy="1077475"/>
              </a:xfrm>
            </p:grpSpPr>
            <p:grpSp>
              <p:nvGrpSpPr>
                <p:cNvPr id="23" name="组合 22">
                  <a:extLst>
                    <a:ext uri="{FF2B5EF4-FFF2-40B4-BE49-F238E27FC236}">
                      <a16:creationId xmlns="" xmlns:a16="http://schemas.microsoft.com/office/drawing/2014/main" id="{B0635309-ACEB-43AD-BEBB-2599EB30E5E5}"/>
                    </a:ext>
                  </a:extLst>
                </p:cNvPr>
                <p:cNvGrpSpPr/>
                <p:nvPr/>
              </p:nvGrpSpPr>
              <p:grpSpPr>
                <a:xfrm>
                  <a:off x="-198845" y="6994"/>
                  <a:ext cx="5733231" cy="1075425"/>
                  <a:chOff x="-198845" y="1067723"/>
                  <a:chExt cx="5733231" cy="525456"/>
                </a:xfrm>
              </p:grpSpPr>
              <p:grpSp>
                <p:nvGrpSpPr>
                  <p:cNvPr id="25" name="组合 24">
                    <a:extLst>
                      <a:ext uri="{FF2B5EF4-FFF2-40B4-BE49-F238E27FC236}">
                        <a16:creationId xmlns="" xmlns:a16="http://schemas.microsoft.com/office/drawing/2014/main" id="{246661E7-D300-4E3D-B326-5042C6CBAEA0}"/>
                      </a:ext>
                    </a:extLst>
                  </p:cNvPr>
                  <p:cNvGrpSpPr/>
                  <p:nvPr/>
                </p:nvGrpSpPr>
                <p:grpSpPr>
                  <a:xfrm>
                    <a:off x="-198845" y="1067723"/>
                    <a:ext cx="5733231" cy="250383"/>
                    <a:chOff x="-198853" y="1067945"/>
                    <a:chExt cx="5733457" cy="250435"/>
                  </a:xfrm>
                </p:grpSpPr>
                <p:sp>
                  <p:nvSpPr>
                    <p:cNvPr id="29" name="矩形 28">
                      <a:extLst>
                        <a:ext uri="{FF2B5EF4-FFF2-40B4-BE49-F238E27FC236}">
                          <a16:creationId xmlns="" xmlns:a16="http://schemas.microsoft.com/office/drawing/2014/main" id="{FB3AF56F-2FED-4B7E-9BAE-7CFB3CB968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198853" y="1068586"/>
                      <a:ext cx="1344123" cy="249794"/>
                    </a:xfrm>
                    <a:prstGeom prst="rect">
                      <a:avLst/>
                    </a:prstGeom>
                    <a:noFill/>
                    <a:ln w="1270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486400" algn="r"/>
                        </a:tabLst>
                      </a:pPr>
                      <a:r>
                        <a:rPr lang="zh-CN" sz="2000" spc="-1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资源拼凑</a:t>
                      </a:r>
                      <a:endParaRPr lang="zh-CN" sz="2000" spc="-10" dirty="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p:txBody>
                </p:sp>
                <p:sp>
                  <p:nvSpPr>
                    <p:cNvPr id="30" name="矩形 29">
                      <a:extLst>
                        <a:ext uri="{FF2B5EF4-FFF2-40B4-BE49-F238E27FC236}">
                          <a16:creationId xmlns="" xmlns:a16="http://schemas.microsoft.com/office/drawing/2014/main" id="{650E8315-DD08-4D30-AC68-E801869A47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90480" y="1067945"/>
                      <a:ext cx="1344124" cy="248096"/>
                    </a:xfrm>
                    <a:prstGeom prst="rect">
                      <a:avLst/>
                    </a:prstGeom>
                    <a:noFill/>
                    <a:ln w="1270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486400" algn="r"/>
                        </a:tabLst>
                      </a:pPr>
                      <a:r>
                        <a:rPr lang="zh-CN" sz="2000" spc="-1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企业绩效</a:t>
                      </a:r>
                      <a:endParaRPr lang="zh-CN" sz="2000" spc="-10" dirty="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p:txBody>
                </p:sp>
                <p:sp>
                  <p:nvSpPr>
                    <p:cNvPr id="31" name="矩形 30">
                      <a:extLst>
                        <a:ext uri="{FF2B5EF4-FFF2-40B4-BE49-F238E27FC236}">
                          <a16:creationId xmlns="" xmlns:a16="http://schemas.microsoft.com/office/drawing/2014/main" id="{AA830C41-32EF-41F8-A036-CE2C501B7C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78193" y="1068584"/>
                      <a:ext cx="1344123" cy="248096"/>
                    </a:xfrm>
                    <a:prstGeom prst="rect">
                      <a:avLst/>
                    </a:prstGeom>
                    <a:noFill/>
                    <a:ln w="12700" cap="flat" cmpd="sng" algn="ctr">
                      <a:solidFill>
                        <a:sysClr val="windowText" lastClr="000000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  <a:tabLst>
                          <a:tab pos="5486400" algn="r"/>
                        </a:tabLst>
                      </a:pPr>
                      <a:r>
                        <a:rPr lang="zh-CN" sz="2000" spc="-10" dirty="0">
                          <a:solidFill>
                            <a:srgbClr val="00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机会开发</a:t>
                      </a:r>
                      <a:endParaRPr lang="zh-CN" sz="2000" spc="-10" dirty="0"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p:txBody>
                </p:sp>
              </p:grpSp>
              <p:cxnSp>
                <p:nvCxnSpPr>
                  <p:cNvPr id="26" name="直接箭头连接符 25">
                    <a:extLst>
                      <a:ext uri="{FF2B5EF4-FFF2-40B4-BE49-F238E27FC236}">
                        <a16:creationId xmlns="" xmlns:a16="http://schemas.microsoft.com/office/drawing/2014/main" id="{97A88EA4-E59F-4B56-8BF7-DA5DC538F89C}"/>
                      </a:ext>
                    </a:extLst>
                  </p:cNvPr>
                  <p:cNvCxnSpPr>
                    <a:stCxn id="29" idx="3"/>
                    <a:endCxn id="31" idx="1"/>
                  </p:cNvCxnSpPr>
                  <p:nvPr/>
                </p:nvCxnSpPr>
                <p:spPr>
                  <a:xfrm flipV="1">
                    <a:off x="1145226" y="1192384"/>
                    <a:ext cx="832890" cy="851"/>
                  </a:xfrm>
                  <a:prstGeom prst="straightConnector1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27" name="直接箭头连接符 26">
                    <a:extLst>
                      <a:ext uri="{FF2B5EF4-FFF2-40B4-BE49-F238E27FC236}">
                        <a16:creationId xmlns="" xmlns:a16="http://schemas.microsoft.com/office/drawing/2014/main" id="{17BCCF3D-FB70-4AF2-B264-C44B656A158D}"/>
                      </a:ext>
                    </a:extLst>
                  </p:cNvPr>
                  <p:cNvCxnSpPr>
                    <a:stCxn id="31" idx="3"/>
                    <a:endCxn id="30" idx="1"/>
                  </p:cNvCxnSpPr>
                  <p:nvPr/>
                </p:nvCxnSpPr>
                <p:spPr>
                  <a:xfrm flipV="1">
                    <a:off x="3322185" y="1191745"/>
                    <a:ext cx="868131" cy="639"/>
                  </a:xfrm>
                  <a:prstGeom prst="straightConnector1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28" name="直接箭头连接符 27">
                    <a:extLst>
                      <a:ext uri="{FF2B5EF4-FFF2-40B4-BE49-F238E27FC236}">
                        <a16:creationId xmlns="" xmlns:a16="http://schemas.microsoft.com/office/drawing/2014/main" id="{A7763F6A-0FC4-4BC0-A9AC-B75809F893BC}"/>
                      </a:ext>
                    </a:extLst>
                  </p:cNvPr>
                  <p:cNvCxnSpPr>
                    <a:endCxn id="30" idx="2"/>
                  </p:cNvCxnSpPr>
                  <p:nvPr/>
                </p:nvCxnSpPr>
                <p:spPr>
                  <a:xfrm flipV="1">
                    <a:off x="4862353" y="1315767"/>
                    <a:ext cx="0" cy="277412"/>
                  </a:xfrm>
                  <a:prstGeom prst="straightConnector1">
                    <a:avLst/>
                  </a:prstGeom>
                  <a:noFill/>
                  <a:ln w="127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  <a:tailEnd type="triangle"/>
                  </a:ln>
                  <a:effectLst/>
                </p:spPr>
              </p:cxnSp>
            </p:grpSp>
            <p:cxnSp>
              <p:nvCxnSpPr>
                <p:cNvPr id="24" name="直接连接符 23">
                  <a:extLst>
                    <a:ext uri="{FF2B5EF4-FFF2-40B4-BE49-F238E27FC236}">
                      <a16:creationId xmlns="" xmlns:a16="http://schemas.microsoft.com/office/drawing/2014/main" id="{3E1A2C54-567C-44B3-9BC5-BF83926220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67856" y="1082419"/>
                  <a:ext cx="4394497" cy="205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</p:grpSp>
        <p:sp>
          <p:nvSpPr>
            <p:cNvPr id="18" name="文本框 37">
              <a:extLst>
                <a:ext uri="{FF2B5EF4-FFF2-40B4-BE49-F238E27FC236}">
                  <a16:creationId xmlns="" xmlns:a16="http://schemas.microsoft.com/office/drawing/2014/main" id="{1AAC392C-3429-4137-AE84-C83BA3B3A57F}"/>
                </a:ext>
              </a:extLst>
            </p:cNvPr>
            <p:cNvSpPr txBox="1"/>
            <p:nvPr/>
          </p:nvSpPr>
          <p:spPr>
            <a:xfrm>
              <a:off x="1231654" y="-47235"/>
              <a:ext cx="660032" cy="27156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5000"/>
                </a:lnSpc>
                <a:spcAft>
                  <a:spcPts val="0"/>
                </a:spcAft>
                <a:tabLst>
                  <a:tab pos="5486400" algn="r"/>
                </a:tabLst>
              </a:pPr>
              <a:r>
                <a:rPr lang="zh-CN" sz="2000" spc="-10" dirty="0"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（</a:t>
              </a:r>
              <a:r>
                <a:rPr lang="en-US" sz="2000" spc="-10" dirty="0"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+</a:t>
              </a:r>
              <a:r>
                <a:rPr lang="zh-CN" sz="2000" spc="-10" dirty="0"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）</a:t>
              </a:r>
            </a:p>
          </p:txBody>
        </p:sp>
        <p:sp>
          <p:nvSpPr>
            <p:cNvPr id="19" name="文本框 38">
              <a:extLst>
                <a:ext uri="{FF2B5EF4-FFF2-40B4-BE49-F238E27FC236}">
                  <a16:creationId xmlns="" xmlns:a16="http://schemas.microsoft.com/office/drawing/2014/main" id="{53C7F968-E686-43DF-9EFF-AABAD83E5749}"/>
                </a:ext>
              </a:extLst>
            </p:cNvPr>
            <p:cNvSpPr txBox="1"/>
            <p:nvPr/>
          </p:nvSpPr>
          <p:spPr>
            <a:xfrm>
              <a:off x="3426234" y="-47233"/>
              <a:ext cx="660032" cy="27156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5000"/>
                </a:lnSpc>
                <a:spcAft>
                  <a:spcPts val="0"/>
                </a:spcAft>
                <a:tabLst>
                  <a:tab pos="5486400" algn="r"/>
                </a:tabLst>
              </a:pPr>
              <a:r>
                <a:rPr lang="zh-CN" sz="2000" spc="-10" dirty="0"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（</a:t>
              </a:r>
              <a:r>
                <a:rPr lang="en-US" sz="2000" spc="-10" dirty="0"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+</a:t>
              </a:r>
              <a:r>
                <a:rPr lang="zh-CN" sz="2000" spc="-10" dirty="0"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）</a:t>
              </a:r>
            </a:p>
          </p:txBody>
        </p:sp>
        <p:sp>
          <p:nvSpPr>
            <p:cNvPr id="20" name="文本框 39">
              <a:extLst>
                <a:ext uri="{FF2B5EF4-FFF2-40B4-BE49-F238E27FC236}">
                  <a16:creationId xmlns="" xmlns:a16="http://schemas.microsoft.com/office/drawing/2014/main" id="{2367F08E-7F19-4354-8C2E-69104094651C}"/>
                </a:ext>
              </a:extLst>
            </p:cNvPr>
            <p:cNvSpPr txBox="1"/>
            <p:nvPr/>
          </p:nvSpPr>
          <p:spPr>
            <a:xfrm>
              <a:off x="2353093" y="757527"/>
              <a:ext cx="629359" cy="27156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5000"/>
                </a:lnSpc>
                <a:spcAft>
                  <a:spcPts val="0"/>
                </a:spcAft>
                <a:tabLst>
                  <a:tab pos="5486400" algn="r"/>
                </a:tabLst>
              </a:pPr>
              <a:r>
                <a:rPr lang="zh-CN" sz="2000" spc="-10" dirty="0"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（</a:t>
              </a:r>
              <a:r>
                <a:rPr lang="en-US" sz="2000" spc="-10" dirty="0"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+</a:t>
              </a:r>
              <a:r>
                <a:rPr lang="zh-CN" sz="2000" spc="-10" dirty="0"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）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86DB1B01-EFAF-4BFD-B4FB-BA21DBC0BF82}"/>
              </a:ext>
            </a:extLst>
          </p:cNvPr>
          <p:cNvGrpSpPr/>
          <p:nvPr/>
        </p:nvGrpSpPr>
        <p:grpSpPr>
          <a:xfrm>
            <a:off x="3341560" y="3632066"/>
            <a:ext cx="5508880" cy="1799994"/>
            <a:chOff x="3749877" y="4499080"/>
            <a:chExt cx="5508880" cy="1799994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C07516A3-C35F-408C-B441-C9E3825DF6FC}"/>
                </a:ext>
              </a:extLst>
            </p:cNvPr>
            <p:cNvSpPr txBox="1"/>
            <p:nvPr/>
          </p:nvSpPr>
          <p:spPr>
            <a:xfrm>
              <a:off x="4314182" y="4499080"/>
              <a:ext cx="43802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 </a:t>
              </a:r>
              <a:r>
                <a:rPr lang="zh-CN" altLang="en-US" sz="20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资源拼凑对企业绩效具有正向影响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759A6E9E-1928-4F8F-B53A-09AC66E9FC4B}"/>
                </a:ext>
              </a:extLst>
            </p:cNvPr>
            <p:cNvSpPr/>
            <p:nvPr/>
          </p:nvSpPr>
          <p:spPr>
            <a:xfrm>
              <a:off x="4292156" y="4965708"/>
              <a:ext cx="422808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-1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2 </a:t>
              </a:r>
              <a:r>
                <a:rPr lang="zh-CN" altLang="zh-CN" sz="2000" spc="-1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资源拼凑对机会开发</a:t>
              </a:r>
              <a:r>
                <a:rPr lang="zh-CN" altLang="en-US" sz="2000" spc="-1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具有</a:t>
              </a:r>
              <a:r>
                <a:rPr lang="zh-CN" altLang="zh-CN" sz="2000" spc="-1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正向影响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1DF6D373-CCE6-48DF-97BB-315A11984A56}"/>
                </a:ext>
              </a:extLst>
            </p:cNvPr>
            <p:cNvSpPr/>
            <p:nvPr/>
          </p:nvSpPr>
          <p:spPr>
            <a:xfrm>
              <a:off x="4292156" y="5432336"/>
              <a:ext cx="422808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-1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3 </a:t>
              </a:r>
              <a:r>
                <a:rPr lang="zh-CN" altLang="zh-CN" sz="2000" spc="-1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机会开发对企业绩效</a:t>
              </a:r>
              <a:r>
                <a:rPr lang="zh-CN" altLang="en-US" sz="2000" spc="-1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具有</a:t>
              </a:r>
              <a:r>
                <a:rPr lang="zh-CN" altLang="zh-CN" sz="2000" spc="-1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正向影响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28406588-C1E1-4226-B05C-ACF693D226BA}"/>
                </a:ext>
              </a:extLst>
            </p:cNvPr>
            <p:cNvSpPr/>
            <p:nvPr/>
          </p:nvSpPr>
          <p:spPr>
            <a:xfrm>
              <a:off x="3749877" y="5898964"/>
              <a:ext cx="55088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-1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4 </a:t>
              </a:r>
              <a:r>
                <a:rPr lang="zh-CN" altLang="zh-CN" sz="2000" spc="-1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机会开发在资源拼凑和企业绩效中起中介作用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2" name="圆: 空心 31">
            <a:extLst>
              <a:ext uri="{FF2B5EF4-FFF2-40B4-BE49-F238E27FC236}">
                <a16:creationId xmlns="" xmlns:a16="http://schemas.microsoft.com/office/drawing/2014/main" id="{001120F6-612D-4938-A1DF-6CD5B813267A}"/>
              </a:ext>
            </a:extLst>
          </p:cNvPr>
          <p:cNvSpPr/>
          <p:nvPr/>
        </p:nvSpPr>
        <p:spPr>
          <a:xfrm>
            <a:off x="10127070" y="703422"/>
            <a:ext cx="5238750" cy="5238750"/>
          </a:xfrm>
          <a:prstGeom prst="donut">
            <a:avLst>
              <a:gd name="adj" fmla="val 12229"/>
            </a:avLst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圆: 空心 32">
            <a:extLst>
              <a:ext uri="{FF2B5EF4-FFF2-40B4-BE49-F238E27FC236}">
                <a16:creationId xmlns="" xmlns:a16="http://schemas.microsoft.com/office/drawing/2014/main" id="{A093DAF5-D153-4A82-B46C-D1272F7C138D}"/>
              </a:ext>
            </a:extLst>
          </p:cNvPr>
          <p:cNvSpPr/>
          <p:nvPr/>
        </p:nvSpPr>
        <p:spPr>
          <a:xfrm>
            <a:off x="-2636732" y="2861280"/>
            <a:ext cx="5238750" cy="5238750"/>
          </a:xfrm>
          <a:prstGeom prst="donut">
            <a:avLst>
              <a:gd name="adj" fmla="val 12229"/>
            </a:avLst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69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F8F8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</TotalTime>
  <Words>599</Words>
  <Application>Microsoft Office PowerPoint</Application>
  <PresentationFormat>宽屏</PresentationFormat>
  <Paragraphs>65</Paragraphs>
  <Slides>13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微软雅黑 Light</vt:lpstr>
      <vt:lpstr>Arial</vt:lpstr>
      <vt:lpstr>Times New Roman</vt:lpstr>
      <vt:lpstr>2_Office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蚂蚁工作室</dc:creator>
  <cp:keywords>51PPT模板网</cp:keywords>
  <dc:description>www.51pptmoban.com</dc:description>
  <cp:lastModifiedBy>阳光 男孩</cp:lastModifiedBy>
  <cp:revision>115</cp:revision>
  <dcterms:created xsi:type="dcterms:W3CDTF">2018-05-17T14:15:24Z</dcterms:created>
  <dcterms:modified xsi:type="dcterms:W3CDTF">2020-03-09T13:24:02Z</dcterms:modified>
</cp:coreProperties>
</file>