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6.xml" ContentType="application/vnd.openxmlformats-officedocument.presentationml.tag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9"/>
  </p:notesMasterIdLst>
  <p:sldIdLst>
    <p:sldId id="979" r:id="rId3"/>
    <p:sldId id="257" r:id="rId4"/>
    <p:sldId id="258" r:id="rId5"/>
    <p:sldId id="261" r:id="rId6"/>
    <p:sldId id="263" r:id="rId7"/>
    <p:sldId id="748" r:id="rId8"/>
    <p:sldId id="749" r:id="rId9"/>
    <p:sldId id="751" r:id="rId10"/>
    <p:sldId id="264" r:id="rId11"/>
    <p:sldId id="265" r:id="rId12"/>
    <p:sldId id="981" r:id="rId13"/>
    <p:sldId id="287" r:id="rId14"/>
    <p:sldId id="778" r:id="rId15"/>
    <p:sldId id="289" r:id="rId16"/>
    <p:sldId id="980" r:id="rId17"/>
    <p:sldId id="98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D496C502-AB02-427E-AEAC-8E1FE4C7E8DC}">
          <p14:sldIdLst>
            <p14:sldId id="979"/>
          </p14:sldIdLst>
        </p14:section>
        <p14:section name="作者：小云朵" id="{D3DC63B9-64A1-40AE-AC42-4260A3D18CAE}">
          <p14:sldIdLst>
            <p14:sldId id="257"/>
            <p14:sldId id="258"/>
            <p14:sldId id="261"/>
            <p14:sldId id="263"/>
          </p14:sldIdLst>
        </p14:section>
        <p14:section name="作者：奔奔" id="{ECAE0487-5BB7-4BCC-BF0C-4E7985EF0179}">
          <p14:sldIdLst>
            <p14:sldId id="748"/>
            <p14:sldId id="749"/>
            <p14:sldId id="751"/>
          </p14:sldIdLst>
        </p14:section>
        <p14:section name="作者：段梦涵" id="{53C0590D-A370-40A8-ACB5-3A4E365B16BF}">
          <p14:sldIdLst>
            <p14:sldId id="264"/>
            <p14:sldId id="265"/>
          </p14:sldIdLst>
        </p14:section>
        <p14:section name="作者：kandy" id="{6B135B17-7F4E-4764-AD59-FD0FFE868113}">
          <p14:sldIdLst>
            <p14:sldId id="981"/>
          </p14:sldIdLst>
        </p14:section>
        <p14:section name="作者：ldd" id="{E918ECF1-8CB1-4CD1-BBC7-B240636E8062}">
          <p14:sldIdLst>
            <p14:sldId id="287"/>
          </p14:sldIdLst>
        </p14:section>
        <p14:section name="作者：岛主" id="{074F54BF-354C-468A-B699-9E55015830A4}">
          <p14:sldIdLst>
            <p14:sldId id="778"/>
          </p14:sldIdLst>
        </p14:section>
        <p14:section name="作者：尼克安博" id="{7069A381-370E-4816-BF1F-258A024FDEEF}">
          <p14:sldIdLst>
            <p14:sldId id="289"/>
          </p14:sldIdLst>
        </p14:section>
        <p14:section name="推广页" id="{2C6803DD-E97E-4F1F-ACB9-AD2A68FC4264}">
          <p14:sldIdLst>
            <p14:sldId id="980"/>
            <p14:sldId id="9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7" autoAdjust="0"/>
    <p:restoredTop sz="96061" autoAdjust="0"/>
  </p:normalViewPr>
  <p:slideViewPr>
    <p:cSldViewPr snapToGrid="0" showGuides="1">
      <p:cViewPr varScale="1">
        <p:scale>
          <a:sx n="114" d="100"/>
          <a:sy n="114" d="100"/>
        </p:scale>
        <p:origin x="46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package" Target="../embeddings/Microsoft_Excel____4.xlsx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andy\Desktop\P&#35745;&#21010;-4&#26399;\C&#20219;&#21153;&#22270;&#34920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85107982908354218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FE-40A1-85FE-9C99C7C18BC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FE-40A1-85FE-9C99C7C18BC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FE-40A1-85FE-9C99C7C18BC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4FE-40A1-85FE-9C99C7C18BCE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4FE-40A1-85FE-9C99C7C18BCE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4FE-40A1-85FE-9C99C7C18BCE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4FE-40A1-85FE-9C99C7C18BCE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4FE-40A1-85FE-9C99C7C18BCE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4FE-40A1-85FE-9C99C7C18BCE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B4FE-40A1-85FE-9C99C7C18BCE}"/>
              </c:ext>
            </c:extLst>
          </c:dPt>
          <c:dLbls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AABAB6F1-7ACC-457E-AB83-FAB7DEE7D1BF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02FF71C1-93AA-4433-ABB5-5D496C8BB98C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D3E7A01B-CF24-44F9-B66E-D184112122F1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DDF8C661-B119-4722-8B27-B9B47EFCC79B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69502764-807E-4465-8638-19B620FF43C8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08DD3780-F5DC-4CF7-B0BD-7136310734B8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100" b="0" i="0" u="none" strike="noStrike" kern="1200" baseline="0">
                        <a:solidFill>
                          <a:schemeClr val="bg1">
                            <a:lumMod val="65000"/>
                          </a:schemeClr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微软雅黑" panose="020B0503020204020204" pitchFamily="34" charset="-122"/>
                      </a:defRPr>
                    </a:pPr>
                    <a:fld id="{B8C88C4A-5062-408A-8695-FAD77FDE5F8F}" type="VALUE">
                      <a:rPr lang="en-US" altLang="zh-CN">
                        <a:ea typeface="阿里巴巴普惠体" panose="00020600040101010101" pitchFamily="18" charset="-122"/>
                      </a:rPr>
                      <a:pPr>
                        <a:defRPr sz="11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B4FE-40A1-85FE-9C99C7C18BCE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rgbClr val="434343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评测对比</c:v>
                </c:pt>
                <c:pt idx="8">
                  <c:v>同事推荐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B4FE-40A1-85FE-9C99C7C18BCE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00"/>
        <c:axId val="793304384"/>
        <c:axId val="793301664"/>
      </c:barChart>
      <c:catAx>
        <c:axId val="793304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t" anchorCtr="0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微软雅黑" panose="020B0503020204020204" pitchFamily="34" charset="-122"/>
              </a:defRPr>
            </a:pPr>
            <a:endParaRPr lang="zh-CN"/>
          </a:p>
        </c:txPr>
        <c:crossAx val="793301664"/>
        <c:crosses val="autoZero"/>
        <c:auto val="1"/>
        <c:lblAlgn val="ctr"/>
        <c:lblOffset val="100"/>
        <c:tickLblSkip val="1"/>
        <c:noMultiLvlLbl val="0"/>
      </c:catAx>
      <c:valAx>
        <c:axId val="79330166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ysClr val="windowText" lastClr="000000">
                  <a:lumMod val="15000"/>
                  <a:lumOff val="85000"/>
                  <a:alpha val="50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B7B5B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defRPr>
            </a:pPr>
            <a:endParaRPr lang="zh-CN"/>
          </a:p>
        </c:txPr>
        <c:crossAx val="793304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64700198976341"/>
          <c:y val="2.1942077752357219E-2"/>
          <c:w val="0.83032353646751855"/>
          <c:h val="0.90345485788962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00C6C6">
                    <a:alpha val="13000"/>
                  </a:srgbClr>
                </a:gs>
                <a:gs pos="100000">
                  <a:srgbClr val="1D6EA9"/>
                </a:gs>
              </a:gsLst>
              <a:lin ang="120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指定用机</c:v>
                </c:pt>
                <c:pt idx="1">
                  <c:v>评测对比</c:v>
                </c:pt>
                <c:pt idx="2">
                  <c:v>同事推荐</c:v>
                </c:pt>
                <c:pt idx="3">
                  <c:v>口碑评价</c:v>
                </c:pt>
                <c:pt idx="4">
                  <c:v>清晰度高</c:v>
                </c:pt>
                <c:pt idx="5">
                  <c:v>预算合适</c:v>
                </c:pt>
                <c:pt idx="6">
                  <c:v>品牌印象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</c:v>
                </c:pt>
                <c:pt idx="1">
                  <c:v>18</c:v>
                </c:pt>
                <c:pt idx="2">
                  <c:v>28</c:v>
                </c:pt>
                <c:pt idx="3">
                  <c:v>34</c:v>
                </c:pt>
                <c:pt idx="4">
                  <c:v>46</c:v>
                </c:pt>
                <c:pt idx="5">
                  <c:v>49</c:v>
                </c:pt>
                <c:pt idx="6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0D-492C-8E40-5ECD201C8A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947235392"/>
        <c:axId val="947233216"/>
      </c:barChart>
      <c:catAx>
        <c:axId val="94723539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defRPr>
            </a:pPr>
            <a:endParaRPr lang="zh-CN"/>
          </a:p>
        </c:txPr>
        <c:crossAx val="947233216"/>
        <c:crosses val="autoZero"/>
        <c:auto val="1"/>
        <c:lblAlgn val="ctr"/>
        <c:lblOffset val="100"/>
        <c:noMultiLvlLbl val="0"/>
      </c:catAx>
      <c:valAx>
        <c:axId val="947233216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47235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EC48E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EC48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E4-4CC5-88AB-1E56A87338A4}"/>
              </c:ext>
            </c:extLst>
          </c:dPt>
          <c:dPt>
            <c:idx val="1"/>
            <c:invertIfNegative val="0"/>
            <c:bubble3D val="0"/>
            <c:spPr>
              <a:solidFill>
                <a:srgbClr val="AEC48E">
                  <a:alpha val="9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E4-4CC5-88AB-1E56A87338A4}"/>
              </c:ext>
            </c:extLst>
          </c:dPt>
          <c:dPt>
            <c:idx val="2"/>
            <c:invertIfNegative val="0"/>
            <c:bubble3D val="0"/>
            <c:spPr>
              <a:solidFill>
                <a:srgbClr val="AEC48E">
                  <a:alpha val="8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CE4-4CC5-88AB-1E56A87338A4}"/>
              </c:ext>
            </c:extLst>
          </c:dPt>
          <c:dPt>
            <c:idx val="3"/>
            <c:invertIfNegative val="0"/>
            <c:bubble3D val="0"/>
            <c:spPr>
              <a:solidFill>
                <a:srgbClr val="AEC48E">
                  <a:alpha val="7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CE4-4CC5-88AB-1E56A87338A4}"/>
              </c:ext>
            </c:extLst>
          </c:dPt>
          <c:dPt>
            <c:idx val="4"/>
            <c:invertIfNegative val="0"/>
            <c:bubble3D val="0"/>
            <c:spPr>
              <a:solidFill>
                <a:srgbClr val="AEC48E">
                  <a:alpha val="5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CE4-4CC5-88AB-1E56A87338A4}"/>
              </c:ext>
            </c:extLst>
          </c:dPt>
          <c:dPt>
            <c:idx val="5"/>
            <c:invertIfNegative val="0"/>
            <c:bubble3D val="0"/>
            <c:spPr>
              <a:solidFill>
                <a:srgbClr val="AEC48E">
                  <a:alpha val="35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CE4-4CC5-88AB-1E56A87338A4}"/>
              </c:ext>
            </c:extLst>
          </c:dPt>
          <c:dPt>
            <c:idx val="6"/>
            <c:invertIfNegative val="0"/>
            <c:bubble3D val="0"/>
            <c:spPr>
              <a:solidFill>
                <a:srgbClr val="AEC48E">
                  <a:alpha val="3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CE4-4CC5-88AB-1E56A87338A4}"/>
              </c:ext>
            </c:extLst>
          </c:dPt>
          <c:dPt>
            <c:idx val="7"/>
            <c:invertIfNegative val="0"/>
            <c:bubble3D val="0"/>
            <c:spPr>
              <a:solidFill>
                <a:srgbClr val="AEC48E">
                  <a:alpha val="1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CCE4-4CC5-88AB-1E56A87338A4}"/>
              </c:ext>
            </c:extLst>
          </c:dPt>
          <c:dPt>
            <c:idx val="8"/>
            <c:invertIfNegative val="0"/>
            <c:bubble3D val="0"/>
            <c:spPr>
              <a:solidFill>
                <a:srgbClr val="AEC48E">
                  <a:alpha val="5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CCE4-4CC5-88AB-1E56A87338A4}"/>
              </c:ext>
            </c:extLst>
          </c:dPt>
          <c:dPt>
            <c:idx val="9"/>
            <c:invertIfNegative val="0"/>
            <c:bubble3D val="0"/>
            <c:spPr>
              <a:solidFill>
                <a:srgbClr val="AEC48E">
                  <a:alpha val="2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CCE4-4CC5-88AB-1E56A87338A4}"/>
              </c:ext>
            </c:extLst>
          </c:dPt>
          <c:dLbls>
            <c:dLbl>
              <c:idx val="0"/>
              <c:layout>
                <c:manualLayout>
                  <c:x val="-9.6477674452327258E-2"/>
                  <c:y val="3.535109357814244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9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F61A1789-802C-471B-8BDD-703AE0742C47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9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9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8.6390333565473348E-2"/>
                  <c:y val="3.545932229350504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8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43A375B4-DC82-4FDD-B288-466F0C88DFDC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8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8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6.5780593841242463E-2"/>
                  <c:y val="3.27919386252491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75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85BEED39-0386-43D5-B09A-7BFECFF64F9E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75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75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7.35194872343298E-2"/>
                  <c:y val="3.53143954425759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6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9860ADBF-5BFE-49B5-90C9-95CE16154A03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6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6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3.6759743617164865E-2"/>
                  <c:y val="3.53143954425759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6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0A62C43C-FFB6-42F9-B61D-78E0DCF6D126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6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6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5.4172253751611381E-2"/>
                  <c:y val="3.27919386252491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4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EA8F5252-732A-481D-B8A4-E5706B4E8203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4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4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-4.0629190313708569E-2"/>
                  <c:y val="3.53145940612230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25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49926F9B-116C-4CC8-AEA1-BADEB4C7FA3E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25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25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-5.2237530403339581E-2"/>
                  <c:y val="3.53143954425760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2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01BA935E-E1AC-407C-9D7E-1C2E0E014251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2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2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8"/>
              <c:layout>
                <c:manualLayout>
                  <c:x val="-5.4172253751611402E-2"/>
                  <c:y val="3.53143954425760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1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FF85C058-1C45-42AF-9AAB-2A4C29FCBA16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1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1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layout>
                <c:manualLayout>
                  <c:x val="-4.4498637010252202E-2"/>
                  <c:y val="3.53143954425759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5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43E7E9EF-C330-4217-B0BC-9C4BD0E4CBE1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5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5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评测对比</c:v>
                </c:pt>
                <c:pt idx="8">
                  <c:v>同事推荐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CCE4-4CC5-88AB-1E56A8733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793292960"/>
        <c:axId val="793294048"/>
      </c:barChart>
      <c:catAx>
        <c:axId val="7932929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793294048"/>
        <c:crosses val="autoZero"/>
        <c:auto val="1"/>
        <c:lblAlgn val="ctr"/>
        <c:lblOffset val="100"/>
        <c:noMultiLvlLbl val="0"/>
      </c:catAx>
      <c:valAx>
        <c:axId val="79329404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79329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701941260056199"/>
          <c:y val="2.2758618217907336E-2"/>
          <c:w val="0.6800090812936036"/>
          <c:h val="0.9772413817820926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A817-4FEF-9F06-AD7C7F1C5F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4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6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8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A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C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E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0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2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4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5-A817-4FEF-9F06-AD7C7F1C5F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7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9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B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D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F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1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3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5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7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9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B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D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F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Sheet1!$D$2:$D$14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50-A817-4FEF-9F06-AD7C7F1C5F7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2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4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6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8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A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C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E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0-A817-4FEF-9F06-AD7C7F1C5F7A}"/>
              </c:ext>
            </c:extLst>
          </c:dPt>
          <c:dPt>
            <c:idx val="8"/>
            <c:bubble3D val="0"/>
            <c:spPr>
              <a:solidFill>
                <a:srgbClr val="E9D79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2-A817-4FEF-9F06-AD7C7F1C5F7A}"/>
              </c:ext>
            </c:extLst>
          </c:dPt>
          <c:dPt>
            <c:idx val="9"/>
            <c:bubble3D val="0"/>
            <c:spPr>
              <a:solidFill>
                <a:srgbClr val="E6D28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4-A817-4FEF-9F06-AD7C7F1C5F7A}"/>
              </c:ext>
            </c:extLst>
          </c:dPt>
          <c:dPt>
            <c:idx val="10"/>
            <c:bubble3D val="0"/>
            <c:spPr>
              <a:solidFill>
                <a:srgbClr val="E3CE8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6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8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A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Sheet1!$E$2:$E$14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6B-A817-4FEF-9F06-AD7C7F1C5F7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销售额5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D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F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1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3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5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7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9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B-A817-4FEF-9F06-AD7C7F1C5F7A}"/>
              </c:ext>
            </c:extLst>
          </c:dPt>
          <c:dPt>
            <c:idx val="8"/>
            <c:bubble3D val="0"/>
            <c:spPr>
              <a:solidFill>
                <a:srgbClr val="E9D79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D-A817-4FEF-9F06-AD7C7F1C5F7A}"/>
              </c:ext>
            </c:extLst>
          </c:dPt>
          <c:dPt>
            <c:idx val="9"/>
            <c:bubble3D val="0"/>
            <c:spPr>
              <a:solidFill>
                <a:srgbClr val="E6D28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F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1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3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5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Sheet1!$F$2:$F$14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86-A817-4FEF-9F06-AD7C7F1C5F7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销售额6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8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A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C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E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0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2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4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6-A817-4FEF-9F06-AD7C7F1C5F7A}"/>
              </c:ext>
            </c:extLst>
          </c:dPt>
          <c:dPt>
            <c:idx val="8"/>
            <c:bubble3D val="0"/>
            <c:spPr>
              <a:solidFill>
                <a:srgbClr val="E9D79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8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A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C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E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0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Sheet1!$G$2:$G$14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A1-A817-4FEF-9F06-AD7C7F1C5F7A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销售额7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3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5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7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9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B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D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F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1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3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5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7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9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B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Sheet1!$H$2:$H$14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BC-A817-4FEF-9F06-AD7C7F1C5F7A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销售额8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E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0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2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4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6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8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A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C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E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0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2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4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6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Sheet1!$I$2:$I$14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D7-A817-4FEF-9F06-AD7C7F1C5F7A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销售额9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9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B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D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F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1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3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5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7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9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B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D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F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1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Sheet1!$J$2:$J$14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F2-A817-4FEF-9F06-AD7C7F1C5F7A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4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6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8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A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C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E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0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2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4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6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8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A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C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Sheet1!$K$2:$K$14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0D-A817-4FEF-9F06-AD7C7F1C5F7A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11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F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1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3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5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7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9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B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D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F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1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3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5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7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Sheet1!$L$2:$L$14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28-A817-4FEF-9F06-AD7C7F1C5F7A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12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A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C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E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0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2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4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6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8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A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C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E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0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2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Sheet1!$M$2:$M$14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43-A817-4FEF-9F06-AD7C7F1C5F7A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13</c:v>
                </c:pt>
              </c:strCache>
            </c:strRef>
          </c:tx>
          <c:spPr>
            <a:noFill/>
            <a:ln>
              <a:noFill/>
            </a:ln>
            <a:effectLst>
              <a:outerShdw blurRad="381000" dist="203200" dir="5400000" algn="tl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5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7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9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B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D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F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1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3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5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7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9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B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D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Sheet1!$N$2:$N$14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5E-A817-4FEF-9F06-AD7C7F1C5F7A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132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0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2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4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6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8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A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C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E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0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2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4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6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8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Sheet1!$O$2:$O$14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79-A817-4FEF-9F06-AD7C7F1C5F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32"/>
        <c:holeSize val="1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4478249826757433E-2"/>
          <c:y val="6.2067400431181197E-2"/>
          <c:w val="0.88293769225221597"/>
          <c:h val="0.799814245562996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F4-4AA1-873A-857059B26B8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F4-4AA1-873A-857059B26B8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F4-4AA1-873A-857059B26B8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F4-4AA1-873A-857059B26B8F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EF4-4AA1-873A-857059B26B8F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EF4-4AA1-873A-857059B26B8F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EF4-4AA1-873A-857059B26B8F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EF4-4AA1-873A-857059B26B8F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EF4-4AA1-873A-857059B26B8F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7EF4-4AA1-873A-857059B26B8F}"/>
              </c:ext>
            </c:extLst>
          </c:dPt>
          <c:dLbls>
            <c:dLbl>
              <c:idx val="0"/>
              <c:layout>
                <c:manualLayout>
                  <c:x val="-1.7277092181041071E-3"/>
                  <c:y val="-2.40192872985725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0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67430309432308E-17"/>
                  <c:y val="-2.40192872985725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0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1.80144654739294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0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7EF4-4AA1-873A-857059B26B8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评价好</c:v>
                </c:pt>
                <c:pt idx="7">
                  <c:v>评测对比</c:v>
                </c:pt>
                <c:pt idx="8">
                  <c:v>推荐购买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7EF4-4AA1-873A-857059B26B8F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00"/>
        <c:axId val="793304928"/>
        <c:axId val="793293504"/>
      </c:barChart>
      <c:catAx>
        <c:axId val="7933049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93293504"/>
        <c:crosses val="autoZero"/>
        <c:auto val="1"/>
        <c:lblAlgn val="ctr"/>
        <c:lblOffset val="100"/>
        <c:tickLblSkip val="1"/>
        <c:noMultiLvlLbl val="0"/>
      </c:catAx>
      <c:valAx>
        <c:axId val="793293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9330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936424699221586"/>
          <c:y val="8.4873119625669541E-2"/>
          <c:w val="0.77730027548209402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pattFill prst="wdUpDiag">
              <a:fgClr>
                <a:srgbClr val="A5A5A5">
                  <a:lumMod val="20000"/>
                  <a:lumOff val="80000"/>
                </a:srgbClr>
              </a:fgClr>
              <a:bgClr>
                <a:srgbClr val="A5A5A5">
                  <a:lumMod val="40000"/>
                  <a:lumOff val="60000"/>
                </a:srgbClr>
              </a:bgClr>
            </a:patt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ltUpDiag">
                <a:fgClr>
                  <a:sysClr val="window" lastClr="FFFFFF"/>
                </a:fgClr>
                <a:bgClr>
                  <a:srgbClr val="E7E6E6">
                    <a:lumMod val="90000"/>
                  </a:srgbClr>
                </a:bgClr>
              </a:patt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F4-4E37-AEBD-A41A6443EB11}"/>
              </c:ext>
            </c:extLst>
          </c:dPt>
          <c:dPt>
            <c:idx val="1"/>
            <c:invertIfNegative val="0"/>
            <c:bubble3D val="0"/>
            <c:spPr>
              <a:pattFill prst="ltUpDiag">
                <a:fgClr>
                  <a:sysClr val="window" lastClr="FFFFFF"/>
                </a:fgClr>
                <a:bgClr>
                  <a:srgbClr val="E7E6E6">
                    <a:lumMod val="90000"/>
                  </a:srgbClr>
                </a:bgClr>
              </a:patt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BF4-4E37-AEBD-A41A6443EB11}"/>
              </c:ext>
            </c:extLst>
          </c:dPt>
          <c:dPt>
            <c:idx val="2"/>
            <c:invertIfNegative val="0"/>
            <c:bubble3D val="0"/>
            <c:spPr>
              <a:pattFill prst="ltUpDiag">
                <a:fgClr>
                  <a:sysClr val="window" lastClr="FFFFFF"/>
                </a:fgClr>
                <a:bgClr>
                  <a:srgbClr val="E7E6E6">
                    <a:lumMod val="90000"/>
                  </a:srgbClr>
                </a:bgClr>
              </a:patt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BF4-4E37-AEBD-A41A6443EB11}"/>
              </c:ext>
            </c:extLst>
          </c:dPt>
          <c:dPt>
            <c:idx val="3"/>
            <c:invertIfNegative val="0"/>
            <c:bubble3D val="0"/>
            <c:spPr>
              <a:pattFill prst="ltUpDiag">
                <a:fgClr>
                  <a:srgbClr val="A5A5A5">
                    <a:lumMod val="20000"/>
                    <a:lumOff val="80000"/>
                  </a:srgbClr>
                </a:fgClr>
                <a:bgClr>
                  <a:srgbClr val="A5A5A5">
                    <a:lumMod val="40000"/>
                    <a:lumOff val="60000"/>
                  </a:srgbClr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BF4-4E37-AEBD-A41A6443EB11}"/>
              </c:ext>
            </c:extLst>
          </c:dPt>
          <c:dPt>
            <c:idx val="4"/>
            <c:invertIfNegative val="0"/>
            <c:bubble3D val="0"/>
            <c:spPr>
              <a:pattFill prst="ltUpDiag">
                <a:fgClr>
                  <a:srgbClr val="A5A5A5">
                    <a:lumMod val="20000"/>
                    <a:lumOff val="80000"/>
                  </a:srgbClr>
                </a:fgClr>
                <a:bgClr>
                  <a:srgbClr val="A5A5A5">
                    <a:lumMod val="40000"/>
                    <a:lumOff val="60000"/>
                  </a:srgbClr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BF4-4E37-AEBD-A41A6443EB11}"/>
              </c:ext>
            </c:extLst>
          </c:dPt>
          <c:dPt>
            <c:idx val="5"/>
            <c:invertIfNegative val="0"/>
            <c:bubble3D val="0"/>
            <c:spPr>
              <a:pattFill prst="ltUpDiag">
                <a:fgClr>
                  <a:srgbClr val="A5A5A5">
                    <a:lumMod val="20000"/>
                    <a:lumOff val="80000"/>
                  </a:srgbClr>
                </a:fgClr>
                <a:bgClr>
                  <a:srgbClr val="A5A5A5">
                    <a:lumMod val="40000"/>
                    <a:lumOff val="60000"/>
                  </a:srgbClr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BF4-4E37-AEBD-A41A6443EB11}"/>
              </c:ext>
            </c:extLst>
          </c:dPt>
          <c:dPt>
            <c:idx val="6"/>
            <c:invertIfNegative val="0"/>
            <c:bubble3D val="0"/>
            <c:spPr>
              <a:pattFill prst="ltUpDiag">
                <a:fgClr>
                  <a:srgbClr val="A5A5A5">
                    <a:lumMod val="20000"/>
                    <a:lumOff val="80000"/>
                  </a:srgbClr>
                </a:fgClr>
                <a:bgClr>
                  <a:srgbClr val="A5A5A5">
                    <a:lumMod val="40000"/>
                    <a:lumOff val="60000"/>
                  </a:srgbClr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BF4-4E37-AEBD-A41A6443EB11}"/>
              </c:ext>
            </c:extLst>
          </c:dPt>
          <c:dPt>
            <c:idx val="7"/>
            <c:invertIfNegative val="0"/>
            <c:bubble3D val="0"/>
            <c:spPr>
              <a:pattFill prst="ltUpDiag">
                <a:fgClr>
                  <a:srgbClr val="FF66CC"/>
                </a:fgClr>
                <a:bgClr>
                  <a:srgbClr val="A5A5A5">
                    <a:lumMod val="20000"/>
                    <a:lumOff val="80000"/>
                  </a:srgbClr>
                </a:bgClr>
              </a:pattFill>
              <a:ln w="19050">
                <a:solidFill>
                  <a:sysClr val="windowText" lastClr="0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CBF4-4E37-AEBD-A41A6443EB11}"/>
              </c:ext>
            </c:extLst>
          </c:dPt>
          <c:dPt>
            <c:idx val="8"/>
            <c:invertIfNegative val="0"/>
            <c:bubble3D val="0"/>
            <c:spPr>
              <a:pattFill prst="ltUpDiag">
                <a:fgClr>
                  <a:srgbClr val="FF66CC"/>
                </a:fgClr>
                <a:bgClr>
                  <a:srgbClr val="A5A5A5">
                    <a:lumMod val="20000"/>
                    <a:lumOff val="80000"/>
                  </a:srgbClr>
                </a:bgClr>
              </a:pattFill>
              <a:ln w="19050">
                <a:solidFill>
                  <a:sysClr val="windowText" lastClr="0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CBF4-4E37-AEBD-A41A6443EB11}"/>
              </c:ext>
            </c:extLst>
          </c:dPt>
          <c:dPt>
            <c:idx val="9"/>
            <c:invertIfNegative val="0"/>
            <c:bubble3D val="0"/>
            <c:spPr>
              <a:pattFill prst="ltUpDiag">
                <a:fgClr>
                  <a:srgbClr val="FF66CC"/>
                </a:fgClr>
                <a:bgClr>
                  <a:srgbClr val="A5A5A5">
                    <a:lumMod val="20000"/>
                    <a:lumOff val="80000"/>
                  </a:srgbClr>
                </a:bgClr>
              </a:pattFill>
              <a:ln w="19050">
                <a:solidFill>
                  <a:sysClr val="windowText" lastClr="0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CBF4-4E37-AEBD-A41A6443EB11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DCFC6551-C3CC-47B3-8315-D7145051877A}" type="VALUE">
                      <a:rPr lang="en-US" altLang="zh-CN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1AF344BD-A6B4-470D-8BD3-4EEB91DC7ABA}" type="VALUE">
                      <a:rPr lang="en-US" altLang="zh-CN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757726C5-A8F8-4731-B84C-62612D6D5FE9}" type="VALUE">
                      <a:rPr lang="en-US" altLang="zh-CN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405D9DC8-F2F3-41F5-A8F7-B4DBAEF894B6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6012FAB0-BD8B-4A5C-8401-485DF54E6563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E19AE04E-E170-4D0F-AB8A-219F5E813919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chemeClr val="bg2">
                            <a:lumMod val="75000"/>
                          </a:schemeClr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8C9DFBCF-0A95-4554-A330-89EFCA187DAD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chemeClr val="bg2">
                              <a:lumMod val="75000"/>
                            </a:schemeClr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434343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1B996604-9EBC-4A62-9D8E-ED8F5F54364A}" type="VALUE">
                      <a:rPr lang="en-US" altLang="zh-CN">
                        <a:solidFill>
                          <a:srgbClr val="FF0000"/>
                        </a:solidFill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434343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434343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434343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3DBFFC03-1E54-44DA-B096-5E67EB78CFA4}" type="VALUE">
                      <a:rPr lang="en-US" altLang="zh-CN">
                        <a:solidFill>
                          <a:srgbClr val="FF0000"/>
                        </a:solidFill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434343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434343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434343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F4F44ECD-1780-48A2-941D-91E3CF44805B}" type="VALUE">
                      <a:rPr lang="en-US" altLang="zh-CN">
                        <a:solidFill>
                          <a:srgbClr val="FF0000"/>
                        </a:solidFill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434343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434343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CBF4-4E37-AEBD-A41A6443EB1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rgbClr val="43434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需求部门指定</c:v>
                </c:pt>
                <c:pt idx="1">
                  <c:v>同事推荐</c:v>
                </c:pt>
                <c:pt idx="2">
                  <c:v>网站评测对比</c:v>
                </c:pt>
                <c:pt idx="3">
                  <c:v>评价不错</c:v>
                </c:pt>
                <c:pt idx="4">
                  <c:v>清晰度</c:v>
                </c:pt>
                <c:pt idx="5">
                  <c:v>预算</c:v>
                </c:pt>
                <c:pt idx="6">
                  <c:v>品牌印象</c:v>
                </c:pt>
                <c:pt idx="7">
                  <c:v>高亮度</c:v>
                </c:pt>
                <c:pt idx="8">
                  <c:v>性价比</c:v>
                </c:pt>
                <c:pt idx="9">
                  <c:v>无线投屏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18</c:v>
                </c:pt>
                <c:pt idx="2">
                  <c:v>28</c:v>
                </c:pt>
                <c:pt idx="3">
                  <c:v>34</c:v>
                </c:pt>
                <c:pt idx="4">
                  <c:v>46</c:v>
                </c:pt>
                <c:pt idx="5">
                  <c:v>49</c:v>
                </c:pt>
                <c:pt idx="6">
                  <c:v>56</c:v>
                </c:pt>
                <c:pt idx="7">
                  <c:v>78</c:v>
                </c:pt>
                <c:pt idx="8">
                  <c:v>96</c:v>
                </c:pt>
                <c:pt idx="9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CBF4-4E37-AEBD-A41A6443EB11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50"/>
        <c:axId val="793306560"/>
        <c:axId val="793297312"/>
      </c:barChart>
      <c:catAx>
        <c:axId val="79330656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93297312"/>
        <c:crosses val="autoZero"/>
        <c:auto val="1"/>
        <c:lblAlgn val="ctr"/>
        <c:lblOffset val="100"/>
        <c:noMultiLvlLbl val="0"/>
      </c:catAx>
      <c:valAx>
        <c:axId val="793297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93306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231486952707702"/>
          <c:y val="1.6645480538356294E-4"/>
          <c:w val="0.65308055181413183"/>
          <c:h val="0.765133325768751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7E6E6">
                <a:lumMod val="90000"/>
              </a:srgbClr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46-4982-9568-AFCBB7A1626D}"/>
              </c:ext>
            </c:extLst>
          </c:dPt>
          <c:dPt>
            <c:idx val="1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46-4982-9568-AFCBB7A1626D}"/>
              </c:ext>
            </c:extLst>
          </c:dPt>
          <c:dPt>
            <c:idx val="2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E46-4982-9568-AFCBB7A1626D}"/>
              </c:ext>
            </c:extLst>
          </c:dPt>
          <c:dPt>
            <c:idx val="3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E46-4982-9568-AFCBB7A1626D}"/>
              </c:ext>
            </c:extLst>
          </c:dPt>
          <c:dPt>
            <c:idx val="4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E46-4982-9568-AFCBB7A1626D}"/>
              </c:ext>
            </c:extLst>
          </c:dPt>
          <c:dPt>
            <c:idx val="5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E46-4982-9568-AFCBB7A1626D}"/>
              </c:ext>
            </c:extLst>
          </c:dPt>
          <c:dPt>
            <c:idx val="6"/>
            <c:invertIfNegative val="0"/>
            <c:bubble3D val="0"/>
            <c:spPr>
              <a:solidFill>
                <a:srgbClr val="E7E6E6">
                  <a:lumMod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DE46-4982-9568-AFCBB7A1626D}"/>
              </c:ext>
            </c:extLst>
          </c:dPt>
          <c:dPt>
            <c:idx val="7"/>
            <c:invertIfNegative val="0"/>
            <c:bubble3D val="0"/>
            <c:spPr>
              <a:gradFill>
                <a:gsLst>
                  <a:gs pos="0">
                    <a:srgbClr val="24A8CE"/>
                  </a:gs>
                  <a:gs pos="100000">
                    <a:srgbClr val="A7D0FD"/>
                  </a:gs>
                  <a:gs pos="79000">
                    <a:srgbClr val="24A8CE"/>
                  </a:gs>
                  <a:gs pos="81000">
                    <a:srgbClr val="A7D0FD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DE46-4982-9568-AFCBB7A1626D}"/>
              </c:ext>
            </c:extLst>
          </c:dPt>
          <c:dPt>
            <c:idx val="8"/>
            <c:invertIfNegative val="0"/>
            <c:bubble3D val="0"/>
            <c:spPr>
              <a:gradFill>
                <a:gsLst>
                  <a:gs pos="0">
                    <a:srgbClr val="635AF1"/>
                  </a:gs>
                  <a:gs pos="100000">
                    <a:srgbClr val="C1BCFE"/>
                  </a:gs>
                  <a:gs pos="91000">
                    <a:srgbClr val="635AF1"/>
                  </a:gs>
                  <a:gs pos="92000">
                    <a:srgbClr val="C1BCFE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DE46-4982-9568-AFCBB7A1626D}"/>
              </c:ext>
            </c:extLst>
          </c:dPt>
          <c:dPt>
            <c:idx val="9"/>
            <c:invertIfNegative val="0"/>
            <c:bubble3D val="0"/>
            <c:spPr>
              <a:gradFill>
                <a:gsLst>
                  <a:gs pos="0">
                    <a:srgbClr val="0184FA"/>
                  </a:gs>
                  <a:gs pos="100000">
                    <a:srgbClr val="7DDDFF"/>
                  </a:gs>
                  <a:gs pos="97000">
                    <a:srgbClr val="0184FA"/>
                  </a:gs>
                  <a:gs pos="97000">
                    <a:srgbClr val="7DDDFF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DE46-4982-9568-AFCBB7A1626D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DCFC6551-C3CC-47B3-8315-D7145051877A}" type="VALUE">
                      <a:rPr lang="en-US" altLang="zh-CN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1AF344BD-A6B4-470D-8BD3-4EEB91DC7ABA}" type="VALUE">
                      <a:rPr lang="en-US" altLang="zh-CN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757726C5-A8F8-4731-B84C-62612D6D5FE9}" type="VALUE">
                      <a:rPr lang="en-US" altLang="zh-CN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91C8AF35-D0A8-4BA5-88C4-C7207BB7DAAF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84F7B7E6-1E36-4F3F-954B-1424778780D9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9A528936-52BF-45EA-B589-F39C8DC938FD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D0CECE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422EEF5D-11AD-4A2D-8722-7E018B8721DE}" type="VALUE">
                      <a:rPr lang="en-US" altLang="zh-CN"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D0CECE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D0CECE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434343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1B996604-9EBC-4A62-9D8E-ED8F5F54364A}" type="VALUE">
                      <a:rPr lang="en-US" altLang="zh-CN">
                        <a:solidFill>
                          <a:srgbClr val="24A8CE"/>
                        </a:solidFill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434343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434343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434343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3DBFFC03-1E54-44DA-B096-5E67EB78CFA4}" type="VALUE">
                      <a:rPr lang="en-US" altLang="zh-CN">
                        <a:solidFill>
                          <a:srgbClr val="635AF1"/>
                        </a:solidFill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434343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434343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900" b="0" i="0" u="none" strike="noStrike" kern="1200" baseline="0">
                        <a:solidFill>
                          <a:srgbClr val="434343"/>
                        </a:solidFill>
                        <a:latin typeface="优设好身体" panose="00020600040101010101" pitchFamily="18" charset="-122"/>
                        <a:ea typeface="优设好身体" panose="00020600040101010101" pitchFamily="18" charset="-122"/>
                        <a:cs typeface="微软雅黑" panose="020B0503020204020204" pitchFamily="34" charset="-122"/>
                        <a:sym typeface="微软雅黑" panose="020B0503020204020204" pitchFamily="34" charset="-122"/>
                      </a:defRPr>
                    </a:pPr>
                    <a:fld id="{F4F44ECD-1780-48A2-941D-91E3CF44805B}" type="VALUE">
                      <a:rPr lang="en-US" altLang="zh-CN">
                        <a:solidFill>
                          <a:srgbClr val="0184FA"/>
                        </a:solidFill>
                        <a:cs typeface="阿里巴巴普惠体" panose="00020600040101010101" pitchFamily="18" charset="-122"/>
                      </a:rPr>
                      <a:pPr>
                        <a:defRPr sz="900">
                          <a:solidFill>
                            <a:srgbClr val="434343"/>
                          </a:solidFill>
                          <a:latin typeface="优设好身体" panose="00020600040101010101" pitchFamily="18" charset="-122"/>
                          <a:ea typeface="优设好身体" panose="00020600040101010101" pitchFamily="18" charset="-122"/>
                          <a:cs typeface="微软雅黑" panose="020B0503020204020204" pitchFamily="34" charset="-122"/>
                          <a:sym typeface="微软雅黑" panose="020B0503020204020204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900" b="0" i="0" u="none" strike="noStrike" kern="1200" baseline="0">
                      <a:solidFill>
                        <a:srgbClr val="434343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  <a:cs typeface="微软雅黑" panose="020B0503020204020204" pitchFamily="34" charset="-122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DE46-4982-9568-AFCBB7A1626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rgbClr val="43434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部门</c:v>
                </c:pt>
                <c:pt idx="1">
                  <c:v>同事推荐</c:v>
                </c:pt>
                <c:pt idx="2">
                  <c:v>评测对比</c:v>
                </c:pt>
                <c:pt idx="3">
                  <c:v>评价</c:v>
                </c:pt>
                <c:pt idx="4">
                  <c:v>清晰度</c:v>
                </c:pt>
                <c:pt idx="5">
                  <c:v>预算</c:v>
                </c:pt>
                <c:pt idx="6">
                  <c:v>品牌印象</c:v>
                </c:pt>
                <c:pt idx="7">
                  <c:v>高亮度</c:v>
                </c:pt>
                <c:pt idx="8">
                  <c:v>性价比</c:v>
                </c:pt>
                <c:pt idx="9">
                  <c:v>无线投屏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18</c:v>
                </c:pt>
                <c:pt idx="2">
                  <c:v>28</c:v>
                </c:pt>
                <c:pt idx="3">
                  <c:v>34</c:v>
                </c:pt>
                <c:pt idx="4">
                  <c:v>46</c:v>
                </c:pt>
                <c:pt idx="5">
                  <c:v>49</c:v>
                </c:pt>
                <c:pt idx="6">
                  <c:v>56</c:v>
                </c:pt>
                <c:pt idx="7">
                  <c:v>78</c:v>
                </c:pt>
                <c:pt idx="8">
                  <c:v>96</c:v>
                </c:pt>
                <c:pt idx="9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DE46-4982-9568-AFCBB7A1626D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50"/>
        <c:axId val="793296768"/>
        <c:axId val="793295680"/>
      </c:barChart>
      <c:catAx>
        <c:axId val="79329676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793295680"/>
        <c:crosses val="autoZero"/>
        <c:auto val="1"/>
        <c:lblAlgn val="ctr"/>
        <c:lblOffset val="100"/>
        <c:noMultiLvlLbl val="0"/>
      </c:catAx>
      <c:valAx>
        <c:axId val="7932956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9329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46-4982-9568-AFCBB7A1626D}"/>
              </c:ext>
            </c:extLst>
          </c:dPt>
          <c:dPt>
            <c:idx val="1"/>
            <c:invertIfNegative val="0"/>
            <c:bubble3D val="0"/>
            <c:spPr>
              <a:noFill/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46-4982-9568-AFCBB7A1626D}"/>
              </c:ext>
            </c:extLst>
          </c:dPt>
          <c:dPt>
            <c:idx val="2"/>
            <c:invertIfNegative val="0"/>
            <c:bubble3D val="0"/>
            <c:spPr>
              <a:noFill/>
              <a:ln w="127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E46-4982-9568-AFCBB7A1626D}"/>
              </c:ext>
            </c:extLst>
          </c:dPt>
          <c:dPt>
            <c:idx val="3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E46-4982-9568-AFCBB7A1626D}"/>
              </c:ext>
            </c:extLst>
          </c:dPt>
          <c:dPt>
            <c:idx val="4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E46-4982-9568-AFCBB7A1626D}"/>
              </c:ext>
            </c:extLst>
          </c:dPt>
          <c:dPt>
            <c:idx val="5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E46-4982-9568-AFCBB7A1626D}"/>
              </c:ext>
            </c:extLst>
          </c:dPt>
          <c:dPt>
            <c:idx val="6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DE46-4982-9568-AFCBB7A1626D}"/>
              </c:ext>
            </c:extLst>
          </c:dPt>
          <c:dPt>
            <c:idx val="7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DE46-4982-9568-AFCBB7A1626D}"/>
              </c:ext>
            </c:extLst>
          </c:dPt>
          <c:dPt>
            <c:idx val="8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DE46-4982-9568-AFCBB7A1626D}"/>
              </c:ext>
            </c:extLst>
          </c:dPt>
          <c:dPt>
            <c:idx val="9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DE46-4982-9568-AFCBB7A1626D}"/>
              </c:ext>
            </c:extLst>
          </c:dPt>
          <c:cat>
            <c:strRef>
              <c:f>Sheet1!$A$2:$A$11</c:f>
              <c:strCache>
                <c:ptCount val="10"/>
                <c:pt idx="0">
                  <c:v>部门</c:v>
                </c:pt>
                <c:pt idx="1">
                  <c:v>同事推荐</c:v>
                </c:pt>
                <c:pt idx="2">
                  <c:v>评测对比</c:v>
                </c:pt>
                <c:pt idx="3">
                  <c:v>评价不错</c:v>
                </c:pt>
                <c:pt idx="4">
                  <c:v>清晰度</c:v>
                </c:pt>
                <c:pt idx="5">
                  <c:v>预算</c:v>
                </c:pt>
                <c:pt idx="6">
                  <c:v>品牌印象</c:v>
                </c:pt>
                <c:pt idx="7">
                  <c:v>高亮度</c:v>
                </c:pt>
                <c:pt idx="8">
                  <c:v>性价比</c:v>
                </c:pt>
                <c:pt idx="9">
                  <c:v>无线投屏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18</c:v>
                </c:pt>
                <c:pt idx="2">
                  <c:v>28</c:v>
                </c:pt>
                <c:pt idx="3">
                  <c:v>34</c:v>
                </c:pt>
                <c:pt idx="4">
                  <c:v>46</c:v>
                </c:pt>
                <c:pt idx="5">
                  <c:v>49</c:v>
                </c:pt>
                <c:pt idx="6">
                  <c:v>56</c:v>
                </c:pt>
                <c:pt idx="7">
                  <c:v>78</c:v>
                </c:pt>
                <c:pt idx="8">
                  <c:v>96</c:v>
                </c:pt>
                <c:pt idx="9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DE46-4982-9568-AFCBB7A162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7228864"/>
        <c:axId val="947230496"/>
      </c:barChart>
      <c:catAx>
        <c:axId val="9472288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7230496"/>
        <c:crosses val="autoZero"/>
        <c:auto val="1"/>
        <c:lblAlgn val="ctr"/>
        <c:lblOffset val="100"/>
        <c:noMultiLvlLbl val="0"/>
      </c:catAx>
      <c:valAx>
        <c:axId val="947230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472288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  <a:effectLst>
              <a:outerShdw blurRad="50800" dist="25400" algn="ctr" rotWithShape="0">
                <a:schemeClr val="tx1">
                  <a:lumMod val="65000"/>
                  <a:lumOff val="35000"/>
                  <a:alpha val="43000"/>
                </a:schemeClr>
              </a:outerShdw>
            </a:effectLst>
          </c:spPr>
          <c:dPt>
            <c:idx val="0"/>
            <c:bubble3D val="0"/>
            <c:spPr>
              <a:solidFill>
                <a:srgbClr val="9FB94A"/>
              </a:solidFill>
              <a:ln w="19050">
                <a:noFill/>
              </a:ln>
              <a:effectLst>
                <a:outerShdw blurRad="50800" dist="25400" algn="ctr" rotWithShape="0">
                  <a:schemeClr val="tx1">
                    <a:lumMod val="65000"/>
                    <a:lumOff val="35000"/>
                    <a:alpha val="43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3A7-468A-838E-10637AB3282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50800" dist="25400" algn="ctr" rotWithShape="0">
                  <a:schemeClr val="tx1">
                    <a:lumMod val="65000"/>
                    <a:lumOff val="35000"/>
                    <a:alpha val="43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3A7-468A-838E-10637AB3282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50800" dist="25400" algn="ctr" rotWithShape="0">
                  <a:schemeClr val="tx1">
                    <a:lumMod val="65000"/>
                    <a:lumOff val="35000"/>
                    <a:alpha val="43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3A7-468A-838E-10637AB32828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50800" dist="25400" algn="ctr" rotWithShape="0">
                  <a:schemeClr val="tx1">
                    <a:lumMod val="65000"/>
                    <a:lumOff val="35000"/>
                    <a:alpha val="43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3A7-468A-838E-10637AB32828}"/>
              </c:ext>
            </c:extLst>
          </c:dPt>
          <c:dLbls>
            <c:dLbl>
              <c:idx val="0"/>
              <c:layout>
                <c:manualLayout>
                  <c:x val="8.4566936004206533E-2"/>
                  <c:y val="1.266276085732375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9FB94A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  <a:cs typeface="+mn-cs"/>
                      </a:defRPr>
                    </a:pPr>
                    <a:fld id="{E9804FC0-9DE3-492B-8EAF-9ABF49107A3C}" type="CATEGORYNAME">
                      <a:rPr lang="zh-CN" altLang="en-US"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</a:rPr>
                      <a:pPr>
                        <a:defRPr sz="1200" b="1">
                          <a:solidFill>
                            <a:srgbClr val="9FB94A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defRPr>
                      </a:pPr>
                      <a:t>[类别名称]</a:t>
                    </a:fld>
                    <a:r>
                      <a:rPr lang="zh-CN" altLang="en-US" baseline="0" dirty="0"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</a:rPr>
                      <a:t>
</a:t>
                    </a:r>
                    <a:fld id="{C1203485-ED86-4331-9AB5-247CD3FC6048}" type="VALUE">
                      <a:rPr lang="en-US" altLang="zh-CN" baseline="0"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</a:rPr>
                      <a:pPr>
                        <a:defRPr sz="1200" b="1">
                          <a:solidFill>
                            <a:srgbClr val="9FB94A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defRPr>
                      </a:pPr>
                      <a:t>[值]</a:t>
                    </a:fld>
                    <a:endParaRPr lang="zh-CN" altLang="en-US" baseline="0" dirty="0">
                      <a:latin typeface="阿里巴巴普惠体 B" panose="00020600040101010101" pitchFamily="18" charset="-122"/>
                      <a:ea typeface="阿里巴巴普惠体 B" panose="00020600040101010101" pitchFamily="18" charset="-122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9FB94A"/>
                      </a:solidFill>
                      <a:latin typeface="Noto Sans S Chinese Black" panose="020B0A00000000000000" pitchFamily="34" charset="-122"/>
                      <a:ea typeface="Noto Sans S Chinese Black" panose="020B0A00000000000000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3A7-468A-838E-10637AB32828}"/>
                </c:ext>
                <c:ext xmlns:c15="http://schemas.microsoft.com/office/drawing/2012/chart" uri="{CE6537A1-D6FC-4f65-9D91-7224C49458BB}">
                  <c15:layout>
                    <c:manualLayout>
                      <c:w val="0.12014337115080377"/>
                      <c:h val="0.1402627762303602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3A7-468A-838E-10637AB3282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3A7-468A-838E-10637AB3282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03A7-468A-838E-10637AB3282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Black" panose="020B0A00000000000000" pitchFamily="34" charset="-122"/>
                    <a:ea typeface="Noto Sans S Chinese Black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Sheet1!$L$3:$L$6</c:f>
              <c:strCache>
                <c:ptCount val="4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其他</c:v>
                </c:pt>
              </c:strCache>
            </c:strRef>
          </c:cat>
          <c:val>
            <c:numRef>
              <c:f>Sheet1!$M$3:$M$6</c:f>
              <c:numCache>
                <c:formatCode>0.0%</c:formatCode>
                <c:ptCount val="4"/>
                <c:pt idx="0">
                  <c:v>0.19298245614035087</c:v>
                </c:pt>
                <c:pt idx="1">
                  <c:v>0.1871345029239766</c:v>
                </c:pt>
                <c:pt idx="2">
                  <c:v>0.15204678362573099</c:v>
                </c:pt>
                <c:pt idx="3">
                  <c:v>0.46800000000000003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3A7-468A-838E-10637AB3282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2E75B6"/>
            </a:solidFill>
            <a:ln>
              <a:solidFill>
                <a:srgbClr val="8B059A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4C4-4F4B-93D2-F24514E64788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B4C4-4F4B-93D2-F24514E64788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4C4-4F4B-93D2-F24514E64788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4C4-4F4B-93D2-F24514E64788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C4-4F4B-93D2-F24514E64788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4C4-4F4B-93D2-F24514E64788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027BD3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C4-4F4B-93D2-F24514E64788}"/>
              </c:ext>
            </c:extLst>
          </c:dPt>
          <c:dPt>
            <c:idx val="7"/>
            <c:invertIfNegative val="0"/>
            <c:bubble3D val="0"/>
            <c:spPr>
              <a:gradFill>
                <a:gsLst>
                  <a:gs pos="0">
                    <a:srgbClr val="00B1EA"/>
                  </a:gs>
                  <a:gs pos="50000">
                    <a:srgbClr val="051EAC"/>
                  </a:gs>
                  <a:gs pos="100000">
                    <a:srgbClr val="EF00C9"/>
                  </a:gs>
                </a:gsLst>
                <a:lin ang="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ACE-49B7-9EF7-9500D5D4EA19}"/>
              </c:ext>
            </c:extLst>
          </c:dPt>
          <c:dPt>
            <c:idx val="8"/>
            <c:invertIfNegative val="0"/>
            <c:bubble3D val="0"/>
            <c:spPr>
              <a:gradFill>
                <a:gsLst>
                  <a:gs pos="0">
                    <a:srgbClr val="00B1EA"/>
                  </a:gs>
                  <a:gs pos="50000">
                    <a:srgbClr val="051EAC"/>
                  </a:gs>
                  <a:gs pos="100000">
                    <a:srgbClr val="EF00C9"/>
                  </a:gs>
                </a:gsLst>
                <a:lin ang="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ACE-49B7-9EF7-9500D5D4EA19}"/>
              </c:ext>
            </c:extLst>
          </c:dPt>
          <c:dPt>
            <c:idx val="9"/>
            <c:invertIfNegative val="0"/>
            <c:bubble3D val="0"/>
            <c:spPr>
              <a:gradFill flip="none" rotWithShape="1">
                <a:gsLst>
                  <a:gs pos="0">
                    <a:srgbClr val="00B1EA"/>
                  </a:gs>
                  <a:gs pos="50000">
                    <a:srgbClr val="051EAC"/>
                  </a:gs>
                  <a:gs pos="100000">
                    <a:srgbClr val="EF00C9"/>
                  </a:gs>
                </a:gsLst>
                <a:lin ang="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ACE-49B7-9EF7-9500D5D4EA19}"/>
              </c:ext>
            </c:extLst>
          </c:dPt>
          <c:dLbls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734899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734899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734899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734899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需求部门指定</c:v>
                </c:pt>
                <c:pt idx="1">
                  <c:v>同事推荐</c:v>
                </c:pt>
                <c:pt idx="2">
                  <c:v>网站评测对比</c:v>
                </c:pt>
                <c:pt idx="3">
                  <c:v>评价不错</c:v>
                </c:pt>
                <c:pt idx="4">
                  <c:v>清晰度</c:v>
                </c:pt>
                <c:pt idx="5">
                  <c:v>预算</c:v>
                </c:pt>
                <c:pt idx="6">
                  <c:v>品牌印象</c:v>
                </c:pt>
                <c:pt idx="7">
                  <c:v>高亮度</c:v>
                </c:pt>
                <c:pt idx="8">
                  <c:v>性价比</c:v>
                </c:pt>
                <c:pt idx="9">
                  <c:v>无线投屏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1.7999999999999999E-2</c:v>
                </c:pt>
                <c:pt idx="1">
                  <c:v>3.5000000000000003E-2</c:v>
                </c:pt>
                <c:pt idx="2">
                  <c:v>5.5E-2</c:v>
                </c:pt>
                <c:pt idx="3">
                  <c:v>6.6000000000000003E-2</c:v>
                </c:pt>
                <c:pt idx="4">
                  <c:v>0.09</c:v>
                </c:pt>
                <c:pt idx="5">
                  <c:v>9.6000000000000002E-2</c:v>
                </c:pt>
                <c:pt idx="6">
                  <c:v>0.109</c:v>
                </c:pt>
                <c:pt idx="7">
                  <c:v>0.152</c:v>
                </c:pt>
                <c:pt idx="8">
                  <c:v>0.187</c:v>
                </c:pt>
                <c:pt idx="9">
                  <c:v>0.193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C4-4F4B-93D2-F24514E647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947237568"/>
        <c:axId val="947233760"/>
      </c:barChart>
      <c:catAx>
        <c:axId val="947237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51EAC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pPr>
            <a:endParaRPr lang="zh-CN"/>
          </a:p>
        </c:txPr>
        <c:crossAx val="947233760"/>
        <c:crosses val="autoZero"/>
        <c:auto val="1"/>
        <c:lblAlgn val="ctr"/>
        <c:lblOffset val="100"/>
        <c:noMultiLvlLbl val="0"/>
      </c:catAx>
      <c:valAx>
        <c:axId val="947233760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947237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2E75B6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26FF4-4426-4195-8947-FD5EB8E93B34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E31B4-1753-49AD-8B6A-F19ECC6844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31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0468AA-244E-48A2-9DFE-4E16A8616C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354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0468AA-244E-48A2-9DFE-4E16A8616C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529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9FCAC-D904-4EAB-A900-C485A2C3FE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4262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C92F1D-B8E9-4DD7-87CD-730A601038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156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96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1E75DCF-F6DC-4E24-A4B0-A7A5F6AD7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E55-097D-4F4E-BEB8-05AEABA8DD3B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96D26C-4633-4411-BF29-F03F13491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1686D2-9AE1-41A0-B417-1C2ACA21F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ED1B-A9F8-4E99-9C8F-49EBF5D233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979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35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FB4CBE7-B8E7-4EE9-AF7F-2DE83B6662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145F025-1343-431B-851D-3DAD50BA4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9248FB4-4B99-437E-8F36-8511A4501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F33BD6-7378-43AC-A3FB-A6A6B407BE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E6E55-097D-4F4E-BEB8-05AEABA8DD3B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A2A1AB-70EF-4CDB-BC34-3CB0635E5F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AF2B5E-E320-4DE0-944A-DEB180D0A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4ED1B-A9F8-4E99-9C8F-49EBF5D233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8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chart" Target="../charts/chart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6.png"/><Relationship Id="rId5" Type="http://schemas.openxmlformats.org/officeDocument/2006/relationships/chart" Target="../charts/chart8.xml"/><Relationship Id="rId4" Type="http://schemas.openxmlformats.org/officeDocument/2006/relationships/image" Target="../media/image45.jpe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tags" Target="../tags/tag32.xml"/><Relationship Id="rId21" Type="http://schemas.openxmlformats.org/officeDocument/2006/relationships/tags" Target="../tags/tag27.xml"/><Relationship Id="rId42" Type="http://schemas.openxmlformats.org/officeDocument/2006/relationships/tags" Target="../tags/tag48.xml"/><Relationship Id="rId47" Type="http://schemas.openxmlformats.org/officeDocument/2006/relationships/tags" Target="../tags/tag53.xml"/><Relationship Id="rId63" Type="http://schemas.openxmlformats.org/officeDocument/2006/relationships/tags" Target="../tags/tag69.xml"/><Relationship Id="rId68" Type="http://schemas.openxmlformats.org/officeDocument/2006/relationships/tags" Target="../tags/tag74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9" Type="http://schemas.openxmlformats.org/officeDocument/2006/relationships/tags" Target="../tags/tag35.xml"/><Relationship Id="rId11" Type="http://schemas.openxmlformats.org/officeDocument/2006/relationships/tags" Target="../tags/tag17.xml"/><Relationship Id="rId24" Type="http://schemas.openxmlformats.org/officeDocument/2006/relationships/tags" Target="../tags/tag30.xml"/><Relationship Id="rId32" Type="http://schemas.openxmlformats.org/officeDocument/2006/relationships/tags" Target="../tags/tag38.xml"/><Relationship Id="rId37" Type="http://schemas.openxmlformats.org/officeDocument/2006/relationships/tags" Target="../tags/tag43.xml"/><Relationship Id="rId40" Type="http://schemas.openxmlformats.org/officeDocument/2006/relationships/tags" Target="../tags/tag46.xml"/><Relationship Id="rId45" Type="http://schemas.openxmlformats.org/officeDocument/2006/relationships/tags" Target="../tags/tag51.xml"/><Relationship Id="rId53" Type="http://schemas.openxmlformats.org/officeDocument/2006/relationships/tags" Target="../tags/tag59.xml"/><Relationship Id="rId58" Type="http://schemas.openxmlformats.org/officeDocument/2006/relationships/tags" Target="../tags/tag64.xml"/><Relationship Id="rId66" Type="http://schemas.openxmlformats.org/officeDocument/2006/relationships/tags" Target="../tags/tag72.xml"/><Relationship Id="rId74" Type="http://schemas.microsoft.com/office/2007/relationships/hdphoto" Target="../media/hdphoto8.wdp"/><Relationship Id="rId5" Type="http://schemas.openxmlformats.org/officeDocument/2006/relationships/tags" Target="../tags/tag11.xml"/><Relationship Id="rId61" Type="http://schemas.openxmlformats.org/officeDocument/2006/relationships/tags" Target="../tags/tag67.xml"/><Relationship Id="rId19" Type="http://schemas.openxmlformats.org/officeDocument/2006/relationships/tags" Target="../tags/tag2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openxmlformats.org/officeDocument/2006/relationships/tags" Target="../tags/tag33.xml"/><Relationship Id="rId30" Type="http://schemas.openxmlformats.org/officeDocument/2006/relationships/tags" Target="../tags/tag36.xml"/><Relationship Id="rId35" Type="http://schemas.openxmlformats.org/officeDocument/2006/relationships/tags" Target="../tags/tag41.xml"/><Relationship Id="rId43" Type="http://schemas.openxmlformats.org/officeDocument/2006/relationships/tags" Target="../tags/tag49.xml"/><Relationship Id="rId48" Type="http://schemas.openxmlformats.org/officeDocument/2006/relationships/tags" Target="../tags/tag54.xml"/><Relationship Id="rId56" Type="http://schemas.openxmlformats.org/officeDocument/2006/relationships/tags" Target="../tags/tag62.xml"/><Relationship Id="rId64" Type="http://schemas.openxmlformats.org/officeDocument/2006/relationships/tags" Target="../tags/tag70.xml"/><Relationship Id="rId6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51" Type="http://schemas.openxmlformats.org/officeDocument/2006/relationships/tags" Target="../tags/tag57.xml"/><Relationship Id="rId72" Type="http://schemas.microsoft.com/office/2007/relationships/hdphoto" Target="../media/hdphoto7.wdp"/><Relationship Id="rId3" Type="http://schemas.openxmlformats.org/officeDocument/2006/relationships/tags" Target="../tags/tag9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tags" Target="../tags/tag31.xml"/><Relationship Id="rId33" Type="http://schemas.openxmlformats.org/officeDocument/2006/relationships/tags" Target="../tags/tag39.xml"/><Relationship Id="rId38" Type="http://schemas.openxmlformats.org/officeDocument/2006/relationships/tags" Target="../tags/tag44.xml"/><Relationship Id="rId46" Type="http://schemas.openxmlformats.org/officeDocument/2006/relationships/tags" Target="../tags/tag52.xml"/><Relationship Id="rId59" Type="http://schemas.openxmlformats.org/officeDocument/2006/relationships/tags" Target="../tags/tag65.xml"/><Relationship Id="rId67" Type="http://schemas.openxmlformats.org/officeDocument/2006/relationships/tags" Target="../tags/tag73.xml"/><Relationship Id="rId20" Type="http://schemas.openxmlformats.org/officeDocument/2006/relationships/tags" Target="../tags/tag26.xml"/><Relationship Id="rId41" Type="http://schemas.openxmlformats.org/officeDocument/2006/relationships/tags" Target="../tags/tag47.xml"/><Relationship Id="rId54" Type="http://schemas.openxmlformats.org/officeDocument/2006/relationships/tags" Target="../tags/tag60.xml"/><Relationship Id="rId62" Type="http://schemas.openxmlformats.org/officeDocument/2006/relationships/tags" Target="../tags/tag68.xml"/><Relationship Id="rId70" Type="http://schemas.openxmlformats.org/officeDocument/2006/relationships/notesSlide" Target="../notesSlides/notesSlide4.xml"/><Relationship Id="rId75" Type="http://schemas.openxmlformats.org/officeDocument/2006/relationships/chart" Target="../charts/chart10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28" Type="http://schemas.openxmlformats.org/officeDocument/2006/relationships/tags" Target="../tags/tag34.xml"/><Relationship Id="rId36" Type="http://schemas.openxmlformats.org/officeDocument/2006/relationships/tags" Target="../tags/tag42.xml"/><Relationship Id="rId49" Type="http://schemas.openxmlformats.org/officeDocument/2006/relationships/tags" Target="../tags/tag55.xml"/><Relationship Id="rId57" Type="http://schemas.openxmlformats.org/officeDocument/2006/relationships/tags" Target="../tags/tag63.xml"/><Relationship Id="rId10" Type="http://schemas.openxmlformats.org/officeDocument/2006/relationships/tags" Target="../tags/tag16.xml"/><Relationship Id="rId31" Type="http://schemas.openxmlformats.org/officeDocument/2006/relationships/tags" Target="../tags/tag37.xml"/><Relationship Id="rId44" Type="http://schemas.openxmlformats.org/officeDocument/2006/relationships/tags" Target="../tags/tag50.xml"/><Relationship Id="rId52" Type="http://schemas.openxmlformats.org/officeDocument/2006/relationships/tags" Target="../tags/tag58.xml"/><Relationship Id="rId60" Type="http://schemas.openxmlformats.org/officeDocument/2006/relationships/tags" Target="../tags/tag66.xml"/><Relationship Id="rId65" Type="http://schemas.openxmlformats.org/officeDocument/2006/relationships/tags" Target="../tags/tag71.xml"/><Relationship Id="rId73" Type="http://schemas.openxmlformats.org/officeDocument/2006/relationships/image" Target="../media/image53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39" Type="http://schemas.openxmlformats.org/officeDocument/2006/relationships/tags" Target="../tags/tag45.xml"/><Relationship Id="rId34" Type="http://schemas.openxmlformats.org/officeDocument/2006/relationships/tags" Target="../tags/tag40.xml"/><Relationship Id="rId50" Type="http://schemas.openxmlformats.org/officeDocument/2006/relationships/tags" Target="../tags/tag56.xml"/><Relationship Id="rId55" Type="http://schemas.openxmlformats.org/officeDocument/2006/relationships/tags" Target="../tags/tag61.xml"/><Relationship Id="rId7" Type="http://schemas.openxmlformats.org/officeDocument/2006/relationships/tags" Target="../tags/tag13.xml"/><Relationship Id="rId71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hart" Target="../charts/chart1.xml"/><Relationship Id="rId7" Type="http://schemas.openxmlformats.org/officeDocument/2006/relationships/image" Target="../media/image9.sv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1.png"/><Relationship Id="rId18" Type="http://schemas.openxmlformats.org/officeDocument/2006/relationships/image" Target="../media/image34.sv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8.svg"/><Relationship Id="rId17" Type="http://schemas.openxmlformats.org/officeDocument/2006/relationships/image" Target="../media/image23.png"/><Relationship Id="rId2" Type="http://schemas.openxmlformats.org/officeDocument/2006/relationships/image" Target="../media/image14.jpg"/><Relationship Id="rId16" Type="http://schemas.openxmlformats.org/officeDocument/2006/relationships/image" Target="../media/image32.svg"/><Relationship Id="rId20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10" Type="http://schemas.openxmlformats.org/officeDocument/2006/relationships/image" Target="../media/image26.svg"/><Relationship Id="rId19" Type="http://schemas.openxmlformats.org/officeDocument/2006/relationships/image" Target="../media/image24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42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chart" Target="../charts/chart4.xml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5.wdp"/><Relationship Id="rId5" Type="http://schemas.openxmlformats.org/officeDocument/2006/relationships/image" Target="../media/image40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6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675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98BE7D29-23E3-4B14-BF6A-06211EE3F8C1}"/>
              </a:ext>
            </a:extLst>
          </p:cNvPr>
          <p:cNvSpPr/>
          <p:nvPr/>
        </p:nvSpPr>
        <p:spPr>
          <a:xfrm flipH="1">
            <a:off x="5229352" y="0"/>
            <a:ext cx="6962648" cy="6858000"/>
          </a:xfrm>
          <a:custGeom>
            <a:avLst/>
            <a:gdLst>
              <a:gd name="connsiteX0" fmla="*/ 3919161 w 6962648"/>
              <a:gd name="connsiteY0" fmla="*/ 0 h 6858000"/>
              <a:gd name="connsiteX1" fmla="*/ 0 w 6962648"/>
              <a:gd name="connsiteY1" fmla="*/ 0 h 6858000"/>
              <a:gd name="connsiteX2" fmla="*/ 0 w 6962648"/>
              <a:gd name="connsiteY2" fmla="*/ 5615532 h 6858000"/>
              <a:gd name="connsiteX3" fmla="*/ 259426 w 6962648"/>
              <a:gd name="connsiteY3" fmla="*/ 5722996 h 6858000"/>
              <a:gd name="connsiteX4" fmla="*/ 3329006 w 6962648"/>
              <a:gd name="connsiteY4" fmla="*/ 6742096 h 6858000"/>
              <a:gd name="connsiteX5" fmla="*/ 6796106 w 6962648"/>
              <a:gd name="connsiteY5" fmla="*/ 5370496 h 6858000"/>
              <a:gd name="connsiteX6" fmla="*/ 4472006 w 6962648"/>
              <a:gd name="connsiteY6" fmla="*/ 341296 h 6858000"/>
              <a:gd name="connsiteX7" fmla="*/ 4187135 w 6962648"/>
              <a:gd name="connsiteY7" fmla="*/ 1631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62648" h="6858000">
                <a:moveTo>
                  <a:pt x="3919161" y="0"/>
                </a:moveTo>
                <a:lnTo>
                  <a:pt x="0" y="0"/>
                </a:lnTo>
                <a:lnTo>
                  <a:pt x="0" y="5615532"/>
                </a:lnTo>
                <a:lnTo>
                  <a:pt x="259426" y="5722996"/>
                </a:lnTo>
                <a:cubicBezTo>
                  <a:pt x="1471036" y="6210482"/>
                  <a:pt x="2624156" y="6589696"/>
                  <a:pt x="3329006" y="6742096"/>
                </a:cubicBezTo>
                <a:cubicBezTo>
                  <a:pt x="5208606" y="7148496"/>
                  <a:pt x="6605606" y="6437296"/>
                  <a:pt x="6796106" y="5370496"/>
                </a:cubicBezTo>
                <a:cubicBezTo>
                  <a:pt x="6986606" y="4303696"/>
                  <a:pt x="7551756" y="2290746"/>
                  <a:pt x="4472006" y="341296"/>
                </a:cubicBezTo>
                <a:cubicBezTo>
                  <a:pt x="4375764" y="280376"/>
                  <a:pt x="4280818" y="221018"/>
                  <a:pt x="4187135" y="163198"/>
                </a:cubicBezTo>
                <a:close/>
              </a:path>
            </a:pathLst>
          </a:custGeom>
          <a:solidFill>
            <a:srgbClr val="309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D7CFB6D6-6FA0-4842-81E3-F8AA46AF3AE7}"/>
              </a:ext>
            </a:extLst>
          </p:cNvPr>
          <p:cNvSpPr/>
          <p:nvPr/>
        </p:nvSpPr>
        <p:spPr>
          <a:xfrm flipH="1" flipV="1">
            <a:off x="8343944" y="6558"/>
            <a:ext cx="3848057" cy="2950005"/>
          </a:xfrm>
          <a:custGeom>
            <a:avLst/>
            <a:gdLst>
              <a:gd name="connsiteX0" fmla="*/ 3848057 w 3848057"/>
              <a:gd name="connsiteY0" fmla="*/ 2950005 h 2950005"/>
              <a:gd name="connsiteX1" fmla="*/ 0 w 3848057"/>
              <a:gd name="connsiteY1" fmla="*/ 2950005 h 2950005"/>
              <a:gd name="connsiteX2" fmla="*/ 0 w 3848057"/>
              <a:gd name="connsiteY2" fmla="*/ 0 h 2950005"/>
              <a:gd name="connsiteX3" fmla="*/ 72846 w 3848057"/>
              <a:gd name="connsiteY3" fmla="*/ 139456 h 2950005"/>
              <a:gd name="connsiteX4" fmla="*/ 3848057 w 3848057"/>
              <a:gd name="connsiteY4" fmla="*/ 2950005 h 295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057" h="2950005">
                <a:moveTo>
                  <a:pt x="3848057" y="2950005"/>
                </a:moveTo>
                <a:lnTo>
                  <a:pt x="0" y="2950005"/>
                </a:lnTo>
                <a:lnTo>
                  <a:pt x="0" y="0"/>
                </a:lnTo>
                <a:lnTo>
                  <a:pt x="72846" y="139456"/>
                </a:lnTo>
                <a:cubicBezTo>
                  <a:pt x="463507" y="879806"/>
                  <a:pt x="1149704" y="1990361"/>
                  <a:pt x="3848057" y="2950005"/>
                </a:cubicBezTo>
                <a:close/>
              </a:path>
            </a:pathLst>
          </a:custGeom>
          <a:solidFill>
            <a:srgbClr val="018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93F8F9C-AD18-4E57-9F5F-553BCA1F4A4A}"/>
              </a:ext>
            </a:extLst>
          </p:cNvPr>
          <p:cNvSpPr/>
          <p:nvPr/>
        </p:nvSpPr>
        <p:spPr>
          <a:xfrm>
            <a:off x="986071" y="562108"/>
            <a:ext cx="10205884" cy="5765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F326861-AD8E-4C10-A87C-224EE3A3DBEB}"/>
              </a:ext>
            </a:extLst>
          </p:cNvPr>
          <p:cNvGrpSpPr/>
          <p:nvPr/>
        </p:nvGrpSpPr>
        <p:grpSpPr>
          <a:xfrm>
            <a:off x="978214" y="527821"/>
            <a:ext cx="10221597" cy="5802359"/>
            <a:chOff x="1175612" y="647197"/>
            <a:chExt cx="10279266" cy="5802359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A32D859B-4FD1-4922-8C16-E406B5835E96}"/>
                </a:ext>
              </a:extLst>
            </p:cNvPr>
            <p:cNvSpPr/>
            <p:nvPr/>
          </p:nvSpPr>
          <p:spPr>
            <a:xfrm flipH="1">
              <a:off x="1175612" y="647197"/>
              <a:ext cx="3050013" cy="5800408"/>
            </a:xfrm>
            <a:prstGeom prst="rect">
              <a:avLst/>
            </a:prstGeom>
            <a:solidFill>
              <a:srgbClr val="0184F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C82150D-C2B9-47F4-8D48-64215187637B}"/>
                </a:ext>
              </a:extLst>
            </p:cNvPr>
            <p:cNvSpPr/>
            <p:nvPr/>
          </p:nvSpPr>
          <p:spPr>
            <a:xfrm flipH="1">
              <a:off x="4209138" y="667881"/>
              <a:ext cx="3960098" cy="5781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xmlns="" id="{513964E2-4C43-4972-809F-5C1FC7D35E82}"/>
                </a:ext>
              </a:extLst>
            </p:cNvPr>
            <p:cNvSpPr/>
            <p:nvPr/>
          </p:nvSpPr>
          <p:spPr>
            <a:xfrm flipH="1">
              <a:off x="8169237" y="657538"/>
              <a:ext cx="3285641" cy="5781675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B4AC09B-71E4-418C-8161-025AE81646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586" y="4064224"/>
            <a:ext cx="3213208" cy="1982020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7B6E439-1BD1-4CBA-AEB4-CD1A67CA929B}"/>
              </a:ext>
            </a:extLst>
          </p:cNvPr>
          <p:cNvCxnSpPr>
            <a:cxnSpLocks/>
          </p:cNvCxnSpPr>
          <p:nvPr/>
        </p:nvCxnSpPr>
        <p:spPr>
          <a:xfrm>
            <a:off x="4308592" y="1570252"/>
            <a:ext cx="1717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CEF5471-D798-4969-9145-C83C02BF2E78}"/>
              </a:ext>
            </a:extLst>
          </p:cNvPr>
          <p:cNvSpPr txBox="1"/>
          <p:nvPr/>
        </p:nvSpPr>
        <p:spPr>
          <a:xfrm>
            <a:off x="1462304" y="1807274"/>
            <a:ext cx="2488245" cy="1710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用户选购投影仪的观念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已经有所转变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不只追求</a:t>
            </a: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47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好的画质</a:t>
            </a:r>
            <a:endParaRPr kumimoji="0" lang="en-US" altLang="zh-CN" sz="1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47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也偏向</a:t>
            </a: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47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智能化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的投影产品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7A9CD33-EA26-4E68-A4B6-00F491A6ACAA}"/>
              </a:ext>
            </a:extLst>
          </p:cNvPr>
          <p:cNvSpPr txBox="1"/>
          <p:nvPr/>
        </p:nvSpPr>
        <p:spPr>
          <a:xfrm>
            <a:off x="1862579" y="706653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33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F56D280-4536-4ABE-A7CE-D5656FF110F6}"/>
              </a:ext>
            </a:extLst>
          </p:cNvPr>
          <p:cNvSpPr txBox="1"/>
          <p:nvPr/>
        </p:nvSpPr>
        <p:spPr>
          <a:xfrm>
            <a:off x="2045142" y="706653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33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519FF86F-70CA-4827-AFBF-59746D8219B6}"/>
              </a:ext>
            </a:extLst>
          </p:cNvPr>
          <p:cNvSpPr txBox="1"/>
          <p:nvPr/>
        </p:nvSpPr>
        <p:spPr>
          <a:xfrm>
            <a:off x="2227704" y="706653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8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33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793A1EA-390F-42C9-B979-47530DD09C51}"/>
              </a:ext>
            </a:extLst>
          </p:cNvPr>
          <p:cNvSpPr txBox="1"/>
          <p:nvPr/>
        </p:nvSpPr>
        <p:spPr>
          <a:xfrm>
            <a:off x="2410267" y="706653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位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C361222-48CE-4C28-9ADC-4827D4713744}"/>
              </a:ext>
            </a:extLst>
          </p:cNvPr>
          <p:cNvSpPr txBox="1"/>
          <p:nvPr/>
        </p:nvSpPr>
        <p:spPr>
          <a:xfrm>
            <a:off x="2678554" y="706653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33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26A9B3D-C9ED-4C46-8006-4B4398FC6B94}"/>
              </a:ext>
            </a:extLst>
          </p:cNvPr>
          <p:cNvSpPr txBox="1"/>
          <p:nvPr/>
        </p:nvSpPr>
        <p:spPr>
          <a:xfrm>
            <a:off x="2946842" y="706653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户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91A3E8C-BC2F-4056-8177-37B9C048048B}"/>
              </a:ext>
            </a:extLst>
          </p:cNvPr>
          <p:cNvSpPr txBox="1"/>
          <p:nvPr/>
        </p:nvSpPr>
        <p:spPr>
          <a:xfrm>
            <a:off x="3215129" y="706653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调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33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6FAC2B02-78C7-4A58-BDD0-89405D2CEDD9}"/>
              </a:ext>
            </a:extLst>
          </p:cNvPr>
          <p:cNvSpPr txBox="1"/>
          <p:nvPr/>
        </p:nvSpPr>
        <p:spPr>
          <a:xfrm>
            <a:off x="3483417" y="706653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84FA"/>
                    </a:gs>
                    <a:gs pos="33000">
                      <a:prstClr val="white"/>
                    </a:gs>
                  </a:gsLst>
                  <a:lin ang="16200000" scaled="1"/>
                </a:gra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研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84FA"/>
                  </a:gs>
                  <a:gs pos="33000">
                    <a:prstClr val="white"/>
                  </a:gs>
                </a:gsLst>
                <a:lin ang="16200000" scaled="1"/>
              </a:gra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32F41DD1-0239-4CEA-A43F-4EBC97DC5C94}"/>
              </a:ext>
            </a:extLst>
          </p:cNvPr>
          <p:cNvGrpSpPr/>
          <p:nvPr/>
        </p:nvGrpSpPr>
        <p:grpSpPr>
          <a:xfrm>
            <a:off x="3986619" y="763580"/>
            <a:ext cx="2247900" cy="356116"/>
            <a:chOff x="2898026" y="-1076150"/>
            <a:chExt cx="2133600" cy="356116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09762C05-B5F2-4225-8ACD-C22DEA408C4D}"/>
                </a:ext>
              </a:extLst>
            </p:cNvPr>
            <p:cNvSpPr/>
            <p:nvPr/>
          </p:nvSpPr>
          <p:spPr>
            <a:xfrm>
              <a:off x="2898026" y="-1076150"/>
              <a:ext cx="2133600" cy="342900"/>
            </a:xfrm>
            <a:prstGeom prst="rect">
              <a:avLst/>
            </a:prstGeom>
            <a:solidFill>
              <a:srgbClr val="309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01197838-E39F-4235-9E40-280C7B30F19E}"/>
                </a:ext>
              </a:extLst>
            </p:cNvPr>
            <p:cNvSpPr txBox="1"/>
            <p:nvPr/>
          </p:nvSpPr>
          <p:spPr>
            <a:xfrm>
              <a:off x="2899421" y="-1058588"/>
              <a:ext cx="1996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影响购买的关键性因素</a:t>
              </a:r>
            </a:p>
          </p:txBody>
        </p:sp>
        <p:sp>
          <p:nvSpPr>
            <p:cNvPr id="165" name="multiple-variable-lines-graphic_38893">
              <a:extLst>
                <a:ext uri="{FF2B5EF4-FFF2-40B4-BE49-F238E27FC236}">
                  <a16:creationId xmlns:a16="http://schemas.microsoft.com/office/drawing/2014/main" xmlns="" id="{66520841-81B3-430C-A4EC-305AEB47052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87297" y="-1001495"/>
              <a:ext cx="182616" cy="193590"/>
            </a:xfrm>
            <a:custGeom>
              <a:avLst/>
              <a:gdLst>
                <a:gd name="connsiteX0" fmla="*/ 481655 w 563534"/>
                <a:gd name="connsiteY0" fmla="*/ 238687 h 597397"/>
                <a:gd name="connsiteX1" fmla="*/ 562676 w 563534"/>
                <a:gd name="connsiteY1" fmla="*/ 261796 h 597397"/>
                <a:gd name="connsiteX2" fmla="*/ 541308 w 563534"/>
                <a:gd name="connsiteY2" fmla="*/ 336902 h 597397"/>
                <a:gd name="connsiteX3" fmla="*/ 529733 w 563534"/>
                <a:gd name="connsiteY3" fmla="*/ 333791 h 597397"/>
                <a:gd name="connsiteX4" fmla="*/ 546205 w 563534"/>
                <a:gd name="connsiteY4" fmla="*/ 276462 h 597397"/>
                <a:gd name="connsiteX5" fmla="*/ 378375 w 563534"/>
                <a:gd name="connsiteY5" fmla="*/ 351568 h 597397"/>
                <a:gd name="connsiteX6" fmla="*/ 281327 w 563534"/>
                <a:gd name="connsiteY6" fmla="*/ 261796 h 597397"/>
                <a:gd name="connsiteX7" fmla="*/ 148666 w 563534"/>
                <a:gd name="connsiteY7" fmla="*/ 363567 h 597397"/>
                <a:gd name="connsiteX8" fmla="*/ 69870 w 563534"/>
                <a:gd name="connsiteY8" fmla="*/ 350235 h 597397"/>
                <a:gd name="connsiteX9" fmla="*/ 72096 w 563534"/>
                <a:gd name="connsiteY9" fmla="*/ 338680 h 597397"/>
                <a:gd name="connsiteX10" fmla="*/ 145550 w 563534"/>
                <a:gd name="connsiteY10" fmla="*/ 351123 h 597397"/>
                <a:gd name="connsiteX11" fmla="*/ 282218 w 563534"/>
                <a:gd name="connsiteY11" fmla="*/ 246242 h 597397"/>
                <a:gd name="connsiteX12" fmla="*/ 380601 w 563534"/>
                <a:gd name="connsiteY12" fmla="*/ 337347 h 597397"/>
                <a:gd name="connsiteX13" fmla="*/ 538637 w 563534"/>
                <a:gd name="connsiteY13" fmla="*/ 267129 h 597397"/>
                <a:gd name="connsiteX14" fmla="*/ 478539 w 563534"/>
                <a:gd name="connsiteY14" fmla="*/ 249797 h 597397"/>
                <a:gd name="connsiteX15" fmla="*/ 470974 w 563534"/>
                <a:gd name="connsiteY15" fmla="*/ 130239 h 597397"/>
                <a:gd name="connsiteX16" fmla="*/ 555104 w 563534"/>
                <a:gd name="connsiteY16" fmla="*/ 134239 h 597397"/>
                <a:gd name="connsiteX17" fmla="*/ 551098 w 563534"/>
                <a:gd name="connsiteY17" fmla="*/ 212452 h 597397"/>
                <a:gd name="connsiteX18" fmla="*/ 539079 w 563534"/>
                <a:gd name="connsiteY18" fmla="*/ 211563 h 597397"/>
                <a:gd name="connsiteX19" fmla="*/ 542195 w 563534"/>
                <a:gd name="connsiteY19" fmla="*/ 154236 h 597397"/>
                <a:gd name="connsiteX20" fmla="*/ 377051 w 563534"/>
                <a:gd name="connsiteY20" fmla="*/ 260891 h 597397"/>
                <a:gd name="connsiteX21" fmla="*/ 251078 w 563534"/>
                <a:gd name="connsiteY21" fmla="*/ 199565 h 597397"/>
                <a:gd name="connsiteX22" fmla="*/ 167838 w 563534"/>
                <a:gd name="connsiteY22" fmla="*/ 317774 h 597397"/>
                <a:gd name="connsiteX23" fmla="*/ 65012 w 563534"/>
                <a:gd name="connsiteY23" fmla="*/ 259114 h 597397"/>
                <a:gd name="connsiteX24" fmla="*/ 71244 w 563534"/>
                <a:gd name="connsiteY24" fmla="*/ 248893 h 597397"/>
                <a:gd name="connsiteX25" fmla="*/ 164277 w 563534"/>
                <a:gd name="connsiteY25" fmla="*/ 302220 h 597397"/>
                <a:gd name="connsiteX26" fmla="*/ 247072 w 563534"/>
                <a:gd name="connsiteY26" fmla="*/ 184455 h 597397"/>
                <a:gd name="connsiteX27" fmla="*/ 376161 w 563534"/>
                <a:gd name="connsiteY27" fmla="*/ 247115 h 597397"/>
                <a:gd name="connsiteX28" fmla="*/ 534183 w 563534"/>
                <a:gd name="connsiteY28" fmla="*/ 144904 h 597397"/>
                <a:gd name="connsiteX29" fmla="*/ 470084 w 563534"/>
                <a:gd name="connsiteY29" fmla="*/ 141793 h 597397"/>
                <a:gd name="connsiteX30" fmla="*/ 8902 w 563534"/>
                <a:gd name="connsiteY30" fmla="*/ 0 h 597397"/>
                <a:gd name="connsiteX31" fmla="*/ 17805 w 563534"/>
                <a:gd name="connsiteY31" fmla="*/ 8890 h 597397"/>
                <a:gd name="connsiteX32" fmla="*/ 17805 w 563534"/>
                <a:gd name="connsiteY32" fmla="*/ 51117 h 597397"/>
                <a:gd name="connsiteX33" fmla="*/ 46293 w 563534"/>
                <a:gd name="connsiteY33" fmla="*/ 51117 h 597397"/>
                <a:gd name="connsiteX34" fmla="*/ 49409 w 563534"/>
                <a:gd name="connsiteY34" fmla="*/ 54228 h 597397"/>
                <a:gd name="connsiteX35" fmla="*/ 46293 w 563534"/>
                <a:gd name="connsiteY35" fmla="*/ 56895 h 597397"/>
                <a:gd name="connsiteX36" fmla="*/ 17805 w 563534"/>
                <a:gd name="connsiteY36" fmla="*/ 56895 h 597397"/>
                <a:gd name="connsiteX37" fmla="*/ 17805 w 563534"/>
                <a:gd name="connsiteY37" fmla="*/ 110234 h 597397"/>
                <a:gd name="connsiteX38" fmla="*/ 46293 w 563534"/>
                <a:gd name="connsiteY38" fmla="*/ 110234 h 597397"/>
                <a:gd name="connsiteX39" fmla="*/ 49409 w 563534"/>
                <a:gd name="connsiteY39" fmla="*/ 113345 h 597397"/>
                <a:gd name="connsiteX40" fmla="*/ 46293 w 563534"/>
                <a:gd name="connsiteY40" fmla="*/ 116457 h 597397"/>
                <a:gd name="connsiteX41" fmla="*/ 17805 w 563534"/>
                <a:gd name="connsiteY41" fmla="*/ 116457 h 597397"/>
                <a:gd name="connsiteX42" fmla="*/ 17805 w 563534"/>
                <a:gd name="connsiteY42" fmla="*/ 169796 h 597397"/>
                <a:gd name="connsiteX43" fmla="*/ 46293 w 563534"/>
                <a:gd name="connsiteY43" fmla="*/ 169796 h 597397"/>
                <a:gd name="connsiteX44" fmla="*/ 49409 w 563534"/>
                <a:gd name="connsiteY44" fmla="*/ 172463 h 597397"/>
                <a:gd name="connsiteX45" fmla="*/ 46293 w 563534"/>
                <a:gd name="connsiteY45" fmla="*/ 175574 h 597397"/>
                <a:gd name="connsiteX46" fmla="*/ 17805 w 563534"/>
                <a:gd name="connsiteY46" fmla="*/ 175574 h 597397"/>
                <a:gd name="connsiteX47" fmla="*/ 17805 w 563534"/>
                <a:gd name="connsiteY47" fmla="*/ 228913 h 597397"/>
                <a:gd name="connsiteX48" fmla="*/ 46293 w 563534"/>
                <a:gd name="connsiteY48" fmla="*/ 228913 h 597397"/>
                <a:gd name="connsiteX49" fmla="*/ 49409 w 563534"/>
                <a:gd name="connsiteY49" fmla="*/ 232025 h 597397"/>
                <a:gd name="connsiteX50" fmla="*/ 46293 w 563534"/>
                <a:gd name="connsiteY50" fmla="*/ 234692 h 597397"/>
                <a:gd name="connsiteX51" fmla="*/ 17805 w 563534"/>
                <a:gd name="connsiteY51" fmla="*/ 234692 h 597397"/>
                <a:gd name="connsiteX52" fmla="*/ 17805 w 563534"/>
                <a:gd name="connsiteY52" fmla="*/ 288031 h 597397"/>
                <a:gd name="connsiteX53" fmla="*/ 46293 w 563534"/>
                <a:gd name="connsiteY53" fmla="*/ 288031 h 597397"/>
                <a:gd name="connsiteX54" fmla="*/ 49409 w 563534"/>
                <a:gd name="connsiteY54" fmla="*/ 291142 h 597397"/>
                <a:gd name="connsiteX55" fmla="*/ 46293 w 563534"/>
                <a:gd name="connsiteY55" fmla="*/ 294254 h 597397"/>
                <a:gd name="connsiteX56" fmla="*/ 17805 w 563534"/>
                <a:gd name="connsiteY56" fmla="*/ 294254 h 597397"/>
                <a:gd name="connsiteX57" fmla="*/ 17805 w 563534"/>
                <a:gd name="connsiteY57" fmla="*/ 347593 h 597397"/>
                <a:gd name="connsiteX58" fmla="*/ 46293 w 563534"/>
                <a:gd name="connsiteY58" fmla="*/ 347593 h 597397"/>
                <a:gd name="connsiteX59" fmla="*/ 49409 w 563534"/>
                <a:gd name="connsiteY59" fmla="*/ 350260 h 597397"/>
                <a:gd name="connsiteX60" fmla="*/ 46293 w 563534"/>
                <a:gd name="connsiteY60" fmla="*/ 353371 h 597397"/>
                <a:gd name="connsiteX61" fmla="*/ 17805 w 563534"/>
                <a:gd name="connsiteY61" fmla="*/ 353371 h 597397"/>
                <a:gd name="connsiteX62" fmla="*/ 17805 w 563534"/>
                <a:gd name="connsiteY62" fmla="*/ 406710 h 597397"/>
                <a:gd name="connsiteX63" fmla="*/ 46293 w 563534"/>
                <a:gd name="connsiteY63" fmla="*/ 406710 h 597397"/>
                <a:gd name="connsiteX64" fmla="*/ 49409 w 563534"/>
                <a:gd name="connsiteY64" fmla="*/ 409821 h 597397"/>
                <a:gd name="connsiteX65" fmla="*/ 46293 w 563534"/>
                <a:gd name="connsiteY65" fmla="*/ 412488 h 597397"/>
                <a:gd name="connsiteX66" fmla="*/ 17805 w 563534"/>
                <a:gd name="connsiteY66" fmla="*/ 412488 h 597397"/>
                <a:gd name="connsiteX67" fmla="*/ 17805 w 563534"/>
                <a:gd name="connsiteY67" fmla="*/ 465827 h 597397"/>
                <a:gd name="connsiteX68" fmla="*/ 46293 w 563534"/>
                <a:gd name="connsiteY68" fmla="*/ 465827 h 597397"/>
                <a:gd name="connsiteX69" fmla="*/ 49409 w 563534"/>
                <a:gd name="connsiteY69" fmla="*/ 468939 h 597397"/>
                <a:gd name="connsiteX70" fmla="*/ 46293 w 563534"/>
                <a:gd name="connsiteY70" fmla="*/ 472050 h 597397"/>
                <a:gd name="connsiteX71" fmla="*/ 17805 w 563534"/>
                <a:gd name="connsiteY71" fmla="*/ 472050 h 597397"/>
                <a:gd name="connsiteX72" fmla="*/ 17805 w 563534"/>
                <a:gd name="connsiteY72" fmla="*/ 579617 h 597397"/>
                <a:gd name="connsiteX73" fmla="*/ 85020 w 563534"/>
                <a:gd name="connsiteY73" fmla="*/ 579617 h 597397"/>
                <a:gd name="connsiteX74" fmla="*/ 85020 w 563534"/>
                <a:gd name="connsiteY74" fmla="*/ 555615 h 597397"/>
                <a:gd name="connsiteX75" fmla="*/ 87691 w 563534"/>
                <a:gd name="connsiteY75" fmla="*/ 552948 h 597397"/>
                <a:gd name="connsiteX76" fmla="*/ 90807 w 563534"/>
                <a:gd name="connsiteY76" fmla="*/ 555615 h 597397"/>
                <a:gd name="connsiteX77" fmla="*/ 90807 w 563534"/>
                <a:gd name="connsiteY77" fmla="*/ 579617 h 597397"/>
                <a:gd name="connsiteX78" fmla="*/ 144222 w 563534"/>
                <a:gd name="connsiteY78" fmla="*/ 579617 h 597397"/>
                <a:gd name="connsiteX79" fmla="*/ 144222 w 563534"/>
                <a:gd name="connsiteY79" fmla="*/ 555615 h 597397"/>
                <a:gd name="connsiteX80" fmla="*/ 147338 w 563534"/>
                <a:gd name="connsiteY80" fmla="*/ 552948 h 597397"/>
                <a:gd name="connsiteX81" fmla="*/ 150009 w 563534"/>
                <a:gd name="connsiteY81" fmla="*/ 555615 h 597397"/>
                <a:gd name="connsiteX82" fmla="*/ 150009 w 563534"/>
                <a:gd name="connsiteY82" fmla="*/ 579617 h 597397"/>
                <a:gd name="connsiteX83" fmla="*/ 203424 w 563534"/>
                <a:gd name="connsiteY83" fmla="*/ 579617 h 597397"/>
                <a:gd name="connsiteX84" fmla="*/ 203424 w 563534"/>
                <a:gd name="connsiteY84" fmla="*/ 555615 h 597397"/>
                <a:gd name="connsiteX85" fmla="*/ 206540 w 563534"/>
                <a:gd name="connsiteY85" fmla="*/ 552948 h 597397"/>
                <a:gd name="connsiteX86" fmla="*/ 209656 w 563534"/>
                <a:gd name="connsiteY86" fmla="*/ 555615 h 597397"/>
                <a:gd name="connsiteX87" fmla="*/ 209656 w 563534"/>
                <a:gd name="connsiteY87" fmla="*/ 579617 h 597397"/>
                <a:gd name="connsiteX88" fmla="*/ 263072 w 563534"/>
                <a:gd name="connsiteY88" fmla="*/ 579617 h 597397"/>
                <a:gd name="connsiteX89" fmla="*/ 263072 w 563534"/>
                <a:gd name="connsiteY89" fmla="*/ 555615 h 597397"/>
                <a:gd name="connsiteX90" fmla="*/ 265743 w 563534"/>
                <a:gd name="connsiteY90" fmla="*/ 552948 h 597397"/>
                <a:gd name="connsiteX91" fmla="*/ 268858 w 563534"/>
                <a:gd name="connsiteY91" fmla="*/ 555615 h 597397"/>
                <a:gd name="connsiteX92" fmla="*/ 268858 w 563534"/>
                <a:gd name="connsiteY92" fmla="*/ 579617 h 597397"/>
                <a:gd name="connsiteX93" fmla="*/ 322274 w 563534"/>
                <a:gd name="connsiteY93" fmla="*/ 579617 h 597397"/>
                <a:gd name="connsiteX94" fmla="*/ 322274 w 563534"/>
                <a:gd name="connsiteY94" fmla="*/ 555615 h 597397"/>
                <a:gd name="connsiteX95" fmla="*/ 325390 w 563534"/>
                <a:gd name="connsiteY95" fmla="*/ 552948 h 597397"/>
                <a:gd name="connsiteX96" fmla="*/ 328061 w 563534"/>
                <a:gd name="connsiteY96" fmla="*/ 555615 h 597397"/>
                <a:gd name="connsiteX97" fmla="*/ 328061 w 563534"/>
                <a:gd name="connsiteY97" fmla="*/ 579617 h 597397"/>
                <a:gd name="connsiteX98" fmla="*/ 381476 w 563534"/>
                <a:gd name="connsiteY98" fmla="*/ 579617 h 597397"/>
                <a:gd name="connsiteX99" fmla="*/ 381476 w 563534"/>
                <a:gd name="connsiteY99" fmla="*/ 555615 h 597397"/>
                <a:gd name="connsiteX100" fmla="*/ 384592 w 563534"/>
                <a:gd name="connsiteY100" fmla="*/ 552948 h 597397"/>
                <a:gd name="connsiteX101" fmla="*/ 387708 w 563534"/>
                <a:gd name="connsiteY101" fmla="*/ 555615 h 597397"/>
                <a:gd name="connsiteX102" fmla="*/ 387708 w 563534"/>
                <a:gd name="connsiteY102" fmla="*/ 579617 h 597397"/>
                <a:gd name="connsiteX103" fmla="*/ 441124 w 563534"/>
                <a:gd name="connsiteY103" fmla="*/ 579617 h 597397"/>
                <a:gd name="connsiteX104" fmla="*/ 441124 w 563534"/>
                <a:gd name="connsiteY104" fmla="*/ 555615 h 597397"/>
                <a:gd name="connsiteX105" fmla="*/ 443794 w 563534"/>
                <a:gd name="connsiteY105" fmla="*/ 552948 h 597397"/>
                <a:gd name="connsiteX106" fmla="*/ 446910 w 563534"/>
                <a:gd name="connsiteY106" fmla="*/ 555615 h 597397"/>
                <a:gd name="connsiteX107" fmla="*/ 446910 w 563534"/>
                <a:gd name="connsiteY107" fmla="*/ 579617 h 597397"/>
                <a:gd name="connsiteX108" fmla="*/ 500326 w 563534"/>
                <a:gd name="connsiteY108" fmla="*/ 579617 h 597397"/>
                <a:gd name="connsiteX109" fmla="*/ 500326 w 563534"/>
                <a:gd name="connsiteY109" fmla="*/ 555615 h 597397"/>
                <a:gd name="connsiteX110" fmla="*/ 503442 w 563534"/>
                <a:gd name="connsiteY110" fmla="*/ 552948 h 597397"/>
                <a:gd name="connsiteX111" fmla="*/ 506113 w 563534"/>
                <a:gd name="connsiteY111" fmla="*/ 555615 h 597397"/>
                <a:gd name="connsiteX112" fmla="*/ 506113 w 563534"/>
                <a:gd name="connsiteY112" fmla="*/ 579617 h 597397"/>
                <a:gd name="connsiteX113" fmla="*/ 554632 w 563534"/>
                <a:gd name="connsiteY113" fmla="*/ 579617 h 597397"/>
                <a:gd name="connsiteX114" fmla="*/ 563534 w 563534"/>
                <a:gd name="connsiteY114" fmla="*/ 588507 h 597397"/>
                <a:gd name="connsiteX115" fmla="*/ 554632 w 563534"/>
                <a:gd name="connsiteY115" fmla="*/ 597397 h 597397"/>
                <a:gd name="connsiteX116" fmla="*/ 8902 w 563534"/>
                <a:gd name="connsiteY116" fmla="*/ 597397 h 597397"/>
                <a:gd name="connsiteX117" fmla="*/ 0 w 563534"/>
                <a:gd name="connsiteY117" fmla="*/ 588507 h 597397"/>
                <a:gd name="connsiteX118" fmla="*/ 0 w 563534"/>
                <a:gd name="connsiteY118" fmla="*/ 8890 h 597397"/>
                <a:gd name="connsiteX119" fmla="*/ 8902 w 563534"/>
                <a:gd name="connsiteY119" fmla="*/ 0 h 5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63534" h="597397">
                  <a:moveTo>
                    <a:pt x="481655" y="238687"/>
                  </a:moveTo>
                  <a:lnTo>
                    <a:pt x="562676" y="261796"/>
                  </a:lnTo>
                  <a:lnTo>
                    <a:pt x="541308" y="336902"/>
                  </a:lnTo>
                  <a:lnTo>
                    <a:pt x="529733" y="333791"/>
                  </a:lnTo>
                  <a:lnTo>
                    <a:pt x="546205" y="276462"/>
                  </a:lnTo>
                  <a:lnTo>
                    <a:pt x="378375" y="351568"/>
                  </a:lnTo>
                  <a:lnTo>
                    <a:pt x="281327" y="261796"/>
                  </a:lnTo>
                  <a:lnTo>
                    <a:pt x="148666" y="363567"/>
                  </a:lnTo>
                  <a:lnTo>
                    <a:pt x="69870" y="350235"/>
                  </a:lnTo>
                  <a:lnTo>
                    <a:pt x="72096" y="338680"/>
                  </a:lnTo>
                  <a:lnTo>
                    <a:pt x="145550" y="351123"/>
                  </a:lnTo>
                  <a:lnTo>
                    <a:pt x="282218" y="246242"/>
                  </a:lnTo>
                  <a:lnTo>
                    <a:pt x="380601" y="337347"/>
                  </a:lnTo>
                  <a:lnTo>
                    <a:pt x="538637" y="267129"/>
                  </a:lnTo>
                  <a:lnTo>
                    <a:pt x="478539" y="249797"/>
                  </a:lnTo>
                  <a:close/>
                  <a:moveTo>
                    <a:pt x="470974" y="130239"/>
                  </a:moveTo>
                  <a:lnTo>
                    <a:pt x="555104" y="134239"/>
                  </a:lnTo>
                  <a:lnTo>
                    <a:pt x="551098" y="212452"/>
                  </a:lnTo>
                  <a:lnTo>
                    <a:pt x="539079" y="211563"/>
                  </a:lnTo>
                  <a:lnTo>
                    <a:pt x="542195" y="154236"/>
                  </a:lnTo>
                  <a:lnTo>
                    <a:pt x="377051" y="260891"/>
                  </a:lnTo>
                  <a:lnTo>
                    <a:pt x="251078" y="199565"/>
                  </a:lnTo>
                  <a:lnTo>
                    <a:pt x="167838" y="317774"/>
                  </a:lnTo>
                  <a:lnTo>
                    <a:pt x="65012" y="259114"/>
                  </a:lnTo>
                  <a:lnTo>
                    <a:pt x="71244" y="248893"/>
                  </a:lnTo>
                  <a:lnTo>
                    <a:pt x="164277" y="302220"/>
                  </a:lnTo>
                  <a:lnTo>
                    <a:pt x="247072" y="184455"/>
                  </a:lnTo>
                  <a:lnTo>
                    <a:pt x="376161" y="247115"/>
                  </a:lnTo>
                  <a:lnTo>
                    <a:pt x="534183" y="144904"/>
                  </a:lnTo>
                  <a:lnTo>
                    <a:pt x="470084" y="141793"/>
                  </a:lnTo>
                  <a:close/>
                  <a:moveTo>
                    <a:pt x="8902" y="0"/>
                  </a:moveTo>
                  <a:cubicBezTo>
                    <a:pt x="13799" y="0"/>
                    <a:pt x="17805" y="4000"/>
                    <a:pt x="17805" y="8890"/>
                  </a:cubicBezTo>
                  <a:lnTo>
                    <a:pt x="17805" y="51117"/>
                  </a:lnTo>
                  <a:lnTo>
                    <a:pt x="46293" y="51117"/>
                  </a:lnTo>
                  <a:cubicBezTo>
                    <a:pt x="48074" y="51117"/>
                    <a:pt x="49409" y="52450"/>
                    <a:pt x="49409" y="54228"/>
                  </a:cubicBezTo>
                  <a:cubicBezTo>
                    <a:pt x="49409" y="55561"/>
                    <a:pt x="48074" y="56895"/>
                    <a:pt x="46293" y="56895"/>
                  </a:cubicBezTo>
                  <a:lnTo>
                    <a:pt x="17805" y="56895"/>
                  </a:lnTo>
                  <a:lnTo>
                    <a:pt x="17805" y="110234"/>
                  </a:lnTo>
                  <a:lnTo>
                    <a:pt x="46293" y="110234"/>
                  </a:lnTo>
                  <a:cubicBezTo>
                    <a:pt x="48074" y="110234"/>
                    <a:pt x="49409" y="111567"/>
                    <a:pt x="49409" y="113345"/>
                  </a:cubicBezTo>
                  <a:cubicBezTo>
                    <a:pt x="49409" y="115123"/>
                    <a:pt x="48074" y="116457"/>
                    <a:pt x="46293" y="116457"/>
                  </a:cubicBezTo>
                  <a:lnTo>
                    <a:pt x="17805" y="116457"/>
                  </a:lnTo>
                  <a:lnTo>
                    <a:pt x="17805" y="169796"/>
                  </a:lnTo>
                  <a:lnTo>
                    <a:pt x="46293" y="169796"/>
                  </a:lnTo>
                  <a:cubicBezTo>
                    <a:pt x="48074" y="169796"/>
                    <a:pt x="49409" y="171129"/>
                    <a:pt x="49409" y="172463"/>
                  </a:cubicBezTo>
                  <a:cubicBezTo>
                    <a:pt x="49409" y="174241"/>
                    <a:pt x="48074" y="175574"/>
                    <a:pt x="46293" y="175574"/>
                  </a:cubicBezTo>
                  <a:lnTo>
                    <a:pt x="17805" y="175574"/>
                  </a:lnTo>
                  <a:lnTo>
                    <a:pt x="17805" y="228913"/>
                  </a:lnTo>
                  <a:lnTo>
                    <a:pt x="46293" y="228913"/>
                  </a:lnTo>
                  <a:cubicBezTo>
                    <a:pt x="48074" y="228913"/>
                    <a:pt x="49409" y="230247"/>
                    <a:pt x="49409" y="232025"/>
                  </a:cubicBezTo>
                  <a:cubicBezTo>
                    <a:pt x="49409" y="233358"/>
                    <a:pt x="48074" y="234692"/>
                    <a:pt x="46293" y="234692"/>
                  </a:cubicBezTo>
                  <a:lnTo>
                    <a:pt x="17805" y="234692"/>
                  </a:lnTo>
                  <a:lnTo>
                    <a:pt x="17805" y="288031"/>
                  </a:lnTo>
                  <a:lnTo>
                    <a:pt x="46293" y="288031"/>
                  </a:lnTo>
                  <a:cubicBezTo>
                    <a:pt x="48074" y="288031"/>
                    <a:pt x="49409" y="289364"/>
                    <a:pt x="49409" y="291142"/>
                  </a:cubicBezTo>
                  <a:cubicBezTo>
                    <a:pt x="49409" y="292920"/>
                    <a:pt x="48074" y="294254"/>
                    <a:pt x="46293" y="294254"/>
                  </a:cubicBezTo>
                  <a:lnTo>
                    <a:pt x="17805" y="294254"/>
                  </a:lnTo>
                  <a:lnTo>
                    <a:pt x="17805" y="347593"/>
                  </a:lnTo>
                  <a:lnTo>
                    <a:pt x="46293" y="347593"/>
                  </a:lnTo>
                  <a:cubicBezTo>
                    <a:pt x="48074" y="347593"/>
                    <a:pt x="49409" y="348926"/>
                    <a:pt x="49409" y="350260"/>
                  </a:cubicBezTo>
                  <a:cubicBezTo>
                    <a:pt x="49409" y="352038"/>
                    <a:pt x="48074" y="353371"/>
                    <a:pt x="46293" y="353371"/>
                  </a:cubicBezTo>
                  <a:lnTo>
                    <a:pt x="17805" y="353371"/>
                  </a:lnTo>
                  <a:lnTo>
                    <a:pt x="17805" y="406710"/>
                  </a:lnTo>
                  <a:lnTo>
                    <a:pt x="46293" y="406710"/>
                  </a:lnTo>
                  <a:cubicBezTo>
                    <a:pt x="48074" y="406710"/>
                    <a:pt x="49409" y="408044"/>
                    <a:pt x="49409" y="409821"/>
                  </a:cubicBezTo>
                  <a:cubicBezTo>
                    <a:pt x="49409" y="411155"/>
                    <a:pt x="48074" y="412488"/>
                    <a:pt x="46293" y="412488"/>
                  </a:cubicBezTo>
                  <a:lnTo>
                    <a:pt x="17805" y="412488"/>
                  </a:lnTo>
                  <a:lnTo>
                    <a:pt x="17805" y="465827"/>
                  </a:lnTo>
                  <a:lnTo>
                    <a:pt x="46293" y="465827"/>
                  </a:lnTo>
                  <a:cubicBezTo>
                    <a:pt x="48074" y="465827"/>
                    <a:pt x="49409" y="467161"/>
                    <a:pt x="49409" y="468939"/>
                  </a:cubicBezTo>
                  <a:cubicBezTo>
                    <a:pt x="49409" y="470717"/>
                    <a:pt x="48074" y="472050"/>
                    <a:pt x="46293" y="472050"/>
                  </a:cubicBezTo>
                  <a:lnTo>
                    <a:pt x="17805" y="472050"/>
                  </a:lnTo>
                  <a:lnTo>
                    <a:pt x="17805" y="579617"/>
                  </a:lnTo>
                  <a:lnTo>
                    <a:pt x="85020" y="579617"/>
                  </a:lnTo>
                  <a:lnTo>
                    <a:pt x="85020" y="555615"/>
                  </a:lnTo>
                  <a:cubicBezTo>
                    <a:pt x="85020" y="554281"/>
                    <a:pt x="86355" y="552948"/>
                    <a:pt x="87691" y="552948"/>
                  </a:cubicBezTo>
                  <a:cubicBezTo>
                    <a:pt x="89471" y="552948"/>
                    <a:pt x="90807" y="554281"/>
                    <a:pt x="90807" y="555615"/>
                  </a:cubicBezTo>
                  <a:lnTo>
                    <a:pt x="90807" y="579617"/>
                  </a:lnTo>
                  <a:lnTo>
                    <a:pt x="144222" y="579617"/>
                  </a:lnTo>
                  <a:lnTo>
                    <a:pt x="144222" y="555615"/>
                  </a:lnTo>
                  <a:cubicBezTo>
                    <a:pt x="144222" y="554281"/>
                    <a:pt x="145558" y="552948"/>
                    <a:pt x="147338" y="552948"/>
                  </a:cubicBezTo>
                  <a:cubicBezTo>
                    <a:pt x="148674" y="552948"/>
                    <a:pt x="150009" y="554281"/>
                    <a:pt x="150009" y="555615"/>
                  </a:cubicBezTo>
                  <a:lnTo>
                    <a:pt x="150009" y="579617"/>
                  </a:lnTo>
                  <a:lnTo>
                    <a:pt x="203424" y="579617"/>
                  </a:lnTo>
                  <a:lnTo>
                    <a:pt x="203424" y="555615"/>
                  </a:lnTo>
                  <a:cubicBezTo>
                    <a:pt x="203424" y="554281"/>
                    <a:pt x="204760" y="552948"/>
                    <a:pt x="206540" y="552948"/>
                  </a:cubicBezTo>
                  <a:cubicBezTo>
                    <a:pt x="208321" y="552948"/>
                    <a:pt x="209656" y="554281"/>
                    <a:pt x="209656" y="555615"/>
                  </a:cubicBezTo>
                  <a:lnTo>
                    <a:pt x="209656" y="579617"/>
                  </a:lnTo>
                  <a:lnTo>
                    <a:pt x="263072" y="579617"/>
                  </a:lnTo>
                  <a:lnTo>
                    <a:pt x="263072" y="555615"/>
                  </a:lnTo>
                  <a:cubicBezTo>
                    <a:pt x="263072" y="554281"/>
                    <a:pt x="264407" y="552948"/>
                    <a:pt x="265743" y="552948"/>
                  </a:cubicBezTo>
                  <a:cubicBezTo>
                    <a:pt x="267523" y="552948"/>
                    <a:pt x="268858" y="554281"/>
                    <a:pt x="268858" y="555615"/>
                  </a:cubicBezTo>
                  <a:lnTo>
                    <a:pt x="268858" y="579617"/>
                  </a:lnTo>
                  <a:lnTo>
                    <a:pt x="322274" y="579617"/>
                  </a:lnTo>
                  <a:lnTo>
                    <a:pt x="322274" y="555615"/>
                  </a:lnTo>
                  <a:cubicBezTo>
                    <a:pt x="322274" y="554281"/>
                    <a:pt x="323609" y="552948"/>
                    <a:pt x="325390" y="552948"/>
                  </a:cubicBezTo>
                  <a:cubicBezTo>
                    <a:pt x="326725" y="552948"/>
                    <a:pt x="328061" y="554281"/>
                    <a:pt x="328061" y="555615"/>
                  </a:cubicBezTo>
                  <a:lnTo>
                    <a:pt x="328061" y="579617"/>
                  </a:lnTo>
                  <a:lnTo>
                    <a:pt x="381476" y="579617"/>
                  </a:lnTo>
                  <a:lnTo>
                    <a:pt x="381476" y="555615"/>
                  </a:lnTo>
                  <a:cubicBezTo>
                    <a:pt x="381476" y="554281"/>
                    <a:pt x="382812" y="552948"/>
                    <a:pt x="384592" y="552948"/>
                  </a:cubicBezTo>
                  <a:cubicBezTo>
                    <a:pt x="386373" y="552948"/>
                    <a:pt x="387708" y="554281"/>
                    <a:pt x="387708" y="555615"/>
                  </a:cubicBezTo>
                  <a:lnTo>
                    <a:pt x="387708" y="579617"/>
                  </a:lnTo>
                  <a:lnTo>
                    <a:pt x="441124" y="579617"/>
                  </a:lnTo>
                  <a:lnTo>
                    <a:pt x="441124" y="555615"/>
                  </a:lnTo>
                  <a:cubicBezTo>
                    <a:pt x="441124" y="554281"/>
                    <a:pt x="442459" y="552948"/>
                    <a:pt x="443794" y="552948"/>
                  </a:cubicBezTo>
                  <a:cubicBezTo>
                    <a:pt x="445575" y="552948"/>
                    <a:pt x="446910" y="554281"/>
                    <a:pt x="446910" y="555615"/>
                  </a:cubicBezTo>
                  <a:lnTo>
                    <a:pt x="446910" y="579617"/>
                  </a:lnTo>
                  <a:lnTo>
                    <a:pt x="500326" y="579617"/>
                  </a:lnTo>
                  <a:lnTo>
                    <a:pt x="500326" y="555615"/>
                  </a:lnTo>
                  <a:cubicBezTo>
                    <a:pt x="500326" y="554281"/>
                    <a:pt x="501661" y="552948"/>
                    <a:pt x="503442" y="552948"/>
                  </a:cubicBezTo>
                  <a:cubicBezTo>
                    <a:pt x="504777" y="552948"/>
                    <a:pt x="506113" y="554281"/>
                    <a:pt x="506113" y="555615"/>
                  </a:cubicBezTo>
                  <a:lnTo>
                    <a:pt x="506113" y="579617"/>
                  </a:lnTo>
                  <a:lnTo>
                    <a:pt x="554632" y="579617"/>
                  </a:lnTo>
                  <a:cubicBezTo>
                    <a:pt x="559528" y="579617"/>
                    <a:pt x="563534" y="583618"/>
                    <a:pt x="563534" y="588507"/>
                  </a:cubicBezTo>
                  <a:cubicBezTo>
                    <a:pt x="563534" y="593397"/>
                    <a:pt x="559528" y="597397"/>
                    <a:pt x="554632" y="597397"/>
                  </a:cubicBezTo>
                  <a:lnTo>
                    <a:pt x="8902" y="597397"/>
                  </a:lnTo>
                  <a:cubicBezTo>
                    <a:pt x="4006" y="597397"/>
                    <a:pt x="0" y="593397"/>
                    <a:pt x="0" y="588507"/>
                  </a:cubicBezTo>
                  <a:lnTo>
                    <a:pt x="0" y="8890"/>
                  </a:lnTo>
                  <a:cubicBezTo>
                    <a:pt x="0" y="4000"/>
                    <a:pt x="4006" y="0"/>
                    <a:pt x="8902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</p:sp>
      </p:grpSp>
      <p:sp>
        <p:nvSpPr>
          <p:cNvPr id="171" name="等腰三角形 170">
            <a:extLst>
              <a:ext uri="{FF2B5EF4-FFF2-40B4-BE49-F238E27FC236}">
                <a16:creationId xmlns:a16="http://schemas.microsoft.com/office/drawing/2014/main" xmlns="" id="{3AA381B4-9B39-46AF-8AF2-9E80B7B5301E}"/>
              </a:ext>
            </a:extLst>
          </p:cNvPr>
          <p:cNvSpPr/>
          <p:nvPr/>
        </p:nvSpPr>
        <p:spPr>
          <a:xfrm rot="15825829">
            <a:off x="4727844" y="3441835"/>
            <a:ext cx="133350" cy="152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09" name="图表 208">
            <a:extLst>
              <a:ext uri="{FF2B5EF4-FFF2-40B4-BE49-F238E27FC236}">
                <a16:creationId xmlns:a16="http://schemas.microsoft.com/office/drawing/2014/main" xmlns="" id="{A343D0B5-3C32-4AE0-A2BD-65F7EEEB85DB}"/>
              </a:ext>
            </a:extLst>
          </p:cNvPr>
          <p:cNvGraphicFramePr/>
          <p:nvPr/>
        </p:nvGraphicFramePr>
        <p:xfrm>
          <a:off x="4197946" y="1352685"/>
          <a:ext cx="5214147" cy="4679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1" name="图表 210">
            <a:extLst>
              <a:ext uri="{FF2B5EF4-FFF2-40B4-BE49-F238E27FC236}">
                <a16:creationId xmlns:a16="http://schemas.microsoft.com/office/drawing/2014/main" xmlns="" id="{C634D154-0015-4D2A-B4B4-9470BA395A2C}"/>
              </a:ext>
            </a:extLst>
          </p:cNvPr>
          <p:cNvGraphicFramePr/>
          <p:nvPr/>
        </p:nvGraphicFramePr>
        <p:xfrm>
          <a:off x="4386246" y="1233488"/>
          <a:ext cx="5344483" cy="3843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28" name="组合 227">
            <a:extLst>
              <a:ext uri="{FF2B5EF4-FFF2-40B4-BE49-F238E27FC236}">
                <a16:creationId xmlns:a16="http://schemas.microsoft.com/office/drawing/2014/main" xmlns="" id="{E50FD459-D47A-4EFD-890B-755EDB9D212C}"/>
              </a:ext>
            </a:extLst>
          </p:cNvPr>
          <p:cNvGrpSpPr/>
          <p:nvPr/>
        </p:nvGrpSpPr>
        <p:grpSpPr>
          <a:xfrm>
            <a:off x="6651813" y="4066279"/>
            <a:ext cx="1120527" cy="437535"/>
            <a:chOff x="5283449" y="-3517900"/>
            <a:chExt cx="1120527" cy="437535"/>
          </a:xfrm>
        </p:grpSpPr>
        <p:sp>
          <p:nvSpPr>
            <p:cNvPr id="229" name="矩形: 圆角 228">
              <a:extLst>
                <a:ext uri="{FF2B5EF4-FFF2-40B4-BE49-F238E27FC236}">
                  <a16:creationId xmlns:a16="http://schemas.microsoft.com/office/drawing/2014/main" xmlns="" id="{68858637-2E7D-4717-B99D-380B8A2CAF3D}"/>
                </a:ext>
              </a:extLst>
            </p:cNvPr>
            <p:cNvSpPr/>
            <p:nvPr/>
          </p:nvSpPr>
          <p:spPr>
            <a:xfrm>
              <a:off x="5283449" y="-3517900"/>
              <a:ext cx="826220" cy="43753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/>
                  </a:gs>
                  <a:gs pos="100000">
                    <a:srgbClr val="24A8C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xmlns="" id="{2F5731B3-1284-49FA-8D22-17E8D8B29E5B}"/>
                </a:ext>
              </a:extLst>
            </p:cNvPr>
            <p:cNvSpPr txBox="1"/>
            <p:nvPr/>
          </p:nvSpPr>
          <p:spPr>
            <a:xfrm>
              <a:off x="5311402" y="-3455601"/>
              <a:ext cx="10925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无线投屏</a:t>
              </a: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xmlns="" id="{E5E90C83-597B-4AB5-ACE7-2FF81AE85788}"/>
              </a:ext>
            </a:extLst>
          </p:cNvPr>
          <p:cNvGrpSpPr/>
          <p:nvPr/>
        </p:nvGrpSpPr>
        <p:grpSpPr>
          <a:xfrm>
            <a:off x="6507408" y="5378011"/>
            <a:ext cx="1092574" cy="437535"/>
            <a:chOff x="5108202" y="-3517900"/>
            <a:chExt cx="1092574" cy="437535"/>
          </a:xfrm>
        </p:grpSpPr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xmlns="" id="{A8FBDA25-D368-4570-961E-68A13B4A6601}"/>
                </a:ext>
              </a:extLst>
            </p:cNvPr>
            <p:cNvSpPr/>
            <p:nvPr/>
          </p:nvSpPr>
          <p:spPr>
            <a:xfrm>
              <a:off x="5283449" y="-3517900"/>
              <a:ext cx="826220" cy="43753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/>
                  </a:gs>
                  <a:gs pos="100000">
                    <a:srgbClr val="24A8C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xmlns="" id="{536DD6F6-06FB-4CA6-AD3C-ED76C479DA64}"/>
                </a:ext>
              </a:extLst>
            </p:cNvPr>
            <p:cNvSpPr txBox="1"/>
            <p:nvPr/>
          </p:nvSpPr>
          <p:spPr>
            <a:xfrm>
              <a:off x="5108202" y="-3455601"/>
              <a:ext cx="109257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高亮度</a:t>
              </a:r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xmlns="" id="{FD8CAC2B-CDB0-4702-9DA2-8F514AE91DFC}"/>
              </a:ext>
            </a:extLst>
          </p:cNvPr>
          <p:cNvGrpSpPr/>
          <p:nvPr/>
        </p:nvGrpSpPr>
        <p:grpSpPr>
          <a:xfrm>
            <a:off x="6516480" y="4728497"/>
            <a:ext cx="1092574" cy="437535"/>
            <a:chOff x="5146302" y="-3517900"/>
            <a:chExt cx="1092574" cy="437535"/>
          </a:xfrm>
          <a:noFill/>
        </p:grpSpPr>
        <p:sp>
          <p:nvSpPr>
            <p:cNvPr id="235" name="矩形: 圆角 234">
              <a:extLst>
                <a:ext uri="{FF2B5EF4-FFF2-40B4-BE49-F238E27FC236}">
                  <a16:creationId xmlns:a16="http://schemas.microsoft.com/office/drawing/2014/main" xmlns="" id="{795809FA-394B-4E57-97C9-05DF37C9C9FA}"/>
                </a:ext>
              </a:extLst>
            </p:cNvPr>
            <p:cNvSpPr/>
            <p:nvPr/>
          </p:nvSpPr>
          <p:spPr>
            <a:xfrm>
              <a:off x="5283449" y="-3517900"/>
              <a:ext cx="826220" cy="437535"/>
            </a:xfrm>
            <a:prstGeom prst="roundRect">
              <a:avLst>
                <a:gd name="adj" fmla="val 10926"/>
              </a:avLst>
            </a:prstGeom>
            <a:grpFill/>
            <a:ln>
              <a:gradFill>
                <a:gsLst>
                  <a:gs pos="0">
                    <a:srgbClr val="0184FA"/>
                  </a:gs>
                  <a:gs pos="100000">
                    <a:srgbClr val="24A8C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xmlns="" id="{C55FDF8E-49F6-40D6-A19C-68EF08B3CDA6}"/>
                </a:ext>
              </a:extLst>
            </p:cNvPr>
            <p:cNvSpPr txBox="1"/>
            <p:nvPr/>
          </p:nvSpPr>
          <p:spPr>
            <a:xfrm>
              <a:off x="5146302" y="-3455601"/>
              <a:ext cx="1092574" cy="30777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性价比</a:t>
              </a:r>
            </a:p>
          </p:txBody>
        </p:sp>
      </p:grpSp>
      <p:sp>
        <p:nvSpPr>
          <p:cNvPr id="240" name="等腰三角形 239">
            <a:extLst>
              <a:ext uri="{FF2B5EF4-FFF2-40B4-BE49-F238E27FC236}">
                <a16:creationId xmlns:a16="http://schemas.microsoft.com/office/drawing/2014/main" xmlns="" id="{E48F55C1-1A90-447D-A3C5-508CBA4F65F5}"/>
              </a:ext>
            </a:extLst>
          </p:cNvPr>
          <p:cNvSpPr/>
          <p:nvPr/>
        </p:nvSpPr>
        <p:spPr>
          <a:xfrm rot="16200000">
            <a:off x="3875403" y="2421707"/>
            <a:ext cx="190500" cy="23812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5" name="Group 240">
            <a:extLst>
              <a:ext uri="{FF2B5EF4-FFF2-40B4-BE49-F238E27FC236}">
                <a16:creationId xmlns:a16="http://schemas.microsoft.com/office/drawing/2014/main" xmlns="" id="{3902E799-364A-42FC-988B-5A0D88027429}"/>
              </a:ext>
            </a:extLst>
          </p:cNvPr>
          <p:cNvGrpSpPr/>
          <p:nvPr/>
        </p:nvGrpSpPr>
        <p:grpSpPr>
          <a:xfrm>
            <a:off x="7934505" y="763580"/>
            <a:ext cx="2247900" cy="356116"/>
            <a:chOff x="2898026" y="-1076150"/>
            <a:chExt cx="2133600" cy="356116"/>
          </a:xfrm>
        </p:grpSpPr>
        <p:sp>
          <p:nvSpPr>
            <p:cNvPr id="246" name="矩形 245">
              <a:extLst>
                <a:ext uri="{FF2B5EF4-FFF2-40B4-BE49-F238E27FC236}">
                  <a16:creationId xmlns:a16="http://schemas.microsoft.com/office/drawing/2014/main" xmlns="" id="{B16A35AB-23F9-48B2-A6B9-761C708FFA64}"/>
                </a:ext>
              </a:extLst>
            </p:cNvPr>
            <p:cNvSpPr/>
            <p:nvPr/>
          </p:nvSpPr>
          <p:spPr>
            <a:xfrm>
              <a:off x="2898026" y="-1076150"/>
              <a:ext cx="2133600" cy="342900"/>
            </a:xfrm>
            <a:prstGeom prst="rect">
              <a:avLst/>
            </a:prstGeom>
            <a:solidFill>
              <a:srgbClr val="309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7" name="文本框 242">
              <a:extLst>
                <a:ext uri="{FF2B5EF4-FFF2-40B4-BE49-F238E27FC236}">
                  <a16:creationId xmlns:a16="http://schemas.microsoft.com/office/drawing/2014/main" xmlns="" id="{38AB2217-4F77-4741-BFE8-3603060313B3}"/>
                </a:ext>
              </a:extLst>
            </p:cNvPr>
            <p:cNvSpPr txBox="1"/>
            <p:nvPr/>
          </p:nvSpPr>
          <p:spPr>
            <a:xfrm>
              <a:off x="2899421" y="-1058588"/>
              <a:ext cx="16709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明基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E540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用户印象</a:t>
              </a:r>
            </a:p>
          </p:txBody>
        </p:sp>
        <p:sp>
          <p:nvSpPr>
            <p:cNvPr id="248" name="multiple-variable-lines-graphic_38893">
              <a:extLst>
                <a:ext uri="{FF2B5EF4-FFF2-40B4-BE49-F238E27FC236}">
                  <a16:creationId xmlns:a16="http://schemas.microsoft.com/office/drawing/2014/main" xmlns="" id="{6A0E0E40-9C28-426C-9C5D-C0DF128B53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90947" y="-1001495"/>
              <a:ext cx="175315" cy="193590"/>
            </a:xfrm>
            <a:custGeom>
              <a:avLst/>
              <a:gdLst>
                <a:gd name="T0" fmla="*/ 4679 w 5850"/>
                <a:gd name="T1" fmla="*/ 4350 h 6469"/>
                <a:gd name="T2" fmla="*/ 3615 w 5850"/>
                <a:gd name="T3" fmla="*/ 3289 h 6469"/>
                <a:gd name="T4" fmla="*/ 3638 w 5850"/>
                <a:gd name="T5" fmla="*/ 3151 h 6469"/>
                <a:gd name="T6" fmla="*/ 3969 w 5850"/>
                <a:gd name="T7" fmla="*/ 2500 h 6469"/>
                <a:gd name="T8" fmla="*/ 4273 w 5850"/>
                <a:gd name="T9" fmla="*/ 1950 h 6469"/>
                <a:gd name="T10" fmla="*/ 4154 w 5850"/>
                <a:gd name="T11" fmla="*/ 1678 h 6469"/>
                <a:gd name="T12" fmla="*/ 4238 w 5850"/>
                <a:gd name="T13" fmla="*/ 1107 h 6469"/>
                <a:gd name="T14" fmla="*/ 2940 w 5850"/>
                <a:gd name="T15" fmla="*/ 0 h 6469"/>
                <a:gd name="T16" fmla="*/ 2925 w 5850"/>
                <a:gd name="T17" fmla="*/ 0 h 6469"/>
                <a:gd name="T18" fmla="*/ 2911 w 5850"/>
                <a:gd name="T19" fmla="*/ 0 h 6469"/>
                <a:gd name="T20" fmla="*/ 1612 w 5850"/>
                <a:gd name="T21" fmla="*/ 1107 h 6469"/>
                <a:gd name="T22" fmla="*/ 1696 w 5850"/>
                <a:gd name="T23" fmla="*/ 1678 h 6469"/>
                <a:gd name="T24" fmla="*/ 1578 w 5850"/>
                <a:gd name="T25" fmla="*/ 1950 h 6469"/>
                <a:gd name="T26" fmla="*/ 1881 w 5850"/>
                <a:gd name="T27" fmla="*/ 2500 h 6469"/>
                <a:gd name="T28" fmla="*/ 2213 w 5850"/>
                <a:gd name="T29" fmla="*/ 3151 h 6469"/>
                <a:gd name="T30" fmla="*/ 2235 w 5850"/>
                <a:gd name="T31" fmla="*/ 3289 h 6469"/>
                <a:gd name="T32" fmla="*/ 1172 w 5850"/>
                <a:gd name="T33" fmla="*/ 4350 h 6469"/>
                <a:gd name="T34" fmla="*/ 0 w 5850"/>
                <a:gd name="T35" fmla="*/ 5141 h 6469"/>
                <a:gd name="T36" fmla="*/ 0 w 5850"/>
                <a:gd name="T37" fmla="*/ 6469 h 6469"/>
                <a:gd name="T38" fmla="*/ 2923 w 5850"/>
                <a:gd name="T39" fmla="*/ 6469 h 6469"/>
                <a:gd name="T40" fmla="*/ 2927 w 5850"/>
                <a:gd name="T41" fmla="*/ 6469 h 6469"/>
                <a:gd name="T42" fmla="*/ 5850 w 5850"/>
                <a:gd name="T43" fmla="*/ 6469 h 6469"/>
                <a:gd name="T44" fmla="*/ 5850 w 5850"/>
                <a:gd name="T45" fmla="*/ 5141 h 6469"/>
                <a:gd name="T46" fmla="*/ 4679 w 5850"/>
                <a:gd name="T47" fmla="*/ 4350 h 6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50" h="6469">
                  <a:moveTo>
                    <a:pt x="4679" y="4350"/>
                  </a:moveTo>
                  <a:cubicBezTo>
                    <a:pt x="3873" y="4059"/>
                    <a:pt x="3615" y="3814"/>
                    <a:pt x="3615" y="3289"/>
                  </a:cubicBezTo>
                  <a:cubicBezTo>
                    <a:pt x="3615" y="3231"/>
                    <a:pt x="3624" y="3187"/>
                    <a:pt x="3638" y="3151"/>
                  </a:cubicBezTo>
                  <a:cubicBezTo>
                    <a:pt x="3701" y="2989"/>
                    <a:pt x="3881" y="2971"/>
                    <a:pt x="3969" y="2500"/>
                  </a:cubicBezTo>
                  <a:cubicBezTo>
                    <a:pt x="4014" y="2260"/>
                    <a:pt x="4231" y="2496"/>
                    <a:pt x="4273" y="1950"/>
                  </a:cubicBezTo>
                  <a:cubicBezTo>
                    <a:pt x="4273" y="1732"/>
                    <a:pt x="4154" y="1678"/>
                    <a:pt x="4154" y="1678"/>
                  </a:cubicBezTo>
                  <a:cubicBezTo>
                    <a:pt x="4154" y="1678"/>
                    <a:pt x="4215" y="1355"/>
                    <a:pt x="4238" y="1107"/>
                  </a:cubicBezTo>
                  <a:cubicBezTo>
                    <a:pt x="4268" y="798"/>
                    <a:pt x="4058" y="0"/>
                    <a:pt x="2940" y="0"/>
                  </a:cubicBezTo>
                  <a:cubicBezTo>
                    <a:pt x="2935" y="0"/>
                    <a:pt x="2930" y="0"/>
                    <a:pt x="2925" y="0"/>
                  </a:cubicBezTo>
                  <a:cubicBezTo>
                    <a:pt x="2921" y="0"/>
                    <a:pt x="2916" y="0"/>
                    <a:pt x="2911" y="0"/>
                  </a:cubicBezTo>
                  <a:cubicBezTo>
                    <a:pt x="1793" y="0"/>
                    <a:pt x="1583" y="798"/>
                    <a:pt x="1612" y="1107"/>
                  </a:cubicBezTo>
                  <a:cubicBezTo>
                    <a:pt x="1636" y="1355"/>
                    <a:pt x="1696" y="1678"/>
                    <a:pt x="1696" y="1678"/>
                  </a:cubicBezTo>
                  <a:cubicBezTo>
                    <a:pt x="1696" y="1678"/>
                    <a:pt x="1578" y="1732"/>
                    <a:pt x="1578" y="1950"/>
                  </a:cubicBezTo>
                  <a:cubicBezTo>
                    <a:pt x="1619" y="2496"/>
                    <a:pt x="1837" y="2260"/>
                    <a:pt x="1881" y="2500"/>
                  </a:cubicBezTo>
                  <a:cubicBezTo>
                    <a:pt x="1970" y="2971"/>
                    <a:pt x="2150" y="2989"/>
                    <a:pt x="2213" y="3151"/>
                  </a:cubicBezTo>
                  <a:cubicBezTo>
                    <a:pt x="2227" y="3187"/>
                    <a:pt x="2235" y="3231"/>
                    <a:pt x="2235" y="3289"/>
                  </a:cubicBezTo>
                  <a:cubicBezTo>
                    <a:pt x="2235" y="3814"/>
                    <a:pt x="1978" y="4059"/>
                    <a:pt x="1172" y="4350"/>
                  </a:cubicBezTo>
                  <a:cubicBezTo>
                    <a:pt x="364" y="4641"/>
                    <a:pt x="0" y="4938"/>
                    <a:pt x="0" y="5141"/>
                  </a:cubicBezTo>
                  <a:lnTo>
                    <a:pt x="0" y="6469"/>
                  </a:lnTo>
                  <a:lnTo>
                    <a:pt x="2923" y="6469"/>
                  </a:lnTo>
                  <a:lnTo>
                    <a:pt x="2927" y="6469"/>
                  </a:lnTo>
                  <a:lnTo>
                    <a:pt x="5850" y="6469"/>
                  </a:lnTo>
                  <a:lnTo>
                    <a:pt x="5850" y="5141"/>
                  </a:lnTo>
                  <a:cubicBezTo>
                    <a:pt x="5850" y="4938"/>
                    <a:pt x="5487" y="4641"/>
                    <a:pt x="4679" y="4350"/>
                  </a:cubicBezTo>
                  <a:close/>
                </a:path>
              </a:pathLst>
            </a:custGeom>
            <a:noFill/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9" name="矩形 248">
            <a:extLst>
              <a:ext uri="{FF2B5EF4-FFF2-40B4-BE49-F238E27FC236}">
                <a16:creationId xmlns:a16="http://schemas.microsoft.com/office/drawing/2014/main" xmlns="" id="{F056CE22-96D6-4CE3-B349-996063BDB111}"/>
              </a:ext>
            </a:extLst>
          </p:cNvPr>
          <p:cNvSpPr/>
          <p:nvPr/>
        </p:nvSpPr>
        <p:spPr>
          <a:xfrm>
            <a:off x="8091876" y="1274646"/>
            <a:ext cx="3121910" cy="86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支持无线投屏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  <a:sym typeface="Gill Sans M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            高亮度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投影仪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253" name="任意多边形: 形状 252">
            <a:extLst>
              <a:ext uri="{FF2B5EF4-FFF2-40B4-BE49-F238E27FC236}">
                <a16:creationId xmlns:a16="http://schemas.microsoft.com/office/drawing/2014/main" xmlns="" id="{3BC367D0-D79C-4523-8072-7FDA42BFE5EF}"/>
              </a:ext>
            </a:extLst>
          </p:cNvPr>
          <p:cNvSpPr/>
          <p:nvPr/>
        </p:nvSpPr>
        <p:spPr>
          <a:xfrm>
            <a:off x="7917813" y="2285500"/>
            <a:ext cx="3276600" cy="114300"/>
          </a:xfrm>
          <a:custGeom>
            <a:avLst/>
            <a:gdLst>
              <a:gd name="connsiteX0" fmla="*/ 0 w 3276600"/>
              <a:gd name="connsiteY0" fmla="*/ 0 h 114300"/>
              <a:gd name="connsiteX1" fmla="*/ 1470660 w 3276600"/>
              <a:gd name="connsiteY1" fmla="*/ 0 h 114300"/>
              <a:gd name="connsiteX2" fmla="*/ 1562100 w 3276600"/>
              <a:gd name="connsiteY2" fmla="*/ 114300 h 114300"/>
              <a:gd name="connsiteX3" fmla="*/ 1653540 w 3276600"/>
              <a:gd name="connsiteY3" fmla="*/ 7620 h 114300"/>
              <a:gd name="connsiteX4" fmla="*/ 3276600 w 3276600"/>
              <a:gd name="connsiteY4" fmla="*/ 15240 h 114300"/>
              <a:gd name="connsiteX5" fmla="*/ 3276600 w 3276600"/>
              <a:gd name="connsiteY5" fmla="*/ 1524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6600" h="114300">
                <a:moveTo>
                  <a:pt x="0" y="0"/>
                </a:moveTo>
                <a:lnTo>
                  <a:pt x="1470660" y="0"/>
                </a:lnTo>
                <a:lnTo>
                  <a:pt x="1562100" y="114300"/>
                </a:lnTo>
                <a:lnTo>
                  <a:pt x="1653540" y="7620"/>
                </a:lnTo>
                <a:lnTo>
                  <a:pt x="3276600" y="15240"/>
                </a:lnTo>
                <a:lnTo>
                  <a:pt x="3276600" y="15240"/>
                </a:lnTo>
              </a:path>
            </a:pathLst>
          </a:custGeom>
          <a:noFill/>
          <a:ln>
            <a:gradFill>
              <a:gsLst>
                <a:gs pos="0">
                  <a:srgbClr val="0184FA"/>
                </a:gs>
                <a:gs pos="100000">
                  <a:srgbClr val="24A8C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8" name="Group 240">
            <a:extLst>
              <a:ext uri="{FF2B5EF4-FFF2-40B4-BE49-F238E27FC236}">
                <a16:creationId xmlns:a16="http://schemas.microsoft.com/office/drawing/2014/main" xmlns="" id="{AA1A0E46-06D4-4891-99E2-23D6694C69A9}"/>
              </a:ext>
            </a:extLst>
          </p:cNvPr>
          <p:cNvGrpSpPr/>
          <p:nvPr/>
        </p:nvGrpSpPr>
        <p:grpSpPr>
          <a:xfrm>
            <a:off x="7934505" y="2607620"/>
            <a:ext cx="2247900" cy="356116"/>
            <a:chOff x="2898026" y="-1076150"/>
            <a:chExt cx="2133600" cy="356116"/>
          </a:xfrm>
        </p:grpSpPr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xmlns="" id="{67239621-B4BE-4B3F-8835-6D429B983166}"/>
                </a:ext>
              </a:extLst>
            </p:cNvPr>
            <p:cNvSpPr/>
            <p:nvPr/>
          </p:nvSpPr>
          <p:spPr>
            <a:xfrm>
              <a:off x="2898026" y="-1076150"/>
              <a:ext cx="2133600" cy="342900"/>
            </a:xfrm>
            <a:prstGeom prst="rect">
              <a:avLst/>
            </a:prstGeom>
            <a:solidFill>
              <a:srgbClr val="309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0" name="文本框 242">
              <a:extLst>
                <a:ext uri="{FF2B5EF4-FFF2-40B4-BE49-F238E27FC236}">
                  <a16:creationId xmlns:a16="http://schemas.microsoft.com/office/drawing/2014/main" xmlns="" id="{9FC55B48-3F16-4CCB-9D85-88485F897B4C}"/>
                </a:ext>
              </a:extLst>
            </p:cNvPr>
            <p:cNvSpPr txBox="1"/>
            <p:nvPr/>
          </p:nvSpPr>
          <p:spPr>
            <a:xfrm>
              <a:off x="2899421" y="-1058588"/>
              <a:ext cx="155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电商站内评价热词</a:t>
              </a:r>
            </a:p>
          </p:txBody>
        </p:sp>
        <p:sp>
          <p:nvSpPr>
            <p:cNvPr id="261" name="multiple-variable-lines-graphic_38893">
              <a:extLst>
                <a:ext uri="{FF2B5EF4-FFF2-40B4-BE49-F238E27FC236}">
                  <a16:creationId xmlns:a16="http://schemas.microsoft.com/office/drawing/2014/main" xmlns="" id="{201228CF-AD2B-42D0-A1FA-56CC8AB1F77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74577" y="-989789"/>
              <a:ext cx="193590" cy="170178"/>
            </a:xfrm>
            <a:custGeom>
              <a:avLst/>
              <a:gdLst>
                <a:gd name="connsiteX0" fmla="*/ 361361 w 608551"/>
                <a:gd name="connsiteY0" fmla="*/ 443434 h 534958"/>
                <a:gd name="connsiteX1" fmla="*/ 407229 w 608551"/>
                <a:gd name="connsiteY1" fmla="*/ 489196 h 534958"/>
                <a:gd name="connsiteX2" fmla="*/ 361361 w 608551"/>
                <a:gd name="connsiteY2" fmla="*/ 534958 h 534958"/>
                <a:gd name="connsiteX3" fmla="*/ 315493 w 608551"/>
                <a:gd name="connsiteY3" fmla="*/ 489196 h 534958"/>
                <a:gd name="connsiteX4" fmla="*/ 361361 w 608551"/>
                <a:gd name="connsiteY4" fmla="*/ 443434 h 534958"/>
                <a:gd name="connsiteX5" fmla="*/ 162296 w 608551"/>
                <a:gd name="connsiteY5" fmla="*/ 443434 h 534958"/>
                <a:gd name="connsiteX6" fmla="*/ 208164 w 608551"/>
                <a:gd name="connsiteY6" fmla="*/ 489196 h 534958"/>
                <a:gd name="connsiteX7" fmla="*/ 162296 w 608551"/>
                <a:gd name="connsiteY7" fmla="*/ 534958 h 534958"/>
                <a:gd name="connsiteX8" fmla="*/ 116428 w 608551"/>
                <a:gd name="connsiteY8" fmla="*/ 489196 h 534958"/>
                <a:gd name="connsiteX9" fmla="*/ 162296 w 608551"/>
                <a:gd name="connsiteY9" fmla="*/ 443434 h 534958"/>
                <a:gd name="connsiteX10" fmla="*/ 486629 w 608551"/>
                <a:gd name="connsiteY10" fmla="*/ 34887 h 534958"/>
                <a:gd name="connsiteX11" fmla="*/ 441302 w 608551"/>
                <a:gd name="connsiteY11" fmla="*/ 93662 h 534958"/>
                <a:gd name="connsiteX12" fmla="*/ 427451 w 608551"/>
                <a:gd name="connsiteY12" fmla="*/ 100472 h 534958"/>
                <a:gd name="connsiteX13" fmla="*/ 38707 w 608551"/>
                <a:gd name="connsiteY13" fmla="*/ 100472 h 534958"/>
                <a:gd name="connsiteX14" fmla="*/ 95051 w 608551"/>
                <a:gd name="connsiteY14" fmla="*/ 392668 h 534958"/>
                <a:gd name="connsiteX15" fmla="*/ 413601 w 608551"/>
                <a:gd name="connsiteY15" fmla="*/ 392668 h 534958"/>
                <a:gd name="connsiteX16" fmla="*/ 456306 w 608551"/>
                <a:gd name="connsiteY16" fmla="*/ 126349 h 534958"/>
                <a:gd name="connsiteX17" fmla="*/ 459768 w 608551"/>
                <a:gd name="connsiteY17" fmla="*/ 118492 h 534958"/>
                <a:gd name="connsiteX18" fmla="*/ 496072 w 608551"/>
                <a:gd name="connsiteY18" fmla="*/ 71346 h 534958"/>
                <a:gd name="connsiteX19" fmla="*/ 509922 w 608551"/>
                <a:gd name="connsiteY19" fmla="*/ 64641 h 534958"/>
                <a:gd name="connsiteX20" fmla="*/ 573611 w 608551"/>
                <a:gd name="connsiteY20" fmla="*/ 64641 h 534958"/>
                <a:gd name="connsiteX21" fmla="*/ 573611 w 608551"/>
                <a:gd name="connsiteY21" fmla="*/ 34887 h 534958"/>
                <a:gd name="connsiteX22" fmla="*/ 478025 w 608551"/>
                <a:gd name="connsiteY22" fmla="*/ 0 h 534958"/>
                <a:gd name="connsiteX23" fmla="*/ 591029 w 608551"/>
                <a:gd name="connsiteY23" fmla="*/ 0 h 534958"/>
                <a:gd name="connsiteX24" fmla="*/ 608551 w 608551"/>
                <a:gd name="connsiteY24" fmla="*/ 17391 h 534958"/>
                <a:gd name="connsiteX25" fmla="*/ 608551 w 608551"/>
                <a:gd name="connsiteY25" fmla="*/ 82033 h 534958"/>
                <a:gd name="connsiteX26" fmla="*/ 591029 w 608551"/>
                <a:gd name="connsiteY26" fmla="*/ 99529 h 534958"/>
                <a:gd name="connsiteX27" fmla="*/ 518526 w 608551"/>
                <a:gd name="connsiteY27" fmla="*/ 99529 h 534958"/>
                <a:gd name="connsiteX28" fmla="*/ 490091 w 608551"/>
                <a:gd name="connsiteY28" fmla="*/ 136302 h 534958"/>
                <a:gd name="connsiteX29" fmla="*/ 445708 w 608551"/>
                <a:gd name="connsiteY29" fmla="*/ 412888 h 534958"/>
                <a:gd name="connsiteX30" fmla="*/ 428501 w 608551"/>
                <a:gd name="connsiteY30" fmla="*/ 427556 h 534958"/>
                <a:gd name="connsiteX31" fmla="*/ 80571 w 608551"/>
                <a:gd name="connsiteY31" fmla="*/ 427556 h 534958"/>
                <a:gd name="connsiteX32" fmla="*/ 63469 w 608551"/>
                <a:gd name="connsiteY32" fmla="*/ 413412 h 534958"/>
                <a:gd name="connsiteX33" fmla="*/ 304 w 608551"/>
                <a:gd name="connsiteY33" fmla="*/ 86328 h 534958"/>
                <a:gd name="connsiteX34" fmla="*/ 3977 w 608551"/>
                <a:gd name="connsiteY34" fmla="*/ 71870 h 534958"/>
                <a:gd name="connsiteX35" fmla="*/ 17512 w 608551"/>
                <a:gd name="connsiteY35" fmla="*/ 65584 h 534958"/>
                <a:gd name="connsiteX36" fmla="*/ 418848 w 608551"/>
                <a:gd name="connsiteY36" fmla="*/ 65584 h 534958"/>
                <a:gd name="connsiteX37" fmla="*/ 464175 w 608551"/>
                <a:gd name="connsiteY37" fmla="*/ 6810 h 534958"/>
                <a:gd name="connsiteX38" fmla="*/ 478025 w 608551"/>
                <a:gd name="connsiteY38" fmla="*/ 0 h 53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551" h="534958">
                  <a:moveTo>
                    <a:pt x="361361" y="443434"/>
                  </a:moveTo>
                  <a:cubicBezTo>
                    <a:pt x="386693" y="443434"/>
                    <a:pt x="407229" y="463922"/>
                    <a:pt x="407229" y="489196"/>
                  </a:cubicBezTo>
                  <a:cubicBezTo>
                    <a:pt x="407229" y="514470"/>
                    <a:pt x="386693" y="534958"/>
                    <a:pt x="361361" y="534958"/>
                  </a:cubicBezTo>
                  <a:cubicBezTo>
                    <a:pt x="336029" y="534958"/>
                    <a:pt x="315493" y="514470"/>
                    <a:pt x="315493" y="489196"/>
                  </a:cubicBezTo>
                  <a:cubicBezTo>
                    <a:pt x="315493" y="463922"/>
                    <a:pt x="336029" y="443434"/>
                    <a:pt x="361361" y="443434"/>
                  </a:cubicBezTo>
                  <a:close/>
                  <a:moveTo>
                    <a:pt x="162296" y="443434"/>
                  </a:moveTo>
                  <a:cubicBezTo>
                    <a:pt x="187628" y="443434"/>
                    <a:pt x="208164" y="463922"/>
                    <a:pt x="208164" y="489196"/>
                  </a:cubicBezTo>
                  <a:cubicBezTo>
                    <a:pt x="208164" y="514470"/>
                    <a:pt x="187628" y="534958"/>
                    <a:pt x="162296" y="534958"/>
                  </a:cubicBezTo>
                  <a:cubicBezTo>
                    <a:pt x="136964" y="534958"/>
                    <a:pt x="116428" y="514470"/>
                    <a:pt x="116428" y="489196"/>
                  </a:cubicBezTo>
                  <a:cubicBezTo>
                    <a:pt x="116428" y="463922"/>
                    <a:pt x="136964" y="443434"/>
                    <a:pt x="162296" y="443434"/>
                  </a:cubicBezTo>
                  <a:close/>
                  <a:moveTo>
                    <a:pt x="486629" y="34887"/>
                  </a:moveTo>
                  <a:lnTo>
                    <a:pt x="441302" y="93662"/>
                  </a:lnTo>
                  <a:cubicBezTo>
                    <a:pt x="438049" y="97957"/>
                    <a:pt x="432908" y="100472"/>
                    <a:pt x="427451" y="100472"/>
                  </a:cubicBezTo>
                  <a:lnTo>
                    <a:pt x="38707" y="100472"/>
                  </a:lnTo>
                  <a:lnTo>
                    <a:pt x="95051" y="392668"/>
                  </a:lnTo>
                  <a:lnTo>
                    <a:pt x="413601" y="392668"/>
                  </a:lnTo>
                  <a:lnTo>
                    <a:pt x="456306" y="126349"/>
                  </a:lnTo>
                  <a:cubicBezTo>
                    <a:pt x="456725" y="123521"/>
                    <a:pt x="457985" y="120797"/>
                    <a:pt x="459768" y="118492"/>
                  </a:cubicBezTo>
                  <a:lnTo>
                    <a:pt x="496072" y="71346"/>
                  </a:lnTo>
                  <a:cubicBezTo>
                    <a:pt x="499325" y="67156"/>
                    <a:pt x="504466" y="64641"/>
                    <a:pt x="509922" y="64641"/>
                  </a:cubicBezTo>
                  <a:lnTo>
                    <a:pt x="573611" y="64641"/>
                  </a:lnTo>
                  <a:lnTo>
                    <a:pt x="573611" y="34887"/>
                  </a:lnTo>
                  <a:close/>
                  <a:moveTo>
                    <a:pt x="478025" y="0"/>
                  </a:moveTo>
                  <a:lnTo>
                    <a:pt x="591029" y="0"/>
                  </a:lnTo>
                  <a:cubicBezTo>
                    <a:pt x="600682" y="0"/>
                    <a:pt x="608551" y="7753"/>
                    <a:pt x="608551" y="17391"/>
                  </a:cubicBezTo>
                  <a:lnTo>
                    <a:pt x="608551" y="82033"/>
                  </a:lnTo>
                  <a:cubicBezTo>
                    <a:pt x="608551" y="91671"/>
                    <a:pt x="600682" y="99529"/>
                    <a:pt x="591029" y="99529"/>
                  </a:cubicBezTo>
                  <a:lnTo>
                    <a:pt x="518526" y="99529"/>
                  </a:lnTo>
                  <a:lnTo>
                    <a:pt x="490091" y="136302"/>
                  </a:lnTo>
                  <a:lnTo>
                    <a:pt x="445708" y="412888"/>
                  </a:lnTo>
                  <a:cubicBezTo>
                    <a:pt x="444344" y="421374"/>
                    <a:pt x="437105" y="427556"/>
                    <a:pt x="428501" y="427556"/>
                  </a:cubicBezTo>
                  <a:lnTo>
                    <a:pt x="80571" y="427556"/>
                  </a:lnTo>
                  <a:cubicBezTo>
                    <a:pt x="72282" y="427556"/>
                    <a:pt x="65043" y="421689"/>
                    <a:pt x="63469" y="413412"/>
                  </a:cubicBezTo>
                  <a:lnTo>
                    <a:pt x="304" y="86328"/>
                  </a:lnTo>
                  <a:cubicBezTo>
                    <a:pt x="-640" y="81195"/>
                    <a:pt x="619" y="75956"/>
                    <a:pt x="3977" y="71870"/>
                  </a:cubicBezTo>
                  <a:cubicBezTo>
                    <a:pt x="7334" y="67889"/>
                    <a:pt x="12266" y="65584"/>
                    <a:pt x="17512" y="65584"/>
                  </a:cubicBezTo>
                  <a:lnTo>
                    <a:pt x="418848" y="65584"/>
                  </a:lnTo>
                  <a:lnTo>
                    <a:pt x="464175" y="6810"/>
                  </a:lnTo>
                  <a:cubicBezTo>
                    <a:pt x="467533" y="2514"/>
                    <a:pt x="472674" y="0"/>
                    <a:pt x="478025" y="0"/>
                  </a:cubicBezTo>
                  <a:close/>
                </a:path>
              </a:pathLst>
            </a:custGeom>
            <a:noFill/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0D1B391-D8BE-416B-BFFE-9AD2F419B126}"/>
              </a:ext>
            </a:extLst>
          </p:cNvPr>
          <p:cNvGrpSpPr/>
          <p:nvPr/>
        </p:nvGrpSpPr>
        <p:grpSpPr>
          <a:xfrm>
            <a:off x="8157299" y="3359835"/>
            <a:ext cx="523151" cy="342215"/>
            <a:chOff x="8157299" y="3359835"/>
            <a:chExt cx="523151" cy="342215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="" id="{E808C917-75BB-43E0-A682-B229DCC66EA8}"/>
                </a:ext>
              </a:extLst>
            </p:cNvPr>
            <p:cNvSpPr/>
            <p:nvPr/>
          </p:nvSpPr>
          <p:spPr>
            <a:xfrm>
              <a:off x="8157299" y="3359835"/>
              <a:ext cx="523151" cy="34221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/>
                  </a:gs>
                  <a:gs pos="100000">
                    <a:srgbClr val="24A8C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AEFA2D79-9104-4514-82D9-123532AF0537}"/>
                </a:ext>
              </a:extLst>
            </p:cNvPr>
            <p:cNvSpPr txBox="1"/>
            <p:nvPr/>
          </p:nvSpPr>
          <p:spPr>
            <a:xfrm>
              <a:off x="8166679" y="3377054"/>
              <a:ext cx="504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方便</a:t>
              </a:r>
            </a:p>
          </p:txBody>
        </p:sp>
      </p:grpSp>
      <p:sp>
        <p:nvSpPr>
          <p:cNvPr id="133" name="矩形: 圆角 132">
            <a:extLst>
              <a:ext uri="{FF2B5EF4-FFF2-40B4-BE49-F238E27FC236}">
                <a16:creationId xmlns:a16="http://schemas.microsoft.com/office/drawing/2014/main" xmlns="" id="{4992C200-1182-4EE7-AC2A-BBED99D52AC4}"/>
              </a:ext>
            </a:extLst>
          </p:cNvPr>
          <p:cNvSpPr/>
          <p:nvPr/>
        </p:nvSpPr>
        <p:spPr>
          <a:xfrm>
            <a:off x="8804999" y="3359835"/>
            <a:ext cx="523151" cy="342215"/>
          </a:xfrm>
          <a:prstGeom prst="roundRect">
            <a:avLst>
              <a:gd name="adj" fmla="val 10926"/>
            </a:avLst>
          </a:prstGeom>
          <a:noFill/>
          <a:ln>
            <a:gradFill>
              <a:gsLst>
                <a:gs pos="0">
                  <a:srgbClr val="0184FA">
                    <a:alpha val="90000"/>
                  </a:srgbClr>
                </a:gs>
                <a:gs pos="100000">
                  <a:srgbClr val="24A8CE">
                    <a:alpha val="9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430B7B12-6A6A-4DF2-8DC8-8D1ED12BE205}"/>
              </a:ext>
            </a:extLst>
          </p:cNvPr>
          <p:cNvSpPr txBox="1"/>
          <p:nvPr/>
        </p:nvSpPr>
        <p:spPr>
          <a:xfrm>
            <a:off x="8814379" y="3377054"/>
            <a:ext cx="504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无线</a:t>
            </a:r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xmlns="" id="{AE8DD431-62BC-4FF3-B06C-35A221699D65}"/>
              </a:ext>
            </a:extLst>
          </p:cNvPr>
          <p:cNvSpPr/>
          <p:nvPr/>
        </p:nvSpPr>
        <p:spPr>
          <a:xfrm>
            <a:off x="9443174" y="3359835"/>
            <a:ext cx="523151" cy="342215"/>
          </a:xfrm>
          <a:prstGeom prst="roundRect">
            <a:avLst>
              <a:gd name="adj" fmla="val 10926"/>
            </a:avLst>
          </a:prstGeom>
          <a:noFill/>
          <a:ln>
            <a:gradFill>
              <a:gsLst>
                <a:gs pos="0">
                  <a:srgbClr val="0184FA">
                    <a:alpha val="80000"/>
                  </a:srgbClr>
                </a:gs>
                <a:gs pos="100000">
                  <a:srgbClr val="24A8CE">
                    <a:alpha val="8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50B3DFA0-0822-4465-8DDB-7816384331FF}"/>
              </a:ext>
            </a:extLst>
          </p:cNvPr>
          <p:cNvSpPr txBox="1"/>
          <p:nvPr/>
        </p:nvSpPr>
        <p:spPr>
          <a:xfrm>
            <a:off x="9462079" y="3392443"/>
            <a:ext cx="504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6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手机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26C5140-4258-40DD-AA1E-7B3F905154AF}"/>
              </a:ext>
            </a:extLst>
          </p:cNvPr>
          <p:cNvGrpSpPr/>
          <p:nvPr/>
        </p:nvGrpSpPr>
        <p:grpSpPr>
          <a:xfrm>
            <a:off x="9436824" y="3845610"/>
            <a:ext cx="523151" cy="342215"/>
            <a:chOff x="10100399" y="3359835"/>
            <a:chExt cx="523151" cy="342215"/>
          </a:xfrm>
        </p:grpSpPr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xmlns="" id="{0E8169F6-991E-425E-82F5-8B2008A441A8}"/>
                </a:ext>
              </a:extLst>
            </p:cNvPr>
            <p:cNvSpPr/>
            <p:nvPr/>
          </p:nvSpPr>
          <p:spPr>
            <a:xfrm>
              <a:off x="10100399" y="3359835"/>
              <a:ext cx="523151" cy="34221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>
                      <a:alpha val="69000"/>
                    </a:srgbClr>
                  </a:gs>
                  <a:gs pos="100000">
                    <a:srgbClr val="24A8CE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4DA061B0-E714-4C56-882E-CA7517500F73}"/>
                </a:ext>
              </a:extLst>
            </p:cNvPr>
            <p:cNvSpPr txBox="1"/>
            <p:nvPr/>
          </p:nvSpPr>
          <p:spPr>
            <a:xfrm>
              <a:off x="10114542" y="3392443"/>
              <a:ext cx="50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6000"/>
                    </a:prst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亮度</a:t>
              </a:r>
            </a:p>
          </p:txBody>
        </p:sp>
      </p:grpSp>
      <p:sp>
        <p:nvSpPr>
          <p:cNvPr id="145" name="矩形: 圆角 144">
            <a:extLst>
              <a:ext uri="{FF2B5EF4-FFF2-40B4-BE49-F238E27FC236}">
                <a16:creationId xmlns:a16="http://schemas.microsoft.com/office/drawing/2014/main" xmlns="" id="{0688A3EB-0C77-4169-B91A-BC268B11C7DC}"/>
              </a:ext>
            </a:extLst>
          </p:cNvPr>
          <p:cNvSpPr/>
          <p:nvPr/>
        </p:nvSpPr>
        <p:spPr>
          <a:xfrm>
            <a:off x="8157299" y="3848785"/>
            <a:ext cx="523151" cy="342215"/>
          </a:xfrm>
          <a:prstGeom prst="roundRect">
            <a:avLst>
              <a:gd name="adj" fmla="val 10926"/>
            </a:avLst>
          </a:prstGeom>
          <a:noFill/>
          <a:ln>
            <a:gradFill>
              <a:gsLst>
                <a:gs pos="0">
                  <a:srgbClr val="0184FA">
                    <a:alpha val="64000"/>
                  </a:srgbClr>
                </a:gs>
                <a:gs pos="100000">
                  <a:srgbClr val="24A8CE">
                    <a:alpha val="6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BCBD63C5-D4EF-4117-B5A3-C5854690165C}"/>
              </a:ext>
            </a:extLst>
          </p:cNvPr>
          <p:cNvSpPr txBox="1"/>
          <p:nvPr/>
        </p:nvSpPr>
        <p:spPr>
          <a:xfrm>
            <a:off x="8166679" y="3881393"/>
            <a:ext cx="504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62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操作</a:t>
            </a:r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xmlns="" id="{E7922DA1-7E90-4E5C-83FA-90B5835E4468}"/>
              </a:ext>
            </a:extLst>
          </p:cNvPr>
          <p:cNvSpPr/>
          <p:nvPr/>
        </p:nvSpPr>
        <p:spPr>
          <a:xfrm>
            <a:off x="8804999" y="3848785"/>
            <a:ext cx="523151" cy="342215"/>
          </a:xfrm>
          <a:prstGeom prst="roundRect">
            <a:avLst>
              <a:gd name="adj" fmla="val 10926"/>
            </a:avLst>
          </a:prstGeom>
          <a:noFill/>
          <a:ln>
            <a:gradFill>
              <a:gsLst>
                <a:gs pos="0">
                  <a:srgbClr val="0184FA">
                    <a:alpha val="50000"/>
                  </a:srgbClr>
                </a:gs>
                <a:gs pos="100000">
                  <a:srgbClr val="24A8CE">
                    <a:alpha val="4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A6CCE17F-B0F0-4AD6-9EDB-BDB842FD807F}"/>
              </a:ext>
            </a:extLst>
          </p:cNvPr>
          <p:cNvSpPr txBox="1"/>
          <p:nvPr/>
        </p:nvSpPr>
        <p:spPr>
          <a:xfrm>
            <a:off x="8814379" y="3881393"/>
            <a:ext cx="504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功能</a:t>
            </a: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xmlns="" id="{5A5D5093-BCC0-4537-B148-8B9EF835F981}"/>
              </a:ext>
            </a:extLst>
          </p:cNvPr>
          <p:cNvSpPr/>
          <p:nvPr/>
        </p:nvSpPr>
        <p:spPr>
          <a:xfrm>
            <a:off x="8176349" y="4839385"/>
            <a:ext cx="523151" cy="342215"/>
          </a:xfrm>
          <a:prstGeom prst="roundRect">
            <a:avLst>
              <a:gd name="adj" fmla="val 10926"/>
            </a:avLst>
          </a:prstGeom>
          <a:noFill/>
          <a:ln>
            <a:gradFill>
              <a:gsLst>
                <a:gs pos="0">
                  <a:srgbClr val="0184FA">
                    <a:alpha val="34000"/>
                  </a:srgbClr>
                </a:gs>
                <a:gs pos="100000">
                  <a:srgbClr val="24A8CE">
                    <a:alpha val="3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DB5265DA-99DA-4B62-8924-FB11130434A7}"/>
              </a:ext>
            </a:extLst>
          </p:cNvPr>
          <p:cNvSpPr txBox="1"/>
          <p:nvPr/>
        </p:nvSpPr>
        <p:spPr>
          <a:xfrm>
            <a:off x="8185729" y="4879687"/>
            <a:ext cx="5043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6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投影</a:t>
            </a:r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xmlns="" id="{FE6D7941-5F73-480D-8B4F-8AEE24BB289C}"/>
              </a:ext>
            </a:extLst>
          </p:cNvPr>
          <p:cNvSpPr/>
          <p:nvPr/>
        </p:nvSpPr>
        <p:spPr>
          <a:xfrm>
            <a:off x="8816709" y="4835584"/>
            <a:ext cx="498741" cy="326966"/>
          </a:xfrm>
          <a:prstGeom prst="roundRect">
            <a:avLst>
              <a:gd name="adj" fmla="val 10926"/>
            </a:avLst>
          </a:prstGeom>
          <a:noFill/>
          <a:ln>
            <a:gradFill>
              <a:gsLst>
                <a:gs pos="0">
                  <a:srgbClr val="0184FA">
                    <a:alpha val="12000"/>
                  </a:srgbClr>
                </a:gs>
                <a:gs pos="100000">
                  <a:srgbClr val="24A8CE">
                    <a:alpha val="2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C6F6B002-1EBD-4B78-B252-6A67909AA284}"/>
              </a:ext>
            </a:extLst>
          </p:cNvPr>
          <p:cNvSpPr txBox="1"/>
          <p:nvPr/>
        </p:nvSpPr>
        <p:spPr>
          <a:xfrm>
            <a:off x="8844915" y="4862468"/>
            <a:ext cx="471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0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rPr>
              <a:t>使用</a:t>
            </a: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46E50FD9-058E-47A8-BCAA-EF314862C5E0}"/>
              </a:ext>
            </a:extLst>
          </p:cNvPr>
          <p:cNvGrpSpPr/>
          <p:nvPr/>
        </p:nvGrpSpPr>
        <p:grpSpPr>
          <a:xfrm>
            <a:off x="8157299" y="4337735"/>
            <a:ext cx="523151" cy="342215"/>
            <a:chOff x="8157299" y="3359835"/>
            <a:chExt cx="523151" cy="342215"/>
          </a:xfrm>
        </p:grpSpPr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xmlns="" id="{92B8638F-6A94-4B03-BDB3-130EE947CF61}"/>
                </a:ext>
              </a:extLst>
            </p:cNvPr>
            <p:cNvSpPr/>
            <p:nvPr/>
          </p:nvSpPr>
          <p:spPr>
            <a:xfrm>
              <a:off x="8157299" y="3359835"/>
              <a:ext cx="523151" cy="34221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>
                      <a:alpha val="17000"/>
                    </a:srgbClr>
                  </a:gs>
                  <a:gs pos="100000">
                    <a:srgbClr val="24A8CE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xmlns="" id="{5604ACF6-8C9B-426B-A1A2-33D26274D529}"/>
                </a:ext>
              </a:extLst>
            </p:cNvPr>
            <p:cNvSpPr txBox="1"/>
            <p:nvPr/>
          </p:nvSpPr>
          <p:spPr>
            <a:xfrm>
              <a:off x="8166679" y="3377054"/>
              <a:ext cx="50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7000"/>
                    </a:prst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效果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7171D747-206D-4B2E-89B4-C7911A3EE1A1}"/>
              </a:ext>
            </a:extLst>
          </p:cNvPr>
          <p:cNvGrpSpPr/>
          <p:nvPr/>
        </p:nvGrpSpPr>
        <p:grpSpPr>
          <a:xfrm>
            <a:off x="8804999" y="4337735"/>
            <a:ext cx="523151" cy="342215"/>
            <a:chOff x="8157299" y="3359835"/>
            <a:chExt cx="523151" cy="342215"/>
          </a:xfrm>
        </p:grpSpPr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xmlns="" id="{06E58C79-07BA-4C4F-8B42-81C27D466EE8}"/>
                </a:ext>
              </a:extLst>
            </p:cNvPr>
            <p:cNvSpPr/>
            <p:nvPr/>
          </p:nvSpPr>
          <p:spPr>
            <a:xfrm>
              <a:off x="8157299" y="3359835"/>
              <a:ext cx="523151" cy="34221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>
                      <a:alpha val="23000"/>
                    </a:srgbClr>
                  </a:gs>
                  <a:gs pos="100000">
                    <a:srgbClr val="24A8CE">
                      <a:alpha val="1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BF9BCE7C-F305-4FF1-A890-0415E694AA93}"/>
                </a:ext>
              </a:extLst>
            </p:cNvPr>
            <p:cNvSpPr txBox="1"/>
            <p:nvPr/>
          </p:nvSpPr>
          <p:spPr>
            <a:xfrm>
              <a:off x="8166679" y="3377054"/>
              <a:ext cx="50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1000"/>
                    </a:prst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满意</a:t>
              </a: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2CD38B2C-99DA-4D4C-BDE8-80699CED2DF5}"/>
              </a:ext>
            </a:extLst>
          </p:cNvPr>
          <p:cNvGrpSpPr/>
          <p:nvPr/>
        </p:nvGrpSpPr>
        <p:grpSpPr>
          <a:xfrm>
            <a:off x="9452701" y="4337735"/>
            <a:ext cx="510450" cy="342215"/>
            <a:chOff x="8157299" y="3359835"/>
            <a:chExt cx="523151" cy="342215"/>
          </a:xfrm>
        </p:grpSpPr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xmlns="" id="{52D1CE63-2A54-4AD3-8AC7-1E604C51660E}"/>
                </a:ext>
              </a:extLst>
            </p:cNvPr>
            <p:cNvSpPr/>
            <p:nvPr/>
          </p:nvSpPr>
          <p:spPr>
            <a:xfrm>
              <a:off x="8157299" y="3359835"/>
              <a:ext cx="523151" cy="34221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>
                      <a:alpha val="6000"/>
                    </a:srgbClr>
                  </a:gs>
                  <a:gs pos="100000">
                    <a:srgbClr val="24A8CE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xmlns="" id="{6618514E-5DFA-447C-94DF-C18622856120}"/>
                </a:ext>
              </a:extLst>
            </p:cNvPr>
            <p:cNvSpPr txBox="1"/>
            <p:nvPr/>
          </p:nvSpPr>
          <p:spPr>
            <a:xfrm>
              <a:off x="8166679" y="3377054"/>
              <a:ext cx="50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"/>
                    </a:prst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清晰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D5E4541E-EAE0-4EB7-AC78-748FF637160C}"/>
              </a:ext>
            </a:extLst>
          </p:cNvPr>
          <p:cNvGrpSpPr/>
          <p:nvPr/>
        </p:nvGrpSpPr>
        <p:grpSpPr>
          <a:xfrm>
            <a:off x="9452699" y="4861610"/>
            <a:ext cx="523151" cy="342215"/>
            <a:chOff x="8157299" y="3359835"/>
            <a:chExt cx="523151" cy="342215"/>
          </a:xfrm>
        </p:grpSpPr>
        <p:sp>
          <p:nvSpPr>
            <p:cNvPr id="167" name="矩形: 圆角 166">
              <a:extLst>
                <a:ext uri="{FF2B5EF4-FFF2-40B4-BE49-F238E27FC236}">
                  <a16:creationId xmlns:a16="http://schemas.microsoft.com/office/drawing/2014/main" xmlns="" id="{445FE086-7882-411D-BF31-80237F6A032C}"/>
                </a:ext>
              </a:extLst>
            </p:cNvPr>
            <p:cNvSpPr/>
            <p:nvPr/>
          </p:nvSpPr>
          <p:spPr>
            <a:xfrm>
              <a:off x="8157299" y="3359835"/>
              <a:ext cx="523151" cy="342215"/>
            </a:xfrm>
            <a:prstGeom prst="roundRect">
              <a:avLst>
                <a:gd name="adj" fmla="val 10926"/>
              </a:avLst>
            </a:prstGeom>
            <a:noFill/>
            <a:ln>
              <a:gradFill>
                <a:gsLst>
                  <a:gs pos="0">
                    <a:srgbClr val="0184FA">
                      <a:alpha val="12000"/>
                    </a:srgbClr>
                  </a:gs>
                  <a:gs pos="100000">
                    <a:srgbClr val="24A8CE">
                      <a:alpha val="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xmlns="" id="{89ED14AA-B924-4F4F-9729-C38F5727E381}"/>
                </a:ext>
              </a:extLst>
            </p:cNvPr>
            <p:cNvSpPr txBox="1"/>
            <p:nvPr/>
          </p:nvSpPr>
          <p:spPr>
            <a:xfrm>
              <a:off x="8166679" y="3377054"/>
              <a:ext cx="504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"/>
                    </a:prstClr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阿里巴巴普惠体 L" panose="00020600040101010101" pitchFamily="18" charset="-122"/>
                </a:rPr>
                <a:t>…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14156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图片">
            <a:extLst>
              <a:ext uri="{FF2B5EF4-FFF2-40B4-BE49-F238E27FC236}">
                <a16:creationId xmlns:a16="http://schemas.microsoft.com/office/drawing/2014/main" xmlns="" id="{9F80D114-1C8C-489B-BF54-086CE2F3A3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383439" cy="6858000"/>
          </a:xfrm>
          <a:prstGeom prst="rect">
            <a:avLst/>
          </a:prstGeom>
        </p:spPr>
      </p:pic>
      <p:sp>
        <p:nvSpPr>
          <p:cNvPr id="6" name="背景蒙版">
            <a:extLst>
              <a:ext uri="{FF2B5EF4-FFF2-40B4-BE49-F238E27FC236}">
                <a16:creationId xmlns:a16="http://schemas.microsoft.com/office/drawing/2014/main" xmlns="" id="{5C9B9BFD-63D8-4FE0-9EF7-B47338EB5A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rgbClr val="FFFFFF"/>
              </a:gs>
              <a:gs pos="0">
                <a:schemeClr val="bg1">
                  <a:alpha val="96000"/>
                </a:schemeClr>
              </a:gs>
              <a:gs pos="72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向“智能应用”“高性价比”转变</a:t>
            </a:r>
          </a:p>
        </p:txBody>
      </p:sp>
      <p:sp>
        <p:nvSpPr>
          <p:cNvPr id="54" name="右下角文字">
            <a:extLst>
              <a:ext uri="{FF2B5EF4-FFF2-40B4-BE49-F238E27FC236}">
                <a16:creationId xmlns:a16="http://schemas.microsoft.com/office/drawing/2014/main" xmlns="" id="{A360A2C2-3E98-4AAA-91DD-AEC0303BF15B}"/>
              </a:ext>
            </a:extLst>
          </p:cNvPr>
          <p:cNvSpPr txBox="1"/>
          <p:nvPr/>
        </p:nvSpPr>
        <p:spPr>
          <a:xfrm>
            <a:off x="6946309" y="6258192"/>
            <a:ext cx="5026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本次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E540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用户调研，共计回访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518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位已购用户，回收反馈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513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位</a:t>
            </a:r>
          </a:p>
        </p:txBody>
      </p:sp>
      <p:sp>
        <p:nvSpPr>
          <p:cNvPr id="60" name="用户评价">
            <a:extLst>
              <a:ext uri="{FF2B5EF4-FFF2-40B4-BE49-F238E27FC236}">
                <a16:creationId xmlns:a16="http://schemas.microsoft.com/office/drawing/2014/main" xmlns="" id="{6D01DEE8-7C08-4695-BC19-5F346BA56EA9}"/>
              </a:ext>
            </a:extLst>
          </p:cNvPr>
          <p:cNvSpPr txBox="1"/>
          <p:nvPr/>
        </p:nvSpPr>
        <p:spPr>
          <a:xfrm flipH="1">
            <a:off x="6244834" y="368300"/>
            <a:ext cx="1015663" cy="6121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1500" normalizeH="0" baseline="0" noProof="0" dirty="0">
                <a:ln>
                  <a:noFill/>
                </a:ln>
                <a:solidFill>
                  <a:srgbClr val="8E73B1">
                    <a:alpha val="5000"/>
                  </a:srgb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用户评价</a:t>
            </a:r>
          </a:p>
        </p:txBody>
      </p:sp>
      <p:sp>
        <p:nvSpPr>
          <p:cNvPr id="41" name="方便投影">
            <a:extLst>
              <a:ext uri="{FF2B5EF4-FFF2-40B4-BE49-F238E27FC236}">
                <a16:creationId xmlns:a16="http://schemas.microsoft.com/office/drawing/2014/main" xmlns="" id="{FFD91134-3795-403F-AC99-9EE2AD6D3B07}"/>
              </a:ext>
            </a:extLst>
          </p:cNvPr>
          <p:cNvSpPr txBox="1"/>
          <p:nvPr/>
        </p:nvSpPr>
        <p:spPr>
          <a:xfrm>
            <a:off x="5243232" y="1080111"/>
            <a:ext cx="939480" cy="908862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FB94A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</a:rPr>
              <a:t>方便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9FB94A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1F87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</a:rPr>
              <a:t>投影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839FCE12-4E8C-4F48-B151-50FB4C81D69A}"/>
              </a:ext>
            </a:extLst>
          </p:cNvPr>
          <p:cNvSpPr/>
          <p:nvPr/>
        </p:nvSpPr>
        <p:spPr>
          <a:xfrm>
            <a:off x="4659966" y="411330"/>
            <a:ext cx="729844" cy="729844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清晰效果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5B55BD90-06F0-4C8C-82E8-9FB30BE9B95B}"/>
              </a:ext>
            </a:extLst>
          </p:cNvPr>
          <p:cNvSpPr/>
          <p:nvPr/>
        </p:nvSpPr>
        <p:spPr>
          <a:xfrm>
            <a:off x="5735515" y="2984744"/>
            <a:ext cx="908862" cy="908862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FB94A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无线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1F87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操作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83EBBD2A-977D-4CA6-B60E-DBE91B3A3651}"/>
              </a:ext>
            </a:extLst>
          </p:cNvPr>
          <p:cNvSpPr/>
          <p:nvPr/>
        </p:nvSpPr>
        <p:spPr>
          <a:xfrm>
            <a:off x="5243232" y="4898006"/>
            <a:ext cx="908862" cy="908862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FB94A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亮度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1F87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功能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F0F8BDBD-9CF0-4D37-8835-D3344EAA2835}"/>
              </a:ext>
            </a:extLst>
          </p:cNvPr>
          <p:cNvSpPr/>
          <p:nvPr/>
        </p:nvSpPr>
        <p:spPr>
          <a:xfrm>
            <a:off x="5628599" y="2104631"/>
            <a:ext cx="729844" cy="729844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使用满意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37D43C81-4AE6-49AE-8586-F17B2D3E8D3B}"/>
              </a:ext>
            </a:extLst>
          </p:cNvPr>
          <p:cNvSpPr/>
          <p:nvPr/>
        </p:nvSpPr>
        <p:spPr>
          <a:xfrm>
            <a:off x="5628599" y="4030917"/>
            <a:ext cx="729844" cy="729844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连接简单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FD6EB7CC-50A9-414E-ABAA-2CE8F9B1F754}"/>
              </a:ext>
            </a:extLst>
          </p:cNvPr>
          <p:cNvSpPr/>
          <p:nvPr/>
        </p:nvSpPr>
        <p:spPr>
          <a:xfrm>
            <a:off x="4647501" y="5735172"/>
            <a:ext cx="729844" cy="729844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</a:rPr>
              <a:t>手机质量</a:t>
            </a:r>
          </a:p>
        </p:txBody>
      </p:sp>
      <p:sp>
        <p:nvSpPr>
          <p:cNvPr id="2" name="第二个椭圆">
            <a:extLst>
              <a:ext uri="{FF2B5EF4-FFF2-40B4-BE49-F238E27FC236}">
                <a16:creationId xmlns:a16="http://schemas.microsoft.com/office/drawing/2014/main" xmlns="" id="{8D3C6462-8B99-4EC1-9F43-2AA8276D156E}"/>
              </a:ext>
            </a:extLst>
          </p:cNvPr>
          <p:cNvSpPr/>
          <p:nvPr/>
        </p:nvSpPr>
        <p:spPr>
          <a:xfrm>
            <a:off x="-2100578" y="-160421"/>
            <a:ext cx="7790127" cy="7170821"/>
          </a:xfrm>
          <a:prstGeom prst="ellipse">
            <a:avLst/>
          </a:prstGeom>
          <a:noFill/>
          <a:ln w="76200">
            <a:gradFill flip="none" rotWithShape="1">
              <a:gsLst>
                <a:gs pos="66000">
                  <a:schemeClr val="bg1">
                    <a:lumMod val="95000"/>
                    <a:alpha val="0"/>
                  </a:schemeClr>
                </a:gs>
                <a:gs pos="83000">
                  <a:schemeClr val="bg1">
                    <a:alpha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>
            <a:outerShdw blurRad="25400" algn="ctr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第一个椭圆">
            <a:extLst>
              <a:ext uri="{FF2B5EF4-FFF2-40B4-BE49-F238E27FC236}">
                <a16:creationId xmlns:a16="http://schemas.microsoft.com/office/drawing/2014/main" xmlns="" id="{BD90EAEE-B395-4C0B-A4E7-33BB07AD7133}"/>
              </a:ext>
            </a:extLst>
          </p:cNvPr>
          <p:cNvSpPr/>
          <p:nvPr/>
        </p:nvSpPr>
        <p:spPr>
          <a:xfrm>
            <a:off x="-972273" y="462987"/>
            <a:ext cx="6088803" cy="5970210"/>
          </a:xfrm>
          <a:prstGeom prst="ellipse">
            <a:avLst/>
          </a:prstGeom>
          <a:noFill/>
          <a:ln w="22225">
            <a:gradFill flip="none" rotWithShape="1">
              <a:gsLst>
                <a:gs pos="40000">
                  <a:srgbClr val="F2F2F2">
                    <a:lumMod val="98000"/>
                    <a:lumOff val="2000"/>
                    <a:alpha val="90000"/>
                  </a:srgbClr>
                </a:gs>
                <a:gs pos="6000">
                  <a:schemeClr val="bg1">
                    <a:lumMod val="95000"/>
                    <a:alpha val="0"/>
                  </a:schemeClr>
                </a:gs>
                <a:gs pos="72000">
                  <a:schemeClr val="bg1">
                    <a:lumMod val="95000"/>
                    <a:alpha val="5000"/>
                  </a:schemeClr>
                </a:gs>
                <a:gs pos="100000">
                  <a:schemeClr val="bg1">
                    <a:lumMod val="95000"/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85C3195E-AF48-41F1-BE23-58E45CB60BFA}"/>
              </a:ext>
            </a:extLst>
          </p:cNvPr>
          <p:cNvGraphicFramePr>
            <a:graphicFrameLocks/>
          </p:cNvGraphicFramePr>
          <p:nvPr/>
        </p:nvGraphicFramePr>
        <p:xfrm>
          <a:off x="-3374021" y="215581"/>
          <a:ext cx="10887825" cy="6426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62D5808-F3AF-4953-8806-060EC5CF7059}"/>
              </a:ext>
            </a:extLst>
          </p:cNvPr>
          <p:cNvGrpSpPr/>
          <p:nvPr/>
        </p:nvGrpSpPr>
        <p:grpSpPr>
          <a:xfrm>
            <a:off x="406426" y="2638600"/>
            <a:ext cx="3304457" cy="3299022"/>
            <a:chOff x="226614" y="1793601"/>
            <a:chExt cx="3771057" cy="3764854"/>
          </a:xfrm>
        </p:grpSpPr>
        <p:pic>
          <p:nvPicPr>
            <p:cNvPr id="27" name="投影机" descr="图片包含 电子, 前, 桌子, 游戏机&#10;&#10;描述已自动生成">
              <a:extLst>
                <a:ext uri="{FF2B5EF4-FFF2-40B4-BE49-F238E27FC236}">
                  <a16:creationId xmlns:a16="http://schemas.microsoft.com/office/drawing/2014/main" xmlns="" id="{4C5336B1-E90E-4749-96D7-F7771C651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614" y="1793601"/>
              <a:ext cx="3771057" cy="3764854"/>
            </a:xfrm>
            <a:prstGeom prst="rect">
              <a:avLst/>
            </a:prstGeom>
          </p:spPr>
        </p:pic>
        <p:pic>
          <p:nvPicPr>
            <p:cNvPr id="21" name="光效" descr="图片包含 水, 太阳, 模糊, 空气&#10;&#10;描述已自动生成">
              <a:extLst>
                <a:ext uri="{FF2B5EF4-FFF2-40B4-BE49-F238E27FC236}">
                  <a16:creationId xmlns:a16="http://schemas.microsoft.com/office/drawing/2014/main" xmlns="" id="{F150CFEC-EBB7-4092-91EA-E683D99A22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66456" y="3233274"/>
              <a:ext cx="850110" cy="850110"/>
            </a:xfrm>
            <a:prstGeom prst="ellipse">
              <a:avLst/>
            </a:prstGeom>
          </p:spPr>
        </p:pic>
      </p:grpSp>
      <p:sp>
        <p:nvSpPr>
          <p:cNvPr id="26" name="购买关键因素">
            <a:extLst>
              <a:ext uri="{FF2B5EF4-FFF2-40B4-BE49-F238E27FC236}">
                <a16:creationId xmlns:a16="http://schemas.microsoft.com/office/drawing/2014/main" xmlns="" id="{679C31DE-3269-4C49-81AD-C6B3EB44EB67}"/>
              </a:ext>
            </a:extLst>
          </p:cNvPr>
          <p:cNvSpPr txBox="1"/>
          <p:nvPr/>
        </p:nvSpPr>
        <p:spPr>
          <a:xfrm>
            <a:off x="784178" y="1907053"/>
            <a:ext cx="2669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购买关键因素</a:t>
            </a:r>
          </a:p>
        </p:txBody>
      </p:sp>
      <p:sp>
        <p:nvSpPr>
          <p:cNvPr id="62" name="99人">
            <a:extLst>
              <a:ext uri="{FF2B5EF4-FFF2-40B4-BE49-F238E27FC236}">
                <a16:creationId xmlns:a16="http://schemas.microsoft.com/office/drawing/2014/main" xmlns="" id="{B41BC31D-19B6-4B75-95C3-7EBF2B8AE20D}"/>
              </a:ext>
            </a:extLst>
          </p:cNvPr>
          <p:cNvSpPr txBox="1"/>
          <p:nvPr/>
        </p:nvSpPr>
        <p:spPr>
          <a:xfrm>
            <a:off x="277444" y="2543485"/>
            <a:ext cx="3682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9FB94A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99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9FB94A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人选择无线投屏</a:t>
            </a:r>
          </a:p>
        </p:txBody>
      </p:sp>
      <p:sp>
        <p:nvSpPr>
          <p:cNvPr id="66" name="gentleman_53427">
            <a:extLst>
              <a:ext uri="{FF2B5EF4-FFF2-40B4-BE49-F238E27FC236}">
                <a16:creationId xmlns:a16="http://schemas.microsoft.com/office/drawing/2014/main" xmlns="" id="{5CAF0CAD-2F88-4F0E-88F1-A4D335EDF113}"/>
              </a:ext>
            </a:extLst>
          </p:cNvPr>
          <p:cNvSpPr>
            <a:spLocks noChangeAspect="1"/>
          </p:cNvSpPr>
          <p:nvPr/>
        </p:nvSpPr>
        <p:spPr bwMode="auto">
          <a:xfrm>
            <a:off x="9084969" y="3943577"/>
            <a:ext cx="342595" cy="485284"/>
          </a:xfrm>
          <a:custGeom>
            <a:avLst/>
            <a:gdLst>
              <a:gd name="connsiteX0" fmla="*/ 308104 w 425767"/>
              <a:gd name="connsiteY0" fmla="*/ 432280 h 603096"/>
              <a:gd name="connsiteX1" fmla="*/ 300726 w 425767"/>
              <a:gd name="connsiteY1" fmla="*/ 436424 h 603096"/>
              <a:gd name="connsiteX2" fmla="*/ 285509 w 425767"/>
              <a:gd name="connsiteY2" fmla="*/ 460366 h 603096"/>
              <a:gd name="connsiteX3" fmla="*/ 285048 w 425767"/>
              <a:gd name="connsiteY3" fmla="*/ 468653 h 603096"/>
              <a:gd name="connsiteX4" fmla="*/ 292426 w 425767"/>
              <a:gd name="connsiteY4" fmla="*/ 472337 h 603096"/>
              <a:gd name="connsiteX5" fmla="*/ 323320 w 425767"/>
              <a:gd name="connsiteY5" fmla="*/ 472337 h 603096"/>
              <a:gd name="connsiteX6" fmla="*/ 331159 w 425767"/>
              <a:gd name="connsiteY6" fmla="*/ 468653 h 603096"/>
              <a:gd name="connsiteX7" fmla="*/ 330698 w 425767"/>
              <a:gd name="connsiteY7" fmla="*/ 460826 h 603096"/>
              <a:gd name="connsiteX8" fmla="*/ 315481 w 425767"/>
              <a:gd name="connsiteY8" fmla="*/ 436424 h 603096"/>
              <a:gd name="connsiteX9" fmla="*/ 308104 w 425767"/>
              <a:gd name="connsiteY9" fmla="*/ 432280 h 603096"/>
              <a:gd name="connsiteX10" fmla="*/ 168371 w 425767"/>
              <a:gd name="connsiteY10" fmla="*/ 341117 h 603096"/>
              <a:gd name="connsiteX11" fmla="*/ 203405 w 425767"/>
              <a:gd name="connsiteY11" fmla="*/ 351261 h 603096"/>
              <a:gd name="connsiteX12" fmla="*/ 212625 w 425767"/>
              <a:gd name="connsiteY12" fmla="*/ 348956 h 603096"/>
              <a:gd name="connsiteX13" fmla="*/ 221845 w 425767"/>
              <a:gd name="connsiteY13" fmla="*/ 351261 h 603096"/>
              <a:gd name="connsiteX14" fmla="*/ 256879 w 425767"/>
              <a:gd name="connsiteY14" fmla="*/ 341117 h 603096"/>
              <a:gd name="connsiteX15" fmla="*/ 263794 w 425767"/>
              <a:gd name="connsiteY15" fmla="*/ 342500 h 603096"/>
              <a:gd name="connsiteX16" fmla="*/ 266560 w 425767"/>
              <a:gd name="connsiteY16" fmla="*/ 348494 h 603096"/>
              <a:gd name="connsiteX17" fmla="*/ 266560 w 425767"/>
              <a:gd name="connsiteY17" fmla="*/ 378926 h 603096"/>
              <a:gd name="connsiteX18" fmla="*/ 263794 w 425767"/>
              <a:gd name="connsiteY18" fmla="*/ 384920 h 603096"/>
              <a:gd name="connsiteX19" fmla="*/ 257801 w 425767"/>
              <a:gd name="connsiteY19" fmla="*/ 386303 h 603096"/>
              <a:gd name="connsiteX20" fmla="*/ 225072 w 425767"/>
              <a:gd name="connsiteY20" fmla="*/ 380309 h 603096"/>
              <a:gd name="connsiteX21" fmla="*/ 212625 w 425767"/>
              <a:gd name="connsiteY21" fmla="*/ 384920 h 603096"/>
              <a:gd name="connsiteX22" fmla="*/ 200178 w 425767"/>
              <a:gd name="connsiteY22" fmla="*/ 380309 h 603096"/>
              <a:gd name="connsiteX23" fmla="*/ 167910 w 425767"/>
              <a:gd name="connsiteY23" fmla="*/ 386303 h 603096"/>
              <a:gd name="connsiteX24" fmla="*/ 161456 w 425767"/>
              <a:gd name="connsiteY24" fmla="*/ 384920 h 603096"/>
              <a:gd name="connsiteX25" fmla="*/ 158690 w 425767"/>
              <a:gd name="connsiteY25" fmla="*/ 378926 h 603096"/>
              <a:gd name="connsiteX26" fmla="*/ 158690 w 425767"/>
              <a:gd name="connsiteY26" fmla="*/ 348494 h 603096"/>
              <a:gd name="connsiteX27" fmla="*/ 161917 w 425767"/>
              <a:gd name="connsiteY27" fmla="*/ 342500 h 603096"/>
              <a:gd name="connsiteX28" fmla="*/ 168371 w 425767"/>
              <a:gd name="connsiteY28" fmla="*/ 341117 h 603096"/>
              <a:gd name="connsiteX29" fmla="*/ 107060 w 425767"/>
              <a:gd name="connsiteY29" fmla="*/ 281262 h 603096"/>
              <a:gd name="connsiteX30" fmla="*/ 212654 w 425767"/>
              <a:gd name="connsiteY30" fmla="*/ 541400 h 603096"/>
              <a:gd name="connsiteX31" fmla="*/ 318248 w 425767"/>
              <a:gd name="connsiteY31" fmla="*/ 281262 h 603096"/>
              <a:gd name="connsiteX32" fmla="*/ 425687 w 425767"/>
              <a:gd name="connsiteY32" fmla="*/ 514695 h 603096"/>
              <a:gd name="connsiteX33" fmla="*/ 389259 w 425767"/>
              <a:gd name="connsiteY33" fmla="*/ 561198 h 603096"/>
              <a:gd name="connsiteX34" fmla="*/ 347759 w 425767"/>
              <a:gd name="connsiteY34" fmla="*/ 563039 h 603096"/>
              <a:gd name="connsiteX35" fmla="*/ 213576 w 425767"/>
              <a:gd name="connsiteY35" fmla="*/ 603096 h 603096"/>
              <a:gd name="connsiteX36" fmla="*/ 78010 w 425767"/>
              <a:gd name="connsiteY36" fmla="*/ 563039 h 603096"/>
              <a:gd name="connsiteX37" fmla="*/ 36049 w 425767"/>
              <a:gd name="connsiteY37" fmla="*/ 561198 h 603096"/>
              <a:gd name="connsiteX38" fmla="*/ 82 w 425767"/>
              <a:gd name="connsiteY38" fmla="*/ 514695 h 603096"/>
              <a:gd name="connsiteX39" fmla="*/ 107060 w 425767"/>
              <a:gd name="connsiteY39" fmla="*/ 281262 h 603096"/>
              <a:gd name="connsiteX40" fmla="*/ 240794 w 425767"/>
              <a:gd name="connsiteY40" fmla="*/ 210410 h 603096"/>
              <a:gd name="connsiteX41" fmla="*/ 273520 w 425767"/>
              <a:gd name="connsiteY41" fmla="*/ 221442 h 603096"/>
              <a:gd name="connsiteX42" fmla="*/ 240794 w 425767"/>
              <a:gd name="connsiteY42" fmla="*/ 232473 h 603096"/>
              <a:gd name="connsiteX43" fmla="*/ 216364 w 425767"/>
              <a:gd name="connsiteY43" fmla="*/ 221442 h 603096"/>
              <a:gd name="connsiteX44" fmla="*/ 240794 w 425767"/>
              <a:gd name="connsiteY44" fmla="*/ 210410 h 603096"/>
              <a:gd name="connsiteX45" fmla="*/ 184992 w 425767"/>
              <a:gd name="connsiteY45" fmla="*/ 210410 h 603096"/>
              <a:gd name="connsiteX46" fmla="*/ 208961 w 425767"/>
              <a:gd name="connsiteY46" fmla="*/ 221442 h 603096"/>
              <a:gd name="connsiteX47" fmla="*/ 184992 w 425767"/>
              <a:gd name="connsiteY47" fmla="*/ 232473 h 603096"/>
              <a:gd name="connsiteX48" fmla="*/ 151805 w 425767"/>
              <a:gd name="connsiteY48" fmla="*/ 221442 h 603096"/>
              <a:gd name="connsiteX49" fmla="*/ 184992 w 425767"/>
              <a:gd name="connsiteY49" fmla="*/ 210410 h 603096"/>
              <a:gd name="connsiteX50" fmla="*/ 236176 w 425767"/>
              <a:gd name="connsiteY50" fmla="*/ 107283 h 603096"/>
              <a:gd name="connsiteX51" fmla="*/ 119530 w 425767"/>
              <a:gd name="connsiteY51" fmla="*/ 173586 h 603096"/>
              <a:gd name="connsiteX52" fmla="*/ 212662 w 425767"/>
              <a:gd name="connsiteY52" fmla="*/ 280869 h 603096"/>
              <a:gd name="connsiteX53" fmla="*/ 307639 w 425767"/>
              <a:gd name="connsiteY53" fmla="*/ 156090 h 603096"/>
              <a:gd name="connsiteX54" fmla="*/ 236176 w 425767"/>
              <a:gd name="connsiteY54" fmla="*/ 107283 h 603096"/>
              <a:gd name="connsiteX55" fmla="*/ 212662 w 425767"/>
              <a:gd name="connsiteY55" fmla="*/ 0 h 603096"/>
              <a:gd name="connsiteX56" fmla="*/ 340374 w 425767"/>
              <a:gd name="connsiteY56" fmla="*/ 127082 h 603096"/>
              <a:gd name="connsiteX57" fmla="*/ 365270 w 425767"/>
              <a:gd name="connsiteY57" fmla="*/ 175888 h 603096"/>
              <a:gd name="connsiteX58" fmla="*/ 327003 w 425767"/>
              <a:gd name="connsiteY58" fmla="*/ 224695 h 603096"/>
              <a:gd name="connsiteX59" fmla="*/ 212662 w 425767"/>
              <a:gd name="connsiteY59" fmla="*/ 317244 h 603096"/>
              <a:gd name="connsiteX60" fmla="*/ 98322 w 425767"/>
              <a:gd name="connsiteY60" fmla="*/ 224695 h 603096"/>
              <a:gd name="connsiteX61" fmla="*/ 59594 w 425767"/>
              <a:gd name="connsiteY61" fmla="*/ 175888 h 603096"/>
              <a:gd name="connsiteX62" fmla="*/ 84490 w 425767"/>
              <a:gd name="connsiteY62" fmla="*/ 127082 h 603096"/>
              <a:gd name="connsiteX63" fmla="*/ 212662 w 425767"/>
              <a:gd name="connsiteY63" fmla="*/ 0 h 6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25767" h="603096">
                <a:moveTo>
                  <a:pt x="308104" y="432280"/>
                </a:moveTo>
                <a:cubicBezTo>
                  <a:pt x="304876" y="432280"/>
                  <a:pt x="302109" y="433661"/>
                  <a:pt x="300726" y="436424"/>
                </a:cubicBezTo>
                <a:lnTo>
                  <a:pt x="285509" y="460366"/>
                </a:lnTo>
                <a:cubicBezTo>
                  <a:pt x="283665" y="463128"/>
                  <a:pt x="283665" y="465891"/>
                  <a:pt x="285048" y="468653"/>
                </a:cubicBezTo>
                <a:cubicBezTo>
                  <a:pt x="286432" y="471416"/>
                  <a:pt x="289659" y="472337"/>
                  <a:pt x="292426" y="472337"/>
                </a:cubicBezTo>
                <a:lnTo>
                  <a:pt x="323320" y="472337"/>
                </a:lnTo>
                <a:cubicBezTo>
                  <a:pt x="326548" y="472337"/>
                  <a:pt x="329315" y="471416"/>
                  <a:pt x="331159" y="468653"/>
                </a:cubicBezTo>
                <a:cubicBezTo>
                  <a:pt x="332543" y="465891"/>
                  <a:pt x="332543" y="463589"/>
                  <a:pt x="330698" y="460826"/>
                </a:cubicBezTo>
                <a:lnTo>
                  <a:pt x="315481" y="436424"/>
                </a:lnTo>
                <a:cubicBezTo>
                  <a:pt x="313637" y="434122"/>
                  <a:pt x="310870" y="432280"/>
                  <a:pt x="308104" y="432280"/>
                </a:cubicBezTo>
                <a:close/>
                <a:moveTo>
                  <a:pt x="168371" y="341117"/>
                </a:moveTo>
                <a:lnTo>
                  <a:pt x="203405" y="351261"/>
                </a:lnTo>
                <a:cubicBezTo>
                  <a:pt x="206171" y="349878"/>
                  <a:pt x="209398" y="348956"/>
                  <a:pt x="212625" y="348956"/>
                </a:cubicBezTo>
                <a:cubicBezTo>
                  <a:pt x="215852" y="348956"/>
                  <a:pt x="219079" y="349878"/>
                  <a:pt x="221845" y="351261"/>
                </a:cubicBezTo>
                <a:lnTo>
                  <a:pt x="256879" y="341117"/>
                </a:lnTo>
                <a:cubicBezTo>
                  <a:pt x="259184" y="340195"/>
                  <a:pt x="261950" y="340656"/>
                  <a:pt x="263794" y="342500"/>
                </a:cubicBezTo>
                <a:cubicBezTo>
                  <a:pt x="265638" y="343884"/>
                  <a:pt x="266560" y="345728"/>
                  <a:pt x="266560" y="348494"/>
                </a:cubicBezTo>
                <a:lnTo>
                  <a:pt x="266560" y="378926"/>
                </a:lnTo>
                <a:cubicBezTo>
                  <a:pt x="266560" y="381231"/>
                  <a:pt x="265638" y="383537"/>
                  <a:pt x="263794" y="384920"/>
                </a:cubicBezTo>
                <a:cubicBezTo>
                  <a:pt x="262411" y="386303"/>
                  <a:pt x="260106" y="386764"/>
                  <a:pt x="257801" y="386303"/>
                </a:cubicBezTo>
                <a:lnTo>
                  <a:pt x="225072" y="380309"/>
                </a:lnTo>
                <a:cubicBezTo>
                  <a:pt x="221845" y="383075"/>
                  <a:pt x="217235" y="384920"/>
                  <a:pt x="212625" y="384920"/>
                </a:cubicBezTo>
                <a:cubicBezTo>
                  <a:pt x="208015" y="384920"/>
                  <a:pt x="203405" y="383075"/>
                  <a:pt x="200178" y="380309"/>
                </a:cubicBezTo>
                <a:lnTo>
                  <a:pt x="167910" y="386303"/>
                </a:lnTo>
                <a:cubicBezTo>
                  <a:pt x="165605" y="386764"/>
                  <a:pt x="163300" y="386303"/>
                  <a:pt x="161456" y="384920"/>
                </a:cubicBezTo>
                <a:cubicBezTo>
                  <a:pt x="159612" y="383537"/>
                  <a:pt x="158690" y="381231"/>
                  <a:pt x="158690" y="378926"/>
                </a:cubicBezTo>
                <a:lnTo>
                  <a:pt x="158690" y="348494"/>
                </a:lnTo>
                <a:cubicBezTo>
                  <a:pt x="158690" y="346189"/>
                  <a:pt x="160073" y="343884"/>
                  <a:pt x="161917" y="342500"/>
                </a:cubicBezTo>
                <a:cubicBezTo>
                  <a:pt x="163761" y="340656"/>
                  <a:pt x="166066" y="340656"/>
                  <a:pt x="168371" y="341117"/>
                </a:cubicBezTo>
                <a:close/>
                <a:moveTo>
                  <a:pt x="107060" y="281262"/>
                </a:moveTo>
                <a:lnTo>
                  <a:pt x="212654" y="541400"/>
                </a:lnTo>
                <a:lnTo>
                  <a:pt x="318248" y="281262"/>
                </a:lnTo>
                <a:cubicBezTo>
                  <a:pt x="367587" y="311189"/>
                  <a:pt x="418770" y="378871"/>
                  <a:pt x="425687" y="514695"/>
                </a:cubicBezTo>
                <a:cubicBezTo>
                  <a:pt x="427070" y="539098"/>
                  <a:pt x="410470" y="559817"/>
                  <a:pt x="389259" y="561198"/>
                </a:cubicBezTo>
                <a:cubicBezTo>
                  <a:pt x="388337" y="561198"/>
                  <a:pt x="347759" y="563039"/>
                  <a:pt x="347759" y="563039"/>
                </a:cubicBezTo>
                <a:cubicBezTo>
                  <a:pt x="323320" y="589744"/>
                  <a:pt x="275365" y="603096"/>
                  <a:pt x="213576" y="603096"/>
                </a:cubicBezTo>
                <a:cubicBezTo>
                  <a:pt x="155937" y="603096"/>
                  <a:pt x="103371" y="592046"/>
                  <a:pt x="78010" y="563039"/>
                </a:cubicBezTo>
                <a:cubicBezTo>
                  <a:pt x="78010" y="563039"/>
                  <a:pt x="36971" y="561198"/>
                  <a:pt x="36049" y="561198"/>
                </a:cubicBezTo>
                <a:cubicBezTo>
                  <a:pt x="14838" y="559817"/>
                  <a:pt x="-1301" y="539098"/>
                  <a:pt x="82" y="514695"/>
                </a:cubicBezTo>
                <a:cubicBezTo>
                  <a:pt x="6999" y="377950"/>
                  <a:pt x="58643" y="310729"/>
                  <a:pt x="107060" y="281262"/>
                </a:cubicBezTo>
                <a:close/>
                <a:moveTo>
                  <a:pt x="240794" y="210410"/>
                </a:moveTo>
                <a:cubicBezTo>
                  <a:pt x="258770" y="210410"/>
                  <a:pt x="273520" y="221442"/>
                  <a:pt x="273520" y="221442"/>
                </a:cubicBezTo>
                <a:cubicBezTo>
                  <a:pt x="273520" y="221442"/>
                  <a:pt x="258770" y="232473"/>
                  <a:pt x="240794" y="232473"/>
                </a:cubicBezTo>
                <a:cubicBezTo>
                  <a:pt x="222356" y="232473"/>
                  <a:pt x="216364" y="227417"/>
                  <a:pt x="216364" y="221442"/>
                </a:cubicBezTo>
                <a:cubicBezTo>
                  <a:pt x="216364" y="215466"/>
                  <a:pt x="222356" y="210410"/>
                  <a:pt x="240794" y="210410"/>
                </a:cubicBezTo>
                <a:close/>
                <a:moveTo>
                  <a:pt x="184992" y="210410"/>
                </a:moveTo>
                <a:cubicBezTo>
                  <a:pt x="202969" y="210410"/>
                  <a:pt x="208961" y="215466"/>
                  <a:pt x="208961" y="221442"/>
                </a:cubicBezTo>
                <a:cubicBezTo>
                  <a:pt x="208961" y="227417"/>
                  <a:pt x="202969" y="232473"/>
                  <a:pt x="184992" y="232473"/>
                </a:cubicBezTo>
                <a:cubicBezTo>
                  <a:pt x="166555" y="232473"/>
                  <a:pt x="151805" y="221442"/>
                  <a:pt x="151805" y="221442"/>
                </a:cubicBezTo>
                <a:cubicBezTo>
                  <a:pt x="151805" y="221442"/>
                  <a:pt x="166555" y="210410"/>
                  <a:pt x="184992" y="210410"/>
                </a:cubicBezTo>
                <a:close/>
                <a:moveTo>
                  <a:pt x="236176" y="107283"/>
                </a:moveTo>
                <a:cubicBezTo>
                  <a:pt x="229260" y="116031"/>
                  <a:pt x="186383" y="168982"/>
                  <a:pt x="119530" y="173586"/>
                </a:cubicBezTo>
                <a:cubicBezTo>
                  <a:pt x="129212" y="235746"/>
                  <a:pt x="163330" y="280869"/>
                  <a:pt x="212662" y="280869"/>
                </a:cubicBezTo>
                <a:cubicBezTo>
                  <a:pt x="264761" y="280869"/>
                  <a:pt x="303490" y="229300"/>
                  <a:pt x="307639" y="156090"/>
                </a:cubicBezTo>
                <a:cubicBezTo>
                  <a:pt x="260612" y="144578"/>
                  <a:pt x="242631" y="120175"/>
                  <a:pt x="236176" y="107283"/>
                </a:cubicBezTo>
                <a:close/>
                <a:moveTo>
                  <a:pt x="212662" y="0"/>
                </a:moveTo>
                <a:cubicBezTo>
                  <a:pt x="313172" y="0"/>
                  <a:pt x="333919" y="55713"/>
                  <a:pt x="340374" y="127082"/>
                </a:cubicBezTo>
                <a:cubicBezTo>
                  <a:pt x="359738" y="130305"/>
                  <a:pt x="370803" y="145499"/>
                  <a:pt x="365270" y="175888"/>
                </a:cubicBezTo>
                <a:cubicBezTo>
                  <a:pt x="361121" y="201213"/>
                  <a:pt x="349134" y="222854"/>
                  <a:pt x="327003" y="224695"/>
                </a:cubicBezTo>
                <a:cubicBezTo>
                  <a:pt x="305795" y="281790"/>
                  <a:pt x="262456" y="317244"/>
                  <a:pt x="212662" y="317244"/>
                </a:cubicBezTo>
                <a:cubicBezTo>
                  <a:pt x="160564" y="317244"/>
                  <a:pt x="119991" y="280409"/>
                  <a:pt x="98322" y="224695"/>
                </a:cubicBezTo>
                <a:cubicBezTo>
                  <a:pt x="76191" y="222854"/>
                  <a:pt x="64204" y="201673"/>
                  <a:pt x="59594" y="175888"/>
                </a:cubicBezTo>
                <a:cubicBezTo>
                  <a:pt x="54522" y="145499"/>
                  <a:pt x="65587" y="130305"/>
                  <a:pt x="84490" y="127082"/>
                </a:cubicBezTo>
                <a:cubicBezTo>
                  <a:pt x="91406" y="55713"/>
                  <a:pt x="111231" y="0"/>
                  <a:pt x="212662" y="0"/>
                </a:cubicBezTo>
                <a:close/>
              </a:path>
            </a:pathLst>
          </a:custGeom>
          <a:solidFill>
            <a:srgbClr val="9FB94A"/>
          </a:solidFill>
          <a:ln>
            <a:noFill/>
          </a:ln>
        </p:spPr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EDCE6C39-0E4A-4103-B9AD-7F68EC7D0363}"/>
              </a:ext>
            </a:extLst>
          </p:cNvPr>
          <p:cNvCxnSpPr>
            <a:cxnSpLocks/>
          </p:cNvCxnSpPr>
          <p:nvPr/>
        </p:nvCxnSpPr>
        <p:spPr>
          <a:xfrm>
            <a:off x="9537405" y="4395839"/>
            <a:ext cx="2354558" cy="0"/>
          </a:xfrm>
          <a:prstGeom prst="line">
            <a:avLst/>
          </a:prstGeom>
          <a:ln>
            <a:solidFill>
              <a:srgbClr val="9FB9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4D5DD04-41E1-494A-ABFB-5F44173DB053}"/>
              </a:ext>
            </a:extLst>
          </p:cNvPr>
          <p:cNvSpPr txBox="1"/>
          <p:nvPr/>
        </p:nvSpPr>
        <p:spPr>
          <a:xfrm>
            <a:off x="9453890" y="4074363"/>
            <a:ext cx="2731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FB94A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cs"/>
              </a:rPr>
              <a:t>支持无线投屏的高亮度投影仪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26033FC-25DC-4A54-99EB-81D676D91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9474" y="2015699"/>
            <a:ext cx="4858933" cy="102421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A083909-4EB3-45AA-92EF-4E8B2C9D89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06765" y="2952116"/>
            <a:ext cx="4560203" cy="5669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350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 descr="e7d195523061f1c06591c2bacb2f38c5a1da173a284be0043CCBF17BDFD6D3E1109131063E4C79FF54EC4122C9E4E941FAF00CFDE38716BE33FB1F55EEA362B752D7D80042065E24BADEEFE778496C960ADEB09C2834CB697ADEDBB15EE67BCE8E3E0011CFC1A25B327543A238030BFF481E3ECBC8574D61584A173A21E1D03A34E009FC88C81104"/>
          <p:cNvSpPr/>
          <p:nvPr/>
        </p:nvSpPr>
        <p:spPr>
          <a:xfrm>
            <a:off x="0" y="-507992"/>
            <a:ext cx="12282428" cy="3270457"/>
          </a:xfrm>
          <a:custGeom>
            <a:avLst/>
            <a:gdLst>
              <a:gd name="connsiteX0" fmla="*/ 0 w 10603831"/>
              <a:gd name="connsiteY0" fmla="*/ 0 h 2823495"/>
              <a:gd name="connsiteX1" fmla="*/ 866273 w 10603831"/>
              <a:gd name="connsiteY1" fmla="*/ 1299410 h 2823495"/>
              <a:gd name="connsiteX2" fmla="*/ 3080084 w 10603831"/>
              <a:gd name="connsiteY2" fmla="*/ 1171073 h 2823495"/>
              <a:gd name="connsiteX3" fmla="*/ 4764505 w 10603831"/>
              <a:gd name="connsiteY3" fmla="*/ 2101515 h 2823495"/>
              <a:gd name="connsiteX4" fmla="*/ 6673515 w 10603831"/>
              <a:gd name="connsiteY4" fmla="*/ 2149642 h 2823495"/>
              <a:gd name="connsiteX5" fmla="*/ 8261684 w 10603831"/>
              <a:gd name="connsiteY5" fmla="*/ 2823410 h 2823495"/>
              <a:gd name="connsiteX6" fmla="*/ 10603831 w 10603831"/>
              <a:gd name="connsiteY6" fmla="*/ 2101515 h 2823495"/>
              <a:gd name="connsiteX7" fmla="*/ 10603831 w 10603831"/>
              <a:gd name="connsiteY7" fmla="*/ 2101515 h 282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03831" h="2823495">
                <a:moveTo>
                  <a:pt x="0" y="0"/>
                </a:moveTo>
                <a:cubicBezTo>
                  <a:pt x="176463" y="552115"/>
                  <a:pt x="352926" y="1104231"/>
                  <a:pt x="866273" y="1299410"/>
                </a:cubicBezTo>
                <a:cubicBezTo>
                  <a:pt x="1379620" y="1494589"/>
                  <a:pt x="2430379" y="1037389"/>
                  <a:pt x="3080084" y="1171073"/>
                </a:cubicBezTo>
                <a:cubicBezTo>
                  <a:pt x="3729789" y="1304757"/>
                  <a:pt x="4165600" y="1938420"/>
                  <a:pt x="4764505" y="2101515"/>
                </a:cubicBezTo>
                <a:cubicBezTo>
                  <a:pt x="5363410" y="2264610"/>
                  <a:pt x="6090652" y="2029326"/>
                  <a:pt x="6673515" y="2149642"/>
                </a:cubicBezTo>
                <a:cubicBezTo>
                  <a:pt x="7256378" y="2269958"/>
                  <a:pt x="7606631" y="2831431"/>
                  <a:pt x="8261684" y="2823410"/>
                </a:cubicBezTo>
                <a:cubicBezTo>
                  <a:pt x="8916737" y="2815389"/>
                  <a:pt x="10603831" y="2101515"/>
                  <a:pt x="10603831" y="2101515"/>
                </a:cubicBezTo>
                <a:lnTo>
                  <a:pt x="10603831" y="2101515"/>
                </a:lnTo>
              </a:path>
            </a:pathLst>
          </a:custGeom>
          <a:noFill/>
          <a:ln>
            <a:gradFill>
              <a:gsLst>
                <a:gs pos="0">
                  <a:srgbClr val="00B7F4"/>
                </a:gs>
                <a:gs pos="55000">
                  <a:srgbClr val="0F10A4"/>
                </a:gs>
                <a:gs pos="100000">
                  <a:srgbClr val="D0009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006880" y="1414051"/>
            <a:ext cx="6511352" cy="4969990"/>
          </a:xfrm>
          <a:prstGeom prst="roundRect">
            <a:avLst>
              <a:gd name="adj" fmla="val 4200"/>
            </a:avLst>
          </a:prstGeom>
          <a:solidFill>
            <a:schemeClr val="bg1"/>
          </a:solidFill>
          <a:ln>
            <a:noFill/>
          </a:ln>
          <a:effectLst>
            <a:outerShdw blurRad="342900" algn="ctr" rotWithShape="0">
              <a:srgbClr val="73489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283932" y="4184375"/>
            <a:ext cx="5821121" cy="2986446"/>
          </a:xfrm>
          <a:prstGeom prst="roundRect">
            <a:avLst>
              <a:gd name="adj" fmla="val 8751"/>
            </a:avLst>
          </a:prstGeom>
          <a:gradFill flip="none" rotWithShape="1">
            <a:gsLst>
              <a:gs pos="0">
                <a:srgbClr val="00B1EA"/>
              </a:gs>
              <a:gs pos="51000">
                <a:srgbClr val="051EAC"/>
              </a:gs>
              <a:gs pos="100000">
                <a:srgbClr val="EF00C9"/>
              </a:gs>
            </a:gsLst>
            <a:lin ang="2700000" scaled="1"/>
            <a:tileRect/>
          </a:gradFill>
          <a:ln>
            <a:noFill/>
          </a:ln>
          <a:effectLst>
            <a:outerShdw blurRad="241300" sx="103000" sy="103000" algn="ctr" rotWithShape="0">
              <a:srgbClr val="73489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5720309" y="2008324"/>
          <a:ext cx="5674202" cy="4143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矩形 6"/>
          <p:cNvSpPr/>
          <p:nvPr/>
        </p:nvSpPr>
        <p:spPr>
          <a:xfrm>
            <a:off x="9219782" y="5015327"/>
            <a:ext cx="1934665" cy="1183574"/>
          </a:xfrm>
          <a:prstGeom prst="rect">
            <a:avLst/>
          </a:prstGeom>
          <a:blipFill dpi="0" rotWithShape="1">
            <a:blip r:embed="rId4" cstate="print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839" y="5450439"/>
            <a:ext cx="48264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不只是追求好的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Gill Sans MT"/>
              </a:rPr>
              <a:t>画质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，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Gill Sans MT"/>
            </a:endParaRPr>
          </a:p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也偏向喜欢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Gill Sans MT"/>
              </a:rPr>
              <a:t>智能化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的投影产品。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1242" y="4609175"/>
            <a:ext cx="2363615" cy="502939"/>
            <a:chOff x="1046573" y="4121797"/>
            <a:chExt cx="2363615" cy="502939"/>
          </a:xfrm>
        </p:grpSpPr>
        <p:sp>
          <p:nvSpPr>
            <p:cNvPr id="13" name="圆角矩形 12"/>
            <p:cNvSpPr/>
            <p:nvPr/>
          </p:nvSpPr>
          <p:spPr>
            <a:xfrm>
              <a:off x="1046573" y="4121797"/>
              <a:ext cx="2349967" cy="502939"/>
            </a:xfrm>
            <a:prstGeom prst="roundRect">
              <a:avLst>
                <a:gd name="adj" fmla="val 17424"/>
              </a:avLst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srgbClr val="734899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329373" y="4135217"/>
              <a:ext cx="2080815" cy="427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51EAC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Gill Sans MT"/>
                </a:rPr>
                <a:t>用户选购观念改变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endParaRPr>
            </a:p>
          </p:txBody>
        </p:sp>
        <p:sp>
          <p:nvSpPr>
            <p:cNvPr id="11" name="profile_104679"/>
            <p:cNvSpPr>
              <a:spLocks noChangeAspect="1"/>
            </p:cNvSpPr>
            <p:nvPr/>
          </p:nvSpPr>
          <p:spPr bwMode="auto">
            <a:xfrm>
              <a:off x="1247793" y="4197008"/>
              <a:ext cx="163161" cy="341243"/>
            </a:xfrm>
            <a:custGeom>
              <a:avLst/>
              <a:gdLst>
                <a:gd name="connsiteX0" fmla="*/ 114070 w 287836"/>
                <a:gd name="connsiteY0" fmla="*/ 282744 h 601994"/>
                <a:gd name="connsiteX1" fmla="*/ 38722 w 287836"/>
                <a:gd name="connsiteY1" fmla="*/ 357966 h 601994"/>
                <a:gd name="connsiteX2" fmla="*/ 38722 w 287836"/>
                <a:gd name="connsiteY2" fmla="*/ 563336 h 601994"/>
                <a:gd name="connsiteX3" fmla="*/ 249114 w 287836"/>
                <a:gd name="connsiteY3" fmla="*/ 563336 h 601994"/>
                <a:gd name="connsiteX4" fmla="*/ 249114 w 287836"/>
                <a:gd name="connsiteY4" fmla="*/ 357966 h 601994"/>
                <a:gd name="connsiteX5" fmla="*/ 173767 w 287836"/>
                <a:gd name="connsiteY5" fmla="*/ 282744 h 601994"/>
                <a:gd name="connsiteX6" fmla="*/ 114070 w 287836"/>
                <a:gd name="connsiteY6" fmla="*/ 244086 h 601994"/>
                <a:gd name="connsiteX7" fmla="*/ 173767 w 287836"/>
                <a:gd name="connsiteY7" fmla="*/ 244086 h 601994"/>
                <a:gd name="connsiteX8" fmla="*/ 287836 w 287836"/>
                <a:gd name="connsiteY8" fmla="*/ 357966 h 601994"/>
                <a:gd name="connsiteX9" fmla="*/ 287836 w 287836"/>
                <a:gd name="connsiteY9" fmla="*/ 582665 h 601994"/>
                <a:gd name="connsiteX10" fmla="*/ 268475 w 287836"/>
                <a:gd name="connsiteY10" fmla="*/ 601994 h 601994"/>
                <a:gd name="connsiteX11" fmla="*/ 19361 w 287836"/>
                <a:gd name="connsiteY11" fmla="*/ 601994 h 601994"/>
                <a:gd name="connsiteX12" fmla="*/ 0 w 287836"/>
                <a:gd name="connsiteY12" fmla="*/ 582665 h 601994"/>
                <a:gd name="connsiteX13" fmla="*/ 0 w 287836"/>
                <a:gd name="connsiteY13" fmla="*/ 357966 h 601994"/>
                <a:gd name="connsiteX14" fmla="*/ 114070 w 287836"/>
                <a:gd name="connsiteY14" fmla="*/ 244086 h 601994"/>
                <a:gd name="connsiteX15" fmla="*/ 143918 w 287836"/>
                <a:gd name="connsiteY15" fmla="*/ 38660 h 601994"/>
                <a:gd name="connsiteX16" fmla="*/ 66804 w 287836"/>
                <a:gd name="connsiteY16" fmla="*/ 115657 h 601994"/>
                <a:gd name="connsiteX17" fmla="*/ 143918 w 287836"/>
                <a:gd name="connsiteY17" fmla="*/ 192654 h 601994"/>
                <a:gd name="connsiteX18" fmla="*/ 221033 w 287836"/>
                <a:gd name="connsiteY18" fmla="*/ 115657 h 601994"/>
                <a:gd name="connsiteX19" fmla="*/ 143918 w 287836"/>
                <a:gd name="connsiteY19" fmla="*/ 38660 h 601994"/>
                <a:gd name="connsiteX20" fmla="*/ 143918 w 287836"/>
                <a:gd name="connsiteY20" fmla="*/ 0 h 601994"/>
                <a:gd name="connsiteX21" fmla="*/ 259751 w 287836"/>
                <a:gd name="connsiteY21" fmla="*/ 115657 h 601994"/>
                <a:gd name="connsiteX22" fmla="*/ 143918 w 287836"/>
                <a:gd name="connsiteY22" fmla="*/ 231314 h 601994"/>
                <a:gd name="connsiteX23" fmla="*/ 28085 w 287836"/>
                <a:gd name="connsiteY23" fmla="*/ 115657 h 601994"/>
                <a:gd name="connsiteX24" fmla="*/ 143918 w 287836"/>
                <a:gd name="connsiteY24" fmla="*/ 0 h 60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7836" h="601994">
                  <a:moveTo>
                    <a:pt x="114070" y="282744"/>
                  </a:moveTo>
                  <a:cubicBezTo>
                    <a:pt x="72605" y="282744"/>
                    <a:pt x="38722" y="316409"/>
                    <a:pt x="38722" y="357966"/>
                  </a:cubicBezTo>
                  <a:lnTo>
                    <a:pt x="38722" y="563336"/>
                  </a:lnTo>
                  <a:lnTo>
                    <a:pt x="249114" y="563336"/>
                  </a:lnTo>
                  <a:lnTo>
                    <a:pt x="249114" y="357966"/>
                  </a:lnTo>
                  <a:cubicBezTo>
                    <a:pt x="249114" y="316409"/>
                    <a:pt x="215393" y="282744"/>
                    <a:pt x="173767" y="282744"/>
                  </a:cubicBezTo>
                  <a:close/>
                  <a:moveTo>
                    <a:pt x="114070" y="244086"/>
                  </a:moveTo>
                  <a:lnTo>
                    <a:pt x="173767" y="244086"/>
                  </a:lnTo>
                  <a:cubicBezTo>
                    <a:pt x="236690" y="244086"/>
                    <a:pt x="287836" y="295147"/>
                    <a:pt x="287836" y="357966"/>
                  </a:cubicBezTo>
                  <a:lnTo>
                    <a:pt x="287836" y="582665"/>
                  </a:lnTo>
                  <a:cubicBezTo>
                    <a:pt x="287836" y="593296"/>
                    <a:pt x="279285" y="601994"/>
                    <a:pt x="268475" y="601994"/>
                  </a:cubicBezTo>
                  <a:lnTo>
                    <a:pt x="19361" y="601994"/>
                  </a:lnTo>
                  <a:cubicBezTo>
                    <a:pt x="8712" y="601994"/>
                    <a:pt x="0" y="593296"/>
                    <a:pt x="0" y="582665"/>
                  </a:cubicBezTo>
                  <a:lnTo>
                    <a:pt x="0" y="357966"/>
                  </a:lnTo>
                  <a:cubicBezTo>
                    <a:pt x="0" y="295147"/>
                    <a:pt x="51146" y="244086"/>
                    <a:pt x="114070" y="244086"/>
                  </a:cubicBezTo>
                  <a:close/>
                  <a:moveTo>
                    <a:pt x="143918" y="38660"/>
                  </a:moveTo>
                  <a:cubicBezTo>
                    <a:pt x="101489" y="38660"/>
                    <a:pt x="66804" y="73131"/>
                    <a:pt x="66804" y="115657"/>
                  </a:cubicBezTo>
                  <a:cubicBezTo>
                    <a:pt x="66804" y="158022"/>
                    <a:pt x="101489" y="192654"/>
                    <a:pt x="143918" y="192654"/>
                  </a:cubicBezTo>
                  <a:cubicBezTo>
                    <a:pt x="186509" y="192654"/>
                    <a:pt x="221033" y="158022"/>
                    <a:pt x="221033" y="115657"/>
                  </a:cubicBezTo>
                  <a:cubicBezTo>
                    <a:pt x="221033" y="73131"/>
                    <a:pt x="186509" y="38660"/>
                    <a:pt x="143918" y="38660"/>
                  </a:cubicBezTo>
                  <a:close/>
                  <a:moveTo>
                    <a:pt x="143918" y="0"/>
                  </a:moveTo>
                  <a:cubicBezTo>
                    <a:pt x="207804" y="0"/>
                    <a:pt x="259751" y="51869"/>
                    <a:pt x="259751" y="115657"/>
                  </a:cubicBezTo>
                  <a:cubicBezTo>
                    <a:pt x="259751" y="179446"/>
                    <a:pt x="207804" y="231314"/>
                    <a:pt x="143918" y="231314"/>
                  </a:cubicBezTo>
                  <a:cubicBezTo>
                    <a:pt x="80033" y="231314"/>
                    <a:pt x="28085" y="179446"/>
                    <a:pt x="28085" y="115657"/>
                  </a:cubicBezTo>
                  <a:cubicBezTo>
                    <a:pt x="28085" y="51869"/>
                    <a:pt x="80033" y="0"/>
                    <a:pt x="143918" y="0"/>
                  </a:cubicBezTo>
                  <a:close/>
                </a:path>
              </a:pathLst>
            </a:custGeom>
            <a:solidFill>
              <a:srgbClr val="051EAC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752364" y="1424641"/>
            <a:ext cx="2351904" cy="471885"/>
          </a:xfrm>
          <a:prstGeom prst="roundRect">
            <a:avLst>
              <a:gd name="adj" fmla="val 24644"/>
            </a:avLst>
          </a:prstGeom>
          <a:gradFill>
            <a:gsLst>
              <a:gs pos="0">
                <a:srgbClr val="00B1EA"/>
              </a:gs>
              <a:gs pos="51000">
                <a:srgbClr val="051EAC"/>
              </a:gs>
              <a:gs pos="100000">
                <a:srgbClr val="EF00C9"/>
              </a:gs>
            </a:gsLst>
            <a:lin ang="2700000" scaled="1"/>
          </a:gradFill>
          <a:ln>
            <a:noFill/>
          </a:ln>
          <a:effectLst>
            <a:outerShdw blurRad="139700" sx="101000" sy="101000" algn="ctr" rotWithShape="0">
              <a:srgbClr val="73489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1242" y="1407337"/>
            <a:ext cx="2342559" cy="42710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Gill Sans MT"/>
              </a:rPr>
              <a:t>电商站内评价词频分析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Gill Sans MT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45665" y="2036529"/>
          <a:ext cx="3872516" cy="12967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8129">
                  <a:extLst>
                    <a:ext uri="{9D8B030D-6E8A-4147-A177-3AD203B41FA5}">
                      <a16:colId xmlns:a16="http://schemas.microsoft.com/office/drawing/2014/main" xmlns="" val="1024076739"/>
                    </a:ext>
                  </a:extLst>
                </a:gridCol>
                <a:gridCol w="968129">
                  <a:extLst>
                    <a:ext uri="{9D8B030D-6E8A-4147-A177-3AD203B41FA5}">
                      <a16:colId xmlns:a16="http://schemas.microsoft.com/office/drawing/2014/main" xmlns="" val="3574978869"/>
                    </a:ext>
                  </a:extLst>
                </a:gridCol>
                <a:gridCol w="968129">
                  <a:extLst>
                    <a:ext uri="{9D8B030D-6E8A-4147-A177-3AD203B41FA5}">
                      <a16:colId xmlns:a16="http://schemas.microsoft.com/office/drawing/2014/main" xmlns="" val="1106504586"/>
                    </a:ext>
                  </a:extLst>
                </a:gridCol>
                <a:gridCol w="968129">
                  <a:extLst>
                    <a:ext uri="{9D8B030D-6E8A-4147-A177-3AD203B41FA5}">
                      <a16:colId xmlns:a16="http://schemas.microsoft.com/office/drawing/2014/main" xmlns="" val="1660167232"/>
                    </a:ext>
                  </a:extLst>
                </a:gridCol>
              </a:tblGrid>
              <a:tr h="32417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</a:rPr>
                        <a:t>方便</a:t>
                      </a:r>
                      <a:endParaRPr lang="zh-CN" altLang="en-US" sz="1600" b="0" i="0" u="none" strike="noStrike" dirty="0">
                        <a:solidFill>
                          <a:srgbClr val="051EAC"/>
                        </a:solidFill>
                        <a:effectLst/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</a:rPr>
                        <a:t>无线</a:t>
                      </a:r>
                      <a:endParaRPr lang="zh-CN" altLang="en-US" sz="1600" b="0" i="0" u="none" strike="noStrike" dirty="0">
                        <a:solidFill>
                          <a:srgbClr val="051EAC"/>
                        </a:solidFill>
                        <a:effectLst/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投影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清晰</a:t>
                      </a:r>
                      <a:endParaRPr lang="zh-CN" altLang="en-US" sz="1400" b="1" i="0" u="none" strike="noStrike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6290875"/>
                  </a:ext>
                </a:extLst>
              </a:tr>
              <a:tr h="32417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</a:rPr>
                        <a:t>亮度</a:t>
                      </a:r>
                      <a:endParaRPr lang="zh-CN" altLang="en-US" sz="1600" b="0" i="0" u="none" strike="noStrike" dirty="0">
                        <a:solidFill>
                          <a:srgbClr val="051EAC"/>
                        </a:solidFill>
                        <a:effectLst/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</a:rPr>
                        <a:t>手机</a:t>
                      </a:r>
                      <a:endParaRPr lang="zh-CN" altLang="en-US" sz="1600" b="0" i="0" u="none" strike="noStrike" dirty="0">
                        <a:solidFill>
                          <a:srgbClr val="051EAC"/>
                        </a:solidFill>
                        <a:effectLst/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效果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使用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4185849"/>
                  </a:ext>
                </a:extLst>
              </a:tr>
              <a:tr h="32417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满意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操作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功能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连接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7015350"/>
                  </a:ext>
                </a:extLst>
              </a:tr>
              <a:tr h="32417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简单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质量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400" b="1" i="0" u="none" strike="noStrike" dirty="0">
                          <a:solidFill>
                            <a:srgbClr val="051EAC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……</a:t>
                      </a:r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400" b="1" i="0" u="none" strike="noStrike" dirty="0">
                        <a:solidFill>
                          <a:srgbClr val="051EAC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6652514"/>
                  </a:ext>
                </a:extLst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6795012" y="1546659"/>
            <a:ext cx="2923660" cy="468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影响购买的关键性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A07C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Gill Sans MT"/>
              </a:rPr>
              <a:t>决定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因素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051EAC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Gill Sans M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372494" y="5692015"/>
            <a:ext cx="1711127" cy="459824"/>
          </a:xfrm>
          <a:prstGeom prst="roundRect">
            <a:avLst>
              <a:gd name="adj" fmla="val 28542"/>
            </a:avLst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回访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Gill Sans MT"/>
              </a:rPr>
              <a:t>518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位已购用户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51EAC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Gill Sans M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3839" y="3389587"/>
            <a:ext cx="4131259" cy="510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用户印象：支持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BA07C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Gill Sans MT"/>
              </a:rPr>
              <a:t>无线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投屏的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BA07C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Gill Sans MT"/>
              </a:rPr>
              <a:t>高亮度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投影仪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51EAC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5667" y="361320"/>
            <a:ext cx="81886" cy="396000"/>
          </a:xfrm>
          <a:prstGeom prst="rect">
            <a:avLst/>
          </a:prstGeom>
          <a:gradFill flip="none" rotWithShape="1">
            <a:gsLst>
              <a:gs pos="0">
                <a:srgbClr val="00B1EA"/>
              </a:gs>
              <a:gs pos="50000">
                <a:srgbClr val="051EAC"/>
              </a:gs>
              <a:gs pos="100000">
                <a:srgbClr val="EF00C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1C6AB47-84B6-4546-92F9-9439B7E18842}"/>
              </a:ext>
            </a:extLst>
          </p:cNvPr>
          <p:cNvSpPr/>
          <p:nvPr/>
        </p:nvSpPr>
        <p:spPr>
          <a:xfrm>
            <a:off x="952716" y="312955"/>
            <a:ext cx="3060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Gill Sans MT"/>
              </a:rPr>
              <a:t>E540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1EAC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Gill Sans MT"/>
              </a:rPr>
              <a:t>用户调研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5915" y="321700"/>
            <a:ext cx="913897" cy="588495"/>
          </a:xfrm>
          <a:prstGeom prst="rect">
            <a:avLst/>
          </a:prstGeom>
        </p:spPr>
      </p:pic>
      <p:sp>
        <p:nvSpPr>
          <p:cNvPr id="29" name="upside-down-wifi-symbol_16236"/>
          <p:cNvSpPr>
            <a:spLocks noChangeAspect="1"/>
          </p:cNvSpPr>
          <p:nvPr/>
        </p:nvSpPr>
        <p:spPr bwMode="auto">
          <a:xfrm flipV="1">
            <a:off x="9461802" y="4871292"/>
            <a:ext cx="375787" cy="342277"/>
          </a:xfrm>
          <a:custGeom>
            <a:avLst/>
            <a:gdLst>
              <a:gd name="connsiteX0" fmla="*/ 573840 w 609329"/>
              <a:gd name="connsiteY0" fmla="*/ 332214 h 524158"/>
              <a:gd name="connsiteX1" fmla="*/ 606511 w 609329"/>
              <a:gd name="connsiteY1" fmla="*/ 374678 h 524158"/>
              <a:gd name="connsiteX2" fmla="*/ 7492 w 609329"/>
              <a:gd name="connsiteY2" fmla="*/ 391135 h 524158"/>
              <a:gd name="connsiteX3" fmla="*/ 47457 w 609329"/>
              <a:gd name="connsiteY3" fmla="*/ 351235 h 524158"/>
              <a:gd name="connsiteX4" fmla="*/ 557682 w 609329"/>
              <a:gd name="connsiteY4" fmla="*/ 346267 h 524158"/>
              <a:gd name="connsiteX5" fmla="*/ 573840 w 609329"/>
              <a:gd name="connsiteY5" fmla="*/ 332214 h 524158"/>
              <a:gd name="connsiteX6" fmla="*/ 513164 w 609329"/>
              <a:gd name="connsiteY6" fmla="*/ 275417 h 524158"/>
              <a:gd name="connsiteX7" fmla="*/ 545657 w 609329"/>
              <a:gd name="connsiteY7" fmla="*/ 317807 h 524158"/>
              <a:gd name="connsiteX8" fmla="*/ 81823 w 609329"/>
              <a:gd name="connsiteY8" fmla="*/ 331629 h 524158"/>
              <a:gd name="connsiteX9" fmla="*/ 121629 w 609329"/>
              <a:gd name="connsiteY9" fmla="*/ 291717 h 524158"/>
              <a:gd name="connsiteX10" fmla="*/ 496832 w 609329"/>
              <a:gd name="connsiteY10" fmla="*/ 289387 h 524158"/>
              <a:gd name="connsiteX11" fmla="*/ 513164 w 609329"/>
              <a:gd name="connsiteY11" fmla="*/ 275417 h 524158"/>
              <a:gd name="connsiteX12" fmla="*/ 410358 w 609329"/>
              <a:gd name="connsiteY12" fmla="*/ 238727 h 524158"/>
              <a:gd name="connsiteX13" fmla="*/ 442434 w 609329"/>
              <a:gd name="connsiteY13" fmla="*/ 281029 h 524158"/>
              <a:gd name="connsiteX14" fmla="*/ 184171 w 609329"/>
              <a:gd name="connsiteY14" fmla="*/ 290813 h 524158"/>
              <a:gd name="connsiteX15" fmla="*/ 223975 w 609329"/>
              <a:gd name="connsiteY15" fmla="*/ 251056 h 524158"/>
              <a:gd name="connsiteX16" fmla="*/ 393767 w 609329"/>
              <a:gd name="connsiteY16" fmla="*/ 252609 h 524158"/>
              <a:gd name="connsiteX17" fmla="*/ 410358 w 609329"/>
              <a:gd name="connsiteY17" fmla="*/ 238727 h 524158"/>
              <a:gd name="connsiteX18" fmla="*/ 319322 w 609329"/>
              <a:gd name="connsiteY18" fmla="*/ 1 h 524158"/>
              <a:gd name="connsiteX19" fmla="*/ 345543 w 609329"/>
              <a:gd name="connsiteY19" fmla="*/ 27140 h 524158"/>
              <a:gd name="connsiteX20" fmla="*/ 343522 w 609329"/>
              <a:gd name="connsiteY20" fmla="*/ 188499 h 524158"/>
              <a:gd name="connsiteX21" fmla="*/ 354562 w 609329"/>
              <a:gd name="connsiteY21" fmla="*/ 216764 h 524158"/>
              <a:gd name="connsiteX22" fmla="*/ 344921 w 609329"/>
              <a:gd name="connsiteY22" fmla="*/ 243476 h 524158"/>
              <a:gd name="connsiteX23" fmla="*/ 315998 w 609329"/>
              <a:gd name="connsiteY23" fmla="*/ 256055 h 524158"/>
              <a:gd name="connsiteX24" fmla="*/ 277434 w 609329"/>
              <a:gd name="connsiteY24" fmla="*/ 216764 h 524158"/>
              <a:gd name="connsiteX25" fmla="*/ 286920 w 609329"/>
              <a:gd name="connsiteY25" fmla="*/ 190052 h 524158"/>
              <a:gd name="connsiteX26" fmla="*/ 287231 w 609329"/>
              <a:gd name="connsiteY26" fmla="*/ 189741 h 524158"/>
              <a:gd name="connsiteX27" fmla="*/ 289252 w 609329"/>
              <a:gd name="connsiteY27" fmla="*/ 27140 h 524158"/>
              <a:gd name="connsiteX28" fmla="*/ 319322 w 609329"/>
              <a:gd name="connsiteY28" fmla="*/ 1 h 52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9329" h="524158">
                <a:moveTo>
                  <a:pt x="573840" y="332214"/>
                </a:moveTo>
                <a:cubicBezTo>
                  <a:pt x="593216" y="327899"/>
                  <a:pt x="617708" y="350109"/>
                  <a:pt x="606511" y="374678"/>
                </a:cubicBezTo>
                <a:cubicBezTo>
                  <a:pt x="504809" y="596533"/>
                  <a:pt x="145739" y="545145"/>
                  <a:pt x="7492" y="391135"/>
                </a:cubicBezTo>
                <a:cubicBezTo>
                  <a:pt x="-16612" y="364121"/>
                  <a:pt x="23042" y="324222"/>
                  <a:pt x="47457" y="351235"/>
                </a:cubicBezTo>
                <a:cubicBezTo>
                  <a:pt x="162534" y="479629"/>
                  <a:pt x="471374" y="534743"/>
                  <a:pt x="557682" y="346267"/>
                </a:cubicBezTo>
                <a:cubicBezTo>
                  <a:pt x="561492" y="338039"/>
                  <a:pt x="567382" y="333653"/>
                  <a:pt x="573840" y="332214"/>
                </a:cubicBezTo>
                <a:close/>
                <a:moveTo>
                  <a:pt x="513164" y="275417"/>
                </a:moveTo>
                <a:cubicBezTo>
                  <a:pt x="532654" y="271159"/>
                  <a:pt x="557086" y="293347"/>
                  <a:pt x="545657" y="317807"/>
                </a:cubicBezTo>
                <a:cubicBezTo>
                  <a:pt x="465112" y="489414"/>
                  <a:pt x="190668" y="451365"/>
                  <a:pt x="81823" y="331629"/>
                </a:cubicBezTo>
                <a:cubicBezTo>
                  <a:pt x="57411" y="304762"/>
                  <a:pt x="97217" y="264850"/>
                  <a:pt x="121629" y="291717"/>
                </a:cubicBezTo>
                <a:cubicBezTo>
                  <a:pt x="207150" y="385829"/>
                  <a:pt x="431992" y="427760"/>
                  <a:pt x="496832" y="289387"/>
                </a:cubicBezTo>
                <a:cubicBezTo>
                  <a:pt x="500720" y="281195"/>
                  <a:pt x="506667" y="276837"/>
                  <a:pt x="513164" y="275417"/>
                </a:cubicBezTo>
                <a:close/>
                <a:moveTo>
                  <a:pt x="410358" y="238727"/>
                </a:moveTo>
                <a:cubicBezTo>
                  <a:pt x="430014" y="234526"/>
                  <a:pt x="454328" y="256686"/>
                  <a:pt x="442434" y="281029"/>
                </a:cubicBezTo>
                <a:cubicBezTo>
                  <a:pt x="395632" y="376228"/>
                  <a:pt x="246987" y="358213"/>
                  <a:pt x="184171" y="290813"/>
                </a:cubicBezTo>
                <a:cubicBezTo>
                  <a:pt x="159449" y="264412"/>
                  <a:pt x="199253" y="224500"/>
                  <a:pt x="223975" y="251056"/>
                </a:cubicBezTo>
                <a:cubicBezTo>
                  <a:pt x="263002" y="292676"/>
                  <a:pt x="363291" y="314729"/>
                  <a:pt x="393767" y="252609"/>
                </a:cubicBezTo>
                <a:cubicBezTo>
                  <a:pt x="397771" y="244456"/>
                  <a:pt x="403805" y="240127"/>
                  <a:pt x="410358" y="238727"/>
                </a:cubicBezTo>
                <a:close/>
                <a:moveTo>
                  <a:pt x="319322" y="1"/>
                </a:moveTo>
                <a:cubicBezTo>
                  <a:pt x="333414" y="-38"/>
                  <a:pt x="346865" y="8970"/>
                  <a:pt x="345543" y="27140"/>
                </a:cubicBezTo>
                <a:cubicBezTo>
                  <a:pt x="341811" y="80874"/>
                  <a:pt x="342122" y="134764"/>
                  <a:pt x="343522" y="188499"/>
                </a:cubicBezTo>
                <a:cubicBezTo>
                  <a:pt x="350675" y="196108"/>
                  <a:pt x="354562" y="206358"/>
                  <a:pt x="354562" y="216764"/>
                </a:cubicBezTo>
                <a:cubicBezTo>
                  <a:pt x="354562" y="226858"/>
                  <a:pt x="351141" y="236332"/>
                  <a:pt x="344921" y="243476"/>
                </a:cubicBezTo>
                <a:cubicBezTo>
                  <a:pt x="337924" y="251551"/>
                  <a:pt x="327661" y="256055"/>
                  <a:pt x="315998" y="256055"/>
                </a:cubicBezTo>
                <a:cubicBezTo>
                  <a:pt x="290652" y="256055"/>
                  <a:pt x="277434" y="236332"/>
                  <a:pt x="277434" y="216764"/>
                </a:cubicBezTo>
                <a:cubicBezTo>
                  <a:pt x="277434" y="206669"/>
                  <a:pt x="280855" y="197196"/>
                  <a:pt x="286920" y="190052"/>
                </a:cubicBezTo>
                <a:cubicBezTo>
                  <a:pt x="287075" y="189896"/>
                  <a:pt x="287075" y="189896"/>
                  <a:pt x="287231" y="189741"/>
                </a:cubicBezTo>
                <a:cubicBezTo>
                  <a:pt x="285676" y="135541"/>
                  <a:pt x="285365" y="81340"/>
                  <a:pt x="289252" y="27140"/>
                </a:cubicBezTo>
                <a:cubicBezTo>
                  <a:pt x="290496" y="9125"/>
                  <a:pt x="305230" y="40"/>
                  <a:pt x="319322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785508" y="2148823"/>
            <a:ext cx="936000" cy="322330"/>
          </a:xfrm>
          <a:prstGeom prst="roundRect">
            <a:avLst/>
          </a:prstGeom>
          <a:solidFill>
            <a:srgbClr val="027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无线投屏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5785508" y="2546271"/>
            <a:ext cx="936000" cy="322330"/>
          </a:xfrm>
          <a:prstGeom prst="roundRect">
            <a:avLst/>
          </a:prstGeom>
          <a:solidFill>
            <a:srgbClr val="027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性价比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5785508" y="2943719"/>
            <a:ext cx="936000" cy="322330"/>
          </a:xfrm>
          <a:prstGeom prst="roundRect">
            <a:avLst/>
          </a:prstGeom>
          <a:solidFill>
            <a:srgbClr val="027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46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5BD5FEE-5CFB-4D15-898E-2C48A36B5AE5}"/>
              </a:ext>
            </a:extLst>
          </p:cNvPr>
          <p:cNvSpPr/>
          <p:nvPr/>
        </p:nvSpPr>
        <p:spPr>
          <a:xfrm>
            <a:off x="0" y="0"/>
            <a:ext cx="354089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74" name="PA-图片 2" descr="Grayscale Photography of Bridge">
            <a:extLst>
              <a:ext uri="{FF2B5EF4-FFF2-40B4-BE49-F238E27FC236}">
                <a16:creationId xmlns:a16="http://schemas.microsoft.com/office/drawing/2014/main" xmlns="" id="{1FC5029E-0E34-4397-844E-764672B2E776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 rotWithShape="1">
          <a:blip r:embed="rId71">
            <a:alphaModFix amt="4000"/>
            <a:extLst>
              <a:ext uri="{BEBA8EAE-BF5A-486C-A8C5-ECC9F3942E4B}">
                <a14:imgProps xmlns:a14="http://schemas.microsoft.com/office/drawing/2010/main">
                  <a14:imgLayer r:embed="rId72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>
            <a:off x="0" y="-3295"/>
            <a:ext cx="12192000" cy="685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A-图片 31">
            <a:extLst>
              <a:ext uri="{FF2B5EF4-FFF2-40B4-BE49-F238E27FC236}">
                <a16:creationId xmlns:a16="http://schemas.microsoft.com/office/drawing/2014/main" xmlns="" id="{F7A91661-F952-4BF7-B2DC-CE85A0FE1140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 rotWithShape="1">
          <a:blip r:embed="rId73" cstate="screen">
            <a:extLst>
              <a:ext uri="{BEBA8EAE-BF5A-486C-A8C5-ECC9F3942E4B}">
                <a14:imgProps xmlns:a14="http://schemas.microsoft.com/office/drawing/2010/main">
                  <a14:imgLayer r:embed="rId74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484"/>
          <a:stretch/>
        </p:blipFill>
        <p:spPr>
          <a:xfrm>
            <a:off x="245529" y="4501600"/>
            <a:ext cx="2877316" cy="1642014"/>
          </a:xfrm>
          <a:prstGeom prst="rect">
            <a:avLst/>
          </a:prstGeom>
          <a:effectLst>
            <a:reflection blurRad="6350" stA="26000" endPos="30000" dir="5400000" sy="-100000" algn="bl" rotWithShape="0"/>
          </a:effectLst>
        </p:spPr>
      </p:pic>
      <p:sp>
        <p:nvSpPr>
          <p:cNvPr id="22" name="PA-圆角矩形 21">
            <a:extLst>
              <a:ext uri="{FF2B5EF4-FFF2-40B4-BE49-F238E27FC236}">
                <a16:creationId xmlns:a16="http://schemas.microsoft.com/office/drawing/2014/main" xmlns="" id="{539E495E-AE33-496E-8042-11F15CF6664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3866618" y="476086"/>
            <a:ext cx="7949832" cy="3249853"/>
          </a:xfrm>
          <a:prstGeom prst="roundRect">
            <a:avLst>
              <a:gd name="adj" fmla="val 2307"/>
            </a:avLst>
          </a:prstGeom>
          <a:noFill/>
          <a:ln w="3175">
            <a:solidFill>
              <a:srgbClr val="00C6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ACE1B87B-2165-4294-B025-BAC53FDF088A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4927286" y="1465877"/>
            <a:ext cx="962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99/518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人</a:t>
            </a:r>
          </a:p>
        </p:txBody>
      </p:sp>
      <p:grpSp>
        <p:nvGrpSpPr>
          <p:cNvPr id="10" name="PA-组合 9">
            <a:extLst>
              <a:ext uri="{FF2B5EF4-FFF2-40B4-BE49-F238E27FC236}">
                <a16:creationId xmlns:a16="http://schemas.microsoft.com/office/drawing/2014/main" xmlns="" id="{BC52A780-0B33-41CA-B146-873434457BC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313635" y="1234880"/>
            <a:ext cx="585409" cy="478484"/>
            <a:chOff x="1322892" y="2029518"/>
            <a:chExt cx="509471" cy="416417"/>
          </a:xfrm>
        </p:grpSpPr>
        <p:sp>
          <p:nvSpPr>
            <p:cNvPr id="12" name="PA-wifi-symbol_16062">
              <a:extLst>
                <a:ext uri="{FF2B5EF4-FFF2-40B4-BE49-F238E27FC236}">
                  <a16:creationId xmlns:a16="http://schemas.microsoft.com/office/drawing/2014/main" xmlns="" id="{EBDCBBFF-3D05-44A0-A4F9-F7F0AE7FED14}"/>
                </a:ext>
              </a:extLst>
            </p:cNvPr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1322892" y="2029518"/>
              <a:ext cx="509471" cy="416417"/>
            </a:xfrm>
            <a:custGeom>
              <a:avLst/>
              <a:gdLst>
                <a:gd name="T0" fmla="*/ 759 w 793"/>
                <a:gd name="T1" fmla="*/ 0 h 649"/>
                <a:gd name="T2" fmla="*/ 33 w 793"/>
                <a:gd name="T3" fmla="*/ 0 h 649"/>
                <a:gd name="T4" fmla="*/ 0 w 793"/>
                <a:gd name="T5" fmla="*/ 33 h 649"/>
                <a:gd name="T6" fmla="*/ 33 w 793"/>
                <a:gd name="T7" fmla="*/ 66 h 649"/>
                <a:gd name="T8" fmla="*/ 75 w 793"/>
                <a:gd name="T9" fmla="*/ 66 h 649"/>
                <a:gd name="T10" fmla="*/ 75 w 793"/>
                <a:gd name="T11" fmla="*/ 493 h 649"/>
                <a:gd name="T12" fmla="*/ 100 w 793"/>
                <a:gd name="T13" fmla="*/ 518 h 649"/>
                <a:gd name="T14" fmla="*/ 340 w 793"/>
                <a:gd name="T15" fmla="*/ 518 h 649"/>
                <a:gd name="T16" fmla="*/ 258 w 793"/>
                <a:gd name="T17" fmla="*/ 600 h 649"/>
                <a:gd name="T18" fmla="*/ 258 w 793"/>
                <a:gd name="T19" fmla="*/ 635 h 649"/>
                <a:gd name="T20" fmla="*/ 293 w 793"/>
                <a:gd name="T21" fmla="*/ 635 h 649"/>
                <a:gd name="T22" fmla="*/ 393 w 793"/>
                <a:gd name="T23" fmla="*/ 536 h 649"/>
                <a:gd name="T24" fmla="*/ 499 w 793"/>
                <a:gd name="T25" fmla="*/ 642 h 649"/>
                <a:gd name="T26" fmla="*/ 517 w 793"/>
                <a:gd name="T27" fmla="*/ 649 h 649"/>
                <a:gd name="T28" fmla="*/ 535 w 793"/>
                <a:gd name="T29" fmla="*/ 642 h 649"/>
                <a:gd name="T30" fmla="*/ 535 w 793"/>
                <a:gd name="T31" fmla="*/ 606 h 649"/>
                <a:gd name="T32" fmla="*/ 446 w 793"/>
                <a:gd name="T33" fmla="*/ 518 h 649"/>
                <a:gd name="T34" fmla="*/ 693 w 793"/>
                <a:gd name="T35" fmla="*/ 518 h 649"/>
                <a:gd name="T36" fmla="*/ 718 w 793"/>
                <a:gd name="T37" fmla="*/ 493 h 649"/>
                <a:gd name="T38" fmla="*/ 718 w 793"/>
                <a:gd name="T39" fmla="*/ 66 h 649"/>
                <a:gd name="T40" fmla="*/ 759 w 793"/>
                <a:gd name="T41" fmla="*/ 66 h 649"/>
                <a:gd name="T42" fmla="*/ 793 w 793"/>
                <a:gd name="T43" fmla="*/ 33 h 649"/>
                <a:gd name="T44" fmla="*/ 759 w 793"/>
                <a:gd name="T45" fmla="*/ 0 h 649"/>
                <a:gd name="T46" fmla="*/ 668 w 793"/>
                <a:gd name="T47" fmla="*/ 468 h 649"/>
                <a:gd name="T48" fmla="*/ 125 w 793"/>
                <a:gd name="T49" fmla="*/ 468 h 649"/>
                <a:gd name="T50" fmla="*/ 125 w 793"/>
                <a:gd name="T51" fmla="*/ 66 h 649"/>
                <a:gd name="T52" fmla="*/ 668 w 793"/>
                <a:gd name="T53" fmla="*/ 66 h 649"/>
                <a:gd name="T54" fmla="*/ 668 w 793"/>
                <a:gd name="T55" fmla="*/ 46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3" h="649">
                  <a:moveTo>
                    <a:pt x="759" y="0"/>
                  </a:move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lnTo>
                    <a:pt x="75" y="66"/>
                  </a:lnTo>
                  <a:lnTo>
                    <a:pt x="75" y="493"/>
                  </a:lnTo>
                  <a:cubicBezTo>
                    <a:pt x="75" y="506"/>
                    <a:pt x="86" y="518"/>
                    <a:pt x="100" y="518"/>
                  </a:cubicBezTo>
                  <a:lnTo>
                    <a:pt x="340" y="518"/>
                  </a:lnTo>
                  <a:lnTo>
                    <a:pt x="258" y="600"/>
                  </a:lnTo>
                  <a:cubicBezTo>
                    <a:pt x="248" y="610"/>
                    <a:pt x="248" y="626"/>
                    <a:pt x="258" y="635"/>
                  </a:cubicBezTo>
                  <a:cubicBezTo>
                    <a:pt x="268" y="645"/>
                    <a:pt x="284" y="645"/>
                    <a:pt x="293" y="635"/>
                  </a:cubicBezTo>
                  <a:lnTo>
                    <a:pt x="393" y="536"/>
                  </a:lnTo>
                  <a:lnTo>
                    <a:pt x="499" y="642"/>
                  </a:lnTo>
                  <a:cubicBezTo>
                    <a:pt x="504" y="647"/>
                    <a:pt x="510" y="649"/>
                    <a:pt x="517" y="649"/>
                  </a:cubicBezTo>
                  <a:cubicBezTo>
                    <a:pt x="523" y="649"/>
                    <a:pt x="530" y="647"/>
                    <a:pt x="535" y="642"/>
                  </a:cubicBezTo>
                  <a:cubicBezTo>
                    <a:pt x="544" y="632"/>
                    <a:pt x="544" y="616"/>
                    <a:pt x="535" y="606"/>
                  </a:cubicBezTo>
                  <a:lnTo>
                    <a:pt x="446" y="518"/>
                  </a:lnTo>
                  <a:lnTo>
                    <a:pt x="693" y="518"/>
                  </a:lnTo>
                  <a:cubicBezTo>
                    <a:pt x="707" y="518"/>
                    <a:pt x="718" y="506"/>
                    <a:pt x="718" y="493"/>
                  </a:cubicBezTo>
                  <a:lnTo>
                    <a:pt x="718" y="66"/>
                  </a:lnTo>
                  <a:lnTo>
                    <a:pt x="759" y="66"/>
                  </a:lnTo>
                  <a:cubicBezTo>
                    <a:pt x="778" y="66"/>
                    <a:pt x="793" y="51"/>
                    <a:pt x="793" y="33"/>
                  </a:cubicBezTo>
                  <a:cubicBezTo>
                    <a:pt x="793" y="15"/>
                    <a:pt x="778" y="0"/>
                    <a:pt x="759" y="0"/>
                  </a:cubicBezTo>
                  <a:close/>
                  <a:moveTo>
                    <a:pt x="668" y="468"/>
                  </a:moveTo>
                  <a:lnTo>
                    <a:pt x="125" y="468"/>
                  </a:lnTo>
                  <a:lnTo>
                    <a:pt x="125" y="66"/>
                  </a:lnTo>
                  <a:lnTo>
                    <a:pt x="668" y="66"/>
                  </a:lnTo>
                  <a:lnTo>
                    <a:pt x="668" y="468"/>
                  </a:ln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rgbClr val="00C6C6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" name="PA-矩形 12">
              <a:extLst>
                <a:ext uri="{FF2B5EF4-FFF2-40B4-BE49-F238E27FC236}">
                  <a16:creationId xmlns:a16="http://schemas.microsoft.com/office/drawing/2014/main" xmlns="" id="{313CA585-647B-4882-94B3-EFD08B81DBB2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>
              <a:off x="1353982" y="2032837"/>
              <a:ext cx="442606" cy="3366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70C0"/>
                      </a:gs>
                      <a:gs pos="100000">
                        <a:srgbClr val="00C6C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TV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70C0"/>
                    </a:gs>
                    <a:gs pos="100000">
                      <a:srgbClr val="00C6C6"/>
                    </a:gs>
                  </a:gsLst>
                  <a:lin ang="5400000" scaled="0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sp>
        <p:nvSpPr>
          <p:cNvPr id="11" name="PA-文本框 10">
            <a:extLst>
              <a:ext uri="{FF2B5EF4-FFF2-40B4-BE49-F238E27FC236}">
                <a16:creationId xmlns:a16="http://schemas.microsoft.com/office/drawing/2014/main" xmlns="" id="{D4099ED6-7977-4876-9BFE-7E2EDFED9A16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4904426" y="1163581"/>
            <a:ext cx="136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无线投屏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5" name="PA-矩形 14">
            <a:extLst>
              <a:ext uri="{FF2B5EF4-FFF2-40B4-BE49-F238E27FC236}">
                <a16:creationId xmlns:a16="http://schemas.microsoft.com/office/drawing/2014/main" xmlns="" id="{DB5002C2-5B43-4DB9-9BD3-9D877F27E405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>
          <a:xfrm>
            <a:off x="4927286" y="2338187"/>
            <a:ext cx="962123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96/518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人</a:t>
            </a:r>
          </a:p>
        </p:txBody>
      </p:sp>
      <p:sp>
        <p:nvSpPr>
          <p:cNvPr id="16" name="PA-wifi-symbol_16062">
            <a:extLst>
              <a:ext uri="{FF2B5EF4-FFF2-40B4-BE49-F238E27FC236}">
                <a16:creationId xmlns:a16="http://schemas.microsoft.com/office/drawing/2014/main" xmlns="" id="{507EF141-E9CF-490E-8DEE-3320C282D206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350799" y="2040868"/>
            <a:ext cx="508428" cy="585408"/>
          </a:xfrm>
          <a:custGeom>
            <a:avLst/>
            <a:gdLst>
              <a:gd name="T0" fmla="*/ 7832 w 11240"/>
              <a:gd name="T1" fmla="*/ 1150 h 12942"/>
              <a:gd name="T2" fmla="*/ 5626 w 11240"/>
              <a:gd name="T3" fmla="*/ 287 h 12942"/>
              <a:gd name="T4" fmla="*/ 2206 w 11240"/>
              <a:gd name="T5" fmla="*/ 863 h 12942"/>
              <a:gd name="T6" fmla="*/ 5749 w 11240"/>
              <a:gd name="T7" fmla="*/ 12942 h 12942"/>
              <a:gd name="T8" fmla="*/ 3115 w 11240"/>
              <a:gd name="T9" fmla="*/ 12595 h 12942"/>
              <a:gd name="T10" fmla="*/ 2744 w 11240"/>
              <a:gd name="T11" fmla="*/ 4382 h 12942"/>
              <a:gd name="T12" fmla="*/ 6809 w 11240"/>
              <a:gd name="T13" fmla="*/ 3117 h 12942"/>
              <a:gd name="T14" fmla="*/ 8212 w 11240"/>
              <a:gd name="T15" fmla="*/ 4039 h 12942"/>
              <a:gd name="T16" fmla="*/ 8545 w 11240"/>
              <a:gd name="T17" fmla="*/ 12432 h 12942"/>
              <a:gd name="T18" fmla="*/ 5749 w 11240"/>
              <a:gd name="T19" fmla="*/ 12942 h 12942"/>
              <a:gd name="T20" fmla="*/ 7747 w 11240"/>
              <a:gd name="T21" fmla="*/ 11732 h 12942"/>
              <a:gd name="T22" fmla="*/ 7880 w 11240"/>
              <a:gd name="T23" fmla="*/ 5021 h 12942"/>
              <a:gd name="T24" fmla="*/ 7139 w 11240"/>
              <a:gd name="T25" fmla="*/ 4067 h 12942"/>
              <a:gd name="T26" fmla="*/ 3637 w 11240"/>
              <a:gd name="T27" fmla="*/ 4686 h 12942"/>
              <a:gd name="T28" fmla="*/ 3185 w 11240"/>
              <a:gd name="T29" fmla="*/ 11615 h 12942"/>
              <a:gd name="T30" fmla="*/ 5503 w 11240"/>
              <a:gd name="T31" fmla="*/ 12023 h 12942"/>
              <a:gd name="T32" fmla="*/ 9036 w 11240"/>
              <a:gd name="T33" fmla="*/ 3749 h 12942"/>
              <a:gd name="T34" fmla="*/ 9591 w 11240"/>
              <a:gd name="T35" fmla="*/ 4772 h 12942"/>
              <a:gd name="T36" fmla="*/ 9833 w 11240"/>
              <a:gd name="T37" fmla="*/ 4919 h 12942"/>
              <a:gd name="T38" fmla="*/ 9165 w 11240"/>
              <a:gd name="T39" fmla="*/ 3457 h 12942"/>
              <a:gd name="T40" fmla="*/ 9670 w 11240"/>
              <a:gd name="T41" fmla="*/ 3581 h 12942"/>
              <a:gd name="T42" fmla="*/ 8669 w 11240"/>
              <a:gd name="T43" fmla="*/ 2723 h 12942"/>
              <a:gd name="T44" fmla="*/ 7490 w 11240"/>
              <a:gd name="T45" fmla="*/ 2502 h 12942"/>
              <a:gd name="T46" fmla="*/ 3544 w 11240"/>
              <a:gd name="T47" fmla="*/ 2662 h 12942"/>
              <a:gd name="T48" fmla="*/ 7490 w 11240"/>
              <a:gd name="T49" fmla="*/ 2502 h 12942"/>
              <a:gd name="T50" fmla="*/ 6936 w 11240"/>
              <a:gd name="T51" fmla="*/ 10234 h 12942"/>
              <a:gd name="T52" fmla="*/ 6086 w 11240"/>
              <a:gd name="T53" fmla="*/ 11042 h 12942"/>
              <a:gd name="T54" fmla="*/ 5410 w 11240"/>
              <a:gd name="T55" fmla="*/ 11295 h 12942"/>
              <a:gd name="T56" fmla="*/ 5156 w 11240"/>
              <a:gd name="T57" fmla="*/ 10720 h 12942"/>
              <a:gd name="T58" fmla="*/ 3963 w 11240"/>
              <a:gd name="T59" fmla="*/ 10289 h 12942"/>
              <a:gd name="T60" fmla="*/ 4174 w 11240"/>
              <a:gd name="T61" fmla="*/ 9681 h 12942"/>
              <a:gd name="T62" fmla="*/ 4673 w 11240"/>
              <a:gd name="T63" fmla="*/ 9845 h 12942"/>
              <a:gd name="T64" fmla="*/ 6289 w 11240"/>
              <a:gd name="T65" fmla="*/ 9334 h 12942"/>
              <a:gd name="T66" fmla="*/ 4914 w 11240"/>
              <a:gd name="T67" fmla="*/ 8268 h 12942"/>
              <a:gd name="T68" fmla="*/ 4073 w 11240"/>
              <a:gd name="T69" fmla="*/ 6982 h 12942"/>
              <a:gd name="T70" fmla="*/ 5300 w 11240"/>
              <a:gd name="T71" fmla="*/ 5324 h 12942"/>
              <a:gd name="T72" fmla="*/ 6044 w 11240"/>
              <a:gd name="T73" fmla="*/ 5054 h 12942"/>
              <a:gd name="T74" fmla="*/ 6238 w 11240"/>
              <a:gd name="T75" fmla="*/ 5688 h 12942"/>
              <a:gd name="T76" fmla="*/ 7017 w 11240"/>
              <a:gd name="T77" fmla="*/ 5972 h 12942"/>
              <a:gd name="T78" fmla="*/ 6763 w 11240"/>
              <a:gd name="T79" fmla="*/ 6568 h 12942"/>
              <a:gd name="T80" fmla="*/ 5228 w 11240"/>
              <a:gd name="T81" fmla="*/ 6576 h 12942"/>
              <a:gd name="T82" fmla="*/ 5892 w 11240"/>
              <a:gd name="T83" fmla="*/ 7718 h 12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40" h="12942">
                <a:moveTo>
                  <a:pt x="3876" y="2365"/>
                </a:moveTo>
                <a:lnTo>
                  <a:pt x="7228" y="1904"/>
                </a:lnTo>
                <a:cubicBezTo>
                  <a:pt x="7455" y="1494"/>
                  <a:pt x="7832" y="1150"/>
                  <a:pt x="7832" y="1150"/>
                </a:cubicBezTo>
                <a:cubicBezTo>
                  <a:pt x="8055" y="766"/>
                  <a:pt x="8248" y="607"/>
                  <a:pt x="7863" y="415"/>
                </a:cubicBezTo>
                <a:cubicBezTo>
                  <a:pt x="7428" y="198"/>
                  <a:pt x="6745" y="671"/>
                  <a:pt x="6361" y="735"/>
                </a:cubicBezTo>
                <a:cubicBezTo>
                  <a:pt x="5978" y="799"/>
                  <a:pt x="5978" y="575"/>
                  <a:pt x="5626" y="287"/>
                </a:cubicBezTo>
                <a:cubicBezTo>
                  <a:pt x="5275" y="0"/>
                  <a:pt x="4859" y="191"/>
                  <a:pt x="4411" y="415"/>
                </a:cubicBezTo>
                <a:cubicBezTo>
                  <a:pt x="3964" y="639"/>
                  <a:pt x="4219" y="799"/>
                  <a:pt x="3228" y="543"/>
                </a:cubicBezTo>
                <a:cubicBezTo>
                  <a:pt x="2147" y="264"/>
                  <a:pt x="2206" y="863"/>
                  <a:pt x="2206" y="863"/>
                </a:cubicBezTo>
                <a:cubicBezTo>
                  <a:pt x="2206" y="863"/>
                  <a:pt x="3666" y="1780"/>
                  <a:pt x="3876" y="2365"/>
                </a:cubicBezTo>
                <a:close/>
                <a:moveTo>
                  <a:pt x="5749" y="12942"/>
                </a:moveTo>
                <a:lnTo>
                  <a:pt x="5749" y="12942"/>
                </a:lnTo>
                <a:lnTo>
                  <a:pt x="5617" y="12941"/>
                </a:lnTo>
                <a:lnTo>
                  <a:pt x="5491" y="12942"/>
                </a:lnTo>
                <a:cubicBezTo>
                  <a:pt x="4402" y="12942"/>
                  <a:pt x="3597" y="12753"/>
                  <a:pt x="3115" y="12595"/>
                </a:cubicBezTo>
                <a:cubicBezTo>
                  <a:pt x="2852" y="12509"/>
                  <a:pt x="2709" y="12439"/>
                  <a:pt x="2703" y="12436"/>
                </a:cubicBezTo>
                <a:cubicBezTo>
                  <a:pt x="1383" y="11733"/>
                  <a:pt x="612" y="10828"/>
                  <a:pt x="407" y="9741"/>
                </a:cubicBezTo>
                <a:cubicBezTo>
                  <a:pt x="0" y="7590"/>
                  <a:pt x="1923" y="5342"/>
                  <a:pt x="2744" y="4382"/>
                </a:cubicBezTo>
                <a:cubicBezTo>
                  <a:pt x="2870" y="4233"/>
                  <a:pt x="2970" y="4117"/>
                  <a:pt x="3028" y="4039"/>
                </a:cubicBezTo>
                <a:cubicBezTo>
                  <a:pt x="3109" y="3930"/>
                  <a:pt x="3181" y="3830"/>
                  <a:pt x="3245" y="3737"/>
                </a:cubicBezTo>
                <a:cubicBezTo>
                  <a:pt x="3542" y="3309"/>
                  <a:pt x="6166" y="3117"/>
                  <a:pt x="6809" y="3117"/>
                </a:cubicBezTo>
                <a:cubicBezTo>
                  <a:pt x="7412" y="3117"/>
                  <a:pt x="7584" y="3192"/>
                  <a:pt x="7677" y="3322"/>
                </a:cubicBezTo>
                <a:cubicBezTo>
                  <a:pt x="7762" y="3440"/>
                  <a:pt x="7858" y="3567"/>
                  <a:pt x="7965" y="3709"/>
                </a:cubicBezTo>
                <a:cubicBezTo>
                  <a:pt x="8042" y="3811"/>
                  <a:pt x="8125" y="3920"/>
                  <a:pt x="8212" y="4039"/>
                </a:cubicBezTo>
                <a:cubicBezTo>
                  <a:pt x="8271" y="4117"/>
                  <a:pt x="8370" y="4233"/>
                  <a:pt x="8497" y="4382"/>
                </a:cubicBezTo>
                <a:cubicBezTo>
                  <a:pt x="9318" y="5341"/>
                  <a:pt x="11240" y="7590"/>
                  <a:pt x="10833" y="9740"/>
                </a:cubicBezTo>
                <a:cubicBezTo>
                  <a:pt x="10628" y="10827"/>
                  <a:pt x="9858" y="11733"/>
                  <a:pt x="8545" y="12432"/>
                </a:cubicBezTo>
                <a:cubicBezTo>
                  <a:pt x="8532" y="12439"/>
                  <a:pt x="8395" y="12505"/>
                  <a:pt x="8146" y="12588"/>
                </a:cubicBezTo>
                <a:lnTo>
                  <a:pt x="8119" y="12597"/>
                </a:lnTo>
                <a:cubicBezTo>
                  <a:pt x="7643" y="12753"/>
                  <a:pt x="6839" y="12942"/>
                  <a:pt x="5749" y="12942"/>
                </a:cubicBezTo>
                <a:close/>
                <a:moveTo>
                  <a:pt x="5617" y="12023"/>
                </a:moveTo>
                <a:lnTo>
                  <a:pt x="5737" y="12023"/>
                </a:lnTo>
                <a:cubicBezTo>
                  <a:pt x="6664" y="12023"/>
                  <a:pt x="7342" y="11865"/>
                  <a:pt x="7747" y="11732"/>
                </a:cubicBezTo>
                <a:cubicBezTo>
                  <a:pt x="7952" y="11665"/>
                  <a:pt x="8061" y="11612"/>
                  <a:pt x="8062" y="11611"/>
                </a:cubicBezTo>
                <a:cubicBezTo>
                  <a:pt x="9116" y="11050"/>
                  <a:pt x="9735" y="10336"/>
                  <a:pt x="9894" y="9494"/>
                </a:cubicBezTo>
                <a:cubicBezTo>
                  <a:pt x="10222" y="7761"/>
                  <a:pt x="8581" y="5841"/>
                  <a:pt x="7880" y="5021"/>
                </a:cubicBezTo>
                <a:cubicBezTo>
                  <a:pt x="7756" y="4877"/>
                  <a:pt x="7660" y="4763"/>
                  <a:pt x="7603" y="4686"/>
                </a:cubicBezTo>
                <a:cubicBezTo>
                  <a:pt x="7525" y="4581"/>
                  <a:pt x="7450" y="4483"/>
                  <a:pt x="7382" y="4391"/>
                </a:cubicBezTo>
                <a:cubicBezTo>
                  <a:pt x="7293" y="4274"/>
                  <a:pt x="7212" y="4167"/>
                  <a:pt x="7139" y="4067"/>
                </a:cubicBezTo>
                <a:cubicBezTo>
                  <a:pt x="7097" y="4057"/>
                  <a:pt x="6978" y="4035"/>
                  <a:pt x="6695" y="4035"/>
                </a:cubicBezTo>
                <a:cubicBezTo>
                  <a:pt x="5710" y="4035"/>
                  <a:pt x="4076" y="4275"/>
                  <a:pt x="3828" y="4421"/>
                </a:cubicBezTo>
                <a:cubicBezTo>
                  <a:pt x="3771" y="4503"/>
                  <a:pt x="3708" y="4591"/>
                  <a:pt x="3637" y="4686"/>
                </a:cubicBezTo>
                <a:cubicBezTo>
                  <a:pt x="3580" y="4763"/>
                  <a:pt x="3484" y="4876"/>
                  <a:pt x="3360" y="5021"/>
                </a:cubicBezTo>
                <a:cubicBezTo>
                  <a:pt x="2659" y="5840"/>
                  <a:pt x="1018" y="7760"/>
                  <a:pt x="1345" y="9493"/>
                </a:cubicBezTo>
                <a:cubicBezTo>
                  <a:pt x="1505" y="10336"/>
                  <a:pt x="2124" y="11050"/>
                  <a:pt x="3185" y="11615"/>
                </a:cubicBezTo>
                <a:lnTo>
                  <a:pt x="3185" y="11615"/>
                </a:lnTo>
                <a:cubicBezTo>
                  <a:pt x="3186" y="11615"/>
                  <a:pt x="3294" y="11667"/>
                  <a:pt x="3491" y="11731"/>
                </a:cubicBezTo>
                <a:cubicBezTo>
                  <a:pt x="3898" y="11865"/>
                  <a:pt x="4577" y="12023"/>
                  <a:pt x="5503" y="12023"/>
                </a:cubicBezTo>
                <a:lnTo>
                  <a:pt x="5617" y="12023"/>
                </a:lnTo>
                <a:close/>
                <a:moveTo>
                  <a:pt x="7628" y="2872"/>
                </a:moveTo>
                <a:cubicBezTo>
                  <a:pt x="7761" y="3071"/>
                  <a:pt x="8126" y="3463"/>
                  <a:pt x="9036" y="3749"/>
                </a:cubicBezTo>
                <a:cubicBezTo>
                  <a:pt x="9414" y="3868"/>
                  <a:pt x="9631" y="3978"/>
                  <a:pt x="9700" y="4176"/>
                </a:cubicBezTo>
                <a:cubicBezTo>
                  <a:pt x="9785" y="4418"/>
                  <a:pt x="9689" y="4626"/>
                  <a:pt x="9615" y="4735"/>
                </a:cubicBezTo>
                <a:cubicBezTo>
                  <a:pt x="9605" y="4750"/>
                  <a:pt x="9596" y="4763"/>
                  <a:pt x="9591" y="4772"/>
                </a:cubicBezTo>
                <a:cubicBezTo>
                  <a:pt x="9561" y="4819"/>
                  <a:pt x="9573" y="4907"/>
                  <a:pt x="9614" y="4946"/>
                </a:cubicBezTo>
                <a:cubicBezTo>
                  <a:pt x="9659" y="4988"/>
                  <a:pt x="9728" y="4967"/>
                  <a:pt x="9747" y="4967"/>
                </a:cubicBezTo>
                <a:cubicBezTo>
                  <a:pt x="9780" y="4967"/>
                  <a:pt x="9814" y="4950"/>
                  <a:pt x="9833" y="4919"/>
                </a:cubicBezTo>
                <a:cubicBezTo>
                  <a:pt x="9838" y="4911"/>
                  <a:pt x="9845" y="4901"/>
                  <a:pt x="9853" y="4888"/>
                </a:cubicBezTo>
                <a:cubicBezTo>
                  <a:pt x="9937" y="4766"/>
                  <a:pt x="10088" y="4401"/>
                  <a:pt x="9969" y="4062"/>
                </a:cubicBezTo>
                <a:cubicBezTo>
                  <a:pt x="9878" y="3800"/>
                  <a:pt x="9607" y="3596"/>
                  <a:pt x="9165" y="3457"/>
                </a:cubicBezTo>
                <a:cubicBezTo>
                  <a:pt x="8677" y="3303"/>
                  <a:pt x="8363" y="3126"/>
                  <a:pt x="8162" y="2972"/>
                </a:cubicBezTo>
                <a:cubicBezTo>
                  <a:pt x="8286" y="3024"/>
                  <a:pt x="8430" y="3074"/>
                  <a:pt x="8586" y="3110"/>
                </a:cubicBezTo>
                <a:cubicBezTo>
                  <a:pt x="9043" y="3217"/>
                  <a:pt x="9534" y="3308"/>
                  <a:pt x="9670" y="3581"/>
                </a:cubicBezTo>
                <a:cubicBezTo>
                  <a:pt x="9695" y="3631"/>
                  <a:pt x="9759" y="3705"/>
                  <a:pt x="9898" y="3634"/>
                </a:cubicBezTo>
                <a:cubicBezTo>
                  <a:pt x="9948" y="3609"/>
                  <a:pt x="10004" y="3496"/>
                  <a:pt x="9948" y="3373"/>
                </a:cubicBezTo>
                <a:cubicBezTo>
                  <a:pt x="9787" y="3014"/>
                  <a:pt x="9173" y="2841"/>
                  <a:pt x="8669" y="2723"/>
                </a:cubicBezTo>
                <a:cubicBezTo>
                  <a:pt x="8272" y="2630"/>
                  <a:pt x="7921" y="2407"/>
                  <a:pt x="7821" y="2341"/>
                </a:cubicBezTo>
                <a:cubicBezTo>
                  <a:pt x="7800" y="2406"/>
                  <a:pt x="7688" y="2793"/>
                  <a:pt x="7628" y="2872"/>
                </a:cubicBezTo>
                <a:close/>
                <a:moveTo>
                  <a:pt x="7490" y="2502"/>
                </a:moveTo>
                <a:cubicBezTo>
                  <a:pt x="7558" y="2493"/>
                  <a:pt x="7606" y="2364"/>
                  <a:pt x="7597" y="2296"/>
                </a:cubicBezTo>
                <a:cubicBezTo>
                  <a:pt x="7587" y="2228"/>
                  <a:pt x="7524" y="2115"/>
                  <a:pt x="7456" y="2124"/>
                </a:cubicBezTo>
                <a:lnTo>
                  <a:pt x="3544" y="2662"/>
                </a:lnTo>
                <a:cubicBezTo>
                  <a:pt x="3476" y="2671"/>
                  <a:pt x="3428" y="2800"/>
                  <a:pt x="3438" y="2868"/>
                </a:cubicBezTo>
                <a:cubicBezTo>
                  <a:pt x="3447" y="2936"/>
                  <a:pt x="3510" y="3050"/>
                  <a:pt x="3578" y="3040"/>
                </a:cubicBezTo>
                <a:lnTo>
                  <a:pt x="7490" y="2502"/>
                </a:lnTo>
                <a:close/>
                <a:moveTo>
                  <a:pt x="7279" y="9291"/>
                </a:moveTo>
                <a:cubicBezTo>
                  <a:pt x="7279" y="9500"/>
                  <a:pt x="7248" y="9681"/>
                  <a:pt x="7186" y="9836"/>
                </a:cubicBezTo>
                <a:cubicBezTo>
                  <a:pt x="7124" y="9992"/>
                  <a:pt x="7041" y="10124"/>
                  <a:pt x="6936" y="10234"/>
                </a:cubicBezTo>
                <a:cubicBezTo>
                  <a:pt x="6832" y="10344"/>
                  <a:pt x="6706" y="10433"/>
                  <a:pt x="6560" y="10501"/>
                </a:cubicBezTo>
                <a:cubicBezTo>
                  <a:pt x="6413" y="10568"/>
                  <a:pt x="6255" y="10619"/>
                  <a:pt x="6086" y="10653"/>
                </a:cubicBezTo>
                <a:lnTo>
                  <a:pt x="6086" y="11042"/>
                </a:lnTo>
                <a:cubicBezTo>
                  <a:pt x="6086" y="11149"/>
                  <a:pt x="6075" y="11218"/>
                  <a:pt x="6052" y="11249"/>
                </a:cubicBezTo>
                <a:cubicBezTo>
                  <a:pt x="6030" y="11280"/>
                  <a:pt x="5971" y="11295"/>
                  <a:pt x="5875" y="11295"/>
                </a:cubicBezTo>
                <a:lnTo>
                  <a:pt x="5410" y="11295"/>
                </a:lnTo>
                <a:cubicBezTo>
                  <a:pt x="5314" y="11295"/>
                  <a:pt x="5247" y="11277"/>
                  <a:pt x="5211" y="11240"/>
                </a:cubicBezTo>
                <a:cubicBezTo>
                  <a:pt x="5174" y="11204"/>
                  <a:pt x="5156" y="11126"/>
                  <a:pt x="5156" y="11008"/>
                </a:cubicBezTo>
                <a:lnTo>
                  <a:pt x="5156" y="10720"/>
                </a:lnTo>
                <a:cubicBezTo>
                  <a:pt x="4845" y="10709"/>
                  <a:pt x="4593" y="10674"/>
                  <a:pt x="4398" y="10615"/>
                </a:cubicBezTo>
                <a:cubicBezTo>
                  <a:pt x="4204" y="10555"/>
                  <a:pt x="4067" y="10498"/>
                  <a:pt x="3988" y="10441"/>
                </a:cubicBezTo>
                <a:cubicBezTo>
                  <a:pt x="3966" y="10424"/>
                  <a:pt x="3957" y="10374"/>
                  <a:pt x="3963" y="10289"/>
                </a:cubicBezTo>
                <a:cubicBezTo>
                  <a:pt x="3968" y="10205"/>
                  <a:pt x="3981" y="10116"/>
                  <a:pt x="4001" y="10023"/>
                </a:cubicBezTo>
                <a:cubicBezTo>
                  <a:pt x="4021" y="9930"/>
                  <a:pt x="4046" y="9848"/>
                  <a:pt x="4077" y="9778"/>
                </a:cubicBezTo>
                <a:cubicBezTo>
                  <a:pt x="4108" y="9707"/>
                  <a:pt x="4140" y="9675"/>
                  <a:pt x="4174" y="9681"/>
                </a:cubicBezTo>
                <a:cubicBezTo>
                  <a:pt x="4186" y="9686"/>
                  <a:pt x="4202" y="9691"/>
                  <a:pt x="4225" y="9697"/>
                </a:cubicBezTo>
                <a:cubicBezTo>
                  <a:pt x="4247" y="9703"/>
                  <a:pt x="4270" y="9711"/>
                  <a:pt x="4293" y="9723"/>
                </a:cubicBezTo>
                <a:cubicBezTo>
                  <a:pt x="4388" y="9762"/>
                  <a:pt x="4515" y="9803"/>
                  <a:pt x="4673" y="9845"/>
                </a:cubicBezTo>
                <a:cubicBezTo>
                  <a:pt x="4831" y="9888"/>
                  <a:pt x="5043" y="9909"/>
                  <a:pt x="5307" y="9909"/>
                </a:cubicBezTo>
                <a:cubicBezTo>
                  <a:pt x="5578" y="9909"/>
                  <a:pt x="5810" y="9866"/>
                  <a:pt x="6002" y="9782"/>
                </a:cubicBezTo>
                <a:cubicBezTo>
                  <a:pt x="6193" y="9697"/>
                  <a:pt x="6289" y="9548"/>
                  <a:pt x="6289" y="9334"/>
                </a:cubicBezTo>
                <a:cubicBezTo>
                  <a:pt x="6289" y="9147"/>
                  <a:pt x="6227" y="8994"/>
                  <a:pt x="6103" y="8872"/>
                </a:cubicBezTo>
                <a:cubicBezTo>
                  <a:pt x="5979" y="8751"/>
                  <a:pt x="5753" y="8625"/>
                  <a:pt x="5426" y="8496"/>
                </a:cubicBezTo>
                <a:cubicBezTo>
                  <a:pt x="5246" y="8428"/>
                  <a:pt x="5075" y="8352"/>
                  <a:pt x="4914" y="8268"/>
                </a:cubicBezTo>
                <a:cubicBezTo>
                  <a:pt x="4754" y="8183"/>
                  <a:pt x="4610" y="8083"/>
                  <a:pt x="4483" y="7968"/>
                </a:cubicBezTo>
                <a:cubicBezTo>
                  <a:pt x="4356" y="7852"/>
                  <a:pt x="4256" y="7714"/>
                  <a:pt x="4183" y="7553"/>
                </a:cubicBezTo>
                <a:cubicBezTo>
                  <a:pt x="4110" y="7392"/>
                  <a:pt x="4073" y="7202"/>
                  <a:pt x="4073" y="6982"/>
                </a:cubicBezTo>
                <a:cubicBezTo>
                  <a:pt x="4073" y="6694"/>
                  <a:pt x="4176" y="6432"/>
                  <a:pt x="4382" y="6195"/>
                </a:cubicBezTo>
                <a:cubicBezTo>
                  <a:pt x="4587" y="5959"/>
                  <a:pt x="4893" y="5801"/>
                  <a:pt x="5300" y="5722"/>
                </a:cubicBezTo>
                <a:lnTo>
                  <a:pt x="5300" y="5324"/>
                </a:lnTo>
                <a:cubicBezTo>
                  <a:pt x="5300" y="5229"/>
                  <a:pt x="5318" y="5159"/>
                  <a:pt x="5355" y="5117"/>
                </a:cubicBezTo>
                <a:cubicBezTo>
                  <a:pt x="5391" y="5075"/>
                  <a:pt x="5466" y="5054"/>
                  <a:pt x="5578" y="5054"/>
                </a:cubicBezTo>
                <a:lnTo>
                  <a:pt x="6044" y="5054"/>
                </a:lnTo>
                <a:cubicBezTo>
                  <a:pt x="6140" y="5054"/>
                  <a:pt x="6196" y="5074"/>
                  <a:pt x="6213" y="5113"/>
                </a:cubicBezTo>
                <a:cubicBezTo>
                  <a:pt x="6230" y="5153"/>
                  <a:pt x="6238" y="5229"/>
                  <a:pt x="6238" y="5342"/>
                </a:cubicBezTo>
                <a:lnTo>
                  <a:pt x="6238" y="5688"/>
                </a:lnTo>
                <a:cubicBezTo>
                  <a:pt x="6425" y="5700"/>
                  <a:pt x="6574" y="5719"/>
                  <a:pt x="6687" y="5747"/>
                </a:cubicBezTo>
                <a:cubicBezTo>
                  <a:pt x="6800" y="5776"/>
                  <a:pt x="6887" y="5801"/>
                  <a:pt x="6949" y="5824"/>
                </a:cubicBezTo>
                <a:cubicBezTo>
                  <a:pt x="6994" y="5841"/>
                  <a:pt x="7017" y="5890"/>
                  <a:pt x="7017" y="5972"/>
                </a:cubicBezTo>
                <a:cubicBezTo>
                  <a:pt x="7017" y="6054"/>
                  <a:pt x="7006" y="6140"/>
                  <a:pt x="6983" y="6230"/>
                </a:cubicBezTo>
                <a:cubicBezTo>
                  <a:pt x="6961" y="6320"/>
                  <a:pt x="6928" y="6402"/>
                  <a:pt x="6885" y="6475"/>
                </a:cubicBezTo>
                <a:cubicBezTo>
                  <a:pt x="6843" y="6548"/>
                  <a:pt x="6802" y="6580"/>
                  <a:pt x="6763" y="6568"/>
                </a:cubicBezTo>
                <a:cubicBezTo>
                  <a:pt x="6684" y="6546"/>
                  <a:pt x="6560" y="6516"/>
                  <a:pt x="6391" y="6479"/>
                </a:cubicBezTo>
                <a:cubicBezTo>
                  <a:pt x="6221" y="6443"/>
                  <a:pt x="6055" y="6424"/>
                  <a:pt x="5892" y="6424"/>
                </a:cubicBezTo>
                <a:cubicBezTo>
                  <a:pt x="5570" y="6424"/>
                  <a:pt x="5349" y="6475"/>
                  <a:pt x="5228" y="6576"/>
                </a:cubicBezTo>
                <a:cubicBezTo>
                  <a:pt x="5106" y="6678"/>
                  <a:pt x="5046" y="6813"/>
                  <a:pt x="5046" y="6982"/>
                </a:cubicBezTo>
                <a:cubicBezTo>
                  <a:pt x="5046" y="7146"/>
                  <a:pt x="5116" y="7281"/>
                  <a:pt x="5257" y="7388"/>
                </a:cubicBezTo>
                <a:cubicBezTo>
                  <a:pt x="5398" y="7496"/>
                  <a:pt x="5610" y="7606"/>
                  <a:pt x="5892" y="7718"/>
                </a:cubicBezTo>
                <a:cubicBezTo>
                  <a:pt x="6332" y="7899"/>
                  <a:pt x="6673" y="8113"/>
                  <a:pt x="6915" y="8361"/>
                </a:cubicBezTo>
                <a:cubicBezTo>
                  <a:pt x="7158" y="8609"/>
                  <a:pt x="7279" y="8919"/>
                  <a:pt x="7279" y="9291"/>
                </a:cubicBezTo>
                <a:close/>
              </a:path>
            </a:pathLst>
          </a:custGeom>
          <a:gradFill>
            <a:gsLst>
              <a:gs pos="0">
                <a:srgbClr val="0073BE"/>
              </a:gs>
              <a:gs pos="100000">
                <a:srgbClr val="00C4C4"/>
              </a:gs>
            </a:gsLst>
            <a:lin ang="54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PA-文本框 160">
            <a:extLst>
              <a:ext uri="{FF2B5EF4-FFF2-40B4-BE49-F238E27FC236}">
                <a16:creationId xmlns:a16="http://schemas.microsoft.com/office/drawing/2014/main" xmlns="" id="{095F1EF3-8F76-4286-82B5-6609145858BA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4918808" y="2050236"/>
            <a:ext cx="136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性价比</a:t>
            </a:r>
          </a:p>
        </p:txBody>
      </p:sp>
      <p:sp>
        <p:nvSpPr>
          <p:cNvPr id="19" name="PA-矩形 18">
            <a:extLst>
              <a:ext uri="{FF2B5EF4-FFF2-40B4-BE49-F238E27FC236}">
                <a16:creationId xmlns:a16="http://schemas.microsoft.com/office/drawing/2014/main" xmlns="" id="{EDED6E75-DBDE-42E3-8205-D95467FBA519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>
          <a:xfrm>
            <a:off x="4927286" y="3306347"/>
            <a:ext cx="962123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78/518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人</a:t>
            </a:r>
          </a:p>
        </p:txBody>
      </p:sp>
      <p:sp>
        <p:nvSpPr>
          <p:cNvPr id="20" name="PA-wifi-symbol_16062">
            <a:extLst>
              <a:ext uri="{FF2B5EF4-FFF2-40B4-BE49-F238E27FC236}">
                <a16:creationId xmlns:a16="http://schemas.microsoft.com/office/drawing/2014/main" xmlns="" id="{F584C3C0-AD4E-4CC1-AA57-93393DCBFF1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313636" y="2941030"/>
            <a:ext cx="585408" cy="584320"/>
          </a:xfrm>
          <a:custGeom>
            <a:avLst/>
            <a:gdLst>
              <a:gd name="T0" fmla="*/ 3269 w 6543"/>
              <a:gd name="T1" fmla="*/ 1398 h 6541"/>
              <a:gd name="T2" fmla="*/ 3269 w 6543"/>
              <a:gd name="T3" fmla="*/ 1398 h 6541"/>
              <a:gd name="T4" fmla="*/ 3265 w 6543"/>
              <a:gd name="T5" fmla="*/ 1398 h 6541"/>
              <a:gd name="T6" fmla="*/ 3261 w 6543"/>
              <a:gd name="T7" fmla="*/ 1398 h 6541"/>
              <a:gd name="T8" fmla="*/ 3261 w 6543"/>
              <a:gd name="T9" fmla="*/ 1398 h 6541"/>
              <a:gd name="T10" fmla="*/ 1399 w 6543"/>
              <a:gd name="T11" fmla="*/ 3270 h 6541"/>
              <a:gd name="T12" fmla="*/ 3263 w 6543"/>
              <a:gd name="T13" fmla="*/ 5142 h 6541"/>
              <a:gd name="T14" fmla="*/ 3263 w 6543"/>
              <a:gd name="T15" fmla="*/ 5142 h 6541"/>
              <a:gd name="T16" fmla="*/ 3267 w 6543"/>
              <a:gd name="T17" fmla="*/ 5142 h 6541"/>
              <a:gd name="T18" fmla="*/ 3271 w 6543"/>
              <a:gd name="T19" fmla="*/ 5142 h 6541"/>
              <a:gd name="T20" fmla="*/ 3271 w 6543"/>
              <a:gd name="T21" fmla="*/ 5142 h 6541"/>
              <a:gd name="T22" fmla="*/ 5133 w 6543"/>
              <a:gd name="T23" fmla="*/ 3270 h 6541"/>
              <a:gd name="T24" fmla="*/ 3269 w 6543"/>
              <a:gd name="T25" fmla="*/ 1398 h 6541"/>
              <a:gd name="T26" fmla="*/ 3265 w 6543"/>
              <a:gd name="T27" fmla="*/ 4581 h 6541"/>
              <a:gd name="T28" fmla="*/ 1959 w 6543"/>
              <a:gd name="T29" fmla="*/ 3270 h 6541"/>
              <a:gd name="T30" fmla="*/ 3265 w 6543"/>
              <a:gd name="T31" fmla="*/ 1960 h 6541"/>
              <a:gd name="T32" fmla="*/ 4572 w 6543"/>
              <a:gd name="T33" fmla="*/ 3270 h 6541"/>
              <a:gd name="T34" fmla="*/ 3265 w 6543"/>
              <a:gd name="T35" fmla="*/ 4581 h 6541"/>
              <a:gd name="T36" fmla="*/ 2987 w 6543"/>
              <a:gd name="T37" fmla="*/ 0 h 6541"/>
              <a:gd name="T38" fmla="*/ 3556 w 6543"/>
              <a:gd name="T39" fmla="*/ 0 h 6541"/>
              <a:gd name="T40" fmla="*/ 3556 w 6543"/>
              <a:gd name="T41" fmla="*/ 993 h 6541"/>
              <a:gd name="T42" fmla="*/ 2987 w 6543"/>
              <a:gd name="T43" fmla="*/ 993 h 6541"/>
              <a:gd name="T44" fmla="*/ 2987 w 6543"/>
              <a:gd name="T45" fmla="*/ 0 h 6541"/>
              <a:gd name="T46" fmla="*/ 2987 w 6543"/>
              <a:gd name="T47" fmla="*/ 5548 h 6541"/>
              <a:gd name="T48" fmla="*/ 3556 w 6543"/>
              <a:gd name="T49" fmla="*/ 5548 h 6541"/>
              <a:gd name="T50" fmla="*/ 3556 w 6543"/>
              <a:gd name="T51" fmla="*/ 6541 h 6541"/>
              <a:gd name="T52" fmla="*/ 2987 w 6543"/>
              <a:gd name="T53" fmla="*/ 6541 h 6541"/>
              <a:gd name="T54" fmla="*/ 2987 w 6543"/>
              <a:gd name="T55" fmla="*/ 5548 h 6541"/>
              <a:gd name="T56" fmla="*/ 992 w 6543"/>
              <a:gd name="T57" fmla="*/ 3554 h 6541"/>
              <a:gd name="T58" fmla="*/ 0 w 6543"/>
              <a:gd name="T59" fmla="*/ 3554 h 6541"/>
              <a:gd name="T60" fmla="*/ 0 w 6543"/>
              <a:gd name="T61" fmla="*/ 2985 h 6541"/>
              <a:gd name="T62" fmla="*/ 993 w 6543"/>
              <a:gd name="T63" fmla="*/ 2985 h 6541"/>
              <a:gd name="T64" fmla="*/ 993 w 6543"/>
              <a:gd name="T65" fmla="*/ 3554 h 6541"/>
              <a:gd name="T66" fmla="*/ 992 w 6543"/>
              <a:gd name="T67" fmla="*/ 3554 h 6541"/>
              <a:gd name="T68" fmla="*/ 5549 w 6543"/>
              <a:gd name="T69" fmla="*/ 2986 h 6541"/>
              <a:gd name="T70" fmla="*/ 6543 w 6543"/>
              <a:gd name="T71" fmla="*/ 2986 h 6541"/>
              <a:gd name="T72" fmla="*/ 6543 w 6543"/>
              <a:gd name="T73" fmla="*/ 3556 h 6541"/>
              <a:gd name="T74" fmla="*/ 5549 w 6543"/>
              <a:gd name="T75" fmla="*/ 3556 h 6541"/>
              <a:gd name="T76" fmla="*/ 5549 w 6543"/>
              <a:gd name="T77" fmla="*/ 2986 h 6541"/>
              <a:gd name="T78" fmla="*/ 757 w 6543"/>
              <a:gd name="T79" fmla="*/ 1158 h 6541"/>
              <a:gd name="T80" fmla="*/ 1160 w 6543"/>
              <a:gd name="T81" fmla="*/ 756 h 6541"/>
              <a:gd name="T82" fmla="*/ 1863 w 6543"/>
              <a:gd name="T83" fmla="*/ 1458 h 6541"/>
              <a:gd name="T84" fmla="*/ 1460 w 6543"/>
              <a:gd name="T85" fmla="*/ 1861 h 6541"/>
              <a:gd name="T86" fmla="*/ 757 w 6543"/>
              <a:gd name="T87" fmla="*/ 1158 h 6541"/>
              <a:gd name="T88" fmla="*/ 5784 w 6543"/>
              <a:gd name="T89" fmla="*/ 5382 h 6541"/>
              <a:gd name="T90" fmla="*/ 5381 w 6543"/>
              <a:gd name="T91" fmla="*/ 5785 h 6541"/>
              <a:gd name="T92" fmla="*/ 4679 w 6543"/>
              <a:gd name="T93" fmla="*/ 5082 h 6541"/>
              <a:gd name="T94" fmla="*/ 5081 w 6543"/>
              <a:gd name="T95" fmla="*/ 4680 h 6541"/>
              <a:gd name="T96" fmla="*/ 5784 w 6543"/>
              <a:gd name="T97" fmla="*/ 5382 h 6541"/>
              <a:gd name="T98" fmla="*/ 1159 w 6543"/>
              <a:gd name="T99" fmla="*/ 5785 h 6541"/>
              <a:gd name="T100" fmla="*/ 756 w 6543"/>
              <a:gd name="T101" fmla="*/ 5382 h 6541"/>
              <a:gd name="T102" fmla="*/ 1459 w 6543"/>
              <a:gd name="T103" fmla="*/ 4680 h 6541"/>
              <a:gd name="T104" fmla="*/ 1861 w 6543"/>
              <a:gd name="T105" fmla="*/ 5082 h 6541"/>
              <a:gd name="T106" fmla="*/ 1159 w 6543"/>
              <a:gd name="T107" fmla="*/ 5785 h 6541"/>
              <a:gd name="T108" fmla="*/ 5784 w 6543"/>
              <a:gd name="T109" fmla="*/ 1158 h 6541"/>
              <a:gd name="T110" fmla="*/ 5081 w 6543"/>
              <a:gd name="T111" fmla="*/ 1861 h 6541"/>
              <a:gd name="T112" fmla="*/ 4679 w 6543"/>
              <a:gd name="T113" fmla="*/ 1458 h 6541"/>
              <a:gd name="T114" fmla="*/ 5381 w 6543"/>
              <a:gd name="T115" fmla="*/ 756 h 6541"/>
              <a:gd name="T116" fmla="*/ 5784 w 6543"/>
              <a:gd name="T117" fmla="*/ 1158 h 6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43" h="6541">
                <a:moveTo>
                  <a:pt x="3269" y="1398"/>
                </a:moveTo>
                <a:lnTo>
                  <a:pt x="3269" y="1398"/>
                </a:lnTo>
                <a:lnTo>
                  <a:pt x="3265" y="1398"/>
                </a:lnTo>
                <a:lnTo>
                  <a:pt x="3261" y="1398"/>
                </a:lnTo>
                <a:lnTo>
                  <a:pt x="3261" y="1398"/>
                </a:lnTo>
                <a:cubicBezTo>
                  <a:pt x="2233" y="1404"/>
                  <a:pt x="1399" y="2241"/>
                  <a:pt x="1399" y="3270"/>
                </a:cubicBezTo>
                <a:cubicBezTo>
                  <a:pt x="1399" y="4300"/>
                  <a:pt x="2233" y="5137"/>
                  <a:pt x="3263" y="5142"/>
                </a:cubicBezTo>
                <a:lnTo>
                  <a:pt x="3263" y="5142"/>
                </a:lnTo>
                <a:lnTo>
                  <a:pt x="3267" y="5142"/>
                </a:lnTo>
                <a:lnTo>
                  <a:pt x="3271" y="5142"/>
                </a:lnTo>
                <a:lnTo>
                  <a:pt x="3271" y="5142"/>
                </a:lnTo>
                <a:cubicBezTo>
                  <a:pt x="4297" y="5137"/>
                  <a:pt x="5133" y="4300"/>
                  <a:pt x="5133" y="3270"/>
                </a:cubicBezTo>
                <a:cubicBezTo>
                  <a:pt x="5133" y="2241"/>
                  <a:pt x="4297" y="1404"/>
                  <a:pt x="3269" y="1398"/>
                </a:cubicBezTo>
                <a:close/>
                <a:moveTo>
                  <a:pt x="3265" y="4581"/>
                </a:moveTo>
                <a:cubicBezTo>
                  <a:pt x="2545" y="4578"/>
                  <a:pt x="1959" y="3992"/>
                  <a:pt x="1959" y="3270"/>
                </a:cubicBezTo>
                <a:cubicBezTo>
                  <a:pt x="1959" y="2549"/>
                  <a:pt x="2544" y="1962"/>
                  <a:pt x="3265" y="1960"/>
                </a:cubicBezTo>
                <a:cubicBezTo>
                  <a:pt x="3985" y="1962"/>
                  <a:pt x="4572" y="2549"/>
                  <a:pt x="4572" y="3270"/>
                </a:cubicBezTo>
                <a:cubicBezTo>
                  <a:pt x="4572" y="3992"/>
                  <a:pt x="3987" y="4578"/>
                  <a:pt x="3265" y="4581"/>
                </a:cubicBezTo>
                <a:close/>
                <a:moveTo>
                  <a:pt x="2987" y="0"/>
                </a:moveTo>
                <a:lnTo>
                  <a:pt x="3556" y="0"/>
                </a:lnTo>
                <a:lnTo>
                  <a:pt x="3556" y="993"/>
                </a:lnTo>
                <a:lnTo>
                  <a:pt x="2987" y="993"/>
                </a:lnTo>
                <a:lnTo>
                  <a:pt x="2987" y="0"/>
                </a:lnTo>
                <a:close/>
                <a:moveTo>
                  <a:pt x="2987" y="5548"/>
                </a:moveTo>
                <a:lnTo>
                  <a:pt x="3556" y="5548"/>
                </a:lnTo>
                <a:lnTo>
                  <a:pt x="3556" y="6541"/>
                </a:lnTo>
                <a:lnTo>
                  <a:pt x="2987" y="6541"/>
                </a:lnTo>
                <a:lnTo>
                  <a:pt x="2987" y="5548"/>
                </a:lnTo>
                <a:close/>
                <a:moveTo>
                  <a:pt x="992" y="3554"/>
                </a:moveTo>
                <a:lnTo>
                  <a:pt x="0" y="3554"/>
                </a:lnTo>
                <a:lnTo>
                  <a:pt x="0" y="2985"/>
                </a:lnTo>
                <a:lnTo>
                  <a:pt x="993" y="2985"/>
                </a:lnTo>
                <a:lnTo>
                  <a:pt x="993" y="3554"/>
                </a:lnTo>
                <a:lnTo>
                  <a:pt x="992" y="3554"/>
                </a:lnTo>
                <a:close/>
                <a:moveTo>
                  <a:pt x="5549" y="2986"/>
                </a:moveTo>
                <a:lnTo>
                  <a:pt x="6543" y="2986"/>
                </a:lnTo>
                <a:lnTo>
                  <a:pt x="6543" y="3556"/>
                </a:lnTo>
                <a:lnTo>
                  <a:pt x="5549" y="3556"/>
                </a:lnTo>
                <a:lnTo>
                  <a:pt x="5549" y="2986"/>
                </a:lnTo>
                <a:close/>
                <a:moveTo>
                  <a:pt x="757" y="1158"/>
                </a:moveTo>
                <a:lnTo>
                  <a:pt x="1160" y="756"/>
                </a:lnTo>
                <a:lnTo>
                  <a:pt x="1863" y="1458"/>
                </a:lnTo>
                <a:lnTo>
                  <a:pt x="1460" y="1861"/>
                </a:lnTo>
                <a:lnTo>
                  <a:pt x="757" y="1158"/>
                </a:lnTo>
                <a:close/>
                <a:moveTo>
                  <a:pt x="5784" y="5382"/>
                </a:moveTo>
                <a:lnTo>
                  <a:pt x="5381" y="5785"/>
                </a:lnTo>
                <a:lnTo>
                  <a:pt x="4679" y="5082"/>
                </a:lnTo>
                <a:lnTo>
                  <a:pt x="5081" y="4680"/>
                </a:lnTo>
                <a:lnTo>
                  <a:pt x="5784" y="5382"/>
                </a:lnTo>
                <a:close/>
                <a:moveTo>
                  <a:pt x="1159" y="5785"/>
                </a:moveTo>
                <a:lnTo>
                  <a:pt x="756" y="5382"/>
                </a:lnTo>
                <a:lnTo>
                  <a:pt x="1459" y="4680"/>
                </a:lnTo>
                <a:lnTo>
                  <a:pt x="1861" y="5082"/>
                </a:lnTo>
                <a:lnTo>
                  <a:pt x="1159" y="5785"/>
                </a:lnTo>
                <a:close/>
                <a:moveTo>
                  <a:pt x="5784" y="1158"/>
                </a:moveTo>
                <a:lnTo>
                  <a:pt x="5081" y="1861"/>
                </a:lnTo>
                <a:lnTo>
                  <a:pt x="4679" y="1458"/>
                </a:lnTo>
                <a:lnTo>
                  <a:pt x="5381" y="756"/>
                </a:lnTo>
                <a:lnTo>
                  <a:pt x="5784" y="1158"/>
                </a:lnTo>
                <a:close/>
              </a:path>
            </a:pathLst>
          </a:custGeom>
          <a:gradFill>
            <a:gsLst>
              <a:gs pos="0">
                <a:srgbClr val="0073BE"/>
              </a:gs>
              <a:gs pos="100000">
                <a:srgbClr val="00C4C4"/>
              </a:gs>
            </a:gsLst>
            <a:lin ang="54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PA-文本框 175">
            <a:extLst>
              <a:ext uri="{FF2B5EF4-FFF2-40B4-BE49-F238E27FC236}">
                <a16:creationId xmlns:a16="http://schemas.microsoft.com/office/drawing/2014/main" xmlns="" id="{ADFC3314-42AD-4629-8E80-CB46D4B7966B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4918808" y="3026016"/>
            <a:ext cx="136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高亮度</a:t>
            </a:r>
          </a:p>
        </p:txBody>
      </p:sp>
      <p:graphicFrame>
        <p:nvGraphicFramePr>
          <p:cNvPr id="4" name="PA-Chart 3">
            <a:extLst>
              <a:ext uri="{FF2B5EF4-FFF2-40B4-BE49-F238E27FC236}">
                <a16:creationId xmlns:a16="http://schemas.microsoft.com/office/drawing/2014/main" xmlns="" id="{C62EDBCF-834D-4792-B341-1A1E928DF976}"/>
              </a:ext>
            </a:extLst>
          </p:cNvPr>
          <p:cNvGraphicFramePr/>
          <p:nvPr>
            <p:custDataLst>
              <p:tags r:id="rId14"/>
            </p:custDataLst>
          </p:nvPr>
        </p:nvGraphicFramePr>
        <p:xfrm>
          <a:off x="6093194" y="1078047"/>
          <a:ext cx="5765007" cy="2762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5"/>
          </a:graphicData>
        </a:graphic>
      </p:graphicFrame>
      <p:sp>
        <p:nvSpPr>
          <p:cNvPr id="26" name="PA-圆角矩形 25">
            <a:extLst>
              <a:ext uri="{FF2B5EF4-FFF2-40B4-BE49-F238E27FC236}">
                <a16:creationId xmlns:a16="http://schemas.microsoft.com/office/drawing/2014/main" xmlns="" id="{00C0AB1F-EAF3-46FB-BE77-B8701D13314C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flipV="1">
            <a:off x="3866618" y="3829129"/>
            <a:ext cx="7949832" cy="2563098"/>
          </a:xfrm>
          <a:prstGeom prst="roundRect">
            <a:avLst>
              <a:gd name="adj" fmla="val 1919"/>
            </a:avLst>
          </a:prstGeom>
          <a:noFill/>
          <a:ln w="3175">
            <a:solidFill>
              <a:srgbClr val="00C6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PA-矩形 27">
            <a:extLst>
              <a:ext uri="{FF2B5EF4-FFF2-40B4-BE49-F238E27FC236}">
                <a16:creationId xmlns:a16="http://schemas.microsoft.com/office/drawing/2014/main" xmlns="" id="{B44CF323-270B-435C-9B12-5FC41A5A483C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205025" y="5029073"/>
            <a:ext cx="2143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73BE"/>
                    </a:gs>
                    <a:gs pos="100000">
                      <a:srgbClr val="00C4C4"/>
                    </a:gs>
                  </a:gsLst>
                  <a:lin ang="10800000" scaled="0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Gill Sans MT"/>
              </a:rPr>
              <a:t>支持无线投屏的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73BE"/>
                  </a:gs>
                  <a:gs pos="100000">
                    <a:srgbClr val="00C4C4"/>
                  </a:gs>
                </a:gsLst>
                <a:lin ang="10800000" scaled="0"/>
              </a:gradFill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Gill Sans MT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73BE"/>
                    </a:gs>
                    <a:gs pos="100000">
                      <a:srgbClr val="00C4C4"/>
                    </a:gs>
                  </a:gsLst>
                  <a:lin ang="10800000" scaled="0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Gill Sans MT"/>
              </a:rPr>
              <a:t>高亮度投影仪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73BE"/>
                  </a:gs>
                  <a:gs pos="100000">
                    <a:srgbClr val="00C4C4"/>
                  </a:gs>
                </a:gsLst>
                <a:lin ang="10800000" scaled="0"/>
              </a:gradFill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0" name="PA-矩形 39">
            <a:extLst>
              <a:ext uri="{FF2B5EF4-FFF2-40B4-BE49-F238E27FC236}">
                <a16:creationId xmlns:a16="http://schemas.microsoft.com/office/drawing/2014/main" xmlns="" id="{172C7D97-440E-41E6-877F-CCCD83E89E70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9605493" y="4767085"/>
            <a:ext cx="143821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E540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用户印象</a:t>
            </a:r>
          </a:p>
        </p:txBody>
      </p:sp>
      <p:cxnSp>
        <p:nvCxnSpPr>
          <p:cNvPr id="41" name="PA-直接连接符 40">
            <a:extLst>
              <a:ext uri="{FF2B5EF4-FFF2-40B4-BE49-F238E27FC236}">
                <a16:creationId xmlns:a16="http://schemas.microsoft.com/office/drawing/2014/main" xmlns="" id="{58D03842-FBDF-4B93-9FF5-ADD5C2815059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>
            <a:off x="9272540" y="4614506"/>
            <a:ext cx="2104120" cy="0"/>
          </a:xfrm>
          <a:prstGeom prst="line">
            <a:avLst/>
          </a:prstGeom>
          <a:ln>
            <a:gradFill>
              <a:gsLst>
                <a:gs pos="0">
                  <a:srgbClr val="00C6C6"/>
                </a:gs>
                <a:gs pos="54000">
                  <a:srgbClr val="0073BE"/>
                </a:gs>
                <a:gs pos="100000">
                  <a:srgbClr val="00C6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PA-圆角矩形 78">
            <a:extLst>
              <a:ext uri="{FF2B5EF4-FFF2-40B4-BE49-F238E27FC236}">
                <a16:creationId xmlns:a16="http://schemas.microsoft.com/office/drawing/2014/main" xmlns="" id="{4B92E5A1-7016-4A03-8807-A0F66255EDA8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4278052" y="3861609"/>
            <a:ext cx="2451470" cy="45827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电商用户评价词频分析</a:t>
            </a:r>
          </a:p>
        </p:txBody>
      </p:sp>
      <p:cxnSp>
        <p:nvCxnSpPr>
          <p:cNvPr id="80" name="PA-直接连接符 79">
            <a:extLst>
              <a:ext uri="{FF2B5EF4-FFF2-40B4-BE49-F238E27FC236}">
                <a16:creationId xmlns:a16="http://schemas.microsoft.com/office/drawing/2014/main" xmlns="" id="{D8BB2BE8-7D9D-48DE-A05C-F9A1FBD2DC68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>
            <a:off x="9272540" y="5909742"/>
            <a:ext cx="2104120" cy="0"/>
          </a:xfrm>
          <a:prstGeom prst="line">
            <a:avLst/>
          </a:prstGeom>
          <a:ln>
            <a:gradFill>
              <a:gsLst>
                <a:gs pos="0">
                  <a:srgbClr val="00C6C6"/>
                </a:gs>
                <a:gs pos="54000">
                  <a:srgbClr val="0073BE"/>
                </a:gs>
                <a:gs pos="100000">
                  <a:srgbClr val="00C6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PA-燕尾形 85">
            <a:extLst>
              <a:ext uri="{FF2B5EF4-FFF2-40B4-BE49-F238E27FC236}">
                <a16:creationId xmlns:a16="http://schemas.microsoft.com/office/drawing/2014/main" xmlns="" id="{3A708EB8-79DD-425A-A353-1DB4EC64FA78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8677820" y="5211106"/>
            <a:ext cx="206815" cy="258897"/>
          </a:xfrm>
          <a:prstGeom prst="chevron">
            <a:avLst>
              <a:gd name="adj" fmla="val 62813"/>
            </a:avLst>
          </a:prstGeom>
          <a:gradFill>
            <a:gsLst>
              <a:gs pos="100000">
                <a:srgbClr val="0073BE"/>
              </a:gs>
              <a:gs pos="60000">
                <a:srgbClr val="00C6C6">
                  <a:alpha val="58000"/>
                </a:srgbClr>
              </a:gs>
              <a:gs pos="0">
                <a:srgbClr val="00C6C6">
                  <a:alpha val="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PA-燕尾形 86">
            <a:extLst>
              <a:ext uri="{FF2B5EF4-FFF2-40B4-BE49-F238E27FC236}">
                <a16:creationId xmlns:a16="http://schemas.microsoft.com/office/drawing/2014/main" xmlns="" id="{CA2281DD-72FD-4D76-BF84-094F1D4E3960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890862" y="5211106"/>
            <a:ext cx="206815" cy="258897"/>
          </a:xfrm>
          <a:prstGeom prst="chevron">
            <a:avLst>
              <a:gd name="adj" fmla="val 62813"/>
            </a:avLst>
          </a:prstGeom>
          <a:gradFill>
            <a:gsLst>
              <a:gs pos="100000">
                <a:srgbClr val="0073BE"/>
              </a:gs>
              <a:gs pos="60000">
                <a:srgbClr val="00C6C6">
                  <a:alpha val="58000"/>
                </a:srgbClr>
              </a:gs>
              <a:gs pos="0">
                <a:srgbClr val="00C6C6">
                  <a:alpha val="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PA-矩形 83">
            <a:extLst>
              <a:ext uri="{FF2B5EF4-FFF2-40B4-BE49-F238E27FC236}">
                <a16:creationId xmlns:a16="http://schemas.microsoft.com/office/drawing/2014/main" xmlns="" id="{0BDE0082-BCA4-4C79-8A20-FB581AA105A4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4238052" y="3984021"/>
            <a:ext cx="80130" cy="2474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PA-圆角矩形 88">
            <a:extLst>
              <a:ext uri="{FF2B5EF4-FFF2-40B4-BE49-F238E27FC236}">
                <a16:creationId xmlns:a16="http://schemas.microsoft.com/office/drawing/2014/main" xmlns="" id="{F66C58BB-4029-4395-B0F1-5E85DDF84F4C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4278052" y="516480"/>
            <a:ext cx="2451470" cy="45827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购买决定因素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TOP10</a:t>
            </a:r>
          </a:p>
        </p:txBody>
      </p:sp>
      <p:sp>
        <p:nvSpPr>
          <p:cNvPr id="90" name="PA-矩形 89">
            <a:extLst>
              <a:ext uri="{FF2B5EF4-FFF2-40B4-BE49-F238E27FC236}">
                <a16:creationId xmlns:a16="http://schemas.microsoft.com/office/drawing/2014/main" xmlns="" id="{50A9FA45-55A2-4589-BFFF-0867C91B4752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4238052" y="638892"/>
            <a:ext cx="80130" cy="2474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8" name="PA-组合 97">
            <a:extLst>
              <a:ext uri="{FF2B5EF4-FFF2-40B4-BE49-F238E27FC236}">
                <a16:creationId xmlns:a16="http://schemas.microsoft.com/office/drawing/2014/main" xmlns="" id="{48C9F82F-6688-4E67-973D-0FB45B58513F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>
            <a:off x="4313635" y="4487770"/>
            <a:ext cx="4097934" cy="1743243"/>
            <a:chOff x="4313635" y="4327330"/>
            <a:chExt cx="4097934" cy="1743243"/>
          </a:xfrm>
        </p:grpSpPr>
        <p:sp>
          <p:nvSpPr>
            <p:cNvPr id="44" name="PA-文本框 43">
              <a:extLst>
                <a:ext uri="{FF2B5EF4-FFF2-40B4-BE49-F238E27FC236}">
                  <a16:creationId xmlns:a16="http://schemas.microsoft.com/office/drawing/2014/main" xmlns="" id="{876169E7-F3CA-4B39-92AD-9621188E576F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6017461" y="4384994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5252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满意</a:t>
              </a:r>
            </a:p>
          </p:txBody>
        </p:sp>
        <p:sp>
          <p:nvSpPr>
            <p:cNvPr id="45" name="PA-文本框 44">
              <a:extLst>
                <a:ext uri="{FF2B5EF4-FFF2-40B4-BE49-F238E27FC236}">
                  <a16:creationId xmlns:a16="http://schemas.microsoft.com/office/drawing/2014/main" xmlns="" id="{B757FFCE-42BC-4C67-819A-C4E21F9CF5AA}"/>
                </a:ext>
              </a:extLst>
            </p:cNvPr>
            <p:cNvSpPr txBox="1"/>
            <p:nvPr>
              <p:custDataLst>
                <p:tags r:id="rId34"/>
              </p:custDataLst>
            </p:nvPr>
          </p:nvSpPr>
          <p:spPr>
            <a:xfrm>
              <a:off x="7795022" y="5538774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操作</a:t>
              </a:r>
            </a:p>
          </p:txBody>
        </p:sp>
        <p:sp>
          <p:nvSpPr>
            <p:cNvPr id="46" name="PA-文本框 45">
              <a:extLst>
                <a:ext uri="{FF2B5EF4-FFF2-40B4-BE49-F238E27FC236}">
                  <a16:creationId xmlns:a16="http://schemas.microsoft.com/office/drawing/2014/main" xmlns="" id="{2DB1E651-154A-4D01-ADF8-92A92C6CB31A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7854880" y="4778922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连接</a:t>
              </a:r>
            </a:p>
          </p:txBody>
        </p:sp>
        <p:sp>
          <p:nvSpPr>
            <p:cNvPr id="47" name="PA-文本框 46">
              <a:extLst>
                <a:ext uri="{FF2B5EF4-FFF2-40B4-BE49-F238E27FC236}">
                  <a16:creationId xmlns:a16="http://schemas.microsoft.com/office/drawing/2014/main" xmlns="" id="{226E9086-1ED7-4AB7-9C9A-798498BA7F7D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6920486" y="4651271"/>
              <a:ext cx="5806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质量 </a:t>
              </a:r>
            </a:p>
          </p:txBody>
        </p:sp>
        <p:sp>
          <p:nvSpPr>
            <p:cNvPr id="49" name="PA-文本框 48">
              <a:extLst>
                <a:ext uri="{FF2B5EF4-FFF2-40B4-BE49-F238E27FC236}">
                  <a16:creationId xmlns:a16="http://schemas.microsoft.com/office/drawing/2014/main" xmlns="" id="{A88F8751-F108-46FE-AC10-EAD5B06F7125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5569692" y="5081917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投影</a:t>
              </a:r>
            </a:p>
          </p:txBody>
        </p:sp>
        <p:sp>
          <p:nvSpPr>
            <p:cNvPr id="50" name="PA-文本框 49">
              <a:extLst>
                <a:ext uri="{FF2B5EF4-FFF2-40B4-BE49-F238E27FC236}">
                  <a16:creationId xmlns:a16="http://schemas.microsoft.com/office/drawing/2014/main" xmlns="" id="{6B558782-7A35-49C1-89B5-4D2E7AE6D77E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>
              <a:off x="6227243" y="4790877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效果</a:t>
              </a:r>
            </a:p>
          </p:txBody>
        </p:sp>
        <p:sp>
          <p:nvSpPr>
            <p:cNvPr id="51" name="PA-文本框 50">
              <a:extLst>
                <a:ext uri="{FF2B5EF4-FFF2-40B4-BE49-F238E27FC236}">
                  <a16:creationId xmlns:a16="http://schemas.microsoft.com/office/drawing/2014/main" xmlns="" id="{074B3BF8-709F-4EF2-B549-FF40AFD73F6E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4408464" y="4866307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简单</a:t>
              </a:r>
            </a:p>
          </p:txBody>
        </p:sp>
        <p:sp>
          <p:nvSpPr>
            <p:cNvPr id="52" name="PA-文本框 51">
              <a:extLst>
                <a:ext uri="{FF2B5EF4-FFF2-40B4-BE49-F238E27FC236}">
                  <a16:creationId xmlns:a16="http://schemas.microsoft.com/office/drawing/2014/main" xmlns="" id="{7774EB7B-DB55-4100-A3C2-2E5689D7E3B1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6942127" y="5421570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使用</a:t>
              </a:r>
            </a:p>
          </p:txBody>
        </p:sp>
        <p:sp>
          <p:nvSpPr>
            <p:cNvPr id="53" name="PA-文本框 52">
              <a:extLst>
                <a:ext uri="{FF2B5EF4-FFF2-40B4-BE49-F238E27FC236}">
                  <a16:creationId xmlns:a16="http://schemas.microsoft.com/office/drawing/2014/main" xmlns="" id="{14BA4607-FD75-46FA-ADE3-43E64DE492C4}"/>
                </a:ext>
              </a:extLst>
            </p:cNvPr>
            <p:cNvSpPr txBox="1"/>
            <p:nvPr>
              <p:custDataLst>
                <p:tags r:id="rId41"/>
              </p:custDataLst>
            </p:nvPr>
          </p:nvSpPr>
          <p:spPr>
            <a:xfrm>
              <a:off x="6178632" y="5746407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功能</a:t>
              </a:r>
            </a:p>
          </p:txBody>
        </p:sp>
        <p:sp>
          <p:nvSpPr>
            <p:cNvPr id="54" name="PA-文本框 53">
              <a:extLst>
                <a:ext uri="{FF2B5EF4-FFF2-40B4-BE49-F238E27FC236}">
                  <a16:creationId xmlns:a16="http://schemas.microsoft.com/office/drawing/2014/main" xmlns="" id="{7D10D118-A6D5-487A-A1C6-6070CD41EC33}"/>
                </a:ext>
              </a:extLst>
            </p:cNvPr>
            <p:cNvSpPr txBox="1"/>
            <p:nvPr>
              <p:custDataLst>
                <p:tags r:id="rId42"/>
              </p:custDataLst>
            </p:nvPr>
          </p:nvSpPr>
          <p:spPr>
            <a:xfrm>
              <a:off x="5314009" y="5732019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清晰</a:t>
              </a:r>
            </a:p>
          </p:txBody>
        </p:sp>
        <p:sp>
          <p:nvSpPr>
            <p:cNvPr id="55" name="PA-文本框 54">
              <a:extLst>
                <a:ext uri="{FF2B5EF4-FFF2-40B4-BE49-F238E27FC236}">
                  <a16:creationId xmlns:a16="http://schemas.microsoft.com/office/drawing/2014/main" xmlns="" id="{38F83A0A-1715-4467-9BE5-E2104B3AB60C}"/>
                </a:ext>
              </a:extLst>
            </p:cNvPr>
            <p:cNvSpPr txBox="1"/>
            <p:nvPr>
              <p:custDataLst>
                <p:tags r:id="rId43"/>
              </p:custDataLst>
            </p:nvPr>
          </p:nvSpPr>
          <p:spPr>
            <a:xfrm>
              <a:off x="5241134" y="4657810"/>
              <a:ext cx="826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C6C6"/>
                      </a:gs>
                      <a:gs pos="100000">
                        <a:srgbClr val="0070C0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方便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C6C6"/>
                    </a:gs>
                    <a:gs pos="100000">
                      <a:srgbClr val="0070C0"/>
                    </a:gs>
                  </a:gsLst>
                  <a:lin ang="7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6" name="PA-文本框 55">
              <a:extLst>
                <a:ext uri="{FF2B5EF4-FFF2-40B4-BE49-F238E27FC236}">
                  <a16:creationId xmlns:a16="http://schemas.microsoft.com/office/drawing/2014/main" xmlns="" id="{0A706DDA-AC74-4B9E-B65F-4B7BE28D12B0}"/>
                </a:ext>
              </a:extLst>
            </p:cNvPr>
            <p:cNvSpPr txBox="1"/>
            <p:nvPr>
              <p:custDataLst>
                <p:tags r:id="rId44"/>
              </p:custDataLst>
            </p:nvPr>
          </p:nvSpPr>
          <p:spPr>
            <a:xfrm>
              <a:off x="5793428" y="5343030"/>
              <a:ext cx="826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C6C6"/>
                      </a:gs>
                      <a:gs pos="100000">
                        <a:srgbClr val="0070C0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无线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C6C6"/>
                    </a:gs>
                    <a:gs pos="100000">
                      <a:srgbClr val="0070C0"/>
                    </a:gs>
                  </a:gsLst>
                  <a:lin ang="7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7" name="PA-文本框 56">
              <a:extLst>
                <a:ext uri="{FF2B5EF4-FFF2-40B4-BE49-F238E27FC236}">
                  <a16:creationId xmlns:a16="http://schemas.microsoft.com/office/drawing/2014/main" xmlns="" id="{183ABCD1-9817-4809-B6FA-D2E884EA18E1}"/>
                </a:ext>
              </a:extLst>
            </p:cNvPr>
            <p:cNvSpPr txBox="1"/>
            <p:nvPr>
              <p:custDataLst>
                <p:tags r:id="rId45"/>
              </p:custDataLst>
            </p:nvPr>
          </p:nvSpPr>
          <p:spPr>
            <a:xfrm>
              <a:off x="6814837" y="5025615"/>
              <a:ext cx="826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C6C6"/>
                      </a:gs>
                      <a:gs pos="100000">
                        <a:srgbClr val="0070C0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亮度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C6C6"/>
                    </a:gs>
                    <a:gs pos="100000">
                      <a:srgbClr val="0070C0"/>
                    </a:gs>
                  </a:gsLst>
                  <a:lin ang="7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8" name="PA-文本框 57">
              <a:extLst>
                <a:ext uri="{FF2B5EF4-FFF2-40B4-BE49-F238E27FC236}">
                  <a16:creationId xmlns:a16="http://schemas.microsoft.com/office/drawing/2014/main" xmlns="" id="{1FEFDA39-7A3A-4227-9303-47346E462697}"/>
                </a:ext>
              </a:extLst>
            </p:cNvPr>
            <p:cNvSpPr txBox="1"/>
            <p:nvPr>
              <p:custDataLst>
                <p:tags r:id="rId46"/>
              </p:custDataLst>
            </p:nvPr>
          </p:nvSpPr>
          <p:spPr>
            <a:xfrm>
              <a:off x="4695695" y="5241991"/>
              <a:ext cx="826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C6C6"/>
                      </a:gs>
                      <a:gs pos="100000">
                        <a:srgbClr val="0070C0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手机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C6C6"/>
                    </a:gs>
                    <a:gs pos="100000">
                      <a:srgbClr val="0070C0"/>
                    </a:gs>
                  </a:gsLst>
                  <a:lin ang="7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9" name="PA-同侧圆角矩形 58">
              <a:extLst>
                <a:ext uri="{FF2B5EF4-FFF2-40B4-BE49-F238E27FC236}">
                  <a16:creationId xmlns:a16="http://schemas.microsoft.com/office/drawing/2014/main" xmlns="" id="{A70C9581-ED9A-47A1-8E8B-66EC1A2F1F3B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5937447" y="4395948"/>
              <a:ext cx="667226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6350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0" name="PA-同侧圆角矩形 59">
              <a:extLst>
                <a:ext uri="{FF2B5EF4-FFF2-40B4-BE49-F238E27FC236}">
                  <a16:creationId xmlns:a16="http://schemas.microsoft.com/office/drawing/2014/main" xmlns="" id="{0E6FEC07-FDE9-4D8F-91EB-538E574A66BE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6881235" y="4629427"/>
              <a:ext cx="612971" cy="149495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6350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1" name="PA-同侧圆角矩形 60">
              <a:extLst>
                <a:ext uri="{FF2B5EF4-FFF2-40B4-BE49-F238E27FC236}">
                  <a16:creationId xmlns:a16="http://schemas.microsoft.com/office/drawing/2014/main" xmlns="" id="{357FF125-8E6E-4296-8259-1F74B04C780A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7798598" y="4770138"/>
              <a:ext cx="612971" cy="237274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6350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2" name="PA-同侧圆角矩形 61">
              <a:extLst>
                <a:ext uri="{FF2B5EF4-FFF2-40B4-BE49-F238E27FC236}">
                  <a16:creationId xmlns:a16="http://schemas.microsoft.com/office/drawing/2014/main" xmlns="" id="{0D9A4B41-4DCE-4903-BC3B-528E3DBF245A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4313635" y="4853771"/>
              <a:ext cx="667226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6350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3" name="PA-同侧圆角矩形 62">
              <a:extLst>
                <a:ext uri="{FF2B5EF4-FFF2-40B4-BE49-F238E27FC236}">
                  <a16:creationId xmlns:a16="http://schemas.microsoft.com/office/drawing/2014/main" xmlns="" id="{CF309479-87E6-4474-AF5E-609AFD79099A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4749793" y="5272661"/>
              <a:ext cx="667226" cy="351491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6350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6" name="PA-同侧圆角矩形 65">
              <a:extLst>
                <a:ext uri="{FF2B5EF4-FFF2-40B4-BE49-F238E27FC236}">
                  <a16:creationId xmlns:a16="http://schemas.microsoft.com/office/drawing/2014/main" xmlns="" id="{1EA7FB0F-3996-4E53-9EF8-038824479BBC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5259378" y="5720506"/>
              <a:ext cx="667226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952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7" name="PA-同侧圆角矩形 66">
              <a:extLst>
                <a:ext uri="{FF2B5EF4-FFF2-40B4-BE49-F238E27FC236}">
                  <a16:creationId xmlns:a16="http://schemas.microsoft.com/office/drawing/2014/main" xmlns="" id="{A6F70A16-1B29-4519-9962-675BF284E226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7725405" y="5536434"/>
              <a:ext cx="667226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952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8" name="PA-同侧圆角矩形 67">
              <a:extLst>
                <a:ext uri="{FF2B5EF4-FFF2-40B4-BE49-F238E27FC236}">
                  <a16:creationId xmlns:a16="http://schemas.microsoft.com/office/drawing/2014/main" xmlns="" id="{F73F1A2B-BEEA-4644-8A23-AFD7034A6D1A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6877177" y="5403675"/>
              <a:ext cx="667226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9" name="PA-同侧圆角矩形 68">
              <a:extLst>
                <a:ext uri="{FF2B5EF4-FFF2-40B4-BE49-F238E27FC236}">
                  <a16:creationId xmlns:a16="http://schemas.microsoft.com/office/drawing/2014/main" xmlns="" id="{AC672A76-2D74-43F9-8718-7652D925325C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5530559" y="5086288"/>
              <a:ext cx="572585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0" name="PA-同侧圆角矩形 69">
              <a:extLst>
                <a:ext uri="{FF2B5EF4-FFF2-40B4-BE49-F238E27FC236}">
                  <a16:creationId xmlns:a16="http://schemas.microsoft.com/office/drawing/2014/main" xmlns="" id="{9B6A4108-8BFE-44A8-8079-F791CFCFB564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6208745" y="4783968"/>
              <a:ext cx="572585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1" name="PA-同侧圆角矩形 70">
              <a:extLst>
                <a:ext uri="{FF2B5EF4-FFF2-40B4-BE49-F238E27FC236}">
                  <a16:creationId xmlns:a16="http://schemas.microsoft.com/office/drawing/2014/main" xmlns="" id="{24FB9E0E-2AEB-4A00-9711-A652BD994F00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4668550" y="4486872"/>
              <a:ext cx="572585" cy="1559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2" name="PA-同侧圆角矩形 71">
              <a:extLst>
                <a:ext uri="{FF2B5EF4-FFF2-40B4-BE49-F238E27FC236}">
                  <a16:creationId xmlns:a16="http://schemas.microsoft.com/office/drawing/2014/main" xmlns="" id="{D863E9F7-6B3A-4A09-8017-519C1BB9CDA2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7823041" y="5195920"/>
              <a:ext cx="569589" cy="166850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3" name="PA-同侧圆角矩形 72">
              <a:extLst>
                <a:ext uri="{FF2B5EF4-FFF2-40B4-BE49-F238E27FC236}">
                  <a16:creationId xmlns:a16="http://schemas.microsoft.com/office/drawing/2014/main" xmlns="" id="{83E8DA7D-5D26-4E4C-B388-0B7FE05359C2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5276765" y="4335990"/>
              <a:ext cx="423883" cy="115477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5" name="PA-同侧圆角矩形 74">
              <a:extLst>
                <a:ext uri="{FF2B5EF4-FFF2-40B4-BE49-F238E27FC236}">
                  <a16:creationId xmlns:a16="http://schemas.microsoft.com/office/drawing/2014/main" xmlns="" id="{67444703-7245-40DA-B48F-8C9483C0B6D9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6772298" y="5018295"/>
              <a:ext cx="855420" cy="281260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6" name="PA-同侧圆角矩形 75">
              <a:extLst>
                <a:ext uri="{FF2B5EF4-FFF2-40B4-BE49-F238E27FC236}">
                  <a16:creationId xmlns:a16="http://schemas.microsoft.com/office/drawing/2014/main" xmlns="" id="{F4144EBF-7CCF-4E86-AAA7-37FC20514F83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6177958" y="5720506"/>
              <a:ext cx="574543" cy="198254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7" name="PA-同侧圆角矩形 76">
              <a:extLst>
                <a:ext uri="{FF2B5EF4-FFF2-40B4-BE49-F238E27FC236}">
                  <a16:creationId xmlns:a16="http://schemas.microsoft.com/office/drawing/2014/main" xmlns="" id="{ABAAEC74-CBD1-4DBF-A4A8-A9AF83F9EB7B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5793428" y="5353339"/>
              <a:ext cx="819694" cy="257201"/>
            </a:xfrm>
            <a:prstGeom prst="round2SameRect">
              <a:avLst>
                <a:gd name="adj1" fmla="val 15506"/>
                <a:gd name="adj2" fmla="val 5000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78" name="PA-同侧圆角矩形 77">
              <a:extLst>
                <a:ext uri="{FF2B5EF4-FFF2-40B4-BE49-F238E27FC236}">
                  <a16:creationId xmlns:a16="http://schemas.microsoft.com/office/drawing/2014/main" xmlns="" id="{8ED3FCC7-170E-4E7A-9667-56150E3293E6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5231821" y="4657810"/>
              <a:ext cx="787837" cy="228888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9" name="PA-同侧圆角矩形 98">
              <a:extLst>
                <a:ext uri="{FF2B5EF4-FFF2-40B4-BE49-F238E27FC236}">
                  <a16:creationId xmlns:a16="http://schemas.microsoft.com/office/drawing/2014/main" xmlns="" id="{98E50328-1EC7-4B54-BC0C-9DFB44C04605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>
              <a:off x="6722423" y="4327330"/>
              <a:ext cx="574543" cy="198254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0" name="PA-同侧圆角矩形 99">
              <a:extLst>
                <a:ext uri="{FF2B5EF4-FFF2-40B4-BE49-F238E27FC236}">
                  <a16:creationId xmlns:a16="http://schemas.microsoft.com/office/drawing/2014/main" xmlns="" id="{E12F0031-CD62-4607-B0F9-15CD5D8662A6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7605191" y="4491891"/>
              <a:ext cx="574543" cy="198254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01" name="PA-同侧圆角矩形 100">
              <a:extLst>
                <a:ext uri="{FF2B5EF4-FFF2-40B4-BE49-F238E27FC236}">
                  <a16:creationId xmlns:a16="http://schemas.microsoft.com/office/drawing/2014/main" xmlns="" id="{ED758881-5CC0-48C8-A7EA-462A0EED6359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>
              <a:off x="4571525" y="5686579"/>
              <a:ext cx="423883" cy="115477"/>
            </a:xfrm>
            <a:prstGeom prst="round2SameRect">
              <a:avLst>
                <a:gd name="adj1" fmla="val 15506"/>
                <a:gd name="adj2" fmla="val 0"/>
              </a:avLst>
            </a:prstGeom>
            <a:noFill/>
            <a:ln w="3175">
              <a:gradFill>
                <a:gsLst>
                  <a:gs pos="0">
                    <a:srgbClr val="00C6C6"/>
                  </a:gs>
                  <a:gs pos="100000">
                    <a:srgbClr val="00C6C6">
                      <a:alpha val="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FF355DF-1FB0-4DA4-B0D7-D3BA0A4C8898}"/>
              </a:ext>
            </a:extLst>
          </p:cNvPr>
          <p:cNvGrpSpPr/>
          <p:nvPr/>
        </p:nvGrpSpPr>
        <p:grpSpPr>
          <a:xfrm>
            <a:off x="327482" y="274686"/>
            <a:ext cx="2795996" cy="3454928"/>
            <a:chOff x="327482" y="274686"/>
            <a:chExt cx="2795996" cy="3454928"/>
          </a:xfrm>
        </p:grpSpPr>
        <p:sp>
          <p:nvSpPr>
            <p:cNvPr id="65" name="PA-矩形 64">
              <a:extLst>
                <a:ext uri="{FF2B5EF4-FFF2-40B4-BE49-F238E27FC236}">
                  <a16:creationId xmlns:a16="http://schemas.microsoft.com/office/drawing/2014/main" xmlns="" id="{82494CB2-1249-4708-9C28-123060DEE006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337023" y="274686"/>
              <a:ext cx="219002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  <a:alpha val="8000"/>
                    </a:prstClr>
                  </a:soli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E540</a:t>
              </a:r>
              <a:endPara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  <a:alpha val="8000"/>
                  </a:prstClr>
                </a:soli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74" name="PA-矩形 73">
              <a:extLst>
                <a:ext uri="{FF2B5EF4-FFF2-40B4-BE49-F238E27FC236}">
                  <a16:creationId xmlns:a16="http://schemas.microsoft.com/office/drawing/2014/main" xmlns="" id="{712B3A28-8B14-484A-B5C4-298C8DFC1DCD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051559" y="696438"/>
              <a:ext cx="20719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67738D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阿里巴巴普惠体 B"/>
                  <a:ea typeface="阿里巴巴普惠体 B" panose="00020600040101010101"/>
                  <a:cs typeface="+mn-cs"/>
                  <a:sym typeface="Gill Sans MT"/>
                </a:rPr>
                <a:t>用户调研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67738D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 B"/>
                <a:ea typeface="阿里巴巴普惠体 B" panose="00020600040101010101"/>
                <a:cs typeface="+mn-cs"/>
              </a:endParaRPr>
            </a:p>
          </p:txBody>
        </p:sp>
        <p:sp>
          <p:nvSpPr>
            <p:cNvPr id="34" name="PA-矩形 33">
              <a:extLst>
                <a:ext uri="{FF2B5EF4-FFF2-40B4-BE49-F238E27FC236}">
                  <a16:creationId xmlns:a16="http://schemas.microsoft.com/office/drawing/2014/main" xmlns="" id="{97554C09-209B-47D9-9B7B-47F0DF9A2049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327482" y="2775507"/>
              <a:ext cx="279200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73BE"/>
                      </a:gs>
                      <a:gs pos="100000">
                        <a:srgbClr val="00C6C6"/>
                      </a:gs>
                    </a:gsLst>
                    <a:lin ang="0" scaled="0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Gill Sans MT"/>
                </a:rPr>
                <a:t>好画质之外 </a:t>
              </a:r>
              <a:endParaRPr kumimoji="0" lang="en-US" altLang="zh-CN" sz="2800" b="0" i="1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73BE"/>
                    </a:gs>
                    <a:gs pos="100000">
                      <a:srgbClr val="00C6C6"/>
                    </a:gs>
                  </a:gsLst>
                  <a:lin ang="0" scaled="0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Gill Sans M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73BE"/>
                      </a:gs>
                      <a:gs pos="100000">
                        <a:srgbClr val="00C6C6"/>
                      </a:gs>
                    </a:gsLst>
                    <a:lin ang="0" scaled="0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Gill Sans MT"/>
                </a:rPr>
                <a:t>智能化需求崛起</a:t>
              </a:r>
              <a:endParaRPr kumimoji="0" lang="en-US" altLang="zh-CN" sz="2800" b="0" i="1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73BE"/>
                    </a:gs>
                    <a:gs pos="100000">
                      <a:srgbClr val="00C6C6"/>
                    </a:gs>
                  </a:gsLst>
                  <a:lin ang="0" scaled="0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91" name="PA-矩形 90">
              <a:extLst>
                <a:ext uri="{FF2B5EF4-FFF2-40B4-BE49-F238E27FC236}">
                  <a16:creationId xmlns:a16="http://schemas.microsoft.com/office/drawing/2014/main" xmlns="" id="{008ADB2F-ED47-4DCB-B171-A7AF7580CD3B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391121" y="2277859"/>
              <a:ext cx="218236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Gill Sans MT"/>
                </a:rPr>
                <a:t>用户选购投影仪</a:t>
              </a:r>
              <a:endParaRPr kumimoji="0" lang="en-US" altLang="zh-CN" sz="14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Gill Sans M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Gill Sans MT"/>
                </a:rPr>
                <a:t>观念已有所改变</a:t>
              </a:r>
              <a:endParaRPr kumimoji="0" lang="en-US" altLang="zh-CN" sz="14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92" name="PA-直接连接符 91">
              <a:extLst>
                <a:ext uri="{FF2B5EF4-FFF2-40B4-BE49-F238E27FC236}">
                  <a16:creationId xmlns:a16="http://schemas.microsoft.com/office/drawing/2014/main" xmlns="" id="{3F854136-EEA1-4696-984E-720D241A0DBD}"/>
                </a:ext>
              </a:extLst>
            </p:cNvPr>
            <p:cNvCxnSpPr>
              <a:cxnSpLocks/>
            </p:cNvCxnSpPr>
            <p:nvPr>
              <p:custDataLst>
                <p:tags r:id="rId32"/>
              </p:custDataLst>
            </p:nvPr>
          </p:nvCxnSpPr>
          <p:spPr>
            <a:xfrm>
              <a:off x="528091" y="2215055"/>
              <a:ext cx="608646" cy="0"/>
            </a:xfrm>
            <a:prstGeom prst="line">
              <a:avLst/>
            </a:prstGeom>
            <a:ln w="3175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PA-矩形 1">
            <a:extLst>
              <a:ext uri="{FF2B5EF4-FFF2-40B4-BE49-F238E27FC236}">
                <a16:creationId xmlns:a16="http://schemas.microsoft.com/office/drawing/2014/main" xmlns="" id="{4DCEA590-8D43-4899-953A-CE0082F9D3E2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13232" y="4289959"/>
            <a:ext cx="3534917" cy="2563098"/>
          </a:xfrm>
          <a:prstGeom prst="rect">
            <a:avLst/>
          </a:prstGeom>
          <a:gradFill>
            <a:gsLst>
              <a:gs pos="3000">
                <a:schemeClr val="tx2">
                  <a:lumMod val="75000"/>
                  <a:alpha val="29000"/>
                </a:schemeClr>
              </a:gs>
              <a:gs pos="90000">
                <a:schemeClr val="tx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754DB97E-2E56-4672-95AC-5CAEB615D4A7}"/>
              </a:ext>
            </a:extLst>
          </p:cNvPr>
          <p:cNvGrpSpPr/>
          <p:nvPr/>
        </p:nvGrpSpPr>
        <p:grpSpPr>
          <a:xfrm>
            <a:off x="11449699" y="3431006"/>
            <a:ext cx="192559" cy="110787"/>
            <a:chOff x="1536700" y="5746750"/>
            <a:chExt cx="441479" cy="254000"/>
          </a:xfrm>
          <a:noFill/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54069C47-AB21-4971-9268-783F7FC83CD0}"/>
                </a:ext>
              </a:extLst>
            </p:cNvPr>
            <p:cNvSpPr/>
            <p:nvPr/>
          </p:nvSpPr>
          <p:spPr>
            <a:xfrm rot="2700000">
              <a:off x="1536700" y="5746750"/>
              <a:ext cx="254000" cy="2540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00C6C6">
                      <a:alpha val="88000"/>
                    </a:srgbClr>
                  </a:gs>
                  <a:gs pos="100000">
                    <a:srgbClr val="0073BE">
                      <a:alpha val="9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9ABE925C-D55C-4FB2-B4F7-C6D5089275CC}"/>
                </a:ext>
              </a:extLst>
            </p:cNvPr>
            <p:cNvSpPr/>
            <p:nvPr/>
          </p:nvSpPr>
          <p:spPr>
            <a:xfrm rot="2700000">
              <a:off x="1724179" y="5746750"/>
              <a:ext cx="254000" cy="2540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00C6C6">
                      <a:alpha val="88000"/>
                    </a:srgbClr>
                  </a:gs>
                  <a:gs pos="100000">
                    <a:srgbClr val="0073BE">
                      <a:alpha val="9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3F9DAE19-27C9-4677-843E-3F6EA9B131DA}"/>
              </a:ext>
            </a:extLst>
          </p:cNvPr>
          <p:cNvGrpSpPr/>
          <p:nvPr/>
        </p:nvGrpSpPr>
        <p:grpSpPr>
          <a:xfrm>
            <a:off x="11426754" y="6132541"/>
            <a:ext cx="192559" cy="110787"/>
            <a:chOff x="1536700" y="5746750"/>
            <a:chExt cx="441479" cy="254000"/>
          </a:xfrm>
          <a:noFill/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F7DE1DF5-109F-4942-83EC-6A6BA65FFF57}"/>
                </a:ext>
              </a:extLst>
            </p:cNvPr>
            <p:cNvSpPr/>
            <p:nvPr/>
          </p:nvSpPr>
          <p:spPr>
            <a:xfrm rot="2700000">
              <a:off x="1536700" y="5746750"/>
              <a:ext cx="254000" cy="2540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00C6C6">
                      <a:alpha val="88000"/>
                    </a:srgbClr>
                  </a:gs>
                  <a:gs pos="100000">
                    <a:srgbClr val="0073BE">
                      <a:alpha val="9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025D3D7B-55D9-4183-A064-8B23791AB269}"/>
                </a:ext>
              </a:extLst>
            </p:cNvPr>
            <p:cNvSpPr/>
            <p:nvPr/>
          </p:nvSpPr>
          <p:spPr>
            <a:xfrm rot="2700000">
              <a:off x="1724179" y="5746750"/>
              <a:ext cx="254000" cy="2540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00C6C6">
                      <a:alpha val="88000"/>
                    </a:srgbClr>
                  </a:gs>
                  <a:gs pos="100000">
                    <a:srgbClr val="0073BE">
                      <a:alpha val="91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0204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F78C593-FAB2-4A02-8065-A1C3FDBBCBBA}"/>
              </a:ext>
            </a:extLst>
          </p:cNvPr>
          <p:cNvGrpSpPr/>
          <p:nvPr/>
        </p:nvGrpSpPr>
        <p:grpSpPr>
          <a:xfrm rot="20977019">
            <a:off x="-839407" y="-442618"/>
            <a:ext cx="14814722" cy="4581174"/>
            <a:chOff x="-870710" y="1344057"/>
            <a:chExt cx="14814722" cy="4602318"/>
          </a:xfrm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722032E9-863B-43EB-B1CC-08D2E5A6DBE5}"/>
                </a:ext>
              </a:extLst>
            </p:cNvPr>
            <p:cNvSpPr/>
            <p:nvPr/>
          </p:nvSpPr>
          <p:spPr>
            <a:xfrm rot="1225927">
              <a:off x="-870710" y="3301127"/>
              <a:ext cx="13266057" cy="2645248"/>
            </a:xfrm>
            <a:custGeom>
              <a:avLst/>
              <a:gdLst>
                <a:gd name="connsiteX0" fmla="*/ 0 w 13266057"/>
                <a:gd name="connsiteY0" fmla="*/ 2645248 h 2645248"/>
                <a:gd name="connsiteX1" fmla="*/ 1988457 w 13266057"/>
                <a:gd name="connsiteY1" fmla="*/ 1367991 h 2645248"/>
                <a:gd name="connsiteX2" fmla="*/ 7024915 w 13266057"/>
                <a:gd name="connsiteY2" fmla="*/ 2079191 h 2645248"/>
                <a:gd name="connsiteX3" fmla="*/ 11103429 w 13266057"/>
                <a:gd name="connsiteY3" fmla="*/ 221363 h 2645248"/>
                <a:gd name="connsiteX4" fmla="*/ 13266057 w 13266057"/>
                <a:gd name="connsiteY4" fmla="*/ 105248 h 264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6057" h="2645248">
                  <a:moveTo>
                    <a:pt x="0" y="2645248"/>
                  </a:moveTo>
                  <a:cubicBezTo>
                    <a:pt x="408819" y="2053791"/>
                    <a:pt x="817638" y="1462334"/>
                    <a:pt x="1988457" y="1367991"/>
                  </a:cubicBezTo>
                  <a:cubicBezTo>
                    <a:pt x="3159276" y="1273648"/>
                    <a:pt x="5505753" y="2270296"/>
                    <a:pt x="7024915" y="2079191"/>
                  </a:cubicBezTo>
                  <a:cubicBezTo>
                    <a:pt x="8544077" y="1888086"/>
                    <a:pt x="10063239" y="550353"/>
                    <a:pt x="11103429" y="221363"/>
                  </a:cubicBezTo>
                  <a:cubicBezTo>
                    <a:pt x="12143619" y="-107627"/>
                    <a:pt x="12704838" y="-1190"/>
                    <a:pt x="13266057" y="105248"/>
                  </a:cubicBezTo>
                </a:path>
              </a:pathLst>
            </a:cu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C98F5C7B-642C-4050-AE65-3FAF735EC1A3}"/>
                </a:ext>
              </a:extLst>
            </p:cNvPr>
            <p:cNvSpPr/>
            <p:nvPr/>
          </p:nvSpPr>
          <p:spPr>
            <a:xfrm rot="1179353">
              <a:off x="-837511" y="3203274"/>
              <a:ext cx="13310291" cy="2607059"/>
            </a:xfrm>
            <a:custGeom>
              <a:avLst/>
              <a:gdLst>
                <a:gd name="connsiteX0" fmla="*/ 0 w 13266057"/>
                <a:gd name="connsiteY0" fmla="*/ 2645248 h 2645248"/>
                <a:gd name="connsiteX1" fmla="*/ 1988457 w 13266057"/>
                <a:gd name="connsiteY1" fmla="*/ 1367991 h 2645248"/>
                <a:gd name="connsiteX2" fmla="*/ 7024915 w 13266057"/>
                <a:gd name="connsiteY2" fmla="*/ 2079191 h 2645248"/>
                <a:gd name="connsiteX3" fmla="*/ 11103429 w 13266057"/>
                <a:gd name="connsiteY3" fmla="*/ 221363 h 2645248"/>
                <a:gd name="connsiteX4" fmla="*/ 13266057 w 13266057"/>
                <a:gd name="connsiteY4" fmla="*/ 105248 h 264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6057" h="2645248">
                  <a:moveTo>
                    <a:pt x="0" y="2645248"/>
                  </a:moveTo>
                  <a:cubicBezTo>
                    <a:pt x="408819" y="2053791"/>
                    <a:pt x="817638" y="1462334"/>
                    <a:pt x="1988457" y="1367991"/>
                  </a:cubicBezTo>
                  <a:cubicBezTo>
                    <a:pt x="3159276" y="1273648"/>
                    <a:pt x="5505753" y="2270296"/>
                    <a:pt x="7024915" y="2079191"/>
                  </a:cubicBezTo>
                  <a:cubicBezTo>
                    <a:pt x="8544077" y="1888086"/>
                    <a:pt x="10063239" y="550353"/>
                    <a:pt x="11103429" y="221363"/>
                  </a:cubicBezTo>
                  <a:cubicBezTo>
                    <a:pt x="12143619" y="-107627"/>
                    <a:pt x="12704838" y="-1190"/>
                    <a:pt x="13266057" y="105248"/>
                  </a:cubicBezTo>
                </a:path>
              </a:pathLst>
            </a:custGeom>
            <a:noFill/>
            <a:ln w="19050" cap="flat" cmpd="sng" algn="ctr">
              <a:solidFill>
                <a:schemeClr val="accent6">
                  <a:lumMod val="5523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CA777105-6FD6-454B-A36E-934A91C8A0F6}"/>
                </a:ext>
              </a:extLst>
            </p:cNvPr>
            <p:cNvSpPr/>
            <p:nvPr/>
          </p:nvSpPr>
          <p:spPr>
            <a:xfrm rot="1132779">
              <a:off x="-804311" y="3105420"/>
              <a:ext cx="13354524" cy="2568869"/>
            </a:xfrm>
            <a:custGeom>
              <a:avLst/>
              <a:gdLst>
                <a:gd name="connsiteX0" fmla="*/ 0 w 13266057"/>
                <a:gd name="connsiteY0" fmla="*/ 2645248 h 2645248"/>
                <a:gd name="connsiteX1" fmla="*/ 1988457 w 13266057"/>
                <a:gd name="connsiteY1" fmla="*/ 1367991 h 2645248"/>
                <a:gd name="connsiteX2" fmla="*/ 7024915 w 13266057"/>
                <a:gd name="connsiteY2" fmla="*/ 2079191 h 2645248"/>
                <a:gd name="connsiteX3" fmla="*/ 11103429 w 13266057"/>
                <a:gd name="connsiteY3" fmla="*/ 221363 h 2645248"/>
                <a:gd name="connsiteX4" fmla="*/ 13266057 w 13266057"/>
                <a:gd name="connsiteY4" fmla="*/ 105248 h 264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6057" h="2645248">
                  <a:moveTo>
                    <a:pt x="0" y="2645248"/>
                  </a:moveTo>
                  <a:cubicBezTo>
                    <a:pt x="408819" y="2053791"/>
                    <a:pt x="817638" y="1462334"/>
                    <a:pt x="1988457" y="1367991"/>
                  </a:cubicBezTo>
                  <a:cubicBezTo>
                    <a:pt x="3159276" y="1273648"/>
                    <a:pt x="5505753" y="2270296"/>
                    <a:pt x="7024915" y="2079191"/>
                  </a:cubicBezTo>
                  <a:cubicBezTo>
                    <a:pt x="8544077" y="1888086"/>
                    <a:pt x="10063239" y="550353"/>
                    <a:pt x="11103429" y="221363"/>
                  </a:cubicBezTo>
                  <a:cubicBezTo>
                    <a:pt x="12143619" y="-107627"/>
                    <a:pt x="12704838" y="-1190"/>
                    <a:pt x="13266057" y="105248"/>
                  </a:cubicBezTo>
                </a:path>
              </a:pathLst>
            </a:custGeom>
            <a:noFill/>
            <a:ln w="19050" cap="flat" cmpd="sng" algn="ctr">
              <a:solidFill>
                <a:schemeClr val="accent6">
                  <a:lumMod val="6047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xmlns="" id="{18080DDC-02E3-44AE-A8F7-0532B7D4C6CB}"/>
                </a:ext>
              </a:extLst>
            </p:cNvPr>
            <p:cNvGrpSpPr/>
            <p:nvPr/>
          </p:nvGrpSpPr>
          <p:grpSpPr>
            <a:xfrm>
              <a:off x="-771112" y="1344057"/>
              <a:ext cx="14715124" cy="4194190"/>
              <a:chOff x="-771112" y="1344057"/>
              <a:chExt cx="14715124" cy="4194190"/>
            </a:xfrm>
          </p:grpSpPr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0426C362-1F6B-4E2F-8E74-B94963D53F0D}"/>
                  </a:ext>
                </a:extLst>
              </p:cNvPr>
              <p:cNvSpPr/>
              <p:nvPr/>
            </p:nvSpPr>
            <p:spPr>
              <a:xfrm rot="1086204">
                <a:off x="-771112" y="3007567"/>
                <a:ext cx="13398759" cy="2530680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65714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27795979-BE38-4261-A8F2-7A4C1B455B6C}"/>
                  </a:ext>
                </a:extLst>
              </p:cNvPr>
              <p:cNvSpPr/>
              <p:nvPr/>
            </p:nvSpPr>
            <p:spPr>
              <a:xfrm rot="1039630">
                <a:off x="-737913" y="2909713"/>
                <a:ext cx="13442993" cy="2492491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70952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BA91D7BA-C6C1-437B-8B84-C83962A813D5}"/>
                  </a:ext>
                </a:extLst>
              </p:cNvPr>
              <p:cNvSpPr/>
              <p:nvPr/>
            </p:nvSpPr>
            <p:spPr>
              <a:xfrm rot="993056">
                <a:off x="-704714" y="2811860"/>
                <a:ext cx="13487226" cy="2454301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7619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85683AD7-7C64-47C6-B39E-79F5AEE5B504}"/>
                  </a:ext>
                </a:extLst>
              </p:cNvPr>
              <p:cNvSpPr/>
              <p:nvPr/>
            </p:nvSpPr>
            <p:spPr>
              <a:xfrm rot="946482">
                <a:off x="-671514" y="2714006"/>
                <a:ext cx="13531461" cy="2416112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81429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xmlns="" id="{B6FEACD7-1063-4E4F-A65B-6A3FAB4F4239}"/>
                  </a:ext>
                </a:extLst>
              </p:cNvPr>
              <p:cNvSpPr/>
              <p:nvPr/>
            </p:nvSpPr>
            <p:spPr>
              <a:xfrm rot="899907">
                <a:off x="-638315" y="2616153"/>
                <a:ext cx="13575695" cy="2377923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86667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xmlns="" id="{A2213EC3-8B3D-47FE-9D4E-4890F0B37BE7}"/>
                  </a:ext>
                </a:extLst>
              </p:cNvPr>
              <p:cNvSpPr/>
              <p:nvPr/>
            </p:nvSpPr>
            <p:spPr>
              <a:xfrm rot="853333">
                <a:off x="-605116" y="2518299"/>
                <a:ext cx="13619928" cy="2339733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91905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xmlns="" id="{4CD4ED9F-3F93-4996-99EA-06BBA0785B6E}"/>
                  </a:ext>
                </a:extLst>
              </p:cNvPr>
              <p:cNvSpPr/>
              <p:nvPr/>
            </p:nvSpPr>
            <p:spPr>
              <a:xfrm rot="806759">
                <a:off x="-571916" y="2420446"/>
                <a:ext cx="13664163" cy="2301544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97143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xmlns="" id="{5A95736C-53C8-4F91-818C-8BA9E45BEF0E}"/>
                  </a:ext>
                </a:extLst>
              </p:cNvPr>
              <p:cNvSpPr/>
              <p:nvPr/>
            </p:nvSpPr>
            <p:spPr>
              <a:xfrm rot="760185">
                <a:off x="-538717" y="2322592"/>
                <a:ext cx="13708397" cy="2263355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97619"/>
                    <a:lumOff val="2381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xmlns="" id="{09567842-B40C-4F01-81CA-812EF9AE2BFF}"/>
                  </a:ext>
                </a:extLst>
              </p:cNvPr>
              <p:cNvSpPr/>
              <p:nvPr/>
            </p:nvSpPr>
            <p:spPr>
              <a:xfrm rot="713610">
                <a:off x="-505518" y="2224739"/>
                <a:ext cx="13752630" cy="2225165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92381"/>
                    <a:lumOff val="7619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xmlns="" id="{D3005FA9-D2D3-47D4-BED0-C510093FF472}"/>
                  </a:ext>
                </a:extLst>
              </p:cNvPr>
              <p:cNvSpPr/>
              <p:nvPr/>
            </p:nvSpPr>
            <p:spPr>
              <a:xfrm rot="667036">
                <a:off x="-472319" y="2126885"/>
                <a:ext cx="13796865" cy="2186976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87143"/>
                    <a:lumOff val="12857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xmlns="" id="{809716C4-7982-40C0-A3B8-CA5B82C3218A}"/>
                  </a:ext>
                </a:extLst>
              </p:cNvPr>
              <p:cNvSpPr/>
              <p:nvPr/>
            </p:nvSpPr>
            <p:spPr>
              <a:xfrm rot="620462">
                <a:off x="-439119" y="2029032"/>
                <a:ext cx="13841099" cy="2148787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81905"/>
                    <a:lumOff val="18095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xmlns="" id="{0ACF34E7-4F7E-4654-A65D-6D4D64D54D3F}"/>
                  </a:ext>
                </a:extLst>
              </p:cNvPr>
              <p:cNvSpPr/>
              <p:nvPr/>
            </p:nvSpPr>
            <p:spPr>
              <a:xfrm rot="573888">
                <a:off x="-405920" y="1931178"/>
                <a:ext cx="13885332" cy="2110597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76667"/>
                    <a:lumOff val="23333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xmlns="" id="{C42559CA-D7FF-4A3E-9935-49D2A42B2EFC}"/>
                  </a:ext>
                </a:extLst>
              </p:cNvPr>
              <p:cNvSpPr/>
              <p:nvPr/>
            </p:nvSpPr>
            <p:spPr>
              <a:xfrm rot="527313">
                <a:off x="-372721" y="1833325"/>
                <a:ext cx="13929567" cy="2072408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71429"/>
                    <a:lumOff val="28571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xmlns="" id="{7028CAD2-96CA-4443-A115-B669A6B782AF}"/>
                  </a:ext>
                </a:extLst>
              </p:cNvPr>
              <p:cNvSpPr/>
              <p:nvPr/>
            </p:nvSpPr>
            <p:spPr>
              <a:xfrm rot="480739">
                <a:off x="-339521" y="1735471"/>
                <a:ext cx="13973801" cy="2034219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66190"/>
                    <a:lumOff val="3381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xmlns="" id="{C75484AC-A758-4D5B-8808-A141757D665B}"/>
                  </a:ext>
                </a:extLst>
              </p:cNvPr>
              <p:cNvSpPr/>
              <p:nvPr/>
            </p:nvSpPr>
            <p:spPr>
              <a:xfrm rot="434165">
                <a:off x="-306322" y="1637618"/>
                <a:ext cx="14018034" cy="1996029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60952"/>
                    <a:lumOff val="39048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xmlns="" id="{FA17A2BB-8ED6-4CB7-8B0C-43E80849497F}"/>
                  </a:ext>
                </a:extLst>
              </p:cNvPr>
              <p:cNvSpPr/>
              <p:nvPr/>
            </p:nvSpPr>
            <p:spPr>
              <a:xfrm rot="387591">
                <a:off x="-273123" y="1539764"/>
                <a:ext cx="14062269" cy="1957840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55714"/>
                    <a:lumOff val="44286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xmlns="" id="{B72C2DA0-BE7F-442B-BB31-1C42DC16FAA9}"/>
                  </a:ext>
                </a:extLst>
              </p:cNvPr>
              <p:cNvSpPr/>
              <p:nvPr/>
            </p:nvSpPr>
            <p:spPr>
              <a:xfrm rot="341016">
                <a:off x="-239924" y="1441911"/>
                <a:ext cx="14106503" cy="1919651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50476"/>
                    <a:lumOff val="49524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xmlns="" id="{7A14B87F-13D3-4C03-8DDF-436B14C946FC}"/>
                  </a:ext>
                </a:extLst>
              </p:cNvPr>
              <p:cNvSpPr/>
              <p:nvPr/>
            </p:nvSpPr>
            <p:spPr>
              <a:xfrm rot="294442">
                <a:off x="-206724" y="1344057"/>
                <a:ext cx="14150736" cy="1881461"/>
              </a:xfrm>
              <a:custGeom>
                <a:avLst/>
                <a:gdLst>
                  <a:gd name="connsiteX0" fmla="*/ 0 w 13266057"/>
                  <a:gd name="connsiteY0" fmla="*/ 2645248 h 2645248"/>
                  <a:gd name="connsiteX1" fmla="*/ 1988457 w 13266057"/>
                  <a:gd name="connsiteY1" fmla="*/ 1367991 h 2645248"/>
                  <a:gd name="connsiteX2" fmla="*/ 7024915 w 13266057"/>
                  <a:gd name="connsiteY2" fmla="*/ 2079191 h 2645248"/>
                  <a:gd name="connsiteX3" fmla="*/ 11103429 w 13266057"/>
                  <a:gd name="connsiteY3" fmla="*/ 221363 h 2645248"/>
                  <a:gd name="connsiteX4" fmla="*/ 13266057 w 13266057"/>
                  <a:gd name="connsiteY4" fmla="*/ 105248 h 264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6057" h="2645248">
                    <a:moveTo>
                      <a:pt x="0" y="2645248"/>
                    </a:moveTo>
                    <a:cubicBezTo>
                      <a:pt x="408819" y="2053791"/>
                      <a:pt x="817638" y="1462334"/>
                      <a:pt x="1988457" y="1367991"/>
                    </a:cubicBezTo>
                    <a:cubicBezTo>
                      <a:pt x="3159276" y="1273648"/>
                      <a:pt x="5505753" y="2270296"/>
                      <a:pt x="7024915" y="2079191"/>
                    </a:cubicBezTo>
                    <a:cubicBezTo>
                      <a:pt x="8544077" y="1888086"/>
                      <a:pt x="10063239" y="550353"/>
                      <a:pt x="11103429" y="221363"/>
                    </a:cubicBezTo>
                    <a:cubicBezTo>
                      <a:pt x="12143619" y="-107627"/>
                      <a:pt x="12704838" y="-1190"/>
                      <a:pt x="13266057" y="105248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accent6">
                    <a:lumMod val="45238"/>
                    <a:lumOff val="54762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C86FD284-578A-4105-915B-216458F90C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6C270E04-EC76-4329-8722-00F41C72406F}"/>
              </a:ext>
            </a:extLst>
          </p:cNvPr>
          <p:cNvGrpSpPr/>
          <p:nvPr/>
        </p:nvGrpSpPr>
        <p:grpSpPr>
          <a:xfrm>
            <a:off x="1708970" y="3131515"/>
            <a:ext cx="8774059" cy="3726486"/>
            <a:chOff x="1423546" y="2560820"/>
            <a:chExt cx="9344907" cy="416530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AE6A3F8F-58B1-4F22-AFC8-131168F281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23546" y="3981452"/>
              <a:ext cx="9344907" cy="2744669"/>
            </a:xfrm>
            <a:prstGeom prst="rect">
              <a:avLst/>
            </a:prstGeom>
          </p:spPr>
        </p:pic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76A01F9-154D-4B8C-A08B-32FEB3553110}"/>
                </a:ext>
              </a:extLst>
            </p:cNvPr>
            <p:cNvSpPr/>
            <p:nvPr/>
          </p:nvSpPr>
          <p:spPr>
            <a:xfrm>
              <a:off x="3274785" y="4020706"/>
              <a:ext cx="260350" cy="260350"/>
            </a:xfrm>
            <a:prstGeom prst="ellipse">
              <a:avLst/>
            </a:prstGeom>
            <a:solidFill>
              <a:srgbClr val="8DA94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78925DD-1C53-4ACF-8FFA-324A0A80DFEE}"/>
                </a:ext>
              </a:extLst>
            </p:cNvPr>
            <p:cNvSpPr/>
            <p:nvPr/>
          </p:nvSpPr>
          <p:spPr>
            <a:xfrm>
              <a:off x="3336354" y="4082275"/>
              <a:ext cx="137210" cy="137210"/>
            </a:xfrm>
            <a:prstGeom prst="ellipse">
              <a:avLst/>
            </a:prstGeom>
            <a:solidFill>
              <a:srgbClr val="8DA9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48034DB-3429-4F4F-84C7-08AE7115CF1D}"/>
                </a:ext>
              </a:extLst>
            </p:cNvPr>
            <p:cNvCxnSpPr>
              <a:cxnSpLocks/>
              <a:stCxn id="3" idx="0"/>
            </p:cNvCxnSpPr>
            <p:nvPr/>
          </p:nvCxnSpPr>
          <p:spPr>
            <a:xfrm flipV="1">
              <a:off x="3404960" y="3192332"/>
              <a:ext cx="0" cy="828374"/>
            </a:xfrm>
            <a:prstGeom prst="line">
              <a:avLst/>
            </a:prstGeom>
            <a:ln w="12700">
              <a:solidFill>
                <a:srgbClr val="8DA945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9A439E5-C38E-4E8C-9358-7F6E9B32945B}"/>
                </a:ext>
              </a:extLst>
            </p:cNvPr>
            <p:cNvGrpSpPr/>
            <p:nvPr/>
          </p:nvGrpSpPr>
          <p:grpSpPr>
            <a:xfrm>
              <a:off x="2821744" y="2560820"/>
              <a:ext cx="1166432" cy="680390"/>
              <a:chOff x="2816379" y="2399010"/>
              <a:chExt cx="1177161" cy="68039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0839D535-8539-4182-BB47-8FA1181F4013}"/>
                  </a:ext>
                </a:extLst>
              </p:cNvPr>
              <p:cNvSpPr txBox="1"/>
              <p:nvPr/>
            </p:nvSpPr>
            <p:spPr>
              <a:xfrm>
                <a:off x="2816379" y="2399010"/>
                <a:ext cx="1177161" cy="37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19C41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无线投屏</a:t>
                </a: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xmlns="" id="{C47F9142-B794-4E94-836A-002955A3195E}"/>
                  </a:ext>
                </a:extLst>
              </p:cNvPr>
              <p:cNvSpPr txBox="1"/>
              <p:nvPr/>
            </p:nvSpPr>
            <p:spPr>
              <a:xfrm>
                <a:off x="3171562" y="2700979"/>
                <a:ext cx="466793" cy="37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19C41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99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19C4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C3BED58B-FF73-4833-99BA-D744DE09A96D}"/>
                </a:ext>
              </a:extLst>
            </p:cNvPr>
            <p:cNvSpPr/>
            <p:nvPr/>
          </p:nvSpPr>
          <p:spPr>
            <a:xfrm>
              <a:off x="3858005" y="4864651"/>
              <a:ext cx="260350" cy="260350"/>
            </a:xfrm>
            <a:prstGeom prst="ellipse">
              <a:avLst/>
            </a:prstGeom>
            <a:solidFill>
              <a:srgbClr val="8DA94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8C0BD75-9C79-4FE0-8D87-550AE735906A}"/>
                </a:ext>
              </a:extLst>
            </p:cNvPr>
            <p:cNvSpPr/>
            <p:nvPr/>
          </p:nvSpPr>
          <p:spPr>
            <a:xfrm>
              <a:off x="3919574" y="4926220"/>
              <a:ext cx="137210" cy="137210"/>
            </a:xfrm>
            <a:prstGeom prst="ellipse">
              <a:avLst/>
            </a:prstGeom>
            <a:solidFill>
              <a:srgbClr val="8DA9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F1C9EA-F67A-483C-BAF0-1B6054F80251}"/>
                </a:ext>
              </a:extLst>
            </p:cNvPr>
            <p:cNvCxnSpPr>
              <a:cxnSpLocks/>
              <a:stCxn id="12" idx="0"/>
            </p:cNvCxnSpPr>
            <p:nvPr/>
          </p:nvCxnSpPr>
          <p:spPr>
            <a:xfrm flipV="1">
              <a:off x="3988180" y="3636577"/>
              <a:ext cx="0" cy="1228074"/>
            </a:xfrm>
            <a:prstGeom prst="line">
              <a:avLst/>
            </a:prstGeom>
            <a:ln w="12700">
              <a:solidFill>
                <a:srgbClr val="8DA945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62223F7-84CB-4F8C-8040-74D8173A14DC}"/>
                </a:ext>
              </a:extLst>
            </p:cNvPr>
            <p:cNvCxnSpPr>
              <a:cxnSpLocks/>
              <a:stCxn id="105" idx="0"/>
              <a:endCxn id="100" idx="2"/>
            </p:cNvCxnSpPr>
            <p:nvPr/>
          </p:nvCxnSpPr>
          <p:spPr>
            <a:xfrm flipH="1" flipV="1">
              <a:off x="8202834" y="4609752"/>
              <a:ext cx="3624" cy="269860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D7EE3DA-18A1-41D4-8843-F050345B65C9}"/>
                </a:ext>
              </a:extLst>
            </p:cNvPr>
            <p:cNvSpPr/>
            <p:nvPr/>
          </p:nvSpPr>
          <p:spPr>
            <a:xfrm>
              <a:off x="4457586" y="4838447"/>
              <a:ext cx="260350" cy="260350"/>
            </a:xfrm>
            <a:prstGeom prst="ellipse">
              <a:avLst/>
            </a:prstGeom>
            <a:solidFill>
              <a:srgbClr val="8DA94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6B5C10D2-51F1-4707-A04B-48095F4E7C63}"/>
                </a:ext>
              </a:extLst>
            </p:cNvPr>
            <p:cNvSpPr/>
            <p:nvPr/>
          </p:nvSpPr>
          <p:spPr>
            <a:xfrm>
              <a:off x="4519155" y="4900016"/>
              <a:ext cx="137210" cy="137210"/>
            </a:xfrm>
            <a:prstGeom prst="ellipse">
              <a:avLst/>
            </a:prstGeom>
            <a:solidFill>
              <a:srgbClr val="8DA9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5D11466-1261-4E4B-AA03-44067B16EF27}"/>
                </a:ext>
              </a:extLst>
            </p:cNvPr>
            <p:cNvCxnSpPr>
              <a:cxnSpLocks/>
              <a:stCxn id="25" idx="0"/>
              <a:endCxn id="82" idx="2"/>
            </p:cNvCxnSpPr>
            <p:nvPr/>
          </p:nvCxnSpPr>
          <p:spPr>
            <a:xfrm flipV="1">
              <a:off x="4587761" y="4059662"/>
              <a:ext cx="3751" cy="778785"/>
            </a:xfrm>
            <a:prstGeom prst="line">
              <a:avLst/>
            </a:prstGeom>
            <a:ln w="12700">
              <a:solidFill>
                <a:srgbClr val="8DA945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EB5C585F-9C21-49BC-BB83-28F970604DD9}"/>
                </a:ext>
              </a:extLst>
            </p:cNvPr>
            <p:cNvGrpSpPr/>
            <p:nvPr/>
          </p:nvGrpSpPr>
          <p:grpSpPr>
            <a:xfrm>
              <a:off x="5080762" y="4879612"/>
              <a:ext cx="228170" cy="228170"/>
              <a:chOff x="5064672" y="4820657"/>
              <a:chExt cx="260350" cy="260350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1BB9C455-5D3A-4307-9349-05AA026F83EF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A2F6318D-2D59-402E-AE7F-680FE84F9CF1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0CC9E696-1AB7-4DBB-9125-1EA03803515E}"/>
                </a:ext>
              </a:extLst>
            </p:cNvPr>
            <p:cNvCxnSpPr>
              <a:cxnSpLocks/>
              <a:stCxn id="30" idx="0"/>
            </p:cNvCxnSpPr>
            <p:nvPr/>
          </p:nvCxnSpPr>
          <p:spPr>
            <a:xfrm flipV="1">
              <a:off x="5194847" y="4192998"/>
              <a:ext cx="0" cy="686614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20FD40B0-210A-48C9-9582-B30FF407BCF5}"/>
                </a:ext>
              </a:extLst>
            </p:cNvPr>
            <p:cNvCxnSpPr>
              <a:cxnSpLocks/>
              <a:stCxn id="111" idx="0"/>
            </p:cNvCxnSpPr>
            <p:nvPr/>
          </p:nvCxnSpPr>
          <p:spPr>
            <a:xfrm flipV="1">
              <a:off x="6395928" y="4280586"/>
              <a:ext cx="4228" cy="599026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04E1154C-8744-40B0-9317-329B86B45903}"/>
                </a:ext>
              </a:extLst>
            </p:cNvPr>
            <p:cNvCxnSpPr>
              <a:cxnSpLocks/>
              <a:stCxn id="114" idx="0"/>
            </p:cNvCxnSpPr>
            <p:nvPr/>
          </p:nvCxnSpPr>
          <p:spPr>
            <a:xfrm flipH="1" flipV="1">
              <a:off x="6996273" y="4378326"/>
              <a:ext cx="1866" cy="501286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D5BFE872-83F9-42C5-BBA1-48985CDEAF1A}"/>
                </a:ext>
              </a:extLst>
            </p:cNvPr>
            <p:cNvCxnSpPr>
              <a:cxnSpLocks/>
              <a:stCxn id="117" idx="0"/>
            </p:cNvCxnSpPr>
            <p:nvPr/>
          </p:nvCxnSpPr>
          <p:spPr>
            <a:xfrm flipV="1">
              <a:off x="7601237" y="4485274"/>
              <a:ext cx="346" cy="394338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2BBD91D5-B1DA-4E11-AF82-76A535497EAA}"/>
                </a:ext>
              </a:extLst>
            </p:cNvPr>
            <p:cNvCxnSpPr>
              <a:cxnSpLocks/>
              <a:stCxn id="108" idx="0"/>
            </p:cNvCxnSpPr>
            <p:nvPr/>
          </p:nvCxnSpPr>
          <p:spPr>
            <a:xfrm flipV="1">
              <a:off x="5792829" y="4227064"/>
              <a:ext cx="586" cy="652548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FD6081C1-8D0C-41E6-A46E-9CED2B71EAAD}"/>
                </a:ext>
              </a:extLst>
            </p:cNvPr>
            <p:cNvCxnSpPr>
              <a:cxnSpLocks/>
              <a:stCxn id="128" idx="0"/>
            </p:cNvCxnSpPr>
            <p:nvPr/>
          </p:nvCxnSpPr>
          <p:spPr>
            <a:xfrm flipH="1" flipV="1">
              <a:off x="8800051" y="4729430"/>
              <a:ext cx="1" cy="183114"/>
            </a:xfrm>
            <a:prstGeom prst="line">
              <a:avLst/>
            </a:prstGeom>
            <a:solidFill>
              <a:srgbClr val="A294C5"/>
            </a:solidFill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5C2FC432-C548-4F8A-82F3-30ACF4AEB14F}"/>
                </a:ext>
              </a:extLst>
            </p:cNvPr>
            <p:cNvGrpSpPr/>
            <p:nvPr/>
          </p:nvGrpSpPr>
          <p:grpSpPr>
            <a:xfrm>
              <a:off x="3525372" y="3023055"/>
              <a:ext cx="932212" cy="680390"/>
              <a:chOff x="2934566" y="2399010"/>
              <a:chExt cx="940787" cy="680390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39B30E07-3476-4927-B371-42778ED5CB62}"/>
                  </a:ext>
                </a:extLst>
              </p:cNvPr>
              <p:cNvSpPr txBox="1"/>
              <p:nvPr/>
            </p:nvSpPr>
            <p:spPr>
              <a:xfrm>
                <a:off x="2934566" y="2399010"/>
                <a:ext cx="940787" cy="37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19C41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性价比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55217A8E-0A61-40B4-A324-8779F46846DC}"/>
                  </a:ext>
                </a:extLst>
              </p:cNvPr>
              <p:cNvSpPr txBox="1"/>
              <p:nvPr/>
            </p:nvSpPr>
            <p:spPr>
              <a:xfrm>
                <a:off x="3171562" y="2700979"/>
                <a:ext cx="466794" cy="37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19C41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96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19C4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39859431-7FB0-4517-96CE-B0206D003F1B}"/>
                </a:ext>
              </a:extLst>
            </p:cNvPr>
            <p:cNvGrpSpPr/>
            <p:nvPr/>
          </p:nvGrpSpPr>
          <p:grpSpPr>
            <a:xfrm>
              <a:off x="4125407" y="3379272"/>
              <a:ext cx="932212" cy="680390"/>
              <a:chOff x="2934566" y="2399010"/>
              <a:chExt cx="940787" cy="680390"/>
            </a:xfrm>
          </p:grpSpPr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EACB80DE-EC9E-426F-AA43-903E47008808}"/>
                  </a:ext>
                </a:extLst>
              </p:cNvPr>
              <p:cNvSpPr txBox="1"/>
              <p:nvPr/>
            </p:nvSpPr>
            <p:spPr>
              <a:xfrm>
                <a:off x="2934566" y="2399010"/>
                <a:ext cx="940787" cy="37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19C41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高亮度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72DFB95D-AA0A-4B2F-A419-4F48B6B0C701}"/>
                  </a:ext>
                </a:extLst>
              </p:cNvPr>
              <p:cNvSpPr txBox="1"/>
              <p:nvPr/>
            </p:nvSpPr>
            <p:spPr>
              <a:xfrm>
                <a:off x="3171562" y="2700979"/>
                <a:ext cx="466794" cy="37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19C41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78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19C4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DE7EFA38-90E4-457C-B1A2-BDD74C3B3D3F}"/>
                </a:ext>
              </a:extLst>
            </p:cNvPr>
            <p:cNvGrpSpPr/>
            <p:nvPr/>
          </p:nvGrpSpPr>
          <p:grpSpPr>
            <a:xfrm>
              <a:off x="4779315" y="3701891"/>
              <a:ext cx="842072" cy="465266"/>
              <a:chOff x="2980051" y="2399010"/>
              <a:chExt cx="849818" cy="465266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xmlns="" id="{D97AB1AD-4336-408B-8637-2EBDDE53B607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品牌印象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7B928F40-E5F0-425F-A441-62C4A859F370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56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F7E4B791-3802-4628-BCBB-7B7080C2A393}"/>
                </a:ext>
              </a:extLst>
            </p:cNvPr>
            <p:cNvGrpSpPr/>
            <p:nvPr/>
          </p:nvGrpSpPr>
          <p:grpSpPr>
            <a:xfrm>
              <a:off x="5376780" y="3790791"/>
              <a:ext cx="842072" cy="465266"/>
              <a:chOff x="2980051" y="2399010"/>
              <a:chExt cx="849818" cy="465266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C711B304-287E-41DF-9991-170F7F0EF988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预算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63914926-F108-4C20-8150-2F72F7E3BBA9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49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959B0294-9734-4F70-8163-8C091B9864EA}"/>
                </a:ext>
              </a:extLst>
            </p:cNvPr>
            <p:cNvGrpSpPr/>
            <p:nvPr/>
          </p:nvGrpSpPr>
          <p:grpSpPr>
            <a:xfrm>
              <a:off x="5978962" y="3832066"/>
              <a:ext cx="842072" cy="465266"/>
              <a:chOff x="2980051" y="2399010"/>
              <a:chExt cx="849818" cy="465266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xmlns="" id="{1BF75FEA-BDEC-4F3E-AD48-21F1B80AB4C1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清晰度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8B9364D9-6EFF-4731-BC85-FF9029C26A01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46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190A87E3-47EE-4376-8312-6479A4451D8A}"/>
                </a:ext>
              </a:extLst>
            </p:cNvPr>
            <p:cNvGrpSpPr/>
            <p:nvPr/>
          </p:nvGrpSpPr>
          <p:grpSpPr>
            <a:xfrm>
              <a:off x="6570355" y="3946366"/>
              <a:ext cx="842072" cy="465266"/>
              <a:chOff x="2980051" y="2399010"/>
              <a:chExt cx="849818" cy="465266"/>
            </a:xfrm>
          </p:grpSpPr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xmlns="" id="{21456122-E48B-42D9-86B7-B45446E9327B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评价不错</a:t>
                </a: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xmlns="" id="{48F46C08-5E3C-406C-AA68-F9C450038CD3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34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F85AB62D-E209-4364-99E4-138D6CD05D8E}"/>
                </a:ext>
              </a:extLst>
            </p:cNvPr>
            <p:cNvGrpSpPr/>
            <p:nvPr/>
          </p:nvGrpSpPr>
          <p:grpSpPr>
            <a:xfrm>
              <a:off x="7179118" y="4053046"/>
              <a:ext cx="842072" cy="465266"/>
              <a:chOff x="2980051" y="2399010"/>
              <a:chExt cx="849818" cy="465266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xmlns="" id="{2D8B6D04-79A1-4440-9F65-13A5696D2E4B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测评对比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xmlns="" id="{D0CA778B-1BAA-404B-A1B4-F3DBCC564E8C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28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7AC816D8-C6F7-47D3-9684-6B76043CCEB9}"/>
                </a:ext>
              </a:extLst>
            </p:cNvPr>
            <p:cNvGrpSpPr/>
            <p:nvPr/>
          </p:nvGrpSpPr>
          <p:grpSpPr>
            <a:xfrm>
              <a:off x="7781799" y="4144486"/>
              <a:ext cx="842072" cy="465266"/>
              <a:chOff x="2980051" y="2399010"/>
              <a:chExt cx="849818" cy="465266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xmlns="" id="{6F2DDC12-8BE3-428E-B456-09A2278C9383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同事推荐</a:t>
                </a: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xmlns="" id="{F4431DE6-B24B-472D-99DD-9A4DE83CAE32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18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58751B73-771F-4EAE-810A-C488B4528EBB}"/>
                </a:ext>
              </a:extLst>
            </p:cNvPr>
            <p:cNvGrpSpPr/>
            <p:nvPr/>
          </p:nvGrpSpPr>
          <p:grpSpPr>
            <a:xfrm>
              <a:off x="8380257" y="4312909"/>
              <a:ext cx="842072" cy="465266"/>
              <a:chOff x="2980051" y="2399010"/>
              <a:chExt cx="849818" cy="465266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xmlns="" id="{CC907717-FEE5-463B-9443-D3810D6D0393}"/>
                  </a:ext>
                </a:extLst>
              </p:cNvPr>
              <p:cNvSpPr txBox="1"/>
              <p:nvPr/>
            </p:nvSpPr>
            <p:spPr>
              <a:xfrm>
                <a:off x="2980051" y="2399010"/>
                <a:ext cx="849818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用户指定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xmlns="" id="{B02C736B-0A78-4D72-8B24-8410B497B649}"/>
                  </a:ext>
                </a:extLst>
              </p:cNvPr>
              <p:cNvSpPr txBox="1"/>
              <p:nvPr/>
            </p:nvSpPr>
            <p:spPr>
              <a:xfrm>
                <a:off x="3220786" y="2589061"/>
                <a:ext cx="368347" cy="275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8DA945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+mn-cs"/>
                  </a:rPr>
                  <a:t>9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C0F8129A-E27B-41E5-BB3C-959E17BEBED7}"/>
                </a:ext>
              </a:extLst>
            </p:cNvPr>
            <p:cNvGrpSpPr/>
            <p:nvPr/>
          </p:nvGrpSpPr>
          <p:grpSpPr>
            <a:xfrm>
              <a:off x="8092374" y="4879612"/>
              <a:ext cx="228170" cy="228170"/>
              <a:chOff x="5064672" y="4820657"/>
              <a:chExt cx="260350" cy="260350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01B77A09-C5B0-4CCD-9C20-AEF2F89FE7AF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C4113081-A37F-4AAC-80A6-F226ED679FC9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5CA0FBC6-F033-415B-B2E9-6EA421842CA4}"/>
                </a:ext>
              </a:extLst>
            </p:cNvPr>
            <p:cNvGrpSpPr/>
            <p:nvPr/>
          </p:nvGrpSpPr>
          <p:grpSpPr>
            <a:xfrm>
              <a:off x="5678744" y="4879612"/>
              <a:ext cx="228170" cy="228170"/>
              <a:chOff x="5064672" y="4820657"/>
              <a:chExt cx="260350" cy="260350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C992C42B-3D15-4565-8840-379F0C079D77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AB0FF2B1-D012-4805-9F7B-58435BC33E89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61230369-C54E-40BF-B346-E647AE07FE40}"/>
                </a:ext>
              </a:extLst>
            </p:cNvPr>
            <p:cNvGrpSpPr/>
            <p:nvPr/>
          </p:nvGrpSpPr>
          <p:grpSpPr>
            <a:xfrm>
              <a:off x="6281843" y="4879612"/>
              <a:ext cx="228170" cy="228170"/>
              <a:chOff x="5064672" y="4820657"/>
              <a:chExt cx="260350" cy="260350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45BC5762-8E2A-4EA5-9242-B2CD86A88259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953A548D-FE53-445D-AA2D-10E2F53E7F28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36C43123-88AA-4BF5-8DAC-F52C38B9097D}"/>
                </a:ext>
              </a:extLst>
            </p:cNvPr>
            <p:cNvGrpSpPr/>
            <p:nvPr/>
          </p:nvGrpSpPr>
          <p:grpSpPr>
            <a:xfrm>
              <a:off x="6884054" y="4879612"/>
              <a:ext cx="228170" cy="228170"/>
              <a:chOff x="5064672" y="4820657"/>
              <a:chExt cx="260350" cy="260350"/>
            </a:xfrm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6682DCB9-C075-4FCA-A0D1-660AD8B38431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0A286B18-FF37-4991-9C11-C56B3AD9FC4C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C6BC7A6C-5F5E-4E9D-AFC1-E09B38BC68DF}"/>
                </a:ext>
              </a:extLst>
            </p:cNvPr>
            <p:cNvGrpSpPr/>
            <p:nvPr/>
          </p:nvGrpSpPr>
          <p:grpSpPr>
            <a:xfrm>
              <a:off x="7487152" y="4879612"/>
              <a:ext cx="228170" cy="228170"/>
              <a:chOff x="5064672" y="4820657"/>
              <a:chExt cx="260350" cy="260350"/>
            </a:xfrm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98A12B13-DC02-4C7E-B698-4D47A4DB7E12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0B63D0AD-2054-4962-8E20-EBC36FBF6EC1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BB431263-2496-4288-8F17-F19156C1EB84}"/>
                </a:ext>
              </a:extLst>
            </p:cNvPr>
            <p:cNvGrpSpPr/>
            <p:nvPr/>
          </p:nvGrpSpPr>
          <p:grpSpPr>
            <a:xfrm>
              <a:off x="8685967" y="4912544"/>
              <a:ext cx="228170" cy="228170"/>
              <a:chOff x="5064672" y="4820657"/>
              <a:chExt cx="260350" cy="260350"/>
            </a:xfrm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D56BB3A6-14AF-42C7-B003-20432FF40A7B}"/>
                  </a:ext>
                </a:extLst>
              </p:cNvPr>
              <p:cNvSpPr/>
              <p:nvPr/>
            </p:nvSpPr>
            <p:spPr>
              <a:xfrm>
                <a:off x="5064672" y="4820657"/>
                <a:ext cx="260350" cy="2603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FCA4E076-1191-410D-97CD-361DBA7E7354}"/>
                  </a:ext>
                </a:extLst>
              </p:cNvPr>
              <p:cNvSpPr/>
              <p:nvPr/>
            </p:nvSpPr>
            <p:spPr>
              <a:xfrm>
                <a:off x="5126241" y="4882226"/>
                <a:ext cx="137210" cy="1372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0B78EA13-EE28-4A80-9681-CAEE6B2F7664}"/>
              </a:ext>
            </a:extLst>
          </p:cNvPr>
          <p:cNvSpPr/>
          <p:nvPr/>
        </p:nvSpPr>
        <p:spPr>
          <a:xfrm>
            <a:off x="1084893" y="4550193"/>
            <a:ext cx="576000" cy="5760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B3351F24-3782-4D29-81FD-DB0D874D09E0}"/>
              </a:ext>
            </a:extLst>
          </p:cNvPr>
          <p:cNvSpPr/>
          <p:nvPr/>
        </p:nvSpPr>
        <p:spPr>
          <a:xfrm>
            <a:off x="1387513" y="6042848"/>
            <a:ext cx="628773" cy="62877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质量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B278D2B2-F9BC-4229-AE2B-879479CA5346}"/>
              </a:ext>
            </a:extLst>
          </p:cNvPr>
          <p:cNvSpPr/>
          <p:nvPr/>
        </p:nvSpPr>
        <p:spPr>
          <a:xfrm>
            <a:off x="1815810" y="4983283"/>
            <a:ext cx="513062" cy="513062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B20BE0C1-3355-45EA-A740-CA0202A171AD}"/>
              </a:ext>
            </a:extLst>
          </p:cNvPr>
          <p:cNvSpPr/>
          <p:nvPr/>
        </p:nvSpPr>
        <p:spPr>
          <a:xfrm>
            <a:off x="8836797" y="3840606"/>
            <a:ext cx="628773" cy="628773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连接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B685F578-C51E-4567-A934-195A5CE79433}"/>
              </a:ext>
            </a:extLst>
          </p:cNvPr>
          <p:cNvSpPr/>
          <p:nvPr/>
        </p:nvSpPr>
        <p:spPr>
          <a:xfrm>
            <a:off x="10113581" y="5551156"/>
            <a:ext cx="526784" cy="526784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满意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6FC4F04-E038-4E5F-BA23-1A9714105083}"/>
              </a:ext>
            </a:extLst>
          </p:cNvPr>
          <p:cNvSpPr/>
          <p:nvPr/>
        </p:nvSpPr>
        <p:spPr>
          <a:xfrm>
            <a:off x="2297525" y="4373231"/>
            <a:ext cx="558126" cy="558126"/>
          </a:xfrm>
          <a:prstGeom prst="ellipse">
            <a:avLst/>
          </a:prstGeom>
          <a:noFill/>
          <a:ln w="952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F5C84B89-6F08-4681-99B9-5177DD17936B}"/>
              </a:ext>
            </a:extLst>
          </p:cNvPr>
          <p:cNvSpPr/>
          <p:nvPr/>
        </p:nvSpPr>
        <p:spPr>
          <a:xfrm>
            <a:off x="532626" y="3869054"/>
            <a:ext cx="626145" cy="626145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872EC3D3-3E2D-4D7E-ADDF-96E56C8CBEF7}"/>
              </a:ext>
            </a:extLst>
          </p:cNvPr>
          <p:cNvSpPr/>
          <p:nvPr/>
        </p:nvSpPr>
        <p:spPr>
          <a:xfrm>
            <a:off x="10805462" y="5988185"/>
            <a:ext cx="628772" cy="628772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+mn-cs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D43BDE38-FD94-4EE8-89D0-93C956961CB7}"/>
              </a:ext>
            </a:extLst>
          </p:cNvPr>
          <p:cNvSpPr/>
          <p:nvPr/>
        </p:nvSpPr>
        <p:spPr>
          <a:xfrm>
            <a:off x="9696843" y="4535036"/>
            <a:ext cx="628773" cy="628773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+mn-cs"/>
            </a:endParaRP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xmlns="" id="{667BD9C5-CAAB-4D1C-8433-DFBFF014399D}"/>
              </a:ext>
            </a:extLst>
          </p:cNvPr>
          <p:cNvSpPr/>
          <p:nvPr/>
        </p:nvSpPr>
        <p:spPr>
          <a:xfrm>
            <a:off x="501988" y="352562"/>
            <a:ext cx="32485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ea"/>
                <a:sym typeface="Gill Sans MT"/>
              </a:rPr>
              <a:t>E540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ea"/>
                <a:sym typeface="Gill Sans MT"/>
              </a:rPr>
              <a:t>用户调研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452BC3E-8094-40D6-A694-4DB8578C7874}"/>
              </a:ext>
            </a:extLst>
          </p:cNvPr>
          <p:cNvGrpSpPr/>
          <p:nvPr/>
        </p:nvGrpSpPr>
        <p:grpSpPr>
          <a:xfrm>
            <a:off x="1405236" y="3343413"/>
            <a:ext cx="1023353" cy="980410"/>
            <a:chOff x="1400072" y="2108791"/>
            <a:chExt cx="1023353" cy="1025421"/>
          </a:xfrm>
        </p:grpSpPr>
        <p:sp>
          <p:nvSpPr>
            <p:cNvPr id="119" name="任意多边形 83">
              <a:extLst>
                <a:ext uri="{FF2B5EF4-FFF2-40B4-BE49-F238E27FC236}">
                  <a16:creationId xmlns:a16="http://schemas.microsoft.com/office/drawing/2014/main" xmlns="" id="{7827B759-B462-47BC-8E1D-8F3199E2AC6B}"/>
                </a:ext>
              </a:extLst>
            </p:cNvPr>
            <p:cNvSpPr/>
            <p:nvPr/>
          </p:nvSpPr>
          <p:spPr bwMode="auto">
            <a:xfrm rot="16377237">
              <a:off x="1399038" y="2109825"/>
              <a:ext cx="1025421" cy="1023353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>
              <a:gsLst>
                <a:gs pos="0">
                  <a:srgbClr val="739D41"/>
                </a:gs>
                <a:gs pos="100000">
                  <a:srgbClr val="BACB8F"/>
                </a:gs>
              </a:gsLst>
              <a:lin ang="8100000" scaled="1"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EAA2667-1341-4D3A-9D65-2C17451A3D67}"/>
                </a:ext>
              </a:extLst>
            </p:cNvPr>
            <p:cNvSpPr txBox="1"/>
            <p:nvPr/>
          </p:nvSpPr>
          <p:spPr>
            <a:xfrm>
              <a:off x="1532978" y="2412261"/>
              <a:ext cx="757539" cy="418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无线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69025C18-2589-435A-907F-7DCC9C99EC60}"/>
              </a:ext>
            </a:extLst>
          </p:cNvPr>
          <p:cNvGrpSpPr/>
          <p:nvPr/>
        </p:nvGrpSpPr>
        <p:grpSpPr>
          <a:xfrm>
            <a:off x="524119" y="5282693"/>
            <a:ext cx="936386" cy="897092"/>
            <a:chOff x="1400070" y="2108789"/>
            <a:chExt cx="1023353" cy="1025421"/>
          </a:xfrm>
        </p:grpSpPr>
        <p:sp>
          <p:nvSpPr>
            <p:cNvPr id="122" name="任意多边形 83">
              <a:extLst>
                <a:ext uri="{FF2B5EF4-FFF2-40B4-BE49-F238E27FC236}">
                  <a16:creationId xmlns:a16="http://schemas.microsoft.com/office/drawing/2014/main" xmlns="" id="{81725B20-F7CE-41DB-A3E8-A72DB3758878}"/>
                </a:ext>
              </a:extLst>
            </p:cNvPr>
            <p:cNvSpPr/>
            <p:nvPr/>
          </p:nvSpPr>
          <p:spPr bwMode="auto">
            <a:xfrm rot="16377237">
              <a:off x="1399036" y="2109823"/>
              <a:ext cx="1025421" cy="1023353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>
              <a:gsLst>
                <a:gs pos="0">
                  <a:srgbClr val="739D41"/>
                </a:gs>
                <a:gs pos="100000">
                  <a:srgbClr val="BACB8F"/>
                </a:gs>
              </a:gsLst>
              <a:lin ang="8100000" scaled="1"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xmlns="" id="{ED27AC4E-09F9-46B2-8C7E-BF07ABBA25B1}"/>
                </a:ext>
              </a:extLst>
            </p:cNvPr>
            <p:cNvSpPr txBox="1"/>
            <p:nvPr/>
          </p:nvSpPr>
          <p:spPr>
            <a:xfrm>
              <a:off x="1532977" y="2410417"/>
              <a:ext cx="757540" cy="42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100">
                  <a:solidFill>
                    <a:schemeClr val="l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方便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30A37839-6724-4697-8035-FBA7ADE7D07C}"/>
              </a:ext>
            </a:extLst>
          </p:cNvPr>
          <p:cNvGrpSpPr/>
          <p:nvPr/>
        </p:nvGrpSpPr>
        <p:grpSpPr>
          <a:xfrm>
            <a:off x="9588293" y="3160458"/>
            <a:ext cx="1151692" cy="1103362"/>
            <a:chOff x="1400072" y="2108791"/>
            <a:chExt cx="1023353" cy="1025421"/>
          </a:xfrm>
        </p:grpSpPr>
        <p:sp>
          <p:nvSpPr>
            <p:cNvPr id="125" name="任意多边形 83">
              <a:extLst>
                <a:ext uri="{FF2B5EF4-FFF2-40B4-BE49-F238E27FC236}">
                  <a16:creationId xmlns:a16="http://schemas.microsoft.com/office/drawing/2014/main" xmlns="" id="{493BAB9C-81F2-413C-95AA-E51A34DBC8DA}"/>
                </a:ext>
              </a:extLst>
            </p:cNvPr>
            <p:cNvSpPr/>
            <p:nvPr/>
          </p:nvSpPr>
          <p:spPr bwMode="auto">
            <a:xfrm rot="16377237">
              <a:off x="1399038" y="2109825"/>
              <a:ext cx="1025421" cy="1023353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>
              <a:gsLst>
                <a:gs pos="0">
                  <a:srgbClr val="739D41"/>
                </a:gs>
                <a:gs pos="100000">
                  <a:srgbClr val="BACB8F"/>
                </a:gs>
              </a:gsLst>
              <a:lin ang="8100000" scaled="1"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39354360-CAC0-450B-822D-BA7562608947}"/>
                </a:ext>
              </a:extLst>
            </p:cNvPr>
            <p:cNvSpPr txBox="1"/>
            <p:nvPr/>
          </p:nvSpPr>
          <p:spPr>
            <a:xfrm>
              <a:off x="1532979" y="2435578"/>
              <a:ext cx="757539" cy="3718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亮度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xmlns="" id="{63D4D7C4-9BFB-4CD2-8316-C0D9AF3EF5EF}"/>
              </a:ext>
            </a:extLst>
          </p:cNvPr>
          <p:cNvGrpSpPr/>
          <p:nvPr/>
        </p:nvGrpSpPr>
        <p:grpSpPr>
          <a:xfrm>
            <a:off x="10745555" y="4668440"/>
            <a:ext cx="936386" cy="897092"/>
            <a:chOff x="1400070" y="2108789"/>
            <a:chExt cx="1023353" cy="1025421"/>
          </a:xfrm>
        </p:grpSpPr>
        <p:sp>
          <p:nvSpPr>
            <p:cNvPr id="131" name="任意多边形 83">
              <a:extLst>
                <a:ext uri="{FF2B5EF4-FFF2-40B4-BE49-F238E27FC236}">
                  <a16:creationId xmlns:a16="http://schemas.microsoft.com/office/drawing/2014/main" xmlns="" id="{AABC7060-AC66-4066-8111-F8E0FE0898EB}"/>
                </a:ext>
              </a:extLst>
            </p:cNvPr>
            <p:cNvSpPr/>
            <p:nvPr/>
          </p:nvSpPr>
          <p:spPr bwMode="auto">
            <a:xfrm rot="16377237">
              <a:off x="1399036" y="2109823"/>
              <a:ext cx="1025421" cy="1023353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>
              <a:gsLst>
                <a:gs pos="0">
                  <a:srgbClr val="739D41"/>
                </a:gs>
                <a:gs pos="100000">
                  <a:srgbClr val="BACB8F"/>
                </a:gs>
              </a:gsLst>
              <a:lin ang="8100000" scaled="1"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5C2FCD6C-4254-4953-AEB8-DF89DA44A5AD}"/>
                </a:ext>
              </a:extLst>
            </p:cNvPr>
            <p:cNvSpPr txBox="1"/>
            <p:nvPr/>
          </p:nvSpPr>
          <p:spPr>
            <a:xfrm>
              <a:off x="1532977" y="2410417"/>
              <a:ext cx="757540" cy="42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100">
                  <a:solidFill>
                    <a:schemeClr val="l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手机</a:t>
              </a:r>
            </a:p>
          </p:txBody>
        </p:sp>
      </p:grpSp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BD0360E1-EB7F-44B8-AFFD-E3728B86B3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50" y="462831"/>
            <a:ext cx="841375" cy="24112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389E0D9-3F3B-4E34-817C-B1F0B7BE05EE}"/>
              </a:ext>
            </a:extLst>
          </p:cNvPr>
          <p:cNvSpPr txBox="1"/>
          <p:nvPr/>
        </p:nvSpPr>
        <p:spPr>
          <a:xfrm>
            <a:off x="2268442" y="4513795"/>
            <a:ext cx="61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投影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4A332725-ADE5-4CB6-BDA6-94E615CA5176}"/>
              </a:ext>
            </a:extLst>
          </p:cNvPr>
          <p:cNvSpPr txBox="1"/>
          <p:nvPr/>
        </p:nvSpPr>
        <p:spPr>
          <a:xfrm>
            <a:off x="1859404" y="5124398"/>
            <a:ext cx="425875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简单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4884EBA9-0EC8-4F71-BD2D-51D912727D70}"/>
              </a:ext>
            </a:extLst>
          </p:cNvPr>
          <p:cNvSpPr txBox="1"/>
          <p:nvPr/>
        </p:nvSpPr>
        <p:spPr>
          <a:xfrm>
            <a:off x="1064747" y="4699694"/>
            <a:ext cx="61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功能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AB6034D-41AF-4F4F-AE70-FDF4172D9D11}"/>
              </a:ext>
            </a:extLst>
          </p:cNvPr>
          <p:cNvGrpSpPr/>
          <p:nvPr/>
        </p:nvGrpSpPr>
        <p:grpSpPr>
          <a:xfrm>
            <a:off x="11035390" y="3477725"/>
            <a:ext cx="628773" cy="628773"/>
            <a:chOff x="11035390" y="3477725"/>
            <a:chExt cx="628773" cy="628773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0B8B64D0-06B5-455D-9360-030C4ACB46DF}"/>
                </a:ext>
              </a:extLst>
            </p:cNvPr>
            <p:cNvSpPr/>
            <p:nvPr/>
          </p:nvSpPr>
          <p:spPr>
            <a:xfrm>
              <a:off x="11035390" y="3477725"/>
              <a:ext cx="628773" cy="6287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xmlns="" id="{A7CC1CA7-E3C0-4279-BF2E-DE406BB422F5}"/>
                </a:ext>
              </a:extLst>
            </p:cNvPr>
            <p:cNvSpPr txBox="1"/>
            <p:nvPr/>
          </p:nvSpPr>
          <p:spPr>
            <a:xfrm>
              <a:off x="11041630" y="3653612"/>
              <a:ext cx="616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操作</a:t>
              </a: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5B95D096-2A8D-42EE-B8D0-E9F73C25EB39}"/>
              </a:ext>
            </a:extLst>
          </p:cNvPr>
          <p:cNvSpPr txBox="1"/>
          <p:nvPr/>
        </p:nvSpPr>
        <p:spPr>
          <a:xfrm>
            <a:off x="9703083" y="4710923"/>
            <a:ext cx="61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使用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4C135B94-F707-4D0B-80F1-563E684D0468}"/>
              </a:ext>
            </a:extLst>
          </p:cNvPr>
          <p:cNvSpPr txBox="1"/>
          <p:nvPr/>
        </p:nvSpPr>
        <p:spPr>
          <a:xfrm>
            <a:off x="10811702" y="6164072"/>
            <a:ext cx="61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效果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D4654EB8-BB84-4CB3-9617-73D09FF1D36B}"/>
              </a:ext>
            </a:extLst>
          </p:cNvPr>
          <p:cNvSpPr txBox="1"/>
          <p:nvPr/>
        </p:nvSpPr>
        <p:spPr>
          <a:xfrm>
            <a:off x="537552" y="4043627"/>
            <a:ext cx="61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+mn-cs"/>
              </a:rPr>
              <a:t>清晰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ACCB0A2-1D5A-4C3B-9FCF-C55371EDB3CD}"/>
              </a:ext>
            </a:extLst>
          </p:cNvPr>
          <p:cNvSpPr/>
          <p:nvPr/>
        </p:nvSpPr>
        <p:spPr>
          <a:xfrm>
            <a:off x="4432416" y="-1"/>
            <a:ext cx="3327168" cy="3802663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7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F5C42D01-2066-46BA-9020-5841A28E82CC}"/>
              </a:ext>
            </a:extLst>
          </p:cNvPr>
          <p:cNvGrpSpPr/>
          <p:nvPr/>
        </p:nvGrpSpPr>
        <p:grpSpPr>
          <a:xfrm>
            <a:off x="1973944" y="1496954"/>
            <a:ext cx="8244114" cy="986286"/>
            <a:chOff x="1973944" y="1406959"/>
            <a:chExt cx="8244114" cy="986286"/>
          </a:xfrm>
        </p:grpSpPr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xmlns="" id="{C51A9E84-F0BC-4220-9BAE-BA80EB4BE75D}"/>
                </a:ext>
              </a:extLst>
            </p:cNvPr>
            <p:cNvSpPr txBox="1"/>
            <p:nvPr/>
          </p:nvSpPr>
          <p:spPr>
            <a:xfrm>
              <a:off x="2959100" y="1406959"/>
              <a:ext cx="62738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不仅要好画质，还需要智能化。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xmlns="" id="{A90ECA48-5824-4833-907E-D9F55A1BB676}"/>
                </a:ext>
              </a:extLst>
            </p:cNvPr>
            <p:cNvSpPr txBox="1"/>
            <p:nvPr/>
          </p:nvSpPr>
          <p:spPr>
            <a:xfrm>
              <a:off x="1973944" y="2085468"/>
              <a:ext cx="8244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通过回访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518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+mn-cs"/>
                </a:rPr>
                <a:t>位已购用户，并分析电商站内评价词频，可以看出用户的观念已有所改变。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2638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835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1885" y="4118860"/>
            <a:ext cx="3419526" cy="839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45" b="1" spc="11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王牌</a:t>
            </a:r>
            <a:r>
              <a:rPr lang="en-US" altLang="zh-CN" sz="1245" b="1" spc="11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45" b="1" spc="11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 精选作品集</a:t>
            </a:r>
            <a:endParaRPr lang="en-US" altLang="zh-CN" sz="1204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204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204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204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204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204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204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204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204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7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2457A78-EA9C-439B-93BB-4DA5C4F5E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5865" y="122070"/>
            <a:ext cx="2631130" cy="282602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F84C861-AB6C-4672-B99E-19B747D779B3}"/>
              </a:ext>
            </a:extLst>
          </p:cNvPr>
          <p:cNvSpPr/>
          <p:nvPr/>
        </p:nvSpPr>
        <p:spPr>
          <a:xfrm>
            <a:off x="3437681" y="0"/>
            <a:ext cx="8754319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0" dist="450545" dir="8100000" sx="95000" sy="95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922303A-6DBD-4553-9643-2A3A4E801522}"/>
              </a:ext>
            </a:extLst>
          </p:cNvPr>
          <p:cNvSpPr/>
          <p:nvPr/>
        </p:nvSpPr>
        <p:spPr>
          <a:xfrm>
            <a:off x="3437227" y="1419829"/>
            <a:ext cx="622329" cy="1244658"/>
          </a:xfrm>
          <a:custGeom>
            <a:avLst/>
            <a:gdLst>
              <a:gd name="connsiteX0" fmla="*/ 0 w 622329"/>
              <a:gd name="connsiteY0" fmla="*/ 0 h 1244658"/>
              <a:gd name="connsiteX1" fmla="*/ 622329 w 622329"/>
              <a:gd name="connsiteY1" fmla="*/ 622329 h 1244658"/>
              <a:gd name="connsiteX2" fmla="*/ 0 w 622329"/>
              <a:gd name="connsiteY2" fmla="*/ 1244658 h 1244658"/>
              <a:gd name="connsiteX3" fmla="*/ 0 w 622329"/>
              <a:gd name="connsiteY3" fmla="*/ 859224 h 1244658"/>
              <a:gd name="connsiteX4" fmla="*/ 236896 w 622329"/>
              <a:gd name="connsiteY4" fmla="*/ 622329 h 1244658"/>
              <a:gd name="connsiteX5" fmla="*/ 0 w 622329"/>
              <a:gd name="connsiteY5" fmla="*/ 385434 h 12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329" h="1244658">
                <a:moveTo>
                  <a:pt x="0" y="0"/>
                </a:moveTo>
                <a:cubicBezTo>
                  <a:pt x="343703" y="0"/>
                  <a:pt x="622329" y="278626"/>
                  <a:pt x="622329" y="622329"/>
                </a:cubicBezTo>
                <a:cubicBezTo>
                  <a:pt x="622329" y="966032"/>
                  <a:pt x="343703" y="1244658"/>
                  <a:pt x="0" y="1244658"/>
                </a:cubicBezTo>
                <a:lnTo>
                  <a:pt x="0" y="859224"/>
                </a:lnTo>
                <a:cubicBezTo>
                  <a:pt x="130834" y="859224"/>
                  <a:pt x="236896" y="753163"/>
                  <a:pt x="236896" y="622329"/>
                </a:cubicBezTo>
                <a:cubicBezTo>
                  <a:pt x="236896" y="491496"/>
                  <a:pt x="130834" y="385434"/>
                  <a:pt x="0" y="385434"/>
                </a:cubicBezTo>
                <a:close/>
              </a:path>
            </a:pathLst>
          </a:custGeom>
          <a:solidFill>
            <a:srgbClr val="E9E9E9">
              <a:alpha val="6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0CEAFC90-0075-42E3-9558-A409E2D5843C}"/>
              </a:ext>
            </a:extLst>
          </p:cNvPr>
          <p:cNvSpPr/>
          <p:nvPr/>
        </p:nvSpPr>
        <p:spPr>
          <a:xfrm>
            <a:off x="3437226" y="-616614"/>
            <a:ext cx="2658773" cy="5317544"/>
          </a:xfrm>
          <a:custGeom>
            <a:avLst/>
            <a:gdLst>
              <a:gd name="connsiteX0" fmla="*/ 0 w 622329"/>
              <a:gd name="connsiteY0" fmla="*/ 0 h 1244658"/>
              <a:gd name="connsiteX1" fmla="*/ 622329 w 622329"/>
              <a:gd name="connsiteY1" fmla="*/ 622329 h 1244658"/>
              <a:gd name="connsiteX2" fmla="*/ 0 w 622329"/>
              <a:gd name="connsiteY2" fmla="*/ 1244658 h 1244658"/>
              <a:gd name="connsiteX3" fmla="*/ 0 w 622329"/>
              <a:gd name="connsiteY3" fmla="*/ 859224 h 1244658"/>
              <a:gd name="connsiteX4" fmla="*/ 236896 w 622329"/>
              <a:gd name="connsiteY4" fmla="*/ 622329 h 1244658"/>
              <a:gd name="connsiteX5" fmla="*/ 0 w 622329"/>
              <a:gd name="connsiteY5" fmla="*/ 385434 h 12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329" h="1244658">
                <a:moveTo>
                  <a:pt x="0" y="0"/>
                </a:moveTo>
                <a:cubicBezTo>
                  <a:pt x="343703" y="0"/>
                  <a:pt x="622329" y="278626"/>
                  <a:pt x="622329" y="622329"/>
                </a:cubicBezTo>
                <a:cubicBezTo>
                  <a:pt x="622329" y="966032"/>
                  <a:pt x="343703" y="1244658"/>
                  <a:pt x="0" y="1244658"/>
                </a:cubicBezTo>
                <a:lnTo>
                  <a:pt x="0" y="859224"/>
                </a:lnTo>
                <a:cubicBezTo>
                  <a:pt x="130834" y="859224"/>
                  <a:pt x="236896" y="753163"/>
                  <a:pt x="236896" y="622329"/>
                </a:cubicBezTo>
                <a:cubicBezTo>
                  <a:pt x="236896" y="491496"/>
                  <a:pt x="130834" y="385434"/>
                  <a:pt x="0" y="385434"/>
                </a:cubicBezTo>
                <a:close/>
              </a:path>
            </a:pathLst>
          </a:custGeom>
          <a:solidFill>
            <a:srgbClr val="E9E9E9">
              <a:alpha val="4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A992E7E9-0BE3-4381-9E49-E61021C1DB1F}"/>
              </a:ext>
            </a:extLst>
          </p:cNvPr>
          <p:cNvSpPr/>
          <p:nvPr/>
        </p:nvSpPr>
        <p:spPr>
          <a:xfrm>
            <a:off x="3437226" y="-6929620"/>
            <a:ext cx="8971783" cy="17943557"/>
          </a:xfrm>
          <a:custGeom>
            <a:avLst/>
            <a:gdLst>
              <a:gd name="connsiteX0" fmla="*/ 0 w 622329"/>
              <a:gd name="connsiteY0" fmla="*/ 0 h 1244658"/>
              <a:gd name="connsiteX1" fmla="*/ 622329 w 622329"/>
              <a:gd name="connsiteY1" fmla="*/ 622329 h 1244658"/>
              <a:gd name="connsiteX2" fmla="*/ 0 w 622329"/>
              <a:gd name="connsiteY2" fmla="*/ 1244658 h 1244658"/>
              <a:gd name="connsiteX3" fmla="*/ 0 w 622329"/>
              <a:gd name="connsiteY3" fmla="*/ 859224 h 1244658"/>
              <a:gd name="connsiteX4" fmla="*/ 236896 w 622329"/>
              <a:gd name="connsiteY4" fmla="*/ 622329 h 1244658"/>
              <a:gd name="connsiteX5" fmla="*/ 0 w 622329"/>
              <a:gd name="connsiteY5" fmla="*/ 385434 h 12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329" h="1244658">
                <a:moveTo>
                  <a:pt x="0" y="0"/>
                </a:moveTo>
                <a:cubicBezTo>
                  <a:pt x="343703" y="0"/>
                  <a:pt x="622329" y="278626"/>
                  <a:pt x="622329" y="622329"/>
                </a:cubicBezTo>
                <a:cubicBezTo>
                  <a:pt x="622329" y="966032"/>
                  <a:pt x="343703" y="1244658"/>
                  <a:pt x="0" y="1244658"/>
                </a:cubicBezTo>
                <a:lnTo>
                  <a:pt x="0" y="859224"/>
                </a:lnTo>
                <a:cubicBezTo>
                  <a:pt x="130834" y="859224"/>
                  <a:pt x="236896" y="753163"/>
                  <a:pt x="236896" y="622329"/>
                </a:cubicBezTo>
                <a:cubicBezTo>
                  <a:pt x="236896" y="491496"/>
                  <a:pt x="130834" y="385434"/>
                  <a:pt x="0" y="385434"/>
                </a:cubicBezTo>
                <a:close/>
              </a:path>
            </a:pathLst>
          </a:custGeom>
          <a:solidFill>
            <a:srgbClr val="E9E9E9">
              <a:alpha val="35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E043D1CD-D95E-4285-B374-75B49C7B21D2}"/>
              </a:ext>
            </a:extLst>
          </p:cNvPr>
          <p:cNvGraphicFramePr/>
          <p:nvPr/>
        </p:nvGraphicFramePr>
        <p:xfrm>
          <a:off x="4032729" y="1188720"/>
          <a:ext cx="7539511" cy="349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CEEB16D0-3850-4F82-83BE-C040310E8430}"/>
              </a:ext>
            </a:extLst>
          </p:cNvPr>
          <p:cNvSpPr/>
          <p:nvPr/>
        </p:nvSpPr>
        <p:spPr>
          <a:xfrm>
            <a:off x="11005224" y="4000782"/>
            <a:ext cx="1186777" cy="2857218"/>
          </a:xfrm>
          <a:custGeom>
            <a:avLst/>
            <a:gdLst>
              <a:gd name="connsiteX0" fmla="*/ 1186777 w 1186777"/>
              <a:gd name="connsiteY0" fmla="*/ 0 h 2857218"/>
              <a:gd name="connsiteX1" fmla="*/ 1186777 w 1186777"/>
              <a:gd name="connsiteY1" fmla="*/ 2857218 h 2857218"/>
              <a:gd name="connsiteX2" fmla="*/ 0 w 1186777"/>
              <a:gd name="connsiteY2" fmla="*/ 2857218 h 2857218"/>
              <a:gd name="connsiteX3" fmla="*/ 104912 w 1186777"/>
              <a:gd name="connsiteY3" fmla="*/ 2693571 h 2857218"/>
              <a:gd name="connsiteX4" fmla="*/ 1121331 w 1186777"/>
              <a:gd name="connsiteY4" fmla="*/ 283565 h 285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777" h="2857218">
                <a:moveTo>
                  <a:pt x="1186777" y="0"/>
                </a:moveTo>
                <a:lnTo>
                  <a:pt x="1186777" y="2857218"/>
                </a:lnTo>
                <a:lnTo>
                  <a:pt x="0" y="2857218"/>
                </a:lnTo>
                <a:lnTo>
                  <a:pt x="104912" y="2693571"/>
                </a:lnTo>
                <a:cubicBezTo>
                  <a:pt x="554493" y="1953659"/>
                  <a:pt x="900064" y="1143559"/>
                  <a:pt x="1121331" y="283565"/>
                </a:cubicBezTo>
                <a:close/>
              </a:path>
            </a:pathLst>
          </a:custGeom>
          <a:solidFill>
            <a:srgbClr val="7A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BA379466-2E15-4F85-8000-302C35E8DAD5}"/>
              </a:ext>
            </a:extLst>
          </p:cNvPr>
          <p:cNvSpPr/>
          <p:nvPr/>
        </p:nvSpPr>
        <p:spPr>
          <a:xfrm flipH="1" flipV="1">
            <a:off x="-1" y="0"/>
            <a:ext cx="805179" cy="1938504"/>
          </a:xfrm>
          <a:custGeom>
            <a:avLst/>
            <a:gdLst>
              <a:gd name="connsiteX0" fmla="*/ 1186777 w 1186777"/>
              <a:gd name="connsiteY0" fmla="*/ 0 h 2857218"/>
              <a:gd name="connsiteX1" fmla="*/ 1186777 w 1186777"/>
              <a:gd name="connsiteY1" fmla="*/ 2857218 h 2857218"/>
              <a:gd name="connsiteX2" fmla="*/ 0 w 1186777"/>
              <a:gd name="connsiteY2" fmla="*/ 2857218 h 2857218"/>
              <a:gd name="connsiteX3" fmla="*/ 104912 w 1186777"/>
              <a:gd name="connsiteY3" fmla="*/ 2693571 h 2857218"/>
              <a:gd name="connsiteX4" fmla="*/ 1121331 w 1186777"/>
              <a:gd name="connsiteY4" fmla="*/ 283565 h 285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777" h="2857218">
                <a:moveTo>
                  <a:pt x="1186777" y="0"/>
                </a:moveTo>
                <a:lnTo>
                  <a:pt x="1186777" y="2857218"/>
                </a:lnTo>
                <a:lnTo>
                  <a:pt x="0" y="2857218"/>
                </a:lnTo>
                <a:lnTo>
                  <a:pt x="104912" y="2693571"/>
                </a:lnTo>
                <a:cubicBezTo>
                  <a:pt x="554493" y="1953659"/>
                  <a:pt x="900064" y="1143559"/>
                  <a:pt x="1121331" y="283565"/>
                </a:cubicBezTo>
                <a:close/>
              </a:path>
            </a:pathLst>
          </a:custGeom>
          <a:solidFill>
            <a:srgbClr val="7A9F40"/>
          </a:solidFill>
          <a:ln>
            <a:noFill/>
          </a:ln>
          <a:effectLst>
            <a:outerShdw blurRad="317500" dist="38100" dir="2700000" sx="95000" sy="95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9E6C373-A5A5-4996-880E-261197011CFA}"/>
              </a:ext>
            </a:extLst>
          </p:cNvPr>
          <p:cNvSpPr txBox="1"/>
          <p:nvPr/>
        </p:nvSpPr>
        <p:spPr>
          <a:xfrm>
            <a:off x="4259144" y="6075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658335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购买力决定因素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223FA16-97AE-464B-B14B-5732ECE54B57}"/>
              </a:ext>
            </a:extLst>
          </p:cNvPr>
          <p:cNvSpPr/>
          <p:nvPr/>
        </p:nvSpPr>
        <p:spPr>
          <a:xfrm>
            <a:off x="4370223" y="953638"/>
            <a:ext cx="209492" cy="31227"/>
          </a:xfrm>
          <a:prstGeom prst="roundRect">
            <a:avLst>
              <a:gd name="adj" fmla="val 50000"/>
            </a:avLst>
          </a:prstGeom>
          <a:solidFill>
            <a:srgbClr val="7A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4EDE977-FC65-479A-8F0B-C7E4D902DD53}"/>
              </a:ext>
            </a:extLst>
          </p:cNvPr>
          <p:cNvSpPr txBox="1"/>
          <p:nvPr/>
        </p:nvSpPr>
        <p:spPr>
          <a:xfrm>
            <a:off x="4259144" y="487725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658335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评价区热词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FC8297C0-8AF0-4E5E-9EA6-EAE6BE4E541B}"/>
              </a:ext>
            </a:extLst>
          </p:cNvPr>
          <p:cNvSpPr/>
          <p:nvPr/>
        </p:nvSpPr>
        <p:spPr>
          <a:xfrm>
            <a:off x="4370223" y="5223389"/>
            <a:ext cx="209492" cy="31227"/>
          </a:xfrm>
          <a:prstGeom prst="roundRect">
            <a:avLst>
              <a:gd name="adj" fmla="val 50000"/>
            </a:avLst>
          </a:prstGeom>
          <a:solidFill>
            <a:srgbClr val="7A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870BF26-80E9-44E0-BE04-019025607FA2}"/>
              </a:ext>
            </a:extLst>
          </p:cNvPr>
          <p:cNvGrpSpPr/>
          <p:nvPr/>
        </p:nvGrpSpPr>
        <p:grpSpPr>
          <a:xfrm>
            <a:off x="4370223" y="5568598"/>
            <a:ext cx="3581118" cy="263825"/>
            <a:chOff x="4370223" y="5568598"/>
            <a:chExt cx="3581118" cy="263825"/>
          </a:xfrm>
          <a:effectLst>
            <a:outerShdw blurRad="127000" dist="63500" dir="3600000" algn="ctr" rotWithShape="0">
              <a:srgbClr val="000000">
                <a:alpha val="10000"/>
              </a:srgbClr>
            </a:outerShdw>
          </a:effectLst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BFCDA4C2-378F-4094-8B76-E67725297A2E}"/>
                </a:ext>
              </a:extLst>
            </p:cNvPr>
            <p:cNvSpPr/>
            <p:nvPr/>
          </p:nvSpPr>
          <p:spPr>
            <a:xfrm>
              <a:off x="4370223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方便 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A494AD09-D459-42C3-BCCB-3AD49D28B719}"/>
                </a:ext>
              </a:extLst>
            </p:cNvPr>
            <p:cNvSpPr/>
            <p:nvPr/>
          </p:nvSpPr>
          <p:spPr>
            <a:xfrm>
              <a:off x="5297894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61D1330A-F17E-4EED-8619-C5138AA612F5}"/>
                </a:ext>
              </a:extLst>
            </p:cNvPr>
            <p:cNvSpPr/>
            <p:nvPr/>
          </p:nvSpPr>
          <p:spPr>
            <a:xfrm>
              <a:off x="6225565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亮度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F69A435F-C9AB-4A02-8788-1B2D8B5D7439}"/>
                </a:ext>
              </a:extLst>
            </p:cNvPr>
            <p:cNvSpPr/>
            <p:nvPr/>
          </p:nvSpPr>
          <p:spPr>
            <a:xfrm>
              <a:off x="7153236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手机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C6041F2B-4367-4C81-8103-EA7CE45594FD}"/>
              </a:ext>
            </a:extLst>
          </p:cNvPr>
          <p:cNvSpPr/>
          <p:nvPr/>
        </p:nvSpPr>
        <p:spPr>
          <a:xfrm>
            <a:off x="8080907" y="5568598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清晰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65ED6E6F-DF39-462E-A824-52AE7D532593}"/>
              </a:ext>
            </a:extLst>
          </p:cNvPr>
          <p:cNvSpPr/>
          <p:nvPr/>
        </p:nvSpPr>
        <p:spPr>
          <a:xfrm>
            <a:off x="9008578" y="5568598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效果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AD433321-45FD-4867-926D-881C7F34BC44}"/>
              </a:ext>
            </a:extLst>
          </p:cNvPr>
          <p:cNvSpPr/>
          <p:nvPr/>
        </p:nvSpPr>
        <p:spPr>
          <a:xfrm>
            <a:off x="9936249" y="5568598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功能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34C90F6-3BFA-4BFD-A738-71305D23435D}"/>
              </a:ext>
            </a:extLst>
          </p:cNvPr>
          <p:cNvSpPr/>
          <p:nvPr/>
        </p:nvSpPr>
        <p:spPr>
          <a:xfrm>
            <a:off x="4370223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A9F4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满意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D1102353-978C-45CD-B8C5-AB6D21184179}"/>
              </a:ext>
            </a:extLst>
          </p:cNvPr>
          <p:cNvSpPr/>
          <p:nvPr/>
        </p:nvSpPr>
        <p:spPr>
          <a:xfrm>
            <a:off x="5297894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连接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34D1482A-E288-4A12-8F42-4EB7BAAF3532}"/>
              </a:ext>
            </a:extLst>
          </p:cNvPr>
          <p:cNvSpPr/>
          <p:nvPr/>
        </p:nvSpPr>
        <p:spPr>
          <a:xfrm>
            <a:off x="6225565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简单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A6648ED4-C40E-4AC3-9B03-95823D7BBD95}"/>
              </a:ext>
            </a:extLst>
          </p:cNvPr>
          <p:cNvSpPr/>
          <p:nvPr/>
        </p:nvSpPr>
        <p:spPr>
          <a:xfrm>
            <a:off x="7153235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质量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96A2EC7C-442C-4958-A5B3-7382426A6BC0}"/>
              </a:ext>
            </a:extLst>
          </p:cNvPr>
          <p:cNvSpPr/>
          <p:nvPr/>
        </p:nvSpPr>
        <p:spPr>
          <a:xfrm>
            <a:off x="8080905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操作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214EE51-08B5-4D98-A443-2BB7A24440F6}"/>
              </a:ext>
            </a:extLst>
          </p:cNvPr>
          <p:cNvSpPr/>
          <p:nvPr/>
        </p:nvSpPr>
        <p:spPr>
          <a:xfrm>
            <a:off x="9008578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7A9F4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A9F4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7A9F4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7A9F40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78D97AE-B273-4C34-8B7F-D5DE9BB41BA0}"/>
              </a:ext>
            </a:extLst>
          </p:cNvPr>
          <p:cNvSpPr txBox="1"/>
          <p:nvPr/>
        </p:nvSpPr>
        <p:spPr>
          <a:xfrm>
            <a:off x="8068442" y="-220892"/>
            <a:ext cx="408317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0" b="1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75000"/>
                    <a:alpha val="3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R" panose="00020600040101010101" pitchFamily="18" charset="-122"/>
              </a:rPr>
              <a:t>调研结论</a:t>
            </a:r>
            <a:endParaRPr kumimoji="0" lang="en-US" altLang="zh-CN" sz="7000" b="1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75000"/>
                  <a:alpha val="30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B44A1D10-299A-424F-B7BD-F85250D9B61D}"/>
              </a:ext>
            </a:extLst>
          </p:cNvPr>
          <p:cNvSpPr/>
          <p:nvPr/>
        </p:nvSpPr>
        <p:spPr>
          <a:xfrm>
            <a:off x="1585751" y="4695690"/>
            <a:ext cx="1691972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  <a:alpha val="2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画质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75000"/>
                  <a:alpha val="20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C58D804-3A0A-4163-B88C-7888D0B6CE3C}"/>
              </a:ext>
            </a:extLst>
          </p:cNvPr>
          <p:cNvSpPr/>
          <p:nvPr/>
        </p:nvSpPr>
        <p:spPr>
          <a:xfrm>
            <a:off x="4963" y="5413315"/>
            <a:ext cx="1691972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  <a:alpha val="2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智能化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75000"/>
                  <a:alpha val="20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191DB55-CC43-4421-8350-2276642889CA}"/>
              </a:ext>
            </a:extLst>
          </p:cNvPr>
          <p:cNvSpPr/>
          <p:nvPr/>
        </p:nvSpPr>
        <p:spPr>
          <a:xfrm>
            <a:off x="356971" y="4550587"/>
            <a:ext cx="2477217" cy="1615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用户不只是</a:t>
            </a:r>
            <a:endParaRPr kumimoji="0" lang="en-US" altLang="zh-CN" sz="17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追求</a:t>
            </a: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好的画质</a:t>
            </a:r>
            <a:endParaRPr kumimoji="0" lang="en-US" altLang="zh-CN" sz="1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也偏向喜欢</a:t>
            </a:r>
            <a:endParaRPr kumimoji="0" lang="en-US" altLang="zh-CN" sz="17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智能化</a:t>
            </a: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的</a:t>
            </a:r>
            <a:r>
              <a:rPr kumimoji="0" lang="zh-CN" altLang="en-US" sz="1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投影产品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91A5E2F-7FF5-4C58-8356-CA79C99A49F3}"/>
              </a:ext>
            </a:extLst>
          </p:cNvPr>
          <p:cNvGrpSpPr/>
          <p:nvPr/>
        </p:nvGrpSpPr>
        <p:grpSpPr>
          <a:xfrm>
            <a:off x="613123" y="3042378"/>
            <a:ext cx="2282997" cy="710049"/>
            <a:chOff x="613123" y="3042378"/>
            <a:chExt cx="2282997" cy="71004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FE350DD9-94AC-46E9-B2C6-C8B4DC4E8A78}"/>
                </a:ext>
              </a:extLst>
            </p:cNvPr>
            <p:cNvSpPr/>
            <p:nvPr/>
          </p:nvSpPr>
          <p:spPr>
            <a:xfrm>
              <a:off x="613123" y="3475428"/>
              <a:ext cx="22829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本次调研共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阿里巴巴普惠体 R" panose="00020600040101010101" pitchFamily="18" charset="-122"/>
                  <a:cs typeface="Times New Roman" panose="02020603050405020304" pitchFamily="18" charset="0"/>
                </a:rPr>
                <a:t>518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位已购用户参与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B2304B5-1FE7-4D66-92C4-9F82CE411C76}"/>
                </a:ext>
              </a:extLst>
            </p:cNvPr>
            <p:cNvSpPr txBox="1"/>
            <p:nvPr/>
          </p:nvSpPr>
          <p:spPr>
            <a:xfrm>
              <a:off x="613123" y="3042378"/>
              <a:ext cx="1656223" cy="446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明基 </a:t>
              </a: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E540 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05285F7-34C0-4C3F-8F74-5884D3808BEA}"/>
              </a:ext>
            </a:extLst>
          </p:cNvPr>
          <p:cNvGrpSpPr/>
          <p:nvPr/>
        </p:nvGrpSpPr>
        <p:grpSpPr>
          <a:xfrm>
            <a:off x="7620000" y="308525"/>
            <a:ext cx="4739954" cy="133774"/>
            <a:chOff x="7452046" y="271205"/>
            <a:chExt cx="4739954" cy="13377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8ECB665A-D089-48CA-AAF6-17E4C534A909}"/>
                </a:ext>
              </a:extLst>
            </p:cNvPr>
            <p:cNvSpPr/>
            <p:nvPr/>
          </p:nvSpPr>
          <p:spPr>
            <a:xfrm>
              <a:off x="8073903" y="271205"/>
              <a:ext cx="3761656" cy="133774"/>
            </a:xfrm>
            <a:prstGeom prst="rect">
              <a:avLst/>
            </a:prstGeom>
            <a:solidFill>
              <a:srgbClr val="F8F8F8"/>
            </a:solidFill>
          </p:spPr>
          <p:txBody>
            <a:bodyPr wrap="none" lIns="72000" rIns="72000" bIns="18000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500" normalizeH="0" baseline="0" noProof="0" dirty="0">
                  <a:ln>
                    <a:noFill/>
                  </a:ln>
                  <a:solidFill>
                    <a:srgbClr val="7A9F4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USER SURVEY CONCLUSION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F3DBD33-222E-4841-8274-6B9C811C05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86406" y="339723"/>
              <a:ext cx="805594" cy="0"/>
            </a:xfrm>
            <a:prstGeom prst="line">
              <a:avLst/>
            </a:prstGeom>
            <a:ln w="3175">
              <a:solidFill>
                <a:srgbClr val="7A9F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DE9C667-646B-4109-BE21-0921DA9AAB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52046" y="339723"/>
              <a:ext cx="1011234" cy="0"/>
            </a:xfrm>
            <a:prstGeom prst="line">
              <a:avLst/>
            </a:prstGeom>
            <a:ln w="3175">
              <a:solidFill>
                <a:srgbClr val="7A9F40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32B1E815-D768-4360-ACED-0D795B8F40F4}"/>
              </a:ext>
            </a:extLst>
          </p:cNvPr>
          <p:cNvSpPr/>
          <p:nvPr/>
        </p:nvSpPr>
        <p:spPr>
          <a:xfrm>
            <a:off x="10220126" y="1164586"/>
            <a:ext cx="99257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（单位：人）</a:t>
            </a:r>
          </a:p>
        </p:txBody>
      </p:sp>
      <p:pic>
        <p:nvPicPr>
          <p:cNvPr id="42" name="图形 41">
            <a:extLst>
              <a:ext uri="{FF2B5EF4-FFF2-40B4-BE49-F238E27FC236}">
                <a16:creationId xmlns:a16="http://schemas.microsoft.com/office/drawing/2014/main" xmlns="" id="{EF78D27D-C6F3-4B6E-81C9-2713E396F7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894062" y="5624207"/>
            <a:ext cx="145309" cy="135864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xmlns="" id="{28E6A27E-B2FF-4B12-B776-B772C37349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825208" y="5608800"/>
            <a:ext cx="175824" cy="175824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xmlns="" id="{6C73009C-BFAA-48A7-B00C-B770F46D6D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757896" y="5614896"/>
            <a:ext cx="175824" cy="175824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xmlns="" id="{D0A7CB18-8696-422C-ACFF-3CDF16E063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72160" y="5615776"/>
            <a:ext cx="159840" cy="159840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C0372DD-757C-4097-A3C6-43B43F0E093A}"/>
              </a:ext>
            </a:extLst>
          </p:cNvPr>
          <p:cNvSpPr/>
          <p:nvPr/>
        </p:nvSpPr>
        <p:spPr>
          <a:xfrm>
            <a:off x="1650544" y="5907657"/>
            <a:ext cx="1691972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  <a:alpha val="2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投影产品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75000"/>
                  <a:alpha val="20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495830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0B136F25-AD5E-4847-8680-1D29B0A218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20" t="5071" b="3556"/>
          <a:stretch/>
        </p:blipFill>
        <p:spPr>
          <a:xfrm>
            <a:off x="0" y="0"/>
            <a:ext cx="8291546" cy="6857358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F0D70DD-59E1-4FA7-A5D4-D6650C88436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A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EF8FDDEE-AC1C-4038-9F87-AEB42503D47B}"/>
              </a:ext>
            </a:extLst>
          </p:cNvPr>
          <p:cNvSpPr/>
          <p:nvPr/>
        </p:nvSpPr>
        <p:spPr>
          <a:xfrm>
            <a:off x="2245091" y="2508463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方便 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8BF15AC1-D3FC-4D25-BD07-B3FCB8753187}"/>
              </a:ext>
            </a:extLst>
          </p:cNvPr>
          <p:cNvSpPr/>
          <p:nvPr/>
        </p:nvSpPr>
        <p:spPr>
          <a:xfrm>
            <a:off x="1152668" y="2246210"/>
            <a:ext cx="1062279" cy="467383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A3B4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无线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F6537220-F3FD-485D-8005-3E990EA65643}"/>
              </a:ext>
            </a:extLst>
          </p:cNvPr>
          <p:cNvSpPr/>
          <p:nvPr/>
        </p:nvSpPr>
        <p:spPr>
          <a:xfrm>
            <a:off x="2596030" y="3611812"/>
            <a:ext cx="1062279" cy="514121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B4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亮度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41D9E77E-0D83-47D5-BF16-904284E9107B}"/>
              </a:ext>
            </a:extLst>
          </p:cNvPr>
          <p:cNvSpPr/>
          <p:nvPr/>
        </p:nvSpPr>
        <p:spPr>
          <a:xfrm>
            <a:off x="2998685" y="2297897"/>
            <a:ext cx="1555283" cy="514121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A3B41">
                    <a:alpha val="60000"/>
                  </a:srgb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手机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13FBC5DF-588F-4563-9C67-E6A7E3AEA87B}"/>
              </a:ext>
            </a:extLst>
          </p:cNvPr>
          <p:cNvSpPr/>
          <p:nvPr/>
        </p:nvSpPr>
        <p:spPr>
          <a:xfrm>
            <a:off x="1536497" y="3054410"/>
            <a:ext cx="877916" cy="35115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87B88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清晰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BC5B3925-C3DB-40B6-97DF-821383089972}"/>
              </a:ext>
            </a:extLst>
          </p:cNvPr>
          <p:cNvSpPr/>
          <p:nvPr/>
        </p:nvSpPr>
        <p:spPr>
          <a:xfrm>
            <a:off x="1855548" y="4318940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58335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效果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A61017FA-40AA-44A5-9496-D37346C0CAF2}"/>
              </a:ext>
            </a:extLst>
          </p:cNvPr>
          <p:cNvSpPr/>
          <p:nvPr/>
        </p:nvSpPr>
        <p:spPr>
          <a:xfrm>
            <a:off x="2700545" y="3037780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功能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DFFB56D0-6AA4-4351-B89E-AB076DE92F5C}"/>
              </a:ext>
            </a:extLst>
          </p:cNvPr>
          <p:cNvSpPr/>
          <p:nvPr/>
        </p:nvSpPr>
        <p:spPr>
          <a:xfrm>
            <a:off x="2771707" y="1965891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A9F4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满意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580CB6E3-8B70-40F2-8F65-329971C5E3F3}"/>
              </a:ext>
            </a:extLst>
          </p:cNvPr>
          <p:cNvSpPr/>
          <p:nvPr/>
        </p:nvSpPr>
        <p:spPr>
          <a:xfrm>
            <a:off x="947345" y="3782587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连接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EDD4C100-6A87-4E65-B5FE-3A6F150FBC74}"/>
              </a:ext>
            </a:extLst>
          </p:cNvPr>
          <p:cNvSpPr/>
          <p:nvPr/>
        </p:nvSpPr>
        <p:spPr>
          <a:xfrm>
            <a:off x="443203" y="2938742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简单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C634ACB-6892-49BF-AD42-6A7A0DE8D460}"/>
              </a:ext>
            </a:extLst>
          </p:cNvPr>
          <p:cNvSpPr/>
          <p:nvPr/>
        </p:nvSpPr>
        <p:spPr>
          <a:xfrm>
            <a:off x="801794" y="4710128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质量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E1803107-DD89-488E-9EB6-2FEC74BD7333}"/>
              </a:ext>
            </a:extLst>
          </p:cNvPr>
          <p:cNvSpPr/>
          <p:nvPr/>
        </p:nvSpPr>
        <p:spPr>
          <a:xfrm>
            <a:off x="3314901" y="4536801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操作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3BCA3F91-70DC-4480-959E-2C51887BF4E6}"/>
              </a:ext>
            </a:extLst>
          </p:cNvPr>
          <p:cNvSpPr/>
          <p:nvPr/>
        </p:nvSpPr>
        <p:spPr>
          <a:xfrm>
            <a:off x="2605867" y="4921670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3A3B4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3A3B4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3A3B4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3A3B4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95BF5A9-EFAC-47D0-8221-FA41FF44545C}"/>
              </a:ext>
            </a:extLst>
          </p:cNvPr>
          <p:cNvGrpSpPr/>
          <p:nvPr/>
        </p:nvGrpSpPr>
        <p:grpSpPr>
          <a:xfrm>
            <a:off x="4700136" y="2141953"/>
            <a:ext cx="684000" cy="684000"/>
            <a:chOff x="4614411" y="1855171"/>
            <a:chExt cx="684000" cy="684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2E6CD1B-9366-4251-B8F2-8FDFF9C5B390}"/>
                </a:ext>
              </a:extLst>
            </p:cNvPr>
            <p:cNvSpPr/>
            <p:nvPr/>
          </p:nvSpPr>
          <p:spPr>
            <a:xfrm>
              <a:off x="4614411" y="1855171"/>
              <a:ext cx="684000" cy="6840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rgbClr val="7A9F40"/>
                  </a:gs>
                  <a:gs pos="7000">
                    <a:schemeClr val="accent1">
                      <a:lumMod val="5000"/>
                      <a:lumOff val="95000"/>
                      <a:alpha val="0"/>
                    </a:schemeClr>
                  </a:gs>
                  <a:gs pos="6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187152C8-4227-4852-95A9-BD23A43C3BF7}"/>
                </a:ext>
              </a:extLst>
            </p:cNvPr>
            <p:cNvSpPr/>
            <p:nvPr/>
          </p:nvSpPr>
          <p:spPr>
            <a:xfrm>
              <a:off x="4673932" y="1914692"/>
              <a:ext cx="564958" cy="56495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rgbClr val="7A9F40"/>
                  </a:gs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51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021C147-53E2-4483-A482-8A33E46BFD97}"/>
                </a:ext>
              </a:extLst>
            </p:cNvPr>
            <p:cNvSpPr/>
            <p:nvPr/>
          </p:nvSpPr>
          <p:spPr>
            <a:xfrm>
              <a:off x="4740411" y="1981171"/>
              <a:ext cx="432000" cy="4320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rgbClr val="7A9F40"/>
                  </a:gs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42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7" name="箭头: 下弧形 46">
            <a:extLst>
              <a:ext uri="{FF2B5EF4-FFF2-40B4-BE49-F238E27FC236}">
                <a16:creationId xmlns:a16="http://schemas.microsoft.com/office/drawing/2014/main" xmlns="" id="{F6AE5B6D-C293-420B-B5C2-658F20AA54E3}"/>
              </a:ext>
            </a:extLst>
          </p:cNvPr>
          <p:cNvSpPr/>
          <p:nvPr/>
        </p:nvSpPr>
        <p:spPr>
          <a:xfrm rot="16200000">
            <a:off x="3282346" y="3130786"/>
            <a:ext cx="1194238" cy="56312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箭头: 下弧形 47">
            <a:extLst>
              <a:ext uri="{FF2B5EF4-FFF2-40B4-BE49-F238E27FC236}">
                <a16:creationId xmlns:a16="http://schemas.microsoft.com/office/drawing/2014/main" xmlns="" id="{EFCAAC8B-16E5-477E-B8F6-EEC1EF821427}"/>
              </a:ext>
            </a:extLst>
          </p:cNvPr>
          <p:cNvSpPr/>
          <p:nvPr/>
        </p:nvSpPr>
        <p:spPr>
          <a:xfrm rot="14807504">
            <a:off x="2194660" y="2227635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箭头: 下弧形 48">
            <a:extLst>
              <a:ext uri="{FF2B5EF4-FFF2-40B4-BE49-F238E27FC236}">
                <a16:creationId xmlns:a16="http://schemas.microsoft.com/office/drawing/2014/main" xmlns="" id="{AA746EF1-6B30-43C4-915B-6B11D0BFB84D}"/>
              </a:ext>
            </a:extLst>
          </p:cNvPr>
          <p:cNvSpPr/>
          <p:nvPr/>
        </p:nvSpPr>
        <p:spPr>
          <a:xfrm rot="5400000" flipV="1">
            <a:off x="3555853" y="2993659"/>
            <a:ext cx="1445028" cy="681376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箭头: 下弧形 49">
            <a:extLst>
              <a:ext uri="{FF2B5EF4-FFF2-40B4-BE49-F238E27FC236}">
                <a16:creationId xmlns:a16="http://schemas.microsoft.com/office/drawing/2014/main" xmlns="" id="{ECB1654A-40FB-4C13-937C-602F7553CE21}"/>
              </a:ext>
            </a:extLst>
          </p:cNvPr>
          <p:cNvSpPr/>
          <p:nvPr/>
        </p:nvSpPr>
        <p:spPr>
          <a:xfrm rot="7845672" flipV="1">
            <a:off x="2080435" y="3229653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箭头: 下弧形 50">
            <a:extLst>
              <a:ext uri="{FF2B5EF4-FFF2-40B4-BE49-F238E27FC236}">
                <a16:creationId xmlns:a16="http://schemas.microsoft.com/office/drawing/2014/main" xmlns="" id="{374CDE02-2DCC-40D1-9A34-74F92705864B}"/>
              </a:ext>
            </a:extLst>
          </p:cNvPr>
          <p:cNvSpPr/>
          <p:nvPr/>
        </p:nvSpPr>
        <p:spPr>
          <a:xfrm rot="5700871" flipV="1">
            <a:off x="2623631" y="3932006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箭头: 下弧形 51">
            <a:extLst>
              <a:ext uri="{FF2B5EF4-FFF2-40B4-BE49-F238E27FC236}">
                <a16:creationId xmlns:a16="http://schemas.microsoft.com/office/drawing/2014/main" xmlns="" id="{53F02AFF-8395-48EB-9586-8CA9C1CAAA66}"/>
              </a:ext>
            </a:extLst>
          </p:cNvPr>
          <p:cNvSpPr/>
          <p:nvPr/>
        </p:nvSpPr>
        <p:spPr>
          <a:xfrm rot="9030557" flipV="1">
            <a:off x="1300085" y="4000576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BD0F2CE5-F1AB-408B-B2DD-97E76A4E720A}"/>
              </a:ext>
            </a:extLst>
          </p:cNvPr>
          <p:cNvSpPr/>
          <p:nvPr/>
        </p:nvSpPr>
        <p:spPr>
          <a:xfrm flipV="1">
            <a:off x="3735521" y="596886"/>
            <a:ext cx="2360479" cy="855647"/>
          </a:xfrm>
          <a:custGeom>
            <a:avLst/>
            <a:gdLst>
              <a:gd name="connsiteX0" fmla="*/ 211570 w 2360479"/>
              <a:gd name="connsiteY0" fmla="*/ 1014533 h 1014533"/>
              <a:gd name="connsiteX1" fmla="*/ 2360479 w 2360479"/>
              <a:gd name="connsiteY1" fmla="*/ 1014533 h 1014533"/>
              <a:gd name="connsiteX2" fmla="*/ 2360479 w 2360479"/>
              <a:gd name="connsiteY2" fmla="*/ 0 h 1014533"/>
              <a:gd name="connsiteX3" fmla="*/ 518964 w 2360479"/>
              <a:gd name="connsiteY3" fmla="*/ 0 h 1014533"/>
              <a:gd name="connsiteX4" fmla="*/ 0 w 2360479"/>
              <a:gd name="connsiteY4" fmla="*/ 720714 h 101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479" h="1014533">
                <a:moveTo>
                  <a:pt x="211570" y="1014533"/>
                </a:moveTo>
                <a:lnTo>
                  <a:pt x="2360479" y="1014533"/>
                </a:lnTo>
                <a:lnTo>
                  <a:pt x="2360479" y="0"/>
                </a:lnTo>
                <a:lnTo>
                  <a:pt x="518964" y="0"/>
                </a:lnTo>
                <a:lnTo>
                  <a:pt x="0" y="720714"/>
                </a:ln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17500" dist="101600" dir="9600000" sx="95000" sy="95000" rotWithShape="0">
              <a:srgbClr val="B8B8B8"/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gradFill>
                  <a:gsLst>
                    <a:gs pos="100000">
                      <a:srgbClr val="3A3B41">
                        <a:alpha val="30000"/>
                      </a:srgbClr>
                    </a:gs>
                    <a:gs pos="0">
                      <a:srgbClr val="FFFFFF"/>
                    </a:gs>
                  </a:gsLst>
                  <a:lin ang="5400000" scaled="0"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8E88E824-54CE-45BF-B09E-E2F6C206E936}"/>
              </a:ext>
            </a:extLst>
          </p:cNvPr>
          <p:cNvSpPr/>
          <p:nvPr/>
        </p:nvSpPr>
        <p:spPr>
          <a:xfrm flipH="1" flipV="1">
            <a:off x="6097986" y="596886"/>
            <a:ext cx="2360479" cy="855647"/>
          </a:xfrm>
          <a:custGeom>
            <a:avLst/>
            <a:gdLst>
              <a:gd name="connsiteX0" fmla="*/ 211570 w 2360479"/>
              <a:gd name="connsiteY0" fmla="*/ 1014533 h 1014533"/>
              <a:gd name="connsiteX1" fmla="*/ 2360479 w 2360479"/>
              <a:gd name="connsiteY1" fmla="*/ 1014533 h 1014533"/>
              <a:gd name="connsiteX2" fmla="*/ 2360479 w 2360479"/>
              <a:gd name="connsiteY2" fmla="*/ 0 h 1014533"/>
              <a:gd name="connsiteX3" fmla="*/ 518964 w 2360479"/>
              <a:gd name="connsiteY3" fmla="*/ 0 h 1014533"/>
              <a:gd name="connsiteX4" fmla="*/ 0 w 2360479"/>
              <a:gd name="connsiteY4" fmla="*/ 720714 h 101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479" h="1014533">
                <a:moveTo>
                  <a:pt x="211570" y="1014533"/>
                </a:moveTo>
                <a:lnTo>
                  <a:pt x="2360479" y="1014533"/>
                </a:lnTo>
                <a:lnTo>
                  <a:pt x="2360479" y="0"/>
                </a:lnTo>
                <a:lnTo>
                  <a:pt x="518964" y="0"/>
                </a:lnTo>
                <a:lnTo>
                  <a:pt x="0" y="720714"/>
                </a:lnTo>
                <a:close/>
              </a:path>
            </a:pathLst>
          </a:custGeom>
          <a:solidFill>
            <a:srgbClr val="3A3B41"/>
          </a:solidFill>
          <a:ln w="0" cap="flat" cmpd="sng" algn="ctr">
            <a:noFill/>
            <a:prstDash val="solid"/>
            <a:miter lim="800000"/>
          </a:ln>
          <a:effectLst>
            <a:outerShdw blurRad="317500" dist="101600" dir="1200000" sx="95000" sy="95000" rotWithShape="0">
              <a:srgbClr val="1D1E21"/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gradFill>
                  <a:gsLst>
                    <a:gs pos="12000">
                      <a:srgbClr val="3A3B41"/>
                    </a:gs>
                    <a:gs pos="100000">
                      <a:srgbClr val="FFFFFF">
                        <a:alpha val="30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973489F1-65D1-48AB-8993-83ABC49D34F8}"/>
              </a:ext>
            </a:extLst>
          </p:cNvPr>
          <p:cNvSpPr txBox="1"/>
          <p:nvPr/>
        </p:nvSpPr>
        <p:spPr>
          <a:xfrm>
            <a:off x="4504860" y="734481"/>
            <a:ext cx="31822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L" panose="00020600040101010101" pitchFamily="18" charset="-122"/>
              </a:rPr>
              <a:t>明基</a:t>
            </a:r>
            <a:r>
              <a:rPr kumimoji="0" lang="en-US" altLang="zh-CN" sz="22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L" panose="00020600040101010101" pitchFamily="18" charset="-122"/>
              </a:rPr>
              <a:t>E540 </a:t>
            </a:r>
            <a:r>
              <a:rPr kumimoji="0" lang="zh-CN" altLang="en-US" sz="22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L" panose="00020600040101010101" pitchFamily="18" charset="-122"/>
              </a:rPr>
              <a:t>调研结论</a:t>
            </a:r>
            <a:r>
              <a:rPr kumimoji="0" lang="en-US" altLang="zh-CN" sz="22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L" panose="00020600040101010101" pitchFamily="18" charset="-122"/>
              </a:rPr>
              <a:t> 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4244DBB-7E68-4A16-AF8B-3A60E4C2CCC7}"/>
              </a:ext>
            </a:extLst>
          </p:cNvPr>
          <p:cNvSpPr txBox="1"/>
          <p:nvPr/>
        </p:nvSpPr>
        <p:spPr>
          <a:xfrm>
            <a:off x="4932061" y="1113789"/>
            <a:ext cx="23278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12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本次调研共</a:t>
            </a:r>
            <a:r>
              <a:rPr kumimoji="0" lang="en-US" altLang="zh-CN" sz="1100" b="0" i="0" u="none" strike="noStrike" kern="1200" cap="none" spc="12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518</a:t>
            </a:r>
            <a:r>
              <a:rPr kumimoji="0" lang="zh-CN" altLang="en-US" sz="1100" b="0" i="0" u="none" strike="noStrike" kern="1200" cap="none" spc="12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位已购用户参与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6DE50BD-62F3-4D04-AA4E-08B0646024C9}"/>
              </a:ext>
            </a:extLst>
          </p:cNvPr>
          <p:cNvGrpSpPr/>
          <p:nvPr/>
        </p:nvGrpSpPr>
        <p:grpSpPr>
          <a:xfrm>
            <a:off x="642394" y="750035"/>
            <a:ext cx="2591948" cy="338554"/>
            <a:chOff x="804954" y="680820"/>
            <a:chExt cx="2591948" cy="33855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CD1810D8-1781-46D4-A192-95F026A08702}"/>
                </a:ext>
              </a:extLst>
            </p:cNvPr>
            <p:cNvSpPr txBox="1"/>
            <p:nvPr/>
          </p:nvSpPr>
          <p:spPr>
            <a:xfrm flipH="1">
              <a:off x="1290449" y="680820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用户评价区热词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E0D5723D-472E-4A81-949C-CFCFE0939B2C}"/>
                </a:ext>
              </a:extLst>
            </p:cNvPr>
            <p:cNvGrpSpPr/>
            <p:nvPr/>
          </p:nvGrpSpPr>
          <p:grpSpPr>
            <a:xfrm>
              <a:off x="3039832" y="796199"/>
              <a:ext cx="357070" cy="92070"/>
              <a:chOff x="575356" y="1119739"/>
              <a:chExt cx="357070" cy="92070"/>
            </a:xfrm>
          </p:grpSpPr>
          <p:sp>
            <p:nvSpPr>
              <p:cNvPr id="64" name="等腰三角形 63">
                <a:extLst>
                  <a:ext uri="{FF2B5EF4-FFF2-40B4-BE49-F238E27FC236}">
                    <a16:creationId xmlns:a16="http://schemas.microsoft.com/office/drawing/2014/main" xmlns="" id="{8750F3CF-CFDB-4E38-86E9-9A4FF61F4A76}"/>
                  </a:ext>
                </a:extLst>
              </p:cNvPr>
              <p:cNvSpPr/>
              <p:nvPr/>
            </p:nvSpPr>
            <p:spPr>
              <a:xfrm rot="16200000">
                <a:off x="84670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65" name="等腰三角形 64">
                <a:extLst>
                  <a:ext uri="{FF2B5EF4-FFF2-40B4-BE49-F238E27FC236}">
                    <a16:creationId xmlns:a16="http://schemas.microsoft.com/office/drawing/2014/main" xmlns="" id="{62FE0615-0F2A-4B16-9B76-0962B6BCAD59}"/>
                  </a:ext>
                </a:extLst>
              </p:cNvPr>
              <p:cNvSpPr/>
              <p:nvPr/>
            </p:nvSpPr>
            <p:spPr>
              <a:xfrm rot="16200000">
                <a:off x="70785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66" name="等腰三角形 65">
                <a:extLst>
                  <a:ext uri="{FF2B5EF4-FFF2-40B4-BE49-F238E27FC236}">
                    <a16:creationId xmlns:a16="http://schemas.microsoft.com/office/drawing/2014/main" xmlns="" id="{74945C71-9258-4A97-B188-E973214A8F48}"/>
                  </a:ext>
                </a:extLst>
              </p:cNvPr>
              <p:cNvSpPr/>
              <p:nvPr/>
            </p:nvSpPr>
            <p:spPr>
              <a:xfrm rot="16200000">
                <a:off x="569007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1460F63E-73BE-4127-B788-37F75ED32B00}"/>
                </a:ext>
              </a:extLst>
            </p:cNvPr>
            <p:cNvGrpSpPr/>
            <p:nvPr/>
          </p:nvGrpSpPr>
          <p:grpSpPr>
            <a:xfrm flipH="1">
              <a:off x="804954" y="796199"/>
              <a:ext cx="357070" cy="92070"/>
              <a:chOff x="575356" y="1119739"/>
              <a:chExt cx="357070" cy="92070"/>
            </a:xfrm>
          </p:grpSpPr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xmlns="" id="{86E60485-952F-48E2-9399-235B19CA1D21}"/>
                  </a:ext>
                </a:extLst>
              </p:cNvPr>
              <p:cNvSpPr/>
              <p:nvPr/>
            </p:nvSpPr>
            <p:spPr>
              <a:xfrm rot="16200000">
                <a:off x="84670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xmlns="" id="{2FAAF444-43BD-46FA-98D0-336922E03C8E}"/>
                  </a:ext>
                </a:extLst>
              </p:cNvPr>
              <p:cNvSpPr/>
              <p:nvPr/>
            </p:nvSpPr>
            <p:spPr>
              <a:xfrm rot="16200000">
                <a:off x="70785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63" name="等腰三角形 62">
                <a:extLst>
                  <a:ext uri="{FF2B5EF4-FFF2-40B4-BE49-F238E27FC236}">
                    <a16:creationId xmlns:a16="http://schemas.microsoft.com/office/drawing/2014/main" xmlns="" id="{CFDCEC0F-845A-44FE-A9F9-5FF1D8D525DB}"/>
                  </a:ext>
                </a:extLst>
              </p:cNvPr>
              <p:cNvSpPr/>
              <p:nvPr/>
            </p:nvSpPr>
            <p:spPr>
              <a:xfrm rot="16200000">
                <a:off x="569007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A3B4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FDCCBCA7-F144-47A7-8F22-AC52970BCA55}"/>
              </a:ext>
            </a:extLst>
          </p:cNvPr>
          <p:cNvGrpSpPr/>
          <p:nvPr/>
        </p:nvGrpSpPr>
        <p:grpSpPr>
          <a:xfrm>
            <a:off x="8888265" y="750035"/>
            <a:ext cx="2663662" cy="338554"/>
            <a:chOff x="8725705" y="680820"/>
            <a:chExt cx="2663662" cy="33855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605F6F3A-7707-43EC-A99E-F8521B473365}"/>
                </a:ext>
              </a:extLst>
            </p:cNvPr>
            <p:cNvSpPr txBox="1"/>
            <p:nvPr/>
          </p:nvSpPr>
          <p:spPr>
            <a:xfrm>
              <a:off x="9201372" y="680820"/>
              <a:ext cx="17123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 购买力决定因素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820C5164-51C7-48E5-8497-452DF18AA48F}"/>
                </a:ext>
              </a:extLst>
            </p:cNvPr>
            <p:cNvGrpSpPr/>
            <p:nvPr/>
          </p:nvGrpSpPr>
          <p:grpSpPr>
            <a:xfrm>
              <a:off x="8725705" y="796199"/>
              <a:ext cx="357070" cy="92070"/>
              <a:chOff x="11321130" y="1119739"/>
              <a:chExt cx="357070" cy="92070"/>
            </a:xfrm>
          </p:grpSpPr>
          <p:sp>
            <p:nvSpPr>
              <p:cNvPr id="74" name="等腰三角形 73">
                <a:extLst>
                  <a:ext uri="{FF2B5EF4-FFF2-40B4-BE49-F238E27FC236}">
                    <a16:creationId xmlns:a16="http://schemas.microsoft.com/office/drawing/2014/main" xmlns="" id="{76A7998C-2601-4B7F-BF6D-0036BC7DC66E}"/>
                  </a:ext>
                </a:extLst>
              </p:cNvPr>
              <p:cNvSpPr/>
              <p:nvPr/>
            </p:nvSpPr>
            <p:spPr>
              <a:xfrm rot="5400000" flipH="1">
                <a:off x="1131478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75" name="等腰三角形 74">
                <a:extLst>
                  <a:ext uri="{FF2B5EF4-FFF2-40B4-BE49-F238E27FC236}">
                    <a16:creationId xmlns:a16="http://schemas.microsoft.com/office/drawing/2014/main" xmlns="" id="{AD219692-44E7-43B9-97B1-534D63C4A7A0}"/>
                  </a:ext>
                </a:extLst>
              </p:cNvPr>
              <p:cNvSpPr/>
              <p:nvPr/>
            </p:nvSpPr>
            <p:spPr>
              <a:xfrm rot="5400000" flipH="1">
                <a:off x="1145363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76" name="等腰三角形 75">
                <a:extLst>
                  <a:ext uri="{FF2B5EF4-FFF2-40B4-BE49-F238E27FC236}">
                    <a16:creationId xmlns:a16="http://schemas.microsoft.com/office/drawing/2014/main" xmlns="" id="{C063DD1F-DA39-4A48-A0E2-0C3E29EE3292}"/>
                  </a:ext>
                </a:extLst>
              </p:cNvPr>
              <p:cNvSpPr/>
              <p:nvPr/>
            </p:nvSpPr>
            <p:spPr>
              <a:xfrm rot="5400000" flipH="1">
                <a:off x="11592480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F8D45FAC-BA50-45D6-B4DB-5026B0478CD2}"/>
                </a:ext>
              </a:extLst>
            </p:cNvPr>
            <p:cNvGrpSpPr/>
            <p:nvPr/>
          </p:nvGrpSpPr>
          <p:grpSpPr>
            <a:xfrm flipH="1">
              <a:off x="11032297" y="796199"/>
              <a:ext cx="357070" cy="92070"/>
              <a:chOff x="11321130" y="1119739"/>
              <a:chExt cx="357070" cy="92070"/>
            </a:xfrm>
          </p:grpSpPr>
          <p:sp>
            <p:nvSpPr>
              <p:cNvPr id="71" name="等腰三角形 70">
                <a:extLst>
                  <a:ext uri="{FF2B5EF4-FFF2-40B4-BE49-F238E27FC236}">
                    <a16:creationId xmlns:a16="http://schemas.microsoft.com/office/drawing/2014/main" xmlns="" id="{EFAA5AAD-F420-4423-ADDD-E8AC8052AC86}"/>
                  </a:ext>
                </a:extLst>
              </p:cNvPr>
              <p:cNvSpPr/>
              <p:nvPr/>
            </p:nvSpPr>
            <p:spPr>
              <a:xfrm rot="5400000" flipH="1">
                <a:off x="1131478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72" name="等腰三角形 71">
                <a:extLst>
                  <a:ext uri="{FF2B5EF4-FFF2-40B4-BE49-F238E27FC236}">
                    <a16:creationId xmlns:a16="http://schemas.microsoft.com/office/drawing/2014/main" xmlns="" id="{AB4059C1-9F60-45D7-B96E-7B42CCBD4D5F}"/>
                  </a:ext>
                </a:extLst>
              </p:cNvPr>
              <p:cNvSpPr/>
              <p:nvPr/>
            </p:nvSpPr>
            <p:spPr>
              <a:xfrm rot="5400000" flipH="1">
                <a:off x="1145363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73" name="等腰三角形 72">
                <a:extLst>
                  <a:ext uri="{FF2B5EF4-FFF2-40B4-BE49-F238E27FC236}">
                    <a16:creationId xmlns:a16="http://schemas.microsoft.com/office/drawing/2014/main" xmlns="" id="{4EF470A6-1BA2-4151-A521-E169495CBDA4}"/>
                  </a:ext>
                </a:extLst>
              </p:cNvPr>
              <p:cNvSpPr/>
              <p:nvPr/>
            </p:nvSpPr>
            <p:spPr>
              <a:xfrm rot="5400000" flipH="1">
                <a:off x="11592480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EFE52701-9194-4347-BC4D-F69FD8DFBD17}"/>
              </a:ext>
            </a:extLst>
          </p:cNvPr>
          <p:cNvSpPr/>
          <p:nvPr/>
        </p:nvSpPr>
        <p:spPr>
          <a:xfrm flipH="1">
            <a:off x="8943239" y="4010279"/>
            <a:ext cx="3249450" cy="2847079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78" name="图表 77">
            <a:extLst>
              <a:ext uri="{FF2B5EF4-FFF2-40B4-BE49-F238E27FC236}">
                <a16:creationId xmlns:a16="http://schemas.microsoft.com/office/drawing/2014/main" xmlns="" id="{A82E0998-4171-48F1-95F4-74FE7190A83A}"/>
              </a:ext>
            </a:extLst>
          </p:cNvPr>
          <p:cNvGraphicFramePr/>
          <p:nvPr/>
        </p:nvGraphicFramePr>
        <p:xfrm>
          <a:off x="5959430" y="1925785"/>
          <a:ext cx="6744493" cy="5340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8BF9C0B-5483-419E-B936-584D802E5C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6986" y="2503858"/>
            <a:ext cx="3878028" cy="238574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AD4CEB46-6CFA-46B9-9F98-BF8ABD53FA9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5681" y="5839724"/>
            <a:ext cx="8800638" cy="657228"/>
          </a:xfrm>
          <a:prstGeom prst="rect">
            <a:avLst/>
          </a:pr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4FA46A7B-6506-4DC4-AF9C-7B809002922F}"/>
              </a:ext>
            </a:extLst>
          </p:cNvPr>
          <p:cNvSpPr/>
          <p:nvPr/>
        </p:nvSpPr>
        <p:spPr>
          <a:xfrm>
            <a:off x="208268" y="5882463"/>
            <a:ext cx="11775464" cy="489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5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用户不只是追求好的画质</a:t>
            </a:r>
            <a:r>
              <a:rPr kumimoji="0" lang="en-US" altLang="zh-CN" sz="195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,</a:t>
            </a:r>
            <a:r>
              <a:rPr kumimoji="0" lang="zh-CN" altLang="en-US" sz="195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50000">
                      <a:srgbClr val="3A3B41"/>
                    </a:gs>
                    <a:gs pos="50000">
                      <a:prstClr val="white"/>
                    </a:gs>
                  </a:gsLst>
                  <a:lin ang="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也偏向喜欢智能化的投影产品</a:t>
            </a:r>
            <a:endParaRPr kumimoji="0" lang="zh-CN" altLang="en-US" sz="1950" b="0" i="0" u="none" strike="noStrike" kern="1200" cap="none" spc="300" normalizeH="0" baseline="0" noProof="0" dirty="0">
              <a:ln>
                <a:noFill/>
              </a:ln>
              <a:gradFill>
                <a:gsLst>
                  <a:gs pos="50000">
                    <a:srgbClr val="3A3B41"/>
                  </a:gs>
                  <a:gs pos="50000">
                    <a:prstClr val="white"/>
                  </a:gs>
                </a:gsLst>
                <a:lin ang="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03A1E0C3-7FF1-4F11-BD54-D0F8B2598586}"/>
              </a:ext>
            </a:extLst>
          </p:cNvPr>
          <p:cNvGrpSpPr/>
          <p:nvPr/>
        </p:nvGrpSpPr>
        <p:grpSpPr>
          <a:xfrm>
            <a:off x="4643978" y="6365707"/>
            <a:ext cx="4860000" cy="0"/>
            <a:chOff x="4350222" y="6403807"/>
            <a:chExt cx="5833980" cy="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130A0414-D295-4025-9119-2073357222F3}"/>
                </a:ext>
              </a:extLst>
            </p:cNvPr>
            <p:cNvGrpSpPr/>
            <p:nvPr/>
          </p:nvGrpSpPr>
          <p:grpSpPr>
            <a:xfrm>
              <a:off x="4350222" y="6403807"/>
              <a:ext cx="1208580" cy="0"/>
              <a:chOff x="4350222" y="6403807"/>
              <a:chExt cx="1208580" cy="0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xmlns="" id="{0186EB55-4050-4CB5-813B-0B9CCED88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0222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xmlns="" id="{4EB11144-A364-4F30-AF7D-58C60EB8E6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5229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DA69C0C7-AE1C-4E8B-A0E6-06ECE9E575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8516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xmlns="" id="{1595D240-BA3C-4A57-87F8-EA441DE31E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3523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xmlns="" id="{6668A135-0C65-4BD0-9A95-6E46922452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46687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xmlns="" id="{6A5E98B8-BF5C-4783-9853-39D04C1AB6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1694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D3BC2F56-38B1-4971-B2A1-48EB0BA0BA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624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xmlns="" id="{9459DEB5-81CA-4A62-9C69-CE8E9FB2DA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6631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A30FDAC8-0846-4016-BC40-D73BC0D091F5}"/>
                </a:ext>
              </a:extLst>
            </p:cNvPr>
            <p:cNvGrpSpPr/>
            <p:nvPr/>
          </p:nvGrpSpPr>
          <p:grpSpPr>
            <a:xfrm>
              <a:off x="7606622" y="6403807"/>
              <a:ext cx="2577580" cy="0"/>
              <a:chOff x="7606622" y="6403807"/>
              <a:chExt cx="2577580" cy="0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3AB50740-7E49-414A-BC3C-21B731A822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06622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69B9427D-3E2A-489C-B828-6BD54B07D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41629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5AE6719C-8429-4C31-9500-887B26C03F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44916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xmlns="" id="{BC2E4B17-1C76-4703-BF06-A5E9D99939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79923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BD9D19BD-229C-4A05-8F62-018606706C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03087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xmlns="" id="{FC012507-B9AF-4191-B863-0D20C76C6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38094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xmlns="" id="{5195DA58-7717-4585-BB21-A6E1B40EA9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75622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xmlns="" id="{587E8487-A570-41DB-B1EB-FCDF6DEC69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0629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xmlns="" id="{CCA91196-274E-43B3-804F-01C1208E3A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13916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xmlns="" id="{00762DBE-B2A2-4BA0-97C4-51C2BBB49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8923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xmlns="" id="{1F254FA4-59C7-4B12-BFCB-7F35AFA266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72087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xmlns="" id="{4008EE73-A0EC-44C5-8D5C-8002A3E752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07094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xmlns="" id="{34ACA5AE-64AD-4D14-9A21-F400274AB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7024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xmlns="" id="{E51BAC63-2B22-4696-9B5C-F064E37787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52031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E1EBB502-8AFD-41D8-A65D-6FC50B9D924B}"/>
              </a:ext>
            </a:extLst>
          </p:cNvPr>
          <p:cNvSpPr txBox="1"/>
          <p:nvPr/>
        </p:nvSpPr>
        <p:spPr>
          <a:xfrm>
            <a:off x="10205003" y="1967467"/>
            <a:ext cx="6694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19.1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%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AEC48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6238DC1B-28DC-4E13-A145-197F1ED8A0E0}"/>
              </a:ext>
            </a:extLst>
          </p:cNvPr>
          <p:cNvSpPr txBox="1"/>
          <p:nvPr/>
        </p:nvSpPr>
        <p:spPr>
          <a:xfrm>
            <a:off x="10036071" y="2474650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18.5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%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AEC48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1B3516E9-0B56-4014-A6B0-3AF2148875C5}"/>
              </a:ext>
            </a:extLst>
          </p:cNvPr>
          <p:cNvSpPr txBox="1"/>
          <p:nvPr/>
        </p:nvSpPr>
        <p:spPr>
          <a:xfrm>
            <a:off x="9196363" y="2963782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15.0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AEC48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%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AEC48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0" name="箭头: 下弧形 109">
            <a:extLst>
              <a:ext uri="{FF2B5EF4-FFF2-40B4-BE49-F238E27FC236}">
                <a16:creationId xmlns:a16="http://schemas.microsoft.com/office/drawing/2014/main" xmlns="" id="{5C018C2E-B9BE-44A7-9A8A-1F4B66D109AD}"/>
              </a:ext>
            </a:extLst>
          </p:cNvPr>
          <p:cNvSpPr/>
          <p:nvPr/>
        </p:nvSpPr>
        <p:spPr>
          <a:xfrm rot="3988820" flipV="1">
            <a:off x="3589046" y="4035147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箭头: 下弧形 110">
            <a:extLst>
              <a:ext uri="{FF2B5EF4-FFF2-40B4-BE49-F238E27FC236}">
                <a16:creationId xmlns:a16="http://schemas.microsoft.com/office/drawing/2014/main" xmlns="" id="{5D887945-BA42-46B5-A63E-055ADB7D5761}"/>
              </a:ext>
            </a:extLst>
          </p:cNvPr>
          <p:cNvSpPr/>
          <p:nvPr/>
        </p:nvSpPr>
        <p:spPr>
          <a:xfrm rot="7023754" flipV="1">
            <a:off x="1680571" y="4690172"/>
            <a:ext cx="815681" cy="384619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00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EDBC309-BE9F-42A7-A687-B62AD61A6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84"/>
            <a:ext cx="12192000" cy="68576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1EBBB09-24B6-41AD-A52F-C1BB80714D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45" r="19865" b="27604"/>
          <a:stretch/>
        </p:blipFill>
        <p:spPr>
          <a:xfrm>
            <a:off x="2797677" y="1528500"/>
            <a:ext cx="6541640" cy="4408965"/>
          </a:xfrm>
          <a:custGeom>
            <a:avLst/>
            <a:gdLst>
              <a:gd name="connsiteX0" fmla="*/ 0 w 6541640"/>
              <a:gd name="connsiteY0" fmla="*/ 0 h 4408965"/>
              <a:gd name="connsiteX1" fmla="*/ 6541640 w 6541640"/>
              <a:gd name="connsiteY1" fmla="*/ 0 h 4408965"/>
              <a:gd name="connsiteX2" fmla="*/ 6541640 w 6541640"/>
              <a:gd name="connsiteY2" fmla="*/ 3578426 h 4408965"/>
              <a:gd name="connsiteX3" fmla="*/ 5989102 w 6541640"/>
              <a:gd name="connsiteY3" fmla="*/ 3578426 h 4408965"/>
              <a:gd name="connsiteX4" fmla="*/ 5989102 w 6541640"/>
              <a:gd name="connsiteY4" fmla="*/ 3989151 h 4408965"/>
              <a:gd name="connsiteX5" fmla="*/ 6541640 w 6541640"/>
              <a:gd name="connsiteY5" fmla="*/ 3989151 h 4408965"/>
              <a:gd name="connsiteX6" fmla="*/ 6541640 w 6541640"/>
              <a:gd name="connsiteY6" fmla="*/ 4408965 h 4408965"/>
              <a:gd name="connsiteX7" fmla="*/ 0 w 6541640"/>
              <a:gd name="connsiteY7" fmla="*/ 4408965 h 440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41640" h="4408965">
                <a:moveTo>
                  <a:pt x="0" y="0"/>
                </a:moveTo>
                <a:lnTo>
                  <a:pt x="6541640" y="0"/>
                </a:lnTo>
                <a:lnTo>
                  <a:pt x="6541640" y="3578426"/>
                </a:lnTo>
                <a:lnTo>
                  <a:pt x="5989102" y="3578426"/>
                </a:lnTo>
                <a:lnTo>
                  <a:pt x="5989102" y="3989151"/>
                </a:lnTo>
                <a:lnTo>
                  <a:pt x="6541640" y="3989151"/>
                </a:lnTo>
                <a:lnTo>
                  <a:pt x="6541640" y="4408965"/>
                </a:lnTo>
                <a:lnTo>
                  <a:pt x="0" y="4408965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6865C47-FF05-43EC-8BF1-0A7520D99C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792" y="334692"/>
            <a:ext cx="727611" cy="72761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FF99A3-88F9-490A-9C28-28212AA3BD37}"/>
              </a:ext>
            </a:extLst>
          </p:cNvPr>
          <p:cNvSpPr/>
          <p:nvPr/>
        </p:nvSpPr>
        <p:spPr>
          <a:xfrm>
            <a:off x="750275" y="1502754"/>
            <a:ext cx="3626894" cy="2359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srgbClr val="DFC775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用户不只是</a:t>
            </a:r>
            <a:endParaRPr kumimoji="0" lang="en-US" altLang="zh-CN" sz="2800" b="0" i="0" u="none" strike="noStrike" kern="0" cap="none" spc="100" normalizeH="0" baseline="0" noProof="0" dirty="0">
              <a:ln>
                <a:noFill/>
              </a:ln>
              <a:solidFill>
                <a:srgbClr val="DFC775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srgbClr val="DFC775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追求</a:t>
            </a: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好的画质</a:t>
            </a:r>
            <a:endParaRPr kumimoji="0" lang="en-US" altLang="zh-CN" sz="2800" b="0" i="0" u="none" strike="noStrike" kern="0" cap="none" spc="1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srgbClr val="DFC775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也偏向喜欢</a:t>
            </a:r>
            <a:endParaRPr kumimoji="0" lang="en-US" altLang="zh-CN" sz="2800" b="0" i="0" u="none" strike="noStrike" kern="0" cap="none" spc="100" normalizeH="0" baseline="0" noProof="0" dirty="0">
              <a:ln>
                <a:noFill/>
              </a:ln>
              <a:solidFill>
                <a:srgbClr val="DFC775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Gill Sans MT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智能化</a:t>
            </a: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srgbClr val="DFC775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的</a:t>
            </a: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Gill Sans MT"/>
              </a:rPr>
              <a:t>投影产品</a:t>
            </a:r>
            <a:endParaRPr kumimoji="0" lang="zh-CN" altLang="en-US" sz="28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85A8014-8ED8-4D33-8412-5152226BC153}"/>
              </a:ext>
            </a:extLst>
          </p:cNvPr>
          <p:cNvSpPr txBox="1"/>
          <p:nvPr/>
        </p:nvSpPr>
        <p:spPr>
          <a:xfrm>
            <a:off x="1541956" y="450340"/>
            <a:ext cx="20473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E540</a:t>
            </a:r>
            <a:r>
              <a:rPr kumimoji="0" lang="zh-CN" altLang="en-US" sz="2200" b="0" i="0" u="none" strike="noStrike" kern="1200" cap="none" spc="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调研结果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CD7C248-1D9F-439E-AA86-A43117007D8C}"/>
              </a:ext>
            </a:extLst>
          </p:cNvPr>
          <p:cNvGrpSpPr/>
          <p:nvPr/>
        </p:nvGrpSpPr>
        <p:grpSpPr>
          <a:xfrm>
            <a:off x="816278" y="4471065"/>
            <a:ext cx="3959645" cy="1142047"/>
            <a:chOff x="890573" y="4803412"/>
            <a:chExt cx="3959645" cy="114204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985DBC1B-F501-4047-B771-2652B00F285C}"/>
                </a:ext>
              </a:extLst>
            </p:cNvPr>
            <p:cNvGrpSpPr/>
            <p:nvPr/>
          </p:nvGrpSpPr>
          <p:grpSpPr>
            <a:xfrm>
              <a:off x="890573" y="4823484"/>
              <a:ext cx="827290" cy="1121975"/>
              <a:chOff x="8490969" y="3336329"/>
              <a:chExt cx="1773368" cy="2405053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xmlns="" id="{8D85B38E-C077-415C-A0CB-0F0E17702544}"/>
                  </a:ext>
                </a:extLst>
              </p:cNvPr>
              <p:cNvSpPr/>
              <p:nvPr/>
            </p:nvSpPr>
            <p:spPr>
              <a:xfrm>
                <a:off x="8490969" y="3336752"/>
                <a:ext cx="1773368" cy="2404630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25" name="图形 24">
                <a:extLst>
                  <a:ext uri="{FF2B5EF4-FFF2-40B4-BE49-F238E27FC236}">
                    <a16:creationId xmlns:a16="http://schemas.microsoft.com/office/drawing/2014/main" xmlns="" id="{D44FEE9F-8765-42AB-A85C-F478132112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511271" y="3336329"/>
                <a:ext cx="1574381" cy="1472053"/>
              </a:xfrm>
              <a:prstGeom prst="rect">
                <a:avLst/>
              </a:prstGeom>
            </p:spPr>
          </p:pic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1EAA39A-8665-475E-B301-4507BC54B434}"/>
                  </a:ext>
                </a:extLst>
              </p:cNvPr>
              <p:cNvSpPr txBox="1"/>
              <p:nvPr/>
            </p:nvSpPr>
            <p:spPr>
              <a:xfrm>
                <a:off x="8583932" y="4824869"/>
                <a:ext cx="1660361" cy="7587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F4547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R" panose="00020600040101010101" pitchFamily="18" charset="-122"/>
                  </a:rPr>
                  <a:t>方便</a:t>
                </a:r>
              </a:p>
            </p:txBody>
          </p:sp>
          <p:pic>
            <p:nvPicPr>
              <p:cNvPr id="27" name="图形 26">
                <a:extLst>
                  <a:ext uri="{FF2B5EF4-FFF2-40B4-BE49-F238E27FC236}">
                    <a16:creationId xmlns:a16="http://schemas.microsoft.com/office/drawing/2014/main" xmlns="" id="{0FFC92CA-FF23-4770-B8AF-A020D3E650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9140493" y="4144667"/>
                <a:ext cx="551810" cy="515945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A78BB75-6465-4DC8-8A30-573D8C565FD2}"/>
                </a:ext>
              </a:extLst>
            </p:cNvPr>
            <p:cNvGrpSpPr/>
            <p:nvPr/>
          </p:nvGrpSpPr>
          <p:grpSpPr>
            <a:xfrm>
              <a:off x="2977963" y="4803412"/>
              <a:ext cx="829103" cy="1141798"/>
              <a:chOff x="12874539" y="3293835"/>
              <a:chExt cx="1777253" cy="2447547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xmlns="" id="{DBBE7472-F804-46BA-B798-617C8B1AE02A}"/>
                  </a:ext>
                </a:extLst>
              </p:cNvPr>
              <p:cNvSpPr/>
              <p:nvPr/>
            </p:nvSpPr>
            <p:spPr>
              <a:xfrm>
                <a:off x="12874539" y="3336752"/>
                <a:ext cx="1773368" cy="2404630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AD20A0EF-66F9-4D98-B941-31B28979A9C4}"/>
                  </a:ext>
                </a:extLst>
              </p:cNvPr>
              <p:cNvSpPr txBox="1"/>
              <p:nvPr/>
            </p:nvSpPr>
            <p:spPr>
              <a:xfrm>
                <a:off x="12967502" y="4824871"/>
                <a:ext cx="1660360" cy="7587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F4547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R" panose="00020600040101010101" pitchFamily="18" charset="-122"/>
                  </a:rPr>
                  <a:t>亮度</a:t>
                </a:r>
              </a:p>
            </p:txBody>
          </p:sp>
          <p:pic>
            <p:nvPicPr>
              <p:cNvPr id="22" name="图形 21">
                <a:extLst>
                  <a:ext uri="{FF2B5EF4-FFF2-40B4-BE49-F238E27FC236}">
                    <a16:creationId xmlns:a16="http://schemas.microsoft.com/office/drawing/2014/main" xmlns="" id="{4B5CEE4F-B9EC-4CD1-8BF6-282662E3BB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13031169" y="3293835"/>
                <a:ext cx="1620623" cy="1620623"/>
              </a:xfrm>
              <a:prstGeom prst="rect">
                <a:avLst/>
              </a:prstGeom>
            </p:spPr>
          </p:pic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xmlns="" id="{28889328-B0B1-42F3-9B34-220A67081A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>
                <a:off x="13470163" y="4117712"/>
                <a:ext cx="630811" cy="630811"/>
              </a:xfrm>
              <a:prstGeom prst="rect">
                <a:avLst/>
              </a:pr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397CC0A-C86D-475B-A599-03E359DB2BA2}"/>
                </a:ext>
              </a:extLst>
            </p:cNvPr>
            <p:cNvGrpSpPr/>
            <p:nvPr/>
          </p:nvGrpSpPr>
          <p:grpSpPr>
            <a:xfrm>
              <a:off x="4022928" y="4823483"/>
              <a:ext cx="827290" cy="1121976"/>
              <a:chOff x="15132283" y="3336328"/>
              <a:chExt cx="1773368" cy="2405054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xmlns="" id="{28142BF6-F02F-4E17-B7C7-7D3C58F1E4D6}"/>
                  </a:ext>
                </a:extLst>
              </p:cNvPr>
              <p:cNvSpPr/>
              <p:nvPr/>
            </p:nvSpPr>
            <p:spPr>
              <a:xfrm>
                <a:off x="15132283" y="3336752"/>
                <a:ext cx="1773368" cy="2404630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165BAC0-51BF-4CA7-B315-19555DC3CFE6}"/>
                  </a:ext>
                </a:extLst>
              </p:cNvPr>
              <p:cNvSpPr txBox="1"/>
              <p:nvPr/>
            </p:nvSpPr>
            <p:spPr>
              <a:xfrm>
                <a:off x="15225246" y="4824870"/>
                <a:ext cx="1660361" cy="7587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F4547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R" panose="00020600040101010101" pitchFamily="18" charset="-122"/>
                  </a:rPr>
                  <a:t>手机</a:t>
                </a:r>
              </a:p>
            </p:txBody>
          </p:sp>
          <p:pic>
            <p:nvPicPr>
              <p:cNvPr id="18" name="图形 17">
                <a:extLst>
                  <a:ext uri="{FF2B5EF4-FFF2-40B4-BE49-F238E27FC236}">
                    <a16:creationId xmlns:a16="http://schemas.microsoft.com/office/drawing/2014/main" xmlns="" id="{A17D0D1A-485D-4FD6-ADC8-93B0A9E0E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4"/>
                  </a:ext>
                </a:extLst>
              </a:blip>
              <a:stretch>
                <a:fillRect/>
              </a:stretch>
            </p:blipFill>
            <p:spPr>
              <a:xfrm>
                <a:off x="15403341" y="3336328"/>
                <a:ext cx="1490074" cy="1462995"/>
              </a:xfrm>
              <a:prstGeom prst="rect">
                <a:avLst/>
              </a:prstGeom>
            </p:spPr>
          </p:pic>
          <p:pic>
            <p:nvPicPr>
              <p:cNvPr id="19" name="图形 18">
                <a:extLst>
                  <a:ext uri="{FF2B5EF4-FFF2-40B4-BE49-F238E27FC236}">
                    <a16:creationId xmlns:a16="http://schemas.microsoft.com/office/drawing/2014/main" xmlns="" id="{A91EB71D-7327-4218-896A-96E07B9333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6"/>
                  </a:ext>
                </a:extLst>
              </a:blip>
              <a:stretch>
                <a:fillRect/>
              </a:stretch>
            </p:blipFill>
            <p:spPr>
              <a:xfrm>
                <a:off x="15784133" y="4179920"/>
                <a:ext cx="522262" cy="522262"/>
              </a:xfrm>
              <a:prstGeom prst="rect">
                <a:avLst/>
              </a:prstGeom>
            </p:spPr>
          </p:pic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7BD6C8E-D1DE-4359-885A-2279289B4F2C}"/>
                </a:ext>
              </a:extLst>
            </p:cNvPr>
            <p:cNvGrpSpPr/>
            <p:nvPr/>
          </p:nvGrpSpPr>
          <p:grpSpPr>
            <a:xfrm>
              <a:off x="1933724" y="4823583"/>
              <a:ext cx="828378" cy="1121777"/>
              <a:chOff x="9255619" y="1234112"/>
              <a:chExt cx="911216" cy="123395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B0130352-C78C-4805-A9BF-3C3C016C04F4}"/>
                  </a:ext>
                </a:extLst>
              </p:cNvPr>
              <p:cNvSpPr/>
              <p:nvPr/>
            </p:nvSpPr>
            <p:spPr>
              <a:xfrm>
                <a:off x="9256818" y="1234112"/>
                <a:ext cx="910017" cy="1233955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6812DDE-6A27-4550-A86D-E0E8C12B5A0D}"/>
                  </a:ext>
                </a:extLst>
              </p:cNvPr>
              <p:cNvSpPr txBox="1"/>
              <p:nvPr/>
            </p:nvSpPr>
            <p:spPr>
              <a:xfrm>
                <a:off x="9304521" y="1997751"/>
                <a:ext cx="852028" cy="3893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F4547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R" panose="00020600040101010101" pitchFamily="18" charset="-122"/>
                  </a:rPr>
                  <a:t>无线</a:t>
                </a:r>
              </a:p>
            </p:txBody>
          </p:sp>
          <p:pic>
            <p:nvPicPr>
              <p:cNvPr id="14" name="图形 13">
                <a:extLst>
                  <a:ext uri="{FF2B5EF4-FFF2-40B4-BE49-F238E27FC236}">
                    <a16:creationId xmlns:a16="http://schemas.microsoft.com/office/drawing/2014/main" xmlns="" id="{403AE48F-D440-44D2-A140-25B5CE0B7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8"/>
                  </a:ext>
                </a:extLst>
              </a:blip>
              <a:stretch>
                <a:fillRect/>
              </a:stretch>
            </p:blipFill>
            <p:spPr>
              <a:xfrm rot="2700000">
                <a:off x="9528752" y="1629055"/>
                <a:ext cx="335332" cy="335331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4A173768-96FC-4458-B08E-0E990EA1D9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/>
              <a:srcRect l="15405" t="19333" r="13175"/>
              <a:stretch/>
            </p:blipFill>
            <p:spPr>
              <a:xfrm>
                <a:off x="9255619" y="1234112"/>
                <a:ext cx="910018" cy="1027836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C66BBE7-8704-4CD4-B03B-668BEFCCA229}"/>
              </a:ext>
            </a:extLst>
          </p:cNvPr>
          <p:cNvGrpSpPr/>
          <p:nvPr/>
        </p:nvGrpSpPr>
        <p:grpSpPr>
          <a:xfrm>
            <a:off x="6116973" y="1849048"/>
            <a:ext cx="4460092" cy="4460092"/>
            <a:chOff x="5920146" y="1038497"/>
            <a:chExt cx="4781006" cy="478100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D3C8718-9D5E-414D-9980-BA50ECC6D474}"/>
                </a:ext>
              </a:extLst>
            </p:cNvPr>
            <p:cNvSpPr/>
            <p:nvPr/>
          </p:nvSpPr>
          <p:spPr>
            <a:xfrm>
              <a:off x="7513815" y="2632166"/>
              <a:ext cx="1593669" cy="159366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FD27A83-927F-4B5B-AADE-341C2713114A}"/>
                </a:ext>
              </a:extLst>
            </p:cNvPr>
            <p:cNvSpPr/>
            <p:nvPr/>
          </p:nvSpPr>
          <p:spPr>
            <a:xfrm>
              <a:off x="7912232" y="3030583"/>
              <a:ext cx="796834" cy="79683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D0F2AE28-F920-4B17-93CD-208AD3A19451}"/>
                </a:ext>
              </a:extLst>
            </p:cNvPr>
            <p:cNvSpPr/>
            <p:nvPr/>
          </p:nvSpPr>
          <p:spPr>
            <a:xfrm>
              <a:off x="7115398" y="2233749"/>
              <a:ext cx="2390503" cy="239050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7AF543-653E-4F8B-B55F-552796787859}"/>
                </a:ext>
              </a:extLst>
            </p:cNvPr>
            <p:cNvSpPr/>
            <p:nvPr/>
          </p:nvSpPr>
          <p:spPr>
            <a:xfrm>
              <a:off x="6716980" y="1835331"/>
              <a:ext cx="3187337" cy="3187337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013CC630-23B7-4410-A8EC-4A981D221E30}"/>
                </a:ext>
              </a:extLst>
            </p:cNvPr>
            <p:cNvSpPr/>
            <p:nvPr/>
          </p:nvSpPr>
          <p:spPr>
            <a:xfrm>
              <a:off x="6318563" y="1436914"/>
              <a:ext cx="3984171" cy="3984171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56A1B3E4-08A6-44EB-A6FD-8CA0F840F43C}"/>
                </a:ext>
              </a:extLst>
            </p:cNvPr>
            <p:cNvSpPr/>
            <p:nvPr/>
          </p:nvSpPr>
          <p:spPr>
            <a:xfrm>
              <a:off x="5920146" y="1038497"/>
              <a:ext cx="4781006" cy="478100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xmlns="" id="{FB1F6278-4D66-477B-8AF4-A4BCAFFE539E}"/>
              </a:ext>
            </a:extLst>
          </p:cNvPr>
          <p:cNvGraphicFramePr/>
          <p:nvPr/>
        </p:nvGraphicFramePr>
        <p:xfrm>
          <a:off x="4060905" y="726418"/>
          <a:ext cx="8157376" cy="6555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4D9DE-9B1F-44A1-B8E1-94433E3E9FC9}"/>
              </a:ext>
            </a:extLst>
          </p:cNvPr>
          <p:cNvGrpSpPr/>
          <p:nvPr/>
        </p:nvGrpSpPr>
        <p:grpSpPr>
          <a:xfrm>
            <a:off x="6511561" y="4129315"/>
            <a:ext cx="4991491" cy="1952968"/>
            <a:chOff x="1792414" y="4321429"/>
            <a:chExt cx="4537718" cy="177542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0BACE2BB-8042-4157-B716-5350FA6CF1ED}"/>
                </a:ext>
              </a:extLst>
            </p:cNvPr>
            <p:cNvSpPr txBox="1"/>
            <p:nvPr/>
          </p:nvSpPr>
          <p:spPr>
            <a:xfrm>
              <a:off x="5416129" y="4383123"/>
              <a:ext cx="914003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7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品牌印象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714267D-0A0D-4031-B9BA-01CAADF26A17}"/>
                </a:ext>
              </a:extLst>
            </p:cNvPr>
            <p:cNvSpPr txBox="1"/>
            <p:nvPr/>
          </p:nvSpPr>
          <p:spPr>
            <a:xfrm>
              <a:off x="4975976" y="5210167"/>
              <a:ext cx="54094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7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预算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5E1E9CA-FFB2-474E-B653-1C4A6C0B187F}"/>
                </a:ext>
              </a:extLst>
            </p:cNvPr>
            <p:cNvSpPr txBox="1"/>
            <p:nvPr/>
          </p:nvSpPr>
          <p:spPr>
            <a:xfrm>
              <a:off x="4113646" y="5745977"/>
              <a:ext cx="657523" cy="279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7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1E1DD753-EBBE-4DED-B0D0-CE1BB5CE70E4}"/>
                </a:ext>
              </a:extLst>
            </p:cNvPr>
            <p:cNvSpPr txBox="1"/>
            <p:nvPr/>
          </p:nvSpPr>
          <p:spPr>
            <a:xfrm>
              <a:off x="3111872" y="5845037"/>
              <a:ext cx="727472" cy="2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评价不错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CC6C190-1F56-4259-B458-833799700CE9}"/>
                </a:ext>
              </a:extLst>
            </p:cNvPr>
            <p:cNvSpPr txBox="1"/>
            <p:nvPr/>
          </p:nvSpPr>
          <p:spPr>
            <a:xfrm>
              <a:off x="2296035" y="5440542"/>
              <a:ext cx="680839" cy="237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评测对比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D68AFC6B-BF60-4BFC-AC29-8405E18FE552}"/>
                </a:ext>
              </a:extLst>
            </p:cNvPr>
            <p:cNvSpPr txBox="1"/>
            <p:nvPr/>
          </p:nvSpPr>
          <p:spPr>
            <a:xfrm>
              <a:off x="1848362" y="4902697"/>
              <a:ext cx="680839" cy="237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同事推荐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16E74FCF-61CD-424E-93D6-C72F8259D365}"/>
                </a:ext>
              </a:extLst>
            </p:cNvPr>
            <p:cNvSpPr txBox="1"/>
            <p:nvPr/>
          </p:nvSpPr>
          <p:spPr>
            <a:xfrm>
              <a:off x="1792414" y="4321429"/>
              <a:ext cx="680839" cy="237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指定购买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69424700-8050-4558-A396-6D2787B6AD9A}"/>
              </a:ext>
            </a:extLst>
          </p:cNvPr>
          <p:cNvGrpSpPr/>
          <p:nvPr/>
        </p:nvGrpSpPr>
        <p:grpSpPr>
          <a:xfrm>
            <a:off x="8989928" y="915678"/>
            <a:ext cx="1164777" cy="565376"/>
            <a:chOff x="5140800" y="778402"/>
            <a:chExt cx="1058888" cy="51397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AFA26BF-8DEE-4F10-B642-29CCA096CFA8}"/>
                </a:ext>
              </a:extLst>
            </p:cNvPr>
            <p:cNvGrpSpPr/>
            <p:nvPr/>
          </p:nvGrpSpPr>
          <p:grpSpPr>
            <a:xfrm>
              <a:off x="5140800" y="778402"/>
              <a:ext cx="1058888" cy="513978"/>
              <a:chOff x="5478686" y="153661"/>
              <a:chExt cx="1058888" cy="513978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930519A4-45F8-4D54-8875-6FEE19424902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48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8616DEE3-F2C4-4748-AF38-6DA879586556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13800000" algn="tl" rotWithShape="0">
                  <a:schemeClr val="bg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B946DCB-6C7C-482D-8BB9-9FA53349837C}"/>
                </a:ext>
              </a:extLst>
            </p:cNvPr>
            <p:cNvSpPr txBox="1"/>
            <p:nvPr/>
          </p:nvSpPr>
          <p:spPr>
            <a:xfrm>
              <a:off x="5212826" y="779238"/>
              <a:ext cx="93731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rPr>
                <a:t>无线投屏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B305657-977E-4A95-A411-353322DDE12F}"/>
              </a:ext>
            </a:extLst>
          </p:cNvPr>
          <p:cNvGrpSpPr/>
          <p:nvPr/>
        </p:nvGrpSpPr>
        <p:grpSpPr>
          <a:xfrm>
            <a:off x="10060561" y="1696614"/>
            <a:ext cx="1164777" cy="565376"/>
            <a:chOff x="5140800" y="778402"/>
            <a:chExt cx="1058888" cy="513978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33AD0767-5617-4757-BBD9-0FA9279C9891}"/>
                </a:ext>
              </a:extLst>
            </p:cNvPr>
            <p:cNvGrpSpPr/>
            <p:nvPr/>
          </p:nvGrpSpPr>
          <p:grpSpPr>
            <a:xfrm>
              <a:off x="5140800" y="778402"/>
              <a:ext cx="1058888" cy="513978"/>
              <a:chOff x="5478686" y="153661"/>
              <a:chExt cx="1058888" cy="51397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695A16DB-B927-46FE-9D42-B1EA18E52EF3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48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F56FEC54-39A8-4E02-9199-6AC99EF40C77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13800000" algn="tl" rotWithShape="0">
                  <a:schemeClr val="bg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DDAB4858-2244-4671-98BB-31DE21D5329D}"/>
                </a:ext>
              </a:extLst>
            </p:cNvPr>
            <p:cNvSpPr txBox="1"/>
            <p:nvPr/>
          </p:nvSpPr>
          <p:spPr>
            <a:xfrm>
              <a:off x="5309005" y="779238"/>
              <a:ext cx="74495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rPr>
                <a:t>性价比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EB1D859-F488-4BDF-A965-60029FE768A1}"/>
              </a:ext>
            </a:extLst>
          </p:cNvPr>
          <p:cNvGrpSpPr/>
          <p:nvPr/>
        </p:nvGrpSpPr>
        <p:grpSpPr>
          <a:xfrm>
            <a:off x="10686616" y="2676071"/>
            <a:ext cx="1164777" cy="565376"/>
            <a:chOff x="5140800" y="778402"/>
            <a:chExt cx="1058888" cy="51397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3C5642E2-089C-49BD-84E7-2CEB2A91C652}"/>
                </a:ext>
              </a:extLst>
            </p:cNvPr>
            <p:cNvGrpSpPr/>
            <p:nvPr/>
          </p:nvGrpSpPr>
          <p:grpSpPr>
            <a:xfrm>
              <a:off x="5140800" y="778402"/>
              <a:ext cx="1058888" cy="513978"/>
              <a:chOff x="5478686" y="153661"/>
              <a:chExt cx="1058888" cy="513978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919AA771-D7C5-464C-B90B-4390089B8411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48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C0A764B4-8570-4E87-AE5B-F1E20C9131DF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13800000" algn="tl" rotWithShape="0">
                  <a:schemeClr val="bg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75F8787E-E2E5-4DFA-B2CD-6DF244C86283}"/>
                </a:ext>
              </a:extLst>
            </p:cNvPr>
            <p:cNvSpPr txBox="1"/>
            <p:nvPr/>
          </p:nvSpPr>
          <p:spPr>
            <a:xfrm>
              <a:off x="5309005" y="779238"/>
              <a:ext cx="74495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rPr>
                <a:t>高亮度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FAE091EA-EB0B-412C-A75C-6ED35F26D808}"/>
              </a:ext>
            </a:extLst>
          </p:cNvPr>
          <p:cNvSpPr txBox="1"/>
          <p:nvPr/>
        </p:nvSpPr>
        <p:spPr>
          <a:xfrm>
            <a:off x="9745747" y="689333"/>
            <a:ext cx="4700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99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E4071FF-A8A7-43DE-8839-88A6878DD3DE}"/>
              </a:ext>
            </a:extLst>
          </p:cNvPr>
          <p:cNvSpPr txBox="1"/>
          <p:nvPr/>
        </p:nvSpPr>
        <p:spPr>
          <a:xfrm>
            <a:off x="10811368" y="1463327"/>
            <a:ext cx="4700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96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53506EA-283A-4A9C-A37B-4EEAACC44FDA}"/>
              </a:ext>
            </a:extLst>
          </p:cNvPr>
          <p:cNvSpPr txBox="1"/>
          <p:nvPr/>
        </p:nvSpPr>
        <p:spPr>
          <a:xfrm>
            <a:off x="11444242" y="2445274"/>
            <a:ext cx="4700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78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B0A47B91-2490-436A-8C74-D36819279AFD}"/>
              </a:ext>
            </a:extLst>
          </p:cNvPr>
          <p:cNvSpPr txBox="1"/>
          <p:nvPr/>
        </p:nvSpPr>
        <p:spPr>
          <a:xfrm rot="16629878">
            <a:off x="10217611" y="4168539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56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B8B8F4F-B627-4D4A-ADF2-04BC144DBD49}"/>
              </a:ext>
            </a:extLst>
          </p:cNvPr>
          <p:cNvSpPr txBox="1"/>
          <p:nvPr/>
        </p:nvSpPr>
        <p:spPr>
          <a:xfrm rot="18431029">
            <a:off x="9738101" y="5018465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49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8F846602-66D7-49F7-B510-1E8F207E63A3}"/>
              </a:ext>
            </a:extLst>
          </p:cNvPr>
          <p:cNvSpPr txBox="1"/>
          <p:nvPr/>
        </p:nvSpPr>
        <p:spPr>
          <a:xfrm rot="20082143">
            <a:off x="8991315" y="5463718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46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BD56540-4690-4FD1-9ADB-14B3D8CA6DB1}"/>
              </a:ext>
            </a:extLst>
          </p:cNvPr>
          <p:cNvSpPr txBox="1"/>
          <p:nvPr/>
        </p:nvSpPr>
        <p:spPr>
          <a:xfrm>
            <a:off x="8201308" y="5483993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34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8C3B23A-8BB0-4399-9523-C665303B98CF}"/>
              </a:ext>
            </a:extLst>
          </p:cNvPr>
          <p:cNvSpPr txBox="1"/>
          <p:nvPr/>
        </p:nvSpPr>
        <p:spPr>
          <a:xfrm rot="1773301">
            <a:off x="7570583" y="5164025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28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D65EFE42-71EF-4F9A-9A0F-CE3FFADAA98A}"/>
              </a:ext>
            </a:extLst>
          </p:cNvPr>
          <p:cNvSpPr txBox="1"/>
          <p:nvPr/>
        </p:nvSpPr>
        <p:spPr>
          <a:xfrm rot="3057039">
            <a:off x="7227832" y="4636131"/>
            <a:ext cx="3032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18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5819865-B8B6-4225-88B7-13D02DEDCB09}"/>
              </a:ext>
            </a:extLst>
          </p:cNvPr>
          <p:cNvSpPr txBox="1"/>
          <p:nvPr/>
        </p:nvSpPr>
        <p:spPr>
          <a:xfrm>
            <a:off x="7236692" y="4112609"/>
            <a:ext cx="2471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CDC60BBC-926E-4140-995F-C5A930E16A48}"/>
              </a:ext>
            </a:extLst>
          </p:cNvPr>
          <p:cNvGrpSpPr/>
          <p:nvPr/>
        </p:nvGrpSpPr>
        <p:grpSpPr>
          <a:xfrm>
            <a:off x="5927574" y="1791840"/>
            <a:ext cx="2030590" cy="400110"/>
            <a:chOff x="5927574" y="1815715"/>
            <a:chExt cx="2030590" cy="40011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F00FD679-3EAA-441E-BC71-0D1ABAEDAFF0}"/>
                </a:ext>
              </a:extLst>
            </p:cNvPr>
            <p:cNvSpPr txBox="1"/>
            <p:nvPr/>
          </p:nvSpPr>
          <p:spPr>
            <a:xfrm>
              <a:off x="5927574" y="1815715"/>
              <a:ext cx="19912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50" normalizeH="0" baseline="0" noProof="0" dirty="0">
                  <a:ln>
                    <a:noFill/>
                  </a:ln>
                  <a:solidFill>
                    <a:srgbClr val="F0DC9A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购买力决定因素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33F9EDB3-898B-406F-B302-0A585CC750B0}"/>
                </a:ext>
              </a:extLst>
            </p:cNvPr>
            <p:cNvSpPr/>
            <p:nvPr/>
          </p:nvSpPr>
          <p:spPr>
            <a:xfrm>
              <a:off x="7929776" y="1900208"/>
              <a:ext cx="28388" cy="217977"/>
            </a:xfrm>
            <a:prstGeom prst="rect">
              <a:avLst/>
            </a:prstGeom>
            <a:solidFill>
              <a:srgbClr val="F0DC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0C43CDA-E709-4643-AB86-E44BB50D0C68}"/>
              </a:ext>
            </a:extLst>
          </p:cNvPr>
          <p:cNvSpPr txBox="1"/>
          <p:nvPr/>
        </p:nvSpPr>
        <p:spPr>
          <a:xfrm>
            <a:off x="4949303" y="2141787"/>
            <a:ext cx="2954656" cy="579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0DC9A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阿里巴巴普惠体 L" panose="00020600040101010101" pitchFamily="18" charset="-122"/>
                <a:cs typeface="Times New Roman" panose="02020603050405020304" pitchFamily="18" charset="0"/>
              </a:rPr>
              <a:t>518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阿里巴巴普惠体 L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0DC9A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位已购用户参与调研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0DC9A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0DC9A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用户印象为支持无线投屏的高亮度投影仪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16BD06EF-8925-40CB-9DD2-E6A02710BA9F}"/>
              </a:ext>
            </a:extLst>
          </p:cNvPr>
          <p:cNvGrpSpPr/>
          <p:nvPr/>
        </p:nvGrpSpPr>
        <p:grpSpPr>
          <a:xfrm>
            <a:off x="818769" y="5870037"/>
            <a:ext cx="3940210" cy="263825"/>
            <a:chOff x="818769" y="5861933"/>
            <a:chExt cx="3940210" cy="239841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F8E84737-927E-4E9C-A26A-FA597AC7CF21}"/>
                </a:ext>
              </a:extLst>
            </p:cNvPr>
            <p:cNvSpPr/>
            <p:nvPr/>
          </p:nvSpPr>
          <p:spPr>
            <a:xfrm>
              <a:off x="1041647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</a:t>
              </a: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97A247D2-E9A1-40E0-A326-0092BDA1213A}"/>
                </a:ext>
              </a:extLst>
            </p:cNvPr>
            <p:cNvSpPr/>
            <p:nvPr/>
          </p:nvSpPr>
          <p:spPr>
            <a:xfrm>
              <a:off x="1765354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效果</a:t>
              </a: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DD915832-13A7-419B-9CCD-85A5FEC2173C}"/>
                </a:ext>
              </a:extLst>
            </p:cNvPr>
            <p:cNvSpPr/>
            <p:nvPr/>
          </p:nvSpPr>
          <p:spPr>
            <a:xfrm>
              <a:off x="2489061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功能</a:t>
              </a: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80D5710C-AF16-44AC-A2D2-F66867D33E87}"/>
                </a:ext>
              </a:extLst>
            </p:cNvPr>
            <p:cNvSpPr/>
            <p:nvPr/>
          </p:nvSpPr>
          <p:spPr>
            <a:xfrm>
              <a:off x="3212768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满意</a:t>
              </a: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xmlns="" id="{5E2FAC10-E375-4D94-AA13-0BA21EEA8730}"/>
                </a:ext>
              </a:extLst>
            </p:cNvPr>
            <p:cNvSpPr/>
            <p:nvPr/>
          </p:nvSpPr>
          <p:spPr>
            <a:xfrm>
              <a:off x="3936475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连接</a:t>
              </a: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04453AA2-6588-4812-9551-AC2ED6E1217C}"/>
                </a:ext>
              </a:extLst>
            </p:cNvPr>
            <p:cNvSpPr/>
            <p:nvPr/>
          </p:nvSpPr>
          <p:spPr>
            <a:xfrm rot="16200000" flipV="1">
              <a:off x="4638337" y="5927055"/>
              <a:ext cx="142485" cy="98799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27269">
                  <a:srgbClr val="FFFFFF">
                    <a:alpha val="50000"/>
                  </a:srgbClr>
                </a:gs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0" b="0" i="0" u="none" strike="noStrike" kern="1200" cap="none" spc="5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7F04BBC0-0F6A-4CA3-80B0-CF0AD5FF335D}"/>
                </a:ext>
              </a:extLst>
            </p:cNvPr>
            <p:cNvSpPr/>
            <p:nvPr/>
          </p:nvSpPr>
          <p:spPr>
            <a:xfrm rot="5400000" flipH="1" flipV="1">
              <a:off x="796926" y="5927055"/>
              <a:ext cx="142485" cy="98799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27269">
                  <a:srgbClr val="FFFFFF">
                    <a:alpha val="50000"/>
                  </a:srgbClr>
                </a:gs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0" b="0" i="0" u="none" strike="noStrike" kern="1200" cap="none" spc="5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9626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975D7C-EAC3-4555-B881-B097AB262A8B}"/>
              </a:ext>
            </a:extLst>
          </p:cNvPr>
          <p:cNvSpPr/>
          <p:nvPr/>
        </p:nvSpPr>
        <p:spPr>
          <a:xfrm>
            <a:off x="-1" y="0"/>
            <a:ext cx="12191999" cy="4464000"/>
          </a:xfrm>
          <a:prstGeom prst="rect">
            <a:avLst/>
          </a:prstGeom>
          <a:solidFill>
            <a:srgbClr val="441E8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6B9D904-5718-4742-8FAD-7A39F37D4E73}"/>
              </a:ext>
            </a:extLst>
          </p:cNvPr>
          <p:cNvSpPr/>
          <p:nvPr/>
        </p:nvSpPr>
        <p:spPr>
          <a:xfrm>
            <a:off x="8378056" y="-5075078"/>
            <a:ext cx="6521818" cy="6526782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FE90110-0EE0-4D67-8EEA-7DD8D179F21C}"/>
              </a:ext>
            </a:extLst>
          </p:cNvPr>
          <p:cNvSpPr/>
          <p:nvPr/>
        </p:nvSpPr>
        <p:spPr>
          <a:xfrm>
            <a:off x="10476331" y="6227226"/>
            <a:ext cx="1715669" cy="491686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B3B3ACD-1F4A-4B45-9BC7-E16225F00CB1}"/>
              </a:ext>
            </a:extLst>
          </p:cNvPr>
          <p:cNvSpPr txBox="1"/>
          <p:nvPr/>
        </p:nvSpPr>
        <p:spPr>
          <a:xfrm>
            <a:off x="11327346" y="6431604"/>
            <a:ext cx="62709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// </a:t>
            </a:r>
            <a:r>
              <a:rPr kumimoji="0" lang="en-US" altLang="zh-CN" sz="1300" b="0" i="1" u="none" strike="noStrike" kern="1200" cap="none" spc="150" normalizeH="0" baseline="0" noProof="0" dirty="0">
                <a:ln>
                  <a:noFill/>
                </a:ln>
                <a:solidFill>
                  <a:srgbClr val="441E86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11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//</a:t>
            </a:r>
            <a:endParaRPr kumimoji="0" lang="zh-CN" altLang="en-US" sz="1100" b="0" i="0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C76F1EE-573B-4ED5-AD95-4D06174AF89D}"/>
              </a:ext>
            </a:extLst>
          </p:cNvPr>
          <p:cNvSpPr txBox="1"/>
          <p:nvPr/>
        </p:nvSpPr>
        <p:spPr>
          <a:xfrm>
            <a:off x="846192" y="1360264"/>
            <a:ext cx="26436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影响购买力的关键性决定因素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6016CAC-90CC-428D-843C-A372AFB4C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5" y="316916"/>
            <a:ext cx="727612" cy="7276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2A69943-90AF-4C55-A172-5F552C1798EB}"/>
              </a:ext>
            </a:extLst>
          </p:cNvPr>
          <p:cNvSpPr txBox="1"/>
          <p:nvPr/>
        </p:nvSpPr>
        <p:spPr>
          <a:xfrm>
            <a:off x="1510413" y="458347"/>
            <a:ext cx="19367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E540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用户调研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7A76EE4-2B21-464C-B972-F15218F37F74}"/>
              </a:ext>
            </a:extLst>
          </p:cNvPr>
          <p:cNvGrpSpPr/>
          <p:nvPr/>
        </p:nvGrpSpPr>
        <p:grpSpPr>
          <a:xfrm>
            <a:off x="7817015" y="1253148"/>
            <a:ext cx="3552925" cy="4871889"/>
            <a:chOff x="7470963" y="749461"/>
            <a:chExt cx="3908217" cy="5359078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7EDCEC5-E1C4-4939-A1EF-5CE9068237A1}"/>
                </a:ext>
              </a:extLst>
            </p:cNvPr>
            <p:cNvSpPr/>
            <p:nvPr/>
          </p:nvSpPr>
          <p:spPr>
            <a:xfrm>
              <a:off x="7604032" y="749461"/>
              <a:ext cx="3775148" cy="5359078"/>
            </a:xfrm>
            <a:prstGeom prst="rect">
              <a:avLst/>
            </a:prstGeom>
            <a:gradFill>
              <a:gsLst>
                <a:gs pos="100000">
                  <a:srgbClr val="321664"/>
                </a:gs>
                <a:gs pos="0">
                  <a:srgbClr val="5024A0"/>
                </a:gs>
              </a:gsLst>
              <a:lin ang="5400000" scaled="0"/>
            </a:gra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B2B7EDE-1CAC-4263-9620-0E09CC5C2B6F}"/>
                </a:ext>
              </a:extLst>
            </p:cNvPr>
            <p:cNvSpPr/>
            <p:nvPr/>
          </p:nvSpPr>
          <p:spPr>
            <a:xfrm flipH="1" flipV="1">
              <a:off x="7470963" y="1076714"/>
              <a:ext cx="3760897" cy="4871889"/>
            </a:xfrm>
            <a:prstGeom prst="rect">
              <a:avLst/>
            </a:prstGeom>
            <a:noFill/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6468F1-E38C-4BC5-944C-0F7496B9DAAE}"/>
              </a:ext>
            </a:extLst>
          </p:cNvPr>
          <p:cNvSpPr txBox="1"/>
          <p:nvPr/>
        </p:nvSpPr>
        <p:spPr>
          <a:xfrm>
            <a:off x="846192" y="4845744"/>
            <a:ext cx="20762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441E86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电商站内评价词频分析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7CF88FD-AD3F-4F1C-A2FC-1D838E9FE885}"/>
              </a:ext>
            </a:extLst>
          </p:cNvPr>
          <p:cNvSpPr txBox="1"/>
          <p:nvPr/>
        </p:nvSpPr>
        <p:spPr>
          <a:xfrm>
            <a:off x="5794688" y="1360264"/>
            <a:ext cx="159691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调研样本 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| 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阿里巴巴普惠体" panose="00020600040101010101" pitchFamily="18" charset="-122"/>
                <a:cs typeface="Times New Roman" panose="02020603050405020304" pitchFamily="18" charset="0"/>
              </a:rPr>
              <a:t>518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8029AD3-9E75-4E4E-A224-07D29E6CADC4}"/>
              </a:ext>
            </a:extLst>
          </p:cNvPr>
          <p:cNvGrpSpPr/>
          <p:nvPr/>
        </p:nvGrpSpPr>
        <p:grpSpPr>
          <a:xfrm>
            <a:off x="425690" y="1853614"/>
            <a:ext cx="7350774" cy="2262983"/>
            <a:chOff x="425690" y="1853614"/>
            <a:chExt cx="7350774" cy="226298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8EC23E2-BFE7-4E3A-B273-02F2537BC307}"/>
                </a:ext>
              </a:extLst>
            </p:cNvPr>
            <p:cNvGrpSpPr/>
            <p:nvPr/>
          </p:nvGrpSpPr>
          <p:grpSpPr>
            <a:xfrm>
              <a:off x="425690" y="1853614"/>
              <a:ext cx="7350774" cy="2114967"/>
              <a:chOff x="324090" y="2148254"/>
              <a:chExt cx="7350774" cy="2114967"/>
            </a:xfrm>
          </p:grpSpPr>
          <p:graphicFrame>
            <p:nvGraphicFramePr>
              <p:cNvPr id="131" name="图表 130">
                <a:extLst>
                  <a:ext uri="{FF2B5EF4-FFF2-40B4-BE49-F238E27FC236}">
                    <a16:creationId xmlns:a16="http://schemas.microsoft.com/office/drawing/2014/main" xmlns="" id="{0911F36C-670D-4D07-A023-C75CDE7A7657}"/>
                  </a:ext>
                </a:extLst>
              </p:cNvPr>
              <p:cNvGraphicFramePr/>
              <p:nvPr/>
            </p:nvGraphicFramePr>
            <p:xfrm>
              <a:off x="324090" y="2148254"/>
              <a:ext cx="7350774" cy="21149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xmlns="" id="{C77DFE08-39C2-492E-A89A-3F3B66698E8D}"/>
                  </a:ext>
                </a:extLst>
              </p:cNvPr>
              <p:cNvCxnSpPr/>
              <p:nvPr/>
            </p:nvCxnSpPr>
            <p:spPr>
              <a:xfrm>
                <a:off x="739668" y="3963404"/>
                <a:ext cx="6399063" cy="0"/>
              </a:xfrm>
              <a:prstGeom prst="line">
                <a:avLst/>
              </a:prstGeom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3B65439-ACAF-4018-A230-A66A1111476C}"/>
                </a:ext>
              </a:extLst>
            </p:cNvPr>
            <p:cNvSpPr txBox="1"/>
            <p:nvPr/>
          </p:nvSpPr>
          <p:spPr>
            <a:xfrm>
              <a:off x="684551" y="3816515"/>
              <a:ext cx="83869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1" i="0" u="none" strike="noStrike" kern="1200" cap="none" spc="-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E3CD82"/>
                      </a:gs>
                      <a:gs pos="0">
                        <a:srgbClr val="EAD79B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无线投屏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067762B-BA52-4133-B4C5-401AD316FB80}"/>
                </a:ext>
              </a:extLst>
            </p:cNvPr>
            <p:cNvSpPr txBox="1"/>
            <p:nvPr/>
          </p:nvSpPr>
          <p:spPr>
            <a:xfrm>
              <a:off x="1472445" y="3816515"/>
              <a:ext cx="67518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1" i="0" u="none" strike="noStrike" kern="1200" cap="none" spc="-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E3CD82"/>
                      </a:gs>
                      <a:gs pos="0">
                        <a:srgbClr val="EAD79B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性价比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4B9F481-1154-4366-8F5D-B21BF2CDE16A}"/>
                </a:ext>
              </a:extLst>
            </p:cNvPr>
            <p:cNvSpPr txBox="1"/>
            <p:nvPr/>
          </p:nvSpPr>
          <p:spPr>
            <a:xfrm>
              <a:off x="2110174" y="3816515"/>
              <a:ext cx="67518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1" i="0" u="none" strike="noStrike" kern="1200" cap="none" spc="-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E3CD82"/>
                      </a:gs>
                      <a:gs pos="0">
                        <a:srgbClr val="EAD79B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高亮度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00ABC13-AE4E-4020-A90B-11854D7F05B2}"/>
                </a:ext>
              </a:extLst>
            </p:cNvPr>
            <p:cNvSpPr txBox="1"/>
            <p:nvPr/>
          </p:nvSpPr>
          <p:spPr>
            <a:xfrm>
              <a:off x="2702908" y="3829364"/>
              <a:ext cx="80278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品牌印象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567B2C4-3EAB-4FCF-8709-396138A60185}"/>
                </a:ext>
              </a:extLst>
            </p:cNvPr>
            <p:cNvSpPr txBox="1"/>
            <p:nvPr/>
          </p:nvSpPr>
          <p:spPr>
            <a:xfrm>
              <a:off x="3497763" y="3829364"/>
              <a:ext cx="493726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预算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488C3B0-5D0D-433C-A480-97B9FD4AECFF}"/>
                </a:ext>
              </a:extLst>
            </p:cNvPr>
            <p:cNvSpPr txBox="1"/>
            <p:nvPr/>
          </p:nvSpPr>
          <p:spPr>
            <a:xfrm>
              <a:off x="4067957" y="3829364"/>
              <a:ext cx="64825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清晰度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CD061C4-085B-4868-9DFC-ADDDB3C7A9D1}"/>
                </a:ext>
              </a:extLst>
            </p:cNvPr>
            <p:cNvSpPr txBox="1"/>
            <p:nvPr/>
          </p:nvSpPr>
          <p:spPr>
            <a:xfrm>
              <a:off x="4719320" y="3829364"/>
              <a:ext cx="64825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评价好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84B85A3-FC94-4A7E-92B5-8442F518ECD0}"/>
                </a:ext>
              </a:extLst>
            </p:cNvPr>
            <p:cNvSpPr txBox="1"/>
            <p:nvPr/>
          </p:nvSpPr>
          <p:spPr>
            <a:xfrm>
              <a:off x="5291095" y="3829364"/>
              <a:ext cx="80278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评测对比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7B38123-2971-4F78-84ED-0962011480AB}"/>
                </a:ext>
              </a:extLst>
            </p:cNvPr>
            <p:cNvSpPr txBox="1"/>
            <p:nvPr/>
          </p:nvSpPr>
          <p:spPr>
            <a:xfrm>
              <a:off x="5958713" y="3829364"/>
              <a:ext cx="777137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推荐购买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4FE57BD-5295-4FA6-A7EC-8D08247F04CB}"/>
                </a:ext>
              </a:extLst>
            </p:cNvPr>
            <p:cNvSpPr txBox="1"/>
            <p:nvPr/>
          </p:nvSpPr>
          <p:spPr>
            <a:xfrm>
              <a:off x="6614093" y="3829364"/>
              <a:ext cx="777137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b="0" i="0" u="none" strike="noStrike" kern="1200" cap="none" spc="-7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指定购买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730B096F-66EC-4B07-AE11-8A91926DBC82}"/>
                </a:ext>
              </a:extLst>
            </p:cNvPr>
            <p:cNvGrpSpPr/>
            <p:nvPr/>
          </p:nvGrpSpPr>
          <p:grpSpPr>
            <a:xfrm>
              <a:off x="915013" y="1915600"/>
              <a:ext cx="451441" cy="359110"/>
              <a:chOff x="4041896" y="-788413"/>
              <a:chExt cx="451441" cy="359110"/>
            </a:xfrm>
            <a:solidFill>
              <a:srgbClr val="EAD79B"/>
            </a:solidFill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xmlns="" id="{FE842BF1-4C11-4369-9AE1-95B19CFAEC1F}"/>
                  </a:ext>
                </a:extLst>
              </p:cNvPr>
              <p:cNvGrpSpPr/>
              <p:nvPr/>
            </p:nvGrpSpPr>
            <p:grpSpPr>
              <a:xfrm rot="21120702">
                <a:off x="4041896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115" name="Freeform 435">
                  <a:extLst>
                    <a:ext uri="{FF2B5EF4-FFF2-40B4-BE49-F238E27FC236}">
                      <a16:creationId xmlns:a16="http://schemas.microsoft.com/office/drawing/2014/main" xmlns="" id="{CD6F19DB-F65D-42B7-A32E-1FED1AA1C5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Freeform 437">
                  <a:extLst>
                    <a:ext uri="{FF2B5EF4-FFF2-40B4-BE49-F238E27FC236}">
                      <a16:creationId xmlns:a16="http://schemas.microsoft.com/office/drawing/2014/main" xmlns="" id="{59AB0E80-0929-44B9-9E0C-F66E7E410A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Freeform 440">
                  <a:extLst>
                    <a:ext uri="{FF2B5EF4-FFF2-40B4-BE49-F238E27FC236}">
                      <a16:creationId xmlns:a16="http://schemas.microsoft.com/office/drawing/2014/main" xmlns="" id="{95D5E627-2B56-4564-A1EB-9CF9A08EAB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Freeform 442">
                  <a:extLst>
                    <a:ext uri="{FF2B5EF4-FFF2-40B4-BE49-F238E27FC236}">
                      <a16:creationId xmlns:a16="http://schemas.microsoft.com/office/drawing/2014/main" xmlns="" id="{C6418BB5-0952-4456-961B-1ABBE5EB22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Freeform 444">
                  <a:extLst>
                    <a:ext uri="{FF2B5EF4-FFF2-40B4-BE49-F238E27FC236}">
                      <a16:creationId xmlns:a16="http://schemas.microsoft.com/office/drawing/2014/main" xmlns="" id="{F8140462-51AE-43EB-95B6-F66357759C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Freeform 446">
                  <a:extLst>
                    <a:ext uri="{FF2B5EF4-FFF2-40B4-BE49-F238E27FC236}">
                      <a16:creationId xmlns:a16="http://schemas.microsoft.com/office/drawing/2014/main" xmlns="" id="{C536210F-7B87-4AA9-BE39-CE2A5157FC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Freeform 448">
                  <a:extLst>
                    <a:ext uri="{FF2B5EF4-FFF2-40B4-BE49-F238E27FC236}">
                      <a16:creationId xmlns:a16="http://schemas.microsoft.com/office/drawing/2014/main" xmlns="" id="{F24B9059-0AA5-425E-8192-200A83EDBB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Freeform 450">
                  <a:extLst>
                    <a:ext uri="{FF2B5EF4-FFF2-40B4-BE49-F238E27FC236}">
                      <a16:creationId xmlns:a16="http://schemas.microsoft.com/office/drawing/2014/main" xmlns="" id="{05E2C474-8987-4F46-9B2F-EAB9F0DB67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Freeform 452">
                  <a:extLst>
                    <a:ext uri="{FF2B5EF4-FFF2-40B4-BE49-F238E27FC236}">
                      <a16:creationId xmlns:a16="http://schemas.microsoft.com/office/drawing/2014/main" xmlns="" id="{33EB8C94-1AE1-4882-9C87-EF209953AB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Freeform 454">
                  <a:extLst>
                    <a:ext uri="{FF2B5EF4-FFF2-40B4-BE49-F238E27FC236}">
                      <a16:creationId xmlns:a16="http://schemas.microsoft.com/office/drawing/2014/main" xmlns="" id="{718F95A3-19F6-474D-A175-1F07C82BE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5" name="Freeform 456">
                  <a:extLst>
                    <a:ext uri="{FF2B5EF4-FFF2-40B4-BE49-F238E27FC236}">
                      <a16:creationId xmlns:a16="http://schemas.microsoft.com/office/drawing/2014/main" xmlns="" id="{1634931F-D46C-4355-AED5-F2E06451C0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" name="Freeform 458">
                  <a:extLst>
                    <a:ext uri="{FF2B5EF4-FFF2-40B4-BE49-F238E27FC236}">
                      <a16:creationId xmlns:a16="http://schemas.microsoft.com/office/drawing/2014/main" xmlns="" id="{804886F4-26D9-4894-9209-3442A5FADE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Freeform 460">
                  <a:extLst>
                    <a:ext uri="{FF2B5EF4-FFF2-40B4-BE49-F238E27FC236}">
                      <a16:creationId xmlns:a16="http://schemas.microsoft.com/office/drawing/2014/main" xmlns="" id="{3E2F6E59-9A05-4492-8EB6-0321E51D5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" name="Freeform 462">
                  <a:extLst>
                    <a:ext uri="{FF2B5EF4-FFF2-40B4-BE49-F238E27FC236}">
                      <a16:creationId xmlns:a16="http://schemas.microsoft.com/office/drawing/2014/main" xmlns="" id="{1CBBB1F9-FF98-4879-9EB0-48A7C50BC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Freeform 464">
                  <a:extLst>
                    <a:ext uri="{FF2B5EF4-FFF2-40B4-BE49-F238E27FC236}">
                      <a16:creationId xmlns:a16="http://schemas.microsoft.com/office/drawing/2014/main" xmlns="" id="{7F04DEBD-6677-49FE-8FD2-38B2748C4A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xmlns="" id="{609E7495-B5FE-4422-8D73-AB8CF749CD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0B38DB1E-8AF1-44D8-B828-A3406065B580}"/>
                  </a:ext>
                </a:extLst>
              </p:cNvPr>
              <p:cNvGrpSpPr/>
              <p:nvPr/>
            </p:nvGrpSpPr>
            <p:grpSpPr>
              <a:xfrm rot="479298" flipH="1">
                <a:off x="4290830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99" name="Freeform 435">
                  <a:extLst>
                    <a:ext uri="{FF2B5EF4-FFF2-40B4-BE49-F238E27FC236}">
                      <a16:creationId xmlns:a16="http://schemas.microsoft.com/office/drawing/2014/main" xmlns="" id="{62D2AD6F-8950-41D9-9A2F-B18B8CECB2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Freeform 437">
                  <a:extLst>
                    <a:ext uri="{FF2B5EF4-FFF2-40B4-BE49-F238E27FC236}">
                      <a16:creationId xmlns:a16="http://schemas.microsoft.com/office/drawing/2014/main" xmlns="" id="{AB572EBE-16A9-4379-A0C2-8DA89C845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Freeform 440">
                  <a:extLst>
                    <a:ext uri="{FF2B5EF4-FFF2-40B4-BE49-F238E27FC236}">
                      <a16:creationId xmlns:a16="http://schemas.microsoft.com/office/drawing/2014/main" xmlns="" id="{1F32A7D4-8B75-4200-8DDB-C9AAD4C509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Freeform 442">
                  <a:extLst>
                    <a:ext uri="{FF2B5EF4-FFF2-40B4-BE49-F238E27FC236}">
                      <a16:creationId xmlns:a16="http://schemas.microsoft.com/office/drawing/2014/main" xmlns="" id="{25A388DC-429B-4021-BB50-9B42284877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Freeform 444">
                  <a:extLst>
                    <a:ext uri="{FF2B5EF4-FFF2-40B4-BE49-F238E27FC236}">
                      <a16:creationId xmlns:a16="http://schemas.microsoft.com/office/drawing/2014/main" xmlns="" id="{E102BAF4-0D96-4126-9F53-4679A171AC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Freeform 446">
                  <a:extLst>
                    <a:ext uri="{FF2B5EF4-FFF2-40B4-BE49-F238E27FC236}">
                      <a16:creationId xmlns:a16="http://schemas.microsoft.com/office/drawing/2014/main" xmlns="" id="{E130417E-FAE3-41E1-BC85-EB3A5A5971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Freeform 448">
                  <a:extLst>
                    <a:ext uri="{FF2B5EF4-FFF2-40B4-BE49-F238E27FC236}">
                      <a16:creationId xmlns:a16="http://schemas.microsoft.com/office/drawing/2014/main" xmlns="" id="{024F2D1D-03EA-4027-8EA3-07CFF5FCDB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Freeform 450">
                  <a:extLst>
                    <a:ext uri="{FF2B5EF4-FFF2-40B4-BE49-F238E27FC236}">
                      <a16:creationId xmlns:a16="http://schemas.microsoft.com/office/drawing/2014/main" xmlns="" id="{FEBB549F-E028-45A7-A1EA-F27B3805DB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Freeform 452">
                  <a:extLst>
                    <a:ext uri="{FF2B5EF4-FFF2-40B4-BE49-F238E27FC236}">
                      <a16:creationId xmlns:a16="http://schemas.microsoft.com/office/drawing/2014/main" xmlns="" id="{B9F5560D-D869-4E46-866C-41D1F6438F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Freeform 454">
                  <a:extLst>
                    <a:ext uri="{FF2B5EF4-FFF2-40B4-BE49-F238E27FC236}">
                      <a16:creationId xmlns:a16="http://schemas.microsoft.com/office/drawing/2014/main" xmlns="" id="{AA3C1F67-1CA9-4090-B471-B5CA9C54D1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Freeform 456">
                  <a:extLst>
                    <a:ext uri="{FF2B5EF4-FFF2-40B4-BE49-F238E27FC236}">
                      <a16:creationId xmlns:a16="http://schemas.microsoft.com/office/drawing/2014/main" xmlns="" id="{1647AE16-4135-424F-BC51-80A8426393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Freeform 458">
                  <a:extLst>
                    <a:ext uri="{FF2B5EF4-FFF2-40B4-BE49-F238E27FC236}">
                      <a16:creationId xmlns:a16="http://schemas.microsoft.com/office/drawing/2014/main" xmlns="" id="{6DB8D6A1-2D36-4BB7-BD3F-A0F3FCB43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Freeform 460">
                  <a:extLst>
                    <a:ext uri="{FF2B5EF4-FFF2-40B4-BE49-F238E27FC236}">
                      <a16:creationId xmlns:a16="http://schemas.microsoft.com/office/drawing/2014/main" xmlns="" id="{195E6D8B-7FCE-4020-9B76-01FCA07C8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Freeform 462">
                  <a:extLst>
                    <a:ext uri="{FF2B5EF4-FFF2-40B4-BE49-F238E27FC236}">
                      <a16:creationId xmlns:a16="http://schemas.microsoft.com/office/drawing/2014/main" xmlns="" id="{2B64FC72-1578-4DDD-93B3-8954228EEF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Freeform 464">
                  <a:extLst>
                    <a:ext uri="{FF2B5EF4-FFF2-40B4-BE49-F238E27FC236}">
                      <a16:creationId xmlns:a16="http://schemas.microsoft.com/office/drawing/2014/main" xmlns="" id="{4E7C9963-E1E9-47FB-BA5C-70898E1611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xmlns="" id="{B758123F-F6A0-4152-BB14-7258EEA709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0A618C78-D1F9-44F2-8EC3-C14F2B2D5272}"/>
                </a:ext>
              </a:extLst>
            </p:cNvPr>
            <p:cNvGrpSpPr/>
            <p:nvPr/>
          </p:nvGrpSpPr>
          <p:grpSpPr>
            <a:xfrm>
              <a:off x="1576696" y="1957909"/>
              <a:ext cx="451441" cy="359110"/>
              <a:chOff x="4041896" y="-788413"/>
              <a:chExt cx="451441" cy="359110"/>
            </a:xfrm>
            <a:solidFill>
              <a:srgbClr val="EAD79B"/>
            </a:solidFill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xmlns="" id="{BEDD2729-BCB8-4152-9FF9-62B96A7203C5}"/>
                  </a:ext>
                </a:extLst>
              </p:cNvPr>
              <p:cNvGrpSpPr/>
              <p:nvPr/>
            </p:nvGrpSpPr>
            <p:grpSpPr>
              <a:xfrm rot="21120702">
                <a:off x="4041896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81" name="Freeform 435">
                  <a:extLst>
                    <a:ext uri="{FF2B5EF4-FFF2-40B4-BE49-F238E27FC236}">
                      <a16:creationId xmlns:a16="http://schemas.microsoft.com/office/drawing/2014/main" xmlns="" id="{49ECF25B-5F02-4323-A7D7-F217A05E6B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" name="Freeform 437">
                  <a:extLst>
                    <a:ext uri="{FF2B5EF4-FFF2-40B4-BE49-F238E27FC236}">
                      <a16:creationId xmlns:a16="http://schemas.microsoft.com/office/drawing/2014/main" xmlns="" id="{37C6F4E3-26EF-4AC6-83B2-CAEF53CE34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Freeform 440">
                  <a:extLst>
                    <a:ext uri="{FF2B5EF4-FFF2-40B4-BE49-F238E27FC236}">
                      <a16:creationId xmlns:a16="http://schemas.microsoft.com/office/drawing/2014/main" xmlns="" id="{D0656A34-2DEC-42F0-BCE3-53CC0EF062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Freeform 442">
                  <a:extLst>
                    <a:ext uri="{FF2B5EF4-FFF2-40B4-BE49-F238E27FC236}">
                      <a16:creationId xmlns:a16="http://schemas.microsoft.com/office/drawing/2014/main" xmlns="" id="{D5F749BD-4DD8-49C6-8BAA-5E5A2F118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Freeform 444">
                  <a:extLst>
                    <a:ext uri="{FF2B5EF4-FFF2-40B4-BE49-F238E27FC236}">
                      <a16:creationId xmlns:a16="http://schemas.microsoft.com/office/drawing/2014/main" xmlns="" id="{65BF54C2-036D-4F90-B33B-4607B60F8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Freeform 446">
                  <a:extLst>
                    <a:ext uri="{FF2B5EF4-FFF2-40B4-BE49-F238E27FC236}">
                      <a16:creationId xmlns:a16="http://schemas.microsoft.com/office/drawing/2014/main" xmlns="" id="{6B8E2BAE-8906-402D-B1B4-51D3456740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Freeform 448">
                  <a:extLst>
                    <a:ext uri="{FF2B5EF4-FFF2-40B4-BE49-F238E27FC236}">
                      <a16:creationId xmlns:a16="http://schemas.microsoft.com/office/drawing/2014/main" xmlns="" id="{B3E8B1AA-92C9-41BE-8611-F2D4C89289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Freeform 450">
                  <a:extLst>
                    <a:ext uri="{FF2B5EF4-FFF2-40B4-BE49-F238E27FC236}">
                      <a16:creationId xmlns:a16="http://schemas.microsoft.com/office/drawing/2014/main" xmlns="" id="{B2868354-5C88-474B-BE47-504351FF84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Freeform 452">
                  <a:extLst>
                    <a:ext uri="{FF2B5EF4-FFF2-40B4-BE49-F238E27FC236}">
                      <a16:creationId xmlns:a16="http://schemas.microsoft.com/office/drawing/2014/main" xmlns="" id="{7BCDA09F-5F9F-4D6A-A30C-AD1FB48AB1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Freeform 454">
                  <a:extLst>
                    <a:ext uri="{FF2B5EF4-FFF2-40B4-BE49-F238E27FC236}">
                      <a16:creationId xmlns:a16="http://schemas.microsoft.com/office/drawing/2014/main" xmlns="" id="{962ACABA-DB2E-4BB4-8994-36D2EC4AA1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Freeform 456">
                  <a:extLst>
                    <a:ext uri="{FF2B5EF4-FFF2-40B4-BE49-F238E27FC236}">
                      <a16:creationId xmlns:a16="http://schemas.microsoft.com/office/drawing/2014/main" xmlns="" id="{B309C224-A5D7-45D0-BFE8-88E694F2B1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Freeform 458">
                  <a:extLst>
                    <a:ext uri="{FF2B5EF4-FFF2-40B4-BE49-F238E27FC236}">
                      <a16:creationId xmlns:a16="http://schemas.microsoft.com/office/drawing/2014/main" xmlns="" id="{D6093B85-55D6-4124-9CE5-F2CA97165A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Freeform 460">
                  <a:extLst>
                    <a:ext uri="{FF2B5EF4-FFF2-40B4-BE49-F238E27FC236}">
                      <a16:creationId xmlns:a16="http://schemas.microsoft.com/office/drawing/2014/main" xmlns="" id="{3B93F7FC-59D7-420A-BCF4-F4F5C906B3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Freeform 462">
                  <a:extLst>
                    <a:ext uri="{FF2B5EF4-FFF2-40B4-BE49-F238E27FC236}">
                      <a16:creationId xmlns:a16="http://schemas.microsoft.com/office/drawing/2014/main" xmlns="" id="{9761D349-35D2-44E5-89CA-84A3491F9A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Freeform 464">
                  <a:extLst>
                    <a:ext uri="{FF2B5EF4-FFF2-40B4-BE49-F238E27FC236}">
                      <a16:creationId xmlns:a16="http://schemas.microsoft.com/office/drawing/2014/main" xmlns="" id="{D5EEEF9A-B3D9-45EB-982A-E951FB31F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B4368BC7-2F2A-43E8-9B6C-30E258F9A4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xmlns="" id="{90B2C14A-A77C-4F15-A8FF-9BEE6F9E7CFE}"/>
                  </a:ext>
                </a:extLst>
              </p:cNvPr>
              <p:cNvGrpSpPr/>
              <p:nvPr/>
            </p:nvGrpSpPr>
            <p:grpSpPr>
              <a:xfrm rot="479298" flipH="1">
                <a:off x="4290830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65" name="Freeform 435">
                  <a:extLst>
                    <a:ext uri="{FF2B5EF4-FFF2-40B4-BE49-F238E27FC236}">
                      <a16:creationId xmlns:a16="http://schemas.microsoft.com/office/drawing/2014/main" xmlns="" id="{2DC2469A-BF83-4063-93C4-07B1320901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Freeform 437">
                  <a:extLst>
                    <a:ext uri="{FF2B5EF4-FFF2-40B4-BE49-F238E27FC236}">
                      <a16:creationId xmlns:a16="http://schemas.microsoft.com/office/drawing/2014/main" xmlns="" id="{CEE56183-6B72-420F-AF5B-9222D04F53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Freeform 440">
                  <a:extLst>
                    <a:ext uri="{FF2B5EF4-FFF2-40B4-BE49-F238E27FC236}">
                      <a16:creationId xmlns:a16="http://schemas.microsoft.com/office/drawing/2014/main" xmlns="" id="{312BEA5B-669D-4A69-86A0-3C052F0F1D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Freeform 442">
                  <a:extLst>
                    <a:ext uri="{FF2B5EF4-FFF2-40B4-BE49-F238E27FC236}">
                      <a16:creationId xmlns:a16="http://schemas.microsoft.com/office/drawing/2014/main" xmlns="" id="{47952463-05E7-4E7C-99EA-1880AECE9E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Freeform 444">
                  <a:extLst>
                    <a:ext uri="{FF2B5EF4-FFF2-40B4-BE49-F238E27FC236}">
                      <a16:creationId xmlns:a16="http://schemas.microsoft.com/office/drawing/2014/main" xmlns="" id="{25F7565C-71C4-447C-AB6D-F179E29E45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Freeform 446">
                  <a:extLst>
                    <a:ext uri="{FF2B5EF4-FFF2-40B4-BE49-F238E27FC236}">
                      <a16:creationId xmlns:a16="http://schemas.microsoft.com/office/drawing/2014/main" xmlns="" id="{6DBAA948-9606-4B57-A0EF-2971E45789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Freeform 448">
                  <a:extLst>
                    <a:ext uri="{FF2B5EF4-FFF2-40B4-BE49-F238E27FC236}">
                      <a16:creationId xmlns:a16="http://schemas.microsoft.com/office/drawing/2014/main" xmlns="" id="{BB93428C-6714-4F6A-B673-A3DDD0CC56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Freeform 450">
                  <a:extLst>
                    <a:ext uri="{FF2B5EF4-FFF2-40B4-BE49-F238E27FC236}">
                      <a16:creationId xmlns:a16="http://schemas.microsoft.com/office/drawing/2014/main" xmlns="" id="{1186F3A5-EC96-4466-98F0-2FAA159DC1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Freeform 452">
                  <a:extLst>
                    <a:ext uri="{FF2B5EF4-FFF2-40B4-BE49-F238E27FC236}">
                      <a16:creationId xmlns:a16="http://schemas.microsoft.com/office/drawing/2014/main" xmlns="" id="{CF308420-6BBC-4E2C-BE01-A2E8F1016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Freeform 454">
                  <a:extLst>
                    <a:ext uri="{FF2B5EF4-FFF2-40B4-BE49-F238E27FC236}">
                      <a16:creationId xmlns:a16="http://schemas.microsoft.com/office/drawing/2014/main" xmlns="" id="{91E25D1A-91DF-4117-9B15-987362D433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Freeform 456">
                  <a:extLst>
                    <a:ext uri="{FF2B5EF4-FFF2-40B4-BE49-F238E27FC236}">
                      <a16:creationId xmlns:a16="http://schemas.microsoft.com/office/drawing/2014/main" xmlns="" id="{ADBAD374-DF60-40A7-B583-9A5321CB22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Freeform 458">
                  <a:extLst>
                    <a:ext uri="{FF2B5EF4-FFF2-40B4-BE49-F238E27FC236}">
                      <a16:creationId xmlns:a16="http://schemas.microsoft.com/office/drawing/2014/main" xmlns="" id="{F022A890-A4F7-44E4-B252-421B9C3C5D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Freeform 460">
                  <a:extLst>
                    <a:ext uri="{FF2B5EF4-FFF2-40B4-BE49-F238E27FC236}">
                      <a16:creationId xmlns:a16="http://schemas.microsoft.com/office/drawing/2014/main" xmlns="" id="{49ABB30C-D024-4628-9DE3-5B0C18A0D7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Freeform 462">
                  <a:extLst>
                    <a:ext uri="{FF2B5EF4-FFF2-40B4-BE49-F238E27FC236}">
                      <a16:creationId xmlns:a16="http://schemas.microsoft.com/office/drawing/2014/main" xmlns="" id="{99EA75B5-D7A1-4F55-B465-8344C0D16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Freeform 464">
                  <a:extLst>
                    <a:ext uri="{FF2B5EF4-FFF2-40B4-BE49-F238E27FC236}">
                      <a16:creationId xmlns:a16="http://schemas.microsoft.com/office/drawing/2014/main" xmlns="" id="{0362B3F4-E631-48E5-9F17-1EFFD042B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xmlns="" id="{73EE4F4A-4737-4C5D-9754-8A62888FFA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131868C-3D60-4BAF-983D-150FECD5A899}"/>
                </a:ext>
              </a:extLst>
            </p:cNvPr>
            <p:cNvGrpSpPr/>
            <p:nvPr/>
          </p:nvGrpSpPr>
          <p:grpSpPr>
            <a:xfrm>
              <a:off x="2221856" y="2206829"/>
              <a:ext cx="451441" cy="359110"/>
              <a:chOff x="4041896" y="-788413"/>
              <a:chExt cx="451441" cy="359110"/>
            </a:xfrm>
            <a:solidFill>
              <a:srgbClr val="EAD79B"/>
            </a:solidFill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0E7BE402-734B-49B4-80FE-164617244D95}"/>
                  </a:ext>
                </a:extLst>
              </p:cNvPr>
              <p:cNvGrpSpPr/>
              <p:nvPr/>
            </p:nvGrpSpPr>
            <p:grpSpPr>
              <a:xfrm rot="21120702">
                <a:off x="4041896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47" name="Freeform 435">
                  <a:extLst>
                    <a:ext uri="{FF2B5EF4-FFF2-40B4-BE49-F238E27FC236}">
                      <a16:creationId xmlns:a16="http://schemas.microsoft.com/office/drawing/2014/main" xmlns="" id="{DCB7E840-F694-4EBA-ADFB-D3C5A6DCE8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437">
                  <a:extLst>
                    <a:ext uri="{FF2B5EF4-FFF2-40B4-BE49-F238E27FC236}">
                      <a16:creationId xmlns:a16="http://schemas.microsoft.com/office/drawing/2014/main" xmlns="" id="{03B08FDB-3630-4C77-A0FC-D42889EE6B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440">
                  <a:extLst>
                    <a:ext uri="{FF2B5EF4-FFF2-40B4-BE49-F238E27FC236}">
                      <a16:creationId xmlns:a16="http://schemas.microsoft.com/office/drawing/2014/main" xmlns="" id="{96F10B38-9B8D-433D-B35C-9EB8A4501F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442">
                  <a:extLst>
                    <a:ext uri="{FF2B5EF4-FFF2-40B4-BE49-F238E27FC236}">
                      <a16:creationId xmlns:a16="http://schemas.microsoft.com/office/drawing/2014/main" xmlns="" id="{1954B177-B353-4938-AD51-F81E8766D3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444">
                  <a:extLst>
                    <a:ext uri="{FF2B5EF4-FFF2-40B4-BE49-F238E27FC236}">
                      <a16:creationId xmlns:a16="http://schemas.microsoft.com/office/drawing/2014/main" xmlns="" id="{A065E659-DD47-447D-98B5-E1FFF33FD6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446">
                  <a:extLst>
                    <a:ext uri="{FF2B5EF4-FFF2-40B4-BE49-F238E27FC236}">
                      <a16:creationId xmlns:a16="http://schemas.microsoft.com/office/drawing/2014/main" xmlns="" id="{BBC958AD-4B81-424F-A019-1A1943B1B5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448">
                  <a:extLst>
                    <a:ext uri="{FF2B5EF4-FFF2-40B4-BE49-F238E27FC236}">
                      <a16:creationId xmlns:a16="http://schemas.microsoft.com/office/drawing/2014/main" xmlns="" id="{B8FC8295-12F8-434C-8670-7F0C725E1F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Freeform 450">
                  <a:extLst>
                    <a:ext uri="{FF2B5EF4-FFF2-40B4-BE49-F238E27FC236}">
                      <a16:creationId xmlns:a16="http://schemas.microsoft.com/office/drawing/2014/main" xmlns="" id="{B796B3B1-A424-435F-AF2B-49329B17E7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Freeform 452">
                  <a:extLst>
                    <a:ext uri="{FF2B5EF4-FFF2-40B4-BE49-F238E27FC236}">
                      <a16:creationId xmlns:a16="http://schemas.microsoft.com/office/drawing/2014/main" xmlns="" id="{24CBE6CD-C8B2-403D-92C2-A1774EBED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Freeform 454">
                  <a:extLst>
                    <a:ext uri="{FF2B5EF4-FFF2-40B4-BE49-F238E27FC236}">
                      <a16:creationId xmlns:a16="http://schemas.microsoft.com/office/drawing/2014/main" xmlns="" id="{9292FF24-4548-43FE-AADC-38B1DD6848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Freeform 456">
                  <a:extLst>
                    <a:ext uri="{FF2B5EF4-FFF2-40B4-BE49-F238E27FC236}">
                      <a16:creationId xmlns:a16="http://schemas.microsoft.com/office/drawing/2014/main" xmlns="" id="{7D2E3035-5943-4361-A89E-3801E79BC6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Freeform 458">
                  <a:extLst>
                    <a:ext uri="{FF2B5EF4-FFF2-40B4-BE49-F238E27FC236}">
                      <a16:creationId xmlns:a16="http://schemas.microsoft.com/office/drawing/2014/main" xmlns="" id="{68DA897D-4A6A-47CC-8DE5-66F8D5741F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Freeform 460">
                  <a:extLst>
                    <a:ext uri="{FF2B5EF4-FFF2-40B4-BE49-F238E27FC236}">
                      <a16:creationId xmlns:a16="http://schemas.microsoft.com/office/drawing/2014/main" xmlns="" id="{C0A2DDEC-0235-4C1F-9A4A-5DD4993B1E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Freeform 462">
                  <a:extLst>
                    <a:ext uri="{FF2B5EF4-FFF2-40B4-BE49-F238E27FC236}">
                      <a16:creationId xmlns:a16="http://schemas.microsoft.com/office/drawing/2014/main" xmlns="" id="{C3D3F7BC-E423-40A6-BB43-A496F7975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Freeform 464">
                  <a:extLst>
                    <a:ext uri="{FF2B5EF4-FFF2-40B4-BE49-F238E27FC236}">
                      <a16:creationId xmlns:a16="http://schemas.microsoft.com/office/drawing/2014/main" xmlns="" id="{102C93B9-32C5-4E07-BAC5-7A70E79276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BF98B1B8-8281-455F-B301-4E1150D71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137451E3-1F15-4957-B076-8DBB0B4E9092}"/>
                  </a:ext>
                </a:extLst>
              </p:cNvPr>
              <p:cNvGrpSpPr/>
              <p:nvPr/>
            </p:nvGrpSpPr>
            <p:grpSpPr>
              <a:xfrm rot="479298" flipH="1">
                <a:off x="4290830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31" name="Freeform 435">
                  <a:extLst>
                    <a:ext uri="{FF2B5EF4-FFF2-40B4-BE49-F238E27FC236}">
                      <a16:creationId xmlns:a16="http://schemas.microsoft.com/office/drawing/2014/main" xmlns="" id="{66CDEF34-AA33-4616-9808-D7164CE77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437">
                  <a:extLst>
                    <a:ext uri="{FF2B5EF4-FFF2-40B4-BE49-F238E27FC236}">
                      <a16:creationId xmlns:a16="http://schemas.microsoft.com/office/drawing/2014/main" xmlns="" id="{A1BB444F-9928-4DF9-B071-6D9A31D943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440">
                  <a:extLst>
                    <a:ext uri="{FF2B5EF4-FFF2-40B4-BE49-F238E27FC236}">
                      <a16:creationId xmlns:a16="http://schemas.microsoft.com/office/drawing/2014/main" xmlns="" id="{E5875CCC-4999-45C3-8F80-4FE0A823F4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442">
                  <a:extLst>
                    <a:ext uri="{FF2B5EF4-FFF2-40B4-BE49-F238E27FC236}">
                      <a16:creationId xmlns:a16="http://schemas.microsoft.com/office/drawing/2014/main" xmlns="" id="{773168A6-7184-4591-B3DC-D315B80878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Freeform 444">
                  <a:extLst>
                    <a:ext uri="{FF2B5EF4-FFF2-40B4-BE49-F238E27FC236}">
                      <a16:creationId xmlns:a16="http://schemas.microsoft.com/office/drawing/2014/main" xmlns="" id="{2DDF95C6-C662-4442-AB80-CBE9DD3089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Freeform 446">
                  <a:extLst>
                    <a:ext uri="{FF2B5EF4-FFF2-40B4-BE49-F238E27FC236}">
                      <a16:creationId xmlns:a16="http://schemas.microsoft.com/office/drawing/2014/main" xmlns="" id="{ABF47B91-EC9F-4A05-8095-5E06BC446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Freeform 448">
                  <a:extLst>
                    <a:ext uri="{FF2B5EF4-FFF2-40B4-BE49-F238E27FC236}">
                      <a16:creationId xmlns:a16="http://schemas.microsoft.com/office/drawing/2014/main" xmlns="" id="{9FB2ADF2-9FC7-458A-B7D6-F852296D7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Freeform 450">
                  <a:extLst>
                    <a:ext uri="{FF2B5EF4-FFF2-40B4-BE49-F238E27FC236}">
                      <a16:creationId xmlns:a16="http://schemas.microsoft.com/office/drawing/2014/main" xmlns="" id="{AAB060E0-C240-4923-8B81-368F022A4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Freeform 452">
                  <a:extLst>
                    <a:ext uri="{FF2B5EF4-FFF2-40B4-BE49-F238E27FC236}">
                      <a16:creationId xmlns:a16="http://schemas.microsoft.com/office/drawing/2014/main" xmlns="" id="{3AA0C2AE-13E4-403E-88F9-BCCECFBB33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454">
                  <a:extLst>
                    <a:ext uri="{FF2B5EF4-FFF2-40B4-BE49-F238E27FC236}">
                      <a16:creationId xmlns:a16="http://schemas.microsoft.com/office/drawing/2014/main" xmlns="" id="{C2A1CB81-D4F3-4E9F-8DE9-813E2A09FC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456">
                  <a:extLst>
                    <a:ext uri="{FF2B5EF4-FFF2-40B4-BE49-F238E27FC236}">
                      <a16:creationId xmlns:a16="http://schemas.microsoft.com/office/drawing/2014/main" xmlns="" id="{669842EF-1305-4181-AC99-09E409E243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458">
                  <a:extLst>
                    <a:ext uri="{FF2B5EF4-FFF2-40B4-BE49-F238E27FC236}">
                      <a16:creationId xmlns:a16="http://schemas.microsoft.com/office/drawing/2014/main" xmlns="" id="{F6CFDFFE-2422-4F1E-AEAC-58919687AD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460">
                  <a:extLst>
                    <a:ext uri="{FF2B5EF4-FFF2-40B4-BE49-F238E27FC236}">
                      <a16:creationId xmlns:a16="http://schemas.microsoft.com/office/drawing/2014/main" xmlns="" id="{520E1F7F-8E52-45E9-A2F2-088C8AA0F1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462">
                  <a:extLst>
                    <a:ext uri="{FF2B5EF4-FFF2-40B4-BE49-F238E27FC236}">
                      <a16:creationId xmlns:a16="http://schemas.microsoft.com/office/drawing/2014/main" xmlns="" id="{5A15505D-1044-448A-838B-91FEC34527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464">
                  <a:extLst>
                    <a:ext uri="{FF2B5EF4-FFF2-40B4-BE49-F238E27FC236}">
                      <a16:creationId xmlns:a16="http://schemas.microsoft.com/office/drawing/2014/main" xmlns="" id="{7A51649B-230F-4950-9154-27965E9F9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xmlns="" id="{0C9732D7-9CC5-4F3B-A22C-E9CA466325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133" name="梯形 132">
            <a:extLst>
              <a:ext uri="{FF2B5EF4-FFF2-40B4-BE49-F238E27FC236}">
                <a16:creationId xmlns:a16="http://schemas.microsoft.com/office/drawing/2014/main" xmlns="" id="{D089EDF4-A624-4A0D-AF92-338515773BC8}"/>
              </a:ext>
            </a:extLst>
          </p:cNvPr>
          <p:cNvSpPr/>
          <p:nvPr/>
        </p:nvSpPr>
        <p:spPr>
          <a:xfrm rot="5400000" flipH="1">
            <a:off x="731758" y="4983272"/>
            <a:ext cx="229091" cy="26736"/>
          </a:xfrm>
          <a:prstGeom prst="trapezoid">
            <a:avLst>
              <a:gd name="adj" fmla="val 213252"/>
            </a:avLst>
          </a:prstGeom>
          <a:solidFill>
            <a:srgbClr val="441E86"/>
          </a:solidFill>
          <a:ln>
            <a:noFill/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梯形 133">
            <a:extLst>
              <a:ext uri="{FF2B5EF4-FFF2-40B4-BE49-F238E27FC236}">
                <a16:creationId xmlns:a16="http://schemas.microsoft.com/office/drawing/2014/main" xmlns="" id="{B1614A31-2E4D-4E3A-A4F0-98BF8F843D54}"/>
              </a:ext>
            </a:extLst>
          </p:cNvPr>
          <p:cNvSpPr/>
          <p:nvPr/>
        </p:nvSpPr>
        <p:spPr>
          <a:xfrm rot="5400000" flipH="1">
            <a:off x="731758" y="1513401"/>
            <a:ext cx="229091" cy="26736"/>
          </a:xfrm>
          <a:prstGeom prst="trapezoid">
            <a:avLst>
              <a:gd name="adj" fmla="val 21325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4439997A-6924-4204-814B-DAE3A0FB64C1}"/>
              </a:ext>
            </a:extLst>
          </p:cNvPr>
          <p:cNvGrpSpPr/>
          <p:nvPr/>
        </p:nvGrpSpPr>
        <p:grpSpPr>
          <a:xfrm>
            <a:off x="700379" y="5363366"/>
            <a:ext cx="6768000" cy="720000"/>
            <a:chOff x="700379" y="5481350"/>
            <a:chExt cx="6768000" cy="720000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6A203E77-4A7B-45E0-8040-27D8B4A42258}"/>
                </a:ext>
              </a:extLst>
            </p:cNvPr>
            <p:cNvGrpSpPr/>
            <p:nvPr/>
          </p:nvGrpSpPr>
          <p:grpSpPr>
            <a:xfrm>
              <a:off x="1362486" y="5481350"/>
              <a:ext cx="720000" cy="720000"/>
              <a:chOff x="70653" y="4913497"/>
              <a:chExt cx="676396" cy="676396"/>
            </a:xfrm>
          </p:grpSpPr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FD43F15-4CED-4230-AB44-A4C204E8FC93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D247F751-42D4-4962-B0E7-07E71B4512B1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33B78A77-0FDD-4327-9D68-1856DCF2AE56}"/>
                </a:ext>
              </a:extLst>
            </p:cNvPr>
            <p:cNvCxnSpPr/>
            <p:nvPr/>
          </p:nvCxnSpPr>
          <p:spPr>
            <a:xfrm>
              <a:off x="700379" y="5838042"/>
              <a:ext cx="6768000" cy="0"/>
            </a:xfrm>
            <a:prstGeom prst="line">
              <a:avLst/>
            </a:prstGeom>
            <a:ln>
              <a:solidFill>
                <a:srgbClr val="441E86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3E3E224E-138D-42A1-B6D6-09FA513D9406}"/>
                </a:ext>
              </a:extLst>
            </p:cNvPr>
            <p:cNvSpPr/>
            <p:nvPr/>
          </p:nvSpPr>
          <p:spPr>
            <a:xfrm>
              <a:off x="1413227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亮度</a:t>
              </a: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C290AFBB-88F3-4E0E-B954-732EDD503723}"/>
                </a:ext>
              </a:extLst>
            </p:cNvPr>
            <p:cNvSpPr/>
            <p:nvPr/>
          </p:nvSpPr>
          <p:spPr>
            <a:xfrm>
              <a:off x="3179454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无线</a:t>
              </a: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A890B5FD-8236-4D92-A81C-4FA29C571E51}"/>
                </a:ext>
              </a:extLst>
            </p:cNvPr>
            <p:cNvSpPr/>
            <p:nvPr/>
          </p:nvSpPr>
          <p:spPr>
            <a:xfrm>
              <a:off x="4377550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方便</a:t>
              </a: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DD666D43-FB8B-44E9-951E-379EA887094B}"/>
                </a:ext>
              </a:extLst>
            </p:cNvPr>
            <p:cNvSpPr/>
            <p:nvPr/>
          </p:nvSpPr>
          <p:spPr>
            <a:xfrm>
              <a:off x="6143777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手机</a:t>
              </a: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5C313BFE-014E-40C4-B0FE-BF40F26C7E32}"/>
                </a:ext>
              </a:extLst>
            </p:cNvPr>
            <p:cNvSpPr/>
            <p:nvPr/>
          </p:nvSpPr>
          <p:spPr>
            <a:xfrm>
              <a:off x="2156702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441E86">
                      <a:alpha val="8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清晰</a:t>
              </a: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6FF7CF43-C394-406A-BD62-CFB8850CD16E}"/>
                </a:ext>
              </a:extLst>
            </p:cNvPr>
            <p:cNvSpPr/>
            <p:nvPr/>
          </p:nvSpPr>
          <p:spPr>
            <a:xfrm>
              <a:off x="5121025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441E86">
                      <a:alpha val="8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连接</a:t>
              </a: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F12272F2-AA8D-42A0-9B2E-23D47E522651}"/>
                </a:ext>
              </a:extLst>
            </p:cNvPr>
            <p:cNvSpPr/>
            <p:nvPr/>
          </p:nvSpPr>
          <p:spPr>
            <a:xfrm>
              <a:off x="6887250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441E86">
                      <a:alpha val="8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方便</a:t>
              </a: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32FFE924-AEAC-4D8A-BCC7-DCAC9BBFBFC3}"/>
                </a:ext>
              </a:extLst>
            </p:cNvPr>
            <p:cNvSpPr/>
            <p:nvPr/>
          </p:nvSpPr>
          <p:spPr>
            <a:xfrm>
              <a:off x="845096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441E86">
                      <a:alpha val="8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满意</a:t>
              </a: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4BD32C86-8582-46B6-B272-7BB0D22CAACF}"/>
                </a:ext>
              </a:extLst>
            </p:cNvPr>
            <p:cNvSpPr/>
            <p:nvPr/>
          </p:nvSpPr>
          <p:spPr>
            <a:xfrm>
              <a:off x="3922929" y="5684811"/>
              <a:ext cx="323146" cy="323146"/>
            </a:xfrm>
            <a:prstGeom prst="ellipse">
              <a:avLst/>
            </a:prstGeom>
            <a:solidFill>
              <a:srgbClr val="CFC6E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-100" normalizeH="0" baseline="0" noProof="0" dirty="0">
                  <a:ln>
                    <a:noFill/>
                  </a:ln>
                  <a:solidFill>
                    <a:srgbClr val="441E86">
                      <a:alpha val="6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简单</a:t>
              </a: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B0A7A481-D614-4095-B8AD-28ED8BFF23DC}"/>
                </a:ext>
              </a:extLst>
            </p:cNvPr>
            <p:cNvSpPr/>
            <p:nvPr/>
          </p:nvSpPr>
          <p:spPr>
            <a:xfrm>
              <a:off x="2724833" y="5684811"/>
              <a:ext cx="323146" cy="323146"/>
            </a:xfrm>
            <a:prstGeom prst="ellipse">
              <a:avLst/>
            </a:prstGeom>
            <a:solidFill>
              <a:srgbClr val="CFC6E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-100" normalizeH="0" baseline="0" noProof="0" dirty="0">
                  <a:ln>
                    <a:noFill/>
                  </a:ln>
                  <a:solidFill>
                    <a:srgbClr val="441E86">
                      <a:alpha val="6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操作</a:t>
              </a: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AC7D22B1-98B3-4C5F-84B9-38DD433896EA}"/>
                </a:ext>
              </a:extLst>
            </p:cNvPr>
            <p:cNvSpPr/>
            <p:nvPr/>
          </p:nvSpPr>
          <p:spPr>
            <a:xfrm>
              <a:off x="5689156" y="5684811"/>
              <a:ext cx="323146" cy="323146"/>
            </a:xfrm>
            <a:prstGeom prst="ellipse">
              <a:avLst/>
            </a:prstGeom>
            <a:solidFill>
              <a:srgbClr val="CFC6E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-100" normalizeH="0" baseline="0" noProof="0" dirty="0">
                  <a:ln>
                    <a:noFill/>
                  </a:ln>
                  <a:solidFill>
                    <a:srgbClr val="441E86">
                      <a:alpha val="6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质量</a:t>
              </a: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37FF975B-473B-40B0-8729-B335B7E25F3C}"/>
                </a:ext>
              </a:extLst>
            </p:cNvPr>
            <p:cNvGrpSpPr/>
            <p:nvPr/>
          </p:nvGrpSpPr>
          <p:grpSpPr>
            <a:xfrm>
              <a:off x="3126375" y="5481350"/>
              <a:ext cx="720000" cy="720000"/>
              <a:chOff x="70653" y="4913497"/>
              <a:chExt cx="676396" cy="676396"/>
            </a:xfrm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1038440A-1E12-427C-9462-023CAC5B6163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5C01D204-19FB-4048-BA0E-50694E40FF0B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BA5FA28E-85FF-42F6-8EDE-D613328C803B}"/>
                </a:ext>
              </a:extLst>
            </p:cNvPr>
            <p:cNvGrpSpPr/>
            <p:nvPr/>
          </p:nvGrpSpPr>
          <p:grpSpPr>
            <a:xfrm>
              <a:off x="4322418" y="5481350"/>
              <a:ext cx="720000" cy="720000"/>
              <a:chOff x="70653" y="4913497"/>
              <a:chExt cx="676396" cy="676396"/>
            </a:xfrm>
          </p:grpSpPr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xmlns="" id="{EFB3E836-1142-4F7C-AD81-93818B03A232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xmlns="" id="{FF4D2342-621A-4A60-817E-8C8E25070EEB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44951B14-948D-4232-AB1B-F51D3780FE96}"/>
                </a:ext>
              </a:extLst>
            </p:cNvPr>
            <p:cNvGrpSpPr/>
            <p:nvPr/>
          </p:nvGrpSpPr>
          <p:grpSpPr>
            <a:xfrm>
              <a:off x="6089777" y="5481350"/>
              <a:ext cx="720000" cy="720000"/>
              <a:chOff x="70653" y="4913497"/>
              <a:chExt cx="676396" cy="676396"/>
            </a:xfrm>
          </p:grpSpPr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85AA589E-B2ED-4C1F-8D26-7A3F317EEDE1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xmlns="" id="{793975C1-68D5-4FCF-8F1F-B22DF84D07ED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1171E90C-7854-4769-97FD-5C9912CD2614}"/>
              </a:ext>
            </a:extLst>
          </p:cNvPr>
          <p:cNvGrpSpPr/>
          <p:nvPr/>
        </p:nvGrpSpPr>
        <p:grpSpPr>
          <a:xfrm>
            <a:off x="8460333" y="1768656"/>
            <a:ext cx="2529016" cy="660651"/>
            <a:chOff x="8552933" y="1872830"/>
            <a:chExt cx="2529016" cy="660651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1307AEF3-B9FB-47C8-84F4-288CB960B0CA}"/>
                </a:ext>
              </a:extLst>
            </p:cNvPr>
            <p:cNvSpPr txBox="1"/>
            <p:nvPr/>
          </p:nvSpPr>
          <p:spPr>
            <a:xfrm>
              <a:off x="9303898" y="2013179"/>
              <a:ext cx="1778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AD91A6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选购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5CF87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新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AD91A6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观念 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AD91A6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DA96DE97-E8AE-4747-B7B5-0CEF8B1110A8}"/>
                </a:ext>
              </a:extLst>
            </p:cNvPr>
            <p:cNvGrpSpPr/>
            <p:nvPr/>
          </p:nvGrpSpPr>
          <p:grpSpPr>
            <a:xfrm>
              <a:off x="8552933" y="1872830"/>
              <a:ext cx="2401396" cy="660651"/>
              <a:chOff x="8511938" y="2092172"/>
              <a:chExt cx="3515885" cy="967260"/>
            </a:xfrm>
            <a:solidFill>
              <a:srgbClr val="E5CF87">
                <a:alpha val="50000"/>
              </a:srgbClr>
            </a:solidFill>
          </p:grpSpPr>
          <p:pic>
            <p:nvPicPr>
              <p:cNvPr id="163" name="图形 162">
                <a:extLst>
                  <a:ext uri="{FF2B5EF4-FFF2-40B4-BE49-F238E27FC236}">
                    <a16:creationId xmlns:a16="http://schemas.microsoft.com/office/drawing/2014/main" xmlns="" id="{7CE71E83-9644-4F53-84B8-3FC03A0579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rcRect b="10049"/>
              <a:stretch/>
            </p:blipFill>
            <p:spPr>
              <a:xfrm>
                <a:off x="8511938" y="2092172"/>
                <a:ext cx="1075323" cy="967260"/>
              </a:xfrm>
              <a:prstGeom prst="rect">
                <a:avLst/>
              </a:prstGeom>
            </p:spPr>
          </p:pic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xmlns="" id="{DBD3AD15-FE15-4202-915D-650A0F8412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87108" y="3059432"/>
                <a:ext cx="3001220" cy="0"/>
              </a:xfrm>
              <a:prstGeom prst="line">
                <a:avLst/>
              </a:prstGeom>
              <a:grpFill/>
              <a:ln w="25400">
                <a:solidFill>
                  <a:srgbClr val="E5CF87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xmlns="" id="{451EF2F3-2D78-46CA-9E6F-0A62211250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15392" y="3059432"/>
                <a:ext cx="312431" cy="0"/>
              </a:xfrm>
              <a:prstGeom prst="line">
                <a:avLst/>
              </a:prstGeom>
              <a:grpFill/>
              <a:ln w="25400">
                <a:solidFill>
                  <a:srgbClr val="E5CF87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6E10C887-D86B-4F8C-963B-5DD69DEC6479}"/>
              </a:ext>
            </a:extLst>
          </p:cNvPr>
          <p:cNvSpPr txBox="1"/>
          <p:nvPr/>
        </p:nvSpPr>
        <p:spPr>
          <a:xfrm>
            <a:off x="8412718" y="5311199"/>
            <a:ext cx="259365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170" normalizeH="0" baseline="0" noProof="0" dirty="0">
                <a:ln>
                  <a:noFill/>
                </a:ln>
                <a:solidFill>
                  <a:srgbClr val="AD91A6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支持无线投屏的高亮度投影仪</a:t>
            </a:r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xmlns="" id="{1415FE14-2199-4CA5-9153-60C2BBC0EBF2}"/>
              </a:ext>
            </a:extLst>
          </p:cNvPr>
          <p:cNvGrpSpPr/>
          <p:nvPr/>
        </p:nvGrpSpPr>
        <p:grpSpPr>
          <a:xfrm flipH="1">
            <a:off x="8518208" y="5220728"/>
            <a:ext cx="2350054" cy="0"/>
            <a:chOff x="8664075" y="2685881"/>
            <a:chExt cx="2350054" cy="0"/>
          </a:xfrm>
        </p:grpSpPr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F4E8EB3A-807C-48B6-988D-115AB805FEAA}"/>
                </a:ext>
              </a:extLst>
            </p:cNvPr>
            <p:cNvCxnSpPr>
              <a:cxnSpLocks/>
            </p:cNvCxnSpPr>
            <p:nvPr/>
          </p:nvCxnSpPr>
          <p:spPr>
            <a:xfrm>
              <a:off x="8664075" y="2685881"/>
              <a:ext cx="2049873" cy="0"/>
            </a:xfrm>
            <a:prstGeom prst="line">
              <a:avLst/>
            </a:prstGeom>
            <a:solidFill>
              <a:srgbClr val="E5CF87">
                <a:alpha val="50000"/>
              </a:srgbClr>
            </a:solidFill>
            <a:ln w="25400">
              <a:solidFill>
                <a:srgbClr val="E5CF87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xmlns="" id="{E0E2F302-264B-4210-81EF-B070B435E47B}"/>
                </a:ext>
              </a:extLst>
            </p:cNvPr>
            <p:cNvCxnSpPr>
              <a:cxnSpLocks/>
            </p:cNvCxnSpPr>
            <p:nvPr/>
          </p:nvCxnSpPr>
          <p:spPr>
            <a:xfrm>
              <a:off x="10800734" y="2685881"/>
              <a:ext cx="213395" cy="0"/>
            </a:xfrm>
            <a:prstGeom prst="line">
              <a:avLst/>
            </a:prstGeom>
            <a:solidFill>
              <a:srgbClr val="E5CF87">
                <a:alpha val="50000"/>
              </a:srgbClr>
            </a:solidFill>
            <a:ln w="25400">
              <a:solidFill>
                <a:srgbClr val="E5CF87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0" name="图片 169">
            <a:extLst>
              <a:ext uri="{FF2B5EF4-FFF2-40B4-BE49-F238E27FC236}">
                <a16:creationId xmlns:a16="http://schemas.microsoft.com/office/drawing/2014/main" xmlns="" id="{63DED0B6-AFDD-4A68-84AA-C6A91019125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256"/>
          <a:stretch/>
        </p:blipFill>
        <p:spPr>
          <a:xfrm>
            <a:off x="7952735" y="3535053"/>
            <a:ext cx="2246073" cy="2469094"/>
          </a:xfrm>
          <a:prstGeom prst="rect">
            <a:avLst/>
          </a:prstGeom>
        </p:spPr>
      </p:pic>
      <p:pic>
        <p:nvPicPr>
          <p:cNvPr id="171" name="图片 170">
            <a:extLst>
              <a:ext uri="{FF2B5EF4-FFF2-40B4-BE49-F238E27FC236}">
                <a16:creationId xmlns:a16="http://schemas.microsoft.com/office/drawing/2014/main" xmlns="" id="{35594C9F-DCF3-4466-AFAA-D98064A032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735" y="3536100"/>
            <a:ext cx="2246073" cy="2466999"/>
          </a:xfrm>
          <a:prstGeom prst="rect">
            <a:avLst/>
          </a:prstGeom>
        </p:spPr>
      </p:pic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0B6B51E8-F031-46BD-8C78-0205BFEE0AD7}"/>
              </a:ext>
            </a:extLst>
          </p:cNvPr>
          <p:cNvSpPr txBox="1"/>
          <p:nvPr/>
        </p:nvSpPr>
        <p:spPr>
          <a:xfrm>
            <a:off x="8527956" y="2634060"/>
            <a:ext cx="2002471" cy="19795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不仅仅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追求好的画质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也偏向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智能化的产品</a:t>
            </a:r>
          </a:p>
        </p:txBody>
      </p:sp>
    </p:spTree>
    <p:extLst>
      <p:ext uri="{BB962C8B-B14F-4D97-AF65-F5344CB8AC3E}">
        <p14:creationId xmlns:p14="http://schemas.microsoft.com/office/powerpoint/2010/main" val="1211660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1F3CC863-8176-4FF8-82F2-05456D804D01}"/>
              </a:ext>
            </a:extLst>
          </p:cNvPr>
          <p:cNvSpPr/>
          <p:nvPr/>
        </p:nvSpPr>
        <p:spPr>
          <a:xfrm>
            <a:off x="434857" y="1939910"/>
            <a:ext cx="2164850" cy="4573602"/>
          </a:xfrm>
          <a:prstGeom prst="rect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D61B66D6-99AC-479E-B7E7-CCF8F09B23B1}"/>
              </a:ext>
            </a:extLst>
          </p:cNvPr>
          <p:cNvSpPr/>
          <p:nvPr/>
        </p:nvSpPr>
        <p:spPr>
          <a:xfrm>
            <a:off x="9440266" y="2006911"/>
            <a:ext cx="2164850" cy="1422089"/>
          </a:xfrm>
          <a:prstGeom prst="rect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9982F0-F30E-4C72-BCD6-D841E59BB94C}"/>
              </a:ext>
            </a:extLst>
          </p:cNvPr>
          <p:cNvSpPr/>
          <p:nvPr/>
        </p:nvSpPr>
        <p:spPr>
          <a:xfrm flipV="1">
            <a:off x="3289738" y="0"/>
            <a:ext cx="5612524" cy="68580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5" name="图片 64" descr="图片包含 人, 室内, 笔记本, 桌子&#10;&#10;描述已自动生成">
            <a:extLst>
              <a:ext uri="{FF2B5EF4-FFF2-40B4-BE49-F238E27FC236}">
                <a16:creationId xmlns:a16="http://schemas.microsoft.com/office/drawing/2014/main" xmlns="" id="{F69F6939-F8D2-4B55-A978-92DC546B9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87" t="7812" r="26587" b="7812"/>
          <a:stretch/>
        </p:blipFill>
        <p:spPr>
          <a:xfrm>
            <a:off x="3241443" y="-1"/>
            <a:ext cx="5709114" cy="685800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F0E83E0-8244-4FDB-8913-D939DA8AC848}"/>
              </a:ext>
            </a:extLst>
          </p:cNvPr>
          <p:cNvSpPr txBox="1"/>
          <p:nvPr/>
        </p:nvSpPr>
        <p:spPr>
          <a:xfrm>
            <a:off x="3048965" y="888855"/>
            <a:ext cx="6094070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用户选购投影仪的观念已有所改变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Gill Sans M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6FFCC"/>
                    </a:gs>
                    <a:gs pos="100000">
                      <a:srgbClr val="33CCCC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Gill Sans MT"/>
              </a:rPr>
              <a:t>不只是追求好的画质，也偏向喜欢智能化的投影产品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6FFCC"/>
                  </a:gs>
                  <a:gs pos="100000">
                    <a:srgbClr val="33CCCC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B494534-B53B-4650-B027-DED2D68D1B28}"/>
              </a:ext>
            </a:extLst>
          </p:cNvPr>
          <p:cNvSpPr txBox="1"/>
          <p:nvPr/>
        </p:nvSpPr>
        <p:spPr>
          <a:xfrm>
            <a:off x="491490" y="888855"/>
            <a:ext cx="1871980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影响购买的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6FFCC"/>
                    </a:gs>
                    <a:gs pos="100000">
                      <a:srgbClr val="33CCCC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关键性决定因素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A7652067-E466-4753-8314-0DF2473A5F28}"/>
              </a:ext>
            </a:extLst>
          </p:cNvPr>
          <p:cNvGrpSpPr/>
          <p:nvPr/>
        </p:nvGrpSpPr>
        <p:grpSpPr>
          <a:xfrm>
            <a:off x="480292" y="2164456"/>
            <a:ext cx="1973348" cy="4178512"/>
            <a:chOff x="480292" y="2164456"/>
            <a:chExt cx="1973348" cy="4178512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08573CE-B752-450A-AE7A-A69B3672CAF9}"/>
                </a:ext>
              </a:extLst>
            </p:cNvPr>
            <p:cNvGrpSpPr/>
            <p:nvPr/>
          </p:nvGrpSpPr>
          <p:grpSpPr>
            <a:xfrm>
              <a:off x="480292" y="2164456"/>
              <a:ext cx="1973348" cy="276999"/>
              <a:chOff x="480292" y="2007388"/>
              <a:chExt cx="1973348" cy="276999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A5C8F623-C747-4D47-8A6D-88565ED31B03}"/>
                  </a:ext>
                </a:extLst>
              </p:cNvPr>
              <p:cNvSpPr txBox="1"/>
              <p:nvPr/>
            </p:nvSpPr>
            <p:spPr>
              <a:xfrm>
                <a:off x="480292" y="2007388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>
                  <a:defRPr sz="1100">
                    <a:solidFill>
                      <a:srgbClr val="222222"/>
                    </a:solidFill>
                    <a:latin typeface="苹方 常规" panose="020B0300000000000000" pitchFamily="34" charset="-122"/>
                    <a:ea typeface="苹方 常规" panose="020B0300000000000000" pitchFamily="34" charset="-122"/>
                    <a:cs typeface="阿里巴巴普惠体 M" panose="00020600040101010101" pitchFamily="18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无线投屏</a:t>
                </a: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B134A69-848D-4A32-A505-CA714B771AE8}"/>
                  </a:ext>
                </a:extLst>
              </p:cNvPr>
              <p:cNvCxnSpPr>
                <a:cxnSpLocks/>
                <a:stCxn id="23" idx="3"/>
              </p:cNvCxnSpPr>
              <p:nvPr/>
            </p:nvCxnSpPr>
            <p:spPr>
              <a:xfrm flipV="1">
                <a:off x="1374372" y="2123440"/>
                <a:ext cx="1079268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66FFCC"/>
                    </a:gs>
                    <a:gs pos="100000">
                      <a:srgbClr val="33CCCC"/>
                    </a:gs>
                  </a:gsLst>
                  <a:lin ang="189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D5B11E3E-79ED-4371-AA26-BB64A423FEA9}"/>
                </a:ext>
              </a:extLst>
            </p:cNvPr>
            <p:cNvGrpSpPr/>
            <p:nvPr/>
          </p:nvGrpSpPr>
          <p:grpSpPr>
            <a:xfrm>
              <a:off x="480292" y="2597957"/>
              <a:ext cx="1886988" cy="276999"/>
              <a:chOff x="480292" y="2488639"/>
              <a:chExt cx="1886988" cy="276999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19380602-ED28-4740-867C-A724F040864A}"/>
                  </a:ext>
                </a:extLst>
              </p:cNvPr>
              <p:cNvSpPr txBox="1"/>
              <p:nvPr/>
            </p:nvSpPr>
            <p:spPr>
              <a:xfrm>
                <a:off x="480292" y="2488639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性价比</a:t>
                </a: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CCB11F3D-2355-4494-83F8-1E2A377A3D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2627138"/>
                <a:ext cx="992908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66FFCC"/>
                    </a:gs>
                    <a:gs pos="100000">
                      <a:srgbClr val="33CCCC"/>
                    </a:gs>
                  </a:gsLst>
                  <a:lin ang="189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9967959-FB69-4C5C-8E56-F506DBA41379}"/>
                </a:ext>
              </a:extLst>
            </p:cNvPr>
            <p:cNvGrpSpPr/>
            <p:nvPr/>
          </p:nvGrpSpPr>
          <p:grpSpPr>
            <a:xfrm>
              <a:off x="480292" y="3031458"/>
              <a:ext cx="1627908" cy="276999"/>
              <a:chOff x="480292" y="2969889"/>
              <a:chExt cx="1627908" cy="27699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1003DE0C-9391-4571-8D24-25AE007457DD}"/>
                  </a:ext>
                </a:extLst>
              </p:cNvPr>
              <p:cNvSpPr txBox="1"/>
              <p:nvPr/>
            </p:nvSpPr>
            <p:spPr>
              <a:xfrm>
                <a:off x="480292" y="2969889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高亮度</a:t>
                </a: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223F3778-9EE9-44E7-889C-E8616861FF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3108388"/>
                <a:ext cx="733828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66FFCC"/>
                    </a:gs>
                    <a:gs pos="100000">
                      <a:srgbClr val="33CCCC"/>
                    </a:gs>
                  </a:gsLst>
                  <a:lin ang="189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DDBF2FD8-118A-43A0-B518-DC80B4ED6712}"/>
                </a:ext>
              </a:extLst>
            </p:cNvPr>
            <p:cNvGrpSpPr/>
            <p:nvPr/>
          </p:nvGrpSpPr>
          <p:grpSpPr>
            <a:xfrm>
              <a:off x="480292" y="3464959"/>
              <a:ext cx="1414548" cy="276999"/>
              <a:chOff x="480292" y="3451139"/>
              <a:chExt cx="1414548" cy="27699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9424A623-CBED-4172-8A1E-8170E0550B72}"/>
                  </a:ext>
                </a:extLst>
              </p:cNvPr>
              <p:cNvSpPr txBox="1"/>
              <p:nvPr/>
            </p:nvSpPr>
            <p:spPr>
              <a:xfrm>
                <a:off x="480292" y="3451139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品牌印象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C445221E-89DA-4298-ACB2-040A6F9B0F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3589638"/>
                <a:ext cx="520468" cy="0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FA5C4ADB-9135-4185-9A9A-D0EF75771247}"/>
                </a:ext>
              </a:extLst>
            </p:cNvPr>
            <p:cNvGrpSpPr/>
            <p:nvPr/>
          </p:nvGrpSpPr>
          <p:grpSpPr>
            <a:xfrm>
              <a:off x="480292" y="3898460"/>
              <a:ext cx="1358668" cy="276999"/>
              <a:chOff x="480292" y="3863861"/>
              <a:chExt cx="1358668" cy="276999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E9ED0CB7-721A-43D5-8031-0F5B61C6F7E8}"/>
                  </a:ext>
                </a:extLst>
              </p:cNvPr>
              <p:cNvSpPr txBox="1"/>
              <p:nvPr/>
            </p:nvSpPr>
            <p:spPr>
              <a:xfrm>
                <a:off x="480292" y="3863861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预算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9CEB55BA-050A-47B1-B321-C590A88B7F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4002360"/>
                <a:ext cx="464588" cy="0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D08924C-E86E-4285-B985-4D4FCDFB7A79}"/>
                </a:ext>
              </a:extLst>
            </p:cNvPr>
            <p:cNvGrpSpPr/>
            <p:nvPr/>
          </p:nvGrpSpPr>
          <p:grpSpPr>
            <a:xfrm>
              <a:off x="480292" y="4331961"/>
              <a:ext cx="1335173" cy="276999"/>
              <a:chOff x="480292" y="4276583"/>
              <a:chExt cx="1335173" cy="27699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E124CB57-F63E-42E2-9E73-F18014ADFEBE}"/>
                  </a:ext>
                </a:extLst>
              </p:cNvPr>
              <p:cNvSpPr txBox="1"/>
              <p:nvPr/>
            </p:nvSpPr>
            <p:spPr>
              <a:xfrm>
                <a:off x="480292" y="4276583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清晰度</a:t>
                </a: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7F6C139F-636A-4831-AD3B-B5995C1382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4415082"/>
                <a:ext cx="441093" cy="0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216E5681-6EE5-4F30-A997-8A3AA1ADF68A}"/>
                </a:ext>
              </a:extLst>
            </p:cNvPr>
            <p:cNvGrpSpPr/>
            <p:nvPr/>
          </p:nvGrpSpPr>
          <p:grpSpPr>
            <a:xfrm>
              <a:off x="480292" y="4765462"/>
              <a:ext cx="1249448" cy="276999"/>
              <a:chOff x="480292" y="4689305"/>
              <a:chExt cx="1249448" cy="27699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E96E070F-BBA1-49B9-A9B9-6AF4AB867FE4}"/>
                  </a:ext>
                </a:extLst>
              </p:cNvPr>
              <p:cNvSpPr txBox="1"/>
              <p:nvPr/>
            </p:nvSpPr>
            <p:spPr>
              <a:xfrm>
                <a:off x="480292" y="4689305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评价不错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59B87135-9CD9-4B70-A25E-C6C3E5575B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4827804"/>
                <a:ext cx="355368" cy="0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9D96CA88-5A85-4030-9D3F-1BF1C1A76745}"/>
                </a:ext>
              </a:extLst>
            </p:cNvPr>
            <p:cNvGrpSpPr/>
            <p:nvPr/>
          </p:nvGrpSpPr>
          <p:grpSpPr>
            <a:xfrm>
              <a:off x="480292" y="5198963"/>
              <a:ext cx="1184678" cy="276999"/>
              <a:chOff x="480292" y="5102027"/>
              <a:chExt cx="1184678" cy="27699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E16B441-22BF-47FA-AE06-0A883852E334}"/>
                  </a:ext>
                </a:extLst>
              </p:cNvPr>
              <p:cNvSpPr txBox="1"/>
              <p:nvPr/>
            </p:nvSpPr>
            <p:spPr>
              <a:xfrm>
                <a:off x="480292" y="5102027"/>
                <a:ext cx="104876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网站评测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15D9B60F-B5F3-4B05-AD67-549D6CC036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5240526"/>
                <a:ext cx="290598" cy="0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F551B3D2-BF19-45EC-BC33-C35CB0338CA7}"/>
                </a:ext>
              </a:extLst>
            </p:cNvPr>
            <p:cNvGrpSpPr/>
            <p:nvPr/>
          </p:nvGrpSpPr>
          <p:grpSpPr>
            <a:xfrm>
              <a:off x="480292" y="5632464"/>
              <a:ext cx="1100858" cy="276999"/>
              <a:chOff x="480292" y="5514749"/>
              <a:chExt cx="1100858" cy="276999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AA3163F8-66A0-48C8-989F-CD618658CA9B}"/>
                  </a:ext>
                </a:extLst>
              </p:cNvPr>
              <p:cNvSpPr txBox="1"/>
              <p:nvPr/>
            </p:nvSpPr>
            <p:spPr>
              <a:xfrm>
                <a:off x="480292" y="5514749"/>
                <a:ext cx="89408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同事推荐</a:t>
                </a:r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01778FF4-0EBE-4535-B3A3-C56F97605C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4372" y="5653248"/>
                <a:ext cx="206778" cy="0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9DC0B98C-DD19-4BF1-9AF4-4350727B8DFC}"/>
                </a:ext>
              </a:extLst>
            </p:cNvPr>
            <p:cNvGrpSpPr/>
            <p:nvPr/>
          </p:nvGrpSpPr>
          <p:grpSpPr>
            <a:xfrm>
              <a:off x="480292" y="6065969"/>
              <a:ext cx="1056329" cy="276999"/>
              <a:chOff x="480292" y="5927472"/>
              <a:chExt cx="1056329" cy="27699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017A5F7D-DA5B-419A-A502-5FBDA31DB5B1}"/>
                  </a:ext>
                </a:extLst>
              </p:cNvPr>
              <p:cNvSpPr txBox="1"/>
              <p:nvPr/>
            </p:nvSpPr>
            <p:spPr>
              <a:xfrm>
                <a:off x="480292" y="5927472"/>
                <a:ext cx="105632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M" panose="00020600040101010101" pitchFamily="18" charset="-122"/>
                  </a:rPr>
                  <a:t>部门指定</a:t>
                </a: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5A72F3C-D2EC-4930-BFA6-A98E78092738}"/>
                  </a:ext>
                </a:extLst>
              </p:cNvPr>
              <p:cNvCxnSpPr>
                <a:cxnSpLocks/>
                <a:endCxn id="22" idx="3"/>
              </p:cNvCxnSpPr>
              <p:nvPr/>
            </p:nvCxnSpPr>
            <p:spPr>
              <a:xfrm>
                <a:off x="1374372" y="6065971"/>
                <a:ext cx="108000" cy="1"/>
              </a:xfrm>
              <a:prstGeom prst="line">
                <a:avLst/>
              </a:prstGeom>
              <a:ln w="19050" cap="rnd">
                <a:solidFill>
                  <a:schemeClr val="bg1">
                    <a:alpha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E17973EE-7B7B-40DC-AB53-0AFED123294D}"/>
              </a:ext>
            </a:extLst>
          </p:cNvPr>
          <p:cNvSpPr/>
          <p:nvPr/>
        </p:nvSpPr>
        <p:spPr>
          <a:xfrm>
            <a:off x="-1872578" y="2280508"/>
            <a:ext cx="1093254" cy="3916680"/>
          </a:xfrm>
          <a:custGeom>
            <a:avLst/>
            <a:gdLst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41020 w 1043940"/>
              <a:gd name="connsiteY3" fmla="*/ 1325880 h 3916680"/>
              <a:gd name="connsiteX4" fmla="*/ 457200 w 1043940"/>
              <a:gd name="connsiteY4" fmla="*/ 1760220 h 3916680"/>
              <a:gd name="connsiteX5" fmla="*/ 441960 w 1043940"/>
              <a:gd name="connsiteY5" fmla="*/ 2194560 h 3916680"/>
              <a:gd name="connsiteX6" fmla="*/ 327660 w 1043940"/>
              <a:gd name="connsiteY6" fmla="*/ 2628900 h 3916680"/>
              <a:gd name="connsiteX7" fmla="*/ 274320 w 1043940"/>
              <a:gd name="connsiteY7" fmla="*/ 3055620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41020 w 1043940"/>
              <a:gd name="connsiteY3" fmla="*/ 1325880 h 3916680"/>
              <a:gd name="connsiteX4" fmla="*/ 462739 w 1043940"/>
              <a:gd name="connsiteY4" fmla="*/ 1760220 h 3916680"/>
              <a:gd name="connsiteX5" fmla="*/ 441960 w 1043940"/>
              <a:gd name="connsiteY5" fmla="*/ 2194560 h 3916680"/>
              <a:gd name="connsiteX6" fmla="*/ 327660 w 1043940"/>
              <a:gd name="connsiteY6" fmla="*/ 2628900 h 3916680"/>
              <a:gd name="connsiteX7" fmla="*/ 274320 w 1043940"/>
              <a:gd name="connsiteY7" fmla="*/ 3055620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41020 w 1043940"/>
              <a:gd name="connsiteY3" fmla="*/ 1325880 h 3916680"/>
              <a:gd name="connsiteX4" fmla="*/ 462739 w 1043940"/>
              <a:gd name="connsiteY4" fmla="*/ 1760220 h 3916680"/>
              <a:gd name="connsiteX5" fmla="*/ 436421 w 1043940"/>
              <a:gd name="connsiteY5" fmla="*/ 2194560 h 3916680"/>
              <a:gd name="connsiteX6" fmla="*/ 327660 w 1043940"/>
              <a:gd name="connsiteY6" fmla="*/ 2628900 h 3916680"/>
              <a:gd name="connsiteX7" fmla="*/ 274320 w 1043940"/>
              <a:gd name="connsiteY7" fmla="*/ 3055620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18864 w 1043940"/>
              <a:gd name="connsiteY3" fmla="*/ 1323975 h 3916680"/>
              <a:gd name="connsiteX4" fmla="*/ 462739 w 1043940"/>
              <a:gd name="connsiteY4" fmla="*/ 1760220 h 3916680"/>
              <a:gd name="connsiteX5" fmla="*/ 436421 w 1043940"/>
              <a:gd name="connsiteY5" fmla="*/ 2194560 h 3916680"/>
              <a:gd name="connsiteX6" fmla="*/ 327660 w 1043940"/>
              <a:gd name="connsiteY6" fmla="*/ 2628900 h 3916680"/>
              <a:gd name="connsiteX7" fmla="*/ 274320 w 1043940"/>
              <a:gd name="connsiteY7" fmla="*/ 3055620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18864 w 1043940"/>
              <a:gd name="connsiteY3" fmla="*/ 1323975 h 3916680"/>
              <a:gd name="connsiteX4" fmla="*/ 462739 w 1043940"/>
              <a:gd name="connsiteY4" fmla="*/ 1760220 h 3916680"/>
              <a:gd name="connsiteX5" fmla="*/ 436421 w 1043940"/>
              <a:gd name="connsiteY5" fmla="*/ 2194560 h 3916680"/>
              <a:gd name="connsiteX6" fmla="*/ 344277 w 1043940"/>
              <a:gd name="connsiteY6" fmla="*/ 2628900 h 3916680"/>
              <a:gd name="connsiteX7" fmla="*/ 274320 w 1043940"/>
              <a:gd name="connsiteY7" fmla="*/ 3055620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18864 w 1043940"/>
              <a:gd name="connsiteY3" fmla="*/ 1323975 h 3916680"/>
              <a:gd name="connsiteX4" fmla="*/ 462739 w 1043940"/>
              <a:gd name="connsiteY4" fmla="*/ 1760220 h 3916680"/>
              <a:gd name="connsiteX5" fmla="*/ 436421 w 1043940"/>
              <a:gd name="connsiteY5" fmla="*/ 2194560 h 3916680"/>
              <a:gd name="connsiteX6" fmla="*/ 349816 w 1043940"/>
              <a:gd name="connsiteY6" fmla="*/ 2628900 h 3916680"/>
              <a:gd name="connsiteX7" fmla="*/ 274320 w 1043940"/>
              <a:gd name="connsiteY7" fmla="*/ 3055620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18864 w 1043940"/>
              <a:gd name="connsiteY3" fmla="*/ 1323975 h 3916680"/>
              <a:gd name="connsiteX4" fmla="*/ 462739 w 1043940"/>
              <a:gd name="connsiteY4" fmla="*/ 1760220 h 3916680"/>
              <a:gd name="connsiteX5" fmla="*/ 436421 w 1043940"/>
              <a:gd name="connsiteY5" fmla="*/ 2194560 h 3916680"/>
              <a:gd name="connsiteX6" fmla="*/ 349816 w 1043940"/>
              <a:gd name="connsiteY6" fmla="*/ 2628900 h 3916680"/>
              <a:gd name="connsiteX7" fmla="*/ 283551 w 1043940"/>
              <a:gd name="connsiteY7" fmla="*/ 3057525 h 3916680"/>
              <a:gd name="connsiteX8" fmla="*/ 198120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  <a:gd name="connsiteX0" fmla="*/ 1043940 w 1043940"/>
              <a:gd name="connsiteY0" fmla="*/ 0 h 3916680"/>
              <a:gd name="connsiteX1" fmla="*/ 990600 w 1043940"/>
              <a:gd name="connsiteY1" fmla="*/ 457200 h 3916680"/>
              <a:gd name="connsiteX2" fmla="*/ 716280 w 1043940"/>
              <a:gd name="connsiteY2" fmla="*/ 899160 h 3916680"/>
              <a:gd name="connsiteX3" fmla="*/ 518864 w 1043940"/>
              <a:gd name="connsiteY3" fmla="*/ 1323975 h 3916680"/>
              <a:gd name="connsiteX4" fmla="*/ 462739 w 1043940"/>
              <a:gd name="connsiteY4" fmla="*/ 1760220 h 3916680"/>
              <a:gd name="connsiteX5" fmla="*/ 436421 w 1043940"/>
              <a:gd name="connsiteY5" fmla="*/ 2194560 h 3916680"/>
              <a:gd name="connsiteX6" fmla="*/ 349816 w 1043940"/>
              <a:gd name="connsiteY6" fmla="*/ 2628900 h 3916680"/>
              <a:gd name="connsiteX7" fmla="*/ 283551 w 1043940"/>
              <a:gd name="connsiteY7" fmla="*/ 3057525 h 3916680"/>
              <a:gd name="connsiteX8" fmla="*/ 207351 w 1043940"/>
              <a:gd name="connsiteY8" fmla="*/ 3489960 h 3916680"/>
              <a:gd name="connsiteX9" fmla="*/ 114300 w 1043940"/>
              <a:gd name="connsiteY9" fmla="*/ 3916680 h 3916680"/>
              <a:gd name="connsiteX10" fmla="*/ 0 w 1043940"/>
              <a:gd name="connsiteY10" fmla="*/ 3916680 h 3916680"/>
              <a:gd name="connsiteX11" fmla="*/ 0 w 1043940"/>
              <a:gd name="connsiteY11" fmla="*/ 0 h 3916680"/>
              <a:gd name="connsiteX12" fmla="*/ 1043940 w 1043940"/>
              <a:gd name="connsiteY12" fmla="*/ 0 h 391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3940" h="3916680">
                <a:moveTo>
                  <a:pt x="1043940" y="0"/>
                </a:moveTo>
                <a:lnTo>
                  <a:pt x="990600" y="457200"/>
                </a:lnTo>
                <a:lnTo>
                  <a:pt x="716280" y="899160"/>
                </a:lnTo>
                <a:lnTo>
                  <a:pt x="518864" y="1323975"/>
                </a:lnTo>
                <a:lnTo>
                  <a:pt x="462739" y="1760220"/>
                </a:lnTo>
                <a:lnTo>
                  <a:pt x="436421" y="2194560"/>
                </a:lnTo>
                <a:lnTo>
                  <a:pt x="349816" y="2628900"/>
                </a:lnTo>
                <a:lnTo>
                  <a:pt x="283551" y="3057525"/>
                </a:lnTo>
                <a:lnTo>
                  <a:pt x="207351" y="3489960"/>
                </a:lnTo>
                <a:lnTo>
                  <a:pt x="114300" y="3916680"/>
                </a:lnTo>
                <a:lnTo>
                  <a:pt x="0" y="3916680"/>
                </a:lnTo>
                <a:lnTo>
                  <a:pt x="0" y="0"/>
                </a:lnTo>
                <a:lnTo>
                  <a:pt x="1043940" y="0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786B164-5CCC-4589-BE40-A2E6A7F601FC}"/>
              </a:ext>
            </a:extLst>
          </p:cNvPr>
          <p:cNvSpPr txBox="1"/>
          <p:nvPr/>
        </p:nvSpPr>
        <p:spPr>
          <a:xfrm>
            <a:off x="9576286" y="888855"/>
            <a:ext cx="1871980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电商站内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6FFCC"/>
                    </a:gs>
                    <a:gs pos="100000">
                      <a:srgbClr val="33CCCC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评价词频分析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DF592DA-31CD-4792-80FE-6D743420576D}"/>
              </a:ext>
            </a:extLst>
          </p:cNvPr>
          <p:cNvSpPr txBox="1"/>
          <p:nvPr/>
        </p:nvSpPr>
        <p:spPr>
          <a:xfrm>
            <a:off x="9576286" y="2164456"/>
            <a:ext cx="89408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高频词汇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ED91925D-2D26-43BA-A3D8-F51A442879FC}"/>
              </a:ext>
            </a:extLst>
          </p:cNvPr>
          <p:cNvSpPr/>
          <p:nvPr/>
        </p:nvSpPr>
        <p:spPr>
          <a:xfrm>
            <a:off x="9440266" y="3606201"/>
            <a:ext cx="2164850" cy="2348511"/>
          </a:xfrm>
          <a:prstGeom prst="rect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4F9B1983-00DC-4DDF-ABD3-78DA48FF2D59}"/>
              </a:ext>
            </a:extLst>
          </p:cNvPr>
          <p:cNvSpPr txBox="1"/>
          <p:nvPr/>
        </p:nvSpPr>
        <p:spPr>
          <a:xfrm>
            <a:off x="9576286" y="2594723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方便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4EF208D1-7E6B-4C29-BDC9-C065280D80DC}"/>
              </a:ext>
            </a:extLst>
          </p:cNvPr>
          <p:cNvSpPr txBox="1"/>
          <p:nvPr/>
        </p:nvSpPr>
        <p:spPr>
          <a:xfrm>
            <a:off x="10470366" y="2594723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无线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13D2C343-2F19-4D27-9514-F72009FB8747}"/>
              </a:ext>
            </a:extLst>
          </p:cNvPr>
          <p:cNvSpPr txBox="1"/>
          <p:nvPr/>
        </p:nvSpPr>
        <p:spPr>
          <a:xfrm>
            <a:off x="9576286" y="3031458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亮度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D8BC763E-A307-42C8-9110-1BA8D53682A9}"/>
              </a:ext>
            </a:extLst>
          </p:cNvPr>
          <p:cNvSpPr txBox="1"/>
          <p:nvPr/>
        </p:nvSpPr>
        <p:spPr>
          <a:xfrm>
            <a:off x="10470366" y="3031458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手机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B2A2AAAE-F251-4B41-ADE4-644F64BDC266}"/>
              </a:ext>
            </a:extLst>
          </p:cNvPr>
          <p:cNvSpPr txBox="1"/>
          <p:nvPr/>
        </p:nvSpPr>
        <p:spPr>
          <a:xfrm>
            <a:off x="9576286" y="3759960"/>
            <a:ext cx="89408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其它词汇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B1697B94-E857-40FD-BDD5-456B6891C50B}"/>
              </a:ext>
            </a:extLst>
          </p:cNvPr>
          <p:cNvSpPr txBox="1"/>
          <p:nvPr/>
        </p:nvSpPr>
        <p:spPr>
          <a:xfrm>
            <a:off x="9576286" y="4190227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投影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4B819452-367E-405E-A0E6-96EA6521459B}"/>
              </a:ext>
            </a:extLst>
          </p:cNvPr>
          <p:cNvSpPr txBox="1"/>
          <p:nvPr/>
        </p:nvSpPr>
        <p:spPr>
          <a:xfrm>
            <a:off x="10470366" y="4190227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清晰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39181E72-100B-4DC9-BA05-B1FD40749613}"/>
              </a:ext>
            </a:extLst>
          </p:cNvPr>
          <p:cNvSpPr txBox="1"/>
          <p:nvPr/>
        </p:nvSpPr>
        <p:spPr>
          <a:xfrm>
            <a:off x="9576286" y="4626962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效果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256749E-73FC-4AA1-A0D6-3C7213F36FA9}"/>
              </a:ext>
            </a:extLst>
          </p:cNvPr>
          <p:cNvSpPr txBox="1"/>
          <p:nvPr/>
        </p:nvSpPr>
        <p:spPr>
          <a:xfrm>
            <a:off x="10470366" y="4626962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使用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CA1913E2-9A34-4ACB-9B7A-DEE960F370C5}"/>
              </a:ext>
            </a:extLst>
          </p:cNvPr>
          <p:cNvSpPr txBox="1"/>
          <p:nvPr/>
        </p:nvSpPr>
        <p:spPr>
          <a:xfrm>
            <a:off x="9576286" y="5063697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满意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B34338BA-0EAA-4BAD-96DA-01F7D862F0CD}"/>
              </a:ext>
            </a:extLst>
          </p:cNvPr>
          <p:cNvSpPr txBox="1"/>
          <p:nvPr/>
        </p:nvSpPr>
        <p:spPr>
          <a:xfrm>
            <a:off x="10470366" y="5063697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操作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689E2A4D-D258-4B1A-AAC6-25C9601C2C9A}"/>
              </a:ext>
            </a:extLst>
          </p:cNvPr>
          <p:cNvSpPr txBox="1"/>
          <p:nvPr/>
        </p:nvSpPr>
        <p:spPr>
          <a:xfrm>
            <a:off x="9576286" y="5500432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简单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079998AB-A837-45C6-A748-8B5AC0DB4979}"/>
              </a:ext>
            </a:extLst>
          </p:cNvPr>
          <p:cNvSpPr txBox="1"/>
          <p:nvPr/>
        </p:nvSpPr>
        <p:spPr>
          <a:xfrm>
            <a:off x="10470366" y="5500432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质量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CFA1DEA-439F-486A-AD8B-9590CFE6DC9F}"/>
              </a:ext>
            </a:extLst>
          </p:cNvPr>
          <p:cNvSpPr txBox="1"/>
          <p:nvPr/>
        </p:nvSpPr>
        <p:spPr>
          <a:xfrm>
            <a:off x="3153718" y="4982713"/>
            <a:ext cx="6094070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E540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Gill Sans MT"/>
              </a:rPr>
              <a:t>用户印象：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Gill Sans M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Gill Sans MT"/>
              </a:rPr>
              <a:t>支持无线投屏的高亮度投影仪</a:t>
            </a: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778F376A-4591-4111-84BB-4553FF566AA7}"/>
              </a:ext>
            </a:extLst>
          </p:cNvPr>
          <p:cNvSpPr/>
          <p:nvPr/>
        </p:nvSpPr>
        <p:spPr>
          <a:xfrm>
            <a:off x="10872502" y="290830"/>
            <a:ext cx="766572" cy="218943"/>
          </a:xfrm>
          <a:custGeom>
            <a:avLst/>
            <a:gdLst>
              <a:gd name="connsiteX0" fmla="*/ 100988 w 1520023"/>
              <a:gd name="connsiteY0" fmla="*/ 211272 h 434139"/>
              <a:gd name="connsiteX1" fmla="*/ 100988 w 1520023"/>
              <a:gd name="connsiteY1" fmla="*/ 283409 h 434139"/>
              <a:gd name="connsiteX2" fmla="*/ 188587 w 1520023"/>
              <a:gd name="connsiteY2" fmla="*/ 283409 h 434139"/>
              <a:gd name="connsiteX3" fmla="*/ 230837 w 1520023"/>
              <a:gd name="connsiteY3" fmla="*/ 247335 h 434139"/>
              <a:gd name="connsiteX4" fmla="*/ 188587 w 1520023"/>
              <a:gd name="connsiteY4" fmla="*/ 211272 h 434139"/>
              <a:gd name="connsiteX5" fmla="*/ 1262398 w 1520023"/>
              <a:gd name="connsiteY5" fmla="*/ 89672 h 434139"/>
              <a:gd name="connsiteX6" fmla="*/ 1207763 w 1520023"/>
              <a:gd name="connsiteY6" fmla="*/ 114398 h 434139"/>
              <a:gd name="connsiteX7" fmla="*/ 1180975 w 1520023"/>
              <a:gd name="connsiteY7" fmla="*/ 191686 h 434139"/>
              <a:gd name="connsiteX8" fmla="*/ 1198499 w 1520023"/>
              <a:gd name="connsiteY8" fmla="*/ 256610 h 434139"/>
              <a:gd name="connsiteX9" fmla="*/ 1262398 w 1520023"/>
              <a:gd name="connsiteY9" fmla="*/ 291648 h 434139"/>
              <a:gd name="connsiteX10" fmla="*/ 1318026 w 1520023"/>
              <a:gd name="connsiteY10" fmla="*/ 265885 h 434139"/>
              <a:gd name="connsiteX11" fmla="*/ 1342773 w 1520023"/>
              <a:gd name="connsiteY11" fmla="*/ 190660 h 434139"/>
              <a:gd name="connsiteX12" fmla="*/ 1304637 w 1520023"/>
              <a:gd name="connsiteY12" fmla="*/ 103071 h 434139"/>
              <a:gd name="connsiteX13" fmla="*/ 1262398 w 1520023"/>
              <a:gd name="connsiteY13" fmla="*/ 89672 h 434139"/>
              <a:gd name="connsiteX14" fmla="*/ 100988 w 1520023"/>
              <a:gd name="connsiteY14" fmla="*/ 89661 h 434139"/>
              <a:gd name="connsiteX15" fmla="*/ 100988 w 1520023"/>
              <a:gd name="connsiteY15" fmla="*/ 145311 h 434139"/>
              <a:gd name="connsiteX16" fmla="*/ 181375 w 1520023"/>
              <a:gd name="connsiteY16" fmla="*/ 145311 h 434139"/>
              <a:gd name="connsiteX17" fmla="*/ 223625 w 1520023"/>
              <a:gd name="connsiteY17" fmla="*/ 117486 h 434139"/>
              <a:gd name="connsiteX18" fmla="*/ 181375 w 1520023"/>
              <a:gd name="connsiteY18" fmla="*/ 89661 h 434139"/>
              <a:gd name="connsiteX19" fmla="*/ 523501 w 1520023"/>
              <a:gd name="connsiteY19" fmla="*/ 88636 h 434139"/>
              <a:gd name="connsiteX20" fmla="*/ 462701 w 1520023"/>
              <a:gd name="connsiteY20" fmla="*/ 143249 h 434139"/>
              <a:gd name="connsiteX21" fmla="*/ 584301 w 1520023"/>
              <a:gd name="connsiteY21" fmla="*/ 143249 h 434139"/>
              <a:gd name="connsiteX22" fmla="*/ 523501 w 1520023"/>
              <a:gd name="connsiteY22" fmla="*/ 88636 h 434139"/>
              <a:gd name="connsiteX23" fmla="*/ 930551 w 1520023"/>
              <a:gd name="connsiteY23" fmla="*/ 3109 h 434139"/>
              <a:gd name="connsiteX24" fmla="*/ 1052162 w 1520023"/>
              <a:gd name="connsiteY24" fmla="*/ 138109 h 434139"/>
              <a:gd name="connsiteX25" fmla="*/ 1052162 w 1520023"/>
              <a:gd name="connsiteY25" fmla="*/ 360687 h 434139"/>
              <a:gd name="connsiteX26" fmla="*/ 947050 w 1520023"/>
              <a:gd name="connsiteY26" fmla="*/ 360687 h 434139"/>
              <a:gd name="connsiteX27" fmla="*/ 947050 w 1520023"/>
              <a:gd name="connsiteY27" fmla="*/ 154586 h 434139"/>
              <a:gd name="connsiteX28" fmla="*/ 895503 w 1520023"/>
              <a:gd name="connsiteY28" fmla="*/ 84511 h 434139"/>
              <a:gd name="connsiteX29" fmla="*/ 822351 w 1520023"/>
              <a:gd name="connsiteY29" fmla="*/ 143249 h 434139"/>
              <a:gd name="connsiteX30" fmla="*/ 822351 w 1520023"/>
              <a:gd name="connsiteY30" fmla="*/ 360676 h 434139"/>
              <a:gd name="connsiteX31" fmla="*/ 717238 w 1520023"/>
              <a:gd name="connsiteY31" fmla="*/ 360676 h 434139"/>
              <a:gd name="connsiteX32" fmla="*/ 717238 w 1520023"/>
              <a:gd name="connsiteY32" fmla="*/ 13410 h 434139"/>
              <a:gd name="connsiteX33" fmla="*/ 822351 w 1520023"/>
              <a:gd name="connsiteY33" fmla="*/ 13410 h 434139"/>
              <a:gd name="connsiteX34" fmla="*/ 822351 w 1520023"/>
              <a:gd name="connsiteY34" fmla="*/ 59785 h 434139"/>
              <a:gd name="connsiteX35" fmla="*/ 930551 w 1520023"/>
              <a:gd name="connsiteY35" fmla="*/ 3109 h 434139"/>
              <a:gd name="connsiteX36" fmla="*/ 0 w 1520023"/>
              <a:gd name="connsiteY36" fmla="*/ 3109 h 434139"/>
              <a:gd name="connsiteX37" fmla="*/ 205064 w 1520023"/>
              <a:gd name="connsiteY37" fmla="*/ 3109 h 434139"/>
              <a:gd name="connsiteX38" fmla="*/ 260714 w 1520023"/>
              <a:gd name="connsiteY38" fmla="*/ 10322 h 434139"/>
              <a:gd name="connsiteX39" fmla="*/ 328727 w 1520023"/>
              <a:gd name="connsiteY39" fmla="*/ 93796 h 434139"/>
              <a:gd name="connsiteX40" fmla="*/ 283388 w 1520023"/>
              <a:gd name="connsiteY40" fmla="*/ 171084 h 434139"/>
              <a:gd name="connsiteX41" fmla="*/ 310177 w 1520023"/>
              <a:gd name="connsiteY41" fmla="*/ 189634 h 434139"/>
              <a:gd name="connsiteX42" fmla="*/ 340074 w 1520023"/>
              <a:gd name="connsiteY42" fmla="*/ 257647 h 434139"/>
              <a:gd name="connsiteX43" fmla="*/ 300913 w 1520023"/>
              <a:gd name="connsiteY43" fmla="*/ 338033 h 434139"/>
              <a:gd name="connsiteX44" fmla="*/ 212287 w 1520023"/>
              <a:gd name="connsiteY44" fmla="*/ 362749 h 434139"/>
              <a:gd name="connsiteX45" fmla="*/ 0 w 1520023"/>
              <a:gd name="connsiteY45" fmla="*/ 362749 h 434139"/>
              <a:gd name="connsiteX46" fmla="*/ 524537 w 1520023"/>
              <a:gd name="connsiteY46" fmla="*/ 2073 h 434139"/>
              <a:gd name="connsiteX47" fmla="*/ 693538 w 1520023"/>
              <a:gd name="connsiteY47" fmla="*/ 192712 h 434139"/>
              <a:gd name="connsiteX48" fmla="*/ 692501 w 1520023"/>
              <a:gd name="connsiteY48" fmla="*/ 209199 h 434139"/>
              <a:gd name="connsiteX49" fmla="*/ 459612 w 1520023"/>
              <a:gd name="connsiteY49" fmla="*/ 209199 h 434139"/>
              <a:gd name="connsiteX50" fmla="*/ 565761 w 1520023"/>
              <a:gd name="connsiteY50" fmla="*/ 287513 h 434139"/>
              <a:gd name="connsiteX51" fmla="*/ 687362 w 1520023"/>
              <a:gd name="connsiteY51" fmla="*/ 245273 h 434139"/>
              <a:gd name="connsiteX52" fmla="*/ 687362 w 1520023"/>
              <a:gd name="connsiteY52" fmla="*/ 324613 h 434139"/>
              <a:gd name="connsiteX53" fmla="*/ 541025 w 1520023"/>
              <a:gd name="connsiteY53" fmla="*/ 369962 h 434139"/>
              <a:gd name="connsiteX54" fmla="*/ 352437 w 1520023"/>
              <a:gd name="connsiteY54" fmla="*/ 192712 h 434139"/>
              <a:gd name="connsiteX55" fmla="*/ 352437 w 1520023"/>
              <a:gd name="connsiteY55" fmla="*/ 181374 h 434139"/>
              <a:gd name="connsiteX56" fmla="*/ 524537 w 1520023"/>
              <a:gd name="connsiteY56" fmla="*/ 2073 h 434139"/>
              <a:gd name="connsiteX57" fmla="*/ 1265475 w 1520023"/>
              <a:gd name="connsiteY57" fmla="*/ 0 h 434139"/>
              <a:gd name="connsiteX58" fmla="*/ 1455088 w 1520023"/>
              <a:gd name="connsiteY58" fmla="*/ 185499 h 434139"/>
              <a:gd name="connsiteX59" fmla="*/ 1349976 w 1520023"/>
              <a:gd name="connsiteY59" fmla="*/ 351412 h 434139"/>
              <a:gd name="connsiteX60" fmla="*/ 1349976 w 1520023"/>
              <a:gd name="connsiteY60" fmla="*/ 352438 h 434139"/>
              <a:gd name="connsiteX61" fmla="*/ 1520023 w 1520023"/>
              <a:gd name="connsiteY61" fmla="*/ 307089 h 434139"/>
              <a:gd name="connsiteX62" fmla="*/ 1504562 w 1520023"/>
              <a:gd name="connsiteY62" fmla="*/ 422513 h 434139"/>
              <a:gd name="connsiteX63" fmla="*/ 1456164 w 1520023"/>
              <a:gd name="connsiteY63" fmla="*/ 433486 h 434139"/>
              <a:gd name="connsiteX64" fmla="*/ 1440543 w 1520023"/>
              <a:gd name="connsiteY64" fmla="*/ 434139 h 434139"/>
              <a:gd name="connsiteX65" fmla="*/ 1406924 w 1520023"/>
              <a:gd name="connsiteY65" fmla="*/ 434139 h 434139"/>
              <a:gd name="connsiteX66" fmla="*/ 1340066 w 1520023"/>
              <a:gd name="connsiteY66" fmla="*/ 419809 h 434139"/>
              <a:gd name="connsiteX67" fmla="*/ 1264439 w 1520023"/>
              <a:gd name="connsiteY67" fmla="*/ 369951 h 434139"/>
              <a:gd name="connsiteX68" fmla="*/ 1072774 w 1520023"/>
              <a:gd name="connsiteY68" fmla="*/ 184463 h 434139"/>
              <a:gd name="connsiteX69" fmla="*/ 1265475 w 1520023"/>
              <a:gd name="connsiteY69" fmla="*/ 0 h 43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520023" h="434139">
                <a:moveTo>
                  <a:pt x="100988" y="211272"/>
                </a:moveTo>
                <a:lnTo>
                  <a:pt x="100988" y="283409"/>
                </a:lnTo>
                <a:lnTo>
                  <a:pt x="188587" y="283409"/>
                </a:lnTo>
                <a:cubicBezTo>
                  <a:pt x="210225" y="283409"/>
                  <a:pt x="230837" y="276197"/>
                  <a:pt x="230837" y="247335"/>
                </a:cubicBezTo>
                <a:cubicBezTo>
                  <a:pt x="230837" y="220547"/>
                  <a:pt x="210225" y="211272"/>
                  <a:pt x="188587" y="211272"/>
                </a:cubicBezTo>
                <a:close/>
                <a:moveTo>
                  <a:pt x="1262398" y="89672"/>
                </a:moveTo>
                <a:cubicBezTo>
                  <a:pt x="1238677" y="89672"/>
                  <a:pt x="1222199" y="95848"/>
                  <a:pt x="1207763" y="114398"/>
                </a:cubicBezTo>
                <a:cubicBezTo>
                  <a:pt x="1191276" y="132948"/>
                  <a:pt x="1180975" y="160762"/>
                  <a:pt x="1180975" y="191686"/>
                </a:cubicBezTo>
                <a:cubicBezTo>
                  <a:pt x="1180975" y="216422"/>
                  <a:pt x="1187151" y="239097"/>
                  <a:pt x="1198499" y="256610"/>
                </a:cubicBezTo>
                <a:cubicBezTo>
                  <a:pt x="1213961" y="279285"/>
                  <a:pt x="1234573" y="291648"/>
                  <a:pt x="1262398" y="291648"/>
                </a:cubicBezTo>
                <a:cubicBezTo>
                  <a:pt x="1284025" y="291648"/>
                  <a:pt x="1303612" y="283409"/>
                  <a:pt x="1318026" y="265885"/>
                </a:cubicBezTo>
                <a:cubicBezTo>
                  <a:pt x="1333499" y="248372"/>
                  <a:pt x="1342763" y="219511"/>
                  <a:pt x="1342773" y="190660"/>
                </a:cubicBezTo>
                <a:cubicBezTo>
                  <a:pt x="1342773" y="154586"/>
                  <a:pt x="1328338" y="121611"/>
                  <a:pt x="1304637" y="103071"/>
                </a:cubicBezTo>
                <a:cubicBezTo>
                  <a:pt x="1292274" y="92760"/>
                  <a:pt x="1277859" y="89672"/>
                  <a:pt x="1262398" y="89672"/>
                </a:cubicBezTo>
                <a:close/>
                <a:moveTo>
                  <a:pt x="100988" y="89661"/>
                </a:moveTo>
                <a:lnTo>
                  <a:pt x="100988" y="145311"/>
                </a:lnTo>
                <a:lnTo>
                  <a:pt x="181375" y="145311"/>
                </a:lnTo>
                <a:cubicBezTo>
                  <a:pt x="197862" y="145311"/>
                  <a:pt x="223625" y="144285"/>
                  <a:pt x="223625" y="117486"/>
                </a:cubicBezTo>
                <a:cubicBezTo>
                  <a:pt x="223625" y="93786"/>
                  <a:pt x="199924" y="89661"/>
                  <a:pt x="181375" y="89661"/>
                </a:cubicBezTo>
                <a:close/>
                <a:moveTo>
                  <a:pt x="523501" y="88636"/>
                </a:moveTo>
                <a:cubicBezTo>
                  <a:pt x="490525" y="88636"/>
                  <a:pt x="468887" y="111310"/>
                  <a:pt x="462701" y="143249"/>
                </a:cubicBezTo>
                <a:lnTo>
                  <a:pt x="584301" y="143249"/>
                </a:lnTo>
                <a:cubicBezTo>
                  <a:pt x="578114" y="112336"/>
                  <a:pt x="555450" y="88636"/>
                  <a:pt x="523501" y="88636"/>
                </a:cubicBezTo>
                <a:close/>
                <a:moveTo>
                  <a:pt x="930551" y="3109"/>
                </a:moveTo>
                <a:cubicBezTo>
                  <a:pt x="983113" y="3109"/>
                  <a:pt x="1052162" y="34022"/>
                  <a:pt x="1052162" y="138109"/>
                </a:cubicBezTo>
                <a:lnTo>
                  <a:pt x="1052162" y="360687"/>
                </a:lnTo>
                <a:lnTo>
                  <a:pt x="947050" y="360687"/>
                </a:lnTo>
                <a:lnTo>
                  <a:pt x="947050" y="154586"/>
                </a:lnTo>
                <a:cubicBezTo>
                  <a:pt x="947050" y="105123"/>
                  <a:pt x="925401" y="84511"/>
                  <a:pt x="895503" y="84511"/>
                </a:cubicBezTo>
                <a:cubicBezTo>
                  <a:pt x="869762" y="84511"/>
                  <a:pt x="849150" y="98936"/>
                  <a:pt x="822351" y="143249"/>
                </a:cubicBezTo>
                <a:lnTo>
                  <a:pt x="822351" y="360676"/>
                </a:lnTo>
                <a:lnTo>
                  <a:pt x="717238" y="360676"/>
                </a:lnTo>
                <a:lnTo>
                  <a:pt x="717238" y="13410"/>
                </a:lnTo>
                <a:lnTo>
                  <a:pt x="822351" y="13410"/>
                </a:lnTo>
                <a:lnTo>
                  <a:pt x="822351" y="59785"/>
                </a:lnTo>
                <a:cubicBezTo>
                  <a:pt x="855326" y="19597"/>
                  <a:pt x="888312" y="3109"/>
                  <a:pt x="930551" y="3109"/>
                </a:cubicBezTo>
                <a:close/>
                <a:moveTo>
                  <a:pt x="0" y="3109"/>
                </a:moveTo>
                <a:lnTo>
                  <a:pt x="205064" y="3109"/>
                </a:lnTo>
                <a:cubicBezTo>
                  <a:pt x="225676" y="4135"/>
                  <a:pt x="242164" y="4135"/>
                  <a:pt x="260714" y="10322"/>
                </a:cubicBezTo>
                <a:cubicBezTo>
                  <a:pt x="293689" y="21659"/>
                  <a:pt x="328727" y="43297"/>
                  <a:pt x="328727" y="93796"/>
                </a:cubicBezTo>
                <a:cubicBezTo>
                  <a:pt x="328727" y="128834"/>
                  <a:pt x="311213" y="156659"/>
                  <a:pt x="283388" y="171084"/>
                </a:cubicBezTo>
                <a:cubicBezTo>
                  <a:pt x="292663" y="176245"/>
                  <a:pt x="300902" y="180359"/>
                  <a:pt x="310177" y="189634"/>
                </a:cubicBezTo>
                <a:cubicBezTo>
                  <a:pt x="324623" y="203023"/>
                  <a:pt x="340074" y="224661"/>
                  <a:pt x="340074" y="257647"/>
                </a:cubicBezTo>
                <a:cubicBezTo>
                  <a:pt x="340074" y="282373"/>
                  <a:pt x="330799" y="315348"/>
                  <a:pt x="300913" y="338033"/>
                </a:cubicBezTo>
                <a:cubicBezTo>
                  <a:pt x="272051" y="360687"/>
                  <a:pt x="241149" y="362749"/>
                  <a:pt x="212287" y="362749"/>
                </a:cubicBezTo>
                <a:lnTo>
                  <a:pt x="0" y="362749"/>
                </a:lnTo>
                <a:close/>
                <a:moveTo>
                  <a:pt x="524537" y="2073"/>
                </a:moveTo>
                <a:cubicBezTo>
                  <a:pt x="618312" y="2073"/>
                  <a:pt x="695600" y="70086"/>
                  <a:pt x="693538" y="192712"/>
                </a:cubicBezTo>
                <a:cubicBezTo>
                  <a:pt x="693538" y="197862"/>
                  <a:pt x="693538" y="204049"/>
                  <a:pt x="692501" y="209199"/>
                </a:cubicBezTo>
                <a:lnTo>
                  <a:pt x="459612" y="209199"/>
                </a:lnTo>
                <a:cubicBezTo>
                  <a:pt x="467851" y="263813"/>
                  <a:pt x="505987" y="287513"/>
                  <a:pt x="565761" y="287513"/>
                </a:cubicBezTo>
                <a:cubicBezTo>
                  <a:pt x="608001" y="287513"/>
                  <a:pt x="638925" y="282363"/>
                  <a:pt x="687362" y="245273"/>
                </a:cubicBezTo>
                <a:lnTo>
                  <a:pt x="687362" y="324613"/>
                </a:lnTo>
                <a:cubicBezTo>
                  <a:pt x="628613" y="369962"/>
                  <a:pt x="566787" y="369962"/>
                  <a:pt x="541025" y="369962"/>
                </a:cubicBezTo>
                <a:cubicBezTo>
                  <a:pt x="426637" y="369962"/>
                  <a:pt x="352437" y="299887"/>
                  <a:pt x="352437" y="192712"/>
                </a:cubicBezTo>
                <a:lnTo>
                  <a:pt x="352437" y="181374"/>
                </a:lnTo>
                <a:cubicBezTo>
                  <a:pt x="352437" y="76262"/>
                  <a:pt x="423549" y="2073"/>
                  <a:pt x="524537" y="2073"/>
                </a:cubicBezTo>
                <a:close/>
                <a:moveTo>
                  <a:pt x="1265475" y="0"/>
                </a:moveTo>
                <a:cubicBezTo>
                  <a:pt x="1347913" y="0"/>
                  <a:pt x="1455088" y="48437"/>
                  <a:pt x="1455088" y="185499"/>
                </a:cubicBezTo>
                <a:cubicBezTo>
                  <a:pt x="1455088" y="268973"/>
                  <a:pt x="1411802" y="329774"/>
                  <a:pt x="1349976" y="351412"/>
                </a:cubicBezTo>
                <a:lnTo>
                  <a:pt x="1349976" y="352438"/>
                </a:lnTo>
                <a:cubicBezTo>
                  <a:pt x="1364411" y="356573"/>
                  <a:pt x="1455099" y="361723"/>
                  <a:pt x="1520023" y="307089"/>
                </a:cubicBezTo>
                <a:lnTo>
                  <a:pt x="1504562" y="422513"/>
                </a:lnTo>
                <a:cubicBezTo>
                  <a:pt x="1487688" y="427924"/>
                  <a:pt x="1471539" y="431466"/>
                  <a:pt x="1456164" y="433486"/>
                </a:cubicBezTo>
                <a:lnTo>
                  <a:pt x="1440543" y="434139"/>
                </a:lnTo>
                <a:lnTo>
                  <a:pt x="1406924" y="434139"/>
                </a:lnTo>
                <a:lnTo>
                  <a:pt x="1340066" y="419809"/>
                </a:lnTo>
                <a:cubicBezTo>
                  <a:pt x="1298972" y="403706"/>
                  <a:pt x="1272688" y="379744"/>
                  <a:pt x="1264439" y="369951"/>
                </a:cubicBezTo>
                <a:cubicBezTo>
                  <a:pt x="1153150" y="369951"/>
                  <a:pt x="1072774" y="296788"/>
                  <a:pt x="1072774" y="184463"/>
                </a:cubicBezTo>
                <a:cubicBezTo>
                  <a:pt x="1072774" y="62862"/>
                  <a:pt x="1164498" y="0"/>
                  <a:pt x="1265475" y="0"/>
                </a:cubicBezTo>
                <a:close/>
              </a:path>
            </a:pathLst>
          </a:custGeom>
          <a:solidFill>
            <a:schemeClr val="bg1"/>
          </a:solidFill>
          <a:ln w="355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B8292FF6-AD53-4758-ACCA-B9B0E438F7A2}"/>
              </a:ext>
            </a:extLst>
          </p:cNvPr>
          <p:cNvSpPr txBox="1"/>
          <p:nvPr/>
        </p:nvSpPr>
        <p:spPr>
          <a:xfrm>
            <a:off x="495300" y="266700"/>
            <a:ext cx="1958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E540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用户调研</a:t>
            </a: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072C9204-D8A6-43C0-843F-23B9DF1E27D9}"/>
              </a:ext>
            </a:extLst>
          </p:cNvPr>
          <p:cNvCxnSpPr>
            <a:cxnSpLocks/>
          </p:cNvCxnSpPr>
          <p:nvPr/>
        </p:nvCxnSpPr>
        <p:spPr>
          <a:xfrm flipV="1">
            <a:off x="6096000" y="4666110"/>
            <a:ext cx="0" cy="347518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字方塊 6">
            <a:extLst>
              <a:ext uri="{FF2B5EF4-FFF2-40B4-BE49-F238E27FC236}">
                <a16:creationId xmlns:a16="http://schemas.microsoft.com/office/drawing/2014/main" xmlns="" id="{BD2AF314-E56A-4BEC-9F82-4EAEB1EF1D77}"/>
              </a:ext>
            </a:extLst>
          </p:cNvPr>
          <p:cNvSpPr txBox="1"/>
          <p:nvPr/>
        </p:nvSpPr>
        <p:spPr>
          <a:xfrm>
            <a:off x="8689159" y="6299200"/>
            <a:ext cx="3067984" cy="214312"/>
          </a:xfrm>
          <a:prstGeom prst="rect">
            <a:avLst/>
          </a:prstGeom>
          <a:noFill/>
        </p:spPr>
        <p:txBody>
          <a:bodyPr lIns="96000" rIns="9600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Confidential.  ©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Benq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 Corporation, All Rights Reserved.</a:t>
            </a:r>
            <a:endParaRPr kumimoji="0" lang="zh-TW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B0FCCAFB-A31D-4431-A761-48B01C13B663}"/>
              </a:ext>
            </a:extLst>
          </p:cNvPr>
          <p:cNvSpPr/>
          <p:nvPr/>
        </p:nvSpPr>
        <p:spPr>
          <a:xfrm>
            <a:off x="6072917" y="6174105"/>
            <a:ext cx="46166" cy="4616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A86C008B-9B80-45DA-A831-53EF24AF001B}"/>
              </a:ext>
            </a:extLst>
          </p:cNvPr>
          <p:cNvSpPr/>
          <p:nvPr/>
        </p:nvSpPr>
        <p:spPr>
          <a:xfrm>
            <a:off x="5857579" y="6174105"/>
            <a:ext cx="46166" cy="4616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51323703-7BB3-45D7-9B6A-0B428919730A}"/>
              </a:ext>
            </a:extLst>
          </p:cNvPr>
          <p:cNvSpPr/>
          <p:nvPr/>
        </p:nvSpPr>
        <p:spPr>
          <a:xfrm>
            <a:off x="6293995" y="6174105"/>
            <a:ext cx="46166" cy="4616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梯形 1">
            <a:extLst>
              <a:ext uri="{FF2B5EF4-FFF2-40B4-BE49-F238E27FC236}">
                <a16:creationId xmlns:a16="http://schemas.microsoft.com/office/drawing/2014/main" xmlns="" id="{8A78B721-DA4C-4664-9E3D-E6B680E6E3EB}"/>
              </a:ext>
            </a:extLst>
          </p:cNvPr>
          <p:cNvSpPr/>
          <p:nvPr/>
        </p:nvSpPr>
        <p:spPr>
          <a:xfrm rot="10800000">
            <a:off x="3889248" y="1885439"/>
            <a:ext cx="4413506" cy="2100543"/>
          </a:xfrm>
          <a:prstGeom prst="trapezoid">
            <a:avLst>
              <a:gd name="adj" fmla="val 21671"/>
            </a:avLst>
          </a:prstGeom>
          <a:gradFill flip="none" rotWithShape="1">
            <a:gsLst>
              <a:gs pos="39000">
                <a:srgbClr val="52EBCC">
                  <a:alpha val="0"/>
                </a:srgbClr>
              </a:gs>
              <a:gs pos="0">
                <a:srgbClr val="66FFCC">
                  <a:alpha val="0"/>
                </a:srgbClr>
              </a:gs>
              <a:gs pos="100000">
                <a:srgbClr val="33CCCC">
                  <a:alpha val="28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CEBF4EBF-F703-4C14-88F0-1B37AB06965D}"/>
              </a:ext>
            </a:extLst>
          </p:cNvPr>
          <p:cNvSpPr/>
          <p:nvPr/>
        </p:nvSpPr>
        <p:spPr>
          <a:xfrm>
            <a:off x="4334256" y="3705666"/>
            <a:ext cx="3523488" cy="501863"/>
          </a:xfrm>
          <a:prstGeom prst="ellipse">
            <a:avLst/>
          </a:prstGeom>
          <a:gradFill>
            <a:gsLst>
              <a:gs pos="0">
                <a:srgbClr val="66FFCC">
                  <a:alpha val="42000"/>
                </a:srgbClr>
              </a:gs>
              <a:gs pos="100000">
                <a:srgbClr val="33CC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0BCBC3-1DB5-47A9-A7DA-E27A66EF55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"/>
                    </a14:imgEffect>
                    <a14:imgEffect>
                      <a14:brightnessContrast bright="8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3324" y="2065845"/>
            <a:ext cx="3405352" cy="2100542"/>
          </a:xfrm>
          <a:prstGeom prst="rect">
            <a:avLst/>
          </a:prstGeom>
        </p:spPr>
      </p:pic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A5BE890F-4795-4DAF-A722-E6557FAB7448}"/>
              </a:ext>
            </a:extLst>
          </p:cNvPr>
          <p:cNvSpPr/>
          <p:nvPr/>
        </p:nvSpPr>
        <p:spPr>
          <a:xfrm>
            <a:off x="4028931" y="3849163"/>
            <a:ext cx="4134138" cy="636542"/>
          </a:xfrm>
          <a:prstGeom prst="ellipse">
            <a:avLst/>
          </a:prstGeom>
          <a:gradFill>
            <a:gsLst>
              <a:gs pos="0">
                <a:srgbClr val="66FFCC">
                  <a:alpha val="0"/>
                </a:srgbClr>
              </a:gs>
              <a:gs pos="100000">
                <a:srgbClr val="33CCCC">
                  <a:alpha val="2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BD21D3-32F0-40AB-9895-A68AF994C67D}"/>
              </a:ext>
            </a:extLst>
          </p:cNvPr>
          <p:cNvSpPr/>
          <p:nvPr/>
        </p:nvSpPr>
        <p:spPr>
          <a:xfrm>
            <a:off x="10559415" y="2280508"/>
            <a:ext cx="313087" cy="21600"/>
          </a:xfrm>
          <a:prstGeom prst="rect">
            <a:avLst/>
          </a:prstGeom>
          <a:gradFill>
            <a:gsLst>
              <a:gs pos="0">
                <a:srgbClr val="66FFCC"/>
              </a:gs>
              <a:gs pos="100000">
                <a:srgbClr val="33CCC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A7A4924-68CC-4EDE-BBB2-EA425591D56D}"/>
              </a:ext>
            </a:extLst>
          </p:cNvPr>
          <p:cNvSpPr/>
          <p:nvPr/>
        </p:nvSpPr>
        <p:spPr>
          <a:xfrm>
            <a:off x="10559415" y="3898459"/>
            <a:ext cx="313087" cy="21600"/>
          </a:xfrm>
          <a:prstGeom prst="rect">
            <a:avLst/>
          </a:prstGeom>
          <a:gradFill>
            <a:gsLst>
              <a:gs pos="0">
                <a:srgbClr val="66FFCC"/>
              </a:gs>
              <a:gs pos="100000">
                <a:srgbClr val="33CCC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147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12FFB650-70A0-40C8-AD60-094BB9AB6A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428F9554-5941-49FB-B349-061DD11A9C75}"/>
              </a:ext>
            </a:extLst>
          </p:cNvPr>
          <p:cNvSpPr/>
          <p:nvPr/>
        </p:nvSpPr>
        <p:spPr>
          <a:xfrm>
            <a:off x="5859846" y="1569581"/>
            <a:ext cx="5824154" cy="4697651"/>
          </a:xfrm>
          <a:prstGeom prst="rect">
            <a:avLst/>
          </a:prstGeom>
          <a:solidFill>
            <a:srgbClr val="2B364B"/>
          </a:solidFill>
          <a:ln w="12700" cap="flat" cmpd="sng" algn="ctr">
            <a:solidFill>
              <a:srgbClr val="2B364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FA06D137-3EBC-4866-943B-98993C3E622E}"/>
              </a:ext>
            </a:extLst>
          </p:cNvPr>
          <p:cNvSpPr/>
          <p:nvPr/>
        </p:nvSpPr>
        <p:spPr>
          <a:xfrm>
            <a:off x="5884828" y="5462329"/>
            <a:ext cx="5824154" cy="781562"/>
          </a:xfrm>
          <a:prstGeom prst="rect">
            <a:avLst/>
          </a:prstGeom>
          <a:solidFill>
            <a:srgbClr val="323F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626979CF-2307-4919-8512-69F36AF61915}"/>
              </a:ext>
            </a:extLst>
          </p:cNvPr>
          <p:cNvSpPr/>
          <p:nvPr/>
        </p:nvSpPr>
        <p:spPr>
          <a:xfrm>
            <a:off x="483017" y="1569581"/>
            <a:ext cx="5107886" cy="4674310"/>
          </a:xfrm>
          <a:prstGeom prst="rect">
            <a:avLst/>
          </a:prstGeom>
          <a:solidFill>
            <a:srgbClr val="2B364B"/>
          </a:solidFill>
          <a:ln w="12700" cap="flat" cmpd="sng" algn="ctr">
            <a:solidFill>
              <a:srgbClr val="2B364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FBD9A3BF-5D68-4FC0-B008-B95869244AD1}"/>
              </a:ext>
            </a:extLst>
          </p:cNvPr>
          <p:cNvSpPr/>
          <p:nvPr/>
        </p:nvSpPr>
        <p:spPr>
          <a:xfrm>
            <a:off x="483017" y="5462329"/>
            <a:ext cx="5107886" cy="781562"/>
          </a:xfrm>
          <a:prstGeom prst="rect">
            <a:avLst/>
          </a:prstGeom>
          <a:solidFill>
            <a:srgbClr val="323F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C51661CE-AEE5-43D9-93E6-A7E1081F665C}"/>
              </a:ext>
            </a:extLst>
          </p:cNvPr>
          <p:cNvSpPr/>
          <p:nvPr/>
        </p:nvSpPr>
        <p:spPr>
          <a:xfrm>
            <a:off x="740323" y="4010330"/>
            <a:ext cx="4593276" cy="1067991"/>
          </a:xfrm>
          <a:prstGeom prst="rect">
            <a:avLst/>
          </a:prstGeom>
          <a:solidFill>
            <a:srgbClr val="6A7FAA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951815A5-B5C5-4693-8218-62DA02ACB113}"/>
              </a:ext>
            </a:extLst>
          </p:cNvPr>
          <p:cNvSpPr txBox="1"/>
          <p:nvPr/>
        </p:nvSpPr>
        <p:spPr>
          <a:xfrm>
            <a:off x="495301" y="963850"/>
            <a:ext cx="9298939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用户选购投影仪的观念已有所改变：</a:t>
            </a:r>
            <a:r>
              <a:rPr lang="zh-CN" altLang="en-US" dirty="0">
                <a:solidFill>
                  <a:prstClr val="white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M" panose="00020600040101010101" pitchFamily="18" charset="-122"/>
              </a:rPr>
              <a:t>不只是追求好的画质，也偏向喜欢</a:t>
            </a:r>
            <a:r>
              <a:rPr lang="zh-CN" altLang="en-US" dirty="0">
                <a:solidFill>
                  <a:srgbClr val="F48B5C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M" panose="00020600040101010101" pitchFamily="18" charset="-122"/>
              </a:rPr>
              <a:t>智能化</a:t>
            </a:r>
            <a:r>
              <a:rPr lang="zh-CN" altLang="en-US" dirty="0">
                <a:solidFill>
                  <a:prstClr val="white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M" panose="00020600040101010101" pitchFamily="18" charset="-122"/>
              </a:rPr>
              <a:t>的投影产品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2ECC7CDD-6D17-4C51-80B9-AC53BB1EE213}"/>
              </a:ext>
            </a:extLst>
          </p:cNvPr>
          <p:cNvSpPr txBox="1"/>
          <p:nvPr/>
        </p:nvSpPr>
        <p:spPr>
          <a:xfrm>
            <a:off x="495300" y="346016"/>
            <a:ext cx="2506980" cy="36568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8202"/>
              </a:avLst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200" dirty="0">
                <a:solidFill>
                  <a:prstClr val="white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E540</a:t>
            </a:r>
            <a:r>
              <a:rPr lang="zh-CN" altLang="en-US" sz="2400" spc="200" dirty="0">
                <a:solidFill>
                  <a:srgbClr val="F48B5C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用户调研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31A9B45F-80A7-4833-9C69-6EE989388E5D}"/>
              </a:ext>
            </a:extLst>
          </p:cNvPr>
          <p:cNvSpPr/>
          <p:nvPr/>
        </p:nvSpPr>
        <p:spPr>
          <a:xfrm>
            <a:off x="289560" y="-1127760"/>
            <a:ext cx="548640" cy="548640"/>
          </a:xfrm>
          <a:prstGeom prst="rect">
            <a:avLst/>
          </a:prstGeom>
          <a:solidFill>
            <a:srgbClr val="51D2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685D0487-6BFD-44FF-9591-D419ABC3022B}"/>
              </a:ext>
            </a:extLst>
          </p:cNvPr>
          <p:cNvSpPr/>
          <p:nvPr/>
        </p:nvSpPr>
        <p:spPr>
          <a:xfrm>
            <a:off x="1082040" y="-1127760"/>
            <a:ext cx="548640" cy="548640"/>
          </a:xfrm>
          <a:prstGeom prst="rect">
            <a:avLst/>
          </a:prstGeom>
          <a:solidFill>
            <a:srgbClr val="FCCB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975998AC-2D1A-4B96-8D6C-3F5D1B1CD1B2}"/>
              </a:ext>
            </a:extLst>
          </p:cNvPr>
          <p:cNvSpPr/>
          <p:nvPr/>
        </p:nvSpPr>
        <p:spPr>
          <a:xfrm>
            <a:off x="1844040" y="-1127760"/>
            <a:ext cx="548640" cy="548640"/>
          </a:xfrm>
          <a:prstGeom prst="rect">
            <a:avLst/>
          </a:prstGeom>
          <a:solidFill>
            <a:srgbClr val="4794E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7120F518-F182-43E3-8062-5E23FB0CF06D}"/>
              </a:ext>
            </a:extLst>
          </p:cNvPr>
          <p:cNvSpPr/>
          <p:nvPr/>
        </p:nvSpPr>
        <p:spPr>
          <a:xfrm>
            <a:off x="2606040" y="-1127760"/>
            <a:ext cx="548640" cy="548640"/>
          </a:xfrm>
          <a:prstGeom prst="rect">
            <a:avLst/>
          </a:prstGeom>
          <a:solidFill>
            <a:srgbClr val="F48B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214115ED-DFA1-4C02-B74F-F616E4F20DF3}"/>
              </a:ext>
            </a:extLst>
          </p:cNvPr>
          <p:cNvSpPr/>
          <p:nvPr/>
        </p:nvSpPr>
        <p:spPr>
          <a:xfrm>
            <a:off x="2264156" y="1831013"/>
            <a:ext cx="1722724" cy="1722724"/>
          </a:xfrm>
          <a:prstGeom prst="ellipse">
            <a:avLst/>
          </a:prstGeom>
          <a:solidFill>
            <a:srgbClr val="51D2D8">
              <a:alpha val="15000"/>
            </a:srgbClr>
          </a:solidFill>
          <a:ln w="6350" cap="flat" cmpd="sng" algn="ctr">
            <a:solidFill>
              <a:srgbClr val="51D2D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AA307037-49BA-42A1-B0CF-99F14332620B}"/>
              </a:ext>
            </a:extLst>
          </p:cNvPr>
          <p:cNvGrpSpPr/>
          <p:nvPr/>
        </p:nvGrpSpPr>
        <p:grpSpPr>
          <a:xfrm>
            <a:off x="2363518" y="1930375"/>
            <a:ext cx="1524000" cy="1524000"/>
            <a:chOff x="868680" y="2385548"/>
            <a:chExt cx="1524000" cy="1524000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32D3CABF-A075-4358-8267-C65F34370649}"/>
                </a:ext>
              </a:extLst>
            </p:cNvPr>
            <p:cNvSpPr/>
            <p:nvPr/>
          </p:nvSpPr>
          <p:spPr>
            <a:xfrm>
              <a:off x="868680" y="2385548"/>
              <a:ext cx="1524000" cy="1524000"/>
            </a:xfrm>
            <a:prstGeom prst="ellipse">
              <a:avLst/>
            </a:prstGeom>
            <a:solidFill>
              <a:srgbClr val="51D2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29597E83-6BF0-4283-92F0-48D5CC1F9F61}"/>
                </a:ext>
              </a:extLst>
            </p:cNvPr>
            <p:cNvSpPr/>
            <p:nvPr/>
          </p:nvSpPr>
          <p:spPr>
            <a:xfrm>
              <a:off x="868680" y="2385548"/>
              <a:ext cx="1252525" cy="1043452"/>
            </a:xfrm>
            <a:custGeom>
              <a:avLst/>
              <a:gdLst>
                <a:gd name="connsiteX0" fmla="*/ 762000 w 1252525"/>
                <a:gd name="connsiteY0" fmla="*/ 0 h 1043452"/>
                <a:gd name="connsiteX1" fmla="*/ 1188042 w 1252525"/>
                <a:gd name="connsiteY1" fmla="*/ 130138 h 1043452"/>
                <a:gd name="connsiteX2" fmla="*/ 1252525 w 1252525"/>
                <a:gd name="connsiteY2" fmla="*/ 183341 h 1043452"/>
                <a:gd name="connsiteX3" fmla="*/ 1252371 w 1252525"/>
                <a:gd name="connsiteY3" fmla="*/ 186385 h 1043452"/>
                <a:gd name="connsiteX4" fmla="*/ 302623 w 1252525"/>
                <a:gd name="connsiteY4" fmla="*/ 1043452 h 1043452"/>
                <a:gd name="connsiteX5" fmla="*/ 110222 w 1252525"/>
                <a:gd name="connsiteY5" fmla="*/ 1024056 h 1043452"/>
                <a:gd name="connsiteX6" fmla="*/ 43861 w 1252525"/>
                <a:gd name="connsiteY6" fmla="*/ 1006993 h 1043452"/>
                <a:gd name="connsiteX7" fmla="*/ 15481 w 1252525"/>
                <a:gd name="connsiteY7" fmla="*/ 915570 h 1043452"/>
                <a:gd name="connsiteX8" fmla="*/ 0 w 1252525"/>
                <a:gd name="connsiteY8" fmla="*/ 762000 h 1043452"/>
                <a:gd name="connsiteX9" fmla="*/ 762000 w 1252525"/>
                <a:gd name="connsiteY9" fmla="*/ 0 h 10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525" h="1043452">
                  <a:moveTo>
                    <a:pt x="762000" y="0"/>
                  </a:moveTo>
                  <a:cubicBezTo>
                    <a:pt x="919816" y="0"/>
                    <a:pt x="1066426" y="47976"/>
                    <a:pt x="1188042" y="130138"/>
                  </a:cubicBezTo>
                  <a:lnTo>
                    <a:pt x="1252525" y="183341"/>
                  </a:lnTo>
                  <a:lnTo>
                    <a:pt x="1252371" y="186385"/>
                  </a:lnTo>
                  <a:cubicBezTo>
                    <a:pt x="1203482" y="667787"/>
                    <a:pt x="796924" y="1043452"/>
                    <a:pt x="302623" y="1043452"/>
                  </a:cubicBezTo>
                  <a:cubicBezTo>
                    <a:pt x="236717" y="1043452"/>
                    <a:pt x="172370" y="1036774"/>
                    <a:pt x="110222" y="1024056"/>
                  </a:cubicBezTo>
                  <a:lnTo>
                    <a:pt x="43861" y="1006993"/>
                  </a:lnTo>
                  <a:lnTo>
                    <a:pt x="15481" y="915570"/>
                  </a:lnTo>
                  <a:cubicBezTo>
                    <a:pt x="5331" y="865965"/>
                    <a:pt x="0" y="814605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rgbClr val="84DFE4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8BB9F188-BE5D-4C99-8549-E352256E3C1B}"/>
              </a:ext>
            </a:extLst>
          </p:cNvPr>
          <p:cNvSpPr txBox="1"/>
          <p:nvPr/>
        </p:nvSpPr>
        <p:spPr>
          <a:xfrm>
            <a:off x="2708568" y="2973827"/>
            <a:ext cx="833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99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C3BB6568-7C02-4DBD-BE91-E36F65DFFC33}"/>
              </a:ext>
            </a:extLst>
          </p:cNvPr>
          <p:cNvSpPr/>
          <p:nvPr/>
        </p:nvSpPr>
        <p:spPr>
          <a:xfrm>
            <a:off x="664215" y="2210336"/>
            <a:ext cx="1524000" cy="1524000"/>
          </a:xfrm>
          <a:prstGeom prst="ellipse">
            <a:avLst/>
          </a:prstGeom>
          <a:solidFill>
            <a:srgbClr val="FCCB30">
              <a:alpha val="15000"/>
            </a:srgbClr>
          </a:solidFill>
          <a:ln w="6350" cap="flat" cmpd="sng" algn="ctr">
            <a:solidFill>
              <a:srgbClr val="FCCB3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A63EF39E-309D-4F31-8352-EE8D1FA2B27B}"/>
              </a:ext>
            </a:extLst>
          </p:cNvPr>
          <p:cNvGrpSpPr/>
          <p:nvPr/>
        </p:nvGrpSpPr>
        <p:grpSpPr>
          <a:xfrm>
            <a:off x="740322" y="2282041"/>
            <a:ext cx="1371786" cy="1371786"/>
            <a:chOff x="868680" y="2385548"/>
            <a:chExt cx="1524000" cy="1524000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F0A0B859-050E-4A2D-ADD1-67264C46DBA2}"/>
                </a:ext>
              </a:extLst>
            </p:cNvPr>
            <p:cNvSpPr/>
            <p:nvPr/>
          </p:nvSpPr>
          <p:spPr>
            <a:xfrm>
              <a:off x="868680" y="2385548"/>
              <a:ext cx="1524000" cy="1524000"/>
            </a:xfrm>
            <a:prstGeom prst="ellipse">
              <a:avLst/>
            </a:prstGeom>
            <a:solidFill>
              <a:srgbClr val="FCCB3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0CC96DAA-7CA9-4694-8CF0-D76E3D463EA8}"/>
                </a:ext>
              </a:extLst>
            </p:cNvPr>
            <p:cNvSpPr/>
            <p:nvPr/>
          </p:nvSpPr>
          <p:spPr>
            <a:xfrm>
              <a:off x="868680" y="2385548"/>
              <a:ext cx="1252525" cy="1043452"/>
            </a:xfrm>
            <a:custGeom>
              <a:avLst/>
              <a:gdLst>
                <a:gd name="connsiteX0" fmla="*/ 762000 w 1252525"/>
                <a:gd name="connsiteY0" fmla="*/ 0 h 1043452"/>
                <a:gd name="connsiteX1" fmla="*/ 1188042 w 1252525"/>
                <a:gd name="connsiteY1" fmla="*/ 130138 h 1043452"/>
                <a:gd name="connsiteX2" fmla="*/ 1252525 w 1252525"/>
                <a:gd name="connsiteY2" fmla="*/ 183341 h 1043452"/>
                <a:gd name="connsiteX3" fmla="*/ 1252371 w 1252525"/>
                <a:gd name="connsiteY3" fmla="*/ 186385 h 1043452"/>
                <a:gd name="connsiteX4" fmla="*/ 302623 w 1252525"/>
                <a:gd name="connsiteY4" fmla="*/ 1043452 h 1043452"/>
                <a:gd name="connsiteX5" fmla="*/ 110222 w 1252525"/>
                <a:gd name="connsiteY5" fmla="*/ 1024056 h 1043452"/>
                <a:gd name="connsiteX6" fmla="*/ 43861 w 1252525"/>
                <a:gd name="connsiteY6" fmla="*/ 1006993 h 1043452"/>
                <a:gd name="connsiteX7" fmla="*/ 15481 w 1252525"/>
                <a:gd name="connsiteY7" fmla="*/ 915570 h 1043452"/>
                <a:gd name="connsiteX8" fmla="*/ 0 w 1252525"/>
                <a:gd name="connsiteY8" fmla="*/ 762000 h 1043452"/>
                <a:gd name="connsiteX9" fmla="*/ 762000 w 1252525"/>
                <a:gd name="connsiteY9" fmla="*/ 0 h 10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525" h="1043452">
                  <a:moveTo>
                    <a:pt x="762000" y="0"/>
                  </a:moveTo>
                  <a:cubicBezTo>
                    <a:pt x="919816" y="0"/>
                    <a:pt x="1066426" y="47976"/>
                    <a:pt x="1188042" y="130138"/>
                  </a:cubicBezTo>
                  <a:lnTo>
                    <a:pt x="1252525" y="183341"/>
                  </a:lnTo>
                  <a:lnTo>
                    <a:pt x="1252371" y="186385"/>
                  </a:lnTo>
                  <a:cubicBezTo>
                    <a:pt x="1203482" y="667787"/>
                    <a:pt x="796924" y="1043452"/>
                    <a:pt x="302623" y="1043452"/>
                  </a:cubicBezTo>
                  <a:cubicBezTo>
                    <a:pt x="236717" y="1043452"/>
                    <a:pt x="172370" y="1036774"/>
                    <a:pt x="110222" y="1024056"/>
                  </a:cubicBezTo>
                  <a:lnTo>
                    <a:pt x="43861" y="1006993"/>
                  </a:lnTo>
                  <a:lnTo>
                    <a:pt x="15481" y="915570"/>
                  </a:lnTo>
                  <a:cubicBezTo>
                    <a:pt x="5331" y="865965"/>
                    <a:pt x="0" y="814605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rgbClr val="FEE698">
                <a:alpha val="69804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3256D06F-2254-49D9-9314-721E66C60658}"/>
              </a:ext>
            </a:extLst>
          </p:cNvPr>
          <p:cNvSpPr txBox="1"/>
          <p:nvPr/>
        </p:nvSpPr>
        <p:spPr>
          <a:xfrm>
            <a:off x="1009265" y="3247460"/>
            <a:ext cx="833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96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3520C18C-6E7B-489B-93B5-AF30B9CA7D2B}"/>
              </a:ext>
            </a:extLst>
          </p:cNvPr>
          <p:cNvSpPr/>
          <p:nvPr/>
        </p:nvSpPr>
        <p:spPr>
          <a:xfrm>
            <a:off x="4062820" y="2364620"/>
            <a:ext cx="1286082" cy="1286082"/>
          </a:xfrm>
          <a:prstGeom prst="ellipse">
            <a:avLst/>
          </a:prstGeom>
          <a:solidFill>
            <a:srgbClr val="79B2EB">
              <a:alpha val="15000"/>
            </a:srgbClr>
          </a:solidFill>
          <a:ln w="6350" cap="flat" cmpd="sng" algn="ctr">
            <a:solidFill>
              <a:srgbClr val="79B2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9C7DD605-5BE8-41F5-ABA0-C91EDB3935E2}"/>
              </a:ext>
            </a:extLst>
          </p:cNvPr>
          <p:cNvGrpSpPr/>
          <p:nvPr/>
        </p:nvGrpSpPr>
        <p:grpSpPr>
          <a:xfrm>
            <a:off x="4120552" y="2422352"/>
            <a:ext cx="1170618" cy="1170618"/>
            <a:chOff x="868680" y="2385548"/>
            <a:chExt cx="1524000" cy="1524000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D3580509-D69C-4742-87C8-2EDFEE115781}"/>
                </a:ext>
              </a:extLst>
            </p:cNvPr>
            <p:cNvSpPr/>
            <p:nvPr/>
          </p:nvSpPr>
          <p:spPr>
            <a:xfrm>
              <a:off x="868680" y="2385548"/>
              <a:ext cx="1524000" cy="1524000"/>
            </a:xfrm>
            <a:prstGeom prst="ellipse">
              <a:avLst/>
            </a:prstGeom>
            <a:solidFill>
              <a:srgbClr val="4794E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D7834C88-429D-4639-BF28-E5CDE0DA20CA}"/>
                </a:ext>
              </a:extLst>
            </p:cNvPr>
            <p:cNvSpPr/>
            <p:nvPr/>
          </p:nvSpPr>
          <p:spPr>
            <a:xfrm>
              <a:off x="868680" y="2385548"/>
              <a:ext cx="1252525" cy="1043452"/>
            </a:xfrm>
            <a:custGeom>
              <a:avLst/>
              <a:gdLst>
                <a:gd name="connsiteX0" fmla="*/ 762000 w 1252525"/>
                <a:gd name="connsiteY0" fmla="*/ 0 h 1043452"/>
                <a:gd name="connsiteX1" fmla="*/ 1188042 w 1252525"/>
                <a:gd name="connsiteY1" fmla="*/ 130138 h 1043452"/>
                <a:gd name="connsiteX2" fmla="*/ 1252525 w 1252525"/>
                <a:gd name="connsiteY2" fmla="*/ 183341 h 1043452"/>
                <a:gd name="connsiteX3" fmla="*/ 1252371 w 1252525"/>
                <a:gd name="connsiteY3" fmla="*/ 186385 h 1043452"/>
                <a:gd name="connsiteX4" fmla="*/ 302623 w 1252525"/>
                <a:gd name="connsiteY4" fmla="*/ 1043452 h 1043452"/>
                <a:gd name="connsiteX5" fmla="*/ 110222 w 1252525"/>
                <a:gd name="connsiteY5" fmla="*/ 1024056 h 1043452"/>
                <a:gd name="connsiteX6" fmla="*/ 43861 w 1252525"/>
                <a:gd name="connsiteY6" fmla="*/ 1006993 h 1043452"/>
                <a:gd name="connsiteX7" fmla="*/ 15481 w 1252525"/>
                <a:gd name="connsiteY7" fmla="*/ 915570 h 1043452"/>
                <a:gd name="connsiteX8" fmla="*/ 0 w 1252525"/>
                <a:gd name="connsiteY8" fmla="*/ 762000 h 1043452"/>
                <a:gd name="connsiteX9" fmla="*/ 762000 w 1252525"/>
                <a:gd name="connsiteY9" fmla="*/ 0 h 10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525" h="1043452">
                  <a:moveTo>
                    <a:pt x="762000" y="0"/>
                  </a:moveTo>
                  <a:cubicBezTo>
                    <a:pt x="919816" y="0"/>
                    <a:pt x="1066426" y="47976"/>
                    <a:pt x="1188042" y="130138"/>
                  </a:cubicBezTo>
                  <a:lnTo>
                    <a:pt x="1252525" y="183341"/>
                  </a:lnTo>
                  <a:lnTo>
                    <a:pt x="1252371" y="186385"/>
                  </a:lnTo>
                  <a:cubicBezTo>
                    <a:pt x="1203482" y="667787"/>
                    <a:pt x="796924" y="1043452"/>
                    <a:pt x="302623" y="1043452"/>
                  </a:cubicBezTo>
                  <a:cubicBezTo>
                    <a:pt x="236717" y="1043452"/>
                    <a:pt x="172370" y="1036774"/>
                    <a:pt x="110222" y="1024056"/>
                  </a:cubicBezTo>
                  <a:lnTo>
                    <a:pt x="43861" y="1006993"/>
                  </a:lnTo>
                  <a:lnTo>
                    <a:pt x="15481" y="915570"/>
                  </a:lnTo>
                  <a:cubicBezTo>
                    <a:pt x="5331" y="865965"/>
                    <a:pt x="0" y="814605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rgbClr val="79B2EB">
                <a:alpha val="69804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47C7A98E-39B0-4A64-9633-18440B603CB5}"/>
              </a:ext>
            </a:extLst>
          </p:cNvPr>
          <p:cNvSpPr txBox="1"/>
          <p:nvPr/>
        </p:nvSpPr>
        <p:spPr>
          <a:xfrm>
            <a:off x="4285525" y="3204541"/>
            <a:ext cx="833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78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FFBBCAD3-3A86-4FBA-9A3B-01ED7A4C7486}"/>
              </a:ext>
            </a:extLst>
          </p:cNvPr>
          <p:cNvSpPr txBox="1"/>
          <p:nvPr/>
        </p:nvSpPr>
        <p:spPr>
          <a:xfrm>
            <a:off x="1439321" y="5617385"/>
            <a:ext cx="3372394" cy="467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</a:t>
            </a:r>
            <a:r>
              <a:rPr lang="zh-CN" altLang="en-US" sz="2000" dirty="0">
                <a:solidFill>
                  <a:srgbClr val="F48B5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关键性</a:t>
            </a:r>
            <a:r>
              <a:rPr lang="zh-CN" altLang="en-US" sz="20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决定因素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F7DDB0B7-DE5A-4790-8527-C92EEDB09630}"/>
              </a:ext>
            </a:extLst>
          </p:cNvPr>
          <p:cNvSpPr txBox="1"/>
          <p:nvPr/>
        </p:nvSpPr>
        <p:spPr>
          <a:xfrm>
            <a:off x="863617" y="4145075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品牌印象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DF8ED238-792A-4EB1-B353-0A474831870F}"/>
              </a:ext>
            </a:extLst>
          </p:cNvPr>
          <p:cNvSpPr txBox="1"/>
          <p:nvPr/>
        </p:nvSpPr>
        <p:spPr>
          <a:xfrm>
            <a:off x="2029993" y="4145075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预算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F4820922-EF98-457B-B848-F3C093408C26}"/>
              </a:ext>
            </a:extLst>
          </p:cNvPr>
          <p:cNvSpPr txBox="1"/>
          <p:nvPr/>
        </p:nvSpPr>
        <p:spPr>
          <a:xfrm>
            <a:off x="3196369" y="4145076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清晰度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5CFD8457-70C1-43D2-80C8-A9425BDA38E7}"/>
              </a:ext>
            </a:extLst>
          </p:cNvPr>
          <p:cNvSpPr txBox="1"/>
          <p:nvPr/>
        </p:nvSpPr>
        <p:spPr>
          <a:xfrm>
            <a:off x="858109" y="4677376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评价不错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B674F5B5-0A44-4903-A40C-B81C662F7B5F}"/>
              </a:ext>
            </a:extLst>
          </p:cNvPr>
          <p:cNvSpPr txBox="1"/>
          <p:nvPr/>
        </p:nvSpPr>
        <p:spPr>
          <a:xfrm>
            <a:off x="2029993" y="4677376"/>
            <a:ext cx="11010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网站评测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72E0ACB0-7345-4282-8F59-6046694BC4FA}"/>
              </a:ext>
            </a:extLst>
          </p:cNvPr>
          <p:cNvSpPr txBox="1"/>
          <p:nvPr/>
        </p:nvSpPr>
        <p:spPr>
          <a:xfrm>
            <a:off x="4362745" y="4145075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同事推荐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AD141E44-8F25-45F7-AF2C-0F6661FC7A3A}"/>
              </a:ext>
            </a:extLst>
          </p:cNvPr>
          <p:cNvSpPr txBox="1"/>
          <p:nvPr/>
        </p:nvSpPr>
        <p:spPr>
          <a:xfrm>
            <a:off x="3196369" y="4677376"/>
            <a:ext cx="11799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4400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部门指定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4BC8303E-2A1E-4190-8AB4-6EC37C11571F}"/>
              </a:ext>
            </a:extLst>
          </p:cNvPr>
          <p:cNvSpPr txBox="1"/>
          <p:nvPr/>
        </p:nvSpPr>
        <p:spPr>
          <a:xfrm>
            <a:off x="4362745" y="4677376"/>
            <a:ext cx="11799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7450"/>
            <a:r>
              <a:rPr lang="en-US" altLang="zh-CN" sz="12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…</a:t>
            </a:r>
            <a:endParaRPr lang="zh-CN" altLang="en-US" sz="120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8129670D-C555-4D00-8C47-64BC25A8B833}"/>
              </a:ext>
            </a:extLst>
          </p:cNvPr>
          <p:cNvSpPr txBox="1"/>
          <p:nvPr/>
        </p:nvSpPr>
        <p:spPr>
          <a:xfrm>
            <a:off x="6827494" y="5617385"/>
            <a:ext cx="3372394" cy="467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</a:t>
            </a:r>
            <a:r>
              <a:rPr lang="zh-CN" altLang="en-US" sz="2000" dirty="0">
                <a:solidFill>
                  <a:srgbClr val="F48B5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评价词频分析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7725682C-3DDF-4532-9A9C-F2EA07669403}"/>
              </a:ext>
            </a:extLst>
          </p:cNvPr>
          <p:cNvSpPr txBox="1"/>
          <p:nvPr/>
        </p:nvSpPr>
        <p:spPr>
          <a:xfrm>
            <a:off x="6030952" y="2239079"/>
            <a:ext cx="89408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prstClr val="white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方便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56E0B0B8-B5FA-4BFF-BB3D-BB707DDA23FD}"/>
              </a:ext>
            </a:extLst>
          </p:cNvPr>
          <p:cNvSpPr txBox="1"/>
          <p:nvPr/>
        </p:nvSpPr>
        <p:spPr>
          <a:xfrm>
            <a:off x="6030952" y="3895945"/>
            <a:ext cx="89408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prstClr val="white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无线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8C3B01DF-316F-438B-8DD0-F4E81D3AE501}"/>
              </a:ext>
            </a:extLst>
          </p:cNvPr>
          <p:cNvSpPr txBox="1"/>
          <p:nvPr/>
        </p:nvSpPr>
        <p:spPr>
          <a:xfrm>
            <a:off x="6030952" y="3067512"/>
            <a:ext cx="89408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prstClr val="white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亮度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9DA465CD-BF35-4368-A8FF-1BB3B9795C27}"/>
              </a:ext>
            </a:extLst>
          </p:cNvPr>
          <p:cNvSpPr txBox="1"/>
          <p:nvPr/>
        </p:nvSpPr>
        <p:spPr>
          <a:xfrm>
            <a:off x="6030952" y="4724378"/>
            <a:ext cx="89408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prstClr val="white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手机</a:t>
            </a: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F16911F1-D7A8-45C3-908A-7DBAA7C369B1}"/>
              </a:ext>
            </a:extLst>
          </p:cNvPr>
          <p:cNvGrpSpPr/>
          <p:nvPr/>
        </p:nvGrpSpPr>
        <p:grpSpPr>
          <a:xfrm>
            <a:off x="6826847" y="2423745"/>
            <a:ext cx="1640685" cy="2485299"/>
            <a:chOff x="6826847" y="2479054"/>
            <a:chExt cx="1696523" cy="2485299"/>
          </a:xfrm>
        </p:grpSpPr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10DDFE27-1E38-4936-A3F3-4A2DDF8CD142}"/>
                </a:ext>
              </a:extLst>
            </p:cNvPr>
            <p:cNvCxnSpPr>
              <a:cxnSpLocks/>
            </p:cNvCxnSpPr>
            <p:nvPr/>
          </p:nvCxnSpPr>
          <p:spPr>
            <a:xfrm>
              <a:off x="6826847" y="2479054"/>
              <a:ext cx="1696523" cy="0"/>
            </a:xfrm>
            <a:prstGeom prst="line">
              <a:avLst/>
            </a:prstGeom>
            <a:noFill/>
            <a:ln w="63500" cap="rnd" cmpd="sng" algn="ctr">
              <a:solidFill>
                <a:srgbClr val="F48B5C"/>
              </a:solidFill>
              <a:prstDash val="solid"/>
              <a:round/>
            </a:ln>
            <a:effectLst/>
          </p:spPr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EEBE7FCB-C0E4-4B31-ABB1-2E96D31A98E3}"/>
                </a:ext>
              </a:extLst>
            </p:cNvPr>
            <p:cNvCxnSpPr>
              <a:cxnSpLocks/>
            </p:cNvCxnSpPr>
            <p:nvPr/>
          </p:nvCxnSpPr>
          <p:spPr>
            <a:xfrm>
              <a:off x="6826847" y="3307487"/>
              <a:ext cx="1441880" cy="0"/>
            </a:xfrm>
            <a:prstGeom prst="line">
              <a:avLst/>
            </a:prstGeom>
            <a:noFill/>
            <a:ln w="63500" cap="rnd" cmpd="sng" algn="ctr">
              <a:solidFill>
                <a:srgbClr val="FDD863"/>
              </a:solidFill>
              <a:prstDash val="solid"/>
              <a:round/>
            </a:ln>
            <a:effectLst/>
          </p:spPr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E9FD4974-565A-4530-8682-4DB7FB88503F}"/>
                </a:ext>
              </a:extLst>
            </p:cNvPr>
            <p:cNvCxnSpPr>
              <a:cxnSpLocks/>
            </p:cNvCxnSpPr>
            <p:nvPr/>
          </p:nvCxnSpPr>
          <p:spPr>
            <a:xfrm>
              <a:off x="6826847" y="4135920"/>
              <a:ext cx="1291409" cy="0"/>
            </a:xfrm>
            <a:prstGeom prst="line">
              <a:avLst/>
            </a:prstGeom>
            <a:noFill/>
            <a:ln w="63500" cap="rnd" cmpd="sng" algn="ctr">
              <a:solidFill>
                <a:srgbClr val="51D2D8"/>
              </a:solidFill>
              <a:prstDash val="solid"/>
              <a:round/>
            </a:ln>
            <a:effectLst/>
          </p:spPr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1FC7E3FC-203D-4E33-9FF0-AEA8CEC5D17C}"/>
                </a:ext>
              </a:extLst>
            </p:cNvPr>
            <p:cNvCxnSpPr>
              <a:cxnSpLocks/>
            </p:cNvCxnSpPr>
            <p:nvPr/>
          </p:nvCxnSpPr>
          <p:spPr>
            <a:xfrm>
              <a:off x="6826847" y="4964353"/>
              <a:ext cx="1187237" cy="0"/>
            </a:xfrm>
            <a:prstGeom prst="line">
              <a:avLst/>
            </a:prstGeom>
            <a:noFill/>
            <a:ln w="63500" cap="rnd" cmpd="sng" algn="ctr">
              <a:solidFill>
                <a:srgbClr val="79B2EB"/>
              </a:solidFill>
              <a:prstDash val="solid"/>
              <a:round/>
            </a:ln>
            <a:effectLst/>
          </p:spPr>
        </p:cxnSp>
      </p:grpSp>
      <p:sp>
        <p:nvSpPr>
          <p:cNvPr id="138" name="矩形: 圆角 137">
            <a:extLst>
              <a:ext uri="{FF2B5EF4-FFF2-40B4-BE49-F238E27FC236}">
                <a16:creationId xmlns:a16="http://schemas.microsoft.com/office/drawing/2014/main" xmlns="" id="{4559D4C0-EE28-43AB-8CFE-5351BCECD319}"/>
              </a:ext>
            </a:extLst>
          </p:cNvPr>
          <p:cNvSpPr/>
          <p:nvPr/>
        </p:nvSpPr>
        <p:spPr>
          <a:xfrm>
            <a:off x="9819902" y="2984876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xmlns="" id="{589F121B-D113-4B35-80C7-CE12498594A1}"/>
              </a:ext>
            </a:extLst>
          </p:cNvPr>
          <p:cNvSpPr/>
          <p:nvPr/>
        </p:nvSpPr>
        <p:spPr>
          <a:xfrm>
            <a:off x="9819902" y="3677247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xmlns="" id="{5B3458F6-2385-49CC-BE9E-1D1B3AB8AA11}"/>
              </a:ext>
            </a:extLst>
          </p:cNvPr>
          <p:cNvSpPr/>
          <p:nvPr/>
        </p:nvSpPr>
        <p:spPr>
          <a:xfrm>
            <a:off x="9819902" y="2286376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34589691-FF91-4157-A71C-FF5B7BC35EE1}"/>
              </a:ext>
            </a:extLst>
          </p:cNvPr>
          <p:cNvSpPr txBox="1"/>
          <p:nvPr/>
        </p:nvSpPr>
        <p:spPr>
          <a:xfrm>
            <a:off x="9876640" y="2286375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清晰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05A89DE7-46F3-4D04-9976-D8BECA7B7E41}"/>
              </a:ext>
            </a:extLst>
          </p:cNvPr>
          <p:cNvSpPr txBox="1"/>
          <p:nvPr/>
        </p:nvSpPr>
        <p:spPr>
          <a:xfrm>
            <a:off x="9876640" y="2982353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使用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4C55356F-568C-47ED-B95B-A7280D731CD5}"/>
              </a:ext>
            </a:extLst>
          </p:cNvPr>
          <p:cNvSpPr txBox="1"/>
          <p:nvPr/>
        </p:nvSpPr>
        <p:spPr>
          <a:xfrm>
            <a:off x="9876640" y="3687656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操作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0CA0926-619D-4A18-94F3-A6B72DA67D90}"/>
              </a:ext>
            </a:extLst>
          </p:cNvPr>
          <p:cNvGrpSpPr/>
          <p:nvPr/>
        </p:nvGrpSpPr>
        <p:grpSpPr>
          <a:xfrm>
            <a:off x="10769089" y="2265672"/>
            <a:ext cx="735516" cy="276999"/>
            <a:chOff x="10086646" y="4851718"/>
            <a:chExt cx="735516" cy="276999"/>
          </a:xfrm>
        </p:grpSpPr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xmlns="" id="{E03533B6-6CDA-4B1C-B548-489169FA79EC}"/>
                </a:ext>
              </a:extLst>
            </p:cNvPr>
            <p:cNvSpPr/>
            <p:nvPr/>
          </p:nvSpPr>
          <p:spPr>
            <a:xfrm>
              <a:off x="10086646" y="4851718"/>
              <a:ext cx="735516" cy="271952"/>
            </a:xfrm>
            <a:prstGeom prst="roundRect">
              <a:avLst>
                <a:gd name="adj" fmla="val 50000"/>
              </a:avLst>
            </a:prstGeom>
            <a:solidFill>
              <a:srgbClr val="6A7FAA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6AAFEE89-164F-4D6D-8C37-CBBD3B6A4DF2}"/>
                </a:ext>
              </a:extLst>
            </p:cNvPr>
            <p:cNvSpPr txBox="1"/>
            <p:nvPr/>
          </p:nvSpPr>
          <p:spPr>
            <a:xfrm>
              <a:off x="10109826" y="4851718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M" panose="00020600040101010101" pitchFamily="18" charset="-122"/>
                </a:rPr>
                <a:t>质量</a:t>
              </a:r>
            </a:p>
          </p:txBody>
        </p:sp>
      </p:grpSp>
      <p:sp>
        <p:nvSpPr>
          <p:cNvPr id="147" name="矩形: 圆角 146">
            <a:extLst>
              <a:ext uri="{FF2B5EF4-FFF2-40B4-BE49-F238E27FC236}">
                <a16:creationId xmlns:a16="http://schemas.microsoft.com/office/drawing/2014/main" xmlns="" id="{6972F5F3-9BA2-4520-8E1E-773A038F7202}"/>
              </a:ext>
            </a:extLst>
          </p:cNvPr>
          <p:cNvSpPr/>
          <p:nvPr/>
        </p:nvSpPr>
        <p:spPr>
          <a:xfrm>
            <a:off x="8817859" y="2286376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88C81827-C781-47B8-B26A-016F89003A17}"/>
              </a:ext>
            </a:extLst>
          </p:cNvPr>
          <p:cNvSpPr txBox="1"/>
          <p:nvPr/>
        </p:nvSpPr>
        <p:spPr>
          <a:xfrm>
            <a:off x="8874597" y="2286375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投影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670A818A-335F-4E12-9151-339F85820D46}"/>
              </a:ext>
            </a:extLst>
          </p:cNvPr>
          <p:cNvSpPr txBox="1"/>
          <p:nvPr/>
        </p:nvSpPr>
        <p:spPr>
          <a:xfrm>
            <a:off x="8874597" y="2982353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效果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552164C0-6608-46CF-BA01-7A52AD2A7009}"/>
              </a:ext>
            </a:extLst>
          </p:cNvPr>
          <p:cNvSpPr txBox="1"/>
          <p:nvPr/>
        </p:nvSpPr>
        <p:spPr>
          <a:xfrm>
            <a:off x="8874597" y="3687656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满意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E278217E-44EF-4C17-837B-7BC50654E57E}"/>
              </a:ext>
            </a:extLst>
          </p:cNvPr>
          <p:cNvSpPr txBox="1"/>
          <p:nvPr/>
        </p:nvSpPr>
        <p:spPr>
          <a:xfrm>
            <a:off x="10849007" y="2982585"/>
            <a:ext cx="6220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简单</a:t>
            </a: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xmlns="" id="{9AE95A41-050C-485B-8EEB-6DCF22F4BB71}"/>
              </a:ext>
            </a:extLst>
          </p:cNvPr>
          <p:cNvSpPr/>
          <p:nvPr/>
        </p:nvSpPr>
        <p:spPr>
          <a:xfrm>
            <a:off x="8817859" y="2984876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矩形: 圆角 152">
            <a:extLst>
              <a:ext uri="{FF2B5EF4-FFF2-40B4-BE49-F238E27FC236}">
                <a16:creationId xmlns:a16="http://schemas.microsoft.com/office/drawing/2014/main" xmlns="" id="{579117F5-2241-43BC-9EE0-61C083A8CC54}"/>
              </a:ext>
            </a:extLst>
          </p:cNvPr>
          <p:cNvSpPr/>
          <p:nvPr/>
        </p:nvSpPr>
        <p:spPr>
          <a:xfrm>
            <a:off x="8817859" y="3678509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xmlns="" id="{FC7E56EB-2EDA-4F53-BF84-D6117D2A0F61}"/>
              </a:ext>
            </a:extLst>
          </p:cNvPr>
          <p:cNvSpPr/>
          <p:nvPr/>
        </p:nvSpPr>
        <p:spPr>
          <a:xfrm>
            <a:off x="10792269" y="2982585"/>
            <a:ext cx="735516" cy="271952"/>
          </a:xfrm>
          <a:prstGeom prst="roundRect">
            <a:avLst>
              <a:gd name="adj" fmla="val 50000"/>
            </a:avLst>
          </a:prstGeom>
          <a:solidFill>
            <a:srgbClr val="6A7FAA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74ECC58F-0AA6-4F10-BE22-D867A7090E3D}"/>
              </a:ext>
            </a:extLst>
          </p:cNvPr>
          <p:cNvSpPr txBox="1"/>
          <p:nvPr/>
        </p:nvSpPr>
        <p:spPr>
          <a:xfrm>
            <a:off x="6030952" y="2052144"/>
            <a:ext cx="89408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rgbClr val="F48B5C"/>
                    </a:gs>
                    <a:gs pos="100000">
                      <a:srgbClr val="F48B5C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TOP1</a:t>
            </a:r>
            <a:endParaRPr lang="zh-CN" altLang="en-US" dirty="0">
              <a:gradFill flip="none" rotWithShape="1">
                <a:gsLst>
                  <a:gs pos="0">
                    <a:srgbClr val="F48B5C"/>
                  </a:gs>
                  <a:gs pos="100000">
                    <a:srgbClr val="F48B5C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8BA140FA-DAD3-4945-9C2B-1CE1C411A0C4}"/>
              </a:ext>
            </a:extLst>
          </p:cNvPr>
          <p:cNvSpPr txBox="1"/>
          <p:nvPr/>
        </p:nvSpPr>
        <p:spPr>
          <a:xfrm>
            <a:off x="6030952" y="2880576"/>
            <a:ext cx="89408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rgbClr val="FDD863"/>
                    </a:gs>
                    <a:gs pos="100000">
                      <a:srgbClr val="FDD863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TOP2</a:t>
            </a:r>
            <a:endParaRPr lang="zh-CN" altLang="en-US" dirty="0">
              <a:gradFill flip="none" rotWithShape="1">
                <a:gsLst>
                  <a:gs pos="0">
                    <a:srgbClr val="FDD863"/>
                  </a:gs>
                  <a:gs pos="100000">
                    <a:srgbClr val="FDD863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7CA83B95-59E0-4AB7-A192-7493897934EA}"/>
              </a:ext>
            </a:extLst>
          </p:cNvPr>
          <p:cNvSpPr txBox="1"/>
          <p:nvPr/>
        </p:nvSpPr>
        <p:spPr>
          <a:xfrm>
            <a:off x="6030952" y="3703045"/>
            <a:ext cx="89408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rgbClr val="51D2D8"/>
                    </a:gs>
                    <a:gs pos="100000">
                      <a:srgbClr val="51D2D8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TOP3</a:t>
            </a:r>
            <a:endParaRPr lang="zh-CN" altLang="en-US" dirty="0">
              <a:gradFill flip="none" rotWithShape="1">
                <a:gsLst>
                  <a:gs pos="0">
                    <a:srgbClr val="51D2D8"/>
                  </a:gs>
                  <a:gs pos="100000">
                    <a:srgbClr val="51D2D8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892423C0-AF7F-4FED-9A3C-543EFCFC9200}"/>
              </a:ext>
            </a:extLst>
          </p:cNvPr>
          <p:cNvSpPr txBox="1"/>
          <p:nvPr/>
        </p:nvSpPr>
        <p:spPr>
          <a:xfrm>
            <a:off x="6030952" y="4505729"/>
            <a:ext cx="89408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100">
                <a:solidFill>
                  <a:srgbClr val="222222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rgbClr val="79B2EB"/>
                    </a:gs>
                    <a:gs pos="100000">
                      <a:srgbClr val="79B2E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TOP4</a:t>
            </a:r>
            <a:endParaRPr lang="zh-CN" altLang="en-US" dirty="0">
              <a:gradFill flip="none" rotWithShape="1">
                <a:gsLst>
                  <a:gs pos="0">
                    <a:srgbClr val="79B2EB"/>
                  </a:gs>
                  <a:gs pos="100000">
                    <a:srgbClr val="79B2EB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9F7B12F7-D857-401A-82FA-5D6EC727E15F}"/>
              </a:ext>
            </a:extLst>
          </p:cNvPr>
          <p:cNvSpPr txBox="1"/>
          <p:nvPr/>
        </p:nvSpPr>
        <p:spPr>
          <a:xfrm>
            <a:off x="8818096" y="4322207"/>
            <a:ext cx="1737322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 </a:t>
            </a:r>
            <a:r>
              <a:rPr lang="zh-CN" altLang="en-US" sz="16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用户印象：</a:t>
            </a:r>
            <a:endParaRPr lang="zh-CN" altLang="en-US" sz="1600" dirty="0">
              <a:solidFill>
                <a:srgbClr val="F48B5C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3273C6E9-C010-41FB-97CA-94510A43866E}"/>
              </a:ext>
            </a:extLst>
          </p:cNvPr>
          <p:cNvSpPr txBox="1"/>
          <p:nvPr/>
        </p:nvSpPr>
        <p:spPr>
          <a:xfrm>
            <a:off x="8818096" y="4730312"/>
            <a:ext cx="2545801" cy="354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M" panose="00020600040101010101" pitchFamily="18" charset="-122"/>
              </a:rPr>
              <a:t>支持无线投屏的高亮度投影仪</a:t>
            </a:r>
          </a:p>
        </p:txBody>
      </p: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xmlns="" id="{C6FF8D48-F5E6-4A01-B8CC-67C8CDDB97F1}"/>
              </a:ext>
            </a:extLst>
          </p:cNvPr>
          <p:cNvCxnSpPr>
            <a:cxnSpLocks/>
          </p:cNvCxnSpPr>
          <p:nvPr/>
        </p:nvCxnSpPr>
        <p:spPr>
          <a:xfrm>
            <a:off x="8898055" y="4245609"/>
            <a:ext cx="142247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30000"/>
              </a:sysClr>
            </a:solidFill>
            <a:prstDash val="solid"/>
            <a:miter lim="800000"/>
          </a:ln>
          <a:effectLst/>
        </p:spPr>
      </p:cxn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xmlns="" id="{FF1C67CC-A98E-4E7D-A211-6AFF5C5CA2D1}"/>
              </a:ext>
            </a:extLst>
          </p:cNvPr>
          <p:cNvSpPr/>
          <p:nvPr/>
        </p:nvSpPr>
        <p:spPr>
          <a:xfrm>
            <a:off x="10365454" y="334503"/>
            <a:ext cx="1318546" cy="376594"/>
          </a:xfrm>
          <a:custGeom>
            <a:avLst/>
            <a:gdLst>
              <a:gd name="connsiteX0" fmla="*/ 100988 w 1520023"/>
              <a:gd name="connsiteY0" fmla="*/ 211272 h 434139"/>
              <a:gd name="connsiteX1" fmla="*/ 100988 w 1520023"/>
              <a:gd name="connsiteY1" fmla="*/ 283409 h 434139"/>
              <a:gd name="connsiteX2" fmla="*/ 188587 w 1520023"/>
              <a:gd name="connsiteY2" fmla="*/ 283409 h 434139"/>
              <a:gd name="connsiteX3" fmla="*/ 230837 w 1520023"/>
              <a:gd name="connsiteY3" fmla="*/ 247335 h 434139"/>
              <a:gd name="connsiteX4" fmla="*/ 188587 w 1520023"/>
              <a:gd name="connsiteY4" fmla="*/ 211272 h 434139"/>
              <a:gd name="connsiteX5" fmla="*/ 1262398 w 1520023"/>
              <a:gd name="connsiteY5" fmla="*/ 89672 h 434139"/>
              <a:gd name="connsiteX6" fmla="*/ 1207763 w 1520023"/>
              <a:gd name="connsiteY6" fmla="*/ 114398 h 434139"/>
              <a:gd name="connsiteX7" fmla="*/ 1180975 w 1520023"/>
              <a:gd name="connsiteY7" fmla="*/ 191686 h 434139"/>
              <a:gd name="connsiteX8" fmla="*/ 1198499 w 1520023"/>
              <a:gd name="connsiteY8" fmla="*/ 256610 h 434139"/>
              <a:gd name="connsiteX9" fmla="*/ 1262398 w 1520023"/>
              <a:gd name="connsiteY9" fmla="*/ 291648 h 434139"/>
              <a:gd name="connsiteX10" fmla="*/ 1318026 w 1520023"/>
              <a:gd name="connsiteY10" fmla="*/ 265885 h 434139"/>
              <a:gd name="connsiteX11" fmla="*/ 1342773 w 1520023"/>
              <a:gd name="connsiteY11" fmla="*/ 190660 h 434139"/>
              <a:gd name="connsiteX12" fmla="*/ 1304637 w 1520023"/>
              <a:gd name="connsiteY12" fmla="*/ 103071 h 434139"/>
              <a:gd name="connsiteX13" fmla="*/ 1262398 w 1520023"/>
              <a:gd name="connsiteY13" fmla="*/ 89672 h 434139"/>
              <a:gd name="connsiteX14" fmla="*/ 100988 w 1520023"/>
              <a:gd name="connsiteY14" fmla="*/ 89661 h 434139"/>
              <a:gd name="connsiteX15" fmla="*/ 100988 w 1520023"/>
              <a:gd name="connsiteY15" fmla="*/ 145311 h 434139"/>
              <a:gd name="connsiteX16" fmla="*/ 181375 w 1520023"/>
              <a:gd name="connsiteY16" fmla="*/ 145311 h 434139"/>
              <a:gd name="connsiteX17" fmla="*/ 223625 w 1520023"/>
              <a:gd name="connsiteY17" fmla="*/ 117486 h 434139"/>
              <a:gd name="connsiteX18" fmla="*/ 181375 w 1520023"/>
              <a:gd name="connsiteY18" fmla="*/ 89661 h 434139"/>
              <a:gd name="connsiteX19" fmla="*/ 523501 w 1520023"/>
              <a:gd name="connsiteY19" fmla="*/ 88636 h 434139"/>
              <a:gd name="connsiteX20" fmla="*/ 462701 w 1520023"/>
              <a:gd name="connsiteY20" fmla="*/ 143249 h 434139"/>
              <a:gd name="connsiteX21" fmla="*/ 584301 w 1520023"/>
              <a:gd name="connsiteY21" fmla="*/ 143249 h 434139"/>
              <a:gd name="connsiteX22" fmla="*/ 523501 w 1520023"/>
              <a:gd name="connsiteY22" fmla="*/ 88636 h 434139"/>
              <a:gd name="connsiteX23" fmla="*/ 930551 w 1520023"/>
              <a:gd name="connsiteY23" fmla="*/ 3109 h 434139"/>
              <a:gd name="connsiteX24" fmla="*/ 1052162 w 1520023"/>
              <a:gd name="connsiteY24" fmla="*/ 138109 h 434139"/>
              <a:gd name="connsiteX25" fmla="*/ 1052162 w 1520023"/>
              <a:gd name="connsiteY25" fmla="*/ 360687 h 434139"/>
              <a:gd name="connsiteX26" fmla="*/ 947050 w 1520023"/>
              <a:gd name="connsiteY26" fmla="*/ 360687 h 434139"/>
              <a:gd name="connsiteX27" fmla="*/ 947050 w 1520023"/>
              <a:gd name="connsiteY27" fmla="*/ 154586 h 434139"/>
              <a:gd name="connsiteX28" fmla="*/ 895503 w 1520023"/>
              <a:gd name="connsiteY28" fmla="*/ 84511 h 434139"/>
              <a:gd name="connsiteX29" fmla="*/ 822351 w 1520023"/>
              <a:gd name="connsiteY29" fmla="*/ 143249 h 434139"/>
              <a:gd name="connsiteX30" fmla="*/ 822351 w 1520023"/>
              <a:gd name="connsiteY30" fmla="*/ 360676 h 434139"/>
              <a:gd name="connsiteX31" fmla="*/ 717238 w 1520023"/>
              <a:gd name="connsiteY31" fmla="*/ 360676 h 434139"/>
              <a:gd name="connsiteX32" fmla="*/ 717238 w 1520023"/>
              <a:gd name="connsiteY32" fmla="*/ 13410 h 434139"/>
              <a:gd name="connsiteX33" fmla="*/ 822351 w 1520023"/>
              <a:gd name="connsiteY33" fmla="*/ 13410 h 434139"/>
              <a:gd name="connsiteX34" fmla="*/ 822351 w 1520023"/>
              <a:gd name="connsiteY34" fmla="*/ 59785 h 434139"/>
              <a:gd name="connsiteX35" fmla="*/ 930551 w 1520023"/>
              <a:gd name="connsiteY35" fmla="*/ 3109 h 434139"/>
              <a:gd name="connsiteX36" fmla="*/ 0 w 1520023"/>
              <a:gd name="connsiteY36" fmla="*/ 3109 h 434139"/>
              <a:gd name="connsiteX37" fmla="*/ 205064 w 1520023"/>
              <a:gd name="connsiteY37" fmla="*/ 3109 h 434139"/>
              <a:gd name="connsiteX38" fmla="*/ 260714 w 1520023"/>
              <a:gd name="connsiteY38" fmla="*/ 10322 h 434139"/>
              <a:gd name="connsiteX39" fmla="*/ 328727 w 1520023"/>
              <a:gd name="connsiteY39" fmla="*/ 93796 h 434139"/>
              <a:gd name="connsiteX40" fmla="*/ 283388 w 1520023"/>
              <a:gd name="connsiteY40" fmla="*/ 171084 h 434139"/>
              <a:gd name="connsiteX41" fmla="*/ 310177 w 1520023"/>
              <a:gd name="connsiteY41" fmla="*/ 189634 h 434139"/>
              <a:gd name="connsiteX42" fmla="*/ 340074 w 1520023"/>
              <a:gd name="connsiteY42" fmla="*/ 257647 h 434139"/>
              <a:gd name="connsiteX43" fmla="*/ 300913 w 1520023"/>
              <a:gd name="connsiteY43" fmla="*/ 338033 h 434139"/>
              <a:gd name="connsiteX44" fmla="*/ 212287 w 1520023"/>
              <a:gd name="connsiteY44" fmla="*/ 362749 h 434139"/>
              <a:gd name="connsiteX45" fmla="*/ 0 w 1520023"/>
              <a:gd name="connsiteY45" fmla="*/ 362749 h 434139"/>
              <a:gd name="connsiteX46" fmla="*/ 524537 w 1520023"/>
              <a:gd name="connsiteY46" fmla="*/ 2073 h 434139"/>
              <a:gd name="connsiteX47" fmla="*/ 693538 w 1520023"/>
              <a:gd name="connsiteY47" fmla="*/ 192712 h 434139"/>
              <a:gd name="connsiteX48" fmla="*/ 692501 w 1520023"/>
              <a:gd name="connsiteY48" fmla="*/ 209199 h 434139"/>
              <a:gd name="connsiteX49" fmla="*/ 459612 w 1520023"/>
              <a:gd name="connsiteY49" fmla="*/ 209199 h 434139"/>
              <a:gd name="connsiteX50" fmla="*/ 565761 w 1520023"/>
              <a:gd name="connsiteY50" fmla="*/ 287513 h 434139"/>
              <a:gd name="connsiteX51" fmla="*/ 687362 w 1520023"/>
              <a:gd name="connsiteY51" fmla="*/ 245273 h 434139"/>
              <a:gd name="connsiteX52" fmla="*/ 687362 w 1520023"/>
              <a:gd name="connsiteY52" fmla="*/ 324613 h 434139"/>
              <a:gd name="connsiteX53" fmla="*/ 541025 w 1520023"/>
              <a:gd name="connsiteY53" fmla="*/ 369962 h 434139"/>
              <a:gd name="connsiteX54" fmla="*/ 352437 w 1520023"/>
              <a:gd name="connsiteY54" fmla="*/ 192712 h 434139"/>
              <a:gd name="connsiteX55" fmla="*/ 352437 w 1520023"/>
              <a:gd name="connsiteY55" fmla="*/ 181374 h 434139"/>
              <a:gd name="connsiteX56" fmla="*/ 524537 w 1520023"/>
              <a:gd name="connsiteY56" fmla="*/ 2073 h 434139"/>
              <a:gd name="connsiteX57" fmla="*/ 1265475 w 1520023"/>
              <a:gd name="connsiteY57" fmla="*/ 0 h 434139"/>
              <a:gd name="connsiteX58" fmla="*/ 1455088 w 1520023"/>
              <a:gd name="connsiteY58" fmla="*/ 185499 h 434139"/>
              <a:gd name="connsiteX59" fmla="*/ 1349976 w 1520023"/>
              <a:gd name="connsiteY59" fmla="*/ 351412 h 434139"/>
              <a:gd name="connsiteX60" fmla="*/ 1349976 w 1520023"/>
              <a:gd name="connsiteY60" fmla="*/ 352438 h 434139"/>
              <a:gd name="connsiteX61" fmla="*/ 1520023 w 1520023"/>
              <a:gd name="connsiteY61" fmla="*/ 307089 h 434139"/>
              <a:gd name="connsiteX62" fmla="*/ 1504562 w 1520023"/>
              <a:gd name="connsiteY62" fmla="*/ 422513 h 434139"/>
              <a:gd name="connsiteX63" fmla="*/ 1456164 w 1520023"/>
              <a:gd name="connsiteY63" fmla="*/ 433486 h 434139"/>
              <a:gd name="connsiteX64" fmla="*/ 1440543 w 1520023"/>
              <a:gd name="connsiteY64" fmla="*/ 434139 h 434139"/>
              <a:gd name="connsiteX65" fmla="*/ 1406924 w 1520023"/>
              <a:gd name="connsiteY65" fmla="*/ 434139 h 434139"/>
              <a:gd name="connsiteX66" fmla="*/ 1340066 w 1520023"/>
              <a:gd name="connsiteY66" fmla="*/ 419809 h 434139"/>
              <a:gd name="connsiteX67" fmla="*/ 1264439 w 1520023"/>
              <a:gd name="connsiteY67" fmla="*/ 369951 h 434139"/>
              <a:gd name="connsiteX68" fmla="*/ 1072774 w 1520023"/>
              <a:gd name="connsiteY68" fmla="*/ 184463 h 434139"/>
              <a:gd name="connsiteX69" fmla="*/ 1265475 w 1520023"/>
              <a:gd name="connsiteY69" fmla="*/ 0 h 43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520023" h="434139">
                <a:moveTo>
                  <a:pt x="100988" y="211272"/>
                </a:moveTo>
                <a:lnTo>
                  <a:pt x="100988" y="283409"/>
                </a:lnTo>
                <a:lnTo>
                  <a:pt x="188587" y="283409"/>
                </a:lnTo>
                <a:cubicBezTo>
                  <a:pt x="210225" y="283409"/>
                  <a:pt x="230837" y="276197"/>
                  <a:pt x="230837" y="247335"/>
                </a:cubicBezTo>
                <a:cubicBezTo>
                  <a:pt x="230837" y="220547"/>
                  <a:pt x="210225" y="211272"/>
                  <a:pt x="188587" y="211272"/>
                </a:cubicBezTo>
                <a:close/>
                <a:moveTo>
                  <a:pt x="1262398" y="89672"/>
                </a:moveTo>
                <a:cubicBezTo>
                  <a:pt x="1238677" y="89672"/>
                  <a:pt x="1222199" y="95848"/>
                  <a:pt x="1207763" y="114398"/>
                </a:cubicBezTo>
                <a:cubicBezTo>
                  <a:pt x="1191276" y="132948"/>
                  <a:pt x="1180975" y="160762"/>
                  <a:pt x="1180975" y="191686"/>
                </a:cubicBezTo>
                <a:cubicBezTo>
                  <a:pt x="1180975" y="216422"/>
                  <a:pt x="1187151" y="239097"/>
                  <a:pt x="1198499" y="256610"/>
                </a:cubicBezTo>
                <a:cubicBezTo>
                  <a:pt x="1213961" y="279285"/>
                  <a:pt x="1234573" y="291648"/>
                  <a:pt x="1262398" y="291648"/>
                </a:cubicBezTo>
                <a:cubicBezTo>
                  <a:pt x="1284025" y="291648"/>
                  <a:pt x="1303612" y="283409"/>
                  <a:pt x="1318026" y="265885"/>
                </a:cubicBezTo>
                <a:cubicBezTo>
                  <a:pt x="1333499" y="248372"/>
                  <a:pt x="1342763" y="219511"/>
                  <a:pt x="1342773" y="190660"/>
                </a:cubicBezTo>
                <a:cubicBezTo>
                  <a:pt x="1342773" y="154586"/>
                  <a:pt x="1328338" y="121611"/>
                  <a:pt x="1304637" y="103071"/>
                </a:cubicBezTo>
                <a:cubicBezTo>
                  <a:pt x="1292274" y="92760"/>
                  <a:pt x="1277859" y="89672"/>
                  <a:pt x="1262398" y="89672"/>
                </a:cubicBezTo>
                <a:close/>
                <a:moveTo>
                  <a:pt x="100988" y="89661"/>
                </a:moveTo>
                <a:lnTo>
                  <a:pt x="100988" y="145311"/>
                </a:lnTo>
                <a:lnTo>
                  <a:pt x="181375" y="145311"/>
                </a:lnTo>
                <a:cubicBezTo>
                  <a:pt x="197862" y="145311"/>
                  <a:pt x="223625" y="144285"/>
                  <a:pt x="223625" y="117486"/>
                </a:cubicBezTo>
                <a:cubicBezTo>
                  <a:pt x="223625" y="93786"/>
                  <a:pt x="199924" y="89661"/>
                  <a:pt x="181375" y="89661"/>
                </a:cubicBezTo>
                <a:close/>
                <a:moveTo>
                  <a:pt x="523501" y="88636"/>
                </a:moveTo>
                <a:cubicBezTo>
                  <a:pt x="490525" y="88636"/>
                  <a:pt x="468887" y="111310"/>
                  <a:pt x="462701" y="143249"/>
                </a:cubicBezTo>
                <a:lnTo>
                  <a:pt x="584301" y="143249"/>
                </a:lnTo>
                <a:cubicBezTo>
                  <a:pt x="578114" y="112336"/>
                  <a:pt x="555450" y="88636"/>
                  <a:pt x="523501" y="88636"/>
                </a:cubicBezTo>
                <a:close/>
                <a:moveTo>
                  <a:pt x="930551" y="3109"/>
                </a:moveTo>
                <a:cubicBezTo>
                  <a:pt x="983113" y="3109"/>
                  <a:pt x="1052162" y="34022"/>
                  <a:pt x="1052162" y="138109"/>
                </a:cubicBezTo>
                <a:lnTo>
                  <a:pt x="1052162" y="360687"/>
                </a:lnTo>
                <a:lnTo>
                  <a:pt x="947050" y="360687"/>
                </a:lnTo>
                <a:lnTo>
                  <a:pt x="947050" y="154586"/>
                </a:lnTo>
                <a:cubicBezTo>
                  <a:pt x="947050" y="105123"/>
                  <a:pt x="925401" y="84511"/>
                  <a:pt x="895503" y="84511"/>
                </a:cubicBezTo>
                <a:cubicBezTo>
                  <a:pt x="869762" y="84511"/>
                  <a:pt x="849150" y="98936"/>
                  <a:pt x="822351" y="143249"/>
                </a:cubicBezTo>
                <a:lnTo>
                  <a:pt x="822351" y="360676"/>
                </a:lnTo>
                <a:lnTo>
                  <a:pt x="717238" y="360676"/>
                </a:lnTo>
                <a:lnTo>
                  <a:pt x="717238" y="13410"/>
                </a:lnTo>
                <a:lnTo>
                  <a:pt x="822351" y="13410"/>
                </a:lnTo>
                <a:lnTo>
                  <a:pt x="822351" y="59785"/>
                </a:lnTo>
                <a:cubicBezTo>
                  <a:pt x="855326" y="19597"/>
                  <a:pt x="888312" y="3109"/>
                  <a:pt x="930551" y="3109"/>
                </a:cubicBezTo>
                <a:close/>
                <a:moveTo>
                  <a:pt x="0" y="3109"/>
                </a:moveTo>
                <a:lnTo>
                  <a:pt x="205064" y="3109"/>
                </a:lnTo>
                <a:cubicBezTo>
                  <a:pt x="225676" y="4135"/>
                  <a:pt x="242164" y="4135"/>
                  <a:pt x="260714" y="10322"/>
                </a:cubicBezTo>
                <a:cubicBezTo>
                  <a:pt x="293689" y="21659"/>
                  <a:pt x="328727" y="43297"/>
                  <a:pt x="328727" y="93796"/>
                </a:cubicBezTo>
                <a:cubicBezTo>
                  <a:pt x="328727" y="128834"/>
                  <a:pt x="311213" y="156659"/>
                  <a:pt x="283388" y="171084"/>
                </a:cubicBezTo>
                <a:cubicBezTo>
                  <a:pt x="292663" y="176245"/>
                  <a:pt x="300902" y="180359"/>
                  <a:pt x="310177" y="189634"/>
                </a:cubicBezTo>
                <a:cubicBezTo>
                  <a:pt x="324623" y="203023"/>
                  <a:pt x="340074" y="224661"/>
                  <a:pt x="340074" y="257647"/>
                </a:cubicBezTo>
                <a:cubicBezTo>
                  <a:pt x="340074" y="282373"/>
                  <a:pt x="330799" y="315348"/>
                  <a:pt x="300913" y="338033"/>
                </a:cubicBezTo>
                <a:cubicBezTo>
                  <a:pt x="272051" y="360687"/>
                  <a:pt x="241149" y="362749"/>
                  <a:pt x="212287" y="362749"/>
                </a:cubicBezTo>
                <a:lnTo>
                  <a:pt x="0" y="362749"/>
                </a:lnTo>
                <a:close/>
                <a:moveTo>
                  <a:pt x="524537" y="2073"/>
                </a:moveTo>
                <a:cubicBezTo>
                  <a:pt x="618312" y="2073"/>
                  <a:pt x="695600" y="70086"/>
                  <a:pt x="693538" y="192712"/>
                </a:cubicBezTo>
                <a:cubicBezTo>
                  <a:pt x="693538" y="197862"/>
                  <a:pt x="693538" y="204049"/>
                  <a:pt x="692501" y="209199"/>
                </a:cubicBezTo>
                <a:lnTo>
                  <a:pt x="459612" y="209199"/>
                </a:lnTo>
                <a:cubicBezTo>
                  <a:pt x="467851" y="263813"/>
                  <a:pt x="505987" y="287513"/>
                  <a:pt x="565761" y="287513"/>
                </a:cubicBezTo>
                <a:cubicBezTo>
                  <a:pt x="608001" y="287513"/>
                  <a:pt x="638925" y="282363"/>
                  <a:pt x="687362" y="245273"/>
                </a:cubicBezTo>
                <a:lnTo>
                  <a:pt x="687362" y="324613"/>
                </a:lnTo>
                <a:cubicBezTo>
                  <a:pt x="628613" y="369962"/>
                  <a:pt x="566787" y="369962"/>
                  <a:pt x="541025" y="369962"/>
                </a:cubicBezTo>
                <a:cubicBezTo>
                  <a:pt x="426637" y="369962"/>
                  <a:pt x="352437" y="299887"/>
                  <a:pt x="352437" y="192712"/>
                </a:cubicBezTo>
                <a:lnTo>
                  <a:pt x="352437" y="181374"/>
                </a:lnTo>
                <a:cubicBezTo>
                  <a:pt x="352437" y="76262"/>
                  <a:pt x="423549" y="2073"/>
                  <a:pt x="524537" y="2073"/>
                </a:cubicBezTo>
                <a:close/>
                <a:moveTo>
                  <a:pt x="1265475" y="0"/>
                </a:moveTo>
                <a:cubicBezTo>
                  <a:pt x="1347913" y="0"/>
                  <a:pt x="1455088" y="48437"/>
                  <a:pt x="1455088" y="185499"/>
                </a:cubicBezTo>
                <a:cubicBezTo>
                  <a:pt x="1455088" y="268973"/>
                  <a:pt x="1411802" y="329774"/>
                  <a:pt x="1349976" y="351412"/>
                </a:cubicBezTo>
                <a:lnTo>
                  <a:pt x="1349976" y="352438"/>
                </a:lnTo>
                <a:cubicBezTo>
                  <a:pt x="1364411" y="356573"/>
                  <a:pt x="1455099" y="361723"/>
                  <a:pt x="1520023" y="307089"/>
                </a:cubicBezTo>
                <a:lnTo>
                  <a:pt x="1504562" y="422513"/>
                </a:lnTo>
                <a:cubicBezTo>
                  <a:pt x="1487688" y="427924"/>
                  <a:pt x="1471539" y="431466"/>
                  <a:pt x="1456164" y="433486"/>
                </a:cubicBezTo>
                <a:lnTo>
                  <a:pt x="1440543" y="434139"/>
                </a:lnTo>
                <a:lnTo>
                  <a:pt x="1406924" y="434139"/>
                </a:lnTo>
                <a:lnTo>
                  <a:pt x="1340066" y="419809"/>
                </a:lnTo>
                <a:cubicBezTo>
                  <a:pt x="1298972" y="403706"/>
                  <a:pt x="1272688" y="379744"/>
                  <a:pt x="1264439" y="369951"/>
                </a:cubicBezTo>
                <a:cubicBezTo>
                  <a:pt x="1153150" y="369951"/>
                  <a:pt x="1072774" y="296788"/>
                  <a:pt x="1072774" y="184463"/>
                </a:cubicBezTo>
                <a:cubicBezTo>
                  <a:pt x="1072774" y="62862"/>
                  <a:pt x="1164498" y="0"/>
                  <a:pt x="1265475" y="0"/>
                </a:cubicBezTo>
                <a:close/>
              </a:path>
            </a:pathLst>
          </a:custGeom>
          <a:solidFill>
            <a:sysClr val="window" lastClr="FFFFFF"/>
          </a:solidFill>
          <a:ln w="355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3" name="文字方塊 6">
            <a:extLst>
              <a:ext uri="{FF2B5EF4-FFF2-40B4-BE49-F238E27FC236}">
                <a16:creationId xmlns:a16="http://schemas.microsoft.com/office/drawing/2014/main" xmlns="" id="{C17EBCEA-0408-4C04-AE46-43F20BA607F7}"/>
              </a:ext>
            </a:extLst>
          </p:cNvPr>
          <p:cNvSpPr txBox="1"/>
          <p:nvPr/>
        </p:nvSpPr>
        <p:spPr>
          <a:xfrm>
            <a:off x="461361" y="6420879"/>
            <a:ext cx="3067984" cy="214312"/>
          </a:xfrm>
          <a:prstGeom prst="rect">
            <a:avLst/>
          </a:prstGeom>
          <a:noFill/>
        </p:spPr>
        <p:txBody>
          <a:bodyPr lIns="96000" rIns="96000" anchor="b">
            <a:noAutofit/>
          </a:bodyPr>
          <a:lstStyle/>
          <a:p>
            <a:pPr>
              <a:defRPr/>
            </a:pPr>
            <a:r>
              <a:rPr lang="en-US" altLang="zh-TW" sz="800" dirty="0">
                <a:solidFill>
                  <a:prstClr val="white">
                    <a:lumMod val="6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Confidential.  © </a:t>
            </a:r>
            <a:r>
              <a:rPr lang="en-US" altLang="zh-TW" sz="800" dirty="0" err="1">
                <a:solidFill>
                  <a:prstClr val="white">
                    <a:lumMod val="6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Benq</a:t>
            </a:r>
            <a:r>
              <a:rPr lang="en-US" altLang="zh-TW" sz="800" dirty="0">
                <a:solidFill>
                  <a:prstClr val="white">
                    <a:lumMod val="6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 Corporation, All Rights Reserved.</a:t>
            </a:r>
            <a:endParaRPr lang="zh-TW" altLang="en-US" sz="800" dirty="0">
              <a:solidFill>
                <a:prstClr val="white">
                  <a:lumMod val="65000"/>
                </a:prst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9483DA7-C0C0-4448-AC1E-9895DFB0F8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286" y="2427176"/>
            <a:ext cx="1292464" cy="5303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8A8193-CA92-48A3-A8DA-2B04934C45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155" y="2717977"/>
            <a:ext cx="1018120" cy="4999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222F1D7-4F84-4FE0-8DFB-93CF24120E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201" y="2797331"/>
            <a:ext cx="841321" cy="4206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0311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6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文本框 294">
            <a:extLst>
              <a:ext uri="{FF2B5EF4-FFF2-40B4-BE49-F238E27FC236}">
                <a16:creationId xmlns:a16="http://schemas.microsoft.com/office/drawing/2014/main" xmlns="" id="{46C5FDF2-CDC2-4ACB-B4D1-C02D99FB9ACC}"/>
              </a:ext>
            </a:extLst>
          </p:cNvPr>
          <p:cNvSpPr txBox="1"/>
          <p:nvPr/>
        </p:nvSpPr>
        <p:spPr>
          <a:xfrm>
            <a:off x="507492" y="1088289"/>
            <a:ext cx="9227434" cy="24504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49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CA1FC">
                    <a:alpha val="62000"/>
                  </a:srgb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用户选购投影仪的观念已有所改变：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CA1FC">
                    <a:alpha val="62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不只是追求好的画质，也偏向喜欢智能化的投影产品。</a:t>
            </a:r>
          </a:p>
        </p:txBody>
      </p:sp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6B84D45F-510E-42A5-A3CC-ED3BB716EF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6964" r="16964"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sp>
        <p:nvSpPr>
          <p:cNvPr id="225" name="矩形 224">
            <a:extLst>
              <a:ext uri="{FF2B5EF4-FFF2-40B4-BE49-F238E27FC236}">
                <a16:creationId xmlns:a16="http://schemas.microsoft.com/office/drawing/2014/main" xmlns="" id="{0420F65D-2B76-47A0-BCAC-4B710E72C63B}"/>
              </a:ext>
            </a:extLst>
          </p:cNvPr>
          <p:cNvSpPr/>
          <p:nvPr/>
        </p:nvSpPr>
        <p:spPr>
          <a:xfrm>
            <a:off x="-9213" y="0"/>
            <a:ext cx="12192000" cy="6858000"/>
          </a:xfrm>
          <a:prstGeom prst="rect">
            <a:avLst/>
          </a:prstGeom>
          <a:solidFill>
            <a:srgbClr val="2A6CC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54522DA-8650-41D4-A940-344F49F7FC3C}"/>
              </a:ext>
            </a:extLst>
          </p:cNvPr>
          <p:cNvSpPr/>
          <p:nvPr/>
        </p:nvSpPr>
        <p:spPr>
          <a:xfrm>
            <a:off x="495300" y="-844062"/>
            <a:ext cx="559777" cy="559777"/>
          </a:xfrm>
          <a:prstGeom prst="rect">
            <a:avLst/>
          </a:prstGeom>
          <a:solidFill>
            <a:srgbClr val="2A6C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99C3AC34-5862-4CB5-8C1A-31439D3EA5FF}"/>
              </a:ext>
            </a:extLst>
          </p:cNvPr>
          <p:cNvSpPr/>
          <p:nvPr/>
        </p:nvSpPr>
        <p:spPr>
          <a:xfrm>
            <a:off x="1245577" y="-844062"/>
            <a:ext cx="559777" cy="559777"/>
          </a:xfrm>
          <a:prstGeom prst="rect">
            <a:avLst/>
          </a:prstGeom>
          <a:solidFill>
            <a:srgbClr val="F0FC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8E0E45C7-A36F-471D-B6B2-34E2C9032A22}"/>
              </a:ext>
            </a:extLst>
          </p:cNvPr>
          <p:cNvSpPr/>
          <p:nvPr/>
        </p:nvSpPr>
        <p:spPr>
          <a:xfrm>
            <a:off x="1995854" y="-844062"/>
            <a:ext cx="559777" cy="559777"/>
          </a:xfrm>
          <a:prstGeom prst="rect">
            <a:avLst/>
          </a:prstGeom>
          <a:solidFill>
            <a:srgbClr val="7C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15FBDF4B-686E-43FE-AFE7-5E83E4A7F7C3}"/>
              </a:ext>
            </a:extLst>
          </p:cNvPr>
          <p:cNvSpPr/>
          <p:nvPr/>
        </p:nvSpPr>
        <p:spPr>
          <a:xfrm>
            <a:off x="2746131" y="-844062"/>
            <a:ext cx="559777" cy="559777"/>
          </a:xfrm>
          <a:prstGeom prst="rect">
            <a:avLst/>
          </a:prstGeom>
          <a:solidFill>
            <a:srgbClr val="FE73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xmlns="" id="{32AFF182-6650-40D4-A7B9-8B96D36FFC49}"/>
              </a:ext>
            </a:extLst>
          </p:cNvPr>
          <p:cNvSpPr/>
          <p:nvPr/>
        </p:nvSpPr>
        <p:spPr>
          <a:xfrm>
            <a:off x="3496408" y="-844062"/>
            <a:ext cx="559777" cy="559777"/>
          </a:xfrm>
          <a:prstGeom prst="rect">
            <a:avLst/>
          </a:prstGeom>
          <a:solidFill>
            <a:srgbClr val="8AE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DD82BE04-9B58-4C4B-BDF8-96193B6561F0}"/>
              </a:ext>
            </a:extLst>
          </p:cNvPr>
          <p:cNvSpPr/>
          <p:nvPr/>
        </p:nvSpPr>
        <p:spPr>
          <a:xfrm>
            <a:off x="4246685" y="-844062"/>
            <a:ext cx="559777" cy="559777"/>
          </a:xfrm>
          <a:prstGeom prst="rect">
            <a:avLst/>
          </a:prstGeom>
          <a:solidFill>
            <a:srgbClr val="8BEF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1C4834E5-CC81-49AD-BF95-F1475699CA66}"/>
              </a:ext>
            </a:extLst>
          </p:cNvPr>
          <p:cNvSpPr/>
          <p:nvPr/>
        </p:nvSpPr>
        <p:spPr>
          <a:xfrm>
            <a:off x="-325314" y="273827"/>
            <a:ext cx="3862900" cy="559777"/>
          </a:xfrm>
          <a:prstGeom prst="roundRect">
            <a:avLst>
              <a:gd name="adj" fmla="val 50000"/>
            </a:avLst>
          </a:prstGeom>
          <a:solidFill>
            <a:srgbClr val="F0FC72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136BA4D-E3A6-4995-A865-81C48BDC6127}"/>
              </a:ext>
            </a:extLst>
          </p:cNvPr>
          <p:cNvSpPr txBox="1"/>
          <p:nvPr/>
        </p:nvSpPr>
        <p:spPr>
          <a:xfrm>
            <a:off x="495301" y="388620"/>
            <a:ext cx="2366009" cy="334262"/>
          </a:xfrm>
          <a:prstGeom prst="rect">
            <a:avLst/>
          </a:prstGeom>
          <a:noFill/>
        </p:spPr>
        <p:txBody>
          <a:bodyPr wrap="square" rtlCol="0" anchor="ctr">
            <a:prstTxWarp prst="textPlain">
              <a:avLst>
                <a:gd name="adj" fmla="val 49181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用户调研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B9A0BDF-C21D-4A6D-A2D2-22D360600259}"/>
              </a:ext>
            </a:extLst>
          </p:cNvPr>
          <p:cNvSpPr txBox="1"/>
          <p:nvPr/>
        </p:nvSpPr>
        <p:spPr>
          <a:xfrm>
            <a:off x="495300" y="1076097"/>
            <a:ext cx="9227434" cy="24504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49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用户选购投影仪的观念已有所改变：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0FC7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不只是追求好的画质，也偏向喜欢智能化的投影产品。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87B5B11-27C4-4ED3-BE59-06BF74D5446C}"/>
              </a:ext>
            </a:extLst>
          </p:cNvPr>
          <p:cNvGrpSpPr/>
          <p:nvPr/>
        </p:nvGrpSpPr>
        <p:grpSpPr>
          <a:xfrm>
            <a:off x="538472" y="1794822"/>
            <a:ext cx="1465364" cy="1465362"/>
            <a:chOff x="495299" y="1775236"/>
            <a:chExt cx="1593273" cy="159327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C6D9A0D6-78C8-4903-9386-60CB0D71CE33}"/>
                </a:ext>
              </a:extLst>
            </p:cNvPr>
            <p:cNvSpPr/>
            <p:nvPr/>
          </p:nvSpPr>
          <p:spPr>
            <a:xfrm>
              <a:off x="495299" y="1775236"/>
              <a:ext cx="1593273" cy="1593273"/>
            </a:xfrm>
            <a:prstGeom prst="ellipse">
              <a:avLst/>
            </a:prstGeom>
            <a:solidFill>
              <a:srgbClr val="7CFCFF"/>
            </a:solidFill>
            <a:ln w="3175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846DC94-C9A9-429E-A032-4FD91286EE23}"/>
                </a:ext>
              </a:extLst>
            </p:cNvPr>
            <p:cNvSpPr txBox="1"/>
            <p:nvPr/>
          </p:nvSpPr>
          <p:spPr>
            <a:xfrm>
              <a:off x="933120" y="2310262"/>
              <a:ext cx="717631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99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EF02478-7195-42C3-875A-C399ED764ECE}"/>
              </a:ext>
            </a:extLst>
          </p:cNvPr>
          <p:cNvGrpSpPr/>
          <p:nvPr/>
        </p:nvGrpSpPr>
        <p:grpSpPr>
          <a:xfrm>
            <a:off x="2213903" y="3291653"/>
            <a:ext cx="1294814" cy="1294812"/>
            <a:chOff x="588018" y="3522103"/>
            <a:chExt cx="1407836" cy="1407834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DA9AFBEE-1161-4451-9CED-740FDDDCE526}"/>
                </a:ext>
              </a:extLst>
            </p:cNvPr>
            <p:cNvSpPr/>
            <p:nvPr/>
          </p:nvSpPr>
          <p:spPr>
            <a:xfrm>
              <a:off x="588018" y="3522103"/>
              <a:ext cx="1407836" cy="1407834"/>
            </a:xfrm>
            <a:prstGeom prst="ellipse">
              <a:avLst/>
            </a:prstGeom>
            <a:solidFill>
              <a:srgbClr val="F0FC72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xmlns="" id="{F405F791-C00F-4E80-9074-007AFDD6C362}"/>
                </a:ext>
              </a:extLst>
            </p:cNvPr>
            <p:cNvSpPr txBox="1"/>
            <p:nvPr/>
          </p:nvSpPr>
          <p:spPr>
            <a:xfrm>
              <a:off x="933120" y="3964410"/>
              <a:ext cx="717631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96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9096EC9-3459-4B9A-A551-14E4585F2C92}"/>
              </a:ext>
            </a:extLst>
          </p:cNvPr>
          <p:cNvGrpSpPr/>
          <p:nvPr/>
        </p:nvGrpSpPr>
        <p:grpSpPr>
          <a:xfrm>
            <a:off x="559254" y="4482581"/>
            <a:ext cx="1118076" cy="1118074"/>
            <a:chOff x="684100" y="5083530"/>
            <a:chExt cx="1215672" cy="1215670"/>
          </a:xfrm>
        </p:grpSpPr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9206ECAD-0011-4C7C-B1E3-79F09AD61A7B}"/>
                </a:ext>
              </a:extLst>
            </p:cNvPr>
            <p:cNvSpPr/>
            <p:nvPr/>
          </p:nvSpPr>
          <p:spPr>
            <a:xfrm>
              <a:off x="684100" y="5083530"/>
              <a:ext cx="1215672" cy="1215670"/>
            </a:xfrm>
            <a:prstGeom prst="ellipse">
              <a:avLst/>
            </a:prstGeom>
            <a:solidFill>
              <a:srgbClr val="FE73A2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E90F6F47-FA11-43FA-AD69-75E826D4FA49}"/>
                </a:ext>
              </a:extLst>
            </p:cNvPr>
            <p:cNvSpPr txBox="1"/>
            <p:nvPr/>
          </p:nvSpPr>
          <p:spPr>
            <a:xfrm>
              <a:off x="933120" y="5429755"/>
              <a:ext cx="717631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78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B0E559A-43CA-490E-851C-FA1D453AE4A8}"/>
              </a:ext>
            </a:extLst>
          </p:cNvPr>
          <p:cNvCxnSpPr>
            <a:cxnSpLocks/>
            <a:stCxn id="17" idx="6"/>
          </p:cNvCxnSpPr>
          <p:nvPr/>
        </p:nvCxnSpPr>
        <p:spPr>
          <a:xfrm>
            <a:off x="2003836" y="2527503"/>
            <a:ext cx="1630615" cy="0"/>
          </a:xfrm>
          <a:prstGeom prst="line">
            <a:avLst/>
          </a:prstGeom>
          <a:ln w="25400" cap="rnd">
            <a:solidFill>
              <a:srgbClr val="8AE6FF"/>
            </a:solidFill>
            <a:prstDash val="sys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97D3901-EDCE-47C2-A6F5-2F66405769B6}"/>
              </a:ext>
            </a:extLst>
          </p:cNvPr>
          <p:cNvSpPr txBox="1"/>
          <p:nvPr/>
        </p:nvSpPr>
        <p:spPr>
          <a:xfrm>
            <a:off x="2169087" y="2168618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ln>
                  <a:solidFill>
                    <a:schemeClr val="bg1"/>
                  </a:solidFill>
                </a:ln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无线投屏</a:t>
            </a:r>
          </a:p>
        </p:txBody>
      </p: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xmlns="" id="{D447A17F-80D2-4470-8B77-DE2D6286073A}"/>
              </a:ext>
            </a:extLst>
          </p:cNvPr>
          <p:cNvCxnSpPr>
            <a:cxnSpLocks/>
          </p:cNvCxnSpPr>
          <p:nvPr/>
        </p:nvCxnSpPr>
        <p:spPr>
          <a:xfrm flipH="1" flipV="1">
            <a:off x="848077" y="3933085"/>
            <a:ext cx="1349463" cy="5973"/>
          </a:xfrm>
          <a:prstGeom prst="line">
            <a:avLst/>
          </a:prstGeom>
          <a:ln w="25400" cap="rnd">
            <a:solidFill>
              <a:srgbClr val="F0FC72"/>
            </a:solidFill>
            <a:prstDash val="sys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ECEB99AC-8C04-4877-9C9A-36C64DC24D4D}"/>
              </a:ext>
            </a:extLst>
          </p:cNvPr>
          <p:cNvSpPr txBox="1"/>
          <p:nvPr/>
        </p:nvSpPr>
        <p:spPr>
          <a:xfrm>
            <a:off x="810378" y="3543766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>
                <a:ln>
                  <a:solidFill>
                    <a:schemeClr val="bg1"/>
                  </a:solidFill>
                </a:ln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性价比</a:t>
            </a:r>
          </a:p>
        </p:txBody>
      </p: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xmlns="" id="{68DF02AD-2F25-4C8C-9A0B-DC11B9216F72}"/>
              </a:ext>
            </a:extLst>
          </p:cNvPr>
          <p:cNvCxnSpPr>
            <a:cxnSpLocks/>
          </p:cNvCxnSpPr>
          <p:nvPr/>
        </p:nvCxnSpPr>
        <p:spPr>
          <a:xfrm flipV="1">
            <a:off x="1677328" y="5047591"/>
            <a:ext cx="853972" cy="1"/>
          </a:xfrm>
          <a:prstGeom prst="line">
            <a:avLst/>
          </a:prstGeom>
          <a:ln w="25400" cap="rnd">
            <a:solidFill>
              <a:srgbClr val="FE73A2"/>
            </a:solidFill>
            <a:prstDash val="sys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B9A334DA-83CC-4A5B-B59E-7B1B20239644}"/>
              </a:ext>
            </a:extLst>
          </p:cNvPr>
          <p:cNvSpPr txBox="1"/>
          <p:nvPr/>
        </p:nvSpPr>
        <p:spPr>
          <a:xfrm>
            <a:off x="1090267" y="5129988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>
                <a:ln>
                  <a:solidFill>
                    <a:schemeClr val="bg1"/>
                  </a:solidFill>
                </a:ln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高亮度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1500B823-7AD9-4D46-93FC-4A74DB226006}"/>
              </a:ext>
            </a:extLst>
          </p:cNvPr>
          <p:cNvSpPr txBox="1"/>
          <p:nvPr/>
        </p:nvSpPr>
        <p:spPr>
          <a:xfrm>
            <a:off x="4017541" y="2112319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品牌印象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DE17E848-0012-4185-A9ED-28238EEB43C2}"/>
              </a:ext>
            </a:extLst>
          </p:cNvPr>
          <p:cNvSpPr txBox="1"/>
          <p:nvPr/>
        </p:nvSpPr>
        <p:spPr>
          <a:xfrm>
            <a:off x="4017541" y="2635154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27450">
              <a:defRPr sz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预算</a:t>
            </a: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D410EA0C-47DC-4A5B-8EDF-54B05DC25DAF}"/>
              </a:ext>
            </a:extLst>
          </p:cNvPr>
          <p:cNvSpPr txBox="1"/>
          <p:nvPr/>
        </p:nvSpPr>
        <p:spPr>
          <a:xfrm>
            <a:off x="4017541" y="3157989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27450">
              <a:defRPr sz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清晰度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76EC668B-2CF3-439B-A620-A11F4DBD15DD}"/>
              </a:ext>
            </a:extLst>
          </p:cNvPr>
          <p:cNvSpPr txBox="1"/>
          <p:nvPr/>
        </p:nvSpPr>
        <p:spPr>
          <a:xfrm>
            <a:off x="4017541" y="4203659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27450">
              <a:defRPr sz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评价不错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472A05F4-2B6C-4058-BEE0-49BCC3CF5A1C}"/>
              </a:ext>
            </a:extLst>
          </p:cNvPr>
          <p:cNvSpPr txBox="1"/>
          <p:nvPr/>
        </p:nvSpPr>
        <p:spPr>
          <a:xfrm>
            <a:off x="4017541" y="4726494"/>
            <a:ext cx="11010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27450">
              <a:defRPr sz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网站评测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0FC2F807-44FA-42FF-8644-2412BF000E95}"/>
              </a:ext>
            </a:extLst>
          </p:cNvPr>
          <p:cNvSpPr txBox="1"/>
          <p:nvPr/>
        </p:nvSpPr>
        <p:spPr>
          <a:xfrm>
            <a:off x="4017541" y="3680824"/>
            <a:ext cx="106647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27450">
              <a:defRPr sz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同事推荐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874EDE4D-C1AC-4E0E-A871-ACBBD35BF2FB}"/>
              </a:ext>
            </a:extLst>
          </p:cNvPr>
          <p:cNvSpPr txBox="1"/>
          <p:nvPr/>
        </p:nvSpPr>
        <p:spPr>
          <a:xfrm>
            <a:off x="4017541" y="5249332"/>
            <a:ext cx="11799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27450">
              <a:defRPr sz="1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274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部门指定</a:t>
            </a:r>
          </a:p>
        </p:txBody>
      </p:sp>
      <p:sp>
        <p:nvSpPr>
          <p:cNvPr id="214" name="矩形 213">
            <a:extLst>
              <a:ext uri="{FF2B5EF4-FFF2-40B4-BE49-F238E27FC236}">
                <a16:creationId xmlns:a16="http://schemas.microsoft.com/office/drawing/2014/main" xmlns="" id="{D5B47737-0AC5-47AD-B9BE-F33DF4F4009B}"/>
              </a:ext>
            </a:extLst>
          </p:cNvPr>
          <p:cNvSpPr/>
          <p:nvPr/>
        </p:nvSpPr>
        <p:spPr>
          <a:xfrm>
            <a:off x="559254" y="5992666"/>
            <a:ext cx="4404609" cy="398092"/>
          </a:xfrm>
          <a:prstGeom prst="rect">
            <a:avLst/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C1E4D488-63E0-4649-BF9C-83770CDAB62B}"/>
              </a:ext>
            </a:extLst>
          </p:cNvPr>
          <p:cNvSpPr txBox="1"/>
          <p:nvPr/>
        </p:nvSpPr>
        <p:spPr>
          <a:xfrm>
            <a:off x="1378272" y="6054989"/>
            <a:ext cx="2794112" cy="281280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598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73A2">
                    <a:alpha val="80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影响购买的决定性因素</a:t>
            </a: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xmlns="" id="{F30938E9-5689-4F02-BAC3-124D05A07B53}"/>
              </a:ext>
            </a:extLst>
          </p:cNvPr>
          <p:cNvSpPr txBox="1"/>
          <p:nvPr/>
        </p:nvSpPr>
        <p:spPr>
          <a:xfrm>
            <a:off x="1364503" y="6053075"/>
            <a:ext cx="2794112" cy="281280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598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影响购买的决定性因素</a:t>
            </a:r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xmlns="" id="{5AC6B074-7CAC-4A78-9018-DCAF7C408E6C}"/>
              </a:ext>
            </a:extLst>
          </p:cNvPr>
          <p:cNvSpPr/>
          <p:nvPr/>
        </p:nvSpPr>
        <p:spPr>
          <a:xfrm>
            <a:off x="3862812" y="1794822"/>
            <a:ext cx="1101051" cy="3805833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xmlns="" id="{126AB8CA-E917-49D3-9F4C-A8D991C2FB69}"/>
              </a:ext>
            </a:extLst>
          </p:cNvPr>
          <p:cNvCxnSpPr/>
          <p:nvPr/>
        </p:nvCxnSpPr>
        <p:spPr>
          <a:xfrm>
            <a:off x="3862812" y="1794822"/>
            <a:ext cx="0" cy="3805833"/>
          </a:xfrm>
          <a:prstGeom prst="lin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矩形 215">
            <a:extLst>
              <a:ext uri="{FF2B5EF4-FFF2-40B4-BE49-F238E27FC236}">
                <a16:creationId xmlns:a16="http://schemas.microsoft.com/office/drawing/2014/main" xmlns="" id="{5F616E21-35C0-4865-9E56-A337BC8F5BC6}"/>
              </a:ext>
            </a:extLst>
          </p:cNvPr>
          <p:cNvSpPr/>
          <p:nvPr/>
        </p:nvSpPr>
        <p:spPr>
          <a:xfrm>
            <a:off x="5512537" y="5992666"/>
            <a:ext cx="3702583" cy="398092"/>
          </a:xfrm>
          <a:prstGeom prst="rect">
            <a:avLst/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7808461D-3AC1-4B1C-9BD9-93FDD82494A6}"/>
              </a:ext>
            </a:extLst>
          </p:cNvPr>
          <p:cNvGrpSpPr/>
          <p:nvPr/>
        </p:nvGrpSpPr>
        <p:grpSpPr>
          <a:xfrm>
            <a:off x="5959888" y="6053075"/>
            <a:ext cx="2807881" cy="283194"/>
            <a:chOff x="6317786" y="6053075"/>
            <a:chExt cx="2807881" cy="283194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xmlns="" id="{93E11D3C-B70C-43E7-972D-95464A2A02B8}"/>
                </a:ext>
              </a:extLst>
            </p:cNvPr>
            <p:cNvSpPr txBox="1"/>
            <p:nvPr/>
          </p:nvSpPr>
          <p:spPr>
            <a:xfrm>
              <a:off x="6331555" y="6054989"/>
              <a:ext cx="2794112" cy="28128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9598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CA1FC">
                      <a:alpha val="80000"/>
                    </a:srgb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电商站内评价词频分析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xmlns="" id="{2AB121BB-AB39-44BF-8DD7-37921ACBEAAD}"/>
                </a:ext>
              </a:extLst>
            </p:cNvPr>
            <p:cNvSpPr txBox="1"/>
            <p:nvPr/>
          </p:nvSpPr>
          <p:spPr>
            <a:xfrm>
              <a:off x="6317786" y="6053075"/>
              <a:ext cx="2794112" cy="28128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9598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电商站内评价词频分析</a:t>
              </a:r>
            </a:p>
          </p:txBody>
        </p:sp>
      </p:grpSp>
      <p:sp>
        <p:nvSpPr>
          <p:cNvPr id="252" name="矩形: 圆角 251">
            <a:extLst>
              <a:ext uri="{FF2B5EF4-FFF2-40B4-BE49-F238E27FC236}">
                <a16:creationId xmlns:a16="http://schemas.microsoft.com/office/drawing/2014/main" xmlns="" id="{5756A5BD-1551-4229-9701-9FFE4B046279}"/>
              </a:ext>
            </a:extLst>
          </p:cNvPr>
          <p:cNvSpPr/>
          <p:nvPr/>
        </p:nvSpPr>
        <p:spPr>
          <a:xfrm>
            <a:off x="5500947" y="2346236"/>
            <a:ext cx="269933" cy="3254419"/>
          </a:xfrm>
          <a:prstGeom prst="roundRect">
            <a:avLst>
              <a:gd name="adj" fmla="val 50000"/>
            </a:avLst>
          </a:prstGeom>
          <a:solidFill>
            <a:srgbClr val="8AE6FF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3" name="矩形: 圆角 252">
            <a:extLst>
              <a:ext uri="{FF2B5EF4-FFF2-40B4-BE49-F238E27FC236}">
                <a16:creationId xmlns:a16="http://schemas.microsoft.com/office/drawing/2014/main" xmlns="" id="{84B64A9E-E865-4FAF-990F-9FBC03D29AB8}"/>
              </a:ext>
            </a:extLst>
          </p:cNvPr>
          <p:cNvSpPr/>
          <p:nvPr/>
        </p:nvSpPr>
        <p:spPr>
          <a:xfrm>
            <a:off x="6107676" y="2878988"/>
            <a:ext cx="269933" cy="2721667"/>
          </a:xfrm>
          <a:prstGeom prst="roundRect">
            <a:avLst>
              <a:gd name="adj" fmla="val 50000"/>
            </a:avLst>
          </a:prstGeom>
          <a:solidFill>
            <a:srgbClr val="F0FC72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4" name="矩形: 圆角 253">
            <a:extLst>
              <a:ext uri="{FF2B5EF4-FFF2-40B4-BE49-F238E27FC236}">
                <a16:creationId xmlns:a16="http://schemas.microsoft.com/office/drawing/2014/main" xmlns="" id="{B8E4FDCE-D5CE-46F3-876E-F204CED0DE9B}"/>
              </a:ext>
            </a:extLst>
          </p:cNvPr>
          <p:cNvSpPr/>
          <p:nvPr/>
        </p:nvSpPr>
        <p:spPr>
          <a:xfrm>
            <a:off x="6714405" y="3622535"/>
            <a:ext cx="269933" cy="1978120"/>
          </a:xfrm>
          <a:prstGeom prst="roundRect">
            <a:avLst>
              <a:gd name="adj" fmla="val 50000"/>
            </a:avLst>
          </a:prstGeom>
          <a:solidFill>
            <a:srgbClr val="FE73A2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5" name="矩形: 圆角 254">
            <a:extLst>
              <a:ext uri="{FF2B5EF4-FFF2-40B4-BE49-F238E27FC236}">
                <a16:creationId xmlns:a16="http://schemas.microsoft.com/office/drawing/2014/main" xmlns="" id="{23B182E5-C001-494F-A9DB-EA1BE72B797E}"/>
              </a:ext>
            </a:extLst>
          </p:cNvPr>
          <p:cNvSpPr/>
          <p:nvPr/>
        </p:nvSpPr>
        <p:spPr>
          <a:xfrm>
            <a:off x="7321134" y="4270185"/>
            <a:ext cx="269933" cy="1330470"/>
          </a:xfrm>
          <a:prstGeom prst="roundRect">
            <a:avLst>
              <a:gd name="adj" fmla="val 50000"/>
            </a:avLst>
          </a:prstGeom>
          <a:solidFill>
            <a:srgbClr val="7CFCFF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xmlns="" id="{1194CDD5-717C-4BAF-8938-9436D923EB8D}"/>
              </a:ext>
            </a:extLst>
          </p:cNvPr>
          <p:cNvSpPr txBox="1"/>
          <p:nvPr/>
        </p:nvSpPr>
        <p:spPr>
          <a:xfrm>
            <a:off x="4903231" y="1850805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方便</a:t>
            </a: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xmlns="" id="{75947D03-7DCE-4E10-BEF2-A9A81E3F66B2}"/>
              </a:ext>
            </a:extLst>
          </p:cNvPr>
          <p:cNvSpPr txBox="1"/>
          <p:nvPr/>
        </p:nvSpPr>
        <p:spPr>
          <a:xfrm>
            <a:off x="5509960" y="2317705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亮度</a:t>
            </a: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xmlns="" id="{843626E4-3DE2-42C5-B968-9CCF6C2ED6B6}"/>
              </a:ext>
            </a:extLst>
          </p:cNvPr>
          <p:cNvSpPr txBox="1"/>
          <p:nvPr/>
        </p:nvSpPr>
        <p:spPr>
          <a:xfrm>
            <a:off x="6116689" y="2980589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无线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xmlns="" id="{00F7FF64-D9E7-4472-85C6-861B477F537B}"/>
              </a:ext>
            </a:extLst>
          </p:cNvPr>
          <p:cNvSpPr txBox="1"/>
          <p:nvPr/>
        </p:nvSpPr>
        <p:spPr>
          <a:xfrm>
            <a:off x="6726341" y="3596632"/>
            <a:ext cx="146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手机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6105EA5B-E350-4260-8C08-6B8ABDF20D59}"/>
              </a:ext>
            </a:extLst>
          </p:cNvPr>
          <p:cNvGrpSpPr/>
          <p:nvPr/>
        </p:nvGrpSpPr>
        <p:grpSpPr>
          <a:xfrm>
            <a:off x="8469043" y="3480323"/>
            <a:ext cx="746077" cy="289605"/>
            <a:chOff x="8469043" y="3559670"/>
            <a:chExt cx="746077" cy="289605"/>
          </a:xfrm>
        </p:grpSpPr>
        <p:sp>
          <p:nvSpPr>
            <p:cNvPr id="273" name="矩形 272">
              <a:extLst>
                <a:ext uri="{FF2B5EF4-FFF2-40B4-BE49-F238E27FC236}">
                  <a16:creationId xmlns:a16="http://schemas.microsoft.com/office/drawing/2014/main" xmlns="" id="{EF379105-E6C3-429E-9B86-49571D327C34}"/>
                </a:ext>
              </a:extLst>
            </p:cNvPr>
            <p:cNvSpPr/>
            <p:nvPr/>
          </p:nvSpPr>
          <p:spPr>
            <a:xfrm>
              <a:off x="8469043" y="3559670"/>
              <a:ext cx="622040" cy="276999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xmlns="" id="{EBED843C-043E-43B0-9A13-1F2F8F8AF9F4}"/>
                </a:ext>
              </a:extLst>
            </p:cNvPr>
            <p:cNvSpPr txBox="1"/>
            <p:nvPr/>
          </p:nvSpPr>
          <p:spPr>
            <a:xfrm>
              <a:off x="8593080" y="3572276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连接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827646E2-A467-4253-B470-021B45B59B93}"/>
              </a:ext>
            </a:extLst>
          </p:cNvPr>
          <p:cNvGrpSpPr/>
          <p:nvPr/>
        </p:nvGrpSpPr>
        <p:grpSpPr>
          <a:xfrm>
            <a:off x="8469043" y="4019471"/>
            <a:ext cx="746077" cy="285816"/>
            <a:chOff x="8469043" y="4019471"/>
            <a:chExt cx="746077" cy="285816"/>
          </a:xfrm>
        </p:grpSpPr>
        <p:sp>
          <p:nvSpPr>
            <p:cNvPr id="274" name="矩形 273">
              <a:extLst>
                <a:ext uri="{FF2B5EF4-FFF2-40B4-BE49-F238E27FC236}">
                  <a16:creationId xmlns:a16="http://schemas.microsoft.com/office/drawing/2014/main" xmlns="" id="{3C56A857-D671-4D66-9578-7A218878B0A3}"/>
                </a:ext>
              </a:extLst>
            </p:cNvPr>
            <p:cNvSpPr/>
            <p:nvPr/>
          </p:nvSpPr>
          <p:spPr>
            <a:xfrm>
              <a:off x="8469043" y="4019471"/>
              <a:ext cx="622040" cy="276999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xmlns="" id="{3DC0DBD7-2F41-4445-A43C-FE18130D5C33}"/>
                </a:ext>
              </a:extLst>
            </p:cNvPr>
            <p:cNvSpPr txBox="1"/>
            <p:nvPr/>
          </p:nvSpPr>
          <p:spPr>
            <a:xfrm>
              <a:off x="8593080" y="4028288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功能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54BBA04-6BD6-4DC5-A876-D1CC01A9A21D}"/>
              </a:ext>
            </a:extLst>
          </p:cNvPr>
          <p:cNvGrpSpPr/>
          <p:nvPr/>
        </p:nvGrpSpPr>
        <p:grpSpPr>
          <a:xfrm>
            <a:off x="7794725" y="2951183"/>
            <a:ext cx="1420395" cy="279599"/>
            <a:chOff x="7794725" y="3116264"/>
            <a:chExt cx="1420395" cy="279599"/>
          </a:xfrm>
        </p:grpSpPr>
        <p:sp>
          <p:nvSpPr>
            <p:cNvPr id="272" name="矩形 271">
              <a:extLst>
                <a:ext uri="{FF2B5EF4-FFF2-40B4-BE49-F238E27FC236}">
                  <a16:creationId xmlns:a16="http://schemas.microsoft.com/office/drawing/2014/main" xmlns="" id="{8A83834E-CA08-44EE-AE8C-E3DCFC24CBE9}"/>
                </a:ext>
              </a:extLst>
            </p:cNvPr>
            <p:cNvSpPr/>
            <p:nvPr/>
          </p:nvSpPr>
          <p:spPr>
            <a:xfrm>
              <a:off x="7794725" y="3118864"/>
              <a:ext cx="1296358" cy="276999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xmlns="" id="{07E64650-1F6B-4F69-B213-D155EA61ECB3}"/>
                </a:ext>
              </a:extLst>
            </p:cNvPr>
            <p:cNvSpPr txBox="1"/>
            <p:nvPr/>
          </p:nvSpPr>
          <p:spPr>
            <a:xfrm>
              <a:off x="8593080" y="3116264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满意</a:t>
              </a:r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xmlns="" id="{AD64F349-5CA1-4735-BF8F-83970E5463D9}"/>
                </a:ext>
              </a:extLst>
            </p:cNvPr>
            <p:cNvSpPr txBox="1"/>
            <p:nvPr/>
          </p:nvSpPr>
          <p:spPr>
            <a:xfrm>
              <a:off x="7888331" y="3116264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操作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446BED52-A6A9-49E9-82B6-7689F2A427A1}"/>
              </a:ext>
            </a:extLst>
          </p:cNvPr>
          <p:cNvGrpSpPr/>
          <p:nvPr/>
        </p:nvGrpSpPr>
        <p:grpSpPr>
          <a:xfrm>
            <a:off x="7136523" y="1885514"/>
            <a:ext cx="2078597" cy="284388"/>
            <a:chOff x="7136523" y="2196851"/>
            <a:chExt cx="2078597" cy="284388"/>
          </a:xfrm>
        </p:grpSpPr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xmlns="" id="{0320D0AD-1910-453A-A0B7-E17CC9FCCF16}"/>
                </a:ext>
              </a:extLst>
            </p:cNvPr>
            <p:cNvSpPr txBox="1"/>
            <p:nvPr/>
          </p:nvSpPr>
          <p:spPr>
            <a:xfrm>
              <a:off x="7160852" y="2204240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投影</a:t>
              </a: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xmlns="" id="{53F885D8-A24F-4FDB-8922-70E7FAFF084A}"/>
                </a:ext>
              </a:extLst>
            </p:cNvPr>
            <p:cNvSpPr txBox="1"/>
            <p:nvPr/>
          </p:nvSpPr>
          <p:spPr>
            <a:xfrm>
              <a:off x="8593080" y="2204240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效果</a:t>
              </a:r>
            </a:p>
          </p:txBody>
        </p: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xmlns="" id="{43DACFEC-07C5-4589-AE56-A676E3F4FA3D}"/>
                </a:ext>
              </a:extLst>
            </p:cNvPr>
            <p:cNvSpPr txBox="1"/>
            <p:nvPr/>
          </p:nvSpPr>
          <p:spPr>
            <a:xfrm>
              <a:off x="7888530" y="2204240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清晰</a:t>
              </a:r>
            </a:p>
          </p:txBody>
        </p:sp>
        <p:sp>
          <p:nvSpPr>
            <p:cNvPr id="270" name="矩形 269">
              <a:extLst>
                <a:ext uri="{FF2B5EF4-FFF2-40B4-BE49-F238E27FC236}">
                  <a16:creationId xmlns:a16="http://schemas.microsoft.com/office/drawing/2014/main" xmlns="" id="{1A642BF5-2DE8-4673-9C49-6759FD78BC3B}"/>
                </a:ext>
              </a:extLst>
            </p:cNvPr>
            <p:cNvSpPr/>
            <p:nvPr/>
          </p:nvSpPr>
          <p:spPr>
            <a:xfrm>
              <a:off x="7136523" y="2196851"/>
              <a:ext cx="1954560" cy="276999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3E171B4-97DF-43C0-A635-AAF2AF0F02B8}"/>
              </a:ext>
            </a:extLst>
          </p:cNvPr>
          <p:cNvGrpSpPr/>
          <p:nvPr/>
        </p:nvGrpSpPr>
        <p:grpSpPr>
          <a:xfrm>
            <a:off x="7136523" y="2419443"/>
            <a:ext cx="2078597" cy="282199"/>
            <a:chOff x="7136523" y="2660252"/>
            <a:chExt cx="2078597" cy="282199"/>
          </a:xfrm>
        </p:grpSpPr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xmlns="" id="{19E8D71B-0E1B-4048-9FFC-C8C04CDC2947}"/>
                </a:ext>
              </a:extLst>
            </p:cNvPr>
            <p:cNvSpPr txBox="1"/>
            <p:nvPr/>
          </p:nvSpPr>
          <p:spPr>
            <a:xfrm>
              <a:off x="7160852" y="2660252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质量</a:t>
              </a: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xmlns="" id="{AE410573-D678-47C5-90CD-6C4893D12B1D}"/>
                </a:ext>
              </a:extLst>
            </p:cNvPr>
            <p:cNvSpPr txBox="1"/>
            <p:nvPr/>
          </p:nvSpPr>
          <p:spPr>
            <a:xfrm>
              <a:off x="8593080" y="2660252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使用</a:t>
              </a: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xmlns="" id="{19D78178-552D-4136-8B86-2296E99CCC5B}"/>
                </a:ext>
              </a:extLst>
            </p:cNvPr>
            <p:cNvSpPr txBox="1"/>
            <p:nvPr/>
          </p:nvSpPr>
          <p:spPr>
            <a:xfrm>
              <a:off x="7888530" y="2660252"/>
              <a:ext cx="6220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rgbClr val="222222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  <a:cs typeface="阿里巴巴普惠体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简单</a:t>
              </a:r>
            </a:p>
          </p:txBody>
        </p:sp>
        <p:sp>
          <p:nvSpPr>
            <p:cNvPr id="271" name="矩形 270">
              <a:extLst>
                <a:ext uri="{FF2B5EF4-FFF2-40B4-BE49-F238E27FC236}">
                  <a16:creationId xmlns:a16="http://schemas.microsoft.com/office/drawing/2014/main" xmlns="" id="{4FA77B68-C97E-47D7-A439-59FFC4F1D275}"/>
                </a:ext>
              </a:extLst>
            </p:cNvPr>
            <p:cNvSpPr/>
            <p:nvPr/>
          </p:nvSpPr>
          <p:spPr>
            <a:xfrm>
              <a:off x="7136523" y="2665452"/>
              <a:ext cx="1954560" cy="276999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76" name="文本框 275">
            <a:extLst>
              <a:ext uri="{FF2B5EF4-FFF2-40B4-BE49-F238E27FC236}">
                <a16:creationId xmlns:a16="http://schemas.microsoft.com/office/drawing/2014/main" xmlns="" id="{21E655D5-0568-4A7C-BB1D-E3C54BDB54D8}"/>
              </a:ext>
            </a:extLst>
          </p:cNvPr>
          <p:cNvSpPr txBox="1"/>
          <p:nvPr/>
        </p:nvSpPr>
        <p:spPr>
          <a:xfrm>
            <a:off x="8260410" y="4550788"/>
            <a:ext cx="1029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其他词汇</a:t>
            </a:r>
          </a:p>
        </p:txBody>
      </p:sp>
      <p:sp>
        <p:nvSpPr>
          <p:cNvPr id="277" name="矩形: 圆角 276">
            <a:extLst>
              <a:ext uri="{FF2B5EF4-FFF2-40B4-BE49-F238E27FC236}">
                <a16:creationId xmlns:a16="http://schemas.microsoft.com/office/drawing/2014/main" xmlns="" id="{D1C23703-2A32-49B0-9D67-CC23170F2F4F}"/>
              </a:ext>
            </a:extLst>
          </p:cNvPr>
          <p:cNvSpPr/>
          <p:nvPr/>
        </p:nvSpPr>
        <p:spPr>
          <a:xfrm>
            <a:off x="8648840" y="5010572"/>
            <a:ext cx="269933" cy="593812"/>
          </a:xfrm>
          <a:prstGeom prst="roundRect">
            <a:avLst>
              <a:gd name="adj" fmla="val 50000"/>
            </a:avLst>
          </a:prstGeom>
          <a:solidFill>
            <a:srgbClr val="2EC3FA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xmlns="" id="{7A3FF46F-D4DC-450E-9936-D46B83212290}"/>
              </a:ext>
            </a:extLst>
          </p:cNvPr>
          <p:cNvCxnSpPr>
            <a:cxnSpLocks/>
          </p:cNvCxnSpPr>
          <p:nvPr/>
        </p:nvCxnSpPr>
        <p:spPr>
          <a:xfrm>
            <a:off x="8077551" y="5041617"/>
            <a:ext cx="0" cy="559038"/>
          </a:xfrm>
          <a:prstGeom prst="line">
            <a:avLst/>
          </a:prstGeom>
          <a:ln w="44450" cap="rnd">
            <a:solidFill>
              <a:schemeClr val="bg1">
                <a:alpha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矩形 279">
            <a:extLst>
              <a:ext uri="{FF2B5EF4-FFF2-40B4-BE49-F238E27FC236}">
                <a16:creationId xmlns:a16="http://schemas.microsoft.com/office/drawing/2014/main" xmlns="" id="{B1A67AEA-8964-4651-8487-05EAC523D24B}"/>
              </a:ext>
            </a:extLst>
          </p:cNvPr>
          <p:cNvSpPr/>
          <p:nvPr/>
        </p:nvSpPr>
        <p:spPr>
          <a:xfrm>
            <a:off x="9662471" y="5992666"/>
            <a:ext cx="2015830" cy="398092"/>
          </a:xfrm>
          <a:prstGeom prst="rect">
            <a:avLst/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1" name="组合 280">
            <a:extLst>
              <a:ext uri="{FF2B5EF4-FFF2-40B4-BE49-F238E27FC236}">
                <a16:creationId xmlns:a16="http://schemas.microsoft.com/office/drawing/2014/main" xmlns="" id="{2B78F9EA-D5A2-4F83-91EF-39A407DE27EC}"/>
              </a:ext>
            </a:extLst>
          </p:cNvPr>
          <p:cNvGrpSpPr/>
          <p:nvPr/>
        </p:nvGrpSpPr>
        <p:grpSpPr>
          <a:xfrm>
            <a:off x="10096818" y="6053075"/>
            <a:ext cx="1147137" cy="287004"/>
            <a:chOff x="7017355" y="6053075"/>
            <a:chExt cx="1409013" cy="287004"/>
          </a:xfrm>
        </p:grpSpPr>
        <p:sp>
          <p:nvSpPr>
            <p:cNvPr id="282" name="文本框 281">
              <a:extLst>
                <a:ext uri="{FF2B5EF4-FFF2-40B4-BE49-F238E27FC236}">
                  <a16:creationId xmlns:a16="http://schemas.microsoft.com/office/drawing/2014/main" xmlns="" id="{8ACF7DE2-BC66-4AA9-BDF3-1578C3C94F38}"/>
                </a:ext>
              </a:extLst>
            </p:cNvPr>
            <p:cNvSpPr txBox="1"/>
            <p:nvPr/>
          </p:nvSpPr>
          <p:spPr>
            <a:xfrm>
              <a:off x="7031394" y="6058799"/>
              <a:ext cx="1394974" cy="28128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9095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8BEF2B">
                      <a:alpha val="80000"/>
                    </a:srgb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用户印象</a:t>
              </a:r>
            </a:p>
          </p:txBody>
        </p:sp>
        <p:sp>
          <p:nvSpPr>
            <p:cNvPr id="283" name="文本框 282">
              <a:extLst>
                <a:ext uri="{FF2B5EF4-FFF2-40B4-BE49-F238E27FC236}">
                  <a16:creationId xmlns:a16="http://schemas.microsoft.com/office/drawing/2014/main" xmlns="" id="{F55E6F7A-BA73-42D2-BFA1-461392188ED6}"/>
                </a:ext>
              </a:extLst>
            </p:cNvPr>
            <p:cNvSpPr txBox="1"/>
            <p:nvPr/>
          </p:nvSpPr>
          <p:spPr>
            <a:xfrm>
              <a:off x="7017355" y="6053075"/>
              <a:ext cx="1394974" cy="28128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9095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用户印象</a:t>
              </a:r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F02A0C2D-C621-4C25-9FB3-C7043B6007C2}"/>
              </a:ext>
            </a:extLst>
          </p:cNvPr>
          <p:cNvSpPr/>
          <p:nvPr/>
        </p:nvSpPr>
        <p:spPr>
          <a:xfrm>
            <a:off x="9740900" y="1937418"/>
            <a:ext cx="1865400" cy="1245468"/>
          </a:xfrm>
          <a:custGeom>
            <a:avLst/>
            <a:gdLst>
              <a:gd name="connsiteX0" fmla="*/ 272415 w 1855470"/>
              <a:gd name="connsiteY0" fmla="*/ 224790 h 1165860"/>
              <a:gd name="connsiteX1" fmla="*/ 184785 w 1855470"/>
              <a:gd name="connsiteY1" fmla="*/ 245745 h 1165860"/>
              <a:gd name="connsiteX2" fmla="*/ 0 w 1855470"/>
              <a:gd name="connsiteY2" fmla="*/ 558165 h 1165860"/>
              <a:gd name="connsiteX3" fmla="*/ 45720 w 1855470"/>
              <a:gd name="connsiteY3" fmla="*/ 952500 h 1165860"/>
              <a:gd name="connsiteX4" fmla="*/ 97155 w 1855470"/>
              <a:gd name="connsiteY4" fmla="*/ 1009650 h 1165860"/>
              <a:gd name="connsiteX5" fmla="*/ 108585 w 1855470"/>
              <a:gd name="connsiteY5" fmla="*/ 1061085 h 1165860"/>
              <a:gd name="connsiteX6" fmla="*/ 222885 w 1855470"/>
              <a:gd name="connsiteY6" fmla="*/ 1083945 h 1165860"/>
              <a:gd name="connsiteX7" fmla="*/ 680085 w 1855470"/>
              <a:gd name="connsiteY7" fmla="*/ 1093470 h 1165860"/>
              <a:gd name="connsiteX8" fmla="*/ 678180 w 1855470"/>
              <a:gd name="connsiteY8" fmla="*/ 1122045 h 1165860"/>
              <a:gd name="connsiteX9" fmla="*/ 721995 w 1855470"/>
              <a:gd name="connsiteY9" fmla="*/ 1120140 h 1165860"/>
              <a:gd name="connsiteX10" fmla="*/ 721995 w 1855470"/>
              <a:gd name="connsiteY10" fmla="*/ 1091565 h 1165860"/>
              <a:gd name="connsiteX11" fmla="*/ 847725 w 1855470"/>
              <a:gd name="connsiteY11" fmla="*/ 1095375 h 1165860"/>
              <a:gd name="connsiteX12" fmla="*/ 849630 w 1855470"/>
              <a:gd name="connsiteY12" fmla="*/ 1148715 h 1165860"/>
              <a:gd name="connsiteX13" fmla="*/ 916305 w 1855470"/>
              <a:gd name="connsiteY13" fmla="*/ 1165860 h 1165860"/>
              <a:gd name="connsiteX14" fmla="*/ 982980 w 1855470"/>
              <a:gd name="connsiteY14" fmla="*/ 1148715 h 1165860"/>
              <a:gd name="connsiteX15" fmla="*/ 996315 w 1855470"/>
              <a:gd name="connsiteY15" fmla="*/ 1099185 h 1165860"/>
              <a:gd name="connsiteX16" fmla="*/ 1074420 w 1855470"/>
              <a:gd name="connsiteY16" fmla="*/ 1101090 h 1165860"/>
              <a:gd name="connsiteX17" fmla="*/ 1242060 w 1855470"/>
              <a:gd name="connsiteY17" fmla="*/ 1162050 h 1165860"/>
              <a:gd name="connsiteX18" fmla="*/ 1386840 w 1855470"/>
              <a:gd name="connsiteY18" fmla="*/ 1162050 h 1165860"/>
              <a:gd name="connsiteX19" fmla="*/ 1522095 w 1855470"/>
              <a:gd name="connsiteY19" fmla="*/ 1091565 h 1165860"/>
              <a:gd name="connsiteX20" fmla="*/ 1556385 w 1855470"/>
              <a:gd name="connsiteY20" fmla="*/ 1091565 h 1165860"/>
              <a:gd name="connsiteX21" fmla="*/ 1577340 w 1855470"/>
              <a:gd name="connsiteY21" fmla="*/ 1122045 h 1165860"/>
              <a:gd name="connsiteX22" fmla="*/ 1645920 w 1855470"/>
              <a:gd name="connsiteY22" fmla="*/ 1122045 h 1165860"/>
              <a:gd name="connsiteX23" fmla="*/ 1647825 w 1855470"/>
              <a:gd name="connsiteY23" fmla="*/ 1097280 h 1165860"/>
              <a:gd name="connsiteX24" fmla="*/ 1744980 w 1855470"/>
              <a:gd name="connsiteY24" fmla="*/ 1051560 h 1165860"/>
              <a:gd name="connsiteX25" fmla="*/ 1760220 w 1855470"/>
              <a:gd name="connsiteY25" fmla="*/ 998220 h 1165860"/>
              <a:gd name="connsiteX26" fmla="*/ 1813560 w 1855470"/>
              <a:gd name="connsiteY26" fmla="*/ 950595 h 1165860"/>
              <a:gd name="connsiteX27" fmla="*/ 1855470 w 1855470"/>
              <a:gd name="connsiteY27" fmla="*/ 539115 h 1165860"/>
              <a:gd name="connsiteX28" fmla="*/ 1649730 w 1855470"/>
              <a:gd name="connsiteY28" fmla="*/ 253365 h 1165860"/>
              <a:gd name="connsiteX29" fmla="*/ 1544955 w 1855470"/>
              <a:gd name="connsiteY29" fmla="*/ 219075 h 1165860"/>
              <a:gd name="connsiteX30" fmla="*/ 377190 w 1855470"/>
              <a:gd name="connsiteY30" fmla="*/ 217170 h 1165860"/>
              <a:gd name="connsiteX31" fmla="*/ 367665 w 1855470"/>
              <a:gd name="connsiteY31" fmla="*/ 0 h 1165860"/>
              <a:gd name="connsiteX32" fmla="*/ 339090 w 1855470"/>
              <a:gd name="connsiteY32" fmla="*/ 0 h 1165860"/>
              <a:gd name="connsiteX33" fmla="*/ 339090 w 1855470"/>
              <a:gd name="connsiteY33" fmla="*/ 213360 h 1165860"/>
              <a:gd name="connsiteX34" fmla="*/ 272415 w 1855470"/>
              <a:gd name="connsiteY34" fmla="*/ 224790 h 116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855470" h="1165860">
                <a:moveTo>
                  <a:pt x="272415" y="224790"/>
                </a:moveTo>
                <a:lnTo>
                  <a:pt x="184785" y="245745"/>
                </a:lnTo>
                <a:lnTo>
                  <a:pt x="0" y="558165"/>
                </a:lnTo>
                <a:lnTo>
                  <a:pt x="45720" y="952500"/>
                </a:lnTo>
                <a:lnTo>
                  <a:pt x="97155" y="1009650"/>
                </a:lnTo>
                <a:lnTo>
                  <a:pt x="108585" y="1061085"/>
                </a:lnTo>
                <a:lnTo>
                  <a:pt x="222885" y="1083945"/>
                </a:lnTo>
                <a:lnTo>
                  <a:pt x="680085" y="1093470"/>
                </a:lnTo>
                <a:lnTo>
                  <a:pt x="678180" y="1122045"/>
                </a:lnTo>
                <a:lnTo>
                  <a:pt x="721995" y="1120140"/>
                </a:lnTo>
                <a:lnTo>
                  <a:pt x="721995" y="1091565"/>
                </a:lnTo>
                <a:lnTo>
                  <a:pt x="847725" y="1095375"/>
                </a:lnTo>
                <a:lnTo>
                  <a:pt x="849630" y="1148715"/>
                </a:lnTo>
                <a:lnTo>
                  <a:pt x="916305" y="1165860"/>
                </a:lnTo>
                <a:lnTo>
                  <a:pt x="982980" y="1148715"/>
                </a:lnTo>
                <a:lnTo>
                  <a:pt x="996315" y="1099185"/>
                </a:lnTo>
                <a:lnTo>
                  <a:pt x="1074420" y="1101090"/>
                </a:lnTo>
                <a:lnTo>
                  <a:pt x="1242060" y="1162050"/>
                </a:lnTo>
                <a:lnTo>
                  <a:pt x="1386840" y="1162050"/>
                </a:lnTo>
                <a:lnTo>
                  <a:pt x="1522095" y="1091565"/>
                </a:lnTo>
                <a:lnTo>
                  <a:pt x="1556385" y="1091565"/>
                </a:lnTo>
                <a:lnTo>
                  <a:pt x="1577340" y="1122045"/>
                </a:lnTo>
                <a:lnTo>
                  <a:pt x="1645920" y="1122045"/>
                </a:lnTo>
                <a:lnTo>
                  <a:pt x="1647825" y="1097280"/>
                </a:lnTo>
                <a:lnTo>
                  <a:pt x="1744980" y="1051560"/>
                </a:lnTo>
                <a:lnTo>
                  <a:pt x="1760220" y="998220"/>
                </a:lnTo>
                <a:lnTo>
                  <a:pt x="1813560" y="950595"/>
                </a:lnTo>
                <a:lnTo>
                  <a:pt x="1855470" y="539115"/>
                </a:lnTo>
                <a:lnTo>
                  <a:pt x="1649730" y="253365"/>
                </a:lnTo>
                <a:lnTo>
                  <a:pt x="1544955" y="219075"/>
                </a:lnTo>
                <a:lnTo>
                  <a:pt x="377190" y="217170"/>
                </a:lnTo>
                <a:lnTo>
                  <a:pt x="367665" y="0"/>
                </a:lnTo>
                <a:lnTo>
                  <a:pt x="339090" y="0"/>
                </a:lnTo>
                <a:lnTo>
                  <a:pt x="339090" y="213360"/>
                </a:lnTo>
                <a:lnTo>
                  <a:pt x="272415" y="224790"/>
                </a:lnTo>
                <a:close/>
              </a:path>
            </a:pathLst>
          </a:custGeom>
          <a:solidFill>
            <a:schemeClr val="tx1"/>
          </a:solidFill>
          <a:ln w="15875" cap="rnd">
            <a:solidFill>
              <a:schemeClr val="accent1">
                <a:shade val="50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266634 w 1816101"/>
                      <a:gd name="connsiteY0" fmla="*/ 231504 h 1200682"/>
                      <a:gd name="connsiteX1" fmla="*/ 180864 w 1816101"/>
                      <a:gd name="connsiteY1" fmla="*/ 253084 h 1200682"/>
                      <a:gd name="connsiteX2" fmla="*/ 0 w 1816101"/>
                      <a:gd name="connsiteY2" fmla="*/ 574836 h 1200682"/>
                      <a:gd name="connsiteX3" fmla="*/ 44749 w 1816101"/>
                      <a:gd name="connsiteY3" fmla="*/ 980949 h 1200682"/>
                      <a:gd name="connsiteX4" fmla="*/ 95093 w 1816101"/>
                      <a:gd name="connsiteY4" fmla="*/ 1039806 h 1200682"/>
                      <a:gd name="connsiteX5" fmla="*/ 106281 w 1816101"/>
                      <a:gd name="connsiteY5" fmla="*/ 1092777 h 1200682"/>
                      <a:gd name="connsiteX6" fmla="*/ 218155 w 1816101"/>
                      <a:gd name="connsiteY6" fmla="*/ 1116320 h 1200682"/>
                      <a:gd name="connsiteX7" fmla="*/ 665655 w 1816101"/>
                      <a:gd name="connsiteY7" fmla="*/ 1126129 h 1200682"/>
                      <a:gd name="connsiteX8" fmla="*/ 663790 w 1816101"/>
                      <a:gd name="connsiteY8" fmla="*/ 1155558 h 1200682"/>
                      <a:gd name="connsiteX9" fmla="*/ 706675 w 1816101"/>
                      <a:gd name="connsiteY9" fmla="*/ 1153596 h 1200682"/>
                      <a:gd name="connsiteX10" fmla="*/ 706675 w 1816101"/>
                      <a:gd name="connsiteY10" fmla="*/ 1124167 h 1200682"/>
                      <a:gd name="connsiteX11" fmla="*/ 829738 w 1816101"/>
                      <a:gd name="connsiteY11" fmla="*/ 1128091 h 1200682"/>
                      <a:gd name="connsiteX12" fmla="*/ 831602 w 1816101"/>
                      <a:gd name="connsiteY12" fmla="*/ 1183024 h 1200682"/>
                      <a:gd name="connsiteX13" fmla="*/ 896863 w 1816101"/>
                      <a:gd name="connsiteY13" fmla="*/ 1200682 h 1200682"/>
                      <a:gd name="connsiteX14" fmla="*/ 962123 w 1816101"/>
                      <a:gd name="connsiteY14" fmla="*/ 1183024 h 1200682"/>
                      <a:gd name="connsiteX15" fmla="*/ 975175 w 1816101"/>
                      <a:gd name="connsiteY15" fmla="*/ 1132015 h 1200682"/>
                      <a:gd name="connsiteX16" fmla="*/ 1051623 w 1816101"/>
                      <a:gd name="connsiteY16" fmla="*/ 1133977 h 1200682"/>
                      <a:gd name="connsiteX17" fmla="*/ 1215706 w 1816101"/>
                      <a:gd name="connsiteY17" fmla="*/ 1196758 h 1200682"/>
                      <a:gd name="connsiteX18" fmla="*/ 1357414 w 1816101"/>
                      <a:gd name="connsiteY18" fmla="*/ 1196758 h 1200682"/>
                      <a:gd name="connsiteX19" fmla="*/ 1489799 w 1816101"/>
                      <a:gd name="connsiteY19" fmla="*/ 1124167 h 1200682"/>
                      <a:gd name="connsiteX20" fmla="*/ 1523361 w 1816101"/>
                      <a:gd name="connsiteY20" fmla="*/ 1124167 h 1200682"/>
                      <a:gd name="connsiteX21" fmla="*/ 1543872 w 1816101"/>
                      <a:gd name="connsiteY21" fmla="*/ 1155558 h 1200682"/>
                      <a:gd name="connsiteX22" fmla="*/ 1610997 w 1816101"/>
                      <a:gd name="connsiteY22" fmla="*/ 1155558 h 1200682"/>
                      <a:gd name="connsiteX23" fmla="*/ 1612861 w 1816101"/>
                      <a:gd name="connsiteY23" fmla="*/ 1130053 h 1200682"/>
                      <a:gd name="connsiteX24" fmla="*/ 1707955 w 1816101"/>
                      <a:gd name="connsiteY24" fmla="*/ 1082968 h 1200682"/>
                      <a:gd name="connsiteX25" fmla="*/ 1722871 w 1816101"/>
                      <a:gd name="connsiteY25" fmla="*/ 1028034 h 1200682"/>
                      <a:gd name="connsiteX26" fmla="*/ 1775080 w 1816101"/>
                      <a:gd name="connsiteY26" fmla="*/ 978987 h 1200682"/>
                      <a:gd name="connsiteX27" fmla="*/ 1816101 w 1816101"/>
                      <a:gd name="connsiteY27" fmla="*/ 555217 h 1200682"/>
                      <a:gd name="connsiteX28" fmla="*/ 1614726 w 1816101"/>
                      <a:gd name="connsiteY28" fmla="*/ 260932 h 1200682"/>
                      <a:gd name="connsiteX29" fmla="*/ 1512174 w 1816101"/>
                      <a:gd name="connsiteY29" fmla="*/ 225618 h 1200682"/>
                      <a:gd name="connsiteX30" fmla="*/ 369186 w 1816101"/>
                      <a:gd name="connsiteY30" fmla="*/ 223656 h 1200682"/>
                      <a:gd name="connsiteX31" fmla="*/ 359863 w 1816101"/>
                      <a:gd name="connsiteY31" fmla="*/ 0 h 1200682"/>
                      <a:gd name="connsiteX32" fmla="*/ 331895 w 1816101"/>
                      <a:gd name="connsiteY32" fmla="*/ 0 h 1200682"/>
                      <a:gd name="connsiteX33" fmla="*/ 331895 w 1816101"/>
                      <a:gd name="connsiteY33" fmla="*/ 219732 h 1200682"/>
                      <a:gd name="connsiteX34" fmla="*/ 266634 w 1816101"/>
                      <a:gd name="connsiteY34" fmla="*/ 231504 h 1200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816101" h="1200682" fill="none" extrusionOk="0">
                        <a:moveTo>
                          <a:pt x="266634" y="231504"/>
                        </a:moveTo>
                        <a:cubicBezTo>
                          <a:pt x="249926" y="228939"/>
                          <a:pt x="221389" y="235977"/>
                          <a:pt x="180864" y="253084"/>
                        </a:cubicBezTo>
                        <a:cubicBezTo>
                          <a:pt x="143654" y="329358"/>
                          <a:pt x="22490" y="495649"/>
                          <a:pt x="0" y="574836"/>
                        </a:cubicBezTo>
                        <a:cubicBezTo>
                          <a:pt x="-23661" y="684399"/>
                          <a:pt x="13483" y="815449"/>
                          <a:pt x="44749" y="980949"/>
                        </a:cubicBezTo>
                        <a:cubicBezTo>
                          <a:pt x="62017" y="999709"/>
                          <a:pt x="85104" y="1036968"/>
                          <a:pt x="95093" y="1039806"/>
                        </a:cubicBezTo>
                        <a:cubicBezTo>
                          <a:pt x="101346" y="1056980"/>
                          <a:pt x="102329" y="1071438"/>
                          <a:pt x="106281" y="1092777"/>
                        </a:cubicBezTo>
                        <a:cubicBezTo>
                          <a:pt x="147346" y="1096328"/>
                          <a:pt x="202140" y="1116271"/>
                          <a:pt x="218155" y="1116320"/>
                        </a:cubicBezTo>
                        <a:cubicBezTo>
                          <a:pt x="405133" y="1151328"/>
                          <a:pt x="588977" y="1151483"/>
                          <a:pt x="665655" y="1126129"/>
                        </a:cubicBezTo>
                        <a:cubicBezTo>
                          <a:pt x="665128" y="1131588"/>
                          <a:pt x="665207" y="1150901"/>
                          <a:pt x="663790" y="1155558"/>
                        </a:cubicBezTo>
                        <a:cubicBezTo>
                          <a:pt x="669686" y="1156756"/>
                          <a:pt x="698172" y="1154858"/>
                          <a:pt x="706675" y="1153596"/>
                        </a:cubicBezTo>
                        <a:cubicBezTo>
                          <a:pt x="705947" y="1150469"/>
                          <a:pt x="707921" y="1133807"/>
                          <a:pt x="706675" y="1124167"/>
                        </a:cubicBezTo>
                        <a:cubicBezTo>
                          <a:pt x="731190" y="1124261"/>
                          <a:pt x="772875" y="1118034"/>
                          <a:pt x="829738" y="1128091"/>
                        </a:cubicBezTo>
                        <a:cubicBezTo>
                          <a:pt x="829353" y="1146755"/>
                          <a:pt x="830977" y="1164493"/>
                          <a:pt x="831602" y="1183024"/>
                        </a:cubicBezTo>
                        <a:cubicBezTo>
                          <a:pt x="852796" y="1193812"/>
                          <a:pt x="875193" y="1193721"/>
                          <a:pt x="896863" y="1200682"/>
                        </a:cubicBezTo>
                        <a:cubicBezTo>
                          <a:pt x="928298" y="1193825"/>
                          <a:pt x="944381" y="1182090"/>
                          <a:pt x="962123" y="1183024"/>
                        </a:cubicBezTo>
                        <a:cubicBezTo>
                          <a:pt x="969583" y="1169387"/>
                          <a:pt x="970686" y="1155414"/>
                          <a:pt x="975175" y="1132015"/>
                        </a:cubicBezTo>
                        <a:cubicBezTo>
                          <a:pt x="988876" y="1138982"/>
                          <a:pt x="1038602" y="1127661"/>
                          <a:pt x="1051623" y="1133977"/>
                        </a:cubicBezTo>
                        <a:cubicBezTo>
                          <a:pt x="1129112" y="1162423"/>
                          <a:pt x="1163785" y="1176744"/>
                          <a:pt x="1215706" y="1196758"/>
                        </a:cubicBezTo>
                        <a:cubicBezTo>
                          <a:pt x="1255972" y="1196459"/>
                          <a:pt x="1316778" y="1199772"/>
                          <a:pt x="1357414" y="1196758"/>
                        </a:cubicBezTo>
                        <a:cubicBezTo>
                          <a:pt x="1418323" y="1177916"/>
                          <a:pt x="1452395" y="1155323"/>
                          <a:pt x="1489799" y="1124167"/>
                        </a:cubicBezTo>
                        <a:cubicBezTo>
                          <a:pt x="1500764" y="1123975"/>
                          <a:pt x="1516470" y="1122266"/>
                          <a:pt x="1523361" y="1124167"/>
                        </a:cubicBezTo>
                        <a:cubicBezTo>
                          <a:pt x="1527952" y="1130264"/>
                          <a:pt x="1538107" y="1151679"/>
                          <a:pt x="1543872" y="1155558"/>
                        </a:cubicBezTo>
                        <a:cubicBezTo>
                          <a:pt x="1567817" y="1158438"/>
                          <a:pt x="1590723" y="1159819"/>
                          <a:pt x="1610997" y="1155558"/>
                        </a:cubicBezTo>
                        <a:cubicBezTo>
                          <a:pt x="1613296" y="1150785"/>
                          <a:pt x="1613422" y="1132825"/>
                          <a:pt x="1612861" y="1130053"/>
                        </a:cubicBezTo>
                        <a:cubicBezTo>
                          <a:pt x="1648522" y="1117851"/>
                          <a:pt x="1668200" y="1111480"/>
                          <a:pt x="1707955" y="1082968"/>
                        </a:cubicBezTo>
                        <a:cubicBezTo>
                          <a:pt x="1718407" y="1063829"/>
                          <a:pt x="1712852" y="1053316"/>
                          <a:pt x="1722871" y="1028034"/>
                        </a:cubicBezTo>
                        <a:cubicBezTo>
                          <a:pt x="1729082" y="1014800"/>
                          <a:pt x="1750219" y="1004597"/>
                          <a:pt x="1775080" y="978987"/>
                        </a:cubicBezTo>
                        <a:cubicBezTo>
                          <a:pt x="1801945" y="774250"/>
                          <a:pt x="1824872" y="605994"/>
                          <a:pt x="1816101" y="555217"/>
                        </a:cubicBezTo>
                        <a:cubicBezTo>
                          <a:pt x="1735056" y="469084"/>
                          <a:pt x="1634264" y="318534"/>
                          <a:pt x="1614726" y="260932"/>
                        </a:cubicBezTo>
                        <a:cubicBezTo>
                          <a:pt x="1576301" y="253893"/>
                          <a:pt x="1558591" y="250283"/>
                          <a:pt x="1512174" y="225618"/>
                        </a:cubicBezTo>
                        <a:cubicBezTo>
                          <a:pt x="1280761" y="255909"/>
                          <a:pt x="618116" y="174221"/>
                          <a:pt x="369186" y="223656"/>
                        </a:cubicBezTo>
                        <a:cubicBezTo>
                          <a:pt x="372413" y="130409"/>
                          <a:pt x="365613" y="63748"/>
                          <a:pt x="359863" y="0"/>
                        </a:cubicBezTo>
                        <a:cubicBezTo>
                          <a:pt x="354834" y="-961"/>
                          <a:pt x="338722" y="-150"/>
                          <a:pt x="331895" y="0"/>
                        </a:cubicBezTo>
                        <a:cubicBezTo>
                          <a:pt x="313784" y="37498"/>
                          <a:pt x="349962" y="135578"/>
                          <a:pt x="331895" y="219732"/>
                        </a:cubicBezTo>
                        <a:cubicBezTo>
                          <a:pt x="316196" y="223200"/>
                          <a:pt x="285036" y="224828"/>
                          <a:pt x="266634" y="231504"/>
                        </a:cubicBezTo>
                        <a:close/>
                      </a:path>
                      <a:path w="1816101" h="1200682" stroke="0" extrusionOk="0">
                        <a:moveTo>
                          <a:pt x="266634" y="231504"/>
                        </a:moveTo>
                        <a:cubicBezTo>
                          <a:pt x="240210" y="241014"/>
                          <a:pt x="202151" y="249408"/>
                          <a:pt x="180864" y="253084"/>
                        </a:cubicBezTo>
                        <a:cubicBezTo>
                          <a:pt x="177391" y="317731"/>
                          <a:pt x="5397" y="525303"/>
                          <a:pt x="0" y="574836"/>
                        </a:cubicBezTo>
                        <a:cubicBezTo>
                          <a:pt x="-21738" y="677409"/>
                          <a:pt x="38888" y="818026"/>
                          <a:pt x="44749" y="980949"/>
                        </a:cubicBezTo>
                        <a:cubicBezTo>
                          <a:pt x="49453" y="992436"/>
                          <a:pt x="90301" y="1029974"/>
                          <a:pt x="95093" y="1039806"/>
                        </a:cubicBezTo>
                        <a:cubicBezTo>
                          <a:pt x="100895" y="1047849"/>
                          <a:pt x="105921" y="1071613"/>
                          <a:pt x="106281" y="1092777"/>
                        </a:cubicBezTo>
                        <a:cubicBezTo>
                          <a:pt x="150825" y="1106484"/>
                          <a:pt x="183955" y="1099334"/>
                          <a:pt x="218155" y="1116320"/>
                        </a:cubicBezTo>
                        <a:cubicBezTo>
                          <a:pt x="371655" y="1134596"/>
                          <a:pt x="454541" y="1090432"/>
                          <a:pt x="665655" y="1126129"/>
                        </a:cubicBezTo>
                        <a:cubicBezTo>
                          <a:pt x="665947" y="1130535"/>
                          <a:pt x="665075" y="1149012"/>
                          <a:pt x="663790" y="1155558"/>
                        </a:cubicBezTo>
                        <a:cubicBezTo>
                          <a:pt x="673849" y="1156168"/>
                          <a:pt x="689086" y="1155367"/>
                          <a:pt x="706675" y="1153596"/>
                        </a:cubicBezTo>
                        <a:cubicBezTo>
                          <a:pt x="707800" y="1145778"/>
                          <a:pt x="707318" y="1135625"/>
                          <a:pt x="706675" y="1124167"/>
                        </a:cubicBezTo>
                        <a:cubicBezTo>
                          <a:pt x="766459" y="1125508"/>
                          <a:pt x="816642" y="1117905"/>
                          <a:pt x="829738" y="1128091"/>
                        </a:cubicBezTo>
                        <a:cubicBezTo>
                          <a:pt x="830816" y="1146002"/>
                          <a:pt x="831159" y="1163874"/>
                          <a:pt x="831602" y="1183024"/>
                        </a:cubicBezTo>
                        <a:cubicBezTo>
                          <a:pt x="845669" y="1188103"/>
                          <a:pt x="866576" y="1197763"/>
                          <a:pt x="896863" y="1200682"/>
                        </a:cubicBezTo>
                        <a:cubicBezTo>
                          <a:pt x="916072" y="1194895"/>
                          <a:pt x="935192" y="1190249"/>
                          <a:pt x="962123" y="1183024"/>
                        </a:cubicBezTo>
                        <a:cubicBezTo>
                          <a:pt x="966598" y="1178488"/>
                          <a:pt x="965918" y="1153841"/>
                          <a:pt x="975175" y="1132015"/>
                        </a:cubicBezTo>
                        <a:cubicBezTo>
                          <a:pt x="1007999" y="1137181"/>
                          <a:pt x="1018344" y="1139606"/>
                          <a:pt x="1051623" y="1133977"/>
                        </a:cubicBezTo>
                        <a:cubicBezTo>
                          <a:pt x="1078001" y="1127271"/>
                          <a:pt x="1181211" y="1180427"/>
                          <a:pt x="1215706" y="1196758"/>
                        </a:cubicBezTo>
                        <a:cubicBezTo>
                          <a:pt x="1267786" y="1203660"/>
                          <a:pt x="1342581" y="1189849"/>
                          <a:pt x="1357414" y="1196758"/>
                        </a:cubicBezTo>
                        <a:cubicBezTo>
                          <a:pt x="1381377" y="1195899"/>
                          <a:pt x="1440795" y="1147932"/>
                          <a:pt x="1489799" y="1124167"/>
                        </a:cubicBezTo>
                        <a:cubicBezTo>
                          <a:pt x="1493525" y="1124661"/>
                          <a:pt x="1519424" y="1125275"/>
                          <a:pt x="1523361" y="1124167"/>
                        </a:cubicBezTo>
                        <a:cubicBezTo>
                          <a:pt x="1531736" y="1137525"/>
                          <a:pt x="1537463" y="1150712"/>
                          <a:pt x="1543872" y="1155558"/>
                        </a:cubicBezTo>
                        <a:cubicBezTo>
                          <a:pt x="1558277" y="1150539"/>
                          <a:pt x="1597208" y="1150259"/>
                          <a:pt x="1610997" y="1155558"/>
                        </a:cubicBezTo>
                        <a:cubicBezTo>
                          <a:pt x="1611934" y="1143949"/>
                          <a:pt x="1612346" y="1137413"/>
                          <a:pt x="1612861" y="1130053"/>
                        </a:cubicBezTo>
                        <a:cubicBezTo>
                          <a:pt x="1628721" y="1112645"/>
                          <a:pt x="1679611" y="1106360"/>
                          <a:pt x="1707955" y="1082968"/>
                        </a:cubicBezTo>
                        <a:cubicBezTo>
                          <a:pt x="1705268" y="1074578"/>
                          <a:pt x="1712974" y="1048567"/>
                          <a:pt x="1722871" y="1028034"/>
                        </a:cubicBezTo>
                        <a:cubicBezTo>
                          <a:pt x="1732542" y="1021044"/>
                          <a:pt x="1766058" y="983443"/>
                          <a:pt x="1775080" y="978987"/>
                        </a:cubicBezTo>
                        <a:cubicBezTo>
                          <a:pt x="1786326" y="823727"/>
                          <a:pt x="1826838" y="725743"/>
                          <a:pt x="1816101" y="555217"/>
                        </a:cubicBezTo>
                        <a:cubicBezTo>
                          <a:pt x="1759228" y="430963"/>
                          <a:pt x="1657493" y="293275"/>
                          <a:pt x="1614726" y="260932"/>
                        </a:cubicBezTo>
                        <a:cubicBezTo>
                          <a:pt x="1572800" y="238531"/>
                          <a:pt x="1552923" y="248928"/>
                          <a:pt x="1512174" y="225618"/>
                        </a:cubicBezTo>
                        <a:cubicBezTo>
                          <a:pt x="1274444" y="207446"/>
                          <a:pt x="545534" y="225541"/>
                          <a:pt x="369186" y="223656"/>
                        </a:cubicBezTo>
                        <a:cubicBezTo>
                          <a:pt x="353359" y="176100"/>
                          <a:pt x="375383" y="44511"/>
                          <a:pt x="359863" y="0"/>
                        </a:cubicBezTo>
                        <a:cubicBezTo>
                          <a:pt x="355154" y="2505"/>
                          <a:pt x="341707" y="-2281"/>
                          <a:pt x="331895" y="0"/>
                        </a:cubicBezTo>
                        <a:cubicBezTo>
                          <a:pt x="335719" y="87583"/>
                          <a:pt x="317816" y="144362"/>
                          <a:pt x="331895" y="219732"/>
                        </a:cubicBezTo>
                        <a:cubicBezTo>
                          <a:pt x="298777" y="219862"/>
                          <a:pt x="290329" y="222412"/>
                          <a:pt x="266634" y="23150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4" name="图片 283">
            <a:extLst>
              <a:ext uri="{FF2B5EF4-FFF2-40B4-BE49-F238E27FC236}">
                <a16:creationId xmlns:a16="http://schemas.microsoft.com/office/drawing/2014/main" xmlns="" id="{1BC87746-30A3-4394-AAA9-42765D9A9E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"/>
                    </a14:imgEffect>
                    <a14:imgEffect>
                      <a14:brightnessContrast bright="8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7218" y="1975675"/>
            <a:ext cx="2073630" cy="1279088"/>
          </a:xfrm>
          <a:prstGeom prst="rect">
            <a:avLst/>
          </a:prstGeom>
        </p:spPr>
      </p:pic>
      <p:sp>
        <p:nvSpPr>
          <p:cNvPr id="285" name="文本框 284">
            <a:extLst>
              <a:ext uri="{FF2B5EF4-FFF2-40B4-BE49-F238E27FC236}">
                <a16:creationId xmlns:a16="http://schemas.microsoft.com/office/drawing/2014/main" xmlns="" id="{1BC43832-C767-4143-B8B0-5195AB9D657B}"/>
              </a:ext>
            </a:extLst>
          </p:cNvPr>
          <p:cNvSpPr txBox="1"/>
          <p:nvPr/>
        </p:nvSpPr>
        <p:spPr>
          <a:xfrm>
            <a:off x="9594723" y="3697587"/>
            <a:ext cx="2026798" cy="1396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支持无线投屏</a:t>
            </a:r>
            <a:endParaRPr kumimoji="0" lang="en-US" altLang="zh-CN" sz="2400" b="0" i="0" u="none" strike="noStrike" kern="1200" cap="none" spc="0" normalizeH="0" baseline="0" noProof="0" dirty="0">
              <a:ln w="6350">
                <a:solidFill>
                  <a:prstClr val="white"/>
                </a:solidFill>
              </a:ln>
              <a:solidFill>
                <a:prstClr val="black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的高亮度</a:t>
            </a:r>
            <a:endParaRPr kumimoji="0" lang="en-US" altLang="zh-CN" sz="2400" b="0" i="0" u="none" strike="noStrike" kern="1200" cap="none" spc="0" normalizeH="0" baseline="0" noProof="0" dirty="0">
              <a:ln w="6350">
                <a:solidFill>
                  <a:prstClr val="white"/>
                </a:solidFill>
              </a:ln>
              <a:solidFill>
                <a:prstClr val="black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rPr>
              <a:t>投影仪</a:t>
            </a:r>
          </a:p>
        </p:txBody>
      </p:sp>
      <p:sp>
        <p:nvSpPr>
          <p:cNvPr id="289" name="right-quote-sign_56826">
            <a:extLst>
              <a:ext uri="{FF2B5EF4-FFF2-40B4-BE49-F238E27FC236}">
                <a16:creationId xmlns:a16="http://schemas.microsoft.com/office/drawing/2014/main" xmlns="" id="{A96237AE-5E3C-4EC7-A1C0-3062C3B433A2}"/>
              </a:ext>
            </a:extLst>
          </p:cNvPr>
          <p:cNvSpPr>
            <a:spLocks noChangeAspect="1"/>
          </p:cNvSpPr>
          <p:nvPr/>
        </p:nvSpPr>
        <p:spPr bwMode="auto">
          <a:xfrm>
            <a:off x="10433267" y="5282225"/>
            <a:ext cx="346822" cy="30566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FE73A2"/>
          </a:solidFill>
          <a:ln w="15875">
            <a:solidFill>
              <a:schemeClr val="tx1"/>
            </a:solidFill>
          </a:ln>
        </p:spPr>
      </p:sp>
      <p:sp>
        <p:nvSpPr>
          <p:cNvPr id="290" name="矩形 289">
            <a:extLst>
              <a:ext uri="{FF2B5EF4-FFF2-40B4-BE49-F238E27FC236}">
                <a16:creationId xmlns:a16="http://schemas.microsoft.com/office/drawing/2014/main" xmlns="" id="{F6A0C9D6-B405-42A4-A7BE-5E986C8218CE}"/>
              </a:ext>
            </a:extLst>
          </p:cNvPr>
          <p:cNvSpPr/>
          <p:nvPr/>
        </p:nvSpPr>
        <p:spPr>
          <a:xfrm flipV="1">
            <a:off x="10428151" y="3465557"/>
            <a:ext cx="354918" cy="45720"/>
          </a:xfrm>
          <a:prstGeom prst="rect">
            <a:avLst/>
          </a:prstGeom>
          <a:solidFill>
            <a:srgbClr val="7C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C6F4A721-600C-407F-AA85-E59C317F46CF}"/>
              </a:ext>
            </a:extLst>
          </p:cNvPr>
          <p:cNvSpPr/>
          <p:nvPr/>
        </p:nvSpPr>
        <p:spPr>
          <a:xfrm flipV="1">
            <a:off x="10403304" y="3485457"/>
            <a:ext cx="354918" cy="45720"/>
          </a:xfrm>
          <a:prstGeom prst="rect">
            <a:avLst/>
          </a:prstGeom>
          <a:solidFill>
            <a:srgbClr val="FE73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02321F48-170A-4A97-92D2-F29454B44ADE}"/>
              </a:ext>
            </a:extLst>
          </p:cNvPr>
          <p:cNvGrpSpPr/>
          <p:nvPr/>
        </p:nvGrpSpPr>
        <p:grpSpPr>
          <a:xfrm>
            <a:off x="11339810" y="1835622"/>
            <a:ext cx="327903" cy="326963"/>
            <a:chOff x="11277981" y="1712804"/>
            <a:chExt cx="442763" cy="441493"/>
          </a:xfrm>
          <a:solidFill>
            <a:srgbClr val="F0FC72"/>
          </a:solidFill>
        </p:grpSpPr>
        <p:sp>
          <p:nvSpPr>
            <p:cNvPr id="72" name="梯形 71">
              <a:extLst>
                <a:ext uri="{FF2B5EF4-FFF2-40B4-BE49-F238E27FC236}">
                  <a16:creationId xmlns:a16="http://schemas.microsoft.com/office/drawing/2014/main" xmlns="" id="{246EB4FF-52B2-4C61-A9DF-F2F192A5BA20}"/>
                </a:ext>
              </a:extLst>
            </p:cNvPr>
            <p:cNvSpPr/>
            <p:nvPr/>
          </p:nvSpPr>
          <p:spPr>
            <a:xfrm rot="12851848">
              <a:off x="11464654" y="1712804"/>
              <a:ext cx="128018" cy="365292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1" name="梯形 290">
              <a:extLst>
                <a:ext uri="{FF2B5EF4-FFF2-40B4-BE49-F238E27FC236}">
                  <a16:creationId xmlns:a16="http://schemas.microsoft.com/office/drawing/2014/main" xmlns="" id="{688DD0B8-97F3-4A2B-91C1-808637DC66EE}"/>
                </a:ext>
              </a:extLst>
            </p:cNvPr>
            <p:cNvSpPr/>
            <p:nvPr/>
          </p:nvSpPr>
          <p:spPr>
            <a:xfrm rot="14537893">
              <a:off x="11546262" y="1979815"/>
              <a:ext cx="114149" cy="234815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2" name="梯形 291">
              <a:extLst>
                <a:ext uri="{FF2B5EF4-FFF2-40B4-BE49-F238E27FC236}">
                  <a16:creationId xmlns:a16="http://schemas.microsoft.com/office/drawing/2014/main" xmlns="" id="{FEBC7136-B813-4BC3-9623-7EC199AB991B}"/>
                </a:ext>
              </a:extLst>
            </p:cNvPr>
            <p:cNvSpPr/>
            <p:nvPr/>
          </p:nvSpPr>
          <p:spPr>
            <a:xfrm rot="11358081">
              <a:off x="11277981" y="1777884"/>
              <a:ext cx="94821" cy="220469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6" name="加号 75">
            <a:extLst>
              <a:ext uri="{FF2B5EF4-FFF2-40B4-BE49-F238E27FC236}">
                <a16:creationId xmlns:a16="http://schemas.microsoft.com/office/drawing/2014/main" xmlns="" id="{8E1394C7-2BC7-4C83-8EF9-3E5F406C89B1}"/>
              </a:ext>
            </a:extLst>
          </p:cNvPr>
          <p:cNvSpPr/>
          <p:nvPr/>
        </p:nvSpPr>
        <p:spPr>
          <a:xfrm>
            <a:off x="3743136" y="1829230"/>
            <a:ext cx="260586" cy="260586"/>
          </a:xfrm>
          <a:prstGeom prst="mathPlus">
            <a:avLst>
              <a:gd name="adj1" fmla="val 20389"/>
            </a:avLst>
          </a:prstGeom>
          <a:solidFill>
            <a:srgbClr val="FE73A2"/>
          </a:solidFill>
          <a:ln w="15875">
            <a:solidFill>
              <a:schemeClr val="tx1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6" name="iconfont-11712-5589031">
            <a:extLst>
              <a:ext uri="{FF2B5EF4-FFF2-40B4-BE49-F238E27FC236}">
                <a16:creationId xmlns:a16="http://schemas.microsoft.com/office/drawing/2014/main" xmlns="" id="{4B6A35CF-6669-45E3-B1FD-6FB11FC38E4D}"/>
              </a:ext>
            </a:extLst>
          </p:cNvPr>
          <p:cNvSpPr>
            <a:spLocks noChangeAspect="1"/>
          </p:cNvSpPr>
          <p:nvPr/>
        </p:nvSpPr>
        <p:spPr bwMode="auto">
          <a:xfrm>
            <a:off x="2990067" y="398804"/>
            <a:ext cx="312031" cy="312029"/>
          </a:xfrm>
          <a:custGeom>
            <a:avLst/>
            <a:gdLst>
              <a:gd name="T0" fmla="*/ 9502 w 11219"/>
              <a:gd name="T1" fmla="*/ 8747 h 11218"/>
              <a:gd name="T2" fmla="*/ 11219 w 11219"/>
              <a:gd name="T3" fmla="*/ 10464 h 11218"/>
              <a:gd name="T4" fmla="*/ 10464 w 11219"/>
              <a:gd name="T5" fmla="*/ 11218 h 11218"/>
              <a:gd name="T6" fmla="*/ 8748 w 11219"/>
              <a:gd name="T7" fmla="*/ 9501 h 11218"/>
              <a:gd name="T8" fmla="*/ 7988 w 11219"/>
              <a:gd name="T9" fmla="*/ 8742 h 11218"/>
              <a:gd name="T10" fmla="*/ 8390 w 11219"/>
              <a:gd name="T11" fmla="*/ 8390 h 11218"/>
              <a:gd name="T12" fmla="*/ 8390 w 11219"/>
              <a:gd name="T13" fmla="*/ 2733 h 11218"/>
              <a:gd name="T14" fmla="*/ 2733 w 11219"/>
              <a:gd name="T15" fmla="*/ 2733 h 11218"/>
              <a:gd name="T16" fmla="*/ 2733 w 11219"/>
              <a:gd name="T17" fmla="*/ 8390 h 11218"/>
              <a:gd name="T18" fmla="*/ 6744 w 11219"/>
              <a:gd name="T19" fmla="*/ 9383 h 11218"/>
              <a:gd name="T20" fmla="*/ 7574 w 11219"/>
              <a:gd name="T21" fmla="*/ 10213 h 11218"/>
              <a:gd name="T22" fmla="*/ 1979 w 11219"/>
              <a:gd name="T23" fmla="*/ 9144 h 11218"/>
              <a:gd name="T24" fmla="*/ 1979 w 11219"/>
              <a:gd name="T25" fmla="*/ 1978 h 11218"/>
              <a:gd name="T26" fmla="*/ 9144 w 11219"/>
              <a:gd name="T27" fmla="*/ 1978 h 11218"/>
              <a:gd name="T28" fmla="*/ 9502 w 11219"/>
              <a:gd name="T29" fmla="*/ 8747 h 1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219" h="11218">
                <a:moveTo>
                  <a:pt x="9502" y="8747"/>
                </a:moveTo>
                <a:lnTo>
                  <a:pt x="11219" y="10464"/>
                </a:lnTo>
                <a:lnTo>
                  <a:pt x="10464" y="11218"/>
                </a:lnTo>
                <a:lnTo>
                  <a:pt x="8748" y="9501"/>
                </a:lnTo>
                <a:lnTo>
                  <a:pt x="7988" y="8742"/>
                </a:lnTo>
                <a:cubicBezTo>
                  <a:pt x="8130" y="8633"/>
                  <a:pt x="8264" y="8516"/>
                  <a:pt x="8390" y="8390"/>
                </a:cubicBezTo>
                <a:cubicBezTo>
                  <a:pt x="9952" y="6828"/>
                  <a:pt x="9952" y="4295"/>
                  <a:pt x="8390" y="2733"/>
                </a:cubicBezTo>
                <a:cubicBezTo>
                  <a:pt x="6828" y="1171"/>
                  <a:pt x="4295" y="1171"/>
                  <a:pt x="2733" y="2733"/>
                </a:cubicBezTo>
                <a:cubicBezTo>
                  <a:pt x="1171" y="4295"/>
                  <a:pt x="1171" y="6828"/>
                  <a:pt x="2733" y="8390"/>
                </a:cubicBezTo>
                <a:cubicBezTo>
                  <a:pt x="3819" y="9475"/>
                  <a:pt x="5373" y="9806"/>
                  <a:pt x="6744" y="9383"/>
                </a:cubicBezTo>
                <a:lnTo>
                  <a:pt x="7574" y="10213"/>
                </a:lnTo>
                <a:cubicBezTo>
                  <a:pt x="5723" y="11013"/>
                  <a:pt x="3492" y="10656"/>
                  <a:pt x="1979" y="9144"/>
                </a:cubicBezTo>
                <a:cubicBezTo>
                  <a:pt x="0" y="7165"/>
                  <a:pt x="0" y="3957"/>
                  <a:pt x="1979" y="1978"/>
                </a:cubicBezTo>
                <a:cubicBezTo>
                  <a:pt x="3958" y="0"/>
                  <a:pt x="7166" y="0"/>
                  <a:pt x="9144" y="1978"/>
                </a:cubicBezTo>
                <a:cubicBezTo>
                  <a:pt x="10996" y="3830"/>
                  <a:pt x="11115" y="6757"/>
                  <a:pt x="9502" y="8747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</p:spPr>
      </p: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xmlns="" id="{45432EA7-1141-4862-A012-8DAEE348C522}"/>
              </a:ext>
            </a:extLst>
          </p:cNvPr>
          <p:cNvSpPr/>
          <p:nvPr/>
        </p:nvSpPr>
        <p:spPr>
          <a:xfrm>
            <a:off x="10854949" y="444243"/>
            <a:ext cx="766572" cy="218943"/>
          </a:xfrm>
          <a:custGeom>
            <a:avLst/>
            <a:gdLst>
              <a:gd name="connsiteX0" fmla="*/ 100988 w 1520023"/>
              <a:gd name="connsiteY0" fmla="*/ 211272 h 434139"/>
              <a:gd name="connsiteX1" fmla="*/ 100988 w 1520023"/>
              <a:gd name="connsiteY1" fmla="*/ 283409 h 434139"/>
              <a:gd name="connsiteX2" fmla="*/ 188587 w 1520023"/>
              <a:gd name="connsiteY2" fmla="*/ 283409 h 434139"/>
              <a:gd name="connsiteX3" fmla="*/ 230837 w 1520023"/>
              <a:gd name="connsiteY3" fmla="*/ 247335 h 434139"/>
              <a:gd name="connsiteX4" fmla="*/ 188587 w 1520023"/>
              <a:gd name="connsiteY4" fmla="*/ 211272 h 434139"/>
              <a:gd name="connsiteX5" fmla="*/ 1262398 w 1520023"/>
              <a:gd name="connsiteY5" fmla="*/ 89672 h 434139"/>
              <a:gd name="connsiteX6" fmla="*/ 1207763 w 1520023"/>
              <a:gd name="connsiteY6" fmla="*/ 114398 h 434139"/>
              <a:gd name="connsiteX7" fmla="*/ 1180975 w 1520023"/>
              <a:gd name="connsiteY7" fmla="*/ 191686 h 434139"/>
              <a:gd name="connsiteX8" fmla="*/ 1198499 w 1520023"/>
              <a:gd name="connsiteY8" fmla="*/ 256610 h 434139"/>
              <a:gd name="connsiteX9" fmla="*/ 1262398 w 1520023"/>
              <a:gd name="connsiteY9" fmla="*/ 291648 h 434139"/>
              <a:gd name="connsiteX10" fmla="*/ 1318026 w 1520023"/>
              <a:gd name="connsiteY10" fmla="*/ 265885 h 434139"/>
              <a:gd name="connsiteX11" fmla="*/ 1342773 w 1520023"/>
              <a:gd name="connsiteY11" fmla="*/ 190660 h 434139"/>
              <a:gd name="connsiteX12" fmla="*/ 1304637 w 1520023"/>
              <a:gd name="connsiteY12" fmla="*/ 103071 h 434139"/>
              <a:gd name="connsiteX13" fmla="*/ 1262398 w 1520023"/>
              <a:gd name="connsiteY13" fmla="*/ 89672 h 434139"/>
              <a:gd name="connsiteX14" fmla="*/ 100988 w 1520023"/>
              <a:gd name="connsiteY14" fmla="*/ 89661 h 434139"/>
              <a:gd name="connsiteX15" fmla="*/ 100988 w 1520023"/>
              <a:gd name="connsiteY15" fmla="*/ 145311 h 434139"/>
              <a:gd name="connsiteX16" fmla="*/ 181375 w 1520023"/>
              <a:gd name="connsiteY16" fmla="*/ 145311 h 434139"/>
              <a:gd name="connsiteX17" fmla="*/ 223625 w 1520023"/>
              <a:gd name="connsiteY17" fmla="*/ 117486 h 434139"/>
              <a:gd name="connsiteX18" fmla="*/ 181375 w 1520023"/>
              <a:gd name="connsiteY18" fmla="*/ 89661 h 434139"/>
              <a:gd name="connsiteX19" fmla="*/ 523501 w 1520023"/>
              <a:gd name="connsiteY19" fmla="*/ 88636 h 434139"/>
              <a:gd name="connsiteX20" fmla="*/ 462701 w 1520023"/>
              <a:gd name="connsiteY20" fmla="*/ 143249 h 434139"/>
              <a:gd name="connsiteX21" fmla="*/ 584301 w 1520023"/>
              <a:gd name="connsiteY21" fmla="*/ 143249 h 434139"/>
              <a:gd name="connsiteX22" fmla="*/ 523501 w 1520023"/>
              <a:gd name="connsiteY22" fmla="*/ 88636 h 434139"/>
              <a:gd name="connsiteX23" fmla="*/ 930551 w 1520023"/>
              <a:gd name="connsiteY23" fmla="*/ 3109 h 434139"/>
              <a:gd name="connsiteX24" fmla="*/ 1052162 w 1520023"/>
              <a:gd name="connsiteY24" fmla="*/ 138109 h 434139"/>
              <a:gd name="connsiteX25" fmla="*/ 1052162 w 1520023"/>
              <a:gd name="connsiteY25" fmla="*/ 360687 h 434139"/>
              <a:gd name="connsiteX26" fmla="*/ 947050 w 1520023"/>
              <a:gd name="connsiteY26" fmla="*/ 360687 h 434139"/>
              <a:gd name="connsiteX27" fmla="*/ 947050 w 1520023"/>
              <a:gd name="connsiteY27" fmla="*/ 154586 h 434139"/>
              <a:gd name="connsiteX28" fmla="*/ 895503 w 1520023"/>
              <a:gd name="connsiteY28" fmla="*/ 84511 h 434139"/>
              <a:gd name="connsiteX29" fmla="*/ 822351 w 1520023"/>
              <a:gd name="connsiteY29" fmla="*/ 143249 h 434139"/>
              <a:gd name="connsiteX30" fmla="*/ 822351 w 1520023"/>
              <a:gd name="connsiteY30" fmla="*/ 360676 h 434139"/>
              <a:gd name="connsiteX31" fmla="*/ 717238 w 1520023"/>
              <a:gd name="connsiteY31" fmla="*/ 360676 h 434139"/>
              <a:gd name="connsiteX32" fmla="*/ 717238 w 1520023"/>
              <a:gd name="connsiteY32" fmla="*/ 13410 h 434139"/>
              <a:gd name="connsiteX33" fmla="*/ 822351 w 1520023"/>
              <a:gd name="connsiteY33" fmla="*/ 13410 h 434139"/>
              <a:gd name="connsiteX34" fmla="*/ 822351 w 1520023"/>
              <a:gd name="connsiteY34" fmla="*/ 59785 h 434139"/>
              <a:gd name="connsiteX35" fmla="*/ 930551 w 1520023"/>
              <a:gd name="connsiteY35" fmla="*/ 3109 h 434139"/>
              <a:gd name="connsiteX36" fmla="*/ 0 w 1520023"/>
              <a:gd name="connsiteY36" fmla="*/ 3109 h 434139"/>
              <a:gd name="connsiteX37" fmla="*/ 205064 w 1520023"/>
              <a:gd name="connsiteY37" fmla="*/ 3109 h 434139"/>
              <a:gd name="connsiteX38" fmla="*/ 260714 w 1520023"/>
              <a:gd name="connsiteY38" fmla="*/ 10322 h 434139"/>
              <a:gd name="connsiteX39" fmla="*/ 328727 w 1520023"/>
              <a:gd name="connsiteY39" fmla="*/ 93796 h 434139"/>
              <a:gd name="connsiteX40" fmla="*/ 283388 w 1520023"/>
              <a:gd name="connsiteY40" fmla="*/ 171084 h 434139"/>
              <a:gd name="connsiteX41" fmla="*/ 310177 w 1520023"/>
              <a:gd name="connsiteY41" fmla="*/ 189634 h 434139"/>
              <a:gd name="connsiteX42" fmla="*/ 340074 w 1520023"/>
              <a:gd name="connsiteY42" fmla="*/ 257647 h 434139"/>
              <a:gd name="connsiteX43" fmla="*/ 300913 w 1520023"/>
              <a:gd name="connsiteY43" fmla="*/ 338033 h 434139"/>
              <a:gd name="connsiteX44" fmla="*/ 212287 w 1520023"/>
              <a:gd name="connsiteY44" fmla="*/ 362749 h 434139"/>
              <a:gd name="connsiteX45" fmla="*/ 0 w 1520023"/>
              <a:gd name="connsiteY45" fmla="*/ 362749 h 434139"/>
              <a:gd name="connsiteX46" fmla="*/ 524537 w 1520023"/>
              <a:gd name="connsiteY46" fmla="*/ 2073 h 434139"/>
              <a:gd name="connsiteX47" fmla="*/ 693538 w 1520023"/>
              <a:gd name="connsiteY47" fmla="*/ 192712 h 434139"/>
              <a:gd name="connsiteX48" fmla="*/ 692501 w 1520023"/>
              <a:gd name="connsiteY48" fmla="*/ 209199 h 434139"/>
              <a:gd name="connsiteX49" fmla="*/ 459612 w 1520023"/>
              <a:gd name="connsiteY49" fmla="*/ 209199 h 434139"/>
              <a:gd name="connsiteX50" fmla="*/ 565761 w 1520023"/>
              <a:gd name="connsiteY50" fmla="*/ 287513 h 434139"/>
              <a:gd name="connsiteX51" fmla="*/ 687362 w 1520023"/>
              <a:gd name="connsiteY51" fmla="*/ 245273 h 434139"/>
              <a:gd name="connsiteX52" fmla="*/ 687362 w 1520023"/>
              <a:gd name="connsiteY52" fmla="*/ 324613 h 434139"/>
              <a:gd name="connsiteX53" fmla="*/ 541025 w 1520023"/>
              <a:gd name="connsiteY53" fmla="*/ 369962 h 434139"/>
              <a:gd name="connsiteX54" fmla="*/ 352437 w 1520023"/>
              <a:gd name="connsiteY54" fmla="*/ 192712 h 434139"/>
              <a:gd name="connsiteX55" fmla="*/ 352437 w 1520023"/>
              <a:gd name="connsiteY55" fmla="*/ 181374 h 434139"/>
              <a:gd name="connsiteX56" fmla="*/ 524537 w 1520023"/>
              <a:gd name="connsiteY56" fmla="*/ 2073 h 434139"/>
              <a:gd name="connsiteX57" fmla="*/ 1265475 w 1520023"/>
              <a:gd name="connsiteY57" fmla="*/ 0 h 434139"/>
              <a:gd name="connsiteX58" fmla="*/ 1455088 w 1520023"/>
              <a:gd name="connsiteY58" fmla="*/ 185499 h 434139"/>
              <a:gd name="connsiteX59" fmla="*/ 1349976 w 1520023"/>
              <a:gd name="connsiteY59" fmla="*/ 351412 h 434139"/>
              <a:gd name="connsiteX60" fmla="*/ 1349976 w 1520023"/>
              <a:gd name="connsiteY60" fmla="*/ 352438 h 434139"/>
              <a:gd name="connsiteX61" fmla="*/ 1520023 w 1520023"/>
              <a:gd name="connsiteY61" fmla="*/ 307089 h 434139"/>
              <a:gd name="connsiteX62" fmla="*/ 1504562 w 1520023"/>
              <a:gd name="connsiteY62" fmla="*/ 422513 h 434139"/>
              <a:gd name="connsiteX63" fmla="*/ 1456164 w 1520023"/>
              <a:gd name="connsiteY63" fmla="*/ 433486 h 434139"/>
              <a:gd name="connsiteX64" fmla="*/ 1440543 w 1520023"/>
              <a:gd name="connsiteY64" fmla="*/ 434139 h 434139"/>
              <a:gd name="connsiteX65" fmla="*/ 1406924 w 1520023"/>
              <a:gd name="connsiteY65" fmla="*/ 434139 h 434139"/>
              <a:gd name="connsiteX66" fmla="*/ 1340066 w 1520023"/>
              <a:gd name="connsiteY66" fmla="*/ 419809 h 434139"/>
              <a:gd name="connsiteX67" fmla="*/ 1264439 w 1520023"/>
              <a:gd name="connsiteY67" fmla="*/ 369951 h 434139"/>
              <a:gd name="connsiteX68" fmla="*/ 1072774 w 1520023"/>
              <a:gd name="connsiteY68" fmla="*/ 184463 h 434139"/>
              <a:gd name="connsiteX69" fmla="*/ 1265475 w 1520023"/>
              <a:gd name="connsiteY69" fmla="*/ 0 h 43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520023" h="434139">
                <a:moveTo>
                  <a:pt x="100988" y="211272"/>
                </a:moveTo>
                <a:lnTo>
                  <a:pt x="100988" y="283409"/>
                </a:lnTo>
                <a:lnTo>
                  <a:pt x="188587" y="283409"/>
                </a:lnTo>
                <a:cubicBezTo>
                  <a:pt x="210225" y="283409"/>
                  <a:pt x="230837" y="276197"/>
                  <a:pt x="230837" y="247335"/>
                </a:cubicBezTo>
                <a:cubicBezTo>
                  <a:pt x="230837" y="220547"/>
                  <a:pt x="210225" y="211272"/>
                  <a:pt x="188587" y="211272"/>
                </a:cubicBezTo>
                <a:close/>
                <a:moveTo>
                  <a:pt x="1262398" y="89672"/>
                </a:moveTo>
                <a:cubicBezTo>
                  <a:pt x="1238677" y="89672"/>
                  <a:pt x="1222199" y="95848"/>
                  <a:pt x="1207763" y="114398"/>
                </a:cubicBezTo>
                <a:cubicBezTo>
                  <a:pt x="1191276" y="132948"/>
                  <a:pt x="1180975" y="160762"/>
                  <a:pt x="1180975" y="191686"/>
                </a:cubicBezTo>
                <a:cubicBezTo>
                  <a:pt x="1180975" y="216422"/>
                  <a:pt x="1187151" y="239097"/>
                  <a:pt x="1198499" y="256610"/>
                </a:cubicBezTo>
                <a:cubicBezTo>
                  <a:pt x="1213961" y="279285"/>
                  <a:pt x="1234573" y="291648"/>
                  <a:pt x="1262398" y="291648"/>
                </a:cubicBezTo>
                <a:cubicBezTo>
                  <a:pt x="1284025" y="291648"/>
                  <a:pt x="1303612" y="283409"/>
                  <a:pt x="1318026" y="265885"/>
                </a:cubicBezTo>
                <a:cubicBezTo>
                  <a:pt x="1333499" y="248372"/>
                  <a:pt x="1342763" y="219511"/>
                  <a:pt x="1342773" y="190660"/>
                </a:cubicBezTo>
                <a:cubicBezTo>
                  <a:pt x="1342773" y="154586"/>
                  <a:pt x="1328338" y="121611"/>
                  <a:pt x="1304637" y="103071"/>
                </a:cubicBezTo>
                <a:cubicBezTo>
                  <a:pt x="1292274" y="92760"/>
                  <a:pt x="1277859" y="89672"/>
                  <a:pt x="1262398" y="89672"/>
                </a:cubicBezTo>
                <a:close/>
                <a:moveTo>
                  <a:pt x="100988" y="89661"/>
                </a:moveTo>
                <a:lnTo>
                  <a:pt x="100988" y="145311"/>
                </a:lnTo>
                <a:lnTo>
                  <a:pt x="181375" y="145311"/>
                </a:lnTo>
                <a:cubicBezTo>
                  <a:pt x="197862" y="145311"/>
                  <a:pt x="223625" y="144285"/>
                  <a:pt x="223625" y="117486"/>
                </a:cubicBezTo>
                <a:cubicBezTo>
                  <a:pt x="223625" y="93786"/>
                  <a:pt x="199924" y="89661"/>
                  <a:pt x="181375" y="89661"/>
                </a:cubicBezTo>
                <a:close/>
                <a:moveTo>
                  <a:pt x="523501" y="88636"/>
                </a:moveTo>
                <a:cubicBezTo>
                  <a:pt x="490525" y="88636"/>
                  <a:pt x="468887" y="111310"/>
                  <a:pt x="462701" y="143249"/>
                </a:cubicBezTo>
                <a:lnTo>
                  <a:pt x="584301" y="143249"/>
                </a:lnTo>
                <a:cubicBezTo>
                  <a:pt x="578114" y="112336"/>
                  <a:pt x="555450" y="88636"/>
                  <a:pt x="523501" y="88636"/>
                </a:cubicBezTo>
                <a:close/>
                <a:moveTo>
                  <a:pt x="930551" y="3109"/>
                </a:moveTo>
                <a:cubicBezTo>
                  <a:pt x="983113" y="3109"/>
                  <a:pt x="1052162" y="34022"/>
                  <a:pt x="1052162" y="138109"/>
                </a:cubicBezTo>
                <a:lnTo>
                  <a:pt x="1052162" y="360687"/>
                </a:lnTo>
                <a:lnTo>
                  <a:pt x="947050" y="360687"/>
                </a:lnTo>
                <a:lnTo>
                  <a:pt x="947050" y="154586"/>
                </a:lnTo>
                <a:cubicBezTo>
                  <a:pt x="947050" y="105123"/>
                  <a:pt x="925401" y="84511"/>
                  <a:pt x="895503" y="84511"/>
                </a:cubicBezTo>
                <a:cubicBezTo>
                  <a:pt x="869762" y="84511"/>
                  <a:pt x="849150" y="98936"/>
                  <a:pt x="822351" y="143249"/>
                </a:cubicBezTo>
                <a:lnTo>
                  <a:pt x="822351" y="360676"/>
                </a:lnTo>
                <a:lnTo>
                  <a:pt x="717238" y="360676"/>
                </a:lnTo>
                <a:lnTo>
                  <a:pt x="717238" y="13410"/>
                </a:lnTo>
                <a:lnTo>
                  <a:pt x="822351" y="13410"/>
                </a:lnTo>
                <a:lnTo>
                  <a:pt x="822351" y="59785"/>
                </a:lnTo>
                <a:cubicBezTo>
                  <a:pt x="855326" y="19597"/>
                  <a:pt x="888312" y="3109"/>
                  <a:pt x="930551" y="3109"/>
                </a:cubicBezTo>
                <a:close/>
                <a:moveTo>
                  <a:pt x="0" y="3109"/>
                </a:moveTo>
                <a:lnTo>
                  <a:pt x="205064" y="3109"/>
                </a:lnTo>
                <a:cubicBezTo>
                  <a:pt x="225676" y="4135"/>
                  <a:pt x="242164" y="4135"/>
                  <a:pt x="260714" y="10322"/>
                </a:cubicBezTo>
                <a:cubicBezTo>
                  <a:pt x="293689" y="21659"/>
                  <a:pt x="328727" y="43297"/>
                  <a:pt x="328727" y="93796"/>
                </a:cubicBezTo>
                <a:cubicBezTo>
                  <a:pt x="328727" y="128834"/>
                  <a:pt x="311213" y="156659"/>
                  <a:pt x="283388" y="171084"/>
                </a:cubicBezTo>
                <a:cubicBezTo>
                  <a:pt x="292663" y="176245"/>
                  <a:pt x="300902" y="180359"/>
                  <a:pt x="310177" y="189634"/>
                </a:cubicBezTo>
                <a:cubicBezTo>
                  <a:pt x="324623" y="203023"/>
                  <a:pt x="340074" y="224661"/>
                  <a:pt x="340074" y="257647"/>
                </a:cubicBezTo>
                <a:cubicBezTo>
                  <a:pt x="340074" y="282373"/>
                  <a:pt x="330799" y="315348"/>
                  <a:pt x="300913" y="338033"/>
                </a:cubicBezTo>
                <a:cubicBezTo>
                  <a:pt x="272051" y="360687"/>
                  <a:pt x="241149" y="362749"/>
                  <a:pt x="212287" y="362749"/>
                </a:cubicBezTo>
                <a:lnTo>
                  <a:pt x="0" y="362749"/>
                </a:lnTo>
                <a:close/>
                <a:moveTo>
                  <a:pt x="524537" y="2073"/>
                </a:moveTo>
                <a:cubicBezTo>
                  <a:pt x="618312" y="2073"/>
                  <a:pt x="695600" y="70086"/>
                  <a:pt x="693538" y="192712"/>
                </a:cubicBezTo>
                <a:cubicBezTo>
                  <a:pt x="693538" y="197862"/>
                  <a:pt x="693538" y="204049"/>
                  <a:pt x="692501" y="209199"/>
                </a:cubicBezTo>
                <a:lnTo>
                  <a:pt x="459612" y="209199"/>
                </a:lnTo>
                <a:cubicBezTo>
                  <a:pt x="467851" y="263813"/>
                  <a:pt x="505987" y="287513"/>
                  <a:pt x="565761" y="287513"/>
                </a:cubicBezTo>
                <a:cubicBezTo>
                  <a:pt x="608001" y="287513"/>
                  <a:pt x="638925" y="282363"/>
                  <a:pt x="687362" y="245273"/>
                </a:cubicBezTo>
                <a:lnTo>
                  <a:pt x="687362" y="324613"/>
                </a:lnTo>
                <a:cubicBezTo>
                  <a:pt x="628613" y="369962"/>
                  <a:pt x="566787" y="369962"/>
                  <a:pt x="541025" y="369962"/>
                </a:cubicBezTo>
                <a:cubicBezTo>
                  <a:pt x="426637" y="369962"/>
                  <a:pt x="352437" y="299887"/>
                  <a:pt x="352437" y="192712"/>
                </a:cubicBezTo>
                <a:lnTo>
                  <a:pt x="352437" y="181374"/>
                </a:lnTo>
                <a:cubicBezTo>
                  <a:pt x="352437" y="76262"/>
                  <a:pt x="423549" y="2073"/>
                  <a:pt x="524537" y="2073"/>
                </a:cubicBezTo>
                <a:close/>
                <a:moveTo>
                  <a:pt x="1265475" y="0"/>
                </a:moveTo>
                <a:cubicBezTo>
                  <a:pt x="1347913" y="0"/>
                  <a:pt x="1455088" y="48437"/>
                  <a:pt x="1455088" y="185499"/>
                </a:cubicBezTo>
                <a:cubicBezTo>
                  <a:pt x="1455088" y="268973"/>
                  <a:pt x="1411802" y="329774"/>
                  <a:pt x="1349976" y="351412"/>
                </a:cubicBezTo>
                <a:lnTo>
                  <a:pt x="1349976" y="352438"/>
                </a:lnTo>
                <a:cubicBezTo>
                  <a:pt x="1364411" y="356573"/>
                  <a:pt x="1455099" y="361723"/>
                  <a:pt x="1520023" y="307089"/>
                </a:cubicBezTo>
                <a:lnTo>
                  <a:pt x="1504562" y="422513"/>
                </a:lnTo>
                <a:cubicBezTo>
                  <a:pt x="1487688" y="427924"/>
                  <a:pt x="1471539" y="431466"/>
                  <a:pt x="1456164" y="433486"/>
                </a:cubicBezTo>
                <a:lnTo>
                  <a:pt x="1440543" y="434139"/>
                </a:lnTo>
                <a:lnTo>
                  <a:pt x="1406924" y="434139"/>
                </a:lnTo>
                <a:lnTo>
                  <a:pt x="1340066" y="419809"/>
                </a:lnTo>
                <a:cubicBezTo>
                  <a:pt x="1298972" y="403706"/>
                  <a:pt x="1272688" y="379744"/>
                  <a:pt x="1264439" y="369951"/>
                </a:cubicBezTo>
                <a:cubicBezTo>
                  <a:pt x="1153150" y="369951"/>
                  <a:pt x="1072774" y="296788"/>
                  <a:pt x="1072774" y="184463"/>
                </a:cubicBezTo>
                <a:cubicBezTo>
                  <a:pt x="1072774" y="62862"/>
                  <a:pt x="1164498" y="0"/>
                  <a:pt x="1265475" y="0"/>
                </a:cubicBezTo>
                <a:close/>
              </a:path>
            </a:pathLst>
          </a:custGeom>
          <a:solidFill>
            <a:schemeClr val="bg1"/>
          </a:solidFill>
          <a:ln w="355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9" name="文字方塊 6">
            <a:extLst>
              <a:ext uri="{FF2B5EF4-FFF2-40B4-BE49-F238E27FC236}">
                <a16:creationId xmlns:a16="http://schemas.microsoft.com/office/drawing/2014/main" xmlns="" id="{E19CA689-F143-49E8-8D52-5943E71D598B}"/>
              </a:ext>
            </a:extLst>
          </p:cNvPr>
          <p:cNvSpPr txBox="1"/>
          <p:nvPr/>
        </p:nvSpPr>
        <p:spPr>
          <a:xfrm>
            <a:off x="526324" y="6520336"/>
            <a:ext cx="3067984" cy="214312"/>
          </a:xfrm>
          <a:prstGeom prst="rect">
            <a:avLst/>
          </a:prstGeom>
          <a:noFill/>
        </p:spPr>
        <p:txBody>
          <a:bodyPr lIns="96000" rIns="9600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Confidential.  © </a:t>
            </a:r>
            <a:r>
              <a:rPr kumimoji="0" lang="en-US" altLang="zh-TW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Benq</a:t>
            </a: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ymbol" panose="05050102010706020507" pitchFamily="18" charset="2"/>
              </a:rPr>
              <a:t> Corporation, All Rights Reserved.</a:t>
            </a:r>
            <a:endParaRPr kumimoji="0" lang="zh-TW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7046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xmlns="" id="{A94578A5-0EDB-434D-8A3A-92A1324661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145068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469168 h 6858000"/>
              <a:gd name="connsiteX3" fmla="*/ 4068097 w 12192000"/>
              <a:gd name="connsiteY3" fmla="*/ 4038600 h 6858000"/>
              <a:gd name="connsiteX4" fmla="*/ 1382047 w 12192000"/>
              <a:gd name="connsiteY4" fmla="*/ 4533900 h 6858000"/>
              <a:gd name="connsiteX5" fmla="*/ 1343947 w 12192000"/>
              <a:gd name="connsiteY5" fmla="*/ 6858000 h 6858000"/>
              <a:gd name="connsiteX6" fmla="*/ 0 w 12192000"/>
              <a:gd name="connsiteY6" fmla="*/ 6839334 h 6858000"/>
              <a:gd name="connsiteX7" fmla="*/ 0 w 12192000"/>
              <a:gd name="connsiteY7" fmla="*/ 2989019 h 6858000"/>
              <a:gd name="connsiteX8" fmla="*/ 5782597 w 12192000"/>
              <a:gd name="connsiteY8" fmla="*/ 2762250 h 6858000"/>
              <a:gd name="connsiteX9" fmla="*/ 4106197 w 12192000"/>
              <a:gd name="connsiteY9" fmla="*/ 2228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5145068" y="0"/>
                </a:moveTo>
                <a:lnTo>
                  <a:pt x="12192000" y="0"/>
                </a:lnTo>
                <a:lnTo>
                  <a:pt x="12192000" y="3469168"/>
                </a:lnTo>
                <a:lnTo>
                  <a:pt x="4068097" y="4038600"/>
                </a:lnTo>
                <a:lnTo>
                  <a:pt x="1382047" y="4533900"/>
                </a:lnTo>
                <a:cubicBezTo>
                  <a:pt x="2759997" y="5632450"/>
                  <a:pt x="2251997" y="6369050"/>
                  <a:pt x="1343947" y="6858000"/>
                </a:cubicBezTo>
                <a:lnTo>
                  <a:pt x="0" y="6839334"/>
                </a:lnTo>
                <a:lnTo>
                  <a:pt x="0" y="2989019"/>
                </a:lnTo>
                <a:lnTo>
                  <a:pt x="5782597" y="2762250"/>
                </a:lnTo>
                <a:lnTo>
                  <a:pt x="4106197" y="2228850"/>
                </a:lnTo>
                <a:close/>
              </a:path>
            </a:pathLst>
          </a:custGeom>
          <a:solidFill>
            <a:srgbClr val="00D3F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3" name="任意多边形: 形状 242">
            <a:extLst>
              <a:ext uri="{FF2B5EF4-FFF2-40B4-BE49-F238E27FC236}">
                <a16:creationId xmlns:a16="http://schemas.microsoft.com/office/drawing/2014/main" xmlns="" id="{EB873BE9-512F-4472-801B-4056481692C5}"/>
              </a:ext>
            </a:extLst>
          </p:cNvPr>
          <p:cNvSpPr/>
          <p:nvPr/>
        </p:nvSpPr>
        <p:spPr>
          <a:xfrm>
            <a:off x="1304150" y="3259394"/>
            <a:ext cx="5592444" cy="3598606"/>
          </a:xfrm>
          <a:custGeom>
            <a:avLst/>
            <a:gdLst>
              <a:gd name="connsiteX0" fmla="*/ 3858401 w 5592444"/>
              <a:gd name="connsiteY0" fmla="*/ 0 h 3598606"/>
              <a:gd name="connsiteX1" fmla="*/ 5592444 w 5592444"/>
              <a:gd name="connsiteY1" fmla="*/ 3598606 h 3598606"/>
              <a:gd name="connsiteX2" fmla="*/ 0 w 5592444"/>
              <a:gd name="connsiteY2" fmla="*/ 3598606 h 3598606"/>
              <a:gd name="connsiteX3" fmla="*/ 1267600 w 5592444"/>
              <a:gd name="connsiteY3" fmla="*/ 571500 h 359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2444" h="3598606">
                <a:moveTo>
                  <a:pt x="3858401" y="0"/>
                </a:moveTo>
                <a:lnTo>
                  <a:pt x="5592444" y="3598606"/>
                </a:lnTo>
                <a:lnTo>
                  <a:pt x="0" y="3598606"/>
                </a:lnTo>
                <a:lnTo>
                  <a:pt x="1267600" y="571500"/>
                </a:lnTo>
                <a:close/>
              </a:path>
            </a:pathLst>
          </a:custGeom>
          <a:solidFill>
            <a:srgbClr val="7739F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8" name="任意多边形: 形状 237">
            <a:extLst>
              <a:ext uri="{FF2B5EF4-FFF2-40B4-BE49-F238E27FC236}">
                <a16:creationId xmlns:a16="http://schemas.microsoft.com/office/drawing/2014/main" xmlns="" id="{40F87EFD-6942-4239-A9BA-1240D2803EA6}"/>
              </a:ext>
            </a:extLst>
          </p:cNvPr>
          <p:cNvSpPr/>
          <p:nvPr/>
        </p:nvSpPr>
        <p:spPr>
          <a:xfrm>
            <a:off x="5394112" y="816402"/>
            <a:ext cx="6797888" cy="6041598"/>
          </a:xfrm>
          <a:custGeom>
            <a:avLst/>
            <a:gdLst>
              <a:gd name="connsiteX0" fmla="*/ 5070438 w 6797888"/>
              <a:gd name="connsiteY0" fmla="*/ 170 h 6041598"/>
              <a:gd name="connsiteX1" fmla="*/ 6777116 w 6797888"/>
              <a:gd name="connsiteY1" fmla="*/ 223707 h 6041598"/>
              <a:gd name="connsiteX2" fmla="*/ 6797888 w 6797888"/>
              <a:gd name="connsiteY2" fmla="*/ 229889 h 6041598"/>
              <a:gd name="connsiteX3" fmla="*/ 6797888 w 6797888"/>
              <a:gd name="connsiteY3" fmla="*/ 6041598 h 6041598"/>
              <a:gd name="connsiteX4" fmla="*/ 0 w 6797888"/>
              <a:gd name="connsiteY4" fmla="*/ 6041598 h 6041598"/>
              <a:gd name="connsiteX5" fmla="*/ 1631113 w 6797888"/>
              <a:gd name="connsiteY5" fmla="*/ 518403 h 6041598"/>
              <a:gd name="connsiteX6" fmla="*/ 5070438 w 6797888"/>
              <a:gd name="connsiteY6" fmla="*/ 170 h 604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97888" h="6041598">
                <a:moveTo>
                  <a:pt x="5070438" y="170"/>
                </a:moveTo>
                <a:cubicBezTo>
                  <a:pt x="5822696" y="4970"/>
                  <a:pt x="6374716" y="110630"/>
                  <a:pt x="6777116" y="223707"/>
                </a:cubicBezTo>
                <a:lnTo>
                  <a:pt x="6797888" y="229889"/>
                </a:lnTo>
                <a:lnTo>
                  <a:pt x="6797888" y="6041598"/>
                </a:lnTo>
                <a:lnTo>
                  <a:pt x="0" y="6041598"/>
                </a:lnTo>
                <a:lnTo>
                  <a:pt x="1631113" y="518403"/>
                </a:lnTo>
                <a:cubicBezTo>
                  <a:pt x="3089458" y="120934"/>
                  <a:pt x="4210715" y="-5316"/>
                  <a:pt x="5070438" y="170"/>
                </a:cubicBezTo>
                <a:close/>
              </a:path>
            </a:pathLst>
          </a:custGeom>
          <a:solidFill>
            <a:srgbClr val="F4515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xmlns="" id="{907AD90F-7021-4242-9982-6EB37DC46EB3}"/>
              </a:ext>
            </a:extLst>
          </p:cNvPr>
          <p:cNvSpPr/>
          <p:nvPr/>
        </p:nvSpPr>
        <p:spPr>
          <a:xfrm>
            <a:off x="1" y="0"/>
            <a:ext cx="5138097" cy="3943350"/>
          </a:xfrm>
          <a:custGeom>
            <a:avLst/>
            <a:gdLst>
              <a:gd name="connsiteX0" fmla="*/ 0 w 5138097"/>
              <a:gd name="connsiteY0" fmla="*/ 0 h 3943350"/>
              <a:gd name="connsiteX1" fmla="*/ 5138097 w 5138097"/>
              <a:gd name="connsiteY1" fmla="*/ 0 h 3943350"/>
              <a:gd name="connsiteX2" fmla="*/ 4019550 w 5138097"/>
              <a:gd name="connsiteY2" fmla="*/ 3943350 h 3943350"/>
              <a:gd name="connsiteX3" fmla="*/ 0 w 5138097"/>
              <a:gd name="connsiteY3" fmla="*/ 3071184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8097" h="3943350">
                <a:moveTo>
                  <a:pt x="0" y="0"/>
                </a:moveTo>
                <a:lnTo>
                  <a:pt x="5138097" y="0"/>
                </a:lnTo>
                <a:lnTo>
                  <a:pt x="4019550" y="3943350"/>
                </a:lnTo>
                <a:lnTo>
                  <a:pt x="0" y="3071184"/>
                </a:lnTo>
                <a:close/>
              </a:path>
            </a:pathLst>
          </a:custGeom>
          <a:solidFill>
            <a:srgbClr val="FBCC4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xmlns="" id="{05D393DE-90BC-46EA-8873-FC488FD080D9}"/>
              </a:ext>
            </a:extLst>
          </p:cNvPr>
          <p:cNvSpPr/>
          <p:nvPr/>
        </p:nvSpPr>
        <p:spPr>
          <a:xfrm>
            <a:off x="515938" y="539750"/>
            <a:ext cx="11125200" cy="572611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xmlns="" id="{D28A9979-7636-4BFB-B5FD-E5BE119154CC}"/>
              </a:ext>
            </a:extLst>
          </p:cNvPr>
          <p:cNvSpPr/>
          <p:nvPr/>
        </p:nvSpPr>
        <p:spPr>
          <a:xfrm>
            <a:off x="508684" y="547102"/>
            <a:ext cx="11125200" cy="5492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xmlns="" id="{3ADF0632-03C6-412F-8330-CDCB7D6DB17E}"/>
              </a:ext>
            </a:extLst>
          </p:cNvPr>
          <p:cNvSpPr/>
          <p:nvPr/>
        </p:nvSpPr>
        <p:spPr>
          <a:xfrm>
            <a:off x="767269" y="652462"/>
            <a:ext cx="4874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ea"/>
                <a:sym typeface="Gill Sans MT"/>
              </a:rPr>
              <a:t>E540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ea"/>
                <a:sym typeface="Gill Sans MT"/>
              </a:rPr>
              <a:t>用户选购投影仪的观念已有所改变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ea"/>
              <a:sym typeface="Gill Sans MT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C3D03F19-1C58-4FB4-8010-97511B6D848A}"/>
              </a:ext>
            </a:extLst>
          </p:cNvPr>
          <p:cNvSpPr txBox="1"/>
          <p:nvPr/>
        </p:nvSpPr>
        <p:spPr>
          <a:xfrm>
            <a:off x="6378351" y="2645747"/>
            <a:ext cx="3121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</a:t>
            </a:r>
          </a:p>
        </p:txBody>
      </p:sp>
      <p:graphicFrame>
        <p:nvGraphicFramePr>
          <p:cNvPr id="177" name="图表 176">
            <a:extLst>
              <a:ext uri="{FF2B5EF4-FFF2-40B4-BE49-F238E27FC236}">
                <a16:creationId xmlns:a16="http://schemas.microsoft.com/office/drawing/2014/main" xmlns="" id="{1D43FA10-3F66-4DE3-9FC2-2BEBA7220055}"/>
              </a:ext>
            </a:extLst>
          </p:cNvPr>
          <p:cNvGraphicFramePr/>
          <p:nvPr/>
        </p:nvGraphicFramePr>
        <p:xfrm>
          <a:off x="0" y="1955459"/>
          <a:ext cx="5831173" cy="389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8" name="矩形 177">
            <a:extLst>
              <a:ext uri="{FF2B5EF4-FFF2-40B4-BE49-F238E27FC236}">
                <a16:creationId xmlns:a16="http://schemas.microsoft.com/office/drawing/2014/main" xmlns="" id="{502CD2EE-B5B3-4D6D-AE00-F7BD18D1D918}"/>
              </a:ext>
            </a:extLst>
          </p:cNvPr>
          <p:cNvSpPr/>
          <p:nvPr/>
        </p:nvSpPr>
        <p:spPr>
          <a:xfrm>
            <a:off x="6547295" y="2501900"/>
            <a:ext cx="16995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E540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用户印象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99F4A398-3C26-407E-B869-7AB620A2E6EE}"/>
              </a:ext>
            </a:extLst>
          </p:cNvPr>
          <p:cNvSpPr/>
          <p:nvPr/>
        </p:nvSpPr>
        <p:spPr>
          <a:xfrm>
            <a:off x="6533228" y="4229100"/>
            <a:ext cx="24449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电商站内评价词频分析</a:t>
            </a:r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xmlns="" id="{CC647798-A372-4DB9-AACC-7B0C081353C3}"/>
              </a:ext>
            </a:extLst>
          </p:cNvPr>
          <p:cNvSpPr/>
          <p:nvPr/>
        </p:nvSpPr>
        <p:spPr>
          <a:xfrm>
            <a:off x="1183421" y="2450098"/>
            <a:ext cx="2633836" cy="387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影响购买的关键因素（人）</a:t>
            </a:r>
            <a:endParaRPr kumimoji="0" lang="en-US" altLang="zh-CN" sz="2800" b="0" i="0" u="none" strike="noStrike" kern="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181" name="矩形: 圆角 180">
            <a:extLst>
              <a:ext uri="{FF2B5EF4-FFF2-40B4-BE49-F238E27FC236}">
                <a16:creationId xmlns:a16="http://schemas.microsoft.com/office/drawing/2014/main" xmlns="" id="{614FF3B3-9FAC-43E3-BC00-31DA1274DE8F}"/>
              </a:ext>
            </a:extLst>
          </p:cNvPr>
          <p:cNvSpPr/>
          <p:nvPr/>
        </p:nvSpPr>
        <p:spPr>
          <a:xfrm>
            <a:off x="878732" y="2276476"/>
            <a:ext cx="5064868" cy="3565524"/>
          </a:xfrm>
          <a:prstGeom prst="roundRect">
            <a:avLst>
              <a:gd name="adj" fmla="val 3524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2" name="矩形: 圆角 181">
            <a:extLst>
              <a:ext uri="{FF2B5EF4-FFF2-40B4-BE49-F238E27FC236}">
                <a16:creationId xmlns:a16="http://schemas.microsoft.com/office/drawing/2014/main" xmlns="" id="{CD11AF01-9267-4DEB-BC1A-512BF044217F}"/>
              </a:ext>
            </a:extLst>
          </p:cNvPr>
          <p:cNvSpPr/>
          <p:nvPr/>
        </p:nvSpPr>
        <p:spPr>
          <a:xfrm>
            <a:off x="6248400" y="2276475"/>
            <a:ext cx="5064868" cy="1317626"/>
          </a:xfrm>
          <a:prstGeom prst="roundRect">
            <a:avLst>
              <a:gd name="adj" fmla="val 3524"/>
            </a:avLst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xmlns="" id="{09F1B8EB-DFB7-48B9-BDCC-1DD319217A85}"/>
              </a:ext>
            </a:extLst>
          </p:cNvPr>
          <p:cNvSpPr/>
          <p:nvPr/>
        </p:nvSpPr>
        <p:spPr>
          <a:xfrm>
            <a:off x="6248400" y="5206350"/>
            <a:ext cx="5067300" cy="635650"/>
          </a:xfrm>
          <a:custGeom>
            <a:avLst/>
            <a:gdLst>
              <a:gd name="connsiteX0" fmla="*/ 5033736 w 5064868"/>
              <a:gd name="connsiteY0" fmla="*/ 650 h 534763"/>
              <a:gd name="connsiteX1" fmla="*/ 5064868 w 5064868"/>
              <a:gd name="connsiteY1" fmla="*/ 8387 h 534763"/>
              <a:gd name="connsiteX2" fmla="*/ 5064868 w 5064868"/>
              <a:gd name="connsiteY2" fmla="*/ 472465 h 534763"/>
              <a:gd name="connsiteX3" fmla="*/ 5002570 w 5064868"/>
              <a:gd name="connsiteY3" fmla="*/ 534763 h 534763"/>
              <a:gd name="connsiteX4" fmla="*/ 62298 w 5064868"/>
              <a:gd name="connsiteY4" fmla="*/ 534763 h 534763"/>
              <a:gd name="connsiteX5" fmla="*/ 0 w 5064868"/>
              <a:gd name="connsiteY5" fmla="*/ 472465 h 534763"/>
              <a:gd name="connsiteX6" fmla="*/ 0 w 5064868"/>
              <a:gd name="connsiteY6" fmla="*/ 406772 h 534763"/>
              <a:gd name="connsiteX7" fmla="*/ 8803 w 5064868"/>
              <a:gd name="connsiteY7" fmla="*/ 389886 h 534763"/>
              <a:gd name="connsiteX8" fmla="*/ 410936 w 5064868"/>
              <a:gd name="connsiteY8" fmla="*/ 13350 h 534763"/>
              <a:gd name="connsiteX9" fmla="*/ 1134836 w 5064868"/>
              <a:gd name="connsiteY9" fmla="*/ 394350 h 534763"/>
              <a:gd name="connsiteX10" fmla="*/ 1998436 w 5064868"/>
              <a:gd name="connsiteY10" fmla="*/ 38750 h 534763"/>
              <a:gd name="connsiteX11" fmla="*/ 2709636 w 5064868"/>
              <a:gd name="connsiteY11" fmla="*/ 394350 h 534763"/>
              <a:gd name="connsiteX12" fmla="*/ 3458936 w 5064868"/>
              <a:gd name="connsiteY12" fmla="*/ 13350 h 534763"/>
              <a:gd name="connsiteX13" fmla="*/ 4284436 w 5064868"/>
              <a:gd name="connsiteY13" fmla="*/ 305450 h 534763"/>
              <a:gd name="connsiteX14" fmla="*/ 5033736 w 5064868"/>
              <a:gd name="connsiteY14" fmla="*/ 650 h 53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64868" h="534763">
                <a:moveTo>
                  <a:pt x="5033736" y="650"/>
                </a:moveTo>
                <a:lnTo>
                  <a:pt x="5064868" y="8387"/>
                </a:lnTo>
                <a:lnTo>
                  <a:pt x="5064868" y="472465"/>
                </a:lnTo>
                <a:cubicBezTo>
                  <a:pt x="5064868" y="506871"/>
                  <a:pt x="5036976" y="534763"/>
                  <a:pt x="5002570" y="534763"/>
                </a:cubicBezTo>
                <a:lnTo>
                  <a:pt x="62298" y="534763"/>
                </a:lnTo>
                <a:cubicBezTo>
                  <a:pt x="27892" y="534763"/>
                  <a:pt x="0" y="506871"/>
                  <a:pt x="0" y="472465"/>
                </a:cubicBezTo>
                <a:lnTo>
                  <a:pt x="0" y="406772"/>
                </a:lnTo>
                <a:lnTo>
                  <a:pt x="8803" y="389886"/>
                </a:lnTo>
                <a:cubicBezTo>
                  <a:pt x="101771" y="226869"/>
                  <a:pt x="261711" y="30812"/>
                  <a:pt x="410936" y="13350"/>
                </a:cubicBezTo>
                <a:cubicBezTo>
                  <a:pt x="609903" y="-9933"/>
                  <a:pt x="870253" y="390117"/>
                  <a:pt x="1134836" y="394350"/>
                </a:cubicBezTo>
                <a:cubicBezTo>
                  <a:pt x="1399419" y="398583"/>
                  <a:pt x="1735969" y="38750"/>
                  <a:pt x="1998436" y="38750"/>
                </a:cubicBezTo>
                <a:cubicBezTo>
                  <a:pt x="2260903" y="38750"/>
                  <a:pt x="2466219" y="398583"/>
                  <a:pt x="2709636" y="394350"/>
                </a:cubicBezTo>
                <a:cubicBezTo>
                  <a:pt x="2953053" y="390117"/>
                  <a:pt x="3196469" y="28167"/>
                  <a:pt x="3458936" y="13350"/>
                </a:cubicBezTo>
                <a:cubicBezTo>
                  <a:pt x="3721403" y="-1467"/>
                  <a:pt x="4021969" y="307567"/>
                  <a:pt x="4284436" y="305450"/>
                </a:cubicBezTo>
                <a:cubicBezTo>
                  <a:pt x="4546903" y="303333"/>
                  <a:pt x="4839003" y="-16283"/>
                  <a:pt x="5033736" y="650"/>
                </a:cubicBezTo>
                <a:close/>
              </a:path>
            </a:pathLst>
          </a:custGeom>
          <a:solidFill>
            <a:srgbClr val="FFDD7C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4" name="矩形: 圆角 25">
            <a:extLst>
              <a:ext uri="{FF2B5EF4-FFF2-40B4-BE49-F238E27FC236}">
                <a16:creationId xmlns:a16="http://schemas.microsoft.com/office/drawing/2014/main" xmlns="" id="{B50F5AC6-E734-4F04-B9AF-1DDF44F3E8C1}"/>
              </a:ext>
            </a:extLst>
          </p:cNvPr>
          <p:cNvSpPr/>
          <p:nvPr/>
        </p:nvSpPr>
        <p:spPr>
          <a:xfrm>
            <a:off x="6250214" y="3788228"/>
            <a:ext cx="5064868" cy="2053772"/>
          </a:xfrm>
          <a:custGeom>
            <a:avLst/>
            <a:gdLst>
              <a:gd name="connsiteX0" fmla="*/ 0 w 5064868"/>
              <a:gd name="connsiteY0" fmla="*/ 62298 h 1767827"/>
              <a:gd name="connsiteX1" fmla="*/ 62298 w 5064868"/>
              <a:gd name="connsiteY1" fmla="*/ 0 h 1767827"/>
              <a:gd name="connsiteX2" fmla="*/ 5002570 w 5064868"/>
              <a:gd name="connsiteY2" fmla="*/ 0 h 1767827"/>
              <a:gd name="connsiteX3" fmla="*/ 5064868 w 5064868"/>
              <a:gd name="connsiteY3" fmla="*/ 62298 h 1767827"/>
              <a:gd name="connsiteX4" fmla="*/ 5064868 w 5064868"/>
              <a:gd name="connsiteY4" fmla="*/ 1705529 h 1767827"/>
              <a:gd name="connsiteX5" fmla="*/ 5002570 w 5064868"/>
              <a:gd name="connsiteY5" fmla="*/ 1767827 h 1767827"/>
              <a:gd name="connsiteX6" fmla="*/ 62298 w 5064868"/>
              <a:gd name="connsiteY6" fmla="*/ 1767827 h 1767827"/>
              <a:gd name="connsiteX7" fmla="*/ 0 w 5064868"/>
              <a:gd name="connsiteY7" fmla="*/ 1705529 h 1767827"/>
              <a:gd name="connsiteX8" fmla="*/ 0 w 5064868"/>
              <a:gd name="connsiteY8" fmla="*/ 62298 h 1767827"/>
              <a:gd name="connsiteX0" fmla="*/ 0 w 5064868"/>
              <a:gd name="connsiteY0" fmla="*/ 62298 h 1767827"/>
              <a:gd name="connsiteX1" fmla="*/ 62298 w 5064868"/>
              <a:gd name="connsiteY1" fmla="*/ 0 h 1767827"/>
              <a:gd name="connsiteX2" fmla="*/ 2729593 w 5064868"/>
              <a:gd name="connsiteY2" fmla="*/ 3628 h 1767827"/>
              <a:gd name="connsiteX3" fmla="*/ 5002570 w 5064868"/>
              <a:gd name="connsiteY3" fmla="*/ 0 h 1767827"/>
              <a:gd name="connsiteX4" fmla="*/ 5064868 w 5064868"/>
              <a:gd name="connsiteY4" fmla="*/ 62298 h 1767827"/>
              <a:gd name="connsiteX5" fmla="*/ 5064868 w 5064868"/>
              <a:gd name="connsiteY5" fmla="*/ 1705529 h 1767827"/>
              <a:gd name="connsiteX6" fmla="*/ 5002570 w 5064868"/>
              <a:gd name="connsiteY6" fmla="*/ 1767827 h 1767827"/>
              <a:gd name="connsiteX7" fmla="*/ 62298 w 5064868"/>
              <a:gd name="connsiteY7" fmla="*/ 1767827 h 1767827"/>
              <a:gd name="connsiteX8" fmla="*/ 0 w 5064868"/>
              <a:gd name="connsiteY8" fmla="*/ 1705529 h 1767827"/>
              <a:gd name="connsiteX9" fmla="*/ 0 w 5064868"/>
              <a:gd name="connsiteY9" fmla="*/ 62298 h 1767827"/>
              <a:gd name="connsiteX0" fmla="*/ 0 w 5064868"/>
              <a:gd name="connsiteY0" fmla="*/ 62298 h 1767827"/>
              <a:gd name="connsiteX1" fmla="*/ 62298 w 5064868"/>
              <a:gd name="connsiteY1" fmla="*/ 0 h 1767827"/>
              <a:gd name="connsiteX2" fmla="*/ 2366736 w 5064868"/>
              <a:gd name="connsiteY2" fmla="*/ 3628 h 1767827"/>
              <a:gd name="connsiteX3" fmla="*/ 2729593 w 5064868"/>
              <a:gd name="connsiteY3" fmla="*/ 3628 h 1767827"/>
              <a:gd name="connsiteX4" fmla="*/ 5002570 w 5064868"/>
              <a:gd name="connsiteY4" fmla="*/ 0 h 1767827"/>
              <a:gd name="connsiteX5" fmla="*/ 5064868 w 5064868"/>
              <a:gd name="connsiteY5" fmla="*/ 62298 h 1767827"/>
              <a:gd name="connsiteX6" fmla="*/ 5064868 w 5064868"/>
              <a:gd name="connsiteY6" fmla="*/ 1705529 h 1767827"/>
              <a:gd name="connsiteX7" fmla="*/ 5002570 w 5064868"/>
              <a:gd name="connsiteY7" fmla="*/ 1767827 h 1767827"/>
              <a:gd name="connsiteX8" fmla="*/ 62298 w 5064868"/>
              <a:gd name="connsiteY8" fmla="*/ 1767827 h 1767827"/>
              <a:gd name="connsiteX9" fmla="*/ 0 w 5064868"/>
              <a:gd name="connsiteY9" fmla="*/ 1705529 h 1767827"/>
              <a:gd name="connsiteX10" fmla="*/ 0 w 5064868"/>
              <a:gd name="connsiteY10" fmla="*/ 62298 h 1767827"/>
              <a:gd name="connsiteX0" fmla="*/ 0 w 5064868"/>
              <a:gd name="connsiteY0" fmla="*/ 62298 h 1767827"/>
              <a:gd name="connsiteX1" fmla="*/ 62298 w 5064868"/>
              <a:gd name="connsiteY1" fmla="*/ 0 h 1767827"/>
              <a:gd name="connsiteX2" fmla="*/ 2366736 w 5064868"/>
              <a:gd name="connsiteY2" fmla="*/ 3628 h 1767827"/>
              <a:gd name="connsiteX3" fmla="*/ 2526393 w 5064868"/>
              <a:gd name="connsiteY3" fmla="*/ 3628 h 1767827"/>
              <a:gd name="connsiteX4" fmla="*/ 2729593 w 5064868"/>
              <a:gd name="connsiteY4" fmla="*/ 3628 h 1767827"/>
              <a:gd name="connsiteX5" fmla="*/ 5002570 w 5064868"/>
              <a:gd name="connsiteY5" fmla="*/ 0 h 1767827"/>
              <a:gd name="connsiteX6" fmla="*/ 5064868 w 5064868"/>
              <a:gd name="connsiteY6" fmla="*/ 62298 h 1767827"/>
              <a:gd name="connsiteX7" fmla="*/ 5064868 w 5064868"/>
              <a:gd name="connsiteY7" fmla="*/ 1705529 h 1767827"/>
              <a:gd name="connsiteX8" fmla="*/ 5002570 w 5064868"/>
              <a:gd name="connsiteY8" fmla="*/ 1767827 h 1767827"/>
              <a:gd name="connsiteX9" fmla="*/ 62298 w 5064868"/>
              <a:gd name="connsiteY9" fmla="*/ 1767827 h 1767827"/>
              <a:gd name="connsiteX10" fmla="*/ 0 w 5064868"/>
              <a:gd name="connsiteY10" fmla="*/ 1705529 h 1767827"/>
              <a:gd name="connsiteX11" fmla="*/ 0 w 5064868"/>
              <a:gd name="connsiteY11" fmla="*/ 62298 h 1767827"/>
              <a:gd name="connsiteX0" fmla="*/ 0 w 5064868"/>
              <a:gd name="connsiteY0" fmla="*/ 247356 h 1952885"/>
              <a:gd name="connsiteX1" fmla="*/ 62298 w 5064868"/>
              <a:gd name="connsiteY1" fmla="*/ 185058 h 1952885"/>
              <a:gd name="connsiteX2" fmla="*/ 2366736 w 5064868"/>
              <a:gd name="connsiteY2" fmla="*/ 188686 h 1952885"/>
              <a:gd name="connsiteX3" fmla="*/ 2540907 w 5064868"/>
              <a:gd name="connsiteY3" fmla="*/ 0 h 1952885"/>
              <a:gd name="connsiteX4" fmla="*/ 2729593 w 5064868"/>
              <a:gd name="connsiteY4" fmla="*/ 188686 h 1952885"/>
              <a:gd name="connsiteX5" fmla="*/ 5002570 w 5064868"/>
              <a:gd name="connsiteY5" fmla="*/ 185058 h 1952885"/>
              <a:gd name="connsiteX6" fmla="*/ 5064868 w 5064868"/>
              <a:gd name="connsiteY6" fmla="*/ 247356 h 1952885"/>
              <a:gd name="connsiteX7" fmla="*/ 5064868 w 5064868"/>
              <a:gd name="connsiteY7" fmla="*/ 1890587 h 1952885"/>
              <a:gd name="connsiteX8" fmla="*/ 5002570 w 5064868"/>
              <a:gd name="connsiteY8" fmla="*/ 1952885 h 1952885"/>
              <a:gd name="connsiteX9" fmla="*/ 62298 w 5064868"/>
              <a:gd name="connsiteY9" fmla="*/ 1952885 h 1952885"/>
              <a:gd name="connsiteX10" fmla="*/ 0 w 5064868"/>
              <a:gd name="connsiteY10" fmla="*/ 1890587 h 1952885"/>
              <a:gd name="connsiteX11" fmla="*/ 0 w 5064868"/>
              <a:gd name="connsiteY11" fmla="*/ 247356 h 195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64868" h="1952885">
                <a:moveTo>
                  <a:pt x="0" y="247356"/>
                </a:moveTo>
                <a:cubicBezTo>
                  <a:pt x="0" y="212950"/>
                  <a:pt x="27892" y="185058"/>
                  <a:pt x="62298" y="185058"/>
                </a:cubicBezTo>
                <a:lnTo>
                  <a:pt x="2366736" y="188686"/>
                </a:lnTo>
                <a:lnTo>
                  <a:pt x="2540907" y="0"/>
                </a:lnTo>
                <a:lnTo>
                  <a:pt x="2729593" y="188686"/>
                </a:lnTo>
                <a:lnTo>
                  <a:pt x="5002570" y="185058"/>
                </a:lnTo>
                <a:cubicBezTo>
                  <a:pt x="5036976" y="185058"/>
                  <a:pt x="5064868" y="212950"/>
                  <a:pt x="5064868" y="247356"/>
                </a:cubicBezTo>
                <a:lnTo>
                  <a:pt x="5064868" y="1890587"/>
                </a:lnTo>
                <a:cubicBezTo>
                  <a:pt x="5064868" y="1924993"/>
                  <a:pt x="5036976" y="1952885"/>
                  <a:pt x="5002570" y="1952885"/>
                </a:cubicBezTo>
                <a:lnTo>
                  <a:pt x="62298" y="1952885"/>
                </a:lnTo>
                <a:cubicBezTo>
                  <a:pt x="27892" y="1952885"/>
                  <a:pt x="0" y="1924993"/>
                  <a:pt x="0" y="1890587"/>
                </a:cubicBezTo>
                <a:lnTo>
                  <a:pt x="0" y="247356"/>
                </a:lnTo>
                <a:close/>
              </a:path>
            </a:pathLst>
          </a:cu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矩形 184">
            <a:extLst>
              <a:ext uri="{FF2B5EF4-FFF2-40B4-BE49-F238E27FC236}">
                <a16:creationId xmlns:a16="http://schemas.microsoft.com/office/drawing/2014/main" xmlns="" id="{CC5A9050-00E6-4EEA-81EA-EFAC8B289B52}"/>
              </a:ext>
            </a:extLst>
          </p:cNvPr>
          <p:cNvSpPr/>
          <p:nvPr/>
        </p:nvSpPr>
        <p:spPr>
          <a:xfrm>
            <a:off x="6547956" y="2901434"/>
            <a:ext cx="27478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支持无线投屏的高亮度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投影仪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AF083BAB-574F-4774-BF14-8230B0163D18}"/>
              </a:ext>
            </a:extLst>
          </p:cNvPr>
          <p:cNvGrpSpPr/>
          <p:nvPr/>
        </p:nvGrpSpPr>
        <p:grpSpPr>
          <a:xfrm>
            <a:off x="9902557" y="4996934"/>
            <a:ext cx="502061" cy="482208"/>
            <a:chOff x="10184497" y="5149334"/>
            <a:chExt cx="502061" cy="482208"/>
          </a:xfrm>
        </p:grpSpPr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xmlns="" id="{C8A5CBEC-F0C9-42AD-9043-CD53B36A8A8B}"/>
                </a:ext>
              </a:extLst>
            </p:cNvPr>
            <p:cNvSpPr/>
            <p:nvPr/>
          </p:nvSpPr>
          <p:spPr>
            <a:xfrm>
              <a:off x="10184497" y="5149334"/>
              <a:ext cx="5020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亮度</a:t>
              </a: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E1888709-3775-4D91-9570-487C1913DF45}"/>
                </a:ext>
              </a:extLst>
            </p:cNvPr>
            <p:cNvSpPr/>
            <p:nvPr/>
          </p:nvSpPr>
          <p:spPr>
            <a:xfrm>
              <a:off x="10372254" y="5504996"/>
              <a:ext cx="126546" cy="126546"/>
            </a:xfrm>
            <a:prstGeom prst="ellipse">
              <a:avLst/>
            </a:prstGeom>
            <a:solidFill>
              <a:srgbClr val="FBCC42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9DCC0D7B-F75F-4D41-AA00-F75259BA735C}"/>
              </a:ext>
            </a:extLst>
          </p:cNvPr>
          <p:cNvGrpSpPr/>
          <p:nvPr/>
        </p:nvGrpSpPr>
        <p:grpSpPr>
          <a:xfrm>
            <a:off x="8804007" y="5226050"/>
            <a:ext cx="502061" cy="482208"/>
            <a:chOff x="10184497" y="5149334"/>
            <a:chExt cx="502061" cy="482208"/>
          </a:xfrm>
        </p:grpSpPr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xmlns="" id="{00484E74-C343-4F67-8634-9C7C592FAFA8}"/>
                </a:ext>
              </a:extLst>
            </p:cNvPr>
            <p:cNvSpPr/>
            <p:nvPr/>
          </p:nvSpPr>
          <p:spPr>
            <a:xfrm>
              <a:off x="10184497" y="5149334"/>
              <a:ext cx="5020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手机</a:t>
              </a: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FF5C1504-077A-4BD3-BC5D-A7C0AA8F35BF}"/>
                </a:ext>
              </a:extLst>
            </p:cNvPr>
            <p:cNvSpPr/>
            <p:nvPr/>
          </p:nvSpPr>
          <p:spPr>
            <a:xfrm>
              <a:off x="10372254" y="5504996"/>
              <a:ext cx="126546" cy="126546"/>
            </a:xfrm>
            <a:prstGeom prst="ellipse">
              <a:avLst/>
            </a:prstGeom>
            <a:solidFill>
              <a:srgbClr val="FBCC42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52F05528-34D2-498F-B87D-5481058175C5}"/>
              </a:ext>
            </a:extLst>
          </p:cNvPr>
          <p:cNvGrpSpPr/>
          <p:nvPr/>
        </p:nvGrpSpPr>
        <p:grpSpPr>
          <a:xfrm>
            <a:off x="7705457" y="4951608"/>
            <a:ext cx="502061" cy="482208"/>
            <a:chOff x="10184497" y="5149334"/>
            <a:chExt cx="502061" cy="482208"/>
          </a:xfrm>
        </p:grpSpPr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87ACE638-49FA-4498-9611-4684130B020E}"/>
                </a:ext>
              </a:extLst>
            </p:cNvPr>
            <p:cNvSpPr/>
            <p:nvPr/>
          </p:nvSpPr>
          <p:spPr>
            <a:xfrm>
              <a:off x="10184497" y="5149334"/>
              <a:ext cx="5020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方便</a:t>
              </a: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CC731939-6972-428F-9F65-624FDAD585B9}"/>
                </a:ext>
              </a:extLst>
            </p:cNvPr>
            <p:cNvSpPr/>
            <p:nvPr/>
          </p:nvSpPr>
          <p:spPr>
            <a:xfrm>
              <a:off x="10372254" y="5504996"/>
              <a:ext cx="126546" cy="126546"/>
            </a:xfrm>
            <a:prstGeom prst="ellipse">
              <a:avLst/>
            </a:prstGeom>
            <a:solidFill>
              <a:srgbClr val="FBCC42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688F3543-1AA4-4624-8466-D0F068D4AB7E}"/>
              </a:ext>
            </a:extLst>
          </p:cNvPr>
          <p:cNvGrpSpPr/>
          <p:nvPr/>
        </p:nvGrpSpPr>
        <p:grpSpPr>
          <a:xfrm>
            <a:off x="6622147" y="4895728"/>
            <a:ext cx="502061" cy="482208"/>
            <a:chOff x="10184497" y="5149334"/>
            <a:chExt cx="502061" cy="482208"/>
          </a:xfrm>
        </p:grpSpPr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xmlns="" id="{8325A046-E4F1-48D8-9254-B490A4394F87}"/>
                </a:ext>
              </a:extLst>
            </p:cNvPr>
            <p:cNvSpPr/>
            <p:nvPr/>
          </p:nvSpPr>
          <p:spPr>
            <a:xfrm>
              <a:off x="10184497" y="5149334"/>
              <a:ext cx="5020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+mn-cs"/>
                </a:rPr>
                <a:t>无线</a:t>
              </a: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A8BCD97C-0890-41FD-AFDC-5137FF8FD04F}"/>
                </a:ext>
              </a:extLst>
            </p:cNvPr>
            <p:cNvSpPr/>
            <p:nvPr/>
          </p:nvSpPr>
          <p:spPr>
            <a:xfrm>
              <a:off x="10372254" y="5504996"/>
              <a:ext cx="126546" cy="126546"/>
            </a:xfrm>
            <a:prstGeom prst="ellipse">
              <a:avLst/>
            </a:prstGeom>
            <a:solidFill>
              <a:srgbClr val="FBCC42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8" name="smartphone_129658">
            <a:extLst>
              <a:ext uri="{FF2B5EF4-FFF2-40B4-BE49-F238E27FC236}">
                <a16:creationId xmlns:a16="http://schemas.microsoft.com/office/drawing/2014/main" xmlns="" id="{8B6093F3-B349-479C-B2DE-286738DD963B}"/>
              </a:ext>
            </a:extLst>
          </p:cNvPr>
          <p:cNvSpPr>
            <a:spLocks noChangeAspect="1"/>
          </p:cNvSpPr>
          <p:nvPr/>
        </p:nvSpPr>
        <p:spPr bwMode="auto">
          <a:xfrm>
            <a:off x="8940167" y="5010949"/>
            <a:ext cx="220982" cy="220652"/>
          </a:xfrm>
          <a:custGeom>
            <a:avLst/>
            <a:gdLst>
              <a:gd name="connsiteX0" fmla="*/ 204216 w 581480"/>
              <a:gd name="connsiteY0" fmla="*/ 450419 h 580612"/>
              <a:gd name="connsiteX1" fmla="*/ 228420 w 581480"/>
              <a:gd name="connsiteY1" fmla="*/ 474588 h 580612"/>
              <a:gd name="connsiteX2" fmla="*/ 204216 w 581480"/>
              <a:gd name="connsiteY2" fmla="*/ 498756 h 580612"/>
              <a:gd name="connsiteX3" fmla="*/ 180012 w 581480"/>
              <a:gd name="connsiteY3" fmla="*/ 474588 h 580612"/>
              <a:gd name="connsiteX4" fmla="*/ 204216 w 581480"/>
              <a:gd name="connsiteY4" fmla="*/ 450419 h 580612"/>
              <a:gd name="connsiteX5" fmla="*/ 164851 w 581480"/>
              <a:gd name="connsiteY5" fmla="*/ 94769 h 580612"/>
              <a:gd name="connsiteX6" fmla="*/ 243723 w 581480"/>
              <a:gd name="connsiteY6" fmla="*/ 94769 h 580612"/>
              <a:gd name="connsiteX7" fmla="*/ 267937 w 581480"/>
              <a:gd name="connsiteY7" fmla="*/ 118937 h 580612"/>
              <a:gd name="connsiteX8" fmla="*/ 243723 w 581480"/>
              <a:gd name="connsiteY8" fmla="*/ 143106 h 580612"/>
              <a:gd name="connsiteX9" fmla="*/ 164851 w 581480"/>
              <a:gd name="connsiteY9" fmla="*/ 143106 h 580612"/>
              <a:gd name="connsiteX10" fmla="*/ 140637 w 581480"/>
              <a:gd name="connsiteY10" fmla="*/ 118937 h 580612"/>
              <a:gd name="connsiteX11" fmla="*/ 164851 w 581480"/>
              <a:gd name="connsiteY11" fmla="*/ 94769 h 580612"/>
              <a:gd name="connsiteX12" fmla="*/ 48420 w 581480"/>
              <a:gd name="connsiteY12" fmla="*/ 48347 h 580612"/>
              <a:gd name="connsiteX13" fmla="*/ 48420 w 581480"/>
              <a:gd name="connsiteY13" fmla="*/ 532265 h 580612"/>
              <a:gd name="connsiteX14" fmla="*/ 359950 w 581480"/>
              <a:gd name="connsiteY14" fmla="*/ 532265 h 580612"/>
              <a:gd name="connsiteX15" fmla="*/ 360039 w 581480"/>
              <a:gd name="connsiteY15" fmla="*/ 532265 h 580612"/>
              <a:gd name="connsiteX16" fmla="*/ 360039 w 581480"/>
              <a:gd name="connsiteY16" fmla="*/ 314346 h 580612"/>
              <a:gd name="connsiteX17" fmla="*/ 214154 w 581480"/>
              <a:gd name="connsiteY17" fmla="*/ 314346 h 580612"/>
              <a:gd name="connsiteX18" fmla="*/ 189944 w 581480"/>
              <a:gd name="connsiteY18" fmla="*/ 290173 h 580612"/>
              <a:gd name="connsiteX19" fmla="*/ 214154 w 581480"/>
              <a:gd name="connsiteY19" fmla="*/ 265999 h 580612"/>
              <a:gd name="connsiteX20" fmla="*/ 359950 w 581480"/>
              <a:gd name="connsiteY20" fmla="*/ 265999 h 580612"/>
              <a:gd name="connsiteX21" fmla="*/ 359950 w 581480"/>
              <a:gd name="connsiteY21" fmla="*/ 48347 h 580612"/>
              <a:gd name="connsiteX22" fmla="*/ 24210 w 581480"/>
              <a:gd name="connsiteY22" fmla="*/ 0 h 580612"/>
              <a:gd name="connsiteX23" fmla="*/ 384160 w 581480"/>
              <a:gd name="connsiteY23" fmla="*/ 0 h 580612"/>
              <a:gd name="connsiteX24" fmla="*/ 408371 w 581480"/>
              <a:gd name="connsiteY24" fmla="*/ 24174 h 580612"/>
              <a:gd name="connsiteX25" fmla="*/ 408371 w 581480"/>
              <a:gd name="connsiteY25" fmla="*/ 266266 h 580612"/>
              <a:gd name="connsiteX26" fmla="*/ 500316 w 581480"/>
              <a:gd name="connsiteY26" fmla="*/ 266266 h 580612"/>
              <a:gd name="connsiteX27" fmla="*/ 454388 w 581480"/>
              <a:gd name="connsiteY27" fmla="*/ 218363 h 580612"/>
              <a:gd name="connsiteX28" fmla="*/ 455100 w 581480"/>
              <a:gd name="connsiteY28" fmla="*/ 184146 h 580612"/>
              <a:gd name="connsiteX29" fmla="*/ 489368 w 581480"/>
              <a:gd name="connsiteY29" fmla="*/ 184857 h 580612"/>
              <a:gd name="connsiteX30" fmla="*/ 574727 w 581480"/>
              <a:gd name="connsiteY30" fmla="*/ 273553 h 580612"/>
              <a:gd name="connsiteX31" fmla="*/ 574816 w 581480"/>
              <a:gd name="connsiteY31" fmla="*/ 307147 h 580612"/>
              <a:gd name="connsiteX32" fmla="*/ 489546 w 581480"/>
              <a:gd name="connsiteY32" fmla="*/ 395843 h 580612"/>
              <a:gd name="connsiteX33" fmla="*/ 455189 w 581480"/>
              <a:gd name="connsiteY33" fmla="*/ 396554 h 580612"/>
              <a:gd name="connsiteX34" fmla="*/ 454477 w 581480"/>
              <a:gd name="connsiteY34" fmla="*/ 362338 h 580612"/>
              <a:gd name="connsiteX35" fmla="*/ 500405 w 581480"/>
              <a:gd name="connsiteY35" fmla="*/ 314435 h 580612"/>
              <a:gd name="connsiteX36" fmla="*/ 408371 w 581480"/>
              <a:gd name="connsiteY36" fmla="*/ 314435 h 580612"/>
              <a:gd name="connsiteX37" fmla="*/ 408371 w 581480"/>
              <a:gd name="connsiteY37" fmla="*/ 556438 h 580612"/>
              <a:gd name="connsiteX38" fmla="*/ 384160 w 581480"/>
              <a:gd name="connsiteY38" fmla="*/ 580612 h 580612"/>
              <a:gd name="connsiteX39" fmla="*/ 24210 w 581480"/>
              <a:gd name="connsiteY39" fmla="*/ 580612 h 580612"/>
              <a:gd name="connsiteX40" fmla="*/ 0 w 581480"/>
              <a:gd name="connsiteY40" fmla="*/ 556438 h 580612"/>
              <a:gd name="connsiteX41" fmla="*/ 0 w 581480"/>
              <a:gd name="connsiteY41" fmla="*/ 24174 h 580612"/>
              <a:gd name="connsiteX42" fmla="*/ 24210 w 581480"/>
              <a:gd name="connsiteY42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81480" h="580612">
                <a:moveTo>
                  <a:pt x="204216" y="450419"/>
                </a:moveTo>
                <a:cubicBezTo>
                  <a:pt x="217653" y="450419"/>
                  <a:pt x="228420" y="461259"/>
                  <a:pt x="228420" y="474588"/>
                </a:cubicBezTo>
                <a:cubicBezTo>
                  <a:pt x="228420" y="487916"/>
                  <a:pt x="217564" y="498756"/>
                  <a:pt x="204216" y="498756"/>
                </a:cubicBezTo>
                <a:cubicBezTo>
                  <a:pt x="190868" y="498756"/>
                  <a:pt x="180012" y="487827"/>
                  <a:pt x="180012" y="474588"/>
                </a:cubicBezTo>
                <a:cubicBezTo>
                  <a:pt x="180012" y="461170"/>
                  <a:pt x="190868" y="450419"/>
                  <a:pt x="204216" y="450419"/>
                </a:cubicBezTo>
                <a:close/>
                <a:moveTo>
                  <a:pt x="164851" y="94769"/>
                </a:moveTo>
                <a:lnTo>
                  <a:pt x="243723" y="94769"/>
                </a:lnTo>
                <a:cubicBezTo>
                  <a:pt x="257166" y="94769"/>
                  <a:pt x="267937" y="105609"/>
                  <a:pt x="267937" y="118937"/>
                </a:cubicBezTo>
                <a:cubicBezTo>
                  <a:pt x="267937" y="132355"/>
                  <a:pt x="257077" y="143106"/>
                  <a:pt x="243723" y="143106"/>
                </a:cubicBezTo>
                <a:lnTo>
                  <a:pt x="164851" y="143106"/>
                </a:lnTo>
                <a:cubicBezTo>
                  <a:pt x="151408" y="143106"/>
                  <a:pt x="140637" y="132355"/>
                  <a:pt x="140637" y="118937"/>
                </a:cubicBezTo>
                <a:cubicBezTo>
                  <a:pt x="140637" y="105609"/>
                  <a:pt x="151408" y="94769"/>
                  <a:pt x="164851" y="94769"/>
                </a:cubicBezTo>
                <a:close/>
                <a:moveTo>
                  <a:pt x="48420" y="48347"/>
                </a:moveTo>
                <a:lnTo>
                  <a:pt x="48420" y="532265"/>
                </a:lnTo>
                <a:lnTo>
                  <a:pt x="359950" y="532265"/>
                </a:lnTo>
                <a:lnTo>
                  <a:pt x="360039" y="532265"/>
                </a:lnTo>
                <a:lnTo>
                  <a:pt x="360039" y="314346"/>
                </a:lnTo>
                <a:lnTo>
                  <a:pt x="214154" y="314346"/>
                </a:lnTo>
                <a:cubicBezTo>
                  <a:pt x="200803" y="314346"/>
                  <a:pt x="189944" y="303593"/>
                  <a:pt x="189944" y="290173"/>
                </a:cubicBezTo>
                <a:cubicBezTo>
                  <a:pt x="189944" y="276753"/>
                  <a:pt x="200803" y="265999"/>
                  <a:pt x="214154" y="265999"/>
                </a:cubicBezTo>
                <a:lnTo>
                  <a:pt x="359950" y="265999"/>
                </a:lnTo>
                <a:lnTo>
                  <a:pt x="359950" y="48347"/>
                </a:lnTo>
                <a:close/>
                <a:moveTo>
                  <a:pt x="24210" y="0"/>
                </a:moveTo>
                <a:lnTo>
                  <a:pt x="384160" y="0"/>
                </a:lnTo>
                <a:cubicBezTo>
                  <a:pt x="397512" y="0"/>
                  <a:pt x="408371" y="10754"/>
                  <a:pt x="408371" y="24174"/>
                </a:cubicBezTo>
                <a:lnTo>
                  <a:pt x="408371" y="266266"/>
                </a:lnTo>
                <a:lnTo>
                  <a:pt x="500316" y="266266"/>
                </a:lnTo>
                <a:lnTo>
                  <a:pt x="454388" y="218363"/>
                </a:lnTo>
                <a:cubicBezTo>
                  <a:pt x="445131" y="208675"/>
                  <a:pt x="445487" y="193389"/>
                  <a:pt x="455100" y="184146"/>
                </a:cubicBezTo>
                <a:cubicBezTo>
                  <a:pt x="464802" y="174903"/>
                  <a:pt x="480111" y="175259"/>
                  <a:pt x="489368" y="184857"/>
                </a:cubicBezTo>
                <a:lnTo>
                  <a:pt x="574727" y="273553"/>
                </a:lnTo>
                <a:cubicBezTo>
                  <a:pt x="583717" y="282974"/>
                  <a:pt x="583717" y="297638"/>
                  <a:pt x="574816" y="307147"/>
                </a:cubicBezTo>
                <a:lnTo>
                  <a:pt x="489546" y="395843"/>
                </a:lnTo>
                <a:cubicBezTo>
                  <a:pt x="481179" y="403931"/>
                  <a:pt x="465069" y="406331"/>
                  <a:pt x="455189" y="396554"/>
                </a:cubicBezTo>
                <a:cubicBezTo>
                  <a:pt x="445754" y="387134"/>
                  <a:pt x="445220" y="371936"/>
                  <a:pt x="454477" y="362338"/>
                </a:cubicBezTo>
                <a:lnTo>
                  <a:pt x="500405" y="314435"/>
                </a:lnTo>
                <a:lnTo>
                  <a:pt x="408371" y="314435"/>
                </a:lnTo>
                <a:lnTo>
                  <a:pt x="408371" y="556438"/>
                </a:lnTo>
                <a:cubicBezTo>
                  <a:pt x="408371" y="569858"/>
                  <a:pt x="397512" y="580612"/>
                  <a:pt x="384160" y="580612"/>
                </a:cubicBezTo>
                <a:lnTo>
                  <a:pt x="24210" y="580612"/>
                </a:lnTo>
                <a:cubicBezTo>
                  <a:pt x="10770" y="580612"/>
                  <a:pt x="0" y="569858"/>
                  <a:pt x="0" y="556438"/>
                </a:cubicBezTo>
                <a:lnTo>
                  <a:pt x="0" y="24174"/>
                </a:lnTo>
                <a:cubicBezTo>
                  <a:pt x="0" y="10754"/>
                  <a:pt x="10770" y="0"/>
                  <a:pt x="24210" y="0"/>
                </a:cubicBezTo>
                <a:close/>
              </a:path>
            </a:pathLst>
          </a:custGeom>
          <a:solidFill>
            <a:srgbClr val="F9A1B6"/>
          </a:solidFill>
          <a:ln>
            <a:solidFill>
              <a:srgbClr val="FF5353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9" name="smartphone_129658">
            <a:extLst>
              <a:ext uri="{FF2B5EF4-FFF2-40B4-BE49-F238E27FC236}">
                <a16:creationId xmlns:a16="http://schemas.microsoft.com/office/drawing/2014/main" xmlns="" id="{E4DABA67-FCC6-4157-9A3C-9B4BB91AADD9}"/>
              </a:ext>
            </a:extLst>
          </p:cNvPr>
          <p:cNvSpPr>
            <a:spLocks noChangeAspect="1"/>
          </p:cNvSpPr>
          <p:nvPr/>
        </p:nvSpPr>
        <p:spPr bwMode="auto">
          <a:xfrm>
            <a:off x="6759413" y="4745639"/>
            <a:ext cx="209932" cy="138130"/>
          </a:xfrm>
          <a:custGeom>
            <a:avLst/>
            <a:gdLst>
              <a:gd name="connsiteX0" fmla="*/ 303466 w 606906"/>
              <a:gd name="connsiteY0" fmla="*/ 282897 h 399330"/>
              <a:gd name="connsiteX1" fmla="*/ 309023 w 606906"/>
              <a:gd name="connsiteY1" fmla="*/ 288445 h 399330"/>
              <a:gd name="connsiteX2" fmla="*/ 303466 w 606906"/>
              <a:gd name="connsiteY2" fmla="*/ 293994 h 399330"/>
              <a:gd name="connsiteX3" fmla="*/ 275681 w 606906"/>
              <a:gd name="connsiteY3" fmla="*/ 321735 h 399330"/>
              <a:gd name="connsiteX4" fmla="*/ 270124 w 606906"/>
              <a:gd name="connsiteY4" fmla="*/ 327283 h 399330"/>
              <a:gd name="connsiteX5" fmla="*/ 264567 w 606906"/>
              <a:gd name="connsiteY5" fmla="*/ 321735 h 399330"/>
              <a:gd name="connsiteX6" fmla="*/ 303466 w 606906"/>
              <a:gd name="connsiteY6" fmla="*/ 282897 h 399330"/>
              <a:gd name="connsiteX7" fmla="*/ 303448 w 606906"/>
              <a:gd name="connsiteY7" fmla="*/ 266264 h 399330"/>
              <a:gd name="connsiteX8" fmla="*/ 247903 w 606906"/>
              <a:gd name="connsiteY8" fmla="*/ 321708 h 399330"/>
              <a:gd name="connsiteX9" fmla="*/ 303448 w 606906"/>
              <a:gd name="connsiteY9" fmla="*/ 377152 h 399330"/>
              <a:gd name="connsiteX10" fmla="*/ 358993 w 606906"/>
              <a:gd name="connsiteY10" fmla="*/ 321708 h 399330"/>
              <a:gd name="connsiteX11" fmla="*/ 303448 w 606906"/>
              <a:gd name="connsiteY11" fmla="*/ 266264 h 399330"/>
              <a:gd name="connsiteX12" fmla="*/ 303448 w 606906"/>
              <a:gd name="connsiteY12" fmla="*/ 244086 h 399330"/>
              <a:gd name="connsiteX13" fmla="*/ 381211 w 606906"/>
              <a:gd name="connsiteY13" fmla="*/ 321708 h 399330"/>
              <a:gd name="connsiteX14" fmla="*/ 303448 w 606906"/>
              <a:gd name="connsiteY14" fmla="*/ 399330 h 399330"/>
              <a:gd name="connsiteX15" fmla="*/ 225685 w 606906"/>
              <a:gd name="connsiteY15" fmla="*/ 321708 h 399330"/>
              <a:gd name="connsiteX16" fmla="*/ 303448 w 606906"/>
              <a:gd name="connsiteY16" fmla="*/ 244086 h 399330"/>
              <a:gd name="connsiteX17" fmla="*/ 303478 w 606906"/>
              <a:gd name="connsiteY17" fmla="*/ 127371 h 399330"/>
              <a:gd name="connsiteX18" fmla="*/ 501882 w 606906"/>
              <a:gd name="connsiteY18" fmla="*/ 266031 h 399330"/>
              <a:gd name="connsiteX19" fmla="*/ 495184 w 606906"/>
              <a:gd name="connsiteY19" fmla="*/ 280223 h 399330"/>
              <a:gd name="connsiteX20" fmla="*/ 491427 w 606906"/>
              <a:gd name="connsiteY20" fmla="*/ 280957 h 399330"/>
              <a:gd name="connsiteX21" fmla="*/ 480972 w 606906"/>
              <a:gd name="connsiteY21" fmla="*/ 273616 h 399330"/>
              <a:gd name="connsiteX22" fmla="*/ 303478 w 606906"/>
              <a:gd name="connsiteY22" fmla="*/ 149557 h 399330"/>
              <a:gd name="connsiteX23" fmla="*/ 125984 w 606906"/>
              <a:gd name="connsiteY23" fmla="*/ 273616 h 399330"/>
              <a:gd name="connsiteX24" fmla="*/ 111771 w 606906"/>
              <a:gd name="connsiteY24" fmla="*/ 280223 h 399330"/>
              <a:gd name="connsiteX25" fmla="*/ 105074 w 606906"/>
              <a:gd name="connsiteY25" fmla="*/ 266031 h 399330"/>
              <a:gd name="connsiteX26" fmla="*/ 303478 w 606906"/>
              <a:gd name="connsiteY26" fmla="*/ 127371 h 399330"/>
              <a:gd name="connsiteX27" fmla="*/ 303449 w 606906"/>
              <a:gd name="connsiteY27" fmla="*/ 0 h 399330"/>
              <a:gd name="connsiteX28" fmla="*/ 606249 w 606906"/>
              <a:gd name="connsiteY28" fmla="*/ 211692 h 399330"/>
              <a:gd name="connsiteX29" fmla="*/ 599633 w 606906"/>
              <a:gd name="connsiteY29" fmla="*/ 225887 h 399330"/>
              <a:gd name="connsiteX30" fmla="*/ 595875 w 606906"/>
              <a:gd name="connsiteY30" fmla="*/ 226539 h 399330"/>
              <a:gd name="connsiteX31" fmla="*/ 585420 w 606906"/>
              <a:gd name="connsiteY31" fmla="*/ 219197 h 399330"/>
              <a:gd name="connsiteX32" fmla="*/ 303449 w 606906"/>
              <a:gd name="connsiteY32" fmla="*/ 22189 h 399330"/>
              <a:gd name="connsiteX33" fmla="*/ 21478 w 606906"/>
              <a:gd name="connsiteY33" fmla="*/ 219197 h 399330"/>
              <a:gd name="connsiteX34" fmla="*/ 7265 w 606906"/>
              <a:gd name="connsiteY34" fmla="*/ 225887 h 399330"/>
              <a:gd name="connsiteX35" fmla="*/ 648 w 606906"/>
              <a:gd name="connsiteY35" fmla="*/ 211692 h 399330"/>
              <a:gd name="connsiteX36" fmla="*/ 303449 w 606906"/>
              <a:gd name="connsiteY36" fmla="*/ 0 h 39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6906" h="399330">
                <a:moveTo>
                  <a:pt x="303466" y="282897"/>
                </a:moveTo>
                <a:cubicBezTo>
                  <a:pt x="306572" y="282897"/>
                  <a:pt x="309023" y="285345"/>
                  <a:pt x="309023" y="288445"/>
                </a:cubicBezTo>
                <a:cubicBezTo>
                  <a:pt x="309023" y="291546"/>
                  <a:pt x="306572" y="293994"/>
                  <a:pt x="303466" y="293994"/>
                </a:cubicBezTo>
                <a:cubicBezTo>
                  <a:pt x="288103" y="293994"/>
                  <a:pt x="275681" y="306395"/>
                  <a:pt x="275681" y="321735"/>
                </a:cubicBezTo>
                <a:cubicBezTo>
                  <a:pt x="275681" y="324835"/>
                  <a:pt x="273230" y="327283"/>
                  <a:pt x="270124" y="327283"/>
                </a:cubicBezTo>
                <a:cubicBezTo>
                  <a:pt x="267019" y="327283"/>
                  <a:pt x="264567" y="324835"/>
                  <a:pt x="264567" y="321735"/>
                </a:cubicBezTo>
                <a:cubicBezTo>
                  <a:pt x="264567" y="300439"/>
                  <a:pt x="282137" y="282897"/>
                  <a:pt x="303466" y="282897"/>
                </a:cubicBezTo>
                <a:close/>
                <a:moveTo>
                  <a:pt x="303448" y="266264"/>
                </a:moveTo>
                <a:cubicBezTo>
                  <a:pt x="272817" y="266264"/>
                  <a:pt x="247903" y="291132"/>
                  <a:pt x="247903" y="321708"/>
                </a:cubicBezTo>
                <a:cubicBezTo>
                  <a:pt x="247903" y="352284"/>
                  <a:pt x="272817" y="377152"/>
                  <a:pt x="303448" y="377152"/>
                </a:cubicBezTo>
                <a:cubicBezTo>
                  <a:pt x="334080" y="377152"/>
                  <a:pt x="358993" y="352284"/>
                  <a:pt x="358993" y="321708"/>
                </a:cubicBezTo>
                <a:cubicBezTo>
                  <a:pt x="358993" y="291132"/>
                  <a:pt x="334080" y="266264"/>
                  <a:pt x="303448" y="266264"/>
                </a:cubicBezTo>
                <a:close/>
                <a:moveTo>
                  <a:pt x="303448" y="244086"/>
                </a:moveTo>
                <a:cubicBezTo>
                  <a:pt x="346332" y="244086"/>
                  <a:pt x="381211" y="278902"/>
                  <a:pt x="381211" y="321708"/>
                </a:cubicBezTo>
                <a:cubicBezTo>
                  <a:pt x="381211" y="364514"/>
                  <a:pt x="346332" y="399330"/>
                  <a:pt x="303448" y="399330"/>
                </a:cubicBezTo>
                <a:cubicBezTo>
                  <a:pt x="260564" y="399330"/>
                  <a:pt x="225685" y="364514"/>
                  <a:pt x="225685" y="321708"/>
                </a:cubicBezTo>
                <a:cubicBezTo>
                  <a:pt x="225685" y="278902"/>
                  <a:pt x="260564" y="244086"/>
                  <a:pt x="303448" y="244086"/>
                </a:cubicBezTo>
                <a:close/>
                <a:moveTo>
                  <a:pt x="303478" y="127371"/>
                </a:moveTo>
                <a:cubicBezTo>
                  <a:pt x="391939" y="127371"/>
                  <a:pt x="471660" y="183324"/>
                  <a:pt x="501882" y="266031"/>
                </a:cubicBezTo>
                <a:cubicBezTo>
                  <a:pt x="503924" y="271822"/>
                  <a:pt x="500984" y="278265"/>
                  <a:pt x="495184" y="280223"/>
                </a:cubicBezTo>
                <a:cubicBezTo>
                  <a:pt x="493877" y="280712"/>
                  <a:pt x="492816" y="280957"/>
                  <a:pt x="491427" y="280957"/>
                </a:cubicBezTo>
                <a:cubicBezTo>
                  <a:pt x="487016" y="280957"/>
                  <a:pt x="482524" y="278021"/>
                  <a:pt x="480972" y="273616"/>
                </a:cubicBezTo>
                <a:cubicBezTo>
                  <a:pt x="453935" y="199474"/>
                  <a:pt x="382546" y="149557"/>
                  <a:pt x="303478" y="149557"/>
                </a:cubicBezTo>
                <a:cubicBezTo>
                  <a:pt x="224410" y="149557"/>
                  <a:pt x="153102" y="199311"/>
                  <a:pt x="125984" y="273616"/>
                </a:cubicBezTo>
                <a:cubicBezTo>
                  <a:pt x="123942" y="279407"/>
                  <a:pt x="117489" y="282262"/>
                  <a:pt x="111771" y="280223"/>
                </a:cubicBezTo>
                <a:cubicBezTo>
                  <a:pt x="105972" y="278265"/>
                  <a:pt x="103113" y="271822"/>
                  <a:pt x="105074" y="266031"/>
                </a:cubicBezTo>
                <a:cubicBezTo>
                  <a:pt x="135296" y="183080"/>
                  <a:pt x="215099" y="127371"/>
                  <a:pt x="303478" y="127371"/>
                </a:cubicBezTo>
                <a:close/>
                <a:moveTo>
                  <a:pt x="303449" y="0"/>
                </a:moveTo>
                <a:cubicBezTo>
                  <a:pt x="438308" y="0"/>
                  <a:pt x="560098" y="85003"/>
                  <a:pt x="606249" y="211692"/>
                </a:cubicBezTo>
                <a:cubicBezTo>
                  <a:pt x="608291" y="217484"/>
                  <a:pt x="605432" y="223929"/>
                  <a:pt x="599633" y="225887"/>
                </a:cubicBezTo>
                <a:cubicBezTo>
                  <a:pt x="598326" y="226294"/>
                  <a:pt x="597182" y="226539"/>
                  <a:pt x="595875" y="226539"/>
                </a:cubicBezTo>
                <a:cubicBezTo>
                  <a:pt x="591383" y="226539"/>
                  <a:pt x="586972" y="223684"/>
                  <a:pt x="585420" y="219197"/>
                </a:cubicBezTo>
                <a:cubicBezTo>
                  <a:pt x="542291" y="101400"/>
                  <a:pt x="428996" y="22189"/>
                  <a:pt x="303449" y="22189"/>
                </a:cubicBezTo>
                <a:cubicBezTo>
                  <a:pt x="177901" y="22189"/>
                  <a:pt x="64606" y="101400"/>
                  <a:pt x="21478" y="219197"/>
                </a:cubicBezTo>
                <a:cubicBezTo>
                  <a:pt x="19517" y="224989"/>
                  <a:pt x="13064" y="227926"/>
                  <a:pt x="7265" y="225887"/>
                </a:cubicBezTo>
                <a:cubicBezTo>
                  <a:pt x="1547" y="223929"/>
                  <a:pt x="-1394" y="217484"/>
                  <a:pt x="648" y="211692"/>
                </a:cubicBezTo>
                <a:cubicBezTo>
                  <a:pt x="46799" y="85003"/>
                  <a:pt x="168589" y="0"/>
                  <a:pt x="303449" y="0"/>
                </a:cubicBezTo>
                <a:close/>
              </a:path>
            </a:pathLst>
          </a:custGeom>
          <a:solidFill>
            <a:srgbClr val="F9A1B6"/>
          </a:solidFill>
          <a:ln>
            <a:solidFill>
              <a:srgbClr val="FF5353"/>
            </a:solidFill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0" name="smartphone_129658">
            <a:extLst>
              <a:ext uri="{FF2B5EF4-FFF2-40B4-BE49-F238E27FC236}">
                <a16:creationId xmlns:a16="http://schemas.microsoft.com/office/drawing/2014/main" xmlns="" id="{864B9AA8-F7B4-40C8-8969-8977EBF96D88}"/>
              </a:ext>
            </a:extLst>
          </p:cNvPr>
          <p:cNvSpPr>
            <a:spLocks noChangeAspect="1"/>
          </p:cNvSpPr>
          <p:nvPr/>
        </p:nvSpPr>
        <p:spPr bwMode="auto">
          <a:xfrm>
            <a:off x="10069204" y="4722748"/>
            <a:ext cx="169612" cy="284137"/>
          </a:xfrm>
          <a:custGeom>
            <a:avLst/>
            <a:gdLst>
              <a:gd name="connsiteX0" fmla="*/ 255164 w 362494"/>
              <a:gd name="connsiteY0" fmla="*/ 569816 h 607258"/>
              <a:gd name="connsiteX1" fmla="*/ 184921 w 362494"/>
              <a:gd name="connsiteY1" fmla="*/ 607256 h 607258"/>
              <a:gd name="connsiteX2" fmla="*/ 121372 w 362494"/>
              <a:gd name="connsiteY2" fmla="*/ 584631 h 607258"/>
              <a:gd name="connsiteX3" fmla="*/ 259036 w 362494"/>
              <a:gd name="connsiteY3" fmla="*/ 524936 h 607258"/>
              <a:gd name="connsiteX4" fmla="*/ 258390 w 362494"/>
              <a:gd name="connsiteY4" fmla="*/ 544700 h 607258"/>
              <a:gd name="connsiteX5" fmla="*/ 258149 w 362494"/>
              <a:gd name="connsiteY5" fmla="*/ 547362 h 607258"/>
              <a:gd name="connsiteX6" fmla="*/ 109769 w 362494"/>
              <a:gd name="connsiteY6" fmla="*/ 563818 h 607258"/>
              <a:gd name="connsiteX7" fmla="*/ 108318 w 362494"/>
              <a:gd name="connsiteY7" fmla="*/ 547442 h 607258"/>
              <a:gd name="connsiteX8" fmla="*/ 108318 w 362494"/>
              <a:gd name="connsiteY8" fmla="*/ 541634 h 607258"/>
              <a:gd name="connsiteX9" fmla="*/ 181247 w 362494"/>
              <a:gd name="connsiteY9" fmla="*/ 25693 h 607258"/>
              <a:gd name="connsiteX10" fmla="*/ 25731 w 362494"/>
              <a:gd name="connsiteY10" fmla="*/ 180980 h 607258"/>
              <a:gd name="connsiteX11" fmla="*/ 136238 w 362494"/>
              <a:gd name="connsiteY11" fmla="*/ 464573 h 607258"/>
              <a:gd name="connsiteX12" fmla="*/ 231742 w 362494"/>
              <a:gd name="connsiteY12" fmla="*/ 463526 h 607258"/>
              <a:gd name="connsiteX13" fmla="*/ 336763 w 362494"/>
              <a:gd name="connsiteY13" fmla="*/ 180980 h 607258"/>
              <a:gd name="connsiteX14" fmla="*/ 181247 w 362494"/>
              <a:gd name="connsiteY14" fmla="*/ 25693 h 607258"/>
              <a:gd name="connsiteX15" fmla="*/ 181247 w 362494"/>
              <a:gd name="connsiteY15" fmla="*/ 0 h 607258"/>
              <a:gd name="connsiteX16" fmla="*/ 362494 w 362494"/>
              <a:gd name="connsiteY16" fmla="*/ 180980 h 607258"/>
              <a:gd name="connsiteX17" fmla="*/ 258683 w 362494"/>
              <a:gd name="connsiteY17" fmla="*/ 465056 h 607258"/>
              <a:gd name="connsiteX18" fmla="*/ 258763 w 362494"/>
              <a:gd name="connsiteY18" fmla="*/ 465378 h 607258"/>
              <a:gd name="connsiteX19" fmla="*/ 258602 w 362494"/>
              <a:gd name="connsiteY19" fmla="*/ 465378 h 607258"/>
              <a:gd name="connsiteX20" fmla="*/ 258118 w 362494"/>
              <a:gd name="connsiteY20" fmla="*/ 466506 h 607258"/>
              <a:gd name="connsiteX21" fmla="*/ 258441 w 362494"/>
              <a:gd name="connsiteY21" fmla="*/ 492602 h 607258"/>
              <a:gd name="connsiteX22" fmla="*/ 258763 w 362494"/>
              <a:gd name="connsiteY22" fmla="*/ 502911 h 607258"/>
              <a:gd name="connsiteX23" fmla="*/ 108329 w 362494"/>
              <a:gd name="connsiteY23" fmla="*/ 519503 h 607258"/>
              <a:gd name="connsiteX24" fmla="*/ 108329 w 362494"/>
              <a:gd name="connsiteY24" fmla="*/ 491152 h 607258"/>
              <a:gd name="connsiteX25" fmla="*/ 109054 w 362494"/>
              <a:gd name="connsiteY25" fmla="*/ 491152 h 607258"/>
              <a:gd name="connsiteX26" fmla="*/ 108329 w 362494"/>
              <a:gd name="connsiteY26" fmla="*/ 465378 h 607258"/>
              <a:gd name="connsiteX27" fmla="*/ 108651 w 362494"/>
              <a:gd name="connsiteY27" fmla="*/ 465378 h 607258"/>
              <a:gd name="connsiteX28" fmla="*/ 0 w 362494"/>
              <a:gd name="connsiteY28" fmla="*/ 180980 h 607258"/>
              <a:gd name="connsiteX29" fmla="*/ 181247 w 362494"/>
              <a:gd name="connsiteY29" fmla="*/ 0 h 60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2494" h="607258">
                <a:moveTo>
                  <a:pt x="255164" y="569816"/>
                </a:moveTo>
                <a:cubicBezTo>
                  <a:pt x="249922" y="587530"/>
                  <a:pt x="234116" y="607498"/>
                  <a:pt x="184921" y="607256"/>
                </a:cubicBezTo>
                <a:cubicBezTo>
                  <a:pt x="151373" y="607095"/>
                  <a:pt x="132259" y="596709"/>
                  <a:pt x="121372" y="584631"/>
                </a:cubicBezTo>
                <a:close/>
                <a:moveTo>
                  <a:pt x="259036" y="524936"/>
                </a:moveTo>
                <a:cubicBezTo>
                  <a:pt x="259116" y="533487"/>
                  <a:pt x="258955" y="541150"/>
                  <a:pt x="258390" y="544700"/>
                </a:cubicBezTo>
                <a:cubicBezTo>
                  <a:pt x="258229" y="545345"/>
                  <a:pt x="258149" y="546313"/>
                  <a:pt x="258149" y="547362"/>
                </a:cubicBezTo>
                <a:lnTo>
                  <a:pt x="109769" y="563818"/>
                </a:lnTo>
                <a:cubicBezTo>
                  <a:pt x="107189" y="554864"/>
                  <a:pt x="107673" y="547846"/>
                  <a:pt x="108318" y="547442"/>
                </a:cubicBezTo>
                <a:lnTo>
                  <a:pt x="108318" y="541634"/>
                </a:lnTo>
                <a:close/>
                <a:moveTo>
                  <a:pt x="181247" y="25693"/>
                </a:moveTo>
                <a:cubicBezTo>
                  <a:pt x="95503" y="25693"/>
                  <a:pt x="25731" y="95363"/>
                  <a:pt x="25731" y="180980"/>
                </a:cubicBezTo>
                <a:cubicBezTo>
                  <a:pt x="25731" y="231964"/>
                  <a:pt x="102521" y="385077"/>
                  <a:pt x="136238" y="464573"/>
                </a:cubicBezTo>
                <a:lnTo>
                  <a:pt x="231742" y="463526"/>
                </a:lnTo>
                <a:cubicBezTo>
                  <a:pt x="263764" y="381855"/>
                  <a:pt x="336763" y="225037"/>
                  <a:pt x="336763" y="180980"/>
                </a:cubicBezTo>
                <a:cubicBezTo>
                  <a:pt x="336763" y="95363"/>
                  <a:pt x="266991" y="25693"/>
                  <a:pt x="181247" y="25693"/>
                </a:cubicBezTo>
                <a:close/>
                <a:moveTo>
                  <a:pt x="181247" y="0"/>
                </a:moveTo>
                <a:cubicBezTo>
                  <a:pt x="281187" y="0"/>
                  <a:pt x="362494" y="81187"/>
                  <a:pt x="362494" y="180980"/>
                </a:cubicBezTo>
                <a:cubicBezTo>
                  <a:pt x="362494" y="233172"/>
                  <a:pt x="282236" y="404729"/>
                  <a:pt x="258683" y="465056"/>
                </a:cubicBezTo>
                <a:cubicBezTo>
                  <a:pt x="258763" y="465217"/>
                  <a:pt x="258763" y="465378"/>
                  <a:pt x="258763" y="465378"/>
                </a:cubicBezTo>
                <a:lnTo>
                  <a:pt x="258602" y="465378"/>
                </a:lnTo>
                <a:cubicBezTo>
                  <a:pt x="258441" y="465781"/>
                  <a:pt x="258279" y="466103"/>
                  <a:pt x="258118" y="466506"/>
                </a:cubicBezTo>
                <a:cubicBezTo>
                  <a:pt x="258037" y="469808"/>
                  <a:pt x="258037" y="477137"/>
                  <a:pt x="258441" y="492602"/>
                </a:cubicBezTo>
                <a:cubicBezTo>
                  <a:pt x="258521" y="494535"/>
                  <a:pt x="258602" y="498159"/>
                  <a:pt x="258763" y="502911"/>
                </a:cubicBezTo>
                <a:lnTo>
                  <a:pt x="108329" y="519503"/>
                </a:lnTo>
                <a:lnTo>
                  <a:pt x="108329" y="491152"/>
                </a:lnTo>
                <a:lnTo>
                  <a:pt x="109054" y="491152"/>
                </a:lnTo>
                <a:cubicBezTo>
                  <a:pt x="109054" y="473916"/>
                  <a:pt x="108329" y="465378"/>
                  <a:pt x="108329" y="465378"/>
                </a:cubicBezTo>
                <a:lnTo>
                  <a:pt x="108651" y="465378"/>
                </a:lnTo>
                <a:cubicBezTo>
                  <a:pt x="83081" y="404487"/>
                  <a:pt x="0" y="240421"/>
                  <a:pt x="0" y="180980"/>
                </a:cubicBezTo>
                <a:cubicBezTo>
                  <a:pt x="0" y="81187"/>
                  <a:pt x="81307" y="0"/>
                  <a:pt x="181247" y="0"/>
                </a:cubicBezTo>
                <a:close/>
              </a:path>
            </a:pathLst>
          </a:custGeom>
          <a:solidFill>
            <a:srgbClr val="F9A1B6"/>
          </a:solidFill>
          <a:ln>
            <a:solidFill>
              <a:srgbClr val="FF5353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1" name="smartphone_129658">
            <a:extLst>
              <a:ext uri="{FF2B5EF4-FFF2-40B4-BE49-F238E27FC236}">
                <a16:creationId xmlns:a16="http://schemas.microsoft.com/office/drawing/2014/main" xmlns="" id="{91A0808B-A50C-499A-A702-8038016E950E}"/>
              </a:ext>
            </a:extLst>
          </p:cNvPr>
          <p:cNvSpPr>
            <a:spLocks noChangeAspect="1"/>
          </p:cNvSpPr>
          <p:nvPr/>
        </p:nvSpPr>
        <p:spPr bwMode="auto">
          <a:xfrm rot="18812306">
            <a:off x="7810954" y="4700538"/>
            <a:ext cx="278130" cy="275742"/>
          </a:xfrm>
          <a:custGeom>
            <a:avLst/>
            <a:gdLst>
              <a:gd name="T0" fmla="*/ 6770 w 12860"/>
              <a:gd name="T1" fmla="*/ 12430 h 12750"/>
              <a:gd name="T2" fmla="*/ 0 w 12860"/>
              <a:gd name="T3" fmla="*/ 5230 h 12750"/>
              <a:gd name="T4" fmla="*/ 4470 w 12860"/>
              <a:gd name="T5" fmla="*/ 320 h 12750"/>
              <a:gd name="T6" fmla="*/ 5990 w 12860"/>
              <a:gd name="T7" fmla="*/ 320 h 12750"/>
              <a:gd name="T8" fmla="*/ 12440 w 12860"/>
              <a:gd name="T9" fmla="*/ 8290 h 12750"/>
              <a:gd name="T10" fmla="*/ 7530 w 12860"/>
              <a:gd name="T11" fmla="*/ 12750 h 12750"/>
              <a:gd name="T12" fmla="*/ 4750 w 12860"/>
              <a:gd name="T13" fmla="*/ 610 h 12750"/>
              <a:gd name="T14" fmla="*/ 410 w 12860"/>
              <a:gd name="T15" fmla="*/ 5230 h 12750"/>
              <a:gd name="T16" fmla="*/ 7060 w 12860"/>
              <a:gd name="T17" fmla="*/ 12160 h 12750"/>
              <a:gd name="T18" fmla="*/ 12160 w 12860"/>
              <a:gd name="T19" fmla="*/ 8020 h 12750"/>
              <a:gd name="T20" fmla="*/ 5710 w 12860"/>
              <a:gd name="T21" fmla="*/ 610 h 12750"/>
              <a:gd name="T22" fmla="*/ 6380 w 12860"/>
              <a:gd name="T23" fmla="*/ 8670 h 12750"/>
              <a:gd name="T24" fmla="*/ 4090 w 12860"/>
              <a:gd name="T25" fmla="*/ 6380 h 12750"/>
              <a:gd name="T26" fmla="*/ 7990 w 12860"/>
              <a:gd name="T27" fmla="*/ 4760 h 12750"/>
              <a:gd name="T28" fmla="*/ 6380 w 12860"/>
              <a:gd name="T29" fmla="*/ 8670 h 12750"/>
              <a:gd name="T30" fmla="*/ 4900 w 12860"/>
              <a:gd name="T31" fmla="*/ 4900 h 12750"/>
              <a:gd name="T32" fmla="*/ 4900 w 12860"/>
              <a:gd name="T33" fmla="*/ 7860 h 12750"/>
              <a:gd name="T34" fmla="*/ 7850 w 12860"/>
              <a:gd name="T35" fmla="*/ 4910 h 12750"/>
              <a:gd name="T36" fmla="*/ 7340 w 12860"/>
              <a:gd name="T37" fmla="*/ 8240 h 12750"/>
              <a:gd name="T38" fmla="*/ 4600 w 12860"/>
              <a:gd name="T39" fmla="*/ 5910 h 12750"/>
              <a:gd name="T40" fmla="*/ 7280 w 12860"/>
              <a:gd name="T41" fmla="*/ 5480 h 12750"/>
              <a:gd name="T42" fmla="*/ 7340 w 12860"/>
              <a:gd name="T43" fmla="*/ 8240 h 12750"/>
              <a:gd name="T44" fmla="*/ 4900 w 12860"/>
              <a:gd name="T45" fmla="*/ 4900 h 12750"/>
              <a:gd name="T46" fmla="*/ 5610 w 12860"/>
              <a:gd name="T47" fmla="*/ 7150 h 12750"/>
              <a:gd name="T48" fmla="*/ 7140 w 12860"/>
              <a:gd name="T49" fmla="*/ 5620 h 12750"/>
              <a:gd name="T50" fmla="*/ 4380 w 12860"/>
              <a:gd name="T51" fmla="*/ 7470 h 12750"/>
              <a:gd name="T52" fmla="*/ 4310 w 12860"/>
              <a:gd name="T53" fmla="*/ 7300 h 12750"/>
              <a:gd name="T54" fmla="*/ 7410 w 12860"/>
              <a:gd name="T55" fmla="*/ 4340 h 12750"/>
              <a:gd name="T56" fmla="*/ 4450 w 12860"/>
              <a:gd name="T57" fmla="*/ 7440 h 12750"/>
              <a:gd name="T58" fmla="*/ 5420 w 12860"/>
              <a:gd name="T59" fmla="*/ 8450 h 12750"/>
              <a:gd name="T60" fmla="*/ 5350 w 12860"/>
              <a:gd name="T61" fmla="*/ 8280 h 12750"/>
              <a:gd name="T62" fmla="*/ 8420 w 12860"/>
              <a:gd name="T63" fmla="*/ 5350 h 12750"/>
              <a:gd name="T64" fmla="*/ 5490 w 12860"/>
              <a:gd name="T65" fmla="*/ 8420 h 12750"/>
              <a:gd name="T66" fmla="*/ 7930 w 12860"/>
              <a:gd name="T67" fmla="*/ 8030 h 12750"/>
              <a:gd name="T68" fmla="*/ 4760 w 12860"/>
              <a:gd name="T69" fmla="*/ 4900 h 12750"/>
              <a:gd name="T70" fmla="*/ 4900 w 12860"/>
              <a:gd name="T71" fmla="*/ 4760 h 12750"/>
              <a:gd name="T72" fmla="*/ 7990 w 12860"/>
              <a:gd name="T73" fmla="*/ 7990 h 12750"/>
              <a:gd name="T74" fmla="*/ 7930 w 12860"/>
              <a:gd name="T75" fmla="*/ 8030 h 12750"/>
              <a:gd name="T76" fmla="*/ 4760 w 12860"/>
              <a:gd name="T77" fmla="*/ 4900 h 12750"/>
              <a:gd name="T78" fmla="*/ 4900 w 12860"/>
              <a:gd name="T79" fmla="*/ 4760 h 12750"/>
              <a:gd name="T80" fmla="*/ 7990 w 12860"/>
              <a:gd name="T81" fmla="*/ 7990 h 12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60" h="12750">
                <a:moveTo>
                  <a:pt x="7530" y="12750"/>
                </a:moveTo>
                <a:cubicBezTo>
                  <a:pt x="7240" y="12750"/>
                  <a:pt x="6970" y="12640"/>
                  <a:pt x="6770" y="12430"/>
                </a:cubicBezTo>
                <a:lnTo>
                  <a:pt x="320" y="5990"/>
                </a:lnTo>
                <a:cubicBezTo>
                  <a:pt x="120" y="5790"/>
                  <a:pt x="0" y="5520"/>
                  <a:pt x="0" y="5230"/>
                </a:cubicBezTo>
                <a:cubicBezTo>
                  <a:pt x="0" y="4940"/>
                  <a:pt x="110" y="4670"/>
                  <a:pt x="320" y="4470"/>
                </a:cubicBezTo>
                <a:lnTo>
                  <a:pt x="4470" y="320"/>
                </a:lnTo>
                <a:cubicBezTo>
                  <a:pt x="4670" y="120"/>
                  <a:pt x="4940" y="0"/>
                  <a:pt x="5230" y="0"/>
                </a:cubicBezTo>
                <a:cubicBezTo>
                  <a:pt x="5520" y="0"/>
                  <a:pt x="5790" y="110"/>
                  <a:pt x="5990" y="320"/>
                </a:cubicBezTo>
                <a:lnTo>
                  <a:pt x="12440" y="6770"/>
                </a:lnTo>
                <a:cubicBezTo>
                  <a:pt x="12860" y="7190"/>
                  <a:pt x="12860" y="7870"/>
                  <a:pt x="12440" y="8290"/>
                </a:cubicBezTo>
                <a:lnTo>
                  <a:pt x="8300" y="12430"/>
                </a:lnTo>
                <a:cubicBezTo>
                  <a:pt x="8090" y="12640"/>
                  <a:pt x="7820" y="12750"/>
                  <a:pt x="7530" y="12750"/>
                </a:cubicBezTo>
                <a:close/>
                <a:moveTo>
                  <a:pt x="5230" y="410"/>
                </a:moveTo>
                <a:cubicBezTo>
                  <a:pt x="5050" y="410"/>
                  <a:pt x="4880" y="480"/>
                  <a:pt x="4750" y="610"/>
                </a:cubicBezTo>
                <a:lnTo>
                  <a:pt x="610" y="4750"/>
                </a:lnTo>
                <a:cubicBezTo>
                  <a:pt x="480" y="4880"/>
                  <a:pt x="410" y="5050"/>
                  <a:pt x="410" y="5230"/>
                </a:cubicBezTo>
                <a:cubicBezTo>
                  <a:pt x="410" y="5410"/>
                  <a:pt x="480" y="5580"/>
                  <a:pt x="610" y="5710"/>
                </a:cubicBezTo>
                <a:lnTo>
                  <a:pt x="7060" y="12160"/>
                </a:lnTo>
                <a:cubicBezTo>
                  <a:pt x="7320" y="12420"/>
                  <a:pt x="7750" y="12420"/>
                  <a:pt x="8020" y="12160"/>
                </a:cubicBezTo>
                <a:lnTo>
                  <a:pt x="12160" y="8020"/>
                </a:lnTo>
                <a:cubicBezTo>
                  <a:pt x="12420" y="7760"/>
                  <a:pt x="12420" y="7330"/>
                  <a:pt x="12160" y="7060"/>
                </a:cubicBezTo>
                <a:lnTo>
                  <a:pt x="5710" y="610"/>
                </a:lnTo>
                <a:cubicBezTo>
                  <a:pt x="5580" y="480"/>
                  <a:pt x="5410" y="410"/>
                  <a:pt x="5230" y="410"/>
                </a:cubicBezTo>
                <a:close/>
                <a:moveTo>
                  <a:pt x="6380" y="8670"/>
                </a:moveTo>
                <a:cubicBezTo>
                  <a:pt x="5790" y="8670"/>
                  <a:pt x="5210" y="8450"/>
                  <a:pt x="4760" y="8000"/>
                </a:cubicBezTo>
                <a:cubicBezTo>
                  <a:pt x="4330" y="7570"/>
                  <a:pt x="4090" y="6990"/>
                  <a:pt x="4090" y="6380"/>
                </a:cubicBezTo>
                <a:cubicBezTo>
                  <a:pt x="4090" y="5770"/>
                  <a:pt x="4330" y="5190"/>
                  <a:pt x="4760" y="4760"/>
                </a:cubicBezTo>
                <a:cubicBezTo>
                  <a:pt x="5650" y="3870"/>
                  <a:pt x="7100" y="3870"/>
                  <a:pt x="7990" y="4760"/>
                </a:cubicBezTo>
                <a:cubicBezTo>
                  <a:pt x="8880" y="5650"/>
                  <a:pt x="8880" y="7100"/>
                  <a:pt x="7990" y="7990"/>
                </a:cubicBezTo>
                <a:cubicBezTo>
                  <a:pt x="7550" y="8440"/>
                  <a:pt x="6970" y="8670"/>
                  <a:pt x="6380" y="8670"/>
                </a:cubicBezTo>
                <a:close/>
                <a:moveTo>
                  <a:pt x="6380" y="4290"/>
                </a:moveTo>
                <a:cubicBezTo>
                  <a:pt x="5850" y="4290"/>
                  <a:pt x="5310" y="4490"/>
                  <a:pt x="4900" y="4900"/>
                </a:cubicBezTo>
                <a:cubicBezTo>
                  <a:pt x="4510" y="5290"/>
                  <a:pt x="4290" y="5820"/>
                  <a:pt x="4290" y="6380"/>
                </a:cubicBezTo>
                <a:cubicBezTo>
                  <a:pt x="4290" y="6940"/>
                  <a:pt x="4510" y="7460"/>
                  <a:pt x="4900" y="7860"/>
                </a:cubicBezTo>
                <a:cubicBezTo>
                  <a:pt x="5710" y="8670"/>
                  <a:pt x="7040" y="8670"/>
                  <a:pt x="7850" y="7860"/>
                </a:cubicBezTo>
                <a:cubicBezTo>
                  <a:pt x="8660" y="7050"/>
                  <a:pt x="8660" y="5720"/>
                  <a:pt x="7850" y="4910"/>
                </a:cubicBezTo>
                <a:cubicBezTo>
                  <a:pt x="7450" y="4500"/>
                  <a:pt x="6910" y="4290"/>
                  <a:pt x="6380" y="4290"/>
                </a:cubicBezTo>
                <a:close/>
                <a:moveTo>
                  <a:pt x="7340" y="8240"/>
                </a:moveTo>
                <a:cubicBezTo>
                  <a:pt x="6790" y="8240"/>
                  <a:pt x="6090" y="7900"/>
                  <a:pt x="5470" y="7290"/>
                </a:cubicBezTo>
                <a:cubicBezTo>
                  <a:pt x="5050" y="6870"/>
                  <a:pt x="4740" y="6380"/>
                  <a:pt x="4600" y="5910"/>
                </a:cubicBezTo>
                <a:cubicBezTo>
                  <a:pt x="4460" y="5420"/>
                  <a:pt x="4510" y="5020"/>
                  <a:pt x="4760" y="4770"/>
                </a:cubicBezTo>
                <a:cubicBezTo>
                  <a:pt x="5270" y="4260"/>
                  <a:pt x="6380" y="4570"/>
                  <a:pt x="7280" y="5480"/>
                </a:cubicBezTo>
                <a:cubicBezTo>
                  <a:pt x="8190" y="6390"/>
                  <a:pt x="8500" y="7500"/>
                  <a:pt x="7990" y="8000"/>
                </a:cubicBezTo>
                <a:cubicBezTo>
                  <a:pt x="7830" y="8160"/>
                  <a:pt x="7600" y="8240"/>
                  <a:pt x="7340" y="8240"/>
                </a:cubicBezTo>
                <a:close/>
                <a:moveTo>
                  <a:pt x="5410" y="4720"/>
                </a:moveTo>
                <a:cubicBezTo>
                  <a:pt x="5200" y="4720"/>
                  <a:pt x="5020" y="4780"/>
                  <a:pt x="4900" y="4900"/>
                </a:cubicBezTo>
                <a:cubicBezTo>
                  <a:pt x="4700" y="5100"/>
                  <a:pt x="4660" y="5430"/>
                  <a:pt x="4790" y="5850"/>
                </a:cubicBezTo>
                <a:cubicBezTo>
                  <a:pt x="4920" y="6280"/>
                  <a:pt x="5210" y="6740"/>
                  <a:pt x="5610" y="7150"/>
                </a:cubicBezTo>
                <a:cubicBezTo>
                  <a:pt x="6410" y="7950"/>
                  <a:pt x="7440" y="8270"/>
                  <a:pt x="7850" y="7860"/>
                </a:cubicBezTo>
                <a:cubicBezTo>
                  <a:pt x="8270" y="7440"/>
                  <a:pt x="7940" y="6420"/>
                  <a:pt x="7140" y="5620"/>
                </a:cubicBezTo>
                <a:cubicBezTo>
                  <a:pt x="6580" y="5050"/>
                  <a:pt x="5910" y="4720"/>
                  <a:pt x="5410" y="4720"/>
                </a:cubicBezTo>
                <a:close/>
                <a:moveTo>
                  <a:pt x="4380" y="7470"/>
                </a:moveTo>
                <a:cubicBezTo>
                  <a:pt x="4350" y="7470"/>
                  <a:pt x="4330" y="7460"/>
                  <a:pt x="4310" y="7440"/>
                </a:cubicBezTo>
                <a:cubicBezTo>
                  <a:pt x="4270" y="7400"/>
                  <a:pt x="4270" y="7340"/>
                  <a:pt x="4310" y="7300"/>
                </a:cubicBezTo>
                <a:lnTo>
                  <a:pt x="7270" y="4340"/>
                </a:lnTo>
                <a:cubicBezTo>
                  <a:pt x="7310" y="4300"/>
                  <a:pt x="7370" y="4300"/>
                  <a:pt x="7410" y="4340"/>
                </a:cubicBezTo>
                <a:cubicBezTo>
                  <a:pt x="7450" y="4380"/>
                  <a:pt x="7450" y="4440"/>
                  <a:pt x="7410" y="4480"/>
                </a:cubicBezTo>
                <a:lnTo>
                  <a:pt x="4450" y="7440"/>
                </a:lnTo>
                <a:cubicBezTo>
                  <a:pt x="4430" y="7460"/>
                  <a:pt x="4400" y="7470"/>
                  <a:pt x="4380" y="7470"/>
                </a:cubicBezTo>
                <a:close/>
                <a:moveTo>
                  <a:pt x="5420" y="8450"/>
                </a:moveTo>
                <a:cubicBezTo>
                  <a:pt x="5390" y="8450"/>
                  <a:pt x="5370" y="8440"/>
                  <a:pt x="5350" y="8420"/>
                </a:cubicBezTo>
                <a:cubicBezTo>
                  <a:pt x="5310" y="8380"/>
                  <a:pt x="5310" y="8320"/>
                  <a:pt x="5350" y="8280"/>
                </a:cubicBezTo>
                <a:lnTo>
                  <a:pt x="8280" y="5350"/>
                </a:lnTo>
                <a:cubicBezTo>
                  <a:pt x="8320" y="5310"/>
                  <a:pt x="8380" y="5310"/>
                  <a:pt x="8420" y="5350"/>
                </a:cubicBezTo>
                <a:cubicBezTo>
                  <a:pt x="8460" y="5390"/>
                  <a:pt x="8460" y="5450"/>
                  <a:pt x="8420" y="5490"/>
                </a:cubicBezTo>
                <a:lnTo>
                  <a:pt x="5490" y="8420"/>
                </a:lnTo>
                <a:cubicBezTo>
                  <a:pt x="5470" y="8440"/>
                  <a:pt x="5450" y="8450"/>
                  <a:pt x="5420" y="8450"/>
                </a:cubicBezTo>
                <a:close/>
                <a:moveTo>
                  <a:pt x="7930" y="8030"/>
                </a:moveTo>
                <a:cubicBezTo>
                  <a:pt x="7900" y="8030"/>
                  <a:pt x="7880" y="8020"/>
                  <a:pt x="7860" y="8000"/>
                </a:cubicBezTo>
                <a:lnTo>
                  <a:pt x="4760" y="4900"/>
                </a:lnTo>
                <a:cubicBezTo>
                  <a:pt x="4720" y="4860"/>
                  <a:pt x="4720" y="4800"/>
                  <a:pt x="4760" y="4760"/>
                </a:cubicBezTo>
                <a:cubicBezTo>
                  <a:pt x="4800" y="4720"/>
                  <a:pt x="4860" y="4720"/>
                  <a:pt x="4900" y="4760"/>
                </a:cubicBezTo>
                <a:lnTo>
                  <a:pt x="7990" y="7850"/>
                </a:lnTo>
                <a:cubicBezTo>
                  <a:pt x="8030" y="7890"/>
                  <a:pt x="8030" y="7950"/>
                  <a:pt x="7990" y="7990"/>
                </a:cubicBezTo>
                <a:cubicBezTo>
                  <a:pt x="7980" y="8020"/>
                  <a:pt x="7950" y="8030"/>
                  <a:pt x="7930" y="8030"/>
                </a:cubicBezTo>
                <a:close/>
                <a:moveTo>
                  <a:pt x="7930" y="8030"/>
                </a:moveTo>
                <a:cubicBezTo>
                  <a:pt x="7900" y="8030"/>
                  <a:pt x="7880" y="8020"/>
                  <a:pt x="7860" y="8000"/>
                </a:cubicBezTo>
                <a:lnTo>
                  <a:pt x="4760" y="4900"/>
                </a:lnTo>
                <a:cubicBezTo>
                  <a:pt x="4720" y="4860"/>
                  <a:pt x="4720" y="4800"/>
                  <a:pt x="4760" y="4760"/>
                </a:cubicBezTo>
                <a:cubicBezTo>
                  <a:pt x="4800" y="4720"/>
                  <a:pt x="4860" y="4720"/>
                  <a:pt x="4900" y="4760"/>
                </a:cubicBezTo>
                <a:lnTo>
                  <a:pt x="7990" y="7850"/>
                </a:lnTo>
                <a:cubicBezTo>
                  <a:pt x="8030" y="7890"/>
                  <a:pt x="8030" y="7950"/>
                  <a:pt x="7990" y="7990"/>
                </a:cubicBezTo>
                <a:cubicBezTo>
                  <a:pt x="7980" y="8020"/>
                  <a:pt x="7950" y="8030"/>
                  <a:pt x="7930" y="8030"/>
                </a:cubicBezTo>
                <a:close/>
              </a:path>
            </a:pathLst>
          </a:custGeom>
          <a:solidFill>
            <a:srgbClr val="F9A1B6"/>
          </a:solidFill>
          <a:ln>
            <a:solidFill>
              <a:srgbClr val="FF5353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9DCCCE89-02D8-4552-B3C5-2CF7F9303F77}"/>
              </a:ext>
            </a:extLst>
          </p:cNvPr>
          <p:cNvGrpSpPr/>
          <p:nvPr/>
        </p:nvGrpSpPr>
        <p:grpSpPr>
          <a:xfrm>
            <a:off x="9499600" y="2844799"/>
            <a:ext cx="1670050" cy="673101"/>
            <a:chOff x="12915900" y="2552700"/>
            <a:chExt cx="1670050" cy="673101"/>
          </a:xfrm>
        </p:grpSpPr>
        <p:sp>
          <p:nvSpPr>
            <p:cNvPr id="203" name="矩形 90">
              <a:extLst>
                <a:ext uri="{FF2B5EF4-FFF2-40B4-BE49-F238E27FC236}">
                  <a16:creationId xmlns:a16="http://schemas.microsoft.com/office/drawing/2014/main" xmlns="" id="{7621F0BC-4327-4D1D-B3A5-ED5BEC2638E9}"/>
                </a:ext>
              </a:extLst>
            </p:cNvPr>
            <p:cNvSpPr/>
            <p:nvPr/>
          </p:nvSpPr>
          <p:spPr>
            <a:xfrm>
              <a:off x="12915900" y="2565401"/>
              <a:ext cx="1670050" cy="660400"/>
            </a:xfrm>
            <a:custGeom>
              <a:avLst/>
              <a:gdLst>
                <a:gd name="connsiteX0" fmla="*/ 0 w 1741715"/>
                <a:gd name="connsiteY0" fmla="*/ 0 h 758371"/>
                <a:gd name="connsiteX1" fmla="*/ 1741715 w 1741715"/>
                <a:gd name="connsiteY1" fmla="*/ 0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0 w 1741715"/>
                <a:gd name="connsiteY4" fmla="*/ 0 h 758371"/>
                <a:gd name="connsiteX0" fmla="*/ 246743 w 1741715"/>
                <a:gd name="connsiteY0" fmla="*/ 0 h 758371"/>
                <a:gd name="connsiteX1" fmla="*/ 1741715 w 1741715"/>
                <a:gd name="connsiteY1" fmla="*/ 0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451429 w 1741715"/>
                <a:gd name="connsiteY1" fmla="*/ 43543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436914 w 1741715"/>
                <a:gd name="connsiteY1" fmla="*/ 1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35118"/>
                <a:gd name="connsiteY0" fmla="*/ 0 h 758371"/>
                <a:gd name="connsiteX1" fmla="*/ 1436914 w 1735118"/>
                <a:gd name="connsiteY1" fmla="*/ 1 h 758371"/>
                <a:gd name="connsiteX2" fmla="*/ 1735118 w 1735118"/>
                <a:gd name="connsiteY2" fmla="*/ 758371 h 758371"/>
                <a:gd name="connsiteX3" fmla="*/ 0 w 1735118"/>
                <a:gd name="connsiteY3" fmla="*/ 758371 h 758371"/>
                <a:gd name="connsiteX4" fmla="*/ 246743 w 1735118"/>
                <a:gd name="connsiteY4" fmla="*/ 0 h 75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5118" h="758371">
                  <a:moveTo>
                    <a:pt x="246743" y="0"/>
                  </a:moveTo>
                  <a:lnTo>
                    <a:pt x="1436914" y="1"/>
                  </a:lnTo>
                  <a:lnTo>
                    <a:pt x="1735118" y="758371"/>
                  </a:lnTo>
                  <a:lnTo>
                    <a:pt x="0" y="758371"/>
                  </a:lnTo>
                  <a:lnTo>
                    <a:pt x="246743" y="0"/>
                  </a:lnTo>
                  <a:close/>
                </a:path>
              </a:pathLst>
            </a:custGeom>
            <a:solidFill>
              <a:srgbClr val="FFD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4" name="矩形 90">
              <a:extLst>
                <a:ext uri="{FF2B5EF4-FFF2-40B4-BE49-F238E27FC236}">
                  <a16:creationId xmlns:a16="http://schemas.microsoft.com/office/drawing/2014/main" xmlns="" id="{7610BAEC-D27C-4E40-828A-5F5A3AD32CB4}"/>
                </a:ext>
              </a:extLst>
            </p:cNvPr>
            <p:cNvSpPr/>
            <p:nvPr/>
          </p:nvSpPr>
          <p:spPr>
            <a:xfrm>
              <a:off x="13498286" y="2552700"/>
              <a:ext cx="1040493" cy="567871"/>
            </a:xfrm>
            <a:custGeom>
              <a:avLst/>
              <a:gdLst>
                <a:gd name="connsiteX0" fmla="*/ 0 w 1741715"/>
                <a:gd name="connsiteY0" fmla="*/ 0 h 758371"/>
                <a:gd name="connsiteX1" fmla="*/ 1741715 w 1741715"/>
                <a:gd name="connsiteY1" fmla="*/ 0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0 w 1741715"/>
                <a:gd name="connsiteY4" fmla="*/ 0 h 758371"/>
                <a:gd name="connsiteX0" fmla="*/ 246743 w 1741715"/>
                <a:gd name="connsiteY0" fmla="*/ 0 h 758371"/>
                <a:gd name="connsiteX1" fmla="*/ 1741715 w 1741715"/>
                <a:gd name="connsiteY1" fmla="*/ 0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451429 w 1741715"/>
                <a:gd name="connsiteY1" fmla="*/ 43543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436914 w 1741715"/>
                <a:gd name="connsiteY1" fmla="*/ 1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342968 w 1741715"/>
                <a:gd name="connsiteY1" fmla="*/ 16962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238584 w 1741715"/>
                <a:gd name="connsiteY1" fmla="*/ 16962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332530 w 1741715"/>
                <a:gd name="connsiteY1" fmla="*/ 16962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10400"/>
                <a:gd name="connsiteY0" fmla="*/ 0 h 758371"/>
                <a:gd name="connsiteX1" fmla="*/ 1332530 w 1710400"/>
                <a:gd name="connsiteY1" fmla="*/ 16962 h 758371"/>
                <a:gd name="connsiteX2" fmla="*/ 1710400 w 1710400"/>
                <a:gd name="connsiteY2" fmla="*/ 758371 h 758371"/>
                <a:gd name="connsiteX3" fmla="*/ 0 w 1710400"/>
                <a:gd name="connsiteY3" fmla="*/ 758371 h 758371"/>
                <a:gd name="connsiteX4" fmla="*/ 246743 w 1710400"/>
                <a:gd name="connsiteY4" fmla="*/ 0 h 75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00" h="758371">
                  <a:moveTo>
                    <a:pt x="246743" y="0"/>
                  </a:moveTo>
                  <a:lnTo>
                    <a:pt x="1332530" y="16962"/>
                  </a:lnTo>
                  <a:lnTo>
                    <a:pt x="1710400" y="758371"/>
                  </a:lnTo>
                  <a:lnTo>
                    <a:pt x="0" y="758371"/>
                  </a:lnTo>
                  <a:lnTo>
                    <a:pt x="246743" y="0"/>
                  </a:lnTo>
                  <a:close/>
                </a:path>
              </a:pathLst>
            </a:custGeom>
            <a:solidFill>
              <a:srgbClr val="5E1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5" name="矩形 90">
              <a:extLst>
                <a:ext uri="{FF2B5EF4-FFF2-40B4-BE49-F238E27FC236}">
                  <a16:creationId xmlns:a16="http://schemas.microsoft.com/office/drawing/2014/main" xmlns="" id="{CF8C67D3-13D1-471A-A8CD-C70C5309C57A}"/>
                </a:ext>
              </a:extLst>
            </p:cNvPr>
            <p:cNvSpPr/>
            <p:nvPr/>
          </p:nvSpPr>
          <p:spPr>
            <a:xfrm>
              <a:off x="12949804" y="2552701"/>
              <a:ext cx="1074625" cy="570252"/>
            </a:xfrm>
            <a:custGeom>
              <a:avLst/>
              <a:gdLst>
                <a:gd name="connsiteX0" fmla="*/ 0 w 1741715"/>
                <a:gd name="connsiteY0" fmla="*/ 0 h 758371"/>
                <a:gd name="connsiteX1" fmla="*/ 1741715 w 1741715"/>
                <a:gd name="connsiteY1" fmla="*/ 0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0 w 1741715"/>
                <a:gd name="connsiteY4" fmla="*/ 0 h 758371"/>
                <a:gd name="connsiteX0" fmla="*/ 246743 w 1741715"/>
                <a:gd name="connsiteY0" fmla="*/ 0 h 758371"/>
                <a:gd name="connsiteX1" fmla="*/ 1741715 w 1741715"/>
                <a:gd name="connsiteY1" fmla="*/ 0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451429 w 1741715"/>
                <a:gd name="connsiteY1" fmla="*/ 43543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436914 w 1741715"/>
                <a:gd name="connsiteY1" fmla="*/ 1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342968 w 1741715"/>
                <a:gd name="connsiteY1" fmla="*/ 16962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238584 w 1741715"/>
                <a:gd name="connsiteY1" fmla="*/ 16962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46743 w 1741715"/>
                <a:gd name="connsiteY0" fmla="*/ 0 h 758371"/>
                <a:gd name="connsiteX1" fmla="*/ 1332530 w 1741715"/>
                <a:gd name="connsiteY1" fmla="*/ 16962 h 758371"/>
                <a:gd name="connsiteX2" fmla="*/ 1741715 w 1741715"/>
                <a:gd name="connsiteY2" fmla="*/ 758371 h 758371"/>
                <a:gd name="connsiteX3" fmla="*/ 0 w 1741715"/>
                <a:gd name="connsiteY3" fmla="*/ 758371 h 758371"/>
                <a:gd name="connsiteX4" fmla="*/ 246743 w 1741715"/>
                <a:gd name="connsiteY4" fmla="*/ 0 h 758371"/>
                <a:gd name="connsiteX0" fmla="*/ 298935 w 1793907"/>
                <a:gd name="connsiteY0" fmla="*/ 0 h 758371"/>
                <a:gd name="connsiteX1" fmla="*/ 1384722 w 1793907"/>
                <a:gd name="connsiteY1" fmla="*/ 16962 h 758371"/>
                <a:gd name="connsiteX2" fmla="*/ 1793907 w 1793907"/>
                <a:gd name="connsiteY2" fmla="*/ 758371 h 758371"/>
                <a:gd name="connsiteX3" fmla="*/ 0 w 1793907"/>
                <a:gd name="connsiteY3" fmla="*/ 758371 h 758371"/>
                <a:gd name="connsiteX4" fmla="*/ 298935 w 1793907"/>
                <a:gd name="connsiteY4" fmla="*/ 0 h 758371"/>
                <a:gd name="connsiteX0" fmla="*/ 298935 w 1793907"/>
                <a:gd name="connsiteY0" fmla="*/ 0 h 758371"/>
                <a:gd name="connsiteX1" fmla="*/ 1384722 w 1793907"/>
                <a:gd name="connsiteY1" fmla="*/ 16962 h 758371"/>
                <a:gd name="connsiteX2" fmla="*/ 1793907 w 1793907"/>
                <a:gd name="connsiteY2" fmla="*/ 758371 h 758371"/>
                <a:gd name="connsiteX3" fmla="*/ 0 w 1793907"/>
                <a:gd name="connsiteY3" fmla="*/ 758371 h 758371"/>
                <a:gd name="connsiteX4" fmla="*/ 298935 w 1793907"/>
                <a:gd name="connsiteY4" fmla="*/ 0 h 758371"/>
                <a:gd name="connsiteX0" fmla="*/ 271536 w 1766508"/>
                <a:gd name="connsiteY0" fmla="*/ 0 h 761551"/>
                <a:gd name="connsiteX1" fmla="*/ 1357323 w 1766508"/>
                <a:gd name="connsiteY1" fmla="*/ 16962 h 761551"/>
                <a:gd name="connsiteX2" fmla="*/ 1766508 w 1766508"/>
                <a:gd name="connsiteY2" fmla="*/ 758371 h 761551"/>
                <a:gd name="connsiteX3" fmla="*/ 0 w 1766508"/>
                <a:gd name="connsiteY3" fmla="*/ 761551 h 761551"/>
                <a:gd name="connsiteX4" fmla="*/ 271536 w 1766508"/>
                <a:gd name="connsiteY4" fmla="*/ 0 h 76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6508" h="761551">
                  <a:moveTo>
                    <a:pt x="271536" y="0"/>
                  </a:moveTo>
                  <a:lnTo>
                    <a:pt x="1357323" y="16962"/>
                  </a:lnTo>
                  <a:lnTo>
                    <a:pt x="1766508" y="758371"/>
                  </a:lnTo>
                  <a:lnTo>
                    <a:pt x="0" y="761551"/>
                  </a:lnTo>
                  <a:lnTo>
                    <a:pt x="271536" y="0"/>
                  </a:lnTo>
                  <a:close/>
                </a:path>
              </a:pathLst>
            </a:custGeom>
            <a:solidFill>
              <a:srgbClr val="7A3B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06" name="图片 205">
            <a:extLst>
              <a:ext uri="{FF2B5EF4-FFF2-40B4-BE49-F238E27FC236}">
                <a16:creationId xmlns:a16="http://schemas.microsoft.com/office/drawing/2014/main" xmlns="" id="{F4A755C0-898F-49F4-94A9-E8477D2FCA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697" y="2418557"/>
            <a:ext cx="1760454" cy="1085910"/>
          </a:xfrm>
          <a:prstGeom prst="rect">
            <a:avLst/>
          </a:prstGeom>
        </p:spPr>
      </p:pic>
      <p:sp>
        <p:nvSpPr>
          <p:cNvPr id="207" name="矩形 206">
            <a:extLst>
              <a:ext uri="{FF2B5EF4-FFF2-40B4-BE49-F238E27FC236}">
                <a16:creationId xmlns:a16="http://schemas.microsoft.com/office/drawing/2014/main" xmlns="" id="{88BE8D3A-ACE2-4256-8A8A-517B64135021}"/>
              </a:ext>
            </a:extLst>
          </p:cNvPr>
          <p:cNvSpPr/>
          <p:nvPr/>
        </p:nvSpPr>
        <p:spPr>
          <a:xfrm>
            <a:off x="758027" y="1246505"/>
            <a:ext cx="7482804" cy="681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  <a:sym typeface="Gill Sans MT"/>
              </a:rPr>
              <a:t>不只是追求好的画质，也偏向喜欢智能化的投影产品</a:t>
            </a:r>
            <a:endParaRPr kumimoji="0" lang="en-US" altLang="zh-CN" sz="4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B271719B-CF9A-4202-A872-2877869C20DF}"/>
              </a:ext>
            </a:extLst>
          </p:cNvPr>
          <p:cNvSpPr txBox="1"/>
          <p:nvPr/>
        </p:nvSpPr>
        <p:spPr>
          <a:xfrm>
            <a:off x="1162050" y="5296807"/>
            <a:ext cx="437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部门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xmlns="" id="{FABDDE88-8621-44C2-A0CE-5B018EF060F7}"/>
              </a:ext>
            </a:extLst>
          </p:cNvPr>
          <p:cNvSpPr txBox="1"/>
          <p:nvPr/>
        </p:nvSpPr>
        <p:spPr>
          <a:xfrm>
            <a:off x="1633220" y="5296807"/>
            <a:ext cx="437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同事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推荐</a:t>
            </a: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xmlns="" id="{A5FEE259-3AD7-4C54-B4D9-184C252B7305}"/>
              </a:ext>
            </a:extLst>
          </p:cNvPr>
          <p:cNvSpPr txBox="1"/>
          <p:nvPr/>
        </p:nvSpPr>
        <p:spPr>
          <a:xfrm>
            <a:off x="2081530" y="5296807"/>
            <a:ext cx="437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网站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评测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DF4F621E-24FA-46FF-BF0D-D99E3F660B4F}"/>
              </a:ext>
            </a:extLst>
          </p:cNvPr>
          <p:cNvSpPr txBox="1"/>
          <p:nvPr/>
        </p:nvSpPr>
        <p:spPr>
          <a:xfrm>
            <a:off x="2533650" y="5296807"/>
            <a:ext cx="437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评价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不错</a:t>
            </a: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xmlns="" id="{D98AE513-7196-4ADB-9C48-C3A970188289}"/>
              </a:ext>
            </a:extLst>
          </p:cNvPr>
          <p:cNvSpPr txBox="1"/>
          <p:nvPr/>
        </p:nvSpPr>
        <p:spPr>
          <a:xfrm>
            <a:off x="2997200" y="5296807"/>
            <a:ext cx="437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清晰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45E23F51-230D-4E0F-AED0-8652199111B7}"/>
              </a:ext>
            </a:extLst>
          </p:cNvPr>
          <p:cNvSpPr txBox="1"/>
          <p:nvPr/>
        </p:nvSpPr>
        <p:spPr>
          <a:xfrm>
            <a:off x="3454400" y="5296807"/>
            <a:ext cx="437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预算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xmlns="" id="{56AD8838-0E23-4227-9559-03E2C2B553D1}"/>
              </a:ext>
            </a:extLst>
          </p:cNvPr>
          <p:cNvSpPr txBox="1"/>
          <p:nvPr/>
        </p:nvSpPr>
        <p:spPr>
          <a:xfrm>
            <a:off x="3892550" y="5296807"/>
            <a:ext cx="437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品牌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印象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xmlns="" id="{1B6C2212-5E70-4198-B600-469EE30A012A}"/>
              </a:ext>
            </a:extLst>
          </p:cNvPr>
          <p:cNvSpPr txBox="1"/>
          <p:nvPr/>
        </p:nvSpPr>
        <p:spPr>
          <a:xfrm>
            <a:off x="4350354" y="5289187"/>
            <a:ext cx="444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高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亮度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xmlns="" id="{E27E017C-597B-42BA-80DC-1EA67853B8EF}"/>
              </a:ext>
            </a:extLst>
          </p:cNvPr>
          <p:cNvSpPr txBox="1"/>
          <p:nvPr/>
        </p:nvSpPr>
        <p:spPr>
          <a:xfrm>
            <a:off x="4810094" y="5296807"/>
            <a:ext cx="444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性价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比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xmlns="" id="{80AB3971-4613-4C38-999C-39F2F1EA6520}"/>
              </a:ext>
            </a:extLst>
          </p:cNvPr>
          <p:cNvSpPr txBox="1"/>
          <p:nvPr/>
        </p:nvSpPr>
        <p:spPr>
          <a:xfrm>
            <a:off x="5257800" y="5296807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无线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投屏</a:t>
            </a: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xmlns="" id="{6AE9E38D-4314-4039-A205-1056CDF19186}"/>
              </a:ext>
            </a:extLst>
          </p:cNvPr>
          <p:cNvSpPr txBox="1"/>
          <p:nvPr/>
        </p:nvSpPr>
        <p:spPr>
          <a:xfrm>
            <a:off x="6299448" y="5474871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投影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xmlns="" id="{079D6514-E5B1-4F09-BC47-53B02A8164D6}"/>
              </a:ext>
            </a:extLst>
          </p:cNvPr>
          <p:cNvSpPr txBox="1"/>
          <p:nvPr/>
        </p:nvSpPr>
        <p:spPr>
          <a:xfrm>
            <a:off x="6703576" y="5580390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效果</a:t>
            </a: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xmlns="" id="{67B73B5B-84E4-4008-AA5B-90784587A0D5}"/>
              </a:ext>
            </a:extLst>
          </p:cNvPr>
          <p:cNvSpPr txBox="1"/>
          <p:nvPr/>
        </p:nvSpPr>
        <p:spPr>
          <a:xfrm>
            <a:off x="8155454" y="5474871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操作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xmlns="" id="{6BDAD361-BADC-482C-A609-BE372FCB3057}"/>
              </a:ext>
            </a:extLst>
          </p:cNvPr>
          <p:cNvSpPr txBox="1"/>
          <p:nvPr/>
        </p:nvSpPr>
        <p:spPr>
          <a:xfrm>
            <a:off x="9127907" y="5580390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使用</a:t>
            </a: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xmlns="" id="{5281BC0A-ADBB-4FE5-9BA3-90213C616FCB}"/>
              </a:ext>
            </a:extLst>
          </p:cNvPr>
          <p:cNvSpPr txBox="1"/>
          <p:nvPr/>
        </p:nvSpPr>
        <p:spPr>
          <a:xfrm>
            <a:off x="9738410" y="5580390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功能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xmlns="" id="{B7704EDC-61E8-40B8-8153-4C9C39DBA8CD}"/>
              </a:ext>
            </a:extLst>
          </p:cNvPr>
          <p:cNvSpPr txBox="1"/>
          <p:nvPr/>
        </p:nvSpPr>
        <p:spPr>
          <a:xfrm>
            <a:off x="9472613" y="5354221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连接</a:t>
            </a: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xmlns="" id="{4017A7D1-42A6-425F-8BA0-328D9D4A48A2}"/>
              </a:ext>
            </a:extLst>
          </p:cNvPr>
          <p:cNvSpPr txBox="1"/>
          <p:nvPr/>
        </p:nvSpPr>
        <p:spPr>
          <a:xfrm>
            <a:off x="7514541" y="5580390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质量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xmlns="" id="{A3FAE890-6F74-4090-AF27-63E5CC51CB3E}"/>
              </a:ext>
            </a:extLst>
          </p:cNvPr>
          <p:cNvSpPr txBox="1"/>
          <p:nvPr/>
        </p:nvSpPr>
        <p:spPr>
          <a:xfrm>
            <a:off x="10423740" y="5580390"/>
            <a:ext cx="606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简单</a:t>
            </a:r>
          </a:p>
        </p:txBody>
      </p:sp>
      <p:pic>
        <p:nvPicPr>
          <p:cNvPr id="237" name="图片 236">
            <a:extLst>
              <a:ext uri="{FF2B5EF4-FFF2-40B4-BE49-F238E27FC236}">
                <a16:creationId xmlns:a16="http://schemas.microsoft.com/office/drawing/2014/main" xmlns="" id="{8200C5F0-5AE2-41CE-9A39-CAD2C87BB8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480" y="685800"/>
            <a:ext cx="1142808" cy="3275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16221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0780;#148012;#119765;#120372;#162726;#100256;#42890;#375351;#99948;#14041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0780;#148012;#119765;#120372;#162726;#100256;#42890;#375351;#99948;#140418;#401170;#391844;#401443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792;#60805;#65792;#149964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792;#60805;#65792;#149964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2792;#114535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31;#91431;#178972;#178972;#178427;#178427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99825;#236435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1768</Words>
  <Application>Microsoft Office PowerPoint</Application>
  <PresentationFormat>宽屏</PresentationFormat>
  <Paragraphs>450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Gill Sans MT</vt:lpstr>
      <vt:lpstr>OPPOSans R</vt:lpstr>
      <vt:lpstr>阿里巴巴普惠体</vt:lpstr>
      <vt:lpstr>阿里巴巴普惠体 B</vt:lpstr>
      <vt:lpstr>阿里巴巴普惠体 H</vt:lpstr>
      <vt:lpstr>阿里巴巴普惠体 Heavy</vt:lpstr>
      <vt:lpstr>阿里巴巴普惠体 L</vt:lpstr>
      <vt:lpstr>阿里巴巴普惠体 M</vt:lpstr>
      <vt:lpstr>阿里巴巴普惠体 R</vt:lpstr>
      <vt:lpstr>等线</vt:lpstr>
      <vt:lpstr>等线 Light</vt:lpstr>
      <vt:lpstr>汉仪雅酷黑 45W</vt:lpstr>
      <vt:lpstr>庞门正道标题体3.0</vt:lpstr>
      <vt:lpstr>思源宋体 CN Heavy</vt:lpstr>
      <vt:lpstr>微软雅黑</vt:lpstr>
      <vt:lpstr>优设标题黑</vt:lpstr>
      <vt:lpstr>优设好身体</vt:lpstr>
      <vt:lpstr>Arial</vt:lpstr>
      <vt:lpstr>Calibri</vt:lpstr>
      <vt:lpstr>Symbol</vt:lpstr>
      <vt:lpstr>Times New Roman</vt:lpstr>
      <vt:lpstr>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王牌P计划</dc:creator>
  <cp:keywords>51PPT模板网</cp:keywords>
  <dc:description>www.51pptmoban.com</dc:description>
  <cp:lastModifiedBy>YANGs</cp:lastModifiedBy>
  <cp:revision>31</cp:revision>
  <dcterms:created xsi:type="dcterms:W3CDTF">2020-06-02T03:43:01Z</dcterms:created>
  <dcterms:modified xsi:type="dcterms:W3CDTF">2020-06-07T11:44:42Z</dcterms:modified>
</cp:coreProperties>
</file>