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59" r:id="rId5"/>
    <p:sldId id="263" r:id="rId6"/>
    <p:sldId id="264" r:id="rId7"/>
    <p:sldId id="265" r:id="rId8"/>
    <p:sldId id="266" r:id="rId9"/>
    <p:sldId id="267" r:id="rId10"/>
    <p:sldId id="268" r:id="rId11"/>
    <p:sldId id="260" r:id="rId12"/>
    <p:sldId id="269" r:id="rId13"/>
    <p:sldId id="270" r:id="rId14"/>
    <p:sldId id="271" r:id="rId15"/>
    <p:sldId id="272" r:id="rId16"/>
    <p:sldId id="273" r:id="rId17"/>
    <p:sldId id="274" r:id="rId18"/>
    <p:sldId id="261" r:id="rId19"/>
    <p:sldId id="275" r:id="rId20"/>
    <p:sldId id="276" r:id="rId21"/>
    <p:sldId id="277" r:id="rId22"/>
    <p:sldId id="279" r:id="rId23"/>
    <p:sldId id="278" r:id="rId24"/>
    <p:sldId id="280" r:id="rId25"/>
    <p:sldId id="262" r:id="rId26"/>
    <p:sldId id="281" r:id="rId27"/>
    <p:sldId id="282" r:id="rId28"/>
    <p:sldId id="288" r:id="rId29"/>
    <p:sldId id="284" r:id="rId30"/>
    <p:sldId id="285" r:id="rId31"/>
    <p:sldId id="289" r:id="rId32"/>
    <p:sldId id="287" r:id="rId33"/>
    <p:sldId id="290" r:id="rId3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12" autoAdjust="0"/>
  </p:normalViewPr>
  <p:slideViewPr>
    <p:cSldViewPr showGuides="1">
      <p:cViewPr>
        <p:scale>
          <a:sx n="75" d="100"/>
          <a:sy n="75" d="100"/>
        </p:scale>
        <p:origin x="1116" y="648"/>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pPr/>
              <a:t>2020/7/22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pPr/>
              <a:t>‹#›</a:t>
            </a:fld>
            <a:endParaRPr lang="zh-CN" altLang="en-US"/>
          </a:p>
        </p:txBody>
      </p:sp>
    </p:spTree>
    <p:extLst>
      <p:ext uri="{BB962C8B-B14F-4D97-AF65-F5344CB8AC3E}">
        <p14:creationId xmlns:p14="http://schemas.microsoft.com/office/powerpoint/2010/main" val="3430443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a:t>
            </a:fld>
            <a:endParaRPr lang="zh-CN" altLang="en-US"/>
          </a:p>
        </p:txBody>
      </p:sp>
    </p:spTree>
    <p:extLst>
      <p:ext uri="{BB962C8B-B14F-4D97-AF65-F5344CB8AC3E}">
        <p14:creationId xmlns:p14="http://schemas.microsoft.com/office/powerpoint/2010/main" val="3676079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10</a:t>
            </a:fld>
            <a:endParaRPr lang="zh-CN" altLang="en-US"/>
          </a:p>
        </p:txBody>
      </p:sp>
    </p:spTree>
    <p:extLst>
      <p:ext uri="{BB962C8B-B14F-4D97-AF65-F5344CB8AC3E}">
        <p14:creationId xmlns:p14="http://schemas.microsoft.com/office/powerpoint/2010/main" val="2952299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11</a:t>
            </a:fld>
            <a:endParaRPr lang="zh-CN" altLang="en-US"/>
          </a:p>
        </p:txBody>
      </p:sp>
    </p:spTree>
    <p:extLst>
      <p:ext uri="{BB962C8B-B14F-4D97-AF65-F5344CB8AC3E}">
        <p14:creationId xmlns:p14="http://schemas.microsoft.com/office/powerpoint/2010/main" val="1632679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12</a:t>
            </a:fld>
            <a:endParaRPr lang="zh-CN" altLang="en-US"/>
          </a:p>
        </p:txBody>
      </p:sp>
    </p:spTree>
    <p:extLst>
      <p:ext uri="{BB962C8B-B14F-4D97-AF65-F5344CB8AC3E}">
        <p14:creationId xmlns:p14="http://schemas.microsoft.com/office/powerpoint/2010/main" val="3105786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13</a:t>
            </a:fld>
            <a:endParaRPr lang="zh-CN" altLang="en-US"/>
          </a:p>
        </p:txBody>
      </p:sp>
    </p:spTree>
    <p:extLst>
      <p:ext uri="{BB962C8B-B14F-4D97-AF65-F5344CB8AC3E}">
        <p14:creationId xmlns:p14="http://schemas.microsoft.com/office/powerpoint/2010/main" val="3954377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14</a:t>
            </a:fld>
            <a:endParaRPr lang="zh-CN" altLang="en-US"/>
          </a:p>
        </p:txBody>
      </p:sp>
    </p:spTree>
    <p:extLst>
      <p:ext uri="{BB962C8B-B14F-4D97-AF65-F5344CB8AC3E}">
        <p14:creationId xmlns:p14="http://schemas.microsoft.com/office/powerpoint/2010/main" val="2050059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15</a:t>
            </a:fld>
            <a:endParaRPr lang="zh-CN" altLang="en-US"/>
          </a:p>
        </p:txBody>
      </p:sp>
    </p:spTree>
    <p:extLst>
      <p:ext uri="{BB962C8B-B14F-4D97-AF65-F5344CB8AC3E}">
        <p14:creationId xmlns:p14="http://schemas.microsoft.com/office/powerpoint/2010/main" val="4241466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16</a:t>
            </a:fld>
            <a:endParaRPr lang="zh-CN" altLang="en-US"/>
          </a:p>
        </p:txBody>
      </p:sp>
    </p:spTree>
    <p:extLst>
      <p:ext uri="{BB962C8B-B14F-4D97-AF65-F5344CB8AC3E}">
        <p14:creationId xmlns:p14="http://schemas.microsoft.com/office/powerpoint/2010/main" val="2265307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17</a:t>
            </a:fld>
            <a:endParaRPr lang="zh-CN" altLang="en-US"/>
          </a:p>
        </p:txBody>
      </p:sp>
    </p:spTree>
    <p:extLst>
      <p:ext uri="{BB962C8B-B14F-4D97-AF65-F5344CB8AC3E}">
        <p14:creationId xmlns:p14="http://schemas.microsoft.com/office/powerpoint/2010/main" val="119792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18</a:t>
            </a:fld>
            <a:endParaRPr lang="zh-CN" altLang="en-US"/>
          </a:p>
        </p:txBody>
      </p:sp>
    </p:spTree>
    <p:extLst>
      <p:ext uri="{BB962C8B-B14F-4D97-AF65-F5344CB8AC3E}">
        <p14:creationId xmlns:p14="http://schemas.microsoft.com/office/powerpoint/2010/main" val="1708063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19</a:t>
            </a:fld>
            <a:endParaRPr lang="zh-CN" altLang="en-US"/>
          </a:p>
        </p:txBody>
      </p:sp>
    </p:spTree>
    <p:extLst>
      <p:ext uri="{BB962C8B-B14F-4D97-AF65-F5344CB8AC3E}">
        <p14:creationId xmlns:p14="http://schemas.microsoft.com/office/powerpoint/2010/main" val="1331762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a:t>
            </a:fld>
            <a:endParaRPr lang="zh-CN" altLang="en-US"/>
          </a:p>
        </p:txBody>
      </p:sp>
    </p:spTree>
    <p:extLst>
      <p:ext uri="{BB962C8B-B14F-4D97-AF65-F5344CB8AC3E}">
        <p14:creationId xmlns:p14="http://schemas.microsoft.com/office/powerpoint/2010/main" val="1595834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20</a:t>
            </a:fld>
            <a:endParaRPr lang="zh-CN" altLang="en-US"/>
          </a:p>
        </p:txBody>
      </p:sp>
    </p:spTree>
    <p:extLst>
      <p:ext uri="{BB962C8B-B14F-4D97-AF65-F5344CB8AC3E}">
        <p14:creationId xmlns:p14="http://schemas.microsoft.com/office/powerpoint/2010/main" val="4222657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21</a:t>
            </a:fld>
            <a:endParaRPr lang="zh-CN" altLang="en-US"/>
          </a:p>
        </p:txBody>
      </p:sp>
    </p:spTree>
    <p:extLst>
      <p:ext uri="{BB962C8B-B14F-4D97-AF65-F5344CB8AC3E}">
        <p14:creationId xmlns:p14="http://schemas.microsoft.com/office/powerpoint/2010/main" val="1750920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22</a:t>
            </a:fld>
            <a:endParaRPr lang="zh-CN" altLang="en-US"/>
          </a:p>
        </p:txBody>
      </p:sp>
    </p:spTree>
    <p:extLst>
      <p:ext uri="{BB962C8B-B14F-4D97-AF65-F5344CB8AC3E}">
        <p14:creationId xmlns:p14="http://schemas.microsoft.com/office/powerpoint/2010/main" val="3719316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23</a:t>
            </a:fld>
            <a:endParaRPr lang="zh-CN" altLang="en-US"/>
          </a:p>
        </p:txBody>
      </p:sp>
    </p:spTree>
    <p:extLst>
      <p:ext uri="{BB962C8B-B14F-4D97-AF65-F5344CB8AC3E}">
        <p14:creationId xmlns:p14="http://schemas.microsoft.com/office/powerpoint/2010/main" val="133556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24</a:t>
            </a:fld>
            <a:endParaRPr lang="zh-CN" altLang="en-US"/>
          </a:p>
        </p:txBody>
      </p:sp>
    </p:spTree>
    <p:extLst>
      <p:ext uri="{BB962C8B-B14F-4D97-AF65-F5344CB8AC3E}">
        <p14:creationId xmlns:p14="http://schemas.microsoft.com/office/powerpoint/2010/main" val="3796787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25</a:t>
            </a:fld>
            <a:endParaRPr lang="zh-CN" altLang="en-US"/>
          </a:p>
        </p:txBody>
      </p:sp>
    </p:spTree>
    <p:extLst>
      <p:ext uri="{BB962C8B-B14F-4D97-AF65-F5344CB8AC3E}">
        <p14:creationId xmlns:p14="http://schemas.microsoft.com/office/powerpoint/2010/main" val="19930996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26</a:t>
            </a:fld>
            <a:endParaRPr lang="zh-CN" altLang="en-US"/>
          </a:p>
        </p:txBody>
      </p:sp>
    </p:spTree>
    <p:extLst>
      <p:ext uri="{BB962C8B-B14F-4D97-AF65-F5344CB8AC3E}">
        <p14:creationId xmlns:p14="http://schemas.microsoft.com/office/powerpoint/2010/main" val="3515096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27</a:t>
            </a:fld>
            <a:endParaRPr lang="zh-CN" altLang="en-US"/>
          </a:p>
        </p:txBody>
      </p:sp>
    </p:spTree>
    <p:extLst>
      <p:ext uri="{BB962C8B-B14F-4D97-AF65-F5344CB8AC3E}">
        <p14:creationId xmlns:p14="http://schemas.microsoft.com/office/powerpoint/2010/main" val="848520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28</a:t>
            </a:fld>
            <a:endParaRPr lang="zh-CN" altLang="en-US"/>
          </a:p>
        </p:txBody>
      </p:sp>
    </p:spTree>
    <p:extLst>
      <p:ext uri="{BB962C8B-B14F-4D97-AF65-F5344CB8AC3E}">
        <p14:creationId xmlns:p14="http://schemas.microsoft.com/office/powerpoint/2010/main" val="1507213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29</a:t>
            </a:fld>
            <a:endParaRPr lang="zh-CN" altLang="en-US"/>
          </a:p>
        </p:txBody>
      </p:sp>
    </p:spTree>
    <p:extLst>
      <p:ext uri="{BB962C8B-B14F-4D97-AF65-F5344CB8AC3E}">
        <p14:creationId xmlns:p14="http://schemas.microsoft.com/office/powerpoint/2010/main" val="4083266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a:t>
            </a:fld>
            <a:endParaRPr lang="zh-CN" altLang="en-US"/>
          </a:p>
        </p:txBody>
      </p:sp>
    </p:spTree>
    <p:extLst>
      <p:ext uri="{BB962C8B-B14F-4D97-AF65-F5344CB8AC3E}">
        <p14:creationId xmlns:p14="http://schemas.microsoft.com/office/powerpoint/2010/main" val="6723036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30</a:t>
            </a:fld>
            <a:endParaRPr lang="zh-CN" altLang="en-US"/>
          </a:p>
        </p:txBody>
      </p:sp>
    </p:spTree>
    <p:extLst>
      <p:ext uri="{BB962C8B-B14F-4D97-AF65-F5344CB8AC3E}">
        <p14:creationId xmlns:p14="http://schemas.microsoft.com/office/powerpoint/2010/main" val="19269334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31</a:t>
            </a:fld>
            <a:endParaRPr lang="zh-CN" altLang="en-US"/>
          </a:p>
        </p:txBody>
      </p:sp>
    </p:spTree>
    <p:extLst>
      <p:ext uri="{BB962C8B-B14F-4D97-AF65-F5344CB8AC3E}">
        <p14:creationId xmlns:p14="http://schemas.microsoft.com/office/powerpoint/2010/main" val="16555693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32</a:t>
            </a:fld>
            <a:endParaRPr lang="zh-CN" altLang="en-US"/>
          </a:p>
        </p:txBody>
      </p:sp>
    </p:spTree>
    <p:extLst>
      <p:ext uri="{BB962C8B-B14F-4D97-AF65-F5344CB8AC3E}">
        <p14:creationId xmlns:p14="http://schemas.microsoft.com/office/powerpoint/2010/main" val="217650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a:t>
            </a:fld>
            <a:endParaRPr lang="zh-CN" altLang="en-US"/>
          </a:p>
        </p:txBody>
      </p:sp>
    </p:spTree>
    <p:extLst>
      <p:ext uri="{BB962C8B-B14F-4D97-AF65-F5344CB8AC3E}">
        <p14:creationId xmlns:p14="http://schemas.microsoft.com/office/powerpoint/2010/main" val="3389803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a:t>
            </a:fld>
            <a:endParaRPr lang="zh-CN" altLang="en-US"/>
          </a:p>
        </p:txBody>
      </p:sp>
    </p:spTree>
    <p:extLst>
      <p:ext uri="{BB962C8B-B14F-4D97-AF65-F5344CB8AC3E}">
        <p14:creationId xmlns:p14="http://schemas.microsoft.com/office/powerpoint/2010/main" val="4225241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6</a:t>
            </a:fld>
            <a:endParaRPr lang="zh-CN" altLang="en-US"/>
          </a:p>
        </p:txBody>
      </p:sp>
    </p:spTree>
    <p:extLst>
      <p:ext uri="{BB962C8B-B14F-4D97-AF65-F5344CB8AC3E}">
        <p14:creationId xmlns:p14="http://schemas.microsoft.com/office/powerpoint/2010/main" val="2663073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7</a:t>
            </a:fld>
            <a:endParaRPr lang="zh-CN" altLang="en-US"/>
          </a:p>
        </p:txBody>
      </p:sp>
    </p:spTree>
    <p:extLst>
      <p:ext uri="{BB962C8B-B14F-4D97-AF65-F5344CB8AC3E}">
        <p14:creationId xmlns:p14="http://schemas.microsoft.com/office/powerpoint/2010/main" val="2700529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8</a:t>
            </a:fld>
            <a:endParaRPr lang="zh-CN" altLang="en-US"/>
          </a:p>
        </p:txBody>
      </p:sp>
    </p:spTree>
    <p:extLst>
      <p:ext uri="{BB962C8B-B14F-4D97-AF65-F5344CB8AC3E}">
        <p14:creationId xmlns:p14="http://schemas.microsoft.com/office/powerpoint/2010/main" val="4024174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9</a:t>
            </a:fld>
            <a:endParaRPr lang="zh-CN" altLang="en-US"/>
          </a:p>
        </p:txBody>
      </p:sp>
    </p:spTree>
    <p:extLst>
      <p:ext uri="{BB962C8B-B14F-4D97-AF65-F5344CB8AC3E}">
        <p14:creationId xmlns:p14="http://schemas.microsoft.com/office/powerpoint/2010/main" val="3339843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pPr/>
              <a:t>2020/7/22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14.png"/><Relationship Id="rId12"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16.png"/><Relationship Id="rId5" Type="http://schemas.openxmlformats.org/officeDocument/2006/relationships/image" Target="../media/image13.png"/><Relationship Id="rId10" Type="http://schemas.microsoft.com/office/2007/relationships/hdphoto" Target="../media/hdphoto4.wdp"/><Relationship Id="rId4" Type="http://schemas.openxmlformats.org/officeDocument/2006/relationships/image" Target="../media/image2.jpeg"/><Relationship Id="rId9"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7463358" y="79971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大学生职业生涯规划</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3"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1000" fill="hold"/>
                                        <p:tgtEl>
                                          <p:spTgt spid="39"/>
                                        </p:tgtEl>
                                        <p:attrNameLst>
                                          <p:attrName>ppt_x</p:attrName>
                                        </p:attrNameLst>
                                      </p:cBhvr>
                                      <p:tavLst>
                                        <p:tav tm="0">
                                          <p:val>
                                            <p:strVal val="0-#ppt_w/2"/>
                                          </p:val>
                                        </p:tav>
                                        <p:tav tm="100000">
                                          <p:val>
                                            <p:strVal val="#ppt_x"/>
                                          </p:val>
                                        </p:tav>
                                      </p:tavLst>
                                    </p:anim>
                                    <p:anim calcmode="lin" valueType="num">
                                      <p:cBhvr additive="base">
                                        <p:cTn id="14" dur="10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0"/>
                                        </p:tgtEl>
                                        <p:attrNameLst>
                                          <p:attrName>ppt_y</p:attrName>
                                        </p:attrNameLst>
                                      </p:cBhvr>
                                      <p:tavLst>
                                        <p:tav tm="0">
                                          <p:val>
                                            <p:strVal val="#ppt_y"/>
                                          </p:val>
                                        </p:tav>
                                        <p:tav tm="100000">
                                          <p:val>
                                            <p:strVal val="#ppt_y"/>
                                          </p:val>
                                        </p:tav>
                                      </p:tavLst>
                                    </p:anim>
                                    <p:anim calcmode="lin" valueType="num">
                                      <p:cBhvr>
                                        <p:cTn id="2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0"/>
                                        </p:tgtEl>
                                      </p:cBhvr>
                                    </p:animEffect>
                                  </p:childTnLst>
                                </p:cTn>
                              </p:par>
                            </p:childTnLst>
                          </p:cTn>
                        </p:par>
                        <p:par>
                          <p:cTn id="23" fill="hold">
                            <p:stCondLst>
                              <p:cond delay="39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1"/>
                                        </p:tgtEl>
                                        <p:attrNameLst>
                                          <p:attrName>ppt_y</p:attrName>
                                        </p:attrNameLst>
                                      </p:cBhvr>
                                      <p:tavLst>
                                        <p:tav tm="0">
                                          <p:val>
                                            <p:strVal val="#ppt_y"/>
                                          </p:val>
                                        </p:tav>
                                        <p:tav tm="100000">
                                          <p:val>
                                            <p:strVal val="#ppt_y"/>
                                          </p:val>
                                        </p:tav>
                                      </p:tavLst>
                                    </p:anim>
                                    <p:anim calcmode="lin" valueType="num">
                                      <p:cBhvr>
                                        <p:cTn id="2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1"/>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自我分析小结</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rPr>
              <a:t>60%</a:t>
            </a:r>
            <a:endParaRPr lang="zh-CN" altLang="en-US" sz="8000" b="1" dirty="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rPr>
              <a:t>40%</a:t>
            </a:r>
            <a:endParaRPr lang="zh-CN" altLang="en-US" sz="8000" b="1" dirty="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自身兴趣因素</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职业发展因素</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第二章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p>
          </p:txBody>
        </p:sp>
        <p:sp>
          <p:nvSpPr>
            <p:cNvPr id="12"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3"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4"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lstStyle/>
            <a:p>
              <a:endParaRPr lang="en-US"/>
            </a:p>
          </p:txBody>
        </p:sp>
        <p:sp>
          <p:nvSpPr>
            <p:cNvPr id="17"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8"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9"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noProof="0" dirty="0" smtClean="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01</a:t>
            </a: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02</a:t>
            </a: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03</a:t>
            </a: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04</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大学专业因素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硬件教学设施分析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标题信息</a:t>
              </a:r>
              <a:endParaRPr lang="en-US"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说明在此录入上述图表的综合描述说明。</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此录入上述图表的。在此录入上述在此录在此录在此录在此录图表的综合描述说明。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学校师资力量分析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社会环境因素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22134" t="10550" r="21733" b="13050"/>
            <a:stretch>
              <a:fillRect/>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尽量</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将每页幻灯片的字数控制在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5">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5"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47" name="Text Placeholder 12"/>
          <p:cNvSpPr txBox="1"/>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8" name="Text Placeholder 12"/>
          <p:cNvSpPr txBox="1"/>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9" name="Text Placeholder 12"/>
          <p:cNvSpPr txBox="1"/>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2011</a:t>
            </a:r>
            <a:endParaRPr lang="en-US" sz="90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smtClean="0">
                <a:solidFill>
                  <a:schemeClr val="bg1"/>
                </a:solidFill>
                <a:latin typeface="微软雅黑" panose="020B0503020204020204" pitchFamily="34" charset="-122"/>
                <a:ea typeface="微软雅黑" panose="020B0503020204020204" pitchFamily="34" charset="-122"/>
              </a:rPr>
              <a:t>We started</a:t>
            </a:r>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2012</a:t>
            </a:r>
            <a:endParaRPr lang="en-US" sz="9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Business Product</a:t>
            </a:r>
            <a:endParaRPr lang="en-US" sz="90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
        <p:nvSpPr>
          <p:cNvPr id="18" name="TextBox 17"/>
          <p:cNvSpPr txBox="1"/>
          <p:nvPr/>
        </p:nvSpPr>
        <p:spPr>
          <a:xfrm>
            <a:off x="3214886" y="4418528"/>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a:blip r:embed="rId6" cstate="print">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5" name="Freeform 5"/>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8" name="Freeform 5"/>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1" name="Freeform 5"/>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内外</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因素占比</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smtClean="0">
                  <a:solidFill>
                    <a:schemeClr val="bg1"/>
                  </a:solidFill>
                  <a:latin typeface="Impact MT Std" panose="020B0806030902050204" pitchFamily="34" charset="0"/>
                  <a:ea typeface="微软雅黑" panose="020B0503020204020204" pitchFamily="34" charset="-122"/>
                </a:rPr>
                <a:t>自身因素</a:t>
              </a:r>
              <a:endParaRPr lang="zh-CN" altLang="en-US" sz="2000" dirty="0">
                <a:solidFill>
                  <a:schemeClr val="bg1"/>
                </a:solidFill>
                <a:latin typeface="Impact MT Std" panose="020B0806030902050204" pitchFamily="34" charset="0"/>
                <a:ea typeface="微软雅黑" panose="020B0503020204020204" pitchFamily="34" charset="-122"/>
              </a:endParaRP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40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smtClean="0">
                  <a:solidFill>
                    <a:schemeClr val="bg1"/>
                  </a:solidFill>
                  <a:latin typeface="Impact MT Std" panose="020B0806030902050204" pitchFamily="34" charset="0"/>
                  <a:ea typeface="微软雅黑" panose="020B0503020204020204" pitchFamily="34" charset="-122"/>
                </a:rPr>
                <a:t>职业因素</a:t>
              </a:r>
              <a:endParaRPr lang="zh-CN" altLang="en-US" dirty="0">
                <a:solidFill>
                  <a:schemeClr val="bg1"/>
                </a:solidFill>
                <a:latin typeface="Impact MT Std" panose="020B0806030902050204" pitchFamily="34" charset="0"/>
                <a:ea typeface="微软雅黑" panose="020B0503020204020204" pitchFamily="34" charset="-122"/>
              </a:endParaRP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30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smtClean="0">
                  <a:solidFill>
                    <a:schemeClr val="bg1"/>
                  </a:solidFill>
                  <a:latin typeface="Impact MT Std" panose="020B0806030902050204" pitchFamily="34" charset="0"/>
                  <a:ea typeface="微软雅黑" panose="020B0503020204020204" pitchFamily="34" charset="-122"/>
                </a:rPr>
                <a:t>家庭因素</a:t>
              </a:r>
              <a:endParaRPr lang="zh-CN" altLang="en-US" sz="1400" dirty="0">
                <a:solidFill>
                  <a:schemeClr val="bg1"/>
                </a:solidFill>
                <a:latin typeface="Impact MT Std" panose="020B0806030902050204" pitchFamily="34" charset="0"/>
                <a:ea typeface="微软雅黑" panose="020B0503020204020204" pitchFamily="34" charset="-122"/>
              </a:endParaRP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20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smtClean="0">
                  <a:solidFill>
                    <a:schemeClr val="bg1"/>
                  </a:solidFill>
                  <a:latin typeface="Impact MT Std" panose="020B0806030902050204" pitchFamily="34" charset="0"/>
                  <a:ea typeface="微软雅黑" panose="020B0503020204020204" pitchFamily="34" charset="-122"/>
                </a:rPr>
                <a:t>其他</a:t>
              </a:r>
              <a:r>
                <a:rPr lang="zh-CN" altLang="en-US" sz="1200" dirty="0">
                  <a:solidFill>
                    <a:schemeClr val="bg1"/>
                  </a:solidFill>
                  <a:latin typeface="Impact MT Std" panose="020B0806030902050204" pitchFamily="34" charset="0"/>
                  <a:ea typeface="微软雅黑" panose="020B0503020204020204" pitchFamily="34" charset="-122"/>
                </a:rPr>
                <a:t>因素</a:t>
              </a: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dirty="0" smtClean="0">
                  <a:solidFill>
                    <a:schemeClr val="bg1"/>
                  </a:solidFill>
                  <a:latin typeface="Impact MT Std" panose="020B0806030902050204" pitchFamily="34" charset="0"/>
                  <a:ea typeface="微软雅黑" panose="020B0503020204020204" pitchFamily="34" charset="-122"/>
                </a:rPr>
                <a:t>10</a:t>
              </a:r>
              <a:r>
                <a:rPr lang="en-US" altLang="zh-CN" sz="1600" dirty="0" smtClean="0">
                  <a:solidFill>
                    <a:schemeClr val="bg1"/>
                  </a:solidFill>
                  <a:latin typeface="Impact MT Std" panose="020B0806030902050204" pitchFamily="34" charset="0"/>
                  <a:ea typeface="微软雅黑" panose="020B0503020204020204" pitchFamily="34" charset="-122"/>
                </a:rPr>
                <a:t>%</a:t>
              </a:r>
              <a:endParaRPr lang="zh-CN" altLang="en-US" sz="1600" dirty="0">
                <a:solidFill>
                  <a:schemeClr val="bg1"/>
                </a:solidFill>
                <a:latin typeface="Impact MT Std" panose="020B0806030902050204" pitchFamily="34" charset="0"/>
                <a:ea typeface="微软雅黑" panose="020B0503020204020204"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第三章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职业发展前景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p:nvPr/>
        </p:nvGrpSpPr>
        <p:grpSpPr bwMode="auto">
          <a:xfrm>
            <a:off x="9655175" y="1768475"/>
            <a:ext cx="1316038" cy="790575"/>
            <a:chOff x="9654540" y="1768263"/>
            <a:chExt cx="1316691" cy="790008"/>
          </a:xfrm>
        </p:grpSpPr>
        <p:sp>
          <p:nvSpPr>
            <p:cNvPr id="12" name="Freeform 22"/>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7" name="Rectangle 17"/>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 name="Freeform 5"/>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0" name="Rectangle 17"/>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Freeform 5"/>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Rectangle 17"/>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200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5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5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80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85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CONTENTS</a:t>
            </a: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职业晋升空间</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69"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0"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1"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2"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3"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4"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75" name="Freeform 368"/>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276182" y="1703710"/>
            <a:ext cx="5695950" cy="1483483"/>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anose="020B0606030504020204" pitchFamily="34" charset="0"/>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1" name="Freeform 3"/>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2" name="Freeform 3"/>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ln>
        </p:spPr>
        <p:txBody>
          <a:bodyPr wrap="none" anchor="ctr"/>
          <a:lstStyle/>
          <a:p>
            <a:endParaRPr lang="zh-CN" altLang="en-US"/>
          </a:p>
        </p:txBody>
      </p:sp>
      <p:sp>
        <p:nvSpPr>
          <p:cNvPr id="13" name="Freeform 3"/>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S</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id-ID"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rPr>
              <a:t>O</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T</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W</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8" name="Group 37"/>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oup 36"/>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Group 41"/>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20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roup 39"/>
          <p:cNvPicPr>
            <a:picLocks noChangeAspect="1" noChangeArrowheads="1"/>
          </p:cNvPicPr>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机遇</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优势</a:t>
            </a:r>
            <a:endParaRPr lang="en-US" altLang="zh-CN"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竞争</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弱势</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Freeform 5"/>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4" name="Freeform 5"/>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Freeform 5"/>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2" name="Text Placeholder 11"/>
          <p:cNvSpPr txBox="1"/>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52276"/>
          </a:xfrm>
          <a:prstGeom prst="rect">
            <a:avLst/>
          </a:prstGeom>
          <a:noFill/>
        </p:spPr>
        <p:txBody>
          <a:bodyPr wrap="square" rtlCol="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职业生涯定位</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输入章节详细文字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5"/>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输入章节详细文字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886"/>
          <a:stretch>
            <a:fillRect/>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smtClean="0">
                <a:solidFill>
                  <a:schemeClr val="bg1"/>
                </a:solidFill>
                <a:latin typeface="微软雅黑" panose="020B0503020204020204" pitchFamily="34" charset="-122"/>
                <a:ea typeface="微软雅黑" panose="020B0503020204020204" pitchFamily="34" charset="-122"/>
              </a:rPr>
              <a:t>职业生涯</a:t>
            </a:r>
            <a:endParaRPr lang="en-US" altLang="zh-CN" sz="4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5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smtClean="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smtClean="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第四章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执行计划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5" cstate="print">
            <a:extLst>
              <a:ext uri="{28A0092B-C50C-407E-A947-70E740481C1C}">
                <a14:useLocalDpi xmlns:a14="http://schemas.microsoft.com/office/drawing/2010/main" val="0"/>
              </a:ext>
            </a:extLst>
          </a:blip>
          <a:srcRect t="17081" b="7967"/>
          <a:stretch>
            <a:fillRect/>
          </a:stretch>
        </p:blipFill>
        <p:spPr bwMode="auto">
          <a:xfrm>
            <a:off x="0" y="980728"/>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461665"/>
            <a:chOff x="8500376" y="1930863"/>
            <a:chExt cx="6264696" cy="461665"/>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82559" y="5390400"/>
            <a:ext cx="10155588" cy="560153"/>
          </a:xfrm>
          <a:prstGeom prst="rect">
            <a:avLst/>
          </a:prstGeom>
          <a:noFill/>
        </p:spPr>
        <p:txBody>
          <a:bodyPr wrap="square" lIns="0" tIns="0" rIns="0" bIns="0"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执行步骤</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第一章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职业优化</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职业规划优化方法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结束语</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2663" y="4072285"/>
            <a:ext cx="258286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91413" y="4072285"/>
            <a:ext cx="24955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noChangeArrowheads="1"/>
          </p:cNvPicPr>
          <p:nvPr/>
        </p:nvPicPr>
        <p:blipFill>
          <a:blip r:embed="rId7" cstate="print">
            <a:extLst>
              <a:ext uri="{28A0092B-C50C-407E-A947-70E740481C1C}">
                <a14:useLocalDpi xmlns:a14="http://schemas.microsoft.com/office/drawing/2010/main" val="0"/>
              </a:ext>
            </a:extLst>
          </a:blip>
          <a:srcRect l="18935" r="5692"/>
          <a:stretch>
            <a:fillRect/>
          </a:stretch>
        </p:blipFill>
        <p:spPr bwMode="auto">
          <a:xfrm>
            <a:off x="10128250" y="4072285"/>
            <a:ext cx="20637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4"/>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p:spPr>
        <p:txBody>
          <a:bodyPr anchor="ctr"/>
          <a:lstStyle/>
          <a:p>
            <a:endParaRPr lang="zh-CN" altLang="en-US"/>
          </a:p>
        </p:txBody>
      </p:sp>
      <p:sp>
        <p:nvSpPr>
          <p:cNvPr id="15" name="矩形 25"/>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p:spPr>
        <p:txBody>
          <a:bodyPr anchor="ctr"/>
          <a:lstStyle/>
          <a:p>
            <a:endParaRPr lang="zh-CN" altLang="en-US"/>
          </a:p>
        </p:txBody>
      </p:sp>
      <p:sp>
        <p:nvSpPr>
          <p:cNvPr id="16" name="Text Placeholder 11"/>
          <p:cNvSpPr txBox="1"/>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308324"/>
          </a:xfrm>
          <a:prstGeom prst="rect">
            <a:avLst/>
          </a:prstGeom>
          <a:noFill/>
        </p:spPr>
        <p:txBody>
          <a:bodyPr wrap="square" rtlCol="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20000"/>
              </a:lnSpc>
              <a:spcBef>
                <a:spcPct val="20000"/>
              </a:spcBef>
            </a:pP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20000"/>
              </a:lnSpc>
              <a:spcBef>
                <a:spcPct val="20000"/>
              </a:spcBef>
            </a:pP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58" y="799717"/>
            <a:ext cx="3219665" cy="5428944"/>
            <a:chOff x="2560" y="2"/>
            <a:chExt cx="2562" cy="4320"/>
          </a:xfrm>
        </p:grpSpPr>
        <p:sp>
          <p:nvSpPr>
            <p:cNvPr id="11"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谢谢大家的聆听</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汇报人：张三</a:t>
            </a:r>
            <a:endPar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4846" y="1700808"/>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146284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个人信息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851129" y="2072463"/>
            <a:ext cx="2133600" cy="2332891"/>
            <a:chOff x="1407408" y="1556794"/>
            <a:chExt cx="2133600" cy="2332891"/>
          </a:xfrm>
        </p:grpSpPr>
        <p:sp>
          <p:nvSpPr>
            <p:cNvPr id="11" name="矩形 10"/>
            <p:cNvSpPr/>
            <p:nvPr/>
          </p:nvSpPr>
          <p:spPr>
            <a:xfrm>
              <a:off x="1407408" y="1756085"/>
              <a:ext cx="2133600" cy="2133600"/>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代用名</a:t>
            </a: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XXX</a:t>
            </a: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微软雅黑" panose="020B0503020204020204" pitchFamily="34" charset="-122"/>
              </a:rPr>
              <a:t>个人</a:t>
            </a:r>
            <a:r>
              <a:rPr lang="zh-CN" altLang="en-US" sz="2000" dirty="0" smtClean="0">
                <a:solidFill>
                  <a:schemeClr val="accent1">
                    <a:lumMod val="75000"/>
                  </a:schemeClr>
                </a:solidFill>
                <a:latin typeface="微软雅黑" panose="020B0503020204020204" pitchFamily="34" charset="-122"/>
              </a:rPr>
              <a:t>简介</a:t>
            </a:r>
            <a:endParaRPr lang="en-US" altLang="zh-CN" sz="2000" dirty="0" smtClean="0">
              <a:solidFill>
                <a:schemeClr val="accent1">
                  <a:lumMod val="7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50000"/>
                    <a:lumOff val="50000"/>
                  </a:schemeClr>
                </a:solidFill>
                <a:latin typeface="微软雅黑" panose="020B0503020204020204" pitchFamily="34" charset="-122"/>
              </a:rPr>
              <a:t>单击</a:t>
            </a:r>
            <a:r>
              <a:rPr lang="zh-CN" altLang="en-US" sz="1200" dirty="0">
                <a:solidFill>
                  <a:schemeClr val="tx1">
                    <a:lumMod val="50000"/>
                    <a:lumOff val="50000"/>
                  </a:schemeClr>
                </a:solidFill>
                <a:latin typeface="微软雅黑" panose="020B0503020204020204" pitchFamily="34" charset="-122"/>
              </a:rPr>
              <a:t>此处添加对图片的说明文字单击此处添加对图片的</a:t>
            </a:r>
            <a:r>
              <a:rPr lang="zh-CN" altLang="en-US" sz="1200" dirty="0" smtClean="0">
                <a:solidFill>
                  <a:schemeClr val="tx1">
                    <a:lumMod val="50000"/>
                    <a:lumOff val="50000"/>
                  </a:schemeClr>
                </a:solidFill>
                <a:latin typeface="微软雅黑" panose="020B0503020204020204" pitchFamily="34" charset="-122"/>
              </a:rPr>
              <a:t>说明文字单击此处添加对图片的</a:t>
            </a:r>
            <a:r>
              <a:rPr lang="zh-CN" altLang="en-US" sz="1200" dirty="0">
                <a:solidFill>
                  <a:schemeClr val="tx1">
                    <a:lumMod val="50000"/>
                    <a:lumOff val="50000"/>
                  </a:schemeClr>
                </a:solidFill>
                <a:latin typeface="微软雅黑" panose="020B0503020204020204" pitchFamily="34" charset="-122"/>
              </a:rPr>
              <a:t>说明文字单击此处添加对图片的说明文字</a:t>
            </a:r>
          </a:p>
          <a:p>
            <a:pPr>
              <a:lnSpc>
                <a:spcPct val="150000"/>
              </a:lnSpc>
              <a:spcBef>
                <a:spcPts val="300"/>
              </a:spcBef>
            </a:pPr>
            <a:endParaRPr lang="zh-CN" altLang="en-US" sz="1200" dirty="0">
              <a:solidFill>
                <a:schemeClr val="tx1">
                  <a:lumMod val="50000"/>
                  <a:lumOff val="50000"/>
                </a:schemeClr>
              </a:solidFill>
              <a:latin typeface="微软雅黑" panose="020B0503020204020204" pitchFamily="34" charset="-122"/>
            </a:endParaRPr>
          </a:p>
        </p:txBody>
      </p:sp>
      <p:grpSp>
        <p:nvGrpSpPr>
          <p:cNvPr id="15" name="组合 14"/>
          <p:cNvGrpSpPr/>
          <p:nvPr/>
        </p:nvGrpSpPr>
        <p:grpSpPr>
          <a:xfrm>
            <a:off x="4488782" y="3531711"/>
            <a:ext cx="2304259" cy="1664992"/>
            <a:chOff x="2702415" y="2850393"/>
            <a:chExt cx="2304259" cy="1664992"/>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13912345678</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990450" y="3243709"/>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web@163.com</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990450" y="3602608"/>
              <a:ext cx="2016224" cy="307777"/>
            </a:xfrm>
            <a:prstGeom prst="rect">
              <a:avLst/>
            </a:prstGeom>
            <a:noFill/>
          </p:spPr>
          <p:txBody>
            <a:bodyPr wrap="square" rtlCol="0">
              <a:spAutoFit/>
            </a:bodyPr>
            <a:lstStyle/>
            <a:p>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testmaster</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90202" y="3992165"/>
              <a:ext cx="2016224" cy="523220"/>
            </a:xfrm>
            <a:prstGeom prst="rect">
              <a:avLst/>
            </a:prstGeom>
            <a:noFill/>
          </p:spPr>
          <p:txBody>
            <a:bodyPr wrap="square" rtlCol="0">
              <a:spAutoFit/>
            </a:bodyPr>
            <a:lstStyle/>
            <a:p>
              <a:r>
                <a:rPr lang="en-US" altLang="zh-CN" sz="1400" dirty="0" err="1">
                  <a:solidFill>
                    <a:schemeClr val="tx1">
                      <a:lumMod val="50000"/>
                      <a:lumOff val="50000"/>
                    </a:schemeClr>
                  </a:solidFill>
                  <a:latin typeface="微软雅黑" panose="020B0503020204020204" pitchFamily="34" charset="-122"/>
                  <a:ea typeface="微软雅黑" panose="020B0503020204020204" pitchFamily="34" charset="-122"/>
                </a:rPr>
                <a:t>testmaster</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团队协作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软件操作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运营实践</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2000" dirty="0" smtClean="0">
                <a:solidFill>
                  <a:schemeClr val="accent1">
                    <a:lumMod val="75000"/>
                  </a:schemeClr>
                </a:solidFill>
                <a:latin typeface="微软雅黑" panose="020B0503020204020204" pitchFamily="34" charset="-122"/>
              </a:rPr>
              <a:t>个人</a:t>
            </a:r>
            <a:r>
              <a:rPr lang="zh-CN" altLang="en-US" sz="2000" dirty="0">
                <a:solidFill>
                  <a:schemeClr val="accent1">
                    <a:lumMod val="75000"/>
                  </a:schemeClr>
                </a:solidFill>
                <a:latin typeface="微软雅黑" panose="020B0503020204020204" pitchFamily="34" charset="-122"/>
              </a:rPr>
              <a:t>能力</a:t>
            </a:r>
            <a:endParaRPr lang="en-US" altLang="zh-CN" sz="2000" dirty="0" smtClean="0">
              <a:solidFill>
                <a:schemeClr val="accent1">
                  <a:lumMod val="7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450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职业兴趣</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5" name="AutoShape 21"/>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16" name="Freeform 5"/>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7" name="Group 26"/>
          <p:cNvGrpSpPr/>
          <p:nvPr/>
        </p:nvGrpSpPr>
        <p:grpSpPr bwMode="auto">
          <a:xfrm>
            <a:off x="4297088" y="4048921"/>
            <a:ext cx="702769" cy="690662"/>
            <a:chOff x="0" y="0"/>
            <a:chExt cx="391587" cy="385335"/>
          </a:xfrm>
          <a:solidFill>
            <a:schemeClr val="bg1"/>
          </a:solidFill>
        </p:grpSpPr>
        <p:sp>
          <p:nvSpPr>
            <p:cNvPr id="18" name="AutoShape 27"/>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9" name="AutoShape 28"/>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0" name="AutoShape 29"/>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1" name="AutoShape 30"/>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2" name="AutoShape 31"/>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3" name="AutoShape 32"/>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4" name="AutoShape 33"/>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5" name="AutoShape 34"/>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6" name="AutoShape 35"/>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7" name="AutoShape 36"/>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8" name="AutoShape 37"/>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9" name="AutoShape 38"/>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0" name="AutoShape 39"/>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1" name="AutoShape 40"/>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2" name="AutoShape 41"/>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3" name="AutoShape 42"/>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34" name="Freeform 5"/>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35" name="Group 48"/>
          <p:cNvGrpSpPr/>
          <p:nvPr/>
        </p:nvGrpSpPr>
        <p:grpSpPr bwMode="auto">
          <a:xfrm>
            <a:off x="5329983" y="2248026"/>
            <a:ext cx="1137447" cy="919960"/>
            <a:chOff x="0" y="-1"/>
            <a:chExt cx="363539" cy="293690"/>
          </a:xfrm>
          <a:solidFill>
            <a:schemeClr val="bg1"/>
          </a:solidFill>
        </p:grpSpPr>
        <p:sp>
          <p:nvSpPr>
            <p:cNvPr id="36" name="AutoShape 49"/>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7" name="AutoShape 50"/>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8" name="AutoShape 51"/>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9" name="AutoShape 52"/>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0" name="Freeform 5"/>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1" name="Group 57"/>
          <p:cNvGrpSpPr/>
          <p:nvPr/>
        </p:nvGrpSpPr>
        <p:grpSpPr bwMode="auto">
          <a:xfrm>
            <a:off x="7139533" y="3480057"/>
            <a:ext cx="786582" cy="669023"/>
            <a:chOff x="-1" y="0"/>
            <a:chExt cx="378673" cy="322264"/>
          </a:xfrm>
          <a:solidFill>
            <a:schemeClr val="bg1"/>
          </a:solidFill>
        </p:grpSpPr>
        <p:sp>
          <p:nvSpPr>
            <p:cNvPr id="42" name="AutoShape 58"/>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3" name="AutoShape 59"/>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4" name="Freeform 5"/>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5" name="Group 64"/>
          <p:cNvGrpSpPr/>
          <p:nvPr/>
        </p:nvGrpSpPr>
        <p:grpSpPr bwMode="auto">
          <a:xfrm>
            <a:off x="8434048" y="2585508"/>
            <a:ext cx="434883" cy="369778"/>
            <a:chOff x="-1" y="0"/>
            <a:chExt cx="434976" cy="369889"/>
          </a:xfrm>
          <a:solidFill>
            <a:schemeClr val="bg1"/>
          </a:solidFill>
        </p:grpSpPr>
        <p:sp>
          <p:nvSpPr>
            <p:cNvPr id="46" name="AutoShape 65"/>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7" name="AutoShape 66"/>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8" name="AutoShape 67"/>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9" name="AutoShape 68"/>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50" name="AutoShape 69"/>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51" name="Freeform 5"/>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52" name="AutoShape 12"/>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5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15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25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35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40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45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50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55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60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937348" y="2060861"/>
              <a:ext cx="4320480" cy="2376251"/>
            </a:xfrm>
            <a:prstGeom prst="rect">
              <a:avLst/>
            </a:prstGeom>
            <a:blipFill>
              <a:blip r:embed="rId6" cstate="print"/>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5"/>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7"/>
          <p:cNvSpPr>
            <a:spLocks noChangeArrowheads="1"/>
          </p:cNvSpPr>
          <p:nvPr/>
        </p:nvSpPr>
        <p:spPr bwMode="auto">
          <a:xfrm>
            <a:off x="6815286" y="1740698"/>
            <a:ext cx="4392488" cy="696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TextBox 7"/>
          <p:cNvSpPr>
            <a:spLocks noChangeArrowheads="1"/>
          </p:cNvSpPr>
          <p:nvPr/>
        </p:nvSpPr>
        <p:spPr bwMode="auto">
          <a:xfrm>
            <a:off x="6815286" y="3252866"/>
            <a:ext cx="4392488" cy="696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5"/>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1" name="TextBox 7"/>
          <p:cNvSpPr>
            <a:spLocks noChangeArrowheads="1"/>
          </p:cNvSpPr>
          <p:nvPr/>
        </p:nvSpPr>
        <p:spPr bwMode="auto">
          <a:xfrm>
            <a:off x="6815286" y="4764671"/>
            <a:ext cx="4392488" cy="696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职业价值观</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55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7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7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8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胜任能力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a:blip r:embed="rId5" cstate="print"/>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性格分析</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1774726" y="692696"/>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5588</Words>
  <Application>Microsoft Office PowerPoint</Application>
  <PresentationFormat>自定义</PresentationFormat>
  <Paragraphs>371</Paragraphs>
  <Slides>33</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 Unicode MS</vt:lpstr>
      <vt:lpstr>Gill Sans</vt:lpstr>
      <vt:lpstr>Impact MT Std</vt:lpstr>
      <vt:lpstr>Lato Light</vt:lpstr>
      <vt:lpstr>Open Sans</vt:lpstr>
      <vt:lpstr>方正兰亭超细黑简体</vt:lpstr>
      <vt:lpstr>方正兰亭黑_GBK</vt:lpstr>
      <vt:lpstr>宋体</vt:lpstr>
      <vt:lpstr>微软雅黑</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58</cp:revision>
  <dcterms:created xsi:type="dcterms:W3CDTF">2016-05-04T11:42:00Z</dcterms:created>
  <dcterms:modified xsi:type="dcterms:W3CDTF">2020-07-22T13:06:25Z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