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2" r:id="rId3"/>
    <p:sldId id="283" r:id="rId4"/>
    <p:sldId id="280" r:id="rId5"/>
    <p:sldId id="294" r:id="rId6"/>
    <p:sldId id="284" r:id="rId7"/>
    <p:sldId id="279" r:id="rId8"/>
    <p:sldId id="259" r:id="rId9"/>
    <p:sldId id="287" r:id="rId10"/>
    <p:sldId id="288" r:id="rId11"/>
    <p:sldId id="289" r:id="rId12"/>
    <p:sldId id="291" r:id="rId13"/>
    <p:sldId id="290" r:id="rId14"/>
    <p:sldId id="261" r:id="rId15"/>
    <p:sldId id="295" r:id="rId16"/>
    <p:sldId id="296" r:id="rId17"/>
    <p:sldId id="297" r:id="rId18"/>
    <p:sldId id="298" r:id="rId19"/>
    <p:sldId id="281" r:id="rId20"/>
    <p:sldId id="299" r:id="rId21"/>
    <p:sldId id="303" r:id="rId22"/>
    <p:sldId id="304" r:id="rId23"/>
    <p:sldId id="305" r:id="rId24"/>
    <p:sldId id="308" r:id="rId25"/>
    <p:sldId id="310" r:id="rId26"/>
    <p:sldId id="309" r:id="rId27"/>
    <p:sldId id="311" r:id="rId28"/>
    <p:sldId id="272" r:id="rId29"/>
    <p:sldId id="31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51F1825-F991-40B8-99B1-9050AAA16D10}">
          <p14:sldIdLst>
            <p14:sldId id="282"/>
          </p14:sldIdLst>
        </p14:section>
        <p14:section name="无标题节" id="{C7010925-71B3-4A7C-AC03-5A5BE9C27E1D}">
          <p14:sldIdLst>
            <p14:sldId id="283"/>
            <p14:sldId id="280"/>
            <p14:sldId id="294"/>
            <p14:sldId id="284"/>
            <p14:sldId id="279"/>
            <p14:sldId id="259"/>
            <p14:sldId id="287"/>
            <p14:sldId id="288"/>
            <p14:sldId id="289"/>
          </p14:sldIdLst>
        </p14:section>
        <p14:section name="野外灭绝" id="{16B74E89-45BF-4013-800E-5CDE51CE4676}">
          <p14:sldIdLst>
            <p14:sldId id="291"/>
            <p14:sldId id="290"/>
            <p14:sldId id="261"/>
            <p14:sldId id="295"/>
            <p14:sldId id="296"/>
            <p14:sldId id="297"/>
            <p14:sldId id="298"/>
          </p14:sldIdLst>
        </p14:section>
        <p14:section name="区域灭绝" id="{3FE0DA35-FF95-4789-80F8-69B630C340A7}">
          <p14:sldIdLst>
            <p14:sldId id="281"/>
            <p14:sldId id="299"/>
            <p14:sldId id="303"/>
            <p14:sldId id="304"/>
            <p14:sldId id="305"/>
            <p14:sldId id="308"/>
            <p14:sldId id="310"/>
            <p14:sldId id="309"/>
            <p14:sldId id="311"/>
            <p14:sldId id="272"/>
            <p14:sldId id="31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玮 王" initials="玮" lastIdx="1" clrIdx="0">
    <p:extLst>
      <p:ext uri="{19B8F6BF-5375-455C-9EA6-DF929625EA0E}">
        <p15:presenceInfo xmlns:p15="http://schemas.microsoft.com/office/powerpoint/2012/main" userId="37ca5c52bc1bfbb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0000"/>
    <a:srgbClr val="B80000"/>
    <a:srgbClr val="960000"/>
    <a:srgbClr val="FF6969"/>
    <a:srgbClr val="FF9999"/>
    <a:srgbClr val="680000"/>
    <a:srgbClr val="DE0000"/>
    <a:srgbClr val="000000"/>
    <a:srgbClr val="3D3D3D"/>
    <a:srgbClr val="CAD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04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FE1E027-F87E-4FA2-8E1D-E95B88F7F3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6C6DDDC-BC30-4F92-BE22-A28347018F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C21FB58-BE37-48E0-B672-39FB76E9F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9E80-C786-428A-9448-B6D1D09206DD}" type="datetimeFigureOut">
              <a:rPr lang="zh-CN" altLang="en-US" smtClean="0"/>
              <a:t>2020/10/13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1253682-A322-4773-B659-977856DB6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F406A7-C9AB-46D1-AFFB-66D5AB76D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33E7-A94E-4505-B5D7-44A74F8DDA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5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0CA6FF-145E-4617-A5C0-F767168C8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020507C-870B-4351-878E-0037AF88A9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CF5DF0A-93B7-4DE5-8CAD-F2E689F20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9E80-C786-428A-9448-B6D1D09206DD}" type="datetimeFigureOut">
              <a:rPr lang="zh-CN" altLang="en-US" smtClean="0"/>
              <a:t>2020/10/13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F3E33E2-AF8A-44E0-AA5E-FAD56EDBA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9EB252D-91C3-481D-A834-10CBD6C80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33E7-A94E-4505-B5D7-44A74F8DDA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128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ECFB567B-34B2-4CDB-A1C5-4B67108B4D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9B78506-B761-41BA-88C5-57EB789456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EA75936-7159-4F77-9BB8-C59E72315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9E80-C786-428A-9448-B6D1D09206DD}" type="datetimeFigureOut">
              <a:rPr lang="zh-CN" altLang="en-US" smtClean="0"/>
              <a:t>2020/10/13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0E50663-455D-469B-B8D4-BC91D26B3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5D54311-19B8-41D2-BD9A-397E18387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33E7-A94E-4505-B5D7-44A74F8DDA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652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室内, 水果, 桌子, 食物&#10;&#10;描述已自动生成">
            <a:extLst>
              <a:ext uri="{FF2B5EF4-FFF2-40B4-BE49-F238E27FC236}">
                <a16:creationId xmlns:a16="http://schemas.microsoft.com/office/drawing/2014/main" xmlns="" id="{1BD37CF8-1C4D-4A2B-91F3-87F67DCBD6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1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7A1544C-43D7-41B9-9F5B-AE36F351342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-8015748"/>
            <a:chExt cx="12192000" cy="68580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735182B9-C9C5-4E53-B351-BBEACFF5D538}"/>
                </a:ext>
              </a:extLst>
            </p:cNvPr>
            <p:cNvSpPr/>
            <p:nvPr/>
          </p:nvSpPr>
          <p:spPr>
            <a:xfrm>
              <a:off x="0" y="-8015748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71BD17B-C9C2-460C-B833-118F0E8EE0D0}"/>
                </a:ext>
              </a:extLst>
            </p:cNvPr>
            <p:cNvSpPr/>
            <p:nvPr/>
          </p:nvSpPr>
          <p:spPr>
            <a:xfrm>
              <a:off x="0" y="-8015748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2D13130-D68B-4AA8-AF20-CEC93BF8777A}"/>
                </a:ext>
              </a:extLst>
            </p:cNvPr>
            <p:cNvSpPr/>
            <p:nvPr/>
          </p:nvSpPr>
          <p:spPr>
            <a:xfrm>
              <a:off x="0" y="-8015748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4735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7703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常用字体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11A9CEB-157C-4EF6-82C6-0374A6E4E8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6729A11B-B150-4906-8DA1-EC185480527B}"/>
              </a:ext>
            </a:extLst>
          </p:cNvPr>
          <p:cNvSpPr/>
          <p:nvPr/>
        </p:nvSpPr>
        <p:spPr>
          <a:xfrm>
            <a:off x="1381125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xmlns="" id="{E1E4E8DE-1569-4A4F-9A7A-C435BE778E67}"/>
              </a:ext>
            </a:extLst>
          </p:cNvPr>
          <p:cNvSpPr/>
          <p:nvPr/>
        </p:nvSpPr>
        <p:spPr>
          <a:xfrm>
            <a:off x="3449987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xmlns="" id="{0572A47D-B52D-4B26-AF43-13108AB99F62}"/>
              </a:ext>
            </a:extLst>
          </p:cNvPr>
          <p:cNvSpPr/>
          <p:nvPr/>
        </p:nvSpPr>
        <p:spPr>
          <a:xfrm>
            <a:off x="5518849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xmlns="" id="{B9D3671B-536A-478D-A523-61A3E832026A}"/>
              </a:ext>
            </a:extLst>
          </p:cNvPr>
          <p:cNvSpPr/>
          <p:nvPr/>
        </p:nvSpPr>
        <p:spPr>
          <a:xfrm>
            <a:off x="7587711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xmlns="" id="{E75A7FC1-753F-4490-A847-023B43AE5D73}"/>
              </a:ext>
            </a:extLst>
          </p:cNvPr>
          <p:cNvSpPr/>
          <p:nvPr/>
        </p:nvSpPr>
        <p:spPr>
          <a:xfrm>
            <a:off x="1381125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xmlns="" id="{E46FEA34-274C-4C2B-9ACF-C0A2662521D0}"/>
              </a:ext>
            </a:extLst>
          </p:cNvPr>
          <p:cNvSpPr/>
          <p:nvPr/>
        </p:nvSpPr>
        <p:spPr>
          <a:xfrm>
            <a:off x="3449987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xmlns="" id="{25B291F7-08EA-405D-B265-B3C988A99ED3}"/>
              </a:ext>
            </a:extLst>
          </p:cNvPr>
          <p:cNvSpPr/>
          <p:nvPr/>
        </p:nvSpPr>
        <p:spPr>
          <a:xfrm>
            <a:off x="5518849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xmlns="" id="{103793B3-7417-4FAD-B1BB-EC7E579C82EF}"/>
              </a:ext>
            </a:extLst>
          </p:cNvPr>
          <p:cNvSpPr/>
          <p:nvPr/>
        </p:nvSpPr>
        <p:spPr>
          <a:xfrm>
            <a:off x="7587711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xmlns="" id="{B183759D-FE00-493E-B063-BACFDDDFECE9}"/>
              </a:ext>
            </a:extLst>
          </p:cNvPr>
          <p:cNvSpPr/>
          <p:nvPr/>
        </p:nvSpPr>
        <p:spPr>
          <a:xfrm>
            <a:off x="9656571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xmlns="" id="{16CEAD0B-C5C2-4D69-9B6C-325A0E7364D0}"/>
              </a:ext>
            </a:extLst>
          </p:cNvPr>
          <p:cNvSpPr/>
          <p:nvPr/>
        </p:nvSpPr>
        <p:spPr>
          <a:xfrm>
            <a:off x="9656571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xmlns="" id="{AE15AD44-2A62-4648-8A11-73B75EB47A3D}"/>
              </a:ext>
            </a:extLst>
          </p:cNvPr>
          <p:cNvSpPr/>
          <p:nvPr/>
        </p:nvSpPr>
        <p:spPr>
          <a:xfrm>
            <a:off x="3449987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xmlns="" id="{72E78851-3E65-44D9-A6F8-3EC6873C9B69}"/>
              </a:ext>
            </a:extLst>
          </p:cNvPr>
          <p:cNvSpPr/>
          <p:nvPr/>
        </p:nvSpPr>
        <p:spPr>
          <a:xfrm>
            <a:off x="5518849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xmlns="" id="{F74EE4CF-3225-454A-9580-653359722D2E}"/>
              </a:ext>
            </a:extLst>
          </p:cNvPr>
          <p:cNvSpPr/>
          <p:nvPr/>
        </p:nvSpPr>
        <p:spPr>
          <a:xfrm>
            <a:off x="7587711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xmlns="" id="{7BD59F6A-9EF4-4787-9FCD-87AA76D650FC}"/>
              </a:ext>
            </a:extLst>
          </p:cNvPr>
          <p:cNvSpPr/>
          <p:nvPr/>
        </p:nvSpPr>
        <p:spPr>
          <a:xfrm>
            <a:off x="9656571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xmlns="" id="{7819115C-3987-4291-BA78-C791741506C2}"/>
              </a:ext>
            </a:extLst>
          </p:cNvPr>
          <p:cNvSpPr/>
          <p:nvPr/>
        </p:nvSpPr>
        <p:spPr>
          <a:xfrm>
            <a:off x="1381125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xmlns="" id="{52EE391A-B4D6-41A3-A318-BBCA131A55AB}"/>
              </a:ext>
            </a:extLst>
          </p:cNvPr>
          <p:cNvSpPr/>
          <p:nvPr/>
        </p:nvSpPr>
        <p:spPr>
          <a:xfrm>
            <a:off x="1381125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xmlns="" id="{2E05B245-F714-48F9-8ACC-3EFC83E64BEA}"/>
              </a:ext>
            </a:extLst>
          </p:cNvPr>
          <p:cNvSpPr/>
          <p:nvPr/>
        </p:nvSpPr>
        <p:spPr>
          <a:xfrm>
            <a:off x="3449987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xmlns="" id="{89608BF7-D203-410C-B5CB-1D933C347B8A}"/>
              </a:ext>
            </a:extLst>
          </p:cNvPr>
          <p:cNvSpPr/>
          <p:nvPr/>
        </p:nvSpPr>
        <p:spPr>
          <a:xfrm>
            <a:off x="5518849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xmlns="" id="{28DD9583-A70D-44B9-9B71-3D261DAFA50E}"/>
              </a:ext>
            </a:extLst>
          </p:cNvPr>
          <p:cNvSpPr/>
          <p:nvPr/>
        </p:nvSpPr>
        <p:spPr>
          <a:xfrm>
            <a:off x="7587711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xmlns="" id="{121656A6-9562-443E-819F-9F2A9DD06345}"/>
              </a:ext>
            </a:extLst>
          </p:cNvPr>
          <p:cNvSpPr/>
          <p:nvPr/>
        </p:nvSpPr>
        <p:spPr>
          <a:xfrm>
            <a:off x="9656571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xmlns="" id="{263BDE07-B007-48EA-A1BB-6CA196C35875}"/>
              </a:ext>
            </a:extLst>
          </p:cNvPr>
          <p:cNvSpPr/>
          <p:nvPr/>
        </p:nvSpPr>
        <p:spPr>
          <a:xfrm>
            <a:off x="3449987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: 圆角 109">
            <a:extLst>
              <a:ext uri="{FF2B5EF4-FFF2-40B4-BE49-F238E27FC236}">
                <a16:creationId xmlns:a16="http://schemas.microsoft.com/office/drawing/2014/main" xmlns="" id="{6B7C23BD-9F3E-4C26-BECE-EFE6A7651F42}"/>
              </a:ext>
            </a:extLst>
          </p:cNvPr>
          <p:cNvSpPr/>
          <p:nvPr/>
        </p:nvSpPr>
        <p:spPr>
          <a:xfrm>
            <a:off x="5518849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xmlns="" id="{228F9003-63E7-4D4C-AB2E-30F4BB55AA62}"/>
              </a:ext>
            </a:extLst>
          </p:cNvPr>
          <p:cNvSpPr/>
          <p:nvPr/>
        </p:nvSpPr>
        <p:spPr>
          <a:xfrm>
            <a:off x="7587711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xmlns="" id="{9A7B8DA8-9ECD-44B6-901A-4986D857DF6C}"/>
              </a:ext>
            </a:extLst>
          </p:cNvPr>
          <p:cNvSpPr/>
          <p:nvPr/>
        </p:nvSpPr>
        <p:spPr>
          <a:xfrm>
            <a:off x="9656571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xmlns="" id="{62D81DBC-553C-4BDA-89DE-1C588AD2D91F}"/>
              </a:ext>
            </a:extLst>
          </p:cNvPr>
          <p:cNvSpPr/>
          <p:nvPr/>
        </p:nvSpPr>
        <p:spPr>
          <a:xfrm>
            <a:off x="1381125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: 圆角 164">
            <a:extLst>
              <a:ext uri="{FF2B5EF4-FFF2-40B4-BE49-F238E27FC236}">
                <a16:creationId xmlns:a16="http://schemas.microsoft.com/office/drawing/2014/main" xmlns="" id="{7277D7C2-4684-41C9-B45B-E72079649DC0}"/>
              </a:ext>
            </a:extLst>
          </p:cNvPr>
          <p:cNvSpPr/>
          <p:nvPr/>
        </p:nvSpPr>
        <p:spPr>
          <a:xfrm>
            <a:off x="1381125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: 圆角 166">
            <a:extLst>
              <a:ext uri="{FF2B5EF4-FFF2-40B4-BE49-F238E27FC236}">
                <a16:creationId xmlns:a16="http://schemas.microsoft.com/office/drawing/2014/main" xmlns="" id="{B2AFF914-315E-42F9-9DDD-3BEEA364C345}"/>
              </a:ext>
            </a:extLst>
          </p:cNvPr>
          <p:cNvSpPr/>
          <p:nvPr/>
        </p:nvSpPr>
        <p:spPr>
          <a:xfrm>
            <a:off x="3449987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: 圆角 168">
            <a:extLst>
              <a:ext uri="{FF2B5EF4-FFF2-40B4-BE49-F238E27FC236}">
                <a16:creationId xmlns:a16="http://schemas.microsoft.com/office/drawing/2014/main" xmlns="" id="{BE189667-C662-4E1C-A841-F0049F523575}"/>
              </a:ext>
            </a:extLst>
          </p:cNvPr>
          <p:cNvSpPr/>
          <p:nvPr/>
        </p:nvSpPr>
        <p:spPr>
          <a:xfrm>
            <a:off x="5518849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: 圆角 170">
            <a:extLst>
              <a:ext uri="{FF2B5EF4-FFF2-40B4-BE49-F238E27FC236}">
                <a16:creationId xmlns:a16="http://schemas.microsoft.com/office/drawing/2014/main" xmlns="" id="{0A9F291C-322F-48A8-BAEB-1C60B88C4406}"/>
              </a:ext>
            </a:extLst>
          </p:cNvPr>
          <p:cNvSpPr/>
          <p:nvPr/>
        </p:nvSpPr>
        <p:spPr>
          <a:xfrm>
            <a:off x="7587711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: 圆角 172">
            <a:extLst>
              <a:ext uri="{FF2B5EF4-FFF2-40B4-BE49-F238E27FC236}">
                <a16:creationId xmlns:a16="http://schemas.microsoft.com/office/drawing/2014/main" xmlns="" id="{38DFCB5B-6CF1-4F6B-AC8A-F9BCD84DA8CD}"/>
              </a:ext>
            </a:extLst>
          </p:cNvPr>
          <p:cNvSpPr/>
          <p:nvPr/>
        </p:nvSpPr>
        <p:spPr>
          <a:xfrm>
            <a:off x="9656571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: 圆角 174">
            <a:extLst>
              <a:ext uri="{FF2B5EF4-FFF2-40B4-BE49-F238E27FC236}">
                <a16:creationId xmlns:a16="http://schemas.microsoft.com/office/drawing/2014/main" xmlns="" id="{BB8D8F8B-8E74-4612-904B-E15B8F4272AE}"/>
              </a:ext>
            </a:extLst>
          </p:cNvPr>
          <p:cNvSpPr/>
          <p:nvPr/>
        </p:nvSpPr>
        <p:spPr>
          <a:xfrm>
            <a:off x="1381125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: 圆角 176">
            <a:extLst>
              <a:ext uri="{FF2B5EF4-FFF2-40B4-BE49-F238E27FC236}">
                <a16:creationId xmlns:a16="http://schemas.microsoft.com/office/drawing/2014/main" xmlns="" id="{911CB6E2-1D4A-462C-90F0-0760717C5C2D}"/>
              </a:ext>
            </a:extLst>
          </p:cNvPr>
          <p:cNvSpPr/>
          <p:nvPr/>
        </p:nvSpPr>
        <p:spPr>
          <a:xfrm>
            <a:off x="3449987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矩形: 圆角 178">
            <a:extLst>
              <a:ext uri="{FF2B5EF4-FFF2-40B4-BE49-F238E27FC236}">
                <a16:creationId xmlns:a16="http://schemas.microsoft.com/office/drawing/2014/main" xmlns="" id="{5F6E57F4-8F68-488E-913C-B6854DC12C36}"/>
              </a:ext>
            </a:extLst>
          </p:cNvPr>
          <p:cNvSpPr/>
          <p:nvPr/>
        </p:nvSpPr>
        <p:spPr>
          <a:xfrm>
            <a:off x="5518849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矩形: 圆角 180">
            <a:extLst>
              <a:ext uri="{FF2B5EF4-FFF2-40B4-BE49-F238E27FC236}">
                <a16:creationId xmlns:a16="http://schemas.microsoft.com/office/drawing/2014/main" xmlns="" id="{DF6EDCC3-A805-49A0-B2F0-4895379619E9}"/>
              </a:ext>
            </a:extLst>
          </p:cNvPr>
          <p:cNvSpPr/>
          <p:nvPr/>
        </p:nvSpPr>
        <p:spPr>
          <a:xfrm>
            <a:off x="7587711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: 圆角 182">
            <a:extLst>
              <a:ext uri="{FF2B5EF4-FFF2-40B4-BE49-F238E27FC236}">
                <a16:creationId xmlns:a16="http://schemas.microsoft.com/office/drawing/2014/main" xmlns="" id="{1A4B13F4-B91A-471C-AF9C-06BF9D86D15F}"/>
              </a:ext>
            </a:extLst>
          </p:cNvPr>
          <p:cNvSpPr/>
          <p:nvPr/>
        </p:nvSpPr>
        <p:spPr>
          <a:xfrm>
            <a:off x="9656571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: 圆角 184">
            <a:extLst>
              <a:ext uri="{FF2B5EF4-FFF2-40B4-BE49-F238E27FC236}">
                <a16:creationId xmlns:a16="http://schemas.microsoft.com/office/drawing/2014/main" xmlns="" id="{5938B299-1174-41DE-8AAB-F5B4492D3545}"/>
              </a:ext>
            </a:extLst>
          </p:cNvPr>
          <p:cNvSpPr/>
          <p:nvPr/>
        </p:nvSpPr>
        <p:spPr>
          <a:xfrm>
            <a:off x="3449987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矩形: 圆角 186">
            <a:extLst>
              <a:ext uri="{FF2B5EF4-FFF2-40B4-BE49-F238E27FC236}">
                <a16:creationId xmlns:a16="http://schemas.microsoft.com/office/drawing/2014/main" xmlns="" id="{AD538053-55BB-449F-8C0A-7D3553B7DFA2}"/>
              </a:ext>
            </a:extLst>
          </p:cNvPr>
          <p:cNvSpPr/>
          <p:nvPr/>
        </p:nvSpPr>
        <p:spPr>
          <a:xfrm>
            <a:off x="5518849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: 圆角 188">
            <a:extLst>
              <a:ext uri="{FF2B5EF4-FFF2-40B4-BE49-F238E27FC236}">
                <a16:creationId xmlns:a16="http://schemas.microsoft.com/office/drawing/2014/main" xmlns="" id="{AD6F5CDD-E7CA-41F9-A08C-080B256FEBAD}"/>
              </a:ext>
            </a:extLst>
          </p:cNvPr>
          <p:cNvSpPr/>
          <p:nvPr/>
        </p:nvSpPr>
        <p:spPr>
          <a:xfrm>
            <a:off x="7587711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: 圆角 190">
            <a:extLst>
              <a:ext uri="{FF2B5EF4-FFF2-40B4-BE49-F238E27FC236}">
                <a16:creationId xmlns:a16="http://schemas.microsoft.com/office/drawing/2014/main" xmlns="" id="{6E1241E1-B127-416B-85A8-118B158195E2}"/>
              </a:ext>
            </a:extLst>
          </p:cNvPr>
          <p:cNvSpPr/>
          <p:nvPr/>
        </p:nvSpPr>
        <p:spPr>
          <a:xfrm>
            <a:off x="9656571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矩形: 圆角 192">
            <a:extLst>
              <a:ext uri="{FF2B5EF4-FFF2-40B4-BE49-F238E27FC236}">
                <a16:creationId xmlns:a16="http://schemas.microsoft.com/office/drawing/2014/main" xmlns="" id="{AB8B4D98-359C-430B-89F8-4E4235E43DFC}"/>
              </a:ext>
            </a:extLst>
          </p:cNvPr>
          <p:cNvSpPr/>
          <p:nvPr/>
        </p:nvSpPr>
        <p:spPr>
          <a:xfrm>
            <a:off x="3449987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: 圆角 194">
            <a:extLst>
              <a:ext uri="{FF2B5EF4-FFF2-40B4-BE49-F238E27FC236}">
                <a16:creationId xmlns:a16="http://schemas.microsoft.com/office/drawing/2014/main" xmlns="" id="{DFD1C4A1-87B8-420D-A211-BA44C9E34093}"/>
              </a:ext>
            </a:extLst>
          </p:cNvPr>
          <p:cNvSpPr/>
          <p:nvPr/>
        </p:nvSpPr>
        <p:spPr>
          <a:xfrm>
            <a:off x="5518849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: 圆角 196">
            <a:extLst>
              <a:ext uri="{FF2B5EF4-FFF2-40B4-BE49-F238E27FC236}">
                <a16:creationId xmlns:a16="http://schemas.microsoft.com/office/drawing/2014/main" xmlns="" id="{61EFCE89-81FC-4AB9-815D-B70314E0CB6C}"/>
              </a:ext>
            </a:extLst>
          </p:cNvPr>
          <p:cNvSpPr/>
          <p:nvPr/>
        </p:nvSpPr>
        <p:spPr>
          <a:xfrm>
            <a:off x="7587711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: 圆角 198">
            <a:extLst>
              <a:ext uri="{FF2B5EF4-FFF2-40B4-BE49-F238E27FC236}">
                <a16:creationId xmlns:a16="http://schemas.microsoft.com/office/drawing/2014/main" xmlns="" id="{96C9F13E-6505-42A4-8D6E-BE2A15CB7A3B}"/>
              </a:ext>
            </a:extLst>
          </p:cNvPr>
          <p:cNvSpPr/>
          <p:nvPr/>
        </p:nvSpPr>
        <p:spPr>
          <a:xfrm>
            <a:off x="9656571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贤二体" panose="00020600040101010101" pitchFamily="18" charset="-122"/>
              <a:ea typeface="贤二体" panose="00020600040101010101" pitchFamily="18" charset="-122"/>
            </a:endParaRP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xmlns="" id="{7934A78B-9C23-4222-A878-4C3563307885}"/>
              </a:ext>
            </a:extLst>
          </p:cNvPr>
          <p:cNvSpPr txBox="1"/>
          <p:nvPr/>
        </p:nvSpPr>
        <p:spPr>
          <a:xfrm>
            <a:off x="5588246" y="521542"/>
            <a:ext cx="1830890" cy="2969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方正清刻本悦宋简体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xmlns="" id="{63666B76-A174-47E4-9E1A-E30177F69B71}"/>
              </a:ext>
            </a:extLst>
          </p:cNvPr>
          <p:cNvSpPr txBox="1"/>
          <p:nvPr/>
        </p:nvSpPr>
        <p:spPr>
          <a:xfrm>
            <a:off x="3478178" y="522375"/>
            <a:ext cx="1830890" cy="2952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spc="-100" dirty="0">
                <a:solidFill>
                  <a:srgbClr val="323B44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思源宋体</a:t>
            </a:r>
            <a:r>
              <a:rPr lang="en-US" altLang="zh-CN" sz="1200" spc="-100" dirty="0">
                <a:solidFill>
                  <a:srgbClr val="323B44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CN Medium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xmlns="" id="{6873FBFB-4574-41F0-9F97-F40E41FCC086}"/>
              </a:ext>
            </a:extLst>
          </p:cNvPr>
          <p:cNvSpPr txBox="1"/>
          <p:nvPr/>
        </p:nvSpPr>
        <p:spPr>
          <a:xfrm>
            <a:off x="1433595" y="522375"/>
            <a:ext cx="1830890" cy="2952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思源宋体</a:t>
            </a:r>
            <a:r>
              <a:rPr lang="en-US" altLang="zh-CN" sz="1200" dirty="0">
                <a:solidFill>
                  <a:srgbClr val="323B4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CN Heavy</a:t>
            </a: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xmlns="" id="{67672741-BAD0-4B32-9EC7-83EA8E66ACDE}"/>
              </a:ext>
            </a:extLst>
          </p:cNvPr>
          <p:cNvSpPr txBox="1"/>
          <p:nvPr/>
        </p:nvSpPr>
        <p:spPr>
          <a:xfrm>
            <a:off x="10016153" y="517919"/>
            <a:ext cx="1250523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汉仪瑞意宋</a:t>
            </a:r>
            <a:r>
              <a:rPr lang="en-US" altLang="zh-CN" sz="1200" dirty="0">
                <a:solidFill>
                  <a:srgbClr val="323B44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W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xmlns="" id="{731AA3C1-65FB-4CDE-B260-DF07102FED05}"/>
              </a:ext>
            </a:extLst>
          </p:cNvPr>
          <p:cNvSpPr txBox="1"/>
          <p:nvPr/>
        </p:nvSpPr>
        <p:spPr>
          <a:xfrm>
            <a:off x="7740332" y="499966"/>
            <a:ext cx="1664445" cy="3400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rgbClr val="323B44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造字工房俊雅常规体</a:t>
            </a: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xmlns="" id="{5573FD32-2881-4A2F-AA8C-B0CBAEB4C57C}"/>
              </a:ext>
            </a:extLst>
          </p:cNvPr>
          <p:cNvSpPr txBox="1"/>
          <p:nvPr/>
        </p:nvSpPr>
        <p:spPr>
          <a:xfrm>
            <a:off x="1450523" y="1900603"/>
            <a:ext cx="1830890" cy="3038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阿里汉仪智能黑体</a:t>
            </a: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xmlns="" id="{0899F357-00D2-4DA7-B96B-B4D80360E54C}"/>
              </a:ext>
            </a:extLst>
          </p:cNvPr>
          <p:cNvSpPr txBox="1"/>
          <p:nvPr/>
        </p:nvSpPr>
        <p:spPr>
          <a:xfrm>
            <a:off x="1450523" y="4660618"/>
            <a:ext cx="1830891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锐字真言体免费商用</a:t>
            </a:r>
            <a:endParaRPr lang="en-US" altLang="zh-CN" sz="1200" dirty="0">
              <a:solidFill>
                <a:srgbClr val="323B44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xmlns="" id="{08183611-F51D-4B2F-B216-40D2920ACD9F}"/>
              </a:ext>
            </a:extLst>
          </p:cNvPr>
          <p:cNvSpPr txBox="1"/>
          <p:nvPr/>
        </p:nvSpPr>
        <p:spPr>
          <a:xfrm>
            <a:off x="5671470" y="2600201"/>
            <a:ext cx="1664445" cy="28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站酷酷黑" panose="02010600030101010101" pitchFamily="2" charset="-122"/>
                <a:ea typeface="站酷酷黑" panose="02010600030101010101" pitchFamily="2" charset="-122"/>
              </a:rPr>
              <a:t>站酷酷黑</a:t>
            </a:r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xmlns="" id="{461D769C-DA89-4AE4-BD89-C148D70AA1BA}"/>
              </a:ext>
            </a:extLst>
          </p:cNvPr>
          <p:cNvSpPr txBox="1"/>
          <p:nvPr/>
        </p:nvSpPr>
        <p:spPr>
          <a:xfrm>
            <a:off x="3602608" y="4654142"/>
            <a:ext cx="1664445" cy="32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rgbClr val="323B44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庞门正道标题体</a:t>
            </a: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xmlns="" id="{C6409DD8-6C0E-4813-8824-D9F7B8CD2421}"/>
              </a:ext>
            </a:extLst>
          </p:cNvPr>
          <p:cNvSpPr txBox="1"/>
          <p:nvPr/>
        </p:nvSpPr>
        <p:spPr>
          <a:xfrm>
            <a:off x="5671470" y="4665235"/>
            <a:ext cx="1664445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 dirty="0">
                <a:solidFill>
                  <a:srgbClr val="323B44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站酷庆科黄油体</a:t>
            </a:r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xmlns="" id="{BF5D4318-5980-4340-894C-502BC5397045}"/>
              </a:ext>
            </a:extLst>
          </p:cNvPr>
          <p:cNvSpPr txBox="1"/>
          <p:nvPr/>
        </p:nvSpPr>
        <p:spPr>
          <a:xfrm>
            <a:off x="3602792" y="1901917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雅酷黑 95W" panose="020B0A04020202020204" pitchFamily="34" charset="-122"/>
                <a:ea typeface="汉仪雅酷黑 95W" panose="020B0A04020202020204" pitchFamily="34" charset="-122"/>
              </a:rPr>
              <a:t>汉仪雅酷黑</a:t>
            </a:r>
            <a:r>
              <a:rPr lang="en-US" altLang="zh-CN" sz="1200" dirty="0">
                <a:solidFill>
                  <a:srgbClr val="323B44"/>
                </a:solidFill>
                <a:latin typeface="汉仪雅酷黑 95W" panose="020B0A04020202020204" pitchFamily="34" charset="-122"/>
                <a:ea typeface="汉仪雅酷黑 95W" panose="020B0A04020202020204" pitchFamily="34" charset="-122"/>
              </a:rPr>
              <a:t>95W</a:t>
            </a:r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xmlns="" id="{2B349CC6-3271-413B-A3BE-2FF8CD92DFAC}"/>
              </a:ext>
            </a:extLst>
          </p:cNvPr>
          <p:cNvSpPr txBox="1"/>
          <p:nvPr/>
        </p:nvSpPr>
        <p:spPr>
          <a:xfrm>
            <a:off x="5688582" y="1901917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汉仪雅酷黑</a:t>
            </a:r>
            <a:r>
              <a:rPr lang="en-US" altLang="zh-CN" sz="1200" dirty="0">
                <a:solidFill>
                  <a:srgbClr val="323B44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75W</a:t>
            </a: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xmlns="" id="{14CDFE7E-033D-42BC-9E5E-C5C359C08045}"/>
              </a:ext>
            </a:extLst>
          </p:cNvPr>
          <p:cNvSpPr txBox="1"/>
          <p:nvPr/>
        </p:nvSpPr>
        <p:spPr>
          <a:xfrm>
            <a:off x="7791702" y="1901917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</a:rPr>
              <a:t>汉仪雅酷黑</a:t>
            </a:r>
            <a:r>
              <a:rPr lang="en-US" altLang="zh-CN" sz="1200" dirty="0">
                <a:solidFill>
                  <a:srgbClr val="323B44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</a:rPr>
              <a:t>55W</a:t>
            </a: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xmlns="" id="{C1C23EF9-44BD-450A-9D72-67F0489EEC27}"/>
              </a:ext>
            </a:extLst>
          </p:cNvPr>
          <p:cNvSpPr txBox="1"/>
          <p:nvPr/>
        </p:nvSpPr>
        <p:spPr>
          <a:xfrm>
            <a:off x="8012568" y="2600201"/>
            <a:ext cx="1119972" cy="28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站酷高端黑</a:t>
            </a: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xmlns="" id="{A827E36C-346F-4933-BB75-C1EAD570863B}"/>
              </a:ext>
            </a:extLst>
          </p:cNvPr>
          <p:cNvSpPr txBox="1"/>
          <p:nvPr/>
        </p:nvSpPr>
        <p:spPr>
          <a:xfrm>
            <a:off x="3747043" y="3969356"/>
            <a:ext cx="1375575" cy="3139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汉仪尚巍手书</a:t>
            </a:r>
            <a:r>
              <a:rPr lang="en-US" altLang="zh-CN" sz="1200" dirty="0">
                <a:solidFill>
                  <a:srgbClr val="323B44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W</a:t>
            </a:r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xmlns="" id="{DFD1691B-300C-41F9-A967-8A30B1D96430}"/>
              </a:ext>
            </a:extLst>
          </p:cNvPr>
          <p:cNvSpPr txBox="1"/>
          <p:nvPr/>
        </p:nvSpPr>
        <p:spPr>
          <a:xfrm>
            <a:off x="1491914" y="3288866"/>
            <a:ext cx="1748108" cy="2923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禹卫书法行书简体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xmlns="" id="{0C28D1C8-AC68-456C-B5B0-B039868C7E33}"/>
              </a:ext>
            </a:extLst>
          </p:cNvPr>
          <p:cNvSpPr txBox="1"/>
          <p:nvPr/>
        </p:nvSpPr>
        <p:spPr>
          <a:xfrm>
            <a:off x="5815905" y="3969741"/>
            <a:ext cx="1375575" cy="313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汉仪许静行楷</a:t>
            </a:r>
            <a:r>
              <a:rPr lang="en-US" altLang="zh-CN" sz="1400">
                <a:solidFill>
                  <a:srgbClr val="323B44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W</a:t>
            </a:r>
            <a:endParaRPr lang="en-US" altLang="zh-CN" sz="1400" dirty="0">
              <a:solidFill>
                <a:srgbClr val="323B44"/>
              </a:solidFill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xmlns="" id="{865B91C9-2BE6-49CC-A20A-36CD0FE79EA5}"/>
              </a:ext>
            </a:extLst>
          </p:cNvPr>
          <p:cNvSpPr txBox="1"/>
          <p:nvPr/>
        </p:nvSpPr>
        <p:spPr>
          <a:xfrm>
            <a:off x="3501412" y="3286141"/>
            <a:ext cx="1866836" cy="2978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spc="-100" dirty="0">
                <a:solidFill>
                  <a:srgbClr val="323B44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方正字迹</a:t>
            </a:r>
            <a:r>
              <a:rPr lang="en-US" altLang="zh-CN" sz="1200" spc="-100" dirty="0">
                <a:solidFill>
                  <a:srgbClr val="323B44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-</a:t>
            </a:r>
            <a:r>
              <a:rPr lang="zh-CN" altLang="en-US" sz="1200" spc="-100" dirty="0">
                <a:solidFill>
                  <a:srgbClr val="323B44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吕建德行楷简体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xmlns="" id="{5204FA21-1055-432C-97EE-6EE86D0F8A8D}"/>
              </a:ext>
            </a:extLst>
          </p:cNvPr>
          <p:cNvSpPr txBox="1"/>
          <p:nvPr/>
        </p:nvSpPr>
        <p:spPr>
          <a:xfrm>
            <a:off x="9953627" y="3287359"/>
            <a:ext cx="1375575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演示新手书</a:t>
            </a: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xmlns="" id="{976ECFF9-E728-4193-A240-9FBC4B77F3A4}"/>
              </a:ext>
            </a:extLst>
          </p:cNvPr>
          <p:cNvSpPr txBox="1"/>
          <p:nvPr/>
        </p:nvSpPr>
        <p:spPr>
          <a:xfrm>
            <a:off x="5815905" y="3287359"/>
            <a:ext cx="1375575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演示镇魂行楷</a:t>
            </a:r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xmlns="" id="{21197D43-0DB3-4A12-A317-9B25B00B6024}"/>
              </a:ext>
            </a:extLst>
          </p:cNvPr>
          <p:cNvSpPr txBox="1"/>
          <p:nvPr/>
        </p:nvSpPr>
        <p:spPr>
          <a:xfrm>
            <a:off x="7884767" y="3287359"/>
            <a:ext cx="1375575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庞门正道粗书体</a:t>
            </a:r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xmlns="" id="{2A40A0D7-C3E4-4784-A6AD-DE41DA87CF02}"/>
              </a:ext>
            </a:extLst>
          </p:cNvPr>
          <p:cNvSpPr txBox="1"/>
          <p:nvPr/>
        </p:nvSpPr>
        <p:spPr>
          <a:xfrm>
            <a:off x="1533745" y="3978621"/>
            <a:ext cx="1664446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汉仪天宇风行体W" panose="00020600040101010101" pitchFamily="18" charset="-122"/>
                <a:ea typeface="汉仪天宇风行体W" panose="00020600040101010101" pitchFamily="18" charset="-122"/>
              </a:rPr>
              <a:t>汉仪天宇风行体</a:t>
            </a:r>
            <a:r>
              <a:rPr lang="en-US" altLang="zh-CN" sz="1200">
                <a:solidFill>
                  <a:srgbClr val="323B44"/>
                </a:solidFill>
                <a:latin typeface="汉仪天宇风行体W" panose="00020600040101010101" pitchFamily="18" charset="-122"/>
                <a:ea typeface="汉仪天宇风行体W" panose="00020600040101010101" pitchFamily="18" charset="-122"/>
              </a:rPr>
              <a:t>W</a:t>
            </a:r>
            <a:endParaRPr lang="zh-CN" altLang="en-US" sz="1200" dirty="0">
              <a:solidFill>
                <a:srgbClr val="323B44"/>
              </a:solidFill>
              <a:latin typeface="汉仪天宇风行体W" panose="00020600040101010101" pitchFamily="18" charset="-122"/>
              <a:ea typeface="汉仪天宇风行体W" panose="00020600040101010101" pitchFamily="18" charset="-122"/>
            </a:endParaRPr>
          </a:p>
        </p:txBody>
      </p:sp>
      <p:sp>
        <p:nvSpPr>
          <p:cNvPr id="245" name="矩形: 圆角 244">
            <a:extLst>
              <a:ext uri="{FF2B5EF4-FFF2-40B4-BE49-F238E27FC236}">
                <a16:creationId xmlns:a16="http://schemas.microsoft.com/office/drawing/2014/main" xmlns="" id="{D7316DE0-7C58-4022-A965-8D338E93D6C4}"/>
              </a:ext>
            </a:extLst>
          </p:cNvPr>
          <p:cNvSpPr/>
          <p:nvPr/>
        </p:nvSpPr>
        <p:spPr>
          <a:xfrm>
            <a:off x="1381125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矩形: 圆角 246">
            <a:extLst>
              <a:ext uri="{FF2B5EF4-FFF2-40B4-BE49-F238E27FC236}">
                <a16:creationId xmlns:a16="http://schemas.microsoft.com/office/drawing/2014/main" xmlns="" id="{B207C178-A988-4349-9F25-48D1D1C9C759}"/>
              </a:ext>
            </a:extLst>
          </p:cNvPr>
          <p:cNvSpPr/>
          <p:nvPr/>
        </p:nvSpPr>
        <p:spPr>
          <a:xfrm>
            <a:off x="1381125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xmlns="" id="{9C9E5B11-2CE3-40AF-B444-06D4B0A5C012}"/>
              </a:ext>
            </a:extLst>
          </p:cNvPr>
          <p:cNvSpPr txBox="1"/>
          <p:nvPr/>
        </p:nvSpPr>
        <p:spPr>
          <a:xfrm>
            <a:off x="9809192" y="1884573"/>
            <a:ext cx="1664445" cy="33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优设标题黑</a:t>
            </a:r>
            <a:endParaRPr lang="zh-CN" altLang="en-US" sz="1400" dirty="0">
              <a:solidFill>
                <a:srgbClr val="323B4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xmlns="" id="{DCA690C6-4413-4E8D-87F8-AE24C67A2F76}"/>
              </a:ext>
            </a:extLst>
          </p:cNvPr>
          <p:cNvSpPr txBox="1"/>
          <p:nvPr/>
        </p:nvSpPr>
        <p:spPr>
          <a:xfrm>
            <a:off x="1450574" y="1285548"/>
            <a:ext cx="1830788" cy="1514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文悦古典明朝体 </a:t>
            </a:r>
            <a:r>
              <a:rPr lang="en-US" altLang="zh-CN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(</a:t>
            </a:r>
            <a:r>
              <a:rPr lang="zh-CN" altLang="en-US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非商业使用</a:t>
            </a:r>
            <a:r>
              <a:rPr lang="en-US" altLang="zh-CN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) W5</a:t>
            </a:r>
            <a:endParaRPr lang="zh-CN" altLang="en-US" sz="900" dirty="0">
              <a:solidFill>
                <a:srgbClr val="323B44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xmlns="" id="{0BC96654-CF70-468C-98A3-979576609A82}"/>
              </a:ext>
            </a:extLst>
          </p:cNvPr>
          <p:cNvSpPr txBox="1"/>
          <p:nvPr/>
        </p:nvSpPr>
        <p:spPr>
          <a:xfrm>
            <a:off x="3740448" y="1214215"/>
            <a:ext cx="1388766" cy="2941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装甲明朝体" panose="02000600000000000000" pitchFamily="2" charset="-128"/>
                <a:ea typeface="装甲明朝体" panose="02000600000000000000" pitchFamily="2" charset="-128"/>
              </a:rPr>
              <a:t>装甲明朝体</a:t>
            </a:r>
            <a:endParaRPr lang="zh-CN" altLang="en-US" sz="1200" dirty="0">
              <a:solidFill>
                <a:srgbClr val="323B44"/>
              </a:solidFill>
              <a:latin typeface="装甲明朝体" panose="02000600000000000000" pitchFamily="2" charset="-128"/>
              <a:ea typeface="装甲明朝体" panose="02000600000000000000" pitchFamily="2" charset="-128"/>
            </a:endParaRPr>
          </a:p>
        </p:txBody>
      </p: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FDE8C19B-9B85-4BB5-BF39-7551633D7843}"/>
              </a:ext>
            </a:extLst>
          </p:cNvPr>
          <p:cNvGrpSpPr/>
          <p:nvPr/>
        </p:nvGrpSpPr>
        <p:grpSpPr>
          <a:xfrm>
            <a:off x="742950" y="556103"/>
            <a:ext cx="211312" cy="919081"/>
            <a:chOff x="822325" y="517919"/>
            <a:chExt cx="211312" cy="919081"/>
          </a:xfrm>
        </p:grpSpPr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xmlns="" id="{0729D069-4283-4B5E-A6F9-2374C21A23AA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xmlns="" id="{A013673F-8C53-4B33-8B0A-AAEC6EE97619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xmlns="" id="{A1FD8BD6-ADEA-44D6-AB42-DF10F4D1AB3D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0" name="文本框 259">
            <a:extLst>
              <a:ext uri="{FF2B5EF4-FFF2-40B4-BE49-F238E27FC236}">
                <a16:creationId xmlns:a16="http://schemas.microsoft.com/office/drawing/2014/main" xmlns="" id="{A88B4DE7-AAED-4ACC-9A0C-EA162A4C7F30}"/>
              </a:ext>
            </a:extLst>
          </p:cNvPr>
          <p:cNvSpPr txBox="1"/>
          <p:nvPr/>
        </p:nvSpPr>
        <p:spPr>
          <a:xfrm>
            <a:off x="744732" y="738644"/>
            <a:ext cx="233342" cy="553998"/>
          </a:xfrm>
          <a:prstGeom prst="rect">
            <a:avLst/>
          </a:prstGeom>
          <a:solidFill>
            <a:srgbClr val="F9F9F9"/>
          </a:solidFill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宋體</a:t>
            </a:r>
          </a:p>
        </p:txBody>
      </p:sp>
      <p:grpSp>
        <p:nvGrpSpPr>
          <p:cNvPr id="265" name="组合 264">
            <a:extLst>
              <a:ext uri="{FF2B5EF4-FFF2-40B4-BE49-F238E27FC236}">
                <a16:creationId xmlns:a16="http://schemas.microsoft.com/office/drawing/2014/main" xmlns="" id="{04318520-4AC1-4F67-807F-BCAFB26D4169}"/>
              </a:ext>
            </a:extLst>
          </p:cNvPr>
          <p:cNvGrpSpPr/>
          <p:nvPr/>
        </p:nvGrpSpPr>
        <p:grpSpPr>
          <a:xfrm>
            <a:off x="742950" y="1938627"/>
            <a:ext cx="211312" cy="919081"/>
            <a:chOff x="822325" y="517919"/>
            <a:chExt cx="211312" cy="919081"/>
          </a:xfrm>
        </p:grpSpPr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xmlns="" id="{043DE3D3-7AE4-4201-872A-CDC332E45052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xmlns="" id="{A1C5F6B0-9DC7-494A-9BA3-3695D0B8ADBD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:a16="http://schemas.microsoft.com/office/drawing/2014/main" xmlns="" id="{A8BF7C70-A16A-400A-8F2A-9E1A42FEDBDC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7" name="文本框 266">
            <a:extLst>
              <a:ext uri="{FF2B5EF4-FFF2-40B4-BE49-F238E27FC236}">
                <a16:creationId xmlns:a16="http://schemas.microsoft.com/office/drawing/2014/main" xmlns="" id="{358CC452-652B-4E0C-9B5E-E71B57322A83}"/>
              </a:ext>
            </a:extLst>
          </p:cNvPr>
          <p:cNvSpPr txBox="1"/>
          <p:nvPr/>
        </p:nvSpPr>
        <p:spPr>
          <a:xfrm>
            <a:off x="718538" y="2113372"/>
            <a:ext cx="276999" cy="569591"/>
          </a:xfrm>
          <a:prstGeom prst="rect">
            <a:avLst/>
          </a:prstGeom>
          <a:solidFill>
            <a:srgbClr val="F9F9F9"/>
          </a:solidFill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黑體</a:t>
            </a:r>
          </a:p>
        </p:txBody>
      </p:sp>
      <p:grpSp>
        <p:nvGrpSpPr>
          <p:cNvPr id="272" name="组合 271">
            <a:extLst>
              <a:ext uri="{FF2B5EF4-FFF2-40B4-BE49-F238E27FC236}">
                <a16:creationId xmlns:a16="http://schemas.microsoft.com/office/drawing/2014/main" xmlns="" id="{B53BA6C0-37EA-4743-AA90-CBACA01C87D6}"/>
              </a:ext>
            </a:extLst>
          </p:cNvPr>
          <p:cNvGrpSpPr/>
          <p:nvPr/>
        </p:nvGrpSpPr>
        <p:grpSpPr>
          <a:xfrm>
            <a:off x="742950" y="3225282"/>
            <a:ext cx="211312" cy="1110818"/>
            <a:chOff x="822325" y="517919"/>
            <a:chExt cx="211312" cy="919081"/>
          </a:xfrm>
        </p:grpSpPr>
        <p:cxnSp>
          <p:nvCxnSpPr>
            <p:cNvPr id="269" name="直接连接符 268">
              <a:extLst>
                <a:ext uri="{FF2B5EF4-FFF2-40B4-BE49-F238E27FC236}">
                  <a16:creationId xmlns:a16="http://schemas.microsoft.com/office/drawing/2014/main" xmlns="" id="{B078B2C6-DFD5-4426-AFB2-DB7DE3DCB0E9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>
              <a:extLst>
                <a:ext uri="{FF2B5EF4-FFF2-40B4-BE49-F238E27FC236}">
                  <a16:creationId xmlns:a16="http://schemas.microsoft.com/office/drawing/2014/main" xmlns="" id="{72D1FE50-FF3B-462D-BD5E-0C84D6E2BADB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:a16="http://schemas.microsoft.com/office/drawing/2014/main" xmlns="" id="{CC0BE40D-CE9A-4EA0-9F99-FBF833022F88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4" name="文本框 273">
            <a:extLst>
              <a:ext uri="{FF2B5EF4-FFF2-40B4-BE49-F238E27FC236}">
                <a16:creationId xmlns:a16="http://schemas.microsoft.com/office/drawing/2014/main" xmlns="" id="{2A8C70F8-7F57-47D0-A976-160876DDDB94}"/>
              </a:ext>
            </a:extLst>
          </p:cNvPr>
          <p:cNvSpPr txBox="1"/>
          <p:nvPr/>
        </p:nvSpPr>
        <p:spPr>
          <a:xfrm>
            <a:off x="718538" y="3337025"/>
            <a:ext cx="276999" cy="882609"/>
          </a:xfrm>
          <a:prstGeom prst="rect">
            <a:avLst/>
          </a:prstGeom>
          <a:solidFill>
            <a:srgbClr val="F9F9F9"/>
          </a:solidFill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書法體</a:t>
            </a:r>
          </a:p>
        </p:txBody>
      </p:sp>
      <p:grpSp>
        <p:nvGrpSpPr>
          <p:cNvPr id="279" name="组合 278">
            <a:extLst>
              <a:ext uri="{FF2B5EF4-FFF2-40B4-BE49-F238E27FC236}">
                <a16:creationId xmlns:a16="http://schemas.microsoft.com/office/drawing/2014/main" xmlns="" id="{87E520BA-1C8C-4FD4-91C9-91CEE92EA37C}"/>
              </a:ext>
            </a:extLst>
          </p:cNvPr>
          <p:cNvGrpSpPr/>
          <p:nvPr/>
        </p:nvGrpSpPr>
        <p:grpSpPr>
          <a:xfrm>
            <a:off x="742950" y="4840406"/>
            <a:ext cx="211312" cy="1501468"/>
            <a:chOff x="822325" y="517919"/>
            <a:chExt cx="211312" cy="919081"/>
          </a:xfrm>
        </p:grpSpPr>
        <p:cxnSp>
          <p:nvCxnSpPr>
            <p:cNvPr id="276" name="直接连接符 275">
              <a:extLst>
                <a:ext uri="{FF2B5EF4-FFF2-40B4-BE49-F238E27FC236}">
                  <a16:creationId xmlns:a16="http://schemas.microsoft.com/office/drawing/2014/main" xmlns="" id="{DFDEB17C-457B-4259-A882-575E19608BDC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:a16="http://schemas.microsoft.com/office/drawing/2014/main" xmlns="" id="{16329D61-3EB4-422C-9979-3C8AF2DE5733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xmlns="" id="{432001A2-78E9-49C9-8A38-767FB782B7E4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1" name="文本框 280">
            <a:extLst>
              <a:ext uri="{FF2B5EF4-FFF2-40B4-BE49-F238E27FC236}">
                <a16:creationId xmlns:a16="http://schemas.microsoft.com/office/drawing/2014/main" xmlns="" id="{3F96014D-5FC0-465D-ADC5-250F66C4AF25}"/>
              </a:ext>
            </a:extLst>
          </p:cNvPr>
          <p:cNvSpPr txBox="1"/>
          <p:nvPr/>
        </p:nvSpPr>
        <p:spPr>
          <a:xfrm>
            <a:off x="718538" y="5020228"/>
            <a:ext cx="276999" cy="1141824"/>
          </a:xfrm>
          <a:prstGeom prst="rect">
            <a:avLst/>
          </a:prstGeom>
          <a:solidFill>
            <a:srgbClr val="F9F9F9"/>
          </a:solidFill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其他字體</a:t>
            </a:r>
          </a:p>
        </p:txBody>
      </p:sp>
      <p:sp>
        <p:nvSpPr>
          <p:cNvPr id="283" name="文本框 282">
            <a:extLst>
              <a:ext uri="{FF2B5EF4-FFF2-40B4-BE49-F238E27FC236}">
                <a16:creationId xmlns:a16="http://schemas.microsoft.com/office/drawing/2014/main" xmlns="" id="{DD136CCA-6DCA-44EA-B3A9-08B326C15A9F}"/>
              </a:ext>
            </a:extLst>
          </p:cNvPr>
          <p:cNvSpPr txBox="1"/>
          <p:nvPr/>
        </p:nvSpPr>
        <p:spPr>
          <a:xfrm>
            <a:off x="1533746" y="2591705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阿里巴巴普惠体 </a:t>
            </a:r>
            <a:r>
              <a:rPr lang="en-US" altLang="zh-CN" sz="1200">
                <a:solidFill>
                  <a:srgbClr val="323B44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B</a:t>
            </a:r>
            <a:endParaRPr lang="en-US" altLang="zh-CN" sz="1200" dirty="0">
              <a:solidFill>
                <a:srgbClr val="323B44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85" name="文本框 284">
            <a:extLst>
              <a:ext uri="{FF2B5EF4-FFF2-40B4-BE49-F238E27FC236}">
                <a16:creationId xmlns:a16="http://schemas.microsoft.com/office/drawing/2014/main" xmlns="" id="{9CB5C932-9475-4C86-91D9-D0279175B358}"/>
              </a:ext>
            </a:extLst>
          </p:cNvPr>
          <p:cNvSpPr txBox="1"/>
          <p:nvPr/>
        </p:nvSpPr>
        <p:spPr>
          <a:xfrm>
            <a:off x="3602608" y="2591705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pt-BR" sz="1200">
                <a:solidFill>
                  <a:srgbClr val="323B4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阿里巴巴普惠体 </a:t>
            </a:r>
            <a:r>
              <a:rPr lang="pt-BR" altLang="zh-CN" sz="1200">
                <a:solidFill>
                  <a:srgbClr val="323B4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R</a:t>
            </a:r>
            <a:endParaRPr lang="en-US" altLang="zh-CN" sz="1200" dirty="0">
              <a:solidFill>
                <a:srgbClr val="323B4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87" name="文本框 286">
            <a:extLst>
              <a:ext uri="{FF2B5EF4-FFF2-40B4-BE49-F238E27FC236}">
                <a16:creationId xmlns:a16="http://schemas.microsoft.com/office/drawing/2014/main" xmlns="" id="{7F577271-55DA-494F-B777-F57DBE527395}"/>
              </a:ext>
            </a:extLst>
          </p:cNvPr>
          <p:cNvSpPr txBox="1"/>
          <p:nvPr/>
        </p:nvSpPr>
        <p:spPr>
          <a:xfrm>
            <a:off x="7740332" y="3969741"/>
            <a:ext cx="1664446" cy="34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华康行书体" panose="03000500000000000000" pitchFamily="66" charset="-120"/>
                <a:ea typeface="华康行书体" panose="03000500000000000000" pitchFamily="66" charset="-120"/>
              </a:rPr>
              <a:t>華康行書體</a:t>
            </a:r>
            <a:endParaRPr lang="en-US" altLang="zh-CN" sz="1400" dirty="0">
              <a:solidFill>
                <a:srgbClr val="323B44"/>
              </a:solidFill>
              <a:latin typeface="华康行书体" panose="03000500000000000000" pitchFamily="66" charset="-120"/>
              <a:ea typeface="华康行书体" panose="03000500000000000000" pitchFamily="66" charset="-120"/>
            </a:endParaRPr>
          </a:p>
        </p:txBody>
      </p:sp>
      <p:sp>
        <p:nvSpPr>
          <p:cNvPr id="289" name="文本框 288">
            <a:extLst>
              <a:ext uri="{FF2B5EF4-FFF2-40B4-BE49-F238E27FC236}">
                <a16:creationId xmlns:a16="http://schemas.microsoft.com/office/drawing/2014/main" xmlns="" id="{40B6F85E-7D45-477E-8523-A1212D66D07E}"/>
              </a:ext>
            </a:extLst>
          </p:cNvPr>
          <p:cNvSpPr txBox="1"/>
          <p:nvPr/>
        </p:nvSpPr>
        <p:spPr>
          <a:xfrm>
            <a:off x="5809309" y="1214215"/>
            <a:ext cx="1388766" cy="2941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华康俪金黑</a:t>
            </a:r>
            <a:r>
              <a:rPr lang="en-US" altLang="zh-CN" sz="1200">
                <a:solidFill>
                  <a:srgbClr val="323B44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W8</a:t>
            </a:r>
            <a:endParaRPr lang="zh-CN" altLang="en-US" sz="1200" dirty="0">
              <a:solidFill>
                <a:srgbClr val="323B44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91" name="文本框 290">
            <a:extLst>
              <a:ext uri="{FF2B5EF4-FFF2-40B4-BE49-F238E27FC236}">
                <a16:creationId xmlns:a16="http://schemas.microsoft.com/office/drawing/2014/main" xmlns="" id="{7F011873-3350-49C3-AC8E-1ABBFE0232DE}"/>
              </a:ext>
            </a:extLst>
          </p:cNvPr>
          <p:cNvSpPr txBox="1"/>
          <p:nvPr/>
        </p:nvSpPr>
        <p:spPr>
          <a:xfrm>
            <a:off x="9715668" y="3956276"/>
            <a:ext cx="1851492" cy="3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字魂</a:t>
            </a:r>
            <a:r>
              <a:rPr lang="en-US" altLang="zh-CN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55</a:t>
            </a:r>
            <a:r>
              <a:rPr lang="zh-CN" altLang="en-US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号</a:t>
            </a:r>
            <a:r>
              <a:rPr lang="en-US" altLang="zh-CN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-</a:t>
            </a:r>
            <a:r>
              <a:rPr lang="zh-CN" altLang="en-US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龙吟手书</a:t>
            </a:r>
            <a:endParaRPr lang="en-US" altLang="zh-CN" sz="1400" dirty="0">
              <a:solidFill>
                <a:srgbClr val="323B44"/>
              </a:solidFill>
              <a:latin typeface="字魂55号-龙吟手书" panose="00000500000000000000" pitchFamily="2" charset="-122"/>
              <a:ea typeface="字魂55号-龙吟手书" panose="00000500000000000000" pitchFamily="2" charset="-122"/>
            </a:endParaRPr>
          </a:p>
        </p:txBody>
      </p:sp>
      <p:sp>
        <p:nvSpPr>
          <p:cNvPr id="293" name="文本框 292">
            <a:extLst>
              <a:ext uri="{FF2B5EF4-FFF2-40B4-BE49-F238E27FC236}">
                <a16:creationId xmlns:a16="http://schemas.microsoft.com/office/drawing/2014/main" xmlns="" id="{15B2E027-91D2-49F2-8DE0-D8771E02ABF8}"/>
              </a:ext>
            </a:extLst>
          </p:cNvPr>
          <p:cNvSpPr txBox="1"/>
          <p:nvPr/>
        </p:nvSpPr>
        <p:spPr>
          <a:xfrm>
            <a:off x="7740332" y="4665235"/>
            <a:ext cx="1664445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字悦宋刻本（非商用）" panose="02000500040000020004" pitchFamily="2" charset="-122"/>
                <a:ea typeface="字悦宋刻本（非商用）" panose="02000500040000020004" pitchFamily="2" charset="-122"/>
              </a:rPr>
              <a:t>字悦宋刻本（非商用）</a:t>
            </a:r>
            <a:endParaRPr lang="zh-CN" altLang="en-US" sz="1200" baseline="0" dirty="0">
              <a:solidFill>
                <a:srgbClr val="323B44"/>
              </a:solidFill>
              <a:latin typeface="字悦宋刻本（非商用）" panose="02000500040000020004" pitchFamily="2" charset="-122"/>
              <a:ea typeface="字悦宋刻本（非商用）" panose="02000500040000020004" pitchFamily="2" charset="-122"/>
            </a:endParaRPr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xmlns="" id="{6277D8E3-77E6-4E4C-817A-EEF18695CF73}"/>
              </a:ext>
            </a:extLst>
          </p:cNvPr>
          <p:cNvSpPr txBox="1"/>
          <p:nvPr/>
        </p:nvSpPr>
        <p:spPr>
          <a:xfrm>
            <a:off x="10125879" y="4665235"/>
            <a:ext cx="1031072" cy="292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刻石录颜体" panose="02000500000000000000" pitchFamily="2" charset="-122"/>
                <a:ea typeface="刻石录颜体" panose="02000500000000000000" pitchFamily="2" charset="-122"/>
              </a:rPr>
              <a:t>刻石錄顏體</a:t>
            </a:r>
            <a:endParaRPr lang="zh-CN" altLang="en-US" sz="1200" baseline="0" dirty="0">
              <a:solidFill>
                <a:srgbClr val="323B44"/>
              </a:solidFill>
              <a:latin typeface="刻石录颜体" panose="02000500000000000000" pitchFamily="2" charset="-122"/>
              <a:ea typeface="刻石录颜体" panose="02000500000000000000" pitchFamily="2" charset="-122"/>
            </a:endParaRPr>
          </a:p>
        </p:txBody>
      </p:sp>
      <p:sp>
        <p:nvSpPr>
          <p:cNvPr id="297" name="文本框 296">
            <a:extLst>
              <a:ext uri="{FF2B5EF4-FFF2-40B4-BE49-F238E27FC236}">
                <a16:creationId xmlns:a16="http://schemas.microsoft.com/office/drawing/2014/main" xmlns="" id="{9B0B02E0-414C-4C14-B7AF-398EEA3C1178}"/>
              </a:ext>
            </a:extLst>
          </p:cNvPr>
          <p:cNvSpPr txBox="1"/>
          <p:nvPr/>
        </p:nvSpPr>
        <p:spPr>
          <a:xfrm>
            <a:off x="1450523" y="5343833"/>
            <a:ext cx="1830891" cy="330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江西拙楷</a:t>
            </a:r>
            <a:endParaRPr lang="en-US" altLang="zh-CN" sz="1400" dirty="0">
              <a:solidFill>
                <a:srgbClr val="323B44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299" name="文本框 298">
            <a:extLst>
              <a:ext uri="{FF2B5EF4-FFF2-40B4-BE49-F238E27FC236}">
                <a16:creationId xmlns:a16="http://schemas.microsoft.com/office/drawing/2014/main" xmlns="" id="{1842A1F3-F83D-4199-9865-1E7F14F5F95F}"/>
              </a:ext>
            </a:extLst>
          </p:cNvPr>
          <p:cNvSpPr txBox="1"/>
          <p:nvPr/>
        </p:nvSpPr>
        <p:spPr>
          <a:xfrm>
            <a:off x="3602608" y="5345404"/>
            <a:ext cx="166444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b="0" i="0">
                <a:solidFill>
                  <a:srgbClr val="333333"/>
                </a:solidFill>
                <a:effectLst/>
                <a:latin typeface="问藏书房" pitchFamily="2" charset="-122"/>
                <a:ea typeface="问藏书房" pitchFamily="2" charset="-122"/>
              </a:rPr>
              <a:t>问藏书房</a:t>
            </a:r>
            <a:endParaRPr lang="zh-CN" altLang="en-US" sz="1400" dirty="0">
              <a:solidFill>
                <a:srgbClr val="323B44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01" name="文本框 300">
            <a:extLst>
              <a:ext uri="{FF2B5EF4-FFF2-40B4-BE49-F238E27FC236}">
                <a16:creationId xmlns:a16="http://schemas.microsoft.com/office/drawing/2014/main" xmlns="" id="{425FE5ED-B9DD-40C6-A592-44D43B5E3827}"/>
              </a:ext>
            </a:extLst>
          </p:cNvPr>
          <p:cNvSpPr txBox="1"/>
          <p:nvPr/>
        </p:nvSpPr>
        <p:spPr>
          <a:xfrm>
            <a:off x="5632654" y="5344282"/>
            <a:ext cx="1742078" cy="32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b="0" i="0" spc="-150">
                <a:solidFill>
                  <a:srgbClr val="333333"/>
                </a:solidFill>
                <a:effectLst/>
                <a:latin typeface="方正字迹-张爨简体" panose="02010600010101010101" pitchFamily="2" charset="-122"/>
                <a:ea typeface="方正字迹-张爨简体" panose="02010600010101010101" pitchFamily="2" charset="-122"/>
              </a:rPr>
              <a:t>方正字迹</a:t>
            </a:r>
            <a:r>
              <a:rPr lang="en-US" altLang="zh-CN" sz="1400" b="0" i="0" spc="-150">
                <a:solidFill>
                  <a:srgbClr val="333333"/>
                </a:solidFill>
                <a:effectLst/>
                <a:latin typeface="方正字迹-张爨简体" panose="02010600010101010101" pitchFamily="2" charset="-122"/>
                <a:ea typeface="方正字迹-张爨简体" panose="02010600010101010101" pitchFamily="2" charset="-122"/>
              </a:rPr>
              <a:t>-</a:t>
            </a:r>
            <a:r>
              <a:rPr lang="zh-CN" altLang="en-US" sz="1400" b="0" i="0" spc="-150">
                <a:solidFill>
                  <a:srgbClr val="333333"/>
                </a:solidFill>
                <a:effectLst/>
                <a:latin typeface="方正字迹-张爨简体" panose="02010600010101010101" pitchFamily="2" charset="-122"/>
                <a:ea typeface="方正字迹-张爨简体" panose="02010600010101010101" pitchFamily="2" charset="-122"/>
              </a:rPr>
              <a:t>张爨简体</a:t>
            </a:r>
            <a:endParaRPr lang="zh-CN" altLang="en-US" sz="1400" spc="-150" baseline="0" dirty="0">
              <a:solidFill>
                <a:srgbClr val="323B44"/>
              </a:solidFill>
              <a:latin typeface="方正字迹-张爨简体" panose="02010600010101010101" pitchFamily="2" charset="-122"/>
              <a:ea typeface="方正字迹-张爨简体" panose="02010600010101010101" pitchFamily="2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xmlns="" id="{FC54C6CA-3F99-485E-9D29-28E8672A24AA}"/>
              </a:ext>
            </a:extLst>
          </p:cNvPr>
          <p:cNvSpPr txBox="1"/>
          <p:nvPr/>
        </p:nvSpPr>
        <p:spPr>
          <a:xfrm>
            <a:off x="7634397" y="5370122"/>
            <a:ext cx="1876316" cy="277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文悦新青年体 </a:t>
            </a:r>
            <a:r>
              <a:rPr lang="en-US" altLang="zh-CN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(</a:t>
            </a:r>
            <a:r>
              <a:rPr lang="zh-CN" altLang="en-US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非商业使用</a:t>
            </a:r>
            <a:r>
              <a:rPr lang="en-US" altLang="zh-CN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) W8</a:t>
            </a:r>
            <a:endParaRPr lang="zh-CN" altLang="en-US" sz="1100" baseline="0" dirty="0">
              <a:solidFill>
                <a:srgbClr val="323B44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xmlns="" id="{5FA7F494-0FEC-4C89-9B72-29B192FD1A6F}"/>
              </a:ext>
            </a:extLst>
          </p:cNvPr>
          <p:cNvSpPr txBox="1"/>
          <p:nvPr/>
        </p:nvSpPr>
        <p:spPr>
          <a:xfrm>
            <a:off x="9825398" y="5362556"/>
            <a:ext cx="1632034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方正苏新诗柳楷简体</a:t>
            </a:r>
            <a:endParaRPr lang="zh-CN" altLang="en-US" sz="1200" baseline="0" dirty="0">
              <a:solidFill>
                <a:srgbClr val="323B44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07" name="文本框 306">
            <a:extLst>
              <a:ext uri="{FF2B5EF4-FFF2-40B4-BE49-F238E27FC236}">
                <a16:creationId xmlns:a16="http://schemas.microsoft.com/office/drawing/2014/main" xmlns="" id="{CA1DCDDC-E267-4FCC-A4D6-C9CBCCDD7021}"/>
              </a:ext>
            </a:extLst>
          </p:cNvPr>
          <p:cNvSpPr txBox="1"/>
          <p:nvPr/>
        </p:nvSpPr>
        <p:spPr>
          <a:xfrm>
            <a:off x="1855386" y="6041828"/>
            <a:ext cx="1021164" cy="316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腾讯体</a:t>
            </a:r>
            <a:endParaRPr lang="en-US" altLang="zh-CN" sz="1400" dirty="0">
              <a:solidFill>
                <a:srgbClr val="323B44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09" name="文本框 308">
            <a:extLst>
              <a:ext uri="{FF2B5EF4-FFF2-40B4-BE49-F238E27FC236}">
                <a16:creationId xmlns:a16="http://schemas.microsoft.com/office/drawing/2014/main" xmlns="" id="{03F922DF-F6FA-4296-9FED-A813574A4BC7}"/>
              </a:ext>
            </a:extLst>
          </p:cNvPr>
          <p:cNvSpPr txBox="1"/>
          <p:nvPr/>
        </p:nvSpPr>
        <p:spPr>
          <a:xfrm>
            <a:off x="3740446" y="6025446"/>
            <a:ext cx="1388768" cy="349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spc="-300">
                <a:solidFill>
                  <a:srgbClr val="323B44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胡晓波骚包体</a:t>
            </a:r>
            <a:endParaRPr lang="en-US" altLang="zh-CN" sz="1600" spc="-300" dirty="0">
              <a:solidFill>
                <a:srgbClr val="323B44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311" name="文本框 310">
            <a:extLst>
              <a:ext uri="{FF2B5EF4-FFF2-40B4-BE49-F238E27FC236}">
                <a16:creationId xmlns:a16="http://schemas.microsoft.com/office/drawing/2014/main" xmlns="" id="{CC8E7250-85DC-4A85-BEFC-EE1936545941}"/>
              </a:ext>
            </a:extLst>
          </p:cNvPr>
          <p:cNvSpPr txBox="1"/>
          <p:nvPr/>
        </p:nvSpPr>
        <p:spPr>
          <a:xfrm>
            <a:off x="5966504" y="6030800"/>
            <a:ext cx="1074376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优设好身体</a:t>
            </a:r>
            <a:endParaRPr lang="en-US" altLang="zh-CN" sz="1400" dirty="0">
              <a:solidFill>
                <a:srgbClr val="323B44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313" name="文本框 312">
            <a:extLst>
              <a:ext uri="{FF2B5EF4-FFF2-40B4-BE49-F238E27FC236}">
                <a16:creationId xmlns:a16="http://schemas.microsoft.com/office/drawing/2014/main" xmlns="" id="{AEA908F3-028D-40A5-9374-3980FC43EF16}"/>
              </a:ext>
            </a:extLst>
          </p:cNvPr>
          <p:cNvSpPr txBox="1"/>
          <p:nvPr/>
        </p:nvSpPr>
        <p:spPr>
          <a:xfrm>
            <a:off x="7740332" y="6039040"/>
            <a:ext cx="1664445" cy="3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baseline="0">
                <a:solidFill>
                  <a:srgbClr val="323B44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演示佛系体</a:t>
            </a:r>
            <a:endParaRPr lang="zh-CN" altLang="en-US" sz="1400" baseline="0" dirty="0">
              <a:solidFill>
                <a:srgbClr val="323B44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  <p:sp>
        <p:nvSpPr>
          <p:cNvPr id="315" name="文本框 314">
            <a:extLst>
              <a:ext uri="{FF2B5EF4-FFF2-40B4-BE49-F238E27FC236}">
                <a16:creationId xmlns:a16="http://schemas.microsoft.com/office/drawing/2014/main" xmlns="" id="{D7809818-FB57-427E-8F88-E2A0AE9A5801}"/>
              </a:ext>
            </a:extLst>
          </p:cNvPr>
          <p:cNvSpPr txBox="1"/>
          <p:nvPr/>
        </p:nvSpPr>
        <p:spPr>
          <a:xfrm>
            <a:off x="10236876" y="6055454"/>
            <a:ext cx="809076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贤二体" panose="00020600040101010101" pitchFamily="18" charset="-122"/>
                <a:ea typeface="贤二体" panose="00020600040101010101" pitchFamily="18" charset="-122"/>
              </a:rPr>
              <a:t>贤二体</a:t>
            </a:r>
            <a:endParaRPr lang="zh-CN" altLang="en-US" sz="1200" baseline="0" dirty="0">
              <a:solidFill>
                <a:srgbClr val="323B44"/>
              </a:solidFill>
              <a:latin typeface="贤二体" panose="00020600040101010101" pitchFamily="18" charset="-122"/>
              <a:ea typeface="贤二体" panose="00020600040101010101" pitchFamily="18" charset="-122"/>
            </a:endParaRPr>
          </a:p>
        </p:txBody>
      </p:sp>
      <p:sp>
        <p:nvSpPr>
          <p:cNvPr id="316" name="文本框 315">
            <a:extLst>
              <a:ext uri="{FF2B5EF4-FFF2-40B4-BE49-F238E27FC236}">
                <a16:creationId xmlns:a16="http://schemas.microsoft.com/office/drawing/2014/main" xmlns="" id="{F32BAFA8-D38A-472E-A3CB-650D5147F63E}"/>
              </a:ext>
            </a:extLst>
          </p:cNvPr>
          <p:cNvSpPr txBox="1"/>
          <p:nvPr/>
        </p:nvSpPr>
        <p:spPr>
          <a:xfrm>
            <a:off x="10081428" y="2600201"/>
            <a:ext cx="1119972" cy="28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endParaRPr lang="zh-CN" altLang="en-US" sz="1200" dirty="0">
              <a:solidFill>
                <a:srgbClr val="323B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549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E51F9C-F1C8-4007-98F0-F1DF932F5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180E510-ACCD-4429-B3BD-F75A129001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BE96D5-155B-4064-ABBE-59692E307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9E80-C786-428A-9448-B6D1D09206DD}" type="datetimeFigureOut">
              <a:rPr lang="zh-CN" altLang="en-US" smtClean="0"/>
              <a:t>2020/10/13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12DDAA4-097D-4161-9403-2B51E2E39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7271B7-01F9-46E1-B11F-2A01206AE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33E7-A94E-4505-B5D7-44A74F8DDA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850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DDF33A-28D3-4A31-844B-AEB645DED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B42A4F2-3600-4A54-9DC5-065008E47E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B52CF9-FAA7-4917-94C0-AF132C553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9E80-C786-428A-9448-B6D1D09206DD}" type="datetimeFigureOut">
              <a:rPr lang="zh-CN" altLang="en-US" smtClean="0"/>
              <a:t>2020/10/13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3E2CEB9-DA6B-4E0E-9287-F1BB5DC8A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492122-3459-4013-A2F5-C71FE85CC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33E7-A94E-4505-B5D7-44A74F8DDA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739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FB0EE4-8D86-49F7-A5BF-DA64B5A33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B5A0888-7CBD-4711-BF19-436EB51984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6FDA7C7-9E94-4DED-BC83-5E4D887543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26CF82D-7D1E-43B3-BCDF-400CC6843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9E80-C786-428A-9448-B6D1D09206DD}" type="datetimeFigureOut">
              <a:rPr lang="zh-CN" altLang="en-US" smtClean="0"/>
              <a:t>2020/10/13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B3BDA64-53D8-425D-8C8F-469811E9A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E9B19A4-3BE7-4C1E-998B-5ECE5E3A8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33E7-A94E-4505-B5D7-44A74F8DDA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619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A45D88-700C-43B0-A158-657299EAC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6BDFF2A-4875-48BC-A6D5-E1965BF07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4B5E878-55D5-4AFE-925C-6E7D3CC31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6758423-A638-43CB-B4D6-39F26487B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F94522B-80CB-4EF9-BF7F-33573EF451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631288A-2E55-44A8-8030-9CFA4042D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9E80-C786-428A-9448-B6D1D09206DD}" type="datetimeFigureOut">
              <a:rPr lang="zh-CN" altLang="en-US" smtClean="0"/>
              <a:t>2020/10/13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689CE76-8BE8-4D1C-B9AD-A35193FBD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FB0FC88-2F10-4795-867E-E90C110B8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33E7-A94E-4505-B5D7-44A74F8DDA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9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AE83E1-23DE-427B-B557-17C9631B5DEC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D3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C10B5E4-46B8-44B6-9EE9-6EB246985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9E80-C786-428A-9448-B6D1D09206DD}" type="datetimeFigureOut">
              <a:rPr lang="zh-CN" altLang="en-US" smtClean="0"/>
              <a:t>2020/10/13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E68ED54-7930-4249-A935-0E6037F92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D2CE8A-B2BC-483D-9FE0-22152211A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33E7-A94E-4505-B5D7-44A74F8DDAB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3429947-7CAD-4D9F-8BB9-26ED3DB45EC9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4814888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39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20+">
            <a:extLst>
              <a:ext uri="{FF2B5EF4-FFF2-40B4-BE49-F238E27FC236}">
                <a16:creationId xmlns:a16="http://schemas.microsoft.com/office/drawing/2014/main" xmlns="" id="{30BFD78F-2D74-43E5-B1EA-57C98FE6AD49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4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289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1B7E180-7074-4954-BCA1-4191E6D68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9E80-C786-428A-9448-B6D1D09206DD}" type="datetimeFigureOut">
              <a:rPr lang="zh-CN" altLang="en-US" smtClean="0"/>
              <a:t>2020/10/13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8AB406-772A-4EEC-9125-9DE3F6A20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F665FD7-7AE9-4C4C-8A73-E616BA9B4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33E7-A94E-4505-B5D7-44A74F8DDAB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0035818-B006-41B2-BD2F-839E4F902B4A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D3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F9A3D22-9DF6-4D84-A748-F44E75D39E79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4814888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39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Rectangle 20+">
            <a:extLst>
              <a:ext uri="{FF2B5EF4-FFF2-40B4-BE49-F238E27FC236}">
                <a16:creationId xmlns:a16="http://schemas.microsoft.com/office/drawing/2014/main" xmlns="" id="{13B5A765-5C4C-4D3C-8B48-0E0A8DBB5329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4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蓝色的天空&#10;&#10;描述已自动生成">
            <a:extLst>
              <a:ext uri="{FF2B5EF4-FFF2-40B4-BE49-F238E27FC236}">
                <a16:creationId xmlns:a16="http://schemas.microsoft.com/office/drawing/2014/main" xmlns="" id="{4AE72433-5402-4540-A936-46E3226E6365}"/>
              </a:ext>
            </a:extLst>
          </p:cNvPr>
          <p:cNvPicPr>
            <a:picLocks/>
          </p:cNvPicPr>
          <p:nvPr userDrawn="1"/>
        </p:nvPicPr>
        <p:blipFill rotWithShape="1">
          <a:blip r:embed="rId2">
            <a:alphaModFix amt="4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  <a14:imgEffect>
                      <a14:sharpenSoften amount="11000"/>
                    </a14:imgEffect>
                    <a14:imgEffect>
                      <a14:brightnessContrast bright="-12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05" t="33505" r="1702" b="30755"/>
          <a:stretch/>
        </p:blipFill>
        <p:spPr>
          <a:xfrm>
            <a:off x="0" y="-1466850"/>
            <a:ext cx="12192000" cy="4630964"/>
          </a:xfrm>
          <a:custGeom>
            <a:avLst/>
            <a:gdLst>
              <a:gd name="connsiteX0" fmla="*/ 0 w 12192000"/>
              <a:gd name="connsiteY0" fmla="*/ 0 h 3164114"/>
              <a:gd name="connsiteX1" fmla="*/ 12192000 w 12192000"/>
              <a:gd name="connsiteY1" fmla="*/ 0 h 3164114"/>
              <a:gd name="connsiteX2" fmla="*/ 12192000 w 12192000"/>
              <a:gd name="connsiteY2" fmla="*/ 3164114 h 3164114"/>
              <a:gd name="connsiteX3" fmla="*/ 0 w 12192000"/>
              <a:gd name="connsiteY3" fmla="*/ 3164114 h 316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64114">
                <a:moveTo>
                  <a:pt x="0" y="0"/>
                </a:moveTo>
                <a:lnTo>
                  <a:pt x="12192000" y="0"/>
                </a:lnTo>
                <a:lnTo>
                  <a:pt x="12192000" y="3164114"/>
                </a:lnTo>
                <a:lnTo>
                  <a:pt x="0" y="3164114"/>
                </a:lnTo>
                <a:close/>
              </a:path>
            </a:pathLst>
          </a:custGeom>
          <a:effectLst>
            <a:softEdge rad="584200"/>
          </a:effectLst>
        </p:spPr>
      </p:pic>
    </p:spTree>
    <p:extLst>
      <p:ext uri="{BB962C8B-B14F-4D97-AF65-F5344CB8AC3E}">
        <p14:creationId xmlns:p14="http://schemas.microsoft.com/office/powerpoint/2010/main" val="1117361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430B064-B8C2-4A7D-87D2-E59989FC8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9E80-C786-428A-9448-B6D1D09206DD}" type="datetimeFigureOut">
              <a:rPr lang="zh-CN" altLang="en-US" smtClean="0"/>
              <a:t>2020/10/13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9534815-3919-49ED-B442-9CACDB1AB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EB1E741-A625-4983-B50F-B467F30AB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33E7-A94E-4505-B5D7-44A74F8DDAB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CD3FDB6-A26A-4BB9-B49B-623F2C68F8A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alphaModFix amt="4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95" t="25515" r="13689"/>
          <a:stretch/>
        </p:blipFill>
        <p:spPr bwMode="auto">
          <a:xfrm>
            <a:off x="6216650" y="827318"/>
            <a:ext cx="4921250" cy="4763857"/>
          </a:xfrm>
          <a:custGeom>
            <a:avLst/>
            <a:gdLst>
              <a:gd name="connsiteX0" fmla="*/ 0 w 5951539"/>
              <a:gd name="connsiteY0" fmla="*/ 0 h 4670425"/>
              <a:gd name="connsiteX1" fmla="*/ 5951539 w 5951539"/>
              <a:gd name="connsiteY1" fmla="*/ 0 h 4670425"/>
              <a:gd name="connsiteX2" fmla="*/ 5951539 w 5951539"/>
              <a:gd name="connsiteY2" fmla="*/ 4670425 h 4670425"/>
              <a:gd name="connsiteX3" fmla="*/ 0 w 5951539"/>
              <a:gd name="connsiteY3" fmla="*/ 4670425 h 467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1539" h="4670425">
                <a:moveTo>
                  <a:pt x="0" y="0"/>
                </a:moveTo>
                <a:lnTo>
                  <a:pt x="5951539" y="0"/>
                </a:lnTo>
                <a:lnTo>
                  <a:pt x="5951539" y="4670425"/>
                </a:lnTo>
                <a:lnTo>
                  <a:pt x="0" y="4670425"/>
                </a:lnTo>
                <a:close/>
              </a:path>
            </a:pathLst>
          </a:custGeom>
          <a:noFill/>
          <a:effectLst>
            <a:softEdge rad="1028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35DBAA-C041-4FB0-B49E-5C2614BA2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01BB22C-062A-46D9-8E16-18E13440B8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1BA965B-1974-4C67-BAA5-23CF30710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D6637BA-8818-44DC-97FB-C5959A060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9E80-C786-428A-9448-B6D1D09206DD}" type="datetimeFigureOut">
              <a:rPr lang="zh-CN" altLang="en-US" smtClean="0"/>
              <a:t>2020/10/13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1A78989-A50B-4BDD-9EBF-0E4F15522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E1D6FB3-886C-4A19-8D2D-AEC21BEB7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233E7-A94E-4505-B5D7-44A74F8DDA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666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A7B012A-EF62-458B-9093-5B75AFD49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AC9019D-7081-4318-9F8D-8B8A14DF55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E86DDD-F044-4419-9B1F-0F16E29258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89E80-C786-428A-9448-B6D1D09206DD}" type="datetimeFigureOut">
              <a:rPr lang="zh-CN" altLang="en-US" smtClean="0"/>
              <a:t>2020/10/13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D45648B-BEB6-4EB5-B48A-6792C8D2CA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4905BF-D83C-4C52-A3F5-3CBA5B990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233E7-A94E-4505-B5D7-44A74F8DDA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936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7807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39A738B-5DF3-4C83-9BC9-73BB29F9CDD8}"/>
              </a:ext>
            </a:extLst>
          </p:cNvPr>
          <p:cNvSpPr txBox="1"/>
          <p:nvPr/>
        </p:nvSpPr>
        <p:spPr>
          <a:xfrm>
            <a:off x="1149894" y="2502575"/>
            <a:ext cx="94564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17000">
                      <a:schemeClr val="bg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已经灭绝了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630F19A-290A-4324-9198-7E423F139270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9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BD2ECC3-0720-4DAB-863C-5844B4DA6463}"/>
              </a:ext>
            </a:extLst>
          </p:cNvPr>
          <p:cNvSpPr txBox="1"/>
          <p:nvPr/>
        </p:nvSpPr>
        <p:spPr>
          <a:xfrm>
            <a:off x="1156244" y="1252260"/>
            <a:ext cx="94754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64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中国哪些动物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DB25F2E-3468-4B94-878A-8CAD2C466428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0" name="图片 19" descr="蓝色的天空&#10;&#10;描述已自动生成">
              <a:extLst>
                <a:ext uri="{FF2B5EF4-FFF2-40B4-BE49-F238E27FC236}">
                  <a16:creationId xmlns:a16="http://schemas.microsoft.com/office/drawing/2014/main" xmlns="" id="{B7B47B9C-BE32-47FD-99CD-789460CF98B9}"/>
                </a:ext>
              </a:extLst>
            </p:cNvPr>
            <p:cNvPicPr>
              <a:picLocks/>
            </p:cNvPicPr>
            <p:nvPr/>
          </p:nvPicPr>
          <p:blipFill rotWithShape="1">
            <a:blip r:embed="rId2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C46431D2-40B1-4195-B2CF-E094A9D36DB4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5BC4397-1106-4419-BDC2-2CA114870E89}"/>
              </a:ext>
            </a:extLst>
          </p:cNvPr>
          <p:cNvSpPr txBox="1"/>
          <p:nvPr/>
        </p:nvSpPr>
        <p:spPr>
          <a:xfrm>
            <a:off x="1413419" y="5400628"/>
            <a:ext cx="88165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资料来源：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1A38BAF-345D-4CF4-8101-C7BC83E3B760}"/>
              </a:ext>
            </a:extLst>
          </p:cNvPr>
          <p:cNvSpPr txBox="1"/>
          <p:nvPr/>
        </p:nvSpPr>
        <p:spPr>
          <a:xfrm>
            <a:off x="1413419" y="5738479"/>
            <a:ext cx="722954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生态环境门户网站、生物多样性保护与绿色发展基金会门户网站、中国青年报、中国科学报等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DCA9CC8-BCD6-421E-A345-2D7360DF23E1}"/>
              </a:ext>
            </a:extLst>
          </p:cNvPr>
          <p:cNvSpPr txBox="1"/>
          <p:nvPr/>
        </p:nvSpPr>
        <p:spPr>
          <a:xfrm rot="644824">
            <a:off x="3365180" y="6750371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灭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40380CC-568E-4053-9547-DB361F7D9C1A}"/>
              </a:ext>
            </a:extLst>
          </p:cNvPr>
          <p:cNvSpPr txBox="1"/>
          <p:nvPr/>
        </p:nvSpPr>
        <p:spPr>
          <a:xfrm rot="21142142">
            <a:off x="6076630" y="6998021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绝</a:t>
            </a:r>
          </a:p>
        </p:txBody>
      </p:sp>
    </p:spTree>
    <p:extLst>
      <p:ext uri="{BB962C8B-B14F-4D97-AF65-F5344CB8AC3E}">
        <p14:creationId xmlns:p14="http://schemas.microsoft.com/office/powerpoint/2010/main" val="1049908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DAC9565-12AD-4C66-AAE2-A410EA7E2EE2}"/>
              </a:ext>
            </a:extLst>
          </p:cNvPr>
          <p:cNvSpPr txBox="1"/>
          <p:nvPr/>
        </p:nvSpPr>
        <p:spPr>
          <a:xfrm rot="644824">
            <a:off x="5974124" y="7069082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灭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B860C02-B0F4-4B61-9E43-3E5FE994D5FB}"/>
              </a:ext>
            </a:extLst>
          </p:cNvPr>
          <p:cNvSpPr txBox="1"/>
          <p:nvPr/>
        </p:nvSpPr>
        <p:spPr>
          <a:xfrm rot="21142142">
            <a:off x="8685574" y="7316732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D2983A5-EDF6-40B4-AB14-8B131327CAA5}"/>
              </a:ext>
            </a:extLst>
          </p:cNvPr>
          <p:cNvSpPr txBox="1"/>
          <p:nvPr/>
        </p:nvSpPr>
        <p:spPr>
          <a:xfrm rot="644824">
            <a:off x="1011541" y="7132581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野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7EA0409-73B3-4B74-893A-DAA6803C7D27}"/>
              </a:ext>
            </a:extLst>
          </p:cNvPr>
          <p:cNvSpPr txBox="1"/>
          <p:nvPr/>
        </p:nvSpPr>
        <p:spPr>
          <a:xfrm>
            <a:off x="3415756" y="6884931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外</a:t>
            </a:r>
          </a:p>
        </p:txBody>
      </p:sp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scene3d>
            <a:camera prst="perspectiveContrastingRightFacing">
              <a:rot lat="0" lon="19200000" rev="1200000"/>
            </a:camera>
            <a:lightRig rig="harsh" dir="t">
              <a:rot lat="0" lon="0" rev="21594000"/>
            </a:lightRig>
          </a:scene3d>
          <a:sp3d extrusionH="400050" prstMaterial="flat">
            <a:extrusionClr>
              <a:srgbClr val="B8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950" t="-854" r="-950" b="-102846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>
              <a:rot lat="0" lon="19200000" rev="1200000"/>
            </a:camera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75C3AC0-651A-451D-9E60-2DADFA239632}"/>
              </a:ext>
            </a:extLst>
          </p:cNvPr>
          <p:cNvSpPr txBox="1"/>
          <p:nvPr/>
        </p:nvSpPr>
        <p:spPr>
          <a:xfrm rot="20871538">
            <a:off x="6116545" y="2700886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长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B8D8363-CBEE-4977-94C8-AB4B2F4F5CE1}"/>
              </a:ext>
            </a:extLst>
          </p:cNvPr>
          <p:cNvSpPr txBox="1"/>
          <p:nvPr/>
        </p:nvSpPr>
        <p:spPr>
          <a:xfrm rot="1097588">
            <a:off x="7349351" y="2706328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江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15C9506-EB89-4CAA-A0D6-32974392A36D}"/>
              </a:ext>
            </a:extLst>
          </p:cNvPr>
          <p:cNvSpPr txBox="1"/>
          <p:nvPr/>
        </p:nvSpPr>
        <p:spPr>
          <a:xfrm rot="21141661">
            <a:off x="8501650" y="2658022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白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8D44946-C63B-4A34-B325-5B08363B8AB2}"/>
              </a:ext>
            </a:extLst>
          </p:cNvPr>
          <p:cNvSpPr txBox="1"/>
          <p:nvPr/>
        </p:nvSpPr>
        <p:spPr>
          <a:xfrm rot="950810">
            <a:off x="9590355" y="2722544"/>
            <a:ext cx="1703725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鲟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443FC71-3745-4F15-8C5B-97C229B86772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9" name="图片 18" descr="蓝色的天空&#10;&#10;描述已自动生成">
              <a:extLst>
                <a:ext uri="{FF2B5EF4-FFF2-40B4-BE49-F238E27FC236}">
                  <a16:creationId xmlns:a16="http://schemas.microsoft.com/office/drawing/2014/main" xmlns="" id="{750D0DB9-A42F-4089-A5B9-C76F833C4F86}"/>
                </a:ext>
              </a:extLst>
            </p:cNvPr>
            <p:cNvPicPr>
              <a:picLocks/>
            </p:cNvPicPr>
            <p:nvPr/>
          </p:nvPicPr>
          <p:blipFill rotWithShape="1">
            <a:blip r:embed="rId4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ACD1726F-1A46-4C1D-8FDD-59FD0F353237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ECB6D35-8E62-4E1D-B8C1-7491B5E59A9A}"/>
              </a:ext>
            </a:extLst>
          </p:cNvPr>
          <p:cNvSpPr txBox="1"/>
          <p:nvPr/>
        </p:nvSpPr>
        <p:spPr>
          <a:xfrm>
            <a:off x="6782748" y="4132994"/>
            <a:ext cx="3529652" cy="4074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估计于</a:t>
            </a: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2005-2010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年灭绝</a:t>
            </a:r>
          </a:p>
        </p:txBody>
      </p:sp>
    </p:spTree>
    <p:extLst>
      <p:ext uri="{BB962C8B-B14F-4D97-AF65-F5344CB8AC3E}">
        <p14:creationId xmlns:p14="http://schemas.microsoft.com/office/powerpoint/2010/main" val="29504307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D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7137201-5B1F-4EEC-AEA5-3F463CFCAB99}"/>
              </a:ext>
            </a:extLst>
          </p:cNvPr>
          <p:cNvSpPr txBox="1"/>
          <p:nvPr/>
        </p:nvSpPr>
        <p:spPr>
          <a:xfrm>
            <a:off x="13242849" y="2032931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野</a:t>
            </a:r>
            <a:endParaRPr lang="zh-CN" altLang="en-US" sz="115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586AE7B-0E34-4544-BBD0-56F0A4BFD15E}"/>
              </a:ext>
            </a:extLst>
          </p:cNvPr>
          <p:cNvSpPr txBox="1"/>
          <p:nvPr/>
        </p:nvSpPr>
        <p:spPr>
          <a:xfrm>
            <a:off x="12323575" y="4244424"/>
            <a:ext cx="4676194" cy="782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spc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原分布于中国新疆准噶尔盆地及</a:t>
            </a:r>
            <a:r>
              <a:rPr lang="zh-CN" altLang="en-US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甘肃、</a:t>
            </a:r>
            <a:r>
              <a:rPr lang="en-US" altLang="zh-CN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/>
            </a:r>
            <a:br>
              <a:rPr lang="en-US" altLang="zh-CN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</a:br>
            <a:r>
              <a:rPr lang="zh-CN" altLang="en-US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内蒙古交界的马鬃山一带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699BC66-604E-45D2-AB61-1EB44542C1AD}"/>
              </a:ext>
            </a:extLst>
          </p:cNvPr>
          <p:cNvSpPr txBox="1"/>
          <p:nvPr/>
        </p:nvSpPr>
        <p:spPr>
          <a:xfrm>
            <a:off x="14433230" y="2487934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38100" dist="203200" dir="10800000" algn="r" rotWithShape="0">
                    <a:prstClr val="black">
                      <a:alpha val="36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马</a:t>
            </a:r>
            <a:endParaRPr lang="zh-CN" altLang="en-US" sz="115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effectLst>
                <a:outerShdw blurRad="38100" dist="203200" dir="10800000" algn="r" rotWithShape="0">
                  <a:prstClr val="black">
                    <a:alpha val="36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6E045A5-77C1-479E-9D69-5F9A03A40AB2}"/>
              </a:ext>
            </a:extLst>
          </p:cNvPr>
          <p:cNvSpPr txBox="1"/>
          <p:nvPr/>
        </p:nvSpPr>
        <p:spPr>
          <a:xfrm>
            <a:off x="13074632" y="3845924"/>
            <a:ext cx="194604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Equus </a:t>
            </a:r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ferus</a:t>
            </a:r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 </a:t>
            </a:r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przewalskii</a:t>
            </a:r>
            <a:endParaRPr lang="en-US" altLang="zh-CN" sz="1200" b="0" i="0" dirty="0">
              <a:solidFill>
                <a:schemeClr val="bg1">
                  <a:lumMod val="50000"/>
                </a:schemeClr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F1B861E-9EFA-4CD6-8996-31B8997757FC}"/>
              </a:ext>
            </a:extLst>
          </p:cNvPr>
          <p:cNvSpPr txBox="1"/>
          <p:nvPr/>
        </p:nvSpPr>
        <p:spPr>
          <a:xfrm rot="20871538">
            <a:off x="12251213" y="2700886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长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7E297CB-D963-4C2B-A4EC-25A649D35FA9}"/>
              </a:ext>
            </a:extLst>
          </p:cNvPr>
          <p:cNvSpPr txBox="1"/>
          <p:nvPr/>
        </p:nvSpPr>
        <p:spPr>
          <a:xfrm rot="1097588">
            <a:off x="13484019" y="2706328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江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259918A-3D6A-47B2-8FA6-3B1B44073802}"/>
              </a:ext>
            </a:extLst>
          </p:cNvPr>
          <p:cNvSpPr txBox="1"/>
          <p:nvPr/>
        </p:nvSpPr>
        <p:spPr>
          <a:xfrm rot="21141661">
            <a:off x="14636318" y="2658022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白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410D5983-4643-431C-90F5-0ACE62ECA479}"/>
              </a:ext>
            </a:extLst>
          </p:cNvPr>
          <p:cNvSpPr txBox="1"/>
          <p:nvPr/>
        </p:nvSpPr>
        <p:spPr>
          <a:xfrm rot="950810">
            <a:off x="15725023" y="2722544"/>
            <a:ext cx="1703725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鲟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A8A4B5C3-6ED0-4946-8312-C072775C0245}"/>
              </a:ext>
            </a:extLst>
          </p:cNvPr>
          <p:cNvSpPr txBox="1"/>
          <p:nvPr/>
        </p:nvSpPr>
        <p:spPr>
          <a:xfrm>
            <a:off x="12917416" y="4132994"/>
            <a:ext cx="3529652" cy="4074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估计于</a:t>
            </a: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2005-2010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年灭绝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E9A746A-D40D-4058-8F7D-98C82068CC26}"/>
              </a:ext>
            </a:extLst>
          </p:cNvPr>
          <p:cNvSpPr txBox="1"/>
          <p:nvPr/>
        </p:nvSpPr>
        <p:spPr>
          <a:xfrm rot="644824">
            <a:off x="5974124" y="1830710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灭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4612DF9-ADB2-4E2A-AB63-B93324A91643}"/>
              </a:ext>
            </a:extLst>
          </p:cNvPr>
          <p:cNvSpPr txBox="1"/>
          <p:nvPr/>
        </p:nvSpPr>
        <p:spPr>
          <a:xfrm rot="21142142">
            <a:off x="8685574" y="2078360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9E06F5C-B3E5-459E-9424-4D06995A5967}"/>
              </a:ext>
            </a:extLst>
          </p:cNvPr>
          <p:cNvSpPr txBox="1"/>
          <p:nvPr/>
        </p:nvSpPr>
        <p:spPr>
          <a:xfrm rot="644824">
            <a:off x="1011541" y="1894209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野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04D5C2A-35F2-48AA-8DD2-D8DD19828551}"/>
              </a:ext>
            </a:extLst>
          </p:cNvPr>
          <p:cNvSpPr txBox="1"/>
          <p:nvPr/>
        </p:nvSpPr>
        <p:spPr>
          <a:xfrm>
            <a:off x="3415756" y="1646559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外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DAB7F539-158A-41E9-A9C0-6EF68700C717}"/>
              </a:ext>
            </a:extLst>
          </p:cNvPr>
          <p:cNvSpPr/>
          <p:nvPr/>
        </p:nvSpPr>
        <p:spPr>
          <a:xfrm>
            <a:off x="-4948238" y="153828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0FFDD4A9-70A5-4736-8F5F-11644B2DF5A3}"/>
              </a:ext>
            </a:extLst>
          </p:cNvPr>
          <p:cNvSpPr/>
          <p:nvPr/>
        </p:nvSpPr>
        <p:spPr>
          <a:xfrm>
            <a:off x="-4736406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/>
            <a:srcRect/>
            <a:stretch>
              <a:fillRect t="-30929" b="-20579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948B3AD-47D5-4A29-994B-071B83E90F5F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3581398"/>
            <a:chExt cx="12192000" cy="6858003"/>
          </a:xfrm>
        </p:grpSpPr>
        <p:pic>
          <p:nvPicPr>
            <p:cNvPr id="22" name="图片 21" descr="蓝色的天空&#10;&#10;描述已自动生成">
              <a:extLst>
                <a:ext uri="{FF2B5EF4-FFF2-40B4-BE49-F238E27FC236}">
                  <a16:creationId xmlns:a16="http://schemas.microsoft.com/office/drawing/2014/main" xmlns="" id="{AFCC8374-1306-49A4-BD9D-09C23F182E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6123" r="4606" b="30951"/>
            <a:stretch/>
          </p:blipFill>
          <p:spPr>
            <a:xfrm>
              <a:off x="0" y="3581398"/>
              <a:ext cx="12192000" cy="6858003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B22B4961-F37D-41A3-8E6F-1C66C9C71FF1}"/>
                </a:ext>
              </a:extLst>
            </p:cNvPr>
            <p:cNvSpPr>
              <a:spLocks/>
            </p:cNvSpPr>
            <p:nvPr/>
          </p:nvSpPr>
          <p:spPr>
            <a:xfrm>
              <a:off x="0" y="358140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894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/>
            <a:srcRect/>
            <a:stretch>
              <a:fillRect t="-30929" b="-20579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CDEF5D6-CC14-4A60-90B8-B4EAA8B497A8}"/>
              </a:ext>
            </a:extLst>
          </p:cNvPr>
          <p:cNvGrpSpPr>
            <a:grpSpLocks/>
          </p:cNvGrpSpPr>
          <p:nvPr/>
        </p:nvGrpSpPr>
        <p:grpSpPr>
          <a:xfrm>
            <a:off x="0" y="2181225"/>
            <a:ext cx="12192000" cy="6858000"/>
            <a:chOff x="0" y="0"/>
            <a:chExt cx="12192000" cy="6858000"/>
          </a:xfrm>
        </p:grpSpPr>
        <p:pic>
          <p:nvPicPr>
            <p:cNvPr id="33" name="图片 32" descr="蓝色的天空&#10;&#10;描述已自动生成">
              <a:extLst>
                <a:ext uri="{FF2B5EF4-FFF2-40B4-BE49-F238E27FC236}">
                  <a16:creationId xmlns:a16="http://schemas.microsoft.com/office/drawing/2014/main" xmlns="" id="{E9ED8AE6-68C0-4B93-B1FF-89BA53FBE097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alphaModFix amt="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B04CE31F-3FE0-4A4C-A396-25ED7A8A230F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0C43CA1-6A08-4108-BCC0-29ADF7AE7828}"/>
              </a:ext>
            </a:extLst>
          </p:cNvPr>
          <p:cNvSpPr txBox="1"/>
          <p:nvPr/>
        </p:nvSpPr>
        <p:spPr>
          <a:xfrm>
            <a:off x="7299249" y="2032931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野</a:t>
            </a:r>
            <a:endParaRPr lang="zh-CN" altLang="en-US" sz="115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7D47EF4-3156-4128-A5EA-B613D6B623B3}"/>
              </a:ext>
            </a:extLst>
          </p:cNvPr>
          <p:cNvSpPr txBox="1"/>
          <p:nvPr/>
        </p:nvSpPr>
        <p:spPr>
          <a:xfrm>
            <a:off x="6379975" y="4244424"/>
            <a:ext cx="4676194" cy="782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spc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原分布于中国新疆准噶尔盆地及</a:t>
            </a:r>
            <a:r>
              <a:rPr lang="zh-CN" altLang="en-US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甘肃、</a:t>
            </a:r>
            <a:r>
              <a:rPr lang="en-US" altLang="zh-CN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/>
            </a:r>
            <a:br>
              <a:rPr lang="en-US" altLang="zh-CN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</a:br>
            <a:r>
              <a:rPr lang="zh-CN" altLang="en-US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内蒙古交界的马鬃山一带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3A48B87-81E7-4072-A721-4F6537683BD8}"/>
              </a:ext>
            </a:extLst>
          </p:cNvPr>
          <p:cNvSpPr txBox="1"/>
          <p:nvPr/>
        </p:nvSpPr>
        <p:spPr>
          <a:xfrm>
            <a:off x="8489630" y="2487934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38100" dist="203200" dir="10800000" algn="r" rotWithShape="0">
                    <a:prstClr val="black">
                      <a:alpha val="36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马</a:t>
            </a:r>
            <a:endParaRPr lang="zh-CN" altLang="en-US" sz="115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effectLst>
                <a:outerShdw blurRad="38100" dist="203200" dir="10800000" algn="r" rotWithShape="0">
                  <a:prstClr val="black">
                    <a:alpha val="36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3D72BBF-0AD2-4A24-A178-DD6A463D68B7}"/>
              </a:ext>
            </a:extLst>
          </p:cNvPr>
          <p:cNvSpPr txBox="1"/>
          <p:nvPr/>
        </p:nvSpPr>
        <p:spPr>
          <a:xfrm>
            <a:off x="7131032" y="3845924"/>
            <a:ext cx="194604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Equus </a:t>
            </a:r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ferus</a:t>
            </a:r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 </a:t>
            </a:r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przewalskii</a:t>
            </a:r>
            <a:endParaRPr lang="en-US" altLang="zh-CN" sz="1200" b="0" i="0" dirty="0">
              <a:solidFill>
                <a:schemeClr val="bg1">
                  <a:lumMod val="50000"/>
                </a:schemeClr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36647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手动操作 5">
            <a:extLst>
              <a:ext uri="{FF2B5EF4-FFF2-40B4-BE49-F238E27FC236}">
                <a16:creationId xmlns:a16="http://schemas.microsoft.com/office/drawing/2014/main" xmlns="" id="{EE77A388-9D36-48DF-8771-D18F9443533A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604AE725-4045-4638-9369-00E0DC9E51E3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scene3d>
            <a:camera prst="perspectiveContrastingRightFacing">
              <a:rot lat="0" lon="19200000" rev="1200000"/>
            </a:camera>
            <a:lightRig rig="harsh" dir="t">
              <a:rot lat="0" lon="0" rev="21594000"/>
            </a:lightRig>
          </a:scene3d>
          <a:sp3d extrusionH="400050" prstMaterial="flat">
            <a:extrusionClr>
              <a:srgbClr val="B8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F89CC60A-D710-42EB-9EA2-6B309F77205F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30929" b="-20579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>
              <a:rot lat="0" lon="19200000" rev="1200000"/>
            </a:camera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1B2AD81-EB78-4868-92A2-0852F191F971}"/>
              </a:ext>
            </a:extLst>
          </p:cNvPr>
          <p:cNvSpPr txBox="1"/>
          <p:nvPr/>
        </p:nvSpPr>
        <p:spPr>
          <a:xfrm rot="21220642">
            <a:off x="6772199" y="2559981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野</a:t>
            </a:r>
            <a:endParaRPr lang="zh-CN" altLang="en-US" sz="115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C3B9CF-412A-4D35-8DCC-FE1EF9A684A4}"/>
              </a:ext>
            </a:extLst>
          </p:cNvPr>
          <p:cNvSpPr txBox="1"/>
          <p:nvPr/>
        </p:nvSpPr>
        <p:spPr>
          <a:xfrm>
            <a:off x="8489630" y="2608584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38100" dist="203200" dir="10800000" algn="r" rotWithShape="0">
                    <a:prstClr val="black">
                      <a:alpha val="36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马</a:t>
            </a:r>
            <a:endParaRPr lang="zh-CN" altLang="en-US" sz="115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effectLst>
                <a:outerShdw blurRad="38100" dist="203200" dir="10800000" algn="r" rotWithShape="0">
                  <a:prstClr val="black">
                    <a:alpha val="36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D5A84CE-8C72-427B-B20D-2DA3D7DF7624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0" name="图片 19" descr="蓝色的天空&#10;&#10;描述已自动生成">
              <a:extLst>
                <a:ext uri="{FF2B5EF4-FFF2-40B4-BE49-F238E27FC236}">
                  <a16:creationId xmlns:a16="http://schemas.microsoft.com/office/drawing/2014/main" xmlns="" id="{0F0425F7-17F7-42E8-B75C-4E7C97F1BF35}"/>
                </a:ext>
              </a:extLst>
            </p:cNvPr>
            <p:cNvPicPr>
              <a:picLocks/>
            </p:cNvPicPr>
            <p:nvPr/>
          </p:nvPicPr>
          <p:blipFill rotWithShape="1">
            <a:blip r:embed="rId4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18F4B793-7C39-45D0-9920-3E1DEDD60175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CD255D1-6A83-4C67-8DF7-D88138C3D769}"/>
              </a:ext>
            </a:extLst>
          </p:cNvPr>
          <p:cNvSpPr txBox="1"/>
          <p:nvPr/>
        </p:nvSpPr>
        <p:spPr>
          <a:xfrm>
            <a:off x="6011552" y="4244424"/>
            <a:ext cx="5413040" cy="869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20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世纪</a:t>
            </a: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70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年代，中国的普氏野马消失，</a:t>
            </a: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/>
            </a:r>
            <a:b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</a:b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80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年代重新引入，目前尚未形成野外种群</a:t>
            </a:r>
          </a:p>
        </p:txBody>
      </p:sp>
    </p:spTree>
    <p:extLst>
      <p:ext uri="{BB962C8B-B14F-4D97-AF65-F5344CB8AC3E}">
        <p14:creationId xmlns:p14="http://schemas.microsoft.com/office/powerpoint/2010/main" val="24857951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/>
            <a:srcRect/>
            <a:stretch>
              <a:fillRect l="-12767" t="-32700" r="-10241" b="-19116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0477F11-F54A-4E4D-9F63-2F0F48B6A495}"/>
              </a:ext>
            </a:extLst>
          </p:cNvPr>
          <p:cNvGrpSpPr>
            <a:grpSpLocks/>
          </p:cNvGrpSpPr>
          <p:nvPr/>
        </p:nvGrpSpPr>
        <p:grpSpPr>
          <a:xfrm>
            <a:off x="0" y="2181225"/>
            <a:ext cx="12192000" cy="6858000"/>
            <a:chOff x="0" y="0"/>
            <a:chExt cx="12192000" cy="6858000"/>
          </a:xfrm>
        </p:grpSpPr>
        <p:pic>
          <p:nvPicPr>
            <p:cNvPr id="23" name="图片 22" descr="蓝色的天空&#10;&#10;描述已自动生成">
              <a:extLst>
                <a:ext uri="{FF2B5EF4-FFF2-40B4-BE49-F238E27FC236}">
                  <a16:creationId xmlns:a16="http://schemas.microsoft.com/office/drawing/2014/main" xmlns="" id="{7B866548-BF90-47B1-864A-AEADA917A7A7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alphaModFix amt="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6681656E-6769-4E74-B151-ABA88F51AD94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7D47EF4-3156-4128-A5EA-B613D6B623B3}"/>
              </a:ext>
            </a:extLst>
          </p:cNvPr>
          <p:cNvSpPr txBox="1"/>
          <p:nvPr/>
        </p:nvSpPr>
        <p:spPr>
          <a:xfrm>
            <a:off x="6218050" y="4444449"/>
            <a:ext cx="4676194" cy="366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别名赛加羚，牛科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98F2893-3DB8-4F33-888A-4AA64FCB587C}"/>
              </a:ext>
            </a:extLst>
          </p:cNvPr>
          <p:cNvSpPr txBox="1"/>
          <p:nvPr/>
        </p:nvSpPr>
        <p:spPr>
          <a:xfrm>
            <a:off x="6659179" y="3202742"/>
            <a:ext cx="1130694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Saiga </a:t>
            </a:r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tatarica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369791E-3D04-449B-B25C-66B4204D4793}"/>
              </a:ext>
            </a:extLst>
          </p:cNvPr>
          <p:cNvSpPr txBox="1"/>
          <p:nvPr/>
        </p:nvSpPr>
        <p:spPr>
          <a:xfrm>
            <a:off x="6888069" y="1869035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高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92E5181-2F47-4C04-8D9A-05E146A1CEB8}"/>
              </a:ext>
            </a:extLst>
          </p:cNvPr>
          <p:cNvSpPr txBox="1"/>
          <p:nvPr/>
        </p:nvSpPr>
        <p:spPr>
          <a:xfrm>
            <a:off x="7884339" y="1598252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7898DCA-353B-4BDD-A59F-5167F102E2FA}"/>
              </a:ext>
            </a:extLst>
          </p:cNvPr>
          <p:cNvSpPr txBox="1"/>
          <p:nvPr/>
        </p:nvSpPr>
        <p:spPr>
          <a:xfrm>
            <a:off x="8836612" y="2677072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羊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C14B718-0055-41BA-8529-678BBA96A811}"/>
              </a:ext>
            </a:extLst>
          </p:cNvPr>
          <p:cNvSpPr txBox="1"/>
          <p:nvPr/>
        </p:nvSpPr>
        <p:spPr>
          <a:xfrm>
            <a:off x="7746225" y="2652352"/>
            <a:ext cx="1650187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羚</a:t>
            </a:r>
          </a:p>
        </p:txBody>
      </p:sp>
    </p:spTree>
    <p:extLst>
      <p:ext uri="{BB962C8B-B14F-4D97-AF65-F5344CB8AC3E}">
        <p14:creationId xmlns:p14="http://schemas.microsoft.com/office/powerpoint/2010/main" val="30397289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scene3d>
            <a:camera prst="perspectiveContrastingRightFacing">
              <a:rot lat="0" lon="19200000" rev="1200000"/>
            </a:camera>
            <a:lightRig rig="harsh" dir="t">
              <a:rot lat="0" lon="0" rev="21594000"/>
            </a:lightRig>
          </a:scene3d>
          <a:sp3d extrusionH="400050" prstMaterial="flat">
            <a:extrusionClr>
              <a:srgbClr val="B8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2767" t="-32700" r="-10241" b="-19116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>
              <a:rot lat="0" lon="19200000" rev="1200000"/>
            </a:camera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369791E-3D04-449B-B25C-66B4204D4793}"/>
              </a:ext>
            </a:extLst>
          </p:cNvPr>
          <p:cNvSpPr txBox="1"/>
          <p:nvPr/>
        </p:nvSpPr>
        <p:spPr>
          <a:xfrm rot="20908752">
            <a:off x="6426786" y="2653713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高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92E5181-2F47-4C04-8D9A-05E146A1CEB8}"/>
              </a:ext>
            </a:extLst>
          </p:cNvPr>
          <p:cNvSpPr txBox="1"/>
          <p:nvPr/>
        </p:nvSpPr>
        <p:spPr>
          <a:xfrm>
            <a:off x="7604031" y="2421030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7898DCA-353B-4BDD-A59F-5167F102E2FA}"/>
              </a:ext>
            </a:extLst>
          </p:cNvPr>
          <p:cNvSpPr txBox="1"/>
          <p:nvPr/>
        </p:nvSpPr>
        <p:spPr>
          <a:xfrm rot="386396">
            <a:off x="10061252" y="2542588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羊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C14B718-0055-41BA-8529-678BBA96A811}"/>
              </a:ext>
            </a:extLst>
          </p:cNvPr>
          <p:cNvSpPr txBox="1"/>
          <p:nvPr/>
        </p:nvSpPr>
        <p:spPr>
          <a:xfrm rot="386396">
            <a:off x="8756555" y="2679793"/>
            <a:ext cx="1650187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羚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DB56EB5-ABDE-45BE-8499-95F8C7FC7494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8" name="图片 17" descr="蓝色的天空&#10;&#10;描述已自动生成">
              <a:extLst>
                <a:ext uri="{FF2B5EF4-FFF2-40B4-BE49-F238E27FC236}">
                  <a16:creationId xmlns:a16="http://schemas.microsoft.com/office/drawing/2014/main" xmlns="" id="{AA289B87-313B-4D01-A10F-5C8736C34229}"/>
                </a:ext>
              </a:extLst>
            </p:cNvPr>
            <p:cNvPicPr>
              <a:picLocks/>
            </p:cNvPicPr>
            <p:nvPr/>
          </p:nvPicPr>
          <p:blipFill rotWithShape="1">
            <a:blip r:embed="rId4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8BF91609-6138-44C4-8ADA-BDC77EF6322D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7D47EF4-3156-4128-A5EA-B613D6B623B3}"/>
              </a:ext>
            </a:extLst>
          </p:cNvPr>
          <p:cNvSpPr txBox="1"/>
          <p:nvPr/>
        </p:nvSpPr>
        <p:spPr>
          <a:xfrm>
            <a:off x="6379975" y="4444449"/>
            <a:ext cx="4676194" cy="869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长期遭到大量捕杀，</a:t>
            </a: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20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世纪</a:t>
            </a: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80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年代</a:t>
            </a: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/>
            </a:r>
            <a:b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</a:b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从国外重新引入，目前仍旧由人工圈养</a:t>
            </a:r>
          </a:p>
        </p:txBody>
      </p:sp>
    </p:spTree>
    <p:extLst>
      <p:ext uri="{BB962C8B-B14F-4D97-AF65-F5344CB8AC3E}">
        <p14:creationId xmlns:p14="http://schemas.microsoft.com/office/powerpoint/2010/main" val="34257202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操作 1">
            <a:extLst>
              <a:ext uri="{FF2B5EF4-FFF2-40B4-BE49-F238E27FC236}">
                <a16:creationId xmlns:a16="http://schemas.microsoft.com/office/drawing/2014/main" xmlns="" id="{A407F305-913E-4BF4-ACCB-36CCEA574270}"/>
              </a:ext>
            </a:extLst>
          </p:cNvPr>
          <p:cNvSpPr/>
          <p:nvPr/>
        </p:nvSpPr>
        <p:spPr>
          <a:xfrm>
            <a:off x="698502" y="519906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7979E34D-D900-4E93-B154-D64461F81F93}"/>
              </a:ext>
            </a:extLst>
          </p:cNvPr>
          <p:cNvSpPr/>
          <p:nvPr/>
        </p:nvSpPr>
        <p:spPr>
          <a:xfrm>
            <a:off x="1050926" y="164623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A45B469D-2F98-461F-9231-DC867312BD8C}"/>
              </a:ext>
            </a:extLst>
          </p:cNvPr>
          <p:cNvSpPr/>
          <p:nvPr/>
        </p:nvSpPr>
        <p:spPr>
          <a:xfrm>
            <a:off x="1262758" y="185972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/>
            <a:srcRect/>
            <a:stretch>
              <a:fillRect l="-10606" t="-38316" r="-27238" b="-20526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B39F434-2152-4F24-AA23-087BFC045870}"/>
              </a:ext>
            </a:extLst>
          </p:cNvPr>
          <p:cNvSpPr txBox="1"/>
          <p:nvPr/>
        </p:nvSpPr>
        <p:spPr>
          <a:xfrm>
            <a:off x="6659243" y="1841821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野</a:t>
            </a:r>
            <a:endParaRPr lang="zh-CN" altLang="en-US" sz="11500" b="0" i="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E5FCB4A-14EF-4481-AD69-3E654ACA046B}"/>
              </a:ext>
            </a:extLst>
          </p:cNvPr>
          <p:cNvSpPr txBox="1"/>
          <p:nvPr/>
        </p:nvSpPr>
        <p:spPr>
          <a:xfrm>
            <a:off x="6124730" y="4531762"/>
            <a:ext cx="499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b="0" i="0" spc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曾分布在东亚和南亚地区，世界上只有约</a:t>
            </a:r>
            <a:r>
              <a:rPr lang="en-US" altLang="zh-CN" sz="1600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4000</a:t>
            </a:r>
            <a:r>
              <a:rPr lang="zh-CN" altLang="en-US" sz="1600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只</a:t>
            </a:r>
            <a:endParaRPr lang="zh-CN" altLang="en-US" sz="1600" b="0" i="0" spc="100" dirty="0">
              <a:solidFill>
                <a:schemeClr val="bg1"/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9F9D57F-2B3A-4EDC-B705-4710FA4B689D}"/>
              </a:ext>
            </a:extLst>
          </p:cNvPr>
          <p:cNvSpPr txBox="1"/>
          <p:nvPr/>
        </p:nvSpPr>
        <p:spPr>
          <a:xfrm>
            <a:off x="8543345" y="2081105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99020C1-1117-4F2D-9A7D-42002DA291EE}"/>
              </a:ext>
            </a:extLst>
          </p:cNvPr>
          <p:cNvSpPr txBox="1"/>
          <p:nvPr/>
        </p:nvSpPr>
        <p:spPr>
          <a:xfrm>
            <a:off x="7572056" y="2508571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水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4C19D2B-CFCF-4B15-8F85-8B5A87FD2537}"/>
              </a:ext>
            </a:extLst>
          </p:cNvPr>
          <p:cNvSpPr txBox="1"/>
          <p:nvPr/>
        </p:nvSpPr>
        <p:spPr>
          <a:xfrm>
            <a:off x="6313166" y="4794249"/>
            <a:ext cx="4758060" cy="3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1981</a:t>
            </a:r>
            <a:r>
              <a:rPr lang="zh-CN" altLang="en-US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年异龙湖全湖干涸</a:t>
            </a:r>
            <a:r>
              <a:rPr lang="en-US" altLang="zh-CN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20</a:t>
            </a:r>
            <a:r>
              <a:rPr lang="zh-CN" altLang="en-US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余天，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255309C-C294-4DFA-9511-7BF9EA73F23E}"/>
              </a:ext>
            </a:extLst>
          </p:cNvPr>
          <p:cNvGrpSpPr>
            <a:grpSpLocks/>
          </p:cNvGrpSpPr>
          <p:nvPr/>
        </p:nvGrpSpPr>
        <p:grpSpPr>
          <a:xfrm>
            <a:off x="0" y="2181225"/>
            <a:ext cx="12192000" cy="6858000"/>
            <a:chOff x="0" y="0"/>
            <a:chExt cx="12192000" cy="6858000"/>
          </a:xfrm>
        </p:grpSpPr>
        <p:pic>
          <p:nvPicPr>
            <p:cNvPr id="20" name="图片 19" descr="蓝色的天空&#10;&#10;描述已自动生成">
              <a:extLst>
                <a:ext uri="{FF2B5EF4-FFF2-40B4-BE49-F238E27FC236}">
                  <a16:creationId xmlns:a16="http://schemas.microsoft.com/office/drawing/2014/main" xmlns="" id="{243B6B3F-638E-4DB7-A022-35B99C098BDF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alphaModFix amt="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8BBDA6DE-6984-4755-A5C1-95978F3DD536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1095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操作 1">
            <a:extLst>
              <a:ext uri="{FF2B5EF4-FFF2-40B4-BE49-F238E27FC236}">
                <a16:creationId xmlns:a16="http://schemas.microsoft.com/office/drawing/2014/main" xmlns="" id="{A407F305-913E-4BF4-ACCB-36CCEA574270}"/>
              </a:ext>
            </a:extLst>
          </p:cNvPr>
          <p:cNvSpPr/>
          <p:nvPr/>
        </p:nvSpPr>
        <p:spPr>
          <a:xfrm>
            <a:off x="698502" y="519906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7979E34D-D900-4E93-B154-D64461F81F93}"/>
              </a:ext>
            </a:extLst>
          </p:cNvPr>
          <p:cNvSpPr/>
          <p:nvPr/>
        </p:nvSpPr>
        <p:spPr>
          <a:xfrm>
            <a:off x="1050926" y="1646238"/>
            <a:ext cx="4948238" cy="337185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scene3d>
            <a:camera prst="perspectiveContrastingRightFacing">
              <a:rot lat="0" lon="19200000" rev="1200000"/>
            </a:camera>
            <a:lightRig rig="harsh" dir="t">
              <a:rot lat="0" lon="0" rev="21594000"/>
            </a:lightRig>
          </a:scene3d>
          <a:sp3d extrusionH="400050" prstMaterial="flat">
            <a:extrusionClr>
              <a:srgbClr val="B8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A45B469D-2F98-461F-9231-DC867312BD8C}"/>
              </a:ext>
            </a:extLst>
          </p:cNvPr>
          <p:cNvSpPr/>
          <p:nvPr/>
        </p:nvSpPr>
        <p:spPr>
          <a:xfrm>
            <a:off x="1262758" y="185972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0606" t="-38316" r="-27238" b="-20526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>
              <a:rot lat="0" lon="19200000" rev="1200000"/>
            </a:camera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B39F434-2152-4F24-AA23-087BFC045870}"/>
              </a:ext>
            </a:extLst>
          </p:cNvPr>
          <p:cNvSpPr txBox="1"/>
          <p:nvPr/>
        </p:nvSpPr>
        <p:spPr>
          <a:xfrm rot="21234458">
            <a:off x="6344918" y="2370459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野</a:t>
            </a:r>
            <a:endParaRPr lang="zh-CN" altLang="en-US" sz="11500" b="0" i="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9F9D57F-2B3A-4EDC-B705-4710FA4B689D}"/>
              </a:ext>
            </a:extLst>
          </p:cNvPr>
          <p:cNvSpPr txBox="1"/>
          <p:nvPr/>
        </p:nvSpPr>
        <p:spPr>
          <a:xfrm>
            <a:off x="9319633" y="2285893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99020C1-1117-4F2D-9A7D-42002DA291EE}"/>
              </a:ext>
            </a:extLst>
          </p:cNvPr>
          <p:cNvSpPr txBox="1"/>
          <p:nvPr/>
        </p:nvSpPr>
        <p:spPr>
          <a:xfrm rot="649792">
            <a:off x="7837814" y="2192047"/>
            <a:ext cx="1487378" cy="1811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水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4C19D2B-CFCF-4B15-8F85-8B5A87FD2537}"/>
              </a:ext>
            </a:extLst>
          </p:cNvPr>
          <p:cNvSpPr txBox="1"/>
          <p:nvPr/>
        </p:nvSpPr>
        <p:spPr>
          <a:xfrm>
            <a:off x="6313166" y="4794249"/>
            <a:ext cx="4758060" cy="3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1981</a:t>
            </a:r>
            <a:r>
              <a:rPr lang="zh-CN" altLang="en-US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年异龙湖全湖干涸</a:t>
            </a:r>
            <a:r>
              <a:rPr lang="en-US" altLang="zh-CN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20</a:t>
            </a:r>
            <a:r>
              <a:rPr lang="zh-CN" altLang="en-US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余天，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A28BC20-FA5F-4F1F-AB64-1C15949758A8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5" name="图片 14" descr="蓝色的天空&#10;&#10;描述已自动生成">
              <a:extLst>
                <a:ext uri="{FF2B5EF4-FFF2-40B4-BE49-F238E27FC236}">
                  <a16:creationId xmlns:a16="http://schemas.microsoft.com/office/drawing/2014/main" xmlns="" id="{13B3EE22-26BD-4703-A47D-32D1C52C3CC3}"/>
                </a:ext>
              </a:extLst>
            </p:cNvPr>
            <p:cNvPicPr>
              <a:picLocks/>
            </p:cNvPicPr>
            <p:nvPr/>
          </p:nvPicPr>
          <p:blipFill rotWithShape="1">
            <a:blip r:embed="rId4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97A1BE00-7E6D-4E4C-A208-D2D6568A070F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E5FCB4A-14EF-4481-AD69-3E654ACA046B}"/>
              </a:ext>
            </a:extLst>
          </p:cNvPr>
          <p:cNvSpPr txBox="1"/>
          <p:nvPr/>
        </p:nvSpPr>
        <p:spPr>
          <a:xfrm>
            <a:off x="6124730" y="4531762"/>
            <a:ext cx="4995232" cy="869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各地存活的野生亚种都已是濒危种，</a:t>
            </a:r>
            <a:endParaRPr lang="en-US" altLang="zh-CN" sz="2000" spc="100" dirty="0">
              <a:solidFill>
                <a:srgbClr val="FF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且基本都生活在保护区内</a:t>
            </a:r>
          </a:p>
        </p:txBody>
      </p:sp>
    </p:spTree>
    <p:extLst>
      <p:ext uri="{BB962C8B-B14F-4D97-AF65-F5344CB8AC3E}">
        <p14:creationId xmlns:p14="http://schemas.microsoft.com/office/powerpoint/2010/main" val="9106637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D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E9A746A-D40D-4058-8F7D-98C82068CC26}"/>
              </a:ext>
            </a:extLst>
          </p:cNvPr>
          <p:cNvSpPr txBox="1"/>
          <p:nvPr/>
        </p:nvSpPr>
        <p:spPr>
          <a:xfrm rot="644824">
            <a:off x="5974124" y="1830710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灭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4612DF9-ADB2-4E2A-AB63-B93324A91643}"/>
              </a:ext>
            </a:extLst>
          </p:cNvPr>
          <p:cNvSpPr txBox="1"/>
          <p:nvPr/>
        </p:nvSpPr>
        <p:spPr>
          <a:xfrm rot="21142142">
            <a:off x="8685574" y="2078360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9E06F5C-B3E5-459E-9424-4D06995A5967}"/>
              </a:ext>
            </a:extLst>
          </p:cNvPr>
          <p:cNvSpPr txBox="1"/>
          <p:nvPr/>
        </p:nvSpPr>
        <p:spPr>
          <a:xfrm rot="644824">
            <a:off x="1011540" y="1894209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04D5C2A-35F2-48AA-8DD2-D8DD19828551}"/>
              </a:ext>
            </a:extLst>
          </p:cNvPr>
          <p:cNvSpPr txBox="1"/>
          <p:nvPr/>
        </p:nvSpPr>
        <p:spPr>
          <a:xfrm>
            <a:off x="3415756" y="1646559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域</a:t>
            </a:r>
          </a:p>
        </p:txBody>
      </p:sp>
      <p:pic>
        <p:nvPicPr>
          <p:cNvPr id="22" name="图片 21" descr="蓝色的天空&#10;&#10;描述已自动生成">
            <a:extLst>
              <a:ext uri="{FF2B5EF4-FFF2-40B4-BE49-F238E27FC236}">
                <a16:creationId xmlns:a16="http://schemas.microsoft.com/office/drawing/2014/main" xmlns="" id="{AFCC8374-1306-49A4-BD9D-09C23F182E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1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1" t="16123" r="4606" b="30951"/>
          <a:stretch/>
        </p:blipFill>
        <p:spPr>
          <a:xfrm>
            <a:off x="0" y="0"/>
            <a:ext cx="12192000" cy="6858003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22B4961-F37D-41A3-8E6F-1C66C9C71FF1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9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4206C25D-9F6C-4813-A083-2CABEF691DC1}"/>
              </a:ext>
            </a:extLst>
          </p:cNvPr>
          <p:cNvSpPr/>
          <p:nvPr/>
        </p:nvSpPr>
        <p:spPr>
          <a:xfrm>
            <a:off x="-4948238" y="153828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BEB81B43-1C42-4284-AC43-05616BD9FF5A}"/>
              </a:ext>
            </a:extLst>
          </p:cNvPr>
          <p:cNvSpPr/>
          <p:nvPr/>
        </p:nvSpPr>
        <p:spPr>
          <a:xfrm>
            <a:off x="-4736406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4"/>
            <a:srcRect/>
            <a:stretch>
              <a:fillRect l="-29593" t="-12833" r="-2947" b="-28357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BC3D10A-B9DA-4AB1-82AD-973448AA080F}"/>
              </a:ext>
            </a:extLst>
          </p:cNvPr>
          <p:cNvSpPr txBox="1"/>
          <p:nvPr/>
        </p:nvSpPr>
        <p:spPr>
          <a:xfrm>
            <a:off x="12386262" y="4391153"/>
            <a:ext cx="3685859" cy="366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spc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世界上体系最大的单角犀牛</a:t>
            </a:r>
            <a:endParaRPr lang="zh-CN" altLang="en-US" spc="1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F56493C-BE92-4408-B116-AE3F0BF8DA9C}"/>
              </a:ext>
            </a:extLst>
          </p:cNvPr>
          <p:cNvSpPr txBox="1"/>
          <p:nvPr/>
        </p:nvSpPr>
        <p:spPr>
          <a:xfrm>
            <a:off x="14346761" y="3712329"/>
            <a:ext cx="173175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Rhinoceros </a:t>
            </a:r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unicornis</a:t>
            </a:r>
            <a:endParaRPr lang="en-US" altLang="zh-CN" sz="1200" b="0" i="0" dirty="0">
              <a:solidFill>
                <a:schemeClr val="bg1">
                  <a:lumMod val="50000"/>
                </a:schemeClr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34C67D5-B8CE-4FCA-AB05-B16327B31ABD}"/>
              </a:ext>
            </a:extLst>
          </p:cNvPr>
          <p:cNvSpPr txBox="1"/>
          <p:nvPr/>
        </p:nvSpPr>
        <p:spPr>
          <a:xfrm>
            <a:off x="12451576" y="1626148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大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D5F861A-2BBA-4A53-B233-2D7124D255E7}"/>
              </a:ext>
            </a:extLst>
          </p:cNvPr>
          <p:cNvSpPr txBox="1"/>
          <p:nvPr/>
        </p:nvSpPr>
        <p:spPr>
          <a:xfrm>
            <a:off x="13528808" y="1493477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49B0FB1-DF21-49E8-832A-2F058660EDCA}"/>
              </a:ext>
            </a:extLst>
          </p:cNvPr>
          <p:cNvSpPr txBox="1"/>
          <p:nvPr/>
        </p:nvSpPr>
        <p:spPr>
          <a:xfrm>
            <a:off x="13195207" y="2600872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角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DCF86A7-1569-4ECE-A3C0-56058A3E8338}"/>
              </a:ext>
            </a:extLst>
          </p:cNvPr>
          <p:cNvSpPr txBox="1"/>
          <p:nvPr/>
        </p:nvSpPr>
        <p:spPr>
          <a:xfrm>
            <a:off x="14252707" y="2352315"/>
            <a:ext cx="1650187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犀</a:t>
            </a:r>
          </a:p>
        </p:txBody>
      </p:sp>
    </p:spTree>
    <p:extLst>
      <p:ext uri="{BB962C8B-B14F-4D97-AF65-F5344CB8AC3E}">
        <p14:creationId xmlns:p14="http://schemas.microsoft.com/office/powerpoint/2010/main" val="32605407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/>
            <a:srcRect/>
            <a:stretch>
              <a:fillRect l="-29593" t="-12833" r="-2947" b="-28357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53F71F8-BC2C-4A7D-9A5F-AF530D0BD72B}"/>
              </a:ext>
            </a:extLst>
          </p:cNvPr>
          <p:cNvGrpSpPr>
            <a:grpSpLocks/>
          </p:cNvGrpSpPr>
          <p:nvPr/>
        </p:nvGrpSpPr>
        <p:grpSpPr>
          <a:xfrm>
            <a:off x="0" y="2181225"/>
            <a:ext cx="12192000" cy="6858000"/>
            <a:chOff x="0" y="0"/>
            <a:chExt cx="12192000" cy="6858000"/>
          </a:xfrm>
        </p:grpSpPr>
        <p:pic>
          <p:nvPicPr>
            <p:cNvPr id="15" name="图片 14" descr="蓝色的天空&#10;&#10;描述已自动生成">
              <a:extLst>
                <a:ext uri="{FF2B5EF4-FFF2-40B4-BE49-F238E27FC236}">
                  <a16:creationId xmlns:a16="http://schemas.microsoft.com/office/drawing/2014/main" xmlns="" id="{EA2ACE2D-F30A-4CE8-8413-FEF80C0DA957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alphaModFix amt="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1C6DCD1-F83D-43C2-BE16-54ED6EBB8A21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D6BE2A1-7B47-4977-B449-A3AD57CCD2A4}"/>
              </a:ext>
            </a:extLst>
          </p:cNvPr>
          <p:cNvSpPr txBox="1"/>
          <p:nvPr/>
        </p:nvSpPr>
        <p:spPr>
          <a:xfrm>
            <a:off x="6994205" y="4391153"/>
            <a:ext cx="3685859" cy="366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spc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世界上体系最大的单角犀牛</a:t>
            </a:r>
            <a:endParaRPr lang="zh-CN" altLang="en-US" spc="1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B874951-4BC7-4CBA-BF4D-F91E1C4EE188}"/>
              </a:ext>
            </a:extLst>
          </p:cNvPr>
          <p:cNvSpPr txBox="1"/>
          <p:nvPr/>
        </p:nvSpPr>
        <p:spPr>
          <a:xfrm>
            <a:off x="8954704" y="3712329"/>
            <a:ext cx="173175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Rhinoceros </a:t>
            </a:r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unicornis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75C3AC0-651A-451D-9E60-2DADFA239632}"/>
              </a:ext>
            </a:extLst>
          </p:cNvPr>
          <p:cNvSpPr txBox="1"/>
          <p:nvPr/>
        </p:nvSpPr>
        <p:spPr>
          <a:xfrm>
            <a:off x="7059519" y="1626148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大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B8D8363-CBEE-4977-94C8-AB4B2F4F5CE1}"/>
              </a:ext>
            </a:extLst>
          </p:cNvPr>
          <p:cNvSpPr txBox="1"/>
          <p:nvPr/>
        </p:nvSpPr>
        <p:spPr>
          <a:xfrm>
            <a:off x="8136751" y="1493477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15C9506-EB89-4CAA-A0D6-32974392A36D}"/>
              </a:ext>
            </a:extLst>
          </p:cNvPr>
          <p:cNvSpPr txBox="1"/>
          <p:nvPr/>
        </p:nvSpPr>
        <p:spPr>
          <a:xfrm>
            <a:off x="7803150" y="2600872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角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8D44946-C63B-4A34-B325-5B08363B8AB2}"/>
              </a:ext>
            </a:extLst>
          </p:cNvPr>
          <p:cNvSpPr txBox="1"/>
          <p:nvPr/>
        </p:nvSpPr>
        <p:spPr>
          <a:xfrm>
            <a:off x="8860650" y="2352315"/>
            <a:ext cx="1650187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犀</a:t>
            </a:r>
          </a:p>
        </p:txBody>
      </p:sp>
    </p:spTree>
    <p:extLst>
      <p:ext uri="{BB962C8B-B14F-4D97-AF65-F5344CB8AC3E}">
        <p14:creationId xmlns:p14="http://schemas.microsoft.com/office/powerpoint/2010/main" val="33464690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6955465-7133-4A20-8831-596CB958FF82}"/>
              </a:ext>
            </a:extLst>
          </p:cNvPr>
          <p:cNvSpPr txBox="1"/>
          <p:nvPr/>
        </p:nvSpPr>
        <p:spPr>
          <a:xfrm rot="644824">
            <a:off x="3365180" y="1856109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灭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B2400A3-26C8-4316-8603-CF7656AB1B31}"/>
              </a:ext>
            </a:extLst>
          </p:cNvPr>
          <p:cNvSpPr txBox="1"/>
          <p:nvPr/>
        </p:nvSpPr>
        <p:spPr>
          <a:xfrm rot="21142142">
            <a:off x="6076630" y="2103759"/>
            <a:ext cx="2551981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99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绝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34847173-BBA9-4BEC-8352-DB07D05B17BF}"/>
              </a:ext>
            </a:extLst>
          </p:cNvPr>
          <p:cNvSpPr/>
          <p:nvPr/>
        </p:nvSpPr>
        <p:spPr>
          <a:xfrm>
            <a:off x="-5705474" y="121443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209CD357-2B66-4D28-BDB3-6971FCDF5559}"/>
              </a:ext>
            </a:extLst>
          </p:cNvPr>
          <p:cNvSpPr/>
          <p:nvPr/>
        </p:nvSpPr>
        <p:spPr>
          <a:xfrm>
            <a:off x="-5493642" y="142792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/>
            <a:srcRect/>
            <a:stretch>
              <a:fillRect l="-1898" r="-1898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手动操作 12">
            <a:extLst>
              <a:ext uri="{FF2B5EF4-FFF2-40B4-BE49-F238E27FC236}">
                <a16:creationId xmlns:a16="http://schemas.microsoft.com/office/drawing/2014/main" xmlns="" id="{4E759310-E506-4EB2-BC86-35D6EF9054B4}"/>
              </a:ext>
            </a:extLst>
          </p:cNvPr>
          <p:cNvSpPr/>
          <p:nvPr/>
        </p:nvSpPr>
        <p:spPr>
          <a:xfrm>
            <a:off x="-6057898" y="476726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3093D72-C231-470E-A573-EC5503902E68}"/>
              </a:ext>
            </a:extLst>
          </p:cNvPr>
          <p:cNvSpPr txBox="1"/>
          <p:nvPr/>
        </p:nvSpPr>
        <p:spPr>
          <a:xfrm>
            <a:off x="13715680" y="1948183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滇</a:t>
            </a:r>
            <a:endParaRPr lang="zh-CN" altLang="en-US" sz="115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F7F4C39-3554-4A08-8E0D-0C71E4166544}"/>
              </a:ext>
            </a:extLst>
          </p:cNvPr>
          <p:cNvSpPr txBox="1"/>
          <p:nvPr/>
        </p:nvSpPr>
        <p:spPr>
          <a:xfrm>
            <a:off x="13542642" y="4404761"/>
            <a:ext cx="36858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0" i="0" spc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中国特有的两栖类，分布于云南</a:t>
            </a:r>
            <a:endParaRPr lang="zh-CN" altLang="en-US" spc="1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AF0939F-1171-4CC5-9113-C4AC52070017}"/>
              </a:ext>
            </a:extLst>
          </p:cNvPr>
          <p:cNvSpPr txBox="1"/>
          <p:nvPr/>
        </p:nvSpPr>
        <p:spPr>
          <a:xfrm>
            <a:off x="13455146" y="3635956"/>
            <a:ext cx="111075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Hypselotriton</a:t>
            </a:r>
            <a:endParaRPr lang="en-US" altLang="zh-CN" sz="1200" b="0" i="0" dirty="0">
              <a:solidFill>
                <a:schemeClr val="bg1">
                  <a:lumMod val="50000"/>
                </a:schemeClr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CFF90F4-4C48-4D0D-8063-19BF168982CC}"/>
              </a:ext>
            </a:extLst>
          </p:cNvPr>
          <p:cNvSpPr txBox="1"/>
          <p:nvPr/>
        </p:nvSpPr>
        <p:spPr>
          <a:xfrm>
            <a:off x="14941230" y="2472059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38100" dist="203200" dir="10800000" algn="r" rotWithShape="0">
                    <a:prstClr val="black">
                      <a:alpha val="36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螈</a:t>
            </a:r>
            <a:endParaRPr lang="zh-CN" altLang="en-US" sz="115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effectLst>
                <a:outerShdw blurRad="38100" dist="203200" dir="10800000" algn="r" rotWithShape="0">
                  <a:prstClr val="black">
                    <a:alpha val="36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597636C-CD5C-428F-A425-B4D4FA952775}"/>
              </a:ext>
            </a:extLst>
          </p:cNvPr>
          <p:cNvSpPr txBox="1"/>
          <p:nvPr/>
        </p:nvSpPr>
        <p:spPr>
          <a:xfrm>
            <a:off x="13954577" y="3870982"/>
            <a:ext cx="104528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wolterstorffi</a:t>
            </a:r>
            <a:endParaRPr lang="en-US" altLang="zh-CN" sz="1200" b="0" i="0" dirty="0">
              <a:solidFill>
                <a:schemeClr val="bg1">
                  <a:lumMod val="50000"/>
                </a:schemeClr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1815592-F729-4226-A6C2-069FFB51B2C4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8" name="图片 17" descr="蓝色的天空&#10;&#10;描述已自动生成">
              <a:extLst>
                <a:ext uri="{FF2B5EF4-FFF2-40B4-BE49-F238E27FC236}">
                  <a16:creationId xmlns:a16="http://schemas.microsoft.com/office/drawing/2014/main" xmlns="" id="{E790CAD9-5ACE-49B3-9569-E3E22BF2DDD3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D947063E-FE22-48BB-9B00-8CFBB4BDC2D9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951640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scene3d>
            <a:camera prst="perspectiveContrastingRightFacing">
              <a:rot lat="0" lon="19200000" rev="1200000"/>
            </a:camera>
            <a:lightRig rig="harsh" dir="t">
              <a:rot lat="0" lon="0" rev="21594000"/>
            </a:lightRig>
          </a:scene3d>
          <a:sp3d extrusionH="400050" prstMaterial="flat">
            <a:extrusionClr>
              <a:srgbClr val="B8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9593" t="-12833" r="-2947" b="-28357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>
              <a:rot lat="0" lon="19200000" rev="1200000"/>
            </a:camera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75C3AC0-651A-451D-9E60-2DADFA239632}"/>
              </a:ext>
            </a:extLst>
          </p:cNvPr>
          <p:cNvSpPr txBox="1"/>
          <p:nvPr/>
        </p:nvSpPr>
        <p:spPr>
          <a:xfrm rot="20595695">
            <a:off x="6459444" y="2564361"/>
            <a:ext cx="1128514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大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B8D8363-CBEE-4977-94C8-AB4B2F4F5CE1}"/>
              </a:ext>
            </a:extLst>
          </p:cNvPr>
          <p:cNvSpPr txBox="1"/>
          <p:nvPr/>
        </p:nvSpPr>
        <p:spPr>
          <a:xfrm rot="21127237">
            <a:off x="7536676" y="2431690"/>
            <a:ext cx="1128514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15C9506-EB89-4CAA-A0D6-32974392A36D}"/>
              </a:ext>
            </a:extLst>
          </p:cNvPr>
          <p:cNvSpPr txBox="1"/>
          <p:nvPr/>
        </p:nvSpPr>
        <p:spPr>
          <a:xfrm rot="1360982">
            <a:off x="8741362" y="2572298"/>
            <a:ext cx="1128514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角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8D44946-C63B-4A34-B325-5B08363B8AB2}"/>
              </a:ext>
            </a:extLst>
          </p:cNvPr>
          <p:cNvSpPr txBox="1"/>
          <p:nvPr/>
        </p:nvSpPr>
        <p:spPr>
          <a:xfrm>
            <a:off x="9798862" y="2323741"/>
            <a:ext cx="1650187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犀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1233A23-2441-4895-982A-C5362F6343AE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5" name="图片 14" descr="蓝色的天空&#10;&#10;描述已自动生成">
              <a:extLst>
                <a:ext uri="{FF2B5EF4-FFF2-40B4-BE49-F238E27FC236}">
                  <a16:creationId xmlns:a16="http://schemas.microsoft.com/office/drawing/2014/main" xmlns="" id="{18510511-4D87-44A0-90A4-3A7DF62CC0DC}"/>
                </a:ext>
              </a:extLst>
            </p:cNvPr>
            <p:cNvPicPr>
              <a:picLocks/>
            </p:cNvPicPr>
            <p:nvPr/>
          </p:nvPicPr>
          <p:blipFill rotWithShape="1">
            <a:blip r:embed="rId4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9B5191D7-7AC8-4D44-9B6D-BFCBAF829749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D6BE2A1-7B47-4977-B449-A3AD57CCD2A4}"/>
              </a:ext>
            </a:extLst>
          </p:cNvPr>
          <p:cNvSpPr txBox="1"/>
          <p:nvPr/>
        </p:nvSpPr>
        <p:spPr>
          <a:xfrm>
            <a:off x="6825741" y="4391153"/>
            <a:ext cx="4022788" cy="869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20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世纪</a:t>
            </a: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50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年代初在中国云南消失，</a:t>
            </a:r>
            <a:endParaRPr lang="en-US" altLang="zh-CN" sz="2000" spc="100" dirty="0">
              <a:solidFill>
                <a:srgbClr val="FF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仅剩不到</a:t>
            </a: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200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头存活于印度</a:t>
            </a:r>
          </a:p>
        </p:txBody>
      </p:sp>
    </p:spTree>
    <p:extLst>
      <p:ext uri="{BB962C8B-B14F-4D97-AF65-F5344CB8AC3E}">
        <p14:creationId xmlns:p14="http://schemas.microsoft.com/office/powerpoint/2010/main" val="23363367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/>
            <a:srcRect/>
            <a:stretch>
              <a:fillRect l="-2240" r="-13640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D6BE2A1-7B47-4977-B449-A3AD57CCD2A4}"/>
              </a:ext>
            </a:extLst>
          </p:cNvPr>
          <p:cNvSpPr txBox="1"/>
          <p:nvPr/>
        </p:nvSpPr>
        <p:spPr>
          <a:xfrm>
            <a:off x="6994205" y="4441953"/>
            <a:ext cx="3685859" cy="782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spc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爬行纲、鳄目、长吻鳄科，</a:t>
            </a:r>
            <a:endParaRPr lang="en-US" altLang="zh-CN" b="0" i="0" spc="100" dirty="0">
              <a:solidFill>
                <a:schemeClr val="bg1"/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0" i="0" spc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历史上分布范围较广</a:t>
            </a:r>
            <a:endParaRPr lang="zh-CN" altLang="en-US" spc="1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B874951-4BC7-4CBA-BF4D-F91E1C4EE188}"/>
              </a:ext>
            </a:extLst>
          </p:cNvPr>
          <p:cNvSpPr txBox="1"/>
          <p:nvPr/>
        </p:nvSpPr>
        <p:spPr>
          <a:xfrm>
            <a:off x="8065476" y="3915529"/>
            <a:ext cx="88614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Falsegavial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75C3AC0-651A-451D-9E60-2DADFA239632}"/>
              </a:ext>
            </a:extLst>
          </p:cNvPr>
          <p:cNvSpPr txBox="1"/>
          <p:nvPr/>
        </p:nvSpPr>
        <p:spPr>
          <a:xfrm>
            <a:off x="7411944" y="1602335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马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B8D8363-CBEE-4977-94C8-AB4B2F4F5CE1}"/>
              </a:ext>
            </a:extLst>
          </p:cNvPr>
          <p:cNvSpPr txBox="1"/>
          <p:nvPr/>
        </p:nvSpPr>
        <p:spPr>
          <a:xfrm>
            <a:off x="8524101" y="1595077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来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15C9506-EB89-4CAA-A0D6-32974392A36D}"/>
              </a:ext>
            </a:extLst>
          </p:cNvPr>
          <p:cNvSpPr txBox="1"/>
          <p:nvPr/>
        </p:nvSpPr>
        <p:spPr>
          <a:xfrm>
            <a:off x="7041150" y="2581822"/>
            <a:ext cx="1407437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切 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55D17FF-DD50-40C8-A4E4-98D694EECC13}"/>
              </a:ext>
            </a:extLst>
          </p:cNvPr>
          <p:cNvSpPr txBox="1"/>
          <p:nvPr/>
        </p:nvSpPr>
        <p:spPr>
          <a:xfrm>
            <a:off x="8058965" y="2581822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喙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8D44946-C63B-4A34-B325-5B08363B8AB2}"/>
              </a:ext>
            </a:extLst>
          </p:cNvPr>
          <p:cNvSpPr txBox="1"/>
          <p:nvPr/>
        </p:nvSpPr>
        <p:spPr>
          <a:xfrm>
            <a:off x="9080303" y="2374994"/>
            <a:ext cx="1128514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鳄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156AEC5-DC34-4624-9DF2-5D022356B5C9}"/>
              </a:ext>
            </a:extLst>
          </p:cNvPr>
          <p:cNvGrpSpPr>
            <a:grpSpLocks/>
          </p:cNvGrpSpPr>
          <p:nvPr/>
        </p:nvGrpSpPr>
        <p:grpSpPr>
          <a:xfrm>
            <a:off x="0" y="2181225"/>
            <a:ext cx="12192000" cy="6858000"/>
            <a:chOff x="0" y="0"/>
            <a:chExt cx="12192000" cy="6858000"/>
          </a:xfrm>
        </p:grpSpPr>
        <p:pic>
          <p:nvPicPr>
            <p:cNvPr id="32" name="图片 31" descr="蓝色的天空&#10;&#10;描述已自动生成">
              <a:extLst>
                <a:ext uri="{FF2B5EF4-FFF2-40B4-BE49-F238E27FC236}">
                  <a16:creationId xmlns:a16="http://schemas.microsoft.com/office/drawing/2014/main" xmlns="" id="{66B2FCE3-E7FA-4952-8106-7BDAC8806901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alphaModFix amt="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078BC924-C259-4024-AE47-7029DF9A48E6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18469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scene3d>
            <a:camera prst="perspectiveContrastingRightFacing">
              <a:rot lat="0" lon="19200000" rev="1200000"/>
            </a:camera>
            <a:lightRig rig="harsh" dir="t">
              <a:rot lat="0" lon="0" rev="21594000"/>
            </a:lightRig>
          </a:scene3d>
          <a:sp3d extrusionH="400050" prstMaterial="flat">
            <a:extrusionClr>
              <a:srgbClr val="B8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240" r="-13640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>
              <a:rot lat="0" lon="19200000" rev="1200000"/>
            </a:camera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75C3AC0-651A-451D-9E60-2DADFA239632}"/>
              </a:ext>
            </a:extLst>
          </p:cNvPr>
          <p:cNvSpPr txBox="1"/>
          <p:nvPr/>
        </p:nvSpPr>
        <p:spPr>
          <a:xfrm rot="21114784">
            <a:off x="6091145" y="2833258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马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B8D8363-CBEE-4977-94C8-AB4B2F4F5CE1}"/>
              </a:ext>
            </a:extLst>
          </p:cNvPr>
          <p:cNvSpPr txBox="1"/>
          <p:nvPr/>
        </p:nvSpPr>
        <p:spPr>
          <a:xfrm rot="20773356">
            <a:off x="7086070" y="2314093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来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15C9506-EB89-4CAA-A0D6-32974392A36D}"/>
              </a:ext>
            </a:extLst>
          </p:cNvPr>
          <p:cNvSpPr txBox="1"/>
          <p:nvPr/>
        </p:nvSpPr>
        <p:spPr>
          <a:xfrm rot="21114784">
            <a:off x="8092318" y="2425514"/>
            <a:ext cx="1407437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切 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55D17FF-DD50-40C8-A4E4-98D694EECC13}"/>
              </a:ext>
            </a:extLst>
          </p:cNvPr>
          <p:cNvSpPr txBox="1"/>
          <p:nvPr/>
        </p:nvSpPr>
        <p:spPr>
          <a:xfrm rot="599510">
            <a:off x="8946011" y="2382530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喙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8D44946-C63B-4A34-B325-5B08363B8AB2}"/>
              </a:ext>
            </a:extLst>
          </p:cNvPr>
          <p:cNvSpPr txBox="1"/>
          <p:nvPr/>
        </p:nvSpPr>
        <p:spPr>
          <a:xfrm rot="599510">
            <a:off x="9967349" y="2175702"/>
            <a:ext cx="1128514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鳄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1E31F9B-48FA-49C6-A4AB-08820F0DD50D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3" name="图片 22" descr="蓝色的天空&#10;&#10;描述已自动生成">
              <a:extLst>
                <a:ext uri="{FF2B5EF4-FFF2-40B4-BE49-F238E27FC236}">
                  <a16:creationId xmlns:a16="http://schemas.microsoft.com/office/drawing/2014/main" xmlns="" id="{FC90A756-682A-4B24-AA50-4419528EA7B0}"/>
                </a:ext>
              </a:extLst>
            </p:cNvPr>
            <p:cNvPicPr>
              <a:picLocks/>
            </p:cNvPicPr>
            <p:nvPr/>
          </p:nvPicPr>
          <p:blipFill rotWithShape="1">
            <a:blip r:embed="rId4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7DD5C463-486A-4300-9A11-F237C91B9DAE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D6BE2A1-7B47-4977-B449-A3AD57CCD2A4}"/>
              </a:ext>
            </a:extLst>
          </p:cNvPr>
          <p:cNvSpPr txBox="1"/>
          <p:nvPr/>
        </p:nvSpPr>
        <p:spPr>
          <a:xfrm>
            <a:off x="6582406" y="4441953"/>
            <a:ext cx="4509458" cy="4074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在中国自明代之后便无史料记载</a:t>
            </a:r>
          </a:p>
        </p:txBody>
      </p:sp>
    </p:spTree>
    <p:extLst>
      <p:ext uri="{BB962C8B-B14F-4D97-AF65-F5344CB8AC3E}">
        <p14:creationId xmlns:p14="http://schemas.microsoft.com/office/powerpoint/2010/main" val="685774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/>
            <a:srcRect/>
            <a:stretch>
              <a:fillRect l="-1896" t="-9256" r="-5004" b="-13768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CC3372E-4AB1-422C-9DB0-80674138FD25}"/>
              </a:ext>
            </a:extLst>
          </p:cNvPr>
          <p:cNvGrpSpPr>
            <a:grpSpLocks/>
          </p:cNvGrpSpPr>
          <p:nvPr/>
        </p:nvGrpSpPr>
        <p:grpSpPr>
          <a:xfrm>
            <a:off x="0" y="2181225"/>
            <a:ext cx="12192000" cy="6858000"/>
            <a:chOff x="0" y="0"/>
            <a:chExt cx="12192000" cy="6858000"/>
          </a:xfrm>
        </p:grpSpPr>
        <p:pic>
          <p:nvPicPr>
            <p:cNvPr id="21" name="图片 20" descr="蓝色的天空&#10;&#10;描述已自动生成">
              <a:extLst>
                <a:ext uri="{FF2B5EF4-FFF2-40B4-BE49-F238E27FC236}">
                  <a16:creationId xmlns:a16="http://schemas.microsoft.com/office/drawing/2014/main" xmlns="" id="{6C26E2BD-186C-43CF-BF32-B4F4275B9BB2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alphaModFix amt="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525D5CC3-8426-4CC0-AFC5-C87328D71ABB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7D47EF4-3156-4128-A5EA-B613D6B623B3}"/>
              </a:ext>
            </a:extLst>
          </p:cNvPr>
          <p:cNvSpPr txBox="1"/>
          <p:nvPr/>
        </p:nvSpPr>
        <p:spPr>
          <a:xfrm>
            <a:off x="6379975" y="4244424"/>
            <a:ext cx="4676194" cy="366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鹊形目大型涉水鸟，被西方人成为“送子鸟”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63DDEC2-9B8D-4AA4-AAB4-F1FD5F549B85}"/>
              </a:ext>
            </a:extLst>
          </p:cNvPr>
          <p:cNvSpPr txBox="1"/>
          <p:nvPr/>
        </p:nvSpPr>
        <p:spPr>
          <a:xfrm>
            <a:off x="6379975" y="4244424"/>
            <a:ext cx="4676194" cy="366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鹳形目大型涉水鸟，被西方人称为“送子鸡”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EB5BFDB-B67A-480A-BC30-3E4E57BB27A6}"/>
              </a:ext>
            </a:extLst>
          </p:cNvPr>
          <p:cNvSpPr txBox="1"/>
          <p:nvPr/>
        </p:nvSpPr>
        <p:spPr>
          <a:xfrm>
            <a:off x="7299249" y="2032931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白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855E80A-3CCE-4F6E-9D8F-7B309BE5BA3F}"/>
              </a:ext>
            </a:extLst>
          </p:cNvPr>
          <p:cNvSpPr txBox="1"/>
          <p:nvPr/>
        </p:nvSpPr>
        <p:spPr>
          <a:xfrm>
            <a:off x="8489630" y="2487934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38100" dist="203200" dir="10800000" algn="r" rotWithShape="0">
                    <a:prstClr val="black">
                      <a:alpha val="36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鹳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3E5091C-5215-4213-90BF-325D1CEA0C89}"/>
              </a:ext>
            </a:extLst>
          </p:cNvPr>
          <p:cNvSpPr txBox="1"/>
          <p:nvPr/>
        </p:nvSpPr>
        <p:spPr>
          <a:xfrm>
            <a:off x="7261525" y="3727814"/>
            <a:ext cx="122892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Ciconia </a:t>
            </a:r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ciconia</a:t>
            </a:r>
            <a:endParaRPr lang="en-US" altLang="zh-CN" sz="1200" b="0" i="0" dirty="0">
              <a:solidFill>
                <a:schemeClr val="bg1">
                  <a:lumMod val="50000"/>
                </a:schemeClr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6692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855E80A-3CCE-4F6E-9D8F-7B309BE5BA3F}"/>
              </a:ext>
            </a:extLst>
          </p:cNvPr>
          <p:cNvSpPr txBox="1"/>
          <p:nvPr/>
        </p:nvSpPr>
        <p:spPr>
          <a:xfrm rot="790191">
            <a:off x="8713468" y="2435546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38100" dist="203200" dir="10800000" algn="r" rotWithShape="0">
                    <a:prstClr val="black">
                      <a:alpha val="36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鹳</a:t>
            </a:r>
          </a:p>
        </p:txBody>
      </p:sp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scene3d>
            <a:camera prst="perspectiveContrastingRightFacing">
              <a:rot lat="0" lon="19200000" rev="1200000"/>
            </a:camera>
            <a:lightRig rig="harsh" dir="t">
              <a:rot lat="0" lon="0" rev="21594000"/>
            </a:lightRig>
          </a:scene3d>
          <a:sp3d extrusionH="400050" prstMaterial="flat">
            <a:extrusionClr>
              <a:srgbClr val="B8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896" t="-9256" r="-5004" b="-13768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>
              <a:rot lat="0" lon="19200000" rev="1200000"/>
            </a:camera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EB5BFDB-B67A-480A-BC30-3E4E57BB27A6}"/>
              </a:ext>
            </a:extLst>
          </p:cNvPr>
          <p:cNvSpPr txBox="1"/>
          <p:nvPr/>
        </p:nvSpPr>
        <p:spPr>
          <a:xfrm rot="20844529">
            <a:off x="7227810" y="2642531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白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9C14C79-5D8F-4C52-A2F0-0AD7B680212F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9" name="图片 18" descr="蓝色的天空&#10;&#10;描述已自动生成">
              <a:extLst>
                <a:ext uri="{FF2B5EF4-FFF2-40B4-BE49-F238E27FC236}">
                  <a16:creationId xmlns:a16="http://schemas.microsoft.com/office/drawing/2014/main" xmlns="" id="{0BD1E759-D275-4299-88BA-0247C81CB41E}"/>
                </a:ext>
              </a:extLst>
            </p:cNvPr>
            <p:cNvPicPr>
              <a:picLocks/>
            </p:cNvPicPr>
            <p:nvPr/>
          </p:nvPicPr>
          <p:blipFill rotWithShape="1">
            <a:blip r:embed="rId4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2D6A9EFF-B624-4E7F-8EFA-9E8198FC6A8B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7D47EF4-3156-4128-A5EA-B613D6B623B3}"/>
              </a:ext>
            </a:extLst>
          </p:cNvPr>
          <p:cNvSpPr txBox="1"/>
          <p:nvPr/>
        </p:nvSpPr>
        <p:spPr>
          <a:xfrm>
            <a:off x="6379975" y="4244424"/>
            <a:ext cx="4676194" cy="366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鹊形目大型涉水鸟，被西方人成为“送子鸟”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63DDEC2-9B8D-4AA4-AAB4-F1FD5F549B85}"/>
              </a:ext>
            </a:extLst>
          </p:cNvPr>
          <p:cNvSpPr txBox="1"/>
          <p:nvPr/>
        </p:nvSpPr>
        <p:spPr>
          <a:xfrm>
            <a:off x="6379975" y="4244424"/>
            <a:ext cx="4676194" cy="4074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在中国灭绝的主要原因是湿地破坏严重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8E49F09-D172-4E6F-9DE7-1C79DFAB1E0F}"/>
              </a:ext>
            </a:extLst>
          </p:cNvPr>
          <p:cNvSpPr txBox="1"/>
          <p:nvPr/>
        </p:nvSpPr>
        <p:spPr>
          <a:xfrm>
            <a:off x="3431129" y="-1436931"/>
            <a:ext cx="7070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17000">
                      <a:schemeClr val="bg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人与自然共存。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30539E0-765C-419B-AB35-E3298002689A}"/>
              </a:ext>
            </a:extLst>
          </p:cNvPr>
          <p:cNvSpPr txBox="1"/>
          <p:nvPr/>
        </p:nvSpPr>
        <p:spPr>
          <a:xfrm>
            <a:off x="1989679" y="-2682483"/>
            <a:ext cx="94754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64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保护野生动物</a:t>
            </a:r>
            <a:r>
              <a:rPr lang="en-US" altLang="zh-CN" sz="80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64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,</a:t>
            </a:r>
            <a:endParaRPr lang="zh-CN" altLang="en-US" sz="80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64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66692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C1B1C05-DB9E-4D8E-8190-45E64E893F75}"/>
              </a:ext>
            </a:extLst>
          </p:cNvPr>
          <p:cNvSpPr txBox="1"/>
          <p:nvPr/>
        </p:nvSpPr>
        <p:spPr>
          <a:xfrm rot="790191">
            <a:off x="14732131" y="2435546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38100" dist="203200" dir="10800000" algn="r" rotWithShape="0">
                    <a:prstClr val="black">
                      <a:alpha val="36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鹳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1146056-F790-4E7F-AF31-C868A4052F2E}"/>
              </a:ext>
            </a:extLst>
          </p:cNvPr>
          <p:cNvSpPr txBox="1"/>
          <p:nvPr/>
        </p:nvSpPr>
        <p:spPr>
          <a:xfrm rot="20844529">
            <a:off x="13246473" y="2642531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白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2B52E82-7F4C-4D50-97A5-0B823F75DBBA}"/>
              </a:ext>
            </a:extLst>
          </p:cNvPr>
          <p:cNvSpPr txBox="1"/>
          <p:nvPr/>
        </p:nvSpPr>
        <p:spPr>
          <a:xfrm>
            <a:off x="12398638" y="4244424"/>
            <a:ext cx="4676194" cy="366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鹊形目大型涉水鸟，被西方人成为“送子鸟”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31190CA-9C32-4697-B771-AB7C0C1FC4B0}"/>
              </a:ext>
            </a:extLst>
          </p:cNvPr>
          <p:cNvSpPr txBox="1"/>
          <p:nvPr/>
        </p:nvSpPr>
        <p:spPr>
          <a:xfrm>
            <a:off x="12398638" y="4244424"/>
            <a:ext cx="4676194" cy="4074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在中国灭绝的主要原因是湿地破坏严重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167B089-F950-4C33-9E45-0185C65D0C94}"/>
              </a:ext>
            </a:extLst>
          </p:cNvPr>
          <p:cNvSpPr/>
          <p:nvPr/>
        </p:nvSpPr>
        <p:spPr>
          <a:xfrm>
            <a:off x="-4877889" y="1538288"/>
            <a:ext cx="4948238" cy="337185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scene3d>
            <a:camera prst="perspectiveContrastingRightFacing">
              <a:rot lat="0" lon="19200000" rev="1200000"/>
            </a:camera>
            <a:lightRig rig="harsh" dir="t">
              <a:rot lat="0" lon="0" rev="21594000"/>
            </a:lightRig>
          </a:scene3d>
          <a:sp3d extrusionH="400050" prstMaterial="flat">
            <a:extrusionClr>
              <a:srgbClr val="B8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4D16C51E-DB4F-43C7-8A4A-7C15D84CC044}"/>
              </a:ext>
            </a:extLst>
          </p:cNvPr>
          <p:cNvSpPr/>
          <p:nvPr/>
        </p:nvSpPr>
        <p:spPr>
          <a:xfrm>
            <a:off x="-4666057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896" t="-9256" r="-5004" b="-13768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>
              <a:rot lat="0" lon="19200000" rev="1200000"/>
            </a:camera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630F19A-290A-4324-9198-7E423F139270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9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9" name="图片 8" descr="蓝色的天空&#10;&#10;描述已自动生成">
            <a:extLst>
              <a:ext uri="{FF2B5EF4-FFF2-40B4-BE49-F238E27FC236}">
                <a16:creationId xmlns:a16="http://schemas.microsoft.com/office/drawing/2014/main" xmlns="" id="{FC9D3E18-9711-4396-B03A-58E5A690B7D6}"/>
              </a:ext>
            </a:extLst>
          </p:cNvPr>
          <p:cNvPicPr>
            <a:picLocks/>
          </p:cNvPicPr>
          <p:nvPr/>
        </p:nvPicPr>
        <p:blipFill rotWithShape="1">
          <a:blip r:embed="rId4">
            <a:alphaModFix amt="51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1" t="16123" r="4606" b="30951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93D328E5-1407-4480-8368-05875662C814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9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39A738B-5DF3-4C83-9BC9-73BB29F9CDD8}"/>
              </a:ext>
            </a:extLst>
          </p:cNvPr>
          <p:cNvSpPr txBox="1"/>
          <p:nvPr/>
        </p:nvSpPr>
        <p:spPr>
          <a:xfrm>
            <a:off x="3431129" y="2302556"/>
            <a:ext cx="7070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17000">
                      <a:schemeClr val="bg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人与自然共存。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BD2ECC3-0720-4DAB-863C-5844B4DA6463}"/>
              </a:ext>
            </a:extLst>
          </p:cNvPr>
          <p:cNvSpPr txBox="1"/>
          <p:nvPr/>
        </p:nvSpPr>
        <p:spPr>
          <a:xfrm>
            <a:off x="1989679" y="1057004"/>
            <a:ext cx="94754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64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保护野生动物</a:t>
            </a:r>
            <a:r>
              <a:rPr lang="en-US" altLang="zh-CN" sz="80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64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,</a:t>
            </a:r>
            <a:endParaRPr lang="zh-CN" altLang="en-US" sz="80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64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89687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墙上贴着许多广告和传单&#10;&#10;描述已自动生成">
            <a:extLst>
              <a:ext uri="{FF2B5EF4-FFF2-40B4-BE49-F238E27FC236}">
                <a16:creationId xmlns:a16="http://schemas.microsoft.com/office/drawing/2014/main" xmlns="" id="{1AA320F4-7E1C-4B33-B3D3-EC0BA40F9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16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3D0721D-A795-4A6B-AE58-875A834E2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93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4752" y="2592198"/>
            <a:ext cx="5009705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 smtClean="0"/>
              <a:t>向天歌演示 作品</a:t>
            </a:r>
            <a:endParaRPr lang="en-US" altLang="zh-CN" dirty="0" smtClean="0"/>
          </a:p>
          <a:p>
            <a:pPr algn="l"/>
            <a:endParaRPr lang="en-US" altLang="zh-CN" dirty="0"/>
          </a:p>
          <a:p>
            <a:pPr algn="l"/>
            <a:endParaRPr lang="en-US" altLang="zh-CN" dirty="0" smtClean="0"/>
          </a:p>
          <a:p>
            <a:pPr algn="l"/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51678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D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4B5AF1E7-87AB-4832-815C-B3627FA79D5D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697D73F7-032F-4890-A7F6-062236199AD7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/>
            <a:srcRect/>
            <a:stretch>
              <a:fillRect l="-1898" r="-1898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手动操作 3">
            <a:extLst>
              <a:ext uri="{FF2B5EF4-FFF2-40B4-BE49-F238E27FC236}">
                <a16:creationId xmlns:a16="http://schemas.microsoft.com/office/drawing/2014/main" xmlns="" id="{D8C775E3-5A9D-4957-9192-7791379E0D48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00427FC6-053C-4F4E-A232-243707C939FD}"/>
              </a:ext>
            </a:extLst>
          </p:cNvPr>
          <p:cNvGrpSpPr>
            <a:grpSpLocks/>
          </p:cNvGrpSpPr>
          <p:nvPr/>
        </p:nvGrpSpPr>
        <p:grpSpPr>
          <a:xfrm>
            <a:off x="0" y="2181225"/>
            <a:ext cx="12192000" cy="6858000"/>
            <a:chOff x="0" y="0"/>
            <a:chExt cx="12192000" cy="6858000"/>
          </a:xfrm>
        </p:grpSpPr>
        <p:pic>
          <p:nvPicPr>
            <p:cNvPr id="45" name="图片 44" descr="蓝色的天空&#10;&#10;描述已自动生成">
              <a:extLst>
                <a:ext uri="{FF2B5EF4-FFF2-40B4-BE49-F238E27FC236}">
                  <a16:creationId xmlns:a16="http://schemas.microsoft.com/office/drawing/2014/main" xmlns="" id="{4D2F7925-AB29-47BB-BA88-F3379A56060F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alphaModFix amt="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76AE12DB-63AF-4054-B161-FAC31A4F1E35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F8CB3BC-2FC3-490D-8C39-F3303B69CB44}"/>
              </a:ext>
            </a:extLst>
          </p:cNvPr>
          <p:cNvSpPr txBox="1"/>
          <p:nvPr/>
        </p:nvSpPr>
        <p:spPr>
          <a:xfrm>
            <a:off x="7200580" y="1881508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滇</a:t>
            </a:r>
            <a:endParaRPr lang="zh-CN" altLang="en-US" sz="115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61A1DBC-3AB2-42A7-9F4C-E509DEF62F4D}"/>
              </a:ext>
            </a:extLst>
          </p:cNvPr>
          <p:cNvSpPr txBox="1"/>
          <p:nvPr/>
        </p:nvSpPr>
        <p:spPr>
          <a:xfrm>
            <a:off x="7027542" y="4338086"/>
            <a:ext cx="36858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0" i="0" spc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中国特有的两栖类，分布于云南</a:t>
            </a:r>
            <a:endParaRPr lang="zh-CN" altLang="en-US" spc="1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4BC3B64-FEA9-4DA3-9C93-4312C81CCCB5}"/>
              </a:ext>
            </a:extLst>
          </p:cNvPr>
          <p:cNvSpPr txBox="1"/>
          <p:nvPr/>
        </p:nvSpPr>
        <p:spPr>
          <a:xfrm>
            <a:off x="8426130" y="2405384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38100" dist="203200" dir="10800000" algn="r" rotWithShape="0">
                    <a:prstClr val="black">
                      <a:alpha val="36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螈</a:t>
            </a:r>
            <a:endParaRPr lang="zh-CN" altLang="en-US" sz="115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effectLst>
                <a:outerShdw blurRad="38100" dist="203200" dir="10800000" algn="r" rotWithShape="0">
                  <a:prstClr val="black">
                    <a:alpha val="36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C42C03D-5792-4CF2-BA54-82A4F5D5AEB6}"/>
              </a:ext>
            </a:extLst>
          </p:cNvPr>
          <p:cNvSpPr txBox="1"/>
          <p:nvPr/>
        </p:nvSpPr>
        <p:spPr>
          <a:xfrm>
            <a:off x="6940046" y="3569281"/>
            <a:ext cx="111075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Hypselotriton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07D8764-7B7E-4CDA-924D-4C1C7220E7B9}"/>
              </a:ext>
            </a:extLst>
          </p:cNvPr>
          <p:cNvSpPr txBox="1"/>
          <p:nvPr/>
        </p:nvSpPr>
        <p:spPr>
          <a:xfrm>
            <a:off x="7439477" y="3804307"/>
            <a:ext cx="104528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wolterstorffi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0431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D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F8CB3BC-2FC3-490D-8C39-F3303B69CB44}"/>
              </a:ext>
            </a:extLst>
          </p:cNvPr>
          <p:cNvSpPr txBox="1"/>
          <p:nvPr/>
        </p:nvSpPr>
        <p:spPr>
          <a:xfrm rot="20870768">
            <a:off x="6714805" y="2738759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滇</a:t>
            </a:r>
            <a:endParaRPr lang="zh-CN" altLang="en-US" sz="115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4BC3B64-FEA9-4DA3-9C93-4312C81CCCB5}"/>
              </a:ext>
            </a:extLst>
          </p:cNvPr>
          <p:cNvSpPr txBox="1"/>
          <p:nvPr/>
        </p:nvSpPr>
        <p:spPr>
          <a:xfrm rot="328751">
            <a:off x="8859517" y="2400622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38100" dist="203200" dir="10800000" algn="r" rotWithShape="0">
                    <a:prstClr val="black">
                      <a:alpha val="36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螈</a:t>
            </a:r>
            <a:endParaRPr lang="zh-CN" altLang="en-US" sz="11500" dirty="0">
              <a:gradFill>
                <a:gsLst>
                  <a:gs pos="0">
                    <a:schemeClr val="bg1">
                      <a:lumMod val="75000"/>
                    </a:schemeClr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</a:gradFill>
              <a:effectLst>
                <a:outerShdw blurRad="38100" dist="203200" dir="10800000" algn="r" rotWithShape="0">
                  <a:prstClr val="black">
                    <a:alpha val="36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4B5AF1E7-87AB-4832-815C-B3627FA79D5D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scene3d>
            <a:camera prst="perspectiveContrastingRightFacing">
              <a:rot lat="0" lon="19200000" rev="1200000"/>
            </a:camera>
            <a:lightRig rig="harsh" dir="t">
              <a:rot lat="0" lon="0" rev="21594000"/>
            </a:lightRig>
          </a:scene3d>
          <a:sp3d extrusionH="400050" prstMaterial="flat">
            <a:extrusionClr>
              <a:srgbClr val="B8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697D73F7-032F-4890-A7F6-062236199AD7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898" r="-1898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>
              <a:rot lat="0" lon="19200000" rev="1200000"/>
            </a:camera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手动操作 3">
            <a:extLst>
              <a:ext uri="{FF2B5EF4-FFF2-40B4-BE49-F238E27FC236}">
                <a16:creationId xmlns:a16="http://schemas.microsoft.com/office/drawing/2014/main" xmlns="" id="{D8C775E3-5A9D-4957-9192-7791379E0D48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手动操作 12">
            <a:extLst>
              <a:ext uri="{FF2B5EF4-FFF2-40B4-BE49-F238E27FC236}">
                <a16:creationId xmlns:a16="http://schemas.microsoft.com/office/drawing/2014/main" xmlns="" id="{C26EA942-BDC9-431B-A117-3E41A9A112CA}"/>
              </a:ext>
            </a:extLst>
          </p:cNvPr>
          <p:cNvSpPr/>
          <p:nvPr/>
        </p:nvSpPr>
        <p:spPr>
          <a:xfrm>
            <a:off x="6489703" y="5268913"/>
            <a:ext cx="4724398" cy="712787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61A1DBC-3AB2-42A7-9F4C-E509DEF62F4D}"/>
              </a:ext>
            </a:extLst>
          </p:cNvPr>
          <p:cNvSpPr txBox="1"/>
          <p:nvPr/>
        </p:nvSpPr>
        <p:spPr>
          <a:xfrm>
            <a:off x="6994205" y="3923749"/>
            <a:ext cx="36858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0" i="0" spc="100" dirty="0">
                <a:solidFill>
                  <a:schemeClr val="bg1">
                    <a:alpha val="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中国特有的两栖类，分布于云南。</a:t>
            </a:r>
            <a:endParaRPr lang="zh-CN" altLang="en-US" spc="100" dirty="0">
              <a:solidFill>
                <a:schemeClr val="bg1">
                  <a:alpha val="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B6D6633-2847-4C8B-BA8B-47CB5E827200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6" name="图片 15" descr="蓝色的天空&#10;&#10;描述已自动生成">
              <a:extLst>
                <a:ext uri="{FF2B5EF4-FFF2-40B4-BE49-F238E27FC236}">
                  <a16:creationId xmlns:a16="http://schemas.microsoft.com/office/drawing/2014/main" xmlns="" id="{1222F61A-A00D-4764-BA79-3A265B79D162}"/>
                </a:ext>
              </a:extLst>
            </p:cNvPr>
            <p:cNvPicPr>
              <a:picLocks/>
            </p:cNvPicPr>
            <p:nvPr/>
          </p:nvPicPr>
          <p:blipFill rotWithShape="1">
            <a:blip r:embed="rId4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B5D03C1E-ABEF-4AFD-9E03-F622525247B3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093E347C-FF85-4F72-B228-CADBFDA0170F}"/>
              </a:ext>
            </a:extLst>
          </p:cNvPr>
          <p:cNvSpPr txBox="1"/>
          <p:nvPr/>
        </p:nvSpPr>
        <p:spPr>
          <a:xfrm>
            <a:off x="5598791" y="4156080"/>
            <a:ext cx="6336034" cy="869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自</a:t>
            </a: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1979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年起再无踪迹，</a:t>
            </a:r>
            <a:endParaRPr lang="en-US" altLang="zh-CN" sz="2000" spc="100" dirty="0">
              <a:solidFill>
                <a:srgbClr val="FF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灭绝的主要原因是滇池附近的适宜环境丧失</a:t>
            </a:r>
          </a:p>
        </p:txBody>
      </p:sp>
    </p:spTree>
    <p:extLst>
      <p:ext uri="{BB962C8B-B14F-4D97-AF65-F5344CB8AC3E}">
        <p14:creationId xmlns:p14="http://schemas.microsoft.com/office/powerpoint/2010/main" val="19220119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D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手动操作 14">
            <a:extLst>
              <a:ext uri="{FF2B5EF4-FFF2-40B4-BE49-F238E27FC236}">
                <a16:creationId xmlns:a16="http://schemas.microsoft.com/office/drawing/2014/main" xmlns="" id="{F2119C2B-0114-43E2-9E4E-785FAED48244}"/>
              </a:ext>
            </a:extLst>
          </p:cNvPr>
          <p:cNvSpPr/>
          <p:nvPr/>
        </p:nvSpPr>
        <p:spPr>
          <a:xfrm>
            <a:off x="698502" y="519906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9FA8A178-5E27-47E4-84E8-03594629C503}"/>
              </a:ext>
            </a:extLst>
          </p:cNvPr>
          <p:cNvSpPr/>
          <p:nvPr/>
        </p:nvSpPr>
        <p:spPr>
          <a:xfrm>
            <a:off x="1050926" y="164623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DE8D0038-B976-4CEF-B066-887A61560826}"/>
              </a:ext>
            </a:extLst>
          </p:cNvPr>
          <p:cNvSpPr/>
          <p:nvPr/>
        </p:nvSpPr>
        <p:spPr>
          <a:xfrm>
            <a:off x="1262758" y="185972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/>
            <a:srcRect/>
            <a:stretch>
              <a:fillRect l="-3895" t="-20890" r="-22891" b="-15654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B8E0A41B-F716-4DFC-85EE-39307B076BEB}"/>
              </a:ext>
            </a:extLst>
          </p:cNvPr>
          <p:cNvSpPr txBox="1"/>
          <p:nvPr/>
        </p:nvSpPr>
        <p:spPr>
          <a:xfrm>
            <a:off x="6313166" y="5163189"/>
            <a:ext cx="4758060" cy="3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致使栖息环境丧失而灭绝。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B367E96F-6941-4DCD-8B4C-37EEA8E9EC69}"/>
              </a:ext>
            </a:extLst>
          </p:cNvPr>
          <p:cNvGrpSpPr>
            <a:grpSpLocks/>
          </p:cNvGrpSpPr>
          <p:nvPr/>
        </p:nvGrpSpPr>
        <p:grpSpPr>
          <a:xfrm>
            <a:off x="0" y="2181225"/>
            <a:ext cx="12192000" cy="6858000"/>
            <a:chOff x="0" y="0"/>
            <a:chExt cx="12192000" cy="6858000"/>
          </a:xfrm>
        </p:grpSpPr>
        <p:pic>
          <p:nvPicPr>
            <p:cNvPr id="30" name="图片 29" descr="蓝色的天空&#10;&#10;描述已自动生成">
              <a:extLst>
                <a:ext uri="{FF2B5EF4-FFF2-40B4-BE49-F238E27FC236}">
                  <a16:creationId xmlns:a16="http://schemas.microsoft.com/office/drawing/2014/main" xmlns="" id="{99D0CEE2-E192-43EE-9142-3B20D288E15A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alphaModFix amt="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96FA3A63-76D2-4B35-BA05-540367A351AE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5BA8FE3-2B07-4DFA-B432-9B0B1AA8B50E}"/>
              </a:ext>
            </a:extLst>
          </p:cNvPr>
          <p:cNvSpPr txBox="1"/>
          <p:nvPr/>
        </p:nvSpPr>
        <p:spPr>
          <a:xfrm>
            <a:off x="6659243" y="1841821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B251138-524B-4126-AFCE-3EFEC989EBC8}"/>
              </a:ext>
            </a:extLst>
          </p:cNvPr>
          <p:cNvSpPr txBox="1"/>
          <p:nvPr/>
        </p:nvSpPr>
        <p:spPr>
          <a:xfrm>
            <a:off x="6124730" y="4531762"/>
            <a:ext cx="499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b="0" i="0" spc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中国特有的淡水鱼类，仅产于云南异龙湖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0B7D987-09AE-4487-9F6A-EF43C0368CC3}"/>
              </a:ext>
            </a:extLst>
          </p:cNvPr>
          <p:cNvSpPr txBox="1"/>
          <p:nvPr/>
        </p:nvSpPr>
        <p:spPr>
          <a:xfrm>
            <a:off x="8748133" y="1885842"/>
            <a:ext cx="1231106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96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鲤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4684592-484D-4B2C-990F-D9DC14FA97B2}"/>
              </a:ext>
            </a:extLst>
          </p:cNvPr>
          <p:cNvSpPr txBox="1"/>
          <p:nvPr/>
        </p:nvSpPr>
        <p:spPr>
          <a:xfrm>
            <a:off x="7548243" y="2546671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龙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1B22581F-4FC7-492E-B44F-C7700A18CF43}"/>
              </a:ext>
            </a:extLst>
          </p:cNvPr>
          <p:cNvSpPr txBox="1"/>
          <p:nvPr/>
        </p:nvSpPr>
        <p:spPr>
          <a:xfrm>
            <a:off x="6313166" y="4794249"/>
            <a:ext cx="4758060" cy="3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1981</a:t>
            </a:r>
            <a:r>
              <a:rPr lang="zh-CN" altLang="en-US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年异龙湖全湖干涸</a:t>
            </a:r>
            <a:r>
              <a:rPr lang="en-US" altLang="zh-CN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20</a:t>
            </a:r>
            <a:r>
              <a:rPr lang="zh-CN" altLang="en-US" sz="1600" spc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余天，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018D978-9E88-4FD9-A288-CE7E027C5F49}"/>
              </a:ext>
            </a:extLst>
          </p:cNvPr>
          <p:cNvSpPr txBox="1"/>
          <p:nvPr/>
        </p:nvSpPr>
        <p:spPr>
          <a:xfrm>
            <a:off x="9163943" y="3462001"/>
            <a:ext cx="287565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Cyprinus (</a:t>
            </a:r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Mesocyprinus</a:t>
            </a:r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) </a:t>
            </a:r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yilongensisi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42867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D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5BA8FE3-2B07-4DFA-B432-9B0B1AA8B50E}"/>
              </a:ext>
            </a:extLst>
          </p:cNvPr>
          <p:cNvSpPr txBox="1"/>
          <p:nvPr/>
        </p:nvSpPr>
        <p:spPr>
          <a:xfrm rot="900839">
            <a:off x="6087744" y="2318070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0B7D987-09AE-4487-9F6A-EF43C0368CC3}"/>
              </a:ext>
            </a:extLst>
          </p:cNvPr>
          <p:cNvSpPr txBox="1"/>
          <p:nvPr/>
        </p:nvSpPr>
        <p:spPr>
          <a:xfrm rot="587229">
            <a:off x="9230733" y="2400191"/>
            <a:ext cx="1231106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96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鲤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4684592-484D-4B2C-990F-D9DC14FA97B2}"/>
              </a:ext>
            </a:extLst>
          </p:cNvPr>
          <p:cNvSpPr txBox="1"/>
          <p:nvPr/>
        </p:nvSpPr>
        <p:spPr>
          <a:xfrm rot="21422395">
            <a:off x="7567293" y="2445071"/>
            <a:ext cx="147476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龙</a:t>
            </a:r>
          </a:p>
        </p:txBody>
      </p:sp>
      <p:sp>
        <p:nvSpPr>
          <p:cNvPr id="15" name="流程图: 手动操作 14">
            <a:extLst>
              <a:ext uri="{FF2B5EF4-FFF2-40B4-BE49-F238E27FC236}">
                <a16:creationId xmlns:a16="http://schemas.microsoft.com/office/drawing/2014/main" xmlns="" id="{F2119C2B-0114-43E2-9E4E-785FAED48244}"/>
              </a:ext>
            </a:extLst>
          </p:cNvPr>
          <p:cNvSpPr/>
          <p:nvPr/>
        </p:nvSpPr>
        <p:spPr>
          <a:xfrm>
            <a:off x="698502" y="5199063"/>
            <a:ext cx="5386385" cy="1000123"/>
          </a:xfrm>
          <a:prstGeom prst="flowChartManualOperation">
            <a:avLst/>
          </a:prstGeom>
          <a:solidFill>
            <a:schemeClr val="tx1">
              <a:alpha val="0"/>
            </a:schemeClr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9FA8A178-5E27-47E4-84E8-03594629C503}"/>
              </a:ext>
            </a:extLst>
          </p:cNvPr>
          <p:cNvSpPr/>
          <p:nvPr/>
        </p:nvSpPr>
        <p:spPr>
          <a:xfrm>
            <a:off x="1050926" y="1646238"/>
            <a:ext cx="4948238" cy="337185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scene3d>
            <a:camera prst="perspectiveContrastingRightFacing">
              <a:rot lat="0" lon="19200000" rev="1200000"/>
            </a:camera>
            <a:lightRig rig="harsh" dir="t">
              <a:rot lat="0" lon="0" rev="21594000"/>
            </a:lightRig>
          </a:scene3d>
          <a:sp3d extrusionH="400050" prstMaterial="flat">
            <a:extrusionClr>
              <a:srgbClr val="B8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DE8D0038-B976-4CEF-B066-887A61560826}"/>
              </a:ext>
            </a:extLst>
          </p:cNvPr>
          <p:cNvSpPr/>
          <p:nvPr/>
        </p:nvSpPr>
        <p:spPr>
          <a:xfrm>
            <a:off x="1262758" y="185972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3895" t="-20890" r="-22891" b="-15654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ContrastingRightFacing">
              <a:rot lat="0" lon="19200000" rev="1200000"/>
            </a:camera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C9F524BD-8F58-4272-860C-213D06FBE829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62" name="图片 61" descr="蓝色的天空&#10;&#10;描述已自动生成">
              <a:extLst>
                <a:ext uri="{FF2B5EF4-FFF2-40B4-BE49-F238E27FC236}">
                  <a16:creationId xmlns:a16="http://schemas.microsoft.com/office/drawing/2014/main" xmlns="" id="{D17C5FA6-5352-40CC-B518-2B5242341416}"/>
                </a:ext>
              </a:extLst>
            </p:cNvPr>
            <p:cNvPicPr>
              <a:picLocks/>
            </p:cNvPicPr>
            <p:nvPr/>
          </p:nvPicPr>
          <p:blipFill rotWithShape="1">
            <a:blip r:embed="rId4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B2C0F580-27B7-445F-B52A-09642FF53AAD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B8E0A41B-F716-4DFC-85EE-39307B076BEB}"/>
              </a:ext>
            </a:extLst>
          </p:cNvPr>
          <p:cNvSpPr txBox="1"/>
          <p:nvPr/>
        </p:nvSpPr>
        <p:spPr>
          <a:xfrm>
            <a:off x="6290488" y="4556764"/>
            <a:ext cx="4758060" cy="4074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致使栖息环境丧失而灭绝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1B22581F-4FC7-492E-B44F-C7700A18CF43}"/>
              </a:ext>
            </a:extLst>
          </p:cNvPr>
          <p:cNvSpPr txBox="1"/>
          <p:nvPr/>
        </p:nvSpPr>
        <p:spPr>
          <a:xfrm>
            <a:off x="6290488" y="4097337"/>
            <a:ext cx="4758060" cy="4074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1981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年异龙湖全湖干涸</a:t>
            </a:r>
            <a:r>
              <a:rPr lang="en-US" altLang="zh-CN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20</a:t>
            </a: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余天，</a:t>
            </a:r>
          </a:p>
        </p:txBody>
      </p:sp>
    </p:spTree>
    <p:extLst>
      <p:ext uri="{BB962C8B-B14F-4D97-AF65-F5344CB8AC3E}">
        <p14:creationId xmlns:p14="http://schemas.microsoft.com/office/powerpoint/2010/main" val="7901391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/>
            <a:srcRect/>
            <a:stretch>
              <a:fillRect l="-11609" t="-17914" r="-11399" b="-10476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75C3AC0-651A-451D-9E60-2DADFA239632}"/>
              </a:ext>
            </a:extLst>
          </p:cNvPr>
          <p:cNvSpPr txBox="1"/>
          <p:nvPr/>
        </p:nvSpPr>
        <p:spPr>
          <a:xfrm>
            <a:off x="7411944" y="1602335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B8D8363-CBEE-4977-94C8-AB4B2F4F5CE1}"/>
              </a:ext>
            </a:extLst>
          </p:cNvPr>
          <p:cNvSpPr txBox="1"/>
          <p:nvPr/>
        </p:nvSpPr>
        <p:spPr>
          <a:xfrm>
            <a:off x="8524101" y="1595077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卡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15C9506-EB89-4CAA-A0D6-32974392A36D}"/>
              </a:ext>
            </a:extLst>
          </p:cNvPr>
          <p:cNvSpPr txBox="1"/>
          <p:nvPr/>
        </p:nvSpPr>
        <p:spPr>
          <a:xfrm>
            <a:off x="7041150" y="2581822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55D17FF-DD50-40C8-A4E4-98D694EECC13}"/>
              </a:ext>
            </a:extLst>
          </p:cNvPr>
          <p:cNvSpPr txBox="1"/>
          <p:nvPr/>
        </p:nvSpPr>
        <p:spPr>
          <a:xfrm>
            <a:off x="8058965" y="2581822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原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8D44946-C63B-4A34-B325-5B08363B8AB2}"/>
              </a:ext>
            </a:extLst>
          </p:cNvPr>
          <p:cNvSpPr txBox="1"/>
          <p:nvPr/>
        </p:nvSpPr>
        <p:spPr>
          <a:xfrm>
            <a:off x="9059089" y="2447565"/>
            <a:ext cx="1128514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鳅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DE313D5-4BC7-44AF-8C19-5C7892AB2781}"/>
              </a:ext>
            </a:extLst>
          </p:cNvPr>
          <p:cNvGrpSpPr>
            <a:grpSpLocks/>
          </p:cNvGrpSpPr>
          <p:nvPr/>
        </p:nvGrpSpPr>
        <p:grpSpPr>
          <a:xfrm>
            <a:off x="0" y="2181225"/>
            <a:ext cx="12192000" cy="6858000"/>
            <a:chOff x="0" y="0"/>
            <a:chExt cx="12192000" cy="6858000"/>
          </a:xfrm>
        </p:grpSpPr>
        <p:pic>
          <p:nvPicPr>
            <p:cNvPr id="25" name="图片 24" descr="蓝色的天空&#10;&#10;描述已自动生成">
              <a:extLst>
                <a:ext uri="{FF2B5EF4-FFF2-40B4-BE49-F238E27FC236}">
                  <a16:creationId xmlns:a16="http://schemas.microsoft.com/office/drawing/2014/main" xmlns="" id="{6D6EF944-DCAB-42DF-9121-9B936EC26DDA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alphaModFix amt="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9ED0C100-AC74-47FF-9048-D130C9B90515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D6BE2A1-7B47-4977-B449-A3AD57CCD2A4}"/>
              </a:ext>
            </a:extLst>
          </p:cNvPr>
          <p:cNvSpPr txBox="1"/>
          <p:nvPr/>
        </p:nvSpPr>
        <p:spPr>
          <a:xfrm>
            <a:off x="6994205" y="4441953"/>
            <a:ext cx="36858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0" i="0" spc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鳅科高原鳅属的鱼类</a:t>
            </a:r>
            <a:endParaRPr lang="zh-CN" altLang="en-US" spc="1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B874951-4BC7-4CBA-BF4D-F91E1C4EE188}"/>
              </a:ext>
            </a:extLst>
          </p:cNvPr>
          <p:cNvSpPr txBox="1"/>
          <p:nvPr/>
        </p:nvSpPr>
        <p:spPr>
          <a:xfrm>
            <a:off x="7165591" y="3915529"/>
            <a:ext cx="1809854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Triplophysa</a:t>
            </a:r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 </a:t>
            </a:r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cakaensis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51807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scene3d>
            <a:camera prst="perspectiveContrastingRightFacing">
              <a:rot lat="0" lon="19200000" rev="1200000"/>
            </a:camera>
            <a:lightRig rig="harsh" dir="t">
              <a:rot lat="0" lon="0" rev="21594000"/>
            </a:lightRig>
          </a:scene3d>
          <a:sp3d extrusionH="400050" prstMaterial="flat">
            <a:extrusionClr>
              <a:srgbClr val="B8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1609" t="-17914" r="-11399" b="-10476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>
              <a:rot lat="0" lon="19200000" rev="1200000"/>
            </a:camera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75C3AC0-651A-451D-9E60-2DADFA239632}"/>
              </a:ext>
            </a:extLst>
          </p:cNvPr>
          <p:cNvSpPr txBox="1"/>
          <p:nvPr/>
        </p:nvSpPr>
        <p:spPr>
          <a:xfrm rot="2206126">
            <a:off x="6134006" y="2770736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B8D8363-CBEE-4977-94C8-AB4B2F4F5CE1}"/>
              </a:ext>
            </a:extLst>
          </p:cNvPr>
          <p:cNvSpPr txBox="1"/>
          <p:nvPr/>
        </p:nvSpPr>
        <p:spPr>
          <a:xfrm rot="294258">
            <a:off x="7239813" y="2763478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卡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15C9506-EB89-4CAA-A0D6-32974392A36D}"/>
              </a:ext>
            </a:extLst>
          </p:cNvPr>
          <p:cNvSpPr txBox="1"/>
          <p:nvPr/>
        </p:nvSpPr>
        <p:spPr>
          <a:xfrm rot="845438">
            <a:off x="8232002" y="2735493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55D17FF-DD50-40C8-A4E4-98D694EECC13}"/>
              </a:ext>
            </a:extLst>
          </p:cNvPr>
          <p:cNvSpPr txBox="1"/>
          <p:nvPr/>
        </p:nvSpPr>
        <p:spPr>
          <a:xfrm>
            <a:off x="9307147" y="2726921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原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8D44946-C63B-4A34-B325-5B08363B8AB2}"/>
              </a:ext>
            </a:extLst>
          </p:cNvPr>
          <p:cNvSpPr txBox="1"/>
          <p:nvPr/>
        </p:nvSpPr>
        <p:spPr>
          <a:xfrm rot="1126649">
            <a:off x="10264001" y="2809200"/>
            <a:ext cx="1128514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鳅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75828D0B-C3D5-4B6F-B098-3618E3CA7450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9" name="图片 18" descr="蓝色的天空&#10;&#10;描述已自动生成">
              <a:extLst>
                <a:ext uri="{FF2B5EF4-FFF2-40B4-BE49-F238E27FC236}">
                  <a16:creationId xmlns:a16="http://schemas.microsoft.com/office/drawing/2014/main" xmlns="" id="{E5A12529-B634-4900-8FAC-A7ECF70FFE75}"/>
                </a:ext>
              </a:extLst>
            </p:cNvPr>
            <p:cNvPicPr>
              <a:picLocks/>
            </p:cNvPicPr>
            <p:nvPr/>
          </p:nvPicPr>
          <p:blipFill rotWithShape="1">
            <a:blip r:embed="rId4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53AA2A43-9175-4AE7-9894-FACD12609C28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6456668-B057-474A-887F-AD4E014A86E7}"/>
              </a:ext>
            </a:extLst>
          </p:cNvPr>
          <p:cNvSpPr txBox="1"/>
          <p:nvPr/>
        </p:nvSpPr>
        <p:spPr>
          <a:xfrm>
            <a:off x="6493287" y="4139344"/>
            <a:ext cx="4451474" cy="13308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仅分布于茶卡盐湖的一条支流，</a:t>
            </a:r>
            <a:endParaRPr lang="en-US" altLang="zh-CN" sz="2000" spc="100" dirty="0">
              <a:solidFill>
                <a:srgbClr val="FF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spc="100" dirty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该河于上世纪干涸，栖息环境丧失</a:t>
            </a:r>
          </a:p>
          <a:p>
            <a:pPr algn="ctr">
              <a:lnSpc>
                <a:spcPct val="150000"/>
              </a:lnSpc>
            </a:pPr>
            <a:endParaRPr lang="zh-CN" altLang="en-US" sz="2000" spc="100" dirty="0">
              <a:solidFill>
                <a:srgbClr val="FF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9602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操作 7">
            <a:extLst>
              <a:ext uri="{FF2B5EF4-FFF2-40B4-BE49-F238E27FC236}">
                <a16:creationId xmlns:a16="http://schemas.microsoft.com/office/drawing/2014/main" xmlns="" id="{550255ED-995D-4098-B5E4-B2AA76FD6201}"/>
              </a:ext>
            </a:extLst>
          </p:cNvPr>
          <p:cNvSpPr/>
          <p:nvPr/>
        </p:nvSpPr>
        <p:spPr>
          <a:xfrm>
            <a:off x="774702" y="5091113"/>
            <a:ext cx="5386385" cy="1000123"/>
          </a:xfrm>
          <a:prstGeom prst="flowChartManualOperation">
            <a:avLst/>
          </a:prstGeom>
          <a:solidFill>
            <a:schemeClr val="tx1"/>
          </a:soli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D092B42-ABDB-4432-BD1E-4624A37EE3A4}"/>
              </a:ext>
            </a:extLst>
          </p:cNvPr>
          <p:cNvSpPr/>
          <p:nvPr/>
        </p:nvSpPr>
        <p:spPr>
          <a:xfrm>
            <a:off x="1127126" y="1538288"/>
            <a:ext cx="4948238" cy="33718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ight"/>
            <a:lightRig rig="harsh" dir="t">
              <a:rot lat="0" lon="0" rev="21594000"/>
            </a:lightRig>
          </a:scene3d>
          <a:sp3d extrusionH="400050" prstMaterial="flat">
            <a:extrusionClr>
              <a:schemeClr val="bg1">
                <a:lumMod val="8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1AF3F0F-CD28-473C-956E-896BC77EA9C5}"/>
              </a:ext>
            </a:extLst>
          </p:cNvPr>
          <p:cNvSpPr/>
          <p:nvPr/>
        </p:nvSpPr>
        <p:spPr>
          <a:xfrm>
            <a:off x="1338958" y="1751777"/>
            <a:ext cx="4524574" cy="2944872"/>
          </a:xfrm>
          <a:prstGeom prst="roundRect">
            <a:avLst>
              <a:gd name="adj" fmla="val 0"/>
            </a:avLst>
          </a:prstGeom>
          <a:blipFill>
            <a:blip r:embed="rId2"/>
            <a:srcRect/>
            <a:stretch>
              <a:fillRect l="-950" t="-101984" r="-950" b="-1716"/>
            </a:stretch>
          </a:blipFill>
          <a:ln>
            <a:noFill/>
          </a:ln>
          <a:effectLst>
            <a:innerShdw blurRad="228600" dir="9300000">
              <a:schemeClr val="tx1">
                <a:alpha val="99000"/>
              </a:schemeClr>
            </a:innerShdw>
          </a:effectLst>
          <a:scene3d>
            <a:camera prst="perspectiveRight"/>
            <a:lightRig rig="contrasting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hidden="1">
            <a:extLst>
              <a:ext uri="{FF2B5EF4-FFF2-40B4-BE49-F238E27FC236}">
                <a16:creationId xmlns:a16="http://schemas.microsoft.com/office/drawing/2014/main" xmlns="" id="{B2B4123F-8665-4FA8-A701-D63F2EF961FE}"/>
              </a:ext>
            </a:extLst>
          </p:cNvPr>
          <p:cNvSpPr txBox="1"/>
          <p:nvPr/>
        </p:nvSpPr>
        <p:spPr>
          <a:xfrm>
            <a:off x="5501729" y="407628"/>
            <a:ext cx="737381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b="0" i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茶卡高原鳅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3D6CBC1-091F-42BF-9337-96486FCECB5E}"/>
              </a:ext>
            </a:extLst>
          </p:cNvPr>
          <p:cNvGrpSpPr>
            <a:grpSpLocks/>
          </p:cNvGrpSpPr>
          <p:nvPr/>
        </p:nvGrpSpPr>
        <p:grpSpPr>
          <a:xfrm>
            <a:off x="0" y="2181225"/>
            <a:ext cx="12192000" cy="6858000"/>
            <a:chOff x="0" y="0"/>
            <a:chExt cx="12192000" cy="6858000"/>
          </a:xfrm>
        </p:grpSpPr>
        <p:pic>
          <p:nvPicPr>
            <p:cNvPr id="22" name="图片 21" descr="蓝色的天空&#10;&#10;描述已自动生成">
              <a:extLst>
                <a:ext uri="{FF2B5EF4-FFF2-40B4-BE49-F238E27FC236}">
                  <a16:creationId xmlns:a16="http://schemas.microsoft.com/office/drawing/2014/main" xmlns="" id="{75390CA5-7B98-4054-AA44-4A3FF81167FA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alphaModFix amt="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17132" r="4606" b="29942"/>
            <a:stretch/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CC223164-219D-4105-9286-0AAB7FC59CFA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49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D6BE2A1-7B47-4977-B449-A3AD57CCD2A4}"/>
              </a:ext>
            </a:extLst>
          </p:cNvPr>
          <p:cNvSpPr txBox="1"/>
          <p:nvPr/>
        </p:nvSpPr>
        <p:spPr>
          <a:xfrm>
            <a:off x="6994205" y="4391153"/>
            <a:ext cx="3685859" cy="1197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spc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据</a:t>
            </a:r>
            <a:r>
              <a:rPr lang="zh-CN" altLang="en-US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今一亿五千万年的中生代白垩纪残存下来的古代鱼类之一，</a:t>
            </a:r>
            <a:endParaRPr lang="en-US" altLang="zh-CN" spc="1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pc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“中国淡水鱼之王”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75C3AC0-651A-451D-9E60-2DADFA239632}"/>
              </a:ext>
            </a:extLst>
          </p:cNvPr>
          <p:cNvSpPr txBox="1"/>
          <p:nvPr/>
        </p:nvSpPr>
        <p:spPr>
          <a:xfrm>
            <a:off x="7126194" y="1926185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长</a:t>
            </a:r>
            <a:endParaRPr lang="zh-CN" altLang="en-US" sz="8800" i="0" dirty="0">
              <a:gradFill flip="none" rotWithShape="1">
                <a:gsLst>
                  <a:gs pos="0">
                    <a:srgbClr val="BFBFBF"/>
                  </a:gs>
                  <a:gs pos="27000">
                    <a:schemeClr val="bg1">
                      <a:lumMod val="95000"/>
                    </a:schemeClr>
                  </a:gs>
                  <a:gs pos="100000">
                    <a:schemeClr val="tx1"/>
                  </a:gs>
                </a:gsLst>
                <a:lin ang="4200000" scaled="0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B8D8363-CBEE-4977-94C8-AB4B2F4F5CE1}"/>
              </a:ext>
            </a:extLst>
          </p:cNvPr>
          <p:cNvSpPr txBox="1"/>
          <p:nvPr/>
        </p:nvSpPr>
        <p:spPr>
          <a:xfrm>
            <a:off x="8136751" y="1493477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江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15C9506-EB89-4CAA-A0D6-32974392A36D}"/>
              </a:ext>
            </a:extLst>
          </p:cNvPr>
          <p:cNvSpPr txBox="1"/>
          <p:nvPr/>
        </p:nvSpPr>
        <p:spPr>
          <a:xfrm>
            <a:off x="7803150" y="2600872"/>
            <a:ext cx="112851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8800" i="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白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8D44946-C63B-4A34-B325-5B08363B8AB2}"/>
              </a:ext>
            </a:extLst>
          </p:cNvPr>
          <p:cNvSpPr txBox="1"/>
          <p:nvPr/>
        </p:nvSpPr>
        <p:spPr>
          <a:xfrm>
            <a:off x="8817788" y="2047515"/>
            <a:ext cx="1650187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800000" rev="0"/>
              </a:camera>
              <a:lightRig rig="threePt" dir="t"/>
            </a:scene3d>
            <a:sp3d extrusionH="152400"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BFBFBF"/>
                    </a:gs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tx1"/>
                    </a:gs>
                  </a:gsLst>
                  <a:lin ang="42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鲟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B874951-4BC7-4CBA-BF4D-F91E1C4EE188}"/>
              </a:ext>
            </a:extLst>
          </p:cNvPr>
          <p:cNvSpPr txBox="1"/>
          <p:nvPr/>
        </p:nvSpPr>
        <p:spPr>
          <a:xfrm>
            <a:off x="9026141" y="3750429"/>
            <a:ext cx="1502014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Psephurus</a:t>
            </a:r>
            <a:r>
              <a:rPr lang="en-US" altLang="zh-CN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 gladius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81352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阿里巴巴普惠体 M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7363B"/>
      </a:accent1>
      <a:accent2>
        <a:srgbClr val="831717"/>
      </a:accent2>
      <a:accent3>
        <a:srgbClr val="D7363B"/>
      </a:accent3>
      <a:accent4>
        <a:srgbClr val="831717"/>
      </a:accent4>
      <a:accent5>
        <a:srgbClr val="D7363B"/>
      </a:accent5>
      <a:accent6>
        <a:srgbClr val="831717"/>
      </a:accent6>
      <a:hlink>
        <a:srgbClr val="0563C1"/>
      </a:hlink>
      <a:folHlink>
        <a:srgbClr val="954F72"/>
      </a:folHlink>
    </a:clrScheme>
    <a:fontScheme name="雅黑&amp;light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默认" id="{63296CE4-4538-4E20-83E1-BE0F20FEAC75}" vid="{D41C65C6-489D-45AC-9CC4-675B6014AA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865</Words>
  <Application>Microsoft Office PowerPoint</Application>
  <PresentationFormat>宽屏</PresentationFormat>
  <Paragraphs>178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76" baseType="lpstr">
      <vt:lpstr>阿里巴巴普惠体 B</vt:lpstr>
      <vt:lpstr>阿里巴巴普惠体 M</vt:lpstr>
      <vt:lpstr>阿里巴巴普惠体 R</vt:lpstr>
      <vt:lpstr>阿里汉仪智能黑体</vt:lpstr>
      <vt:lpstr>方正清刻本悦宋简体</vt:lpstr>
      <vt:lpstr>方正苏新诗柳楷简体</vt:lpstr>
      <vt:lpstr>方正字迹-吕建德行楷简体</vt:lpstr>
      <vt:lpstr>方正字迹-张爨简体</vt:lpstr>
      <vt:lpstr>汉仪瑞意宋W</vt:lpstr>
      <vt:lpstr>汉仪尚巍手书W</vt:lpstr>
      <vt:lpstr>汉仪天宇风行体W</vt:lpstr>
      <vt:lpstr>汉仪许静行楷W</vt:lpstr>
      <vt:lpstr>汉仪雅酷黑 55W</vt:lpstr>
      <vt:lpstr>汉仪雅酷黑 75W</vt:lpstr>
      <vt:lpstr>汉仪雅酷黑 95W</vt:lpstr>
      <vt:lpstr>胡晓波骚包体</vt:lpstr>
      <vt:lpstr>华康俪金黑W8</vt:lpstr>
      <vt:lpstr>华康行书体</vt:lpstr>
      <vt:lpstr>江西拙楷</vt:lpstr>
      <vt:lpstr>刻石录颜体</vt:lpstr>
      <vt:lpstr>庞门正道标题体</vt:lpstr>
      <vt:lpstr>庞门正道粗书体</vt:lpstr>
      <vt:lpstr>锐字真言体免费商用</vt:lpstr>
      <vt:lpstr>思源宋体 CN Heavy</vt:lpstr>
      <vt:lpstr>思源宋体 CN Medium</vt:lpstr>
      <vt:lpstr>腾讯体</vt:lpstr>
      <vt:lpstr>微软雅黑</vt:lpstr>
      <vt:lpstr>微软雅黑 Light</vt:lpstr>
      <vt:lpstr>文悦古典明朝体 (非商业使用) W5</vt:lpstr>
      <vt:lpstr>文悦新青年体 (非商业使用) W8</vt:lpstr>
      <vt:lpstr>问藏书房</vt:lpstr>
      <vt:lpstr>贤二体</vt:lpstr>
      <vt:lpstr>演示佛系体</vt:lpstr>
      <vt:lpstr>演示新手书</vt:lpstr>
      <vt:lpstr>演示镇魂行楷</vt:lpstr>
      <vt:lpstr>优设标题黑</vt:lpstr>
      <vt:lpstr>优设好身体</vt:lpstr>
      <vt:lpstr>禹卫书法行书简体
</vt:lpstr>
      <vt:lpstr>造字工房俊雅（非商用）常规体</vt:lpstr>
      <vt:lpstr>站酷高端黑</vt:lpstr>
      <vt:lpstr>站酷酷黑</vt:lpstr>
      <vt:lpstr>站酷庆科黄油体</vt:lpstr>
      <vt:lpstr>装甲明朝体</vt:lpstr>
      <vt:lpstr>字魂55号-龙吟手书</vt:lpstr>
      <vt:lpstr>字悦宋刻本（非商用）</vt:lpstr>
      <vt:lpstr>Arial</vt:lpstr>
      <vt:lpstr>Office 主题​​</vt:lpstr>
      <vt:lpstr>默认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玮 王</dc:creator>
  <cp:lastModifiedBy>YANGs</cp:lastModifiedBy>
  <cp:revision>168</cp:revision>
  <dcterms:created xsi:type="dcterms:W3CDTF">2020-07-07T03:32:06Z</dcterms:created>
  <dcterms:modified xsi:type="dcterms:W3CDTF">2020-10-13T12:57:03Z</dcterms:modified>
</cp:coreProperties>
</file>