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57" r:id="rId4"/>
    <p:sldId id="271" r:id="rId5"/>
    <p:sldId id="258" r:id="rId6"/>
    <p:sldId id="273" r:id="rId7"/>
    <p:sldId id="274" r:id="rId8"/>
    <p:sldId id="275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B138"/>
    <a:srgbClr val="4E9F60"/>
    <a:srgbClr val="EEEBE4"/>
    <a:srgbClr val="4847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66" d="100"/>
          <a:sy n="66" d="100"/>
        </p:scale>
        <p:origin x="667" y="10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741363" y="566738"/>
            <a:ext cx="793750" cy="57213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2"/>
            <a:ext cx="5080000" cy="49323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5" y="1244602"/>
            <a:ext cx="5094116" cy="49323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2021/4/17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 flipH="1">
            <a:off x="351692" y="1026942"/>
            <a:ext cx="573116" cy="509366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3"/>
            <a:ext cx="5157787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9" y="1376363"/>
            <a:ext cx="5183188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9" y="22002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1218565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3D0CE79-49FB-443D-BEF8-6B709DE8FD0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2021/4/17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lvl="0" algn="ctr"/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1218565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F906490-237C-474C-BA2E-D98840BC1F8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741363" y="566738"/>
            <a:ext cx="793750" cy="57213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2021/4/17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0" y="533403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30"/>
            <a:ext cx="6172200" cy="487362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0" y="2133603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1218565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3D0CE79-49FB-443D-BEF8-6B709DE8FD0C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2021/4/17</a:t>
            </a:fld>
            <a:endParaRPr kumimoji="0" lang="zh-CN" altLang="en-US" sz="9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lvl="0" algn="ctr"/>
            <a:endParaRPr lang="en-US" altLang="zh-CN" sz="900" dirty="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1218565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F906490-237C-474C-BA2E-D98840BC1F8F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9"/>
            <a:ext cx="6172200" cy="48736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just" defTabSz="685800" rtl="0" eaLnBrk="1" latinLnBrk="0" hangingPunct="1">
              <a:lnSpc>
                <a:spcPct val="110000"/>
              </a:lnSpc>
              <a:spcBef>
                <a:spcPts val="135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 pitchFamily="18" charset="2"/>
              <a:buNone/>
              <a:defRPr/>
            </a:pP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单击图标添加图片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1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1218565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3D0CE79-49FB-443D-BEF8-6B709DE8FD0C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2021/4/17</a:t>
            </a:fld>
            <a:endParaRPr kumimoji="0" lang="zh-CN" altLang="en-US" sz="9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lvl="0" algn="ctr"/>
            <a:endParaRPr lang="en-US" altLang="zh-CN" sz="900" dirty="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1218565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F906490-237C-474C-BA2E-D98840BC1F8F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741363" y="566738"/>
            <a:ext cx="793750" cy="57213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1849438" y="844550"/>
            <a:ext cx="9702800" cy="52324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1218565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3D0CE79-49FB-443D-BEF8-6B709DE8FD0C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2021/4/17</a:t>
            </a:fld>
            <a:endParaRPr kumimoji="0" lang="zh-CN" altLang="en-US" sz="9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lvl="0" algn="ctr"/>
            <a:endParaRPr lang="en-US" altLang="zh-CN" sz="900" dirty="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1218565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F906490-237C-474C-BA2E-D98840BC1F8F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0" y="365127"/>
            <a:ext cx="1182511" cy="581183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1590262" y="365127"/>
            <a:ext cx="8456850" cy="581183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/>
          </a:solidFill>
          <a:effectLst/>
          <a:latin typeface="+mj-ea"/>
          <a:ea typeface="+mj-ea"/>
          <a:cs typeface="+mj-cs"/>
        </a:defRPr>
      </a:lvl1pPr>
    </p:titleStyle>
    <p:bodyStyle>
      <a:lvl1pPr marL="267970" indent="-267970" algn="just" defTabSz="685800" rtl="0" eaLnBrk="1" latinLnBrk="0" hangingPunct="1">
        <a:lnSpc>
          <a:spcPct val="110000"/>
        </a:lnSpc>
        <a:spcBef>
          <a:spcPts val="1350"/>
        </a:spcBef>
        <a:spcAft>
          <a:spcPts val="0"/>
        </a:spcAft>
        <a:buClr>
          <a:schemeClr val="accent1"/>
        </a:buClr>
        <a:buSzPct val="70000"/>
        <a:buFont typeface="Wingdings 2" pitchFamily="18" charset="2"/>
        <a:buChar char="f"/>
        <a:defRPr sz="2800" kern="1200" baseline="0">
          <a:solidFill>
            <a:schemeClr val="accent1"/>
          </a:solidFill>
          <a:latin typeface="+mj-ea"/>
          <a:ea typeface="+mj-ea"/>
          <a:cs typeface="+mn-cs"/>
        </a:defRPr>
      </a:lvl1pPr>
      <a:lvl2pPr marL="267970" indent="-267970" algn="just" defTabSz="685800" rtl="0" eaLnBrk="1" latinLnBrk="0" hangingPunct="1">
        <a:lnSpc>
          <a:spcPct val="130000"/>
        </a:lnSpc>
        <a:spcBef>
          <a:spcPts val="0"/>
        </a:spcBef>
        <a:spcAft>
          <a:spcPts val="450"/>
        </a:spcAft>
        <a:buClr>
          <a:schemeClr val="accent2">
            <a:lumMod val="60000"/>
            <a:lumOff val="40000"/>
          </a:schemeClr>
        </a:buClr>
        <a:buFont typeface="幼圆" pitchFamily="49" charset="-122"/>
        <a:buChar char=" "/>
        <a:defRPr sz="18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8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13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2"/>
          <a:srcRect b="34995"/>
          <a:stretch/>
        </p:blipFill>
        <p:spPr>
          <a:xfrm>
            <a:off x="0" y="1574367"/>
            <a:ext cx="12191999" cy="5283633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5140" y="3706763"/>
            <a:ext cx="680852" cy="126147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36855" y="345313"/>
            <a:ext cx="12192000" cy="381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4" t="9347"/>
          <a:stretch/>
        </p:blipFill>
        <p:spPr>
          <a:xfrm>
            <a:off x="1" y="0"/>
            <a:ext cx="5007340" cy="49113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100"/>
          <a:stretch/>
        </p:blipFill>
        <p:spPr>
          <a:xfrm>
            <a:off x="2055392" y="1559127"/>
            <a:ext cx="1002426" cy="8965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61" t="36149" r="-7961" b="-36149"/>
          <a:stretch/>
        </p:blipFill>
        <p:spPr>
          <a:xfrm rot="5400000">
            <a:off x="2002457" y="2508618"/>
            <a:ext cx="1002426" cy="89655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997732" y="3799485"/>
            <a:ext cx="664797" cy="100925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节</a:t>
            </a:r>
            <a:r>
              <a:rPr lang="zh-CN" altLang="en-US" sz="24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气</a:t>
            </a:r>
            <a:endParaRPr lang="zh-CN" altLang="en-US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35821" y="1218642"/>
            <a:ext cx="2945422" cy="36317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800" b="1" dirty="0">
                <a:latin typeface="站酷小薇LOGO体" panose="02010600010101010101" pitchFamily="2" charset="-122"/>
                <a:ea typeface="站酷小薇LOGO体" panose="02010600010101010101" pitchFamily="2" charset="-122"/>
              </a:rPr>
              <a:t>谷雨</a:t>
            </a:r>
          </a:p>
        </p:txBody>
      </p:sp>
      <p:cxnSp>
        <p:nvCxnSpPr>
          <p:cNvPr id="47" name="直接连接符 46"/>
          <p:cNvCxnSpPr/>
          <p:nvPr/>
        </p:nvCxnSpPr>
        <p:spPr>
          <a:xfrm flipV="1">
            <a:off x="6549995" y="1534988"/>
            <a:ext cx="1025474" cy="1237040"/>
          </a:xfrm>
          <a:prstGeom prst="line">
            <a:avLst/>
          </a:prstGeom>
          <a:ln w="38100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95B138">
                    <a:alpha val="15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V="1">
            <a:off x="6817393" y="2779648"/>
            <a:ext cx="512737" cy="618520"/>
          </a:xfrm>
          <a:prstGeom prst="line">
            <a:avLst/>
          </a:prstGeom>
          <a:ln w="38100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95B138">
                    <a:alpha val="47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V="1">
            <a:off x="4637767" y="4037591"/>
            <a:ext cx="644419" cy="704375"/>
          </a:xfrm>
          <a:prstGeom prst="line">
            <a:avLst/>
          </a:prstGeom>
          <a:ln w="38100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95B138">
                    <a:alpha val="25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flipV="1">
            <a:off x="4426730" y="2584419"/>
            <a:ext cx="1130301" cy="1299280"/>
          </a:xfrm>
          <a:prstGeom prst="line">
            <a:avLst/>
          </a:prstGeom>
          <a:ln w="38100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95B138">
                    <a:alpha val="32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265"/>
          <a:stretch/>
        </p:blipFill>
        <p:spPr>
          <a:xfrm>
            <a:off x="22401" y="4194693"/>
            <a:ext cx="6421796" cy="2680670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283"/>
          <a:stretch/>
        </p:blipFill>
        <p:spPr>
          <a:xfrm rot="10800000">
            <a:off x="6068257" y="4976629"/>
            <a:ext cx="6421796" cy="18871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2"/>
          <a:srcRect b="34995"/>
          <a:stretch/>
        </p:blipFill>
        <p:spPr>
          <a:xfrm>
            <a:off x="0" y="1574367"/>
            <a:ext cx="12191999" cy="528363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36855" y="345313"/>
            <a:ext cx="12192000" cy="381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4" t="9347"/>
          <a:stretch/>
        </p:blipFill>
        <p:spPr>
          <a:xfrm>
            <a:off x="1" y="0"/>
            <a:ext cx="5007340" cy="49113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100"/>
          <a:stretch/>
        </p:blipFill>
        <p:spPr>
          <a:xfrm>
            <a:off x="2055392" y="1559127"/>
            <a:ext cx="1002426" cy="8965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61" t="36149" r="-7961" b="-36149"/>
          <a:stretch/>
        </p:blipFill>
        <p:spPr>
          <a:xfrm rot="5400000">
            <a:off x="2002457" y="2508618"/>
            <a:ext cx="1002426" cy="89655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360915" y="1098559"/>
            <a:ext cx="1625060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200" b="1" dirty="0">
                <a:latin typeface="站酷小薇LOGO体" panose="02010600010101010101" pitchFamily="2" charset="-122"/>
                <a:ea typeface="站酷小薇LOGO体" panose="02010600010101010101" pitchFamily="2" charset="-122"/>
              </a:rPr>
              <a:t>谷雨</a:t>
            </a:r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265"/>
          <a:stretch/>
        </p:blipFill>
        <p:spPr>
          <a:xfrm>
            <a:off x="22401" y="4194693"/>
            <a:ext cx="6421796" cy="2680670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283"/>
          <a:stretch/>
        </p:blipFill>
        <p:spPr>
          <a:xfrm rot="10800000">
            <a:off x="6068257" y="4976629"/>
            <a:ext cx="6421796" cy="188715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647268" y="1276375"/>
            <a:ext cx="1985159" cy="357559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333333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谷雨是“雨生百谷”的意思，每年</a:t>
            </a:r>
            <a:r>
              <a:rPr lang="en-US" altLang="zh-CN" dirty="0">
                <a:solidFill>
                  <a:srgbClr val="333333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4</a:t>
            </a:r>
            <a:r>
              <a:rPr lang="zh-CN" altLang="en-US" dirty="0">
                <a:solidFill>
                  <a:srgbClr val="333333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月</a:t>
            </a:r>
            <a:r>
              <a:rPr lang="en-US" altLang="zh-CN" dirty="0">
                <a:solidFill>
                  <a:srgbClr val="333333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20</a:t>
            </a:r>
            <a:r>
              <a:rPr lang="zh-CN" altLang="en-US" dirty="0">
                <a:solidFill>
                  <a:srgbClr val="333333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日或</a:t>
            </a:r>
            <a:r>
              <a:rPr lang="en-US" altLang="zh-CN" dirty="0">
                <a:solidFill>
                  <a:srgbClr val="333333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21</a:t>
            </a:r>
            <a:r>
              <a:rPr lang="zh-CN" altLang="en-US" dirty="0">
                <a:solidFill>
                  <a:srgbClr val="333333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日太阳到达黄经</a:t>
            </a:r>
            <a:r>
              <a:rPr lang="en-US" altLang="zh-CN" dirty="0">
                <a:solidFill>
                  <a:srgbClr val="333333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30°</a:t>
            </a:r>
            <a:r>
              <a:rPr lang="zh-CN" altLang="en-US" dirty="0">
                <a:solidFill>
                  <a:srgbClr val="333333"/>
                </a:solidFill>
                <a:latin typeface="站酷小薇LOGO体" panose="02010600010101010101" pitchFamily="2" charset="-122"/>
                <a:ea typeface="站酷小薇LOGO体" panose="02010600010101010101" pitchFamily="2" charset="-122"/>
              </a:rPr>
              <a:t>时为谷雨，谷雨的天气最主要的特点多雨，有利于谷物生长。</a:t>
            </a:r>
            <a:endParaRPr lang="zh-CN" altLang="en-US" dirty="0"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  <a:p>
            <a:pPr>
              <a:lnSpc>
                <a:spcPct val="130000"/>
              </a:lnSpc>
            </a:pPr>
            <a:endParaRPr lang="zh-CN" altLang="en-US" dirty="0" smtClean="0">
              <a:latin typeface="Arial" pitchFamily="34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7037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37"/>
          <a:stretch/>
        </p:blipFill>
        <p:spPr>
          <a:xfrm>
            <a:off x="7430408" y="4126767"/>
            <a:ext cx="4761591" cy="220503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982325" y="768492"/>
            <a:ext cx="824841" cy="296491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latin typeface="站酷小薇LOGO体" panose="02010600010101010101" pitchFamily="2" charset="-122"/>
                <a:ea typeface="站酷小薇LOGO体" panose="02010600010101010101" pitchFamily="2" charset="-122"/>
              </a:rPr>
              <a:t>谷</a:t>
            </a:r>
            <a:r>
              <a:rPr lang="zh-CN" altLang="en-US" sz="3200" b="1" dirty="0" smtClean="0">
                <a:latin typeface="站酷小薇LOGO体" panose="02010600010101010101" pitchFamily="2" charset="-122"/>
                <a:ea typeface="站酷小薇LOGO体" panose="02010600010101010101" pitchFamily="2" charset="-122"/>
              </a:rPr>
              <a:t>雨节气的特点</a:t>
            </a:r>
            <a:endParaRPr lang="zh-CN" altLang="en-US" sz="3200" b="1" dirty="0"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72650" y="207308"/>
            <a:ext cx="2419350" cy="123097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885"/>
          <a:stretch/>
        </p:blipFill>
        <p:spPr>
          <a:xfrm>
            <a:off x="1" y="1021080"/>
            <a:ext cx="7277100" cy="257682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982892" y="971239"/>
            <a:ext cx="2769989" cy="25594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站酷小薇LOGO体" panose="02010600010101010101" pitchFamily="2" charset="-122"/>
                <a:ea typeface="站酷小薇LOGO体" panose="02010600010101010101" pitchFamily="2" charset="-122"/>
              </a:rPr>
              <a:t>        中</a:t>
            </a:r>
            <a:r>
              <a:rPr lang="zh-CN" altLang="en-US" sz="1600" dirty="0">
                <a:latin typeface="站酷小薇LOGO体" panose="02010600010101010101" pitchFamily="2" charset="-122"/>
                <a:ea typeface="站酷小薇LOGO体" panose="02010600010101010101" pitchFamily="2" charset="-122"/>
              </a:rPr>
              <a:t>国古代将谷雨分为三候：“一候萍始生</a:t>
            </a:r>
            <a:r>
              <a:rPr lang="en-US" altLang="zh-CN" sz="1600" dirty="0">
                <a:latin typeface="站酷小薇LOGO体" panose="02010600010101010101" pitchFamily="2" charset="-122"/>
                <a:ea typeface="站酷小薇LOGO体" panose="02010600010101010101" pitchFamily="2" charset="-122"/>
              </a:rPr>
              <a:t>;</a:t>
            </a:r>
            <a:r>
              <a:rPr lang="zh-CN" altLang="en-US" sz="1600" dirty="0">
                <a:latin typeface="站酷小薇LOGO体" panose="02010600010101010101" pitchFamily="2" charset="-122"/>
                <a:ea typeface="站酷小薇LOGO体" panose="02010600010101010101" pitchFamily="2" charset="-122"/>
              </a:rPr>
              <a:t>二候鸣鸠拂其羽</a:t>
            </a:r>
            <a:r>
              <a:rPr lang="en-US" altLang="zh-CN" sz="1600" dirty="0">
                <a:latin typeface="站酷小薇LOGO体" panose="02010600010101010101" pitchFamily="2" charset="-122"/>
                <a:ea typeface="站酷小薇LOGO体" panose="02010600010101010101" pitchFamily="2" charset="-122"/>
              </a:rPr>
              <a:t>;</a:t>
            </a:r>
            <a:r>
              <a:rPr lang="zh-CN" altLang="en-US" sz="1600" dirty="0">
                <a:latin typeface="站酷小薇LOGO体" panose="02010600010101010101" pitchFamily="2" charset="-122"/>
                <a:ea typeface="站酷小薇LOGO体" panose="02010600010101010101" pitchFamily="2" charset="-122"/>
              </a:rPr>
              <a:t>三候戴胜降于桑。”是说谷雨后降雨量增多，浮萍开始生长，接着布谷鸟便开始提醒人们播种了，然后是桑树上开始见到戴胜鸟</a:t>
            </a:r>
            <a:r>
              <a:rPr lang="zh-CN" altLang="en-US" sz="1600" dirty="0" smtClean="0">
                <a:latin typeface="站酷小薇LOGO体" panose="02010600010101010101" pitchFamily="2" charset="-122"/>
                <a:ea typeface="站酷小薇LOGO体" panose="02010600010101010101" pitchFamily="2" charset="-122"/>
              </a:rPr>
              <a:t>。</a:t>
            </a:r>
            <a:endParaRPr lang="zh-CN" altLang="en-US" sz="1600" dirty="0"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234793" y="4259609"/>
            <a:ext cx="4616648" cy="20721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站酷小薇LOGO体" panose="02010600010101010101" pitchFamily="2" charset="-122"/>
                <a:ea typeface="站酷小薇LOGO体" panose="02010600010101010101" pitchFamily="2" charset="-122"/>
              </a:rPr>
              <a:t>　　谷雨节气后降雨增多，空气中的湿度逐渐加大，此时我们在养生中应遵遁自然节气的变化，针对其气候特点进行调养。同时由于天气转温，人们的室外活动增加，北方地区的桃花、杏花等开放</a:t>
            </a:r>
            <a:r>
              <a:rPr lang="en-US" altLang="zh-CN" sz="1600" dirty="0">
                <a:latin typeface="站酷小薇LOGO体" panose="02010600010101010101" pitchFamily="2" charset="-122"/>
                <a:ea typeface="站酷小薇LOGO体" panose="02010600010101010101" pitchFamily="2" charset="-122"/>
              </a:rPr>
              <a:t>;</a:t>
            </a:r>
            <a:r>
              <a:rPr lang="zh-CN" altLang="en-US" sz="1600" dirty="0">
                <a:latin typeface="站酷小薇LOGO体" panose="02010600010101010101" pitchFamily="2" charset="-122"/>
                <a:ea typeface="站酷小薇LOGO体" panose="02010600010101010101" pitchFamily="2" charset="-122"/>
              </a:rPr>
              <a:t>杨絮、柳絮四处飞扬。</a:t>
            </a:r>
          </a:p>
          <a:p>
            <a:pPr>
              <a:lnSpc>
                <a:spcPct val="150000"/>
              </a:lnSpc>
            </a:pPr>
            <a:endParaRPr lang="zh-CN" altLang="en-US" sz="1600" dirty="0" smtClean="0"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6835" y="4787241"/>
            <a:ext cx="2725473" cy="1064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068328" y="1675447"/>
            <a:ext cx="7192738" cy="36118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站酷小薇LOGO体" panose="02010600010101010101" pitchFamily="2" charset="-122"/>
                <a:ea typeface="站酷小薇LOGO体" panose="02010600010101010101" pitchFamily="2" charset="-122"/>
              </a:rPr>
              <a:t>谷雨时节，南方地区“杨花落尽子规啼”，柳絮飞落，杜鹃夜啼，牡丹吐蕊，樱桃红熟，自然景物告示人们：时至暮春了。这时，南方的气温升高较快，一般</a:t>
            </a:r>
            <a:r>
              <a:rPr lang="en-US" altLang="zh-CN" dirty="0">
                <a:latin typeface="站酷小薇LOGO体" panose="02010600010101010101" pitchFamily="2" charset="-122"/>
                <a:ea typeface="站酷小薇LOGO体" panose="02010600010101010101" pitchFamily="2" charset="-122"/>
              </a:rPr>
              <a:t>4</a:t>
            </a:r>
            <a:r>
              <a:rPr lang="zh-CN" altLang="en-US" dirty="0">
                <a:latin typeface="站酷小薇LOGO体" panose="02010600010101010101" pitchFamily="2" charset="-122"/>
                <a:ea typeface="站酷小薇LOGO体" panose="02010600010101010101" pitchFamily="2" charset="-122"/>
              </a:rPr>
              <a:t>月下旬平均气温，除了华南北部和西部部分地区外，已达</a:t>
            </a:r>
            <a:r>
              <a:rPr lang="en-US" altLang="zh-CN" dirty="0">
                <a:latin typeface="站酷小薇LOGO体" panose="02010600010101010101" pitchFamily="2" charset="-122"/>
                <a:ea typeface="站酷小薇LOGO体" panose="02010600010101010101" pitchFamily="2" charset="-122"/>
              </a:rPr>
              <a:t>20℃~22℃</a:t>
            </a:r>
            <a:r>
              <a:rPr lang="zh-CN" altLang="en-US" dirty="0">
                <a:latin typeface="站酷小薇LOGO体" panose="02010600010101010101" pitchFamily="2" charset="-122"/>
                <a:ea typeface="站酷小薇LOGO体" panose="02010600010101010101" pitchFamily="2" charset="-122"/>
              </a:rPr>
              <a:t>，比中旬增高</a:t>
            </a:r>
            <a:r>
              <a:rPr lang="en-US" altLang="zh-CN" dirty="0">
                <a:latin typeface="站酷小薇LOGO体" panose="02010600010101010101" pitchFamily="2" charset="-122"/>
                <a:ea typeface="站酷小薇LOGO体" panose="02010600010101010101" pitchFamily="2" charset="-122"/>
              </a:rPr>
              <a:t>2℃</a:t>
            </a:r>
            <a:r>
              <a:rPr lang="zh-CN" altLang="en-US" dirty="0">
                <a:latin typeface="站酷小薇LOGO体" panose="02010600010101010101" pitchFamily="2" charset="-122"/>
                <a:ea typeface="站酷小薇LOGO体" panose="02010600010101010101" pitchFamily="2" charset="-122"/>
              </a:rPr>
              <a:t>以上。华南东部常会有一、二天出现</a:t>
            </a:r>
            <a:r>
              <a:rPr lang="en-US" altLang="zh-CN" dirty="0">
                <a:latin typeface="站酷小薇LOGO体" panose="02010600010101010101" pitchFamily="2" charset="-122"/>
                <a:ea typeface="站酷小薇LOGO体" panose="02010600010101010101" pitchFamily="2" charset="-122"/>
              </a:rPr>
              <a:t>30</a:t>
            </a:r>
            <a:r>
              <a:rPr lang="zh-CN" altLang="en-US" dirty="0">
                <a:latin typeface="站酷小薇LOGO体" panose="02010600010101010101" pitchFamily="2" charset="-122"/>
                <a:ea typeface="站酷小薇LOGO体" panose="02010600010101010101" pitchFamily="2" charset="-122"/>
              </a:rPr>
              <a:t>以上的高温，使人开始有炎热之感。低海拔河谷地带也已进入夏季。</a:t>
            </a:r>
          </a:p>
          <a:p>
            <a:r>
              <a:rPr lang="zh-CN" altLang="en-US" dirty="0">
                <a:latin typeface="站酷小薇LOGO体" panose="02010600010101010101" pitchFamily="2" charset="-122"/>
                <a:ea typeface="站酷小薇LOGO体" panose="02010600010101010101" pitchFamily="2" charset="-122"/>
              </a:rPr>
              <a:t> </a:t>
            </a:r>
          </a:p>
          <a:p>
            <a:r>
              <a:rPr lang="zh-CN" altLang="en-US" dirty="0">
                <a:latin typeface="站酷小薇LOGO体" panose="02010600010101010101" pitchFamily="2" charset="-122"/>
                <a:ea typeface="站酷小薇LOGO体" panose="02010600010101010101" pitchFamily="2" charset="-122"/>
              </a:rPr>
              <a:t>　　谷雨节气，东亚高空西风急流会再一次发生明显减弱和北移，华南暖湿气团比较活跃，西风带自西向东环流波动比较频繁，低气压和江淮气旋活动逐渐增多。受其影响，江淮地区会出现连续阴雨或大风暴雨。</a:t>
            </a:r>
          </a:p>
          <a:p>
            <a:r>
              <a:rPr lang="zh-CN" altLang="en-US" dirty="0">
                <a:latin typeface="站酷小薇LOGO体" panose="02010600010101010101" pitchFamily="2" charset="-122"/>
                <a:ea typeface="站酷小薇LOGO体" panose="02010600010101010101" pitchFamily="2" charset="-122"/>
              </a:rPr>
              <a:t> </a:t>
            </a:r>
          </a:p>
          <a:p>
            <a:r>
              <a:rPr lang="zh-CN" altLang="en-US" dirty="0">
                <a:latin typeface="站酷小薇LOGO体" panose="02010600010101010101" pitchFamily="2" charset="-122"/>
                <a:ea typeface="站酷小薇LOGO体" panose="02010600010101010101" pitchFamily="2" charset="-122"/>
              </a:rPr>
              <a:t>　　谷雨是春季的最后一个节气，这时田中的秧苗初插、作物新种，最需要雨水的滋润，所以说“春雨贵如油”。</a:t>
            </a:r>
          </a:p>
          <a:p>
            <a:pPr>
              <a:lnSpc>
                <a:spcPct val="130000"/>
              </a:lnSpc>
            </a:pPr>
            <a:endParaRPr lang="zh-CN" altLang="en-US" dirty="0" smtClean="0"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A89A54B-9662-4BFF-A2BA-C174556336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5303" y="183586"/>
            <a:ext cx="6224562" cy="142049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5050" y="104775"/>
            <a:ext cx="2266950" cy="67532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/>
          <a:srcRect t="26000" b="34667"/>
          <a:stretch/>
        </p:blipFill>
        <p:spPr>
          <a:xfrm>
            <a:off x="0" y="4160520"/>
            <a:ext cx="5017750" cy="26974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265"/>
          <a:stretch/>
        </p:blipFill>
        <p:spPr>
          <a:xfrm>
            <a:off x="22401" y="4194693"/>
            <a:ext cx="6421796" cy="2680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64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/>
          <a:srcRect t="26000" b="34667"/>
          <a:stretch/>
        </p:blipFill>
        <p:spPr>
          <a:xfrm>
            <a:off x="0" y="4160520"/>
            <a:ext cx="5017750" cy="269748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265"/>
          <a:stretch/>
        </p:blipFill>
        <p:spPr>
          <a:xfrm>
            <a:off x="22401" y="4194693"/>
            <a:ext cx="6421796" cy="2680670"/>
          </a:xfrm>
          <a:prstGeom prst="rect">
            <a:avLst/>
          </a:prstGeom>
        </p:spPr>
      </p:pic>
      <p:pic>
        <p:nvPicPr>
          <p:cNvPr id="7" name="Picture 9" descr="F:\ppt素材\图标\我收集的图标\字体\3.png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 rot="10800000">
            <a:off x="9925049" y="1077377"/>
            <a:ext cx="91441" cy="44500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9925050" y="1425505"/>
            <a:ext cx="824841" cy="91307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latin typeface="站酷小薇LOGO体" panose="02010600010101010101" pitchFamily="2" charset="-122"/>
                <a:ea typeface="站酷小薇LOGO体" panose="02010600010101010101" pitchFamily="2" charset="-122"/>
              </a:rPr>
              <a:t>祭海</a:t>
            </a:r>
            <a:endParaRPr lang="zh-CN" altLang="en-US" sz="3200" dirty="0" smtClean="0"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58618" y="1251440"/>
            <a:ext cx="3065455" cy="410195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latin typeface="站酷小薇LOGO体" panose="02010600010101010101" pitchFamily="2" charset="-122"/>
                <a:ea typeface="站酷小薇LOGO体" panose="02010600010101010101" pitchFamily="2" charset="-122"/>
              </a:rPr>
              <a:t>谷雨时节海水回暖，百鱼行至浅海地带，是下海捕鱼的好日子。俗话说：“骑着谷雨上网场。”为了能够出海平安、满载而归，渔民们在谷雨这天要举行海祭，祈求海神保佑。因此，谷雨节也叫作渔民出海捕鱼的“壮行节”。旧时海边，村村都有海神庙或娘娘庙，祭祀时刻一到，渔民便抬着供品到庙前摆供祭祀，有的则将供品抬至海边，敲锣打鼓，燃放鞭炮，面海祭祀，场面十分隆重。</a:t>
            </a:r>
            <a:endParaRPr lang="zh-CN" altLang="en-US" sz="1600" dirty="0" smtClean="0"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982325" y="768492"/>
            <a:ext cx="824841" cy="214417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latin typeface="站酷小薇LOGO体" panose="02010600010101010101" pitchFamily="2" charset="-122"/>
                <a:ea typeface="站酷小薇LOGO体" panose="02010600010101010101" pitchFamily="2" charset="-122"/>
              </a:rPr>
              <a:t>谷雨的习俗</a:t>
            </a:r>
            <a:endParaRPr lang="zh-CN" altLang="en-US" sz="3200" dirty="0"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72650" y="207308"/>
            <a:ext cx="2419350" cy="1230976"/>
          </a:xfrm>
          <a:prstGeom prst="rect">
            <a:avLst/>
          </a:prstGeom>
        </p:spPr>
      </p:pic>
      <p:pic>
        <p:nvPicPr>
          <p:cNvPr id="17" name="图片 16" descr="墨迹3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6490" y="1028744"/>
            <a:ext cx="428159" cy="396761"/>
          </a:xfrm>
          <a:prstGeom prst="rect">
            <a:avLst/>
          </a:prstGeom>
        </p:spPr>
      </p:pic>
      <p:pic>
        <p:nvPicPr>
          <p:cNvPr id="18" name="Picture 9" descr="F:\ppt素材\图标\我收集的图标\字体\3.png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 rot="10800000">
            <a:off x="5982864" y="1077377"/>
            <a:ext cx="91441" cy="44500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文本框 18"/>
          <p:cNvSpPr txBox="1"/>
          <p:nvPr/>
        </p:nvSpPr>
        <p:spPr>
          <a:xfrm>
            <a:off x="5982865" y="1425505"/>
            <a:ext cx="824841" cy="255454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latin typeface="站酷小薇LOGO体" panose="02010600010101010101" pitchFamily="2" charset="-122"/>
                <a:ea typeface="站酷小薇LOGO体" panose="02010600010101010101" pitchFamily="2" charset="-122"/>
              </a:rPr>
              <a:t>祭祀文祖仓颉</a:t>
            </a:r>
            <a:endParaRPr lang="zh-CN" altLang="en-US" sz="3200" dirty="0" smtClean="0"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776696" y="1251440"/>
            <a:ext cx="2105192" cy="410195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latin typeface="站酷小薇LOGO体" panose="02010600010101010101" pitchFamily="2" charset="-122"/>
                <a:ea typeface="站酷小薇LOGO体" panose="02010600010101010101" pitchFamily="2" charset="-122"/>
              </a:rPr>
              <a:t>自汉代以来，陕西白水县谷雨有祭祀文祖仓颉的习俗。传说中，仓颉创造文字，功盖天地，黄帝为之感动，以“天降谷子雨”作为其造字的酬劳，从此便有了“谷雨”节。此后每年谷雨节，附近村民都要组织庙会纪念仓颉。</a:t>
            </a:r>
            <a:endParaRPr lang="zh-CN" altLang="en-US" sz="1600" dirty="0" smtClean="0"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pic>
        <p:nvPicPr>
          <p:cNvPr id="21" name="图片 20" descr="墨迹3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74305" y="1028744"/>
            <a:ext cx="428159" cy="396761"/>
          </a:xfrm>
          <a:prstGeom prst="rect">
            <a:avLst/>
          </a:prstGeom>
        </p:spPr>
      </p:pic>
      <p:pic>
        <p:nvPicPr>
          <p:cNvPr id="23" name="Picture 9" descr="F:\ppt素材\图标\我收集的图标\字体\3.png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 rot="10800000">
            <a:off x="2951854" y="1077377"/>
            <a:ext cx="91441" cy="44500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" name="文本框 23"/>
          <p:cNvSpPr txBox="1"/>
          <p:nvPr/>
        </p:nvSpPr>
        <p:spPr>
          <a:xfrm>
            <a:off x="2951855" y="1425505"/>
            <a:ext cx="824841" cy="173380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latin typeface="站酷小薇LOGO体" panose="02010600010101010101" pitchFamily="2" charset="-122"/>
                <a:ea typeface="站酷小薇LOGO体" panose="02010600010101010101" pitchFamily="2" charset="-122"/>
              </a:rPr>
              <a:t>摘茶饮茶</a:t>
            </a:r>
            <a:endParaRPr lang="zh-CN" altLang="en-US" sz="3200" dirty="0" smtClean="0"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385862" y="1251440"/>
            <a:ext cx="1465016" cy="410195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latin typeface="站酷小薇LOGO体" panose="02010600010101010101" pitchFamily="2" charset="-122"/>
                <a:ea typeface="站酷小薇LOGO体" panose="02010600010101010101" pitchFamily="2" charset="-122"/>
              </a:rPr>
              <a:t>南方谷雨摘茶习俗，传说谷雨这天的茶喝了会清火、辟邪、明目等。所以谷雨这天不管是什么天气，人们都会去茶山摘一些新茶回来喝，以祈求健康。</a:t>
            </a:r>
            <a:endParaRPr lang="zh-CN" altLang="en-US" sz="1600" dirty="0" smtClean="0"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pic>
        <p:nvPicPr>
          <p:cNvPr id="26" name="图片 25" descr="墨迹3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3295" y="1028744"/>
            <a:ext cx="428159" cy="3967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F:\ppt素材\图标\我收集的图标\字体\3.png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 rot="10800000">
            <a:off x="8947808" y="1077377"/>
            <a:ext cx="91441" cy="44500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8947809" y="1425505"/>
            <a:ext cx="824841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latin typeface="站酷小薇LOGO体" panose="02010600010101010101" pitchFamily="2" charset="-122"/>
                <a:ea typeface="站酷小薇LOGO体" panose="02010600010101010101" pitchFamily="2" charset="-122"/>
              </a:rPr>
              <a:t>食香椿</a:t>
            </a:r>
            <a:endParaRPr lang="zh-CN" altLang="en-US" sz="3200" dirty="0" smtClean="0"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61728" y="1251440"/>
            <a:ext cx="1785104" cy="410195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latin typeface="站酷小薇LOGO体" panose="02010600010101010101" pitchFamily="2" charset="-122"/>
                <a:ea typeface="站酷小薇LOGO体" panose="02010600010101010101" pitchFamily="2" charset="-122"/>
              </a:rPr>
              <a:t>北方谷雨食香椿习俗，谷雨前后是香椿上市的时节，这时的香椿醇香爽口营养价值高，有“雨前香椿嫩如丝”之说。香椿具有提高机体免疫力，健胃、理气、止泻、润肤、抗菌、消炎、杀虫之功效。</a:t>
            </a:r>
            <a:endParaRPr lang="zh-CN" altLang="en-US" sz="1600" dirty="0" smtClean="0"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982325" y="768492"/>
            <a:ext cx="824841" cy="214417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latin typeface="站酷小薇LOGO体" panose="02010600010101010101" pitchFamily="2" charset="-122"/>
                <a:ea typeface="站酷小薇LOGO体" panose="02010600010101010101" pitchFamily="2" charset="-122"/>
              </a:rPr>
              <a:t>谷雨的习俗</a:t>
            </a:r>
            <a:endParaRPr lang="zh-CN" altLang="en-US" sz="3200" dirty="0"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72650" y="207308"/>
            <a:ext cx="2419350" cy="1230976"/>
          </a:xfrm>
          <a:prstGeom prst="rect">
            <a:avLst/>
          </a:prstGeom>
        </p:spPr>
      </p:pic>
      <p:pic>
        <p:nvPicPr>
          <p:cNvPr id="17" name="图片 16" descr="墨迹3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9249" y="1028744"/>
            <a:ext cx="428159" cy="396761"/>
          </a:xfrm>
          <a:prstGeom prst="rect">
            <a:avLst/>
          </a:prstGeom>
        </p:spPr>
      </p:pic>
      <p:pic>
        <p:nvPicPr>
          <p:cNvPr id="18" name="Picture 9" descr="F:\ppt素材\图标\我收集的图标\字体\3.png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 rot="10800000">
            <a:off x="6254156" y="1077377"/>
            <a:ext cx="91441" cy="44500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文本框 18"/>
          <p:cNvSpPr txBox="1"/>
          <p:nvPr/>
        </p:nvSpPr>
        <p:spPr>
          <a:xfrm>
            <a:off x="6254157" y="1425505"/>
            <a:ext cx="824841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latin typeface="站酷小薇LOGO体" panose="02010600010101010101" pitchFamily="2" charset="-122"/>
                <a:ea typeface="站酷小薇LOGO体" panose="02010600010101010101" pitchFamily="2" charset="-122"/>
              </a:rPr>
              <a:t>走谷雨</a:t>
            </a:r>
            <a:endParaRPr lang="zh-CN" altLang="en-US" sz="3200" dirty="0" smtClean="0"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008251" y="1251440"/>
            <a:ext cx="1144929" cy="410195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latin typeface="站酷小薇LOGO体" panose="02010600010101010101" pitchFamily="2" charset="-122"/>
                <a:ea typeface="站酷小薇LOGO体" panose="02010600010101010101" pitchFamily="2" charset="-122"/>
              </a:rPr>
              <a:t>　古时有“走谷雨”的风俗，谷雨这天青年妇女走村串亲，有的到野外走一圈就回来。寓意与自然相融合，强身健体。</a:t>
            </a:r>
            <a:endParaRPr lang="zh-CN" altLang="en-US" sz="1600" dirty="0" smtClean="0"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pic>
        <p:nvPicPr>
          <p:cNvPr id="21" name="图片 20" descr="墨迹3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5597" y="1028744"/>
            <a:ext cx="428159" cy="39676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5"/>
          <a:srcRect t="26000" b="34667"/>
          <a:stretch/>
        </p:blipFill>
        <p:spPr>
          <a:xfrm>
            <a:off x="0" y="4160520"/>
            <a:ext cx="5017750" cy="2697480"/>
          </a:xfrm>
          <a:prstGeom prst="rect">
            <a:avLst/>
          </a:prstGeom>
        </p:spPr>
      </p:pic>
      <p:pic>
        <p:nvPicPr>
          <p:cNvPr id="23" name="Picture 9" descr="F:\ppt素材\图标\我收集的图标\字体\3.png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 rot="10800000">
            <a:off x="4183409" y="1077377"/>
            <a:ext cx="91441" cy="44500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" name="文本框 23"/>
          <p:cNvSpPr txBox="1"/>
          <p:nvPr/>
        </p:nvSpPr>
        <p:spPr>
          <a:xfrm>
            <a:off x="4183410" y="1425505"/>
            <a:ext cx="824841" cy="91307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latin typeface="站酷小薇LOGO体" panose="02010600010101010101" pitchFamily="2" charset="-122"/>
                <a:ea typeface="站酷小薇LOGO体" panose="02010600010101010101" pitchFamily="2" charset="-122"/>
              </a:rPr>
              <a:t>赏花</a:t>
            </a:r>
            <a:endParaRPr lang="zh-CN" altLang="en-US" sz="3200" dirty="0" smtClean="0"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297329" y="1251440"/>
            <a:ext cx="1785104" cy="410195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latin typeface="站酷小薇LOGO体" panose="02010600010101010101" pitchFamily="2" charset="-122"/>
                <a:ea typeface="站酷小薇LOGO体" panose="02010600010101010101" pitchFamily="2" charset="-122"/>
              </a:rPr>
              <a:t>谷雨前后也是牡丹花开的重要时段，因此，牡丹花也被称为“谷雨花”。“谷雨三朝看牡丹”，赏牡丹成为人们闲暇重要的娱乐活动。至今，山东、河南、四川等地还于谷雨时节举行牡丹花会，供人们游乐聚会。</a:t>
            </a:r>
            <a:endParaRPr lang="zh-CN" altLang="en-US" sz="1600" dirty="0" smtClean="0">
              <a:latin typeface="站酷小薇LOGO体" panose="02010600010101010101" pitchFamily="2" charset="-122"/>
              <a:ea typeface="站酷小薇LOGO体" panose="02010600010101010101" pitchFamily="2" charset="-122"/>
            </a:endParaRPr>
          </a:p>
        </p:txBody>
      </p:sp>
      <p:pic>
        <p:nvPicPr>
          <p:cNvPr id="26" name="图片 25" descr="墨迹3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4850" y="1028744"/>
            <a:ext cx="428159" cy="396761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265"/>
          <a:stretch/>
        </p:blipFill>
        <p:spPr>
          <a:xfrm>
            <a:off x="22401" y="4194693"/>
            <a:ext cx="6421796" cy="2680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7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2"/>
          <a:srcRect b="34995"/>
          <a:stretch/>
        </p:blipFill>
        <p:spPr>
          <a:xfrm>
            <a:off x="0" y="1574367"/>
            <a:ext cx="12191999" cy="5283633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5140" y="3706763"/>
            <a:ext cx="680852" cy="126147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36855" y="345313"/>
            <a:ext cx="12192000" cy="381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4" t="9347"/>
          <a:stretch/>
        </p:blipFill>
        <p:spPr>
          <a:xfrm>
            <a:off x="1" y="0"/>
            <a:ext cx="5007340" cy="49113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100"/>
          <a:stretch/>
        </p:blipFill>
        <p:spPr>
          <a:xfrm>
            <a:off x="2055392" y="1559127"/>
            <a:ext cx="1002426" cy="8965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61" t="36149" r="-7961" b="-36149"/>
          <a:stretch/>
        </p:blipFill>
        <p:spPr>
          <a:xfrm rot="5400000">
            <a:off x="2002457" y="2508618"/>
            <a:ext cx="1002426" cy="89655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997732" y="3799485"/>
            <a:ext cx="664797" cy="100925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节</a:t>
            </a:r>
            <a:r>
              <a:rPr lang="zh-CN" altLang="en-US" sz="24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气</a:t>
            </a:r>
            <a:endParaRPr lang="zh-CN" altLang="en-US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35821" y="1218642"/>
            <a:ext cx="2945422" cy="36317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800" b="1" dirty="0">
                <a:latin typeface="站酷小薇LOGO体" panose="02010600010101010101" pitchFamily="2" charset="-122"/>
                <a:ea typeface="站酷小薇LOGO体" panose="02010600010101010101" pitchFamily="2" charset="-122"/>
              </a:rPr>
              <a:t>谷雨</a:t>
            </a:r>
          </a:p>
        </p:txBody>
      </p:sp>
      <p:cxnSp>
        <p:nvCxnSpPr>
          <p:cNvPr id="47" name="直接连接符 46"/>
          <p:cNvCxnSpPr/>
          <p:nvPr/>
        </p:nvCxnSpPr>
        <p:spPr>
          <a:xfrm flipV="1">
            <a:off x="6549995" y="1534988"/>
            <a:ext cx="1025474" cy="1237040"/>
          </a:xfrm>
          <a:prstGeom prst="line">
            <a:avLst/>
          </a:prstGeom>
          <a:ln w="38100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95B138">
                    <a:alpha val="15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V="1">
            <a:off x="6817393" y="2779648"/>
            <a:ext cx="512737" cy="618520"/>
          </a:xfrm>
          <a:prstGeom prst="line">
            <a:avLst/>
          </a:prstGeom>
          <a:ln w="38100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95B138">
                    <a:alpha val="47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V="1">
            <a:off x="4637767" y="4037591"/>
            <a:ext cx="644419" cy="704375"/>
          </a:xfrm>
          <a:prstGeom prst="line">
            <a:avLst/>
          </a:prstGeom>
          <a:ln w="38100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95B138">
                    <a:alpha val="25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flipV="1">
            <a:off x="4426730" y="2584419"/>
            <a:ext cx="1130301" cy="1299280"/>
          </a:xfrm>
          <a:prstGeom prst="line">
            <a:avLst/>
          </a:prstGeom>
          <a:ln w="38100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95B138">
                    <a:alpha val="32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265"/>
          <a:stretch/>
        </p:blipFill>
        <p:spPr>
          <a:xfrm>
            <a:off x="22401" y="4194693"/>
            <a:ext cx="6421796" cy="2680670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283"/>
          <a:stretch/>
        </p:blipFill>
        <p:spPr>
          <a:xfrm rot="10800000">
            <a:off x="6068257" y="4976629"/>
            <a:ext cx="6421796" cy="1887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523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74564" y="3624606"/>
            <a:ext cx="4049250" cy="17727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itchFamily="34" charset="0"/>
                <a:ea typeface="微软雅黑" pitchFamily="34" charset="-122"/>
              </a:rPr>
              <a:t>内容摘自互联网</a:t>
            </a:r>
            <a:endParaRPr lang="en-US" altLang="zh-CN" sz="1400" dirty="0" smtClean="0">
              <a:latin typeface="Arial" pitchFamily="34" charset="0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400" dirty="0">
              <a:latin typeface="Arial" pitchFamily="34" charset="0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400" dirty="0" smtClean="0">
              <a:latin typeface="Arial" pitchFamily="34" charset="0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400" dirty="0" smtClean="0">
                <a:latin typeface="Arial" pitchFamily="34" charset="0"/>
                <a:ea typeface="微软雅黑" pitchFamily="34" charset="-122"/>
              </a:rPr>
              <a:t>Sunny </a:t>
            </a:r>
            <a:r>
              <a:rPr lang="zh-CN" altLang="en-US" sz="1400" dirty="0" smtClean="0">
                <a:latin typeface="Arial" pitchFamily="34" charset="0"/>
                <a:ea typeface="微软雅黑" pitchFamily="34" charset="-122"/>
              </a:rPr>
              <a:t>作品</a:t>
            </a:r>
            <a:endParaRPr lang="en-US" altLang="zh-CN" sz="1400" dirty="0" smtClean="0">
              <a:latin typeface="Arial" pitchFamily="34" charset="0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400" dirty="0">
              <a:latin typeface="Arial" pitchFamily="34" charset="0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400" dirty="0" smtClean="0">
                <a:latin typeface="Arial" pitchFamily="34" charset="0"/>
                <a:ea typeface="微软雅黑" pitchFamily="34" charset="-122"/>
              </a:rPr>
              <a:t>51PPT</a:t>
            </a:r>
            <a:r>
              <a:rPr lang="zh-CN" altLang="en-US" sz="1400" dirty="0" smtClean="0">
                <a:latin typeface="Arial" pitchFamily="34" charset="0"/>
                <a:ea typeface="微软雅黑" pitchFamily="34" charset="-122"/>
              </a:rPr>
              <a:t>模板网   </a:t>
            </a:r>
            <a:r>
              <a:rPr lang="en-US" altLang="zh-CN" sz="1400" dirty="0" smtClean="0">
                <a:latin typeface="Arial" pitchFamily="34" charset="0"/>
                <a:ea typeface="微软雅黑" pitchFamily="34" charset="-122"/>
                <a:hlinkClick r:id="rId2"/>
              </a:rPr>
              <a:t>www.51pptmoban.com</a:t>
            </a:r>
            <a:r>
              <a:rPr lang="en-US" altLang="zh-CN" sz="1400" dirty="0" smtClean="0">
                <a:latin typeface="Arial" pitchFamily="34" charset="0"/>
                <a:ea typeface="微软雅黑" pitchFamily="34" charset="-122"/>
              </a:rPr>
              <a:t>  </a:t>
            </a:r>
            <a:r>
              <a:rPr lang="zh-CN" altLang="en-US" sz="1400" dirty="0" smtClean="0">
                <a:latin typeface="Arial" pitchFamily="34" charset="0"/>
                <a:ea typeface="微软雅黑" pitchFamily="34" charset="-122"/>
              </a:rPr>
              <a:t>授权发布</a:t>
            </a:r>
            <a:endParaRPr lang="en-US" altLang="zh-CN" sz="1400" dirty="0" smtClean="0">
              <a:latin typeface="Arial" pitchFamily="34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6204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0530A99PPBG">
  <a:themeElements>
    <a:clrScheme name="自定义 669">
      <a:dk1>
        <a:srgbClr val="636363"/>
      </a:dk1>
      <a:lt1>
        <a:srgbClr val="FFFFFF"/>
      </a:lt1>
      <a:dk2>
        <a:srgbClr val="FFFFFF"/>
      </a:dk2>
      <a:lt2>
        <a:srgbClr val="5F5F5F"/>
      </a:lt2>
      <a:accent1>
        <a:srgbClr val="57453C"/>
      </a:accent1>
      <a:accent2>
        <a:srgbClr val="8F6049"/>
      </a:accent2>
      <a:accent3>
        <a:srgbClr val="AD7F23"/>
      </a:accent3>
      <a:accent4>
        <a:srgbClr val="AA4526"/>
      </a:accent4>
      <a:accent5>
        <a:srgbClr val="AB4379"/>
      </a:accent5>
      <a:accent6>
        <a:srgbClr val="00B050"/>
      </a:accent6>
      <a:hlink>
        <a:srgbClr val="474747"/>
      </a:hlink>
      <a:folHlink>
        <a:srgbClr val="9F9F9F"/>
      </a:folHlink>
    </a:clrScheme>
    <a:fontScheme name="自定义 21">
      <a:majorFont>
        <a:latin typeface="Bodoni MT"/>
        <a:ea typeface="华文新魏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itchFamily="34" charset="0"/>
            <a:ea typeface="微软雅黑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871</Words>
  <Application>Microsoft Office PowerPoint</Application>
  <PresentationFormat>宽屏</PresentationFormat>
  <Paragraphs>34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华文新魏</vt:lpstr>
      <vt:lpstr>楷体</vt:lpstr>
      <vt:lpstr>微软雅黑</vt:lpstr>
      <vt:lpstr>幼圆</vt:lpstr>
      <vt:lpstr>站酷小薇LOGO体</vt:lpstr>
      <vt:lpstr>Arial</vt:lpstr>
      <vt:lpstr>Calibri</vt:lpstr>
      <vt:lpstr>Wingdings 2</vt:lpstr>
      <vt:lpstr>A000120140530A99PPBG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谷雨节气</dc:title>
  <dc:subject>谷雨</dc:subject>
  <dc:creator>sunny</dc:creator>
  <cp:keywords>51PPT模板网</cp:keywords>
  <dc:description>www.51pptmoban.com</dc:description>
  <cp:lastModifiedBy>Microsoft 帐户</cp:lastModifiedBy>
  <cp:revision>74</cp:revision>
  <dcterms:created xsi:type="dcterms:W3CDTF">2016-01-02T04:31:55Z</dcterms:created>
  <dcterms:modified xsi:type="dcterms:W3CDTF">2021-04-17T14:09:26Z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2052-10.1.0.5400</vt:lpwstr>
  </property>
</Properties>
</file>