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tags/tag17.xml" ContentType="application/vnd.openxmlformats-officedocument.presentationml.tags+xml"/>
  <Override PartName="/ppt/notesSlides/notesSlide19.xml" ContentType="application/vnd.openxmlformats-officedocument.presentationml.notesSlide+xml"/>
  <Override PartName="/ppt/tags/tag18.xml" ContentType="application/vnd.openxmlformats-officedocument.presentationml.tags+xml"/>
  <Override PartName="/ppt/notesSlides/notesSlide20.xml" ContentType="application/vnd.openxmlformats-officedocument.presentationml.notesSlide+xml"/>
  <Override PartName="/ppt/tags/tag19.xml" ContentType="application/vnd.openxmlformats-officedocument.presentationml.tags+xml"/>
  <Override PartName="/ppt/notesSlides/notesSlide21.xml" ContentType="application/vnd.openxmlformats-officedocument.presentationml.notesSlide+xml"/>
  <Override PartName="/ppt/tags/tag20.xml" ContentType="application/vnd.openxmlformats-officedocument.presentationml.tags+xml"/>
  <Override PartName="/ppt/notesSlides/notesSlide22.xml" ContentType="application/vnd.openxmlformats-officedocument.presentationml.notesSlide+xml"/>
  <Override PartName="/ppt/tags/tag21.xml" ContentType="application/vnd.openxmlformats-officedocument.presentationml.tags+xml"/>
  <Override PartName="/ppt/notesSlides/notesSlide23.xml" ContentType="application/vnd.openxmlformats-officedocument.presentationml.notesSlide+xml"/>
  <Override PartName="/ppt/tags/tag22.xml" ContentType="application/vnd.openxmlformats-officedocument.presentationml.tags+xml"/>
  <Override PartName="/ppt/notesSlides/notesSlide24.xml" ContentType="application/vnd.openxmlformats-officedocument.presentationml.notesSlide+xml"/>
  <Override PartName="/ppt/tags/tag23.xml" ContentType="application/vnd.openxmlformats-officedocument.presentationml.tags+xml"/>
  <Override PartName="/ppt/notesSlides/notesSlide25.xml" ContentType="application/vnd.openxmlformats-officedocument.presentationml.notesSlide+xml"/>
  <Override PartName="/ppt/tags/tag24.xml" ContentType="application/vnd.openxmlformats-officedocument.presentationml.tags+xml"/>
  <Override PartName="/ppt/notesSlides/notesSlide26.xml" ContentType="application/vnd.openxmlformats-officedocument.presentationml.notesSlide+xml"/>
  <Override PartName="/ppt/tags/tag25.xml" ContentType="application/vnd.openxmlformats-officedocument.presentationml.tags+xml"/>
  <Override PartName="/ppt/notesSlides/notesSlide27.xml" ContentType="application/vnd.openxmlformats-officedocument.presentationml.notesSlide+xml"/>
  <Override PartName="/ppt/tags/tag26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86" r:id="rId3"/>
    <p:sldId id="258" r:id="rId4"/>
    <p:sldId id="259" r:id="rId5"/>
    <p:sldId id="260" r:id="rId6"/>
    <p:sldId id="261" r:id="rId7"/>
    <p:sldId id="262" r:id="rId8"/>
    <p:sldId id="287" r:id="rId9"/>
    <p:sldId id="263" r:id="rId10"/>
    <p:sldId id="265" r:id="rId11"/>
    <p:sldId id="266" r:id="rId12"/>
    <p:sldId id="288" r:id="rId13"/>
    <p:sldId id="268" r:id="rId14"/>
    <p:sldId id="269" r:id="rId15"/>
    <p:sldId id="271" r:id="rId16"/>
    <p:sldId id="275" r:id="rId17"/>
    <p:sldId id="276" r:id="rId18"/>
    <p:sldId id="289" r:id="rId19"/>
    <p:sldId id="272" r:id="rId20"/>
    <p:sldId id="273" r:id="rId21"/>
    <p:sldId id="274" r:id="rId22"/>
    <p:sldId id="277" r:id="rId23"/>
    <p:sldId id="278" r:id="rId24"/>
    <p:sldId id="290" r:id="rId25"/>
    <p:sldId id="280" r:id="rId26"/>
    <p:sldId id="281" r:id="rId27"/>
    <p:sldId id="282" r:id="rId28"/>
    <p:sldId id="283" r:id="rId29"/>
    <p:sldId id="285" r:id="rId30"/>
    <p:sldId id="291" r:id="rId31"/>
    <p:sldId id="292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8A1"/>
    <a:srgbClr val="00B0F0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55" autoAdjust="0"/>
    <p:restoredTop sz="92802" autoAdjust="0"/>
  </p:normalViewPr>
  <p:slideViewPr>
    <p:cSldViewPr snapToGrid="0">
      <p:cViewPr varScale="1">
        <p:scale>
          <a:sx n="149" d="100"/>
          <a:sy n="149" d="100"/>
        </p:scale>
        <p:origin x="132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0ABBE-C9D7-41BB-89C0-FAE3C2FBE554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D8D5A-8C1C-4BFE-81EB-A1BF4854C5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20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994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7362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862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877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738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09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6825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5097780"/>
            <a:ext cx="9144000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0" y="-1011"/>
            <a:ext cx="699278" cy="467736"/>
          </a:xfrm>
          <a:custGeom>
            <a:avLst/>
            <a:gdLst>
              <a:gd name="connsiteX0" fmla="*/ 0 w 699278"/>
              <a:gd name="connsiteY0" fmla="*/ 0 h 467736"/>
              <a:gd name="connsiteX1" fmla="*/ 582344 w 699278"/>
              <a:gd name="connsiteY1" fmla="*/ 0 h 467736"/>
              <a:gd name="connsiteX2" fmla="*/ 699278 w 699278"/>
              <a:gd name="connsiteY2" fmla="*/ 467736 h 467736"/>
              <a:gd name="connsiteX3" fmla="*/ 0 w 699278"/>
              <a:gd name="connsiteY3" fmla="*/ 467736 h 467736"/>
              <a:gd name="connsiteX4" fmla="*/ 0 w 699278"/>
              <a:gd name="connsiteY4" fmla="*/ 0 h 46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278" h="467736">
                <a:moveTo>
                  <a:pt x="0" y="0"/>
                </a:moveTo>
                <a:lnTo>
                  <a:pt x="582344" y="0"/>
                </a:lnTo>
                <a:lnTo>
                  <a:pt x="699278" y="467736"/>
                </a:lnTo>
                <a:lnTo>
                  <a:pt x="0" y="467736"/>
                </a:lnTo>
                <a:lnTo>
                  <a:pt x="0" y="0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 rot="15300000">
            <a:off x="647611" y="348115"/>
            <a:ext cx="257126" cy="162802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 rot="10800000">
            <a:off x="0" y="4944628"/>
            <a:ext cx="1831335" cy="198871"/>
          </a:xfrm>
          <a:custGeom>
            <a:avLst/>
            <a:gdLst>
              <a:gd name="connsiteX0" fmla="*/ 1831335 w 1831335"/>
              <a:gd name="connsiteY0" fmla="*/ 198871 h 198871"/>
              <a:gd name="connsiteX1" fmla="*/ 49718 w 1831335"/>
              <a:gd name="connsiteY1" fmla="*/ 198871 h 198871"/>
              <a:gd name="connsiteX2" fmla="*/ 0 w 1831335"/>
              <a:gd name="connsiteY2" fmla="*/ 0 h 198871"/>
              <a:gd name="connsiteX3" fmla="*/ 1831335 w 1831335"/>
              <a:gd name="connsiteY3" fmla="*/ 0 h 198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1335" h="198871">
                <a:moveTo>
                  <a:pt x="1831335" y="198871"/>
                </a:moveTo>
                <a:lnTo>
                  <a:pt x="49718" y="198871"/>
                </a:lnTo>
                <a:lnTo>
                  <a:pt x="0" y="0"/>
                </a:lnTo>
                <a:lnTo>
                  <a:pt x="1831335" y="0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31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351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79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836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727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0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975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21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439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289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61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02B17-D7FF-4C39-8F3D-F8D75D80E9D8}" type="datetimeFigureOut">
              <a:rPr lang="zh-CN" altLang="en-US" smtClean="0"/>
              <a:t>2021/5/31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05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13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5" Type="http://schemas.openxmlformats.org/officeDocument/2006/relationships/image" Target="../media/image26.pn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2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F:\0PPT素材\背景及图片\斜纹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4" name="圆角矩形 823"/>
          <p:cNvSpPr/>
          <p:nvPr/>
        </p:nvSpPr>
        <p:spPr>
          <a:xfrm>
            <a:off x="4019874" y="3423896"/>
            <a:ext cx="5124126" cy="54822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7" name="任意多边形 826"/>
          <p:cNvSpPr/>
          <p:nvPr/>
        </p:nvSpPr>
        <p:spPr>
          <a:xfrm>
            <a:off x="0" y="0"/>
            <a:ext cx="4646858" cy="5143500"/>
          </a:xfrm>
          <a:custGeom>
            <a:avLst/>
            <a:gdLst>
              <a:gd name="connsiteX0" fmla="*/ 0 w 4646858"/>
              <a:gd name="connsiteY0" fmla="*/ 0 h 5143500"/>
              <a:gd name="connsiteX1" fmla="*/ 3360983 w 4646858"/>
              <a:gd name="connsiteY1" fmla="*/ 0 h 5143500"/>
              <a:gd name="connsiteX2" fmla="*/ 4646858 w 4646858"/>
              <a:gd name="connsiteY2" fmla="*/ 5143500 h 5143500"/>
              <a:gd name="connsiteX3" fmla="*/ 0 w 464685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858" h="5143500">
                <a:moveTo>
                  <a:pt x="0" y="0"/>
                </a:moveTo>
                <a:lnTo>
                  <a:pt x="3360983" y="0"/>
                </a:lnTo>
                <a:lnTo>
                  <a:pt x="4646858" y="5143500"/>
                </a:lnTo>
                <a:lnTo>
                  <a:pt x="0" y="514350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0" y="0"/>
            <a:ext cx="4646858" cy="5143500"/>
          </a:xfrm>
          <a:custGeom>
            <a:avLst/>
            <a:gdLst>
              <a:gd name="connsiteX0" fmla="*/ 0 w 4646858"/>
              <a:gd name="connsiteY0" fmla="*/ 0 h 5143500"/>
              <a:gd name="connsiteX1" fmla="*/ 3360983 w 4646858"/>
              <a:gd name="connsiteY1" fmla="*/ 0 h 5143500"/>
              <a:gd name="connsiteX2" fmla="*/ 4646858 w 4646858"/>
              <a:gd name="connsiteY2" fmla="*/ 5143500 h 5143500"/>
              <a:gd name="connsiteX3" fmla="*/ 0 w 464685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858" h="5143500">
                <a:moveTo>
                  <a:pt x="0" y="0"/>
                </a:moveTo>
                <a:lnTo>
                  <a:pt x="3360983" y="0"/>
                </a:lnTo>
                <a:lnTo>
                  <a:pt x="4646858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3142666" y="1497837"/>
            <a:ext cx="6001334" cy="2007100"/>
          </a:xfrm>
          <a:custGeom>
            <a:avLst/>
            <a:gdLst>
              <a:gd name="connsiteX0" fmla="*/ 0 w 6001334"/>
              <a:gd name="connsiteY0" fmla="*/ 0 h 2007100"/>
              <a:gd name="connsiteX1" fmla="*/ 6001334 w 6001334"/>
              <a:gd name="connsiteY1" fmla="*/ 0 h 2007100"/>
              <a:gd name="connsiteX2" fmla="*/ 6001334 w 6001334"/>
              <a:gd name="connsiteY2" fmla="*/ 2007100 h 2007100"/>
              <a:gd name="connsiteX3" fmla="*/ 501775 w 6001334"/>
              <a:gd name="connsiteY3" fmla="*/ 2007100 h 2007100"/>
              <a:gd name="connsiteX4" fmla="*/ 0 w 6001334"/>
              <a:gd name="connsiteY4" fmla="*/ 0 h 200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1334" h="2007100">
                <a:moveTo>
                  <a:pt x="0" y="0"/>
                </a:moveTo>
                <a:lnTo>
                  <a:pt x="6001334" y="0"/>
                </a:lnTo>
                <a:lnTo>
                  <a:pt x="6001334" y="2007100"/>
                </a:lnTo>
                <a:lnTo>
                  <a:pt x="501775" y="2007100"/>
                </a:lnTo>
                <a:lnTo>
                  <a:pt x="0" y="0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591187" y="3581509"/>
            <a:ext cx="19175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414455"/>
                </a:solidFill>
                <a:cs typeface="+mn-ea"/>
                <a:sym typeface="+mn-lt"/>
              </a:rPr>
              <a:t>答辩人：</a:t>
            </a:r>
            <a:r>
              <a:rPr lang="en-US" altLang="zh-CN" sz="1400" dirty="0" smtClean="0">
                <a:solidFill>
                  <a:srgbClr val="414455"/>
                </a:solidFill>
                <a:cs typeface="+mn-ea"/>
                <a:sym typeface="+mn-lt"/>
              </a:rPr>
              <a:t>51PPT</a:t>
            </a:r>
            <a:r>
              <a:rPr lang="zh-CN" altLang="en-US" sz="1400" dirty="0" smtClean="0">
                <a:solidFill>
                  <a:srgbClr val="414455"/>
                </a:solidFill>
                <a:cs typeface="+mn-ea"/>
                <a:sym typeface="+mn-lt"/>
              </a:rPr>
              <a:t>模板网</a:t>
            </a:r>
            <a:endParaRPr lang="zh-CN" altLang="en-US" sz="14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grpSp>
        <p:nvGrpSpPr>
          <p:cNvPr id="812" name="组合 811"/>
          <p:cNvGrpSpPr/>
          <p:nvPr/>
        </p:nvGrpSpPr>
        <p:grpSpPr>
          <a:xfrm>
            <a:off x="3913932" y="1866697"/>
            <a:ext cx="4698722" cy="1137200"/>
            <a:chOff x="3742782" y="1866697"/>
            <a:chExt cx="4698722" cy="1137200"/>
          </a:xfrm>
        </p:grpSpPr>
        <p:sp>
          <p:nvSpPr>
            <p:cNvPr id="7" name="TextBox 6"/>
            <p:cNvSpPr txBox="1"/>
            <p:nvPr/>
          </p:nvSpPr>
          <p:spPr>
            <a:xfrm>
              <a:off x="3742782" y="1866697"/>
              <a:ext cx="469872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毕业论文答辩模板</a:t>
              </a:r>
              <a:endPara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66" name="TextBox 12"/>
            <p:cNvSpPr txBox="1"/>
            <p:nvPr/>
          </p:nvSpPr>
          <p:spPr>
            <a:xfrm>
              <a:off x="3882932" y="2742287"/>
              <a:ext cx="44546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论文答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辩   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/  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 毕业汇报   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/   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学术总结   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/   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社团活动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811" name="直接连接符 810"/>
            <p:cNvCxnSpPr/>
            <p:nvPr/>
          </p:nvCxnSpPr>
          <p:spPr>
            <a:xfrm>
              <a:off x="3857548" y="2652189"/>
              <a:ext cx="43466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19" y="588164"/>
            <a:ext cx="2976214" cy="66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61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泪滴形 40"/>
          <p:cNvSpPr/>
          <p:nvPr/>
        </p:nvSpPr>
        <p:spPr>
          <a:xfrm>
            <a:off x="3060647" y="2793527"/>
            <a:ext cx="1398494" cy="1398494"/>
          </a:xfrm>
          <a:prstGeom prst="teardrop">
            <a:avLst/>
          </a:prstGeom>
          <a:solidFill>
            <a:srgbClr val="414455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泪滴形 41"/>
          <p:cNvSpPr/>
          <p:nvPr/>
        </p:nvSpPr>
        <p:spPr>
          <a:xfrm flipH="1" flipV="1">
            <a:off x="4532459" y="1320122"/>
            <a:ext cx="1398494" cy="1398494"/>
          </a:xfrm>
          <a:prstGeom prst="teardrop">
            <a:avLst/>
          </a:prstGeom>
          <a:solidFill>
            <a:srgbClr val="414455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泪滴形 44"/>
          <p:cNvSpPr/>
          <p:nvPr/>
        </p:nvSpPr>
        <p:spPr>
          <a:xfrm flipV="1">
            <a:off x="3316526" y="1576003"/>
            <a:ext cx="1142613" cy="1142613"/>
          </a:xfrm>
          <a:prstGeom prst="teardrop">
            <a:avLst/>
          </a:prstGeom>
          <a:solidFill>
            <a:srgbClr val="00B0F0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772415" y="1438354"/>
            <a:ext cx="1020672" cy="1020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228042" y="3030157"/>
            <a:ext cx="1020672" cy="1020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3447739" y="1682092"/>
            <a:ext cx="755417" cy="755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泪滴形 48"/>
          <p:cNvSpPr/>
          <p:nvPr/>
        </p:nvSpPr>
        <p:spPr>
          <a:xfrm flipH="1">
            <a:off x="4532460" y="2793527"/>
            <a:ext cx="1398494" cy="1398494"/>
          </a:xfrm>
          <a:prstGeom prst="teardrop">
            <a:avLst/>
          </a:prstGeom>
          <a:solidFill>
            <a:srgbClr val="00B0F0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761657" y="3041545"/>
            <a:ext cx="1020672" cy="1020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420222" y="1904423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cs typeface="+mn-ea"/>
                <a:sym typeface="+mn-lt"/>
              </a:rPr>
              <a:t>文字标题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18625" y="1795760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cs typeface="+mn-ea"/>
                <a:sym typeface="+mn-lt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85385" y="3402106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cs typeface="+mn-ea"/>
                <a:sym typeface="+mn-lt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49639" y="341338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cs typeface="+mn-ea"/>
                <a:sym typeface="+mn-lt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86" name="环形箭头 85"/>
          <p:cNvSpPr/>
          <p:nvPr/>
        </p:nvSpPr>
        <p:spPr>
          <a:xfrm>
            <a:off x="5664438" y="2913914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7" name="环形箭头 86"/>
          <p:cNvSpPr/>
          <p:nvPr/>
        </p:nvSpPr>
        <p:spPr>
          <a:xfrm flipV="1">
            <a:off x="5640456" y="1763486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414455"/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8" name="环形箭头 87"/>
          <p:cNvSpPr/>
          <p:nvPr/>
        </p:nvSpPr>
        <p:spPr>
          <a:xfrm flipH="1">
            <a:off x="2381385" y="2875519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414455"/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9" name="环形箭头 88"/>
          <p:cNvSpPr/>
          <p:nvPr/>
        </p:nvSpPr>
        <p:spPr>
          <a:xfrm flipH="1" flipV="1">
            <a:off x="2357403" y="1725091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44430" y="1296780"/>
            <a:ext cx="221968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矩形 35"/>
          <p:cNvSpPr/>
          <p:nvPr/>
        </p:nvSpPr>
        <p:spPr>
          <a:xfrm>
            <a:off x="894989" y="13011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课题现状及发展情况</a:t>
            </a:r>
          </a:p>
        </p:txBody>
      </p:sp>
      <p:sp>
        <p:nvSpPr>
          <p:cNvPr id="37" name="TextBox 100"/>
          <p:cNvSpPr txBox="1"/>
          <p:nvPr/>
        </p:nvSpPr>
        <p:spPr>
          <a:xfrm>
            <a:off x="6283789" y="1251247"/>
            <a:ext cx="221968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9" name="TextBox 100"/>
          <p:cNvSpPr txBox="1"/>
          <p:nvPr/>
        </p:nvSpPr>
        <p:spPr>
          <a:xfrm>
            <a:off x="644430" y="3697624"/>
            <a:ext cx="221968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0" name="TextBox 100"/>
          <p:cNvSpPr txBox="1"/>
          <p:nvPr/>
        </p:nvSpPr>
        <p:spPr>
          <a:xfrm>
            <a:off x="6283789" y="3734713"/>
            <a:ext cx="221968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02419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1264196"/>
            <a:ext cx="9144000" cy="2135215"/>
            <a:chOff x="0" y="921296"/>
            <a:chExt cx="9144000" cy="2135215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4826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23300" y="921296"/>
              <a:ext cx="5207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82600" y="928123"/>
              <a:ext cx="0" cy="211255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82600" y="3050305"/>
              <a:ext cx="2045091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597416" y="1969556"/>
              <a:ext cx="2025884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527691" y="1969432"/>
              <a:ext cx="2044309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2527691" y="1969556"/>
              <a:ext cx="0" cy="1080749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572000" y="3046251"/>
              <a:ext cx="2025416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4572000" y="1975762"/>
              <a:ext cx="0" cy="1080749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597416" y="1965502"/>
              <a:ext cx="0" cy="1080749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8623300" y="928123"/>
              <a:ext cx="0" cy="1056275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756403" y="2669072"/>
            <a:ext cx="1500680" cy="1440161"/>
          </a:xfrm>
          <a:prstGeom prst="rect">
            <a:avLst/>
          </a:prstGeom>
          <a:solidFill>
            <a:srgbClr val="F3F3F3"/>
          </a:solidFill>
          <a:ln w="19050">
            <a:solidFill>
              <a:srgbClr val="00B0F0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56403" y="2669072"/>
            <a:ext cx="1506368" cy="4326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70358" y="269342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2018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97265" y="3183188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点击</a:t>
            </a:r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添加文字内容</a:t>
            </a:r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，内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容简要</a:t>
            </a:r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详尽，</a:t>
            </a:r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言简意赅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798300" y="1588886"/>
            <a:ext cx="1500680" cy="1440161"/>
          </a:xfrm>
          <a:prstGeom prst="rect">
            <a:avLst/>
          </a:prstGeom>
          <a:solidFill>
            <a:srgbClr val="F9F9F9"/>
          </a:solidFill>
          <a:ln w="19050">
            <a:solidFill>
              <a:srgbClr val="2448A1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798300" y="1588886"/>
            <a:ext cx="1506368" cy="432665"/>
          </a:xfrm>
          <a:prstGeom prst="rect">
            <a:avLst/>
          </a:prstGeom>
          <a:solidFill>
            <a:srgbClr val="2448A1"/>
          </a:solidFill>
          <a:ln>
            <a:solidFill>
              <a:srgbClr val="2448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12778" y="161702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2019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830783" y="2109898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点击添加文字内容，内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容简要详尽，言简意赅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826128" y="2669071"/>
            <a:ext cx="1500680" cy="1440161"/>
          </a:xfrm>
          <a:prstGeom prst="rect">
            <a:avLst/>
          </a:prstGeom>
          <a:solidFill>
            <a:srgbClr val="F3F3F3"/>
          </a:solidFill>
          <a:ln w="19050">
            <a:solidFill>
              <a:srgbClr val="00B0F0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826128" y="2669071"/>
            <a:ext cx="1506368" cy="43266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27906" y="269342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864777" y="3192713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点击添加文字内容，内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容简要详尽，言简意赅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868025" y="1588885"/>
            <a:ext cx="1500680" cy="1440161"/>
          </a:xfrm>
          <a:prstGeom prst="rect">
            <a:avLst/>
          </a:prstGeom>
          <a:solidFill>
            <a:srgbClr val="F3F3F3"/>
          </a:solidFill>
          <a:ln w="19050">
            <a:solidFill>
              <a:srgbClr val="2448A1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868025" y="1588885"/>
            <a:ext cx="1506368" cy="432665"/>
          </a:xfrm>
          <a:prstGeom prst="rect">
            <a:avLst/>
          </a:prstGeom>
          <a:solidFill>
            <a:srgbClr val="2448A1"/>
          </a:solidFill>
          <a:ln>
            <a:solidFill>
              <a:srgbClr val="2448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169803" y="161702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901637" y="2119423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点击添加文字内容，内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容简要详尽，言简意赅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94989" y="13011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课题现状及发展情况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78033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 25"/>
          <p:cNvSpPr/>
          <p:nvPr/>
        </p:nvSpPr>
        <p:spPr>
          <a:xfrm>
            <a:off x="4019874" y="3423896"/>
            <a:ext cx="5124126" cy="54822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0" y="0"/>
            <a:ext cx="4646858" cy="5143500"/>
          </a:xfrm>
          <a:custGeom>
            <a:avLst/>
            <a:gdLst>
              <a:gd name="connsiteX0" fmla="*/ 0 w 4646858"/>
              <a:gd name="connsiteY0" fmla="*/ 0 h 5143500"/>
              <a:gd name="connsiteX1" fmla="*/ 3360983 w 4646858"/>
              <a:gd name="connsiteY1" fmla="*/ 0 h 5143500"/>
              <a:gd name="connsiteX2" fmla="*/ 4646858 w 4646858"/>
              <a:gd name="connsiteY2" fmla="*/ 5143500 h 5143500"/>
              <a:gd name="connsiteX3" fmla="*/ 0 w 464685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858" h="5143500">
                <a:moveTo>
                  <a:pt x="0" y="0"/>
                </a:moveTo>
                <a:lnTo>
                  <a:pt x="3360983" y="0"/>
                </a:lnTo>
                <a:lnTo>
                  <a:pt x="4646858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142666" y="1497837"/>
            <a:ext cx="6001334" cy="2007100"/>
          </a:xfrm>
          <a:custGeom>
            <a:avLst/>
            <a:gdLst>
              <a:gd name="connsiteX0" fmla="*/ 0 w 6001334"/>
              <a:gd name="connsiteY0" fmla="*/ 0 h 2007100"/>
              <a:gd name="connsiteX1" fmla="*/ 6001334 w 6001334"/>
              <a:gd name="connsiteY1" fmla="*/ 0 h 2007100"/>
              <a:gd name="connsiteX2" fmla="*/ 6001334 w 6001334"/>
              <a:gd name="connsiteY2" fmla="*/ 2007100 h 2007100"/>
              <a:gd name="connsiteX3" fmla="*/ 501775 w 6001334"/>
              <a:gd name="connsiteY3" fmla="*/ 2007100 h 2007100"/>
              <a:gd name="connsiteX4" fmla="*/ 0 w 6001334"/>
              <a:gd name="connsiteY4" fmla="*/ 0 h 200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1334" h="2007100">
                <a:moveTo>
                  <a:pt x="0" y="0"/>
                </a:moveTo>
                <a:lnTo>
                  <a:pt x="6001334" y="0"/>
                </a:lnTo>
                <a:lnTo>
                  <a:pt x="6001334" y="2007100"/>
                </a:lnTo>
                <a:lnTo>
                  <a:pt x="501775" y="2007100"/>
                </a:lnTo>
                <a:lnTo>
                  <a:pt x="0" y="0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015982" y="1780972"/>
            <a:ext cx="4562355" cy="1316002"/>
            <a:chOff x="3844832" y="1819072"/>
            <a:chExt cx="4562355" cy="1316002"/>
          </a:xfrm>
        </p:grpSpPr>
        <p:sp>
          <p:nvSpPr>
            <p:cNvPr id="21" name="TextBox 6"/>
            <p:cNvSpPr txBox="1"/>
            <p:nvPr/>
          </p:nvSpPr>
          <p:spPr>
            <a:xfrm>
              <a:off x="4272722" y="1819072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研究思路及过程</a:t>
              </a:r>
            </a:p>
          </p:txBody>
        </p:sp>
        <p:sp>
          <p:nvSpPr>
            <p:cNvPr id="22" name="TextBox 12"/>
            <p:cNvSpPr txBox="1"/>
            <p:nvPr/>
          </p:nvSpPr>
          <p:spPr>
            <a:xfrm>
              <a:off x="3844832" y="2704187"/>
              <a:ext cx="445461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857548" y="2614089"/>
              <a:ext cx="43466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398004" y="1177948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2448A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16600" dirty="0"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448A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81546" y="545601"/>
            <a:ext cx="1093804" cy="1093804"/>
            <a:chOff x="3658913" y="921296"/>
            <a:chExt cx="579934" cy="579934"/>
          </a:xfrm>
        </p:grpSpPr>
        <p:sp>
          <p:nvSpPr>
            <p:cNvPr id="18" name="椭圆 17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cs typeface="+mn-ea"/>
                <a:sym typeface="+mn-lt"/>
              </a:endParaRPr>
            </a:p>
          </p:txBody>
        </p:sp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21600" y="1087288"/>
              <a:ext cx="256698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770015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右箭头 40"/>
          <p:cNvSpPr/>
          <p:nvPr/>
        </p:nvSpPr>
        <p:spPr>
          <a:xfrm>
            <a:off x="4361952" y="1552377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右箭头 41"/>
          <p:cNvSpPr/>
          <p:nvPr/>
        </p:nvSpPr>
        <p:spPr>
          <a:xfrm flipH="1">
            <a:off x="4341291" y="3374656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右箭头 44"/>
          <p:cNvSpPr/>
          <p:nvPr/>
        </p:nvSpPr>
        <p:spPr>
          <a:xfrm rot="5400000" flipH="1">
            <a:off x="3418915" y="2398687"/>
            <a:ext cx="453241" cy="39895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右箭头 45"/>
          <p:cNvSpPr/>
          <p:nvPr/>
        </p:nvSpPr>
        <p:spPr>
          <a:xfrm rot="16200000" flipH="1" flipV="1">
            <a:off x="5246382" y="2423741"/>
            <a:ext cx="453241" cy="39895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187171" y="1431678"/>
            <a:ext cx="205672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12570" y="3218109"/>
            <a:ext cx="18773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47087" y="3214933"/>
            <a:ext cx="197519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47086" y="1385124"/>
            <a:ext cx="184531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949740" y="3011050"/>
            <a:ext cx="1023522" cy="1023522"/>
            <a:chOff x="4949740" y="3392050"/>
            <a:chExt cx="1023522" cy="1023522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85" name="椭圆 84"/>
            <p:cNvSpPr/>
            <p:nvPr/>
          </p:nvSpPr>
          <p:spPr>
            <a:xfrm>
              <a:off x="4949740" y="3392050"/>
              <a:ext cx="1023522" cy="10235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6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32045" y="3556924"/>
              <a:ext cx="449361" cy="67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8" name="组合 87"/>
          <p:cNvGrpSpPr/>
          <p:nvPr/>
        </p:nvGrpSpPr>
        <p:grpSpPr>
          <a:xfrm>
            <a:off x="3114140" y="3005763"/>
            <a:ext cx="1023522" cy="1023522"/>
            <a:chOff x="3114140" y="3386763"/>
            <a:chExt cx="1023522" cy="1023522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89" name="椭圆 88"/>
            <p:cNvSpPr/>
            <p:nvPr/>
          </p:nvSpPr>
          <p:spPr>
            <a:xfrm>
              <a:off x="3114140" y="3386763"/>
              <a:ext cx="1023522" cy="10235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2448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0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50035" y="3577933"/>
              <a:ext cx="551732" cy="637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2" name="组合 91"/>
          <p:cNvGrpSpPr/>
          <p:nvPr/>
        </p:nvGrpSpPr>
        <p:grpSpPr>
          <a:xfrm>
            <a:off x="3133775" y="1222105"/>
            <a:ext cx="1023522" cy="1023522"/>
            <a:chOff x="3133775" y="1603105"/>
            <a:chExt cx="1023522" cy="1023522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93" name="椭圆 92"/>
            <p:cNvSpPr/>
            <p:nvPr/>
          </p:nvSpPr>
          <p:spPr>
            <a:xfrm>
              <a:off x="3133775" y="1603105"/>
              <a:ext cx="1023522" cy="10235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4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05418" y="1773664"/>
              <a:ext cx="568133" cy="668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6" name="组合 95"/>
          <p:cNvGrpSpPr/>
          <p:nvPr/>
        </p:nvGrpSpPr>
        <p:grpSpPr>
          <a:xfrm>
            <a:off x="4937214" y="1222105"/>
            <a:ext cx="1023522" cy="1023522"/>
            <a:chOff x="4937214" y="1603105"/>
            <a:chExt cx="1023522" cy="1023522"/>
          </a:xfrm>
          <a:solidFill>
            <a:schemeClr val="bg1"/>
          </a:solidFill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97" name="椭圆 96"/>
            <p:cNvSpPr/>
            <p:nvPr/>
          </p:nvSpPr>
          <p:spPr>
            <a:xfrm>
              <a:off x="4937214" y="1603105"/>
              <a:ext cx="1023522" cy="1023522"/>
            </a:xfrm>
            <a:prstGeom prst="ellipse">
              <a:avLst/>
            </a:prstGeom>
            <a:grpFill/>
            <a:ln w="76200">
              <a:solidFill>
                <a:srgbClr val="2448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8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10713" y="1831174"/>
              <a:ext cx="481060" cy="5812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</p:pic>
      </p:grpSp>
      <p:sp>
        <p:nvSpPr>
          <p:cNvPr id="39" name="矩形 38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研究思路及过程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59023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右箭头 38"/>
          <p:cNvSpPr/>
          <p:nvPr/>
        </p:nvSpPr>
        <p:spPr>
          <a:xfrm>
            <a:off x="6362288" y="653336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00B0F0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圆角右箭头 39"/>
          <p:cNvSpPr/>
          <p:nvPr/>
        </p:nvSpPr>
        <p:spPr>
          <a:xfrm>
            <a:off x="4584288" y="1062005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2448A1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5" name="圆角右箭头 54"/>
          <p:cNvSpPr/>
          <p:nvPr/>
        </p:nvSpPr>
        <p:spPr>
          <a:xfrm>
            <a:off x="2806288" y="1482917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00B0F0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7" name="圆角右箭头 56"/>
          <p:cNvSpPr/>
          <p:nvPr/>
        </p:nvSpPr>
        <p:spPr>
          <a:xfrm>
            <a:off x="1025304" y="1923874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2448A1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914664" y="3194130"/>
            <a:ext cx="7137844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914664" y="3530032"/>
            <a:ext cx="7225624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6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7153" y="2148001"/>
            <a:ext cx="446668" cy="48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2751" y="2586314"/>
            <a:ext cx="487979" cy="469905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63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2598" y="1706919"/>
            <a:ext cx="487979" cy="487979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7898" y="1286820"/>
            <a:ext cx="487979" cy="4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TextBox 64"/>
          <p:cNvSpPr txBox="1"/>
          <p:nvPr/>
        </p:nvSpPr>
        <p:spPr>
          <a:xfrm>
            <a:off x="1625941" y="2886199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点击添加文字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548181" y="2459258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点击添加文字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257387" y="2039984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点击添加文字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122681" y="1609208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点击添加文字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研究思路及过程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42211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同心圆 26"/>
          <p:cNvSpPr/>
          <p:nvPr/>
        </p:nvSpPr>
        <p:spPr>
          <a:xfrm>
            <a:off x="6591063" y="1493090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同心圆 28"/>
          <p:cNvSpPr/>
          <p:nvPr/>
        </p:nvSpPr>
        <p:spPr>
          <a:xfrm>
            <a:off x="1074708" y="1505616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2913493" y="1505616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同心圆 30"/>
          <p:cNvSpPr/>
          <p:nvPr/>
        </p:nvSpPr>
        <p:spPr>
          <a:xfrm>
            <a:off x="4752278" y="1493090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饼形 11"/>
          <p:cNvSpPr/>
          <p:nvPr/>
        </p:nvSpPr>
        <p:spPr>
          <a:xfrm flipH="1">
            <a:off x="4753625" y="1493512"/>
            <a:ext cx="1326944" cy="1326549"/>
          </a:xfrm>
          <a:custGeom>
            <a:avLst/>
            <a:gdLst/>
            <a:ahLst/>
            <a:cxnLst/>
            <a:rect l="l" t="t" r="r" b="b"/>
            <a:pathLst>
              <a:path w="1475666" h="1475225">
                <a:moveTo>
                  <a:pt x="729096" y="0"/>
                </a:moveTo>
                <a:lnTo>
                  <a:pt x="729096" y="87283"/>
                </a:lnTo>
                <a:cubicBezTo>
                  <a:pt x="373585" y="91142"/>
                  <a:pt x="86843" y="380781"/>
                  <a:pt x="86843" y="737392"/>
                </a:cubicBezTo>
                <a:cubicBezTo>
                  <a:pt x="86843" y="1096924"/>
                  <a:pt x="378301" y="1388382"/>
                  <a:pt x="737833" y="1388382"/>
                </a:cubicBezTo>
                <a:cubicBezTo>
                  <a:pt x="1097365" y="1388382"/>
                  <a:pt x="1388823" y="1096924"/>
                  <a:pt x="1388823" y="737392"/>
                </a:cubicBezTo>
                <a:cubicBezTo>
                  <a:pt x="1388823" y="463479"/>
                  <a:pt x="1219652" y="229079"/>
                  <a:pt x="979688" y="133978"/>
                </a:cubicBezTo>
                <a:lnTo>
                  <a:pt x="1012985" y="53802"/>
                </a:lnTo>
                <a:cubicBezTo>
                  <a:pt x="1284399" y="161922"/>
                  <a:pt x="1475666" y="427321"/>
                  <a:pt x="1475666" y="737392"/>
                </a:cubicBezTo>
                <a:cubicBezTo>
                  <a:pt x="1475666" y="1144886"/>
                  <a:pt x="1145327" y="1475225"/>
                  <a:pt x="737833" y="1475225"/>
                </a:cubicBezTo>
                <a:cubicBezTo>
                  <a:pt x="330339" y="1475225"/>
                  <a:pt x="0" y="1144886"/>
                  <a:pt x="0" y="737392"/>
                </a:cubicBezTo>
                <a:cubicBezTo>
                  <a:pt x="0" y="332816"/>
                  <a:pt x="325625" y="4294"/>
                  <a:pt x="72909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饼形 13"/>
          <p:cNvSpPr/>
          <p:nvPr/>
        </p:nvSpPr>
        <p:spPr>
          <a:xfrm flipH="1">
            <a:off x="2910317" y="1506038"/>
            <a:ext cx="1326946" cy="1326523"/>
          </a:xfrm>
          <a:custGeom>
            <a:avLst/>
            <a:gdLst/>
            <a:ahLst/>
            <a:cxnLst/>
            <a:rect l="l" t="t" r="r" b="b"/>
            <a:pathLst>
              <a:path w="1475666" h="1475196">
                <a:moveTo>
                  <a:pt x="728532" y="0"/>
                </a:moveTo>
                <a:lnTo>
                  <a:pt x="728532" y="87311"/>
                </a:lnTo>
                <a:cubicBezTo>
                  <a:pt x="373281" y="91420"/>
                  <a:pt x="86843" y="380941"/>
                  <a:pt x="86843" y="737363"/>
                </a:cubicBezTo>
                <a:cubicBezTo>
                  <a:pt x="86843" y="1096895"/>
                  <a:pt x="378301" y="1388353"/>
                  <a:pt x="737833" y="1388353"/>
                </a:cubicBezTo>
                <a:cubicBezTo>
                  <a:pt x="1097365" y="1388353"/>
                  <a:pt x="1388823" y="1096895"/>
                  <a:pt x="1388823" y="737363"/>
                </a:cubicBezTo>
                <a:lnTo>
                  <a:pt x="1388654" y="735682"/>
                </a:lnTo>
                <a:lnTo>
                  <a:pt x="1475581" y="735682"/>
                </a:lnTo>
                <a:cubicBezTo>
                  <a:pt x="1475665" y="736242"/>
                  <a:pt x="1475666" y="736803"/>
                  <a:pt x="1475666" y="737363"/>
                </a:cubicBezTo>
                <a:cubicBezTo>
                  <a:pt x="1475666" y="1144857"/>
                  <a:pt x="1145327" y="1475196"/>
                  <a:pt x="737833" y="1475196"/>
                </a:cubicBezTo>
                <a:cubicBezTo>
                  <a:pt x="330339" y="1475196"/>
                  <a:pt x="0" y="1144857"/>
                  <a:pt x="0" y="737363"/>
                </a:cubicBezTo>
                <a:cubicBezTo>
                  <a:pt x="0" y="332976"/>
                  <a:pt x="325322" y="4571"/>
                  <a:pt x="728532" y="0"/>
                </a:cubicBez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1" name="饼形 12"/>
          <p:cNvSpPr/>
          <p:nvPr/>
        </p:nvSpPr>
        <p:spPr>
          <a:xfrm flipH="1">
            <a:off x="6591062" y="1493090"/>
            <a:ext cx="1326945" cy="1326830"/>
          </a:xfrm>
          <a:custGeom>
            <a:avLst/>
            <a:gdLst/>
            <a:ahLst/>
            <a:cxnLst/>
            <a:rect l="l" t="t" r="r" b="b"/>
            <a:pathLst>
              <a:path w="1475666" h="1475537">
                <a:moveTo>
                  <a:pt x="735279" y="0"/>
                </a:moveTo>
                <a:lnTo>
                  <a:pt x="735279" y="86972"/>
                </a:lnTo>
                <a:cubicBezTo>
                  <a:pt x="376921" y="88096"/>
                  <a:pt x="86843" y="379024"/>
                  <a:pt x="86843" y="737704"/>
                </a:cubicBezTo>
                <a:cubicBezTo>
                  <a:pt x="86843" y="1097236"/>
                  <a:pt x="378301" y="1388694"/>
                  <a:pt x="737833" y="1388694"/>
                </a:cubicBezTo>
                <a:cubicBezTo>
                  <a:pt x="1097365" y="1388694"/>
                  <a:pt x="1388823" y="1097236"/>
                  <a:pt x="1388823" y="737704"/>
                </a:cubicBezTo>
                <a:cubicBezTo>
                  <a:pt x="1388823" y="680887"/>
                  <a:pt x="1381544" y="625771"/>
                  <a:pt x="1365464" y="573862"/>
                </a:cubicBezTo>
                <a:lnTo>
                  <a:pt x="1448299" y="549133"/>
                </a:lnTo>
                <a:cubicBezTo>
                  <a:pt x="1467145" y="608797"/>
                  <a:pt x="1475666" y="672256"/>
                  <a:pt x="1475666" y="737704"/>
                </a:cubicBezTo>
                <a:cubicBezTo>
                  <a:pt x="1475666" y="1145198"/>
                  <a:pt x="1145327" y="1475537"/>
                  <a:pt x="737833" y="1475537"/>
                </a:cubicBezTo>
                <a:cubicBezTo>
                  <a:pt x="330339" y="1475537"/>
                  <a:pt x="0" y="1145198"/>
                  <a:pt x="0" y="737704"/>
                </a:cubicBezTo>
                <a:cubicBezTo>
                  <a:pt x="0" y="331062"/>
                  <a:pt x="328959" y="1253"/>
                  <a:pt x="735279" y="0"/>
                </a:cubicBez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2" name="同心圆 26"/>
          <p:cNvSpPr/>
          <p:nvPr/>
        </p:nvSpPr>
        <p:spPr>
          <a:xfrm flipH="1">
            <a:off x="1243319" y="1505874"/>
            <a:ext cx="1158334" cy="1326687"/>
          </a:xfrm>
          <a:custGeom>
            <a:avLst/>
            <a:gdLst/>
            <a:ahLst/>
            <a:cxnLst/>
            <a:rect l="l" t="t" r="r" b="b"/>
            <a:pathLst>
              <a:path w="1288156" h="1475378">
                <a:moveTo>
                  <a:pt x="732132" y="0"/>
                </a:moveTo>
                <a:lnTo>
                  <a:pt x="732132" y="87130"/>
                </a:lnTo>
                <a:cubicBezTo>
                  <a:pt x="375223" y="89644"/>
                  <a:pt x="86843" y="379917"/>
                  <a:pt x="86843" y="737545"/>
                </a:cubicBezTo>
                <a:cubicBezTo>
                  <a:pt x="86843" y="1097077"/>
                  <a:pt x="378301" y="1388535"/>
                  <a:pt x="737833" y="1388535"/>
                </a:cubicBezTo>
                <a:cubicBezTo>
                  <a:pt x="931636" y="1388535"/>
                  <a:pt x="1105659" y="1303847"/>
                  <a:pt x="1222994" y="1167757"/>
                </a:cubicBezTo>
                <a:lnTo>
                  <a:pt x="1288156" y="1224613"/>
                </a:lnTo>
                <a:cubicBezTo>
                  <a:pt x="1155176" y="1379174"/>
                  <a:pt x="957739" y="1475378"/>
                  <a:pt x="737833" y="1475378"/>
                </a:cubicBezTo>
                <a:cubicBezTo>
                  <a:pt x="330339" y="1475378"/>
                  <a:pt x="0" y="1145039"/>
                  <a:pt x="0" y="737545"/>
                </a:cubicBezTo>
                <a:cubicBezTo>
                  <a:pt x="0" y="331954"/>
                  <a:pt x="327261" y="2799"/>
                  <a:pt x="73213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4500639" y="1321256"/>
            <a:ext cx="0" cy="2429372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2648283" y="1308286"/>
            <a:ext cx="0" cy="2442342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6402907" y="1337622"/>
            <a:ext cx="0" cy="2413006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205802" y="2164644"/>
            <a:ext cx="893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75%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67017" y="2169031"/>
            <a:ext cx="893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64%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55459" y="2144184"/>
            <a:ext cx="893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90%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02421" y="2126395"/>
            <a:ext cx="893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78%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87443" y="3004642"/>
            <a:ext cx="1110418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1" name="等腰三角形 70"/>
          <p:cNvSpPr/>
          <p:nvPr/>
        </p:nvSpPr>
        <p:spPr>
          <a:xfrm>
            <a:off x="1582013" y="1856402"/>
            <a:ext cx="316673" cy="27299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等腰三角形 71"/>
          <p:cNvSpPr/>
          <p:nvPr/>
        </p:nvSpPr>
        <p:spPr>
          <a:xfrm>
            <a:off x="3409102" y="1845546"/>
            <a:ext cx="316673" cy="272994"/>
          </a:xfrm>
          <a:prstGeom prst="triangle">
            <a:avLst/>
          </a:prstGeom>
          <a:solidFill>
            <a:srgbClr val="2448A1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等腰三角形 72"/>
          <p:cNvSpPr/>
          <p:nvPr/>
        </p:nvSpPr>
        <p:spPr>
          <a:xfrm>
            <a:off x="5257413" y="1821679"/>
            <a:ext cx="316673" cy="27299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等腰三角形 73"/>
          <p:cNvSpPr/>
          <p:nvPr/>
        </p:nvSpPr>
        <p:spPr>
          <a:xfrm flipV="1">
            <a:off x="7096197" y="1833020"/>
            <a:ext cx="316673" cy="272994"/>
          </a:xfrm>
          <a:prstGeom prst="triangle">
            <a:avLst/>
          </a:prstGeom>
          <a:solidFill>
            <a:srgbClr val="2448A1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研究思路及过程</a:t>
            </a:r>
          </a:p>
        </p:txBody>
      </p:sp>
      <p:sp>
        <p:nvSpPr>
          <p:cNvPr id="40" name="TextBox 51"/>
          <p:cNvSpPr txBox="1"/>
          <p:nvPr/>
        </p:nvSpPr>
        <p:spPr>
          <a:xfrm>
            <a:off x="3012229" y="3004642"/>
            <a:ext cx="1110418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5" name="TextBox 51"/>
          <p:cNvSpPr txBox="1"/>
          <p:nvPr/>
        </p:nvSpPr>
        <p:spPr>
          <a:xfrm>
            <a:off x="4860540" y="3004642"/>
            <a:ext cx="1110418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6" name="TextBox 51"/>
          <p:cNvSpPr txBox="1"/>
          <p:nvPr/>
        </p:nvSpPr>
        <p:spPr>
          <a:xfrm>
            <a:off x="6793808" y="3004642"/>
            <a:ext cx="1110418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84120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491564" y="1496593"/>
            <a:ext cx="2233616" cy="2245998"/>
            <a:chOff x="3480592" y="1740851"/>
            <a:chExt cx="2233616" cy="2245998"/>
          </a:xfrm>
          <a:effectLst>
            <a:outerShdw blurRad="127000" dist="101600" dir="13500000" algn="br" rotWithShape="0">
              <a:prstClr val="black">
                <a:alpha val="25000"/>
              </a:prstClr>
            </a:outerShdw>
          </a:effectLst>
        </p:grpSpPr>
        <p:sp>
          <p:nvSpPr>
            <p:cNvPr id="30" name="椭圆 8"/>
            <p:cNvSpPr/>
            <p:nvPr/>
          </p:nvSpPr>
          <p:spPr>
            <a:xfrm>
              <a:off x="3480592" y="176942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8"/>
            <p:cNvSpPr/>
            <p:nvPr/>
          </p:nvSpPr>
          <p:spPr>
            <a:xfrm rot="5400000">
              <a:off x="4477542" y="161543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2448A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8"/>
            <p:cNvSpPr/>
            <p:nvPr/>
          </p:nvSpPr>
          <p:spPr>
            <a:xfrm flipH="1">
              <a:off x="4631533" y="2624771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8"/>
            <p:cNvSpPr/>
            <p:nvPr/>
          </p:nvSpPr>
          <p:spPr>
            <a:xfrm rot="16200000" flipV="1">
              <a:off x="3625055" y="2778762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2448A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6" name="Picture 3" descr="F:\PPT素材\32323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291" y="2017808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4" descr="F:\PPT素材\3333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458" y="3267657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5" descr="F:\PPT素材\64433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1579" y="3196537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6" descr="F:\PPT素材\954334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6214" y="2055700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组合 40"/>
          <p:cNvGrpSpPr/>
          <p:nvPr/>
        </p:nvGrpSpPr>
        <p:grpSpPr>
          <a:xfrm rot="10800000">
            <a:off x="2766411" y="1922011"/>
            <a:ext cx="525579" cy="371182"/>
            <a:chOff x="5758372" y="2313737"/>
            <a:chExt cx="525579" cy="371182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42" name="等腰三角形 41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rot="10800000">
            <a:off x="2802091" y="3027585"/>
            <a:ext cx="525579" cy="371182"/>
            <a:chOff x="5758372" y="2313737"/>
            <a:chExt cx="525579" cy="371182"/>
          </a:xfrm>
          <a:solidFill>
            <a:srgbClr val="2448A1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47" name="等腰三角形 46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96885" y="1854474"/>
            <a:ext cx="525579" cy="371182"/>
            <a:chOff x="5758372" y="2313737"/>
            <a:chExt cx="525579" cy="371182"/>
          </a:xfrm>
          <a:solidFill>
            <a:srgbClr val="2448A1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50" name="等腰三角形 49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932565" y="2960048"/>
            <a:ext cx="525579" cy="371182"/>
            <a:chOff x="5758372" y="2313737"/>
            <a:chExt cx="525579" cy="371182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53" name="等腰三角形 52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研究思路及过程</a:t>
            </a:r>
          </a:p>
        </p:txBody>
      </p:sp>
      <p:sp>
        <p:nvSpPr>
          <p:cNvPr id="63" name="TextBox 48"/>
          <p:cNvSpPr txBox="1"/>
          <p:nvPr/>
        </p:nvSpPr>
        <p:spPr>
          <a:xfrm>
            <a:off x="6458145" y="1784436"/>
            <a:ext cx="205672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64" name="TextBox 51"/>
          <p:cNvSpPr txBox="1"/>
          <p:nvPr/>
        </p:nvSpPr>
        <p:spPr>
          <a:xfrm>
            <a:off x="6483544" y="2890010"/>
            <a:ext cx="18773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65" name="TextBox 79"/>
          <p:cNvSpPr txBox="1"/>
          <p:nvPr/>
        </p:nvSpPr>
        <p:spPr>
          <a:xfrm>
            <a:off x="793347" y="2960047"/>
            <a:ext cx="197519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66" name="TextBox 82"/>
          <p:cNvSpPr txBox="1"/>
          <p:nvPr/>
        </p:nvSpPr>
        <p:spPr>
          <a:xfrm>
            <a:off x="793346" y="1811442"/>
            <a:ext cx="184531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41357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 4"/>
          <p:cNvSpPr>
            <a:spLocks/>
          </p:cNvSpPr>
          <p:nvPr/>
        </p:nvSpPr>
        <p:spPr bwMode="blackWhite">
          <a:xfrm>
            <a:off x="3993817" y="1642736"/>
            <a:ext cx="1641835" cy="856300"/>
          </a:xfrm>
          <a:custGeom>
            <a:avLst/>
            <a:gdLst>
              <a:gd name="T0" fmla="*/ 1591 w 1717"/>
              <a:gd name="T1" fmla="*/ 589 h 887"/>
              <a:gd name="T2" fmla="*/ 1551 w 1717"/>
              <a:gd name="T3" fmla="*/ 480 h 887"/>
              <a:gd name="T4" fmla="*/ 1495 w 1717"/>
              <a:gd name="T5" fmla="*/ 378 h 887"/>
              <a:gd name="T6" fmla="*/ 1426 w 1717"/>
              <a:gd name="T7" fmla="*/ 284 h 887"/>
              <a:gd name="T8" fmla="*/ 1344 w 1717"/>
              <a:gd name="T9" fmla="*/ 201 h 887"/>
              <a:gd name="T10" fmla="*/ 1251 w 1717"/>
              <a:gd name="T11" fmla="*/ 131 h 887"/>
              <a:gd name="T12" fmla="*/ 1149 w 1717"/>
              <a:gd name="T13" fmla="*/ 75 h 887"/>
              <a:gd name="T14" fmla="*/ 1039 w 1717"/>
              <a:gd name="T15" fmla="*/ 34 h 887"/>
              <a:gd name="T16" fmla="*/ 926 w 1717"/>
              <a:gd name="T17" fmla="*/ 9 h 887"/>
              <a:gd name="T18" fmla="*/ 809 w 1717"/>
              <a:gd name="T19" fmla="*/ 0 h 887"/>
              <a:gd name="T20" fmla="*/ 694 w 1717"/>
              <a:gd name="T21" fmla="*/ 9 h 887"/>
              <a:gd name="T22" fmla="*/ 579 w 1717"/>
              <a:gd name="T23" fmla="*/ 33 h 887"/>
              <a:gd name="T24" fmla="*/ 470 w 1717"/>
              <a:gd name="T25" fmla="*/ 74 h 887"/>
              <a:gd name="T26" fmla="*/ 367 w 1717"/>
              <a:gd name="T27" fmla="*/ 130 h 887"/>
              <a:gd name="T28" fmla="*/ 275 w 1717"/>
              <a:gd name="T29" fmla="*/ 199 h 887"/>
              <a:gd name="T30" fmla="*/ 192 w 1717"/>
              <a:gd name="T31" fmla="*/ 282 h 887"/>
              <a:gd name="T32" fmla="*/ 122 w 1717"/>
              <a:gd name="T33" fmla="*/ 374 h 887"/>
              <a:gd name="T34" fmla="*/ 66 w 1717"/>
              <a:gd name="T35" fmla="*/ 477 h 887"/>
              <a:gd name="T36" fmla="*/ 25 w 1717"/>
              <a:gd name="T37" fmla="*/ 586 h 887"/>
              <a:gd name="T38" fmla="*/ 0 w 1717"/>
              <a:gd name="T39" fmla="*/ 699 h 887"/>
              <a:gd name="T40" fmla="*/ 237 w 1717"/>
              <a:gd name="T41" fmla="*/ 543 h 887"/>
              <a:gd name="T42" fmla="*/ 442 w 1717"/>
              <a:gd name="T43" fmla="*/ 660 h 887"/>
              <a:gd name="T44" fmla="*/ 484 w 1717"/>
              <a:gd name="T45" fmla="*/ 591 h 887"/>
              <a:gd name="T46" fmla="*/ 540 w 1717"/>
              <a:gd name="T47" fmla="*/ 531 h 887"/>
              <a:gd name="T48" fmla="*/ 605 w 1717"/>
              <a:gd name="T49" fmla="*/ 485 h 887"/>
              <a:gd name="T50" fmla="*/ 679 w 1717"/>
              <a:gd name="T51" fmla="*/ 451 h 887"/>
              <a:gd name="T52" fmla="*/ 758 w 1717"/>
              <a:gd name="T53" fmla="*/ 432 h 887"/>
              <a:gd name="T54" fmla="*/ 839 w 1717"/>
              <a:gd name="T55" fmla="*/ 430 h 887"/>
              <a:gd name="T56" fmla="*/ 919 w 1717"/>
              <a:gd name="T57" fmla="*/ 444 h 887"/>
              <a:gd name="T58" fmla="*/ 995 w 1717"/>
              <a:gd name="T59" fmla="*/ 473 h 887"/>
              <a:gd name="T60" fmla="*/ 1063 w 1717"/>
              <a:gd name="T61" fmla="*/ 516 h 887"/>
              <a:gd name="T62" fmla="*/ 1121 w 1717"/>
              <a:gd name="T63" fmla="*/ 573 h 887"/>
              <a:gd name="T64" fmla="*/ 1168 w 1717"/>
              <a:gd name="T65" fmla="*/ 640 h 887"/>
              <a:gd name="T66" fmla="*/ 1041 w 1717"/>
              <a:gd name="T67" fmla="*/ 646 h 887"/>
              <a:gd name="T68" fmla="*/ 1716 w 1717"/>
              <a:gd name="T69" fmla="*/ 646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17" h="887">
                <a:moveTo>
                  <a:pt x="1606" y="646"/>
                </a:moveTo>
                <a:lnTo>
                  <a:pt x="1591" y="589"/>
                </a:lnTo>
                <a:lnTo>
                  <a:pt x="1573" y="534"/>
                </a:lnTo>
                <a:lnTo>
                  <a:pt x="1551" y="480"/>
                </a:lnTo>
                <a:lnTo>
                  <a:pt x="1525" y="428"/>
                </a:lnTo>
                <a:lnTo>
                  <a:pt x="1495" y="378"/>
                </a:lnTo>
                <a:lnTo>
                  <a:pt x="1463" y="330"/>
                </a:lnTo>
                <a:lnTo>
                  <a:pt x="1426" y="284"/>
                </a:lnTo>
                <a:lnTo>
                  <a:pt x="1386" y="241"/>
                </a:lnTo>
                <a:lnTo>
                  <a:pt x="1344" y="201"/>
                </a:lnTo>
                <a:lnTo>
                  <a:pt x="1298" y="165"/>
                </a:lnTo>
                <a:lnTo>
                  <a:pt x="1251" y="131"/>
                </a:lnTo>
                <a:lnTo>
                  <a:pt x="1201" y="102"/>
                </a:lnTo>
                <a:lnTo>
                  <a:pt x="1149" y="75"/>
                </a:lnTo>
                <a:lnTo>
                  <a:pt x="1095" y="52"/>
                </a:lnTo>
                <a:lnTo>
                  <a:pt x="1039" y="34"/>
                </a:lnTo>
                <a:lnTo>
                  <a:pt x="983" y="20"/>
                </a:lnTo>
                <a:lnTo>
                  <a:pt x="926" y="9"/>
                </a:lnTo>
                <a:lnTo>
                  <a:pt x="867" y="2"/>
                </a:lnTo>
                <a:lnTo>
                  <a:pt x="809" y="0"/>
                </a:lnTo>
                <a:lnTo>
                  <a:pt x="752" y="2"/>
                </a:lnTo>
                <a:lnTo>
                  <a:pt x="694" y="9"/>
                </a:lnTo>
                <a:lnTo>
                  <a:pt x="636" y="19"/>
                </a:lnTo>
                <a:lnTo>
                  <a:pt x="579" y="33"/>
                </a:lnTo>
                <a:lnTo>
                  <a:pt x="523" y="51"/>
                </a:lnTo>
                <a:lnTo>
                  <a:pt x="470" y="74"/>
                </a:lnTo>
                <a:lnTo>
                  <a:pt x="418" y="99"/>
                </a:lnTo>
                <a:lnTo>
                  <a:pt x="367" y="130"/>
                </a:lnTo>
                <a:lnTo>
                  <a:pt x="320" y="163"/>
                </a:lnTo>
                <a:lnTo>
                  <a:pt x="275" y="199"/>
                </a:lnTo>
                <a:lnTo>
                  <a:pt x="231" y="239"/>
                </a:lnTo>
                <a:lnTo>
                  <a:pt x="192" y="282"/>
                </a:lnTo>
                <a:lnTo>
                  <a:pt x="155" y="326"/>
                </a:lnTo>
                <a:lnTo>
                  <a:pt x="122" y="374"/>
                </a:lnTo>
                <a:lnTo>
                  <a:pt x="93" y="425"/>
                </a:lnTo>
                <a:lnTo>
                  <a:pt x="66" y="477"/>
                </a:lnTo>
                <a:lnTo>
                  <a:pt x="44" y="530"/>
                </a:lnTo>
                <a:lnTo>
                  <a:pt x="25" y="586"/>
                </a:lnTo>
                <a:lnTo>
                  <a:pt x="11" y="643"/>
                </a:lnTo>
                <a:lnTo>
                  <a:pt x="0" y="699"/>
                </a:lnTo>
                <a:lnTo>
                  <a:pt x="120" y="623"/>
                </a:lnTo>
                <a:lnTo>
                  <a:pt x="237" y="543"/>
                </a:lnTo>
                <a:lnTo>
                  <a:pt x="426" y="697"/>
                </a:lnTo>
                <a:lnTo>
                  <a:pt x="442" y="660"/>
                </a:lnTo>
                <a:lnTo>
                  <a:pt x="461" y="624"/>
                </a:lnTo>
                <a:lnTo>
                  <a:pt x="484" y="591"/>
                </a:lnTo>
                <a:lnTo>
                  <a:pt x="510" y="560"/>
                </a:lnTo>
                <a:lnTo>
                  <a:pt x="540" y="531"/>
                </a:lnTo>
                <a:lnTo>
                  <a:pt x="572" y="506"/>
                </a:lnTo>
                <a:lnTo>
                  <a:pt x="605" y="485"/>
                </a:lnTo>
                <a:lnTo>
                  <a:pt x="641" y="466"/>
                </a:lnTo>
                <a:lnTo>
                  <a:pt x="679" y="451"/>
                </a:lnTo>
                <a:lnTo>
                  <a:pt x="718" y="440"/>
                </a:lnTo>
                <a:lnTo>
                  <a:pt x="758" y="432"/>
                </a:lnTo>
                <a:lnTo>
                  <a:pt x="798" y="429"/>
                </a:lnTo>
                <a:lnTo>
                  <a:pt x="839" y="430"/>
                </a:lnTo>
                <a:lnTo>
                  <a:pt x="879" y="435"/>
                </a:lnTo>
                <a:lnTo>
                  <a:pt x="919" y="444"/>
                </a:lnTo>
                <a:lnTo>
                  <a:pt x="958" y="456"/>
                </a:lnTo>
                <a:lnTo>
                  <a:pt x="995" y="473"/>
                </a:lnTo>
                <a:lnTo>
                  <a:pt x="1030" y="493"/>
                </a:lnTo>
                <a:lnTo>
                  <a:pt x="1063" y="516"/>
                </a:lnTo>
                <a:lnTo>
                  <a:pt x="1094" y="543"/>
                </a:lnTo>
                <a:lnTo>
                  <a:pt x="1121" y="573"/>
                </a:lnTo>
                <a:lnTo>
                  <a:pt x="1146" y="605"/>
                </a:lnTo>
                <a:lnTo>
                  <a:pt x="1168" y="640"/>
                </a:lnTo>
                <a:lnTo>
                  <a:pt x="1171" y="646"/>
                </a:lnTo>
                <a:lnTo>
                  <a:pt x="1041" y="646"/>
                </a:lnTo>
                <a:lnTo>
                  <a:pt x="1382" y="886"/>
                </a:lnTo>
                <a:lnTo>
                  <a:pt x="1716" y="646"/>
                </a:lnTo>
                <a:lnTo>
                  <a:pt x="1606" y="646"/>
                </a:lnTo>
              </a:path>
            </a:pathLst>
          </a:custGeom>
          <a:solidFill>
            <a:srgbClr val="00B0F0"/>
          </a:solidFill>
          <a:ln w="28575" cap="rnd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01600" dist="63500" dir="10800000" algn="r" rotWithShape="0">
              <a:prstClr val="black">
                <a:alpha val="30000"/>
              </a:prstClr>
            </a:outerShdw>
          </a:effectLst>
          <a:extLst/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blackWhite">
          <a:xfrm>
            <a:off x="3857078" y="2226797"/>
            <a:ext cx="1698252" cy="1057101"/>
          </a:xfrm>
          <a:custGeom>
            <a:avLst/>
            <a:gdLst>
              <a:gd name="T0" fmla="*/ 1365 w 1776"/>
              <a:gd name="T1" fmla="*/ 265 h 1095"/>
              <a:gd name="T2" fmla="*/ 1360 w 1776"/>
              <a:gd name="T3" fmla="*/ 349 h 1095"/>
              <a:gd name="T4" fmla="*/ 1337 w 1776"/>
              <a:gd name="T5" fmla="*/ 429 h 1095"/>
              <a:gd name="T6" fmla="*/ 1299 w 1776"/>
              <a:gd name="T7" fmla="*/ 504 h 1095"/>
              <a:gd name="T8" fmla="*/ 1247 w 1776"/>
              <a:gd name="T9" fmla="*/ 569 h 1095"/>
              <a:gd name="T10" fmla="*/ 1183 w 1776"/>
              <a:gd name="T11" fmla="*/ 624 h 1095"/>
              <a:gd name="T12" fmla="*/ 1108 w 1776"/>
              <a:gd name="T13" fmla="*/ 663 h 1095"/>
              <a:gd name="T14" fmla="*/ 1028 w 1776"/>
              <a:gd name="T15" fmla="*/ 686 h 1095"/>
              <a:gd name="T16" fmla="*/ 945 w 1776"/>
              <a:gd name="T17" fmla="*/ 692 h 1095"/>
              <a:gd name="T18" fmla="*/ 861 w 1776"/>
              <a:gd name="T19" fmla="*/ 682 h 1095"/>
              <a:gd name="T20" fmla="*/ 782 w 1776"/>
              <a:gd name="T21" fmla="*/ 655 h 1095"/>
              <a:gd name="T22" fmla="*/ 709 w 1776"/>
              <a:gd name="T23" fmla="*/ 613 h 1095"/>
              <a:gd name="T24" fmla="*/ 647 w 1776"/>
              <a:gd name="T25" fmla="*/ 556 h 1095"/>
              <a:gd name="T26" fmla="*/ 598 w 1776"/>
              <a:gd name="T27" fmla="*/ 488 h 1095"/>
              <a:gd name="T28" fmla="*/ 563 w 1776"/>
              <a:gd name="T29" fmla="*/ 412 h 1095"/>
              <a:gd name="T30" fmla="*/ 544 w 1776"/>
              <a:gd name="T31" fmla="*/ 330 h 1095"/>
              <a:gd name="T32" fmla="*/ 543 w 1776"/>
              <a:gd name="T33" fmla="*/ 246 h 1095"/>
              <a:gd name="T34" fmla="*/ 379 w 1776"/>
              <a:gd name="T35" fmla="*/ 0 h 1095"/>
              <a:gd name="T36" fmla="*/ 134 w 1776"/>
              <a:gd name="T37" fmla="*/ 238 h 1095"/>
              <a:gd name="T38" fmla="*/ 138 w 1776"/>
              <a:gd name="T39" fmla="*/ 357 h 1095"/>
              <a:gd name="T40" fmla="*/ 158 w 1776"/>
              <a:gd name="T41" fmla="*/ 473 h 1095"/>
              <a:gd name="T42" fmla="*/ 195 w 1776"/>
              <a:gd name="T43" fmla="*/ 585 h 1095"/>
              <a:gd name="T44" fmla="*/ 248 w 1776"/>
              <a:gd name="T45" fmla="*/ 691 h 1095"/>
              <a:gd name="T46" fmla="*/ 315 w 1776"/>
              <a:gd name="T47" fmla="*/ 788 h 1095"/>
              <a:gd name="T48" fmla="*/ 396 w 1776"/>
              <a:gd name="T49" fmla="*/ 875 h 1095"/>
              <a:gd name="T50" fmla="*/ 489 w 1776"/>
              <a:gd name="T51" fmla="*/ 949 h 1095"/>
              <a:gd name="T52" fmla="*/ 590 w 1776"/>
              <a:gd name="T53" fmla="*/ 1009 h 1095"/>
              <a:gd name="T54" fmla="*/ 699 w 1776"/>
              <a:gd name="T55" fmla="*/ 1053 h 1095"/>
              <a:gd name="T56" fmla="*/ 815 w 1776"/>
              <a:gd name="T57" fmla="*/ 1082 h 1095"/>
              <a:gd name="T58" fmla="*/ 932 w 1776"/>
              <a:gd name="T59" fmla="*/ 1094 h 1095"/>
              <a:gd name="T60" fmla="*/ 1051 w 1776"/>
              <a:gd name="T61" fmla="*/ 1088 h 1095"/>
              <a:gd name="T62" fmla="*/ 1166 w 1776"/>
              <a:gd name="T63" fmla="*/ 1067 h 1095"/>
              <a:gd name="T64" fmla="*/ 1279 w 1776"/>
              <a:gd name="T65" fmla="*/ 1027 h 1095"/>
              <a:gd name="T66" fmla="*/ 1383 w 1776"/>
              <a:gd name="T67" fmla="*/ 973 h 1095"/>
              <a:gd name="T68" fmla="*/ 1479 w 1776"/>
              <a:gd name="T69" fmla="*/ 904 h 1095"/>
              <a:gd name="T70" fmla="*/ 1564 w 1776"/>
              <a:gd name="T71" fmla="*/ 822 h 1095"/>
              <a:gd name="T72" fmla="*/ 1636 w 1776"/>
              <a:gd name="T73" fmla="*/ 728 h 1095"/>
              <a:gd name="T74" fmla="*/ 1695 w 1776"/>
              <a:gd name="T75" fmla="*/ 626 h 1095"/>
              <a:gd name="T76" fmla="*/ 1738 w 1776"/>
              <a:gd name="T77" fmla="*/ 516 h 1095"/>
              <a:gd name="T78" fmla="*/ 1765 w 1776"/>
              <a:gd name="T79" fmla="*/ 400 h 1095"/>
              <a:gd name="T80" fmla="*/ 1775 w 1776"/>
              <a:gd name="T81" fmla="*/ 282 h 1095"/>
              <a:gd name="T82" fmla="*/ 1767 w 1776"/>
              <a:gd name="T83" fmla="*/ 164 h 1095"/>
              <a:gd name="T84" fmla="*/ 1361 w 1776"/>
              <a:gd name="T85" fmla="*/ 222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76" h="1095">
                <a:moveTo>
                  <a:pt x="1361" y="222"/>
                </a:moveTo>
                <a:lnTo>
                  <a:pt x="1365" y="265"/>
                </a:lnTo>
                <a:lnTo>
                  <a:pt x="1365" y="306"/>
                </a:lnTo>
                <a:lnTo>
                  <a:pt x="1360" y="349"/>
                </a:lnTo>
                <a:lnTo>
                  <a:pt x="1351" y="389"/>
                </a:lnTo>
                <a:lnTo>
                  <a:pt x="1337" y="429"/>
                </a:lnTo>
                <a:lnTo>
                  <a:pt x="1321" y="468"/>
                </a:lnTo>
                <a:lnTo>
                  <a:pt x="1299" y="504"/>
                </a:lnTo>
                <a:lnTo>
                  <a:pt x="1275" y="539"/>
                </a:lnTo>
                <a:lnTo>
                  <a:pt x="1247" y="569"/>
                </a:lnTo>
                <a:lnTo>
                  <a:pt x="1216" y="597"/>
                </a:lnTo>
                <a:lnTo>
                  <a:pt x="1183" y="624"/>
                </a:lnTo>
                <a:lnTo>
                  <a:pt x="1146" y="644"/>
                </a:lnTo>
                <a:lnTo>
                  <a:pt x="1108" y="663"/>
                </a:lnTo>
                <a:lnTo>
                  <a:pt x="1069" y="676"/>
                </a:lnTo>
                <a:lnTo>
                  <a:pt x="1028" y="686"/>
                </a:lnTo>
                <a:lnTo>
                  <a:pt x="986" y="691"/>
                </a:lnTo>
                <a:lnTo>
                  <a:pt x="945" y="692"/>
                </a:lnTo>
                <a:lnTo>
                  <a:pt x="902" y="689"/>
                </a:lnTo>
                <a:lnTo>
                  <a:pt x="861" y="682"/>
                </a:lnTo>
                <a:lnTo>
                  <a:pt x="820" y="670"/>
                </a:lnTo>
                <a:lnTo>
                  <a:pt x="782" y="655"/>
                </a:lnTo>
                <a:lnTo>
                  <a:pt x="744" y="636"/>
                </a:lnTo>
                <a:lnTo>
                  <a:pt x="709" y="613"/>
                </a:lnTo>
                <a:lnTo>
                  <a:pt x="676" y="585"/>
                </a:lnTo>
                <a:lnTo>
                  <a:pt x="647" y="556"/>
                </a:lnTo>
                <a:lnTo>
                  <a:pt x="621" y="523"/>
                </a:lnTo>
                <a:lnTo>
                  <a:pt x="598" y="488"/>
                </a:lnTo>
                <a:lnTo>
                  <a:pt x="578" y="451"/>
                </a:lnTo>
                <a:lnTo>
                  <a:pt x="563" y="412"/>
                </a:lnTo>
                <a:lnTo>
                  <a:pt x="552" y="372"/>
                </a:lnTo>
                <a:lnTo>
                  <a:pt x="544" y="330"/>
                </a:lnTo>
                <a:lnTo>
                  <a:pt x="542" y="288"/>
                </a:lnTo>
                <a:lnTo>
                  <a:pt x="543" y="246"/>
                </a:lnTo>
                <a:lnTo>
                  <a:pt x="680" y="246"/>
                </a:lnTo>
                <a:lnTo>
                  <a:pt x="379" y="0"/>
                </a:lnTo>
                <a:lnTo>
                  <a:pt x="0" y="237"/>
                </a:lnTo>
                <a:lnTo>
                  <a:pt x="134" y="238"/>
                </a:lnTo>
                <a:lnTo>
                  <a:pt x="134" y="297"/>
                </a:lnTo>
                <a:lnTo>
                  <a:pt x="138" y="357"/>
                </a:lnTo>
                <a:lnTo>
                  <a:pt x="146" y="415"/>
                </a:lnTo>
                <a:lnTo>
                  <a:pt x="158" y="473"/>
                </a:lnTo>
                <a:lnTo>
                  <a:pt x="175" y="530"/>
                </a:lnTo>
                <a:lnTo>
                  <a:pt x="195" y="585"/>
                </a:lnTo>
                <a:lnTo>
                  <a:pt x="219" y="640"/>
                </a:lnTo>
                <a:lnTo>
                  <a:pt x="248" y="691"/>
                </a:lnTo>
                <a:lnTo>
                  <a:pt x="280" y="741"/>
                </a:lnTo>
                <a:lnTo>
                  <a:pt x="315" y="788"/>
                </a:lnTo>
                <a:lnTo>
                  <a:pt x="355" y="833"/>
                </a:lnTo>
                <a:lnTo>
                  <a:pt x="396" y="875"/>
                </a:lnTo>
                <a:lnTo>
                  <a:pt x="441" y="914"/>
                </a:lnTo>
                <a:lnTo>
                  <a:pt x="489" y="949"/>
                </a:lnTo>
                <a:lnTo>
                  <a:pt x="538" y="980"/>
                </a:lnTo>
                <a:lnTo>
                  <a:pt x="590" y="1009"/>
                </a:lnTo>
                <a:lnTo>
                  <a:pt x="645" y="1033"/>
                </a:lnTo>
                <a:lnTo>
                  <a:pt x="699" y="1053"/>
                </a:lnTo>
                <a:lnTo>
                  <a:pt x="757" y="1070"/>
                </a:lnTo>
                <a:lnTo>
                  <a:pt x="815" y="1082"/>
                </a:lnTo>
                <a:lnTo>
                  <a:pt x="873" y="1089"/>
                </a:lnTo>
                <a:lnTo>
                  <a:pt x="932" y="1094"/>
                </a:lnTo>
                <a:lnTo>
                  <a:pt x="992" y="1093"/>
                </a:lnTo>
                <a:lnTo>
                  <a:pt x="1051" y="1088"/>
                </a:lnTo>
                <a:lnTo>
                  <a:pt x="1108" y="1080"/>
                </a:lnTo>
                <a:lnTo>
                  <a:pt x="1166" y="1067"/>
                </a:lnTo>
                <a:lnTo>
                  <a:pt x="1223" y="1049"/>
                </a:lnTo>
                <a:lnTo>
                  <a:pt x="1279" y="1027"/>
                </a:lnTo>
                <a:lnTo>
                  <a:pt x="1332" y="1002"/>
                </a:lnTo>
                <a:lnTo>
                  <a:pt x="1383" y="973"/>
                </a:lnTo>
                <a:lnTo>
                  <a:pt x="1432" y="940"/>
                </a:lnTo>
                <a:lnTo>
                  <a:pt x="1479" y="904"/>
                </a:lnTo>
                <a:lnTo>
                  <a:pt x="1523" y="865"/>
                </a:lnTo>
                <a:lnTo>
                  <a:pt x="1564" y="822"/>
                </a:lnTo>
                <a:lnTo>
                  <a:pt x="1602" y="776"/>
                </a:lnTo>
                <a:lnTo>
                  <a:pt x="1636" y="728"/>
                </a:lnTo>
                <a:lnTo>
                  <a:pt x="1668" y="678"/>
                </a:lnTo>
                <a:lnTo>
                  <a:pt x="1695" y="626"/>
                </a:lnTo>
                <a:lnTo>
                  <a:pt x="1719" y="571"/>
                </a:lnTo>
                <a:lnTo>
                  <a:pt x="1738" y="516"/>
                </a:lnTo>
                <a:lnTo>
                  <a:pt x="1754" y="459"/>
                </a:lnTo>
                <a:lnTo>
                  <a:pt x="1765" y="400"/>
                </a:lnTo>
                <a:lnTo>
                  <a:pt x="1772" y="342"/>
                </a:lnTo>
                <a:lnTo>
                  <a:pt x="1775" y="282"/>
                </a:lnTo>
                <a:lnTo>
                  <a:pt x="1774" y="223"/>
                </a:lnTo>
                <a:lnTo>
                  <a:pt x="1767" y="164"/>
                </a:lnTo>
                <a:lnTo>
                  <a:pt x="1529" y="342"/>
                </a:lnTo>
                <a:lnTo>
                  <a:pt x="1361" y="222"/>
                </a:lnTo>
              </a:path>
            </a:pathLst>
          </a:custGeom>
          <a:solidFill>
            <a:srgbClr val="414455"/>
          </a:solidFill>
          <a:ln w="28575" cap="rnd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01600" dist="63500" dir="10800000" algn="r" rotWithShape="0">
              <a:prstClr val="black">
                <a:alpha val="30000"/>
              </a:prstClr>
            </a:outerShdw>
          </a:effectLst>
          <a:extLst/>
        </p:spPr>
        <p:txBody>
          <a:bodyPr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1056460" y="2469859"/>
            <a:ext cx="216231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环形箭头 77"/>
          <p:cNvSpPr/>
          <p:nvPr/>
        </p:nvSpPr>
        <p:spPr>
          <a:xfrm flipV="1">
            <a:off x="2964142" y="2537251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414455"/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9" name="环形箭头 78"/>
          <p:cNvSpPr/>
          <p:nvPr/>
        </p:nvSpPr>
        <p:spPr>
          <a:xfrm>
            <a:off x="2969188" y="1386823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2" name="右箭头 81"/>
          <p:cNvSpPr/>
          <p:nvPr/>
        </p:nvSpPr>
        <p:spPr>
          <a:xfrm>
            <a:off x="5802544" y="2264237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研究思路及过程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4989" y="1299590"/>
            <a:ext cx="23237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/>
              <a:t>根据自己的需要添加适当的文字，此处添加详细文本描述，建议与标题相关尽量简洁</a:t>
            </a:r>
            <a:r>
              <a:rPr lang="en-US" altLang="zh-CN" sz="1100" dirty="0"/>
              <a:t>... ...</a:t>
            </a:r>
            <a:endParaRPr lang="zh-CN" altLang="en-US" sz="1100" dirty="0"/>
          </a:p>
        </p:txBody>
      </p:sp>
      <p:sp>
        <p:nvSpPr>
          <p:cNvPr id="26" name="文本框 25"/>
          <p:cNvSpPr txBox="1"/>
          <p:nvPr/>
        </p:nvSpPr>
        <p:spPr>
          <a:xfrm>
            <a:off x="894989" y="3221490"/>
            <a:ext cx="232378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/>
              <a:t>根据自己的需要添加适当的文字，此处添加详细文本描述，建议与标题相关尽量简洁</a:t>
            </a:r>
            <a:r>
              <a:rPr lang="en-US" altLang="zh-CN" sz="1100" dirty="0"/>
              <a:t>... ...</a:t>
            </a:r>
            <a:endParaRPr lang="zh-CN" altLang="en-US" sz="1100" dirty="0"/>
          </a:p>
        </p:txBody>
      </p:sp>
      <p:sp>
        <p:nvSpPr>
          <p:cNvPr id="3" name="矩形 2"/>
          <p:cNvSpPr/>
          <p:nvPr/>
        </p:nvSpPr>
        <p:spPr>
          <a:xfrm>
            <a:off x="6410694" y="1599672"/>
            <a:ext cx="2043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73245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 25"/>
          <p:cNvSpPr/>
          <p:nvPr/>
        </p:nvSpPr>
        <p:spPr>
          <a:xfrm>
            <a:off x="4019874" y="3423896"/>
            <a:ext cx="5124126" cy="54822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0" y="0"/>
            <a:ext cx="4646858" cy="5143500"/>
          </a:xfrm>
          <a:custGeom>
            <a:avLst/>
            <a:gdLst>
              <a:gd name="connsiteX0" fmla="*/ 0 w 4646858"/>
              <a:gd name="connsiteY0" fmla="*/ 0 h 5143500"/>
              <a:gd name="connsiteX1" fmla="*/ 3360983 w 4646858"/>
              <a:gd name="connsiteY1" fmla="*/ 0 h 5143500"/>
              <a:gd name="connsiteX2" fmla="*/ 4646858 w 4646858"/>
              <a:gd name="connsiteY2" fmla="*/ 5143500 h 5143500"/>
              <a:gd name="connsiteX3" fmla="*/ 0 w 464685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858" h="5143500">
                <a:moveTo>
                  <a:pt x="0" y="0"/>
                </a:moveTo>
                <a:lnTo>
                  <a:pt x="3360983" y="0"/>
                </a:lnTo>
                <a:lnTo>
                  <a:pt x="4646858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142666" y="1497837"/>
            <a:ext cx="6001334" cy="2007100"/>
          </a:xfrm>
          <a:custGeom>
            <a:avLst/>
            <a:gdLst>
              <a:gd name="connsiteX0" fmla="*/ 0 w 6001334"/>
              <a:gd name="connsiteY0" fmla="*/ 0 h 2007100"/>
              <a:gd name="connsiteX1" fmla="*/ 6001334 w 6001334"/>
              <a:gd name="connsiteY1" fmla="*/ 0 h 2007100"/>
              <a:gd name="connsiteX2" fmla="*/ 6001334 w 6001334"/>
              <a:gd name="connsiteY2" fmla="*/ 2007100 h 2007100"/>
              <a:gd name="connsiteX3" fmla="*/ 501775 w 6001334"/>
              <a:gd name="connsiteY3" fmla="*/ 2007100 h 2007100"/>
              <a:gd name="connsiteX4" fmla="*/ 0 w 6001334"/>
              <a:gd name="connsiteY4" fmla="*/ 0 h 200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1334" h="2007100">
                <a:moveTo>
                  <a:pt x="0" y="0"/>
                </a:moveTo>
                <a:lnTo>
                  <a:pt x="6001334" y="0"/>
                </a:lnTo>
                <a:lnTo>
                  <a:pt x="6001334" y="2007100"/>
                </a:lnTo>
                <a:lnTo>
                  <a:pt x="501775" y="2007100"/>
                </a:lnTo>
                <a:lnTo>
                  <a:pt x="0" y="0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015982" y="1780972"/>
            <a:ext cx="4454618" cy="1316002"/>
            <a:chOff x="3844832" y="1819072"/>
            <a:chExt cx="4454618" cy="1316002"/>
          </a:xfrm>
        </p:grpSpPr>
        <p:sp>
          <p:nvSpPr>
            <p:cNvPr id="21" name="TextBox 6"/>
            <p:cNvSpPr txBox="1"/>
            <p:nvPr/>
          </p:nvSpPr>
          <p:spPr>
            <a:xfrm>
              <a:off x="4729242" y="1819072"/>
              <a:ext cx="357020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试验数据结果</a:t>
              </a:r>
              <a:endPara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2" name="TextBox 12"/>
            <p:cNvSpPr txBox="1"/>
            <p:nvPr/>
          </p:nvSpPr>
          <p:spPr>
            <a:xfrm>
              <a:off x="3844832" y="2704187"/>
              <a:ext cx="445461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857548" y="2614089"/>
              <a:ext cx="43466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398004" y="1177948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2448A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16600" dirty="0"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448A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281546" y="556428"/>
            <a:ext cx="1093804" cy="1093804"/>
            <a:chOff x="3658913" y="921296"/>
            <a:chExt cx="579934" cy="579934"/>
          </a:xfrm>
        </p:grpSpPr>
        <p:sp>
          <p:nvSpPr>
            <p:cNvPr id="15" name="椭圆 14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cs typeface="+mn-ea"/>
                <a:sym typeface="+mn-lt"/>
              </a:endParaRPr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26877" y="1087288"/>
              <a:ext cx="246143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8295476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/>
          <p:cNvCxnSpPr/>
          <p:nvPr/>
        </p:nvCxnSpPr>
        <p:spPr>
          <a:xfrm>
            <a:off x="1900654" y="3801630"/>
            <a:ext cx="5929828" cy="0"/>
          </a:xfrm>
          <a:prstGeom prst="line">
            <a:avLst/>
          </a:prstGeom>
          <a:ln w="1905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031280" y="2790234"/>
            <a:ext cx="502022" cy="58945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2533302" y="2448619"/>
            <a:ext cx="619125" cy="931069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152427" y="2454969"/>
            <a:ext cx="555625" cy="41027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3708052" y="2381944"/>
            <a:ext cx="552450" cy="483298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4254152" y="2393357"/>
            <a:ext cx="347976" cy="344186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4602128" y="1901781"/>
            <a:ext cx="515810" cy="835763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111588" y="1906056"/>
            <a:ext cx="502022" cy="58945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5613610" y="2277169"/>
            <a:ext cx="548717" cy="218340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6162327" y="2266359"/>
            <a:ext cx="502022" cy="58945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6672188" y="2448619"/>
            <a:ext cx="966514" cy="416624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等腰三角形 64"/>
          <p:cNvSpPr/>
          <p:nvPr/>
        </p:nvSpPr>
        <p:spPr>
          <a:xfrm>
            <a:off x="5016227" y="1762365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等腰三角形 65"/>
          <p:cNvSpPr/>
          <p:nvPr/>
        </p:nvSpPr>
        <p:spPr>
          <a:xfrm>
            <a:off x="4500417" y="2603606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等腰三角形 66"/>
          <p:cNvSpPr/>
          <p:nvPr/>
        </p:nvSpPr>
        <p:spPr>
          <a:xfrm>
            <a:off x="4130216" y="2266359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等腰三角形 67"/>
          <p:cNvSpPr/>
          <p:nvPr/>
        </p:nvSpPr>
        <p:spPr>
          <a:xfrm>
            <a:off x="3606341" y="2694624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等腰三角形 74"/>
          <p:cNvSpPr/>
          <p:nvPr/>
        </p:nvSpPr>
        <p:spPr>
          <a:xfrm>
            <a:off x="3060241" y="2357979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等腰三角形 75"/>
          <p:cNvSpPr/>
          <p:nvPr/>
        </p:nvSpPr>
        <p:spPr>
          <a:xfrm>
            <a:off x="2431591" y="3224767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等腰三角形 76"/>
          <p:cNvSpPr/>
          <p:nvPr/>
        </p:nvSpPr>
        <p:spPr>
          <a:xfrm>
            <a:off x="5511899" y="2344034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等腰三角形 77"/>
          <p:cNvSpPr/>
          <p:nvPr/>
        </p:nvSpPr>
        <p:spPr>
          <a:xfrm>
            <a:off x="6060616" y="2171751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等腰三角形 78"/>
          <p:cNvSpPr/>
          <p:nvPr/>
        </p:nvSpPr>
        <p:spPr>
          <a:xfrm>
            <a:off x="6570477" y="2713465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868990" y="3792178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cs typeface="+mn-ea"/>
                <a:sym typeface="+mn-lt"/>
              </a:rPr>
              <a:t>2018</a:t>
            </a:r>
            <a:endParaRPr lang="zh-CN" altLang="en-US" sz="11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363391" y="3792178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cs typeface="+mn-ea"/>
                <a:sym typeface="+mn-lt"/>
              </a:rPr>
              <a:t>2019</a:t>
            </a:r>
            <a:endParaRPr lang="zh-CN" altLang="en-US" sz="11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920202" y="3792178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cs typeface="+mn-ea"/>
                <a:sym typeface="+mn-lt"/>
              </a:rPr>
              <a:t>2020</a:t>
            </a:r>
            <a:endParaRPr lang="zh-CN" altLang="en-US" sz="11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413338" y="3792178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cs typeface="+mn-ea"/>
                <a:sym typeface="+mn-lt"/>
              </a:rPr>
              <a:t>2021</a:t>
            </a:r>
            <a:endParaRPr lang="zh-CN" altLang="en-US" sz="11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351978" y="3792178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cs typeface="+mn-ea"/>
                <a:sym typeface="+mn-lt"/>
              </a:rPr>
              <a:t>2017</a:t>
            </a:r>
            <a:endParaRPr lang="zh-CN" altLang="en-US" sz="11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966468" y="3792178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cs typeface="+mn-ea"/>
                <a:sym typeface="+mn-lt"/>
              </a:rPr>
              <a:t>2016</a:t>
            </a:r>
            <a:endParaRPr lang="zh-CN" altLang="en-US" sz="11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887185" y="3792178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cs typeface="+mn-ea"/>
                <a:sym typeface="+mn-lt"/>
              </a:rPr>
              <a:t>2014</a:t>
            </a:r>
            <a:endParaRPr lang="zh-CN" altLang="en-US" sz="11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442593" y="3792178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cs typeface="+mn-ea"/>
                <a:sym typeface="+mn-lt"/>
              </a:rPr>
              <a:t>2015</a:t>
            </a:r>
            <a:endParaRPr lang="zh-CN" altLang="en-US" sz="11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267844" y="3792178"/>
            <a:ext cx="4988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cs typeface="+mn-ea"/>
                <a:sym typeface="+mn-lt"/>
              </a:rPr>
              <a:t>2013</a:t>
            </a:r>
            <a:endParaRPr lang="zh-CN" altLang="en-US" sz="11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cxnSp>
        <p:nvCxnSpPr>
          <p:cNvPr id="89" name="直接连接符 88"/>
          <p:cNvCxnSpPr>
            <a:stCxn id="76" idx="3"/>
          </p:cNvCxnSpPr>
          <p:nvPr/>
        </p:nvCxnSpPr>
        <p:spPr>
          <a:xfrm>
            <a:off x="2533302" y="3444485"/>
            <a:ext cx="0" cy="355009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75" idx="3"/>
          </p:cNvCxnSpPr>
          <p:nvPr/>
        </p:nvCxnSpPr>
        <p:spPr>
          <a:xfrm>
            <a:off x="3161952" y="2577697"/>
            <a:ext cx="449" cy="1221797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68" idx="3"/>
          </p:cNvCxnSpPr>
          <p:nvPr/>
        </p:nvCxnSpPr>
        <p:spPr>
          <a:xfrm>
            <a:off x="3708052" y="2914342"/>
            <a:ext cx="0" cy="885152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4231926" y="2324953"/>
            <a:ext cx="0" cy="1474541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66" idx="3"/>
          </p:cNvCxnSpPr>
          <p:nvPr/>
        </p:nvCxnSpPr>
        <p:spPr>
          <a:xfrm>
            <a:off x="4602128" y="2823324"/>
            <a:ext cx="6800" cy="976170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65" idx="3"/>
          </p:cNvCxnSpPr>
          <p:nvPr/>
        </p:nvCxnSpPr>
        <p:spPr>
          <a:xfrm>
            <a:off x="5117938" y="1982083"/>
            <a:ext cx="7882" cy="1817411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77" idx="3"/>
          </p:cNvCxnSpPr>
          <p:nvPr/>
        </p:nvCxnSpPr>
        <p:spPr>
          <a:xfrm flipH="1">
            <a:off x="5611204" y="2563752"/>
            <a:ext cx="2406" cy="1235742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6174265" y="2324953"/>
            <a:ext cx="0" cy="1474541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79" idx="3"/>
          </p:cNvCxnSpPr>
          <p:nvPr/>
        </p:nvCxnSpPr>
        <p:spPr>
          <a:xfrm flipH="1">
            <a:off x="6664349" y="2933183"/>
            <a:ext cx="7839" cy="866311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4793710" y="1484880"/>
            <a:ext cx="6383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cs typeface="+mn-ea"/>
                <a:sym typeface="+mn-lt"/>
              </a:rPr>
              <a:t>5300</a:t>
            </a:r>
            <a:r>
              <a:rPr lang="zh-CN" altLang="en-US" sz="1100" dirty="0" smtClean="0">
                <a:solidFill>
                  <a:srgbClr val="00B0F0"/>
                </a:solidFill>
                <a:cs typeface="+mn-ea"/>
                <a:sym typeface="+mn-lt"/>
              </a:rPr>
              <a:t>万</a:t>
            </a:r>
            <a:endParaRPr lang="zh-CN" altLang="en-US" sz="11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837464" y="1870510"/>
            <a:ext cx="6383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cs typeface="+mn-ea"/>
                <a:sym typeface="+mn-lt"/>
              </a:rPr>
              <a:t>4200</a:t>
            </a:r>
            <a:r>
              <a:rPr lang="zh-CN" altLang="en-US" sz="1100" dirty="0" smtClean="0">
                <a:solidFill>
                  <a:srgbClr val="00B0F0"/>
                </a:solidFill>
                <a:cs typeface="+mn-ea"/>
                <a:sym typeface="+mn-lt"/>
              </a:rPr>
              <a:t>万</a:t>
            </a:r>
            <a:endParaRPr lang="zh-CN" altLang="en-US" sz="11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900715" y="1984999"/>
            <a:ext cx="6383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cs typeface="+mn-ea"/>
                <a:sym typeface="+mn-lt"/>
              </a:rPr>
              <a:t>3900</a:t>
            </a:r>
            <a:r>
              <a:rPr lang="zh-CN" altLang="en-US" sz="1100" dirty="0" smtClean="0">
                <a:solidFill>
                  <a:srgbClr val="00B0F0"/>
                </a:solidFill>
                <a:cs typeface="+mn-ea"/>
                <a:sym typeface="+mn-lt"/>
              </a:rPr>
              <a:t>万</a:t>
            </a:r>
            <a:endParaRPr lang="zh-CN" altLang="en-US" sz="11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833339" y="2048759"/>
            <a:ext cx="6383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cs typeface="+mn-ea"/>
                <a:sym typeface="+mn-lt"/>
              </a:rPr>
              <a:t>3200</a:t>
            </a:r>
            <a:r>
              <a:rPr lang="zh-CN" altLang="en-US" sz="1100" dirty="0" smtClean="0">
                <a:solidFill>
                  <a:srgbClr val="00B0F0"/>
                </a:solidFill>
                <a:cs typeface="+mn-ea"/>
                <a:sym typeface="+mn-lt"/>
              </a:rPr>
              <a:t>万</a:t>
            </a:r>
            <a:endParaRPr lang="zh-CN" altLang="en-US" sz="11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983774" y="943325"/>
            <a:ext cx="7385525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54" name="矩形 53"/>
          <p:cNvSpPr/>
          <p:nvPr/>
        </p:nvSpPr>
        <p:spPr>
          <a:xfrm>
            <a:off x="894989" y="1301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试验数据结果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28072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8" descr="F:\0PPT素材\背景及图片\斜纹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任意多边形 38"/>
          <p:cNvSpPr/>
          <p:nvPr/>
        </p:nvSpPr>
        <p:spPr>
          <a:xfrm>
            <a:off x="7339242" y="911540"/>
            <a:ext cx="1804757" cy="603587"/>
          </a:xfrm>
          <a:custGeom>
            <a:avLst/>
            <a:gdLst>
              <a:gd name="connsiteX0" fmla="*/ 0 w 6001334"/>
              <a:gd name="connsiteY0" fmla="*/ 0 h 2007100"/>
              <a:gd name="connsiteX1" fmla="*/ 6001334 w 6001334"/>
              <a:gd name="connsiteY1" fmla="*/ 0 h 2007100"/>
              <a:gd name="connsiteX2" fmla="*/ 6001334 w 6001334"/>
              <a:gd name="connsiteY2" fmla="*/ 2007100 h 2007100"/>
              <a:gd name="connsiteX3" fmla="*/ 501775 w 6001334"/>
              <a:gd name="connsiteY3" fmla="*/ 2007100 h 2007100"/>
              <a:gd name="connsiteX4" fmla="*/ 0 w 6001334"/>
              <a:gd name="connsiteY4" fmla="*/ 0 h 200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1334" h="2007100">
                <a:moveTo>
                  <a:pt x="0" y="0"/>
                </a:moveTo>
                <a:lnTo>
                  <a:pt x="6001334" y="0"/>
                </a:lnTo>
                <a:lnTo>
                  <a:pt x="6001334" y="2007100"/>
                </a:lnTo>
                <a:lnTo>
                  <a:pt x="501775" y="20071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7055522" y="432393"/>
            <a:ext cx="2088477" cy="698475"/>
          </a:xfrm>
          <a:custGeom>
            <a:avLst/>
            <a:gdLst>
              <a:gd name="connsiteX0" fmla="*/ 0 w 6001334"/>
              <a:gd name="connsiteY0" fmla="*/ 0 h 2007100"/>
              <a:gd name="connsiteX1" fmla="*/ 6001334 w 6001334"/>
              <a:gd name="connsiteY1" fmla="*/ 0 h 2007100"/>
              <a:gd name="connsiteX2" fmla="*/ 6001334 w 6001334"/>
              <a:gd name="connsiteY2" fmla="*/ 2007100 h 2007100"/>
              <a:gd name="connsiteX3" fmla="*/ 501775 w 6001334"/>
              <a:gd name="connsiteY3" fmla="*/ 2007100 h 2007100"/>
              <a:gd name="connsiteX4" fmla="*/ 0 w 6001334"/>
              <a:gd name="connsiteY4" fmla="*/ 0 h 200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1334" h="2007100">
                <a:moveTo>
                  <a:pt x="0" y="0"/>
                </a:moveTo>
                <a:lnTo>
                  <a:pt x="6001334" y="0"/>
                </a:lnTo>
                <a:lnTo>
                  <a:pt x="6001334" y="2007100"/>
                </a:lnTo>
                <a:lnTo>
                  <a:pt x="501775" y="2007100"/>
                </a:lnTo>
                <a:lnTo>
                  <a:pt x="0" y="0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0" name="任意多边形 799"/>
          <p:cNvSpPr/>
          <p:nvPr/>
        </p:nvSpPr>
        <p:spPr>
          <a:xfrm>
            <a:off x="0" y="0"/>
            <a:ext cx="4646858" cy="5143500"/>
          </a:xfrm>
          <a:custGeom>
            <a:avLst/>
            <a:gdLst>
              <a:gd name="connsiteX0" fmla="*/ 0 w 4646858"/>
              <a:gd name="connsiteY0" fmla="*/ 0 h 5143500"/>
              <a:gd name="connsiteX1" fmla="*/ 3360983 w 4646858"/>
              <a:gd name="connsiteY1" fmla="*/ 0 h 5143500"/>
              <a:gd name="connsiteX2" fmla="*/ 4646858 w 4646858"/>
              <a:gd name="connsiteY2" fmla="*/ 5143500 h 5143500"/>
              <a:gd name="connsiteX3" fmla="*/ 0 w 464685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858" h="5143500">
                <a:moveTo>
                  <a:pt x="0" y="0"/>
                </a:moveTo>
                <a:lnTo>
                  <a:pt x="3360983" y="0"/>
                </a:lnTo>
                <a:lnTo>
                  <a:pt x="4646858" y="5143500"/>
                </a:lnTo>
                <a:lnTo>
                  <a:pt x="0" y="514350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0" y="0"/>
            <a:ext cx="4646858" cy="5143500"/>
          </a:xfrm>
          <a:custGeom>
            <a:avLst/>
            <a:gdLst>
              <a:gd name="connsiteX0" fmla="*/ 0 w 4646858"/>
              <a:gd name="connsiteY0" fmla="*/ 0 h 5143500"/>
              <a:gd name="connsiteX1" fmla="*/ 3360983 w 4646858"/>
              <a:gd name="connsiteY1" fmla="*/ 0 h 5143500"/>
              <a:gd name="connsiteX2" fmla="*/ 4646858 w 4646858"/>
              <a:gd name="connsiteY2" fmla="*/ 5143500 h 5143500"/>
              <a:gd name="connsiteX3" fmla="*/ 0 w 464685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858" h="5143500">
                <a:moveTo>
                  <a:pt x="0" y="0"/>
                </a:moveTo>
                <a:lnTo>
                  <a:pt x="3360983" y="0"/>
                </a:lnTo>
                <a:lnTo>
                  <a:pt x="4646858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1392" y="1130868"/>
            <a:ext cx="3230149" cy="3436317"/>
            <a:chOff x="3455192" y="1090519"/>
            <a:chExt cx="3230149" cy="3436317"/>
          </a:xfrm>
        </p:grpSpPr>
        <p:grpSp>
          <p:nvGrpSpPr>
            <p:cNvPr id="9" name="组合 8"/>
            <p:cNvGrpSpPr/>
            <p:nvPr/>
          </p:nvGrpSpPr>
          <p:grpSpPr>
            <a:xfrm>
              <a:off x="3455192" y="1090519"/>
              <a:ext cx="2406731" cy="579934"/>
              <a:chOff x="3658913" y="921296"/>
              <a:chExt cx="2406731" cy="579934"/>
            </a:xfrm>
          </p:grpSpPr>
          <p:sp>
            <p:nvSpPr>
              <p:cNvPr id="16" name="TextBox 60"/>
              <p:cNvSpPr txBox="1"/>
              <p:nvPr/>
            </p:nvSpPr>
            <p:spPr>
              <a:xfrm>
                <a:off x="4265151" y="1003762"/>
                <a:ext cx="18004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414455"/>
                    </a:solidFill>
                    <a:cs typeface="+mn-ea"/>
                    <a:sym typeface="+mn-lt"/>
                  </a:rPr>
                  <a:t>课题背景及内容</a:t>
                </a:r>
                <a:endParaRPr lang="zh-CN" altLang="en-US" dirty="0">
                  <a:solidFill>
                    <a:srgbClr val="414455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658913" y="921296"/>
                <a:ext cx="579934" cy="579934"/>
                <a:chOff x="3658913" y="921296"/>
                <a:chExt cx="579934" cy="579934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3658913" y="921296"/>
                  <a:ext cx="579934" cy="579934"/>
                </a:xfrm>
                <a:prstGeom prst="ellipse">
                  <a:avLst/>
                </a:prstGeom>
                <a:solidFill>
                  <a:srgbClr val="2448A1"/>
                </a:solidFill>
                <a:ln w="38100">
                  <a:solidFill>
                    <a:schemeClr val="bg1"/>
                  </a:solidFill>
                </a:ln>
                <a:effectLst>
                  <a:outerShdw blurRad="266700" dist="177800" dir="10800000" algn="r" rotWithShape="0">
                    <a:prstClr val="black">
                      <a:alpha val="2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 dirty="0">
                    <a:cs typeface="+mn-ea"/>
                    <a:sym typeface="+mn-lt"/>
                  </a:endParaRPr>
                </a:p>
              </p:txBody>
            </p:sp>
            <p:pic>
              <p:nvPicPr>
                <p:cNvPr id="23" name="Picture 3" descr="F:\0PPT素材\课题背景及内容.pn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51761" y="1087288"/>
                  <a:ext cx="396376" cy="25786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grpSp>
          <p:nvGrpSpPr>
            <p:cNvPr id="8" name="组合 7"/>
            <p:cNvGrpSpPr/>
            <p:nvPr/>
          </p:nvGrpSpPr>
          <p:grpSpPr>
            <a:xfrm>
              <a:off x="3662594" y="1853427"/>
              <a:ext cx="2868665" cy="579934"/>
              <a:chOff x="4289520" y="1537222"/>
              <a:chExt cx="2868665" cy="579934"/>
            </a:xfrm>
          </p:grpSpPr>
          <p:sp>
            <p:nvSpPr>
              <p:cNvPr id="17" name="TextBox 86"/>
              <p:cNvSpPr txBox="1"/>
              <p:nvPr/>
            </p:nvSpPr>
            <p:spPr>
              <a:xfrm>
                <a:off x="4896027" y="1620396"/>
                <a:ext cx="22621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414455"/>
                    </a:solidFill>
                    <a:cs typeface="+mn-ea"/>
                    <a:sym typeface="+mn-lt"/>
                  </a:rPr>
                  <a:t>课题现状及发展情况</a:t>
                </a:r>
                <a:endParaRPr lang="zh-CN" altLang="en-US" dirty="0">
                  <a:solidFill>
                    <a:srgbClr val="414455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4289520" y="1537222"/>
                <a:ext cx="579934" cy="579934"/>
                <a:chOff x="4289520" y="1537222"/>
                <a:chExt cx="579934" cy="579934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4289520" y="1537222"/>
                  <a:ext cx="579934" cy="579934"/>
                </a:xfrm>
                <a:prstGeom prst="ellipse">
                  <a:avLst/>
                </a:prstGeom>
                <a:solidFill>
                  <a:srgbClr val="2448A1"/>
                </a:solidFill>
                <a:ln w="38100">
                  <a:solidFill>
                    <a:schemeClr val="bg1"/>
                  </a:solidFill>
                </a:ln>
                <a:effectLst>
                  <a:outerShdw blurRad="266700" dist="177800" dir="10800000" algn="r" rotWithShape="0">
                    <a:prstClr val="black">
                      <a:alpha val="2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 dirty="0">
                    <a:cs typeface="+mn-ea"/>
                    <a:sym typeface="+mn-lt"/>
                  </a:endParaRPr>
                </a:p>
              </p:txBody>
            </p:sp>
            <p:pic>
              <p:nvPicPr>
                <p:cNvPr id="26" name="Picture 4" descr="F:\0PPT素材\课题现状及发展情况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01753" y="1623887"/>
                  <a:ext cx="370708" cy="40221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grpSp>
          <p:nvGrpSpPr>
            <p:cNvPr id="6" name="组合 5"/>
            <p:cNvGrpSpPr/>
            <p:nvPr/>
          </p:nvGrpSpPr>
          <p:grpSpPr>
            <a:xfrm>
              <a:off x="3944416" y="2534602"/>
              <a:ext cx="2380427" cy="579934"/>
              <a:chOff x="4930438" y="2153148"/>
              <a:chExt cx="2380427" cy="579934"/>
            </a:xfrm>
          </p:grpSpPr>
          <p:sp>
            <p:nvSpPr>
              <p:cNvPr id="18" name="TextBox 87"/>
              <p:cNvSpPr txBox="1"/>
              <p:nvPr/>
            </p:nvSpPr>
            <p:spPr>
              <a:xfrm>
                <a:off x="5510372" y="2234122"/>
                <a:ext cx="18004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414455"/>
                    </a:solidFill>
                    <a:cs typeface="+mn-ea"/>
                    <a:sym typeface="+mn-lt"/>
                  </a:rPr>
                  <a:t>研究思路及过程</a:t>
                </a:r>
                <a:endParaRPr lang="zh-CN" altLang="en-US" dirty="0">
                  <a:solidFill>
                    <a:srgbClr val="414455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930438" y="2153148"/>
                <a:ext cx="579934" cy="579934"/>
                <a:chOff x="4930438" y="2153148"/>
                <a:chExt cx="579934" cy="579934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4930438" y="2153148"/>
                  <a:ext cx="579934" cy="579934"/>
                </a:xfrm>
                <a:prstGeom prst="ellipse">
                  <a:avLst/>
                </a:prstGeom>
                <a:solidFill>
                  <a:srgbClr val="2448A1"/>
                </a:solidFill>
                <a:ln w="38100">
                  <a:solidFill>
                    <a:schemeClr val="bg1"/>
                  </a:solidFill>
                </a:ln>
                <a:effectLst>
                  <a:outerShdw blurRad="266700" dist="177800" dir="10800000" algn="r" rotWithShape="0">
                    <a:prstClr val="black">
                      <a:alpha val="2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 dirty="0">
                    <a:cs typeface="+mn-ea"/>
                    <a:sym typeface="+mn-lt"/>
                  </a:endParaRPr>
                </a:p>
              </p:txBody>
            </p:sp>
            <p:pic>
              <p:nvPicPr>
                <p:cNvPr id="29" name="Picture 5" descr="F:\0PPT素材\研究思路及过程.pn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58319" y="2285890"/>
                  <a:ext cx="328072" cy="32956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grpSp>
          <p:nvGrpSpPr>
            <p:cNvPr id="5" name="组合 4"/>
            <p:cNvGrpSpPr/>
            <p:nvPr/>
          </p:nvGrpSpPr>
          <p:grpSpPr>
            <a:xfrm>
              <a:off x="4134943" y="3240752"/>
              <a:ext cx="2207946" cy="579934"/>
              <a:chOff x="5568613" y="2769074"/>
              <a:chExt cx="2207946" cy="579934"/>
            </a:xfrm>
          </p:grpSpPr>
          <p:sp>
            <p:nvSpPr>
              <p:cNvPr id="19" name="TextBox 88"/>
              <p:cNvSpPr txBox="1"/>
              <p:nvPr/>
            </p:nvSpPr>
            <p:spPr>
              <a:xfrm>
                <a:off x="6206899" y="2874028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414455"/>
                    </a:solidFill>
                    <a:cs typeface="+mn-ea"/>
                    <a:sym typeface="+mn-lt"/>
                  </a:rPr>
                  <a:t>实验数据结果</a:t>
                </a:r>
                <a:endParaRPr lang="zh-CN" altLang="en-US" dirty="0">
                  <a:solidFill>
                    <a:srgbClr val="414455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5568613" y="2769074"/>
                <a:ext cx="579934" cy="579934"/>
                <a:chOff x="5568613" y="2769074"/>
                <a:chExt cx="579934" cy="579934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5568613" y="2769074"/>
                  <a:ext cx="579934" cy="579934"/>
                </a:xfrm>
                <a:prstGeom prst="ellipse">
                  <a:avLst/>
                </a:prstGeom>
                <a:solidFill>
                  <a:srgbClr val="2448A1"/>
                </a:solidFill>
                <a:ln w="38100">
                  <a:solidFill>
                    <a:schemeClr val="bg1"/>
                  </a:solidFill>
                </a:ln>
                <a:effectLst>
                  <a:outerShdw blurRad="266700" dist="177800" dir="10800000" algn="r" rotWithShape="0">
                    <a:prstClr val="black">
                      <a:alpha val="2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 dirty="0">
                    <a:cs typeface="+mn-ea"/>
                    <a:sym typeface="+mn-lt"/>
                  </a:endParaRPr>
                </a:p>
              </p:txBody>
            </p:sp>
            <p:pic>
              <p:nvPicPr>
                <p:cNvPr id="32" name="Picture 6" descr="F:\0PPT素材\实验数据结果.pn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92586" y="2888665"/>
                  <a:ext cx="325262" cy="34075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grpSp>
          <p:nvGrpSpPr>
            <p:cNvPr id="4" name="组合 3"/>
            <p:cNvGrpSpPr/>
            <p:nvPr/>
          </p:nvGrpSpPr>
          <p:grpSpPr>
            <a:xfrm>
              <a:off x="4286361" y="3946902"/>
              <a:ext cx="2398980" cy="579934"/>
              <a:chOff x="6216313" y="3384999"/>
              <a:chExt cx="2398980" cy="579934"/>
            </a:xfrm>
          </p:grpSpPr>
          <p:sp>
            <p:nvSpPr>
              <p:cNvPr id="20" name="TextBox 89"/>
              <p:cNvSpPr txBox="1"/>
              <p:nvPr/>
            </p:nvSpPr>
            <p:spPr>
              <a:xfrm>
                <a:off x="6814800" y="3466462"/>
                <a:ext cx="18004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414455"/>
                    </a:solidFill>
                    <a:cs typeface="+mn-ea"/>
                    <a:sym typeface="+mn-lt"/>
                  </a:rPr>
                  <a:t>解决方案及总结</a:t>
                </a:r>
                <a:endParaRPr lang="zh-CN" altLang="en-US" dirty="0">
                  <a:solidFill>
                    <a:srgbClr val="414455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6216313" y="3384999"/>
                <a:ext cx="579934" cy="579934"/>
                <a:chOff x="6216313" y="3384999"/>
                <a:chExt cx="579934" cy="579934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6216313" y="3384999"/>
                  <a:ext cx="579934" cy="579934"/>
                </a:xfrm>
                <a:prstGeom prst="ellipse">
                  <a:avLst/>
                </a:prstGeom>
                <a:solidFill>
                  <a:srgbClr val="2448A1"/>
                </a:solidFill>
                <a:ln w="38100">
                  <a:solidFill>
                    <a:schemeClr val="bg1"/>
                  </a:solidFill>
                </a:ln>
                <a:effectLst>
                  <a:outerShdw blurRad="266700" dist="177800" dir="10800000" algn="r" rotWithShape="0">
                    <a:prstClr val="black">
                      <a:alpha val="2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 dirty="0">
                    <a:cs typeface="+mn-ea"/>
                    <a:sym typeface="+mn-lt"/>
                  </a:endParaRPr>
                </a:p>
              </p:txBody>
            </p:sp>
            <p:pic>
              <p:nvPicPr>
                <p:cNvPr id="35" name="Picture 7" descr="F:\0PPT素材\解决方案及总结.png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67313" y="3504582"/>
                  <a:ext cx="298931" cy="34075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sp>
        <p:nvSpPr>
          <p:cNvPr id="3" name="矩形 2"/>
          <p:cNvSpPr/>
          <p:nvPr/>
        </p:nvSpPr>
        <p:spPr>
          <a:xfrm>
            <a:off x="7599177" y="407910"/>
            <a:ext cx="18285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</a:t>
            </a:r>
            <a:r>
              <a:rPr lang="zh-CN" altLang="en-US" sz="44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录</a:t>
            </a:r>
            <a:endParaRPr lang="zh-CN" altLang="en-US" sz="4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85568" y="1130868"/>
            <a:ext cx="13819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05904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流程图: 数据 6"/>
          <p:cNvSpPr/>
          <p:nvPr/>
        </p:nvSpPr>
        <p:spPr>
          <a:xfrm>
            <a:off x="1313547" y="2931775"/>
            <a:ext cx="6847788" cy="45399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725"/>
              <a:gd name="connsiteY0" fmla="*/ 10441 h 10441"/>
              <a:gd name="connsiteX1" fmla="*/ 2000 w 8725"/>
              <a:gd name="connsiteY1" fmla="*/ 441 h 10441"/>
              <a:gd name="connsiteX2" fmla="*/ 8725 w 8725"/>
              <a:gd name="connsiteY2" fmla="*/ 0 h 10441"/>
              <a:gd name="connsiteX3" fmla="*/ 8000 w 8725"/>
              <a:gd name="connsiteY3" fmla="*/ 10441 h 10441"/>
              <a:gd name="connsiteX4" fmla="*/ 0 w 8725"/>
              <a:gd name="connsiteY4" fmla="*/ 10441 h 10441"/>
              <a:gd name="connsiteX0" fmla="*/ 0 w 10000"/>
              <a:gd name="connsiteY0" fmla="*/ 10000 h 10000"/>
              <a:gd name="connsiteX1" fmla="*/ 1164 w 10000"/>
              <a:gd name="connsiteY1" fmla="*/ 563 h 10000"/>
              <a:gd name="connsiteX2" fmla="*/ 10000 w 10000"/>
              <a:gd name="connsiteY2" fmla="*/ 0 h 10000"/>
              <a:gd name="connsiteX3" fmla="*/ 9169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141 h 10141"/>
              <a:gd name="connsiteX1" fmla="*/ 1177 w 10000"/>
              <a:gd name="connsiteY1" fmla="*/ 0 h 10141"/>
              <a:gd name="connsiteX2" fmla="*/ 10000 w 10000"/>
              <a:gd name="connsiteY2" fmla="*/ 141 h 10141"/>
              <a:gd name="connsiteX3" fmla="*/ 9169 w 10000"/>
              <a:gd name="connsiteY3" fmla="*/ 10141 h 10141"/>
              <a:gd name="connsiteX4" fmla="*/ 0 w 10000"/>
              <a:gd name="connsiteY4" fmla="*/ 10141 h 10141"/>
              <a:gd name="connsiteX0" fmla="*/ 0 w 10000"/>
              <a:gd name="connsiteY0" fmla="*/ 10141 h 10141"/>
              <a:gd name="connsiteX1" fmla="*/ 1177 w 10000"/>
              <a:gd name="connsiteY1" fmla="*/ 0 h 10141"/>
              <a:gd name="connsiteX2" fmla="*/ 10000 w 10000"/>
              <a:gd name="connsiteY2" fmla="*/ 141 h 10141"/>
              <a:gd name="connsiteX3" fmla="*/ 9169 w 10000"/>
              <a:gd name="connsiteY3" fmla="*/ 10141 h 10141"/>
              <a:gd name="connsiteX4" fmla="*/ 0 w 10000"/>
              <a:gd name="connsiteY4" fmla="*/ 10141 h 10141"/>
              <a:gd name="connsiteX0" fmla="*/ 0 w 10000"/>
              <a:gd name="connsiteY0" fmla="*/ 10000 h 10000"/>
              <a:gd name="connsiteX1" fmla="*/ 1158 w 10000"/>
              <a:gd name="connsiteY1" fmla="*/ 141 h 10000"/>
              <a:gd name="connsiteX2" fmla="*/ 10000 w 10000"/>
              <a:gd name="connsiteY2" fmla="*/ 0 h 10000"/>
              <a:gd name="connsiteX3" fmla="*/ 9169 w 10000"/>
              <a:gd name="connsiteY3" fmla="*/ 10000 h 10000"/>
              <a:gd name="connsiteX4" fmla="*/ 0 w 10000"/>
              <a:gd name="connsiteY4" fmla="*/ 10000 h 10000"/>
              <a:gd name="connsiteX0" fmla="*/ 0 w 10318"/>
              <a:gd name="connsiteY0" fmla="*/ 9859 h 9859"/>
              <a:gd name="connsiteX1" fmla="*/ 1158 w 10318"/>
              <a:gd name="connsiteY1" fmla="*/ 0 h 9859"/>
              <a:gd name="connsiteX2" fmla="*/ 10318 w 10318"/>
              <a:gd name="connsiteY2" fmla="*/ 0 h 9859"/>
              <a:gd name="connsiteX3" fmla="*/ 9169 w 10318"/>
              <a:gd name="connsiteY3" fmla="*/ 9859 h 9859"/>
              <a:gd name="connsiteX4" fmla="*/ 0 w 10318"/>
              <a:gd name="connsiteY4" fmla="*/ 9859 h 9859"/>
              <a:gd name="connsiteX0" fmla="*/ 0 w 10000"/>
              <a:gd name="connsiteY0" fmla="*/ 10000 h 10000"/>
              <a:gd name="connsiteX1" fmla="*/ 1595 w 10000"/>
              <a:gd name="connsiteY1" fmla="*/ 0 h 10000"/>
              <a:gd name="connsiteX2" fmla="*/ 10000 w 10000"/>
              <a:gd name="connsiteY2" fmla="*/ 0 h 10000"/>
              <a:gd name="connsiteX3" fmla="*/ 8886 w 10000"/>
              <a:gd name="connsiteY3" fmla="*/ 10000 h 10000"/>
              <a:gd name="connsiteX4" fmla="*/ 0 w 10000"/>
              <a:gd name="connsiteY4" fmla="*/ 10000 h 10000"/>
              <a:gd name="connsiteX0" fmla="*/ 0 w 10072"/>
              <a:gd name="connsiteY0" fmla="*/ 10000 h 10000"/>
              <a:gd name="connsiteX1" fmla="*/ 1595 w 10072"/>
              <a:gd name="connsiteY1" fmla="*/ 0 h 10000"/>
              <a:gd name="connsiteX2" fmla="*/ 10072 w 10072"/>
              <a:gd name="connsiteY2" fmla="*/ 0 h 10000"/>
              <a:gd name="connsiteX3" fmla="*/ 8886 w 10072"/>
              <a:gd name="connsiteY3" fmla="*/ 10000 h 10000"/>
              <a:gd name="connsiteX4" fmla="*/ 0 w 10072"/>
              <a:gd name="connsiteY4" fmla="*/ 10000 h 10000"/>
              <a:gd name="connsiteX0" fmla="*/ 0 w 9628"/>
              <a:gd name="connsiteY0" fmla="*/ 10214 h 10214"/>
              <a:gd name="connsiteX1" fmla="*/ 1595 w 9628"/>
              <a:gd name="connsiteY1" fmla="*/ 214 h 10214"/>
              <a:gd name="connsiteX2" fmla="*/ 9628 w 9628"/>
              <a:gd name="connsiteY2" fmla="*/ 0 h 10214"/>
              <a:gd name="connsiteX3" fmla="*/ 8886 w 9628"/>
              <a:gd name="connsiteY3" fmla="*/ 10214 h 10214"/>
              <a:gd name="connsiteX4" fmla="*/ 0 w 9628"/>
              <a:gd name="connsiteY4" fmla="*/ 10214 h 10214"/>
              <a:gd name="connsiteX0" fmla="*/ 0 w 10000"/>
              <a:gd name="connsiteY0" fmla="*/ 10000 h 10000"/>
              <a:gd name="connsiteX1" fmla="*/ 996 w 10000"/>
              <a:gd name="connsiteY1" fmla="*/ 105 h 10000"/>
              <a:gd name="connsiteX2" fmla="*/ 10000 w 10000"/>
              <a:gd name="connsiteY2" fmla="*/ 0 h 10000"/>
              <a:gd name="connsiteX3" fmla="*/ 9229 w 10000"/>
              <a:gd name="connsiteY3" fmla="*/ 10000 h 10000"/>
              <a:gd name="connsiteX4" fmla="*/ 0 w 10000"/>
              <a:gd name="connsiteY4" fmla="*/ 10000 h 10000"/>
              <a:gd name="connsiteX0" fmla="*/ 0 w 9783"/>
              <a:gd name="connsiteY0" fmla="*/ 10000 h 10000"/>
              <a:gd name="connsiteX1" fmla="*/ 996 w 9783"/>
              <a:gd name="connsiteY1" fmla="*/ 105 h 10000"/>
              <a:gd name="connsiteX2" fmla="*/ 9783 w 9783"/>
              <a:gd name="connsiteY2" fmla="*/ 0 h 10000"/>
              <a:gd name="connsiteX3" fmla="*/ 9229 w 9783"/>
              <a:gd name="connsiteY3" fmla="*/ 10000 h 10000"/>
              <a:gd name="connsiteX4" fmla="*/ 0 w 9783"/>
              <a:gd name="connsiteY4" fmla="*/ 10000 h 10000"/>
              <a:gd name="connsiteX0" fmla="*/ 0 w 9963"/>
              <a:gd name="connsiteY0" fmla="*/ 10000 h 10000"/>
              <a:gd name="connsiteX1" fmla="*/ 1018 w 9963"/>
              <a:gd name="connsiteY1" fmla="*/ 105 h 10000"/>
              <a:gd name="connsiteX2" fmla="*/ 9963 w 9963"/>
              <a:gd name="connsiteY2" fmla="*/ 0 h 10000"/>
              <a:gd name="connsiteX3" fmla="*/ 9434 w 9963"/>
              <a:gd name="connsiteY3" fmla="*/ 10000 h 10000"/>
              <a:gd name="connsiteX4" fmla="*/ 0 w 9963"/>
              <a:gd name="connsiteY4" fmla="*/ 10000 h 10000"/>
              <a:gd name="connsiteX0" fmla="*/ 0 w 10000"/>
              <a:gd name="connsiteY0" fmla="*/ 10000 h 10000"/>
              <a:gd name="connsiteX1" fmla="*/ 744 w 10000"/>
              <a:gd name="connsiteY1" fmla="*/ 105 h 10000"/>
              <a:gd name="connsiteX2" fmla="*/ 10000 w 10000"/>
              <a:gd name="connsiteY2" fmla="*/ 0 h 10000"/>
              <a:gd name="connsiteX3" fmla="*/ 9469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744" y="105"/>
                </a:lnTo>
                <a:lnTo>
                  <a:pt x="10000" y="0"/>
                </a:lnTo>
                <a:cubicBezTo>
                  <a:pt x="9810" y="3333"/>
                  <a:pt x="9659" y="6667"/>
                  <a:pt x="946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762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374190" y="1864766"/>
            <a:ext cx="528433" cy="1402372"/>
            <a:chOff x="7461274" y="2970380"/>
            <a:chExt cx="528433" cy="1402372"/>
          </a:xfrm>
        </p:grpSpPr>
        <p:sp>
          <p:nvSpPr>
            <p:cNvPr id="70" name="等腰三角形 69"/>
            <p:cNvSpPr/>
            <p:nvPr/>
          </p:nvSpPr>
          <p:spPr>
            <a:xfrm>
              <a:off x="7461274" y="2977703"/>
              <a:ext cx="416268" cy="1390683"/>
            </a:xfrm>
            <a:prstGeom prst="triangle">
              <a:avLst/>
            </a:prstGeom>
            <a:solidFill>
              <a:srgbClr val="2D2A1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直角三角形 4"/>
            <p:cNvSpPr/>
            <p:nvPr/>
          </p:nvSpPr>
          <p:spPr>
            <a:xfrm>
              <a:off x="7668545" y="2970380"/>
              <a:ext cx="321162" cy="140237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333329" y="653336"/>
            <a:ext cx="528433" cy="2613802"/>
            <a:chOff x="6420413" y="1758950"/>
            <a:chExt cx="528433" cy="2613802"/>
          </a:xfrm>
        </p:grpSpPr>
        <p:sp>
          <p:nvSpPr>
            <p:cNvPr id="73" name="等腰三角形 72"/>
            <p:cNvSpPr/>
            <p:nvPr/>
          </p:nvSpPr>
          <p:spPr>
            <a:xfrm>
              <a:off x="6420413" y="1772599"/>
              <a:ext cx="416268" cy="2592015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直角三角形 4"/>
            <p:cNvSpPr/>
            <p:nvPr/>
          </p:nvSpPr>
          <p:spPr>
            <a:xfrm>
              <a:off x="6627684" y="1758950"/>
              <a:ext cx="321162" cy="261380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292463" y="1820292"/>
            <a:ext cx="528433" cy="1446846"/>
            <a:chOff x="5379547" y="2925906"/>
            <a:chExt cx="528433" cy="1446846"/>
          </a:xfrm>
        </p:grpSpPr>
        <p:sp>
          <p:nvSpPr>
            <p:cNvPr id="104" name="等腰三角形 103"/>
            <p:cNvSpPr/>
            <p:nvPr/>
          </p:nvSpPr>
          <p:spPr>
            <a:xfrm>
              <a:off x="5379547" y="2933461"/>
              <a:ext cx="416268" cy="1434786"/>
            </a:xfrm>
            <a:prstGeom prst="triangle">
              <a:avLst/>
            </a:prstGeom>
            <a:solidFill>
              <a:srgbClr val="2D2A1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直角三角形 4"/>
            <p:cNvSpPr/>
            <p:nvPr/>
          </p:nvSpPr>
          <p:spPr>
            <a:xfrm>
              <a:off x="5586818" y="2925906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772030" y="1410215"/>
            <a:ext cx="528433" cy="1856923"/>
            <a:chOff x="4859114" y="2515829"/>
            <a:chExt cx="528433" cy="1856923"/>
          </a:xfrm>
        </p:grpSpPr>
        <p:sp>
          <p:nvSpPr>
            <p:cNvPr id="107" name="等腰三角形 106"/>
            <p:cNvSpPr/>
            <p:nvPr/>
          </p:nvSpPr>
          <p:spPr>
            <a:xfrm>
              <a:off x="4859114" y="2525525"/>
              <a:ext cx="416268" cy="1841445"/>
            </a:xfrm>
            <a:prstGeom prst="triangle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直角三角形 4"/>
            <p:cNvSpPr/>
            <p:nvPr/>
          </p:nvSpPr>
          <p:spPr>
            <a:xfrm>
              <a:off x="5066385" y="2515829"/>
              <a:ext cx="321162" cy="1856923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853762" y="1513069"/>
            <a:ext cx="528433" cy="1754069"/>
            <a:chOff x="6940846" y="2618683"/>
            <a:chExt cx="528433" cy="1754069"/>
          </a:xfrm>
        </p:grpSpPr>
        <p:sp>
          <p:nvSpPr>
            <p:cNvPr id="110" name="等腰三角形 109"/>
            <p:cNvSpPr/>
            <p:nvPr/>
          </p:nvSpPr>
          <p:spPr>
            <a:xfrm>
              <a:off x="6940846" y="2627842"/>
              <a:ext cx="416268" cy="1739448"/>
            </a:xfrm>
            <a:prstGeom prst="triangle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直角三角形 4"/>
            <p:cNvSpPr/>
            <p:nvPr/>
          </p:nvSpPr>
          <p:spPr>
            <a:xfrm>
              <a:off x="7148117" y="2618683"/>
              <a:ext cx="321162" cy="1754069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251597" y="1820292"/>
            <a:ext cx="528433" cy="1446846"/>
            <a:chOff x="4338681" y="2925906"/>
            <a:chExt cx="528433" cy="1446846"/>
          </a:xfrm>
        </p:grpSpPr>
        <p:sp>
          <p:nvSpPr>
            <p:cNvPr id="113" name="等腰三角形 112"/>
            <p:cNvSpPr/>
            <p:nvPr/>
          </p:nvSpPr>
          <p:spPr>
            <a:xfrm>
              <a:off x="4338681" y="2933461"/>
              <a:ext cx="416268" cy="1434786"/>
            </a:xfrm>
            <a:prstGeom prst="triangle">
              <a:avLst/>
            </a:prstGeom>
            <a:solidFill>
              <a:schemeClr val="bg1">
                <a:lumMod val="6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直角三角形 4"/>
            <p:cNvSpPr/>
            <p:nvPr/>
          </p:nvSpPr>
          <p:spPr>
            <a:xfrm>
              <a:off x="4545952" y="2925906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812896" y="1503862"/>
            <a:ext cx="528433" cy="1763276"/>
            <a:chOff x="5899980" y="2609476"/>
            <a:chExt cx="528433" cy="1763276"/>
          </a:xfrm>
        </p:grpSpPr>
        <p:sp>
          <p:nvSpPr>
            <p:cNvPr id="116" name="等腰三角形 115"/>
            <p:cNvSpPr/>
            <p:nvPr/>
          </p:nvSpPr>
          <p:spPr>
            <a:xfrm>
              <a:off x="5899980" y="2618683"/>
              <a:ext cx="416268" cy="1748579"/>
            </a:xfrm>
            <a:prstGeom prst="triangle">
              <a:avLst/>
            </a:prstGeom>
            <a:solidFill>
              <a:srgbClr val="00B0F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直角三角形 4"/>
            <p:cNvSpPr/>
            <p:nvPr/>
          </p:nvSpPr>
          <p:spPr>
            <a:xfrm>
              <a:off x="6107251" y="2609476"/>
              <a:ext cx="321162" cy="176327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731164" y="2030986"/>
            <a:ext cx="528433" cy="1236151"/>
            <a:chOff x="3818248" y="3136600"/>
            <a:chExt cx="528433" cy="1236151"/>
          </a:xfrm>
        </p:grpSpPr>
        <p:sp>
          <p:nvSpPr>
            <p:cNvPr id="119" name="等腰三角形 118"/>
            <p:cNvSpPr/>
            <p:nvPr/>
          </p:nvSpPr>
          <p:spPr>
            <a:xfrm>
              <a:off x="3818248" y="3143055"/>
              <a:ext cx="416268" cy="1225847"/>
            </a:xfrm>
            <a:prstGeom prst="triangle">
              <a:avLst/>
            </a:prstGeom>
            <a:solidFill>
              <a:srgbClr val="00B0F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直角三角形 4"/>
            <p:cNvSpPr/>
            <p:nvPr/>
          </p:nvSpPr>
          <p:spPr>
            <a:xfrm>
              <a:off x="4025519" y="3136600"/>
              <a:ext cx="321162" cy="1236151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690298" y="1019768"/>
            <a:ext cx="528433" cy="2247370"/>
            <a:chOff x="2777382" y="2125382"/>
            <a:chExt cx="528433" cy="2247370"/>
          </a:xfrm>
        </p:grpSpPr>
        <p:sp>
          <p:nvSpPr>
            <p:cNvPr id="122" name="等腰三角形 121"/>
            <p:cNvSpPr/>
            <p:nvPr/>
          </p:nvSpPr>
          <p:spPr>
            <a:xfrm>
              <a:off x="2777382" y="2137117"/>
              <a:ext cx="416268" cy="2228638"/>
            </a:xfrm>
            <a:prstGeom prst="triangle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直角三角形 4"/>
            <p:cNvSpPr/>
            <p:nvPr/>
          </p:nvSpPr>
          <p:spPr>
            <a:xfrm>
              <a:off x="2984653" y="2125382"/>
              <a:ext cx="321162" cy="2247370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649432" y="1820292"/>
            <a:ext cx="528433" cy="1446846"/>
            <a:chOff x="1736516" y="2925906"/>
            <a:chExt cx="528433" cy="1446846"/>
          </a:xfrm>
        </p:grpSpPr>
        <p:sp>
          <p:nvSpPr>
            <p:cNvPr id="125" name="等腰三角形 124"/>
            <p:cNvSpPr/>
            <p:nvPr/>
          </p:nvSpPr>
          <p:spPr>
            <a:xfrm>
              <a:off x="1736516" y="2933461"/>
              <a:ext cx="416268" cy="1434786"/>
            </a:xfrm>
            <a:prstGeom prst="triangle">
              <a:avLst/>
            </a:prstGeom>
            <a:solidFill>
              <a:srgbClr val="00B0F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直角三角形 4"/>
            <p:cNvSpPr/>
            <p:nvPr/>
          </p:nvSpPr>
          <p:spPr>
            <a:xfrm>
              <a:off x="1943787" y="2925906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210731" y="1864766"/>
            <a:ext cx="528433" cy="1402372"/>
            <a:chOff x="3297815" y="2970380"/>
            <a:chExt cx="528433" cy="1402372"/>
          </a:xfrm>
        </p:grpSpPr>
        <p:sp>
          <p:nvSpPr>
            <p:cNvPr id="128" name="等腰三角形 127"/>
            <p:cNvSpPr/>
            <p:nvPr/>
          </p:nvSpPr>
          <p:spPr>
            <a:xfrm>
              <a:off x="3297815" y="2977703"/>
              <a:ext cx="416268" cy="1390683"/>
            </a:xfrm>
            <a:prstGeom prst="triangle">
              <a:avLst/>
            </a:prstGeom>
            <a:solidFill>
              <a:srgbClr val="2D2A1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2A19"/>
                </a:solidFill>
                <a:cs typeface="+mn-ea"/>
                <a:sym typeface="+mn-lt"/>
              </a:endParaRPr>
            </a:p>
          </p:txBody>
        </p:sp>
        <p:sp>
          <p:nvSpPr>
            <p:cNvPr id="129" name="直角三角形 4"/>
            <p:cNvSpPr/>
            <p:nvPr/>
          </p:nvSpPr>
          <p:spPr>
            <a:xfrm>
              <a:off x="3505086" y="2970380"/>
              <a:ext cx="321162" cy="140237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2169865" y="1400468"/>
            <a:ext cx="528433" cy="1866670"/>
            <a:chOff x="2256949" y="2506082"/>
            <a:chExt cx="528433" cy="1866670"/>
          </a:xfrm>
        </p:grpSpPr>
        <p:sp>
          <p:nvSpPr>
            <p:cNvPr id="131" name="等腰三角形 130"/>
            <p:cNvSpPr/>
            <p:nvPr/>
          </p:nvSpPr>
          <p:spPr>
            <a:xfrm>
              <a:off x="2256949" y="2515829"/>
              <a:ext cx="416268" cy="1851111"/>
            </a:xfrm>
            <a:prstGeom prst="triangle">
              <a:avLst/>
            </a:prstGeom>
            <a:solidFill>
              <a:schemeClr val="bg1">
                <a:lumMod val="6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直角三角形 4"/>
            <p:cNvSpPr/>
            <p:nvPr/>
          </p:nvSpPr>
          <p:spPr>
            <a:xfrm>
              <a:off x="2464220" y="2506082"/>
              <a:ext cx="321162" cy="1866670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1626517" y="3411425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1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135846" y="3411425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2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2645175" y="3411425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3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3154504" y="3411425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4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663833" y="3411425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5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173162" y="3411425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6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682491" y="3411425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7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191820" y="3411425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8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5701149" y="3411425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9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6210478" y="3411425"/>
            <a:ext cx="470000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10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798353" y="3411425"/>
            <a:ext cx="470000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11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7386225" y="3411425"/>
            <a:ext cx="46839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cs typeface="+mn-ea"/>
                <a:sym typeface="+mn-lt"/>
              </a:rPr>
              <a:t>12</a:t>
            </a:r>
            <a:r>
              <a:rPr lang="zh-CN" altLang="en-US" sz="1000" dirty="0" smtClean="0">
                <a:solidFill>
                  <a:srgbClr val="2D2A19"/>
                </a:solidFill>
                <a:cs typeface="+mn-ea"/>
                <a:sym typeface="+mn-lt"/>
              </a:rPr>
              <a:t>月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94989" y="1301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试验数据结果</a:t>
            </a:r>
          </a:p>
        </p:txBody>
      </p:sp>
      <p:sp>
        <p:nvSpPr>
          <p:cNvPr id="63" name="TextBox 101"/>
          <p:cNvSpPr txBox="1"/>
          <p:nvPr/>
        </p:nvSpPr>
        <p:spPr>
          <a:xfrm>
            <a:off x="983774" y="3808930"/>
            <a:ext cx="7385525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65675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直角三角形 61"/>
          <p:cNvSpPr/>
          <p:nvPr/>
        </p:nvSpPr>
        <p:spPr>
          <a:xfrm flipH="1">
            <a:off x="1560170" y="2531532"/>
            <a:ext cx="990600" cy="1311404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直角三角形 62"/>
          <p:cNvSpPr/>
          <p:nvPr/>
        </p:nvSpPr>
        <p:spPr>
          <a:xfrm flipH="1">
            <a:off x="2325302" y="2054929"/>
            <a:ext cx="990600" cy="1788008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直角三角形 63"/>
          <p:cNvSpPr/>
          <p:nvPr/>
        </p:nvSpPr>
        <p:spPr>
          <a:xfrm flipH="1">
            <a:off x="3090434" y="1849555"/>
            <a:ext cx="990600" cy="1993382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直角三角形 64"/>
          <p:cNvSpPr/>
          <p:nvPr/>
        </p:nvSpPr>
        <p:spPr>
          <a:xfrm flipH="1">
            <a:off x="3880618" y="1317612"/>
            <a:ext cx="990600" cy="2525324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866088" y="3525508"/>
            <a:ext cx="530915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2018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618520" y="3525187"/>
            <a:ext cx="530915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2019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345552" y="3525186"/>
            <a:ext cx="530915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135736" y="3525185"/>
            <a:ext cx="530915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2474971" y="2464108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232690" y="2011754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003728" y="1812420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797444" y="1283778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914188" y="1296304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414455"/>
                </a:solidFill>
                <a:cs typeface="+mn-ea"/>
                <a:sym typeface="+mn-lt"/>
              </a:rPr>
              <a:t>点击添加文字内容</a:t>
            </a:r>
            <a:endParaRPr lang="zh-CN" altLang="en-US" sz="12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5787879" y="1283778"/>
            <a:ext cx="0" cy="2536184"/>
          </a:xfrm>
          <a:prstGeom prst="line">
            <a:avLst/>
          </a:prstGeom>
          <a:ln w="12700" cmpd="sng"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828158" y="1317612"/>
            <a:ext cx="264274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... ...</a:t>
            </a:r>
          </a:p>
        </p:txBody>
      </p:sp>
      <p:cxnSp>
        <p:nvCxnSpPr>
          <p:cNvPr id="85" name="直接连接符 84"/>
          <p:cNvCxnSpPr/>
          <p:nvPr/>
        </p:nvCxnSpPr>
        <p:spPr>
          <a:xfrm flipH="1">
            <a:off x="1372874" y="3841127"/>
            <a:ext cx="3782068" cy="0"/>
          </a:xfrm>
          <a:prstGeom prst="line">
            <a:avLst/>
          </a:prstGeom>
          <a:ln w="15875">
            <a:solidFill>
              <a:srgbClr val="2D2A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894989" y="1301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试验数据结果</a:t>
            </a:r>
          </a:p>
        </p:txBody>
      </p:sp>
      <p:sp>
        <p:nvSpPr>
          <p:cNvPr id="30" name="TextBox 81"/>
          <p:cNvSpPr txBox="1"/>
          <p:nvPr/>
        </p:nvSpPr>
        <p:spPr>
          <a:xfrm>
            <a:off x="5828158" y="2247003"/>
            <a:ext cx="264274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81"/>
          <p:cNvSpPr txBox="1"/>
          <p:nvPr/>
        </p:nvSpPr>
        <p:spPr>
          <a:xfrm>
            <a:off x="5828158" y="3176394"/>
            <a:ext cx="264274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1290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饼形 4"/>
          <p:cNvSpPr/>
          <p:nvPr/>
        </p:nvSpPr>
        <p:spPr>
          <a:xfrm rot="3634040">
            <a:off x="744350" y="2018674"/>
            <a:ext cx="2435410" cy="2097930"/>
          </a:xfrm>
          <a:custGeom>
            <a:avLst/>
            <a:gdLst/>
            <a:ahLst/>
            <a:cxnLst/>
            <a:rect l="l" t="t" r="r" b="b"/>
            <a:pathLst>
              <a:path w="2776165" h="2391466">
                <a:moveTo>
                  <a:pt x="1150483" y="1951363"/>
                </a:moveTo>
                <a:cubicBezTo>
                  <a:pt x="1465922" y="1736850"/>
                  <a:pt x="1736590" y="1447220"/>
                  <a:pt x="1936625" y="1092688"/>
                </a:cubicBezTo>
                <a:cubicBezTo>
                  <a:pt x="2132419" y="745672"/>
                  <a:pt x="2240002" y="372886"/>
                  <a:pt x="2263568" y="0"/>
                </a:cubicBezTo>
                <a:lnTo>
                  <a:pt x="2776165" y="0"/>
                </a:lnTo>
                <a:cubicBezTo>
                  <a:pt x="2776165" y="982785"/>
                  <a:pt x="2256557" y="1892329"/>
                  <a:pt x="1409959" y="2391466"/>
                </a:cubicBezTo>
                <a:close/>
                <a:moveTo>
                  <a:pt x="1638719" y="0"/>
                </a:moveTo>
                <a:lnTo>
                  <a:pt x="2228374" y="0"/>
                </a:lnTo>
                <a:cubicBezTo>
                  <a:pt x="2204804" y="367012"/>
                  <a:pt x="2098718" y="733866"/>
                  <a:pt x="1906009" y="1075413"/>
                </a:cubicBezTo>
                <a:cubicBezTo>
                  <a:pt x="1709126" y="1424360"/>
                  <a:pt x="1442881" y="1709573"/>
                  <a:pt x="1132596" y="1921024"/>
                </a:cubicBezTo>
                <a:lnTo>
                  <a:pt x="847085" y="1436761"/>
                </a:lnTo>
                <a:cubicBezTo>
                  <a:pt x="1077138" y="1291147"/>
                  <a:pt x="1275301" y="1088010"/>
                  <a:pt x="1418442" y="834314"/>
                </a:cubicBezTo>
                <a:cubicBezTo>
                  <a:pt x="1567505" y="570122"/>
                  <a:pt x="1638785" y="283205"/>
                  <a:pt x="1638719" y="0"/>
                </a:cubicBezTo>
                <a:close/>
                <a:moveTo>
                  <a:pt x="1047481" y="0"/>
                </a:moveTo>
                <a:lnTo>
                  <a:pt x="1602791" y="0"/>
                </a:lnTo>
                <a:cubicBezTo>
                  <a:pt x="1602828" y="277212"/>
                  <a:pt x="1533044" y="558052"/>
                  <a:pt x="1387136" y="816652"/>
                </a:cubicBezTo>
                <a:cubicBezTo>
                  <a:pt x="1247218" y="1064635"/>
                  <a:pt x="1053601" y="1263274"/>
                  <a:pt x="828794" y="1405739"/>
                </a:cubicBezTo>
                <a:lnTo>
                  <a:pt x="540306" y="916427"/>
                </a:lnTo>
                <a:cubicBezTo>
                  <a:pt x="697168" y="834023"/>
                  <a:pt x="832498" y="706671"/>
                  <a:pt x="926026" y="540908"/>
                </a:cubicBezTo>
                <a:cubicBezTo>
                  <a:pt x="1022475" y="369967"/>
                  <a:pt x="1060973" y="182095"/>
                  <a:pt x="1047481" y="0"/>
                </a:cubicBezTo>
                <a:close/>
                <a:moveTo>
                  <a:pt x="0" y="0"/>
                </a:moveTo>
                <a:lnTo>
                  <a:pt x="1012008" y="0"/>
                </a:lnTo>
                <a:cubicBezTo>
                  <a:pt x="1025436" y="176166"/>
                  <a:pt x="988449" y="358048"/>
                  <a:pt x="895115" y="523468"/>
                </a:cubicBezTo>
                <a:cubicBezTo>
                  <a:pt x="804770" y="683591"/>
                  <a:pt x="673923" y="806499"/>
                  <a:pt x="522295" y="88587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矩形 11"/>
          <p:cNvSpPr/>
          <p:nvPr/>
        </p:nvSpPr>
        <p:spPr>
          <a:xfrm>
            <a:off x="2311635" y="1491636"/>
            <a:ext cx="2573790" cy="751657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790" h="751657">
                <a:moveTo>
                  <a:pt x="0" y="1588"/>
                </a:moveTo>
                <a:lnTo>
                  <a:pt x="2573790" y="0"/>
                </a:lnTo>
                <a:lnTo>
                  <a:pt x="2573790" y="750069"/>
                </a:lnTo>
                <a:lnTo>
                  <a:pt x="425450" y="751657"/>
                </a:lnTo>
                <a:lnTo>
                  <a:pt x="0" y="158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矩形 11"/>
          <p:cNvSpPr/>
          <p:nvPr/>
        </p:nvSpPr>
        <p:spPr>
          <a:xfrm>
            <a:off x="2756135" y="2271531"/>
            <a:ext cx="2128496" cy="426220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28496"/>
              <a:gd name="connsiteY0" fmla="*/ 7938 h 426220"/>
              <a:gd name="connsiteX1" fmla="*/ 2126115 w 2128496"/>
              <a:gd name="connsiteY1" fmla="*/ 0 h 426220"/>
              <a:gd name="connsiteX2" fmla="*/ 2128496 w 2128496"/>
              <a:gd name="connsiteY2" fmla="*/ 426219 h 426220"/>
              <a:gd name="connsiteX3" fmla="*/ 234950 w 2128496"/>
              <a:gd name="connsiteY3" fmla="*/ 426220 h 426220"/>
              <a:gd name="connsiteX4" fmla="*/ 0 w 2128496"/>
              <a:gd name="connsiteY4" fmla="*/ 7938 h 42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8496" h="426220">
                <a:moveTo>
                  <a:pt x="0" y="7938"/>
                </a:moveTo>
                <a:lnTo>
                  <a:pt x="2126115" y="0"/>
                </a:lnTo>
                <a:cubicBezTo>
                  <a:pt x="2128232" y="186523"/>
                  <a:pt x="2126379" y="239696"/>
                  <a:pt x="2128496" y="426219"/>
                </a:cubicBezTo>
                <a:lnTo>
                  <a:pt x="234950" y="426220"/>
                </a:lnTo>
                <a:lnTo>
                  <a:pt x="0" y="793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矩形 11"/>
          <p:cNvSpPr/>
          <p:nvPr/>
        </p:nvSpPr>
        <p:spPr>
          <a:xfrm>
            <a:off x="3010135" y="2727527"/>
            <a:ext cx="1879077" cy="450032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35640"/>
              <a:gd name="connsiteY0" fmla="*/ 7938 h 426220"/>
              <a:gd name="connsiteX1" fmla="*/ 1887990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1888212"/>
              <a:gd name="connsiteY0" fmla="*/ 7938 h 426220"/>
              <a:gd name="connsiteX1" fmla="*/ 1887990 w 1888212"/>
              <a:gd name="connsiteY1" fmla="*/ 0 h 426220"/>
              <a:gd name="connsiteX2" fmla="*/ 1878465 w 1888212"/>
              <a:gd name="connsiteY2" fmla="*/ 407169 h 426220"/>
              <a:gd name="connsiteX3" fmla="*/ 234950 w 1888212"/>
              <a:gd name="connsiteY3" fmla="*/ 426220 h 426220"/>
              <a:gd name="connsiteX4" fmla="*/ 0 w 1888212"/>
              <a:gd name="connsiteY4" fmla="*/ 7938 h 426220"/>
              <a:gd name="connsiteX0" fmla="*/ 0 w 1879076"/>
              <a:gd name="connsiteY0" fmla="*/ 7938 h 426220"/>
              <a:gd name="connsiteX1" fmla="*/ 1878465 w 1879076"/>
              <a:gd name="connsiteY1" fmla="*/ 0 h 426220"/>
              <a:gd name="connsiteX2" fmla="*/ 1878465 w 1879076"/>
              <a:gd name="connsiteY2" fmla="*/ 407169 h 426220"/>
              <a:gd name="connsiteX3" fmla="*/ 234950 w 1879076"/>
              <a:gd name="connsiteY3" fmla="*/ 426220 h 426220"/>
              <a:gd name="connsiteX4" fmla="*/ 0 w 1879076"/>
              <a:gd name="connsiteY4" fmla="*/ 7938 h 426220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07169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79076"/>
              <a:gd name="connsiteY0" fmla="*/ 7938 h 477019"/>
              <a:gd name="connsiteX1" fmla="*/ 1878465 w 1879076"/>
              <a:gd name="connsiteY1" fmla="*/ 0 h 477019"/>
              <a:gd name="connsiteX2" fmla="*/ 1878465 w 1879076"/>
              <a:gd name="connsiteY2" fmla="*/ 477019 h 477019"/>
              <a:gd name="connsiteX3" fmla="*/ 251618 w 1879076"/>
              <a:gd name="connsiteY3" fmla="*/ 457176 h 477019"/>
              <a:gd name="connsiteX4" fmla="*/ 0 w 1879076"/>
              <a:gd name="connsiteY4" fmla="*/ 7938 h 477019"/>
              <a:gd name="connsiteX0" fmla="*/ 0 w 1879076"/>
              <a:gd name="connsiteY0" fmla="*/ 7938 h 467494"/>
              <a:gd name="connsiteX1" fmla="*/ 1878465 w 1879076"/>
              <a:gd name="connsiteY1" fmla="*/ 0 h 467494"/>
              <a:gd name="connsiteX2" fmla="*/ 1878465 w 1879076"/>
              <a:gd name="connsiteY2" fmla="*/ 467494 h 467494"/>
              <a:gd name="connsiteX3" fmla="*/ 251618 w 1879076"/>
              <a:gd name="connsiteY3" fmla="*/ 457176 h 467494"/>
              <a:gd name="connsiteX4" fmla="*/ 0 w 1879076"/>
              <a:gd name="connsiteY4" fmla="*/ 7938 h 467494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54794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81269"/>
              <a:gd name="connsiteY0" fmla="*/ 794 h 450032"/>
              <a:gd name="connsiteX1" fmla="*/ 1880846 w 1881269"/>
              <a:gd name="connsiteY1" fmla="*/ 0 h 450032"/>
              <a:gd name="connsiteX2" fmla="*/ 1878465 w 1881269"/>
              <a:gd name="connsiteY2" fmla="*/ 447650 h 450032"/>
              <a:gd name="connsiteX3" fmla="*/ 251618 w 1881269"/>
              <a:gd name="connsiteY3" fmla="*/ 450032 h 450032"/>
              <a:gd name="connsiteX4" fmla="*/ 0 w 1881269"/>
              <a:gd name="connsiteY4" fmla="*/ 794 h 450032"/>
              <a:gd name="connsiteX0" fmla="*/ 0 w 1878465"/>
              <a:gd name="connsiteY0" fmla="*/ 794 h 450032"/>
              <a:gd name="connsiteX1" fmla="*/ 1873703 w 1878465"/>
              <a:gd name="connsiteY1" fmla="*/ 0 h 450032"/>
              <a:gd name="connsiteX2" fmla="*/ 1878465 w 1878465"/>
              <a:gd name="connsiteY2" fmla="*/ 447650 h 450032"/>
              <a:gd name="connsiteX3" fmla="*/ 251618 w 1878465"/>
              <a:gd name="connsiteY3" fmla="*/ 450032 h 450032"/>
              <a:gd name="connsiteX4" fmla="*/ 0 w 1878465"/>
              <a:gd name="connsiteY4" fmla="*/ 794 h 450032"/>
              <a:gd name="connsiteX0" fmla="*/ 0 w 1879077"/>
              <a:gd name="connsiteY0" fmla="*/ 794 h 450032"/>
              <a:gd name="connsiteX1" fmla="*/ 1878466 w 1879077"/>
              <a:gd name="connsiteY1" fmla="*/ 0 h 450032"/>
              <a:gd name="connsiteX2" fmla="*/ 1878465 w 1879077"/>
              <a:gd name="connsiteY2" fmla="*/ 447650 h 450032"/>
              <a:gd name="connsiteX3" fmla="*/ 251618 w 1879077"/>
              <a:gd name="connsiteY3" fmla="*/ 450032 h 450032"/>
              <a:gd name="connsiteX4" fmla="*/ 0 w 1879077"/>
              <a:gd name="connsiteY4" fmla="*/ 794 h 45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077" h="450032">
                <a:moveTo>
                  <a:pt x="0" y="794"/>
                </a:moveTo>
                <a:lnTo>
                  <a:pt x="1878466" y="0"/>
                </a:lnTo>
                <a:cubicBezTo>
                  <a:pt x="1880583" y="186523"/>
                  <a:pt x="1876348" y="261127"/>
                  <a:pt x="1878465" y="447650"/>
                </a:cubicBezTo>
                <a:lnTo>
                  <a:pt x="251618" y="450032"/>
                </a:lnTo>
                <a:lnTo>
                  <a:pt x="0" y="7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矩形 11"/>
          <p:cNvSpPr/>
          <p:nvPr/>
        </p:nvSpPr>
        <p:spPr>
          <a:xfrm>
            <a:off x="3283616" y="3203253"/>
            <a:ext cx="1608590" cy="396850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35640"/>
              <a:gd name="connsiteY0" fmla="*/ 7938 h 426220"/>
              <a:gd name="connsiteX1" fmla="*/ 1887990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1888212"/>
              <a:gd name="connsiteY0" fmla="*/ 7938 h 426220"/>
              <a:gd name="connsiteX1" fmla="*/ 1887990 w 1888212"/>
              <a:gd name="connsiteY1" fmla="*/ 0 h 426220"/>
              <a:gd name="connsiteX2" fmla="*/ 1878465 w 1888212"/>
              <a:gd name="connsiteY2" fmla="*/ 407169 h 426220"/>
              <a:gd name="connsiteX3" fmla="*/ 234950 w 1888212"/>
              <a:gd name="connsiteY3" fmla="*/ 426220 h 426220"/>
              <a:gd name="connsiteX4" fmla="*/ 0 w 1888212"/>
              <a:gd name="connsiteY4" fmla="*/ 7938 h 426220"/>
              <a:gd name="connsiteX0" fmla="*/ 0 w 1879076"/>
              <a:gd name="connsiteY0" fmla="*/ 7938 h 426220"/>
              <a:gd name="connsiteX1" fmla="*/ 1878465 w 1879076"/>
              <a:gd name="connsiteY1" fmla="*/ 0 h 426220"/>
              <a:gd name="connsiteX2" fmla="*/ 1878465 w 1879076"/>
              <a:gd name="connsiteY2" fmla="*/ 407169 h 426220"/>
              <a:gd name="connsiteX3" fmla="*/ 234950 w 1879076"/>
              <a:gd name="connsiteY3" fmla="*/ 426220 h 426220"/>
              <a:gd name="connsiteX4" fmla="*/ 0 w 1879076"/>
              <a:gd name="connsiteY4" fmla="*/ 7938 h 426220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07169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79076"/>
              <a:gd name="connsiteY0" fmla="*/ 7938 h 477019"/>
              <a:gd name="connsiteX1" fmla="*/ 1878465 w 1879076"/>
              <a:gd name="connsiteY1" fmla="*/ 0 h 477019"/>
              <a:gd name="connsiteX2" fmla="*/ 1878465 w 1879076"/>
              <a:gd name="connsiteY2" fmla="*/ 477019 h 477019"/>
              <a:gd name="connsiteX3" fmla="*/ 251618 w 1879076"/>
              <a:gd name="connsiteY3" fmla="*/ 457176 h 477019"/>
              <a:gd name="connsiteX4" fmla="*/ 0 w 1879076"/>
              <a:gd name="connsiteY4" fmla="*/ 7938 h 477019"/>
              <a:gd name="connsiteX0" fmla="*/ 0 w 1879076"/>
              <a:gd name="connsiteY0" fmla="*/ 7938 h 467494"/>
              <a:gd name="connsiteX1" fmla="*/ 1878465 w 1879076"/>
              <a:gd name="connsiteY1" fmla="*/ 0 h 467494"/>
              <a:gd name="connsiteX2" fmla="*/ 1878465 w 1879076"/>
              <a:gd name="connsiteY2" fmla="*/ 467494 h 467494"/>
              <a:gd name="connsiteX3" fmla="*/ 251618 w 1879076"/>
              <a:gd name="connsiteY3" fmla="*/ 457176 h 467494"/>
              <a:gd name="connsiteX4" fmla="*/ 0 w 1879076"/>
              <a:gd name="connsiteY4" fmla="*/ 7938 h 467494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54794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81269"/>
              <a:gd name="connsiteY0" fmla="*/ 794 h 450032"/>
              <a:gd name="connsiteX1" fmla="*/ 1880846 w 1881269"/>
              <a:gd name="connsiteY1" fmla="*/ 0 h 450032"/>
              <a:gd name="connsiteX2" fmla="*/ 1878465 w 1881269"/>
              <a:gd name="connsiteY2" fmla="*/ 447650 h 450032"/>
              <a:gd name="connsiteX3" fmla="*/ 251618 w 1881269"/>
              <a:gd name="connsiteY3" fmla="*/ 450032 h 450032"/>
              <a:gd name="connsiteX4" fmla="*/ 0 w 1881269"/>
              <a:gd name="connsiteY4" fmla="*/ 794 h 450032"/>
              <a:gd name="connsiteX0" fmla="*/ 0 w 1881269"/>
              <a:gd name="connsiteY0" fmla="*/ 794 h 447650"/>
              <a:gd name="connsiteX1" fmla="*/ 1880846 w 1881269"/>
              <a:gd name="connsiteY1" fmla="*/ 0 h 447650"/>
              <a:gd name="connsiteX2" fmla="*/ 1878465 w 1881269"/>
              <a:gd name="connsiteY2" fmla="*/ 447650 h 447650"/>
              <a:gd name="connsiteX3" fmla="*/ 220662 w 1881269"/>
              <a:gd name="connsiteY3" fmla="*/ 395264 h 447650"/>
              <a:gd name="connsiteX4" fmla="*/ 0 w 1881269"/>
              <a:gd name="connsiteY4" fmla="*/ 794 h 447650"/>
              <a:gd name="connsiteX0" fmla="*/ 0 w 1878465"/>
              <a:gd name="connsiteY0" fmla="*/ 794 h 447650"/>
              <a:gd name="connsiteX1" fmla="*/ 1604621 w 1878465"/>
              <a:gd name="connsiteY1" fmla="*/ 0 h 447650"/>
              <a:gd name="connsiteX2" fmla="*/ 1878465 w 1878465"/>
              <a:gd name="connsiteY2" fmla="*/ 447650 h 447650"/>
              <a:gd name="connsiteX3" fmla="*/ 220662 w 1878465"/>
              <a:gd name="connsiteY3" fmla="*/ 395264 h 447650"/>
              <a:gd name="connsiteX4" fmla="*/ 0 w 1878465"/>
              <a:gd name="connsiteY4" fmla="*/ 794 h 447650"/>
              <a:gd name="connsiteX0" fmla="*/ 0 w 1614940"/>
              <a:gd name="connsiteY0" fmla="*/ 794 h 395264"/>
              <a:gd name="connsiteX1" fmla="*/ 1604621 w 1614940"/>
              <a:gd name="connsiteY1" fmla="*/ 0 h 395264"/>
              <a:gd name="connsiteX2" fmla="*/ 1614940 w 1614940"/>
              <a:gd name="connsiteY2" fmla="*/ 384150 h 395264"/>
              <a:gd name="connsiteX3" fmla="*/ 220662 w 1614940"/>
              <a:gd name="connsiteY3" fmla="*/ 395264 h 395264"/>
              <a:gd name="connsiteX4" fmla="*/ 0 w 1614940"/>
              <a:gd name="connsiteY4" fmla="*/ 794 h 395264"/>
              <a:gd name="connsiteX0" fmla="*/ 0 w 1605044"/>
              <a:gd name="connsiteY0" fmla="*/ 794 h 395264"/>
              <a:gd name="connsiteX1" fmla="*/ 1604621 w 1605044"/>
              <a:gd name="connsiteY1" fmla="*/ 0 h 395264"/>
              <a:gd name="connsiteX2" fmla="*/ 1602240 w 1605044"/>
              <a:gd name="connsiteY2" fmla="*/ 377800 h 395264"/>
              <a:gd name="connsiteX3" fmla="*/ 220662 w 1605044"/>
              <a:gd name="connsiteY3" fmla="*/ 395264 h 395264"/>
              <a:gd name="connsiteX4" fmla="*/ 0 w 1605044"/>
              <a:gd name="connsiteY4" fmla="*/ 794 h 395264"/>
              <a:gd name="connsiteX0" fmla="*/ 0 w 1605415"/>
              <a:gd name="connsiteY0" fmla="*/ 794 h 395264"/>
              <a:gd name="connsiteX1" fmla="*/ 1604621 w 1605415"/>
              <a:gd name="connsiteY1" fmla="*/ 0 h 395264"/>
              <a:gd name="connsiteX2" fmla="*/ 1605415 w 1605415"/>
              <a:gd name="connsiteY2" fmla="*/ 377800 h 395264"/>
              <a:gd name="connsiteX3" fmla="*/ 220662 w 1605415"/>
              <a:gd name="connsiteY3" fmla="*/ 395264 h 395264"/>
              <a:gd name="connsiteX4" fmla="*/ 0 w 1605415"/>
              <a:gd name="connsiteY4" fmla="*/ 794 h 395264"/>
              <a:gd name="connsiteX0" fmla="*/ 0 w 1605415"/>
              <a:gd name="connsiteY0" fmla="*/ 794 h 395264"/>
              <a:gd name="connsiteX1" fmla="*/ 1604621 w 1605415"/>
              <a:gd name="connsiteY1" fmla="*/ 0 h 395264"/>
              <a:gd name="connsiteX2" fmla="*/ 1605415 w 1605415"/>
              <a:gd name="connsiteY2" fmla="*/ 387325 h 395264"/>
              <a:gd name="connsiteX3" fmla="*/ 220662 w 1605415"/>
              <a:gd name="connsiteY3" fmla="*/ 395264 h 395264"/>
              <a:gd name="connsiteX4" fmla="*/ 0 w 1605415"/>
              <a:gd name="connsiteY4" fmla="*/ 794 h 395264"/>
              <a:gd name="connsiteX0" fmla="*/ 0 w 1608590"/>
              <a:gd name="connsiteY0" fmla="*/ 794 h 396850"/>
              <a:gd name="connsiteX1" fmla="*/ 1604621 w 1608590"/>
              <a:gd name="connsiteY1" fmla="*/ 0 h 396850"/>
              <a:gd name="connsiteX2" fmla="*/ 1608590 w 1608590"/>
              <a:gd name="connsiteY2" fmla="*/ 396850 h 396850"/>
              <a:gd name="connsiteX3" fmla="*/ 220662 w 1608590"/>
              <a:gd name="connsiteY3" fmla="*/ 395264 h 396850"/>
              <a:gd name="connsiteX4" fmla="*/ 0 w 1608590"/>
              <a:gd name="connsiteY4" fmla="*/ 794 h 39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590" h="396850">
                <a:moveTo>
                  <a:pt x="0" y="794"/>
                </a:moveTo>
                <a:lnTo>
                  <a:pt x="1604621" y="0"/>
                </a:lnTo>
                <a:cubicBezTo>
                  <a:pt x="1606738" y="186523"/>
                  <a:pt x="1606473" y="210327"/>
                  <a:pt x="1608590" y="396850"/>
                </a:cubicBezTo>
                <a:lnTo>
                  <a:pt x="220662" y="395264"/>
                </a:lnTo>
                <a:lnTo>
                  <a:pt x="0" y="7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83889" y="2114209"/>
            <a:ext cx="606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A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1996713" y="2629421"/>
            <a:ext cx="5790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B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33519" y="3206926"/>
            <a:ext cx="1467068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点击添加文字内容，内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容简要详尽。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71065" y="3141334"/>
            <a:ext cx="5790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C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1977477" y="3652414"/>
            <a:ext cx="612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D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78791" y="1733586"/>
            <a:ext cx="223651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点击添加文字内容，内容简要详尽。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点击添加文字内容，内容简要详尽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76319" y="2290418"/>
            <a:ext cx="185178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点击添加文字内容，内容简要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详尽。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58259" y="2762060"/>
            <a:ext cx="159530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点击添加文字内容，内容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简要详尽。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438653" y="2015050"/>
            <a:ext cx="9290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376302" y="2029991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尽。</a:t>
            </a:r>
            <a:endParaRPr lang="zh-CN" altLang="en-US" sz="10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933919" y="2015050"/>
            <a:ext cx="927277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871568" y="2029991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尽。</a:t>
            </a:r>
            <a:endParaRPr lang="zh-CN" altLang="en-US" sz="10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452001" y="3304817"/>
            <a:ext cx="915675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389650" y="3319758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尽</a:t>
            </a:r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。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6947267" y="3304817"/>
            <a:ext cx="913929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857471" y="3319758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cs typeface="+mn-ea"/>
              <a:sym typeface="+mn-lt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cs typeface="+mn-ea"/>
                <a:sym typeface="+mn-lt"/>
              </a:rPr>
              <a:t>尽。</a:t>
            </a:r>
            <a:endParaRPr lang="zh-CN" altLang="en-US" sz="10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0908" y="2784209"/>
            <a:ext cx="473298" cy="47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7414" y="1414866"/>
            <a:ext cx="486791" cy="53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4918" y="1386864"/>
            <a:ext cx="531812" cy="51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64918" y="2746873"/>
            <a:ext cx="531814" cy="53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矩形 54"/>
          <p:cNvSpPr/>
          <p:nvPr/>
        </p:nvSpPr>
        <p:spPr>
          <a:xfrm>
            <a:off x="894989" y="1301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试验数据结果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95168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梯形 54"/>
          <p:cNvSpPr/>
          <p:nvPr/>
        </p:nvSpPr>
        <p:spPr>
          <a:xfrm>
            <a:off x="3878606" y="2425980"/>
            <a:ext cx="1962980" cy="178602"/>
          </a:xfrm>
          <a:prstGeom prst="trapezoid">
            <a:avLst>
              <a:gd name="adj" fmla="val 299959"/>
            </a:avLst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762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梯形 55"/>
          <p:cNvSpPr/>
          <p:nvPr/>
        </p:nvSpPr>
        <p:spPr>
          <a:xfrm>
            <a:off x="5947556" y="1994689"/>
            <a:ext cx="1670626" cy="152002"/>
          </a:xfrm>
          <a:prstGeom prst="trapezoid">
            <a:avLst>
              <a:gd name="adj" fmla="val 299959"/>
            </a:avLst>
          </a:prstGeom>
          <a:solidFill>
            <a:srgbClr val="00B0F0">
              <a:alpha val="40000"/>
            </a:srgbClr>
          </a:solidFill>
          <a:ln>
            <a:noFill/>
          </a:ln>
          <a:effectLst>
            <a:outerShdw blurRad="762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437784" y="3552159"/>
            <a:ext cx="2322281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969961" y="323086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00B0F0"/>
                </a:solidFill>
                <a:cs typeface="+mn-ea"/>
                <a:sym typeface="+mn-lt"/>
              </a:rPr>
              <a:t>添加</a:t>
            </a:r>
            <a:r>
              <a:rPr lang="zh-CN" altLang="en-US" sz="1400" dirty="0" smtClean="0">
                <a:solidFill>
                  <a:srgbClr val="00B0F0"/>
                </a:solidFill>
                <a:cs typeface="+mn-ea"/>
                <a:sym typeface="+mn-lt"/>
              </a:rPr>
              <a:t>文字标题</a:t>
            </a:r>
            <a:endParaRPr lang="zh-CN" altLang="en-US" sz="14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3875605" y="2875154"/>
            <a:ext cx="1962980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295878" y="26079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cs typeface="+mn-ea"/>
                <a:sym typeface="+mn-lt"/>
              </a:rPr>
              <a:t>添加</a:t>
            </a:r>
            <a:r>
              <a:rPr lang="zh-CN" altLang="en-US" sz="1200" dirty="0" smtClean="0">
                <a:solidFill>
                  <a:srgbClr val="00B0F0"/>
                </a:solidFill>
                <a:cs typeface="+mn-ea"/>
                <a:sym typeface="+mn-lt"/>
              </a:rPr>
              <a:t>文字标题</a:t>
            </a:r>
            <a:endParaRPr lang="zh-CN" altLang="en-US" sz="12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5985134" y="2397650"/>
            <a:ext cx="1670626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336457" y="214669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00B0F0"/>
                </a:solidFill>
                <a:cs typeface="+mn-ea"/>
                <a:sym typeface="+mn-lt"/>
              </a:rPr>
              <a:t>添加</a:t>
            </a:r>
            <a:r>
              <a:rPr lang="zh-CN" altLang="en-US" sz="1000" dirty="0" smtClean="0">
                <a:solidFill>
                  <a:srgbClr val="00B0F0"/>
                </a:solidFill>
                <a:cs typeface="+mn-ea"/>
                <a:sym typeface="+mn-lt"/>
              </a:rPr>
              <a:t>文字标题</a:t>
            </a:r>
            <a:endParaRPr lang="zh-CN" altLang="en-US" sz="10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4226594" y="1112637"/>
            <a:ext cx="1271539" cy="1427643"/>
            <a:chOff x="4048794" y="1493637"/>
            <a:chExt cx="1271539" cy="1427643"/>
          </a:xfrm>
        </p:grpSpPr>
        <p:sp>
          <p:nvSpPr>
            <p:cNvPr id="77" name="等腰三角形 7"/>
            <p:cNvSpPr/>
            <p:nvPr/>
          </p:nvSpPr>
          <p:spPr>
            <a:xfrm flipV="1">
              <a:off x="4048794" y="1637895"/>
              <a:ext cx="1271539" cy="1283385"/>
            </a:xfrm>
            <a:custGeom>
              <a:avLst/>
              <a:gdLst/>
              <a:ahLst/>
              <a:cxnLst/>
              <a:rect l="l" t="t" r="r" b="b"/>
              <a:pathLst>
                <a:path w="1466046" h="1479704">
                  <a:moveTo>
                    <a:pt x="734095" y="1479704"/>
                  </a:moveTo>
                  <a:cubicBezTo>
                    <a:pt x="891399" y="1479475"/>
                    <a:pt x="1048629" y="1428756"/>
                    <a:pt x="1180078" y="1327587"/>
                  </a:cubicBezTo>
                  <a:cubicBezTo>
                    <a:pt x="1442975" y="1125247"/>
                    <a:pt x="1537193" y="771557"/>
                    <a:pt x="1409790" y="465247"/>
                  </a:cubicBezTo>
                  <a:lnTo>
                    <a:pt x="874841" y="466030"/>
                  </a:lnTo>
                  <a:lnTo>
                    <a:pt x="723498" y="0"/>
                  </a:lnTo>
                  <a:lnTo>
                    <a:pt x="572012" y="466472"/>
                  </a:lnTo>
                  <a:lnTo>
                    <a:pt x="55436" y="467228"/>
                  </a:lnTo>
                  <a:cubicBezTo>
                    <a:pt x="-71070" y="773908"/>
                    <a:pt x="24181" y="1127321"/>
                    <a:pt x="287669" y="1328891"/>
                  </a:cubicBezTo>
                  <a:cubicBezTo>
                    <a:pt x="419413" y="1429676"/>
                    <a:pt x="576791" y="1479934"/>
                    <a:pt x="734095" y="1479704"/>
                  </a:cubicBez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  <a:effectLst>
              <a:outerShdw blurRad="76200" dist="76200" dir="10800000" algn="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368895" y="1493637"/>
              <a:ext cx="70083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7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9" name="梯形 78"/>
          <p:cNvSpPr/>
          <p:nvPr/>
        </p:nvSpPr>
        <p:spPr>
          <a:xfrm>
            <a:off x="1437784" y="3010962"/>
            <a:ext cx="2322281" cy="211293"/>
          </a:xfrm>
          <a:prstGeom prst="trapezoid">
            <a:avLst>
              <a:gd name="adj" fmla="val 299959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775757" y="1390508"/>
            <a:ext cx="1607234" cy="1752526"/>
            <a:chOff x="1597957" y="1771508"/>
            <a:chExt cx="1607234" cy="1752526"/>
          </a:xfrm>
        </p:grpSpPr>
        <p:sp>
          <p:nvSpPr>
            <p:cNvPr id="81" name="等腰三角形 7"/>
            <p:cNvSpPr/>
            <p:nvPr/>
          </p:nvSpPr>
          <p:spPr>
            <a:xfrm flipV="1">
              <a:off x="1597957" y="1901827"/>
              <a:ext cx="1607234" cy="1622207"/>
            </a:xfrm>
            <a:custGeom>
              <a:avLst/>
              <a:gdLst/>
              <a:ahLst/>
              <a:cxnLst/>
              <a:rect l="l" t="t" r="r" b="b"/>
              <a:pathLst>
                <a:path w="1466046" h="1479704">
                  <a:moveTo>
                    <a:pt x="734095" y="1479704"/>
                  </a:moveTo>
                  <a:cubicBezTo>
                    <a:pt x="891399" y="1479475"/>
                    <a:pt x="1048629" y="1428756"/>
                    <a:pt x="1180078" y="1327587"/>
                  </a:cubicBezTo>
                  <a:cubicBezTo>
                    <a:pt x="1442975" y="1125247"/>
                    <a:pt x="1537193" y="771557"/>
                    <a:pt x="1409790" y="465247"/>
                  </a:cubicBezTo>
                  <a:lnTo>
                    <a:pt x="874841" y="466030"/>
                  </a:lnTo>
                  <a:lnTo>
                    <a:pt x="723498" y="0"/>
                  </a:lnTo>
                  <a:lnTo>
                    <a:pt x="572012" y="466472"/>
                  </a:lnTo>
                  <a:lnTo>
                    <a:pt x="55436" y="467228"/>
                  </a:lnTo>
                  <a:cubicBezTo>
                    <a:pt x="-71070" y="773908"/>
                    <a:pt x="24181" y="1127321"/>
                    <a:pt x="287669" y="1328891"/>
                  </a:cubicBezTo>
                  <a:cubicBezTo>
                    <a:pt x="419413" y="1429676"/>
                    <a:pt x="576791" y="1479934"/>
                    <a:pt x="734095" y="1479704"/>
                  </a:cubicBezTo>
                  <a:close/>
                </a:path>
              </a:pathLst>
            </a:custGeom>
            <a:solidFill>
              <a:srgbClr val="00B0F0">
                <a:alpha val="80000"/>
              </a:srgbClr>
            </a:solidFill>
            <a:ln>
              <a:noFill/>
            </a:ln>
            <a:effectLst>
              <a:outerShdw blurRad="76200" dist="76200" dir="10800000" algn="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009982" y="1771508"/>
              <a:ext cx="81624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8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286005" y="945088"/>
            <a:ext cx="1016747" cy="1125801"/>
            <a:chOff x="6108205" y="1326088"/>
            <a:chExt cx="1016747" cy="1125801"/>
          </a:xfrm>
        </p:grpSpPr>
        <p:sp>
          <p:nvSpPr>
            <p:cNvPr id="84" name="等腰三角形 7"/>
            <p:cNvSpPr/>
            <p:nvPr/>
          </p:nvSpPr>
          <p:spPr>
            <a:xfrm flipV="1">
              <a:off x="6108205" y="1425669"/>
              <a:ext cx="1016747" cy="1026220"/>
            </a:xfrm>
            <a:custGeom>
              <a:avLst/>
              <a:gdLst/>
              <a:ahLst/>
              <a:cxnLst/>
              <a:rect l="l" t="t" r="r" b="b"/>
              <a:pathLst>
                <a:path w="1466046" h="1479704">
                  <a:moveTo>
                    <a:pt x="734095" y="1479704"/>
                  </a:moveTo>
                  <a:cubicBezTo>
                    <a:pt x="891399" y="1479475"/>
                    <a:pt x="1048629" y="1428756"/>
                    <a:pt x="1180078" y="1327587"/>
                  </a:cubicBezTo>
                  <a:cubicBezTo>
                    <a:pt x="1442975" y="1125247"/>
                    <a:pt x="1537193" y="771557"/>
                    <a:pt x="1409790" y="465247"/>
                  </a:cubicBezTo>
                  <a:lnTo>
                    <a:pt x="874841" y="466030"/>
                  </a:lnTo>
                  <a:lnTo>
                    <a:pt x="723498" y="0"/>
                  </a:lnTo>
                  <a:lnTo>
                    <a:pt x="572012" y="466472"/>
                  </a:lnTo>
                  <a:lnTo>
                    <a:pt x="55436" y="467228"/>
                  </a:lnTo>
                  <a:cubicBezTo>
                    <a:pt x="-71070" y="773908"/>
                    <a:pt x="24181" y="1127321"/>
                    <a:pt x="287669" y="1328891"/>
                  </a:cubicBezTo>
                  <a:cubicBezTo>
                    <a:pt x="419413" y="1429676"/>
                    <a:pt x="576791" y="1479934"/>
                    <a:pt x="734095" y="1479704"/>
                  </a:cubicBez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>
              <a:noFill/>
            </a:ln>
            <a:effectLst>
              <a:outerShdw blurRad="76200" dist="76200" dir="10800000" algn="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359442" y="1326088"/>
              <a:ext cx="57099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5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894989" y="1301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试验数据结果</a:t>
            </a:r>
          </a:p>
        </p:txBody>
      </p:sp>
      <p:sp>
        <p:nvSpPr>
          <p:cNvPr id="42" name="TextBox 81"/>
          <p:cNvSpPr txBox="1"/>
          <p:nvPr/>
        </p:nvSpPr>
        <p:spPr>
          <a:xfrm>
            <a:off x="1532966" y="3652831"/>
            <a:ext cx="209281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5" name="TextBox 81"/>
          <p:cNvSpPr txBox="1"/>
          <p:nvPr/>
        </p:nvSpPr>
        <p:spPr>
          <a:xfrm>
            <a:off x="3764514" y="2928060"/>
            <a:ext cx="209281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6" name="TextBox 81"/>
          <p:cNvSpPr txBox="1"/>
          <p:nvPr/>
        </p:nvSpPr>
        <p:spPr>
          <a:xfrm>
            <a:off x="5821146" y="2470169"/>
            <a:ext cx="209281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24591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 25"/>
          <p:cNvSpPr/>
          <p:nvPr/>
        </p:nvSpPr>
        <p:spPr>
          <a:xfrm>
            <a:off x="4019874" y="3423896"/>
            <a:ext cx="5124126" cy="54822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0" y="0"/>
            <a:ext cx="4646858" cy="5143500"/>
          </a:xfrm>
          <a:custGeom>
            <a:avLst/>
            <a:gdLst>
              <a:gd name="connsiteX0" fmla="*/ 0 w 4646858"/>
              <a:gd name="connsiteY0" fmla="*/ 0 h 5143500"/>
              <a:gd name="connsiteX1" fmla="*/ 3360983 w 4646858"/>
              <a:gd name="connsiteY1" fmla="*/ 0 h 5143500"/>
              <a:gd name="connsiteX2" fmla="*/ 4646858 w 4646858"/>
              <a:gd name="connsiteY2" fmla="*/ 5143500 h 5143500"/>
              <a:gd name="connsiteX3" fmla="*/ 0 w 464685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858" h="5143500">
                <a:moveTo>
                  <a:pt x="0" y="0"/>
                </a:moveTo>
                <a:lnTo>
                  <a:pt x="3360983" y="0"/>
                </a:lnTo>
                <a:lnTo>
                  <a:pt x="4646858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142666" y="1497837"/>
            <a:ext cx="6001334" cy="2007100"/>
          </a:xfrm>
          <a:custGeom>
            <a:avLst/>
            <a:gdLst>
              <a:gd name="connsiteX0" fmla="*/ 0 w 6001334"/>
              <a:gd name="connsiteY0" fmla="*/ 0 h 2007100"/>
              <a:gd name="connsiteX1" fmla="*/ 6001334 w 6001334"/>
              <a:gd name="connsiteY1" fmla="*/ 0 h 2007100"/>
              <a:gd name="connsiteX2" fmla="*/ 6001334 w 6001334"/>
              <a:gd name="connsiteY2" fmla="*/ 2007100 h 2007100"/>
              <a:gd name="connsiteX3" fmla="*/ 501775 w 6001334"/>
              <a:gd name="connsiteY3" fmla="*/ 2007100 h 2007100"/>
              <a:gd name="connsiteX4" fmla="*/ 0 w 6001334"/>
              <a:gd name="connsiteY4" fmla="*/ 0 h 200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1334" h="2007100">
                <a:moveTo>
                  <a:pt x="0" y="0"/>
                </a:moveTo>
                <a:lnTo>
                  <a:pt x="6001334" y="0"/>
                </a:lnTo>
                <a:lnTo>
                  <a:pt x="6001334" y="2007100"/>
                </a:lnTo>
                <a:lnTo>
                  <a:pt x="501775" y="2007100"/>
                </a:lnTo>
                <a:lnTo>
                  <a:pt x="0" y="0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015982" y="1780972"/>
            <a:ext cx="4562355" cy="1316002"/>
            <a:chOff x="3844832" y="1819072"/>
            <a:chExt cx="4562355" cy="1316002"/>
          </a:xfrm>
        </p:grpSpPr>
        <p:sp>
          <p:nvSpPr>
            <p:cNvPr id="21" name="TextBox 6"/>
            <p:cNvSpPr txBox="1"/>
            <p:nvPr/>
          </p:nvSpPr>
          <p:spPr>
            <a:xfrm>
              <a:off x="4272722" y="1819072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解决方案及总结</a:t>
              </a:r>
            </a:p>
          </p:txBody>
        </p:sp>
        <p:sp>
          <p:nvSpPr>
            <p:cNvPr id="22" name="TextBox 12"/>
            <p:cNvSpPr txBox="1"/>
            <p:nvPr/>
          </p:nvSpPr>
          <p:spPr>
            <a:xfrm>
              <a:off x="3844832" y="2704187"/>
              <a:ext cx="445461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857548" y="2614089"/>
              <a:ext cx="43466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398004" y="1177948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2448A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05</a:t>
            </a:r>
            <a:endParaRPr lang="zh-CN" altLang="en-US" sz="16600" dirty="0"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448A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281546" y="556428"/>
            <a:ext cx="1093804" cy="1093804"/>
          </a:xfrm>
          <a:prstGeom prst="ellipse">
            <a:avLst/>
          </a:prstGeom>
          <a:solidFill>
            <a:srgbClr val="414455"/>
          </a:solidFill>
          <a:ln w="38100">
            <a:solidFill>
              <a:schemeClr val="bg1"/>
            </a:solidFill>
          </a:ln>
          <a:effectLst>
            <a:outerShdw blurRad="266700" dist="1778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cs typeface="+mn-ea"/>
              <a:sym typeface="+mn-lt"/>
            </a:endParaRPr>
          </a:p>
        </p:txBody>
      </p:sp>
      <p:pic>
        <p:nvPicPr>
          <p:cNvPr id="17" name="Picture 7" descr="F:\0PPT素材\解决方案及总结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482" y="893191"/>
            <a:ext cx="423618" cy="48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578728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同心圆 40"/>
          <p:cNvSpPr/>
          <p:nvPr/>
        </p:nvSpPr>
        <p:spPr>
          <a:xfrm rot="13917225">
            <a:off x="5030424" y="1347121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2" name="同心圆 41"/>
          <p:cNvSpPr/>
          <p:nvPr/>
        </p:nvSpPr>
        <p:spPr>
          <a:xfrm>
            <a:off x="1449742" y="1347121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5" name="饼形 8"/>
          <p:cNvSpPr/>
          <p:nvPr/>
        </p:nvSpPr>
        <p:spPr>
          <a:xfrm rot="9639642">
            <a:off x="2031410" y="1507964"/>
            <a:ext cx="554654" cy="852154"/>
          </a:xfrm>
          <a:custGeom>
            <a:avLst/>
            <a:gdLst/>
            <a:ahLst/>
            <a:cxnLst/>
            <a:rect l="l" t="t" r="r" b="b"/>
            <a:pathLst>
              <a:path w="554654" h="852154">
                <a:moveTo>
                  <a:pt x="554654" y="0"/>
                </a:moveTo>
                <a:lnTo>
                  <a:pt x="554654" y="186075"/>
                </a:ln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627581"/>
                  <a:pt x="207255" y="695562"/>
                  <a:pt x="244473" y="752349"/>
                </a:cubicBezTo>
                <a:lnTo>
                  <a:pt x="87880" y="852154"/>
                </a:lnTo>
                <a:cubicBezTo>
                  <a:pt x="31872" y="766698"/>
                  <a:pt x="0" y="664398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6807257" y="1347121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饼形 37"/>
          <p:cNvSpPr/>
          <p:nvPr/>
        </p:nvSpPr>
        <p:spPr>
          <a:xfrm rot="11915685">
            <a:off x="6807257" y="1347121"/>
            <a:ext cx="1109308" cy="1109308"/>
          </a:xfrm>
          <a:custGeom>
            <a:avLst/>
            <a:gdLst/>
            <a:ahLst/>
            <a:cxnLst/>
            <a:rect l="l" t="t" r="r" b="b"/>
            <a:pathLst>
              <a:path w="1109308" h="1109308">
                <a:moveTo>
                  <a:pt x="554654" y="0"/>
                </a:moveTo>
                <a:cubicBezTo>
                  <a:pt x="759544" y="0"/>
                  <a:pt x="938486" y="111095"/>
                  <a:pt x="1032483" y="277522"/>
                </a:cubicBezTo>
                <a:lnTo>
                  <a:pt x="871753" y="369705"/>
                </a:lnTo>
                <a:cubicBezTo>
                  <a:pt x="809155" y="259551"/>
                  <a:pt x="690486" y="186075"/>
                  <a:pt x="554654" y="186075"/>
                </a:cubicBez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758215" y="923233"/>
                  <a:pt x="923233" y="758215"/>
                  <a:pt x="923233" y="554654"/>
                </a:cubicBezTo>
                <a:lnTo>
                  <a:pt x="1109308" y="554654"/>
                </a:lnTo>
                <a:cubicBezTo>
                  <a:pt x="1109308" y="860981"/>
                  <a:pt x="860981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同心圆 35"/>
          <p:cNvSpPr/>
          <p:nvPr/>
        </p:nvSpPr>
        <p:spPr>
          <a:xfrm rot="13917225">
            <a:off x="5030424" y="1347121"/>
            <a:ext cx="1109308" cy="1109308"/>
          </a:xfrm>
          <a:custGeom>
            <a:avLst/>
            <a:gdLst/>
            <a:ahLst/>
            <a:cxnLst/>
            <a:rect l="l" t="t" r="r" b="b"/>
            <a:pathLst>
              <a:path w="1109308" h="1109308">
                <a:moveTo>
                  <a:pt x="554654" y="0"/>
                </a:moveTo>
                <a:lnTo>
                  <a:pt x="557757" y="313"/>
                </a:lnTo>
                <a:lnTo>
                  <a:pt x="557757" y="186388"/>
                </a:lnTo>
                <a:cubicBezTo>
                  <a:pt x="556725" y="186080"/>
                  <a:pt x="555690" y="186075"/>
                  <a:pt x="554654" y="186075"/>
                </a:cubicBez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758215" y="923233"/>
                  <a:pt x="923233" y="758215"/>
                  <a:pt x="923233" y="554654"/>
                </a:cubicBezTo>
                <a:lnTo>
                  <a:pt x="922593" y="548304"/>
                </a:lnTo>
                <a:lnTo>
                  <a:pt x="1108668" y="548304"/>
                </a:lnTo>
                <a:cubicBezTo>
                  <a:pt x="1109296" y="550414"/>
                  <a:pt x="1109308" y="552533"/>
                  <a:pt x="1109308" y="554654"/>
                </a:cubicBezTo>
                <a:cubicBezTo>
                  <a:pt x="1109308" y="860981"/>
                  <a:pt x="860981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9" name="同心圆 48"/>
          <p:cNvSpPr/>
          <p:nvPr/>
        </p:nvSpPr>
        <p:spPr>
          <a:xfrm>
            <a:off x="3253590" y="1324278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0" name="饼形 38"/>
          <p:cNvSpPr/>
          <p:nvPr/>
        </p:nvSpPr>
        <p:spPr>
          <a:xfrm rot="11700000">
            <a:off x="3593623" y="1366789"/>
            <a:ext cx="763888" cy="1109308"/>
          </a:xfrm>
          <a:custGeom>
            <a:avLst/>
            <a:gdLst/>
            <a:ahLst/>
            <a:cxnLst/>
            <a:rect l="l" t="t" r="r" b="b"/>
            <a:pathLst>
              <a:path w="763888" h="1109308">
                <a:moveTo>
                  <a:pt x="554654" y="0"/>
                </a:moveTo>
                <a:lnTo>
                  <a:pt x="554654" y="186075"/>
                </a:ln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603892" y="923233"/>
                  <a:pt x="650876" y="913578"/>
                  <a:pt x="693650" y="895657"/>
                </a:cubicBezTo>
                <a:lnTo>
                  <a:pt x="763888" y="1067789"/>
                </a:lnTo>
                <a:cubicBezTo>
                  <a:pt x="699500" y="1094769"/>
                  <a:pt x="628775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7009809" y="2284457"/>
            <a:ext cx="716904" cy="57626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1678963" y="2261122"/>
            <a:ext cx="716904" cy="57626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3453372" y="2268944"/>
            <a:ext cx="716904" cy="57626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5273501" y="2259737"/>
            <a:ext cx="716904" cy="576263"/>
          </a:xfrm>
          <a:prstGeom prst="line">
            <a:avLst/>
          </a:prstGeom>
          <a:ln w="19050">
            <a:solidFill>
              <a:srgbClr val="2448A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130212" y="2459861"/>
            <a:ext cx="776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B0F0"/>
                </a:solidFill>
                <a:cs typeface="+mn-ea"/>
                <a:sym typeface="+mn-lt"/>
              </a:rPr>
              <a:t>34%</a:t>
            </a:r>
            <a:endParaRPr lang="zh-CN" altLang="en-US" sz="24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915912" y="2459861"/>
            <a:ext cx="776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61%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732638" y="2459861"/>
            <a:ext cx="776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448A1"/>
                </a:solidFill>
                <a:cs typeface="+mn-ea"/>
                <a:sym typeface="+mn-lt"/>
              </a:rPr>
              <a:t>75%</a:t>
            </a:r>
            <a:endParaRPr lang="zh-CN" altLang="en-US" sz="2400" dirty="0">
              <a:solidFill>
                <a:srgbClr val="2448A1"/>
              </a:solidFill>
              <a:cs typeface="+mn-ea"/>
              <a:sym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487727" y="2459861"/>
            <a:ext cx="776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D2A19"/>
                </a:solidFill>
                <a:cs typeface="+mn-ea"/>
                <a:sym typeface="+mn-lt"/>
              </a:rPr>
              <a:t>93%</a:t>
            </a:r>
            <a:endParaRPr lang="zh-CN" altLang="en-US" sz="24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839677" y="3136662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cs typeface="+mn-ea"/>
                <a:sym typeface="+mn-lt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6823750" y="3392564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5037737" y="3136662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448A1"/>
                </a:solidFill>
                <a:cs typeface="+mn-ea"/>
                <a:sym typeface="+mn-lt"/>
              </a:rPr>
              <a:t>添加文字标题</a:t>
            </a:r>
            <a:endParaRPr lang="zh-CN" altLang="en-US" sz="1200" dirty="0">
              <a:solidFill>
                <a:srgbClr val="2448A1"/>
              </a:solidFill>
              <a:cs typeface="+mn-ea"/>
              <a:sym typeface="+mn-lt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5021810" y="3392564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3235797" y="3136662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添加文字标题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3219870" y="3392564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1433857" y="3136662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B0F0"/>
                </a:solidFill>
                <a:cs typeface="+mn-ea"/>
                <a:sym typeface="+mn-lt"/>
              </a:rPr>
              <a:t>添加文字标题</a:t>
            </a:r>
            <a:endParaRPr lang="zh-CN" altLang="en-US" sz="12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1417930" y="3392564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1373863" y="3475874"/>
            <a:ext cx="1445538" cy="551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pic>
        <p:nvPicPr>
          <p:cNvPr id="10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7692" y="1674389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501" y="1697232"/>
            <a:ext cx="448707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0875" y="1662304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4438" y="1651546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矩形 54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解决方案及总结</a:t>
            </a:r>
          </a:p>
        </p:txBody>
      </p:sp>
      <p:sp>
        <p:nvSpPr>
          <p:cNvPr id="56" name="TextBox 100"/>
          <p:cNvSpPr txBox="1"/>
          <p:nvPr/>
        </p:nvSpPr>
        <p:spPr>
          <a:xfrm>
            <a:off x="3085475" y="3475874"/>
            <a:ext cx="1445538" cy="551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57" name="TextBox 100"/>
          <p:cNvSpPr txBox="1"/>
          <p:nvPr/>
        </p:nvSpPr>
        <p:spPr>
          <a:xfrm>
            <a:off x="4909184" y="3475874"/>
            <a:ext cx="1445538" cy="551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58" name="TextBox 100"/>
          <p:cNvSpPr txBox="1"/>
          <p:nvPr/>
        </p:nvSpPr>
        <p:spPr>
          <a:xfrm>
            <a:off x="6670906" y="3475874"/>
            <a:ext cx="1445538" cy="551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96973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"/>
          <p:cNvSpPr/>
          <p:nvPr/>
        </p:nvSpPr>
        <p:spPr>
          <a:xfrm>
            <a:off x="1050185" y="25344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"/>
          <p:cNvSpPr/>
          <p:nvPr/>
        </p:nvSpPr>
        <p:spPr>
          <a:xfrm>
            <a:off x="2751985" y="25344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"/>
          <p:cNvSpPr/>
          <p:nvPr/>
        </p:nvSpPr>
        <p:spPr>
          <a:xfrm>
            <a:off x="4453785" y="25344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"/>
          <p:cNvSpPr/>
          <p:nvPr/>
        </p:nvSpPr>
        <p:spPr>
          <a:xfrm>
            <a:off x="6155585" y="25344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1857543" y="2806163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5279666" y="2807323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3577439" y="2092249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6980512" y="2093409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4919666" y="3348792"/>
            <a:ext cx="720000" cy="720000"/>
            <a:chOff x="5701984" y="3632517"/>
            <a:chExt cx="720000" cy="720000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5701984" y="3632517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2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82984" y="3713517"/>
              <a:ext cx="558000" cy="5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组合 82"/>
          <p:cNvGrpSpPr/>
          <p:nvPr/>
        </p:nvGrpSpPr>
        <p:grpSpPr>
          <a:xfrm>
            <a:off x="1503507" y="3348792"/>
            <a:ext cx="720000" cy="720000"/>
            <a:chOff x="4490252" y="3503349"/>
            <a:chExt cx="720000" cy="720000"/>
          </a:xfrm>
        </p:grpSpPr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0252" y="3503349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  <a:effectLst>
              <a:outerShdw blurRad="190500" dist="1524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85" name="Picture 3" descr="F:\PPT素材\q22-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252" y="3584349"/>
              <a:ext cx="558000" cy="5580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6" name="组合 105"/>
          <p:cNvGrpSpPr/>
          <p:nvPr/>
        </p:nvGrpSpPr>
        <p:grpSpPr>
          <a:xfrm>
            <a:off x="6633952" y="1268904"/>
            <a:ext cx="720000" cy="720000"/>
            <a:chOff x="1862563" y="2913095"/>
            <a:chExt cx="720000" cy="720000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107" name="椭圆 106"/>
            <p:cNvSpPr>
              <a:spLocks noChangeAspect="1"/>
            </p:cNvSpPr>
            <p:nvPr/>
          </p:nvSpPr>
          <p:spPr>
            <a:xfrm>
              <a:off x="1862563" y="2913095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2448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8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43563" y="2994095"/>
              <a:ext cx="558000" cy="5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9" name="组合 108"/>
          <p:cNvGrpSpPr/>
          <p:nvPr/>
        </p:nvGrpSpPr>
        <p:grpSpPr>
          <a:xfrm>
            <a:off x="3230359" y="1275586"/>
            <a:ext cx="720000" cy="720000"/>
            <a:chOff x="3548478" y="3863349"/>
            <a:chExt cx="720000" cy="720000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110" name="椭圆 109"/>
            <p:cNvSpPr>
              <a:spLocks noChangeAspect="1"/>
            </p:cNvSpPr>
            <p:nvPr/>
          </p:nvSpPr>
          <p:spPr>
            <a:xfrm>
              <a:off x="3548478" y="3863349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2448A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11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29478" y="3944349"/>
              <a:ext cx="558000" cy="5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7" name="矩形 46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解决方案及总结</a:t>
            </a:r>
          </a:p>
        </p:txBody>
      </p:sp>
      <p:sp>
        <p:nvSpPr>
          <p:cNvPr id="48" name="TextBox 100"/>
          <p:cNvSpPr txBox="1"/>
          <p:nvPr/>
        </p:nvSpPr>
        <p:spPr>
          <a:xfrm>
            <a:off x="1165794" y="1854027"/>
            <a:ext cx="1445538" cy="551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49" name="TextBox 100"/>
          <p:cNvSpPr txBox="1"/>
          <p:nvPr/>
        </p:nvSpPr>
        <p:spPr>
          <a:xfrm>
            <a:off x="4581916" y="1854027"/>
            <a:ext cx="1445538" cy="551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50" name="TextBox 100"/>
          <p:cNvSpPr txBox="1"/>
          <p:nvPr/>
        </p:nvSpPr>
        <p:spPr>
          <a:xfrm>
            <a:off x="2995725" y="2943956"/>
            <a:ext cx="1445538" cy="551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51" name="TextBox 100"/>
          <p:cNvSpPr txBox="1"/>
          <p:nvPr/>
        </p:nvSpPr>
        <p:spPr>
          <a:xfrm>
            <a:off x="6411847" y="2943956"/>
            <a:ext cx="1445538" cy="551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8143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46"/>
          <p:cNvSpPr/>
          <p:nvPr/>
        </p:nvSpPr>
        <p:spPr>
          <a:xfrm>
            <a:off x="1028313" y="1302060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1195561" y="1302967"/>
            <a:ext cx="2031207" cy="67703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028313" y="2148727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1195561" y="2147253"/>
            <a:ext cx="2494871" cy="6770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1028313" y="2995394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1195561" y="2993920"/>
            <a:ext cx="3140547" cy="677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1028313" y="3842060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1195562" y="3840586"/>
            <a:ext cx="1735932" cy="67703"/>
          </a:xfrm>
          <a:prstGeom prst="roundRect">
            <a:avLst>
              <a:gd name="adj" fmla="val 50000"/>
            </a:avLst>
          </a:pr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2800930" y="3755539"/>
            <a:ext cx="261128" cy="350769"/>
            <a:chOff x="2788230" y="4250839"/>
            <a:chExt cx="261128" cy="350769"/>
          </a:xfrm>
        </p:grpSpPr>
        <p:sp>
          <p:nvSpPr>
            <p:cNvPr id="87" name="圆角矩形 86"/>
            <p:cNvSpPr/>
            <p:nvPr/>
          </p:nvSpPr>
          <p:spPr>
            <a:xfrm>
              <a:off x="2788230" y="4250839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rgbClr val="2448A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2813702" y="4277351"/>
              <a:ext cx="210183" cy="210183"/>
            </a:xfrm>
            <a:prstGeom prst="ellipse">
              <a:avLst/>
            </a:prstGeom>
            <a:solidFill>
              <a:srgbClr val="244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98370" y="1170014"/>
            <a:ext cx="482824" cy="342446"/>
            <a:chOff x="885670" y="1665314"/>
            <a:chExt cx="482824" cy="342446"/>
          </a:xfrm>
        </p:grpSpPr>
        <p:sp>
          <p:nvSpPr>
            <p:cNvPr id="90" name="椭圆 89"/>
            <p:cNvSpPr/>
            <p:nvPr/>
          </p:nvSpPr>
          <p:spPr>
            <a:xfrm>
              <a:off x="934473" y="1665314"/>
              <a:ext cx="342446" cy="34244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885670" y="1698380"/>
              <a:ext cx="4828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51%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96373" y="3710014"/>
            <a:ext cx="482824" cy="342446"/>
            <a:chOff x="883673" y="4205314"/>
            <a:chExt cx="482824" cy="342446"/>
          </a:xfrm>
        </p:grpSpPr>
        <p:sp>
          <p:nvSpPr>
            <p:cNvPr id="93" name="椭圆 92"/>
            <p:cNvSpPr/>
            <p:nvPr/>
          </p:nvSpPr>
          <p:spPr>
            <a:xfrm>
              <a:off x="934473" y="4205314"/>
              <a:ext cx="342446" cy="342446"/>
            </a:xfrm>
            <a:prstGeom prst="ellipse">
              <a:avLst/>
            </a:prstGeom>
            <a:solidFill>
              <a:srgbClr val="2448A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83673" y="4238380"/>
              <a:ext cx="4828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42%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92212" y="2863348"/>
            <a:ext cx="482824" cy="342446"/>
            <a:chOff x="879512" y="3358648"/>
            <a:chExt cx="482824" cy="342446"/>
          </a:xfrm>
        </p:grpSpPr>
        <p:sp>
          <p:nvSpPr>
            <p:cNvPr id="96" name="椭圆 95"/>
            <p:cNvSpPr/>
            <p:nvPr/>
          </p:nvSpPr>
          <p:spPr>
            <a:xfrm>
              <a:off x="934473" y="3358648"/>
              <a:ext cx="342446" cy="34244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9512" y="3391371"/>
              <a:ext cx="4828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82%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92212" y="2016681"/>
            <a:ext cx="482824" cy="342446"/>
            <a:chOff x="879512" y="2511981"/>
            <a:chExt cx="482824" cy="342446"/>
          </a:xfrm>
        </p:grpSpPr>
        <p:sp>
          <p:nvSpPr>
            <p:cNvPr id="99" name="椭圆 98"/>
            <p:cNvSpPr/>
            <p:nvPr/>
          </p:nvSpPr>
          <p:spPr>
            <a:xfrm>
              <a:off x="934473" y="2511981"/>
              <a:ext cx="342446" cy="3424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879512" y="2545047"/>
              <a:ext cx="4828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3403971" y="1415060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00B0F0"/>
                </a:solidFill>
                <a:cs typeface="+mn-ea"/>
                <a:sym typeface="+mn-lt"/>
              </a:rPr>
              <a:t>点击添加</a:t>
            </a:r>
            <a:r>
              <a:rPr lang="zh-CN" altLang="en-US" sz="1000" dirty="0" smtClean="0">
                <a:solidFill>
                  <a:srgbClr val="00B0F0"/>
                </a:solidFill>
                <a:cs typeface="+mn-ea"/>
                <a:sym typeface="+mn-lt"/>
              </a:rPr>
              <a:t>文字</a:t>
            </a:r>
            <a:endParaRPr lang="zh-CN" altLang="en-US" sz="10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904687" y="226708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点击添加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480784" y="31297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92D050"/>
                </a:solidFill>
                <a:cs typeface="+mn-ea"/>
                <a:sym typeface="+mn-lt"/>
              </a:rPr>
              <a:t>点击添加</a:t>
            </a:r>
            <a:r>
              <a:rPr lang="zh-CN" altLang="en-US" sz="1000" dirty="0" smtClean="0">
                <a:solidFill>
                  <a:srgbClr val="92D050"/>
                </a:solidFill>
                <a:cs typeface="+mn-ea"/>
                <a:sym typeface="+mn-lt"/>
              </a:rPr>
              <a:t>文字</a:t>
            </a:r>
            <a:endParaRPr lang="zh-CN" altLang="en-US" sz="1000" dirty="0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161723" y="3940450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FFC000"/>
                </a:solidFill>
                <a:cs typeface="+mn-ea"/>
                <a:sym typeface="+mn-lt"/>
              </a:rPr>
              <a:t>点击添加</a:t>
            </a:r>
            <a:r>
              <a:rPr lang="zh-CN" altLang="en-US" sz="1000" dirty="0" smtClean="0">
                <a:solidFill>
                  <a:srgbClr val="FFC000"/>
                </a:solidFill>
                <a:cs typeface="+mn-ea"/>
                <a:sym typeface="+mn-lt"/>
              </a:rPr>
              <a:t>文字</a:t>
            </a:r>
            <a:endParaRPr lang="zh-CN" altLang="en-US" sz="1000" dirty="0">
              <a:solidFill>
                <a:srgbClr val="FFC000"/>
              </a:solidFill>
              <a:cs typeface="+mn-ea"/>
              <a:sym typeface="+mn-lt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4146085" y="2906958"/>
            <a:ext cx="261128" cy="350769"/>
            <a:chOff x="4133385" y="3402258"/>
            <a:chExt cx="261128" cy="350769"/>
          </a:xfrm>
        </p:grpSpPr>
        <p:sp>
          <p:nvSpPr>
            <p:cNvPr id="112" name="圆角矩形 111"/>
            <p:cNvSpPr/>
            <p:nvPr/>
          </p:nvSpPr>
          <p:spPr>
            <a:xfrm>
              <a:off x="4133385" y="3402258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rgbClr val="92D05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158857" y="3428770"/>
              <a:ext cx="210183" cy="21018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557487" y="2056688"/>
            <a:ext cx="261128" cy="350769"/>
            <a:chOff x="3544787" y="2551988"/>
            <a:chExt cx="261128" cy="350769"/>
          </a:xfrm>
        </p:grpSpPr>
        <p:sp>
          <p:nvSpPr>
            <p:cNvPr id="115" name="圆角矩形 114"/>
            <p:cNvSpPr/>
            <p:nvPr/>
          </p:nvSpPr>
          <p:spPr>
            <a:xfrm>
              <a:off x="3544787" y="2551988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3570259" y="2578500"/>
              <a:ext cx="210183" cy="2101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3083894" y="1209522"/>
            <a:ext cx="261128" cy="350769"/>
            <a:chOff x="3071194" y="1704822"/>
            <a:chExt cx="261128" cy="350769"/>
          </a:xfrm>
        </p:grpSpPr>
        <p:sp>
          <p:nvSpPr>
            <p:cNvPr id="118" name="圆角矩形 117"/>
            <p:cNvSpPr/>
            <p:nvPr/>
          </p:nvSpPr>
          <p:spPr>
            <a:xfrm>
              <a:off x="3071194" y="1704822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096666" y="1731334"/>
              <a:ext cx="210183" cy="21018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解决方案及总结</a:t>
            </a:r>
          </a:p>
        </p:txBody>
      </p:sp>
      <p:sp>
        <p:nvSpPr>
          <p:cNvPr id="64" name="TextBox 100"/>
          <p:cNvSpPr txBox="1"/>
          <p:nvPr/>
        </p:nvSpPr>
        <p:spPr>
          <a:xfrm>
            <a:off x="5492494" y="1204567"/>
            <a:ext cx="2914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65" name="TextBox 100"/>
          <p:cNvSpPr txBox="1"/>
          <p:nvPr/>
        </p:nvSpPr>
        <p:spPr>
          <a:xfrm>
            <a:off x="5492494" y="2083200"/>
            <a:ext cx="2914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66" name="TextBox 100"/>
          <p:cNvSpPr txBox="1"/>
          <p:nvPr/>
        </p:nvSpPr>
        <p:spPr>
          <a:xfrm>
            <a:off x="5492494" y="2949533"/>
            <a:ext cx="2914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67" name="TextBox 100"/>
          <p:cNvSpPr txBox="1"/>
          <p:nvPr/>
        </p:nvSpPr>
        <p:spPr>
          <a:xfrm>
            <a:off x="5492494" y="3815866"/>
            <a:ext cx="2914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rgbClr val="2D2A19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02809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2488682" y="1839974"/>
            <a:ext cx="396199" cy="212310"/>
            <a:chOff x="2551486" y="2170174"/>
            <a:chExt cx="396199" cy="212310"/>
          </a:xfrm>
          <a:solidFill>
            <a:schemeClr val="bg2">
              <a:lumMod val="5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4" name="燕尾形 63"/>
            <p:cNvSpPr/>
            <p:nvPr/>
          </p:nvSpPr>
          <p:spPr>
            <a:xfrm>
              <a:off x="2551486" y="2170741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2735942" y="2170174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354016" y="1834402"/>
            <a:ext cx="396199" cy="212310"/>
            <a:chOff x="4304086" y="2164602"/>
            <a:chExt cx="396199" cy="212310"/>
          </a:xfrm>
          <a:solidFill>
            <a:schemeClr val="bg2">
              <a:lumMod val="5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7" name="燕尾形 66"/>
            <p:cNvSpPr/>
            <p:nvPr/>
          </p:nvSpPr>
          <p:spPr>
            <a:xfrm>
              <a:off x="4304086" y="2165169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4488542" y="2164602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25166" y="1847102"/>
            <a:ext cx="396199" cy="212310"/>
            <a:chOff x="6087554" y="2177302"/>
            <a:chExt cx="396199" cy="212310"/>
          </a:xfrm>
          <a:solidFill>
            <a:schemeClr val="bg2">
              <a:lumMod val="5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70" name="燕尾形 69"/>
            <p:cNvSpPr/>
            <p:nvPr/>
          </p:nvSpPr>
          <p:spPr>
            <a:xfrm>
              <a:off x="6087554" y="2177869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6272010" y="2177302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193726" y="269637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cs typeface="+mn-ea"/>
                <a:sym typeface="+mn-lt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78105" y="271757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cs typeface="+mn-ea"/>
                <a:sym typeface="+mn-lt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755426" y="268957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cs typeface="+mn-ea"/>
                <a:sym typeface="+mn-lt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554271" y="267972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cs typeface="+mn-ea"/>
                <a:sym typeface="+mn-lt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cs typeface="+mn-ea"/>
              <a:sym typeface="+mn-lt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1231045" y="3157680"/>
            <a:ext cx="654013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091828" y="1311397"/>
            <a:ext cx="1223075" cy="1223075"/>
            <a:chOff x="1205247" y="1613106"/>
            <a:chExt cx="1223075" cy="1223075"/>
          </a:xfrm>
        </p:grpSpPr>
        <p:grpSp>
          <p:nvGrpSpPr>
            <p:cNvPr id="78" name="组合 77"/>
            <p:cNvGrpSpPr/>
            <p:nvPr/>
          </p:nvGrpSpPr>
          <p:grpSpPr>
            <a:xfrm>
              <a:off x="1205247" y="1613106"/>
              <a:ext cx="1223075" cy="1223075"/>
              <a:chOff x="7905002" y="578051"/>
              <a:chExt cx="719902" cy="71990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7905002" y="578051"/>
                <a:ext cx="719902" cy="719902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7955028" y="628076"/>
                <a:ext cx="619851" cy="619851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79" name="Picture 3" descr="F:\PPT素材\58p_5]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4638" y="1843923"/>
              <a:ext cx="743564" cy="727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2" name="组合 81"/>
          <p:cNvGrpSpPr/>
          <p:nvPr/>
        </p:nvGrpSpPr>
        <p:grpSpPr>
          <a:xfrm>
            <a:off x="2987401" y="1311397"/>
            <a:ext cx="1223075" cy="1223075"/>
            <a:chOff x="3935336" y="2773763"/>
            <a:chExt cx="1223075" cy="1223075"/>
          </a:xfrm>
        </p:grpSpPr>
        <p:grpSp>
          <p:nvGrpSpPr>
            <p:cNvPr id="83" name="组合 82"/>
            <p:cNvGrpSpPr/>
            <p:nvPr/>
          </p:nvGrpSpPr>
          <p:grpSpPr>
            <a:xfrm>
              <a:off x="3935336" y="2773763"/>
              <a:ext cx="1223075" cy="1223075"/>
              <a:chOff x="2531814" y="1698097"/>
              <a:chExt cx="1223075" cy="1223075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2531814" y="1698097"/>
                <a:ext cx="1223075" cy="1223075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65000"/>
                  </a:schemeClr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616805" y="1783086"/>
                <a:ext cx="1053093" cy="1053094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84" name="Picture 6" descr="F:\PPT素材\53976f76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9032" y="3075505"/>
              <a:ext cx="734826" cy="609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7" name="组合 106"/>
          <p:cNvGrpSpPr/>
          <p:nvPr/>
        </p:nvGrpSpPr>
        <p:grpSpPr>
          <a:xfrm>
            <a:off x="4882974" y="1311397"/>
            <a:ext cx="1223075" cy="1223075"/>
            <a:chOff x="6087554" y="3031722"/>
            <a:chExt cx="1223075" cy="1223075"/>
          </a:xfrm>
        </p:grpSpPr>
        <p:grpSp>
          <p:nvGrpSpPr>
            <p:cNvPr id="108" name="组合 107"/>
            <p:cNvGrpSpPr/>
            <p:nvPr/>
          </p:nvGrpSpPr>
          <p:grpSpPr>
            <a:xfrm>
              <a:off x="6087554" y="3031722"/>
              <a:ext cx="1223075" cy="1223075"/>
              <a:chOff x="4461883" y="1657748"/>
              <a:chExt cx="1223075" cy="1223075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4461883" y="1657748"/>
                <a:ext cx="1223075" cy="1223075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92D050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4546874" y="1742738"/>
                <a:ext cx="1053093" cy="1053094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109" name="Picture 2" descr="F:\PPT素材\58pic_52c换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9518" y="3365079"/>
              <a:ext cx="619145" cy="549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6" name="组合 135"/>
          <p:cNvGrpSpPr/>
          <p:nvPr/>
        </p:nvGrpSpPr>
        <p:grpSpPr>
          <a:xfrm>
            <a:off x="6778548" y="1311397"/>
            <a:ext cx="1223075" cy="1223075"/>
            <a:chOff x="7702306" y="1203994"/>
            <a:chExt cx="1223075" cy="1223075"/>
          </a:xfrm>
        </p:grpSpPr>
        <p:grpSp>
          <p:nvGrpSpPr>
            <p:cNvPr id="137" name="组合 136"/>
            <p:cNvGrpSpPr/>
            <p:nvPr/>
          </p:nvGrpSpPr>
          <p:grpSpPr>
            <a:xfrm>
              <a:off x="7702306" y="1203994"/>
              <a:ext cx="1223075" cy="1223075"/>
              <a:chOff x="6336341" y="1635679"/>
              <a:chExt cx="1223075" cy="1223075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6336341" y="1635679"/>
                <a:ext cx="1223075" cy="1223075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2448A1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6421332" y="1720669"/>
                <a:ext cx="1053093" cy="1053094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138" name="Picture 4" descr="F:\PPT素材\6872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0300" y="1578795"/>
              <a:ext cx="837948" cy="507179"/>
            </a:xfrm>
            <a:prstGeom prst="rect">
              <a:avLst/>
            </a:prstGeom>
            <a:solidFill>
              <a:srgbClr val="FFFFFF"/>
            </a:solidFill>
            <a:extLst/>
          </p:spPr>
        </p:pic>
      </p:grpSp>
      <p:sp>
        <p:nvSpPr>
          <p:cNvPr id="49" name="矩形 48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解决方案及总结</a:t>
            </a:r>
          </a:p>
        </p:txBody>
      </p:sp>
      <p:sp>
        <p:nvSpPr>
          <p:cNvPr id="50" name="TextBox 101"/>
          <p:cNvSpPr txBox="1"/>
          <p:nvPr/>
        </p:nvSpPr>
        <p:spPr>
          <a:xfrm>
            <a:off x="983774" y="3331377"/>
            <a:ext cx="7385525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414455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414455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28303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894989" y="1358340"/>
            <a:ext cx="726204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D2A19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rgbClr val="2D2A19"/>
                </a:solidFill>
                <a:cs typeface="+mn-ea"/>
                <a:sym typeface="+mn-lt"/>
              </a:rPr>
              <a:t>200</a:t>
            </a:r>
            <a:r>
              <a:rPr lang="zh-CN" altLang="en-US" dirty="0">
                <a:solidFill>
                  <a:srgbClr val="2D2A19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solidFill>
                  <a:srgbClr val="2D2A19"/>
                </a:solidFill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rgbClr val="2D2A19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dirty="0" smtClean="0">
              <a:solidFill>
                <a:srgbClr val="2D2A19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638312" y="3227554"/>
            <a:ext cx="377539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B0F0"/>
                </a:solidFill>
                <a:cs typeface="+mn-ea"/>
                <a:sym typeface="+mn-lt"/>
              </a:rPr>
              <a:t>谢谢各位老师的收看！</a:t>
            </a:r>
          </a:p>
        </p:txBody>
      </p:sp>
      <p:sp>
        <p:nvSpPr>
          <p:cNvPr id="10" name="矩形 9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解决方案及总结</a:t>
            </a:r>
          </a:p>
        </p:txBody>
      </p:sp>
    </p:spTree>
    <p:extLst>
      <p:ext uri="{BB962C8B-B14F-4D97-AF65-F5344CB8AC3E}">
        <p14:creationId xmlns:p14="http://schemas.microsoft.com/office/powerpoint/2010/main" val="10789658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 25"/>
          <p:cNvSpPr/>
          <p:nvPr/>
        </p:nvSpPr>
        <p:spPr>
          <a:xfrm>
            <a:off x="4019874" y="3423896"/>
            <a:ext cx="5124126" cy="54822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0" y="0"/>
            <a:ext cx="4646858" cy="5143500"/>
          </a:xfrm>
          <a:custGeom>
            <a:avLst/>
            <a:gdLst>
              <a:gd name="connsiteX0" fmla="*/ 0 w 4646858"/>
              <a:gd name="connsiteY0" fmla="*/ 0 h 5143500"/>
              <a:gd name="connsiteX1" fmla="*/ 3360983 w 4646858"/>
              <a:gd name="connsiteY1" fmla="*/ 0 h 5143500"/>
              <a:gd name="connsiteX2" fmla="*/ 4646858 w 4646858"/>
              <a:gd name="connsiteY2" fmla="*/ 5143500 h 5143500"/>
              <a:gd name="connsiteX3" fmla="*/ 0 w 464685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858" h="5143500">
                <a:moveTo>
                  <a:pt x="0" y="0"/>
                </a:moveTo>
                <a:lnTo>
                  <a:pt x="3360983" y="0"/>
                </a:lnTo>
                <a:lnTo>
                  <a:pt x="4646858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142666" y="1497837"/>
            <a:ext cx="6001334" cy="2007100"/>
          </a:xfrm>
          <a:custGeom>
            <a:avLst/>
            <a:gdLst>
              <a:gd name="connsiteX0" fmla="*/ 0 w 6001334"/>
              <a:gd name="connsiteY0" fmla="*/ 0 h 2007100"/>
              <a:gd name="connsiteX1" fmla="*/ 6001334 w 6001334"/>
              <a:gd name="connsiteY1" fmla="*/ 0 h 2007100"/>
              <a:gd name="connsiteX2" fmla="*/ 6001334 w 6001334"/>
              <a:gd name="connsiteY2" fmla="*/ 2007100 h 2007100"/>
              <a:gd name="connsiteX3" fmla="*/ 501775 w 6001334"/>
              <a:gd name="connsiteY3" fmla="*/ 2007100 h 2007100"/>
              <a:gd name="connsiteX4" fmla="*/ 0 w 6001334"/>
              <a:gd name="connsiteY4" fmla="*/ 0 h 200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1334" h="2007100">
                <a:moveTo>
                  <a:pt x="0" y="0"/>
                </a:moveTo>
                <a:lnTo>
                  <a:pt x="6001334" y="0"/>
                </a:lnTo>
                <a:lnTo>
                  <a:pt x="6001334" y="2007100"/>
                </a:lnTo>
                <a:lnTo>
                  <a:pt x="501775" y="2007100"/>
                </a:lnTo>
                <a:lnTo>
                  <a:pt x="0" y="0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015982" y="1780972"/>
            <a:ext cx="4454618" cy="1316002"/>
            <a:chOff x="3844832" y="1819072"/>
            <a:chExt cx="4454618" cy="1316002"/>
          </a:xfrm>
        </p:grpSpPr>
        <p:sp>
          <p:nvSpPr>
            <p:cNvPr id="21" name="TextBox 6"/>
            <p:cNvSpPr txBox="1"/>
            <p:nvPr/>
          </p:nvSpPr>
          <p:spPr>
            <a:xfrm>
              <a:off x="4164985" y="1819072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课题背景及内容</a:t>
              </a:r>
            </a:p>
          </p:txBody>
        </p:sp>
        <p:sp>
          <p:nvSpPr>
            <p:cNvPr id="22" name="TextBox 12"/>
            <p:cNvSpPr txBox="1"/>
            <p:nvPr/>
          </p:nvSpPr>
          <p:spPr>
            <a:xfrm>
              <a:off x="3844832" y="2704187"/>
              <a:ext cx="445461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857548" y="2614089"/>
              <a:ext cx="43466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7376796" y="545601"/>
            <a:ext cx="1093804" cy="109380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cs typeface="+mn-ea"/>
                <a:sym typeface="+mn-lt"/>
              </a:endParaRPr>
            </a:p>
          </p:txBody>
        </p:sp>
        <p:pic>
          <p:nvPicPr>
            <p:cNvPr id="2051" name="Picture 3" descr="F:\0PPT素材\课题背景及内容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761" y="1087288"/>
              <a:ext cx="396376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398004" y="1177948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2448A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16600" dirty="0"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448A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83804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F:\0PPT素材\背景及图片\斜纹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4" name="圆角矩形 823"/>
          <p:cNvSpPr/>
          <p:nvPr/>
        </p:nvSpPr>
        <p:spPr>
          <a:xfrm>
            <a:off x="4019874" y="3423896"/>
            <a:ext cx="5124126" cy="54822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7" name="任意多边形 826"/>
          <p:cNvSpPr/>
          <p:nvPr/>
        </p:nvSpPr>
        <p:spPr>
          <a:xfrm>
            <a:off x="0" y="0"/>
            <a:ext cx="4646858" cy="5143500"/>
          </a:xfrm>
          <a:custGeom>
            <a:avLst/>
            <a:gdLst>
              <a:gd name="connsiteX0" fmla="*/ 0 w 4646858"/>
              <a:gd name="connsiteY0" fmla="*/ 0 h 5143500"/>
              <a:gd name="connsiteX1" fmla="*/ 3360983 w 4646858"/>
              <a:gd name="connsiteY1" fmla="*/ 0 h 5143500"/>
              <a:gd name="connsiteX2" fmla="*/ 4646858 w 4646858"/>
              <a:gd name="connsiteY2" fmla="*/ 5143500 h 5143500"/>
              <a:gd name="connsiteX3" fmla="*/ 0 w 464685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858" h="5143500">
                <a:moveTo>
                  <a:pt x="0" y="0"/>
                </a:moveTo>
                <a:lnTo>
                  <a:pt x="3360983" y="0"/>
                </a:lnTo>
                <a:lnTo>
                  <a:pt x="4646858" y="5143500"/>
                </a:lnTo>
                <a:lnTo>
                  <a:pt x="0" y="514350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0" y="0"/>
            <a:ext cx="4646858" cy="5143500"/>
          </a:xfrm>
          <a:custGeom>
            <a:avLst/>
            <a:gdLst>
              <a:gd name="connsiteX0" fmla="*/ 0 w 4646858"/>
              <a:gd name="connsiteY0" fmla="*/ 0 h 5143500"/>
              <a:gd name="connsiteX1" fmla="*/ 3360983 w 4646858"/>
              <a:gd name="connsiteY1" fmla="*/ 0 h 5143500"/>
              <a:gd name="connsiteX2" fmla="*/ 4646858 w 4646858"/>
              <a:gd name="connsiteY2" fmla="*/ 5143500 h 5143500"/>
              <a:gd name="connsiteX3" fmla="*/ 0 w 464685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858" h="5143500">
                <a:moveTo>
                  <a:pt x="0" y="0"/>
                </a:moveTo>
                <a:lnTo>
                  <a:pt x="3360983" y="0"/>
                </a:lnTo>
                <a:lnTo>
                  <a:pt x="4646858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7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3142666" y="1497837"/>
            <a:ext cx="6001334" cy="2007100"/>
          </a:xfrm>
          <a:custGeom>
            <a:avLst/>
            <a:gdLst>
              <a:gd name="connsiteX0" fmla="*/ 0 w 6001334"/>
              <a:gd name="connsiteY0" fmla="*/ 0 h 2007100"/>
              <a:gd name="connsiteX1" fmla="*/ 6001334 w 6001334"/>
              <a:gd name="connsiteY1" fmla="*/ 0 h 2007100"/>
              <a:gd name="connsiteX2" fmla="*/ 6001334 w 6001334"/>
              <a:gd name="connsiteY2" fmla="*/ 2007100 h 2007100"/>
              <a:gd name="connsiteX3" fmla="*/ 501775 w 6001334"/>
              <a:gd name="connsiteY3" fmla="*/ 2007100 h 2007100"/>
              <a:gd name="connsiteX4" fmla="*/ 0 w 6001334"/>
              <a:gd name="connsiteY4" fmla="*/ 0 h 200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1334" h="2007100">
                <a:moveTo>
                  <a:pt x="0" y="0"/>
                </a:moveTo>
                <a:lnTo>
                  <a:pt x="6001334" y="0"/>
                </a:lnTo>
                <a:lnTo>
                  <a:pt x="6001334" y="2007100"/>
                </a:lnTo>
                <a:lnTo>
                  <a:pt x="501775" y="2007100"/>
                </a:lnTo>
                <a:lnTo>
                  <a:pt x="0" y="0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591187" y="3581509"/>
            <a:ext cx="19175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414455"/>
                </a:solidFill>
                <a:cs typeface="+mn-ea"/>
                <a:sym typeface="+mn-lt"/>
              </a:rPr>
              <a:t>答辩人：</a:t>
            </a:r>
            <a:r>
              <a:rPr lang="en-US" altLang="zh-CN" sz="1400" dirty="0" smtClean="0">
                <a:solidFill>
                  <a:srgbClr val="414455"/>
                </a:solidFill>
                <a:cs typeface="+mn-ea"/>
                <a:sym typeface="+mn-lt"/>
              </a:rPr>
              <a:t>51PPT</a:t>
            </a:r>
            <a:r>
              <a:rPr lang="zh-CN" altLang="en-US" sz="1400" dirty="0" smtClean="0">
                <a:solidFill>
                  <a:srgbClr val="414455"/>
                </a:solidFill>
                <a:cs typeface="+mn-ea"/>
                <a:sym typeface="+mn-lt"/>
              </a:rPr>
              <a:t>模板网</a:t>
            </a:r>
            <a:endParaRPr lang="zh-CN" altLang="en-US" sz="14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grpSp>
        <p:nvGrpSpPr>
          <p:cNvPr id="812" name="组合 811"/>
          <p:cNvGrpSpPr/>
          <p:nvPr/>
        </p:nvGrpSpPr>
        <p:grpSpPr>
          <a:xfrm>
            <a:off x="4028698" y="1866697"/>
            <a:ext cx="4912316" cy="1137200"/>
            <a:chOff x="3857548" y="1866697"/>
            <a:chExt cx="4912316" cy="1137200"/>
          </a:xfrm>
        </p:grpSpPr>
        <p:sp>
          <p:nvSpPr>
            <p:cNvPr id="7" name="TextBox 6"/>
            <p:cNvSpPr txBox="1"/>
            <p:nvPr/>
          </p:nvSpPr>
          <p:spPr>
            <a:xfrm>
              <a:off x="4635399" y="1866697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感谢您的聆听！</a:t>
              </a:r>
              <a:endPara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66" name="TextBox 12"/>
            <p:cNvSpPr txBox="1"/>
            <p:nvPr/>
          </p:nvSpPr>
          <p:spPr>
            <a:xfrm>
              <a:off x="3882932" y="2742287"/>
              <a:ext cx="44546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论文答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辩   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/  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 毕业汇报   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/   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学术总结   </a:t>
              </a:r>
              <a:r>
                <a:rPr lang="en-US" altLang="zh-CN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/   </a:t>
              </a:r>
              <a:r>
                <a:rPr lang="zh-CN" altLang="en-US" sz="1100" dirty="0" smtClean="0">
                  <a:solidFill>
                    <a:schemeClr val="bg1"/>
                  </a:solidFill>
                  <a:cs typeface="+mn-ea"/>
                  <a:sym typeface="+mn-lt"/>
                </a:rPr>
                <a:t>社团活动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811" name="直接连接符 810"/>
            <p:cNvCxnSpPr/>
            <p:nvPr/>
          </p:nvCxnSpPr>
          <p:spPr>
            <a:xfrm>
              <a:off x="3857548" y="2652189"/>
              <a:ext cx="43466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19" y="588164"/>
            <a:ext cx="2976214" cy="66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01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400" dirty="0" smtClean="0"/>
              <a:t>51PPT</a:t>
            </a:r>
            <a:r>
              <a:rPr lang="zh-CN" altLang="en-US" sz="1400" dirty="0" smtClean="0"/>
              <a:t>模板网   </a:t>
            </a:r>
            <a:r>
              <a:rPr lang="en-US" altLang="zh-CN" sz="1400" dirty="0" smtClean="0">
                <a:hlinkClick r:id="rId2"/>
              </a:rPr>
              <a:t>www.51pptmoban.com</a:t>
            </a:r>
            <a:r>
              <a:rPr lang="en-US" altLang="zh-CN" sz="1400" dirty="0" smtClean="0"/>
              <a:t>   </a:t>
            </a:r>
            <a:r>
              <a:rPr lang="zh-CN" altLang="en-US" sz="1400" dirty="0" smtClean="0"/>
              <a:t>作品</a:t>
            </a:r>
            <a:endParaRPr lang="en-US" altLang="zh-CN" sz="1400" dirty="0" smtClean="0"/>
          </a:p>
          <a:p>
            <a:endParaRPr lang="en-US" altLang="zh-CN" sz="1400" dirty="0"/>
          </a:p>
          <a:p>
            <a:endParaRPr lang="en-US" altLang="zh-CN" sz="1400" dirty="0" smtClean="0"/>
          </a:p>
          <a:p>
            <a:endParaRPr lang="en-US" altLang="zh-CN" sz="1400" dirty="0"/>
          </a:p>
          <a:p>
            <a:r>
              <a:rPr lang="zh-CN" altLang="en-US" sz="1400" dirty="0" smtClean="0"/>
              <a:t>仅供学习参考之用！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885486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19"/>
          <a:stretch/>
        </p:blipFill>
        <p:spPr>
          <a:xfrm>
            <a:off x="894989" y="873338"/>
            <a:ext cx="7432984" cy="214926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课题背景及内容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757892" y="3454616"/>
            <a:ext cx="3743549" cy="1147891"/>
            <a:chOff x="894989" y="3454616"/>
            <a:chExt cx="3743549" cy="1147891"/>
          </a:xfrm>
        </p:grpSpPr>
        <p:sp>
          <p:nvSpPr>
            <p:cNvPr id="57" name="圆角矩形 56"/>
            <p:cNvSpPr/>
            <p:nvPr/>
          </p:nvSpPr>
          <p:spPr>
            <a:xfrm>
              <a:off x="894989" y="3454616"/>
              <a:ext cx="3743549" cy="114789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1524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811829" y="3674618"/>
              <a:ext cx="1673439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2D2A19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2D2A19"/>
                  </a:solidFill>
                  <a:cs typeface="+mn-ea"/>
                  <a:sym typeface="+mn-lt"/>
                </a:rPr>
                <a:t>……</a:t>
              </a:r>
            </a:p>
            <a:p>
              <a:endParaRPr lang="en-US" altLang="zh-CN" sz="1000" dirty="0" smtClean="0">
                <a:solidFill>
                  <a:srgbClr val="2D2A19"/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26132" y="3596442"/>
              <a:ext cx="1423912" cy="8642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1041400" y="2641600"/>
            <a:ext cx="3570081" cy="1960907"/>
          </a:xfrm>
          <a:prstGeom prst="rect">
            <a:avLst/>
          </a:pr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229910" y="2814139"/>
            <a:ext cx="319306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56279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52330" y="3706762"/>
            <a:ext cx="2715517" cy="330049"/>
            <a:chOff x="927070" y="3812538"/>
            <a:chExt cx="2715517" cy="330049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934471" y="4120901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3205498" y="3812538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 flipV="1">
              <a:off x="927070" y="4096868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63944" y="1795337"/>
            <a:ext cx="2715517" cy="330049"/>
            <a:chOff x="5338684" y="1901113"/>
            <a:chExt cx="2715517" cy="330049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5768629" y="1922799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5338684" y="1920418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 flipH="1">
              <a:off x="8008482" y="1901113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63944" y="3711553"/>
            <a:ext cx="2715517" cy="330049"/>
            <a:chOff x="5338684" y="3817329"/>
            <a:chExt cx="2715517" cy="330049"/>
          </a:xfrm>
        </p:grpSpPr>
        <p:cxnSp>
          <p:nvCxnSpPr>
            <p:cNvPr id="31" name="直接连接符 30"/>
            <p:cNvCxnSpPr/>
            <p:nvPr/>
          </p:nvCxnSpPr>
          <p:spPr>
            <a:xfrm flipH="1" flipV="1">
              <a:off x="5768629" y="4125692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 flipV="1">
              <a:off x="5338684" y="3817329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 flipH="1" flipV="1">
              <a:off x="8008482" y="4101659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73012" y="2915904"/>
            <a:ext cx="2402531" cy="45719"/>
            <a:chOff x="947752" y="3021680"/>
            <a:chExt cx="2402531" cy="45719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955153" y="3045713"/>
              <a:ext cx="2395130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 flipV="1">
              <a:off x="947752" y="3021680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51878" y="2920513"/>
            <a:ext cx="2402531" cy="45719"/>
            <a:chOff x="5651670" y="3026289"/>
            <a:chExt cx="2402531" cy="45719"/>
          </a:xfrm>
        </p:grpSpPr>
        <p:cxnSp>
          <p:nvCxnSpPr>
            <p:cNvPr id="41" name="直接连接符 40"/>
            <p:cNvCxnSpPr/>
            <p:nvPr/>
          </p:nvCxnSpPr>
          <p:spPr>
            <a:xfrm flipH="1">
              <a:off x="5651670" y="3050322"/>
              <a:ext cx="2395130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 flipH="1" flipV="1">
              <a:off x="8008482" y="3026289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73013" y="1750528"/>
            <a:ext cx="2715517" cy="330049"/>
            <a:chOff x="947753" y="1856304"/>
            <a:chExt cx="2715517" cy="33004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955154" y="1877990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226181" y="1875609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947753" y="1856304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415796" y="1721046"/>
            <a:ext cx="2424543" cy="2422670"/>
            <a:chOff x="3290536" y="1826822"/>
            <a:chExt cx="2424543" cy="242267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grpSp>
          <p:nvGrpSpPr>
            <p:cNvPr id="51" name="组合 50"/>
            <p:cNvGrpSpPr/>
            <p:nvPr/>
          </p:nvGrpSpPr>
          <p:grpSpPr>
            <a:xfrm>
              <a:off x="4003887" y="2519407"/>
              <a:ext cx="997843" cy="1569660"/>
              <a:chOff x="3793073" y="1761868"/>
              <a:chExt cx="1557850" cy="2450581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793073" y="1792824"/>
                <a:ext cx="1557850" cy="1557850"/>
              </a:xfrm>
              <a:prstGeom prst="ellipse">
                <a:avLst/>
              </a:prstGeom>
              <a:solidFill>
                <a:srgbClr val="2448A1"/>
              </a:solidFill>
              <a:ln w="19050">
                <a:solidFill>
                  <a:schemeClr val="bg1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cs typeface="+mn-ea"/>
                  <a:sym typeface="+mn-lt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4154760" y="1761868"/>
                <a:ext cx="288405" cy="24505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9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等腰三角形 63"/>
            <p:cNvSpPr/>
            <p:nvPr/>
          </p:nvSpPr>
          <p:spPr>
            <a:xfrm rot="5400000" flipH="1" flipV="1">
              <a:off x="3291473" y="1825885"/>
              <a:ext cx="2422670" cy="2424543"/>
            </a:xfrm>
            <a:custGeom>
              <a:avLst/>
              <a:gdLst/>
              <a:ahLst/>
              <a:cxnLst/>
              <a:rect l="l" t="t" r="r" b="b"/>
              <a:pathLst>
                <a:path w="2422670" h="2424543">
                  <a:moveTo>
                    <a:pt x="759971" y="1944015"/>
                  </a:moveTo>
                  <a:lnTo>
                    <a:pt x="584277" y="2248328"/>
                  </a:lnTo>
                  <a:cubicBezTo>
                    <a:pt x="238106" y="2040014"/>
                    <a:pt x="5682" y="1662800"/>
                    <a:pt x="0" y="1230808"/>
                  </a:cubicBezTo>
                  <a:lnTo>
                    <a:pt x="349958" y="1230808"/>
                  </a:lnTo>
                  <a:cubicBezTo>
                    <a:pt x="355601" y="1533265"/>
                    <a:pt x="517697" y="1797404"/>
                    <a:pt x="759971" y="1944015"/>
                  </a:cubicBezTo>
                  <a:close/>
                  <a:moveTo>
                    <a:pt x="763773" y="478466"/>
                  </a:moveTo>
                  <a:cubicBezTo>
                    <a:pt x="521662" y="623037"/>
                    <a:pt x="358754" y="884703"/>
                    <a:pt x="350394" y="1185090"/>
                  </a:cubicBezTo>
                  <a:lnTo>
                    <a:pt x="436" y="1185090"/>
                  </a:lnTo>
                  <a:cubicBezTo>
                    <a:pt x="8829" y="755168"/>
                    <a:pt x="242084" y="380444"/>
                    <a:pt x="587973" y="173971"/>
                  </a:cubicBezTo>
                  <a:close/>
                  <a:moveTo>
                    <a:pt x="853160" y="1782607"/>
                  </a:moveTo>
                  <a:lnTo>
                    <a:pt x="813552" y="1851210"/>
                  </a:lnTo>
                  <a:cubicBezTo>
                    <a:pt x="729964" y="1800075"/>
                    <a:pt x="657382" y="1732921"/>
                    <a:pt x="600638" y="1653520"/>
                  </a:cubicBezTo>
                  <a:lnTo>
                    <a:pt x="503345" y="1653520"/>
                  </a:lnTo>
                  <a:lnTo>
                    <a:pt x="549875" y="1573296"/>
                  </a:lnTo>
                  <a:cubicBezTo>
                    <a:pt x="493011" y="1471646"/>
                    <a:pt x="460224" y="1354942"/>
                    <a:pt x="457566" y="1230809"/>
                  </a:cubicBezTo>
                  <a:lnTo>
                    <a:pt x="538044" y="1230809"/>
                  </a:lnTo>
                  <a:cubicBezTo>
                    <a:pt x="542728" y="1464024"/>
                    <a:pt x="667247" y="1667699"/>
                    <a:pt x="853160" y="1782607"/>
                  </a:cubicBezTo>
                  <a:close/>
                  <a:moveTo>
                    <a:pt x="856963" y="639874"/>
                  </a:moveTo>
                  <a:cubicBezTo>
                    <a:pt x="671207" y="752726"/>
                    <a:pt x="545897" y="953932"/>
                    <a:pt x="538917" y="1185090"/>
                  </a:cubicBezTo>
                  <a:lnTo>
                    <a:pt x="458002" y="1185090"/>
                  </a:lnTo>
                  <a:cubicBezTo>
                    <a:pt x="461801" y="1066449"/>
                    <a:pt x="493163" y="954783"/>
                    <a:pt x="547153" y="857032"/>
                  </a:cubicBezTo>
                  <a:lnTo>
                    <a:pt x="501094" y="777255"/>
                  </a:lnTo>
                  <a:lnTo>
                    <a:pt x="596544" y="777444"/>
                  </a:lnTo>
                  <a:cubicBezTo>
                    <a:pt x="654482" y="694006"/>
                    <a:pt x="729979" y="623909"/>
                    <a:pt x="817354" y="571271"/>
                  </a:cubicBezTo>
                  <a:close/>
                  <a:moveTo>
                    <a:pt x="1565121" y="549455"/>
                  </a:moveTo>
                  <a:lnTo>
                    <a:pt x="1525515" y="618058"/>
                  </a:lnTo>
                  <a:cubicBezTo>
                    <a:pt x="1432784" y="565382"/>
                    <a:pt x="1325361" y="537114"/>
                    <a:pt x="1211334" y="537114"/>
                  </a:cubicBezTo>
                  <a:cubicBezTo>
                    <a:pt x="1097309" y="537114"/>
                    <a:pt x="989887" y="565380"/>
                    <a:pt x="897158" y="618057"/>
                  </a:cubicBezTo>
                  <a:lnTo>
                    <a:pt x="857550" y="549454"/>
                  </a:lnTo>
                  <a:cubicBezTo>
                    <a:pt x="948341" y="497410"/>
                    <a:pt x="1051839" y="466328"/>
                    <a:pt x="1162031" y="460664"/>
                  </a:cubicBezTo>
                  <a:lnTo>
                    <a:pt x="1211334" y="375658"/>
                  </a:lnTo>
                  <a:lnTo>
                    <a:pt x="1260637" y="460663"/>
                  </a:lnTo>
                  <a:cubicBezTo>
                    <a:pt x="1370831" y="466327"/>
                    <a:pt x="1474330" y="497410"/>
                    <a:pt x="1565121" y="549455"/>
                  </a:cubicBezTo>
                  <a:close/>
                  <a:moveTo>
                    <a:pt x="1568922" y="1873026"/>
                  </a:moveTo>
                  <a:cubicBezTo>
                    <a:pt x="1477445" y="1926141"/>
                    <a:pt x="1372915" y="1957951"/>
                    <a:pt x="1261527" y="1963788"/>
                  </a:cubicBezTo>
                  <a:lnTo>
                    <a:pt x="1212479" y="2048353"/>
                  </a:lnTo>
                  <a:lnTo>
                    <a:pt x="1163519" y="1963939"/>
                  </a:lnTo>
                  <a:cubicBezTo>
                    <a:pt x="1051246" y="1958402"/>
                    <a:pt x="945878" y="1926521"/>
                    <a:pt x="853749" y="1873028"/>
                  </a:cubicBezTo>
                  <a:lnTo>
                    <a:pt x="893357" y="1804425"/>
                  </a:lnTo>
                  <a:cubicBezTo>
                    <a:pt x="986968" y="1858391"/>
                    <a:pt x="1095760" y="1887430"/>
                    <a:pt x="1211334" y="1887430"/>
                  </a:cubicBezTo>
                  <a:cubicBezTo>
                    <a:pt x="1326910" y="1887429"/>
                    <a:pt x="1435703" y="1858389"/>
                    <a:pt x="1529315" y="1804423"/>
                  </a:cubicBezTo>
                  <a:close/>
                  <a:moveTo>
                    <a:pt x="1795616" y="150227"/>
                  </a:moveTo>
                  <a:lnTo>
                    <a:pt x="1618702" y="456650"/>
                  </a:lnTo>
                  <a:cubicBezTo>
                    <a:pt x="1498852" y="387305"/>
                    <a:pt x="1359455" y="349959"/>
                    <a:pt x="1211334" y="349958"/>
                  </a:cubicBezTo>
                  <a:cubicBezTo>
                    <a:pt x="1063214" y="349958"/>
                    <a:pt x="923819" y="387304"/>
                    <a:pt x="803969" y="456649"/>
                  </a:cubicBezTo>
                  <a:lnTo>
                    <a:pt x="627056" y="150226"/>
                  </a:lnTo>
                  <a:cubicBezTo>
                    <a:pt x="800213" y="54374"/>
                    <a:pt x="999424" y="1"/>
                    <a:pt x="1211335" y="0"/>
                  </a:cubicBezTo>
                  <a:cubicBezTo>
                    <a:pt x="1423247" y="0"/>
                    <a:pt x="1622459" y="54374"/>
                    <a:pt x="1795616" y="150227"/>
                  </a:cubicBezTo>
                  <a:close/>
                  <a:moveTo>
                    <a:pt x="1799311" y="2272071"/>
                  </a:moveTo>
                  <a:cubicBezTo>
                    <a:pt x="1625358" y="2369376"/>
                    <a:pt x="1424789" y="2424543"/>
                    <a:pt x="1211334" y="2424543"/>
                  </a:cubicBezTo>
                  <a:cubicBezTo>
                    <a:pt x="997881" y="2424544"/>
                    <a:pt x="797313" y="2369376"/>
                    <a:pt x="623360" y="2272071"/>
                  </a:cubicBezTo>
                  <a:lnTo>
                    <a:pt x="800168" y="1965833"/>
                  </a:lnTo>
                  <a:cubicBezTo>
                    <a:pt x="920902" y="2036454"/>
                    <a:pt x="1061665" y="2074585"/>
                    <a:pt x="1211333" y="2074585"/>
                  </a:cubicBezTo>
                  <a:cubicBezTo>
                    <a:pt x="1361005" y="2074585"/>
                    <a:pt x="1501769" y="2036453"/>
                    <a:pt x="1622503" y="1965831"/>
                  </a:cubicBezTo>
                  <a:close/>
                  <a:moveTo>
                    <a:pt x="1964666" y="1185089"/>
                  </a:moveTo>
                  <a:lnTo>
                    <a:pt x="1883753" y="1185089"/>
                  </a:lnTo>
                  <a:cubicBezTo>
                    <a:pt x="1876773" y="953931"/>
                    <a:pt x="1751463" y="752728"/>
                    <a:pt x="1565709" y="639875"/>
                  </a:cubicBezTo>
                  <a:lnTo>
                    <a:pt x="1605317" y="571274"/>
                  </a:lnTo>
                  <a:cubicBezTo>
                    <a:pt x="1691734" y="623336"/>
                    <a:pt x="1766533" y="692474"/>
                    <a:pt x="1824246" y="774692"/>
                  </a:cubicBezTo>
                  <a:lnTo>
                    <a:pt x="1925063" y="774692"/>
                  </a:lnTo>
                  <a:lnTo>
                    <a:pt x="1876356" y="858668"/>
                  </a:lnTo>
                  <a:cubicBezTo>
                    <a:pt x="1929848" y="956012"/>
                    <a:pt x="1960887" y="1067100"/>
                    <a:pt x="1964666" y="1185089"/>
                  </a:cubicBezTo>
                  <a:close/>
                  <a:moveTo>
                    <a:pt x="1965103" y="1230810"/>
                  </a:moveTo>
                  <a:cubicBezTo>
                    <a:pt x="1962485" y="1353097"/>
                    <a:pt x="1930627" y="1468176"/>
                    <a:pt x="1875129" y="1568661"/>
                  </a:cubicBezTo>
                  <a:lnTo>
                    <a:pt x="1921357" y="1649100"/>
                  </a:lnTo>
                  <a:lnTo>
                    <a:pt x="1824867" y="1649292"/>
                  </a:lnTo>
                  <a:cubicBezTo>
                    <a:pt x="1767810" y="1730578"/>
                    <a:pt x="1694160" y="1799185"/>
                    <a:pt x="1609118" y="1851208"/>
                  </a:cubicBezTo>
                  <a:lnTo>
                    <a:pt x="1569510" y="1782605"/>
                  </a:lnTo>
                  <a:cubicBezTo>
                    <a:pt x="1755423" y="1667695"/>
                    <a:pt x="1879943" y="1464023"/>
                    <a:pt x="1884623" y="1230809"/>
                  </a:cubicBezTo>
                  <a:close/>
                  <a:moveTo>
                    <a:pt x="2422233" y="1185089"/>
                  </a:moveTo>
                  <a:lnTo>
                    <a:pt x="2072275" y="1185090"/>
                  </a:lnTo>
                  <a:cubicBezTo>
                    <a:pt x="2063917" y="884702"/>
                    <a:pt x="1901008" y="623039"/>
                    <a:pt x="1658898" y="478469"/>
                  </a:cubicBezTo>
                  <a:lnTo>
                    <a:pt x="1834700" y="173971"/>
                  </a:lnTo>
                  <a:cubicBezTo>
                    <a:pt x="2180586" y="380445"/>
                    <a:pt x="2413840" y="755170"/>
                    <a:pt x="2422233" y="1185089"/>
                  </a:cubicBezTo>
                  <a:close/>
                  <a:moveTo>
                    <a:pt x="2422670" y="1230808"/>
                  </a:moveTo>
                  <a:cubicBezTo>
                    <a:pt x="2416988" y="1662798"/>
                    <a:pt x="2184565" y="2040012"/>
                    <a:pt x="1838396" y="2248327"/>
                  </a:cubicBezTo>
                  <a:lnTo>
                    <a:pt x="1662699" y="1944013"/>
                  </a:lnTo>
                  <a:cubicBezTo>
                    <a:pt x="1904974" y="1797402"/>
                    <a:pt x="2067069" y="1533266"/>
                    <a:pt x="2072711" y="1230809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4143984" y="2764424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课题背景及内容</a:t>
            </a:r>
          </a:p>
        </p:txBody>
      </p:sp>
      <p:sp>
        <p:nvSpPr>
          <p:cNvPr id="2" name="矩形 1"/>
          <p:cNvSpPr/>
          <p:nvPr/>
        </p:nvSpPr>
        <p:spPr>
          <a:xfrm>
            <a:off x="1001614" y="1257000"/>
            <a:ext cx="2435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91" name="矩形 90"/>
          <p:cNvSpPr/>
          <p:nvPr/>
        </p:nvSpPr>
        <p:spPr>
          <a:xfrm>
            <a:off x="1001614" y="2412585"/>
            <a:ext cx="2435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01614" y="3568170"/>
            <a:ext cx="2435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93" name="矩形 92"/>
          <p:cNvSpPr/>
          <p:nvPr/>
        </p:nvSpPr>
        <p:spPr>
          <a:xfrm>
            <a:off x="5766527" y="1257000"/>
            <a:ext cx="2435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94" name="矩形 93"/>
          <p:cNvSpPr/>
          <p:nvPr/>
        </p:nvSpPr>
        <p:spPr>
          <a:xfrm>
            <a:off x="5766527" y="2412585"/>
            <a:ext cx="2435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95" name="矩形 94"/>
          <p:cNvSpPr/>
          <p:nvPr/>
        </p:nvSpPr>
        <p:spPr>
          <a:xfrm>
            <a:off x="5766527" y="3568170"/>
            <a:ext cx="2435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36997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/>
        </p:nvSpPr>
        <p:spPr>
          <a:xfrm>
            <a:off x="1004501" y="15590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 flipV="1">
            <a:off x="1004501" y="10698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2448A1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2877119" y="15590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等腰三角形 4"/>
          <p:cNvSpPr/>
          <p:nvPr/>
        </p:nvSpPr>
        <p:spPr>
          <a:xfrm flipV="1">
            <a:off x="2877119" y="10698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00B0F0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749737" y="15590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等腰三角形 4"/>
          <p:cNvSpPr/>
          <p:nvPr/>
        </p:nvSpPr>
        <p:spPr>
          <a:xfrm flipV="1">
            <a:off x="4749737" y="10698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2448A1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6622354" y="15590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等腰三角形 4"/>
          <p:cNvSpPr/>
          <p:nvPr/>
        </p:nvSpPr>
        <p:spPr>
          <a:xfrm flipV="1">
            <a:off x="6622354" y="10698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00B0F0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2132" y="10698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添加文字内容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004750" y="10698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添加文字内容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877368" y="10698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添加文字内容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749985" y="106986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添加文字内容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675529" y="1731181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详尽。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063764" y="1694829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详尽。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2940332" y="1717085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详尽。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804452" y="1717084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详尽。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894989" y="3486328"/>
            <a:ext cx="719631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矩形 29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课题背景及内容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94058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环形箭头 29"/>
          <p:cNvSpPr/>
          <p:nvPr/>
        </p:nvSpPr>
        <p:spPr>
          <a:xfrm rot="5821583">
            <a:off x="1552926" y="1035140"/>
            <a:ext cx="1422919" cy="1422919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rgbClr val="00B0F0"/>
          </a:solidFill>
          <a:ln>
            <a:noFill/>
          </a:ln>
          <a:effectLst>
            <a:outerShdw blurRad="508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环形箭头 30"/>
          <p:cNvSpPr/>
          <p:nvPr/>
        </p:nvSpPr>
        <p:spPr>
          <a:xfrm rot="15407819" flipH="1">
            <a:off x="1116261" y="1879277"/>
            <a:ext cx="1422920" cy="142292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rgbClr val="414455"/>
          </a:solidFill>
          <a:ln>
            <a:noFill/>
          </a:ln>
          <a:effectLst>
            <a:outerShdw blurRad="508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同心圆 4"/>
          <p:cNvSpPr/>
          <p:nvPr/>
        </p:nvSpPr>
        <p:spPr>
          <a:xfrm>
            <a:off x="1635818" y="2801770"/>
            <a:ext cx="1279169" cy="1310272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rgbClr val="2448A1"/>
          </a:solidFill>
          <a:ln>
            <a:noFill/>
          </a:ln>
          <a:effectLst>
            <a:outerShdw blurRad="508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14640" y="1445004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39833" y="2311188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14455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rgbClr val="414455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89309" y="3184280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2448A1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rgbClr val="2448A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26138" y="2191099"/>
            <a:ext cx="368300" cy="3683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21354" y="2210531"/>
            <a:ext cx="415498" cy="338554"/>
          </a:xfrm>
          <a:prstGeom prst="rect">
            <a:avLst/>
          </a:prstGeom>
          <a:solidFill>
            <a:srgbClr val="00B0F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26138" y="2856742"/>
            <a:ext cx="368300" cy="3683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13734" y="2876174"/>
            <a:ext cx="415498" cy="338554"/>
          </a:xfrm>
          <a:prstGeom prst="rect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726138" y="3527314"/>
            <a:ext cx="368300" cy="3683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13734" y="3546746"/>
            <a:ext cx="415498" cy="338554"/>
          </a:xfrm>
          <a:prstGeom prst="rect">
            <a:avLst/>
          </a:prstGeom>
          <a:solidFill>
            <a:srgbClr val="00B0F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3713734" y="3926806"/>
            <a:ext cx="3891259" cy="2202"/>
          </a:xfrm>
          <a:prstGeom prst="line">
            <a:avLst/>
          </a:prstGeom>
          <a:ln w="952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3713734" y="3255124"/>
            <a:ext cx="3891259" cy="2202"/>
          </a:xfrm>
          <a:prstGeom prst="line">
            <a:avLst/>
          </a:prstGeom>
          <a:ln w="952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3726138" y="2589775"/>
            <a:ext cx="3891259" cy="2202"/>
          </a:xfrm>
          <a:prstGeom prst="line">
            <a:avLst/>
          </a:prstGeom>
          <a:ln w="952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106790" y="2183975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3726138" y="1343302"/>
            <a:ext cx="3891259" cy="578840"/>
          </a:xfrm>
          <a:prstGeom prst="roundRect">
            <a:avLst>
              <a:gd name="adj" fmla="val 0"/>
            </a:avLst>
          </a:prstGeom>
          <a:solidFill>
            <a:srgbClr val="2448A1"/>
          </a:solidFill>
          <a:ln>
            <a:noFill/>
          </a:ln>
          <a:effectLst>
            <a:outerShdw blurRad="127000" dist="889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930822" y="1494223"/>
            <a:ext cx="2954655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添加文字标题内容，详尽表达内容概要。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94989" y="13011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课题背景及内容</a:t>
            </a:r>
          </a:p>
        </p:txBody>
      </p:sp>
      <p:sp>
        <p:nvSpPr>
          <p:cNvPr id="56" name="TextBox 49"/>
          <p:cNvSpPr txBox="1"/>
          <p:nvPr/>
        </p:nvSpPr>
        <p:spPr>
          <a:xfrm>
            <a:off x="4106790" y="2851389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7" name="TextBox 49"/>
          <p:cNvSpPr txBox="1"/>
          <p:nvPr/>
        </p:nvSpPr>
        <p:spPr>
          <a:xfrm>
            <a:off x="4106790" y="3518803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2D2A19"/>
                </a:solidFill>
                <a:cs typeface="+mn-ea"/>
                <a:sym typeface="+mn-lt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6858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 25"/>
          <p:cNvSpPr/>
          <p:nvPr/>
        </p:nvSpPr>
        <p:spPr>
          <a:xfrm>
            <a:off x="4019874" y="3423896"/>
            <a:ext cx="5124126" cy="548229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0" y="0"/>
            <a:ext cx="4646858" cy="5143500"/>
          </a:xfrm>
          <a:custGeom>
            <a:avLst/>
            <a:gdLst>
              <a:gd name="connsiteX0" fmla="*/ 0 w 4646858"/>
              <a:gd name="connsiteY0" fmla="*/ 0 h 5143500"/>
              <a:gd name="connsiteX1" fmla="*/ 3360983 w 4646858"/>
              <a:gd name="connsiteY1" fmla="*/ 0 h 5143500"/>
              <a:gd name="connsiteX2" fmla="*/ 4646858 w 4646858"/>
              <a:gd name="connsiteY2" fmla="*/ 5143500 h 5143500"/>
              <a:gd name="connsiteX3" fmla="*/ 0 w 4646858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6858" h="5143500">
                <a:moveTo>
                  <a:pt x="0" y="0"/>
                </a:moveTo>
                <a:lnTo>
                  <a:pt x="3360983" y="0"/>
                </a:lnTo>
                <a:lnTo>
                  <a:pt x="4646858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142666" y="1497837"/>
            <a:ext cx="6001334" cy="2007100"/>
          </a:xfrm>
          <a:custGeom>
            <a:avLst/>
            <a:gdLst>
              <a:gd name="connsiteX0" fmla="*/ 0 w 6001334"/>
              <a:gd name="connsiteY0" fmla="*/ 0 h 2007100"/>
              <a:gd name="connsiteX1" fmla="*/ 6001334 w 6001334"/>
              <a:gd name="connsiteY1" fmla="*/ 0 h 2007100"/>
              <a:gd name="connsiteX2" fmla="*/ 6001334 w 6001334"/>
              <a:gd name="connsiteY2" fmla="*/ 2007100 h 2007100"/>
              <a:gd name="connsiteX3" fmla="*/ 501775 w 6001334"/>
              <a:gd name="connsiteY3" fmla="*/ 2007100 h 2007100"/>
              <a:gd name="connsiteX4" fmla="*/ 0 w 6001334"/>
              <a:gd name="connsiteY4" fmla="*/ 0 h 200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1334" h="2007100">
                <a:moveTo>
                  <a:pt x="0" y="0"/>
                </a:moveTo>
                <a:lnTo>
                  <a:pt x="6001334" y="0"/>
                </a:lnTo>
                <a:lnTo>
                  <a:pt x="6001334" y="2007100"/>
                </a:lnTo>
                <a:lnTo>
                  <a:pt x="501775" y="2007100"/>
                </a:lnTo>
                <a:lnTo>
                  <a:pt x="0" y="0"/>
                </a:lnTo>
                <a:close/>
              </a:path>
            </a:pathLst>
          </a:custGeom>
          <a:solidFill>
            <a:srgbClr val="244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380338" y="1780972"/>
            <a:ext cx="5262979" cy="1316002"/>
            <a:chOff x="3209188" y="1819072"/>
            <a:chExt cx="5262979" cy="1316002"/>
          </a:xfrm>
        </p:grpSpPr>
        <p:sp>
          <p:nvSpPr>
            <p:cNvPr id="21" name="TextBox 6"/>
            <p:cNvSpPr txBox="1"/>
            <p:nvPr/>
          </p:nvSpPr>
          <p:spPr>
            <a:xfrm>
              <a:off x="3209188" y="1819072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115 Black" panose="00020600040101010101" pitchFamily="18" charset="-122"/>
                  <a:sym typeface="+mn-lt"/>
                </a:rPr>
                <a:t>课题现状及发展情况</a:t>
              </a:r>
            </a:p>
          </p:txBody>
        </p:sp>
        <p:sp>
          <p:nvSpPr>
            <p:cNvPr id="22" name="TextBox 12"/>
            <p:cNvSpPr txBox="1"/>
            <p:nvPr/>
          </p:nvSpPr>
          <p:spPr>
            <a:xfrm>
              <a:off x="3844832" y="2704187"/>
              <a:ext cx="445461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857548" y="2614089"/>
              <a:ext cx="43466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398004" y="1177948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n w="381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100000">
                        <a:srgbClr val="2448A1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16600" dirty="0">
              <a:ln w="381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448A1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376796" y="545601"/>
            <a:ext cx="1093804" cy="1093804"/>
            <a:chOff x="3658913" y="921296"/>
            <a:chExt cx="579934" cy="579934"/>
          </a:xfrm>
        </p:grpSpPr>
        <p:sp>
          <p:nvSpPr>
            <p:cNvPr id="15" name="椭圆 14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cs typeface="+mn-ea"/>
                <a:sym typeface="+mn-lt"/>
              </a:endParaRPr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31117" y="1087288"/>
              <a:ext cx="237663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2091933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97130" y="2467143"/>
            <a:ext cx="1965026" cy="769651"/>
            <a:chOff x="1797130" y="2822743"/>
            <a:chExt cx="1965026" cy="769651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7" name="流程图: 手动操作 9"/>
            <p:cNvSpPr/>
            <p:nvPr/>
          </p:nvSpPr>
          <p:spPr>
            <a:xfrm flipV="1">
              <a:off x="2786161" y="2822743"/>
              <a:ext cx="975995" cy="76965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1334"/>
                <a:gd name="connsiteX1" fmla="*/ 10000 w 10000"/>
                <a:gd name="connsiteY1" fmla="*/ 0 h 11334"/>
                <a:gd name="connsiteX2" fmla="*/ 8000 w 10000"/>
                <a:gd name="connsiteY2" fmla="*/ 10000 h 11334"/>
                <a:gd name="connsiteX3" fmla="*/ 100 w 10000"/>
                <a:gd name="connsiteY3" fmla="*/ 11334 h 11334"/>
                <a:gd name="connsiteX4" fmla="*/ 0 w 10000"/>
                <a:gd name="connsiteY4" fmla="*/ 0 h 11334"/>
                <a:gd name="connsiteX0" fmla="*/ 6 w 9911"/>
                <a:gd name="connsiteY0" fmla="*/ 0 h 11334"/>
                <a:gd name="connsiteX1" fmla="*/ 9911 w 9911"/>
                <a:gd name="connsiteY1" fmla="*/ 0 h 11334"/>
                <a:gd name="connsiteX2" fmla="*/ 7911 w 9911"/>
                <a:gd name="connsiteY2" fmla="*/ 10000 h 11334"/>
                <a:gd name="connsiteX3" fmla="*/ 11 w 9911"/>
                <a:gd name="connsiteY3" fmla="*/ 11334 h 11334"/>
                <a:gd name="connsiteX4" fmla="*/ 6 w 9911"/>
                <a:gd name="connsiteY4" fmla="*/ 0 h 11334"/>
                <a:gd name="connsiteX0" fmla="*/ 6 w 10000"/>
                <a:gd name="connsiteY0" fmla="*/ 0 h 15018"/>
                <a:gd name="connsiteX1" fmla="*/ 10000 w 10000"/>
                <a:gd name="connsiteY1" fmla="*/ 0 h 15018"/>
                <a:gd name="connsiteX2" fmla="*/ 5251 w 10000"/>
                <a:gd name="connsiteY2" fmla="*/ 15018 h 15018"/>
                <a:gd name="connsiteX3" fmla="*/ 11 w 10000"/>
                <a:gd name="connsiteY3" fmla="*/ 10000 h 15018"/>
                <a:gd name="connsiteX4" fmla="*/ 6 w 10000"/>
                <a:gd name="connsiteY4" fmla="*/ 0 h 15018"/>
                <a:gd name="connsiteX0" fmla="*/ 6 w 7365"/>
                <a:gd name="connsiteY0" fmla="*/ 0 h 15018"/>
                <a:gd name="connsiteX1" fmla="*/ 7365 w 7365"/>
                <a:gd name="connsiteY1" fmla="*/ 7001 h 15018"/>
                <a:gd name="connsiteX2" fmla="*/ 5251 w 7365"/>
                <a:gd name="connsiteY2" fmla="*/ 15018 h 15018"/>
                <a:gd name="connsiteX3" fmla="*/ 11 w 7365"/>
                <a:gd name="connsiteY3" fmla="*/ 10000 h 15018"/>
                <a:gd name="connsiteX4" fmla="*/ 6 w 7365"/>
                <a:gd name="connsiteY4" fmla="*/ 0 h 1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5" h="15018">
                  <a:moveTo>
                    <a:pt x="6" y="0"/>
                  </a:moveTo>
                  <a:lnTo>
                    <a:pt x="7365" y="7001"/>
                  </a:lnTo>
                  <a:lnTo>
                    <a:pt x="5251" y="15018"/>
                  </a:lnTo>
                  <a:lnTo>
                    <a:pt x="11" y="10000"/>
                  </a:lnTo>
                  <a:cubicBezTo>
                    <a:pt x="-22" y="6667"/>
                    <a:pt x="39" y="3333"/>
                    <a:pt x="6" y="0"/>
                  </a:cubicBezTo>
                  <a:close/>
                </a:path>
              </a:pathLst>
            </a:custGeom>
            <a:solidFill>
              <a:srgbClr val="41445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流程图: 手动操作 9"/>
            <p:cNvSpPr/>
            <p:nvPr/>
          </p:nvSpPr>
          <p:spPr>
            <a:xfrm flipH="1" flipV="1">
              <a:off x="1797130" y="2822743"/>
              <a:ext cx="975995" cy="76965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1334"/>
                <a:gd name="connsiteX1" fmla="*/ 10000 w 10000"/>
                <a:gd name="connsiteY1" fmla="*/ 0 h 11334"/>
                <a:gd name="connsiteX2" fmla="*/ 8000 w 10000"/>
                <a:gd name="connsiteY2" fmla="*/ 10000 h 11334"/>
                <a:gd name="connsiteX3" fmla="*/ 100 w 10000"/>
                <a:gd name="connsiteY3" fmla="*/ 11334 h 11334"/>
                <a:gd name="connsiteX4" fmla="*/ 0 w 10000"/>
                <a:gd name="connsiteY4" fmla="*/ 0 h 11334"/>
                <a:gd name="connsiteX0" fmla="*/ 6 w 9911"/>
                <a:gd name="connsiteY0" fmla="*/ 0 h 11334"/>
                <a:gd name="connsiteX1" fmla="*/ 9911 w 9911"/>
                <a:gd name="connsiteY1" fmla="*/ 0 h 11334"/>
                <a:gd name="connsiteX2" fmla="*/ 7911 w 9911"/>
                <a:gd name="connsiteY2" fmla="*/ 10000 h 11334"/>
                <a:gd name="connsiteX3" fmla="*/ 11 w 9911"/>
                <a:gd name="connsiteY3" fmla="*/ 11334 h 11334"/>
                <a:gd name="connsiteX4" fmla="*/ 6 w 9911"/>
                <a:gd name="connsiteY4" fmla="*/ 0 h 11334"/>
                <a:gd name="connsiteX0" fmla="*/ 6 w 10000"/>
                <a:gd name="connsiteY0" fmla="*/ 0 h 15018"/>
                <a:gd name="connsiteX1" fmla="*/ 10000 w 10000"/>
                <a:gd name="connsiteY1" fmla="*/ 0 h 15018"/>
                <a:gd name="connsiteX2" fmla="*/ 5251 w 10000"/>
                <a:gd name="connsiteY2" fmla="*/ 15018 h 15018"/>
                <a:gd name="connsiteX3" fmla="*/ 11 w 10000"/>
                <a:gd name="connsiteY3" fmla="*/ 10000 h 15018"/>
                <a:gd name="connsiteX4" fmla="*/ 6 w 10000"/>
                <a:gd name="connsiteY4" fmla="*/ 0 h 15018"/>
                <a:gd name="connsiteX0" fmla="*/ 6 w 7365"/>
                <a:gd name="connsiteY0" fmla="*/ 0 h 15018"/>
                <a:gd name="connsiteX1" fmla="*/ 7365 w 7365"/>
                <a:gd name="connsiteY1" fmla="*/ 7001 h 15018"/>
                <a:gd name="connsiteX2" fmla="*/ 5251 w 7365"/>
                <a:gd name="connsiteY2" fmla="*/ 15018 h 15018"/>
                <a:gd name="connsiteX3" fmla="*/ 11 w 7365"/>
                <a:gd name="connsiteY3" fmla="*/ 10000 h 15018"/>
                <a:gd name="connsiteX4" fmla="*/ 6 w 7365"/>
                <a:gd name="connsiteY4" fmla="*/ 0 h 1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5" h="15018">
                  <a:moveTo>
                    <a:pt x="6" y="0"/>
                  </a:moveTo>
                  <a:lnTo>
                    <a:pt x="7365" y="7001"/>
                  </a:lnTo>
                  <a:lnTo>
                    <a:pt x="5251" y="15018"/>
                  </a:lnTo>
                  <a:lnTo>
                    <a:pt x="11" y="10000"/>
                  </a:lnTo>
                  <a:cubicBezTo>
                    <a:pt x="-22" y="6667"/>
                    <a:pt x="39" y="3333"/>
                    <a:pt x="6" y="0"/>
                  </a:cubicBezTo>
                  <a:close/>
                </a:path>
              </a:pathLst>
            </a:custGeom>
            <a:solidFill>
              <a:srgbClr val="41445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52546" y="2963419"/>
            <a:ext cx="2652289" cy="896438"/>
            <a:chOff x="1452546" y="3319019"/>
            <a:chExt cx="2652289" cy="896438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8" name="流程图: 手动操作 10"/>
            <p:cNvSpPr/>
            <p:nvPr/>
          </p:nvSpPr>
          <p:spPr>
            <a:xfrm flipV="1">
              <a:off x="2783008" y="3319019"/>
              <a:ext cx="1321827" cy="89643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47 w 10000"/>
                <a:gd name="connsiteY3" fmla="*/ 6198 h 10000"/>
                <a:gd name="connsiteX4" fmla="*/ 0 w 10000"/>
                <a:gd name="connsiteY4" fmla="*/ 0 h 10000"/>
                <a:gd name="connsiteX0" fmla="*/ 0 w 10000"/>
                <a:gd name="connsiteY0" fmla="*/ 0 h 10681"/>
                <a:gd name="connsiteX1" fmla="*/ 10000 w 10000"/>
                <a:gd name="connsiteY1" fmla="*/ 0 h 10681"/>
                <a:gd name="connsiteX2" fmla="*/ 7406 w 10000"/>
                <a:gd name="connsiteY2" fmla="*/ 10681 h 10681"/>
                <a:gd name="connsiteX3" fmla="*/ 47 w 10000"/>
                <a:gd name="connsiteY3" fmla="*/ 6198 h 10681"/>
                <a:gd name="connsiteX4" fmla="*/ 0 w 10000"/>
                <a:gd name="connsiteY4" fmla="*/ 0 h 10681"/>
                <a:gd name="connsiteX0" fmla="*/ 0 w 9423"/>
                <a:gd name="connsiteY0" fmla="*/ 0 h 10681"/>
                <a:gd name="connsiteX1" fmla="*/ 9423 w 9423"/>
                <a:gd name="connsiteY1" fmla="*/ 5731 h 10681"/>
                <a:gd name="connsiteX2" fmla="*/ 7406 w 9423"/>
                <a:gd name="connsiteY2" fmla="*/ 10681 h 10681"/>
                <a:gd name="connsiteX3" fmla="*/ 47 w 9423"/>
                <a:gd name="connsiteY3" fmla="*/ 6198 h 10681"/>
                <a:gd name="connsiteX4" fmla="*/ 0 w 9423"/>
                <a:gd name="connsiteY4" fmla="*/ 0 h 10681"/>
                <a:gd name="connsiteX0" fmla="*/ 3 w 10003"/>
                <a:gd name="connsiteY0" fmla="*/ 0 h 10000"/>
                <a:gd name="connsiteX1" fmla="*/ 10003 w 10003"/>
                <a:gd name="connsiteY1" fmla="*/ 5366 h 10000"/>
                <a:gd name="connsiteX2" fmla="*/ 7862 w 10003"/>
                <a:gd name="connsiteY2" fmla="*/ 10000 h 10000"/>
                <a:gd name="connsiteX3" fmla="*/ 5 w 10003"/>
                <a:gd name="connsiteY3" fmla="*/ 5945 h 10000"/>
                <a:gd name="connsiteX4" fmla="*/ 3 w 10003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3" h="10000">
                  <a:moveTo>
                    <a:pt x="3" y="0"/>
                  </a:moveTo>
                  <a:lnTo>
                    <a:pt x="10003" y="5366"/>
                  </a:lnTo>
                  <a:lnTo>
                    <a:pt x="7862" y="10000"/>
                  </a:lnTo>
                  <a:lnTo>
                    <a:pt x="5" y="5945"/>
                  </a:lnTo>
                  <a:cubicBezTo>
                    <a:pt x="-12" y="4011"/>
                    <a:pt x="20" y="1934"/>
                    <a:pt x="3" y="0"/>
                  </a:cubicBezTo>
                  <a:close/>
                </a:path>
              </a:pathLst>
            </a:custGeom>
            <a:solidFill>
              <a:srgbClr val="41445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流程图: 手动操作 10"/>
            <p:cNvSpPr/>
            <p:nvPr/>
          </p:nvSpPr>
          <p:spPr>
            <a:xfrm flipH="1" flipV="1">
              <a:off x="1452546" y="3319019"/>
              <a:ext cx="1321431" cy="89643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47 w 10000"/>
                <a:gd name="connsiteY3" fmla="*/ 6198 h 10000"/>
                <a:gd name="connsiteX4" fmla="*/ 0 w 10000"/>
                <a:gd name="connsiteY4" fmla="*/ 0 h 10000"/>
                <a:gd name="connsiteX0" fmla="*/ 0 w 10000"/>
                <a:gd name="connsiteY0" fmla="*/ 0 h 10681"/>
                <a:gd name="connsiteX1" fmla="*/ 10000 w 10000"/>
                <a:gd name="connsiteY1" fmla="*/ 0 h 10681"/>
                <a:gd name="connsiteX2" fmla="*/ 7406 w 10000"/>
                <a:gd name="connsiteY2" fmla="*/ 10681 h 10681"/>
                <a:gd name="connsiteX3" fmla="*/ 47 w 10000"/>
                <a:gd name="connsiteY3" fmla="*/ 6198 h 10681"/>
                <a:gd name="connsiteX4" fmla="*/ 0 w 10000"/>
                <a:gd name="connsiteY4" fmla="*/ 0 h 10681"/>
                <a:gd name="connsiteX0" fmla="*/ 0 w 9423"/>
                <a:gd name="connsiteY0" fmla="*/ 0 h 10681"/>
                <a:gd name="connsiteX1" fmla="*/ 9423 w 9423"/>
                <a:gd name="connsiteY1" fmla="*/ 5731 h 10681"/>
                <a:gd name="connsiteX2" fmla="*/ 7406 w 9423"/>
                <a:gd name="connsiteY2" fmla="*/ 10681 h 10681"/>
                <a:gd name="connsiteX3" fmla="*/ 47 w 9423"/>
                <a:gd name="connsiteY3" fmla="*/ 6198 h 10681"/>
                <a:gd name="connsiteX4" fmla="*/ 0 w 9423"/>
                <a:gd name="connsiteY4" fmla="*/ 0 h 10681"/>
                <a:gd name="connsiteX0" fmla="*/ 0 w 10000"/>
                <a:gd name="connsiteY0" fmla="*/ 0 h 10000"/>
                <a:gd name="connsiteX1" fmla="*/ 10000 w 10000"/>
                <a:gd name="connsiteY1" fmla="*/ 5366 h 10000"/>
                <a:gd name="connsiteX2" fmla="*/ 7859 w 10000"/>
                <a:gd name="connsiteY2" fmla="*/ 10000 h 10000"/>
                <a:gd name="connsiteX3" fmla="*/ 26 w 10000"/>
                <a:gd name="connsiteY3" fmla="*/ 5909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lnTo>
                    <a:pt x="10000" y="5366"/>
                  </a:lnTo>
                  <a:lnTo>
                    <a:pt x="7859" y="10000"/>
                  </a:lnTo>
                  <a:lnTo>
                    <a:pt x="26" y="5909"/>
                  </a:lnTo>
                  <a:cubicBezTo>
                    <a:pt x="9" y="3975"/>
                    <a:pt x="17" y="1934"/>
                    <a:pt x="0" y="0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43034" y="1998524"/>
            <a:ext cx="1272413" cy="642276"/>
            <a:chOff x="2143034" y="2354124"/>
            <a:chExt cx="1272413" cy="642276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6" name="流程图: 手动操作 8"/>
            <p:cNvSpPr/>
            <p:nvPr/>
          </p:nvSpPr>
          <p:spPr>
            <a:xfrm flipV="1">
              <a:off x="2785786" y="2354124"/>
              <a:ext cx="629661" cy="64227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59 w 10059"/>
                <a:gd name="connsiteY0" fmla="*/ 0 h 12026"/>
                <a:gd name="connsiteX1" fmla="*/ 10059 w 10059"/>
                <a:gd name="connsiteY1" fmla="*/ 0 h 12026"/>
                <a:gd name="connsiteX2" fmla="*/ 8059 w 10059"/>
                <a:gd name="connsiteY2" fmla="*/ 10000 h 12026"/>
                <a:gd name="connsiteX3" fmla="*/ 0 w 10059"/>
                <a:gd name="connsiteY3" fmla="*/ 12026 h 12026"/>
                <a:gd name="connsiteX4" fmla="*/ 59 w 10059"/>
                <a:gd name="connsiteY4" fmla="*/ 0 h 12026"/>
                <a:gd name="connsiteX0" fmla="*/ 59 w 10059"/>
                <a:gd name="connsiteY0" fmla="*/ 0 h 15176"/>
                <a:gd name="connsiteX1" fmla="*/ 10059 w 10059"/>
                <a:gd name="connsiteY1" fmla="*/ 0 h 15176"/>
                <a:gd name="connsiteX2" fmla="*/ 3598 w 10059"/>
                <a:gd name="connsiteY2" fmla="*/ 15176 h 15176"/>
                <a:gd name="connsiteX3" fmla="*/ 0 w 10059"/>
                <a:gd name="connsiteY3" fmla="*/ 12026 h 15176"/>
                <a:gd name="connsiteX4" fmla="*/ 59 w 10059"/>
                <a:gd name="connsiteY4" fmla="*/ 0 h 15176"/>
                <a:gd name="connsiteX0" fmla="*/ 59 w 6481"/>
                <a:gd name="connsiteY0" fmla="*/ 0 h 15176"/>
                <a:gd name="connsiteX1" fmla="*/ 6481 w 6481"/>
                <a:gd name="connsiteY1" fmla="*/ 5570 h 15176"/>
                <a:gd name="connsiteX2" fmla="*/ 3598 w 6481"/>
                <a:gd name="connsiteY2" fmla="*/ 15176 h 15176"/>
                <a:gd name="connsiteX3" fmla="*/ 0 w 6481"/>
                <a:gd name="connsiteY3" fmla="*/ 12026 h 15176"/>
                <a:gd name="connsiteX4" fmla="*/ 59 w 6481"/>
                <a:gd name="connsiteY4" fmla="*/ 0 h 15176"/>
                <a:gd name="connsiteX0" fmla="*/ 5 w 10065"/>
                <a:gd name="connsiteY0" fmla="*/ 0 h 10000"/>
                <a:gd name="connsiteX1" fmla="*/ 10065 w 10065"/>
                <a:gd name="connsiteY1" fmla="*/ 3670 h 10000"/>
                <a:gd name="connsiteX2" fmla="*/ 5617 w 10065"/>
                <a:gd name="connsiteY2" fmla="*/ 10000 h 10000"/>
                <a:gd name="connsiteX3" fmla="*/ 65 w 10065"/>
                <a:gd name="connsiteY3" fmla="*/ 7924 h 10000"/>
                <a:gd name="connsiteX4" fmla="*/ 5 w 10065"/>
                <a:gd name="connsiteY4" fmla="*/ 0 h 10000"/>
                <a:gd name="connsiteX0" fmla="*/ 53 w 10000"/>
                <a:gd name="connsiteY0" fmla="*/ 0 h 10000"/>
                <a:gd name="connsiteX1" fmla="*/ 10000 w 10000"/>
                <a:gd name="connsiteY1" fmla="*/ 3670 h 10000"/>
                <a:gd name="connsiteX2" fmla="*/ 5552 w 10000"/>
                <a:gd name="connsiteY2" fmla="*/ 10000 h 10000"/>
                <a:gd name="connsiteX3" fmla="*/ 0 w 10000"/>
                <a:gd name="connsiteY3" fmla="*/ 7924 h 10000"/>
                <a:gd name="connsiteX4" fmla="*/ 53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53" y="0"/>
                  </a:moveTo>
                  <a:lnTo>
                    <a:pt x="10000" y="3670"/>
                  </a:lnTo>
                  <a:lnTo>
                    <a:pt x="5552" y="10000"/>
                  </a:lnTo>
                  <a:lnTo>
                    <a:pt x="0" y="7924"/>
                  </a:lnTo>
                  <a:cubicBezTo>
                    <a:pt x="31" y="5283"/>
                    <a:pt x="22" y="2642"/>
                    <a:pt x="53" y="0"/>
                  </a:cubicBezTo>
                  <a:close/>
                </a:path>
              </a:pathLst>
            </a:custGeom>
            <a:solidFill>
              <a:srgbClr val="00B0F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流程图: 手动操作 8"/>
            <p:cNvSpPr/>
            <p:nvPr/>
          </p:nvSpPr>
          <p:spPr>
            <a:xfrm flipH="1" flipV="1">
              <a:off x="2143034" y="2354124"/>
              <a:ext cx="629661" cy="64227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59 w 10059"/>
                <a:gd name="connsiteY0" fmla="*/ 0 h 12026"/>
                <a:gd name="connsiteX1" fmla="*/ 10059 w 10059"/>
                <a:gd name="connsiteY1" fmla="*/ 0 h 12026"/>
                <a:gd name="connsiteX2" fmla="*/ 8059 w 10059"/>
                <a:gd name="connsiteY2" fmla="*/ 10000 h 12026"/>
                <a:gd name="connsiteX3" fmla="*/ 0 w 10059"/>
                <a:gd name="connsiteY3" fmla="*/ 12026 h 12026"/>
                <a:gd name="connsiteX4" fmla="*/ 59 w 10059"/>
                <a:gd name="connsiteY4" fmla="*/ 0 h 12026"/>
                <a:gd name="connsiteX0" fmla="*/ 59 w 10059"/>
                <a:gd name="connsiteY0" fmla="*/ 0 h 15176"/>
                <a:gd name="connsiteX1" fmla="*/ 10059 w 10059"/>
                <a:gd name="connsiteY1" fmla="*/ 0 h 15176"/>
                <a:gd name="connsiteX2" fmla="*/ 3598 w 10059"/>
                <a:gd name="connsiteY2" fmla="*/ 15176 h 15176"/>
                <a:gd name="connsiteX3" fmla="*/ 0 w 10059"/>
                <a:gd name="connsiteY3" fmla="*/ 12026 h 15176"/>
                <a:gd name="connsiteX4" fmla="*/ 59 w 10059"/>
                <a:gd name="connsiteY4" fmla="*/ 0 h 15176"/>
                <a:gd name="connsiteX0" fmla="*/ 59 w 6481"/>
                <a:gd name="connsiteY0" fmla="*/ 0 h 15176"/>
                <a:gd name="connsiteX1" fmla="*/ 6481 w 6481"/>
                <a:gd name="connsiteY1" fmla="*/ 5570 h 15176"/>
                <a:gd name="connsiteX2" fmla="*/ 3598 w 6481"/>
                <a:gd name="connsiteY2" fmla="*/ 15176 h 15176"/>
                <a:gd name="connsiteX3" fmla="*/ 0 w 6481"/>
                <a:gd name="connsiteY3" fmla="*/ 12026 h 15176"/>
                <a:gd name="connsiteX4" fmla="*/ 59 w 6481"/>
                <a:gd name="connsiteY4" fmla="*/ 0 h 15176"/>
                <a:gd name="connsiteX0" fmla="*/ 5 w 10065"/>
                <a:gd name="connsiteY0" fmla="*/ 0 h 10000"/>
                <a:gd name="connsiteX1" fmla="*/ 10065 w 10065"/>
                <a:gd name="connsiteY1" fmla="*/ 3670 h 10000"/>
                <a:gd name="connsiteX2" fmla="*/ 5617 w 10065"/>
                <a:gd name="connsiteY2" fmla="*/ 10000 h 10000"/>
                <a:gd name="connsiteX3" fmla="*/ 65 w 10065"/>
                <a:gd name="connsiteY3" fmla="*/ 7924 h 10000"/>
                <a:gd name="connsiteX4" fmla="*/ 5 w 10065"/>
                <a:gd name="connsiteY4" fmla="*/ 0 h 10000"/>
                <a:gd name="connsiteX0" fmla="*/ 53 w 10000"/>
                <a:gd name="connsiteY0" fmla="*/ 0 h 10000"/>
                <a:gd name="connsiteX1" fmla="*/ 10000 w 10000"/>
                <a:gd name="connsiteY1" fmla="*/ 3670 h 10000"/>
                <a:gd name="connsiteX2" fmla="*/ 5552 w 10000"/>
                <a:gd name="connsiteY2" fmla="*/ 10000 h 10000"/>
                <a:gd name="connsiteX3" fmla="*/ 0 w 10000"/>
                <a:gd name="connsiteY3" fmla="*/ 7924 h 10000"/>
                <a:gd name="connsiteX4" fmla="*/ 53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53" y="0"/>
                  </a:moveTo>
                  <a:lnTo>
                    <a:pt x="10000" y="3670"/>
                  </a:lnTo>
                  <a:lnTo>
                    <a:pt x="5552" y="10000"/>
                  </a:lnTo>
                  <a:lnTo>
                    <a:pt x="0" y="7924"/>
                  </a:lnTo>
                  <a:cubicBezTo>
                    <a:pt x="31" y="5283"/>
                    <a:pt x="22" y="2642"/>
                    <a:pt x="53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61524" y="1470667"/>
            <a:ext cx="623353" cy="571086"/>
            <a:chOff x="2461524" y="1826267"/>
            <a:chExt cx="623353" cy="571086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9" name="直角三角形 7"/>
            <p:cNvSpPr/>
            <p:nvPr/>
          </p:nvSpPr>
          <p:spPr>
            <a:xfrm flipH="1">
              <a:off x="2461524" y="1826267"/>
              <a:ext cx="304547" cy="571086"/>
            </a:xfrm>
            <a:custGeom>
              <a:avLst/>
              <a:gdLst>
                <a:gd name="connsiteX0" fmla="*/ 0 w 559340"/>
                <a:gd name="connsiteY0" fmla="*/ 516318 h 516318"/>
                <a:gd name="connsiteX1" fmla="*/ 0 w 559340"/>
                <a:gd name="connsiteY1" fmla="*/ 0 h 516318"/>
                <a:gd name="connsiteX2" fmla="*/ 559340 w 559340"/>
                <a:gd name="connsiteY2" fmla="*/ 516318 h 516318"/>
                <a:gd name="connsiteX3" fmla="*/ 0 w 559340"/>
                <a:gd name="connsiteY3" fmla="*/ 516318 h 516318"/>
                <a:gd name="connsiteX0" fmla="*/ 0 w 290259"/>
                <a:gd name="connsiteY0" fmla="*/ 516318 h 516318"/>
                <a:gd name="connsiteX1" fmla="*/ 0 w 290259"/>
                <a:gd name="connsiteY1" fmla="*/ 0 h 516318"/>
                <a:gd name="connsiteX2" fmla="*/ 290259 w 290259"/>
                <a:gd name="connsiteY2" fmla="*/ 404400 h 516318"/>
                <a:gd name="connsiteX3" fmla="*/ 0 w 290259"/>
                <a:gd name="connsiteY3" fmla="*/ 516318 h 516318"/>
                <a:gd name="connsiteX0" fmla="*/ 0 w 283115"/>
                <a:gd name="connsiteY0" fmla="*/ 516318 h 516318"/>
                <a:gd name="connsiteX1" fmla="*/ 0 w 283115"/>
                <a:gd name="connsiteY1" fmla="*/ 0 h 516318"/>
                <a:gd name="connsiteX2" fmla="*/ 283115 w 283115"/>
                <a:gd name="connsiteY2" fmla="*/ 404400 h 516318"/>
                <a:gd name="connsiteX3" fmla="*/ 0 w 283115"/>
                <a:gd name="connsiteY3" fmla="*/ 516318 h 516318"/>
                <a:gd name="connsiteX0" fmla="*/ 2382 w 285497"/>
                <a:gd name="connsiteY0" fmla="*/ 559180 h 559180"/>
                <a:gd name="connsiteX1" fmla="*/ 0 w 285497"/>
                <a:gd name="connsiteY1" fmla="*/ 0 h 559180"/>
                <a:gd name="connsiteX2" fmla="*/ 285497 w 285497"/>
                <a:gd name="connsiteY2" fmla="*/ 447262 h 559180"/>
                <a:gd name="connsiteX3" fmla="*/ 2382 w 285497"/>
                <a:gd name="connsiteY3" fmla="*/ 559180 h 559180"/>
                <a:gd name="connsiteX0" fmla="*/ 2382 w 304547"/>
                <a:gd name="connsiteY0" fmla="*/ 559180 h 559180"/>
                <a:gd name="connsiteX1" fmla="*/ 0 w 304547"/>
                <a:gd name="connsiteY1" fmla="*/ 0 h 559180"/>
                <a:gd name="connsiteX2" fmla="*/ 304547 w 304547"/>
                <a:gd name="connsiteY2" fmla="*/ 440118 h 559180"/>
                <a:gd name="connsiteX3" fmla="*/ 2382 w 304547"/>
                <a:gd name="connsiteY3" fmla="*/ 559180 h 559180"/>
                <a:gd name="connsiteX0" fmla="*/ 2382 w 304547"/>
                <a:gd name="connsiteY0" fmla="*/ 571086 h 571086"/>
                <a:gd name="connsiteX1" fmla="*/ 0 w 304547"/>
                <a:gd name="connsiteY1" fmla="*/ 0 h 571086"/>
                <a:gd name="connsiteX2" fmla="*/ 304547 w 304547"/>
                <a:gd name="connsiteY2" fmla="*/ 452024 h 571086"/>
                <a:gd name="connsiteX3" fmla="*/ 2382 w 304547"/>
                <a:gd name="connsiteY3" fmla="*/ 571086 h 57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547" h="571086">
                  <a:moveTo>
                    <a:pt x="2382" y="571086"/>
                  </a:moveTo>
                  <a:lnTo>
                    <a:pt x="0" y="0"/>
                  </a:lnTo>
                  <a:lnTo>
                    <a:pt x="304547" y="452024"/>
                  </a:lnTo>
                  <a:lnTo>
                    <a:pt x="2382" y="571086"/>
                  </a:lnTo>
                  <a:close/>
                </a:path>
              </a:pathLst>
            </a:custGeom>
            <a:solidFill>
              <a:srgbClr val="00B0F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直角三角形 7"/>
            <p:cNvSpPr/>
            <p:nvPr/>
          </p:nvSpPr>
          <p:spPr>
            <a:xfrm>
              <a:off x="2780330" y="1826267"/>
              <a:ext cx="304547" cy="571086"/>
            </a:xfrm>
            <a:custGeom>
              <a:avLst/>
              <a:gdLst>
                <a:gd name="connsiteX0" fmla="*/ 0 w 559340"/>
                <a:gd name="connsiteY0" fmla="*/ 516318 h 516318"/>
                <a:gd name="connsiteX1" fmla="*/ 0 w 559340"/>
                <a:gd name="connsiteY1" fmla="*/ 0 h 516318"/>
                <a:gd name="connsiteX2" fmla="*/ 559340 w 559340"/>
                <a:gd name="connsiteY2" fmla="*/ 516318 h 516318"/>
                <a:gd name="connsiteX3" fmla="*/ 0 w 559340"/>
                <a:gd name="connsiteY3" fmla="*/ 516318 h 516318"/>
                <a:gd name="connsiteX0" fmla="*/ 0 w 290259"/>
                <a:gd name="connsiteY0" fmla="*/ 516318 h 516318"/>
                <a:gd name="connsiteX1" fmla="*/ 0 w 290259"/>
                <a:gd name="connsiteY1" fmla="*/ 0 h 516318"/>
                <a:gd name="connsiteX2" fmla="*/ 290259 w 290259"/>
                <a:gd name="connsiteY2" fmla="*/ 404400 h 516318"/>
                <a:gd name="connsiteX3" fmla="*/ 0 w 290259"/>
                <a:gd name="connsiteY3" fmla="*/ 516318 h 516318"/>
                <a:gd name="connsiteX0" fmla="*/ 0 w 283115"/>
                <a:gd name="connsiteY0" fmla="*/ 516318 h 516318"/>
                <a:gd name="connsiteX1" fmla="*/ 0 w 283115"/>
                <a:gd name="connsiteY1" fmla="*/ 0 h 516318"/>
                <a:gd name="connsiteX2" fmla="*/ 283115 w 283115"/>
                <a:gd name="connsiteY2" fmla="*/ 404400 h 516318"/>
                <a:gd name="connsiteX3" fmla="*/ 0 w 283115"/>
                <a:gd name="connsiteY3" fmla="*/ 516318 h 516318"/>
                <a:gd name="connsiteX0" fmla="*/ 2382 w 285497"/>
                <a:gd name="connsiteY0" fmla="*/ 559180 h 559180"/>
                <a:gd name="connsiteX1" fmla="*/ 0 w 285497"/>
                <a:gd name="connsiteY1" fmla="*/ 0 h 559180"/>
                <a:gd name="connsiteX2" fmla="*/ 285497 w 285497"/>
                <a:gd name="connsiteY2" fmla="*/ 447262 h 559180"/>
                <a:gd name="connsiteX3" fmla="*/ 2382 w 285497"/>
                <a:gd name="connsiteY3" fmla="*/ 559180 h 559180"/>
                <a:gd name="connsiteX0" fmla="*/ 2382 w 304547"/>
                <a:gd name="connsiteY0" fmla="*/ 559180 h 559180"/>
                <a:gd name="connsiteX1" fmla="*/ 0 w 304547"/>
                <a:gd name="connsiteY1" fmla="*/ 0 h 559180"/>
                <a:gd name="connsiteX2" fmla="*/ 304547 w 304547"/>
                <a:gd name="connsiteY2" fmla="*/ 440118 h 559180"/>
                <a:gd name="connsiteX3" fmla="*/ 2382 w 304547"/>
                <a:gd name="connsiteY3" fmla="*/ 559180 h 559180"/>
                <a:gd name="connsiteX0" fmla="*/ 2382 w 304547"/>
                <a:gd name="connsiteY0" fmla="*/ 571086 h 571086"/>
                <a:gd name="connsiteX1" fmla="*/ 0 w 304547"/>
                <a:gd name="connsiteY1" fmla="*/ 0 h 571086"/>
                <a:gd name="connsiteX2" fmla="*/ 304547 w 304547"/>
                <a:gd name="connsiteY2" fmla="*/ 452024 h 571086"/>
                <a:gd name="connsiteX3" fmla="*/ 2382 w 304547"/>
                <a:gd name="connsiteY3" fmla="*/ 571086 h 57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547" h="571086">
                  <a:moveTo>
                    <a:pt x="2382" y="571086"/>
                  </a:moveTo>
                  <a:lnTo>
                    <a:pt x="0" y="0"/>
                  </a:lnTo>
                  <a:lnTo>
                    <a:pt x="304547" y="452024"/>
                  </a:lnTo>
                  <a:lnTo>
                    <a:pt x="2382" y="571086"/>
                  </a:ln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65" name="Straight Connector 298"/>
          <p:cNvCxnSpPr/>
          <p:nvPr/>
        </p:nvCxnSpPr>
        <p:spPr>
          <a:xfrm>
            <a:off x="3149230" y="2840659"/>
            <a:ext cx="2629597" cy="1200"/>
          </a:xfrm>
          <a:prstGeom prst="line">
            <a:avLst/>
          </a:prstGeom>
          <a:ln w="9525" cap="rnd">
            <a:solidFill>
              <a:srgbClr val="2D2A19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297"/>
          <p:cNvCxnSpPr/>
          <p:nvPr/>
        </p:nvCxnSpPr>
        <p:spPr>
          <a:xfrm>
            <a:off x="3313814" y="3410601"/>
            <a:ext cx="2436139" cy="1199"/>
          </a:xfrm>
          <a:prstGeom prst="line">
            <a:avLst/>
          </a:prstGeom>
          <a:ln w="9525" cap="rnd">
            <a:solidFill>
              <a:srgbClr val="2D2A19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152"/>
          <p:cNvCxnSpPr/>
          <p:nvPr/>
        </p:nvCxnSpPr>
        <p:spPr>
          <a:xfrm flipH="1">
            <a:off x="1370870" y="1443779"/>
            <a:ext cx="1319478" cy="1906779"/>
          </a:xfrm>
          <a:prstGeom prst="line">
            <a:avLst/>
          </a:prstGeom>
          <a:ln w="12700">
            <a:solidFill>
              <a:srgbClr val="414455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54"/>
          <p:cNvSpPr txBox="1">
            <a:spLocks noChangeArrowheads="1"/>
          </p:cNvSpPr>
          <p:nvPr/>
        </p:nvSpPr>
        <p:spPr bwMode="auto">
          <a:xfrm rot="18300000">
            <a:off x="692371" y="2214702"/>
            <a:ext cx="246207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414455"/>
                </a:solidFill>
                <a:latin typeface="+mn-lt"/>
                <a:cs typeface="+mn-ea"/>
                <a:sym typeface="+mn-lt"/>
              </a:rPr>
              <a:t>点击此处添加文本详细的内容</a:t>
            </a:r>
            <a:endParaRPr lang="en-GB" altLang="zh-CN" sz="1200" dirty="0">
              <a:solidFill>
                <a:srgbClr val="414455"/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69" name="Straight Connector 299"/>
          <p:cNvCxnSpPr/>
          <p:nvPr/>
        </p:nvCxnSpPr>
        <p:spPr>
          <a:xfrm>
            <a:off x="2876421" y="1777105"/>
            <a:ext cx="2903835" cy="1"/>
          </a:xfrm>
          <a:prstGeom prst="line">
            <a:avLst/>
          </a:prstGeom>
          <a:ln w="9525" cap="rnd">
            <a:solidFill>
              <a:srgbClr val="00B0F0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5732973" y="1578616"/>
            <a:ext cx="1937888" cy="338023"/>
            <a:chOff x="5694873" y="1819916"/>
            <a:chExt cx="1937888" cy="338023"/>
          </a:xfrm>
        </p:grpSpPr>
        <p:sp>
          <p:nvSpPr>
            <p:cNvPr id="72" name="圆角矩形 71"/>
            <p:cNvSpPr/>
            <p:nvPr/>
          </p:nvSpPr>
          <p:spPr>
            <a:xfrm>
              <a:off x="5694873" y="1819916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972148" y="1840394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cs typeface="+mn-ea"/>
                  <a:sym typeface="+mn-lt"/>
                </a:rPr>
                <a:t>点击添加文字内容</a:t>
              </a:r>
              <a:endParaRPr lang="zh-CN" altLang="en-US" sz="1200" dirty="0">
                <a:solidFill>
                  <a:srgbClr val="00B0F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32973" y="2696412"/>
            <a:ext cx="1937888" cy="338023"/>
            <a:chOff x="5694873" y="2937712"/>
            <a:chExt cx="1937888" cy="338023"/>
          </a:xfrm>
        </p:grpSpPr>
        <p:sp>
          <p:nvSpPr>
            <p:cNvPr id="78" name="圆角矩形 77"/>
            <p:cNvSpPr/>
            <p:nvPr/>
          </p:nvSpPr>
          <p:spPr>
            <a:xfrm>
              <a:off x="5694873" y="2937712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972148" y="2955596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414455"/>
                  </a:solidFill>
                  <a:cs typeface="+mn-ea"/>
                  <a:sym typeface="+mn-lt"/>
                </a:rPr>
                <a:t>点击添加文字内容</a:t>
              </a:r>
              <a:endParaRPr lang="zh-CN" altLang="en-US" sz="1200" dirty="0">
                <a:solidFill>
                  <a:srgbClr val="41445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732973" y="3255310"/>
            <a:ext cx="1937888" cy="338023"/>
            <a:chOff x="5694873" y="3496610"/>
            <a:chExt cx="1937888" cy="338023"/>
          </a:xfrm>
        </p:grpSpPr>
        <p:sp>
          <p:nvSpPr>
            <p:cNvPr id="81" name="圆角矩形 80"/>
            <p:cNvSpPr/>
            <p:nvPr/>
          </p:nvSpPr>
          <p:spPr>
            <a:xfrm>
              <a:off x="5694873" y="3496610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972148" y="3534557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414455"/>
                  </a:solidFill>
                  <a:cs typeface="+mn-ea"/>
                  <a:sym typeface="+mn-lt"/>
                </a:rPr>
                <a:t>点击添加文字内容</a:t>
              </a:r>
              <a:endParaRPr lang="zh-CN" altLang="en-US" sz="1200" dirty="0">
                <a:solidFill>
                  <a:srgbClr val="414455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0" name="Straight Connector 300"/>
          <p:cNvCxnSpPr/>
          <p:nvPr/>
        </p:nvCxnSpPr>
        <p:spPr>
          <a:xfrm>
            <a:off x="3036020" y="2313359"/>
            <a:ext cx="2756487" cy="1"/>
          </a:xfrm>
          <a:prstGeom prst="line">
            <a:avLst/>
          </a:prstGeom>
          <a:ln w="9525" cap="rnd">
            <a:solidFill>
              <a:srgbClr val="00B0F0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5732973" y="2137514"/>
            <a:ext cx="1937888" cy="338023"/>
            <a:chOff x="5694873" y="2378814"/>
            <a:chExt cx="1937888" cy="338023"/>
          </a:xfrm>
        </p:grpSpPr>
        <p:sp>
          <p:nvSpPr>
            <p:cNvPr id="75" name="圆角矩形 74"/>
            <p:cNvSpPr/>
            <p:nvPr/>
          </p:nvSpPr>
          <p:spPr>
            <a:xfrm>
              <a:off x="5694873" y="2378814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972148" y="2402094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cs typeface="+mn-ea"/>
                  <a:sym typeface="+mn-lt"/>
                </a:rPr>
                <a:t>点击添加文字内容</a:t>
              </a:r>
              <a:endParaRPr lang="zh-CN" altLang="en-US" sz="1200" dirty="0">
                <a:solidFill>
                  <a:srgbClr val="00B0F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894989" y="13011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  <a:sym typeface="+mn-lt"/>
              </a:rPr>
              <a:t>课题现状及发展情况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32787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cs1j5ac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3792</Words>
  <Application>Microsoft Office PowerPoint</Application>
  <PresentationFormat>全屏显示(16:9)</PresentationFormat>
  <Paragraphs>297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阿里巴巴普惠体 2.0 115 Black</vt:lpstr>
      <vt:lpstr>阿里巴巴普惠体 2.0 45 Light</vt:lpstr>
      <vt:lpstr>阿里巴巴普惠体 2.0 55 Regular</vt:lpstr>
      <vt:lpstr>思源宋体 CN Heavy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论文答辩</dc:title>
  <dc:subject>论文答辩</dc:subject>
  <dc:creator>51PPT模板网</dc:creator>
  <cp:keywords>论文答辩</cp:keywords>
  <dc:description>www.51pptmoban.com</dc:description>
  <cp:lastModifiedBy>Microsoft 帐户</cp:lastModifiedBy>
  <cp:revision>181</cp:revision>
  <dcterms:created xsi:type="dcterms:W3CDTF">2015-01-19T03:51:36Z</dcterms:created>
  <dcterms:modified xsi:type="dcterms:W3CDTF">2021-05-31T13:35:54Z</dcterms:modified>
  <cp:category>www.51pptmoban.com</cp:category>
</cp:coreProperties>
</file>