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21"/>
  </p:notesMasterIdLst>
  <p:sldIdLst>
    <p:sldId id="360" r:id="rId2"/>
    <p:sldId id="337" r:id="rId3"/>
    <p:sldId id="344" r:id="rId4"/>
    <p:sldId id="339" r:id="rId5"/>
    <p:sldId id="265" r:id="rId6"/>
    <p:sldId id="361" r:id="rId7"/>
    <p:sldId id="356" r:id="rId8"/>
    <p:sldId id="266" r:id="rId9"/>
    <p:sldId id="267" r:id="rId10"/>
    <p:sldId id="362" r:id="rId11"/>
    <p:sldId id="269" r:id="rId12"/>
    <p:sldId id="354" r:id="rId13"/>
    <p:sldId id="353" r:id="rId14"/>
    <p:sldId id="363" r:id="rId15"/>
    <p:sldId id="351" r:id="rId16"/>
    <p:sldId id="352" r:id="rId17"/>
    <p:sldId id="364" r:id="rId18"/>
    <p:sldId id="365" r:id="rId19"/>
    <p:sldId id="366" r:id="rId20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ADB3"/>
    <a:srgbClr val="F0C48E"/>
    <a:srgbClr val="CB873C"/>
    <a:srgbClr val="8AAE8D"/>
    <a:srgbClr val="E6B422"/>
    <a:srgbClr val="54BCA5"/>
    <a:srgbClr val="EA955E"/>
    <a:srgbClr val="24956F"/>
    <a:srgbClr val="F9D3D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8" autoAdjust="0"/>
  </p:normalViewPr>
  <p:slideViewPr>
    <p:cSldViewPr snapToGrid="0">
      <p:cViewPr>
        <p:scale>
          <a:sx n="66" d="100"/>
          <a:sy n="66" d="100"/>
        </p:scale>
        <p:origin x="636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FEA1DB-1135-4849-A18B-BD5B83380206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BE020-007A-4AFB-9502-10808D720A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513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19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1523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6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318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41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466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1853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74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236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80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648A9-755A-49CA-894B-46AF0709709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296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705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8648A9-755A-49CA-894B-46AF070970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18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249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071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310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012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186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97305" y="182787"/>
            <a:ext cx="1678811" cy="1123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227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AEFD2DF-4663-437A-AFAF-37D07F433F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207198">
            <a:off x="7999982" y="2821448"/>
            <a:ext cx="558792" cy="3261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22089" y="1727199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56000">
                      <a:schemeClr val="tx1">
                        <a:lumMod val="95000"/>
                        <a:lumOff val="5000"/>
                      </a:schemeClr>
                    </a:gs>
                    <a:gs pos="20000">
                      <a:srgbClr val="EA955E">
                        <a:alpha val="0"/>
                      </a:srgbClr>
                    </a:gs>
                  </a:gsLst>
                  <a:lin ang="2700000" scaled="1"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种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AEFD2DF-4663-437A-AFAF-37D07F433F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210777" y="2283846"/>
            <a:ext cx="389404" cy="32611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13691" y="1625601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39000">
                      <a:schemeClr val="tx1">
                        <a:lumMod val="95000"/>
                        <a:lumOff val="5000"/>
                      </a:schemeClr>
                    </a:gs>
                    <a:gs pos="82000">
                      <a:srgbClr val="EA955E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芒</a:t>
            </a:r>
          </a:p>
        </p:txBody>
      </p:sp>
      <p:sp>
        <p:nvSpPr>
          <p:cNvPr id="10" name="矩形 9"/>
          <p:cNvSpPr/>
          <p:nvPr/>
        </p:nvSpPr>
        <p:spPr>
          <a:xfrm>
            <a:off x="3569905" y="1271658"/>
            <a:ext cx="14670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33333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máng</a:t>
            </a:r>
            <a:endParaRPr lang="zh-CN" altLang="en-US" sz="4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45844" y="1271658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err="1">
                <a:solidFill>
                  <a:srgbClr val="333333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zhòng</a:t>
            </a:r>
            <a:endParaRPr lang="zh-CN" altLang="en-US" sz="4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6586" y="45429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二十四节气</a:t>
            </a:r>
          </a:p>
        </p:txBody>
      </p:sp>
      <p:sp>
        <p:nvSpPr>
          <p:cNvPr id="13" name="矩形 12"/>
          <p:cNvSpPr/>
          <p:nvPr/>
        </p:nvSpPr>
        <p:spPr>
          <a:xfrm rot="5400000">
            <a:off x="5525197" y="3298405"/>
            <a:ext cx="1241507" cy="3636306"/>
          </a:xfrm>
          <a:prstGeom prst="rect">
            <a:avLst/>
          </a:prstGeom>
          <a:noFill/>
          <a:ln w="25400">
            <a:solidFill>
              <a:srgbClr val="81A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5869430" y="3658436"/>
            <a:ext cx="553042" cy="3154832"/>
          </a:xfrm>
          <a:prstGeom prst="rect">
            <a:avLst/>
          </a:prstGeom>
          <a:solidFill>
            <a:srgbClr val="CB873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92992" y="5051185"/>
            <a:ext cx="1705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@51PPT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14553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5656135" y="1087764"/>
            <a:ext cx="4421216" cy="4421216"/>
          </a:xfrm>
          <a:prstGeom prst="ellipse">
            <a:avLst/>
          </a:prstGeom>
          <a:gradFill>
            <a:gsLst>
              <a:gs pos="0">
                <a:srgbClr val="F0C48E"/>
              </a:gs>
              <a:gs pos="100000">
                <a:srgbClr val="CB873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224" y="951022"/>
            <a:ext cx="1160911" cy="112584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32013" y="1321461"/>
            <a:ext cx="1107996" cy="43242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芒种的习俗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10" y="4681846"/>
            <a:ext cx="1472959" cy="19092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024" y="205040"/>
            <a:ext cx="5480989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1300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叁</a:t>
            </a:r>
          </a:p>
        </p:txBody>
      </p:sp>
      <p:sp>
        <p:nvSpPr>
          <p:cNvPr id="22" name="椭圆 21"/>
          <p:cNvSpPr/>
          <p:nvPr/>
        </p:nvSpPr>
        <p:spPr>
          <a:xfrm>
            <a:off x="5420423" y="852052"/>
            <a:ext cx="4892640" cy="4892640"/>
          </a:xfrm>
          <a:prstGeom prst="ellipse">
            <a:avLst/>
          </a:prstGeom>
          <a:noFill/>
          <a:ln>
            <a:gradFill>
              <a:gsLst>
                <a:gs pos="0">
                  <a:srgbClr val="F0C48E">
                    <a:alpha val="0"/>
                  </a:srgbClr>
                </a:gs>
                <a:gs pos="100000">
                  <a:srgbClr val="CB873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75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3981 L 3.75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-0.03981 L 3.75E-6 -3.33333E-6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79469" y="1878824"/>
            <a:ext cx="44293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芒种节气的最佳时令饮食是：桑椹。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桑椹，又名桑果，早在两千多年前，桑椹就已是皇帝御用的补品。成熟的桑椹味甜汁多，酸甜适口，又被称为“民间圣果”。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79468" y="3993043"/>
            <a:ext cx="87400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中医学认为，桑椹味甘酸，性微寒，入心、肝、肾经，具有补肝益肾、生津润肠、乌发明目等功效，主治阴血不足而致的头晕目眩、耳鸣心悸、烦躁失眠、腰膝酸软、须发早白、消渴口干、大便干结等症。桑椹入胃，能补充胃液的缺乏，促进胃液的消化，入肠能促进肠液分泌，增进胃肠蠕动，因而有补益强壮之功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8" name="椭圆 7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叁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芒种的习俗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55849" y="4120709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食物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383" y="465633"/>
            <a:ext cx="4705350" cy="3533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26080" y="2132700"/>
            <a:ext cx="24628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农历二月二花朝节上迎花神。芒种已近五月间，百花开始凋残、零落，民间多在芒种日举行祭祀花神仪式，饯送花神归位，同时表达对花神的感激之情，盼望来年再次相会。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7" name="椭圆 6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叁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芒种的习俗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55849" y="4120709"/>
            <a:ext cx="677108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送花神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360" y="746362"/>
            <a:ext cx="7277849" cy="54657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07572" y="2781881"/>
            <a:ext cx="85523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安苗系皖南的农事习俗活动，始于明初。每到芒种时节，种完水稻，为祈求秋天有个好收成，各地都要举行安苗祭祀活动。家家户户用新麦面蒸发包，把面捏成五谷六畜、瓜果蔬菜等形状，然后用蔬菜汁染上颜色，作为祭祀供品，祈求五谷丰登、村民平安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7" name="椭圆 6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叁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芒种的习俗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55849" y="4120709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安苗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5656135" y="1087764"/>
            <a:ext cx="4421216" cy="4421216"/>
          </a:xfrm>
          <a:prstGeom prst="ellipse">
            <a:avLst/>
          </a:prstGeom>
          <a:gradFill>
            <a:gsLst>
              <a:gs pos="0">
                <a:srgbClr val="F0C48E"/>
              </a:gs>
              <a:gs pos="100000">
                <a:srgbClr val="CB873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224" y="951022"/>
            <a:ext cx="1160911" cy="112584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32013" y="1513821"/>
            <a:ext cx="1107996" cy="3939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芒种的诗歌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10" y="4681846"/>
            <a:ext cx="1472959" cy="19092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024" y="205040"/>
            <a:ext cx="5480989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1300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肆</a:t>
            </a:r>
          </a:p>
        </p:txBody>
      </p:sp>
      <p:sp>
        <p:nvSpPr>
          <p:cNvPr id="22" name="椭圆 21"/>
          <p:cNvSpPr/>
          <p:nvPr/>
        </p:nvSpPr>
        <p:spPr>
          <a:xfrm>
            <a:off x="5420423" y="852052"/>
            <a:ext cx="4892640" cy="4892640"/>
          </a:xfrm>
          <a:prstGeom prst="ellipse">
            <a:avLst/>
          </a:prstGeom>
          <a:noFill/>
          <a:ln>
            <a:gradFill>
              <a:gsLst>
                <a:gs pos="0">
                  <a:srgbClr val="F0C48E">
                    <a:alpha val="0"/>
                  </a:srgbClr>
                </a:gs>
                <a:gs pos="100000">
                  <a:srgbClr val="CB873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047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3981 L 3.75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-0.03981 L 3.75E-6 -3.33333E-6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350" y="1204240"/>
            <a:ext cx="8725760" cy="47257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00083" y="934851"/>
            <a:ext cx="589429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3600" b="1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时雨</a:t>
            </a:r>
            <a:r>
              <a:rPr lang="en-US" altLang="zh-CN" sz="3600" b="1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》</a:t>
            </a:r>
          </a:p>
          <a:p>
            <a:pPr algn="ctr"/>
            <a:r>
              <a:rPr lang="en-US" altLang="zh-CN" sz="2800" b="1" dirty="0">
                <a:cs typeface="+mn-ea"/>
                <a:sym typeface="+mn-lt"/>
              </a:rPr>
              <a:t> </a:t>
            </a:r>
            <a:r>
              <a:rPr lang="zh-CN" altLang="en-US" dirty="0">
                <a:cs typeface="+mn-ea"/>
                <a:sym typeface="+mn-lt"/>
              </a:rPr>
              <a:t>　　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宋 陆游 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时雨及芒种，四野皆插秧。 　　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家家麦饭美，处处菱歌长。 　　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老我成惰农，永日付竹床。 　　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衰发短不栉，爱此一雨凉。 　　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庭木集奇声，架藤发幽香。 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莺衣湿不去，劝我持一觞。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即今幸无事，际海皆农桑。　　</a:t>
            </a:r>
            <a:endParaRPr lang="en-US" altLang="zh-CN" sz="2000" dirty="0"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野老固不穷，击壤歌虞唐。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10" name="椭圆 9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叁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芒种的诗歌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350" y="1204240"/>
            <a:ext cx="8725760" cy="472571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82364" y="984288"/>
            <a:ext cx="672973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3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北固晚眺</a:t>
            </a:r>
            <a:r>
              <a:rPr lang="en-US" altLang="zh-CN" sz="3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》</a:t>
            </a:r>
          </a:p>
          <a:p>
            <a:pPr algn="ctr"/>
            <a:endParaRPr lang="en-US" altLang="zh-CN" sz="3600" dirty="0">
              <a:latin typeface="庞门正道真贵楷体" panose="02010600030101010101" pitchFamily="2" charset="-122"/>
              <a:ea typeface="庞门正道真贵楷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cs typeface="+mn-ea"/>
                <a:sym typeface="+mn-lt"/>
              </a:rPr>
              <a:t>窦常</a:t>
            </a:r>
            <a:r>
              <a:rPr lang="en-US" altLang="zh-CN" sz="2000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6" name="椭圆 5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叁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芒种的诗歌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98479" y="2463767"/>
            <a:ext cx="6729731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　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水国芒种后，梅天风雨凉。露蚕开晚簇，江燕绕危樯。 　　</a:t>
            </a:r>
            <a:endParaRPr lang="en-US" altLang="zh-CN" sz="20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山趾北来固，潮头西去长。年年此登眺，人事几销亡。 </a:t>
            </a:r>
            <a:br>
              <a:rPr lang="zh-CN" altLang="en-US" sz="2400" dirty="0">
                <a:cs typeface="+mn-ea"/>
                <a:sym typeface="+mn-lt"/>
              </a:rPr>
            </a:br>
            <a:br>
              <a:rPr lang="zh-CN" altLang="en-US" sz="2400" dirty="0">
                <a:cs typeface="+mn-ea"/>
                <a:sym typeface="+mn-lt"/>
              </a:rPr>
            </a:br>
            <a:endParaRPr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350" y="1204240"/>
            <a:ext cx="8725760" cy="472571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6" name="椭圆 5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叁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芒种的诗歌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21094" y="712107"/>
            <a:ext cx="3852272" cy="4072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《</a:t>
            </a:r>
            <a:r>
              <a:rPr lang="zh-CN" altLang="en-US" sz="3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梅雨五绝</a:t>
            </a:r>
            <a:r>
              <a:rPr lang="en-US" altLang="zh-CN" sz="3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3600" dirty="0"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 </a:t>
            </a:r>
            <a:r>
              <a:rPr lang="zh-CN" altLang="en-US" dirty="0">
                <a:cs typeface="+mn-ea"/>
                <a:sym typeface="+mn-lt"/>
              </a:rPr>
              <a:t>　　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en-US" altLang="zh-CN" dirty="0">
                <a:cs typeface="+mn-ea"/>
                <a:sym typeface="+mn-lt"/>
              </a:rPr>
              <a:t>  </a:t>
            </a:r>
            <a:r>
              <a:rPr lang="zh-CN" altLang="en-US" dirty="0">
                <a:cs typeface="+mn-ea"/>
                <a:sym typeface="+mn-lt"/>
              </a:rPr>
              <a:t>宋 范成大 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　　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乙酉甲申雷雨惊，乘除却贺芒种晴。 　　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插秧先插蚤籼稻，少忍数旬蒸米成。</a:t>
            </a:r>
            <a:br>
              <a:rPr lang="zh-CN" altLang="en-US" dirty="0">
                <a:cs typeface="+mn-ea"/>
                <a:sym typeface="+mn-lt"/>
              </a:rPr>
            </a:br>
            <a:br>
              <a:rPr lang="zh-CN" altLang="en-US" dirty="0">
                <a:cs typeface="+mn-ea"/>
                <a:sym typeface="+mn-lt"/>
              </a:rPr>
            </a:b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742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822089" y="1611087"/>
            <a:ext cx="2736647" cy="3154710"/>
            <a:chOff x="6822089" y="1727199"/>
            <a:chExt cx="2736647" cy="315471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DAEFD2DF-4663-437A-AFAF-37D07F433F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8207198">
              <a:off x="7999982" y="2821448"/>
              <a:ext cx="558792" cy="32611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822089" y="1727199"/>
              <a:ext cx="273664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gradFill flip="none" rotWithShape="1">
                    <a:gsLst>
                      <a:gs pos="39000">
                        <a:schemeClr val="tx1">
                          <a:lumMod val="95000"/>
                          <a:lumOff val="5000"/>
                        </a:schemeClr>
                      </a:gs>
                      <a:gs pos="82000">
                        <a:srgbClr val="EA955E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谢</a:t>
              </a:r>
              <a:endParaRPr lang="zh-CN" altLang="en-US" sz="19900" dirty="0">
                <a:gradFill>
                  <a:gsLst>
                    <a:gs pos="56000">
                      <a:schemeClr val="tx1">
                        <a:lumMod val="95000"/>
                        <a:lumOff val="5000"/>
                      </a:schemeClr>
                    </a:gs>
                    <a:gs pos="20000">
                      <a:srgbClr val="EA955E">
                        <a:alpha val="0"/>
                      </a:srgbClr>
                    </a:gs>
                  </a:gsLst>
                  <a:lin ang="2700000" scaled="1"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13691" y="1509489"/>
            <a:ext cx="2736647" cy="3154710"/>
            <a:chOff x="2813691" y="1625601"/>
            <a:chExt cx="2736647" cy="315471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DAEFD2DF-4663-437A-AFAF-37D07F433F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4210777" y="2283846"/>
              <a:ext cx="389404" cy="32611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813691" y="1625601"/>
              <a:ext cx="273664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gradFill flip="none" rotWithShape="1">
                    <a:gsLst>
                      <a:gs pos="39000">
                        <a:schemeClr val="tx1">
                          <a:lumMod val="95000"/>
                          <a:lumOff val="5000"/>
                        </a:schemeClr>
                      </a:gs>
                      <a:gs pos="82000">
                        <a:srgbClr val="EA955E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谢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26586" y="45429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二十四节气</a:t>
            </a:r>
          </a:p>
        </p:txBody>
      </p:sp>
      <p:sp>
        <p:nvSpPr>
          <p:cNvPr id="13" name="矩形 12"/>
          <p:cNvSpPr/>
          <p:nvPr/>
        </p:nvSpPr>
        <p:spPr>
          <a:xfrm rot="5400000">
            <a:off x="5525197" y="3298405"/>
            <a:ext cx="1241507" cy="3636306"/>
          </a:xfrm>
          <a:prstGeom prst="rect">
            <a:avLst/>
          </a:prstGeom>
          <a:noFill/>
          <a:ln w="25400">
            <a:solidFill>
              <a:srgbClr val="81A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5400000">
            <a:off x="5869430" y="3658436"/>
            <a:ext cx="553042" cy="3154832"/>
          </a:xfrm>
          <a:prstGeom prst="rect">
            <a:avLst/>
          </a:prstGeom>
          <a:solidFill>
            <a:srgbClr val="CB873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92992" y="5051185"/>
            <a:ext cx="1705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@51PPT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31442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57135" y="1995948"/>
            <a:ext cx="5329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57407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2167091" y="952500"/>
            <a:ext cx="1002917" cy="3006339"/>
          </a:xfrm>
          <a:prstGeom prst="rect">
            <a:avLst/>
          </a:prstGeom>
          <a:noFill/>
          <a:ln w="25400">
            <a:solidFill>
              <a:srgbClr val="F0C4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699953" y="604942"/>
            <a:ext cx="1213790" cy="3154832"/>
          </a:xfrm>
          <a:prstGeom prst="rect">
            <a:avLst/>
          </a:prstGeom>
          <a:solidFill>
            <a:srgbClr val="CB873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400649" y="1054101"/>
            <a:ext cx="1160911" cy="1632839"/>
            <a:chOff x="9194800" y="569171"/>
            <a:chExt cx="1160911" cy="1632839"/>
          </a:xfrm>
        </p:grpSpPr>
        <p:sp>
          <p:nvSpPr>
            <p:cNvPr id="3" name="椭圆 2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壹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 rot="10800000" flipV="1">
            <a:off x="1699953" y="781974"/>
            <a:ext cx="17907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44000">
                      <a:schemeClr val="tx1">
                        <a:lumMod val="95000"/>
                        <a:lumOff val="5000"/>
                      </a:schemeClr>
                    </a:gs>
                    <a:gs pos="100000">
                      <a:srgbClr val="EA955E">
                        <a:alpha val="0"/>
                      </a:srgbClr>
                    </a:gs>
                  </a:gsLst>
                  <a:lin ang="5400000" scaled="1"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目</a:t>
            </a:r>
            <a:endParaRPr lang="en-US" altLang="zh-CN" sz="8800" dirty="0">
              <a:gradFill>
                <a:gsLst>
                  <a:gs pos="44000">
                    <a:schemeClr val="tx1">
                      <a:lumMod val="95000"/>
                      <a:lumOff val="5000"/>
                    </a:schemeClr>
                  </a:gs>
                  <a:gs pos="100000">
                    <a:srgbClr val="EA955E">
                      <a:alpha val="0"/>
                    </a:srgb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  <a:cs typeface="+mn-ea"/>
              <a:sym typeface="+mn-lt"/>
            </a:endParaRPr>
          </a:p>
          <a:p>
            <a:r>
              <a:rPr lang="zh-CN" altLang="en-US" sz="8800" dirty="0">
                <a:gradFill>
                  <a:gsLst>
                    <a:gs pos="44000">
                      <a:schemeClr val="tx1">
                        <a:lumMod val="95000"/>
                        <a:lumOff val="5000"/>
                      </a:schemeClr>
                    </a:gs>
                    <a:gs pos="100000">
                      <a:srgbClr val="EA955E">
                        <a:alpha val="0"/>
                      </a:srgbClr>
                    </a:gs>
                  </a:gsLst>
                  <a:lin ang="5400000" scaled="1"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录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508897" y="2814871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芒种的由来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257116" y="2814871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芒种的特点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005335" y="2814871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芒种的习俗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753554" y="2814871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芒种的诗歌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6149896" y="1054101"/>
            <a:ext cx="1160911" cy="1632839"/>
            <a:chOff x="9194800" y="569171"/>
            <a:chExt cx="1160911" cy="1632839"/>
          </a:xfrm>
        </p:grpSpPr>
        <p:sp>
          <p:nvSpPr>
            <p:cNvPr id="47" name="椭圆 46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贰</a:t>
              </a: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7919135" y="1054101"/>
            <a:ext cx="1160911" cy="1632839"/>
            <a:chOff x="9194800" y="569171"/>
            <a:chExt cx="1160911" cy="1632839"/>
          </a:xfrm>
        </p:grpSpPr>
        <p:sp>
          <p:nvSpPr>
            <p:cNvPr id="50" name="椭圆 49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叁</a:t>
              </a: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9576827" y="1054101"/>
            <a:ext cx="1160911" cy="1632839"/>
            <a:chOff x="9194800" y="569171"/>
            <a:chExt cx="1160911" cy="1632839"/>
          </a:xfrm>
        </p:grpSpPr>
        <p:sp>
          <p:nvSpPr>
            <p:cNvPr id="53" name="椭圆 52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肆</a:t>
              </a: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55" name="圆角矩形 54"/>
          <p:cNvSpPr/>
          <p:nvPr/>
        </p:nvSpPr>
        <p:spPr>
          <a:xfrm>
            <a:off x="5186005" y="2914692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6918903" y="2914692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8666315" y="2914692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10428241" y="2914692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3663B5-0C38-0705-5672-BDDF33EF2D1B}"/>
              </a:ext>
            </a:extLst>
          </p:cNvPr>
          <p:cNvSpPr txBox="1"/>
          <p:nvPr/>
        </p:nvSpPr>
        <p:spPr>
          <a:xfrm>
            <a:off x="-102311200" y="-539310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5656135" y="1087764"/>
            <a:ext cx="4421216" cy="4421216"/>
          </a:xfrm>
          <a:prstGeom prst="ellipse">
            <a:avLst/>
          </a:prstGeom>
          <a:gradFill>
            <a:gsLst>
              <a:gs pos="0">
                <a:srgbClr val="F0C48E"/>
              </a:gs>
              <a:gs pos="100000">
                <a:srgbClr val="CB873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224" y="951022"/>
            <a:ext cx="1160911" cy="112584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32013" y="1321461"/>
            <a:ext cx="1107996" cy="43242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芒种的由来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10" y="4681846"/>
            <a:ext cx="1472959" cy="19092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025" y="205040"/>
            <a:ext cx="5480988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1300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壹</a:t>
            </a:r>
          </a:p>
        </p:txBody>
      </p:sp>
      <p:sp>
        <p:nvSpPr>
          <p:cNvPr id="22" name="椭圆 21"/>
          <p:cNvSpPr/>
          <p:nvPr/>
        </p:nvSpPr>
        <p:spPr>
          <a:xfrm>
            <a:off x="5420423" y="852052"/>
            <a:ext cx="4892640" cy="4892640"/>
          </a:xfrm>
          <a:prstGeom prst="ellipse">
            <a:avLst/>
          </a:prstGeom>
          <a:noFill/>
          <a:ln>
            <a:gradFill>
              <a:gsLst>
                <a:gs pos="0">
                  <a:srgbClr val="F0C48E">
                    <a:alpha val="0"/>
                  </a:srgbClr>
                </a:gs>
                <a:gs pos="100000">
                  <a:srgbClr val="CB873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3981 L 3.75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-0.03981 L 3.75E-6 -3.33333E-6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5000" y="4156616"/>
            <a:ext cx="9131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芒种，是麦类等有芒作物成熟的意思。芒种是二十四节气中的第九个节气。每年的</a:t>
            </a:r>
            <a:r>
              <a:rPr lang="en-US" altLang="zh-CN" dirty="0">
                <a:cs typeface="+mn-ea"/>
                <a:sym typeface="+mn-lt"/>
              </a:rPr>
              <a:t>6</a:t>
            </a:r>
            <a:r>
              <a:rPr lang="zh-CN" altLang="en-US" dirty="0">
                <a:cs typeface="+mn-ea"/>
                <a:sym typeface="+mn-lt"/>
              </a:rPr>
              <a:t>月</a:t>
            </a:r>
            <a:r>
              <a:rPr lang="en-US" altLang="zh-CN" dirty="0">
                <a:cs typeface="+mn-ea"/>
                <a:sym typeface="+mn-lt"/>
              </a:rPr>
              <a:t>5</a:t>
            </a:r>
            <a:r>
              <a:rPr lang="zh-CN" altLang="en-US" dirty="0">
                <a:cs typeface="+mn-ea"/>
                <a:sym typeface="+mn-lt"/>
              </a:rPr>
              <a:t>日左右，太阳到达黄经</a:t>
            </a:r>
            <a:r>
              <a:rPr lang="en-US" altLang="zh-CN" dirty="0">
                <a:cs typeface="+mn-ea"/>
                <a:sym typeface="+mn-lt"/>
              </a:rPr>
              <a:t>75°</a:t>
            </a:r>
            <a:r>
              <a:rPr lang="zh-CN" altLang="en-US" dirty="0">
                <a:cs typeface="+mn-ea"/>
                <a:sym typeface="+mn-lt"/>
              </a:rPr>
              <a:t>时为芒种。</a:t>
            </a:r>
            <a:endParaRPr lang="en-US" altLang="zh-CN" dirty="0">
              <a:cs typeface="+mn-ea"/>
              <a:sym typeface="+mn-lt"/>
            </a:endParaRPr>
          </a:p>
          <a:p>
            <a:endParaRPr lang="en-US" altLang="zh-CN" dirty="0">
              <a:cs typeface="+mn-ea"/>
              <a:sym typeface="+mn-lt"/>
            </a:endParaRPr>
          </a:p>
          <a:p>
            <a:r>
              <a:rPr lang="en-US" altLang="zh-CN" dirty="0">
                <a:cs typeface="+mn-ea"/>
                <a:sym typeface="+mn-lt"/>
              </a:rPr>
              <a:t>《</a:t>
            </a:r>
            <a:r>
              <a:rPr lang="zh-CN" altLang="en-US" dirty="0">
                <a:cs typeface="+mn-ea"/>
                <a:sym typeface="+mn-lt"/>
              </a:rPr>
              <a:t>月令七十二候集解</a:t>
            </a:r>
            <a:r>
              <a:rPr lang="en-US" altLang="zh-CN" dirty="0">
                <a:cs typeface="+mn-ea"/>
                <a:sym typeface="+mn-lt"/>
              </a:rPr>
              <a:t>》</a:t>
            </a:r>
            <a:r>
              <a:rPr lang="zh-CN" altLang="en-US" dirty="0">
                <a:cs typeface="+mn-ea"/>
                <a:sym typeface="+mn-lt"/>
              </a:rPr>
              <a:t>：“五月节，谓有芒之种谷可稼种矣”。意指大麦、小麦等有芒作物种子已经成熟，抢收十分急迫。晚谷、黍、稷等夏播作物也正是播种最忙的季节，故又称“芒种”。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6" name="椭圆 5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壹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芒种的由来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7305" y="182787"/>
            <a:ext cx="1678811" cy="112349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76" b="38836"/>
          <a:stretch/>
        </p:blipFill>
        <p:spPr>
          <a:xfrm>
            <a:off x="1905000" y="1730457"/>
            <a:ext cx="10287000" cy="21045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5"/>
          <p:cNvSpPr txBox="1"/>
          <p:nvPr/>
        </p:nvSpPr>
        <p:spPr>
          <a:xfrm>
            <a:off x="2479467" y="1192078"/>
            <a:ext cx="8667503" cy="1246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252095">
              <a:lnSpc>
                <a:spcPct val="150000"/>
              </a:lnSpc>
            </a:pP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芒种是表征麦类等有芒作物的成熟，是一个反映农业物候现象的节气。时至芒种，麦收季节已经过去，盆地内尚未移栽的中稻，应该抓紧栽插；如果再推迟，因气温提高，水稻营养生长期缩短，产量必然不高。农谚</a:t>
            </a: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芒种忙忙栽</a:t>
            </a:r>
            <a:r>
              <a:rPr lang="en-US" altLang="zh-CN" sz="1800" dirty="0"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的道理就在这里。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6" name="椭圆 5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壹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芒种的由来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419235" y="3204788"/>
            <a:ext cx="547504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我国古代将芒种分为三候：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一候螳螂生；二候鹏始鸣；三候反舌无声。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在这一节气中，螳螂在去年深秋产的卵因感受到阴气初生而破壳生出小螳螂；喜阴的伯劳鸟开始在枝头出现，并且感阴而鸣；与此相反，能够学习其它鸟鸣叫的反舌鸟，却因感应到了阴气的出现而停止了鸣叫。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509" y="2997880"/>
            <a:ext cx="3743325" cy="3590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5656135" y="1087764"/>
            <a:ext cx="4421216" cy="4421216"/>
          </a:xfrm>
          <a:prstGeom prst="ellipse">
            <a:avLst/>
          </a:prstGeom>
          <a:gradFill>
            <a:gsLst>
              <a:gs pos="0">
                <a:srgbClr val="F0C48E"/>
              </a:gs>
              <a:gs pos="100000">
                <a:srgbClr val="CB873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224" y="951022"/>
            <a:ext cx="1160911" cy="112584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32013" y="1321461"/>
            <a:ext cx="1107996" cy="43242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芒种的特点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010" y="4681846"/>
            <a:ext cx="1472959" cy="19092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024" y="205040"/>
            <a:ext cx="5480989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1300" dirty="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贰</a:t>
            </a:r>
          </a:p>
        </p:txBody>
      </p:sp>
      <p:sp>
        <p:nvSpPr>
          <p:cNvPr id="22" name="椭圆 21"/>
          <p:cNvSpPr/>
          <p:nvPr/>
        </p:nvSpPr>
        <p:spPr>
          <a:xfrm>
            <a:off x="5420423" y="852052"/>
            <a:ext cx="4892640" cy="4892640"/>
          </a:xfrm>
          <a:prstGeom prst="ellipse">
            <a:avLst/>
          </a:prstGeom>
          <a:noFill/>
          <a:ln>
            <a:gradFill>
              <a:gsLst>
                <a:gs pos="0">
                  <a:srgbClr val="F0C48E">
                    <a:alpha val="0"/>
                  </a:srgbClr>
                </a:gs>
                <a:gs pos="100000">
                  <a:srgbClr val="CB873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5400000" scaled="1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03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3981 L 3.75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6 -0.03981 L 3.75E-6 -3.33333E-6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48875" y="3801037"/>
            <a:ext cx="7022326" cy="8867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芒种时节雨量充沛，气温显著升高。常见的天气灾害有龙卷风、冰雹、大风、暴雨、干旱等。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7" name="椭圆 6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贰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芒种的特点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7828" y="2291045"/>
            <a:ext cx="1488647" cy="9233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1780" y="2232521"/>
            <a:ext cx="1667812" cy="11752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7828" y="3571249"/>
            <a:ext cx="1098120" cy="11059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9808" y="2232521"/>
            <a:ext cx="1220622" cy="9167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3763" y="2410102"/>
            <a:ext cx="1630441" cy="6588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03981 L -2.29167E-6 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9167E-6 -0.03981 L -2.29167E-6 -1.48148E-6 " pathEditMode="relative" rAng="0" ptsTypes="AA">
                                      <p:cBhvr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5"/>
          <p:cNvSpPr txBox="1"/>
          <p:nvPr/>
        </p:nvSpPr>
        <p:spPr>
          <a:xfrm>
            <a:off x="2149632" y="1561100"/>
            <a:ext cx="9323407" cy="3287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芒种时节沿江多雨，黄淮平原也即将进入雨季，芒种前后若遇连阴雨天气及风、雹等，往往使小麦不能及时收割、脱粒和贮藏。</a:t>
            </a:r>
            <a:endParaRPr lang="en-US" altLang="zh-CN" sz="18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芒种后，中国华南东南季风雨带稳定，是一年中降水量最多的时节，长江中下游地区先后进入梅雨季节，雨日多，雨量大，日照少。</a:t>
            </a:r>
            <a:endParaRPr lang="en-US" altLang="zh-CN" sz="18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+mn-lt"/>
                <a:ea typeface="+mn-ea"/>
                <a:cs typeface="+mn-ea"/>
                <a:sym typeface="+mn-lt"/>
              </a:rPr>
              <a:t>芒种时节，水稻、棉花等农作物生长旺盛，需水量多，适中的梅雨对农业生产十分有利；梅雨过迟或梅雨过少甚至“空梅”的年份作物会受到干旱的威胁。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6" name="椭圆 5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贰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芒种的特点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86148" y="1770561"/>
            <a:ext cx="510322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在此期间，除了青藏高原和黑龙江最北部的一些地区，还没有真正进入夏季以外，大部分地区的人们，一般来说都能够体验到夏天的炎热。位于黑龙江北部的嫩江，在</a:t>
            </a:r>
            <a:r>
              <a:rPr lang="en-US" altLang="zh-CN" dirty="0">
                <a:cs typeface="+mn-ea"/>
                <a:sym typeface="+mn-lt"/>
              </a:rPr>
              <a:t>1971</a:t>
            </a:r>
            <a:r>
              <a:rPr lang="zh-CN" altLang="en-US" dirty="0">
                <a:cs typeface="+mn-ea"/>
                <a:sym typeface="+mn-lt"/>
              </a:rPr>
              <a:t>～</a:t>
            </a:r>
            <a:r>
              <a:rPr lang="en-US" altLang="zh-CN" dirty="0">
                <a:cs typeface="+mn-ea"/>
                <a:sym typeface="+mn-lt"/>
              </a:rPr>
              <a:t>2000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30</a:t>
            </a:r>
            <a:r>
              <a:rPr lang="zh-CN" altLang="en-US" dirty="0">
                <a:cs typeface="+mn-ea"/>
                <a:sym typeface="+mn-lt"/>
              </a:rPr>
              <a:t>年间，最热的一天</a:t>
            </a:r>
            <a:r>
              <a:rPr lang="en-US" altLang="zh-CN" dirty="0">
                <a:cs typeface="+mn-ea"/>
                <a:sym typeface="+mn-lt"/>
              </a:rPr>
              <a:t>37.1℃</a:t>
            </a:r>
            <a:r>
              <a:rPr lang="zh-CN" altLang="en-US" dirty="0">
                <a:cs typeface="+mn-ea"/>
                <a:sym typeface="+mn-lt"/>
              </a:rPr>
              <a:t>，就出现在芒种期间。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41449" y="371930"/>
            <a:ext cx="1160911" cy="1632839"/>
            <a:chOff x="9194800" y="569171"/>
            <a:chExt cx="1160911" cy="1632839"/>
          </a:xfrm>
        </p:grpSpPr>
        <p:sp>
          <p:nvSpPr>
            <p:cNvPr id="10" name="椭圆 9"/>
            <p:cNvSpPr/>
            <p:nvPr/>
          </p:nvSpPr>
          <p:spPr>
            <a:xfrm>
              <a:off x="9194800" y="1287610"/>
              <a:ext cx="914400" cy="914400"/>
            </a:xfrm>
            <a:prstGeom prst="ellipse">
              <a:avLst/>
            </a:prstGeom>
            <a:gradFill>
              <a:gsLst>
                <a:gs pos="0">
                  <a:srgbClr val="F0C48E"/>
                </a:gs>
                <a:gs pos="100000">
                  <a:srgbClr val="CB873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贰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800" y="569171"/>
              <a:ext cx="1160911" cy="1125842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749697" y="2132700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ea"/>
                <a:sym typeface="+mn-lt"/>
              </a:rPr>
              <a:t>芒种的特点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426805" y="2232521"/>
            <a:ext cx="45719" cy="2801258"/>
          </a:xfrm>
          <a:prstGeom prst="roundRect">
            <a:avLst/>
          </a:prstGeom>
          <a:gradFill>
            <a:gsLst>
              <a:gs pos="0">
                <a:srgbClr val="F0C48E"/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6" b="-369"/>
          <a:stretch/>
        </p:blipFill>
        <p:spPr>
          <a:xfrm>
            <a:off x="7681555" y="2004769"/>
            <a:ext cx="4510445" cy="32608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386148" y="3940386"/>
            <a:ext cx="4856481" cy="1717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芒种至夏至这半个月是秋熟作物播种、移栽、苗期管理和全面进入夏收、夏种、夏管的“三夏”大忙高潮。</a:t>
            </a: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夏至2"/>
  <p:tag name="ISPRING_FIRST_PUBLISH" val="1"/>
</p:tagLst>
</file>

<file path=ppt/theme/theme1.xml><?xml version="1.0" encoding="utf-8"?>
<a:theme xmlns:a="http://schemas.openxmlformats.org/drawingml/2006/main" name="51PPT模板网   www.51pptmoban.com">
  <a:themeElements>
    <a:clrScheme name="自定义 1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f1wr21pk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68395"/>
    </a:dk2>
    <a:lt2>
      <a:srgbClr val="F0F0F0"/>
    </a:lt2>
    <a:accent1>
      <a:srgbClr val="CCA565"/>
    </a:accent1>
    <a:accent2>
      <a:srgbClr val="AB9757"/>
    </a:accent2>
    <a:accent3>
      <a:srgbClr val="C39030"/>
    </a:accent3>
    <a:accent4>
      <a:srgbClr val="E1B44C"/>
    </a:accent4>
    <a:accent5>
      <a:srgbClr val="B27F2B"/>
    </a:accent5>
    <a:accent6>
      <a:srgbClr val="845624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1129</Words>
  <Application>Microsoft Office PowerPoint</Application>
  <PresentationFormat>宽屏</PresentationFormat>
  <Paragraphs>120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阿里巴巴普惠体 2.0 45 Light</vt:lpstr>
      <vt:lpstr>仿宋</vt:lpstr>
      <vt:lpstr>庞门正道真贵楷体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芒种</dc:title>
  <dc:subject>芒种</dc:subject>
  <dc:creator>51PPT模板网</dc:creator>
  <cp:keywords>www.51pptmoban.com</cp:keywords>
  <dc:description>www.51pptmoban.com</dc:description>
  <cp:lastModifiedBy>Win user</cp:lastModifiedBy>
  <cp:revision>9</cp:revision>
  <dcterms:created xsi:type="dcterms:W3CDTF">2020-06-09T10:12:40Z</dcterms:created>
  <dcterms:modified xsi:type="dcterms:W3CDTF">2022-10-22T04:20:11Z</dcterms:modified>
  <cp:category>www.51pptmoban.com</cp:category>
</cp:coreProperties>
</file>