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4"/>
  </p:notesMasterIdLst>
  <p:sldIdLst>
    <p:sldId id="263" r:id="rId3"/>
    <p:sldId id="258" r:id="rId4"/>
    <p:sldId id="259" r:id="rId5"/>
    <p:sldId id="264" r:id="rId6"/>
    <p:sldId id="807" r:id="rId7"/>
    <p:sldId id="655" r:id="rId8"/>
    <p:sldId id="260" r:id="rId9"/>
    <p:sldId id="676" r:id="rId10"/>
    <p:sldId id="588" r:id="rId11"/>
    <p:sldId id="720" r:id="rId12"/>
    <p:sldId id="261" r:id="rId13"/>
    <p:sldId id="660" r:id="rId14"/>
    <p:sldId id="904" r:id="rId15"/>
    <p:sldId id="507" r:id="rId16"/>
    <p:sldId id="262" r:id="rId17"/>
    <p:sldId id="767" r:id="rId18"/>
    <p:sldId id="661" r:id="rId19"/>
    <p:sldId id="905" r:id="rId20"/>
    <p:sldId id="853" r:id="rId21"/>
    <p:sldId id="257" r:id="rId22"/>
    <p:sldId id="90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AFA"/>
    <a:srgbClr val="F4E2D4"/>
    <a:srgbClr val="EDCAAD"/>
    <a:srgbClr val="DDC5B0"/>
    <a:srgbClr val="EFC8A7"/>
    <a:srgbClr val="8AA4B6"/>
    <a:srgbClr val="786449"/>
    <a:srgbClr val="93836D"/>
    <a:srgbClr val="8B7A63"/>
    <a:srgbClr val="EBB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6314" autoAdjust="0"/>
  </p:normalViewPr>
  <p:slideViewPr>
    <p:cSldViewPr snapToGrid="0">
      <p:cViewPr varScale="1">
        <p:scale>
          <a:sx n="119" d="100"/>
          <a:sy n="119" d="100"/>
        </p:scale>
        <p:origin x="300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AA4B6"/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01808"/>
        <c:axId val="8989296"/>
      </c:area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FC8A7"/>
            </a:solidFill>
            <a:ln w="76200">
              <a:solidFill>
                <a:srgbClr val="FBFAFA"/>
              </a:solidFill>
            </a:ln>
            <a:effectLst/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01808"/>
        <c:axId val="8989296"/>
      </c:barChart>
      <c:dateAx>
        <c:axId val="9001808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8989296"/>
        <c:crosses val="autoZero"/>
        <c:auto val="1"/>
        <c:lblOffset val="100"/>
        <c:baseTimeUnit val="days"/>
      </c:dateAx>
      <c:valAx>
        <c:axId val="8989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DC5B0">
                  <a:alpha val="50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00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072370403864603"/>
          <c:y val="0.94645646925152704"/>
          <c:w val="0.26418233084926401"/>
          <c:h val="5.35435307484731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8CF96-EC30-4FFC-8224-2A4572F6B50E}" type="datetimeFigureOut">
              <a:rPr lang="zh-CN" altLang="en-US" smtClean="0"/>
              <a:t>2021/7/15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EECA2-04B3-4D87-8746-324DA9A9C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5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800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EECA2-04B3-4D87-8746-324DA9A9C3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13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内容页</a:t>
            </a:r>
            <a:endParaRPr lang="en-US" altLang="zh-CN" dirty="0"/>
          </a:p>
          <a:p>
            <a:r>
              <a:rPr lang="zh-CN" altLang="en-US" dirty="0"/>
              <a:t>图表</a:t>
            </a:r>
            <a:endParaRPr lang="en-US" altLang="zh-CN" dirty="0"/>
          </a:p>
          <a:p>
            <a:r>
              <a:rPr lang="zh-CN" altLang="en-US" dirty="0"/>
              <a:t>面积图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834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EECA2-04B3-4D87-8746-324DA9A9C3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23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内容页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4</a:t>
            </a:r>
            <a:r>
              <a:rPr lang="zh-CN" altLang="en-US" dirty="0"/>
              <a:t>项目；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5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360安全浏览器下载\51miz-E1110527-718DE4BD-3840x2194.jpg51miz-E1110527-718DE4BD-3840x219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81" t="21320" r="10267" b="1493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3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230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360安全浏览器下载\51miz-E1110527-718DE4BD-3840x2194.jpg51miz-E1110527-718DE4BD-3840x219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81" t="21320" r="10267" b="1493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360安全浏览器下载\51miz-E1110527-718DE4BD-3840x2194.jpg51miz-E1110527-718DE4BD-3840x219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81" t="21320" r="10267" b="1493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357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4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0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41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5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70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201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913322" y="1439377"/>
            <a:ext cx="5256567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Q</a:t>
            </a:r>
            <a:r>
              <a:rPr lang="zh-CN" altLang="en-US" sz="150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uiet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67846" y="2164714"/>
            <a:ext cx="66479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 smtClean="0">
                <a:solidFill>
                  <a:srgbClr val="7B664B"/>
                </a:solidFill>
                <a:cs typeface="+mn-ea"/>
                <a:sym typeface="+mn-lt"/>
              </a:rPr>
              <a:t>淡</a:t>
            </a:r>
            <a:r>
              <a:rPr lang="zh-CN" altLang="en-US" sz="6000" spc="300" dirty="0">
                <a:solidFill>
                  <a:srgbClr val="7B664B"/>
                </a:solidFill>
                <a:cs typeface="+mn-ea"/>
                <a:sym typeface="+mn-lt"/>
              </a:rPr>
              <a:t>雅水</a:t>
            </a:r>
            <a:r>
              <a:rPr lang="zh-CN" altLang="en-US" sz="6000" spc="300" dirty="0" smtClean="0">
                <a:solidFill>
                  <a:srgbClr val="7B664B"/>
                </a:solidFill>
                <a:cs typeface="+mn-ea"/>
                <a:sym typeface="+mn-lt"/>
              </a:rPr>
              <a:t>彩工作汇报</a:t>
            </a:r>
            <a:endParaRPr lang="zh-CN" altLang="en-US" sz="6000" spc="300" dirty="0">
              <a:solidFill>
                <a:srgbClr val="7B664B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0697" y="3211610"/>
            <a:ext cx="59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7B664B"/>
                </a:solidFill>
                <a:cs typeface="+mn-ea"/>
                <a:sym typeface="+mn-lt"/>
              </a:rPr>
              <a:t>水彩手绘工作总结汇报演示模板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4867002" y="4393547"/>
            <a:ext cx="2457990" cy="494335"/>
          </a:xfrm>
          <a:prstGeom prst="trapezoid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cs typeface="+mn-ea"/>
                <a:sym typeface="+mn-lt"/>
              </a:rPr>
              <a:t>汇报人：张三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98808" y="3718106"/>
            <a:ext cx="6924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786449">
                    <a:alpha val="80000"/>
                  </a:srgbClr>
                </a:solidFill>
                <a:cs typeface="+mn-ea"/>
                <a:sym typeface="+mn-lt"/>
              </a:rPr>
              <a:t>WATERCOLOR HAND-PAINTED WORK SUMMARY DEMONSTRATION</a:t>
            </a:r>
            <a:endParaRPr lang="zh-CN" altLang="en-US" sz="1600" dirty="0">
              <a:solidFill>
                <a:srgbClr val="786449">
                  <a:alpha val="8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59190" y="5709883"/>
            <a:ext cx="3073616" cy="566861"/>
            <a:chOff x="4559188" y="5709883"/>
            <a:chExt cx="3073616" cy="566861"/>
          </a:xfrm>
        </p:grpSpPr>
        <p:sp>
          <p:nvSpPr>
            <p:cNvPr id="16" name="矩形 15"/>
            <p:cNvSpPr/>
            <p:nvPr/>
          </p:nvSpPr>
          <p:spPr>
            <a:xfrm>
              <a:off x="4559188" y="5968967"/>
              <a:ext cx="307361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SUMMARIES &amp; PLANNINGS</a:t>
              </a:r>
              <a:endParaRPr lang="zh-CN" altLang="en-US" sz="1400" dirty="0">
                <a:solidFill>
                  <a:srgbClr val="786449">
                    <a:alpha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67003" y="5709883"/>
              <a:ext cx="245798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MORANDI ELEGANT</a:t>
              </a:r>
              <a:r>
                <a:rPr lang="en-US" altLang="zh-CN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LY</a:t>
              </a:r>
              <a:endParaRPr lang="zh-CN" altLang="en-US" sz="1400" dirty="0">
                <a:solidFill>
                  <a:srgbClr val="786449">
                    <a:alpha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2452477" y="2322020"/>
            <a:ext cx="23418110" cy="9354751"/>
            <a:chOff x="-7718104" y="630380"/>
            <a:chExt cx="23418110" cy="9354751"/>
          </a:xfrm>
        </p:grpSpPr>
        <p:grpSp>
          <p:nvGrpSpPr>
            <p:cNvPr id="43" name="组合 42"/>
            <p:cNvGrpSpPr/>
            <p:nvPr/>
          </p:nvGrpSpPr>
          <p:grpSpPr>
            <a:xfrm rot="728437">
              <a:off x="-3086491" y="630380"/>
              <a:ext cx="18786497" cy="7031565"/>
              <a:chOff x="1309244" y="1449911"/>
              <a:chExt cx="16352092" cy="6120396"/>
            </a:xfrm>
          </p:grpSpPr>
          <p:pic>
            <p:nvPicPr>
              <p:cNvPr id="46" name="图片 45" descr="D:\360安全浏览器下载\51miz-E820826-BDA437A4.png51miz-E820826-BDA437A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rot="20143126" flipH="1">
                <a:off x="1309244" y="1449911"/>
                <a:ext cx="6120213" cy="6120396"/>
              </a:xfrm>
              <a:prstGeom prst="rect">
                <a:avLst/>
              </a:prstGeom>
            </p:spPr>
          </p:pic>
          <p:sp>
            <p:nvSpPr>
              <p:cNvPr id="48" name="任意多边形 14"/>
              <p:cNvSpPr/>
              <p:nvPr/>
            </p:nvSpPr>
            <p:spPr>
              <a:xfrm rot="20894607">
                <a:off x="15864136" y="3649775"/>
                <a:ext cx="1797200" cy="3889618"/>
              </a:xfrm>
              <a:custGeom>
                <a:avLst/>
                <a:gdLst>
                  <a:gd name="connsiteX0" fmla="*/ 113214 w 2700745"/>
                  <a:gd name="connsiteY0" fmla="*/ 0 h 5609953"/>
                  <a:gd name="connsiteX1" fmla="*/ 2577734 w 2700745"/>
                  <a:gd name="connsiteY1" fmla="*/ 0 h 5609953"/>
                  <a:gd name="connsiteX2" fmla="*/ 2690948 w 2700745"/>
                  <a:gd name="connsiteY2" fmla="*/ 113214 h 5609953"/>
                  <a:gd name="connsiteX3" fmla="*/ 2690948 w 2700745"/>
                  <a:gd name="connsiteY3" fmla="*/ 195943 h 5609953"/>
                  <a:gd name="connsiteX4" fmla="*/ 2700745 w 2700745"/>
                  <a:gd name="connsiteY4" fmla="*/ 195943 h 5609953"/>
                  <a:gd name="connsiteX5" fmla="*/ 2700745 w 2700745"/>
                  <a:gd name="connsiteY5" fmla="*/ 5043898 h 5609953"/>
                  <a:gd name="connsiteX6" fmla="*/ 2700745 w 2700745"/>
                  <a:gd name="connsiteY6" fmla="*/ 5394960 h 5609953"/>
                  <a:gd name="connsiteX7" fmla="*/ 2700745 w 2700745"/>
                  <a:gd name="connsiteY7" fmla="*/ 5496739 h 5609953"/>
                  <a:gd name="connsiteX8" fmla="*/ 2587531 w 2700745"/>
                  <a:gd name="connsiteY8" fmla="*/ 5609953 h 5609953"/>
                  <a:gd name="connsiteX9" fmla="*/ 123011 w 2700745"/>
                  <a:gd name="connsiteY9" fmla="*/ 5609953 h 5609953"/>
                  <a:gd name="connsiteX10" fmla="*/ 9797 w 2700745"/>
                  <a:gd name="connsiteY10" fmla="*/ 5496739 h 5609953"/>
                  <a:gd name="connsiteX11" fmla="*/ 9797 w 2700745"/>
                  <a:gd name="connsiteY11" fmla="*/ 5394960 h 5609953"/>
                  <a:gd name="connsiteX12" fmla="*/ 9797 w 2700745"/>
                  <a:gd name="connsiteY12" fmla="*/ 5043898 h 5609953"/>
                  <a:gd name="connsiteX13" fmla="*/ 9797 w 2700745"/>
                  <a:gd name="connsiteY13" fmla="*/ 611458 h 5609953"/>
                  <a:gd name="connsiteX14" fmla="*/ 8897 w 2700745"/>
                  <a:gd name="connsiteY14" fmla="*/ 610123 h 5609953"/>
                  <a:gd name="connsiteX15" fmla="*/ 0 w 2700745"/>
                  <a:gd name="connsiteY15" fmla="*/ 566055 h 5609953"/>
                  <a:gd name="connsiteX16" fmla="*/ 0 w 2700745"/>
                  <a:gd name="connsiteY16" fmla="*/ 113214 h 5609953"/>
                  <a:gd name="connsiteX17" fmla="*/ 113214 w 2700745"/>
                  <a:gd name="connsiteY17" fmla="*/ 0 h 560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00745" h="5609953">
                    <a:moveTo>
                      <a:pt x="113214" y="0"/>
                    </a:moveTo>
                    <a:lnTo>
                      <a:pt x="2577734" y="0"/>
                    </a:lnTo>
                    <a:cubicBezTo>
                      <a:pt x="2640260" y="0"/>
                      <a:pt x="2690948" y="50688"/>
                      <a:pt x="2690948" y="113214"/>
                    </a:cubicBezTo>
                    <a:lnTo>
                      <a:pt x="2690948" y="195943"/>
                    </a:lnTo>
                    <a:lnTo>
                      <a:pt x="2700745" y="195943"/>
                    </a:lnTo>
                    <a:lnTo>
                      <a:pt x="2700745" y="5043898"/>
                    </a:lnTo>
                    <a:lnTo>
                      <a:pt x="2700745" y="5394960"/>
                    </a:lnTo>
                    <a:lnTo>
                      <a:pt x="2700745" y="5496739"/>
                    </a:lnTo>
                    <a:cubicBezTo>
                      <a:pt x="2700745" y="5559265"/>
                      <a:pt x="2650057" y="5609953"/>
                      <a:pt x="2587531" y="5609953"/>
                    </a:cubicBezTo>
                    <a:lnTo>
                      <a:pt x="123011" y="5609953"/>
                    </a:lnTo>
                    <a:cubicBezTo>
                      <a:pt x="60485" y="5609953"/>
                      <a:pt x="9797" y="5559265"/>
                      <a:pt x="9797" y="5496739"/>
                    </a:cubicBezTo>
                    <a:lnTo>
                      <a:pt x="9797" y="5394960"/>
                    </a:lnTo>
                    <a:lnTo>
                      <a:pt x="9797" y="5043898"/>
                    </a:lnTo>
                    <a:lnTo>
                      <a:pt x="9797" y="611458"/>
                    </a:lnTo>
                    <a:lnTo>
                      <a:pt x="8897" y="610123"/>
                    </a:lnTo>
                    <a:cubicBezTo>
                      <a:pt x="3168" y="596578"/>
                      <a:pt x="0" y="581687"/>
                      <a:pt x="0" y="566055"/>
                    </a:cubicBezTo>
                    <a:lnTo>
                      <a:pt x="0" y="113214"/>
                    </a:lnTo>
                    <a:cubicBezTo>
                      <a:pt x="0" y="50688"/>
                      <a:pt x="50688" y="0"/>
                      <a:pt x="113214" y="0"/>
                    </a:cubicBezTo>
                    <a:close/>
                  </a:path>
                </a:pathLst>
              </a:custGeom>
              <a:solidFill>
                <a:srgbClr val="EDCAAD">
                  <a:alpha val="1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-7718104" y="7277100"/>
              <a:ext cx="9566031" cy="270803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16225" y="3263328"/>
            <a:ext cx="262901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44181" y="1445342"/>
            <a:ext cx="3460038" cy="4209460"/>
            <a:chOff x="7920531" y="1343744"/>
            <a:chExt cx="3460038" cy="4209460"/>
          </a:xfrm>
        </p:grpSpPr>
        <p:sp>
          <p:nvSpPr>
            <p:cNvPr id="4" name="圆角矩形 3"/>
            <p:cNvSpPr/>
            <p:nvPr/>
          </p:nvSpPr>
          <p:spPr>
            <a:xfrm>
              <a:off x="7920531" y="1362468"/>
              <a:ext cx="714694" cy="714694"/>
            </a:xfrm>
            <a:prstGeom prst="roundRect">
              <a:avLst/>
            </a:prstGeom>
            <a:solidFill>
              <a:srgbClr val="8AA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A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768408" y="13437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786449"/>
                  </a:solidFill>
                  <a:cs typeface="+mn-ea"/>
                  <a:sym typeface="+mn-lt"/>
                </a:rPr>
                <a:t>项目名称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0132" y="1744310"/>
              <a:ext cx="26004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请您在此修改您的内容，或将内容复制到此段落中。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7920531" y="2886468"/>
              <a:ext cx="714694" cy="714694"/>
            </a:xfrm>
            <a:prstGeom prst="roundRect">
              <a:avLst/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B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68408" y="28677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786449"/>
                  </a:solidFill>
                  <a:cs typeface="+mn-ea"/>
                  <a:sym typeface="+mn-lt"/>
                </a:rPr>
                <a:t>项目名称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80132" y="3268310"/>
              <a:ext cx="26004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请您在此修改您的内容，或将内容复制到此段落中。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7920531" y="4566068"/>
              <a:ext cx="714694" cy="714694"/>
            </a:xfrm>
            <a:prstGeom prst="roundRect">
              <a:avLst/>
            </a:prstGeom>
            <a:solidFill>
              <a:srgbClr val="DDC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C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68408" y="45473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786449"/>
                  </a:solidFill>
                  <a:cs typeface="+mn-ea"/>
                  <a:sym typeface="+mn-lt"/>
                </a:rPr>
                <a:t>项目名称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80132" y="4947910"/>
              <a:ext cx="26004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请您在此修改您的内容，或将内容复制到此段落中。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6225" y="1812709"/>
            <a:ext cx="2441694" cy="1253973"/>
            <a:chOff x="-1555117" y="641873"/>
            <a:chExt cx="2441694" cy="1253973"/>
          </a:xfrm>
        </p:grpSpPr>
        <p:sp>
          <p:nvSpPr>
            <p:cNvPr id="37" name="文本框 36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应用领域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-1528629" y="1347745"/>
              <a:ext cx="18325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Application area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: 圆角 38"/>
            <p:cNvSpPr/>
            <p:nvPr/>
          </p:nvSpPr>
          <p:spPr>
            <a:xfrm>
              <a:off x="-1378755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73139" y="2970408"/>
            <a:ext cx="48520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Chapter</a:t>
            </a:r>
            <a:endParaRPr lang="zh-CN" altLang="en-US" sz="88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1060" y="2025753"/>
            <a:ext cx="1409880" cy="1409880"/>
            <a:chOff x="5527949" y="1826778"/>
            <a:chExt cx="1136102" cy="1136102"/>
          </a:xfrm>
        </p:grpSpPr>
        <p:sp>
          <p:nvSpPr>
            <p:cNvPr id="2" name="圆角矩形 1"/>
            <p:cNvSpPr/>
            <p:nvPr/>
          </p:nvSpPr>
          <p:spPr>
            <a:xfrm>
              <a:off x="5527949" y="1826778"/>
              <a:ext cx="1136102" cy="1136102"/>
            </a:xfrm>
            <a:prstGeom prst="roundRect">
              <a:avLst/>
            </a:prstGeom>
            <a:solidFill>
              <a:srgbClr val="DDC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710435" y="2140989"/>
              <a:ext cx="740271" cy="685988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10896" y="3780567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786449"/>
                </a:solidFill>
                <a:cs typeface="+mn-ea"/>
                <a:sym typeface="+mn-lt"/>
              </a:rPr>
              <a:t>面临解决方式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28103" y="4575337"/>
            <a:ext cx="2845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Facing solutions &amp; Method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68424" y="3011065"/>
            <a:ext cx="1346855" cy="1346855"/>
          </a:xfrm>
          <a:prstGeom prst="roundRect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98</a:t>
            </a:r>
            <a:r>
              <a:rPr lang="en-US" altLang="zh-CN" sz="2400" dirty="0">
                <a:cs typeface="+mn-ea"/>
                <a:sym typeface="+mn-lt"/>
              </a:rPr>
              <a:t>%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416708" y="2043940"/>
            <a:ext cx="614255" cy="614255"/>
          </a:xfrm>
          <a:prstGeom prst="roundRect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59751" y="2332893"/>
            <a:ext cx="592695" cy="2655782"/>
            <a:chOff x="6735124" y="2534545"/>
            <a:chExt cx="592695" cy="265578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995099" y="2535352"/>
              <a:ext cx="0" cy="2654975"/>
            </a:xfrm>
            <a:prstGeom prst="line">
              <a:avLst/>
            </a:prstGeom>
            <a:ln>
              <a:solidFill>
                <a:srgbClr val="DDC5B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987046" y="2534545"/>
              <a:ext cx="288000" cy="3392"/>
            </a:xfrm>
            <a:prstGeom prst="line">
              <a:avLst/>
            </a:prstGeom>
            <a:ln>
              <a:solidFill>
                <a:srgbClr val="DDC5B0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735124" y="3881960"/>
              <a:ext cx="592695" cy="0"/>
            </a:xfrm>
            <a:prstGeom prst="line">
              <a:avLst/>
            </a:prstGeom>
            <a:ln>
              <a:solidFill>
                <a:srgbClr val="DDC5B0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992994" y="5186619"/>
              <a:ext cx="288000" cy="3392"/>
            </a:xfrm>
            <a:prstGeom prst="line">
              <a:avLst/>
            </a:prstGeom>
            <a:ln>
              <a:solidFill>
                <a:srgbClr val="DDC5B0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7394130" y="3347503"/>
            <a:ext cx="614255" cy="614255"/>
          </a:xfrm>
          <a:prstGeom prst="roundRect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427997" y="4639777"/>
            <a:ext cx="614255" cy="614255"/>
          </a:xfrm>
          <a:prstGeom prst="roundRect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07166" y="19550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19866" y="2342145"/>
            <a:ext cx="2608406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项目描述，请在此修改内容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07166" y="32472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119866" y="3634296"/>
            <a:ext cx="2608406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项目描述，请在此修改内容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07166" y="45393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19866" y="4926448"/>
            <a:ext cx="2608406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项目描述，请在此修改内容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31766" y="3002232"/>
            <a:ext cx="3405049" cy="2128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31766" y="1524547"/>
            <a:ext cx="2441694" cy="1253973"/>
            <a:chOff x="-1555117" y="641873"/>
            <a:chExt cx="2441694" cy="1253973"/>
          </a:xfrm>
        </p:grpSpPr>
        <p:sp>
          <p:nvSpPr>
            <p:cNvPr id="38" name="文本框 37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面临问题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-1528629" y="1347745"/>
              <a:ext cx="18373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Facing problems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: 圆角 39"/>
            <p:cNvSpPr/>
            <p:nvPr/>
          </p:nvSpPr>
          <p:spPr>
            <a:xfrm>
              <a:off x="-1378755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9890" y="1962150"/>
            <a:ext cx="3847465" cy="3489325"/>
            <a:chOff x="4819650" y="2181225"/>
            <a:chExt cx="3352800" cy="3352802"/>
          </a:xfrm>
        </p:grpSpPr>
        <p:sp>
          <p:nvSpPr>
            <p:cNvPr id="5" name="矩形: 圆角 4"/>
            <p:cNvSpPr/>
            <p:nvPr/>
          </p:nvSpPr>
          <p:spPr>
            <a:xfrm rot="13980000">
              <a:off x="5448302" y="3448052"/>
              <a:ext cx="3352800" cy="819150"/>
            </a:xfrm>
            <a:prstGeom prst="rect">
              <a:avLst/>
            </a:prstGeom>
            <a:solidFill>
              <a:srgbClr val="EBB88D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4819650" y="4555934"/>
              <a:ext cx="3352800" cy="819150"/>
            </a:xfrm>
            <a:prstGeom prst="rect">
              <a:avLst/>
            </a:prstGeom>
            <a:solidFill>
              <a:srgbClr val="DDC5B0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 rot="18360000">
              <a:off x="4190999" y="3448050"/>
              <a:ext cx="3352800" cy="819150"/>
            </a:xfrm>
            <a:prstGeom prst="rect">
              <a:avLst/>
            </a:prstGeom>
            <a:solidFill>
              <a:srgbClr val="EDCAAD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215880" y="42657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34930" y="4735131"/>
            <a:ext cx="31569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554" y="43748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58604" y="4844199"/>
            <a:ext cx="31569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5405" y="202394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44455" y="2493290"/>
            <a:ext cx="31569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5614" y="2638339"/>
            <a:ext cx="315697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58604" y="1091155"/>
            <a:ext cx="2441694" cy="1253973"/>
            <a:chOff x="-1555117" y="641873"/>
            <a:chExt cx="2441694" cy="1253973"/>
          </a:xfrm>
        </p:grpSpPr>
        <p:sp>
          <p:nvSpPr>
            <p:cNvPr id="33" name="文本框 32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解决方案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1528629" y="1347745"/>
              <a:ext cx="19992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Solution &amp; Method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-1378755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图片 1" descr="08"/>
          <p:cNvPicPr>
            <a:picLocks noChangeAspect="1"/>
          </p:cNvPicPr>
          <p:nvPr/>
        </p:nvPicPr>
        <p:blipFill>
          <a:blip r:embed="rId2">
            <a:lum bright="100000"/>
          </a:blip>
          <a:srcRect l="72154" t="86363" r="12252" b="490"/>
          <a:stretch>
            <a:fillRect/>
          </a:stretch>
        </p:blipFill>
        <p:spPr>
          <a:xfrm>
            <a:off x="5417185" y="2030730"/>
            <a:ext cx="1356995" cy="886460"/>
          </a:xfrm>
          <a:prstGeom prst="rect">
            <a:avLst/>
          </a:prstGeom>
        </p:spPr>
      </p:pic>
      <p:pic>
        <p:nvPicPr>
          <p:cNvPr id="10" name="图片 9" descr="08"/>
          <p:cNvPicPr>
            <a:picLocks noChangeAspect="1"/>
          </p:cNvPicPr>
          <p:nvPr/>
        </p:nvPicPr>
        <p:blipFill>
          <a:blip r:embed="rId2">
            <a:lum bright="100000"/>
          </a:blip>
          <a:srcRect l="71372" t="20024" r="13034" b="66829"/>
          <a:stretch>
            <a:fillRect/>
          </a:stretch>
        </p:blipFill>
        <p:spPr>
          <a:xfrm>
            <a:off x="3906520" y="4375150"/>
            <a:ext cx="1294765" cy="845820"/>
          </a:xfrm>
          <a:prstGeom prst="rect">
            <a:avLst/>
          </a:prstGeom>
        </p:spPr>
      </p:pic>
      <p:pic>
        <p:nvPicPr>
          <p:cNvPr id="14" name="图片 13" descr="08"/>
          <p:cNvPicPr>
            <a:picLocks noChangeAspect="1"/>
          </p:cNvPicPr>
          <p:nvPr/>
        </p:nvPicPr>
        <p:blipFill>
          <a:blip r:embed="rId2">
            <a:lum bright="100000"/>
          </a:blip>
          <a:srcRect l="55735" t="84950" r="28671" b="1903"/>
          <a:stretch>
            <a:fillRect/>
          </a:stretch>
        </p:blipFill>
        <p:spPr>
          <a:xfrm>
            <a:off x="6690360" y="4163060"/>
            <a:ext cx="1356995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04508" y="2480152"/>
            <a:ext cx="2417524" cy="313150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流程图: 离页连接符 3"/>
          <p:cNvSpPr/>
          <p:nvPr/>
        </p:nvSpPr>
        <p:spPr>
          <a:xfrm>
            <a:off x="1103630" y="2480310"/>
            <a:ext cx="2419350" cy="555625"/>
          </a:xfrm>
          <a:prstGeom prst="flowChartOffpageConnector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80196" y="2516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391133" y="3531556"/>
            <a:ext cx="18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项目描述单击此处添加简短说明请您在此修改您的内容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1638196" y="4846320"/>
            <a:ext cx="1350149" cy="399723"/>
          </a:xfrm>
          <a:prstGeom prst="trapezoid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Subtitles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9204" y="2480152"/>
            <a:ext cx="2417524" cy="313150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流程图: 离页连接符 12"/>
          <p:cNvSpPr/>
          <p:nvPr/>
        </p:nvSpPr>
        <p:spPr>
          <a:xfrm>
            <a:off x="3618230" y="2480310"/>
            <a:ext cx="2419350" cy="555625"/>
          </a:xfrm>
          <a:prstGeom prst="flowChartOffpageConnector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94892" y="2516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905829" y="3531556"/>
            <a:ext cx="18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项目描述单击此处添加简短说明请您在此修改您的内容</a:t>
            </a:r>
          </a:p>
        </p:txBody>
      </p:sp>
      <p:sp>
        <p:nvSpPr>
          <p:cNvPr id="39" name="矩形: 圆角 38"/>
          <p:cNvSpPr/>
          <p:nvPr/>
        </p:nvSpPr>
        <p:spPr>
          <a:xfrm>
            <a:off x="4152892" y="4837026"/>
            <a:ext cx="1350149" cy="399723"/>
          </a:xfrm>
          <a:prstGeom prst="trapezoid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Subtitles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32595" y="2480152"/>
            <a:ext cx="2417524" cy="313150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流程图: 离页连接符 6"/>
          <p:cNvSpPr/>
          <p:nvPr/>
        </p:nvSpPr>
        <p:spPr>
          <a:xfrm>
            <a:off x="6131560" y="2480310"/>
            <a:ext cx="2419350" cy="555625"/>
          </a:xfrm>
          <a:prstGeom prst="flowChartOffpageConnector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8283" y="2516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419220" y="3531556"/>
            <a:ext cx="18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项目描述单击此处添加简短说明请您在此修改您的内容</a:t>
            </a:r>
          </a:p>
        </p:txBody>
      </p:sp>
      <p:sp>
        <p:nvSpPr>
          <p:cNvPr id="40" name="矩形: 圆角 39"/>
          <p:cNvSpPr/>
          <p:nvPr/>
        </p:nvSpPr>
        <p:spPr>
          <a:xfrm>
            <a:off x="6674538" y="4846320"/>
            <a:ext cx="1350149" cy="399723"/>
          </a:xfrm>
          <a:prstGeom prst="trapezoid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Subtitles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45985" y="2480152"/>
            <a:ext cx="2417524" cy="313150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流程图: 离页连接符 9"/>
          <p:cNvSpPr/>
          <p:nvPr/>
        </p:nvSpPr>
        <p:spPr>
          <a:xfrm>
            <a:off x="8644890" y="2480310"/>
            <a:ext cx="2442210" cy="555625"/>
          </a:xfrm>
          <a:prstGeom prst="flowChartOffpageConnector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1673" y="2516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32610" y="3531556"/>
            <a:ext cx="18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项目描述单击此处添加简短说明请您在此修改您的内容</a:t>
            </a:r>
          </a:p>
        </p:txBody>
      </p:sp>
      <p:sp>
        <p:nvSpPr>
          <p:cNvPr id="41" name="矩形: 圆角 40"/>
          <p:cNvSpPr/>
          <p:nvPr/>
        </p:nvSpPr>
        <p:spPr>
          <a:xfrm>
            <a:off x="9179673" y="4846320"/>
            <a:ext cx="1350149" cy="399723"/>
          </a:xfrm>
          <a:prstGeom prst="trapezoid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Subtitles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06968" y="850587"/>
            <a:ext cx="2516139" cy="1253973"/>
            <a:chOff x="-1629562" y="641873"/>
            <a:chExt cx="2516139" cy="1253973"/>
          </a:xfrm>
        </p:grpSpPr>
        <p:sp>
          <p:nvSpPr>
            <p:cNvPr id="48" name="文本框 47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方案措施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-1629562" y="1347745"/>
              <a:ext cx="2380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Programme measures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: 圆角 49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73139" y="2970408"/>
            <a:ext cx="48520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Chapter</a:t>
            </a:r>
            <a:endParaRPr lang="zh-CN" altLang="en-US" sz="88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1060" y="2025753"/>
            <a:ext cx="1409880" cy="1409880"/>
            <a:chOff x="5527949" y="1826778"/>
            <a:chExt cx="1136102" cy="1136102"/>
          </a:xfrm>
        </p:grpSpPr>
        <p:sp>
          <p:nvSpPr>
            <p:cNvPr id="2" name="圆角矩形 1"/>
            <p:cNvSpPr/>
            <p:nvPr/>
          </p:nvSpPr>
          <p:spPr>
            <a:xfrm>
              <a:off x="5527949" y="1826778"/>
              <a:ext cx="1136102" cy="1136102"/>
            </a:xfrm>
            <a:prstGeom prst="roundRect">
              <a:avLst/>
            </a:prstGeom>
            <a:solidFill>
              <a:srgbClr val="EDC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710435" y="2140989"/>
              <a:ext cx="740271" cy="685988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10896" y="3780567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786449"/>
                </a:solidFill>
                <a:cs typeface="+mn-ea"/>
                <a:sym typeface="+mn-lt"/>
              </a:rPr>
              <a:t>未来工作计划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90433" y="4591256"/>
            <a:ext cx="2834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Future work plan &amp; project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34090" y="3234105"/>
            <a:ext cx="3006495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5840" y="18521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7442" y="2295019"/>
            <a:ext cx="18616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997963" y="1799753"/>
            <a:ext cx="714694" cy="714694"/>
          </a:xfrm>
          <a:prstGeom prst="roundRect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arrow-pointing-left-circular-button_20407"/>
          <p:cNvSpPr>
            <a:spLocks noChangeAspect="1"/>
          </p:cNvSpPr>
          <p:nvPr/>
        </p:nvSpPr>
        <p:spPr bwMode="auto">
          <a:xfrm>
            <a:off x="5152748" y="1954796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97963" y="4036951"/>
            <a:ext cx="714694" cy="714694"/>
          </a:xfrm>
          <a:prstGeom prst="roundRect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5840" y="40893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67442" y="4532217"/>
            <a:ext cx="18616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arrow-pointing-left-circular-button_20407"/>
          <p:cNvSpPr>
            <a:spLocks noChangeAspect="1"/>
          </p:cNvSpPr>
          <p:nvPr/>
        </p:nvSpPr>
        <p:spPr bwMode="auto">
          <a:xfrm>
            <a:off x="5152748" y="4191994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23483" y="1799753"/>
            <a:ext cx="714694" cy="714694"/>
          </a:xfrm>
          <a:prstGeom prst="roundRect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71360" y="18521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192962" y="2295019"/>
            <a:ext cx="18616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rrow-pointing-left-circular-button_20407"/>
          <p:cNvSpPr>
            <a:spLocks noChangeAspect="1"/>
          </p:cNvSpPr>
          <p:nvPr/>
        </p:nvSpPr>
        <p:spPr bwMode="auto">
          <a:xfrm>
            <a:off x="8478268" y="1954796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323483" y="4036951"/>
            <a:ext cx="714694" cy="714694"/>
          </a:xfrm>
          <a:prstGeom prst="roundRect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71360" y="40893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92962" y="4532217"/>
            <a:ext cx="18616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arrow-pointing-left-circular-button_20407"/>
          <p:cNvSpPr>
            <a:spLocks noChangeAspect="1"/>
          </p:cNvSpPr>
          <p:nvPr/>
        </p:nvSpPr>
        <p:spPr bwMode="auto">
          <a:xfrm>
            <a:off x="8478268" y="4191994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406606" y="1765140"/>
            <a:ext cx="2441694" cy="1253973"/>
            <a:chOff x="-1555117" y="641873"/>
            <a:chExt cx="2441694" cy="1253973"/>
          </a:xfrm>
        </p:grpSpPr>
        <p:sp>
          <p:nvSpPr>
            <p:cNvPr id="36" name="文本框 35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-1528629" y="1347745"/>
              <a:ext cx="15082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Working plan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: 圆角 37"/>
            <p:cNvSpPr/>
            <p:nvPr/>
          </p:nvSpPr>
          <p:spPr>
            <a:xfrm>
              <a:off x="-1378755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789884" y="3608962"/>
            <a:ext cx="2430984" cy="2247887"/>
          </a:xfrm>
          <a:prstGeom prst="trapezoid">
            <a:avLst/>
          </a:prstGeom>
          <a:noFill/>
          <a:ln>
            <a:solidFill>
              <a:srgbClr val="8AA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75176" y="3292410"/>
            <a:ext cx="660400" cy="660400"/>
          </a:xfrm>
          <a:prstGeom prst="roundRect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arrow-pointing-left-circular-button_20407"/>
          <p:cNvSpPr>
            <a:spLocks noChangeAspect="1"/>
          </p:cNvSpPr>
          <p:nvPr/>
        </p:nvSpPr>
        <p:spPr bwMode="auto">
          <a:xfrm>
            <a:off x="1806271" y="3423758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梯形 4"/>
          <p:cNvSpPr/>
          <p:nvPr/>
        </p:nvSpPr>
        <p:spPr>
          <a:xfrm>
            <a:off x="3535358" y="3627695"/>
            <a:ext cx="2430984" cy="2247887"/>
          </a:xfrm>
          <a:prstGeom prst="trapezoid">
            <a:avLst/>
          </a:prstGeom>
          <a:noFill/>
          <a:ln>
            <a:solidFill>
              <a:srgbClr val="EFC8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20650" y="3297495"/>
            <a:ext cx="660400" cy="660400"/>
          </a:xfrm>
          <a:prstGeom prst="roundRect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arrow-pointing-left-circular-button_20407"/>
          <p:cNvSpPr>
            <a:spLocks noChangeAspect="1"/>
          </p:cNvSpPr>
          <p:nvPr/>
        </p:nvSpPr>
        <p:spPr bwMode="auto">
          <a:xfrm>
            <a:off x="4551745" y="3428843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梯形 7"/>
          <p:cNvSpPr/>
          <p:nvPr/>
        </p:nvSpPr>
        <p:spPr>
          <a:xfrm>
            <a:off x="6280832" y="3617525"/>
            <a:ext cx="2430984" cy="2247887"/>
          </a:xfrm>
          <a:prstGeom prst="trapezoid">
            <a:avLst/>
          </a:prstGeom>
          <a:noFill/>
          <a:ln>
            <a:solidFill>
              <a:srgbClr val="DDC5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166124" y="3287325"/>
            <a:ext cx="660400" cy="660400"/>
          </a:xfrm>
          <a:prstGeom prst="roundRect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arrow-pointing-left-circular-button_20407"/>
          <p:cNvSpPr>
            <a:spLocks noChangeAspect="1"/>
          </p:cNvSpPr>
          <p:nvPr/>
        </p:nvSpPr>
        <p:spPr bwMode="auto">
          <a:xfrm>
            <a:off x="7297219" y="3418673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梯形 10"/>
          <p:cNvSpPr/>
          <p:nvPr/>
        </p:nvSpPr>
        <p:spPr>
          <a:xfrm>
            <a:off x="9026306" y="3622610"/>
            <a:ext cx="2430984" cy="2247887"/>
          </a:xfrm>
          <a:prstGeom prst="trapezoid">
            <a:avLst/>
          </a:prstGeom>
          <a:noFill/>
          <a:ln>
            <a:solidFill>
              <a:srgbClr val="EDCA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911598" y="3292410"/>
            <a:ext cx="660400" cy="660400"/>
          </a:xfrm>
          <a:prstGeom prst="roundRect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rrow-pointing-left-circular-button_20407"/>
          <p:cNvSpPr>
            <a:spLocks noChangeAspect="1"/>
          </p:cNvSpPr>
          <p:nvPr/>
        </p:nvSpPr>
        <p:spPr bwMode="auto">
          <a:xfrm>
            <a:off x="10042693" y="3423758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109" y="41259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74649" y="4606615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39596" y="41647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11136" y="4645500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65667" y="41692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37207" y="4649999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35327" y="41647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206867" y="4645500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项目描述，单击此处添加简短说明，请您在此修改您的内容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38555" y="2360649"/>
            <a:ext cx="829924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81413" y="883591"/>
            <a:ext cx="2441694" cy="1253973"/>
            <a:chOff x="-1555117" y="641873"/>
            <a:chExt cx="2441694" cy="1253973"/>
          </a:xfrm>
        </p:grpSpPr>
        <p:sp>
          <p:nvSpPr>
            <p:cNvPr id="34" name="文本框 33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预期项目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-1362605" y="1347745"/>
              <a:ext cx="19383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Expected projects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 rot="2700000">
            <a:off x="4739640" y="3048000"/>
            <a:ext cx="2750185" cy="2320290"/>
          </a:xfrm>
          <a:prstGeom prst="hexagon">
            <a:avLst/>
          </a:prstGeom>
          <a:noFill/>
          <a:ln w="101600">
            <a:solidFill>
              <a:srgbClr val="EDCAA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807551" y="2951936"/>
            <a:ext cx="842651" cy="842651"/>
          </a:xfrm>
          <a:prstGeom prst="roundRect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25717" y="4588978"/>
            <a:ext cx="842651" cy="842651"/>
          </a:xfrm>
          <a:prstGeom prst="roundRect">
            <a:avLst/>
          </a:prstGeom>
          <a:solidFill>
            <a:srgbClr val="EDC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524447" y="2960191"/>
            <a:ext cx="842651" cy="842651"/>
          </a:xfrm>
          <a:prstGeom prst="roundRect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13901" y="4588978"/>
            <a:ext cx="842651" cy="842651"/>
          </a:xfrm>
          <a:prstGeom prst="roundRect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82190" y="2991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86726" y="3402616"/>
            <a:ext cx="328117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本段适应文字章节，如果文字较多的内容描述比较适合放在这里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87323" y="45363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91860" y="4947621"/>
            <a:ext cx="3286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本段适应文字章节，如果文字较多的内容描述比较适合放在这里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21372" y="2991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42281" y="3402616"/>
            <a:ext cx="328117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本段适应文字章节，如果文字较多的内容描述比较适合放在这里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1372" y="45363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42281" y="4947621"/>
            <a:ext cx="328117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本段适应文字章节，如果文字较多的内容描述比较适合放在这里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881413" y="954477"/>
            <a:ext cx="2441694" cy="1253973"/>
            <a:chOff x="-1555117" y="641873"/>
            <a:chExt cx="2441694" cy="1253973"/>
          </a:xfrm>
        </p:grpSpPr>
        <p:sp>
          <p:nvSpPr>
            <p:cNvPr id="42" name="文本框 41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计划方案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-1061167" y="1347745"/>
              <a:ext cx="12250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Planning's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: 圆角 43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368075" y="3881572"/>
            <a:ext cx="13035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786449"/>
                </a:solidFill>
                <a:cs typeface="+mn-ea"/>
                <a:sym typeface="+mn-lt"/>
              </a:rPr>
              <a:t>Total</a:t>
            </a:r>
            <a:endParaRPr lang="zh-CN" altLang="en-US" sz="4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26730" y="4339336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786449"/>
                </a:solidFill>
                <a:cs typeface="+mn-ea"/>
                <a:sym typeface="+mn-lt"/>
              </a:rPr>
              <a:t>items</a:t>
            </a:r>
            <a:endParaRPr lang="zh-CN" altLang="en-US" sz="4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966131-91FF3134"/>
          <p:cNvPicPr>
            <a:picLocks noChangeAspect="1"/>
          </p:cNvPicPr>
          <p:nvPr/>
        </p:nvPicPr>
        <p:blipFill>
          <a:blip r:embed="rId2">
            <a:lum bright="84000"/>
          </a:blip>
          <a:srcRect r="91170" b="86561"/>
          <a:stretch>
            <a:fillRect/>
          </a:stretch>
        </p:blipFill>
        <p:spPr>
          <a:xfrm>
            <a:off x="4922520" y="3115310"/>
            <a:ext cx="625475" cy="737870"/>
          </a:xfrm>
          <a:prstGeom prst="rect">
            <a:avLst/>
          </a:prstGeom>
        </p:spPr>
      </p:pic>
      <p:pic>
        <p:nvPicPr>
          <p:cNvPr id="5" name="图片 4" descr="51miz-E966131-91FF3134"/>
          <p:cNvPicPr>
            <a:picLocks noChangeAspect="1"/>
          </p:cNvPicPr>
          <p:nvPr/>
        </p:nvPicPr>
        <p:blipFill>
          <a:blip r:embed="rId2">
            <a:lum bright="84000"/>
          </a:blip>
          <a:srcRect l="-403" t="21338" r="91573" b="65223"/>
          <a:stretch>
            <a:fillRect/>
          </a:stretch>
        </p:blipFill>
        <p:spPr>
          <a:xfrm>
            <a:off x="6633210" y="3036570"/>
            <a:ext cx="625475" cy="737870"/>
          </a:xfrm>
          <a:prstGeom prst="rect">
            <a:avLst/>
          </a:prstGeom>
        </p:spPr>
      </p:pic>
      <p:pic>
        <p:nvPicPr>
          <p:cNvPr id="6" name="图片 5" descr="51miz-E966131-91FF3134"/>
          <p:cNvPicPr>
            <a:picLocks noChangeAspect="1"/>
          </p:cNvPicPr>
          <p:nvPr/>
        </p:nvPicPr>
        <p:blipFill>
          <a:blip r:embed="rId2">
            <a:lum bright="84000"/>
          </a:blip>
          <a:srcRect l="14254" t="21165" r="76916" b="65396"/>
          <a:stretch>
            <a:fillRect/>
          </a:stretch>
        </p:blipFill>
        <p:spPr>
          <a:xfrm>
            <a:off x="4922520" y="4693920"/>
            <a:ext cx="625475" cy="737870"/>
          </a:xfrm>
          <a:prstGeom prst="rect">
            <a:avLst/>
          </a:prstGeom>
        </p:spPr>
      </p:pic>
      <p:pic>
        <p:nvPicPr>
          <p:cNvPr id="7" name="图片 6" descr="51miz-E966131-91FF3134"/>
          <p:cNvPicPr>
            <a:picLocks noChangeAspect="1"/>
          </p:cNvPicPr>
          <p:nvPr/>
        </p:nvPicPr>
        <p:blipFill>
          <a:blip r:embed="rId2">
            <a:lum bright="84000"/>
          </a:blip>
          <a:srcRect l="45450" t="42676" r="45720" b="43885"/>
          <a:stretch>
            <a:fillRect/>
          </a:stretch>
        </p:blipFill>
        <p:spPr>
          <a:xfrm>
            <a:off x="6674485" y="4641215"/>
            <a:ext cx="625475" cy="73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2030" y="2330800"/>
            <a:ext cx="741829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6045" y="4317497"/>
            <a:ext cx="1396536" cy="59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  <a:endParaRPr lang="en-US" altLang="zh-CN" sz="2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8577" y="4921875"/>
            <a:ext cx="18914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项目描述单击此处添加简短说明，请您在此修改的内容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72828" y="4317497"/>
            <a:ext cx="1396536" cy="59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  <a:endParaRPr lang="en-US" altLang="zh-CN" sz="2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5360" y="4921875"/>
            <a:ext cx="18914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项目描述单击此处添加简短说明，请您在此修改的内容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59611" y="4317497"/>
            <a:ext cx="1396536" cy="59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  <a:endParaRPr lang="en-US" altLang="zh-CN" sz="2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2143" y="4921875"/>
            <a:ext cx="18914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项目描述单击此处添加简短说明，请您在此修改的内容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646393" y="4317497"/>
            <a:ext cx="1396536" cy="59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  <a:endParaRPr lang="en-US" altLang="zh-CN" sz="2400" dirty="0">
              <a:solidFill>
                <a:srgbClr val="786449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8925" y="4921875"/>
            <a:ext cx="18914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项目描述单击此处添加简短说明，请您在此修改的内容</a:t>
            </a:r>
          </a:p>
        </p:txBody>
      </p:sp>
      <p:sp>
        <p:nvSpPr>
          <p:cNvPr id="21" name="arrow-pointing-left-circular-button_20407"/>
          <p:cNvSpPr>
            <a:spLocks noChangeAspect="1"/>
          </p:cNvSpPr>
          <p:nvPr/>
        </p:nvSpPr>
        <p:spPr bwMode="auto">
          <a:xfrm flipH="1">
            <a:off x="1663645" y="3482473"/>
            <a:ext cx="642607" cy="641788"/>
          </a:xfrm>
          <a:prstGeom prst="flowChartDecision">
            <a:avLst/>
          </a:prstGeom>
          <a:solidFill>
            <a:srgbClr val="8AA4B6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arrow-pointing-left-circular-button_20407"/>
          <p:cNvSpPr>
            <a:spLocks noChangeAspect="1"/>
          </p:cNvSpPr>
          <p:nvPr/>
        </p:nvSpPr>
        <p:spPr bwMode="auto">
          <a:xfrm flipH="1">
            <a:off x="4449793" y="3482473"/>
            <a:ext cx="642607" cy="641788"/>
          </a:xfrm>
          <a:prstGeom prst="diamond">
            <a:avLst/>
          </a:prstGeom>
          <a:solidFill>
            <a:srgbClr val="EFC8A7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arrow-pointing-left-circular-button_20407"/>
          <p:cNvSpPr>
            <a:spLocks noChangeAspect="1"/>
          </p:cNvSpPr>
          <p:nvPr/>
        </p:nvSpPr>
        <p:spPr bwMode="auto">
          <a:xfrm flipH="1">
            <a:off x="7236576" y="3482473"/>
            <a:ext cx="642607" cy="641788"/>
          </a:xfrm>
          <a:prstGeom prst="diamond">
            <a:avLst/>
          </a:prstGeom>
          <a:solidFill>
            <a:srgbClr val="DDC5B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arrow-pointing-left-circular-button_20407"/>
          <p:cNvSpPr>
            <a:spLocks noChangeAspect="1"/>
          </p:cNvSpPr>
          <p:nvPr/>
        </p:nvSpPr>
        <p:spPr bwMode="auto">
          <a:xfrm flipH="1">
            <a:off x="10023358" y="3482473"/>
            <a:ext cx="642607" cy="641788"/>
          </a:xfrm>
          <a:prstGeom prst="diamond">
            <a:avLst/>
          </a:prstGeom>
          <a:solidFill>
            <a:srgbClr val="EDCAAD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3108960" y="3803367"/>
            <a:ext cx="408305" cy="0"/>
          </a:xfrm>
          <a:prstGeom prst="straightConnector1">
            <a:avLst/>
          </a:prstGeom>
          <a:ln w="76200">
            <a:solidFill>
              <a:srgbClr val="F4E2D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6004560" y="3803367"/>
            <a:ext cx="408271" cy="0"/>
          </a:xfrm>
          <a:prstGeom prst="straightConnector1">
            <a:avLst/>
          </a:prstGeom>
          <a:ln w="76200">
            <a:solidFill>
              <a:srgbClr val="F4E2D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8807563" y="3803367"/>
            <a:ext cx="408271" cy="0"/>
          </a:xfrm>
          <a:prstGeom prst="straightConnector1">
            <a:avLst/>
          </a:prstGeom>
          <a:ln w="76200">
            <a:solidFill>
              <a:srgbClr val="F4E2D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881413" y="883591"/>
            <a:ext cx="2441694" cy="1253973"/>
            <a:chOff x="-1555117" y="641873"/>
            <a:chExt cx="2441694" cy="1253973"/>
          </a:xfrm>
        </p:grpSpPr>
        <p:sp>
          <p:nvSpPr>
            <p:cNvPr id="20" name="文本框 19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计划方案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-1061167" y="1347745"/>
              <a:ext cx="12250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Planning's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右箭头 2"/>
          <p:cNvSpPr/>
          <p:nvPr/>
        </p:nvSpPr>
        <p:spPr>
          <a:xfrm>
            <a:off x="1851025" y="3708400"/>
            <a:ext cx="266700" cy="20955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614545" y="3698875"/>
            <a:ext cx="266700" cy="20955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7425055" y="3708400"/>
            <a:ext cx="266700" cy="20955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0211435" y="3698875"/>
            <a:ext cx="266700" cy="20955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7300787" y="12149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工作内容回顾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329815" y="1728068"/>
            <a:ext cx="25330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Review contents details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300787" y="238657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市场数据分析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329815" y="2899725"/>
            <a:ext cx="2254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Market data analysis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00787" y="35582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面临解决方式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329815" y="4071382"/>
            <a:ext cx="2845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Facing solutions &amp; Method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300787" y="4729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未来工作计划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7329815" y="5243040"/>
            <a:ext cx="2834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Future work plan &amp; project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309727" y="1304263"/>
            <a:ext cx="802273" cy="4327222"/>
            <a:chOff x="6309727" y="1304263"/>
            <a:chExt cx="802273" cy="4327222"/>
          </a:xfrm>
        </p:grpSpPr>
        <p:sp>
          <p:nvSpPr>
            <p:cNvPr id="69" name="圆角矩形 68"/>
            <p:cNvSpPr/>
            <p:nvPr/>
          </p:nvSpPr>
          <p:spPr>
            <a:xfrm>
              <a:off x="6309727" y="1304263"/>
              <a:ext cx="802273" cy="802273"/>
            </a:xfrm>
            <a:prstGeom prst="roundRect">
              <a:avLst/>
            </a:prstGeom>
            <a:solidFill>
              <a:srgbClr val="8AA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6309727" y="2461406"/>
              <a:ext cx="802273" cy="802273"/>
            </a:xfrm>
            <a:prstGeom prst="roundRect">
              <a:avLst/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6309727" y="3618549"/>
              <a:ext cx="802273" cy="802273"/>
            </a:xfrm>
            <a:prstGeom prst="roundRect">
              <a:avLst/>
            </a:prstGeom>
            <a:solidFill>
              <a:srgbClr val="DDC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6309727" y="4775693"/>
              <a:ext cx="802273" cy="802273"/>
            </a:xfrm>
            <a:prstGeom prst="roundRect">
              <a:avLst/>
            </a:prstGeom>
            <a:solidFill>
              <a:srgbClr val="EDC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6430979" y="1388639"/>
              <a:ext cx="537736" cy="755809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6430979" y="2530393"/>
              <a:ext cx="537736" cy="755809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6430979" y="3738524"/>
              <a:ext cx="559769" cy="761405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6430979" y="4870080"/>
              <a:ext cx="559769" cy="761405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958249" y="2137978"/>
            <a:ext cx="301717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Con</a:t>
            </a:r>
            <a:endParaRPr lang="zh-CN" altLang="en-US" sz="96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641129" y="2551576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7B664B"/>
                </a:solidFill>
                <a:cs typeface="+mn-ea"/>
                <a:sym typeface="+mn-lt"/>
              </a:rPr>
              <a:t>目录</a:t>
            </a:r>
            <a:endParaRPr lang="zh-CN" altLang="en-US" sz="6000" dirty="0">
              <a:solidFill>
                <a:srgbClr val="7B664B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332538" y="3645058"/>
            <a:ext cx="2494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7B664B"/>
                </a:solidFill>
                <a:cs typeface="+mn-ea"/>
                <a:sym typeface="+mn-lt"/>
              </a:rPr>
              <a:t>工作总结汇报</a:t>
            </a:r>
          </a:p>
        </p:txBody>
      </p:sp>
      <p:sp>
        <p:nvSpPr>
          <p:cNvPr id="85" name="矩形: 圆角 84"/>
          <p:cNvSpPr/>
          <p:nvPr/>
        </p:nvSpPr>
        <p:spPr>
          <a:xfrm>
            <a:off x="3222625" y="4327742"/>
            <a:ext cx="720725" cy="81319"/>
          </a:xfrm>
          <a:prstGeom prst="roundRect">
            <a:avLst>
              <a:gd name="adj" fmla="val 50000"/>
            </a:avLst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48344" y="1557984"/>
            <a:ext cx="528542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Thanks</a:t>
            </a:r>
            <a:endParaRPr lang="zh-CN" altLang="en-US" sz="88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6172" y="22227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7B664B"/>
                </a:solidFill>
                <a:cs typeface="+mn-ea"/>
                <a:sym typeface="+mn-lt"/>
              </a:rPr>
              <a:t>多谢您的观看</a:t>
            </a:r>
          </a:p>
        </p:txBody>
      </p:sp>
      <p:sp>
        <p:nvSpPr>
          <p:cNvPr id="12" name="矩形 11"/>
          <p:cNvSpPr/>
          <p:nvPr/>
        </p:nvSpPr>
        <p:spPr>
          <a:xfrm>
            <a:off x="3140697" y="3211610"/>
            <a:ext cx="59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7B664B"/>
                </a:solidFill>
                <a:cs typeface="+mn-ea"/>
                <a:sym typeface="+mn-lt"/>
              </a:rPr>
              <a:t>持续性发展期待与您共创完美世界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559190" y="5709883"/>
            <a:ext cx="3073616" cy="566861"/>
            <a:chOff x="4559188" y="5709883"/>
            <a:chExt cx="3073616" cy="566861"/>
          </a:xfrm>
        </p:grpSpPr>
        <p:sp>
          <p:nvSpPr>
            <p:cNvPr id="16" name="矩形 15"/>
            <p:cNvSpPr/>
            <p:nvPr/>
          </p:nvSpPr>
          <p:spPr>
            <a:xfrm>
              <a:off x="4559188" y="5968967"/>
              <a:ext cx="307361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SUMMARIES &amp; PLANNINGS</a:t>
              </a:r>
              <a:endParaRPr lang="zh-CN" altLang="en-US" sz="1400" dirty="0">
                <a:solidFill>
                  <a:srgbClr val="786449">
                    <a:alpha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67003" y="5709883"/>
              <a:ext cx="245798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MORANDI ELEGANT</a:t>
              </a:r>
              <a:r>
                <a:rPr lang="en-US" altLang="zh-CN" sz="1400" dirty="0">
                  <a:solidFill>
                    <a:srgbClr val="786449">
                      <a:alpha val="50000"/>
                    </a:srgbClr>
                  </a:solidFill>
                  <a:cs typeface="+mn-ea"/>
                  <a:sym typeface="+mn-lt"/>
                </a:rPr>
                <a:t>LY</a:t>
              </a:r>
              <a:endParaRPr lang="zh-CN" altLang="en-US" sz="1400" dirty="0">
                <a:solidFill>
                  <a:srgbClr val="786449">
                    <a:alpha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898808" y="3718106"/>
            <a:ext cx="6924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786449">
                    <a:alpha val="80000"/>
                  </a:srgbClr>
                </a:solidFill>
                <a:cs typeface="+mn-ea"/>
                <a:sym typeface="+mn-lt"/>
              </a:rPr>
              <a:t>WATERCOLOR HAND-PAINTED WORK SUMMARY DEMONSTRATION</a:t>
            </a:r>
            <a:endParaRPr lang="zh-CN" altLang="en-US" sz="1600" dirty="0">
              <a:solidFill>
                <a:srgbClr val="786449">
                  <a:alpha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" name="矩形: 圆角 12"/>
          <p:cNvSpPr/>
          <p:nvPr/>
        </p:nvSpPr>
        <p:spPr>
          <a:xfrm>
            <a:off x="4867002" y="4393547"/>
            <a:ext cx="2457990" cy="494335"/>
          </a:xfrm>
          <a:prstGeom prst="trapezoid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cs typeface="+mn-ea"/>
                <a:sym typeface="+mn-lt"/>
              </a:rPr>
              <a:t>汇报人：张三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4568" y="2237874"/>
            <a:ext cx="5413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164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73139" y="2955894"/>
            <a:ext cx="48520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Chapter</a:t>
            </a:r>
            <a:endParaRPr lang="zh-CN" altLang="en-US" sz="88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1060" y="2011239"/>
            <a:ext cx="1409880" cy="1409880"/>
            <a:chOff x="5527949" y="1826778"/>
            <a:chExt cx="1136102" cy="1136102"/>
          </a:xfrm>
        </p:grpSpPr>
        <p:sp>
          <p:nvSpPr>
            <p:cNvPr id="2" name="圆角矩形 1"/>
            <p:cNvSpPr/>
            <p:nvPr/>
          </p:nvSpPr>
          <p:spPr>
            <a:xfrm>
              <a:off x="5527949" y="1826778"/>
              <a:ext cx="1136102" cy="1136102"/>
            </a:xfrm>
            <a:prstGeom prst="roundRect">
              <a:avLst/>
            </a:prstGeom>
            <a:solidFill>
              <a:srgbClr val="8AA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710435" y="2140989"/>
              <a:ext cx="740271" cy="685988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10896" y="376605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786449"/>
                </a:solidFill>
                <a:cs typeface="+mn-ea"/>
                <a:sym typeface="+mn-lt"/>
              </a:rPr>
              <a:t>工作内容回顾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14051" y="4560823"/>
            <a:ext cx="25330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Review contents details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371694" y="2659437"/>
            <a:ext cx="3868282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47894" y="5067945"/>
            <a:ext cx="1453481" cy="482463"/>
            <a:chOff x="1142803" y="4753382"/>
            <a:chExt cx="1453481" cy="482463"/>
          </a:xfrm>
        </p:grpSpPr>
        <p:sp>
          <p:nvSpPr>
            <p:cNvPr id="21" name="矩形: 圆角 20"/>
            <p:cNvSpPr/>
            <p:nvPr/>
          </p:nvSpPr>
          <p:spPr>
            <a:xfrm flipH="1" flipV="1">
              <a:off x="1142803" y="4753382"/>
              <a:ext cx="1453481" cy="482463"/>
            </a:xfrm>
            <a:prstGeom prst="trapezoid">
              <a:avLst/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72762" y="4804690"/>
              <a:ext cx="1265208" cy="419457"/>
            </a:xfrm>
            <a:prstGeom prst="trapezoid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Subtitle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66252" y="1244541"/>
            <a:ext cx="2551208" cy="1253973"/>
            <a:chOff x="1366252" y="1244541"/>
            <a:chExt cx="2551208" cy="1253973"/>
          </a:xfrm>
        </p:grpSpPr>
        <p:sp>
          <p:nvSpPr>
            <p:cNvPr id="13" name="文本框 12"/>
            <p:cNvSpPr txBox="1"/>
            <p:nvPr/>
          </p:nvSpPr>
          <p:spPr>
            <a:xfrm>
              <a:off x="1366252" y="124454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工作回顾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84394" y="1950413"/>
              <a:ext cx="25330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Review contents details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1514459" y="2389449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05525" y="1339244"/>
            <a:ext cx="4631725" cy="4167047"/>
            <a:chOff x="6096000" y="1326544"/>
            <a:chExt cx="4631725" cy="4167047"/>
          </a:xfrm>
        </p:grpSpPr>
        <p:sp>
          <p:nvSpPr>
            <p:cNvPr id="29" name="圆角矩形 28"/>
            <p:cNvSpPr/>
            <p:nvPr/>
          </p:nvSpPr>
          <p:spPr>
            <a:xfrm>
              <a:off x="8581245" y="2488400"/>
              <a:ext cx="713227" cy="738769"/>
            </a:xfrm>
            <a:prstGeom prst="roundRect">
              <a:avLst/>
            </a:prstGeom>
            <a:solidFill>
              <a:srgbClr val="F1E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571186" y="3690954"/>
              <a:ext cx="713227" cy="738769"/>
            </a:xfrm>
            <a:prstGeom prst="roundRect">
              <a:avLst/>
            </a:prstGeom>
            <a:solidFill>
              <a:srgbClr val="F1E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096000" y="2725073"/>
              <a:ext cx="1433253" cy="1433253"/>
            </a:xfrm>
            <a:prstGeom prst="roundRect">
              <a:avLst/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PPT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695236" y="2725072"/>
              <a:ext cx="1433253" cy="1433253"/>
            </a:xfrm>
            <a:prstGeom prst="roundRect">
              <a:avLst/>
            </a:prstGeom>
            <a:solidFill>
              <a:srgbClr val="DDC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ISO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9294472" y="2725072"/>
              <a:ext cx="1433253" cy="1433253"/>
            </a:xfrm>
            <a:prstGeom prst="roundRect">
              <a:avLst/>
            </a:prstGeom>
            <a:solidFill>
              <a:srgbClr val="EDC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Sales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8471703" y="4060338"/>
              <a:ext cx="1433253" cy="1433253"/>
            </a:xfrm>
            <a:prstGeom prst="roundRect">
              <a:avLst/>
            </a:prstGeom>
            <a:blipFill rotWithShape="1">
              <a:blip r:embed="rId2">
                <a:extLst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904043" y="1326544"/>
              <a:ext cx="1433253" cy="1433253"/>
            </a:xfrm>
            <a:prstGeom prst="roundRect">
              <a:avLst/>
            </a:prstGeom>
            <a:blipFill rotWithShape="1">
              <a:blip r:embed="rId3">
                <a:extLst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6911620" y="1326627"/>
              <a:ext cx="1433253" cy="1433253"/>
            </a:xfrm>
            <a:prstGeom prst="roundRect">
              <a:avLst/>
            </a:prstGeom>
            <a:solidFill>
              <a:srgbClr val="DDC5B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8485112" y="4060260"/>
              <a:ext cx="1433253" cy="1433253"/>
            </a:xfrm>
            <a:prstGeom prst="roundRect">
              <a:avLst/>
            </a:prstGeom>
            <a:solidFill>
              <a:srgbClr val="DDC5B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6583" y="2326915"/>
            <a:ext cx="4506079" cy="1879571"/>
          </a:xfrm>
          <a:prstGeom prst="rect">
            <a:avLst/>
          </a:prstGeom>
          <a:blipFill rotWithShape="1">
            <a:blip r:embed="rId2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50423" y="4263753"/>
            <a:ext cx="4380577" cy="1879571"/>
          </a:xfrm>
          <a:prstGeom prst="rect">
            <a:avLst/>
          </a:prstGeom>
          <a:blipFill rotWithShape="1">
            <a:blip r:embed="rId3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38367" y="2391049"/>
            <a:ext cx="1595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38367" y="2956268"/>
            <a:ext cx="449263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61001" y="4587059"/>
            <a:ext cx="1595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61001" y="5152278"/>
            <a:ext cx="44926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5927" y="759701"/>
            <a:ext cx="2441694" cy="1253973"/>
            <a:chOff x="1366252" y="1244541"/>
            <a:chExt cx="2441694" cy="1253973"/>
          </a:xfrm>
        </p:grpSpPr>
        <p:sp>
          <p:nvSpPr>
            <p:cNvPr id="14" name="文本框 13"/>
            <p:cNvSpPr txBox="1"/>
            <p:nvPr/>
          </p:nvSpPr>
          <p:spPr>
            <a:xfrm>
              <a:off x="1366252" y="124454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主要工作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22494" y="1950413"/>
              <a:ext cx="15354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Main working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1514459" y="2389449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076325" y="2327275"/>
            <a:ext cx="4477385" cy="1878330"/>
          </a:xfrm>
          <a:prstGeom prst="rect">
            <a:avLst/>
          </a:prstGeom>
          <a:solidFill>
            <a:srgbClr val="DDC5B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51320" y="4265295"/>
            <a:ext cx="4477385" cy="1878330"/>
          </a:xfrm>
          <a:prstGeom prst="rect">
            <a:avLst/>
          </a:prstGeom>
          <a:solidFill>
            <a:srgbClr val="DDC5B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6693" y="2485066"/>
            <a:ext cx="2641600" cy="1756068"/>
          </a:xfrm>
          <a:prstGeom prst="rect">
            <a:avLst/>
          </a:prstGeom>
          <a:blipFill rotWithShape="1">
            <a:blip r:embed="rId2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x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430145" y="3883788"/>
            <a:ext cx="714694" cy="714694"/>
          </a:xfrm>
          <a:prstGeom prst="roundRect">
            <a:avLst/>
          </a:prstGeom>
          <a:solidFill>
            <a:srgbClr val="8A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0311" y="2485066"/>
            <a:ext cx="2641600" cy="1756068"/>
          </a:xfrm>
          <a:prstGeom prst="rect">
            <a:avLst/>
          </a:prstGeom>
          <a:blipFill rotWithShape="1">
            <a:blip r:embed="rId3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683764" y="3883788"/>
            <a:ext cx="714694" cy="714694"/>
          </a:xfrm>
          <a:prstGeom prst="roundRect">
            <a:avLst/>
          </a:prstGeom>
          <a:solidFill>
            <a:srgbClr val="EF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8017" y="2485066"/>
            <a:ext cx="2641600" cy="1756068"/>
          </a:xfrm>
          <a:prstGeom prst="rect">
            <a:avLst/>
          </a:prstGeom>
          <a:blipFill rotWithShape="1">
            <a:blip r:embed="rId4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931470" y="3883788"/>
            <a:ext cx="714694" cy="714694"/>
          </a:xfrm>
          <a:prstGeom prst="roundRect">
            <a:avLst/>
          </a:prstGeom>
          <a:solidFill>
            <a:srgbClr val="DDC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9238" y="5208234"/>
            <a:ext cx="2236510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51339" y="4751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26450" y="5208234"/>
            <a:ext cx="2236510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08551" y="4751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83661" y="5208234"/>
            <a:ext cx="2236510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65762" y="4751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786449"/>
                </a:solidFill>
                <a:cs typeface="+mn-ea"/>
                <a:sym typeface="+mn-lt"/>
              </a:rPr>
              <a:t>项目名称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20311" y="852914"/>
            <a:ext cx="2602796" cy="1253973"/>
            <a:chOff x="-1716219" y="641873"/>
            <a:chExt cx="2602796" cy="1253973"/>
          </a:xfrm>
        </p:grpSpPr>
        <p:sp>
          <p:nvSpPr>
            <p:cNvPr id="22" name="文本框 21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重点项目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1716219" y="1347745"/>
              <a:ext cx="25330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Review contents details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3" name="图片 12" descr="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875" y="3947160"/>
            <a:ext cx="713105" cy="588645"/>
          </a:xfrm>
          <a:prstGeom prst="rect">
            <a:avLst/>
          </a:prstGeom>
        </p:spPr>
      </p:pic>
      <p:pic>
        <p:nvPicPr>
          <p:cNvPr id="14" name="图片 13" descr="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0390" y="3943985"/>
            <a:ext cx="762000" cy="504825"/>
          </a:xfrm>
          <a:prstGeom prst="rect">
            <a:avLst/>
          </a:prstGeom>
        </p:spPr>
      </p:pic>
      <p:pic>
        <p:nvPicPr>
          <p:cNvPr id="15" name="图片 14" descr="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6200" y="3917950"/>
            <a:ext cx="671830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73139" y="2970408"/>
            <a:ext cx="48520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EEEAE7">
                    <a:alpha val="80000"/>
                  </a:srgbClr>
                </a:solidFill>
                <a:cs typeface="+mn-ea"/>
                <a:sym typeface="+mn-lt"/>
              </a:rPr>
              <a:t>Chapter</a:t>
            </a:r>
            <a:endParaRPr lang="zh-CN" altLang="en-US" sz="8800" dirty="0">
              <a:solidFill>
                <a:srgbClr val="EEEAE7">
                  <a:alpha val="8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1060" y="2025753"/>
            <a:ext cx="1409880" cy="1409880"/>
            <a:chOff x="5527949" y="1826778"/>
            <a:chExt cx="1136102" cy="1136102"/>
          </a:xfrm>
        </p:grpSpPr>
        <p:sp>
          <p:nvSpPr>
            <p:cNvPr id="2" name="圆角矩形 1"/>
            <p:cNvSpPr/>
            <p:nvPr/>
          </p:nvSpPr>
          <p:spPr>
            <a:xfrm>
              <a:off x="5527949" y="1826778"/>
              <a:ext cx="1136102" cy="1136102"/>
            </a:xfrm>
            <a:prstGeom prst="roundRect">
              <a:avLst/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710435" y="2140989"/>
              <a:ext cx="740271" cy="685988"/>
            </a:xfrm>
            <a:prstGeom prst="round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10896" y="3780567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786449"/>
                </a:solidFill>
                <a:cs typeface="+mn-ea"/>
                <a:sym typeface="+mn-lt"/>
              </a:rPr>
              <a:t>市场数据分析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33475" y="4575337"/>
            <a:ext cx="2254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6AEB6"/>
                </a:solidFill>
                <a:cs typeface="+mn-ea"/>
                <a:sym typeface="+mn-lt"/>
              </a:rPr>
              <a:t>Market data analysis</a:t>
            </a:r>
            <a:endParaRPr lang="zh-CN" altLang="en-US" sz="1600" dirty="0">
              <a:solidFill>
                <a:srgbClr val="A6AEB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心形 2"/>
          <p:cNvSpPr/>
          <p:nvPr/>
        </p:nvSpPr>
        <p:spPr>
          <a:xfrm>
            <a:off x="4724400" y="2674257"/>
            <a:ext cx="1509485" cy="1509485"/>
          </a:xfrm>
          <a:prstGeom prst="heart">
            <a:avLst/>
          </a:prstGeom>
          <a:solidFill>
            <a:srgbClr val="8AA4B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4" name="心形 3"/>
          <p:cNvSpPr/>
          <p:nvPr/>
        </p:nvSpPr>
        <p:spPr>
          <a:xfrm>
            <a:off x="5994399" y="2674257"/>
            <a:ext cx="1509485" cy="1509485"/>
          </a:xfrm>
          <a:prstGeom prst="heart">
            <a:avLst/>
          </a:prstGeom>
          <a:solidFill>
            <a:srgbClr val="EDCAAD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5" name="心形 4"/>
          <p:cNvSpPr/>
          <p:nvPr/>
        </p:nvSpPr>
        <p:spPr>
          <a:xfrm>
            <a:off x="4724400" y="3900714"/>
            <a:ext cx="1509485" cy="1509485"/>
          </a:xfrm>
          <a:prstGeom prst="heart">
            <a:avLst/>
          </a:prstGeom>
          <a:solidFill>
            <a:srgbClr val="EFC8A7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82537" y="24987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85735B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272169" y="2978431"/>
            <a:ext cx="2031325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2537" y="452471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85735B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272169" y="5004421"/>
            <a:ext cx="2031325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99481" y="24987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85735B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999481" y="2978431"/>
            <a:ext cx="2050561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99481" y="452471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85735B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99481" y="5004421"/>
            <a:ext cx="2050561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添加项目描述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请在此修改具体内容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81413" y="852914"/>
            <a:ext cx="2441694" cy="1253973"/>
            <a:chOff x="-1555117" y="641873"/>
            <a:chExt cx="2441694" cy="1253973"/>
          </a:xfrm>
        </p:grpSpPr>
        <p:sp>
          <p:nvSpPr>
            <p:cNvPr id="34" name="文本框 33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市场数据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-1210899" y="1347745"/>
              <a:ext cx="16886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Marketing data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-632090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心形 36"/>
          <p:cNvSpPr/>
          <p:nvPr/>
        </p:nvSpPr>
        <p:spPr>
          <a:xfrm>
            <a:off x="5994399" y="3893458"/>
            <a:ext cx="1509485" cy="1509485"/>
          </a:xfrm>
          <a:prstGeom prst="heart">
            <a:avLst/>
          </a:prstGeom>
          <a:solidFill>
            <a:srgbClr val="DDC5B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04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5"/>
          <p:cNvGraphicFramePr>
            <a:graphicFrameLocks noGrp="1"/>
          </p:cNvGraphicFramePr>
          <p:nvPr>
            <p:ph idx="4294967295"/>
          </p:nvPr>
        </p:nvGraphicFramePr>
        <p:xfrm>
          <a:off x="1320800" y="1665288"/>
          <a:ext cx="5076825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913900" y="2996433"/>
            <a:ext cx="3868282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13900" y="1516563"/>
            <a:ext cx="2441694" cy="1253973"/>
            <a:chOff x="-1555117" y="641873"/>
            <a:chExt cx="2441694" cy="1253973"/>
          </a:xfrm>
        </p:grpSpPr>
        <p:sp>
          <p:nvSpPr>
            <p:cNvPr id="18" name="文本框 17"/>
            <p:cNvSpPr txBox="1"/>
            <p:nvPr/>
          </p:nvSpPr>
          <p:spPr>
            <a:xfrm>
              <a:off x="-1555117" y="64187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786449"/>
                  </a:solidFill>
                  <a:cs typeface="+mn-ea"/>
                  <a:sym typeface="+mn-lt"/>
                </a:rPr>
                <a:t>财务分析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-1528629" y="1347745"/>
              <a:ext cx="19543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A6AEB6"/>
                  </a:solidFill>
                  <a:cs typeface="+mn-ea"/>
                  <a:sym typeface="+mn-lt"/>
                </a:rPr>
                <a:t>Financial analysis</a:t>
              </a:r>
              <a:endParaRPr lang="zh-CN" altLang="en-US" sz="1600" dirty="0">
                <a:solidFill>
                  <a:srgbClr val="A6AEB6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-1378755" y="1786781"/>
              <a:ext cx="595641" cy="109065"/>
            </a:xfrm>
            <a:prstGeom prst="roundRect">
              <a:avLst>
                <a:gd name="adj" fmla="val 50000"/>
              </a:avLst>
            </a:prstGeom>
            <a:solidFill>
              <a:srgbClr val="EFC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1rwlnfb">
      <a:majorFont>
        <a:latin typeface="阿里巴巴普惠体 2.0 75 SemiBold"/>
        <a:ea typeface="阿里巴巴普惠体 2.0 55 Regular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1rwlnfb">
      <a:majorFont>
        <a:latin typeface="阿里巴巴普惠体 2.0 75 SemiBold"/>
        <a:ea typeface="阿里巴巴普惠体 2.0 55 Regular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1776</Words>
  <Application>Microsoft Office PowerPoint</Application>
  <PresentationFormat>宽屏</PresentationFormat>
  <Paragraphs>203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阿里巴巴普惠体 2.0 55 Regular</vt:lpstr>
      <vt:lpstr>阿里巴巴普惠体 2.0 75 SemiBold</vt:lpstr>
      <vt:lpstr>等线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淡雅水彩</dc:title>
  <dc:creator>user</dc:creator>
  <cp:keywords>——</cp:keywords>
  <dc:description>——</dc:description>
  <cp:lastModifiedBy>YANGs</cp:lastModifiedBy>
  <cp:revision>174</cp:revision>
  <dcterms:created xsi:type="dcterms:W3CDTF">2020-10-26T01:57:00Z</dcterms:created>
  <dcterms:modified xsi:type="dcterms:W3CDTF">2021-07-15T13:48:59Z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