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63" r:id="rId3"/>
    <p:sldId id="260" r:id="rId4"/>
    <p:sldId id="264" r:id="rId5"/>
    <p:sldId id="268" r:id="rId6"/>
    <p:sldId id="269" r:id="rId7"/>
    <p:sldId id="272" r:id="rId8"/>
    <p:sldId id="273" r:id="rId9"/>
    <p:sldId id="274" r:id="rId10"/>
    <p:sldId id="275" r:id="rId11"/>
    <p:sldId id="277" r:id="rId12"/>
    <p:sldId id="278" r:id="rId13"/>
    <p:sldId id="279" r:id="rId14"/>
    <p:sldId id="28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FF"/>
    <a:srgbClr val="9EC7FB"/>
    <a:srgbClr val="56C6FF"/>
    <a:srgbClr val="0071FF"/>
    <a:srgbClr val="0053FF"/>
    <a:srgbClr val="0D1A35"/>
    <a:srgbClr val="0D1B35"/>
    <a:srgbClr val="0E3092"/>
    <a:srgbClr val="333F50"/>
    <a:srgbClr val="0E1C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3" autoAdjust="0"/>
  </p:normalViewPr>
  <p:slideViewPr>
    <p:cSldViewPr snapToGrid="0">
      <p:cViewPr varScale="1">
        <p:scale>
          <a:sx n="83" d="100"/>
          <a:sy n="83" d="100"/>
        </p:scale>
        <p:origin x="658" y="77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16F01-EC0A-42ED-B52A-E5F482AAC192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AA498-5873-4FCE-AF6E-3B72C932C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4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33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77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19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26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848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83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98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069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AA498-5873-4FCE-AF6E-3B72C932CD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04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1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0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97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0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49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4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67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22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832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82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92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FFD19-A6EB-4572-B8D7-DB4A16AF8896}" type="datetimeFigureOut">
              <a:rPr lang="zh-CN" altLang="en-US" smtClean="0"/>
              <a:t>2021/7/31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A00D3-F96A-4F38-9B10-1A819ACFC7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0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6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web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-246743"/>
            <a:ext cx="12192000" cy="7104743"/>
          </a:xfrm>
          <a:prstGeom prst="rect">
            <a:avLst/>
          </a:prstGeom>
          <a:solidFill>
            <a:srgbClr val="0D1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4364" y="-2772229"/>
            <a:ext cx="6411326" cy="41365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578" y="-2525486"/>
            <a:ext cx="6411326" cy="413657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246743"/>
            <a:ext cx="12192000" cy="1821543"/>
          </a:xfrm>
          <a:prstGeom prst="rect">
            <a:avLst/>
          </a:prstGeom>
          <a:solidFill>
            <a:srgbClr val="0D1A35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47" y="246179"/>
            <a:ext cx="912781" cy="91278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613603" y="998200"/>
            <a:ext cx="2922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渔好问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8107" y="318223"/>
            <a:ext cx="928914" cy="92891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1335" y="1158960"/>
            <a:ext cx="13988950" cy="6689398"/>
          </a:xfrm>
          <a:prstGeom prst="rect">
            <a:avLst/>
          </a:prstGeom>
        </p:spPr>
      </p:pic>
      <p:sp>
        <p:nvSpPr>
          <p:cNvPr id="22" name="平行四边形 21"/>
          <p:cNvSpPr/>
          <p:nvPr/>
        </p:nvSpPr>
        <p:spPr>
          <a:xfrm>
            <a:off x="1715465" y="5199961"/>
            <a:ext cx="8336585" cy="515039"/>
          </a:xfrm>
          <a:prstGeom prst="parallelogram">
            <a:avLst>
              <a:gd name="adj" fmla="val 1267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>
            <a:off x="5407069" y="2902345"/>
            <a:ext cx="4962481" cy="183756"/>
          </a:xfrm>
          <a:prstGeom prst="parallelogram">
            <a:avLst/>
          </a:prstGeom>
          <a:gradFill flip="none" rotWithShape="1">
            <a:gsLst>
              <a:gs pos="80000">
                <a:srgbClr val="97AACB">
                  <a:alpha val="89000"/>
                </a:srgbClr>
              </a:gs>
              <a:gs pos="100000">
                <a:schemeClr val="accent5">
                  <a:lumMod val="75000"/>
                  <a:alpha val="7900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936491" y="5188817"/>
            <a:ext cx="8029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1060" dirty="0">
                <a:solidFill>
                  <a:schemeClr val="accent5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#</a:t>
            </a:r>
            <a:r>
              <a:rPr lang="zh-CN" altLang="en-US" sz="3200" spc="1060" dirty="0">
                <a:solidFill>
                  <a:schemeClr val="accent5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狂风暴雨来袭，沉着冷静抗击</a:t>
            </a:r>
            <a:r>
              <a:rPr lang="en-US" altLang="zh-CN" sz="3200" spc="1060" dirty="0">
                <a:solidFill>
                  <a:schemeClr val="accent5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#</a:t>
            </a:r>
            <a:endParaRPr lang="zh-CN" altLang="en-US" sz="3200" spc="1060" dirty="0">
              <a:solidFill>
                <a:schemeClr val="accent5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63271" y="1458004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紧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476171" y="1458004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53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急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715465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solidFill>
                  <a:prstClr val="whit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暴</a:t>
            </a:r>
            <a:endParaRPr lang="zh-CN" altLang="en-US" sz="11500" spc="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34690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553915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自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973140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救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392365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75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指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11590" y="3307860"/>
            <a:ext cx="16177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72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406492" y="2370944"/>
            <a:ext cx="5757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学会自救：</a:t>
            </a:r>
            <a:r>
              <a:rPr lang="en-US" altLang="zh-CN" sz="3200" b="1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K</a:t>
            </a:r>
            <a:r>
              <a:rPr lang="en-US" altLang="zh-CN" sz="2800" b="1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eep </a:t>
            </a:r>
            <a:r>
              <a:rPr lang="en-US" altLang="zh-CN" sz="3200" b="1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C</a:t>
            </a:r>
            <a:r>
              <a:rPr lang="en-US" altLang="zh-CN" sz="2800" b="1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alm</a:t>
            </a:r>
            <a:endParaRPr lang="zh-CN" altLang="en-US" sz="2800" b="1" spc="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203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56538" y="1045722"/>
            <a:ext cx="12304462" cy="5951589"/>
          </a:xfrm>
          <a:prstGeom prst="rect">
            <a:avLst/>
          </a:prstGeom>
          <a:solidFill>
            <a:srgbClr val="0D1B35">
              <a:alpha val="93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洪灾之后如何治理农田？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71138D5-088F-43C7-99D1-DF4554EA5D20}"/>
              </a:ext>
            </a:extLst>
          </p:cNvPr>
          <p:cNvGrpSpPr/>
          <p:nvPr/>
        </p:nvGrpSpPr>
        <p:grpSpPr>
          <a:xfrm>
            <a:off x="3543543" y="1819666"/>
            <a:ext cx="3380091" cy="4542941"/>
            <a:chOff x="3543543" y="1819666"/>
            <a:chExt cx="3380091" cy="4542941"/>
          </a:xfrm>
        </p:grpSpPr>
        <p:sp>
          <p:nvSpPr>
            <p:cNvPr id="2" name="剪去对角的矩形 1"/>
            <p:cNvSpPr/>
            <p:nvPr/>
          </p:nvSpPr>
          <p:spPr>
            <a:xfrm>
              <a:off x="3543543" y="1819666"/>
              <a:ext cx="3380091" cy="4542941"/>
            </a:xfrm>
            <a:prstGeom prst="snip2DiagRect">
              <a:avLst>
                <a:gd name="adj1" fmla="val 0"/>
                <a:gd name="adj2" fmla="val 12104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725606" y="3004848"/>
              <a:ext cx="2966387" cy="2536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组织人力、机械及时抢收成熟的早稻、春玉米，做到成熟一块、收获一块、脱粒晾晒一块，避免堆垛造成发芽霉烂，确保颗粒归仓。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725606" y="2243207"/>
              <a:ext cx="1955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粮食的抢收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843744" y="2837661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850391" y="5349367"/>
              <a:ext cx="559319" cy="5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C35C51-A110-467A-9B13-06A5864F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4944" y="5754160"/>
              <a:ext cx="608447" cy="608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6102254" y="2244125"/>
              <a:ext cx="460535" cy="409364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3209E4A-9257-4C0C-BDD5-06AC8C0BD6CC}"/>
              </a:ext>
            </a:extLst>
          </p:cNvPr>
          <p:cNvGrpSpPr/>
          <p:nvPr/>
        </p:nvGrpSpPr>
        <p:grpSpPr>
          <a:xfrm>
            <a:off x="635251" y="1774826"/>
            <a:ext cx="1301723" cy="4703707"/>
            <a:chOff x="635251" y="1774826"/>
            <a:chExt cx="1301723" cy="4703707"/>
          </a:xfrm>
        </p:grpSpPr>
        <p:sp>
          <p:nvSpPr>
            <p:cNvPr id="9" name="文本框 8"/>
            <p:cNvSpPr txBox="1"/>
            <p:nvPr/>
          </p:nvSpPr>
          <p:spPr>
            <a:xfrm>
              <a:off x="994928" y="2603332"/>
              <a:ext cx="800219" cy="3875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组织人力抢收</a:t>
              </a:r>
            </a:p>
          </p:txBody>
        </p:sp>
        <p:sp>
          <p:nvSpPr>
            <p:cNvPr id="10" name="剪去对角的矩形 9"/>
            <p:cNvSpPr/>
            <p:nvPr/>
          </p:nvSpPr>
          <p:spPr>
            <a:xfrm>
              <a:off x="672730" y="1774826"/>
              <a:ext cx="1103086" cy="4587781"/>
            </a:xfrm>
            <a:prstGeom prst="snip2Diag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51" y="1797241"/>
              <a:ext cx="1230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spc="3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Farmland</a:t>
              </a:r>
              <a:endParaRPr lang="zh-CN" altLang="en-US" sz="1200" b="1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72729" y="2209566"/>
              <a:ext cx="11030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526831" y="5275031"/>
              <a:ext cx="410143" cy="36457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BD15322-1325-4FE1-B3F8-E861E650949A}"/>
              </a:ext>
            </a:extLst>
          </p:cNvPr>
          <p:cNvGrpSpPr/>
          <p:nvPr/>
        </p:nvGrpSpPr>
        <p:grpSpPr>
          <a:xfrm>
            <a:off x="8650024" y="1819667"/>
            <a:ext cx="2732228" cy="3809098"/>
            <a:chOff x="8650024" y="1819667"/>
            <a:chExt cx="2732228" cy="3809098"/>
          </a:xfrm>
        </p:grpSpPr>
        <p:sp>
          <p:nvSpPr>
            <p:cNvPr id="123" name="矩形 122"/>
            <p:cNvSpPr/>
            <p:nvPr/>
          </p:nvSpPr>
          <p:spPr>
            <a:xfrm>
              <a:off x="8856511" y="2251030"/>
              <a:ext cx="2310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瓜果蔬菜抢收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5858" y="2909411"/>
              <a:ext cx="2522952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抢晴采摘已成熟的桃、葡萄、夏橙等水果，对受淹的早稻、春玉米、蔬菜、瓜果做到能收尽收。</a:t>
              </a:r>
            </a:p>
          </p:txBody>
        </p:sp>
        <p:sp>
          <p:nvSpPr>
            <p:cNvPr id="29" name="剪去对角的矩形 28"/>
            <p:cNvSpPr/>
            <p:nvPr/>
          </p:nvSpPr>
          <p:spPr>
            <a:xfrm>
              <a:off x="8650024" y="1819667"/>
              <a:ext cx="2732228" cy="3809098"/>
            </a:xfrm>
            <a:prstGeom prst="snip2DiagRect">
              <a:avLst>
                <a:gd name="adj1" fmla="val 0"/>
                <a:gd name="adj2" fmla="val 12232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929386" y="2784934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0603437" y="5141959"/>
              <a:ext cx="452778" cy="40246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3E5076C-CB1B-4A6A-87C6-0E292F2B868C}"/>
              </a:ext>
            </a:extLst>
          </p:cNvPr>
          <p:cNvGrpSpPr/>
          <p:nvPr/>
        </p:nvGrpSpPr>
        <p:grpSpPr>
          <a:xfrm>
            <a:off x="8162950" y="5854091"/>
            <a:ext cx="3467616" cy="754645"/>
            <a:chOff x="8029600" y="5730266"/>
            <a:chExt cx="3467616" cy="754645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8816169" y="6315634"/>
              <a:ext cx="7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矩形 119"/>
            <p:cNvSpPr/>
            <p:nvPr/>
          </p:nvSpPr>
          <p:spPr>
            <a:xfrm>
              <a:off x="8029600" y="5730266"/>
              <a:ext cx="346761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洪涝灾后田间管理技术指导意见</a:t>
              </a:r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548869" y="614635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湖北省农业农村厅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5059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56538" y="1045722"/>
            <a:ext cx="12304462" cy="5951589"/>
          </a:xfrm>
          <a:prstGeom prst="rect">
            <a:avLst/>
          </a:prstGeom>
          <a:solidFill>
            <a:srgbClr val="0D1B35">
              <a:alpha val="98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E464C71-5345-48B6-A35E-990472C5289F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1335" y="1158960"/>
            <a:ext cx="13988950" cy="668939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06E972B-C966-4613-B317-2DAC4FEF39E9}"/>
              </a:ext>
            </a:extLst>
          </p:cNvPr>
          <p:cNvGrpSpPr/>
          <p:nvPr/>
        </p:nvGrpSpPr>
        <p:grpSpPr>
          <a:xfrm>
            <a:off x="1310021" y="38361"/>
            <a:ext cx="1136022" cy="929483"/>
            <a:chOff x="2490257" y="51687"/>
            <a:chExt cx="1566489" cy="1128263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C7B693BA-AFD0-413D-8D3E-C2A70C96E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6904" y="51687"/>
              <a:ext cx="912781" cy="912781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B37D43E-3DD9-4B09-BF5C-72DE293FF1E0}"/>
                </a:ext>
              </a:extLst>
            </p:cNvPr>
            <p:cNvSpPr txBox="1"/>
            <p:nvPr/>
          </p:nvSpPr>
          <p:spPr>
            <a:xfrm>
              <a:off x="2490257" y="843712"/>
              <a:ext cx="1566489" cy="336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渔好问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PPT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84A86E63-87BE-442B-B333-2F52EA3F4F17}"/>
              </a:ext>
            </a:extLst>
          </p:cNvPr>
          <p:cNvSpPr/>
          <p:nvPr/>
        </p:nvSpPr>
        <p:spPr>
          <a:xfrm>
            <a:off x="356593" y="138002"/>
            <a:ext cx="756194" cy="751965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CF5225E-57AD-4F5F-8A40-299AA61E6BC6}"/>
              </a:ext>
            </a:extLst>
          </p:cNvPr>
          <p:cNvSpPr txBox="1"/>
          <p:nvPr/>
        </p:nvSpPr>
        <p:spPr>
          <a:xfrm>
            <a:off x="1279164" y="1326629"/>
            <a:ext cx="177735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spc="600" dirty="0">
                <a:solidFill>
                  <a:prstClr val="whit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河</a:t>
            </a:r>
            <a:endParaRPr lang="zh-CN" altLang="en-US" sz="19900" spc="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D55D424-278A-438D-ABE9-59F344D76758}"/>
              </a:ext>
            </a:extLst>
          </p:cNvPr>
          <p:cNvSpPr txBox="1"/>
          <p:nvPr/>
        </p:nvSpPr>
        <p:spPr>
          <a:xfrm>
            <a:off x="3862958" y="2142074"/>
            <a:ext cx="24950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南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41CF10A-DEF5-4A38-B425-FD5AB30E41B0}"/>
              </a:ext>
            </a:extLst>
          </p:cNvPr>
          <p:cNvSpPr txBox="1"/>
          <p:nvPr/>
        </p:nvSpPr>
        <p:spPr>
          <a:xfrm>
            <a:off x="6220568" y="1286099"/>
            <a:ext cx="24950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加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99C1CBE-A951-47F6-A53B-188D21B5C805}"/>
              </a:ext>
            </a:extLst>
          </p:cNvPr>
          <p:cNvSpPr txBox="1"/>
          <p:nvPr/>
        </p:nvSpPr>
        <p:spPr>
          <a:xfrm>
            <a:off x="8210761" y="1694585"/>
            <a:ext cx="18668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spc="600" dirty="0">
                <a:gradFill>
                  <a:gsLst>
                    <a:gs pos="100000">
                      <a:schemeClr val="accent5">
                        <a:lumMod val="75000"/>
                        <a:alpha val="79000"/>
                      </a:schemeClr>
                    </a:gs>
                    <a:gs pos="67000">
                      <a:schemeClr val="bg1"/>
                    </a:gs>
                  </a:gsLst>
                  <a:lin ang="10800000" scaled="1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rPr>
              <a:t>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1592B71-080E-499D-A7B6-5D03724DC3E8}"/>
              </a:ext>
            </a:extLst>
          </p:cNvPr>
          <p:cNvSpPr txBox="1"/>
          <p:nvPr/>
        </p:nvSpPr>
        <p:spPr>
          <a:xfrm>
            <a:off x="2600454" y="230294"/>
            <a:ext cx="487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河南</a:t>
            </a:r>
            <a:r>
              <a:rPr lang="en-US" altLang="zh-CN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7.21</a:t>
            </a:r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特大暴雨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23C3FDA-7989-4CCC-9829-9470AEA293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" t="7758" r="5194" b="46847"/>
          <a:stretch/>
        </p:blipFill>
        <p:spPr>
          <a:xfrm>
            <a:off x="1362075" y="4343668"/>
            <a:ext cx="9480909" cy="27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2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E6DEF4-66CE-4CC9-8DEF-C0187D2D3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11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866AE12-089D-435E-A2D9-C414F9E33352}"/>
              </a:ext>
            </a:extLst>
          </p:cNvPr>
          <p:cNvSpPr/>
          <p:nvPr/>
        </p:nvSpPr>
        <p:spPr>
          <a:xfrm>
            <a:off x="0" y="0"/>
            <a:ext cx="12276499" cy="6858000"/>
          </a:xfrm>
          <a:prstGeom prst="roundRect">
            <a:avLst>
              <a:gd name="adj" fmla="val 0"/>
            </a:avLst>
          </a:prstGeom>
          <a:solidFill>
            <a:srgbClr val="009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A34F62B-8DE0-4803-98A2-F10579677ED7}"/>
              </a:ext>
            </a:extLst>
          </p:cNvPr>
          <p:cNvSpPr txBox="1"/>
          <p:nvPr/>
        </p:nvSpPr>
        <p:spPr>
          <a:xfrm>
            <a:off x="7337834" y="470780"/>
            <a:ext cx="4481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6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渔  好  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86159A9-9785-4D0F-B72D-43C9652D7601}"/>
              </a:ext>
            </a:extLst>
          </p:cNvPr>
          <p:cNvSpPr txBox="1"/>
          <p:nvPr/>
        </p:nvSpPr>
        <p:spPr>
          <a:xfrm>
            <a:off x="7419315" y="1792586"/>
            <a:ext cx="4481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专注大学个人成长的</a:t>
            </a:r>
            <a:r>
              <a:rPr lang="en-US" altLang="zh-CN" b="1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lang="zh-CN" altLang="en-US" b="1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博主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644DE83-6E49-49C0-845E-9FC1593D730B}"/>
              </a:ext>
            </a:extLst>
          </p:cNvPr>
          <p:cNvSpPr txBox="1"/>
          <p:nvPr/>
        </p:nvSpPr>
        <p:spPr>
          <a:xfrm>
            <a:off x="7419315" y="2734241"/>
            <a:ext cx="448146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知乎账号：学长阿问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3571C0B-0472-4010-849A-DF66DD8B7EBB}"/>
              </a:ext>
            </a:extLst>
          </p:cNvPr>
          <p:cNvSpPr txBox="1"/>
          <p:nvPr/>
        </p:nvSpPr>
        <p:spPr>
          <a:xfrm>
            <a:off x="7419315" y="3319061"/>
            <a:ext cx="508491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2020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年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7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月创建公众号“渔好问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”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/>
            </a:r>
            <a:b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</a:br>
            <a:endParaRPr lang="zh-CN" altLang="en-US" sz="1600" b="1" spc="300" dirty="0">
              <a:solidFill>
                <a:schemeClr val="bg1">
                  <a:lumMod val="10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36FF2FA-5186-497C-8B6A-378586BBB287}"/>
              </a:ext>
            </a:extLst>
          </p:cNvPr>
          <p:cNvSpPr txBox="1"/>
          <p:nvPr/>
        </p:nvSpPr>
        <p:spPr>
          <a:xfrm>
            <a:off x="7419315" y="3903881"/>
            <a:ext cx="514439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至今粉丝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7400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＋，女同学占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63%</a:t>
            </a:r>
            <a:endParaRPr lang="zh-CN" altLang="en-US" sz="1600" b="1" spc="300" dirty="0">
              <a:solidFill>
                <a:schemeClr val="bg1">
                  <a:lumMod val="10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039E2E0-1609-459E-AD26-899C26B872F5}"/>
              </a:ext>
            </a:extLst>
          </p:cNvPr>
          <p:cNvSpPr txBox="1"/>
          <p:nvPr/>
        </p:nvSpPr>
        <p:spPr>
          <a:xfrm>
            <a:off x="7419315" y="4488700"/>
            <a:ext cx="529307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目标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2021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年底达到</a:t>
            </a:r>
            <a:r>
              <a:rPr lang="en-US" altLang="zh-CN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10,000</a:t>
            </a:r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粉丝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DEA7B2-8BD0-4A53-9B00-2FF27F0521F3}"/>
              </a:ext>
            </a:extLst>
          </p:cNvPr>
          <p:cNvSpPr txBox="1"/>
          <p:nvPr/>
        </p:nvSpPr>
        <p:spPr>
          <a:xfrm>
            <a:off x="7419315" y="5073519"/>
            <a:ext cx="448146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spc="3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添加我，一起精进成长。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E988A8-E861-4206-B707-C1965412497C}"/>
              </a:ext>
            </a:extLst>
          </p:cNvPr>
          <p:cNvSpPr txBox="1"/>
          <p:nvPr/>
        </p:nvSpPr>
        <p:spPr>
          <a:xfrm>
            <a:off x="7419315" y="5658339"/>
            <a:ext cx="44814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成功的反义词不是失败，</a:t>
            </a:r>
            <a:endParaRPr lang="en-US" altLang="zh-CN" sz="1600" b="1" spc="3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endParaRPr lang="en-US" altLang="zh-CN" sz="1600" b="1" spc="3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zh-CN" altLang="en-US" sz="1600" b="1" spc="3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是无聊。。。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EE5AC77-30B1-458A-9F91-CF776739E2BB}"/>
              </a:ext>
            </a:extLst>
          </p:cNvPr>
          <p:cNvCxnSpPr/>
          <p:nvPr/>
        </p:nvCxnSpPr>
        <p:spPr>
          <a:xfrm>
            <a:off x="7523357" y="2371618"/>
            <a:ext cx="41185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A3C2E1BE-B67D-4F02-9B25-C261AD5DF9CF}"/>
              </a:ext>
            </a:extLst>
          </p:cNvPr>
          <p:cNvSpPr/>
          <p:nvPr/>
        </p:nvSpPr>
        <p:spPr>
          <a:xfrm>
            <a:off x="477477" y="532699"/>
            <a:ext cx="5965354" cy="5953124"/>
          </a:xfrm>
          <a:prstGeom prst="roundRect">
            <a:avLst>
              <a:gd name="adj" fmla="val 6664"/>
            </a:avLst>
          </a:prstGeom>
          <a:blipFill dpi="0" rotWithShape="1">
            <a:blip r:embed="rId3"/>
            <a:srcRect/>
            <a:stretch>
              <a:fillRect l="-4000"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72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@</a:t>
            </a:r>
            <a:r>
              <a:rPr lang="zh-CN" altLang="en-US" dirty="0"/>
              <a:t>渔好问</a:t>
            </a:r>
            <a:r>
              <a:rPr lang="en-US" altLang="zh-CN" dirty="0"/>
              <a:t>PPT 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389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C36C6D8C-4A62-4EC8-BA72-E88AE22E2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598"/>
            <a:ext cx="12191387" cy="68580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48B6A42-1E5D-4609-8241-C3582408A919}"/>
              </a:ext>
            </a:extLst>
          </p:cNvPr>
          <p:cNvSpPr/>
          <p:nvPr/>
        </p:nvSpPr>
        <p:spPr>
          <a:xfrm>
            <a:off x="-57652" y="1144212"/>
            <a:ext cx="12247926" cy="5770161"/>
          </a:xfrm>
          <a:prstGeom prst="rect">
            <a:avLst/>
          </a:prstGeom>
          <a:solidFill>
            <a:srgbClr val="0D1A35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701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中国城市为什么容易内涝？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8204196" y="1960461"/>
            <a:ext cx="3000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城市地理位置因素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204198" y="3411169"/>
            <a:ext cx="3270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城市水文条件被破坏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204199" y="2666162"/>
            <a:ext cx="300083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城市地表下渗能力低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216072" y="4858197"/>
            <a:ext cx="248095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城市下水道不足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204196" y="4147311"/>
            <a:ext cx="26089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城市的雨岛效应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227946" y="5589740"/>
            <a:ext cx="187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其他因素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13" y="1996240"/>
            <a:ext cx="6169562" cy="40468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椭圆 5"/>
          <p:cNvSpPr/>
          <p:nvPr/>
        </p:nvSpPr>
        <p:spPr>
          <a:xfrm>
            <a:off x="7932713" y="2102228"/>
            <a:ext cx="154379" cy="1543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32717" y="2840411"/>
            <a:ext cx="154379" cy="15437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932717" y="3591696"/>
            <a:ext cx="154379" cy="15437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32717" y="4342981"/>
            <a:ext cx="154379" cy="15437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932716" y="5094265"/>
            <a:ext cx="154379" cy="15437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932714" y="5755257"/>
            <a:ext cx="154379" cy="1543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32788" y="2029032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41599" y="2700682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841598" y="3470124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848495" y="4197643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853472" y="4938554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844581" y="5641860"/>
            <a:ext cx="336605" cy="33660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414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/>
      <p:bldP spid="34" grpId="0"/>
      <p:bldP spid="36" grpId="0"/>
      <p:bldP spid="37" grpId="0"/>
      <p:bldP spid="39" grpId="0"/>
      <p:bldP spid="35" grpId="0"/>
      <p:bldP spid="6" grpId="0" animBg="1"/>
      <p:bldP spid="18" grpId="0" animBg="1"/>
      <p:bldP spid="19" grpId="0" animBg="1"/>
      <p:bldP spid="20" grpId="0" animBg="1"/>
      <p:bldP spid="21" grpId="0" animBg="1"/>
      <p:bldP spid="17" grpId="0" animBg="1"/>
      <p:bldP spid="7" grpId="0" animBg="1"/>
      <p:bldP spid="24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284191" y="1727191"/>
            <a:ext cx="1800000" cy="1800000"/>
            <a:chOff x="4033158" y="3075523"/>
            <a:chExt cx="2520000" cy="2340000"/>
          </a:xfrm>
        </p:grpSpPr>
        <p:sp>
          <p:nvSpPr>
            <p:cNvPr id="14" name="圆角矩形 13"/>
            <p:cNvSpPr/>
            <p:nvPr/>
          </p:nvSpPr>
          <p:spPr>
            <a:xfrm>
              <a:off x="4033158" y="3075523"/>
              <a:ext cx="2520000" cy="2340000"/>
            </a:xfrm>
            <a:prstGeom prst="roundRect">
              <a:avLst>
                <a:gd name="adj" fmla="val 3409"/>
              </a:avLst>
            </a:prstGeom>
            <a:solidFill>
              <a:srgbClr val="6B6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3" t="1276" r="566" b="51341"/>
            <a:stretch/>
          </p:blipFill>
          <p:spPr>
            <a:xfrm>
              <a:off x="4123156" y="3266773"/>
              <a:ext cx="2339999" cy="195750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505331" y="4577346"/>
            <a:ext cx="1800000" cy="1800000"/>
            <a:chOff x="3122423" y="139977"/>
            <a:chExt cx="2520000" cy="2340000"/>
          </a:xfrm>
        </p:grpSpPr>
        <p:sp>
          <p:nvSpPr>
            <p:cNvPr id="16" name="圆角矩形 15"/>
            <p:cNvSpPr/>
            <p:nvPr/>
          </p:nvSpPr>
          <p:spPr>
            <a:xfrm>
              <a:off x="3122423" y="139977"/>
              <a:ext cx="2520000" cy="2340000"/>
            </a:xfrm>
            <a:prstGeom prst="roundRect">
              <a:avLst>
                <a:gd name="adj" fmla="val 3409"/>
              </a:avLst>
            </a:prstGeom>
            <a:solidFill>
              <a:srgbClr val="6B6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84" t="2873" r="14213" b="2669"/>
            <a:stretch/>
          </p:blipFill>
          <p:spPr>
            <a:xfrm>
              <a:off x="3212423" y="355628"/>
              <a:ext cx="2340000" cy="1952807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265140" y="4564124"/>
            <a:ext cx="1800000" cy="1800000"/>
            <a:chOff x="8131789" y="3075523"/>
            <a:chExt cx="2520000" cy="2340000"/>
          </a:xfrm>
        </p:grpSpPr>
        <p:sp>
          <p:nvSpPr>
            <p:cNvPr id="13" name="圆角矩形 12"/>
            <p:cNvSpPr/>
            <p:nvPr/>
          </p:nvSpPr>
          <p:spPr>
            <a:xfrm>
              <a:off x="8131789" y="3075523"/>
              <a:ext cx="2520000" cy="2340000"/>
            </a:xfrm>
            <a:prstGeom prst="roundRect">
              <a:avLst>
                <a:gd name="adj" fmla="val 3409"/>
              </a:avLst>
            </a:prstGeom>
            <a:solidFill>
              <a:srgbClr val="6B6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24" t="51014" r="905" b="1603"/>
            <a:stretch/>
          </p:blipFill>
          <p:spPr>
            <a:xfrm>
              <a:off x="8221789" y="3299431"/>
              <a:ext cx="2340000" cy="19575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31855" y="1727191"/>
            <a:ext cx="1800000" cy="1800000"/>
            <a:chOff x="576262" y="4054273"/>
            <a:chExt cx="2520000" cy="2340000"/>
          </a:xfrm>
        </p:grpSpPr>
        <p:sp>
          <p:nvSpPr>
            <p:cNvPr id="15" name="圆角矩形 14"/>
            <p:cNvSpPr/>
            <p:nvPr/>
          </p:nvSpPr>
          <p:spPr>
            <a:xfrm>
              <a:off x="576262" y="4054273"/>
              <a:ext cx="2520000" cy="2340000"/>
            </a:xfrm>
            <a:prstGeom prst="roundRect">
              <a:avLst>
                <a:gd name="adj" fmla="val 3409"/>
              </a:avLst>
            </a:prstGeom>
            <a:solidFill>
              <a:srgbClr val="6B6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2" t="878" r="50517" b="51739"/>
            <a:stretch/>
          </p:blipFill>
          <p:spPr>
            <a:xfrm>
              <a:off x="666262" y="4261852"/>
              <a:ext cx="2340000" cy="1957499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5765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暴雨预警图标的含义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2621862" y="1737955"/>
            <a:ext cx="3276000" cy="1800000"/>
            <a:chOff x="2431362" y="1737955"/>
            <a:chExt cx="3276000" cy="1800000"/>
          </a:xfrm>
        </p:grpSpPr>
        <p:sp>
          <p:nvSpPr>
            <p:cNvPr id="46" name="单圆角矩形 45"/>
            <p:cNvSpPr/>
            <p:nvPr/>
          </p:nvSpPr>
          <p:spPr>
            <a:xfrm>
              <a:off x="2431362" y="1737955"/>
              <a:ext cx="3276000" cy="1800000"/>
            </a:xfrm>
            <a:prstGeom prst="round1Rect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35825" y="1831321"/>
              <a:ext cx="278037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12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小时以内降雨量将达到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以上，或者已达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以上且降水可能持续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94012" y="1701734"/>
            <a:ext cx="3276000" cy="1800000"/>
            <a:chOff x="2298012" y="1737955"/>
            <a:chExt cx="3276000" cy="1800000"/>
          </a:xfrm>
        </p:grpSpPr>
        <p:sp>
          <p:nvSpPr>
            <p:cNvPr id="55" name="单圆角矩形 54"/>
            <p:cNvSpPr/>
            <p:nvPr/>
          </p:nvSpPr>
          <p:spPr>
            <a:xfrm>
              <a:off x="2298012" y="1737955"/>
              <a:ext cx="3276000" cy="1800000"/>
            </a:xfrm>
            <a:prstGeom prst="round1Rect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583425" y="1831321"/>
              <a:ext cx="278037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6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小时以内降雨量将达到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以上，或者已达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以上且降水可能持续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2049" y="4589245"/>
            <a:ext cx="3276000" cy="1800000"/>
            <a:chOff x="2431362" y="1737955"/>
            <a:chExt cx="3276000" cy="1800000"/>
          </a:xfrm>
        </p:grpSpPr>
        <p:sp>
          <p:nvSpPr>
            <p:cNvPr id="58" name="单圆角矩形 57"/>
            <p:cNvSpPr/>
            <p:nvPr/>
          </p:nvSpPr>
          <p:spPr>
            <a:xfrm>
              <a:off x="2431362" y="1737955"/>
              <a:ext cx="3276000" cy="1800000"/>
            </a:xfrm>
            <a:prstGeom prst="round1Rect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735825" y="1831321"/>
              <a:ext cx="278037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3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小时以内降雨量将达到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以上，或者已达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以上且降水可能持续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91681" y="4532877"/>
            <a:ext cx="3276000" cy="1800000"/>
            <a:chOff x="2431362" y="1737955"/>
            <a:chExt cx="3276000" cy="1800000"/>
          </a:xfrm>
        </p:grpSpPr>
        <p:sp>
          <p:nvSpPr>
            <p:cNvPr id="61" name="单圆角矩形 60"/>
            <p:cNvSpPr/>
            <p:nvPr/>
          </p:nvSpPr>
          <p:spPr>
            <a:xfrm>
              <a:off x="2431362" y="1737955"/>
              <a:ext cx="3276000" cy="1800000"/>
            </a:xfrm>
            <a:prstGeom prst="round1Rect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716775" y="1831321"/>
              <a:ext cx="278037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3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小时以内降雨量将达到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以上，或者已达</a:t>
              </a:r>
              <a:r>
                <a:rPr lang="en-US" altLang="zh-CN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100mm</a:t>
              </a:r>
              <a:r>
                <a:rPr lang="zh-CN" altLang="en-US" sz="2000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以上且降水可能持续</a:t>
              </a: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531855" y="4057650"/>
            <a:ext cx="11135826" cy="0"/>
          </a:xfrm>
          <a:prstGeom prst="line">
            <a:avLst/>
          </a:prstGeom>
          <a:ln>
            <a:solidFill>
              <a:srgbClr val="0E1C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398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6B93B37-DB04-4047-91D4-A573D93BFE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088" y="-653642"/>
            <a:ext cx="12424687" cy="816528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39EE246-4E7C-4E91-9B8C-6C58D347A3F8}"/>
              </a:ext>
            </a:extLst>
          </p:cNvPr>
          <p:cNvSpPr/>
          <p:nvPr/>
        </p:nvSpPr>
        <p:spPr>
          <a:xfrm>
            <a:off x="-158751" y="1066801"/>
            <a:ext cx="12424687" cy="5882640"/>
          </a:xfrm>
          <a:prstGeom prst="rect">
            <a:avLst/>
          </a:prstGeom>
          <a:solidFill>
            <a:srgbClr val="333F5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暴雨预警发布后，我们该怎么办？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7FBB3E28-0B6A-4B4D-8B06-E120495BC410}"/>
              </a:ext>
            </a:extLst>
          </p:cNvPr>
          <p:cNvGrpSpPr/>
          <p:nvPr/>
        </p:nvGrpSpPr>
        <p:grpSpPr>
          <a:xfrm>
            <a:off x="3370877" y="2191955"/>
            <a:ext cx="2607317" cy="3418069"/>
            <a:chOff x="417109" y="1290639"/>
            <a:chExt cx="2607317" cy="3418069"/>
          </a:xfrm>
        </p:grpSpPr>
        <p:sp>
          <p:nvSpPr>
            <p:cNvPr id="88" name="剪去对角的矩形 4">
              <a:extLst>
                <a:ext uri="{FF2B5EF4-FFF2-40B4-BE49-F238E27FC236}">
                  <a16:creationId xmlns:a16="http://schemas.microsoft.com/office/drawing/2014/main" xmlns="" id="{3532F8B7-B13D-4FBA-AE17-0856363B7B5A}"/>
                </a:ext>
              </a:extLst>
            </p:cNvPr>
            <p:cNvSpPr/>
            <p:nvPr/>
          </p:nvSpPr>
          <p:spPr>
            <a:xfrm>
              <a:off x="417109" y="1290639"/>
              <a:ext cx="2449071" cy="3418069"/>
            </a:xfrm>
            <a:prstGeom prst="snip2DiagRect">
              <a:avLst>
                <a:gd name="adj1" fmla="val 10744"/>
                <a:gd name="adj2" fmla="val 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rgbClr val="276298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F573C6F2-FAA7-4DC4-A79B-6368F7120A12}"/>
                </a:ext>
              </a:extLst>
            </p:cNvPr>
            <p:cNvSpPr txBox="1"/>
            <p:nvPr/>
          </p:nvSpPr>
          <p:spPr>
            <a:xfrm rot="21216651">
              <a:off x="474459" y="2648301"/>
              <a:ext cx="2549967" cy="4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i="1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远离广告牌、路灯</a:t>
              </a:r>
              <a:endParaRPr lang="zh-CN" altLang="en-US" sz="2000" i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96722F49-C53F-4439-89C4-69AAAB5B9F82}"/>
                </a:ext>
              </a:extLst>
            </p:cNvPr>
            <p:cNvSpPr txBox="1"/>
            <p:nvPr/>
          </p:nvSpPr>
          <p:spPr>
            <a:xfrm>
              <a:off x="524085" y="1983579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在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D6D27098-56E0-4EC5-976E-8CBB6BC87B66}"/>
                </a:ext>
              </a:extLst>
            </p:cNvPr>
            <p:cNvSpPr txBox="1"/>
            <p:nvPr/>
          </p:nvSpPr>
          <p:spPr>
            <a:xfrm>
              <a:off x="1286148" y="1885708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户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636808A2-5302-4BA0-8719-4197D08B71A9}"/>
                </a:ext>
              </a:extLst>
            </p:cNvPr>
            <p:cNvSpPr txBox="1"/>
            <p:nvPr/>
          </p:nvSpPr>
          <p:spPr>
            <a:xfrm>
              <a:off x="2006100" y="1781696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外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xmlns="" id="{EAC35C51-A110-467A-9B13-06A5864F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093" y="4070921"/>
              <a:ext cx="608447" cy="608447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689F37EB-7D41-4D96-A32C-3FFFE6564A84}"/>
                </a:ext>
              </a:extLst>
            </p:cNvPr>
            <p:cNvSpPr txBox="1"/>
            <p:nvPr/>
          </p:nvSpPr>
          <p:spPr>
            <a:xfrm>
              <a:off x="544493" y="3259899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电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14AA93CF-953F-4DED-9180-745A6F7226AF}"/>
                </a:ext>
              </a:extLst>
            </p:cNvPr>
            <p:cNvSpPr txBox="1"/>
            <p:nvPr/>
          </p:nvSpPr>
          <p:spPr>
            <a:xfrm rot="21162146">
              <a:off x="1040133" y="3079215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E34CAEF5-FF5E-4B56-BB3C-C26CFF57C801}"/>
                </a:ext>
              </a:extLst>
            </p:cNvPr>
            <p:cNvSpPr txBox="1"/>
            <p:nvPr/>
          </p:nvSpPr>
          <p:spPr>
            <a:xfrm rot="21162146">
              <a:off x="1204996" y="3058103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338F8B36-7199-484E-9144-EEBA7070AF16}"/>
                </a:ext>
              </a:extLst>
            </p:cNvPr>
            <p:cNvSpPr txBox="1"/>
            <p:nvPr/>
          </p:nvSpPr>
          <p:spPr>
            <a:xfrm>
              <a:off x="1351675" y="3091847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线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E54F3C6A-27C6-45CA-A720-97E6491EEB1A}"/>
                </a:ext>
              </a:extLst>
            </p:cNvPr>
            <p:cNvSpPr txBox="1"/>
            <p:nvPr/>
          </p:nvSpPr>
          <p:spPr>
            <a:xfrm rot="21162146">
              <a:off x="1835354" y="2977380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E7413B0C-C06A-4F27-8679-5362BB90D8DF}"/>
                </a:ext>
              </a:extLst>
            </p:cNvPr>
            <p:cNvSpPr txBox="1"/>
            <p:nvPr/>
          </p:nvSpPr>
          <p:spPr>
            <a:xfrm>
              <a:off x="2159786" y="2985399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杆</a:t>
              </a:r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xmlns="" id="{A49060B7-5717-40AC-9D22-990FA2BD1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95236" y="1495621"/>
              <a:ext cx="1850530" cy="2531740"/>
            </a:xfrm>
            <a:custGeom>
              <a:avLst/>
              <a:gdLst>
                <a:gd name="connsiteX0" fmla="*/ 2103302 w 2103302"/>
                <a:gd name="connsiteY0" fmla="*/ 2297006 h 2877561"/>
                <a:gd name="connsiteX1" fmla="*/ 2103302 w 2103302"/>
                <a:gd name="connsiteY1" fmla="*/ 2877561 h 2877561"/>
                <a:gd name="connsiteX2" fmla="*/ 0 w 2103302"/>
                <a:gd name="connsiteY2" fmla="*/ 2877561 h 2877561"/>
                <a:gd name="connsiteX3" fmla="*/ 0 w 2103302"/>
                <a:gd name="connsiteY3" fmla="*/ 2612554 h 2877561"/>
                <a:gd name="connsiteX4" fmla="*/ 0 w 2103302"/>
                <a:gd name="connsiteY4" fmla="*/ 0 h 2877561"/>
                <a:gd name="connsiteX5" fmla="*/ 2103302 w 2103302"/>
                <a:gd name="connsiteY5" fmla="*/ 0 h 2877561"/>
                <a:gd name="connsiteX6" fmla="*/ 2103302 w 2103302"/>
                <a:gd name="connsiteY6" fmla="*/ 292673 h 2877561"/>
                <a:gd name="connsiteX7" fmla="*/ 0 w 2103302"/>
                <a:gd name="connsiteY7" fmla="*/ 608222 h 287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302" h="2877561">
                  <a:moveTo>
                    <a:pt x="2103302" y="2297006"/>
                  </a:moveTo>
                  <a:lnTo>
                    <a:pt x="2103302" y="2877561"/>
                  </a:lnTo>
                  <a:lnTo>
                    <a:pt x="0" y="2877561"/>
                  </a:lnTo>
                  <a:lnTo>
                    <a:pt x="0" y="2612554"/>
                  </a:lnTo>
                  <a:close/>
                  <a:moveTo>
                    <a:pt x="0" y="0"/>
                  </a:moveTo>
                  <a:lnTo>
                    <a:pt x="2103302" y="0"/>
                  </a:lnTo>
                  <a:lnTo>
                    <a:pt x="2103302" y="292673"/>
                  </a:lnTo>
                  <a:lnTo>
                    <a:pt x="0" y="608222"/>
                  </a:lnTo>
                  <a:close/>
                </a:path>
              </a:pathLst>
            </a:custGeom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F59303E-BEDD-4192-B223-0CE4C1813D82}"/>
              </a:ext>
            </a:extLst>
          </p:cNvPr>
          <p:cNvGrpSpPr/>
          <p:nvPr/>
        </p:nvGrpSpPr>
        <p:grpSpPr>
          <a:xfrm>
            <a:off x="9278414" y="2242364"/>
            <a:ext cx="2607317" cy="3418069"/>
            <a:chOff x="417109" y="1290639"/>
            <a:chExt cx="2607317" cy="3418069"/>
          </a:xfrm>
        </p:grpSpPr>
        <p:sp>
          <p:nvSpPr>
            <p:cNvPr id="116" name="剪去对角的矩形 4">
              <a:extLst>
                <a:ext uri="{FF2B5EF4-FFF2-40B4-BE49-F238E27FC236}">
                  <a16:creationId xmlns:a16="http://schemas.microsoft.com/office/drawing/2014/main" xmlns="" id="{2B34F28D-AB68-40D0-89FB-87570EEDA6C3}"/>
                </a:ext>
              </a:extLst>
            </p:cNvPr>
            <p:cNvSpPr/>
            <p:nvPr/>
          </p:nvSpPr>
          <p:spPr>
            <a:xfrm>
              <a:off x="417109" y="1290639"/>
              <a:ext cx="2449071" cy="3418069"/>
            </a:xfrm>
            <a:prstGeom prst="snip2DiagRect">
              <a:avLst>
                <a:gd name="adj1" fmla="val 10744"/>
                <a:gd name="adj2" fmla="val 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rgbClr val="276298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618093AD-6708-4CE4-9132-F11AB999EB1E}"/>
                </a:ext>
              </a:extLst>
            </p:cNvPr>
            <p:cNvSpPr txBox="1"/>
            <p:nvPr/>
          </p:nvSpPr>
          <p:spPr>
            <a:xfrm rot="21216651">
              <a:off x="474459" y="2648301"/>
              <a:ext cx="2549967" cy="406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i="1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不可盲目涉水撤离</a:t>
              </a:r>
              <a:endParaRPr lang="zh-CN" altLang="en-US" sz="2000" i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4E79DC9A-1B6D-4741-B4A0-2D5740E81AE3}"/>
                </a:ext>
              </a:extLst>
            </p:cNvPr>
            <p:cNvSpPr txBox="1"/>
            <p:nvPr/>
          </p:nvSpPr>
          <p:spPr>
            <a:xfrm>
              <a:off x="524085" y="1983579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被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89DCF20B-9731-4B9C-91ED-DEDE0B28E00C}"/>
                </a:ext>
              </a:extLst>
            </p:cNvPr>
            <p:cNvSpPr txBox="1"/>
            <p:nvPr/>
          </p:nvSpPr>
          <p:spPr>
            <a:xfrm>
              <a:off x="1286148" y="1885708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困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03E4505D-1BE7-4D49-89C7-229B68E9C632}"/>
                </a:ext>
              </a:extLst>
            </p:cNvPr>
            <p:cNvSpPr txBox="1"/>
            <p:nvPr/>
          </p:nvSpPr>
          <p:spPr>
            <a:xfrm>
              <a:off x="2006100" y="1781696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时</a:t>
              </a:r>
              <a:endParaRPr lang="zh-CN" altLang="en-US" sz="48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xmlns="" id="{CD9D5F35-7FB0-4417-AF3C-8003417C7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093" y="4070921"/>
              <a:ext cx="608447" cy="608447"/>
            </a:xfrm>
            <a:prstGeom prst="rect">
              <a:avLst/>
            </a:prstGeom>
          </p:spPr>
        </p:pic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08EADBC6-F877-40A5-8E47-AC5734C154EB}"/>
                </a:ext>
              </a:extLst>
            </p:cNvPr>
            <p:cNvSpPr txBox="1"/>
            <p:nvPr/>
          </p:nvSpPr>
          <p:spPr>
            <a:xfrm>
              <a:off x="544493" y="3259899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爬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xmlns="" id="{70D9C2AF-D16F-4E5C-A3F7-92E7143C6194}"/>
                </a:ext>
              </a:extLst>
            </p:cNvPr>
            <p:cNvSpPr txBox="1"/>
            <p:nvPr/>
          </p:nvSpPr>
          <p:spPr>
            <a:xfrm rot="21162146">
              <a:off x="1040133" y="3079215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BD7751D0-55AE-44AB-AE09-0A8015B88197}"/>
                </a:ext>
              </a:extLst>
            </p:cNvPr>
            <p:cNvSpPr txBox="1"/>
            <p:nvPr/>
          </p:nvSpPr>
          <p:spPr>
            <a:xfrm rot="21162146">
              <a:off x="1204996" y="3058103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4B75AA4A-5193-47A9-8D4F-986DFB455BC1}"/>
                </a:ext>
              </a:extLst>
            </p:cNvPr>
            <p:cNvSpPr txBox="1"/>
            <p:nvPr/>
          </p:nvSpPr>
          <p:spPr>
            <a:xfrm>
              <a:off x="1351675" y="3091847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高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F3128C63-546A-4FFD-81C7-4E603C2BABD8}"/>
                </a:ext>
              </a:extLst>
            </p:cNvPr>
            <p:cNvSpPr txBox="1"/>
            <p:nvPr/>
          </p:nvSpPr>
          <p:spPr>
            <a:xfrm rot="21162146">
              <a:off x="1835354" y="2977380"/>
              <a:ext cx="162530" cy="568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i="1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endParaRPr lang="zh-CN" altLang="en-US" sz="3600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C9751B66-F94E-4574-92A4-AFD4E09520EE}"/>
                </a:ext>
              </a:extLst>
            </p:cNvPr>
            <p:cNvSpPr txBox="1"/>
            <p:nvPr/>
          </p:nvSpPr>
          <p:spPr>
            <a:xfrm>
              <a:off x="2159786" y="2985399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spc="600">
                  <a:solidFill>
                    <a:prstClr val="whit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3200" dirty="0"/>
                <a:t>处</a:t>
              </a:r>
            </a:p>
          </p:txBody>
        </p: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xmlns="" id="{465FEE44-0F9D-46AA-A60D-66EE4BE9A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695236" y="1495621"/>
              <a:ext cx="1850530" cy="2531740"/>
            </a:xfrm>
            <a:custGeom>
              <a:avLst/>
              <a:gdLst>
                <a:gd name="connsiteX0" fmla="*/ 2103302 w 2103302"/>
                <a:gd name="connsiteY0" fmla="*/ 2297006 h 2877561"/>
                <a:gd name="connsiteX1" fmla="*/ 2103302 w 2103302"/>
                <a:gd name="connsiteY1" fmla="*/ 2877561 h 2877561"/>
                <a:gd name="connsiteX2" fmla="*/ 0 w 2103302"/>
                <a:gd name="connsiteY2" fmla="*/ 2877561 h 2877561"/>
                <a:gd name="connsiteX3" fmla="*/ 0 w 2103302"/>
                <a:gd name="connsiteY3" fmla="*/ 2612554 h 2877561"/>
                <a:gd name="connsiteX4" fmla="*/ 0 w 2103302"/>
                <a:gd name="connsiteY4" fmla="*/ 0 h 2877561"/>
                <a:gd name="connsiteX5" fmla="*/ 2103302 w 2103302"/>
                <a:gd name="connsiteY5" fmla="*/ 0 h 2877561"/>
                <a:gd name="connsiteX6" fmla="*/ 2103302 w 2103302"/>
                <a:gd name="connsiteY6" fmla="*/ 292673 h 2877561"/>
                <a:gd name="connsiteX7" fmla="*/ 0 w 2103302"/>
                <a:gd name="connsiteY7" fmla="*/ 608222 h 287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302" h="2877561">
                  <a:moveTo>
                    <a:pt x="2103302" y="2297006"/>
                  </a:moveTo>
                  <a:lnTo>
                    <a:pt x="2103302" y="2877561"/>
                  </a:lnTo>
                  <a:lnTo>
                    <a:pt x="0" y="2877561"/>
                  </a:lnTo>
                  <a:lnTo>
                    <a:pt x="0" y="2612554"/>
                  </a:lnTo>
                  <a:close/>
                  <a:moveTo>
                    <a:pt x="0" y="0"/>
                  </a:moveTo>
                  <a:lnTo>
                    <a:pt x="2103302" y="0"/>
                  </a:lnTo>
                  <a:lnTo>
                    <a:pt x="2103302" y="292673"/>
                  </a:lnTo>
                  <a:lnTo>
                    <a:pt x="0" y="608222"/>
                  </a:lnTo>
                  <a:close/>
                </a:path>
              </a:pathLst>
            </a:cu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84350EE-16EF-482F-B37A-6115C171FC67}"/>
              </a:ext>
            </a:extLst>
          </p:cNvPr>
          <p:cNvGrpSpPr/>
          <p:nvPr/>
        </p:nvGrpSpPr>
        <p:grpSpPr>
          <a:xfrm>
            <a:off x="6313026" y="2191955"/>
            <a:ext cx="2618936" cy="3469827"/>
            <a:chOff x="6313026" y="2191955"/>
            <a:chExt cx="2618936" cy="3469827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B914C2ED-5F3D-4BD1-947E-0D684F8BC320}"/>
                </a:ext>
              </a:extLst>
            </p:cNvPr>
            <p:cNvGrpSpPr/>
            <p:nvPr/>
          </p:nvGrpSpPr>
          <p:grpSpPr>
            <a:xfrm>
              <a:off x="6324645" y="2191955"/>
              <a:ext cx="2607317" cy="3418069"/>
              <a:chOff x="417109" y="1290639"/>
              <a:chExt cx="2607317" cy="3418069"/>
            </a:xfrm>
          </p:grpSpPr>
          <p:sp>
            <p:nvSpPr>
              <p:cNvPr id="102" name="剪去对角的矩形 4">
                <a:extLst>
                  <a:ext uri="{FF2B5EF4-FFF2-40B4-BE49-F238E27FC236}">
                    <a16:creationId xmlns:a16="http://schemas.microsoft.com/office/drawing/2014/main" xmlns="" id="{E42391DC-D6DF-49A8-9065-5E9ACFA9A49A}"/>
                  </a:ext>
                </a:extLst>
              </p:cNvPr>
              <p:cNvSpPr/>
              <p:nvPr/>
            </p:nvSpPr>
            <p:spPr>
              <a:xfrm>
                <a:off x="417109" y="1290639"/>
                <a:ext cx="2449071" cy="3418069"/>
              </a:xfrm>
              <a:prstGeom prst="snip2DiagRect">
                <a:avLst>
                  <a:gd name="adj1" fmla="val 10744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rgbClr val="276298"/>
                  </a:gs>
                  <a:gs pos="10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4E03EEC8-F7FC-4061-90FA-DDE82A2EEC00}"/>
                  </a:ext>
                </a:extLst>
              </p:cNvPr>
              <p:cNvSpPr txBox="1"/>
              <p:nvPr/>
            </p:nvSpPr>
            <p:spPr>
              <a:xfrm rot="21216651">
                <a:off x="474459" y="2648301"/>
                <a:ext cx="2549967" cy="406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i="1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洪水进屋速拉电闸</a:t>
                </a:r>
                <a:endParaRPr lang="zh-CN" altLang="en-US" sz="2000" i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xmlns="" id="{B8A0379A-595D-485D-8BE2-AF1922BFE123}"/>
                  </a:ext>
                </a:extLst>
              </p:cNvPr>
              <p:cNvSpPr txBox="1"/>
              <p:nvPr/>
            </p:nvSpPr>
            <p:spPr>
              <a:xfrm>
                <a:off x="524085" y="1983579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在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F2D3BAB7-0415-4D56-90D6-A6151DAB0B1D}"/>
                  </a:ext>
                </a:extLst>
              </p:cNvPr>
              <p:cNvSpPr txBox="1"/>
              <p:nvPr/>
            </p:nvSpPr>
            <p:spPr>
              <a:xfrm>
                <a:off x="1286148" y="1885708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室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FD68FCEB-3DEB-4F0B-AA66-869AE4FAC44E}"/>
                  </a:ext>
                </a:extLst>
              </p:cNvPr>
              <p:cNvSpPr txBox="1"/>
              <p:nvPr/>
            </p:nvSpPr>
            <p:spPr>
              <a:xfrm>
                <a:off x="2006100" y="1781696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内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pic>
            <p:nvPicPr>
              <p:cNvPr id="107" name="图片 106">
                <a:extLst>
                  <a:ext uri="{FF2B5EF4-FFF2-40B4-BE49-F238E27FC236}">
                    <a16:creationId xmlns:a16="http://schemas.microsoft.com/office/drawing/2014/main" xmlns="" id="{6F5446DE-5FA6-489D-9CC4-7B4D1E0230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7093" y="4070921"/>
                <a:ext cx="608447" cy="608447"/>
              </a:xfrm>
              <a:prstGeom prst="rect">
                <a:avLst/>
              </a:prstGeom>
            </p:spPr>
          </p:pic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xmlns="" id="{47F6B51E-7585-4ED7-80FD-9A3D65DAB0A4}"/>
                  </a:ext>
                </a:extLst>
              </p:cNvPr>
              <p:cNvSpPr txBox="1"/>
              <p:nvPr/>
            </p:nvSpPr>
            <p:spPr>
              <a:xfrm>
                <a:off x="544493" y="3259899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54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快</a:t>
                </a: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xmlns="" id="{9E42FF9E-E0D5-4C10-96AA-EB2610436E2C}"/>
                  </a:ext>
                </a:extLst>
              </p:cNvPr>
              <p:cNvSpPr txBox="1"/>
              <p:nvPr/>
            </p:nvSpPr>
            <p:spPr>
              <a:xfrm rot="21162146">
                <a:off x="1040133" y="3079215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xmlns="" id="{F3E45F96-B8FA-4FEF-B3FF-3316387F7995}"/>
                  </a:ext>
                </a:extLst>
              </p:cNvPr>
              <p:cNvSpPr txBox="1"/>
              <p:nvPr/>
            </p:nvSpPr>
            <p:spPr>
              <a:xfrm rot="21162146">
                <a:off x="1204996" y="3058103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xmlns="" id="{47F4CAFA-04EE-404B-B942-0C02EC7F365A}"/>
                  </a:ext>
                </a:extLst>
              </p:cNvPr>
              <p:cNvSpPr txBox="1"/>
              <p:nvPr/>
            </p:nvSpPr>
            <p:spPr>
              <a:xfrm>
                <a:off x="1351675" y="3091847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转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xmlns="" id="{508ABBAE-16C1-4488-8323-3A4FAB79A3D3}"/>
                  </a:ext>
                </a:extLst>
              </p:cNvPr>
              <p:cNvSpPr txBox="1"/>
              <p:nvPr/>
            </p:nvSpPr>
            <p:spPr>
              <a:xfrm rot="21162146">
                <a:off x="1835354" y="2977380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xmlns="" id="{375A2072-22F0-4185-9DB0-0F2A68E9EC60}"/>
                  </a:ext>
                </a:extLst>
              </p:cNvPr>
              <p:cNvSpPr txBox="1"/>
              <p:nvPr/>
            </p:nvSpPr>
            <p:spPr>
              <a:xfrm>
                <a:off x="2159786" y="2985399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移</a:t>
                </a:r>
              </a:p>
            </p:txBody>
          </p:sp>
          <p:pic>
            <p:nvPicPr>
              <p:cNvPr id="114" name="图片 113">
                <a:extLst>
                  <a:ext uri="{FF2B5EF4-FFF2-40B4-BE49-F238E27FC236}">
                    <a16:creationId xmlns:a16="http://schemas.microsoft.com/office/drawing/2014/main" xmlns="" id="{5F64608E-E79F-43E5-8702-218399735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695236" y="1495621"/>
                <a:ext cx="1850530" cy="2531740"/>
              </a:xfrm>
              <a:custGeom>
                <a:avLst/>
                <a:gdLst>
                  <a:gd name="connsiteX0" fmla="*/ 2103302 w 2103302"/>
                  <a:gd name="connsiteY0" fmla="*/ 2297006 h 2877561"/>
                  <a:gd name="connsiteX1" fmla="*/ 2103302 w 2103302"/>
                  <a:gd name="connsiteY1" fmla="*/ 2877561 h 2877561"/>
                  <a:gd name="connsiteX2" fmla="*/ 0 w 2103302"/>
                  <a:gd name="connsiteY2" fmla="*/ 2877561 h 2877561"/>
                  <a:gd name="connsiteX3" fmla="*/ 0 w 2103302"/>
                  <a:gd name="connsiteY3" fmla="*/ 2612554 h 2877561"/>
                  <a:gd name="connsiteX4" fmla="*/ 0 w 2103302"/>
                  <a:gd name="connsiteY4" fmla="*/ 0 h 2877561"/>
                  <a:gd name="connsiteX5" fmla="*/ 2103302 w 2103302"/>
                  <a:gd name="connsiteY5" fmla="*/ 0 h 2877561"/>
                  <a:gd name="connsiteX6" fmla="*/ 2103302 w 2103302"/>
                  <a:gd name="connsiteY6" fmla="*/ 292673 h 2877561"/>
                  <a:gd name="connsiteX7" fmla="*/ 0 w 2103302"/>
                  <a:gd name="connsiteY7" fmla="*/ 608222 h 287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3302" h="2877561">
                    <a:moveTo>
                      <a:pt x="2103302" y="2297006"/>
                    </a:moveTo>
                    <a:lnTo>
                      <a:pt x="2103302" y="2877561"/>
                    </a:lnTo>
                    <a:lnTo>
                      <a:pt x="0" y="2877561"/>
                    </a:lnTo>
                    <a:lnTo>
                      <a:pt x="0" y="2612554"/>
                    </a:lnTo>
                    <a:close/>
                    <a:moveTo>
                      <a:pt x="0" y="0"/>
                    </a:moveTo>
                    <a:lnTo>
                      <a:pt x="2103302" y="0"/>
                    </a:lnTo>
                    <a:lnTo>
                      <a:pt x="2103302" y="292673"/>
                    </a:lnTo>
                    <a:lnTo>
                      <a:pt x="0" y="608222"/>
                    </a:lnTo>
                    <a:close/>
                  </a:path>
                </a:pathLst>
              </a:custGeom>
            </p:spPr>
          </p:pic>
        </p:grpSp>
        <p:pic>
          <p:nvPicPr>
            <p:cNvPr id="129" name="Picture 2" descr="https://gimg2.baidu.com/image_search/src=http%3A%2F%2Fwww.cma.gov.cn%2F2011xzt%2F2016zt%2F20160921%2F2016092117%2F201609%2FW020150828305413359962.jpg&amp;refer=http%3A%2F%2Fwww.cma.gov.cn&amp;app=2002&amp;size=f9999,10000&amp;q=a80&amp;n=0&amp;g=0n&amp;fmt=jpeg?sec=1629431589&amp;t=b8d1e8d074e97cd16e814f4ce1e5b81a">
              <a:extLst>
                <a:ext uri="{FF2B5EF4-FFF2-40B4-BE49-F238E27FC236}">
                  <a16:creationId xmlns:a16="http://schemas.microsoft.com/office/drawing/2014/main" xmlns="" id="{2BC6C872-31C5-4613-BF98-D6D1C9126B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0" t="20650" b="19758"/>
            <a:stretch/>
          </p:blipFill>
          <p:spPr bwMode="auto">
            <a:xfrm>
              <a:off x="6313026" y="5040097"/>
              <a:ext cx="2470215" cy="621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ACAFEDF-FCCA-4FF0-94AB-EAE7FBF221F7}"/>
              </a:ext>
            </a:extLst>
          </p:cNvPr>
          <p:cNvGrpSpPr/>
          <p:nvPr/>
        </p:nvGrpSpPr>
        <p:grpSpPr>
          <a:xfrm>
            <a:off x="409551" y="2191955"/>
            <a:ext cx="2614875" cy="3448663"/>
            <a:chOff x="409551" y="2191955"/>
            <a:chExt cx="2614875" cy="344866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E4053EE-BD28-49F8-A815-C5651BD5F5D5}"/>
                </a:ext>
              </a:extLst>
            </p:cNvPr>
            <p:cNvGrpSpPr/>
            <p:nvPr/>
          </p:nvGrpSpPr>
          <p:grpSpPr>
            <a:xfrm>
              <a:off x="417109" y="2191955"/>
              <a:ext cx="2607317" cy="3418069"/>
              <a:chOff x="417109" y="1290639"/>
              <a:chExt cx="2607317" cy="3418069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417109" y="1290639"/>
                <a:ext cx="2449071" cy="3418069"/>
              </a:xfrm>
              <a:prstGeom prst="snip2DiagRect">
                <a:avLst>
                  <a:gd name="adj1" fmla="val 10744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rgbClr val="276298"/>
                  </a:gs>
                  <a:gs pos="10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 rot="21216651">
                <a:off x="474459" y="2648300"/>
                <a:ext cx="2549967" cy="406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i="1" spc="3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看到井盖、坑洼</a:t>
                </a:r>
                <a:endParaRPr lang="zh-CN" altLang="en-US" sz="2000" i="1" spc="3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24085" y="1983579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在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286148" y="1885708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户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006100" y="1781696"/>
                <a:ext cx="8771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600" dirty="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外</a:t>
                </a:r>
                <a:endParaRPr lang="zh-CN" altLang="en-US" sz="4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7093" y="4070921"/>
                <a:ext cx="608447" cy="608447"/>
              </a:xfrm>
              <a:prstGeom prst="rect">
                <a:avLst/>
              </a:prstGeom>
            </p:spPr>
          </p:pic>
          <p:sp>
            <p:nvSpPr>
              <p:cNvPr id="62" name="文本框 61"/>
              <p:cNvSpPr txBox="1"/>
              <p:nvPr/>
            </p:nvSpPr>
            <p:spPr>
              <a:xfrm>
                <a:off x="544493" y="3259899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54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快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 rot="21162146">
                <a:off x="1040133" y="3079215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 rot="21162146">
                <a:off x="1204996" y="3058103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1351675" y="3091847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躲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 rot="21162146">
                <a:off x="1835354" y="2977380"/>
                <a:ext cx="162530" cy="568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400" i="1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endParaRPr lang="zh-CN" altLang="en-US" sz="3600" dirty="0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2159786" y="2985399"/>
                <a:ext cx="6719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 spc="600">
                    <a:solidFill>
                      <a:prstClr val="white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3200" dirty="0"/>
                  <a:t>开</a:t>
                </a:r>
              </a:p>
            </p:txBody>
          </p:sp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19B97BE4-6BC4-4983-80E2-E45CB7A036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695236" y="1495621"/>
                <a:ext cx="1850530" cy="2531740"/>
              </a:xfrm>
              <a:custGeom>
                <a:avLst/>
                <a:gdLst>
                  <a:gd name="connsiteX0" fmla="*/ 2103302 w 2103302"/>
                  <a:gd name="connsiteY0" fmla="*/ 2297006 h 2877561"/>
                  <a:gd name="connsiteX1" fmla="*/ 2103302 w 2103302"/>
                  <a:gd name="connsiteY1" fmla="*/ 2877561 h 2877561"/>
                  <a:gd name="connsiteX2" fmla="*/ 0 w 2103302"/>
                  <a:gd name="connsiteY2" fmla="*/ 2877561 h 2877561"/>
                  <a:gd name="connsiteX3" fmla="*/ 0 w 2103302"/>
                  <a:gd name="connsiteY3" fmla="*/ 2612554 h 2877561"/>
                  <a:gd name="connsiteX4" fmla="*/ 0 w 2103302"/>
                  <a:gd name="connsiteY4" fmla="*/ 0 h 2877561"/>
                  <a:gd name="connsiteX5" fmla="*/ 2103302 w 2103302"/>
                  <a:gd name="connsiteY5" fmla="*/ 0 h 2877561"/>
                  <a:gd name="connsiteX6" fmla="*/ 2103302 w 2103302"/>
                  <a:gd name="connsiteY6" fmla="*/ 292673 h 2877561"/>
                  <a:gd name="connsiteX7" fmla="*/ 0 w 2103302"/>
                  <a:gd name="connsiteY7" fmla="*/ 608222 h 287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3302" h="2877561">
                    <a:moveTo>
                      <a:pt x="2103302" y="2297006"/>
                    </a:moveTo>
                    <a:lnTo>
                      <a:pt x="2103302" y="2877561"/>
                    </a:lnTo>
                    <a:lnTo>
                      <a:pt x="0" y="2877561"/>
                    </a:lnTo>
                    <a:lnTo>
                      <a:pt x="0" y="2612554"/>
                    </a:lnTo>
                    <a:close/>
                    <a:moveTo>
                      <a:pt x="0" y="0"/>
                    </a:moveTo>
                    <a:lnTo>
                      <a:pt x="2103302" y="0"/>
                    </a:lnTo>
                    <a:lnTo>
                      <a:pt x="2103302" y="292673"/>
                    </a:lnTo>
                    <a:lnTo>
                      <a:pt x="0" y="608222"/>
                    </a:lnTo>
                    <a:close/>
                  </a:path>
                </a:pathLst>
              </a:custGeom>
            </p:spPr>
          </p:pic>
        </p:grpSp>
        <p:pic>
          <p:nvPicPr>
            <p:cNvPr id="130" name="Picture 2" descr="https://gimg2.baidu.com/image_search/src=http%3A%2F%2Fwww.cma.gov.cn%2F2011xzt%2F2016zt%2F20160921%2F2016092117%2F201609%2FW020150828305413359962.jpg&amp;refer=http%3A%2F%2Fwww.cma.gov.cn&amp;app=2002&amp;size=f9999,10000&amp;q=a80&amp;n=0&amp;g=0n&amp;fmt=jpeg?sec=1629431589&amp;t=b8d1e8d074e97cd16e814f4ce1e5b81a">
              <a:extLst>
                <a:ext uri="{FF2B5EF4-FFF2-40B4-BE49-F238E27FC236}">
                  <a16:creationId xmlns:a16="http://schemas.microsoft.com/office/drawing/2014/main" xmlns="" id="{A05CFB36-819D-4EB9-A88F-B9FE2EFC40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0" t="20650" b="19758"/>
            <a:stretch/>
          </p:blipFill>
          <p:spPr bwMode="auto">
            <a:xfrm>
              <a:off x="409551" y="5018933"/>
              <a:ext cx="2470215" cy="621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9181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598"/>
            <a:ext cx="12191387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57652" y="1144212"/>
            <a:ext cx="12247926" cy="5770161"/>
          </a:xfrm>
          <a:prstGeom prst="rect">
            <a:avLst/>
          </a:prstGeom>
          <a:solidFill>
            <a:srgbClr val="0D1A35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洪灾之后如何预防传染病？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339953" y="1463961"/>
            <a:ext cx="3931267" cy="1800000"/>
            <a:chOff x="339953" y="1463961"/>
            <a:chExt cx="3931267" cy="180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9" name="剪去单角的矩形 8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9060" y="1659339"/>
              <a:ext cx="230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高温消毒餐具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35070" y="216996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不吃被洪水浸泡过的食物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1963" y="267493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绝不生吃水（海）产品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40985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食品安全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32338" y="1463962"/>
              <a:ext cx="0" cy="1764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327675" y="3860741"/>
            <a:ext cx="3931267" cy="1800000"/>
            <a:chOff x="339953" y="1463961"/>
            <a:chExt cx="3931267" cy="1800000"/>
          </a:xfrm>
        </p:grpSpPr>
        <p:grpSp>
          <p:nvGrpSpPr>
            <p:cNvPr id="60" name="组合 59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66" name="剪去单角的矩形 65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9060" y="1659339"/>
              <a:ext cx="3186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清洗被洪水浸泡的衣物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35070" y="216996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使用酒精消毒伤口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1963" y="267493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不与他人共用洗漱用品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1489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个人卫生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832338" y="1463962"/>
              <a:ext cx="0" cy="1764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4314705" y="1463961"/>
            <a:ext cx="3931267" cy="1800000"/>
            <a:chOff x="339953" y="1463961"/>
            <a:chExt cx="3931267" cy="1800000"/>
          </a:xfrm>
        </p:grpSpPr>
        <p:grpSp>
          <p:nvGrpSpPr>
            <p:cNvPr id="69" name="组合 68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75" name="剪去单角的矩形 74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9060" y="1659339"/>
              <a:ext cx="230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清扫垃圾死角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35070" y="216996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清洗有污物的地方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1963" y="267493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疏通堵塞下水道和沟渠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46971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消灭三害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832338" y="1463962"/>
              <a:ext cx="0" cy="1764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8289456" y="1451262"/>
            <a:ext cx="3577794" cy="1812699"/>
            <a:chOff x="339953" y="1451262"/>
            <a:chExt cx="3577794" cy="1812699"/>
          </a:xfrm>
        </p:grpSpPr>
        <p:grpSp>
          <p:nvGrpSpPr>
            <p:cNvPr id="78" name="组合 77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84" name="剪去单角的矩形 83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959861" y="1701627"/>
              <a:ext cx="295788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及时用漂白剂清洗所有的墙壁与地板，再使用</a:t>
              </a:r>
              <a:r>
                <a:rPr lang="en-US" altLang="zh-CN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84</a:t>
              </a: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消毒液进行消毒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68019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房屋清洁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32338" y="1451262"/>
              <a:ext cx="0" cy="1800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4278827" y="3860741"/>
            <a:ext cx="3916753" cy="1800000"/>
            <a:chOff x="339953" y="1463961"/>
            <a:chExt cx="3916753" cy="180000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93" name="剪去单角的矩形 92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9060" y="1659339"/>
              <a:ext cx="3186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坚决不喝受污染生水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35070" y="216996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及时处理溺亡动物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47449" y="267493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有条件请饮用瓶装水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61486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水源消毒</a:t>
              </a: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832338" y="1470312"/>
              <a:ext cx="0" cy="1764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8273521" y="3860741"/>
            <a:ext cx="3931267" cy="1800000"/>
            <a:chOff x="339953" y="1463961"/>
            <a:chExt cx="3931267" cy="18000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39953" y="1463961"/>
              <a:ext cx="3575555" cy="1800000"/>
              <a:chOff x="339953" y="1463962"/>
              <a:chExt cx="3575555" cy="1756929"/>
            </a:xfrm>
          </p:grpSpPr>
          <p:sp>
            <p:nvSpPr>
              <p:cNvPr id="102" name="剪去单角的矩形 101"/>
              <p:cNvSpPr/>
              <p:nvPr/>
            </p:nvSpPr>
            <p:spPr>
              <a:xfrm flipV="1">
                <a:off x="339954" y="1463962"/>
                <a:ext cx="3575554" cy="1737705"/>
              </a:xfrm>
              <a:prstGeom prst="snip1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339953" y="1463963"/>
                <a:ext cx="492385" cy="1756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9060" y="1659339"/>
              <a:ext cx="3186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穿胶鞋、束紧裤腿防刮伤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35070" y="216996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汽车也要及时清洗消毒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707EF440-8217-48E5-AA06-3E0FA36D54D7}"/>
                </a:ext>
              </a:extLst>
            </p:cNvPr>
            <p:cNvSpPr txBox="1"/>
            <p:nvPr/>
          </p:nvSpPr>
          <p:spPr>
            <a:xfrm>
              <a:off x="1061963" y="2674936"/>
              <a:ext cx="3209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非必要请勿个人出行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446973" y="1605122"/>
              <a:ext cx="553998" cy="1516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个人出行</a:t>
              </a: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832338" y="1470312"/>
              <a:ext cx="0" cy="176400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299295" y="6264517"/>
            <a:ext cx="11549781" cy="42995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2196786" y="6304742"/>
            <a:ext cx="8163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洪 水 退 下 后 的 </a:t>
            </a:r>
            <a:r>
              <a:rPr lang="en-US" altLang="zh-CN" b="1" spc="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7 </a:t>
            </a:r>
            <a:r>
              <a:rPr lang="zh-CN" altLang="en-US" b="1" spc="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天 左 右 为 疫 病 高 发 期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890945" y="6481927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10180088" y="6490250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149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113076" y="1045722"/>
            <a:ext cx="12360999" cy="5951589"/>
          </a:xfrm>
          <a:prstGeom prst="rect">
            <a:avLst/>
          </a:prstGeom>
          <a:solidFill>
            <a:srgbClr val="0D1B35">
              <a:alpha val="93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洪灾之后如何治理农田？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786FACB-8ACC-4532-B40A-4E9B5917C773}"/>
              </a:ext>
            </a:extLst>
          </p:cNvPr>
          <p:cNvGrpSpPr/>
          <p:nvPr/>
        </p:nvGrpSpPr>
        <p:grpSpPr>
          <a:xfrm>
            <a:off x="3540016" y="1600591"/>
            <a:ext cx="3487915" cy="4542941"/>
            <a:chOff x="3448293" y="1600591"/>
            <a:chExt cx="3487915" cy="4542941"/>
          </a:xfrm>
        </p:grpSpPr>
        <p:sp>
          <p:nvSpPr>
            <p:cNvPr id="2" name="剪去对角的矩形 1"/>
            <p:cNvSpPr/>
            <p:nvPr/>
          </p:nvSpPr>
          <p:spPr>
            <a:xfrm>
              <a:off x="3448293" y="1600591"/>
              <a:ext cx="3380091" cy="4542941"/>
            </a:xfrm>
            <a:prstGeom prst="snip2DiagRect">
              <a:avLst>
                <a:gd name="adj1" fmla="val 0"/>
                <a:gd name="adj2" fmla="val 12104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630356" y="2963573"/>
              <a:ext cx="3305852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受淹时间较短的水稻，及时洗苗。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630356" y="2024132"/>
              <a:ext cx="2310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已受淹的田块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619323" y="4370414"/>
              <a:ext cx="30862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及时捞走漂浮物，减少植株压伤和苗叶腐烂。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748494" y="2618586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748494" y="4063633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48494" y="5409690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C35C51-A110-467A-9B13-06A5864F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9694" y="5535085"/>
              <a:ext cx="608447" cy="608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6007004" y="2025050"/>
              <a:ext cx="460535" cy="409364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D95E5DA-47D5-471A-8E6B-FC728AA1527C}"/>
              </a:ext>
            </a:extLst>
          </p:cNvPr>
          <p:cNvGrpSpPr/>
          <p:nvPr/>
        </p:nvGrpSpPr>
        <p:grpSpPr>
          <a:xfrm>
            <a:off x="635251" y="1600591"/>
            <a:ext cx="1301723" cy="4609617"/>
            <a:chOff x="635251" y="1727201"/>
            <a:chExt cx="1301723" cy="4609617"/>
          </a:xfrm>
        </p:grpSpPr>
        <p:sp>
          <p:nvSpPr>
            <p:cNvPr id="9" name="文本框 8"/>
            <p:cNvSpPr txBox="1"/>
            <p:nvPr/>
          </p:nvSpPr>
          <p:spPr>
            <a:xfrm>
              <a:off x="1002671" y="2417378"/>
              <a:ext cx="800219" cy="3919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全力抢排积水</a:t>
              </a:r>
            </a:p>
          </p:txBody>
        </p:sp>
        <p:sp>
          <p:nvSpPr>
            <p:cNvPr id="10" name="剪去对角的矩形 9"/>
            <p:cNvSpPr/>
            <p:nvPr/>
          </p:nvSpPr>
          <p:spPr>
            <a:xfrm>
              <a:off x="672730" y="1727201"/>
              <a:ext cx="1103086" cy="4542940"/>
            </a:xfrm>
            <a:prstGeom prst="snip2Diag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51" y="1749616"/>
              <a:ext cx="1230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spc="3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Farmland</a:t>
              </a:r>
              <a:endParaRPr lang="zh-CN" altLang="en-US" sz="1200" b="1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72729" y="2161941"/>
              <a:ext cx="11030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526831" y="5227406"/>
              <a:ext cx="410143" cy="36457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6F2A87C-FD1A-4C89-A462-D771CC7CD281}"/>
              </a:ext>
            </a:extLst>
          </p:cNvPr>
          <p:cNvGrpSpPr/>
          <p:nvPr/>
        </p:nvGrpSpPr>
        <p:grpSpPr>
          <a:xfrm>
            <a:off x="8630974" y="1600591"/>
            <a:ext cx="2743245" cy="3809098"/>
            <a:chOff x="8173774" y="1600592"/>
            <a:chExt cx="2743245" cy="3809098"/>
          </a:xfrm>
        </p:grpSpPr>
        <p:sp>
          <p:nvSpPr>
            <p:cNvPr id="123" name="矩形 122"/>
            <p:cNvSpPr/>
            <p:nvPr/>
          </p:nvSpPr>
          <p:spPr>
            <a:xfrm>
              <a:off x="8394067" y="2039597"/>
              <a:ext cx="2310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未受淹的田块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394067" y="2710337"/>
              <a:ext cx="2522952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要及时挖好田间厢沟、围沟、腰沟。</a:t>
              </a:r>
              <a:endParaRPr lang="en-US" altLang="zh-CN" spc="3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pc="3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确保“三沟”通畅，做到明水能排、暗水能滤。</a:t>
              </a:r>
            </a:p>
          </p:txBody>
        </p:sp>
        <p:sp>
          <p:nvSpPr>
            <p:cNvPr id="29" name="剪去对角的矩形 28"/>
            <p:cNvSpPr/>
            <p:nvPr/>
          </p:nvSpPr>
          <p:spPr>
            <a:xfrm>
              <a:off x="8173774" y="1600592"/>
              <a:ext cx="2732228" cy="3809098"/>
            </a:xfrm>
            <a:prstGeom prst="snip2DiagRect">
              <a:avLst>
                <a:gd name="adj1" fmla="val 0"/>
                <a:gd name="adj2" fmla="val 12232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453136" y="2565859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53136" y="3818286"/>
              <a:ext cx="204069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0127187" y="4922884"/>
              <a:ext cx="452778" cy="402469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AE83030-3F4B-4739-80D3-C6A39F3A714A}"/>
              </a:ext>
            </a:extLst>
          </p:cNvPr>
          <p:cNvGrpSpPr/>
          <p:nvPr/>
        </p:nvGrpSpPr>
        <p:grpSpPr>
          <a:xfrm>
            <a:off x="8162950" y="5854091"/>
            <a:ext cx="3467616" cy="754645"/>
            <a:chOff x="8029600" y="5730266"/>
            <a:chExt cx="3467616" cy="754645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A38FB058-99F1-458B-84E1-448FED55D3FE}"/>
                </a:ext>
              </a:extLst>
            </p:cNvPr>
            <p:cNvCxnSpPr/>
            <p:nvPr/>
          </p:nvCxnSpPr>
          <p:spPr>
            <a:xfrm>
              <a:off x="8816169" y="6315634"/>
              <a:ext cx="7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4A6E393-996D-41B8-8372-CB9BCE5C8E64}"/>
                </a:ext>
              </a:extLst>
            </p:cNvPr>
            <p:cNvSpPr/>
            <p:nvPr/>
          </p:nvSpPr>
          <p:spPr>
            <a:xfrm>
              <a:off x="8029600" y="5730266"/>
              <a:ext cx="346761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洪涝灾后田间管理技术指导意见</a:t>
              </a:r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AB4AEB9-ABA5-4605-B389-FE331C4FABCB}"/>
                </a:ext>
              </a:extLst>
            </p:cNvPr>
            <p:cNvSpPr/>
            <p:nvPr/>
          </p:nvSpPr>
          <p:spPr>
            <a:xfrm>
              <a:off x="9548869" y="614635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湖北省农业农村厅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619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159656" y="1045722"/>
            <a:ext cx="12407580" cy="5951589"/>
          </a:xfrm>
          <a:prstGeom prst="rect">
            <a:avLst/>
          </a:prstGeom>
          <a:solidFill>
            <a:srgbClr val="0D1B35">
              <a:alpha val="93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6208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洪灾之后如何治理农田？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cxnSp>
        <p:nvCxnSpPr>
          <p:cNvPr id="107" name="直接连接符 106"/>
          <p:cNvCxnSpPr/>
          <p:nvPr/>
        </p:nvCxnSpPr>
        <p:spPr>
          <a:xfrm>
            <a:off x="10977474" y="6499775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8186175" y="5924387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洪涝灾后田间管理技术指导意见</a:t>
            </a:r>
            <a:r>
              <a:rPr lang="en-US" altLang="zh-CN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》</a:t>
            </a:r>
            <a:endParaRPr lang="zh-CN" altLang="en-US" dirty="0">
              <a:solidFill>
                <a:schemeClr val="bg1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66832" y="1600591"/>
            <a:ext cx="3487915" cy="4542941"/>
            <a:chOff x="3448293" y="1600591"/>
            <a:chExt cx="3487915" cy="4542941"/>
          </a:xfrm>
        </p:grpSpPr>
        <p:sp>
          <p:nvSpPr>
            <p:cNvPr id="2" name="剪去对角的矩形 1"/>
            <p:cNvSpPr/>
            <p:nvPr/>
          </p:nvSpPr>
          <p:spPr>
            <a:xfrm>
              <a:off x="3448293" y="1600591"/>
              <a:ext cx="3380091" cy="4542941"/>
            </a:xfrm>
            <a:prstGeom prst="snip2DiagRect">
              <a:avLst>
                <a:gd name="adj1" fmla="val 0"/>
                <a:gd name="adj2" fmla="val 12104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630356" y="2963573"/>
              <a:ext cx="33058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全力组织人力物力排水，尽量减少作物受淹时间。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649148" y="1871284"/>
              <a:ext cx="2119491" cy="581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1</a:t>
              </a:r>
              <a:r>
                <a:rPr lang="zh-CN" altLang="en-US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、扶苗洗苗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630356" y="4072563"/>
              <a:ext cx="3086278" cy="129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倒伏的棉花、玉米、大豆、蔬菜要及时扶正，去烂叶、病叶。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748494" y="2618586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748494" y="4025533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48494" y="5409690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C35C51-A110-467A-9B13-06A5864F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9694" y="5535085"/>
              <a:ext cx="608447" cy="608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6007004" y="2025050"/>
              <a:ext cx="460535" cy="40936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29761" y="1600591"/>
            <a:ext cx="1301723" cy="4679677"/>
            <a:chOff x="635251" y="1727201"/>
            <a:chExt cx="1301723" cy="4679677"/>
          </a:xfrm>
        </p:grpSpPr>
        <p:sp>
          <p:nvSpPr>
            <p:cNvPr id="9" name="文本框 8"/>
            <p:cNvSpPr txBox="1"/>
            <p:nvPr/>
          </p:nvSpPr>
          <p:spPr>
            <a:xfrm>
              <a:off x="997092" y="2531677"/>
              <a:ext cx="800219" cy="3875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加强田间管理</a:t>
              </a:r>
            </a:p>
          </p:txBody>
        </p:sp>
        <p:sp>
          <p:nvSpPr>
            <p:cNvPr id="10" name="剪去对角的矩形 9"/>
            <p:cNvSpPr/>
            <p:nvPr/>
          </p:nvSpPr>
          <p:spPr>
            <a:xfrm>
              <a:off x="672730" y="1727201"/>
              <a:ext cx="1103086" cy="4542939"/>
            </a:xfrm>
            <a:prstGeom prst="snip2Diag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51" y="1749616"/>
              <a:ext cx="1230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spc="3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Farmland</a:t>
              </a:r>
              <a:endParaRPr lang="zh-CN" altLang="en-US" sz="1200" b="1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72729" y="2161941"/>
              <a:ext cx="11030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526831" y="5227406"/>
              <a:ext cx="410143" cy="36457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990096" y="1600591"/>
            <a:ext cx="2732228" cy="3809098"/>
            <a:chOff x="8173774" y="1600592"/>
            <a:chExt cx="2732228" cy="3809098"/>
          </a:xfrm>
        </p:grpSpPr>
        <p:sp>
          <p:nvSpPr>
            <p:cNvPr id="123" name="矩形 122"/>
            <p:cNvSpPr/>
            <p:nvPr/>
          </p:nvSpPr>
          <p:spPr>
            <a:xfrm>
              <a:off x="8374338" y="1787103"/>
              <a:ext cx="2119491" cy="581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2</a:t>
              </a:r>
              <a:r>
                <a:rPr lang="zh-CN" altLang="en-US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、科学追肥</a:t>
              </a:r>
            </a:p>
          </p:txBody>
        </p:sp>
        <p:sp>
          <p:nvSpPr>
            <p:cNvPr id="29" name="剪去对角的矩形 28"/>
            <p:cNvSpPr/>
            <p:nvPr/>
          </p:nvSpPr>
          <p:spPr>
            <a:xfrm>
              <a:off x="8173774" y="1600592"/>
              <a:ext cx="2732228" cy="3809098"/>
            </a:xfrm>
            <a:prstGeom prst="snip2DiagRect">
              <a:avLst>
                <a:gd name="adj1" fmla="val 0"/>
                <a:gd name="adj2" fmla="val 12232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453136" y="2522317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476269" y="3962155"/>
              <a:ext cx="2115910" cy="1076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0127187" y="4922884"/>
              <a:ext cx="452778" cy="40246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8367709" y="2581888"/>
              <a:ext cx="246552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受淹水稻退水后视苗情每亩追施</a:t>
              </a:r>
              <a:r>
                <a:rPr lang="en-US" altLang="zh-CN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3-5</a:t>
              </a: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公斤尿素。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8348206" y="4010092"/>
              <a:ext cx="2443491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也可以喷施液体氮肥</a:t>
              </a:r>
              <a:r>
                <a:rPr lang="en-US" altLang="zh-CN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~</a:t>
              </a: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稳收</a:t>
              </a:r>
              <a:r>
                <a:rPr lang="en-US" altLang="zh-CN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500</a:t>
              </a: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克及少量钾肥。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57672" y="1600591"/>
            <a:ext cx="2732228" cy="3809098"/>
            <a:chOff x="8173774" y="1600592"/>
            <a:chExt cx="2732228" cy="3809098"/>
          </a:xfrm>
        </p:grpSpPr>
        <p:sp>
          <p:nvSpPr>
            <p:cNvPr id="40" name="矩形 39"/>
            <p:cNvSpPr/>
            <p:nvPr/>
          </p:nvSpPr>
          <p:spPr>
            <a:xfrm>
              <a:off x="8374338" y="1801617"/>
              <a:ext cx="2119491" cy="581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3</a:t>
              </a:r>
              <a:r>
                <a:rPr lang="zh-CN" altLang="en-US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、及时化控</a:t>
              </a:r>
            </a:p>
          </p:txBody>
        </p:sp>
        <p:sp>
          <p:nvSpPr>
            <p:cNvPr id="41" name="剪去对角的矩形 40"/>
            <p:cNvSpPr/>
            <p:nvPr/>
          </p:nvSpPr>
          <p:spPr>
            <a:xfrm>
              <a:off x="8173774" y="1600592"/>
              <a:ext cx="2732228" cy="3809098"/>
            </a:xfrm>
            <a:prstGeom prst="snip2DiagRect">
              <a:avLst>
                <a:gd name="adj1" fmla="val 0"/>
                <a:gd name="adj2" fmla="val 12232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453136" y="2565859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9277701" y="4672755"/>
              <a:ext cx="7842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0127187" y="4922884"/>
              <a:ext cx="452778" cy="402469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8367709" y="2727028"/>
              <a:ext cx="2465522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阴雨寡照作物光合作用能力下降，碳氮代谢失调易引起陡长，我们应控旺促壮。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40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142874" y="1045722"/>
            <a:ext cx="12390798" cy="5951589"/>
          </a:xfrm>
          <a:prstGeom prst="rect">
            <a:avLst/>
          </a:prstGeom>
          <a:solidFill>
            <a:srgbClr val="0D1B35">
              <a:alpha val="93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洪灾之后如何治理农田？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sp>
        <p:nvSpPr>
          <p:cNvPr id="120" name="矩形 119"/>
          <p:cNvSpPr/>
          <p:nvPr/>
        </p:nvSpPr>
        <p:spPr>
          <a:xfrm>
            <a:off x="8148258" y="407414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洪涝灾后田间管理技术指导意见</a:t>
            </a:r>
            <a:r>
              <a:rPr lang="en-US" altLang="zh-CN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》</a:t>
            </a:r>
            <a:endParaRPr lang="zh-CN" altLang="en-US" dirty="0">
              <a:solidFill>
                <a:schemeClr val="bg1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9761" y="1892418"/>
            <a:ext cx="1301723" cy="4482736"/>
            <a:chOff x="635251" y="1727201"/>
            <a:chExt cx="1301723" cy="4482736"/>
          </a:xfrm>
        </p:grpSpPr>
        <p:sp>
          <p:nvSpPr>
            <p:cNvPr id="9" name="文本框 8"/>
            <p:cNvSpPr txBox="1"/>
            <p:nvPr/>
          </p:nvSpPr>
          <p:spPr>
            <a:xfrm>
              <a:off x="1012879" y="2334736"/>
              <a:ext cx="800219" cy="3875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加强病虫防治</a:t>
              </a:r>
            </a:p>
          </p:txBody>
        </p:sp>
        <p:sp>
          <p:nvSpPr>
            <p:cNvPr id="10" name="剪去对角的矩形 9"/>
            <p:cNvSpPr/>
            <p:nvPr/>
          </p:nvSpPr>
          <p:spPr>
            <a:xfrm>
              <a:off x="672730" y="1727201"/>
              <a:ext cx="1103086" cy="4343761"/>
            </a:xfrm>
            <a:prstGeom prst="snip2Diag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51" y="1749616"/>
              <a:ext cx="1230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spc="3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Farmland</a:t>
              </a:r>
              <a:endParaRPr lang="zh-CN" altLang="en-US" sz="1200" b="1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72729" y="2161941"/>
              <a:ext cx="11030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526831" y="5227406"/>
              <a:ext cx="410143" cy="364571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618938" y="1429758"/>
            <a:ext cx="2102634" cy="2444993"/>
            <a:chOff x="2038160" y="1544663"/>
            <a:chExt cx="2523995" cy="2725149"/>
          </a:xfrm>
        </p:grpSpPr>
        <p:grpSp>
          <p:nvGrpSpPr>
            <p:cNvPr id="6" name="组合 5"/>
            <p:cNvGrpSpPr/>
            <p:nvPr/>
          </p:nvGrpSpPr>
          <p:grpSpPr>
            <a:xfrm>
              <a:off x="2038160" y="1600594"/>
              <a:ext cx="2523995" cy="2669218"/>
              <a:chOff x="3448293" y="1600594"/>
              <a:chExt cx="3380092" cy="3574570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3559561" y="2746102"/>
                <a:ext cx="3170665" cy="1791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重点抓好“两迁”害虫、纹枯病、稻瘟病等防控</a:t>
                </a: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3567257" y="1737120"/>
                <a:ext cx="1174681" cy="778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水稻</a:t>
                </a: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3725636" y="2618588"/>
                <a:ext cx="178322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9385" y="1544663"/>
              <a:ext cx="909706" cy="909706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2618937" y="4203512"/>
            <a:ext cx="2102635" cy="2394812"/>
            <a:chOff x="2038160" y="1600594"/>
            <a:chExt cx="2523996" cy="2669218"/>
          </a:xfrm>
        </p:grpSpPr>
        <p:grpSp>
          <p:nvGrpSpPr>
            <p:cNvPr id="78" name="组合 77"/>
            <p:cNvGrpSpPr/>
            <p:nvPr/>
          </p:nvGrpSpPr>
          <p:grpSpPr>
            <a:xfrm>
              <a:off x="2038160" y="1600594"/>
              <a:ext cx="2523996" cy="2669218"/>
              <a:chOff x="3448293" y="1600594"/>
              <a:chExt cx="3380092" cy="3574570"/>
            </a:xfrm>
          </p:grpSpPr>
          <p:sp>
            <p:nvSpPr>
              <p:cNvPr id="80" name="剪去对角的矩形 79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3457482" y="2632363"/>
                <a:ext cx="3309656" cy="1791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抓好盲蝽蟓、棉铃虫、斜纹夜蛾、烟粉虱等防治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3465177" y="1756077"/>
                <a:ext cx="1410084" cy="867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棉花</a:t>
                </a: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3643972" y="2637544"/>
                <a:ext cx="178322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0005" y="1813068"/>
              <a:ext cx="621885" cy="577428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6044242" y="1488362"/>
            <a:ext cx="2115334" cy="2394812"/>
            <a:chOff x="2038160" y="1600594"/>
            <a:chExt cx="2539240" cy="2669218"/>
          </a:xfrm>
        </p:grpSpPr>
        <p:grpSp>
          <p:nvGrpSpPr>
            <p:cNvPr id="87" name="组合 86"/>
            <p:cNvGrpSpPr/>
            <p:nvPr/>
          </p:nvGrpSpPr>
          <p:grpSpPr>
            <a:xfrm>
              <a:off x="2038160" y="1600594"/>
              <a:ext cx="2539240" cy="2669218"/>
              <a:chOff x="3448293" y="1600594"/>
              <a:chExt cx="3400507" cy="3574570"/>
            </a:xfrm>
          </p:grpSpPr>
          <p:sp>
            <p:nvSpPr>
              <p:cNvPr id="89" name="剪去对角的矩形 88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539145" y="2746102"/>
                <a:ext cx="3309655" cy="1726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做好纹枯病、穗腐病、贪夜蛾、玉米螟等防控</a:t>
                </a: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3526425" y="1737120"/>
                <a:ext cx="1410084" cy="867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玉米</a:t>
                </a: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3684804" y="2618588"/>
                <a:ext cx="178322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3" name="图片 92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08250">
              <a:off x="2979385" y="1691464"/>
              <a:ext cx="786621" cy="730388"/>
            </a:xfrm>
            <a:prstGeom prst="rect">
              <a:avLst/>
            </a:prstGeom>
          </p:spPr>
        </p:pic>
      </p:grpSp>
      <p:grpSp>
        <p:nvGrpSpPr>
          <p:cNvPr id="95" name="组合 94"/>
          <p:cNvGrpSpPr/>
          <p:nvPr/>
        </p:nvGrpSpPr>
        <p:grpSpPr>
          <a:xfrm>
            <a:off x="9498467" y="1505004"/>
            <a:ext cx="2102635" cy="2415820"/>
            <a:chOff x="2038160" y="1577179"/>
            <a:chExt cx="2523996" cy="2692633"/>
          </a:xfrm>
        </p:grpSpPr>
        <p:grpSp>
          <p:nvGrpSpPr>
            <p:cNvPr id="96" name="组合 95"/>
            <p:cNvGrpSpPr/>
            <p:nvPr/>
          </p:nvGrpSpPr>
          <p:grpSpPr>
            <a:xfrm>
              <a:off x="2038160" y="1600594"/>
              <a:ext cx="2523996" cy="2669218"/>
              <a:chOff x="3448293" y="1600594"/>
              <a:chExt cx="3380092" cy="3574570"/>
            </a:xfrm>
          </p:grpSpPr>
          <p:sp>
            <p:nvSpPr>
              <p:cNvPr id="98" name="剪去对角的矩形 97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3498314" y="2727145"/>
                <a:ext cx="3309656" cy="1726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重点做好大豆卷叶螟、豆荚螟等病虫害防控</a:t>
                </a: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3506009" y="1718164"/>
                <a:ext cx="1410084" cy="867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大豆</a:t>
                </a: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3684804" y="2618588"/>
                <a:ext cx="178322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2" name="图片 101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895" y="1577179"/>
              <a:ext cx="909706" cy="844674"/>
            </a:xfrm>
            <a:prstGeom prst="rect">
              <a:avLst/>
            </a:prstGeom>
          </p:spPr>
        </p:pic>
      </p:grpSp>
      <p:grpSp>
        <p:nvGrpSpPr>
          <p:cNvPr id="104" name="组合 103"/>
          <p:cNvGrpSpPr/>
          <p:nvPr/>
        </p:nvGrpSpPr>
        <p:grpSpPr>
          <a:xfrm>
            <a:off x="6078071" y="4162138"/>
            <a:ext cx="2102635" cy="2394812"/>
            <a:chOff x="2038160" y="1600594"/>
            <a:chExt cx="2523996" cy="26692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038160" y="1600594"/>
              <a:ext cx="2523996" cy="2669218"/>
              <a:chOff x="3448293" y="1600594"/>
              <a:chExt cx="3380092" cy="3574570"/>
            </a:xfrm>
          </p:grpSpPr>
          <p:sp>
            <p:nvSpPr>
              <p:cNvPr id="108" name="剪去对角的矩形 107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3477898" y="2746102"/>
                <a:ext cx="3309656" cy="23429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抓好螨类、蚜虫、灰霉病、霜霉病、炭疽病等防控</a:t>
                </a:r>
              </a:p>
              <a:p>
                <a:pPr algn="just">
                  <a:lnSpc>
                    <a:spcPct val="150000"/>
                  </a:lnSpc>
                </a:pPr>
                <a:endParaRPr lang="zh-CN" altLang="en-US" sz="16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3485593" y="1737120"/>
                <a:ext cx="1410084" cy="867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水果</a:t>
                </a:r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>
                <a:off x="3623556" y="2618588"/>
                <a:ext cx="178322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图片 111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08250">
              <a:off x="2911277" y="1682418"/>
              <a:ext cx="727915" cy="700298"/>
            </a:xfrm>
            <a:prstGeom prst="rect">
              <a:avLst/>
            </a:prstGeom>
          </p:spPr>
        </p:pic>
      </p:grpSp>
      <p:grpSp>
        <p:nvGrpSpPr>
          <p:cNvPr id="127" name="组合 126"/>
          <p:cNvGrpSpPr/>
          <p:nvPr/>
        </p:nvGrpSpPr>
        <p:grpSpPr>
          <a:xfrm>
            <a:off x="9498918" y="4226180"/>
            <a:ext cx="2166134" cy="2394812"/>
            <a:chOff x="2038160" y="1600594"/>
            <a:chExt cx="2600220" cy="2669218"/>
          </a:xfrm>
        </p:grpSpPr>
        <p:grpSp>
          <p:nvGrpSpPr>
            <p:cNvPr id="128" name="组合 127"/>
            <p:cNvGrpSpPr/>
            <p:nvPr/>
          </p:nvGrpSpPr>
          <p:grpSpPr>
            <a:xfrm>
              <a:off x="2038160" y="1600594"/>
              <a:ext cx="2600220" cy="2669218"/>
              <a:chOff x="3448293" y="1600594"/>
              <a:chExt cx="3482171" cy="3574570"/>
            </a:xfrm>
          </p:grpSpPr>
          <p:sp>
            <p:nvSpPr>
              <p:cNvPr id="130" name="剪去对角的矩形 129"/>
              <p:cNvSpPr/>
              <p:nvPr/>
            </p:nvSpPr>
            <p:spPr>
              <a:xfrm>
                <a:off x="3448293" y="1600594"/>
                <a:ext cx="3380092" cy="3574570"/>
              </a:xfrm>
              <a:prstGeom prst="snip2DiagRect">
                <a:avLst>
                  <a:gd name="adj1" fmla="val 0"/>
                  <a:gd name="adj2" fmla="val 12104"/>
                </a:avLst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3620809" y="2746102"/>
                <a:ext cx="3309655" cy="1791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抓好炭疽病、茶毛虫、小绿叶蝉、螨类等防控</a:t>
                </a: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3465177" y="1737120"/>
                <a:ext cx="1410084" cy="867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spc="3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茶叶</a:t>
                </a:r>
              </a:p>
            </p:txBody>
          </p:sp>
          <p:cxnSp>
            <p:nvCxnSpPr>
              <p:cNvPr id="133" name="直接连接符 132"/>
              <p:cNvCxnSpPr/>
              <p:nvPr/>
            </p:nvCxnSpPr>
            <p:spPr>
              <a:xfrm>
                <a:off x="3664388" y="2618588"/>
                <a:ext cx="178322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4" name="图片 133">
                <a:extLst>
                  <a:ext uri="{FF2B5EF4-FFF2-40B4-BE49-F238E27FC236}">
                    <a16:creationId xmlns:a16="http://schemas.microsoft.com/office/drawing/2014/main" xmlns="" id="{EAC35C51-A110-467A-9B13-06A5864F7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115" y="4460077"/>
                <a:ext cx="608448" cy="608446"/>
              </a:xfrm>
              <a:prstGeom prst="rect">
                <a:avLst/>
              </a:prstGeom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40903">
                <a:off x="5976224" y="1922701"/>
                <a:ext cx="703304" cy="625159"/>
              </a:xfrm>
              <a:prstGeom prst="rect">
                <a:avLst/>
              </a:prstGeom>
            </p:spPr>
          </p:pic>
        </p:grpSp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2120">
              <a:off x="3035938" y="1708930"/>
              <a:ext cx="561650" cy="645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4166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img2.baidu.com/image_search/src=http%3A%2F%2Frs1.huanqiucdn.cn%2Fdp%2Fapi%2Fimages%2FimageDir%2F6f6a0e01eeb58e6e9734abd92e9f6aa5.jpg%3Fw%3D1000&amp;refer=http%3A%2F%2Frs1.huanqiucdn.cn&amp;app=2002&amp;size=f9999,10000&amp;q=a80&amp;n=0&amp;g=0n&amp;fmt=jpeg?sec=1629615766&amp;t=4572e3f0bca91a583ee2f63c0c89e1d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18203"/>
          <a:stretch/>
        </p:blipFill>
        <p:spPr bwMode="auto">
          <a:xfrm>
            <a:off x="-1" y="1111029"/>
            <a:ext cx="12247925" cy="59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142874" y="1045722"/>
            <a:ext cx="12390798" cy="5951589"/>
          </a:xfrm>
          <a:prstGeom prst="rect">
            <a:avLst/>
          </a:prstGeom>
          <a:solidFill>
            <a:srgbClr val="0D1B35">
              <a:alpha val="93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539" y="-78146"/>
            <a:ext cx="12247926" cy="128636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93779" y="248159"/>
            <a:ext cx="825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rPr>
              <a:t>洪灾之后如何治理农田？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99295" y="172972"/>
            <a:ext cx="835435" cy="796706"/>
            <a:chOff x="6527841" y="4651412"/>
            <a:chExt cx="835435" cy="796706"/>
          </a:xfrm>
        </p:grpSpPr>
        <p:sp>
          <p:nvSpPr>
            <p:cNvPr id="32" name="椭圆 31"/>
            <p:cNvSpPr/>
            <p:nvPr/>
          </p:nvSpPr>
          <p:spPr>
            <a:xfrm>
              <a:off x="6571383" y="4678820"/>
              <a:ext cx="764088" cy="764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7841" y="4651412"/>
              <a:ext cx="835435" cy="796706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4D2EF87-C9A2-4BBF-8A63-A40C61C0C42B}"/>
              </a:ext>
            </a:extLst>
          </p:cNvPr>
          <p:cNvGrpSpPr/>
          <p:nvPr/>
        </p:nvGrpSpPr>
        <p:grpSpPr>
          <a:xfrm>
            <a:off x="3534018" y="1772041"/>
            <a:ext cx="3380091" cy="4542941"/>
            <a:chOff x="3562593" y="1600591"/>
            <a:chExt cx="3380091" cy="4542941"/>
          </a:xfrm>
        </p:grpSpPr>
        <p:sp>
          <p:nvSpPr>
            <p:cNvPr id="2" name="剪去对角的矩形 1"/>
            <p:cNvSpPr/>
            <p:nvPr/>
          </p:nvSpPr>
          <p:spPr>
            <a:xfrm>
              <a:off x="3562593" y="1600591"/>
              <a:ext cx="3380091" cy="4542941"/>
            </a:xfrm>
            <a:prstGeom prst="snip2DiagRect">
              <a:avLst>
                <a:gd name="adj1" fmla="val 0"/>
                <a:gd name="adj2" fmla="val 12104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744656" y="2633373"/>
              <a:ext cx="2966387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对淹水绝收的稻田，算好季节账实行“早翻秋”或水改旱。</a:t>
              </a:r>
              <a:endParaRPr lang="en-US" altLang="zh-CN" spc="3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744656" y="2024132"/>
              <a:ext cx="1955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水稻的补救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759023" y="4078314"/>
              <a:ext cx="3086278" cy="129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晚稻秧苗损毁较多的地方要积极组织调剂秧苗，采用早稻品种直播。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862794" y="2618586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862794" y="4063633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862794" y="5438265"/>
              <a:ext cx="279744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C35C51-A110-467A-9B13-06A5864F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3994" y="5535085"/>
              <a:ext cx="608447" cy="608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6121304" y="2025050"/>
              <a:ext cx="460535" cy="409364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3A698A8-FC0B-4CCD-9728-E777AE3C916D}"/>
              </a:ext>
            </a:extLst>
          </p:cNvPr>
          <p:cNvGrpSpPr/>
          <p:nvPr/>
        </p:nvGrpSpPr>
        <p:grpSpPr>
          <a:xfrm>
            <a:off x="635251" y="1772041"/>
            <a:ext cx="1301723" cy="4698184"/>
            <a:chOff x="635251" y="1574801"/>
            <a:chExt cx="1301723" cy="4698184"/>
          </a:xfrm>
        </p:grpSpPr>
        <p:sp>
          <p:nvSpPr>
            <p:cNvPr id="9" name="文本框 8"/>
            <p:cNvSpPr txBox="1"/>
            <p:nvPr/>
          </p:nvSpPr>
          <p:spPr>
            <a:xfrm>
              <a:off x="1003268" y="2397784"/>
              <a:ext cx="800219" cy="3875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科学补种改种</a:t>
              </a:r>
            </a:p>
          </p:txBody>
        </p:sp>
        <p:sp>
          <p:nvSpPr>
            <p:cNvPr id="10" name="剪去对角的矩形 9"/>
            <p:cNvSpPr/>
            <p:nvPr/>
          </p:nvSpPr>
          <p:spPr>
            <a:xfrm>
              <a:off x="672730" y="1574801"/>
              <a:ext cx="1103086" cy="4542940"/>
            </a:xfrm>
            <a:prstGeom prst="snip2Diag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51" y="1597216"/>
              <a:ext cx="1230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spc="3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Farmland</a:t>
              </a:r>
              <a:endParaRPr lang="zh-CN" altLang="en-US" sz="1200" b="1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72729" y="2009541"/>
              <a:ext cx="11030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526831" y="5075006"/>
              <a:ext cx="410143" cy="36457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F20A4B5-FE1D-4A7F-8C62-837374F81B8B}"/>
              </a:ext>
            </a:extLst>
          </p:cNvPr>
          <p:cNvGrpSpPr/>
          <p:nvPr/>
        </p:nvGrpSpPr>
        <p:grpSpPr>
          <a:xfrm>
            <a:off x="8630974" y="1772041"/>
            <a:ext cx="2732228" cy="3809098"/>
            <a:chOff x="8516674" y="1591067"/>
            <a:chExt cx="2732228" cy="3809098"/>
          </a:xfrm>
        </p:grpSpPr>
        <p:sp>
          <p:nvSpPr>
            <p:cNvPr id="123" name="矩形 122"/>
            <p:cNvSpPr/>
            <p:nvPr/>
          </p:nvSpPr>
          <p:spPr>
            <a:xfrm>
              <a:off x="8723161" y="2022430"/>
              <a:ext cx="19159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旱地农作物</a:t>
              </a:r>
              <a:endParaRPr lang="zh-CN" altLang="en-US" sz="2400" b="1" spc="3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702508" y="2680811"/>
              <a:ext cx="2522952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应因地制宜及时科学补种改种，可选择生育期短的玉米、绿豆、红薯、荞麦等秋杂粮，或蔬菜品种。</a:t>
              </a:r>
            </a:p>
          </p:txBody>
        </p:sp>
        <p:sp>
          <p:nvSpPr>
            <p:cNvPr id="29" name="剪去对角的矩形 28"/>
            <p:cNvSpPr/>
            <p:nvPr/>
          </p:nvSpPr>
          <p:spPr>
            <a:xfrm>
              <a:off x="8516674" y="1591067"/>
              <a:ext cx="2732228" cy="3809098"/>
            </a:xfrm>
            <a:prstGeom prst="snip2DiagRect">
              <a:avLst>
                <a:gd name="adj1" fmla="val 0"/>
                <a:gd name="adj2" fmla="val 12232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796036" y="2556334"/>
              <a:ext cx="21921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40903">
              <a:off x="10470087" y="4913359"/>
              <a:ext cx="452778" cy="402469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6B40834-796F-45D6-920B-692FA824D02E}"/>
              </a:ext>
            </a:extLst>
          </p:cNvPr>
          <p:cNvGrpSpPr/>
          <p:nvPr/>
        </p:nvGrpSpPr>
        <p:grpSpPr>
          <a:xfrm>
            <a:off x="8162950" y="5854091"/>
            <a:ext cx="3467616" cy="754645"/>
            <a:chOff x="8029600" y="5730266"/>
            <a:chExt cx="3467616" cy="754645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425F9662-C4E4-42C3-ADBA-79B92A79637F}"/>
                </a:ext>
              </a:extLst>
            </p:cNvPr>
            <p:cNvCxnSpPr/>
            <p:nvPr/>
          </p:nvCxnSpPr>
          <p:spPr>
            <a:xfrm>
              <a:off x="8816169" y="6315634"/>
              <a:ext cx="7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C234CCEE-8007-4939-A9D9-5DC61E042611}"/>
                </a:ext>
              </a:extLst>
            </p:cNvPr>
            <p:cNvSpPr/>
            <p:nvPr/>
          </p:nvSpPr>
          <p:spPr>
            <a:xfrm>
              <a:off x="8029600" y="5730266"/>
              <a:ext cx="346761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洪涝灾后田间管理技术指导意见</a:t>
              </a:r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43B9535-65C9-4C30-AF50-534F7C40A670}"/>
                </a:ext>
              </a:extLst>
            </p:cNvPr>
            <p:cNvSpPr/>
            <p:nvPr/>
          </p:nvSpPr>
          <p:spPr>
            <a:xfrm>
              <a:off x="9548869" y="614635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湖北省农业农村厅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6323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</TotalTime>
  <Words>1406</Words>
  <Application>Microsoft Office PowerPoint</Application>
  <PresentationFormat>宽屏</PresentationFormat>
  <Paragraphs>166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宋体</vt:lpstr>
      <vt:lpstr>Arial</vt:lpstr>
      <vt:lpstr>阿里巴巴普惠体 L</vt:lpstr>
      <vt:lpstr>阿里巴巴普惠体 B</vt:lpstr>
      <vt:lpstr>Calibri</vt:lpstr>
      <vt:lpstr>思源宋体 CN Light</vt:lpstr>
      <vt:lpstr>优设标题黑</vt:lpstr>
      <vt:lpstr>阿里巴巴普惠体 H</vt:lpstr>
      <vt:lpstr>思源黑体 CN Medium</vt:lpstr>
      <vt:lpstr>Calibri Light</vt:lpstr>
      <vt:lpstr>思源宋体 CN Heavy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暴雨内涝自救指南ppt模板</dc:title>
  <dc:creator>@渔好问PPT</dc:creator>
  <cp:keywords>51PPT模板网</cp:keywords>
  <dc:description>www.51pptmoban.com</dc:description>
  <cp:lastModifiedBy>YANGs</cp:lastModifiedBy>
  <cp:revision>257</cp:revision>
  <dcterms:created xsi:type="dcterms:W3CDTF">2021-07-21T00:49:26Z</dcterms:created>
  <dcterms:modified xsi:type="dcterms:W3CDTF">2021-07-31T14:10:20Z</dcterms:modified>
</cp:coreProperties>
</file>