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2.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9" r:id="rId3"/>
    <p:sldId id="260" r:id="rId4"/>
    <p:sldId id="262" r:id="rId5"/>
    <p:sldId id="272" r:id="rId6"/>
    <p:sldId id="269" r:id="rId7"/>
    <p:sldId id="266" r:id="rId8"/>
    <p:sldId id="267" r:id="rId9"/>
    <p:sldId id="268" r:id="rId10"/>
    <p:sldId id="270" r:id="rId11"/>
    <p:sldId id="271" r:id="rId12"/>
    <p:sldId id="288" r:id="rId13"/>
    <p:sldId id="273" r:id="rId14"/>
    <p:sldId id="274" r:id="rId15"/>
    <p:sldId id="263" r:id="rId16"/>
    <p:sldId id="290" r:id="rId17"/>
    <p:sldId id="275" r:id="rId18"/>
    <p:sldId id="276" r:id="rId19"/>
    <p:sldId id="277" r:id="rId20"/>
    <p:sldId id="264" r:id="rId21"/>
    <p:sldId id="279" r:id="rId22"/>
    <p:sldId id="280" r:id="rId23"/>
    <p:sldId id="281" r:id="rId24"/>
    <p:sldId id="278" r:id="rId25"/>
    <p:sldId id="265" r:id="rId26"/>
    <p:sldId id="282" r:id="rId27"/>
    <p:sldId id="283" r:id="rId28"/>
    <p:sldId id="284" r:id="rId29"/>
    <p:sldId id="289" r:id="rId30"/>
    <p:sldId id="287" r:id="rId31"/>
    <p:sldId id="291" r:id="rId32"/>
    <p:sldId id="292" r:id="rId33"/>
    <p:sldId id="293"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710" userDrawn="1">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CF4F"/>
    <a:srgbClr val="1DB14F"/>
    <a:srgbClr val="199844"/>
    <a:srgbClr val="89C541"/>
    <a:srgbClr val="C1E1C1"/>
    <a:srgbClr val="73BB73"/>
    <a:srgbClr val="A6D4A6"/>
    <a:srgbClr val="A5D37D"/>
    <a:srgbClr val="83BB6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07" autoAdjust="0"/>
    <p:restoredTop sz="94660"/>
  </p:normalViewPr>
  <p:slideViewPr>
    <p:cSldViewPr snapToGrid="0" showGuides="1">
      <p:cViewPr varScale="1">
        <p:scale>
          <a:sx n="110" d="100"/>
          <a:sy n="110" d="100"/>
        </p:scale>
        <p:origin x="372" y="114"/>
      </p:cViewPr>
      <p:guideLst>
        <p:guide pos="710"/>
        <p:guide orient="horz" pos="2160"/>
      </p:guideLst>
    </p:cSldViewPr>
  </p:slideViewPr>
  <p:notesTextViewPr>
    <p:cViewPr>
      <p:scale>
        <a:sx n="1" d="1"/>
        <a:sy n="1" d="1"/>
      </p:scale>
      <p:origin x="0" y="0"/>
    </p:cViewPr>
  </p:notesTextViewPr>
  <p:sorterViewPr>
    <p:cViewPr>
      <p:scale>
        <a:sx n="25" d="100"/>
        <a:sy n="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AB06-4CCE-823A-752BD0E5D674}"/>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AB06-4CCE-823A-752BD0E5D674}"/>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AB06-4CCE-823A-752BD0E5D674}"/>
            </c:ext>
          </c:extLst>
        </c:ser>
        <c:dLbls>
          <c:showLegendKey val="0"/>
          <c:showVal val="0"/>
          <c:showCatName val="0"/>
          <c:showSerName val="0"/>
          <c:showPercent val="0"/>
          <c:showBubbleSize val="0"/>
        </c:dLbls>
        <c:smooth val="0"/>
        <c:axId val="1587596928"/>
        <c:axId val="1587580608"/>
      </c:lineChart>
      <c:catAx>
        <c:axId val="158759692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87580608"/>
        <c:crosses val="autoZero"/>
        <c:auto val="1"/>
        <c:lblAlgn val="ctr"/>
        <c:lblOffset val="100"/>
        <c:noMultiLvlLbl val="0"/>
      </c:catAx>
      <c:valAx>
        <c:axId val="1587580608"/>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87596928"/>
        <c:crosses val="autoZero"/>
        <c:crossBetween val="between"/>
      </c:valAx>
      <c:spPr>
        <a:noFill/>
        <a:ln>
          <a:noFill/>
        </a:ln>
        <a:effectLst/>
      </c:spPr>
    </c:plotArea>
    <c:legend>
      <c:legendPos val="b"/>
      <c:layout>
        <c:manualLayout>
          <c:xMode val="edge"/>
          <c:yMode val="edge"/>
          <c:x val="0.26311683969440131"/>
          <c:y val="0.92281408295300671"/>
          <c:w val="0.43979604460270494"/>
          <c:h val="6.126235016801243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1"/>
          <c:order val="1"/>
          <c:tx>
            <c:strRef>
              <c:f>Sheet1!$C$1</c:f>
              <c:strCache>
                <c:ptCount val="1"/>
                <c:pt idx="0">
                  <c:v>辅助</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8F23-4719-B5A1-DE618403E81E}"/>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8F23-4719-B5A1-DE618403E81E}"/>
              </c:ext>
            </c:extLst>
          </c:dPt>
          <c:dPt>
            <c:idx val="2"/>
            <c:bubble3D val="0"/>
            <c:spPr>
              <a:noFill/>
              <a:ln w="19050">
                <a:noFill/>
              </a:ln>
              <a:effectLst/>
            </c:spPr>
            <c:extLst xmlns:c16r2="http://schemas.microsoft.com/office/drawing/2015/06/chart">
              <c:ext xmlns:c16="http://schemas.microsoft.com/office/drawing/2014/chart" uri="{C3380CC4-5D6E-409C-BE32-E72D297353CC}">
                <c16:uniqueId val="{00000005-8F23-4719-B5A1-DE618403E81E}"/>
              </c:ext>
            </c:extLst>
          </c:dPt>
          <c:dPt>
            <c:idx val="3"/>
            <c:bubble3D val="0"/>
            <c:spPr>
              <a:noFill/>
              <a:ln w="19050">
                <a:noFill/>
              </a:ln>
              <a:effectLst/>
            </c:spPr>
            <c:extLst xmlns:c16r2="http://schemas.microsoft.com/office/drawing/2015/06/chart">
              <c:ext xmlns:c16="http://schemas.microsoft.com/office/drawing/2014/chart" uri="{C3380CC4-5D6E-409C-BE32-E72D297353CC}">
                <c16:uniqueId val="{00000007-8F23-4719-B5A1-DE618403E81E}"/>
              </c:ext>
            </c:extLst>
          </c:dPt>
          <c:dLbls>
            <c:delete val="1"/>
          </c:dLbls>
          <c:cat>
            <c:strRef>
              <c:f>Sheet1!$A$2:$A$5</c:f>
              <c:strCache>
                <c:ptCount val="4"/>
                <c:pt idx="0">
                  <c:v>第一季度</c:v>
                </c:pt>
                <c:pt idx="1">
                  <c:v>第二季度</c:v>
                </c:pt>
                <c:pt idx="2">
                  <c:v>第三季度</c:v>
                </c:pt>
                <c:pt idx="3">
                  <c:v>第四季度</c:v>
                </c:pt>
              </c:strCache>
            </c:strRef>
          </c:cat>
          <c:val>
            <c:numRef>
              <c:f>Sheet1!$C$2:$C$5</c:f>
              <c:numCache>
                <c:formatCode>General</c:formatCode>
                <c:ptCount val="4"/>
                <c:pt idx="0">
                  <c:v>7.2</c:v>
                </c:pt>
                <c:pt idx="1">
                  <c:v>3.2</c:v>
                </c:pt>
                <c:pt idx="2">
                  <c:v>1.4</c:v>
                </c:pt>
                <c:pt idx="3">
                  <c:v>1.2</c:v>
                </c:pt>
              </c:numCache>
            </c:numRef>
          </c:val>
          <c:extLst xmlns:c16r2="http://schemas.microsoft.com/office/drawing/2015/06/chart">
            <c:ext xmlns:c16="http://schemas.microsoft.com/office/drawing/2014/chart" uri="{C3380CC4-5D6E-409C-BE32-E72D297353CC}">
              <c16:uniqueId val="{00000008-8F23-4719-B5A1-DE618403E81E}"/>
            </c:ext>
          </c:extLst>
        </c:ser>
        <c:dLbls>
          <c:showLegendKey val="0"/>
          <c:showVal val="1"/>
          <c:showCatName val="0"/>
          <c:showSerName val="0"/>
          <c:showPercent val="0"/>
          <c:showBubbleSize val="0"/>
          <c:showLeaderLines val="1"/>
        </c:dLbls>
        <c:firstSliceAng val="0"/>
      </c:pieChart>
      <c:pieChart>
        <c:varyColors val="1"/>
        <c:ser>
          <c:idx val="0"/>
          <c:order val="0"/>
          <c:tx>
            <c:strRef>
              <c:f>Sheet1!$B$1</c:f>
              <c:strCache>
                <c:ptCount val="1"/>
                <c:pt idx="0">
                  <c:v>销售额</c:v>
                </c:pt>
              </c:strCache>
            </c:strRef>
          </c:tx>
          <c:spPr>
            <a:ln>
              <a:noFill/>
            </a:ln>
          </c:spPr>
          <c:explosion val="21"/>
          <c:dPt>
            <c:idx val="0"/>
            <c:bubble3D val="0"/>
            <c:explosion val="0"/>
            <c:spPr>
              <a:solidFill>
                <a:schemeClr val="accent1"/>
              </a:solidFill>
              <a:ln w="19050">
                <a:noFill/>
              </a:ln>
              <a:effectLst/>
            </c:spPr>
            <c:extLst xmlns:c16r2="http://schemas.microsoft.com/office/drawing/2015/06/chart">
              <c:ext xmlns:c16="http://schemas.microsoft.com/office/drawing/2014/chart" uri="{C3380CC4-5D6E-409C-BE32-E72D297353CC}">
                <c16:uniqueId val="{0000000A-8F23-4719-B5A1-DE618403E81E}"/>
              </c:ext>
            </c:extLst>
          </c:dPt>
          <c:dPt>
            <c:idx val="1"/>
            <c:bubble3D val="0"/>
            <c:explosion val="0"/>
            <c:spPr>
              <a:solidFill>
                <a:schemeClr val="accent2"/>
              </a:solidFill>
              <a:ln w="19050">
                <a:noFill/>
              </a:ln>
              <a:effectLst/>
            </c:spPr>
            <c:extLst xmlns:c16r2="http://schemas.microsoft.com/office/drawing/2015/06/chart">
              <c:ext xmlns:c16="http://schemas.microsoft.com/office/drawing/2014/chart" uri="{C3380CC4-5D6E-409C-BE32-E72D297353CC}">
                <c16:uniqueId val="{0000000C-8F23-4719-B5A1-DE618403E81E}"/>
              </c:ext>
            </c:extLst>
          </c:dPt>
          <c:dPt>
            <c:idx val="2"/>
            <c:bubble3D val="0"/>
            <c:explosion val="0"/>
            <c:spPr>
              <a:solidFill>
                <a:schemeClr val="accent3"/>
              </a:solidFill>
              <a:ln w="19050">
                <a:noFill/>
              </a:ln>
              <a:effectLst/>
            </c:spPr>
            <c:extLst xmlns:c16r2="http://schemas.microsoft.com/office/drawing/2015/06/chart">
              <c:ext xmlns:c16="http://schemas.microsoft.com/office/drawing/2014/chart" uri="{C3380CC4-5D6E-409C-BE32-E72D297353CC}">
                <c16:uniqueId val="{0000000E-8F23-4719-B5A1-DE618403E81E}"/>
              </c:ext>
            </c:extLst>
          </c:dPt>
          <c:dPt>
            <c:idx val="3"/>
            <c:bubble3D val="0"/>
            <c:explosion val="0"/>
            <c:spPr>
              <a:solidFill>
                <a:schemeClr val="accent6"/>
              </a:solidFill>
              <a:ln w="19050">
                <a:noFill/>
              </a:ln>
              <a:effectLst/>
            </c:spPr>
            <c:extLst xmlns:c16r2="http://schemas.microsoft.com/office/drawing/2015/06/chart">
              <c:ext xmlns:c16="http://schemas.microsoft.com/office/drawing/2014/chart" uri="{C3380CC4-5D6E-409C-BE32-E72D297353CC}">
                <c16:uniqueId val="{00000010-8F23-4719-B5A1-DE618403E81E}"/>
              </c:ext>
            </c:extLst>
          </c:dPt>
          <c:dLbls>
            <c:dLbl>
              <c:idx val="0"/>
              <c:layout>
                <c:manualLayout>
                  <c:x val="-0.15648888530523994"/>
                  <c:y val="-0.11790450461467766"/>
                </c:manualLayout>
              </c:layout>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bg1"/>
                      </a:solidFill>
                      <a:latin typeface="+mj-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A-8F23-4719-B5A1-DE618403E81E}"/>
                </c:ext>
                <c:ext xmlns:c15="http://schemas.microsoft.com/office/drawing/2012/chart" uri="{CE6537A1-D6FC-4f65-9D91-7224C49458BB}"/>
              </c:extLst>
            </c:dLbl>
            <c:dLbl>
              <c:idx val="1"/>
              <c:layout>
                <c:manualLayout>
                  <c:x val="0.12620318651574802"/>
                  <c:y val="-5.3298901740963231E-2"/>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C-8F23-4719-B5A1-DE618403E81E}"/>
                </c:ext>
                <c:ext xmlns:c15="http://schemas.microsoft.com/office/drawing/2012/chart" uri="{CE6537A1-D6FC-4f65-9D91-7224C49458BB}"/>
              </c:extLst>
            </c:dLbl>
            <c:dLbl>
              <c:idx val="2"/>
              <c:layout>
                <c:manualLayout>
                  <c:x val="8.9947773129921263E-2"/>
                  <c:y val="0.10537351713991651"/>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E-8F23-4719-B5A1-DE618403E81E}"/>
                </c:ext>
                <c:ext xmlns:c15="http://schemas.microsoft.com/office/drawing/2012/chart" uri="{CE6537A1-D6FC-4f65-9D91-7224C49458BB}"/>
              </c:extLst>
            </c:dLbl>
            <c:dLbl>
              <c:idx val="3"/>
              <c:layout>
                <c:manualLayout>
                  <c:x val="3.9614234744094486E-2"/>
                  <c:y val="0.14276204830449998"/>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10-8F23-4719-B5A1-DE618403E81E}"/>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7.2</c:v>
                </c:pt>
                <c:pt idx="1">
                  <c:v>3.2</c:v>
                </c:pt>
                <c:pt idx="2">
                  <c:v>1.4</c:v>
                </c:pt>
                <c:pt idx="3">
                  <c:v>1.2</c:v>
                </c:pt>
              </c:numCache>
            </c:numRef>
          </c:val>
          <c:extLst xmlns:c16r2="http://schemas.microsoft.com/office/drawing/2015/06/chart">
            <c:ext xmlns:c16="http://schemas.microsoft.com/office/drawing/2014/chart" uri="{C3380CC4-5D6E-409C-BE32-E72D297353CC}">
              <c16:uniqueId val="{00000011-8F23-4719-B5A1-DE618403E81E}"/>
            </c:ext>
          </c:extLst>
        </c:ser>
        <c:dLbls>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4FE7-47DA-AAD1-ACF46C34A8C7}"/>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4FE7-47DA-AAD1-ACF46C34A8C7}"/>
            </c:ext>
          </c:extLst>
        </c:ser>
        <c:dLbls>
          <c:dLblPos val="outEnd"/>
          <c:showLegendKey val="0"/>
          <c:showVal val="1"/>
          <c:showCatName val="0"/>
          <c:showSerName val="0"/>
          <c:showPercent val="0"/>
          <c:showBubbleSize val="0"/>
        </c:dLbls>
        <c:gapWidth val="219"/>
        <c:overlap val="-27"/>
        <c:axId val="1587576256"/>
        <c:axId val="1587598016"/>
      </c:barChart>
      <c:catAx>
        <c:axId val="1587576256"/>
        <c:scaling>
          <c:orientation val="minMax"/>
        </c:scaling>
        <c:delete val="1"/>
        <c:axPos val="b"/>
        <c:numFmt formatCode="General" sourceLinked="1"/>
        <c:majorTickMark val="none"/>
        <c:minorTickMark val="none"/>
        <c:tickLblPos val="nextTo"/>
        <c:crossAx val="1587598016"/>
        <c:crosses val="autoZero"/>
        <c:auto val="1"/>
        <c:lblAlgn val="ctr"/>
        <c:lblOffset val="100"/>
        <c:noMultiLvlLbl val="0"/>
      </c:catAx>
      <c:valAx>
        <c:axId val="1587598016"/>
        <c:scaling>
          <c:orientation val="minMax"/>
        </c:scaling>
        <c:delete val="1"/>
        <c:axPos val="l"/>
        <c:numFmt formatCode="General" sourceLinked="1"/>
        <c:majorTickMark val="none"/>
        <c:minorTickMark val="none"/>
        <c:tickLblPos val="nextTo"/>
        <c:crossAx val="15875762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FDCB-4FD9-8B30-BC418E2FC85A}"/>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3-FDCB-4FD9-8B30-BC418E2FC85A}"/>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FDCB-4FD9-8B30-BC418E2FC85A}"/>
              </c:ext>
            </c:extLst>
          </c:dPt>
          <c:dPt>
            <c:idx val="3"/>
            <c:bubble3D val="0"/>
            <c:spPr>
              <a:solidFill>
                <a:schemeClr val="accent6"/>
              </a:solidFill>
              <a:ln w="19050">
                <a:noFill/>
              </a:ln>
              <a:effectLst/>
            </c:spPr>
            <c:extLst xmlns:c16r2="http://schemas.microsoft.com/office/drawing/2015/06/chart">
              <c:ext xmlns:c16="http://schemas.microsoft.com/office/drawing/2014/chart" uri="{C3380CC4-5D6E-409C-BE32-E72D297353CC}">
                <c16:uniqueId val="{00000002-DF15-4968-9497-4D1F4754B9CF}"/>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DF15-4968-9497-4D1F4754B9CF}"/>
            </c:ext>
          </c:extLst>
        </c:ser>
        <c:dLbls>
          <c:showLegendKey val="0"/>
          <c:showVal val="0"/>
          <c:showCatName val="0"/>
          <c:showSerName val="0"/>
          <c:showPercent val="0"/>
          <c:showBubbleSize val="0"/>
          <c:showLeaderLines val="1"/>
        </c:dLbls>
        <c:firstSliceAng val="0"/>
      </c:pieChart>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67F0E2B3-1656-4227-9787-AD2A74107445}"/>
              </a:ext>
            </a:extLst>
          </p:cNvPr>
          <p:cNvSpPr/>
          <p:nvPr userDrawn="1"/>
        </p:nvSpPr>
        <p:spPr>
          <a:xfrm>
            <a:off x="0" y="0"/>
            <a:ext cx="12192000" cy="6858000"/>
          </a:xfrm>
          <a:prstGeom prst="rect">
            <a:avLst/>
          </a:prstGeom>
          <a:blipFill dpi="0" rotWithShape="1">
            <a:blip r:embed="rId2"/>
            <a:srcRect/>
            <a:stretch>
              <a:fillRect t="-9259" b="-9259"/>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a:extLst>
              <a:ext uri="{FF2B5EF4-FFF2-40B4-BE49-F238E27FC236}">
                <a16:creationId xmlns:a16="http://schemas.microsoft.com/office/drawing/2014/main" xmlns="" id="{87210A60-FA57-4103-B6CA-0F2362FDC1B7}"/>
              </a:ext>
            </a:extLst>
          </p:cNvPr>
          <p:cNvSpPr/>
          <p:nvPr userDrawn="1"/>
        </p:nvSpPr>
        <p:spPr>
          <a:xfrm rot="2001392">
            <a:off x="-1480763" y="-885421"/>
            <a:ext cx="9879647" cy="9147688"/>
          </a:xfrm>
          <a:custGeom>
            <a:avLst/>
            <a:gdLst>
              <a:gd name="connsiteX0" fmla="*/ 5133606 w 9879647"/>
              <a:gd name="connsiteY0" fmla="*/ 0 h 9147688"/>
              <a:gd name="connsiteX1" fmla="*/ 8922122 w 9879647"/>
              <a:gd name="connsiteY1" fmla="*/ 0 h 9147688"/>
              <a:gd name="connsiteX2" fmla="*/ 9879647 w 9879647"/>
              <a:gd name="connsiteY2" fmla="*/ 957525 h 9147688"/>
              <a:gd name="connsiteX3" fmla="*/ 9879647 w 9879647"/>
              <a:gd name="connsiteY3" fmla="*/ 5143674 h 9147688"/>
              <a:gd name="connsiteX4" fmla="*/ 3797206 w 9879647"/>
              <a:gd name="connsiteY4" fmla="*/ 9147688 h 9147688"/>
              <a:gd name="connsiteX5" fmla="*/ 0 w 9879647"/>
              <a:gd name="connsiteY5" fmla="*/ 3379405 h 914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79647" h="9147688">
                <a:moveTo>
                  <a:pt x="5133606" y="0"/>
                </a:moveTo>
                <a:lnTo>
                  <a:pt x="8922122" y="0"/>
                </a:lnTo>
                <a:cubicBezTo>
                  <a:pt x="9450948" y="0"/>
                  <a:pt x="9879647" y="428699"/>
                  <a:pt x="9879647" y="957525"/>
                </a:cubicBezTo>
                <a:lnTo>
                  <a:pt x="9879647" y="5143674"/>
                </a:lnTo>
                <a:lnTo>
                  <a:pt x="3797206" y="9147688"/>
                </a:lnTo>
                <a:lnTo>
                  <a:pt x="0" y="3379405"/>
                </a:lnTo>
                <a:close/>
              </a:path>
            </a:pathLst>
          </a:custGeom>
          <a:solidFill>
            <a:schemeClr val="bg1">
              <a:alpha val="62000"/>
            </a:schemeClr>
          </a:solidFill>
          <a:ln w="12700" cap="flat" cmpd="sng" algn="ctr">
            <a:noFill/>
            <a:prstDash val="solid"/>
            <a:miter lim="800000"/>
          </a:ln>
          <a:effectLst>
            <a:outerShdw blurRad="254000" sx="102000" sy="102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形状 35">
            <a:extLst>
              <a:ext uri="{FF2B5EF4-FFF2-40B4-BE49-F238E27FC236}">
                <a16:creationId xmlns:a16="http://schemas.microsoft.com/office/drawing/2014/main" xmlns="" id="{B1BB5EC1-6F87-4E0C-B29A-FE66295BFB08}"/>
              </a:ext>
            </a:extLst>
          </p:cNvPr>
          <p:cNvSpPr/>
          <p:nvPr userDrawn="1"/>
        </p:nvSpPr>
        <p:spPr>
          <a:xfrm rot="2001392">
            <a:off x="11683950" y="5572465"/>
            <a:ext cx="746056" cy="1624444"/>
          </a:xfrm>
          <a:custGeom>
            <a:avLst/>
            <a:gdLst>
              <a:gd name="connsiteX0" fmla="*/ 0 w 746056"/>
              <a:gd name="connsiteY0" fmla="*/ 0 h 1624444"/>
              <a:gd name="connsiteX1" fmla="*/ 746056 w 746056"/>
              <a:gd name="connsiteY1" fmla="*/ 1133323 h 1624444"/>
              <a:gd name="connsiteX2" fmla="*/ 0 w 746056"/>
              <a:gd name="connsiteY2" fmla="*/ 1624444 h 1624444"/>
            </a:gdLst>
            <a:ahLst/>
            <a:cxnLst>
              <a:cxn ang="0">
                <a:pos x="connsiteX0" y="connsiteY0"/>
              </a:cxn>
              <a:cxn ang="0">
                <a:pos x="connsiteX1" y="connsiteY1"/>
              </a:cxn>
              <a:cxn ang="0">
                <a:pos x="connsiteX2" y="connsiteY2"/>
              </a:cxn>
            </a:cxnLst>
            <a:rect l="l" t="t" r="r" b="b"/>
            <a:pathLst>
              <a:path w="746056" h="1624444">
                <a:moveTo>
                  <a:pt x="0" y="0"/>
                </a:moveTo>
                <a:lnTo>
                  <a:pt x="746056" y="1133323"/>
                </a:lnTo>
                <a:lnTo>
                  <a:pt x="0" y="1624444"/>
                </a:lnTo>
                <a:close/>
              </a:path>
            </a:pathLst>
          </a:custGeom>
          <a:solidFill>
            <a:schemeClr val="bg1">
              <a:alpha val="62000"/>
            </a:schemeClr>
          </a:solidFill>
          <a:ln w="12700" cap="flat" cmpd="sng" algn="ctr">
            <a:noFill/>
            <a:prstDash val="solid"/>
            <a:miter lim="800000"/>
          </a:ln>
          <a:effectLst>
            <a:outerShdw blurRad="330200" sx="102000" sy="102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xmlns="" id="{BF221F47-7879-474D-8685-F52FC854DED8}"/>
              </a:ext>
            </a:extLst>
          </p:cNvPr>
          <p:cNvSpPr/>
          <p:nvPr userDrawn="1"/>
        </p:nvSpPr>
        <p:spPr>
          <a:xfrm rot="2001392">
            <a:off x="-1491399" y="-805944"/>
            <a:ext cx="9725411" cy="9005962"/>
          </a:xfrm>
          <a:custGeom>
            <a:avLst/>
            <a:gdLst>
              <a:gd name="connsiteX0" fmla="*/ 4933175 w 9725411"/>
              <a:gd name="connsiteY0" fmla="*/ 0 h 9005962"/>
              <a:gd name="connsiteX1" fmla="*/ 8767886 w 9725411"/>
              <a:gd name="connsiteY1" fmla="*/ 0 h 9005962"/>
              <a:gd name="connsiteX2" fmla="*/ 9725411 w 9725411"/>
              <a:gd name="connsiteY2" fmla="*/ 957525 h 9005962"/>
              <a:gd name="connsiteX3" fmla="*/ 9725411 w 9725411"/>
              <a:gd name="connsiteY3" fmla="*/ 5099241 h 9005962"/>
              <a:gd name="connsiteX4" fmla="*/ 3790766 w 9725411"/>
              <a:gd name="connsiteY4" fmla="*/ 9005962 h 9005962"/>
              <a:gd name="connsiteX5" fmla="*/ 0 w 9725411"/>
              <a:gd name="connsiteY5" fmla="*/ 3247463 h 9005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25411" h="9005962">
                <a:moveTo>
                  <a:pt x="4933175" y="0"/>
                </a:moveTo>
                <a:lnTo>
                  <a:pt x="8767886" y="0"/>
                </a:lnTo>
                <a:cubicBezTo>
                  <a:pt x="9296712" y="0"/>
                  <a:pt x="9725411" y="428699"/>
                  <a:pt x="9725411" y="957525"/>
                </a:cubicBezTo>
                <a:lnTo>
                  <a:pt x="9725411" y="5099241"/>
                </a:lnTo>
                <a:lnTo>
                  <a:pt x="3790766" y="9005962"/>
                </a:lnTo>
                <a:lnTo>
                  <a:pt x="0" y="3247463"/>
                </a:lnTo>
                <a:close/>
              </a:path>
            </a:pathLst>
          </a:custGeom>
          <a:gradFill>
            <a:gsLst>
              <a:gs pos="0">
                <a:schemeClr val="accent2"/>
              </a:gs>
              <a:gs pos="100000">
                <a:schemeClr val="accent1"/>
              </a:gs>
            </a:gsLst>
            <a:lin ang="8100000" scaled="0"/>
          </a:gradFill>
          <a:ln w="12700" cap="flat" cmpd="sng" algn="ctr">
            <a:noFill/>
            <a:prstDash val="solid"/>
            <a:miter lim="800000"/>
          </a:ln>
          <a:effectLst>
            <a:outerShdw blurRad="254000" sx="102000" sy="102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4" name="任意多边形: 形状 33">
            <a:extLst>
              <a:ext uri="{FF2B5EF4-FFF2-40B4-BE49-F238E27FC236}">
                <a16:creationId xmlns:a16="http://schemas.microsoft.com/office/drawing/2014/main" xmlns="" id="{1D33BBA0-C719-4824-92DE-7807FD9EE875}"/>
              </a:ext>
            </a:extLst>
          </p:cNvPr>
          <p:cNvSpPr/>
          <p:nvPr userDrawn="1"/>
        </p:nvSpPr>
        <p:spPr>
          <a:xfrm rot="2001392">
            <a:off x="11748469" y="5752243"/>
            <a:ext cx="651313" cy="1418154"/>
          </a:xfrm>
          <a:custGeom>
            <a:avLst/>
            <a:gdLst>
              <a:gd name="connsiteX0" fmla="*/ 0 w 651313"/>
              <a:gd name="connsiteY0" fmla="*/ 0 h 1418154"/>
              <a:gd name="connsiteX1" fmla="*/ 651313 w 651313"/>
              <a:gd name="connsiteY1" fmla="*/ 989401 h 1418154"/>
              <a:gd name="connsiteX2" fmla="*/ 0 w 651313"/>
              <a:gd name="connsiteY2" fmla="*/ 1418154 h 1418154"/>
            </a:gdLst>
            <a:ahLst/>
            <a:cxnLst>
              <a:cxn ang="0">
                <a:pos x="connsiteX0" y="connsiteY0"/>
              </a:cxn>
              <a:cxn ang="0">
                <a:pos x="connsiteX1" y="connsiteY1"/>
              </a:cxn>
              <a:cxn ang="0">
                <a:pos x="connsiteX2" y="connsiteY2"/>
              </a:cxn>
            </a:cxnLst>
            <a:rect l="l" t="t" r="r" b="b"/>
            <a:pathLst>
              <a:path w="651313" h="1418154">
                <a:moveTo>
                  <a:pt x="0" y="0"/>
                </a:moveTo>
                <a:lnTo>
                  <a:pt x="651313" y="989401"/>
                </a:lnTo>
                <a:lnTo>
                  <a:pt x="0" y="1418154"/>
                </a:lnTo>
                <a:close/>
              </a:path>
            </a:pathLst>
          </a:custGeom>
          <a:gradFill>
            <a:gsLst>
              <a:gs pos="0">
                <a:schemeClr val="accent2"/>
              </a:gs>
              <a:gs pos="100000">
                <a:schemeClr val="accent1"/>
              </a:gs>
            </a:gsLst>
            <a:lin ang="2700000" scaled="0"/>
          </a:gradFill>
          <a:ln w="12700" cap="flat" cmpd="sng" algn="ctr">
            <a:noFill/>
            <a:prstDash val="solid"/>
            <a:miter lim="800000"/>
          </a:ln>
          <a:effectLst>
            <a:outerShdw blurRad="330200" sx="102000" sy="102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矩形: 圆角 12">
            <a:extLst>
              <a:ext uri="{FF2B5EF4-FFF2-40B4-BE49-F238E27FC236}">
                <a16:creationId xmlns:a16="http://schemas.microsoft.com/office/drawing/2014/main" xmlns="" id="{20C48D83-68A9-4056-AD46-5EBADF52E6C5}"/>
              </a:ext>
            </a:extLst>
          </p:cNvPr>
          <p:cNvSpPr/>
          <p:nvPr userDrawn="1"/>
        </p:nvSpPr>
        <p:spPr>
          <a:xfrm rot="2001392">
            <a:off x="-2737817" y="-1060980"/>
            <a:ext cx="10562400" cy="9941121"/>
          </a:xfrm>
          <a:prstGeom prst="roundRect">
            <a:avLst>
              <a:gd name="adj" fmla="val 9435"/>
            </a:avLst>
          </a:prstGeom>
          <a:noFill/>
          <a:ln w="12700" cap="flat" cmpd="sng" algn="ctr">
            <a:solidFill>
              <a:schemeClr val="bg1">
                <a:alpha val="22000"/>
              </a:schemeClr>
            </a:solidFill>
            <a:prstDash val="solid"/>
            <a:miter lim="800000"/>
          </a:ln>
          <a:effectLst>
            <a:outerShdw blurRad="254000" sx="102000" sy="102000" algn="ctr" rotWithShape="0">
              <a:srgbClr val="19984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EAD7A389-5B11-492F-A543-039D320C9C6D}"/>
              </a:ext>
            </a:extLst>
          </p:cNvPr>
          <p:cNvSpPr txBox="1"/>
          <p:nvPr userDrawn="1"/>
        </p:nvSpPr>
        <p:spPr>
          <a:xfrm rot="5400000">
            <a:off x="-4618260" y="4195383"/>
            <a:ext cx="9961411" cy="892552"/>
          </a:xfrm>
          <a:prstGeom prst="rect">
            <a:avLst/>
          </a:prstGeom>
          <a:noFill/>
        </p:spPr>
        <p:txBody>
          <a:bodyPr wrap="square" lIns="0" tIns="0" rIns="0" bIns="0" rtlCol="0">
            <a:spAutoFit/>
          </a:bodyPr>
          <a:lstStyle/>
          <a:p>
            <a:r>
              <a:rPr lang="en-US" altLang="zh-CN" sz="5800" b="1" i="0" u="none" strike="noStrike" dirty="0">
                <a:ln w="6350">
                  <a:solidFill>
                    <a:schemeClr val="bg1">
                      <a:alpha val="43000"/>
                    </a:schemeClr>
                  </a:solidFill>
                </a:ln>
                <a:noFill/>
                <a:effectLst/>
                <a:latin typeface="Arial Black" panose="020B0A04020102020204" pitchFamily="34" charset="0"/>
              </a:rPr>
              <a:t>COMPANY</a:t>
            </a:r>
            <a:r>
              <a:rPr lang="en-US" altLang="zh-CN" sz="5800" b="0" i="0" dirty="0">
                <a:ln w="6350">
                  <a:solidFill>
                    <a:schemeClr val="bg1">
                      <a:alpha val="43000"/>
                    </a:schemeClr>
                  </a:solidFill>
                </a:ln>
                <a:noFill/>
                <a:effectLst/>
                <a:latin typeface="Arial Black" panose="020B0A04020102020204" pitchFamily="34" charset="0"/>
              </a:rPr>
              <a:t> </a:t>
            </a:r>
            <a:r>
              <a:rPr lang="en-US" altLang="zh-CN" sz="5800" b="1" i="0" u="none" strike="noStrike" dirty="0">
                <a:ln w="6350">
                  <a:solidFill>
                    <a:schemeClr val="bg1">
                      <a:alpha val="43000"/>
                    </a:schemeClr>
                  </a:solidFill>
                </a:ln>
                <a:noFill/>
                <a:effectLst/>
                <a:latin typeface="Arial Black" panose="020B0A04020102020204" pitchFamily="34" charset="0"/>
              </a:rPr>
              <a:t>PROFILE</a:t>
            </a:r>
            <a:endParaRPr lang="zh-CN" altLang="en-US" sz="5800" dirty="0">
              <a:ln w="6350">
                <a:solidFill>
                  <a:schemeClr val="bg1">
                    <a:alpha val="43000"/>
                  </a:schemeClr>
                </a:solidFill>
              </a:ln>
              <a:noFill/>
              <a:latin typeface="Arial Black" panose="020B0A04020102020204" pitchFamily="34" charset="0"/>
            </a:endParaRPr>
          </a:p>
        </p:txBody>
      </p:sp>
      <p:sp>
        <p:nvSpPr>
          <p:cNvPr id="15" name="任意多边形: 形状 14">
            <a:extLst>
              <a:ext uri="{FF2B5EF4-FFF2-40B4-BE49-F238E27FC236}">
                <a16:creationId xmlns:a16="http://schemas.microsoft.com/office/drawing/2014/main" xmlns="" id="{67CAFFCF-3BC4-4328-8156-CA2168105E5D}"/>
              </a:ext>
            </a:extLst>
          </p:cNvPr>
          <p:cNvSpPr/>
          <p:nvPr userDrawn="1"/>
        </p:nvSpPr>
        <p:spPr>
          <a:xfrm rot="10800000">
            <a:off x="6397479" y="3159330"/>
            <a:ext cx="788890" cy="339975"/>
          </a:xfrm>
          <a:custGeom>
            <a:avLst/>
            <a:gdLst>
              <a:gd name="connsiteX0" fmla="*/ 9822 w 788890"/>
              <a:gd name="connsiteY0" fmla="*/ 19646 h 339975"/>
              <a:gd name="connsiteX1" fmla="*/ 0 w 788890"/>
              <a:gd name="connsiteY1" fmla="*/ 9823 h 339975"/>
              <a:gd name="connsiteX2" fmla="*/ 9822 w 788890"/>
              <a:gd name="connsiteY2" fmla="*/ 0 h 339975"/>
              <a:gd name="connsiteX3" fmla="*/ 19644 w 788890"/>
              <a:gd name="connsiteY3" fmla="*/ 9823 h 339975"/>
              <a:gd name="connsiteX4" fmla="*/ 9822 w 788890"/>
              <a:gd name="connsiteY4" fmla="*/ 19646 h 339975"/>
              <a:gd name="connsiteX5" fmla="*/ 138030 w 788890"/>
              <a:gd name="connsiteY5" fmla="*/ 19646 h 339975"/>
              <a:gd name="connsiteX6" fmla="*/ 128208 w 788890"/>
              <a:gd name="connsiteY6" fmla="*/ 9823 h 339975"/>
              <a:gd name="connsiteX7" fmla="*/ 138030 w 788890"/>
              <a:gd name="connsiteY7" fmla="*/ 0 h 339975"/>
              <a:gd name="connsiteX8" fmla="*/ 147852 w 788890"/>
              <a:gd name="connsiteY8" fmla="*/ 9823 h 339975"/>
              <a:gd name="connsiteX9" fmla="*/ 138030 w 788890"/>
              <a:gd name="connsiteY9" fmla="*/ 19646 h 339975"/>
              <a:gd name="connsiteX10" fmla="*/ 266238 w 788890"/>
              <a:gd name="connsiteY10" fmla="*/ 19646 h 339975"/>
              <a:gd name="connsiteX11" fmla="*/ 256416 w 788890"/>
              <a:gd name="connsiteY11" fmla="*/ 9823 h 339975"/>
              <a:gd name="connsiteX12" fmla="*/ 266238 w 788890"/>
              <a:gd name="connsiteY12" fmla="*/ 0 h 339975"/>
              <a:gd name="connsiteX13" fmla="*/ 276060 w 788890"/>
              <a:gd name="connsiteY13" fmla="*/ 9823 h 339975"/>
              <a:gd name="connsiteX14" fmla="*/ 266238 w 788890"/>
              <a:gd name="connsiteY14" fmla="*/ 19646 h 339975"/>
              <a:gd name="connsiteX15" fmla="*/ 394445 w 788890"/>
              <a:gd name="connsiteY15" fmla="*/ 19646 h 339975"/>
              <a:gd name="connsiteX16" fmla="*/ 384623 w 788890"/>
              <a:gd name="connsiteY16" fmla="*/ 9823 h 339975"/>
              <a:gd name="connsiteX17" fmla="*/ 394445 w 788890"/>
              <a:gd name="connsiteY17" fmla="*/ 0 h 339975"/>
              <a:gd name="connsiteX18" fmla="*/ 404267 w 788890"/>
              <a:gd name="connsiteY18" fmla="*/ 9823 h 339975"/>
              <a:gd name="connsiteX19" fmla="*/ 394445 w 788890"/>
              <a:gd name="connsiteY19" fmla="*/ 19646 h 339975"/>
              <a:gd name="connsiteX20" fmla="*/ 522653 w 788890"/>
              <a:gd name="connsiteY20" fmla="*/ 19646 h 339975"/>
              <a:gd name="connsiteX21" fmla="*/ 512831 w 788890"/>
              <a:gd name="connsiteY21" fmla="*/ 9823 h 339975"/>
              <a:gd name="connsiteX22" fmla="*/ 522653 w 788890"/>
              <a:gd name="connsiteY22" fmla="*/ 0 h 339975"/>
              <a:gd name="connsiteX23" fmla="*/ 532475 w 788890"/>
              <a:gd name="connsiteY23" fmla="*/ 9823 h 339975"/>
              <a:gd name="connsiteX24" fmla="*/ 522653 w 788890"/>
              <a:gd name="connsiteY24" fmla="*/ 19646 h 339975"/>
              <a:gd name="connsiteX25" fmla="*/ 650860 w 788890"/>
              <a:gd name="connsiteY25" fmla="*/ 19646 h 339975"/>
              <a:gd name="connsiteX26" fmla="*/ 641038 w 788890"/>
              <a:gd name="connsiteY26" fmla="*/ 9823 h 339975"/>
              <a:gd name="connsiteX27" fmla="*/ 650860 w 788890"/>
              <a:gd name="connsiteY27" fmla="*/ 0 h 339975"/>
              <a:gd name="connsiteX28" fmla="*/ 660682 w 788890"/>
              <a:gd name="connsiteY28" fmla="*/ 9823 h 339975"/>
              <a:gd name="connsiteX29" fmla="*/ 650860 w 788890"/>
              <a:gd name="connsiteY29" fmla="*/ 19646 h 339975"/>
              <a:gd name="connsiteX30" fmla="*/ 779068 w 788890"/>
              <a:gd name="connsiteY30" fmla="*/ 19646 h 339975"/>
              <a:gd name="connsiteX31" fmla="*/ 769246 w 788890"/>
              <a:gd name="connsiteY31" fmla="*/ 9823 h 339975"/>
              <a:gd name="connsiteX32" fmla="*/ 779068 w 788890"/>
              <a:gd name="connsiteY32" fmla="*/ 0 h 339975"/>
              <a:gd name="connsiteX33" fmla="*/ 788890 w 788890"/>
              <a:gd name="connsiteY33" fmla="*/ 9823 h 339975"/>
              <a:gd name="connsiteX34" fmla="*/ 779068 w 788890"/>
              <a:gd name="connsiteY34" fmla="*/ 19646 h 339975"/>
              <a:gd name="connsiteX35" fmla="*/ 9822 w 788890"/>
              <a:gd name="connsiteY35" fmla="*/ 126197 h 339975"/>
              <a:gd name="connsiteX36" fmla="*/ 0 w 788890"/>
              <a:gd name="connsiteY36" fmla="*/ 116374 h 339975"/>
              <a:gd name="connsiteX37" fmla="*/ 9822 w 788890"/>
              <a:gd name="connsiteY37" fmla="*/ 106551 h 339975"/>
              <a:gd name="connsiteX38" fmla="*/ 19644 w 788890"/>
              <a:gd name="connsiteY38" fmla="*/ 116374 h 339975"/>
              <a:gd name="connsiteX39" fmla="*/ 9822 w 788890"/>
              <a:gd name="connsiteY39" fmla="*/ 126197 h 339975"/>
              <a:gd name="connsiteX40" fmla="*/ 138030 w 788890"/>
              <a:gd name="connsiteY40" fmla="*/ 126197 h 339975"/>
              <a:gd name="connsiteX41" fmla="*/ 128208 w 788890"/>
              <a:gd name="connsiteY41" fmla="*/ 116374 h 339975"/>
              <a:gd name="connsiteX42" fmla="*/ 138030 w 788890"/>
              <a:gd name="connsiteY42" fmla="*/ 106551 h 339975"/>
              <a:gd name="connsiteX43" fmla="*/ 147852 w 788890"/>
              <a:gd name="connsiteY43" fmla="*/ 116374 h 339975"/>
              <a:gd name="connsiteX44" fmla="*/ 138030 w 788890"/>
              <a:gd name="connsiteY44" fmla="*/ 126197 h 339975"/>
              <a:gd name="connsiteX45" fmla="*/ 266238 w 788890"/>
              <a:gd name="connsiteY45" fmla="*/ 126197 h 339975"/>
              <a:gd name="connsiteX46" fmla="*/ 256416 w 788890"/>
              <a:gd name="connsiteY46" fmla="*/ 116374 h 339975"/>
              <a:gd name="connsiteX47" fmla="*/ 266238 w 788890"/>
              <a:gd name="connsiteY47" fmla="*/ 106551 h 339975"/>
              <a:gd name="connsiteX48" fmla="*/ 276060 w 788890"/>
              <a:gd name="connsiteY48" fmla="*/ 116374 h 339975"/>
              <a:gd name="connsiteX49" fmla="*/ 266238 w 788890"/>
              <a:gd name="connsiteY49" fmla="*/ 126197 h 339975"/>
              <a:gd name="connsiteX50" fmla="*/ 394445 w 788890"/>
              <a:gd name="connsiteY50" fmla="*/ 126197 h 339975"/>
              <a:gd name="connsiteX51" fmla="*/ 384623 w 788890"/>
              <a:gd name="connsiteY51" fmla="*/ 116374 h 339975"/>
              <a:gd name="connsiteX52" fmla="*/ 394445 w 788890"/>
              <a:gd name="connsiteY52" fmla="*/ 106551 h 339975"/>
              <a:gd name="connsiteX53" fmla="*/ 404267 w 788890"/>
              <a:gd name="connsiteY53" fmla="*/ 116374 h 339975"/>
              <a:gd name="connsiteX54" fmla="*/ 394445 w 788890"/>
              <a:gd name="connsiteY54" fmla="*/ 126197 h 339975"/>
              <a:gd name="connsiteX55" fmla="*/ 522653 w 788890"/>
              <a:gd name="connsiteY55" fmla="*/ 126197 h 339975"/>
              <a:gd name="connsiteX56" fmla="*/ 512831 w 788890"/>
              <a:gd name="connsiteY56" fmla="*/ 116374 h 339975"/>
              <a:gd name="connsiteX57" fmla="*/ 522653 w 788890"/>
              <a:gd name="connsiteY57" fmla="*/ 106551 h 339975"/>
              <a:gd name="connsiteX58" fmla="*/ 532475 w 788890"/>
              <a:gd name="connsiteY58" fmla="*/ 116374 h 339975"/>
              <a:gd name="connsiteX59" fmla="*/ 522653 w 788890"/>
              <a:gd name="connsiteY59" fmla="*/ 126197 h 339975"/>
              <a:gd name="connsiteX60" fmla="*/ 650860 w 788890"/>
              <a:gd name="connsiteY60" fmla="*/ 126197 h 339975"/>
              <a:gd name="connsiteX61" fmla="*/ 641038 w 788890"/>
              <a:gd name="connsiteY61" fmla="*/ 116374 h 339975"/>
              <a:gd name="connsiteX62" fmla="*/ 650860 w 788890"/>
              <a:gd name="connsiteY62" fmla="*/ 106551 h 339975"/>
              <a:gd name="connsiteX63" fmla="*/ 660682 w 788890"/>
              <a:gd name="connsiteY63" fmla="*/ 116374 h 339975"/>
              <a:gd name="connsiteX64" fmla="*/ 650860 w 788890"/>
              <a:gd name="connsiteY64" fmla="*/ 126197 h 339975"/>
              <a:gd name="connsiteX65" fmla="*/ 779068 w 788890"/>
              <a:gd name="connsiteY65" fmla="*/ 126197 h 339975"/>
              <a:gd name="connsiteX66" fmla="*/ 769246 w 788890"/>
              <a:gd name="connsiteY66" fmla="*/ 116374 h 339975"/>
              <a:gd name="connsiteX67" fmla="*/ 779068 w 788890"/>
              <a:gd name="connsiteY67" fmla="*/ 106551 h 339975"/>
              <a:gd name="connsiteX68" fmla="*/ 788890 w 788890"/>
              <a:gd name="connsiteY68" fmla="*/ 116374 h 339975"/>
              <a:gd name="connsiteX69" fmla="*/ 779068 w 788890"/>
              <a:gd name="connsiteY69" fmla="*/ 126197 h 339975"/>
              <a:gd name="connsiteX70" fmla="*/ 9822 w 788890"/>
              <a:gd name="connsiteY70" fmla="*/ 232748 h 339975"/>
              <a:gd name="connsiteX71" fmla="*/ 0 w 788890"/>
              <a:gd name="connsiteY71" fmla="*/ 222925 h 339975"/>
              <a:gd name="connsiteX72" fmla="*/ 9822 w 788890"/>
              <a:gd name="connsiteY72" fmla="*/ 213102 h 339975"/>
              <a:gd name="connsiteX73" fmla="*/ 19644 w 788890"/>
              <a:gd name="connsiteY73" fmla="*/ 222925 h 339975"/>
              <a:gd name="connsiteX74" fmla="*/ 9822 w 788890"/>
              <a:gd name="connsiteY74" fmla="*/ 232748 h 339975"/>
              <a:gd name="connsiteX75" fmla="*/ 138030 w 788890"/>
              <a:gd name="connsiteY75" fmla="*/ 232748 h 339975"/>
              <a:gd name="connsiteX76" fmla="*/ 128208 w 788890"/>
              <a:gd name="connsiteY76" fmla="*/ 222925 h 339975"/>
              <a:gd name="connsiteX77" fmla="*/ 138030 w 788890"/>
              <a:gd name="connsiteY77" fmla="*/ 213102 h 339975"/>
              <a:gd name="connsiteX78" fmla="*/ 147852 w 788890"/>
              <a:gd name="connsiteY78" fmla="*/ 222925 h 339975"/>
              <a:gd name="connsiteX79" fmla="*/ 138030 w 788890"/>
              <a:gd name="connsiteY79" fmla="*/ 232748 h 339975"/>
              <a:gd name="connsiteX80" fmla="*/ 266238 w 788890"/>
              <a:gd name="connsiteY80" fmla="*/ 232748 h 339975"/>
              <a:gd name="connsiteX81" fmla="*/ 256416 w 788890"/>
              <a:gd name="connsiteY81" fmla="*/ 222925 h 339975"/>
              <a:gd name="connsiteX82" fmla="*/ 266238 w 788890"/>
              <a:gd name="connsiteY82" fmla="*/ 213102 h 339975"/>
              <a:gd name="connsiteX83" fmla="*/ 276060 w 788890"/>
              <a:gd name="connsiteY83" fmla="*/ 222925 h 339975"/>
              <a:gd name="connsiteX84" fmla="*/ 266238 w 788890"/>
              <a:gd name="connsiteY84" fmla="*/ 232748 h 339975"/>
              <a:gd name="connsiteX85" fmla="*/ 394445 w 788890"/>
              <a:gd name="connsiteY85" fmla="*/ 232748 h 339975"/>
              <a:gd name="connsiteX86" fmla="*/ 384623 w 788890"/>
              <a:gd name="connsiteY86" fmla="*/ 222925 h 339975"/>
              <a:gd name="connsiteX87" fmla="*/ 394445 w 788890"/>
              <a:gd name="connsiteY87" fmla="*/ 213102 h 339975"/>
              <a:gd name="connsiteX88" fmla="*/ 404267 w 788890"/>
              <a:gd name="connsiteY88" fmla="*/ 222925 h 339975"/>
              <a:gd name="connsiteX89" fmla="*/ 394445 w 788890"/>
              <a:gd name="connsiteY89" fmla="*/ 232748 h 339975"/>
              <a:gd name="connsiteX90" fmla="*/ 522653 w 788890"/>
              <a:gd name="connsiteY90" fmla="*/ 232748 h 339975"/>
              <a:gd name="connsiteX91" fmla="*/ 512831 w 788890"/>
              <a:gd name="connsiteY91" fmla="*/ 222925 h 339975"/>
              <a:gd name="connsiteX92" fmla="*/ 522653 w 788890"/>
              <a:gd name="connsiteY92" fmla="*/ 213102 h 339975"/>
              <a:gd name="connsiteX93" fmla="*/ 532475 w 788890"/>
              <a:gd name="connsiteY93" fmla="*/ 222925 h 339975"/>
              <a:gd name="connsiteX94" fmla="*/ 522653 w 788890"/>
              <a:gd name="connsiteY94" fmla="*/ 232748 h 339975"/>
              <a:gd name="connsiteX95" fmla="*/ 650860 w 788890"/>
              <a:gd name="connsiteY95" fmla="*/ 232748 h 339975"/>
              <a:gd name="connsiteX96" fmla="*/ 641038 w 788890"/>
              <a:gd name="connsiteY96" fmla="*/ 222925 h 339975"/>
              <a:gd name="connsiteX97" fmla="*/ 650860 w 788890"/>
              <a:gd name="connsiteY97" fmla="*/ 213102 h 339975"/>
              <a:gd name="connsiteX98" fmla="*/ 660682 w 788890"/>
              <a:gd name="connsiteY98" fmla="*/ 222925 h 339975"/>
              <a:gd name="connsiteX99" fmla="*/ 650860 w 788890"/>
              <a:gd name="connsiteY99" fmla="*/ 232748 h 339975"/>
              <a:gd name="connsiteX100" fmla="*/ 779068 w 788890"/>
              <a:gd name="connsiteY100" fmla="*/ 232748 h 339975"/>
              <a:gd name="connsiteX101" fmla="*/ 769246 w 788890"/>
              <a:gd name="connsiteY101" fmla="*/ 222925 h 339975"/>
              <a:gd name="connsiteX102" fmla="*/ 779068 w 788890"/>
              <a:gd name="connsiteY102" fmla="*/ 213102 h 339975"/>
              <a:gd name="connsiteX103" fmla="*/ 788890 w 788890"/>
              <a:gd name="connsiteY103" fmla="*/ 222925 h 339975"/>
              <a:gd name="connsiteX104" fmla="*/ 779068 w 788890"/>
              <a:gd name="connsiteY104" fmla="*/ 232748 h 339975"/>
              <a:gd name="connsiteX105" fmla="*/ 9822 w 788890"/>
              <a:gd name="connsiteY105" fmla="*/ 339975 h 339975"/>
              <a:gd name="connsiteX106" fmla="*/ 0 w 788890"/>
              <a:gd name="connsiteY106" fmla="*/ 330152 h 339975"/>
              <a:gd name="connsiteX107" fmla="*/ 9822 w 788890"/>
              <a:gd name="connsiteY107" fmla="*/ 320329 h 339975"/>
              <a:gd name="connsiteX108" fmla="*/ 19644 w 788890"/>
              <a:gd name="connsiteY108" fmla="*/ 330152 h 339975"/>
              <a:gd name="connsiteX109" fmla="*/ 9822 w 788890"/>
              <a:gd name="connsiteY109" fmla="*/ 339975 h 339975"/>
              <a:gd name="connsiteX110" fmla="*/ 138030 w 788890"/>
              <a:gd name="connsiteY110" fmla="*/ 339975 h 339975"/>
              <a:gd name="connsiteX111" fmla="*/ 128208 w 788890"/>
              <a:gd name="connsiteY111" fmla="*/ 330152 h 339975"/>
              <a:gd name="connsiteX112" fmla="*/ 138030 w 788890"/>
              <a:gd name="connsiteY112" fmla="*/ 320329 h 339975"/>
              <a:gd name="connsiteX113" fmla="*/ 147852 w 788890"/>
              <a:gd name="connsiteY113" fmla="*/ 330152 h 339975"/>
              <a:gd name="connsiteX114" fmla="*/ 138030 w 788890"/>
              <a:gd name="connsiteY114" fmla="*/ 339975 h 339975"/>
              <a:gd name="connsiteX115" fmla="*/ 266238 w 788890"/>
              <a:gd name="connsiteY115" fmla="*/ 339975 h 339975"/>
              <a:gd name="connsiteX116" fmla="*/ 256416 w 788890"/>
              <a:gd name="connsiteY116" fmla="*/ 330152 h 339975"/>
              <a:gd name="connsiteX117" fmla="*/ 266238 w 788890"/>
              <a:gd name="connsiteY117" fmla="*/ 320329 h 339975"/>
              <a:gd name="connsiteX118" fmla="*/ 276060 w 788890"/>
              <a:gd name="connsiteY118" fmla="*/ 330152 h 339975"/>
              <a:gd name="connsiteX119" fmla="*/ 266238 w 788890"/>
              <a:gd name="connsiteY119" fmla="*/ 339975 h 339975"/>
              <a:gd name="connsiteX120" fmla="*/ 394445 w 788890"/>
              <a:gd name="connsiteY120" fmla="*/ 339975 h 339975"/>
              <a:gd name="connsiteX121" fmla="*/ 384623 w 788890"/>
              <a:gd name="connsiteY121" fmla="*/ 330152 h 339975"/>
              <a:gd name="connsiteX122" fmla="*/ 394445 w 788890"/>
              <a:gd name="connsiteY122" fmla="*/ 320329 h 339975"/>
              <a:gd name="connsiteX123" fmla="*/ 404267 w 788890"/>
              <a:gd name="connsiteY123" fmla="*/ 330152 h 339975"/>
              <a:gd name="connsiteX124" fmla="*/ 394445 w 788890"/>
              <a:gd name="connsiteY124" fmla="*/ 339975 h 339975"/>
              <a:gd name="connsiteX125" fmla="*/ 522653 w 788890"/>
              <a:gd name="connsiteY125" fmla="*/ 339975 h 339975"/>
              <a:gd name="connsiteX126" fmla="*/ 512831 w 788890"/>
              <a:gd name="connsiteY126" fmla="*/ 330152 h 339975"/>
              <a:gd name="connsiteX127" fmla="*/ 522653 w 788890"/>
              <a:gd name="connsiteY127" fmla="*/ 320329 h 339975"/>
              <a:gd name="connsiteX128" fmla="*/ 532475 w 788890"/>
              <a:gd name="connsiteY128" fmla="*/ 330152 h 339975"/>
              <a:gd name="connsiteX129" fmla="*/ 522653 w 788890"/>
              <a:gd name="connsiteY129" fmla="*/ 339975 h 339975"/>
              <a:gd name="connsiteX130" fmla="*/ 650860 w 788890"/>
              <a:gd name="connsiteY130" fmla="*/ 339975 h 339975"/>
              <a:gd name="connsiteX131" fmla="*/ 641038 w 788890"/>
              <a:gd name="connsiteY131" fmla="*/ 330152 h 339975"/>
              <a:gd name="connsiteX132" fmla="*/ 650860 w 788890"/>
              <a:gd name="connsiteY132" fmla="*/ 320329 h 339975"/>
              <a:gd name="connsiteX133" fmla="*/ 660682 w 788890"/>
              <a:gd name="connsiteY133" fmla="*/ 330152 h 339975"/>
              <a:gd name="connsiteX134" fmla="*/ 650860 w 788890"/>
              <a:gd name="connsiteY134" fmla="*/ 339975 h 339975"/>
              <a:gd name="connsiteX135" fmla="*/ 779068 w 788890"/>
              <a:gd name="connsiteY135" fmla="*/ 339975 h 339975"/>
              <a:gd name="connsiteX136" fmla="*/ 769246 w 788890"/>
              <a:gd name="connsiteY136" fmla="*/ 330152 h 339975"/>
              <a:gd name="connsiteX137" fmla="*/ 779068 w 788890"/>
              <a:gd name="connsiteY137" fmla="*/ 320329 h 339975"/>
              <a:gd name="connsiteX138" fmla="*/ 788890 w 788890"/>
              <a:gd name="connsiteY138" fmla="*/ 330152 h 339975"/>
              <a:gd name="connsiteX139" fmla="*/ 779068 w 788890"/>
              <a:gd name="connsiteY139" fmla="*/ 339975 h 339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788890" h="339975">
                <a:moveTo>
                  <a:pt x="9822" y="19646"/>
                </a:moveTo>
                <a:cubicBezTo>
                  <a:pt x="4397" y="19646"/>
                  <a:pt x="0" y="15248"/>
                  <a:pt x="0" y="9823"/>
                </a:cubicBezTo>
                <a:cubicBezTo>
                  <a:pt x="0" y="4398"/>
                  <a:pt x="4397" y="0"/>
                  <a:pt x="9822" y="0"/>
                </a:cubicBezTo>
                <a:cubicBezTo>
                  <a:pt x="15247" y="0"/>
                  <a:pt x="19644" y="4398"/>
                  <a:pt x="19644" y="9823"/>
                </a:cubicBezTo>
                <a:cubicBezTo>
                  <a:pt x="19644" y="15248"/>
                  <a:pt x="15247" y="19646"/>
                  <a:pt x="9822" y="19646"/>
                </a:cubicBezTo>
                <a:close/>
                <a:moveTo>
                  <a:pt x="138030" y="19646"/>
                </a:moveTo>
                <a:cubicBezTo>
                  <a:pt x="132605" y="19646"/>
                  <a:pt x="128208" y="15248"/>
                  <a:pt x="128208" y="9823"/>
                </a:cubicBezTo>
                <a:cubicBezTo>
                  <a:pt x="128208" y="4398"/>
                  <a:pt x="132605" y="0"/>
                  <a:pt x="138030" y="0"/>
                </a:cubicBezTo>
                <a:cubicBezTo>
                  <a:pt x="143455" y="0"/>
                  <a:pt x="147852" y="4398"/>
                  <a:pt x="147852" y="9823"/>
                </a:cubicBezTo>
                <a:cubicBezTo>
                  <a:pt x="147852" y="15248"/>
                  <a:pt x="143455" y="19646"/>
                  <a:pt x="138030" y="19646"/>
                </a:cubicBezTo>
                <a:close/>
                <a:moveTo>
                  <a:pt x="266238" y="19646"/>
                </a:moveTo>
                <a:cubicBezTo>
                  <a:pt x="260813" y="19646"/>
                  <a:pt x="256416" y="15248"/>
                  <a:pt x="256416" y="9823"/>
                </a:cubicBezTo>
                <a:cubicBezTo>
                  <a:pt x="256416" y="4398"/>
                  <a:pt x="260813" y="0"/>
                  <a:pt x="266238" y="0"/>
                </a:cubicBezTo>
                <a:cubicBezTo>
                  <a:pt x="271663" y="0"/>
                  <a:pt x="276060" y="4398"/>
                  <a:pt x="276060" y="9823"/>
                </a:cubicBezTo>
                <a:cubicBezTo>
                  <a:pt x="276060" y="15248"/>
                  <a:pt x="271663" y="19646"/>
                  <a:pt x="266238" y="19646"/>
                </a:cubicBezTo>
                <a:close/>
                <a:moveTo>
                  <a:pt x="394445" y="19646"/>
                </a:moveTo>
                <a:cubicBezTo>
                  <a:pt x="389020" y="19646"/>
                  <a:pt x="384623" y="15248"/>
                  <a:pt x="384623" y="9823"/>
                </a:cubicBezTo>
                <a:cubicBezTo>
                  <a:pt x="384623" y="4398"/>
                  <a:pt x="389020" y="0"/>
                  <a:pt x="394445" y="0"/>
                </a:cubicBezTo>
                <a:cubicBezTo>
                  <a:pt x="399870" y="0"/>
                  <a:pt x="404267" y="4398"/>
                  <a:pt x="404267" y="9823"/>
                </a:cubicBezTo>
                <a:cubicBezTo>
                  <a:pt x="404267" y="15248"/>
                  <a:pt x="399870" y="19646"/>
                  <a:pt x="394445" y="19646"/>
                </a:cubicBezTo>
                <a:close/>
                <a:moveTo>
                  <a:pt x="522653" y="19646"/>
                </a:moveTo>
                <a:cubicBezTo>
                  <a:pt x="517228" y="19646"/>
                  <a:pt x="512831" y="15248"/>
                  <a:pt x="512831" y="9823"/>
                </a:cubicBezTo>
                <a:cubicBezTo>
                  <a:pt x="512831" y="4398"/>
                  <a:pt x="517228" y="0"/>
                  <a:pt x="522653" y="0"/>
                </a:cubicBezTo>
                <a:cubicBezTo>
                  <a:pt x="528078" y="0"/>
                  <a:pt x="532475" y="4398"/>
                  <a:pt x="532475" y="9823"/>
                </a:cubicBezTo>
                <a:cubicBezTo>
                  <a:pt x="532475" y="15248"/>
                  <a:pt x="528078" y="19646"/>
                  <a:pt x="522653" y="19646"/>
                </a:cubicBezTo>
                <a:close/>
                <a:moveTo>
                  <a:pt x="650860" y="19646"/>
                </a:moveTo>
                <a:cubicBezTo>
                  <a:pt x="645435" y="19646"/>
                  <a:pt x="641038" y="15248"/>
                  <a:pt x="641038" y="9823"/>
                </a:cubicBezTo>
                <a:cubicBezTo>
                  <a:pt x="641038" y="4398"/>
                  <a:pt x="645435" y="0"/>
                  <a:pt x="650860" y="0"/>
                </a:cubicBezTo>
                <a:cubicBezTo>
                  <a:pt x="656285" y="0"/>
                  <a:pt x="660682" y="4398"/>
                  <a:pt x="660682" y="9823"/>
                </a:cubicBezTo>
                <a:cubicBezTo>
                  <a:pt x="660682" y="15248"/>
                  <a:pt x="656285" y="19646"/>
                  <a:pt x="650860" y="19646"/>
                </a:cubicBezTo>
                <a:close/>
                <a:moveTo>
                  <a:pt x="779068" y="19646"/>
                </a:moveTo>
                <a:cubicBezTo>
                  <a:pt x="773643" y="19646"/>
                  <a:pt x="769246" y="15248"/>
                  <a:pt x="769246" y="9823"/>
                </a:cubicBezTo>
                <a:cubicBezTo>
                  <a:pt x="769246" y="4398"/>
                  <a:pt x="773643" y="0"/>
                  <a:pt x="779068" y="0"/>
                </a:cubicBezTo>
                <a:cubicBezTo>
                  <a:pt x="784493" y="0"/>
                  <a:pt x="788890" y="4398"/>
                  <a:pt x="788890" y="9823"/>
                </a:cubicBezTo>
                <a:cubicBezTo>
                  <a:pt x="788890" y="15248"/>
                  <a:pt x="784493" y="19646"/>
                  <a:pt x="779068" y="19646"/>
                </a:cubicBezTo>
                <a:close/>
                <a:moveTo>
                  <a:pt x="9822" y="126197"/>
                </a:moveTo>
                <a:cubicBezTo>
                  <a:pt x="4397" y="126197"/>
                  <a:pt x="0" y="121799"/>
                  <a:pt x="0" y="116374"/>
                </a:cubicBezTo>
                <a:cubicBezTo>
                  <a:pt x="0" y="110949"/>
                  <a:pt x="4397" y="106551"/>
                  <a:pt x="9822" y="106551"/>
                </a:cubicBezTo>
                <a:cubicBezTo>
                  <a:pt x="15247" y="106551"/>
                  <a:pt x="19644" y="110949"/>
                  <a:pt x="19644" y="116374"/>
                </a:cubicBezTo>
                <a:cubicBezTo>
                  <a:pt x="19644" y="121799"/>
                  <a:pt x="15247" y="126197"/>
                  <a:pt x="9822" y="126197"/>
                </a:cubicBezTo>
                <a:close/>
                <a:moveTo>
                  <a:pt x="138030" y="126197"/>
                </a:moveTo>
                <a:cubicBezTo>
                  <a:pt x="132605" y="126197"/>
                  <a:pt x="128208" y="121799"/>
                  <a:pt x="128208" y="116374"/>
                </a:cubicBezTo>
                <a:cubicBezTo>
                  <a:pt x="128208" y="110949"/>
                  <a:pt x="132605" y="106551"/>
                  <a:pt x="138030" y="106551"/>
                </a:cubicBezTo>
                <a:cubicBezTo>
                  <a:pt x="143455" y="106551"/>
                  <a:pt x="147852" y="110949"/>
                  <a:pt x="147852" y="116374"/>
                </a:cubicBezTo>
                <a:cubicBezTo>
                  <a:pt x="147852" y="121799"/>
                  <a:pt x="143455" y="126197"/>
                  <a:pt x="138030" y="126197"/>
                </a:cubicBezTo>
                <a:close/>
                <a:moveTo>
                  <a:pt x="266238" y="126197"/>
                </a:moveTo>
                <a:cubicBezTo>
                  <a:pt x="260813" y="126197"/>
                  <a:pt x="256416" y="121799"/>
                  <a:pt x="256416" y="116374"/>
                </a:cubicBezTo>
                <a:cubicBezTo>
                  <a:pt x="256416" y="110949"/>
                  <a:pt x="260813" y="106551"/>
                  <a:pt x="266238" y="106551"/>
                </a:cubicBezTo>
                <a:cubicBezTo>
                  <a:pt x="271663" y="106551"/>
                  <a:pt x="276060" y="110949"/>
                  <a:pt x="276060" y="116374"/>
                </a:cubicBezTo>
                <a:cubicBezTo>
                  <a:pt x="276060" y="121799"/>
                  <a:pt x="271663" y="126197"/>
                  <a:pt x="266238" y="126197"/>
                </a:cubicBezTo>
                <a:close/>
                <a:moveTo>
                  <a:pt x="394445" y="126197"/>
                </a:moveTo>
                <a:cubicBezTo>
                  <a:pt x="389020" y="126197"/>
                  <a:pt x="384623" y="121799"/>
                  <a:pt x="384623" y="116374"/>
                </a:cubicBezTo>
                <a:cubicBezTo>
                  <a:pt x="384623" y="110949"/>
                  <a:pt x="389020" y="106551"/>
                  <a:pt x="394445" y="106551"/>
                </a:cubicBezTo>
                <a:cubicBezTo>
                  <a:pt x="399870" y="106551"/>
                  <a:pt x="404267" y="110949"/>
                  <a:pt x="404267" y="116374"/>
                </a:cubicBezTo>
                <a:cubicBezTo>
                  <a:pt x="404267" y="121799"/>
                  <a:pt x="399870" y="126197"/>
                  <a:pt x="394445" y="126197"/>
                </a:cubicBezTo>
                <a:close/>
                <a:moveTo>
                  <a:pt x="522653" y="126197"/>
                </a:moveTo>
                <a:cubicBezTo>
                  <a:pt x="517228" y="126197"/>
                  <a:pt x="512831" y="121799"/>
                  <a:pt x="512831" y="116374"/>
                </a:cubicBezTo>
                <a:cubicBezTo>
                  <a:pt x="512831" y="110949"/>
                  <a:pt x="517228" y="106551"/>
                  <a:pt x="522653" y="106551"/>
                </a:cubicBezTo>
                <a:cubicBezTo>
                  <a:pt x="528078" y="106551"/>
                  <a:pt x="532475" y="110949"/>
                  <a:pt x="532475" y="116374"/>
                </a:cubicBezTo>
                <a:cubicBezTo>
                  <a:pt x="532475" y="121799"/>
                  <a:pt x="528078" y="126197"/>
                  <a:pt x="522653" y="126197"/>
                </a:cubicBezTo>
                <a:close/>
                <a:moveTo>
                  <a:pt x="650860" y="126197"/>
                </a:moveTo>
                <a:cubicBezTo>
                  <a:pt x="645435" y="126197"/>
                  <a:pt x="641038" y="121799"/>
                  <a:pt x="641038" y="116374"/>
                </a:cubicBezTo>
                <a:cubicBezTo>
                  <a:pt x="641038" y="110949"/>
                  <a:pt x="645435" y="106551"/>
                  <a:pt x="650860" y="106551"/>
                </a:cubicBezTo>
                <a:cubicBezTo>
                  <a:pt x="656285" y="106551"/>
                  <a:pt x="660682" y="110949"/>
                  <a:pt x="660682" y="116374"/>
                </a:cubicBezTo>
                <a:cubicBezTo>
                  <a:pt x="660682" y="121799"/>
                  <a:pt x="656285" y="126197"/>
                  <a:pt x="650860" y="126197"/>
                </a:cubicBezTo>
                <a:close/>
                <a:moveTo>
                  <a:pt x="779068" y="126197"/>
                </a:moveTo>
                <a:cubicBezTo>
                  <a:pt x="773643" y="126197"/>
                  <a:pt x="769246" y="121799"/>
                  <a:pt x="769246" y="116374"/>
                </a:cubicBezTo>
                <a:cubicBezTo>
                  <a:pt x="769246" y="110949"/>
                  <a:pt x="773643" y="106551"/>
                  <a:pt x="779068" y="106551"/>
                </a:cubicBezTo>
                <a:cubicBezTo>
                  <a:pt x="784493" y="106551"/>
                  <a:pt x="788890" y="110949"/>
                  <a:pt x="788890" y="116374"/>
                </a:cubicBezTo>
                <a:cubicBezTo>
                  <a:pt x="788890" y="121799"/>
                  <a:pt x="784493" y="126197"/>
                  <a:pt x="779068" y="126197"/>
                </a:cubicBezTo>
                <a:close/>
                <a:moveTo>
                  <a:pt x="9822" y="232748"/>
                </a:moveTo>
                <a:cubicBezTo>
                  <a:pt x="4397" y="232748"/>
                  <a:pt x="0" y="228350"/>
                  <a:pt x="0" y="222925"/>
                </a:cubicBezTo>
                <a:cubicBezTo>
                  <a:pt x="0" y="217500"/>
                  <a:pt x="4397" y="213102"/>
                  <a:pt x="9822" y="213102"/>
                </a:cubicBezTo>
                <a:cubicBezTo>
                  <a:pt x="15247" y="213102"/>
                  <a:pt x="19644" y="217500"/>
                  <a:pt x="19644" y="222925"/>
                </a:cubicBezTo>
                <a:cubicBezTo>
                  <a:pt x="19644" y="228350"/>
                  <a:pt x="15247" y="232748"/>
                  <a:pt x="9822" y="232748"/>
                </a:cubicBezTo>
                <a:close/>
                <a:moveTo>
                  <a:pt x="138030" y="232748"/>
                </a:moveTo>
                <a:cubicBezTo>
                  <a:pt x="132605" y="232748"/>
                  <a:pt x="128208" y="228350"/>
                  <a:pt x="128208" y="222925"/>
                </a:cubicBezTo>
                <a:cubicBezTo>
                  <a:pt x="128208" y="217500"/>
                  <a:pt x="132605" y="213102"/>
                  <a:pt x="138030" y="213102"/>
                </a:cubicBezTo>
                <a:cubicBezTo>
                  <a:pt x="143455" y="213102"/>
                  <a:pt x="147852" y="217500"/>
                  <a:pt x="147852" y="222925"/>
                </a:cubicBezTo>
                <a:cubicBezTo>
                  <a:pt x="147852" y="228350"/>
                  <a:pt x="143455" y="232748"/>
                  <a:pt x="138030" y="232748"/>
                </a:cubicBezTo>
                <a:close/>
                <a:moveTo>
                  <a:pt x="266238" y="232748"/>
                </a:moveTo>
                <a:cubicBezTo>
                  <a:pt x="260813" y="232748"/>
                  <a:pt x="256416" y="228350"/>
                  <a:pt x="256416" y="222925"/>
                </a:cubicBezTo>
                <a:cubicBezTo>
                  <a:pt x="256416" y="217500"/>
                  <a:pt x="260813" y="213102"/>
                  <a:pt x="266238" y="213102"/>
                </a:cubicBezTo>
                <a:cubicBezTo>
                  <a:pt x="271663" y="213102"/>
                  <a:pt x="276060" y="217500"/>
                  <a:pt x="276060" y="222925"/>
                </a:cubicBezTo>
                <a:cubicBezTo>
                  <a:pt x="276060" y="228350"/>
                  <a:pt x="271663" y="232748"/>
                  <a:pt x="266238" y="232748"/>
                </a:cubicBezTo>
                <a:close/>
                <a:moveTo>
                  <a:pt x="394445" y="232748"/>
                </a:moveTo>
                <a:cubicBezTo>
                  <a:pt x="389020" y="232748"/>
                  <a:pt x="384623" y="228350"/>
                  <a:pt x="384623" y="222925"/>
                </a:cubicBezTo>
                <a:cubicBezTo>
                  <a:pt x="384623" y="217500"/>
                  <a:pt x="389020" y="213102"/>
                  <a:pt x="394445" y="213102"/>
                </a:cubicBezTo>
                <a:cubicBezTo>
                  <a:pt x="399870" y="213102"/>
                  <a:pt x="404267" y="217500"/>
                  <a:pt x="404267" y="222925"/>
                </a:cubicBezTo>
                <a:cubicBezTo>
                  <a:pt x="404267" y="228350"/>
                  <a:pt x="399870" y="232748"/>
                  <a:pt x="394445" y="232748"/>
                </a:cubicBezTo>
                <a:close/>
                <a:moveTo>
                  <a:pt x="522653" y="232748"/>
                </a:moveTo>
                <a:cubicBezTo>
                  <a:pt x="517228" y="232748"/>
                  <a:pt x="512831" y="228350"/>
                  <a:pt x="512831" y="222925"/>
                </a:cubicBezTo>
                <a:cubicBezTo>
                  <a:pt x="512831" y="217500"/>
                  <a:pt x="517228" y="213102"/>
                  <a:pt x="522653" y="213102"/>
                </a:cubicBezTo>
                <a:cubicBezTo>
                  <a:pt x="528078" y="213102"/>
                  <a:pt x="532475" y="217500"/>
                  <a:pt x="532475" y="222925"/>
                </a:cubicBezTo>
                <a:cubicBezTo>
                  <a:pt x="532475" y="228350"/>
                  <a:pt x="528078" y="232748"/>
                  <a:pt x="522653" y="232748"/>
                </a:cubicBezTo>
                <a:close/>
                <a:moveTo>
                  <a:pt x="650860" y="232748"/>
                </a:moveTo>
                <a:cubicBezTo>
                  <a:pt x="645435" y="232748"/>
                  <a:pt x="641038" y="228350"/>
                  <a:pt x="641038" y="222925"/>
                </a:cubicBezTo>
                <a:cubicBezTo>
                  <a:pt x="641038" y="217500"/>
                  <a:pt x="645435" y="213102"/>
                  <a:pt x="650860" y="213102"/>
                </a:cubicBezTo>
                <a:cubicBezTo>
                  <a:pt x="656285" y="213102"/>
                  <a:pt x="660682" y="217500"/>
                  <a:pt x="660682" y="222925"/>
                </a:cubicBezTo>
                <a:cubicBezTo>
                  <a:pt x="660682" y="228350"/>
                  <a:pt x="656285" y="232748"/>
                  <a:pt x="650860" y="232748"/>
                </a:cubicBezTo>
                <a:close/>
                <a:moveTo>
                  <a:pt x="779068" y="232748"/>
                </a:moveTo>
                <a:cubicBezTo>
                  <a:pt x="773643" y="232748"/>
                  <a:pt x="769246" y="228350"/>
                  <a:pt x="769246" y="222925"/>
                </a:cubicBezTo>
                <a:cubicBezTo>
                  <a:pt x="769246" y="217500"/>
                  <a:pt x="773643" y="213102"/>
                  <a:pt x="779068" y="213102"/>
                </a:cubicBezTo>
                <a:cubicBezTo>
                  <a:pt x="784493" y="213102"/>
                  <a:pt x="788890" y="217500"/>
                  <a:pt x="788890" y="222925"/>
                </a:cubicBezTo>
                <a:cubicBezTo>
                  <a:pt x="788890" y="228350"/>
                  <a:pt x="784493" y="232748"/>
                  <a:pt x="779068" y="232748"/>
                </a:cubicBezTo>
                <a:close/>
                <a:moveTo>
                  <a:pt x="9822" y="339975"/>
                </a:moveTo>
                <a:cubicBezTo>
                  <a:pt x="4397" y="339975"/>
                  <a:pt x="0" y="335577"/>
                  <a:pt x="0" y="330152"/>
                </a:cubicBezTo>
                <a:cubicBezTo>
                  <a:pt x="0" y="324727"/>
                  <a:pt x="4397" y="320329"/>
                  <a:pt x="9822" y="320329"/>
                </a:cubicBezTo>
                <a:cubicBezTo>
                  <a:pt x="15247" y="320329"/>
                  <a:pt x="19644" y="324727"/>
                  <a:pt x="19644" y="330152"/>
                </a:cubicBezTo>
                <a:cubicBezTo>
                  <a:pt x="19644" y="335577"/>
                  <a:pt x="15247" y="339975"/>
                  <a:pt x="9822" y="339975"/>
                </a:cubicBezTo>
                <a:close/>
                <a:moveTo>
                  <a:pt x="138030" y="339975"/>
                </a:moveTo>
                <a:cubicBezTo>
                  <a:pt x="132605" y="339975"/>
                  <a:pt x="128208" y="335577"/>
                  <a:pt x="128208" y="330152"/>
                </a:cubicBezTo>
                <a:cubicBezTo>
                  <a:pt x="128208" y="324727"/>
                  <a:pt x="132605" y="320329"/>
                  <a:pt x="138030" y="320329"/>
                </a:cubicBezTo>
                <a:cubicBezTo>
                  <a:pt x="143455" y="320329"/>
                  <a:pt x="147852" y="324727"/>
                  <a:pt x="147852" y="330152"/>
                </a:cubicBezTo>
                <a:cubicBezTo>
                  <a:pt x="147852" y="335577"/>
                  <a:pt x="143455" y="339975"/>
                  <a:pt x="138030" y="339975"/>
                </a:cubicBezTo>
                <a:close/>
                <a:moveTo>
                  <a:pt x="266238" y="339975"/>
                </a:moveTo>
                <a:cubicBezTo>
                  <a:pt x="260813" y="339975"/>
                  <a:pt x="256416" y="335577"/>
                  <a:pt x="256416" y="330152"/>
                </a:cubicBezTo>
                <a:cubicBezTo>
                  <a:pt x="256416" y="324727"/>
                  <a:pt x="260813" y="320329"/>
                  <a:pt x="266238" y="320329"/>
                </a:cubicBezTo>
                <a:cubicBezTo>
                  <a:pt x="271663" y="320329"/>
                  <a:pt x="276060" y="324727"/>
                  <a:pt x="276060" y="330152"/>
                </a:cubicBezTo>
                <a:cubicBezTo>
                  <a:pt x="276060" y="335577"/>
                  <a:pt x="271663" y="339975"/>
                  <a:pt x="266238" y="339975"/>
                </a:cubicBezTo>
                <a:close/>
                <a:moveTo>
                  <a:pt x="394445" y="339975"/>
                </a:moveTo>
                <a:cubicBezTo>
                  <a:pt x="389020" y="339975"/>
                  <a:pt x="384623" y="335577"/>
                  <a:pt x="384623" y="330152"/>
                </a:cubicBezTo>
                <a:cubicBezTo>
                  <a:pt x="384623" y="324727"/>
                  <a:pt x="389020" y="320329"/>
                  <a:pt x="394445" y="320329"/>
                </a:cubicBezTo>
                <a:cubicBezTo>
                  <a:pt x="399870" y="320329"/>
                  <a:pt x="404267" y="324727"/>
                  <a:pt x="404267" y="330152"/>
                </a:cubicBezTo>
                <a:cubicBezTo>
                  <a:pt x="404267" y="335577"/>
                  <a:pt x="399870" y="339975"/>
                  <a:pt x="394445" y="339975"/>
                </a:cubicBezTo>
                <a:close/>
                <a:moveTo>
                  <a:pt x="522653" y="339975"/>
                </a:moveTo>
                <a:cubicBezTo>
                  <a:pt x="517228" y="339975"/>
                  <a:pt x="512831" y="335577"/>
                  <a:pt x="512831" y="330152"/>
                </a:cubicBezTo>
                <a:cubicBezTo>
                  <a:pt x="512831" y="324727"/>
                  <a:pt x="517228" y="320329"/>
                  <a:pt x="522653" y="320329"/>
                </a:cubicBezTo>
                <a:cubicBezTo>
                  <a:pt x="528078" y="320329"/>
                  <a:pt x="532475" y="324727"/>
                  <a:pt x="532475" y="330152"/>
                </a:cubicBezTo>
                <a:cubicBezTo>
                  <a:pt x="532475" y="335577"/>
                  <a:pt x="528078" y="339975"/>
                  <a:pt x="522653" y="339975"/>
                </a:cubicBezTo>
                <a:close/>
                <a:moveTo>
                  <a:pt x="650860" y="339975"/>
                </a:moveTo>
                <a:cubicBezTo>
                  <a:pt x="645435" y="339975"/>
                  <a:pt x="641038" y="335577"/>
                  <a:pt x="641038" y="330152"/>
                </a:cubicBezTo>
                <a:cubicBezTo>
                  <a:pt x="641038" y="324727"/>
                  <a:pt x="645435" y="320329"/>
                  <a:pt x="650860" y="320329"/>
                </a:cubicBezTo>
                <a:cubicBezTo>
                  <a:pt x="656285" y="320329"/>
                  <a:pt x="660682" y="324727"/>
                  <a:pt x="660682" y="330152"/>
                </a:cubicBezTo>
                <a:cubicBezTo>
                  <a:pt x="660682" y="335577"/>
                  <a:pt x="656285" y="339975"/>
                  <a:pt x="650860" y="339975"/>
                </a:cubicBezTo>
                <a:close/>
                <a:moveTo>
                  <a:pt x="779068" y="339975"/>
                </a:moveTo>
                <a:cubicBezTo>
                  <a:pt x="773643" y="339975"/>
                  <a:pt x="769246" y="335577"/>
                  <a:pt x="769246" y="330152"/>
                </a:cubicBezTo>
                <a:cubicBezTo>
                  <a:pt x="769246" y="324727"/>
                  <a:pt x="773643" y="320329"/>
                  <a:pt x="779068" y="320329"/>
                </a:cubicBezTo>
                <a:cubicBezTo>
                  <a:pt x="784493" y="320329"/>
                  <a:pt x="788890" y="324727"/>
                  <a:pt x="788890" y="330152"/>
                </a:cubicBezTo>
                <a:cubicBezTo>
                  <a:pt x="788890" y="335577"/>
                  <a:pt x="784493" y="339975"/>
                  <a:pt x="779068" y="339975"/>
                </a:cubicBezTo>
                <a:close/>
              </a:path>
            </a:pathLst>
          </a:custGeom>
          <a:gradFill>
            <a:gsLst>
              <a:gs pos="90000">
                <a:schemeClr val="bg1">
                  <a:alpha val="0"/>
                </a:schemeClr>
              </a:gs>
              <a:gs pos="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思源黑体 CN Regular"/>
              <a:cs typeface="+mn-cs"/>
            </a:endParaRPr>
          </a:p>
        </p:txBody>
      </p:sp>
    </p:spTree>
    <p:extLst>
      <p:ext uri="{BB962C8B-B14F-4D97-AF65-F5344CB8AC3E}">
        <p14:creationId xmlns:p14="http://schemas.microsoft.com/office/powerpoint/2010/main" val="3154749071"/>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6BF7F9F7-0F4F-4256-A0B6-933813D1D777}"/>
              </a:ext>
            </a:extLst>
          </p:cNvPr>
          <p:cNvSpPr/>
          <p:nvPr userDrawn="1"/>
        </p:nvSpPr>
        <p:spPr>
          <a:xfrm>
            <a:off x="0" y="0"/>
            <a:ext cx="12192000" cy="6858000"/>
          </a:xfrm>
          <a:prstGeom prst="rect">
            <a:avLst/>
          </a:prstGeom>
          <a:blipFill dpi="0" rotWithShape="1">
            <a:blip r:embed="rId2">
              <a:alphaModFix amt="30000"/>
            </a:blip>
            <a:srcRect/>
            <a:stretch>
              <a:fillRect t="-9259" b="-9259"/>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任意多边形: 形状 12">
            <a:extLst>
              <a:ext uri="{FF2B5EF4-FFF2-40B4-BE49-F238E27FC236}">
                <a16:creationId xmlns:a16="http://schemas.microsoft.com/office/drawing/2014/main" xmlns="" id="{7C8A5529-009E-44BC-B275-F453FFA82321}"/>
              </a:ext>
            </a:extLst>
          </p:cNvPr>
          <p:cNvSpPr/>
          <p:nvPr userDrawn="1"/>
        </p:nvSpPr>
        <p:spPr>
          <a:xfrm rot="19456525">
            <a:off x="-818401" y="2270635"/>
            <a:ext cx="4083585" cy="5680532"/>
          </a:xfrm>
          <a:custGeom>
            <a:avLst/>
            <a:gdLst>
              <a:gd name="connsiteX0" fmla="*/ 3844804 w 4083585"/>
              <a:gd name="connsiteY0" fmla="*/ 92495 h 5680532"/>
              <a:gd name="connsiteX1" fmla="*/ 4083585 w 4083585"/>
              <a:gd name="connsiteY1" fmla="*/ 541588 h 5680532"/>
              <a:gd name="connsiteX2" fmla="*/ 4083585 w 4083585"/>
              <a:gd name="connsiteY2" fmla="*/ 5138944 h 5680532"/>
              <a:gd name="connsiteX3" fmla="*/ 3541997 w 4083585"/>
              <a:gd name="connsiteY3" fmla="*/ 5680532 h 5680532"/>
              <a:gd name="connsiteX4" fmla="*/ 2915126 w 4083585"/>
              <a:gd name="connsiteY4" fmla="*/ 5680532 h 5680532"/>
              <a:gd name="connsiteX5" fmla="*/ 0 w 4083585"/>
              <a:gd name="connsiteY5" fmla="*/ 3583904 h 5680532"/>
              <a:gd name="connsiteX6" fmla="*/ 2577629 w 4083585"/>
              <a:gd name="connsiteY6" fmla="*/ 0 h 5680532"/>
              <a:gd name="connsiteX7" fmla="*/ 3541997 w 4083585"/>
              <a:gd name="connsiteY7" fmla="*/ 0 h 5680532"/>
              <a:gd name="connsiteX8" fmla="*/ 3844804 w 4083585"/>
              <a:gd name="connsiteY8" fmla="*/ 92495 h 568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3585" h="5680532">
                <a:moveTo>
                  <a:pt x="3844804" y="92495"/>
                </a:moveTo>
                <a:cubicBezTo>
                  <a:pt x="3988867" y="189822"/>
                  <a:pt x="4083585" y="354644"/>
                  <a:pt x="4083585" y="541588"/>
                </a:cubicBezTo>
                <a:lnTo>
                  <a:pt x="4083585" y="5138944"/>
                </a:lnTo>
                <a:cubicBezTo>
                  <a:pt x="4083585" y="5438055"/>
                  <a:pt x="3841108" y="5680532"/>
                  <a:pt x="3541997" y="5680532"/>
                </a:cubicBezTo>
                <a:lnTo>
                  <a:pt x="2915126" y="5680532"/>
                </a:lnTo>
                <a:lnTo>
                  <a:pt x="0" y="3583904"/>
                </a:lnTo>
                <a:lnTo>
                  <a:pt x="2577629" y="0"/>
                </a:lnTo>
                <a:lnTo>
                  <a:pt x="3541997" y="0"/>
                </a:lnTo>
                <a:cubicBezTo>
                  <a:pt x="3654164" y="0"/>
                  <a:pt x="3758366" y="34098"/>
                  <a:pt x="3844804" y="92495"/>
                </a:cubicBezTo>
                <a:close/>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xmlns="" id="{991028A8-2BE2-44DE-86FF-D8E9605B699B}"/>
              </a:ext>
            </a:extLst>
          </p:cNvPr>
          <p:cNvSpPr/>
          <p:nvPr userDrawn="1"/>
        </p:nvSpPr>
        <p:spPr>
          <a:xfrm rot="8654448">
            <a:off x="10000431" y="-646003"/>
            <a:ext cx="3077598" cy="4698897"/>
          </a:xfrm>
          <a:custGeom>
            <a:avLst/>
            <a:gdLst>
              <a:gd name="connsiteX0" fmla="*/ 0 w 3077598"/>
              <a:gd name="connsiteY0" fmla="*/ 3369222 h 4698897"/>
              <a:gd name="connsiteX1" fmla="*/ 2426314 w 3077598"/>
              <a:gd name="connsiteY1" fmla="*/ 0 h 4698897"/>
              <a:gd name="connsiteX2" fmla="*/ 2589336 w 3077598"/>
              <a:gd name="connsiteY2" fmla="*/ 0 h 4698897"/>
              <a:gd name="connsiteX3" fmla="*/ 3077598 w 3077598"/>
              <a:gd name="connsiteY3" fmla="*/ 488262 h 4698897"/>
              <a:gd name="connsiteX4" fmla="*/ 3077598 w 3077598"/>
              <a:gd name="connsiteY4" fmla="*/ 4210635 h 4698897"/>
              <a:gd name="connsiteX5" fmla="*/ 2589336 w 3077598"/>
              <a:gd name="connsiteY5" fmla="*/ 4698897 h 4698897"/>
              <a:gd name="connsiteX6" fmla="*/ 1846409 w 3077598"/>
              <a:gd name="connsiteY6" fmla="*/ 4698896 h 4698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7598" h="4698897">
                <a:moveTo>
                  <a:pt x="0" y="3369222"/>
                </a:moveTo>
                <a:lnTo>
                  <a:pt x="2426314" y="0"/>
                </a:lnTo>
                <a:lnTo>
                  <a:pt x="2589336" y="0"/>
                </a:lnTo>
                <a:cubicBezTo>
                  <a:pt x="2858996" y="0"/>
                  <a:pt x="3077598" y="218602"/>
                  <a:pt x="3077598" y="488262"/>
                </a:cubicBezTo>
                <a:lnTo>
                  <a:pt x="3077598" y="4210635"/>
                </a:lnTo>
                <a:cubicBezTo>
                  <a:pt x="3077598" y="4480295"/>
                  <a:pt x="2858996" y="4698897"/>
                  <a:pt x="2589336" y="4698897"/>
                </a:cubicBezTo>
                <a:lnTo>
                  <a:pt x="1846409" y="4698896"/>
                </a:lnTo>
                <a:close/>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矩形: 圆角 8">
            <a:extLst>
              <a:ext uri="{FF2B5EF4-FFF2-40B4-BE49-F238E27FC236}">
                <a16:creationId xmlns:a16="http://schemas.microsoft.com/office/drawing/2014/main" xmlns="" id="{9C183C05-3A2E-4EAB-B632-C282D1BD7B76}"/>
              </a:ext>
            </a:extLst>
          </p:cNvPr>
          <p:cNvSpPr/>
          <p:nvPr userDrawn="1"/>
        </p:nvSpPr>
        <p:spPr>
          <a:xfrm>
            <a:off x="1330630" y="1089498"/>
            <a:ext cx="9530740" cy="4688731"/>
          </a:xfrm>
          <a:prstGeom prst="roundRect">
            <a:avLst>
              <a:gd name="adj" fmla="val 4491"/>
            </a:avLst>
          </a:prstGeom>
          <a:solidFill>
            <a:schemeClr val="bg1"/>
          </a:solidFill>
          <a:ln>
            <a:noFill/>
          </a:ln>
          <a:effectLst>
            <a:outerShdw blurRad="2159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F0674D03-4494-44EF-8C8D-167C0335A1C5}"/>
              </a:ext>
            </a:extLst>
          </p:cNvPr>
          <p:cNvSpPr txBox="1"/>
          <p:nvPr userDrawn="1"/>
        </p:nvSpPr>
        <p:spPr>
          <a:xfrm>
            <a:off x="3630421" y="1661691"/>
            <a:ext cx="4931158" cy="1015663"/>
          </a:xfrm>
          <a:prstGeom prst="rect">
            <a:avLst/>
          </a:prstGeom>
          <a:noFill/>
        </p:spPr>
        <p:txBody>
          <a:bodyPr wrap="none" rtlCol="0">
            <a:spAutoFit/>
          </a:bodyPr>
          <a:lstStyle/>
          <a:p>
            <a:pPr algn="dist"/>
            <a:r>
              <a:rPr lang="en-US" altLang="zh-CN" sz="6000" b="0" i="0" dirty="0">
                <a:ln>
                  <a:solidFill>
                    <a:schemeClr val="bg1"/>
                  </a:solidFill>
                </a:ln>
                <a:solidFill>
                  <a:schemeClr val="accent2">
                    <a:alpha val="10000"/>
                  </a:schemeClr>
                </a:solidFill>
                <a:effectLst/>
                <a:latin typeface="Arial Black" panose="020B0A04020102020204" pitchFamily="34" charset="0"/>
              </a:rPr>
              <a:t>CONTENTS</a:t>
            </a:r>
            <a:endParaRPr lang="zh-CN" altLang="en-US" sz="6000" dirty="0">
              <a:ln>
                <a:solidFill>
                  <a:schemeClr val="bg1"/>
                </a:solidFill>
              </a:ln>
              <a:solidFill>
                <a:schemeClr val="accent2">
                  <a:alpha val="10000"/>
                </a:schemeClr>
              </a:solidFill>
              <a:latin typeface="Arial Black" panose="020B0A04020102020204" pitchFamily="34" charset="0"/>
            </a:endParaRPr>
          </a:p>
        </p:txBody>
      </p:sp>
      <p:sp>
        <p:nvSpPr>
          <p:cNvPr id="11" name="文本框 10">
            <a:extLst>
              <a:ext uri="{FF2B5EF4-FFF2-40B4-BE49-F238E27FC236}">
                <a16:creationId xmlns:a16="http://schemas.microsoft.com/office/drawing/2014/main" xmlns="" id="{599090F7-D94A-44FC-BA4F-C4A751C94509}"/>
              </a:ext>
            </a:extLst>
          </p:cNvPr>
          <p:cNvSpPr txBox="1"/>
          <p:nvPr userDrawn="1"/>
        </p:nvSpPr>
        <p:spPr>
          <a:xfrm>
            <a:off x="4998173" y="1263210"/>
            <a:ext cx="2195654" cy="1015663"/>
          </a:xfrm>
          <a:prstGeom prst="rect">
            <a:avLst/>
          </a:prstGeom>
          <a:noFill/>
        </p:spPr>
        <p:txBody>
          <a:bodyPr wrap="square" rtlCol="0">
            <a:spAutoFit/>
          </a:bodyPr>
          <a:lstStyle/>
          <a:p>
            <a:pPr algn="dist"/>
            <a:r>
              <a:rPr lang="zh-CN" altLang="en-US" sz="6000" dirty="0">
                <a:solidFill>
                  <a:schemeClr val="accent1"/>
                </a:solidFill>
                <a:latin typeface="+mj-ea"/>
                <a:ea typeface="+mj-ea"/>
              </a:rPr>
              <a:t>目录</a:t>
            </a:r>
          </a:p>
        </p:txBody>
      </p:sp>
    </p:spTree>
    <p:extLst>
      <p:ext uri="{BB962C8B-B14F-4D97-AF65-F5344CB8AC3E}">
        <p14:creationId xmlns:p14="http://schemas.microsoft.com/office/powerpoint/2010/main" val="3295191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F3750D0C-D568-49BD-A6C3-C8E280E1B281}"/>
              </a:ext>
            </a:extLst>
          </p:cNvPr>
          <p:cNvSpPr/>
          <p:nvPr userDrawn="1"/>
        </p:nvSpPr>
        <p:spPr>
          <a:xfrm>
            <a:off x="0" y="0"/>
            <a:ext cx="12192000" cy="6858000"/>
          </a:xfrm>
          <a:prstGeom prst="rect">
            <a:avLst/>
          </a:prstGeom>
          <a:blipFill dpi="0" rotWithShape="1">
            <a:blip r:embed="rId2">
              <a:alphaModFix amt="30000"/>
            </a:blip>
            <a:srcRect/>
            <a:stretch>
              <a:fillRect t="-9259" b="-9259"/>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任意多边形: 形状 20">
            <a:extLst>
              <a:ext uri="{FF2B5EF4-FFF2-40B4-BE49-F238E27FC236}">
                <a16:creationId xmlns:a16="http://schemas.microsoft.com/office/drawing/2014/main" xmlns="" id="{C3D95D6C-A5D0-4232-9C28-A413D4EDA180}"/>
              </a:ext>
            </a:extLst>
          </p:cNvPr>
          <p:cNvSpPr/>
          <p:nvPr userDrawn="1"/>
        </p:nvSpPr>
        <p:spPr>
          <a:xfrm>
            <a:off x="-2" y="1117600"/>
            <a:ext cx="6042192" cy="4622800"/>
          </a:xfrm>
          <a:custGeom>
            <a:avLst/>
            <a:gdLst>
              <a:gd name="connsiteX0" fmla="*/ 0 w 6042192"/>
              <a:gd name="connsiteY0" fmla="*/ 0 h 4622800"/>
              <a:gd name="connsiteX1" fmla="*/ 5731437 w 6042192"/>
              <a:gd name="connsiteY1" fmla="*/ 0 h 4622800"/>
              <a:gd name="connsiteX2" fmla="*/ 6032763 w 6042192"/>
              <a:gd name="connsiteY2" fmla="*/ 337882 h 4622800"/>
              <a:gd name="connsiteX3" fmla="*/ 4868012 w 6042192"/>
              <a:gd name="connsiteY3" fmla="*/ 4416823 h 4622800"/>
              <a:gd name="connsiteX4" fmla="*/ 4566686 w 6042192"/>
              <a:gd name="connsiteY4" fmla="*/ 4622800 h 4622800"/>
              <a:gd name="connsiteX5" fmla="*/ 0 w 6042192"/>
              <a:gd name="connsiteY5" fmla="*/ 4622800 h 462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42192" h="4622800">
                <a:moveTo>
                  <a:pt x="0" y="0"/>
                </a:moveTo>
                <a:lnTo>
                  <a:pt x="5731437" y="0"/>
                </a:lnTo>
                <a:cubicBezTo>
                  <a:pt x="5933524" y="0"/>
                  <a:pt x="6081777" y="166238"/>
                  <a:pt x="6032763" y="337882"/>
                </a:cubicBezTo>
                <a:lnTo>
                  <a:pt x="4868012" y="4416823"/>
                </a:lnTo>
                <a:cubicBezTo>
                  <a:pt x="4833428" y="4537938"/>
                  <a:pt x="4709280" y="4622800"/>
                  <a:pt x="4566686" y="4622800"/>
                </a:cubicBezTo>
                <a:lnTo>
                  <a:pt x="0" y="4622800"/>
                </a:lnTo>
                <a:close/>
              </a:path>
            </a:pathLst>
          </a:custGeom>
          <a:solidFill>
            <a:schemeClr val="bg1">
              <a:alpha val="70000"/>
            </a:schemeClr>
          </a:solidFill>
          <a:ln>
            <a:noFill/>
          </a:ln>
          <a:effectLst>
            <a:outerShdw blurRad="254000" sx="102000" sy="102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20" name="任意多边形: 形状 19">
            <a:extLst>
              <a:ext uri="{FF2B5EF4-FFF2-40B4-BE49-F238E27FC236}">
                <a16:creationId xmlns:a16="http://schemas.microsoft.com/office/drawing/2014/main" xmlns="" id="{94623F74-0856-42A5-9D8F-799EB3781FDE}"/>
              </a:ext>
            </a:extLst>
          </p:cNvPr>
          <p:cNvSpPr/>
          <p:nvPr userDrawn="1"/>
        </p:nvSpPr>
        <p:spPr>
          <a:xfrm>
            <a:off x="-1" y="1270000"/>
            <a:ext cx="5880102" cy="4318000"/>
          </a:xfrm>
          <a:custGeom>
            <a:avLst/>
            <a:gdLst>
              <a:gd name="connsiteX0" fmla="*/ 0 w 5880102"/>
              <a:gd name="connsiteY0" fmla="*/ 0 h 4318000"/>
              <a:gd name="connsiteX1" fmla="*/ 5569347 w 5880102"/>
              <a:gd name="connsiteY1" fmla="*/ 0 h 4318000"/>
              <a:gd name="connsiteX2" fmla="*/ 5870673 w 5880102"/>
              <a:gd name="connsiteY2" fmla="*/ 315604 h 4318000"/>
              <a:gd name="connsiteX3" fmla="*/ 4705922 w 5880102"/>
              <a:gd name="connsiteY3" fmla="*/ 4125604 h 4318000"/>
              <a:gd name="connsiteX4" fmla="*/ 4404596 w 5880102"/>
              <a:gd name="connsiteY4" fmla="*/ 4318000 h 4318000"/>
              <a:gd name="connsiteX5" fmla="*/ 0 w 5880102"/>
              <a:gd name="connsiteY5" fmla="*/ 4318000 h 431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0102" h="4318000">
                <a:moveTo>
                  <a:pt x="0" y="0"/>
                </a:moveTo>
                <a:lnTo>
                  <a:pt x="5569347" y="0"/>
                </a:lnTo>
                <a:cubicBezTo>
                  <a:pt x="5771434" y="0"/>
                  <a:pt x="5919687" y="155277"/>
                  <a:pt x="5870673" y="315604"/>
                </a:cubicBezTo>
                <a:lnTo>
                  <a:pt x="4705922" y="4125604"/>
                </a:lnTo>
                <a:cubicBezTo>
                  <a:pt x="4671338" y="4238733"/>
                  <a:pt x="4547190" y="4318000"/>
                  <a:pt x="4404596" y="4318000"/>
                </a:cubicBezTo>
                <a:lnTo>
                  <a:pt x="0" y="4318000"/>
                </a:lnTo>
                <a:close/>
              </a:path>
            </a:pathLst>
          </a:custGeom>
          <a:gradFill>
            <a:gsLst>
              <a:gs pos="0">
                <a:schemeClr val="accent1"/>
              </a:gs>
              <a:gs pos="100000">
                <a:schemeClr val="accent2"/>
              </a:gs>
            </a:gsLst>
            <a:lin ang="2700000" scaled="0"/>
          </a:gradFill>
          <a:ln>
            <a:noFill/>
          </a:ln>
          <a:effectLst>
            <a:outerShdw blurRad="368300" dist="762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0" name="任意多边形: 形状 9">
            <a:extLst>
              <a:ext uri="{FF2B5EF4-FFF2-40B4-BE49-F238E27FC236}">
                <a16:creationId xmlns:a16="http://schemas.microsoft.com/office/drawing/2014/main" xmlns="" id="{B786C917-D6F0-4335-8211-4D8047A05B10}"/>
              </a:ext>
            </a:extLst>
          </p:cNvPr>
          <p:cNvSpPr/>
          <p:nvPr userDrawn="1"/>
        </p:nvSpPr>
        <p:spPr>
          <a:xfrm>
            <a:off x="-2155784" y="1422400"/>
            <a:ext cx="7870802" cy="4013200"/>
          </a:xfrm>
          <a:custGeom>
            <a:avLst/>
            <a:gdLst>
              <a:gd name="connsiteX0" fmla="*/ 7711 w 6651718"/>
              <a:gd name="connsiteY0" fmla="*/ 4002396 h 4318000"/>
              <a:gd name="connsiteX1" fmla="*/ 960211 w 6651718"/>
              <a:gd name="connsiteY1" fmla="*/ 192396 h 4318000"/>
              <a:gd name="connsiteX2" fmla="*/ 1206627 w 6651718"/>
              <a:gd name="connsiteY2" fmla="*/ 0 h 4318000"/>
              <a:gd name="connsiteX3" fmla="*/ 6397592 w 6651718"/>
              <a:gd name="connsiteY3" fmla="*/ 0 h 4318000"/>
              <a:gd name="connsiteX4" fmla="*/ 6644008 w 6651718"/>
              <a:gd name="connsiteY4" fmla="*/ 315604 h 4318000"/>
              <a:gd name="connsiteX5" fmla="*/ 5691508 w 6651718"/>
              <a:gd name="connsiteY5" fmla="*/ 4125604 h 4318000"/>
              <a:gd name="connsiteX6" fmla="*/ 5445092 w 6651718"/>
              <a:gd name="connsiteY6" fmla="*/ 4318000 h 4318000"/>
              <a:gd name="connsiteX7" fmla="*/ 254127 w 6651718"/>
              <a:gd name="connsiteY7" fmla="*/ 4318000 h 4318000"/>
              <a:gd name="connsiteX8" fmla="*/ 7711 w 6651718"/>
              <a:gd name="connsiteY8" fmla="*/ 4002396 h 431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1718" h="4318000">
                <a:moveTo>
                  <a:pt x="7711" y="4002396"/>
                </a:moveTo>
                <a:lnTo>
                  <a:pt x="960211" y="192396"/>
                </a:lnTo>
                <a:cubicBezTo>
                  <a:pt x="988493" y="79267"/>
                  <a:pt x="1090017" y="0"/>
                  <a:pt x="1206627" y="0"/>
                </a:cubicBezTo>
                <a:lnTo>
                  <a:pt x="6397592" y="0"/>
                </a:lnTo>
                <a:cubicBezTo>
                  <a:pt x="6562853" y="0"/>
                  <a:pt x="6684090" y="155277"/>
                  <a:pt x="6644008" y="315604"/>
                </a:cubicBezTo>
                <a:lnTo>
                  <a:pt x="5691508" y="4125604"/>
                </a:lnTo>
                <a:cubicBezTo>
                  <a:pt x="5663226" y="4238733"/>
                  <a:pt x="5561702" y="4318000"/>
                  <a:pt x="5445092" y="4318000"/>
                </a:cubicBezTo>
                <a:lnTo>
                  <a:pt x="254127" y="4318000"/>
                </a:lnTo>
                <a:cubicBezTo>
                  <a:pt x="88866" y="4318000"/>
                  <a:pt x="-32371" y="4162723"/>
                  <a:pt x="7711" y="4002396"/>
                </a:cubicBezTo>
              </a:path>
            </a:pathLst>
          </a:custGeom>
          <a:noFill/>
          <a:ln w="6350">
            <a:solidFill>
              <a:schemeClr val="bg1">
                <a:alpha val="38000"/>
              </a:schemeClr>
            </a:solidFill>
          </a:ln>
          <a:effectLst>
            <a:outerShdw blurRad="368300" dist="762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任意多边形: 形状 22">
            <a:extLst>
              <a:ext uri="{FF2B5EF4-FFF2-40B4-BE49-F238E27FC236}">
                <a16:creationId xmlns:a16="http://schemas.microsoft.com/office/drawing/2014/main" xmlns="" id="{6B258CD9-A6ED-4216-A443-0012C8EA0656}"/>
              </a:ext>
            </a:extLst>
          </p:cNvPr>
          <p:cNvSpPr/>
          <p:nvPr/>
        </p:nvSpPr>
        <p:spPr>
          <a:xfrm>
            <a:off x="10868251" y="1149581"/>
            <a:ext cx="1337898" cy="4590816"/>
          </a:xfrm>
          <a:custGeom>
            <a:avLst/>
            <a:gdLst>
              <a:gd name="connsiteX0" fmla="*/ 1337898 w 1337898"/>
              <a:gd name="connsiteY0" fmla="*/ 0 h 4590816"/>
              <a:gd name="connsiteX1" fmla="*/ 1337898 w 1337898"/>
              <a:gd name="connsiteY1" fmla="*/ 4590816 h 4590816"/>
              <a:gd name="connsiteX2" fmla="*/ 310756 w 1337898"/>
              <a:gd name="connsiteY2" fmla="*/ 4590816 h 4590816"/>
              <a:gd name="connsiteX3" fmla="*/ 9429 w 1337898"/>
              <a:gd name="connsiteY3" fmla="*/ 4252934 h 4590816"/>
              <a:gd name="connsiteX4" fmla="*/ 1174181 w 1337898"/>
              <a:gd name="connsiteY4" fmla="*/ 173993 h 4590816"/>
              <a:gd name="connsiteX5" fmla="*/ 1284340 w 1337898"/>
              <a:gd name="connsiteY5" fmla="*/ 25587 h 4590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7898" h="4590816">
                <a:moveTo>
                  <a:pt x="1337898" y="0"/>
                </a:moveTo>
                <a:lnTo>
                  <a:pt x="1337898" y="4590816"/>
                </a:lnTo>
                <a:lnTo>
                  <a:pt x="310756" y="4590816"/>
                </a:lnTo>
                <a:cubicBezTo>
                  <a:pt x="108669" y="4590816"/>
                  <a:pt x="-39584" y="4424579"/>
                  <a:pt x="9429" y="4252934"/>
                </a:cubicBezTo>
                <a:lnTo>
                  <a:pt x="1174181" y="173993"/>
                </a:lnTo>
                <a:cubicBezTo>
                  <a:pt x="1191473" y="113436"/>
                  <a:pt x="1231156" y="61942"/>
                  <a:pt x="1284340" y="25587"/>
                </a:cubicBezTo>
                <a:close/>
              </a:path>
            </a:pathLst>
          </a:custGeom>
          <a:solidFill>
            <a:schemeClr val="bg1">
              <a:alpha val="70000"/>
            </a:schemeClr>
          </a:solidFill>
          <a:ln>
            <a:noFill/>
          </a:ln>
          <a:effectLst>
            <a:outerShdw blurRad="254000" sx="102000" sy="102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任意多边形: 形状 21">
            <a:extLst>
              <a:ext uri="{FF2B5EF4-FFF2-40B4-BE49-F238E27FC236}">
                <a16:creationId xmlns:a16="http://schemas.microsoft.com/office/drawing/2014/main" xmlns="" id="{8957A9B4-C6C4-4E41-81F2-4A11453E7710}"/>
              </a:ext>
            </a:extLst>
          </p:cNvPr>
          <p:cNvSpPr/>
          <p:nvPr/>
        </p:nvSpPr>
        <p:spPr>
          <a:xfrm>
            <a:off x="11030340" y="1503350"/>
            <a:ext cx="1161660" cy="4084650"/>
          </a:xfrm>
          <a:custGeom>
            <a:avLst/>
            <a:gdLst>
              <a:gd name="connsiteX0" fmla="*/ 1161660 w 1161660"/>
              <a:gd name="connsiteY0" fmla="*/ 0 h 4084650"/>
              <a:gd name="connsiteX1" fmla="*/ 1161660 w 1161660"/>
              <a:gd name="connsiteY1" fmla="*/ 4084650 h 4084650"/>
              <a:gd name="connsiteX2" fmla="*/ 310756 w 1161660"/>
              <a:gd name="connsiteY2" fmla="*/ 4084650 h 4084650"/>
              <a:gd name="connsiteX3" fmla="*/ 9429 w 1161660"/>
              <a:gd name="connsiteY3" fmla="*/ 3769046 h 4084650"/>
            </a:gdLst>
            <a:ahLst/>
            <a:cxnLst>
              <a:cxn ang="0">
                <a:pos x="connsiteX0" y="connsiteY0"/>
              </a:cxn>
              <a:cxn ang="0">
                <a:pos x="connsiteX1" y="connsiteY1"/>
              </a:cxn>
              <a:cxn ang="0">
                <a:pos x="connsiteX2" y="connsiteY2"/>
              </a:cxn>
              <a:cxn ang="0">
                <a:pos x="connsiteX3" y="connsiteY3"/>
              </a:cxn>
            </a:cxnLst>
            <a:rect l="l" t="t" r="r" b="b"/>
            <a:pathLst>
              <a:path w="1161660" h="4084650">
                <a:moveTo>
                  <a:pt x="1161660" y="0"/>
                </a:moveTo>
                <a:lnTo>
                  <a:pt x="1161660" y="4084650"/>
                </a:lnTo>
                <a:lnTo>
                  <a:pt x="310756" y="4084650"/>
                </a:lnTo>
                <a:cubicBezTo>
                  <a:pt x="108669" y="4084650"/>
                  <a:pt x="-39584" y="3929373"/>
                  <a:pt x="9429" y="3769046"/>
                </a:cubicBezTo>
                <a:close/>
              </a:path>
            </a:pathLst>
          </a:custGeom>
          <a:gradFill>
            <a:gsLst>
              <a:gs pos="0">
                <a:schemeClr val="accent1"/>
              </a:gs>
              <a:gs pos="100000">
                <a:schemeClr val="accent2"/>
              </a:gs>
            </a:gsLst>
            <a:lin ang="2700000" scaled="0"/>
          </a:gradFill>
          <a:ln>
            <a:noFill/>
          </a:ln>
          <a:effectLst>
            <a:outerShdw blurRad="368300" dist="762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任意多边形: 形状 13">
            <a:extLst>
              <a:ext uri="{FF2B5EF4-FFF2-40B4-BE49-F238E27FC236}">
                <a16:creationId xmlns:a16="http://schemas.microsoft.com/office/drawing/2014/main" xmlns="" id="{CD032666-B64D-4ED7-8584-6CF4B002270D}"/>
              </a:ext>
            </a:extLst>
          </p:cNvPr>
          <p:cNvSpPr/>
          <p:nvPr/>
        </p:nvSpPr>
        <p:spPr>
          <a:xfrm>
            <a:off x="11198022" y="1422400"/>
            <a:ext cx="7870802" cy="4013200"/>
          </a:xfrm>
          <a:custGeom>
            <a:avLst/>
            <a:gdLst>
              <a:gd name="connsiteX0" fmla="*/ 7711 w 6651718"/>
              <a:gd name="connsiteY0" fmla="*/ 4002396 h 4318000"/>
              <a:gd name="connsiteX1" fmla="*/ 960211 w 6651718"/>
              <a:gd name="connsiteY1" fmla="*/ 192396 h 4318000"/>
              <a:gd name="connsiteX2" fmla="*/ 1206627 w 6651718"/>
              <a:gd name="connsiteY2" fmla="*/ 0 h 4318000"/>
              <a:gd name="connsiteX3" fmla="*/ 6397592 w 6651718"/>
              <a:gd name="connsiteY3" fmla="*/ 0 h 4318000"/>
              <a:gd name="connsiteX4" fmla="*/ 6644008 w 6651718"/>
              <a:gd name="connsiteY4" fmla="*/ 315604 h 4318000"/>
              <a:gd name="connsiteX5" fmla="*/ 5691508 w 6651718"/>
              <a:gd name="connsiteY5" fmla="*/ 4125604 h 4318000"/>
              <a:gd name="connsiteX6" fmla="*/ 5445092 w 6651718"/>
              <a:gd name="connsiteY6" fmla="*/ 4318000 h 4318000"/>
              <a:gd name="connsiteX7" fmla="*/ 254127 w 6651718"/>
              <a:gd name="connsiteY7" fmla="*/ 4318000 h 4318000"/>
              <a:gd name="connsiteX8" fmla="*/ 7711 w 6651718"/>
              <a:gd name="connsiteY8" fmla="*/ 4002396 h 431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1718" h="4318000">
                <a:moveTo>
                  <a:pt x="7711" y="4002396"/>
                </a:moveTo>
                <a:lnTo>
                  <a:pt x="960211" y="192396"/>
                </a:lnTo>
                <a:cubicBezTo>
                  <a:pt x="988493" y="79267"/>
                  <a:pt x="1090017" y="0"/>
                  <a:pt x="1206627" y="0"/>
                </a:cubicBezTo>
                <a:lnTo>
                  <a:pt x="6397592" y="0"/>
                </a:lnTo>
                <a:cubicBezTo>
                  <a:pt x="6562853" y="0"/>
                  <a:pt x="6684090" y="155277"/>
                  <a:pt x="6644008" y="315604"/>
                </a:cubicBezTo>
                <a:lnTo>
                  <a:pt x="5691508" y="4125604"/>
                </a:lnTo>
                <a:cubicBezTo>
                  <a:pt x="5663226" y="4238733"/>
                  <a:pt x="5561702" y="4318000"/>
                  <a:pt x="5445092" y="4318000"/>
                </a:cubicBezTo>
                <a:lnTo>
                  <a:pt x="254127" y="4318000"/>
                </a:lnTo>
                <a:cubicBezTo>
                  <a:pt x="88866" y="4318000"/>
                  <a:pt x="-32371" y="4162723"/>
                  <a:pt x="7711" y="4002396"/>
                </a:cubicBezTo>
              </a:path>
            </a:pathLst>
          </a:custGeom>
          <a:noFill/>
          <a:ln w="6350">
            <a:solidFill>
              <a:schemeClr val="bg1">
                <a:alpha val="38000"/>
              </a:schemeClr>
            </a:solidFill>
          </a:ln>
          <a:effectLst>
            <a:outerShdw blurRad="368300" dist="762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15" name="直接连接符 14">
            <a:extLst>
              <a:ext uri="{FF2B5EF4-FFF2-40B4-BE49-F238E27FC236}">
                <a16:creationId xmlns:a16="http://schemas.microsoft.com/office/drawing/2014/main" xmlns="" id="{3CBC4ABF-68CD-42F8-902A-0168FAFD9FC3}"/>
              </a:ext>
            </a:extLst>
          </p:cNvPr>
          <p:cNvCxnSpPr>
            <a:cxnSpLocks/>
          </p:cNvCxnSpPr>
          <p:nvPr userDrawn="1"/>
        </p:nvCxnSpPr>
        <p:spPr>
          <a:xfrm>
            <a:off x="6149813" y="2309363"/>
            <a:ext cx="35868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CF268105-56A6-42CE-B10A-C3F111B992A6}"/>
              </a:ext>
            </a:extLst>
          </p:cNvPr>
          <p:cNvCxnSpPr>
            <a:cxnSpLocks/>
          </p:cNvCxnSpPr>
          <p:nvPr userDrawn="1"/>
        </p:nvCxnSpPr>
        <p:spPr>
          <a:xfrm>
            <a:off x="6149813" y="3881337"/>
            <a:ext cx="358685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5287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AB14348E-161F-4BBC-9D61-F69F2FC525B3}"/>
              </a:ext>
            </a:extLst>
          </p:cNvPr>
          <p:cNvSpPr/>
          <p:nvPr userDrawn="1"/>
        </p:nvSpPr>
        <p:spPr>
          <a:xfrm>
            <a:off x="0" y="0"/>
            <a:ext cx="12192000" cy="6858000"/>
          </a:xfrm>
          <a:prstGeom prst="rect">
            <a:avLst/>
          </a:prstGeom>
          <a:blipFill dpi="0" rotWithShape="1">
            <a:blip r:embed="rId2">
              <a:alphaModFix amt="23000"/>
            </a:blip>
            <a:srcRect/>
            <a:stretch>
              <a:fillRect t="-9259" b="-9259"/>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椭圆 7">
            <a:extLst>
              <a:ext uri="{FF2B5EF4-FFF2-40B4-BE49-F238E27FC236}">
                <a16:creationId xmlns:a16="http://schemas.microsoft.com/office/drawing/2014/main" xmlns="" id="{69B45E12-DE7C-40B1-9429-CF70470767C8}"/>
              </a:ext>
            </a:extLst>
          </p:cNvPr>
          <p:cNvSpPr/>
          <p:nvPr userDrawn="1"/>
        </p:nvSpPr>
        <p:spPr>
          <a:xfrm>
            <a:off x="550946" y="425908"/>
            <a:ext cx="307975" cy="307975"/>
          </a:xfrm>
          <a:prstGeom prst="ellipse">
            <a:avLst/>
          </a:prstGeom>
          <a:gradFill>
            <a:gsLst>
              <a:gs pos="0">
                <a:schemeClr val="accent1"/>
              </a:gs>
              <a:gs pos="100000">
                <a:schemeClr val="accent2">
                  <a:alpha val="26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4B21E53B-20FA-4173-8667-D7E912BD68D2}"/>
              </a:ext>
            </a:extLst>
          </p:cNvPr>
          <p:cNvSpPr/>
          <p:nvPr userDrawn="1"/>
        </p:nvSpPr>
        <p:spPr>
          <a:xfrm>
            <a:off x="1976521" y="769135"/>
            <a:ext cx="177015" cy="177015"/>
          </a:xfrm>
          <a:prstGeom prst="ellipse">
            <a:avLst/>
          </a:prstGeom>
          <a:gradFill>
            <a:gsLst>
              <a:gs pos="0">
                <a:schemeClr val="accent1">
                  <a:alpha val="70000"/>
                </a:schemeClr>
              </a:gs>
              <a:gs pos="100000">
                <a:schemeClr val="accent2">
                  <a:alpha val="26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a:extLst>
              <a:ext uri="{FF2B5EF4-FFF2-40B4-BE49-F238E27FC236}">
                <a16:creationId xmlns:a16="http://schemas.microsoft.com/office/drawing/2014/main" xmlns="" id="{28EA4A7D-377F-4AAF-9FF3-26EE761751C1}"/>
              </a:ext>
            </a:extLst>
          </p:cNvPr>
          <p:cNvCxnSpPr>
            <a:cxnSpLocks/>
          </p:cNvCxnSpPr>
          <p:nvPr userDrawn="1"/>
        </p:nvCxnSpPr>
        <p:spPr>
          <a:xfrm>
            <a:off x="695325" y="946150"/>
            <a:ext cx="1080135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文本占位符 11">
            <a:extLst>
              <a:ext uri="{FF2B5EF4-FFF2-40B4-BE49-F238E27FC236}">
                <a16:creationId xmlns:a16="http://schemas.microsoft.com/office/drawing/2014/main" xmlns="" id="{E4A2487E-06BF-4C8C-B5A6-26B8D733E67D}"/>
              </a:ext>
            </a:extLst>
          </p:cNvPr>
          <p:cNvSpPr>
            <a:spLocks noGrp="1"/>
          </p:cNvSpPr>
          <p:nvPr>
            <p:ph type="body" sz="quarter" idx="10"/>
          </p:nvPr>
        </p:nvSpPr>
        <p:spPr>
          <a:xfrm>
            <a:off x="695325" y="544971"/>
            <a:ext cx="4528608" cy="479425"/>
          </a:xfrm>
        </p:spPr>
        <p:txBody>
          <a:bodyPr lIns="0" tIns="0" rIns="0" bIns="0"/>
          <a:lstStyle>
            <a:lvl1pPr marL="0" indent="0">
              <a:buNone/>
              <a:defRPr>
                <a:latin typeface="+mj-ea"/>
                <a:ea typeface="+mj-ea"/>
              </a:defRPr>
            </a:lvl1pPr>
          </a:lstStyle>
          <a:p>
            <a:pPr lvl="0"/>
            <a:r>
              <a:rPr lang="zh-CN" altLang="en-US" dirty="0"/>
              <a:t>单击此处编辑母版文本样式</a:t>
            </a:r>
          </a:p>
        </p:txBody>
      </p:sp>
      <p:sp>
        <p:nvSpPr>
          <p:cNvPr id="21" name="任意多边形: 形状 20">
            <a:extLst>
              <a:ext uri="{FF2B5EF4-FFF2-40B4-BE49-F238E27FC236}">
                <a16:creationId xmlns:a16="http://schemas.microsoft.com/office/drawing/2014/main" xmlns="" id="{BD97EAEA-3394-4E0F-86D7-CC1F5129794B}"/>
              </a:ext>
            </a:extLst>
          </p:cNvPr>
          <p:cNvSpPr/>
          <p:nvPr userDrawn="1"/>
        </p:nvSpPr>
        <p:spPr>
          <a:xfrm>
            <a:off x="2994812" y="5630941"/>
            <a:ext cx="9210157" cy="1238253"/>
          </a:xfrm>
          <a:custGeom>
            <a:avLst/>
            <a:gdLst>
              <a:gd name="connsiteX0" fmla="*/ 9210157 w 9210157"/>
              <a:gd name="connsiteY0" fmla="*/ 0 h 1238253"/>
              <a:gd name="connsiteX1" fmla="*/ 9210157 w 9210157"/>
              <a:gd name="connsiteY1" fmla="*/ 1238253 h 1238253"/>
              <a:gd name="connsiteX2" fmla="*/ 0 w 9210157"/>
              <a:gd name="connsiteY2" fmla="*/ 1238253 h 1238253"/>
              <a:gd name="connsiteX3" fmla="*/ 115040 w 9210157"/>
              <a:gd name="connsiteY3" fmla="*/ 1089032 h 1238253"/>
              <a:gd name="connsiteX4" fmla="*/ 712971 w 9210157"/>
              <a:gd name="connsiteY4" fmla="*/ 711859 h 1238253"/>
              <a:gd name="connsiteX5" fmla="*/ 881303 w 9210157"/>
              <a:gd name="connsiteY5" fmla="*/ 643090 h 1238253"/>
              <a:gd name="connsiteX6" fmla="*/ 1250669 w 9210157"/>
              <a:gd name="connsiteY6" fmla="*/ 679105 h 1238253"/>
              <a:gd name="connsiteX7" fmla="*/ 5142852 w 9210157"/>
              <a:gd name="connsiteY7" fmla="*/ 651757 h 1238253"/>
              <a:gd name="connsiteX8" fmla="*/ 8989585 w 9210157"/>
              <a:gd name="connsiteY8" fmla="*/ 58053 h 123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10157" h="1238253">
                <a:moveTo>
                  <a:pt x="9210157" y="0"/>
                </a:moveTo>
                <a:lnTo>
                  <a:pt x="9210157" y="1238253"/>
                </a:lnTo>
                <a:lnTo>
                  <a:pt x="0" y="1238253"/>
                </a:lnTo>
                <a:lnTo>
                  <a:pt x="115040" y="1089032"/>
                </a:lnTo>
                <a:cubicBezTo>
                  <a:pt x="252787" y="956158"/>
                  <a:pt x="455022" y="829708"/>
                  <a:pt x="712971" y="711859"/>
                </a:cubicBezTo>
                <a:lnTo>
                  <a:pt x="881303" y="643090"/>
                </a:lnTo>
                <a:lnTo>
                  <a:pt x="1250669" y="679105"/>
                </a:lnTo>
                <a:cubicBezTo>
                  <a:pt x="2369577" y="769247"/>
                  <a:pt x="3709518" y="766783"/>
                  <a:pt x="5142852" y="651757"/>
                </a:cubicBezTo>
                <a:cubicBezTo>
                  <a:pt x="6576186" y="536731"/>
                  <a:pt x="7899373" y="325478"/>
                  <a:pt x="8989585" y="5805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xmlns="" id="{5F128EE5-1994-4305-A689-F926EA2DC9AB}"/>
              </a:ext>
            </a:extLst>
          </p:cNvPr>
          <p:cNvSpPr/>
          <p:nvPr userDrawn="1"/>
        </p:nvSpPr>
        <p:spPr>
          <a:xfrm>
            <a:off x="-6484" y="5588091"/>
            <a:ext cx="12204968" cy="1272241"/>
          </a:xfrm>
          <a:custGeom>
            <a:avLst/>
            <a:gdLst>
              <a:gd name="connsiteX0" fmla="*/ 0 w 12204968"/>
              <a:gd name="connsiteY0" fmla="*/ 0 h 1272241"/>
              <a:gd name="connsiteX1" fmla="*/ 142868 w 12204968"/>
              <a:gd name="connsiteY1" fmla="*/ 33687 h 1272241"/>
              <a:gd name="connsiteX2" fmla="*/ 288970 w 12204968"/>
              <a:gd name="connsiteY2" fmla="*/ 68136 h 1272241"/>
              <a:gd name="connsiteX3" fmla="*/ 6291620 w 12204968"/>
              <a:gd name="connsiteY3" fmla="*/ 896109 h 1272241"/>
              <a:gd name="connsiteX4" fmla="*/ 12051236 w 12204968"/>
              <a:gd name="connsiteY4" fmla="*/ 852891 h 1272241"/>
              <a:gd name="connsiteX5" fmla="*/ 12204968 w 12204968"/>
              <a:gd name="connsiteY5" fmla="*/ 835830 h 1272241"/>
              <a:gd name="connsiteX6" fmla="*/ 12204968 w 12204968"/>
              <a:gd name="connsiteY6" fmla="*/ 1272241 h 1272241"/>
              <a:gd name="connsiteX7" fmla="*/ 0 w 12204968"/>
              <a:gd name="connsiteY7" fmla="*/ 1272241 h 1272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04968" h="1272241">
                <a:moveTo>
                  <a:pt x="0" y="0"/>
                </a:moveTo>
                <a:lnTo>
                  <a:pt x="142868" y="33687"/>
                </a:lnTo>
                <a:cubicBezTo>
                  <a:pt x="194227" y="45170"/>
                  <a:pt x="245586" y="56653"/>
                  <a:pt x="288970" y="68136"/>
                </a:cubicBezTo>
                <a:cubicBezTo>
                  <a:pt x="1814984" y="443590"/>
                  <a:pt x="3936433" y="749245"/>
                  <a:pt x="6291620" y="896109"/>
                </a:cubicBezTo>
                <a:cubicBezTo>
                  <a:pt x="8499603" y="1033794"/>
                  <a:pt x="10521088" y="1007477"/>
                  <a:pt x="12051236" y="852891"/>
                </a:cubicBezTo>
                <a:lnTo>
                  <a:pt x="12204968" y="835830"/>
                </a:lnTo>
                <a:lnTo>
                  <a:pt x="12204968" y="1272241"/>
                </a:lnTo>
                <a:lnTo>
                  <a:pt x="0" y="127224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0257288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2">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B398C16-0745-445B-82CB-6A65F138D4C4}"/>
              </a:ext>
            </a:extLst>
          </p:cNvPr>
          <p:cNvSpPr/>
          <p:nvPr userDrawn="1"/>
        </p:nvSpPr>
        <p:spPr>
          <a:xfrm>
            <a:off x="0" y="0"/>
            <a:ext cx="12192000" cy="6858000"/>
          </a:xfrm>
          <a:prstGeom prst="rect">
            <a:avLst/>
          </a:prstGeom>
          <a:blipFill dpi="0" rotWithShape="1">
            <a:blip r:embed="rId2">
              <a:alphaModFix amt="23000"/>
            </a:blip>
            <a:srcRect/>
            <a:stretch>
              <a:fillRect t="-9259" b="-9259"/>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任意多边形: 形状 4">
            <a:extLst>
              <a:ext uri="{FF2B5EF4-FFF2-40B4-BE49-F238E27FC236}">
                <a16:creationId xmlns:a16="http://schemas.microsoft.com/office/drawing/2014/main" xmlns="" id="{5CCA3B06-9005-4BA3-ABAE-B6AFA78C9163}"/>
              </a:ext>
            </a:extLst>
          </p:cNvPr>
          <p:cNvSpPr/>
          <p:nvPr userDrawn="1"/>
        </p:nvSpPr>
        <p:spPr>
          <a:xfrm>
            <a:off x="2994812" y="5630941"/>
            <a:ext cx="9210157" cy="1238253"/>
          </a:xfrm>
          <a:custGeom>
            <a:avLst/>
            <a:gdLst>
              <a:gd name="connsiteX0" fmla="*/ 9210157 w 9210157"/>
              <a:gd name="connsiteY0" fmla="*/ 0 h 1238253"/>
              <a:gd name="connsiteX1" fmla="*/ 9210157 w 9210157"/>
              <a:gd name="connsiteY1" fmla="*/ 1238253 h 1238253"/>
              <a:gd name="connsiteX2" fmla="*/ 0 w 9210157"/>
              <a:gd name="connsiteY2" fmla="*/ 1238253 h 1238253"/>
              <a:gd name="connsiteX3" fmla="*/ 115040 w 9210157"/>
              <a:gd name="connsiteY3" fmla="*/ 1089032 h 1238253"/>
              <a:gd name="connsiteX4" fmla="*/ 712971 w 9210157"/>
              <a:gd name="connsiteY4" fmla="*/ 711859 h 1238253"/>
              <a:gd name="connsiteX5" fmla="*/ 881303 w 9210157"/>
              <a:gd name="connsiteY5" fmla="*/ 643090 h 1238253"/>
              <a:gd name="connsiteX6" fmla="*/ 1250669 w 9210157"/>
              <a:gd name="connsiteY6" fmla="*/ 679105 h 1238253"/>
              <a:gd name="connsiteX7" fmla="*/ 5142852 w 9210157"/>
              <a:gd name="connsiteY7" fmla="*/ 651757 h 1238253"/>
              <a:gd name="connsiteX8" fmla="*/ 8989585 w 9210157"/>
              <a:gd name="connsiteY8" fmla="*/ 58053 h 123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10157" h="1238253">
                <a:moveTo>
                  <a:pt x="9210157" y="0"/>
                </a:moveTo>
                <a:lnTo>
                  <a:pt x="9210157" y="1238253"/>
                </a:lnTo>
                <a:lnTo>
                  <a:pt x="0" y="1238253"/>
                </a:lnTo>
                <a:lnTo>
                  <a:pt x="115040" y="1089032"/>
                </a:lnTo>
                <a:cubicBezTo>
                  <a:pt x="252787" y="956158"/>
                  <a:pt x="455022" y="829708"/>
                  <a:pt x="712971" y="711859"/>
                </a:cubicBezTo>
                <a:lnTo>
                  <a:pt x="881303" y="643090"/>
                </a:lnTo>
                <a:lnTo>
                  <a:pt x="1250669" y="679105"/>
                </a:lnTo>
                <a:cubicBezTo>
                  <a:pt x="2369577" y="769247"/>
                  <a:pt x="3709518" y="766783"/>
                  <a:pt x="5142852" y="651757"/>
                </a:cubicBezTo>
                <a:cubicBezTo>
                  <a:pt x="6576186" y="536731"/>
                  <a:pt x="7899373" y="325478"/>
                  <a:pt x="8989585" y="5805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xmlns="" id="{D6616926-5716-46AA-8B2E-33CA6969DF4B}"/>
              </a:ext>
            </a:extLst>
          </p:cNvPr>
          <p:cNvSpPr/>
          <p:nvPr userDrawn="1"/>
        </p:nvSpPr>
        <p:spPr>
          <a:xfrm>
            <a:off x="-6484" y="5588091"/>
            <a:ext cx="12204968" cy="1272241"/>
          </a:xfrm>
          <a:custGeom>
            <a:avLst/>
            <a:gdLst>
              <a:gd name="connsiteX0" fmla="*/ 0 w 12204968"/>
              <a:gd name="connsiteY0" fmla="*/ 0 h 1272241"/>
              <a:gd name="connsiteX1" fmla="*/ 142868 w 12204968"/>
              <a:gd name="connsiteY1" fmla="*/ 33687 h 1272241"/>
              <a:gd name="connsiteX2" fmla="*/ 288970 w 12204968"/>
              <a:gd name="connsiteY2" fmla="*/ 68136 h 1272241"/>
              <a:gd name="connsiteX3" fmla="*/ 6291620 w 12204968"/>
              <a:gd name="connsiteY3" fmla="*/ 896109 h 1272241"/>
              <a:gd name="connsiteX4" fmla="*/ 12051236 w 12204968"/>
              <a:gd name="connsiteY4" fmla="*/ 852891 h 1272241"/>
              <a:gd name="connsiteX5" fmla="*/ 12204968 w 12204968"/>
              <a:gd name="connsiteY5" fmla="*/ 835830 h 1272241"/>
              <a:gd name="connsiteX6" fmla="*/ 12204968 w 12204968"/>
              <a:gd name="connsiteY6" fmla="*/ 1272241 h 1272241"/>
              <a:gd name="connsiteX7" fmla="*/ 0 w 12204968"/>
              <a:gd name="connsiteY7" fmla="*/ 1272241 h 1272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04968" h="1272241">
                <a:moveTo>
                  <a:pt x="0" y="0"/>
                </a:moveTo>
                <a:lnTo>
                  <a:pt x="142868" y="33687"/>
                </a:lnTo>
                <a:cubicBezTo>
                  <a:pt x="194227" y="45170"/>
                  <a:pt x="245586" y="56653"/>
                  <a:pt x="288970" y="68136"/>
                </a:cubicBezTo>
                <a:cubicBezTo>
                  <a:pt x="1814984" y="443590"/>
                  <a:pt x="3936433" y="749245"/>
                  <a:pt x="6291620" y="896109"/>
                </a:cubicBezTo>
                <a:cubicBezTo>
                  <a:pt x="8499603" y="1033794"/>
                  <a:pt x="10521088" y="1007477"/>
                  <a:pt x="12051236" y="852891"/>
                </a:cubicBezTo>
                <a:lnTo>
                  <a:pt x="12204968" y="835830"/>
                </a:lnTo>
                <a:lnTo>
                  <a:pt x="12204968" y="1272241"/>
                </a:lnTo>
                <a:lnTo>
                  <a:pt x="0" y="127224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957528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3">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14E76417-66E0-4F61-A302-FC4A6FE24487}"/>
              </a:ext>
            </a:extLst>
          </p:cNvPr>
          <p:cNvSpPr/>
          <p:nvPr userDrawn="1"/>
        </p:nvSpPr>
        <p:spPr>
          <a:xfrm>
            <a:off x="0" y="0"/>
            <a:ext cx="12192000" cy="6858000"/>
          </a:xfrm>
          <a:prstGeom prst="rect">
            <a:avLst/>
          </a:prstGeom>
          <a:blipFill dpi="0" rotWithShape="1">
            <a:blip r:embed="rId2">
              <a:alphaModFix amt="23000"/>
            </a:blip>
            <a:srcRect/>
            <a:stretch>
              <a:fillRect t="-9259" b="-9259"/>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9988420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17DF56E7-D00E-4BFE-9CA5-A4589DCA23EB}"/>
              </a:ext>
            </a:extLst>
          </p:cNvPr>
          <p:cNvSpPr>
            <a:spLocks noGrp="1"/>
          </p:cNvSpPr>
          <p:nvPr>
            <p:ph type="dt" sz="half" idx="10"/>
          </p:nvPr>
        </p:nvSpPr>
        <p:spPr/>
        <p:txBody>
          <a:bodyPr/>
          <a:lstStyle/>
          <a:p>
            <a:fld id="{7AF5DBEE-9473-41AD-9075-8F5B2680A23C}" type="datetimeFigureOut">
              <a:rPr lang="zh-CN" altLang="en-US" smtClean="0"/>
              <a:t>2021/8/18</a:t>
            </a:fld>
            <a:endParaRPr lang="zh-CN" altLang="en-US"/>
          </a:p>
        </p:txBody>
      </p:sp>
      <p:sp>
        <p:nvSpPr>
          <p:cNvPr id="3" name="页脚占位符 2">
            <a:extLst>
              <a:ext uri="{FF2B5EF4-FFF2-40B4-BE49-F238E27FC236}">
                <a16:creationId xmlns="" xmlns:a16="http://schemas.microsoft.com/office/drawing/2014/main" id="{8AA77F86-152A-4BF0-AAE7-0C9BA422652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5664FA96-9267-451F-93FE-F1649A131D01}"/>
              </a:ext>
            </a:extLst>
          </p:cNvPr>
          <p:cNvSpPr>
            <a:spLocks noGrp="1"/>
          </p:cNvSpPr>
          <p:nvPr>
            <p:ph type="sldNum" sz="quarter" idx="12"/>
          </p:nvPr>
        </p:nvSpPr>
        <p:spPr/>
        <p:txBody>
          <a:bodyPr/>
          <a:lstStyle/>
          <a:p>
            <a:fld id="{AB39A098-3EC3-4FE5-912A-D5BDB0E7FBB8}" type="slidenum">
              <a:rPr lang="zh-CN" altLang="en-US" smtClean="0"/>
              <a:t>‹#›</a:t>
            </a:fld>
            <a:endParaRPr lang="zh-CN" altLang="en-US"/>
          </a:p>
        </p:txBody>
      </p:sp>
    </p:spTree>
    <p:extLst>
      <p:ext uri="{BB962C8B-B14F-4D97-AF65-F5344CB8AC3E}">
        <p14:creationId xmlns:p14="http://schemas.microsoft.com/office/powerpoint/2010/main" val="3344902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5A685464-2CD3-436D-909A-815C74606A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C2D2CE2-C199-4BB7-948D-4F8E5F0E5AF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9EC2E7DF-CC60-4EB9-9009-C1434DFA757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3244F9-AB87-4B39-8B6C-33D4017F625B}" type="datetimeFigureOut">
              <a:rPr lang="zh-CN" altLang="en-US" smtClean="0"/>
              <a:t>2021/8/18</a:t>
            </a:fld>
            <a:endParaRPr lang="zh-CN" altLang="en-US"/>
          </a:p>
        </p:txBody>
      </p:sp>
      <p:sp>
        <p:nvSpPr>
          <p:cNvPr id="5" name="页脚占位符 4">
            <a:extLst>
              <a:ext uri="{FF2B5EF4-FFF2-40B4-BE49-F238E27FC236}">
                <a16:creationId xmlns:a16="http://schemas.microsoft.com/office/drawing/2014/main" xmlns="" id="{B167EAFF-1443-41F9-94E2-327C08739C5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B0DEF994-E439-4BC1-ADBE-6473BF12A6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8D2259-8BFA-46F3-A2A7-14DFB1E48CF7}" type="slidenum">
              <a:rPr lang="zh-CN" altLang="en-US" smtClean="0"/>
              <a:t>‹#›</a:t>
            </a:fld>
            <a:endParaRPr lang="zh-CN" altLang="en-US"/>
          </a:p>
        </p:txBody>
      </p:sp>
    </p:spTree>
    <p:extLst>
      <p:ext uri="{BB962C8B-B14F-4D97-AF65-F5344CB8AC3E}">
        <p14:creationId xmlns:p14="http://schemas.microsoft.com/office/powerpoint/2010/main" val="1013988369"/>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1" r:id="rId3"/>
    <p:sldLayoutId id="2147483652" r:id="rId4"/>
    <p:sldLayoutId id="2147483650" r:id="rId5"/>
    <p:sldLayoutId id="2147483653"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438" userDrawn="1">
          <p15:clr>
            <a:srgbClr val="F26B43"/>
          </p15:clr>
        </p15:guide>
        <p15:guide id="4" pos="7242" userDrawn="1">
          <p15:clr>
            <a:srgbClr val="F26B43"/>
          </p15:clr>
        </p15:guide>
        <p15:guide id="5" orient="horz" pos="3929" userDrawn="1">
          <p15:clr>
            <a:srgbClr val="F26B43"/>
          </p15:clr>
        </p15:guide>
        <p15:guide id="6" orient="horz" pos="34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3C7D877E-DEA9-4B8E-92C3-A8316337F459}"/>
              </a:ext>
            </a:extLst>
          </p:cNvPr>
          <p:cNvSpPr txBox="1"/>
          <p:nvPr/>
        </p:nvSpPr>
        <p:spPr>
          <a:xfrm>
            <a:off x="1002870" y="2118267"/>
            <a:ext cx="6955751" cy="1107996"/>
          </a:xfrm>
          <a:prstGeom prst="rect">
            <a:avLst/>
          </a:prstGeom>
          <a:noFill/>
        </p:spPr>
        <p:txBody>
          <a:bodyPr wrap="none" rtlCol="0">
            <a:spAutoFit/>
          </a:bodyPr>
          <a:lstStyle/>
          <a:p>
            <a:pPr algn="ctr"/>
            <a:r>
              <a:rPr lang="zh-CN" altLang="en-US" sz="6600" dirty="0">
                <a:solidFill>
                  <a:schemeClr val="bg1"/>
                </a:solidFill>
                <a:effectLst>
                  <a:outerShdw blurRad="50800" dist="50800" dir="2700000" algn="tl" rotWithShape="0">
                    <a:srgbClr val="199844">
                      <a:alpha val="40000"/>
                    </a:srgbClr>
                  </a:outerShdw>
                </a:effectLst>
                <a:latin typeface="+mj-ea"/>
                <a:ea typeface="+mj-ea"/>
              </a:rPr>
              <a:t>餐饮行业企业介绍</a:t>
            </a:r>
          </a:p>
        </p:txBody>
      </p:sp>
      <p:sp>
        <p:nvSpPr>
          <p:cNvPr id="4" name="矩形: 圆角 3">
            <a:extLst>
              <a:ext uri="{FF2B5EF4-FFF2-40B4-BE49-F238E27FC236}">
                <a16:creationId xmlns:a16="http://schemas.microsoft.com/office/drawing/2014/main" xmlns="" id="{02083496-C26F-4EE8-9556-028E4DBBF99A}"/>
              </a:ext>
            </a:extLst>
          </p:cNvPr>
          <p:cNvSpPr/>
          <p:nvPr/>
        </p:nvSpPr>
        <p:spPr>
          <a:xfrm>
            <a:off x="1139874" y="3980940"/>
            <a:ext cx="2180952" cy="577850"/>
          </a:xfrm>
          <a:prstGeom prst="roundRect">
            <a:avLst>
              <a:gd name="adj" fmla="val 50000"/>
            </a:avLst>
          </a:prstGeom>
          <a:solidFill>
            <a:schemeClr val="accent2"/>
          </a:solidFill>
          <a:ln>
            <a:noFill/>
          </a:ln>
          <a:effectLst>
            <a:outerShdw blurRad="292100" dist="1270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CD6B8D5B-D66D-4342-9586-2EEB0E4896FD}"/>
              </a:ext>
            </a:extLst>
          </p:cNvPr>
          <p:cNvSpPr txBox="1"/>
          <p:nvPr/>
        </p:nvSpPr>
        <p:spPr>
          <a:xfrm>
            <a:off x="1451932" y="4085199"/>
            <a:ext cx="1556836" cy="369332"/>
          </a:xfrm>
          <a:prstGeom prst="rect">
            <a:avLst/>
          </a:prstGeom>
          <a:noFill/>
        </p:spPr>
        <p:txBody>
          <a:bodyPr wrap="none" rtlCol="0">
            <a:spAutoFit/>
          </a:bodyPr>
          <a:lstStyle/>
          <a:p>
            <a:r>
              <a:rPr lang="zh-CN" altLang="en-US" dirty="0">
                <a:solidFill>
                  <a:schemeClr val="bg1"/>
                </a:solidFill>
              </a:rPr>
              <a:t>汇报人：</a:t>
            </a:r>
            <a:r>
              <a:rPr lang="en-US" altLang="zh-CN" dirty="0">
                <a:solidFill>
                  <a:schemeClr val="bg1"/>
                </a:solidFill>
              </a:rPr>
              <a:t>XXX</a:t>
            </a:r>
            <a:endParaRPr lang="zh-CN" altLang="en-US" dirty="0">
              <a:solidFill>
                <a:schemeClr val="bg1"/>
              </a:solidFill>
            </a:endParaRPr>
          </a:p>
        </p:txBody>
      </p:sp>
    </p:spTree>
    <p:extLst>
      <p:ext uri="{BB962C8B-B14F-4D97-AF65-F5344CB8AC3E}">
        <p14:creationId xmlns:p14="http://schemas.microsoft.com/office/powerpoint/2010/main" val="29480940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11A6CB39-177B-4BE0-AC07-3E8AAE93E970}"/>
              </a:ext>
            </a:extLst>
          </p:cNvPr>
          <p:cNvSpPr>
            <a:spLocks noGrp="1"/>
          </p:cNvSpPr>
          <p:nvPr>
            <p:ph type="body" sz="quarter" idx="10"/>
          </p:nvPr>
        </p:nvSpPr>
        <p:spPr/>
        <p:txBody>
          <a:bodyPr/>
          <a:lstStyle/>
          <a:p>
            <a:r>
              <a:rPr lang="zh-CN" altLang="en-US" dirty="0"/>
              <a:t>发展历程</a:t>
            </a:r>
          </a:p>
        </p:txBody>
      </p:sp>
      <p:cxnSp>
        <p:nvCxnSpPr>
          <p:cNvPr id="3" name="直接连接符 2">
            <a:extLst>
              <a:ext uri="{FF2B5EF4-FFF2-40B4-BE49-F238E27FC236}">
                <a16:creationId xmlns:a16="http://schemas.microsoft.com/office/drawing/2014/main" xmlns="" id="{29B6C0F1-886C-4153-84E9-95CFBBB4CE90}"/>
              </a:ext>
            </a:extLst>
          </p:cNvPr>
          <p:cNvCxnSpPr>
            <a:cxnSpLocks/>
          </p:cNvCxnSpPr>
          <p:nvPr/>
        </p:nvCxnSpPr>
        <p:spPr>
          <a:xfrm>
            <a:off x="0" y="1623565"/>
            <a:ext cx="10332714" cy="0"/>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4" name="弧形 3">
            <a:extLst>
              <a:ext uri="{FF2B5EF4-FFF2-40B4-BE49-F238E27FC236}">
                <a16:creationId xmlns:a16="http://schemas.microsoft.com/office/drawing/2014/main" xmlns="" id="{2A5C9F1F-C9D2-4B21-80E9-61B12FE0D3A5}"/>
              </a:ext>
            </a:extLst>
          </p:cNvPr>
          <p:cNvSpPr/>
          <p:nvPr/>
        </p:nvSpPr>
        <p:spPr>
          <a:xfrm>
            <a:off x="9598086" y="1624558"/>
            <a:ext cx="1457793" cy="1481144"/>
          </a:xfrm>
          <a:prstGeom prst="arc">
            <a:avLst>
              <a:gd name="adj1" fmla="val 16199998"/>
              <a:gd name="adj2" fmla="val 5286826"/>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mn-cs"/>
            </a:endParaRPr>
          </a:p>
        </p:txBody>
      </p:sp>
      <p:cxnSp>
        <p:nvCxnSpPr>
          <p:cNvPr id="5" name="直接连接符 4">
            <a:extLst>
              <a:ext uri="{FF2B5EF4-FFF2-40B4-BE49-F238E27FC236}">
                <a16:creationId xmlns:a16="http://schemas.microsoft.com/office/drawing/2014/main" xmlns="" id="{217CF1C8-B1D0-46CD-B4FA-846F8CA97C1D}"/>
              </a:ext>
            </a:extLst>
          </p:cNvPr>
          <p:cNvCxnSpPr>
            <a:cxnSpLocks/>
          </p:cNvCxnSpPr>
          <p:nvPr/>
        </p:nvCxnSpPr>
        <p:spPr>
          <a:xfrm>
            <a:off x="1719470" y="3105703"/>
            <a:ext cx="8635546" cy="0"/>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6" name="弧形 5">
            <a:extLst>
              <a:ext uri="{FF2B5EF4-FFF2-40B4-BE49-F238E27FC236}">
                <a16:creationId xmlns:a16="http://schemas.microsoft.com/office/drawing/2014/main" xmlns="" id="{B6746561-D523-4C2B-903D-927A75E7B520}"/>
              </a:ext>
            </a:extLst>
          </p:cNvPr>
          <p:cNvSpPr/>
          <p:nvPr/>
        </p:nvSpPr>
        <p:spPr>
          <a:xfrm flipH="1">
            <a:off x="1044555" y="3105703"/>
            <a:ext cx="1372378" cy="1420503"/>
          </a:xfrm>
          <a:prstGeom prst="arc">
            <a:avLst>
              <a:gd name="adj1" fmla="val 16200000"/>
              <a:gd name="adj2" fmla="val 5286826"/>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R" panose="00020600040101010101" pitchFamily="18" charset="-122"/>
              <a:ea typeface="阿里巴巴普惠体 R" panose="00020600040101010101" pitchFamily="18" charset="-122"/>
              <a:cs typeface="+mn-cs"/>
            </a:endParaRPr>
          </a:p>
        </p:txBody>
      </p:sp>
      <p:cxnSp>
        <p:nvCxnSpPr>
          <p:cNvPr id="7" name="直接连接符 6">
            <a:extLst>
              <a:ext uri="{FF2B5EF4-FFF2-40B4-BE49-F238E27FC236}">
                <a16:creationId xmlns:a16="http://schemas.microsoft.com/office/drawing/2014/main" xmlns="" id="{DE795F6C-C7EC-492C-8A30-E27893B84ABE}"/>
              </a:ext>
            </a:extLst>
          </p:cNvPr>
          <p:cNvCxnSpPr>
            <a:cxnSpLocks/>
          </p:cNvCxnSpPr>
          <p:nvPr/>
        </p:nvCxnSpPr>
        <p:spPr>
          <a:xfrm>
            <a:off x="1691403" y="4526206"/>
            <a:ext cx="10500597" cy="0"/>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2" name="椭圆 11">
            <a:extLst>
              <a:ext uri="{FF2B5EF4-FFF2-40B4-BE49-F238E27FC236}">
                <a16:creationId xmlns:a16="http://schemas.microsoft.com/office/drawing/2014/main" xmlns="" id="{3201FAF9-C662-42E2-8619-AC6178922FDB}"/>
              </a:ext>
            </a:extLst>
          </p:cNvPr>
          <p:cNvSpPr>
            <a:spLocks noChangeAspect="1"/>
          </p:cNvSpPr>
          <p:nvPr/>
        </p:nvSpPr>
        <p:spPr>
          <a:xfrm>
            <a:off x="1568744" y="1542565"/>
            <a:ext cx="162000" cy="162000"/>
          </a:xfrm>
          <a:prstGeom prst="ellipse">
            <a:avLst/>
          </a:prstGeom>
          <a:solidFill>
            <a:schemeClr val="accent2">
              <a:alpha val="2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13" name="椭圆 12">
            <a:extLst>
              <a:ext uri="{FF2B5EF4-FFF2-40B4-BE49-F238E27FC236}">
                <a16:creationId xmlns:a16="http://schemas.microsoft.com/office/drawing/2014/main" xmlns="" id="{20A38C63-0B9C-4CE6-B3AB-2DAC1C6A980F}"/>
              </a:ext>
            </a:extLst>
          </p:cNvPr>
          <p:cNvSpPr>
            <a:spLocks noChangeAspect="1"/>
          </p:cNvSpPr>
          <p:nvPr/>
        </p:nvSpPr>
        <p:spPr>
          <a:xfrm>
            <a:off x="1611862" y="1585683"/>
            <a:ext cx="75764" cy="75764"/>
          </a:xfrm>
          <a:prstGeom prst="ellipse">
            <a:avLst/>
          </a:prstGeom>
          <a:solidFill>
            <a:schemeClr val="accent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14" name="文本框 13">
            <a:extLst>
              <a:ext uri="{FF2B5EF4-FFF2-40B4-BE49-F238E27FC236}">
                <a16:creationId xmlns:a16="http://schemas.microsoft.com/office/drawing/2014/main" xmlns="" id="{4676ECD9-B2A2-43BF-B27B-619B9BB74393}"/>
              </a:ext>
            </a:extLst>
          </p:cNvPr>
          <p:cNvSpPr txBox="1"/>
          <p:nvPr/>
        </p:nvSpPr>
        <p:spPr>
          <a:xfrm>
            <a:off x="1216563" y="1742447"/>
            <a:ext cx="886781" cy="338554"/>
          </a:xfrm>
          <a:prstGeom prst="rect">
            <a:avLst/>
          </a:prstGeom>
          <a:noFill/>
        </p:spPr>
        <p:txBody>
          <a:bodyPr wrap="none" rtlCol="0">
            <a:spAutoFit/>
          </a:bodyPr>
          <a:lstStyle>
            <a:defPPr>
              <a:defRPr lang="zh-CN"/>
            </a:defPPr>
            <a:lvl1pPr>
              <a:defRPr sz="1600">
                <a:solidFill>
                  <a:schemeClr val="accent1"/>
                </a:solidFill>
              </a:defRPr>
            </a:lvl1pPr>
          </a:lstStyle>
          <a:p>
            <a:r>
              <a:rPr lang="en-US" altLang="zh-CN" dirty="0"/>
              <a:t>20XX</a:t>
            </a:r>
            <a:r>
              <a:rPr lang="zh-CN" altLang="en-US" dirty="0"/>
              <a:t>年</a:t>
            </a:r>
          </a:p>
        </p:txBody>
      </p:sp>
      <p:sp>
        <p:nvSpPr>
          <p:cNvPr id="15" name="文本框 14">
            <a:extLst>
              <a:ext uri="{FF2B5EF4-FFF2-40B4-BE49-F238E27FC236}">
                <a16:creationId xmlns:a16="http://schemas.microsoft.com/office/drawing/2014/main" xmlns="" id="{1AA5540C-A2ED-4D6C-89CD-E79A60E29A40}"/>
              </a:ext>
            </a:extLst>
          </p:cNvPr>
          <p:cNvSpPr txBox="1"/>
          <p:nvPr/>
        </p:nvSpPr>
        <p:spPr>
          <a:xfrm>
            <a:off x="1010288" y="2033183"/>
            <a:ext cx="1552973" cy="387670"/>
          </a:xfrm>
          <a:prstGeom prst="rect">
            <a:avLst/>
          </a:prstGeom>
          <a:noFill/>
        </p:spPr>
        <p:txBody>
          <a:bodyPr wrap="square" rtlCol="0">
            <a:spAutoFit/>
          </a:bodyPr>
          <a:lstStyle>
            <a:defPPr>
              <a:defRPr lang="zh-CN"/>
            </a:defPPr>
            <a:lvl1pPr>
              <a:lnSpc>
                <a:spcPct val="130000"/>
              </a:lnSpc>
              <a:defRPr sz="1600"/>
            </a:lvl1pPr>
          </a:lstStyle>
          <a:p>
            <a:r>
              <a:rPr lang="zh-CN" altLang="en-US" dirty="0"/>
              <a:t>公司于</a:t>
            </a:r>
            <a:r>
              <a:rPr lang="en-US" altLang="zh-CN" dirty="0"/>
              <a:t>XX</a:t>
            </a:r>
            <a:r>
              <a:rPr lang="zh-CN" altLang="en-US" dirty="0"/>
              <a:t>成立</a:t>
            </a:r>
          </a:p>
        </p:txBody>
      </p:sp>
      <p:grpSp>
        <p:nvGrpSpPr>
          <p:cNvPr id="16" name="组合 15">
            <a:extLst>
              <a:ext uri="{FF2B5EF4-FFF2-40B4-BE49-F238E27FC236}">
                <a16:creationId xmlns:a16="http://schemas.microsoft.com/office/drawing/2014/main" xmlns="" id="{81883A0C-64B3-4798-921F-E44B9BE2A05E}"/>
              </a:ext>
            </a:extLst>
          </p:cNvPr>
          <p:cNvGrpSpPr/>
          <p:nvPr/>
        </p:nvGrpSpPr>
        <p:grpSpPr>
          <a:xfrm>
            <a:off x="4045982" y="1542565"/>
            <a:ext cx="162000" cy="162000"/>
            <a:chOff x="803203" y="2932814"/>
            <a:chExt cx="162000" cy="162000"/>
          </a:xfrm>
        </p:grpSpPr>
        <p:sp>
          <p:nvSpPr>
            <p:cNvPr id="17" name="椭圆 16">
              <a:extLst>
                <a:ext uri="{FF2B5EF4-FFF2-40B4-BE49-F238E27FC236}">
                  <a16:creationId xmlns:a16="http://schemas.microsoft.com/office/drawing/2014/main" xmlns="" id="{D85F77EE-8CAF-443E-B4C4-4D35FB9656CF}"/>
                </a:ext>
              </a:extLst>
            </p:cNvPr>
            <p:cNvSpPr>
              <a:spLocks noChangeAspect="1"/>
            </p:cNvSpPr>
            <p:nvPr/>
          </p:nvSpPr>
          <p:spPr>
            <a:xfrm>
              <a:off x="803203" y="2932814"/>
              <a:ext cx="162000" cy="162000"/>
            </a:xfrm>
            <a:prstGeom prst="ellipse">
              <a:avLst/>
            </a:prstGeom>
            <a:solidFill>
              <a:schemeClr val="accent2">
                <a:alpha val="2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18" name="椭圆 17">
              <a:extLst>
                <a:ext uri="{FF2B5EF4-FFF2-40B4-BE49-F238E27FC236}">
                  <a16:creationId xmlns:a16="http://schemas.microsoft.com/office/drawing/2014/main" xmlns="" id="{342B209C-1EFE-4934-8CAE-44286B42D58D}"/>
                </a:ext>
              </a:extLst>
            </p:cNvPr>
            <p:cNvSpPr>
              <a:spLocks noChangeAspect="1"/>
            </p:cNvSpPr>
            <p:nvPr/>
          </p:nvSpPr>
          <p:spPr>
            <a:xfrm>
              <a:off x="846321" y="2975932"/>
              <a:ext cx="75764" cy="75764"/>
            </a:xfrm>
            <a:prstGeom prst="ellipse">
              <a:avLst/>
            </a:prstGeom>
            <a:solidFill>
              <a:schemeClr val="accent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grpSp>
      <p:sp>
        <p:nvSpPr>
          <p:cNvPr id="19" name="文本框 18">
            <a:extLst>
              <a:ext uri="{FF2B5EF4-FFF2-40B4-BE49-F238E27FC236}">
                <a16:creationId xmlns:a16="http://schemas.microsoft.com/office/drawing/2014/main" xmlns="" id="{F2E30813-E73D-41BC-9B61-D37602FCF729}"/>
              </a:ext>
            </a:extLst>
          </p:cNvPr>
          <p:cNvSpPr txBox="1"/>
          <p:nvPr/>
        </p:nvSpPr>
        <p:spPr>
          <a:xfrm>
            <a:off x="3743915" y="1742447"/>
            <a:ext cx="886781" cy="338554"/>
          </a:xfrm>
          <a:prstGeom prst="rect">
            <a:avLst/>
          </a:prstGeom>
          <a:noFill/>
        </p:spPr>
        <p:txBody>
          <a:bodyPr wrap="none" rtlCol="0">
            <a:spAutoFit/>
          </a:bodyPr>
          <a:lstStyle>
            <a:defPPr>
              <a:defRPr lang="zh-CN"/>
            </a:defPPr>
            <a:lvl1pPr>
              <a:defRPr sz="1600">
                <a:solidFill>
                  <a:schemeClr val="accent1"/>
                </a:solidFill>
              </a:defRPr>
            </a:lvl1pPr>
          </a:lstStyle>
          <a:p>
            <a:r>
              <a:rPr lang="en-US" altLang="zh-CN" dirty="0"/>
              <a:t>20XX</a:t>
            </a:r>
            <a:r>
              <a:rPr lang="zh-CN" altLang="en-US" dirty="0"/>
              <a:t>年</a:t>
            </a:r>
          </a:p>
        </p:txBody>
      </p:sp>
      <p:sp>
        <p:nvSpPr>
          <p:cNvPr id="20" name="文本框 19">
            <a:extLst>
              <a:ext uri="{FF2B5EF4-FFF2-40B4-BE49-F238E27FC236}">
                <a16:creationId xmlns:a16="http://schemas.microsoft.com/office/drawing/2014/main" xmlns="" id="{B215D68B-8089-44EE-AD69-869FCA9F0617}"/>
              </a:ext>
            </a:extLst>
          </p:cNvPr>
          <p:cNvSpPr txBox="1"/>
          <p:nvPr/>
        </p:nvSpPr>
        <p:spPr>
          <a:xfrm>
            <a:off x="3387154" y="2033183"/>
            <a:ext cx="2002471" cy="338554"/>
          </a:xfrm>
          <a:prstGeom prst="rect">
            <a:avLst/>
          </a:prstGeom>
          <a:noFill/>
        </p:spPr>
        <p:txBody>
          <a:bodyPr wrap="square" rtlCol="0">
            <a:spAutoFit/>
          </a:bodyPr>
          <a:lstStyle>
            <a:defPPr>
              <a:defRPr lang="zh-CN"/>
            </a:defPPr>
            <a:lvl1pPr>
              <a:lnSpc>
                <a:spcPct val="130000"/>
              </a:lnSpc>
              <a:defRPr sz="1600"/>
            </a:lvl1pPr>
          </a:lstStyle>
          <a:p>
            <a:r>
              <a:rPr lang="zh-CN" altLang="en-US" dirty="0"/>
              <a:t>注册了企业商标</a:t>
            </a:r>
          </a:p>
        </p:txBody>
      </p:sp>
      <p:grpSp>
        <p:nvGrpSpPr>
          <p:cNvPr id="21" name="组合 20">
            <a:extLst>
              <a:ext uri="{FF2B5EF4-FFF2-40B4-BE49-F238E27FC236}">
                <a16:creationId xmlns:a16="http://schemas.microsoft.com/office/drawing/2014/main" xmlns="" id="{0F152A63-CCEB-4BDB-B52E-B0FBF67B044D}"/>
              </a:ext>
            </a:extLst>
          </p:cNvPr>
          <p:cNvGrpSpPr/>
          <p:nvPr/>
        </p:nvGrpSpPr>
        <p:grpSpPr>
          <a:xfrm>
            <a:off x="6561121" y="1542565"/>
            <a:ext cx="162000" cy="162000"/>
            <a:chOff x="803203" y="2932814"/>
            <a:chExt cx="162000" cy="162000"/>
          </a:xfrm>
        </p:grpSpPr>
        <p:sp>
          <p:nvSpPr>
            <p:cNvPr id="22" name="椭圆 21">
              <a:extLst>
                <a:ext uri="{FF2B5EF4-FFF2-40B4-BE49-F238E27FC236}">
                  <a16:creationId xmlns:a16="http://schemas.microsoft.com/office/drawing/2014/main" xmlns="" id="{E778D16F-3F16-43B9-9DEF-07D9F785423B}"/>
                </a:ext>
              </a:extLst>
            </p:cNvPr>
            <p:cNvSpPr>
              <a:spLocks noChangeAspect="1"/>
            </p:cNvSpPr>
            <p:nvPr/>
          </p:nvSpPr>
          <p:spPr>
            <a:xfrm>
              <a:off x="803203" y="2932814"/>
              <a:ext cx="162000" cy="162000"/>
            </a:xfrm>
            <a:prstGeom prst="ellipse">
              <a:avLst/>
            </a:prstGeom>
            <a:solidFill>
              <a:schemeClr val="accent2">
                <a:alpha val="2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23" name="椭圆 22">
              <a:extLst>
                <a:ext uri="{FF2B5EF4-FFF2-40B4-BE49-F238E27FC236}">
                  <a16:creationId xmlns:a16="http://schemas.microsoft.com/office/drawing/2014/main" xmlns="" id="{7EF39F7C-87D5-404F-8635-48C80F938248}"/>
                </a:ext>
              </a:extLst>
            </p:cNvPr>
            <p:cNvSpPr>
              <a:spLocks noChangeAspect="1"/>
            </p:cNvSpPr>
            <p:nvPr/>
          </p:nvSpPr>
          <p:spPr>
            <a:xfrm>
              <a:off x="846321" y="2975932"/>
              <a:ext cx="75764" cy="75764"/>
            </a:xfrm>
            <a:prstGeom prst="ellipse">
              <a:avLst/>
            </a:prstGeom>
            <a:solidFill>
              <a:schemeClr val="accent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grpSp>
      <p:sp>
        <p:nvSpPr>
          <p:cNvPr id="24" name="文本框 23">
            <a:extLst>
              <a:ext uri="{FF2B5EF4-FFF2-40B4-BE49-F238E27FC236}">
                <a16:creationId xmlns:a16="http://schemas.microsoft.com/office/drawing/2014/main" xmlns="" id="{C27480FB-72D3-4269-8465-14A6E04CCE9E}"/>
              </a:ext>
            </a:extLst>
          </p:cNvPr>
          <p:cNvSpPr txBox="1"/>
          <p:nvPr/>
        </p:nvSpPr>
        <p:spPr>
          <a:xfrm>
            <a:off x="6259054" y="1742447"/>
            <a:ext cx="886781" cy="338554"/>
          </a:xfrm>
          <a:prstGeom prst="rect">
            <a:avLst/>
          </a:prstGeom>
          <a:noFill/>
        </p:spPr>
        <p:txBody>
          <a:bodyPr wrap="none" rtlCol="0">
            <a:spAutoFit/>
          </a:bodyPr>
          <a:lstStyle>
            <a:defPPr>
              <a:defRPr lang="zh-CN"/>
            </a:defPPr>
            <a:lvl1pPr>
              <a:defRPr sz="1600">
                <a:solidFill>
                  <a:schemeClr val="accent1"/>
                </a:solidFill>
              </a:defRPr>
            </a:lvl1pPr>
          </a:lstStyle>
          <a:p>
            <a:r>
              <a:rPr lang="en-US" altLang="zh-CN" dirty="0"/>
              <a:t>20XX</a:t>
            </a:r>
            <a:r>
              <a:rPr lang="zh-CN" altLang="en-US" dirty="0"/>
              <a:t>年</a:t>
            </a:r>
          </a:p>
        </p:txBody>
      </p:sp>
      <p:sp>
        <p:nvSpPr>
          <p:cNvPr id="25" name="文本框 24">
            <a:extLst>
              <a:ext uri="{FF2B5EF4-FFF2-40B4-BE49-F238E27FC236}">
                <a16:creationId xmlns:a16="http://schemas.microsoft.com/office/drawing/2014/main" xmlns="" id="{6B114913-B95F-4E60-91B0-B02BD42C6D68}"/>
              </a:ext>
            </a:extLst>
          </p:cNvPr>
          <p:cNvSpPr txBox="1"/>
          <p:nvPr/>
        </p:nvSpPr>
        <p:spPr>
          <a:xfrm>
            <a:off x="5789581" y="2033183"/>
            <a:ext cx="1810205" cy="707758"/>
          </a:xfrm>
          <a:prstGeom prst="rect">
            <a:avLst/>
          </a:prstGeom>
          <a:noFill/>
        </p:spPr>
        <p:txBody>
          <a:bodyPr wrap="square" rtlCol="0">
            <a:spAutoFit/>
          </a:bodyPr>
          <a:lstStyle/>
          <a:p>
            <a:pPr>
              <a:lnSpc>
                <a:spcPct val="130000"/>
              </a:lnSpc>
            </a:pPr>
            <a:r>
              <a:rPr lang="zh-CN" altLang="en-US" sz="1600" dirty="0"/>
              <a:t>企业商标被认定为“驰名商标”</a:t>
            </a:r>
          </a:p>
        </p:txBody>
      </p:sp>
      <p:grpSp>
        <p:nvGrpSpPr>
          <p:cNvPr id="26" name="组合 25">
            <a:extLst>
              <a:ext uri="{FF2B5EF4-FFF2-40B4-BE49-F238E27FC236}">
                <a16:creationId xmlns:a16="http://schemas.microsoft.com/office/drawing/2014/main" xmlns="" id="{942D41BB-E167-44C5-A42B-AC2220AB79FF}"/>
              </a:ext>
            </a:extLst>
          </p:cNvPr>
          <p:cNvGrpSpPr/>
          <p:nvPr/>
        </p:nvGrpSpPr>
        <p:grpSpPr>
          <a:xfrm>
            <a:off x="9076260" y="1542565"/>
            <a:ext cx="162000" cy="162000"/>
            <a:chOff x="803203" y="2932814"/>
            <a:chExt cx="162000" cy="162000"/>
          </a:xfrm>
        </p:grpSpPr>
        <p:sp>
          <p:nvSpPr>
            <p:cNvPr id="27" name="椭圆 26">
              <a:extLst>
                <a:ext uri="{FF2B5EF4-FFF2-40B4-BE49-F238E27FC236}">
                  <a16:creationId xmlns:a16="http://schemas.microsoft.com/office/drawing/2014/main" xmlns="" id="{3A631DAA-7F30-489F-8319-3CD2FCAFA028}"/>
                </a:ext>
              </a:extLst>
            </p:cNvPr>
            <p:cNvSpPr>
              <a:spLocks noChangeAspect="1"/>
            </p:cNvSpPr>
            <p:nvPr/>
          </p:nvSpPr>
          <p:spPr>
            <a:xfrm>
              <a:off x="803203" y="2932814"/>
              <a:ext cx="162000" cy="162000"/>
            </a:xfrm>
            <a:prstGeom prst="ellipse">
              <a:avLst/>
            </a:prstGeom>
            <a:solidFill>
              <a:schemeClr val="accent2">
                <a:alpha val="2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28" name="椭圆 27">
              <a:extLst>
                <a:ext uri="{FF2B5EF4-FFF2-40B4-BE49-F238E27FC236}">
                  <a16:creationId xmlns:a16="http://schemas.microsoft.com/office/drawing/2014/main" xmlns="" id="{333E4B83-D03E-4290-9FB0-CB23187BAE09}"/>
                </a:ext>
              </a:extLst>
            </p:cNvPr>
            <p:cNvSpPr>
              <a:spLocks noChangeAspect="1"/>
            </p:cNvSpPr>
            <p:nvPr/>
          </p:nvSpPr>
          <p:spPr>
            <a:xfrm>
              <a:off x="846321" y="2975932"/>
              <a:ext cx="75764" cy="75764"/>
            </a:xfrm>
            <a:prstGeom prst="ellipse">
              <a:avLst/>
            </a:prstGeom>
            <a:solidFill>
              <a:schemeClr val="accent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grpSp>
      <p:sp>
        <p:nvSpPr>
          <p:cNvPr id="29" name="文本框 28">
            <a:extLst>
              <a:ext uri="{FF2B5EF4-FFF2-40B4-BE49-F238E27FC236}">
                <a16:creationId xmlns:a16="http://schemas.microsoft.com/office/drawing/2014/main" xmlns="" id="{CE21C5EC-FF92-46E2-9021-A200C8745470}"/>
              </a:ext>
            </a:extLst>
          </p:cNvPr>
          <p:cNvSpPr txBox="1"/>
          <p:nvPr/>
        </p:nvSpPr>
        <p:spPr>
          <a:xfrm>
            <a:off x="8774193" y="1742447"/>
            <a:ext cx="886781" cy="338554"/>
          </a:xfrm>
          <a:prstGeom prst="rect">
            <a:avLst/>
          </a:prstGeom>
          <a:noFill/>
        </p:spPr>
        <p:txBody>
          <a:bodyPr wrap="none" rtlCol="0">
            <a:spAutoFit/>
          </a:bodyPr>
          <a:lstStyle>
            <a:defPPr>
              <a:defRPr lang="zh-CN"/>
            </a:defPPr>
            <a:lvl1pPr>
              <a:defRPr sz="1600">
                <a:solidFill>
                  <a:schemeClr val="accent1"/>
                </a:solidFill>
              </a:defRPr>
            </a:lvl1pPr>
          </a:lstStyle>
          <a:p>
            <a:r>
              <a:rPr lang="en-US" altLang="zh-CN" dirty="0"/>
              <a:t>20XX</a:t>
            </a:r>
            <a:r>
              <a:rPr lang="zh-CN" altLang="en-US" dirty="0"/>
              <a:t>年</a:t>
            </a:r>
          </a:p>
        </p:txBody>
      </p:sp>
      <p:sp>
        <p:nvSpPr>
          <p:cNvPr id="30" name="文本框 29">
            <a:extLst>
              <a:ext uri="{FF2B5EF4-FFF2-40B4-BE49-F238E27FC236}">
                <a16:creationId xmlns:a16="http://schemas.microsoft.com/office/drawing/2014/main" xmlns="" id="{153DF411-BA12-4B2A-880E-002CC63D7616}"/>
              </a:ext>
            </a:extLst>
          </p:cNvPr>
          <p:cNvSpPr txBox="1"/>
          <p:nvPr/>
        </p:nvSpPr>
        <p:spPr>
          <a:xfrm>
            <a:off x="8281210" y="2033183"/>
            <a:ext cx="1871025" cy="338554"/>
          </a:xfrm>
          <a:prstGeom prst="rect">
            <a:avLst/>
          </a:prstGeom>
          <a:noFill/>
        </p:spPr>
        <p:txBody>
          <a:bodyPr wrap="square" rtlCol="0">
            <a:spAutoFit/>
          </a:bodyPr>
          <a:lstStyle>
            <a:defPPr>
              <a:defRPr lang="zh-CN"/>
            </a:defPPr>
            <a:lvl1pPr>
              <a:lnSpc>
                <a:spcPct val="130000"/>
              </a:lnSpc>
              <a:defRPr sz="1600"/>
            </a:lvl1pPr>
          </a:lstStyle>
          <a:p>
            <a:r>
              <a:rPr lang="zh-CN" altLang="en-US" dirty="0"/>
              <a:t>更名为</a:t>
            </a:r>
            <a:r>
              <a:rPr lang="en-US" altLang="zh-CN" dirty="0"/>
              <a:t>XX</a:t>
            </a:r>
            <a:r>
              <a:rPr lang="zh-CN" altLang="en-US" dirty="0"/>
              <a:t>有限公司</a:t>
            </a:r>
          </a:p>
        </p:txBody>
      </p:sp>
      <p:grpSp>
        <p:nvGrpSpPr>
          <p:cNvPr id="31" name="组合 30">
            <a:extLst>
              <a:ext uri="{FF2B5EF4-FFF2-40B4-BE49-F238E27FC236}">
                <a16:creationId xmlns:a16="http://schemas.microsoft.com/office/drawing/2014/main" xmlns="" id="{EE4EE25B-5699-49F0-A802-96D2B3631B68}"/>
              </a:ext>
            </a:extLst>
          </p:cNvPr>
          <p:cNvGrpSpPr/>
          <p:nvPr/>
        </p:nvGrpSpPr>
        <p:grpSpPr>
          <a:xfrm>
            <a:off x="10057399" y="3023709"/>
            <a:ext cx="162000" cy="162000"/>
            <a:chOff x="803203" y="2932814"/>
            <a:chExt cx="162000" cy="162000"/>
          </a:xfrm>
        </p:grpSpPr>
        <p:sp>
          <p:nvSpPr>
            <p:cNvPr id="32" name="椭圆 31">
              <a:extLst>
                <a:ext uri="{FF2B5EF4-FFF2-40B4-BE49-F238E27FC236}">
                  <a16:creationId xmlns:a16="http://schemas.microsoft.com/office/drawing/2014/main" xmlns="" id="{C8CC877C-6753-4F9D-9660-FAC70971CEEA}"/>
                </a:ext>
              </a:extLst>
            </p:cNvPr>
            <p:cNvSpPr>
              <a:spLocks noChangeAspect="1"/>
            </p:cNvSpPr>
            <p:nvPr/>
          </p:nvSpPr>
          <p:spPr>
            <a:xfrm>
              <a:off x="803203" y="2932814"/>
              <a:ext cx="162000" cy="162000"/>
            </a:xfrm>
            <a:prstGeom prst="ellipse">
              <a:avLst/>
            </a:prstGeom>
            <a:solidFill>
              <a:schemeClr val="accent2">
                <a:alpha val="2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33" name="椭圆 32">
              <a:extLst>
                <a:ext uri="{FF2B5EF4-FFF2-40B4-BE49-F238E27FC236}">
                  <a16:creationId xmlns:a16="http://schemas.microsoft.com/office/drawing/2014/main" xmlns="" id="{7A4B1658-E86F-4D23-822F-5308D2A21CCA}"/>
                </a:ext>
              </a:extLst>
            </p:cNvPr>
            <p:cNvSpPr>
              <a:spLocks noChangeAspect="1"/>
            </p:cNvSpPr>
            <p:nvPr/>
          </p:nvSpPr>
          <p:spPr>
            <a:xfrm>
              <a:off x="846321" y="2975932"/>
              <a:ext cx="75764" cy="75764"/>
            </a:xfrm>
            <a:prstGeom prst="ellipse">
              <a:avLst/>
            </a:prstGeom>
            <a:solidFill>
              <a:schemeClr val="accent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grpSp>
      <p:sp>
        <p:nvSpPr>
          <p:cNvPr id="34" name="文本框 33">
            <a:extLst>
              <a:ext uri="{FF2B5EF4-FFF2-40B4-BE49-F238E27FC236}">
                <a16:creationId xmlns:a16="http://schemas.microsoft.com/office/drawing/2014/main" xmlns="" id="{F3CA1766-70FC-42A9-A7B8-1CDE07C37802}"/>
              </a:ext>
            </a:extLst>
          </p:cNvPr>
          <p:cNvSpPr txBox="1"/>
          <p:nvPr/>
        </p:nvSpPr>
        <p:spPr>
          <a:xfrm>
            <a:off x="9755332" y="3223591"/>
            <a:ext cx="886781" cy="338554"/>
          </a:xfrm>
          <a:prstGeom prst="rect">
            <a:avLst/>
          </a:prstGeom>
          <a:noFill/>
        </p:spPr>
        <p:txBody>
          <a:bodyPr wrap="none" rtlCol="0">
            <a:spAutoFit/>
          </a:bodyPr>
          <a:lstStyle>
            <a:defPPr>
              <a:defRPr lang="zh-CN"/>
            </a:defPPr>
            <a:lvl1pPr>
              <a:defRPr sz="1600">
                <a:solidFill>
                  <a:schemeClr val="accent1"/>
                </a:solidFill>
              </a:defRPr>
            </a:lvl1pPr>
          </a:lstStyle>
          <a:p>
            <a:r>
              <a:rPr lang="en-US" altLang="zh-CN" dirty="0"/>
              <a:t>20XX</a:t>
            </a:r>
            <a:r>
              <a:rPr lang="zh-CN" altLang="en-US" dirty="0"/>
              <a:t>年</a:t>
            </a:r>
          </a:p>
        </p:txBody>
      </p:sp>
      <p:sp>
        <p:nvSpPr>
          <p:cNvPr id="35" name="文本框 34">
            <a:extLst>
              <a:ext uri="{FF2B5EF4-FFF2-40B4-BE49-F238E27FC236}">
                <a16:creationId xmlns:a16="http://schemas.microsoft.com/office/drawing/2014/main" xmlns="" id="{84131D3C-E257-41CE-8DE7-FDA3EB98B28D}"/>
              </a:ext>
            </a:extLst>
          </p:cNvPr>
          <p:cNvSpPr txBox="1"/>
          <p:nvPr/>
        </p:nvSpPr>
        <p:spPr>
          <a:xfrm>
            <a:off x="9216723" y="3514327"/>
            <a:ext cx="2002471" cy="338554"/>
          </a:xfrm>
          <a:prstGeom prst="rect">
            <a:avLst/>
          </a:prstGeom>
          <a:noFill/>
        </p:spPr>
        <p:txBody>
          <a:bodyPr wrap="square" rtlCol="0">
            <a:spAutoFit/>
          </a:bodyPr>
          <a:lstStyle>
            <a:defPPr>
              <a:defRPr lang="zh-CN"/>
            </a:defPPr>
            <a:lvl1pPr>
              <a:lnSpc>
                <a:spcPct val="130000"/>
              </a:lnSpc>
              <a:defRPr sz="1600"/>
            </a:lvl1pPr>
          </a:lstStyle>
          <a:p>
            <a:r>
              <a:rPr lang="zh-CN" altLang="en-US" dirty="0"/>
              <a:t>完成全方位装修改造</a:t>
            </a:r>
          </a:p>
        </p:txBody>
      </p:sp>
      <p:grpSp>
        <p:nvGrpSpPr>
          <p:cNvPr id="36" name="组合 35">
            <a:extLst>
              <a:ext uri="{FF2B5EF4-FFF2-40B4-BE49-F238E27FC236}">
                <a16:creationId xmlns:a16="http://schemas.microsoft.com/office/drawing/2014/main" xmlns="" id="{3DBE0B2D-2E17-4E75-9062-13303D141977}"/>
              </a:ext>
            </a:extLst>
          </p:cNvPr>
          <p:cNvGrpSpPr/>
          <p:nvPr/>
        </p:nvGrpSpPr>
        <p:grpSpPr>
          <a:xfrm>
            <a:off x="7464171" y="3023709"/>
            <a:ext cx="162000" cy="162000"/>
            <a:chOff x="803203" y="2932814"/>
            <a:chExt cx="162000" cy="162000"/>
          </a:xfrm>
        </p:grpSpPr>
        <p:sp>
          <p:nvSpPr>
            <p:cNvPr id="37" name="椭圆 36">
              <a:extLst>
                <a:ext uri="{FF2B5EF4-FFF2-40B4-BE49-F238E27FC236}">
                  <a16:creationId xmlns:a16="http://schemas.microsoft.com/office/drawing/2014/main" xmlns="" id="{24E2845E-A6AE-4FE4-8F35-C42C48A71D05}"/>
                </a:ext>
              </a:extLst>
            </p:cNvPr>
            <p:cNvSpPr>
              <a:spLocks noChangeAspect="1"/>
            </p:cNvSpPr>
            <p:nvPr/>
          </p:nvSpPr>
          <p:spPr>
            <a:xfrm>
              <a:off x="803203" y="2932814"/>
              <a:ext cx="162000" cy="162000"/>
            </a:xfrm>
            <a:prstGeom prst="ellipse">
              <a:avLst/>
            </a:prstGeom>
            <a:solidFill>
              <a:schemeClr val="accent2">
                <a:alpha val="2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38" name="椭圆 37">
              <a:extLst>
                <a:ext uri="{FF2B5EF4-FFF2-40B4-BE49-F238E27FC236}">
                  <a16:creationId xmlns:a16="http://schemas.microsoft.com/office/drawing/2014/main" xmlns="" id="{A218704A-E91C-4FD1-8C69-E010C6FF851C}"/>
                </a:ext>
              </a:extLst>
            </p:cNvPr>
            <p:cNvSpPr>
              <a:spLocks noChangeAspect="1"/>
            </p:cNvSpPr>
            <p:nvPr/>
          </p:nvSpPr>
          <p:spPr>
            <a:xfrm>
              <a:off x="846321" y="2975932"/>
              <a:ext cx="75764" cy="75764"/>
            </a:xfrm>
            <a:prstGeom prst="ellipse">
              <a:avLst/>
            </a:prstGeom>
            <a:solidFill>
              <a:schemeClr val="accent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grpSp>
      <p:sp>
        <p:nvSpPr>
          <p:cNvPr id="39" name="文本框 38">
            <a:extLst>
              <a:ext uri="{FF2B5EF4-FFF2-40B4-BE49-F238E27FC236}">
                <a16:creationId xmlns:a16="http://schemas.microsoft.com/office/drawing/2014/main" xmlns="" id="{31975BE1-2797-4F0E-A9E4-A4B9EBD3885B}"/>
              </a:ext>
            </a:extLst>
          </p:cNvPr>
          <p:cNvSpPr txBox="1"/>
          <p:nvPr/>
        </p:nvSpPr>
        <p:spPr>
          <a:xfrm>
            <a:off x="7162104" y="3223591"/>
            <a:ext cx="886781" cy="338554"/>
          </a:xfrm>
          <a:prstGeom prst="rect">
            <a:avLst/>
          </a:prstGeom>
          <a:noFill/>
        </p:spPr>
        <p:txBody>
          <a:bodyPr wrap="none" rtlCol="0">
            <a:spAutoFit/>
          </a:bodyPr>
          <a:lstStyle>
            <a:defPPr>
              <a:defRPr lang="zh-CN"/>
            </a:defPPr>
            <a:lvl1pPr>
              <a:defRPr sz="1600">
                <a:solidFill>
                  <a:schemeClr val="accent1"/>
                </a:solidFill>
              </a:defRPr>
            </a:lvl1pPr>
          </a:lstStyle>
          <a:p>
            <a:r>
              <a:rPr lang="en-US" altLang="zh-CN" dirty="0"/>
              <a:t>20XX</a:t>
            </a:r>
            <a:r>
              <a:rPr lang="zh-CN" altLang="en-US" dirty="0"/>
              <a:t>年</a:t>
            </a:r>
          </a:p>
        </p:txBody>
      </p:sp>
      <p:sp>
        <p:nvSpPr>
          <p:cNvPr id="40" name="文本框 39">
            <a:extLst>
              <a:ext uri="{FF2B5EF4-FFF2-40B4-BE49-F238E27FC236}">
                <a16:creationId xmlns:a16="http://schemas.microsoft.com/office/drawing/2014/main" xmlns="" id="{88C8455D-5FD5-4540-8B17-95372AFC86F3}"/>
              </a:ext>
            </a:extLst>
          </p:cNvPr>
          <p:cNvSpPr txBox="1"/>
          <p:nvPr/>
        </p:nvSpPr>
        <p:spPr>
          <a:xfrm>
            <a:off x="6623495" y="3514327"/>
            <a:ext cx="2054838" cy="584775"/>
          </a:xfrm>
          <a:prstGeom prst="rect">
            <a:avLst/>
          </a:prstGeom>
          <a:noFill/>
        </p:spPr>
        <p:txBody>
          <a:bodyPr wrap="square" rtlCol="0">
            <a:spAutoFit/>
          </a:bodyPr>
          <a:lstStyle>
            <a:defPPr>
              <a:defRPr lang="zh-CN"/>
            </a:defPPr>
            <a:lvl1pPr>
              <a:lnSpc>
                <a:spcPct val="130000"/>
              </a:lnSpc>
              <a:defRPr sz="1600"/>
            </a:lvl1pPr>
          </a:lstStyle>
          <a:p>
            <a:r>
              <a:rPr lang="zh-CN" altLang="en-US" dirty="0"/>
              <a:t>连续五年被评为“</a:t>
            </a:r>
            <a:r>
              <a:rPr lang="en-US" altLang="zh-CN" dirty="0"/>
              <a:t>XX</a:t>
            </a:r>
            <a:r>
              <a:rPr lang="zh-CN" altLang="en-US" dirty="0"/>
              <a:t>名牌产品</a:t>
            </a:r>
            <a:r>
              <a:rPr lang="en-US" altLang="zh-CN" dirty="0"/>
              <a:t>100</a:t>
            </a:r>
            <a:r>
              <a:rPr lang="zh-CN" altLang="en-US" dirty="0"/>
              <a:t>强”</a:t>
            </a:r>
          </a:p>
        </p:txBody>
      </p:sp>
      <p:grpSp>
        <p:nvGrpSpPr>
          <p:cNvPr id="41" name="组合 40">
            <a:extLst>
              <a:ext uri="{FF2B5EF4-FFF2-40B4-BE49-F238E27FC236}">
                <a16:creationId xmlns:a16="http://schemas.microsoft.com/office/drawing/2014/main" xmlns="" id="{E8207EE1-7D69-4DC5-BF37-EFBA34C22E81}"/>
              </a:ext>
            </a:extLst>
          </p:cNvPr>
          <p:cNvGrpSpPr/>
          <p:nvPr/>
        </p:nvGrpSpPr>
        <p:grpSpPr>
          <a:xfrm>
            <a:off x="4870942" y="3023709"/>
            <a:ext cx="162000" cy="162000"/>
            <a:chOff x="803203" y="2932814"/>
            <a:chExt cx="162000" cy="162000"/>
          </a:xfrm>
        </p:grpSpPr>
        <p:sp>
          <p:nvSpPr>
            <p:cNvPr id="42" name="椭圆 41">
              <a:extLst>
                <a:ext uri="{FF2B5EF4-FFF2-40B4-BE49-F238E27FC236}">
                  <a16:creationId xmlns:a16="http://schemas.microsoft.com/office/drawing/2014/main" xmlns="" id="{4B121EEC-6AC3-4BEC-82B1-34C9A8E3CB33}"/>
                </a:ext>
              </a:extLst>
            </p:cNvPr>
            <p:cNvSpPr>
              <a:spLocks noChangeAspect="1"/>
            </p:cNvSpPr>
            <p:nvPr/>
          </p:nvSpPr>
          <p:spPr>
            <a:xfrm>
              <a:off x="803203" y="2932814"/>
              <a:ext cx="162000" cy="162000"/>
            </a:xfrm>
            <a:prstGeom prst="ellipse">
              <a:avLst/>
            </a:prstGeom>
            <a:solidFill>
              <a:schemeClr val="accent2">
                <a:alpha val="2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43" name="椭圆 42">
              <a:extLst>
                <a:ext uri="{FF2B5EF4-FFF2-40B4-BE49-F238E27FC236}">
                  <a16:creationId xmlns:a16="http://schemas.microsoft.com/office/drawing/2014/main" xmlns="" id="{0DE15812-2780-4229-8216-CCDA20E35CB1}"/>
                </a:ext>
              </a:extLst>
            </p:cNvPr>
            <p:cNvSpPr>
              <a:spLocks noChangeAspect="1"/>
            </p:cNvSpPr>
            <p:nvPr/>
          </p:nvSpPr>
          <p:spPr>
            <a:xfrm>
              <a:off x="846321" y="2975932"/>
              <a:ext cx="75764" cy="75764"/>
            </a:xfrm>
            <a:prstGeom prst="ellipse">
              <a:avLst/>
            </a:prstGeom>
            <a:solidFill>
              <a:schemeClr val="accent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grpSp>
      <p:sp>
        <p:nvSpPr>
          <p:cNvPr id="44" name="文本框 43">
            <a:extLst>
              <a:ext uri="{FF2B5EF4-FFF2-40B4-BE49-F238E27FC236}">
                <a16:creationId xmlns:a16="http://schemas.microsoft.com/office/drawing/2014/main" xmlns="" id="{28E80203-999F-493F-B5B8-6DF0CFFF6561}"/>
              </a:ext>
            </a:extLst>
          </p:cNvPr>
          <p:cNvSpPr txBox="1"/>
          <p:nvPr/>
        </p:nvSpPr>
        <p:spPr>
          <a:xfrm>
            <a:off x="4568875" y="3223591"/>
            <a:ext cx="886781" cy="338554"/>
          </a:xfrm>
          <a:prstGeom prst="rect">
            <a:avLst/>
          </a:prstGeom>
          <a:noFill/>
        </p:spPr>
        <p:txBody>
          <a:bodyPr wrap="none" rtlCol="0">
            <a:spAutoFit/>
          </a:bodyPr>
          <a:lstStyle>
            <a:defPPr>
              <a:defRPr lang="zh-CN"/>
            </a:defPPr>
            <a:lvl1pPr>
              <a:defRPr sz="1600">
                <a:solidFill>
                  <a:schemeClr val="accent1"/>
                </a:solidFill>
              </a:defRPr>
            </a:lvl1pPr>
          </a:lstStyle>
          <a:p>
            <a:r>
              <a:rPr lang="en-US" altLang="zh-CN" dirty="0"/>
              <a:t>20XX</a:t>
            </a:r>
            <a:r>
              <a:rPr lang="zh-CN" altLang="en-US" dirty="0"/>
              <a:t>年</a:t>
            </a:r>
          </a:p>
        </p:txBody>
      </p:sp>
      <p:sp>
        <p:nvSpPr>
          <p:cNvPr id="45" name="文本框 44">
            <a:extLst>
              <a:ext uri="{FF2B5EF4-FFF2-40B4-BE49-F238E27FC236}">
                <a16:creationId xmlns:a16="http://schemas.microsoft.com/office/drawing/2014/main" xmlns="" id="{357012AC-F13F-4074-BDA6-79CA6BDE1E92}"/>
              </a:ext>
            </a:extLst>
          </p:cNvPr>
          <p:cNvSpPr txBox="1"/>
          <p:nvPr/>
        </p:nvSpPr>
        <p:spPr>
          <a:xfrm>
            <a:off x="4030266" y="3514327"/>
            <a:ext cx="2002471" cy="707758"/>
          </a:xfrm>
          <a:prstGeom prst="rect">
            <a:avLst/>
          </a:prstGeom>
          <a:noFill/>
        </p:spPr>
        <p:txBody>
          <a:bodyPr wrap="square" rtlCol="0">
            <a:spAutoFit/>
          </a:bodyPr>
          <a:lstStyle>
            <a:defPPr>
              <a:defRPr lang="zh-CN"/>
            </a:defPPr>
            <a:lvl1pPr>
              <a:lnSpc>
                <a:spcPct val="130000"/>
              </a:lnSpc>
              <a:defRPr sz="1600"/>
            </a:lvl1pPr>
          </a:lstStyle>
          <a:p>
            <a:r>
              <a:rPr lang="en-US" altLang="zh-CN" dirty="0"/>
              <a:t>XX</a:t>
            </a:r>
            <a:r>
              <a:rPr lang="zh-CN" altLang="en-US" dirty="0"/>
              <a:t>产品被评为“</a:t>
            </a:r>
            <a:r>
              <a:rPr lang="en-US" altLang="zh-CN" dirty="0"/>
              <a:t>XX</a:t>
            </a:r>
            <a:r>
              <a:rPr lang="zh-CN" altLang="en-US" dirty="0"/>
              <a:t>市名牌产品”</a:t>
            </a:r>
          </a:p>
        </p:txBody>
      </p:sp>
      <p:grpSp>
        <p:nvGrpSpPr>
          <p:cNvPr id="46" name="组合 45">
            <a:extLst>
              <a:ext uri="{FF2B5EF4-FFF2-40B4-BE49-F238E27FC236}">
                <a16:creationId xmlns:a16="http://schemas.microsoft.com/office/drawing/2014/main" xmlns="" id="{7501A8DD-F79E-48F3-AD01-4609A985C4CE}"/>
              </a:ext>
            </a:extLst>
          </p:cNvPr>
          <p:cNvGrpSpPr/>
          <p:nvPr/>
        </p:nvGrpSpPr>
        <p:grpSpPr>
          <a:xfrm>
            <a:off x="2143373" y="4443145"/>
            <a:ext cx="162000" cy="162000"/>
            <a:chOff x="803203" y="2932814"/>
            <a:chExt cx="162000" cy="162000"/>
          </a:xfrm>
        </p:grpSpPr>
        <p:sp>
          <p:nvSpPr>
            <p:cNvPr id="47" name="椭圆 46">
              <a:extLst>
                <a:ext uri="{FF2B5EF4-FFF2-40B4-BE49-F238E27FC236}">
                  <a16:creationId xmlns:a16="http://schemas.microsoft.com/office/drawing/2014/main" xmlns="" id="{60BD5315-28AD-4A24-B548-AA3E2F574F3B}"/>
                </a:ext>
              </a:extLst>
            </p:cNvPr>
            <p:cNvSpPr>
              <a:spLocks noChangeAspect="1"/>
            </p:cNvSpPr>
            <p:nvPr/>
          </p:nvSpPr>
          <p:spPr>
            <a:xfrm>
              <a:off x="803203" y="2932814"/>
              <a:ext cx="162000" cy="162000"/>
            </a:xfrm>
            <a:prstGeom prst="ellipse">
              <a:avLst/>
            </a:prstGeom>
            <a:solidFill>
              <a:schemeClr val="accent2">
                <a:alpha val="2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48" name="椭圆 47">
              <a:extLst>
                <a:ext uri="{FF2B5EF4-FFF2-40B4-BE49-F238E27FC236}">
                  <a16:creationId xmlns:a16="http://schemas.microsoft.com/office/drawing/2014/main" xmlns="" id="{E5F74B42-7922-4883-A441-F7EC216B2E61}"/>
                </a:ext>
              </a:extLst>
            </p:cNvPr>
            <p:cNvSpPr>
              <a:spLocks noChangeAspect="1"/>
            </p:cNvSpPr>
            <p:nvPr/>
          </p:nvSpPr>
          <p:spPr>
            <a:xfrm>
              <a:off x="846321" y="2975932"/>
              <a:ext cx="75764" cy="75764"/>
            </a:xfrm>
            <a:prstGeom prst="ellipse">
              <a:avLst/>
            </a:prstGeom>
            <a:solidFill>
              <a:schemeClr val="accent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grpSp>
      <p:sp>
        <p:nvSpPr>
          <p:cNvPr id="49" name="文本框 48">
            <a:extLst>
              <a:ext uri="{FF2B5EF4-FFF2-40B4-BE49-F238E27FC236}">
                <a16:creationId xmlns:a16="http://schemas.microsoft.com/office/drawing/2014/main" xmlns="" id="{C22A22FE-C8A2-4CE2-8E9A-4C6D3679F91C}"/>
              </a:ext>
            </a:extLst>
          </p:cNvPr>
          <p:cNvSpPr txBox="1"/>
          <p:nvPr/>
        </p:nvSpPr>
        <p:spPr>
          <a:xfrm>
            <a:off x="1841306" y="4643027"/>
            <a:ext cx="886781" cy="338554"/>
          </a:xfrm>
          <a:prstGeom prst="rect">
            <a:avLst/>
          </a:prstGeom>
          <a:noFill/>
        </p:spPr>
        <p:txBody>
          <a:bodyPr wrap="none" rtlCol="0">
            <a:spAutoFit/>
          </a:bodyPr>
          <a:lstStyle>
            <a:defPPr>
              <a:defRPr lang="zh-CN"/>
            </a:defPPr>
            <a:lvl1pPr>
              <a:defRPr sz="1600">
                <a:solidFill>
                  <a:schemeClr val="accent1"/>
                </a:solidFill>
              </a:defRPr>
            </a:lvl1pPr>
          </a:lstStyle>
          <a:p>
            <a:r>
              <a:rPr lang="en-US" altLang="zh-CN" dirty="0"/>
              <a:t>20XX</a:t>
            </a:r>
            <a:r>
              <a:rPr lang="zh-CN" altLang="en-US" dirty="0"/>
              <a:t>年</a:t>
            </a:r>
          </a:p>
        </p:txBody>
      </p:sp>
      <p:sp>
        <p:nvSpPr>
          <p:cNvPr id="50" name="文本框 49">
            <a:extLst>
              <a:ext uri="{FF2B5EF4-FFF2-40B4-BE49-F238E27FC236}">
                <a16:creationId xmlns:a16="http://schemas.microsoft.com/office/drawing/2014/main" xmlns="" id="{E0835586-1443-4F4F-A5A8-351D45C31EF2}"/>
              </a:ext>
            </a:extLst>
          </p:cNvPr>
          <p:cNvSpPr txBox="1"/>
          <p:nvPr/>
        </p:nvSpPr>
        <p:spPr>
          <a:xfrm>
            <a:off x="1357477" y="4933763"/>
            <a:ext cx="2002471" cy="707758"/>
          </a:xfrm>
          <a:prstGeom prst="rect">
            <a:avLst/>
          </a:prstGeom>
          <a:noFill/>
        </p:spPr>
        <p:txBody>
          <a:bodyPr wrap="square" rtlCol="0">
            <a:spAutoFit/>
          </a:bodyPr>
          <a:lstStyle>
            <a:defPPr>
              <a:defRPr lang="zh-CN"/>
            </a:defPPr>
            <a:lvl1pPr>
              <a:lnSpc>
                <a:spcPct val="130000"/>
              </a:lnSpc>
              <a:defRPr sz="1600"/>
            </a:lvl1pPr>
          </a:lstStyle>
          <a:p>
            <a:r>
              <a:rPr lang="en-US" altLang="zh-CN" dirty="0"/>
              <a:t>XX</a:t>
            </a:r>
            <a:r>
              <a:rPr lang="zh-CN" altLang="en-US" dirty="0"/>
              <a:t>首家店营业，地址位于</a:t>
            </a:r>
            <a:r>
              <a:rPr lang="en-US" altLang="zh-CN" dirty="0"/>
              <a:t>XX</a:t>
            </a:r>
            <a:endParaRPr lang="zh-CN" altLang="en-US" dirty="0"/>
          </a:p>
        </p:txBody>
      </p:sp>
      <p:grpSp>
        <p:nvGrpSpPr>
          <p:cNvPr id="51" name="组合 50">
            <a:extLst>
              <a:ext uri="{FF2B5EF4-FFF2-40B4-BE49-F238E27FC236}">
                <a16:creationId xmlns:a16="http://schemas.microsoft.com/office/drawing/2014/main" xmlns="" id="{A56166DE-EA60-4406-8DCD-397AB403DD3D}"/>
              </a:ext>
            </a:extLst>
          </p:cNvPr>
          <p:cNvGrpSpPr/>
          <p:nvPr/>
        </p:nvGrpSpPr>
        <p:grpSpPr>
          <a:xfrm>
            <a:off x="4873875" y="4443145"/>
            <a:ext cx="162000" cy="162000"/>
            <a:chOff x="803203" y="2932814"/>
            <a:chExt cx="162000" cy="162000"/>
          </a:xfrm>
        </p:grpSpPr>
        <p:sp>
          <p:nvSpPr>
            <p:cNvPr id="52" name="椭圆 51">
              <a:extLst>
                <a:ext uri="{FF2B5EF4-FFF2-40B4-BE49-F238E27FC236}">
                  <a16:creationId xmlns:a16="http://schemas.microsoft.com/office/drawing/2014/main" xmlns="" id="{4C9BF808-6B49-4057-A438-9824B4743881}"/>
                </a:ext>
              </a:extLst>
            </p:cNvPr>
            <p:cNvSpPr>
              <a:spLocks noChangeAspect="1"/>
            </p:cNvSpPr>
            <p:nvPr/>
          </p:nvSpPr>
          <p:spPr>
            <a:xfrm>
              <a:off x="803203" y="2932814"/>
              <a:ext cx="162000" cy="162000"/>
            </a:xfrm>
            <a:prstGeom prst="ellipse">
              <a:avLst/>
            </a:prstGeom>
            <a:solidFill>
              <a:schemeClr val="accent2">
                <a:alpha val="2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53" name="椭圆 52">
              <a:extLst>
                <a:ext uri="{FF2B5EF4-FFF2-40B4-BE49-F238E27FC236}">
                  <a16:creationId xmlns:a16="http://schemas.microsoft.com/office/drawing/2014/main" xmlns="" id="{C2A21962-344B-4F48-A23B-30411ED42719}"/>
                </a:ext>
              </a:extLst>
            </p:cNvPr>
            <p:cNvSpPr>
              <a:spLocks noChangeAspect="1"/>
            </p:cNvSpPr>
            <p:nvPr/>
          </p:nvSpPr>
          <p:spPr>
            <a:xfrm>
              <a:off x="846321" y="2975932"/>
              <a:ext cx="75764" cy="75764"/>
            </a:xfrm>
            <a:prstGeom prst="ellipse">
              <a:avLst/>
            </a:prstGeom>
            <a:solidFill>
              <a:schemeClr val="accent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grpSp>
      <p:sp>
        <p:nvSpPr>
          <p:cNvPr id="54" name="文本框 53">
            <a:extLst>
              <a:ext uri="{FF2B5EF4-FFF2-40B4-BE49-F238E27FC236}">
                <a16:creationId xmlns:a16="http://schemas.microsoft.com/office/drawing/2014/main" xmlns="" id="{FB3E61D3-AC18-4E77-A773-5CD645D833ED}"/>
              </a:ext>
            </a:extLst>
          </p:cNvPr>
          <p:cNvSpPr txBox="1"/>
          <p:nvPr/>
        </p:nvSpPr>
        <p:spPr>
          <a:xfrm>
            <a:off x="4571808" y="4643027"/>
            <a:ext cx="886781" cy="338554"/>
          </a:xfrm>
          <a:prstGeom prst="rect">
            <a:avLst/>
          </a:prstGeom>
          <a:noFill/>
        </p:spPr>
        <p:txBody>
          <a:bodyPr wrap="none" rtlCol="0">
            <a:spAutoFit/>
          </a:bodyPr>
          <a:lstStyle>
            <a:defPPr>
              <a:defRPr lang="zh-CN"/>
            </a:defPPr>
            <a:lvl1pPr>
              <a:defRPr sz="1600">
                <a:solidFill>
                  <a:schemeClr val="accent1"/>
                </a:solidFill>
              </a:defRPr>
            </a:lvl1pPr>
          </a:lstStyle>
          <a:p>
            <a:r>
              <a:rPr lang="en-US" altLang="zh-CN" dirty="0"/>
              <a:t>20XX</a:t>
            </a:r>
            <a:r>
              <a:rPr lang="zh-CN" altLang="en-US" dirty="0"/>
              <a:t>年</a:t>
            </a:r>
          </a:p>
        </p:txBody>
      </p:sp>
      <p:sp>
        <p:nvSpPr>
          <p:cNvPr id="55" name="文本框 54">
            <a:extLst>
              <a:ext uri="{FF2B5EF4-FFF2-40B4-BE49-F238E27FC236}">
                <a16:creationId xmlns:a16="http://schemas.microsoft.com/office/drawing/2014/main" xmlns="" id="{B9ACD1B4-6724-40AF-9586-30D6BFCFC027}"/>
              </a:ext>
            </a:extLst>
          </p:cNvPr>
          <p:cNvSpPr txBox="1"/>
          <p:nvPr/>
        </p:nvSpPr>
        <p:spPr>
          <a:xfrm>
            <a:off x="4033199" y="4933763"/>
            <a:ext cx="2002471" cy="707758"/>
          </a:xfrm>
          <a:prstGeom prst="rect">
            <a:avLst/>
          </a:prstGeom>
          <a:noFill/>
        </p:spPr>
        <p:txBody>
          <a:bodyPr wrap="square" rtlCol="0">
            <a:spAutoFit/>
          </a:bodyPr>
          <a:lstStyle>
            <a:defPPr>
              <a:defRPr lang="zh-CN"/>
            </a:defPPr>
            <a:lvl1pPr>
              <a:lnSpc>
                <a:spcPct val="130000"/>
              </a:lnSpc>
              <a:defRPr sz="1600"/>
            </a:lvl1pPr>
          </a:lstStyle>
          <a:p>
            <a:r>
              <a:rPr lang="en-US" altLang="zh-CN" dirty="0"/>
              <a:t>XX</a:t>
            </a:r>
            <a:r>
              <a:rPr lang="zh-CN" altLang="en-US" dirty="0"/>
              <a:t>店正式营业，地址位于</a:t>
            </a:r>
            <a:r>
              <a:rPr lang="en-US" altLang="zh-CN" dirty="0"/>
              <a:t>XX</a:t>
            </a:r>
            <a:endParaRPr lang="zh-CN" altLang="en-US" dirty="0"/>
          </a:p>
        </p:txBody>
      </p:sp>
      <p:grpSp>
        <p:nvGrpSpPr>
          <p:cNvPr id="56" name="组合 55">
            <a:extLst>
              <a:ext uri="{FF2B5EF4-FFF2-40B4-BE49-F238E27FC236}">
                <a16:creationId xmlns:a16="http://schemas.microsoft.com/office/drawing/2014/main" xmlns="" id="{36A01B55-9123-4EE2-A338-B41054574CBD}"/>
              </a:ext>
            </a:extLst>
          </p:cNvPr>
          <p:cNvGrpSpPr/>
          <p:nvPr/>
        </p:nvGrpSpPr>
        <p:grpSpPr>
          <a:xfrm>
            <a:off x="7604377" y="4443145"/>
            <a:ext cx="162000" cy="162000"/>
            <a:chOff x="803203" y="2932814"/>
            <a:chExt cx="162000" cy="162000"/>
          </a:xfrm>
        </p:grpSpPr>
        <p:sp>
          <p:nvSpPr>
            <p:cNvPr id="57" name="椭圆 56">
              <a:extLst>
                <a:ext uri="{FF2B5EF4-FFF2-40B4-BE49-F238E27FC236}">
                  <a16:creationId xmlns:a16="http://schemas.microsoft.com/office/drawing/2014/main" xmlns="" id="{716DF4FD-F586-47FB-A0B9-91C231512794}"/>
                </a:ext>
              </a:extLst>
            </p:cNvPr>
            <p:cNvSpPr>
              <a:spLocks noChangeAspect="1"/>
            </p:cNvSpPr>
            <p:nvPr/>
          </p:nvSpPr>
          <p:spPr>
            <a:xfrm>
              <a:off x="803203" y="2932814"/>
              <a:ext cx="162000" cy="162000"/>
            </a:xfrm>
            <a:prstGeom prst="ellipse">
              <a:avLst/>
            </a:prstGeom>
            <a:solidFill>
              <a:schemeClr val="accent2">
                <a:alpha val="2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58" name="椭圆 57">
              <a:extLst>
                <a:ext uri="{FF2B5EF4-FFF2-40B4-BE49-F238E27FC236}">
                  <a16:creationId xmlns:a16="http://schemas.microsoft.com/office/drawing/2014/main" xmlns="" id="{66F5B4CC-ECA1-44A1-BD11-10A855F28E2C}"/>
                </a:ext>
              </a:extLst>
            </p:cNvPr>
            <p:cNvSpPr>
              <a:spLocks noChangeAspect="1"/>
            </p:cNvSpPr>
            <p:nvPr/>
          </p:nvSpPr>
          <p:spPr>
            <a:xfrm>
              <a:off x="846321" y="2975932"/>
              <a:ext cx="75764" cy="75764"/>
            </a:xfrm>
            <a:prstGeom prst="ellipse">
              <a:avLst/>
            </a:prstGeom>
            <a:solidFill>
              <a:schemeClr val="accent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grpSp>
      <p:sp>
        <p:nvSpPr>
          <p:cNvPr id="59" name="文本框 58">
            <a:extLst>
              <a:ext uri="{FF2B5EF4-FFF2-40B4-BE49-F238E27FC236}">
                <a16:creationId xmlns:a16="http://schemas.microsoft.com/office/drawing/2014/main" xmlns="" id="{39FF233C-DA07-4334-88C6-9A99B18DCDBF}"/>
              </a:ext>
            </a:extLst>
          </p:cNvPr>
          <p:cNvSpPr txBox="1"/>
          <p:nvPr/>
        </p:nvSpPr>
        <p:spPr>
          <a:xfrm>
            <a:off x="7302310" y="4643027"/>
            <a:ext cx="886781" cy="338554"/>
          </a:xfrm>
          <a:prstGeom prst="rect">
            <a:avLst/>
          </a:prstGeom>
          <a:noFill/>
        </p:spPr>
        <p:txBody>
          <a:bodyPr wrap="none" rtlCol="0">
            <a:spAutoFit/>
          </a:bodyPr>
          <a:lstStyle>
            <a:defPPr>
              <a:defRPr lang="zh-CN"/>
            </a:defPPr>
            <a:lvl1pPr>
              <a:defRPr sz="1600">
                <a:solidFill>
                  <a:schemeClr val="accent1"/>
                </a:solidFill>
              </a:defRPr>
            </a:lvl1pPr>
          </a:lstStyle>
          <a:p>
            <a:r>
              <a:rPr lang="en-US" altLang="zh-CN" dirty="0"/>
              <a:t>20XX</a:t>
            </a:r>
            <a:r>
              <a:rPr lang="zh-CN" altLang="en-US" dirty="0"/>
              <a:t>年</a:t>
            </a:r>
          </a:p>
        </p:txBody>
      </p:sp>
      <p:sp>
        <p:nvSpPr>
          <p:cNvPr id="60" name="文本框 59">
            <a:extLst>
              <a:ext uri="{FF2B5EF4-FFF2-40B4-BE49-F238E27FC236}">
                <a16:creationId xmlns:a16="http://schemas.microsoft.com/office/drawing/2014/main" xmlns="" id="{0FCA03E5-0329-4E47-9204-F68CF8EE4F26}"/>
              </a:ext>
            </a:extLst>
          </p:cNvPr>
          <p:cNvSpPr txBox="1"/>
          <p:nvPr/>
        </p:nvSpPr>
        <p:spPr>
          <a:xfrm>
            <a:off x="6830355" y="4933763"/>
            <a:ext cx="1914632" cy="707758"/>
          </a:xfrm>
          <a:prstGeom prst="rect">
            <a:avLst/>
          </a:prstGeom>
          <a:noFill/>
        </p:spPr>
        <p:txBody>
          <a:bodyPr wrap="square" rtlCol="0">
            <a:spAutoFit/>
          </a:bodyPr>
          <a:lstStyle>
            <a:defPPr>
              <a:defRPr lang="zh-CN"/>
            </a:defPPr>
            <a:lvl1pPr>
              <a:lnSpc>
                <a:spcPct val="130000"/>
              </a:lnSpc>
              <a:defRPr sz="1600"/>
            </a:lvl1pPr>
          </a:lstStyle>
          <a:p>
            <a:r>
              <a:rPr lang="zh-CN" altLang="en-US" dirty="0"/>
              <a:t>公司成立员工呼叫中心</a:t>
            </a:r>
          </a:p>
        </p:txBody>
      </p:sp>
      <p:grpSp>
        <p:nvGrpSpPr>
          <p:cNvPr id="61" name="组合 60">
            <a:extLst>
              <a:ext uri="{FF2B5EF4-FFF2-40B4-BE49-F238E27FC236}">
                <a16:creationId xmlns:a16="http://schemas.microsoft.com/office/drawing/2014/main" xmlns="" id="{D1ABD857-33C2-4350-9005-31A43E85BA67}"/>
              </a:ext>
            </a:extLst>
          </p:cNvPr>
          <p:cNvGrpSpPr/>
          <p:nvPr/>
        </p:nvGrpSpPr>
        <p:grpSpPr>
          <a:xfrm>
            <a:off x="10334880" y="4443145"/>
            <a:ext cx="162000" cy="162000"/>
            <a:chOff x="803203" y="2932814"/>
            <a:chExt cx="162000" cy="162000"/>
          </a:xfrm>
        </p:grpSpPr>
        <p:sp>
          <p:nvSpPr>
            <p:cNvPr id="62" name="椭圆 61">
              <a:extLst>
                <a:ext uri="{FF2B5EF4-FFF2-40B4-BE49-F238E27FC236}">
                  <a16:creationId xmlns:a16="http://schemas.microsoft.com/office/drawing/2014/main" xmlns="" id="{3275A0C6-AA69-4FBD-A0C5-5D1270BB2D33}"/>
                </a:ext>
              </a:extLst>
            </p:cNvPr>
            <p:cNvSpPr>
              <a:spLocks noChangeAspect="1"/>
            </p:cNvSpPr>
            <p:nvPr/>
          </p:nvSpPr>
          <p:spPr>
            <a:xfrm>
              <a:off x="803203" y="2932814"/>
              <a:ext cx="162000" cy="162000"/>
            </a:xfrm>
            <a:prstGeom prst="ellipse">
              <a:avLst/>
            </a:prstGeom>
            <a:solidFill>
              <a:schemeClr val="accent2">
                <a:alpha val="2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63" name="椭圆 62">
              <a:extLst>
                <a:ext uri="{FF2B5EF4-FFF2-40B4-BE49-F238E27FC236}">
                  <a16:creationId xmlns:a16="http://schemas.microsoft.com/office/drawing/2014/main" xmlns="" id="{2A7827BC-5EC3-432A-B4E3-2EEEBBCE2FAC}"/>
                </a:ext>
              </a:extLst>
            </p:cNvPr>
            <p:cNvSpPr>
              <a:spLocks noChangeAspect="1"/>
            </p:cNvSpPr>
            <p:nvPr/>
          </p:nvSpPr>
          <p:spPr>
            <a:xfrm>
              <a:off x="846321" y="2975932"/>
              <a:ext cx="75764" cy="75764"/>
            </a:xfrm>
            <a:prstGeom prst="ellipse">
              <a:avLst/>
            </a:prstGeom>
            <a:solidFill>
              <a:schemeClr val="accent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grpSp>
      <p:sp>
        <p:nvSpPr>
          <p:cNvPr id="64" name="文本框 63">
            <a:extLst>
              <a:ext uri="{FF2B5EF4-FFF2-40B4-BE49-F238E27FC236}">
                <a16:creationId xmlns:a16="http://schemas.microsoft.com/office/drawing/2014/main" xmlns="" id="{08DA049C-6E2B-4A0D-8EA9-F284237ED1CE}"/>
              </a:ext>
            </a:extLst>
          </p:cNvPr>
          <p:cNvSpPr txBox="1"/>
          <p:nvPr/>
        </p:nvSpPr>
        <p:spPr>
          <a:xfrm>
            <a:off x="10032813" y="4643027"/>
            <a:ext cx="886781" cy="338554"/>
          </a:xfrm>
          <a:prstGeom prst="rect">
            <a:avLst/>
          </a:prstGeom>
          <a:noFill/>
        </p:spPr>
        <p:txBody>
          <a:bodyPr wrap="none" rtlCol="0">
            <a:spAutoFit/>
          </a:bodyPr>
          <a:lstStyle>
            <a:defPPr>
              <a:defRPr lang="zh-CN"/>
            </a:defPPr>
            <a:lvl1pPr>
              <a:defRPr sz="1600">
                <a:solidFill>
                  <a:schemeClr val="accent1"/>
                </a:solidFill>
              </a:defRPr>
            </a:lvl1pPr>
          </a:lstStyle>
          <a:p>
            <a:r>
              <a:rPr lang="en-US" altLang="zh-CN" dirty="0"/>
              <a:t>20XX</a:t>
            </a:r>
            <a:r>
              <a:rPr lang="zh-CN" altLang="en-US" dirty="0"/>
              <a:t>年</a:t>
            </a:r>
          </a:p>
        </p:txBody>
      </p:sp>
      <p:sp>
        <p:nvSpPr>
          <p:cNvPr id="65" name="文本框 64">
            <a:extLst>
              <a:ext uri="{FF2B5EF4-FFF2-40B4-BE49-F238E27FC236}">
                <a16:creationId xmlns:a16="http://schemas.microsoft.com/office/drawing/2014/main" xmlns="" id="{E3238603-34E2-4337-B7B9-14DDED5DBDC7}"/>
              </a:ext>
            </a:extLst>
          </p:cNvPr>
          <p:cNvSpPr txBox="1"/>
          <p:nvPr/>
        </p:nvSpPr>
        <p:spPr>
          <a:xfrm>
            <a:off x="9494204" y="4933763"/>
            <a:ext cx="2002471" cy="707758"/>
          </a:xfrm>
          <a:prstGeom prst="rect">
            <a:avLst/>
          </a:prstGeom>
          <a:noFill/>
        </p:spPr>
        <p:txBody>
          <a:bodyPr wrap="square" rtlCol="0">
            <a:spAutoFit/>
          </a:bodyPr>
          <a:lstStyle>
            <a:defPPr>
              <a:defRPr lang="zh-CN"/>
            </a:defPPr>
            <a:lvl1pPr>
              <a:lnSpc>
                <a:spcPct val="130000"/>
              </a:lnSpc>
              <a:defRPr sz="1600"/>
            </a:lvl1pPr>
          </a:lstStyle>
          <a:p>
            <a:r>
              <a:rPr lang="en-US" altLang="zh-CN" dirty="0"/>
              <a:t>XX</a:t>
            </a:r>
            <a:r>
              <a:rPr lang="zh-CN" altLang="en-US" dirty="0"/>
              <a:t>店正式营业，地址位于</a:t>
            </a:r>
            <a:r>
              <a:rPr lang="en-US" altLang="zh-CN" dirty="0"/>
              <a:t>XX</a:t>
            </a:r>
            <a:endParaRPr lang="zh-CN" altLang="en-US" dirty="0"/>
          </a:p>
        </p:txBody>
      </p:sp>
      <p:sp>
        <p:nvSpPr>
          <p:cNvPr id="67" name="椭圆 66">
            <a:extLst>
              <a:ext uri="{FF2B5EF4-FFF2-40B4-BE49-F238E27FC236}">
                <a16:creationId xmlns:a16="http://schemas.microsoft.com/office/drawing/2014/main" xmlns="" id="{A4DDEBA2-18ED-493E-A7D7-C558422FF288}"/>
              </a:ext>
            </a:extLst>
          </p:cNvPr>
          <p:cNvSpPr>
            <a:spLocks noChangeAspect="1"/>
          </p:cNvSpPr>
          <p:nvPr/>
        </p:nvSpPr>
        <p:spPr>
          <a:xfrm>
            <a:off x="2277713" y="3023709"/>
            <a:ext cx="162000" cy="162000"/>
          </a:xfrm>
          <a:prstGeom prst="ellipse">
            <a:avLst/>
          </a:prstGeom>
          <a:solidFill>
            <a:schemeClr val="accent2">
              <a:alpha val="2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68" name="椭圆 67">
            <a:extLst>
              <a:ext uri="{FF2B5EF4-FFF2-40B4-BE49-F238E27FC236}">
                <a16:creationId xmlns:a16="http://schemas.microsoft.com/office/drawing/2014/main" xmlns="" id="{0542D9B1-A192-4688-8DDE-D68A6F384E4E}"/>
              </a:ext>
            </a:extLst>
          </p:cNvPr>
          <p:cNvSpPr>
            <a:spLocks noChangeAspect="1"/>
          </p:cNvSpPr>
          <p:nvPr/>
        </p:nvSpPr>
        <p:spPr>
          <a:xfrm>
            <a:off x="2320831" y="3066827"/>
            <a:ext cx="75764" cy="75764"/>
          </a:xfrm>
          <a:prstGeom prst="ellipse">
            <a:avLst/>
          </a:prstGeom>
          <a:solidFill>
            <a:schemeClr val="accent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69" name="文本框 68">
            <a:extLst>
              <a:ext uri="{FF2B5EF4-FFF2-40B4-BE49-F238E27FC236}">
                <a16:creationId xmlns:a16="http://schemas.microsoft.com/office/drawing/2014/main" xmlns="" id="{B208DE54-4189-4FEF-928E-7197C3E2900F}"/>
              </a:ext>
            </a:extLst>
          </p:cNvPr>
          <p:cNvSpPr txBox="1"/>
          <p:nvPr/>
        </p:nvSpPr>
        <p:spPr>
          <a:xfrm>
            <a:off x="1975646" y="3223591"/>
            <a:ext cx="886781" cy="338554"/>
          </a:xfrm>
          <a:prstGeom prst="rect">
            <a:avLst/>
          </a:prstGeom>
          <a:noFill/>
        </p:spPr>
        <p:txBody>
          <a:bodyPr wrap="none" rtlCol="0">
            <a:spAutoFit/>
          </a:bodyPr>
          <a:lstStyle>
            <a:defPPr>
              <a:defRPr lang="zh-CN"/>
            </a:defPPr>
            <a:lvl1pPr>
              <a:defRPr sz="1600">
                <a:solidFill>
                  <a:schemeClr val="accent1"/>
                </a:solidFill>
              </a:defRPr>
            </a:lvl1pPr>
          </a:lstStyle>
          <a:p>
            <a:r>
              <a:rPr lang="en-US" altLang="zh-CN" dirty="0"/>
              <a:t>20XX</a:t>
            </a:r>
            <a:r>
              <a:rPr lang="zh-CN" altLang="en-US" dirty="0"/>
              <a:t>年</a:t>
            </a:r>
          </a:p>
        </p:txBody>
      </p:sp>
      <p:sp>
        <p:nvSpPr>
          <p:cNvPr id="70" name="文本框 69">
            <a:extLst>
              <a:ext uri="{FF2B5EF4-FFF2-40B4-BE49-F238E27FC236}">
                <a16:creationId xmlns:a16="http://schemas.microsoft.com/office/drawing/2014/main" xmlns="" id="{3F1672C8-59E1-4058-8BB9-D67A21797A9C}"/>
              </a:ext>
            </a:extLst>
          </p:cNvPr>
          <p:cNvSpPr txBox="1"/>
          <p:nvPr/>
        </p:nvSpPr>
        <p:spPr>
          <a:xfrm>
            <a:off x="1437037" y="3514327"/>
            <a:ext cx="2002471" cy="707758"/>
          </a:xfrm>
          <a:prstGeom prst="rect">
            <a:avLst/>
          </a:prstGeom>
          <a:noFill/>
        </p:spPr>
        <p:txBody>
          <a:bodyPr wrap="square" rtlCol="0">
            <a:spAutoFit/>
          </a:bodyPr>
          <a:lstStyle>
            <a:defPPr>
              <a:defRPr lang="zh-CN"/>
            </a:defPPr>
            <a:lvl1pPr>
              <a:lnSpc>
                <a:spcPct val="130000"/>
              </a:lnSpc>
              <a:defRPr sz="1600"/>
            </a:lvl1pPr>
          </a:lstStyle>
          <a:p>
            <a:r>
              <a:rPr lang="en-US" altLang="zh-CN" dirty="0"/>
              <a:t>XX</a:t>
            </a:r>
            <a:r>
              <a:rPr lang="zh-CN" altLang="en-US" dirty="0"/>
              <a:t>有限公司成为中国烹饪协会会员单位</a:t>
            </a:r>
          </a:p>
        </p:txBody>
      </p:sp>
    </p:spTree>
    <p:extLst>
      <p:ext uri="{BB962C8B-B14F-4D97-AF65-F5344CB8AC3E}">
        <p14:creationId xmlns:p14="http://schemas.microsoft.com/office/powerpoint/2010/main" val="34445443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8FFB71C2-93AD-4EB8-A90A-AB6C471CD493}"/>
              </a:ext>
            </a:extLst>
          </p:cNvPr>
          <p:cNvSpPr>
            <a:spLocks noGrp="1"/>
          </p:cNvSpPr>
          <p:nvPr>
            <p:ph type="body" sz="quarter" idx="10"/>
          </p:nvPr>
        </p:nvSpPr>
        <p:spPr/>
        <p:txBody>
          <a:bodyPr/>
          <a:lstStyle/>
          <a:p>
            <a:r>
              <a:rPr lang="zh-CN" altLang="en-US" dirty="0"/>
              <a:t>发展历程</a:t>
            </a:r>
          </a:p>
        </p:txBody>
      </p:sp>
      <p:cxnSp>
        <p:nvCxnSpPr>
          <p:cNvPr id="9" name="直接连接符 8">
            <a:extLst>
              <a:ext uri="{FF2B5EF4-FFF2-40B4-BE49-F238E27FC236}">
                <a16:creationId xmlns:a16="http://schemas.microsoft.com/office/drawing/2014/main" xmlns="" id="{2CA58500-4688-41E8-867F-9C263DCBF76D}"/>
              </a:ext>
            </a:extLst>
          </p:cNvPr>
          <p:cNvCxnSpPr>
            <a:cxnSpLocks/>
          </p:cNvCxnSpPr>
          <p:nvPr/>
        </p:nvCxnSpPr>
        <p:spPr>
          <a:xfrm>
            <a:off x="695325" y="3216447"/>
            <a:ext cx="10291933" cy="0"/>
          </a:xfrm>
          <a:prstGeom prst="line">
            <a:avLst/>
          </a:prstGeom>
          <a:ln w="12700">
            <a:gradFill>
              <a:gsLst>
                <a:gs pos="0">
                  <a:schemeClr val="accent2"/>
                </a:gs>
                <a:gs pos="100000">
                  <a:schemeClr val="accent1"/>
                </a:gs>
              </a:gsLst>
              <a:lin ang="0" scaled="0"/>
            </a:gradFill>
            <a:prstDash val="solid"/>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xmlns="" id="{1C437C14-236B-41DF-A29F-1A608B486A80}"/>
              </a:ext>
            </a:extLst>
          </p:cNvPr>
          <p:cNvGrpSpPr/>
          <p:nvPr/>
        </p:nvGrpSpPr>
        <p:grpSpPr>
          <a:xfrm>
            <a:off x="1325213" y="3135447"/>
            <a:ext cx="162000" cy="162000"/>
            <a:chOff x="803203" y="2932814"/>
            <a:chExt cx="162000" cy="162000"/>
          </a:xfrm>
        </p:grpSpPr>
        <p:sp>
          <p:nvSpPr>
            <p:cNvPr id="7" name="椭圆 6">
              <a:extLst>
                <a:ext uri="{FF2B5EF4-FFF2-40B4-BE49-F238E27FC236}">
                  <a16:creationId xmlns:a16="http://schemas.microsoft.com/office/drawing/2014/main" xmlns="" id="{69AC4C68-FFD1-4D98-81B5-66E53B391ED4}"/>
                </a:ext>
              </a:extLst>
            </p:cNvPr>
            <p:cNvSpPr>
              <a:spLocks noChangeAspect="1"/>
            </p:cNvSpPr>
            <p:nvPr/>
          </p:nvSpPr>
          <p:spPr>
            <a:xfrm>
              <a:off x="803203" y="2932814"/>
              <a:ext cx="162000" cy="162000"/>
            </a:xfrm>
            <a:prstGeom prst="ellipse">
              <a:avLst/>
            </a:prstGeom>
            <a:solidFill>
              <a:schemeClr val="accent2">
                <a:alpha val="2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8" name="椭圆 7">
              <a:extLst>
                <a:ext uri="{FF2B5EF4-FFF2-40B4-BE49-F238E27FC236}">
                  <a16:creationId xmlns:a16="http://schemas.microsoft.com/office/drawing/2014/main" xmlns="" id="{87400345-281D-4909-BDA8-5930A2127D0E}"/>
                </a:ext>
              </a:extLst>
            </p:cNvPr>
            <p:cNvSpPr>
              <a:spLocks noChangeAspect="1"/>
            </p:cNvSpPr>
            <p:nvPr/>
          </p:nvSpPr>
          <p:spPr>
            <a:xfrm>
              <a:off x="846321" y="2975932"/>
              <a:ext cx="75764" cy="75764"/>
            </a:xfrm>
            <a:prstGeom prst="ellipse">
              <a:avLst/>
            </a:prstGeom>
            <a:solidFill>
              <a:schemeClr val="accent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grpSp>
      <p:cxnSp>
        <p:nvCxnSpPr>
          <p:cNvPr id="13" name="直接连接符 12">
            <a:extLst>
              <a:ext uri="{FF2B5EF4-FFF2-40B4-BE49-F238E27FC236}">
                <a16:creationId xmlns:a16="http://schemas.microsoft.com/office/drawing/2014/main" xmlns="" id="{2664FD41-DEED-4E76-AA5C-9AC8DA7229A8}"/>
              </a:ext>
            </a:extLst>
          </p:cNvPr>
          <p:cNvCxnSpPr>
            <a:stCxn id="7" idx="0"/>
          </p:cNvCxnSpPr>
          <p:nvPr/>
        </p:nvCxnSpPr>
        <p:spPr>
          <a:xfrm flipV="1">
            <a:off x="1406213" y="1634067"/>
            <a:ext cx="0" cy="1501380"/>
          </a:xfrm>
          <a:prstGeom prst="line">
            <a:avLst/>
          </a:prstGeom>
          <a:ln>
            <a:gradFill>
              <a:gsLst>
                <a:gs pos="0">
                  <a:schemeClr val="accent1"/>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C3041C98-8681-49EB-BB4F-240B85E6C09A}"/>
              </a:ext>
            </a:extLst>
          </p:cNvPr>
          <p:cNvSpPr txBox="1"/>
          <p:nvPr/>
        </p:nvSpPr>
        <p:spPr>
          <a:xfrm>
            <a:off x="1368331" y="1870145"/>
            <a:ext cx="886781" cy="338554"/>
          </a:xfrm>
          <a:prstGeom prst="rect">
            <a:avLst/>
          </a:prstGeom>
          <a:noFill/>
        </p:spPr>
        <p:txBody>
          <a:bodyPr wrap="none" rtlCol="0">
            <a:spAutoFit/>
          </a:bodyPr>
          <a:lstStyle/>
          <a:p>
            <a:r>
              <a:rPr lang="en-US" altLang="zh-CN" sz="1600" dirty="0">
                <a:solidFill>
                  <a:schemeClr val="accent1"/>
                </a:solidFill>
              </a:rPr>
              <a:t>20XX</a:t>
            </a:r>
            <a:r>
              <a:rPr lang="zh-CN" altLang="en-US" sz="1600" dirty="0">
                <a:solidFill>
                  <a:schemeClr val="accent1"/>
                </a:solidFill>
              </a:rPr>
              <a:t>年</a:t>
            </a:r>
          </a:p>
        </p:txBody>
      </p:sp>
      <p:sp>
        <p:nvSpPr>
          <p:cNvPr id="15" name="文本框 14">
            <a:extLst>
              <a:ext uri="{FF2B5EF4-FFF2-40B4-BE49-F238E27FC236}">
                <a16:creationId xmlns:a16="http://schemas.microsoft.com/office/drawing/2014/main" xmlns="" id="{E54F2A89-F449-4A66-B4E4-9DE95FE4C176}"/>
              </a:ext>
            </a:extLst>
          </p:cNvPr>
          <p:cNvSpPr txBox="1"/>
          <p:nvPr/>
        </p:nvSpPr>
        <p:spPr>
          <a:xfrm>
            <a:off x="1368331" y="2172996"/>
            <a:ext cx="1467068" cy="338554"/>
          </a:xfrm>
          <a:prstGeom prst="rect">
            <a:avLst/>
          </a:prstGeom>
          <a:noFill/>
        </p:spPr>
        <p:txBody>
          <a:bodyPr wrap="none" rtlCol="0">
            <a:spAutoFit/>
          </a:bodyPr>
          <a:lstStyle>
            <a:defPPr>
              <a:defRPr lang="zh-CN"/>
            </a:defPPr>
            <a:lvl1pPr>
              <a:lnSpc>
                <a:spcPct val="130000"/>
              </a:lnSpc>
              <a:defRPr sz="1600">
                <a:latin typeface="+mn-ea"/>
              </a:defRPr>
            </a:lvl1pPr>
          </a:lstStyle>
          <a:p>
            <a:r>
              <a:rPr lang="zh-CN" altLang="en-US" dirty="0"/>
              <a:t>公司于</a:t>
            </a:r>
            <a:r>
              <a:rPr lang="en-US" altLang="zh-CN" dirty="0"/>
              <a:t>XX</a:t>
            </a:r>
            <a:r>
              <a:rPr lang="zh-CN" altLang="en-US" dirty="0"/>
              <a:t>成立</a:t>
            </a:r>
          </a:p>
        </p:txBody>
      </p:sp>
      <p:grpSp>
        <p:nvGrpSpPr>
          <p:cNvPr id="16" name="组合 15">
            <a:extLst>
              <a:ext uri="{FF2B5EF4-FFF2-40B4-BE49-F238E27FC236}">
                <a16:creationId xmlns:a16="http://schemas.microsoft.com/office/drawing/2014/main" xmlns="" id="{6A318DC4-DBB8-4E89-94CA-889D6A1783EE}"/>
              </a:ext>
            </a:extLst>
          </p:cNvPr>
          <p:cNvGrpSpPr/>
          <p:nvPr/>
        </p:nvGrpSpPr>
        <p:grpSpPr>
          <a:xfrm>
            <a:off x="2764867" y="3135447"/>
            <a:ext cx="162000" cy="162000"/>
            <a:chOff x="803203" y="2932814"/>
            <a:chExt cx="162000" cy="162000"/>
          </a:xfrm>
        </p:grpSpPr>
        <p:sp>
          <p:nvSpPr>
            <p:cNvPr id="17" name="椭圆 16">
              <a:extLst>
                <a:ext uri="{FF2B5EF4-FFF2-40B4-BE49-F238E27FC236}">
                  <a16:creationId xmlns:a16="http://schemas.microsoft.com/office/drawing/2014/main" xmlns="" id="{1EB2DAF3-E4F8-4EB7-9995-2110C9BDFAFE}"/>
                </a:ext>
              </a:extLst>
            </p:cNvPr>
            <p:cNvSpPr>
              <a:spLocks noChangeAspect="1"/>
            </p:cNvSpPr>
            <p:nvPr/>
          </p:nvSpPr>
          <p:spPr>
            <a:xfrm>
              <a:off x="803203" y="2932814"/>
              <a:ext cx="162000" cy="162000"/>
            </a:xfrm>
            <a:prstGeom prst="ellipse">
              <a:avLst/>
            </a:prstGeom>
            <a:solidFill>
              <a:schemeClr val="accent2">
                <a:alpha val="2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18" name="椭圆 17">
              <a:extLst>
                <a:ext uri="{FF2B5EF4-FFF2-40B4-BE49-F238E27FC236}">
                  <a16:creationId xmlns:a16="http://schemas.microsoft.com/office/drawing/2014/main" xmlns="" id="{105C941C-67FF-44C6-8623-5618E3FF1482}"/>
                </a:ext>
              </a:extLst>
            </p:cNvPr>
            <p:cNvSpPr>
              <a:spLocks noChangeAspect="1"/>
            </p:cNvSpPr>
            <p:nvPr/>
          </p:nvSpPr>
          <p:spPr>
            <a:xfrm>
              <a:off x="846321" y="2975932"/>
              <a:ext cx="75764" cy="75764"/>
            </a:xfrm>
            <a:prstGeom prst="ellipse">
              <a:avLst/>
            </a:prstGeom>
            <a:solidFill>
              <a:schemeClr val="accent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grpSp>
      <p:cxnSp>
        <p:nvCxnSpPr>
          <p:cNvPr id="19" name="直接连接符 18">
            <a:extLst>
              <a:ext uri="{FF2B5EF4-FFF2-40B4-BE49-F238E27FC236}">
                <a16:creationId xmlns:a16="http://schemas.microsoft.com/office/drawing/2014/main" xmlns="" id="{4FD4A176-CA2E-4E38-9729-912897D2E25C}"/>
              </a:ext>
            </a:extLst>
          </p:cNvPr>
          <p:cNvCxnSpPr>
            <a:cxnSpLocks/>
          </p:cNvCxnSpPr>
          <p:nvPr/>
        </p:nvCxnSpPr>
        <p:spPr>
          <a:xfrm>
            <a:off x="2845867" y="3216447"/>
            <a:ext cx="0" cy="1501380"/>
          </a:xfrm>
          <a:prstGeom prst="line">
            <a:avLst/>
          </a:prstGeom>
          <a:ln>
            <a:gradFill>
              <a:gsLst>
                <a:gs pos="0">
                  <a:schemeClr val="accent1"/>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xmlns="" id="{0793B38A-86A5-4102-8504-482F7951397A}"/>
              </a:ext>
            </a:extLst>
          </p:cNvPr>
          <p:cNvSpPr txBox="1"/>
          <p:nvPr/>
        </p:nvSpPr>
        <p:spPr>
          <a:xfrm>
            <a:off x="2837056" y="3417569"/>
            <a:ext cx="886781" cy="338554"/>
          </a:xfrm>
          <a:prstGeom prst="rect">
            <a:avLst/>
          </a:prstGeom>
          <a:noFill/>
        </p:spPr>
        <p:txBody>
          <a:bodyPr wrap="none" rtlCol="0">
            <a:spAutoFit/>
          </a:bodyPr>
          <a:lstStyle/>
          <a:p>
            <a:r>
              <a:rPr lang="en-US" altLang="zh-CN" sz="1600" dirty="0">
                <a:solidFill>
                  <a:schemeClr val="accent1"/>
                </a:solidFill>
              </a:rPr>
              <a:t>20XX</a:t>
            </a:r>
            <a:r>
              <a:rPr lang="zh-CN" altLang="en-US" sz="1600" dirty="0">
                <a:solidFill>
                  <a:schemeClr val="accent1"/>
                </a:solidFill>
              </a:rPr>
              <a:t>年</a:t>
            </a:r>
          </a:p>
        </p:txBody>
      </p:sp>
      <p:sp>
        <p:nvSpPr>
          <p:cNvPr id="21" name="文本框 20">
            <a:extLst>
              <a:ext uri="{FF2B5EF4-FFF2-40B4-BE49-F238E27FC236}">
                <a16:creationId xmlns:a16="http://schemas.microsoft.com/office/drawing/2014/main" xmlns="" id="{285E7103-EE57-427B-8C0F-E702104F9CE3}"/>
              </a:ext>
            </a:extLst>
          </p:cNvPr>
          <p:cNvSpPr txBox="1"/>
          <p:nvPr/>
        </p:nvSpPr>
        <p:spPr>
          <a:xfrm>
            <a:off x="2837056" y="3720420"/>
            <a:ext cx="1598515" cy="390171"/>
          </a:xfrm>
          <a:prstGeom prst="rect">
            <a:avLst/>
          </a:prstGeom>
          <a:noFill/>
        </p:spPr>
        <p:txBody>
          <a:bodyPr wrap="none" rtlCol="0">
            <a:spAutoFit/>
          </a:bodyPr>
          <a:lstStyle>
            <a:defPPr>
              <a:defRPr lang="zh-CN"/>
            </a:defPPr>
            <a:lvl1pPr>
              <a:lnSpc>
                <a:spcPct val="130000"/>
              </a:lnSpc>
              <a:defRPr sz="1600">
                <a:latin typeface="+mn-ea"/>
              </a:defRPr>
            </a:lvl1pPr>
          </a:lstStyle>
          <a:p>
            <a:r>
              <a:rPr lang="zh-CN" altLang="en-US" sz="1600" dirty="0"/>
              <a:t>注册了企业商标</a:t>
            </a:r>
          </a:p>
        </p:txBody>
      </p:sp>
      <p:grpSp>
        <p:nvGrpSpPr>
          <p:cNvPr id="24" name="组合 23">
            <a:extLst>
              <a:ext uri="{FF2B5EF4-FFF2-40B4-BE49-F238E27FC236}">
                <a16:creationId xmlns:a16="http://schemas.microsoft.com/office/drawing/2014/main" xmlns="" id="{1D572680-EA2E-41E1-B100-14C56BAB219D}"/>
              </a:ext>
            </a:extLst>
          </p:cNvPr>
          <p:cNvGrpSpPr/>
          <p:nvPr/>
        </p:nvGrpSpPr>
        <p:grpSpPr>
          <a:xfrm>
            <a:off x="4123520" y="3135447"/>
            <a:ext cx="162000" cy="162000"/>
            <a:chOff x="803203" y="2932814"/>
            <a:chExt cx="162000" cy="162000"/>
          </a:xfrm>
        </p:grpSpPr>
        <p:sp>
          <p:nvSpPr>
            <p:cNvPr id="25" name="椭圆 24">
              <a:extLst>
                <a:ext uri="{FF2B5EF4-FFF2-40B4-BE49-F238E27FC236}">
                  <a16:creationId xmlns:a16="http://schemas.microsoft.com/office/drawing/2014/main" xmlns="" id="{9AA2D838-A1E7-4F28-9264-F54A3C0A7280}"/>
                </a:ext>
              </a:extLst>
            </p:cNvPr>
            <p:cNvSpPr>
              <a:spLocks noChangeAspect="1"/>
            </p:cNvSpPr>
            <p:nvPr/>
          </p:nvSpPr>
          <p:spPr>
            <a:xfrm>
              <a:off x="803203" y="2932814"/>
              <a:ext cx="162000" cy="162000"/>
            </a:xfrm>
            <a:prstGeom prst="ellipse">
              <a:avLst/>
            </a:prstGeom>
            <a:solidFill>
              <a:schemeClr val="accent2">
                <a:alpha val="2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26" name="椭圆 25">
              <a:extLst>
                <a:ext uri="{FF2B5EF4-FFF2-40B4-BE49-F238E27FC236}">
                  <a16:creationId xmlns:a16="http://schemas.microsoft.com/office/drawing/2014/main" xmlns="" id="{D71F2247-614F-4545-AF8B-637448D888CA}"/>
                </a:ext>
              </a:extLst>
            </p:cNvPr>
            <p:cNvSpPr>
              <a:spLocks noChangeAspect="1"/>
            </p:cNvSpPr>
            <p:nvPr/>
          </p:nvSpPr>
          <p:spPr>
            <a:xfrm>
              <a:off x="846321" y="2975932"/>
              <a:ext cx="75764" cy="75764"/>
            </a:xfrm>
            <a:prstGeom prst="ellipse">
              <a:avLst/>
            </a:prstGeom>
            <a:solidFill>
              <a:schemeClr val="accent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grpSp>
      <p:cxnSp>
        <p:nvCxnSpPr>
          <p:cNvPr id="27" name="直接连接符 26">
            <a:extLst>
              <a:ext uri="{FF2B5EF4-FFF2-40B4-BE49-F238E27FC236}">
                <a16:creationId xmlns:a16="http://schemas.microsoft.com/office/drawing/2014/main" xmlns="" id="{B22B3425-B05B-4289-8E1C-CC834C23BAA2}"/>
              </a:ext>
            </a:extLst>
          </p:cNvPr>
          <p:cNvCxnSpPr>
            <a:stCxn id="25" idx="0"/>
          </p:cNvCxnSpPr>
          <p:nvPr/>
        </p:nvCxnSpPr>
        <p:spPr>
          <a:xfrm flipV="1">
            <a:off x="4204520" y="1634067"/>
            <a:ext cx="0" cy="1501380"/>
          </a:xfrm>
          <a:prstGeom prst="line">
            <a:avLst/>
          </a:prstGeom>
          <a:ln>
            <a:gradFill>
              <a:gsLst>
                <a:gs pos="0">
                  <a:schemeClr val="accent1"/>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95049714-BC61-435E-9336-2935BCAECD2D}"/>
              </a:ext>
            </a:extLst>
          </p:cNvPr>
          <p:cNvSpPr txBox="1"/>
          <p:nvPr/>
        </p:nvSpPr>
        <p:spPr>
          <a:xfrm>
            <a:off x="4166638" y="1870145"/>
            <a:ext cx="886781" cy="338554"/>
          </a:xfrm>
          <a:prstGeom prst="rect">
            <a:avLst/>
          </a:prstGeom>
          <a:noFill/>
        </p:spPr>
        <p:txBody>
          <a:bodyPr wrap="none" rtlCol="0">
            <a:spAutoFit/>
          </a:bodyPr>
          <a:lstStyle/>
          <a:p>
            <a:r>
              <a:rPr lang="en-US" altLang="zh-CN" sz="1600" dirty="0">
                <a:solidFill>
                  <a:schemeClr val="accent1"/>
                </a:solidFill>
              </a:rPr>
              <a:t>20XX</a:t>
            </a:r>
            <a:r>
              <a:rPr lang="zh-CN" altLang="en-US" sz="1600" dirty="0">
                <a:solidFill>
                  <a:schemeClr val="accent1"/>
                </a:solidFill>
              </a:rPr>
              <a:t>年</a:t>
            </a:r>
          </a:p>
        </p:txBody>
      </p:sp>
      <p:sp>
        <p:nvSpPr>
          <p:cNvPr id="29" name="文本框 28">
            <a:extLst>
              <a:ext uri="{FF2B5EF4-FFF2-40B4-BE49-F238E27FC236}">
                <a16:creationId xmlns:a16="http://schemas.microsoft.com/office/drawing/2014/main" xmlns="" id="{577CB7AD-32B2-412C-A224-A52831ED23F7}"/>
              </a:ext>
            </a:extLst>
          </p:cNvPr>
          <p:cNvSpPr txBox="1"/>
          <p:nvPr/>
        </p:nvSpPr>
        <p:spPr>
          <a:xfrm>
            <a:off x="4166640" y="2172996"/>
            <a:ext cx="1714200" cy="707758"/>
          </a:xfrm>
          <a:prstGeom prst="rect">
            <a:avLst/>
          </a:prstGeom>
          <a:noFill/>
        </p:spPr>
        <p:txBody>
          <a:bodyPr wrap="square" rtlCol="0">
            <a:spAutoFit/>
          </a:bodyPr>
          <a:lstStyle/>
          <a:p>
            <a:pPr>
              <a:lnSpc>
                <a:spcPct val="130000"/>
              </a:lnSpc>
            </a:pPr>
            <a:r>
              <a:rPr lang="zh-CN" altLang="en-US" sz="1600" dirty="0"/>
              <a:t>企业商标被认定为“驰名商标”</a:t>
            </a:r>
          </a:p>
        </p:txBody>
      </p:sp>
      <p:grpSp>
        <p:nvGrpSpPr>
          <p:cNvPr id="30" name="组合 29">
            <a:extLst>
              <a:ext uri="{FF2B5EF4-FFF2-40B4-BE49-F238E27FC236}">
                <a16:creationId xmlns:a16="http://schemas.microsoft.com/office/drawing/2014/main" xmlns="" id="{7058D8A3-8006-4F8A-8BF9-C1146853A38C}"/>
              </a:ext>
            </a:extLst>
          </p:cNvPr>
          <p:cNvGrpSpPr/>
          <p:nvPr/>
        </p:nvGrpSpPr>
        <p:grpSpPr>
          <a:xfrm>
            <a:off x="5439055" y="3135447"/>
            <a:ext cx="162000" cy="162000"/>
            <a:chOff x="803203" y="2932814"/>
            <a:chExt cx="162000" cy="162000"/>
          </a:xfrm>
        </p:grpSpPr>
        <p:sp>
          <p:nvSpPr>
            <p:cNvPr id="31" name="椭圆 30">
              <a:extLst>
                <a:ext uri="{FF2B5EF4-FFF2-40B4-BE49-F238E27FC236}">
                  <a16:creationId xmlns:a16="http://schemas.microsoft.com/office/drawing/2014/main" xmlns="" id="{2060F577-1755-4280-BCE6-69B0AA3CAD4B}"/>
                </a:ext>
              </a:extLst>
            </p:cNvPr>
            <p:cNvSpPr>
              <a:spLocks noChangeAspect="1"/>
            </p:cNvSpPr>
            <p:nvPr/>
          </p:nvSpPr>
          <p:spPr>
            <a:xfrm>
              <a:off x="803203" y="2932814"/>
              <a:ext cx="162000" cy="162000"/>
            </a:xfrm>
            <a:prstGeom prst="ellipse">
              <a:avLst/>
            </a:prstGeom>
            <a:solidFill>
              <a:schemeClr val="accent2">
                <a:alpha val="2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32" name="椭圆 31">
              <a:extLst>
                <a:ext uri="{FF2B5EF4-FFF2-40B4-BE49-F238E27FC236}">
                  <a16:creationId xmlns:a16="http://schemas.microsoft.com/office/drawing/2014/main" xmlns="" id="{4E826978-1657-4B2A-98E9-8C33944D8AC8}"/>
                </a:ext>
              </a:extLst>
            </p:cNvPr>
            <p:cNvSpPr>
              <a:spLocks noChangeAspect="1"/>
            </p:cNvSpPr>
            <p:nvPr/>
          </p:nvSpPr>
          <p:spPr>
            <a:xfrm>
              <a:off x="846321" y="2975932"/>
              <a:ext cx="75764" cy="75764"/>
            </a:xfrm>
            <a:prstGeom prst="ellipse">
              <a:avLst/>
            </a:prstGeom>
            <a:solidFill>
              <a:schemeClr val="accent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grpSp>
      <p:cxnSp>
        <p:nvCxnSpPr>
          <p:cNvPr id="33" name="直接连接符 32">
            <a:extLst>
              <a:ext uri="{FF2B5EF4-FFF2-40B4-BE49-F238E27FC236}">
                <a16:creationId xmlns:a16="http://schemas.microsoft.com/office/drawing/2014/main" xmlns="" id="{280B4977-9714-4AF2-99E0-C6FC806ADF50}"/>
              </a:ext>
            </a:extLst>
          </p:cNvPr>
          <p:cNvCxnSpPr>
            <a:cxnSpLocks/>
          </p:cNvCxnSpPr>
          <p:nvPr/>
        </p:nvCxnSpPr>
        <p:spPr>
          <a:xfrm>
            <a:off x="5520055" y="3216447"/>
            <a:ext cx="0" cy="1501380"/>
          </a:xfrm>
          <a:prstGeom prst="line">
            <a:avLst/>
          </a:prstGeom>
          <a:ln>
            <a:gradFill>
              <a:gsLst>
                <a:gs pos="0">
                  <a:schemeClr val="accent1"/>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xmlns="" id="{10404612-B4D1-4A72-82EF-3A5FBC7D4C28}"/>
              </a:ext>
            </a:extLst>
          </p:cNvPr>
          <p:cNvSpPr txBox="1"/>
          <p:nvPr/>
        </p:nvSpPr>
        <p:spPr>
          <a:xfrm>
            <a:off x="5511244" y="3417569"/>
            <a:ext cx="886781" cy="338554"/>
          </a:xfrm>
          <a:prstGeom prst="rect">
            <a:avLst/>
          </a:prstGeom>
          <a:noFill/>
        </p:spPr>
        <p:txBody>
          <a:bodyPr wrap="none" rtlCol="0">
            <a:spAutoFit/>
          </a:bodyPr>
          <a:lstStyle/>
          <a:p>
            <a:r>
              <a:rPr lang="en-US" altLang="zh-CN" sz="1600" dirty="0">
                <a:solidFill>
                  <a:schemeClr val="accent1"/>
                </a:solidFill>
              </a:rPr>
              <a:t>20XX</a:t>
            </a:r>
            <a:r>
              <a:rPr lang="zh-CN" altLang="en-US" sz="1600" dirty="0">
                <a:solidFill>
                  <a:schemeClr val="accent1"/>
                </a:solidFill>
              </a:rPr>
              <a:t>年</a:t>
            </a:r>
          </a:p>
        </p:txBody>
      </p:sp>
      <p:sp>
        <p:nvSpPr>
          <p:cNvPr id="35" name="文本框 34">
            <a:extLst>
              <a:ext uri="{FF2B5EF4-FFF2-40B4-BE49-F238E27FC236}">
                <a16:creationId xmlns:a16="http://schemas.microsoft.com/office/drawing/2014/main" xmlns="" id="{6B8A688F-13C5-412A-99BC-FF7410FC46D0}"/>
              </a:ext>
            </a:extLst>
          </p:cNvPr>
          <p:cNvSpPr txBox="1"/>
          <p:nvPr/>
        </p:nvSpPr>
        <p:spPr>
          <a:xfrm>
            <a:off x="5511244" y="3720420"/>
            <a:ext cx="1854995" cy="390171"/>
          </a:xfrm>
          <a:prstGeom prst="rect">
            <a:avLst/>
          </a:prstGeom>
          <a:noFill/>
        </p:spPr>
        <p:txBody>
          <a:bodyPr wrap="none" rtlCol="0">
            <a:spAutoFit/>
          </a:bodyPr>
          <a:lstStyle>
            <a:defPPr>
              <a:defRPr lang="zh-CN"/>
            </a:defPPr>
            <a:lvl1pPr>
              <a:lnSpc>
                <a:spcPct val="130000"/>
              </a:lnSpc>
              <a:defRPr sz="1600">
                <a:latin typeface="+mn-ea"/>
              </a:defRPr>
            </a:lvl1pPr>
          </a:lstStyle>
          <a:p>
            <a:r>
              <a:rPr lang="zh-CN" altLang="en-US" dirty="0"/>
              <a:t>更名为</a:t>
            </a:r>
            <a:r>
              <a:rPr lang="en-US" altLang="zh-CN" dirty="0"/>
              <a:t>XX</a:t>
            </a:r>
            <a:r>
              <a:rPr lang="zh-CN" altLang="en-US" dirty="0"/>
              <a:t>有限公司</a:t>
            </a:r>
          </a:p>
        </p:txBody>
      </p:sp>
      <p:grpSp>
        <p:nvGrpSpPr>
          <p:cNvPr id="41" name="组合 40">
            <a:extLst>
              <a:ext uri="{FF2B5EF4-FFF2-40B4-BE49-F238E27FC236}">
                <a16:creationId xmlns:a16="http://schemas.microsoft.com/office/drawing/2014/main" xmlns="" id="{6B4C95E7-8C6B-4C7B-999E-1A923F024642}"/>
              </a:ext>
            </a:extLst>
          </p:cNvPr>
          <p:cNvGrpSpPr/>
          <p:nvPr/>
        </p:nvGrpSpPr>
        <p:grpSpPr>
          <a:xfrm>
            <a:off x="6878708" y="3135447"/>
            <a:ext cx="162000" cy="162000"/>
            <a:chOff x="803203" y="2932814"/>
            <a:chExt cx="162000" cy="162000"/>
          </a:xfrm>
        </p:grpSpPr>
        <p:sp>
          <p:nvSpPr>
            <p:cNvPr id="42" name="椭圆 41">
              <a:extLst>
                <a:ext uri="{FF2B5EF4-FFF2-40B4-BE49-F238E27FC236}">
                  <a16:creationId xmlns:a16="http://schemas.microsoft.com/office/drawing/2014/main" xmlns="" id="{EF79BE13-A802-4AC5-94A6-7FD6693C49EF}"/>
                </a:ext>
              </a:extLst>
            </p:cNvPr>
            <p:cNvSpPr>
              <a:spLocks noChangeAspect="1"/>
            </p:cNvSpPr>
            <p:nvPr/>
          </p:nvSpPr>
          <p:spPr>
            <a:xfrm>
              <a:off x="803203" y="2932814"/>
              <a:ext cx="162000" cy="162000"/>
            </a:xfrm>
            <a:prstGeom prst="ellipse">
              <a:avLst/>
            </a:prstGeom>
            <a:solidFill>
              <a:schemeClr val="accent2">
                <a:alpha val="2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43" name="椭圆 42">
              <a:extLst>
                <a:ext uri="{FF2B5EF4-FFF2-40B4-BE49-F238E27FC236}">
                  <a16:creationId xmlns:a16="http://schemas.microsoft.com/office/drawing/2014/main" xmlns="" id="{D402BBAE-CB04-4971-8785-F16505BDFDFD}"/>
                </a:ext>
              </a:extLst>
            </p:cNvPr>
            <p:cNvSpPr>
              <a:spLocks noChangeAspect="1"/>
            </p:cNvSpPr>
            <p:nvPr/>
          </p:nvSpPr>
          <p:spPr>
            <a:xfrm>
              <a:off x="846321" y="2975932"/>
              <a:ext cx="75764" cy="75764"/>
            </a:xfrm>
            <a:prstGeom prst="ellipse">
              <a:avLst/>
            </a:prstGeom>
            <a:solidFill>
              <a:schemeClr val="accent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grpSp>
      <p:cxnSp>
        <p:nvCxnSpPr>
          <p:cNvPr id="44" name="直接连接符 43">
            <a:extLst>
              <a:ext uri="{FF2B5EF4-FFF2-40B4-BE49-F238E27FC236}">
                <a16:creationId xmlns:a16="http://schemas.microsoft.com/office/drawing/2014/main" xmlns="" id="{A5DF4206-3051-4784-ABC6-5DDEA7AC9134}"/>
              </a:ext>
            </a:extLst>
          </p:cNvPr>
          <p:cNvCxnSpPr>
            <a:stCxn id="42" idx="0"/>
          </p:cNvCxnSpPr>
          <p:nvPr/>
        </p:nvCxnSpPr>
        <p:spPr>
          <a:xfrm flipV="1">
            <a:off x="6959708" y="1634067"/>
            <a:ext cx="0" cy="1501380"/>
          </a:xfrm>
          <a:prstGeom prst="line">
            <a:avLst/>
          </a:prstGeom>
          <a:ln>
            <a:gradFill>
              <a:gsLst>
                <a:gs pos="0">
                  <a:schemeClr val="accent1"/>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a16="http://schemas.microsoft.com/office/drawing/2014/main" xmlns="" id="{DA8EDDCD-0216-4F85-A21D-F26F02A69AC9}"/>
              </a:ext>
            </a:extLst>
          </p:cNvPr>
          <p:cNvSpPr txBox="1"/>
          <p:nvPr/>
        </p:nvSpPr>
        <p:spPr>
          <a:xfrm>
            <a:off x="6921826" y="1870145"/>
            <a:ext cx="886781" cy="338554"/>
          </a:xfrm>
          <a:prstGeom prst="rect">
            <a:avLst/>
          </a:prstGeom>
          <a:noFill/>
        </p:spPr>
        <p:txBody>
          <a:bodyPr wrap="none" rtlCol="0">
            <a:spAutoFit/>
          </a:bodyPr>
          <a:lstStyle/>
          <a:p>
            <a:r>
              <a:rPr lang="en-US" altLang="zh-CN" sz="1600" dirty="0">
                <a:solidFill>
                  <a:schemeClr val="accent1"/>
                </a:solidFill>
              </a:rPr>
              <a:t>20XX</a:t>
            </a:r>
            <a:r>
              <a:rPr lang="zh-CN" altLang="en-US" sz="1600" dirty="0">
                <a:solidFill>
                  <a:schemeClr val="accent1"/>
                </a:solidFill>
              </a:rPr>
              <a:t>年</a:t>
            </a:r>
          </a:p>
        </p:txBody>
      </p:sp>
      <p:sp>
        <p:nvSpPr>
          <p:cNvPr id="46" name="文本框 45">
            <a:extLst>
              <a:ext uri="{FF2B5EF4-FFF2-40B4-BE49-F238E27FC236}">
                <a16:creationId xmlns:a16="http://schemas.microsoft.com/office/drawing/2014/main" xmlns="" id="{36A6F259-7350-43DF-B6AD-C471DAA711E4}"/>
              </a:ext>
            </a:extLst>
          </p:cNvPr>
          <p:cNvSpPr txBox="1"/>
          <p:nvPr/>
        </p:nvSpPr>
        <p:spPr>
          <a:xfrm>
            <a:off x="6921826" y="2172996"/>
            <a:ext cx="1714200" cy="710259"/>
          </a:xfrm>
          <a:prstGeom prst="rect">
            <a:avLst/>
          </a:prstGeom>
          <a:noFill/>
        </p:spPr>
        <p:txBody>
          <a:bodyPr wrap="square" rtlCol="0">
            <a:spAutoFit/>
          </a:bodyPr>
          <a:lstStyle>
            <a:defPPr>
              <a:defRPr lang="zh-CN"/>
            </a:defPPr>
            <a:lvl1pPr>
              <a:lnSpc>
                <a:spcPct val="130000"/>
              </a:lnSpc>
              <a:defRPr sz="1600">
                <a:latin typeface="+mn-ea"/>
              </a:defRPr>
            </a:lvl1pPr>
          </a:lstStyle>
          <a:p>
            <a:r>
              <a:rPr lang="zh-CN" altLang="en-US" dirty="0"/>
              <a:t>完成全方位装修改造</a:t>
            </a:r>
          </a:p>
        </p:txBody>
      </p:sp>
      <p:grpSp>
        <p:nvGrpSpPr>
          <p:cNvPr id="47" name="组合 46">
            <a:extLst>
              <a:ext uri="{FF2B5EF4-FFF2-40B4-BE49-F238E27FC236}">
                <a16:creationId xmlns:a16="http://schemas.microsoft.com/office/drawing/2014/main" xmlns="" id="{1D2280D0-196F-4F00-90BE-ACD0B9FC1E2F}"/>
              </a:ext>
            </a:extLst>
          </p:cNvPr>
          <p:cNvGrpSpPr/>
          <p:nvPr/>
        </p:nvGrpSpPr>
        <p:grpSpPr>
          <a:xfrm>
            <a:off x="7964323" y="3135447"/>
            <a:ext cx="162000" cy="162000"/>
            <a:chOff x="803203" y="2932814"/>
            <a:chExt cx="162000" cy="162000"/>
          </a:xfrm>
        </p:grpSpPr>
        <p:sp>
          <p:nvSpPr>
            <p:cNvPr id="48" name="椭圆 47">
              <a:extLst>
                <a:ext uri="{FF2B5EF4-FFF2-40B4-BE49-F238E27FC236}">
                  <a16:creationId xmlns:a16="http://schemas.microsoft.com/office/drawing/2014/main" xmlns="" id="{70C60BD1-3EE7-4A97-B598-E169301A8086}"/>
                </a:ext>
              </a:extLst>
            </p:cNvPr>
            <p:cNvSpPr>
              <a:spLocks noChangeAspect="1"/>
            </p:cNvSpPr>
            <p:nvPr/>
          </p:nvSpPr>
          <p:spPr>
            <a:xfrm>
              <a:off x="803203" y="2932814"/>
              <a:ext cx="162000" cy="162000"/>
            </a:xfrm>
            <a:prstGeom prst="ellipse">
              <a:avLst/>
            </a:prstGeom>
            <a:solidFill>
              <a:schemeClr val="accent2">
                <a:alpha val="2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49" name="椭圆 48">
              <a:extLst>
                <a:ext uri="{FF2B5EF4-FFF2-40B4-BE49-F238E27FC236}">
                  <a16:creationId xmlns:a16="http://schemas.microsoft.com/office/drawing/2014/main" xmlns="" id="{7AAE4124-62C5-4FB4-901F-0C1FAD701508}"/>
                </a:ext>
              </a:extLst>
            </p:cNvPr>
            <p:cNvSpPr>
              <a:spLocks noChangeAspect="1"/>
            </p:cNvSpPr>
            <p:nvPr/>
          </p:nvSpPr>
          <p:spPr>
            <a:xfrm>
              <a:off x="846321" y="2975932"/>
              <a:ext cx="75764" cy="75764"/>
            </a:xfrm>
            <a:prstGeom prst="ellipse">
              <a:avLst/>
            </a:prstGeom>
            <a:solidFill>
              <a:schemeClr val="accent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grpSp>
      <p:cxnSp>
        <p:nvCxnSpPr>
          <p:cNvPr id="50" name="直接连接符 49">
            <a:extLst>
              <a:ext uri="{FF2B5EF4-FFF2-40B4-BE49-F238E27FC236}">
                <a16:creationId xmlns:a16="http://schemas.microsoft.com/office/drawing/2014/main" xmlns="" id="{15CF6DB0-9BCB-4E09-B5ED-2E83307B04DF}"/>
              </a:ext>
            </a:extLst>
          </p:cNvPr>
          <p:cNvCxnSpPr>
            <a:cxnSpLocks/>
          </p:cNvCxnSpPr>
          <p:nvPr/>
        </p:nvCxnSpPr>
        <p:spPr>
          <a:xfrm>
            <a:off x="8045323" y="3216447"/>
            <a:ext cx="0" cy="1501380"/>
          </a:xfrm>
          <a:prstGeom prst="line">
            <a:avLst/>
          </a:prstGeom>
          <a:ln>
            <a:gradFill>
              <a:gsLst>
                <a:gs pos="0">
                  <a:schemeClr val="accent1"/>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xmlns="" id="{90162E24-6C8A-4360-9592-E4189E5050E6}"/>
              </a:ext>
            </a:extLst>
          </p:cNvPr>
          <p:cNvSpPr txBox="1"/>
          <p:nvPr/>
        </p:nvSpPr>
        <p:spPr>
          <a:xfrm>
            <a:off x="8036512" y="3417569"/>
            <a:ext cx="886781" cy="338554"/>
          </a:xfrm>
          <a:prstGeom prst="rect">
            <a:avLst/>
          </a:prstGeom>
          <a:noFill/>
        </p:spPr>
        <p:txBody>
          <a:bodyPr wrap="none" rtlCol="0">
            <a:spAutoFit/>
          </a:bodyPr>
          <a:lstStyle/>
          <a:p>
            <a:r>
              <a:rPr lang="en-US" altLang="zh-CN" sz="1600" dirty="0">
                <a:solidFill>
                  <a:schemeClr val="accent1"/>
                </a:solidFill>
              </a:rPr>
              <a:t>20XX</a:t>
            </a:r>
            <a:r>
              <a:rPr lang="zh-CN" altLang="en-US" sz="1600" dirty="0">
                <a:solidFill>
                  <a:schemeClr val="accent1"/>
                </a:solidFill>
              </a:rPr>
              <a:t>年</a:t>
            </a:r>
          </a:p>
        </p:txBody>
      </p:sp>
      <p:sp>
        <p:nvSpPr>
          <p:cNvPr id="52" name="文本框 51">
            <a:extLst>
              <a:ext uri="{FF2B5EF4-FFF2-40B4-BE49-F238E27FC236}">
                <a16:creationId xmlns:a16="http://schemas.microsoft.com/office/drawing/2014/main" xmlns="" id="{8E260D19-6949-47FD-B93D-338D9BF92708}"/>
              </a:ext>
            </a:extLst>
          </p:cNvPr>
          <p:cNvSpPr txBox="1"/>
          <p:nvPr/>
        </p:nvSpPr>
        <p:spPr>
          <a:xfrm>
            <a:off x="8036513" y="3720420"/>
            <a:ext cx="1511092" cy="1030347"/>
          </a:xfrm>
          <a:prstGeom prst="rect">
            <a:avLst/>
          </a:prstGeom>
          <a:noFill/>
        </p:spPr>
        <p:txBody>
          <a:bodyPr wrap="square" rtlCol="0">
            <a:spAutoFit/>
          </a:bodyPr>
          <a:lstStyle>
            <a:defPPr>
              <a:defRPr lang="zh-CN"/>
            </a:defPPr>
            <a:lvl1pPr>
              <a:lnSpc>
                <a:spcPct val="130000"/>
              </a:lnSpc>
              <a:defRPr sz="1600">
                <a:latin typeface="+mn-ea"/>
              </a:defRPr>
            </a:lvl1pPr>
          </a:lstStyle>
          <a:p>
            <a:r>
              <a:rPr lang="zh-CN" altLang="en-US" dirty="0"/>
              <a:t>连续五年被评为“</a:t>
            </a:r>
            <a:r>
              <a:rPr lang="en-US" altLang="zh-CN" dirty="0"/>
              <a:t>XX</a:t>
            </a:r>
            <a:r>
              <a:rPr lang="zh-CN" altLang="en-US" dirty="0"/>
              <a:t>名牌产品</a:t>
            </a:r>
            <a:r>
              <a:rPr lang="en-US" altLang="zh-CN" dirty="0"/>
              <a:t>100</a:t>
            </a:r>
            <a:r>
              <a:rPr lang="zh-CN" altLang="en-US" dirty="0"/>
              <a:t>强”</a:t>
            </a:r>
          </a:p>
        </p:txBody>
      </p:sp>
      <p:grpSp>
        <p:nvGrpSpPr>
          <p:cNvPr id="53" name="组合 52">
            <a:extLst>
              <a:ext uri="{FF2B5EF4-FFF2-40B4-BE49-F238E27FC236}">
                <a16:creationId xmlns:a16="http://schemas.microsoft.com/office/drawing/2014/main" xmlns="" id="{8F15F679-DDB9-43C1-B7AB-91FCF7FEF012}"/>
              </a:ext>
            </a:extLst>
          </p:cNvPr>
          <p:cNvGrpSpPr/>
          <p:nvPr/>
        </p:nvGrpSpPr>
        <p:grpSpPr>
          <a:xfrm>
            <a:off x="9547604" y="3135447"/>
            <a:ext cx="162000" cy="162000"/>
            <a:chOff x="803203" y="2932814"/>
            <a:chExt cx="162000" cy="162000"/>
          </a:xfrm>
        </p:grpSpPr>
        <p:sp>
          <p:nvSpPr>
            <p:cNvPr id="54" name="椭圆 53">
              <a:extLst>
                <a:ext uri="{FF2B5EF4-FFF2-40B4-BE49-F238E27FC236}">
                  <a16:creationId xmlns:a16="http://schemas.microsoft.com/office/drawing/2014/main" xmlns="" id="{CFD167E1-0230-43C2-BB98-DD359A6D7FC9}"/>
                </a:ext>
              </a:extLst>
            </p:cNvPr>
            <p:cNvSpPr>
              <a:spLocks noChangeAspect="1"/>
            </p:cNvSpPr>
            <p:nvPr/>
          </p:nvSpPr>
          <p:spPr>
            <a:xfrm>
              <a:off x="803203" y="2932814"/>
              <a:ext cx="162000" cy="162000"/>
            </a:xfrm>
            <a:prstGeom prst="ellipse">
              <a:avLst/>
            </a:prstGeom>
            <a:solidFill>
              <a:schemeClr val="accent2">
                <a:alpha val="2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sp>
          <p:nvSpPr>
            <p:cNvPr id="55" name="椭圆 54">
              <a:extLst>
                <a:ext uri="{FF2B5EF4-FFF2-40B4-BE49-F238E27FC236}">
                  <a16:creationId xmlns:a16="http://schemas.microsoft.com/office/drawing/2014/main" xmlns="" id="{FDA86615-D318-4F7B-A4A5-224CF57628FE}"/>
                </a:ext>
              </a:extLst>
            </p:cNvPr>
            <p:cNvSpPr>
              <a:spLocks noChangeAspect="1"/>
            </p:cNvSpPr>
            <p:nvPr/>
          </p:nvSpPr>
          <p:spPr>
            <a:xfrm>
              <a:off x="846321" y="2975932"/>
              <a:ext cx="75764" cy="75764"/>
            </a:xfrm>
            <a:prstGeom prst="ellipse">
              <a:avLst/>
            </a:prstGeom>
            <a:solidFill>
              <a:schemeClr val="accent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思源黑体 CN Regular"/>
                <a:cs typeface="+mn-cs"/>
              </a:endParaRPr>
            </a:p>
          </p:txBody>
        </p:sp>
      </p:grpSp>
      <p:cxnSp>
        <p:nvCxnSpPr>
          <p:cNvPr id="56" name="直接连接符 55">
            <a:extLst>
              <a:ext uri="{FF2B5EF4-FFF2-40B4-BE49-F238E27FC236}">
                <a16:creationId xmlns:a16="http://schemas.microsoft.com/office/drawing/2014/main" xmlns="" id="{5FCEBD3E-4AC6-42C1-B6C2-82F57768D4BD}"/>
              </a:ext>
            </a:extLst>
          </p:cNvPr>
          <p:cNvCxnSpPr>
            <a:stCxn id="54" idx="0"/>
          </p:cNvCxnSpPr>
          <p:nvPr/>
        </p:nvCxnSpPr>
        <p:spPr>
          <a:xfrm flipV="1">
            <a:off x="9628604" y="1634067"/>
            <a:ext cx="0" cy="1501380"/>
          </a:xfrm>
          <a:prstGeom prst="line">
            <a:avLst/>
          </a:prstGeom>
          <a:ln>
            <a:gradFill>
              <a:gsLst>
                <a:gs pos="0">
                  <a:schemeClr val="accent1"/>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7" name="文本框 56">
            <a:extLst>
              <a:ext uri="{FF2B5EF4-FFF2-40B4-BE49-F238E27FC236}">
                <a16:creationId xmlns:a16="http://schemas.microsoft.com/office/drawing/2014/main" xmlns="" id="{E764A61C-DE60-45CF-818D-A5B99A47A276}"/>
              </a:ext>
            </a:extLst>
          </p:cNvPr>
          <p:cNvSpPr txBox="1"/>
          <p:nvPr/>
        </p:nvSpPr>
        <p:spPr>
          <a:xfrm>
            <a:off x="9590722" y="1870145"/>
            <a:ext cx="886781" cy="338554"/>
          </a:xfrm>
          <a:prstGeom prst="rect">
            <a:avLst/>
          </a:prstGeom>
          <a:noFill/>
        </p:spPr>
        <p:txBody>
          <a:bodyPr wrap="none" rtlCol="0">
            <a:spAutoFit/>
          </a:bodyPr>
          <a:lstStyle/>
          <a:p>
            <a:r>
              <a:rPr lang="en-US" altLang="zh-CN" sz="1600" dirty="0">
                <a:solidFill>
                  <a:schemeClr val="accent1"/>
                </a:solidFill>
              </a:rPr>
              <a:t>20XX</a:t>
            </a:r>
            <a:r>
              <a:rPr lang="zh-CN" altLang="en-US" sz="1600" dirty="0">
                <a:solidFill>
                  <a:schemeClr val="accent1"/>
                </a:solidFill>
              </a:rPr>
              <a:t>年</a:t>
            </a:r>
          </a:p>
        </p:txBody>
      </p:sp>
      <p:sp>
        <p:nvSpPr>
          <p:cNvPr id="58" name="文本框 57">
            <a:extLst>
              <a:ext uri="{FF2B5EF4-FFF2-40B4-BE49-F238E27FC236}">
                <a16:creationId xmlns:a16="http://schemas.microsoft.com/office/drawing/2014/main" xmlns="" id="{8C400AA2-0272-42C2-B51E-FBFDBE981D17}"/>
              </a:ext>
            </a:extLst>
          </p:cNvPr>
          <p:cNvSpPr txBox="1"/>
          <p:nvPr/>
        </p:nvSpPr>
        <p:spPr>
          <a:xfrm>
            <a:off x="9590723" y="2172996"/>
            <a:ext cx="1396536" cy="1030347"/>
          </a:xfrm>
          <a:prstGeom prst="rect">
            <a:avLst/>
          </a:prstGeom>
          <a:noFill/>
        </p:spPr>
        <p:txBody>
          <a:bodyPr wrap="square" rtlCol="0">
            <a:spAutoFit/>
          </a:bodyPr>
          <a:lstStyle>
            <a:defPPr>
              <a:defRPr lang="zh-CN"/>
            </a:defPPr>
            <a:lvl1pPr>
              <a:lnSpc>
                <a:spcPct val="130000"/>
              </a:lnSpc>
              <a:defRPr sz="1600">
                <a:latin typeface="+mn-ea"/>
              </a:defRPr>
            </a:lvl1pPr>
          </a:lstStyle>
          <a:p>
            <a:r>
              <a:rPr lang="en-US" altLang="zh-CN" dirty="0"/>
              <a:t>XX</a:t>
            </a:r>
            <a:r>
              <a:rPr lang="zh-CN" altLang="en-US" dirty="0"/>
              <a:t>产品被评为“</a:t>
            </a:r>
            <a:r>
              <a:rPr lang="en-US" altLang="zh-CN" dirty="0"/>
              <a:t>XX</a:t>
            </a:r>
            <a:r>
              <a:rPr lang="zh-CN" altLang="en-US" dirty="0"/>
              <a:t>市名牌产品”</a:t>
            </a:r>
          </a:p>
        </p:txBody>
      </p:sp>
      <p:cxnSp>
        <p:nvCxnSpPr>
          <p:cNvPr id="60" name="直接连接符 59">
            <a:extLst>
              <a:ext uri="{FF2B5EF4-FFF2-40B4-BE49-F238E27FC236}">
                <a16:creationId xmlns:a16="http://schemas.microsoft.com/office/drawing/2014/main" xmlns="" id="{22DF8D49-A2A0-43D3-8736-B2C65527341A}"/>
              </a:ext>
            </a:extLst>
          </p:cNvPr>
          <p:cNvCxnSpPr>
            <a:cxnSpLocks/>
          </p:cNvCxnSpPr>
          <p:nvPr/>
        </p:nvCxnSpPr>
        <p:spPr>
          <a:xfrm>
            <a:off x="10987258" y="3216447"/>
            <a:ext cx="1115842" cy="0"/>
          </a:xfrm>
          <a:prstGeom prst="line">
            <a:avLst/>
          </a:prstGeom>
          <a:ln w="12700">
            <a:gradFill>
              <a:gsLst>
                <a:gs pos="0">
                  <a:schemeClr val="accent2"/>
                </a:gs>
                <a:gs pos="100000">
                  <a:schemeClr val="accent1"/>
                </a:gs>
              </a:gsLst>
              <a:lin ang="0" scaled="0"/>
            </a:gradFill>
            <a:prstDash val="dash"/>
            <a:tailEnd type="stealt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71811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A03A0297-79B0-4835-9B4D-EFFF2F5CCD38}"/>
              </a:ext>
            </a:extLst>
          </p:cNvPr>
          <p:cNvSpPr/>
          <p:nvPr/>
        </p:nvSpPr>
        <p:spPr>
          <a:xfrm>
            <a:off x="695325" y="1356198"/>
            <a:ext cx="10801350" cy="4688731"/>
          </a:xfrm>
          <a:prstGeom prst="roundRect">
            <a:avLst>
              <a:gd name="adj" fmla="val 4491"/>
            </a:avLst>
          </a:prstGeom>
          <a:solidFill>
            <a:schemeClr val="bg1"/>
          </a:solidFill>
          <a:ln>
            <a:noFill/>
          </a:ln>
          <a:effectLst>
            <a:outerShdw blurRad="215900" sx="102000" sy="102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xmlns="" id="{49C7BCEF-EE3D-47C9-AFB5-BC14D31AA652}"/>
              </a:ext>
            </a:extLst>
          </p:cNvPr>
          <p:cNvSpPr>
            <a:spLocks noGrp="1"/>
          </p:cNvSpPr>
          <p:nvPr>
            <p:ph type="body" sz="quarter" idx="10"/>
          </p:nvPr>
        </p:nvSpPr>
        <p:spPr/>
        <p:txBody>
          <a:bodyPr/>
          <a:lstStyle/>
          <a:p>
            <a:r>
              <a:rPr lang="zh-CN" altLang="en-US" dirty="0"/>
              <a:t>人物介绍</a:t>
            </a:r>
          </a:p>
        </p:txBody>
      </p:sp>
      <p:pic>
        <p:nvPicPr>
          <p:cNvPr id="4" name="图片 3">
            <a:extLst>
              <a:ext uri="{FF2B5EF4-FFF2-40B4-BE49-F238E27FC236}">
                <a16:creationId xmlns:a16="http://schemas.microsoft.com/office/drawing/2014/main" xmlns="" id="{1D7C3F01-09C4-4895-A603-E95C8DDE29B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9876"/>
          <a:stretch/>
        </p:blipFill>
        <p:spPr>
          <a:xfrm>
            <a:off x="1025525" y="1859389"/>
            <a:ext cx="4867275" cy="3672622"/>
          </a:xfrm>
          <a:prstGeom prst="roundRect">
            <a:avLst>
              <a:gd name="adj" fmla="val 5256"/>
            </a:avLst>
          </a:prstGeom>
        </p:spPr>
      </p:pic>
      <p:sp>
        <p:nvSpPr>
          <p:cNvPr id="6" name="文本框 5">
            <a:extLst>
              <a:ext uri="{FF2B5EF4-FFF2-40B4-BE49-F238E27FC236}">
                <a16:creationId xmlns:a16="http://schemas.microsoft.com/office/drawing/2014/main" xmlns="" id="{D194AAB9-497C-490D-B0B6-06F35C6B7B58}"/>
              </a:ext>
            </a:extLst>
          </p:cNvPr>
          <p:cNvSpPr txBox="1"/>
          <p:nvPr/>
        </p:nvSpPr>
        <p:spPr>
          <a:xfrm>
            <a:off x="6299202" y="2621364"/>
            <a:ext cx="4254498" cy="1668021"/>
          </a:xfrm>
          <a:prstGeom prst="rect">
            <a:avLst/>
          </a:prstGeom>
          <a:noFill/>
        </p:spPr>
        <p:txBody>
          <a:bodyPr wrap="square" rtlCol="0">
            <a:spAutoFit/>
          </a:bodyPr>
          <a:lstStyle/>
          <a:p>
            <a:pPr algn="just">
              <a:lnSpc>
                <a:spcPct val="130000"/>
              </a:lnSpc>
            </a:pPr>
            <a:r>
              <a:rPr lang="zh-CN" altLang="en-US" sz="1600" dirty="0"/>
              <a:t>专业餐饮管理十几年，毕业于</a:t>
            </a:r>
            <a:r>
              <a:rPr lang="en-US" altLang="zh-CN" sz="1600" dirty="0"/>
              <a:t>XX</a:t>
            </a:r>
            <a:r>
              <a:rPr lang="zh-CN" altLang="en-US" sz="1600" dirty="0"/>
              <a:t>大学，多年的从业经验具有扎实的专业理论功底和丰富的实践经验，对餐饮行业的发展演变有着独特深刻的理解。管理经验丰富，善于与人沟通，执行力强。</a:t>
            </a:r>
            <a:r>
              <a:rPr lang="en-US" altLang="zh-CN" sz="1600" dirty="0"/>
              <a:t>XX</a:t>
            </a:r>
            <a:r>
              <a:rPr lang="zh-CN" altLang="en-US" sz="1600" dirty="0"/>
              <a:t>年正式成立</a:t>
            </a:r>
            <a:r>
              <a:rPr lang="en-US" altLang="zh-CN" sz="1600" dirty="0"/>
              <a:t>XX</a:t>
            </a:r>
            <a:r>
              <a:rPr lang="zh-CN" altLang="en-US" sz="1600" dirty="0"/>
              <a:t>有限公司。</a:t>
            </a:r>
          </a:p>
        </p:txBody>
      </p:sp>
      <p:sp>
        <p:nvSpPr>
          <p:cNvPr id="7" name="文本框 6">
            <a:extLst>
              <a:ext uri="{FF2B5EF4-FFF2-40B4-BE49-F238E27FC236}">
                <a16:creationId xmlns:a16="http://schemas.microsoft.com/office/drawing/2014/main" xmlns="" id="{91CC4E5B-2010-484F-8689-6A4BC73BB5A7}"/>
              </a:ext>
            </a:extLst>
          </p:cNvPr>
          <p:cNvSpPr txBox="1"/>
          <p:nvPr/>
        </p:nvSpPr>
        <p:spPr>
          <a:xfrm>
            <a:off x="6299202" y="2160070"/>
            <a:ext cx="1426994" cy="369332"/>
          </a:xfrm>
          <a:prstGeom prst="rect">
            <a:avLst/>
          </a:prstGeom>
          <a:noFill/>
        </p:spPr>
        <p:txBody>
          <a:bodyPr wrap="none" rtlCol="0">
            <a:spAutoFit/>
          </a:bodyPr>
          <a:lstStyle/>
          <a:p>
            <a:r>
              <a:rPr lang="zh-CN" altLang="en-US" dirty="0">
                <a:latin typeface="+mj-ea"/>
                <a:ea typeface="+mj-ea"/>
              </a:rPr>
              <a:t>创始人</a:t>
            </a:r>
            <a:r>
              <a:rPr lang="en-US" altLang="zh-CN" dirty="0">
                <a:latin typeface="+mj-ea"/>
                <a:ea typeface="+mj-ea"/>
              </a:rPr>
              <a:t>-</a:t>
            </a:r>
            <a:r>
              <a:rPr lang="zh-CN" altLang="en-US" dirty="0">
                <a:latin typeface="+mj-ea"/>
                <a:ea typeface="+mj-ea"/>
              </a:rPr>
              <a:t>姓名</a:t>
            </a:r>
          </a:p>
        </p:txBody>
      </p:sp>
    </p:spTree>
    <p:extLst>
      <p:ext uri="{BB962C8B-B14F-4D97-AF65-F5344CB8AC3E}">
        <p14:creationId xmlns:p14="http://schemas.microsoft.com/office/powerpoint/2010/main" val="2805777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BBE10E1A-1173-4BF0-9986-4895039C5D05}"/>
              </a:ext>
            </a:extLst>
          </p:cNvPr>
          <p:cNvSpPr>
            <a:spLocks noGrp="1"/>
          </p:cNvSpPr>
          <p:nvPr>
            <p:ph type="body" sz="quarter" idx="10"/>
          </p:nvPr>
        </p:nvSpPr>
        <p:spPr/>
        <p:txBody>
          <a:bodyPr/>
          <a:lstStyle/>
          <a:p>
            <a:r>
              <a:rPr lang="zh-CN" altLang="en-US" dirty="0"/>
              <a:t>团队介绍</a:t>
            </a:r>
          </a:p>
        </p:txBody>
      </p:sp>
      <p:sp>
        <p:nvSpPr>
          <p:cNvPr id="5" name="矩形: 圆角 4">
            <a:extLst>
              <a:ext uri="{FF2B5EF4-FFF2-40B4-BE49-F238E27FC236}">
                <a16:creationId xmlns:a16="http://schemas.microsoft.com/office/drawing/2014/main" xmlns="" id="{63D71335-BB9E-4528-86CB-2A236DCCB37D}"/>
              </a:ext>
            </a:extLst>
          </p:cNvPr>
          <p:cNvSpPr/>
          <p:nvPr/>
        </p:nvSpPr>
        <p:spPr>
          <a:xfrm>
            <a:off x="1127125" y="1752600"/>
            <a:ext cx="2733675" cy="3530600"/>
          </a:xfrm>
          <a:prstGeom prst="roundRect">
            <a:avLst>
              <a:gd name="adj" fmla="val 5053"/>
            </a:avLst>
          </a:prstGeom>
          <a:solidFill>
            <a:schemeClr val="bg1"/>
          </a:solidFill>
          <a:ln>
            <a:gradFill>
              <a:gsLst>
                <a:gs pos="0">
                  <a:schemeClr val="accent1">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36966CAE-42A7-4C36-8A32-409DAACE245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351" r="24645"/>
          <a:stretch/>
        </p:blipFill>
        <p:spPr>
          <a:xfrm>
            <a:off x="1622113" y="1943100"/>
            <a:ext cx="1743698" cy="1743698"/>
          </a:xfrm>
          <a:prstGeom prst="ellipse">
            <a:avLst/>
          </a:prstGeom>
        </p:spPr>
      </p:pic>
      <p:sp>
        <p:nvSpPr>
          <p:cNvPr id="8" name="文本框 7">
            <a:extLst>
              <a:ext uri="{FF2B5EF4-FFF2-40B4-BE49-F238E27FC236}">
                <a16:creationId xmlns:a16="http://schemas.microsoft.com/office/drawing/2014/main" xmlns="" id="{0486659C-779D-4FA5-87D7-E4374DF97DD5}"/>
              </a:ext>
            </a:extLst>
          </p:cNvPr>
          <p:cNvSpPr txBox="1"/>
          <p:nvPr/>
        </p:nvSpPr>
        <p:spPr>
          <a:xfrm>
            <a:off x="1395956" y="4090899"/>
            <a:ext cx="2196013" cy="1027845"/>
          </a:xfrm>
          <a:prstGeom prst="rect">
            <a:avLst/>
          </a:prstGeom>
          <a:noFill/>
        </p:spPr>
        <p:txBody>
          <a:bodyPr wrap="square" rtlCol="0">
            <a:spAutoFit/>
          </a:bodyPr>
          <a:lstStyle/>
          <a:p>
            <a:pPr algn="just">
              <a:lnSpc>
                <a:spcPct val="130000"/>
              </a:lnSpc>
            </a:pPr>
            <a:r>
              <a:rPr lang="zh-CN" altLang="en-US" sz="1600" dirty="0"/>
              <a:t>现任职于</a:t>
            </a:r>
            <a:r>
              <a:rPr lang="en-US" altLang="zh-CN" sz="1600" dirty="0"/>
              <a:t>XX</a:t>
            </a:r>
            <a:r>
              <a:rPr lang="zh-CN" altLang="en-US" sz="1600" dirty="0"/>
              <a:t>有限公司，有扎实的专业理论功底和丰富的实践经验</a:t>
            </a:r>
          </a:p>
        </p:txBody>
      </p:sp>
      <p:sp>
        <p:nvSpPr>
          <p:cNvPr id="9" name="文本框 8">
            <a:extLst>
              <a:ext uri="{FF2B5EF4-FFF2-40B4-BE49-F238E27FC236}">
                <a16:creationId xmlns:a16="http://schemas.microsoft.com/office/drawing/2014/main" xmlns="" id="{9B17A485-A487-4882-A0DB-F86E030E17FA}"/>
              </a:ext>
            </a:extLst>
          </p:cNvPr>
          <p:cNvSpPr txBox="1"/>
          <p:nvPr/>
        </p:nvSpPr>
        <p:spPr>
          <a:xfrm>
            <a:off x="1799701" y="3752345"/>
            <a:ext cx="1388522" cy="338554"/>
          </a:xfrm>
          <a:prstGeom prst="rect">
            <a:avLst/>
          </a:prstGeom>
          <a:noFill/>
        </p:spPr>
        <p:txBody>
          <a:bodyPr wrap="none" rtlCol="0">
            <a:spAutoFit/>
          </a:bodyPr>
          <a:lstStyle/>
          <a:p>
            <a:pPr algn="ctr"/>
            <a:r>
              <a:rPr lang="en-US" altLang="zh-CN" sz="1600" dirty="0">
                <a:latin typeface="+mj-ea"/>
                <a:ea typeface="+mj-ea"/>
              </a:rPr>
              <a:t>XX</a:t>
            </a:r>
            <a:r>
              <a:rPr lang="zh-CN" altLang="en-US" sz="1600" dirty="0">
                <a:latin typeface="+mj-ea"/>
                <a:ea typeface="+mj-ea"/>
              </a:rPr>
              <a:t>职位</a:t>
            </a:r>
            <a:r>
              <a:rPr lang="en-US" altLang="zh-CN" sz="1600" dirty="0">
                <a:latin typeface="+mj-ea"/>
                <a:ea typeface="+mj-ea"/>
              </a:rPr>
              <a:t>-</a:t>
            </a:r>
            <a:r>
              <a:rPr lang="zh-CN" altLang="en-US" sz="1600" dirty="0">
                <a:latin typeface="+mj-ea"/>
                <a:ea typeface="+mj-ea"/>
              </a:rPr>
              <a:t>姓名</a:t>
            </a:r>
          </a:p>
        </p:txBody>
      </p:sp>
      <p:sp>
        <p:nvSpPr>
          <p:cNvPr id="10" name="矩形: 圆角 9">
            <a:extLst>
              <a:ext uri="{FF2B5EF4-FFF2-40B4-BE49-F238E27FC236}">
                <a16:creationId xmlns:a16="http://schemas.microsoft.com/office/drawing/2014/main" xmlns="" id="{C51D04CE-0BA1-414A-B1D1-5593BDF7AF33}"/>
              </a:ext>
            </a:extLst>
          </p:cNvPr>
          <p:cNvSpPr/>
          <p:nvPr/>
        </p:nvSpPr>
        <p:spPr>
          <a:xfrm>
            <a:off x="4729162" y="1752600"/>
            <a:ext cx="2733675" cy="3530600"/>
          </a:xfrm>
          <a:prstGeom prst="roundRect">
            <a:avLst>
              <a:gd name="adj" fmla="val 5053"/>
            </a:avLst>
          </a:prstGeom>
          <a:solidFill>
            <a:schemeClr val="bg1"/>
          </a:solidFill>
          <a:ln>
            <a:gradFill>
              <a:gsLst>
                <a:gs pos="0">
                  <a:schemeClr val="accent1">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xmlns="" id="{04B76BDE-1D81-40BA-95A3-01047AAF512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351" r="24645"/>
          <a:stretch/>
        </p:blipFill>
        <p:spPr>
          <a:xfrm>
            <a:off x="5224150" y="1943100"/>
            <a:ext cx="1743698" cy="1743698"/>
          </a:xfrm>
          <a:prstGeom prst="ellipse">
            <a:avLst/>
          </a:prstGeom>
        </p:spPr>
      </p:pic>
      <p:sp>
        <p:nvSpPr>
          <p:cNvPr id="12" name="文本框 11">
            <a:extLst>
              <a:ext uri="{FF2B5EF4-FFF2-40B4-BE49-F238E27FC236}">
                <a16:creationId xmlns:a16="http://schemas.microsoft.com/office/drawing/2014/main" xmlns="" id="{5AB29648-1B4C-43D3-BF1F-6500C4F949E2}"/>
              </a:ext>
            </a:extLst>
          </p:cNvPr>
          <p:cNvSpPr txBox="1"/>
          <p:nvPr/>
        </p:nvSpPr>
        <p:spPr>
          <a:xfrm>
            <a:off x="4993774" y="4090899"/>
            <a:ext cx="2204450" cy="1027845"/>
          </a:xfrm>
          <a:prstGeom prst="rect">
            <a:avLst/>
          </a:prstGeom>
          <a:noFill/>
        </p:spPr>
        <p:txBody>
          <a:bodyPr wrap="square" rtlCol="0">
            <a:spAutoFit/>
          </a:bodyPr>
          <a:lstStyle>
            <a:defPPr>
              <a:defRPr lang="zh-CN"/>
            </a:defPPr>
            <a:lvl1pPr>
              <a:lnSpc>
                <a:spcPct val="130000"/>
              </a:lnSpc>
              <a:defRPr sz="1600"/>
            </a:lvl1pPr>
          </a:lstStyle>
          <a:p>
            <a:r>
              <a:rPr lang="en-US" altLang="zh-CN" dirty="0"/>
              <a:t>XX</a:t>
            </a:r>
            <a:r>
              <a:rPr lang="zh-CN" altLang="en-US" dirty="0"/>
              <a:t>年加入</a:t>
            </a:r>
            <a:r>
              <a:rPr lang="en-US" altLang="zh-CN" dirty="0"/>
              <a:t>XX</a:t>
            </a:r>
            <a:r>
              <a:rPr lang="zh-CN" altLang="en-US" dirty="0"/>
              <a:t>有限公司，善于与人沟通，执行力强。</a:t>
            </a:r>
          </a:p>
        </p:txBody>
      </p:sp>
      <p:sp>
        <p:nvSpPr>
          <p:cNvPr id="14" name="矩形: 圆角 13">
            <a:extLst>
              <a:ext uri="{FF2B5EF4-FFF2-40B4-BE49-F238E27FC236}">
                <a16:creationId xmlns:a16="http://schemas.microsoft.com/office/drawing/2014/main" xmlns="" id="{42865A2E-8444-4E0A-BBC8-BC2D2370B466}"/>
              </a:ext>
            </a:extLst>
          </p:cNvPr>
          <p:cNvSpPr/>
          <p:nvPr/>
        </p:nvSpPr>
        <p:spPr>
          <a:xfrm>
            <a:off x="8331200" y="1752600"/>
            <a:ext cx="2733675" cy="3530600"/>
          </a:xfrm>
          <a:prstGeom prst="roundRect">
            <a:avLst>
              <a:gd name="adj" fmla="val 5053"/>
            </a:avLst>
          </a:prstGeom>
          <a:solidFill>
            <a:schemeClr val="bg1"/>
          </a:solidFill>
          <a:ln>
            <a:gradFill>
              <a:gsLst>
                <a:gs pos="0">
                  <a:schemeClr val="accent1">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xmlns="" id="{84248245-8990-4230-A3AC-865AF9DD1FA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351" r="24645"/>
          <a:stretch/>
        </p:blipFill>
        <p:spPr>
          <a:xfrm>
            <a:off x="8826188" y="1943100"/>
            <a:ext cx="1743698" cy="1743698"/>
          </a:xfrm>
          <a:prstGeom prst="ellipse">
            <a:avLst/>
          </a:prstGeom>
        </p:spPr>
      </p:pic>
      <p:sp>
        <p:nvSpPr>
          <p:cNvPr id="16" name="文本框 15">
            <a:extLst>
              <a:ext uri="{FF2B5EF4-FFF2-40B4-BE49-F238E27FC236}">
                <a16:creationId xmlns:a16="http://schemas.microsoft.com/office/drawing/2014/main" xmlns="" id="{7F1D955B-FF4F-4FF9-BC02-705F5D82F97B}"/>
              </a:ext>
            </a:extLst>
          </p:cNvPr>
          <p:cNvSpPr txBox="1"/>
          <p:nvPr/>
        </p:nvSpPr>
        <p:spPr>
          <a:xfrm>
            <a:off x="8595812" y="4090899"/>
            <a:ext cx="2204450" cy="1027845"/>
          </a:xfrm>
          <a:prstGeom prst="rect">
            <a:avLst/>
          </a:prstGeom>
          <a:noFill/>
        </p:spPr>
        <p:txBody>
          <a:bodyPr wrap="square" rtlCol="0">
            <a:spAutoFit/>
          </a:bodyPr>
          <a:lstStyle>
            <a:defPPr>
              <a:defRPr lang="zh-CN"/>
            </a:defPPr>
            <a:lvl1pPr>
              <a:lnSpc>
                <a:spcPct val="130000"/>
              </a:lnSpc>
              <a:defRPr sz="1600"/>
            </a:lvl1pPr>
          </a:lstStyle>
          <a:p>
            <a:r>
              <a:rPr lang="zh-CN" altLang="en-US" dirty="0"/>
              <a:t>从事餐饮行业十年，拥有丰富的产品研发及线上线下运营经验。</a:t>
            </a:r>
          </a:p>
        </p:txBody>
      </p:sp>
      <p:sp>
        <p:nvSpPr>
          <p:cNvPr id="21" name="文本框 20">
            <a:extLst>
              <a:ext uri="{FF2B5EF4-FFF2-40B4-BE49-F238E27FC236}">
                <a16:creationId xmlns:a16="http://schemas.microsoft.com/office/drawing/2014/main" xmlns="" id="{66BF0031-820C-4EAB-9A48-57825CE1F528}"/>
              </a:ext>
            </a:extLst>
          </p:cNvPr>
          <p:cNvSpPr txBox="1"/>
          <p:nvPr/>
        </p:nvSpPr>
        <p:spPr>
          <a:xfrm>
            <a:off x="5401738" y="3752345"/>
            <a:ext cx="1388522" cy="338554"/>
          </a:xfrm>
          <a:prstGeom prst="rect">
            <a:avLst/>
          </a:prstGeom>
          <a:noFill/>
        </p:spPr>
        <p:txBody>
          <a:bodyPr wrap="none" rtlCol="0">
            <a:spAutoFit/>
          </a:bodyPr>
          <a:lstStyle/>
          <a:p>
            <a:pPr algn="ctr"/>
            <a:r>
              <a:rPr lang="en-US" altLang="zh-CN" sz="1600" dirty="0">
                <a:latin typeface="+mj-ea"/>
                <a:ea typeface="+mj-ea"/>
              </a:rPr>
              <a:t>XX</a:t>
            </a:r>
            <a:r>
              <a:rPr lang="zh-CN" altLang="en-US" sz="1600" dirty="0">
                <a:latin typeface="+mj-ea"/>
                <a:ea typeface="+mj-ea"/>
              </a:rPr>
              <a:t>职位</a:t>
            </a:r>
            <a:r>
              <a:rPr lang="en-US" altLang="zh-CN" sz="1600" dirty="0">
                <a:latin typeface="+mj-ea"/>
                <a:ea typeface="+mj-ea"/>
              </a:rPr>
              <a:t>-</a:t>
            </a:r>
            <a:r>
              <a:rPr lang="zh-CN" altLang="en-US" sz="1600" dirty="0">
                <a:latin typeface="+mj-ea"/>
                <a:ea typeface="+mj-ea"/>
              </a:rPr>
              <a:t>姓名</a:t>
            </a:r>
          </a:p>
        </p:txBody>
      </p:sp>
      <p:sp>
        <p:nvSpPr>
          <p:cNvPr id="22" name="文本框 21">
            <a:extLst>
              <a:ext uri="{FF2B5EF4-FFF2-40B4-BE49-F238E27FC236}">
                <a16:creationId xmlns:a16="http://schemas.microsoft.com/office/drawing/2014/main" xmlns="" id="{FA63FD4F-8E83-45CF-B542-8E7A42E39F04}"/>
              </a:ext>
            </a:extLst>
          </p:cNvPr>
          <p:cNvSpPr txBox="1"/>
          <p:nvPr/>
        </p:nvSpPr>
        <p:spPr>
          <a:xfrm>
            <a:off x="9003776" y="3752345"/>
            <a:ext cx="1388522" cy="338554"/>
          </a:xfrm>
          <a:prstGeom prst="rect">
            <a:avLst/>
          </a:prstGeom>
          <a:noFill/>
        </p:spPr>
        <p:txBody>
          <a:bodyPr wrap="none" rtlCol="0">
            <a:spAutoFit/>
          </a:bodyPr>
          <a:lstStyle/>
          <a:p>
            <a:pPr algn="ctr"/>
            <a:r>
              <a:rPr lang="en-US" altLang="zh-CN" sz="1600" dirty="0">
                <a:latin typeface="+mj-ea"/>
                <a:ea typeface="+mj-ea"/>
              </a:rPr>
              <a:t>XX</a:t>
            </a:r>
            <a:r>
              <a:rPr lang="zh-CN" altLang="en-US" sz="1600" dirty="0">
                <a:latin typeface="+mj-ea"/>
                <a:ea typeface="+mj-ea"/>
              </a:rPr>
              <a:t>职位</a:t>
            </a:r>
            <a:r>
              <a:rPr lang="en-US" altLang="zh-CN" sz="1600" dirty="0">
                <a:latin typeface="+mj-ea"/>
                <a:ea typeface="+mj-ea"/>
              </a:rPr>
              <a:t>-</a:t>
            </a:r>
            <a:r>
              <a:rPr lang="zh-CN" altLang="en-US" sz="1600" dirty="0">
                <a:latin typeface="+mj-ea"/>
                <a:ea typeface="+mj-ea"/>
              </a:rPr>
              <a:t>姓名</a:t>
            </a:r>
          </a:p>
        </p:txBody>
      </p:sp>
    </p:spTree>
    <p:extLst>
      <p:ext uri="{BB962C8B-B14F-4D97-AF65-F5344CB8AC3E}">
        <p14:creationId xmlns:p14="http://schemas.microsoft.com/office/powerpoint/2010/main" val="35229080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CD75E415-D1C2-46CD-A97B-11C6D474C374}"/>
              </a:ext>
            </a:extLst>
          </p:cNvPr>
          <p:cNvSpPr>
            <a:spLocks noGrp="1"/>
          </p:cNvSpPr>
          <p:nvPr>
            <p:ph type="body" sz="quarter" idx="10"/>
          </p:nvPr>
        </p:nvSpPr>
        <p:spPr/>
        <p:txBody>
          <a:bodyPr/>
          <a:lstStyle/>
          <a:p>
            <a:r>
              <a:rPr lang="zh-CN" altLang="en-US" dirty="0"/>
              <a:t>团队介绍</a:t>
            </a:r>
          </a:p>
        </p:txBody>
      </p:sp>
      <p:pic>
        <p:nvPicPr>
          <p:cNvPr id="4" name="图片 3">
            <a:extLst>
              <a:ext uri="{FF2B5EF4-FFF2-40B4-BE49-F238E27FC236}">
                <a16:creationId xmlns:a16="http://schemas.microsoft.com/office/drawing/2014/main" xmlns="" id="{32BE3F91-6E3F-40AA-AE76-013ACBDE05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3925" y="1612900"/>
            <a:ext cx="3165475" cy="2152619"/>
          </a:xfrm>
          <a:prstGeom prst="roundRect">
            <a:avLst>
              <a:gd name="adj" fmla="val 7949"/>
            </a:avLst>
          </a:prstGeom>
        </p:spPr>
      </p:pic>
      <p:sp>
        <p:nvSpPr>
          <p:cNvPr id="6" name="文本框 5">
            <a:extLst>
              <a:ext uri="{FF2B5EF4-FFF2-40B4-BE49-F238E27FC236}">
                <a16:creationId xmlns:a16="http://schemas.microsoft.com/office/drawing/2014/main" xmlns="" id="{9B5BAA75-B068-4C39-A193-2DD973B95D95}"/>
              </a:ext>
            </a:extLst>
          </p:cNvPr>
          <p:cNvSpPr txBox="1"/>
          <p:nvPr/>
        </p:nvSpPr>
        <p:spPr>
          <a:xfrm>
            <a:off x="1096440" y="4367876"/>
            <a:ext cx="2820444" cy="707758"/>
          </a:xfrm>
          <a:prstGeom prst="rect">
            <a:avLst/>
          </a:prstGeom>
          <a:noFill/>
        </p:spPr>
        <p:txBody>
          <a:bodyPr wrap="square" rtlCol="0">
            <a:spAutoFit/>
          </a:bodyPr>
          <a:lstStyle/>
          <a:p>
            <a:pPr algn="just">
              <a:lnSpc>
                <a:spcPct val="130000"/>
              </a:lnSpc>
            </a:pPr>
            <a:r>
              <a:rPr lang="zh-CN" altLang="en-US" sz="1600" dirty="0"/>
              <a:t>有扎实的专业理论功底和丰富的实践经验。</a:t>
            </a:r>
          </a:p>
        </p:txBody>
      </p:sp>
      <p:sp>
        <p:nvSpPr>
          <p:cNvPr id="7" name="文本框 6">
            <a:extLst>
              <a:ext uri="{FF2B5EF4-FFF2-40B4-BE49-F238E27FC236}">
                <a16:creationId xmlns:a16="http://schemas.microsoft.com/office/drawing/2014/main" xmlns="" id="{F6BD7D0E-C513-4B5B-A47B-A3906974C57A}"/>
              </a:ext>
            </a:extLst>
          </p:cNvPr>
          <p:cNvSpPr txBox="1"/>
          <p:nvPr/>
        </p:nvSpPr>
        <p:spPr>
          <a:xfrm>
            <a:off x="1812401" y="4072353"/>
            <a:ext cx="1388522" cy="338554"/>
          </a:xfrm>
          <a:prstGeom prst="rect">
            <a:avLst/>
          </a:prstGeom>
          <a:noFill/>
        </p:spPr>
        <p:txBody>
          <a:bodyPr wrap="none" rtlCol="0">
            <a:spAutoFit/>
          </a:bodyPr>
          <a:lstStyle/>
          <a:p>
            <a:pPr algn="ctr"/>
            <a:r>
              <a:rPr lang="en-US" altLang="zh-CN" sz="1600" dirty="0">
                <a:latin typeface="+mj-ea"/>
                <a:ea typeface="+mj-ea"/>
              </a:rPr>
              <a:t>XX</a:t>
            </a:r>
            <a:r>
              <a:rPr lang="zh-CN" altLang="en-US" sz="1600" dirty="0">
                <a:latin typeface="+mj-ea"/>
                <a:ea typeface="+mj-ea"/>
              </a:rPr>
              <a:t>职位</a:t>
            </a:r>
            <a:r>
              <a:rPr lang="en-US" altLang="zh-CN" sz="1600" dirty="0">
                <a:latin typeface="+mj-ea"/>
                <a:ea typeface="+mj-ea"/>
              </a:rPr>
              <a:t>-</a:t>
            </a:r>
            <a:r>
              <a:rPr lang="zh-CN" altLang="en-US" sz="1600" dirty="0">
                <a:latin typeface="+mj-ea"/>
                <a:ea typeface="+mj-ea"/>
              </a:rPr>
              <a:t>姓名</a:t>
            </a:r>
          </a:p>
        </p:txBody>
      </p:sp>
      <p:sp>
        <p:nvSpPr>
          <p:cNvPr id="8" name="矩形: 圆角 7">
            <a:extLst>
              <a:ext uri="{FF2B5EF4-FFF2-40B4-BE49-F238E27FC236}">
                <a16:creationId xmlns:a16="http://schemas.microsoft.com/office/drawing/2014/main" xmlns="" id="{1988DA94-6F48-4061-8872-0FDC95318B16}"/>
              </a:ext>
            </a:extLst>
          </p:cNvPr>
          <p:cNvSpPr/>
          <p:nvPr/>
        </p:nvSpPr>
        <p:spPr>
          <a:xfrm>
            <a:off x="923925" y="3563432"/>
            <a:ext cx="3165475" cy="1681668"/>
          </a:xfrm>
          <a:prstGeom prst="roundRect">
            <a:avLst/>
          </a:prstGeom>
          <a:noFill/>
          <a:ln w="19050">
            <a:gradFill>
              <a:gsLst>
                <a:gs pos="27000">
                  <a:schemeClr val="accent1">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233425B6-43F1-49E4-97AE-91A26552AE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25962" y="1612900"/>
            <a:ext cx="3165475" cy="2152619"/>
          </a:xfrm>
          <a:prstGeom prst="roundRect">
            <a:avLst>
              <a:gd name="adj" fmla="val 7949"/>
            </a:avLst>
          </a:prstGeom>
        </p:spPr>
      </p:pic>
      <p:sp>
        <p:nvSpPr>
          <p:cNvPr id="10" name="文本框 9">
            <a:extLst>
              <a:ext uri="{FF2B5EF4-FFF2-40B4-BE49-F238E27FC236}">
                <a16:creationId xmlns:a16="http://schemas.microsoft.com/office/drawing/2014/main" xmlns="" id="{0D3EDD4A-597E-4143-8C0E-9B5C5132AD67}"/>
              </a:ext>
            </a:extLst>
          </p:cNvPr>
          <p:cNvSpPr txBox="1"/>
          <p:nvPr/>
        </p:nvSpPr>
        <p:spPr>
          <a:xfrm>
            <a:off x="4838833" y="4367876"/>
            <a:ext cx="2539732" cy="387670"/>
          </a:xfrm>
          <a:prstGeom prst="rect">
            <a:avLst/>
          </a:prstGeom>
          <a:noFill/>
        </p:spPr>
        <p:txBody>
          <a:bodyPr wrap="square" rtlCol="0">
            <a:spAutoFit/>
          </a:bodyPr>
          <a:lstStyle>
            <a:defPPr>
              <a:defRPr lang="zh-CN"/>
            </a:defPPr>
            <a:lvl1pPr algn="just">
              <a:lnSpc>
                <a:spcPct val="130000"/>
              </a:lnSpc>
              <a:defRPr sz="1600"/>
            </a:lvl1pPr>
          </a:lstStyle>
          <a:p>
            <a:r>
              <a:rPr lang="zh-CN" altLang="en-US" dirty="0"/>
              <a:t>善于与人沟通，执行力强。</a:t>
            </a:r>
          </a:p>
        </p:txBody>
      </p:sp>
      <p:sp>
        <p:nvSpPr>
          <p:cNvPr id="11" name="文本框 10">
            <a:extLst>
              <a:ext uri="{FF2B5EF4-FFF2-40B4-BE49-F238E27FC236}">
                <a16:creationId xmlns:a16="http://schemas.microsoft.com/office/drawing/2014/main" xmlns="" id="{D165DC6A-CFC0-4CF5-BC2A-470C6C197CC7}"/>
              </a:ext>
            </a:extLst>
          </p:cNvPr>
          <p:cNvSpPr txBox="1"/>
          <p:nvPr/>
        </p:nvSpPr>
        <p:spPr>
          <a:xfrm>
            <a:off x="5414439" y="4072353"/>
            <a:ext cx="1388522" cy="338554"/>
          </a:xfrm>
          <a:prstGeom prst="rect">
            <a:avLst/>
          </a:prstGeom>
          <a:noFill/>
        </p:spPr>
        <p:txBody>
          <a:bodyPr wrap="none" rtlCol="0">
            <a:spAutoFit/>
          </a:bodyPr>
          <a:lstStyle/>
          <a:p>
            <a:pPr algn="ctr"/>
            <a:r>
              <a:rPr lang="en-US" altLang="zh-CN" sz="1600" dirty="0">
                <a:latin typeface="+mj-ea"/>
                <a:ea typeface="+mj-ea"/>
              </a:rPr>
              <a:t>XX</a:t>
            </a:r>
            <a:r>
              <a:rPr lang="zh-CN" altLang="en-US" sz="1600" dirty="0">
                <a:latin typeface="+mj-ea"/>
                <a:ea typeface="+mj-ea"/>
              </a:rPr>
              <a:t>职位</a:t>
            </a:r>
            <a:r>
              <a:rPr lang="en-US" altLang="zh-CN" sz="1600" dirty="0">
                <a:latin typeface="+mj-ea"/>
                <a:ea typeface="+mj-ea"/>
              </a:rPr>
              <a:t>-</a:t>
            </a:r>
            <a:r>
              <a:rPr lang="zh-CN" altLang="en-US" sz="1600" dirty="0">
                <a:latin typeface="+mj-ea"/>
                <a:ea typeface="+mj-ea"/>
              </a:rPr>
              <a:t>姓名</a:t>
            </a:r>
          </a:p>
        </p:txBody>
      </p:sp>
      <p:sp>
        <p:nvSpPr>
          <p:cNvPr id="12" name="矩形: 圆角 11">
            <a:extLst>
              <a:ext uri="{FF2B5EF4-FFF2-40B4-BE49-F238E27FC236}">
                <a16:creationId xmlns:a16="http://schemas.microsoft.com/office/drawing/2014/main" xmlns="" id="{5CB20CCB-FAEF-4FCE-9779-263B68B9D5BF}"/>
              </a:ext>
            </a:extLst>
          </p:cNvPr>
          <p:cNvSpPr/>
          <p:nvPr/>
        </p:nvSpPr>
        <p:spPr>
          <a:xfrm>
            <a:off x="4525962" y="3563432"/>
            <a:ext cx="3165475" cy="1681668"/>
          </a:xfrm>
          <a:prstGeom prst="roundRect">
            <a:avLst/>
          </a:prstGeom>
          <a:noFill/>
          <a:ln w="19050">
            <a:gradFill>
              <a:gsLst>
                <a:gs pos="27000">
                  <a:schemeClr val="accent1">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xmlns="" id="{9D97F0FE-CD07-4A09-A6A2-31066EB73A0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28000" y="1612900"/>
            <a:ext cx="3165475" cy="2152619"/>
          </a:xfrm>
          <a:prstGeom prst="roundRect">
            <a:avLst>
              <a:gd name="adj" fmla="val 7949"/>
            </a:avLst>
          </a:prstGeom>
        </p:spPr>
      </p:pic>
      <p:sp>
        <p:nvSpPr>
          <p:cNvPr id="14" name="文本框 13">
            <a:extLst>
              <a:ext uri="{FF2B5EF4-FFF2-40B4-BE49-F238E27FC236}">
                <a16:creationId xmlns:a16="http://schemas.microsoft.com/office/drawing/2014/main" xmlns="" id="{01FCD661-E69E-4642-BAAA-6527A269047C}"/>
              </a:ext>
            </a:extLst>
          </p:cNvPr>
          <p:cNvSpPr txBox="1"/>
          <p:nvPr/>
        </p:nvSpPr>
        <p:spPr>
          <a:xfrm>
            <a:off x="8279866" y="4367876"/>
            <a:ext cx="2861743" cy="707758"/>
          </a:xfrm>
          <a:prstGeom prst="rect">
            <a:avLst/>
          </a:prstGeom>
          <a:noFill/>
        </p:spPr>
        <p:txBody>
          <a:bodyPr wrap="square" rtlCol="0">
            <a:spAutoFit/>
          </a:bodyPr>
          <a:lstStyle>
            <a:defPPr>
              <a:defRPr lang="zh-CN"/>
            </a:defPPr>
            <a:lvl1pPr algn="just">
              <a:lnSpc>
                <a:spcPct val="130000"/>
              </a:lnSpc>
              <a:defRPr sz="1600"/>
            </a:lvl1pPr>
          </a:lstStyle>
          <a:p>
            <a:r>
              <a:rPr lang="zh-CN" altLang="en-US" dirty="0"/>
              <a:t>拥有丰富的产品研发及线上线下运营经验。</a:t>
            </a:r>
          </a:p>
        </p:txBody>
      </p:sp>
      <p:sp>
        <p:nvSpPr>
          <p:cNvPr id="15" name="文本框 14">
            <a:extLst>
              <a:ext uri="{FF2B5EF4-FFF2-40B4-BE49-F238E27FC236}">
                <a16:creationId xmlns:a16="http://schemas.microsoft.com/office/drawing/2014/main" xmlns="" id="{CB501703-7DB1-47F2-A52E-1CA9A1AB07DF}"/>
              </a:ext>
            </a:extLst>
          </p:cNvPr>
          <p:cNvSpPr txBox="1"/>
          <p:nvPr/>
        </p:nvSpPr>
        <p:spPr>
          <a:xfrm>
            <a:off x="9016477" y="4072353"/>
            <a:ext cx="1388522" cy="338554"/>
          </a:xfrm>
          <a:prstGeom prst="rect">
            <a:avLst/>
          </a:prstGeom>
          <a:noFill/>
        </p:spPr>
        <p:txBody>
          <a:bodyPr wrap="none" rtlCol="0">
            <a:spAutoFit/>
          </a:bodyPr>
          <a:lstStyle/>
          <a:p>
            <a:pPr algn="ctr"/>
            <a:r>
              <a:rPr lang="en-US" altLang="zh-CN" sz="1600" dirty="0">
                <a:latin typeface="+mj-ea"/>
                <a:ea typeface="+mj-ea"/>
              </a:rPr>
              <a:t>XX</a:t>
            </a:r>
            <a:r>
              <a:rPr lang="zh-CN" altLang="en-US" sz="1600" dirty="0">
                <a:latin typeface="+mj-ea"/>
                <a:ea typeface="+mj-ea"/>
              </a:rPr>
              <a:t>职位</a:t>
            </a:r>
            <a:r>
              <a:rPr lang="en-US" altLang="zh-CN" sz="1600" dirty="0">
                <a:latin typeface="+mj-ea"/>
                <a:ea typeface="+mj-ea"/>
              </a:rPr>
              <a:t>-</a:t>
            </a:r>
            <a:r>
              <a:rPr lang="zh-CN" altLang="en-US" sz="1600" dirty="0">
                <a:latin typeface="+mj-ea"/>
                <a:ea typeface="+mj-ea"/>
              </a:rPr>
              <a:t>姓名</a:t>
            </a:r>
          </a:p>
        </p:txBody>
      </p:sp>
      <p:sp>
        <p:nvSpPr>
          <p:cNvPr id="16" name="矩形: 圆角 15">
            <a:extLst>
              <a:ext uri="{FF2B5EF4-FFF2-40B4-BE49-F238E27FC236}">
                <a16:creationId xmlns:a16="http://schemas.microsoft.com/office/drawing/2014/main" xmlns="" id="{998404C9-8FC5-4CFA-884A-D7AFE4556D10}"/>
              </a:ext>
            </a:extLst>
          </p:cNvPr>
          <p:cNvSpPr/>
          <p:nvPr/>
        </p:nvSpPr>
        <p:spPr>
          <a:xfrm>
            <a:off x="8128000" y="3563432"/>
            <a:ext cx="3165475" cy="1681668"/>
          </a:xfrm>
          <a:prstGeom prst="roundRect">
            <a:avLst/>
          </a:prstGeom>
          <a:noFill/>
          <a:ln w="19050">
            <a:gradFill>
              <a:gsLst>
                <a:gs pos="27000">
                  <a:schemeClr val="accent1">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944825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F43FE9E5-26DF-4B05-AA47-314BD1129827}"/>
              </a:ext>
            </a:extLst>
          </p:cNvPr>
          <p:cNvGrpSpPr/>
          <p:nvPr/>
        </p:nvGrpSpPr>
        <p:grpSpPr>
          <a:xfrm>
            <a:off x="6099011" y="2309363"/>
            <a:ext cx="3768890" cy="1538883"/>
            <a:chOff x="6099011" y="2413337"/>
            <a:chExt cx="3768890" cy="1538883"/>
          </a:xfrm>
        </p:grpSpPr>
        <p:sp>
          <p:nvSpPr>
            <p:cNvPr id="3" name="文本框 2">
              <a:extLst>
                <a:ext uri="{FF2B5EF4-FFF2-40B4-BE49-F238E27FC236}">
                  <a16:creationId xmlns:a16="http://schemas.microsoft.com/office/drawing/2014/main" xmlns="" id="{D14ABE0E-691C-4CA7-9533-6B150F5042EA}"/>
                </a:ext>
              </a:extLst>
            </p:cNvPr>
            <p:cNvSpPr txBox="1"/>
            <p:nvPr/>
          </p:nvSpPr>
          <p:spPr>
            <a:xfrm>
              <a:off x="6099011" y="2413337"/>
              <a:ext cx="3768890" cy="1015663"/>
            </a:xfrm>
            <a:prstGeom prst="rect">
              <a:avLst/>
            </a:prstGeom>
            <a:noFill/>
          </p:spPr>
          <p:txBody>
            <a:bodyPr wrap="square" rtlCol="0">
              <a:spAutoFit/>
            </a:bodyPr>
            <a:lstStyle/>
            <a:p>
              <a:pPr algn="dist"/>
              <a:r>
                <a:rPr lang="zh-CN" altLang="en-US" sz="6000" dirty="0">
                  <a:solidFill>
                    <a:schemeClr val="accent1"/>
                  </a:solidFill>
                  <a:latin typeface="+mj-ea"/>
                  <a:ea typeface="+mj-ea"/>
                </a:rPr>
                <a:t>产品介绍</a:t>
              </a:r>
            </a:p>
          </p:txBody>
        </p:sp>
        <p:sp>
          <p:nvSpPr>
            <p:cNvPr id="4" name="文本框 3">
              <a:extLst>
                <a:ext uri="{FF2B5EF4-FFF2-40B4-BE49-F238E27FC236}">
                  <a16:creationId xmlns:a16="http://schemas.microsoft.com/office/drawing/2014/main" xmlns="" id="{DE447BC7-847E-4814-85C0-EDDEDD09E678}"/>
                </a:ext>
              </a:extLst>
            </p:cNvPr>
            <p:cNvSpPr txBox="1"/>
            <p:nvPr/>
          </p:nvSpPr>
          <p:spPr>
            <a:xfrm>
              <a:off x="6149813" y="3429000"/>
              <a:ext cx="3718088" cy="523220"/>
            </a:xfrm>
            <a:prstGeom prst="rect">
              <a:avLst/>
            </a:prstGeom>
            <a:noFill/>
          </p:spPr>
          <p:txBody>
            <a:bodyPr wrap="square" rtlCol="0">
              <a:spAutoFit/>
            </a:bodyPr>
            <a:lstStyle>
              <a:defPPr>
                <a:defRPr lang="zh-CN"/>
              </a:defPPr>
              <a:lvl1pPr algn="dist">
                <a:defRPr sz="2800">
                  <a:solidFill>
                    <a:schemeClr val="tx1">
                      <a:lumMod val="50000"/>
                      <a:lumOff val="50000"/>
                    </a:schemeClr>
                  </a:solidFill>
                </a:defRPr>
              </a:lvl1pPr>
            </a:lstStyle>
            <a:p>
              <a:r>
                <a:rPr lang="en-US" altLang="zh-CN" dirty="0"/>
                <a:t>Products</a:t>
              </a:r>
              <a:endParaRPr lang="zh-CN" altLang="en-US" dirty="0"/>
            </a:p>
          </p:txBody>
        </p:sp>
      </p:grpSp>
      <p:sp>
        <p:nvSpPr>
          <p:cNvPr id="5" name="文本框 4">
            <a:extLst>
              <a:ext uri="{FF2B5EF4-FFF2-40B4-BE49-F238E27FC236}">
                <a16:creationId xmlns:a16="http://schemas.microsoft.com/office/drawing/2014/main" xmlns="" id="{749A5302-E561-4711-BA0A-E5CE253135F7}"/>
              </a:ext>
            </a:extLst>
          </p:cNvPr>
          <p:cNvSpPr txBox="1"/>
          <p:nvPr/>
        </p:nvSpPr>
        <p:spPr>
          <a:xfrm>
            <a:off x="1488325" y="1846283"/>
            <a:ext cx="3025187" cy="2646878"/>
          </a:xfrm>
          <a:prstGeom prst="rect">
            <a:avLst/>
          </a:prstGeom>
          <a:noFill/>
        </p:spPr>
        <p:txBody>
          <a:bodyPr wrap="none" rtlCol="0">
            <a:spAutoFit/>
          </a:bodyPr>
          <a:lstStyle/>
          <a:p>
            <a:r>
              <a:rPr lang="en-US" altLang="zh-CN" sz="16600" dirty="0">
                <a:solidFill>
                  <a:schemeClr val="bg1"/>
                </a:solidFill>
                <a:latin typeface="+mj-lt"/>
              </a:rPr>
              <a:t>02</a:t>
            </a:r>
            <a:endParaRPr lang="zh-CN" altLang="en-US" sz="16600" dirty="0">
              <a:solidFill>
                <a:schemeClr val="bg1"/>
              </a:solidFill>
              <a:latin typeface="+mj-lt"/>
            </a:endParaRPr>
          </a:p>
        </p:txBody>
      </p:sp>
    </p:spTree>
    <p:extLst>
      <p:ext uri="{BB962C8B-B14F-4D97-AF65-F5344CB8AC3E}">
        <p14:creationId xmlns:p14="http://schemas.microsoft.com/office/powerpoint/2010/main" val="19283627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0F279655-769B-48A2-9910-5AC6B9A5633B}"/>
              </a:ext>
            </a:extLst>
          </p:cNvPr>
          <p:cNvSpPr/>
          <p:nvPr/>
        </p:nvSpPr>
        <p:spPr>
          <a:xfrm>
            <a:off x="0" y="0"/>
            <a:ext cx="3754877" cy="6858000"/>
          </a:xfrm>
          <a:prstGeom prst="rect">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8FFCE286-0F1D-400B-A7B2-7C6D34852D9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7271" y="756790"/>
            <a:ext cx="4276007" cy="5344420"/>
          </a:xfrm>
          <a:prstGeom prst="roundRect">
            <a:avLst>
              <a:gd name="adj" fmla="val 2411"/>
            </a:avLst>
          </a:prstGeom>
          <a:effectLst>
            <a:outerShdw blurRad="342900" dist="38100" dir="2700000" algn="tl" rotWithShape="0">
              <a:prstClr val="black">
                <a:alpha val="21000"/>
              </a:prstClr>
            </a:outerShdw>
          </a:effectLst>
        </p:spPr>
      </p:pic>
      <p:sp>
        <p:nvSpPr>
          <p:cNvPr id="5" name="文本框 4">
            <a:extLst>
              <a:ext uri="{FF2B5EF4-FFF2-40B4-BE49-F238E27FC236}">
                <a16:creationId xmlns:a16="http://schemas.microsoft.com/office/drawing/2014/main" xmlns="" id="{424D52E9-F429-429E-BBBF-4403555BB623}"/>
              </a:ext>
            </a:extLst>
          </p:cNvPr>
          <p:cNvSpPr txBox="1"/>
          <p:nvPr/>
        </p:nvSpPr>
        <p:spPr>
          <a:xfrm>
            <a:off x="7347318" y="549275"/>
            <a:ext cx="2236510" cy="707886"/>
          </a:xfrm>
          <a:prstGeom prst="rect">
            <a:avLst/>
          </a:prstGeom>
          <a:noFill/>
        </p:spPr>
        <p:txBody>
          <a:bodyPr wrap="none" rtlCol="0">
            <a:spAutoFit/>
          </a:bodyPr>
          <a:lstStyle/>
          <a:p>
            <a:r>
              <a:rPr lang="zh-CN" altLang="en-US" sz="4000" dirty="0">
                <a:solidFill>
                  <a:schemeClr val="accent1"/>
                </a:solidFill>
                <a:latin typeface="+mj-ea"/>
                <a:ea typeface="+mj-ea"/>
              </a:rPr>
              <a:t>产品介绍</a:t>
            </a:r>
          </a:p>
        </p:txBody>
      </p:sp>
      <p:sp>
        <p:nvSpPr>
          <p:cNvPr id="7" name="文本框 6">
            <a:extLst>
              <a:ext uri="{FF2B5EF4-FFF2-40B4-BE49-F238E27FC236}">
                <a16:creationId xmlns:a16="http://schemas.microsoft.com/office/drawing/2014/main" xmlns="" id="{A0473FFD-B3F3-4A68-9102-4A234D3726FC}"/>
              </a:ext>
            </a:extLst>
          </p:cNvPr>
          <p:cNvSpPr txBox="1"/>
          <p:nvPr/>
        </p:nvSpPr>
        <p:spPr>
          <a:xfrm>
            <a:off x="5466417" y="1611333"/>
            <a:ext cx="5998312" cy="3176126"/>
          </a:xfrm>
          <a:prstGeom prst="rect">
            <a:avLst/>
          </a:prstGeom>
          <a:noFill/>
        </p:spPr>
        <p:txBody>
          <a:bodyPr wrap="square" lIns="0" tIns="0" rIns="0" bIns="0" rtlCol="0">
            <a:spAutoFit/>
          </a:bodyPr>
          <a:lstStyle/>
          <a:p>
            <a:pPr indent="457200" algn="just">
              <a:lnSpc>
                <a:spcPct val="130000"/>
              </a:lnSpc>
            </a:pPr>
            <a:r>
              <a:rPr lang="zh-CN" altLang="en-US" sz="1600" dirty="0"/>
              <a:t>甜品，也叫甜点，是一个很广的概念，种类繁多，大致可以分为中式甜品和西式甜品。</a:t>
            </a:r>
            <a:endParaRPr lang="en-US" altLang="zh-CN" sz="1600" dirty="0"/>
          </a:p>
          <a:p>
            <a:pPr indent="457200" algn="just">
              <a:lnSpc>
                <a:spcPct val="130000"/>
              </a:lnSpc>
            </a:pPr>
            <a:r>
              <a:rPr lang="zh-CN" altLang="en-US" sz="1600" dirty="0"/>
              <a:t>甜品的种类十分多样，豆类的有红豆沙、绿豆沙；糊类的有芝麻糊、杏仁糊、花生糊、核桃糊；药材类的有百合糖水、莲子糖水；牛奶类的有窝蛋奶、姜撞奶、双皮奶。另外，诸如银耳炖木瓜、芝麻汤圆、养颜西米露、黑糯米这样的甜食，也是糖水店里的常备之物。</a:t>
            </a:r>
            <a:endParaRPr lang="en-US" altLang="zh-CN" sz="1600" dirty="0"/>
          </a:p>
          <a:p>
            <a:pPr indent="457200" algn="just">
              <a:lnSpc>
                <a:spcPct val="130000"/>
              </a:lnSpc>
            </a:pPr>
            <a:r>
              <a:rPr lang="zh-CN" altLang="en-US" sz="1600" dirty="0"/>
              <a:t>甜品在中国有悠久的历史。据</a:t>
            </a:r>
            <a:r>
              <a:rPr lang="en-US" altLang="zh-CN" sz="1600" dirty="0"/>
              <a:t>《</a:t>
            </a:r>
            <a:r>
              <a:rPr lang="zh-CN" altLang="en-US" sz="1600" dirty="0"/>
              <a:t>诗经</a:t>
            </a:r>
            <a:r>
              <a:rPr lang="en-US" altLang="zh-CN" sz="1600" dirty="0"/>
              <a:t>》</a:t>
            </a:r>
            <a:r>
              <a:rPr lang="zh-CN" altLang="en-US" sz="1600" dirty="0"/>
              <a:t>载：“二之日凿冰冲冲，三之日纳于凌阴。”说明远在三千年前的商代，人们就在隆冬季节把冰块储藏起来供夏日用。</a:t>
            </a:r>
          </a:p>
        </p:txBody>
      </p:sp>
      <p:sp>
        <p:nvSpPr>
          <p:cNvPr id="11" name="任意多边形: 形状 10">
            <a:extLst>
              <a:ext uri="{FF2B5EF4-FFF2-40B4-BE49-F238E27FC236}">
                <a16:creationId xmlns:a16="http://schemas.microsoft.com/office/drawing/2014/main" xmlns="" id="{BB757B61-5EF9-49FC-885F-9370595ACF6F}"/>
              </a:ext>
            </a:extLst>
          </p:cNvPr>
          <p:cNvSpPr/>
          <p:nvPr/>
        </p:nvSpPr>
        <p:spPr>
          <a:xfrm rot="2001392">
            <a:off x="11683950" y="5572465"/>
            <a:ext cx="746056" cy="1624444"/>
          </a:xfrm>
          <a:custGeom>
            <a:avLst/>
            <a:gdLst>
              <a:gd name="connsiteX0" fmla="*/ 0 w 746056"/>
              <a:gd name="connsiteY0" fmla="*/ 0 h 1624444"/>
              <a:gd name="connsiteX1" fmla="*/ 746056 w 746056"/>
              <a:gd name="connsiteY1" fmla="*/ 1133323 h 1624444"/>
              <a:gd name="connsiteX2" fmla="*/ 0 w 746056"/>
              <a:gd name="connsiteY2" fmla="*/ 1624444 h 1624444"/>
            </a:gdLst>
            <a:ahLst/>
            <a:cxnLst>
              <a:cxn ang="0">
                <a:pos x="connsiteX0" y="connsiteY0"/>
              </a:cxn>
              <a:cxn ang="0">
                <a:pos x="connsiteX1" y="connsiteY1"/>
              </a:cxn>
              <a:cxn ang="0">
                <a:pos x="connsiteX2" y="connsiteY2"/>
              </a:cxn>
            </a:cxnLst>
            <a:rect l="l" t="t" r="r" b="b"/>
            <a:pathLst>
              <a:path w="746056" h="1624444">
                <a:moveTo>
                  <a:pt x="0" y="0"/>
                </a:moveTo>
                <a:lnTo>
                  <a:pt x="746056" y="1133323"/>
                </a:lnTo>
                <a:lnTo>
                  <a:pt x="0" y="1624444"/>
                </a:lnTo>
                <a:close/>
              </a:path>
            </a:pathLst>
          </a:custGeom>
          <a:solidFill>
            <a:schemeClr val="bg1">
              <a:alpha val="62000"/>
            </a:schemeClr>
          </a:solidFill>
          <a:ln w="12700" cap="flat" cmpd="sng" algn="ctr">
            <a:noFill/>
            <a:prstDash val="solid"/>
            <a:miter lim="800000"/>
          </a:ln>
          <a:effectLst>
            <a:outerShdw blurRad="330200" sx="102000" sy="102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xmlns="" id="{91629DB2-CC31-4A65-8F5F-74E90D6F0341}"/>
              </a:ext>
            </a:extLst>
          </p:cNvPr>
          <p:cNvSpPr/>
          <p:nvPr/>
        </p:nvSpPr>
        <p:spPr>
          <a:xfrm rot="2001392">
            <a:off x="11748469" y="5752243"/>
            <a:ext cx="651313" cy="1418154"/>
          </a:xfrm>
          <a:custGeom>
            <a:avLst/>
            <a:gdLst>
              <a:gd name="connsiteX0" fmla="*/ 0 w 651313"/>
              <a:gd name="connsiteY0" fmla="*/ 0 h 1418154"/>
              <a:gd name="connsiteX1" fmla="*/ 651313 w 651313"/>
              <a:gd name="connsiteY1" fmla="*/ 989401 h 1418154"/>
              <a:gd name="connsiteX2" fmla="*/ 0 w 651313"/>
              <a:gd name="connsiteY2" fmla="*/ 1418154 h 1418154"/>
            </a:gdLst>
            <a:ahLst/>
            <a:cxnLst>
              <a:cxn ang="0">
                <a:pos x="connsiteX0" y="connsiteY0"/>
              </a:cxn>
              <a:cxn ang="0">
                <a:pos x="connsiteX1" y="connsiteY1"/>
              </a:cxn>
              <a:cxn ang="0">
                <a:pos x="connsiteX2" y="connsiteY2"/>
              </a:cxn>
            </a:cxnLst>
            <a:rect l="l" t="t" r="r" b="b"/>
            <a:pathLst>
              <a:path w="651313" h="1418154">
                <a:moveTo>
                  <a:pt x="0" y="0"/>
                </a:moveTo>
                <a:lnTo>
                  <a:pt x="651313" y="989401"/>
                </a:lnTo>
                <a:lnTo>
                  <a:pt x="0" y="1418154"/>
                </a:lnTo>
                <a:close/>
              </a:path>
            </a:pathLst>
          </a:custGeom>
          <a:gradFill>
            <a:gsLst>
              <a:gs pos="0">
                <a:schemeClr val="accent2"/>
              </a:gs>
              <a:gs pos="100000">
                <a:schemeClr val="accent1"/>
              </a:gs>
            </a:gsLst>
            <a:lin ang="2700000" scaled="0"/>
          </a:gradFill>
          <a:ln w="12700" cap="flat" cmpd="sng" algn="ctr">
            <a:noFill/>
            <a:prstDash val="solid"/>
            <a:miter lim="800000"/>
          </a:ln>
          <a:effectLst>
            <a:outerShdw blurRad="330200" sx="102000" sy="102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7794829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683276EA-C375-4445-9397-D5C7DFD1D77E}"/>
              </a:ext>
            </a:extLst>
          </p:cNvPr>
          <p:cNvSpPr>
            <a:spLocks noGrp="1"/>
          </p:cNvSpPr>
          <p:nvPr>
            <p:ph type="body" sz="quarter" idx="10"/>
          </p:nvPr>
        </p:nvSpPr>
        <p:spPr/>
        <p:txBody>
          <a:bodyPr/>
          <a:lstStyle/>
          <a:p>
            <a:r>
              <a:rPr lang="zh-CN" altLang="en-US" dirty="0"/>
              <a:t>产品介绍</a:t>
            </a:r>
          </a:p>
        </p:txBody>
      </p:sp>
      <p:sp>
        <p:nvSpPr>
          <p:cNvPr id="5" name="矩形: 圆角 4">
            <a:extLst>
              <a:ext uri="{FF2B5EF4-FFF2-40B4-BE49-F238E27FC236}">
                <a16:creationId xmlns:a16="http://schemas.microsoft.com/office/drawing/2014/main" xmlns="" id="{93342120-8713-445D-912A-A6001043C72C}"/>
              </a:ext>
            </a:extLst>
          </p:cNvPr>
          <p:cNvSpPr/>
          <p:nvPr/>
        </p:nvSpPr>
        <p:spPr>
          <a:xfrm>
            <a:off x="695325" y="2552700"/>
            <a:ext cx="2543175" cy="3905852"/>
          </a:xfrm>
          <a:prstGeom prst="roundRect">
            <a:avLst>
              <a:gd name="adj" fmla="val 5929"/>
            </a:avLst>
          </a:prstGeom>
          <a:solidFill>
            <a:schemeClr val="bg1"/>
          </a:solidFill>
          <a:ln>
            <a:noFill/>
          </a:ln>
          <a:effectLst>
            <a:outerShdw blurRad="2159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xmlns="" id="{DD500C6B-A061-43C2-BF03-AAABD1BDD956}"/>
              </a:ext>
            </a:extLst>
          </p:cNvPr>
          <p:cNvSpPr/>
          <p:nvPr/>
        </p:nvSpPr>
        <p:spPr>
          <a:xfrm>
            <a:off x="3448050" y="2552699"/>
            <a:ext cx="2543175" cy="3905851"/>
          </a:xfrm>
          <a:prstGeom prst="roundRect">
            <a:avLst>
              <a:gd name="adj" fmla="val 5929"/>
            </a:avLst>
          </a:prstGeom>
          <a:solidFill>
            <a:schemeClr val="bg1"/>
          </a:solidFill>
          <a:ln>
            <a:noFill/>
          </a:ln>
          <a:effectLst>
            <a:outerShdw blurRad="2159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xmlns="" id="{BD97E4A6-138A-4187-AE68-CC7577193F6A}"/>
              </a:ext>
            </a:extLst>
          </p:cNvPr>
          <p:cNvSpPr/>
          <p:nvPr/>
        </p:nvSpPr>
        <p:spPr>
          <a:xfrm>
            <a:off x="6200775" y="2552700"/>
            <a:ext cx="2543175" cy="3905850"/>
          </a:xfrm>
          <a:prstGeom prst="roundRect">
            <a:avLst>
              <a:gd name="adj" fmla="val 5929"/>
            </a:avLst>
          </a:prstGeom>
          <a:solidFill>
            <a:schemeClr val="bg1"/>
          </a:solidFill>
          <a:ln>
            <a:noFill/>
          </a:ln>
          <a:effectLst>
            <a:outerShdw blurRad="2159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363B3F2D-4DB8-4635-BEB7-3E877D2CBC4D}"/>
              </a:ext>
            </a:extLst>
          </p:cNvPr>
          <p:cNvSpPr/>
          <p:nvPr/>
        </p:nvSpPr>
        <p:spPr>
          <a:xfrm>
            <a:off x="8953500" y="2552699"/>
            <a:ext cx="2543175" cy="3905849"/>
          </a:xfrm>
          <a:prstGeom prst="roundRect">
            <a:avLst>
              <a:gd name="adj" fmla="val 5929"/>
            </a:avLst>
          </a:prstGeom>
          <a:solidFill>
            <a:schemeClr val="bg1"/>
          </a:solidFill>
          <a:ln>
            <a:noFill/>
          </a:ln>
          <a:effectLst>
            <a:outerShdw blurRad="2159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22E5DE1B-D4AF-42DC-B76B-C983AAD4506D}"/>
              </a:ext>
            </a:extLst>
          </p:cNvPr>
          <p:cNvSpPr txBox="1"/>
          <p:nvPr/>
        </p:nvSpPr>
        <p:spPr>
          <a:xfrm>
            <a:off x="695325" y="1240944"/>
            <a:ext cx="10801350" cy="692369"/>
          </a:xfrm>
          <a:prstGeom prst="rect">
            <a:avLst/>
          </a:prstGeom>
          <a:noFill/>
        </p:spPr>
        <p:txBody>
          <a:bodyPr wrap="square" lIns="0" tIns="0" rIns="0" bIns="0" rtlCol="0">
            <a:spAutoFit/>
          </a:bodyPr>
          <a:lstStyle/>
          <a:p>
            <a:pPr indent="457200" algn="just">
              <a:lnSpc>
                <a:spcPct val="130000"/>
              </a:lnSpc>
            </a:pPr>
            <a:r>
              <a:rPr lang="zh-CN" altLang="en-US" dirty="0"/>
              <a:t>餐厅主要经营西餐，诸如汉堡、薯条、鸡翅、可乐、果汁等，另有西式扒类、中晚式大中餐、西式面食类、水果沙拉、以及刚引进的贝哈姆炸鸡汉堡等。</a:t>
            </a:r>
          </a:p>
        </p:txBody>
      </p:sp>
      <p:sp>
        <p:nvSpPr>
          <p:cNvPr id="20" name="任意多边形: 形状 19">
            <a:extLst>
              <a:ext uri="{FF2B5EF4-FFF2-40B4-BE49-F238E27FC236}">
                <a16:creationId xmlns:a16="http://schemas.microsoft.com/office/drawing/2014/main" xmlns="" id="{9EDE81C6-EE5C-493A-8BF4-B2D96844DF42}"/>
              </a:ext>
            </a:extLst>
          </p:cNvPr>
          <p:cNvSpPr/>
          <p:nvPr/>
        </p:nvSpPr>
        <p:spPr>
          <a:xfrm>
            <a:off x="695325" y="2552700"/>
            <a:ext cx="2543175" cy="1765300"/>
          </a:xfrm>
          <a:custGeom>
            <a:avLst/>
            <a:gdLst>
              <a:gd name="connsiteX0" fmla="*/ 150785 w 2543175"/>
              <a:gd name="connsiteY0" fmla="*/ 0 h 1765300"/>
              <a:gd name="connsiteX1" fmla="*/ 2392390 w 2543175"/>
              <a:gd name="connsiteY1" fmla="*/ 0 h 1765300"/>
              <a:gd name="connsiteX2" fmla="*/ 2543175 w 2543175"/>
              <a:gd name="connsiteY2" fmla="*/ 150785 h 1765300"/>
              <a:gd name="connsiteX3" fmla="*/ 2543175 w 2543175"/>
              <a:gd name="connsiteY3" fmla="*/ 1765300 h 1765300"/>
              <a:gd name="connsiteX4" fmla="*/ 0 w 2543175"/>
              <a:gd name="connsiteY4" fmla="*/ 1765300 h 1765300"/>
              <a:gd name="connsiteX5" fmla="*/ 0 w 2543175"/>
              <a:gd name="connsiteY5" fmla="*/ 150785 h 1765300"/>
              <a:gd name="connsiteX6" fmla="*/ 150785 w 2543175"/>
              <a:gd name="connsiteY6" fmla="*/ 0 h 176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3175" h="1765300">
                <a:moveTo>
                  <a:pt x="150785" y="0"/>
                </a:moveTo>
                <a:lnTo>
                  <a:pt x="2392390" y="0"/>
                </a:lnTo>
                <a:cubicBezTo>
                  <a:pt x="2475666" y="0"/>
                  <a:pt x="2543175" y="67509"/>
                  <a:pt x="2543175" y="150785"/>
                </a:cubicBezTo>
                <a:lnTo>
                  <a:pt x="2543175" y="1765300"/>
                </a:lnTo>
                <a:lnTo>
                  <a:pt x="0" y="1765300"/>
                </a:lnTo>
                <a:lnTo>
                  <a:pt x="0" y="150785"/>
                </a:lnTo>
                <a:cubicBezTo>
                  <a:pt x="0" y="67509"/>
                  <a:pt x="67509" y="0"/>
                  <a:pt x="150785" y="0"/>
                </a:cubicBezTo>
                <a:close/>
              </a:path>
            </a:pathLst>
          </a:custGeom>
          <a:blipFill dpi="0" rotWithShape="1">
            <a:blip r:embed="rId2"/>
            <a:srcRect/>
            <a:stretch>
              <a:fillRect l="-2005" r="-2005"/>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xmlns="" id="{F4A078CD-A6F5-4708-AAD5-9CE1C96AFFB1}"/>
              </a:ext>
            </a:extLst>
          </p:cNvPr>
          <p:cNvSpPr/>
          <p:nvPr/>
        </p:nvSpPr>
        <p:spPr>
          <a:xfrm>
            <a:off x="6200775" y="2552700"/>
            <a:ext cx="2543175" cy="1765300"/>
          </a:xfrm>
          <a:custGeom>
            <a:avLst/>
            <a:gdLst>
              <a:gd name="connsiteX0" fmla="*/ 150785 w 2543175"/>
              <a:gd name="connsiteY0" fmla="*/ 0 h 1765300"/>
              <a:gd name="connsiteX1" fmla="*/ 2392390 w 2543175"/>
              <a:gd name="connsiteY1" fmla="*/ 0 h 1765300"/>
              <a:gd name="connsiteX2" fmla="*/ 2543175 w 2543175"/>
              <a:gd name="connsiteY2" fmla="*/ 150785 h 1765300"/>
              <a:gd name="connsiteX3" fmla="*/ 2543175 w 2543175"/>
              <a:gd name="connsiteY3" fmla="*/ 1765300 h 1765300"/>
              <a:gd name="connsiteX4" fmla="*/ 0 w 2543175"/>
              <a:gd name="connsiteY4" fmla="*/ 1765300 h 1765300"/>
              <a:gd name="connsiteX5" fmla="*/ 0 w 2543175"/>
              <a:gd name="connsiteY5" fmla="*/ 150785 h 1765300"/>
              <a:gd name="connsiteX6" fmla="*/ 150785 w 2543175"/>
              <a:gd name="connsiteY6" fmla="*/ 0 h 176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3175" h="1765300">
                <a:moveTo>
                  <a:pt x="150785" y="0"/>
                </a:moveTo>
                <a:lnTo>
                  <a:pt x="2392390" y="0"/>
                </a:lnTo>
                <a:cubicBezTo>
                  <a:pt x="2475666" y="0"/>
                  <a:pt x="2543175" y="67509"/>
                  <a:pt x="2543175" y="150785"/>
                </a:cubicBezTo>
                <a:lnTo>
                  <a:pt x="2543175" y="1765300"/>
                </a:lnTo>
                <a:lnTo>
                  <a:pt x="0" y="1765300"/>
                </a:lnTo>
                <a:lnTo>
                  <a:pt x="0" y="150785"/>
                </a:lnTo>
                <a:cubicBezTo>
                  <a:pt x="0" y="67509"/>
                  <a:pt x="67509" y="0"/>
                  <a:pt x="150785" y="0"/>
                </a:cubicBezTo>
                <a:close/>
              </a:path>
            </a:pathLst>
          </a:custGeom>
          <a:blipFill dpi="0" rotWithShape="1">
            <a:blip r:embed="rId2"/>
            <a:srcRect/>
            <a:stretch>
              <a:fillRect l="-2005" r="-2005"/>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xmlns="" id="{8BDDC659-54DE-4127-9041-EDEAD2C89516}"/>
              </a:ext>
            </a:extLst>
          </p:cNvPr>
          <p:cNvSpPr/>
          <p:nvPr/>
        </p:nvSpPr>
        <p:spPr>
          <a:xfrm>
            <a:off x="3448050" y="2552700"/>
            <a:ext cx="2543175" cy="1765300"/>
          </a:xfrm>
          <a:custGeom>
            <a:avLst/>
            <a:gdLst>
              <a:gd name="connsiteX0" fmla="*/ 150785 w 2543175"/>
              <a:gd name="connsiteY0" fmla="*/ 0 h 1765300"/>
              <a:gd name="connsiteX1" fmla="*/ 2392390 w 2543175"/>
              <a:gd name="connsiteY1" fmla="*/ 0 h 1765300"/>
              <a:gd name="connsiteX2" fmla="*/ 2543175 w 2543175"/>
              <a:gd name="connsiteY2" fmla="*/ 150785 h 1765300"/>
              <a:gd name="connsiteX3" fmla="*/ 2543175 w 2543175"/>
              <a:gd name="connsiteY3" fmla="*/ 1765300 h 1765300"/>
              <a:gd name="connsiteX4" fmla="*/ 0 w 2543175"/>
              <a:gd name="connsiteY4" fmla="*/ 1765300 h 1765300"/>
              <a:gd name="connsiteX5" fmla="*/ 0 w 2543175"/>
              <a:gd name="connsiteY5" fmla="*/ 150785 h 1765300"/>
              <a:gd name="connsiteX6" fmla="*/ 150785 w 2543175"/>
              <a:gd name="connsiteY6" fmla="*/ 0 h 176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3175" h="1765300">
                <a:moveTo>
                  <a:pt x="150785" y="0"/>
                </a:moveTo>
                <a:lnTo>
                  <a:pt x="2392390" y="0"/>
                </a:lnTo>
                <a:cubicBezTo>
                  <a:pt x="2475666" y="0"/>
                  <a:pt x="2543175" y="67509"/>
                  <a:pt x="2543175" y="150785"/>
                </a:cubicBezTo>
                <a:lnTo>
                  <a:pt x="2543175" y="1765300"/>
                </a:lnTo>
                <a:lnTo>
                  <a:pt x="0" y="1765300"/>
                </a:lnTo>
                <a:lnTo>
                  <a:pt x="0" y="150785"/>
                </a:lnTo>
                <a:cubicBezTo>
                  <a:pt x="0" y="67509"/>
                  <a:pt x="67509" y="0"/>
                  <a:pt x="150785" y="0"/>
                </a:cubicBezTo>
                <a:close/>
              </a:path>
            </a:pathLst>
          </a:custGeom>
          <a:blipFill dpi="0" rotWithShape="1">
            <a:blip r:embed="rId3"/>
            <a:srcRect/>
            <a:stretch>
              <a:fillRect t="-40041" b="-40041"/>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xmlns="" id="{F7CB70C5-6507-42F6-BA86-8E534DE317BF}"/>
              </a:ext>
            </a:extLst>
          </p:cNvPr>
          <p:cNvSpPr/>
          <p:nvPr/>
        </p:nvSpPr>
        <p:spPr>
          <a:xfrm>
            <a:off x="8953500" y="2552700"/>
            <a:ext cx="2543175" cy="1765300"/>
          </a:xfrm>
          <a:custGeom>
            <a:avLst/>
            <a:gdLst>
              <a:gd name="connsiteX0" fmla="*/ 150785 w 2543175"/>
              <a:gd name="connsiteY0" fmla="*/ 0 h 1765300"/>
              <a:gd name="connsiteX1" fmla="*/ 2392390 w 2543175"/>
              <a:gd name="connsiteY1" fmla="*/ 0 h 1765300"/>
              <a:gd name="connsiteX2" fmla="*/ 2543175 w 2543175"/>
              <a:gd name="connsiteY2" fmla="*/ 150785 h 1765300"/>
              <a:gd name="connsiteX3" fmla="*/ 2543175 w 2543175"/>
              <a:gd name="connsiteY3" fmla="*/ 1765300 h 1765300"/>
              <a:gd name="connsiteX4" fmla="*/ 0 w 2543175"/>
              <a:gd name="connsiteY4" fmla="*/ 1765300 h 1765300"/>
              <a:gd name="connsiteX5" fmla="*/ 0 w 2543175"/>
              <a:gd name="connsiteY5" fmla="*/ 150785 h 1765300"/>
              <a:gd name="connsiteX6" fmla="*/ 150785 w 2543175"/>
              <a:gd name="connsiteY6" fmla="*/ 0 h 176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3175" h="1765300">
                <a:moveTo>
                  <a:pt x="150785" y="0"/>
                </a:moveTo>
                <a:lnTo>
                  <a:pt x="2392390" y="0"/>
                </a:lnTo>
                <a:cubicBezTo>
                  <a:pt x="2475666" y="0"/>
                  <a:pt x="2543175" y="67509"/>
                  <a:pt x="2543175" y="150785"/>
                </a:cubicBezTo>
                <a:lnTo>
                  <a:pt x="2543175" y="1765300"/>
                </a:lnTo>
                <a:lnTo>
                  <a:pt x="0" y="1765300"/>
                </a:lnTo>
                <a:lnTo>
                  <a:pt x="0" y="150785"/>
                </a:lnTo>
                <a:cubicBezTo>
                  <a:pt x="0" y="67509"/>
                  <a:pt x="67509" y="0"/>
                  <a:pt x="150785" y="0"/>
                </a:cubicBezTo>
                <a:close/>
              </a:path>
            </a:pathLst>
          </a:custGeom>
          <a:blipFill dpi="0" rotWithShape="1">
            <a:blip r:embed="rId3"/>
            <a:srcRect/>
            <a:stretch>
              <a:fillRect t="-40041" b="-40041"/>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矩形: 圆角 23">
            <a:extLst>
              <a:ext uri="{FF2B5EF4-FFF2-40B4-BE49-F238E27FC236}">
                <a16:creationId xmlns:a16="http://schemas.microsoft.com/office/drawing/2014/main" xmlns="" id="{F4FE94DC-EA67-49CA-87E2-F9BB50D6A90E}"/>
              </a:ext>
            </a:extLst>
          </p:cNvPr>
          <p:cNvSpPr/>
          <p:nvPr/>
        </p:nvSpPr>
        <p:spPr>
          <a:xfrm>
            <a:off x="1190625" y="4505623"/>
            <a:ext cx="1552575" cy="3810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产品名称</a:t>
            </a:r>
          </a:p>
        </p:txBody>
      </p:sp>
      <p:sp>
        <p:nvSpPr>
          <p:cNvPr id="25" name="文本框 24">
            <a:extLst>
              <a:ext uri="{FF2B5EF4-FFF2-40B4-BE49-F238E27FC236}">
                <a16:creationId xmlns:a16="http://schemas.microsoft.com/office/drawing/2014/main" xmlns="" id="{14F73743-08F1-4262-B32A-4C52D5D15C85}"/>
              </a:ext>
            </a:extLst>
          </p:cNvPr>
          <p:cNvSpPr txBox="1"/>
          <p:nvPr/>
        </p:nvSpPr>
        <p:spPr>
          <a:xfrm>
            <a:off x="864687" y="4965096"/>
            <a:ext cx="2291263" cy="1347933"/>
          </a:xfrm>
          <a:prstGeom prst="rect">
            <a:avLst/>
          </a:prstGeom>
          <a:noFill/>
        </p:spPr>
        <p:txBody>
          <a:bodyPr wrap="square" rtlCol="0">
            <a:spAutoFit/>
          </a:bodyPr>
          <a:lstStyle/>
          <a:p>
            <a:pPr algn="just">
              <a:lnSpc>
                <a:spcPct val="130000"/>
              </a:lnSpc>
            </a:pPr>
            <a:r>
              <a:rPr lang="zh-CN" altLang="en-US" sz="1600" dirty="0"/>
              <a:t>用料精细，制作讲究，在选料、配方、搅拌以至揉面、擀面都有一定的绝招儿</a:t>
            </a:r>
          </a:p>
        </p:txBody>
      </p:sp>
      <p:sp>
        <p:nvSpPr>
          <p:cNvPr id="26" name="矩形: 圆角 25">
            <a:extLst>
              <a:ext uri="{FF2B5EF4-FFF2-40B4-BE49-F238E27FC236}">
                <a16:creationId xmlns:a16="http://schemas.microsoft.com/office/drawing/2014/main" xmlns="" id="{28274005-4616-42CF-9CA3-2621730DD516}"/>
              </a:ext>
            </a:extLst>
          </p:cNvPr>
          <p:cNvSpPr/>
          <p:nvPr/>
        </p:nvSpPr>
        <p:spPr>
          <a:xfrm>
            <a:off x="3943350" y="4505623"/>
            <a:ext cx="1552575" cy="3810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产品名称</a:t>
            </a:r>
          </a:p>
        </p:txBody>
      </p:sp>
      <p:sp>
        <p:nvSpPr>
          <p:cNvPr id="27" name="文本框 26">
            <a:extLst>
              <a:ext uri="{FF2B5EF4-FFF2-40B4-BE49-F238E27FC236}">
                <a16:creationId xmlns:a16="http://schemas.microsoft.com/office/drawing/2014/main" xmlns="" id="{417AA984-793F-40E0-AEE0-E28597262A27}"/>
              </a:ext>
            </a:extLst>
          </p:cNvPr>
          <p:cNvSpPr txBox="1"/>
          <p:nvPr/>
        </p:nvSpPr>
        <p:spPr>
          <a:xfrm>
            <a:off x="3617412" y="4965096"/>
            <a:ext cx="2204450" cy="1347933"/>
          </a:xfrm>
          <a:prstGeom prst="rect">
            <a:avLst/>
          </a:prstGeom>
          <a:noFill/>
        </p:spPr>
        <p:txBody>
          <a:bodyPr wrap="square" rtlCol="0">
            <a:spAutoFit/>
          </a:bodyPr>
          <a:lstStyle>
            <a:defPPr>
              <a:defRPr lang="zh-CN"/>
            </a:defPPr>
            <a:lvl1pPr algn="just">
              <a:lnSpc>
                <a:spcPct val="130000"/>
              </a:lnSpc>
              <a:defRPr sz="1600"/>
            </a:lvl1pPr>
          </a:lstStyle>
          <a:p>
            <a:r>
              <a:rPr lang="zh-CN" altLang="en-US" dirty="0"/>
              <a:t>该品素以皮薄、馅多、卤重、味鲜而闻名，是深受国内外顾客欢迎的风味小吃之一</a:t>
            </a:r>
          </a:p>
        </p:txBody>
      </p:sp>
      <p:sp>
        <p:nvSpPr>
          <p:cNvPr id="28" name="矩形: 圆角 27">
            <a:extLst>
              <a:ext uri="{FF2B5EF4-FFF2-40B4-BE49-F238E27FC236}">
                <a16:creationId xmlns:a16="http://schemas.microsoft.com/office/drawing/2014/main" xmlns="" id="{C0A3C5C6-124F-42F0-A102-AD1042398CCE}"/>
              </a:ext>
            </a:extLst>
          </p:cNvPr>
          <p:cNvSpPr/>
          <p:nvPr/>
        </p:nvSpPr>
        <p:spPr>
          <a:xfrm>
            <a:off x="6696075" y="4505623"/>
            <a:ext cx="1552575" cy="3810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产品名称</a:t>
            </a:r>
          </a:p>
        </p:txBody>
      </p:sp>
      <p:sp>
        <p:nvSpPr>
          <p:cNvPr id="29" name="文本框 28">
            <a:extLst>
              <a:ext uri="{FF2B5EF4-FFF2-40B4-BE49-F238E27FC236}">
                <a16:creationId xmlns:a16="http://schemas.microsoft.com/office/drawing/2014/main" xmlns="" id="{AD92452F-3412-4C64-8806-1E7C69C7FFCB}"/>
              </a:ext>
            </a:extLst>
          </p:cNvPr>
          <p:cNvSpPr txBox="1"/>
          <p:nvPr/>
        </p:nvSpPr>
        <p:spPr>
          <a:xfrm>
            <a:off x="6370137" y="4965096"/>
            <a:ext cx="2204450" cy="1347933"/>
          </a:xfrm>
          <a:prstGeom prst="rect">
            <a:avLst/>
          </a:prstGeom>
          <a:noFill/>
        </p:spPr>
        <p:txBody>
          <a:bodyPr wrap="square" rtlCol="0">
            <a:spAutoFit/>
          </a:bodyPr>
          <a:lstStyle>
            <a:defPPr>
              <a:defRPr lang="zh-CN"/>
            </a:defPPr>
            <a:lvl1pPr algn="just">
              <a:lnSpc>
                <a:spcPct val="130000"/>
              </a:lnSpc>
              <a:defRPr sz="1600"/>
            </a:lvl1pPr>
          </a:lstStyle>
          <a:p>
            <a:r>
              <a:rPr lang="zh-CN" altLang="en-US" dirty="0"/>
              <a:t>产品金黄香酥、外酥里嫩、满口留香。人间美味让人百吃不厌，受到食客疯狂抢购。</a:t>
            </a:r>
          </a:p>
        </p:txBody>
      </p:sp>
      <p:sp>
        <p:nvSpPr>
          <p:cNvPr id="30" name="矩形: 圆角 29">
            <a:extLst>
              <a:ext uri="{FF2B5EF4-FFF2-40B4-BE49-F238E27FC236}">
                <a16:creationId xmlns:a16="http://schemas.microsoft.com/office/drawing/2014/main" xmlns="" id="{11B004D3-E9F7-4D64-8BB6-CCD4B05623E9}"/>
              </a:ext>
            </a:extLst>
          </p:cNvPr>
          <p:cNvSpPr/>
          <p:nvPr/>
        </p:nvSpPr>
        <p:spPr>
          <a:xfrm>
            <a:off x="9448800" y="4505623"/>
            <a:ext cx="1552575" cy="3810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产品名称</a:t>
            </a:r>
          </a:p>
        </p:txBody>
      </p:sp>
      <p:sp>
        <p:nvSpPr>
          <p:cNvPr id="31" name="文本框 30">
            <a:extLst>
              <a:ext uri="{FF2B5EF4-FFF2-40B4-BE49-F238E27FC236}">
                <a16:creationId xmlns:a16="http://schemas.microsoft.com/office/drawing/2014/main" xmlns="" id="{ECB558E6-2DE1-4C02-B360-7A88EF2825EC}"/>
              </a:ext>
            </a:extLst>
          </p:cNvPr>
          <p:cNvSpPr txBox="1"/>
          <p:nvPr/>
        </p:nvSpPr>
        <p:spPr>
          <a:xfrm>
            <a:off x="9122862" y="4965096"/>
            <a:ext cx="2204450" cy="1347933"/>
          </a:xfrm>
          <a:prstGeom prst="rect">
            <a:avLst/>
          </a:prstGeom>
          <a:noFill/>
        </p:spPr>
        <p:txBody>
          <a:bodyPr wrap="square" rtlCol="0">
            <a:spAutoFit/>
          </a:bodyPr>
          <a:lstStyle>
            <a:defPPr>
              <a:defRPr lang="zh-CN"/>
            </a:defPPr>
            <a:lvl1pPr algn="just">
              <a:lnSpc>
                <a:spcPct val="130000"/>
              </a:lnSpc>
              <a:defRPr sz="1600"/>
            </a:lvl1pPr>
          </a:lstStyle>
          <a:p>
            <a:r>
              <a:rPr lang="zh-CN" altLang="en-US" dirty="0"/>
              <a:t>其特点是香、酥、脆、甜，在干燥通风处放置数月不走味，不绵软、不变质。</a:t>
            </a:r>
          </a:p>
        </p:txBody>
      </p:sp>
    </p:spTree>
    <p:extLst>
      <p:ext uri="{BB962C8B-B14F-4D97-AF65-F5344CB8AC3E}">
        <p14:creationId xmlns:p14="http://schemas.microsoft.com/office/powerpoint/2010/main" val="13386010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3D3BD5F-D3E8-4969-8986-B0EC9305C079}"/>
              </a:ext>
            </a:extLst>
          </p:cNvPr>
          <p:cNvSpPr/>
          <p:nvPr/>
        </p:nvSpPr>
        <p:spPr>
          <a:xfrm>
            <a:off x="0" y="0"/>
            <a:ext cx="3754877" cy="6858000"/>
          </a:xfrm>
          <a:prstGeom prst="rect">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8F6E96A4-3D10-4C25-B0EC-8909D88759D2}"/>
              </a:ext>
            </a:extLst>
          </p:cNvPr>
          <p:cNvSpPr txBox="1"/>
          <p:nvPr/>
        </p:nvSpPr>
        <p:spPr>
          <a:xfrm>
            <a:off x="759183" y="2721114"/>
            <a:ext cx="2236510" cy="707886"/>
          </a:xfrm>
          <a:prstGeom prst="rect">
            <a:avLst/>
          </a:prstGeom>
          <a:noFill/>
        </p:spPr>
        <p:txBody>
          <a:bodyPr wrap="none" rtlCol="0">
            <a:spAutoFit/>
          </a:bodyPr>
          <a:lstStyle/>
          <a:p>
            <a:r>
              <a:rPr lang="zh-CN" altLang="en-US" sz="4000" dirty="0">
                <a:solidFill>
                  <a:schemeClr val="bg1"/>
                </a:solidFill>
                <a:latin typeface="+mj-ea"/>
                <a:ea typeface="+mj-ea"/>
              </a:rPr>
              <a:t>产品介绍</a:t>
            </a:r>
          </a:p>
        </p:txBody>
      </p:sp>
      <p:sp>
        <p:nvSpPr>
          <p:cNvPr id="9" name="矩形 8">
            <a:extLst>
              <a:ext uri="{FF2B5EF4-FFF2-40B4-BE49-F238E27FC236}">
                <a16:creationId xmlns:a16="http://schemas.microsoft.com/office/drawing/2014/main" xmlns="" id="{3ADFFCFD-F3BC-443E-A421-0292A3EAD55E}"/>
              </a:ext>
            </a:extLst>
          </p:cNvPr>
          <p:cNvSpPr/>
          <p:nvPr/>
        </p:nvSpPr>
        <p:spPr>
          <a:xfrm>
            <a:off x="7704306" y="0"/>
            <a:ext cx="4487693" cy="6858000"/>
          </a:xfrm>
          <a:prstGeom prst="rect">
            <a:avLst/>
          </a:prstGeom>
          <a:blipFill>
            <a:blip r:embed="rId2"/>
            <a:srcRect/>
            <a:stretch>
              <a:fillRect l="-11127" r="-1112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FC68813B-C725-4943-9CA1-016B46181580}"/>
              </a:ext>
            </a:extLst>
          </p:cNvPr>
          <p:cNvSpPr/>
          <p:nvPr/>
        </p:nvSpPr>
        <p:spPr>
          <a:xfrm>
            <a:off x="3858637" y="0"/>
            <a:ext cx="3651115" cy="3326860"/>
          </a:xfrm>
          <a:prstGeom prst="rect">
            <a:avLst/>
          </a:prstGeom>
          <a:blipFill>
            <a:blip r:embed="rId3"/>
            <a:srcRect/>
            <a:stretch>
              <a:fillRect l="-18238" r="-182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B063C41A-66B0-4E5F-BD89-729A9A60C2B1}"/>
              </a:ext>
            </a:extLst>
          </p:cNvPr>
          <p:cNvSpPr/>
          <p:nvPr/>
        </p:nvSpPr>
        <p:spPr>
          <a:xfrm>
            <a:off x="3858637" y="3531141"/>
            <a:ext cx="3651115" cy="3326860"/>
          </a:xfrm>
          <a:prstGeom prst="rect">
            <a:avLst/>
          </a:prstGeom>
          <a:blipFill>
            <a:blip r:embed="rId2"/>
            <a:srcRect/>
            <a:stretch>
              <a:fillRect t="-18591" b="-185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46F5C2D0-BE80-4EBA-A309-16C0CB1085F6}"/>
              </a:ext>
            </a:extLst>
          </p:cNvPr>
          <p:cNvSpPr/>
          <p:nvPr/>
        </p:nvSpPr>
        <p:spPr>
          <a:xfrm>
            <a:off x="3858637" y="2627697"/>
            <a:ext cx="3651115" cy="699163"/>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AAAD2233-BB24-47C7-AEE2-8A886599B50A}"/>
              </a:ext>
            </a:extLst>
          </p:cNvPr>
          <p:cNvSpPr/>
          <p:nvPr/>
        </p:nvSpPr>
        <p:spPr>
          <a:xfrm>
            <a:off x="3858637" y="6158837"/>
            <a:ext cx="3651115" cy="699163"/>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FE4CCDC9-DA1A-41EE-AD78-CE9641CCED42}"/>
              </a:ext>
            </a:extLst>
          </p:cNvPr>
          <p:cNvSpPr/>
          <p:nvPr/>
        </p:nvSpPr>
        <p:spPr>
          <a:xfrm>
            <a:off x="7704306" y="6158837"/>
            <a:ext cx="4487693" cy="699163"/>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xmlns="" id="{3102C885-152C-4734-A1B7-EC3E57691B6F}"/>
              </a:ext>
            </a:extLst>
          </p:cNvPr>
          <p:cNvSpPr/>
          <p:nvPr/>
        </p:nvSpPr>
        <p:spPr>
          <a:xfrm>
            <a:off x="4907907" y="2786778"/>
            <a:ext cx="1552575" cy="381000"/>
          </a:xfrm>
          <a:prstGeom prst="roundRect">
            <a:avLst>
              <a:gd name="adj" fmla="val 50000"/>
            </a:avLst>
          </a:prstGeom>
          <a:ln>
            <a:noFill/>
          </a:ln>
          <a:effectLst>
            <a:outerShdw blurRad="177800" dist="127000" dir="5400000" sx="102000" sy="102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产品名称</a:t>
            </a:r>
          </a:p>
        </p:txBody>
      </p:sp>
      <p:sp>
        <p:nvSpPr>
          <p:cNvPr id="22" name="矩形: 圆角 21">
            <a:extLst>
              <a:ext uri="{FF2B5EF4-FFF2-40B4-BE49-F238E27FC236}">
                <a16:creationId xmlns:a16="http://schemas.microsoft.com/office/drawing/2014/main" xmlns="" id="{1AA39F41-4B8E-4E0A-8825-D426C20790A3}"/>
              </a:ext>
            </a:extLst>
          </p:cNvPr>
          <p:cNvSpPr/>
          <p:nvPr/>
        </p:nvSpPr>
        <p:spPr>
          <a:xfrm>
            <a:off x="4907907" y="6317918"/>
            <a:ext cx="1552575" cy="381000"/>
          </a:xfrm>
          <a:prstGeom prst="roundRect">
            <a:avLst>
              <a:gd name="adj" fmla="val 50000"/>
            </a:avLst>
          </a:prstGeom>
          <a:ln>
            <a:noFill/>
          </a:ln>
          <a:effectLst>
            <a:outerShdw blurRad="177800" dist="127000" dir="5400000" sx="102000" sy="102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产品名称</a:t>
            </a:r>
          </a:p>
        </p:txBody>
      </p:sp>
      <p:sp>
        <p:nvSpPr>
          <p:cNvPr id="23" name="矩形: 圆角 22">
            <a:extLst>
              <a:ext uri="{FF2B5EF4-FFF2-40B4-BE49-F238E27FC236}">
                <a16:creationId xmlns:a16="http://schemas.microsoft.com/office/drawing/2014/main" xmlns="" id="{DCFBBAD5-25F9-4F72-8F4C-7E6F540B645E}"/>
              </a:ext>
            </a:extLst>
          </p:cNvPr>
          <p:cNvSpPr/>
          <p:nvPr/>
        </p:nvSpPr>
        <p:spPr>
          <a:xfrm>
            <a:off x="9171865" y="6317918"/>
            <a:ext cx="1552575" cy="381000"/>
          </a:xfrm>
          <a:prstGeom prst="roundRect">
            <a:avLst>
              <a:gd name="adj" fmla="val 50000"/>
            </a:avLst>
          </a:prstGeom>
          <a:ln>
            <a:noFill/>
          </a:ln>
          <a:effectLst>
            <a:outerShdw blurRad="177800" dist="127000" dir="5400000" sx="102000" sy="102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产品名称</a:t>
            </a:r>
          </a:p>
        </p:txBody>
      </p:sp>
    </p:spTree>
    <p:extLst>
      <p:ext uri="{BB962C8B-B14F-4D97-AF65-F5344CB8AC3E}">
        <p14:creationId xmlns:p14="http://schemas.microsoft.com/office/powerpoint/2010/main" val="25410018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30546138-DD47-4700-812F-D437C4662E73}"/>
              </a:ext>
            </a:extLst>
          </p:cNvPr>
          <p:cNvSpPr>
            <a:spLocks noGrp="1"/>
          </p:cNvSpPr>
          <p:nvPr>
            <p:ph type="body" sz="quarter" idx="10"/>
          </p:nvPr>
        </p:nvSpPr>
        <p:spPr/>
        <p:txBody>
          <a:bodyPr/>
          <a:lstStyle/>
          <a:p>
            <a:r>
              <a:rPr lang="zh-CN" altLang="en-US" dirty="0"/>
              <a:t>数据图表</a:t>
            </a:r>
          </a:p>
        </p:txBody>
      </p:sp>
      <p:graphicFrame>
        <p:nvGraphicFramePr>
          <p:cNvPr id="5" name="图表 4">
            <a:extLst>
              <a:ext uri="{FF2B5EF4-FFF2-40B4-BE49-F238E27FC236}">
                <a16:creationId xmlns:a16="http://schemas.microsoft.com/office/drawing/2014/main" xmlns="" id="{0D71B44B-DA30-4AD5-A7FB-A77D3A30287C}"/>
              </a:ext>
            </a:extLst>
          </p:cNvPr>
          <p:cNvGraphicFramePr/>
          <p:nvPr>
            <p:extLst>
              <p:ext uri="{D42A27DB-BD31-4B8C-83A1-F6EECF244321}">
                <p14:modId xmlns:p14="http://schemas.microsoft.com/office/powerpoint/2010/main" val="1178920808"/>
              </p:ext>
            </p:extLst>
          </p:nvPr>
        </p:nvGraphicFramePr>
        <p:xfrm>
          <a:off x="695325" y="1601329"/>
          <a:ext cx="5981700" cy="3987800"/>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a:extLst>
              <a:ext uri="{FF2B5EF4-FFF2-40B4-BE49-F238E27FC236}">
                <a16:creationId xmlns:a16="http://schemas.microsoft.com/office/drawing/2014/main" xmlns="" id="{4E1C6BF1-2A1C-4FB0-8BDA-5086BCB10E7C}"/>
              </a:ext>
            </a:extLst>
          </p:cNvPr>
          <p:cNvSpPr txBox="1"/>
          <p:nvPr/>
        </p:nvSpPr>
        <p:spPr>
          <a:xfrm>
            <a:off x="6424550" y="1509293"/>
            <a:ext cx="1107996" cy="369332"/>
          </a:xfrm>
          <a:prstGeom prst="rect">
            <a:avLst/>
          </a:prstGeom>
          <a:noFill/>
        </p:spPr>
        <p:txBody>
          <a:bodyPr wrap="none" rtlCol="0">
            <a:spAutoFit/>
          </a:bodyPr>
          <a:lstStyle/>
          <a:p>
            <a:r>
              <a:rPr lang="zh-CN" altLang="en-US" dirty="0">
                <a:solidFill>
                  <a:schemeClr val="accent2"/>
                </a:solidFill>
                <a:latin typeface="+mj-ea"/>
                <a:ea typeface="+mj-ea"/>
              </a:rPr>
              <a:t>快时尚化</a:t>
            </a:r>
          </a:p>
        </p:txBody>
      </p:sp>
      <p:sp>
        <p:nvSpPr>
          <p:cNvPr id="7" name="文本框 6">
            <a:extLst>
              <a:ext uri="{FF2B5EF4-FFF2-40B4-BE49-F238E27FC236}">
                <a16:creationId xmlns:a16="http://schemas.microsoft.com/office/drawing/2014/main" xmlns="" id="{8FC87AC4-C17A-4001-9F7F-F65789617892}"/>
              </a:ext>
            </a:extLst>
          </p:cNvPr>
          <p:cNvSpPr txBox="1"/>
          <p:nvPr/>
        </p:nvSpPr>
        <p:spPr>
          <a:xfrm>
            <a:off x="6424550" y="1854755"/>
            <a:ext cx="4940136" cy="707758"/>
          </a:xfrm>
          <a:prstGeom prst="rect">
            <a:avLst/>
          </a:prstGeom>
          <a:noFill/>
        </p:spPr>
        <p:txBody>
          <a:bodyPr wrap="square" rtlCol="0">
            <a:spAutoFit/>
          </a:bodyPr>
          <a:lstStyle/>
          <a:p>
            <a:pPr algn="just">
              <a:lnSpc>
                <a:spcPct val="130000"/>
              </a:lnSpc>
            </a:pPr>
            <a:r>
              <a:rPr lang="zh-CN" altLang="en-US" sz="1600" dirty="0"/>
              <a:t>在生活节奏快速的当下，“快时尚”正成为一种趋势，餐饮行业也不例外的呈现快时尚化。</a:t>
            </a:r>
          </a:p>
        </p:txBody>
      </p:sp>
      <p:sp>
        <p:nvSpPr>
          <p:cNvPr id="8" name="文本框 7">
            <a:extLst>
              <a:ext uri="{FF2B5EF4-FFF2-40B4-BE49-F238E27FC236}">
                <a16:creationId xmlns:a16="http://schemas.microsoft.com/office/drawing/2014/main" xmlns="" id="{35852FFD-F22B-4C43-BB8C-AA38F0038008}"/>
              </a:ext>
            </a:extLst>
          </p:cNvPr>
          <p:cNvSpPr txBox="1"/>
          <p:nvPr/>
        </p:nvSpPr>
        <p:spPr>
          <a:xfrm>
            <a:off x="6424550" y="3177679"/>
            <a:ext cx="877163" cy="369332"/>
          </a:xfrm>
          <a:prstGeom prst="rect">
            <a:avLst/>
          </a:prstGeom>
          <a:noFill/>
        </p:spPr>
        <p:txBody>
          <a:bodyPr wrap="none" rtlCol="0">
            <a:spAutoFit/>
          </a:bodyPr>
          <a:lstStyle/>
          <a:p>
            <a:r>
              <a:rPr lang="zh-CN" altLang="en-US" dirty="0">
                <a:solidFill>
                  <a:schemeClr val="accent2"/>
                </a:solidFill>
                <a:latin typeface="+mj-ea"/>
                <a:ea typeface="+mj-ea"/>
              </a:rPr>
              <a:t>健康化</a:t>
            </a:r>
          </a:p>
        </p:txBody>
      </p:sp>
      <p:sp>
        <p:nvSpPr>
          <p:cNvPr id="9" name="文本框 8">
            <a:extLst>
              <a:ext uri="{FF2B5EF4-FFF2-40B4-BE49-F238E27FC236}">
                <a16:creationId xmlns:a16="http://schemas.microsoft.com/office/drawing/2014/main" xmlns="" id="{D4A97393-6B50-4E57-9C05-4492BD2EAB3A}"/>
              </a:ext>
            </a:extLst>
          </p:cNvPr>
          <p:cNvSpPr txBox="1"/>
          <p:nvPr/>
        </p:nvSpPr>
        <p:spPr>
          <a:xfrm>
            <a:off x="6424550" y="3498615"/>
            <a:ext cx="4940136" cy="793935"/>
          </a:xfrm>
          <a:prstGeom prst="rect">
            <a:avLst/>
          </a:prstGeom>
          <a:noFill/>
        </p:spPr>
        <p:txBody>
          <a:bodyPr wrap="square" rtlCol="0">
            <a:spAutoFit/>
          </a:bodyPr>
          <a:lstStyle>
            <a:defPPr>
              <a:defRPr lang="zh-CN"/>
            </a:defPPr>
            <a:lvl1pPr algn="just">
              <a:lnSpc>
                <a:spcPct val="130000"/>
              </a:lnSpc>
              <a:defRPr sz="1600"/>
            </a:lvl1pPr>
          </a:lstStyle>
          <a:p>
            <a:r>
              <a:rPr lang="zh-CN" altLang="en-US" dirty="0"/>
              <a:t>近年来，餐饮健康化的趋势十分明显，这都源于国民健康意识的不断提升。</a:t>
            </a:r>
          </a:p>
        </p:txBody>
      </p:sp>
      <p:sp>
        <p:nvSpPr>
          <p:cNvPr id="10" name="文本框 9">
            <a:extLst>
              <a:ext uri="{FF2B5EF4-FFF2-40B4-BE49-F238E27FC236}">
                <a16:creationId xmlns:a16="http://schemas.microsoft.com/office/drawing/2014/main" xmlns="" id="{8EE2E873-F71E-4C9E-A432-B23F9F073924}"/>
              </a:ext>
            </a:extLst>
          </p:cNvPr>
          <p:cNvSpPr txBox="1"/>
          <p:nvPr/>
        </p:nvSpPr>
        <p:spPr>
          <a:xfrm>
            <a:off x="6424550" y="4689519"/>
            <a:ext cx="877163" cy="369332"/>
          </a:xfrm>
          <a:prstGeom prst="rect">
            <a:avLst/>
          </a:prstGeom>
          <a:noFill/>
        </p:spPr>
        <p:txBody>
          <a:bodyPr wrap="none" rtlCol="0">
            <a:spAutoFit/>
          </a:bodyPr>
          <a:lstStyle/>
          <a:p>
            <a:r>
              <a:rPr lang="zh-CN" altLang="en-US" dirty="0">
                <a:solidFill>
                  <a:schemeClr val="accent2"/>
                </a:solidFill>
                <a:latin typeface="+mj-ea"/>
                <a:ea typeface="+mj-ea"/>
              </a:rPr>
              <a:t>极致化</a:t>
            </a:r>
          </a:p>
        </p:txBody>
      </p:sp>
      <p:sp>
        <p:nvSpPr>
          <p:cNvPr id="11" name="文本框 10">
            <a:extLst>
              <a:ext uri="{FF2B5EF4-FFF2-40B4-BE49-F238E27FC236}">
                <a16:creationId xmlns:a16="http://schemas.microsoft.com/office/drawing/2014/main" xmlns="" id="{C434BC3D-995C-4F60-B94D-6DBBBB26955B}"/>
              </a:ext>
            </a:extLst>
          </p:cNvPr>
          <p:cNvSpPr txBox="1"/>
          <p:nvPr/>
        </p:nvSpPr>
        <p:spPr>
          <a:xfrm>
            <a:off x="6424550" y="5016518"/>
            <a:ext cx="4940136" cy="793935"/>
          </a:xfrm>
          <a:prstGeom prst="rect">
            <a:avLst/>
          </a:prstGeom>
          <a:noFill/>
        </p:spPr>
        <p:txBody>
          <a:bodyPr wrap="square" rtlCol="0">
            <a:spAutoFit/>
          </a:bodyPr>
          <a:lstStyle>
            <a:defPPr>
              <a:defRPr lang="zh-CN"/>
            </a:defPPr>
            <a:lvl1pPr algn="just">
              <a:lnSpc>
                <a:spcPct val="130000"/>
              </a:lnSpc>
              <a:defRPr sz="1600"/>
            </a:lvl1pPr>
          </a:lstStyle>
          <a:p>
            <a:r>
              <a:rPr lang="zh-CN" altLang="en-US" dirty="0"/>
              <a:t>随着菜品的不断细分以及小品类的崛起，餐饮选择日益丰富。</a:t>
            </a:r>
          </a:p>
        </p:txBody>
      </p:sp>
    </p:spTree>
    <p:extLst>
      <p:ext uri="{BB962C8B-B14F-4D97-AF65-F5344CB8AC3E}">
        <p14:creationId xmlns:p14="http://schemas.microsoft.com/office/powerpoint/2010/main" val="37446823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a:extLst>
              <a:ext uri="{FF2B5EF4-FFF2-40B4-BE49-F238E27FC236}">
                <a16:creationId xmlns:a16="http://schemas.microsoft.com/office/drawing/2014/main" xmlns="" id="{6FAF02E9-BB7A-437B-B630-9806E2C9B210}"/>
              </a:ext>
            </a:extLst>
          </p:cNvPr>
          <p:cNvSpPr txBox="1"/>
          <p:nvPr/>
        </p:nvSpPr>
        <p:spPr>
          <a:xfrm>
            <a:off x="2165578" y="2991548"/>
            <a:ext cx="938077" cy="769441"/>
          </a:xfrm>
          <a:prstGeom prst="rect">
            <a:avLst/>
          </a:prstGeom>
          <a:noFill/>
        </p:spPr>
        <p:txBody>
          <a:bodyPr wrap="none" rtlCol="0">
            <a:spAutoFit/>
          </a:bodyPr>
          <a:lstStyle/>
          <a:p>
            <a:r>
              <a:rPr lang="en-US" altLang="zh-CN" sz="4400" dirty="0">
                <a:solidFill>
                  <a:schemeClr val="accent2"/>
                </a:solidFill>
                <a:latin typeface="+mj-lt"/>
              </a:rPr>
              <a:t>01</a:t>
            </a:r>
            <a:endParaRPr lang="zh-CN" altLang="en-US" sz="4400" dirty="0">
              <a:solidFill>
                <a:schemeClr val="accent2"/>
              </a:solidFill>
              <a:latin typeface="+mj-lt"/>
            </a:endParaRPr>
          </a:p>
        </p:txBody>
      </p:sp>
      <p:sp>
        <p:nvSpPr>
          <p:cNvPr id="38" name="文本框 37">
            <a:extLst>
              <a:ext uri="{FF2B5EF4-FFF2-40B4-BE49-F238E27FC236}">
                <a16:creationId xmlns:a16="http://schemas.microsoft.com/office/drawing/2014/main" xmlns="" id="{3364ACC3-3427-49A1-AFFC-FB8C5A1EF9D0}"/>
              </a:ext>
            </a:extLst>
          </p:cNvPr>
          <p:cNvSpPr txBox="1"/>
          <p:nvPr/>
        </p:nvSpPr>
        <p:spPr>
          <a:xfrm>
            <a:off x="2021347" y="3942974"/>
            <a:ext cx="1226539" cy="369332"/>
          </a:xfrm>
          <a:prstGeom prst="rect">
            <a:avLst/>
          </a:prstGeom>
          <a:noFill/>
        </p:spPr>
        <p:txBody>
          <a:bodyPr wrap="square" rtlCol="0">
            <a:spAutoFit/>
          </a:bodyPr>
          <a:lstStyle/>
          <a:p>
            <a:pPr algn="dist"/>
            <a:r>
              <a:rPr lang="zh-CN" altLang="en-US" dirty="0">
                <a:latin typeface="+mj-ea"/>
                <a:ea typeface="+mj-ea"/>
              </a:rPr>
              <a:t>关于我们</a:t>
            </a:r>
          </a:p>
        </p:txBody>
      </p:sp>
      <p:sp>
        <p:nvSpPr>
          <p:cNvPr id="46" name="文本框 45">
            <a:extLst>
              <a:ext uri="{FF2B5EF4-FFF2-40B4-BE49-F238E27FC236}">
                <a16:creationId xmlns:a16="http://schemas.microsoft.com/office/drawing/2014/main" xmlns="" id="{28ED9B10-5664-4DCC-8293-B82ED581105B}"/>
              </a:ext>
            </a:extLst>
          </p:cNvPr>
          <p:cNvSpPr txBox="1"/>
          <p:nvPr/>
        </p:nvSpPr>
        <p:spPr>
          <a:xfrm>
            <a:off x="2021347" y="4263085"/>
            <a:ext cx="1226539" cy="276999"/>
          </a:xfrm>
          <a:prstGeom prst="rect">
            <a:avLst/>
          </a:prstGeom>
          <a:noFill/>
        </p:spPr>
        <p:txBody>
          <a:bodyPr wrap="square" rtlCol="0">
            <a:spAutoFit/>
          </a:bodyPr>
          <a:lstStyle/>
          <a:p>
            <a:pPr algn="dist"/>
            <a:r>
              <a:rPr lang="en-US" altLang="zh-CN" sz="1200" dirty="0">
                <a:solidFill>
                  <a:schemeClr val="tx1">
                    <a:lumMod val="50000"/>
                    <a:lumOff val="50000"/>
                  </a:schemeClr>
                </a:solidFill>
              </a:rPr>
              <a:t>About Us</a:t>
            </a:r>
            <a:endParaRPr lang="zh-CN" altLang="en-US" sz="1200" dirty="0">
              <a:solidFill>
                <a:schemeClr val="tx1">
                  <a:lumMod val="50000"/>
                  <a:lumOff val="50000"/>
                </a:schemeClr>
              </a:solidFill>
            </a:endParaRPr>
          </a:p>
        </p:txBody>
      </p:sp>
      <p:cxnSp>
        <p:nvCxnSpPr>
          <p:cNvPr id="47" name="直接连接符 46">
            <a:extLst>
              <a:ext uri="{FF2B5EF4-FFF2-40B4-BE49-F238E27FC236}">
                <a16:creationId xmlns:a16="http://schemas.microsoft.com/office/drawing/2014/main" xmlns="" id="{06F1809E-A23F-43A1-8633-E254A518BF09}"/>
              </a:ext>
            </a:extLst>
          </p:cNvPr>
          <p:cNvCxnSpPr>
            <a:cxnSpLocks/>
          </p:cNvCxnSpPr>
          <p:nvPr/>
        </p:nvCxnSpPr>
        <p:spPr>
          <a:xfrm>
            <a:off x="2489836" y="3760989"/>
            <a:ext cx="28956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48" name="矩形: 圆角 47">
            <a:extLst>
              <a:ext uri="{FF2B5EF4-FFF2-40B4-BE49-F238E27FC236}">
                <a16:creationId xmlns:a16="http://schemas.microsoft.com/office/drawing/2014/main" xmlns="" id="{95FA138F-12B7-4CB4-AC12-EE67E56284B6}"/>
              </a:ext>
            </a:extLst>
          </p:cNvPr>
          <p:cNvSpPr/>
          <p:nvPr/>
        </p:nvSpPr>
        <p:spPr>
          <a:xfrm>
            <a:off x="1711033" y="2807169"/>
            <a:ext cx="1847167" cy="1998850"/>
          </a:xfrm>
          <a:prstGeom prst="roundRect">
            <a:avLst>
              <a:gd name="adj" fmla="val 12234"/>
            </a:avLst>
          </a:prstGeom>
          <a:noFill/>
          <a:ln w="6350">
            <a:gradFill>
              <a:gsLst>
                <a:gs pos="0">
                  <a:schemeClr val="accent2"/>
                </a:gs>
                <a:gs pos="77000">
                  <a:srgbClr val="89C541">
                    <a:alpha val="18000"/>
                  </a:srgbClr>
                </a:gs>
                <a:gs pos="30000">
                  <a:srgbClr val="89C541">
                    <a:alpha val="18000"/>
                  </a:srgbClr>
                </a:gs>
                <a:gs pos="5600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a16="http://schemas.microsoft.com/office/drawing/2014/main" xmlns="" id="{4BA5CE39-223E-4C19-93DF-6BC7AF0FB9A3}"/>
              </a:ext>
            </a:extLst>
          </p:cNvPr>
          <p:cNvSpPr txBox="1"/>
          <p:nvPr/>
        </p:nvSpPr>
        <p:spPr>
          <a:xfrm>
            <a:off x="4473167" y="2991548"/>
            <a:ext cx="938077" cy="769441"/>
          </a:xfrm>
          <a:prstGeom prst="rect">
            <a:avLst/>
          </a:prstGeom>
          <a:noFill/>
        </p:spPr>
        <p:txBody>
          <a:bodyPr wrap="none" rtlCol="0">
            <a:spAutoFit/>
          </a:bodyPr>
          <a:lstStyle/>
          <a:p>
            <a:r>
              <a:rPr lang="en-US" altLang="zh-CN" sz="4400" dirty="0">
                <a:solidFill>
                  <a:schemeClr val="accent2"/>
                </a:solidFill>
                <a:latin typeface="+mj-lt"/>
              </a:rPr>
              <a:t>02</a:t>
            </a:r>
            <a:endParaRPr lang="zh-CN" altLang="en-US" sz="4400" dirty="0">
              <a:solidFill>
                <a:schemeClr val="accent2"/>
              </a:solidFill>
              <a:latin typeface="+mj-lt"/>
            </a:endParaRPr>
          </a:p>
        </p:txBody>
      </p:sp>
      <p:sp>
        <p:nvSpPr>
          <p:cNvPr id="51" name="文本框 50">
            <a:extLst>
              <a:ext uri="{FF2B5EF4-FFF2-40B4-BE49-F238E27FC236}">
                <a16:creationId xmlns:a16="http://schemas.microsoft.com/office/drawing/2014/main" xmlns="" id="{8782E592-2ECF-4CE5-AD3A-04248C1DD6B3}"/>
              </a:ext>
            </a:extLst>
          </p:cNvPr>
          <p:cNvSpPr txBox="1"/>
          <p:nvPr/>
        </p:nvSpPr>
        <p:spPr>
          <a:xfrm>
            <a:off x="4328936" y="3942974"/>
            <a:ext cx="1226539" cy="369332"/>
          </a:xfrm>
          <a:prstGeom prst="rect">
            <a:avLst/>
          </a:prstGeom>
          <a:noFill/>
        </p:spPr>
        <p:txBody>
          <a:bodyPr wrap="square" rtlCol="0">
            <a:spAutoFit/>
          </a:bodyPr>
          <a:lstStyle/>
          <a:p>
            <a:pPr algn="dist"/>
            <a:r>
              <a:rPr lang="zh-CN" altLang="en-US" dirty="0">
                <a:latin typeface="+mj-ea"/>
                <a:ea typeface="+mj-ea"/>
              </a:rPr>
              <a:t>产品介绍</a:t>
            </a:r>
          </a:p>
        </p:txBody>
      </p:sp>
      <p:sp>
        <p:nvSpPr>
          <p:cNvPr id="52" name="文本框 51">
            <a:extLst>
              <a:ext uri="{FF2B5EF4-FFF2-40B4-BE49-F238E27FC236}">
                <a16:creationId xmlns:a16="http://schemas.microsoft.com/office/drawing/2014/main" xmlns="" id="{79F8BE19-63E9-4076-B00E-FED8C7CF1B03}"/>
              </a:ext>
            </a:extLst>
          </p:cNvPr>
          <p:cNvSpPr txBox="1"/>
          <p:nvPr/>
        </p:nvSpPr>
        <p:spPr>
          <a:xfrm>
            <a:off x="4328936" y="4263085"/>
            <a:ext cx="1226539" cy="276999"/>
          </a:xfrm>
          <a:prstGeom prst="rect">
            <a:avLst/>
          </a:prstGeom>
          <a:noFill/>
        </p:spPr>
        <p:txBody>
          <a:bodyPr wrap="square" rtlCol="0">
            <a:spAutoFit/>
          </a:bodyPr>
          <a:lstStyle>
            <a:defPPr>
              <a:defRPr lang="zh-CN"/>
            </a:defPPr>
            <a:lvl1pPr algn="dist">
              <a:defRPr sz="1200">
                <a:solidFill>
                  <a:schemeClr val="tx1">
                    <a:lumMod val="50000"/>
                    <a:lumOff val="50000"/>
                  </a:schemeClr>
                </a:solidFill>
              </a:defRPr>
            </a:lvl1pPr>
          </a:lstStyle>
          <a:p>
            <a:r>
              <a:rPr lang="en-US" altLang="zh-CN" dirty="0"/>
              <a:t>Products</a:t>
            </a:r>
            <a:endParaRPr lang="zh-CN" altLang="en-US" dirty="0"/>
          </a:p>
        </p:txBody>
      </p:sp>
      <p:cxnSp>
        <p:nvCxnSpPr>
          <p:cNvPr id="65" name="直接连接符 64">
            <a:extLst>
              <a:ext uri="{FF2B5EF4-FFF2-40B4-BE49-F238E27FC236}">
                <a16:creationId xmlns:a16="http://schemas.microsoft.com/office/drawing/2014/main" xmlns="" id="{E5CBB115-DACE-4C05-8EDE-10D881CCEF07}"/>
              </a:ext>
            </a:extLst>
          </p:cNvPr>
          <p:cNvCxnSpPr>
            <a:cxnSpLocks/>
          </p:cNvCxnSpPr>
          <p:nvPr/>
        </p:nvCxnSpPr>
        <p:spPr>
          <a:xfrm>
            <a:off x="4797425" y="3760989"/>
            <a:ext cx="28956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66" name="矩形: 圆角 65">
            <a:extLst>
              <a:ext uri="{FF2B5EF4-FFF2-40B4-BE49-F238E27FC236}">
                <a16:creationId xmlns:a16="http://schemas.microsoft.com/office/drawing/2014/main" xmlns="" id="{DDDCD8C3-CFD5-403C-B0BF-0DB2D9D88BE1}"/>
              </a:ext>
            </a:extLst>
          </p:cNvPr>
          <p:cNvSpPr/>
          <p:nvPr/>
        </p:nvSpPr>
        <p:spPr>
          <a:xfrm>
            <a:off x="4018622" y="2807169"/>
            <a:ext cx="1847167" cy="1998850"/>
          </a:xfrm>
          <a:prstGeom prst="roundRect">
            <a:avLst>
              <a:gd name="adj" fmla="val 12234"/>
            </a:avLst>
          </a:prstGeom>
          <a:noFill/>
          <a:ln w="6350">
            <a:gradFill>
              <a:gsLst>
                <a:gs pos="0">
                  <a:schemeClr val="accent2"/>
                </a:gs>
                <a:gs pos="77000">
                  <a:srgbClr val="89C541">
                    <a:alpha val="18000"/>
                  </a:srgbClr>
                </a:gs>
                <a:gs pos="30000">
                  <a:srgbClr val="89C541">
                    <a:alpha val="18000"/>
                  </a:srgbClr>
                </a:gs>
                <a:gs pos="5600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a:extLst>
              <a:ext uri="{FF2B5EF4-FFF2-40B4-BE49-F238E27FC236}">
                <a16:creationId xmlns:a16="http://schemas.microsoft.com/office/drawing/2014/main" xmlns="" id="{C359BD76-0CBA-42BD-8060-9E8BC1737FBB}"/>
              </a:ext>
            </a:extLst>
          </p:cNvPr>
          <p:cNvSpPr txBox="1"/>
          <p:nvPr/>
        </p:nvSpPr>
        <p:spPr>
          <a:xfrm>
            <a:off x="6780756" y="2991548"/>
            <a:ext cx="938077" cy="769441"/>
          </a:xfrm>
          <a:prstGeom prst="rect">
            <a:avLst/>
          </a:prstGeom>
          <a:noFill/>
        </p:spPr>
        <p:txBody>
          <a:bodyPr wrap="none" rtlCol="0">
            <a:spAutoFit/>
          </a:bodyPr>
          <a:lstStyle/>
          <a:p>
            <a:r>
              <a:rPr lang="en-US" altLang="zh-CN" sz="4400" dirty="0">
                <a:solidFill>
                  <a:schemeClr val="accent2"/>
                </a:solidFill>
                <a:latin typeface="+mj-lt"/>
              </a:rPr>
              <a:t>03</a:t>
            </a:r>
            <a:endParaRPr lang="zh-CN" altLang="en-US" sz="4400" dirty="0">
              <a:solidFill>
                <a:schemeClr val="accent2"/>
              </a:solidFill>
              <a:latin typeface="+mj-lt"/>
            </a:endParaRPr>
          </a:p>
        </p:txBody>
      </p:sp>
      <p:sp>
        <p:nvSpPr>
          <p:cNvPr id="69" name="文本框 68">
            <a:extLst>
              <a:ext uri="{FF2B5EF4-FFF2-40B4-BE49-F238E27FC236}">
                <a16:creationId xmlns:a16="http://schemas.microsoft.com/office/drawing/2014/main" xmlns="" id="{B0C93DE3-7A53-4137-8489-515B916F8D86}"/>
              </a:ext>
            </a:extLst>
          </p:cNvPr>
          <p:cNvSpPr txBox="1"/>
          <p:nvPr/>
        </p:nvSpPr>
        <p:spPr>
          <a:xfrm>
            <a:off x="6636525" y="3942974"/>
            <a:ext cx="1226539" cy="369332"/>
          </a:xfrm>
          <a:prstGeom prst="rect">
            <a:avLst/>
          </a:prstGeom>
          <a:noFill/>
        </p:spPr>
        <p:txBody>
          <a:bodyPr wrap="square" rtlCol="0">
            <a:spAutoFit/>
          </a:bodyPr>
          <a:lstStyle/>
          <a:p>
            <a:pPr algn="dist"/>
            <a:r>
              <a:rPr lang="zh-CN" altLang="en-US" dirty="0">
                <a:latin typeface="+mj-ea"/>
                <a:ea typeface="+mj-ea"/>
              </a:rPr>
              <a:t>服务特色</a:t>
            </a:r>
          </a:p>
        </p:txBody>
      </p:sp>
      <p:sp>
        <p:nvSpPr>
          <p:cNvPr id="70" name="文本框 69">
            <a:extLst>
              <a:ext uri="{FF2B5EF4-FFF2-40B4-BE49-F238E27FC236}">
                <a16:creationId xmlns:a16="http://schemas.microsoft.com/office/drawing/2014/main" xmlns="" id="{13014E35-CD2D-44AC-AF6A-D1EBBE060983}"/>
              </a:ext>
            </a:extLst>
          </p:cNvPr>
          <p:cNvSpPr txBox="1"/>
          <p:nvPr/>
        </p:nvSpPr>
        <p:spPr>
          <a:xfrm>
            <a:off x="6636525" y="4263085"/>
            <a:ext cx="1226539" cy="276999"/>
          </a:xfrm>
          <a:prstGeom prst="rect">
            <a:avLst/>
          </a:prstGeom>
          <a:noFill/>
        </p:spPr>
        <p:txBody>
          <a:bodyPr wrap="square" rtlCol="0">
            <a:spAutoFit/>
          </a:bodyPr>
          <a:lstStyle>
            <a:defPPr>
              <a:defRPr lang="zh-CN"/>
            </a:defPPr>
            <a:lvl1pPr algn="dist">
              <a:defRPr sz="1200">
                <a:solidFill>
                  <a:schemeClr val="tx1">
                    <a:lumMod val="50000"/>
                    <a:lumOff val="50000"/>
                  </a:schemeClr>
                </a:solidFill>
              </a:defRPr>
            </a:lvl1pPr>
          </a:lstStyle>
          <a:p>
            <a:r>
              <a:rPr lang="en-US" altLang="zh-CN" dirty="0"/>
              <a:t>Service</a:t>
            </a:r>
            <a:endParaRPr lang="zh-CN" altLang="en-US" dirty="0"/>
          </a:p>
        </p:txBody>
      </p:sp>
      <p:cxnSp>
        <p:nvCxnSpPr>
          <p:cNvPr id="71" name="直接连接符 70">
            <a:extLst>
              <a:ext uri="{FF2B5EF4-FFF2-40B4-BE49-F238E27FC236}">
                <a16:creationId xmlns:a16="http://schemas.microsoft.com/office/drawing/2014/main" xmlns="" id="{703B1DAD-1CD1-46B2-9C37-5054D0C93591}"/>
              </a:ext>
            </a:extLst>
          </p:cNvPr>
          <p:cNvCxnSpPr>
            <a:cxnSpLocks/>
          </p:cNvCxnSpPr>
          <p:nvPr/>
        </p:nvCxnSpPr>
        <p:spPr>
          <a:xfrm>
            <a:off x="7105014" y="3760989"/>
            <a:ext cx="28956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72" name="矩形: 圆角 71">
            <a:extLst>
              <a:ext uri="{FF2B5EF4-FFF2-40B4-BE49-F238E27FC236}">
                <a16:creationId xmlns:a16="http://schemas.microsoft.com/office/drawing/2014/main" xmlns="" id="{8212A1EB-C490-44D7-AE97-86AD341155ED}"/>
              </a:ext>
            </a:extLst>
          </p:cNvPr>
          <p:cNvSpPr/>
          <p:nvPr/>
        </p:nvSpPr>
        <p:spPr>
          <a:xfrm>
            <a:off x="6326211" y="2807169"/>
            <a:ext cx="1847167" cy="1998850"/>
          </a:xfrm>
          <a:prstGeom prst="roundRect">
            <a:avLst>
              <a:gd name="adj" fmla="val 12234"/>
            </a:avLst>
          </a:prstGeom>
          <a:noFill/>
          <a:ln w="6350">
            <a:gradFill>
              <a:gsLst>
                <a:gs pos="0">
                  <a:schemeClr val="accent2"/>
                </a:gs>
                <a:gs pos="77000">
                  <a:srgbClr val="89C541">
                    <a:alpha val="18000"/>
                  </a:srgbClr>
                </a:gs>
                <a:gs pos="30000">
                  <a:srgbClr val="89C541">
                    <a:alpha val="18000"/>
                  </a:srgbClr>
                </a:gs>
                <a:gs pos="5600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a:extLst>
              <a:ext uri="{FF2B5EF4-FFF2-40B4-BE49-F238E27FC236}">
                <a16:creationId xmlns:a16="http://schemas.microsoft.com/office/drawing/2014/main" xmlns="" id="{28460B3E-F48D-462D-9342-B6D5F9DDA3EC}"/>
              </a:ext>
            </a:extLst>
          </p:cNvPr>
          <p:cNvSpPr txBox="1"/>
          <p:nvPr/>
        </p:nvSpPr>
        <p:spPr>
          <a:xfrm>
            <a:off x="9088345" y="2991548"/>
            <a:ext cx="938077" cy="769441"/>
          </a:xfrm>
          <a:prstGeom prst="rect">
            <a:avLst/>
          </a:prstGeom>
          <a:noFill/>
        </p:spPr>
        <p:txBody>
          <a:bodyPr wrap="none" rtlCol="0">
            <a:spAutoFit/>
          </a:bodyPr>
          <a:lstStyle/>
          <a:p>
            <a:r>
              <a:rPr lang="en-US" altLang="zh-CN" sz="4400" dirty="0">
                <a:solidFill>
                  <a:schemeClr val="accent2"/>
                </a:solidFill>
                <a:latin typeface="+mj-lt"/>
              </a:rPr>
              <a:t>04</a:t>
            </a:r>
            <a:endParaRPr lang="zh-CN" altLang="en-US" sz="4400" dirty="0">
              <a:solidFill>
                <a:schemeClr val="accent2"/>
              </a:solidFill>
              <a:latin typeface="+mj-lt"/>
            </a:endParaRPr>
          </a:p>
        </p:txBody>
      </p:sp>
      <p:sp>
        <p:nvSpPr>
          <p:cNvPr id="75" name="文本框 74">
            <a:extLst>
              <a:ext uri="{FF2B5EF4-FFF2-40B4-BE49-F238E27FC236}">
                <a16:creationId xmlns:a16="http://schemas.microsoft.com/office/drawing/2014/main" xmlns="" id="{5E26954D-2A33-4AFE-8979-7A0569A2B51E}"/>
              </a:ext>
            </a:extLst>
          </p:cNvPr>
          <p:cNvSpPr txBox="1"/>
          <p:nvPr/>
        </p:nvSpPr>
        <p:spPr>
          <a:xfrm>
            <a:off x="8944114" y="3942974"/>
            <a:ext cx="1226539" cy="369332"/>
          </a:xfrm>
          <a:prstGeom prst="rect">
            <a:avLst/>
          </a:prstGeom>
          <a:noFill/>
        </p:spPr>
        <p:txBody>
          <a:bodyPr wrap="square" rtlCol="0">
            <a:spAutoFit/>
          </a:bodyPr>
          <a:lstStyle/>
          <a:p>
            <a:pPr algn="dist"/>
            <a:r>
              <a:rPr lang="zh-CN" altLang="en-US" dirty="0">
                <a:latin typeface="+mj-ea"/>
                <a:ea typeface="+mj-ea"/>
              </a:rPr>
              <a:t>发展规划</a:t>
            </a:r>
          </a:p>
        </p:txBody>
      </p:sp>
      <p:sp>
        <p:nvSpPr>
          <p:cNvPr id="76" name="文本框 75">
            <a:extLst>
              <a:ext uri="{FF2B5EF4-FFF2-40B4-BE49-F238E27FC236}">
                <a16:creationId xmlns:a16="http://schemas.microsoft.com/office/drawing/2014/main" xmlns="" id="{846F04A9-797C-4F53-9FCE-B2D8C17041D3}"/>
              </a:ext>
            </a:extLst>
          </p:cNvPr>
          <p:cNvSpPr txBox="1"/>
          <p:nvPr/>
        </p:nvSpPr>
        <p:spPr>
          <a:xfrm>
            <a:off x="8944114" y="4263085"/>
            <a:ext cx="1226539" cy="276999"/>
          </a:xfrm>
          <a:prstGeom prst="rect">
            <a:avLst/>
          </a:prstGeom>
          <a:noFill/>
        </p:spPr>
        <p:txBody>
          <a:bodyPr wrap="square" rtlCol="0">
            <a:spAutoFit/>
          </a:bodyPr>
          <a:lstStyle>
            <a:defPPr>
              <a:defRPr lang="zh-CN"/>
            </a:defPPr>
            <a:lvl1pPr algn="dist">
              <a:defRPr sz="1200">
                <a:solidFill>
                  <a:schemeClr val="tx1">
                    <a:lumMod val="50000"/>
                    <a:lumOff val="50000"/>
                  </a:schemeClr>
                </a:solidFill>
              </a:defRPr>
            </a:lvl1pPr>
          </a:lstStyle>
          <a:p>
            <a:r>
              <a:rPr lang="en-US" altLang="zh-CN" dirty="0"/>
              <a:t>Planning</a:t>
            </a:r>
            <a:endParaRPr lang="zh-CN" altLang="en-US" dirty="0"/>
          </a:p>
        </p:txBody>
      </p:sp>
      <p:cxnSp>
        <p:nvCxnSpPr>
          <p:cNvPr id="77" name="直接连接符 76">
            <a:extLst>
              <a:ext uri="{FF2B5EF4-FFF2-40B4-BE49-F238E27FC236}">
                <a16:creationId xmlns:a16="http://schemas.microsoft.com/office/drawing/2014/main" xmlns="" id="{33F437C3-9327-4744-84A5-875418B7BBD0}"/>
              </a:ext>
            </a:extLst>
          </p:cNvPr>
          <p:cNvCxnSpPr>
            <a:cxnSpLocks/>
          </p:cNvCxnSpPr>
          <p:nvPr/>
        </p:nvCxnSpPr>
        <p:spPr>
          <a:xfrm>
            <a:off x="9412603" y="3760989"/>
            <a:ext cx="28956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78" name="矩形: 圆角 77">
            <a:extLst>
              <a:ext uri="{FF2B5EF4-FFF2-40B4-BE49-F238E27FC236}">
                <a16:creationId xmlns:a16="http://schemas.microsoft.com/office/drawing/2014/main" xmlns="" id="{C5658099-AEF6-4364-A0BF-07CE549CD72B}"/>
              </a:ext>
            </a:extLst>
          </p:cNvPr>
          <p:cNvSpPr/>
          <p:nvPr/>
        </p:nvSpPr>
        <p:spPr>
          <a:xfrm>
            <a:off x="8633800" y="2807169"/>
            <a:ext cx="1847167" cy="1998850"/>
          </a:xfrm>
          <a:prstGeom prst="roundRect">
            <a:avLst>
              <a:gd name="adj" fmla="val 12234"/>
            </a:avLst>
          </a:prstGeom>
          <a:noFill/>
          <a:ln w="6350">
            <a:gradFill>
              <a:gsLst>
                <a:gs pos="0">
                  <a:schemeClr val="accent2"/>
                </a:gs>
                <a:gs pos="77000">
                  <a:srgbClr val="89C541">
                    <a:alpha val="18000"/>
                  </a:srgbClr>
                </a:gs>
                <a:gs pos="30000">
                  <a:srgbClr val="89C541">
                    <a:alpha val="18000"/>
                  </a:srgbClr>
                </a:gs>
                <a:gs pos="5600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854810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F43FE9E5-26DF-4B05-AA47-314BD1129827}"/>
              </a:ext>
            </a:extLst>
          </p:cNvPr>
          <p:cNvGrpSpPr/>
          <p:nvPr/>
        </p:nvGrpSpPr>
        <p:grpSpPr>
          <a:xfrm>
            <a:off x="6099011" y="2309363"/>
            <a:ext cx="3768890" cy="1538883"/>
            <a:chOff x="6099011" y="2413337"/>
            <a:chExt cx="3768890" cy="1538883"/>
          </a:xfrm>
        </p:grpSpPr>
        <p:sp>
          <p:nvSpPr>
            <p:cNvPr id="3" name="文本框 2">
              <a:extLst>
                <a:ext uri="{FF2B5EF4-FFF2-40B4-BE49-F238E27FC236}">
                  <a16:creationId xmlns:a16="http://schemas.microsoft.com/office/drawing/2014/main" xmlns="" id="{D14ABE0E-691C-4CA7-9533-6B150F5042EA}"/>
                </a:ext>
              </a:extLst>
            </p:cNvPr>
            <p:cNvSpPr txBox="1"/>
            <p:nvPr/>
          </p:nvSpPr>
          <p:spPr>
            <a:xfrm>
              <a:off x="6099011" y="2413337"/>
              <a:ext cx="3768890" cy="1015663"/>
            </a:xfrm>
            <a:prstGeom prst="rect">
              <a:avLst/>
            </a:prstGeom>
            <a:noFill/>
          </p:spPr>
          <p:txBody>
            <a:bodyPr wrap="square" rtlCol="0">
              <a:spAutoFit/>
            </a:bodyPr>
            <a:lstStyle/>
            <a:p>
              <a:pPr algn="dist"/>
              <a:r>
                <a:rPr lang="zh-CN" altLang="en-US" sz="6000" dirty="0">
                  <a:solidFill>
                    <a:schemeClr val="accent1"/>
                  </a:solidFill>
                  <a:latin typeface="+mj-ea"/>
                  <a:ea typeface="+mj-ea"/>
                </a:rPr>
                <a:t>服务特色</a:t>
              </a:r>
            </a:p>
          </p:txBody>
        </p:sp>
        <p:sp>
          <p:nvSpPr>
            <p:cNvPr id="4" name="文本框 3">
              <a:extLst>
                <a:ext uri="{FF2B5EF4-FFF2-40B4-BE49-F238E27FC236}">
                  <a16:creationId xmlns:a16="http://schemas.microsoft.com/office/drawing/2014/main" xmlns="" id="{DE447BC7-847E-4814-85C0-EDDEDD09E678}"/>
                </a:ext>
              </a:extLst>
            </p:cNvPr>
            <p:cNvSpPr txBox="1"/>
            <p:nvPr/>
          </p:nvSpPr>
          <p:spPr>
            <a:xfrm>
              <a:off x="6149813" y="3429000"/>
              <a:ext cx="3718088" cy="523220"/>
            </a:xfrm>
            <a:prstGeom prst="rect">
              <a:avLst/>
            </a:prstGeom>
            <a:noFill/>
          </p:spPr>
          <p:txBody>
            <a:bodyPr wrap="square" rtlCol="0">
              <a:spAutoFit/>
            </a:bodyPr>
            <a:lstStyle>
              <a:defPPr>
                <a:defRPr lang="zh-CN"/>
              </a:defPPr>
              <a:lvl1pPr algn="dist">
                <a:defRPr sz="2800">
                  <a:solidFill>
                    <a:schemeClr val="tx1">
                      <a:lumMod val="50000"/>
                      <a:lumOff val="50000"/>
                    </a:schemeClr>
                  </a:solidFill>
                </a:defRPr>
              </a:lvl1pPr>
            </a:lstStyle>
            <a:p>
              <a:r>
                <a:rPr lang="en-US" altLang="zh-CN" dirty="0"/>
                <a:t>Service</a:t>
              </a:r>
              <a:endParaRPr lang="zh-CN" altLang="en-US" dirty="0"/>
            </a:p>
          </p:txBody>
        </p:sp>
      </p:grpSp>
      <p:sp>
        <p:nvSpPr>
          <p:cNvPr id="5" name="文本框 4">
            <a:extLst>
              <a:ext uri="{FF2B5EF4-FFF2-40B4-BE49-F238E27FC236}">
                <a16:creationId xmlns:a16="http://schemas.microsoft.com/office/drawing/2014/main" xmlns="" id="{749A5302-E561-4711-BA0A-E5CE253135F7}"/>
              </a:ext>
            </a:extLst>
          </p:cNvPr>
          <p:cNvSpPr txBox="1"/>
          <p:nvPr/>
        </p:nvSpPr>
        <p:spPr>
          <a:xfrm>
            <a:off x="1488325" y="1846283"/>
            <a:ext cx="3025187" cy="2646878"/>
          </a:xfrm>
          <a:prstGeom prst="rect">
            <a:avLst/>
          </a:prstGeom>
          <a:noFill/>
        </p:spPr>
        <p:txBody>
          <a:bodyPr wrap="none" rtlCol="0">
            <a:spAutoFit/>
          </a:bodyPr>
          <a:lstStyle/>
          <a:p>
            <a:r>
              <a:rPr lang="en-US" altLang="zh-CN" sz="16600" dirty="0">
                <a:solidFill>
                  <a:schemeClr val="bg1"/>
                </a:solidFill>
                <a:latin typeface="+mj-lt"/>
              </a:rPr>
              <a:t>03</a:t>
            </a:r>
            <a:endParaRPr lang="zh-CN" altLang="en-US" sz="16600" dirty="0">
              <a:solidFill>
                <a:schemeClr val="bg1"/>
              </a:solidFill>
              <a:latin typeface="+mj-lt"/>
            </a:endParaRPr>
          </a:p>
        </p:txBody>
      </p:sp>
    </p:spTree>
    <p:extLst>
      <p:ext uri="{BB962C8B-B14F-4D97-AF65-F5344CB8AC3E}">
        <p14:creationId xmlns:p14="http://schemas.microsoft.com/office/powerpoint/2010/main" val="16755166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03834BA5-A4D6-42E7-897E-3D859B0E765D}"/>
              </a:ext>
            </a:extLst>
          </p:cNvPr>
          <p:cNvSpPr>
            <a:spLocks noGrp="1"/>
          </p:cNvSpPr>
          <p:nvPr>
            <p:ph type="body" sz="quarter" idx="10"/>
          </p:nvPr>
        </p:nvSpPr>
        <p:spPr/>
        <p:txBody>
          <a:bodyPr/>
          <a:lstStyle/>
          <a:p>
            <a:r>
              <a:rPr lang="zh-CN" altLang="en-US" dirty="0"/>
              <a:t>服务特色</a:t>
            </a:r>
          </a:p>
        </p:txBody>
      </p:sp>
      <p:sp>
        <p:nvSpPr>
          <p:cNvPr id="5" name="矩形: 圆角 4">
            <a:extLst>
              <a:ext uri="{FF2B5EF4-FFF2-40B4-BE49-F238E27FC236}">
                <a16:creationId xmlns:a16="http://schemas.microsoft.com/office/drawing/2014/main" xmlns="" id="{0A12F20B-640E-4488-92F6-90DFB8D6FAB4}"/>
              </a:ext>
            </a:extLst>
          </p:cNvPr>
          <p:cNvSpPr/>
          <p:nvPr/>
        </p:nvSpPr>
        <p:spPr>
          <a:xfrm>
            <a:off x="695326" y="1447800"/>
            <a:ext cx="5005084" cy="1981200"/>
          </a:xfrm>
          <a:prstGeom prst="roundRect">
            <a:avLst>
              <a:gd name="adj" fmla="val 6411"/>
            </a:avLst>
          </a:prstGeom>
          <a:solidFill>
            <a:schemeClr val="bg1"/>
          </a:solidFill>
          <a:ln>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圆角 6">
            <a:extLst>
              <a:ext uri="{FF2B5EF4-FFF2-40B4-BE49-F238E27FC236}">
                <a16:creationId xmlns:a16="http://schemas.microsoft.com/office/drawing/2014/main" xmlns="" id="{2F561048-0E86-4669-AE7B-11466B113510}"/>
              </a:ext>
            </a:extLst>
          </p:cNvPr>
          <p:cNvSpPr/>
          <p:nvPr/>
        </p:nvSpPr>
        <p:spPr>
          <a:xfrm>
            <a:off x="6491590" y="1447800"/>
            <a:ext cx="5005084" cy="1981200"/>
          </a:xfrm>
          <a:prstGeom prst="roundRect">
            <a:avLst>
              <a:gd name="adj" fmla="val 6411"/>
            </a:avLst>
          </a:prstGeom>
          <a:solidFill>
            <a:schemeClr val="bg1"/>
          </a:solidFill>
          <a:ln>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xmlns="" id="{5E8CF7B8-BBB0-42F3-8938-EA89ADFB33E2}"/>
              </a:ext>
            </a:extLst>
          </p:cNvPr>
          <p:cNvSpPr/>
          <p:nvPr/>
        </p:nvSpPr>
        <p:spPr>
          <a:xfrm>
            <a:off x="695326" y="3852404"/>
            <a:ext cx="5005084" cy="1981200"/>
          </a:xfrm>
          <a:prstGeom prst="roundRect">
            <a:avLst>
              <a:gd name="adj" fmla="val 6411"/>
            </a:avLst>
          </a:prstGeom>
          <a:solidFill>
            <a:schemeClr val="bg1"/>
          </a:solidFill>
          <a:ln>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xmlns="" id="{A224853A-EFF1-4440-923E-8EED870A9EDA}"/>
              </a:ext>
            </a:extLst>
          </p:cNvPr>
          <p:cNvSpPr/>
          <p:nvPr/>
        </p:nvSpPr>
        <p:spPr>
          <a:xfrm>
            <a:off x="6491590" y="3852404"/>
            <a:ext cx="5005084" cy="1981200"/>
          </a:xfrm>
          <a:prstGeom prst="roundRect">
            <a:avLst>
              <a:gd name="adj" fmla="val 6411"/>
            </a:avLst>
          </a:prstGeom>
          <a:solidFill>
            <a:schemeClr val="bg1"/>
          </a:solidFill>
          <a:ln>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E0D68CCC-656F-44DA-8914-711DF5C0B5D0}"/>
              </a:ext>
            </a:extLst>
          </p:cNvPr>
          <p:cNvSpPr txBox="1"/>
          <p:nvPr/>
        </p:nvSpPr>
        <p:spPr>
          <a:xfrm>
            <a:off x="2598508" y="1689766"/>
            <a:ext cx="2646878" cy="461665"/>
          </a:xfrm>
          <a:prstGeom prst="rect">
            <a:avLst/>
          </a:prstGeom>
          <a:noFill/>
        </p:spPr>
        <p:txBody>
          <a:bodyPr wrap="none" rtlCol="0">
            <a:spAutoFit/>
          </a:bodyPr>
          <a:lstStyle/>
          <a:p>
            <a:r>
              <a:rPr lang="zh-CN" altLang="en-US" sz="2400" dirty="0">
                <a:solidFill>
                  <a:schemeClr val="accent2"/>
                </a:solidFill>
                <a:latin typeface="+mj-ea"/>
                <a:ea typeface="+mj-ea"/>
              </a:rPr>
              <a:t>热情、友好、礼貌</a:t>
            </a:r>
          </a:p>
        </p:txBody>
      </p:sp>
      <p:sp>
        <p:nvSpPr>
          <p:cNvPr id="11" name="文本框 10">
            <a:extLst>
              <a:ext uri="{FF2B5EF4-FFF2-40B4-BE49-F238E27FC236}">
                <a16:creationId xmlns:a16="http://schemas.microsoft.com/office/drawing/2014/main" xmlns="" id="{26AE2674-2E4C-4BE3-9745-EE0C875ACE37}"/>
              </a:ext>
            </a:extLst>
          </p:cNvPr>
          <p:cNvSpPr txBox="1"/>
          <p:nvPr/>
        </p:nvSpPr>
        <p:spPr>
          <a:xfrm>
            <a:off x="2598508" y="2163264"/>
            <a:ext cx="2815703" cy="1027845"/>
          </a:xfrm>
          <a:prstGeom prst="rect">
            <a:avLst/>
          </a:prstGeom>
          <a:noFill/>
        </p:spPr>
        <p:txBody>
          <a:bodyPr wrap="square" rtlCol="0">
            <a:spAutoFit/>
          </a:bodyPr>
          <a:lstStyle/>
          <a:p>
            <a:pPr algn="just">
              <a:lnSpc>
                <a:spcPct val="130000"/>
              </a:lnSpc>
            </a:pPr>
            <a:r>
              <a:rPr lang="zh-CN" altLang="en-US" sz="1600" dirty="0"/>
              <a:t>一句热情友好的欢迎话语，会让到来的客人放松、尽情地在餐厅度过。</a:t>
            </a:r>
          </a:p>
        </p:txBody>
      </p:sp>
      <p:sp>
        <p:nvSpPr>
          <p:cNvPr id="12" name="文本框 11">
            <a:extLst>
              <a:ext uri="{FF2B5EF4-FFF2-40B4-BE49-F238E27FC236}">
                <a16:creationId xmlns:a16="http://schemas.microsoft.com/office/drawing/2014/main" xmlns="" id="{A28B1B31-2DC6-455D-BDBE-9C0414D927DE}"/>
              </a:ext>
            </a:extLst>
          </p:cNvPr>
          <p:cNvSpPr txBox="1"/>
          <p:nvPr/>
        </p:nvSpPr>
        <p:spPr>
          <a:xfrm>
            <a:off x="8385698" y="1689766"/>
            <a:ext cx="1415772" cy="461665"/>
          </a:xfrm>
          <a:prstGeom prst="rect">
            <a:avLst/>
          </a:prstGeom>
          <a:noFill/>
        </p:spPr>
        <p:txBody>
          <a:bodyPr wrap="none" rtlCol="0">
            <a:spAutoFit/>
          </a:bodyPr>
          <a:lstStyle/>
          <a:p>
            <a:r>
              <a:rPr lang="zh-CN" altLang="en-US" sz="2400" dirty="0">
                <a:solidFill>
                  <a:schemeClr val="accent2"/>
                </a:solidFill>
                <a:latin typeface="+mj-ea"/>
                <a:ea typeface="+mj-ea"/>
              </a:rPr>
              <a:t>始终如一</a:t>
            </a:r>
          </a:p>
        </p:txBody>
      </p:sp>
      <p:sp>
        <p:nvSpPr>
          <p:cNvPr id="13" name="文本框 12">
            <a:extLst>
              <a:ext uri="{FF2B5EF4-FFF2-40B4-BE49-F238E27FC236}">
                <a16:creationId xmlns:a16="http://schemas.microsoft.com/office/drawing/2014/main" xmlns="" id="{E87B648B-BD87-4782-A247-0EC1D139CE58}"/>
              </a:ext>
            </a:extLst>
          </p:cNvPr>
          <p:cNvSpPr txBox="1"/>
          <p:nvPr/>
        </p:nvSpPr>
        <p:spPr>
          <a:xfrm>
            <a:off x="8385698" y="2163264"/>
            <a:ext cx="2815703" cy="1027845"/>
          </a:xfrm>
          <a:prstGeom prst="rect">
            <a:avLst/>
          </a:prstGeom>
          <a:noFill/>
        </p:spPr>
        <p:txBody>
          <a:bodyPr wrap="square" rtlCol="0">
            <a:spAutoFit/>
          </a:bodyPr>
          <a:lstStyle>
            <a:defPPr>
              <a:defRPr lang="zh-CN"/>
            </a:defPPr>
            <a:lvl1pPr algn="just">
              <a:lnSpc>
                <a:spcPct val="130000"/>
              </a:lnSpc>
              <a:defRPr sz="1600"/>
            </a:lvl1pPr>
          </a:lstStyle>
          <a:p>
            <a:r>
              <a:rPr lang="zh-CN" altLang="en-US" dirty="0"/>
              <a:t>始终如一地坚持提供高品质的菜肴和优质的服务，是生意兴隆的惟一办法。</a:t>
            </a:r>
          </a:p>
        </p:txBody>
      </p:sp>
      <p:sp>
        <p:nvSpPr>
          <p:cNvPr id="14" name="文本框 13">
            <a:extLst>
              <a:ext uri="{FF2B5EF4-FFF2-40B4-BE49-F238E27FC236}">
                <a16:creationId xmlns:a16="http://schemas.microsoft.com/office/drawing/2014/main" xmlns="" id="{AD73A46C-F5BE-4FD1-B266-12A632892229}"/>
              </a:ext>
            </a:extLst>
          </p:cNvPr>
          <p:cNvSpPr txBox="1"/>
          <p:nvPr/>
        </p:nvSpPr>
        <p:spPr>
          <a:xfrm>
            <a:off x="2598508" y="4054858"/>
            <a:ext cx="1415772" cy="461665"/>
          </a:xfrm>
          <a:prstGeom prst="rect">
            <a:avLst/>
          </a:prstGeom>
          <a:noFill/>
        </p:spPr>
        <p:txBody>
          <a:bodyPr wrap="none" rtlCol="0">
            <a:spAutoFit/>
          </a:bodyPr>
          <a:lstStyle/>
          <a:p>
            <a:r>
              <a:rPr lang="zh-CN" altLang="en-US" sz="2400" dirty="0">
                <a:solidFill>
                  <a:schemeClr val="accent2"/>
                </a:solidFill>
                <a:latin typeface="+mj-ea"/>
                <a:ea typeface="+mj-ea"/>
              </a:rPr>
              <a:t>灵活敏捷</a:t>
            </a:r>
          </a:p>
        </p:txBody>
      </p:sp>
      <p:sp>
        <p:nvSpPr>
          <p:cNvPr id="15" name="文本框 14">
            <a:extLst>
              <a:ext uri="{FF2B5EF4-FFF2-40B4-BE49-F238E27FC236}">
                <a16:creationId xmlns:a16="http://schemas.microsoft.com/office/drawing/2014/main" xmlns="" id="{092733CE-0F02-4BD2-AE3A-73FC3197BD6E}"/>
              </a:ext>
            </a:extLst>
          </p:cNvPr>
          <p:cNvSpPr txBox="1"/>
          <p:nvPr/>
        </p:nvSpPr>
        <p:spPr>
          <a:xfrm>
            <a:off x="2598508" y="4516523"/>
            <a:ext cx="2815703" cy="1027845"/>
          </a:xfrm>
          <a:prstGeom prst="rect">
            <a:avLst/>
          </a:prstGeom>
          <a:noFill/>
        </p:spPr>
        <p:txBody>
          <a:bodyPr wrap="square" rtlCol="0">
            <a:spAutoFit/>
          </a:bodyPr>
          <a:lstStyle>
            <a:defPPr>
              <a:defRPr lang="zh-CN"/>
            </a:defPPr>
            <a:lvl1pPr algn="just">
              <a:lnSpc>
                <a:spcPct val="130000"/>
              </a:lnSpc>
              <a:defRPr sz="1600"/>
            </a:lvl1pPr>
          </a:lstStyle>
          <a:p>
            <a:r>
              <a:rPr lang="zh-CN" altLang="en-US" dirty="0"/>
              <a:t>特色餐饮服务不只是去遵守一套一成不变的原则，有时在掌握规则时必须灵活。</a:t>
            </a:r>
          </a:p>
        </p:txBody>
      </p:sp>
      <p:sp>
        <p:nvSpPr>
          <p:cNvPr id="16" name="文本框 15">
            <a:extLst>
              <a:ext uri="{FF2B5EF4-FFF2-40B4-BE49-F238E27FC236}">
                <a16:creationId xmlns:a16="http://schemas.microsoft.com/office/drawing/2014/main" xmlns="" id="{579FFBA6-CB96-4E70-8406-B19CE74C436F}"/>
              </a:ext>
            </a:extLst>
          </p:cNvPr>
          <p:cNvSpPr txBox="1"/>
          <p:nvPr/>
        </p:nvSpPr>
        <p:spPr>
          <a:xfrm>
            <a:off x="8385698" y="4054858"/>
            <a:ext cx="1107996" cy="461665"/>
          </a:xfrm>
          <a:prstGeom prst="rect">
            <a:avLst/>
          </a:prstGeom>
          <a:noFill/>
        </p:spPr>
        <p:txBody>
          <a:bodyPr wrap="none" rtlCol="0">
            <a:spAutoFit/>
          </a:bodyPr>
          <a:lstStyle/>
          <a:p>
            <a:r>
              <a:rPr lang="zh-CN" altLang="en-US" sz="2400" dirty="0">
                <a:solidFill>
                  <a:schemeClr val="accent2"/>
                </a:solidFill>
                <a:latin typeface="+mj-ea"/>
                <a:ea typeface="+mj-ea"/>
              </a:rPr>
              <a:t>高效率</a:t>
            </a:r>
          </a:p>
        </p:txBody>
      </p:sp>
      <p:sp>
        <p:nvSpPr>
          <p:cNvPr id="17" name="文本框 16">
            <a:extLst>
              <a:ext uri="{FF2B5EF4-FFF2-40B4-BE49-F238E27FC236}">
                <a16:creationId xmlns:a16="http://schemas.microsoft.com/office/drawing/2014/main" xmlns="" id="{8D571A8A-BEF7-472A-BEA3-0B99F705F80B}"/>
              </a:ext>
            </a:extLst>
          </p:cNvPr>
          <p:cNvSpPr txBox="1"/>
          <p:nvPr/>
        </p:nvSpPr>
        <p:spPr>
          <a:xfrm>
            <a:off x="8385698" y="4516523"/>
            <a:ext cx="2815703" cy="1027845"/>
          </a:xfrm>
          <a:prstGeom prst="rect">
            <a:avLst/>
          </a:prstGeom>
          <a:noFill/>
        </p:spPr>
        <p:txBody>
          <a:bodyPr wrap="square" rtlCol="0">
            <a:spAutoFit/>
          </a:bodyPr>
          <a:lstStyle>
            <a:defPPr>
              <a:defRPr lang="zh-CN"/>
            </a:defPPr>
            <a:lvl1pPr algn="just">
              <a:lnSpc>
                <a:spcPct val="130000"/>
              </a:lnSpc>
              <a:defRPr sz="1600"/>
            </a:lvl1pPr>
          </a:lstStyle>
          <a:p>
            <a:r>
              <a:rPr lang="zh-CN" altLang="en-US" dirty="0"/>
              <a:t>高效率对服务员和餐厅来说都很重要，可以取得事半功倍的效率。</a:t>
            </a:r>
          </a:p>
        </p:txBody>
      </p:sp>
      <p:sp>
        <p:nvSpPr>
          <p:cNvPr id="18" name="iconfont-11910-7191776">
            <a:extLst>
              <a:ext uri="{FF2B5EF4-FFF2-40B4-BE49-F238E27FC236}">
                <a16:creationId xmlns:a16="http://schemas.microsoft.com/office/drawing/2014/main" xmlns="" id="{D1DCA7DF-BE8F-4D7F-A4D7-FBB230636033}"/>
              </a:ext>
            </a:extLst>
          </p:cNvPr>
          <p:cNvSpPr/>
          <p:nvPr/>
        </p:nvSpPr>
        <p:spPr>
          <a:xfrm>
            <a:off x="1311307" y="1995838"/>
            <a:ext cx="1021502" cy="885198"/>
          </a:xfrm>
          <a:custGeom>
            <a:avLst/>
            <a:gdLst>
              <a:gd name="T0" fmla="*/ 8960 w 9600"/>
              <a:gd name="T1" fmla="*/ 7680 h 8320"/>
              <a:gd name="T2" fmla="*/ 7680 w 9600"/>
              <a:gd name="T3" fmla="*/ 1920 h 8320"/>
              <a:gd name="T4" fmla="*/ 5760 w 9600"/>
              <a:gd name="T5" fmla="*/ 1280 h 8320"/>
              <a:gd name="T6" fmla="*/ 1920 w 9600"/>
              <a:gd name="T7" fmla="*/ 0 h 8320"/>
              <a:gd name="T8" fmla="*/ 640 w 9600"/>
              <a:gd name="T9" fmla="*/ 7680 h 8320"/>
              <a:gd name="T10" fmla="*/ 0 w 9600"/>
              <a:gd name="T11" fmla="*/ 8000 h 8320"/>
              <a:gd name="T12" fmla="*/ 9280 w 9600"/>
              <a:gd name="T13" fmla="*/ 8320 h 8320"/>
              <a:gd name="T14" fmla="*/ 9280 w 9600"/>
              <a:gd name="T15" fmla="*/ 7680 h 8320"/>
              <a:gd name="T16" fmla="*/ 5120 w 9600"/>
              <a:gd name="T17" fmla="*/ 7680 h 8320"/>
              <a:gd name="T18" fmla="*/ 1280 w 9600"/>
              <a:gd name="T19" fmla="*/ 1280 h 8320"/>
              <a:gd name="T20" fmla="*/ 4480 w 9600"/>
              <a:gd name="T21" fmla="*/ 640 h 8320"/>
              <a:gd name="T22" fmla="*/ 5120 w 9600"/>
              <a:gd name="T23" fmla="*/ 1920 h 8320"/>
              <a:gd name="T24" fmla="*/ 5760 w 9600"/>
              <a:gd name="T25" fmla="*/ 7680 h 8320"/>
              <a:gd name="T26" fmla="*/ 7680 w 9600"/>
              <a:gd name="T27" fmla="*/ 2560 h 8320"/>
              <a:gd name="T28" fmla="*/ 8320 w 9600"/>
              <a:gd name="T29" fmla="*/ 7680 h 8320"/>
              <a:gd name="T30" fmla="*/ 2240 w 9600"/>
              <a:gd name="T31" fmla="*/ 1920 h 8320"/>
              <a:gd name="T32" fmla="*/ 2240 w 9600"/>
              <a:gd name="T33" fmla="*/ 2560 h 8320"/>
              <a:gd name="T34" fmla="*/ 4480 w 9600"/>
              <a:gd name="T35" fmla="*/ 2240 h 8320"/>
              <a:gd name="T36" fmla="*/ 4160 w 9600"/>
              <a:gd name="T37" fmla="*/ 3840 h 8320"/>
              <a:gd name="T38" fmla="*/ 1920 w 9600"/>
              <a:gd name="T39" fmla="*/ 4160 h 8320"/>
              <a:gd name="T40" fmla="*/ 4160 w 9600"/>
              <a:gd name="T41" fmla="*/ 4480 h 8320"/>
              <a:gd name="T42" fmla="*/ 4160 w 9600"/>
              <a:gd name="T43" fmla="*/ 3840 h 8320"/>
              <a:gd name="T44" fmla="*/ 2240 w 9600"/>
              <a:gd name="T45" fmla="*/ 5760 h 8320"/>
              <a:gd name="T46" fmla="*/ 2240 w 9600"/>
              <a:gd name="T47" fmla="*/ 6400 h 8320"/>
              <a:gd name="T48" fmla="*/ 4480 w 9600"/>
              <a:gd name="T49" fmla="*/ 6080 h 8320"/>
              <a:gd name="T50" fmla="*/ 7360 w 9600"/>
              <a:gd name="T51" fmla="*/ 3840 h 8320"/>
              <a:gd name="T52" fmla="*/ 6400 w 9600"/>
              <a:gd name="T53" fmla="*/ 4160 h 8320"/>
              <a:gd name="T54" fmla="*/ 7360 w 9600"/>
              <a:gd name="T55" fmla="*/ 4480 h 8320"/>
              <a:gd name="T56" fmla="*/ 7360 w 9600"/>
              <a:gd name="T57" fmla="*/ 3840 h 8320"/>
              <a:gd name="T58" fmla="*/ 6720 w 9600"/>
              <a:gd name="T59" fmla="*/ 5760 h 8320"/>
              <a:gd name="T60" fmla="*/ 6720 w 9600"/>
              <a:gd name="T61" fmla="*/ 6400 h 8320"/>
              <a:gd name="T62" fmla="*/ 7680 w 9600"/>
              <a:gd name="T63" fmla="*/ 6080 h 8320"/>
              <a:gd name="T64" fmla="*/ 7360 w 9600"/>
              <a:gd name="T65" fmla="*/ 576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00" h="8320">
                <a:moveTo>
                  <a:pt x="9280" y="7680"/>
                </a:moveTo>
                <a:lnTo>
                  <a:pt x="8960" y="7680"/>
                </a:lnTo>
                <a:lnTo>
                  <a:pt x="8960" y="3200"/>
                </a:lnTo>
                <a:cubicBezTo>
                  <a:pt x="8960" y="2496"/>
                  <a:pt x="8384" y="1920"/>
                  <a:pt x="7680" y="1920"/>
                </a:cubicBezTo>
                <a:lnTo>
                  <a:pt x="5760" y="1920"/>
                </a:lnTo>
                <a:lnTo>
                  <a:pt x="5760" y="1280"/>
                </a:lnTo>
                <a:cubicBezTo>
                  <a:pt x="5760" y="576"/>
                  <a:pt x="5184" y="0"/>
                  <a:pt x="4480" y="0"/>
                </a:cubicBezTo>
                <a:lnTo>
                  <a:pt x="1920" y="0"/>
                </a:lnTo>
                <a:cubicBezTo>
                  <a:pt x="1216" y="0"/>
                  <a:pt x="640" y="576"/>
                  <a:pt x="640" y="1280"/>
                </a:cubicBezTo>
                <a:lnTo>
                  <a:pt x="640" y="7680"/>
                </a:lnTo>
                <a:lnTo>
                  <a:pt x="320" y="7680"/>
                </a:lnTo>
                <a:cubicBezTo>
                  <a:pt x="141" y="7680"/>
                  <a:pt x="0" y="7821"/>
                  <a:pt x="0" y="8000"/>
                </a:cubicBezTo>
                <a:cubicBezTo>
                  <a:pt x="0" y="8179"/>
                  <a:pt x="141" y="8320"/>
                  <a:pt x="320" y="8320"/>
                </a:cubicBezTo>
                <a:lnTo>
                  <a:pt x="9280" y="8320"/>
                </a:lnTo>
                <a:cubicBezTo>
                  <a:pt x="9459" y="8320"/>
                  <a:pt x="9600" y="8179"/>
                  <a:pt x="9600" y="8000"/>
                </a:cubicBezTo>
                <a:cubicBezTo>
                  <a:pt x="9600" y="7821"/>
                  <a:pt x="9459" y="7680"/>
                  <a:pt x="9280" y="7680"/>
                </a:cubicBezTo>
                <a:close/>
                <a:moveTo>
                  <a:pt x="5120" y="1920"/>
                </a:moveTo>
                <a:lnTo>
                  <a:pt x="5120" y="7680"/>
                </a:lnTo>
                <a:lnTo>
                  <a:pt x="1280" y="7680"/>
                </a:lnTo>
                <a:lnTo>
                  <a:pt x="1280" y="1280"/>
                </a:lnTo>
                <a:cubicBezTo>
                  <a:pt x="1280" y="928"/>
                  <a:pt x="1567" y="640"/>
                  <a:pt x="1920" y="640"/>
                </a:cubicBezTo>
                <a:lnTo>
                  <a:pt x="4480" y="640"/>
                </a:lnTo>
                <a:cubicBezTo>
                  <a:pt x="4833" y="640"/>
                  <a:pt x="5120" y="928"/>
                  <a:pt x="5120" y="1280"/>
                </a:cubicBezTo>
                <a:lnTo>
                  <a:pt x="5120" y="1920"/>
                </a:lnTo>
                <a:close/>
                <a:moveTo>
                  <a:pt x="8320" y="7680"/>
                </a:moveTo>
                <a:lnTo>
                  <a:pt x="5760" y="7680"/>
                </a:lnTo>
                <a:lnTo>
                  <a:pt x="5760" y="2560"/>
                </a:lnTo>
                <a:lnTo>
                  <a:pt x="7680" y="2560"/>
                </a:lnTo>
                <a:cubicBezTo>
                  <a:pt x="8033" y="2560"/>
                  <a:pt x="8320" y="2848"/>
                  <a:pt x="8320" y="3200"/>
                </a:cubicBezTo>
                <a:lnTo>
                  <a:pt x="8320" y="7680"/>
                </a:lnTo>
                <a:close/>
                <a:moveTo>
                  <a:pt x="4160" y="1920"/>
                </a:moveTo>
                <a:lnTo>
                  <a:pt x="2240" y="1920"/>
                </a:lnTo>
                <a:cubicBezTo>
                  <a:pt x="2061" y="1920"/>
                  <a:pt x="1920" y="2061"/>
                  <a:pt x="1920" y="2240"/>
                </a:cubicBezTo>
                <a:cubicBezTo>
                  <a:pt x="1920" y="2419"/>
                  <a:pt x="2061" y="2560"/>
                  <a:pt x="2240" y="2560"/>
                </a:cubicBezTo>
                <a:lnTo>
                  <a:pt x="4160" y="2560"/>
                </a:lnTo>
                <a:cubicBezTo>
                  <a:pt x="4339" y="2560"/>
                  <a:pt x="4480" y="2419"/>
                  <a:pt x="4480" y="2240"/>
                </a:cubicBezTo>
                <a:cubicBezTo>
                  <a:pt x="4480" y="2061"/>
                  <a:pt x="4339" y="1920"/>
                  <a:pt x="4160" y="1920"/>
                </a:cubicBezTo>
                <a:close/>
                <a:moveTo>
                  <a:pt x="4160" y="3840"/>
                </a:moveTo>
                <a:lnTo>
                  <a:pt x="2240" y="3840"/>
                </a:lnTo>
                <a:cubicBezTo>
                  <a:pt x="2061" y="3840"/>
                  <a:pt x="1920" y="3981"/>
                  <a:pt x="1920" y="4160"/>
                </a:cubicBezTo>
                <a:cubicBezTo>
                  <a:pt x="1920" y="4339"/>
                  <a:pt x="2061" y="4480"/>
                  <a:pt x="2240" y="4480"/>
                </a:cubicBezTo>
                <a:lnTo>
                  <a:pt x="4160" y="4480"/>
                </a:lnTo>
                <a:cubicBezTo>
                  <a:pt x="4339" y="4480"/>
                  <a:pt x="4480" y="4339"/>
                  <a:pt x="4480" y="4160"/>
                </a:cubicBezTo>
                <a:cubicBezTo>
                  <a:pt x="4480" y="3981"/>
                  <a:pt x="4339" y="3840"/>
                  <a:pt x="4160" y="3840"/>
                </a:cubicBezTo>
                <a:close/>
                <a:moveTo>
                  <a:pt x="4160" y="5760"/>
                </a:moveTo>
                <a:lnTo>
                  <a:pt x="2240" y="5760"/>
                </a:lnTo>
                <a:cubicBezTo>
                  <a:pt x="2061" y="5760"/>
                  <a:pt x="1920" y="5901"/>
                  <a:pt x="1920" y="6080"/>
                </a:cubicBezTo>
                <a:cubicBezTo>
                  <a:pt x="1920" y="6259"/>
                  <a:pt x="2061" y="6400"/>
                  <a:pt x="2240" y="6400"/>
                </a:cubicBezTo>
                <a:lnTo>
                  <a:pt x="4160" y="6400"/>
                </a:lnTo>
                <a:cubicBezTo>
                  <a:pt x="4339" y="6400"/>
                  <a:pt x="4480" y="6259"/>
                  <a:pt x="4480" y="6080"/>
                </a:cubicBezTo>
                <a:cubicBezTo>
                  <a:pt x="4480" y="5901"/>
                  <a:pt x="4339" y="5760"/>
                  <a:pt x="4160" y="5760"/>
                </a:cubicBezTo>
                <a:close/>
                <a:moveTo>
                  <a:pt x="7360" y="3840"/>
                </a:moveTo>
                <a:lnTo>
                  <a:pt x="6720" y="3840"/>
                </a:lnTo>
                <a:cubicBezTo>
                  <a:pt x="6541" y="3840"/>
                  <a:pt x="6400" y="3981"/>
                  <a:pt x="6400" y="4160"/>
                </a:cubicBezTo>
                <a:cubicBezTo>
                  <a:pt x="6400" y="4339"/>
                  <a:pt x="6541" y="4480"/>
                  <a:pt x="6720" y="4480"/>
                </a:cubicBezTo>
                <a:lnTo>
                  <a:pt x="7360" y="4480"/>
                </a:lnTo>
                <a:cubicBezTo>
                  <a:pt x="7539" y="4480"/>
                  <a:pt x="7680" y="4339"/>
                  <a:pt x="7680" y="4160"/>
                </a:cubicBezTo>
                <a:cubicBezTo>
                  <a:pt x="7680" y="3981"/>
                  <a:pt x="7539" y="3840"/>
                  <a:pt x="7360" y="3840"/>
                </a:cubicBezTo>
                <a:close/>
                <a:moveTo>
                  <a:pt x="7360" y="5760"/>
                </a:moveTo>
                <a:lnTo>
                  <a:pt x="6720" y="5760"/>
                </a:lnTo>
                <a:cubicBezTo>
                  <a:pt x="6541" y="5760"/>
                  <a:pt x="6400" y="5901"/>
                  <a:pt x="6400" y="6080"/>
                </a:cubicBezTo>
                <a:cubicBezTo>
                  <a:pt x="6400" y="6259"/>
                  <a:pt x="6541" y="6400"/>
                  <a:pt x="6720" y="6400"/>
                </a:cubicBezTo>
                <a:lnTo>
                  <a:pt x="7360" y="6400"/>
                </a:lnTo>
                <a:cubicBezTo>
                  <a:pt x="7539" y="6400"/>
                  <a:pt x="7680" y="6259"/>
                  <a:pt x="7680" y="6080"/>
                </a:cubicBezTo>
                <a:cubicBezTo>
                  <a:pt x="7680" y="5901"/>
                  <a:pt x="7539" y="5760"/>
                  <a:pt x="7360" y="5760"/>
                </a:cubicBezTo>
                <a:close/>
                <a:moveTo>
                  <a:pt x="7360" y="5760"/>
                </a:move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confont-1049-809666">
            <a:extLst>
              <a:ext uri="{FF2B5EF4-FFF2-40B4-BE49-F238E27FC236}">
                <a16:creationId xmlns:a16="http://schemas.microsoft.com/office/drawing/2014/main" xmlns="" id="{4855CFD5-D16A-4840-AEB1-D7DF4BB2DA84}"/>
              </a:ext>
            </a:extLst>
          </p:cNvPr>
          <p:cNvSpPr/>
          <p:nvPr/>
        </p:nvSpPr>
        <p:spPr>
          <a:xfrm>
            <a:off x="1296697" y="4424605"/>
            <a:ext cx="1021502" cy="1021502"/>
          </a:xfrm>
          <a:custGeom>
            <a:avLst/>
            <a:gdLst>
              <a:gd name="T0" fmla="*/ 11378 w 12800"/>
              <a:gd name="T1" fmla="*/ 10472 h 12800"/>
              <a:gd name="T2" fmla="*/ 10967 w 12800"/>
              <a:gd name="T3" fmla="*/ 8065 h 12800"/>
              <a:gd name="T4" fmla="*/ 12800 w 12800"/>
              <a:gd name="T5" fmla="*/ 5759 h 12800"/>
              <a:gd name="T6" fmla="*/ 10804 w 12800"/>
              <a:gd name="T7" fmla="*/ 4351 h 12800"/>
              <a:gd name="T8" fmla="*/ 10472 w 12800"/>
              <a:gd name="T9" fmla="*/ 1422 h 12800"/>
              <a:gd name="T10" fmla="*/ 8065 w 12800"/>
              <a:gd name="T11" fmla="*/ 1840 h 12800"/>
              <a:gd name="T12" fmla="*/ 5759 w 12800"/>
              <a:gd name="T13" fmla="*/ 0 h 12800"/>
              <a:gd name="T14" fmla="*/ 4355 w 12800"/>
              <a:gd name="T15" fmla="*/ 2000 h 12800"/>
              <a:gd name="T16" fmla="*/ 1422 w 12800"/>
              <a:gd name="T17" fmla="*/ 2328 h 12800"/>
              <a:gd name="T18" fmla="*/ 1843 w 12800"/>
              <a:gd name="T19" fmla="*/ 4735 h 12800"/>
              <a:gd name="T20" fmla="*/ 0 w 12800"/>
              <a:gd name="T21" fmla="*/ 7041 h 12800"/>
              <a:gd name="T22" fmla="*/ 2001 w 12800"/>
              <a:gd name="T23" fmla="*/ 8444 h 12800"/>
              <a:gd name="T24" fmla="*/ 2328 w 12800"/>
              <a:gd name="T25" fmla="*/ 11378 h 12800"/>
              <a:gd name="T26" fmla="*/ 4735 w 12800"/>
              <a:gd name="T27" fmla="*/ 10959 h 12800"/>
              <a:gd name="T28" fmla="*/ 7041 w 12800"/>
              <a:gd name="T29" fmla="*/ 12800 h 12800"/>
              <a:gd name="T30" fmla="*/ 8452 w 12800"/>
              <a:gd name="T31" fmla="*/ 10799 h 12800"/>
              <a:gd name="T32" fmla="*/ 8277 w 12800"/>
              <a:gd name="T33" fmla="*/ 9783 h 12800"/>
              <a:gd name="T34" fmla="*/ 7110 w 12800"/>
              <a:gd name="T35" fmla="*/ 10554 h 12800"/>
              <a:gd name="T36" fmla="*/ 5759 w 12800"/>
              <a:gd name="T37" fmla="*/ 11815 h 12800"/>
              <a:gd name="T38" fmla="*/ 5663 w 12800"/>
              <a:gd name="T39" fmla="*/ 10214 h 12800"/>
              <a:gd name="T40" fmla="*/ 4225 w 12800"/>
              <a:gd name="T41" fmla="*/ 9617 h 12800"/>
              <a:gd name="T42" fmla="*/ 3024 w 12800"/>
              <a:gd name="T43" fmla="*/ 10682 h 12800"/>
              <a:gd name="T44" fmla="*/ 2961 w 12800"/>
              <a:gd name="T45" fmla="*/ 8835 h 12800"/>
              <a:gd name="T46" fmla="*/ 2680 w 12800"/>
              <a:gd name="T47" fmla="*/ 7465 h 12800"/>
              <a:gd name="T48" fmla="*/ 951 w 12800"/>
              <a:gd name="T49" fmla="*/ 7006 h 12800"/>
              <a:gd name="T50" fmla="*/ 951 w 12800"/>
              <a:gd name="T51" fmla="*/ 5794 h 12800"/>
              <a:gd name="T52" fmla="*/ 2680 w 12800"/>
              <a:gd name="T53" fmla="*/ 5335 h 12800"/>
              <a:gd name="T54" fmla="*/ 2961 w 12800"/>
              <a:gd name="T55" fmla="*/ 3965 h 12800"/>
              <a:gd name="T56" fmla="*/ 3024 w 12800"/>
              <a:gd name="T57" fmla="*/ 2118 h 12800"/>
              <a:gd name="T58" fmla="*/ 4225 w 12800"/>
              <a:gd name="T59" fmla="*/ 3183 h 12800"/>
              <a:gd name="T60" fmla="*/ 5663 w 12800"/>
              <a:gd name="T61" fmla="*/ 2586 h 12800"/>
              <a:gd name="T62" fmla="*/ 5759 w 12800"/>
              <a:gd name="T63" fmla="*/ 985 h 12800"/>
              <a:gd name="T64" fmla="*/ 7110 w 12800"/>
              <a:gd name="T65" fmla="*/ 2246 h 12800"/>
              <a:gd name="T66" fmla="*/ 8277 w 12800"/>
              <a:gd name="T67" fmla="*/ 3017 h 12800"/>
              <a:gd name="T68" fmla="*/ 9824 w 12800"/>
              <a:gd name="T69" fmla="*/ 2118 h 12800"/>
              <a:gd name="T70" fmla="*/ 10682 w 12800"/>
              <a:gd name="T71" fmla="*/ 2976 h 12800"/>
              <a:gd name="T72" fmla="*/ 9783 w 12800"/>
              <a:gd name="T73" fmla="*/ 4523 h 12800"/>
              <a:gd name="T74" fmla="*/ 10554 w 12800"/>
              <a:gd name="T75" fmla="*/ 5690 h 12800"/>
              <a:gd name="T76" fmla="*/ 11815 w 12800"/>
              <a:gd name="T77" fmla="*/ 7041 h 12800"/>
              <a:gd name="T78" fmla="*/ 10214 w 12800"/>
              <a:gd name="T79" fmla="*/ 7137 h 12800"/>
              <a:gd name="T80" fmla="*/ 9617 w 12800"/>
              <a:gd name="T81" fmla="*/ 8575 h 12800"/>
              <a:gd name="T82" fmla="*/ 10682 w 12800"/>
              <a:gd name="T83" fmla="*/ 9776 h 12800"/>
              <a:gd name="T84" fmla="*/ 8835 w 12800"/>
              <a:gd name="T85" fmla="*/ 9839 h 12800"/>
              <a:gd name="T86" fmla="*/ 8721 w 12800"/>
              <a:gd name="T87" fmla="*/ 6470 h 12800"/>
              <a:gd name="T88" fmla="*/ 6470 w 12800"/>
              <a:gd name="T89" fmla="*/ 8721 h 12800"/>
              <a:gd name="T90" fmla="*/ 6470 w 12800"/>
              <a:gd name="T91" fmla="*/ 5204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800" h="12800">
                <a:moveTo>
                  <a:pt x="9186" y="11431"/>
                </a:moveTo>
                <a:cubicBezTo>
                  <a:pt x="9559" y="11749"/>
                  <a:pt x="10126" y="11725"/>
                  <a:pt x="10472" y="11378"/>
                </a:cubicBezTo>
                <a:lnTo>
                  <a:pt x="11378" y="10472"/>
                </a:lnTo>
                <a:cubicBezTo>
                  <a:pt x="11725" y="10126"/>
                  <a:pt x="11748" y="9558"/>
                  <a:pt x="11431" y="9186"/>
                </a:cubicBezTo>
                <a:cubicBezTo>
                  <a:pt x="11431" y="9186"/>
                  <a:pt x="10754" y="8547"/>
                  <a:pt x="10804" y="8441"/>
                </a:cubicBezTo>
                <a:cubicBezTo>
                  <a:pt x="10909" y="8213"/>
                  <a:pt x="10855" y="8073"/>
                  <a:pt x="10967" y="8065"/>
                </a:cubicBezTo>
                <a:cubicBezTo>
                  <a:pt x="11287" y="8039"/>
                  <a:pt x="11928" y="7988"/>
                  <a:pt x="11928" y="7988"/>
                </a:cubicBezTo>
                <a:cubicBezTo>
                  <a:pt x="12416" y="7949"/>
                  <a:pt x="12800" y="7531"/>
                  <a:pt x="12800" y="7041"/>
                </a:cubicBezTo>
                <a:lnTo>
                  <a:pt x="12800" y="5759"/>
                </a:lnTo>
                <a:cubicBezTo>
                  <a:pt x="12800" y="5270"/>
                  <a:pt x="12415" y="4851"/>
                  <a:pt x="11928" y="4812"/>
                </a:cubicBezTo>
                <a:cubicBezTo>
                  <a:pt x="11928" y="4812"/>
                  <a:pt x="11000" y="4846"/>
                  <a:pt x="10961" y="4739"/>
                </a:cubicBezTo>
                <a:cubicBezTo>
                  <a:pt x="10874" y="4499"/>
                  <a:pt x="10732" y="4435"/>
                  <a:pt x="10804" y="4351"/>
                </a:cubicBezTo>
                <a:lnTo>
                  <a:pt x="11431" y="3614"/>
                </a:lnTo>
                <a:cubicBezTo>
                  <a:pt x="11749" y="3241"/>
                  <a:pt x="11725" y="2674"/>
                  <a:pt x="11378" y="2328"/>
                </a:cubicBezTo>
                <a:lnTo>
                  <a:pt x="10472" y="1422"/>
                </a:lnTo>
                <a:cubicBezTo>
                  <a:pt x="10126" y="1075"/>
                  <a:pt x="9558" y="1052"/>
                  <a:pt x="9186" y="1369"/>
                </a:cubicBezTo>
                <a:cubicBezTo>
                  <a:pt x="9186" y="1369"/>
                  <a:pt x="8548" y="2046"/>
                  <a:pt x="8441" y="1996"/>
                </a:cubicBezTo>
                <a:cubicBezTo>
                  <a:pt x="8214" y="1891"/>
                  <a:pt x="8074" y="1949"/>
                  <a:pt x="8065" y="1840"/>
                </a:cubicBezTo>
                <a:cubicBezTo>
                  <a:pt x="8039" y="1518"/>
                  <a:pt x="7988" y="872"/>
                  <a:pt x="7988" y="872"/>
                </a:cubicBezTo>
                <a:cubicBezTo>
                  <a:pt x="7949" y="384"/>
                  <a:pt x="7531" y="0"/>
                  <a:pt x="7041" y="0"/>
                </a:cubicBezTo>
                <a:lnTo>
                  <a:pt x="5759" y="0"/>
                </a:lnTo>
                <a:cubicBezTo>
                  <a:pt x="5270" y="0"/>
                  <a:pt x="4851" y="385"/>
                  <a:pt x="4812" y="872"/>
                </a:cubicBezTo>
                <a:cubicBezTo>
                  <a:pt x="4812" y="872"/>
                  <a:pt x="4848" y="1799"/>
                  <a:pt x="4742" y="1838"/>
                </a:cubicBezTo>
                <a:cubicBezTo>
                  <a:pt x="4502" y="1925"/>
                  <a:pt x="4438" y="2071"/>
                  <a:pt x="4355" y="2000"/>
                </a:cubicBezTo>
                <a:lnTo>
                  <a:pt x="3614" y="1369"/>
                </a:lnTo>
                <a:cubicBezTo>
                  <a:pt x="3241" y="1051"/>
                  <a:pt x="2674" y="1075"/>
                  <a:pt x="2328" y="1422"/>
                </a:cubicBezTo>
                <a:lnTo>
                  <a:pt x="1422" y="2328"/>
                </a:lnTo>
                <a:cubicBezTo>
                  <a:pt x="1075" y="2674"/>
                  <a:pt x="1052" y="3242"/>
                  <a:pt x="1369" y="3614"/>
                </a:cubicBezTo>
                <a:cubicBezTo>
                  <a:pt x="1369" y="3614"/>
                  <a:pt x="2047" y="4250"/>
                  <a:pt x="1998" y="4355"/>
                </a:cubicBezTo>
                <a:cubicBezTo>
                  <a:pt x="1892" y="4584"/>
                  <a:pt x="1951" y="4726"/>
                  <a:pt x="1843" y="4735"/>
                </a:cubicBezTo>
                <a:lnTo>
                  <a:pt x="872" y="4812"/>
                </a:lnTo>
                <a:cubicBezTo>
                  <a:pt x="384" y="4851"/>
                  <a:pt x="0" y="5269"/>
                  <a:pt x="0" y="5759"/>
                </a:cubicBezTo>
                <a:lnTo>
                  <a:pt x="0" y="7041"/>
                </a:lnTo>
                <a:cubicBezTo>
                  <a:pt x="0" y="7530"/>
                  <a:pt x="385" y="7949"/>
                  <a:pt x="872" y="7988"/>
                </a:cubicBezTo>
                <a:cubicBezTo>
                  <a:pt x="872" y="7988"/>
                  <a:pt x="1811" y="7985"/>
                  <a:pt x="1842" y="8069"/>
                </a:cubicBezTo>
                <a:cubicBezTo>
                  <a:pt x="1929" y="8306"/>
                  <a:pt x="2071" y="8361"/>
                  <a:pt x="2001" y="8444"/>
                </a:cubicBezTo>
                <a:lnTo>
                  <a:pt x="1369" y="9186"/>
                </a:lnTo>
                <a:cubicBezTo>
                  <a:pt x="1051" y="9559"/>
                  <a:pt x="1075" y="10126"/>
                  <a:pt x="1422" y="10472"/>
                </a:cubicBezTo>
                <a:lnTo>
                  <a:pt x="2328" y="11378"/>
                </a:lnTo>
                <a:cubicBezTo>
                  <a:pt x="2674" y="11725"/>
                  <a:pt x="3242" y="11748"/>
                  <a:pt x="3614" y="11431"/>
                </a:cubicBezTo>
                <a:cubicBezTo>
                  <a:pt x="3614" y="11431"/>
                  <a:pt x="4252" y="10754"/>
                  <a:pt x="4359" y="10804"/>
                </a:cubicBezTo>
                <a:cubicBezTo>
                  <a:pt x="4586" y="10909"/>
                  <a:pt x="4732" y="10917"/>
                  <a:pt x="4735" y="10959"/>
                </a:cubicBezTo>
                <a:cubicBezTo>
                  <a:pt x="4761" y="11282"/>
                  <a:pt x="4812" y="11928"/>
                  <a:pt x="4812" y="11928"/>
                </a:cubicBezTo>
                <a:cubicBezTo>
                  <a:pt x="4851" y="12416"/>
                  <a:pt x="5269" y="12800"/>
                  <a:pt x="5759" y="12800"/>
                </a:cubicBezTo>
                <a:lnTo>
                  <a:pt x="7041" y="12800"/>
                </a:lnTo>
                <a:cubicBezTo>
                  <a:pt x="7530" y="12800"/>
                  <a:pt x="7949" y="12415"/>
                  <a:pt x="7988" y="11928"/>
                </a:cubicBezTo>
                <a:cubicBezTo>
                  <a:pt x="7988" y="11928"/>
                  <a:pt x="7961" y="10997"/>
                  <a:pt x="8072" y="10957"/>
                </a:cubicBezTo>
                <a:cubicBezTo>
                  <a:pt x="8201" y="10910"/>
                  <a:pt x="8327" y="10857"/>
                  <a:pt x="8452" y="10799"/>
                </a:cubicBezTo>
                <a:cubicBezTo>
                  <a:pt x="8554" y="10751"/>
                  <a:pt x="9186" y="11431"/>
                  <a:pt x="9186" y="11431"/>
                </a:cubicBezTo>
                <a:close/>
                <a:moveTo>
                  <a:pt x="8575" y="9617"/>
                </a:moveTo>
                <a:lnTo>
                  <a:pt x="8277" y="9783"/>
                </a:lnTo>
                <a:cubicBezTo>
                  <a:pt x="8020" y="9926"/>
                  <a:pt x="7748" y="10039"/>
                  <a:pt x="7465" y="10120"/>
                </a:cubicBezTo>
                <a:lnTo>
                  <a:pt x="7137" y="10214"/>
                </a:lnTo>
                <a:lnTo>
                  <a:pt x="7110" y="10554"/>
                </a:lnTo>
                <a:lnTo>
                  <a:pt x="7006" y="11849"/>
                </a:lnTo>
                <a:cubicBezTo>
                  <a:pt x="7008" y="11824"/>
                  <a:pt x="7018" y="11815"/>
                  <a:pt x="7041" y="11815"/>
                </a:cubicBezTo>
                <a:lnTo>
                  <a:pt x="5759" y="11815"/>
                </a:lnTo>
                <a:cubicBezTo>
                  <a:pt x="5782" y="11815"/>
                  <a:pt x="5792" y="11825"/>
                  <a:pt x="5794" y="11849"/>
                </a:cubicBezTo>
                <a:lnTo>
                  <a:pt x="5690" y="10554"/>
                </a:lnTo>
                <a:lnTo>
                  <a:pt x="5663" y="10214"/>
                </a:lnTo>
                <a:lnTo>
                  <a:pt x="5335" y="10120"/>
                </a:lnTo>
                <a:cubicBezTo>
                  <a:pt x="5052" y="10039"/>
                  <a:pt x="4780" y="9926"/>
                  <a:pt x="4523" y="9783"/>
                </a:cubicBezTo>
                <a:lnTo>
                  <a:pt x="4225" y="9617"/>
                </a:lnTo>
                <a:lnTo>
                  <a:pt x="3965" y="9839"/>
                </a:lnTo>
                <a:lnTo>
                  <a:pt x="2976" y="10682"/>
                </a:lnTo>
                <a:cubicBezTo>
                  <a:pt x="2995" y="10665"/>
                  <a:pt x="3007" y="10666"/>
                  <a:pt x="3024" y="10682"/>
                </a:cubicBezTo>
                <a:lnTo>
                  <a:pt x="2118" y="9776"/>
                </a:lnTo>
                <a:cubicBezTo>
                  <a:pt x="2134" y="9792"/>
                  <a:pt x="2134" y="9806"/>
                  <a:pt x="2118" y="9824"/>
                </a:cubicBezTo>
                <a:lnTo>
                  <a:pt x="2961" y="8835"/>
                </a:lnTo>
                <a:lnTo>
                  <a:pt x="3183" y="8575"/>
                </a:lnTo>
                <a:lnTo>
                  <a:pt x="3017" y="8277"/>
                </a:lnTo>
                <a:cubicBezTo>
                  <a:pt x="2874" y="8020"/>
                  <a:pt x="2761" y="7748"/>
                  <a:pt x="2680" y="7465"/>
                </a:cubicBezTo>
                <a:lnTo>
                  <a:pt x="2586" y="7137"/>
                </a:lnTo>
                <a:lnTo>
                  <a:pt x="2246" y="7110"/>
                </a:lnTo>
                <a:lnTo>
                  <a:pt x="951" y="7006"/>
                </a:lnTo>
                <a:cubicBezTo>
                  <a:pt x="976" y="7008"/>
                  <a:pt x="985" y="7018"/>
                  <a:pt x="985" y="7041"/>
                </a:cubicBezTo>
                <a:lnTo>
                  <a:pt x="985" y="5759"/>
                </a:lnTo>
                <a:cubicBezTo>
                  <a:pt x="985" y="5782"/>
                  <a:pt x="975" y="5792"/>
                  <a:pt x="951" y="5794"/>
                </a:cubicBezTo>
                <a:lnTo>
                  <a:pt x="2246" y="5690"/>
                </a:lnTo>
                <a:lnTo>
                  <a:pt x="2586" y="5663"/>
                </a:lnTo>
                <a:lnTo>
                  <a:pt x="2680" y="5335"/>
                </a:lnTo>
                <a:cubicBezTo>
                  <a:pt x="2761" y="5052"/>
                  <a:pt x="2874" y="4780"/>
                  <a:pt x="3017" y="4523"/>
                </a:cubicBezTo>
                <a:lnTo>
                  <a:pt x="3183" y="4225"/>
                </a:lnTo>
                <a:lnTo>
                  <a:pt x="2961" y="3965"/>
                </a:lnTo>
                <a:lnTo>
                  <a:pt x="2118" y="2976"/>
                </a:lnTo>
                <a:cubicBezTo>
                  <a:pt x="2135" y="2995"/>
                  <a:pt x="2134" y="3007"/>
                  <a:pt x="2118" y="3024"/>
                </a:cubicBezTo>
                <a:lnTo>
                  <a:pt x="3024" y="2118"/>
                </a:lnTo>
                <a:cubicBezTo>
                  <a:pt x="3008" y="2134"/>
                  <a:pt x="2994" y="2134"/>
                  <a:pt x="2976" y="2118"/>
                </a:cubicBezTo>
                <a:lnTo>
                  <a:pt x="3965" y="2961"/>
                </a:lnTo>
                <a:lnTo>
                  <a:pt x="4225" y="3183"/>
                </a:lnTo>
                <a:lnTo>
                  <a:pt x="4523" y="3017"/>
                </a:lnTo>
                <a:cubicBezTo>
                  <a:pt x="4780" y="2874"/>
                  <a:pt x="5052" y="2761"/>
                  <a:pt x="5335" y="2680"/>
                </a:cubicBezTo>
                <a:lnTo>
                  <a:pt x="5663" y="2586"/>
                </a:lnTo>
                <a:lnTo>
                  <a:pt x="5690" y="2246"/>
                </a:lnTo>
                <a:lnTo>
                  <a:pt x="5794" y="951"/>
                </a:lnTo>
                <a:cubicBezTo>
                  <a:pt x="5792" y="976"/>
                  <a:pt x="5782" y="985"/>
                  <a:pt x="5759" y="985"/>
                </a:cubicBezTo>
                <a:lnTo>
                  <a:pt x="7041" y="985"/>
                </a:lnTo>
                <a:cubicBezTo>
                  <a:pt x="7018" y="985"/>
                  <a:pt x="7008" y="975"/>
                  <a:pt x="7006" y="951"/>
                </a:cubicBezTo>
                <a:lnTo>
                  <a:pt x="7110" y="2246"/>
                </a:lnTo>
                <a:lnTo>
                  <a:pt x="7137" y="2586"/>
                </a:lnTo>
                <a:lnTo>
                  <a:pt x="7465" y="2680"/>
                </a:lnTo>
                <a:cubicBezTo>
                  <a:pt x="7748" y="2761"/>
                  <a:pt x="8020" y="2874"/>
                  <a:pt x="8277" y="3017"/>
                </a:cubicBezTo>
                <a:lnTo>
                  <a:pt x="8575" y="3183"/>
                </a:lnTo>
                <a:lnTo>
                  <a:pt x="8835" y="2961"/>
                </a:lnTo>
                <a:lnTo>
                  <a:pt x="9824" y="2118"/>
                </a:lnTo>
                <a:cubicBezTo>
                  <a:pt x="9805" y="2135"/>
                  <a:pt x="9793" y="2134"/>
                  <a:pt x="9776" y="2118"/>
                </a:cubicBezTo>
                <a:lnTo>
                  <a:pt x="10682" y="3024"/>
                </a:lnTo>
                <a:cubicBezTo>
                  <a:pt x="10666" y="3008"/>
                  <a:pt x="10666" y="2994"/>
                  <a:pt x="10682" y="2976"/>
                </a:cubicBezTo>
                <a:lnTo>
                  <a:pt x="9839" y="3965"/>
                </a:lnTo>
                <a:lnTo>
                  <a:pt x="9617" y="4225"/>
                </a:lnTo>
                <a:lnTo>
                  <a:pt x="9783" y="4523"/>
                </a:lnTo>
                <a:cubicBezTo>
                  <a:pt x="9926" y="4780"/>
                  <a:pt x="10039" y="5052"/>
                  <a:pt x="10120" y="5335"/>
                </a:cubicBezTo>
                <a:lnTo>
                  <a:pt x="10214" y="5663"/>
                </a:lnTo>
                <a:lnTo>
                  <a:pt x="10554" y="5690"/>
                </a:lnTo>
                <a:lnTo>
                  <a:pt x="11849" y="5794"/>
                </a:lnTo>
                <a:cubicBezTo>
                  <a:pt x="11824" y="5792"/>
                  <a:pt x="11815" y="5782"/>
                  <a:pt x="11815" y="5759"/>
                </a:cubicBezTo>
                <a:lnTo>
                  <a:pt x="11815" y="7041"/>
                </a:lnTo>
                <a:cubicBezTo>
                  <a:pt x="11815" y="7018"/>
                  <a:pt x="11825" y="7008"/>
                  <a:pt x="11849" y="7006"/>
                </a:cubicBezTo>
                <a:lnTo>
                  <a:pt x="10554" y="7110"/>
                </a:lnTo>
                <a:lnTo>
                  <a:pt x="10214" y="7137"/>
                </a:lnTo>
                <a:lnTo>
                  <a:pt x="10120" y="7465"/>
                </a:lnTo>
                <a:cubicBezTo>
                  <a:pt x="10039" y="7748"/>
                  <a:pt x="9926" y="8020"/>
                  <a:pt x="9783" y="8277"/>
                </a:cubicBezTo>
                <a:lnTo>
                  <a:pt x="9617" y="8575"/>
                </a:lnTo>
                <a:lnTo>
                  <a:pt x="9839" y="8835"/>
                </a:lnTo>
                <a:lnTo>
                  <a:pt x="10682" y="9824"/>
                </a:lnTo>
                <a:cubicBezTo>
                  <a:pt x="10665" y="9805"/>
                  <a:pt x="10666" y="9793"/>
                  <a:pt x="10682" y="9776"/>
                </a:cubicBezTo>
                <a:lnTo>
                  <a:pt x="9776" y="10682"/>
                </a:lnTo>
                <a:cubicBezTo>
                  <a:pt x="9792" y="10666"/>
                  <a:pt x="9806" y="10666"/>
                  <a:pt x="9824" y="10682"/>
                </a:cubicBezTo>
                <a:lnTo>
                  <a:pt x="8835" y="9839"/>
                </a:lnTo>
                <a:lnTo>
                  <a:pt x="8575" y="9617"/>
                </a:lnTo>
                <a:close/>
                <a:moveTo>
                  <a:pt x="6470" y="8721"/>
                </a:moveTo>
                <a:cubicBezTo>
                  <a:pt x="7713" y="8721"/>
                  <a:pt x="8721" y="7713"/>
                  <a:pt x="8721" y="6470"/>
                </a:cubicBezTo>
                <a:cubicBezTo>
                  <a:pt x="8721" y="5227"/>
                  <a:pt x="7713" y="4220"/>
                  <a:pt x="6470" y="4220"/>
                </a:cubicBezTo>
                <a:cubicBezTo>
                  <a:pt x="5227" y="4220"/>
                  <a:pt x="4220" y="5227"/>
                  <a:pt x="4220" y="6470"/>
                </a:cubicBezTo>
                <a:cubicBezTo>
                  <a:pt x="4220" y="7713"/>
                  <a:pt x="5227" y="8721"/>
                  <a:pt x="6470" y="8721"/>
                </a:cubicBezTo>
                <a:close/>
                <a:moveTo>
                  <a:pt x="6470" y="7736"/>
                </a:moveTo>
                <a:cubicBezTo>
                  <a:pt x="5771" y="7736"/>
                  <a:pt x="5204" y="7169"/>
                  <a:pt x="5204" y="6470"/>
                </a:cubicBezTo>
                <a:cubicBezTo>
                  <a:pt x="5204" y="5771"/>
                  <a:pt x="5771" y="5204"/>
                  <a:pt x="6470" y="5204"/>
                </a:cubicBezTo>
                <a:cubicBezTo>
                  <a:pt x="7169" y="5204"/>
                  <a:pt x="7736" y="5771"/>
                  <a:pt x="7736" y="6470"/>
                </a:cubicBezTo>
                <a:cubicBezTo>
                  <a:pt x="7736" y="7169"/>
                  <a:pt x="7169" y="7736"/>
                  <a:pt x="6470" y="7736"/>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barscode-search_57442">
            <a:extLst>
              <a:ext uri="{FF2B5EF4-FFF2-40B4-BE49-F238E27FC236}">
                <a16:creationId xmlns:a16="http://schemas.microsoft.com/office/drawing/2014/main" xmlns="" id="{7F13CFC0-64EF-492E-9F87-28B5BABDBE3F}"/>
              </a:ext>
            </a:extLst>
          </p:cNvPr>
          <p:cNvSpPr/>
          <p:nvPr/>
        </p:nvSpPr>
        <p:spPr>
          <a:xfrm>
            <a:off x="6985910" y="4516523"/>
            <a:ext cx="1021502" cy="808141"/>
          </a:xfrm>
          <a:custGeom>
            <a:avLst/>
            <a:gdLst>
              <a:gd name="connsiteX0" fmla="*/ 441591 w 609207"/>
              <a:gd name="connsiteY0" fmla="*/ 246218 h 481962"/>
              <a:gd name="connsiteX1" fmla="*/ 393195 w 609207"/>
              <a:gd name="connsiteY1" fmla="*/ 266175 h 481962"/>
              <a:gd name="connsiteX2" fmla="*/ 393195 w 609207"/>
              <a:gd name="connsiteY2" fmla="*/ 362842 h 481962"/>
              <a:gd name="connsiteX3" fmla="*/ 441591 w 609207"/>
              <a:gd name="connsiteY3" fmla="*/ 382904 h 481962"/>
              <a:gd name="connsiteX4" fmla="*/ 489987 w 609207"/>
              <a:gd name="connsiteY4" fmla="*/ 362842 h 481962"/>
              <a:gd name="connsiteX5" fmla="*/ 509970 w 609207"/>
              <a:gd name="connsiteY5" fmla="*/ 314509 h 481962"/>
              <a:gd name="connsiteX6" fmla="*/ 489987 w 609207"/>
              <a:gd name="connsiteY6" fmla="*/ 266175 h 481962"/>
              <a:gd name="connsiteX7" fmla="*/ 441591 w 609207"/>
              <a:gd name="connsiteY7" fmla="*/ 246218 h 481962"/>
              <a:gd name="connsiteX8" fmla="*/ 441591 w 609207"/>
              <a:gd name="connsiteY8" fmla="*/ 204640 h 481962"/>
              <a:gd name="connsiteX9" fmla="*/ 519441 w 609207"/>
              <a:gd name="connsiteY9" fmla="*/ 236863 h 481962"/>
              <a:gd name="connsiteX10" fmla="*/ 551601 w 609207"/>
              <a:gd name="connsiteY10" fmla="*/ 314509 h 481962"/>
              <a:gd name="connsiteX11" fmla="*/ 532763 w 609207"/>
              <a:gd name="connsiteY11" fmla="*/ 376147 h 481962"/>
              <a:gd name="connsiteX12" fmla="*/ 603119 w 609207"/>
              <a:gd name="connsiteY12" fmla="*/ 446517 h 481962"/>
              <a:gd name="connsiteX13" fmla="*/ 603119 w 609207"/>
              <a:gd name="connsiteY13" fmla="*/ 475829 h 481962"/>
              <a:gd name="connsiteX14" fmla="*/ 588340 w 609207"/>
              <a:gd name="connsiteY14" fmla="*/ 481962 h 481962"/>
              <a:gd name="connsiteX15" fmla="*/ 573665 w 609207"/>
              <a:gd name="connsiteY15" fmla="*/ 475829 h 481962"/>
              <a:gd name="connsiteX16" fmla="*/ 503309 w 609207"/>
              <a:gd name="connsiteY16" fmla="*/ 405563 h 481962"/>
              <a:gd name="connsiteX17" fmla="*/ 441591 w 609207"/>
              <a:gd name="connsiteY17" fmla="*/ 424481 h 481962"/>
              <a:gd name="connsiteX18" fmla="*/ 363741 w 609207"/>
              <a:gd name="connsiteY18" fmla="*/ 392259 h 481962"/>
              <a:gd name="connsiteX19" fmla="*/ 363741 w 609207"/>
              <a:gd name="connsiteY19" fmla="*/ 236863 h 481962"/>
              <a:gd name="connsiteX20" fmla="*/ 441591 w 609207"/>
              <a:gd name="connsiteY20" fmla="*/ 204640 h 481962"/>
              <a:gd name="connsiteX21" fmla="*/ 455782 w 609207"/>
              <a:gd name="connsiteY21" fmla="*/ 70989 h 481962"/>
              <a:gd name="connsiteX22" fmla="*/ 476599 w 609207"/>
              <a:gd name="connsiteY22" fmla="*/ 91778 h 481962"/>
              <a:gd name="connsiteX23" fmla="*/ 476599 w 609207"/>
              <a:gd name="connsiteY23" fmla="*/ 180859 h 481962"/>
              <a:gd name="connsiteX24" fmla="*/ 444124 w 609207"/>
              <a:gd name="connsiteY24" fmla="*/ 177013 h 481962"/>
              <a:gd name="connsiteX25" fmla="*/ 434965 w 609207"/>
              <a:gd name="connsiteY25" fmla="*/ 177325 h 481962"/>
              <a:gd name="connsiteX26" fmla="*/ 434965 w 609207"/>
              <a:gd name="connsiteY26" fmla="*/ 91778 h 481962"/>
              <a:gd name="connsiteX27" fmla="*/ 455782 w 609207"/>
              <a:gd name="connsiteY27" fmla="*/ 70989 h 481962"/>
              <a:gd name="connsiteX28" fmla="*/ 372515 w 609207"/>
              <a:gd name="connsiteY28" fmla="*/ 70989 h 481962"/>
              <a:gd name="connsiteX29" fmla="*/ 393332 w 609207"/>
              <a:gd name="connsiteY29" fmla="*/ 91780 h 481962"/>
              <a:gd name="connsiteX30" fmla="*/ 393332 w 609207"/>
              <a:gd name="connsiteY30" fmla="*/ 186692 h 481962"/>
              <a:gd name="connsiteX31" fmla="*/ 351698 w 609207"/>
              <a:gd name="connsiteY31" fmla="*/ 212473 h 481962"/>
              <a:gd name="connsiteX32" fmla="*/ 351698 w 609207"/>
              <a:gd name="connsiteY32" fmla="*/ 91780 h 481962"/>
              <a:gd name="connsiteX33" fmla="*/ 372515 w 609207"/>
              <a:gd name="connsiteY33" fmla="*/ 70989 h 481962"/>
              <a:gd name="connsiteX34" fmla="*/ 289248 w 609207"/>
              <a:gd name="connsiteY34" fmla="*/ 70989 h 481962"/>
              <a:gd name="connsiteX35" fmla="*/ 310065 w 609207"/>
              <a:gd name="connsiteY35" fmla="*/ 91773 h 481962"/>
              <a:gd name="connsiteX36" fmla="*/ 310065 w 609207"/>
              <a:gd name="connsiteY36" fmla="*/ 282366 h 481962"/>
              <a:gd name="connsiteX37" fmla="*/ 306318 w 609207"/>
              <a:gd name="connsiteY37" fmla="*/ 314686 h 481962"/>
              <a:gd name="connsiteX38" fmla="*/ 310065 w 609207"/>
              <a:gd name="connsiteY38" fmla="*/ 346901 h 481962"/>
              <a:gd name="connsiteX39" fmla="*/ 310065 w 609207"/>
              <a:gd name="connsiteY39" fmla="*/ 388990 h 481962"/>
              <a:gd name="connsiteX40" fmla="*/ 289248 w 609207"/>
              <a:gd name="connsiteY40" fmla="*/ 409774 h 481962"/>
              <a:gd name="connsiteX41" fmla="*/ 268431 w 609207"/>
              <a:gd name="connsiteY41" fmla="*/ 388990 h 481962"/>
              <a:gd name="connsiteX42" fmla="*/ 268431 w 609207"/>
              <a:gd name="connsiteY42" fmla="*/ 91773 h 481962"/>
              <a:gd name="connsiteX43" fmla="*/ 289248 w 609207"/>
              <a:gd name="connsiteY43" fmla="*/ 70989 h 481962"/>
              <a:gd name="connsiteX44" fmla="*/ 205980 w 609207"/>
              <a:gd name="connsiteY44" fmla="*/ 70989 h 481962"/>
              <a:gd name="connsiteX45" fmla="*/ 226797 w 609207"/>
              <a:gd name="connsiteY45" fmla="*/ 91773 h 481962"/>
              <a:gd name="connsiteX46" fmla="*/ 226797 w 609207"/>
              <a:gd name="connsiteY46" fmla="*/ 388990 h 481962"/>
              <a:gd name="connsiteX47" fmla="*/ 205980 w 609207"/>
              <a:gd name="connsiteY47" fmla="*/ 409774 h 481962"/>
              <a:gd name="connsiteX48" fmla="*/ 185163 w 609207"/>
              <a:gd name="connsiteY48" fmla="*/ 388990 h 481962"/>
              <a:gd name="connsiteX49" fmla="*/ 185163 w 609207"/>
              <a:gd name="connsiteY49" fmla="*/ 91773 h 481962"/>
              <a:gd name="connsiteX50" fmla="*/ 205980 w 609207"/>
              <a:gd name="connsiteY50" fmla="*/ 70989 h 481962"/>
              <a:gd name="connsiteX51" fmla="*/ 122713 w 609207"/>
              <a:gd name="connsiteY51" fmla="*/ 70989 h 481962"/>
              <a:gd name="connsiteX52" fmla="*/ 143530 w 609207"/>
              <a:gd name="connsiteY52" fmla="*/ 91773 h 481962"/>
              <a:gd name="connsiteX53" fmla="*/ 143530 w 609207"/>
              <a:gd name="connsiteY53" fmla="*/ 388990 h 481962"/>
              <a:gd name="connsiteX54" fmla="*/ 122713 w 609207"/>
              <a:gd name="connsiteY54" fmla="*/ 409774 h 481962"/>
              <a:gd name="connsiteX55" fmla="*/ 101896 w 609207"/>
              <a:gd name="connsiteY55" fmla="*/ 388990 h 481962"/>
              <a:gd name="connsiteX56" fmla="*/ 101896 w 609207"/>
              <a:gd name="connsiteY56" fmla="*/ 91773 h 481962"/>
              <a:gd name="connsiteX57" fmla="*/ 122713 w 609207"/>
              <a:gd name="connsiteY57" fmla="*/ 70989 h 481962"/>
              <a:gd name="connsiteX58" fmla="*/ 20816 w 609207"/>
              <a:gd name="connsiteY58" fmla="*/ 0 h 481962"/>
              <a:gd name="connsiteX59" fmla="*/ 576590 w 609207"/>
              <a:gd name="connsiteY59" fmla="*/ 0 h 481962"/>
              <a:gd name="connsiteX60" fmla="*/ 597406 w 609207"/>
              <a:gd name="connsiteY60" fmla="*/ 20786 h 481962"/>
              <a:gd name="connsiteX61" fmla="*/ 597406 w 609207"/>
              <a:gd name="connsiteY61" fmla="*/ 399187 h 481962"/>
              <a:gd name="connsiteX62" fmla="*/ 569617 w 609207"/>
              <a:gd name="connsiteY62" fmla="*/ 371438 h 481962"/>
              <a:gd name="connsiteX63" fmla="*/ 581898 w 609207"/>
              <a:gd name="connsiteY63" fmla="*/ 314694 h 481962"/>
              <a:gd name="connsiteX64" fmla="*/ 555775 w 609207"/>
              <a:gd name="connsiteY64" fmla="*/ 233942 h 481962"/>
              <a:gd name="connsiteX65" fmla="*/ 555775 w 609207"/>
              <a:gd name="connsiteY65" fmla="*/ 41571 h 481962"/>
              <a:gd name="connsiteX66" fmla="*/ 41631 w 609207"/>
              <a:gd name="connsiteY66" fmla="*/ 41571 h 481962"/>
              <a:gd name="connsiteX67" fmla="*/ 41631 w 609207"/>
              <a:gd name="connsiteY67" fmla="*/ 428183 h 481962"/>
              <a:gd name="connsiteX68" fmla="*/ 366145 w 609207"/>
              <a:gd name="connsiteY68" fmla="*/ 428183 h 481962"/>
              <a:gd name="connsiteX69" fmla="*/ 444100 w 609207"/>
              <a:gd name="connsiteY69" fmla="*/ 452294 h 481962"/>
              <a:gd name="connsiteX70" fmla="*/ 500926 w 609207"/>
              <a:gd name="connsiteY70" fmla="*/ 440031 h 481962"/>
              <a:gd name="connsiteX71" fmla="*/ 530692 w 609207"/>
              <a:gd name="connsiteY71" fmla="*/ 469754 h 481962"/>
              <a:gd name="connsiteX72" fmla="*/ 20816 w 609207"/>
              <a:gd name="connsiteY72" fmla="*/ 469754 h 481962"/>
              <a:gd name="connsiteX73" fmla="*/ 0 w 609207"/>
              <a:gd name="connsiteY73" fmla="*/ 448968 h 481962"/>
              <a:gd name="connsiteX74" fmla="*/ 0 w 609207"/>
              <a:gd name="connsiteY74" fmla="*/ 20786 h 481962"/>
              <a:gd name="connsiteX75" fmla="*/ 20816 w 609207"/>
              <a:gd name="connsiteY75" fmla="*/ 0 h 481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9207" h="481962">
                <a:moveTo>
                  <a:pt x="441591" y="246218"/>
                </a:moveTo>
                <a:cubicBezTo>
                  <a:pt x="423273" y="246218"/>
                  <a:pt x="406100" y="253286"/>
                  <a:pt x="393195" y="266175"/>
                </a:cubicBezTo>
                <a:cubicBezTo>
                  <a:pt x="366447" y="292888"/>
                  <a:pt x="366447" y="336233"/>
                  <a:pt x="393195" y="362842"/>
                </a:cubicBezTo>
                <a:cubicBezTo>
                  <a:pt x="406100" y="375835"/>
                  <a:pt x="423273" y="382904"/>
                  <a:pt x="441591" y="382904"/>
                </a:cubicBezTo>
                <a:cubicBezTo>
                  <a:pt x="459804" y="382904"/>
                  <a:pt x="476977" y="375835"/>
                  <a:pt x="489987" y="362842"/>
                </a:cubicBezTo>
                <a:cubicBezTo>
                  <a:pt x="502892" y="349953"/>
                  <a:pt x="509970" y="332803"/>
                  <a:pt x="509970" y="314509"/>
                </a:cubicBezTo>
                <a:cubicBezTo>
                  <a:pt x="509970" y="296318"/>
                  <a:pt x="502892" y="279168"/>
                  <a:pt x="489987" y="266175"/>
                </a:cubicBezTo>
                <a:cubicBezTo>
                  <a:pt x="476977" y="253286"/>
                  <a:pt x="459804" y="246218"/>
                  <a:pt x="441591" y="246218"/>
                </a:cubicBezTo>
                <a:close/>
                <a:moveTo>
                  <a:pt x="441591" y="204640"/>
                </a:moveTo>
                <a:cubicBezTo>
                  <a:pt x="470941" y="204640"/>
                  <a:pt x="498625" y="216074"/>
                  <a:pt x="519441" y="236863"/>
                </a:cubicBezTo>
                <a:cubicBezTo>
                  <a:pt x="540152" y="257547"/>
                  <a:pt x="551601" y="285196"/>
                  <a:pt x="551601" y="314509"/>
                </a:cubicBezTo>
                <a:cubicBezTo>
                  <a:pt x="551601" y="336856"/>
                  <a:pt x="545044" y="358165"/>
                  <a:pt x="532763" y="376147"/>
                </a:cubicBezTo>
                <a:lnTo>
                  <a:pt x="603119" y="446517"/>
                </a:lnTo>
                <a:cubicBezTo>
                  <a:pt x="611237" y="454625"/>
                  <a:pt x="611237" y="467722"/>
                  <a:pt x="603119" y="475829"/>
                </a:cubicBezTo>
                <a:cubicBezTo>
                  <a:pt x="599060" y="479883"/>
                  <a:pt x="593648" y="481962"/>
                  <a:pt x="588340" y="481962"/>
                </a:cubicBezTo>
                <a:cubicBezTo>
                  <a:pt x="583032" y="481962"/>
                  <a:pt x="577724" y="479883"/>
                  <a:pt x="573665" y="475829"/>
                </a:cubicBezTo>
                <a:lnTo>
                  <a:pt x="503309" y="405563"/>
                </a:lnTo>
                <a:cubicBezTo>
                  <a:pt x="485199" y="417829"/>
                  <a:pt x="463863" y="424481"/>
                  <a:pt x="441591" y="424481"/>
                </a:cubicBezTo>
                <a:cubicBezTo>
                  <a:pt x="412137" y="424481"/>
                  <a:pt x="384556" y="413047"/>
                  <a:pt x="363741" y="392259"/>
                </a:cubicBezTo>
                <a:cubicBezTo>
                  <a:pt x="320861" y="349434"/>
                  <a:pt x="320861" y="279687"/>
                  <a:pt x="363741" y="236863"/>
                </a:cubicBezTo>
                <a:cubicBezTo>
                  <a:pt x="384556" y="216074"/>
                  <a:pt x="412137" y="204640"/>
                  <a:pt x="441591" y="204640"/>
                </a:cubicBezTo>
                <a:close/>
                <a:moveTo>
                  <a:pt x="455782" y="70989"/>
                </a:moveTo>
                <a:cubicBezTo>
                  <a:pt x="467335" y="70989"/>
                  <a:pt x="476599" y="80344"/>
                  <a:pt x="476599" y="91778"/>
                </a:cubicBezTo>
                <a:lnTo>
                  <a:pt x="476599" y="180859"/>
                </a:lnTo>
                <a:cubicBezTo>
                  <a:pt x="466086" y="178364"/>
                  <a:pt x="455157" y="177013"/>
                  <a:pt x="444124" y="177013"/>
                </a:cubicBezTo>
                <a:cubicBezTo>
                  <a:pt x="441002" y="177013"/>
                  <a:pt x="437983" y="177117"/>
                  <a:pt x="434965" y="177325"/>
                </a:cubicBezTo>
                <a:lnTo>
                  <a:pt x="434965" y="91778"/>
                </a:lnTo>
                <a:cubicBezTo>
                  <a:pt x="434965" y="80344"/>
                  <a:pt x="444333" y="70989"/>
                  <a:pt x="455782" y="70989"/>
                </a:cubicBezTo>
                <a:close/>
                <a:moveTo>
                  <a:pt x="372515" y="70989"/>
                </a:moveTo>
                <a:cubicBezTo>
                  <a:pt x="384068" y="70989"/>
                  <a:pt x="393332" y="80345"/>
                  <a:pt x="393332" y="91780"/>
                </a:cubicBezTo>
                <a:lnTo>
                  <a:pt x="393332" y="186692"/>
                </a:lnTo>
                <a:cubicBezTo>
                  <a:pt x="378240" y="192617"/>
                  <a:pt x="364084" y="201350"/>
                  <a:pt x="351698" y="212473"/>
                </a:cubicBezTo>
                <a:lnTo>
                  <a:pt x="351698" y="91780"/>
                </a:lnTo>
                <a:cubicBezTo>
                  <a:pt x="351698" y="80345"/>
                  <a:pt x="361066" y="70989"/>
                  <a:pt x="372515" y="70989"/>
                </a:cubicBezTo>
                <a:close/>
                <a:moveTo>
                  <a:pt x="289248" y="70989"/>
                </a:moveTo>
                <a:cubicBezTo>
                  <a:pt x="300801" y="70989"/>
                  <a:pt x="310065" y="80342"/>
                  <a:pt x="310065" y="91773"/>
                </a:cubicBezTo>
                <a:lnTo>
                  <a:pt x="310065" y="282366"/>
                </a:lnTo>
                <a:cubicBezTo>
                  <a:pt x="307567" y="292758"/>
                  <a:pt x="306318" y="303566"/>
                  <a:pt x="306318" y="314686"/>
                </a:cubicBezTo>
                <a:cubicBezTo>
                  <a:pt x="306318" y="325701"/>
                  <a:pt x="307567" y="336509"/>
                  <a:pt x="310065" y="346901"/>
                </a:cubicBezTo>
                <a:lnTo>
                  <a:pt x="310065" y="388990"/>
                </a:lnTo>
                <a:cubicBezTo>
                  <a:pt x="310065" y="400421"/>
                  <a:pt x="300801" y="409774"/>
                  <a:pt x="289248" y="409774"/>
                </a:cubicBezTo>
                <a:cubicBezTo>
                  <a:pt x="277799" y="409774"/>
                  <a:pt x="268431" y="400421"/>
                  <a:pt x="268431" y="388990"/>
                </a:cubicBezTo>
                <a:lnTo>
                  <a:pt x="268431" y="91773"/>
                </a:lnTo>
                <a:cubicBezTo>
                  <a:pt x="268431" y="80342"/>
                  <a:pt x="277799" y="70989"/>
                  <a:pt x="289248" y="70989"/>
                </a:cubicBezTo>
                <a:close/>
                <a:moveTo>
                  <a:pt x="205980" y="70989"/>
                </a:moveTo>
                <a:cubicBezTo>
                  <a:pt x="217533" y="70989"/>
                  <a:pt x="226797" y="80342"/>
                  <a:pt x="226797" y="91773"/>
                </a:cubicBezTo>
                <a:lnTo>
                  <a:pt x="226797" y="388990"/>
                </a:lnTo>
                <a:cubicBezTo>
                  <a:pt x="226797" y="400421"/>
                  <a:pt x="217533" y="409774"/>
                  <a:pt x="205980" y="409774"/>
                </a:cubicBezTo>
                <a:cubicBezTo>
                  <a:pt x="194531" y="409774"/>
                  <a:pt x="185163" y="400421"/>
                  <a:pt x="185163" y="388990"/>
                </a:cubicBezTo>
                <a:lnTo>
                  <a:pt x="185163" y="91773"/>
                </a:lnTo>
                <a:cubicBezTo>
                  <a:pt x="185163" y="80342"/>
                  <a:pt x="194531" y="70989"/>
                  <a:pt x="205980" y="70989"/>
                </a:cubicBezTo>
                <a:close/>
                <a:moveTo>
                  <a:pt x="122713" y="70989"/>
                </a:moveTo>
                <a:cubicBezTo>
                  <a:pt x="134266" y="70989"/>
                  <a:pt x="143530" y="80342"/>
                  <a:pt x="143530" y="91773"/>
                </a:cubicBezTo>
                <a:lnTo>
                  <a:pt x="143530" y="388990"/>
                </a:lnTo>
                <a:cubicBezTo>
                  <a:pt x="143530" y="400421"/>
                  <a:pt x="134266" y="409774"/>
                  <a:pt x="122713" y="409774"/>
                </a:cubicBezTo>
                <a:cubicBezTo>
                  <a:pt x="111264" y="409774"/>
                  <a:pt x="101896" y="400421"/>
                  <a:pt x="101896" y="388990"/>
                </a:cubicBezTo>
                <a:lnTo>
                  <a:pt x="101896" y="91773"/>
                </a:lnTo>
                <a:cubicBezTo>
                  <a:pt x="101896" y="80342"/>
                  <a:pt x="111264" y="70989"/>
                  <a:pt x="122713" y="70989"/>
                </a:cubicBezTo>
                <a:close/>
                <a:moveTo>
                  <a:pt x="20816" y="0"/>
                </a:moveTo>
                <a:lnTo>
                  <a:pt x="576590" y="0"/>
                </a:lnTo>
                <a:cubicBezTo>
                  <a:pt x="588039" y="0"/>
                  <a:pt x="597406" y="9354"/>
                  <a:pt x="597406" y="20786"/>
                </a:cubicBezTo>
                <a:lnTo>
                  <a:pt x="597406" y="399187"/>
                </a:lnTo>
                <a:lnTo>
                  <a:pt x="569617" y="371438"/>
                </a:lnTo>
                <a:cubicBezTo>
                  <a:pt x="577735" y="353771"/>
                  <a:pt x="581898" y="334440"/>
                  <a:pt x="581898" y="314694"/>
                </a:cubicBezTo>
                <a:cubicBezTo>
                  <a:pt x="581898" y="285282"/>
                  <a:pt x="572740" y="257325"/>
                  <a:pt x="555775" y="233942"/>
                </a:cubicBezTo>
                <a:lnTo>
                  <a:pt x="555775" y="41571"/>
                </a:lnTo>
                <a:lnTo>
                  <a:pt x="41631" y="41571"/>
                </a:lnTo>
                <a:lnTo>
                  <a:pt x="41631" y="428183"/>
                </a:lnTo>
                <a:lnTo>
                  <a:pt x="366145" y="428183"/>
                </a:lnTo>
                <a:cubicBezTo>
                  <a:pt x="388938" y="443876"/>
                  <a:pt x="415790" y="452294"/>
                  <a:pt x="444100" y="452294"/>
                </a:cubicBezTo>
                <a:cubicBezTo>
                  <a:pt x="463874" y="452294"/>
                  <a:pt x="483233" y="448033"/>
                  <a:pt x="500926" y="440031"/>
                </a:cubicBezTo>
                <a:lnTo>
                  <a:pt x="530692" y="469754"/>
                </a:lnTo>
                <a:lnTo>
                  <a:pt x="20816" y="469754"/>
                </a:lnTo>
                <a:cubicBezTo>
                  <a:pt x="9367" y="469754"/>
                  <a:pt x="0" y="460401"/>
                  <a:pt x="0" y="448968"/>
                </a:cubicBezTo>
                <a:lnTo>
                  <a:pt x="0" y="20786"/>
                </a:lnTo>
                <a:cubicBezTo>
                  <a:pt x="0" y="9354"/>
                  <a:pt x="9367" y="0"/>
                  <a:pt x="2081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24-hour-service_66164">
            <a:extLst>
              <a:ext uri="{FF2B5EF4-FFF2-40B4-BE49-F238E27FC236}">
                <a16:creationId xmlns:a16="http://schemas.microsoft.com/office/drawing/2014/main" xmlns="" id="{60B7484A-F9DA-462C-AA53-D725317C3D24}"/>
              </a:ext>
            </a:extLst>
          </p:cNvPr>
          <p:cNvSpPr/>
          <p:nvPr/>
        </p:nvSpPr>
        <p:spPr>
          <a:xfrm>
            <a:off x="6995341" y="1960654"/>
            <a:ext cx="1002641" cy="955566"/>
          </a:xfrm>
          <a:custGeom>
            <a:avLst/>
            <a:gdLst>
              <a:gd name="connsiteX0" fmla="*/ 255877 w 606193"/>
              <a:gd name="connsiteY0" fmla="*/ 529706 h 577732"/>
              <a:gd name="connsiteX1" fmla="*/ 270548 w 606193"/>
              <a:gd name="connsiteY1" fmla="*/ 531279 h 577732"/>
              <a:gd name="connsiteX2" fmla="*/ 291916 w 606193"/>
              <a:gd name="connsiteY2" fmla="*/ 556338 h 577732"/>
              <a:gd name="connsiteX3" fmla="*/ 266807 w 606193"/>
              <a:gd name="connsiteY3" fmla="*/ 577663 h 577732"/>
              <a:gd name="connsiteX4" fmla="*/ 249280 w 606193"/>
              <a:gd name="connsiteY4" fmla="*/ 575698 h 577732"/>
              <a:gd name="connsiteX5" fmla="*/ 230276 w 606193"/>
              <a:gd name="connsiteY5" fmla="*/ 559385 h 577732"/>
              <a:gd name="connsiteX6" fmla="*/ 229488 w 606193"/>
              <a:gd name="connsiteY6" fmla="*/ 549459 h 577732"/>
              <a:gd name="connsiteX7" fmla="*/ 255877 w 606193"/>
              <a:gd name="connsiteY7" fmla="*/ 529706 h 577732"/>
              <a:gd name="connsiteX8" fmla="*/ 352891 w 606193"/>
              <a:gd name="connsiteY8" fmla="*/ 523777 h 577732"/>
              <a:gd name="connsiteX9" fmla="*/ 381381 w 606193"/>
              <a:gd name="connsiteY9" fmla="*/ 540216 h 577732"/>
              <a:gd name="connsiteX10" fmla="*/ 365016 w 606193"/>
              <a:gd name="connsiteY10" fmla="*/ 568762 h 577732"/>
              <a:gd name="connsiteX11" fmla="*/ 347764 w 606193"/>
              <a:gd name="connsiteY11" fmla="*/ 572798 h 577732"/>
              <a:gd name="connsiteX12" fmla="*/ 320752 w 606193"/>
              <a:gd name="connsiteY12" fmla="*/ 556753 h 577732"/>
              <a:gd name="connsiteX13" fmla="*/ 320259 w 606193"/>
              <a:gd name="connsiteY13" fmla="*/ 554686 h 577732"/>
              <a:gd name="connsiteX14" fmla="*/ 338399 w 606193"/>
              <a:gd name="connsiteY14" fmla="*/ 527222 h 577732"/>
              <a:gd name="connsiteX15" fmla="*/ 352891 w 606193"/>
              <a:gd name="connsiteY15" fmla="*/ 523777 h 577732"/>
              <a:gd name="connsiteX16" fmla="*/ 159338 w 606193"/>
              <a:gd name="connsiteY16" fmla="*/ 502850 h 577732"/>
              <a:gd name="connsiteX17" fmla="*/ 177124 w 606193"/>
              <a:gd name="connsiteY17" fmla="*/ 504388 h 577732"/>
              <a:gd name="connsiteX18" fmla="*/ 190426 w 606193"/>
              <a:gd name="connsiteY18" fmla="*/ 510882 h 577732"/>
              <a:gd name="connsiteX19" fmla="*/ 202250 w 606193"/>
              <a:gd name="connsiteY19" fmla="*/ 541583 h 577732"/>
              <a:gd name="connsiteX20" fmla="*/ 171409 w 606193"/>
              <a:gd name="connsiteY20" fmla="*/ 553292 h 577732"/>
              <a:gd name="connsiteX21" fmla="*/ 155545 w 606193"/>
              <a:gd name="connsiteY21" fmla="*/ 545617 h 577732"/>
              <a:gd name="connsiteX22" fmla="*/ 144016 w 606193"/>
              <a:gd name="connsiteY22" fmla="*/ 531743 h 577732"/>
              <a:gd name="connsiteX23" fmla="*/ 145691 w 606193"/>
              <a:gd name="connsiteY23" fmla="*/ 514228 h 577732"/>
              <a:gd name="connsiteX24" fmla="*/ 159338 w 606193"/>
              <a:gd name="connsiteY24" fmla="*/ 502850 h 577732"/>
              <a:gd name="connsiteX25" fmla="*/ 445338 w 606193"/>
              <a:gd name="connsiteY25" fmla="*/ 485453 h 577732"/>
              <a:gd name="connsiteX26" fmla="*/ 460287 w 606193"/>
              <a:gd name="connsiteY26" fmla="*/ 495076 h 577732"/>
              <a:gd name="connsiteX27" fmla="*/ 454278 w 606193"/>
              <a:gd name="connsiteY27" fmla="*/ 527423 h 577732"/>
              <a:gd name="connsiteX28" fmla="*/ 439500 w 606193"/>
              <a:gd name="connsiteY28" fmla="*/ 536960 h 577732"/>
              <a:gd name="connsiteX29" fmla="*/ 407483 w 606193"/>
              <a:gd name="connsiteY29" fmla="*/ 529095 h 577732"/>
              <a:gd name="connsiteX30" fmla="*/ 405119 w 606193"/>
              <a:gd name="connsiteY30" fmla="*/ 523785 h 577732"/>
              <a:gd name="connsiteX31" fmla="*/ 415463 w 606193"/>
              <a:gd name="connsiteY31" fmla="*/ 497141 h 577732"/>
              <a:gd name="connsiteX32" fmla="*/ 427876 w 606193"/>
              <a:gd name="connsiteY32" fmla="*/ 489177 h 577732"/>
              <a:gd name="connsiteX33" fmla="*/ 445338 w 606193"/>
              <a:gd name="connsiteY33" fmla="*/ 485453 h 577732"/>
              <a:gd name="connsiteX34" fmla="*/ 502129 w 606193"/>
              <a:gd name="connsiteY34" fmla="*/ 422161 h 577732"/>
              <a:gd name="connsiteX35" fmla="*/ 519485 w 606193"/>
              <a:gd name="connsiteY35" fmla="*/ 426216 h 577732"/>
              <a:gd name="connsiteX36" fmla="*/ 524704 w 606193"/>
              <a:gd name="connsiteY36" fmla="*/ 458656 h 577732"/>
              <a:gd name="connsiteX37" fmla="*/ 513971 w 606193"/>
              <a:gd name="connsiteY37" fmla="*/ 472615 h 577732"/>
              <a:gd name="connsiteX38" fmla="*/ 481179 w 606193"/>
              <a:gd name="connsiteY38" fmla="*/ 475957 h 577732"/>
              <a:gd name="connsiteX39" fmla="*/ 473696 w 606193"/>
              <a:gd name="connsiteY39" fmla="*/ 464652 h 577732"/>
              <a:gd name="connsiteX40" fmla="*/ 477930 w 606193"/>
              <a:gd name="connsiteY40" fmla="*/ 443222 h 577732"/>
              <a:gd name="connsiteX41" fmla="*/ 486989 w 606193"/>
              <a:gd name="connsiteY41" fmla="*/ 431524 h 577732"/>
              <a:gd name="connsiteX42" fmla="*/ 502129 w 606193"/>
              <a:gd name="connsiteY42" fmla="*/ 422161 h 577732"/>
              <a:gd name="connsiteX43" fmla="*/ 552108 w 606193"/>
              <a:gd name="connsiteY43" fmla="*/ 341518 h 577732"/>
              <a:gd name="connsiteX44" fmla="*/ 567874 w 606193"/>
              <a:gd name="connsiteY44" fmla="*/ 370350 h 577732"/>
              <a:gd name="connsiteX45" fmla="*/ 562455 w 606193"/>
              <a:gd name="connsiteY45" fmla="*/ 387078 h 577732"/>
              <a:gd name="connsiteX46" fmla="*/ 532697 w 606193"/>
              <a:gd name="connsiteY46" fmla="*/ 401149 h 577732"/>
              <a:gd name="connsiteX47" fmla="*/ 518212 w 606193"/>
              <a:gd name="connsiteY47" fmla="*/ 385995 h 577732"/>
              <a:gd name="connsiteX48" fmla="*/ 518606 w 606193"/>
              <a:gd name="connsiteY48" fmla="*/ 371432 h 577732"/>
              <a:gd name="connsiteX49" fmla="*/ 523139 w 606193"/>
              <a:gd name="connsiteY49" fmla="*/ 357361 h 577732"/>
              <a:gd name="connsiteX50" fmla="*/ 552108 w 606193"/>
              <a:gd name="connsiteY50" fmla="*/ 341518 h 577732"/>
              <a:gd name="connsiteX51" fmla="*/ 384305 w 606193"/>
              <a:gd name="connsiteY51" fmla="*/ 251149 h 577732"/>
              <a:gd name="connsiteX52" fmla="*/ 339287 w 606193"/>
              <a:gd name="connsiteY52" fmla="*/ 304059 h 577732"/>
              <a:gd name="connsiteX53" fmla="*/ 384305 w 606193"/>
              <a:gd name="connsiteY53" fmla="*/ 304059 h 577732"/>
              <a:gd name="connsiteX54" fmla="*/ 384305 w 606193"/>
              <a:gd name="connsiteY54" fmla="*/ 200698 h 577732"/>
              <a:gd name="connsiteX55" fmla="*/ 425088 w 606193"/>
              <a:gd name="connsiteY55" fmla="*/ 200698 h 577732"/>
              <a:gd name="connsiteX56" fmla="*/ 425088 w 606193"/>
              <a:gd name="connsiteY56" fmla="*/ 304059 h 577732"/>
              <a:gd name="connsiteX57" fmla="*/ 446267 w 606193"/>
              <a:gd name="connsiteY57" fmla="*/ 304059 h 577732"/>
              <a:gd name="connsiteX58" fmla="*/ 446267 w 606193"/>
              <a:gd name="connsiteY58" fmla="*/ 340348 h 577732"/>
              <a:gd name="connsiteX59" fmla="*/ 425088 w 606193"/>
              <a:gd name="connsiteY59" fmla="*/ 340348 h 577732"/>
              <a:gd name="connsiteX60" fmla="*/ 425088 w 606193"/>
              <a:gd name="connsiteY60" fmla="*/ 371819 h 577732"/>
              <a:gd name="connsiteX61" fmla="*/ 384305 w 606193"/>
              <a:gd name="connsiteY61" fmla="*/ 371819 h 577732"/>
              <a:gd name="connsiteX62" fmla="*/ 384305 w 606193"/>
              <a:gd name="connsiteY62" fmla="*/ 340348 h 577732"/>
              <a:gd name="connsiteX63" fmla="*/ 298997 w 606193"/>
              <a:gd name="connsiteY63" fmla="*/ 340348 h 577732"/>
              <a:gd name="connsiteX64" fmla="*/ 298997 w 606193"/>
              <a:gd name="connsiteY64" fmla="*/ 301895 h 577732"/>
              <a:gd name="connsiteX65" fmla="*/ 214780 w 606193"/>
              <a:gd name="connsiteY65" fmla="*/ 200698 h 577732"/>
              <a:gd name="connsiteX66" fmla="*/ 253193 w 606193"/>
              <a:gd name="connsiteY66" fmla="*/ 206304 h 577732"/>
              <a:gd name="connsiteX67" fmla="*/ 274862 w 606193"/>
              <a:gd name="connsiteY67" fmla="*/ 223613 h 577732"/>
              <a:gd name="connsiteX68" fmla="*/ 282741 w 606193"/>
              <a:gd name="connsiteY68" fmla="*/ 249674 h 577732"/>
              <a:gd name="connsiteX69" fmla="*/ 273680 w 606193"/>
              <a:gd name="connsiteY69" fmla="*/ 279079 h 577732"/>
              <a:gd name="connsiteX70" fmla="*/ 240881 w 606193"/>
              <a:gd name="connsiteY70" fmla="*/ 309861 h 577732"/>
              <a:gd name="connsiteX71" fmla="*/ 221970 w 606193"/>
              <a:gd name="connsiteY71" fmla="*/ 323531 h 577732"/>
              <a:gd name="connsiteX72" fmla="*/ 210742 w 606193"/>
              <a:gd name="connsiteY72" fmla="*/ 333661 h 577732"/>
              <a:gd name="connsiteX73" fmla="*/ 283825 w 606193"/>
              <a:gd name="connsiteY73" fmla="*/ 333661 h 577732"/>
              <a:gd name="connsiteX74" fmla="*/ 283825 w 606193"/>
              <a:gd name="connsiteY74" fmla="*/ 371819 h 577732"/>
              <a:gd name="connsiteX75" fmla="*/ 143470 w 606193"/>
              <a:gd name="connsiteY75" fmla="*/ 371819 h 577732"/>
              <a:gd name="connsiteX76" fmla="*/ 158047 w 606193"/>
              <a:gd name="connsiteY76" fmla="*/ 332678 h 577732"/>
              <a:gd name="connsiteX77" fmla="*/ 204044 w 606193"/>
              <a:gd name="connsiteY77" fmla="*/ 289504 h 577732"/>
              <a:gd name="connsiteX78" fmla="*/ 230342 w 606193"/>
              <a:gd name="connsiteY78" fmla="*/ 266294 h 577732"/>
              <a:gd name="connsiteX79" fmla="*/ 236055 w 606193"/>
              <a:gd name="connsiteY79" fmla="*/ 251346 h 577732"/>
              <a:gd name="connsiteX80" fmla="*/ 230342 w 606193"/>
              <a:gd name="connsiteY80" fmla="*/ 238168 h 577732"/>
              <a:gd name="connsiteX81" fmla="*/ 216060 w 606193"/>
              <a:gd name="connsiteY81" fmla="*/ 232660 h 577732"/>
              <a:gd name="connsiteX82" fmla="*/ 201385 w 606193"/>
              <a:gd name="connsiteY82" fmla="*/ 238364 h 577732"/>
              <a:gd name="connsiteX83" fmla="*/ 193801 w 606193"/>
              <a:gd name="connsiteY83" fmla="*/ 258132 h 577732"/>
              <a:gd name="connsiteX84" fmla="*/ 146917 w 606193"/>
              <a:gd name="connsiteY84" fmla="*/ 254395 h 577732"/>
              <a:gd name="connsiteX85" fmla="*/ 156964 w 606193"/>
              <a:gd name="connsiteY85" fmla="*/ 223613 h 577732"/>
              <a:gd name="connsiteX86" fmla="*/ 177746 w 606193"/>
              <a:gd name="connsiteY86" fmla="*/ 206599 h 577732"/>
              <a:gd name="connsiteX87" fmla="*/ 214780 w 606193"/>
              <a:gd name="connsiteY87" fmla="*/ 200698 h 577732"/>
              <a:gd name="connsiteX88" fmla="*/ 311250 w 606193"/>
              <a:gd name="connsiteY88" fmla="*/ 780 h 577732"/>
              <a:gd name="connsiteX89" fmla="*/ 405490 w 606193"/>
              <a:gd name="connsiteY89" fmla="*/ 24193 h 577732"/>
              <a:gd name="connsiteX90" fmla="*/ 406376 w 606193"/>
              <a:gd name="connsiteY90" fmla="*/ 24488 h 577732"/>
              <a:gd name="connsiteX91" fmla="*/ 406475 w 606193"/>
              <a:gd name="connsiteY91" fmla="*/ 24586 h 577732"/>
              <a:gd name="connsiteX92" fmla="*/ 426768 w 606193"/>
              <a:gd name="connsiteY92" fmla="*/ 34423 h 577732"/>
              <a:gd name="connsiteX93" fmla="*/ 565179 w 606193"/>
              <a:gd name="connsiteY93" fmla="*/ 199492 h 577732"/>
              <a:gd name="connsiteX94" fmla="*/ 595718 w 606193"/>
              <a:gd name="connsiteY94" fmla="*/ 189950 h 577732"/>
              <a:gd name="connsiteX95" fmla="*/ 604978 w 606193"/>
              <a:gd name="connsiteY95" fmla="*/ 200082 h 577732"/>
              <a:gd name="connsiteX96" fmla="*/ 574538 w 606193"/>
              <a:gd name="connsiteY96" fmla="*/ 273271 h 577732"/>
              <a:gd name="connsiteX97" fmla="*/ 554737 w 606193"/>
              <a:gd name="connsiteY97" fmla="*/ 279468 h 577732"/>
              <a:gd name="connsiteX98" fmla="*/ 488142 w 606193"/>
              <a:gd name="connsiteY98" fmla="*/ 236381 h 577732"/>
              <a:gd name="connsiteX99" fmla="*/ 490014 w 606193"/>
              <a:gd name="connsiteY99" fmla="*/ 222806 h 577732"/>
              <a:gd name="connsiteX100" fmla="*/ 520651 w 606193"/>
              <a:gd name="connsiteY100" fmla="*/ 213264 h 577732"/>
              <a:gd name="connsiteX101" fmla="*/ 500949 w 606193"/>
              <a:gd name="connsiteY101" fmla="*/ 169095 h 577732"/>
              <a:gd name="connsiteX102" fmla="*/ 500752 w 606193"/>
              <a:gd name="connsiteY102" fmla="*/ 168701 h 577732"/>
              <a:gd name="connsiteX103" fmla="*/ 498978 w 606193"/>
              <a:gd name="connsiteY103" fmla="*/ 165652 h 577732"/>
              <a:gd name="connsiteX104" fmla="*/ 498880 w 606193"/>
              <a:gd name="connsiteY104" fmla="*/ 165553 h 577732"/>
              <a:gd name="connsiteX105" fmla="*/ 304711 w 606193"/>
              <a:gd name="connsiteY105" fmla="*/ 47015 h 577732"/>
              <a:gd name="connsiteX106" fmla="*/ 302839 w 606193"/>
              <a:gd name="connsiteY106" fmla="*/ 46917 h 577732"/>
              <a:gd name="connsiteX107" fmla="*/ 298209 w 606193"/>
              <a:gd name="connsiteY107" fmla="*/ 46720 h 577732"/>
              <a:gd name="connsiteX108" fmla="*/ 296928 w 606193"/>
              <a:gd name="connsiteY108" fmla="*/ 46720 h 577732"/>
              <a:gd name="connsiteX109" fmla="*/ 219595 w 606193"/>
              <a:gd name="connsiteY109" fmla="*/ 56951 h 577732"/>
              <a:gd name="connsiteX110" fmla="*/ 149848 w 606193"/>
              <a:gd name="connsiteY110" fmla="*/ 90889 h 577732"/>
              <a:gd name="connsiteX111" fmla="*/ 146302 w 606193"/>
              <a:gd name="connsiteY111" fmla="*/ 93447 h 577732"/>
              <a:gd name="connsiteX112" fmla="*/ 57049 w 606193"/>
              <a:gd name="connsiteY112" fmla="*/ 359444 h 577732"/>
              <a:gd name="connsiteX113" fmla="*/ 66408 w 606193"/>
              <a:gd name="connsiteY113" fmla="*/ 385120 h 577732"/>
              <a:gd name="connsiteX114" fmla="*/ 72712 w 606193"/>
              <a:gd name="connsiteY114" fmla="*/ 398597 h 577732"/>
              <a:gd name="connsiteX115" fmla="*/ 73008 w 606193"/>
              <a:gd name="connsiteY115" fmla="*/ 399285 h 577732"/>
              <a:gd name="connsiteX116" fmla="*/ 108374 w 606193"/>
              <a:gd name="connsiteY116" fmla="*/ 450930 h 577732"/>
              <a:gd name="connsiteX117" fmla="*/ 106502 w 606193"/>
              <a:gd name="connsiteY117" fmla="*/ 483787 h 577732"/>
              <a:gd name="connsiteX118" fmla="*/ 73599 w 606193"/>
              <a:gd name="connsiteY118" fmla="*/ 482016 h 577732"/>
              <a:gd name="connsiteX119" fmla="*/ 12423 w 606193"/>
              <a:gd name="connsiteY119" fmla="*/ 372823 h 577732"/>
              <a:gd name="connsiteX120" fmla="*/ 2374 w 606193"/>
              <a:gd name="connsiteY120" fmla="*/ 325801 h 577732"/>
              <a:gd name="connsiteX121" fmla="*/ 2374 w 606193"/>
              <a:gd name="connsiteY121" fmla="*/ 325506 h 577732"/>
              <a:gd name="connsiteX122" fmla="*/ 2276 w 606193"/>
              <a:gd name="connsiteY122" fmla="*/ 325113 h 577732"/>
              <a:gd name="connsiteX123" fmla="*/ 34588 w 606193"/>
              <a:gd name="connsiteY123" fmla="*/ 152568 h 577732"/>
              <a:gd name="connsiteX124" fmla="*/ 43454 w 606193"/>
              <a:gd name="connsiteY124" fmla="*/ 137222 h 577732"/>
              <a:gd name="connsiteX125" fmla="*/ 44045 w 606193"/>
              <a:gd name="connsiteY125" fmla="*/ 136238 h 577732"/>
              <a:gd name="connsiteX126" fmla="*/ 53798 w 606193"/>
              <a:gd name="connsiteY126" fmla="*/ 121581 h 577732"/>
              <a:gd name="connsiteX127" fmla="*/ 54192 w 606193"/>
              <a:gd name="connsiteY127" fmla="*/ 121089 h 577732"/>
              <a:gd name="connsiteX128" fmla="*/ 194770 w 606193"/>
              <a:gd name="connsiteY128" fmla="*/ 16126 h 577732"/>
              <a:gd name="connsiteX129" fmla="*/ 195952 w 606193"/>
              <a:gd name="connsiteY129" fmla="*/ 15634 h 577732"/>
              <a:gd name="connsiteX130" fmla="*/ 206395 w 606193"/>
              <a:gd name="connsiteY130" fmla="*/ 12290 h 577732"/>
              <a:gd name="connsiteX131" fmla="*/ 212798 w 606193"/>
              <a:gd name="connsiteY131" fmla="*/ 10421 h 577732"/>
              <a:gd name="connsiteX132" fmla="*/ 214276 w 606193"/>
              <a:gd name="connsiteY132" fmla="*/ 10126 h 577732"/>
              <a:gd name="connsiteX133" fmla="*/ 311250 w 606193"/>
              <a:gd name="connsiteY133" fmla="*/ 780 h 577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606193" h="577732">
                <a:moveTo>
                  <a:pt x="255877" y="529706"/>
                </a:moveTo>
                <a:cubicBezTo>
                  <a:pt x="260702" y="530394"/>
                  <a:pt x="265724" y="530885"/>
                  <a:pt x="270548" y="531279"/>
                </a:cubicBezTo>
                <a:cubicBezTo>
                  <a:pt x="283448" y="532360"/>
                  <a:pt x="292999" y="543563"/>
                  <a:pt x="291916" y="556338"/>
                </a:cubicBezTo>
                <a:cubicBezTo>
                  <a:pt x="290931" y="569114"/>
                  <a:pt x="279706" y="578646"/>
                  <a:pt x="266807" y="577663"/>
                </a:cubicBezTo>
                <a:cubicBezTo>
                  <a:pt x="260997" y="577172"/>
                  <a:pt x="255089" y="576484"/>
                  <a:pt x="249280" y="575698"/>
                </a:cubicBezTo>
                <a:cubicBezTo>
                  <a:pt x="240024" y="574420"/>
                  <a:pt x="232836" y="567738"/>
                  <a:pt x="230276" y="559385"/>
                </a:cubicBezTo>
                <a:cubicBezTo>
                  <a:pt x="229291" y="556240"/>
                  <a:pt x="228996" y="552899"/>
                  <a:pt x="229488" y="549459"/>
                </a:cubicBezTo>
                <a:cubicBezTo>
                  <a:pt x="231359" y="536684"/>
                  <a:pt x="243076" y="527839"/>
                  <a:pt x="255877" y="529706"/>
                </a:cubicBezTo>
                <a:close/>
                <a:moveTo>
                  <a:pt x="352891" y="523777"/>
                </a:moveTo>
                <a:cubicBezTo>
                  <a:pt x="365312" y="520430"/>
                  <a:pt x="378030" y="527813"/>
                  <a:pt x="381381" y="540216"/>
                </a:cubicBezTo>
                <a:cubicBezTo>
                  <a:pt x="384733" y="552619"/>
                  <a:pt x="377438" y="565415"/>
                  <a:pt x="365016" y="568762"/>
                </a:cubicBezTo>
                <a:cubicBezTo>
                  <a:pt x="359299" y="570239"/>
                  <a:pt x="353482" y="571617"/>
                  <a:pt x="347764" y="572798"/>
                </a:cubicBezTo>
                <a:cubicBezTo>
                  <a:pt x="335836" y="575259"/>
                  <a:pt x="324203" y="568172"/>
                  <a:pt x="320752" y="556753"/>
                </a:cubicBezTo>
                <a:cubicBezTo>
                  <a:pt x="320555" y="556064"/>
                  <a:pt x="320358" y="555375"/>
                  <a:pt x="320259" y="554686"/>
                </a:cubicBezTo>
                <a:cubicBezTo>
                  <a:pt x="317696" y="542086"/>
                  <a:pt x="325780" y="529781"/>
                  <a:pt x="338399" y="527222"/>
                </a:cubicBezTo>
                <a:cubicBezTo>
                  <a:pt x="343229" y="526238"/>
                  <a:pt x="348060" y="525057"/>
                  <a:pt x="352891" y="523777"/>
                </a:cubicBezTo>
                <a:close/>
                <a:moveTo>
                  <a:pt x="159338" y="502850"/>
                </a:moveTo>
                <a:cubicBezTo>
                  <a:pt x="165029" y="501067"/>
                  <a:pt x="171409" y="501436"/>
                  <a:pt x="177124" y="504388"/>
                </a:cubicBezTo>
                <a:cubicBezTo>
                  <a:pt x="181459" y="506651"/>
                  <a:pt x="185992" y="508816"/>
                  <a:pt x="190426" y="510882"/>
                </a:cubicBezTo>
                <a:cubicBezTo>
                  <a:pt x="202152" y="516098"/>
                  <a:pt x="207473" y="529873"/>
                  <a:pt x="202250" y="541583"/>
                </a:cubicBezTo>
                <a:cubicBezTo>
                  <a:pt x="196929" y="553292"/>
                  <a:pt x="183233" y="558606"/>
                  <a:pt x="171409" y="553292"/>
                </a:cubicBezTo>
                <a:cubicBezTo>
                  <a:pt x="166088" y="550931"/>
                  <a:pt x="160767" y="548373"/>
                  <a:pt x="155545" y="545617"/>
                </a:cubicBezTo>
                <a:cubicBezTo>
                  <a:pt x="149731" y="542665"/>
                  <a:pt x="145789" y="537549"/>
                  <a:pt x="144016" y="531743"/>
                </a:cubicBezTo>
                <a:cubicBezTo>
                  <a:pt x="142341" y="526134"/>
                  <a:pt x="142735" y="519837"/>
                  <a:pt x="145691" y="514228"/>
                </a:cubicBezTo>
                <a:cubicBezTo>
                  <a:pt x="148647" y="508570"/>
                  <a:pt x="153648" y="504634"/>
                  <a:pt x="159338" y="502850"/>
                </a:cubicBezTo>
                <a:close/>
                <a:moveTo>
                  <a:pt x="445338" y="485453"/>
                </a:moveTo>
                <a:cubicBezTo>
                  <a:pt x="451199" y="486522"/>
                  <a:pt x="456642" y="489816"/>
                  <a:pt x="460287" y="495076"/>
                </a:cubicBezTo>
                <a:cubicBezTo>
                  <a:pt x="467577" y="505694"/>
                  <a:pt x="464917" y="520148"/>
                  <a:pt x="454278" y="527423"/>
                </a:cubicBezTo>
                <a:cubicBezTo>
                  <a:pt x="449450" y="530766"/>
                  <a:pt x="444525" y="533912"/>
                  <a:pt x="439500" y="536960"/>
                </a:cubicBezTo>
                <a:cubicBezTo>
                  <a:pt x="428467" y="543646"/>
                  <a:pt x="414182" y="540107"/>
                  <a:pt x="407483" y="529095"/>
                </a:cubicBezTo>
                <a:cubicBezTo>
                  <a:pt x="406498" y="527325"/>
                  <a:pt x="405710" y="525555"/>
                  <a:pt x="405119" y="523785"/>
                </a:cubicBezTo>
                <a:cubicBezTo>
                  <a:pt x="402163" y="513855"/>
                  <a:pt x="406104" y="502745"/>
                  <a:pt x="415463" y="497141"/>
                </a:cubicBezTo>
                <a:cubicBezTo>
                  <a:pt x="419600" y="494584"/>
                  <a:pt x="423837" y="491930"/>
                  <a:pt x="427876" y="489177"/>
                </a:cubicBezTo>
                <a:cubicBezTo>
                  <a:pt x="433195" y="485539"/>
                  <a:pt x="439476" y="484384"/>
                  <a:pt x="445338" y="485453"/>
                </a:cubicBezTo>
                <a:close/>
                <a:moveTo>
                  <a:pt x="502129" y="422161"/>
                </a:moveTo>
                <a:cubicBezTo>
                  <a:pt x="508013" y="421203"/>
                  <a:pt x="514266" y="422481"/>
                  <a:pt x="519485" y="426216"/>
                </a:cubicBezTo>
                <a:cubicBezTo>
                  <a:pt x="529923" y="433785"/>
                  <a:pt x="532286" y="448236"/>
                  <a:pt x="524704" y="458656"/>
                </a:cubicBezTo>
                <a:cubicBezTo>
                  <a:pt x="521257" y="463374"/>
                  <a:pt x="517712" y="468093"/>
                  <a:pt x="513971" y="472615"/>
                </a:cubicBezTo>
                <a:cubicBezTo>
                  <a:pt x="505797" y="482543"/>
                  <a:pt x="491125" y="484018"/>
                  <a:pt x="481179" y="475957"/>
                </a:cubicBezTo>
                <a:cubicBezTo>
                  <a:pt x="477438" y="472910"/>
                  <a:pt x="474976" y="468879"/>
                  <a:pt x="473696" y="464652"/>
                </a:cubicBezTo>
                <a:cubicBezTo>
                  <a:pt x="471529" y="457476"/>
                  <a:pt x="472809" y="449415"/>
                  <a:pt x="477930" y="443222"/>
                </a:cubicBezTo>
                <a:cubicBezTo>
                  <a:pt x="481081" y="439389"/>
                  <a:pt x="484035" y="435456"/>
                  <a:pt x="486989" y="431524"/>
                </a:cubicBezTo>
                <a:cubicBezTo>
                  <a:pt x="490731" y="426314"/>
                  <a:pt x="496246" y="423119"/>
                  <a:pt x="502129" y="422161"/>
                </a:cubicBezTo>
                <a:close/>
                <a:moveTo>
                  <a:pt x="552108" y="341518"/>
                </a:moveTo>
                <a:cubicBezTo>
                  <a:pt x="564426" y="345060"/>
                  <a:pt x="571520" y="358049"/>
                  <a:pt x="567874" y="370350"/>
                </a:cubicBezTo>
                <a:cubicBezTo>
                  <a:pt x="566298" y="375958"/>
                  <a:pt x="564426" y="381567"/>
                  <a:pt x="562455" y="387078"/>
                </a:cubicBezTo>
                <a:cubicBezTo>
                  <a:pt x="558119" y="399181"/>
                  <a:pt x="544817" y="405479"/>
                  <a:pt x="532697" y="401149"/>
                </a:cubicBezTo>
                <a:cubicBezTo>
                  <a:pt x="525405" y="398591"/>
                  <a:pt x="520281" y="392785"/>
                  <a:pt x="518212" y="385995"/>
                </a:cubicBezTo>
                <a:cubicBezTo>
                  <a:pt x="516832" y="381371"/>
                  <a:pt x="516832" y="376254"/>
                  <a:pt x="518606" y="371432"/>
                </a:cubicBezTo>
                <a:cubicBezTo>
                  <a:pt x="520281" y="366807"/>
                  <a:pt x="521759" y="362084"/>
                  <a:pt x="523139" y="357361"/>
                </a:cubicBezTo>
                <a:cubicBezTo>
                  <a:pt x="526784" y="344962"/>
                  <a:pt x="539693" y="337877"/>
                  <a:pt x="552108" y="341518"/>
                </a:cubicBezTo>
                <a:close/>
                <a:moveTo>
                  <a:pt x="384305" y="251149"/>
                </a:moveTo>
                <a:lnTo>
                  <a:pt x="339287" y="304059"/>
                </a:lnTo>
                <a:lnTo>
                  <a:pt x="384305" y="304059"/>
                </a:lnTo>
                <a:close/>
                <a:moveTo>
                  <a:pt x="384305" y="200698"/>
                </a:moveTo>
                <a:lnTo>
                  <a:pt x="425088" y="200698"/>
                </a:lnTo>
                <a:lnTo>
                  <a:pt x="425088" y="304059"/>
                </a:lnTo>
                <a:lnTo>
                  <a:pt x="446267" y="304059"/>
                </a:lnTo>
                <a:lnTo>
                  <a:pt x="446267" y="340348"/>
                </a:lnTo>
                <a:lnTo>
                  <a:pt x="425088" y="340348"/>
                </a:lnTo>
                <a:lnTo>
                  <a:pt x="425088" y="371819"/>
                </a:lnTo>
                <a:lnTo>
                  <a:pt x="384305" y="371819"/>
                </a:lnTo>
                <a:lnTo>
                  <a:pt x="384305" y="340348"/>
                </a:lnTo>
                <a:lnTo>
                  <a:pt x="298997" y="340348"/>
                </a:lnTo>
                <a:lnTo>
                  <a:pt x="298997" y="301895"/>
                </a:lnTo>
                <a:close/>
                <a:moveTo>
                  <a:pt x="214780" y="200698"/>
                </a:moveTo>
                <a:cubicBezTo>
                  <a:pt x="231229" y="200698"/>
                  <a:pt x="244033" y="202567"/>
                  <a:pt x="253193" y="206304"/>
                </a:cubicBezTo>
                <a:cubicBezTo>
                  <a:pt x="262353" y="210041"/>
                  <a:pt x="269543" y="215843"/>
                  <a:pt x="274862" y="223613"/>
                </a:cubicBezTo>
                <a:cubicBezTo>
                  <a:pt x="280082" y="231382"/>
                  <a:pt x="282741" y="240036"/>
                  <a:pt x="282741" y="249674"/>
                </a:cubicBezTo>
                <a:cubicBezTo>
                  <a:pt x="282741" y="259902"/>
                  <a:pt x="279688" y="269736"/>
                  <a:pt x="273680" y="279079"/>
                </a:cubicBezTo>
                <a:cubicBezTo>
                  <a:pt x="267672" y="288422"/>
                  <a:pt x="256739" y="298650"/>
                  <a:pt x="240881" y="309861"/>
                </a:cubicBezTo>
                <a:cubicBezTo>
                  <a:pt x="231426" y="316352"/>
                  <a:pt x="225122" y="320876"/>
                  <a:pt x="221970" y="323531"/>
                </a:cubicBezTo>
                <a:cubicBezTo>
                  <a:pt x="218818" y="326088"/>
                  <a:pt x="215075" y="329432"/>
                  <a:pt x="210742" y="333661"/>
                </a:cubicBezTo>
                <a:lnTo>
                  <a:pt x="283825" y="333661"/>
                </a:lnTo>
                <a:lnTo>
                  <a:pt x="283825" y="371819"/>
                </a:lnTo>
                <a:lnTo>
                  <a:pt x="143470" y="371819"/>
                </a:lnTo>
                <a:cubicBezTo>
                  <a:pt x="145046" y="357952"/>
                  <a:pt x="149970" y="344872"/>
                  <a:pt x="158047" y="332678"/>
                </a:cubicBezTo>
                <a:cubicBezTo>
                  <a:pt x="166222" y="320483"/>
                  <a:pt x="181587" y="306124"/>
                  <a:pt x="204044" y="289504"/>
                </a:cubicBezTo>
                <a:cubicBezTo>
                  <a:pt x="217735" y="279374"/>
                  <a:pt x="226501" y="271605"/>
                  <a:pt x="230342" y="266294"/>
                </a:cubicBezTo>
                <a:cubicBezTo>
                  <a:pt x="234183" y="261082"/>
                  <a:pt x="236055" y="256066"/>
                  <a:pt x="236055" y="251346"/>
                </a:cubicBezTo>
                <a:cubicBezTo>
                  <a:pt x="236055" y="246134"/>
                  <a:pt x="234183" y="241806"/>
                  <a:pt x="230342" y="238168"/>
                </a:cubicBezTo>
                <a:cubicBezTo>
                  <a:pt x="226599" y="234529"/>
                  <a:pt x="221773" y="232660"/>
                  <a:pt x="216060" y="232660"/>
                </a:cubicBezTo>
                <a:cubicBezTo>
                  <a:pt x="210052" y="232660"/>
                  <a:pt x="205226" y="234627"/>
                  <a:pt x="201385" y="238364"/>
                </a:cubicBezTo>
                <a:cubicBezTo>
                  <a:pt x="197642" y="242101"/>
                  <a:pt x="195081" y="248691"/>
                  <a:pt x="193801" y="258132"/>
                </a:cubicBezTo>
                <a:lnTo>
                  <a:pt x="146917" y="254395"/>
                </a:lnTo>
                <a:cubicBezTo>
                  <a:pt x="148690" y="241216"/>
                  <a:pt x="152039" y="230988"/>
                  <a:pt x="156964" y="223613"/>
                </a:cubicBezTo>
                <a:cubicBezTo>
                  <a:pt x="161888" y="216237"/>
                  <a:pt x="168783" y="210533"/>
                  <a:pt x="177746" y="206599"/>
                </a:cubicBezTo>
                <a:cubicBezTo>
                  <a:pt x="186610" y="202665"/>
                  <a:pt x="199021" y="200698"/>
                  <a:pt x="214780" y="200698"/>
                </a:cubicBezTo>
                <a:close/>
                <a:moveTo>
                  <a:pt x="311250" y="780"/>
                </a:moveTo>
                <a:cubicBezTo>
                  <a:pt x="343500" y="3166"/>
                  <a:pt x="375295" y="11011"/>
                  <a:pt x="405490" y="24193"/>
                </a:cubicBezTo>
                <a:cubicBezTo>
                  <a:pt x="405785" y="24291"/>
                  <a:pt x="406081" y="24389"/>
                  <a:pt x="406376" y="24488"/>
                </a:cubicBezTo>
                <a:cubicBezTo>
                  <a:pt x="406376" y="24586"/>
                  <a:pt x="406475" y="24586"/>
                  <a:pt x="406475" y="24586"/>
                </a:cubicBezTo>
                <a:cubicBezTo>
                  <a:pt x="413371" y="27636"/>
                  <a:pt x="420070" y="30882"/>
                  <a:pt x="426768" y="34423"/>
                </a:cubicBezTo>
                <a:cubicBezTo>
                  <a:pt x="492969" y="69936"/>
                  <a:pt x="541930" y="128369"/>
                  <a:pt x="565179" y="199492"/>
                </a:cubicBezTo>
                <a:lnTo>
                  <a:pt x="595718" y="189950"/>
                </a:lnTo>
                <a:cubicBezTo>
                  <a:pt x="604289" y="187293"/>
                  <a:pt x="608426" y="191917"/>
                  <a:pt x="604978" y="200082"/>
                </a:cubicBezTo>
                <a:lnTo>
                  <a:pt x="574538" y="273271"/>
                </a:lnTo>
                <a:cubicBezTo>
                  <a:pt x="571188" y="281534"/>
                  <a:pt x="562224" y="284288"/>
                  <a:pt x="554737" y="279468"/>
                </a:cubicBezTo>
                <a:lnTo>
                  <a:pt x="488142" y="236381"/>
                </a:lnTo>
                <a:cubicBezTo>
                  <a:pt x="480655" y="231561"/>
                  <a:pt x="481542" y="225462"/>
                  <a:pt x="490014" y="222806"/>
                </a:cubicBezTo>
                <a:lnTo>
                  <a:pt x="520651" y="213264"/>
                </a:lnTo>
                <a:cubicBezTo>
                  <a:pt x="515529" y="197623"/>
                  <a:pt x="508830" y="182867"/>
                  <a:pt x="500949" y="169095"/>
                </a:cubicBezTo>
                <a:cubicBezTo>
                  <a:pt x="500949" y="168996"/>
                  <a:pt x="500850" y="168800"/>
                  <a:pt x="500752" y="168701"/>
                </a:cubicBezTo>
                <a:cubicBezTo>
                  <a:pt x="500161" y="167717"/>
                  <a:pt x="499569" y="166635"/>
                  <a:pt x="498978" y="165652"/>
                </a:cubicBezTo>
                <a:cubicBezTo>
                  <a:pt x="498978" y="165553"/>
                  <a:pt x="498880" y="165553"/>
                  <a:pt x="498880" y="165553"/>
                </a:cubicBezTo>
                <a:cubicBezTo>
                  <a:pt x="457701" y="96201"/>
                  <a:pt x="384309" y="52032"/>
                  <a:pt x="304711" y="47015"/>
                </a:cubicBezTo>
                <a:cubicBezTo>
                  <a:pt x="304120" y="47015"/>
                  <a:pt x="303529" y="47015"/>
                  <a:pt x="302839" y="46917"/>
                </a:cubicBezTo>
                <a:cubicBezTo>
                  <a:pt x="301263" y="46917"/>
                  <a:pt x="299785" y="46818"/>
                  <a:pt x="298209" y="46720"/>
                </a:cubicBezTo>
                <a:cubicBezTo>
                  <a:pt x="297815" y="46720"/>
                  <a:pt x="297420" y="46720"/>
                  <a:pt x="296928" y="46720"/>
                </a:cubicBezTo>
                <a:cubicBezTo>
                  <a:pt x="271413" y="45933"/>
                  <a:pt x="245406" y="49179"/>
                  <a:pt x="219595" y="56951"/>
                </a:cubicBezTo>
                <a:cubicBezTo>
                  <a:pt x="193982" y="64624"/>
                  <a:pt x="170634" y="76232"/>
                  <a:pt x="149848" y="90889"/>
                </a:cubicBezTo>
                <a:cubicBezTo>
                  <a:pt x="148666" y="91676"/>
                  <a:pt x="147484" y="92561"/>
                  <a:pt x="146302" y="93447"/>
                </a:cubicBezTo>
                <a:cubicBezTo>
                  <a:pt x="65521" y="152568"/>
                  <a:pt x="26510" y="258318"/>
                  <a:pt x="57049" y="359444"/>
                </a:cubicBezTo>
                <a:cubicBezTo>
                  <a:pt x="59709" y="368200"/>
                  <a:pt x="62861" y="376758"/>
                  <a:pt x="66408" y="385120"/>
                </a:cubicBezTo>
                <a:cubicBezTo>
                  <a:pt x="68378" y="389645"/>
                  <a:pt x="70545" y="394170"/>
                  <a:pt x="72712" y="398597"/>
                </a:cubicBezTo>
                <a:cubicBezTo>
                  <a:pt x="72811" y="398793"/>
                  <a:pt x="72910" y="399088"/>
                  <a:pt x="73008" y="399285"/>
                </a:cubicBezTo>
                <a:cubicBezTo>
                  <a:pt x="82465" y="417877"/>
                  <a:pt x="94287" y="435191"/>
                  <a:pt x="108374" y="450930"/>
                </a:cubicBezTo>
                <a:cubicBezTo>
                  <a:pt x="116945" y="460571"/>
                  <a:pt x="116058" y="475228"/>
                  <a:pt x="106502" y="483787"/>
                </a:cubicBezTo>
                <a:cubicBezTo>
                  <a:pt x="96947" y="492345"/>
                  <a:pt x="82170" y="491558"/>
                  <a:pt x="73599" y="482016"/>
                </a:cubicBezTo>
                <a:cubicBezTo>
                  <a:pt x="45424" y="450439"/>
                  <a:pt x="24835" y="413647"/>
                  <a:pt x="12423" y="372823"/>
                </a:cubicBezTo>
                <a:cubicBezTo>
                  <a:pt x="7792" y="357280"/>
                  <a:pt x="4443" y="341541"/>
                  <a:pt x="2374" y="325801"/>
                </a:cubicBezTo>
                <a:cubicBezTo>
                  <a:pt x="2374" y="325703"/>
                  <a:pt x="2374" y="325604"/>
                  <a:pt x="2374" y="325506"/>
                </a:cubicBezTo>
                <a:cubicBezTo>
                  <a:pt x="2374" y="325309"/>
                  <a:pt x="2276" y="325211"/>
                  <a:pt x="2276" y="325113"/>
                </a:cubicBezTo>
                <a:cubicBezTo>
                  <a:pt x="-5211" y="265991"/>
                  <a:pt x="5822" y="206181"/>
                  <a:pt x="34588" y="152568"/>
                </a:cubicBezTo>
                <a:cubicBezTo>
                  <a:pt x="37346" y="147354"/>
                  <a:pt x="40400" y="142239"/>
                  <a:pt x="43454" y="137222"/>
                </a:cubicBezTo>
                <a:cubicBezTo>
                  <a:pt x="43651" y="136829"/>
                  <a:pt x="43848" y="136534"/>
                  <a:pt x="44045" y="136238"/>
                </a:cubicBezTo>
                <a:cubicBezTo>
                  <a:pt x="47099" y="131221"/>
                  <a:pt x="50350" y="126303"/>
                  <a:pt x="53798" y="121581"/>
                </a:cubicBezTo>
                <a:cubicBezTo>
                  <a:pt x="53897" y="121384"/>
                  <a:pt x="53995" y="121188"/>
                  <a:pt x="54192" y="121089"/>
                </a:cubicBezTo>
                <a:cubicBezTo>
                  <a:pt x="88869" y="72395"/>
                  <a:pt x="137534" y="35899"/>
                  <a:pt x="194770" y="16126"/>
                </a:cubicBezTo>
                <a:cubicBezTo>
                  <a:pt x="195164" y="15929"/>
                  <a:pt x="195558" y="15831"/>
                  <a:pt x="195952" y="15634"/>
                </a:cubicBezTo>
                <a:cubicBezTo>
                  <a:pt x="199400" y="14454"/>
                  <a:pt x="202848" y="13372"/>
                  <a:pt x="206395" y="12290"/>
                </a:cubicBezTo>
                <a:cubicBezTo>
                  <a:pt x="208463" y="11601"/>
                  <a:pt x="210631" y="11011"/>
                  <a:pt x="212798" y="10421"/>
                </a:cubicBezTo>
                <a:cubicBezTo>
                  <a:pt x="213290" y="10322"/>
                  <a:pt x="213783" y="10224"/>
                  <a:pt x="214276" y="10126"/>
                </a:cubicBezTo>
                <a:cubicBezTo>
                  <a:pt x="246292" y="1469"/>
                  <a:pt x="278999" y="-1605"/>
                  <a:pt x="311250" y="78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2209729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a:extLst>
              <a:ext uri="{FF2B5EF4-FFF2-40B4-BE49-F238E27FC236}">
                <a16:creationId xmlns:a16="http://schemas.microsoft.com/office/drawing/2014/main" xmlns="" id="{FEA86EFE-E1F9-4253-91DC-82A04DEC08A0}"/>
              </a:ext>
            </a:extLst>
          </p:cNvPr>
          <p:cNvSpPr/>
          <p:nvPr/>
        </p:nvSpPr>
        <p:spPr>
          <a:xfrm>
            <a:off x="1029903" y="2178996"/>
            <a:ext cx="4612140" cy="1926076"/>
          </a:xfrm>
          <a:prstGeom prst="roundRect">
            <a:avLst>
              <a:gd name="adj" fmla="val 6672"/>
            </a:avLst>
          </a:prstGeom>
          <a:solidFill>
            <a:schemeClr val="bg1"/>
          </a:solidFill>
          <a:ln>
            <a:noFill/>
          </a:ln>
          <a:effectLst>
            <a:outerShdw blurRad="2159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130205E2-EB17-4EEB-A278-E5913A2C738E}"/>
              </a:ext>
            </a:extLst>
          </p:cNvPr>
          <p:cNvSpPr txBox="1"/>
          <p:nvPr/>
        </p:nvSpPr>
        <p:spPr>
          <a:xfrm>
            <a:off x="5285524" y="487614"/>
            <a:ext cx="1620957" cy="523220"/>
          </a:xfrm>
          <a:prstGeom prst="rect">
            <a:avLst/>
          </a:prstGeom>
          <a:noFill/>
        </p:spPr>
        <p:txBody>
          <a:bodyPr wrap="none" rtlCol="0">
            <a:spAutoFit/>
          </a:bodyPr>
          <a:lstStyle/>
          <a:p>
            <a:pPr algn="ctr"/>
            <a:r>
              <a:rPr lang="zh-CN" altLang="en-US" sz="2800" dirty="0">
                <a:solidFill>
                  <a:schemeClr val="accent1"/>
                </a:solidFill>
                <a:latin typeface="+mj-ea"/>
                <a:ea typeface="+mj-ea"/>
              </a:rPr>
              <a:t>服务特色</a:t>
            </a:r>
          </a:p>
        </p:txBody>
      </p:sp>
      <p:sp>
        <p:nvSpPr>
          <p:cNvPr id="6" name="文本框 5">
            <a:extLst>
              <a:ext uri="{FF2B5EF4-FFF2-40B4-BE49-F238E27FC236}">
                <a16:creationId xmlns:a16="http://schemas.microsoft.com/office/drawing/2014/main" xmlns="" id="{97E83176-9204-4463-AE89-E7DD05C3DBDC}"/>
              </a:ext>
            </a:extLst>
          </p:cNvPr>
          <p:cNvSpPr txBox="1"/>
          <p:nvPr/>
        </p:nvSpPr>
        <p:spPr>
          <a:xfrm>
            <a:off x="695325" y="1203902"/>
            <a:ext cx="10801350" cy="692369"/>
          </a:xfrm>
          <a:prstGeom prst="rect">
            <a:avLst/>
          </a:prstGeom>
          <a:noFill/>
        </p:spPr>
        <p:txBody>
          <a:bodyPr wrap="square" lIns="0" tIns="0" rIns="0" bIns="0" rtlCol="0">
            <a:spAutoFit/>
          </a:bodyPr>
          <a:lstStyle/>
          <a:p>
            <a:pPr indent="457200" algn="just">
              <a:lnSpc>
                <a:spcPct val="130000"/>
              </a:lnSpc>
            </a:pPr>
            <a:r>
              <a:rPr lang="zh-CN" altLang="en-US" dirty="0"/>
              <a:t>随着经济的发展，餐饮企业面对的竞争越来越大。餐饮业如何才能在大环境下处于不败之地呢？除了要做好很多相关的工作，自身的特色服务也是一大关键点。</a:t>
            </a:r>
          </a:p>
        </p:txBody>
      </p:sp>
      <p:sp>
        <p:nvSpPr>
          <p:cNvPr id="7" name="文本框 6">
            <a:extLst>
              <a:ext uri="{FF2B5EF4-FFF2-40B4-BE49-F238E27FC236}">
                <a16:creationId xmlns:a16="http://schemas.microsoft.com/office/drawing/2014/main" xmlns="" id="{00A45600-9E60-4AFB-A85D-F7BB263C5803}"/>
              </a:ext>
            </a:extLst>
          </p:cNvPr>
          <p:cNvSpPr txBox="1"/>
          <p:nvPr/>
        </p:nvSpPr>
        <p:spPr>
          <a:xfrm>
            <a:off x="2662008" y="2339182"/>
            <a:ext cx="2646878" cy="461665"/>
          </a:xfrm>
          <a:prstGeom prst="rect">
            <a:avLst/>
          </a:prstGeom>
          <a:noFill/>
        </p:spPr>
        <p:txBody>
          <a:bodyPr wrap="none" rtlCol="0">
            <a:spAutoFit/>
          </a:bodyPr>
          <a:lstStyle/>
          <a:p>
            <a:r>
              <a:rPr lang="zh-CN" altLang="en-US" sz="2400" dirty="0">
                <a:solidFill>
                  <a:schemeClr val="accent2"/>
                </a:solidFill>
                <a:latin typeface="+mj-ea"/>
                <a:ea typeface="+mj-ea"/>
              </a:rPr>
              <a:t>热情、友好、礼貌</a:t>
            </a:r>
          </a:p>
        </p:txBody>
      </p:sp>
      <p:sp>
        <p:nvSpPr>
          <p:cNvPr id="8" name="文本框 7">
            <a:extLst>
              <a:ext uri="{FF2B5EF4-FFF2-40B4-BE49-F238E27FC236}">
                <a16:creationId xmlns:a16="http://schemas.microsoft.com/office/drawing/2014/main" xmlns="" id="{1B42BA3D-7D31-44FD-A4BF-5EED31F691D9}"/>
              </a:ext>
            </a:extLst>
          </p:cNvPr>
          <p:cNvSpPr txBox="1"/>
          <p:nvPr/>
        </p:nvSpPr>
        <p:spPr>
          <a:xfrm>
            <a:off x="2662008" y="2708929"/>
            <a:ext cx="2815703" cy="1027845"/>
          </a:xfrm>
          <a:prstGeom prst="rect">
            <a:avLst/>
          </a:prstGeom>
          <a:noFill/>
        </p:spPr>
        <p:txBody>
          <a:bodyPr wrap="square" rtlCol="0">
            <a:spAutoFit/>
          </a:bodyPr>
          <a:lstStyle/>
          <a:p>
            <a:pPr algn="just">
              <a:lnSpc>
                <a:spcPct val="130000"/>
              </a:lnSpc>
            </a:pPr>
            <a:r>
              <a:rPr lang="zh-CN" altLang="en-US" sz="1600" dirty="0"/>
              <a:t>一句热情友好的欢迎话语，会让到来的客人放松、尽情地在餐厅度过。</a:t>
            </a:r>
          </a:p>
        </p:txBody>
      </p:sp>
      <p:sp>
        <p:nvSpPr>
          <p:cNvPr id="9" name="文本框 8">
            <a:extLst>
              <a:ext uri="{FF2B5EF4-FFF2-40B4-BE49-F238E27FC236}">
                <a16:creationId xmlns:a16="http://schemas.microsoft.com/office/drawing/2014/main" xmlns="" id="{CED3D820-489C-4B90-8B32-F12B3C63E80B}"/>
              </a:ext>
            </a:extLst>
          </p:cNvPr>
          <p:cNvSpPr txBox="1"/>
          <p:nvPr/>
        </p:nvSpPr>
        <p:spPr>
          <a:xfrm>
            <a:off x="8449198" y="2339182"/>
            <a:ext cx="1415772" cy="461665"/>
          </a:xfrm>
          <a:prstGeom prst="rect">
            <a:avLst/>
          </a:prstGeom>
          <a:noFill/>
        </p:spPr>
        <p:txBody>
          <a:bodyPr wrap="none" rtlCol="0">
            <a:spAutoFit/>
          </a:bodyPr>
          <a:lstStyle/>
          <a:p>
            <a:r>
              <a:rPr lang="zh-CN" altLang="en-US" sz="2400" dirty="0">
                <a:solidFill>
                  <a:schemeClr val="accent2"/>
                </a:solidFill>
                <a:latin typeface="+mj-ea"/>
                <a:ea typeface="+mj-ea"/>
              </a:rPr>
              <a:t>始终如一</a:t>
            </a:r>
          </a:p>
        </p:txBody>
      </p:sp>
      <p:sp>
        <p:nvSpPr>
          <p:cNvPr id="10" name="文本框 9">
            <a:extLst>
              <a:ext uri="{FF2B5EF4-FFF2-40B4-BE49-F238E27FC236}">
                <a16:creationId xmlns:a16="http://schemas.microsoft.com/office/drawing/2014/main" xmlns="" id="{EC4B98C3-4ACD-478C-84C4-8A92D5D5F006}"/>
              </a:ext>
            </a:extLst>
          </p:cNvPr>
          <p:cNvSpPr txBox="1"/>
          <p:nvPr/>
        </p:nvSpPr>
        <p:spPr>
          <a:xfrm>
            <a:off x="8449198" y="2708929"/>
            <a:ext cx="2815703" cy="1163267"/>
          </a:xfrm>
          <a:prstGeom prst="rect">
            <a:avLst/>
          </a:prstGeom>
          <a:noFill/>
        </p:spPr>
        <p:txBody>
          <a:bodyPr wrap="square" rtlCol="0">
            <a:spAutoFit/>
          </a:bodyPr>
          <a:lstStyle>
            <a:defPPr>
              <a:defRPr lang="zh-CN"/>
            </a:defPPr>
            <a:lvl1pPr algn="just">
              <a:lnSpc>
                <a:spcPct val="130000"/>
              </a:lnSpc>
              <a:defRPr sz="1600"/>
            </a:lvl1pPr>
          </a:lstStyle>
          <a:p>
            <a:r>
              <a:rPr lang="zh-CN" altLang="en-US" dirty="0"/>
              <a:t>始终如一地坚持提供高品质的菜肴和优质的服务，是生意兴隆的惟一办法。</a:t>
            </a:r>
          </a:p>
        </p:txBody>
      </p:sp>
      <p:sp>
        <p:nvSpPr>
          <p:cNvPr id="11" name="文本框 10">
            <a:extLst>
              <a:ext uri="{FF2B5EF4-FFF2-40B4-BE49-F238E27FC236}">
                <a16:creationId xmlns:a16="http://schemas.microsoft.com/office/drawing/2014/main" xmlns="" id="{4650EB2A-8B1D-4F7A-ACF0-14A9A5853CA1}"/>
              </a:ext>
            </a:extLst>
          </p:cNvPr>
          <p:cNvSpPr txBox="1"/>
          <p:nvPr/>
        </p:nvSpPr>
        <p:spPr>
          <a:xfrm>
            <a:off x="2662008" y="4704274"/>
            <a:ext cx="1415772" cy="461665"/>
          </a:xfrm>
          <a:prstGeom prst="rect">
            <a:avLst/>
          </a:prstGeom>
          <a:noFill/>
        </p:spPr>
        <p:txBody>
          <a:bodyPr wrap="none" rtlCol="0">
            <a:spAutoFit/>
          </a:bodyPr>
          <a:lstStyle/>
          <a:p>
            <a:r>
              <a:rPr lang="zh-CN" altLang="en-US" sz="2400" dirty="0">
                <a:solidFill>
                  <a:schemeClr val="accent2"/>
                </a:solidFill>
                <a:latin typeface="+mj-ea"/>
                <a:ea typeface="+mj-ea"/>
              </a:rPr>
              <a:t>灵活敏捷</a:t>
            </a:r>
          </a:p>
        </p:txBody>
      </p:sp>
      <p:sp>
        <p:nvSpPr>
          <p:cNvPr id="12" name="文本框 11">
            <a:extLst>
              <a:ext uri="{FF2B5EF4-FFF2-40B4-BE49-F238E27FC236}">
                <a16:creationId xmlns:a16="http://schemas.microsoft.com/office/drawing/2014/main" xmlns="" id="{F4660A5E-D4DC-4857-BB40-7051EC6F701A}"/>
              </a:ext>
            </a:extLst>
          </p:cNvPr>
          <p:cNvSpPr txBox="1"/>
          <p:nvPr/>
        </p:nvSpPr>
        <p:spPr>
          <a:xfrm>
            <a:off x="2662008" y="5074021"/>
            <a:ext cx="2815703" cy="1163267"/>
          </a:xfrm>
          <a:prstGeom prst="rect">
            <a:avLst/>
          </a:prstGeom>
          <a:noFill/>
        </p:spPr>
        <p:txBody>
          <a:bodyPr wrap="square" rtlCol="0">
            <a:spAutoFit/>
          </a:bodyPr>
          <a:lstStyle>
            <a:defPPr>
              <a:defRPr lang="zh-CN"/>
            </a:defPPr>
            <a:lvl1pPr algn="just">
              <a:lnSpc>
                <a:spcPct val="130000"/>
              </a:lnSpc>
              <a:defRPr sz="1600"/>
            </a:lvl1pPr>
          </a:lstStyle>
          <a:p>
            <a:r>
              <a:rPr lang="zh-CN" altLang="en-US" dirty="0"/>
              <a:t>特色餐饮服务不只是去遵守一套一成不变的原则，有时在掌握规则时必须灵活。</a:t>
            </a:r>
          </a:p>
        </p:txBody>
      </p:sp>
      <p:sp>
        <p:nvSpPr>
          <p:cNvPr id="13" name="文本框 12">
            <a:extLst>
              <a:ext uri="{FF2B5EF4-FFF2-40B4-BE49-F238E27FC236}">
                <a16:creationId xmlns:a16="http://schemas.microsoft.com/office/drawing/2014/main" xmlns="" id="{59E5A67E-D92E-407D-B8AE-51BDC05123CB}"/>
              </a:ext>
            </a:extLst>
          </p:cNvPr>
          <p:cNvSpPr txBox="1"/>
          <p:nvPr/>
        </p:nvSpPr>
        <p:spPr>
          <a:xfrm>
            <a:off x="8449198" y="4704274"/>
            <a:ext cx="1107996" cy="461665"/>
          </a:xfrm>
          <a:prstGeom prst="rect">
            <a:avLst/>
          </a:prstGeom>
          <a:noFill/>
        </p:spPr>
        <p:txBody>
          <a:bodyPr wrap="none" rtlCol="0">
            <a:spAutoFit/>
          </a:bodyPr>
          <a:lstStyle/>
          <a:p>
            <a:r>
              <a:rPr lang="zh-CN" altLang="en-US" sz="2400" dirty="0">
                <a:solidFill>
                  <a:schemeClr val="accent2"/>
                </a:solidFill>
                <a:latin typeface="+mj-ea"/>
                <a:ea typeface="+mj-ea"/>
              </a:rPr>
              <a:t>高效率</a:t>
            </a:r>
          </a:p>
        </p:txBody>
      </p:sp>
      <p:sp>
        <p:nvSpPr>
          <p:cNvPr id="14" name="文本框 13">
            <a:extLst>
              <a:ext uri="{FF2B5EF4-FFF2-40B4-BE49-F238E27FC236}">
                <a16:creationId xmlns:a16="http://schemas.microsoft.com/office/drawing/2014/main" xmlns="" id="{B1A40F1B-0F8C-4312-B57B-B96AF04C6B16}"/>
              </a:ext>
            </a:extLst>
          </p:cNvPr>
          <p:cNvSpPr txBox="1"/>
          <p:nvPr/>
        </p:nvSpPr>
        <p:spPr>
          <a:xfrm>
            <a:off x="8449198" y="5074021"/>
            <a:ext cx="2815703" cy="1163267"/>
          </a:xfrm>
          <a:prstGeom prst="rect">
            <a:avLst/>
          </a:prstGeom>
          <a:noFill/>
        </p:spPr>
        <p:txBody>
          <a:bodyPr wrap="square" rtlCol="0">
            <a:spAutoFit/>
          </a:bodyPr>
          <a:lstStyle>
            <a:defPPr>
              <a:defRPr lang="zh-CN"/>
            </a:defPPr>
            <a:lvl1pPr algn="just">
              <a:lnSpc>
                <a:spcPct val="130000"/>
              </a:lnSpc>
              <a:defRPr sz="1600"/>
            </a:lvl1pPr>
          </a:lstStyle>
          <a:p>
            <a:r>
              <a:rPr lang="zh-CN" altLang="en-US" dirty="0"/>
              <a:t>高效率对服务员和餐厅来说都很重要，可以取得事半功倍的效率。</a:t>
            </a:r>
          </a:p>
        </p:txBody>
      </p:sp>
      <p:sp>
        <p:nvSpPr>
          <p:cNvPr id="16" name="iconfont-11910-7191776">
            <a:extLst>
              <a:ext uri="{FF2B5EF4-FFF2-40B4-BE49-F238E27FC236}">
                <a16:creationId xmlns:a16="http://schemas.microsoft.com/office/drawing/2014/main" xmlns="" id="{D233958F-CE51-4190-B3B1-2FFCCCD9D35B}"/>
              </a:ext>
            </a:extLst>
          </p:cNvPr>
          <p:cNvSpPr/>
          <p:nvPr/>
        </p:nvSpPr>
        <p:spPr>
          <a:xfrm>
            <a:off x="1311307" y="2518434"/>
            <a:ext cx="1021502" cy="885198"/>
          </a:xfrm>
          <a:custGeom>
            <a:avLst/>
            <a:gdLst>
              <a:gd name="T0" fmla="*/ 8960 w 9600"/>
              <a:gd name="T1" fmla="*/ 7680 h 8320"/>
              <a:gd name="T2" fmla="*/ 7680 w 9600"/>
              <a:gd name="T3" fmla="*/ 1920 h 8320"/>
              <a:gd name="T4" fmla="*/ 5760 w 9600"/>
              <a:gd name="T5" fmla="*/ 1280 h 8320"/>
              <a:gd name="T6" fmla="*/ 1920 w 9600"/>
              <a:gd name="T7" fmla="*/ 0 h 8320"/>
              <a:gd name="T8" fmla="*/ 640 w 9600"/>
              <a:gd name="T9" fmla="*/ 7680 h 8320"/>
              <a:gd name="T10" fmla="*/ 0 w 9600"/>
              <a:gd name="T11" fmla="*/ 8000 h 8320"/>
              <a:gd name="T12" fmla="*/ 9280 w 9600"/>
              <a:gd name="T13" fmla="*/ 8320 h 8320"/>
              <a:gd name="T14" fmla="*/ 9280 w 9600"/>
              <a:gd name="T15" fmla="*/ 7680 h 8320"/>
              <a:gd name="T16" fmla="*/ 5120 w 9600"/>
              <a:gd name="T17" fmla="*/ 7680 h 8320"/>
              <a:gd name="T18" fmla="*/ 1280 w 9600"/>
              <a:gd name="T19" fmla="*/ 1280 h 8320"/>
              <a:gd name="T20" fmla="*/ 4480 w 9600"/>
              <a:gd name="T21" fmla="*/ 640 h 8320"/>
              <a:gd name="T22" fmla="*/ 5120 w 9600"/>
              <a:gd name="T23" fmla="*/ 1920 h 8320"/>
              <a:gd name="T24" fmla="*/ 5760 w 9600"/>
              <a:gd name="T25" fmla="*/ 7680 h 8320"/>
              <a:gd name="T26" fmla="*/ 7680 w 9600"/>
              <a:gd name="T27" fmla="*/ 2560 h 8320"/>
              <a:gd name="T28" fmla="*/ 8320 w 9600"/>
              <a:gd name="T29" fmla="*/ 7680 h 8320"/>
              <a:gd name="T30" fmla="*/ 2240 w 9600"/>
              <a:gd name="T31" fmla="*/ 1920 h 8320"/>
              <a:gd name="T32" fmla="*/ 2240 w 9600"/>
              <a:gd name="T33" fmla="*/ 2560 h 8320"/>
              <a:gd name="T34" fmla="*/ 4480 w 9600"/>
              <a:gd name="T35" fmla="*/ 2240 h 8320"/>
              <a:gd name="T36" fmla="*/ 4160 w 9600"/>
              <a:gd name="T37" fmla="*/ 3840 h 8320"/>
              <a:gd name="T38" fmla="*/ 1920 w 9600"/>
              <a:gd name="T39" fmla="*/ 4160 h 8320"/>
              <a:gd name="T40" fmla="*/ 4160 w 9600"/>
              <a:gd name="T41" fmla="*/ 4480 h 8320"/>
              <a:gd name="T42" fmla="*/ 4160 w 9600"/>
              <a:gd name="T43" fmla="*/ 3840 h 8320"/>
              <a:gd name="T44" fmla="*/ 2240 w 9600"/>
              <a:gd name="T45" fmla="*/ 5760 h 8320"/>
              <a:gd name="T46" fmla="*/ 2240 w 9600"/>
              <a:gd name="T47" fmla="*/ 6400 h 8320"/>
              <a:gd name="T48" fmla="*/ 4480 w 9600"/>
              <a:gd name="T49" fmla="*/ 6080 h 8320"/>
              <a:gd name="T50" fmla="*/ 7360 w 9600"/>
              <a:gd name="T51" fmla="*/ 3840 h 8320"/>
              <a:gd name="T52" fmla="*/ 6400 w 9600"/>
              <a:gd name="T53" fmla="*/ 4160 h 8320"/>
              <a:gd name="T54" fmla="*/ 7360 w 9600"/>
              <a:gd name="T55" fmla="*/ 4480 h 8320"/>
              <a:gd name="T56" fmla="*/ 7360 w 9600"/>
              <a:gd name="T57" fmla="*/ 3840 h 8320"/>
              <a:gd name="T58" fmla="*/ 6720 w 9600"/>
              <a:gd name="T59" fmla="*/ 5760 h 8320"/>
              <a:gd name="T60" fmla="*/ 6720 w 9600"/>
              <a:gd name="T61" fmla="*/ 6400 h 8320"/>
              <a:gd name="T62" fmla="*/ 7680 w 9600"/>
              <a:gd name="T63" fmla="*/ 6080 h 8320"/>
              <a:gd name="T64" fmla="*/ 7360 w 9600"/>
              <a:gd name="T65" fmla="*/ 576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00" h="8320">
                <a:moveTo>
                  <a:pt x="9280" y="7680"/>
                </a:moveTo>
                <a:lnTo>
                  <a:pt x="8960" y="7680"/>
                </a:lnTo>
                <a:lnTo>
                  <a:pt x="8960" y="3200"/>
                </a:lnTo>
                <a:cubicBezTo>
                  <a:pt x="8960" y="2496"/>
                  <a:pt x="8384" y="1920"/>
                  <a:pt x="7680" y="1920"/>
                </a:cubicBezTo>
                <a:lnTo>
                  <a:pt x="5760" y="1920"/>
                </a:lnTo>
                <a:lnTo>
                  <a:pt x="5760" y="1280"/>
                </a:lnTo>
                <a:cubicBezTo>
                  <a:pt x="5760" y="576"/>
                  <a:pt x="5184" y="0"/>
                  <a:pt x="4480" y="0"/>
                </a:cubicBezTo>
                <a:lnTo>
                  <a:pt x="1920" y="0"/>
                </a:lnTo>
                <a:cubicBezTo>
                  <a:pt x="1216" y="0"/>
                  <a:pt x="640" y="576"/>
                  <a:pt x="640" y="1280"/>
                </a:cubicBezTo>
                <a:lnTo>
                  <a:pt x="640" y="7680"/>
                </a:lnTo>
                <a:lnTo>
                  <a:pt x="320" y="7680"/>
                </a:lnTo>
                <a:cubicBezTo>
                  <a:pt x="141" y="7680"/>
                  <a:pt x="0" y="7821"/>
                  <a:pt x="0" y="8000"/>
                </a:cubicBezTo>
                <a:cubicBezTo>
                  <a:pt x="0" y="8179"/>
                  <a:pt x="141" y="8320"/>
                  <a:pt x="320" y="8320"/>
                </a:cubicBezTo>
                <a:lnTo>
                  <a:pt x="9280" y="8320"/>
                </a:lnTo>
                <a:cubicBezTo>
                  <a:pt x="9459" y="8320"/>
                  <a:pt x="9600" y="8179"/>
                  <a:pt x="9600" y="8000"/>
                </a:cubicBezTo>
                <a:cubicBezTo>
                  <a:pt x="9600" y="7821"/>
                  <a:pt x="9459" y="7680"/>
                  <a:pt x="9280" y="7680"/>
                </a:cubicBezTo>
                <a:close/>
                <a:moveTo>
                  <a:pt x="5120" y="1920"/>
                </a:moveTo>
                <a:lnTo>
                  <a:pt x="5120" y="7680"/>
                </a:lnTo>
                <a:lnTo>
                  <a:pt x="1280" y="7680"/>
                </a:lnTo>
                <a:lnTo>
                  <a:pt x="1280" y="1280"/>
                </a:lnTo>
                <a:cubicBezTo>
                  <a:pt x="1280" y="928"/>
                  <a:pt x="1567" y="640"/>
                  <a:pt x="1920" y="640"/>
                </a:cubicBezTo>
                <a:lnTo>
                  <a:pt x="4480" y="640"/>
                </a:lnTo>
                <a:cubicBezTo>
                  <a:pt x="4833" y="640"/>
                  <a:pt x="5120" y="928"/>
                  <a:pt x="5120" y="1280"/>
                </a:cubicBezTo>
                <a:lnTo>
                  <a:pt x="5120" y="1920"/>
                </a:lnTo>
                <a:close/>
                <a:moveTo>
                  <a:pt x="8320" y="7680"/>
                </a:moveTo>
                <a:lnTo>
                  <a:pt x="5760" y="7680"/>
                </a:lnTo>
                <a:lnTo>
                  <a:pt x="5760" y="2560"/>
                </a:lnTo>
                <a:lnTo>
                  <a:pt x="7680" y="2560"/>
                </a:lnTo>
                <a:cubicBezTo>
                  <a:pt x="8033" y="2560"/>
                  <a:pt x="8320" y="2848"/>
                  <a:pt x="8320" y="3200"/>
                </a:cubicBezTo>
                <a:lnTo>
                  <a:pt x="8320" y="7680"/>
                </a:lnTo>
                <a:close/>
                <a:moveTo>
                  <a:pt x="4160" y="1920"/>
                </a:moveTo>
                <a:lnTo>
                  <a:pt x="2240" y="1920"/>
                </a:lnTo>
                <a:cubicBezTo>
                  <a:pt x="2061" y="1920"/>
                  <a:pt x="1920" y="2061"/>
                  <a:pt x="1920" y="2240"/>
                </a:cubicBezTo>
                <a:cubicBezTo>
                  <a:pt x="1920" y="2419"/>
                  <a:pt x="2061" y="2560"/>
                  <a:pt x="2240" y="2560"/>
                </a:cubicBezTo>
                <a:lnTo>
                  <a:pt x="4160" y="2560"/>
                </a:lnTo>
                <a:cubicBezTo>
                  <a:pt x="4339" y="2560"/>
                  <a:pt x="4480" y="2419"/>
                  <a:pt x="4480" y="2240"/>
                </a:cubicBezTo>
                <a:cubicBezTo>
                  <a:pt x="4480" y="2061"/>
                  <a:pt x="4339" y="1920"/>
                  <a:pt x="4160" y="1920"/>
                </a:cubicBezTo>
                <a:close/>
                <a:moveTo>
                  <a:pt x="4160" y="3840"/>
                </a:moveTo>
                <a:lnTo>
                  <a:pt x="2240" y="3840"/>
                </a:lnTo>
                <a:cubicBezTo>
                  <a:pt x="2061" y="3840"/>
                  <a:pt x="1920" y="3981"/>
                  <a:pt x="1920" y="4160"/>
                </a:cubicBezTo>
                <a:cubicBezTo>
                  <a:pt x="1920" y="4339"/>
                  <a:pt x="2061" y="4480"/>
                  <a:pt x="2240" y="4480"/>
                </a:cubicBezTo>
                <a:lnTo>
                  <a:pt x="4160" y="4480"/>
                </a:lnTo>
                <a:cubicBezTo>
                  <a:pt x="4339" y="4480"/>
                  <a:pt x="4480" y="4339"/>
                  <a:pt x="4480" y="4160"/>
                </a:cubicBezTo>
                <a:cubicBezTo>
                  <a:pt x="4480" y="3981"/>
                  <a:pt x="4339" y="3840"/>
                  <a:pt x="4160" y="3840"/>
                </a:cubicBezTo>
                <a:close/>
                <a:moveTo>
                  <a:pt x="4160" y="5760"/>
                </a:moveTo>
                <a:lnTo>
                  <a:pt x="2240" y="5760"/>
                </a:lnTo>
                <a:cubicBezTo>
                  <a:pt x="2061" y="5760"/>
                  <a:pt x="1920" y="5901"/>
                  <a:pt x="1920" y="6080"/>
                </a:cubicBezTo>
                <a:cubicBezTo>
                  <a:pt x="1920" y="6259"/>
                  <a:pt x="2061" y="6400"/>
                  <a:pt x="2240" y="6400"/>
                </a:cubicBezTo>
                <a:lnTo>
                  <a:pt x="4160" y="6400"/>
                </a:lnTo>
                <a:cubicBezTo>
                  <a:pt x="4339" y="6400"/>
                  <a:pt x="4480" y="6259"/>
                  <a:pt x="4480" y="6080"/>
                </a:cubicBezTo>
                <a:cubicBezTo>
                  <a:pt x="4480" y="5901"/>
                  <a:pt x="4339" y="5760"/>
                  <a:pt x="4160" y="5760"/>
                </a:cubicBezTo>
                <a:close/>
                <a:moveTo>
                  <a:pt x="7360" y="3840"/>
                </a:moveTo>
                <a:lnTo>
                  <a:pt x="6720" y="3840"/>
                </a:lnTo>
                <a:cubicBezTo>
                  <a:pt x="6541" y="3840"/>
                  <a:pt x="6400" y="3981"/>
                  <a:pt x="6400" y="4160"/>
                </a:cubicBezTo>
                <a:cubicBezTo>
                  <a:pt x="6400" y="4339"/>
                  <a:pt x="6541" y="4480"/>
                  <a:pt x="6720" y="4480"/>
                </a:cubicBezTo>
                <a:lnTo>
                  <a:pt x="7360" y="4480"/>
                </a:lnTo>
                <a:cubicBezTo>
                  <a:pt x="7539" y="4480"/>
                  <a:pt x="7680" y="4339"/>
                  <a:pt x="7680" y="4160"/>
                </a:cubicBezTo>
                <a:cubicBezTo>
                  <a:pt x="7680" y="3981"/>
                  <a:pt x="7539" y="3840"/>
                  <a:pt x="7360" y="3840"/>
                </a:cubicBezTo>
                <a:close/>
                <a:moveTo>
                  <a:pt x="7360" y="5760"/>
                </a:moveTo>
                <a:lnTo>
                  <a:pt x="6720" y="5760"/>
                </a:lnTo>
                <a:cubicBezTo>
                  <a:pt x="6541" y="5760"/>
                  <a:pt x="6400" y="5901"/>
                  <a:pt x="6400" y="6080"/>
                </a:cubicBezTo>
                <a:cubicBezTo>
                  <a:pt x="6400" y="6259"/>
                  <a:pt x="6541" y="6400"/>
                  <a:pt x="6720" y="6400"/>
                </a:cubicBezTo>
                <a:lnTo>
                  <a:pt x="7360" y="6400"/>
                </a:lnTo>
                <a:cubicBezTo>
                  <a:pt x="7539" y="6400"/>
                  <a:pt x="7680" y="6259"/>
                  <a:pt x="7680" y="6080"/>
                </a:cubicBezTo>
                <a:cubicBezTo>
                  <a:pt x="7680" y="5901"/>
                  <a:pt x="7539" y="5760"/>
                  <a:pt x="7360" y="5760"/>
                </a:cubicBezTo>
                <a:close/>
                <a:moveTo>
                  <a:pt x="7360" y="5760"/>
                </a:move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confont-1049-809666">
            <a:extLst>
              <a:ext uri="{FF2B5EF4-FFF2-40B4-BE49-F238E27FC236}">
                <a16:creationId xmlns:a16="http://schemas.microsoft.com/office/drawing/2014/main" xmlns="" id="{E149F391-6A1B-4BBB-B774-54E914D7ABDB}"/>
              </a:ext>
            </a:extLst>
          </p:cNvPr>
          <p:cNvSpPr/>
          <p:nvPr/>
        </p:nvSpPr>
        <p:spPr>
          <a:xfrm>
            <a:off x="1296697" y="5002705"/>
            <a:ext cx="1021502" cy="1021502"/>
          </a:xfrm>
          <a:custGeom>
            <a:avLst/>
            <a:gdLst>
              <a:gd name="T0" fmla="*/ 11378 w 12800"/>
              <a:gd name="T1" fmla="*/ 10472 h 12800"/>
              <a:gd name="T2" fmla="*/ 10967 w 12800"/>
              <a:gd name="T3" fmla="*/ 8065 h 12800"/>
              <a:gd name="T4" fmla="*/ 12800 w 12800"/>
              <a:gd name="T5" fmla="*/ 5759 h 12800"/>
              <a:gd name="T6" fmla="*/ 10804 w 12800"/>
              <a:gd name="T7" fmla="*/ 4351 h 12800"/>
              <a:gd name="T8" fmla="*/ 10472 w 12800"/>
              <a:gd name="T9" fmla="*/ 1422 h 12800"/>
              <a:gd name="T10" fmla="*/ 8065 w 12800"/>
              <a:gd name="T11" fmla="*/ 1840 h 12800"/>
              <a:gd name="T12" fmla="*/ 5759 w 12800"/>
              <a:gd name="T13" fmla="*/ 0 h 12800"/>
              <a:gd name="T14" fmla="*/ 4355 w 12800"/>
              <a:gd name="T15" fmla="*/ 2000 h 12800"/>
              <a:gd name="T16" fmla="*/ 1422 w 12800"/>
              <a:gd name="T17" fmla="*/ 2328 h 12800"/>
              <a:gd name="T18" fmla="*/ 1843 w 12800"/>
              <a:gd name="T19" fmla="*/ 4735 h 12800"/>
              <a:gd name="T20" fmla="*/ 0 w 12800"/>
              <a:gd name="T21" fmla="*/ 7041 h 12800"/>
              <a:gd name="T22" fmla="*/ 2001 w 12800"/>
              <a:gd name="T23" fmla="*/ 8444 h 12800"/>
              <a:gd name="T24" fmla="*/ 2328 w 12800"/>
              <a:gd name="T25" fmla="*/ 11378 h 12800"/>
              <a:gd name="T26" fmla="*/ 4735 w 12800"/>
              <a:gd name="T27" fmla="*/ 10959 h 12800"/>
              <a:gd name="T28" fmla="*/ 7041 w 12800"/>
              <a:gd name="T29" fmla="*/ 12800 h 12800"/>
              <a:gd name="T30" fmla="*/ 8452 w 12800"/>
              <a:gd name="T31" fmla="*/ 10799 h 12800"/>
              <a:gd name="T32" fmla="*/ 8277 w 12800"/>
              <a:gd name="T33" fmla="*/ 9783 h 12800"/>
              <a:gd name="T34" fmla="*/ 7110 w 12800"/>
              <a:gd name="T35" fmla="*/ 10554 h 12800"/>
              <a:gd name="T36" fmla="*/ 5759 w 12800"/>
              <a:gd name="T37" fmla="*/ 11815 h 12800"/>
              <a:gd name="T38" fmla="*/ 5663 w 12800"/>
              <a:gd name="T39" fmla="*/ 10214 h 12800"/>
              <a:gd name="T40" fmla="*/ 4225 w 12800"/>
              <a:gd name="T41" fmla="*/ 9617 h 12800"/>
              <a:gd name="T42" fmla="*/ 3024 w 12800"/>
              <a:gd name="T43" fmla="*/ 10682 h 12800"/>
              <a:gd name="T44" fmla="*/ 2961 w 12800"/>
              <a:gd name="T45" fmla="*/ 8835 h 12800"/>
              <a:gd name="T46" fmla="*/ 2680 w 12800"/>
              <a:gd name="T47" fmla="*/ 7465 h 12800"/>
              <a:gd name="T48" fmla="*/ 951 w 12800"/>
              <a:gd name="T49" fmla="*/ 7006 h 12800"/>
              <a:gd name="T50" fmla="*/ 951 w 12800"/>
              <a:gd name="T51" fmla="*/ 5794 h 12800"/>
              <a:gd name="T52" fmla="*/ 2680 w 12800"/>
              <a:gd name="T53" fmla="*/ 5335 h 12800"/>
              <a:gd name="T54" fmla="*/ 2961 w 12800"/>
              <a:gd name="T55" fmla="*/ 3965 h 12800"/>
              <a:gd name="T56" fmla="*/ 3024 w 12800"/>
              <a:gd name="T57" fmla="*/ 2118 h 12800"/>
              <a:gd name="T58" fmla="*/ 4225 w 12800"/>
              <a:gd name="T59" fmla="*/ 3183 h 12800"/>
              <a:gd name="T60" fmla="*/ 5663 w 12800"/>
              <a:gd name="T61" fmla="*/ 2586 h 12800"/>
              <a:gd name="T62" fmla="*/ 5759 w 12800"/>
              <a:gd name="T63" fmla="*/ 985 h 12800"/>
              <a:gd name="T64" fmla="*/ 7110 w 12800"/>
              <a:gd name="T65" fmla="*/ 2246 h 12800"/>
              <a:gd name="T66" fmla="*/ 8277 w 12800"/>
              <a:gd name="T67" fmla="*/ 3017 h 12800"/>
              <a:gd name="T68" fmla="*/ 9824 w 12800"/>
              <a:gd name="T69" fmla="*/ 2118 h 12800"/>
              <a:gd name="T70" fmla="*/ 10682 w 12800"/>
              <a:gd name="T71" fmla="*/ 2976 h 12800"/>
              <a:gd name="T72" fmla="*/ 9783 w 12800"/>
              <a:gd name="T73" fmla="*/ 4523 h 12800"/>
              <a:gd name="T74" fmla="*/ 10554 w 12800"/>
              <a:gd name="T75" fmla="*/ 5690 h 12800"/>
              <a:gd name="T76" fmla="*/ 11815 w 12800"/>
              <a:gd name="T77" fmla="*/ 7041 h 12800"/>
              <a:gd name="T78" fmla="*/ 10214 w 12800"/>
              <a:gd name="T79" fmla="*/ 7137 h 12800"/>
              <a:gd name="T80" fmla="*/ 9617 w 12800"/>
              <a:gd name="T81" fmla="*/ 8575 h 12800"/>
              <a:gd name="T82" fmla="*/ 10682 w 12800"/>
              <a:gd name="T83" fmla="*/ 9776 h 12800"/>
              <a:gd name="T84" fmla="*/ 8835 w 12800"/>
              <a:gd name="T85" fmla="*/ 9839 h 12800"/>
              <a:gd name="T86" fmla="*/ 8721 w 12800"/>
              <a:gd name="T87" fmla="*/ 6470 h 12800"/>
              <a:gd name="T88" fmla="*/ 6470 w 12800"/>
              <a:gd name="T89" fmla="*/ 8721 h 12800"/>
              <a:gd name="T90" fmla="*/ 6470 w 12800"/>
              <a:gd name="T91" fmla="*/ 5204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800" h="12800">
                <a:moveTo>
                  <a:pt x="9186" y="11431"/>
                </a:moveTo>
                <a:cubicBezTo>
                  <a:pt x="9559" y="11749"/>
                  <a:pt x="10126" y="11725"/>
                  <a:pt x="10472" y="11378"/>
                </a:cubicBezTo>
                <a:lnTo>
                  <a:pt x="11378" y="10472"/>
                </a:lnTo>
                <a:cubicBezTo>
                  <a:pt x="11725" y="10126"/>
                  <a:pt x="11748" y="9558"/>
                  <a:pt x="11431" y="9186"/>
                </a:cubicBezTo>
                <a:cubicBezTo>
                  <a:pt x="11431" y="9186"/>
                  <a:pt x="10754" y="8547"/>
                  <a:pt x="10804" y="8441"/>
                </a:cubicBezTo>
                <a:cubicBezTo>
                  <a:pt x="10909" y="8213"/>
                  <a:pt x="10855" y="8073"/>
                  <a:pt x="10967" y="8065"/>
                </a:cubicBezTo>
                <a:cubicBezTo>
                  <a:pt x="11287" y="8039"/>
                  <a:pt x="11928" y="7988"/>
                  <a:pt x="11928" y="7988"/>
                </a:cubicBezTo>
                <a:cubicBezTo>
                  <a:pt x="12416" y="7949"/>
                  <a:pt x="12800" y="7531"/>
                  <a:pt x="12800" y="7041"/>
                </a:cubicBezTo>
                <a:lnTo>
                  <a:pt x="12800" y="5759"/>
                </a:lnTo>
                <a:cubicBezTo>
                  <a:pt x="12800" y="5270"/>
                  <a:pt x="12415" y="4851"/>
                  <a:pt x="11928" y="4812"/>
                </a:cubicBezTo>
                <a:cubicBezTo>
                  <a:pt x="11928" y="4812"/>
                  <a:pt x="11000" y="4846"/>
                  <a:pt x="10961" y="4739"/>
                </a:cubicBezTo>
                <a:cubicBezTo>
                  <a:pt x="10874" y="4499"/>
                  <a:pt x="10732" y="4435"/>
                  <a:pt x="10804" y="4351"/>
                </a:cubicBezTo>
                <a:lnTo>
                  <a:pt x="11431" y="3614"/>
                </a:lnTo>
                <a:cubicBezTo>
                  <a:pt x="11749" y="3241"/>
                  <a:pt x="11725" y="2674"/>
                  <a:pt x="11378" y="2328"/>
                </a:cubicBezTo>
                <a:lnTo>
                  <a:pt x="10472" y="1422"/>
                </a:lnTo>
                <a:cubicBezTo>
                  <a:pt x="10126" y="1075"/>
                  <a:pt x="9558" y="1052"/>
                  <a:pt x="9186" y="1369"/>
                </a:cubicBezTo>
                <a:cubicBezTo>
                  <a:pt x="9186" y="1369"/>
                  <a:pt x="8548" y="2046"/>
                  <a:pt x="8441" y="1996"/>
                </a:cubicBezTo>
                <a:cubicBezTo>
                  <a:pt x="8214" y="1891"/>
                  <a:pt x="8074" y="1949"/>
                  <a:pt x="8065" y="1840"/>
                </a:cubicBezTo>
                <a:cubicBezTo>
                  <a:pt x="8039" y="1518"/>
                  <a:pt x="7988" y="872"/>
                  <a:pt x="7988" y="872"/>
                </a:cubicBezTo>
                <a:cubicBezTo>
                  <a:pt x="7949" y="384"/>
                  <a:pt x="7531" y="0"/>
                  <a:pt x="7041" y="0"/>
                </a:cubicBezTo>
                <a:lnTo>
                  <a:pt x="5759" y="0"/>
                </a:lnTo>
                <a:cubicBezTo>
                  <a:pt x="5270" y="0"/>
                  <a:pt x="4851" y="385"/>
                  <a:pt x="4812" y="872"/>
                </a:cubicBezTo>
                <a:cubicBezTo>
                  <a:pt x="4812" y="872"/>
                  <a:pt x="4848" y="1799"/>
                  <a:pt x="4742" y="1838"/>
                </a:cubicBezTo>
                <a:cubicBezTo>
                  <a:pt x="4502" y="1925"/>
                  <a:pt x="4438" y="2071"/>
                  <a:pt x="4355" y="2000"/>
                </a:cubicBezTo>
                <a:lnTo>
                  <a:pt x="3614" y="1369"/>
                </a:lnTo>
                <a:cubicBezTo>
                  <a:pt x="3241" y="1051"/>
                  <a:pt x="2674" y="1075"/>
                  <a:pt x="2328" y="1422"/>
                </a:cubicBezTo>
                <a:lnTo>
                  <a:pt x="1422" y="2328"/>
                </a:lnTo>
                <a:cubicBezTo>
                  <a:pt x="1075" y="2674"/>
                  <a:pt x="1052" y="3242"/>
                  <a:pt x="1369" y="3614"/>
                </a:cubicBezTo>
                <a:cubicBezTo>
                  <a:pt x="1369" y="3614"/>
                  <a:pt x="2047" y="4250"/>
                  <a:pt x="1998" y="4355"/>
                </a:cubicBezTo>
                <a:cubicBezTo>
                  <a:pt x="1892" y="4584"/>
                  <a:pt x="1951" y="4726"/>
                  <a:pt x="1843" y="4735"/>
                </a:cubicBezTo>
                <a:lnTo>
                  <a:pt x="872" y="4812"/>
                </a:lnTo>
                <a:cubicBezTo>
                  <a:pt x="384" y="4851"/>
                  <a:pt x="0" y="5269"/>
                  <a:pt x="0" y="5759"/>
                </a:cubicBezTo>
                <a:lnTo>
                  <a:pt x="0" y="7041"/>
                </a:lnTo>
                <a:cubicBezTo>
                  <a:pt x="0" y="7530"/>
                  <a:pt x="385" y="7949"/>
                  <a:pt x="872" y="7988"/>
                </a:cubicBezTo>
                <a:cubicBezTo>
                  <a:pt x="872" y="7988"/>
                  <a:pt x="1811" y="7985"/>
                  <a:pt x="1842" y="8069"/>
                </a:cubicBezTo>
                <a:cubicBezTo>
                  <a:pt x="1929" y="8306"/>
                  <a:pt x="2071" y="8361"/>
                  <a:pt x="2001" y="8444"/>
                </a:cubicBezTo>
                <a:lnTo>
                  <a:pt x="1369" y="9186"/>
                </a:lnTo>
                <a:cubicBezTo>
                  <a:pt x="1051" y="9559"/>
                  <a:pt x="1075" y="10126"/>
                  <a:pt x="1422" y="10472"/>
                </a:cubicBezTo>
                <a:lnTo>
                  <a:pt x="2328" y="11378"/>
                </a:lnTo>
                <a:cubicBezTo>
                  <a:pt x="2674" y="11725"/>
                  <a:pt x="3242" y="11748"/>
                  <a:pt x="3614" y="11431"/>
                </a:cubicBezTo>
                <a:cubicBezTo>
                  <a:pt x="3614" y="11431"/>
                  <a:pt x="4252" y="10754"/>
                  <a:pt x="4359" y="10804"/>
                </a:cubicBezTo>
                <a:cubicBezTo>
                  <a:pt x="4586" y="10909"/>
                  <a:pt x="4732" y="10917"/>
                  <a:pt x="4735" y="10959"/>
                </a:cubicBezTo>
                <a:cubicBezTo>
                  <a:pt x="4761" y="11282"/>
                  <a:pt x="4812" y="11928"/>
                  <a:pt x="4812" y="11928"/>
                </a:cubicBezTo>
                <a:cubicBezTo>
                  <a:pt x="4851" y="12416"/>
                  <a:pt x="5269" y="12800"/>
                  <a:pt x="5759" y="12800"/>
                </a:cubicBezTo>
                <a:lnTo>
                  <a:pt x="7041" y="12800"/>
                </a:lnTo>
                <a:cubicBezTo>
                  <a:pt x="7530" y="12800"/>
                  <a:pt x="7949" y="12415"/>
                  <a:pt x="7988" y="11928"/>
                </a:cubicBezTo>
                <a:cubicBezTo>
                  <a:pt x="7988" y="11928"/>
                  <a:pt x="7961" y="10997"/>
                  <a:pt x="8072" y="10957"/>
                </a:cubicBezTo>
                <a:cubicBezTo>
                  <a:pt x="8201" y="10910"/>
                  <a:pt x="8327" y="10857"/>
                  <a:pt x="8452" y="10799"/>
                </a:cubicBezTo>
                <a:cubicBezTo>
                  <a:pt x="8554" y="10751"/>
                  <a:pt x="9186" y="11431"/>
                  <a:pt x="9186" y="11431"/>
                </a:cubicBezTo>
                <a:close/>
                <a:moveTo>
                  <a:pt x="8575" y="9617"/>
                </a:moveTo>
                <a:lnTo>
                  <a:pt x="8277" y="9783"/>
                </a:lnTo>
                <a:cubicBezTo>
                  <a:pt x="8020" y="9926"/>
                  <a:pt x="7748" y="10039"/>
                  <a:pt x="7465" y="10120"/>
                </a:cubicBezTo>
                <a:lnTo>
                  <a:pt x="7137" y="10214"/>
                </a:lnTo>
                <a:lnTo>
                  <a:pt x="7110" y="10554"/>
                </a:lnTo>
                <a:lnTo>
                  <a:pt x="7006" y="11849"/>
                </a:lnTo>
                <a:cubicBezTo>
                  <a:pt x="7008" y="11824"/>
                  <a:pt x="7018" y="11815"/>
                  <a:pt x="7041" y="11815"/>
                </a:cubicBezTo>
                <a:lnTo>
                  <a:pt x="5759" y="11815"/>
                </a:lnTo>
                <a:cubicBezTo>
                  <a:pt x="5782" y="11815"/>
                  <a:pt x="5792" y="11825"/>
                  <a:pt x="5794" y="11849"/>
                </a:cubicBezTo>
                <a:lnTo>
                  <a:pt x="5690" y="10554"/>
                </a:lnTo>
                <a:lnTo>
                  <a:pt x="5663" y="10214"/>
                </a:lnTo>
                <a:lnTo>
                  <a:pt x="5335" y="10120"/>
                </a:lnTo>
                <a:cubicBezTo>
                  <a:pt x="5052" y="10039"/>
                  <a:pt x="4780" y="9926"/>
                  <a:pt x="4523" y="9783"/>
                </a:cubicBezTo>
                <a:lnTo>
                  <a:pt x="4225" y="9617"/>
                </a:lnTo>
                <a:lnTo>
                  <a:pt x="3965" y="9839"/>
                </a:lnTo>
                <a:lnTo>
                  <a:pt x="2976" y="10682"/>
                </a:lnTo>
                <a:cubicBezTo>
                  <a:pt x="2995" y="10665"/>
                  <a:pt x="3007" y="10666"/>
                  <a:pt x="3024" y="10682"/>
                </a:cubicBezTo>
                <a:lnTo>
                  <a:pt x="2118" y="9776"/>
                </a:lnTo>
                <a:cubicBezTo>
                  <a:pt x="2134" y="9792"/>
                  <a:pt x="2134" y="9806"/>
                  <a:pt x="2118" y="9824"/>
                </a:cubicBezTo>
                <a:lnTo>
                  <a:pt x="2961" y="8835"/>
                </a:lnTo>
                <a:lnTo>
                  <a:pt x="3183" y="8575"/>
                </a:lnTo>
                <a:lnTo>
                  <a:pt x="3017" y="8277"/>
                </a:lnTo>
                <a:cubicBezTo>
                  <a:pt x="2874" y="8020"/>
                  <a:pt x="2761" y="7748"/>
                  <a:pt x="2680" y="7465"/>
                </a:cubicBezTo>
                <a:lnTo>
                  <a:pt x="2586" y="7137"/>
                </a:lnTo>
                <a:lnTo>
                  <a:pt x="2246" y="7110"/>
                </a:lnTo>
                <a:lnTo>
                  <a:pt x="951" y="7006"/>
                </a:lnTo>
                <a:cubicBezTo>
                  <a:pt x="976" y="7008"/>
                  <a:pt x="985" y="7018"/>
                  <a:pt x="985" y="7041"/>
                </a:cubicBezTo>
                <a:lnTo>
                  <a:pt x="985" y="5759"/>
                </a:lnTo>
                <a:cubicBezTo>
                  <a:pt x="985" y="5782"/>
                  <a:pt x="975" y="5792"/>
                  <a:pt x="951" y="5794"/>
                </a:cubicBezTo>
                <a:lnTo>
                  <a:pt x="2246" y="5690"/>
                </a:lnTo>
                <a:lnTo>
                  <a:pt x="2586" y="5663"/>
                </a:lnTo>
                <a:lnTo>
                  <a:pt x="2680" y="5335"/>
                </a:lnTo>
                <a:cubicBezTo>
                  <a:pt x="2761" y="5052"/>
                  <a:pt x="2874" y="4780"/>
                  <a:pt x="3017" y="4523"/>
                </a:cubicBezTo>
                <a:lnTo>
                  <a:pt x="3183" y="4225"/>
                </a:lnTo>
                <a:lnTo>
                  <a:pt x="2961" y="3965"/>
                </a:lnTo>
                <a:lnTo>
                  <a:pt x="2118" y="2976"/>
                </a:lnTo>
                <a:cubicBezTo>
                  <a:pt x="2135" y="2995"/>
                  <a:pt x="2134" y="3007"/>
                  <a:pt x="2118" y="3024"/>
                </a:cubicBezTo>
                <a:lnTo>
                  <a:pt x="3024" y="2118"/>
                </a:lnTo>
                <a:cubicBezTo>
                  <a:pt x="3008" y="2134"/>
                  <a:pt x="2994" y="2134"/>
                  <a:pt x="2976" y="2118"/>
                </a:cubicBezTo>
                <a:lnTo>
                  <a:pt x="3965" y="2961"/>
                </a:lnTo>
                <a:lnTo>
                  <a:pt x="4225" y="3183"/>
                </a:lnTo>
                <a:lnTo>
                  <a:pt x="4523" y="3017"/>
                </a:lnTo>
                <a:cubicBezTo>
                  <a:pt x="4780" y="2874"/>
                  <a:pt x="5052" y="2761"/>
                  <a:pt x="5335" y="2680"/>
                </a:cubicBezTo>
                <a:lnTo>
                  <a:pt x="5663" y="2586"/>
                </a:lnTo>
                <a:lnTo>
                  <a:pt x="5690" y="2246"/>
                </a:lnTo>
                <a:lnTo>
                  <a:pt x="5794" y="951"/>
                </a:lnTo>
                <a:cubicBezTo>
                  <a:pt x="5792" y="976"/>
                  <a:pt x="5782" y="985"/>
                  <a:pt x="5759" y="985"/>
                </a:cubicBezTo>
                <a:lnTo>
                  <a:pt x="7041" y="985"/>
                </a:lnTo>
                <a:cubicBezTo>
                  <a:pt x="7018" y="985"/>
                  <a:pt x="7008" y="975"/>
                  <a:pt x="7006" y="951"/>
                </a:cubicBezTo>
                <a:lnTo>
                  <a:pt x="7110" y="2246"/>
                </a:lnTo>
                <a:lnTo>
                  <a:pt x="7137" y="2586"/>
                </a:lnTo>
                <a:lnTo>
                  <a:pt x="7465" y="2680"/>
                </a:lnTo>
                <a:cubicBezTo>
                  <a:pt x="7748" y="2761"/>
                  <a:pt x="8020" y="2874"/>
                  <a:pt x="8277" y="3017"/>
                </a:cubicBezTo>
                <a:lnTo>
                  <a:pt x="8575" y="3183"/>
                </a:lnTo>
                <a:lnTo>
                  <a:pt x="8835" y="2961"/>
                </a:lnTo>
                <a:lnTo>
                  <a:pt x="9824" y="2118"/>
                </a:lnTo>
                <a:cubicBezTo>
                  <a:pt x="9805" y="2135"/>
                  <a:pt x="9793" y="2134"/>
                  <a:pt x="9776" y="2118"/>
                </a:cubicBezTo>
                <a:lnTo>
                  <a:pt x="10682" y="3024"/>
                </a:lnTo>
                <a:cubicBezTo>
                  <a:pt x="10666" y="3008"/>
                  <a:pt x="10666" y="2994"/>
                  <a:pt x="10682" y="2976"/>
                </a:cubicBezTo>
                <a:lnTo>
                  <a:pt x="9839" y="3965"/>
                </a:lnTo>
                <a:lnTo>
                  <a:pt x="9617" y="4225"/>
                </a:lnTo>
                <a:lnTo>
                  <a:pt x="9783" y="4523"/>
                </a:lnTo>
                <a:cubicBezTo>
                  <a:pt x="9926" y="4780"/>
                  <a:pt x="10039" y="5052"/>
                  <a:pt x="10120" y="5335"/>
                </a:cubicBezTo>
                <a:lnTo>
                  <a:pt x="10214" y="5663"/>
                </a:lnTo>
                <a:lnTo>
                  <a:pt x="10554" y="5690"/>
                </a:lnTo>
                <a:lnTo>
                  <a:pt x="11849" y="5794"/>
                </a:lnTo>
                <a:cubicBezTo>
                  <a:pt x="11824" y="5792"/>
                  <a:pt x="11815" y="5782"/>
                  <a:pt x="11815" y="5759"/>
                </a:cubicBezTo>
                <a:lnTo>
                  <a:pt x="11815" y="7041"/>
                </a:lnTo>
                <a:cubicBezTo>
                  <a:pt x="11815" y="7018"/>
                  <a:pt x="11825" y="7008"/>
                  <a:pt x="11849" y="7006"/>
                </a:cubicBezTo>
                <a:lnTo>
                  <a:pt x="10554" y="7110"/>
                </a:lnTo>
                <a:lnTo>
                  <a:pt x="10214" y="7137"/>
                </a:lnTo>
                <a:lnTo>
                  <a:pt x="10120" y="7465"/>
                </a:lnTo>
                <a:cubicBezTo>
                  <a:pt x="10039" y="7748"/>
                  <a:pt x="9926" y="8020"/>
                  <a:pt x="9783" y="8277"/>
                </a:cubicBezTo>
                <a:lnTo>
                  <a:pt x="9617" y="8575"/>
                </a:lnTo>
                <a:lnTo>
                  <a:pt x="9839" y="8835"/>
                </a:lnTo>
                <a:lnTo>
                  <a:pt x="10682" y="9824"/>
                </a:lnTo>
                <a:cubicBezTo>
                  <a:pt x="10665" y="9805"/>
                  <a:pt x="10666" y="9793"/>
                  <a:pt x="10682" y="9776"/>
                </a:cubicBezTo>
                <a:lnTo>
                  <a:pt x="9776" y="10682"/>
                </a:lnTo>
                <a:cubicBezTo>
                  <a:pt x="9792" y="10666"/>
                  <a:pt x="9806" y="10666"/>
                  <a:pt x="9824" y="10682"/>
                </a:cubicBezTo>
                <a:lnTo>
                  <a:pt x="8835" y="9839"/>
                </a:lnTo>
                <a:lnTo>
                  <a:pt x="8575" y="9617"/>
                </a:lnTo>
                <a:close/>
                <a:moveTo>
                  <a:pt x="6470" y="8721"/>
                </a:moveTo>
                <a:cubicBezTo>
                  <a:pt x="7713" y="8721"/>
                  <a:pt x="8721" y="7713"/>
                  <a:pt x="8721" y="6470"/>
                </a:cubicBezTo>
                <a:cubicBezTo>
                  <a:pt x="8721" y="5227"/>
                  <a:pt x="7713" y="4220"/>
                  <a:pt x="6470" y="4220"/>
                </a:cubicBezTo>
                <a:cubicBezTo>
                  <a:pt x="5227" y="4220"/>
                  <a:pt x="4220" y="5227"/>
                  <a:pt x="4220" y="6470"/>
                </a:cubicBezTo>
                <a:cubicBezTo>
                  <a:pt x="4220" y="7713"/>
                  <a:pt x="5227" y="8721"/>
                  <a:pt x="6470" y="8721"/>
                </a:cubicBezTo>
                <a:close/>
                <a:moveTo>
                  <a:pt x="6470" y="7736"/>
                </a:moveTo>
                <a:cubicBezTo>
                  <a:pt x="5771" y="7736"/>
                  <a:pt x="5204" y="7169"/>
                  <a:pt x="5204" y="6470"/>
                </a:cubicBezTo>
                <a:cubicBezTo>
                  <a:pt x="5204" y="5771"/>
                  <a:pt x="5771" y="5204"/>
                  <a:pt x="6470" y="5204"/>
                </a:cubicBezTo>
                <a:cubicBezTo>
                  <a:pt x="7169" y="5204"/>
                  <a:pt x="7736" y="5771"/>
                  <a:pt x="7736" y="6470"/>
                </a:cubicBezTo>
                <a:cubicBezTo>
                  <a:pt x="7736" y="7169"/>
                  <a:pt x="7169" y="7736"/>
                  <a:pt x="6470" y="7736"/>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barscode-search_57442">
            <a:extLst>
              <a:ext uri="{FF2B5EF4-FFF2-40B4-BE49-F238E27FC236}">
                <a16:creationId xmlns:a16="http://schemas.microsoft.com/office/drawing/2014/main" xmlns="" id="{CFCCED76-4694-4C64-97AC-66756E49ACCA}"/>
              </a:ext>
            </a:extLst>
          </p:cNvPr>
          <p:cNvSpPr/>
          <p:nvPr/>
        </p:nvSpPr>
        <p:spPr>
          <a:xfrm>
            <a:off x="6960493" y="5094623"/>
            <a:ext cx="1021502" cy="808141"/>
          </a:xfrm>
          <a:custGeom>
            <a:avLst/>
            <a:gdLst>
              <a:gd name="connsiteX0" fmla="*/ 441591 w 609207"/>
              <a:gd name="connsiteY0" fmla="*/ 246218 h 481962"/>
              <a:gd name="connsiteX1" fmla="*/ 393195 w 609207"/>
              <a:gd name="connsiteY1" fmla="*/ 266175 h 481962"/>
              <a:gd name="connsiteX2" fmla="*/ 393195 w 609207"/>
              <a:gd name="connsiteY2" fmla="*/ 362842 h 481962"/>
              <a:gd name="connsiteX3" fmla="*/ 441591 w 609207"/>
              <a:gd name="connsiteY3" fmla="*/ 382904 h 481962"/>
              <a:gd name="connsiteX4" fmla="*/ 489987 w 609207"/>
              <a:gd name="connsiteY4" fmla="*/ 362842 h 481962"/>
              <a:gd name="connsiteX5" fmla="*/ 509970 w 609207"/>
              <a:gd name="connsiteY5" fmla="*/ 314509 h 481962"/>
              <a:gd name="connsiteX6" fmla="*/ 489987 w 609207"/>
              <a:gd name="connsiteY6" fmla="*/ 266175 h 481962"/>
              <a:gd name="connsiteX7" fmla="*/ 441591 w 609207"/>
              <a:gd name="connsiteY7" fmla="*/ 246218 h 481962"/>
              <a:gd name="connsiteX8" fmla="*/ 441591 w 609207"/>
              <a:gd name="connsiteY8" fmla="*/ 204640 h 481962"/>
              <a:gd name="connsiteX9" fmla="*/ 519441 w 609207"/>
              <a:gd name="connsiteY9" fmla="*/ 236863 h 481962"/>
              <a:gd name="connsiteX10" fmla="*/ 551601 w 609207"/>
              <a:gd name="connsiteY10" fmla="*/ 314509 h 481962"/>
              <a:gd name="connsiteX11" fmla="*/ 532763 w 609207"/>
              <a:gd name="connsiteY11" fmla="*/ 376147 h 481962"/>
              <a:gd name="connsiteX12" fmla="*/ 603119 w 609207"/>
              <a:gd name="connsiteY12" fmla="*/ 446517 h 481962"/>
              <a:gd name="connsiteX13" fmla="*/ 603119 w 609207"/>
              <a:gd name="connsiteY13" fmla="*/ 475829 h 481962"/>
              <a:gd name="connsiteX14" fmla="*/ 588340 w 609207"/>
              <a:gd name="connsiteY14" fmla="*/ 481962 h 481962"/>
              <a:gd name="connsiteX15" fmla="*/ 573665 w 609207"/>
              <a:gd name="connsiteY15" fmla="*/ 475829 h 481962"/>
              <a:gd name="connsiteX16" fmla="*/ 503309 w 609207"/>
              <a:gd name="connsiteY16" fmla="*/ 405563 h 481962"/>
              <a:gd name="connsiteX17" fmla="*/ 441591 w 609207"/>
              <a:gd name="connsiteY17" fmla="*/ 424481 h 481962"/>
              <a:gd name="connsiteX18" fmla="*/ 363741 w 609207"/>
              <a:gd name="connsiteY18" fmla="*/ 392259 h 481962"/>
              <a:gd name="connsiteX19" fmla="*/ 363741 w 609207"/>
              <a:gd name="connsiteY19" fmla="*/ 236863 h 481962"/>
              <a:gd name="connsiteX20" fmla="*/ 441591 w 609207"/>
              <a:gd name="connsiteY20" fmla="*/ 204640 h 481962"/>
              <a:gd name="connsiteX21" fmla="*/ 455782 w 609207"/>
              <a:gd name="connsiteY21" fmla="*/ 70989 h 481962"/>
              <a:gd name="connsiteX22" fmla="*/ 476599 w 609207"/>
              <a:gd name="connsiteY22" fmla="*/ 91778 h 481962"/>
              <a:gd name="connsiteX23" fmla="*/ 476599 w 609207"/>
              <a:gd name="connsiteY23" fmla="*/ 180859 h 481962"/>
              <a:gd name="connsiteX24" fmla="*/ 444124 w 609207"/>
              <a:gd name="connsiteY24" fmla="*/ 177013 h 481962"/>
              <a:gd name="connsiteX25" fmla="*/ 434965 w 609207"/>
              <a:gd name="connsiteY25" fmla="*/ 177325 h 481962"/>
              <a:gd name="connsiteX26" fmla="*/ 434965 w 609207"/>
              <a:gd name="connsiteY26" fmla="*/ 91778 h 481962"/>
              <a:gd name="connsiteX27" fmla="*/ 455782 w 609207"/>
              <a:gd name="connsiteY27" fmla="*/ 70989 h 481962"/>
              <a:gd name="connsiteX28" fmla="*/ 372515 w 609207"/>
              <a:gd name="connsiteY28" fmla="*/ 70989 h 481962"/>
              <a:gd name="connsiteX29" fmla="*/ 393332 w 609207"/>
              <a:gd name="connsiteY29" fmla="*/ 91780 h 481962"/>
              <a:gd name="connsiteX30" fmla="*/ 393332 w 609207"/>
              <a:gd name="connsiteY30" fmla="*/ 186692 h 481962"/>
              <a:gd name="connsiteX31" fmla="*/ 351698 w 609207"/>
              <a:gd name="connsiteY31" fmla="*/ 212473 h 481962"/>
              <a:gd name="connsiteX32" fmla="*/ 351698 w 609207"/>
              <a:gd name="connsiteY32" fmla="*/ 91780 h 481962"/>
              <a:gd name="connsiteX33" fmla="*/ 372515 w 609207"/>
              <a:gd name="connsiteY33" fmla="*/ 70989 h 481962"/>
              <a:gd name="connsiteX34" fmla="*/ 289248 w 609207"/>
              <a:gd name="connsiteY34" fmla="*/ 70989 h 481962"/>
              <a:gd name="connsiteX35" fmla="*/ 310065 w 609207"/>
              <a:gd name="connsiteY35" fmla="*/ 91773 h 481962"/>
              <a:gd name="connsiteX36" fmla="*/ 310065 w 609207"/>
              <a:gd name="connsiteY36" fmla="*/ 282366 h 481962"/>
              <a:gd name="connsiteX37" fmla="*/ 306318 w 609207"/>
              <a:gd name="connsiteY37" fmla="*/ 314686 h 481962"/>
              <a:gd name="connsiteX38" fmla="*/ 310065 w 609207"/>
              <a:gd name="connsiteY38" fmla="*/ 346901 h 481962"/>
              <a:gd name="connsiteX39" fmla="*/ 310065 w 609207"/>
              <a:gd name="connsiteY39" fmla="*/ 388990 h 481962"/>
              <a:gd name="connsiteX40" fmla="*/ 289248 w 609207"/>
              <a:gd name="connsiteY40" fmla="*/ 409774 h 481962"/>
              <a:gd name="connsiteX41" fmla="*/ 268431 w 609207"/>
              <a:gd name="connsiteY41" fmla="*/ 388990 h 481962"/>
              <a:gd name="connsiteX42" fmla="*/ 268431 w 609207"/>
              <a:gd name="connsiteY42" fmla="*/ 91773 h 481962"/>
              <a:gd name="connsiteX43" fmla="*/ 289248 w 609207"/>
              <a:gd name="connsiteY43" fmla="*/ 70989 h 481962"/>
              <a:gd name="connsiteX44" fmla="*/ 205980 w 609207"/>
              <a:gd name="connsiteY44" fmla="*/ 70989 h 481962"/>
              <a:gd name="connsiteX45" fmla="*/ 226797 w 609207"/>
              <a:gd name="connsiteY45" fmla="*/ 91773 h 481962"/>
              <a:gd name="connsiteX46" fmla="*/ 226797 w 609207"/>
              <a:gd name="connsiteY46" fmla="*/ 388990 h 481962"/>
              <a:gd name="connsiteX47" fmla="*/ 205980 w 609207"/>
              <a:gd name="connsiteY47" fmla="*/ 409774 h 481962"/>
              <a:gd name="connsiteX48" fmla="*/ 185163 w 609207"/>
              <a:gd name="connsiteY48" fmla="*/ 388990 h 481962"/>
              <a:gd name="connsiteX49" fmla="*/ 185163 w 609207"/>
              <a:gd name="connsiteY49" fmla="*/ 91773 h 481962"/>
              <a:gd name="connsiteX50" fmla="*/ 205980 w 609207"/>
              <a:gd name="connsiteY50" fmla="*/ 70989 h 481962"/>
              <a:gd name="connsiteX51" fmla="*/ 122713 w 609207"/>
              <a:gd name="connsiteY51" fmla="*/ 70989 h 481962"/>
              <a:gd name="connsiteX52" fmla="*/ 143530 w 609207"/>
              <a:gd name="connsiteY52" fmla="*/ 91773 h 481962"/>
              <a:gd name="connsiteX53" fmla="*/ 143530 w 609207"/>
              <a:gd name="connsiteY53" fmla="*/ 388990 h 481962"/>
              <a:gd name="connsiteX54" fmla="*/ 122713 w 609207"/>
              <a:gd name="connsiteY54" fmla="*/ 409774 h 481962"/>
              <a:gd name="connsiteX55" fmla="*/ 101896 w 609207"/>
              <a:gd name="connsiteY55" fmla="*/ 388990 h 481962"/>
              <a:gd name="connsiteX56" fmla="*/ 101896 w 609207"/>
              <a:gd name="connsiteY56" fmla="*/ 91773 h 481962"/>
              <a:gd name="connsiteX57" fmla="*/ 122713 w 609207"/>
              <a:gd name="connsiteY57" fmla="*/ 70989 h 481962"/>
              <a:gd name="connsiteX58" fmla="*/ 20816 w 609207"/>
              <a:gd name="connsiteY58" fmla="*/ 0 h 481962"/>
              <a:gd name="connsiteX59" fmla="*/ 576590 w 609207"/>
              <a:gd name="connsiteY59" fmla="*/ 0 h 481962"/>
              <a:gd name="connsiteX60" fmla="*/ 597406 w 609207"/>
              <a:gd name="connsiteY60" fmla="*/ 20786 h 481962"/>
              <a:gd name="connsiteX61" fmla="*/ 597406 w 609207"/>
              <a:gd name="connsiteY61" fmla="*/ 399187 h 481962"/>
              <a:gd name="connsiteX62" fmla="*/ 569617 w 609207"/>
              <a:gd name="connsiteY62" fmla="*/ 371438 h 481962"/>
              <a:gd name="connsiteX63" fmla="*/ 581898 w 609207"/>
              <a:gd name="connsiteY63" fmla="*/ 314694 h 481962"/>
              <a:gd name="connsiteX64" fmla="*/ 555775 w 609207"/>
              <a:gd name="connsiteY64" fmla="*/ 233942 h 481962"/>
              <a:gd name="connsiteX65" fmla="*/ 555775 w 609207"/>
              <a:gd name="connsiteY65" fmla="*/ 41571 h 481962"/>
              <a:gd name="connsiteX66" fmla="*/ 41631 w 609207"/>
              <a:gd name="connsiteY66" fmla="*/ 41571 h 481962"/>
              <a:gd name="connsiteX67" fmla="*/ 41631 w 609207"/>
              <a:gd name="connsiteY67" fmla="*/ 428183 h 481962"/>
              <a:gd name="connsiteX68" fmla="*/ 366145 w 609207"/>
              <a:gd name="connsiteY68" fmla="*/ 428183 h 481962"/>
              <a:gd name="connsiteX69" fmla="*/ 444100 w 609207"/>
              <a:gd name="connsiteY69" fmla="*/ 452294 h 481962"/>
              <a:gd name="connsiteX70" fmla="*/ 500926 w 609207"/>
              <a:gd name="connsiteY70" fmla="*/ 440031 h 481962"/>
              <a:gd name="connsiteX71" fmla="*/ 530692 w 609207"/>
              <a:gd name="connsiteY71" fmla="*/ 469754 h 481962"/>
              <a:gd name="connsiteX72" fmla="*/ 20816 w 609207"/>
              <a:gd name="connsiteY72" fmla="*/ 469754 h 481962"/>
              <a:gd name="connsiteX73" fmla="*/ 0 w 609207"/>
              <a:gd name="connsiteY73" fmla="*/ 448968 h 481962"/>
              <a:gd name="connsiteX74" fmla="*/ 0 w 609207"/>
              <a:gd name="connsiteY74" fmla="*/ 20786 h 481962"/>
              <a:gd name="connsiteX75" fmla="*/ 20816 w 609207"/>
              <a:gd name="connsiteY75" fmla="*/ 0 h 481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9207" h="481962">
                <a:moveTo>
                  <a:pt x="441591" y="246218"/>
                </a:moveTo>
                <a:cubicBezTo>
                  <a:pt x="423273" y="246218"/>
                  <a:pt x="406100" y="253286"/>
                  <a:pt x="393195" y="266175"/>
                </a:cubicBezTo>
                <a:cubicBezTo>
                  <a:pt x="366447" y="292888"/>
                  <a:pt x="366447" y="336233"/>
                  <a:pt x="393195" y="362842"/>
                </a:cubicBezTo>
                <a:cubicBezTo>
                  <a:pt x="406100" y="375835"/>
                  <a:pt x="423273" y="382904"/>
                  <a:pt x="441591" y="382904"/>
                </a:cubicBezTo>
                <a:cubicBezTo>
                  <a:pt x="459804" y="382904"/>
                  <a:pt x="476977" y="375835"/>
                  <a:pt x="489987" y="362842"/>
                </a:cubicBezTo>
                <a:cubicBezTo>
                  <a:pt x="502892" y="349953"/>
                  <a:pt x="509970" y="332803"/>
                  <a:pt x="509970" y="314509"/>
                </a:cubicBezTo>
                <a:cubicBezTo>
                  <a:pt x="509970" y="296318"/>
                  <a:pt x="502892" y="279168"/>
                  <a:pt x="489987" y="266175"/>
                </a:cubicBezTo>
                <a:cubicBezTo>
                  <a:pt x="476977" y="253286"/>
                  <a:pt x="459804" y="246218"/>
                  <a:pt x="441591" y="246218"/>
                </a:cubicBezTo>
                <a:close/>
                <a:moveTo>
                  <a:pt x="441591" y="204640"/>
                </a:moveTo>
                <a:cubicBezTo>
                  <a:pt x="470941" y="204640"/>
                  <a:pt x="498625" y="216074"/>
                  <a:pt x="519441" y="236863"/>
                </a:cubicBezTo>
                <a:cubicBezTo>
                  <a:pt x="540152" y="257547"/>
                  <a:pt x="551601" y="285196"/>
                  <a:pt x="551601" y="314509"/>
                </a:cubicBezTo>
                <a:cubicBezTo>
                  <a:pt x="551601" y="336856"/>
                  <a:pt x="545044" y="358165"/>
                  <a:pt x="532763" y="376147"/>
                </a:cubicBezTo>
                <a:lnTo>
                  <a:pt x="603119" y="446517"/>
                </a:lnTo>
                <a:cubicBezTo>
                  <a:pt x="611237" y="454625"/>
                  <a:pt x="611237" y="467722"/>
                  <a:pt x="603119" y="475829"/>
                </a:cubicBezTo>
                <a:cubicBezTo>
                  <a:pt x="599060" y="479883"/>
                  <a:pt x="593648" y="481962"/>
                  <a:pt x="588340" y="481962"/>
                </a:cubicBezTo>
                <a:cubicBezTo>
                  <a:pt x="583032" y="481962"/>
                  <a:pt x="577724" y="479883"/>
                  <a:pt x="573665" y="475829"/>
                </a:cubicBezTo>
                <a:lnTo>
                  <a:pt x="503309" y="405563"/>
                </a:lnTo>
                <a:cubicBezTo>
                  <a:pt x="485199" y="417829"/>
                  <a:pt x="463863" y="424481"/>
                  <a:pt x="441591" y="424481"/>
                </a:cubicBezTo>
                <a:cubicBezTo>
                  <a:pt x="412137" y="424481"/>
                  <a:pt x="384556" y="413047"/>
                  <a:pt x="363741" y="392259"/>
                </a:cubicBezTo>
                <a:cubicBezTo>
                  <a:pt x="320861" y="349434"/>
                  <a:pt x="320861" y="279687"/>
                  <a:pt x="363741" y="236863"/>
                </a:cubicBezTo>
                <a:cubicBezTo>
                  <a:pt x="384556" y="216074"/>
                  <a:pt x="412137" y="204640"/>
                  <a:pt x="441591" y="204640"/>
                </a:cubicBezTo>
                <a:close/>
                <a:moveTo>
                  <a:pt x="455782" y="70989"/>
                </a:moveTo>
                <a:cubicBezTo>
                  <a:pt x="467335" y="70989"/>
                  <a:pt x="476599" y="80344"/>
                  <a:pt x="476599" y="91778"/>
                </a:cubicBezTo>
                <a:lnTo>
                  <a:pt x="476599" y="180859"/>
                </a:lnTo>
                <a:cubicBezTo>
                  <a:pt x="466086" y="178364"/>
                  <a:pt x="455157" y="177013"/>
                  <a:pt x="444124" y="177013"/>
                </a:cubicBezTo>
                <a:cubicBezTo>
                  <a:pt x="441002" y="177013"/>
                  <a:pt x="437983" y="177117"/>
                  <a:pt x="434965" y="177325"/>
                </a:cubicBezTo>
                <a:lnTo>
                  <a:pt x="434965" y="91778"/>
                </a:lnTo>
                <a:cubicBezTo>
                  <a:pt x="434965" y="80344"/>
                  <a:pt x="444333" y="70989"/>
                  <a:pt x="455782" y="70989"/>
                </a:cubicBezTo>
                <a:close/>
                <a:moveTo>
                  <a:pt x="372515" y="70989"/>
                </a:moveTo>
                <a:cubicBezTo>
                  <a:pt x="384068" y="70989"/>
                  <a:pt x="393332" y="80345"/>
                  <a:pt x="393332" y="91780"/>
                </a:cubicBezTo>
                <a:lnTo>
                  <a:pt x="393332" y="186692"/>
                </a:lnTo>
                <a:cubicBezTo>
                  <a:pt x="378240" y="192617"/>
                  <a:pt x="364084" y="201350"/>
                  <a:pt x="351698" y="212473"/>
                </a:cubicBezTo>
                <a:lnTo>
                  <a:pt x="351698" y="91780"/>
                </a:lnTo>
                <a:cubicBezTo>
                  <a:pt x="351698" y="80345"/>
                  <a:pt x="361066" y="70989"/>
                  <a:pt x="372515" y="70989"/>
                </a:cubicBezTo>
                <a:close/>
                <a:moveTo>
                  <a:pt x="289248" y="70989"/>
                </a:moveTo>
                <a:cubicBezTo>
                  <a:pt x="300801" y="70989"/>
                  <a:pt x="310065" y="80342"/>
                  <a:pt x="310065" y="91773"/>
                </a:cubicBezTo>
                <a:lnTo>
                  <a:pt x="310065" y="282366"/>
                </a:lnTo>
                <a:cubicBezTo>
                  <a:pt x="307567" y="292758"/>
                  <a:pt x="306318" y="303566"/>
                  <a:pt x="306318" y="314686"/>
                </a:cubicBezTo>
                <a:cubicBezTo>
                  <a:pt x="306318" y="325701"/>
                  <a:pt x="307567" y="336509"/>
                  <a:pt x="310065" y="346901"/>
                </a:cubicBezTo>
                <a:lnTo>
                  <a:pt x="310065" y="388990"/>
                </a:lnTo>
                <a:cubicBezTo>
                  <a:pt x="310065" y="400421"/>
                  <a:pt x="300801" y="409774"/>
                  <a:pt x="289248" y="409774"/>
                </a:cubicBezTo>
                <a:cubicBezTo>
                  <a:pt x="277799" y="409774"/>
                  <a:pt x="268431" y="400421"/>
                  <a:pt x="268431" y="388990"/>
                </a:cubicBezTo>
                <a:lnTo>
                  <a:pt x="268431" y="91773"/>
                </a:lnTo>
                <a:cubicBezTo>
                  <a:pt x="268431" y="80342"/>
                  <a:pt x="277799" y="70989"/>
                  <a:pt x="289248" y="70989"/>
                </a:cubicBezTo>
                <a:close/>
                <a:moveTo>
                  <a:pt x="205980" y="70989"/>
                </a:moveTo>
                <a:cubicBezTo>
                  <a:pt x="217533" y="70989"/>
                  <a:pt x="226797" y="80342"/>
                  <a:pt x="226797" y="91773"/>
                </a:cubicBezTo>
                <a:lnTo>
                  <a:pt x="226797" y="388990"/>
                </a:lnTo>
                <a:cubicBezTo>
                  <a:pt x="226797" y="400421"/>
                  <a:pt x="217533" y="409774"/>
                  <a:pt x="205980" y="409774"/>
                </a:cubicBezTo>
                <a:cubicBezTo>
                  <a:pt x="194531" y="409774"/>
                  <a:pt x="185163" y="400421"/>
                  <a:pt x="185163" y="388990"/>
                </a:cubicBezTo>
                <a:lnTo>
                  <a:pt x="185163" y="91773"/>
                </a:lnTo>
                <a:cubicBezTo>
                  <a:pt x="185163" y="80342"/>
                  <a:pt x="194531" y="70989"/>
                  <a:pt x="205980" y="70989"/>
                </a:cubicBezTo>
                <a:close/>
                <a:moveTo>
                  <a:pt x="122713" y="70989"/>
                </a:moveTo>
                <a:cubicBezTo>
                  <a:pt x="134266" y="70989"/>
                  <a:pt x="143530" y="80342"/>
                  <a:pt x="143530" y="91773"/>
                </a:cubicBezTo>
                <a:lnTo>
                  <a:pt x="143530" y="388990"/>
                </a:lnTo>
                <a:cubicBezTo>
                  <a:pt x="143530" y="400421"/>
                  <a:pt x="134266" y="409774"/>
                  <a:pt x="122713" y="409774"/>
                </a:cubicBezTo>
                <a:cubicBezTo>
                  <a:pt x="111264" y="409774"/>
                  <a:pt x="101896" y="400421"/>
                  <a:pt x="101896" y="388990"/>
                </a:cubicBezTo>
                <a:lnTo>
                  <a:pt x="101896" y="91773"/>
                </a:lnTo>
                <a:cubicBezTo>
                  <a:pt x="101896" y="80342"/>
                  <a:pt x="111264" y="70989"/>
                  <a:pt x="122713" y="70989"/>
                </a:cubicBezTo>
                <a:close/>
                <a:moveTo>
                  <a:pt x="20816" y="0"/>
                </a:moveTo>
                <a:lnTo>
                  <a:pt x="576590" y="0"/>
                </a:lnTo>
                <a:cubicBezTo>
                  <a:pt x="588039" y="0"/>
                  <a:pt x="597406" y="9354"/>
                  <a:pt x="597406" y="20786"/>
                </a:cubicBezTo>
                <a:lnTo>
                  <a:pt x="597406" y="399187"/>
                </a:lnTo>
                <a:lnTo>
                  <a:pt x="569617" y="371438"/>
                </a:lnTo>
                <a:cubicBezTo>
                  <a:pt x="577735" y="353771"/>
                  <a:pt x="581898" y="334440"/>
                  <a:pt x="581898" y="314694"/>
                </a:cubicBezTo>
                <a:cubicBezTo>
                  <a:pt x="581898" y="285282"/>
                  <a:pt x="572740" y="257325"/>
                  <a:pt x="555775" y="233942"/>
                </a:cubicBezTo>
                <a:lnTo>
                  <a:pt x="555775" y="41571"/>
                </a:lnTo>
                <a:lnTo>
                  <a:pt x="41631" y="41571"/>
                </a:lnTo>
                <a:lnTo>
                  <a:pt x="41631" y="428183"/>
                </a:lnTo>
                <a:lnTo>
                  <a:pt x="366145" y="428183"/>
                </a:lnTo>
                <a:cubicBezTo>
                  <a:pt x="388938" y="443876"/>
                  <a:pt x="415790" y="452294"/>
                  <a:pt x="444100" y="452294"/>
                </a:cubicBezTo>
                <a:cubicBezTo>
                  <a:pt x="463874" y="452294"/>
                  <a:pt x="483233" y="448033"/>
                  <a:pt x="500926" y="440031"/>
                </a:cubicBezTo>
                <a:lnTo>
                  <a:pt x="530692" y="469754"/>
                </a:lnTo>
                <a:lnTo>
                  <a:pt x="20816" y="469754"/>
                </a:lnTo>
                <a:cubicBezTo>
                  <a:pt x="9367" y="469754"/>
                  <a:pt x="0" y="460401"/>
                  <a:pt x="0" y="448968"/>
                </a:cubicBezTo>
                <a:lnTo>
                  <a:pt x="0" y="20786"/>
                </a:lnTo>
                <a:cubicBezTo>
                  <a:pt x="0" y="9354"/>
                  <a:pt x="9367" y="0"/>
                  <a:pt x="2081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24-hour-service_66164">
            <a:extLst>
              <a:ext uri="{FF2B5EF4-FFF2-40B4-BE49-F238E27FC236}">
                <a16:creationId xmlns:a16="http://schemas.microsoft.com/office/drawing/2014/main" xmlns="" id="{7FCF7E67-C2FE-42FE-B012-F741DF8E8C9F}"/>
              </a:ext>
            </a:extLst>
          </p:cNvPr>
          <p:cNvSpPr/>
          <p:nvPr/>
        </p:nvSpPr>
        <p:spPr>
          <a:xfrm>
            <a:off x="6995341" y="2539881"/>
            <a:ext cx="1002641" cy="955566"/>
          </a:xfrm>
          <a:custGeom>
            <a:avLst/>
            <a:gdLst>
              <a:gd name="connsiteX0" fmla="*/ 255877 w 606193"/>
              <a:gd name="connsiteY0" fmla="*/ 529706 h 577732"/>
              <a:gd name="connsiteX1" fmla="*/ 270548 w 606193"/>
              <a:gd name="connsiteY1" fmla="*/ 531279 h 577732"/>
              <a:gd name="connsiteX2" fmla="*/ 291916 w 606193"/>
              <a:gd name="connsiteY2" fmla="*/ 556338 h 577732"/>
              <a:gd name="connsiteX3" fmla="*/ 266807 w 606193"/>
              <a:gd name="connsiteY3" fmla="*/ 577663 h 577732"/>
              <a:gd name="connsiteX4" fmla="*/ 249280 w 606193"/>
              <a:gd name="connsiteY4" fmla="*/ 575698 h 577732"/>
              <a:gd name="connsiteX5" fmla="*/ 230276 w 606193"/>
              <a:gd name="connsiteY5" fmla="*/ 559385 h 577732"/>
              <a:gd name="connsiteX6" fmla="*/ 229488 w 606193"/>
              <a:gd name="connsiteY6" fmla="*/ 549459 h 577732"/>
              <a:gd name="connsiteX7" fmla="*/ 255877 w 606193"/>
              <a:gd name="connsiteY7" fmla="*/ 529706 h 577732"/>
              <a:gd name="connsiteX8" fmla="*/ 352891 w 606193"/>
              <a:gd name="connsiteY8" fmla="*/ 523777 h 577732"/>
              <a:gd name="connsiteX9" fmla="*/ 381381 w 606193"/>
              <a:gd name="connsiteY9" fmla="*/ 540216 h 577732"/>
              <a:gd name="connsiteX10" fmla="*/ 365016 w 606193"/>
              <a:gd name="connsiteY10" fmla="*/ 568762 h 577732"/>
              <a:gd name="connsiteX11" fmla="*/ 347764 w 606193"/>
              <a:gd name="connsiteY11" fmla="*/ 572798 h 577732"/>
              <a:gd name="connsiteX12" fmla="*/ 320752 w 606193"/>
              <a:gd name="connsiteY12" fmla="*/ 556753 h 577732"/>
              <a:gd name="connsiteX13" fmla="*/ 320259 w 606193"/>
              <a:gd name="connsiteY13" fmla="*/ 554686 h 577732"/>
              <a:gd name="connsiteX14" fmla="*/ 338399 w 606193"/>
              <a:gd name="connsiteY14" fmla="*/ 527222 h 577732"/>
              <a:gd name="connsiteX15" fmla="*/ 352891 w 606193"/>
              <a:gd name="connsiteY15" fmla="*/ 523777 h 577732"/>
              <a:gd name="connsiteX16" fmla="*/ 159338 w 606193"/>
              <a:gd name="connsiteY16" fmla="*/ 502850 h 577732"/>
              <a:gd name="connsiteX17" fmla="*/ 177124 w 606193"/>
              <a:gd name="connsiteY17" fmla="*/ 504388 h 577732"/>
              <a:gd name="connsiteX18" fmla="*/ 190426 w 606193"/>
              <a:gd name="connsiteY18" fmla="*/ 510882 h 577732"/>
              <a:gd name="connsiteX19" fmla="*/ 202250 w 606193"/>
              <a:gd name="connsiteY19" fmla="*/ 541583 h 577732"/>
              <a:gd name="connsiteX20" fmla="*/ 171409 w 606193"/>
              <a:gd name="connsiteY20" fmla="*/ 553292 h 577732"/>
              <a:gd name="connsiteX21" fmla="*/ 155545 w 606193"/>
              <a:gd name="connsiteY21" fmla="*/ 545617 h 577732"/>
              <a:gd name="connsiteX22" fmla="*/ 144016 w 606193"/>
              <a:gd name="connsiteY22" fmla="*/ 531743 h 577732"/>
              <a:gd name="connsiteX23" fmla="*/ 145691 w 606193"/>
              <a:gd name="connsiteY23" fmla="*/ 514228 h 577732"/>
              <a:gd name="connsiteX24" fmla="*/ 159338 w 606193"/>
              <a:gd name="connsiteY24" fmla="*/ 502850 h 577732"/>
              <a:gd name="connsiteX25" fmla="*/ 445338 w 606193"/>
              <a:gd name="connsiteY25" fmla="*/ 485453 h 577732"/>
              <a:gd name="connsiteX26" fmla="*/ 460287 w 606193"/>
              <a:gd name="connsiteY26" fmla="*/ 495076 h 577732"/>
              <a:gd name="connsiteX27" fmla="*/ 454278 w 606193"/>
              <a:gd name="connsiteY27" fmla="*/ 527423 h 577732"/>
              <a:gd name="connsiteX28" fmla="*/ 439500 w 606193"/>
              <a:gd name="connsiteY28" fmla="*/ 536960 h 577732"/>
              <a:gd name="connsiteX29" fmla="*/ 407483 w 606193"/>
              <a:gd name="connsiteY29" fmla="*/ 529095 h 577732"/>
              <a:gd name="connsiteX30" fmla="*/ 405119 w 606193"/>
              <a:gd name="connsiteY30" fmla="*/ 523785 h 577732"/>
              <a:gd name="connsiteX31" fmla="*/ 415463 w 606193"/>
              <a:gd name="connsiteY31" fmla="*/ 497141 h 577732"/>
              <a:gd name="connsiteX32" fmla="*/ 427876 w 606193"/>
              <a:gd name="connsiteY32" fmla="*/ 489177 h 577732"/>
              <a:gd name="connsiteX33" fmla="*/ 445338 w 606193"/>
              <a:gd name="connsiteY33" fmla="*/ 485453 h 577732"/>
              <a:gd name="connsiteX34" fmla="*/ 502129 w 606193"/>
              <a:gd name="connsiteY34" fmla="*/ 422161 h 577732"/>
              <a:gd name="connsiteX35" fmla="*/ 519485 w 606193"/>
              <a:gd name="connsiteY35" fmla="*/ 426216 h 577732"/>
              <a:gd name="connsiteX36" fmla="*/ 524704 w 606193"/>
              <a:gd name="connsiteY36" fmla="*/ 458656 h 577732"/>
              <a:gd name="connsiteX37" fmla="*/ 513971 w 606193"/>
              <a:gd name="connsiteY37" fmla="*/ 472615 h 577732"/>
              <a:gd name="connsiteX38" fmla="*/ 481179 w 606193"/>
              <a:gd name="connsiteY38" fmla="*/ 475957 h 577732"/>
              <a:gd name="connsiteX39" fmla="*/ 473696 w 606193"/>
              <a:gd name="connsiteY39" fmla="*/ 464652 h 577732"/>
              <a:gd name="connsiteX40" fmla="*/ 477930 w 606193"/>
              <a:gd name="connsiteY40" fmla="*/ 443222 h 577732"/>
              <a:gd name="connsiteX41" fmla="*/ 486989 w 606193"/>
              <a:gd name="connsiteY41" fmla="*/ 431524 h 577732"/>
              <a:gd name="connsiteX42" fmla="*/ 502129 w 606193"/>
              <a:gd name="connsiteY42" fmla="*/ 422161 h 577732"/>
              <a:gd name="connsiteX43" fmla="*/ 552108 w 606193"/>
              <a:gd name="connsiteY43" fmla="*/ 341518 h 577732"/>
              <a:gd name="connsiteX44" fmla="*/ 567874 w 606193"/>
              <a:gd name="connsiteY44" fmla="*/ 370350 h 577732"/>
              <a:gd name="connsiteX45" fmla="*/ 562455 w 606193"/>
              <a:gd name="connsiteY45" fmla="*/ 387078 h 577732"/>
              <a:gd name="connsiteX46" fmla="*/ 532697 w 606193"/>
              <a:gd name="connsiteY46" fmla="*/ 401149 h 577732"/>
              <a:gd name="connsiteX47" fmla="*/ 518212 w 606193"/>
              <a:gd name="connsiteY47" fmla="*/ 385995 h 577732"/>
              <a:gd name="connsiteX48" fmla="*/ 518606 w 606193"/>
              <a:gd name="connsiteY48" fmla="*/ 371432 h 577732"/>
              <a:gd name="connsiteX49" fmla="*/ 523139 w 606193"/>
              <a:gd name="connsiteY49" fmla="*/ 357361 h 577732"/>
              <a:gd name="connsiteX50" fmla="*/ 552108 w 606193"/>
              <a:gd name="connsiteY50" fmla="*/ 341518 h 577732"/>
              <a:gd name="connsiteX51" fmla="*/ 384305 w 606193"/>
              <a:gd name="connsiteY51" fmla="*/ 251149 h 577732"/>
              <a:gd name="connsiteX52" fmla="*/ 339287 w 606193"/>
              <a:gd name="connsiteY52" fmla="*/ 304059 h 577732"/>
              <a:gd name="connsiteX53" fmla="*/ 384305 w 606193"/>
              <a:gd name="connsiteY53" fmla="*/ 304059 h 577732"/>
              <a:gd name="connsiteX54" fmla="*/ 384305 w 606193"/>
              <a:gd name="connsiteY54" fmla="*/ 200698 h 577732"/>
              <a:gd name="connsiteX55" fmla="*/ 425088 w 606193"/>
              <a:gd name="connsiteY55" fmla="*/ 200698 h 577732"/>
              <a:gd name="connsiteX56" fmla="*/ 425088 w 606193"/>
              <a:gd name="connsiteY56" fmla="*/ 304059 h 577732"/>
              <a:gd name="connsiteX57" fmla="*/ 446267 w 606193"/>
              <a:gd name="connsiteY57" fmla="*/ 304059 h 577732"/>
              <a:gd name="connsiteX58" fmla="*/ 446267 w 606193"/>
              <a:gd name="connsiteY58" fmla="*/ 340348 h 577732"/>
              <a:gd name="connsiteX59" fmla="*/ 425088 w 606193"/>
              <a:gd name="connsiteY59" fmla="*/ 340348 h 577732"/>
              <a:gd name="connsiteX60" fmla="*/ 425088 w 606193"/>
              <a:gd name="connsiteY60" fmla="*/ 371819 h 577732"/>
              <a:gd name="connsiteX61" fmla="*/ 384305 w 606193"/>
              <a:gd name="connsiteY61" fmla="*/ 371819 h 577732"/>
              <a:gd name="connsiteX62" fmla="*/ 384305 w 606193"/>
              <a:gd name="connsiteY62" fmla="*/ 340348 h 577732"/>
              <a:gd name="connsiteX63" fmla="*/ 298997 w 606193"/>
              <a:gd name="connsiteY63" fmla="*/ 340348 h 577732"/>
              <a:gd name="connsiteX64" fmla="*/ 298997 w 606193"/>
              <a:gd name="connsiteY64" fmla="*/ 301895 h 577732"/>
              <a:gd name="connsiteX65" fmla="*/ 214780 w 606193"/>
              <a:gd name="connsiteY65" fmla="*/ 200698 h 577732"/>
              <a:gd name="connsiteX66" fmla="*/ 253193 w 606193"/>
              <a:gd name="connsiteY66" fmla="*/ 206304 h 577732"/>
              <a:gd name="connsiteX67" fmla="*/ 274862 w 606193"/>
              <a:gd name="connsiteY67" fmla="*/ 223613 h 577732"/>
              <a:gd name="connsiteX68" fmla="*/ 282741 w 606193"/>
              <a:gd name="connsiteY68" fmla="*/ 249674 h 577732"/>
              <a:gd name="connsiteX69" fmla="*/ 273680 w 606193"/>
              <a:gd name="connsiteY69" fmla="*/ 279079 h 577732"/>
              <a:gd name="connsiteX70" fmla="*/ 240881 w 606193"/>
              <a:gd name="connsiteY70" fmla="*/ 309861 h 577732"/>
              <a:gd name="connsiteX71" fmla="*/ 221970 w 606193"/>
              <a:gd name="connsiteY71" fmla="*/ 323531 h 577732"/>
              <a:gd name="connsiteX72" fmla="*/ 210742 w 606193"/>
              <a:gd name="connsiteY72" fmla="*/ 333661 h 577732"/>
              <a:gd name="connsiteX73" fmla="*/ 283825 w 606193"/>
              <a:gd name="connsiteY73" fmla="*/ 333661 h 577732"/>
              <a:gd name="connsiteX74" fmla="*/ 283825 w 606193"/>
              <a:gd name="connsiteY74" fmla="*/ 371819 h 577732"/>
              <a:gd name="connsiteX75" fmla="*/ 143470 w 606193"/>
              <a:gd name="connsiteY75" fmla="*/ 371819 h 577732"/>
              <a:gd name="connsiteX76" fmla="*/ 158047 w 606193"/>
              <a:gd name="connsiteY76" fmla="*/ 332678 h 577732"/>
              <a:gd name="connsiteX77" fmla="*/ 204044 w 606193"/>
              <a:gd name="connsiteY77" fmla="*/ 289504 h 577732"/>
              <a:gd name="connsiteX78" fmla="*/ 230342 w 606193"/>
              <a:gd name="connsiteY78" fmla="*/ 266294 h 577732"/>
              <a:gd name="connsiteX79" fmla="*/ 236055 w 606193"/>
              <a:gd name="connsiteY79" fmla="*/ 251346 h 577732"/>
              <a:gd name="connsiteX80" fmla="*/ 230342 w 606193"/>
              <a:gd name="connsiteY80" fmla="*/ 238168 h 577732"/>
              <a:gd name="connsiteX81" fmla="*/ 216060 w 606193"/>
              <a:gd name="connsiteY81" fmla="*/ 232660 h 577732"/>
              <a:gd name="connsiteX82" fmla="*/ 201385 w 606193"/>
              <a:gd name="connsiteY82" fmla="*/ 238364 h 577732"/>
              <a:gd name="connsiteX83" fmla="*/ 193801 w 606193"/>
              <a:gd name="connsiteY83" fmla="*/ 258132 h 577732"/>
              <a:gd name="connsiteX84" fmla="*/ 146917 w 606193"/>
              <a:gd name="connsiteY84" fmla="*/ 254395 h 577732"/>
              <a:gd name="connsiteX85" fmla="*/ 156964 w 606193"/>
              <a:gd name="connsiteY85" fmla="*/ 223613 h 577732"/>
              <a:gd name="connsiteX86" fmla="*/ 177746 w 606193"/>
              <a:gd name="connsiteY86" fmla="*/ 206599 h 577732"/>
              <a:gd name="connsiteX87" fmla="*/ 214780 w 606193"/>
              <a:gd name="connsiteY87" fmla="*/ 200698 h 577732"/>
              <a:gd name="connsiteX88" fmla="*/ 311250 w 606193"/>
              <a:gd name="connsiteY88" fmla="*/ 780 h 577732"/>
              <a:gd name="connsiteX89" fmla="*/ 405490 w 606193"/>
              <a:gd name="connsiteY89" fmla="*/ 24193 h 577732"/>
              <a:gd name="connsiteX90" fmla="*/ 406376 w 606193"/>
              <a:gd name="connsiteY90" fmla="*/ 24488 h 577732"/>
              <a:gd name="connsiteX91" fmla="*/ 406475 w 606193"/>
              <a:gd name="connsiteY91" fmla="*/ 24586 h 577732"/>
              <a:gd name="connsiteX92" fmla="*/ 426768 w 606193"/>
              <a:gd name="connsiteY92" fmla="*/ 34423 h 577732"/>
              <a:gd name="connsiteX93" fmla="*/ 565179 w 606193"/>
              <a:gd name="connsiteY93" fmla="*/ 199492 h 577732"/>
              <a:gd name="connsiteX94" fmla="*/ 595718 w 606193"/>
              <a:gd name="connsiteY94" fmla="*/ 189950 h 577732"/>
              <a:gd name="connsiteX95" fmla="*/ 604978 w 606193"/>
              <a:gd name="connsiteY95" fmla="*/ 200082 h 577732"/>
              <a:gd name="connsiteX96" fmla="*/ 574538 w 606193"/>
              <a:gd name="connsiteY96" fmla="*/ 273271 h 577732"/>
              <a:gd name="connsiteX97" fmla="*/ 554737 w 606193"/>
              <a:gd name="connsiteY97" fmla="*/ 279468 h 577732"/>
              <a:gd name="connsiteX98" fmla="*/ 488142 w 606193"/>
              <a:gd name="connsiteY98" fmla="*/ 236381 h 577732"/>
              <a:gd name="connsiteX99" fmla="*/ 490014 w 606193"/>
              <a:gd name="connsiteY99" fmla="*/ 222806 h 577732"/>
              <a:gd name="connsiteX100" fmla="*/ 520651 w 606193"/>
              <a:gd name="connsiteY100" fmla="*/ 213264 h 577732"/>
              <a:gd name="connsiteX101" fmla="*/ 500949 w 606193"/>
              <a:gd name="connsiteY101" fmla="*/ 169095 h 577732"/>
              <a:gd name="connsiteX102" fmla="*/ 500752 w 606193"/>
              <a:gd name="connsiteY102" fmla="*/ 168701 h 577732"/>
              <a:gd name="connsiteX103" fmla="*/ 498978 w 606193"/>
              <a:gd name="connsiteY103" fmla="*/ 165652 h 577732"/>
              <a:gd name="connsiteX104" fmla="*/ 498880 w 606193"/>
              <a:gd name="connsiteY104" fmla="*/ 165553 h 577732"/>
              <a:gd name="connsiteX105" fmla="*/ 304711 w 606193"/>
              <a:gd name="connsiteY105" fmla="*/ 47015 h 577732"/>
              <a:gd name="connsiteX106" fmla="*/ 302839 w 606193"/>
              <a:gd name="connsiteY106" fmla="*/ 46917 h 577732"/>
              <a:gd name="connsiteX107" fmla="*/ 298209 w 606193"/>
              <a:gd name="connsiteY107" fmla="*/ 46720 h 577732"/>
              <a:gd name="connsiteX108" fmla="*/ 296928 w 606193"/>
              <a:gd name="connsiteY108" fmla="*/ 46720 h 577732"/>
              <a:gd name="connsiteX109" fmla="*/ 219595 w 606193"/>
              <a:gd name="connsiteY109" fmla="*/ 56951 h 577732"/>
              <a:gd name="connsiteX110" fmla="*/ 149848 w 606193"/>
              <a:gd name="connsiteY110" fmla="*/ 90889 h 577732"/>
              <a:gd name="connsiteX111" fmla="*/ 146302 w 606193"/>
              <a:gd name="connsiteY111" fmla="*/ 93447 h 577732"/>
              <a:gd name="connsiteX112" fmla="*/ 57049 w 606193"/>
              <a:gd name="connsiteY112" fmla="*/ 359444 h 577732"/>
              <a:gd name="connsiteX113" fmla="*/ 66408 w 606193"/>
              <a:gd name="connsiteY113" fmla="*/ 385120 h 577732"/>
              <a:gd name="connsiteX114" fmla="*/ 72712 w 606193"/>
              <a:gd name="connsiteY114" fmla="*/ 398597 h 577732"/>
              <a:gd name="connsiteX115" fmla="*/ 73008 w 606193"/>
              <a:gd name="connsiteY115" fmla="*/ 399285 h 577732"/>
              <a:gd name="connsiteX116" fmla="*/ 108374 w 606193"/>
              <a:gd name="connsiteY116" fmla="*/ 450930 h 577732"/>
              <a:gd name="connsiteX117" fmla="*/ 106502 w 606193"/>
              <a:gd name="connsiteY117" fmla="*/ 483787 h 577732"/>
              <a:gd name="connsiteX118" fmla="*/ 73599 w 606193"/>
              <a:gd name="connsiteY118" fmla="*/ 482016 h 577732"/>
              <a:gd name="connsiteX119" fmla="*/ 12423 w 606193"/>
              <a:gd name="connsiteY119" fmla="*/ 372823 h 577732"/>
              <a:gd name="connsiteX120" fmla="*/ 2374 w 606193"/>
              <a:gd name="connsiteY120" fmla="*/ 325801 h 577732"/>
              <a:gd name="connsiteX121" fmla="*/ 2374 w 606193"/>
              <a:gd name="connsiteY121" fmla="*/ 325506 h 577732"/>
              <a:gd name="connsiteX122" fmla="*/ 2276 w 606193"/>
              <a:gd name="connsiteY122" fmla="*/ 325113 h 577732"/>
              <a:gd name="connsiteX123" fmla="*/ 34588 w 606193"/>
              <a:gd name="connsiteY123" fmla="*/ 152568 h 577732"/>
              <a:gd name="connsiteX124" fmla="*/ 43454 w 606193"/>
              <a:gd name="connsiteY124" fmla="*/ 137222 h 577732"/>
              <a:gd name="connsiteX125" fmla="*/ 44045 w 606193"/>
              <a:gd name="connsiteY125" fmla="*/ 136238 h 577732"/>
              <a:gd name="connsiteX126" fmla="*/ 53798 w 606193"/>
              <a:gd name="connsiteY126" fmla="*/ 121581 h 577732"/>
              <a:gd name="connsiteX127" fmla="*/ 54192 w 606193"/>
              <a:gd name="connsiteY127" fmla="*/ 121089 h 577732"/>
              <a:gd name="connsiteX128" fmla="*/ 194770 w 606193"/>
              <a:gd name="connsiteY128" fmla="*/ 16126 h 577732"/>
              <a:gd name="connsiteX129" fmla="*/ 195952 w 606193"/>
              <a:gd name="connsiteY129" fmla="*/ 15634 h 577732"/>
              <a:gd name="connsiteX130" fmla="*/ 206395 w 606193"/>
              <a:gd name="connsiteY130" fmla="*/ 12290 h 577732"/>
              <a:gd name="connsiteX131" fmla="*/ 212798 w 606193"/>
              <a:gd name="connsiteY131" fmla="*/ 10421 h 577732"/>
              <a:gd name="connsiteX132" fmla="*/ 214276 w 606193"/>
              <a:gd name="connsiteY132" fmla="*/ 10126 h 577732"/>
              <a:gd name="connsiteX133" fmla="*/ 311250 w 606193"/>
              <a:gd name="connsiteY133" fmla="*/ 780 h 577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606193" h="577732">
                <a:moveTo>
                  <a:pt x="255877" y="529706"/>
                </a:moveTo>
                <a:cubicBezTo>
                  <a:pt x="260702" y="530394"/>
                  <a:pt x="265724" y="530885"/>
                  <a:pt x="270548" y="531279"/>
                </a:cubicBezTo>
                <a:cubicBezTo>
                  <a:pt x="283448" y="532360"/>
                  <a:pt x="292999" y="543563"/>
                  <a:pt x="291916" y="556338"/>
                </a:cubicBezTo>
                <a:cubicBezTo>
                  <a:pt x="290931" y="569114"/>
                  <a:pt x="279706" y="578646"/>
                  <a:pt x="266807" y="577663"/>
                </a:cubicBezTo>
                <a:cubicBezTo>
                  <a:pt x="260997" y="577172"/>
                  <a:pt x="255089" y="576484"/>
                  <a:pt x="249280" y="575698"/>
                </a:cubicBezTo>
                <a:cubicBezTo>
                  <a:pt x="240024" y="574420"/>
                  <a:pt x="232836" y="567738"/>
                  <a:pt x="230276" y="559385"/>
                </a:cubicBezTo>
                <a:cubicBezTo>
                  <a:pt x="229291" y="556240"/>
                  <a:pt x="228996" y="552899"/>
                  <a:pt x="229488" y="549459"/>
                </a:cubicBezTo>
                <a:cubicBezTo>
                  <a:pt x="231359" y="536684"/>
                  <a:pt x="243076" y="527839"/>
                  <a:pt x="255877" y="529706"/>
                </a:cubicBezTo>
                <a:close/>
                <a:moveTo>
                  <a:pt x="352891" y="523777"/>
                </a:moveTo>
                <a:cubicBezTo>
                  <a:pt x="365312" y="520430"/>
                  <a:pt x="378030" y="527813"/>
                  <a:pt x="381381" y="540216"/>
                </a:cubicBezTo>
                <a:cubicBezTo>
                  <a:pt x="384733" y="552619"/>
                  <a:pt x="377438" y="565415"/>
                  <a:pt x="365016" y="568762"/>
                </a:cubicBezTo>
                <a:cubicBezTo>
                  <a:pt x="359299" y="570239"/>
                  <a:pt x="353482" y="571617"/>
                  <a:pt x="347764" y="572798"/>
                </a:cubicBezTo>
                <a:cubicBezTo>
                  <a:pt x="335836" y="575259"/>
                  <a:pt x="324203" y="568172"/>
                  <a:pt x="320752" y="556753"/>
                </a:cubicBezTo>
                <a:cubicBezTo>
                  <a:pt x="320555" y="556064"/>
                  <a:pt x="320358" y="555375"/>
                  <a:pt x="320259" y="554686"/>
                </a:cubicBezTo>
                <a:cubicBezTo>
                  <a:pt x="317696" y="542086"/>
                  <a:pt x="325780" y="529781"/>
                  <a:pt x="338399" y="527222"/>
                </a:cubicBezTo>
                <a:cubicBezTo>
                  <a:pt x="343229" y="526238"/>
                  <a:pt x="348060" y="525057"/>
                  <a:pt x="352891" y="523777"/>
                </a:cubicBezTo>
                <a:close/>
                <a:moveTo>
                  <a:pt x="159338" y="502850"/>
                </a:moveTo>
                <a:cubicBezTo>
                  <a:pt x="165029" y="501067"/>
                  <a:pt x="171409" y="501436"/>
                  <a:pt x="177124" y="504388"/>
                </a:cubicBezTo>
                <a:cubicBezTo>
                  <a:pt x="181459" y="506651"/>
                  <a:pt x="185992" y="508816"/>
                  <a:pt x="190426" y="510882"/>
                </a:cubicBezTo>
                <a:cubicBezTo>
                  <a:pt x="202152" y="516098"/>
                  <a:pt x="207473" y="529873"/>
                  <a:pt x="202250" y="541583"/>
                </a:cubicBezTo>
                <a:cubicBezTo>
                  <a:pt x="196929" y="553292"/>
                  <a:pt x="183233" y="558606"/>
                  <a:pt x="171409" y="553292"/>
                </a:cubicBezTo>
                <a:cubicBezTo>
                  <a:pt x="166088" y="550931"/>
                  <a:pt x="160767" y="548373"/>
                  <a:pt x="155545" y="545617"/>
                </a:cubicBezTo>
                <a:cubicBezTo>
                  <a:pt x="149731" y="542665"/>
                  <a:pt x="145789" y="537549"/>
                  <a:pt x="144016" y="531743"/>
                </a:cubicBezTo>
                <a:cubicBezTo>
                  <a:pt x="142341" y="526134"/>
                  <a:pt x="142735" y="519837"/>
                  <a:pt x="145691" y="514228"/>
                </a:cubicBezTo>
                <a:cubicBezTo>
                  <a:pt x="148647" y="508570"/>
                  <a:pt x="153648" y="504634"/>
                  <a:pt x="159338" y="502850"/>
                </a:cubicBezTo>
                <a:close/>
                <a:moveTo>
                  <a:pt x="445338" y="485453"/>
                </a:moveTo>
                <a:cubicBezTo>
                  <a:pt x="451199" y="486522"/>
                  <a:pt x="456642" y="489816"/>
                  <a:pt x="460287" y="495076"/>
                </a:cubicBezTo>
                <a:cubicBezTo>
                  <a:pt x="467577" y="505694"/>
                  <a:pt x="464917" y="520148"/>
                  <a:pt x="454278" y="527423"/>
                </a:cubicBezTo>
                <a:cubicBezTo>
                  <a:pt x="449450" y="530766"/>
                  <a:pt x="444525" y="533912"/>
                  <a:pt x="439500" y="536960"/>
                </a:cubicBezTo>
                <a:cubicBezTo>
                  <a:pt x="428467" y="543646"/>
                  <a:pt x="414182" y="540107"/>
                  <a:pt x="407483" y="529095"/>
                </a:cubicBezTo>
                <a:cubicBezTo>
                  <a:pt x="406498" y="527325"/>
                  <a:pt x="405710" y="525555"/>
                  <a:pt x="405119" y="523785"/>
                </a:cubicBezTo>
                <a:cubicBezTo>
                  <a:pt x="402163" y="513855"/>
                  <a:pt x="406104" y="502745"/>
                  <a:pt x="415463" y="497141"/>
                </a:cubicBezTo>
                <a:cubicBezTo>
                  <a:pt x="419600" y="494584"/>
                  <a:pt x="423837" y="491930"/>
                  <a:pt x="427876" y="489177"/>
                </a:cubicBezTo>
                <a:cubicBezTo>
                  <a:pt x="433195" y="485539"/>
                  <a:pt x="439476" y="484384"/>
                  <a:pt x="445338" y="485453"/>
                </a:cubicBezTo>
                <a:close/>
                <a:moveTo>
                  <a:pt x="502129" y="422161"/>
                </a:moveTo>
                <a:cubicBezTo>
                  <a:pt x="508013" y="421203"/>
                  <a:pt x="514266" y="422481"/>
                  <a:pt x="519485" y="426216"/>
                </a:cubicBezTo>
                <a:cubicBezTo>
                  <a:pt x="529923" y="433785"/>
                  <a:pt x="532286" y="448236"/>
                  <a:pt x="524704" y="458656"/>
                </a:cubicBezTo>
                <a:cubicBezTo>
                  <a:pt x="521257" y="463374"/>
                  <a:pt x="517712" y="468093"/>
                  <a:pt x="513971" y="472615"/>
                </a:cubicBezTo>
                <a:cubicBezTo>
                  <a:pt x="505797" y="482543"/>
                  <a:pt x="491125" y="484018"/>
                  <a:pt x="481179" y="475957"/>
                </a:cubicBezTo>
                <a:cubicBezTo>
                  <a:pt x="477438" y="472910"/>
                  <a:pt x="474976" y="468879"/>
                  <a:pt x="473696" y="464652"/>
                </a:cubicBezTo>
                <a:cubicBezTo>
                  <a:pt x="471529" y="457476"/>
                  <a:pt x="472809" y="449415"/>
                  <a:pt x="477930" y="443222"/>
                </a:cubicBezTo>
                <a:cubicBezTo>
                  <a:pt x="481081" y="439389"/>
                  <a:pt x="484035" y="435456"/>
                  <a:pt x="486989" y="431524"/>
                </a:cubicBezTo>
                <a:cubicBezTo>
                  <a:pt x="490731" y="426314"/>
                  <a:pt x="496246" y="423119"/>
                  <a:pt x="502129" y="422161"/>
                </a:cubicBezTo>
                <a:close/>
                <a:moveTo>
                  <a:pt x="552108" y="341518"/>
                </a:moveTo>
                <a:cubicBezTo>
                  <a:pt x="564426" y="345060"/>
                  <a:pt x="571520" y="358049"/>
                  <a:pt x="567874" y="370350"/>
                </a:cubicBezTo>
                <a:cubicBezTo>
                  <a:pt x="566298" y="375958"/>
                  <a:pt x="564426" y="381567"/>
                  <a:pt x="562455" y="387078"/>
                </a:cubicBezTo>
                <a:cubicBezTo>
                  <a:pt x="558119" y="399181"/>
                  <a:pt x="544817" y="405479"/>
                  <a:pt x="532697" y="401149"/>
                </a:cubicBezTo>
                <a:cubicBezTo>
                  <a:pt x="525405" y="398591"/>
                  <a:pt x="520281" y="392785"/>
                  <a:pt x="518212" y="385995"/>
                </a:cubicBezTo>
                <a:cubicBezTo>
                  <a:pt x="516832" y="381371"/>
                  <a:pt x="516832" y="376254"/>
                  <a:pt x="518606" y="371432"/>
                </a:cubicBezTo>
                <a:cubicBezTo>
                  <a:pt x="520281" y="366807"/>
                  <a:pt x="521759" y="362084"/>
                  <a:pt x="523139" y="357361"/>
                </a:cubicBezTo>
                <a:cubicBezTo>
                  <a:pt x="526784" y="344962"/>
                  <a:pt x="539693" y="337877"/>
                  <a:pt x="552108" y="341518"/>
                </a:cubicBezTo>
                <a:close/>
                <a:moveTo>
                  <a:pt x="384305" y="251149"/>
                </a:moveTo>
                <a:lnTo>
                  <a:pt x="339287" y="304059"/>
                </a:lnTo>
                <a:lnTo>
                  <a:pt x="384305" y="304059"/>
                </a:lnTo>
                <a:close/>
                <a:moveTo>
                  <a:pt x="384305" y="200698"/>
                </a:moveTo>
                <a:lnTo>
                  <a:pt x="425088" y="200698"/>
                </a:lnTo>
                <a:lnTo>
                  <a:pt x="425088" y="304059"/>
                </a:lnTo>
                <a:lnTo>
                  <a:pt x="446267" y="304059"/>
                </a:lnTo>
                <a:lnTo>
                  <a:pt x="446267" y="340348"/>
                </a:lnTo>
                <a:lnTo>
                  <a:pt x="425088" y="340348"/>
                </a:lnTo>
                <a:lnTo>
                  <a:pt x="425088" y="371819"/>
                </a:lnTo>
                <a:lnTo>
                  <a:pt x="384305" y="371819"/>
                </a:lnTo>
                <a:lnTo>
                  <a:pt x="384305" y="340348"/>
                </a:lnTo>
                <a:lnTo>
                  <a:pt x="298997" y="340348"/>
                </a:lnTo>
                <a:lnTo>
                  <a:pt x="298997" y="301895"/>
                </a:lnTo>
                <a:close/>
                <a:moveTo>
                  <a:pt x="214780" y="200698"/>
                </a:moveTo>
                <a:cubicBezTo>
                  <a:pt x="231229" y="200698"/>
                  <a:pt x="244033" y="202567"/>
                  <a:pt x="253193" y="206304"/>
                </a:cubicBezTo>
                <a:cubicBezTo>
                  <a:pt x="262353" y="210041"/>
                  <a:pt x="269543" y="215843"/>
                  <a:pt x="274862" y="223613"/>
                </a:cubicBezTo>
                <a:cubicBezTo>
                  <a:pt x="280082" y="231382"/>
                  <a:pt x="282741" y="240036"/>
                  <a:pt x="282741" y="249674"/>
                </a:cubicBezTo>
                <a:cubicBezTo>
                  <a:pt x="282741" y="259902"/>
                  <a:pt x="279688" y="269736"/>
                  <a:pt x="273680" y="279079"/>
                </a:cubicBezTo>
                <a:cubicBezTo>
                  <a:pt x="267672" y="288422"/>
                  <a:pt x="256739" y="298650"/>
                  <a:pt x="240881" y="309861"/>
                </a:cubicBezTo>
                <a:cubicBezTo>
                  <a:pt x="231426" y="316352"/>
                  <a:pt x="225122" y="320876"/>
                  <a:pt x="221970" y="323531"/>
                </a:cubicBezTo>
                <a:cubicBezTo>
                  <a:pt x="218818" y="326088"/>
                  <a:pt x="215075" y="329432"/>
                  <a:pt x="210742" y="333661"/>
                </a:cubicBezTo>
                <a:lnTo>
                  <a:pt x="283825" y="333661"/>
                </a:lnTo>
                <a:lnTo>
                  <a:pt x="283825" y="371819"/>
                </a:lnTo>
                <a:lnTo>
                  <a:pt x="143470" y="371819"/>
                </a:lnTo>
                <a:cubicBezTo>
                  <a:pt x="145046" y="357952"/>
                  <a:pt x="149970" y="344872"/>
                  <a:pt x="158047" y="332678"/>
                </a:cubicBezTo>
                <a:cubicBezTo>
                  <a:pt x="166222" y="320483"/>
                  <a:pt x="181587" y="306124"/>
                  <a:pt x="204044" y="289504"/>
                </a:cubicBezTo>
                <a:cubicBezTo>
                  <a:pt x="217735" y="279374"/>
                  <a:pt x="226501" y="271605"/>
                  <a:pt x="230342" y="266294"/>
                </a:cubicBezTo>
                <a:cubicBezTo>
                  <a:pt x="234183" y="261082"/>
                  <a:pt x="236055" y="256066"/>
                  <a:pt x="236055" y="251346"/>
                </a:cubicBezTo>
                <a:cubicBezTo>
                  <a:pt x="236055" y="246134"/>
                  <a:pt x="234183" y="241806"/>
                  <a:pt x="230342" y="238168"/>
                </a:cubicBezTo>
                <a:cubicBezTo>
                  <a:pt x="226599" y="234529"/>
                  <a:pt x="221773" y="232660"/>
                  <a:pt x="216060" y="232660"/>
                </a:cubicBezTo>
                <a:cubicBezTo>
                  <a:pt x="210052" y="232660"/>
                  <a:pt x="205226" y="234627"/>
                  <a:pt x="201385" y="238364"/>
                </a:cubicBezTo>
                <a:cubicBezTo>
                  <a:pt x="197642" y="242101"/>
                  <a:pt x="195081" y="248691"/>
                  <a:pt x="193801" y="258132"/>
                </a:cubicBezTo>
                <a:lnTo>
                  <a:pt x="146917" y="254395"/>
                </a:lnTo>
                <a:cubicBezTo>
                  <a:pt x="148690" y="241216"/>
                  <a:pt x="152039" y="230988"/>
                  <a:pt x="156964" y="223613"/>
                </a:cubicBezTo>
                <a:cubicBezTo>
                  <a:pt x="161888" y="216237"/>
                  <a:pt x="168783" y="210533"/>
                  <a:pt x="177746" y="206599"/>
                </a:cubicBezTo>
                <a:cubicBezTo>
                  <a:pt x="186610" y="202665"/>
                  <a:pt x="199021" y="200698"/>
                  <a:pt x="214780" y="200698"/>
                </a:cubicBezTo>
                <a:close/>
                <a:moveTo>
                  <a:pt x="311250" y="780"/>
                </a:moveTo>
                <a:cubicBezTo>
                  <a:pt x="343500" y="3166"/>
                  <a:pt x="375295" y="11011"/>
                  <a:pt x="405490" y="24193"/>
                </a:cubicBezTo>
                <a:cubicBezTo>
                  <a:pt x="405785" y="24291"/>
                  <a:pt x="406081" y="24389"/>
                  <a:pt x="406376" y="24488"/>
                </a:cubicBezTo>
                <a:cubicBezTo>
                  <a:pt x="406376" y="24586"/>
                  <a:pt x="406475" y="24586"/>
                  <a:pt x="406475" y="24586"/>
                </a:cubicBezTo>
                <a:cubicBezTo>
                  <a:pt x="413371" y="27636"/>
                  <a:pt x="420070" y="30882"/>
                  <a:pt x="426768" y="34423"/>
                </a:cubicBezTo>
                <a:cubicBezTo>
                  <a:pt x="492969" y="69936"/>
                  <a:pt x="541930" y="128369"/>
                  <a:pt x="565179" y="199492"/>
                </a:cubicBezTo>
                <a:lnTo>
                  <a:pt x="595718" y="189950"/>
                </a:lnTo>
                <a:cubicBezTo>
                  <a:pt x="604289" y="187293"/>
                  <a:pt x="608426" y="191917"/>
                  <a:pt x="604978" y="200082"/>
                </a:cubicBezTo>
                <a:lnTo>
                  <a:pt x="574538" y="273271"/>
                </a:lnTo>
                <a:cubicBezTo>
                  <a:pt x="571188" y="281534"/>
                  <a:pt x="562224" y="284288"/>
                  <a:pt x="554737" y="279468"/>
                </a:cubicBezTo>
                <a:lnTo>
                  <a:pt x="488142" y="236381"/>
                </a:lnTo>
                <a:cubicBezTo>
                  <a:pt x="480655" y="231561"/>
                  <a:pt x="481542" y="225462"/>
                  <a:pt x="490014" y="222806"/>
                </a:cubicBezTo>
                <a:lnTo>
                  <a:pt x="520651" y="213264"/>
                </a:lnTo>
                <a:cubicBezTo>
                  <a:pt x="515529" y="197623"/>
                  <a:pt x="508830" y="182867"/>
                  <a:pt x="500949" y="169095"/>
                </a:cubicBezTo>
                <a:cubicBezTo>
                  <a:pt x="500949" y="168996"/>
                  <a:pt x="500850" y="168800"/>
                  <a:pt x="500752" y="168701"/>
                </a:cubicBezTo>
                <a:cubicBezTo>
                  <a:pt x="500161" y="167717"/>
                  <a:pt x="499569" y="166635"/>
                  <a:pt x="498978" y="165652"/>
                </a:cubicBezTo>
                <a:cubicBezTo>
                  <a:pt x="498978" y="165553"/>
                  <a:pt x="498880" y="165553"/>
                  <a:pt x="498880" y="165553"/>
                </a:cubicBezTo>
                <a:cubicBezTo>
                  <a:pt x="457701" y="96201"/>
                  <a:pt x="384309" y="52032"/>
                  <a:pt x="304711" y="47015"/>
                </a:cubicBezTo>
                <a:cubicBezTo>
                  <a:pt x="304120" y="47015"/>
                  <a:pt x="303529" y="47015"/>
                  <a:pt x="302839" y="46917"/>
                </a:cubicBezTo>
                <a:cubicBezTo>
                  <a:pt x="301263" y="46917"/>
                  <a:pt x="299785" y="46818"/>
                  <a:pt x="298209" y="46720"/>
                </a:cubicBezTo>
                <a:cubicBezTo>
                  <a:pt x="297815" y="46720"/>
                  <a:pt x="297420" y="46720"/>
                  <a:pt x="296928" y="46720"/>
                </a:cubicBezTo>
                <a:cubicBezTo>
                  <a:pt x="271413" y="45933"/>
                  <a:pt x="245406" y="49179"/>
                  <a:pt x="219595" y="56951"/>
                </a:cubicBezTo>
                <a:cubicBezTo>
                  <a:pt x="193982" y="64624"/>
                  <a:pt x="170634" y="76232"/>
                  <a:pt x="149848" y="90889"/>
                </a:cubicBezTo>
                <a:cubicBezTo>
                  <a:pt x="148666" y="91676"/>
                  <a:pt x="147484" y="92561"/>
                  <a:pt x="146302" y="93447"/>
                </a:cubicBezTo>
                <a:cubicBezTo>
                  <a:pt x="65521" y="152568"/>
                  <a:pt x="26510" y="258318"/>
                  <a:pt x="57049" y="359444"/>
                </a:cubicBezTo>
                <a:cubicBezTo>
                  <a:pt x="59709" y="368200"/>
                  <a:pt x="62861" y="376758"/>
                  <a:pt x="66408" y="385120"/>
                </a:cubicBezTo>
                <a:cubicBezTo>
                  <a:pt x="68378" y="389645"/>
                  <a:pt x="70545" y="394170"/>
                  <a:pt x="72712" y="398597"/>
                </a:cubicBezTo>
                <a:cubicBezTo>
                  <a:pt x="72811" y="398793"/>
                  <a:pt x="72910" y="399088"/>
                  <a:pt x="73008" y="399285"/>
                </a:cubicBezTo>
                <a:cubicBezTo>
                  <a:pt x="82465" y="417877"/>
                  <a:pt x="94287" y="435191"/>
                  <a:pt x="108374" y="450930"/>
                </a:cubicBezTo>
                <a:cubicBezTo>
                  <a:pt x="116945" y="460571"/>
                  <a:pt x="116058" y="475228"/>
                  <a:pt x="106502" y="483787"/>
                </a:cubicBezTo>
                <a:cubicBezTo>
                  <a:pt x="96947" y="492345"/>
                  <a:pt x="82170" y="491558"/>
                  <a:pt x="73599" y="482016"/>
                </a:cubicBezTo>
                <a:cubicBezTo>
                  <a:pt x="45424" y="450439"/>
                  <a:pt x="24835" y="413647"/>
                  <a:pt x="12423" y="372823"/>
                </a:cubicBezTo>
                <a:cubicBezTo>
                  <a:pt x="7792" y="357280"/>
                  <a:pt x="4443" y="341541"/>
                  <a:pt x="2374" y="325801"/>
                </a:cubicBezTo>
                <a:cubicBezTo>
                  <a:pt x="2374" y="325703"/>
                  <a:pt x="2374" y="325604"/>
                  <a:pt x="2374" y="325506"/>
                </a:cubicBezTo>
                <a:cubicBezTo>
                  <a:pt x="2374" y="325309"/>
                  <a:pt x="2276" y="325211"/>
                  <a:pt x="2276" y="325113"/>
                </a:cubicBezTo>
                <a:cubicBezTo>
                  <a:pt x="-5211" y="265991"/>
                  <a:pt x="5822" y="206181"/>
                  <a:pt x="34588" y="152568"/>
                </a:cubicBezTo>
                <a:cubicBezTo>
                  <a:pt x="37346" y="147354"/>
                  <a:pt x="40400" y="142239"/>
                  <a:pt x="43454" y="137222"/>
                </a:cubicBezTo>
                <a:cubicBezTo>
                  <a:pt x="43651" y="136829"/>
                  <a:pt x="43848" y="136534"/>
                  <a:pt x="44045" y="136238"/>
                </a:cubicBezTo>
                <a:cubicBezTo>
                  <a:pt x="47099" y="131221"/>
                  <a:pt x="50350" y="126303"/>
                  <a:pt x="53798" y="121581"/>
                </a:cubicBezTo>
                <a:cubicBezTo>
                  <a:pt x="53897" y="121384"/>
                  <a:pt x="53995" y="121188"/>
                  <a:pt x="54192" y="121089"/>
                </a:cubicBezTo>
                <a:cubicBezTo>
                  <a:pt x="88869" y="72395"/>
                  <a:pt x="137534" y="35899"/>
                  <a:pt x="194770" y="16126"/>
                </a:cubicBezTo>
                <a:cubicBezTo>
                  <a:pt x="195164" y="15929"/>
                  <a:pt x="195558" y="15831"/>
                  <a:pt x="195952" y="15634"/>
                </a:cubicBezTo>
                <a:cubicBezTo>
                  <a:pt x="199400" y="14454"/>
                  <a:pt x="202848" y="13372"/>
                  <a:pt x="206395" y="12290"/>
                </a:cubicBezTo>
                <a:cubicBezTo>
                  <a:pt x="208463" y="11601"/>
                  <a:pt x="210631" y="11011"/>
                  <a:pt x="212798" y="10421"/>
                </a:cubicBezTo>
                <a:cubicBezTo>
                  <a:pt x="213290" y="10322"/>
                  <a:pt x="213783" y="10224"/>
                  <a:pt x="214276" y="10126"/>
                </a:cubicBezTo>
                <a:cubicBezTo>
                  <a:pt x="246292" y="1469"/>
                  <a:pt x="278999" y="-1605"/>
                  <a:pt x="311250" y="78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651689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2B39EEC0-FDE8-4919-9A16-943179B9A666}"/>
              </a:ext>
            </a:extLst>
          </p:cNvPr>
          <p:cNvSpPr>
            <a:spLocks noGrp="1"/>
          </p:cNvSpPr>
          <p:nvPr>
            <p:ph type="body" sz="quarter" idx="10"/>
          </p:nvPr>
        </p:nvSpPr>
        <p:spPr/>
        <p:txBody>
          <a:bodyPr/>
          <a:lstStyle/>
          <a:p>
            <a:r>
              <a:rPr lang="zh-CN" altLang="en-US" dirty="0"/>
              <a:t>服务特色</a:t>
            </a:r>
          </a:p>
        </p:txBody>
      </p:sp>
      <p:sp>
        <p:nvSpPr>
          <p:cNvPr id="5" name="椭圆 4">
            <a:extLst>
              <a:ext uri="{FF2B5EF4-FFF2-40B4-BE49-F238E27FC236}">
                <a16:creationId xmlns:a16="http://schemas.microsoft.com/office/drawing/2014/main" xmlns="" id="{C501F2C1-7BA5-49CC-A92E-95A11AEBD2AC}"/>
              </a:ext>
            </a:extLst>
          </p:cNvPr>
          <p:cNvSpPr/>
          <p:nvPr/>
        </p:nvSpPr>
        <p:spPr>
          <a:xfrm>
            <a:off x="998708" y="1687750"/>
            <a:ext cx="2548646" cy="2548646"/>
          </a:xfrm>
          <a:prstGeom prst="ellipse">
            <a:avLst/>
          </a:prstGeom>
          <a:no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12CA937C-0907-4F49-BEDE-22993B49AC0D}"/>
              </a:ext>
            </a:extLst>
          </p:cNvPr>
          <p:cNvSpPr/>
          <p:nvPr/>
        </p:nvSpPr>
        <p:spPr>
          <a:xfrm>
            <a:off x="3549381" y="1687750"/>
            <a:ext cx="2548646" cy="2548646"/>
          </a:xfrm>
          <a:prstGeom prst="ellipse">
            <a:avLst/>
          </a:prstGeom>
          <a:no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A24570EB-E9E2-4175-97AA-AFAA71D6B4F9}"/>
              </a:ext>
            </a:extLst>
          </p:cNvPr>
          <p:cNvSpPr/>
          <p:nvPr/>
        </p:nvSpPr>
        <p:spPr>
          <a:xfrm>
            <a:off x="6096879" y="1687750"/>
            <a:ext cx="2548646" cy="2548646"/>
          </a:xfrm>
          <a:prstGeom prst="ellipse">
            <a:avLst/>
          </a:prstGeom>
          <a:no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A05141A6-FE8B-4604-9F59-654BE5C3627A}"/>
              </a:ext>
            </a:extLst>
          </p:cNvPr>
          <p:cNvSpPr/>
          <p:nvPr/>
        </p:nvSpPr>
        <p:spPr>
          <a:xfrm>
            <a:off x="8643363" y="1687750"/>
            <a:ext cx="2548646" cy="2548646"/>
          </a:xfrm>
          <a:prstGeom prst="ellipse">
            <a:avLst/>
          </a:prstGeom>
          <a:no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弧形 9">
            <a:extLst>
              <a:ext uri="{FF2B5EF4-FFF2-40B4-BE49-F238E27FC236}">
                <a16:creationId xmlns:a16="http://schemas.microsoft.com/office/drawing/2014/main" xmlns="" id="{B2246508-41DA-4A0C-94AB-AE283EEA54FF}"/>
              </a:ext>
            </a:extLst>
          </p:cNvPr>
          <p:cNvSpPr/>
          <p:nvPr/>
        </p:nvSpPr>
        <p:spPr>
          <a:xfrm>
            <a:off x="1000870" y="1687750"/>
            <a:ext cx="2544323" cy="2544323"/>
          </a:xfrm>
          <a:prstGeom prst="arc">
            <a:avLst>
              <a:gd name="adj1" fmla="val 10839921"/>
              <a:gd name="adj2" fmla="val 0"/>
            </a:avLst>
          </a:prstGeom>
          <a:ln w="635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xmlns="" id="{2E25E5CC-4A40-4498-8600-F166F183D595}"/>
              </a:ext>
            </a:extLst>
          </p:cNvPr>
          <p:cNvSpPr/>
          <p:nvPr/>
        </p:nvSpPr>
        <p:spPr>
          <a:xfrm flipV="1">
            <a:off x="3551543" y="1687750"/>
            <a:ext cx="2544323" cy="2544323"/>
          </a:xfrm>
          <a:prstGeom prst="arc">
            <a:avLst>
              <a:gd name="adj1" fmla="val 10798737"/>
              <a:gd name="adj2" fmla="val 0"/>
            </a:avLst>
          </a:prstGeom>
          <a:ln w="635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弧形 11">
            <a:extLst>
              <a:ext uri="{FF2B5EF4-FFF2-40B4-BE49-F238E27FC236}">
                <a16:creationId xmlns:a16="http://schemas.microsoft.com/office/drawing/2014/main" xmlns="" id="{B107A94E-725C-4617-8EEE-F289161F38A4}"/>
              </a:ext>
            </a:extLst>
          </p:cNvPr>
          <p:cNvSpPr/>
          <p:nvPr/>
        </p:nvSpPr>
        <p:spPr>
          <a:xfrm>
            <a:off x="6099041" y="1687750"/>
            <a:ext cx="2544323" cy="2544323"/>
          </a:xfrm>
          <a:prstGeom prst="arc">
            <a:avLst>
              <a:gd name="adj1" fmla="val 10805601"/>
              <a:gd name="adj2" fmla="val 118883"/>
            </a:avLst>
          </a:prstGeom>
          <a:ln w="635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弧形 12">
            <a:extLst>
              <a:ext uri="{FF2B5EF4-FFF2-40B4-BE49-F238E27FC236}">
                <a16:creationId xmlns:a16="http://schemas.microsoft.com/office/drawing/2014/main" xmlns="" id="{5FDC9131-931B-4A50-A220-A15D0E0A8575}"/>
              </a:ext>
            </a:extLst>
          </p:cNvPr>
          <p:cNvSpPr/>
          <p:nvPr/>
        </p:nvSpPr>
        <p:spPr>
          <a:xfrm flipV="1">
            <a:off x="8645525" y="1687750"/>
            <a:ext cx="2544323" cy="2544323"/>
          </a:xfrm>
          <a:prstGeom prst="arc">
            <a:avLst>
              <a:gd name="adj1" fmla="val 10798737"/>
              <a:gd name="adj2" fmla="val 0"/>
            </a:avLst>
          </a:prstGeom>
          <a:ln w="635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4" name="椭圆 13">
            <a:extLst>
              <a:ext uri="{FF2B5EF4-FFF2-40B4-BE49-F238E27FC236}">
                <a16:creationId xmlns:a16="http://schemas.microsoft.com/office/drawing/2014/main" xmlns="" id="{F91E7B72-8E1A-4EE3-AC06-C15994F1ED8A}"/>
              </a:ext>
            </a:extLst>
          </p:cNvPr>
          <p:cNvSpPr/>
          <p:nvPr/>
        </p:nvSpPr>
        <p:spPr>
          <a:xfrm>
            <a:off x="1796376" y="2122409"/>
            <a:ext cx="953311" cy="95331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FBC32837-9421-4188-A5F1-184F3208BBF6}"/>
              </a:ext>
            </a:extLst>
          </p:cNvPr>
          <p:cNvSpPr/>
          <p:nvPr/>
        </p:nvSpPr>
        <p:spPr>
          <a:xfrm>
            <a:off x="4347049" y="2133980"/>
            <a:ext cx="953311" cy="95331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椭圆 15">
            <a:extLst>
              <a:ext uri="{FF2B5EF4-FFF2-40B4-BE49-F238E27FC236}">
                <a16:creationId xmlns:a16="http://schemas.microsoft.com/office/drawing/2014/main" xmlns="" id="{291F13E7-A8CE-4426-86E7-CC7BDD9F993B}"/>
              </a:ext>
            </a:extLst>
          </p:cNvPr>
          <p:cNvSpPr/>
          <p:nvPr/>
        </p:nvSpPr>
        <p:spPr>
          <a:xfrm>
            <a:off x="6894547" y="2122409"/>
            <a:ext cx="953311" cy="95331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0208BAA3-6C13-4CCA-902D-040AE8323DB2}"/>
              </a:ext>
            </a:extLst>
          </p:cNvPr>
          <p:cNvSpPr/>
          <p:nvPr/>
        </p:nvSpPr>
        <p:spPr>
          <a:xfrm>
            <a:off x="9441031" y="2122409"/>
            <a:ext cx="953311" cy="95331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A50CAB1A-4E96-4012-8C28-5ACBF0749292}"/>
              </a:ext>
            </a:extLst>
          </p:cNvPr>
          <p:cNvSpPr txBox="1"/>
          <p:nvPr/>
        </p:nvSpPr>
        <p:spPr>
          <a:xfrm>
            <a:off x="1513910" y="3198613"/>
            <a:ext cx="1518242" cy="707886"/>
          </a:xfrm>
          <a:prstGeom prst="rect">
            <a:avLst/>
          </a:prstGeom>
          <a:noFill/>
        </p:spPr>
        <p:txBody>
          <a:bodyPr wrap="square" rtlCol="0">
            <a:spAutoFit/>
          </a:bodyPr>
          <a:lstStyle/>
          <a:p>
            <a:pPr algn="ctr"/>
            <a:r>
              <a:rPr lang="zh-CN" altLang="en-US" sz="2000" dirty="0">
                <a:solidFill>
                  <a:schemeClr val="accent2"/>
                </a:solidFill>
                <a:latin typeface="+mj-ea"/>
                <a:ea typeface="+mj-ea"/>
              </a:rPr>
              <a:t>热情、友好、礼貌</a:t>
            </a:r>
          </a:p>
        </p:txBody>
      </p:sp>
      <p:sp>
        <p:nvSpPr>
          <p:cNvPr id="19" name="文本框 18">
            <a:extLst>
              <a:ext uri="{FF2B5EF4-FFF2-40B4-BE49-F238E27FC236}">
                <a16:creationId xmlns:a16="http://schemas.microsoft.com/office/drawing/2014/main" xmlns="" id="{F92E5FE9-1CB2-4849-88AA-29B1AB84CDC3}"/>
              </a:ext>
            </a:extLst>
          </p:cNvPr>
          <p:cNvSpPr txBox="1"/>
          <p:nvPr/>
        </p:nvSpPr>
        <p:spPr>
          <a:xfrm>
            <a:off x="1133283" y="4435898"/>
            <a:ext cx="2418260" cy="1027845"/>
          </a:xfrm>
          <a:prstGeom prst="rect">
            <a:avLst/>
          </a:prstGeom>
          <a:noFill/>
        </p:spPr>
        <p:txBody>
          <a:bodyPr wrap="square" rtlCol="0">
            <a:spAutoFit/>
          </a:bodyPr>
          <a:lstStyle/>
          <a:p>
            <a:pPr algn="just">
              <a:lnSpc>
                <a:spcPct val="130000"/>
              </a:lnSpc>
            </a:pPr>
            <a:r>
              <a:rPr lang="zh-CN" altLang="en-US" sz="1600" dirty="0"/>
              <a:t>一句热情友好的欢迎话语，会让到来的客人放松、尽情地在餐厅度过。</a:t>
            </a:r>
          </a:p>
        </p:txBody>
      </p:sp>
      <p:sp>
        <p:nvSpPr>
          <p:cNvPr id="20" name="文本框 19">
            <a:extLst>
              <a:ext uri="{FF2B5EF4-FFF2-40B4-BE49-F238E27FC236}">
                <a16:creationId xmlns:a16="http://schemas.microsoft.com/office/drawing/2014/main" xmlns="" id="{966A4A5F-19C1-4DA0-96EC-B3F359DFEB48}"/>
              </a:ext>
            </a:extLst>
          </p:cNvPr>
          <p:cNvSpPr txBox="1"/>
          <p:nvPr/>
        </p:nvSpPr>
        <p:spPr>
          <a:xfrm>
            <a:off x="4279917" y="3198613"/>
            <a:ext cx="1210588" cy="400110"/>
          </a:xfrm>
          <a:prstGeom prst="rect">
            <a:avLst/>
          </a:prstGeom>
          <a:noFill/>
        </p:spPr>
        <p:txBody>
          <a:bodyPr wrap="none" rtlCol="0">
            <a:spAutoFit/>
          </a:bodyPr>
          <a:lstStyle/>
          <a:p>
            <a:r>
              <a:rPr lang="zh-CN" altLang="en-US" sz="2000" dirty="0">
                <a:solidFill>
                  <a:schemeClr val="accent2"/>
                </a:solidFill>
                <a:latin typeface="+mj-ea"/>
                <a:ea typeface="+mj-ea"/>
              </a:rPr>
              <a:t>始终如一</a:t>
            </a:r>
          </a:p>
        </p:txBody>
      </p:sp>
      <p:sp>
        <p:nvSpPr>
          <p:cNvPr id="21" name="文本框 20">
            <a:extLst>
              <a:ext uri="{FF2B5EF4-FFF2-40B4-BE49-F238E27FC236}">
                <a16:creationId xmlns:a16="http://schemas.microsoft.com/office/drawing/2014/main" xmlns="" id="{02D422C6-AB60-4571-A0AD-42365A1EF8C1}"/>
              </a:ext>
            </a:extLst>
          </p:cNvPr>
          <p:cNvSpPr txBox="1"/>
          <p:nvPr/>
        </p:nvSpPr>
        <p:spPr>
          <a:xfrm>
            <a:off x="6814128" y="3198613"/>
            <a:ext cx="1210588" cy="400110"/>
          </a:xfrm>
          <a:prstGeom prst="rect">
            <a:avLst/>
          </a:prstGeom>
          <a:noFill/>
        </p:spPr>
        <p:txBody>
          <a:bodyPr wrap="none" rtlCol="0">
            <a:spAutoFit/>
          </a:bodyPr>
          <a:lstStyle/>
          <a:p>
            <a:r>
              <a:rPr lang="zh-CN" altLang="en-US" sz="2000" dirty="0">
                <a:solidFill>
                  <a:schemeClr val="accent2"/>
                </a:solidFill>
                <a:latin typeface="+mj-ea"/>
                <a:ea typeface="+mj-ea"/>
              </a:rPr>
              <a:t>灵活敏捷</a:t>
            </a:r>
          </a:p>
        </p:txBody>
      </p:sp>
      <p:sp>
        <p:nvSpPr>
          <p:cNvPr id="22" name="文本框 21">
            <a:extLst>
              <a:ext uri="{FF2B5EF4-FFF2-40B4-BE49-F238E27FC236}">
                <a16:creationId xmlns:a16="http://schemas.microsoft.com/office/drawing/2014/main" xmlns="" id="{23604A97-3DE0-4124-B22B-3C4448DC9852}"/>
              </a:ext>
            </a:extLst>
          </p:cNvPr>
          <p:cNvSpPr txBox="1"/>
          <p:nvPr/>
        </p:nvSpPr>
        <p:spPr>
          <a:xfrm>
            <a:off x="9436708" y="3198613"/>
            <a:ext cx="954107" cy="400110"/>
          </a:xfrm>
          <a:prstGeom prst="rect">
            <a:avLst/>
          </a:prstGeom>
          <a:noFill/>
        </p:spPr>
        <p:txBody>
          <a:bodyPr wrap="none" rtlCol="0">
            <a:spAutoFit/>
          </a:bodyPr>
          <a:lstStyle/>
          <a:p>
            <a:r>
              <a:rPr lang="zh-CN" altLang="en-US" sz="2000" dirty="0">
                <a:solidFill>
                  <a:schemeClr val="accent2"/>
                </a:solidFill>
                <a:latin typeface="+mj-ea"/>
                <a:ea typeface="+mj-ea"/>
              </a:rPr>
              <a:t>高效率</a:t>
            </a:r>
          </a:p>
        </p:txBody>
      </p:sp>
      <p:sp>
        <p:nvSpPr>
          <p:cNvPr id="24" name="文本框 23">
            <a:extLst>
              <a:ext uri="{FF2B5EF4-FFF2-40B4-BE49-F238E27FC236}">
                <a16:creationId xmlns:a16="http://schemas.microsoft.com/office/drawing/2014/main" xmlns="" id="{D0AE64C6-6D39-4A5E-98FD-7FD612D67421}"/>
              </a:ext>
            </a:extLst>
          </p:cNvPr>
          <p:cNvSpPr txBox="1"/>
          <p:nvPr/>
        </p:nvSpPr>
        <p:spPr>
          <a:xfrm>
            <a:off x="3684703" y="4435898"/>
            <a:ext cx="2418260" cy="1163267"/>
          </a:xfrm>
          <a:prstGeom prst="rect">
            <a:avLst/>
          </a:prstGeom>
          <a:noFill/>
        </p:spPr>
        <p:txBody>
          <a:bodyPr wrap="square" rtlCol="0">
            <a:spAutoFit/>
          </a:bodyPr>
          <a:lstStyle>
            <a:defPPr>
              <a:defRPr lang="zh-CN"/>
            </a:defPPr>
            <a:lvl1pPr algn="just">
              <a:lnSpc>
                <a:spcPct val="130000"/>
              </a:lnSpc>
              <a:defRPr sz="1600"/>
            </a:lvl1pPr>
          </a:lstStyle>
          <a:p>
            <a:r>
              <a:rPr lang="zh-CN" altLang="en-US" dirty="0"/>
              <a:t>始终如一地坚持提供高品质的菜肴和优质的服务，是生意兴隆的惟一办法。</a:t>
            </a:r>
          </a:p>
        </p:txBody>
      </p:sp>
      <p:sp>
        <p:nvSpPr>
          <p:cNvPr id="25" name="文本框 24">
            <a:extLst>
              <a:ext uri="{FF2B5EF4-FFF2-40B4-BE49-F238E27FC236}">
                <a16:creationId xmlns:a16="http://schemas.microsoft.com/office/drawing/2014/main" xmlns="" id="{871401B8-8185-4BF5-B9BA-79682ED05BF5}"/>
              </a:ext>
            </a:extLst>
          </p:cNvPr>
          <p:cNvSpPr txBox="1"/>
          <p:nvPr/>
        </p:nvSpPr>
        <p:spPr>
          <a:xfrm>
            <a:off x="6313577" y="4435898"/>
            <a:ext cx="2418260" cy="1347933"/>
          </a:xfrm>
          <a:prstGeom prst="rect">
            <a:avLst/>
          </a:prstGeom>
          <a:noFill/>
        </p:spPr>
        <p:txBody>
          <a:bodyPr wrap="square" rtlCol="0">
            <a:spAutoFit/>
          </a:bodyPr>
          <a:lstStyle>
            <a:defPPr>
              <a:defRPr lang="zh-CN"/>
            </a:defPPr>
            <a:lvl1pPr algn="just">
              <a:lnSpc>
                <a:spcPct val="130000"/>
              </a:lnSpc>
              <a:defRPr sz="1600"/>
            </a:lvl1pPr>
          </a:lstStyle>
          <a:p>
            <a:r>
              <a:rPr lang="zh-CN" altLang="en-US" dirty="0"/>
              <a:t>特色餐饮服务不只是去遵守一套一成不变的原则，有时在掌握规则时必须灵活。</a:t>
            </a:r>
          </a:p>
        </p:txBody>
      </p:sp>
      <p:sp>
        <p:nvSpPr>
          <p:cNvPr id="26" name="文本框 25">
            <a:extLst>
              <a:ext uri="{FF2B5EF4-FFF2-40B4-BE49-F238E27FC236}">
                <a16:creationId xmlns:a16="http://schemas.microsoft.com/office/drawing/2014/main" xmlns="" id="{10E55804-174C-4DD9-BE45-DFB74791B686}"/>
              </a:ext>
            </a:extLst>
          </p:cNvPr>
          <p:cNvSpPr txBox="1"/>
          <p:nvPr/>
        </p:nvSpPr>
        <p:spPr>
          <a:xfrm>
            <a:off x="8942451" y="4435898"/>
            <a:ext cx="2418260" cy="1163267"/>
          </a:xfrm>
          <a:prstGeom prst="rect">
            <a:avLst/>
          </a:prstGeom>
          <a:noFill/>
        </p:spPr>
        <p:txBody>
          <a:bodyPr wrap="square" rtlCol="0">
            <a:spAutoFit/>
          </a:bodyPr>
          <a:lstStyle>
            <a:defPPr>
              <a:defRPr lang="zh-CN"/>
            </a:defPPr>
            <a:lvl1pPr algn="just">
              <a:lnSpc>
                <a:spcPct val="130000"/>
              </a:lnSpc>
              <a:defRPr sz="1600"/>
            </a:lvl1pPr>
          </a:lstStyle>
          <a:p>
            <a:r>
              <a:rPr lang="zh-CN" altLang="en-US" dirty="0"/>
              <a:t>高效率对服务员和餐厅来说都很重要，可以取得事半功倍的效率。</a:t>
            </a:r>
          </a:p>
        </p:txBody>
      </p:sp>
      <p:sp>
        <p:nvSpPr>
          <p:cNvPr id="23" name="iconfont-11910-7191776">
            <a:extLst>
              <a:ext uri="{FF2B5EF4-FFF2-40B4-BE49-F238E27FC236}">
                <a16:creationId xmlns:a16="http://schemas.microsoft.com/office/drawing/2014/main" xmlns="" id="{ED6D93E6-2EFC-4AF4-BEC7-0B123CF04BDF}"/>
              </a:ext>
            </a:extLst>
          </p:cNvPr>
          <p:cNvSpPr/>
          <p:nvPr/>
        </p:nvSpPr>
        <p:spPr>
          <a:xfrm>
            <a:off x="1962827" y="2330252"/>
            <a:ext cx="620409" cy="537624"/>
          </a:xfrm>
          <a:custGeom>
            <a:avLst/>
            <a:gdLst>
              <a:gd name="T0" fmla="*/ 8960 w 9600"/>
              <a:gd name="T1" fmla="*/ 7680 h 8320"/>
              <a:gd name="T2" fmla="*/ 7680 w 9600"/>
              <a:gd name="T3" fmla="*/ 1920 h 8320"/>
              <a:gd name="T4" fmla="*/ 5760 w 9600"/>
              <a:gd name="T5" fmla="*/ 1280 h 8320"/>
              <a:gd name="T6" fmla="*/ 1920 w 9600"/>
              <a:gd name="T7" fmla="*/ 0 h 8320"/>
              <a:gd name="T8" fmla="*/ 640 w 9600"/>
              <a:gd name="T9" fmla="*/ 7680 h 8320"/>
              <a:gd name="T10" fmla="*/ 0 w 9600"/>
              <a:gd name="T11" fmla="*/ 8000 h 8320"/>
              <a:gd name="T12" fmla="*/ 9280 w 9600"/>
              <a:gd name="T13" fmla="*/ 8320 h 8320"/>
              <a:gd name="T14" fmla="*/ 9280 w 9600"/>
              <a:gd name="T15" fmla="*/ 7680 h 8320"/>
              <a:gd name="T16" fmla="*/ 5120 w 9600"/>
              <a:gd name="T17" fmla="*/ 7680 h 8320"/>
              <a:gd name="T18" fmla="*/ 1280 w 9600"/>
              <a:gd name="T19" fmla="*/ 1280 h 8320"/>
              <a:gd name="T20" fmla="*/ 4480 w 9600"/>
              <a:gd name="T21" fmla="*/ 640 h 8320"/>
              <a:gd name="T22" fmla="*/ 5120 w 9600"/>
              <a:gd name="T23" fmla="*/ 1920 h 8320"/>
              <a:gd name="T24" fmla="*/ 5760 w 9600"/>
              <a:gd name="T25" fmla="*/ 7680 h 8320"/>
              <a:gd name="T26" fmla="*/ 7680 w 9600"/>
              <a:gd name="T27" fmla="*/ 2560 h 8320"/>
              <a:gd name="T28" fmla="*/ 8320 w 9600"/>
              <a:gd name="T29" fmla="*/ 7680 h 8320"/>
              <a:gd name="T30" fmla="*/ 2240 w 9600"/>
              <a:gd name="T31" fmla="*/ 1920 h 8320"/>
              <a:gd name="T32" fmla="*/ 2240 w 9600"/>
              <a:gd name="T33" fmla="*/ 2560 h 8320"/>
              <a:gd name="T34" fmla="*/ 4480 w 9600"/>
              <a:gd name="T35" fmla="*/ 2240 h 8320"/>
              <a:gd name="T36" fmla="*/ 4160 w 9600"/>
              <a:gd name="T37" fmla="*/ 3840 h 8320"/>
              <a:gd name="T38" fmla="*/ 1920 w 9600"/>
              <a:gd name="T39" fmla="*/ 4160 h 8320"/>
              <a:gd name="T40" fmla="*/ 4160 w 9600"/>
              <a:gd name="T41" fmla="*/ 4480 h 8320"/>
              <a:gd name="T42" fmla="*/ 4160 w 9600"/>
              <a:gd name="T43" fmla="*/ 3840 h 8320"/>
              <a:gd name="T44" fmla="*/ 2240 w 9600"/>
              <a:gd name="T45" fmla="*/ 5760 h 8320"/>
              <a:gd name="T46" fmla="*/ 2240 w 9600"/>
              <a:gd name="T47" fmla="*/ 6400 h 8320"/>
              <a:gd name="T48" fmla="*/ 4480 w 9600"/>
              <a:gd name="T49" fmla="*/ 6080 h 8320"/>
              <a:gd name="T50" fmla="*/ 7360 w 9600"/>
              <a:gd name="T51" fmla="*/ 3840 h 8320"/>
              <a:gd name="T52" fmla="*/ 6400 w 9600"/>
              <a:gd name="T53" fmla="*/ 4160 h 8320"/>
              <a:gd name="T54" fmla="*/ 7360 w 9600"/>
              <a:gd name="T55" fmla="*/ 4480 h 8320"/>
              <a:gd name="T56" fmla="*/ 7360 w 9600"/>
              <a:gd name="T57" fmla="*/ 3840 h 8320"/>
              <a:gd name="T58" fmla="*/ 6720 w 9600"/>
              <a:gd name="T59" fmla="*/ 5760 h 8320"/>
              <a:gd name="T60" fmla="*/ 6720 w 9600"/>
              <a:gd name="T61" fmla="*/ 6400 h 8320"/>
              <a:gd name="T62" fmla="*/ 7680 w 9600"/>
              <a:gd name="T63" fmla="*/ 6080 h 8320"/>
              <a:gd name="T64" fmla="*/ 7360 w 9600"/>
              <a:gd name="T65" fmla="*/ 576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00" h="8320">
                <a:moveTo>
                  <a:pt x="9280" y="7680"/>
                </a:moveTo>
                <a:lnTo>
                  <a:pt x="8960" y="7680"/>
                </a:lnTo>
                <a:lnTo>
                  <a:pt x="8960" y="3200"/>
                </a:lnTo>
                <a:cubicBezTo>
                  <a:pt x="8960" y="2496"/>
                  <a:pt x="8384" y="1920"/>
                  <a:pt x="7680" y="1920"/>
                </a:cubicBezTo>
                <a:lnTo>
                  <a:pt x="5760" y="1920"/>
                </a:lnTo>
                <a:lnTo>
                  <a:pt x="5760" y="1280"/>
                </a:lnTo>
                <a:cubicBezTo>
                  <a:pt x="5760" y="576"/>
                  <a:pt x="5184" y="0"/>
                  <a:pt x="4480" y="0"/>
                </a:cubicBezTo>
                <a:lnTo>
                  <a:pt x="1920" y="0"/>
                </a:lnTo>
                <a:cubicBezTo>
                  <a:pt x="1216" y="0"/>
                  <a:pt x="640" y="576"/>
                  <a:pt x="640" y="1280"/>
                </a:cubicBezTo>
                <a:lnTo>
                  <a:pt x="640" y="7680"/>
                </a:lnTo>
                <a:lnTo>
                  <a:pt x="320" y="7680"/>
                </a:lnTo>
                <a:cubicBezTo>
                  <a:pt x="141" y="7680"/>
                  <a:pt x="0" y="7821"/>
                  <a:pt x="0" y="8000"/>
                </a:cubicBezTo>
                <a:cubicBezTo>
                  <a:pt x="0" y="8179"/>
                  <a:pt x="141" y="8320"/>
                  <a:pt x="320" y="8320"/>
                </a:cubicBezTo>
                <a:lnTo>
                  <a:pt x="9280" y="8320"/>
                </a:lnTo>
                <a:cubicBezTo>
                  <a:pt x="9459" y="8320"/>
                  <a:pt x="9600" y="8179"/>
                  <a:pt x="9600" y="8000"/>
                </a:cubicBezTo>
                <a:cubicBezTo>
                  <a:pt x="9600" y="7821"/>
                  <a:pt x="9459" y="7680"/>
                  <a:pt x="9280" y="7680"/>
                </a:cubicBezTo>
                <a:close/>
                <a:moveTo>
                  <a:pt x="5120" y="1920"/>
                </a:moveTo>
                <a:lnTo>
                  <a:pt x="5120" y="7680"/>
                </a:lnTo>
                <a:lnTo>
                  <a:pt x="1280" y="7680"/>
                </a:lnTo>
                <a:lnTo>
                  <a:pt x="1280" y="1280"/>
                </a:lnTo>
                <a:cubicBezTo>
                  <a:pt x="1280" y="928"/>
                  <a:pt x="1567" y="640"/>
                  <a:pt x="1920" y="640"/>
                </a:cubicBezTo>
                <a:lnTo>
                  <a:pt x="4480" y="640"/>
                </a:lnTo>
                <a:cubicBezTo>
                  <a:pt x="4833" y="640"/>
                  <a:pt x="5120" y="928"/>
                  <a:pt x="5120" y="1280"/>
                </a:cubicBezTo>
                <a:lnTo>
                  <a:pt x="5120" y="1920"/>
                </a:lnTo>
                <a:close/>
                <a:moveTo>
                  <a:pt x="8320" y="7680"/>
                </a:moveTo>
                <a:lnTo>
                  <a:pt x="5760" y="7680"/>
                </a:lnTo>
                <a:lnTo>
                  <a:pt x="5760" y="2560"/>
                </a:lnTo>
                <a:lnTo>
                  <a:pt x="7680" y="2560"/>
                </a:lnTo>
                <a:cubicBezTo>
                  <a:pt x="8033" y="2560"/>
                  <a:pt x="8320" y="2848"/>
                  <a:pt x="8320" y="3200"/>
                </a:cubicBezTo>
                <a:lnTo>
                  <a:pt x="8320" y="7680"/>
                </a:lnTo>
                <a:close/>
                <a:moveTo>
                  <a:pt x="4160" y="1920"/>
                </a:moveTo>
                <a:lnTo>
                  <a:pt x="2240" y="1920"/>
                </a:lnTo>
                <a:cubicBezTo>
                  <a:pt x="2061" y="1920"/>
                  <a:pt x="1920" y="2061"/>
                  <a:pt x="1920" y="2240"/>
                </a:cubicBezTo>
                <a:cubicBezTo>
                  <a:pt x="1920" y="2419"/>
                  <a:pt x="2061" y="2560"/>
                  <a:pt x="2240" y="2560"/>
                </a:cubicBezTo>
                <a:lnTo>
                  <a:pt x="4160" y="2560"/>
                </a:lnTo>
                <a:cubicBezTo>
                  <a:pt x="4339" y="2560"/>
                  <a:pt x="4480" y="2419"/>
                  <a:pt x="4480" y="2240"/>
                </a:cubicBezTo>
                <a:cubicBezTo>
                  <a:pt x="4480" y="2061"/>
                  <a:pt x="4339" y="1920"/>
                  <a:pt x="4160" y="1920"/>
                </a:cubicBezTo>
                <a:close/>
                <a:moveTo>
                  <a:pt x="4160" y="3840"/>
                </a:moveTo>
                <a:lnTo>
                  <a:pt x="2240" y="3840"/>
                </a:lnTo>
                <a:cubicBezTo>
                  <a:pt x="2061" y="3840"/>
                  <a:pt x="1920" y="3981"/>
                  <a:pt x="1920" y="4160"/>
                </a:cubicBezTo>
                <a:cubicBezTo>
                  <a:pt x="1920" y="4339"/>
                  <a:pt x="2061" y="4480"/>
                  <a:pt x="2240" y="4480"/>
                </a:cubicBezTo>
                <a:lnTo>
                  <a:pt x="4160" y="4480"/>
                </a:lnTo>
                <a:cubicBezTo>
                  <a:pt x="4339" y="4480"/>
                  <a:pt x="4480" y="4339"/>
                  <a:pt x="4480" y="4160"/>
                </a:cubicBezTo>
                <a:cubicBezTo>
                  <a:pt x="4480" y="3981"/>
                  <a:pt x="4339" y="3840"/>
                  <a:pt x="4160" y="3840"/>
                </a:cubicBezTo>
                <a:close/>
                <a:moveTo>
                  <a:pt x="4160" y="5760"/>
                </a:moveTo>
                <a:lnTo>
                  <a:pt x="2240" y="5760"/>
                </a:lnTo>
                <a:cubicBezTo>
                  <a:pt x="2061" y="5760"/>
                  <a:pt x="1920" y="5901"/>
                  <a:pt x="1920" y="6080"/>
                </a:cubicBezTo>
                <a:cubicBezTo>
                  <a:pt x="1920" y="6259"/>
                  <a:pt x="2061" y="6400"/>
                  <a:pt x="2240" y="6400"/>
                </a:cubicBezTo>
                <a:lnTo>
                  <a:pt x="4160" y="6400"/>
                </a:lnTo>
                <a:cubicBezTo>
                  <a:pt x="4339" y="6400"/>
                  <a:pt x="4480" y="6259"/>
                  <a:pt x="4480" y="6080"/>
                </a:cubicBezTo>
                <a:cubicBezTo>
                  <a:pt x="4480" y="5901"/>
                  <a:pt x="4339" y="5760"/>
                  <a:pt x="4160" y="5760"/>
                </a:cubicBezTo>
                <a:close/>
                <a:moveTo>
                  <a:pt x="7360" y="3840"/>
                </a:moveTo>
                <a:lnTo>
                  <a:pt x="6720" y="3840"/>
                </a:lnTo>
                <a:cubicBezTo>
                  <a:pt x="6541" y="3840"/>
                  <a:pt x="6400" y="3981"/>
                  <a:pt x="6400" y="4160"/>
                </a:cubicBezTo>
                <a:cubicBezTo>
                  <a:pt x="6400" y="4339"/>
                  <a:pt x="6541" y="4480"/>
                  <a:pt x="6720" y="4480"/>
                </a:cubicBezTo>
                <a:lnTo>
                  <a:pt x="7360" y="4480"/>
                </a:lnTo>
                <a:cubicBezTo>
                  <a:pt x="7539" y="4480"/>
                  <a:pt x="7680" y="4339"/>
                  <a:pt x="7680" y="4160"/>
                </a:cubicBezTo>
                <a:cubicBezTo>
                  <a:pt x="7680" y="3981"/>
                  <a:pt x="7539" y="3840"/>
                  <a:pt x="7360" y="3840"/>
                </a:cubicBezTo>
                <a:close/>
                <a:moveTo>
                  <a:pt x="7360" y="5760"/>
                </a:moveTo>
                <a:lnTo>
                  <a:pt x="6720" y="5760"/>
                </a:lnTo>
                <a:cubicBezTo>
                  <a:pt x="6541" y="5760"/>
                  <a:pt x="6400" y="5901"/>
                  <a:pt x="6400" y="6080"/>
                </a:cubicBezTo>
                <a:cubicBezTo>
                  <a:pt x="6400" y="6259"/>
                  <a:pt x="6541" y="6400"/>
                  <a:pt x="6720" y="6400"/>
                </a:cubicBezTo>
                <a:lnTo>
                  <a:pt x="7360" y="6400"/>
                </a:lnTo>
                <a:cubicBezTo>
                  <a:pt x="7539" y="6400"/>
                  <a:pt x="7680" y="6259"/>
                  <a:pt x="7680" y="6080"/>
                </a:cubicBezTo>
                <a:cubicBezTo>
                  <a:pt x="7680" y="5901"/>
                  <a:pt x="7539" y="5760"/>
                  <a:pt x="7360" y="5760"/>
                </a:cubicBezTo>
                <a:close/>
                <a:moveTo>
                  <a:pt x="7360" y="5760"/>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confont-1049-809666">
            <a:extLst>
              <a:ext uri="{FF2B5EF4-FFF2-40B4-BE49-F238E27FC236}">
                <a16:creationId xmlns:a16="http://schemas.microsoft.com/office/drawing/2014/main" xmlns="" id="{0D320950-6447-4332-8665-2A24770B36AC}"/>
              </a:ext>
            </a:extLst>
          </p:cNvPr>
          <p:cNvSpPr/>
          <p:nvPr/>
        </p:nvSpPr>
        <p:spPr>
          <a:xfrm>
            <a:off x="7028106" y="2255968"/>
            <a:ext cx="686192" cy="686192"/>
          </a:xfrm>
          <a:custGeom>
            <a:avLst/>
            <a:gdLst>
              <a:gd name="T0" fmla="*/ 11378 w 12800"/>
              <a:gd name="T1" fmla="*/ 10472 h 12800"/>
              <a:gd name="T2" fmla="*/ 10967 w 12800"/>
              <a:gd name="T3" fmla="*/ 8065 h 12800"/>
              <a:gd name="T4" fmla="*/ 12800 w 12800"/>
              <a:gd name="T5" fmla="*/ 5759 h 12800"/>
              <a:gd name="T6" fmla="*/ 10804 w 12800"/>
              <a:gd name="T7" fmla="*/ 4351 h 12800"/>
              <a:gd name="T8" fmla="*/ 10472 w 12800"/>
              <a:gd name="T9" fmla="*/ 1422 h 12800"/>
              <a:gd name="T10" fmla="*/ 8065 w 12800"/>
              <a:gd name="T11" fmla="*/ 1840 h 12800"/>
              <a:gd name="T12" fmla="*/ 5759 w 12800"/>
              <a:gd name="T13" fmla="*/ 0 h 12800"/>
              <a:gd name="T14" fmla="*/ 4355 w 12800"/>
              <a:gd name="T15" fmla="*/ 2000 h 12800"/>
              <a:gd name="T16" fmla="*/ 1422 w 12800"/>
              <a:gd name="T17" fmla="*/ 2328 h 12800"/>
              <a:gd name="T18" fmla="*/ 1843 w 12800"/>
              <a:gd name="T19" fmla="*/ 4735 h 12800"/>
              <a:gd name="T20" fmla="*/ 0 w 12800"/>
              <a:gd name="T21" fmla="*/ 7041 h 12800"/>
              <a:gd name="T22" fmla="*/ 2001 w 12800"/>
              <a:gd name="T23" fmla="*/ 8444 h 12800"/>
              <a:gd name="T24" fmla="*/ 2328 w 12800"/>
              <a:gd name="T25" fmla="*/ 11378 h 12800"/>
              <a:gd name="T26" fmla="*/ 4735 w 12800"/>
              <a:gd name="T27" fmla="*/ 10959 h 12800"/>
              <a:gd name="T28" fmla="*/ 7041 w 12800"/>
              <a:gd name="T29" fmla="*/ 12800 h 12800"/>
              <a:gd name="T30" fmla="*/ 8452 w 12800"/>
              <a:gd name="T31" fmla="*/ 10799 h 12800"/>
              <a:gd name="T32" fmla="*/ 8277 w 12800"/>
              <a:gd name="T33" fmla="*/ 9783 h 12800"/>
              <a:gd name="T34" fmla="*/ 7110 w 12800"/>
              <a:gd name="T35" fmla="*/ 10554 h 12800"/>
              <a:gd name="T36" fmla="*/ 5759 w 12800"/>
              <a:gd name="T37" fmla="*/ 11815 h 12800"/>
              <a:gd name="T38" fmla="*/ 5663 w 12800"/>
              <a:gd name="T39" fmla="*/ 10214 h 12800"/>
              <a:gd name="T40" fmla="*/ 4225 w 12800"/>
              <a:gd name="T41" fmla="*/ 9617 h 12800"/>
              <a:gd name="T42" fmla="*/ 3024 w 12800"/>
              <a:gd name="T43" fmla="*/ 10682 h 12800"/>
              <a:gd name="T44" fmla="*/ 2961 w 12800"/>
              <a:gd name="T45" fmla="*/ 8835 h 12800"/>
              <a:gd name="T46" fmla="*/ 2680 w 12800"/>
              <a:gd name="T47" fmla="*/ 7465 h 12800"/>
              <a:gd name="T48" fmla="*/ 951 w 12800"/>
              <a:gd name="T49" fmla="*/ 7006 h 12800"/>
              <a:gd name="T50" fmla="*/ 951 w 12800"/>
              <a:gd name="T51" fmla="*/ 5794 h 12800"/>
              <a:gd name="T52" fmla="*/ 2680 w 12800"/>
              <a:gd name="T53" fmla="*/ 5335 h 12800"/>
              <a:gd name="T54" fmla="*/ 2961 w 12800"/>
              <a:gd name="T55" fmla="*/ 3965 h 12800"/>
              <a:gd name="T56" fmla="*/ 3024 w 12800"/>
              <a:gd name="T57" fmla="*/ 2118 h 12800"/>
              <a:gd name="T58" fmla="*/ 4225 w 12800"/>
              <a:gd name="T59" fmla="*/ 3183 h 12800"/>
              <a:gd name="T60" fmla="*/ 5663 w 12800"/>
              <a:gd name="T61" fmla="*/ 2586 h 12800"/>
              <a:gd name="T62" fmla="*/ 5759 w 12800"/>
              <a:gd name="T63" fmla="*/ 985 h 12800"/>
              <a:gd name="T64" fmla="*/ 7110 w 12800"/>
              <a:gd name="T65" fmla="*/ 2246 h 12800"/>
              <a:gd name="T66" fmla="*/ 8277 w 12800"/>
              <a:gd name="T67" fmla="*/ 3017 h 12800"/>
              <a:gd name="T68" fmla="*/ 9824 w 12800"/>
              <a:gd name="T69" fmla="*/ 2118 h 12800"/>
              <a:gd name="T70" fmla="*/ 10682 w 12800"/>
              <a:gd name="T71" fmla="*/ 2976 h 12800"/>
              <a:gd name="T72" fmla="*/ 9783 w 12800"/>
              <a:gd name="T73" fmla="*/ 4523 h 12800"/>
              <a:gd name="T74" fmla="*/ 10554 w 12800"/>
              <a:gd name="T75" fmla="*/ 5690 h 12800"/>
              <a:gd name="T76" fmla="*/ 11815 w 12800"/>
              <a:gd name="T77" fmla="*/ 7041 h 12800"/>
              <a:gd name="T78" fmla="*/ 10214 w 12800"/>
              <a:gd name="T79" fmla="*/ 7137 h 12800"/>
              <a:gd name="T80" fmla="*/ 9617 w 12800"/>
              <a:gd name="T81" fmla="*/ 8575 h 12800"/>
              <a:gd name="T82" fmla="*/ 10682 w 12800"/>
              <a:gd name="T83" fmla="*/ 9776 h 12800"/>
              <a:gd name="T84" fmla="*/ 8835 w 12800"/>
              <a:gd name="T85" fmla="*/ 9839 h 12800"/>
              <a:gd name="T86" fmla="*/ 8721 w 12800"/>
              <a:gd name="T87" fmla="*/ 6470 h 12800"/>
              <a:gd name="T88" fmla="*/ 6470 w 12800"/>
              <a:gd name="T89" fmla="*/ 8721 h 12800"/>
              <a:gd name="T90" fmla="*/ 6470 w 12800"/>
              <a:gd name="T91" fmla="*/ 5204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800" h="12800">
                <a:moveTo>
                  <a:pt x="9186" y="11431"/>
                </a:moveTo>
                <a:cubicBezTo>
                  <a:pt x="9559" y="11749"/>
                  <a:pt x="10126" y="11725"/>
                  <a:pt x="10472" y="11378"/>
                </a:cubicBezTo>
                <a:lnTo>
                  <a:pt x="11378" y="10472"/>
                </a:lnTo>
                <a:cubicBezTo>
                  <a:pt x="11725" y="10126"/>
                  <a:pt x="11748" y="9558"/>
                  <a:pt x="11431" y="9186"/>
                </a:cubicBezTo>
                <a:cubicBezTo>
                  <a:pt x="11431" y="9186"/>
                  <a:pt x="10754" y="8547"/>
                  <a:pt x="10804" y="8441"/>
                </a:cubicBezTo>
                <a:cubicBezTo>
                  <a:pt x="10909" y="8213"/>
                  <a:pt x="10855" y="8073"/>
                  <a:pt x="10967" y="8065"/>
                </a:cubicBezTo>
                <a:cubicBezTo>
                  <a:pt x="11287" y="8039"/>
                  <a:pt x="11928" y="7988"/>
                  <a:pt x="11928" y="7988"/>
                </a:cubicBezTo>
                <a:cubicBezTo>
                  <a:pt x="12416" y="7949"/>
                  <a:pt x="12800" y="7531"/>
                  <a:pt x="12800" y="7041"/>
                </a:cubicBezTo>
                <a:lnTo>
                  <a:pt x="12800" y="5759"/>
                </a:lnTo>
                <a:cubicBezTo>
                  <a:pt x="12800" y="5270"/>
                  <a:pt x="12415" y="4851"/>
                  <a:pt x="11928" y="4812"/>
                </a:cubicBezTo>
                <a:cubicBezTo>
                  <a:pt x="11928" y="4812"/>
                  <a:pt x="11000" y="4846"/>
                  <a:pt x="10961" y="4739"/>
                </a:cubicBezTo>
                <a:cubicBezTo>
                  <a:pt x="10874" y="4499"/>
                  <a:pt x="10732" y="4435"/>
                  <a:pt x="10804" y="4351"/>
                </a:cubicBezTo>
                <a:lnTo>
                  <a:pt x="11431" y="3614"/>
                </a:lnTo>
                <a:cubicBezTo>
                  <a:pt x="11749" y="3241"/>
                  <a:pt x="11725" y="2674"/>
                  <a:pt x="11378" y="2328"/>
                </a:cubicBezTo>
                <a:lnTo>
                  <a:pt x="10472" y="1422"/>
                </a:lnTo>
                <a:cubicBezTo>
                  <a:pt x="10126" y="1075"/>
                  <a:pt x="9558" y="1052"/>
                  <a:pt x="9186" y="1369"/>
                </a:cubicBezTo>
                <a:cubicBezTo>
                  <a:pt x="9186" y="1369"/>
                  <a:pt x="8548" y="2046"/>
                  <a:pt x="8441" y="1996"/>
                </a:cubicBezTo>
                <a:cubicBezTo>
                  <a:pt x="8214" y="1891"/>
                  <a:pt x="8074" y="1949"/>
                  <a:pt x="8065" y="1840"/>
                </a:cubicBezTo>
                <a:cubicBezTo>
                  <a:pt x="8039" y="1518"/>
                  <a:pt x="7988" y="872"/>
                  <a:pt x="7988" y="872"/>
                </a:cubicBezTo>
                <a:cubicBezTo>
                  <a:pt x="7949" y="384"/>
                  <a:pt x="7531" y="0"/>
                  <a:pt x="7041" y="0"/>
                </a:cubicBezTo>
                <a:lnTo>
                  <a:pt x="5759" y="0"/>
                </a:lnTo>
                <a:cubicBezTo>
                  <a:pt x="5270" y="0"/>
                  <a:pt x="4851" y="385"/>
                  <a:pt x="4812" y="872"/>
                </a:cubicBezTo>
                <a:cubicBezTo>
                  <a:pt x="4812" y="872"/>
                  <a:pt x="4848" y="1799"/>
                  <a:pt x="4742" y="1838"/>
                </a:cubicBezTo>
                <a:cubicBezTo>
                  <a:pt x="4502" y="1925"/>
                  <a:pt x="4438" y="2071"/>
                  <a:pt x="4355" y="2000"/>
                </a:cubicBezTo>
                <a:lnTo>
                  <a:pt x="3614" y="1369"/>
                </a:lnTo>
                <a:cubicBezTo>
                  <a:pt x="3241" y="1051"/>
                  <a:pt x="2674" y="1075"/>
                  <a:pt x="2328" y="1422"/>
                </a:cubicBezTo>
                <a:lnTo>
                  <a:pt x="1422" y="2328"/>
                </a:lnTo>
                <a:cubicBezTo>
                  <a:pt x="1075" y="2674"/>
                  <a:pt x="1052" y="3242"/>
                  <a:pt x="1369" y="3614"/>
                </a:cubicBezTo>
                <a:cubicBezTo>
                  <a:pt x="1369" y="3614"/>
                  <a:pt x="2047" y="4250"/>
                  <a:pt x="1998" y="4355"/>
                </a:cubicBezTo>
                <a:cubicBezTo>
                  <a:pt x="1892" y="4584"/>
                  <a:pt x="1951" y="4726"/>
                  <a:pt x="1843" y="4735"/>
                </a:cubicBezTo>
                <a:lnTo>
                  <a:pt x="872" y="4812"/>
                </a:lnTo>
                <a:cubicBezTo>
                  <a:pt x="384" y="4851"/>
                  <a:pt x="0" y="5269"/>
                  <a:pt x="0" y="5759"/>
                </a:cubicBezTo>
                <a:lnTo>
                  <a:pt x="0" y="7041"/>
                </a:lnTo>
                <a:cubicBezTo>
                  <a:pt x="0" y="7530"/>
                  <a:pt x="385" y="7949"/>
                  <a:pt x="872" y="7988"/>
                </a:cubicBezTo>
                <a:cubicBezTo>
                  <a:pt x="872" y="7988"/>
                  <a:pt x="1811" y="7985"/>
                  <a:pt x="1842" y="8069"/>
                </a:cubicBezTo>
                <a:cubicBezTo>
                  <a:pt x="1929" y="8306"/>
                  <a:pt x="2071" y="8361"/>
                  <a:pt x="2001" y="8444"/>
                </a:cubicBezTo>
                <a:lnTo>
                  <a:pt x="1369" y="9186"/>
                </a:lnTo>
                <a:cubicBezTo>
                  <a:pt x="1051" y="9559"/>
                  <a:pt x="1075" y="10126"/>
                  <a:pt x="1422" y="10472"/>
                </a:cubicBezTo>
                <a:lnTo>
                  <a:pt x="2328" y="11378"/>
                </a:lnTo>
                <a:cubicBezTo>
                  <a:pt x="2674" y="11725"/>
                  <a:pt x="3242" y="11748"/>
                  <a:pt x="3614" y="11431"/>
                </a:cubicBezTo>
                <a:cubicBezTo>
                  <a:pt x="3614" y="11431"/>
                  <a:pt x="4252" y="10754"/>
                  <a:pt x="4359" y="10804"/>
                </a:cubicBezTo>
                <a:cubicBezTo>
                  <a:pt x="4586" y="10909"/>
                  <a:pt x="4732" y="10917"/>
                  <a:pt x="4735" y="10959"/>
                </a:cubicBezTo>
                <a:cubicBezTo>
                  <a:pt x="4761" y="11282"/>
                  <a:pt x="4812" y="11928"/>
                  <a:pt x="4812" y="11928"/>
                </a:cubicBezTo>
                <a:cubicBezTo>
                  <a:pt x="4851" y="12416"/>
                  <a:pt x="5269" y="12800"/>
                  <a:pt x="5759" y="12800"/>
                </a:cubicBezTo>
                <a:lnTo>
                  <a:pt x="7041" y="12800"/>
                </a:lnTo>
                <a:cubicBezTo>
                  <a:pt x="7530" y="12800"/>
                  <a:pt x="7949" y="12415"/>
                  <a:pt x="7988" y="11928"/>
                </a:cubicBezTo>
                <a:cubicBezTo>
                  <a:pt x="7988" y="11928"/>
                  <a:pt x="7961" y="10997"/>
                  <a:pt x="8072" y="10957"/>
                </a:cubicBezTo>
                <a:cubicBezTo>
                  <a:pt x="8201" y="10910"/>
                  <a:pt x="8327" y="10857"/>
                  <a:pt x="8452" y="10799"/>
                </a:cubicBezTo>
                <a:cubicBezTo>
                  <a:pt x="8554" y="10751"/>
                  <a:pt x="9186" y="11431"/>
                  <a:pt x="9186" y="11431"/>
                </a:cubicBezTo>
                <a:close/>
                <a:moveTo>
                  <a:pt x="8575" y="9617"/>
                </a:moveTo>
                <a:lnTo>
                  <a:pt x="8277" y="9783"/>
                </a:lnTo>
                <a:cubicBezTo>
                  <a:pt x="8020" y="9926"/>
                  <a:pt x="7748" y="10039"/>
                  <a:pt x="7465" y="10120"/>
                </a:cubicBezTo>
                <a:lnTo>
                  <a:pt x="7137" y="10214"/>
                </a:lnTo>
                <a:lnTo>
                  <a:pt x="7110" y="10554"/>
                </a:lnTo>
                <a:lnTo>
                  <a:pt x="7006" y="11849"/>
                </a:lnTo>
                <a:cubicBezTo>
                  <a:pt x="7008" y="11824"/>
                  <a:pt x="7018" y="11815"/>
                  <a:pt x="7041" y="11815"/>
                </a:cubicBezTo>
                <a:lnTo>
                  <a:pt x="5759" y="11815"/>
                </a:lnTo>
                <a:cubicBezTo>
                  <a:pt x="5782" y="11815"/>
                  <a:pt x="5792" y="11825"/>
                  <a:pt x="5794" y="11849"/>
                </a:cubicBezTo>
                <a:lnTo>
                  <a:pt x="5690" y="10554"/>
                </a:lnTo>
                <a:lnTo>
                  <a:pt x="5663" y="10214"/>
                </a:lnTo>
                <a:lnTo>
                  <a:pt x="5335" y="10120"/>
                </a:lnTo>
                <a:cubicBezTo>
                  <a:pt x="5052" y="10039"/>
                  <a:pt x="4780" y="9926"/>
                  <a:pt x="4523" y="9783"/>
                </a:cubicBezTo>
                <a:lnTo>
                  <a:pt x="4225" y="9617"/>
                </a:lnTo>
                <a:lnTo>
                  <a:pt x="3965" y="9839"/>
                </a:lnTo>
                <a:lnTo>
                  <a:pt x="2976" y="10682"/>
                </a:lnTo>
                <a:cubicBezTo>
                  <a:pt x="2995" y="10665"/>
                  <a:pt x="3007" y="10666"/>
                  <a:pt x="3024" y="10682"/>
                </a:cubicBezTo>
                <a:lnTo>
                  <a:pt x="2118" y="9776"/>
                </a:lnTo>
                <a:cubicBezTo>
                  <a:pt x="2134" y="9792"/>
                  <a:pt x="2134" y="9806"/>
                  <a:pt x="2118" y="9824"/>
                </a:cubicBezTo>
                <a:lnTo>
                  <a:pt x="2961" y="8835"/>
                </a:lnTo>
                <a:lnTo>
                  <a:pt x="3183" y="8575"/>
                </a:lnTo>
                <a:lnTo>
                  <a:pt x="3017" y="8277"/>
                </a:lnTo>
                <a:cubicBezTo>
                  <a:pt x="2874" y="8020"/>
                  <a:pt x="2761" y="7748"/>
                  <a:pt x="2680" y="7465"/>
                </a:cubicBezTo>
                <a:lnTo>
                  <a:pt x="2586" y="7137"/>
                </a:lnTo>
                <a:lnTo>
                  <a:pt x="2246" y="7110"/>
                </a:lnTo>
                <a:lnTo>
                  <a:pt x="951" y="7006"/>
                </a:lnTo>
                <a:cubicBezTo>
                  <a:pt x="976" y="7008"/>
                  <a:pt x="985" y="7018"/>
                  <a:pt x="985" y="7041"/>
                </a:cubicBezTo>
                <a:lnTo>
                  <a:pt x="985" y="5759"/>
                </a:lnTo>
                <a:cubicBezTo>
                  <a:pt x="985" y="5782"/>
                  <a:pt x="975" y="5792"/>
                  <a:pt x="951" y="5794"/>
                </a:cubicBezTo>
                <a:lnTo>
                  <a:pt x="2246" y="5690"/>
                </a:lnTo>
                <a:lnTo>
                  <a:pt x="2586" y="5663"/>
                </a:lnTo>
                <a:lnTo>
                  <a:pt x="2680" y="5335"/>
                </a:lnTo>
                <a:cubicBezTo>
                  <a:pt x="2761" y="5052"/>
                  <a:pt x="2874" y="4780"/>
                  <a:pt x="3017" y="4523"/>
                </a:cubicBezTo>
                <a:lnTo>
                  <a:pt x="3183" y="4225"/>
                </a:lnTo>
                <a:lnTo>
                  <a:pt x="2961" y="3965"/>
                </a:lnTo>
                <a:lnTo>
                  <a:pt x="2118" y="2976"/>
                </a:lnTo>
                <a:cubicBezTo>
                  <a:pt x="2135" y="2995"/>
                  <a:pt x="2134" y="3007"/>
                  <a:pt x="2118" y="3024"/>
                </a:cubicBezTo>
                <a:lnTo>
                  <a:pt x="3024" y="2118"/>
                </a:lnTo>
                <a:cubicBezTo>
                  <a:pt x="3008" y="2134"/>
                  <a:pt x="2994" y="2134"/>
                  <a:pt x="2976" y="2118"/>
                </a:cubicBezTo>
                <a:lnTo>
                  <a:pt x="3965" y="2961"/>
                </a:lnTo>
                <a:lnTo>
                  <a:pt x="4225" y="3183"/>
                </a:lnTo>
                <a:lnTo>
                  <a:pt x="4523" y="3017"/>
                </a:lnTo>
                <a:cubicBezTo>
                  <a:pt x="4780" y="2874"/>
                  <a:pt x="5052" y="2761"/>
                  <a:pt x="5335" y="2680"/>
                </a:cubicBezTo>
                <a:lnTo>
                  <a:pt x="5663" y="2586"/>
                </a:lnTo>
                <a:lnTo>
                  <a:pt x="5690" y="2246"/>
                </a:lnTo>
                <a:lnTo>
                  <a:pt x="5794" y="951"/>
                </a:lnTo>
                <a:cubicBezTo>
                  <a:pt x="5792" y="976"/>
                  <a:pt x="5782" y="985"/>
                  <a:pt x="5759" y="985"/>
                </a:cubicBezTo>
                <a:lnTo>
                  <a:pt x="7041" y="985"/>
                </a:lnTo>
                <a:cubicBezTo>
                  <a:pt x="7018" y="985"/>
                  <a:pt x="7008" y="975"/>
                  <a:pt x="7006" y="951"/>
                </a:cubicBezTo>
                <a:lnTo>
                  <a:pt x="7110" y="2246"/>
                </a:lnTo>
                <a:lnTo>
                  <a:pt x="7137" y="2586"/>
                </a:lnTo>
                <a:lnTo>
                  <a:pt x="7465" y="2680"/>
                </a:lnTo>
                <a:cubicBezTo>
                  <a:pt x="7748" y="2761"/>
                  <a:pt x="8020" y="2874"/>
                  <a:pt x="8277" y="3017"/>
                </a:cubicBezTo>
                <a:lnTo>
                  <a:pt x="8575" y="3183"/>
                </a:lnTo>
                <a:lnTo>
                  <a:pt x="8835" y="2961"/>
                </a:lnTo>
                <a:lnTo>
                  <a:pt x="9824" y="2118"/>
                </a:lnTo>
                <a:cubicBezTo>
                  <a:pt x="9805" y="2135"/>
                  <a:pt x="9793" y="2134"/>
                  <a:pt x="9776" y="2118"/>
                </a:cubicBezTo>
                <a:lnTo>
                  <a:pt x="10682" y="3024"/>
                </a:lnTo>
                <a:cubicBezTo>
                  <a:pt x="10666" y="3008"/>
                  <a:pt x="10666" y="2994"/>
                  <a:pt x="10682" y="2976"/>
                </a:cubicBezTo>
                <a:lnTo>
                  <a:pt x="9839" y="3965"/>
                </a:lnTo>
                <a:lnTo>
                  <a:pt x="9617" y="4225"/>
                </a:lnTo>
                <a:lnTo>
                  <a:pt x="9783" y="4523"/>
                </a:lnTo>
                <a:cubicBezTo>
                  <a:pt x="9926" y="4780"/>
                  <a:pt x="10039" y="5052"/>
                  <a:pt x="10120" y="5335"/>
                </a:cubicBezTo>
                <a:lnTo>
                  <a:pt x="10214" y="5663"/>
                </a:lnTo>
                <a:lnTo>
                  <a:pt x="10554" y="5690"/>
                </a:lnTo>
                <a:lnTo>
                  <a:pt x="11849" y="5794"/>
                </a:lnTo>
                <a:cubicBezTo>
                  <a:pt x="11824" y="5792"/>
                  <a:pt x="11815" y="5782"/>
                  <a:pt x="11815" y="5759"/>
                </a:cubicBezTo>
                <a:lnTo>
                  <a:pt x="11815" y="7041"/>
                </a:lnTo>
                <a:cubicBezTo>
                  <a:pt x="11815" y="7018"/>
                  <a:pt x="11825" y="7008"/>
                  <a:pt x="11849" y="7006"/>
                </a:cubicBezTo>
                <a:lnTo>
                  <a:pt x="10554" y="7110"/>
                </a:lnTo>
                <a:lnTo>
                  <a:pt x="10214" y="7137"/>
                </a:lnTo>
                <a:lnTo>
                  <a:pt x="10120" y="7465"/>
                </a:lnTo>
                <a:cubicBezTo>
                  <a:pt x="10039" y="7748"/>
                  <a:pt x="9926" y="8020"/>
                  <a:pt x="9783" y="8277"/>
                </a:cubicBezTo>
                <a:lnTo>
                  <a:pt x="9617" y="8575"/>
                </a:lnTo>
                <a:lnTo>
                  <a:pt x="9839" y="8835"/>
                </a:lnTo>
                <a:lnTo>
                  <a:pt x="10682" y="9824"/>
                </a:lnTo>
                <a:cubicBezTo>
                  <a:pt x="10665" y="9805"/>
                  <a:pt x="10666" y="9793"/>
                  <a:pt x="10682" y="9776"/>
                </a:cubicBezTo>
                <a:lnTo>
                  <a:pt x="9776" y="10682"/>
                </a:lnTo>
                <a:cubicBezTo>
                  <a:pt x="9792" y="10666"/>
                  <a:pt x="9806" y="10666"/>
                  <a:pt x="9824" y="10682"/>
                </a:cubicBezTo>
                <a:lnTo>
                  <a:pt x="8835" y="9839"/>
                </a:lnTo>
                <a:lnTo>
                  <a:pt x="8575" y="9617"/>
                </a:lnTo>
                <a:close/>
                <a:moveTo>
                  <a:pt x="6470" y="8721"/>
                </a:moveTo>
                <a:cubicBezTo>
                  <a:pt x="7713" y="8721"/>
                  <a:pt x="8721" y="7713"/>
                  <a:pt x="8721" y="6470"/>
                </a:cubicBezTo>
                <a:cubicBezTo>
                  <a:pt x="8721" y="5227"/>
                  <a:pt x="7713" y="4220"/>
                  <a:pt x="6470" y="4220"/>
                </a:cubicBezTo>
                <a:cubicBezTo>
                  <a:pt x="5227" y="4220"/>
                  <a:pt x="4220" y="5227"/>
                  <a:pt x="4220" y="6470"/>
                </a:cubicBezTo>
                <a:cubicBezTo>
                  <a:pt x="4220" y="7713"/>
                  <a:pt x="5227" y="8721"/>
                  <a:pt x="6470" y="8721"/>
                </a:cubicBezTo>
                <a:close/>
                <a:moveTo>
                  <a:pt x="6470" y="7736"/>
                </a:moveTo>
                <a:cubicBezTo>
                  <a:pt x="5771" y="7736"/>
                  <a:pt x="5204" y="7169"/>
                  <a:pt x="5204" y="6470"/>
                </a:cubicBezTo>
                <a:cubicBezTo>
                  <a:pt x="5204" y="5771"/>
                  <a:pt x="5771" y="5204"/>
                  <a:pt x="6470" y="5204"/>
                </a:cubicBezTo>
                <a:cubicBezTo>
                  <a:pt x="7169" y="5204"/>
                  <a:pt x="7736" y="5771"/>
                  <a:pt x="7736" y="6470"/>
                </a:cubicBezTo>
                <a:cubicBezTo>
                  <a:pt x="7736" y="7169"/>
                  <a:pt x="7169" y="7736"/>
                  <a:pt x="6470" y="773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barscode-search_57442">
            <a:extLst>
              <a:ext uri="{FF2B5EF4-FFF2-40B4-BE49-F238E27FC236}">
                <a16:creationId xmlns:a16="http://schemas.microsoft.com/office/drawing/2014/main" xmlns="" id="{5A547991-6350-446B-9831-350624A6ABAE}"/>
              </a:ext>
            </a:extLst>
          </p:cNvPr>
          <p:cNvSpPr/>
          <p:nvPr/>
        </p:nvSpPr>
        <p:spPr>
          <a:xfrm>
            <a:off x="9595649" y="2344291"/>
            <a:ext cx="644074" cy="509546"/>
          </a:xfrm>
          <a:custGeom>
            <a:avLst/>
            <a:gdLst>
              <a:gd name="connsiteX0" fmla="*/ 441591 w 609207"/>
              <a:gd name="connsiteY0" fmla="*/ 246218 h 481962"/>
              <a:gd name="connsiteX1" fmla="*/ 393195 w 609207"/>
              <a:gd name="connsiteY1" fmla="*/ 266175 h 481962"/>
              <a:gd name="connsiteX2" fmla="*/ 393195 w 609207"/>
              <a:gd name="connsiteY2" fmla="*/ 362842 h 481962"/>
              <a:gd name="connsiteX3" fmla="*/ 441591 w 609207"/>
              <a:gd name="connsiteY3" fmla="*/ 382904 h 481962"/>
              <a:gd name="connsiteX4" fmla="*/ 489987 w 609207"/>
              <a:gd name="connsiteY4" fmla="*/ 362842 h 481962"/>
              <a:gd name="connsiteX5" fmla="*/ 509970 w 609207"/>
              <a:gd name="connsiteY5" fmla="*/ 314509 h 481962"/>
              <a:gd name="connsiteX6" fmla="*/ 489987 w 609207"/>
              <a:gd name="connsiteY6" fmla="*/ 266175 h 481962"/>
              <a:gd name="connsiteX7" fmla="*/ 441591 w 609207"/>
              <a:gd name="connsiteY7" fmla="*/ 246218 h 481962"/>
              <a:gd name="connsiteX8" fmla="*/ 441591 w 609207"/>
              <a:gd name="connsiteY8" fmla="*/ 204640 h 481962"/>
              <a:gd name="connsiteX9" fmla="*/ 519441 w 609207"/>
              <a:gd name="connsiteY9" fmla="*/ 236863 h 481962"/>
              <a:gd name="connsiteX10" fmla="*/ 551601 w 609207"/>
              <a:gd name="connsiteY10" fmla="*/ 314509 h 481962"/>
              <a:gd name="connsiteX11" fmla="*/ 532763 w 609207"/>
              <a:gd name="connsiteY11" fmla="*/ 376147 h 481962"/>
              <a:gd name="connsiteX12" fmla="*/ 603119 w 609207"/>
              <a:gd name="connsiteY12" fmla="*/ 446517 h 481962"/>
              <a:gd name="connsiteX13" fmla="*/ 603119 w 609207"/>
              <a:gd name="connsiteY13" fmla="*/ 475829 h 481962"/>
              <a:gd name="connsiteX14" fmla="*/ 588340 w 609207"/>
              <a:gd name="connsiteY14" fmla="*/ 481962 h 481962"/>
              <a:gd name="connsiteX15" fmla="*/ 573665 w 609207"/>
              <a:gd name="connsiteY15" fmla="*/ 475829 h 481962"/>
              <a:gd name="connsiteX16" fmla="*/ 503309 w 609207"/>
              <a:gd name="connsiteY16" fmla="*/ 405563 h 481962"/>
              <a:gd name="connsiteX17" fmla="*/ 441591 w 609207"/>
              <a:gd name="connsiteY17" fmla="*/ 424481 h 481962"/>
              <a:gd name="connsiteX18" fmla="*/ 363741 w 609207"/>
              <a:gd name="connsiteY18" fmla="*/ 392259 h 481962"/>
              <a:gd name="connsiteX19" fmla="*/ 363741 w 609207"/>
              <a:gd name="connsiteY19" fmla="*/ 236863 h 481962"/>
              <a:gd name="connsiteX20" fmla="*/ 441591 w 609207"/>
              <a:gd name="connsiteY20" fmla="*/ 204640 h 481962"/>
              <a:gd name="connsiteX21" fmla="*/ 455782 w 609207"/>
              <a:gd name="connsiteY21" fmla="*/ 70989 h 481962"/>
              <a:gd name="connsiteX22" fmla="*/ 476599 w 609207"/>
              <a:gd name="connsiteY22" fmla="*/ 91778 h 481962"/>
              <a:gd name="connsiteX23" fmla="*/ 476599 w 609207"/>
              <a:gd name="connsiteY23" fmla="*/ 180859 h 481962"/>
              <a:gd name="connsiteX24" fmla="*/ 444124 w 609207"/>
              <a:gd name="connsiteY24" fmla="*/ 177013 h 481962"/>
              <a:gd name="connsiteX25" fmla="*/ 434965 w 609207"/>
              <a:gd name="connsiteY25" fmla="*/ 177325 h 481962"/>
              <a:gd name="connsiteX26" fmla="*/ 434965 w 609207"/>
              <a:gd name="connsiteY26" fmla="*/ 91778 h 481962"/>
              <a:gd name="connsiteX27" fmla="*/ 455782 w 609207"/>
              <a:gd name="connsiteY27" fmla="*/ 70989 h 481962"/>
              <a:gd name="connsiteX28" fmla="*/ 372515 w 609207"/>
              <a:gd name="connsiteY28" fmla="*/ 70989 h 481962"/>
              <a:gd name="connsiteX29" fmla="*/ 393332 w 609207"/>
              <a:gd name="connsiteY29" fmla="*/ 91780 h 481962"/>
              <a:gd name="connsiteX30" fmla="*/ 393332 w 609207"/>
              <a:gd name="connsiteY30" fmla="*/ 186692 h 481962"/>
              <a:gd name="connsiteX31" fmla="*/ 351698 w 609207"/>
              <a:gd name="connsiteY31" fmla="*/ 212473 h 481962"/>
              <a:gd name="connsiteX32" fmla="*/ 351698 w 609207"/>
              <a:gd name="connsiteY32" fmla="*/ 91780 h 481962"/>
              <a:gd name="connsiteX33" fmla="*/ 372515 w 609207"/>
              <a:gd name="connsiteY33" fmla="*/ 70989 h 481962"/>
              <a:gd name="connsiteX34" fmla="*/ 289248 w 609207"/>
              <a:gd name="connsiteY34" fmla="*/ 70989 h 481962"/>
              <a:gd name="connsiteX35" fmla="*/ 310065 w 609207"/>
              <a:gd name="connsiteY35" fmla="*/ 91773 h 481962"/>
              <a:gd name="connsiteX36" fmla="*/ 310065 w 609207"/>
              <a:gd name="connsiteY36" fmla="*/ 282366 h 481962"/>
              <a:gd name="connsiteX37" fmla="*/ 306318 w 609207"/>
              <a:gd name="connsiteY37" fmla="*/ 314686 h 481962"/>
              <a:gd name="connsiteX38" fmla="*/ 310065 w 609207"/>
              <a:gd name="connsiteY38" fmla="*/ 346901 h 481962"/>
              <a:gd name="connsiteX39" fmla="*/ 310065 w 609207"/>
              <a:gd name="connsiteY39" fmla="*/ 388990 h 481962"/>
              <a:gd name="connsiteX40" fmla="*/ 289248 w 609207"/>
              <a:gd name="connsiteY40" fmla="*/ 409774 h 481962"/>
              <a:gd name="connsiteX41" fmla="*/ 268431 w 609207"/>
              <a:gd name="connsiteY41" fmla="*/ 388990 h 481962"/>
              <a:gd name="connsiteX42" fmla="*/ 268431 w 609207"/>
              <a:gd name="connsiteY42" fmla="*/ 91773 h 481962"/>
              <a:gd name="connsiteX43" fmla="*/ 289248 w 609207"/>
              <a:gd name="connsiteY43" fmla="*/ 70989 h 481962"/>
              <a:gd name="connsiteX44" fmla="*/ 205980 w 609207"/>
              <a:gd name="connsiteY44" fmla="*/ 70989 h 481962"/>
              <a:gd name="connsiteX45" fmla="*/ 226797 w 609207"/>
              <a:gd name="connsiteY45" fmla="*/ 91773 h 481962"/>
              <a:gd name="connsiteX46" fmla="*/ 226797 w 609207"/>
              <a:gd name="connsiteY46" fmla="*/ 388990 h 481962"/>
              <a:gd name="connsiteX47" fmla="*/ 205980 w 609207"/>
              <a:gd name="connsiteY47" fmla="*/ 409774 h 481962"/>
              <a:gd name="connsiteX48" fmla="*/ 185163 w 609207"/>
              <a:gd name="connsiteY48" fmla="*/ 388990 h 481962"/>
              <a:gd name="connsiteX49" fmla="*/ 185163 w 609207"/>
              <a:gd name="connsiteY49" fmla="*/ 91773 h 481962"/>
              <a:gd name="connsiteX50" fmla="*/ 205980 w 609207"/>
              <a:gd name="connsiteY50" fmla="*/ 70989 h 481962"/>
              <a:gd name="connsiteX51" fmla="*/ 122713 w 609207"/>
              <a:gd name="connsiteY51" fmla="*/ 70989 h 481962"/>
              <a:gd name="connsiteX52" fmla="*/ 143530 w 609207"/>
              <a:gd name="connsiteY52" fmla="*/ 91773 h 481962"/>
              <a:gd name="connsiteX53" fmla="*/ 143530 w 609207"/>
              <a:gd name="connsiteY53" fmla="*/ 388990 h 481962"/>
              <a:gd name="connsiteX54" fmla="*/ 122713 w 609207"/>
              <a:gd name="connsiteY54" fmla="*/ 409774 h 481962"/>
              <a:gd name="connsiteX55" fmla="*/ 101896 w 609207"/>
              <a:gd name="connsiteY55" fmla="*/ 388990 h 481962"/>
              <a:gd name="connsiteX56" fmla="*/ 101896 w 609207"/>
              <a:gd name="connsiteY56" fmla="*/ 91773 h 481962"/>
              <a:gd name="connsiteX57" fmla="*/ 122713 w 609207"/>
              <a:gd name="connsiteY57" fmla="*/ 70989 h 481962"/>
              <a:gd name="connsiteX58" fmla="*/ 20816 w 609207"/>
              <a:gd name="connsiteY58" fmla="*/ 0 h 481962"/>
              <a:gd name="connsiteX59" fmla="*/ 576590 w 609207"/>
              <a:gd name="connsiteY59" fmla="*/ 0 h 481962"/>
              <a:gd name="connsiteX60" fmla="*/ 597406 w 609207"/>
              <a:gd name="connsiteY60" fmla="*/ 20786 h 481962"/>
              <a:gd name="connsiteX61" fmla="*/ 597406 w 609207"/>
              <a:gd name="connsiteY61" fmla="*/ 399187 h 481962"/>
              <a:gd name="connsiteX62" fmla="*/ 569617 w 609207"/>
              <a:gd name="connsiteY62" fmla="*/ 371438 h 481962"/>
              <a:gd name="connsiteX63" fmla="*/ 581898 w 609207"/>
              <a:gd name="connsiteY63" fmla="*/ 314694 h 481962"/>
              <a:gd name="connsiteX64" fmla="*/ 555775 w 609207"/>
              <a:gd name="connsiteY64" fmla="*/ 233942 h 481962"/>
              <a:gd name="connsiteX65" fmla="*/ 555775 w 609207"/>
              <a:gd name="connsiteY65" fmla="*/ 41571 h 481962"/>
              <a:gd name="connsiteX66" fmla="*/ 41631 w 609207"/>
              <a:gd name="connsiteY66" fmla="*/ 41571 h 481962"/>
              <a:gd name="connsiteX67" fmla="*/ 41631 w 609207"/>
              <a:gd name="connsiteY67" fmla="*/ 428183 h 481962"/>
              <a:gd name="connsiteX68" fmla="*/ 366145 w 609207"/>
              <a:gd name="connsiteY68" fmla="*/ 428183 h 481962"/>
              <a:gd name="connsiteX69" fmla="*/ 444100 w 609207"/>
              <a:gd name="connsiteY69" fmla="*/ 452294 h 481962"/>
              <a:gd name="connsiteX70" fmla="*/ 500926 w 609207"/>
              <a:gd name="connsiteY70" fmla="*/ 440031 h 481962"/>
              <a:gd name="connsiteX71" fmla="*/ 530692 w 609207"/>
              <a:gd name="connsiteY71" fmla="*/ 469754 h 481962"/>
              <a:gd name="connsiteX72" fmla="*/ 20816 w 609207"/>
              <a:gd name="connsiteY72" fmla="*/ 469754 h 481962"/>
              <a:gd name="connsiteX73" fmla="*/ 0 w 609207"/>
              <a:gd name="connsiteY73" fmla="*/ 448968 h 481962"/>
              <a:gd name="connsiteX74" fmla="*/ 0 w 609207"/>
              <a:gd name="connsiteY74" fmla="*/ 20786 h 481962"/>
              <a:gd name="connsiteX75" fmla="*/ 20816 w 609207"/>
              <a:gd name="connsiteY75" fmla="*/ 0 h 481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9207" h="481962">
                <a:moveTo>
                  <a:pt x="441591" y="246218"/>
                </a:moveTo>
                <a:cubicBezTo>
                  <a:pt x="423273" y="246218"/>
                  <a:pt x="406100" y="253286"/>
                  <a:pt x="393195" y="266175"/>
                </a:cubicBezTo>
                <a:cubicBezTo>
                  <a:pt x="366447" y="292888"/>
                  <a:pt x="366447" y="336233"/>
                  <a:pt x="393195" y="362842"/>
                </a:cubicBezTo>
                <a:cubicBezTo>
                  <a:pt x="406100" y="375835"/>
                  <a:pt x="423273" y="382904"/>
                  <a:pt x="441591" y="382904"/>
                </a:cubicBezTo>
                <a:cubicBezTo>
                  <a:pt x="459804" y="382904"/>
                  <a:pt x="476977" y="375835"/>
                  <a:pt x="489987" y="362842"/>
                </a:cubicBezTo>
                <a:cubicBezTo>
                  <a:pt x="502892" y="349953"/>
                  <a:pt x="509970" y="332803"/>
                  <a:pt x="509970" y="314509"/>
                </a:cubicBezTo>
                <a:cubicBezTo>
                  <a:pt x="509970" y="296318"/>
                  <a:pt x="502892" y="279168"/>
                  <a:pt x="489987" y="266175"/>
                </a:cubicBezTo>
                <a:cubicBezTo>
                  <a:pt x="476977" y="253286"/>
                  <a:pt x="459804" y="246218"/>
                  <a:pt x="441591" y="246218"/>
                </a:cubicBezTo>
                <a:close/>
                <a:moveTo>
                  <a:pt x="441591" y="204640"/>
                </a:moveTo>
                <a:cubicBezTo>
                  <a:pt x="470941" y="204640"/>
                  <a:pt x="498625" y="216074"/>
                  <a:pt x="519441" y="236863"/>
                </a:cubicBezTo>
                <a:cubicBezTo>
                  <a:pt x="540152" y="257547"/>
                  <a:pt x="551601" y="285196"/>
                  <a:pt x="551601" y="314509"/>
                </a:cubicBezTo>
                <a:cubicBezTo>
                  <a:pt x="551601" y="336856"/>
                  <a:pt x="545044" y="358165"/>
                  <a:pt x="532763" y="376147"/>
                </a:cubicBezTo>
                <a:lnTo>
                  <a:pt x="603119" y="446517"/>
                </a:lnTo>
                <a:cubicBezTo>
                  <a:pt x="611237" y="454625"/>
                  <a:pt x="611237" y="467722"/>
                  <a:pt x="603119" y="475829"/>
                </a:cubicBezTo>
                <a:cubicBezTo>
                  <a:pt x="599060" y="479883"/>
                  <a:pt x="593648" y="481962"/>
                  <a:pt x="588340" y="481962"/>
                </a:cubicBezTo>
                <a:cubicBezTo>
                  <a:pt x="583032" y="481962"/>
                  <a:pt x="577724" y="479883"/>
                  <a:pt x="573665" y="475829"/>
                </a:cubicBezTo>
                <a:lnTo>
                  <a:pt x="503309" y="405563"/>
                </a:lnTo>
                <a:cubicBezTo>
                  <a:pt x="485199" y="417829"/>
                  <a:pt x="463863" y="424481"/>
                  <a:pt x="441591" y="424481"/>
                </a:cubicBezTo>
                <a:cubicBezTo>
                  <a:pt x="412137" y="424481"/>
                  <a:pt x="384556" y="413047"/>
                  <a:pt x="363741" y="392259"/>
                </a:cubicBezTo>
                <a:cubicBezTo>
                  <a:pt x="320861" y="349434"/>
                  <a:pt x="320861" y="279687"/>
                  <a:pt x="363741" y="236863"/>
                </a:cubicBezTo>
                <a:cubicBezTo>
                  <a:pt x="384556" y="216074"/>
                  <a:pt x="412137" y="204640"/>
                  <a:pt x="441591" y="204640"/>
                </a:cubicBezTo>
                <a:close/>
                <a:moveTo>
                  <a:pt x="455782" y="70989"/>
                </a:moveTo>
                <a:cubicBezTo>
                  <a:pt x="467335" y="70989"/>
                  <a:pt x="476599" y="80344"/>
                  <a:pt x="476599" y="91778"/>
                </a:cubicBezTo>
                <a:lnTo>
                  <a:pt x="476599" y="180859"/>
                </a:lnTo>
                <a:cubicBezTo>
                  <a:pt x="466086" y="178364"/>
                  <a:pt x="455157" y="177013"/>
                  <a:pt x="444124" y="177013"/>
                </a:cubicBezTo>
                <a:cubicBezTo>
                  <a:pt x="441002" y="177013"/>
                  <a:pt x="437983" y="177117"/>
                  <a:pt x="434965" y="177325"/>
                </a:cubicBezTo>
                <a:lnTo>
                  <a:pt x="434965" y="91778"/>
                </a:lnTo>
                <a:cubicBezTo>
                  <a:pt x="434965" y="80344"/>
                  <a:pt x="444333" y="70989"/>
                  <a:pt x="455782" y="70989"/>
                </a:cubicBezTo>
                <a:close/>
                <a:moveTo>
                  <a:pt x="372515" y="70989"/>
                </a:moveTo>
                <a:cubicBezTo>
                  <a:pt x="384068" y="70989"/>
                  <a:pt x="393332" y="80345"/>
                  <a:pt x="393332" y="91780"/>
                </a:cubicBezTo>
                <a:lnTo>
                  <a:pt x="393332" y="186692"/>
                </a:lnTo>
                <a:cubicBezTo>
                  <a:pt x="378240" y="192617"/>
                  <a:pt x="364084" y="201350"/>
                  <a:pt x="351698" y="212473"/>
                </a:cubicBezTo>
                <a:lnTo>
                  <a:pt x="351698" y="91780"/>
                </a:lnTo>
                <a:cubicBezTo>
                  <a:pt x="351698" y="80345"/>
                  <a:pt x="361066" y="70989"/>
                  <a:pt x="372515" y="70989"/>
                </a:cubicBezTo>
                <a:close/>
                <a:moveTo>
                  <a:pt x="289248" y="70989"/>
                </a:moveTo>
                <a:cubicBezTo>
                  <a:pt x="300801" y="70989"/>
                  <a:pt x="310065" y="80342"/>
                  <a:pt x="310065" y="91773"/>
                </a:cubicBezTo>
                <a:lnTo>
                  <a:pt x="310065" y="282366"/>
                </a:lnTo>
                <a:cubicBezTo>
                  <a:pt x="307567" y="292758"/>
                  <a:pt x="306318" y="303566"/>
                  <a:pt x="306318" y="314686"/>
                </a:cubicBezTo>
                <a:cubicBezTo>
                  <a:pt x="306318" y="325701"/>
                  <a:pt x="307567" y="336509"/>
                  <a:pt x="310065" y="346901"/>
                </a:cubicBezTo>
                <a:lnTo>
                  <a:pt x="310065" y="388990"/>
                </a:lnTo>
                <a:cubicBezTo>
                  <a:pt x="310065" y="400421"/>
                  <a:pt x="300801" y="409774"/>
                  <a:pt x="289248" y="409774"/>
                </a:cubicBezTo>
                <a:cubicBezTo>
                  <a:pt x="277799" y="409774"/>
                  <a:pt x="268431" y="400421"/>
                  <a:pt x="268431" y="388990"/>
                </a:cubicBezTo>
                <a:lnTo>
                  <a:pt x="268431" y="91773"/>
                </a:lnTo>
                <a:cubicBezTo>
                  <a:pt x="268431" y="80342"/>
                  <a:pt x="277799" y="70989"/>
                  <a:pt x="289248" y="70989"/>
                </a:cubicBezTo>
                <a:close/>
                <a:moveTo>
                  <a:pt x="205980" y="70989"/>
                </a:moveTo>
                <a:cubicBezTo>
                  <a:pt x="217533" y="70989"/>
                  <a:pt x="226797" y="80342"/>
                  <a:pt x="226797" y="91773"/>
                </a:cubicBezTo>
                <a:lnTo>
                  <a:pt x="226797" y="388990"/>
                </a:lnTo>
                <a:cubicBezTo>
                  <a:pt x="226797" y="400421"/>
                  <a:pt x="217533" y="409774"/>
                  <a:pt x="205980" y="409774"/>
                </a:cubicBezTo>
                <a:cubicBezTo>
                  <a:pt x="194531" y="409774"/>
                  <a:pt x="185163" y="400421"/>
                  <a:pt x="185163" y="388990"/>
                </a:cubicBezTo>
                <a:lnTo>
                  <a:pt x="185163" y="91773"/>
                </a:lnTo>
                <a:cubicBezTo>
                  <a:pt x="185163" y="80342"/>
                  <a:pt x="194531" y="70989"/>
                  <a:pt x="205980" y="70989"/>
                </a:cubicBezTo>
                <a:close/>
                <a:moveTo>
                  <a:pt x="122713" y="70989"/>
                </a:moveTo>
                <a:cubicBezTo>
                  <a:pt x="134266" y="70989"/>
                  <a:pt x="143530" y="80342"/>
                  <a:pt x="143530" y="91773"/>
                </a:cubicBezTo>
                <a:lnTo>
                  <a:pt x="143530" y="388990"/>
                </a:lnTo>
                <a:cubicBezTo>
                  <a:pt x="143530" y="400421"/>
                  <a:pt x="134266" y="409774"/>
                  <a:pt x="122713" y="409774"/>
                </a:cubicBezTo>
                <a:cubicBezTo>
                  <a:pt x="111264" y="409774"/>
                  <a:pt x="101896" y="400421"/>
                  <a:pt x="101896" y="388990"/>
                </a:cubicBezTo>
                <a:lnTo>
                  <a:pt x="101896" y="91773"/>
                </a:lnTo>
                <a:cubicBezTo>
                  <a:pt x="101896" y="80342"/>
                  <a:pt x="111264" y="70989"/>
                  <a:pt x="122713" y="70989"/>
                </a:cubicBezTo>
                <a:close/>
                <a:moveTo>
                  <a:pt x="20816" y="0"/>
                </a:moveTo>
                <a:lnTo>
                  <a:pt x="576590" y="0"/>
                </a:lnTo>
                <a:cubicBezTo>
                  <a:pt x="588039" y="0"/>
                  <a:pt x="597406" y="9354"/>
                  <a:pt x="597406" y="20786"/>
                </a:cubicBezTo>
                <a:lnTo>
                  <a:pt x="597406" y="399187"/>
                </a:lnTo>
                <a:lnTo>
                  <a:pt x="569617" y="371438"/>
                </a:lnTo>
                <a:cubicBezTo>
                  <a:pt x="577735" y="353771"/>
                  <a:pt x="581898" y="334440"/>
                  <a:pt x="581898" y="314694"/>
                </a:cubicBezTo>
                <a:cubicBezTo>
                  <a:pt x="581898" y="285282"/>
                  <a:pt x="572740" y="257325"/>
                  <a:pt x="555775" y="233942"/>
                </a:cubicBezTo>
                <a:lnTo>
                  <a:pt x="555775" y="41571"/>
                </a:lnTo>
                <a:lnTo>
                  <a:pt x="41631" y="41571"/>
                </a:lnTo>
                <a:lnTo>
                  <a:pt x="41631" y="428183"/>
                </a:lnTo>
                <a:lnTo>
                  <a:pt x="366145" y="428183"/>
                </a:lnTo>
                <a:cubicBezTo>
                  <a:pt x="388938" y="443876"/>
                  <a:pt x="415790" y="452294"/>
                  <a:pt x="444100" y="452294"/>
                </a:cubicBezTo>
                <a:cubicBezTo>
                  <a:pt x="463874" y="452294"/>
                  <a:pt x="483233" y="448033"/>
                  <a:pt x="500926" y="440031"/>
                </a:cubicBezTo>
                <a:lnTo>
                  <a:pt x="530692" y="469754"/>
                </a:lnTo>
                <a:lnTo>
                  <a:pt x="20816" y="469754"/>
                </a:lnTo>
                <a:cubicBezTo>
                  <a:pt x="9367" y="469754"/>
                  <a:pt x="0" y="460401"/>
                  <a:pt x="0" y="448968"/>
                </a:cubicBezTo>
                <a:lnTo>
                  <a:pt x="0" y="20786"/>
                </a:lnTo>
                <a:cubicBezTo>
                  <a:pt x="0" y="9354"/>
                  <a:pt x="9367" y="0"/>
                  <a:pt x="208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24-hour-service_66164">
            <a:extLst>
              <a:ext uri="{FF2B5EF4-FFF2-40B4-BE49-F238E27FC236}">
                <a16:creationId xmlns:a16="http://schemas.microsoft.com/office/drawing/2014/main" xmlns="" id="{32A852A4-12F8-4907-A923-8F163F032578}"/>
              </a:ext>
            </a:extLst>
          </p:cNvPr>
          <p:cNvSpPr/>
          <p:nvPr/>
        </p:nvSpPr>
        <p:spPr>
          <a:xfrm>
            <a:off x="4482741" y="2285682"/>
            <a:ext cx="681926" cy="649908"/>
          </a:xfrm>
          <a:custGeom>
            <a:avLst/>
            <a:gdLst>
              <a:gd name="connsiteX0" fmla="*/ 255877 w 606193"/>
              <a:gd name="connsiteY0" fmla="*/ 529706 h 577732"/>
              <a:gd name="connsiteX1" fmla="*/ 270548 w 606193"/>
              <a:gd name="connsiteY1" fmla="*/ 531279 h 577732"/>
              <a:gd name="connsiteX2" fmla="*/ 291916 w 606193"/>
              <a:gd name="connsiteY2" fmla="*/ 556338 h 577732"/>
              <a:gd name="connsiteX3" fmla="*/ 266807 w 606193"/>
              <a:gd name="connsiteY3" fmla="*/ 577663 h 577732"/>
              <a:gd name="connsiteX4" fmla="*/ 249280 w 606193"/>
              <a:gd name="connsiteY4" fmla="*/ 575698 h 577732"/>
              <a:gd name="connsiteX5" fmla="*/ 230276 w 606193"/>
              <a:gd name="connsiteY5" fmla="*/ 559385 h 577732"/>
              <a:gd name="connsiteX6" fmla="*/ 229488 w 606193"/>
              <a:gd name="connsiteY6" fmla="*/ 549459 h 577732"/>
              <a:gd name="connsiteX7" fmla="*/ 255877 w 606193"/>
              <a:gd name="connsiteY7" fmla="*/ 529706 h 577732"/>
              <a:gd name="connsiteX8" fmla="*/ 352891 w 606193"/>
              <a:gd name="connsiteY8" fmla="*/ 523777 h 577732"/>
              <a:gd name="connsiteX9" fmla="*/ 381381 w 606193"/>
              <a:gd name="connsiteY9" fmla="*/ 540216 h 577732"/>
              <a:gd name="connsiteX10" fmla="*/ 365016 w 606193"/>
              <a:gd name="connsiteY10" fmla="*/ 568762 h 577732"/>
              <a:gd name="connsiteX11" fmla="*/ 347764 w 606193"/>
              <a:gd name="connsiteY11" fmla="*/ 572798 h 577732"/>
              <a:gd name="connsiteX12" fmla="*/ 320752 w 606193"/>
              <a:gd name="connsiteY12" fmla="*/ 556753 h 577732"/>
              <a:gd name="connsiteX13" fmla="*/ 320259 w 606193"/>
              <a:gd name="connsiteY13" fmla="*/ 554686 h 577732"/>
              <a:gd name="connsiteX14" fmla="*/ 338399 w 606193"/>
              <a:gd name="connsiteY14" fmla="*/ 527222 h 577732"/>
              <a:gd name="connsiteX15" fmla="*/ 352891 w 606193"/>
              <a:gd name="connsiteY15" fmla="*/ 523777 h 577732"/>
              <a:gd name="connsiteX16" fmla="*/ 159338 w 606193"/>
              <a:gd name="connsiteY16" fmla="*/ 502850 h 577732"/>
              <a:gd name="connsiteX17" fmla="*/ 177124 w 606193"/>
              <a:gd name="connsiteY17" fmla="*/ 504388 h 577732"/>
              <a:gd name="connsiteX18" fmla="*/ 190426 w 606193"/>
              <a:gd name="connsiteY18" fmla="*/ 510882 h 577732"/>
              <a:gd name="connsiteX19" fmla="*/ 202250 w 606193"/>
              <a:gd name="connsiteY19" fmla="*/ 541583 h 577732"/>
              <a:gd name="connsiteX20" fmla="*/ 171409 w 606193"/>
              <a:gd name="connsiteY20" fmla="*/ 553292 h 577732"/>
              <a:gd name="connsiteX21" fmla="*/ 155545 w 606193"/>
              <a:gd name="connsiteY21" fmla="*/ 545617 h 577732"/>
              <a:gd name="connsiteX22" fmla="*/ 144016 w 606193"/>
              <a:gd name="connsiteY22" fmla="*/ 531743 h 577732"/>
              <a:gd name="connsiteX23" fmla="*/ 145691 w 606193"/>
              <a:gd name="connsiteY23" fmla="*/ 514228 h 577732"/>
              <a:gd name="connsiteX24" fmla="*/ 159338 w 606193"/>
              <a:gd name="connsiteY24" fmla="*/ 502850 h 577732"/>
              <a:gd name="connsiteX25" fmla="*/ 445338 w 606193"/>
              <a:gd name="connsiteY25" fmla="*/ 485453 h 577732"/>
              <a:gd name="connsiteX26" fmla="*/ 460287 w 606193"/>
              <a:gd name="connsiteY26" fmla="*/ 495076 h 577732"/>
              <a:gd name="connsiteX27" fmla="*/ 454278 w 606193"/>
              <a:gd name="connsiteY27" fmla="*/ 527423 h 577732"/>
              <a:gd name="connsiteX28" fmla="*/ 439500 w 606193"/>
              <a:gd name="connsiteY28" fmla="*/ 536960 h 577732"/>
              <a:gd name="connsiteX29" fmla="*/ 407483 w 606193"/>
              <a:gd name="connsiteY29" fmla="*/ 529095 h 577732"/>
              <a:gd name="connsiteX30" fmla="*/ 405119 w 606193"/>
              <a:gd name="connsiteY30" fmla="*/ 523785 h 577732"/>
              <a:gd name="connsiteX31" fmla="*/ 415463 w 606193"/>
              <a:gd name="connsiteY31" fmla="*/ 497141 h 577732"/>
              <a:gd name="connsiteX32" fmla="*/ 427876 w 606193"/>
              <a:gd name="connsiteY32" fmla="*/ 489177 h 577732"/>
              <a:gd name="connsiteX33" fmla="*/ 445338 w 606193"/>
              <a:gd name="connsiteY33" fmla="*/ 485453 h 577732"/>
              <a:gd name="connsiteX34" fmla="*/ 502129 w 606193"/>
              <a:gd name="connsiteY34" fmla="*/ 422161 h 577732"/>
              <a:gd name="connsiteX35" fmla="*/ 519485 w 606193"/>
              <a:gd name="connsiteY35" fmla="*/ 426216 h 577732"/>
              <a:gd name="connsiteX36" fmla="*/ 524704 w 606193"/>
              <a:gd name="connsiteY36" fmla="*/ 458656 h 577732"/>
              <a:gd name="connsiteX37" fmla="*/ 513971 w 606193"/>
              <a:gd name="connsiteY37" fmla="*/ 472615 h 577732"/>
              <a:gd name="connsiteX38" fmla="*/ 481179 w 606193"/>
              <a:gd name="connsiteY38" fmla="*/ 475957 h 577732"/>
              <a:gd name="connsiteX39" fmla="*/ 473696 w 606193"/>
              <a:gd name="connsiteY39" fmla="*/ 464652 h 577732"/>
              <a:gd name="connsiteX40" fmla="*/ 477930 w 606193"/>
              <a:gd name="connsiteY40" fmla="*/ 443222 h 577732"/>
              <a:gd name="connsiteX41" fmla="*/ 486989 w 606193"/>
              <a:gd name="connsiteY41" fmla="*/ 431524 h 577732"/>
              <a:gd name="connsiteX42" fmla="*/ 502129 w 606193"/>
              <a:gd name="connsiteY42" fmla="*/ 422161 h 577732"/>
              <a:gd name="connsiteX43" fmla="*/ 552108 w 606193"/>
              <a:gd name="connsiteY43" fmla="*/ 341518 h 577732"/>
              <a:gd name="connsiteX44" fmla="*/ 567874 w 606193"/>
              <a:gd name="connsiteY44" fmla="*/ 370350 h 577732"/>
              <a:gd name="connsiteX45" fmla="*/ 562455 w 606193"/>
              <a:gd name="connsiteY45" fmla="*/ 387078 h 577732"/>
              <a:gd name="connsiteX46" fmla="*/ 532697 w 606193"/>
              <a:gd name="connsiteY46" fmla="*/ 401149 h 577732"/>
              <a:gd name="connsiteX47" fmla="*/ 518212 w 606193"/>
              <a:gd name="connsiteY47" fmla="*/ 385995 h 577732"/>
              <a:gd name="connsiteX48" fmla="*/ 518606 w 606193"/>
              <a:gd name="connsiteY48" fmla="*/ 371432 h 577732"/>
              <a:gd name="connsiteX49" fmla="*/ 523139 w 606193"/>
              <a:gd name="connsiteY49" fmla="*/ 357361 h 577732"/>
              <a:gd name="connsiteX50" fmla="*/ 552108 w 606193"/>
              <a:gd name="connsiteY50" fmla="*/ 341518 h 577732"/>
              <a:gd name="connsiteX51" fmla="*/ 384305 w 606193"/>
              <a:gd name="connsiteY51" fmla="*/ 251149 h 577732"/>
              <a:gd name="connsiteX52" fmla="*/ 339287 w 606193"/>
              <a:gd name="connsiteY52" fmla="*/ 304059 h 577732"/>
              <a:gd name="connsiteX53" fmla="*/ 384305 w 606193"/>
              <a:gd name="connsiteY53" fmla="*/ 304059 h 577732"/>
              <a:gd name="connsiteX54" fmla="*/ 384305 w 606193"/>
              <a:gd name="connsiteY54" fmla="*/ 200698 h 577732"/>
              <a:gd name="connsiteX55" fmla="*/ 425088 w 606193"/>
              <a:gd name="connsiteY55" fmla="*/ 200698 h 577732"/>
              <a:gd name="connsiteX56" fmla="*/ 425088 w 606193"/>
              <a:gd name="connsiteY56" fmla="*/ 304059 h 577732"/>
              <a:gd name="connsiteX57" fmla="*/ 446267 w 606193"/>
              <a:gd name="connsiteY57" fmla="*/ 304059 h 577732"/>
              <a:gd name="connsiteX58" fmla="*/ 446267 w 606193"/>
              <a:gd name="connsiteY58" fmla="*/ 340348 h 577732"/>
              <a:gd name="connsiteX59" fmla="*/ 425088 w 606193"/>
              <a:gd name="connsiteY59" fmla="*/ 340348 h 577732"/>
              <a:gd name="connsiteX60" fmla="*/ 425088 w 606193"/>
              <a:gd name="connsiteY60" fmla="*/ 371819 h 577732"/>
              <a:gd name="connsiteX61" fmla="*/ 384305 w 606193"/>
              <a:gd name="connsiteY61" fmla="*/ 371819 h 577732"/>
              <a:gd name="connsiteX62" fmla="*/ 384305 w 606193"/>
              <a:gd name="connsiteY62" fmla="*/ 340348 h 577732"/>
              <a:gd name="connsiteX63" fmla="*/ 298997 w 606193"/>
              <a:gd name="connsiteY63" fmla="*/ 340348 h 577732"/>
              <a:gd name="connsiteX64" fmla="*/ 298997 w 606193"/>
              <a:gd name="connsiteY64" fmla="*/ 301895 h 577732"/>
              <a:gd name="connsiteX65" fmla="*/ 214780 w 606193"/>
              <a:gd name="connsiteY65" fmla="*/ 200698 h 577732"/>
              <a:gd name="connsiteX66" fmla="*/ 253193 w 606193"/>
              <a:gd name="connsiteY66" fmla="*/ 206304 h 577732"/>
              <a:gd name="connsiteX67" fmla="*/ 274862 w 606193"/>
              <a:gd name="connsiteY67" fmla="*/ 223613 h 577732"/>
              <a:gd name="connsiteX68" fmla="*/ 282741 w 606193"/>
              <a:gd name="connsiteY68" fmla="*/ 249674 h 577732"/>
              <a:gd name="connsiteX69" fmla="*/ 273680 w 606193"/>
              <a:gd name="connsiteY69" fmla="*/ 279079 h 577732"/>
              <a:gd name="connsiteX70" fmla="*/ 240881 w 606193"/>
              <a:gd name="connsiteY70" fmla="*/ 309861 h 577732"/>
              <a:gd name="connsiteX71" fmla="*/ 221970 w 606193"/>
              <a:gd name="connsiteY71" fmla="*/ 323531 h 577732"/>
              <a:gd name="connsiteX72" fmla="*/ 210742 w 606193"/>
              <a:gd name="connsiteY72" fmla="*/ 333661 h 577732"/>
              <a:gd name="connsiteX73" fmla="*/ 283825 w 606193"/>
              <a:gd name="connsiteY73" fmla="*/ 333661 h 577732"/>
              <a:gd name="connsiteX74" fmla="*/ 283825 w 606193"/>
              <a:gd name="connsiteY74" fmla="*/ 371819 h 577732"/>
              <a:gd name="connsiteX75" fmla="*/ 143470 w 606193"/>
              <a:gd name="connsiteY75" fmla="*/ 371819 h 577732"/>
              <a:gd name="connsiteX76" fmla="*/ 158047 w 606193"/>
              <a:gd name="connsiteY76" fmla="*/ 332678 h 577732"/>
              <a:gd name="connsiteX77" fmla="*/ 204044 w 606193"/>
              <a:gd name="connsiteY77" fmla="*/ 289504 h 577732"/>
              <a:gd name="connsiteX78" fmla="*/ 230342 w 606193"/>
              <a:gd name="connsiteY78" fmla="*/ 266294 h 577732"/>
              <a:gd name="connsiteX79" fmla="*/ 236055 w 606193"/>
              <a:gd name="connsiteY79" fmla="*/ 251346 h 577732"/>
              <a:gd name="connsiteX80" fmla="*/ 230342 w 606193"/>
              <a:gd name="connsiteY80" fmla="*/ 238168 h 577732"/>
              <a:gd name="connsiteX81" fmla="*/ 216060 w 606193"/>
              <a:gd name="connsiteY81" fmla="*/ 232660 h 577732"/>
              <a:gd name="connsiteX82" fmla="*/ 201385 w 606193"/>
              <a:gd name="connsiteY82" fmla="*/ 238364 h 577732"/>
              <a:gd name="connsiteX83" fmla="*/ 193801 w 606193"/>
              <a:gd name="connsiteY83" fmla="*/ 258132 h 577732"/>
              <a:gd name="connsiteX84" fmla="*/ 146917 w 606193"/>
              <a:gd name="connsiteY84" fmla="*/ 254395 h 577732"/>
              <a:gd name="connsiteX85" fmla="*/ 156964 w 606193"/>
              <a:gd name="connsiteY85" fmla="*/ 223613 h 577732"/>
              <a:gd name="connsiteX86" fmla="*/ 177746 w 606193"/>
              <a:gd name="connsiteY86" fmla="*/ 206599 h 577732"/>
              <a:gd name="connsiteX87" fmla="*/ 214780 w 606193"/>
              <a:gd name="connsiteY87" fmla="*/ 200698 h 577732"/>
              <a:gd name="connsiteX88" fmla="*/ 311250 w 606193"/>
              <a:gd name="connsiteY88" fmla="*/ 780 h 577732"/>
              <a:gd name="connsiteX89" fmla="*/ 405490 w 606193"/>
              <a:gd name="connsiteY89" fmla="*/ 24193 h 577732"/>
              <a:gd name="connsiteX90" fmla="*/ 406376 w 606193"/>
              <a:gd name="connsiteY90" fmla="*/ 24488 h 577732"/>
              <a:gd name="connsiteX91" fmla="*/ 406475 w 606193"/>
              <a:gd name="connsiteY91" fmla="*/ 24586 h 577732"/>
              <a:gd name="connsiteX92" fmla="*/ 426768 w 606193"/>
              <a:gd name="connsiteY92" fmla="*/ 34423 h 577732"/>
              <a:gd name="connsiteX93" fmla="*/ 565179 w 606193"/>
              <a:gd name="connsiteY93" fmla="*/ 199492 h 577732"/>
              <a:gd name="connsiteX94" fmla="*/ 595718 w 606193"/>
              <a:gd name="connsiteY94" fmla="*/ 189950 h 577732"/>
              <a:gd name="connsiteX95" fmla="*/ 604978 w 606193"/>
              <a:gd name="connsiteY95" fmla="*/ 200082 h 577732"/>
              <a:gd name="connsiteX96" fmla="*/ 574538 w 606193"/>
              <a:gd name="connsiteY96" fmla="*/ 273271 h 577732"/>
              <a:gd name="connsiteX97" fmla="*/ 554737 w 606193"/>
              <a:gd name="connsiteY97" fmla="*/ 279468 h 577732"/>
              <a:gd name="connsiteX98" fmla="*/ 488142 w 606193"/>
              <a:gd name="connsiteY98" fmla="*/ 236381 h 577732"/>
              <a:gd name="connsiteX99" fmla="*/ 490014 w 606193"/>
              <a:gd name="connsiteY99" fmla="*/ 222806 h 577732"/>
              <a:gd name="connsiteX100" fmla="*/ 520651 w 606193"/>
              <a:gd name="connsiteY100" fmla="*/ 213264 h 577732"/>
              <a:gd name="connsiteX101" fmla="*/ 500949 w 606193"/>
              <a:gd name="connsiteY101" fmla="*/ 169095 h 577732"/>
              <a:gd name="connsiteX102" fmla="*/ 500752 w 606193"/>
              <a:gd name="connsiteY102" fmla="*/ 168701 h 577732"/>
              <a:gd name="connsiteX103" fmla="*/ 498978 w 606193"/>
              <a:gd name="connsiteY103" fmla="*/ 165652 h 577732"/>
              <a:gd name="connsiteX104" fmla="*/ 498880 w 606193"/>
              <a:gd name="connsiteY104" fmla="*/ 165553 h 577732"/>
              <a:gd name="connsiteX105" fmla="*/ 304711 w 606193"/>
              <a:gd name="connsiteY105" fmla="*/ 47015 h 577732"/>
              <a:gd name="connsiteX106" fmla="*/ 302839 w 606193"/>
              <a:gd name="connsiteY106" fmla="*/ 46917 h 577732"/>
              <a:gd name="connsiteX107" fmla="*/ 298209 w 606193"/>
              <a:gd name="connsiteY107" fmla="*/ 46720 h 577732"/>
              <a:gd name="connsiteX108" fmla="*/ 296928 w 606193"/>
              <a:gd name="connsiteY108" fmla="*/ 46720 h 577732"/>
              <a:gd name="connsiteX109" fmla="*/ 219595 w 606193"/>
              <a:gd name="connsiteY109" fmla="*/ 56951 h 577732"/>
              <a:gd name="connsiteX110" fmla="*/ 149848 w 606193"/>
              <a:gd name="connsiteY110" fmla="*/ 90889 h 577732"/>
              <a:gd name="connsiteX111" fmla="*/ 146302 w 606193"/>
              <a:gd name="connsiteY111" fmla="*/ 93447 h 577732"/>
              <a:gd name="connsiteX112" fmla="*/ 57049 w 606193"/>
              <a:gd name="connsiteY112" fmla="*/ 359444 h 577732"/>
              <a:gd name="connsiteX113" fmla="*/ 66408 w 606193"/>
              <a:gd name="connsiteY113" fmla="*/ 385120 h 577732"/>
              <a:gd name="connsiteX114" fmla="*/ 72712 w 606193"/>
              <a:gd name="connsiteY114" fmla="*/ 398597 h 577732"/>
              <a:gd name="connsiteX115" fmla="*/ 73008 w 606193"/>
              <a:gd name="connsiteY115" fmla="*/ 399285 h 577732"/>
              <a:gd name="connsiteX116" fmla="*/ 108374 w 606193"/>
              <a:gd name="connsiteY116" fmla="*/ 450930 h 577732"/>
              <a:gd name="connsiteX117" fmla="*/ 106502 w 606193"/>
              <a:gd name="connsiteY117" fmla="*/ 483787 h 577732"/>
              <a:gd name="connsiteX118" fmla="*/ 73599 w 606193"/>
              <a:gd name="connsiteY118" fmla="*/ 482016 h 577732"/>
              <a:gd name="connsiteX119" fmla="*/ 12423 w 606193"/>
              <a:gd name="connsiteY119" fmla="*/ 372823 h 577732"/>
              <a:gd name="connsiteX120" fmla="*/ 2374 w 606193"/>
              <a:gd name="connsiteY120" fmla="*/ 325801 h 577732"/>
              <a:gd name="connsiteX121" fmla="*/ 2374 w 606193"/>
              <a:gd name="connsiteY121" fmla="*/ 325506 h 577732"/>
              <a:gd name="connsiteX122" fmla="*/ 2276 w 606193"/>
              <a:gd name="connsiteY122" fmla="*/ 325113 h 577732"/>
              <a:gd name="connsiteX123" fmla="*/ 34588 w 606193"/>
              <a:gd name="connsiteY123" fmla="*/ 152568 h 577732"/>
              <a:gd name="connsiteX124" fmla="*/ 43454 w 606193"/>
              <a:gd name="connsiteY124" fmla="*/ 137222 h 577732"/>
              <a:gd name="connsiteX125" fmla="*/ 44045 w 606193"/>
              <a:gd name="connsiteY125" fmla="*/ 136238 h 577732"/>
              <a:gd name="connsiteX126" fmla="*/ 53798 w 606193"/>
              <a:gd name="connsiteY126" fmla="*/ 121581 h 577732"/>
              <a:gd name="connsiteX127" fmla="*/ 54192 w 606193"/>
              <a:gd name="connsiteY127" fmla="*/ 121089 h 577732"/>
              <a:gd name="connsiteX128" fmla="*/ 194770 w 606193"/>
              <a:gd name="connsiteY128" fmla="*/ 16126 h 577732"/>
              <a:gd name="connsiteX129" fmla="*/ 195952 w 606193"/>
              <a:gd name="connsiteY129" fmla="*/ 15634 h 577732"/>
              <a:gd name="connsiteX130" fmla="*/ 206395 w 606193"/>
              <a:gd name="connsiteY130" fmla="*/ 12290 h 577732"/>
              <a:gd name="connsiteX131" fmla="*/ 212798 w 606193"/>
              <a:gd name="connsiteY131" fmla="*/ 10421 h 577732"/>
              <a:gd name="connsiteX132" fmla="*/ 214276 w 606193"/>
              <a:gd name="connsiteY132" fmla="*/ 10126 h 577732"/>
              <a:gd name="connsiteX133" fmla="*/ 311250 w 606193"/>
              <a:gd name="connsiteY133" fmla="*/ 780 h 577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606193" h="577732">
                <a:moveTo>
                  <a:pt x="255877" y="529706"/>
                </a:moveTo>
                <a:cubicBezTo>
                  <a:pt x="260702" y="530394"/>
                  <a:pt x="265724" y="530885"/>
                  <a:pt x="270548" y="531279"/>
                </a:cubicBezTo>
                <a:cubicBezTo>
                  <a:pt x="283448" y="532360"/>
                  <a:pt x="292999" y="543563"/>
                  <a:pt x="291916" y="556338"/>
                </a:cubicBezTo>
                <a:cubicBezTo>
                  <a:pt x="290931" y="569114"/>
                  <a:pt x="279706" y="578646"/>
                  <a:pt x="266807" y="577663"/>
                </a:cubicBezTo>
                <a:cubicBezTo>
                  <a:pt x="260997" y="577172"/>
                  <a:pt x="255089" y="576484"/>
                  <a:pt x="249280" y="575698"/>
                </a:cubicBezTo>
                <a:cubicBezTo>
                  <a:pt x="240024" y="574420"/>
                  <a:pt x="232836" y="567738"/>
                  <a:pt x="230276" y="559385"/>
                </a:cubicBezTo>
                <a:cubicBezTo>
                  <a:pt x="229291" y="556240"/>
                  <a:pt x="228996" y="552899"/>
                  <a:pt x="229488" y="549459"/>
                </a:cubicBezTo>
                <a:cubicBezTo>
                  <a:pt x="231359" y="536684"/>
                  <a:pt x="243076" y="527839"/>
                  <a:pt x="255877" y="529706"/>
                </a:cubicBezTo>
                <a:close/>
                <a:moveTo>
                  <a:pt x="352891" y="523777"/>
                </a:moveTo>
                <a:cubicBezTo>
                  <a:pt x="365312" y="520430"/>
                  <a:pt x="378030" y="527813"/>
                  <a:pt x="381381" y="540216"/>
                </a:cubicBezTo>
                <a:cubicBezTo>
                  <a:pt x="384733" y="552619"/>
                  <a:pt x="377438" y="565415"/>
                  <a:pt x="365016" y="568762"/>
                </a:cubicBezTo>
                <a:cubicBezTo>
                  <a:pt x="359299" y="570239"/>
                  <a:pt x="353482" y="571617"/>
                  <a:pt x="347764" y="572798"/>
                </a:cubicBezTo>
                <a:cubicBezTo>
                  <a:pt x="335836" y="575259"/>
                  <a:pt x="324203" y="568172"/>
                  <a:pt x="320752" y="556753"/>
                </a:cubicBezTo>
                <a:cubicBezTo>
                  <a:pt x="320555" y="556064"/>
                  <a:pt x="320358" y="555375"/>
                  <a:pt x="320259" y="554686"/>
                </a:cubicBezTo>
                <a:cubicBezTo>
                  <a:pt x="317696" y="542086"/>
                  <a:pt x="325780" y="529781"/>
                  <a:pt x="338399" y="527222"/>
                </a:cubicBezTo>
                <a:cubicBezTo>
                  <a:pt x="343229" y="526238"/>
                  <a:pt x="348060" y="525057"/>
                  <a:pt x="352891" y="523777"/>
                </a:cubicBezTo>
                <a:close/>
                <a:moveTo>
                  <a:pt x="159338" y="502850"/>
                </a:moveTo>
                <a:cubicBezTo>
                  <a:pt x="165029" y="501067"/>
                  <a:pt x="171409" y="501436"/>
                  <a:pt x="177124" y="504388"/>
                </a:cubicBezTo>
                <a:cubicBezTo>
                  <a:pt x="181459" y="506651"/>
                  <a:pt x="185992" y="508816"/>
                  <a:pt x="190426" y="510882"/>
                </a:cubicBezTo>
                <a:cubicBezTo>
                  <a:pt x="202152" y="516098"/>
                  <a:pt x="207473" y="529873"/>
                  <a:pt x="202250" y="541583"/>
                </a:cubicBezTo>
                <a:cubicBezTo>
                  <a:pt x="196929" y="553292"/>
                  <a:pt x="183233" y="558606"/>
                  <a:pt x="171409" y="553292"/>
                </a:cubicBezTo>
                <a:cubicBezTo>
                  <a:pt x="166088" y="550931"/>
                  <a:pt x="160767" y="548373"/>
                  <a:pt x="155545" y="545617"/>
                </a:cubicBezTo>
                <a:cubicBezTo>
                  <a:pt x="149731" y="542665"/>
                  <a:pt x="145789" y="537549"/>
                  <a:pt x="144016" y="531743"/>
                </a:cubicBezTo>
                <a:cubicBezTo>
                  <a:pt x="142341" y="526134"/>
                  <a:pt x="142735" y="519837"/>
                  <a:pt x="145691" y="514228"/>
                </a:cubicBezTo>
                <a:cubicBezTo>
                  <a:pt x="148647" y="508570"/>
                  <a:pt x="153648" y="504634"/>
                  <a:pt x="159338" y="502850"/>
                </a:cubicBezTo>
                <a:close/>
                <a:moveTo>
                  <a:pt x="445338" y="485453"/>
                </a:moveTo>
                <a:cubicBezTo>
                  <a:pt x="451199" y="486522"/>
                  <a:pt x="456642" y="489816"/>
                  <a:pt x="460287" y="495076"/>
                </a:cubicBezTo>
                <a:cubicBezTo>
                  <a:pt x="467577" y="505694"/>
                  <a:pt x="464917" y="520148"/>
                  <a:pt x="454278" y="527423"/>
                </a:cubicBezTo>
                <a:cubicBezTo>
                  <a:pt x="449450" y="530766"/>
                  <a:pt x="444525" y="533912"/>
                  <a:pt x="439500" y="536960"/>
                </a:cubicBezTo>
                <a:cubicBezTo>
                  <a:pt x="428467" y="543646"/>
                  <a:pt x="414182" y="540107"/>
                  <a:pt x="407483" y="529095"/>
                </a:cubicBezTo>
                <a:cubicBezTo>
                  <a:pt x="406498" y="527325"/>
                  <a:pt x="405710" y="525555"/>
                  <a:pt x="405119" y="523785"/>
                </a:cubicBezTo>
                <a:cubicBezTo>
                  <a:pt x="402163" y="513855"/>
                  <a:pt x="406104" y="502745"/>
                  <a:pt x="415463" y="497141"/>
                </a:cubicBezTo>
                <a:cubicBezTo>
                  <a:pt x="419600" y="494584"/>
                  <a:pt x="423837" y="491930"/>
                  <a:pt x="427876" y="489177"/>
                </a:cubicBezTo>
                <a:cubicBezTo>
                  <a:pt x="433195" y="485539"/>
                  <a:pt x="439476" y="484384"/>
                  <a:pt x="445338" y="485453"/>
                </a:cubicBezTo>
                <a:close/>
                <a:moveTo>
                  <a:pt x="502129" y="422161"/>
                </a:moveTo>
                <a:cubicBezTo>
                  <a:pt x="508013" y="421203"/>
                  <a:pt x="514266" y="422481"/>
                  <a:pt x="519485" y="426216"/>
                </a:cubicBezTo>
                <a:cubicBezTo>
                  <a:pt x="529923" y="433785"/>
                  <a:pt x="532286" y="448236"/>
                  <a:pt x="524704" y="458656"/>
                </a:cubicBezTo>
                <a:cubicBezTo>
                  <a:pt x="521257" y="463374"/>
                  <a:pt x="517712" y="468093"/>
                  <a:pt x="513971" y="472615"/>
                </a:cubicBezTo>
                <a:cubicBezTo>
                  <a:pt x="505797" y="482543"/>
                  <a:pt x="491125" y="484018"/>
                  <a:pt x="481179" y="475957"/>
                </a:cubicBezTo>
                <a:cubicBezTo>
                  <a:pt x="477438" y="472910"/>
                  <a:pt x="474976" y="468879"/>
                  <a:pt x="473696" y="464652"/>
                </a:cubicBezTo>
                <a:cubicBezTo>
                  <a:pt x="471529" y="457476"/>
                  <a:pt x="472809" y="449415"/>
                  <a:pt x="477930" y="443222"/>
                </a:cubicBezTo>
                <a:cubicBezTo>
                  <a:pt x="481081" y="439389"/>
                  <a:pt x="484035" y="435456"/>
                  <a:pt x="486989" y="431524"/>
                </a:cubicBezTo>
                <a:cubicBezTo>
                  <a:pt x="490731" y="426314"/>
                  <a:pt x="496246" y="423119"/>
                  <a:pt x="502129" y="422161"/>
                </a:cubicBezTo>
                <a:close/>
                <a:moveTo>
                  <a:pt x="552108" y="341518"/>
                </a:moveTo>
                <a:cubicBezTo>
                  <a:pt x="564426" y="345060"/>
                  <a:pt x="571520" y="358049"/>
                  <a:pt x="567874" y="370350"/>
                </a:cubicBezTo>
                <a:cubicBezTo>
                  <a:pt x="566298" y="375958"/>
                  <a:pt x="564426" y="381567"/>
                  <a:pt x="562455" y="387078"/>
                </a:cubicBezTo>
                <a:cubicBezTo>
                  <a:pt x="558119" y="399181"/>
                  <a:pt x="544817" y="405479"/>
                  <a:pt x="532697" y="401149"/>
                </a:cubicBezTo>
                <a:cubicBezTo>
                  <a:pt x="525405" y="398591"/>
                  <a:pt x="520281" y="392785"/>
                  <a:pt x="518212" y="385995"/>
                </a:cubicBezTo>
                <a:cubicBezTo>
                  <a:pt x="516832" y="381371"/>
                  <a:pt x="516832" y="376254"/>
                  <a:pt x="518606" y="371432"/>
                </a:cubicBezTo>
                <a:cubicBezTo>
                  <a:pt x="520281" y="366807"/>
                  <a:pt x="521759" y="362084"/>
                  <a:pt x="523139" y="357361"/>
                </a:cubicBezTo>
                <a:cubicBezTo>
                  <a:pt x="526784" y="344962"/>
                  <a:pt x="539693" y="337877"/>
                  <a:pt x="552108" y="341518"/>
                </a:cubicBezTo>
                <a:close/>
                <a:moveTo>
                  <a:pt x="384305" y="251149"/>
                </a:moveTo>
                <a:lnTo>
                  <a:pt x="339287" y="304059"/>
                </a:lnTo>
                <a:lnTo>
                  <a:pt x="384305" y="304059"/>
                </a:lnTo>
                <a:close/>
                <a:moveTo>
                  <a:pt x="384305" y="200698"/>
                </a:moveTo>
                <a:lnTo>
                  <a:pt x="425088" y="200698"/>
                </a:lnTo>
                <a:lnTo>
                  <a:pt x="425088" y="304059"/>
                </a:lnTo>
                <a:lnTo>
                  <a:pt x="446267" y="304059"/>
                </a:lnTo>
                <a:lnTo>
                  <a:pt x="446267" y="340348"/>
                </a:lnTo>
                <a:lnTo>
                  <a:pt x="425088" y="340348"/>
                </a:lnTo>
                <a:lnTo>
                  <a:pt x="425088" y="371819"/>
                </a:lnTo>
                <a:lnTo>
                  <a:pt x="384305" y="371819"/>
                </a:lnTo>
                <a:lnTo>
                  <a:pt x="384305" y="340348"/>
                </a:lnTo>
                <a:lnTo>
                  <a:pt x="298997" y="340348"/>
                </a:lnTo>
                <a:lnTo>
                  <a:pt x="298997" y="301895"/>
                </a:lnTo>
                <a:close/>
                <a:moveTo>
                  <a:pt x="214780" y="200698"/>
                </a:moveTo>
                <a:cubicBezTo>
                  <a:pt x="231229" y="200698"/>
                  <a:pt x="244033" y="202567"/>
                  <a:pt x="253193" y="206304"/>
                </a:cubicBezTo>
                <a:cubicBezTo>
                  <a:pt x="262353" y="210041"/>
                  <a:pt x="269543" y="215843"/>
                  <a:pt x="274862" y="223613"/>
                </a:cubicBezTo>
                <a:cubicBezTo>
                  <a:pt x="280082" y="231382"/>
                  <a:pt x="282741" y="240036"/>
                  <a:pt x="282741" y="249674"/>
                </a:cubicBezTo>
                <a:cubicBezTo>
                  <a:pt x="282741" y="259902"/>
                  <a:pt x="279688" y="269736"/>
                  <a:pt x="273680" y="279079"/>
                </a:cubicBezTo>
                <a:cubicBezTo>
                  <a:pt x="267672" y="288422"/>
                  <a:pt x="256739" y="298650"/>
                  <a:pt x="240881" y="309861"/>
                </a:cubicBezTo>
                <a:cubicBezTo>
                  <a:pt x="231426" y="316352"/>
                  <a:pt x="225122" y="320876"/>
                  <a:pt x="221970" y="323531"/>
                </a:cubicBezTo>
                <a:cubicBezTo>
                  <a:pt x="218818" y="326088"/>
                  <a:pt x="215075" y="329432"/>
                  <a:pt x="210742" y="333661"/>
                </a:cubicBezTo>
                <a:lnTo>
                  <a:pt x="283825" y="333661"/>
                </a:lnTo>
                <a:lnTo>
                  <a:pt x="283825" y="371819"/>
                </a:lnTo>
                <a:lnTo>
                  <a:pt x="143470" y="371819"/>
                </a:lnTo>
                <a:cubicBezTo>
                  <a:pt x="145046" y="357952"/>
                  <a:pt x="149970" y="344872"/>
                  <a:pt x="158047" y="332678"/>
                </a:cubicBezTo>
                <a:cubicBezTo>
                  <a:pt x="166222" y="320483"/>
                  <a:pt x="181587" y="306124"/>
                  <a:pt x="204044" y="289504"/>
                </a:cubicBezTo>
                <a:cubicBezTo>
                  <a:pt x="217735" y="279374"/>
                  <a:pt x="226501" y="271605"/>
                  <a:pt x="230342" y="266294"/>
                </a:cubicBezTo>
                <a:cubicBezTo>
                  <a:pt x="234183" y="261082"/>
                  <a:pt x="236055" y="256066"/>
                  <a:pt x="236055" y="251346"/>
                </a:cubicBezTo>
                <a:cubicBezTo>
                  <a:pt x="236055" y="246134"/>
                  <a:pt x="234183" y="241806"/>
                  <a:pt x="230342" y="238168"/>
                </a:cubicBezTo>
                <a:cubicBezTo>
                  <a:pt x="226599" y="234529"/>
                  <a:pt x="221773" y="232660"/>
                  <a:pt x="216060" y="232660"/>
                </a:cubicBezTo>
                <a:cubicBezTo>
                  <a:pt x="210052" y="232660"/>
                  <a:pt x="205226" y="234627"/>
                  <a:pt x="201385" y="238364"/>
                </a:cubicBezTo>
                <a:cubicBezTo>
                  <a:pt x="197642" y="242101"/>
                  <a:pt x="195081" y="248691"/>
                  <a:pt x="193801" y="258132"/>
                </a:cubicBezTo>
                <a:lnTo>
                  <a:pt x="146917" y="254395"/>
                </a:lnTo>
                <a:cubicBezTo>
                  <a:pt x="148690" y="241216"/>
                  <a:pt x="152039" y="230988"/>
                  <a:pt x="156964" y="223613"/>
                </a:cubicBezTo>
                <a:cubicBezTo>
                  <a:pt x="161888" y="216237"/>
                  <a:pt x="168783" y="210533"/>
                  <a:pt x="177746" y="206599"/>
                </a:cubicBezTo>
                <a:cubicBezTo>
                  <a:pt x="186610" y="202665"/>
                  <a:pt x="199021" y="200698"/>
                  <a:pt x="214780" y="200698"/>
                </a:cubicBezTo>
                <a:close/>
                <a:moveTo>
                  <a:pt x="311250" y="780"/>
                </a:moveTo>
                <a:cubicBezTo>
                  <a:pt x="343500" y="3166"/>
                  <a:pt x="375295" y="11011"/>
                  <a:pt x="405490" y="24193"/>
                </a:cubicBezTo>
                <a:cubicBezTo>
                  <a:pt x="405785" y="24291"/>
                  <a:pt x="406081" y="24389"/>
                  <a:pt x="406376" y="24488"/>
                </a:cubicBezTo>
                <a:cubicBezTo>
                  <a:pt x="406376" y="24586"/>
                  <a:pt x="406475" y="24586"/>
                  <a:pt x="406475" y="24586"/>
                </a:cubicBezTo>
                <a:cubicBezTo>
                  <a:pt x="413371" y="27636"/>
                  <a:pt x="420070" y="30882"/>
                  <a:pt x="426768" y="34423"/>
                </a:cubicBezTo>
                <a:cubicBezTo>
                  <a:pt x="492969" y="69936"/>
                  <a:pt x="541930" y="128369"/>
                  <a:pt x="565179" y="199492"/>
                </a:cubicBezTo>
                <a:lnTo>
                  <a:pt x="595718" y="189950"/>
                </a:lnTo>
                <a:cubicBezTo>
                  <a:pt x="604289" y="187293"/>
                  <a:pt x="608426" y="191917"/>
                  <a:pt x="604978" y="200082"/>
                </a:cubicBezTo>
                <a:lnTo>
                  <a:pt x="574538" y="273271"/>
                </a:lnTo>
                <a:cubicBezTo>
                  <a:pt x="571188" y="281534"/>
                  <a:pt x="562224" y="284288"/>
                  <a:pt x="554737" y="279468"/>
                </a:cubicBezTo>
                <a:lnTo>
                  <a:pt x="488142" y="236381"/>
                </a:lnTo>
                <a:cubicBezTo>
                  <a:pt x="480655" y="231561"/>
                  <a:pt x="481542" y="225462"/>
                  <a:pt x="490014" y="222806"/>
                </a:cubicBezTo>
                <a:lnTo>
                  <a:pt x="520651" y="213264"/>
                </a:lnTo>
                <a:cubicBezTo>
                  <a:pt x="515529" y="197623"/>
                  <a:pt x="508830" y="182867"/>
                  <a:pt x="500949" y="169095"/>
                </a:cubicBezTo>
                <a:cubicBezTo>
                  <a:pt x="500949" y="168996"/>
                  <a:pt x="500850" y="168800"/>
                  <a:pt x="500752" y="168701"/>
                </a:cubicBezTo>
                <a:cubicBezTo>
                  <a:pt x="500161" y="167717"/>
                  <a:pt x="499569" y="166635"/>
                  <a:pt x="498978" y="165652"/>
                </a:cubicBezTo>
                <a:cubicBezTo>
                  <a:pt x="498978" y="165553"/>
                  <a:pt x="498880" y="165553"/>
                  <a:pt x="498880" y="165553"/>
                </a:cubicBezTo>
                <a:cubicBezTo>
                  <a:pt x="457701" y="96201"/>
                  <a:pt x="384309" y="52032"/>
                  <a:pt x="304711" y="47015"/>
                </a:cubicBezTo>
                <a:cubicBezTo>
                  <a:pt x="304120" y="47015"/>
                  <a:pt x="303529" y="47015"/>
                  <a:pt x="302839" y="46917"/>
                </a:cubicBezTo>
                <a:cubicBezTo>
                  <a:pt x="301263" y="46917"/>
                  <a:pt x="299785" y="46818"/>
                  <a:pt x="298209" y="46720"/>
                </a:cubicBezTo>
                <a:cubicBezTo>
                  <a:pt x="297815" y="46720"/>
                  <a:pt x="297420" y="46720"/>
                  <a:pt x="296928" y="46720"/>
                </a:cubicBezTo>
                <a:cubicBezTo>
                  <a:pt x="271413" y="45933"/>
                  <a:pt x="245406" y="49179"/>
                  <a:pt x="219595" y="56951"/>
                </a:cubicBezTo>
                <a:cubicBezTo>
                  <a:pt x="193982" y="64624"/>
                  <a:pt x="170634" y="76232"/>
                  <a:pt x="149848" y="90889"/>
                </a:cubicBezTo>
                <a:cubicBezTo>
                  <a:pt x="148666" y="91676"/>
                  <a:pt x="147484" y="92561"/>
                  <a:pt x="146302" y="93447"/>
                </a:cubicBezTo>
                <a:cubicBezTo>
                  <a:pt x="65521" y="152568"/>
                  <a:pt x="26510" y="258318"/>
                  <a:pt x="57049" y="359444"/>
                </a:cubicBezTo>
                <a:cubicBezTo>
                  <a:pt x="59709" y="368200"/>
                  <a:pt x="62861" y="376758"/>
                  <a:pt x="66408" y="385120"/>
                </a:cubicBezTo>
                <a:cubicBezTo>
                  <a:pt x="68378" y="389645"/>
                  <a:pt x="70545" y="394170"/>
                  <a:pt x="72712" y="398597"/>
                </a:cubicBezTo>
                <a:cubicBezTo>
                  <a:pt x="72811" y="398793"/>
                  <a:pt x="72910" y="399088"/>
                  <a:pt x="73008" y="399285"/>
                </a:cubicBezTo>
                <a:cubicBezTo>
                  <a:pt x="82465" y="417877"/>
                  <a:pt x="94287" y="435191"/>
                  <a:pt x="108374" y="450930"/>
                </a:cubicBezTo>
                <a:cubicBezTo>
                  <a:pt x="116945" y="460571"/>
                  <a:pt x="116058" y="475228"/>
                  <a:pt x="106502" y="483787"/>
                </a:cubicBezTo>
                <a:cubicBezTo>
                  <a:pt x="96947" y="492345"/>
                  <a:pt x="82170" y="491558"/>
                  <a:pt x="73599" y="482016"/>
                </a:cubicBezTo>
                <a:cubicBezTo>
                  <a:pt x="45424" y="450439"/>
                  <a:pt x="24835" y="413647"/>
                  <a:pt x="12423" y="372823"/>
                </a:cubicBezTo>
                <a:cubicBezTo>
                  <a:pt x="7792" y="357280"/>
                  <a:pt x="4443" y="341541"/>
                  <a:pt x="2374" y="325801"/>
                </a:cubicBezTo>
                <a:cubicBezTo>
                  <a:pt x="2374" y="325703"/>
                  <a:pt x="2374" y="325604"/>
                  <a:pt x="2374" y="325506"/>
                </a:cubicBezTo>
                <a:cubicBezTo>
                  <a:pt x="2374" y="325309"/>
                  <a:pt x="2276" y="325211"/>
                  <a:pt x="2276" y="325113"/>
                </a:cubicBezTo>
                <a:cubicBezTo>
                  <a:pt x="-5211" y="265991"/>
                  <a:pt x="5822" y="206181"/>
                  <a:pt x="34588" y="152568"/>
                </a:cubicBezTo>
                <a:cubicBezTo>
                  <a:pt x="37346" y="147354"/>
                  <a:pt x="40400" y="142239"/>
                  <a:pt x="43454" y="137222"/>
                </a:cubicBezTo>
                <a:cubicBezTo>
                  <a:pt x="43651" y="136829"/>
                  <a:pt x="43848" y="136534"/>
                  <a:pt x="44045" y="136238"/>
                </a:cubicBezTo>
                <a:cubicBezTo>
                  <a:pt x="47099" y="131221"/>
                  <a:pt x="50350" y="126303"/>
                  <a:pt x="53798" y="121581"/>
                </a:cubicBezTo>
                <a:cubicBezTo>
                  <a:pt x="53897" y="121384"/>
                  <a:pt x="53995" y="121188"/>
                  <a:pt x="54192" y="121089"/>
                </a:cubicBezTo>
                <a:cubicBezTo>
                  <a:pt x="88869" y="72395"/>
                  <a:pt x="137534" y="35899"/>
                  <a:pt x="194770" y="16126"/>
                </a:cubicBezTo>
                <a:cubicBezTo>
                  <a:pt x="195164" y="15929"/>
                  <a:pt x="195558" y="15831"/>
                  <a:pt x="195952" y="15634"/>
                </a:cubicBezTo>
                <a:cubicBezTo>
                  <a:pt x="199400" y="14454"/>
                  <a:pt x="202848" y="13372"/>
                  <a:pt x="206395" y="12290"/>
                </a:cubicBezTo>
                <a:cubicBezTo>
                  <a:pt x="208463" y="11601"/>
                  <a:pt x="210631" y="11011"/>
                  <a:pt x="212798" y="10421"/>
                </a:cubicBezTo>
                <a:cubicBezTo>
                  <a:pt x="213290" y="10322"/>
                  <a:pt x="213783" y="10224"/>
                  <a:pt x="214276" y="10126"/>
                </a:cubicBezTo>
                <a:cubicBezTo>
                  <a:pt x="246292" y="1469"/>
                  <a:pt x="278999" y="-1605"/>
                  <a:pt x="311250" y="78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440501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266BEE8E-B686-4FB0-8D7C-5311E0E52CDD}"/>
              </a:ext>
            </a:extLst>
          </p:cNvPr>
          <p:cNvSpPr>
            <a:spLocks noGrp="1"/>
          </p:cNvSpPr>
          <p:nvPr>
            <p:ph type="body" sz="quarter" idx="10"/>
          </p:nvPr>
        </p:nvSpPr>
        <p:spPr/>
        <p:txBody>
          <a:bodyPr/>
          <a:lstStyle/>
          <a:p>
            <a:r>
              <a:rPr lang="zh-CN" altLang="en-US" dirty="0"/>
              <a:t>数据图表</a:t>
            </a:r>
          </a:p>
        </p:txBody>
      </p:sp>
      <p:graphicFrame>
        <p:nvGraphicFramePr>
          <p:cNvPr id="3" name="图表 2">
            <a:extLst>
              <a:ext uri="{FF2B5EF4-FFF2-40B4-BE49-F238E27FC236}">
                <a16:creationId xmlns:a16="http://schemas.microsoft.com/office/drawing/2014/main" xmlns="" id="{6A59156D-77B7-47E1-8113-8EE7ED8FF91D}"/>
              </a:ext>
            </a:extLst>
          </p:cNvPr>
          <p:cNvGraphicFramePr/>
          <p:nvPr>
            <p:extLst>
              <p:ext uri="{D42A27DB-BD31-4B8C-83A1-F6EECF244321}">
                <p14:modId xmlns:p14="http://schemas.microsoft.com/office/powerpoint/2010/main" val="1053878751"/>
              </p:ext>
            </p:extLst>
          </p:nvPr>
        </p:nvGraphicFramePr>
        <p:xfrm>
          <a:off x="-851090" y="1156195"/>
          <a:ext cx="7379195" cy="4857219"/>
        </p:xfrm>
        <a:graphic>
          <a:graphicData uri="http://schemas.openxmlformats.org/drawingml/2006/chart">
            <c:chart xmlns:c="http://schemas.openxmlformats.org/drawingml/2006/chart" xmlns:r="http://schemas.openxmlformats.org/officeDocument/2006/relationships" r:id="rId2"/>
          </a:graphicData>
        </a:graphic>
      </p:graphicFrame>
      <p:sp>
        <p:nvSpPr>
          <p:cNvPr id="4" name="文本框 3">
            <a:extLst>
              <a:ext uri="{FF2B5EF4-FFF2-40B4-BE49-F238E27FC236}">
                <a16:creationId xmlns:a16="http://schemas.microsoft.com/office/drawing/2014/main" xmlns="" id="{12554D94-62A5-4A35-A0E3-0E8931BB9B01}"/>
              </a:ext>
            </a:extLst>
          </p:cNvPr>
          <p:cNvSpPr txBox="1"/>
          <p:nvPr/>
        </p:nvSpPr>
        <p:spPr>
          <a:xfrm>
            <a:off x="6096000" y="1588167"/>
            <a:ext cx="3262432" cy="461665"/>
          </a:xfrm>
          <a:prstGeom prst="rect">
            <a:avLst/>
          </a:prstGeom>
          <a:noFill/>
        </p:spPr>
        <p:txBody>
          <a:bodyPr wrap="none" rtlCol="0">
            <a:spAutoFit/>
          </a:bodyPr>
          <a:lstStyle/>
          <a:p>
            <a:r>
              <a:rPr lang="zh-CN" altLang="en-US" sz="2400" dirty="0">
                <a:solidFill>
                  <a:schemeClr val="accent2"/>
                </a:solidFill>
                <a:latin typeface="+mj-ea"/>
                <a:ea typeface="+mj-ea"/>
              </a:rPr>
              <a:t>餐饮行业消费行为分析</a:t>
            </a:r>
          </a:p>
        </p:txBody>
      </p:sp>
      <p:sp>
        <p:nvSpPr>
          <p:cNvPr id="5" name="文本框 4">
            <a:extLst>
              <a:ext uri="{FF2B5EF4-FFF2-40B4-BE49-F238E27FC236}">
                <a16:creationId xmlns:a16="http://schemas.microsoft.com/office/drawing/2014/main" xmlns="" id="{066F79A1-6394-4C97-AD08-10F4BF940FEC}"/>
              </a:ext>
            </a:extLst>
          </p:cNvPr>
          <p:cNvSpPr txBox="1"/>
          <p:nvPr/>
        </p:nvSpPr>
        <p:spPr>
          <a:xfrm>
            <a:off x="6096000" y="2078230"/>
            <a:ext cx="4940136" cy="4015971"/>
          </a:xfrm>
          <a:prstGeom prst="rect">
            <a:avLst/>
          </a:prstGeom>
          <a:noFill/>
        </p:spPr>
        <p:txBody>
          <a:bodyPr wrap="square" rtlCol="0">
            <a:spAutoFit/>
          </a:bodyPr>
          <a:lstStyle/>
          <a:p>
            <a:pPr algn="just">
              <a:lnSpc>
                <a:spcPct val="130000"/>
              </a:lnSpc>
            </a:pPr>
            <a:r>
              <a:rPr lang="zh-CN" altLang="en-US" dirty="0"/>
              <a:t>随着中国居民收入水平的增加、生活节奏的加快、消费观念的更新，餐饮行业得到了迅速的发展。中国餐饮消费者呈现三大发展趋势：</a:t>
            </a:r>
            <a:endParaRPr lang="en-US" altLang="zh-CN" dirty="0"/>
          </a:p>
          <a:p>
            <a:pPr algn="just">
              <a:lnSpc>
                <a:spcPct val="130000"/>
              </a:lnSpc>
            </a:pPr>
            <a:r>
              <a:rPr lang="zh-CN" altLang="en-US" dirty="0"/>
              <a:t>一是商务型消费增加</a:t>
            </a:r>
            <a:endParaRPr lang="en-US" altLang="zh-CN" dirty="0"/>
          </a:p>
          <a:p>
            <a:pPr algn="just">
              <a:lnSpc>
                <a:spcPct val="130000"/>
              </a:lnSpc>
            </a:pPr>
            <a:r>
              <a:rPr lang="zh-CN" altLang="en-US" dirty="0"/>
              <a:t>经济的发展促使商务活动增加，商务应酬活动推动了高档次餐饮的迅速发展。</a:t>
            </a:r>
          </a:p>
          <a:p>
            <a:pPr algn="just">
              <a:lnSpc>
                <a:spcPct val="130000"/>
              </a:lnSpc>
            </a:pPr>
            <a:r>
              <a:rPr lang="zh-CN" altLang="en-US" dirty="0"/>
              <a:t>二是替代型消费增加</a:t>
            </a:r>
            <a:endParaRPr lang="en-US" altLang="zh-CN" dirty="0"/>
          </a:p>
          <a:p>
            <a:pPr algn="just">
              <a:lnSpc>
                <a:spcPct val="130000"/>
              </a:lnSpc>
            </a:pPr>
            <a:r>
              <a:rPr lang="zh-CN" altLang="en-US" dirty="0"/>
              <a:t>随着经济发展，居民收入增加，越来越多的人选择去酒店消费来代替自己做饭，这集中表现在近些年来年夜饭的火爆。</a:t>
            </a:r>
            <a:endParaRPr lang="en-US" altLang="zh-CN" dirty="0"/>
          </a:p>
          <a:p>
            <a:pPr algn="just">
              <a:lnSpc>
                <a:spcPct val="130000"/>
              </a:lnSpc>
            </a:pPr>
            <a:r>
              <a:rPr lang="zh-CN" altLang="en-US" dirty="0"/>
              <a:t>三是被迫型消费增加</a:t>
            </a:r>
          </a:p>
        </p:txBody>
      </p:sp>
    </p:spTree>
    <p:extLst>
      <p:ext uri="{BB962C8B-B14F-4D97-AF65-F5344CB8AC3E}">
        <p14:creationId xmlns:p14="http://schemas.microsoft.com/office/powerpoint/2010/main" val="1487928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6DACB531-1EF7-47F2-B422-71D29E32E581}"/>
              </a:ext>
            </a:extLst>
          </p:cNvPr>
          <p:cNvGrpSpPr/>
          <p:nvPr/>
        </p:nvGrpSpPr>
        <p:grpSpPr>
          <a:xfrm>
            <a:off x="6099011" y="2309363"/>
            <a:ext cx="3768890" cy="1538883"/>
            <a:chOff x="6099011" y="2413337"/>
            <a:chExt cx="3768890" cy="1538883"/>
          </a:xfrm>
        </p:grpSpPr>
        <p:sp>
          <p:nvSpPr>
            <p:cNvPr id="3" name="文本框 2">
              <a:extLst>
                <a:ext uri="{FF2B5EF4-FFF2-40B4-BE49-F238E27FC236}">
                  <a16:creationId xmlns:a16="http://schemas.microsoft.com/office/drawing/2014/main" xmlns="" id="{B5AC5CB5-25DF-49CC-B18A-8AE617935D46}"/>
                </a:ext>
              </a:extLst>
            </p:cNvPr>
            <p:cNvSpPr txBox="1"/>
            <p:nvPr/>
          </p:nvSpPr>
          <p:spPr>
            <a:xfrm>
              <a:off x="6099011" y="2413337"/>
              <a:ext cx="3768890" cy="1015663"/>
            </a:xfrm>
            <a:prstGeom prst="rect">
              <a:avLst/>
            </a:prstGeom>
            <a:noFill/>
          </p:spPr>
          <p:txBody>
            <a:bodyPr wrap="square" rtlCol="0">
              <a:spAutoFit/>
            </a:bodyPr>
            <a:lstStyle/>
            <a:p>
              <a:pPr algn="dist"/>
              <a:r>
                <a:rPr lang="zh-CN" altLang="en-US" sz="6000" dirty="0">
                  <a:solidFill>
                    <a:schemeClr val="accent1"/>
                  </a:solidFill>
                  <a:latin typeface="+mj-ea"/>
                  <a:ea typeface="+mj-ea"/>
                </a:rPr>
                <a:t>发展规划</a:t>
              </a:r>
            </a:p>
          </p:txBody>
        </p:sp>
        <p:sp>
          <p:nvSpPr>
            <p:cNvPr id="4" name="文本框 3">
              <a:extLst>
                <a:ext uri="{FF2B5EF4-FFF2-40B4-BE49-F238E27FC236}">
                  <a16:creationId xmlns:a16="http://schemas.microsoft.com/office/drawing/2014/main" xmlns="" id="{ACBBB5FA-EF9D-48FB-9037-0258C00A7AC5}"/>
                </a:ext>
              </a:extLst>
            </p:cNvPr>
            <p:cNvSpPr txBox="1"/>
            <p:nvPr/>
          </p:nvSpPr>
          <p:spPr>
            <a:xfrm>
              <a:off x="6149813" y="3429000"/>
              <a:ext cx="3718088" cy="523220"/>
            </a:xfrm>
            <a:prstGeom prst="rect">
              <a:avLst/>
            </a:prstGeom>
            <a:noFill/>
          </p:spPr>
          <p:txBody>
            <a:bodyPr wrap="square" rtlCol="0">
              <a:spAutoFit/>
            </a:bodyPr>
            <a:lstStyle>
              <a:defPPr>
                <a:defRPr lang="zh-CN"/>
              </a:defPPr>
              <a:lvl1pPr algn="dist">
                <a:defRPr sz="2800">
                  <a:solidFill>
                    <a:schemeClr val="tx1">
                      <a:lumMod val="50000"/>
                      <a:lumOff val="50000"/>
                    </a:schemeClr>
                  </a:solidFill>
                </a:defRPr>
              </a:lvl1pPr>
            </a:lstStyle>
            <a:p>
              <a:r>
                <a:rPr lang="en-US" altLang="zh-CN" dirty="0"/>
                <a:t>Planning</a:t>
              </a:r>
              <a:endParaRPr lang="zh-CN" altLang="en-US" dirty="0"/>
            </a:p>
          </p:txBody>
        </p:sp>
      </p:grpSp>
      <p:sp>
        <p:nvSpPr>
          <p:cNvPr id="5" name="文本框 4">
            <a:extLst>
              <a:ext uri="{FF2B5EF4-FFF2-40B4-BE49-F238E27FC236}">
                <a16:creationId xmlns:a16="http://schemas.microsoft.com/office/drawing/2014/main" xmlns="" id="{EC557A37-5725-46E9-AE0A-42C047917A6B}"/>
              </a:ext>
            </a:extLst>
          </p:cNvPr>
          <p:cNvSpPr txBox="1"/>
          <p:nvPr/>
        </p:nvSpPr>
        <p:spPr>
          <a:xfrm>
            <a:off x="1488325" y="1846283"/>
            <a:ext cx="3025187" cy="2646878"/>
          </a:xfrm>
          <a:prstGeom prst="rect">
            <a:avLst/>
          </a:prstGeom>
          <a:noFill/>
        </p:spPr>
        <p:txBody>
          <a:bodyPr wrap="none" rtlCol="0">
            <a:spAutoFit/>
          </a:bodyPr>
          <a:lstStyle/>
          <a:p>
            <a:r>
              <a:rPr lang="en-US" altLang="zh-CN" sz="16600" dirty="0">
                <a:solidFill>
                  <a:schemeClr val="bg1"/>
                </a:solidFill>
                <a:latin typeface="+mj-lt"/>
              </a:rPr>
              <a:t>04</a:t>
            </a:r>
            <a:endParaRPr lang="zh-CN" altLang="en-US" sz="16600" dirty="0">
              <a:solidFill>
                <a:schemeClr val="bg1"/>
              </a:solidFill>
              <a:latin typeface="+mj-lt"/>
            </a:endParaRPr>
          </a:p>
        </p:txBody>
      </p:sp>
    </p:spTree>
    <p:extLst>
      <p:ext uri="{BB962C8B-B14F-4D97-AF65-F5344CB8AC3E}">
        <p14:creationId xmlns:p14="http://schemas.microsoft.com/office/powerpoint/2010/main" val="31139063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BAE70B8B-E37C-44C1-8C62-DA10E95B8886}"/>
              </a:ext>
            </a:extLst>
          </p:cNvPr>
          <p:cNvSpPr>
            <a:spLocks noGrp="1"/>
          </p:cNvSpPr>
          <p:nvPr>
            <p:ph type="body" sz="quarter" idx="10"/>
          </p:nvPr>
        </p:nvSpPr>
        <p:spPr/>
        <p:txBody>
          <a:bodyPr/>
          <a:lstStyle/>
          <a:p>
            <a:r>
              <a:rPr lang="zh-CN" altLang="en-US" dirty="0"/>
              <a:t>发展规划</a:t>
            </a:r>
          </a:p>
        </p:txBody>
      </p:sp>
      <p:graphicFrame>
        <p:nvGraphicFramePr>
          <p:cNvPr id="3" name="表格 7">
            <a:extLst>
              <a:ext uri="{FF2B5EF4-FFF2-40B4-BE49-F238E27FC236}">
                <a16:creationId xmlns:a16="http://schemas.microsoft.com/office/drawing/2014/main" xmlns="" id="{C6384815-7013-4650-80EF-956926B58BC6}"/>
              </a:ext>
            </a:extLst>
          </p:cNvPr>
          <p:cNvGraphicFramePr>
            <a:graphicFrameLocks noGrp="1"/>
          </p:cNvGraphicFramePr>
          <p:nvPr>
            <p:extLst>
              <p:ext uri="{D42A27DB-BD31-4B8C-83A1-F6EECF244321}">
                <p14:modId xmlns:p14="http://schemas.microsoft.com/office/powerpoint/2010/main" val="2605886697"/>
              </p:ext>
            </p:extLst>
          </p:nvPr>
        </p:nvGraphicFramePr>
        <p:xfrm>
          <a:off x="1559625" y="1421169"/>
          <a:ext cx="9072750" cy="3173449"/>
        </p:xfrm>
        <a:graphic>
          <a:graphicData uri="http://schemas.openxmlformats.org/drawingml/2006/table">
            <a:tbl>
              <a:tblPr firstRow="1" bandRow="1">
                <a:tableStyleId>{5C22544A-7EE6-4342-B048-85BDC9FD1C3A}</a:tableStyleId>
              </a:tblPr>
              <a:tblGrid>
                <a:gridCol w="1814550">
                  <a:extLst>
                    <a:ext uri="{9D8B030D-6E8A-4147-A177-3AD203B41FA5}">
                      <a16:colId xmlns:a16="http://schemas.microsoft.com/office/drawing/2014/main" xmlns="" val="150763943"/>
                    </a:ext>
                  </a:extLst>
                </a:gridCol>
                <a:gridCol w="1814550">
                  <a:extLst>
                    <a:ext uri="{9D8B030D-6E8A-4147-A177-3AD203B41FA5}">
                      <a16:colId xmlns:a16="http://schemas.microsoft.com/office/drawing/2014/main" xmlns="" val="998761076"/>
                    </a:ext>
                  </a:extLst>
                </a:gridCol>
                <a:gridCol w="1814550">
                  <a:extLst>
                    <a:ext uri="{9D8B030D-6E8A-4147-A177-3AD203B41FA5}">
                      <a16:colId xmlns:a16="http://schemas.microsoft.com/office/drawing/2014/main" xmlns="" val="3149874058"/>
                    </a:ext>
                  </a:extLst>
                </a:gridCol>
                <a:gridCol w="1814550">
                  <a:extLst>
                    <a:ext uri="{9D8B030D-6E8A-4147-A177-3AD203B41FA5}">
                      <a16:colId xmlns:a16="http://schemas.microsoft.com/office/drawing/2014/main" xmlns="" val="803899396"/>
                    </a:ext>
                  </a:extLst>
                </a:gridCol>
                <a:gridCol w="1814550">
                  <a:extLst>
                    <a:ext uri="{9D8B030D-6E8A-4147-A177-3AD203B41FA5}">
                      <a16:colId xmlns:a16="http://schemas.microsoft.com/office/drawing/2014/main" xmlns="" val="4282577547"/>
                    </a:ext>
                  </a:extLst>
                </a:gridCol>
              </a:tblGrid>
              <a:tr h="477924">
                <a:tc>
                  <a:txBody>
                    <a:bodyPr/>
                    <a:lstStyle/>
                    <a:p>
                      <a:pPr algn="ctr"/>
                      <a:r>
                        <a:rPr lang="zh-CN" altLang="en-US" sz="2000" b="0" dirty="0">
                          <a:latin typeface="+mj-ea"/>
                          <a:ea typeface="+mj-ea"/>
                        </a:rPr>
                        <a:t>项目名称</a:t>
                      </a:r>
                    </a:p>
                  </a:txBody>
                  <a:tcPr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2"/>
                    </a:solidFill>
                  </a:tcPr>
                </a:tc>
                <a:tc>
                  <a:txBody>
                    <a:bodyPr/>
                    <a:lstStyle/>
                    <a:p>
                      <a:pPr algn="ctr"/>
                      <a:r>
                        <a:rPr lang="zh-CN" altLang="en-US" sz="2000" b="0" dirty="0">
                          <a:latin typeface="+mj-ea"/>
                          <a:ea typeface="+mj-ea"/>
                        </a:rPr>
                        <a:t>第一季度</a:t>
                      </a:r>
                    </a:p>
                  </a:txBody>
                  <a:tcPr anchor="ctr">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0" dirty="0">
                          <a:latin typeface="+mj-ea"/>
                          <a:ea typeface="+mj-ea"/>
                        </a:rPr>
                        <a:t>第二季度</a:t>
                      </a:r>
                    </a:p>
                  </a:txBody>
                  <a:tcPr anchor="ctr">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0" dirty="0">
                          <a:latin typeface="+mj-ea"/>
                          <a:ea typeface="+mj-ea"/>
                        </a:rPr>
                        <a:t>第三季度</a:t>
                      </a:r>
                    </a:p>
                  </a:txBody>
                  <a:tcPr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0" kern="1200" dirty="0">
                          <a:solidFill>
                            <a:schemeClr val="lt1"/>
                          </a:solidFill>
                          <a:latin typeface="+mj-ea"/>
                          <a:ea typeface="+mj-ea"/>
                          <a:cs typeface="+mn-cs"/>
                        </a:rPr>
                        <a:t>第四季度</a:t>
                      </a:r>
                    </a:p>
                  </a:txBody>
                  <a:tcPr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xmlns="" val="1634338951"/>
                  </a:ext>
                </a:extLst>
              </a:tr>
              <a:tr h="539105">
                <a:tc>
                  <a:txBody>
                    <a:bodyPr/>
                    <a:lstStyle/>
                    <a:p>
                      <a:pPr algn="ctr"/>
                      <a:r>
                        <a:rPr lang="zh-CN" altLang="en-US" dirty="0"/>
                        <a:t>项目</a:t>
                      </a:r>
                      <a:r>
                        <a:rPr lang="en-US" altLang="zh-CN" dirty="0"/>
                        <a:t>1</a:t>
                      </a:r>
                      <a:endParaRPr lang="zh-CN" altLang="en-US" dirty="0"/>
                    </a:p>
                  </a:txBody>
                  <a:tcPr anchor="ctr">
                    <a:lnL w="12700" cap="flat" cmpd="sng" algn="ctr">
                      <a:noFill/>
                      <a:prstDash val="solid"/>
                      <a:round/>
                      <a:headEnd type="none" w="med" len="med"/>
                      <a:tailEnd type="none" w="med" len="med"/>
                    </a:lnL>
                    <a:lnR w="12700" cmpd="sng">
                      <a:noFill/>
                    </a:lnR>
                    <a:lnT w="381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a:solidFill>
                            <a:schemeClr val="dk1"/>
                          </a:solidFill>
                          <a:latin typeface="+mn-lt"/>
                          <a:ea typeface="+mn-ea"/>
                          <a:cs typeface="+mn-cs"/>
                        </a:rPr>
                        <a:t>开分店</a:t>
                      </a:r>
                    </a:p>
                  </a:txBody>
                  <a:tcPr anchor="ctr">
                    <a:lnL w="12700" cmpd="sng">
                      <a:noFill/>
                    </a:lnL>
                    <a:lnR w="12700" cmpd="sng">
                      <a:noFill/>
                    </a:lnR>
                    <a:lnT w="381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a:solidFill>
                            <a:schemeClr val="dk1"/>
                          </a:solidFill>
                          <a:latin typeface="+mn-lt"/>
                          <a:ea typeface="+mn-ea"/>
                          <a:cs typeface="+mn-cs"/>
                        </a:rPr>
                        <a:t>加大宣传</a:t>
                      </a:r>
                    </a:p>
                  </a:txBody>
                  <a:tcPr anchor="ctr">
                    <a:lnL w="12700" cmpd="sng">
                      <a:noFill/>
                    </a:lnL>
                    <a:lnR w="12700" cmpd="sng">
                      <a:noFill/>
                    </a:lnR>
                    <a:lnT w="381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a:solidFill>
                            <a:schemeClr val="dk1"/>
                          </a:solidFill>
                          <a:latin typeface="+mn-lt"/>
                          <a:ea typeface="+mn-ea"/>
                          <a:cs typeface="+mn-cs"/>
                        </a:rPr>
                        <a:t>促销活动</a:t>
                      </a:r>
                    </a:p>
                  </a:txBody>
                  <a:tcPr anchor="ctr">
                    <a:lnL w="12700" cmpd="sng">
                      <a:noFill/>
                    </a:lnL>
                    <a:lnR w="12700" cap="flat" cmpd="sng" algn="ctr">
                      <a:noFill/>
                      <a:prstDash val="solid"/>
                      <a:round/>
                      <a:headEnd type="none" w="med" len="med"/>
                      <a:tailEnd type="none" w="med" len="med"/>
                    </a:lnR>
                    <a:lnT w="381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a:solidFill>
                            <a:schemeClr val="dk1"/>
                          </a:solidFill>
                          <a:latin typeface="+mn-lt"/>
                          <a:ea typeface="+mn-ea"/>
                          <a:cs typeface="+mn-cs"/>
                        </a:rPr>
                        <a:t>促销活动</a:t>
                      </a:r>
                    </a:p>
                  </a:txBody>
                  <a:tcPr anchor="ctr">
                    <a:lnL w="12700" cmpd="sng">
                      <a:noFill/>
                    </a:lnL>
                    <a:lnR w="12700" cap="flat" cmpd="sng" algn="ctr">
                      <a:noFill/>
                      <a:prstDash val="solid"/>
                      <a:round/>
                      <a:headEnd type="none" w="med" len="med"/>
                      <a:tailEnd type="none" w="med" len="med"/>
                    </a:lnR>
                    <a:lnT w="381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897977240"/>
                  </a:ext>
                </a:extLst>
              </a:tr>
              <a:tr h="53910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项目</a:t>
                      </a:r>
                      <a:r>
                        <a:rPr lang="en-US" altLang="zh-CN" dirty="0"/>
                        <a:t>2</a:t>
                      </a:r>
                      <a:endParaRPr lang="zh-CN" altLang="en-US" dirty="0"/>
                    </a:p>
                  </a:txBody>
                  <a:tcPr anchor="ctr">
                    <a:lnL w="12700" cap="flat" cmpd="sng" algn="ctr">
                      <a:noFill/>
                      <a:prstDash val="solid"/>
                      <a:round/>
                      <a:headEnd type="none" w="med" len="med"/>
                      <a:tailEnd type="none" w="med" len="med"/>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促销活动</a:t>
                      </a:r>
                    </a:p>
                  </a:txBody>
                  <a:tcPr anchor="ctr">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新产品研发</a:t>
                      </a:r>
                    </a:p>
                  </a:txBody>
                  <a:tcPr anchor="ctr">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线上宣传</a:t>
                      </a:r>
                    </a:p>
                  </a:txBody>
                  <a:tcPr anchor="ctr">
                    <a:lnL w="12700" cmpd="sng">
                      <a:noFill/>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a:solidFill>
                            <a:schemeClr val="dk1"/>
                          </a:solidFill>
                          <a:latin typeface="+mn-lt"/>
                          <a:ea typeface="+mn-ea"/>
                          <a:cs typeface="+mn-cs"/>
                        </a:rPr>
                        <a:t>线下活动</a:t>
                      </a:r>
                    </a:p>
                  </a:txBody>
                  <a:tcPr anchor="ctr">
                    <a:lnL w="12700" cmpd="sng">
                      <a:noFill/>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287222347"/>
                  </a:ext>
                </a:extLst>
              </a:tr>
              <a:tr h="53910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项目</a:t>
                      </a:r>
                      <a:r>
                        <a:rPr lang="en-US" altLang="zh-CN" dirty="0"/>
                        <a:t>3</a:t>
                      </a:r>
                      <a:endParaRPr lang="zh-CN" altLang="en-US" dirty="0"/>
                    </a:p>
                  </a:txBody>
                  <a:tcPr anchor="ctr">
                    <a:lnL w="12700" cap="flat" cmpd="sng" algn="ctr">
                      <a:noFill/>
                      <a:prstDash val="solid"/>
                      <a:round/>
                      <a:headEnd type="none" w="med" len="med"/>
                      <a:tailEnd type="none" w="med" len="med"/>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确定经营目标</a:t>
                      </a:r>
                    </a:p>
                  </a:txBody>
                  <a:tcPr anchor="ctr">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市场分析</a:t>
                      </a:r>
                    </a:p>
                  </a:txBody>
                  <a:tcPr anchor="ctr">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制定经营计划</a:t>
                      </a:r>
                    </a:p>
                  </a:txBody>
                  <a:tcPr anchor="ctr">
                    <a:lnL w="12700" cmpd="sng">
                      <a:noFill/>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a:solidFill>
                            <a:schemeClr val="dk1"/>
                          </a:solidFill>
                          <a:latin typeface="+mn-lt"/>
                          <a:ea typeface="+mn-ea"/>
                          <a:cs typeface="+mn-cs"/>
                        </a:rPr>
                        <a:t>销售计划</a:t>
                      </a:r>
                    </a:p>
                  </a:txBody>
                  <a:tcPr anchor="ctr">
                    <a:lnL w="12700" cmpd="sng">
                      <a:noFill/>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19795240"/>
                  </a:ext>
                </a:extLst>
              </a:tr>
              <a:tr h="53910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项目</a:t>
                      </a:r>
                      <a:r>
                        <a:rPr lang="en-US" altLang="zh-CN" dirty="0"/>
                        <a:t>4</a:t>
                      </a:r>
                      <a:endParaRPr lang="zh-CN" altLang="en-US" dirty="0"/>
                    </a:p>
                  </a:txBody>
                  <a:tcPr anchor="ctr">
                    <a:lnL w="12700" cap="flat" cmpd="sng" algn="ctr">
                      <a:noFill/>
                      <a:prstDash val="solid"/>
                      <a:round/>
                      <a:headEnd type="none" w="med" len="med"/>
                      <a:tailEnd type="none" w="med" len="med"/>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a:solidFill>
                            <a:schemeClr val="dk1"/>
                          </a:solidFill>
                          <a:latin typeface="+mn-lt"/>
                          <a:ea typeface="+mn-ea"/>
                          <a:cs typeface="+mn-cs"/>
                        </a:rPr>
                        <a:t>开分店</a:t>
                      </a:r>
                    </a:p>
                  </a:txBody>
                  <a:tcPr anchor="ctr">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a:solidFill>
                            <a:schemeClr val="dk1"/>
                          </a:solidFill>
                          <a:latin typeface="+mn-lt"/>
                          <a:ea typeface="+mn-ea"/>
                          <a:cs typeface="+mn-cs"/>
                        </a:rPr>
                        <a:t>加大宣传</a:t>
                      </a:r>
                    </a:p>
                  </a:txBody>
                  <a:tcPr anchor="ctr">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a:solidFill>
                            <a:schemeClr val="dk1"/>
                          </a:solidFill>
                          <a:latin typeface="+mn-lt"/>
                          <a:ea typeface="+mn-ea"/>
                          <a:cs typeface="+mn-cs"/>
                        </a:rPr>
                        <a:t>促销活动</a:t>
                      </a:r>
                    </a:p>
                  </a:txBody>
                  <a:tcPr anchor="ctr">
                    <a:lnL w="12700" cmpd="sng">
                      <a:noFill/>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线上宣传</a:t>
                      </a:r>
                    </a:p>
                  </a:txBody>
                  <a:tcPr anchor="ctr">
                    <a:lnL w="12700" cmpd="sng">
                      <a:noFill/>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870873941"/>
                  </a:ext>
                </a:extLst>
              </a:tr>
              <a:tr h="53910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项目</a:t>
                      </a:r>
                      <a:r>
                        <a:rPr lang="en-US" altLang="zh-CN" dirty="0"/>
                        <a:t>5</a:t>
                      </a:r>
                      <a:endParaRPr lang="zh-CN" altLang="en-US" dirty="0"/>
                    </a:p>
                  </a:txBody>
                  <a:tcPr anchor="ctr">
                    <a:lnL w="12700" cap="flat" cmpd="sng" algn="ctr">
                      <a:noFill/>
                      <a:prstDash val="solid"/>
                      <a:round/>
                      <a:headEnd type="none" w="med" len="med"/>
                      <a:tailEnd type="none" w="med" len="med"/>
                    </a:lnL>
                    <a:lnR w="12700" cmpd="sng">
                      <a:noFill/>
                    </a:lnR>
                    <a:lnT w="3175"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市场分析</a:t>
                      </a:r>
                    </a:p>
                  </a:txBody>
                  <a:tcPr anchor="ctr">
                    <a:lnL w="12700" cmpd="sng">
                      <a:noFill/>
                    </a:lnL>
                    <a:lnR w="12700" cmpd="sng">
                      <a:noFill/>
                    </a:lnR>
                    <a:lnT w="3175"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新产品研发</a:t>
                      </a:r>
                    </a:p>
                  </a:txBody>
                  <a:tcPr anchor="ctr">
                    <a:lnL w="12700" cmpd="sng">
                      <a:noFill/>
                    </a:lnL>
                    <a:lnR w="12700" cmpd="sng">
                      <a:noFill/>
                    </a:lnR>
                    <a:lnT w="3175"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线上宣传</a:t>
                      </a:r>
                    </a:p>
                  </a:txBody>
                  <a:tcPr anchor="ctr">
                    <a:lnL w="12700" cmpd="sng">
                      <a:noFill/>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a:solidFill>
                            <a:schemeClr val="dk1"/>
                          </a:solidFill>
                          <a:latin typeface="+mn-lt"/>
                          <a:ea typeface="+mn-ea"/>
                          <a:cs typeface="+mn-cs"/>
                        </a:rPr>
                        <a:t>线下活动</a:t>
                      </a:r>
                    </a:p>
                  </a:txBody>
                  <a:tcPr anchor="ctr">
                    <a:lnL w="12700" cmpd="sng">
                      <a:noFill/>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38931440"/>
                  </a:ext>
                </a:extLst>
              </a:tr>
            </a:tbl>
          </a:graphicData>
        </a:graphic>
      </p:graphicFrame>
      <p:sp>
        <p:nvSpPr>
          <p:cNvPr id="4" name="文本框 3">
            <a:extLst>
              <a:ext uri="{FF2B5EF4-FFF2-40B4-BE49-F238E27FC236}">
                <a16:creationId xmlns:a16="http://schemas.microsoft.com/office/drawing/2014/main" xmlns="" id="{9F2C2AC8-3AD8-45CA-9E00-DA44495AF76E}"/>
              </a:ext>
            </a:extLst>
          </p:cNvPr>
          <p:cNvSpPr txBox="1"/>
          <p:nvPr/>
        </p:nvSpPr>
        <p:spPr>
          <a:xfrm>
            <a:off x="1559625" y="4779089"/>
            <a:ext cx="9072750" cy="1027845"/>
          </a:xfrm>
          <a:prstGeom prst="rect">
            <a:avLst/>
          </a:prstGeom>
          <a:noFill/>
        </p:spPr>
        <p:txBody>
          <a:bodyPr wrap="square" rtlCol="0">
            <a:spAutoFit/>
          </a:bodyPr>
          <a:lstStyle/>
          <a:p>
            <a:pPr indent="457200" algn="just">
              <a:lnSpc>
                <a:spcPct val="130000"/>
              </a:lnSpc>
            </a:pPr>
            <a:r>
              <a:rPr lang="zh-CN" altLang="en-US" sz="1600" dirty="0"/>
              <a:t>在一个供大于求的需求经济时代，企业成功的关键就在于，是否能够在需求尚未形成之时就牢牢的锁定并捕捉到它。那些成功的公司往往都会倾尽毕生的精力及资源搜寻产业的当前需求、潜在需求以及新的需求</a:t>
            </a:r>
            <a:r>
              <a:rPr lang="en-US" altLang="zh-CN" sz="1600" dirty="0"/>
              <a:t>!</a:t>
            </a:r>
            <a:endParaRPr lang="zh-CN" altLang="en-US" sz="1600" dirty="0"/>
          </a:p>
        </p:txBody>
      </p:sp>
    </p:spTree>
    <p:extLst>
      <p:ext uri="{BB962C8B-B14F-4D97-AF65-F5344CB8AC3E}">
        <p14:creationId xmlns:p14="http://schemas.microsoft.com/office/powerpoint/2010/main" val="27946411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xmlns="" id="{17C6AF09-4012-4843-974E-B8450F660458}"/>
              </a:ext>
            </a:extLst>
          </p:cNvPr>
          <p:cNvSpPr/>
          <p:nvPr/>
        </p:nvSpPr>
        <p:spPr>
          <a:xfrm>
            <a:off x="695325" y="1359568"/>
            <a:ext cx="10801350" cy="1419727"/>
          </a:xfrm>
          <a:prstGeom prst="roundRect">
            <a:avLst>
              <a:gd name="adj" fmla="val 8192"/>
            </a:avLst>
          </a:prstGeom>
          <a:solidFill>
            <a:schemeClr val="bg1"/>
          </a:solidFill>
          <a:ln>
            <a:noFill/>
          </a:ln>
          <a:effectLst>
            <a:outerShdw blurRad="2159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xmlns="" id="{21F22DFA-74BD-445F-BE8C-CA173A0FC8E0}"/>
              </a:ext>
            </a:extLst>
          </p:cNvPr>
          <p:cNvSpPr>
            <a:spLocks noGrp="1"/>
          </p:cNvSpPr>
          <p:nvPr>
            <p:ph type="body" sz="quarter" idx="10"/>
          </p:nvPr>
        </p:nvSpPr>
        <p:spPr/>
        <p:txBody>
          <a:bodyPr/>
          <a:lstStyle/>
          <a:p>
            <a:r>
              <a:rPr lang="zh-CN" altLang="en-US" dirty="0"/>
              <a:t>发展规划</a:t>
            </a:r>
          </a:p>
        </p:txBody>
      </p:sp>
      <p:sp>
        <p:nvSpPr>
          <p:cNvPr id="8" name="任意多边形: 形状 7">
            <a:extLst>
              <a:ext uri="{FF2B5EF4-FFF2-40B4-BE49-F238E27FC236}">
                <a16:creationId xmlns:a16="http://schemas.microsoft.com/office/drawing/2014/main" xmlns="" id="{EC0E0E27-9627-4649-866C-79FC8BE94AA9}"/>
              </a:ext>
            </a:extLst>
          </p:cNvPr>
          <p:cNvSpPr/>
          <p:nvPr/>
        </p:nvSpPr>
        <p:spPr>
          <a:xfrm>
            <a:off x="695325" y="1359568"/>
            <a:ext cx="2165684" cy="1419727"/>
          </a:xfrm>
          <a:custGeom>
            <a:avLst/>
            <a:gdLst>
              <a:gd name="connsiteX0" fmla="*/ 116304 w 2165684"/>
              <a:gd name="connsiteY0" fmla="*/ 0 h 1419727"/>
              <a:gd name="connsiteX1" fmla="*/ 2165684 w 2165684"/>
              <a:gd name="connsiteY1" fmla="*/ 0 h 1419727"/>
              <a:gd name="connsiteX2" fmla="*/ 2165684 w 2165684"/>
              <a:gd name="connsiteY2" fmla="*/ 1419727 h 1419727"/>
              <a:gd name="connsiteX3" fmla="*/ 116304 w 2165684"/>
              <a:gd name="connsiteY3" fmla="*/ 1419727 h 1419727"/>
              <a:gd name="connsiteX4" fmla="*/ 0 w 2165684"/>
              <a:gd name="connsiteY4" fmla="*/ 1303423 h 1419727"/>
              <a:gd name="connsiteX5" fmla="*/ 0 w 2165684"/>
              <a:gd name="connsiteY5" fmla="*/ 116304 h 1419727"/>
              <a:gd name="connsiteX6" fmla="*/ 116304 w 2165684"/>
              <a:gd name="connsiteY6" fmla="*/ 0 h 1419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5684" h="1419727">
                <a:moveTo>
                  <a:pt x="116304" y="0"/>
                </a:moveTo>
                <a:lnTo>
                  <a:pt x="2165684" y="0"/>
                </a:lnTo>
                <a:lnTo>
                  <a:pt x="2165684" y="1419727"/>
                </a:lnTo>
                <a:lnTo>
                  <a:pt x="116304" y="1419727"/>
                </a:lnTo>
                <a:cubicBezTo>
                  <a:pt x="52071" y="1419727"/>
                  <a:pt x="0" y="1367656"/>
                  <a:pt x="0" y="1303423"/>
                </a:cubicBezTo>
                <a:lnTo>
                  <a:pt x="0" y="116304"/>
                </a:lnTo>
                <a:cubicBezTo>
                  <a:pt x="0" y="52071"/>
                  <a:pt x="52071" y="0"/>
                  <a:pt x="116304" y="0"/>
                </a:cubicBezTo>
                <a:close/>
              </a:path>
            </a:pathLst>
          </a:custGeom>
          <a:gradFill>
            <a:gsLst>
              <a:gs pos="0">
                <a:schemeClr val="accent1"/>
              </a:gs>
              <a:gs pos="100000">
                <a:schemeClr val="accent2"/>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矩形: 圆角 3">
            <a:extLst>
              <a:ext uri="{FF2B5EF4-FFF2-40B4-BE49-F238E27FC236}">
                <a16:creationId xmlns:a16="http://schemas.microsoft.com/office/drawing/2014/main" xmlns="" id="{0F8F3E44-19B9-45D5-9FCD-ECADB55FD465}"/>
              </a:ext>
            </a:extLst>
          </p:cNvPr>
          <p:cNvSpPr/>
          <p:nvPr/>
        </p:nvSpPr>
        <p:spPr>
          <a:xfrm>
            <a:off x="695325" y="2959768"/>
            <a:ext cx="10801350" cy="1419727"/>
          </a:xfrm>
          <a:prstGeom prst="roundRect">
            <a:avLst>
              <a:gd name="adj" fmla="val 8192"/>
            </a:avLst>
          </a:prstGeom>
          <a:solidFill>
            <a:schemeClr val="bg1"/>
          </a:solidFill>
          <a:ln>
            <a:noFill/>
          </a:ln>
          <a:effectLst>
            <a:outerShdw blurRad="2159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48413BC8-5603-4E0F-86CC-BF21E5D45A70}"/>
              </a:ext>
            </a:extLst>
          </p:cNvPr>
          <p:cNvSpPr/>
          <p:nvPr/>
        </p:nvSpPr>
        <p:spPr>
          <a:xfrm>
            <a:off x="695325" y="4559968"/>
            <a:ext cx="10801350" cy="1419727"/>
          </a:xfrm>
          <a:prstGeom prst="roundRect">
            <a:avLst>
              <a:gd name="adj" fmla="val 8192"/>
            </a:avLst>
          </a:prstGeom>
          <a:solidFill>
            <a:schemeClr val="bg1"/>
          </a:solidFill>
          <a:ln>
            <a:noFill/>
          </a:ln>
          <a:effectLst>
            <a:outerShdw blurRad="2159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xmlns="" id="{063F8A39-06F8-4A74-8F93-7F24B0FD1E92}"/>
              </a:ext>
            </a:extLst>
          </p:cNvPr>
          <p:cNvSpPr/>
          <p:nvPr/>
        </p:nvSpPr>
        <p:spPr>
          <a:xfrm>
            <a:off x="695325" y="2959768"/>
            <a:ext cx="2165684" cy="1419727"/>
          </a:xfrm>
          <a:custGeom>
            <a:avLst/>
            <a:gdLst>
              <a:gd name="connsiteX0" fmla="*/ 116304 w 2165684"/>
              <a:gd name="connsiteY0" fmla="*/ 0 h 1419727"/>
              <a:gd name="connsiteX1" fmla="*/ 2165684 w 2165684"/>
              <a:gd name="connsiteY1" fmla="*/ 0 h 1419727"/>
              <a:gd name="connsiteX2" fmla="*/ 2165684 w 2165684"/>
              <a:gd name="connsiteY2" fmla="*/ 1419727 h 1419727"/>
              <a:gd name="connsiteX3" fmla="*/ 116304 w 2165684"/>
              <a:gd name="connsiteY3" fmla="*/ 1419727 h 1419727"/>
              <a:gd name="connsiteX4" fmla="*/ 0 w 2165684"/>
              <a:gd name="connsiteY4" fmla="*/ 1303423 h 1419727"/>
              <a:gd name="connsiteX5" fmla="*/ 0 w 2165684"/>
              <a:gd name="connsiteY5" fmla="*/ 116304 h 1419727"/>
              <a:gd name="connsiteX6" fmla="*/ 116304 w 2165684"/>
              <a:gd name="connsiteY6" fmla="*/ 0 h 1419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5684" h="1419727">
                <a:moveTo>
                  <a:pt x="116304" y="0"/>
                </a:moveTo>
                <a:lnTo>
                  <a:pt x="2165684" y="0"/>
                </a:lnTo>
                <a:lnTo>
                  <a:pt x="2165684" y="1419727"/>
                </a:lnTo>
                <a:lnTo>
                  <a:pt x="116304" y="1419727"/>
                </a:lnTo>
                <a:cubicBezTo>
                  <a:pt x="52071" y="1419727"/>
                  <a:pt x="0" y="1367656"/>
                  <a:pt x="0" y="1303423"/>
                </a:cubicBezTo>
                <a:lnTo>
                  <a:pt x="0" y="116304"/>
                </a:lnTo>
                <a:cubicBezTo>
                  <a:pt x="0" y="52071"/>
                  <a:pt x="52071" y="0"/>
                  <a:pt x="116304" y="0"/>
                </a:cubicBezTo>
                <a:close/>
              </a:path>
            </a:pathLst>
          </a:custGeom>
          <a:gradFill>
            <a:gsLst>
              <a:gs pos="0">
                <a:schemeClr val="accent1"/>
              </a:gs>
              <a:gs pos="100000">
                <a:schemeClr val="accent2"/>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xmlns="" id="{AE5C093F-51E7-4392-94B5-E924E3E14ED6}"/>
              </a:ext>
            </a:extLst>
          </p:cNvPr>
          <p:cNvSpPr/>
          <p:nvPr/>
        </p:nvSpPr>
        <p:spPr>
          <a:xfrm>
            <a:off x="695325" y="4559968"/>
            <a:ext cx="2165684" cy="1419727"/>
          </a:xfrm>
          <a:custGeom>
            <a:avLst/>
            <a:gdLst>
              <a:gd name="connsiteX0" fmla="*/ 116304 w 2165684"/>
              <a:gd name="connsiteY0" fmla="*/ 0 h 1419727"/>
              <a:gd name="connsiteX1" fmla="*/ 2165684 w 2165684"/>
              <a:gd name="connsiteY1" fmla="*/ 0 h 1419727"/>
              <a:gd name="connsiteX2" fmla="*/ 2165684 w 2165684"/>
              <a:gd name="connsiteY2" fmla="*/ 1419727 h 1419727"/>
              <a:gd name="connsiteX3" fmla="*/ 116304 w 2165684"/>
              <a:gd name="connsiteY3" fmla="*/ 1419727 h 1419727"/>
              <a:gd name="connsiteX4" fmla="*/ 0 w 2165684"/>
              <a:gd name="connsiteY4" fmla="*/ 1303423 h 1419727"/>
              <a:gd name="connsiteX5" fmla="*/ 0 w 2165684"/>
              <a:gd name="connsiteY5" fmla="*/ 116304 h 1419727"/>
              <a:gd name="connsiteX6" fmla="*/ 116304 w 2165684"/>
              <a:gd name="connsiteY6" fmla="*/ 0 h 1419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5684" h="1419727">
                <a:moveTo>
                  <a:pt x="116304" y="0"/>
                </a:moveTo>
                <a:lnTo>
                  <a:pt x="2165684" y="0"/>
                </a:lnTo>
                <a:lnTo>
                  <a:pt x="2165684" y="1419727"/>
                </a:lnTo>
                <a:lnTo>
                  <a:pt x="116304" y="1419727"/>
                </a:lnTo>
                <a:cubicBezTo>
                  <a:pt x="52071" y="1419727"/>
                  <a:pt x="0" y="1367656"/>
                  <a:pt x="0" y="1303423"/>
                </a:cubicBezTo>
                <a:lnTo>
                  <a:pt x="0" y="116304"/>
                </a:lnTo>
                <a:cubicBezTo>
                  <a:pt x="0" y="52071"/>
                  <a:pt x="52071" y="0"/>
                  <a:pt x="116304" y="0"/>
                </a:cubicBezTo>
                <a:close/>
              </a:path>
            </a:pathLst>
          </a:custGeom>
          <a:gradFill>
            <a:gsLst>
              <a:gs pos="0">
                <a:schemeClr val="accent1"/>
              </a:gs>
              <a:gs pos="100000">
                <a:schemeClr val="accent2"/>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a:extLst>
              <a:ext uri="{FF2B5EF4-FFF2-40B4-BE49-F238E27FC236}">
                <a16:creationId xmlns:a16="http://schemas.microsoft.com/office/drawing/2014/main" xmlns="" id="{7B80E717-085F-4695-BF21-BF3AD6F798E3}"/>
              </a:ext>
            </a:extLst>
          </p:cNvPr>
          <p:cNvSpPr txBox="1"/>
          <p:nvPr/>
        </p:nvSpPr>
        <p:spPr>
          <a:xfrm>
            <a:off x="940341" y="1821291"/>
            <a:ext cx="1723549" cy="461665"/>
          </a:xfrm>
          <a:prstGeom prst="rect">
            <a:avLst/>
          </a:prstGeom>
          <a:noFill/>
        </p:spPr>
        <p:txBody>
          <a:bodyPr wrap="none" rtlCol="0">
            <a:spAutoFit/>
          </a:bodyPr>
          <a:lstStyle/>
          <a:p>
            <a:r>
              <a:rPr lang="zh-CN" altLang="en-US" sz="2400" dirty="0">
                <a:solidFill>
                  <a:schemeClr val="bg1"/>
                </a:solidFill>
                <a:latin typeface="+mj-ea"/>
                <a:ea typeface="+mj-ea"/>
              </a:rPr>
              <a:t>门店和公司</a:t>
            </a:r>
          </a:p>
        </p:txBody>
      </p:sp>
      <p:sp>
        <p:nvSpPr>
          <p:cNvPr id="12" name="文本框 11">
            <a:extLst>
              <a:ext uri="{FF2B5EF4-FFF2-40B4-BE49-F238E27FC236}">
                <a16:creationId xmlns:a16="http://schemas.microsoft.com/office/drawing/2014/main" xmlns="" id="{E9A18435-1051-434B-A1B3-2879140C9C41}"/>
              </a:ext>
            </a:extLst>
          </p:cNvPr>
          <p:cNvSpPr txBox="1"/>
          <p:nvPr/>
        </p:nvSpPr>
        <p:spPr>
          <a:xfrm>
            <a:off x="3437750" y="1698244"/>
            <a:ext cx="6703464" cy="707758"/>
          </a:xfrm>
          <a:prstGeom prst="rect">
            <a:avLst/>
          </a:prstGeom>
          <a:noFill/>
        </p:spPr>
        <p:txBody>
          <a:bodyPr wrap="square" rtlCol="0">
            <a:spAutoFit/>
          </a:bodyPr>
          <a:lstStyle/>
          <a:p>
            <a:pPr>
              <a:lnSpc>
                <a:spcPct val="130000"/>
              </a:lnSpc>
            </a:pPr>
            <a:r>
              <a:rPr lang="zh-CN" altLang="en-US" sz="1600" dirty="0"/>
              <a:t>对每家门店的厨房菜品操作进行有效监督与指导，严格按照公司规定的标准提高执行力。</a:t>
            </a:r>
          </a:p>
        </p:txBody>
      </p:sp>
      <p:sp>
        <p:nvSpPr>
          <p:cNvPr id="13" name="文本框 12">
            <a:extLst>
              <a:ext uri="{FF2B5EF4-FFF2-40B4-BE49-F238E27FC236}">
                <a16:creationId xmlns:a16="http://schemas.microsoft.com/office/drawing/2014/main" xmlns="" id="{0B30C4F0-409C-4975-9F52-5BFD30C0B0BA}"/>
              </a:ext>
            </a:extLst>
          </p:cNvPr>
          <p:cNvSpPr txBox="1"/>
          <p:nvPr/>
        </p:nvSpPr>
        <p:spPr>
          <a:xfrm>
            <a:off x="940341" y="3444965"/>
            <a:ext cx="1723549" cy="461665"/>
          </a:xfrm>
          <a:prstGeom prst="rect">
            <a:avLst/>
          </a:prstGeom>
          <a:noFill/>
        </p:spPr>
        <p:txBody>
          <a:bodyPr wrap="none" rtlCol="0">
            <a:spAutoFit/>
          </a:bodyPr>
          <a:lstStyle/>
          <a:p>
            <a:r>
              <a:rPr lang="zh-CN" altLang="en-US" sz="2400" dirty="0">
                <a:solidFill>
                  <a:schemeClr val="bg1"/>
                </a:solidFill>
                <a:latin typeface="+mj-ea"/>
                <a:ea typeface="+mj-ea"/>
              </a:rPr>
              <a:t>门店和公司</a:t>
            </a:r>
          </a:p>
        </p:txBody>
      </p:sp>
      <p:sp>
        <p:nvSpPr>
          <p:cNvPr id="14" name="文本框 13">
            <a:extLst>
              <a:ext uri="{FF2B5EF4-FFF2-40B4-BE49-F238E27FC236}">
                <a16:creationId xmlns:a16="http://schemas.microsoft.com/office/drawing/2014/main" xmlns="" id="{F9F68BB8-7D42-42D6-91AF-82ED5375F010}"/>
              </a:ext>
            </a:extLst>
          </p:cNvPr>
          <p:cNvSpPr txBox="1"/>
          <p:nvPr/>
        </p:nvSpPr>
        <p:spPr>
          <a:xfrm>
            <a:off x="3437750" y="3278829"/>
            <a:ext cx="6703464" cy="793935"/>
          </a:xfrm>
          <a:prstGeom prst="rect">
            <a:avLst/>
          </a:prstGeom>
          <a:noFill/>
        </p:spPr>
        <p:txBody>
          <a:bodyPr wrap="square" rtlCol="0">
            <a:spAutoFit/>
          </a:bodyPr>
          <a:lstStyle>
            <a:defPPr>
              <a:defRPr lang="zh-CN"/>
            </a:defPPr>
            <a:lvl1pPr>
              <a:lnSpc>
                <a:spcPct val="130000"/>
              </a:lnSpc>
              <a:defRPr sz="1600"/>
            </a:lvl1pPr>
          </a:lstStyle>
          <a:p>
            <a:r>
              <a:rPr lang="zh-CN" altLang="en-US" dirty="0"/>
              <a:t>每月对各门店和中央厨房的菜品质量检查不低于</a:t>
            </a:r>
            <a:r>
              <a:rPr lang="en-US" altLang="zh-CN" dirty="0"/>
              <a:t>12</a:t>
            </a:r>
            <a:r>
              <a:rPr lang="zh-CN" altLang="en-US" dirty="0"/>
              <a:t>次，并每周向公司领导汇报检查工作情况。</a:t>
            </a:r>
          </a:p>
        </p:txBody>
      </p:sp>
      <p:sp>
        <p:nvSpPr>
          <p:cNvPr id="15" name="文本框 14">
            <a:extLst>
              <a:ext uri="{FF2B5EF4-FFF2-40B4-BE49-F238E27FC236}">
                <a16:creationId xmlns:a16="http://schemas.microsoft.com/office/drawing/2014/main" xmlns="" id="{15B7B4D3-CA2C-4F95-8F1E-567D430C9136}"/>
              </a:ext>
            </a:extLst>
          </p:cNvPr>
          <p:cNvSpPr txBox="1"/>
          <p:nvPr/>
        </p:nvSpPr>
        <p:spPr>
          <a:xfrm>
            <a:off x="940341" y="5073013"/>
            <a:ext cx="1723549" cy="461665"/>
          </a:xfrm>
          <a:prstGeom prst="rect">
            <a:avLst/>
          </a:prstGeom>
          <a:noFill/>
        </p:spPr>
        <p:txBody>
          <a:bodyPr wrap="none" rtlCol="0">
            <a:spAutoFit/>
          </a:bodyPr>
          <a:lstStyle/>
          <a:p>
            <a:r>
              <a:rPr lang="zh-CN" altLang="en-US" sz="2400" dirty="0">
                <a:solidFill>
                  <a:schemeClr val="bg1"/>
                </a:solidFill>
                <a:latin typeface="+mj-ea"/>
                <a:ea typeface="+mj-ea"/>
              </a:rPr>
              <a:t>门店和公司</a:t>
            </a:r>
          </a:p>
        </p:txBody>
      </p:sp>
      <p:sp>
        <p:nvSpPr>
          <p:cNvPr id="16" name="文本框 15">
            <a:extLst>
              <a:ext uri="{FF2B5EF4-FFF2-40B4-BE49-F238E27FC236}">
                <a16:creationId xmlns:a16="http://schemas.microsoft.com/office/drawing/2014/main" xmlns="" id="{EA5815D3-C3D9-43FE-A0A8-A5ECEE5C393E}"/>
              </a:ext>
            </a:extLst>
          </p:cNvPr>
          <p:cNvSpPr txBox="1"/>
          <p:nvPr/>
        </p:nvSpPr>
        <p:spPr>
          <a:xfrm>
            <a:off x="3437750" y="4906877"/>
            <a:ext cx="6703464" cy="793935"/>
          </a:xfrm>
          <a:prstGeom prst="rect">
            <a:avLst/>
          </a:prstGeom>
          <a:noFill/>
        </p:spPr>
        <p:txBody>
          <a:bodyPr wrap="square" rtlCol="0">
            <a:spAutoFit/>
          </a:bodyPr>
          <a:lstStyle>
            <a:defPPr>
              <a:defRPr lang="zh-CN"/>
            </a:defPPr>
            <a:lvl1pPr>
              <a:lnSpc>
                <a:spcPct val="130000"/>
              </a:lnSpc>
              <a:defRPr sz="1600"/>
            </a:lvl1pPr>
          </a:lstStyle>
          <a:p>
            <a:r>
              <a:rPr lang="zh-CN" altLang="en-US" dirty="0"/>
              <a:t>菜单确定后，完成菜单所有菜品的标准化和规范化，并对厨房人员和前厅服务人员分别做全面系统的菜品知识培训。</a:t>
            </a:r>
          </a:p>
        </p:txBody>
      </p:sp>
    </p:spTree>
    <p:extLst>
      <p:ext uri="{BB962C8B-B14F-4D97-AF65-F5344CB8AC3E}">
        <p14:creationId xmlns:p14="http://schemas.microsoft.com/office/powerpoint/2010/main" val="35558081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2C1F6DEC-62DD-4EDF-8706-3F3B09FED806}"/>
              </a:ext>
            </a:extLst>
          </p:cNvPr>
          <p:cNvSpPr>
            <a:spLocks noGrp="1"/>
          </p:cNvSpPr>
          <p:nvPr>
            <p:ph type="body" sz="quarter" idx="10"/>
          </p:nvPr>
        </p:nvSpPr>
        <p:spPr/>
        <p:txBody>
          <a:bodyPr/>
          <a:lstStyle/>
          <a:p>
            <a:r>
              <a:rPr lang="zh-CN" altLang="en-US" dirty="0"/>
              <a:t>发展规划</a:t>
            </a:r>
          </a:p>
        </p:txBody>
      </p:sp>
      <p:sp>
        <p:nvSpPr>
          <p:cNvPr id="3" name="矩形: 圆角 2">
            <a:extLst>
              <a:ext uri="{FF2B5EF4-FFF2-40B4-BE49-F238E27FC236}">
                <a16:creationId xmlns:a16="http://schemas.microsoft.com/office/drawing/2014/main" xmlns="" id="{08A37C20-EC4F-4410-909E-2239B9C3C923}"/>
              </a:ext>
            </a:extLst>
          </p:cNvPr>
          <p:cNvSpPr/>
          <p:nvPr/>
        </p:nvSpPr>
        <p:spPr>
          <a:xfrm>
            <a:off x="695325" y="1498600"/>
            <a:ext cx="1400175" cy="3860800"/>
          </a:xfrm>
          <a:prstGeom prst="roundRect">
            <a:avLst>
              <a:gd name="adj" fmla="val 3062"/>
            </a:avLst>
          </a:prstGeom>
          <a:gradFill>
            <a:gsLst>
              <a:gs pos="0">
                <a:schemeClr val="accent1"/>
              </a:gs>
              <a:gs pos="100000">
                <a:schemeClr val="accent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矩形: 圆角 3">
            <a:extLst>
              <a:ext uri="{FF2B5EF4-FFF2-40B4-BE49-F238E27FC236}">
                <a16:creationId xmlns:a16="http://schemas.microsoft.com/office/drawing/2014/main" xmlns="" id="{98F36491-57C4-4952-87CA-12E5EE042007}"/>
              </a:ext>
            </a:extLst>
          </p:cNvPr>
          <p:cNvSpPr/>
          <p:nvPr/>
        </p:nvSpPr>
        <p:spPr>
          <a:xfrm>
            <a:off x="2235201" y="1498600"/>
            <a:ext cx="3556000" cy="3860800"/>
          </a:xfrm>
          <a:prstGeom prst="roundRect">
            <a:avLst>
              <a:gd name="adj" fmla="val 0"/>
            </a:avLst>
          </a:prstGeom>
          <a:solidFill>
            <a:schemeClr val="bg1"/>
          </a:solidFill>
          <a:ln>
            <a:noFill/>
          </a:ln>
          <a:effectLst>
            <a:outerShdw blurRad="2159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818E9C38-6151-431B-B864-B1B1E39A2A62}"/>
              </a:ext>
            </a:extLst>
          </p:cNvPr>
          <p:cNvSpPr/>
          <p:nvPr/>
        </p:nvSpPr>
        <p:spPr>
          <a:xfrm>
            <a:off x="6400801" y="1498600"/>
            <a:ext cx="1400175" cy="3860800"/>
          </a:xfrm>
          <a:prstGeom prst="roundRect">
            <a:avLst>
              <a:gd name="adj" fmla="val 3062"/>
            </a:avLst>
          </a:prstGeom>
          <a:gradFill>
            <a:gsLst>
              <a:gs pos="0">
                <a:schemeClr val="accent1"/>
              </a:gs>
              <a:gs pos="100000">
                <a:schemeClr val="accent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矩形: 圆角 5">
            <a:extLst>
              <a:ext uri="{FF2B5EF4-FFF2-40B4-BE49-F238E27FC236}">
                <a16:creationId xmlns:a16="http://schemas.microsoft.com/office/drawing/2014/main" xmlns="" id="{61161ACC-5E11-43FF-82F2-751C4FDC4F62}"/>
              </a:ext>
            </a:extLst>
          </p:cNvPr>
          <p:cNvSpPr/>
          <p:nvPr/>
        </p:nvSpPr>
        <p:spPr>
          <a:xfrm>
            <a:off x="7940677" y="1498600"/>
            <a:ext cx="3556000" cy="3860800"/>
          </a:xfrm>
          <a:prstGeom prst="roundRect">
            <a:avLst>
              <a:gd name="adj" fmla="val 0"/>
            </a:avLst>
          </a:prstGeom>
          <a:solidFill>
            <a:schemeClr val="bg1"/>
          </a:solidFill>
          <a:ln>
            <a:noFill/>
          </a:ln>
          <a:effectLst>
            <a:outerShdw blurRad="2159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FF538A90-3D76-4BA5-88D8-5C0A712D65FE}"/>
              </a:ext>
            </a:extLst>
          </p:cNvPr>
          <p:cNvSpPr txBox="1"/>
          <p:nvPr/>
        </p:nvSpPr>
        <p:spPr>
          <a:xfrm>
            <a:off x="790118" y="3047996"/>
            <a:ext cx="1210588" cy="400110"/>
          </a:xfrm>
          <a:prstGeom prst="rect">
            <a:avLst/>
          </a:prstGeom>
          <a:noFill/>
        </p:spPr>
        <p:txBody>
          <a:bodyPr wrap="none" rtlCol="0">
            <a:spAutoFit/>
          </a:bodyPr>
          <a:lstStyle/>
          <a:p>
            <a:r>
              <a:rPr lang="zh-CN" altLang="en-US" sz="2000" dirty="0">
                <a:solidFill>
                  <a:schemeClr val="bg1"/>
                </a:solidFill>
                <a:latin typeface="+mj-ea"/>
                <a:ea typeface="+mj-ea"/>
              </a:rPr>
              <a:t>品牌定位</a:t>
            </a:r>
          </a:p>
        </p:txBody>
      </p:sp>
      <p:sp>
        <p:nvSpPr>
          <p:cNvPr id="11" name="文本框 10">
            <a:extLst>
              <a:ext uri="{FF2B5EF4-FFF2-40B4-BE49-F238E27FC236}">
                <a16:creationId xmlns:a16="http://schemas.microsoft.com/office/drawing/2014/main" xmlns="" id="{9BC121AB-AA6C-495F-8965-4A3169AF1A14}"/>
              </a:ext>
            </a:extLst>
          </p:cNvPr>
          <p:cNvSpPr txBox="1"/>
          <p:nvPr/>
        </p:nvSpPr>
        <p:spPr>
          <a:xfrm>
            <a:off x="2451101" y="2327862"/>
            <a:ext cx="3124199" cy="1668021"/>
          </a:xfrm>
          <a:prstGeom prst="rect">
            <a:avLst/>
          </a:prstGeom>
          <a:noFill/>
        </p:spPr>
        <p:txBody>
          <a:bodyPr wrap="square" rtlCol="0">
            <a:spAutoFit/>
          </a:bodyPr>
          <a:lstStyle/>
          <a:p>
            <a:pPr algn="just">
              <a:lnSpc>
                <a:spcPct val="130000"/>
              </a:lnSpc>
            </a:pPr>
            <a:r>
              <a:rPr lang="zh-CN" altLang="en-US" sz="1600" dirty="0"/>
              <a:t>品牌定位是企业在市场定位和产品定位的基础上，对特定的品牌在文化取向及个性差异上的商业性决策，它是建立一个与目标市场有关的品牌形象的过程和结果。</a:t>
            </a:r>
          </a:p>
        </p:txBody>
      </p:sp>
      <p:sp>
        <p:nvSpPr>
          <p:cNvPr id="12" name="文本框 11">
            <a:extLst>
              <a:ext uri="{FF2B5EF4-FFF2-40B4-BE49-F238E27FC236}">
                <a16:creationId xmlns:a16="http://schemas.microsoft.com/office/drawing/2014/main" xmlns="" id="{0C183FC7-576D-4559-B7FF-F4B726574B9E}"/>
              </a:ext>
            </a:extLst>
          </p:cNvPr>
          <p:cNvSpPr txBox="1"/>
          <p:nvPr/>
        </p:nvSpPr>
        <p:spPr>
          <a:xfrm>
            <a:off x="6495594" y="3047996"/>
            <a:ext cx="1210588" cy="400110"/>
          </a:xfrm>
          <a:prstGeom prst="rect">
            <a:avLst/>
          </a:prstGeom>
          <a:noFill/>
        </p:spPr>
        <p:txBody>
          <a:bodyPr wrap="none" rtlCol="0">
            <a:spAutoFit/>
          </a:bodyPr>
          <a:lstStyle/>
          <a:p>
            <a:r>
              <a:rPr lang="zh-CN" altLang="en-US" sz="2000" dirty="0">
                <a:solidFill>
                  <a:schemeClr val="bg1"/>
                </a:solidFill>
                <a:latin typeface="+mj-ea"/>
                <a:ea typeface="+mj-ea"/>
              </a:rPr>
              <a:t>产品升级</a:t>
            </a:r>
          </a:p>
        </p:txBody>
      </p:sp>
      <p:sp>
        <p:nvSpPr>
          <p:cNvPr id="13" name="文本框 12">
            <a:extLst>
              <a:ext uri="{FF2B5EF4-FFF2-40B4-BE49-F238E27FC236}">
                <a16:creationId xmlns:a16="http://schemas.microsoft.com/office/drawing/2014/main" xmlns="" id="{88F10C71-1517-41A9-80C2-C882F8C1E10E}"/>
              </a:ext>
            </a:extLst>
          </p:cNvPr>
          <p:cNvSpPr txBox="1"/>
          <p:nvPr/>
        </p:nvSpPr>
        <p:spPr>
          <a:xfrm>
            <a:off x="8178799" y="2327862"/>
            <a:ext cx="3124199" cy="2308196"/>
          </a:xfrm>
          <a:prstGeom prst="rect">
            <a:avLst/>
          </a:prstGeom>
          <a:noFill/>
        </p:spPr>
        <p:txBody>
          <a:bodyPr wrap="square" rtlCol="0">
            <a:spAutoFit/>
          </a:bodyPr>
          <a:lstStyle>
            <a:defPPr>
              <a:defRPr lang="zh-CN"/>
            </a:defPPr>
            <a:lvl1pPr algn="just">
              <a:lnSpc>
                <a:spcPct val="130000"/>
              </a:lnSpc>
              <a:defRPr sz="1600"/>
            </a:lvl1pPr>
          </a:lstStyle>
          <a:p>
            <a:r>
              <a:rPr lang="zh-CN" altLang="en-US" dirty="0"/>
              <a:t>消费需求逐步上升趋势，反映了产品升级的规律。产品升级是创造消费的前提条件。产品升级是通过引进新产品或改进已有的产品，提高单位产品的增加值，转向更高端的生产线，用以超越竞争对手。</a:t>
            </a:r>
          </a:p>
        </p:txBody>
      </p:sp>
    </p:spTree>
    <p:extLst>
      <p:ext uri="{BB962C8B-B14F-4D97-AF65-F5344CB8AC3E}">
        <p14:creationId xmlns:p14="http://schemas.microsoft.com/office/powerpoint/2010/main" val="31402688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8E352E00-5E47-41DE-A288-C923FE1A832F}"/>
              </a:ext>
            </a:extLst>
          </p:cNvPr>
          <p:cNvSpPr/>
          <p:nvPr/>
        </p:nvSpPr>
        <p:spPr>
          <a:xfrm>
            <a:off x="732590" y="1239253"/>
            <a:ext cx="4909453" cy="3681663"/>
          </a:xfrm>
          <a:prstGeom prst="roundRect">
            <a:avLst>
              <a:gd name="adj" fmla="val 6672"/>
            </a:avLst>
          </a:prstGeom>
          <a:solidFill>
            <a:schemeClr val="bg1"/>
          </a:solidFill>
          <a:ln>
            <a:noFill/>
          </a:ln>
          <a:effectLst>
            <a:outerShdw blurRad="2159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xmlns="" id="{9A24E026-3879-461F-8C3A-DBFA32FED814}"/>
              </a:ext>
            </a:extLst>
          </p:cNvPr>
          <p:cNvSpPr>
            <a:spLocks noGrp="1"/>
          </p:cNvSpPr>
          <p:nvPr>
            <p:ph type="body" sz="quarter" idx="10"/>
          </p:nvPr>
        </p:nvSpPr>
        <p:spPr/>
        <p:txBody>
          <a:bodyPr/>
          <a:lstStyle/>
          <a:p>
            <a:r>
              <a:rPr lang="zh-CN" altLang="en-US" dirty="0"/>
              <a:t>数据图表</a:t>
            </a:r>
          </a:p>
        </p:txBody>
      </p:sp>
      <p:graphicFrame>
        <p:nvGraphicFramePr>
          <p:cNvPr id="5" name="图表 4">
            <a:extLst>
              <a:ext uri="{FF2B5EF4-FFF2-40B4-BE49-F238E27FC236}">
                <a16:creationId xmlns:a16="http://schemas.microsoft.com/office/drawing/2014/main" xmlns="" id="{F97CB12D-11CA-4183-A9FF-0C08E1D12C65}"/>
              </a:ext>
            </a:extLst>
          </p:cNvPr>
          <p:cNvGraphicFramePr/>
          <p:nvPr>
            <p:extLst>
              <p:ext uri="{D42A27DB-BD31-4B8C-83A1-F6EECF244321}">
                <p14:modId xmlns:p14="http://schemas.microsoft.com/office/powerpoint/2010/main" val="3155803532"/>
              </p:ext>
            </p:extLst>
          </p:nvPr>
        </p:nvGraphicFramePr>
        <p:xfrm>
          <a:off x="584526" y="1359568"/>
          <a:ext cx="5205579" cy="3470386"/>
        </p:xfrm>
        <a:graphic>
          <a:graphicData uri="http://schemas.openxmlformats.org/drawingml/2006/chart">
            <c:chart xmlns:c="http://schemas.openxmlformats.org/drawingml/2006/chart" xmlns:r="http://schemas.openxmlformats.org/officeDocument/2006/relationships" r:id="rId2"/>
          </a:graphicData>
        </a:graphic>
      </p:graphicFrame>
      <p:sp>
        <p:nvSpPr>
          <p:cNvPr id="7" name="矩形: 圆角 6">
            <a:extLst>
              <a:ext uri="{FF2B5EF4-FFF2-40B4-BE49-F238E27FC236}">
                <a16:creationId xmlns:a16="http://schemas.microsoft.com/office/drawing/2014/main" xmlns="" id="{667E3794-2278-433E-B362-60D78313D4F4}"/>
              </a:ext>
            </a:extLst>
          </p:cNvPr>
          <p:cNvSpPr/>
          <p:nvPr/>
        </p:nvSpPr>
        <p:spPr>
          <a:xfrm>
            <a:off x="6587222" y="1239253"/>
            <a:ext cx="4909453" cy="3681663"/>
          </a:xfrm>
          <a:prstGeom prst="roundRect">
            <a:avLst>
              <a:gd name="adj" fmla="val 6672"/>
            </a:avLst>
          </a:prstGeom>
          <a:solidFill>
            <a:schemeClr val="bg1"/>
          </a:solidFill>
          <a:ln>
            <a:noFill/>
          </a:ln>
          <a:effectLst>
            <a:outerShdw blurRad="2159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0" name="图表 9">
            <a:extLst>
              <a:ext uri="{FF2B5EF4-FFF2-40B4-BE49-F238E27FC236}">
                <a16:creationId xmlns:a16="http://schemas.microsoft.com/office/drawing/2014/main" xmlns="" id="{6541BF77-F59D-47D6-8A56-F63BF4CBBE22}"/>
              </a:ext>
            </a:extLst>
          </p:cNvPr>
          <p:cNvGraphicFramePr/>
          <p:nvPr>
            <p:extLst>
              <p:ext uri="{D42A27DB-BD31-4B8C-83A1-F6EECF244321}">
                <p14:modId xmlns:p14="http://schemas.microsoft.com/office/powerpoint/2010/main" val="2671109708"/>
              </p:ext>
            </p:extLst>
          </p:nvPr>
        </p:nvGraphicFramePr>
        <p:xfrm>
          <a:off x="6577031" y="1503946"/>
          <a:ext cx="4734320" cy="3156213"/>
        </p:xfrm>
        <a:graphic>
          <a:graphicData uri="http://schemas.openxmlformats.org/drawingml/2006/chart">
            <c:chart xmlns:c="http://schemas.openxmlformats.org/drawingml/2006/chart" xmlns:r="http://schemas.openxmlformats.org/officeDocument/2006/relationships" r:id="rId3"/>
          </a:graphicData>
        </a:graphic>
      </p:graphicFrame>
      <p:sp>
        <p:nvSpPr>
          <p:cNvPr id="11" name="文本框 10">
            <a:extLst>
              <a:ext uri="{FF2B5EF4-FFF2-40B4-BE49-F238E27FC236}">
                <a16:creationId xmlns:a16="http://schemas.microsoft.com/office/drawing/2014/main" xmlns="" id="{6689840A-AAFA-4F16-9B38-6FEF78063CC5}"/>
              </a:ext>
            </a:extLst>
          </p:cNvPr>
          <p:cNvSpPr txBox="1"/>
          <p:nvPr/>
        </p:nvSpPr>
        <p:spPr>
          <a:xfrm>
            <a:off x="740917" y="5065294"/>
            <a:ext cx="4940136" cy="707758"/>
          </a:xfrm>
          <a:prstGeom prst="rect">
            <a:avLst/>
          </a:prstGeom>
          <a:noFill/>
        </p:spPr>
        <p:txBody>
          <a:bodyPr wrap="square" rtlCol="0">
            <a:spAutoFit/>
          </a:bodyPr>
          <a:lstStyle/>
          <a:p>
            <a:pPr algn="just">
              <a:lnSpc>
                <a:spcPct val="130000"/>
              </a:lnSpc>
            </a:pPr>
            <a:r>
              <a:rPr lang="en-US" altLang="zh-CN" sz="1600" dirty="0"/>
              <a:t>2015</a:t>
            </a:r>
            <a:r>
              <a:rPr lang="zh-CN" altLang="en-US" sz="1600" dirty="0"/>
              <a:t>年开始，餐饮业保持高于社会消费品零售总额的增长速度发展。</a:t>
            </a:r>
          </a:p>
        </p:txBody>
      </p:sp>
      <p:sp>
        <p:nvSpPr>
          <p:cNvPr id="12" name="文本框 11">
            <a:extLst>
              <a:ext uri="{FF2B5EF4-FFF2-40B4-BE49-F238E27FC236}">
                <a16:creationId xmlns:a16="http://schemas.microsoft.com/office/drawing/2014/main" xmlns="" id="{85554927-CA70-4601-95D9-F4D0FEE5E5DD}"/>
              </a:ext>
            </a:extLst>
          </p:cNvPr>
          <p:cNvSpPr txBox="1"/>
          <p:nvPr/>
        </p:nvSpPr>
        <p:spPr>
          <a:xfrm>
            <a:off x="6587222" y="5065294"/>
            <a:ext cx="4940136" cy="793935"/>
          </a:xfrm>
          <a:prstGeom prst="rect">
            <a:avLst/>
          </a:prstGeom>
          <a:noFill/>
        </p:spPr>
        <p:txBody>
          <a:bodyPr wrap="square" rtlCol="0">
            <a:spAutoFit/>
          </a:bodyPr>
          <a:lstStyle>
            <a:defPPr>
              <a:defRPr lang="zh-CN"/>
            </a:defPPr>
            <a:lvl1pPr algn="just">
              <a:lnSpc>
                <a:spcPct val="130000"/>
              </a:lnSpc>
              <a:defRPr sz="1600"/>
            </a:lvl1pPr>
          </a:lstStyle>
          <a:p>
            <a:r>
              <a:rPr lang="zh-CN" altLang="en-US" dirty="0"/>
              <a:t>工作以外的时间，朋友聚餐是最主要的消费行为。讲求实惠，轻松而有趣的氛围是朋友聚餐的首选佳地。</a:t>
            </a:r>
          </a:p>
        </p:txBody>
      </p:sp>
    </p:spTree>
    <p:extLst>
      <p:ext uri="{BB962C8B-B14F-4D97-AF65-F5344CB8AC3E}">
        <p14:creationId xmlns:p14="http://schemas.microsoft.com/office/powerpoint/2010/main" val="737266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xmlns="" id="{7A1DEDBA-ED47-4A7C-8537-A439D9CDFFAF}"/>
              </a:ext>
            </a:extLst>
          </p:cNvPr>
          <p:cNvGrpSpPr/>
          <p:nvPr/>
        </p:nvGrpSpPr>
        <p:grpSpPr>
          <a:xfrm>
            <a:off x="6099011" y="2309363"/>
            <a:ext cx="3768890" cy="1538883"/>
            <a:chOff x="6099011" y="2413337"/>
            <a:chExt cx="3768890" cy="1538883"/>
          </a:xfrm>
        </p:grpSpPr>
        <p:sp>
          <p:nvSpPr>
            <p:cNvPr id="16" name="文本框 15">
              <a:extLst>
                <a:ext uri="{FF2B5EF4-FFF2-40B4-BE49-F238E27FC236}">
                  <a16:creationId xmlns:a16="http://schemas.microsoft.com/office/drawing/2014/main" xmlns="" id="{F20C5095-1D8E-466B-BF7B-669A85D64D2C}"/>
                </a:ext>
              </a:extLst>
            </p:cNvPr>
            <p:cNvSpPr txBox="1"/>
            <p:nvPr/>
          </p:nvSpPr>
          <p:spPr>
            <a:xfrm>
              <a:off x="6099011" y="2413337"/>
              <a:ext cx="3768890" cy="1015663"/>
            </a:xfrm>
            <a:prstGeom prst="rect">
              <a:avLst/>
            </a:prstGeom>
            <a:noFill/>
          </p:spPr>
          <p:txBody>
            <a:bodyPr wrap="square" rtlCol="0">
              <a:spAutoFit/>
            </a:bodyPr>
            <a:lstStyle/>
            <a:p>
              <a:pPr algn="dist"/>
              <a:r>
                <a:rPr lang="zh-CN" altLang="en-US" sz="6000" dirty="0">
                  <a:solidFill>
                    <a:schemeClr val="accent1"/>
                  </a:solidFill>
                  <a:latin typeface="+mj-ea"/>
                  <a:ea typeface="+mj-ea"/>
                </a:rPr>
                <a:t>关于我们</a:t>
              </a:r>
            </a:p>
          </p:txBody>
        </p:sp>
        <p:sp>
          <p:nvSpPr>
            <p:cNvPr id="17" name="文本框 16">
              <a:extLst>
                <a:ext uri="{FF2B5EF4-FFF2-40B4-BE49-F238E27FC236}">
                  <a16:creationId xmlns:a16="http://schemas.microsoft.com/office/drawing/2014/main" xmlns="" id="{3A69EB66-66E2-4A0B-808D-5427BF5FBD67}"/>
                </a:ext>
              </a:extLst>
            </p:cNvPr>
            <p:cNvSpPr txBox="1"/>
            <p:nvPr/>
          </p:nvSpPr>
          <p:spPr>
            <a:xfrm>
              <a:off x="6149813" y="3429000"/>
              <a:ext cx="3718088" cy="523220"/>
            </a:xfrm>
            <a:prstGeom prst="rect">
              <a:avLst/>
            </a:prstGeom>
            <a:noFill/>
          </p:spPr>
          <p:txBody>
            <a:bodyPr wrap="square" rtlCol="0">
              <a:spAutoFit/>
            </a:bodyPr>
            <a:lstStyle/>
            <a:p>
              <a:pPr algn="dist"/>
              <a:r>
                <a:rPr lang="en-US" altLang="zh-CN" sz="2800" dirty="0">
                  <a:solidFill>
                    <a:schemeClr val="tx1">
                      <a:lumMod val="50000"/>
                      <a:lumOff val="50000"/>
                    </a:schemeClr>
                  </a:solidFill>
                </a:rPr>
                <a:t>About Us</a:t>
              </a:r>
              <a:endParaRPr lang="zh-CN" altLang="en-US" sz="2800" dirty="0">
                <a:solidFill>
                  <a:schemeClr val="tx1">
                    <a:lumMod val="50000"/>
                    <a:lumOff val="50000"/>
                  </a:schemeClr>
                </a:solidFill>
              </a:endParaRPr>
            </a:p>
          </p:txBody>
        </p:sp>
      </p:grpSp>
      <p:sp>
        <p:nvSpPr>
          <p:cNvPr id="15" name="文本框 14">
            <a:extLst>
              <a:ext uri="{FF2B5EF4-FFF2-40B4-BE49-F238E27FC236}">
                <a16:creationId xmlns:a16="http://schemas.microsoft.com/office/drawing/2014/main" xmlns="" id="{BC40FF01-9134-4656-B9B4-F4E9ADCB5521}"/>
              </a:ext>
            </a:extLst>
          </p:cNvPr>
          <p:cNvSpPr txBox="1"/>
          <p:nvPr/>
        </p:nvSpPr>
        <p:spPr>
          <a:xfrm>
            <a:off x="1488325" y="1846283"/>
            <a:ext cx="3025187" cy="2646878"/>
          </a:xfrm>
          <a:prstGeom prst="rect">
            <a:avLst/>
          </a:prstGeom>
          <a:noFill/>
        </p:spPr>
        <p:txBody>
          <a:bodyPr wrap="none" rtlCol="0">
            <a:spAutoFit/>
          </a:bodyPr>
          <a:lstStyle/>
          <a:p>
            <a:r>
              <a:rPr lang="en-US" altLang="zh-CN" sz="16600" dirty="0">
                <a:solidFill>
                  <a:schemeClr val="bg1"/>
                </a:solidFill>
                <a:latin typeface="+mj-lt"/>
              </a:rPr>
              <a:t>01</a:t>
            </a:r>
            <a:endParaRPr lang="zh-CN" altLang="en-US" sz="16600" dirty="0">
              <a:solidFill>
                <a:schemeClr val="bg1"/>
              </a:solidFill>
              <a:latin typeface="+mj-lt"/>
            </a:endParaRPr>
          </a:p>
        </p:txBody>
      </p:sp>
    </p:spTree>
    <p:extLst>
      <p:ext uri="{BB962C8B-B14F-4D97-AF65-F5344CB8AC3E}">
        <p14:creationId xmlns:p14="http://schemas.microsoft.com/office/powerpoint/2010/main" val="1685649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BC94BDB1-5F4D-4E19-BDCD-69D910CAB292}"/>
              </a:ext>
            </a:extLst>
          </p:cNvPr>
          <p:cNvSpPr txBox="1"/>
          <p:nvPr/>
        </p:nvSpPr>
        <p:spPr>
          <a:xfrm>
            <a:off x="1600200" y="2118267"/>
            <a:ext cx="3811412" cy="1107996"/>
          </a:xfrm>
          <a:prstGeom prst="rect">
            <a:avLst/>
          </a:prstGeom>
          <a:noFill/>
        </p:spPr>
        <p:txBody>
          <a:bodyPr wrap="square" rtlCol="0">
            <a:spAutoFit/>
          </a:bodyPr>
          <a:lstStyle/>
          <a:p>
            <a:pPr algn="dist"/>
            <a:r>
              <a:rPr lang="zh-CN" altLang="en-US" sz="6600" dirty="0">
                <a:solidFill>
                  <a:schemeClr val="bg1"/>
                </a:solidFill>
                <a:effectLst>
                  <a:outerShdw blurRad="50800" dist="50800" dir="2700000" algn="tl" rotWithShape="0">
                    <a:srgbClr val="199844">
                      <a:alpha val="40000"/>
                    </a:srgbClr>
                  </a:outerShdw>
                </a:effectLst>
                <a:latin typeface="+mj-ea"/>
                <a:ea typeface="+mj-ea"/>
              </a:rPr>
              <a:t>感谢观看</a:t>
            </a:r>
          </a:p>
        </p:txBody>
      </p:sp>
    </p:spTree>
    <p:extLst>
      <p:ext uri="{BB962C8B-B14F-4D97-AF65-F5344CB8AC3E}">
        <p14:creationId xmlns:p14="http://schemas.microsoft.com/office/powerpoint/2010/main" val="8518588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xmlns="" id="{ECCD5F6C-9220-4F76-B5F6-DE34B156798D}"/>
              </a:ext>
            </a:extLst>
          </p:cNvPr>
          <p:cNvSpPr/>
          <p:nvPr/>
        </p:nvSpPr>
        <p:spPr>
          <a:xfrm>
            <a:off x="1613065" y="1353787"/>
            <a:ext cx="8965870" cy="4334494"/>
          </a:xfrm>
          <a:prstGeom prst="roundRect">
            <a:avLst>
              <a:gd name="adj" fmla="val 2420"/>
            </a:avLst>
          </a:prstGeom>
          <a:solidFill>
            <a:schemeClr val="bg1"/>
          </a:solidFill>
          <a:ln>
            <a:noFill/>
          </a:ln>
          <a:effectLst>
            <a:outerShdw blurRad="1651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extLst>
              <a:ext uri="{FF2B5EF4-FFF2-40B4-BE49-F238E27FC236}">
                <a16:creationId xmlns:a16="http://schemas.microsoft.com/office/drawing/2014/main" xmlns="" id="{9E1FCFDE-A3FA-451C-9618-77CCD549B82D}"/>
              </a:ext>
            </a:extLst>
          </p:cNvPr>
          <p:cNvSpPr txBox="1"/>
          <p:nvPr/>
        </p:nvSpPr>
        <p:spPr>
          <a:xfrm>
            <a:off x="5212632" y="4627066"/>
            <a:ext cx="4208203" cy="400110"/>
          </a:xfrm>
          <a:prstGeom prst="rect">
            <a:avLst/>
          </a:prstGeom>
          <a:noFill/>
        </p:spPr>
        <p:txBody>
          <a:bodyPr wrap="none" rtlCol="0">
            <a:spAutoFit/>
          </a:bodyPr>
          <a:lstStyle/>
          <a:p>
            <a:pPr algn="ctr"/>
            <a:r>
              <a:rPr lang="zh-CN" altLang="en-US" sz="2000" dirty="0">
                <a:solidFill>
                  <a:schemeClr val="accent2"/>
                </a:solidFill>
              </a:rPr>
              <a:t>跟我一起在</a:t>
            </a:r>
            <a:r>
              <a:rPr lang="en-US" altLang="zh-CN" sz="2000" dirty="0">
                <a:solidFill>
                  <a:schemeClr val="accent2"/>
                </a:solidFill>
              </a:rPr>
              <a:t>PPT</a:t>
            </a:r>
            <a:r>
              <a:rPr lang="zh-CN" altLang="en-US" sz="2000" dirty="0">
                <a:solidFill>
                  <a:schemeClr val="accent2"/>
                </a:solidFill>
              </a:rPr>
              <a:t>的世界里打怪升级！</a:t>
            </a:r>
          </a:p>
        </p:txBody>
      </p:sp>
      <p:sp>
        <p:nvSpPr>
          <p:cNvPr id="5" name="文本框 4">
            <a:extLst>
              <a:ext uri="{FF2B5EF4-FFF2-40B4-BE49-F238E27FC236}">
                <a16:creationId xmlns:a16="http://schemas.microsoft.com/office/drawing/2014/main" xmlns="" id="{7E823CC4-1790-4C52-985A-43A3033B5190}"/>
              </a:ext>
            </a:extLst>
          </p:cNvPr>
          <p:cNvSpPr txBox="1"/>
          <p:nvPr/>
        </p:nvSpPr>
        <p:spPr>
          <a:xfrm>
            <a:off x="2867827" y="2786456"/>
            <a:ext cx="1923925" cy="584775"/>
          </a:xfrm>
          <a:prstGeom prst="rect">
            <a:avLst/>
          </a:prstGeom>
          <a:noFill/>
        </p:spPr>
        <p:txBody>
          <a:bodyPr wrap="none" rtlCol="0">
            <a:spAutoFit/>
          </a:bodyPr>
          <a:lstStyle/>
          <a:p>
            <a:r>
              <a:rPr lang="zh-CN" altLang="en-US" sz="3200" dirty="0">
                <a:solidFill>
                  <a:schemeClr val="tx1">
                    <a:lumMod val="65000"/>
                    <a:lumOff val="35000"/>
                  </a:schemeClr>
                </a:solidFill>
                <a:latin typeface="+mj-ea"/>
                <a:ea typeface="+mj-ea"/>
              </a:rPr>
              <a:t>阿演</a:t>
            </a:r>
            <a:r>
              <a:rPr lang="en-US" altLang="zh-CN" sz="3200" dirty="0">
                <a:solidFill>
                  <a:schemeClr val="tx1">
                    <a:lumMod val="65000"/>
                    <a:lumOff val="35000"/>
                  </a:schemeClr>
                </a:solidFill>
                <a:latin typeface="+mj-ea"/>
                <a:ea typeface="+mj-ea"/>
              </a:rPr>
              <a:t>Aria</a:t>
            </a:r>
            <a:endParaRPr lang="zh-CN" altLang="en-US" sz="3200" dirty="0">
              <a:solidFill>
                <a:schemeClr val="tx1">
                  <a:lumMod val="65000"/>
                  <a:lumOff val="35000"/>
                </a:schemeClr>
              </a:solidFill>
              <a:latin typeface="+mj-ea"/>
              <a:ea typeface="+mj-ea"/>
            </a:endParaRPr>
          </a:p>
        </p:txBody>
      </p:sp>
      <p:sp>
        <p:nvSpPr>
          <p:cNvPr id="6" name="文本框 5">
            <a:extLst>
              <a:ext uri="{FF2B5EF4-FFF2-40B4-BE49-F238E27FC236}">
                <a16:creationId xmlns:a16="http://schemas.microsoft.com/office/drawing/2014/main" xmlns="" id="{0400ED0C-30A3-4E8E-A6C1-D69931561438}"/>
              </a:ext>
            </a:extLst>
          </p:cNvPr>
          <p:cNvSpPr txBox="1"/>
          <p:nvPr/>
        </p:nvSpPr>
        <p:spPr>
          <a:xfrm>
            <a:off x="2895914" y="3404467"/>
            <a:ext cx="1439818" cy="400110"/>
          </a:xfrm>
          <a:prstGeom prst="rect">
            <a:avLst/>
          </a:prstGeom>
          <a:noFill/>
        </p:spPr>
        <p:txBody>
          <a:bodyPr wrap="none" rtlCol="0">
            <a:spAutoFit/>
          </a:bodyPr>
          <a:lstStyle/>
          <a:p>
            <a:r>
              <a:rPr lang="en-US" altLang="zh-CN" sz="2000" dirty="0">
                <a:solidFill>
                  <a:schemeClr val="tx1">
                    <a:lumMod val="65000"/>
                    <a:lumOff val="35000"/>
                  </a:schemeClr>
                </a:solidFill>
              </a:rPr>
              <a:t>PPT</a:t>
            </a:r>
            <a:r>
              <a:rPr lang="zh-CN" altLang="en-US" sz="2000" dirty="0">
                <a:solidFill>
                  <a:schemeClr val="tx1">
                    <a:lumMod val="65000"/>
                    <a:lumOff val="35000"/>
                  </a:schemeClr>
                </a:solidFill>
              </a:rPr>
              <a:t>爱好者</a:t>
            </a:r>
          </a:p>
        </p:txBody>
      </p:sp>
      <p:sp>
        <p:nvSpPr>
          <p:cNvPr id="7" name="文本框 6">
            <a:extLst>
              <a:ext uri="{FF2B5EF4-FFF2-40B4-BE49-F238E27FC236}">
                <a16:creationId xmlns:a16="http://schemas.microsoft.com/office/drawing/2014/main" xmlns="" id="{86705D7F-1903-4E92-9EC0-FDA985D20776}"/>
              </a:ext>
            </a:extLst>
          </p:cNvPr>
          <p:cNvSpPr txBox="1"/>
          <p:nvPr/>
        </p:nvSpPr>
        <p:spPr>
          <a:xfrm>
            <a:off x="5377086" y="3996739"/>
            <a:ext cx="1322798" cy="369332"/>
          </a:xfrm>
          <a:prstGeom prst="rect">
            <a:avLst/>
          </a:prstGeom>
          <a:noFill/>
        </p:spPr>
        <p:txBody>
          <a:bodyPr wrap="none" rtlCol="0">
            <a:spAutoFit/>
          </a:bodyPr>
          <a:lstStyle/>
          <a:p>
            <a:r>
              <a:rPr lang="zh-CN" altLang="en-US" dirty="0"/>
              <a:t>微信公众号</a:t>
            </a:r>
          </a:p>
        </p:txBody>
      </p:sp>
      <p:pic>
        <p:nvPicPr>
          <p:cNvPr id="8" name="图片 7">
            <a:extLst>
              <a:ext uri="{FF2B5EF4-FFF2-40B4-BE49-F238E27FC236}">
                <a16:creationId xmlns:a16="http://schemas.microsoft.com/office/drawing/2014/main" xmlns="" id="{577EF23A-9988-4987-9841-543181A89CE3}"/>
              </a:ext>
            </a:extLst>
          </p:cNvPr>
          <p:cNvPicPr>
            <a:picLocks noChangeAspect="1"/>
          </p:cNvPicPr>
          <p:nvPr/>
        </p:nvPicPr>
        <p:blipFill rotWithShape="1">
          <a:blip r:embed="rId2">
            <a:extLst>
              <a:ext uri="{28A0092B-C50C-407E-A947-70E740481C1C}">
                <a14:useLocalDpi xmlns:a14="http://schemas.microsoft.com/office/drawing/2010/main" val="0"/>
              </a:ext>
            </a:extLst>
          </a:blip>
          <a:srcRect l="5377" t="5101" r="4436" b="5077"/>
          <a:stretch/>
        </p:blipFill>
        <p:spPr>
          <a:xfrm>
            <a:off x="5266960" y="2353374"/>
            <a:ext cx="1543051" cy="1536818"/>
          </a:xfrm>
          <a:prstGeom prst="rect">
            <a:avLst/>
          </a:prstGeom>
        </p:spPr>
      </p:pic>
      <p:sp>
        <p:nvSpPr>
          <p:cNvPr id="9" name="文本框 8">
            <a:extLst>
              <a:ext uri="{FF2B5EF4-FFF2-40B4-BE49-F238E27FC236}">
                <a16:creationId xmlns:a16="http://schemas.microsoft.com/office/drawing/2014/main" xmlns="" id="{FFAE3736-236E-47FE-9C90-A01B3B081038}"/>
              </a:ext>
            </a:extLst>
          </p:cNvPr>
          <p:cNvSpPr txBox="1"/>
          <p:nvPr/>
        </p:nvSpPr>
        <p:spPr>
          <a:xfrm>
            <a:off x="7930446" y="3996739"/>
            <a:ext cx="1095172" cy="369332"/>
          </a:xfrm>
          <a:prstGeom prst="rect">
            <a:avLst/>
          </a:prstGeom>
          <a:noFill/>
        </p:spPr>
        <p:txBody>
          <a:bodyPr wrap="none" rtlCol="0">
            <a:spAutoFit/>
          </a:bodyPr>
          <a:lstStyle/>
          <a:p>
            <a:r>
              <a:rPr lang="zh-CN" altLang="en-US" dirty="0"/>
              <a:t>个人微信</a:t>
            </a:r>
          </a:p>
        </p:txBody>
      </p:sp>
      <p:sp>
        <p:nvSpPr>
          <p:cNvPr id="10" name="任意多边形: 形状 9">
            <a:extLst>
              <a:ext uri="{FF2B5EF4-FFF2-40B4-BE49-F238E27FC236}">
                <a16:creationId xmlns:a16="http://schemas.microsoft.com/office/drawing/2014/main" xmlns="" id="{5A77437A-75B4-4CEA-940F-5CEC26BDFFCE}"/>
              </a:ext>
            </a:extLst>
          </p:cNvPr>
          <p:cNvSpPr/>
          <p:nvPr/>
        </p:nvSpPr>
        <p:spPr>
          <a:xfrm>
            <a:off x="5212632" y="2291938"/>
            <a:ext cx="415636" cy="308758"/>
          </a:xfrm>
          <a:custGeom>
            <a:avLst/>
            <a:gdLst>
              <a:gd name="connsiteX0" fmla="*/ 415636 w 415636"/>
              <a:gd name="connsiteY0" fmla="*/ 0 h 308758"/>
              <a:gd name="connsiteX1" fmla="*/ 0 w 415636"/>
              <a:gd name="connsiteY1" fmla="*/ 0 h 308758"/>
              <a:gd name="connsiteX2" fmla="*/ 0 w 415636"/>
              <a:gd name="connsiteY2" fmla="*/ 308758 h 308758"/>
            </a:gdLst>
            <a:ahLst/>
            <a:cxnLst>
              <a:cxn ang="0">
                <a:pos x="connsiteX0" y="connsiteY0"/>
              </a:cxn>
              <a:cxn ang="0">
                <a:pos x="connsiteX1" y="connsiteY1"/>
              </a:cxn>
              <a:cxn ang="0">
                <a:pos x="connsiteX2" y="connsiteY2"/>
              </a:cxn>
            </a:cxnLst>
            <a:rect l="l" t="t" r="r" b="b"/>
            <a:pathLst>
              <a:path w="415636" h="308758">
                <a:moveTo>
                  <a:pt x="415636" y="0"/>
                </a:moveTo>
                <a:lnTo>
                  <a:pt x="0" y="0"/>
                </a:lnTo>
                <a:lnTo>
                  <a:pt x="0" y="308758"/>
                </a:lnTo>
              </a:path>
            </a:pathLst>
          </a:custGeom>
          <a:noFill/>
          <a:ln w="22225">
            <a:gradFill>
              <a:gsLst>
                <a:gs pos="0">
                  <a:schemeClr val="accent2"/>
                </a:gs>
                <a:gs pos="55000">
                  <a:schemeClr val="accent2">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任意多边形: 形状 10">
            <a:extLst>
              <a:ext uri="{FF2B5EF4-FFF2-40B4-BE49-F238E27FC236}">
                <a16:creationId xmlns:a16="http://schemas.microsoft.com/office/drawing/2014/main" xmlns="" id="{FD31DB0A-20F7-41CC-876F-DA76942E9F90}"/>
              </a:ext>
            </a:extLst>
          </p:cNvPr>
          <p:cNvSpPr/>
          <p:nvPr/>
        </p:nvSpPr>
        <p:spPr>
          <a:xfrm flipV="1">
            <a:off x="5212632" y="3673408"/>
            <a:ext cx="415636" cy="308758"/>
          </a:xfrm>
          <a:custGeom>
            <a:avLst/>
            <a:gdLst>
              <a:gd name="connsiteX0" fmla="*/ 415636 w 415636"/>
              <a:gd name="connsiteY0" fmla="*/ 0 h 308758"/>
              <a:gd name="connsiteX1" fmla="*/ 0 w 415636"/>
              <a:gd name="connsiteY1" fmla="*/ 0 h 308758"/>
              <a:gd name="connsiteX2" fmla="*/ 0 w 415636"/>
              <a:gd name="connsiteY2" fmla="*/ 308758 h 308758"/>
            </a:gdLst>
            <a:ahLst/>
            <a:cxnLst>
              <a:cxn ang="0">
                <a:pos x="connsiteX0" y="connsiteY0"/>
              </a:cxn>
              <a:cxn ang="0">
                <a:pos x="connsiteX1" y="connsiteY1"/>
              </a:cxn>
              <a:cxn ang="0">
                <a:pos x="connsiteX2" y="connsiteY2"/>
              </a:cxn>
            </a:cxnLst>
            <a:rect l="l" t="t" r="r" b="b"/>
            <a:pathLst>
              <a:path w="415636" h="308758">
                <a:moveTo>
                  <a:pt x="415636" y="0"/>
                </a:moveTo>
                <a:lnTo>
                  <a:pt x="0" y="0"/>
                </a:lnTo>
                <a:lnTo>
                  <a:pt x="0" y="308758"/>
                </a:lnTo>
              </a:path>
            </a:pathLst>
          </a:custGeom>
          <a:noFill/>
          <a:ln w="22225">
            <a:gradFill>
              <a:gsLst>
                <a:gs pos="0">
                  <a:schemeClr val="accent2"/>
                </a:gs>
                <a:gs pos="55000">
                  <a:schemeClr val="accent2">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任意多边形: 形状 11">
            <a:extLst>
              <a:ext uri="{FF2B5EF4-FFF2-40B4-BE49-F238E27FC236}">
                <a16:creationId xmlns:a16="http://schemas.microsoft.com/office/drawing/2014/main" xmlns="" id="{1B05517E-8B87-49E9-9081-49D5880D2604}"/>
              </a:ext>
            </a:extLst>
          </p:cNvPr>
          <p:cNvSpPr/>
          <p:nvPr/>
        </p:nvSpPr>
        <p:spPr>
          <a:xfrm flipH="1" flipV="1">
            <a:off x="6430275" y="3673408"/>
            <a:ext cx="415636" cy="308758"/>
          </a:xfrm>
          <a:custGeom>
            <a:avLst/>
            <a:gdLst>
              <a:gd name="connsiteX0" fmla="*/ 415636 w 415636"/>
              <a:gd name="connsiteY0" fmla="*/ 0 h 308758"/>
              <a:gd name="connsiteX1" fmla="*/ 0 w 415636"/>
              <a:gd name="connsiteY1" fmla="*/ 0 h 308758"/>
              <a:gd name="connsiteX2" fmla="*/ 0 w 415636"/>
              <a:gd name="connsiteY2" fmla="*/ 308758 h 308758"/>
            </a:gdLst>
            <a:ahLst/>
            <a:cxnLst>
              <a:cxn ang="0">
                <a:pos x="connsiteX0" y="connsiteY0"/>
              </a:cxn>
              <a:cxn ang="0">
                <a:pos x="connsiteX1" y="connsiteY1"/>
              </a:cxn>
              <a:cxn ang="0">
                <a:pos x="connsiteX2" y="connsiteY2"/>
              </a:cxn>
            </a:cxnLst>
            <a:rect l="l" t="t" r="r" b="b"/>
            <a:pathLst>
              <a:path w="415636" h="308758">
                <a:moveTo>
                  <a:pt x="415636" y="0"/>
                </a:moveTo>
                <a:lnTo>
                  <a:pt x="0" y="0"/>
                </a:lnTo>
                <a:lnTo>
                  <a:pt x="0" y="308758"/>
                </a:lnTo>
              </a:path>
            </a:pathLst>
          </a:custGeom>
          <a:noFill/>
          <a:ln w="22225">
            <a:gradFill>
              <a:gsLst>
                <a:gs pos="0">
                  <a:schemeClr val="accent2"/>
                </a:gs>
                <a:gs pos="55000">
                  <a:schemeClr val="accent2">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任意多边形: 形状 12">
            <a:extLst>
              <a:ext uri="{FF2B5EF4-FFF2-40B4-BE49-F238E27FC236}">
                <a16:creationId xmlns:a16="http://schemas.microsoft.com/office/drawing/2014/main" xmlns="" id="{A4953ABA-9EFD-4FBD-BB65-A6448AC2CA23}"/>
              </a:ext>
            </a:extLst>
          </p:cNvPr>
          <p:cNvSpPr/>
          <p:nvPr/>
        </p:nvSpPr>
        <p:spPr>
          <a:xfrm flipH="1">
            <a:off x="6430275" y="2301597"/>
            <a:ext cx="415636" cy="308758"/>
          </a:xfrm>
          <a:custGeom>
            <a:avLst/>
            <a:gdLst>
              <a:gd name="connsiteX0" fmla="*/ 415636 w 415636"/>
              <a:gd name="connsiteY0" fmla="*/ 0 h 308758"/>
              <a:gd name="connsiteX1" fmla="*/ 0 w 415636"/>
              <a:gd name="connsiteY1" fmla="*/ 0 h 308758"/>
              <a:gd name="connsiteX2" fmla="*/ 0 w 415636"/>
              <a:gd name="connsiteY2" fmla="*/ 308758 h 308758"/>
            </a:gdLst>
            <a:ahLst/>
            <a:cxnLst>
              <a:cxn ang="0">
                <a:pos x="connsiteX0" y="connsiteY0"/>
              </a:cxn>
              <a:cxn ang="0">
                <a:pos x="connsiteX1" y="connsiteY1"/>
              </a:cxn>
              <a:cxn ang="0">
                <a:pos x="connsiteX2" y="connsiteY2"/>
              </a:cxn>
            </a:cxnLst>
            <a:rect l="l" t="t" r="r" b="b"/>
            <a:pathLst>
              <a:path w="415636" h="308758">
                <a:moveTo>
                  <a:pt x="415636" y="0"/>
                </a:moveTo>
                <a:lnTo>
                  <a:pt x="0" y="0"/>
                </a:lnTo>
                <a:lnTo>
                  <a:pt x="0" y="308758"/>
                </a:lnTo>
              </a:path>
            </a:pathLst>
          </a:custGeom>
          <a:noFill/>
          <a:ln w="22225">
            <a:gradFill>
              <a:gsLst>
                <a:gs pos="0">
                  <a:schemeClr val="accent2"/>
                </a:gs>
                <a:gs pos="55000">
                  <a:schemeClr val="accent2">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任意多边形: 形状 13">
            <a:extLst>
              <a:ext uri="{FF2B5EF4-FFF2-40B4-BE49-F238E27FC236}">
                <a16:creationId xmlns:a16="http://schemas.microsoft.com/office/drawing/2014/main" xmlns="" id="{4972C19F-7817-4278-9C6F-EA0465F9B8EC}"/>
              </a:ext>
            </a:extLst>
          </p:cNvPr>
          <p:cNvSpPr/>
          <p:nvPr/>
        </p:nvSpPr>
        <p:spPr>
          <a:xfrm>
            <a:off x="7640558" y="2291938"/>
            <a:ext cx="415636" cy="308758"/>
          </a:xfrm>
          <a:custGeom>
            <a:avLst/>
            <a:gdLst>
              <a:gd name="connsiteX0" fmla="*/ 415636 w 415636"/>
              <a:gd name="connsiteY0" fmla="*/ 0 h 308758"/>
              <a:gd name="connsiteX1" fmla="*/ 0 w 415636"/>
              <a:gd name="connsiteY1" fmla="*/ 0 h 308758"/>
              <a:gd name="connsiteX2" fmla="*/ 0 w 415636"/>
              <a:gd name="connsiteY2" fmla="*/ 308758 h 308758"/>
            </a:gdLst>
            <a:ahLst/>
            <a:cxnLst>
              <a:cxn ang="0">
                <a:pos x="connsiteX0" y="connsiteY0"/>
              </a:cxn>
              <a:cxn ang="0">
                <a:pos x="connsiteX1" y="connsiteY1"/>
              </a:cxn>
              <a:cxn ang="0">
                <a:pos x="connsiteX2" y="connsiteY2"/>
              </a:cxn>
            </a:cxnLst>
            <a:rect l="l" t="t" r="r" b="b"/>
            <a:pathLst>
              <a:path w="415636" h="308758">
                <a:moveTo>
                  <a:pt x="415636" y="0"/>
                </a:moveTo>
                <a:lnTo>
                  <a:pt x="0" y="0"/>
                </a:lnTo>
                <a:lnTo>
                  <a:pt x="0" y="308758"/>
                </a:lnTo>
              </a:path>
            </a:pathLst>
          </a:custGeom>
          <a:noFill/>
          <a:ln w="22225">
            <a:gradFill>
              <a:gsLst>
                <a:gs pos="0">
                  <a:schemeClr val="accent2"/>
                </a:gs>
                <a:gs pos="55000">
                  <a:schemeClr val="accent2">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14">
            <a:extLst>
              <a:ext uri="{FF2B5EF4-FFF2-40B4-BE49-F238E27FC236}">
                <a16:creationId xmlns:a16="http://schemas.microsoft.com/office/drawing/2014/main" xmlns="" id="{087DD9F0-9EFD-42DE-B900-11A8D81F541A}"/>
              </a:ext>
            </a:extLst>
          </p:cNvPr>
          <p:cNvSpPr/>
          <p:nvPr/>
        </p:nvSpPr>
        <p:spPr>
          <a:xfrm flipV="1">
            <a:off x="7640558" y="3673408"/>
            <a:ext cx="415636" cy="308758"/>
          </a:xfrm>
          <a:custGeom>
            <a:avLst/>
            <a:gdLst>
              <a:gd name="connsiteX0" fmla="*/ 415636 w 415636"/>
              <a:gd name="connsiteY0" fmla="*/ 0 h 308758"/>
              <a:gd name="connsiteX1" fmla="*/ 0 w 415636"/>
              <a:gd name="connsiteY1" fmla="*/ 0 h 308758"/>
              <a:gd name="connsiteX2" fmla="*/ 0 w 415636"/>
              <a:gd name="connsiteY2" fmla="*/ 308758 h 308758"/>
            </a:gdLst>
            <a:ahLst/>
            <a:cxnLst>
              <a:cxn ang="0">
                <a:pos x="connsiteX0" y="connsiteY0"/>
              </a:cxn>
              <a:cxn ang="0">
                <a:pos x="connsiteX1" y="connsiteY1"/>
              </a:cxn>
              <a:cxn ang="0">
                <a:pos x="connsiteX2" y="connsiteY2"/>
              </a:cxn>
            </a:cxnLst>
            <a:rect l="l" t="t" r="r" b="b"/>
            <a:pathLst>
              <a:path w="415636" h="308758">
                <a:moveTo>
                  <a:pt x="415636" y="0"/>
                </a:moveTo>
                <a:lnTo>
                  <a:pt x="0" y="0"/>
                </a:lnTo>
                <a:lnTo>
                  <a:pt x="0" y="308758"/>
                </a:lnTo>
              </a:path>
            </a:pathLst>
          </a:custGeom>
          <a:noFill/>
          <a:ln w="22225">
            <a:gradFill>
              <a:gsLst>
                <a:gs pos="0">
                  <a:schemeClr val="accent2"/>
                </a:gs>
                <a:gs pos="55000">
                  <a:schemeClr val="accent2">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15">
            <a:extLst>
              <a:ext uri="{FF2B5EF4-FFF2-40B4-BE49-F238E27FC236}">
                <a16:creationId xmlns:a16="http://schemas.microsoft.com/office/drawing/2014/main" xmlns="" id="{F33ED95B-BB58-4E8C-997C-8B084F17A2E9}"/>
              </a:ext>
            </a:extLst>
          </p:cNvPr>
          <p:cNvSpPr/>
          <p:nvPr/>
        </p:nvSpPr>
        <p:spPr>
          <a:xfrm flipH="1" flipV="1">
            <a:off x="8858201" y="3673408"/>
            <a:ext cx="415636" cy="308758"/>
          </a:xfrm>
          <a:custGeom>
            <a:avLst/>
            <a:gdLst>
              <a:gd name="connsiteX0" fmla="*/ 415636 w 415636"/>
              <a:gd name="connsiteY0" fmla="*/ 0 h 308758"/>
              <a:gd name="connsiteX1" fmla="*/ 0 w 415636"/>
              <a:gd name="connsiteY1" fmla="*/ 0 h 308758"/>
              <a:gd name="connsiteX2" fmla="*/ 0 w 415636"/>
              <a:gd name="connsiteY2" fmla="*/ 308758 h 308758"/>
            </a:gdLst>
            <a:ahLst/>
            <a:cxnLst>
              <a:cxn ang="0">
                <a:pos x="connsiteX0" y="connsiteY0"/>
              </a:cxn>
              <a:cxn ang="0">
                <a:pos x="connsiteX1" y="connsiteY1"/>
              </a:cxn>
              <a:cxn ang="0">
                <a:pos x="connsiteX2" y="connsiteY2"/>
              </a:cxn>
            </a:cxnLst>
            <a:rect l="l" t="t" r="r" b="b"/>
            <a:pathLst>
              <a:path w="415636" h="308758">
                <a:moveTo>
                  <a:pt x="415636" y="0"/>
                </a:moveTo>
                <a:lnTo>
                  <a:pt x="0" y="0"/>
                </a:lnTo>
                <a:lnTo>
                  <a:pt x="0" y="308758"/>
                </a:lnTo>
              </a:path>
            </a:pathLst>
          </a:custGeom>
          <a:noFill/>
          <a:ln w="22225">
            <a:gradFill>
              <a:gsLst>
                <a:gs pos="0">
                  <a:schemeClr val="accent2"/>
                </a:gs>
                <a:gs pos="55000">
                  <a:schemeClr val="accent2">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任意多边形: 形状 16">
            <a:extLst>
              <a:ext uri="{FF2B5EF4-FFF2-40B4-BE49-F238E27FC236}">
                <a16:creationId xmlns:a16="http://schemas.microsoft.com/office/drawing/2014/main" xmlns="" id="{3B974154-D334-412B-8084-16B23B963DA0}"/>
              </a:ext>
            </a:extLst>
          </p:cNvPr>
          <p:cNvSpPr/>
          <p:nvPr/>
        </p:nvSpPr>
        <p:spPr>
          <a:xfrm flipH="1">
            <a:off x="8858201" y="2301597"/>
            <a:ext cx="415636" cy="308758"/>
          </a:xfrm>
          <a:custGeom>
            <a:avLst/>
            <a:gdLst>
              <a:gd name="connsiteX0" fmla="*/ 415636 w 415636"/>
              <a:gd name="connsiteY0" fmla="*/ 0 h 308758"/>
              <a:gd name="connsiteX1" fmla="*/ 0 w 415636"/>
              <a:gd name="connsiteY1" fmla="*/ 0 h 308758"/>
              <a:gd name="connsiteX2" fmla="*/ 0 w 415636"/>
              <a:gd name="connsiteY2" fmla="*/ 308758 h 308758"/>
            </a:gdLst>
            <a:ahLst/>
            <a:cxnLst>
              <a:cxn ang="0">
                <a:pos x="connsiteX0" y="connsiteY0"/>
              </a:cxn>
              <a:cxn ang="0">
                <a:pos x="connsiteX1" y="connsiteY1"/>
              </a:cxn>
              <a:cxn ang="0">
                <a:pos x="connsiteX2" y="connsiteY2"/>
              </a:cxn>
            </a:cxnLst>
            <a:rect l="l" t="t" r="r" b="b"/>
            <a:pathLst>
              <a:path w="415636" h="308758">
                <a:moveTo>
                  <a:pt x="415636" y="0"/>
                </a:moveTo>
                <a:lnTo>
                  <a:pt x="0" y="0"/>
                </a:lnTo>
                <a:lnTo>
                  <a:pt x="0" y="308758"/>
                </a:lnTo>
              </a:path>
            </a:pathLst>
          </a:custGeom>
          <a:noFill/>
          <a:ln w="22225">
            <a:gradFill>
              <a:gsLst>
                <a:gs pos="0">
                  <a:schemeClr val="accent2"/>
                </a:gs>
                <a:gs pos="55000">
                  <a:schemeClr val="accent2">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a:extLst>
              <a:ext uri="{FF2B5EF4-FFF2-40B4-BE49-F238E27FC236}">
                <a16:creationId xmlns:a16="http://schemas.microsoft.com/office/drawing/2014/main" xmlns="" id="{D3C099B3-8F8B-4E02-A352-1BE83243A83A}"/>
              </a:ext>
            </a:extLst>
          </p:cNvPr>
          <p:cNvCxnSpPr>
            <a:cxnSpLocks/>
          </p:cNvCxnSpPr>
          <p:nvPr/>
        </p:nvCxnSpPr>
        <p:spPr>
          <a:xfrm>
            <a:off x="2755075" y="2873829"/>
            <a:ext cx="0" cy="831272"/>
          </a:xfrm>
          <a:prstGeom prst="line">
            <a:avLst/>
          </a:prstGeom>
          <a:ln w="98425">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9" name="图片 18">
            <a:extLst>
              <a:ext uri="{FF2B5EF4-FFF2-40B4-BE49-F238E27FC236}">
                <a16:creationId xmlns:a16="http://schemas.microsoft.com/office/drawing/2014/main" xmlns="" id="{9CF28BAB-4757-4C65-9772-A2C1BD6FAB1C}"/>
              </a:ext>
            </a:extLst>
          </p:cNvPr>
          <p:cNvPicPr>
            <a:picLocks/>
          </p:cNvPicPr>
          <p:nvPr/>
        </p:nvPicPr>
        <p:blipFill>
          <a:blip r:embed="rId3"/>
          <a:stretch>
            <a:fillRect/>
          </a:stretch>
        </p:blipFill>
        <p:spPr>
          <a:xfrm>
            <a:off x="7691477" y="2370194"/>
            <a:ext cx="1531442" cy="1503178"/>
          </a:xfrm>
          <a:prstGeom prst="rect">
            <a:avLst/>
          </a:prstGeom>
        </p:spPr>
      </p:pic>
      <p:sp>
        <p:nvSpPr>
          <p:cNvPr id="20" name="文本框 19">
            <a:extLst>
              <a:ext uri="{FF2B5EF4-FFF2-40B4-BE49-F238E27FC236}">
                <a16:creationId xmlns:a16="http://schemas.microsoft.com/office/drawing/2014/main" xmlns="" id="{E2AC7673-3490-4A9B-97CE-417A07D53115}"/>
              </a:ext>
            </a:extLst>
          </p:cNvPr>
          <p:cNvSpPr txBox="1"/>
          <p:nvPr/>
        </p:nvSpPr>
        <p:spPr>
          <a:xfrm>
            <a:off x="5048915" y="452967"/>
            <a:ext cx="2094170" cy="646331"/>
          </a:xfrm>
          <a:prstGeom prst="rect">
            <a:avLst/>
          </a:prstGeom>
          <a:noFill/>
        </p:spPr>
        <p:txBody>
          <a:bodyPr wrap="square" rtlCol="0">
            <a:spAutoFit/>
          </a:bodyPr>
          <a:lstStyle/>
          <a:p>
            <a:pPr algn="dist"/>
            <a:r>
              <a:rPr lang="zh-CN" altLang="en-US" sz="3600" dirty="0">
                <a:solidFill>
                  <a:schemeClr val="accent1"/>
                </a:solidFill>
                <a:latin typeface="+mj-ea"/>
                <a:ea typeface="+mj-ea"/>
              </a:rPr>
              <a:t>作者信息</a:t>
            </a:r>
          </a:p>
        </p:txBody>
      </p:sp>
    </p:spTree>
    <p:extLst>
      <p:ext uri="{BB962C8B-B14F-4D97-AF65-F5344CB8AC3E}">
        <p14:creationId xmlns:p14="http://schemas.microsoft.com/office/powerpoint/2010/main" val="23987887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本&#10;&#10;描述已自动生成">
            <a:extLst>
              <a:ext uri="{FF2B5EF4-FFF2-40B4-BE49-F238E27FC236}">
                <a16:creationId xmlns:a16="http://schemas.microsoft.com/office/drawing/2014/main" xmlns="" id="{2B998953-1CAB-47F6-B264-76CF9A7AB9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6" y="5787"/>
            <a:ext cx="12176567" cy="6846425"/>
          </a:xfrm>
          <a:prstGeom prst="rect">
            <a:avLst/>
          </a:prstGeom>
        </p:spPr>
      </p:pic>
    </p:spTree>
    <p:extLst>
      <p:ext uri="{BB962C8B-B14F-4D97-AF65-F5344CB8AC3E}">
        <p14:creationId xmlns:p14="http://schemas.microsoft.com/office/powerpoint/2010/main" val="8614879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831498" cy="933332"/>
          </a:xfrm>
          <a:prstGeom prst="rect">
            <a:avLst/>
          </a:prstGeom>
        </p:spPr>
        <p:txBody>
          <a:bodyPr wrap="none">
            <a:spAutoFit/>
          </a:bodyPr>
          <a:lstStyle/>
          <a:p>
            <a:r>
              <a:rPr lang="zh-CN" altLang="en-US" sz="1400" b="1" spc="133" dirty="0">
                <a:solidFill>
                  <a:schemeClr val="accent2"/>
                </a:solidFill>
                <a:latin typeface="微软雅黑" panose="020B0503020204020204" pitchFamily="34" charset="-122"/>
                <a:ea typeface="微软雅黑" panose="020B0503020204020204" pitchFamily="34" charset="-122"/>
              </a:rPr>
              <a:t>阿演</a:t>
            </a:r>
            <a:r>
              <a:rPr lang="en-US" altLang="zh-CN" sz="1400" b="1" spc="133" dirty="0" smtClean="0">
                <a:solidFill>
                  <a:schemeClr val="accent2"/>
                </a:solidFill>
                <a:latin typeface="微软雅黑" panose="020B0503020204020204" pitchFamily="34" charset="-122"/>
                <a:ea typeface="微软雅黑" panose="020B0503020204020204" pitchFamily="34" charset="-122"/>
              </a:rPr>
              <a:t>Aria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39560409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a:extLst>
              <a:ext uri="{FF2B5EF4-FFF2-40B4-BE49-F238E27FC236}">
                <a16:creationId xmlns:a16="http://schemas.microsoft.com/office/drawing/2014/main" xmlns="" id="{D9056273-9943-4CE9-BB3D-865E6723EE35}"/>
              </a:ext>
            </a:extLst>
          </p:cNvPr>
          <p:cNvSpPr/>
          <p:nvPr/>
        </p:nvSpPr>
        <p:spPr>
          <a:xfrm>
            <a:off x="4590550" y="1943100"/>
            <a:ext cx="6906125" cy="3295774"/>
          </a:xfrm>
          <a:prstGeom prst="roundRect">
            <a:avLst>
              <a:gd name="adj" fmla="val 5097"/>
            </a:avLst>
          </a:prstGeom>
          <a:solidFill>
            <a:schemeClr val="bg1"/>
          </a:solidFill>
          <a:ln>
            <a:noFill/>
          </a:ln>
          <a:effectLst>
            <a:outerShdw blurRad="279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xmlns="" id="{25CBFAA6-9781-48FC-8FB8-0BE0724EB303}"/>
              </a:ext>
            </a:extLst>
          </p:cNvPr>
          <p:cNvSpPr/>
          <p:nvPr/>
        </p:nvSpPr>
        <p:spPr>
          <a:xfrm>
            <a:off x="0" y="1601420"/>
            <a:ext cx="5498432" cy="4222036"/>
          </a:xfrm>
          <a:custGeom>
            <a:avLst/>
            <a:gdLst>
              <a:gd name="connsiteX0" fmla="*/ 0 w 5498432"/>
              <a:gd name="connsiteY0" fmla="*/ 0 h 4222036"/>
              <a:gd name="connsiteX1" fmla="*/ 5108949 w 5498432"/>
              <a:gd name="connsiteY1" fmla="*/ 0 h 4222036"/>
              <a:gd name="connsiteX2" fmla="*/ 5498432 w 5498432"/>
              <a:gd name="connsiteY2" fmla="*/ 389483 h 4222036"/>
              <a:gd name="connsiteX3" fmla="*/ 5498432 w 5498432"/>
              <a:gd name="connsiteY3" fmla="*/ 3832553 h 4222036"/>
              <a:gd name="connsiteX4" fmla="*/ 5108949 w 5498432"/>
              <a:gd name="connsiteY4" fmla="*/ 4222036 h 4222036"/>
              <a:gd name="connsiteX5" fmla="*/ 0 w 5498432"/>
              <a:gd name="connsiteY5" fmla="*/ 4222036 h 422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98432" h="4222036">
                <a:moveTo>
                  <a:pt x="0" y="0"/>
                </a:moveTo>
                <a:lnTo>
                  <a:pt x="5108949" y="0"/>
                </a:lnTo>
                <a:cubicBezTo>
                  <a:pt x="5324055" y="0"/>
                  <a:pt x="5498432" y="174377"/>
                  <a:pt x="5498432" y="389483"/>
                </a:cubicBezTo>
                <a:lnTo>
                  <a:pt x="5498432" y="3832553"/>
                </a:lnTo>
                <a:cubicBezTo>
                  <a:pt x="5498432" y="4047659"/>
                  <a:pt x="5324055" y="4222036"/>
                  <a:pt x="5108949" y="4222036"/>
                </a:cubicBezTo>
                <a:lnTo>
                  <a:pt x="0" y="4222036"/>
                </a:lnTo>
                <a:close/>
              </a:path>
            </a:pathLst>
          </a:custGeom>
          <a:gradFill>
            <a:gsLst>
              <a:gs pos="0">
                <a:schemeClr val="accent1"/>
              </a:gs>
              <a:gs pos="100000">
                <a:schemeClr val="accent2"/>
              </a:gs>
            </a:gsLst>
            <a:lin ang="2700000" scaled="0"/>
          </a:gradFill>
          <a:ln>
            <a:noFill/>
          </a:ln>
          <a:effectLst>
            <a:outerShdw blurRad="241300" dist="38100" dir="2700000" algn="tl"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0" name="图片 9">
            <a:extLst>
              <a:ext uri="{FF2B5EF4-FFF2-40B4-BE49-F238E27FC236}">
                <a16:creationId xmlns:a16="http://schemas.microsoft.com/office/drawing/2014/main" xmlns="" id="{7773D554-CCD3-4D30-B66E-65F1B3C08D07}"/>
              </a:ext>
            </a:extLst>
          </p:cNvPr>
          <p:cNvPicPr>
            <a:picLocks noChangeAspect="1"/>
          </p:cNvPicPr>
          <p:nvPr/>
        </p:nvPicPr>
        <p:blipFill>
          <a:blip r:embed="rId2" cstate="print">
            <a:extLst>
              <a:ext uri="{28A0092B-C50C-407E-A947-70E740481C1C}">
                <a14:useLocalDpi xmlns:a14="http://schemas.microsoft.com/office/drawing/2010/main" val="0"/>
              </a:ext>
            </a:extLst>
          </a:blip>
          <a:srcRect l="5841"/>
          <a:stretch>
            <a:fillRect/>
          </a:stretch>
        </p:blipFill>
        <p:spPr>
          <a:xfrm>
            <a:off x="0" y="1811760"/>
            <a:ext cx="5280562" cy="3737643"/>
          </a:xfrm>
          <a:custGeom>
            <a:avLst/>
            <a:gdLst>
              <a:gd name="connsiteX0" fmla="*/ 0 w 5280562"/>
              <a:gd name="connsiteY0" fmla="*/ 0 h 3737643"/>
              <a:gd name="connsiteX1" fmla="*/ 4994483 w 5280562"/>
              <a:gd name="connsiteY1" fmla="*/ 0 h 3737643"/>
              <a:gd name="connsiteX2" fmla="*/ 5280562 w 5280562"/>
              <a:gd name="connsiteY2" fmla="*/ 286079 h 3737643"/>
              <a:gd name="connsiteX3" fmla="*/ 5280562 w 5280562"/>
              <a:gd name="connsiteY3" fmla="*/ 3451564 h 3737643"/>
              <a:gd name="connsiteX4" fmla="*/ 4994483 w 5280562"/>
              <a:gd name="connsiteY4" fmla="*/ 3737643 h 3737643"/>
              <a:gd name="connsiteX5" fmla="*/ 0 w 5280562"/>
              <a:gd name="connsiteY5" fmla="*/ 3737643 h 3737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80562" h="3737643">
                <a:moveTo>
                  <a:pt x="0" y="0"/>
                </a:moveTo>
                <a:lnTo>
                  <a:pt x="4994483" y="0"/>
                </a:lnTo>
                <a:cubicBezTo>
                  <a:pt x="5152480" y="0"/>
                  <a:pt x="5280562" y="128082"/>
                  <a:pt x="5280562" y="286079"/>
                </a:cubicBezTo>
                <a:lnTo>
                  <a:pt x="5280562" y="3451564"/>
                </a:lnTo>
                <a:cubicBezTo>
                  <a:pt x="5280562" y="3609561"/>
                  <a:pt x="5152480" y="3737643"/>
                  <a:pt x="4994483" y="3737643"/>
                </a:cubicBezTo>
                <a:lnTo>
                  <a:pt x="0" y="3737643"/>
                </a:lnTo>
                <a:close/>
              </a:path>
            </a:pathLst>
          </a:custGeom>
        </p:spPr>
      </p:pic>
      <p:sp>
        <p:nvSpPr>
          <p:cNvPr id="30" name="文本框 29">
            <a:extLst>
              <a:ext uri="{FF2B5EF4-FFF2-40B4-BE49-F238E27FC236}">
                <a16:creationId xmlns:a16="http://schemas.microsoft.com/office/drawing/2014/main" xmlns="" id="{E5AB4BE0-9D22-4AF2-885D-C563AF581F16}"/>
              </a:ext>
            </a:extLst>
          </p:cNvPr>
          <p:cNvSpPr txBox="1"/>
          <p:nvPr/>
        </p:nvSpPr>
        <p:spPr>
          <a:xfrm>
            <a:off x="5763126" y="2298389"/>
            <a:ext cx="5473734" cy="2225096"/>
          </a:xfrm>
          <a:prstGeom prst="rect">
            <a:avLst/>
          </a:prstGeom>
          <a:noFill/>
        </p:spPr>
        <p:txBody>
          <a:bodyPr wrap="square" rtlCol="0">
            <a:spAutoFit/>
          </a:bodyPr>
          <a:lstStyle/>
          <a:p>
            <a:pPr indent="457200" algn="just">
              <a:lnSpc>
                <a:spcPct val="130000"/>
              </a:lnSpc>
            </a:pPr>
            <a:r>
              <a:rPr lang="en-US" altLang="zh-CN" dirty="0"/>
              <a:t>XX</a:t>
            </a:r>
            <a:r>
              <a:rPr lang="zh-CN" altLang="en-US" dirty="0"/>
              <a:t>餐饮管理有限公司是一家大型综合性餐饮机构。公司现设有品牌部、研发部、培训部、运营中心、市场部、设计部和物配部等多个专业化部门，公司精英团队百余人，皆都具有长期的品牌餐饮管理经验。企业综合实力在国内餐饮行业名列前茅，是行业内极具潜力的企业。</a:t>
            </a:r>
          </a:p>
        </p:txBody>
      </p:sp>
      <p:sp>
        <p:nvSpPr>
          <p:cNvPr id="37" name="文本占位符 36">
            <a:extLst>
              <a:ext uri="{FF2B5EF4-FFF2-40B4-BE49-F238E27FC236}">
                <a16:creationId xmlns:a16="http://schemas.microsoft.com/office/drawing/2014/main" xmlns="" id="{EDB99AD4-BA3C-43B1-8505-9BB24208551F}"/>
              </a:ext>
            </a:extLst>
          </p:cNvPr>
          <p:cNvSpPr>
            <a:spLocks noGrp="1"/>
          </p:cNvSpPr>
          <p:nvPr>
            <p:ph type="body" sz="quarter" idx="10"/>
          </p:nvPr>
        </p:nvSpPr>
        <p:spPr/>
        <p:txBody>
          <a:bodyPr/>
          <a:lstStyle/>
          <a:p>
            <a:r>
              <a:rPr lang="zh-CN" altLang="en-US" dirty="0"/>
              <a:t>公司介绍</a:t>
            </a:r>
          </a:p>
        </p:txBody>
      </p:sp>
    </p:spTree>
    <p:extLst>
      <p:ext uri="{BB962C8B-B14F-4D97-AF65-F5344CB8AC3E}">
        <p14:creationId xmlns:p14="http://schemas.microsoft.com/office/powerpoint/2010/main" val="32628743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形状 8">
            <a:extLst>
              <a:ext uri="{FF2B5EF4-FFF2-40B4-BE49-F238E27FC236}">
                <a16:creationId xmlns:a16="http://schemas.microsoft.com/office/drawing/2014/main" xmlns="" id="{AEC411D1-BC6C-401F-A236-1BD145D3F8B8}"/>
              </a:ext>
            </a:extLst>
          </p:cNvPr>
          <p:cNvSpPr/>
          <p:nvPr/>
        </p:nvSpPr>
        <p:spPr>
          <a:xfrm>
            <a:off x="-26350" y="549275"/>
            <a:ext cx="4723868" cy="5688013"/>
          </a:xfrm>
          <a:custGeom>
            <a:avLst/>
            <a:gdLst>
              <a:gd name="connsiteX0" fmla="*/ 0 w 4723868"/>
              <a:gd name="connsiteY0" fmla="*/ 0 h 5688013"/>
              <a:gd name="connsiteX1" fmla="*/ 4412222 w 4723868"/>
              <a:gd name="connsiteY1" fmla="*/ 0 h 5688013"/>
              <a:gd name="connsiteX2" fmla="*/ 4723868 w 4723868"/>
              <a:gd name="connsiteY2" fmla="*/ 311646 h 5688013"/>
              <a:gd name="connsiteX3" fmla="*/ 4723868 w 4723868"/>
              <a:gd name="connsiteY3" fmla="*/ 5376367 h 5688013"/>
              <a:gd name="connsiteX4" fmla="*/ 4412222 w 4723868"/>
              <a:gd name="connsiteY4" fmla="*/ 5688013 h 5688013"/>
              <a:gd name="connsiteX5" fmla="*/ 0 w 4723868"/>
              <a:gd name="connsiteY5" fmla="*/ 5688013 h 568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23868" h="5688013">
                <a:moveTo>
                  <a:pt x="0" y="0"/>
                </a:moveTo>
                <a:lnTo>
                  <a:pt x="4412222" y="0"/>
                </a:lnTo>
                <a:cubicBezTo>
                  <a:pt x="4584339" y="0"/>
                  <a:pt x="4723868" y="139529"/>
                  <a:pt x="4723868" y="311646"/>
                </a:cubicBezTo>
                <a:lnTo>
                  <a:pt x="4723868" y="5376367"/>
                </a:lnTo>
                <a:cubicBezTo>
                  <a:pt x="4723868" y="5548484"/>
                  <a:pt x="4584339" y="5688013"/>
                  <a:pt x="4412222" y="5688013"/>
                </a:cubicBezTo>
                <a:lnTo>
                  <a:pt x="0" y="5688013"/>
                </a:lnTo>
                <a:close/>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矩形: 圆角 4">
            <a:extLst>
              <a:ext uri="{FF2B5EF4-FFF2-40B4-BE49-F238E27FC236}">
                <a16:creationId xmlns:a16="http://schemas.microsoft.com/office/drawing/2014/main" xmlns="" id="{D6D34EA0-34C8-41CF-9219-46F6624F3E0A}"/>
              </a:ext>
            </a:extLst>
          </p:cNvPr>
          <p:cNvSpPr/>
          <p:nvPr/>
        </p:nvSpPr>
        <p:spPr>
          <a:xfrm>
            <a:off x="4279900" y="1092200"/>
            <a:ext cx="7216775" cy="4673600"/>
          </a:xfrm>
          <a:prstGeom prst="roundRect">
            <a:avLst>
              <a:gd name="adj" fmla="val 2008"/>
            </a:avLst>
          </a:prstGeom>
          <a:solidFill>
            <a:schemeClr val="bg1"/>
          </a:solidFill>
          <a:ln>
            <a:noFill/>
          </a:ln>
          <a:effectLst>
            <a:outerShdw blurRad="279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327D4B27-B4BB-4E73-93E5-6DD547147333}"/>
              </a:ext>
            </a:extLst>
          </p:cNvPr>
          <p:cNvSpPr txBox="1"/>
          <p:nvPr/>
        </p:nvSpPr>
        <p:spPr>
          <a:xfrm>
            <a:off x="681675" y="2322016"/>
            <a:ext cx="2954655" cy="923330"/>
          </a:xfrm>
          <a:prstGeom prst="rect">
            <a:avLst/>
          </a:prstGeom>
          <a:noFill/>
        </p:spPr>
        <p:txBody>
          <a:bodyPr wrap="none" rtlCol="0">
            <a:spAutoFit/>
          </a:bodyPr>
          <a:lstStyle/>
          <a:p>
            <a:pPr algn="ctr"/>
            <a:r>
              <a:rPr lang="zh-CN" altLang="en-US" sz="5400" dirty="0">
                <a:solidFill>
                  <a:schemeClr val="bg1"/>
                </a:solidFill>
                <a:latin typeface="+mj-ea"/>
                <a:ea typeface="+mj-ea"/>
              </a:rPr>
              <a:t>公司介绍</a:t>
            </a:r>
          </a:p>
        </p:txBody>
      </p:sp>
      <p:sp>
        <p:nvSpPr>
          <p:cNvPr id="6" name="文本框 5">
            <a:extLst>
              <a:ext uri="{FF2B5EF4-FFF2-40B4-BE49-F238E27FC236}">
                <a16:creationId xmlns:a16="http://schemas.microsoft.com/office/drawing/2014/main" xmlns="" id="{6FDC9594-0504-4739-883D-A0A7289A98AE}"/>
              </a:ext>
            </a:extLst>
          </p:cNvPr>
          <p:cNvSpPr txBox="1"/>
          <p:nvPr/>
        </p:nvSpPr>
        <p:spPr>
          <a:xfrm>
            <a:off x="5011816" y="1952748"/>
            <a:ext cx="5752942" cy="2225096"/>
          </a:xfrm>
          <a:prstGeom prst="rect">
            <a:avLst/>
          </a:prstGeom>
          <a:noFill/>
        </p:spPr>
        <p:txBody>
          <a:bodyPr wrap="square" rtlCol="0">
            <a:spAutoFit/>
          </a:bodyPr>
          <a:lstStyle/>
          <a:p>
            <a:pPr indent="457200" algn="just">
              <a:lnSpc>
                <a:spcPct val="130000"/>
              </a:lnSpc>
            </a:pPr>
            <a:r>
              <a:rPr lang="en-US" altLang="zh-CN" dirty="0"/>
              <a:t>XX</a:t>
            </a:r>
            <a:r>
              <a:rPr lang="zh-CN" altLang="en-US" dirty="0"/>
              <a:t>餐饮管理有限公司是一家大型综合性餐饮机构。公司现设有品牌部、研发部、培训部、运营中心、市场部、设计部和物配部等多个专业化部门，公司精英团队百余人，皆都具有长期的品牌餐饮管理经验。企业综合实力在国内餐饮行业名列前茅，是行业内极具潜力的企业。</a:t>
            </a:r>
          </a:p>
        </p:txBody>
      </p:sp>
      <p:sp>
        <p:nvSpPr>
          <p:cNvPr id="7" name="文本框 6">
            <a:extLst>
              <a:ext uri="{FF2B5EF4-FFF2-40B4-BE49-F238E27FC236}">
                <a16:creationId xmlns:a16="http://schemas.microsoft.com/office/drawing/2014/main" xmlns="" id="{89945317-75F5-41D5-97FF-0FD31DBD1817}"/>
              </a:ext>
            </a:extLst>
          </p:cNvPr>
          <p:cNvSpPr txBox="1"/>
          <p:nvPr/>
        </p:nvSpPr>
        <p:spPr>
          <a:xfrm>
            <a:off x="4279900" y="5209437"/>
            <a:ext cx="7074569" cy="707886"/>
          </a:xfrm>
          <a:prstGeom prst="rect">
            <a:avLst/>
          </a:prstGeom>
          <a:noFill/>
        </p:spPr>
        <p:txBody>
          <a:bodyPr wrap="square" rtlCol="0">
            <a:spAutoFit/>
          </a:bodyPr>
          <a:lstStyle/>
          <a:p>
            <a:pPr algn="dist"/>
            <a:r>
              <a:rPr lang="en-US" altLang="zh-CN" sz="4000" b="0" i="0" dirty="0">
                <a:solidFill>
                  <a:schemeClr val="accent1">
                    <a:alpha val="10000"/>
                  </a:schemeClr>
                </a:solidFill>
                <a:effectLst/>
                <a:latin typeface="+mj-lt"/>
              </a:rPr>
              <a:t>COMPANY PROFILE</a:t>
            </a:r>
            <a:endParaRPr lang="zh-CN" altLang="en-US" sz="4000" dirty="0">
              <a:solidFill>
                <a:schemeClr val="accent1">
                  <a:alpha val="10000"/>
                </a:schemeClr>
              </a:solidFill>
              <a:latin typeface="+mj-lt"/>
            </a:endParaRPr>
          </a:p>
        </p:txBody>
      </p:sp>
      <p:sp>
        <p:nvSpPr>
          <p:cNvPr id="8" name="文本框 7">
            <a:extLst>
              <a:ext uri="{FF2B5EF4-FFF2-40B4-BE49-F238E27FC236}">
                <a16:creationId xmlns:a16="http://schemas.microsoft.com/office/drawing/2014/main" xmlns="" id="{D26074E2-CE65-4502-B95E-F9DB0AB7084A}"/>
              </a:ext>
            </a:extLst>
          </p:cNvPr>
          <p:cNvSpPr txBox="1"/>
          <p:nvPr/>
        </p:nvSpPr>
        <p:spPr>
          <a:xfrm>
            <a:off x="695325" y="3208615"/>
            <a:ext cx="2876550" cy="369332"/>
          </a:xfrm>
          <a:prstGeom prst="rect">
            <a:avLst/>
          </a:prstGeom>
          <a:noFill/>
        </p:spPr>
        <p:txBody>
          <a:bodyPr wrap="square" rtlCol="0">
            <a:spAutoFit/>
          </a:bodyPr>
          <a:lstStyle/>
          <a:p>
            <a:pPr algn="dist"/>
            <a:r>
              <a:rPr lang="en-US" altLang="zh-CN" b="0" i="0" dirty="0">
                <a:solidFill>
                  <a:schemeClr val="bg1">
                    <a:alpha val="51000"/>
                  </a:schemeClr>
                </a:solidFill>
                <a:effectLst/>
              </a:rPr>
              <a:t>COMPANY PROFILE</a:t>
            </a:r>
            <a:endParaRPr lang="zh-CN" altLang="en-US" dirty="0">
              <a:solidFill>
                <a:schemeClr val="bg1">
                  <a:alpha val="51000"/>
                </a:schemeClr>
              </a:solidFill>
            </a:endParaRPr>
          </a:p>
        </p:txBody>
      </p:sp>
    </p:spTree>
    <p:extLst>
      <p:ext uri="{BB962C8B-B14F-4D97-AF65-F5344CB8AC3E}">
        <p14:creationId xmlns:p14="http://schemas.microsoft.com/office/powerpoint/2010/main" val="40176365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45B74CFA-C823-4452-8B67-F100A73C3CDF}"/>
              </a:ext>
            </a:extLst>
          </p:cNvPr>
          <p:cNvSpPr/>
          <p:nvPr/>
        </p:nvSpPr>
        <p:spPr>
          <a:xfrm>
            <a:off x="0" y="-1"/>
            <a:ext cx="12192000" cy="4143983"/>
          </a:xfrm>
          <a:prstGeom prst="rect">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78CBCA20-607E-44A4-9778-1AFFBD58C405}"/>
              </a:ext>
            </a:extLst>
          </p:cNvPr>
          <p:cNvSpPr txBox="1"/>
          <p:nvPr/>
        </p:nvSpPr>
        <p:spPr>
          <a:xfrm>
            <a:off x="5285522" y="473710"/>
            <a:ext cx="1620957" cy="523220"/>
          </a:xfrm>
          <a:prstGeom prst="rect">
            <a:avLst/>
          </a:prstGeom>
          <a:noFill/>
        </p:spPr>
        <p:txBody>
          <a:bodyPr wrap="none" rtlCol="0">
            <a:spAutoFit/>
          </a:bodyPr>
          <a:lstStyle/>
          <a:p>
            <a:pPr algn="ctr"/>
            <a:r>
              <a:rPr lang="zh-CN" altLang="en-US" sz="2800" dirty="0">
                <a:solidFill>
                  <a:schemeClr val="bg1"/>
                </a:solidFill>
                <a:latin typeface="+mj-ea"/>
                <a:ea typeface="+mj-ea"/>
              </a:rPr>
              <a:t>公司介绍</a:t>
            </a:r>
          </a:p>
        </p:txBody>
      </p:sp>
      <p:sp>
        <p:nvSpPr>
          <p:cNvPr id="7" name="文本框 6">
            <a:extLst>
              <a:ext uri="{FF2B5EF4-FFF2-40B4-BE49-F238E27FC236}">
                <a16:creationId xmlns:a16="http://schemas.microsoft.com/office/drawing/2014/main" xmlns="" id="{7F6C13DE-6827-492C-AFB3-60BD8EE8FE33}"/>
              </a:ext>
            </a:extLst>
          </p:cNvPr>
          <p:cNvSpPr txBox="1"/>
          <p:nvPr/>
        </p:nvSpPr>
        <p:spPr>
          <a:xfrm>
            <a:off x="695325" y="1456565"/>
            <a:ext cx="10801350" cy="1052468"/>
          </a:xfrm>
          <a:prstGeom prst="rect">
            <a:avLst/>
          </a:prstGeom>
          <a:noFill/>
        </p:spPr>
        <p:txBody>
          <a:bodyPr wrap="square" lIns="0" tIns="0" rIns="0" bIns="0" rtlCol="0">
            <a:spAutoFit/>
          </a:bodyPr>
          <a:lstStyle/>
          <a:p>
            <a:pPr indent="457200" algn="just">
              <a:lnSpc>
                <a:spcPct val="130000"/>
              </a:lnSpc>
            </a:pPr>
            <a:r>
              <a:rPr lang="en-US" altLang="zh-CN" dirty="0">
                <a:solidFill>
                  <a:schemeClr val="bg1"/>
                </a:solidFill>
              </a:rPr>
              <a:t>XX</a:t>
            </a:r>
            <a:r>
              <a:rPr lang="zh-CN" altLang="en-US" dirty="0">
                <a:solidFill>
                  <a:schemeClr val="bg1"/>
                </a:solidFill>
              </a:rPr>
              <a:t>餐饮管理有限公司是一家大型综合性餐饮机构。公司现设有品牌部、研发部、培训部、运营中心、市场部、设计部和物配部等多个专业化部门，公司精英团队百余人，皆都具有长期的品牌餐饮管理经验。企业综合实力在国内餐饮行业名列前茅，是行业内极具潜力的企业。</a:t>
            </a:r>
          </a:p>
        </p:txBody>
      </p:sp>
      <p:pic>
        <p:nvPicPr>
          <p:cNvPr id="4" name="图片 3">
            <a:extLst>
              <a:ext uri="{FF2B5EF4-FFF2-40B4-BE49-F238E27FC236}">
                <a16:creationId xmlns:a16="http://schemas.microsoft.com/office/drawing/2014/main" xmlns="" id="{DDAC51C5-A5A3-49B9-AAB3-4D2CE30DBA5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5325" y="3451650"/>
            <a:ext cx="3456925" cy="2303934"/>
          </a:xfrm>
          <a:prstGeom prst="roundRect">
            <a:avLst>
              <a:gd name="adj" fmla="val 6745"/>
            </a:avLst>
          </a:prstGeom>
          <a:ln w="19050">
            <a:solidFill>
              <a:schemeClr val="accent2"/>
            </a:solidFill>
          </a:ln>
          <a:effectLst>
            <a:outerShdw blurRad="304800" sx="102000" sy="102000" algn="ctr" rotWithShape="0">
              <a:prstClr val="black">
                <a:alpha val="19000"/>
              </a:prstClr>
            </a:outerShdw>
          </a:effectLst>
        </p:spPr>
      </p:pic>
      <p:pic>
        <p:nvPicPr>
          <p:cNvPr id="13" name="图片 12">
            <a:extLst>
              <a:ext uri="{FF2B5EF4-FFF2-40B4-BE49-F238E27FC236}">
                <a16:creationId xmlns:a16="http://schemas.microsoft.com/office/drawing/2014/main" xmlns="" id="{B9B138DF-C6F8-4F25-93CC-03DCAC06832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81574" y="3451650"/>
            <a:ext cx="3456925" cy="2303934"/>
          </a:xfrm>
          <a:prstGeom prst="roundRect">
            <a:avLst>
              <a:gd name="adj" fmla="val 6745"/>
            </a:avLst>
          </a:prstGeom>
          <a:ln w="19050">
            <a:solidFill>
              <a:schemeClr val="accent2"/>
            </a:solidFill>
          </a:ln>
          <a:effectLst>
            <a:outerShdw blurRad="304800" sx="102000" sy="102000" algn="ctr" rotWithShape="0">
              <a:prstClr val="black">
                <a:alpha val="19000"/>
              </a:prstClr>
            </a:outerShdw>
          </a:effectLst>
        </p:spPr>
      </p:pic>
      <p:pic>
        <p:nvPicPr>
          <p:cNvPr id="14" name="图片 13">
            <a:extLst>
              <a:ext uri="{FF2B5EF4-FFF2-40B4-BE49-F238E27FC236}">
                <a16:creationId xmlns:a16="http://schemas.microsoft.com/office/drawing/2014/main" xmlns="" id="{12FB42C2-BCA7-45F6-816A-77238ED9895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67823" y="3451650"/>
            <a:ext cx="3456925" cy="2303934"/>
          </a:xfrm>
          <a:prstGeom prst="roundRect">
            <a:avLst>
              <a:gd name="adj" fmla="val 6745"/>
            </a:avLst>
          </a:prstGeom>
          <a:ln w="19050">
            <a:solidFill>
              <a:schemeClr val="accent2"/>
            </a:solidFill>
          </a:ln>
          <a:effectLst>
            <a:outerShdw blurRad="304800" sx="102000" sy="102000" algn="ctr" rotWithShape="0">
              <a:prstClr val="black">
                <a:alpha val="19000"/>
              </a:prstClr>
            </a:outerShdw>
          </a:effectLst>
        </p:spPr>
      </p:pic>
      <p:cxnSp>
        <p:nvCxnSpPr>
          <p:cNvPr id="3" name="直接连接符 2">
            <a:extLst>
              <a:ext uri="{FF2B5EF4-FFF2-40B4-BE49-F238E27FC236}">
                <a16:creationId xmlns:a16="http://schemas.microsoft.com/office/drawing/2014/main" xmlns="" id="{2294A658-E8CA-4A89-81C0-FC1111689CFC}"/>
              </a:ext>
            </a:extLst>
          </p:cNvPr>
          <p:cNvCxnSpPr>
            <a:cxnSpLocks/>
          </p:cNvCxnSpPr>
          <p:nvPr/>
        </p:nvCxnSpPr>
        <p:spPr>
          <a:xfrm>
            <a:off x="5871634" y="1219200"/>
            <a:ext cx="44873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03117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F6EEC8A2-794B-4520-90DD-75E72E3E6BBC}"/>
              </a:ext>
            </a:extLst>
          </p:cNvPr>
          <p:cNvSpPr>
            <a:spLocks noGrp="1"/>
          </p:cNvSpPr>
          <p:nvPr>
            <p:ph type="body" sz="quarter" idx="10"/>
          </p:nvPr>
        </p:nvSpPr>
        <p:spPr/>
        <p:txBody>
          <a:bodyPr/>
          <a:lstStyle/>
          <a:p>
            <a:r>
              <a:rPr lang="zh-CN" altLang="en-US" dirty="0"/>
              <a:t>公司介绍</a:t>
            </a:r>
          </a:p>
        </p:txBody>
      </p:sp>
      <p:sp>
        <p:nvSpPr>
          <p:cNvPr id="3" name="矩形: 圆角 2">
            <a:extLst>
              <a:ext uri="{FF2B5EF4-FFF2-40B4-BE49-F238E27FC236}">
                <a16:creationId xmlns:a16="http://schemas.microsoft.com/office/drawing/2014/main" xmlns="" id="{81A1D32A-6B3D-4336-B4F4-B409F955F661}"/>
              </a:ext>
            </a:extLst>
          </p:cNvPr>
          <p:cNvSpPr/>
          <p:nvPr/>
        </p:nvSpPr>
        <p:spPr>
          <a:xfrm>
            <a:off x="695325" y="2490280"/>
            <a:ext cx="2981730" cy="3747007"/>
          </a:xfrm>
          <a:prstGeom prst="roundRect">
            <a:avLst>
              <a:gd name="adj" fmla="val 7452"/>
            </a:avLst>
          </a:prstGeom>
          <a:solidFill>
            <a:schemeClr val="bg1"/>
          </a:solidFill>
          <a:ln>
            <a:noFill/>
          </a:ln>
          <a:effectLst>
            <a:outerShdw blurRad="2159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E7B7839E-B9BB-4587-8B87-02F980F27CE1}"/>
              </a:ext>
            </a:extLst>
          </p:cNvPr>
          <p:cNvSpPr/>
          <p:nvPr/>
        </p:nvSpPr>
        <p:spPr>
          <a:xfrm>
            <a:off x="4605135" y="2490280"/>
            <a:ext cx="2981730" cy="3747007"/>
          </a:xfrm>
          <a:prstGeom prst="roundRect">
            <a:avLst>
              <a:gd name="adj" fmla="val 7452"/>
            </a:avLst>
          </a:prstGeom>
          <a:solidFill>
            <a:schemeClr val="bg1"/>
          </a:solidFill>
          <a:ln>
            <a:noFill/>
          </a:ln>
          <a:effectLst>
            <a:outerShdw blurRad="2159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321EC0AB-128C-4E2A-A24C-54A92D67E4C1}"/>
              </a:ext>
            </a:extLst>
          </p:cNvPr>
          <p:cNvSpPr/>
          <p:nvPr/>
        </p:nvSpPr>
        <p:spPr>
          <a:xfrm>
            <a:off x="8514945" y="2490280"/>
            <a:ext cx="2981730" cy="3747007"/>
          </a:xfrm>
          <a:prstGeom prst="roundRect">
            <a:avLst>
              <a:gd name="adj" fmla="val 7452"/>
            </a:avLst>
          </a:prstGeom>
          <a:solidFill>
            <a:schemeClr val="bg1"/>
          </a:solidFill>
          <a:ln>
            <a:noFill/>
          </a:ln>
          <a:effectLst>
            <a:outerShdw blurRad="2159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4EAE20EA-01BA-4407-893D-46A6C4AC3430}"/>
              </a:ext>
            </a:extLst>
          </p:cNvPr>
          <p:cNvSpPr txBox="1"/>
          <p:nvPr/>
        </p:nvSpPr>
        <p:spPr>
          <a:xfrm>
            <a:off x="695325" y="1208517"/>
            <a:ext cx="10801350" cy="692369"/>
          </a:xfrm>
          <a:prstGeom prst="rect">
            <a:avLst/>
          </a:prstGeom>
          <a:noFill/>
        </p:spPr>
        <p:txBody>
          <a:bodyPr wrap="square" lIns="0" tIns="0" rIns="0" bIns="0" rtlCol="0">
            <a:spAutoFit/>
          </a:bodyPr>
          <a:lstStyle/>
          <a:p>
            <a:pPr indent="457200">
              <a:lnSpc>
                <a:spcPct val="130000"/>
              </a:lnSpc>
            </a:pPr>
            <a:r>
              <a:rPr lang="en-US" altLang="zh-CN" dirty="0"/>
              <a:t>XX</a:t>
            </a:r>
            <a:r>
              <a:rPr lang="zh-CN" altLang="en-US" dirty="0"/>
              <a:t>餐饮管理有限公司是一家大型综合性餐饮机构。公司现设有品牌部、研发部、培训部、运营中心、市场部、设计部和物配部等多个专业化部门，公司精英团队百余人，皆都具有长期的品牌餐饮管理经验。</a:t>
            </a:r>
          </a:p>
        </p:txBody>
      </p:sp>
      <p:sp>
        <p:nvSpPr>
          <p:cNvPr id="10" name="任意多边形: 形状 9">
            <a:extLst>
              <a:ext uri="{FF2B5EF4-FFF2-40B4-BE49-F238E27FC236}">
                <a16:creationId xmlns:a16="http://schemas.microsoft.com/office/drawing/2014/main" xmlns="" id="{BD14103E-42C4-4477-9F77-E316E2138BF3}"/>
              </a:ext>
            </a:extLst>
          </p:cNvPr>
          <p:cNvSpPr/>
          <p:nvPr/>
        </p:nvSpPr>
        <p:spPr>
          <a:xfrm>
            <a:off x="695325" y="2490280"/>
            <a:ext cx="2981730" cy="680368"/>
          </a:xfrm>
          <a:custGeom>
            <a:avLst/>
            <a:gdLst>
              <a:gd name="connsiteX0" fmla="*/ 222199 w 2981730"/>
              <a:gd name="connsiteY0" fmla="*/ 0 h 680368"/>
              <a:gd name="connsiteX1" fmla="*/ 2759531 w 2981730"/>
              <a:gd name="connsiteY1" fmla="*/ 0 h 680368"/>
              <a:gd name="connsiteX2" fmla="*/ 2981730 w 2981730"/>
              <a:gd name="connsiteY2" fmla="*/ 222199 h 680368"/>
              <a:gd name="connsiteX3" fmla="*/ 2981730 w 2981730"/>
              <a:gd name="connsiteY3" fmla="*/ 680368 h 680368"/>
              <a:gd name="connsiteX4" fmla="*/ 0 w 2981730"/>
              <a:gd name="connsiteY4" fmla="*/ 680368 h 680368"/>
              <a:gd name="connsiteX5" fmla="*/ 0 w 2981730"/>
              <a:gd name="connsiteY5" fmla="*/ 222199 h 680368"/>
              <a:gd name="connsiteX6" fmla="*/ 222199 w 2981730"/>
              <a:gd name="connsiteY6" fmla="*/ 0 h 680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1730" h="680368">
                <a:moveTo>
                  <a:pt x="222199" y="0"/>
                </a:moveTo>
                <a:lnTo>
                  <a:pt x="2759531" y="0"/>
                </a:lnTo>
                <a:cubicBezTo>
                  <a:pt x="2882248" y="0"/>
                  <a:pt x="2981730" y="99482"/>
                  <a:pt x="2981730" y="222199"/>
                </a:cubicBezTo>
                <a:lnTo>
                  <a:pt x="2981730" y="680368"/>
                </a:lnTo>
                <a:lnTo>
                  <a:pt x="0" y="680368"/>
                </a:lnTo>
                <a:lnTo>
                  <a:pt x="0" y="222199"/>
                </a:lnTo>
                <a:cubicBezTo>
                  <a:pt x="0" y="99482"/>
                  <a:pt x="99482" y="0"/>
                  <a:pt x="222199"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a:extLst>
              <a:ext uri="{FF2B5EF4-FFF2-40B4-BE49-F238E27FC236}">
                <a16:creationId xmlns:a16="http://schemas.microsoft.com/office/drawing/2014/main" xmlns="" id="{E6B433D6-14E1-44F9-8AAF-AA3046599050}"/>
              </a:ext>
            </a:extLst>
          </p:cNvPr>
          <p:cNvSpPr txBox="1"/>
          <p:nvPr/>
        </p:nvSpPr>
        <p:spPr>
          <a:xfrm>
            <a:off x="1632192" y="2645798"/>
            <a:ext cx="1107996" cy="369332"/>
          </a:xfrm>
          <a:prstGeom prst="rect">
            <a:avLst/>
          </a:prstGeom>
          <a:noFill/>
        </p:spPr>
        <p:txBody>
          <a:bodyPr wrap="none" rtlCol="0">
            <a:spAutoFit/>
          </a:bodyPr>
          <a:lstStyle/>
          <a:p>
            <a:r>
              <a:rPr lang="zh-CN" altLang="en-US" dirty="0">
                <a:solidFill>
                  <a:schemeClr val="bg1"/>
                </a:solidFill>
                <a:latin typeface="+mj-ea"/>
                <a:ea typeface="+mj-ea"/>
              </a:rPr>
              <a:t>公司使命</a:t>
            </a:r>
          </a:p>
        </p:txBody>
      </p:sp>
      <p:sp>
        <p:nvSpPr>
          <p:cNvPr id="12" name="任意多边形: 形状 11">
            <a:extLst>
              <a:ext uri="{FF2B5EF4-FFF2-40B4-BE49-F238E27FC236}">
                <a16:creationId xmlns:a16="http://schemas.microsoft.com/office/drawing/2014/main" xmlns="" id="{8ADD5C76-1EEB-49C9-ADFE-03DB39AD881A}"/>
              </a:ext>
            </a:extLst>
          </p:cNvPr>
          <p:cNvSpPr/>
          <p:nvPr/>
        </p:nvSpPr>
        <p:spPr>
          <a:xfrm>
            <a:off x="4605135" y="2490280"/>
            <a:ext cx="2981730" cy="680368"/>
          </a:xfrm>
          <a:custGeom>
            <a:avLst/>
            <a:gdLst>
              <a:gd name="connsiteX0" fmla="*/ 222199 w 2981730"/>
              <a:gd name="connsiteY0" fmla="*/ 0 h 680368"/>
              <a:gd name="connsiteX1" fmla="*/ 2759531 w 2981730"/>
              <a:gd name="connsiteY1" fmla="*/ 0 h 680368"/>
              <a:gd name="connsiteX2" fmla="*/ 2981730 w 2981730"/>
              <a:gd name="connsiteY2" fmla="*/ 222199 h 680368"/>
              <a:gd name="connsiteX3" fmla="*/ 2981730 w 2981730"/>
              <a:gd name="connsiteY3" fmla="*/ 680368 h 680368"/>
              <a:gd name="connsiteX4" fmla="*/ 0 w 2981730"/>
              <a:gd name="connsiteY4" fmla="*/ 680368 h 680368"/>
              <a:gd name="connsiteX5" fmla="*/ 0 w 2981730"/>
              <a:gd name="connsiteY5" fmla="*/ 222199 h 680368"/>
              <a:gd name="connsiteX6" fmla="*/ 222199 w 2981730"/>
              <a:gd name="connsiteY6" fmla="*/ 0 h 680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1730" h="680368">
                <a:moveTo>
                  <a:pt x="222199" y="0"/>
                </a:moveTo>
                <a:lnTo>
                  <a:pt x="2759531" y="0"/>
                </a:lnTo>
                <a:cubicBezTo>
                  <a:pt x="2882248" y="0"/>
                  <a:pt x="2981730" y="99482"/>
                  <a:pt x="2981730" y="222199"/>
                </a:cubicBezTo>
                <a:lnTo>
                  <a:pt x="2981730" y="680368"/>
                </a:lnTo>
                <a:lnTo>
                  <a:pt x="0" y="680368"/>
                </a:lnTo>
                <a:lnTo>
                  <a:pt x="0" y="222199"/>
                </a:lnTo>
                <a:cubicBezTo>
                  <a:pt x="0" y="99482"/>
                  <a:pt x="99482" y="0"/>
                  <a:pt x="222199"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文本框 12">
            <a:extLst>
              <a:ext uri="{FF2B5EF4-FFF2-40B4-BE49-F238E27FC236}">
                <a16:creationId xmlns:a16="http://schemas.microsoft.com/office/drawing/2014/main" xmlns="" id="{69C15732-1FEF-42C2-8239-D2A28CD0194E}"/>
              </a:ext>
            </a:extLst>
          </p:cNvPr>
          <p:cNvSpPr txBox="1"/>
          <p:nvPr/>
        </p:nvSpPr>
        <p:spPr>
          <a:xfrm>
            <a:off x="5542002" y="2645798"/>
            <a:ext cx="1107996" cy="369332"/>
          </a:xfrm>
          <a:prstGeom prst="rect">
            <a:avLst/>
          </a:prstGeom>
          <a:noFill/>
        </p:spPr>
        <p:txBody>
          <a:bodyPr wrap="none" rtlCol="0">
            <a:spAutoFit/>
          </a:bodyPr>
          <a:lstStyle/>
          <a:p>
            <a:r>
              <a:rPr lang="zh-CN" altLang="en-US" dirty="0">
                <a:solidFill>
                  <a:schemeClr val="bg1"/>
                </a:solidFill>
                <a:latin typeface="+mj-ea"/>
                <a:ea typeface="+mj-ea"/>
              </a:rPr>
              <a:t>公司愿景</a:t>
            </a:r>
          </a:p>
        </p:txBody>
      </p:sp>
      <p:sp>
        <p:nvSpPr>
          <p:cNvPr id="14" name="任意多边形: 形状 13">
            <a:extLst>
              <a:ext uri="{FF2B5EF4-FFF2-40B4-BE49-F238E27FC236}">
                <a16:creationId xmlns:a16="http://schemas.microsoft.com/office/drawing/2014/main" xmlns="" id="{9A4AEC69-FE3C-4BDE-ACF2-BE317829922D}"/>
              </a:ext>
            </a:extLst>
          </p:cNvPr>
          <p:cNvSpPr/>
          <p:nvPr/>
        </p:nvSpPr>
        <p:spPr>
          <a:xfrm>
            <a:off x="8514945" y="2490280"/>
            <a:ext cx="2981730" cy="680368"/>
          </a:xfrm>
          <a:custGeom>
            <a:avLst/>
            <a:gdLst>
              <a:gd name="connsiteX0" fmla="*/ 222199 w 2981730"/>
              <a:gd name="connsiteY0" fmla="*/ 0 h 680368"/>
              <a:gd name="connsiteX1" fmla="*/ 2759531 w 2981730"/>
              <a:gd name="connsiteY1" fmla="*/ 0 h 680368"/>
              <a:gd name="connsiteX2" fmla="*/ 2981730 w 2981730"/>
              <a:gd name="connsiteY2" fmla="*/ 222199 h 680368"/>
              <a:gd name="connsiteX3" fmla="*/ 2981730 w 2981730"/>
              <a:gd name="connsiteY3" fmla="*/ 680368 h 680368"/>
              <a:gd name="connsiteX4" fmla="*/ 0 w 2981730"/>
              <a:gd name="connsiteY4" fmla="*/ 680368 h 680368"/>
              <a:gd name="connsiteX5" fmla="*/ 0 w 2981730"/>
              <a:gd name="connsiteY5" fmla="*/ 222199 h 680368"/>
              <a:gd name="connsiteX6" fmla="*/ 222199 w 2981730"/>
              <a:gd name="connsiteY6" fmla="*/ 0 h 680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1730" h="680368">
                <a:moveTo>
                  <a:pt x="222199" y="0"/>
                </a:moveTo>
                <a:lnTo>
                  <a:pt x="2759531" y="0"/>
                </a:lnTo>
                <a:cubicBezTo>
                  <a:pt x="2882248" y="0"/>
                  <a:pt x="2981730" y="99482"/>
                  <a:pt x="2981730" y="222199"/>
                </a:cubicBezTo>
                <a:lnTo>
                  <a:pt x="2981730" y="680368"/>
                </a:lnTo>
                <a:lnTo>
                  <a:pt x="0" y="680368"/>
                </a:lnTo>
                <a:lnTo>
                  <a:pt x="0" y="222199"/>
                </a:lnTo>
                <a:cubicBezTo>
                  <a:pt x="0" y="99482"/>
                  <a:pt x="99482" y="0"/>
                  <a:pt x="222199"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文本框 14">
            <a:extLst>
              <a:ext uri="{FF2B5EF4-FFF2-40B4-BE49-F238E27FC236}">
                <a16:creationId xmlns:a16="http://schemas.microsoft.com/office/drawing/2014/main" xmlns="" id="{B233AC55-1863-414D-A1F4-36674E750E19}"/>
              </a:ext>
            </a:extLst>
          </p:cNvPr>
          <p:cNvSpPr txBox="1"/>
          <p:nvPr/>
        </p:nvSpPr>
        <p:spPr>
          <a:xfrm>
            <a:off x="9336396" y="2645798"/>
            <a:ext cx="1338828" cy="369332"/>
          </a:xfrm>
          <a:prstGeom prst="rect">
            <a:avLst/>
          </a:prstGeom>
          <a:noFill/>
        </p:spPr>
        <p:txBody>
          <a:bodyPr wrap="none" rtlCol="0">
            <a:spAutoFit/>
          </a:bodyPr>
          <a:lstStyle/>
          <a:p>
            <a:r>
              <a:rPr lang="zh-CN" altLang="en-US" dirty="0">
                <a:solidFill>
                  <a:schemeClr val="bg1"/>
                </a:solidFill>
                <a:latin typeface="+mj-ea"/>
                <a:ea typeface="+mj-ea"/>
              </a:rPr>
              <a:t>公司价值观</a:t>
            </a:r>
          </a:p>
        </p:txBody>
      </p:sp>
      <p:sp>
        <p:nvSpPr>
          <p:cNvPr id="16" name="文本框 15">
            <a:extLst>
              <a:ext uri="{FF2B5EF4-FFF2-40B4-BE49-F238E27FC236}">
                <a16:creationId xmlns:a16="http://schemas.microsoft.com/office/drawing/2014/main" xmlns="" id="{E547D6D7-F570-46AB-97FC-68F29CCC5E59}"/>
              </a:ext>
            </a:extLst>
          </p:cNvPr>
          <p:cNvSpPr txBox="1"/>
          <p:nvPr/>
        </p:nvSpPr>
        <p:spPr>
          <a:xfrm>
            <a:off x="937885" y="3457536"/>
            <a:ext cx="2496609" cy="2207271"/>
          </a:xfrm>
          <a:prstGeom prst="rect">
            <a:avLst/>
          </a:prstGeom>
          <a:noFill/>
        </p:spPr>
        <p:txBody>
          <a:bodyPr wrap="square" lIns="0" tIns="0" rIns="0" bIns="0" rtlCol="0">
            <a:spAutoFit/>
          </a:bodyPr>
          <a:lstStyle/>
          <a:p>
            <a:pPr algn="just">
              <a:lnSpc>
                <a:spcPct val="130000"/>
              </a:lnSpc>
            </a:pPr>
            <a:r>
              <a:rPr lang="zh-CN" altLang="en-US" sz="1600" dirty="0"/>
              <a:t>让客户健康，让员工成长</a:t>
            </a:r>
            <a:r>
              <a:rPr lang="en-US" altLang="zh-CN" sz="1600" dirty="0"/>
              <a:t>;</a:t>
            </a:r>
            <a:r>
              <a:rPr lang="zh-CN" altLang="en-US" sz="1600" dirty="0"/>
              <a:t>为中小型餐饮投资者保驾护航</a:t>
            </a:r>
            <a:r>
              <a:rPr lang="en-US" altLang="zh-CN" sz="1600" dirty="0"/>
              <a:t>;</a:t>
            </a:r>
            <a:r>
              <a:rPr lang="zh-CN" altLang="en-US" sz="1600" dirty="0"/>
              <a:t>秉承“承载信任、助力成功”的服务理念，坚持“自信、进取、奉献、健康”的团队理念。</a:t>
            </a:r>
            <a:endParaRPr lang="en-US" altLang="zh-CN" sz="1600" dirty="0"/>
          </a:p>
          <a:p>
            <a:pPr algn="just">
              <a:lnSpc>
                <a:spcPct val="130000"/>
              </a:lnSpc>
            </a:pPr>
            <a:endParaRPr lang="zh-CN" altLang="en-US" sz="1600" dirty="0"/>
          </a:p>
        </p:txBody>
      </p:sp>
      <p:sp>
        <p:nvSpPr>
          <p:cNvPr id="17" name="文本框 16">
            <a:extLst>
              <a:ext uri="{FF2B5EF4-FFF2-40B4-BE49-F238E27FC236}">
                <a16:creationId xmlns:a16="http://schemas.microsoft.com/office/drawing/2014/main" xmlns="" id="{5A5926AA-08CC-4EE4-B721-A5CE30BF537F}"/>
              </a:ext>
            </a:extLst>
          </p:cNvPr>
          <p:cNvSpPr txBox="1"/>
          <p:nvPr/>
        </p:nvSpPr>
        <p:spPr>
          <a:xfrm>
            <a:off x="4847695" y="3457536"/>
            <a:ext cx="2496609" cy="615425"/>
          </a:xfrm>
          <a:prstGeom prst="rect">
            <a:avLst/>
          </a:prstGeom>
          <a:noFill/>
        </p:spPr>
        <p:txBody>
          <a:bodyPr wrap="square" lIns="0" tIns="0" rIns="0" bIns="0" rtlCol="0">
            <a:spAutoFit/>
          </a:bodyPr>
          <a:lstStyle/>
          <a:p>
            <a:pPr algn="just">
              <a:lnSpc>
                <a:spcPct val="130000"/>
              </a:lnSpc>
            </a:pPr>
            <a:r>
              <a:rPr lang="zh-CN" altLang="en-US" sz="1600" dirty="0"/>
              <a:t>传承创新中国饮食文化，争创中国餐饮第一健康品牌。</a:t>
            </a:r>
          </a:p>
        </p:txBody>
      </p:sp>
      <p:sp>
        <p:nvSpPr>
          <p:cNvPr id="18" name="文本框 17">
            <a:extLst>
              <a:ext uri="{FF2B5EF4-FFF2-40B4-BE49-F238E27FC236}">
                <a16:creationId xmlns:a16="http://schemas.microsoft.com/office/drawing/2014/main" xmlns="" id="{E670BB47-813E-4B5D-AF01-9F5AB35B1B44}"/>
              </a:ext>
            </a:extLst>
          </p:cNvPr>
          <p:cNvSpPr txBox="1"/>
          <p:nvPr/>
        </p:nvSpPr>
        <p:spPr>
          <a:xfrm>
            <a:off x="8757505" y="3457536"/>
            <a:ext cx="2496609" cy="1575688"/>
          </a:xfrm>
          <a:prstGeom prst="rect">
            <a:avLst/>
          </a:prstGeom>
          <a:noFill/>
        </p:spPr>
        <p:txBody>
          <a:bodyPr wrap="square" lIns="0" tIns="0" rIns="0" bIns="0" rtlCol="0">
            <a:spAutoFit/>
          </a:bodyPr>
          <a:lstStyle/>
          <a:p>
            <a:pPr algn="just">
              <a:lnSpc>
                <a:spcPct val="130000"/>
              </a:lnSpc>
            </a:pPr>
            <a:r>
              <a:rPr lang="zh-CN" altLang="en-US" sz="1600" dirty="0"/>
              <a:t>对社会尽责，以情服务客户，以爱培育员工</a:t>
            </a:r>
            <a:r>
              <a:rPr lang="en-US" altLang="zh-CN" sz="1600" dirty="0"/>
              <a:t>;</a:t>
            </a:r>
          </a:p>
          <a:p>
            <a:pPr algn="just">
              <a:lnSpc>
                <a:spcPct val="130000"/>
              </a:lnSpc>
            </a:pPr>
            <a:r>
              <a:rPr lang="zh-CN" altLang="en-US" sz="1600" dirty="0"/>
              <a:t>遵循最重要的管理原则“顾客至上”，全心全意为消费者提供最优质的服务。</a:t>
            </a:r>
          </a:p>
        </p:txBody>
      </p:sp>
    </p:spTree>
    <p:extLst>
      <p:ext uri="{BB962C8B-B14F-4D97-AF65-F5344CB8AC3E}">
        <p14:creationId xmlns:p14="http://schemas.microsoft.com/office/powerpoint/2010/main" val="17758238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a:extLst>
              <a:ext uri="{FF2B5EF4-FFF2-40B4-BE49-F238E27FC236}">
                <a16:creationId xmlns:a16="http://schemas.microsoft.com/office/drawing/2014/main" xmlns="" id="{4D1C8EBA-DC74-463C-9054-37963E82050A}"/>
              </a:ext>
            </a:extLst>
          </p:cNvPr>
          <p:cNvSpPr/>
          <p:nvPr/>
        </p:nvSpPr>
        <p:spPr>
          <a:xfrm>
            <a:off x="8063441" y="1532468"/>
            <a:ext cx="3443774" cy="4509518"/>
          </a:xfrm>
          <a:prstGeom prst="roundRect">
            <a:avLst>
              <a:gd name="adj" fmla="val 2492"/>
            </a:avLst>
          </a:prstGeom>
          <a:solidFill>
            <a:schemeClr val="bg1"/>
          </a:solidFill>
          <a:ln>
            <a:gradFill>
              <a:gsLst>
                <a:gs pos="0">
                  <a:schemeClr val="accent2"/>
                </a:gs>
                <a:gs pos="100000">
                  <a:schemeClr val="accent1"/>
                </a:gs>
              </a:gsLst>
              <a:lin ang="5400000" scaled="1"/>
            </a:gradFill>
          </a:ln>
          <a:effectLst>
            <a:outerShdw blurRad="2159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xmlns="" id="{B433B1EA-AF9F-405C-AFC1-D60064B7F194}"/>
              </a:ext>
            </a:extLst>
          </p:cNvPr>
          <p:cNvSpPr/>
          <p:nvPr/>
        </p:nvSpPr>
        <p:spPr>
          <a:xfrm>
            <a:off x="4367234" y="1532468"/>
            <a:ext cx="3443774" cy="4509518"/>
          </a:xfrm>
          <a:prstGeom prst="roundRect">
            <a:avLst>
              <a:gd name="adj" fmla="val 2492"/>
            </a:avLst>
          </a:prstGeom>
          <a:solidFill>
            <a:schemeClr val="bg1"/>
          </a:solidFill>
          <a:ln>
            <a:gradFill>
              <a:gsLst>
                <a:gs pos="0">
                  <a:schemeClr val="accent2"/>
                </a:gs>
                <a:gs pos="100000">
                  <a:schemeClr val="accent1"/>
                </a:gs>
              </a:gsLst>
              <a:lin ang="5400000" scaled="1"/>
            </a:gradFill>
          </a:ln>
          <a:effectLst>
            <a:outerShdw blurRad="2159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xmlns="" id="{69DEFA7B-FD94-42CD-8A89-4DE782AA6340}"/>
              </a:ext>
            </a:extLst>
          </p:cNvPr>
          <p:cNvSpPr>
            <a:spLocks noGrp="1"/>
          </p:cNvSpPr>
          <p:nvPr>
            <p:ph type="body" sz="quarter" idx="10"/>
          </p:nvPr>
        </p:nvSpPr>
        <p:spPr/>
        <p:txBody>
          <a:bodyPr/>
          <a:lstStyle/>
          <a:p>
            <a:r>
              <a:rPr lang="zh-CN" altLang="en-US" dirty="0"/>
              <a:t>企业文化</a:t>
            </a:r>
          </a:p>
        </p:txBody>
      </p:sp>
      <p:pic>
        <p:nvPicPr>
          <p:cNvPr id="6" name="图片 5">
            <a:extLst>
              <a:ext uri="{FF2B5EF4-FFF2-40B4-BE49-F238E27FC236}">
                <a16:creationId xmlns:a16="http://schemas.microsoft.com/office/drawing/2014/main" xmlns="" id="{4F1446CA-C39F-4BD5-AB66-A2D65B97351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72525" y="3755986"/>
            <a:ext cx="3430016" cy="2286000"/>
          </a:xfrm>
          <a:prstGeom prst="roundRect">
            <a:avLst>
              <a:gd name="adj" fmla="val 4074"/>
            </a:avLst>
          </a:prstGeom>
        </p:spPr>
      </p:pic>
      <p:pic>
        <p:nvPicPr>
          <p:cNvPr id="7" name="图片 6">
            <a:extLst>
              <a:ext uri="{FF2B5EF4-FFF2-40B4-BE49-F238E27FC236}">
                <a16:creationId xmlns:a16="http://schemas.microsoft.com/office/drawing/2014/main" xmlns="" id="{D67626A6-5613-482B-B619-72E69D1C899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66659" y="1532468"/>
            <a:ext cx="3430016" cy="2286000"/>
          </a:xfrm>
          <a:prstGeom prst="roundRect">
            <a:avLst>
              <a:gd name="adj" fmla="val 3704"/>
            </a:avLst>
          </a:prstGeom>
        </p:spPr>
      </p:pic>
      <p:sp>
        <p:nvSpPr>
          <p:cNvPr id="8" name="矩形: 圆角 7">
            <a:extLst>
              <a:ext uri="{FF2B5EF4-FFF2-40B4-BE49-F238E27FC236}">
                <a16:creationId xmlns:a16="http://schemas.microsoft.com/office/drawing/2014/main" xmlns="" id="{7F283E98-DC52-48D6-B7B0-45AD95E1F3D5}"/>
              </a:ext>
            </a:extLst>
          </p:cNvPr>
          <p:cNvSpPr/>
          <p:nvPr/>
        </p:nvSpPr>
        <p:spPr>
          <a:xfrm>
            <a:off x="688975" y="1532468"/>
            <a:ext cx="3443774" cy="4509518"/>
          </a:xfrm>
          <a:prstGeom prst="roundRect">
            <a:avLst>
              <a:gd name="adj" fmla="val 2492"/>
            </a:avLst>
          </a:prstGeom>
          <a:solidFill>
            <a:schemeClr val="bg1"/>
          </a:solidFill>
          <a:ln>
            <a:gradFill>
              <a:gsLst>
                <a:gs pos="0">
                  <a:schemeClr val="accent2"/>
                </a:gs>
                <a:gs pos="100000">
                  <a:schemeClr val="accent1"/>
                </a:gs>
              </a:gsLst>
              <a:lin ang="5400000" scaled="1"/>
            </a:gradFill>
          </a:ln>
          <a:effectLst>
            <a:outerShdw blurRad="2159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xmlns="" id="{F3263038-D54C-4433-BA59-CEF5BC37D29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5325" y="1532468"/>
            <a:ext cx="3430016" cy="2286000"/>
          </a:xfrm>
          <a:prstGeom prst="roundRect">
            <a:avLst>
              <a:gd name="adj" fmla="val 3889"/>
            </a:avLst>
          </a:prstGeom>
        </p:spPr>
      </p:pic>
      <p:sp>
        <p:nvSpPr>
          <p:cNvPr id="11" name="文本框 10">
            <a:extLst>
              <a:ext uri="{FF2B5EF4-FFF2-40B4-BE49-F238E27FC236}">
                <a16:creationId xmlns:a16="http://schemas.microsoft.com/office/drawing/2014/main" xmlns="" id="{7408343C-BCE9-4E5F-A47C-82B32A96653D}"/>
              </a:ext>
            </a:extLst>
          </p:cNvPr>
          <p:cNvSpPr txBox="1"/>
          <p:nvPr/>
        </p:nvSpPr>
        <p:spPr>
          <a:xfrm>
            <a:off x="1856864" y="4042155"/>
            <a:ext cx="1107996" cy="369332"/>
          </a:xfrm>
          <a:prstGeom prst="rect">
            <a:avLst/>
          </a:prstGeom>
          <a:noFill/>
        </p:spPr>
        <p:txBody>
          <a:bodyPr wrap="none" rtlCol="0">
            <a:spAutoFit/>
          </a:bodyPr>
          <a:lstStyle>
            <a:defPPr>
              <a:defRPr lang="zh-CN"/>
            </a:defPPr>
            <a:lvl1pPr>
              <a:defRPr>
                <a:solidFill>
                  <a:schemeClr val="accent1"/>
                </a:solidFill>
                <a:latin typeface="+mj-ea"/>
                <a:ea typeface="+mj-ea"/>
              </a:defRPr>
            </a:lvl1pPr>
          </a:lstStyle>
          <a:p>
            <a:r>
              <a:rPr lang="zh-CN" altLang="en-US" dirty="0"/>
              <a:t>公司使命</a:t>
            </a:r>
          </a:p>
        </p:txBody>
      </p:sp>
      <p:sp>
        <p:nvSpPr>
          <p:cNvPr id="12" name="文本框 11">
            <a:extLst>
              <a:ext uri="{FF2B5EF4-FFF2-40B4-BE49-F238E27FC236}">
                <a16:creationId xmlns:a16="http://schemas.microsoft.com/office/drawing/2014/main" xmlns="" id="{AC337766-4FCF-44A3-8D9E-98BE01A87C4A}"/>
              </a:ext>
            </a:extLst>
          </p:cNvPr>
          <p:cNvSpPr txBox="1"/>
          <p:nvPr/>
        </p:nvSpPr>
        <p:spPr>
          <a:xfrm>
            <a:off x="1012203" y="4545951"/>
            <a:ext cx="2797319" cy="615425"/>
          </a:xfrm>
          <a:prstGeom prst="rect">
            <a:avLst/>
          </a:prstGeom>
          <a:noFill/>
        </p:spPr>
        <p:txBody>
          <a:bodyPr wrap="square" lIns="0" tIns="0" rIns="0" bIns="0" rtlCol="0">
            <a:spAutoFit/>
          </a:bodyPr>
          <a:lstStyle/>
          <a:p>
            <a:pPr algn="just">
              <a:lnSpc>
                <a:spcPct val="130000"/>
              </a:lnSpc>
            </a:pPr>
            <a:r>
              <a:rPr lang="zh-CN" altLang="en-US" sz="1600" dirty="0"/>
              <a:t>让客户健康，让员工成长</a:t>
            </a:r>
            <a:r>
              <a:rPr lang="en-US" altLang="zh-CN" sz="1600" dirty="0"/>
              <a:t>;</a:t>
            </a:r>
            <a:r>
              <a:rPr lang="zh-CN" altLang="en-US" sz="1600" dirty="0"/>
              <a:t>为中小型餐饮投资者保驾护航。</a:t>
            </a:r>
          </a:p>
        </p:txBody>
      </p:sp>
      <p:sp>
        <p:nvSpPr>
          <p:cNvPr id="13" name="文本框 12">
            <a:extLst>
              <a:ext uri="{FF2B5EF4-FFF2-40B4-BE49-F238E27FC236}">
                <a16:creationId xmlns:a16="http://schemas.microsoft.com/office/drawing/2014/main" xmlns="" id="{19E258FD-6A6A-4E97-8C2A-F55FE180C2A4}"/>
              </a:ext>
            </a:extLst>
          </p:cNvPr>
          <p:cNvSpPr txBox="1"/>
          <p:nvPr/>
        </p:nvSpPr>
        <p:spPr>
          <a:xfrm>
            <a:off x="5535123" y="1771866"/>
            <a:ext cx="1107996" cy="369332"/>
          </a:xfrm>
          <a:prstGeom prst="rect">
            <a:avLst/>
          </a:prstGeom>
          <a:noFill/>
        </p:spPr>
        <p:txBody>
          <a:bodyPr wrap="none" rtlCol="0">
            <a:spAutoFit/>
          </a:bodyPr>
          <a:lstStyle>
            <a:defPPr>
              <a:defRPr lang="zh-CN"/>
            </a:defPPr>
            <a:lvl1pPr>
              <a:defRPr>
                <a:solidFill>
                  <a:schemeClr val="accent1"/>
                </a:solidFill>
                <a:latin typeface="+mj-ea"/>
                <a:ea typeface="+mj-ea"/>
              </a:defRPr>
            </a:lvl1pPr>
          </a:lstStyle>
          <a:p>
            <a:r>
              <a:rPr lang="zh-CN" altLang="en-US" dirty="0"/>
              <a:t>公司愿景</a:t>
            </a:r>
          </a:p>
        </p:txBody>
      </p:sp>
      <p:sp>
        <p:nvSpPr>
          <p:cNvPr id="14" name="文本框 13">
            <a:extLst>
              <a:ext uri="{FF2B5EF4-FFF2-40B4-BE49-F238E27FC236}">
                <a16:creationId xmlns:a16="http://schemas.microsoft.com/office/drawing/2014/main" xmlns="" id="{509F2846-43D5-4D96-BA91-00FB092DA796}"/>
              </a:ext>
            </a:extLst>
          </p:cNvPr>
          <p:cNvSpPr txBox="1"/>
          <p:nvPr/>
        </p:nvSpPr>
        <p:spPr>
          <a:xfrm>
            <a:off x="4688873" y="2312401"/>
            <a:ext cx="2797319" cy="615425"/>
          </a:xfrm>
          <a:prstGeom prst="rect">
            <a:avLst/>
          </a:prstGeom>
          <a:noFill/>
        </p:spPr>
        <p:txBody>
          <a:bodyPr wrap="square" lIns="0" tIns="0" rIns="0" bIns="0" rtlCol="0">
            <a:spAutoFit/>
          </a:bodyPr>
          <a:lstStyle/>
          <a:p>
            <a:pPr algn="just">
              <a:lnSpc>
                <a:spcPct val="130000"/>
              </a:lnSpc>
            </a:pPr>
            <a:r>
              <a:rPr lang="zh-CN" altLang="en-US" sz="1600" dirty="0"/>
              <a:t>传承创新中国饮食文化，争创中国餐饮第一健康品牌。</a:t>
            </a:r>
          </a:p>
        </p:txBody>
      </p:sp>
      <p:sp>
        <p:nvSpPr>
          <p:cNvPr id="16" name="文本框 15">
            <a:extLst>
              <a:ext uri="{FF2B5EF4-FFF2-40B4-BE49-F238E27FC236}">
                <a16:creationId xmlns:a16="http://schemas.microsoft.com/office/drawing/2014/main" xmlns="" id="{D1EA5069-442D-44B9-BA76-CD64B349314D}"/>
              </a:ext>
            </a:extLst>
          </p:cNvPr>
          <p:cNvSpPr txBox="1"/>
          <p:nvPr/>
        </p:nvSpPr>
        <p:spPr>
          <a:xfrm>
            <a:off x="9115914" y="4042155"/>
            <a:ext cx="1338828" cy="369332"/>
          </a:xfrm>
          <a:prstGeom prst="rect">
            <a:avLst/>
          </a:prstGeom>
          <a:noFill/>
        </p:spPr>
        <p:txBody>
          <a:bodyPr wrap="none" rtlCol="0">
            <a:spAutoFit/>
          </a:bodyPr>
          <a:lstStyle>
            <a:defPPr>
              <a:defRPr lang="zh-CN"/>
            </a:defPPr>
            <a:lvl1pPr>
              <a:defRPr>
                <a:solidFill>
                  <a:schemeClr val="accent1"/>
                </a:solidFill>
                <a:latin typeface="+mj-ea"/>
                <a:ea typeface="+mj-ea"/>
              </a:defRPr>
            </a:lvl1pPr>
          </a:lstStyle>
          <a:p>
            <a:r>
              <a:rPr lang="zh-CN" altLang="en-US" dirty="0"/>
              <a:t>公司价值观</a:t>
            </a:r>
          </a:p>
        </p:txBody>
      </p:sp>
      <p:sp>
        <p:nvSpPr>
          <p:cNvPr id="17" name="文本框 16">
            <a:extLst>
              <a:ext uri="{FF2B5EF4-FFF2-40B4-BE49-F238E27FC236}">
                <a16:creationId xmlns:a16="http://schemas.microsoft.com/office/drawing/2014/main" xmlns="" id="{0B3BA26E-06B5-4687-9DEF-C85F9DCAD112}"/>
              </a:ext>
            </a:extLst>
          </p:cNvPr>
          <p:cNvSpPr txBox="1"/>
          <p:nvPr/>
        </p:nvSpPr>
        <p:spPr>
          <a:xfrm>
            <a:off x="8386669" y="4545951"/>
            <a:ext cx="2797319" cy="615425"/>
          </a:xfrm>
          <a:prstGeom prst="rect">
            <a:avLst/>
          </a:prstGeom>
          <a:noFill/>
        </p:spPr>
        <p:txBody>
          <a:bodyPr wrap="square" lIns="0" tIns="0" rIns="0" bIns="0" rtlCol="0">
            <a:spAutoFit/>
          </a:bodyPr>
          <a:lstStyle/>
          <a:p>
            <a:pPr algn="just">
              <a:lnSpc>
                <a:spcPct val="130000"/>
              </a:lnSpc>
            </a:pPr>
            <a:r>
              <a:rPr lang="zh-CN" altLang="en-US" sz="1600" dirty="0"/>
              <a:t>对社会尽责，以情服务客户，以爱培育员工。</a:t>
            </a:r>
            <a:endParaRPr lang="en-US" altLang="zh-CN" sz="1600" dirty="0"/>
          </a:p>
        </p:txBody>
      </p:sp>
    </p:spTree>
    <p:extLst>
      <p:ext uri="{BB962C8B-B14F-4D97-AF65-F5344CB8AC3E}">
        <p14:creationId xmlns:p14="http://schemas.microsoft.com/office/powerpoint/2010/main" val="15820469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xmlns="" id="{CE1CF17E-2D85-4440-8FE2-479CEE35F8C8}"/>
              </a:ext>
            </a:extLst>
          </p:cNvPr>
          <p:cNvSpPr/>
          <p:nvPr/>
        </p:nvSpPr>
        <p:spPr>
          <a:xfrm>
            <a:off x="3979446" y="1147346"/>
            <a:ext cx="4233109" cy="4233109"/>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Arial" panose="020B0604020202020204" pitchFamily="34" charset="0"/>
              <a:ea typeface="微软雅黑 Light" panose="020B0502040204020203" pitchFamily="34" charset="-122"/>
              <a:cs typeface="+mn-cs"/>
            </a:endParaRPr>
          </a:p>
        </p:txBody>
      </p:sp>
      <p:sp>
        <p:nvSpPr>
          <p:cNvPr id="4" name="椭圆 3">
            <a:extLst>
              <a:ext uri="{FF2B5EF4-FFF2-40B4-BE49-F238E27FC236}">
                <a16:creationId xmlns:a16="http://schemas.microsoft.com/office/drawing/2014/main" xmlns="" id="{5C0B61AE-22ED-4833-A900-2B950462F373}"/>
              </a:ext>
            </a:extLst>
          </p:cNvPr>
          <p:cNvSpPr/>
          <p:nvPr/>
        </p:nvSpPr>
        <p:spPr>
          <a:xfrm>
            <a:off x="4727138" y="1895038"/>
            <a:ext cx="2737725" cy="2737725"/>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Arial" panose="020B0604020202020204" pitchFamily="34" charset="0"/>
              <a:ea typeface="微软雅黑 Light" panose="020B0502040204020203" pitchFamily="34" charset="-122"/>
              <a:cs typeface="+mn-cs"/>
            </a:endParaRPr>
          </a:p>
        </p:txBody>
      </p:sp>
      <p:sp>
        <p:nvSpPr>
          <p:cNvPr id="5" name="椭圆 4">
            <a:extLst>
              <a:ext uri="{FF2B5EF4-FFF2-40B4-BE49-F238E27FC236}">
                <a16:creationId xmlns:a16="http://schemas.microsoft.com/office/drawing/2014/main" xmlns="" id="{3ACCF20E-ED97-4A6B-A3CD-54A021544012}"/>
              </a:ext>
            </a:extLst>
          </p:cNvPr>
          <p:cNvSpPr/>
          <p:nvPr/>
        </p:nvSpPr>
        <p:spPr>
          <a:xfrm>
            <a:off x="3776245" y="944146"/>
            <a:ext cx="4639512" cy="4639510"/>
          </a:xfrm>
          <a:prstGeom prst="ellipse">
            <a:avLst/>
          </a:prstGeom>
          <a:noFill/>
          <a:ln>
            <a:solidFill>
              <a:schemeClr val="accent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Arial" panose="020B0604020202020204" pitchFamily="34" charset="0"/>
              <a:ea typeface="微软雅黑 Light" panose="020B0502040204020203" pitchFamily="34" charset="-122"/>
              <a:cs typeface="+mn-cs"/>
            </a:endParaRPr>
          </a:p>
        </p:txBody>
      </p:sp>
      <p:sp>
        <p:nvSpPr>
          <p:cNvPr id="6" name="文本框 5">
            <a:extLst>
              <a:ext uri="{FF2B5EF4-FFF2-40B4-BE49-F238E27FC236}">
                <a16:creationId xmlns:a16="http://schemas.microsoft.com/office/drawing/2014/main" xmlns="" id="{94B6EA4D-7E83-4667-8CB2-65F4393E4684}"/>
              </a:ext>
            </a:extLst>
          </p:cNvPr>
          <p:cNvSpPr txBox="1"/>
          <p:nvPr/>
        </p:nvSpPr>
        <p:spPr>
          <a:xfrm>
            <a:off x="5285522" y="3002290"/>
            <a:ext cx="1620957" cy="523220"/>
          </a:xfrm>
          <a:prstGeom prst="rect">
            <a:avLst/>
          </a:prstGeom>
          <a:noFill/>
        </p:spPr>
        <p:txBody>
          <a:bodyPr wrap="none" rtlCol="0">
            <a:spAutoFit/>
          </a:bodyPr>
          <a:lstStyle/>
          <a:p>
            <a:r>
              <a:rPr lang="zh-CN" altLang="en-US" sz="2800" dirty="0">
                <a:solidFill>
                  <a:schemeClr val="bg1"/>
                </a:solidFill>
                <a:latin typeface="+mj-ea"/>
                <a:ea typeface="+mj-ea"/>
              </a:rPr>
              <a:t>企业文化</a:t>
            </a:r>
          </a:p>
        </p:txBody>
      </p:sp>
      <p:sp>
        <p:nvSpPr>
          <p:cNvPr id="7" name="椭圆 6">
            <a:extLst>
              <a:ext uri="{FF2B5EF4-FFF2-40B4-BE49-F238E27FC236}">
                <a16:creationId xmlns:a16="http://schemas.microsoft.com/office/drawing/2014/main" xmlns="" id="{EDA5471C-BEF5-4605-82E4-287C824C9CA0}"/>
              </a:ext>
            </a:extLst>
          </p:cNvPr>
          <p:cNvSpPr/>
          <p:nvPr/>
        </p:nvSpPr>
        <p:spPr>
          <a:xfrm>
            <a:off x="7402834" y="1199011"/>
            <a:ext cx="985652" cy="98565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椭圆 7">
            <a:extLst>
              <a:ext uri="{FF2B5EF4-FFF2-40B4-BE49-F238E27FC236}">
                <a16:creationId xmlns:a16="http://schemas.microsoft.com/office/drawing/2014/main" xmlns="" id="{347477CB-E83C-492B-A506-F52EB5B1E348}"/>
              </a:ext>
            </a:extLst>
          </p:cNvPr>
          <p:cNvSpPr/>
          <p:nvPr/>
        </p:nvSpPr>
        <p:spPr>
          <a:xfrm>
            <a:off x="7402834" y="4055679"/>
            <a:ext cx="985652" cy="98565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D0137E84-43EA-4260-B102-A03823298577}"/>
              </a:ext>
            </a:extLst>
          </p:cNvPr>
          <p:cNvSpPr/>
          <p:nvPr/>
        </p:nvSpPr>
        <p:spPr>
          <a:xfrm>
            <a:off x="3741486" y="1199011"/>
            <a:ext cx="985652" cy="98565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椭圆 9">
            <a:extLst>
              <a:ext uri="{FF2B5EF4-FFF2-40B4-BE49-F238E27FC236}">
                <a16:creationId xmlns:a16="http://schemas.microsoft.com/office/drawing/2014/main" xmlns="" id="{E6C69A05-28F7-4E47-807F-0ABF5EA163E7}"/>
              </a:ext>
            </a:extLst>
          </p:cNvPr>
          <p:cNvSpPr/>
          <p:nvPr/>
        </p:nvSpPr>
        <p:spPr>
          <a:xfrm>
            <a:off x="3741486" y="4055679"/>
            <a:ext cx="985652" cy="98565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45ADB064-1AF3-4F82-8BF4-8E44195A74C5}"/>
              </a:ext>
            </a:extLst>
          </p:cNvPr>
          <p:cNvSpPr txBox="1"/>
          <p:nvPr/>
        </p:nvSpPr>
        <p:spPr>
          <a:xfrm>
            <a:off x="8563668" y="922464"/>
            <a:ext cx="1415772" cy="461665"/>
          </a:xfrm>
          <a:prstGeom prst="rect">
            <a:avLst/>
          </a:prstGeom>
          <a:noFill/>
        </p:spPr>
        <p:txBody>
          <a:bodyPr wrap="none" rtlCol="0">
            <a:spAutoFit/>
          </a:bodyPr>
          <a:lstStyle/>
          <a:p>
            <a:r>
              <a:rPr lang="zh-CN" altLang="en-US" sz="2400" dirty="0">
                <a:solidFill>
                  <a:schemeClr val="accent1"/>
                </a:solidFill>
                <a:latin typeface="+mj-ea"/>
                <a:ea typeface="+mj-ea"/>
              </a:rPr>
              <a:t>企业愿景</a:t>
            </a:r>
          </a:p>
        </p:txBody>
      </p:sp>
      <p:sp>
        <p:nvSpPr>
          <p:cNvPr id="12" name="文本框 11">
            <a:extLst>
              <a:ext uri="{FF2B5EF4-FFF2-40B4-BE49-F238E27FC236}">
                <a16:creationId xmlns:a16="http://schemas.microsoft.com/office/drawing/2014/main" xmlns="" id="{676D14AF-1813-4BDA-989F-3B6DAEE8B019}"/>
              </a:ext>
            </a:extLst>
          </p:cNvPr>
          <p:cNvSpPr txBox="1"/>
          <p:nvPr/>
        </p:nvSpPr>
        <p:spPr>
          <a:xfrm>
            <a:off x="8563668" y="1384129"/>
            <a:ext cx="3021907" cy="784702"/>
          </a:xfrm>
          <a:prstGeom prst="rect">
            <a:avLst/>
          </a:prstGeom>
          <a:noFill/>
        </p:spPr>
        <p:txBody>
          <a:bodyPr wrap="square" rtlCol="0">
            <a:spAutoFit/>
          </a:bodyPr>
          <a:lstStyle/>
          <a:p>
            <a:pPr algn="just">
              <a:lnSpc>
                <a:spcPct val="130000"/>
              </a:lnSpc>
            </a:pPr>
            <a:r>
              <a:rPr lang="zh-CN" altLang="en-US" sz="1800" dirty="0"/>
              <a:t>传承创新中国饮食文化，争创中国餐饮第一健康品牌。</a:t>
            </a:r>
          </a:p>
        </p:txBody>
      </p:sp>
      <p:sp>
        <p:nvSpPr>
          <p:cNvPr id="13" name="文本框 12">
            <a:extLst>
              <a:ext uri="{FF2B5EF4-FFF2-40B4-BE49-F238E27FC236}">
                <a16:creationId xmlns:a16="http://schemas.microsoft.com/office/drawing/2014/main" xmlns="" id="{7F841726-17B4-492C-95E5-F2756E103952}"/>
              </a:ext>
            </a:extLst>
          </p:cNvPr>
          <p:cNvSpPr txBox="1"/>
          <p:nvPr/>
        </p:nvSpPr>
        <p:spPr>
          <a:xfrm>
            <a:off x="2234805" y="922464"/>
            <a:ext cx="1415772" cy="461665"/>
          </a:xfrm>
          <a:prstGeom prst="rect">
            <a:avLst/>
          </a:prstGeom>
          <a:noFill/>
        </p:spPr>
        <p:txBody>
          <a:bodyPr wrap="none" rtlCol="0">
            <a:spAutoFit/>
          </a:bodyPr>
          <a:lstStyle/>
          <a:p>
            <a:r>
              <a:rPr lang="zh-CN" altLang="en-US" sz="2400" dirty="0">
                <a:solidFill>
                  <a:schemeClr val="accent1"/>
                </a:solidFill>
                <a:latin typeface="+mj-ea"/>
                <a:ea typeface="+mj-ea"/>
              </a:rPr>
              <a:t>企业使命</a:t>
            </a:r>
          </a:p>
        </p:txBody>
      </p:sp>
      <p:sp>
        <p:nvSpPr>
          <p:cNvPr id="14" name="文本框 13">
            <a:extLst>
              <a:ext uri="{FF2B5EF4-FFF2-40B4-BE49-F238E27FC236}">
                <a16:creationId xmlns:a16="http://schemas.microsoft.com/office/drawing/2014/main" xmlns="" id="{40FE3CDE-3462-48A7-8B0B-37D3B095E05A}"/>
              </a:ext>
            </a:extLst>
          </p:cNvPr>
          <p:cNvSpPr txBox="1"/>
          <p:nvPr/>
        </p:nvSpPr>
        <p:spPr>
          <a:xfrm>
            <a:off x="603408" y="1384129"/>
            <a:ext cx="3021907" cy="784702"/>
          </a:xfrm>
          <a:prstGeom prst="rect">
            <a:avLst/>
          </a:prstGeom>
          <a:noFill/>
        </p:spPr>
        <p:txBody>
          <a:bodyPr wrap="square" rtlCol="0">
            <a:spAutoFit/>
          </a:bodyPr>
          <a:lstStyle/>
          <a:p>
            <a:pPr algn="just">
              <a:lnSpc>
                <a:spcPct val="130000"/>
              </a:lnSpc>
            </a:pPr>
            <a:r>
              <a:rPr lang="zh-CN" altLang="en-US" sz="1800" dirty="0"/>
              <a:t>让客户健康，让员工成长</a:t>
            </a:r>
            <a:r>
              <a:rPr lang="en-US" altLang="zh-CN" sz="1800" dirty="0"/>
              <a:t>;</a:t>
            </a:r>
            <a:r>
              <a:rPr lang="zh-CN" altLang="en-US" sz="1800" dirty="0"/>
              <a:t>为中小型餐饮投资者保驾护航。</a:t>
            </a:r>
          </a:p>
        </p:txBody>
      </p:sp>
      <p:sp>
        <p:nvSpPr>
          <p:cNvPr id="15" name="文本框 14">
            <a:extLst>
              <a:ext uri="{FF2B5EF4-FFF2-40B4-BE49-F238E27FC236}">
                <a16:creationId xmlns:a16="http://schemas.microsoft.com/office/drawing/2014/main" xmlns="" id="{63288F3F-9FFC-410C-9A75-CE87E30A5EF2}"/>
              </a:ext>
            </a:extLst>
          </p:cNvPr>
          <p:cNvSpPr txBox="1"/>
          <p:nvPr/>
        </p:nvSpPr>
        <p:spPr>
          <a:xfrm>
            <a:off x="8541425" y="3778747"/>
            <a:ext cx="1415772" cy="461665"/>
          </a:xfrm>
          <a:prstGeom prst="rect">
            <a:avLst/>
          </a:prstGeom>
          <a:noFill/>
        </p:spPr>
        <p:txBody>
          <a:bodyPr wrap="none" rtlCol="0">
            <a:spAutoFit/>
          </a:bodyPr>
          <a:lstStyle/>
          <a:p>
            <a:r>
              <a:rPr lang="zh-CN" altLang="en-US" sz="2400" dirty="0">
                <a:solidFill>
                  <a:schemeClr val="accent1"/>
                </a:solidFill>
                <a:latin typeface="+mj-ea"/>
                <a:ea typeface="+mj-ea"/>
              </a:rPr>
              <a:t>企业精神</a:t>
            </a:r>
          </a:p>
        </p:txBody>
      </p:sp>
      <p:sp>
        <p:nvSpPr>
          <p:cNvPr id="16" name="文本框 15">
            <a:extLst>
              <a:ext uri="{FF2B5EF4-FFF2-40B4-BE49-F238E27FC236}">
                <a16:creationId xmlns:a16="http://schemas.microsoft.com/office/drawing/2014/main" xmlns="" id="{1D50C144-8447-4806-AF76-00CBD4D5B3B4}"/>
              </a:ext>
            </a:extLst>
          </p:cNvPr>
          <p:cNvSpPr txBox="1"/>
          <p:nvPr/>
        </p:nvSpPr>
        <p:spPr>
          <a:xfrm>
            <a:off x="8541425" y="4240412"/>
            <a:ext cx="3021907" cy="424603"/>
          </a:xfrm>
          <a:prstGeom prst="rect">
            <a:avLst/>
          </a:prstGeom>
          <a:noFill/>
        </p:spPr>
        <p:txBody>
          <a:bodyPr wrap="square" rtlCol="0">
            <a:spAutoFit/>
          </a:bodyPr>
          <a:lstStyle/>
          <a:p>
            <a:pPr algn="just">
              <a:lnSpc>
                <a:spcPct val="130000"/>
              </a:lnSpc>
            </a:pPr>
            <a:r>
              <a:rPr lang="zh-CN" altLang="en-US" sz="1800" dirty="0"/>
              <a:t>诚信，高效，创新，超越</a:t>
            </a:r>
          </a:p>
        </p:txBody>
      </p:sp>
      <p:sp>
        <p:nvSpPr>
          <p:cNvPr id="17" name="文本框 16">
            <a:extLst>
              <a:ext uri="{FF2B5EF4-FFF2-40B4-BE49-F238E27FC236}">
                <a16:creationId xmlns:a16="http://schemas.microsoft.com/office/drawing/2014/main" xmlns="" id="{ABCE7710-A7DD-4C8F-AAF8-4B30994B60CA}"/>
              </a:ext>
            </a:extLst>
          </p:cNvPr>
          <p:cNvSpPr txBox="1"/>
          <p:nvPr/>
        </p:nvSpPr>
        <p:spPr>
          <a:xfrm>
            <a:off x="1931595" y="3778747"/>
            <a:ext cx="1723549" cy="461665"/>
          </a:xfrm>
          <a:prstGeom prst="rect">
            <a:avLst/>
          </a:prstGeom>
          <a:noFill/>
        </p:spPr>
        <p:txBody>
          <a:bodyPr wrap="none" rtlCol="0">
            <a:spAutoFit/>
          </a:bodyPr>
          <a:lstStyle/>
          <a:p>
            <a:r>
              <a:rPr lang="zh-CN" altLang="en-US" sz="2400" dirty="0">
                <a:solidFill>
                  <a:schemeClr val="accent1"/>
                </a:solidFill>
                <a:latin typeface="+mj-ea"/>
                <a:ea typeface="+mj-ea"/>
              </a:rPr>
              <a:t>企业价值观</a:t>
            </a:r>
          </a:p>
        </p:txBody>
      </p:sp>
      <p:sp>
        <p:nvSpPr>
          <p:cNvPr id="18" name="文本框 17">
            <a:extLst>
              <a:ext uri="{FF2B5EF4-FFF2-40B4-BE49-F238E27FC236}">
                <a16:creationId xmlns:a16="http://schemas.microsoft.com/office/drawing/2014/main" xmlns="" id="{E9FED792-7D8D-42DA-92EC-54D1B7CACD09}"/>
              </a:ext>
            </a:extLst>
          </p:cNvPr>
          <p:cNvSpPr txBox="1"/>
          <p:nvPr/>
        </p:nvSpPr>
        <p:spPr>
          <a:xfrm>
            <a:off x="628670" y="4240412"/>
            <a:ext cx="3021907" cy="784702"/>
          </a:xfrm>
          <a:prstGeom prst="rect">
            <a:avLst/>
          </a:prstGeom>
          <a:noFill/>
        </p:spPr>
        <p:txBody>
          <a:bodyPr wrap="square" rtlCol="0">
            <a:spAutoFit/>
          </a:bodyPr>
          <a:lstStyle/>
          <a:p>
            <a:pPr algn="just">
              <a:lnSpc>
                <a:spcPct val="130000"/>
              </a:lnSpc>
            </a:pPr>
            <a:r>
              <a:rPr lang="zh-CN" altLang="en-US" sz="1800" dirty="0"/>
              <a:t>对社会尽责，以情服务客户，以爱培育员工</a:t>
            </a:r>
            <a:r>
              <a:rPr lang="zh-CN" altLang="en-US" dirty="0"/>
              <a:t>。</a:t>
            </a:r>
            <a:endParaRPr lang="en-US" altLang="zh-CN" sz="1800" dirty="0"/>
          </a:p>
        </p:txBody>
      </p:sp>
      <p:sp>
        <p:nvSpPr>
          <p:cNvPr id="19" name="iconfont-11910-7191776">
            <a:extLst>
              <a:ext uri="{FF2B5EF4-FFF2-40B4-BE49-F238E27FC236}">
                <a16:creationId xmlns:a16="http://schemas.microsoft.com/office/drawing/2014/main" xmlns="" id="{0673DFD5-7060-4DD3-8EB8-9D80C84655A8}"/>
              </a:ext>
            </a:extLst>
          </p:cNvPr>
          <p:cNvSpPr/>
          <p:nvPr/>
        </p:nvSpPr>
        <p:spPr>
          <a:xfrm>
            <a:off x="3928822" y="1427671"/>
            <a:ext cx="609685" cy="528332"/>
          </a:xfrm>
          <a:custGeom>
            <a:avLst/>
            <a:gdLst>
              <a:gd name="T0" fmla="*/ 8960 w 9600"/>
              <a:gd name="T1" fmla="*/ 7680 h 8320"/>
              <a:gd name="T2" fmla="*/ 7680 w 9600"/>
              <a:gd name="T3" fmla="*/ 1920 h 8320"/>
              <a:gd name="T4" fmla="*/ 5760 w 9600"/>
              <a:gd name="T5" fmla="*/ 1280 h 8320"/>
              <a:gd name="T6" fmla="*/ 1920 w 9600"/>
              <a:gd name="T7" fmla="*/ 0 h 8320"/>
              <a:gd name="T8" fmla="*/ 640 w 9600"/>
              <a:gd name="T9" fmla="*/ 7680 h 8320"/>
              <a:gd name="T10" fmla="*/ 0 w 9600"/>
              <a:gd name="T11" fmla="*/ 8000 h 8320"/>
              <a:gd name="T12" fmla="*/ 9280 w 9600"/>
              <a:gd name="T13" fmla="*/ 8320 h 8320"/>
              <a:gd name="T14" fmla="*/ 9280 w 9600"/>
              <a:gd name="T15" fmla="*/ 7680 h 8320"/>
              <a:gd name="T16" fmla="*/ 5120 w 9600"/>
              <a:gd name="T17" fmla="*/ 7680 h 8320"/>
              <a:gd name="T18" fmla="*/ 1280 w 9600"/>
              <a:gd name="T19" fmla="*/ 1280 h 8320"/>
              <a:gd name="T20" fmla="*/ 4480 w 9600"/>
              <a:gd name="T21" fmla="*/ 640 h 8320"/>
              <a:gd name="T22" fmla="*/ 5120 w 9600"/>
              <a:gd name="T23" fmla="*/ 1920 h 8320"/>
              <a:gd name="T24" fmla="*/ 5760 w 9600"/>
              <a:gd name="T25" fmla="*/ 7680 h 8320"/>
              <a:gd name="T26" fmla="*/ 7680 w 9600"/>
              <a:gd name="T27" fmla="*/ 2560 h 8320"/>
              <a:gd name="T28" fmla="*/ 8320 w 9600"/>
              <a:gd name="T29" fmla="*/ 7680 h 8320"/>
              <a:gd name="T30" fmla="*/ 2240 w 9600"/>
              <a:gd name="T31" fmla="*/ 1920 h 8320"/>
              <a:gd name="T32" fmla="*/ 2240 w 9600"/>
              <a:gd name="T33" fmla="*/ 2560 h 8320"/>
              <a:gd name="T34" fmla="*/ 4480 w 9600"/>
              <a:gd name="T35" fmla="*/ 2240 h 8320"/>
              <a:gd name="T36" fmla="*/ 4160 w 9600"/>
              <a:gd name="T37" fmla="*/ 3840 h 8320"/>
              <a:gd name="T38" fmla="*/ 1920 w 9600"/>
              <a:gd name="T39" fmla="*/ 4160 h 8320"/>
              <a:gd name="T40" fmla="*/ 4160 w 9600"/>
              <a:gd name="T41" fmla="*/ 4480 h 8320"/>
              <a:gd name="T42" fmla="*/ 4160 w 9600"/>
              <a:gd name="T43" fmla="*/ 3840 h 8320"/>
              <a:gd name="T44" fmla="*/ 2240 w 9600"/>
              <a:gd name="T45" fmla="*/ 5760 h 8320"/>
              <a:gd name="T46" fmla="*/ 2240 w 9600"/>
              <a:gd name="T47" fmla="*/ 6400 h 8320"/>
              <a:gd name="T48" fmla="*/ 4480 w 9600"/>
              <a:gd name="T49" fmla="*/ 6080 h 8320"/>
              <a:gd name="T50" fmla="*/ 7360 w 9600"/>
              <a:gd name="T51" fmla="*/ 3840 h 8320"/>
              <a:gd name="T52" fmla="*/ 6400 w 9600"/>
              <a:gd name="T53" fmla="*/ 4160 h 8320"/>
              <a:gd name="T54" fmla="*/ 7360 w 9600"/>
              <a:gd name="T55" fmla="*/ 4480 h 8320"/>
              <a:gd name="T56" fmla="*/ 7360 w 9600"/>
              <a:gd name="T57" fmla="*/ 3840 h 8320"/>
              <a:gd name="T58" fmla="*/ 6720 w 9600"/>
              <a:gd name="T59" fmla="*/ 5760 h 8320"/>
              <a:gd name="T60" fmla="*/ 6720 w 9600"/>
              <a:gd name="T61" fmla="*/ 6400 h 8320"/>
              <a:gd name="T62" fmla="*/ 7680 w 9600"/>
              <a:gd name="T63" fmla="*/ 6080 h 8320"/>
              <a:gd name="T64" fmla="*/ 7360 w 9600"/>
              <a:gd name="T65" fmla="*/ 5760 h 8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00" h="8320">
                <a:moveTo>
                  <a:pt x="9280" y="7680"/>
                </a:moveTo>
                <a:lnTo>
                  <a:pt x="8960" y="7680"/>
                </a:lnTo>
                <a:lnTo>
                  <a:pt x="8960" y="3200"/>
                </a:lnTo>
                <a:cubicBezTo>
                  <a:pt x="8960" y="2496"/>
                  <a:pt x="8384" y="1920"/>
                  <a:pt x="7680" y="1920"/>
                </a:cubicBezTo>
                <a:lnTo>
                  <a:pt x="5760" y="1920"/>
                </a:lnTo>
                <a:lnTo>
                  <a:pt x="5760" y="1280"/>
                </a:lnTo>
                <a:cubicBezTo>
                  <a:pt x="5760" y="576"/>
                  <a:pt x="5184" y="0"/>
                  <a:pt x="4480" y="0"/>
                </a:cubicBezTo>
                <a:lnTo>
                  <a:pt x="1920" y="0"/>
                </a:lnTo>
                <a:cubicBezTo>
                  <a:pt x="1216" y="0"/>
                  <a:pt x="640" y="576"/>
                  <a:pt x="640" y="1280"/>
                </a:cubicBezTo>
                <a:lnTo>
                  <a:pt x="640" y="7680"/>
                </a:lnTo>
                <a:lnTo>
                  <a:pt x="320" y="7680"/>
                </a:lnTo>
                <a:cubicBezTo>
                  <a:pt x="141" y="7680"/>
                  <a:pt x="0" y="7821"/>
                  <a:pt x="0" y="8000"/>
                </a:cubicBezTo>
                <a:cubicBezTo>
                  <a:pt x="0" y="8179"/>
                  <a:pt x="141" y="8320"/>
                  <a:pt x="320" y="8320"/>
                </a:cubicBezTo>
                <a:lnTo>
                  <a:pt x="9280" y="8320"/>
                </a:lnTo>
                <a:cubicBezTo>
                  <a:pt x="9459" y="8320"/>
                  <a:pt x="9600" y="8179"/>
                  <a:pt x="9600" y="8000"/>
                </a:cubicBezTo>
                <a:cubicBezTo>
                  <a:pt x="9600" y="7821"/>
                  <a:pt x="9459" y="7680"/>
                  <a:pt x="9280" y="7680"/>
                </a:cubicBezTo>
                <a:close/>
                <a:moveTo>
                  <a:pt x="5120" y="1920"/>
                </a:moveTo>
                <a:lnTo>
                  <a:pt x="5120" y="7680"/>
                </a:lnTo>
                <a:lnTo>
                  <a:pt x="1280" y="7680"/>
                </a:lnTo>
                <a:lnTo>
                  <a:pt x="1280" y="1280"/>
                </a:lnTo>
                <a:cubicBezTo>
                  <a:pt x="1280" y="928"/>
                  <a:pt x="1567" y="640"/>
                  <a:pt x="1920" y="640"/>
                </a:cubicBezTo>
                <a:lnTo>
                  <a:pt x="4480" y="640"/>
                </a:lnTo>
                <a:cubicBezTo>
                  <a:pt x="4833" y="640"/>
                  <a:pt x="5120" y="928"/>
                  <a:pt x="5120" y="1280"/>
                </a:cubicBezTo>
                <a:lnTo>
                  <a:pt x="5120" y="1920"/>
                </a:lnTo>
                <a:close/>
                <a:moveTo>
                  <a:pt x="8320" y="7680"/>
                </a:moveTo>
                <a:lnTo>
                  <a:pt x="5760" y="7680"/>
                </a:lnTo>
                <a:lnTo>
                  <a:pt x="5760" y="2560"/>
                </a:lnTo>
                <a:lnTo>
                  <a:pt x="7680" y="2560"/>
                </a:lnTo>
                <a:cubicBezTo>
                  <a:pt x="8033" y="2560"/>
                  <a:pt x="8320" y="2848"/>
                  <a:pt x="8320" y="3200"/>
                </a:cubicBezTo>
                <a:lnTo>
                  <a:pt x="8320" y="7680"/>
                </a:lnTo>
                <a:close/>
                <a:moveTo>
                  <a:pt x="4160" y="1920"/>
                </a:moveTo>
                <a:lnTo>
                  <a:pt x="2240" y="1920"/>
                </a:lnTo>
                <a:cubicBezTo>
                  <a:pt x="2061" y="1920"/>
                  <a:pt x="1920" y="2061"/>
                  <a:pt x="1920" y="2240"/>
                </a:cubicBezTo>
                <a:cubicBezTo>
                  <a:pt x="1920" y="2419"/>
                  <a:pt x="2061" y="2560"/>
                  <a:pt x="2240" y="2560"/>
                </a:cubicBezTo>
                <a:lnTo>
                  <a:pt x="4160" y="2560"/>
                </a:lnTo>
                <a:cubicBezTo>
                  <a:pt x="4339" y="2560"/>
                  <a:pt x="4480" y="2419"/>
                  <a:pt x="4480" y="2240"/>
                </a:cubicBezTo>
                <a:cubicBezTo>
                  <a:pt x="4480" y="2061"/>
                  <a:pt x="4339" y="1920"/>
                  <a:pt x="4160" y="1920"/>
                </a:cubicBezTo>
                <a:close/>
                <a:moveTo>
                  <a:pt x="4160" y="3840"/>
                </a:moveTo>
                <a:lnTo>
                  <a:pt x="2240" y="3840"/>
                </a:lnTo>
                <a:cubicBezTo>
                  <a:pt x="2061" y="3840"/>
                  <a:pt x="1920" y="3981"/>
                  <a:pt x="1920" y="4160"/>
                </a:cubicBezTo>
                <a:cubicBezTo>
                  <a:pt x="1920" y="4339"/>
                  <a:pt x="2061" y="4480"/>
                  <a:pt x="2240" y="4480"/>
                </a:cubicBezTo>
                <a:lnTo>
                  <a:pt x="4160" y="4480"/>
                </a:lnTo>
                <a:cubicBezTo>
                  <a:pt x="4339" y="4480"/>
                  <a:pt x="4480" y="4339"/>
                  <a:pt x="4480" y="4160"/>
                </a:cubicBezTo>
                <a:cubicBezTo>
                  <a:pt x="4480" y="3981"/>
                  <a:pt x="4339" y="3840"/>
                  <a:pt x="4160" y="3840"/>
                </a:cubicBezTo>
                <a:close/>
                <a:moveTo>
                  <a:pt x="4160" y="5760"/>
                </a:moveTo>
                <a:lnTo>
                  <a:pt x="2240" y="5760"/>
                </a:lnTo>
                <a:cubicBezTo>
                  <a:pt x="2061" y="5760"/>
                  <a:pt x="1920" y="5901"/>
                  <a:pt x="1920" y="6080"/>
                </a:cubicBezTo>
                <a:cubicBezTo>
                  <a:pt x="1920" y="6259"/>
                  <a:pt x="2061" y="6400"/>
                  <a:pt x="2240" y="6400"/>
                </a:cubicBezTo>
                <a:lnTo>
                  <a:pt x="4160" y="6400"/>
                </a:lnTo>
                <a:cubicBezTo>
                  <a:pt x="4339" y="6400"/>
                  <a:pt x="4480" y="6259"/>
                  <a:pt x="4480" y="6080"/>
                </a:cubicBezTo>
                <a:cubicBezTo>
                  <a:pt x="4480" y="5901"/>
                  <a:pt x="4339" y="5760"/>
                  <a:pt x="4160" y="5760"/>
                </a:cubicBezTo>
                <a:close/>
                <a:moveTo>
                  <a:pt x="7360" y="3840"/>
                </a:moveTo>
                <a:lnTo>
                  <a:pt x="6720" y="3840"/>
                </a:lnTo>
                <a:cubicBezTo>
                  <a:pt x="6541" y="3840"/>
                  <a:pt x="6400" y="3981"/>
                  <a:pt x="6400" y="4160"/>
                </a:cubicBezTo>
                <a:cubicBezTo>
                  <a:pt x="6400" y="4339"/>
                  <a:pt x="6541" y="4480"/>
                  <a:pt x="6720" y="4480"/>
                </a:cubicBezTo>
                <a:lnTo>
                  <a:pt x="7360" y="4480"/>
                </a:lnTo>
                <a:cubicBezTo>
                  <a:pt x="7539" y="4480"/>
                  <a:pt x="7680" y="4339"/>
                  <a:pt x="7680" y="4160"/>
                </a:cubicBezTo>
                <a:cubicBezTo>
                  <a:pt x="7680" y="3981"/>
                  <a:pt x="7539" y="3840"/>
                  <a:pt x="7360" y="3840"/>
                </a:cubicBezTo>
                <a:close/>
                <a:moveTo>
                  <a:pt x="7360" y="5760"/>
                </a:moveTo>
                <a:lnTo>
                  <a:pt x="6720" y="5760"/>
                </a:lnTo>
                <a:cubicBezTo>
                  <a:pt x="6541" y="5760"/>
                  <a:pt x="6400" y="5901"/>
                  <a:pt x="6400" y="6080"/>
                </a:cubicBezTo>
                <a:cubicBezTo>
                  <a:pt x="6400" y="6259"/>
                  <a:pt x="6541" y="6400"/>
                  <a:pt x="6720" y="6400"/>
                </a:cubicBezTo>
                <a:lnTo>
                  <a:pt x="7360" y="6400"/>
                </a:lnTo>
                <a:cubicBezTo>
                  <a:pt x="7539" y="6400"/>
                  <a:pt x="7680" y="6259"/>
                  <a:pt x="7680" y="6080"/>
                </a:cubicBezTo>
                <a:cubicBezTo>
                  <a:pt x="7680" y="5901"/>
                  <a:pt x="7539" y="5760"/>
                  <a:pt x="7360" y="5760"/>
                </a:cubicBezTo>
                <a:close/>
                <a:moveTo>
                  <a:pt x="7360" y="5760"/>
                </a:move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confont-1049-809666">
            <a:extLst>
              <a:ext uri="{FF2B5EF4-FFF2-40B4-BE49-F238E27FC236}">
                <a16:creationId xmlns:a16="http://schemas.microsoft.com/office/drawing/2014/main" xmlns="" id="{0A0D9012-F7D5-49EC-A043-F2FB4155A0F8}"/>
              </a:ext>
            </a:extLst>
          </p:cNvPr>
          <p:cNvSpPr/>
          <p:nvPr/>
        </p:nvSpPr>
        <p:spPr>
          <a:xfrm>
            <a:off x="3914212" y="4257992"/>
            <a:ext cx="609685" cy="609685"/>
          </a:xfrm>
          <a:custGeom>
            <a:avLst/>
            <a:gdLst>
              <a:gd name="T0" fmla="*/ 11378 w 12800"/>
              <a:gd name="T1" fmla="*/ 10472 h 12800"/>
              <a:gd name="T2" fmla="*/ 10967 w 12800"/>
              <a:gd name="T3" fmla="*/ 8065 h 12800"/>
              <a:gd name="T4" fmla="*/ 12800 w 12800"/>
              <a:gd name="T5" fmla="*/ 5759 h 12800"/>
              <a:gd name="T6" fmla="*/ 10804 w 12800"/>
              <a:gd name="T7" fmla="*/ 4351 h 12800"/>
              <a:gd name="T8" fmla="*/ 10472 w 12800"/>
              <a:gd name="T9" fmla="*/ 1422 h 12800"/>
              <a:gd name="T10" fmla="*/ 8065 w 12800"/>
              <a:gd name="T11" fmla="*/ 1840 h 12800"/>
              <a:gd name="T12" fmla="*/ 5759 w 12800"/>
              <a:gd name="T13" fmla="*/ 0 h 12800"/>
              <a:gd name="T14" fmla="*/ 4355 w 12800"/>
              <a:gd name="T15" fmla="*/ 2000 h 12800"/>
              <a:gd name="T16" fmla="*/ 1422 w 12800"/>
              <a:gd name="T17" fmla="*/ 2328 h 12800"/>
              <a:gd name="T18" fmla="*/ 1843 w 12800"/>
              <a:gd name="T19" fmla="*/ 4735 h 12800"/>
              <a:gd name="T20" fmla="*/ 0 w 12800"/>
              <a:gd name="T21" fmla="*/ 7041 h 12800"/>
              <a:gd name="T22" fmla="*/ 2001 w 12800"/>
              <a:gd name="T23" fmla="*/ 8444 h 12800"/>
              <a:gd name="T24" fmla="*/ 2328 w 12800"/>
              <a:gd name="T25" fmla="*/ 11378 h 12800"/>
              <a:gd name="T26" fmla="*/ 4735 w 12800"/>
              <a:gd name="T27" fmla="*/ 10959 h 12800"/>
              <a:gd name="T28" fmla="*/ 7041 w 12800"/>
              <a:gd name="T29" fmla="*/ 12800 h 12800"/>
              <a:gd name="T30" fmla="*/ 8452 w 12800"/>
              <a:gd name="T31" fmla="*/ 10799 h 12800"/>
              <a:gd name="T32" fmla="*/ 8277 w 12800"/>
              <a:gd name="T33" fmla="*/ 9783 h 12800"/>
              <a:gd name="T34" fmla="*/ 7110 w 12800"/>
              <a:gd name="T35" fmla="*/ 10554 h 12800"/>
              <a:gd name="T36" fmla="*/ 5759 w 12800"/>
              <a:gd name="T37" fmla="*/ 11815 h 12800"/>
              <a:gd name="T38" fmla="*/ 5663 w 12800"/>
              <a:gd name="T39" fmla="*/ 10214 h 12800"/>
              <a:gd name="T40" fmla="*/ 4225 w 12800"/>
              <a:gd name="T41" fmla="*/ 9617 h 12800"/>
              <a:gd name="T42" fmla="*/ 3024 w 12800"/>
              <a:gd name="T43" fmla="*/ 10682 h 12800"/>
              <a:gd name="T44" fmla="*/ 2961 w 12800"/>
              <a:gd name="T45" fmla="*/ 8835 h 12800"/>
              <a:gd name="T46" fmla="*/ 2680 w 12800"/>
              <a:gd name="T47" fmla="*/ 7465 h 12800"/>
              <a:gd name="T48" fmla="*/ 951 w 12800"/>
              <a:gd name="T49" fmla="*/ 7006 h 12800"/>
              <a:gd name="T50" fmla="*/ 951 w 12800"/>
              <a:gd name="T51" fmla="*/ 5794 h 12800"/>
              <a:gd name="T52" fmla="*/ 2680 w 12800"/>
              <a:gd name="T53" fmla="*/ 5335 h 12800"/>
              <a:gd name="T54" fmla="*/ 2961 w 12800"/>
              <a:gd name="T55" fmla="*/ 3965 h 12800"/>
              <a:gd name="T56" fmla="*/ 3024 w 12800"/>
              <a:gd name="T57" fmla="*/ 2118 h 12800"/>
              <a:gd name="T58" fmla="*/ 4225 w 12800"/>
              <a:gd name="T59" fmla="*/ 3183 h 12800"/>
              <a:gd name="T60" fmla="*/ 5663 w 12800"/>
              <a:gd name="T61" fmla="*/ 2586 h 12800"/>
              <a:gd name="T62" fmla="*/ 5759 w 12800"/>
              <a:gd name="T63" fmla="*/ 985 h 12800"/>
              <a:gd name="T64" fmla="*/ 7110 w 12800"/>
              <a:gd name="T65" fmla="*/ 2246 h 12800"/>
              <a:gd name="T66" fmla="*/ 8277 w 12800"/>
              <a:gd name="T67" fmla="*/ 3017 h 12800"/>
              <a:gd name="T68" fmla="*/ 9824 w 12800"/>
              <a:gd name="T69" fmla="*/ 2118 h 12800"/>
              <a:gd name="T70" fmla="*/ 10682 w 12800"/>
              <a:gd name="T71" fmla="*/ 2976 h 12800"/>
              <a:gd name="T72" fmla="*/ 9783 w 12800"/>
              <a:gd name="T73" fmla="*/ 4523 h 12800"/>
              <a:gd name="T74" fmla="*/ 10554 w 12800"/>
              <a:gd name="T75" fmla="*/ 5690 h 12800"/>
              <a:gd name="T76" fmla="*/ 11815 w 12800"/>
              <a:gd name="T77" fmla="*/ 7041 h 12800"/>
              <a:gd name="T78" fmla="*/ 10214 w 12800"/>
              <a:gd name="T79" fmla="*/ 7137 h 12800"/>
              <a:gd name="T80" fmla="*/ 9617 w 12800"/>
              <a:gd name="T81" fmla="*/ 8575 h 12800"/>
              <a:gd name="T82" fmla="*/ 10682 w 12800"/>
              <a:gd name="T83" fmla="*/ 9776 h 12800"/>
              <a:gd name="T84" fmla="*/ 8835 w 12800"/>
              <a:gd name="T85" fmla="*/ 9839 h 12800"/>
              <a:gd name="T86" fmla="*/ 8721 w 12800"/>
              <a:gd name="T87" fmla="*/ 6470 h 12800"/>
              <a:gd name="T88" fmla="*/ 6470 w 12800"/>
              <a:gd name="T89" fmla="*/ 8721 h 12800"/>
              <a:gd name="T90" fmla="*/ 6470 w 12800"/>
              <a:gd name="T91" fmla="*/ 5204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800" h="12800">
                <a:moveTo>
                  <a:pt x="9186" y="11431"/>
                </a:moveTo>
                <a:cubicBezTo>
                  <a:pt x="9559" y="11749"/>
                  <a:pt x="10126" y="11725"/>
                  <a:pt x="10472" y="11378"/>
                </a:cubicBezTo>
                <a:lnTo>
                  <a:pt x="11378" y="10472"/>
                </a:lnTo>
                <a:cubicBezTo>
                  <a:pt x="11725" y="10126"/>
                  <a:pt x="11748" y="9558"/>
                  <a:pt x="11431" y="9186"/>
                </a:cubicBezTo>
                <a:cubicBezTo>
                  <a:pt x="11431" y="9186"/>
                  <a:pt x="10754" y="8547"/>
                  <a:pt x="10804" y="8441"/>
                </a:cubicBezTo>
                <a:cubicBezTo>
                  <a:pt x="10909" y="8213"/>
                  <a:pt x="10855" y="8073"/>
                  <a:pt x="10967" y="8065"/>
                </a:cubicBezTo>
                <a:cubicBezTo>
                  <a:pt x="11287" y="8039"/>
                  <a:pt x="11928" y="7988"/>
                  <a:pt x="11928" y="7988"/>
                </a:cubicBezTo>
                <a:cubicBezTo>
                  <a:pt x="12416" y="7949"/>
                  <a:pt x="12800" y="7531"/>
                  <a:pt x="12800" y="7041"/>
                </a:cubicBezTo>
                <a:lnTo>
                  <a:pt x="12800" y="5759"/>
                </a:lnTo>
                <a:cubicBezTo>
                  <a:pt x="12800" y="5270"/>
                  <a:pt x="12415" y="4851"/>
                  <a:pt x="11928" y="4812"/>
                </a:cubicBezTo>
                <a:cubicBezTo>
                  <a:pt x="11928" y="4812"/>
                  <a:pt x="11000" y="4846"/>
                  <a:pt x="10961" y="4739"/>
                </a:cubicBezTo>
                <a:cubicBezTo>
                  <a:pt x="10874" y="4499"/>
                  <a:pt x="10732" y="4435"/>
                  <a:pt x="10804" y="4351"/>
                </a:cubicBezTo>
                <a:lnTo>
                  <a:pt x="11431" y="3614"/>
                </a:lnTo>
                <a:cubicBezTo>
                  <a:pt x="11749" y="3241"/>
                  <a:pt x="11725" y="2674"/>
                  <a:pt x="11378" y="2328"/>
                </a:cubicBezTo>
                <a:lnTo>
                  <a:pt x="10472" y="1422"/>
                </a:lnTo>
                <a:cubicBezTo>
                  <a:pt x="10126" y="1075"/>
                  <a:pt x="9558" y="1052"/>
                  <a:pt x="9186" y="1369"/>
                </a:cubicBezTo>
                <a:cubicBezTo>
                  <a:pt x="9186" y="1369"/>
                  <a:pt x="8548" y="2046"/>
                  <a:pt x="8441" y="1996"/>
                </a:cubicBezTo>
                <a:cubicBezTo>
                  <a:pt x="8214" y="1891"/>
                  <a:pt x="8074" y="1949"/>
                  <a:pt x="8065" y="1840"/>
                </a:cubicBezTo>
                <a:cubicBezTo>
                  <a:pt x="8039" y="1518"/>
                  <a:pt x="7988" y="872"/>
                  <a:pt x="7988" y="872"/>
                </a:cubicBezTo>
                <a:cubicBezTo>
                  <a:pt x="7949" y="384"/>
                  <a:pt x="7531" y="0"/>
                  <a:pt x="7041" y="0"/>
                </a:cubicBezTo>
                <a:lnTo>
                  <a:pt x="5759" y="0"/>
                </a:lnTo>
                <a:cubicBezTo>
                  <a:pt x="5270" y="0"/>
                  <a:pt x="4851" y="385"/>
                  <a:pt x="4812" y="872"/>
                </a:cubicBezTo>
                <a:cubicBezTo>
                  <a:pt x="4812" y="872"/>
                  <a:pt x="4848" y="1799"/>
                  <a:pt x="4742" y="1838"/>
                </a:cubicBezTo>
                <a:cubicBezTo>
                  <a:pt x="4502" y="1925"/>
                  <a:pt x="4438" y="2071"/>
                  <a:pt x="4355" y="2000"/>
                </a:cubicBezTo>
                <a:lnTo>
                  <a:pt x="3614" y="1369"/>
                </a:lnTo>
                <a:cubicBezTo>
                  <a:pt x="3241" y="1051"/>
                  <a:pt x="2674" y="1075"/>
                  <a:pt x="2328" y="1422"/>
                </a:cubicBezTo>
                <a:lnTo>
                  <a:pt x="1422" y="2328"/>
                </a:lnTo>
                <a:cubicBezTo>
                  <a:pt x="1075" y="2674"/>
                  <a:pt x="1052" y="3242"/>
                  <a:pt x="1369" y="3614"/>
                </a:cubicBezTo>
                <a:cubicBezTo>
                  <a:pt x="1369" y="3614"/>
                  <a:pt x="2047" y="4250"/>
                  <a:pt x="1998" y="4355"/>
                </a:cubicBezTo>
                <a:cubicBezTo>
                  <a:pt x="1892" y="4584"/>
                  <a:pt x="1951" y="4726"/>
                  <a:pt x="1843" y="4735"/>
                </a:cubicBezTo>
                <a:lnTo>
                  <a:pt x="872" y="4812"/>
                </a:lnTo>
                <a:cubicBezTo>
                  <a:pt x="384" y="4851"/>
                  <a:pt x="0" y="5269"/>
                  <a:pt x="0" y="5759"/>
                </a:cubicBezTo>
                <a:lnTo>
                  <a:pt x="0" y="7041"/>
                </a:lnTo>
                <a:cubicBezTo>
                  <a:pt x="0" y="7530"/>
                  <a:pt x="385" y="7949"/>
                  <a:pt x="872" y="7988"/>
                </a:cubicBezTo>
                <a:cubicBezTo>
                  <a:pt x="872" y="7988"/>
                  <a:pt x="1811" y="7985"/>
                  <a:pt x="1842" y="8069"/>
                </a:cubicBezTo>
                <a:cubicBezTo>
                  <a:pt x="1929" y="8306"/>
                  <a:pt x="2071" y="8361"/>
                  <a:pt x="2001" y="8444"/>
                </a:cubicBezTo>
                <a:lnTo>
                  <a:pt x="1369" y="9186"/>
                </a:lnTo>
                <a:cubicBezTo>
                  <a:pt x="1051" y="9559"/>
                  <a:pt x="1075" y="10126"/>
                  <a:pt x="1422" y="10472"/>
                </a:cubicBezTo>
                <a:lnTo>
                  <a:pt x="2328" y="11378"/>
                </a:lnTo>
                <a:cubicBezTo>
                  <a:pt x="2674" y="11725"/>
                  <a:pt x="3242" y="11748"/>
                  <a:pt x="3614" y="11431"/>
                </a:cubicBezTo>
                <a:cubicBezTo>
                  <a:pt x="3614" y="11431"/>
                  <a:pt x="4252" y="10754"/>
                  <a:pt x="4359" y="10804"/>
                </a:cubicBezTo>
                <a:cubicBezTo>
                  <a:pt x="4586" y="10909"/>
                  <a:pt x="4732" y="10917"/>
                  <a:pt x="4735" y="10959"/>
                </a:cubicBezTo>
                <a:cubicBezTo>
                  <a:pt x="4761" y="11282"/>
                  <a:pt x="4812" y="11928"/>
                  <a:pt x="4812" y="11928"/>
                </a:cubicBezTo>
                <a:cubicBezTo>
                  <a:pt x="4851" y="12416"/>
                  <a:pt x="5269" y="12800"/>
                  <a:pt x="5759" y="12800"/>
                </a:cubicBezTo>
                <a:lnTo>
                  <a:pt x="7041" y="12800"/>
                </a:lnTo>
                <a:cubicBezTo>
                  <a:pt x="7530" y="12800"/>
                  <a:pt x="7949" y="12415"/>
                  <a:pt x="7988" y="11928"/>
                </a:cubicBezTo>
                <a:cubicBezTo>
                  <a:pt x="7988" y="11928"/>
                  <a:pt x="7961" y="10997"/>
                  <a:pt x="8072" y="10957"/>
                </a:cubicBezTo>
                <a:cubicBezTo>
                  <a:pt x="8201" y="10910"/>
                  <a:pt x="8327" y="10857"/>
                  <a:pt x="8452" y="10799"/>
                </a:cubicBezTo>
                <a:cubicBezTo>
                  <a:pt x="8554" y="10751"/>
                  <a:pt x="9186" y="11431"/>
                  <a:pt x="9186" y="11431"/>
                </a:cubicBezTo>
                <a:close/>
                <a:moveTo>
                  <a:pt x="8575" y="9617"/>
                </a:moveTo>
                <a:lnTo>
                  <a:pt x="8277" y="9783"/>
                </a:lnTo>
                <a:cubicBezTo>
                  <a:pt x="8020" y="9926"/>
                  <a:pt x="7748" y="10039"/>
                  <a:pt x="7465" y="10120"/>
                </a:cubicBezTo>
                <a:lnTo>
                  <a:pt x="7137" y="10214"/>
                </a:lnTo>
                <a:lnTo>
                  <a:pt x="7110" y="10554"/>
                </a:lnTo>
                <a:lnTo>
                  <a:pt x="7006" y="11849"/>
                </a:lnTo>
                <a:cubicBezTo>
                  <a:pt x="7008" y="11824"/>
                  <a:pt x="7018" y="11815"/>
                  <a:pt x="7041" y="11815"/>
                </a:cubicBezTo>
                <a:lnTo>
                  <a:pt x="5759" y="11815"/>
                </a:lnTo>
                <a:cubicBezTo>
                  <a:pt x="5782" y="11815"/>
                  <a:pt x="5792" y="11825"/>
                  <a:pt x="5794" y="11849"/>
                </a:cubicBezTo>
                <a:lnTo>
                  <a:pt x="5690" y="10554"/>
                </a:lnTo>
                <a:lnTo>
                  <a:pt x="5663" y="10214"/>
                </a:lnTo>
                <a:lnTo>
                  <a:pt x="5335" y="10120"/>
                </a:lnTo>
                <a:cubicBezTo>
                  <a:pt x="5052" y="10039"/>
                  <a:pt x="4780" y="9926"/>
                  <a:pt x="4523" y="9783"/>
                </a:cubicBezTo>
                <a:lnTo>
                  <a:pt x="4225" y="9617"/>
                </a:lnTo>
                <a:lnTo>
                  <a:pt x="3965" y="9839"/>
                </a:lnTo>
                <a:lnTo>
                  <a:pt x="2976" y="10682"/>
                </a:lnTo>
                <a:cubicBezTo>
                  <a:pt x="2995" y="10665"/>
                  <a:pt x="3007" y="10666"/>
                  <a:pt x="3024" y="10682"/>
                </a:cubicBezTo>
                <a:lnTo>
                  <a:pt x="2118" y="9776"/>
                </a:lnTo>
                <a:cubicBezTo>
                  <a:pt x="2134" y="9792"/>
                  <a:pt x="2134" y="9806"/>
                  <a:pt x="2118" y="9824"/>
                </a:cubicBezTo>
                <a:lnTo>
                  <a:pt x="2961" y="8835"/>
                </a:lnTo>
                <a:lnTo>
                  <a:pt x="3183" y="8575"/>
                </a:lnTo>
                <a:lnTo>
                  <a:pt x="3017" y="8277"/>
                </a:lnTo>
                <a:cubicBezTo>
                  <a:pt x="2874" y="8020"/>
                  <a:pt x="2761" y="7748"/>
                  <a:pt x="2680" y="7465"/>
                </a:cubicBezTo>
                <a:lnTo>
                  <a:pt x="2586" y="7137"/>
                </a:lnTo>
                <a:lnTo>
                  <a:pt x="2246" y="7110"/>
                </a:lnTo>
                <a:lnTo>
                  <a:pt x="951" y="7006"/>
                </a:lnTo>
                <a:cubicBezTo>
                  <a:pt x="976" y="7008"/>
                  <a:pt x="985" y="7018"/>
                  <a:pt x="985" y="7041"/>
                </a:cubicBezTo>
                <a:lnTo>
                  <a:pt x="985" y="5759"/>
                </a:lnTo>
                <a:cubicBezTo>
                  <a:pt x="985" y="5782"/>
                  <a:pt x="975" y="5792"/>
                  <a:pt x="951" y="5794"/>
                </a:cubicBezTo>
                <a:lnTo>
                  <a:pt x="2246" y="5690"/>
                </a:lnTo>
                <a:lnTo>
                  <a:pt x="2586" y="5663"/>
                </a:lnTo>
                <a:lnTo>
                  <a:pt x="2680" y="5335"/>
                </a:lnTo>
                <a:cubicBezTo>
                  <a:pt x="2761" y="5052"/>
                  <a:pt x="2874" y="4780"/>
                  <a:pt x="3017" y="4523"/>
                </a:cubicBezTo>
                <a:lnTo>
                  <a:pt x="3183" y="4225"/>
                </a:lnTo>
                <a:lnTo>
                  <a:pt x="2961" y="3965"/>
                </a:lnTo>
                <a:lnTo>
                  <a:pt x="2118" y="2976"/>
                </a:lnTo>
                <a:cubicBezTo>
                  <a:pt x="2135" y="2995"/>
                  <a:pt x="2134" y="3007"/>
                  <a:pt x="2118" y="3024"/>
                </a:cubicBezTo>
                <a:lnTo>
                  <a:pt x="3024" y="2118"/>
                </a:lnTo>
                <a:cubicBezTo>
                  <a:pt x="3008" y="2134"/>
                  <a:pt x="2994" y="2134"/>
                  <a:pt x="2976" y="2118"/>
                </a:cubicBezTo>
                <a:lnTo>
                  <a:pt x="3965" y="2961"/>
                </a:lnTo>
                <a:lnTo>
                  <a:pt x="4225" y="3183"/>
                </a:lnTo>
                <a:lnTo>
                  <a:pt x="4523" y="3017"/>
                </a:lnTo>
                <a:cubicBezTo>
                  <a:pt x="4780" y="2874"/>
                  <a:pt x="5052" y="2761"/>
                  <a:pt x="5335" y="2680"/>
                </a:cubicBezTo>
                <a:lnTo>
                  <a:pt x="5663" y="2586"/>
                </a:lnTo>
                <a:lnTo>
                  <a:pt x="5690" y="2246"/>
                </a:lnTo>
                <a:lnTo>
                  <a:pt x="5794" y="951"/>
                </a:lnTo>
                <a:cubicBezTo>
                  <a:pt x="5792" y="976"/>
                  <a:pt x="5782" y="985"/>
                  <a:pt x="5759" y="985"/>
                </a:cubicBezTo>
                <a:lnTo>
                  <a:pt x="7041" y="985"/>
                </a:lnTo>
                <a:cubicBezTo>
                  <a:pt x="7018" y="985"/>
                  <a:pt x="7008" y="975"/>
                  <a:pt x="7006" y="951"/>
                </a:cubicBezTo>
                <a:lnTo>
                  <a:pt x="7110" y="2246"/>
                </a:lnTo>
                <a:lnTo>
                  <a:pt x="7137" y="2586"/>
                </a:lnTo>
                <a:lnTo>
                  <a:pt x="7465" y="2680"/>
                </a:lnTo>
                <a:cubicBezTo>
                  <a:pt x="7748" y="2761"/>
                  <a:pt x="8020" y="2874"/>
                  <a:pt x="8277" y="3017"/>
                </a:cubicBezTo>
                <a:lnTo>
                  <a:pt x="8575" y="3183"/>
                </a:lnTo>
                <a:lnTo>
                  <a:pt x="8835" y="2961"/>
                </a:lnTo>
                <a:lnTo>
                  <a:pt x="9824" y="2118"/>
                </a:lnTo>
                <a:cubicBezTo>
                  <a:pt x="9805" y="2135"/>
                  <a:pt x="9793" y="2134"/>
                  <a:pt x="9776" y="2118"/>
                </a:cubicBezTo>
                <a:lnTo>
                  <a:pt x="10682" y="3024"/>
                </a:lnTo>
                <a:cubicBezTo>
                  <a:pt x="10666" y="3008"/>
                  <a:pt x="10666" y="2994"/>
                  <a:pt x="10682" y="2976"/>
                </a:cubicBezTo>
                <a:lnTo>
                  <a:pt x="9839" y="3965"/>
                </a:lnTo>
                <a:lnTo>
                  <a:pt x="9617" y="4225"/>
                </a:lnTo>
                <a:lnTo>
                  <a:pt x="9783" y="4523"/>
                </a:lnTo>
                <a:cubicBezTo>
                  <a:pt x="9926" y="4780"/>
                  <a:pt x="10039" y="5052"/>
                  <a:pt x="10120" y="5335"/>
                </a:cubicBezTo>
                <a:lnTo>
                  <a:pt x="10214" y="5663"/>
                </a:lnTo>
                <a:lnTo>
                  <a:pt x="10554" y="5690"/>
                </a:lnTo>
                <a:lnTo>
                  <a:pt x="11849" y="5794"/>
                </a:lnTo>
                <a:cubicBezTo>
                  <a:pt x="11824" y="5792"/>
                  <a:pt x="11815" y="5782"/>
                  <a:pt x="11815" y="5759"/>
                </a:cubicBezTo>
                <a:lnTo>
                  <a:pt x="11815" y="7041"/>
                </a:lnTo>
                <a:cubicBezTo>
                  <a:pt x="11815" y="7018"/>
                  <a:pt x="11825" y="7008"/>
                  <a:pt x="11849" y="7006"/>
                </a:cubicBezTo>
                <a:lnTo>
                  <a:pt x="10554" y="7110"/>
                </a:lnTo>
                <a:lnTo>
                  <a:pt x="10214" y="7137"/>
                </a:lnTo>
                <a:lnTo>
                  <a:pt x="10120" y="7465"/>
                </a:lnTo>
                <a:cubicBezTo>
                  <a:pt x="10039" y="7748"/>
                  <a:pt x="9926" y="8020"/>
                  <a:pt x="9783" y="8277"/>
                </a:cubicBezTo>
                <a:lnTo>
                  <a:pt x="9617" y="8575"/>
                </a:lnTo>
                <a:lnTo>
                  <a:pt x="9839" y="8835"/>
                </a:lnTo>
                <a:lnTo>
                  <a:pt x="10682" y="9824"/>
                </a:lnTo>
                <a:cubicBezTo>
                  <a:pt x="10665" y="9805"/>
                  <a:pt x="10666" y="9793"/>
                  <a:pt x="10682" y="9776"/>
                </a:cubicBezTo>
                <a:lnTo>
                  <a:pt x="9776" y="10682"/>
                </a:lnTo>
                <a:cubicBezTo>
                  <a:pt x="9792" y="10666"/>
                  <a:pt x="9806" y="10666"/>
                  <a:pt x="9824" y="10682"/>
                </a:cubicBezTo>
                <a:lnTo>
                  <a:pt x="8835" y="9839"/>
                </a:lnTo>
                <a:lnTo>
                  <a:pt x="8575" y="9617"/>
                </a:lnTo>
                <a:close/>
                <a:moveTo>
                  <a:pt x="6470" y="8721"/>
                </a:moveTo>
                <a:cubicBezTo>
                  <a:pt x="7713" y="8721"/>
                  <a:pt x="8721" y="7713"/>
                  <a:pt x="8721" y="6470"/>
                </a:cubicBezTo>
                <a:cubicBezTo>
                  <a:pt x="8721" y="5227"/>
                  <a:pt x="7713" y="4220"/>
                  <a:pt x="6470" y="4220"/>
                </a:cubicBezTo>
                <a:cubicBezTo>
                  <a:pt x="5227" y="4220"/>
                  <a:pt x="4220" y="5227"/>
                  <a:pt x="4220" y="6470"/>
                </a:cubicBezTo>
                <a:cubicBezTo>
                  <a:pt x="4220" y="7713"/>
                  <a:pt x="5227" y="8721"/>
                  <a:pt x="6470" y="8721"/>
                </a:cubicBezTo>
                <a:close/>
                <a:moveTo>
                  <a:pt x="6470" y="7736"/>
                </a:moveTo>
                <a:cubicBezTo>
                  <a:pt x="5771" y="7736"/>
                  <a:pt x="5204" y="7169"/>
                  <a:pt x="5204" y="6470"/>
                </a:cubicBezTo>
                <a:cubicBezTo>
                  <a:pt x="5204" y="5771"/>
                  <a:pt x="5771" y="5204"/>
                  <a:pt x="6470" y="5204"/>
                </a:cubicBezTo>
                <a:cubicBezTo>
                  <a:pt x="7169" y="5204"/>
                  <a:pt x="7736" y="5771"/>
                  <a:pt x="7736" y="6470"/>
                </a:cubicBezTo>
                <a:cubicBezTo>
                  <a:pt x="7736" y="7169"/>
                  <a:pt x="7169" y="7736"/>
                  <a:pt x="6470" y="773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barscode-search_57442">
            <a:extLst>
              <a:ext uri="{FF2B5EF4-FFF2-40B4-BE49-F238E27FC236}">
                <a16:creationId xmlns:a16="http://schemas.microsoft.com/office/drawing/2014/main" xmlns="" id="{7EB06509-0684-4B8A-9F7C-897BD0011B0B}"/>
              </a:ext>
            </a:extLst>
          </p:cNvPr>
          <p:cNvSpPr/>
          <p:nvPr/>
        </p:nvSpPr>
        <p:spPr>
          <a:xfrm>
            <a:off x="7628231" y="4359937"/>
            <a:ext cx="609685" cy="482340"/>
          </a:xfrm>
          <a:custGeom>
            <a:avLst/>
            <a:gdLst>
              <a:gd name="connsiteX0" fmla="*/ 441591 w 609207"/>
              <a:gd name="connsiteY0" fmla="*/ 246218 h 481962"/>
              <a:gd name="connsiteX1" fmla="*/ 393195 w 609207"/>
              <a:gd name="connsiteY1" fmla="*/ 266175 h 481962"/>
              <a:gd name="connsiteX2" fmla="*/ 393195 w 609207"/>
              <a:gd name="connsiteY2" fmla="*/ 362842 h 481962"/>
              <a:gd name="connsiteX3" fmla="*/ 441591 w 609207"/>
              <a:gd name="connsiteY3" fmla="*/ 382904 h 481962"/>
              <a:gd name="connsiteX4" fmla="*/ 489987 w 609207"/>
              <a:gd name="connsiteY4" fmla="*/ 362842 h 481962"/>
              <a:gd name="connsiteX5" fmla="*/ 509970 w 609207"/>
              <a:gd name="connsiteY5" fmla="*/ 314509 h 481962"/>
              <a:gd name="connsiteX6" fmla="*/ 489987 w 609207"/>
              <a:gd name="connsiteY6" fmla="*/ 266175 h 481962"/>
              <a:gd name="connsiteX7" fmla="*/ 441591 w 609207"/>
              <a:gd name="connsiteY7" fmla="*/ 246218 h 481962"/>
              <a:gd name="connsiteX8" fmla="*/ 441591 w 609207"/>
              <a:gd name="connsiteY8" fmla="*/ 204640 h 481962"/>
              <a:gd name="connsiteX9" fmla="*/ 519441 w 609207"/>
              <a:gd name="connsiteY9" fmla="*/ 236863 h 481962"/>
              <a:gd name="connsiteX10" fmla="*/ 551601 w 609207"/>
              <a:gd name="connsiteY10" fmla="*/ 314509 h 481962"/>
              <a:gd name="connsiteX11" fmla="*/ 532763 w 609207"/>
              <a:gd name="connsiteY11" fmla="*/ 376147 h 481962"/>
              <a:gd name="connsiteX12" fmla="*/ 603119 w 609207"/>
              <a:gd name="connsiteY12" fmla="*/ 446517 h 481962"/>
              <a:gd name="connsiteX13" fmla="*/ 603119 w 609207"/>
              <a:gd name="connsiteY13" fmla="*/ 475829 h 481962"/>
              <a:gd name="connsiteX14" fmla="*/ 588340 w 609207"/>
              <a:gd name="connsiteY14" fmla="*/ 481962 h 481962"/>
              <a:gd name="connsiteX15" fmla="*/ 573665 w 609207"/>
              <a:gd name="connsiteY15" fmla="*/ 475829 h 481962"/>
              <a:gd name="connsiteX16" fmla="*/ 503309 w 609207"/>
              <a:gd name="connsiteY16" fmla="*/ 405563 h 481962"/>
              <a:gd name="connsiteX17" fmla="*/ 441591 w 609207"/>
              <a:gd name="connsiteY17" fmla="*/ 424481 h 481962"/>
              <a:gd name="connsiteX18" fmla="*/ 363741 w 609207"/>
              <a:gd name="connsiteY18" fmla="*/ 392259 h 481962"/>
              <a:gd name="connsiteX19" fmla="*/ 363741 w 609207"/>
              <a:gd name="connsiteY19" fmla="*/ 236863 h 481962"/>
              <a:gd name="connsiteX20" fmla="*/ 441591 w 609207"/>
              <a:gd name="connsiteY20" fmla="*/ 204640 h 481962"/>
              <a:gd name="connsiteX21" fmla="*/ 455782 w 609207"/>
              <a:gd name="connsiteY21" fmla="*/ 70989 h 481962"/>
              <a:gd name="connsiteX22" fmla="*/ 476599 w 609207"/>
              <a:gd name="connsiteY22" fmla="*/ 91778 h 481962"/>
              <a:gd name="connsiteX23" fmla="*/ 476599 w 609207"/>
              <a:gd name="connsiteY23" fmla="*/ 180859 h 481962"/>
              <a:gd name="connsiteX24" fmla="*/ 444124 w 609207"/>
              <a:gd name="connsiteY24" fmla="*/ 177013 h 481962"/>
              <a:gd name="connsiteX25" fmla="*/ 434965 w 609207"/>
              <a:gd name="connsiteY25" fmla="*/ 177325 h 481962"/>
              <a:gd name="connsiteX26" fmla="*/ 434965 w 609207"/>
              <a:gd name="connsiteY26" fmla="*/ 91778 h 481962"/>
              <a:gd name="connsiteX27" fmla="*/ 455782 w 609207"/>
              <a:gd name="connsiteY27" fmla="*/ 70989 h 481962"/>
              <a:gd name="connsiteX28" fmla="*/ 372515 w 609207"/>
              <a:gd name="connsiteY28" fmla="*/ 70989 h 481962"/>
              <a:gd name="connsiteX29" fmla="*/ 393332 w 609207"/>
              <a:gd name="connsiteY29" fmla="*/ 91780 h 481962"/>
              <a:gd name="connsiteX30" fmla="*/ 393332 w 609207"/>
              <a:gd name="connsiteY30" fmla="*/ 186692 h 481962"/>
              <a:gd name="connsiteX31" fmla="*/ 351698 w 609207"/>
              <a:gd name="connsiteY31" fmla="*/ 212473 h 481962"/>
              <a:gd name="connsiteX32" fmla="*/ 351698 w 609207"/>
              <a:gd name="connsiteY32" fmla="*/ 91780 h 481962"/>
              <a:gd name="connsiteX33" fmla="*/ 372515 w 609207"/>
              <a:gd name="connsiteY33" fmla="*/ 70989 h 481962"/>
              <a:gd name="connsiteX34" fmla="*/ 289248 w 609207"/>
              <a:gd name="connsiteY34" fmla="*/ 70989 h 481962"/>
              <a:gd name="connsiteX35" fmla="*/ 310065 w 609207"/>
              <a:gd name="connsiteY35" fmla="*/ 91773 h 481962"/>
              <a:gd name="connsiteX36" fmla="*/ 310065 w 609207"/>
              <a:gd name="connsiteY36" fmla="*/ 282366 h 481962"/>
              <a:gd name="connsiteX37" fmla="*/ 306318 w 609207"/>
              <a:gd name="connsiteY37" fmla="*/ 314686 h 481962"/>
              <a:gd name="connsiteX38" fmla="*/ 310065 w 609207"/>
              <a:gd name="connsiteY38" fmla="*/ 346901 h 481962"/>
              <a:gd name="connsiteX39" fmla="*/ 310065 w 609207"/>
              <a:gd name="connsiteY39" fmla="*/ 388990 h 481962"/>
              <a:gd name="connsiteX40" fmla="*/ 289248 w 609207"/>
              <a:gd name="connsiteY40" fmla="*/ 409774 h 481962"/>
              <a:gd name="connsiteX41" fmla="*/ 268431 w 609207"/>
              <a:gd name="connsiteY41" fmla="*/ 388990 h 481962"/>
              <a:gd name="connsiteX42" fmla="*/ 268431 w 609207"/>
              <a:gd name="connsiteY42" fmla="*/ 91773 h 481962"/>
              <a:gd name="connsiteX43" fmla="*/ 289248 w 609207"/>
              <a:gd name="connsiteY43" fmla="*/ 70989 h 481962"/>
              <a:gd name="connsiteX44" fmla="*/ 205980 w 609207"/>
              <a:gd name="connsiteY44" fmla="*/ 70989 h 481962"/>
              <a:gd name="connsiteX45" fmla="*/ 226797 w 609207"/>
              <a:gd name="connsiteY45" fmla="*/ 91773 h 481962"/>
              <a:gd name="connsiteX46" fmla="*/ 226797 w 609207"/>
              <a:gd name="connsiteY46" fmla="*/ 388990 h 481962"/>
              <a:gd name="connsiteX47" fmla="*/ 205980 w 609207"/>
              <a:gd name="connsiteY47" fmla="*/ 409774 h 481962"/>
              <a:gd name="connsiteX48" fmla="*/ 185163 w 609207"/>
              <a:gd name="connsiteY48" fmla="*/ 388990 h 481962"/>
              <a:gd name="connsiteX49" fmla="*/ 185163 w 609207"/>
              <a:gd name="connsiteY49" fmla="*/ 91773 h 481962"/>
              <a:gd name="connsiteX50" fmla="*/ 205980 w 609207"/>
              <a:gd name="connsiteY50" fmla="*/ 70989 h 481962"/>
              <a:gd name="connsiteX51" fmla="*/ 122713 w 609207"/>
              <a:gd name="connsiteY51" fmla="*/ 70989 h 481962"/>
              <a:gd name="connsiteX52" fmla="*/ 143530 w 609207"/>
              <a:gd name="connsiteY52" fmla="*/ 91773 h 481962"/>
              <a:gd name="connsiteX53" fmla="*/ 143530 w 609207"/>
              <a:gd name="connsiteY53" fmla="*/ 388990 h 481962"/>
              <a:gd name="connsiteX54" fmla="*/ 122713 w 609207"/>
              <a:gd name="connsiteY54" fmla="*/ 409774 h 481962"/>
              <a:gd name="connsiteX55" fmla="*/ 101896 w 609207"/>
              <a:gd name="connsiteY55" fmla="*/ 388990 h 481962"/>
              <a:gd name="connsiteX56" fmla="*/ 101896 w 609207"/>
              <a:gd name="connsiteY56" fmla="*/ 91773 h 481962"/>
              <a:gd name="connsiteX57" fmla="*/ 122713 w 609207"/>
              <a:gd name="connsiteY57" fmla="*/ 70989 h 481962"/>
              <a:gd name="connsiteX58" fmla="*/ 20816 w 609207"/>
              <a:gd name="connsiteY58" fmla="*/ 0 h 481962"/>
              <a:gd name="connsiteX59" fmla="*/ 576590 w 609207"/>
              <a:gd name="connsiteY59" fmla="*/ 0 h 481962"/>
              <a:gd name="connsiteX60" fmla="*/ 597406 w 609207"/>
              <a:gd name="connsiteY60" fmla="*/ 20786 h 481962"/>
              <a:gd name="connsiteX61" fmla="*/ 597406 w 609207"/>
              <a:gd name="connsiteY61" fmla="*/ 399187 h 481962"/>
              <a:gd name="connsiteX62" fmla="*/ 569617 w 609207"/>
              <a:gd name="connsiteY62" fmla="*/ 371438 h 481962"/>
              <a:gd name="connsiteX63" fmla="*/ 581898 w 609207"/>
              <a:gd name="connsiteY63" fmla="*/ 314694 h 481962"/>
              <a:gd name="connsiteX64" fmla="*/ 555775 w 609207"/>
              <a:gd name="connsiteY64" fmla="*/ 233942 h 481962"/>
              <a:gd name="connsiteX65" fmla="*/ 555775 w 609207"/>
              <a:gd name="connsiteY65" fmla="*/ 41571 h 481962"/>
              <a:gd name="connsiteX66" fmla="*/ 41631 w 609207"/>
              <a:gd name="connsiteY66" fmla="*/ 41571 h 481962"/>
              <a:gd name="connsiteX67" fmla="*/ 41631 w 609207"/>
              <a:gd name="connsiteY67" fmla="*/ 428183 h 481962"/>
              <a:gd name="connsiteX68" fmla="*/ 366145 w 609207"/>
              <a:gd name="connsiteY68" fmla="*/ 428183 h 481962"/>
              <a:gd name="connsiteX69" fmla="*/ 444100 w 609207"/>
              <a:gd name="connsiteY69" fmla="*/ 452294 h 481962"/>
              <a:gd name="connsiteX70" fmla="*/ 500926 w 609207"/>
              <a:gd name="connsiteY70" fmla="*/ 440031 h 481962"/>
              <a:gd name="connsiteX71" fmla="*/ 530692 w 609207"/>
              <a:gd name="connsiteY71" fmla="*/ 469754 h 481962"/>
              <a:gd name="connsiteX72" fmla="*/ 20816 w 609207"/>
              <a:gd name="connsiteY72" fmla="*/ 469754 h 481962"/>
              <a:gd name="connsiteX73" fmla="*/ 0 w 609207"/>
              <a:gd name="connsiteY73" fmla="*/ 448968 h 481962"/>
              <a:gd name="connsiteX74" fmla="*/ 0 w 609207"/>
              <a:gd name="connsiteY74" fmla="*/ 20786 h 481962"/>
              <a:gd name="connsiteX75" fmla="*/ 20816 w 609207"/>
              <a:gd name="connsiteY75" fmla="*/ 0 h 481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9207" h="481962">
                <a:moveTo>
                  <a:pt x="441591" y="246218"/>
                </a:moveTo>
                <a:cubicBezTo>
                  <a:pt x="423273" y="246218"/>
                  <a:pt x="406100" y="253286"/>
                  <a:pt x="393195" y="266175"/>
                </a:cubicBezTo>
                <a:cubicBezTo>
                  <a:pt x="366447" y="292888"/>
                  <a:pt x="366447" y="336233"/>
                  <a:pt x="393195" y="362842"/>
                </a:cubicBezTo>
                <a:cubicBezTo>
                  <a:pt x="406100" y="375835"/>
                  <a:pt x="423273" y="382904"/>
                  <a:pt x="441591" y="382904"/>
                </a:cubicBezTo>
                <a:cubicBezTo>
                  <a:pt x="459804" y="382904"/>
                  <a:pt x="476977" y="375835"/>
                  <a:pt x="489987" y="362842"/>
                </a:cubicBezTo>
                <a:cubicBezTo>
                  <a:pt x="502892" y="349953"/>
                  <a:pt x="509970" y="332803"/>
                  <a:pt x="509970" y="314509"/>
                </a:cubicBezTo>
                <a:cubicBezTo>
                  <a:pt x="509970" y="296318"/>
                  <a:pt x="502892" y="279168"/>
                  <a:pt x="489987" y="266175"/>
                </a:cubicBezTo>
                <a:cubicBezTo>
                  <a:pt x="476977" y="253286"/>
                  <a:pt x="459804" y="246218"/>
                  <a:pt x="441591" y="246218"/>
                </a:cubicBezTo>
                <a:close/>
                <a:moveTo>
                  <a:pt x="441591" y="204640"/>
                </a:moveTo>
                <a:cubicBezTo>
                  <a:pt x="470941" y="204640"/>
                  <a:pt x="498625" y="216074"/>
                  <a:pt x="519441" y="236863"/>
                </a:cubicBezTo>
                <a:cubicBezTo>
                  <a:pt x="540152" y="257547"/>
                  <a:pt x="551601" y="285196"/>
                  <a:pt x="551601" y="314509"/>
                </a:cubicBezTo>
                <a:cubicBezTo>
                  <a:pt x="551601" y="336856"/>
                  <a:pt x="545044" y="358165"/>
                  <a:pt x="532763" y="376147"/>
                </a:cubicBezTo>
                <a:lnTo>
                  <a:pt x="603119" y="446517"/>
                </a:lnTo>
                <a:cubicBezTo>
                  <a:pt x="611237" y="454625"/>
                  <a:pt x="611237" y="467722"/>
                  <a:pt x="603119" y="475829"/>
                </a:cubicBezTo>
                <a:cubicBezTo>
                  <a:pt x="599060" y="479883"/>
                  <a:pt x="593648" y="481962"/>
                  <a:pt x="588340" y="481962"/>
                </a:cubicBezTo>
                <a:cubicBezTo>
                  <a:pt x="583032" y="481962"/>
                  <a:pt x="577724" y="479883"/>
                  <a:pt x="573665" y="475829"/>
                </a:cubicBezTo>
                <a:lnTo>
                  <a:pt x="503309" y="405563"/>
                </a:lnTo>
                <a:cubicBezTo>
                  <a:pt x="485199" y="417829"/>
                  <a:pt x="463863" y="424481"/>
                  <a:pt x="441591" y="424481"/>
                </a:cubicBezTo>
                <a:cubicBezTo>
                  <a:pt x="412137" y="424481"/>
                  <a:pt x="384556" y="413047"/>
                  <a:pt x="363741" y="392259"/>
                </a:cubicBezTo>
                <a:cubicBezTo>
                  <a:pt x="320861" y="349434"/>
                  <a:pt x="320861" y="279687"/>
                  <a:pt x="363741" y="236863"/>
                </a:cubicBezTo>
                <a:cubicBezTo>
                  <a:pt x="384556" y="216074"/>
                  <a:pt x="412137" y="204640"/>
                  <a:pt x="441591" y="204640"/>
                </a:cubicBezTo>
                <a:close/>
                <a:moveTo>
                  <a:pt x="455782" y="70989"/>
                </a:moveTo>
                <a:cubicBezTo>
                  <a:pt x="467335" y="70989"/>
                  <a:pt x="476599" y="80344"/>
                  <a:pt x="476599" y="91778"/>
                </a:cubicBezTo>
                <a:lnTo>
                  <a:pt x="476599" y="180859"/>
                </a:lnTo>
                <a:cubicBezTo>
                  <a:pt x="466086" y="178364"/>
                  <a:pt x="455157" y="177013"/>
                  <a:pt x="444124" y="177013"/>
                </a:cubicBezTo>
                <a:cubicBezTo>
                  <a:pt x="441002" y="177013"/>
                  <a:pt x="437983" y="177117"/>
                  <a:pt x="434965" y="177325"/>
                </a:cubicBezTo>
                <a:lnTo>
                  <a:pt x="434965" y="91778"/>
                </a:lnTo>
                <a:cubicBezTo>
                  <a:pt x="434965" y="80344"/>
                  <a:pt x="444333" y="70989"/>
                  <a:pt x="455782" y="70989"/>
                </a:cubicBezTo>
                <a:close/>
                <a:moveTo>
                  <a:pt x="372515" y="70989"/>
                </a:moveTo>
                <a:cubicBezTo>
                  <a:pt x="384068" y="70989"/>
                  <a:pt x="393332" y="80345"/>
                  <a:pt x="393332" y="91780"/>
                </a:cubicBezTo>
                <a:lnTo>
                  <a:pt x="393332" y="186692"/>
                </a:lnTo>
                <a:cubicBezTo>
                  <a:pt x="378240" y="192617"/>
                  <a:pt x="364084" y="201350"/>
                  <a:pt x="351698" y="212473"/>
                </a:cubicBezTo>
                <a:lnTo>
                  <a:pt x="351698" y="91780"/>
                </a:lnTo>
                <a:cubicBezTo>
                  <a:pt x="351698" y="80345"/>
                  <a:pt x="361066" y="70989"/>
                  <a:pt x="372515" y="70989"/>
                </a:cubicBezTo>
                <a:close/>
                <a:moveTo>
                  <a:pt x="289248" y="70989"/>
                </a:moveTo>
                <a:cubicBezTo>
                  <a:pt x="300801" y="70989"/>
                  <a:pt x="310065" y="80342"/>
                  <a:pt x="310065" y="91773"/>
                </a:cubicBezTo>
                <a:lnTo>
                  <a:pt x="310065" y="282366"/>
                </a:lnTo>
                <a:cubicBezTo>
                  <a:pt x="307567" y="292758"/>
                  <a:pt x="306318" y="303566"/>
                  <a:pt x="306318" y="314686"/>
                </a:cubicBezTo>
                <a:cubicBezTo>
                  <a:pt x="306318" y="325701"/>
                  <a:pt x="307567" y="336509"/>
                  <a:pt x="310065" y="346901"/>
                </a:cubicBezTo>
                <a:lnTo>
                  <a:pt x="310065" y="388990"/>
                </a:lnTo>
                <a:cubicBezTo>
                  <a:pt x="310065" y="400421"/>
                  <a:pt x="300801" y="409774"/>
                  <a:pt x="289248" y="409774"/>
                </a:cubicBezTo>
                <a:cubicBezTo>
                  <a:pt x="277799" y="409774"/>
                  <a:pt x="268431" y="400421"/>
                  <a:pt x="268431" y="388990"/>
                </a:cubicBezTo>
                <a:lnTo>
                  <a:pt x="268431" y="91773"/>
                </a:lnTo>
                <a:cubicBezTo>
                  <a:pt x="268431" y="80342"/>
                  <a:pt x="277799" y="70989"/>
                  <a:pt x="289248" y="70989"/>
                </a:cubicBezTo>
                <a:close/>
                <a:moveTo>
                  <a:pt x="205980" y="70989"/>
                </a:moveTo>
                <a:cubicBezTo>
                  <a:pt x="217533" y="70989"/>
                  <a:pt x="226797" y="80342"/>
                  <a:pt x="226797" y="91773"/>
                </a:cubicBezTo>
                <a:lnTo>
                  <a:pt x="226797" y="388990"/>
                </a:lnTo>
                <a:cubicBezTo>
                  <a:pt x="226797" y="400421"/>
                  <a:pt x="217533" y="409774"/>
                  <a:pt x="205980" y="409774"/>
                </a:cubicBezTo>
                <a:cubicBezTo>
                  <a:pt x="194531" y="409774"/>
                  <a:pt x="185163" y="400421"/>
                  <a:pt x="185163" y="388990"/>
                </a:cubicBezTo>
                <a:lnTo>
                  <a:pt x="185163" y="91773"/>
                </a:lnTo>
                <a:cubicBezTo>
                  <a:pt x="185163" y="80342"/>
                  <a:pt x="194531" y="70989"/>
                  <a:pt x="205980" y="70989"/>
                </a:cubicBezTo>
                <a:close/>
                <a:moveTo>
                  <a:pt x="122713" y="70989"/>
                </a:moveTo>
                <a:cubicBezTo>
                  <a:pt x="134266" y="70989"/>
                  <a:pt x="143530" y="80342"/>
                  <a:pt x="143530" y="91773"/>
                </a:cubicBezTo>
                <a:lnTo>
                  <a:pt x="143530" y="388990"/>
                </a:lnTo>
                <a:cubicBezTo>
                  <a:pt x="143530" y="400421"/>
                  <a:pt x="134266" y="409774"/>
                  <a:pt x="122713" y="409774"/>
                </a:cubicBezTo>
                <a:cubicBezTo>
                  <a:pt x="111264" y="409774"/>
                  <a:pt x="101896" y="400421"/>
                  <a:pt x="101896" y="388990"/>
                </a:cubicBezTo>
                <a:lnTo>
                  <a:pt x="101896" y="91773"/>
                </a:lnTo>
                <a:cubicBezTo>
                  <a:pt x="101896" y="80342"/>
                  <a:pt x="111264" y="70989"/>
                  <a:pt x="122713" y="70989"/>
                </a:cubicBezTo>
                <a:close/>
                <a:moveTo>
                  <a:pt x="20816" y="0"/>
                </a:moveTo>
                <a:lnTo>
                  <a:pt x="576590" y="0"/>
                </a:lnTo>
                <a:cubicBezTo>
                  <a:pt x="588039" y="0"/>
                  <a:pt x="597406" y="9354"/>
                  <a:pt x="597406" y="20786"/>
                </a:cubicBezTo>
                <a:lnTo>
                  <a:pt x="597406" y="399187"/>
                </a:lnTo>
                <a:lnTo>
                  <a:pt x="569617" y="371438"/>
                </a:lnTo>
                <a:cubicBezTo>
                  <a:pt x="577735" y="353771"/>
                  <a:pt x="581898" y="334440"/>
                  <a:pt x="581898" y="314694"/>
                </a:cubicBezTo>
                <a:cubicBezTo>
                  <a:pt x="581898" y="285282"/>
                  <a:pt x="572740" y="257325"/>
                  <a:pt x="555775" y="233942"/>
                </a:cubicBezTo>
                <a:lnTo>
                  <a:pt x="555775" y="41571"/>
                </a:lnTo>
                <a:lnTo>
                  <a:pt x="41631" y="41571"/>
                </a:lnTo>
                <a:lnTo>
                  <a:pt x="41631" y="428183"/>
                </a:lnTo>
                <a:lnTo>
                  <a:pt x="366145" y="428183"/>
                </a:lnTo>
                <a:cubicBezTo>
                  <a:pt x="388938" y="443876"/>
                  <a:pt x="415790" y="452294"/>
                  <a:pt x="444100" y="452294"/>
                </a:cubicBezTo>
                <a:cubicBezTo>
                  <a:pt x="463874" y="452294"/>
                  <a:pt x="483233" y="448033"/>
                  <a:pt x="500926" y="440031"/>
                </a:cubicBezTo>
                <a:lnTo>
                  <a:pt x="530692" y="469754"/>
                </a:lnTo>
                <a:lnTo>
                  <a:pt x="20816" y="469754"/>
                </a:lnTo>
                <a:cubicBezTo>
                  <a:pt x="9367" y="469754"/>
                  <a:pt x="0" y="460401"/>
                  <a:pt x="0" y="448968"/>
                </a:cubicBezTo>
                <a:lnTo>
                  <a:pt x="0" y="20786"/>
                </a:lnTo>
                <a:cubicBezTo>
                  <a:pt x="0" y="9354"/>
                  <a:pt x="9367" y="0"/>
                  <a:pt x="2081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confont-11800-6036733">
            <a:extLst>
              <a:ext uri="{FF2B5EF4-FFF2-40B4-BE49-F238E27FC236}">
                <a16:creationId xmlns:a16="http://schemas.microsoft.com/office/drawing/2014/main" xmlns="" id="{CA5F5B50-B003-4E64-981D-C0D60D312D26}"/>
              </a:ext>
            </a:extLst>
          </p:cNvPr>
          <p:cNvSpPr/>
          <p:nvPr/>
        </p:nvSpPr>
        <p:spPr>
          <a:xfrm>
            <a:off x="7612004" y="1433734"/>
            <a:ext cx="609685" cy="555452"/>
          </a:xfrm>
          <a:custGeom>
            <a:avLst/>
            <a:gdLst>
              <a:gd name="T0" fmla="*/ 10107 w 12295"/>
              <a:gd name="T1" fmla="*/ 1640 h 11200"/>
              <a:gd name="T2" fmla="*/ 6147 w 12295"/>
              <a:gd name="T3" fmla="*/ 0 h 11200"/>
              <a:gd name="T4" fmla="*/ 2187 w 12295"/>
              <a:gd name="T5" fmla="*/ 1640 h 11200"/>
              <a:gd name="T6" fmla="*/ 2187 w 12295"/>
              <a:gd name="T7" fmla="*/ 9560 h 11200"/>
              <a:gd name="T8" fmla="*/ 6147 w 12295"/>
              <a:gd name="T9" fmla="*/ 11200 h 11200"/>
              <a:gd name="T10" fmla="*/ 10107 w 12295"/>
              <a:gd name="T11" fmla="*/ 9560 h 11200"/>
              <a:gd name="T12" fmla="*/ 10107 w 12295"/>
              <a:gd name="T13" fmla="*/ 1640 h 11200"/>
              <a:gd name="T14" fmla="*/ 6147 w 12295"/>
              <a:gd name="T15" fmla="*/ 10400 h 11200"/>
              <a:gd name="T16" fmla="*/ 4341 w 12295"/>
              <a:gd name="T17" fmla="*/ 10049 h 11200"/>
              <a:gd name="T18" fmla="*/ 2754 w 12295"/>
              <a:gd name="T19" fmla="*/ 8994 h 11200"/>
              <a:gd name="T20" fmla="*/ 1699 w 12295"/>
              <a:gd name="T21" fmla="*/ 7406 h 11200"/>
              <a:gd name="T22" fmla="*/ 1347 w 12295"/>
              <a:gd name="T23" fmla="*/ 5600 h 11200"/>
              <a:gd name="T24" fmla="*/ 1699 w 12295"/>
              <a:gd name="T25" fmla="*/ 3793 h 11200"/>
              <a:gd name="T26" fmla="*/ 2754 w 12295"/>
              <a:gd name="T27" fmla="*/ 2206 h 11200"/>
              <a:gd name="T28" fmla="*/ 4341 w 12295"/>
              <a:gd name="T29" fmla="*/ 1151 h 11200"/>
              <a:gd name="T30" fmla="*/ 5759 w 12295"/>
              <a:gd name="T31" fmla="*/ 816 h 11200"/>
              <a:gd name="T32" fmla="*/ 5759 w 12295"/>
              <a:gd name="T33" fmla="*/ 5548 h 11200"/>
              <a:gd name="T34" fmla="*/ 5789 w 12295"/>
              <a:gd name="T35" fmla="*/ 5757 h 11200"/>
              <a:gd name="T36" fmla="*/ 5911 w 12295"/>
              <a:gd name="T37" fmla="*/ 5920 h 11200"/>
              <a:gd name="T38" fmla="*/ 9252 w 12295"/>
              <a:gd name="T39" fmla="*/ 9261 h 11200"/>
              <a:gd name="T40" fmla="*/ 7954 w 12295"/>
              <a:gd name="T41" fmla="*/ 10049 h 11200"/>
              <a:gd name="T42" fmla="*/ 6147 w 12295"/>
              <a:gd name="T43" fmla="*/ 10400 h 11200"/>
              <a:gd name="T44" fmla="*/ 9817 w 12295"/>
              <a:gd name="T45" fmla="*/ 8694 h 11200"/>
              <a:gd name="T46" fmla="*/ 6559 w 12295"/>
              <a:gd name="T47" fmla="*/ 5435 h 11200"/>
              <a:gd name="T48" fmla="*/ 6559 w 12295"/>
              <a:gd name="T49" fmla="*/ 817 h 11200"/>
              <a:gd name="T50" fmla="*/ 7955 w 12295"/>
              <a:gd name="T51" fmla="*/ 1151 h 11200"/>
              <a:gd name="T52" fmla="*/ 9542 w 12295"/>
              <a:gd name="T53" fmla="*/ 2206 h 11200"/>
              <a:gd name="T54" fmla="*/ 10597 w 12295"/>
              <a:gd name="T55" fmla="*/ 3793 h 11200"/>
              <a:gd name="T56" fmla="*/ 10949 w 12295"/>
              <a:gd name="T57" fmla="*/ 5600 h 11200"/>
              <a:gd name="T58" fmla="*/ 10597 w 12295"/>
              <a:gd name="T59" fmla="*/ 7406 h 11200"/>
              <a:gd name="T60" fmla="*/ 9817 w 12295"/>
              <a:gd name="T61" fmla="*/ 8694 h 1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295" h="11200">
                <a:moveTo>
                  <a:pt x="10107" y="1640"/>
                </a:moveTo>
                <a:cubicBezTo>
                  <a:pt x="9014" y="546"/>
                  <a:pt x="7581" y="0"/>
                  <a:pt x="6147" y="0"/>
                </a:cubicBezTo>
                <a:cubicBezTo>
                  <a:pt x="4714" y="0"/>
                  <a:pt x="3281" y="546"/>
                  <a:pt x="2187" y="1640"/>
                </a:cubicBezTo>
                <a:cubicBezTo>
                  <a:pt x="0" y="3827"/>
                  <a:pt x="0" y="7372"/>
                  <a:pt x="2187" y="9560"/>
                </a:cubicBezTo>
                <a:cubicBezTo>
                  <a:pt x="3281" y="10654"/>
                  <a:pt x="4714" y="11200"/>
                  <a:pt x="6147" y="11200"/>
                </a:cubicBezTo>
                <a:cubicBezTo>
                  <a:pt x="7581" y="11200"/>
                  <a:pt x="9014" y="10653"/>
                  <a:pt x="10107" y="9560"/>
                </a:cubicBezTo>
                <a:cubicBezTo>
                  <a:pt x="12295" y="7372"/>
                  <a:pt x="12295" y="3827"/>
                  <a:pt x="10107" y="1640"/>
                </a:cubicBezTo>
                <a:close/>
                <a:moveTo>
                  <a:pt x="6147" y="10400"/>
                </a:moveTo>
                <a:cubicBezTo>
                  <a:pt x="5524" y="10400"/>
                  <a:pt x="4916" y="10281"/>
                  <a:pt x="4341" y="10049"/>
                </a:cubicBezTo>
                <a:cubicBezTo>
                  <a:pt x="3746" y="9807"/>
                  <a:pt x="3212" y="9452"/>
                  <a:pt x="2754" y="8994"/>
                </a:cubicBezTo>
                <a:cubicBezTo>
                  <a:pt x="2295" y="8535"/>
                  <a:pt x="1940" y="8001"/>
                  <a:pt x="1699" y="7406"/>
                </a:cubicBezTo>
                <a:cubicBezTo>
                  <a:pt x="1465" y="6831"/>
                  <a:pt x="1347" y="6223"/>
                  <a:pt x="1347" y="5600"/>
                </a:cubicBezTo>
                <a:cubicBezTo>
                  <a:pt x="1347" y="4976"/>
                  <a:pt x="1466" y="4368"/>
                  <a:pt x="1699" y="3793"/>
                </a:cubicBezTo>
                <a:cubicBezTo>
                  <a:pt x="1940" y="3198"/>
                  <a:pt x="2295" y="2665"/>
                  <a:pt x="2754" y="2206"/>
                </a:cubicBezTo>
                <a:cubicBezTo>
                  <a:pt x="3212" y="1747"/>
                  <a:pt x="3746" y="1392"/>
                  <a:pt x="4341" y="1151"/>
                </a:cubicBezTo>
                <a:cubicBezTo>
                  <a:pt x="4796" y="967"/>
                  <a:pt x="5271" y="855"/>
                  <a:pt x="5759" y="816"/>
                </a:cubicBezTo>
                <a:lnTo>
                  <a:pt x="5759" y="5548"/>
                </a:lnTo>
                <a:cubicBezTo>
                  <a:pt x="5750" y="5618"/>
                  <a:pt x="5760" y="5691"/>
                  <a:pt x="5789" y="5757"/>
                </a:cubicBezTo>
                <a:cubicBezTo>
                  <a:pt x="5815" y="5821"/>
                  <a:pt x="5857" y="5877"/>
                  <a:pt x="5911" y="5920"/>
                </a:cubicBezTo>
                <a:lnTo>
                  <a:pt x="9252" y="9261"/>
                </a:lnTo>
                <a:cubicBezTo>
                  <a:pt x="8864" y="9592"/>
                  <a:pt x="8429" y="9857"/>
                  <a:pt x="7954" y="10049"/>
                </a:cubicBezTo>
                <a:cubicBezTo>
                  <a:pt x="7380" y="10282"/>
                  <a:pt x="6771" y="10400"/>
                  <a:pt x="6147" y="10400"/>
                </a:cubicBezTo>
                <a:close/>
                <a:moveTo>
                  <a:pt x="9817" y="8694"/>
                </a:moveTo>
                <a:lnTo>
                  <a:pt x="6559" y="5435"/>
                </a:lnTo>
                <a:lnTo>
                  <a:pt x="6559" y="817"/>
                </a:lnTo>
                <a:cubicBezTo>
                  <a:pt x="7039" y="857"/>
                  <a:pt x="7506" y="970"/>
                  <a:pt x="7955" y="1151"/>
                </a:cubicBezTo>
                <a:cubicBezTo>
                  <a:pt x="8550" y="1392"/>
                  <a:pt x="9084" y="1747"/>
                  <a:pt x="9542" y="2206"/>
                </a:cubicBezTo>
                <a:cubicBezTo>
                  <a:pt x="10001" y="2665"/>
                  <a:pt x="10356" y="3199"/>
                  <a:pt x="10597" y="3793"/>
                </a:cubicBezTo>
                <a:cubicBezTo>
                  <a:pt x="10831" y="4368"/>
                  <a:pt x="10949" y="4976"/>
                  <a:pt x="10949" y="5600"/>
                </a:cubicBezTo>
                <a:cubicBezTo>
                  <a:pt x="10949" y="6223"/>
                  <a:pt x="10830" y="6831"/>
                  <a:pt x="10597" y="7406"/>
                </a:cubicBezTo>
                <a:cubicBezTo>
                  <a:pt x="10406" y="7876"/>
                  <a:pt x="10145" y="8307"/>
                  <a:pt x="9817" y="869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4823844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407242;#401219;#373877;#7716;#404273;"/>
</p:tagLst>
</file>

<file path=ppt/tags/tag2.xml><?xml version="1.0" encoding="utf-8"?>
<p:tagLst xmlns:a="http://schemas.openxmlformats.org/drawingml/2006/main" xmlns:r="http://schemas.openxmlformats.org/officeDocument/2006/relationships" xmlns:p="http://schemas.openxmlformats.org/presentationml/2006/main">
  <p:tag name="ISLIDE.ICON" val="#7093;"/>
</p:tagLst>
</file>

<file path=ppt/theme/theme1.xml><?xml version="1.0" encoding="utf-8"?>
<a:theme xmlns:a="http://schemas.openxmlformats.org/drawingml/2006/main" name="Office 主题​​">
  <a:themeElements>
    <a:clrScheme name="企业介绍-餐饮">
      <a:dk1>
        <a:sysClr val="windowText" lastClr="000000"/>
      </a:dk1>
      <a:lt1>
        <a:sysClr val="window" lastClr="FFFFFF"/>
      </a:lt1>
      <a:dk2>
        <a:srgbClr val="44546A"/>
      </a:dk2>
      <a:lt2>
        <a:srgbClr val="E7E6E6"/>
      </a:lt2>
      <a:accent1>
        <a:srgbClr val="199844"/>
      </a:accent1>
      <a:accent2>
        <a:srgbClr val="89C541"/>
      </a:accent2>
      <a:accent3>
        <a:srgbClr val="A5A5A5"/>
      </a:accent3>
      <a:accent4>
        <a:srgbClr val="FFC000"/>
      </a:accent4>
      <a:accent5>
        <a:srgbClr val="5B9BD5"/>
      </a:accent5>
      <a:accent6>
        <a:srgbClr val="70AD47"/>
      </a:accent6>
      <a:hlink>
        <a:srgbClr val="0563C1"/>
      </a:hlink>
      <a:folHlink>
        <a:srgbClr val="954F72"/>
      </a:folHlink>
    </a:clrScheme>
    <a:fontScheme name="自定义 2">
      <a:majorFont>
        <a:latin typeface="Arial Black"/>
        <a:ea typeface="思源宋体 CN Heavy"/>
        <a:cs typeface=""/>
      </a:majorFont>
      <a:minorFont>
        <a:latin typeface="Arial"/>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3371</Words>
  <Application>Microsoft Office PowerPoint</Application>
  <PresentationFormat>宽屏</PresentationFormat>
  <Paragraphs>234</Paragraphs>
  <Slides>33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33</vt:i4>
      </vt:variant>
    </vt:vector>
  </HeadingPairs>
  <TitlesOfParts>
    <vt:vector size="42" baseType="lpstr">
      <vt:lpstr>阿里巴巴普惠体 R</vt:lpstr>
      <vt:lpstr>汉仪雅酷黑 45W</vt:lpstr>
      <vt:lpstr>思源黑体 CN Regular</vt:lpstr>
      <vt:lpstr>思源宋体 CN Heavy</vt:lpstr>
      <vt:lpstr>微软雅黑</vt:lpstr>
      <vt:lpstr>微软雅黑 Light</vt:lpstr>
      <vt:lpstr>Arial</vt:lpstr>
      <vt:lpstr>Arial Black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简约清新大气餐饮行业企业介绍ppt模板</dc:title>
  <dc:creator>阿演Aria</dc:creator>
  <cp:keywords>P界达人</cp:keywords>
  <dc:description>www.51pptmoban.com</dc:description>
  <cp:lastModifiedBy>YANGs</cp:lastModifiedBy>
  <cp:revision>173</cp:revision>
  <dcterms:created xsi:type="dcterms:W3CDTF">2021-06-17T12:47:37Z</dcterms:created>
  <dcterms:modified xsi:type="dcterms:W3CDTF">2021-08-18T12:11:16Z</dcterms:modified>
</cp:coreProperties>
</file>