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66" r:id="rId3"/>
  </p:sldMasterIdLst>
  <p:notesMasterIdLst>
    <p:notesMasterId r:id="rId92"/>
  </p:notesMasterIdLst>
  <p:sldIdLst>
    <p:sldId id="256" r:id="rId4"/>
    <p:sldId id="299" r:id="rId5"/>
    <p:sldId id="259" r:id="rId6"/>
    <p:sldId id="280" r:id="rId7"/>
    <p:sldId id="303" r:id="rId8"/>
    <p:sldId id="304" r:id="rId9"/>
    <p:sldId id="279" r:id="rId10"/>
    <p:sldId id="260" r:id="rId11"/>
    <p:sldId id="278" r:id="rId12"/>
    <p:sldId id="305" r:id="rId13"/>
    <p:sldId id="292" r:id="rId14"/>
    <p:sldId id="300" r:id="rId15"/>
    <p:sldId id="261" r:id="rId16"/>
    <p:sldId id="294" r:id="rId17"/>
    <p:sldId id="298" r:id="rId18"/>
    <p:sldId id="306" r:id="rId19"/>
    <p:sldId id="296" r:id="rId20"/>
    <p:sldId id="297" r:id="rId21"/>
    <p:sldId id="308" r:id="rId22"/>
    <p:sldId id="262" r:id="rId23"/>
    <p:sldId id="309" r:id="rId24"/>
    <p:sldId id="319" r:id="rId25"/>
    <p:sldId id="320" r:id="rId26"/>
    <p:sldId id="321" r:id="rId27"/>
    <p:sldId id="295" r:id="rId28"/>
    <p:sldId id="301" r:id="rId29"/>
    <p:sldId id="293" r:id="rId30"/>
    <p:sldId id="311" r:id="rId31"/>
    <p:sldId id="312" r:id="rId32"/>
    <p:sldId id="313" r:id="rId33"/>
    <p:sldId id="310" r:id="rId34"/>
    <p:sldId id="302" r:id="rId35"/>
    <p:sldId id="315" r:id="rId36"/>
    <p:sldId id="317" r:id="rId37"/>
    <p:sldId id="318" r:id="rId38"/>
    <p:sldId id="316" r:id="rId39"/>
    <p:sldId id="288" r:id="rId40"/>
    <p:sldId id="266" r:id="rId41"/>
    <p:sldId id="359" r:id="rId42"/>
    <p:sldId id="322" r:id="rId43"/>
    <p:sldId id="323" r:id="rId44"/>
    <p:sldId id="324" r:id="rId45"/>
    <p:sldId id="325" r:id="rId46"/>
    <p:sldId id="326"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1" r:id="rId72"/>
    <p:sldId id="352" r:id="rId73"/>
    <p:sldId id="353" r:id="rId74"/>
    <p:sldId id="354" r:id="rId75"/>
    <p:sldId id="355" r:id="rId76"/>
    <p:sldId id="356" r:id="rId77"/>
    <p:sldId id="357" r:id="rId78"/>
    <p:sldId id="358" r:id="rId79"/>
    <p:sldId id="257" r:id="rId80"/>
    <p:sldId id="276" r:id="rId81"/>
    <p:sldId id="277" r:id="rId82"/>
    <p:sldId id="282" r:id="rId83"/>
    <p:sldId id="287" r:id="rId84"/>
    <p:sldId id="283" r:id="rId85"/>
    <p:sldId id="284" r:id="rId86"/>
    <p:sldId id="281" r:id="rId87"/>
    <p:sldId id="290" r:id="rId88"/>
    <p:sldId id="289" r:id="rId89"/>
    <p:sldId id="360" r:id="rId90"/>
    <p:sldId id="361" r:id="rId91"/>
  </p:sldIdLst>
  <p:sldSz cx="12192000" cy="6858000"/>
  <p:notesSz cx="6858000" cy="9144000"/>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幻色版" id="{19A8D53F-2A14-4697-B36E-1BE7512281B6}">
          <p14:sldIdLst>
            <p14:sldId id="256"/>
            <p14:sldId id="299"/>
            <p14:sldId id="259"/>
            <p14:sldId id="280"/>
            <p14:sldId id="303"/>
            <p14:sldId id="304"/>
            <p14:sldId id="279"/>
            <p14:sldId id="260"/>
            <p14:sldId id="278"/>
            <p14:sldId id="305"/>
            <p14:sldId id="292"/>
            <p14:sldId id="300"/>
            <p14:sldId id="261"/>
            <p14:sldId id="294"/>
            <p14:sldId id="298"/>
            <p14:sldId id="306"/>
            <p14:sldId id="296"/>
            <p14:sldId id="297"/>
            <p14:sldId id="308"/>
            <p14:sldId id="262"/>
            <p14:sldId id="309"/>
            <p14:sldId id="319"/>
            <p14:sldId id="320"/>
            <p14:sldId id="321"/>
            <p14:sldId id="295"/>
            <p14:sldId id="301"/>
            <p14:sldId id="293"/>
            <p14:sldId id="311"/>
            <p14:sldId id="312"/>
            <p14:sldId id="313"/>
            <p14:sldId id="310"/>
            <p14:sldId id="302"/>
            <p14:sldId id="315"/>
            <p14:sldId id="317"/>
            <p14:sldId id="318"/>
            <p14:sldId id="316"/>
            <p14:sldId id="288"/>
            <p14:sldId id="266"/>
            <p14:sldId id="359"/>
          </p14:sldIdLst>
        </p14:section>
        <p14:section name="蓝色版" id="{A755C613-9C28-4066-B565-D667EB1B8090}">
          <p14:sldIdLst>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Lst>
        </p14:section>
        <p14:section name="更多版式" id="{AC7FA9D5-3AFA-4E98-AF2E-7C42476A2213}">
          <p14:sldIdLst>
            <p14:sldId id="257"/>
            <p14:sldId id="276"/>
            <p14:sldId id="277"/>
          </p14:sldIdLst>
        </p14:section>
        <p14:section name="可替换图标" id="{299091A6-57E4-4B68-B36D-E4453F3CD9BF}">
          <p14:sldIdLst>
            <p14:sldId id="282"/>
            <p14:sldId id="287"/>
            <p14:sldId id="283"/>
            <p14:sldId id="284"/>
            <p14:sldId id="281"/>
          </p14:sldIdLst>
        </p14:section>
        <p14:section name="使用说明" id="{A204C635-C445-4606-A7A4-05393DBB3FA7}">
          <p14:sldIdLst>
            <p14:sldId id="290"/>
            <p14:sldId id="289"/>
            <p14:sldId id="360"/>
            <p14:sldId id="3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9A04"/>
    <a:srgbClr val="666666"/>
    <a:srgbClr val="FFEE31"/>
    <a:srgbClr val="FFDB38"/>
    <a:srgbClr val="E63A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0" autoAdjust="0"/>
    <p:restoredTop sz="94660"/>
  </p:normalViewPr>
  <p:slideViewPr>
    <p:cSldViewPr snapToGrid="0" showGuides="1">
      <p:cViewPr varScale="1">
        <p:scale>
          <a:sx n="91" d="100"/>
          <a:sy n="91" d="100"/>
        </p:scale>
        <p:origin x="96" y="3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viewProps" Target="view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1"/>
          <c:order val="1"/>
          <c:tx>
            <c:strRef>
              <c:f>Sheet1!$C$1</c:f>
              <c:strCache>
                <c:ptCount val="1"/>
                <c:pt idx="0">
                  <c:v>系列 1</c:v>
                </c:pt>
              </c:strCache>
            </c:strRef>
          </c:tx>
          <c:spPr>
            <a:solidFill>
              <a:srgbClr val="F99A04"/>
            </a:solidFill>
            <a:ln>
              <a:noFill/>
            </a:ln>
            <a:effectLst/>
          </c:spP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Sheet1!$C$2:$C$9</c:f>
              <c:numCache>
                <c:formatCode>General</c:formatCode>
                <c:ptCount val="8"/>
                <c:pt idx="0">
                  <c:v>20</c:v>
                </c:pt>
                <c:pt idx="1">
                  <c:v>40</c:v>
                </c:pt>
                <c:pt idx="2">
                  <c:v>50</c:v>
                </c:pt>
                <c:pt idx="3">
                  <c:v>80</c:v>
                </c:pt>
                <c:pt idx="4">
                  <c:v>100</c:v>
                </c:pt>
                <c:pt idx="5">
                  <c:v>120</c:v>
                </c:pt>
                <c:pt idx="6">
                  <c:v>138</c:v>
                </c:pt>
                <c:pt idx="7">
                  <c:v>149</c:v>
                </c:pt>
              </c:numCache>
            </c:numRef>
          </c:val>
          <c:extLst xmlns:c16r2="http://schemas.microsoft.com/office/drawing/2015/06/chart">
            <c:ext xmlns:c16="http://schemas.microsoft.com/office/drawing/2014/chart" uri="{C3380CC4-5D6E-409C-BE32-E72D297353CC}">
              <c16:uniqueId val="{00000000-94CF-425D-8529-14A5B43A83C7}"/>
            </c:ext>
          </c:extLst>
        </c:ser>
        <c:dLbls>
          <c:showLegendKey val="0"/>
          <c:showVal val="0"/>
          <c:showCatName val="0"/>
          <c:showSerName val="0"/>
          <c:showPercent val="0"/>
          <c:showBubbleSize val="0"/>
        </c:dLbls>
        <c:axId val="-1528093008"/>
        <c:axId val="-1528077776"/>
      </c:areaChart>
      <c:lineChart>
        <c:grouping val="standard"/>
        <c:varyColors val="0"/>
        <c:ser>
          <c:idx val="0"/>
          <c:order val="0"/>
          <c:tx>
            <c:strRef>
              <c:f>Sheet1!$B$1</c:f>
              <c:strCache>
                <c:ptCount val="1"/>
                <c:pt idx="0">
                  <c:v>系列 1</c:v>
                </c:pt>
              </c:strCache>
            </c:strRef>
          </c:tx>
          <c:spPr>
            <a:ln w="28575" cap="rnd">
              <a:solidFill>
                <a:srgbClr val="F99A04"/>
              </a:solidFill>
              <a:round/>
            </a:ln>
            <a:effectLst/>
          </c:spPr>
          <c:marker>
            <c:symbol val="none"/>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20</c:v>
                </c:pt>
                <c:pt idx="1">
                  <c:v>40</c:v>
                </c:pt>
                <c:pt idx="2">
                  <c:v>50</c:v>
                </c:pt>
                <c:pt idx="3">
                  <c:v>80</c:v>
                </c:pt>
                <c:pt idx="4">
                  <c:v>100</c:v>
                </c:pt>
                <c:pt idx="5">
                  <c:v>120</c:v>
                </c:pt>
                <c:pt idx="6">
                  <c:v>138</c:v>
                </c:pt>
                <c:pt idx="7">
                  <c:v>149</c:v>
                </c:pt>
              </c:numCache>
            </c:numRef>
          </c:val>
          <c:smooth val="0"/>
          <c:extLst xmlns:c16r2="http://schemas.microsoft.com/office/drawing/2015/06/chart">
            <c:ext xmlns:c16="http://schemas.microsoft.com/office/drawing/2014/chart" uri="{C3380CC4-5D6E-409C-BE32-E72D297353CC}">
              <c16:uniqueId val="{00000001-94CF-425D-8529-14A5B43A83C7}"/>
            </c:ext>
          </c:extLst>
        </c:ser>
        <c:dLbls>
          <c:showLegendKey val="0"/>
          <c:showVal val="0"/>
          <c:showCatName val="0"/>
          <c:showSerName val="0"/>
          <c:showPercent val="0"/>
          <c:showBubbleSize val="0"/>
        </c:dLbls>
        <c:marker val="1"/>
        <c:smooth val="0"/>
        <c:axId val="-1528093008"/>
        <c:axId val="-1528077776"/>
      </c:lineChart>
      <c:catAx>
        <c:axId val="-1528093008"/>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zh-CN"/>
          </a:p>
        </c:txPr>
        <c:crossAx val="-1528077776"/>
        <c:crosses val="autoZero"/>
        <c:auto val="1"/>
        <c:lblAlgn val="ctr"/>
        <c:lblOffset val="100"/>
        <c:noMultiLvlLbl val="0"/>
      </c:catAx>
      <c:valAx>
        <c:axId val="-1528077776"/>
        <c:scaling>
          <c:orientation val="minMax"/>
        </c:scaling>
        <c:delete val="1"/>
        <c:axPos val="l"/>
        <c:numFmt formatCode="General" sourceLinked="1"/>
        <c:majorTickMark val="none"/>
        <c:minorTickMark val="none"/>
        <c:tickLblPos val="nextTo"/>
        <c:crossAx val="-152809300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zh-CN"/>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股份占比</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D68-4F4A-A879-D611E97C95C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0D68-4F4A-A879-D611E97C95C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D68-4F4A-A879-D611E97C95C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D68-4F4A-A879-D611E97C95C4}"/>
              </c:ext>
            </c:extLst>
          </c:dPt>
          <c:cat>
            <c:strRef>
              <c:f>Sheet1!$A$2:$A$5</c:f>
              <c:strCache>
                <c:ptCount val="4"/>
                <c:pt idx="0">
                  <c:v>股东大会</c:v>
                </c:pt>
                <c:pt idx="1">
                  <c:v>金融公司</c:v>
                </c:pt>
                <c:pt idx="2">
                  <c:v>投资人</c:v>
                </c:pt>
                <c:pt idx="3">
                  <c:v>员工</c:v>
                </c:pt>
              </c:strCache>
            </c:strRef>
          </c:cat>
          <c:val>
            <c:numRef>
              <c:f>Sheet1!$B$2:$B$5</c:f>
              <c:numCache>
                <c:formatCode>General</c:formatCode>
                <c:ptCount val="4"/>
                <c:pt idx="0">
                  <c:v>60</c:v>
                </c:pt>
                <c:pt idx="1">
                  <c:v>15</c:v>
                </c:pt>
                <c:pt idx="2">
                  <c:v>20</c:v>
                </c:pt>
                <c:pt idx="3">
                  <c:v>5</c:v>
                </c:pt>
              </c:numCache>
            </c:numRef>
          </c:val>
          <c:extLst xmlns:c16r2="http://schemas.microsoft.com/office/drawing/2015/06/chart">
            <c:ext xmlns:c16="http://schemas.microsoft.com/office/drawing/2014/chart" uri="{C3380CC4-5D6E-409C-BE32-E72D297353CC}">
              <c16:uniqueId val="{00000008-0D68-4F4A-A879-D611E97C95C4}"/>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6239235715112146E-2"/>
          <c:y val="5.0773327078841246E-2"/>
          <c:w val="0.94752152856977567"/>
          <c:h val="0.83174239133042105"/>
        </c:manualLayout>
      </c:layout>
      <c:barChart>
        <c:barDir val="col"/>
        <c:grouping val="clustered"/>
        <c:varyColors val="0"/>
        <c:ser>
          <c:idx val="0"/>
          <c:order val="0"/>
          <c:tx>
            <c:strRef>
              <c:f>Sheet1!$B$1</c:f>
              <c:strCache>
                <c:ptCount val="1"/>
                <c:pt idx="0">
                  <c:v>系列 1</c:v>
                </c:pt>
              </c:strCache>
            </c:strRef>
          </c:tx>
          <c:spPr>
            <a:solidFill>
              <a:srgbClr val="FFDB38"/>
            </a:solidFill>
            <a:ln>
              <a:noFill/>
            </a:ln>
            <a:effectLst/>
          </c:spPr>
          <c:invertIfNegative val="0"/>
          <c:dPt>
            <c:idx val="0"/>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1-B772-485C-A07E-C688088020F6}"/>
              </c:ext>
            </c:extLst>
          </c:dPt>
          <c:dPt>
            <c:idx val="1"/>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3-B772-485C-A07E-C688088020F6}"/>
              </c:ext>
            </c:extLst>
          </c:dPt>
          <c:dPt>
            <c:idx val="2"/>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5-B772-485C-A07E-C688088020F6}"/>
              </c:ext>
            </c:extLst>
          </c:dPt>
          <c:dPt>
            <c:idx val="3"/>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8-B772-485C-A07E-C688088020F6}"/>
              </c:ext>
            </c:extLst>
          </c:dPt>
          <c:dPt>
            <c:idx val="4"/>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9-B772-485C-A07E-C688088020F6}"/>
              </c:ext>
            </c:extLst>
          </c:dPt>
          <c:dPt>
            <c:idx val="5"/>
            <c:invertIfNegative val="0"/>
            <c:bubble3D val="0"/>
            <c:spPr>
              <a:solidFill>
                <a:srgbClr val="FFDB38"/>
              </a:solidFill>
              <a:ln>
                <a:noFill/>
              </a:ln>
              <a:effectLst/>
            </c:spPr>
            <c:extLst xmlns:c16r2="http://schemas.microsoft.com/office/drawing/2015/06/chart">
              <c:ext xmlns:c16="http://schemas.microsoft.com/office/drawing/2014/chart" uri="{C3380CC4-5D6E-409C-BE32-E72D297353CC}">
                <c16:uniqueId val="{0000000A-B772-485C-A07E-C688088020F6}"/>
              </c:ext>
            </c:extLst>
          </c:dPt>
          <c:cat>
            <c:numRef>
              <c:f>Sheet1!$A$2:$A$7</c:f>
              <c:numCache>
                <c:formatCode>General</c:formatCode>
                <c:ptCount val="6"/>
                <c:pt idx="0">
                  <c:v>2021</c:v>
                </c:pt>
                <c:pt idx="1">
                  <c:v>2022</c:v>
                </c:pt>
                <c:pt idx="2">
                  <c:v>2023</c:v>
                </c:pt>
                <c:pt idx="3">
                  <c:v>2024</c:v>
                </c:pt>
                <c:pt idx="4">
                  <c:v>2025</c:v>
                </c:pt>
                <c:pt idx="5">
                  <c:v>2026</c:v>
                </c:pt>
              </c:numCache>
            </c:numRef>
          </c:cat>
          <c:val>
            <c:numRef>
              <c:f>Sheet1!$B$2:$B$7</c:f>
              <c:numCache>
                <c:formatCode>General</c:formatCode>
                <c:ptCount val="6"/>
                <c:pt idx="0">
                  <c:v>43800</c:v>
                </c:pt>
                <c:pt idx="1">
                  <c:v>69400</c:v>
                </c:pt>
                <c:pt idx="2">
                  <c:v>104400</c:v>
                </c:pt>
                <c:pt idx="3">
                  <c:v>184400</c:v>
                </c:pt>
                <c:pt idx="4">
                  <c:v>204400</c:v>
                </c:pt>
                <c:pt idx="5">
                  <c:v>240000</c:v>
                </c:pt>
              </c:numCache>
            </c:numRef>
          </c:val>
          <c:extLst xmlns:c16r2="http://schemas.microsoft.com/office/drawing/2015/06/chart">
            <c:ext xmlns:c16="http://schemas.microsoft.com/office/drawing/2014/chart" uri="{C3380CC4-5D6E-409C-BE32-E72D297353CC}">
              <c16:uniqueId val="{00000006-B772-485C-A07E-C688088020F6}"/>
            </c:ext>
          </c:extLst>
        </c:ser>
        <c:dLbls>
          <c:showLegendKey val="0"/>
          <c:showVal val="0"/>
          <c:showCatName val="0"/>
          <c:showSerName val="0"/>
          <c:showPercent val="0"/>
          <c:showBubbleSize val="0"/>
        </c:dLbls>
        <c:gapWidth val="90"/>
        <c:axId val="-1528091920"/>
        <c:axId val="-1528095728"/>
      </c:barChart>
      <c:catAx>
        <c:axId val="-1528091920"/>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zh-CN"/>
          </a:p>
        </c:txPr>
        <c:crossAx val="-1528095728"/>
        <c:crosses val="autoZero"/>
        <c:auto val="1"/>
        <c:lblAlgn val="ctr"/>
        <c:lblOffset val="100"/>
        <c:noMultiLvlLbl val="0"/>
      </c:catAx>
      <c:valAx>
        <c:axId val="-1528095728"/>
        <c:scaling>
          <c:orientation val="minMax"/>
        </c:scaling>
        <c:delete val="1"/>
        <c:axPos val="l"/>
        <c:numFmt formatCode="General" sourceLinked="1"/>
        <c:majorTickMark val="none"/>
        <c:minorTickMark val="none"/>
        <c:tickLblPos val="nextTo"/>
        <c:crossAx val="-152809192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587957407430523"/>
          <c:y val="0.10370627753485881"/>
          <c:w val="0.45325670278346886"/>
          <c:h val="0.79258744493028244"/>
        </c:manualLayout>
      </c:layout>
      <c:doughnutChart>
        <c:varyColors val="1"/>
        <c:ser>
          <c:idx val="0"/>
          <c:order val="0"/>
          <c:tx>
            <c:strRef>
              <c:f>Sheet1!$B$1</c:f>
              <c:strCache>
                <c:ptCount val="1"/>
                <c:pt idx="0">
                  <c:v>金融用户年龄分布</c:v>
                </c:pt>
              </c:strCache>
            </c:strRef>
          </c:tx>
          <c:dPt>
            <c:idx val="0"/>
            <c:bubble3D val="0"/>
            <c:spPr>
              <a:solidFill>
                <a:schemeClr val="accent1">
                  <a:shade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B93A-44D2-A5B2-7A0A3B655D3B}"/>
              </c:ext>
            </c:extLst>
          </c:dPt>
          <c:dPt>
            <c:idx val="1"/>
            <c:bubble3D val="0"/>
            <c:spPr>
              <a:solidFill>
                <a:schemeClr val="accent1">
                  <a:shade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B93A-44D2-A5B2-7A0A3B655D3B}"/>
              </c:ext>
            </c:extLst>
          </c:dPt>
          <c:dPt>
            <c:idx val="2"/>
            <c:bubble3D val="0"/>
            <c:spPr>
              <a:solidFill>
                <a:schemeClr val="accent1">
                  <a:shade val="9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B93A-44D2-A5B2-7A0A3B655D3B}"/>
              </c:ext>
            </c:extLst>
          </c:dPt>
          <c:dPt>
            <c:idx val="3"/>
            <c:bubble3D val="0"/>
            <c:spPr>
              <a:solidFill>
                <a:schemeClr val="accent1">
                  <a:tint val="9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B93A-44D2-A5B2-7A0A3B655D3B}"/>
              </c:ext>
            </c:extLst>
          </c:dPt>
          <c:dPt>
            <c:idx val="4"/>
            <c:bubble3D val="0"/>
            <c:spPr>
              <a:solidFill>
                <a:schemeClr val="accent1">
                  <a:tint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B93A-44D2-A5B2-7A0A3B655D3B}"/>
              </c:ext>
            </c:extLst>
          </c:dPt>
          <c:dPt>
            <c:idx val="5"/>
            <c:bubble3D val="0"/>
            <c:spPr>
              <a:solidFill>
                <a:schemeClr val="accent1">
                  <a:tint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B-B93A-44D2-A5B2-7A0A3B655D3B}"/>
              </c:ext>
            </c:extLst>
          </c:dPt>
          <c:dLbls>
            <c:dLbl>
              <c:idx val="0"/>
              <c:layout>
                <c:manualLayout>
                  <c:x val="1.8691496798881411E-2"/>
                  <c:y val="-0.1498415455152543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B93A-44D2-A5B2-7A0A3B655D3B}"/>
                </c:ext>
                <c:ext xmlns:c15="http://schemas.microsoft.com/office/drawing/2012/chart" uri="{CE6537A1-D6FC-4f65-9D91-7224C49458BB}">
                  <c15:layout>
                    <c:manualLayout>
                      <c:w val="7.2838877032894253E-2"/>
                      <c:h val="5.6471679947897618E-2"/>
                    </c:manualLayout>
                  </c15:layout>
                </c:ext>
              </c:extLst>
            </c:dLbl>
            <c:dLbl>
              <c:idx val="1"/>
              <c:layout>
                <c:manualLayout>
                  <c:x val="8.8785046728971959E-2"/>
                  <c:y val="-0.1423494682394916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B93A-44D2-A5B2-7A0A3B655D3B}"/>
                </c:ext>
                <c:ext xmlns:c15="http://schemas.microsoft.com/office/drawing/2012/chart" uri="{CE6537A1-D6FC-4f65-9D91-7224C49458BB}"/>
              </c:extLst>
            </c:dLbl>
            <c:dLbl>
              <c:idx val="2"/>
              <c:layout>
                <c:manualLayout>
                  <c:x val="0.10280373831775709"/>
                  <c:y val="5.9936618206101668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B93A-44D2-A5B2-7A0A3B655D3B}"/>
                </c:ext>
                <c:ext xmlns:c15="http://schemas.microsoft.com/office/drawing/2012/chart" uri="{CE6537A1-D6FC-4f65-9D91-7224C49458BB}"/>
              </c:extLst>
            </c:dLbl>
            <c:dLbl>
              <c:idx val="3"/>
              <c:layout>
                <c:manualLayout>
                  <c:x val="-0.15654205607476634"/>
                  <c:y val="8.2412850033389884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B93A-44D2-A5B2-7A0A3B655D3B}"/>
                </c:ext>
                <c:ext xmlns:c15="http://schemas.microsoft.com/office/drawing/2012/chart" uri="{CE6537A1-D6FC-4f65-9D91-7224C49458BB}"/>
              </c:extLst>
            </c:dLbl>
            <c:dLbl>
              <c:idx val="4"/>
              <c:layout>
                <c:manualLayout>
                  <c:x val="-0.11682242990654206"/>
                  <c:y val="-8.6158888671271278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9-B93A-44D2-A5B2-7A0A3B655D3B}"/>
                </c:ext>
                <c:ext xmlns:c15="http://schemas.microsoft.com/office/drawing/2012/chart" uri="{CE6537A1-D6FC-4f65-9D91-7224C49458BB}"/>
              </c:extLst>
            </c:dLbl>
            <c:dLbl>
              <c:idx val="5"/>
              <c:layout>
                <c:manualLayout>
                  <c:x val="-4.4392523364486021E-2"/>
                  <c:y val="-0.1498415455152543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B-B93A-44D2-A5B2-7A0A3B655D3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en-US" altLang="zh-CN" sz="14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Sheet1!$A$2:$A$7</c:f>
              <c:strCache>
                <c:ptCount val="6"/>
                <c:pt idx="0">
                  <c:v>20岁以下</c:v>
                </c:pt>
                <c:pt idx="1">
                  <c:v>21-25岁</c:v>
                </c:pt>
                <c:pt idx="2">
                  <c:v>36-30岁</c:v>
                </c:pt>
                <c:pt idx="3">
                  <c:v>31-35岁</c:v>
                </c:pt>
                <c:pt idx="4">
                  <c:v>36-40岁</c:v>
                </c:pt>
                <c:pt idx="5">
                  <c:v>41-45岁</c:v>
                </c:pt>
              </c:strCache>
            </c:strRef>
          </c:cat>
          <c:val>
            <c:numRef>
              <c:f>Sheet1!$B$2:$B$7</c:f>
              <c:numCache>
                <c:formatCode>0.00%</c:formatCode>
                <c:ptCount val="6"/>
                <c:pt idx="0">
                  <c:v>2.1000000000000001E-2</c:v>
                </c:pt>
                <c:pt idx="1">
                  <c:v>9.4E-2</c:v>
                </c:pt>
                <c:pt idx="2">
                  <c:v>0.35199999999999998</c:v>
                </c:pt>
                <c:pt idx="3">
                  <c:v>0.29899999999999999</c:v>
                </c:pt>
                <c:pt idx="4" formatCode="0%">
                  <c:v>0.17</c:v>
                </c:pt>
                <c:pt idx="5">
                  <c:v>6.4000000000000001E-2</c:v>
                </c:pt>
              </c:numCache>
            </c:numRef>
          </c:val>
          <c:extLst xmlns:c16r2="http://schemas.microsoft.com/office/drawing/2015/06/chart">
            <c:ext xmlns:c16="http://schemas.microsoft.com/office/drawing/2014/chart" uri="{C3380CC4-5D6E-409C-BE32-E72D297353CC}">
              <c16:uniqueId val="{0000000C-B93A-44D2-A5B2-7A0A3B655D3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b"/>
      <c:layout>
        <c:manualLayout>
          <c:xMode val="edge"/>
          <c:yMode val="edge"/>
          <c:x val="9.3457943925233313E-4"/>
          <c:y val="0.90546355310879911"/>
          <c:w val="0.89999987444628571"/>
          <c:h val="6.805949292610520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Sheet1!$B$1</c:f>
              <c:strCache>
                <c:ptCount val="1"/>
                <c:pt idx="0">
                  <c:v>中国智能移动办公市场规模及预测（亿元）</c:v>
                </c:pt>
              </c:strCache>
            </c:strRef>
          </c:tx>
          <c:spPr>
            <a:solidFill>
              <a:schemeClr val="accent1"/>
            </a:solidFill>
            <a:ln>
              <a:noFill/>
            </a:ln>
            <a:effectLst/>
            <a:sp3d/>
          </c:spPr>
          <c:invertIfNegative val="0"/>
          <c:dLbls>
            <c:dLbl>
              <c:idx val="0"/>
              <c:layout>
                <c:manualLayout>
                  <c:x val="2.1558935083669888E-2"/>
                  <c:y val="-0.19447594919676689"/>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0-37B5-4290-A1B0-2B6B604228A3}"/>
                </c:ext>
                <c:ext xmlns:c15="http://schemas.microsoft.com/office/drawing/2012/chart" uri="{CE6537A1-D6FC-4f65-9D91-7224C49458BB}">
                  <c15:layout>
                    <c:manualLayout>
                      <c:w val="6.3286169060415773E-2"/>
                      <c:h val="6.0893289010790941E-2"/>
                    </c:manualLayout>
                  </c15:layout>
                </c:ext>
              </c:extLst>
            </c:dLbl>
            <c:dLbl>
              <c:idx val="1"/>
              <c:layout>
                <c:manualLayout>
                  <c:x val="2.1558935083669847E-2"/>
                  <c:y val="-0.2327335129731801"/>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37B5-4290-A1B0-2B6B604228A3}"/>
                </c:ext>
                <c:ext xmlns:c15="http://schemas.microsoft.com/office/drawing/2012/chart" uri="{CE6537A1-D6FC-4f65-9D91-7224C49458BB}">
                  <c15:layout>
                    <c:manualLayout>
                      <c:w val="6.3286169060415773E-2"/>
                      <c:h val="6.0893289010790941E-2"/>
                    </c:manualLayout>
                  </c15:layout>
                </c:ext>
              </c:extLst>
            </c:dLbl>
            <c:dLbl>
              <c:idx val="2"/>
              <c:layout>
                <c:manualLayout>
                  <c:x val="1.9403041575302819E-2"/>
                  <c:y val="-0.26461481612019105"/>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37B5-4290-A1B0-2B6B604228A3}"/>
                </c:ext>
                <c:ext xmlns:c15="http://schemas.microsoft.com/office/drawing/2012/chart" uri="{CE6537A1-D6FC-4f65-9D91-7224C49458BB}">
                  <c15:layout>
                    <c:manualLayout>
                      <c:w val="7.7536794906115938E-2"/>
                      <c:h val="5.980932470379257E-2"/>
                    </c:manualLayout>
                  </c15:layout>
                </c:ext>
              </c:extLst>
            </c:dLbl>
            <c:dLbl>
              <c:idx val="3"/>
              <c:layout>
                <c:manualLayout>
                  <c:x val="1.9403041575302978E-2"/>
                  <c:y val="-0.33475368304361514"/>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37B5-4290-A1B0-2B6B604228A3}"/>
                </c:ext>
                <c:ext xmlns:c15="http://schemas.microsoft.com/office/drawing/2012/chart" uri="{CE6537A1-D6FC-4f65-9D91-7224C49458BB}">
                  <c15:layout>
                    <c:manualLayout>
                      <c:w val="6.3286169060415773E-2"/>
                      <c:h val="6.0893289010790941E-2"/>
                    </c:manualLayout>
                  </c15:layout>
                </c:ext>
              </c:extLst>
            </c:dLbl>
            <c:dLbl>
              <c:idx val="4"/>
              <c:layout>
                <c:manualLayout>
                  <c:x val="2.1558935083669888E-2"/>
                  <c:y val="-0.40808068028174033"/>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4-37B5-4290-A1B0-2B6B604228A3}"/>
                </c:ext>
                <c:ext xmlns:c15="http://schemas.microsoft.com/office/drawing/2012/chart" uri="{CE6537A1-D6FC-4f65-9D91-7224C49458BB}">
                  <c15:layout>
                    <c:manualLayout>
                      <c:w val="6.3286169060415773E-2"/>
                      <c:h val="6.0893289010790941E-2"/>
                    </c:manualLayout>
                  </c15:layout>
                </c:ext>
              </c:extLst>
            </c:dLbl>
            <c:spPr>
              <a:noFill/>
              <a:ln>
                <a:noFill/>
              </a:ln>
              <a:effectLst/>
            </c:spPr>
            <c:txPr>
              <a:bodyPr rot="0" spcFirstLastPara="1" vertOverflow="overflow" horzOverflow="overflow" vert="horz" wrap="square" lIns="38100" tIns="19050" rIns="38100" bIns="19050" anchor="t" anchorCtr="1">
                <a:noAutofit/>
              </a:bodyPr>
              <a:lstStyle/>
              <a:p>
                <a:pPr>
                  <a:defRPr sz="14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2017</c:v>
                </c:pt>
                <c:pt idx="1">
                  <c:v>2018</c:v>
                </c:pt>
                <c:pt idx="2">
                  <c:v>2019</c:v>
                </c:pt>
                <c:pt idx="3">
                  <c:v>2020</c:v>
                </c:pt>
                <c:pt idx="4">
                  <c:v>2021E</c:v>
                </c:pt>
              </c:strCache>
            </c:strRef>
          </c:cat>
          <c:val>
            <c:numRef>
              <c:f>Sheet1!$B$2:$B$6</c:f>
              <c:numCache>
                <c:formatCode>General</c:formatCode>
                <c:ptCount val="5"/>
                <c:pt idx="0">
                  <c:v>195</c:v>
                </c:pt>
                <c:pt idx="1">
                  <c:v>240</c:v>
                </c:pt>
                <c:pt idx="2">
                  <c:v>288</c:v>
                </c:pt>
                <c:pt idx="3">
                  <c:v>375</c:v>
                </c:pt>
                <c:pt idx="4">
                  <c:v>469</c:v>
                </c:pt>
              </c:numCache>
            </c:numRef>
          </c:val>
          <c:extLst xmlns:c16r2="http://schemas.microsoft.com/office/drawing/2015/06/chart">
            <c:ext xmlns:c16="http://schemas.microsoft.com/office/drawing/2014/chart" uri="{C3380CC4-5D6E-409C-BE32-E72D297353CC}">
              <c16:uniqueId val="{00000005-37B5-4290-A1B0-2B6B604228A3}"/>
            </c:ext>
          </c:extLst>
        </c:ser>
        <c:dLbls>
          <c:showLegendKey val="0"/>
          <c:showVal val="0"/>
          <c:showCatName val="0"/>
          <c:showSerName val="0"/>
          <c:showPercent val="0"/>
          <c:showBubbleSize val="0"/>
        </c:dLbls>
        <c:gapWidth val="150"/>
        <c:shape val="box"/>
        <c:axId val="-1528091376"/>
        <c:axId val="-1528090288"/>
        <c:axId val="0"/>
      </c:bar3DChart>
      <c:catAx>
        <c:axId val="-1528091376"/>
        <c:scaling>
          <c:orientation val="minMax"/>
        </c:scaling>
        <c:delete val="0"/>
        <c:axPos val="b"/>
        <c:numFmt formatCode="General" sourceLinked="1"/>
        <c:majorTickMark val="none"/>
        <c:minorTickMark val="none"/>
        <c:tickLblPos val="nextTo"/>
        <c:spPr>
          <a:noFill/>
          <a:ln>
            <a:solidFill>
              <a:schemeClr val="accent4"/>
            </a:solid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1528090288"/>
        <c:crosses val="autoZero"/>
        <c:auto val="1"/>
        <c:lblAlgn val="ctr"/>
        <c:lblOffset val="100"/>
        <c:noMultiLvlLbl val="0"/>
      </c:catAx>
      <c:valAx>
        <c:axId val="-1528090288"/>
        <c:scaling>
          <c:orientation val="minMax"/>
        </c:scaling>
        <c:delete val="1"/>
        <c:axPos val="l"/>
        <c:numFmt formatCode="General" sourceLinked="1"/>
        <c:majorTickMark val="none"/>
        <c:minorTickMark val="none"/>
        <c:tickLblPos val="nextTo"/>
        <c:crossAx val="-152809137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股份占比</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D68-4F4A-A879-D611E97C95C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0D68-4F4A-A879-D611E97C95C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D68-4F4A-A879-D611E97C95C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D68-4F4A-A879-D611E97C95C4}"/>
              </c:ext>
            </c:extLst>
          </c:dPt>
          <c:cat>
            <c:strRef>
              <c:f>Sheet1!$A$2:$A$5</c:f>
              <c:strCache>
                <c:ptCount val="4"/>
                <c:pt idx="0">
                  <c:v>股东大会</c:v>
                </c:pt>
                <c:pt idx="1">
                  <c:v>金融公司</c:v>
                </c:pt>
                <c:pt idx="2">
                  <c:v>投资人</c:v>
                </c:pt>
                <c:pt idx="3">
                  <c:v>员工</c:v>
                </c:pt>
              </c:strCache>
            </c:strRef>
          </c:cat>
          <c:val>
            <c:numRef>
              <c:f>Sheet1!$B$2:$B$5</c:f>
              <c:numCache>
                <c:formatCode>General</c:formatCode>
                <c:ptCount val="4"/>
                <c:pt idx="0">
                  <c:v>60</c:v>
                </c:pt>
                <c:pt idx="1">
                  <c:v>15</c:v>
                </c:pt>
                <c:pt idx="2">
                  <c:v>20</c:v>
                </c:pt>
                <c:pt idx="3">
                  <c:v>5</c:v>
                </c:pt>
              </c:numCache>
            </c:numRef>
          </c:val>
          <c:extLst xmlns:c16r2="http://schemas.microsoft.com/office/drawing/2015/06/chart">
            <c:ext xmlns:c16="http://schemas.microsoft.com/office/drawing/2014/chart" uri="{C3380CC4-5D6E-409C-BE32-E72D297353CC}">
              <c16:uniqueId val="{00000008-0D68-4F4A-A879-D611E97C95C4}"/>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1"/>
          <c:order val="1"/>
          <c:tx>
            <c:strRef>
              <c:f>Sheet1!$C$1</c:f>
              <c:strCache>
                <c:ptCount val="1"/>
                <c:pt idx="0">
                  <c:v>系列 1</c:v>
                </c:pt>
              </c:strCache>
            </c:strRef>
          </c:tx>
          <c:spPr>
            <a:solidFill>
              <a:srgbClr val="416EFF"/>
            </a:solidFill>
            <a:ln>
              <a:noFill/>
            </a:ln>
            <a:effectLst/>
          </c:spP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Sheet1!$C$2:$C$9</c:f>
              <c:numCache>
                <c:formatCode>General</c:formatCode>
                <c:ptCount val="8"/>
                <c:pt idx="0">
                  <c:v>20</c:v>
                </c:pt>
                <c:pt idx="1">
                  <c:v>40</c:v>
                </c:pt>
                <c:pt idx="2">
                  <c:v>50</c:v>
                </c:pt>
                <c:pt idx="3">
                  <c:v>80</c:v>
                </c:pt>
                <c:pt idx="4">
                  <c:v>100</c:v>
                </c:pt>
                <c:pt idx="5">
                  <c:v>120</c:v>
                </c:pt>
                <c:pt idx="6">
                  <c:v>138</c:v>
                </c:pt>
                <c:pt idx="7">
                  <c:v>149</c:v>
                </c:pt>
              </c:numCache>
            </c:numRef>
          </c:val>
          <c:extLst xmlns:c16r2="http://schemas.microsoft.com/office/drawing/2015/06/chart">
            <c:ext xmlns:c16="http://schemas.microsoft.com/office/drawing/2014/chart" uri="{C3380CC4-5D6E-409C-BE32-E72D297353CC}">
              <c16:uniqueId val="{00000000-94CF-425D-8529-14A5B43A83C7}"/>
            </c:ext>
          </c:extLst>
        </c:ser>
        <c:dLbls>
          <c:showLegendKey val="0"/>
          <c:showVal val="0"/>
          <c:showCatName val="0"/>
          <c:showSerName val="0"/>
          <c:showPercent val="0"/>
          <c:showBubbleSize val="0"/>
        </c:dLbls>
        <c:axId val="-1528084304"/>
        <c:axId val="-1528089200"/>
      </c:areaChart>
      <c:lineChart>
        <c:grouping val="standard"/>
        <c:varyColors val="0"/>
        <c:ser>
          <c:idx val="0"/>
          <c:order val="0"/>
          <c:tx>
            <c:strRef>
              <c:f>Sheet1!$B$1</c:f>
              <c:strCache>
                <c:ptCount val="1"/>
                <c:pt idx="0">
                  <c:v>系列 1</c:v>
                </c:pt>
              </c:strCache>
            </c:strRef>
          </c:tx>
          <c:spPr>
            <a:ln w="28575" cap="rnd">
              <a:solidFill>
                <a:srgbClr val="F99A04"/>
              </a:solidFill>
              <a:round/>
            </a:ln>
            <a:effectLst/>
          </c:spPr>
          <c:marker>
            <c:symbol val="none"/>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20</c:v>
                </c:pt>
                <c:pt idx="1">
                  <c:v>40</c:v>
                </c:pt>
                <c:pt idx="2">
                  <c:v>50</c:v>
                </c:pt>
                <c:pt idx="3">
                  <c:v>80</c:v>
                </c:pt>
                <c:pt idx="4">
                  <c:v>100</c:v>
                </c:pt>
                <c:pt idx="5">
                  <c:v>120</c:v>
                </c:pt>
                <c:pt idx="6">
                  <c:v>138</c:v>
                </c:pt>
                <c:pt idx="7">
                  <c:v>149</c:v>
                </c:pt>
              </c:numCache>
            </c:numRef>
          </c:val>
          <c:smooth val="0"/>
          <c:extLst xmlns:c16r2="http://schemas.microsoft.com/office/drawing/2015/06/chart">
            <c:ext xmlns:c16="http://schemas.microsoft.com/office/drawing/2014/chart" uri="{C3380CC4-5D6E-409C-BE32-E72D297353CC}">
              <c16:uniqueId val="{00000001-94CF-425D-8529-14A5B43A83C7}"/>
            </c:ext>
          </c:extLst>
        </c:ser>
        <c:dLbls>
          <c:showLegendKey val="0"/>
          <c:showVal val="0"/>
          <c:showCatName val="0"/>
          <c:showSerName val="0"/>
          <c:showPercent val="0"/>
          <c:showBubbleSize val="0"/>
        </c:dLbls>
        <c:marker val="1"/>
        <c:smooth val="0"/>
        <c:axId val="-1528084304"/>
        <c:axId val="-1528089200"/>
      </c:lineChart>
      <c:catAx>
        <c:axId val="-1528084304"/>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zh-CN"/>
          </a:p>
        </c:txPr>
        <c:crossAx val="-1528089200"/>
        <c:crosses val="autoZero"/>
        <c:auto val="1"/>
        <c:lblAlgn val="ctr"/>
        <c:lblOffset val="100"/>
        <c:noMultiLvlLbl val="0"/>
      </c:catAx>
      <c:valAx>
        <c:axId val="-1528089200"/>
        <c:scaling>
          <c:orientation val="minMax"/>
        </c:scaling>
        <c:delete val="1"/>
        <c:axPos val="l"/>
        <c:numFmt formatCode="General" sourceLinked="1"/>
        <c:majorTickMark val="none"/>
        <c:minorTickMark val="none"/>
        <c:tickLblPos val="nextTo"/>
        <c:crossAx val="-15280843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6239235715112146E-2"/>
          <c:y val="5.0773327078841246E-2"/>
          <c:w val="0.94752152856977567"/>
          <c:h val="0.83174239133042105"/>
        </c:manualLayout>
      </c:layout>
      <c:barChart>
        <c:barDir val="col"/>
        <c:grouping val="clustered"/>
        <c:varyColors val="0"/>
        <c:ser>
          <c:idx val="0"/>
          <c:order val="0"/>
          <c:tx>
            <c:strRef>
              <c:f>Sheet1!$B$1</c:f>
              <c:strCache>
                <c:ptCount val="1"/>
                <c:pt idx="0">
                  <c:v>系列 1</c:v>
                </c:pt>
              </c:strCache>
            </c:strRef>
          </c:tx>
          <c:spPr>
            <a:solidFill>
              <a:srgbClr val="416EFF"/>
            </a:solidFill>
            <a:ln>
              <a:noFill/>
            </a:ln>
            <a:effectLst/>
          </c:spPr>
          <c:invertIfNegative val="0"/>
          <c:dPt>
            <c:idx val="0"/>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1-B772-485C-A07E-C688088020F6}"/>
              </c:ext>
            </c:extLst>
          </c:dPt>
          <c:dPt>
            <c:idx val="1"/>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3-B772-485C-A07E-C688088020F6}"/>
              </c:ext>
            </c:extLst>
          </c:dPt>
          <c:dPt>
            <c:idx val="2"/>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5-B772-485C-A07E-C688088020F6}"/>
              </c:ext>
            </c:extLst>
          </c:dPt>
          <c:dPt>
            <c:idx val="3"/>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8-B772-485C-A07E-C688088020F6}"/>
              </c:ext>
            </c:extLst>
          </c:dPt>
          <c:dPt>
            <c:idx val="4"/>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9-B772-485C-A07E-C688088020F6}"/>
              </c:ext>
            </c:extLst>
          </c:dPt>
          <c:dPt>
            <c:idx val="5"/>
            <c:invertIfNegative val="0"/>
            <c:bubble3D val="0"/>
            <c:spPr>
              <a:solidFill>
                <a:srgbClr val="416EFF"/>
              </a:solidFill>
              <a:ln>
                <a:noFill/>
              </a:ln>
              <a:effectLst/>
            </c:spPr>
            <c:extLst xmlns:c16r2="http://schemas.microsoft.com/office/drawing/2015/06/chart">
              <c:ext xmlns:c16="http://schemas.microsoft.com/office/drawing/2014/chart" uri="{C3380CC4-5D6E-409C-BE32-E72D297353CC}">
                <c16:uniqueId val="{0000000A-B772-485C-A07E-C688088020F6}"/>
              </c:ext>
            </c:extLst>
          </c:dPt>
          <c:cat>
            <c:numRef>
              <c:f>Sheet1!$A$2:$A$7</c:f>
              <c:numCache>
                <c:formatCode>General</c:formatCode>
                <c:ptCount val="6"/>
                <c:pt idx="0">
                  <c:v>2021</c:v>
                </c:pt>
                <c:pt idx="1">
                  <c:v>2022</c:v>
                </c:pt>
                <c:pt idx="2">
                  <c:v>2023</c:v>
                </c:pt>
                <c:pt idx="3">
                  <c:v>2024</c:v>
                </c:pt>
                <c:pt idx="4">
                  <c:v>2025</c:v>
                </c:pt>
                <c:pt idx="5">
                  <c:v>2026</c:v>
                </c:pt>
              </c:numCache>
            </c:numRef>
          </c:cat>
          <c:val>
            <c:numRef>
              <c:f>Sheet1!$B$2:$B$7</c:f>
              <c:numCache>
                <c:formatCode>General</c:formatCode>
                <c:ptCount val="6"/>
                <c:pt idx="0">
                  <c:v>43800</c:v>
                </c:pt>
                <c:pt idx="1">
                  <c:v>69400</c:v>
                </c:pt>
                <c:pt idx="2">
                  <c:v>104400</c:v>
                </c:pt>
                <c:pt idx="3">
                  <c:v>184400</c:v>
                </c:pt>
                <c:pt idx="4">
                  <c:v>204400</c:v>
                </c:pt>
                <c:pt idx="5">
                  <c:v>240000</c:v>
                </c:pt>
              </c:numCache>
            </c:numRef>
          </c:val>
          <c:extLst xmlns:c16r2="http://schemas.microsoft.com/office/drawing/2015/06/chart">
            <c:ext xmlns:c16="http://schemas.microsoft.com/office/drawing/2014/chart" uri="{C3380CC4-5D6E-409C-BE32-E72D297353CC}">
              <c16:uniqueId val="{00000006-B772-485C-A07E-C688088020F6}"/>
            </c:ext>
          </c:extLst>
        </c:ser>
        <c:dLbls>
          <c:showLegendKey val="0"/>
          <c:showVal val="0"/>
          <c:showCatName val="0"/>
          <c:showSerName val="0"/>
          <c:showPercent val="0"/>
          <c:showBubbleSize val="0"/>
        </c:dLbls>
        <c:gapWidth val="90"/>
        <c:axId val="-1528083760"/>
        <c:axId val="-1528101168"/>
      </c:barChart>
      <c:catAx>
        <c:axId val="-1528083760"/>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zh-CN"/>
          </a:p>
        </c:txPr>
        <c:crossAx val="-1528101168"/>
        <c:crosses val="autoZero"/>
        <c:auto val="1"/>
        <c:lblAlgn val="ctr"/>
        <c:lblOffset val="100"/>
        <c:noMultiLvlLbl val="0"/>
      </c:catAx>
      <c:valAx>
        <c:axId val="-1528101168"/>
        <c:scaling>
          <c:orientation val="minMax"/>
        </c:scaling>
        <c:delete val="1"/>
        <c:axPos val="l"/>
        <c:numFmt formatCode="General" sourceLinked="1"/>
        <c:majorTickMark val="none"/>
        <c:minorTickMark val="none"/>
        <c:tickLblPos val="nextTo"/>
        <c:crossAx val="-152808376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bg1"/>
          </a:solidFill>
        </a:defRPr>
      </a:pPr>
      <a:endParaRPr lang="zh-CN"/>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587957407430523"/>
          <c:y val="0.10370627753485881"/>
          <c:w val="0.45325670278346886"/>
          <c:h val="0.79258744493028244"/>
        </c:manualLayout>
      </c:layout>
      <c:doughnutChart>
        <c:varyColors val="1"/>
        <c:ser>
          <c:idx val="0"/>
          <c:order val="0"/>
          <c:tx>
            <c:strRef>
              <c:f>Sheet1!$B$1</c:f>
              <c:strCache>
                <c:ptCount val="1"/>
                <c:pt idx="0">
                  <c:v>金融用户年龄分布</c:v>
                </c:pt>
              </c:strCache>
            </c:strRef>
          </c:tx>
          <c:dPt>
            <c:idx val="0"/>
            <c:bubble3D val="0"/>
            <c:spPr>
              <a:solidFill>
                <a:schemeClr val="accent1">
                  <a:shade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B93A-44D2-A5B2-7A0A3B655D3B}"/>
              </c:ext>
            </c:extLst>
          </c:dPt>
          <c:dPt>
            <c:idx val="1"/>
            <c:bubble3D val="0"/>
            <c:spPr>
              <a:solidFill>
                <a:schemeClr val="accent1">
                  <a:shade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B93A-44D2-A5B2-7A0A3B655D3B}"/>
              </c:ext>
            </c:extLst>
          </c:dPt>
          <c:dPt>
            <c:idx val="2"/>
            <c:bubble3D val="0"/>
            <c:spPr>
              <a:solidFill>
                <a:schemeClr val="accent1">
                  <a:shade val="9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B93A-44D2-A5B2-7A0A3B655D3B}"/>
              </c:ext>
            </c:extLst>
          </c:dPt>
          <c:dPt>
            <c:idx val="3"/>
            <c:bubble3D val="0"/>
            <c:spPr>
              <a:solidFill>
                <a:schemeClr val="accent1">
                  <a:tint val="9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B93A-44D2-A5B2-7A0A3B655D3B}"/>
              </c:ext>
            </c:extLst>
          </c:dPt>
          <c:dPt>
            <c:idx val="4"/>
            <c:bubble3D val="0"/>
            <c:spPr>
              <a:solidFill>
                <a:schemeClr val="accent1">
                  <a:tint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B93A-44D2-A5B2-7A0A3B655D3B}"/>
              </c:ext>
            </c:extLst>
          </c:dPt>
          <c:dPt>
            <c:idx val="5"/>
            <c:bubble3D val="0"/>
            <c:spPr>
              <a:solidFill>
                <a:schemeClr val="accent1">
                  <a:tint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B-B93A-44D2-A5B2-7A0A3B655D3B}"/>
              </c:ext>
            </c:extLst>
          </c:dPt>
          <c:dLbls>
            <c:dLbl>
              <c:idx val="0"/>
              <c:layout>
                <c:manualLayout>
                  <c:x val="1.8691496798881411E-2"/>
                  <c:y val="-0.1498415455152543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B93A-44D2-A5B2-7A0A3B655D3B}"/>
                </c:ext>
                <c:ext xmlns:c15="http://schemas.microsoft.com/office/drawing/2012/chart" uri="{CE6537A1-D6FC-4f65-9D91-7224C49458BB}">
                  <c15:layout>
                    <c:manualLayout>
                      <c:w val="7.2838877032894253E-2"/>
                      <c:h val="5.6471679947897618E-2"/>
                    </c:manualLayout>
                  </c15:layout>
                </c:ext>
              </c:extLst>
            </c:dLbl>
            <c:dLbl>
              <c:idx val="1"/>
              <c:layout>
                <c:manualLayout>
                  <c:x val="8.8785046728971959E-2"/>
                  <c:y val="-0.1423494682394916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B93A-44D2-A5B2-7A0A3B655D3B}"/>
                </c:ext>
                <c:ext xmlns:c15="http://schemas.microsoft.com/office/drawing/2012/chart" uri="{CE6537A1-D6FC-4f65-9D91-7224C49458BB}"/>
              </c:extLst>
            </c:dLbl>
            <c:dLbl>
              <c:idx val="2"/>
              <c:layout>
                <c:manualLayout>
                  <c:x val="0.10280373831775709"/>
                  <c:y val="5.9936618206101668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B93A-44D2-A5B2-7A0A3B655D3B}"/>
                </c:ext>
                <c:ext xmlns:c15="http://schemas.microsoft.com/office/drawing/2012/chart" uri="{CE6537A1-D6FC-4f65-9D91-7224C49458BB}"/>
              </c:extLst>
            </c:dLbl>
            <c:dLbl>
              <c:idx val="3"/>
              <c:layout>
                <c:manualLayout>
                  <c:x val="-0.15654205607476634"/>
                  <c:y val="8.2412850033389884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B93A-44D2-A5B2-7A0A3B655D3B}"/>
                </c:ext>
                <c:ext xmlns:c15="http://schemas.microsoft.com/office/drawing/2012/chart" uri="{CE6537A1-D6FC-4f65-9D91-7224C49458BB}"/>
              </c:extLst>
            </c:dLbl>
            <c:dLbl>
              <c:idx val="4"/>
              <c:layout>
                <c:manualLayout>
                  <c:x val="-0.11682242990654206"/>
                  <c:y val="-8.6158888671271278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9-B93A-44D2-A5B2-7A0A3B655D3B}"/>
                </c:ext>
                <c:ext xmlns:c15="http://schemas.microsoft.com/office/drawing/2012/chart" uri="{CE6537A1-D6FC-4f65-9D91-7224C49458BB}"/>
              </c:extLst>
            </c:dLbl>
            <c:dLbl>
              <c:idx val="5"/>
              <c:layout>
                <c:manualLayout>
                  <c:x val="-4.4392523364486021E-2"/>
                  <c:y val="-0.1498415455152543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B-B93A-44D2-A5B2-7A0A3B655D3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en-US" altLang="zh-CN" sz="14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Sheet1!$A$2:$A$7</c:f>
              <c:strCache>
                <c:ptCount val="6"/>
                <c:pt idx="0">
                  <c:v>20岁以下</c:v>
                </c:pt>
                <c:pt idx="1">
                  <c:v>21-25岁</c:v>
                </c:pt>
                <c:pt idx="2">
                  <c:v>36-30岁</c:v>
                </c:pt>
                <c:pt idx="3">
                  <c:v>31-35岁</c:v>
                </c:pt>
                <c:pt idx="4">
                  <c:v>36-40岁</c:v>
                </c:pt>
                <c:pt idx="5">
                  <c:v>41-45岁</c:v>
                </c:pt>
              </c:strCache>
            </c:strRef>
          </c:cat>
          <c:val>
            <c:numRef>
              <c:f>Sheet1!$B$2:$B$7</c:f>
              <c:numCache>
                <c:formatCode>0.00%</c:formatCode>
                <c:ptCount val="6"/>
                <c:pt idx="0">
                  <c:v>2.1000000000000001E-2</c:v>
                </c:pt>
                <c:pt idx="1">
                  <c:v>9.4E-2</c:v>
                </c:pt>
                <c:pt idx="2">
                  <c:v>0.35199999999999998</c:v>
                </c:pt>
                <c:pt idx="3">
                  <c:v>0.29899999999999999</c:v>
                </c:pt>
                <c:pt idx="4" formatCode="0%">
                  <c:v>0.17</c:v>
                </c:pt>
                <c:pt idx="5">
                  <c:v>6.4000000000000001E-2</c:v>
                </c:pt>
              </c:numCache>
            </c:numRef>
          </c:val>
          <c:extLst xmlns:c16r2="http://schemas.microsoft.com/office/drawing/2015/06/chart">
            <c:ext xmlns:c16="http://schemas.microsoft.com/office/drawing/2014/chart" uri="{C3380CC4-5D6E-409C-BE32-E72D297353CC}">
              <c16:uniqueId val="{0000000C-B93A-44D2-A5B2-7A0A3B655D3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b"/>
      <c:layout>
        <c:manualLayout>
          <c:xMode val="edge"/>
          <c:yMode val="edge"/>
          <c:x val="9.3457943925233313E-4"/>
          <c:y val="0.90546355310879911"/>
          <c:w val="0.89999987444628571"/>
          <c:h val="6.805949292610520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Sheet1!$B$1</c:f>
              <c:strCache>
                <c:ptCount val="1"/>
                <c:pt idx="0">
                  <c:v>中国智能移动办公市场规模及预测（亿元）</c:v>
                </c:pt>
              </c:strCache>
            </c:strRef>
          </c:tx>
          <c:spPr>
            <a:solidFill>
              <a:schemeClr val="accent1"/>
            </a:solidFill>
            <a:ln>
              <a:noFill/>
            </a:ln>
            <a:effectLst/>
            <a:sp3d/>
          </c:spPr>
          <c:invertIfNegative val="0"/>
          <c:dLbls>
            <c:dLbl>
              <c:idx val="0"/>
              <c:layout>
                <c:manualLayout>
                  <c:x val="2.1558935083669888E-2"/>
                  <c:y val="-0.19447594919676689"/>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0-37B5-4290-A1B0-2B6B604228A3}"/>
                </c:ext>
                <c:ext xmlns:c15="http://schemas.microsoft.com/office/drawing/2012/chart" uri="{CE6537A1-D6FC-4f65-9D91-7224C49458BB}">
                  <c15:layout>
                    <c:manualLayout>
                      <c:w val="6.3286169060415773E-2"/>
                      <c:h val="6.0893289010790941E-2"/>
                    </c:manualLayout>
                  </c15:layout>
                </c:ext>
              </c:extLst>
            </c:dLbl>
            <c:dLbl>
              <c:idx val="1"/>
              <c:layout>
                <c:manualLayout>
                  <c:x val="2.1558935083669847E-2"/>
                  <c:y val="-0.2327335129731801"/>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37B5-4290-A1B0-2B6B604228A3}"/>
                </c:ext>
                <c:ext xmlns:c15="http://schemas.microsoft.com/office/drawing/2012/chart" uri="{CE6537A1-D6FC-4f65-9D91-7224C49458BB}">
                  <c15:layout>
                    <c:manualLayout>
                      <c:w val="6.3286169060415773E-2"/>
                      <c:h val="6.0893289010790941E-2"/>
                    </c:manualLayout>
                  </c15:layout>
                </c:ext>
              </c:extLst>
            </c:dLbl>
            <c:dLbl>
              <c:idx val="2"/>
              <c:layout>
                <c:manualLayout>
                  <c:x val="1.9403041575302819E-2"/>
                  <c:y val="-0.26461481612019105"/>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37B5-4290-A1B0-2B6B604228A3}"/>
                </c:ext>
                <c:ext xmlns:c15="http://schemas.microsoft.com/office/drawing/2012/chart" uri="{CE6537A1-D6FC-4f65-9D91-7224C49458BB}">
                  <c15:layout>
                    <c:manualLayout>
                      <c:w val="7.7536794906115938E-2"/>
                      <c:h val="5.980932470379257E-2"/>
                    </c:manualLayout>
                  </c15:layout>
                </c:ext>
              </c:extLst>
            </c:dLbl>
            <c:dLbl>
              <c:idx val="3"/>
              <c:layout>
                <c:manualLayout>
                  <c:x val="1.9403041575302978E-2"/>
                  <c:y val="-0.33475368304361514"/>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37B5-4290-A1B0-2B6B604228A3}"/>
                </c:ext>
                <c:ext xmlns:c15="http://schemas.microsoft.com/office/drawing/2012/chart" uri="{CE6537A1-D6FC-4f65-9D91-7224C49458BB}">
                  <c15:layout>
                    <c:manualLayout>
                      <c:w val="6.3286169060415773E-2"/>
                      <c:h val="6.0893289010790941E-2"/>
                    </c:manualLayout>
                  </c15:layout>
                </c:ext>
              </c:extLst>
            </c:dLbl>
            <c:dLbl>
              <c:idx val="4"/>
              <c:layout>
                <c:manualLayout>
                  <c:x val="2.1558935083669888E-2"/>
                  <c:y val="-0.40808068028174033"/>
                </c:manualLayout>
              </c:layou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4-37B5-4290-A1B0-2B6B604228A3}"/>
                </c:ext>
                <c:ext xmlns:c15="http://schemas.microsoft.com/office/drawing/2012/chart" uri="{CE6537A1-D6FC-4f65-9D91-7224C49458BB}">
                  <c15:layout>
                    <c:manualLayout>
                      <c:w val="6.3286169060415773E-2"/>
                      <c:h val="6.0893289010790941E-2"/>
                    </c:manualLayout>
                  </c15:layout>
                </c:ext>
              </c:extLst>
            </c:dLbl>
            <c:spPr>
              <a:noFill/>
              <a:ln>
                <a:noFill/>
              </a:ln>
              <a:effectLst/>
            </c:spPr>
            <c:txPr>
              <a:bodyPr rot="0" spcFirstLastPara="1" vertOverflow="overflow" horzOverflow="overflow" vert="horz" wrap="square" lIns="38100" tIns="19050" rIns="38100" bIns="19050" anchor="t" anchorCtr="1">
                <a:noAutofit/>
              </a:bodyPr>
              <a:lstStyle/>
              <a:p>
                <a:pPr>
                  <a:defRPr sz="14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2017</c:v>
                </c:pt>
                <c:pt idx="1">
                  <c:v>2018</c:v>
                </c:pt>
                <c:pt idx="2">
                  <c:v>2019</c:v>
                </c:pt>
                <c:pt idx="3">
                  <c:v>2020</c:v>
                </c:pt>
                <c:pt idx="4">
                  <c:v>2021E</c:v>
                </c:pt>
              </c:strCache>
            </c:strRef>
          </c:cat>
          <c:val>
            <c:numRef>
              <c:f>Sheet1!$B$2:$B$6</c:f>
              <c:numCache>
                <c:formatCode>General</c:formatCode>
                <c:ptCount val="5"/>
                <c:pt idx="0">
                  <c:v>195</c:v>
                </c:pt>
                <c:pt idx="1">
                  <c:v>240</c:v>
                </c:pt>
                <c:pt idx="2">
                  <c:v>288</c:v>
                </c:pt>
                <c:pt idx="3">
                  <c:v>375</c:v>
                </c:pt>
                <c:pt idx="4">
                  <c:v>469</c:v>
                </c:pt>
              </c:numCache>
            </c:numRef>
          </c:val>
          <c:extLst xmlns:c16r2="http://schemas.microsoft.com/office/drawing/2015/06/chart">
            <c:ext xmlns:c16="http://schemas.microsoft.com/office/drawing/2014/chart" uri="{C3380CC4-5D6E-409C-BE32-E72D297353CC}">
              <c16:uniqueId val="{00000005-37B5-4290-A1B0-2B6B604228A3}"/>
            </c:ext>
          </c:extLst>
        </c:ser>
        <c:dLbls>
          <c:showLegendKey val="0"/>
          <c:showVal val="0"/>
          <c:showCatName val="0"/>
          <c:showSerName val="0"/>
          <c:showPercent val="0"/>
          <c:showBubbleSize val="0"/>
        </c:dLbls>
        <c:gapWidth val="150"/>
        <c:shape val="box"/>
        <c:axId val="-1528104432"/>
        <c:axId val="-1528105520"/>
        <c:axId val="0"/>
      </c:bar3DChart>
      <c:catAx>
        <c:axId val="-1528104432"/>
        <c:scaling>
          <c:orientation val="minMax"/>
        </c:scaling>
        <c:delete val="0"/>
        <c:axPos val="b"/>
        <c:numFmt formatCode="General" sourceLinked="1"/>
        <c:majorTickMark val="none"/>
        <c:minorTickMark val="none"/>
        <c:tickLblPos val="nextTo"/>
        <c:spPr>
          <a:noFill/>
          <a:ln>
            <a:solidFill>
              <a:schemeClr val="accent4"/>
            </a:solid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1528105520"/>
        <c:crosses val="autoZero"/>
        <c:auto val="1"/>
        <c:lblAlgn val="ctr"/>
        <c:lblOffset val="100"/>
        <c:noMultiLvlLbl val="0"/>
      </c:catAx>
      <c:valAx>
        <c:axId val="-1528105520"/>
        <c:scaling>
          <c:orientation val="minMax"/>
        </c:scaling>
        <c:delete val="1"/>
        <c:axPos val="l"/>
        <c:numFmt formatCode="General" sourceLinked="1"/>
        <c:majorTickMark val="none"/>
        <c:minorTickMark val="none"/>
        <c:tickLblPos val="nextTo"/>
        <c:crossAx val="-15281044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791C3E-2CDD-4187-A10B-FEB655194D9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419E0D61-BC1C-4C64-9993-1A9AD3571178}">
      <dgm:prSet phldrT="[文本]" custT="1"/>
      <dgm:spPr/>
      <dgm:t>
        <a:bodyPr/>
        <a:lstStyle/>
        <a:p>
          <a:r>
            <a:rPr lang="zh-CN" altLang="en-US" sz="1600" b="1" dirty="0">
              <a:latin typeface="+mj-ea"/>
              <a:ea typeface="+mj-ea"/>
            </a:rPr>
            <a:t>董事大会</a:t>
          </a:r>
        </a:p>
      </dgm:t>
    </dgm:pt>
    <dgm:pt modelId="{1D7E4883-962B-4AF7-A130-CE67382F7B28}" type="parTrans" cxnId="{E779568A-763E-45C0-8E3E-6AC49DC7C72B}">
      <dgm:prSet/>
      <dgm:spPr/>
      <dgm:t>
        <a:bodyPr/>
        <a:lstStyle/>
        <a:p>
          <a:endParaRPr lang="zh-CN" altLang="en-US" sz="1600" b="1">
            <a:latin typeface="+mj-ea"/>
            <a:ea typeface="+mj-ea"/>
          </a:endParaRPr>
        </a:p>
      </dgm:t>
    </dgm:pt>
    <dgm:pt modelId="{DCA5F0B3-5FF3-4397-A72A-72D4453F6C03}" type="sibTrans" cxnId="{E779568A-763E-45C0-8E3E-6AC49DC7C72B}">
      <dgm:prSet/>
      <dgm:spPr/>
      <dgm:t>
        <a:bodyPr/>
        <a:lstStyle/>
        <a:p>
          <a:endParaRPr lang="zh-CN" altLang="en-US" sz="1600" b="1">
            <a:latin typeface="+mj-ea"/>
            <a:ea typeface="+mj-ea"/>
          </a:endParaRPr>
        </a:p>
      </dgm:t>
    </dgm:pt>
    <dgm:pt modelId="{1A452EB4-AAD1-4C3F-9443-BA2A773E79FE}">
      <dgm:prSet phldrT="[文本]" custT="1"/>
      <dgm:spPr/>
      <dgm:t>
        <a:bodyPr/>
        <a:lstStyle/>
        <a:p>
          <a:r>
            <a:rPr lang="zh-CN" altLang="en-US" sz="1600" b="1" dirty="0">
              <a:latin typeface="+mj-ea"/>
              <a:ea typeface="+mj-ea"/>
            </a:rPr>
            <a:t>总经理</a:t>
          </a:r>
        </a:p>
      </dgm:t>
    </dgm:pt>
    <dgm:pt modelId="{A443E3AC-4704-494B-9933-905D8D4A65EC}" type="parTrans" cxnId="{B9F9E04E-37A2-44DF-A073-83D442B28B75}">
      <dgm:prSet/>
      <dgm:spPr/>
      <dgm:t>
        <a:bodyPr/>
        <a:lstStyle/>
        <a:p>
          <a:endParaRPr lang="zh-CN" altLang="en-US" sz="1600" b="1">
            <a:latin typeface="+mj-ea"/>
            <a:ea typeface="+mj-ea"/>
          </a:endParaRPr>
        </a:p>
      </dgm:t>
    </dgm:pt>
    <dgm:pt modelId="{1BF1FFC8-18C0-4DD1-9B62-BA12886F2C42}" type="sibTrans" cxnId="{B9F9E04E-37A2-44DF-A073-83D442B28B75}">
      <dgm:prSet/>
      <dgm:spPr/>
      <dgm:t>
        <a:bodyPr/>
        <a:lstStyle/>
        <a:p>
          <a:endParaRPr lang="zh-CN" altLang="en-US" sz="1600" b="1">
            <a:latin typeface="+mj-ea"/>
            <a:ea typeface="+mj-ea"/>
          </a:endParaRPr>
        </a:p>
      </dgm:t>
    </dgm:pt>
    <dgm:pt modelId="{0F49DCEA-19DD-482F-80B3-E6EC291323CE}">
      <dgm:prSet phldrT="[文本]" custT="1"/>
      <dgm:spPr/>
      <dgm:t>
        <a:bodyPr/>
        <a:lstStyle/>
        <a:p>
          <a:r>
            <a:rPr lang="zh-CN" altLang="en-US" sz="1600" b="1" dirty="0">
              <a:latin typeface="+mj-ea"/>
              <a:ea typeface="+mj-ea"/>
            </a:rPr>
            <a:t>技术部</a:t>
          </a:r>
        </a:p>
      </dgm:t>
    </dgm:pt>
    <dgm:pt modelId="{E5E1B509-97F1-4774-B08F-58E0116100B2}" type="parTrans" cxnId="{F5F6A384-298C-47BC-BC95-122DD695BDEF}">
      <dgm:prSet/>
      <dgm:spPr/>
      <dgm:t>
        <a:bodyPr/>
        <a:lstStyle/>
        <a:p>
          <a:endParaRPr lang="zh-CN" altLang="en-US" sz="1600" b="1">
            <a:latin typeface="+mj-ea"/>
            <a:ea typeface="+mj-ea"/>
          </a:endParaRPr>
        </a:p>
      </dgm:t>
    </dgm:pt>
    <dgm:pt modelId="{DDA954A1-41B3-46ED-96DA-3CA18B8C22F5}" type="sibTrans" cxnId="{F5F6A384-298C-47BC-BC95-122DD695BDEF}">
      <dgm:prSet/>
      <dgm:spPr/>
      <dgm:t>
        <a:bodyPr/>
        <a:lstStyle/>
        <a:p>
          <a:endParaRPr lang="zh-CN" altLang="en-US" sz="1600" b="1">
            <a:latin typeface="+mj-ea"/>
            <a:ea typeface="+mj-ea"/>
          </a:endParaRPr>
        </a:p>
      </dgm:t>
    </dgm:pt>
    <dgm:pt modelId="{3CBB80CB-00D1-4AF6-A8AA-2CCF4084E546}">
      <dgm:prSet phldrT="[文本]" custT="1"/>
      <dgm:spPr/>
      <dgm:t>
        <a:bodyPr/>
        <a:lstStyle/>
        <a:p>
          <a:r>
            <a:rPr lang="zh-CN" altLang="en-US" sz="1600" b="1" dirty="0">
              <a:latin typeface="+mj-ea"/>
              <a:ea typeface="+mj-ea"/>
            </a:rPr>
            <a:t>生产部</a:t>
          </a:r>
        </a:p>
      </dgm:t>
    </dgm:pt>
    <dgm:pt modelId="{E8FEEEBC-2C30-4755-A31F-3C56FA456349}" type="parTrans" cxnId="{0AD41C51-B191-4605-9E35-8417B47E2A5B}">
      <dgm:prSet/>
      <dgm:spPr/>
      <dgm:t>
        <a:bodyPr/>
        <a:lstStyle/>
        <a:p>
          <a:endParaRPr lang="zh-CN" altLang="en-US" sz="1600" b="1">
            <a:latin typeface="+mj-ea"/>
            <a:ea typeface="+mj-ea"/>
          </a:endParaRPr>
        </a:p>
      </dgm:t>
    </dgm:pt>
    <dgm:pt modelId="{4AEDF0C2-1EF7-4F2A-AEA5-404036A40925}" type="sibTrans" cxnId="{0AD41C51-B191-4605-9E35-8417B47E2A5B}">
      <dgm:prSet/>
      <dgm:spPr/>
      <dgm:t>
        <a:bodyPr/>
        <a:lstStyle/>
        <a:p>
          <a:endParaRPr lang="zh-CN" altLang="en-US" sz="1600" b="1">
            <a:latin typeface="+mj-ea"/>
            <a:ea typeface="+mj-ea"/>
          </a:endParaRPr>
        </a:p>
      </dgm:t>
    </dgm:pt>
    <dgm:pt modelId="{7B415442-1073-4122-9C09-AE7403914B03}">
      <dgm:prSet phldrT="[文本]" custT="1"/>
      <dgm:spPr/>
      <dgm:t>
        <a:bodyPr/>
        <a:lstStyle/>
        <a:p>
          <a:r>
            <a:rPr lang="en-US" altLang="zh-CN" sz="1600" b="1" dirty="0">
              <a:latin typeface="+mj-ea"/>
              <a:ea typeface="+mj-ea"/>
            </a:rPr>
            <a:t>CFO</a:t>
          </a:r>
          <a:endParaRPr lang="zh-CN" altLang="en-US" sz="1600" b="1" dirty="0">
            <a:latin typeface="+mj-ea"/>
            <a:ea typeface="+mj-ea"/>
          </a:endParaRPr>
        </a:p>
      </dgm:t>
    </dgm:pt>
    <dgm:pt modelId="{DA8AC749-B694-4DD7-9AED-A98CE7CB00FB}" type="parTrans" cxnId="{3CD182A6-C16B-4478-BD97-28CCBABB9D8A}">
      <dgm:prSet/>
      <dgm:spPr/>
      <dgm:t>
        <a:bodyPr/>
        <a:lstStyle/>
        <a:p>
          <a:endParaRPr lang="zh-CN" altLang="en-US" sz="1600" b="1">
            <a:latin typeface="+mj-ea"/>
            <a:ea typeface="+mj-ea"/>
          </a:endParaRPr>
        </a:p>
      </dgm:t>
    </dgm:pt>
    <dgm:pt modelId="{8D70A348-6416-4668-95D9-75D1BA96F3CC}" type="sibTrans" cxnId="{3CD182A6-C16B-4478-BD97-28CCBABB9D8A}">
      <dgm:prSet/>
      <dgm:spPr/>
      <dgm:t>
        <a:bodyPr/>
        <a:lstStyle/>
        <a:p>
          <a:endParaRPr lang="zh-CN" altLang="en-US" sz="1600" b="1">
            <a:latin typeface="+mj-ea"/>
            <a:ea typeface="+mj-ea"/>
          </a:endParaRPr>
        </a:p>
      </dgm:t>
    </dgm:pt>
    <dgm:pt modelId="{A9F29726-2EE1-42DE-AE15-AF79A2EA8536}">
      <dgm:prSet phldrT="[文本]" custT="1"/>
      <dgm:spPr/>
      <dgm:t>
        <a:bodyPr/>
        <a:lstStyle/>
        <a:p>
          <a:r>
            <a:rPr lang="zh-CN" altLang="en-US" sz="1600" b="1" dirty="0">
              <a:latin typeface="+mj-ea"/>
              <a:ea typeface="+mj-ea"/>
            </a:rPr>
            <a:t>市场部</a:t>
          </a:r>
        </a:p>
      </dgm:t>
    </dgm:pt>
    <dgm:pt modelId="{18991A7A-A473-4795-A3A3-7B9043208386}" type="parTrans" cxnId="{5EEA0F5E-38B2-4220-877A-B5FF9D7A10E9}">
      <dgm:prSet/>
      <dgm:spPr/>
      <dgm:t>
        <a:bodyPr/>
        <a:lstStyle/>
        <a:p>
          <a:endParaRPr lang="zh-CN" altLang="en-US" sz="1600" b="1">
            <a:latin typeface="+mj-ea"/>
            <a:ea typeface="+mj-ea"/>
          </a:endParaRPr>
        </a:p>
      </dgm:t>
    </dgm:pt>
    <dgm:pt modelId="{DD462476-6FD3-4CE9-AD82-1FDDF4BCB7CC}" type="sibTrans" cxnId="{5EEA0F5E-38B2-4220-877A-B5FF9D7A10E9}">
      <dgm:prSet/>
      <dgm:spPr/>
      <dgm:t>
        <a:bodyPr/>
        <a:lstStyle/>
        <a:p>
          <a:endParaRPr lang="zh-CN" altLang="en-US" sz="1600" b="1">
            <a:latin typeface="+mj-ea"/>
            <a:ea typeface="+mj-ea"/>
          </a:endParaRPr>
        </a:p>
      </dgm:t>
    </dgm:pt>
    <dgm:pt modelId="{5F8CD331-0B62-4F2B-9607-B00D3399BC9A}">
      <dgm:prSet phldrT="[文本]" custT="1"/>
      <dgm:spPr/>
      <dgm:t>
        <a:bodyPr/>
        <a:lstStyle/>
        <a:p>
          <a:r>
            <a:rPr lang="zh-CN" altLang="en-US" sz="1600" b="1" dirty="0">
              <a:latin typeface="+mj-ea"/>
              <a:ea typeface="+mj-ea"/>
            </a:rPr>
            <a:t>人力资源部</a:t>
          </a:r>
        </a:p>
      </dgm:t>
    </dgm:pt>
    <dgm:pt modelId="{6355D04D-84F5-4732-A113-AE9EA5F0BC31}" type="parTrans" cxnId="{02C5A2EE-C572-4CDF-B0FD-640E3F037F98}">
      <dgm:prSet/>
      <dgm:spPr/>
      <dgm:t>
        <a:bodyPr/>
        <a:lstStyle/>
        <a:p>
          <a:endParaRPr lang="zh-CN" altLang="en-US" sz="1600" b="1">
            <a:latin typeface="+mj-ea"/>
            <a:ea typeface="+mj-ea"/>
          </a:endParaRPr>
        </a:p>
      </dgm:t>
    </dgm:pt>
    <dgm:pt modelId="{B31D8E00-CD81-46CA-BF49-AD18FA02D8CB}" type="sibTrans" cxnId="{02C5A2EE-C572-4CDF-B0FD-640E3F037F98}">
      <dgm:prSet/>
      <dgm:spPr/>
      <dgm:t>
        <a:bodyPr/>
        <a:lstStyle/>
        <a:p>
          <a:endParaRPr lang="zh-CN" altLang="en-US" sz="1600" b="1">
            <a:latin typeface="+mj-ea"/>
            <a:ea typeface="+mj-ea"/>
          </a:endParaRPr>
        </a:p>
      </dgm:t>
    </dgm:pt>
    <dgm:pt modelId="{0F78EF7E-C3E2-4F60-9A80-4F55DE0C119D}">
      <dgm:prSet phldrT="[文本]" custT="1"/>
      <dgm:spPr/>
      <dgm:t>
        <a:bodyPr/>
        <a:lstStyle/>
        <a:p>
          <a:r>
            <a:rPr lang="zh-CN" altLang="en-US" sz="1600" b="1" dirty="0">
              <a:latin typeface="+mj-ea"/>
              <a:ea typeface="+mj-ea"/>
            </a:rPr>
            <a:t>财务部</a:t>
          </a:r>
        </a:p>
      </dgm:t>
    </dgm:pt>
    <dgm:pt modelId="{8F4F4420-889C-4193-A62E-C2C538A8C0AF}" type="parTrans" cxnId="{0ACAAC75-B7FD-4CF4-8B3C-468256256306}">
      <dgm:prSet/>
      <dgm:spPr/>
      <dgm:t>
        <a:bodyPr/>
        <a:lstStyle/>
        <a:p>
          <a:endParaRPr lang="zh-CN" altLang="en-US" sz="1600" b="1">
            <a:latin typeface="+mj-ea"/>
            <a:ea typeface="+mj-ea"/>
          </a:endParaRPr>
        </a:p>
      </dgm:t>
    </dgm:pt>
    <dgm:pt modelId="{12023944-7EBE-469F-B178-62206ECEDB20}" type="sibTrans" cxnId="{0ACAAC75-B7FD-4CF4-8B3C-468256256306}">
      <dgm:prSet/>
      <dgm:spPr/>
      <dgm:t>
        <a:bodyPr/>
        <a:lstStyle/>
        <a:p>
          <a:endParaRPr lang="zh-CN" altLang="en-US" sz="1600" b="1">
            <a:latin typeface="+mj-ea"/>
            <a:ea typeface="+mj-ea"/>
          </a:endParaRPr>
        </a:p>
      </dgm:t>
    </dgm:pt>
    <dgm:pt modelId="{65E5F3A7-90C7-44D3-A753-955F8FF7AA9D}">
      <dgm:prSet custT="1"/>
      <dgm:spPr/>
      <dgm:t>
        <a:bodyPr/>
        <a:lstStyle/>
        <a:p>
          <a:r>
            <a:rPr lang="en-US" altLang="zh-CN" sz="1600" b="1" dirty="0">
              <a:latin typeface="+mj-ea"/>
              <a:ea typeface="+mj-ea"/>
            </a:rPr>
            <a:t>XX</a:t>
          </a:r>
          <a:r>
            <a:rPr lang="zh-CN" altLang="en-US" sz="1600" b="1" dirty="0">
              <a:latin typeface="+mj-ea"/>
              <a:ea typeface="+mj-ea"/>
            </a:rPr>
            <a:t>公司</a:t>
          </a:r>
        </a:p>
      </dgm:t>
    </dgm:pt>
    <dgm:pt modelId="{99B451A5-0AEA-4500-BC18-5CD401FB435E}" type="parTrans" cxnId="{95F6701A-B764-48EC-9252-F0B65D5CB329}">
      <dgm:prSet/>
      <dgm:spPr/>
      <dgm:t>
        <a:bodyPr/>
        <a:lstStyle/>
        <a:p>
          <a:endParaRPr lang="zh-CN" altLang="en-US" b="1">
            <a:latin typeface="+mj-ea"/>
            <a:ea typeface="+mj-ea"/>
          </a:endParaRPr>
        </a:p>
      </dgm:t>
    </dgm:pt>
    <dgm:pt modelId="{C2F2C102-92CA-469D-B11E-7897812F7DE3}" type="sibTrans" cxnId="{95F6701A-B764-48EC-9252-F0B65D5CB329}">
      <dgm:prSet/>
      <dgm:spPr/>
      <dgm:t>
        <a:bodyPr/>
        <a:lstStyle/>
        <a:p>
          <a:endParaRPr lang="zh-CN" altLang="en-US" b="1">
            <a:latin typeface="+mj-ea"/>
            <a:ea typeface="+mj-ea"/>
          </a:endParaRPr>
        </a:p>
      </dgm:t>
    </dgm:pt>
    <dgm:pt modelId="{71BFBB91-FF8E-4971-9D03-7C594365C14C}" type="pres">
      <dgm:prSet presAssocID="{6A791C3E-2CDD-4187-A10B-FEB655194D9D}" presName="hierChild1" presStyleCnt="0">
        <dgm:presLayoutVars>
          <dgm:chPref val="1"/>
          <dgm:dir/>
          <dgm:animOne val="branch"/>
          <dgm:animLvl val="lvl"/>
          <dgm:resizeHandles/>
        </dgm:presLayoutVars>
      </dgm:prSet>
      <dgm:spPr/>
      <dgm:t>
        <a:bodyPr/>
        <a:lstStyle/>
        <a:p>
          <a:endParaRPr lang="zh-CN" altLang="en-US"/>
        </a:p>
      </dgm:t>
    </dgm:pt>
    <dgm:pt modelId="{276F8CE2-3E81-4241-BD67-1B658320BDE2}" type="pres">
      <dgm:prSet presAssocID="{65E5F3A7-90C7-44D3-A753-955F8FF7AA9D}" presName="hierRoot1" presStyleCnt="0"/>
      <dgm:spPr/>
    </dgm:pt>
    <dgm:pt modelId="{15E14E58-C086-4A34-86C9-D46248271769}" type="pres">
      <dgm:prSet presAssocID="{65E5F3A7-90C7-44D3-A753-955F8FF7AA9D}" presName="composite" presStyleCnt="0"/>
      <dgm:spPr/>
    </dgm:pt>
    <dgm:pt modelId="{E5DB8183-E3E1-4884-AF25-5426F3961609}" type="pres">
      <dgm:prSet presAssocID="{65E5F3A7-90C7-44D3-A753-955F8FF7AA9D}" presName="background" presStyleLbl="node0" presStyleIdx="0" presStyleCnt="1"/>
      <dgm:spPr/>
    </dgm:pt>
    <dgm:pt modelId="{4B5D71F2-11D4-4345-8F2C-74175050BDC0}" type="pres">
      <dgm:prSet presAssocID="{65E5F3A7-90C7-44D3-A753-955F8FF7AA9D}" presName="text" presStyleLbl="fgAcc0" presStyleIdx="0" presStyleCnt="1" custScaleX="123164">
        <dgm:presLayoutVars>
          <dgm:chPref val="3"/>
        </dgm:presLayoutVars>
      </dgm:prSet>
      <dgm:spPr/>
      <dgm:t>
        <a:bodyPr/>
        <a:lstStyle/>
        <a:p>
          <a:endParaRPr lang="zh-CN" altLang="en-US"/>
        </a:p>
      </dgm:t>
    </dgm:pt>
    <dgm:pt modelId="{2BD4F1E7-6881-4450-8A5D-A5705F9F383E}" type="pres">
      <dgm:prSet presAssocID="{65E5F3A7-90C7-44D3-A753-955F8FF7AA9D}" presName="hierChild2" presStyleCnt="0"/>
      <dgm:spPr/>
    </dgm:pt>
    <dgm:pt modelId="{451E97A3-8D88-486F-9567-1E991D632251}" type="pres">
      <dgm:prSet presAssocID="{1D7E4883-962B-4AF7-A130-CE67382F7B28}" presName="Name10" presStyleLbl="parChTrans1D2" presStyleIdx="0" presStyleCnt="1"/>
      <dgm:spPr/>
      <dgm:t>
        <a:bodyPr/>
        <a:lstStyle/>
        <a:p>
          <a:endParaRPr lang="zh-CN" altLang="en-US"/>
        </a:p>
      </dgm:t>
    </dgm:pt>
    <dgm:pt modelId="{8FC6D893-0C15-440B-9349-133C965C85B5}" type="pres">
      <dgm:prSet presAssocID="{419E0D61-BC1C-4C64-9993-1A9AD3571178}" presName="hierRoot2" presStyleCnt="0"/>
      <dgm:spPr/>
    </dgm:pt>
    <dgm:pt modelId="{6AC488AE-EF50-4D37-8DC5-0A31A69863F6}" type="pres">
      <dgm:prSet presAssocID="{419E0D61-BC1C-4C64-9993-1A9AD3571178}" presName="composite2" presStyleCnt="0"/>
      <dgm:spPr/>
    </dgm:pt>
    <dgm:pt modelId="{CD63D3DC-89C4-46D6-9293-9D08ED066954}" type="pres">
      <dgm:prSet presAssocID="{419E0D61-BC1C-4C64-9993-1A9AD3571178}" presName="background2" presStyleLbl="node2" presStyleIdx="0" presStyleCnt="1"/>
      <dgm:spPr/>
    </dgm:pt>
    <dgm:pt modelId="{FA7352DF-CB20-44E2-8339-DF0AF9479685}" type="pres">
      <dgm:prSet presAssocID="{419E0D61-BC1C-4C64-9993-1A9AD3571178}" presName="text2" presStyleLbl="fgAcc2" presStyleIdx="0" presStyleCnt="1" custScaleX="133798">
        <dgm:presLayoutVars>
          <dgm:chPref val="3"/>
        </dgm:presLayoutVars>
      </dgm:prSet>
      <dgm:spPr/>
      <dgm:t>
        <a:bodyPr/>
        <a:lstStyle/>
        <a:p>
          <a:endParaRPr lang="zh-CN" altLang="en-US"/>
        </a:p>
      </dgm:t>
    </dgm:pt>
    <dgm:pt modelId="{24FC671E-5F09-44F1-8162-639D30FC36D4}" type="pres">
      <dgm:prSet presAssocID="{419E0D61-BC1C-4C64-9993-1A9AD3571178}" presName="hierChild3" presStyleCnt="0"/>
      <dgm:spPr/>
    </dgm:pt>
    <dgm:pt modelId="{8434F069-C9F3-4B39-BC74-4BBE4C197FCA}" type="pres">
      <dgm:prSet presAssocID="{A443E3AC-4704-494B-9933-905D8D4A65EC}" presName="Name17" presStyleLbl="parChTrans1D3" presStyleIdx="0" presStyleCnt="2"/>
      <dgm:spPr/>
      <dgm:t>
        <a:bodyPr/>
        <a:lstStyle/>
        <a:p>
          <a:endParaRPr lang="zh-CN" altLang="en-US"/>
        </a:p>
      </dgm:t>
    </dgm:pt>
    <dgm:pt modelId="{FF6B3FF8-2F3C-41D3-B963-D3236D981B74}" type="pres">
      <dgm:prSet presAssocID="{1A452EB4-AAD1-4C3F-9443-BA2A773E79FE}" presName="hierRoot3" presStyleCnt="0"/>
      <dgm:spPr/>
    </dgm:pt>
    <dgm:pt modelId="{61013473-3EB5-4B4F-BBC9-984C768608BC}" type="pres">
      <dgm:prSet presAssocID="{1A452EB4-AAD1-4C3F-9443-BA2A773E79FE}" presName="composite3" presStyleCnt="0"/>
      <dgm:spPr/>
    </dgm:pt>
    <dgm:pt modelId="{E6934510-95B0-4EEB-9464-72413C2B7E77}" type="pres">
      <dgm:prSet presAssocID="{1A452EB4-AAD1-4C3F-9443-BA2A773E79FE}" presName="background3" presStyleLbl="node3" presStyleIdx="0" presStyleCnt="2"/>
      <dgm:spPr/>
    </dgm:pt>
    <dgm:pt modelId="{15DF8FDF-EAC1-4E6D-94AC-BA42DB228F18}" type="pres">
      <dgm:prSet presAssocID="{1A452EB4-AAD1-4C3F-9443-BA2A773E79FE}" presName="text3" presStyleLbl="fgAcc3" presStyleIdx="0" presStyleCnt="2">
        <dgm:presLayoutVars>
          <dgm:chPref val="3"/>
        </dgm:presLayoutVars>
      </dgm:prSet>
      <dgm:spPr/>
      <dgm:t>
        <a:bodyPr/>
        <a:lstStyle/>
        <a:p>
          <a:endParaRPr lang="zh-CN" altLang="en-US"/>
        </a:p>
      </dgm:t>
    </dgm:pt>
    <dgm:pt modelId="{9120890F-221B-42A3-85A4-9124675095F8}" type="pres">
      <dgm:prSet presAssocID="{1A452EB4-AAD1-4C3F-9443-BA2A773E79FE}" presName="hierChild4" presStyleCnt="0"/>
      <dgm:spPr/>
    </dgm:pt>
    <dgm:pt modelId="{A86E236C-BD43-4731-9B4E-640480DC6C3A}" type="pres">
      <dgm:prSet presAssocID="{E5E1B509-97F1-4774-B08F-58E0116100B2}" presName="Name23" presStyleLbl="parChTrans1D4" presStyleIdx="0" presStyleCnt="5"/>
      <dgm:spPr/>
      <dgm:t>
        <a:bodyPr/>
        <a:lstStyle/>
        <a:p>
          <a:endParaRPr lang="zh-CN" altLang="en-US"/>
        </a:p>
      </dgm:t>
    </dgm:pt>
    <dgm:pt modelId="{CC7CCD34-89F7-4208-80EF-B2E48A0C97C9}" type="pres">
      <dgm:prSet presAssocID="{0F49DCEA-19DD-482F-80B3-E6EC291323CE}" presName="hierRoot4" presStyleCnt="0"/>
      <dgm:spPr/>
    </dgm:pt>
    <dgm:pt modelId="{44A18458-3145-417F-AA64-C1402017FCA5}" type="pres">
      <dgm:prSet presAssocID="{0F49DCEA-19DD-482F-80B3-E6EC291323CE}" presName="composite4" presStyleCnt="0"/>
      <dgm:spPr/>
    </dgm:pt>
    <dgm:pt modelId="{1FD50CC7-F0D9-47ED-AA64-B4744EE61561}" type="pres">
      <dgm:prSet presAssocID="{0F49DCEA-19DD-482F-80B3-E6EC291323CE}" presName="background4" presStyleLbl="node4" presStyleIdx="0" presStyleCnt="5"/>
      <dgm:spPr/>
    </dgm:pt>
    <dgm:pt modelId="{4345A3DA-60F3-4E25-9FFF-B452EA6C0B34}" type="pres">
      <dgm:prSet presAssocID="{0F49DCEA-19DD-482F-80B3-E6EC291323CE}" presName="text4" presStyleLbl="fgAcc4" presStyleIdx="0" presStyleCnt="5">
        <dgm:presLayoutVars>
          <dgm:chPref val="3"/>
        </dgm:presLayoutVars>
      </dgm:prSet>
      <dgm:spPr/>
      <dgm:t>
        <a:bodyPr/>
        <a:lstStyle/>
        <a:p>
          <a:endParaRPr lang="zh-CN" altLang="en-US"/>
        </a:p>
      </dgm:t>
    </dgm:pt>
    <dgm:pt modelId="{EFCF2772-7430-4517-8D05-3EE5B6D33606}" type="pres">
      <dgm:prSet presAssocID="{0F49DCEA-19DD-482F-80B3-E6EC291323CE}" presName="hierChild5" presStyleCnt="0"/>
      <dgm:spPr/>
    </dgm:pt>
    <dgm:pt modelId="{C871F975-4A92-4B1B-8675-FA99582A18BE}" type="pres">
      <dgm:prSet presAssocID="{E8FEEEBC-2C30-4755-A31F-3C56FA456349}" presName="Name23" presStyleLbl="parChTrans1D4" presStyleIdx="1" presStyleCnt="5"/>
      <dgm:spPr/>
      <dgm:t>
        <a:bodyPr/>
        <a:lstStyle/>
        <a:p>
          <a:endParaRPr lang="zh-CN" altLang="en-US"/>
        </a:p>
      </dgm:t>
    </dgm:pt>
    <dgm:pt modelId="{54CB130A-248A-42DE-9A69-542525CA111A}" type="pres">
      <dgm:prSet presAssocID="{3CBB80CB-00D1-4AF6-A8AA-2CCF4084E546}" presName="hierRoot4" presStyleCnt="0"/>
      <dgm:spPr/>
    </dgm:pt>
    <dgm:pt modelId="{155556EF-2D3A-42FA-BDB4-A93BCAE20531}" type="pres">
      <dgm:prSet presAssocID="{3CBB80CB-00D1-4AF6-A8AA-2CCF4084E546}" presName="composite4" presStyleCnt="0"/>
      <dgm:spPr/>
    </dgm:pt>
    <dgm:pt modelId="{18B711D0-CD8B-4B41-9551-491B057773B1}" type="pres">
      <dgm:prSet presAssocID="{3CBB80CB-00D1-4AF6-A8AA-2CCF4084E546}" presName="background4" presStyleLbl="node4" presStyleIdx="1" presStyleCnt="5"/>
      <dgm:spPr/>
    </dgm:pt>
    <dgm:pt modelId="{7FCF85D4-AF23-4D3B-8A57-11F7CCAFA9B8}" type="pres">
      <dgm:prSet presAssocID="{3CBB80CB-00D1-4AF6-A8AA-2CCF4084E546}" presName="text4" presStyleLbl="fgAcc4" presStyleIdx="1" presStyleCnt="5">
        <dgm:presLayoutVars>
          <dgm:chPref val="3"/>
        </dgm:presLayoutVars>
      </dgm:prSet>
      <dgm:spPr/>
      <dgm:t>
        <a:bodyPr/>
        <a:lstStyle/>
        <a:p>
          <a:endParaRPr lang="zh-CN" altLang="en-US"/>
        </a:p>
      </dgm:t>
    </dgm:pt>
    <dgm:pt modelId="{781B3E12-B0C0-4322-8B28-7AEDFFC8B838}" type="pres">
      <dgm:prSet presAssocID="{3CBB80CB-00D1-4AF6-A8AA-2CCF4084E546}" presName="hierChild5" presStyleCnt="0"/>
      <dgm:spPr/>
    </dgm:pt>
    <dgm:pt modelId="{9A7767A4-870B-4D44-B14B-96B56F0BE6D0}" type="pres">
      <dgm:prSet presAssocID="{DA8AC749-B694-4DD7-9AED-A98CE7CB00FB}" presName="Name17" presStyleLbl="parChTrans1D3" presStyleIdx="1" presStyleCnt="2"/>
      <dgm:spPr/>
      <dgm:t>
        <a:bodyPr/>
        <a:lstStyle/>
        <a:p>
          <a:endParaRPr lang="zh-CN" altLang="en-US"/>
        </a:p>
      </dgm:t>
    </dgm:pt>
    <dgm:pt modelId="{6918D08E-7680-4E3D-ADFB-63551185E2B2}" type="pres">
      <dgm:prSet presAssocID="{7B415442-1073-4122-9C09-AE7403914B03}" presName="hierRoot3" presStyleCnt="0"/>
      <dgm:spPr/>
    </dgm:pt>
    <dgm:pt modelId="{C539B7E0-F2F5-4901-B4F5-22AA89153348}" type="pres">
      <dgm:prSet presAssocID="{7B415442-1073-4122-9C09-AE7403914B03}" presName="composite3" presStyleCnt="0"/>
      <dgm:spPr/>
    </dgm:pt>
    <dgm:pt modelId="{2843451E-07C1-4508-9327-55F60F87A06A}" type="pres">
      <dgm:prSet presAssocID="{7B415442-1073-4122-9C09-AE7403914B03}" presName="background3" presStyleLbl="node3" presStyleIdx="1" presStyleCnt="2"/>
      <dgm:spPr/>
    </dgm:pt>
    <dgm:pt modelId="{B027BE28-9022-4915-A767-9EC08CA17AC1}" type="pres">
      <dgm:prSet presAssocID="{7B415442-1073-4122-9C09-AE7403914B03}" presName="text3" presStyleLbl="fgAcc3" presStyleIdx="1" presStyleCnt="2">
        <dgm:presLayoutVars>
          <dgm:chPref val="3"/>
        </dgm:presLayoutVars>
      </dgm:prSet>
      <dgm:spPr/>
      <dgm:t>
        <a:bodyPr/>
        <a:lstStyle/>
        <a:p>
          <a:endParaRPr lang="zh-CN" altLang="en-US"/>
        </a:p>
      </dgm:t>
    </dgm:pt>
    <dgm:pt modelId="{49DDD87E-5D27-4D69-A9E3-3B72F27C7223}" type="pres">
      <dgm:prSet presAssocID="{7B415442-1073-4122-9C09-AE7403914B03}" presName="hierChild4" presStyleCnt="0"/>
      <dgm:spPr/>
    </dgm:pt>
    <dgm:pt modelId="{D8A02350-603A-486E-9B6C-B202B53758C3}" type="pres">
      <dgm:prSet presAssocID="{18991A7A-A473-4795-A3A3-7B9043208386}" presName="Name23" presStyleLbl="parChTrans1D4" presStyleIdx="2" presStyleCnt="5"/>
      <dgm:spPr/>
      <dgm:t>
        <a:bodyPr/>
        <a:lstStyle/>
        <a:p>
          <a:endParaRPr lang="zh-CN" altLang="en-US"/>
        </a:p>
      </dgm:t>
    </dgm:pt>
    <dgm:pt modelId="{CE255080-51CD-4A2E-BDBB-BA0D688A12CC}" type="pres">
      <dgm:prSet presAssocID="{A9F29726-2EE1-42DE-AE15-AF79A2EA8536}" presName="hierRoot4" presStyleCnt="0"/>
      <dgm:spPr/>
    </dgm:pt>
    <dgm:pt modelId="{143AA6F8-2071-441B-A0E6-307C135B39DE}" type="pres">
      <dgm:prSet presAssocID="{A9F29726-2EE1-42DE-AE15-AF79A2EA8536}" presName="composite4" presStyleCnt="0"/>
      <dgm:spPr/>
    </dgm:pt>
    <dgm:pt modelId="{330BB3ED-AA56-44DE-A96F-53B6D4E8614D}" type="pres">
      <dgm:prSet presAssocID="{A9F29726-2EE1-42DE-AE15-AF79A2EA8536}" presName="background4" presStyleLbl="node4" presStyleIdx="2" presStyleCnt="5"/>
      <dgm:spPr/>
    </dgm:pt>
    <dgm:pt modelId="{4185A0BC-7863-4552-B60A-966C8B2AC22E}" type="pres">
      <dgm:prSet presAssocID="{A9F29726-2EE1-42DE-AE15-AF79A2EA8536}" presName="text4" presStyleLbl="fgAcc4" presStyleIdx="2" presStyleCnt="5">
        <dgm:presLayoutVars>
          <dgm:chPref val="3"/>
        </dgm:presLayoutVars>
      </dgm:prSet>
      <dgm:spPr/>
      <dgm:t>
        <a:bodyPr/>
        <a:lstStyle/>
        <a:p>
          <a:endParaRPr lang="zh-CN" altLang="en-US"/>
        </a:p>
      </dgm:t>
    </dgm:pt>
    <dgm:pt modelId="{D041F282-A50A-448A-AE34-ED255F22827C}" type="pres">
      <dgm:prSet presAssocID="{A9F29726-2EE1-42DE-AE15-AF79A2EA8536}" presName="hierChild5" presStyleCnt="0"/>
      <dgm:spPr/>
    </dgm:pt>
    <dgm:pt modelId="{7134C3BD-0BAB-4E43-AB70-4B4D8F461358}" type="pres">
      <dgm:prSet presAssocID="{6355D04D-84F5-4732-A113-AE9EA5F0BC31}" presName="Name23" presStyleLbl="parChTrans1D4" presStyleIdx="3" presStyleCnt="5"/>
      <dgm:spPr/>
      <dgm:t>
        <a:bodyPr/>
        <a:lstStyle/>
        <a:p>
          <a:endParaRPr lang="zh-CN" altLang="en-US"/>
        </a:p>
      </dgm:t>
    </dgm:pt>
    <dgm:pt modelId="{574329C9-2DEC-4FD8-8D17-888E32FBD37D}" type="pres">
      <dgm:prSet presAssocID="{5F8CD331-0B62-4F2B-9607-B00D3399BC9A}" presName="hierRoot4" presStyleCnt="0"/>
      <dgm:spPr/>
    </dgm:pt>
    <dgm:pt modelId="{4BDCA5B2-3D1F-4A83-B5F3-668BB45FB945}" type="pres">
      <dgm:prSet presAssocID="{5F8CD331-0B62-4F2B-9607-B00D3399BC9A}" presName="composite4" presStyleCnt="0"/>
      <dgm:spPr/>
    </dgm:pt>
    <dgm:pt modelId="{621F19D4-6DDB-47C5-865C-A9EE947FB26B}" type="pres">
      <dgm:prSet presAssocID="{5F8CD331-0B62-4F2B-9607-B00D3399BC9A}" presName="background4" presStyleLbl="node4" presStyleIdx="3" presStyleCnt="5"/>
      <dgm:spPr/>
    </dgm:pt>
    <dgm:pt modelId="{07F603F0-05D2-447E-BCD0-CB5E4791084B}" type="pres">
      <dgm:prSet presAssocID="{5F8CD331-0B62-4F2B-9607-B00D3399BC9A}" presName="text4" presStyleLbl="fgAcc4" presStyleIdx="3" presStyleCnt="5" custScaleX="112446">
        <dgm:presLayoutVars>
          <dgm:chPref val="3"/>
        </dgm:presLayoutVars>
      </dgm:prSet>
      <dgm:spPr/>
      <dgm:t>
        <a:bodyPr/>
        <a:lstStyle/>
        <a:p>
          <a:endParaRPr lang="zh-CN" altLang="en-US"/>
        </a:p>
      </dgm:t>
    </dgm:pt>
    <dgm:pt modelId="{B5F74E2E-36BA-48E1-A0A4-42CFBC019B36}" type="pres">
      <dgm:prSet presAssocID="{5F8CD331-0B62-4F2B-9607-B00D3399BC9A}" presName="hierChild5" presStyleCnt="0"/>
      <dgm:spPr/>
    </dgm:pt>
    <dgm:pt modelId="{6D01A709-4473-43B3-AE5E-A373145C61E7}" type="pres">
      <dgm:prSet presAssocID="{8F4F4420-889C-4193-A62E-C2C538A8C0AF}" presName="Name23" presStyleLbl="parChTrans1D4" presStyleIdx="4" presStyleCnt="5"/>
      <dgm:spPr/>
      <dgm:t>
        <a:bodyPr/>
        <a:lstStyle/>
        <a:p>
          <a:endParaRPr lang="zh-CN" altLang="en-US"/>
        </a:p>
      </dgm:t>
    </dgm:pt>
    <dgm:pt modelId="{BDE74C59-B252-477C-8E59-1F2FC870BE1E}" type="pres">
      <dgm:prSet presAssocID="{0F78EF7E-C3E2-4F60-9A80-4F55DE0C119D}" presName="hierRoot4" presStyleCnt="0"/>
      <dgm:spPr/>
    </dgm:pt>
    <dgm:pt modelId="{ADAA5222-DEF6-4CC3-95BE-069EA1C0682C}" type="pres">
      <dgm:prSet presAssocID="{0F78EF7E-C3E2-4F60-9A80-4F55DE0C119D}" presName="composite4" presStyleCnt="0"/>
      <dgm:spPr/>
    </dgm:pt>
    <dgm:pt modelId="{5C2BB3F7-276F-43A3-BA78-74733E9F5E22}" type="pres">
      <dgm:prSet presAssocID="{0F78EF7E-C3E2-4F60-9A80-4F55DE0C119D}" presName="background4" presStyleLbl="node4" presStyleIdx="4" presStyleCnt="5"/>
      <dgm:spPr/>
    </dgm:pt>
    <dgm:pt modelId="{0FFBB4B7-9F81-4E06-8EE9-CF7EE9DD56E3}" type="pres">
      <dgm:prSet presAssocID="{0F78EF7E-C3E2-4F60-9A80-4F55DE0C119D}" presName="text4" presStyleLbl="fgAcc4" presStyleIdx="4" presStyleCnt="5">
        <dgm:presLayoutVars>
          <dgm:chPref val="3"/>
        </dgm:presLayoutVars>
      </dgm:prSet>
      <dgm:spPr/>
      <dgm:t>
        <a:bodyPr/>
        <a:lstStyle/>
        <a:p>
          <a:endParaRPr lang="zh-CN" altLang="en-US"/>
        </a:p>
      </dgm:t>
    </dgm:pt>
    <dgm:pt modelId="{946E075E-DEBD-49C8-8BD9-212F3495E485}" type="pres">
      <dgm:prSet presAssocID="{0F78EF7E-C3E2-4F60-9A80-4F55DE0C119D}" presName="hierChild5" presStyleCnt="0"/>
      <dgm:spPr/>
    </dgm:pt>
  </dgm:ptLst>
  <dgm:cxnLst>
    <dgm:cxn modelId="{CF1A976A-7D82-4481-9E28-E114CD4B9C7E}" type="presOf" srcId="{1A452EB4-AAD1-4C3F-9443-BA2A773E79FE}" destId="{15DF8FDF-EAC1-4E6D-94AC-BA42DB228F18}" srcOrd="0" destOrd="0" presId="urn:microsoft.com/office/officeart/2005/8/layout/hierarchy1"/>
    <dgm:cxn modelId="{C7C9390E-6DB4-4069-941E-1F087BF8AE06}" type="presOf" srcId="{18991A7A-A473-4795-A3A3-7B9043208386}" destId="{D8A02350-603A-486E-9B6C-B202B53758C3}" srcOrd="0" destOrd="0" presId="urn:microsoft.com/office/officeart/2005/8/layout/hierarchy1"/>
    <dgm:cxn modelId="{95F6701A-B764-48EC-9252-F0B65D5CB329}" srcId="{6A791C3E-2CDD-4187-A10B-FEB655194D9D}" destId="{65E5F3A7-90C7-44D3-A753-955F8FF7AA9D}" srcOrd="0" destOrd="0" parTransId="{99B451A5-0AEA-4500-BC18-5CD401FB435E}" sibTransId="{C2F2C102-92CA-469D-B11E-7897812F7DE3}"/>
    <dgm:cxn modelId="{5EEA0F5E-38B2-4220-877A-B5FF9D7A10E9}" srcId="{7B415442-1073-4122-9C09-AE7403914B03}" destId="{A9F29726-2EE1-42DE-AE15-AF79A2EA8536}" srcOrd="0" destOrd="0" parTransId="{18991A7A-A473-4795-A3A3-7B9043208386}" sibTransId="{DD462476-6FD3-4CE9-AD82-1FDDF4BCB7CC}"/>
    <dgm:cxn modelId="{3FE3DA92-4E04-42B0-8B40-82536A44377D}" type="presOf" srcId="{1D7E4883-962B-4AF7-A130-CE67382F7B28}" destId="{451E97A3-8D88-486F-9567-1E991D632251}" srcOrd="0" destOrd="0" presId="urn:microsoft.com/office/officeart/2005/8/layout/hierarchy1"/>
    <dgm:cxn modelId="{F0694E5A-90F7-4F2A-9A0C-B15BE6BDFD7F}" type="presOf" srcId="{0F78EF7E-C3E2-4F60-9A80-4F55DE0C119D}" destId="{0FFBB4B7-9F81-4E06-8EE9-CF7EE9DD56E3}" srcOrd="0" destOrd="0" presId="urn:microsoft.com/office/officeart/2005/8/layout/hierarchy1"/>
    <dgm:cxn modelId="{9768DB44-18F4-4665-B9E8-7F2BB30CC050}" type="presOf" srcId="{A443E3AC-4704-494B-9933-905D8D4A65EC}" destId="{8434F069-C9F3-4B39-BC74-4BBE4C197FCA}" srcOrd="0" destOrd="0" presId="urn:microsoft.com/office/officeart/2005/8/layout/hierarchy1"/>
    <dgm:cxn modelId="{6B22712A-B810-4968-9067-91BFC0F2174A}" type="presOf" srcId="{E8FEEEBC-2C30-4755-A31F-3C56FA456349}" destId="{C871F975-4A92-4B1B-8675-FA99582A18BE}" srcOrd="0" destOrd="0" presId="urn:microsoft.com/office/officeart/2005/8/layout/hierarchy1"/>
    <dgm:cxn modelId="{3F45B8AF-37AE-43C0-BEDB-46DE655CDA55}" type="presOf" srcId="{419E0D61-BC1C-4C64-9993-1A9AD3571178}" destId="{FA7352DF-CB20-44E2-8339-DF0AF9479685}" srcOrd="0" destOrd="0" presId="urn:microsoft.com/office/officeart/2005/8/layout/hierarchy1"/>
    <dgm:cxn modelId="{D8FF4DF9-0C72-4B65-8023-1154C163C37E}" type="presOf" srcId="{A9F29726-2EE1-42DE-AE15-AF79A2EA8536}" destId="{4185A0BC-7863-4552-B60A-966C8B2AC22E}" srcOrd="0" destOrd="0" presId="urn:microsoft.com/office/officeart/2005/8/layout/hierarchy1"/>
    <dgm:cxn modelId="{02C5A2EE-C572-4CDF-B0FD-640E3F037F98}" srcId="{7B415442-1073-4122-9C09-AE7403914B03}" destId="{5F8CD331-0B62-4F2B-9607-B00D3399BC9A}" srcOrd="1" destOrd="0" parTransId="{6355D04D-84F5-4732-A113-AE9EA5F0BC31}" sibTransId="{B31D8E00-CD81-46CA-BF49-AD18FA02D8CB}"/>
    <dgm:cxn modelId="{A8B3A542-632B-4EC1-9681-D7AE4149D4A9}" type="presOf" srcId="{0F49DCEA-19DD-482F-80B3-E6EC291323CE}" destId="{4345A3DA-60F3-4E25-9FFF-B452EA6C0B34}" srcOrd="0" destOrd="0" presId="urn:microsoft.com/office/officeart/2005/8/layout/hierarchy1"/>
    <dgm:cxn modelId="{5788D356-8F62-47EE-9533-170866F1558D}" type="presOf" srcId="{3CBB80CB-00D1-4AF6-A8AA-2CCF4084E546}" destId="{7FCF85D4-AF23-4D3B-8A57-11F7CCAFA9B8}" srcOrd="0" destOrd="0" presId="urn:microsoft.com/office/officeart/2005/8/layout/hierarchy1"/>
    <dgm:cxn modelId="{F5F6A384-298C-47BC-BC95-122DD695BDEF}" srcId="{1A452EB4-AAD1-4C3F-9443-BA2A773E79FE}" destId="{0F49DCEA-19DD-482F-80B3-E6EC291323CE}" srcOrd="0" destOrd="0" parTransId="{E5E1B509-97F1-4774-B08F-58E0116100B2}" sibTransId="{DDA954A1-41B3-46ED-96DA-3CA18B8C22F5}"/>
    <dgm:cxn modelId="{B4F651F0-C1F5-43BC-851D-72BF0A8B05FD}" type="presOf" srcId="{6A791C3E-2CDD-4187-A10B-FEB655194D9D}" destId="{71BFBB91-FF8E-4971-9D03-7C594365C14C}" srcOrd="0" destOrd="0" presId="urn:microsoft.com/office/officeart/2005/8/layout/hierarchy1"/>
    <dgm:cxn modelId="{4CCE3384-2811-4BD2-907F-961755EC6395}" type="presOf" srcId="{6355D04D-84F5-4732-A113-AE9EA5F0BC31}" destId="{7134C3BD-0BAB-4E43-AB70-4B4D8F461358}" srcOrd="0" destOrd="0" presId="urn:microsoft.com/office/officeart/2005/8/layout/hierarchy1"/>
    <dgm:cxn modelId="{2686EC87-F4D7-4C21-8AB7-BC12ED8444C5}" type="presOf" srcId="{E5E1B509-97F1-4774-B08F-58E0116100B2}" destId="{A86E236C-BD43-4731-9B4E-640480DC6C3A}" srcOrd="0" destOrd="0" presId="urn:microsoft.com/office/officeart/2005/8/layout/hierarchy1"/>
    <dgm:cxn modelId="{67ADAED5-70C7-499F-B473-BC4510668EF5}" type="presOf" srcId="{7B415442-1073-4122-9C09-AE7403914B03}" destId="{B027BE28-9022-4915-A767-9EC08CA17AC1}" srcOrd="0" destOrd="0" presId="urn:microsoft.com/office/officeart/2005/8/layout/hierarchy1"/>
    <dgm:cxn modelId="{B9F9E04E-37A2-44DF-A073-83D442B28B75}" srcId="{419E0D61-BC1C-4C64-9993-1A9AD3571178}" destId="{1A452EB4-AAD1-4C3F-9443-BA2A773E79FE}" srcOrd="0" destOrd="0" parTransId="{A443E3AC-4704-494B-9933-905D8D4A65EC}" sibTransId="{1BF1FFC8-18C0-4DD1-9B62-BA12886F2C42}"/>
    <dgm:cxn modelId="{D0144ECE-DDEA-4190-85D9-946935C718AB}" type="presOf" srcId="{DA8AC749-B694-4DD7-9AED-A98CE7CB00FB}" destId="{9A7767A4-870B-4D44-B14B-96B56F0BE6D0}" srcOrd="0" destOrd="0" presId="urn:microsoft.com/office/officeart/2005/8/layout/hierarchy1"/>
    <dgm:cxn modelId="{4C068D8A-BA1B-4C00-A4E2-8014CC2F844E}" type="presOf" srcId="{8F4F4420-889C-4193-A62E-C2C538A8C0AF}" destId="{6D01A709-4473-43B3-AE5E-A373145C61E7}" srcOrd="0" destOrd="0" presId="urn:microsoft.com/office/officeart/2005/8/layout/hierarchy1"/>
    <dgm:cxn modelId="{A964F324-F015-4589-80B3-9CA6DF97FE37}" type="presOf" srcId="{65E5F3A7-90C7-44D3-A753-955F8FF7AA9D}" destId="{4B5D71F2-11D4-4345-8F2C-74175050BDC0}" srcOrd="0" destOrd="0" presId="urn:microsoft.com/office/officeart/2005/8/layout/hierarchy1"/>
    <dgm:cxn modelId="{3CD182A6-C16B-4478-BD97-28CCBABB9D8A}" srcId="{419E0D61-BC1C-4C64-9993-1A9AD3571178}" destId="{7B415442-1073-4122-9C09-AE7403914B03}" srcOrd="1" destOrd="0" parTransId="{DA8AC749-B694-4DD7-9AED-A98CE7CB00FB}" sibTransId="{8D70A348-6416-4668-95D9-75D1BA96F3CC}"/>
    <dgm:cxn modelId="{E779568A-763E-45C0-8E3E-6AC49DC7C72B}" srcId="{65E5F3A7-90C7-44D3-A753-955F8FF7AA9D}" destId="{419E0D61-BC1C-4C64-9993-1A9AD3571178}" srcOrd="0" destOrd="0" parTransId="{1D7E4883-962B-4AF7-A130-CE67382F7B28}" sibTransId="{DCA5F0B3-5FF3-4397-A72A-72D4453F6C03}"/>
    <dgm:cxn modelId="{3DA91818-C7FB-43E4-9DDC-AA6D955F63A6}" type="presOf" srcId="{5F8CD331-0B62-4F2B-9607-B00D3399BC9A}" destId="{07F603F0-05D2-447E-BCD0-CB5E4791084B}" srcOrd="0" destOrd="0" presId="urn:microsoft.com/office/officeart/2005/8/layout/hierarchy1"/>
    <dgm:cxn modelId="{0AD41C51-B191-4605-9E35-8417B47E2A5B}" srcId="{1A452EB4-AAD1-4C3F-9443-BA2A773E79FE}" destId="{3CBB80CB-00D1-4AF6-A8AA-2CCF4084E546}" srcOrd="1" destOrd="0" parTransId="{E8FEEEBC-2C30-4755-A31F-3C56FA456349}" sibTransId="{4AEDF0C2-1EF7-4F2A-AEA5-404036A40925}"/>
    <dgm:cxn modelId="{0ACAAC75-B7FD-4CF4-8B3C-468256256306}" srcId="{7B415442-1073-4122-9C09-AE7403914B03}" destId="{0F78EF7E-C3E2-4F60-9A80-4F55DE0C119D}" srcOrd="2" destOrd="0" parTransId="{8F4F4420-889C-4193-A62E-C2C538A8C0AF}" sibTransId="{12023944-7EBE-469F-B178-62206ECEDB20}"/>
    <dgm:cxn modelId="{9B0DCAEC-C1D3-4EC4-AD46-0F5F3EC0E2D7}" type="presParOf" srcId="{71BFBB91-FF8E-4971-9D03-7C594365C14C}" destId="{276F8CE2-3E81-4241-BD67-1B658320BDE2}" srcOrd="0" destOrd="0" presId="urn:microsoft.com/office/officeart/2005/8/layout/hierarchy1"/>
    <dgm:cxn modelId="{D09F459A-2C52-4FB5-A3BF-6C5CE9FB5EE0}" type="presParOf" srcId="{276F8CE2-3E81-4241-BD67-1B658320BDE2}" destId="{15E14E58-C086-4A34-86C9-D46248271769}" srcOrd="0" destOrd="0" presId="urn:microsoft.com/office/officeart/2005/8/layout/hierarchy1"/>
    <dgm:cxn modelId="{C80D26D5-458A-4FA9-BBFD-BA2288AA8300}" type="presParOf" srcId="{15E14E58-C086-4A34-86C9-D46248271769}" destId="{E5DB8183-E3E1-4884-AF25-5426F3961609}" srcOrd="0" destOrd="0" presId="urn:microsoft.com/office/officeart/2005/8/layout/hierarchy1"/>
    <dgm:cxn modelId="{4CD68989-940F-49B2-98C4-6BB432046DD4}" type="presParOf" srcId="{15E14E58-C086-4A34-86C9-D46248271769}" destId="{4B5D71F2-11D4-4345-8F2C-74175050BDC0}" srcOrd="1" destOrd="0" presId="urn:microsoft.com/office/officeart/2005/8/layout/hierarchy1"/>
    <dgm:cxn modelId="{03F59F98-5B13-472B-8320-42BD543B4676}" type="presParOf" srcId="{276F8CE2-3E81-4241-BD67-1B658320BDE2}" destId="{2BD4F1E7-6881-4450-8A5D-A5705F9F383E}" srcOrd="1" destOrd="0" presId="urn:microsoft.com/office/officeart/2005/8/layout/hierarchy1"/>
    <dgm:cxn modelId="{0C97FCCC-4905-4027-891F-71EE46693658}" type="presParOf" srcId="{2BD4F1E7-6881-4450-8A5D-A5705F9F383E}" destId="{451E97A3-8D88-486F-9567-1E991D632251}" srcOrd="0" destOrd="0" presId="urn:microsoft.com/office/officeart/2005/8/layout/hierarchy1"/>
    <dgm:cxn modelId="{7764E89B-84A2-40AB-90BE-33CEF00DA88E}" type="presParOf" srcId="{2BD4F1E7-6881-4450-8A5D-A5705F9F383E}" destId="{8FC6D893-0C15-440B-9349-133C965C85B5}" srcOrd="1" destOrd="0" presId="urn:microsoft.com/office/officeart/2005/8/layout/hierarchy1"/>
    <dgm:cxn modelId="{6AE8E05F-06B9-4019-BD48-8CF58AC638BE}" type="presParOf" srcId="{8FC6D893-0C15-440B-9349-133C965C85B5}" destId="{6AC488AE-EF50-4D37-8DC5-0A31A69863F6}" srcOrd="0" destOrd="0" presId="urn:microsoft.com/office/officeart/2005/8/layout/hierarchy1"/>
    <dgm:cxn modelId="{2B8F785E-C69B-48E2-B6B1-E929659155D7}" type="presParOf" srcId="{6AC488AE-EF50-4D37-8DC5-0A31A69863F6}" destId="{CD63D3DC-89C4-46D6-9293-9D08ED066954}" srcOrd="0" destOrd="0" presId="urn:microsoft.com/office/officeart/2005/8/layout/hierarchy1"/>
    <dgm:cxn modelId="{8CDFEF53-617B-40A8-8AC0-E795A5794189}" type="presParOf" srcId="{6AC488AE-EF50-4D37-8DC5-0A31A69863F6}" destId="{FA7352DF-CB20-44E2-8339-DF0AF9479685}" srcOrd="1" destOrd="0" presId="urn:microsoft.com/office/officeart/2005/8/layout/hierarchy1"/>
    <dgm:cxn modelId="{36B915FB-5A2A-40D3-8B9A-DB99880CAE15}" type="presParOf" srcId="{8FC6D893-0C15-440B-9349-133C965C85B5}" destId="{24FC671E-5F09-44F1-8162-639D30FC36D4}" srcOrd="1" destOrd="0" presId="urn:microsoft.com/office/officeart/2005/8/layout/hierarchy1"/>
    <dgm:cxn modelId="{0D1B6BF1-21E3-4021-B77B-FCB00916A02C}" type="presParOf" srcId="{24FC671E-5F09-44F1-8162-639D30FC36D4}" destId="{8434F069-C9F3-4B39-BC74-4BBE4C197FCA}" srcOrd="0" destOrd="0" presId="urn:microsoft.com/office/officeart/2005/8/layout/hierarchy1"/>
    <dgm:cxn modelId="{2BA03BEE-22C0-45C9-849F-EA77C3F75B4E}" type="presParOf" srcId="{24FC671E-5F09-44F1-8162-639D30FC36D4}" destId="{FF6B3FF8-2F3C-41D3-B963-D3236D981B74}" srcOrd="1" destOrd="0" presId="urn:microsoft.com/office/officeart/2005/8/layout/hierarchy1"/>
    <dgm:cxn modelId="{9CB43CF3-C954-414B-97DD-1946DD77566F}" type="presParOf" srcId="{FF6B3FF8-2F3C-41D3-B963-D3236D981B74}" destId="{61013473-3EB5-4B4F-BBC9-984C768608BC}" srcOrd="0" destOrd="0" presId="urn:microsoft.com/office/officeart/2005/8/layout/hierarchy1"/>
    <dgm:cxn modelId="{DBBE9569-BDE4-425E-9CD5-7D961E8FE0AC}" type="presParOf" srcId="{61013473-3EB5-4B4F-BBC9-984C768608BC}" destId="{E6934510-95B0-4EEB-9464-72413C2B7E77}" srcOrd="0" destOrd="0" presId="urn:microsoft.com/office/officeart/2005/8/layout/hierarchy1"/>
    <dgm:cxn modelId="{44E68772-430E-4879-8142-7BC1B1CB873B}" type="presParOf" srcId="{61013473-3EB5-4B4F-BBC9-984C768608BC}" destId="{15DF8FDF-EAC1-4E6D-94AC-BA42DB228F18}" srcOrd="1" destOrd="0" presId="urn:microsoft.com/office/officeart/2005/8/layout/hierarchy1"/>
    <dgm:cxn modelId="{50D9887E-F42D-4504-9E46-21AEA1437022}" type="presParOf" srcId="{FF6B3FF8-2F3C-41D3-B963-D3236D981B74}" destId="{9120890F-221B-42A3-85A4-9124675095F8}" srcOrd="1" destOrd="0" presId="urn:microsoft.com/office/officeart/2005/8/layout/hierarchy1"/>
    <dgm:cxn modelId="{A2B67B6C-FA13-4ED2-A75A-9D8663B2CF49}" type="presParOf" srcId="{9120890F-221B-42A3-85A4-9124675095F8}" destId="{A86E236C-BD43-4731-9B4E-640480DC6C3A}" srcOrd="0" destOrd="0" presId="urn:microsoft.com/office/officeart/2005/8/layout/hierarchy1"/>
    <dgm:cxn modelId="{5B014CEC-7ED9-444B-9323-2720014E2159}" type="presParOf" srcId="{9120890F-221B-42A3-85A4-9124675095F8}" destId="{CC7CCD34-89F7-4208-80EF-B2E48A0C97C9}" srcOrd="1" destOrd="0" presId="urn:microsoft.com/office/officeart/2005/8/layout/hierarchy1"/>
    <dgm:cxn modelId="{4565F02F-D662-4D99-BD7B-FF19BAF8F673}" type="presParOf" srcId="{CC7CCD34-89F7-4208-80EF-B2E48A0C97C9}" destId="{44A18458-3145-417F-AA64-C1402017FCA5}" srcOrd="0" destOrd="0" presId="urn:microsoft.com/office/officeart/2005/8/layout/hierarchy1"/>
    <dgm:cxn modelId="{271C7F1F-AA11-4FAC-A91B-07F681615D9A}" type="presParOf" srcId="{44A18458-3145-417F-AA64-C1402017FCA5}" destId="{1FD50CC7-F0D9-47ED-AA64-B4744EE61561}" srcOrd="0" destOrd="0" presId="urn:microsoft.com/office/officeart/2005/8/layout/hierarchy1"/>
    <dgm:cxn modelId="{437DF718-961D-4C9C-B483-9BBFC90F4881}" type="presParOf" srcId="{44A18458-3145-417F-AA64-C1402017FCA5}" destId="{4345A3DA-60F3-4E25-9FFF-B452EA6C0B34}" srcOrd="1" destOrd="0" presId="urn:microsoft.com/office/officeart/2005/8/layout/hierarchy1"/>
    <dgm:cxn modelId="{C18CCB99-1A3E-46C0-927E-CA6425A283B8}" type="presParOf" srcId="{CC7CCD34-89F7-4208-80EF-B2E48A0C97C9}" destId="{EFCF2772-7430-4517-8D05-3EE5B6D33606}" srcOrd="1" destOrd="0" presId="urn:microsoft.com/office/officeart/2005/8/layout/hierarchy1"/>
    <dgm:cxn modelId="{B285CECA-0F11-461E-B88D-308CA8F02001}" type="presParOf" srcId="{9120890F-221B-42A3-85A4-9124675095F8}" destId="{C871F975-4A92-4B1B-8675-FA99582A18BE}" srcOrd="2" destOrd="0" presId="urn:microsoft.com/office/officeart/2005/8/layout/hierarchy1"/>
    <dgm:cxn modelId="{E651280A-F6C3-428B-B2B4-C69ECE0A813F}" type="presParOf" srcId="{9120890F-221B-42A3-85A4-9124675095F8}" destId="{54CB130A-248A-42DE-9A69-542525CA111A}" srcOrd="3" destOrd="0" presId="urn:microsoft.com/office/officeart/2005/8/layout/hierarchy1"/>
    <dgm:cxn modelId="{9AA2859A-DBED-4A75-B77E-34C74A20CFC8}" type="presParOf" srcId="{54CB130A-248A-42DE-9A69-542525CA111A}" destId="{155556EF-2D3A-42FA-BDB4-A93BCAE20531}" srcOrd="0" destOrd="0" presId="urn:microsoft.com/office/officeart/2005/8/layout/hierarchy1"/>
    <dgm:cxn modelId="{1C87F438-F075-4488-9978-8043728A8305}" type="presParOf" srcId="{155556EF-2D3A-42FA-BDB4-A93BCAE20531}" destId="{18B711D0-CD8B-4B41-9551-491B057773B1}" srcOrd="0" destOrd="0" presId="urn:microsoft.com/office/officeart/2005/8/layout/hierarchy1"/>
    <dgm:cxn modelId="{51033F4A-3449-4F33-91D7-085F1C41E851}" type="presParOf" srcId="{155556EF-2D3A-42FA-BDB4-A93BCAE20531}" destId="{7FCF85D4-AF23-4D3B-8A57-11F7CCAFA9B8}" srcOrd="1" destOrd="0" presId="urn:microsoft.com/office/officeart/2005/8/layout/hierarchy1"/>
    <dgm:cxn modelId="{2FE3290E-D814-432C-A734-403ED7016A63}" type="presParOf" srcId="{54CB130A-248A-42DE-9A69-542525CA111A}" destId="{781B3E12-B0C0-4322-8B28-7AEDFFC8B838}" srcOrd="1" destOrd="0" presId="urn:microsoft.com/office/officeart/2005/8/layout/hierarchy1"/>
    <dgm:cxn modelId="{E8EA6F38-DC90-4756-A57F-1E635037CA46}" type="presParOf" srcId="{24FC671E-5F09-44F1-8162-639D30FC36D4}" destId="{9A7767A4-870B-4D44-B14B-96B56F0BE6D0}" srcOrd="2" destOrd="0" presId="urn:microsoft.com/office/officeart/2005/8/layout/hierarchy1"/>
    <dgm:cxn modelId="{8A7BD82D-D787-41B2-9D4B-AF5044DC025F}" type="presParOf" srcId="{24FC671E-5F09-44F1-8162-639D30FC36D4}" destId="{6918D08E-7680-4E3D-ADFB-63551185E2B2}" srcOrd="3" destOrd="0" presId="urn:microsoft.com/office/officeart/2005/8/layout/hierarchy1"/>
    <dgm:cxn modelId="{5CC91119-BDFD-4657-90BE-A78FBF08A255}" type="presParOf" srcId="{6918D08E-7680-4E3D-ADFB-63551185E2B2}" destId="{C539B7E0-F2F5-4901-B4F5-22AA89153348}" srcOrd="0" destOrd="0" presId="urn:microsoft.com/office/officeart/2005/8/layout/hierarchy1"/>
    <dgm:cxn modelId="{1971F80F-56E7-4A08-A067-8911A6653EAB}" type="presParOf" srcId="{C539B7E0-F2F5-4901-B4F5-22AA89153348}" destId="{2843451E-07C1-4508-9327-55F60F87A06A}" srcOrd="0" destOrd="0" presId="urn:microsoft.com/office/officeart/2005/8/layout/hierarchy1"/>
    <dgm:cxn modelId="{54C9AE05-7A8E-497C-A9E9-EABAC68AB53A}" type="presParOf" srcId="{C539B7E0-F2F5-4901-B4F5-22AA89153348}" destId="{B027BE28-9022-4915-A767-9EC08CA17AC1}" srcOrd="1" destOrd="0" presId="urn:microsoft.com/office/officeart/2005/8/layout/hierarchy1"/>
    <dgm:cxn modelId="{384AB9DE-B99C-429E-9024-2705224C0768}" type="presParOf" srcId="{6918D08E-7680-4E3D-ADFB-63551185E2B2}" destId="{49DDD87E-5D27-4D69-A9E3-3B72F27C7223}" srcOrd="1" destOrd="0" presId="urn:microsoft.com/office/officeart/2005/8/layout/hierarchy1"/>
    <dgm:cxn modelId="{8D5650CE-E498-4346-96F0-6A52387DDBAD}" type="presParOf" srcId="{49DDD87E-5D27-4D69-A9E3-3B72F27C7223}" destId="{D8A02350-603A-486E-9B6C-B202B53758C3}" srcOrd="0" destOrd="0" presId="urn:microsoft.com/office/officeart/2005/8/layout/hierarchy1"/>
    <dgm:cxn modelId="{B58DA8E8-AA07-498F-A42B-6ABABDF0F909}" type="presParOf" srcId="{49DDD87E-5D27-4D69-A9E3-3B72F27C7223}" destId="{CE255080-51CD-4A2E-BDBB-BA0D688A12CC}" srcOrd="1" destOrd="0" presId="urn:microsoft.com/office/officeart/2005/8/layout/hierarchy1"/>
    <dgm:cxn modelId="{D45642C5-782A-47F3-8B79-78F49749031E}" type="presParOf" srcId="{CE255080-51CD-4A2E-BDBB-BA0D688A12CC}" destId="{143AA6F8-2071-441B-A0E6-307C135B39DE}" srcOrd="0" destOrd="0" presId="urn:microsoft.com/office/officeart/2005/8/layout/hierarchy1"/>
    <dgm:cxn modelId="{B06A300E-436F-4787-A895-FAB580B11F02}" type="presParOf" srcId="{143AA6F8-2071-441B-A0E6-307C135B39DE}" destId="{330BB3ED-AA56-44DE-A96F-53B6D4E8614D}" srcOrd="0" destOrd="0" presId="urn:microsoft.com/office/officeart/2005/8/layout/hierarchy1"/>
    <dgm:cxn modelId="{012A2D05-9DC9-49DF-B647-D7D2C175775A}" type="presParOf" srcId="{143AA6F8-2071-441B-A0E6-307C135B39DE}" destId="{4185A0BC-7863-4552-B60A-966C8B2AC22E}" srcOrd="1" destOrd="0" presId="urn:microsoft.com/office/officeart/2005/8/layout/hierarchy1"/>
    <dgm:cxn modelId="{D1372F8C-DF13-4C45-8F23-590B92E7D937}" type="presParOf" srcId="{CE255080-51CD-4A2E-BDBB-BA0D688A12CC}" destId="{D041F282-A50A-448A-AE34-ED255F22827C}" srcOrd="1" destOrd="0" presId="urn:microsoft.com/office/officeart/2005/8/layout/hierarchy1"/>
    <dgm:cxn modelId="{893EE27A-DA76-458C-8163-8B13AC5219CD}" type="presParOf" srcId="{49DDD87E-5D27-4D69-A9E3-3B72F27C7223}" destId="{7134C3BD-0BAB-4E43-AB70-4B4D8F461358}" srcOrd="2" destOrd="0" presId="urn:microsoft.com/office/officeart/2005/8/layout/hierarchy1"/>
    <dgm:cxn modelId="{F4AB3CA7-2C45-432F-AECB-8B0013F7345C}" type="presParOf" srcId="{49DDD87E-5D27-4D69-A9E3-3B72F27C7223}" destId="{574329C9-2DEC-4FD8-8D17-888E32FBD37D}" srcOrd="3" destOrd="0" presId="urn:microsoft.com/office/officeart/2005/8/layout/hierarchy1"/>
    <dgm:cxn modelId="{F0A79550-A28D-4BAD-BE9A-E5CE17F6C481}" type="presParOf" srcId="{574329C9-2DEC-4FD8-8D17-888E32FBD37D}" destId="{4BDCA5B2-3D1F-4A83-B5F3-668BB45FB945}" srcOrd="0" destOrd="0" presId="urn:microsoft.com/office/officeart/2005/8/layout/hierarchy1"/>
    <dgm:cxn modelId="{F833E24B-1D9B-43BE-8F29-40DD1E8D90F8}" type="presParOf" srcId="{4BDCA5B2-3D1F-4A83-B5F3-668BB45FB945}" destId="{621F19D4-6DDB-47C5-865C-A9EE947FB26B}" srcOrd="0" destOrd="0" presId="urn:microsoft.com/office/officeart/2005/8/layout/hierarchy1"/>
    <dgm:cxn modelId="{80485B3C-BAB5-4BA3-8B77-37B86C720B53}" type="presParOf" srcId="{4BDCA5B2-3D1F-4A83-B5F3-668BB45FB945}" destId="{07F603F0-05D2-447E-BCD0-CB5E4791084B}" srcOrd="1" destOrd="0" presId="urn:microsoft.com/office/officeart/2005/8/layout/hierarchy1"/>
    <dgm:cxn modelId="{EEAB2773-EE2E-4F8B-9571-AD72DA9C24F3}" type="presParOf" srcId="{574329C9-2DEC-4FD8-8D17-888E32FBD37D}" destId="{B5F74E2E-36BA-48E1-A0A4-42CFBC019B36}" srcOrd="1" destOrd="0" presId="urn:microsoft.com/office/officeart/2005/8/layout/hierarchy1"/>
    <dgm:cxn modelId="{8014208B-5CC4-4ACC-9974-8F13EE6B70BB}" type="presParOf" srcId="{49DDD87E-5D27-4D69-A9E3-3B72F27C7223}" destId="{6D01A709-4473-43B3-AE5E-A373145C61E7}" srcOrd="4" destOrd="0" presId="urn:microsoft.com/office/officeart/2005/8/layout/hierarchy1"/>
    <dgm:cxn modelId="{72CE23E0-76A1-4533-8BE4-B930FD15846C}" type="presParOf" srcId="{49DDD87E-5D27-4D69-A9E3-3B72F27C7223}" destId="{BDE74C59-B252-477C-8E59-1F2FC870BE1E}" srcOrd="5" destOrd="0" presId="urn:microsoft.com/office/officeart/2005/8/layout/hierarchy1"/>
    <dgm:cxn modelId="{C6150086-3ADD-4C6E-9F01-0DC3015A9EDD}" type="presParOf" srcId="{BDE74C59-B252-477C-8E59-1F2FC870BE1E}" destId="{ADAA5222-DEF6-4CC3-95BE-069EA1C0682C}" srcOrd="0" destOrd="0" presId="urn:microsoft.com/office/officeart/2005/8/layout/hierarchy1"/>
    <dgm:cxn modelId="{A6EC62C9-6300-4250-B036-DBD0ECCE4CB8}" type="presParOf" srcId="{ADAA5222-DEF6-4CC3-95BE-069EA1C0682C}" destId="{5C2BB3F7-276F-43A3-BA78-74733E9F5E22}" srcOrd="0" destOrd="0" presId="urn:microsoft.com/office/officeart/2005/8/layout/hierarchy1"/>
    <dgm:cxn modelId="{45B06918-DD35-44F7-A0BD-ECE85162B647}" type="presParOf" srcId="{ADAA5222-DEF6-4CC3-95BE-069EA1C0682C}" destId="{0FFBB4B7-9F81-4E06-8EE9-CF7EE9DD56E3}" srcOrd="1" destOrd="0" presId="urn:microsoft.com/office/officeart/2005/8/layout/hierarchy1"/>
    <dgm:cxn modelId="{5433D34C-F5D2-42FF-BDC7-F51D2A4892A7}" type="presParOf" srcId="{BDE74C59-B252-477C-8E59-1F2FC870BE1E}" destId="{946E075E-DEBD-49C8-8BD9-212F3495E48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791C3E-2CDD-4187-A10B-FEB655194D9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419E0D61-BC1C-4C64-9993-1A9AD3571178}">
      <dgm:prSet phldrT="[文本]" custT="1"/>
      <dgm:spPr/>
      <dgm:t>
        <a:bodyPr/>
        <a:lstStyle/>
        <a:p>
          <a:r>
            <a:rPr lang="zh-CN" altLang="en-US" sz="1600" b="1" dirty="0">
              <a:latin typeface="+mj-ea"/>
              <a:ea typeface="+mj-ea"/>
            </a:rPr>
            <a:t>董事大会</a:t>
          </a:r>
        </a:p>
      </dgm:t>
    </dgm:pt>
    <dgm:pt modelId="{1D7E4883-962B-4AF7-A130-CE67382F7B28}" type="parTrans" cxnId="{E779568A-763E-45C0-8E3E-6AC49DC7C72B}">
      <dgm:prSet/>
      <dgm:spPr/>
      <dgm:t>
        <a:bodyPr/>
        <a:lstStyle/>
        <a:p>
          <a:endParaRPr lang="zh-CN" altLang="en-US" sz="1600" b="1">
            <a:latin typeface="+mj-ea"/>
            <a:ea typeface="+mj-ea"/>
          </a:endParaRPr>
        </a:p>
      </dgm:t>
    </dgm:pt>
    <dgm:pt modelId="{DCA5F0B3-5FF3-4397-A72A-72D4453F6C03}" type="sibTrans" cxnId="{E779568A-763E-45C0-8E3E-6AC49DC7C72B}">
      <dgm:prSet/>
      <dgm:spPr/>
      <dgm:t>
        <a:bodyPr/>
        <a:lstStyle/>
        <a:p>
          <a:endParaRPr lang="zh-CN" altLang="en-US" sz="1600" b="1">
            <a:latin typeface="+mj-ea"/>
            <a:ea typeface="+mj-ea"/>
          </a:endParaRPr>
        </a:p>
      </dgm:t>
    </dgm:pt>
    <dgm:pt modelId="{1A452EB4-AAD1-4C3F-9443-BA2A773E79FE}">
      <dgm:prSet phldrT="[文本]" custT="1"/>
      <dgm:spPr/>
      <dgm:t>
        <a:bodyPr/>
        <a:lstStyle/>
        <a:p>
          <a:r>
            <a:rPr lang="zh-CN" altLang="en-US" sz="1600" b="1" dirty="0">
              <a:latin typeface="+mj-ea"/>
              <a:ea typeface="+mj-ea"/>
            </a:rPr>
            <a:t>总经理</a:t>
          </a:r>
        </a:p>
      </dgm:t>
    </dgm:pt>
    <dgm:pt modelId="{A443E3AC-4704-494B-9933-905D8D4A65EC}" type="parTrans" cxnId="{B9F9E04E-37A2-44DF-A073-83D442B28B75}">
      <dgm:prSet/>
      <dgm:spPr/>
      <dgm:t>
        <a:bodyPr/>
        <a:lstStyle/>
        <a:p>
          <a:endParaRPr lang="zh-CN" altLang="en-US" sz="1600" b="1">
            <a:latin typeface="+mj-ea"/>
            <a:ea typeface="+mj-ea"/>
          </a:endParaRPr>
        </a:p>
      </dgm:t>
    </dgm:pt>
    <dgm:pt modelId="{1BF1FFC8-18C0-4DD1-9B62-BA12886F2C42}" type="sibTrans" cxnId="{B9F9E04E-37A2-44DF-A073-83D442B28B75}">
      <dgm:prSet/>
      <dgm:spPr/>
      <dgm:t>
        <a:bodyPr/>
        <a:lstStyle/>
        <a:p>
          <a:endParaRPr lang="zh-CN" altLang="en-US" sz="1600" b="1">
            <a:latin typeface="+mj-ea"/>
            <a:ea typeface="+mj-ea"/>
          </a:endParaRPr>
        </a:p>
      </dgm:t>
    </dgm:pt>
    <dgm:pt modelId="{0F49DCEA-19DD-482F-80B3-E6EC291323CE}">
      <dgm:prSet phldrT="[文本]" custT="1"/>
      <dgm:spPr/>
      <dgm:t>
        <a:bodyPr/>
        <a:lstStyle/>
        <a:p>
          <a:r>
            <a:rPr lang="zh-CN" altLang="en-US" sz="1600" b="1" dirty="0">
              <a:latin typeface="+mj-ea"/>
              <a:ea typeface="+mj-ea"/>
            </a:rPr>
            <a:t>技术部</a:t>
          </a:r>
        </a:p>
      </dgm:t>
    </dgm:pt>
    <dgm:pt modelId="{E5E1B509-97F1-4774-B08F-58E0116100B2}" type="parTrans" cxnId="{F5F6A384-298C-47BC-BC95-122DD695BDEF}">
      <dgm:prSet/>
      <dgm:spPr/>
      <dgm:t>
        <a:bodyPr/>
        <a:lstStyle/>
        <a:p>
          <a:endParaRPr lang="zh-CN" altLang="en-US" sz="1600" b="1">
            <a:latin typeface="+mj-ea"/>
            <a:ea typeface="+mj-ea"/>
          </a:endParaRPr>
        </a:p>
      </dgm:t>
    </dgm:pt>
    <dgm:pt modelId="{DDA954A1-41B3-46ED-96DA-3CA18B8C22F5}" type="sibTrans" cxnId="{F5F6A384-298C-47BC-BC95-122DD695BDEF}">
      <dgm:prSet/>
      <dgm:spPr/>
      <dgm:t>
        <a:bodyPr/>
        <a:lstStyle/>
        <a:p>
          <a:endParaRPr lang="zh-CN" altLang="en-US" sz="1600" b="1">
            <a:latin typeface="+mj-ea"/>
            <a:ea typeface="+mj-ea"/>
          </a:endParaRPr>
        </a:p>
      </dgm:t>
    </dgm:pt>
    <dgm:pt modelId="{3CBB80CB-00D1-4AF6-A8AA-2CCF4084E546}">
      <dgm:prSet phldrT="[文本]" custT="1"/>
      <dgm:spPr/>
      <dgm:t>
        <a:bodyPr/>
        <a:lstStyle/>
        <a:p>
          <a:r>
            <a:rPr lang="zh-CN" altLang="en-US" sz="1600" b="1" dirty="0">
              <a:latin typeface="+mj-ea"/>
              <a:ea typeface="+mj-ea"/>
            </a:rPr>
            <a:t>生产部</a:t>
          </a:r>
        </a:p>
      </dgm:t>
    </dgm:pt>
    <dgm:pt modelId="{E8FEEEBC-2C30-4755-A31F-3C56FA456349}" type="parTrans" cxnId="{0AD41C51-B191-4605-9E35-8417B47E2A5B}">
      <dgm:prSet/>
      <dgm:spPr/>
      <dgm:t>
        <a:bodyPr/>
        <a:lstStyle/>
        <a:p>
          <a:endParaRPr lang="zh-CN" altLang="en-US" sz="1600" b="1">
            <a:latin typeface="+mj-ea"/>
            <a:ea typeface="+mj-ea"/>
          </a:endParaRPr>
        </a:p>
      </dgm:t>
    </dgm:pt>
    <dgm:pt modelId="{4AEDF0C2-1EF7-4F2A-AEA5-404036A40925}" type="sibTrans" cxnId="{0AD41C51-B191-4605-9E35-8417B47E2A5B}">
      <dgm:prSet/>
      <dgm:spPr/>
      <dgm:t>
        <a:bodyPr/>
        <a:lstStyle/>
        <a:p>
          <a:endParaRPr lang="zh-CN" altLang="en-US" sz="1600" b="1">
            <a:latin typeface="+mj-ea"/>
            <a:ea typeface="+mj-ea"/>
          </a:endParaRPr>
        </a:p>
      </dgm:t>
    </dgm:pt>
    <dgm:pt modelId="{7B415442-1073-4122-9C09-AE7403914B03}">
      <dgm:prSet phldrT="[文本]" custT="1"/>
      <dgm:spPr/>
      <dgm:t>
        <a:bodyPr/>
        <a:lstStyle/>
        <a:p>
          <a:r>
            <a:rPr lang="en-US" altLang="zh-CN" sz="1600" b="1" dirty="0">
              <a:latin typeface="+mj-ea"/>
              <a:ea typeface="+mj-ea"/>
            </a:rPr>
            <a:t>CFO</a:t>
          </a:r>
          <a:endParaRPr lang="zh-CN" altLang="en-US" sz="1600" b="1" dirty="0">
            <a:latin typeface="+mj-ea"/>
            <a:ea typeface="+mj-ea"/>
          </a:endParaRPr>
        </a:p>
      </dgm:t>
    </dgm:pt>
    <dgm:pt modelId="{DA8AC749-B694-4DD7-9AED-A98CE7CB00FB}" type="parTrans" cxnId="{3CD182A6-C16B-4478-BD97-28CCBABB9D8A}">
      <dgm:prSet/>
      <dgm:spPr/>
      <dgm:t>
        <a:bodyPr/>
        <a:lstStyle/>
        <a:p>
          <a:endParaRPr lang="zh-CN" altLang="en-US" sz="1600" b="1">
            <a:latin typeface="+mj-ea"/>
            <a:ea typeface="+mj-ea"/>
          </a:endParaRPr>
        </a:p>
      </dgm:t>
    </dgm:pt>
    <dgm:pt modelId="{8D70A348-6416-4668-95D9-75D1BA96F3CC}" type="sibTrans" cxnId="{3CD182A6-C16B-4478-BD97-28CCBABB9D8A}">
      <dgm:prSet/>
      <dgm:spPr/>
      <dgm:t>
        <a:bodyPr/>
        <a:lstStyle/>
        <a:p>
          <a:endParaRPr lang="zh-CN" altLang="en-US" sz="1600" b="1">
            <a:latin typeface="+mj-ea"/>
            <a:ea typeface="+mj-ea"/>
          </a:endParaRPr>
        </a:p>
      </dgm:t>
    </dgm:pt>
    <dgm:pt modelId="{A9F29726-2EE1-42DE-AE15-AF79A2EA8536}">
      <dgm:prSet phldrT="[文本]" custT="1"/>
      <dgm:spPr/>
      <dgm:t>
        <a:bodyPr/>
        <a:lstStyle/>
        <a:p>
          <a:r>
            <a:rPr lang="zh-CN" altLang="en-US" sz="1600" b="1" dirty="0">
              <a:latin typeface="+mj-ea"/>
              <a:ea typeface="+mj-ea"/>
            </a:rPr>
            <a:t>市场部</a:t>
          </a:r>
        </a:p>
      </dgm:t>
    </dgm:pt>
    <dgm:pt modelId="{18991A7A-A473-4795-A3A3-7B9043208386}" type="parTrans" cxnId="{5EEA0F5E-38B2-4220-877A-B5FF9D7A10E9}">
      <dgm:prSet/>
      <dgm:spPr/>
      <dgm:t>
        <a:bodyPr/>
        <a:lstStyle/>
        <a:p>
          <a:endParaRPr lang="zh-CN" altLang="en-US" sz="1600" b="1">
            <a:latin typeface="+mj-ea"/>
            <a:ea typeface="+mj-ea"/>
          </a:endParaRPr>
        </a:p>
      </dgm:t>
    </dgm:pt>
    <dgm:pt modelId="{DD462476-6FD3-4CE9-AD82-1FDDF4BCB7CC}" type="sibTrans" cxnId="{5EEA0F5E-38B2-4220-877A-B5FF9D7A10E9}">
      <dgm:prSet/>
      <dgm:spPr/>
      <dgm:t>
        <a:bodyPr/>
        <a:lstStyle/>
        <a:p>
          <a:endParaRPr lang="zh-CN" altLang="en-US" sz="1600" b="1">
            <a:latin typeface="+mj-ea"/>
            <a:ea typeface="+mj-ea"/>
          </a:endParaRPr>
        </a:p>
      </dgm:t>
    </dgm:pt>
    <dgm:pt modelId="{5F8CD331-0B62-4F2B-9607-B00D3399BC9A}">
      <dgm:prSet phldrT="[文本]" custT="1"/>
      <dgm:spPr/>
      <dgm:t>
        <a:bodyPr/>
        <a:lstStyle/>
        <a:p>
          <a:r>
            <a:rPr lang="zh-CN" altLang="en-US" sz="1600" b="1" dirty="0">
              <a:latin typeface="+mj-ea"/>
              <a:ea typeface="+mj-ea"/>
            </a:rPr>
            <a:t>人力资源部</a:t>
          </a:r>
        </a:p>
      </dgm:t>
    </dgm:pt>
    <dgm:pt modelId="{6355D04D-84F5-4732-A113-AE9EA5F0BC31}" type="parTrans" cxnId="{02C5A2EE-C572-4CDF-B0FD-640E3F037F98}">
      <dgm:prSet/>
      <dgm:spPr/>
      <dgm:t>
        <a:bodyPr/>
        <a:lstStyle/>
        <a:p>
          <a:endParaRPr lang="zh-CN" altLang="en-US" sz="1600" b="1">
            <a:latin typeface="+mj-ea"/>
            <a:ea typeface="+mj-ea"/>
          </a:endParaRPr>
        </a:p>
      </dgm:t>
    </dgm:pt>
    <dgm:pt modelId="{B31D8E00-CD81-46CA-BF49-AD18FA02D8CB}" type="sibTrans" cxnId="{02C5A2EE-C572-4CDF-B0FD-640E3F037F98}">
      <dgm:prSet/>
      <dgm:spPr/>
      <dgm:t>
        <a:bodyPr/>
        <a:lstStyle/>
        <a:p>
          <a:endParaRPr lang="zh-CN" altLang="en-US" sz="1600" b="1">
            <a:latin typeface="+mj-ea"/>
            <a:ea typeface="+mj-ea"/>
          </a:endParaRPr>
        </a:p>
      </dgm:t>
    </dgm:pt>
    <dgm:pt modelId="{0F78EF7E-C3E2-4F60-9A80-4F55DE0C119D}">
      <dgm:prSet phldrT="[文本]" custT="1"/>
      <dgm:spPr/>
      <dgm:t>
        <a:bodyPr/>
        <a:lstStyle/>
        <a:p>
          <a:r>
            <a:rPr lang="zh-CN" altLang="en-US" sz="1600" b="1" dirty="0">
              <a:latin typeface="+mj-ea"/>
              <a:ea typeface="+mj-ea"/>
            </a:rPr>
            <a:t>财务部</a:t>
          </a:r>
        </a:p>
      </dgm:t>
    </dgm:pt>
    <dgm:pt modelId="{8F4F4420-889C-4193-A62E-C2C538A8C0AF}" type="parTrans" cxnId="{0ACAAC75-B7FD-4CF4-8B3C-468256256306}">
      <dgm:prSet/>
      <dgm:spPr/>
      <dgm:t>
        <a:bodyPr/>
        <a:lstStyle/>
        <a:p>
          <a:endParaRPr lang="zh-CN" altLang="en-US" sz="1600" b="1">
            <a:latin typeface="+mj-ea"/>
            <a:ea typeface="+mj-ea"/>
          </a:endParaRPr>
        </a:p>
      </dgm:t>
    </dgm:pt>
    <dgm:pt modelId="{12023944-7EBE-469F-B178-62206ECEDB20}" type="sibTrans" cxnId="{0ACAAC75-B7FD-4CF4-8B3C-468256256306}">
      <dgm:prSet/>
      <dgm:spPr/>
      <dgm:t>
        <a:bodyPr/>
        <a:lstStyle/>
        <a:p>
          <a:endParaRPr lang="zh-CN" altLang="en-US" sz="1600" b="1">
            <a:latin typeface="+mj-ea"/>
            <a:ea typeface="+mj-ea"/>
          </a:endParaRPr>
        </a:p>
      </dgm:t>
    </dgm:pt>
    <dgm:pt modelId="{65E5F3A7-90C7-44D3-A753-955F8FF7AA9D}">
      <dgm:prSet custT="1"/>
      <dgm:spPr/>
      <dgm:t>
        <a:bodyPr/>
        <a:lstStyle/>
        <a:p>
          <a:r>
            <a:rPr lang="en-US" altLang="zh-CN" sz="1600" b="1" dirty="0">
              <a:latin typeface="+mj-ea"/>
              <a:ea typeface="+mj-ea"/>
            </a:rPr>
            <a:t>XX</a:t>
          </a:r>
          <a:r>
            <a:rPr lang="zh-CN" altLang="en-US" sz="1600" b="1" dirty="0">
              <a:latin typeface="+mj-ea"/>
              <a:ea typeface="+mj-ea"/>
            </a:rPr>
            <a:t>公司</a:t>
          </a:r>
        </a:p>
      </dgm:t>
    </dgm:pt>
    <dgm:pt modelId="{99B451A5-0AEA-4500-BC18-5CD401FB435E}" type="parTrans" cxnId="{95F6701A-B764-48EC-9252-F0B65D5CB329}">
      <dgm:prSet/>
      <dgm:spPr/>
      <dgm:t>
        <a:bodyPr/>
        <a:lstStyle/>
        <a:p>
          <a:endParaRPr lang="zh-CN" altLang="en-US" b="1">
            <a:latin typeface="+mj-ea"/>
            <a:ea typeface="+mj-ea"/>
          </a:endParaRPr>
        </a:p>
      </dgm:t>
    </dgm:pt>
    <dgm:pt modelId="{C2F2C102-92CA-469D-B11E-7897812F7DE3}" type="sibTrans" cxnId="{95F6701A-B764-48EC-9252-F0B65D5CB329}">
      <dgm:prSet/>
      <dgm:spPr/>
      <dgm:t>
        <a:bodyPr/>
        <a:lstStyle/>
        <a:p>
          <a:endParaRPr lang="zh-CN" altLang="en-US" b="1">
            <a:latin typeface="+mj-ea"/>
            <a:ea typeface="+mj-ea"/>
          </a:endParaRPr>
        </a:p>
      </dgm:t>
    </dgm:pt>
    <dgm:pt modelId="{71BFBB91-FF8E-4971-9D03-7C594365C14C}" type="pres">
      <dgm:prSet presAssocID="{6A791C3E-2CDD-4187-A10B-FEB655194D9D}" presName="hierChild1" presStyleCnt="0">
        <dgm:presLayoutVars>
          <dgm:chPref val="1"/>
          <dgm:dir/>
          <dgm:animOne val="branch"/>
          <dgm:animLvl val="lvl"/>
          <dgm:resizeHandles/>
        </dgm:presLayoutVars>
      </dgm:prSet>
      <dgm:spPr/>
      <dgm:t>
        <a:bodyPr/>
        <a:lstStyle/>
        <a:p>
          <a:endParaRPr lang="zh-CN" altLang="en-US"/>
        </a:p>
      </dgm:t>
    </dgm:pt>
    <dgm:pt modelId="{276F8CE2-3E81-4241-BD67-1B658320BDE2}" type="pres">
      <dgm:prSet presAssocID="{65E5F3A7-90C7-44D3-A753-955F8FF7AA9D}" presName="hierRoot1" presStyleCnt="0"/>
      <dgm:spPr/>
    </dgm:pt>
    <dgm:pt modelId="{15E14E58-C086-4A34-86C9-D46248271769}" type="pres">
      <dgm:prSet presAssocID="{65E5F3A7-90C7-44D3-A753-955F8FF7AA9D}" presName="composite" presStyleCnt="0"/>
      <dgm:spPr/>
    </dgm:pt>
    <dgm:pt modelId="{E5DB8183-E3E1-4884-AF25-5426F3961609}" type="pres">
      <dgm:prSet presAssocID="{65E5F3A7-90C7-44D3-A753-955F8FF7AA9D}" presName="background" presStyleLbl="node0" presStyleIdx="0" presStyleCnt="1"/>
      <dgm:spPr/>
    </dgm:pt>
    <dgm:pt modelId="{4B5D71F2-11D4-4345-8F2C-74175050BDC0}" type="pres">
      <dgm:prSet presAssocID="{65E5F3A7-90C7-44D3-A753-955F8FF7AA9D}" presName="text" presStyleLbl="fgAcc0" presStyleIdx="0" presStyleCnt="1" custScaleX="123164">
        <dgm:presLayoutVars>
          <dgm:chPref val="3"/>
        </dgm:presLayoutVars>
      </dgm:prSet>
      <dgm:spPr/>
      <dgm:t>
        <a:bodyPr/>
        <a:lstStyle/>
        <a:p>
          <a:endParaRPr lang="zh-CN" altLang="en-US"/>
        </a:p>
      </dgm:t>
    </dgm:pt>
    <dgm:pt modelId="{2BD4F1E7-6881-4450-8A5D-A5705F9F383E}" type="pres">
      <dgm:prSet presAssocID="{65E5F3A7-90C7-44D3-A753-955F8FF7AA9D}" presName="hierChild2" presStyleCnt="0"/>
      <dgm:spPr/>
    </dgm:pt>
    <dgm:pt modelId="{451E97A3-8D88-486F-9567-1E991D632251}" type="pres">
      <dgm:prSet presAssocID="{1D7E4883-962B-4AF7-A130-CE67382F7B28}" presName="Name10" presStyleLbl="parChTrans1D2" presStyleIdx="0" presStyleCnt="1"/>
      <dgm:spPr/>
      <dgm:t>
        <a:bodyPr/>
        <a:lstStyle/>
        <a:p>
          <a:endParaRPr lang="zh-CN" altLang="en-US"/>
        </a:p>
      </dgm:t>
    </dgm:pt>
    <dgm:pt modelId="{8FC6D893-0C15-440B-9349-133C965C85B5}" type="pres">
      <dgm:prSet presAssocID="{419E0D61-BC1C-4C64-9993-1A9AD3571178}" presName="hierRoot2" presStyleCnt="0"/>
      <dgm:spPr/>
    </dgm:pt>
    <dgm:pt modelId="{6AC488AE-EF50-4D37-8DC5-0A31A69863F6}" type="pres">
      <dgm:prSet presAssocID="{419E0D61-BC1C-4C64-9993-1A9AD3571178}" presName="composite2" presStyleCnt="0"/>
      <dgm:spPr/>
    </dgm:pt>
    <dgm:pt modelId="{CD63D3DC-89C4-46D6-9293-9D08ED066954}" type="pres">
      <dgm:prSet presAssocID="{419E0D61-BC1C-4C64-9993-1A9AD3571178}" presName="background2" presStyleLbl="node2" presStyleIdx="0" presStyleCnt="1"/>
      <dgm:spPr/>
    </dgm:pt>
    <dgm:pt modelId="{FA7352DF-CB20-44E2-8339-DF0AF9479685}" type="pres">
      <dgm:prSet presAssocID="{419E0D61-BC1C-4C64-9993-1A9AD3571178}" presName="text2" presStyleLbl="fgAcc2" presStyleIdx="0" presStyleCnt="1" custScaleX="133798">
        <dgm:presLayoutVars>
          <dgm:chPref val="3"/>
        </dgm:presLayoutVars>
      </dgm:prSet>
      <dgm:spPr/>
      <dgm:t>
        <a:bodyPr/>
        <a:lstStyle/>
        <a:p>
          <a:endParaRPr lang="zh-CN" altLang="en-US"/>
        </a:p>
      </dgm:t>
    </dgm:pt>
    <dgm:pt modelId="{24FC671E-5F09-44F1-8162-639D30FC36D4}" type="pres">
      <dgm:prSet presAssocID="{419E0D61-BC1C-4C64-9993-1A9AD3571178}" presName="hierChild3" presStyleCnt="0"/>
      <dgm:spPr/>
    </dgm:pt>
    <dgm:pt modelId="{8434F069-C9F3-4B39-BC74-4BBE4C197FCA}" type="pres">
      <dgm:prSet presAssocID="{A443E3AC-4704-494B-9933-905D8D4A65EC}" presName="Name17" presStyleLbl="parChTrans1D3" presStyleIdx="0" presStyleCnt="2"/>
      <dgm:spPr/>
      <dgm:t>
        <a:bodyPr/>
        <a:lstStyle/>
        <a:p>
          <a:endParaRPr lang="zh-CN" altLang="en-US"/>
        </a:p>
      </dgm:t>
    </dgm:pt>
    <dgm:pt modelId="{FF6B3FF8-2F3C-41D3-B963-D3236D981B74}" type="pres">
      <dgm:prSet presAssocID="{1A452EB4-AAD1-4C3F-9443-BA2A773E79FE}" presName="hierRoot3" presStyleCnt="0"/>
      <dgm:spPr/>
    </dgm:pt>
    <dgm:pt modelId="{61013473-3EB5-4B4F-BBC9-984C768608BC}" type="pres">
      <dgm:prSet presAssocID="{1A452EB4-AAD1-4C3F-9443-BA2A773E79FE}" presName="composite3" presStyleCnt="0"/>
      <dgm:spPr/>
    </dgm:pt>
    <dgm:pt modelId="{E6934510-95B0-4EEB-9464-72413C2B7E77}" type="pres">
      <dgm:prSet presAssocID="{1A452EB4-AAD1-4C3F-9443-BA2A773E79FE}" presName="background3" presStyleLbl="node3" presStyleIdx="0" presStyleCnt="2"/>
      <dgm:spPr/>
    </dgm:pt>
    <dgm:pt modelId="{15DF8FDF-EAC1-4E6D-94AC-BA42DB228F18}" type="pres">
      <dgm:prSet presAssocID="{1A452EB4-AAD1-4C3F-9443-BA2A773E79FE}" presName="text3" presStyleLbl="fgAcc3" presStyleIdx="0" presStyleCnt="2">
        <dgm:presLayoutVars>
          <dgm:chPref val="3"/>
        </dgm:presLayoutVars>
      </dgm:prSet>
      <dgm:spPr/>
      <dgm:t>
        <a:bodyPr/>
        <a:lstStyle/>
        <a:p>
          <a:endParaRPr lang="zh-CN" altLang="en-US"/>
        </a:p>
      </dgm:t>
    </dgm:pt>
    <dgm:pt modelId="{9120890F-221B-42A3-85A4-9124675095F8}" type="pres">
      <dgm:prSet presAssocID="{1A452EB4-AAD1-4C3F-9443-BA2A773E79FE}" presName="hierChild4" presStyleCnt="0"/>
      <dgm:spPr/>
    </dgm:pt>
    <dgm:pt modelId="{A86E236C-BD43-4731-9B4E-640480DC6C3A}" type="pres">
      <dgm:prSet presAssocID="{E5E1B509-97F1-4774-B08F-58E0116100B2}" presName="Name23" presStyleLbl="parChTrans1D4" presStyleIdx="0" presStyleCnt="5"/>
      <dgm:spPr/>
      <dgm:t>
        <a:bodyPr/>
        <a:lstStyle/>
        <a:p>
          <a:endParaRPr lang="zh-CN" altLang="en-US"/>
        </a:p>
      </dgm:t>
    </dgm:pt>
    <dgm:pt modelId="{CC7CCD34-89F7-4208-80EF-B2E48A0C97C9}" type="pres">
      <dgm:prSet presAssocID="{0F49DCEA-19DD-482F-80B3-E6EC291323CE}" presName="hierRoot4" presStyleCnt="0"/>
      <dgm:spPr/>
    </dgm:pt>
    <dgm:pt modelId="{44A18458-3145-417F-AA64-C1402017FCA5}" type="pres">
      <dgm:prSet presAssocID="{0F49DCEA-19DD-482F-80B3-E6EC291323CE}" presName="composite4" presStyleCnt="0"/>
      <dgm:spPr/>
    </dgm:pt>
    <dgm:pt modelId="{1FD50CC7-F0D9-47ED-AA64-B4744EE61561}" type="pres">
      <dgm:prSet presAssocID="{0F49DCEA-19DD-482F-80B3-E6EC291323CE}" presName="background4" presStyleLbl="node4" presStyleIdx="0" presStyleCnt="5"/>
      <dgm:spPr/>
    </dgm:pt>
    <dgm:pt modelId="{4345A3DA-60F3-4E25-9FFF-B452EA6C0B34}" type="pres">
      <dgm:prSet presAssocID="{0F49DCEA-19DD-482F-80B3-E6EC291323CE}" presName="text4" presStyleLbl="fgAcc4" presStyleIdx="0" presStyleCnt="5">
        <dgm:presLayoutVars>
          <dgm:chPref val="3"/>
        </dgm:presLayoutVars>
      </dgm:prSet>
      <dgm:spPr/>
      <dgm:t>
        <a:bodyPr/>
        <a:lstStyle/>
        <a:p>
          <a:endParaRPr lang="zh-CN" altLang="en-US"/>
        </a:p>
      </dgm:t>
    </dgm:pt>
    <dgm:pt modelId="{EFCF2772-7430-4517-8D05-3EE5B6D33606}" type="pres">
      <dgm:prSet presAssocID="{0F49DCEA-19DD-482F-80B3-E6EC291323CE}" presName="hierChild5" presStyleCnt="0"/>
      <dgm:spPr/>
    </dgm:pt>
    <dgm:pt modelId="{C871F975-4A92-4B1B-8675-FA99582A18BE}" type="pres">
      <dgm:prSet presAssocID="{E8FEEEBC-2C30-4755-A31F-3C56FA456349}" presName="Name23" presStyleLbl="parChTrans1D4" presStyleIdx="1" presStyleCnt="5"/>
      <dgm:spPr/>
      <dgm:t>
        <a:bodyPr/>
        <a:lstStyle/>
        <a:p>
          <a:endParaRPr lang="zh-CN" altLang="en-US"/>
        </a:p>
      </dgm:t>
    </dgm:pt>
    <dgm:pt modelId="{54CB130A-248A-42DE-9A69-542525CA111A}" type="pres">
      <dgm:prSet presAssocID="{3CBB80CB-00D1-4AF6-A8AA-2CCF4084E546}" presName="hierRoot4" presStyleCnt="0"/>
      <dgm:spPr/>
    </dgm:pt>
    <dgm:pt modelId="{155556EF-2D3A-42FA-BDB4-A93BCAE20531}" type="pres">
      <dgm:prSet presAssocID="{3CBB80CB-00D1-4AF6-A8AA-2CCF4084E546}" presName="composite4" presStyleCnt="0"/>
      <dgm:spPr/>
    </dgm:pt>
    <dgm:pt modelId="{18B711D0-CD8B-4B41-9551-491B057773B1}" type="pres">
      <dgm:prSet presAssocID="{3CBB80CB-00D1-4AF6-A8AA-2CCF4084E546}" presName="background4" presStyleLbl="node4" presStyleIdx="1" presStyleCnt="5"/>
      <dgm:spPr/>
    </dgm:pt>
    <dgm:pt modelId="{7FCF85D4-AF23-4D3B-8A57-11F7CCAFA9B8}" type="pres">
      <dgm:prSet presAssocID="{3CBB80CB-00D1-4AF6-A8AA-2CCF4084E546}" presName="text4" presStyleLbl="fgAcc4" presStyleIdx="1" presStyleCnt="5">
        <dgm:presLayoutVars>
          <dgm:chPref val="3"/>
        </dgm:presLayoutVars>
      </dgm:prSet>
      <dgm:spPr/>
      <dgm:t>
        <a:bodyPr/>
        <a:lstStyle/>
        <a:p>
          <a:endParaRPr lang="zh-CN" altLang="en-US"/>
        </a:p>
      </dgm:t>
    </dgm:pt>
    <dgm:pt modelId="{781B3E12-B0C0-4322-8B28-7AEDFFC8B838}" type="pres">
      <dgm:prSet presAssocID="{3CBB80CB-00D1-4AF6-A8AA-2CCF4084E546}" presName="hierChild5" presStyleCnt="0"/>
      <dgm:spPr/>
    </dgm:pt>
    <dgm:pt modelId="{9A7767A4-870B-4D44-B14B-96B56F0BE6D0}" type="pres">
      <dgm:prSet presAssocID="{DA8AC749-B694-4DD7-9AED-A98CE7CB00FB}" presName="Name17" presStyleLbl="parChTrans1D3" presStyleIdx="1" presStyleCnt="2"/>
      <dgm:spPr/>
      <dgm:t>
        <a:bodyPr/>
        <a:lstStyle/>
        <a:p>
          <a:endParaRPr lang="zh-CN" altLang="en-US"/>
        </a:p>
      </dgm:t>
    </dgm:pt>
    <dgm:pt modelId="{6918D08E-7680-4E3D-ADFB-63551185E2B2}" type="pres">
      <dgm:prSet presAssocID="{7B415442-1073-4122-9C09-AE7403914B03}" presName="hierRoot3" presStyleCnt="0"/>
      <dgm:spPr/>
    </dgm:pt>
    <dgm:pt modelId="{C539B7E0-F2F5-4901-B4F5-22AA89153348}" type="pres">
      <dgm:prSet presAssocID="{7B415442-1073-4122-9C09-AE7403914B03}" presName="composite3" presStyleCnt="0"/>
      <dgm:spPr/>
    </dgm:pt>
    <dgm:pt modelId="{2843451E-07C1-4508-9327-55F60F87A06A}" type="pres">
      <dgm:prSet presAssocID="{7B415442-1073-4122-9C09-AE7403914B03}" presName="background3" presStyleLbl="node3" presStyleIdx="1" presStyleCnt="2"/>
      <dgm:spPr/>
    </dgm:pt>
    <dgm:pt modelId="{B027BE28-9022-4915-A767-9EC08CA17AC1}" type="pres">
      <dgm:prSet presAssocID="{7B415442-1073-4122-9C09-AE7403914B03}" presName="text3" presStyleLbl="fgAcc3" presStyleIdx="1" presStyleCnt="2">
        <dgm:presLayoutVars>
          <dgm:chPref val="3"/>
        </dgm:presLayoutVars>
      </dgm:prSet>
      <dgm:spPr/>
      <dgm:t>
        <a:bodyPr/>
        <a:lstStyle/>
        <a:p>
          <a:endParaRPr lang="zh-CN" altLang="en-US"/>
        </a:p>
      </dgm:t>
    </dgm:pt>
    <dgm:pt modelId="{49DDD87E-5D27-4D69-A9E3-3B72F27C7223}" type="pres">
      <dgm:prSet presAssocID="{7B415442-1073-4122-9C09-AE7403914B03}" presName="hierChild4" presStyleCnt="0"/>
      <dgm:spPr/>
    </dgm:pt>
    <dgm:pt modelId="{D8A02350-603A-486E-9B6C-B202B53758C3}" type="pres">
      <dgm:prSet presAssocID="{18991A7A-A473-4795-A3A3-7B9043208386}" presName="Name23" presStyleLbl="parChTrans1D4" presStyleIdx="2" presStyleCnt="5"/>
      <dgm:spPr/>
      <dgm:t>
        <a:bodyPr/>
        <a:lstStyle/>
        <a:p>
          <a:endParaRPr lang="zh-CN" altLang="en-US"/>
        </a:p>
      </dgm:t>
    </dgm:pt>
    <dgm:pt modelId="{CE255080-51CD-4A2E-BDBB-BA0D688A12CC}" type="pres">
      <dgm:prSet presAssocID="{A9F29726-2EE1-42DE-AE15-AF79A2EA8536}" presName="hierRoot4" presStyleCnt="0"/>
      <dgm:spPr/>
    </dgm:pt>
    <dgm:pt modelId="{143AA6F8-2071-441B-A0E6-307C135B39DE}" type="pres">
      <dgm:prSet presAssocID="{A9F29726-2EE1-42DE-AE15-AF79A2EA8536}" presName="composite4" presStyleCnt="0"/>
      <dgm:spPr/>
    </dgm:pt>
    <dgm:pt modelId="{330BB3ED-AA56-44DE-A96F-53B6D4E8614D}" type="pres">
      <dgm:prSet presAssocID="{A9F29726-2EE1-42DE-AE15-AF79A2EA8536}" presName="background4" presStyleLbl="node4" presStyleIdx="2" presStyleCnt="5"/>
      <dgm:spPr/>
    </dgm:pt>
    <dgm:pt modelId="{4185A0BC-7863-4552-B60A-966C8B2AC22E}" type="pres">
      <dgm:prSet presAssocID="{A9F29726-2EE1-42DE-AE15-AF79A2EA8536}" presName="text4" presStyleLbl="fgAcc4" presStyleIdx="2" presStyleCnt="5">
        <dgm:presLayoutVars>
          <dgm:chPref val="3"/>
        </dgm:presLayoutVars>
      </dgm:prSet>
      <dgm:spPr/>
      <dgm:t>
        <a:bodyPr/>
        <a:lstStyle/>
        <a:p>
          <a:endParaRPr lang="zh-CN" altLang="en-US"/>
        </a:p>
      </dgm:t>
    </dgm:pt>
    <dgm:pt modelId="{D041F282-A50A-448A-AE34-ED255F22827C}" type="pres">
      <dgm:prSet presAssocID="{A9F29726-2EE1-42DE-AE15-AF79A2EA8536}" presName="hierChild5" presStyleCnt="0"/>
      <dgm:spPr/>
    </dgm:pt>
    <dgm:pt modelId="{7134C3BD-0BAB-4E43-AB70-4B4D8F461358}" type="pres">
      <dgm:prSet presAssocID="{6355D04D-84F5-4732-A113-AE9EA5F0BC31}" presName="Name23" presStyleLbl="parChTrans1D4" presStyleIdx="3" presStyleCnt="5"/>
      <dgm:spPr/>
      <dgm:t>
        <a:bodyPr/>
        <a:lstStyle/>
        <a:p>
          <a:endParaRPr lang="zh-CN" altLang="en-US"/>
        </a:p>
      </dgm:t>
    </dgm:pt>
    <dgm:pt modelId="{574329C9-2DEC-4FD8-8D17-888E32FBD37D}" type="pres">
      <dgm:prSet presAssocID="{5F8CD331-0B62-4F2B-9607-B00D3399BC9A}" presName="hierRoot4" presStyleCnt="0"/>
      <dgm:spPr/>
    </dgm:pt>
    <dgm:pt modelId="{4BDCA5B2-3D1F-4A83-B5F3-668BB45FB945}" type="pres">
      <dgm:prSet presAssocID="{5F8CD331-0B62-4F2B-9607-B00D3399BC9A}" presName="composite4" presStyleCnt="0"/>
      <dgm:spPr/>
    </dgm:pt>
    <dgm:pt modelId="{621F19D4-6DDB-47C5-865C-A9EE947FB26B}" type="pres">
      <dgm:prSet presAssocID="{5F8CD331-0B62-4F2B-9607-B00D3399BC9A}" presName="background4" presStyleLbl="node4" presStyleIdx="3" presStyleCnt="5"/>
      <dgm:spPr/>
    </dgm:pt>
    <dgm:pt modelId="{07F603F0-05D2-447E-BCD0-CB5E4791084B}" type="pres">
      <dgm:prSet presAssocID="{5F8CD331-0B62-4F2B-9607-B00D3399BC9A}" presName="text4" presStyleLbl="fgAcc4" presStyleIdx="3" presStyleCnt="5" custScaleX="112446">
        <dgm:presLayoutVars>
          <dgm:chPref val="3"/>
        </dgm:presLayoutVars>
      </dgm:prSet>
      <dgm:spPr/>
      <dgm:t>
        <a:bodyPr/>
        <a:lstStyle/>
        <a:p>
          <a:endParaRPr lang="zh-CN" altLang="en-US"/>
        </a:p>
      </dgm:t>
    </dgm:pt>
    <dgm:pt modelId="{B5F74E2E-36BA-48E1-A0A4-42CFBC019B36}" type="pres">
      <dgm:prSet presAssocID="{5F8CD331-0B62-4F2B-9607-B00D3399BC9A}" presName="hierChild5" presStyleCnt="0"/>
      <dgm:spPr/>
    </dgm:pt>
    <dgm:pt modelId="{6D01A709-4473-43B3-AE5E-A373145C61E7}" type="pres">
      <dgm:prSet presAssocID="{8F4F4420-889C-4193-A62E-C2C538A8C0AF}" presName="Name23" presStyleLbl="parChTrans1D4" presStyleIdx="4" presStyleCnt="5"/>
      <dgm:spPr/>
      <dgm:t>
        <a:bodyPr/>
        <a:lstStyle/>
        <a:p>
          <a:endParaRPr lang="zh-CN" altLang="en-US"/>
        </a:p>
      </dgm:t>
    </dgm:pt>
    <dgm:pt modelId="{BDE74C59-B252-477C-8E59-1F2FC870BE1E}" type="pres">
      <dgm:prSet presAssocID="{0F78EF7E-C3E2-4F60-9A80-4F55DE0C119D}" presName="hierRoot4" presStyleCnt="0"/>
      <dgm:spPr/>
    </dgm:pt>
    <dgm:pt modelId="{ADAA5222-DEF6-4CC3-95BE-069EA1C0682C}" type="pres">
      <dgm:prSet presAssocID="{0F78EF7E-C3E2-4F60-9A80-4F55DE0C119D}" presName="composite4" presStyleCnt="0"/>
      <dgm:spPr/>
    </dgm:pt>
    <dgm:pt modelId="{5C2BB3F7-276F-43A3-BA78-74733E9F5E22}" type="pres">
      <dgm:prSet presAssocID="{0F78EF7E-C3E2-4F60-9A80-4F55DE0C119D}" presName="background4" presStyleLbl="node4" presStyleIdx="4" presStyleCnt="5"/>
      <dgm:spPr/>
    </dgm:pt>
    <dgm:pt modelId="{0FFBB4B7-9F81-4E06-8EE9-CF7EE9DD56E3}" type="pres">
      <dgm:prSet presAssocID="{0F78EF7E-C3E2-4F60-9A80-4F55DE0C119D}" presName="text4" presStyleLbl="fgAcc4" presStyleIdx="4" presStyleCnt="5">
        <dgm:presLayoutVars>
          <dgm:chPref val="3"/>
        </dgm:presLayoutVars>
      </dgm:prSet>
      <dgm:spPr/>
      <dgm:t>
        <a:bodyPr/>
        <a:lstStyle/>
        <a:p>
          <a:endParaRPr lang="zh-CN" altLang="en-US"/>
        </a:p>
      </dgm:t>
    </dgm:pt>
    <dgm:pt modelId="{946E075E-DEBD-49C8-8BD9-212F3495E485}" type="pres">
      <dgm:prSet presAssocID="{0F78EF7E-C3E2-4F60-9A80-4F55DE0C119D}" presName="hierChild5" presStyleCnt="0"/>
      <dgm:spPr/>
    </dgm:pt>
  </dgm:ptLst>
  <dgm:cxnLst>
    <dgm:cxn modelId="{CF1A976A-7D82-4481-9E28-E114CD4B9C7E}" type="presOf" srcId="{1A452EB4-AAD1-4C3F-9443-BA2A773E79FE}" destId="{15DF8FDF-EAC1-4E6D-94AC-BA42DB228F18}" srcOrd="0" destOrd="0" presId="urn:microsoft.com/office/officeart/2005/8/layout/hierarchy1"/>
    <dgm:cxn modelId="{C7C9390E-6DB4-4069-941E-1F087BF8AE06}" type="presOf" srcId="{18991A7A-A473-4795-A3A3-7B9043208386}" destId="{D8A02350-603A-486E-9B6C-B202B53758C3}" srcOrd="0" destOrd="0" presId="urn:microsoft.com/office/officeart/2005/8/layout/hierarchy1"/>
    <dgm:cxn modelId="{95F6701A-B764-48EC-9252-F0B65D5CB329}" srcId="{6A791C3E-2CDD-4187-A10B-FEB655194D9D}" destId="{65E5F3A7-90C7-44D3-A753-955F8FF7AA9D}" srcOrd="0" destOrd="0" parTransId="{99B451A5-0AEA-4500-BC18-5CD401FB435E}" sibTransId="{C2F2C102-92CA-469D-B11E-7897812F7DE3}"/>
    <dgm:cxn modelId="{5EEA0F5E-38B2-4220-877A-B5FF9D7A10E9}" srcId="{7B415442-1073-4122-9C09-AE7403914B03}" destId="{A9F29726-2EE1-42DE-AE15-AF79A2EA8536}" srcOrd="0" destOrd="0" parTransId="{18991A7A-A473-4795-A3A3-7B9043208386}" sibTransId="{DD462476-6FD3-4CE9-AD82-1FDDF4BCB7CC}"/>
    <dgm:cxn modelId="{3FE3DA92-4E04-42B0-8B40-82536A44377D}" type="presOf" srcId="{1D7E4883-962B-4AF7-A130-CE67382F7B28}" destId="{451E97A3-8D88-486F-9567-1E991D632251}" srcOrd="0" destOrd="0" presId="urn:microsoft.com/office/officeart/2005/8/layout/hierarchy1"/>
    <dgm:cxn modelId="{F0694E5A-90F7-4F2A-9A0C-B15BE6BDFD7F}" type="presOf" srcId="{0F78EF7E-C3E2-4F60-9A80-4F55DE0C119D}" destId="{0FFBB4B7-9F81-4E06-8EE9-CF7EE9DD56E3}" srcOrd="0" destOrd="0" presId="urn:microsoft.com/office/officeart/2005/8/layout/hierarchy1"/>
    <dgm:cxn modelId="{9768DB44-18F4-4665-B9E8-7F2BB30CC050}" type="presOf" srcId="{A443E3AC-4704-494B-9933-905D8D4A65EC}" destId="{8434F069-C9F3-4B39-BC74-4BBE4C197FCA}" srcOrd="0" destOrd="0" presId="urn:microsoft.com/office/officeart/2005/8/layout/hierarchy1"/>
    <dgm:cxn modelId="{6B22712A-B810-4968-9067-91BFC0F2174A}" type="presOf" srcId="{E8FEEEBC-2C30-4755-A31F-3C56FA456349}" destId="{C871F975-4A92-4B1B-8675-FA99582A18BE}" srcOrd="0" destOrd="0" presId="urn:microsoft.com/office/officeart/2005/8/layout/hierarchy1"/>
    <dgm:cxn modelId="{3F45B8AF-37AE-43C0-BEDB-46DE655CDA55}" type="presOf" srcId="{419E0D61-BC1C-4C64-9993-1A9AD3571178}" destId="{FA7352DF-CB20-44E2-8339-DF0AF9479685}" srcOrd="0" destOrd="0" presId="urn:microsoft.com/office/officeart/2005/8/layout/hierarchy1"/>
    <dgm:cxn modelId="{D8FF4DF9-0C72-4B65-8023-1154C163C37E}" type="presOf" srcId="{A9F29726-2EE1-42DE-AE15-AF79A2EA8536}" destId="{4185A0BC-7863-4552-B60A-966C8B2AC22E}" srcOrd="0" destOrd="0" presId="urn:microsoft.com/office/officeart/2005/8/layout/hierarchy1"/>
    <dgm:cxn modelId="{02C5A2EE-C572-4CDF-B0FD-640E3F037F98}" srcId="{7B415442-1073-4122-9C09-AE7403914B03}" destId="{5F8CD331-0B62-4F2B-9607-B00D3399BC9A}" srcOrd="1" destOrd="0" parTransId="{6355D04D-84F5-4732-A113-AE9EA5F0BC31}" sibTransId="{B31D8E00-CD81-46CA-BF49-AD18FA02D8CB}"/>
    <dgm:cxn modelId="{A8B3A542-632B-4EC1-9681-D7AE4149D4A9}" type="presOf" srcId="{0F49DCEA-19DD-482F-80B3-E6EC291323CE}" destId="{4345A3DA-60F3-4E25-9FFF-B452EA6C0B34}" srcOrd="0" destOrd="0" presId="urn:microsoft.com/office/officeart/2005/8/layout/hierarchy1"/>
    <dgm:cxn modelId="{5788D356-8F62-47EE-9533-170866F1558D}" type="presOf" srcId="{3CBB80CB-00D1-4AF6-A8AA-2CCF4084E546}" destId="{7FCF85D4-AF23-4D3B-8A57-11F7CCAFA9B8}" srcOrd="0" destOrd="0" presId="urn:microsoft.com/office/officeart/2005/8/layout/hierarchy1"/>
    <dgm:cxn modelId="{F5F6A384-298C-47BC-BC95-122DD695BDEF}" srcId="{1A452EB4-AAD1-4C3F-9443-BA2A773E79FE}" destId="{0F49DCEA-19DD-482F-80B3-E6EC291323CE}" srcOrd="0" destOrd="0" parTransId="{E5E1B509-97F1-4774-B08F-58E0116100B2}" sibTransId="{DDA954A1-41B3-46ED-96DA-3CA18B8C22F5}"/>
    <dgm:cxn modelId="{B4F651F0-C1F5-43BC-851D-72BF0A8B05FD}" type="presOf" srcId="{6A791C3E-2CDD-4187-A10B-FEB655194D9D}" destId="{71BFBB91-FF8E-4971-9D03-7C594365C14C}" srcOrd="0" destOrd="0" presId="urn:microsoft.com/office/officeart/2005/8/layout/hierarchy1"/>
    <dgm:cxn modelId="{4CCE3384-2811-4BD2-907F-961755EC6395}" type="presOf" srcId="{6355D04D-84F5-4732-A113-AE9EA5F0BC31}" destId="{7134C3BD-0BAB-4E43-AB70-4B4D8F461358}" srcOrd="0" destOrd="0" presId="urn:microsoft.com/office/officeart/2005/8/layout/hierarchy1"/>
    <dgm:cxn modelId="{2686EC87-F4D7-4C21-8AB7-BC12ED8444C5}" type="presOf" srcId="{E5E1B509-97F1-4774-B08F-58E0116100B2}" destId="{A86E236C-BD43-4731-9B4E-640480DC6C3A}" srcOrd="0" destOrd="0" presId="urn:microsoft.com/office/officeart/2005/8/layout/hierarchy1"/>
    <dgm:cxn modelId="{67ADAED5-70C7-499F-B473-BC4510668EF5}" type="presOf" srcId="{7B415442-1073-4122-9C09-AE7403914B03}" destId="{B027BE28-9022-4915-A767-9EC08CA17AC1}" srcOrd="0" destOrd="0" presId="urn:microsoft.com/office/officeart/2005/8/layout/hierarchy1"/>
    <dgm:cxn modelId="{B9F9E04E-37A2-44DF-A073-83D442B28B75}" srcId="{419E0D61-BC1C-4C64-9993-1A9AD3571178}" destId="{1A452EB4-AAD1-4C3F-9443-BA2A773E79FE}" srcOrd="0" destOrd="0" parTransId="{A443E3AC-4704-494B-9933-905D8D4A65EC}" sibTransId="{1BF1FFC8-18C0-4DD1-9B62-BA12886F2C42}"/>
    <dgm:cxn modelId="{D0144ECE-DDEA-4190-85D9-946935C718AB}" type="presOf" srcId="{DA8AC749-B694-4DD7-9AED-A98CE7CB00FB}" destId="{9A7767A4-870B-4D44-B14B-96B56F0BE6D0}" srcOrd="0" destOrd="0" presId="urn:microsoft.com/office/officeart/2005/8/layout/hierarchy1"/>
    <dgm:cxn modelId="{4C068D8A-BA1B-4C00-A4E2-8014CC2F844E}" type="presOf" srcId="{8F4F4420-889C-4193-A62E-C2C538A8C0AF}" destId="{6D01A709-4473-43B3-AE5E-A373145C61E7}" srcOrd="0" destOrd="0" presId="urn:microsoft.com/office/officeart/2005/8/layout/hierarchy1"/>
    <dgm:cxn modelId="{A964F324-F015-4589-80B3-9CA6DF97FE37}" type="presOf" srcId="{65E5F3A7-90C7-44D3-A753-955F8FF7AA9D}" destId="{4B5D71F2-11D4-4345-8F2C-74175050BDC0}" srcOrd="0" destOrd="0" presId="urn:microsoft.com/office/officeart/2005/8/layout/hierarchy1"/>
    <dgm:cxn modelId="{3CD182A6-C16B-4478-BD97-28CCBABB9D8A}" srcId="{419E0D61-BC1C-4C64-9993-1A9AD3571178}" destId="{7B415442-1073-4122-9C09-AE7403914B03}" srcOrd="1" destOrd="0" parTransId="{DA8AC749-B694-4DD7-9AED-A98CE7CB00FB}" sibTransId="{8D70A348-6416-4668-95D9-75D1BA96F3CC}"/>
    <dgm:cxn modelId="{E779568A-763E-45C0-8E3E-6AC49DC7C72B}" srcId="{65E5F3A7-90C7-44D3-A753-955F8FF7AA9D}" destId="{419E0D61-BC1C-4C64-9993-1A9AD3571178}" srcOrd="0" destOrd="0" parTransId="{1D7E4883-962B-4AF7-A130-CE67382F7B28}" sibTransId="{DCA5F0B3-5FF3-4397-A72A-72D4453F6C03}"/>
    <dgm:cxn modelId="{3DA91818-C7FB-43E4-9DDC-AA6D955F63A6}" type="presOf" srcId="{5F8CD331-0B62-4F2B-9607-B00D3399BC9A}" destId="{07F603F0-05D2-447E-BCD0-CB5E4791084B}" srcOrd="0" destOrd="0" presId="urn:microsoft.com/office/officeart/2005/8/layout/hierarchy1"/>
    <dgm:cxn modelId="{0AD41C51-B191-4605-9E35-8417B47E2A5B}" srcId="{1A452EB4-AAD1-4C3F-9443-BA2A773E79FE}" destId="{3CBB80CB-00D1-4AF6-A8AA-2CCF4084E546}" srcOrd="1" destOrd="0" parTransId="{E8FEEEBC-2C30-4755-A31F-3C56FA456349}" sibTransId="{4AEDF0C2-1EF7-4F2A-AEA5-404036A40925}"/>
    <dgm:cxn modelId="{0ACAAC75-B7FD-4CF4-8B3C-468256256306}" srcId="{7B415442-1073-4122-9C09-AE7403914B03}" destId="{0F78EF7E-C3E2-4F60-9A80-4F55DE0C119D}" srcOrd="2" destOrd="0" parTransId="{8F4F4420-889C-4193-A62E-C2C538A8C0AF}" sibTransId="{12023944-7EBE-469F-B178-62206ECEDB20}"/>
    <dgm:cxn modelId="{9B0DCAEC-C1D3-4EC4-AD46-0F5F3EC0E2D7}" type="presParOf" srcId="{71BFBB91-FF8E-4971-9D03-7C594365C14C}" destId="{276F8CE2-3E81-4241-BD67-1B658320BDE2}" srcOrd="0" destOrd="0" presId="urn:microsoft.com/office/officeart/2005/8/layout/hierarchy1"/>
    <dgm:cxn modelId="{D09F459A-2C52-4FB5-A3BF-6C5CE9FB5EE0}" type="presParOf" srcId="{276F8CE2-3E81-4241-BD67-1B658320BDE2}" destId="{15E14E58-C086-4A34-86C9-D46248271769}" srcOrd="0" destOrd="0" presId="urn:microsoft.com/office/officeart/2005/8/layout/hierarchy1"/>
    <dgm:cxn modelId="{C80D26D5-458A-4FA9-BBFD-BA2288AA8300}" type="presParOf" srcId="{15E14E58-C086-4A34-86C9-D46248271769}" destId="{E5DB8183-E3E1-4884-AF25-5426F3961609}" srcOrd="0" destOrd="0" presId="urn:microsoft.com/office/officeart/2005/8/layout/hierarchy1"/>
    <dgm:cxn modelId="{4CD68989-940F-49B2-98C4-6BB432046DD4}" type="presParOf" srcId="{15E14E58-C086-4A34-86C9-D46248271769}" destId="{4B5D71F2-11D4-4345-8F2C-74175050BDC0}" srcOrd="1" destOrd="0" presId="urn:microsoft.com/office/officeart/2005/8/layout/hierarchy1"/>
    <dgm:cxn modelId="{03F59F98-5B13-472B-8320-42BD543B4676}" type="presParOf" srcId="{276F8CE2-3E81-4241-BD67-1B658320BDE2}" destId="{2BD4F1E7-6881-4450-8A5D-A5705F9F383E}" srcOrd="1" destOrd="0" presId="urn:microsoft.com/office/officeart/2005/8/layout/hierarchy1"/>
    <dgm:cxn modelId="{0C97FCCC-4905-4027-891F-71EE46693658}" type="presParOf" srcId="{2BD4F1E7-6881-4450-8A5D-A5705F9F383E}" destId="{451E97A3-8D88-486F-9567-1E991D632251}" srcOrd="0" destOrd="0" presId="urn:microsoft.com/office/officeart/2005/8/layout/hierarchy1"/>
    <dgm:cxn modelId="{7764E89B-84A2-40AB-90BE-33CEF00DA88E}" type="presParOf" srcId="{2BD4F1E7-6881-4450-8A5D-A5705F9F383E}" destId="{8FC6D893-0C15-440B-9349-133C965C85B5}" srcOrd="1" destOrd="0" presId="urn:microsoft.com/office/officeart/2005/8/layout/hierarchy1"/>
    <dgm:cxn modelId="{6AE8E05F-06B9-4019-BD48-8CF58AC638BE}" type="presParOf" srcId="{8FC6D893-0C15-440B-9349-133C965C85B5}" destId="{6AC488AE-EF50-4D37-8DC5-0A31A69863F6}" srcOrd="0" destOrd="0" presId="urn:microsoft.com/office/officeart/2005/8/layout/hierarchy1"/>
    <dgm:cxn modelId="{2B8F785E-C69B-48E2-B6B1-E929659155D7}" type="presParOf" srcId="{6AC488AE-EF50-4D37-8DC5-0A31A69863F6}" destId="{CD63D3DC-89C4-46D6-9293-9D08ED066954}" srcOrd="0" destOrd="0" presId="urn:microsoft.com/office/officeart/2005/8/layout/hierarchy1"/>
    <dgm:cxn modelId="{8CDFEF53-617B-40A8-8AC0-E795A5794189}" type="presParOf" srcId="{6AC488AE-EF50-4D37-8DC5-0A31A69863F6}" destId="{FA7352DF-CB20-44E2-8339-DF0AF9479685}" srcOrd="1" destOrd="0" presId="urn:microsoft.com/office/officeart/2005/8/layout/hierarchy1"/>
    <dgm:cxn modelId="{36B915FB-5A2A-40D3-8B9A-DB99880CAE15}" type="presParOf" srcId="{8FC6D893-0C15-440B-9349-133C965C85B5}" destId="{24FC671E-5F09-44F1-8162-639D30FC36D4}" srcOrd="1" destOrd="0" presId="urn:microsoft.com/office/officeart/2005/8/layout/hierarchy1"/>
    <dgm:cxn modelId="{0D1B6BF1-21E3-4021-B77B-FCB00916A02C}" type="presParOf" srcId="{24FC671E-5F09-44F1-8162-639D30FC36D4}" destId="{8434F069-C9F3-4B39-BC74-4BBE4C197FCA}" srcOrd="0" destOrd="0" presId="urn:microsoft.com/office/officeart/2005/8/layout/hierarchy1"/>
    <dgm:cxn modelId="{2BA03BEE-22C0-45C9-849F-EA77C3F75B4E}" type="presParOf" srcId="{24FC671E-5F09-44F1-8162-639D30FC36D4}" destId="{FF6B3FF8-2F3C-41D3-B963-D3236D981B74}" srcOrd="1" destOrd="0" presId="urn:microsoft.com/office/officeart/2005/8/layout/hierarchy1"/>
    <dgm:cxn modelId="{9CB43CF3-C954-414B-97DD-1946DD77566F}" type="presParOf" srcId="{FF6B3FF8-2F3C-41D3-B963-D3236D981B74}" destId="{61013473-3EB5-4B4F-BBC9-984C768608BC}" srcOrd="0" destOrd="0" presId="urn:microsoft.com/office/officeart/2005/8/layout/hierarchy1"/>
    <dgm:cxn modelId="{DBBE9569-BDE4-425E-9CD5-7D961E8FE0AC}" type="presParOf" srcId="{61013473-3EB5-4B4F-BBC9-984C768608BC}" destId="{E6934510-95B0-4EEB-9464-72413C2B7E77}" srcOrd="0" destOrd="0" presId="urn:microsoft.com/office/officeart/2005/8/layout/hierarchy1"/>
    <dgm:cxn modelId="{44E68772-430E-4879-8142-7BC1B1CB873B}" type="presParOf" srcId="{61013473-3EB5-4B4F-BBC9-984C768608BC}" destId="{15DF8FDF-EAC1-4E6D-94AC-BA42DB228F18}" srcOrd="1" destOrd="0" presId="urn:microsoft.com/office/officeart/2005/8/layout/hierarchy1"/>
    <dgm:cxn modelId="{50D9887E-F42D-4504-9E46-21AEA1437022}" type="presParOf" srcId="{FF6B3FF8-2F3C-41D3-B963-D3236D981B74}" destId="{9120890F-221B-42A3-85A4-9124675095F8}" srcOrd="1" destOrd="0" presId="urn:microsoft.com/office/officeart/2005/8/layout/hierarchy1"/>
    <dgm:cxn modelId="{A2B67B6C-FA13-4ED2-A75A-9D8663B2CF49}" type="presParOf" srcId="{9120890F-221B-42A3-85A4-9124675095F8}" destId="{A86E236C-BD43-4731-9B4E-640480DC6C3A}" srcOrd="0" destOrd="0" presId="urn:microsoft.com/office/officeart/2005/8/layout/hierarchy1"/>
    <dgm:cxn modelId="{5B014CEC-7ED9-444B-9323-2720014E2159}" type="presParOf" srcId="{9120890F-221B-42A3-85A4-9124675095F8}" destId="{CC7CCD34-89F7-4208-80EF-B2E48A0C97C9}" srcOrd="1" destOrd="0" presId="urn:microsoft.com/office/officeart/2005/8/layout/hierarchy1"/>
    <dgm:cxn modelId="{4565F02F-D662-4D99-BD7B-FF19BAF8F673}" type="presParOf" srcId="{CC7CCD34-89F7-4208-80EF-B2E48A0C97C9}" destId="{44A18458-3145-417F-AA64-C1402017FCA5}" srcOrd="0" destOrd="0" presId="urn:microsoft.com/office/officeart/2005/8/layout/hierarchy1"/>
    <dgm:cxn modelId="{271C7F1F-AA11-4FAC-A91B-07F681615D9A}" type="presParOf" srcId="{44A18458-3145-417F-AA64-C1402017FCA5}" destId="{1FD50CC7-F0D9-47ED-AA64-B4744EE61561}" srcOrd="0" destOrd="0" presId="urn:microsoft.com/office/officeart/2005/8/layout/hierarchy1"/>
    <dgm:cxn modelId="{437DF718-961D-4C9C-B483-9BBFC90F4881}" type="presParOf" srcId="{44A18458-3145-417F-AA64-C1402017FCA5}" destId="{4345A3DA-60F3-4E25-9FFF-B452EA6C0B34}" srcOrd="1" destOrd="0" presId="urn:microsoft.com/office/officeart/2005/8/layout/hierarchy1"/>
    <dgm:cxn modelId="{C18CCB99-1A3E-46C0-927E-CA6425A283B8}" type="presParOf" srcId="{CC7CCD34-89F7-4208-80EF-B2E48A0C97C9}" destId="{EFCF2772-7430-4517-8D05-3EE5B6D33606}" srcOrd="1" destOrd="0" presId="urn:microsoft.com/office/officeart/2005/8/layout/hierarchy1"/>
    <dgm:cxn modelId="{B285CECA-0F11-461E-B88D-308CA8F02001}" type="presParOf" srcId="{9120890F-221B-42A3-85A4-9124675095F8}" destId="{C871F975-4A92-4B1B-8675-FA99582A18BE}" srcOrd="2" destOrd="0" presId="urn:microsoft.com/office/officeart/2005/8/layout/hierarchy1"/>
    <dgm:cxn modelId="{E651280A-F6C3-428B-B2B4-C69ECE0A813F}" type="presParOf" srcId="{9120890F-221B-42A3-85A4-9124675095F8}" destId="{54CB130A-248A-42DE-9A69-542525CA111A}" srcOrd="3" destOrd="0" presId="urn:microsoft.com/office/officeart/2005/8/layout/hierarchy1"/>
    <dgm:cxn modelId="{9AA2859A-DBED-4A75-B77E-34C74A20CFC8}" type="presParOf" srcId="{54CB130A-248A-42DE-9A69-542525CA111A}" destId="{155556EF-2D3A-42FA-BDB4-A93BCAE20531}" srcOrd="0" destOrd="0" presId="urn:microsoft.com/office/officeart/2005/8/layout/hierarchy1"/>
    <dgm:cxn modelId="{1C87F438-F075-4488-9978-8043728A8305}" type="presParOf" srcId="{155556EF-2D3A-42FA-BDB4-A93BCAE20531}" destId="{18B711D0-CD8B-4B41-9551-491B057773B1}" srcOrd="0" destOrd="0" presId="urn:microsoft.com/office/officeart/2005/8/layout/hierarchy1"/>
    <dgm:cxn modelId="{51033F4A-3449-4F33-91D7-085F1C41E851}" type="presParOf" srcId="{155556EF-2D3A-42FA-BDB4-A93BCAE20531}" destId="{7FCF85D4-AF23-4D3B-8A57-11F7CCAFA9B8}" srcOrd="1" destOrd="0" presId="urn:microsoft.com/office/officeart/2005/8/layout/hierarchy1"/>
    <dgm:cxn modelId="{2FE3290E-D814-432C-A734-403ED7016A63}" type="presParOf" srcId="{54CB130A-248A-42DE-9A69-542525CA111A}" destId="{781B3E12-B0C0-4322-8B28-7AEDFFC8B838}" srcOrd="1" destOrd="0" presId="urn:microsoft.com/office/officeart/2005/8/layout/hierarchy1"/>
    <dgm:cxn modelId="{E8EA6F38-DC90-4756-A57F-1E635037CA46}" type="presParOf" srcId="{24FC671E-5F09-44F1-8162-639D30FC36D4}" destId="{9A7767A4-870B-4D44-B14B-96B56F0BE6D0}" srcOrd="2" destOrd="0" presId="urn:microsoft.com/office/officeart/2005/8/layout/hierarchy1"/>
    <dgm:cxn modelId="{8A7BD82D-D787-41B2-9D4B-AF5044DC025F}" type="presParOf" srcId="{24FC671E-5F09-44F1-8162-639D30FC36D4}" destId="{6918D08E-7680-4E3D-ADFB-63551185E2B2}" srcOrd="3" destOrd="0" presId="urn:microsoft.com/office/officeart/2005/8/layout/hierarchy1"/>
    <dgm:cxn modelId="{5CC91119-BDFD-4657-90BE-A78FBF08A255}" type="presParOf" srcId="{6918D08E-7680-4E3D-ADFB-63551185E2B2}" destId="{C539B7E0-F2F5-4901-B4F5-22AA89153348}" srcOrd="0" destOrd="0" presId="urn:microsoft.com/office/officeart/2005/8/layout/hierarchy1"/>
    <dgm:cxn modelId="{1971F80F-56E7-4A08-A067-8911A6653EAB}" type="presParOf" srcId="{C539B7E0-F2F5-4901-B4F5-22AA89153348}" destId="{2843451E-07C1-4508-9327-55F60F87A06A}" srcOrd="0" destOrd="0" presId="urn:microsoft.com/office/officeart/2005/8/layout/hierarchy1"/>
    <dgm:cxn modelId="{54C9AE05-7A8E-497C-A9E9-EABAC68AB53A}" type="presParOf" srcId="{C539B7E0-F2F5-4901-B4F5-22AA89153348}" destId="{B027BE28-9022-4915-A767-9EC08CA17AC1}" srcOrd="1" destOrd="0" presId="urn:microsoft.com/office/officeart/2005/8/layout/hierarchy1"/>
    <dgm:cxn modelId="{384AB9DE-B99C-429E-9024-2705224C0768}" type="presParOf" srcId="{6918D08E-7680-4E3D-ADFB-63551185E2B2}" destId="{49DDD87E-5D27-4D69-A9E3-3B72F27C7223}" srcOrd="1" destOrd="0" presId="urn:microsoft.com/office/officeart/2005/8/layout/hierarchy1"/>
    <dgm:cxn modelId="{8D5650CE-E498-4346-96F0-6A52387DDBAD}" type="presParOf" srcId="{49DDD87E-5D27-4D69-A9E3-3B72F27C7223}" destId="{D8A02350-603A-486E-9B6C-B202B53758C3}" srcOrd="0" destOrd="0" presId="urn:microsoft.com/office/officeart/2005/8/layout/hierarchy1"/>
    <dgm:cxn modelId="{B58DA8E8-AA07-498F-A42B-6ABABDF0F909}" type="presParOf" srcId="{49DDD87E-5D27-4D69-A9E3-3B72F27C7223}" destId="{CE255080-51CD-4A2E-BDBB-BA0D688A12CC}" srcOrd="1" destOrd="0" presId="urn:microsoft.com/office/officeart/2005/8/layout/hierarchy1"/>
    <dgm:cxn modelId="{D45642C5-782A-47F3-8B79-78F49749031E}" type="presParOf" srcId="{CE255080-51CD-4A2E-BDBB-BA0D688A12CC}" destId="{143AA6F8-2071-441B-A0E6-307C135B39DE}" srcOrd="0" destOrd="0" presId="urn:microsoft.com/office/officeart/2005/8/layout/hierarchy1"/>
    <dgm:cxn modelId="{B06A300E-436F-4787-A895-FAB580B11F02}" type="presParOf" srcId="{143AA6F8-2071-441B-A0E6-307C135B39DE}" destId="{330BB3ED-AA56-44DE-A96F-53B6D4E8614D}" srcOrd="0" destOrd="0" presId="urn:microsoft.com/office/officeart/2005/8/layout/hierarchy1"/>
    <dgm:cxn modelId="{012A2D05-9DC9-49DF-B647-D7D2C175775A}" type="presParOf" srcId="{143AA6F8-2071-441B-A0E6-307C135B39DE}" destId="{4185A0BC-7863-4552-B60A-966C8B2AC22E}" srcOrd="1" destOrd="0" presId="urn:microsoft.com/office/officeart/2005/8/layout/hierarchy1"/>
    <dgm:cxn modelId="{D1372F8C-DF13-4C45-8F23-590B92E7D937}" type="presParOf" srcId="{CE255080-51CD-4A2E-BDBB-BA0D688A12CC}" destId="{D041F282-A50A-448A-AE34-ED255F22827C}" srcOrd="1" destOrd="0" presId="urn:microsoft.com/office/officeart/2005/8/layout/hierarchy1"/>
    <dgm:cxn modelId="{893EE27A-DA76-458C-8163-8B13AC5219CD}" type="presParOf" srcId="{49DDD87E-5D27-4D69-A9E3-3B72F27C7223}" destId="{7134C3BD-0BAB-4E43-AB70-4B4D8F461358}" srcOrd="2" destOrd="0" presId="urn:microsoft.com/office/officeart/2005/8/layout/hierarchy1"/>
    <dgm:cxn modelId="{F4AB3CA7-2C45-432F-AECB-8B0013F7345C}" type="presParOf" srcId="{49DDD87E-5D27-4D69-A9E3-3B72F27C7223}" destId="{574329C9-2DEC-4FD8-8D17-888E32FBD37D}" srcOrd="3" destOrd="0" presId="urn:microsoft.com/office/officeart/2005/8/layout/hierarchy1"/>
    <dgm:cxn modelId="{F0A79550-A28D-4BAD-BE9A-E5CE17F6C481}" type="presParOf" srcId="{574329C9-2DEC-4FD8-8D17-888E32FBD37D}" destId="{4BDCA5B2-3D1F-4A83-B5F3-668BB45FB945}" srcOrd="0" destOrd="0" presId="urn:microsoft.com/office/officeart/2005/8/layout/hierarchy1"/>
    <dgm:cxn modelId="{F833E24B-1D9B-43BE-8F29-40DD1E8D90F8}" type="presParOf" srcId="{4BDCA5B2-3D1F-4A83-B5F3-668BB45FB945}" destId="{621F19D4-6DDB-47C5-865C-A9EE947FB26B}" srcOrd="0" destOrd="0" presId="urn:microsoft.com/office/officeart/2005/8/layout/hierarchy1"/>
    <dgm:cxn modelId="{80485B3C-BAB5-4BA3-8B77-37B86C720B53}" type="presParOf" srcId="{4BDCA5B2-3D1F-4A83-B5F3-668BB45FB945}" destId="{07F603F0-05D2-447E-BCD0-CB5E4791084B}" srcOrd="1" destOrd="0" presId="urn:microsoft.com/office/officeart/2005/8/layout/hierarchy1"/>
    <dgm:cxn modelId="{EEAB2773-EE2E-4F8B-9571-AD72DA9C24F3}" type="presParOf" srcId="{574329C9-2DEC-4FD8-8D17-888E32FBD37D}" destId="{B5F74E2E-36BA-48E1-A0A4-42CFBC019B36}" srcOrd="1" destOrd="0" presId="urn:microsoft.com/office/officeart/2005/8/layout/hierarchy1"/>
    <dgm:cxn modelId="{8014208B-5CC4-4ACC-9974-8F13EE6B70BB}" type="presParOf" srcId="{49DDD87E-5D27-4D69-A9E3-3B72F27C7223}" destId="{6D01A709-4473-43B3-AE5E-A373145C61E7}" srcOrd="4" destOrd="0" presId="urn:microsoft.com/office/officeart/2005/8/layout/hierarchy1"/>
    <dgm:cxn modelId="{72CE23E0-76A1-4533-8BE4-B930FD15846C}" type="presParOf" srcId="{49DDD87E-5D27-4D69-A9E3-3B72F27C7223}" destId="{BDE74C59-B252-477C-8E59-1F2FC870BE1E}" srcOrd="5" destOrd="0" presId="urn:microsoft.com/office/officeart/2005/8/layout/hierarchy1"/>
    <dgm:cxn modelId="{C6150086-3ADD-4C6E-9F01-0DC3015A9EDD}" type="presParOf" srcId="{BDE74C59-B252-477C-8E59-1F2FC870BE1E}" destId="{ADAA5222-DEF6-4CC3-95BE-069EA1C0682C}" srcOrd="0" destOrd="0" presId="urn:microsoft.com/office/officeart/2005/8/layout/hierarchy1"/>
    <dgm:cxn modelId="{A6EC62C9-6300-4250-B036-DBD0ECCE4CB8}" type="presParOf" srcId="{ADAA5222-DEF6-4CC3-95BE-069EA1C0682C}" destId="{5C2BB3F7-276F-43A3-BA78-74733E9F5E22}" srcOrd="0" destOrd="0" presId="urn:microsoft.com/office/officeart/2005/8/layout/hierarchy1"/>
    <dgm:cxn modelId="{45B06918-DD35-44F7-A0BD-ECE85162B647}" type="presParOf" srcId="{ADAA5222-DEF6-4CC3-95BE-069EA1C0682C}" destId="{0FFBB4B7-9F81-4E06-8EE9-CF7EE9DD56E3}" srcOrd="1" destOrd="0" presId="urn:microsoft.com/office/officeart/2005/8/layout/hierarchy1"/>
    <dgm:cxn modelId="{5433D34C-F5D2-42FF-BDC7-F51D2A4892A7}" type="presParOf" srcId="{BDE74C59-B252-477C-8E59-1F2FC870BE1E}" destId="{946E075E-DEBD-49C8-8BD9-212F3495E48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B6583E1D-CF3C-4A65-AD61-FB6383509188}" type="datetimeFigureOut">
              <a:rPr lang="zh-CN" altLang="en-US" smtClean="0"/>
              <a:pPr/>
              <a:t>2021/8/22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1D20AA4-C250-4395-AEF0-A168F481F417}" type="slidenum">
              <a:rPr lang="zh-CN" altLang="en-US" smtClean="0"/>
              <a:pPr/>
              <a:t>‹#›</a:t>
            </a:fld>
            <a:endParaRPr lang="zh-CN" altLang="en-US" dirty="0"/>
          </a:p>
        </p:txBody>
      </p:sp>
    </p:spTree>
    <p:extLst>
      <p:ext uri="{BB962C8B-B14F-4D97-AF65-F5344CB8AC3E}">
        <p14:creationId xmlns:p14="http://schemas.microsoft.com/office/powerpoint/2010/main" val="877179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5</a:t>
            </a:fld>
            <a:endParaRPr lang="zh-CN" altLang="en-US"/>
          </a:p>
        </p:txBody>
      </p:sp>
    </p:spTree>
    <p:extLst>
      <p:ext uri="{BB962C8B-B14F-4D97-AF65-F5344CB8AC3E}">
        <p14:creationId xmlns:p14="http://schemas.microsoft.com/office/powerpoint/2010/main" val="3025718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6</a:t>
            </a:fld>
            <a:endParaRPr lang="zh-CN" altLang="en-US"/>
          </a:p>
        </p:txBody>
      </p:sp>
    </p:spTree>
    <p:extLst>
      <p:ext uri="{BB962C8B-B14F-4D97-AF65-F5344CB8AC3E}">
        <p14:creationId xmlns:p14="http://schemas.microsoft.com/office/powerpoint/2010/main" val="3904582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7</a:t>
            </a:fld>
            <a:endParaRPr lang="zh-CN" altLang="en-US"/>
          </a:p>
        </p:txBody>
      </p:sp>
    </p:spTree>
    <p:extLst>
      <p:ext uri="{BB962C8B-B14F-4D97-AF65-F5344CB8AC3E}">
        <p14:creationId xmlns:p14="http://schemas.microsoft.com/office/powerpoint/2010/main" val="1635040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18</a:t>
            </a:fld>
            <a:endParaRPr lang="zh-CN" altLang="en-US"/>
          </a:p>
        </p:txBody>
      </p:sp>
    </p:spTree>
    <p:extLst>
      <p:ext uri="{BB962C8B-B14F-4D97-AF65-F5344CB8AC3E}">
        <p14:creationId xmlns:p14="http://schemas.microsoft.com/office/powerpoint/2010/main" val="4218569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44</a:t>
            </a:fld>
            <a:endParaRPr lang="zh-CN" altLang="en-US"/>
          </a:p>
        </p:txBody>
      </p:sp>
    </p:spTree>
    <p:extLst>
      <p:ext uri="{BB962C8B-B14F-4D97-AF65-F5344CB8AC3E}">
        <p14:creationId xmlns:p14="http://schemas.microsoft.com/office/powerpoint/2010/main" val="1154067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45</a:t>
            </a:fld>
            <a:endParaRPr lang="zh-CN" altLang="en-US"/>
          </a:p>
        </p:txBody>
      </p:sp>
    </p:spTree>
    <p:extLst>
      <p:ext uri="{BB962C8B-B14F-4D97-AF65-F5344CB8AC3E}">
        <p14:creationId xmlns:p14="http://schemas.microsoft.com/office/powerpoint/2010/main" val="2710188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46</a:t>
            </a:fld>
            <a:endParaRPr lang="zh-CN" altLang="en-US"/>
          </a:p>
        </p:txBody>
      </p:sp>
    </p:spTree>
    <p:extLst>
      <p:ext uri="{BB962C8B-B14F-4D97-AF65-F5344CB8AC3E}">
        <p14:creationId xmlns:p14="http://schemas.microsoft.com/office/powerpoint/2010/main" val="2940306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1D20AA4-C250-4395-AEF0-A168F481F417}" type="slidenum">
              <a:rPr lang="zh-CN" altLang="en-US" smtClean="0"/>
              <a:t>57</a:t>
            </a:fld>
            <a:endParaRPr lang="zh-CN" altLang="en-US"/>
          </a:p>
        </p:txBody>
      </p:sp>
    </p:spTree>
    <p:extLst>
      <p:ext uri="{BB962C8B-B14F-4D97-AF65-F5344CB8AC3E}">
        <p14:creationId xmlns:p14="http://schemas.microsoft.com/office/powerpoint/2010/main" val="8136121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1"/>
        </a:solidFill>
        <a:effectLst/>
      </p:bgPr>
    </p:bg>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xmlns="" id="{285A249E-CC97-4659-8054-852976CD5AB2}"/>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xmlns="" id="{5DED2B74-2FCE-4430-B7E5-D2ED7A696301}"/>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任意多边形: 形状 20">
            <a:extLst>
              <a:ext uri="{FF2B5EF4-FFF2-40B4-BE49-F238E27FC236}">
                <a16:creationId xmlns:a16="http://schemas.microsoft.com/office/drawing/2014/main" xmlns="" id="{5378A56E-88C8-438F-9DFB-D8308D4EA705}"/>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4" name="组合 23">
            <a:extLst>
              <a:ext uri="{FF2B5EF4-FFF2-40B4-BE49-F238E27FC236}">
                <a16:creationId xmlns:a16="http://schemas.microsoft.com/office/drawing/2014/main" xmlns="" id="{16DE0FDF-704B-4CFA-ABF9-9D651D958A07}"/>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22" name="椭圆 21">
              <a:extLst>
                <a:ext uri="{FF2B5EF4-FFF2-40B4-BE49-F238E27FC236}">
                  <a16:creationId xmlns:a16="http://schemas.microsoft.com/office/drawing/2014/main" xmlns="" id="{D29A1EA3-D426-4AB2-98A5-ECF99081062D}"/>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08D95803-77CD-42BA-B83C-6A6F582BC263}"/>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xmlns="" id="{BD28CD40-5C2D-497C-9AF6-0B37BF3491DD}"/>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29" name="椭圆 28">
              <a:extLst>
                <a:ext uri="{FF2B5EF4-FFF2-40B4-BE49-F238E27FC236}">
                  <a16:creationId xmlns:a16="http://schemas.microsoft.com/office/drawing/2014/main" xmlns="" id="{B6141DBC-57F8-4D4E-BFED-D127A8751764}"/>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2E66FEC7-CAA5-4E27-B5DD-C17E127A89BC}"/>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5" name="椭圆 34">
            <a:extLst>
              <a:ext uri="{FF2B5EF4-FFF2-40B4-BE49-F238E27FC236}">
                <a16:creationId xmlns:a16="http://schemas.microsoft.com/office/drawing/2014/main" xmlns="" id="{D11B1FAE-D08B-4FDF-BFE2-E7FB7EBE27FD}"/>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17550C9C-4824-4802-934A-8A1B3E5EF8DF}"/>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9DEA3AFD-D3B6-48AF-A82F-BAF9A6E4CA41}"/>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xmlns="" id="{2EE2DAEA-03A8-446B-8602-BE8A50694D3F}"/>
              </a:ext>
            </a:extLst>
          </p:cNvPr>
          <p:cNvGrpSpPr/>
          <p:nvPr userDrawn="1"/>
        </p:nvGrpSpPr>
        <p:grpSpPr>
          <a:xfrm>
            <a:off x="10480807" y="5895609"/>
            <a:ext cx="1006511" cy="441647"/>
            <a:chOff x="6160303" y="4140902"/>
            <a:chExt cx="1425997" cy="625713"/>
          </a:xfrm>
          <a:solidFill>
            <a:schemeClr val="bg1">
              <a:lumMod val="95000"/>
            </a:schemeClr>
          </a:solidFill>
        </p:grpSpPr>
        <p:sp>
          <p:nvSpPr>
            <p:cNvPr id="66" name="椭圆 65">
              <a:extLst>
                <a:ext uri="{FF2B5EF4-FFF2-40B4-BE49-F238E27FC236}">
                  <a16:creationId xmlns:a16="http://schemas.microsoft.com/office/drawing/2014/main" xmlns="" id="{B6C3744D-8DF5-4C8E-81DB-A9106C26D5B2}"/>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CAFB64D3-7AD1-4B99-AA4B-2130F1445EE1}"/>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457A7D54-19AC-4132-98A7-F0E11C45930F}"/>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68">
              <a:extLst>
                <a:ext uri="{FF2B5EF4-FFF2-40B4-BE49-F238E27FC236}">
                  <a16:creationId xmlns:a16="http://schemas.microsoft.com/office/drawing/2014/main" xmlns="" id="{93EA3D1A-3E69-4FAD-A540-ACEE4E24909A}"/>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84BA337A-7C72-437A-B475-6BB2A4397156}"/>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F491EDE8-1697-4C11-94FE-F921441CF5D0}"/>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6CA3FA4A-3A41-4A4F-9AA4-25DC3129A69A}"/>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D5DADFB6-3C93-4D17-9902-61AE55C67A48}"/>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C02860BE-EB59-405D-8359-436BF42B5914}"/>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065E08F5-BEE9-4490-A711-F673B7CC9C6C}"/>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0EC00FFE-E772-4559-94EE-8A8AAD8D3C83}"/>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1E224AC9-F646-4EC2-9750-0701AB714A7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4C7C3BEA-320D-48CB-BFBF-E4EF6D62F884}"/>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E1D3E02A-2559-4A8E-8E62-9A06CD3E180D}"/>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55790205-5996-46C1-B2C3-89B71DFF34C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ADDF0B5A-6251-49C6-B614-A6536BFA8A41}"/>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18C247B0-4180-43D4-A44D-6AA73180E38F}"/>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E8762987-3723-4724-A6A7-90D32865B693}"/>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a:extLst>
              <a:ext uri="{FF2B5EF4-FFF2-40B4-BE49-F238E27FC236}">
                <a16:creationId xmlns:a16="http://schemas.microsoft.com/office/drawing/2014/main" xmlns="" id="{6FF77B76-310E-4EB2-95C5-47F9806DCD1E}"/>
              </a:ext>
            </a:extLst>
          </p:cNvPr>
          <p:cNvSpPr/>
          <p:nvPr/>
        </p:nvSpPr>
        <p:spPr>
          <a:xfrm>
            <a:off x="6096000" y="2438267"/>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a:extLst>
              <a:ext uri="{FF2B5EF4-FFF2-40B4-BE49-F238E27FC236}">
                <a16:creationId xmlns:a16="http://schemas.microsoft.com/office/drawing/2014/main" xmlns="" id="{5A492F71-C1DA-4508-BB73-934FF19CD325}"/>
              </a:ext>
            </a:extLst>
          </p:cNvPr>
          <p:cNvSpPr/>
          <p:nvPr/>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xmlns="" id="{C4131220-6192-403A-AFD5-8D18022B58BE}"/>
              </a:ext>
            </a:extLst>
          </p:cNvPr>
          <p:cNvGrpSpPr/>
          <p:nvPr/>
        </p:nvGrpSpPr>
        <p:grpSpPr>
          <a:xfrm>
            <a:off x="704682" y="6041460"/>
            <a:ext cx="297180" cy="243837"/>
            <a:chOff x="11221720" y="5704242"/>
            <a:chExt cx="297180" cy="243837"/>
          </a:xfrm>
          <a:solidFill>
            <a:schemeClr val="accent3"/>
          </a:solidFill>
        </p:grpSpPr>
        <p:sp>
          <p:nvSpPr>
            <p:cNvPr id="93" name="矩形 92">
              <a:extLst>
                <a:ext uri="{FF2B5EF4-FFF2-40B4-BE49-F238E27FC236}">
                  <a16:creationId xmlns:a16="http://schemas.microsoft.com/office/drawing/2014/main" xmlns="" id="{D6784360-E438-4D21-9F77-21FC570E1F72}"/>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D5E8DF6C-6A80-46E7-9EC8-2695E84D9FC1}"/>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xmlns="" id="{3001B81D-956A-468A-8C94-0AF930A7FA68}"/>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8" name="图片 107">
            <a:extLst>
              <a:ext uri="{FF2B5EF4-FFF2-40B4-BE49-F238E27FC236}">
                <a16:creationId xmlns:a16="http://schemas.microsoft.com/office/drawing/2014/main" xmlns="" id="{4876AA62-728E-412F-9D7F-732EF87ACD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901958" cy="6858000"/>
          </a:xfrm>
          <a:prstGeom prst="rect">
            <a:avLst/>
          </a:prstGeom>
        </p:spPr>
      </p:pic>
      <p:sp>
        <p:nvSpPr>
          <p:cNvPr id="105" name="文本占位符 104">
            <a:extLst>
              <a:ext uri="{FF2B5EF4-FFF2-40B4-BE49-F238E27FC236}">
                <a16:creationId xmlns:a16="http://schemas.microsoft.com/office/drawing/2014/main" xmlns="" id="{27035B81-7860-4795-9288-680F76854FBC}"/>
              </a:ext>
            </a:extLst>
          </p:cNvPr>
          <p:cNvSpPr>
            <a:spLocks noGrp="1"/>
          </p:cNvSpPr>
          <p:nvPr>
            <p:ph type="body" sz="quarter" idx="12" hasCustomPrompt="1"/>
          </p:nvPr>
        </p:nvSpPr>
        <p:spPr>
          <a:xfrm>
            <a:off x="6138646" y="3831287"/>
            <a:ext cx="5380255" cy="682238"/>
          </a:xfrm>
          <a:prstGeom prst="rect">
            <a:avLst/>
          </a:prstGeom>
        </p:spPr>
        <p:txBody>
          <a:bodyPr wrap="none" lIns="0" tIns="0" rIns="0" bIns="0">
            <a:spAutoFit/>
          </a:bodyPr>
          <a:lstStyle>
            <a:lvl1pPr marL="0" indent="0" algn="r">
              <a:buNone/>
              <a:defRPr sz="2000"/>
            </a:lvl1pPr>
          </a:lstStyle>
          <a:p>
            <a:pPr algn="r"/>
            <a:r>
              <a:rPr lang="en-US" altLang="zh-CN" dirty="0"/>
              <a:t>BUSINESS FINANCE </a:t>
            </a:r>
          </a:p>
          <a:p>
            <a:pPr algn="r"/>
            <a:r>
              <a:rPr lang="en-US" altLang="zh-CN" dirty="0"/>
              <a:t>ATMOSPHERIC BUSINESS PLAN TEMPLATE</a:t>
            </a:r>
            <a:endParaRPr lang="zh-CN" altLang="en-US" dirty="0"/>
          </a:p>
        </p:txBody>
      </p:sp>
      <p:sp>
        <p:nvSpPr>
          <p:cNvPr id="109" name="内容占位符 101">
            <a:extLst>
              <a:ext uri="{FF2B5EF4-FFF2-40B4-BE49-F238E27FC236}">
                <a16:creationId xmlns:a16="http://schemas.microsoft.com/office/drawing/2014/main" xmlns="" id="{1956D818-9568-42AB-B4DD-422D17D14AF9}"/>
              </a:ext>
            </a:extLst>
          </p:cNvPr>
          <p:cNvSpPr>
            <a:spLocks noGrp="1"/>
          </p:cNvSpPr>
          <p:nvPr>
            <p:ph sz="quarter" idx="13" hasCustomPrompt="1"/>
          </p:nvPr>
        </p:nvSpPr>
        <p:spPr>
          <a:xfrm>
            <a:off x="9261773" y="5310358"/>
            <a:ext cx="2197268" cy="276999"/>
          </a:xfrm>
          <a:prstGeom prst="rect">
            <a:avLst/>
          </a:prstGeom>
        </p:spPr>
        <p:txBody>
          <a:bodyPr wrap="none" lIns="0" tIns="0" rIns="0" bIns="0">
            <a:spAutoFit/>
          </a:bodyPr>
          <a:lstStyle>
            <a:lvl1pPr marL="0" indent="0" algn="r">
              <a:buNone/>
              <a:defRPr sz="2000" b="0">
                <a:latin typeface="+mj-ea"/>
                <a:ea typeface="+mj-ea"/>
              </a:defRPr>
            </a:lvl1pPr>
          </a:lstStyle>
          <a:p>
            <a:pPr lvl="0"/>
            <a:r>
              <a:rPr lang="zh-CN" altLang="en-US" dirty="0"/>
              <a:t>汇报人：</a:t>
            </a:r>
            <a:r>
              <a:rPr lang="en-US" altLang="zh-CN" dirty="0"/>
              <a:t>Microsoft</a:t>
            </a:r>
            <a:endParaRPr lang="zh-CN" altLang="en-US" dirty="0"/>
          </a:p>
        </p:txBody>
      </p:sp>
      <p:sp>
        <p:nvSpPr>
          <p:cNvPr id="34" name="文本占位符 33">
            <a:extLst>
              <a:ext uri="{FF2B5EF4-FFF2-40B4-BE49-F238E27FC236}">
                <a16:creationId xmlns:a16="http://schemas.microsoft.com/office/drawing/2014/main" xmlns="" id="{C668E731-457E-40F0-8688-5574640F1AD2}"/>
              </a:ext>
            </a:extLst>
          </p:cNvPr>
          <p:cNvSpPr>
            <a:spLocks noGrp="1"/>
          </p:cNvSpPr>
          <p:nvPr>
            <p:ph type="body" sz="quarter" idx="10" hasCustomPrompt="1"/>
          </p:nvPr>
        </p:nvSpPr>
        <p:spPr>
          <a:xfrm>
            <a:off x="5744309" y="1844358"/>
            <a:ext cx="5774592" cy="1787842"/>
          </a:xfrm>
          <a:prstGeom prst="rect">
            <a:avLst/>
          </a:prstGeom>
        </p:spPr>
        <p:txBody>
          <a:bodyPr/>
          <a:lstStyle>
            <a:lvl1pPr marL="0" indent="0" algn="r">
              <a:buNone/>
              <a:defRPr sz="6000" b="1">
                <a:latin typeface="+mj-ea"/>
                <a:ea typeface="+mj-ea"/>
              </a:defRPr>
            </a:lvl1pPr>
          </a:lstStyle>
          <a:p>
            <a:r>
              <a:rPr lang="zh-CN" altLang="en-US" dirty="0">
                <a:ln w="25400">
                  <a:solidFill>
                    <a:schemeClr val="accent4"/>
                  </a:solidFill>
                </a:ln>
                <a:noFill/>
              </a:rPr>
              <a:t>商务金融</a:t>
            </a:r>
            <a:endParaRPr lang="en-US" altLang="zh-CN" dirty="0">
              <a:ln w="25400">
                <a:solidFill>
                  <a:schemeClr val="accent4"/>
                </a:solidFill>
              </a:ln>
              <a:noFill/>
            </a:endParaRPr>
          </a:p>
          <a:p>
            <a:r>
              <a:rPr lang="zh-CN" altLang="en-US" dirty="0"/>
              <a:t>商业计划书模板</a:t>
            </a:r>
          </a:p>
        </p:txBody>
      </p:sp>
      <p:pic>
        <p:nvPicPr>
          <p:cNvPr id="111" name="图片 110">
            <a:extLst>
              <a:ext uri="{FF2B5EF4-FFF2-40B4-BE49-F238E27FC236}">
                <a16:creationId xmlns:a16="http://schemas.microsoft.com/office/drawing/2014/main" xmlns="" id="{5EE329AD-7E24-468B-A85E-BB0A230BABBE}"/>
              </a:ext>
            </a:extLst>
          </p:cNvPr>
          <p:cNvPicPr>
            <a:picLocks noChangeAspect="1"/>
          </p:cNvPicPr>
          <p:nvPr userDrawn="1"/>
        </p:nvPicPr>
        <p:blipFill rotWithShape="1">
          <a:blip r:embed="rId3"/>
          <a:srcRect l="14325" t="25876" r="14528" b="32309"/>
          <a:stretch/>
        </p:blipFill>
        <p:spPr>
          <a:xfrm>
            <a:off x="9760720" y="487680"/>
            <a:ext cx="1758180" cy="464037"/>
          </a:xfrm>
          <a:prstGeom prst="rect">
            <a:avLst/>
          </a:prstGeom>
        </p:spPr>
      </p:pic>
    </p:spTree>
    <p:extLst>
      <p:ext uri="{BB962C8B-B14F-4D97-AF65-F5344CB8AC3E}">
        <p14:creationId xmlns:p14="http://schemas.microsoft.com/office/powerpoint/2010/main" val="3972710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荣誉证书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5BFD754E-AD8C-442F-8BA4-5AB907E6A7B0}"/>
              </a:ext>
            </a:extLst>
          </p:cNvPr>
          <p:cNvGrpSpPr/>
          <p:nvPr userDrawn="1"/>
        </p:nvGrpSpPr>
        <p:grpSpPr>
          <a:xfrm>
            <a:off x="0" y="10160"/>
            <a:ext cx="12192000" cy="6837680"/>
            <a:chOff x="0" y="10160"/>
            <a:chExt cx="12192000" cy="6837680"/>
          </a:xfrm>
        </p:grpSpPr>
        <p:pic>
          <p:nvPicPr>
            <p:cNvPr id="4" name="图片 3">
              <a:extLst>
                <a:ext uri="{FF2B5EF4-FFF2-40B4-BE49-F238E27FC236}">
                  <a16:creationId xmlns:a16="http://schemas.microsoft.com/office/drawing/2014/main" xmlns="" id="{D6667A35-3539-4E84-A711-B64655F4E093}"/>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3037840"/>
              <a:ext cx="12192000" cy="3810000"/>
            </a:xfrm>
            <a:prstGeom prst="rect">
              <a:avLst/>
            </a:prstGeom>
          </p:spPr>
        </p:pic>
        <p:pic>
          <p:nvPicPr>
            <p:cNvPr id="5" name="图片 4">
              <a:extLst>
                <a:ext uri="{FF2B5EF4-FFF2-40B4-BE49-F238E27FC236}">
                  <a16:creationId xmlns:a16="http://schemas.microsoft.com/office/drawing/2014/main" xmlns="" id="{7A903240-F293-4364-B625-501EB43C555E}"/>
                </a:ext>
              </a:extLst>
            </p:cNvPr>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b="61559"/>
            <a:stretch/>
          </p:blipFill>
          <p:spPr>
            <a:xfrm>
              <a:off x="0" y="10160"/>
              <a:ext cx="12192000" cy="3622040"/>
            </a:xfrm>
            <a:prstGeom prst="rect">
              <a:avLst/>
            </a:prstGeom>
          </p:spPr>
        </p:pic>
      </p:grpSp>
      <p:grpSp>
        <p:nvGrpSpPr>
          <p:cNvPr id="6" name="组合 5">
            <a:extLst>
              <a:ext uri="{FF2B5EF4-FFF2-40B4-BE49-F238E27FC236}">
                <a16:creationId xmlns:a16="http://schemas.microsoft.com/office/drawing/2014/main" xmlns="" id="{91418BBC-9F07-494F-9A3B-538B5EE8F275}"/>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7" name="椭圆 6">
              <a:extLst>
                <a:ext uri="{FF2B5EF4-FFF2-40B4-BE49-F238E27FC236}">
                  <a16:creationId xmlns:a16="http://schemas.microsoft.com/office/drawing/2014/main" xmlns="" id="{95103F46-28D9-4CD8-8047-46FDE1244299}"/>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2338815D-7459-45E6-804D-DD39B5827F7B}"/>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0544001B-F6FA-4E7D-86C6-2CCEB419D229}"/>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072C0A34-DE34-4B20-AE11-3BBF648173B0}"/>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7E25E93E-0B7B-4AFA-9952-749953E2BE0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F4DAF59A-0C04-4C49-BAEE-993B07676725}"/>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B8D46B4E-9BAE-4E83-B5BB-C2EAAC0B8B66}"/>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86E1451D-257A-4E44-A6AF-3126A8D9CBC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19BBF9F1-AF42-4BE2-BE01-28830F680F72}"/>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0E7D70E1-8F5F-47B8-97F0-90F3D6725B87}"/>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C0AD894-93B7-46C7-91B2-8AE68430B4D2}"/>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C3ED2CD7-CCDC-4A4B-A628-6EDD173710C1}"/>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56B144FD-02CC-44BC-996B-351478DE48EB}"/>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DC063F55-CEF9-4BF4-91D9-32AA00A115D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EFE47809-76E6-44CE-869D-13D370727679}"/>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14B64EE-7BAE-4DE8-8EF2-0391FE457200}"/>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4BBEC48-82BD-4BF5-B2C1-5530B4C68C88}"/>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BF361224-63F0-4A1F-ACBD-5A8DEB739F37}"/>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a16="http://schemas.microsoft.com/office/drawing/2014/main" xmlns="" id="{81F79FF9-8480-4003-8C92-CBA2939D40A0}"/>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D7D0203-0012-4A75-AC8C-1D4F26A3A698}"/>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8F72DFBA-F7AD-4703-9B1B-CA82632966FB}"/>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26874869-DBB5-4471-99CA-8B7477A7D3AF}"/>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占位符 13">
            <a:extLst>
              <a:ext uri="{FF2B5EF4-FFF2-40B4-BE49-F238E27FC236}">
                <a16:creationId xmlns:a16="http://schemas.microsoft.com/office/drawing/2014/main" xmlns="" id="{6D79F05A-9924-4236-A897-4728E66CC2C4}"/>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30" name="文本占位符 16">
            <a:extLst>
              <a:ext uri="{FF2B5EF4-FFF2-40B4-BE49-F238E27FC236}">
                <a16:creationId xmlns:a16="http://schemas.microsoft.com/office/drawing/2014/main" xmlns="" id="{31946336-C16C-4712-A53B-1BC95FCA0DD0}"/>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
        <p:nvSpPr>
          <p:cNvPr id="35" name="图片占位符 34">
            <a:extLst>
              <a:ext uri="{FF2B5EF4-FFF2-40B4-BE49-F238E27FC236}">
                <a16:creationId xmlns:a16="http://schemas.microsoft.com/office/drawing/2014/main" xmlns="" id="{F21CC11E-52F4-4477-BCAA-9AADDE166F18}"/>
              </a:ext>
            </a:extLst>
          </p:cNvPr>
          <p:cNvSpPr>
            <a:spLocks noGrp="1"/>
          </p:cNvSpPr>
          <p:nvPr>
            <p:ph type="pic" sz="quarter" idx="12"/>
          </p:nvPr>
        </p:nvSpPr>
        <p:spPr>
          <a:xfrm>
            <a:off x="665754" y="2500313"/>
            <a:ext cx="5156200" cy="3438525"/>
          </a:xfrm>
          <a:prstGeom prst="rect">
            <a:avLst/>
          </a:prstGeom>
          <a:scene3d>
            <a:camera prst="perspectiveRight">
              <a:rot lat="0" lon="19199993" rev="0"/>
            </a:camera>
            <a:lightRig rig="threePt" dir="t"/>
          </a:scene3d>
        </p:spPr>
        <p:txBody>
          <a:bodyPr/>
          <a:lstStyle/>
          <a:p>
            <a:endParaRPr lang="zh-CN" altLang="en-US" dirty="0"/>
          </a:p>
        </p:txBody>
      </p:sp>
      <p:sp>
        <p:nvSpPr>
          <p:cNvPr id="36" name="图片占位符 34">
            <a:extLst>
              <a:ext uri="{FF2B5EF4-FFF2-40B4-BE49-F238E27FC236}">
                <a16:creationId xmlns:a16="http://schemas.microsoft.com/office/drawing/2014/main" xmlns="" id="{E55C85A1-8502-4F17-9F40-2CEE040695FC}"/>
              </a:ext>
            </a:extLst>
          </p:cNvPr>
          <p:cNvSpPr>
            <a:spLocks noGrp="1"/>
          </p:cNvSpPr>
          <p:nvPr>
            <p:ph type="pic" sz="quarter" idx="13"/>
          </p:nvPr>
        </p:nvSpPr>
        <p:spPr>
          <a:xfrm>
            <a:off x="6375784" y="2500313"/>
            <a:ext cx="5156200" cy="3438525"/>
          </a:xfrm>
          <a:prstGeom prst="rect">
            <a:avLst/>
          </a:prstGeom>
          <a:scene3d>
            <a:camera prst="perspectiveLeft">
              <a:rot lat="0" lon="2400000" rev="0"/>
            </a:camera>
            <a:lightRig rig="threePt" dir="t"/>
          </a:scene3d>
        </p:spPr>
        <p:txBody>
          <a:bodyPr/>
          <a:lstStyle/>
          <a:p>
            <a:endParaRPr lang="zh-CN" altLang="en-US" dirty="0"/>
          </a:p>
        </p:txBody>
      </p:sp>
      <p:sp>
        <p:nvSpPr>
          <p:cNvPr id="37" name="图片占位符 34">
            <a:extLst>
              <a:ext uri="{FF2B5EF4-FFF2-40B4-BE49-F238E27FC236}">
                <a16:creationId xmlns:a16="http://schemas.microsoft.com/office/drawing/2014/main" xmlns="" id="{01D93D42-C059-4D55-8A50-98412FBFBB39}"/>
              </a:ext>
            </a:extLst>
          </p:cNvPr>
          <p:cNvSpPr>
            <a:spLocks noGrp="1"/>
          </p:cNvSpPr>
          <p:nvPr>
            <p:ph type="pic" sz="quarter" idx="14"/>
          </p:nvPr>
        </p:nvSpPr>
        <p:spPr>
          <a:xfrm>
            <a:off x="3520769" y="2500313"/>
            <a:ext cx="5156200" cy="3438525"/>
          </a:xfrm>
          <a:prstGeom prst="rect">
            <a:avLst/>
          </a:prstGeom>
        </p:spPr>
        <p:txBody>
          <a:bodyPr/>
          <a:lstStyle/>
          <a:p>
            <a:endParaRPr lang="zh-CN" altLang="en-US" dirty="0"/>
          </a:p>
        </p:txBody>
      </p:sp>
    </p:spTree>
    <p:extLst>
      <p:ext uri="{BB962C8B-B14F-4D97-AF65-F5344CB8AC3E}">
        <p14:creationId xmlns:p14="http://schemas.microsoft.com/office/powerpoint/2010/main" val="746307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xmlns="" id="{83801C43-841B-4E28-B28C-3F2EA56E6E49}"/>
              </a:ext>
            </a:extLst>
          </p:cNvPr>
          <p:cNvSpPr>
            <a:spLocks noGrp="1"/>
          </p:cNvSpPr>
          <p:nvPr>
            <p:ph type="pic" sz="quarter" idx="14"/>
          </p:nvPr>
        </p:nvSpPr>
        <p:spPr>
          <a:xfrm>
            <a:off x="2835274" y="2905124"/>
            <a:ext cx="2736985" cy="1539554"/>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5" name="图片占位符 14">
            <a:extLst>
              <a:ext uri="{FF2B5EF4-FFF2-40B4-BE49-F238E27FC236}">
                <a16:creationId xmlns:a16="http://schemas.microsoft.com/office/drawing/2014/main" xmlns="" id="{555A8CFA-C470-457A-A769-060FEEB306AD}"/>
              </a:ext>
            </a:extLst>
          </p:cNvPr>
          <p:cNvSpPr>
            <a:spLocks noGrp="1"/>
          </p:cNvSpPr>
          <p:nvPr>
            <p:ph type="pic" sz="quarter" idx="12"/>
          </p:nvPr>
        </p:nvSpPr>
        <p:spPr>
          <a:xfrm rot="20700000">
            <a:off x="6901294" y="1860518"/>
            <a:ext cx="2777658" cy="1562433"/>
          </a:xfrm>
          <a:prstGeom prst="rect">
            <a:avLst/>
          </a:prstGeom>
        </p:spPr>
        <p:txBody>
          <a:bodyPr/>
          <a:lstStyle/>
          <a:p>
            <a:endParaRPr lang="zh-CN" altLang="en-US" dirty="0"/>
          </a:p>
        </p:txBody>
      </p:sp>
      <p:sp>
        <p:nvSpPr>
          <p:cNvPr id="22" name="图片占位符 21">
            <a:extLst>
              <a:ext uri="{FF2B5EF4-FFF2-40B4-BE49-F238E27FC236}">
                <a16:creationId xmlns:a16="http://schemas.microsoft.com/office/drawing/2014/main" xmlns="" id="{27EC21CA-907F-47C8-9E14-C5EDB112B33A}"/>
              </a:ext>
            </a:extLst>
          </p:cNvPr>
          <p:cNvSpPr>
            <a:spLocks noGrp="1"/>
          </p:cNvSpPr>
          <p:nvPr>
            <p:ph type="pic" sz="quarter" idx="15"/>
          </p:nvPr>
        </p:nvSpPr>
        <p:spPr>
          <a:xfrm rot="900000">
            <a:off x="1092504" y="3932158"/>
            <a:ext cx="2596085" cy="1460298"/>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0" name="图片占位符 9">
            <a:extLst>
              <a:ext uri="{FF2B5EF4-FFF2-40B4-BE49-F238E27FC236}">
                <a16:creationId xmlns:a16="http://schemas.microsoft.com/office/drawing/2014/main" xmlns="" id="{8F65FEA5-352D-4334-A3BF-89E3B10A7EB1}"/>
              </a:ext>
            </a:extLst>
          </p:cNvPr>
          <p:cNvSpPr>
            <a:spLocks noGrp="1"/>
          </p:cNvSpPr>
          <p:nvPr>
            <p:ph type="pic" sz="quarter" idx="10"/>
          </p:nvPr>
        </p:nvSpPr>
        <p:spPr>
          <a:xfrm rot="935372">
            <a:off x="4064429" y="1580493"/>
            <a:ext cx="3057463" cy="1719823"/>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3" name="图片占位符 12">
            <a:extLst>
              <a:ext uri="{FF2B5EF4-FFF2-40B4-BE49-F238E27FC236}">
                <a16:creationId xmlns:a16="http://schemas.microsoft.com/office/drawing/2014/main" xmlns="" id="{06778BEA-2037-4228-8771-4CF89D119A9B}"/>
              </a:ext>
            </a:extLst>
          </p:cNvPr>
          <p:cNvSpPr>
            <a:spLocks noGrp="1"/>
          </p:cNvSpPr>
          <p:nvPr>
            <p:ph type="pic" sz="quarter" idx="11"/>
          </p:nvPr>
        </p:nvSpPr>
        <p:spPr>
          <a:xfrm rot="900000">
            <a:off x="4546425" y="3496380"/>
            <a:ext cx="3567027" cy="2006453"/>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grpSp>
        <p:nvGrpSpPr>
          <p:cNvPr id="23" name="组合 22">
            <a:extLst>
              <a:ext uri="{FF2B5EF4-FFF2-40B4-BE49-F238E27FC236}">
                <a16:creationId xmlns:a16="http://schemas.microsoft.com/office/drawing/2014/main" xmlns="" id="{ED7A416E-4D21-4E2E-89BF-A6CD0A83D1C1}"/>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24" name="椭圆 23">
              <a:extLst>
                <a:ext uri="{FF2B5EF4-FFF2-40B4-BE49-F238E27FC236}">
                  <a16:creationId xmlns:a16="http://schemas.microsoft.com/office/drawing/2014/main" xmlns="" id="{067CDF16-26C8-4D92-8977-9C9A7D55D3BC}"/>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343B348-DEA3-4743-87BF-CF0931BED936}"/>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F3CDF58-60B0-4C41-8363-A18401FFFE68}"/>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xmlns="" id="{37A27E66-BD38-4B74-8870-272013A0D491}"/>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2F0CFE22-F393-4E61-A15C-B2B5C69943BF}"/>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AD36CCA6-EFEB-42A6-A697-A11DEAB5C7D6}"/>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205561CF-DC80-4A43-8CFD-F81CC8CC3180}"/>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F29452B-2E74-417E-B97B-AACA4310B414}"/>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5D46F98F-77AD-411F-8F71-2433F881E3CC}"/>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5AB2200D-288A-47D6-A0A2-4E022A8B3733}"/>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B277FB87-1580-467A-9F22-B13EC7DCA4BF}"/>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673F37E3-12E6-4A46-B36F-0DD4F0CD1A8B}"/>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72D3A22-0798-40FA-AA85-036E1E4B6837}"/>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DC69BC3F-EF60-41BB-B2F7-9E6A455686E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EC0E709-2B67-4212-8D28-3E5A187D9DD3}"/>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4003A97B-53DE-4E0D-BAFB-F88D4011ACDF}"/>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D58C253A-6D94-4E74-832A-62AF1B8606F6}"/>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7F5DE794-C769-4420-9C87-14F48E9B0CE4}"/>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a:extLst>
              <a:ext uri="{FF2B5EF4-FFF2-40B4-BE49-F238E27FC236}">
                <a16:creationId xmlns:a16="http://schemas.microsoft.com/office/drawing/2014/main" xmlns="" id="{EFA2B232-FA25-4F09-9CE3-4B2B1140E208}"/>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60B1F303-D147-4FC0-BF45-24CEAD9E7D26}"/>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93582C7-8DAE-4B64-8852-01F054D6F2C5}"/>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6F32CEBC-97BC-441D-9406-D37E44D22736}"/>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占位符 13">
            <a:extLst>
              <a:ext uri="{FF2B5EF4-FFF2-40B4-BE49-F238E27FC236}">
                <a16:creationId xmlns:a16="http://schemas.microsoft.com/office/drawing/2014/main" xmlns="" id="{668DB50D-F6BA-40F0-A0F2-CA99B531B29E}"/>
              </a:ext>
            </a:extLst>
          </p:cNvPr>
          <p:cNvSpPr>
            <a:spLocks noGrp="1"/>
          </p:cNvSpPr>
          <p:nvPr>
            <p:ph type="body" sz="quarter" idx="16"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47" name="文本占位符 16">
            <a:extLst>
              <a:ext uri="{FF2B5EF4-FFF2-40B4-BE49-F238E27FC236}">
                <a16:creationId xmlns:a16="http://schemas.microsoft.com/office/drawing/2014/main" xmlns="" id="{CD85B16A-DC5C-44CB-849C-FC0244872E0F}"/>
              </a:ext>
            </a:extLst>
          </p:cNvPr>
          <p:cNvSpPr>
            <a:spLocks noGrp="1"/>
          </p:cNvSpPr>
          <p:nvPr>
            <p:ph type="body" sz="quarter" idx="17"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
        <p:nvSpPr>
          <p:cNvPr id="17" name="图片占位符 16">
            <a:extLst>
              <a:ext uri="{FF2B5EF4-FFF2-40B4-BE49-F238E27FC236}">
                <a16:creationId xmlns:a16="http://schemas.microsoft.com/office/drawing/2014/main" xmlns="" id="{785A2705-D209-47C9-8053-65C587D602BD}"/>
              </a:ext>
            </a:extLst>
          </p:cNvPr>
          <p:cNvSpPr>
            <a:spLocks noGrp="1"/>
          </p:cNvSpPr>
          <p:nvPr>
            <p:ph type="pic" sz="quarter" idx="13"/>
          </p:nvPr>
        </p:nvSpPr>
        <p:spPr>
          <a:xfrm>
            <a:off x="8194674" y="3428999"/>
            <a:ext cx="3320430" cy="1867742"/>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Tree>
    <p:extLst>
      <p:ext uri="{BB962C8B-B14F-4D97-AF65-F5344CB8AC3E}">
        <p14:creationId xmlns:p14="http://schemas.microsoft.com/office/powerpoint/2010/main" val="3215353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accent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B49DF270-795D-434F-909F-8C2470CFF504}"/>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任意多边形: 形状 2">
            <a:extLst>
              <a:ext uri="{FF2B5EF4-FFF2-40B4-BE49-F238E27FC236}">
                <a16:creationId xmlns:a16="http://schemas.microsoft.com/office/drawing/2014/main" xmlns="" id="{87B2E938-C27D-4A72-982A-296733A46F4A}"/>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a:extLst>
              <a:ext uri="{FF2B5EF4-FFF2-40B4-BE49-F238E27FC236}">
                <a16:creationId xmlns:a16="http://schemas.microsoft.com/office/drawing/2014/main" xmlns="" id="{889DB9F4-5816-41F3-989E-B66C6F36E5C4}"/>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 name="组合 9">
            <a:extLst>
              <a:ext uri="{FF2B5EF4-FFF2-40B4-BE49-F238E27FC236}">
                <a16:creationId xmlns:a16="http://schemas.microsoft.com/office/drawing/2014/main" xmlns="" id="{85E633A7-BF11-41C8-841A-24383ADB0DD0}"/>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1" name="椭圆 10">
              <a:extLst>
                <a:ext uri="{FF2B5EF4-FFF2-40B4-BE49-F238E27FC236}">
                  <a16:creationId xmlns:a16="http://schemas.microsoft.com/office/drawing/2014/main" xmlns="" id="{EEAD3A27-C764-498B-8FD8-DC141528901F}"/>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1A0CCB15-03CA-48BB-B849-D84EDCA7B1D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 name="组合 12">
            <a:extLst>
              <a:ext uri="{FF2B5EF4-FFF2-40B4-BE49-F238E27FC236}">
                <a16:creationId xmlns:a16="http://schemas.microsoft.com/office/drawing/2014/main" xmlns="" id="{A17EAC56-5D56-49F6-B71B-453618F561ED}"/>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4" name="椭圆 13">
              <a:extLst>
                <a:ext uri="{FF2B5EF4-FFF2-40B4-BE49-F238E27FC236}">
                  <a16:creationId xmlns:a16="http://schemas.microsoft.com/office/drawing/2014/main" xmlns="" id="{CBAC54FA-5011-4DE9-9155-A4A5CCA175F4}"/>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58E4E201-F308-4932-AC3B-B7D964091C3F}"/>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椭圆 15">
            <a:extLst>
              <a:ext uri="{FF2B5EF4-FFF2-40B4-BE49-F238E27FC236}">
                <a16:creationId xmlns:a16="http://schemas.microsoft.com/office/drawing/2014/main" xmlns="" id="{8DC6E685-0731-443C-BF14-B292D362D055}"/>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20271497-AB3D-4292-A724-4BB9776EB3FB}"/>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7568E30-3D38-4677-88B1-82B1F550CEA5}"/>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79D2491A-4B8B-4293-B189-37C5D13FAC22}"/>
              </a:ext>
            </a:extLst>
          </p:cNvPr>
          <p:cNvGrpSpPr/>
          <p:nvPr userDrawn="1"/>
        </p:nvGrpSpPr>
        <p:grpSpPr>
          <a:xfrm>
            <a:off x="10480807" y="5895609"/>
            <a:ext cx="1006511" cy="441647"/>
            <a:chOff x="6160303" y="4140902"/>
            <a:chExt cx="1425997" cy="625713"/>
          </a:xfrm>
          <a:solidFill>
            <a:schemeClr val="bg1">
              <a:lumMod val="95000"/>
            </a:schemeClr>
          </a:solidFill>
        </p:grpSpPr>
        <p:sp>
          <p:nvSpPr>
            <p:cNvPr id="20" name="椭圆 19">
              <a:extLst>
                <a:ext uri="{FF2B5EF4-FFF2-40B4-BE49-F238E27FC236}">
                  <a16:creationId xmlns:a16="http://schemas.microsoft.com/office/drawing/2014/main" xmlns="" id="{CA336531-46CE-435E-B895-9BBE34D6A5F4}"/>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366E4C64-E280-44F4-8D01-BE5421E98524}"/>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447AE84F-FE54-476A-B85D-43A475D59495}"/>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xmlns="" id="{BE2240DB-D715-41CA-88CB-A3125C07B6F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987B43D-5B3C-453E-8A2E-2D4172E4F0CB}"/>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70076B2E-BBEC-4ED0-9B82-B5A39CBC7300}"/>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A1151B06-55C0-4B25-9C16-B8A6AC10D603}"/>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F06B34AD-4840-4D3F-AA6F-F87094E1F0A4}"/>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373A89C3-49D2-464C-A54F-724EF249D08B}"/>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A56EBA4-6E77-4170-9EF4-75E67C1F35F0}"/>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EE3864A5-2205-4B3E-9697-7DAD9D8DF051}"/>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53CD8D18-5144-4853-BF87-7388567FCCA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E5089E5A-A4C0-4AD7-821A-9348BD939762}"/>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BC8868C3-F570-4A3B-A4F6-1322C4A039D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A3C79137-7084-4623-9724-E46C7A3C2E46}"/>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ED2A3DFE-6EEE-4384-9F20-E54EB7A412A3}"/>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52FC4EE5-7005-40D7-B3A3-7531F9E35983}"/>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E59686D7-1A64-46FC-A99F-BD4288A7F80B}"/>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a:extLst>
              <a:ext uri="{FF2B5EF4-FFF2-40B4-BE49-F238E27FC236}">
                <a16:creationId xmlns:a16="http://schemas.microsoft.com/office/drawing/2014/main" xmlns="" id="{7C8E091B-C7DB-484F-9522-ECC3F76A9F0C}"/>
              </a:ext>
            </a:extLst>
          </p:cNvPr>
          <p:cNvSpPr/>
          <p:nvPr userDrawn="1"/>
        </p:nvSpPr>
        <p:spPr>
          <a:xfrm>
            <a:off x="6096000" y="2438267"/>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xmlns="" id="{59438C98-31D2-4070-B406-1B8250C7F242}"/>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xmlns="" id="{1672EA0A-2348-4FA2-8C46-EF7676B2C5B1}"/>
              </a:ext>
            </a:extLst>
          </p:cNvPr>
          <p:cNvGrpSpPr/>
          <p:nvPr userDrawn="1"/>
        </p:nvGrpSpPr>
        <p:grpSpPr>
          <a:xfrm>
            <a:off x="704682" y="6041460"/>
            <a:ext cx="297180" cy="243837"/>
            <a:chOff x="11221720" y="5704242"/>
            <a:chExt cx="297180" cy="243837"/>
          </a:xfrm>
          <a:solidFill>
            <a:schemeClr val="accent3"/>
          </a:solidFill>
        </p:grpSpPr>
        <p:sp>
          <p:nvSpPr>
            <p:cNvPr id="41" name="矩形 40">
              <a:extLst>
                <a:ext uri="{FF2B5EF4-FFF2-40B4-BE49-F238E27FC236}">
                  <a16:creationId xmlns:a16="http://schemas.microsoft.com/office/drawing/2014/main" xmlns="" id="{DD4D33F9-B40D-4BE3-B017-F8902FEDBDAF}"/>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48CD4F35-D005-4F39-87E0-43B7E3EAB6B1}"/>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6AD060D5-D6C7-4EC6-8051-7B1DFBD518E5}"/>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a:extLst>
              <a:ext uri="{FF2B5EF4-FFF2-40B4-BE49-F238E27FC236}">
                <a16:creationId xmlns:a16="http://schemas.microsoft.com/office/drawing/2014/main" xmlns="" id="{05D5B4F2-FDA8-4C8A-AC1B-06DCF3DA54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901958" cy="6858000"/>
          </a:xfrm>
          <a:prstGeom prst="rect">
            <a:avLst/>
          </a:prstGeom>
        </p:spPr>
      </p:pic>
      <p:sp>
        <p:nvSpPr>
          <p:cNvPr id="45" name="文本占位符 104">
            <a:extLst>
              <a:ext uri="{FF2B5EF4-FFF2-40B4-BE49-F238E27FC236}">
                <a16:creationId xmlns:a16="http://schemas.microsoft.com/office/drawing/2014/main" xmlns="" id="{D7CAAB8B-BA51-421C-A533-A81FD43B7A3C}"/>
              </a:ext>
            </a:extLst>
          </p:cNvPr>
          <p:cNvSpPr>
            <a:spLocks noGrp="1"/>
          </p:cNvSpPr>
          <p:nvPr>
            <p:ph type="body" sz="quarter" idx="12" hasCustomPrompt="1"/>
          </p:nvPr>
        </p:nvSpPr>
        <p:spPr>
          <a:xfrm>
            <a:off x="8490084" y="3831287"/>
            <a:ext cx="3028817" cy="609398"/>
          </a:xfrm>
          <a:prstGeom prst="rect">
            <a:avLst/>
          </a:prstGeom>
        </p:spPr>
        <p:txBody>
          <a:bodyPr wrap="square" lIns="0" tIns="0" rIns="0" bIns="0">
            <a:spAutoFit/>
          </a:bodyPr>
          <a:lstStyle>
            <a:lvl1pPr marL="0" indent="0" algn="dist">
              <a:buNone/>
              <a:defRPr sz="4400"/>
            </a:lvl1pPr>
          </a:lstStyle>
          <a:p>
            <a:pPr algn="r"/>
            <a:r>
              <a:rPr lang="en-US" altLang="zh-CN" dirty="0"/>
              <a:t>THANKS</a:t>
            </a:r>
            <a:endParaRPr lang="zh-CN" altLang="en-US" dirty="0"/>
          </a:p>
        </p:txBody>
      </p:sp>
      <p:sp>
        <p:nvSpPr>
          <p:cNvPr id="48" name="文本占位符 33">
            <a:extLst>
              <a:ext uri="{FF2B5EF4-FFF2-40B4-BE49-F238E27FC236}">
                <a16:creationId xmlns:a16="http://schemas.microsoft.com/office/drawing/2014/main" xmlns="" id="{B0267E65-5671-4699-AB69-89559CF1F577}"/>
              </a:ext>
            </a:extLst>
          </p:cNvPr>
          <p:cNvSpPr>
            <a:spLocks noGrp="1"/>
          </p:cNvSpPr>
          <p:nvPr>
            <p:ph type="body" sz="quarter" idx="10" hasCustomPrompt="1"/>
          </p:nvPr>
        </p:nvSpPr>
        <p:spPr>
          <a:xfrm>
            <a:off x="5313606" y="2280338"/>
            <a:ext cx="6205296" cy="1331542"/>
          </a:xfrm>
          <a:prstGeom prst="rect">
            <a:avLst/>
          </a:prstGeom>
        </p:spPr>
        <p:txBody>
          <a:bodyPr/>
          <a:lstStyle>
            <a:lvl1pPr marL="0" indent="0" algn="r">
              <a:buNone/>
              <a:defRPr sz="9600" b="1">
                <a:latin typeface="+mj-ea"/>
                <a:ea typeface="+mj-ea"/>
              </a:defRPr>
            </a:lvl1pPr>
          </a:lstStyle>
          <a:p>
            <a:r>
              <a:rPr lang="zh-CN" altLang="en-US" dirty="0">
                <a:ln w="25400">
                  <a:solidFill>
                    <a:schemeClr val="accent4"/>
                  </a:solidFill>
                </a:ln>
                <a:noFill/>
              </a:rPr>
              <a:t>感谢观看</a:t>
            </a:r>
            <a:endParaRPr lang="zh-CN" altLang="en-US" dirty="0"/>
          </a:p>
        </p:txBody>
      </p:sp>
      <p:pic>
        <p:nvPicPr>
          <p:cNvPr id="49" name="图片 48">
            <a:extLst>
              <a:ext uri="{FF2B5EF4-FFF2-40B4-BE49-F238E27FC236}">
                <a16:creationId xmlns:a16="http://schemas.microsoft.com/office/drawing/2014/main" xmlns="" id="{272E36B7-3386-4695-AA13-84A199E9CB77}"/>
              </a:ext>
            </a:extLst>
          </p:cNvPr>
          <p:cNvPicPr>
            <a:picLocks noChangeAspect="1"/>
          </p:cNvPicPr>
          <p:nvPr userDrawn="1"/>
        </p:nvPicPr>
        <p:blipFill rotWithShape="1">
          <a:blip r:embed="rId3"/>
          <a:srcRect l="14325" t="25876" r="14528" b="32309"/>
          <a:stretch/>
        </p:blipFill>
        <p:spPr>
          <a:xfrm>
            <a:off x="9760720" y="487680"/>
            <a:ext cx="1758180" cy="464037"/>
          </a:xfrm>
          <a:prstGeom prst="rect">
            <a:avLst/>
          </a:prstGeom>
        </p:spPr>
      </p:pic>
      <p:sp>
        <p:nvSpPr>
          <p:cNvPr id="50" name="内容占位符 101">
            <a:extLst>
              <a:ext uri="{FF2B5EF4-FFF2-40B4-BE49-F238E27FC236}">
                <a16:creationId xmlns:a16="http://schemas.microsoft.com/office/drawing/2014/main" xmlns="" id="{843C7821-C0F4-4F20-AFB4-F7D3BF3D719E}"/>
              </a:ext>
            </a:extLst>
          </p:cNvPr>
          <p:cNvSpPr>
            <a:spLocks noGrp="1"/>
          </p:cNvSpPr>
          <p:nvPr>
            <p:ph sz="quarter" idx="13" hasCustomPrompt="1"/>
          </p:nvPr>
        </p:nvSpPr>
        <p:spPr>
          <a:xfrm>
            <a:off x="9261773" y="5310358"/>
            <a:ext cx="2197268" cy="276999"/>
          </a:xfrm>
          <a:prstGeom prst="rect">
            <a:avLst/>
          </a:prstGeom>
        </p:spPr>
        <p:txBody>
          <a:bodyPr wrap="none" lIns="0" tIns="0" rIns="0" bIns="0">
            <a:spAutoFit/>
          </a:bodyPr>
          <a:lstStyle>
            <a:lvl1pPr marL="0" indent="0" algn="r">
              <a:buNone/>
              <a:defRPr sz="2000" b="0">
                <a:latin typeface="+mj-ea"/>
                <a:ea typeface="+mj-ea"/>
              </a:defRPr>
            </a:lvl1pPr>
          </a:lstStyle>
          <a:p>
            <a:pPr lvl="0"/>
            <a:r>
              <a:rPr lang="zh-CN" altLang="en-US" dirty="0"/>
              <a:t>汇报人：</a:t>
            </a:r>
            <a:r>
              <a:rPr lang="en-US" altLang="zh-CN" dirty="0"/>
              <a:t>Microsoft</a:t>
            </a:r>
            <a:endParaRPr lang="zh-CN" altLang="en-US" dirty="0"/>
          </a:p>
        </p:txBody>
      </p:sp>
    </p:spTree>
    <p:extLst>
      <p:ext uri="{BB962C8B-B14F-4D97-AF65-F5344CB8AC3E}">
        <p14:creationId xmlns:p14="http://schemas.microsoft.com/office/powerpoint/2010/main" val="3136298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988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2021/8/22</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2795197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1"/>
        </a:solidFill>
        <a:effectLst/>
      </p:bgPr>
    </p:bg>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xmlns="" id="{285A249E-CC97-4659-8054-852976CD5AB2}"/>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xmlns="" id="{5DED2B74-2FCE-4430-B7E5-D2ED7A696301}"/>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任意多边形: 形状 20">
            <a:extLst>
              <a:ext uri="{FF2B5EF4-FFF2-40B4-BE49-F238E27FC236}">
                <a16:creationId xmlns:a16="http://schemas.microsoft.com/office/drawing/2014/main" xmlns="" id="{5378A56E-88C8-438F-9DFB-D8308D4EA705}"/>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4" name="组合 23">
            <a:extLst>
              <a:ext uri="{FF2B5EF4-FFF2-40B4-BE49-F238E27FC236}">
                <a16:creationId xmlns:a16="http://schemas.microsoft.com/office/drawing/2014/main" xmlns="" id="{16DE0FDF-704B-4CFA-ABF9-9D651D958A07}"/>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22" name="椭圆 21">
              <a:extLst>
                <a:ext uri="{FF2B5EF4-FFF2-40B4-BE49-F238E27FC236}">
                  <a16:creationId xmlns:a16="http://schemas.microsoft.com/office/drawing/2014/main" xmlns="" id="{D29A1EA3-D426-4AB2-98A5-ECF99081062D}"/>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08D95803-77CD-42BA-B83C-6A6F582BC263}"/>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xmlns="" id="{BD28CD40-5C2D-497C-9AF6-0B37BF3491DD}"/>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29" name="椭圆 28">
              <a:extLst>
                <a:ext uri="{FF2B5EF4-FFF2-40B4-BE49-F238E27FC236}">
                  <a16:creationId xmlns:a16="http://schemas.microsoft.com/office/drawing/2014/main" xmlns="" id="{B6141DBC-57F8-4D4E-BFED-D127A8751764}"/>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2E66FEC7-CAA5-4E27-B5DD-C17E127A89BC}"/>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5" name="椭圆 34">
            <a:extLst>
              <a:ext uri="{FF2B5EF4-FFF2-40B4-BE49-F238E27FC236}">
                <a16:creationId xmlns:a16="http://schemas.microsoft.com/office/drawing/2014/main" xmlns="" id="{D11B1FAE-D08B-4FDF-BFE2-E7FB7EBE27FD}"/>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17550C9C-4824-4802-934A-8A1B3E5EF8DF}"/>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9DEA3AFD-D3B6-48AF-A82F-BAF9A6E4CA41}"/>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xmlns="" id="{2EE2DAEA-03A8-446B-8602-BE8A50694D3F}"/>
              </a:ext>
            </a:extLst>
          </p:cNvPr>
          <p:cNvGrpSpPr/>
          <p:nvPr userDrawn="1"/>
        </p:nvGrpSpPr>
        <p:grpSpPr>
          <a:xfrm>
            <a:off x="10480807" y="5895609"/>
            <a:ext cx="1006511" cy="441647"/>
            <a:chOff x="6160303" y="4140902"/>
            <a:chExt cx="1425997" cy="625713"/>
          </a:xfrm>
          <a:solidFill>
            <a:schemeClr val="bg1">
              <a:lumMod val="95000"/>
            </a:schemeClr>
          </a:solidFill>
        </p:grpSpPr>
        <p:sp>
          <p:nvSpPr>
            <p:cNvPr id="66" name="椭圆 65">
              <a:extLst>
                <a:ext uri="{FF2B5EF4-FFF2-40B4-BE49-F238E27FC236}">
                  <a16:creationId xmlns:a16="http://schemas.microsoft.com/office/drawing/2014/main" xmlns="" id="{B6C3744D-8DF5-4C8E-81DB-A9106C26D5B2}"/>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CAFB64D3-7AD1-4B99-AA4B-2130F1445EE1}"/>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457A7D54-19AC-4132-98A7-F0E11C45930F}"/>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68">
              <a:extLst>
                <a:ext uri="{FF2B5EF4-FFF2-40B4-BE49-F238E27FC236}">
                  <a16:creationId xmlns:a16="http://schemas.microsoft.com/office/drawing/2014/main" xmlns="" id="{93EA3D1A-3E69-4FAD-A540-ACEE4E24909A}"/>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84BA337A-7C72-437A-B475-6BB2A4397156}"/>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F491EDE8-1697-4C11-94FE-F921441CF5D0}"/>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6CA3FA4A-3A41-4A4F-9AA4-25DC3129A69A}"/>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D5DADFB6-3C93-4D17-9902-61AE55C67A48}"/>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C02860BE-EB59-405D-8359-436BF42B5914}"/>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065E08F5-BEE9-4490-A711-F673B7CC9C6C}"/>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0EC00FFE-E772-4559-94EE-8A8AAD8D3C83}"/>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1E224AC9-F646-4EC2-9750-0701AB714A7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4C7C3BEA-320D-48CB-BFBF-E4EF6D62F884}"/>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E1D3E02A-2559-4A8E-8E62-9A06CD3E180D}"/>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55790205-5996-46C1-B2C3-89B71DFF34C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ADDF0B5A-6251-49C6-B614-A6536BFA8A41}"/>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18C247B0-4180-43D4-A44D-6AA73180E38F}"/>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E8762987-3723-4724-A6A7-90D32865B693}"/>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a:extLst>
              <a:ext uri="{FF2B5EF4-FFF2-40B4-BE49-F238E27FC236}">
                <a16:creationId xmlns:a16="http://schemas.microsoft.com/office/drawing/2014/main" xmlns="" id="{6FF77B76-310E-4EB2-95C5-47F9806DCD1E}"/>
              </a:ext>
            </a:extLst>
          </p:cNvPr>
          <p:cNvSpPr/>
          <p:nvPr/>
        </p:nvSpPr>
        <p:spPr>
          <a:xfrm>
            <a:off x="6096000" y="2438267"/>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a:extLst>
              <a:ext uri="{FF2B5EF4-FFF2-40B4-BE49-F238E27FC236}">
                <a16:creationId xmlns:a16="http://schemas.microsoft.com/office/drawing/2014/main" xmlns="" id="{5A492F71-C1DA-4508-BB73-934FF19CD325}"/>
              </a:ext>
            </a:extLst>
          </p:cNvPr>
          <p:cNvSpPr/>
          <p:nvPr/>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xmlns="" id="{C4131220-6192-403A-AFD5-8D18022B58BE}"/>
              </a:ext>
            </a:extLst>
          </p:cNvPr>
          <p:cNvGrpSpPr/>
          <p:nvPr/>
        </p:nvGrpSpPr>
        <p:grpSpPr>
          <a:xfrm>
            <a:off x="704682" y="6041460"/>
            <a:ext cx="297180" cy="243837"/>
            <a:chOff x="11221720" y="5704242"/>
            <a:chExt cx="297180" cy="243837"/>
          </a:xfrm>
          <a:solidFill>
            <a:schemeClr val="accent3"/>
          </a:solidFill>
        </p:grpSpPr>
        <p:sp>
          <p:nvSpPr>
            <p:cNvPr id="93" name="矩形 92">
              <a:extLst>
                <a:ext uri="{FF2B5EF4-FFF2-40B4-BE49-F238E27FC236}">
                  <a16:creationId xmlns:a16="http://schemas.microsoft.com/office/drawing/2014/main" xmlns="" id="{D6784360-E438-4D21-9F77-21FC570E1F72}"/>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D5E8DF6C-6A80-46E7-9EC8-2695E84D9FC1}"/>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xmlns="" id="{3001B81D-956A-468A-8C94-0AF930A7FA68}"/>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8" name="图片 107">
            <a:extLst>
              <a:ext uri="{FF2B5EF4-FFF2-40B4-BE49-F238E27FC236}">
                <a16:creationId xmlns:a16="http://schemas.microsoft.com/office/drawing/2014/main" xmlns="" id="{4876AA62-728E-412F-9D7F-732EF87ACD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901958" cy="6858000"/>
          </a:xfrm>
          <a:prstGeom prst="rect">
            <a:avLst/>
          </a:prstGeom>
        </p:spPr>
      </p:pic>
      <p:sp>
        <p:nvSpPr>
          <p:cNvPr id="105" name="文本占位符 104">
            <a:extLst>
              <a:ext uri="{FF2B5EF4-FFF2-40B4-BE49-F238E27FC236}">
                <a16:creationId xmlns:a16="http://schemas.microsoft.com/office/drawing/2014/main" xmlns="" id="{27035B81-7860-4795-9288-680F76854FBC}"/>
              </a:ext>
            </a:extLst>
          </p:cNvPr>
          <p:cNvSpPr>
            <a:spLocks noGrp="1"/>
          </p:cNvSpPr>
          <p:nvPr>
            <p:ph type="body" sz="quarter" idx="12" hasCustomPrompt="1"/>
          </p:nvPr>
        </p:nvSpPr>
        <p:spPr>
          <a:xfrm>
            <a:off x="6138646" y="3831287"/>
            <a:ext cx="5380255" cy="682238"/>
          </a:xfrm>
          <a:prstGeom prst="rect">
            <a:avLst/>
          </a:prstGeom>
        </p:spPr>
        <p:txBody>
          <a:bodyPr wrap="none" lIns="0" tIns="0" rIns="0" bIns="0">
            <a:spAutoFit/>
          </a:bodyPr>
          <a:lstStyle>
            <a:lvl1pPr marL="0" indent="0" algn="r">
              <a:buNone/>
              <a:defRPr sz="2000"/>
            </a:lvl1pPr>
          </a:lstStyle>
          <a:p>
            <a:pPr algn="r"/>
            <a:r>
              <a:rPr lang="en-US" altLang="zh-CN" dirty="0"/>
              <a:t>BUSINESS FINANCE </a:t>
            </a:r>
          </a:p>
          <a:p>
            <a:pPr algn="r"/>
            <a:r>
              <a:rPr lang="en-US" altLang="zh-CN" dirty="0"/>
              <a:t>ATMOSPHERIC BUSINESS PLAN TEMPLATE</a:t>
            </a:r>
            <a:endParaRPr lang="zh-CN" altLang="en-US" dirty="0"/>
          </a:p>
        </p:txBody>
      </p:sp>
      <p:sp>
        <p:nvSpPr>
          <p:cNvPr id="109" name="内容占位符 101">
            <a:extLst>
              <a:ext uri="{FF2B5EF4-FFF2-40B4-BE49-F238E27FC236}">
                <a16:creationId xmlns:a16="http://schemas.microsoft.com/office/drawing/2014/main" xmlns="" id="{1956D818-9568-42AB-B4DD-422D17D14AF9}"/>
              </a:ext>
            </a:extLst>
          </p:cNvPr>
          <p:cNvSpPr>
            <a:spLocks noGrp="1"/>
          </p:cNvSpPr>
          <p:nvPr>
            <p:ph sz="quarter" idx="13" hasCustomPrompt="1"/>
          </p:nvPr>
        </p:nvSpPr>
        <p:spPr>
          <a:xfrm>
            <a:off x="9261773" y="5310358"/>
            <a:ext cx="2197268" cy="276999"/>
          </a:xfrm>
          <a:prstGeom prst="rect">
            <a:avLst/>
          </a:prstGeom>
        </p:spPr>
        <p:txBody>
          <a:bodyPr wrap="none" lIns="0" tIns="0" rIns="0" bIns="0">
            <a:spAutoFit/>
          </a:bodyPr>
          <a:lstStyle>
            <a:lvl1pPr marL="0" indent="0" algn="r">
              <a:buNone/>
              <a:defRPr sz="2000" b="0">
                <a:latin typeface="+mj-ea"/>
                <a:ea typeface="+mj-ea"/>
              </a:defRPr>
            </a:lvl1pPr>
          </a:lstStyle>
          <a:p>
            <a:pPr lvl="0"/>
            <a:r>
              <a:rPr lang="zh-CN" altLang="en-US" dirty="0"/>
              <a:t>汇报人：</a:t>
            </a:r>
            <a:r>
              <a:rPr lang="en-US" altLang="zh-CN" dirty="0"/>
              <a:t>Microsoft</a:t>
            </a:r>
            <a:endParaRPr lang="zh-CN" altLang="en-US" dirty="0"/>
          </a:p>
        </p:txBody>
      </p:sp>
      <p:sp>
        <p:nvSpPr>
          <p:cNvPr id="34" name="文本占位符 33">
            <a:extLst>
              <a:ext uri="{FF2B5EF4-FFF2-40B4-BE49-F238E27FC236}">
                <a16:creationId xmlns:a16="http://schemas.microsoft.com/office/drawing/2014/main" xmlns="" id="{C668E731-457E-40F0-8688-5574640F1AD2}"/>
              </a:ext>
            </a:extLst>
          </p:cNvPr>
          <p:cNvSpPr>
            <a:spLocks noGrp="1"/>
          </p:cNvSpPr>
          <p:nvPr>
            <p:ph type="body" sz="quarter" idx="10" hasCustomPrompt="1"/>
          </p:nvPr>
        </p:nvSpPr>
        <p:spPr>
          <a:xfrm>
            <a:off x="5744309" y="1844358"/>
            <a:ext cx="5774592" cy="1787842"/>
          </a:xfrm>
          <a:prstGeom prst="rect">
            <a:avLst/>
          </a:prstGeom>
        </p:spPr>
        <p:txBody>
          <a:bodyPr/>
          <a:lstStyle>
            <a:lvl1pPr marL="0" indent="0" algn="r">
              <a:buNone/>
              <a:defRPr sz="6000" b="1">
                <a:latin typeface="+mj-ea"/>
                <a:ea typeface="+mj-ea"/>
              </a:defRPr>
            </a:lvl1pPr>
          </a:lstStyle>
          <a:p>
            <a:r>
              <a:rPr lang="zh-CN" altLang="en-US" dirty="0">
                <a:ln w="25400">
                  <a:solidFill>
                    <a:schemeClr val="accent4"/>
                  </a:solidFill>
                </a:ln>
                <a:noFill/>
              </a:rPr>
              <a:t>商务金融</a:t>
            </a:r>
            <a:endParaRPr lang="en-US" altLang="zh-CN" dirty="0">
              <a:ln w="25400">
                <a:solidFill>
                  <a:schemeClr val="accent4"/>
                </a:solidFill>
              </a:ln>
              <a:noFill/>
            </a:endParaRPr>
          </a:p>
          <a:p>
            <a:r>
              <a:rPr lang="zh-CN" altLang="en-US" dirty="0"/>
              <a:t>商业计划书模板</a:t>
            </a:r>
          </a:p>
        </p:txBody>
      </p:sp>
      <p:pic>
        <p:nvPicPr>
          <p:cNvPr id="111" name="图片 110">
            <a:extLst>
              <a:ext uri="{FF2B5EF4-FFF2-40B4-BE49-F238E27FC236}">
                <a16:creationId xmlns:a16="http://schemas.microsoft.com/office/drawing/2014/main" xmlns="" id="{5EE329AD-7E24-468B-A85E-BB0A230BABBE}"/>
              </a:ext>
            </a:extLst>
          </p:cNvPr>
          <p:cNvPicPr>
            <a:picLocks noChangeAspect="1"/>
          </p:cNvPicPr>
          <p:nvPr userDrawn="1"/>
        </p:nvPicPr>
        <p:blipFill rotWithShape="1">
          <a:blip r:embed="rId3"/>
          <a:srcRect l="14325" t="25876" r="14528" b="32309"/>
          <a:stretch/>
        </p:blipFill>
        <p:spPr>
          <a:xfrm>
            <a:off x="9760720" y="487680"/>
            <a:ext cx="1758180" cy="464037"/>
          </a:xfrm>
          <a:prstGeom prst="rect">
            <a:avLst/>
          </a:prstGeom>
        </p:spPr>
      </p:pic>
    </p:spTree>
    <p:extLst>
      <p:ext uri="{BB962C8B-B14F-4D97-AF65-F5344CB8AC3E}">
        <p14:creationId xmlns:p14="http://schemas.microsoft.com/office/powerpoint/2010/main" val="3770895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目录页">
    <p:bg>
      <p:bgPr>
        <a:solidFill>
          <a:schemeClr val="accent1"/>
        </a:solidFill>
        <a:effectLst/>
      </p:bgPr>
    </p:bg>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2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bg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lang="zh-CN" altLang="en-US" sz="1200" b="0" kern="1200" dirty="0">
                <a:solidFill>
                  <a:schemeClr val="bg1"/>
                </a:solidFill>
                <a:latin typeface="+mj-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ltLang="zh-CN" dirty="0"/>
              <a:t>ENTER THE TITLE OF THE PROPOSAL HERE</a:t>
            </a:r>
            <a:endParaRPr lang="zh-CN" altLang="en-US" dirty="0"/>
          </a:p>
        </p:txBody>
      </p:sp>
      <p:grpSp>
        <p:nvGrpSpPr>
          <p:cNvPr id="10" name="组合 9">
            <a:extLst>
              <a:ext uri="{FF2B5EF4-FFF2-40B4-BE49-F238E27FC236}">
                <a16:creationId xmlns:a16="http://schemas.microsoft.com/office/drawing/2014/main" xmlns="" id="{3C5AF1A1-D555-4576-94E2-A0F6D3258157}"/>
              </a:ext>
            </a:extLst>
          </p:cNvPr>
          <p:cNvGrpSpPr/>
          <p:nvPr userDrawn="1"/>
        </p:nvGrpSpPr>
        <p:grpSpPr>
          <a:xfrm>
            <a:off x="-2184420" y="1524000"/>
            <a:ext cx="16560840" cy="5629958"/>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303589"/>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56" name="图片 55">
            <a:extLst>
              <a:ext uri="{FF2B5EF4-FFF2-40B4-BE49-F238E27FC236}">
                <a16:creationId xmlns:a16="http://schemas.microsoft.com/office/drawing/2014/main" xmlns="" id="{F933C8C0-B0F5-4558-BEE1-C48A92638296}"/>
              </a:ext>
            </a:extLst>
          </p:cNvPr>
          <p:cNvPicPr>
            <a:picLocks noChangeAspect="1"/>
          </p:cNvPicPr>
          <p:nvPr userDrawn="1"/>
        </p:nvPicPr>
        <p:blipFill rotWithShape="1">
          <a:blip r:embed="rId2"/>
          <a:srcRect l="13990" t="29790" r="14857" b="32474"/>
          <a:stretch/>
        </p:blipFill>
        <p:spPr>
          <a:xfrm>
            <a:off x="9734308" y="513512"/>
            <a:ext cx="1784591" cy="425018"/>
          </a:xfrm>
          <a:prstGeom prst="rect">
            <a:avLst/>
          </a:prstGeom>
        </p:spPr>
      </p:pic>
    </p:spTree>
    <p:extLst>
      <p:ext uri="{BB962C8B-B14F-4D97-AF65-F5344CB8AC3E}">
        <p14:creationId xmlns:p14="http://schemas.microsoft.com/office/powerpoint/2010/main" val="1895991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八项目录页">
    <p:bg>
      <p:bgPr>
        <a:solidFill>
          <a:schemeClr val="accent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3C5AF1A1-D555-4576-94E2-A0F6D3258157}"/>
              </a:ext>
            </a:extLst>
          </p:cNvPr>
          <p:cNvGrpSpPr/>
          <p:nvPr userDrawn="1"/>
        </p:nvGrpSpPr>
        <p:grpSpPr>
          <a:xfrm rot="10800000">
            <a:off x="-3979072" y="-295753"/>
            <a:ext cx="20150144" cy="6850164"/>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8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tx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sz="1200" b="0">
                <a:solidFill>
                  <a:schemeClr val="tx1"/>
                </a:solidFill>
                <a:latin typeface="+mj-lt"/>
                <a:ea typeface="+mn-ea"/>
              </a:defRPr>
            </a:lvl1pPr>
          </a:lstStyle>
          <a:p>
            <a:pPr lvl="0"/>
            <a:r>
              <a:rPr lang="en-US" altLang="zh-CN" dirty="0"/>
              <a:t>ENTER THE TITLE OF THE PROPOSAL HERE</a:t>
            </a:r>
            <a:endParaRPr lang="zh-CN" altLang="en-US" dirty="0"/>
          </a:p>
        </p:txBody>
      </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283766"/>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31" name="图片 30">
            <a:extLst>
              <a:ext uri="{FF2B5EF4-FFF2-40B4-BE49-F238E27FC236}">
                <a16:creationId xmlns:a16="http://schemas.microsoft.com/office/drawing/2014/main" xmlns="" id="{17C90AD2-7685-4F74-9717-3EC5B34FAC72}"/>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810297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十项目录页">
    <p:bg>
      <p:bgPr>
        <a:solidFill>
          <a:schemeClr val="accent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3C5AF1A1-D555-4576-94E2-A0F6D3258157}"/>
              </a:ext>
            </a:extLst>
          </p:cNvPr>
          <p:cNvGrpSpPr/>
          <p:nvPr userDrawn="1"/>
        </p:nvGrpSpPr>
        <p:grpSpPr>
          <a:xfrm rot="10800000">
            <a:off x="-3979072" y="-295754"/>
            <a:ext cx="20150144" cy="7489033"/>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8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tx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sz="1200" b="0">
                <a:solidFill>
                  <a:schemeClr val="tx1"/>
                </a:solidFill>
                <a:latin typeface="+mj-lt"/>
                <a:ea typeface="+mn-ea"/>
              </a:defRPr>
            </a:lvl1pPr>
          </a:lstStyle>
          <a:p>
            <a:pPr lvl="0"/>
            <a:r>
              <a:rPr lang="en-US" altLang="zh-CN" dirty="0"/>
              <a:t>ENTER THE TITLE OF THE PROPOSAL HERE</a:t>
            </a:r>
            <a:endParaRPr lang="zh-CN" altLang="en-US" dirty="0"/>
          </a:p>
        </p:txBody>
      </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283766"/>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29" name="图片 28">
            <a:extLst>
              <a:ext uri="{FF2B5EF4-FFF2-40B4-BE49-F238E27FC236}">
                <a16:creationId xmlns:a16="http://schemas.microsoft.com/office/drawing/2014/main" xmlns="" id="{7962F073-0ED2-447D-9D14-7D3F3471E6FE}"/>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29417739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章节过渡页01">
    <p:bg>
      <p:bgPr>
        <a:solidFill>
          <a:schemeClr val="accent1"/>
        </a:solidFill>
        <a:effectLst/>
      </p:bgPr>
    </p:bg>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0DA61FE3-F18A-440D-B46A-C1EA5097CB9C}"/>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xmlns="" id="{506E46AB-F6D4-4045-AB82-9E13139D0360}"/>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任意多边形: 形状 13">
            <a:extLst>
              <a:ext uri="{FF2B5EF4-FFF2-40B4-BE49-F238E27FC236}">
                <a16:creationId xmlns:a16="http://schemas.microsoft.com/office/drawing/2014/main" xmlns="" id="{19242272-D518-44A2-A862-BF12C7B8F5E7}"/>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5" name="组合 14">
            <a:extLst>
              <a:ext uri="{FF2B5EF4-FFF2-40B4-BE49-F238E27FC236}">
                <a16:creationId xmlns:a16="http://schemas.microsoft.com/office/drawing/2014/main" xmlns="" id="{A502A418-06C7-4007-B565-9371B6B2C858}"/>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6" name="椭圆 15">
              <a:extLst>
                <a:ext uri="{FF2B5EF4-FFF2-40B4-BE49-F238E27FC236}">
                  <a16:creationId xmlns:a16="http://schemas.microsoft.com/office/drawing/2014/main" xmlns="" id="{B4893824-9383-4327-BF8E-4161FFAC7C26}"/>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E707F01-C4EC-4EE6-AC94-EC6D5453DD4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5834A4CF-22F4-4CA3-8A9D-86F1362C9994}"/>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9" name="椭圆 18">
              <a:extLst>
                <a:ext uri="{FF2B5EF4-FFF2-40B4-BE49-F238E27FC236}">
                  <a16:creationId xmlns:a16="http://schemas.microsoft.com/office/drawing/2014/main" xmlns="" id="{A894A090-2DE6-42AE-A646-C02A0E806C83}"/>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BAB8A859-1370-4C0F-9E9D-D093D1C18A6A}"/>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椭圆 20">
            <a:extLst>
              <a:ext uri="{FF2B5EF4-FFF2-40B4-BE49-F238E27FC236}">
                <a16:creationId xmlns:a16="http://schemas.microsoft.com/office/drawing/2014/main" xmlns="" id="{256C484F-21CB-42C0-88BA-ECDA7A6F63E7}"/>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42A89A0-EDF9-4851-B3E6-358254642C1C}"/>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D220C94-94AE-4E88-82EA-98E6284FC1F8}"/>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4A3FC0F3-2988-44CC-9657-41B493A61C9C}"/>
              </a:ext>
            </a:extLst>
          </p:cNvPr>
          <p:cNvGrpSpPr/>
          <p:nvPr userDrawn="1"/>
        </p:nvGrpSpPr>
        <p:grpSpPr>
          <a:xfrm>
            <a:off x="10378439" y="5647534"/>
            <a:ext cx="1108879" cy="486565"/>
            <a:chOff x="6160303" y="4140902"/>
            <a:chExt cx="1425997" cy="625713"/>
          </a:xfrm>
          <a:solidFill>
            <a:schemeClr val="bg1">
              <a:lumMod val="95000"/>
            </a:schemeClr>
          </a:solidFill>
        </p:grpSpPr>
        <p:sp>
          <p:nvSpPr>
            <p:cNvPr id="25" name="椭圆 24">
              <a:extLst>
                <a:ext uri="{FF2B5EF4-FFF2-40B4-BE49-F238E27FC236}">
                  <a16:creationId xmlns:a16="http://schemas.microsoft.com/office/drawing/2014/main" xmlns="" id="{7F7C41AA-BF9C-4D3E-8CC3-EF7BA590033F}"/>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395F6B8-7FAB-4CDF-B892-9FA759DDFC17}"/>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73D67216-0FB6-43F0-B465-84D860CC971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BA8EAFF4-1D54-441D-88AD-F42DECED957E}"/>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B6F247A-4A02-4D48-973C-D2CFCC1435F5}"/>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47BF34BF-50E7-47F0-B6E5-4E381354324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D829FCA-DD41-464A-AF82-9D6B5594CF92}"/>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64A6FA21-2328-4DB2-865E-8E2A1AA9F72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C5A4369D-3ED4-4564-AAEB-8A034CF948E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D8F009DB-9299-4099-8C9C-FED51815D21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7E41C60-0CFA-4668-BE9D-0313F9395CFB}"/>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9470405-A19F-4EEF-ADDF-B280AC82E03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79D2C741-24FB-4ED8-8FB9-56C87CB826A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932BE0A-44FC-4581-950E-E11339EDC613}"/>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F746A83D-3E63-4CEB-BFEF-62562F04E415}"/>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A2C6AA23-45E2-4B83-AFF4-6D2259C6B198}"/>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C1031B57-4130-4146-B14B-A2FE20E2CA5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A70CE1C-3FA5-4369-929A-159A730303CF}"/>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367EE4D2-779A-4E62-A35E-955FD075B36D}"/>
              </a:ext>
            </a:extLst>
          </p:cNvPr>
          <p:cNvSpPr/>
          <p:nvPr userDrawn="1"/>
        </p:nvSpPr>
        <p:spPr>
          <a:xfrm>
            <a:off x="6646639" y="1984692"/>
            <a:ext cx="2377440" cy="2204647"/>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xmlns="" id="{8ADF6978-2DE0-4972-9BF2-1ACE7214E9F6}"/>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D64E10F-9C02-4AD5-AF44-53ED0F45F0E6}"/>
              </a:ext>
            </a:extLst>
          </p:cNvPr>
          <p:cNvGrpSpPr/>
          <p:nvPr userDrawn="1"/>
        </p:nvGrpSpPr>
        <p:grpSpPr>
          <a:xfrm>
            <a:off x="704682" y="6041460"/>
            <a:ext cx="297180" cy="243837"/>
            <a:chOff x="11221720" y="5704242"/>
            <a:chExt cx="297180" cy="243837"/>
          </a:xfrm>
          <a:solidFill>
            <a:schemeClr val="accent3"/>
          </a:solidFill>
        </p:grpSpPr>
        <p:sp>
          <p:nvSpPr>
            <p:cNvPr id="46" name="矩形 45">
              <a:extLst>
                <a:ext uri="{FF2B5EF4-FFF2-40B4-BE49-F238E27FC236}">
                  <a16:creationId xmlns:a16="http://schemas.microsoft.com/office/drawing/2014/main" xmlns="" id="{4F607BB5-3F87-41BA-83B6-D94B40017D76}"/>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B951163F-5E2D-4E13-ADE4-0D5BC53EBF76}"/>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1416392-D207-4C81-BDA0-94BC5B67E8FF}"/>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占位符 104">
            <a:extLst>
              <a:ext uri="{FF2B5EF4-FFF2-40B4-BE49-F238E27FC236}">
                <a16:creationId xmlns:a16="http://schemas.microsoft.com/office/drawing/2014/main" xmlns="" id="{F1FBDA19-0406-4B56-92C1-2D45D0C5C08C}"/>
              </a:ext>
            </a:extLst>
          </p:cNvPr>
          <p:cNvSpPr>
            <a:spLocks noGrp="1"/>
          </p:cNvSpPr>
          <p:nvPr>
            <p:ph type="body" sz="quarter" idx="12" hasCustomPrompt="1"/>
          </p:nvPr>
        </p:nvSpPr>
        <p:spPr>
          <a:xfrm>
            <a:off x="6095999" y="2405962"/>
            <a:ext cx="5422901" cy="1218795"/>
          </a:xfrm>
          <a:prstGeom prst="rect">
            <a:avLst/>
          </a:prstGeom>
        </p:spPr>
        <p:txBody>
          <a:bodyPr wrap="square" lIns="0" tIns="0" rIns="0" bIns="0">
            <a:spAutoFit/>
          </a:bodyPr>
          <a:lstStyle>
            <a:lvl1pPr marL="0" indent="0" algn="r">
              <a:buNone/>
              <a:defRPr sz="8800" b="1">
                <a:latin typeface="+mj-ea"/>
                <a:ea typeface="+mj-ea"/>
              </a:defRPr>
            </a:lvl1pPr>
          </a:lstStyle>
          <a:p>
            <a:pPr algn="r"/>
            <a:r>
              <a:rPr lang="zh-CN" altLang="en-US" dirty="0"/>
              <a:t>市场分析</a:t>
            </a:r>
          </a:p>
        </p:txBody>
      </p:sp>
      <p:sp>
        <p:nvSpPr>
          <p:cNvPr id="52" name="内容占位符 101">
            <a:extLst>
              <a:ext uri="{FF2B5EF4-FFF2-40B4-BE49-F238E27FC236}">
                <a16:creationId xmlns:a16="http://schemas.microsoft.com/office/drawing/2014/main" xmlns="" id="{E33D98F2-54CD-4886-949D-28C58C0D01ED}"/>
              </a:ext>
            </a:extLst>
          </p:cNvPr>
          <p:cNvSpPr>
            <a:spLocks noGrp="1"/>
          </p:cNvSpPr>
          <p:nvPr>
            <p:ph sz="quarter" idx="11" hasCustomPrompt="1"/>
          </p:nvPr>
        </p:nvSpPr>
        <p:spPr>
          <a:xfrm>
            <a:off x="6095999" y="3856940"/>
            <a:ext cx="5391319" cy="332399"/>
          </a:xfrm>
          <a:prstGeom prst="rect">
            <a:avLst/>
          </a:prstGeom>
        </p:spPr>
        <p:txBody>
          <a:bodyPr wrap="square" lIns="0" tIns="0" rIns="0" bIns="0">
            <a:spAutoFit/>
          </a:bodyPr>
          <a:lstStyle>
            <a:lvl1pPr marL="0" indent="0" algn="dist">
              <a:buNone/>
              <a:defRPr sz="2400" b="0">
                <a:latin typeface="+mj-ea"/>
                <a:ea typeface="+mj-ea"/>
              </a:defRPr>
            </a:lvl1pPr>
          </a:lstStyle>
          <a:p>
            <a:pPr lvl="0"/>
            <a:r>
              <a:rPr lang="en-US" altLang="zh-CN" dirty="0"/>
              <a:t>MARKET ANALYSIS</a:t>
            </a:r>
            <a:endParaRPr lang="zh-CN" altLang="en-US" dirty="0"/>
          </a:p>
        </p:txBody>
      </p:sp>
      <p:sp>
        <p:nvSpPr>
          <p:cNvPr id="53" name="文本占位符 33">
            <a:extLst>
              <a:ext uri="{FF2B5EF4-FFF2-40B4-BE49-F238E27FC236}">
                <a16:creationId xmlns:a16="http://schemas.microsoft.com/office/drawing/2014/main" xmlns="" id="{B52B3ABA-20B7-4DC4-B5B3-3C474D2F7D20}"/>
              </a:ext>
            </a:extLst>
          </p:cNvPr>
          <p:cNvSpPr>
            <a:spLocks noGrp="1"/>
          </p:cNvSpPr>
          <p:nvPr>
            <p:ph type="body" sz="quarter" idx="10" hasCustomPrompt="1"/>
          </p:nvPr>
        </p:nvSpPr>
        <p:spPr>
          <a:xfrm>
            <a:off x="673101" y="2401497"/>
            <a:ext cx="3086610" cy="1787842"/>
          </a:xfrm>
          <a:prstGeom prst="rect">
            <a:avLst/>
          </a:prstGeom>
        </p:spPr>
        <p:txBody>
          <a:bodyPr lIns="0" tIns="0" rIns="0" bIns="0"/>
          <a:lstStyle>
            <a:lvl1pPr marL="0" indent="0" algn="dist">
              <a:buNone/>
              <a:defRPr sz="6000" b="1">
                <a:solidFill>
                  <a:schemeClr val="tx1"/>
                </a:solidFill>
                <a:latin typeface="+mj-ea"/>
                <a:ea typeface="+mj-ea"/>
              </a:defRPr>
            </a:lvl1pPr>
          </a:lstStyle>
          <a:p>
            <a:r>
              <a:rPr lang="en-US" altLang="zh-CN" dirty="0">
                <a:ln w="25400">
                  <a:solidFill>
                    <a:schemeClr val="accent4"/>
                  </a:solidFill>
                </a:ln>
                <a:noFill/>
              </a:rPr>
              <a:t>Part  01</a:t>
            </a:r>
          </a:p>
          <a:p>
            <a:r>
              <a:rPr lang="zh-CN" altLang="en-US" dirty="0">
                <a:ln w="25400">
                  <a:solidFill>
                    <a:schemeClr val="accent4"/>
                  </a:solidFill>
                </a:ln>
                <a:noFill/>
              </a:rPr>
              <a:t>第一部分</a:t>
            </a:r>
            <a:endParaRPr lang="zh-CN" altLang="en-US" dirty="0"/>
          </a:p>
        </p:txBody>
      </p:sp>
      <p:pic>
        <p:nvPicPr>
          <p:cNvPr id="49" name="图片 48">
            <a:extLst>
              <a:ext uri="{FF2B5EF4-FFF2-40B4-BE49-F238E27FC236}">
                <a16:creationId xmlns:a16="http://schemas.microsoft.com/office/drawing/2014/main" xmlns="" id="{3B698197-95FF-4AF6-AD28-4738DEA538C0}"/>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2926811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目录页">
    <p:bg>
      <p:bgPr>
        <a:solidFill>
          <a:schemeClr val="accent1"/>
        </a:solidFill>
        <a:effectLst/>
      </p:bgPr>
    </p:bg>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2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bg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lang="zh-CN" altLang="en-US" sz="1200" b="0" kern="1200" dirty="0">
                <a:solidFill>
                  <a:schemeClr val="bg1"/>
                </a:solidFill>
                <a:latin typeface="+mj-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ltLang="zh-CN" dirty="0"/>
              <a:t>ENTER THE TITLE OF THE PROPOSAL HERE</a:t>
            </a:r>
            <a:endParaRPr lang="zh-CN" altLang="en-US" dirty="0"/>
          </a:p>
        </p:txBody>
      </p:sp>
      <p:grpSp>
        <p:nvGrpSpPr>
          <p:cNvPr id="10" name="组合 9">
            <a:extLst>
              <a:ext uri="{FF2B5EF4-FFF2-40B4-BE49-F238E27FC236}">
                <a16:creationId xmlns:a16="http://schemas.microsoft.com/office/drawing/2014/main" xmlns="" id="{3C5AF1A1-D555-4576-94E2-A0F6D3258157}"/>
              </a:ext>
            </a:extLst>
          </p:cNvPr>
          <p:cNvGrpSpPr/>
          <p:nvPr userDrawn="1"/>
        </p:nvGrpSpPr>
        <p:grpSpPr>
          <a:xfrm>
            <a:off x="-2184420" y="1524000"/>
            <a:ext cx="16560840" cy="5629958"/>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303589"/>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56" name="图片 55">
            <a:extLst>
              <a:ext uri="{FF2B5EF4-FFF2-40B4-BE49-F238E27FC236}">
                <a16:creationId xmlns:a16="http://schemas.microsoft.com/office/drawing/2014/main" xmlns="" id="{F933C8C0-B0F5-4558-BEE1-C48A92638296}"/>
              </a:ext>
            </a:extLst>
          </p:cNvPr>
          <p:cNvPicPr>
            <a:picLocks noChangeAspect="1"/>
          </p:cNvPicPr>
          <p:nvPr userDrawn="1"/>
        </p:nvPicPr>
        <p:blipFill rotWithShape="1">
          <a:blip r:embed="rId2"/>
          <a:srcRect l="13990" t="29790" r="14857" b="32474"/>
          <a:stretch/>
        </p:blipFill>
        <p:spPr>
          <a:xfrm>
            <a:off x="9734308" y="513512"/>
            <a:ext cx="1784591" cy="425018"/>
          </a:xfrm>
          <a:prstGeom prst="rect">
            <a:avLst/>
          </a:prstGeom>
        </p:spPr>
      </p:pic>
    </p:spTree>
    <p:extLst>
      <p:ext uri="{BB962C8B-B14F-4D97-AF65-F5344CB8AC3E}">
        <p14:creationId xmlns:p14="http://schemas.microsoft.com/office/powerpoint/2010/main" val="3435235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章节过渡页02">
    <p:bg>
      <p:bgPr>
        <a:solidFill>
          <a:schemeClr val="accent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5C278D1-56C1-4E06-A812-79DF6D683CC6}"/>
              </a:ext>
            </a:extLst>
          </p:cNvPr>
          <p:cNvGrpSpPr/>
          <p:nvPr userDrawn="1"/>
        </p:nvGrpSpPr>
        <p:grpSpPr>
          <a:xfrm rot="10800000">
            <a:off x="0" y="-464365"/>
            <a:ext cx="7605225" cy="7786730"/>
            <a:chOff x="4586775" y="-464365"/>
            <a:chExt cx="7605225" cy="7786730"/>
          </a:xfrm>
        </p:grpSpPr>
        <p:sp>
          <p:nvSpPr>
            <p:cNvPr id="7" name="任意多边形: 形状 6">
              <a:extLst>
                <a:ext uri="{FF2B5EF4-FFF2-40B4-BE49-F238E27FC236}">
                  <a16:creationId xmlns:a16="http://schemas.microsoft.com/office/drawing/2014/main" xmlns="" id="{0DA61FE3-F18A-440D-B46A-C1EA5097CB9C}"/>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xmlns="" id="{506E46AB-F6D4-4045-AB82-9E13139D0360}"/>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任意多边形: 形状 13">
              <a:extLst>
                <a:ext uri="{FF2B5EF4-FFF2-40B4-BE49-F238E27FC236}">
                  <a16:creationId xmlns:a16="http://schemas.microsoft.com/office/drawing/2014/main" xmlns="" id="{19242272-D518-44A2-A862-BF12C7B8F5E7}"/>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5" name="组合 14">
            <a:extLst>
              <a:ext uri="{FF2B5EF4-FFF2-40B4-BE49-F238E27FC236}">
                <a16:creationId xmlns:a16="http://schemas.microsoft.com/office/drawing/2014/main" xmlns="" id="{A502A418-06C7-4007-B565-9371B6B2C858}"/>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6" name="椭圆 15">
              <a:extLst>
                <a:ext uri="{FF2B5EF4-FFF2-40B4-BE49-F238E27FC236}">
                  <a16:creationId xmlns:a16="http://schemas.microsoft.com/office/drawing/2014/main" xmlns="" id="{B4893824-9383-4327-BF8E-4161FFAC7C26}"/>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E707F01-C4EC-4EE6-AC94-EC6D5453DD4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5834A4CF-22F4-4CA3-8A9D-86F1362C9994}"/>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9" name="椭圆 18">
              <a:extLst>
                <a:ext uri="{FF2B5EF4-FFF2-40B4-BE49-F238E27FC236}">
                  <a16:creationId xmlns:a16="http://schemas.microsoft.com/office/drawing/2014/main" xmlns="" id="{A894A090-2DE6-42AE-A646-C02A0E806C83}"/>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BAB8A859-1370-4C0F-9E9D-D093D1C18A6A}"/>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椭圆 20">
            <a:extLst>
              <a:ext uri="{FF2B5EF4-FFF2-40B4-BE49-F238E27FC236}">
                <a16:creationId xmlns:a16="http://schemas.microsoft.com/office/drawing/2014/main" xmlns="" id="{256C484F-21CB-42C0-88BA-ECDA7A6F63E7}"/>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42A89A0-EDF9-4851-B3E6-358254642C1C}"/>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D220C94-94AE-4E88-82EA-98E6284FC1F8}"/>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4A3FC0F3-2988-44CC-9657-41B493A61C9C}"/>
              </a:ext>
            </a:extLst>
          </p:cNvPr>
          <p:cNvGrpSpPr/>
          <p:nvPr userDrawn="1"/>
        </p:nvGrpSpPr>
        <p:grpSpPr>
          <a:xfrm>
            <a:off x="10378439" y="5647534"/>
            <a:ext cx="1108879" cy="486565"/>
            <a:chOff x="6160303" y="4140902"/>
            <a:chExt cx="1425997" cy="625713"/>
          </a:xfrm>
          <a:solidFill>
            <a:schemeClr val="bg1">
              <a:lumMod val="95000"/>
            </a:schemeClr>
          </a:solidFill>
        </p:grpSpPr>
        <p:sp>
          <p:nvSpPr>
            <p:cNvPr id="25" name="椭圆 24">
              <a:extLst>
                <a:ext uri="{FF2B5EF4-FFF2-40B4-BE49-F238E27FC236}">
                  <a16:creationId xmlns:a16="http://schemas.microsoft.com/office/drawing/2014/main" xmlns="" id="{7F7C41AA-BF9C-4D3E-8CC3-EF7BA590033F}"/>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395F6B8-7FAB-4CDF-B892-9FA759DDFC17}"/>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73D67216-0FB6-43F0-B465-84D860CC971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BA8EAFF4-1D54-441D-88AD-F42DECED957E}"/>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B6F247A-4A02-4D48-973C-D2CFCC1435F5}"/>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47BF34BF-50E7-47F0-B6E5-4E381354324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D829FCA-DD41-464A-AF82-9D6B5594CF92}"/>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64A6FA21-2328-4DB2-865E-8E2A1AA9F72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C5A4369D-3ED4-4564-AAEB-8A034CF948E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D8F009DB-9299-4099-8C9C-FED51815D21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7E41C60-0CFA-4668-BE9D-0313F9395CFB}"/>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9470405-A19F-4EEF-ADDF-B280AC82E03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79D2C741-24FB-4ED8-8FB9-56C87CB826A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932BE0A-44FC-4581-950E-E11339EDC613}"/>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F746A83D-3E63-4CEB-BFEF-62562F04E415}"/>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A2C6AA23-45E2-4B83-AFF4-6D2259C6B198}"/>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C1031B57-4130-4146-B14B-A2FE20E2CA5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A70CE1C-3FA5-4369-929A-159A730303CF}"/>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367EE4D2-779A-4E62-A35E-955FD075B36D}"/>
              </a:ext>
            </a:extLst>
          </p:cNvPr>
          <p:cNvSpPr/>
          <p:nvPr userDrawn="1"/>
        </p:nvSpPr>
        <p:spPr>
          <a:xfrm>
            <a:off x="2059936" y="2326676"/>
            <a:ext cx="2377440" cy="2204647"/>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xmlns="" id="{8ADF6978-2DE0-4972-9BF2-1ACE7214E9F6}"/>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D64E10F-9C02-4AD5-AF44-53ED0F45F0E6}"/>
              </a:ext>
            </a:extLst>
          </p:cNvPr>
          <p:cNvGrpSpPr/>
          <p:nvPr userDrawn="1"/>
        </p:nvGrpSpPr>
        <p:grpSpPr>
          <a:xfrm>
            <a:off x="704682" y="6041460"/>
            <a:ext cx="297180" cy="243837"/>
            <a:chOff x="11221720" y="5704242"/>
            <a:chExt cx="297180" cy="243837"/>
          </a:xfrm>
          <a:solidFill>
            <a:schemeClr val="accent3"/>
          </a:solidFill>
        </p:grpSpPr>
        <p:sp>
          <p:nvSpPr>
            <p:cNvPr id="46" name="矩形 45">
              <a:extLst>
                <a:ext uri="{FF2B5EF4-FFF2-40B4-BE49-F238E27FC236}">
                  <a16:creationId xmlns:a16="http://schemas.microsoft.com/office/drawing/2014/main" xmlns="" id="{4F607BB5-3F87-41BA-83B6-D94B40017D76}"/>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B951163F-5E2D-4E13-ADE4-0D5BC53EBF76}"/>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1416392-D207-4C81-BDA0-94BC5B67E8FF}"/>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占位符 104">
            <a:extLst>
              <a:ext uri="{FF2B5EF4-FFF2-40B4-BE49-F238E27FC236}">
                <a16:creationId xmlns:a16="http://schemas.microsoft.com/office/drawing/2014/main" xmlns="" id="{F1FBDA19-0406-4B56-92C1-2D45D0C5C08C}"/>
              </a:ext>
            </a:extLst>
          </p:cNvPr>
          <p:cNvSpPr>
            <a:spLocks noGrp="1"/>
          </p:cNvSpPr>
          <p:nvPr>
            <p:ph type="body" sz="quarter" idx="12" hasCustomPrompt="1"/>
          </p:nvPr>
        </p:nvSpPr>
        <p:spPr>
          <a:xfrm>
            <a:off x="6095999" y="2405962"/>
            <a:ext cx="5422901" cy="1218795"/>
          </a:xfrm>
          <a:prstGeom prst="rect">
            <a:avLst/>
          </a:prstGeom>
        </p:spPr>
        <p:txBody>
          <a:bodyPr wrap="square" lIns="0" tIns="0" rIns="0" bIns="0">
            <a:spAutoFit/>
          </a:bodyPr>
          <a:lstStyle>
            <a:lvl1pPr marL="0" indent="0" algn="r">
              <a:buNone/>
              <a:defRPr sz="8800" b="1">
                <a:latin typeface="+mj-ea"/>
                <a:ea typeface="+mj-ea"/>
              </a:defRPr>
            </a:lvl1pPr>
          </a:lstStyle>
          <a:p>
            <a:pPr algn="r"/>
            <a:r>
              <a:rPr lang="zh-CN" altLang="en-US" dirty="0"/>
              <a:t>市场分析</a:t>
            </a:r>
          </a:p>
        </p:txBody>
      </p:sp>
      <p:sp>
        <p:nvSpPr>
          <p:cNvPr id="52" name="内容占位符 101">
            <a:extLst>
              <a:ext uri="{FF2B5EF4-FFF2-40B4-BE49-F238E27FC236}">
                <a16:creationId xmlns:a16="http://schemas.microsoft.com/office/drawing/2014/main" xmlns="" id="{E33D98F2-54CD-4886-949D-28C58C0D01ED}"/>
              </a:ext>
            </a:extLst>
          </p:cNvPr>
          <p:cNvSpPr>
            <a:spLocks noGrp="1"/>
          </p:cNvSpPr>
          <p:nvPr>
            <p:ph sz="quarter" idx="11" hasCustomPrompt="1"/>
          </p:nvPr>
        </p:nvSpPr>
        <p:spPr>
          <a:xfrm>
            <a:off x="6095999" y="3856940"/>
            <a:ext cx="5391319" cy="332399"/>
          </a:xfrm>
          <a:prstGeom prst="rect">
            <a:avLst/>
          </a:prstGeom>
        </p:spPr>
        <p:txBody>
          <a:bodyPr wrap="square" lIns="0" tIns="0" rIns="0" bIns="0">
            <a:spAutoFit/>
          </a:bodyPr>
          <a:lstStyle>
            <a:lvl1pPr marL="0" indent="0" algn="dist">
              <a:buNone/>
              <a:defRPr sz="2400" b="0">
                <a:latin typeface="+mj-ea"/>
                <a:ea typeface="+mj-ea"/>
              </a:defRPr>
            </a:lvl1pPr>
          </a:lstStyle>
          <a:p>
            <a:pPr lvl="0"/>
            <a:r>
              <a:rPr lang="en-US" altLang="zh-CN" dirty="0"/>
              <a:t>MARKET ANALYSIS</a:t>
            </a:r>
            <a:endParaRPr lang="zh-CN" altLang="en-US" dirty="0"/>
          </a:p>
        </p:txBody>
      </p:sp>
      <p:sp>
        <p:nvSpPr>
          <p:cNvPr id="53" name="文本占位符 33">
            <a:extLst>
              <a:ext uri="{FF2B5EF4-FFF2-40B4-BE49-F238E27FC236}">
                <a16:creationId xmlns:a16="http://schemas.microsoft.com/office/drawing/2014/main" xmlns="" id="{B52B3ABA-20B7-4DC4-B5B3-3C474D2F7D20}"/>
              </a:ext>
            </a:extLst>
          </p:cNvPr>
          <p:cNvSpPr>
            <a:spLocks noGrp="1"/>
          </p:cNvSpPr>
          <p:nvPr>
            <p:ph type="body" sz="quarter" idx="10" hasCustomPrompt="1"/>
          </p:nvPr>
        </p:nvSpPr>
        <p:spPr>
          <a:xfrm>
            <a:off x="673101" y="2401497"/>
            <a:ext cx="3086610" cy="1787842"/>
          </a:xfrm>
          <a:prstGeom prst="rect">
            <a:avLst/>
          </a:prstGeom>
        </p:spPr>
        <p:txBody>
          <a:bodyPr lIns="0" tIns="0" rIns="0" bIns="0"/>
          <a:lstStyle>
            <a:lvl1pPr marL="0" indent="0" algn="dist">
              <a:buNone/>
              <a:defRPr sz="6000" b="1">
                <a:solidFill>
                  <a:schemeClr val="tx1"/>
                </a:solidFill>
                <a:latin typeface="+mj-ea"/>
                <a:ea typeface="+mj-ea"/>
              </a:defRPr>
            </a:lvl1pPr>
          </a:lstStyle>
          <a:p>
            <a:r>
              <a:rPr lang="en-US" altLang="zh-CN" dirty="0">
                <a:ln w="25400">
                  <a:solidFill>
                    <a:schemeClr val="accent4"/>
                  </a:solidFill>
                </a:ln>
                <a:noFill/>
              </a:rPr>
              <a:t>Part  02</a:t>
            </a:r>
          </a:p>
          <a:p>
            <a:r>
              <a:rPr lang="zh-CN" altLang="en-US" dirty="0">
                <a:ln w="25400">
                  <a:solidFill>
                    <a:schemeClr val="accent4"/>
                  </a:solidFill>
                </a:ln>
                <a:noFill/>
              </a:rPr>
              <a:t>第二部分</a:t>
            </a:r>
            <a:endParaRPr lang="zh-CN" altLang="en-US" dirty="0"/>
          </a:p>
        </p:txBody>
      </p:sp>
      <p:pic>
        <p:nvPicPr>
          <p:cNvPr id="49" name="图片 48">
            <a:extLst>
              <a:ext uri="{FF2B5EF4-FFF2-40B4-BE49-F238E27FC236}">
                <a16:creationId xmlns:a16="http://schemas.microsoft.com/office/drawing/2014/main" xmlns="" id="{408EA113-D7E1-45BA-AFB9-280C962FB8A5}"/>
              </a:ext>
            </a:extLst>
          </p:cNvPr>
          <p:cNvPicPr>
            <a:picLocks noChangeAspect="1"/>
          </p:cNvPicPr>
          <p:nvPr userDrawn="1"/>
        </p:nvPicPr>
        <p:blipFill rotWithShape="1">
          <a:blip r:embed="rId2"/>
          <a:srcRect l="13990" t="29790" r="14857" b="32474"/>
          <a:stretch/>
        </p:blipFill>
        <p:spPr>
          <a:xfrm>
            <a:off x="9734308" y="513512"/>
            <a:ext cx="1784591" cy="425018"/>
          </a:xfrm>
          <a:prstGeom prst="rect">
            <a:avLst/>
          </a:prstGeom>
        </p:spPr>
      </p:pic>
    </p:spTree>
    <p:extLst>
      <p:ext uri="{BB962C8B-B14F-4D97-AF65-F5344CB8AC3E}">
        <p14:creationId xmlns:p14="http://schemas.microsoft.com/office/powerpoint/2010/main" val="21282627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导航页版式01">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301E589A-91D3-432B-BAA3-A25530F7470C}"/>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19" name="椭圆 18">
              <a:extLst>
                <a:ext uri="{FF2B5EF4-FFF2-40B4-BE49-F238E27FC236}">
                  <a16:creationId xmlns:a16="http://schemas.microsoft.com/office/drawing/2014/main" xmlns="" id="{8A842FCE-B61A-424B-960C-0A598AF1B6C9}"/>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2A7F05FE-E1E1-4A9B-8DEF-BFC3259DB3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128905F5-C6A4-4CA9-8462-A67AA23BE37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41B570BF-09FD-4149-8948-328CF55604CF}"/>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73BBF88-59D4-47A8-940D-31D1A5582C10}"/>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413E50A-6C26-4053-AE94-43C7E568A4FC}"/>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9B204216-2E16-4566-A1A0-54DC7D05805E}"/>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96E8E1E-ABB8-49F8-8A5B-6F2B4412A0E3}"/>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xmlns="" id="{8697D452-E66C-4DA9-98BA-C23E626C91D3}"/>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4498710B-12DB-42D2-ADA3-DF951F10C63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B8AB4FB3-EA2A-418C-A3B9-A735EFB0A682}"/>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3C1DEED-B22D-4003-A58B-A6CD7E0A7B7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72D81AC2-7327-42C4-8BFC-14C544050325}"/>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1C22B133-49DE-4921-AEF4-4A02AF12FCC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2788F972-61DE-4168-A418-D13E237E718A}"/>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4569C7D2-539D-4352-894C-168919D04ADC}"/>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45744C47-FBAD-4EEB-AEB8-E7E4ACD3F2F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7948EE07-9BB0-4C81-A187-9B451E429F7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ABCD795D-6735-41BB-BDC2-D0F0BB113573}"/>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5DEF4952-DC4D-4DB1-B897-0B7FABE25CB8}"/>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6E7DA880-06BA-4015-B432-604099B88841}"/>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A696FB40-54E3-4363-B5E6-D1FAFF057ABD}"/>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xmlns="" id="{8D252789-73D5-43B2-BAFB-521F97D2366C}"/>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17" name="文本占位符 16">
            <a:extLst>
              <a:ext uri="{FF2B5EF4-FFF2-40B4-BE49-F238E27FC236}">
                <a16:creationId xmlns:a16="http://schemas.microsoft.com/office/drawing/2014/main" xmlns="" id="{43F536A6-169B-4F84-9B16-39B541CAB2E4}"/>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Tree>
    <p:extLst>
      <p:ext uri="{BB962C8B-B14F-4D97-AF65-F5344CB8AC3E}">
        <p14:creationId xmlns:p14="http://schemas.microsoft.com/office/powerpoint/2010/main" val="21054627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导航页版式02">
    <p:spTree>
      <p:nvGrpSpPr>
        <p:cNvPr id="1" name=""/>
        <p:cNvGrpSpPr/>
        <p:nvPr/>
      </p:nvGrpSpPr>
      <p:grpSpPr>
        <a:xfrm>
          <a:off x="0" y="0"/>
          <a:ext cx="0" cy="0"/>
          <a:chOff x="0" y="0"/>
          <a:chExt cx="0" cy="0"/>
        </a:xfrm>
      </p:grpSpPr>
      <p:sp>
        <p:nvSpPr>
          <p:cNvPr id="2" name="文本占位符 13">
            <a:extLst>
              <a:ext uri="{FF2B5EF4-FFF2-40B4-BE49-F238E27FC236}">
                <a16:creationId xmlns:a16="http://schemas.microsoft.com/office/drawing/2014/main" xmlns="" id="{4CE2047E-1A5D-488E-8974-4198B3C7717A}"/>
              </a:ext>
            </a:extLst>
          </p:cNvPr>
          <p:cNvSpPr>
            <a:spLocks noGrp="1"/>
          </p:cNvSpPr>
          <p:nvPr>
            <p:ph type="body" sz="quarter" idx="10" hasCustomPrompt="1"/>
          </p:nvPr>
        </p:nvSpPr>
        <p:spPr>
          <a:xfrm>
            <a:off x="660400" y="396875"/>
            <a:ext cx="1976120" cy="444500"/>
          </a:xfrm>
          <a:prstGeom prst="rect">
            <a:avLst/>
          </a:prstGeom>
          <a:noFill/>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6" name="文本占位符 13">
            <a:extLst>
              <a:ext uri="{FF2B5EF4-FFF2-40B4-BE49-F238E27FC236}">
                <a16:creationId xmlns:a16="http://schemas.microsoft.com/office/drawing/2014/main" xmlns="" id="{8D5AA317-7557-4778-A4D6-5F56E5E7C60B}"/>
              </a:ext>
            </a:extLst>
          </p:cNvPr>
          <p:cNvSpPr>
            <a:spLocks noGrp="1"/>
          </p:cNvSpPr>
          <p:nvPr>
            <p:ph type="body" sz="quarter" idx="11" hasCustomPrompt="1"/>
          </p:nvPr>
        </p:nvSpPr>
        <p:spPr>
          <a:xfrm>
            <a:off x="2719363" y="564376"/>
            <a:ext cx="2799080" cy="276999"/>
          </a:xfrm>
          <a:prstGeom prst="rect">
            <a:avLst/>
          </a:prstGeom>
          <a:noFill/>
        </p:spPr>
        <p:txBody>
          <a:bodyPr wrap="square" lIns="0" tIns="0" rIns="0" bIns="0">
            <a:spAutoFit/>
          </a:bodyPr>
          <a:lstStyle>
            <a:lvl1pPr marL="0" indent="0">
              <a:lnSpc>
                <a:spcPct val="100000"/>
              </a:lnSpc>
              <a:buNone/>
              <a:defRPr sz="1800" b="1">
                <a:latin typeface="+mj-ea"/>
                <a:ea typeface="+mj-ea"/>
              </a:defRPr>
            </a:lvl1pPr>
          </a:lstStyle>
          <a:p>
            <a:pPr lvl="0"/>
            <a:r>
              <a:rPr lang="en-US" altLang="zh-CN" dirty="0"/>
              <a:t>MARKET ANALYSIS</a:t>
            </a:r>
          </a:p>
        </p:txBody>
      </p:sp>
      <p:sp>
        <p:nvSpPr>
          <p:cNvPr id="3" name="矩形: 圆角 2">
            <a:extLst>
              <a:ext uri="{FF2B5EF4-FFF2-40B4-BE49-F238E27FC236}">
                <a16:creationId xmlns:a16="http://schemas.microsoft.com/office/drawing/2014/main" xmlns="" id="{AB7D4A22-8836-4BDD-BF86-DD0AC86A702D}"/>
              </a:ext>
            </a:extLst>
          </p:cNvPr>
          <p:cNvSpPr/>
          <p:nvPr userDrawn="1"/>
        </p:nvSpPr>
        <p:spPr>
          <a:xfrm>
            <a:off x="0" y="396875"/>
            <a:ext cx="545172" cy="4445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箭头: V 形 4">
            <a:extLst>
              <a:ext uri="{FF2B5EF4-FFF2-40B4-BE49-F238E27FC236}">
                <a16:creationId xmlns:a16="http://schemas.microsoft.com/office/drawing/2014/main" xmlns="" id="{377F3C5E-F44C-4183-BF34-154939A12DEF}"/>
              </a:ext>
            </a:extLst>
          </p:cNvPr>
          <p:cNvSpPr/>
          <p:nvPr userDrawn="1"/>
        </p:nvSpPr>
        <p:spPr>
          <a:xfrm>
            <a:off x="187032" y="502802"/>
            <a:ext cx="171108" cy="232646"/>
          </a:xfrm>
          <a:prstGeom prst="chevron">
            <a:avLst>
              <a:gd name="adj" fmla="val 703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 name="直接连接符 12">
            <a:extLst>
              <a:ext uri="{FF2B5EF4-FFF2-40B4-BE49-F238E27FC236}">
                <a16:creationId xmlns:a16="http://schemas.microsoft.com/office/drawing/2014/main" xmlns="" id="{7D5585E3-120C-4C0A-88E0-EC0D82CDAD75}"/>
              </a:ext>
            </a:extLst>
          </p:cNvPr>
          <p:cNvCxnSpPr>
            <a:cxnSpLocks/>
          </p:cNvCxnSpPr>
          <p:nvPr userDrawn="1"/>
        </p:nvCxnSpPr>
        <p:spPr>
          <a:xfrm>
            <a:off x="660400" y="841375"/>
            <a:ext cx="10858500" cy="0"/>
          </a:xfrm>
          <a:prstGeom prst="line">
            <a:avLst/>
          </a:prstGeom>
          <a:ln w="12700" cap="flat" cmpd="sng">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6182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AEC080A6-5C06-47F2-A525-9AE59A257082}"/>
              </a:ext>
            </a:extLst>
          </p:cNvPr>
          <p:cNvSpPr/>
          <p:nvPr userDrawn="1"/>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D4589670-73B4-4E78-A330-D3FFA7395D03}"/>
              </a:ext>
            </a:extLst>
          </p:cNvPr>
          <p:cNvSpPr/>
          <p:nvPr userDrawn="1"/>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xmlns="" id="{43ACCE6B-36E8-45F6-A7EA-3AA197A377AF}"/>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9" name="椭圆 8">
              <a:extLst>
                <a:ext uri="{FF2B5EF4-FFF2-40B4-BE49-F238E27FC236}">
                  <a16:creationId xmlns:a16="http://schemas.microsoft.com/office/drawing/2014/main" xmlns="" id="{ED34068B-89E8-4FB0-A971-C7D953ED5E8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C8B9CA54-F4B7-4D40-9EF6-4E2B4F78DA65}"/>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AB493597-1486-4299-8F17-3CD0BAD00698}"/>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275F5A2A-598D-4EB5-9EDD-D322D6887719}"/>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93864C78-269B-4437-87CA-062325DD8E44}"/>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4DEF2C23-924F-41A2-B887-2E6F8C1B152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B01D2FF8-59A2-4BD4-B881-F32FA394645A}"/>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1E32FB16-FAD5-47F4-9F26-D868DED6770A}"/>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xmlns="" id="{32B1F611-9352-43D8-8213-7D8CCDCD10B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F8AF7A91-94F4-4FEF-9185-8E18314DA2B7}"/>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9109C8CD-6DA9-4CB4-811E-1191B1889479}"/>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8F6B4902-1C11-434A-88EA-18BA5773A81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2ED5BC46-451D-4108-B123-AF1A6AA3FC4E}"/>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D4D3363-94B0-474A-B049-8ACFE30B6839}"/>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D50B049-7B25-419B-9EE7-23C3AF755E58}"/>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A776EFDC-2AB5-4296-8EC4-FD358C9B4AA9}"/>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900786A7-E076-49AF-AE41-7CA695C4622A}"/>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D6AD9458-9FD7-4962-A1F9-4B70A4A37AC7}"/>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xmlns="" id="{D0F7A149-7205-4EDE-9C77-7863A88C8FB7}"/>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93AFE0C8-2F4C-49E9-9BF7-B85AFBE40CE2}"/>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54B92EDB-5D53-49A1-9EB7-6BF3D3EB81CB}"/>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6E78E2E4-E177-4CA9-8232-CB507852023C}"/>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占位符 13">
            <a:extLst>
              <a:ext uri="{FF2B5EF4-FFF2-40B4-BE49-F238E27FC236}">
                <a16:creationId xmlns:a16="http://schemas.microsoft.com/office/drawing/2014/main" xmlns="" id="{829D8280-9B3C-426F-9DB6-7633539D6A35}"/>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32" name="文本占位符 16">
            <a:extLst>
              <a:ext uri="{FF2B5EF4-FFF2-40B4-BE49-F238E27FC236}">
                <a16:creationId xmlns:a16="http://schemas.microsoft.com/office/drawing/2014/main" xmlns="" id="{3833177E-8A72-40D8-BB25-087AA4453FEC}"/>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Tree>
    <p:extLst>
      <p:ext uri="{BB962C8B-B14F-4D97-AF65-F5344CB8AC3E}">
        <p14:creationId xmlns:p14="http://schemas.microsoft.com/office/powerpoint/2010/main" val="20631154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荣誉证书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5BFD754E-AD8C-442F-8BA4-5AB907E6A7B0}"/>
              </a:ext>
            </a:extLst>
          </p:cNvPr>
          <p:cNvGrpSpPr/>
          <p:nvPr userDrawn="1"/>
        </p:nvGrpSpPr>
        <p:grpSpPr>
          <a:xfrm>
            <a:off x="0" y="10160"/>
            <a:ext cx="12192000" cy="6837680"/>
            <a:chOff x="0" y="10160"/>
            <a:chExt cx="12192000" cy="6837680"/>
          </a:xfrm>
        </p:grpSpPr>
        <p:pic>
          <p:nvPicPr>
            <p:cNvPr id="4" name="图片 3">
              <a:extLst>
                <a:ext uri="{FF2B5EF4-FFF2-40B4-BE49-F238E27FC236}">
                  <a16:creationId xmlns:a16="http://schemas.microsoft.com/office/drawing/2014/main" xmlns="" id="{D6667A35-3539-4E84-A711-B64655F4E093}"/>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3037840"/>
              <a:ext cx="12192000" cy="3810000"/>
            </a:xfrm>
            <a:prstGeom prst="rect">
              <a:avLst/>
            </a:prstGeom>
          </p:spPr>
        </p:pic>
        <p:pic>
          <p:nvPicPr>
            <p:cNvPr id="5" name="图片 4">
              <a:extLst>
                <a:ext uri="{FF2B5EF4-FFF2-40B4-BE49-F238E27FC236}">
                  <a16:creationId xmlns:a16="http://schemas.microsoft.com/office/drawing/2014/main" xmlns="" id="{7A903240-F293-4364-B625-501EB43C555E}"/>
                </a:ext>
              </a:extLst>
            </p:cNvPr>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b="61559"/>
            <a:stretch/>
          </p:blipFill>
          <p:spPr>
            <a:xfrm>
              <a:off x="0" y="10160"/>
              <a:ext cx="12192000" cy="3622040"/>
            </a:xfrm>
            <a:prstGeom prst="rect">
              <a:avLst/>
            </a:prstGeom>
          </p:spPr>
        </p:pic>
      </p:grpSp>
      <p:grpSp>
        <p:nvGrpSpPr>
          <p:cNvPr id="6" name="组合 5">
            <a:extLst>
              <a:ext uri="{FF2B5EF4-FFF2-40B4-BE49-F238E27FC236}">
                <a16:creationId xmlns:a16="http://schemas.microsoft.com/office/drawing/2014/main" xmlns="" id="{91418BBC-9F07-494F-9A3B-538B5EE8F275}"/>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7" name="椭圆 6">
              <a:extLst>
                <a:ext uri="{FF2B5EF4-FFF2-40B4-BE49-F238E27FC236}">
                  <a16:creationId xmlns:a16="http://schemas.microsoft.com/office/drawing/2014/main" xmlns="" id="{95103F46-28D9-4CD8-8047-46FDE1244299}"/>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2338815D-7459-45E6-804D-DD39B5827F7B}"/>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0544001B-F6FA-4E7D-86C6-2CCEB419D229}"/>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072C0A34-DE34-4B20-AE11-3BBF648173B0}"/>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7E25E93E-0B7B-4AFA-9952-749953E2BE0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F4DAF59A-0C04-4C49-BAEE-993B07676725}"/>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B8D46B4E-9BAE-4E83-B5BB-C2EAAC0B8B66}"/>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86E1451D-257A-4E44-A6AF-3126A8D9CBC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19BBF9F1-AF42-4BE2-BE01-28830F680F72}"/>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0E7D70E1-8F5F-47B8-97F0-90F3D6725B87}"/>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C0AD894-93B7-46C7-91B2-8AE68430B4D2}"/>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C3ED2CD7-CCDC-4A4B-A628-6EDD173710C1}"/>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56B144FD-02CC-44BC-996B-351478DE48EB}"/>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DC063F55-CEF9-4BF4-91D9-32AA00A115D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EFE47809-76E6-44CE-869D-13D370727679}"/>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14B64EE-7BAE-4DE8-8EF2-0391FE457200}"/>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4BBEC48-82BD-4BF5-B2C1-5530B4C68C88}"/>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BF361224-63F0-4A1F-ACBD-5A8DEB739F37}"/>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a16="http://schemas.microsoft.com/office/drawing/2014/main" xmlns="" id="{81F79FF9-8480-4003-8C92-CBA2939D40A0}"/>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D7D0203-0012-4A75-AC8C-1D4F26A3A698}"/>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8F72DFBA-F7AD-4703-9B1B-CA82632966FB}"/>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26874869-DBB5-4471-99CA-8B7477A7D3AF}"/>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占位符 13">
            <a:extLst>
              <a:ext uri="{FF2B5EF4-FFF2-40B4-BE49-F238E27FC236}">
                <a16:creationId xmlns:a16="http://schemas.microsoft.com/office/drawing/2014/main" xmlns="" id="{6D79F05A-9924-4236-A897-4728E66CC2C4}"/>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30" name="文本占位符 16">
            <a:extLst>
              <a:ext uri="{FF2B5EF4-FFF2-40B4-BE49-F238E27FC236}">
                <a16:creationId xmlns:a16="http://schemas.microsoft.com/office/drawing/2014/main" xmlns="" id="{31946336-C16C-4712-A53B-1BC95FCA0DD0}"/>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
        <p:nvSpPr>
          <p:cNvPr id="35" name="图片占位符 34">
            <a:extLst>
              <a:ext uri="{FF2B5EF4-FFF2-40B4-BE49-F238E27FC236}">
                <a16:creationId xmlns:a16="http://schemas.microsoft.com/office/drawing/2014/main" xmlns="" id="{F21CC11E-52F4-4477-BCAA-9AADDE166F18}"/>
              </a:ext>
            </a:extLst>
          </p:cNvPr>
          <p:cNvSpPr>
            <a:spLocks noGrp="1"/>
          </p:cNvSpPr>
          <p:nvPr>
            <p:ph type="pic" sz="quarter" idx="12"/>
          </p:nvPr>
        </p:nvSpPr>
        <p:spPr>
          <a:xfrm>
            <a:off x="665754" y="2500313"/>
            <a:ext cx="5156200" cy="3438525"/>
          </a:xfrm>
          <a:prstGeom prst="rect">
            <a:avLst/>
          </a:prstGeom>
          <a:scene3d>
            <a:camera prst="perspectiveRight">
              <a:rot lat="0" lon="19199993" rev="0"/>
            </a:camera>
            <a:lightRig rig="threePt" dir="t"/>
          </a:scene3d>
        </p:spPr>
        <p:txBody>
          <a:bodyPr/>
          <a:lstStyle/>
          <a:p>
            <a:endParaRPr lang="zh-CN" altLang="en-US" dirty="0"/>
          </a:p>
        </p:txBody>
      </p:sp>
      <p:sp>
        <p:nvSpPr>
          <p:cNvPr id="36" name="图片占位符 34">
            <a:extLst>
              <a:ext uri="{FF2B5EF4-FFF2-40B4-BE49-F238E27FC236}">
                <a16:creationId xmlns:a16="http://schemas.microsoft.com/office/drawing/2014/main" xmlns="" id="{E55C85A1-8502-4F17-9F40-2CEE040695FC}"/>
              </a:ext>
            </a:extLst>
          </p:cNvPr>
          <p:cNvSpPr>
            <a:spLocks noGrp="1"/>
          </p:cNvSpPr>
          <p:nvPr>
            <p:ph type="pic" sz="quarter" idx="13"/>
          </p:nvPr>
        </p:nvSpPr>
        <p:spPr>
          <a:xfrm>
            <a:off x="6375784" y="2500313"/>
            <a:ext cx="5156200" cy="3438525"/>
          </a:xfrm>
          <a:prstGeom prst="rect">
            <a:avLst/>
          </a:prstGeom>
          <a:scene3d>
            <a:camera prst="perspectiveLeft">
              <a:rot lat="0" lon="2400000" rev="0"/>
            </a:camera>
            <a:lightRig rig="threePt" dir="t"/>
          </a:scene3d>
        </p:spPr>
        <p:txBody>
          <a:bodyPr/>
          <a:lstStyle/>
          <a:p>
            <a:endParaRPr lang="zh-CN" altLang="en-US" dirty="0"/>
          </a:p>
        </p:txBody>
      </p:sp>
      <p:sp>
        <p:nvSpPr>
          <p:cNvPr id="37" name="图片占位符 34">
            <a:extLst>
              <a:ext uri="{FF2B5EF4-FFF2-40B4-BE49-F238E27FC236}">
                <a16:creationId xmlns:a16="http://schemas.microsoft.com/office/drawing/2014/main" xmlns="" id="{01D93D42-C059-4D55-8A50-98412FBFBB39}"/>
              </a:ext>
            </a:extLst>
          </p:cNvPr>
          <p:cNvSpPr>
            <a:spLocks noGrp="1"/>
          </p:cNvSpPr>
          <p:nvPr>
            <p:ph type="pic" sz="quarter" idx="14"/>
          </p:nvPr>
        </p:nvSpPr>
        <p:spPr>
          <a:xfrm>
            <a:off x="3520769" y="2500313"/>
            <a:ext cx="5156200" cy="3438525"/>
          </a:xfrm>
          <a:prstGeom prst="rect">
            <a:avLst/>
          </a:prstGeom>
        </p:spPr>
        <p:txBody>
          <a:bodyPr/>
          <a:lstStyle/>
          <a:p>
            <a:endParaRPr lang="zh-CN" altLang="en-US" dirty="0"/>
          </a:p>
        </p:txBody>
      </p:sp>
    </p:spTree>
    <p:extLst>
      <p:ext uri="{BB962C8B-B14F-4D97-AF65-F5344CB8AC3E}">
        <p14:creationId xmlns:p14="http://schemas.microsoft.com/office/powerpoint/2010/main" val="1295878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xmlns="" id="{83801C43-841B-4E28-B28C-3F2EA56E6E49}"/>
              </a:ext>
            </a:extLst>
          </p:cNvPr>
          <p:cNvSpPr>
            <a:spLocks noGrp="1"/>
          </p:cNvSpPr>
          <p:nvPr>
            <p:ph type="pic" sz="quarter" idx="14"/>
          </p:nvPr>
        </p:nvSpPr>
        <p:spPr>
          <a:xfrm>
            <a:off x="2835274" y="2905124"/>
            <a:ext cx="2736985" cy="1539554"/>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5" name="图片占位符 14">
            <a:extLst>
              <a:ext uri="{FF2B5EF4-FFF2-40B4-BE49-F238E27FC236}">
                <a16:creationId xmlns:a16="http://schemas.microsoft.com/office/drawing/2014/main" xmlns="" id="{555A8CFA-C470-457A-A769-060FEEB306AD}"/>
              </a:ext>
            </a:extLst>
          </p:cNvPr>
          <p:cNvSpPr>
            <a:spLocks noGrp="1"/>
          </p:cNvSpPr>
          <p:nvPr>
            <p:ph type="pic" sz="quarter" idx="12"/>
          </p:nvPr>
        </p:nvSpPr>
        <p:spPr>
          <a:xfrm rot="20700000">
            <a:off x="6901294" y="1860518"/>
            <a:ext cx="2777658" cy="1562433"/>
          </a:xfrm>
          <a:prstGeom prst="rect">
            <a:avLst/>
          </a:prstGeom>
        </p:spPr>
        <p:txBody>
          <a:bodyPr/>
          <a:lstStyle/>
          <a:p>
            <a:endParaRPr lang="zh-CN" altLang="en-US" dirty="0"/>
          </a:p>
        </p:txBody>
      </p:sp>
      <p:sp>
        <p:nvSpPr>
          <p:cNvPr id="22" name="图片占位符 21">
            <a:extLst>
              <a:ext uri="{FF2B5EF4-FFF2-40B4-BE49-F238E27FC236}">
                <a16:creationId xmlns:a16="http://schemas.microsoft.com/office/drawing/2014/main" xmlns="" id="{27EC21CA-907F-47C8-9E14-C5EDB112B33A}"/>
              </a:ext>
            </a:extLst>
          </p:cNvPr>
          <p:cNvSpPr>
            <a:spLocks noGrp="1"/>
          </p:cNvSpPr>
          <p:nvPr>
            <p:ph type="pic" sz="quarter" idx="15"/>
          </p:nvPr>
        </p:nvSpPr>
        <p:spPr>
          <a:xfrm rot="900000">
            <a:off x="1092504" y="3932158"/>
            <a:ext cx="2596085" cy="1460298"/>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0" name="图片占位符 9">
            <a:extLst>
              <a:ext uri="{FF2B5EF4-FFF2-40B4-BE49-F238E27FC236}">
                <a16:creationId xmlns:a16="http://schemas.microsoft.com/office/drawing/2014/main" xmlns="" id="{8F65FEA5-352D-4334-A3BF-89E3B10A7EB1}"/>
              </a:ext>
            </a:extLst>
          </p:cNvPr>
          <p:cNvSpPr>
            <a:spLocks noGrp="1"/>
          </p:cNvSpPr>
          <p:nvPr>
            <p:ph type="pic" sz="quarter" idx="10"/>
          </p:nvPr>
        </p:nvSpPr>
        <p:spPr>
          <a:xfrm rot="935372">
            <a:off x="4064429" y="1580493"/>
            <a:ext cx="3057463" cy="1719823"/>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
        <p:nvSpPr>
          <p:cNvPr id="13" name="图片占位符 12">
            <a:extLst>
              <a:ext uri="{FF2B5EF4-FFF2-40B4-BE49-F238E27FC236}">
                <a16:creationId xmlns:a16="http://schemas.microsoft.com/office/drawing/2014/main" xmlns="" id="{06778BEA-2037-4228-8771-4CF89D119A9B}"/>
              </a:ext>
            </a:extLst>
          </p:cNvPr>
          <p:cNvSpPr>
            <a:spLocks noGrp="1"/>
          </p:cNvSpPr>
          <p:nvPr>
            <p:ph type="pic" sz="quarter" idx="11"/>
          </p:nvPr>
        </p:nvSpPr>
        <p:spPr>
          <a:xfrm rot="900000">
            <a:off x="4546425" y="3496380"/>
            <a:ext cx="3567027" cy="2006453"/>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grpSp>
        <p:nvGrpSpPr>
          <p:cNvPr id="23" name="组合 22">
            <a:extLst>
              <a:ext uri="{FF2B5EF4-FFF2-40B4-BE49-F238E27FC236}">
                <a16:creationId xmlns:a16="http://schemas.microsoft.com/office/drawing/2014/main" xmlns="" id="{ED7A416E-4D21-4E2E-89BF-A6CD0A83D1C1}"/>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24" name="椭圆 23">
              <a:extLst>
                <a:ext uri="{FF2B5EF4-FFF2-40B4-BE49-F238E27FC236}">
                  <a16:creationId xmlns:a16="http://schemas.microsoft.com/office/drawing/2014/main" xmlns="" id="{067CDF16-26C8-4D92-8977-9C9A7D55D3BC}"/>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343B348-DEA3-4743-87BF-CF0931BED936}"/>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F3CDF58-60B0-4C41-8363-A18401FFFE68}"/>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xmlns="" id="{37A27E66-BD38-4B74-8870-272013A0D491}"/>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2F0CFE22-F393-4E61-A15C-B2B5C69943BF}"/>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AD36CCA6-EFEB-42A6-A697-A11DEAB5C7D6}"/>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205561CF-DC80-4A43-8CFD-F81CC8CC3180}"/>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F29452B-2E74-417E-B97B-AACA4310B414}"/>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5D46F98F-77AD-411F-8F71-2433F881E3CC}"/>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5AB2200D-288A-47D6-A0A2-4E022A8B3733}"/>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B277FB87-1580-467A-9F22-B13EC7DCA4BF}"/>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673F37E3-12E6-4A46-B36F-0DD4F0CD1A8B}"/>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72D3A22-0798-40FA-AA85-036E1E4B6837}"/>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DC69BC3F-EF60-41BB-B2F7-9E6A455686E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EC0E709-2B67-4212-8D28-3E5A187D9DD3}"/>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4003A97B-53DE-4E0D-BAFB-F88D4011ACDF}"/>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D58C253A-6D94-4E74-832A-62AF1B8606F6}"/>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7F5DE794-C769-4420-9C87-14F48E9B0CE4}"/>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a:extLst>
              <a:ext uri="{FF2B5EF4-FFF2-40B4-BE49-F238E27FC236}">
                <a16:creationId xmlns:a16="http://schemas.microsoft.com/office/drawing/2014/main" xmlns="" id="{EFA2B232-FA25-4F09-9CE3-4B2B1140E208}"/>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60B1F303-D147-4FC0-BF45-24CEAD9E7D26}"/>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93582C7-8DAE-4B64-8852-01F054D6F2C5}"/>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6F32CEBC-97BC-441D-9406-D37E44D22736}"/>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占位符 13">
            <a:extLst>
              <a:ext uri="{FF2B5EF4-FFF2-40B4-BE49-F238E27FC236}">
                <a16:creationId xmlns:a16="http://schemas.microsoft.com/office/drawing/2014/main" xmlns="" id="{668DB50D-F6BA-40F0-A0F2-CA99B531B29E}"/>
              </a:ext>
            </a:extLst>
          </p:cNvPr>
          <p:cNvSpPr>
            <a:spLocks noGrp="1"/>
          </p:cNvSpPr>
          <p:nvPr>
            <p:ph type="body" sz="quarter" idx="16"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47" name="文本占位符 16">
            <a:extLst>
              <a:ext uri="{FF2B5EF4-FFF2-40B4-BE49-F238E27FC236}">
                <a16:creationId xmlns:a16="http://schemas.microsoft.com/office/drawing/2014/main" xmlns="" id="{CD85B16A-DC5C-44CB-849C-FC0244872E0F}"/>
              </a:ext>
            </a:extLst>
          </p:cNvPr>
          <p:cNvSpPr>
            <a:spLocks noGrp="1"/>
          </p:cNvSpPr>
          <p:nvPr>
            <p:ph type="body" sz="quarter" idx="17"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
        <p:nvSpPr>
          <p:cNvPr id="17" name="图片占位符 16">
            <a:extLst>
              <a:ext uri="{FF2B5EF4-FFF2-40B4-BE49-F238E27FC236}">
                <a16:creationId xmlns:a16="http://schemas.microsoft.com/office/drawing/2014/main" xmlns="" id="{785A2705-D209-47C9-8053-65C587D602BD}"/>
              </a:ext>
            </a:extLst>
          </p:cNvPr>
          <p:cNvSpPr>
            <a:spLocks noGrp="1"/>
          </p:cNvSpPr>
          <p:nvPr>
            <p:ph type="pic" sz="quarter" idx="13"/>
          </p:nvPr>
        </p:nvSpPr>
        <p:spPr>
          <a:xfrm>
            <a:off x="8194674" y="3428999"/>
            <a:ext cx="3320430" cy="1867742"/>
          </a:xfrm>
          <a:prstGeom prst="rect">
            <a:avLst/>
          </a:prstGeom>
          <a:effectLst>
            <a:outerShdw blurRad="152400" dist="152400" dir="5400000" sx="90000" sy="-19000" rotWithShape="0">
              <a:prstClr val="black">
                <a:alpha val="10000"/>
              </a:prstClr>
            </a:outerShdw>
          </a:effectLst>
        </p:spPr>
        <p:txBody>
          <a:bodyPr/>
          <a:lstStyle/>
          <a:p>
            <a:endParaRPr lang="zh-CN" altLang="en-US"/>
          </a:p>
        </p:txBody>
      </p:sp>
    </p:spTree>
    <p:extLst>
      <p:ext uri="{BB962C8B-B14F-4D97-AF65-F5344CB8AC3E}">
        <p14:creationId xmlns:p14="http://schemas.microsoft.com/office/powerpoint/2010/main" val="2984319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accent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B49DF270-795D-434F-909F-8C2470CFF504}"/>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任意多边形: 形状 2">
            <a:extLst>
              <a:ext uri="{FF2B5EF4-FFF2-40B4-BE49-F238E27FC236}">
                <a16:creationId xmlns:a16="http://schemas.microsoft.com/office/drawing/2014/main" xmlns="" id="{87B2E938-C27D-4A72-982A-296733A46F4A}"/>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a:extLst>
              <a:ext uri="{FF2B5EF4-FFF2-40B4-BE49-F238E27FC236}">
                <a16:creationId xmlns:a16="http://schemas.microsoft.com/office/drawing/2014/main" xmlns="" id="{889DB9F4-5816-41F3-989E-B66C6F36E5C4}"/>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 name="组合 9">
            <a:extLst>
              <a:ext uri="{FF2B5EF4-FFF2-40B4-BE49-F238E27FC236}">
                <a16:creationId xmlns:a16="http://schemas.microsoft.com/office/drawing/2014/main" xmlns="" id="{85E633A7-BF11-41C8-841A-24383ADB0DD0}"/>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1" name="椭圆 10">
              <a:extLst>
                <a:ext uri="{FF2B5EF4-FFF2-40B4-BE49-F238E27FC236}">
                  <a16:creationId xmlns:a16="http://schemas.microsoft.com/office/drawing/2014/main" xmlns="" id="{EEAD3A27-C764-498B-8FD8-DC141528901F}"/>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1A0CCB15-03CA-48BB-B849-D84EDCA7B1D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 name="组合 12">
            <a:extLst>
              <a:ext uri="{FF2B5EF4-FFF2-40B4-BE49-F238E27FC236}">
                <a16:creationId xmlns:a16="http://schemas.microsoft.com/office/drawing/2014/main" xmlns="" id="{A17EAC56-5D56-49F6-B71B-453618F561ED}"/>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4" name="椭圆 13">
              <a:extLst>
                <a:ext uri="{FF2B5EF4-FFF2-40B4-BE49-F238E27FC236}">
                  <a16:creationId xmlns:a16="http://schemas.microsoft.com/office/drawing/2014/main" xmlns="" id="{CBAC54FA-5011-4DE9-9155-A4A5CCA175F4}"/>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58E4E201-F308-4932-AC3B-B7D964091C3F}"/>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椭圆 15">
            <a:extLst>
              <a:ext uri="{FF2B5EF4-FFF2-40B4-BE49-F238E27FC236}">
                <a16:creationId xmlns:a16="http://schemas.microsoft.com/office/drawing/2014/main" xmlns="" id="{8DC6E685-0731-443C-BF14-B292D362D055}"/>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20271497-AB3D-4292-A724-4BB9776EB3FB}"/>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7568E30-3D38-4677-88B1-82B1F550CEA5}"/>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79D2491A-4B8B-4293-B189-37C5D13FAC22}"/>
              </a:ext>
            </a:extLst>
          </p:cNvPr>
          <p:cNvGrpSpPr/>
          <p:nvPr userDrawn="1"/>
        </p:nvGrpSpPr>
        <p:grpSpPr>
          <a:xfrm>
            <a:off x="10480807" y="5895609"/>
            <a:ext cx="1006511" cy="441647"/>
            <a:chOff x="6160303" y="4140902"/>
            <a:chExt cx="1425997" cy="625713"/>
          </a:xfrm>
          <a:solidFill>
            <a:schemeClr val="bg1">
              <a:lumMod val="95000"/>
            </a:schemeClr>
          </a:solidFill>
        </p:grpSpPr>
        <p:sp>
          <p:nvSpPr>
            <p:cNvPr id="20" name="椭圆 19">
              <a:extLst>
                <a:ext uri="{FF2B5EF4-FFF2-40B4-BE49-F238E27FC236}">
                  <a16:creationId xmlns:a16="http://schemas.microsoft.com/office/drawing/2014/main" xmlns="" id="{CA336531-46CE-435E-B895-9BBE34D6A5F4}"/>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366E4C64-E280-44F4-8D01-BE5421E98524}"/>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447AE84F-FE54-476A-B85D-43A475D59495}"/>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xmlns="" id="{BE2240DB-D715-41CA-88CB-A3125C07B6F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987B43D-5B3C-453E-8A2E-2D4172E4F0CB}"/>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70076B2E-BBEC-4ED0-9B82-B5A39CBC7300}"/>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A1151B06-55C0-4B25-9C16-B8A6AC10D603}"/>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F06B34AD-4840-4D3F-AA6F-F87094E1F0A4}"/>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373A89C3-49D2-464C-A54F-724EF249D08B}"/>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A56EBA4-6E77-4170-9EF4-75E67C1F35F0}"/>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EE3864A5-2205-4B3E-9697-7DAD9D8DF051}"/>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53CD8D18-5144-4853-BF87-7388567FCCA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E5089E5A-A4C0-4AD7-821A-9348BD939762}"/>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BC8868C3-F570-4A3B-A4F6-1322C4A039D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A3C79137-7084-4623-9724-E46C7A3C2E46}"/>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ED2A3DFE-6EEE-4384-9F20-E54EB7A412A3}"/>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52FC4EE5-7005-40D7-B3A3-7531F9E35983}"/>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E59686D7-1A64-46FC-A99F-BD4288A7F80B}"/>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a:extLst>
              <a:ext uri="{FF2B5EF4-FFF2-40B4-BE49-F238E27FC236}">
                <a16:creationId xmlns:a16="http://schemas.microsoft.com/office/drawing/2014/main" xmlns="" id="{7C8E091B-C7DB-484F-9522-ECC3F76A9F0C}"/>
              </a:ext>
            </a:extLst>
          </p:cNvPr>
          <p:cNvSpPr/>
          <p:nvPr userDrawn="1"/>
        </p:nvSpPr>
        <p:spPr>
          <a:xfrm>
            <a:off x="6096000" y="2438267"/>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xmlns="" id="{59438C98-31D2-4070-B406-1B8250C7F242}"/>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xmlns="" id="{1672EA0A-2348-4FA2-8C46-EF7676B2C5B1}"/>
              </a:ext>
            </a:extLst>
          </p:cNvPr>
          <p:cNvGrpSpPr/>
          <p:nvPr userDrawn="1"/>
        </p:nvGrpSpPr>
        <p:grpSpPr>
          <a:xfrm>
            <a:off x="704682" y="6041460"/>
            <a:ext cx="297180" cy="243837"/>
            <a:chOff x="11221720" y="5704242"/>
            <a:chExt cx="297180" cy="243837"/>
          </a:xfrm>
          <a:solidFill>
            <a:schemeClr val="accent3"/>
          </a:solidFill>
        </p:grpSpPr>
        <p:sp>
          <p:nvSpPr>
            <p:cNvPr id="41" name="矩形 40">
              <a:extLst>
                <a:ext uri="{FF2B5EF4-FFF2-40B4-BE49-F238E27FC236}">
                  <a16:creationId xmlns:a16="http://schemas.microsoft.com/office/drawing/2014/main" xmlns="" id="{DD4D33F9-B40D-4BE3-B017-F8902FEDBDAF}"/>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48CD4F35-D005-4F39-87E0-43B7E3EAB6B1}"/>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6AD060D5-D6C7-4EC6-8051-7B1DFBD518E5}"/>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a:extLst>
              <a:ext uri="{FF2B5EF4-FFF2-40B4-BE49-F238E27FC236}">
                <a16:creationId xmlns:a16="http://schemas.microsoft.com/office/drawing/2014/main" xmlns="" id="{05D5B4F2-FDA8-4C8A-AC1B-06DCF3DA54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901958" cy="6858000"/>
          </a:xfrm>
          <a:prstGeom prst="rect">
            <a:avLst/>
          </a:prstGeom>
        </p:spPr>
      </p:pic>
      <p:sp>
        <p:nvSpPr>
          <p:cNvPr id="45" name="文本占位符 104">
            <a:extLst>
              <a:ext uri="{FF2B5EF4-FFF2-40B4-BE49-F238E27FC236}">
                <a16:creationId xmlns:a16="http://schemas.microsoft.com/office/drawing/2014/main" xmlns="" id="{D7CAAB8B-BA51-421C-A533-A81FD43B7A3C}"/>
              </a:ext>
            </a:extLst>
          </p:cNvPr>
          <p:cNvSpPr>
            <a:spLocks noGrp="1"/>
          </p:cNvSpPr>
          <p:nvPr>
            <p:ph type="body" sz="quarter" idx="12" hasCustomPrompt="1"/>
          </p:nvPr>
        </p:nvSpPr>
        <p:spPr>
          <a:xfrm>
            <a:off x="8490084" y="3831287"/>
            <a:ext cx="3028817" cy="609398"/>
          </a:xfrm>
          <a:prstGeom prst="rect">
            <a:avLst/>
          </a:prstGeom>
        </p:spPr>
        <p:txBody>
          <a:bodyPr wrap="square" lIns="0" tIns="0" rIns="0" bIns="0">
            <a:spAutoFit/>
          </a:bodyPr>
          <a:lstStyle>
            <a:lvl1pPr marL="0" indent="0" algn="dist">
              <a:buNone/>
              <a:defRPr sz="4400"/>
            </a:lvl1pPr>
          </a:lstStyle>
          <a:p>
            <a:pPr algn="r"/>
            <a:r>
              <a:rPr lang="en-US" altLang="zh-CN" dirty="0"/>
              <a:t>THANKS</a:t>
            </a:r>
            <a:endParaRPr lang="zh-CN" altLang="en-US" dirty="0"/>
          </a:p>
        </p:txBody>
      </p:sp>
      <p:sp>
        <p:nvSpPr>
          <p:cNvPr id="48" name="文本占位符 33">
            <a:extLst>
              <a:ext uri="{FF2B5EF4-FFF2-40B4-BE49-F238E27FC236}">
                <a16:creationId xmlns:a16="http://schemas.microsoft.com/office/drawing/2014/main" xmlns="" id="{B0267E65-5671-4699-AB69-89559CF1F577}"/>
              </a:ext>
            </a:extLst>
          </p:cNvPr>
          <p:cNvSpPr>
            <a:spLocks noGrp="1"/>
          </p:cNvSpPr>
          <p:nvPr>
            <p:ph type="body" sz="quarter" idx="10" hasCustomPrompt="1"/>
          </p:nvPr>
        </p:nvSpPr>
        <p:spPr>
          <a:xfrm>
            <a:off x="5313606" y="2280338"/>
            <a:ext cx="6205296" cy="1331542"/>
          </a:xfrm>
          <a:prstGeom prst="rect">
            <a:avLst/>
          </a:prstGeom>
        </p:spPr>
        <p:txBody>
          <a:bodyPr/>
          <a:lstStyle>
            <a:lvl1pPr marL="0" indent="0" algn="r">
              <a:buNone/>
              <a:defRPr sz="9600" b="1">
                <a:latin typeface="+mj-ea"/>
                <a:ea typeface="+mj-ea"/>
              </a:defRPr>
            </a:lvl1pPr>
          </a:lstStyle>
          <a:p>
            <a:r>
              <a:rPr lang="zh-CN" altLang="en-US" dirty="0">
                <a:ln w="25400">
                  <a:solidFill>
                    <a:schemeClr val="accent4"/>
                  </a:solidFill>
                </a:ln>
                <a:noFill/>
              </a:rPr>
              <a:t>感谢观看</a:t>
            </a:r>
            <a:endParaRPr lang="zh-CN" altLang="en-US" dirty="0"/>
          </a:p>
        </p:txBody>
      </p:sp>
      <p:pic>
        <p:nvPicPr>
          <p:cNvPr id="49" name="图片 48">
            <a:extLst>
              <a:ext uri="{FF2B5EF4-FFF2-40B4-BE49-F238E27FC236}">
                <a16:creationId xmlns:a16="http://schemas.microsoft.com/office/drawing/2014/main" xmlns="" id="{272E36B7-3386-4695-AA13-84A199E9CB77}"/>
              </a:ext>
            </a:extLst>
          </p:cNvPr>
          <p:cNvPicPr>
            <a:picLocks noChangeAspect="1"/>
          </p:cNvPicPr>
          <p:nvPr userDrawn="1"/>
        </p:nvPicPr>
        <p:blipFill rotWithShape="1">
          <a:blip r:embed="rId3"/>
          <a:srcRect l="14325" t="25876" r="14528" b="32309"/>
          <a:stretch/>
        </p:blipFill>
        <p:spPr>
          <a:xfrm>
            <a:off x="9760720" y="487680"/>
            <a:ext cx="1758180" cy="464037"/>
          </a:xfrm>
          <a:prstGeom prst="rect">
            <a:avLst/>
          </a:prstGeom>
        </p:spPr>
      </p:pic>
      <p:sp>
        <p:nvSpPr>
          <p:cNvPr id="50" name="内容占位符 101">
            <a:extLst>
              <a:ext uri="{FF2B5EF4-FFF2-40B4-BE49-F238E27FC236}">
                <a16:creationId xmlns:a16="http://schemas.microsoft.com/office/drawing/2014/main" xmlns="" id="{843C7821-C0F4-4F20-AFB4-F7D3BF3D719E}"/>
              </a:ext>
            </a:extLst>
          </p:cNvPr>
          <p:cNvSpPr>
            <a:spLocks noGrp="1"/>
          </p:cNvSpPr>
          <p:nvPr>
            <p:ph sz="quarter" idx="13" hasCustomPrompt="1"/>
          </p:nvPr>
        </p:nvSpPr>
        <p:spPr>
          <a:xfrm>
            <a:off x="9261773" y="5310358"/>
            <a:ext cx="2197268" cy="276999"/>
          </a:xfrm>
          <a:prstGeom prst="rect">
            <a:avLst/>
          </a:prstGeom>
        </p:spPr>
        <p:txBody>
          <a:bodyPr wrap="none" lIns="0" tIns="0" rIns="0" bIns="0">
            <a:spAutoFit/>
          </a:bodyPr>
          <a:lstStyle>
            <a:lvl1pPr marL="0" indent="0" algn="r">
              <a:buNone/>
              <a:defRPr sz="2000" b="0">
                <a:latin typeface="+mj-ea"/>
                <a:ea typeface="+mj-ea"/>
              </a:defRPr>
            </a:lvl1pPr>
          </a:lstStyle>
          <a:p>
            <a:pPr lvl="0"/>
            <a:r>
              <a:rPr lang="zh-CN" altLang="en-US" dirty="0"/>
              <a:t>汇报人：</a:t>
            </a:r>
            <a:r>
              <a:rPr lang="en-US" altLang="zh-CN" dirty="0"/>
              <a:t>Microsoft</a:t>
            </a:r>
            <a:endParaRPr lang="zh-CN" altLang="en-US" dirty="0"/>
          </a:p>
        </p:txBody>
      </p:sp>
    </p:spTree>
    <p:extLst>
      <p:ext uri="{BB962C8B-B14F-4D97-AF65-F5344CB8AC3E}">
        <p14:creationId xmlns:p14="http://schemas.microsoft.com/office/powerpoint/2010/main" val="44133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825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注">
    <p:bg>
      <p:bgPr>
        <a:solidFill>
          <a:srgbClr val="E63A1C"/>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D6A9CEE-2196-4B4E-9E35-D0D502B86A8E}"/>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微软雅黑" panose="020B0503020204020204" pitchFamily="34" charset="-122"/>
                <a:ea typeface="微软雅黑" panose="020B0503020204020204" pitchFamily="34" charset="-122"/>
                <a:cs typeface="Segoe UI Light"/>
              </a:rPr>
              <a:t>标注</a:t>
            </a:r>
          </a:p>
        </p:txBody>
      </p:sp>
      <p:sp>
        <p:nvSpPr>
          <p:cNvPr id="3" name="矩形 2">
            <a:extLst>
              <a:ext uri="{FF2B5EF4-FFF2-40B4-BE49-F238E27FC236}">
                <a16:creationId xmlns:a16="http://schemas.microsoft.com/office/drawing/2014/main" xmlns="" id="{0058EBC0-CC29-4FBA-866C-0122644F435F}"/>
              </a:ext>
            </a:extLst>
          </p:cNvPr>
          <p:cNvSpPr/>
          <p:nvPr userDrawn="1"/>
        </p:nvSpPr>
        <p:spPr>
          <a:xfrm>
            <a:off x="2450801" y="595724"/>
            <a:ext cx="1402001" cy="5106398"/>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字体使用 </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行距</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图片出处</a:t>
            </a: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声明</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作者</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p:txBody>
      </p:sp>
      <p:sp>
        <p:nvSpPr>
          <p:cNvPr id="4" name="矩形 3">
            <a:extLst>
              <a:ext uri="{FF2B5EF4-FFF2-40B4-BE49-F238E27FC236}">
                <a16:creationId xmlns:a16="http://schemas.microsoft.com/office/drawing/2014/main" xmlns="" id="{06932732-7EC8-4345-AEF6-EE6F552919F0}"/>
              </a:ext>
            </a:extLst>
          </p:cNvPr>
          <p:cNvSpPr/>
          <p:nvPr userDrawn="1"/>
        </p:nvSpPr>
        <p:spPr>
          <a:xfrm>
            <a:off x="4159510" y="595724"/>
            <a:ext cx="7074345" cy="5106398"/>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英文 </a:t>
            </a:r>
            <a:r>
              <a:rPr lang="en-US" altLang="zh-CN" sz="1400" dirty="0">
                <a:solidFill>
                  <a:schemeClr val="bg1"/>
                </a:solidFill>
                <a:latin typeface="微软雅黑" panose="020B0503020204020204" pitchFamily="34" charset="-122"/>
                <a:ea typeface="微软雅黑" panose="020B0503020204020204" pitchFamily="34" charset="-122"/>
                <a:cs typeface="Segoe UI Light"/>
              </a:rPr>
              <a:t>Arial</a:t>
            </a: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中文 微软雅黑</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正文 </a:t>
            </a:r>
            <a:r>
              <a:rPr lang="en-US" altLang="zh-CN" sz="1400" dirty="0">
                <a:solidFill>
                  <a:schemeClr val="bg1"/>
                </a:solidFill>
                <a:latin typeface="微软雅黑" panose="020B0503020204020204" pitchFamily="34" charset="-122"/>
                <a:ea typeface="微软雅黑" panose="020B0503020204020204" pitchFamily="34" charset="-122"/>
                <a:cs typeface="Segoe UI Light"/>
              </a:rPr>
              <a:t>1.5</a:t>
            </a: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en-US" altLang="zh-CN" sz="1400" dirty="0">
                <a:solidFill>
                  <a:schemeClr val="bg1"/>
                </a:solidFill>
                <a:latin typeface="微软雅黑" panose="020B0503020204020204" pitchFamily="34" charset="-122"/>
                <a:ea typeface="微软雅黑" panose="020B0503020204020204" pitchFamily="34" charset="-122"/>
                <a:cs typeface="Segoe UI Light"/>
              </a:rPr>
              <a:t>bing.cn</a:t>
            </a: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微软雅黑" panose="020B0503020204020204" pitchFamily="34" charset="-122"/>
                <a:ea typeface="微软雅黑" panose="020B0503020204020204" pitchFamily="34" charset="-122"/>
              </a:rPr>
              <a:t>张鑫</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xmlns="" id="{13893EA3-AADB-4DA8-9BD2-3FE8BA810C03}"/>
              </a:ext>
            </a:extLst>
          </p:cNvPr>
          <p:cNvPicPr>
            <a:picLocks noChangeAspect="1"/>
          </p:cNvPicPr>
          <p:nvPr userDrawn="1"/>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9755151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模板使用技巧：一键调整模板颜色">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90EF43F-B129-436F-944B-57EB05E452C7}"/>
              </a:ext>
            </a:extLst>
          </p:cNvPr>
          <p:cNvPicPr>
            <a:picLocks noChangeAspect="1"/>
          </p:cNvPicPr>
          <p:nvPr userDrawn="1"/>
        </p:nvPicPr>
        <p:blipFill>
          <a:blip r:embed="rId2"/>
          <a:stretch>
            <a:fillRect/>
          </a:stretch>
        </p:blipFill>
        <p:spPr>
          <a:xfrm>
            <a:off x="660400" y="1596727"/>
            <a:ext cx="8001974" cy="4292726"/>
          </a:xfrm>
          <a:prstGeom prst="rect">
            <a:avLst/>
          </a:prstGeom>
        </p:spPr>
      </p:pic>
      <p:sp>
        <p:nvSpPr>
          <p:cNvPr id="7" name="文本框 6">
            <a:extLst>
              <a:ext uri="{FF2B5EF4-FFF2-40B4-BE49-F238E27FC236}">
                <a16:creationId xmlns:a16="http://schemas.microsoft.com/office/drawing/2014/main" xmlns="" id="{0921A34D-E935-4157-BAFF-0DC5C6596A50}"/>
              </a:ext>
            </a:extLst>
          </p:cNvPr>
          <p:cNvSpPr txBox="1"/>
          <p:nvPr userDrawn="1"/>
        </p:nvSpPr>
        <p:spPr>
          <a:xfrm>
            <a:off x="650875" y="6061002"/>
            <a:ext cx="2826095" cy="184666"/>
          </a:xfrm>
          <a:prstGeom prst="rect">
            <a:avLst/>
          </a:prstGeom>
          <a:noFill/>
        </p:spPr>
        <p:txBody>
          <a:bodyPr wrap="none" lIns="0" tIns="0" rIns="0" bIns="0" rtlCol="0">
            <a:spAutoFit/>
          </a:bodyPr>
          <a:lstStyle/>
          <a:p>
            <a:r>
              <a:rPr lang="en-US" sz="1200" spc="150" dirty="0">
                <a:latin typeface="微软雅黑" panose="020B0503020204020204" pitchFamily="34" charset="-122"/>
                <a:ea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rPr>
              <a:t> 选择“设计”</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“变体”</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“颜色”</a:t>
            </a:r>
            <a:endParaRPr lang="en-US" sz="1200" spc="15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7A863F77-F37F-44DC-AB17-66B793EAB2A2}"/>
              </a:ext>
            </a:extLst>
          </p:cNvPr>
          <p:cNvSpPr txBox="1"/>
          <p:nvPr userDrawn="1"/>
        </p:nvSpPr>
        <p:spPr>
          <a:xfrm>
            <a:off x="4624410" y="6061002"/>
            <a:ext cx="4037964" cy="184666"/>
          </a:xfrm>
          <a:prstGeom prst="rect">
            <a:avLst/>
          </a:prstGeom>
          <a:noFill/>
        </p:spPr>
        <p:txBody>
          <a:bodyPr wrap="none" lIns="0" tIns="0" rIns="0" bIns="0" rtlCol="0">
            <a:spAutoFit/>
          </a:bodyPr>
          <a:lstStyle/>
          <a:p>
            <a:pPr algn="r"/>
            <a:r>
              <a:rPr lang="en-US" sz="1200" spc="150" dirty="0">
                <a:latin typeface="微软雅黑" panose="020B0503020204020204" pitchFamily="34" charset="-122"/>
                <a:ea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rPr>
              <a:t> 选择你喜欢的颜色搭配，模板一秒调整为你选颜色</a:t>
            </a:r>
            <a:endParaRPr lang="en-US" sz="1200" spc="150"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xmlns="" id="{F085CBAF-EC61-42AC-B40B-ADC1239E9908}"/>
              </a:ext>
            </a:extLst>
          </p:cNvPr>
          <p:cNvPicPr>
            <a:picLocks noChangeAspect="1"/>
          </p:cNvPicPr>
          <p:nvPr userDrawn="1"/>
        </p:nvPicPr>
        <p:blipFill>
          <a:blip r:embed="rId3"/>
          <a:stretch>
            <a:fillRect/>
          </a:stretch>
        </p:blipFill>
        <p:spPr>
          <a:xfrm>
            <a:off x="5874777" y="2235600"/>
            <a:ext cx="819667" cy="819667"/>
          </a:xfrm>
          <a:prstGeom prst="rect">
            <a:avLst/>
          </a:prstGeom>
          <a:effectLst>
            <a:outerShdw blurRad="50800" dist="38100" dir="2700000" algn="tl" rotWithShape="0">
              <a:prstClr val="black">
                <a:alpha val="40000"/>
              </a:prstClr>
            </a:outerShdw>
          </a:effectLst>
        </p:spPr>
      </p:pic>
      <p:sp>
        <p:nvSpPr>
          <p:cNvPr id="15" name="矩形 14">
            <a:extLst>
              <a:ext uri="{FF2B5EF4-FFF2-40B4-BE49-F238E27FC236}">
                <a16:creationId xmlns:a16="http://schemas.microsoft.com/office/drawing/2014/main" xmlns="" id="{727689C2-0026-470F-B319-ACA2A6CD6D80}"/>
              </a:ext>
            </a:extLst>
          </p:cNvPr>
          <p:cNvSpPr/>
          <p:nvPr userDrawn="1"/>
        </p:nvSpPr>
        <p:spPr>
          <a:xfrm>
            <a:off x="660400" y="518375"/>
            <a:ext cx="1588576" cy="276999"/>
          </a:xfrm>
          <a:prstGeom prst="rect">
            <a:avLst/>
          </a:prstGeom>
        </p:spPr>
        <p:txBody>
          <a:bodyPr wrap="none" lIns="0" tIns="0" rIns="0" bIns="0">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a:cs typeface="Segoe UI Light"/>
              </a:rPr>
              <a:t>模板使用技巧</a:t>
            </a:r>
            <a:r>
              <a:rPr lang="en-US" altLang="zh-CN" sz="1800" dirty="0">
                <a:solidFill>
                  <a:schemeClr val="tx1">
                    <a:lumMod val="75000"/>
                    <a:lumOff val="25000"/>
                  </a:schemeClr>
                </a:solidFill>
                <a:latin typeface="微软雅黑" panose="020B0503020204020204" pitchFamily="34" charset="-122"/>
                <a:ea typeface="微软雅黑"/>
                <a:cs typeface="Segoe UI Light"/>
              </a:rPr>
              <a:t> 1</a:t>
            </a:r>
            <a:endParaRPr lang="zh-CN" altLang="en-US" sz="1800" dirty="0">
              <a:solidFill>
                <a:schemeClr val="tx1">
                  <a:lumMod val="75000"/>
                  <a:lumOff val="25000"/>
                </a:schemeClr>
              </a:solidFill>
              <a:latin typeface="微软雅黑" panose="020B0503020204020204" pitchFamily="34" charset="-122"/>
              <a:ea typeface="微软雅黑"/>
              <a:cs typeface="Segoe UI Light"/>
            </a:endParaRPr>
          </a:p>
        </p:txBody>
      </p:sp>
      <p:sp>
        <p:nvSpPr>
          <p:cNvPr id="16" name="矩形 15">
            <a:extLst>
              <a:ext uri="{FF2B5EF4-FFF2-40B4-BE49-F238E27FC236}">
                <a16:creationId xmlns:a16="http://schemas.microsoft.com/office/drawing/2014/main" xmlns="" id="{113C9195-B689-43AB-B099-1C5BA8B0DBDD}"/>
              </a:ext>
            </a:extLst>
          </p:cNvPr>
          <p:cNvSpPr/>
          <p:nvPr userDrawn="1"/>
        </p:nvSpPr>
        <p:spPr>
          <a:xfrm>
            <a:off x="660400" y="185756"/>
            <a:ext cx="678071" cy="153888"/>
          </a:xfrm>
          <a:prstGeom prst="rect">
            <a:avLst/>
          </a:prstGeom>
        </p:spPr>
        <p:txBody>
          <a:bodyPr wrap="none" lIns="0" tIns="0" rIns="0" bIns="0">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charset="0"/>
                <a:cs typeface="Segoe UI Light"/>
              </a:rPr>
              <a:t>OfficePLUS</a:t>
            </a:r>
            <a:endParaRPr lang="zh-CN" altLang="en-US" sz="1000" dirty="0">
              <a:solidFill>
                <a:schemeClr val="tx1">
                  <a:lumMod val="75000"/>
                  <a:lumOff val="25000"/>
                </a:schemeClr>
              </a:solidFill>
              <a:latin typeface="微软雅黑" panose="020B0503020204020204" pitchFamily="34" charset="-122"/>
              <a:ea typeface="微软雅黑" charset="0"/>
              <a:cs typeface="Segoe UI Light"/>
            </a:endParaRPr>
          </a:p>
        </p:txBody>
      </p:sp>
      <p:sp>
        <p:nvSpPr>
          <p:cNvPr id="17" name="文本框 16">
            <a:extLst>
              <a:ext uri="{FF2B5EF4-FFF2-40B4-BE49-F238E27FC236}">
                <a16:creationId xmlns:a16="http://schemas.microsoft.com/office/drawing/2014/main" xmlns="" id="{427D6024-FC73-43D4-A750-139ABB42B7DD}"/>
              </a:ext>
            </a:extLst>
          </p:cNvPr>
          <p:cNvSpPr txBox="1"/>
          <p:nvPr userDrawn="1"/>
        </p:nvSpPr>
        <p:spPr>
          <a:xfrm>
            <a:off x="660400" y="932736"/>
            <a:ext cx="3282950" cy="492443"/>
          </a:xfrm>
          <a:prstGeom prst="rect">
            <a:avLst/>
          </a:prstGeom>
          <a:noFill/>
        </p:spPr>
        <p:txBody>
          <a:bodyPr wrap="none" lIns="0" tIns="0" rIns="0" bIns="0"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altLang="zh-CN"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289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八项目录页">
    <p:bg>
      <p:bgPr>
        <a:solidFill>
          <a:schemeClr val="accent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3C5AF1A1-D555-4576-94E2-A0F6D3258157}"/>
              </a:ext>
            </a:extLst>
          </p:cNvPr>
          <p:cNvGrpSpPr/>
          <p:nvPr userDrawn="1"/>
        </p:nvGrpSpPr>
        <p:grpSpPr>
          <a:xfrm rot="10800000">
            <a:off x="-3979072" y="-295753"/>
            <a:ext cx="20150144" cy="6850164"/>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8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tx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sz="1200" b="0">
                <a:solidFill>
                  <a:schemeClr val="tx1"/>
                </a:solidFill>
                <a:latin typeface="+mj-lt"/>
                <a:ea typeface="+mn-ea"/>
              </a:defRPr>
            </a:lvl1pPr>
          </a:lstStyle>
          <a:p>
            <a:pPr lvl="0"/>
            <a:r>
              <a:rPr lang="en-US" altLang="zh-CN" dirty="0"/>
              <a:t>ENTER THE TITLE OF THE PROPOSAL HERE</a:t>
            </a:r>
            <a:endParaRPr lang="zh-CN" altLang="en-US" dirty="0"/>
          </a:p>
        </p:txBody>
      </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283766"/>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31" name="图片 30">
            <a:extLst>
              <a:ext uri="{FF2B5EF4-FFF2-40B4-BE49-F238E27FC236}">
                <a16:creationId xmlns:a16="http://schemas.microsoft.com/office/drawing/2014/main" xmlns="" id="{17C90AD2-7685-4F74-9717-3EC5B34FAC72}"/>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14665085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模板使用技巧：随时添加模板样式">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1787A26-1092-4C6C-A07D-D4762C60BC97}"/>
              </a:ext>
            </a:extLst>
          </p:cNvPr>
          <p:cNvPicPr>
            <a:picLocks noChangeAspect="1"/>
          </p:cNvPicPr>
          <p:nvPr userDrawn="1"/>
        </p:nvPicPr>
        <p:blipFill>
          <a:blip r:embed="rId2"/>
          <a:stretch>
            <a:fillRect/>
          </a:stretch>
        </p:blipFill>
        <p:spPr>
          <a:xfrm>
            <a:off x="660400" y="1596728"/>
            <a:ext cx="8001974" cy="4292725"/>
          </a:xfrm>
          <a:prstGeom prst="rect">
            <a:avLst/>
          </a:prstGeom>
        </p:spPr>
      </p:pic>
      <p:sp>
        <p:nvSpPr>
          <p:cNvPr id="2" name="矩形 1">
            <a:extLst>
              <a:ext uri="{FF2B5EF4-FFF2-40B4-BE49-F238E27FC236}">
                <a16:creationId xmlns:a16="http://schemas.microsoft.com/office/drawing/2014/main" xmlns="" id="{6604A0AC-C2A6-466C-A3AD-718500A33CBF}"/>
              </a:ext>
            </a:extLst>
          </p:cNvPr>
          <p:cNvSpPr/>
          <p:nvPr userDrawn="1"/>
        </p:nvSpPr>
        <p:spPr>
          <a:xfrm>
            <a:off x="660400" y="518375"/>
            <a:ext cx="1588576" cy="276999"/>
          </a:xfrm>
          <a:prstGeom prst="rect">
            <a:avLst/>
          </a:prstGeom>
        </p:spPr>
        <p:txBody>
          <a:bodyPr wrap="none" lIns="0" tIns="0" rIns="0" bIns="0">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a:cs typeface="Segoe UI Light"/>
              </a:rPr>
              <a:t>模板使用技巧</a:t>
            </a:r>
            <a:r>
              <a:rPr lang="en-US" altLang="zh-CN" sz="1800" dirty="0">
                <a:solidFill>
                  <a:schemeClr val="tx1">
                    <a:lumMod val="75000"/>
                    <a:lumOff val="25000"/>
                  </a:schemeClr>
                </a:solidFill>
                <a:latin typeface="微软雅黑" panose="020B0503020204020204" pitchFamily="34" charset="-122"/>
                <a:ea typeface="微软雅黑"/>
                <a:cs typeface="Segoe UI Light"/>
              </a:rPr>
              <a:t> 2</a:t>
            </a:r>
            <a:endParaRPr lang="zh-CN" altLang="en-US" sz="1800" dirty="0">
              <a:solidFill>
                <a:schemeClr val="tx1">
                  <a:lumMod val="75000"/>
                  <a:lumOff val="25000"/>
                </a:schemeClr>
              </a:solidFill>
              <a:latin typeface="微软雅黑" panose="020B0503020204020204" pitchFamily="34" charset="-122"/>
              <a:ea typeface="微软雅黑"/>
              <a:cs typeface="Segoe UI Light"/>
            </a:endParaRPr>
          </a:p>
        </p:txBody>
      </p:sp>
      <p:sp>
        <p:nvSpPr>
          <p:cNvPr id="3" name="矩形 2">
            <a:extLst>
              <a:ext uri="{FF2B5EF4-FFF2-40B4-BE49-F238E27FC236}">
                <a16:creationId xmlns:a16="http://schemas.microsoft.com/office/drawing/2014/main" xmlns="" id="{2BD77E65-DA85-4B67-9151-DCC2C9924184}"/>
              </a:ext>
            </a:extLst>
          </p:cNvPr>
          <p:cNvSpPr/>
          <p:nvPr userDrawn="1"/>
        </p:nvSpPr>
        <p:spPr>
          <a:xfrm>
            <a:off x="660400" y="185756"/>
            <a:ext cx="678071" cy="153888"/>
          </a:xfrm>
          <a:prstGeom prst="rect">
            <a:avLst/>
          </a:prstGeom>
        </p:spPr>
        <p:txBody>
          <a:bodyPr wrap="none" lIns="0" tIns="0" rIns="0" bIns="0">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charset="0"/>
                <a:cs typeface="Segoe UI Light"/>
              </a:rPr>
              <a:t>OfficePLUS</a:t>
            </a:r>
            <a:endParaRPr lang="zh-CN" altLang="en-US" sz="1000" dirty="0">
              <a:solidFill>
                <a:schemeClr val="tx1">
                  <a:lumMod val="75000"/>
                  <a:lumOff val="25000"/>
                </a:schemeClr>
              </a:solidFill>
              <a:latin typeface="微软雅黑" panose="020B0503020204020204" pitchFamily="34" charset="-122"/>
              <a:ea typeface="微软雅黑" charset="0"/>
              <a:cs typeface="Segoe UI Light"/>
            </a:endParaRPr>
          </a:p>
        </p:txBody>
      </p:sp>
      <p:sp>
        <p:nvSpPr>
          <p:cNvPr id="6" name="文本框 5">
            <a:extLst>
              <a:ext uri="{FF2B5EF4-FFF2-40B4-BE49-F238E27FC236}">
                <a16:creationId xmlns:a16="http://schemas.microsoft.com/office/drawing/2014/main" xmlns="" id="{5950B60A-927A-454A-B662-0236437A92AE}"/>
              </a:ext>
            </a:extLst>
          </p:cNvPr>
          <p:cNvSpPr txBox="1"/>
          <p:nvPr userDrawn="1"/>
        </p:nvSpPr>
        <p:spPr>
          <a:xfrm>
            <a:off x="660400" y="932736"/>
            <a:ext cx="3282950" cy="492443"/>
          </a:xfrm>
          <a:prstGeom prst="rect">
            <a:avLst/>
          </a:prstGeom>
          <a:noFill/>
        </p:spPr>
        <p:txBody>
          <a:bodyPr wrap="none" lIns="0" tIns="0" rIns="0" bIns="0"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xmlns="" id="{D0F7381D-B41F-4E99-81CC-7066F8EE458C}"/>
              </a:ext>
            </a:extLst>
          </p:cNvPr>
          <p:cNvSpPr txBox="1"/>
          <p:nvPr userDrawn="1"/>
        </p:nvSpPr>
        <p:spPr>
          <a:xfrm>
            <a:off x="662071" y="6061002"/>
            <a:ext cx="2566408" cy="184666"/>
          </a:xfrm>
          <a:prstGeom prst="rect">
            <a:avLst/>
          </a:prstGeom>
          <a:noFill/>
        </p:spPr>
        <p:txBody>
          <a:bodyPr wrap="none" lIns="0" tIns="0" rIns="0" bIns="0" rtlCol="0">
            <a:spAutoFit/>
          </a:bodyPr>
          <a:lstStyle/>
          <a:p>
            <a:r>
              <a:rPr lang="en-US" sz="1200" spc="150" dirty="0">
                <a:latin typeface="微软雅黑" panose="020B0503020204020204" pitchFamily="34" charset="-122"/>
                <a:ea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rPr>
              <a:t> 选择“开始”</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“新建幻灯片”</a:t>
            </a:r>
            <a:endParaRPr lang="en-US" sz="1200" spc="15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554133D5-1F86-4806-9D4C-8CE024C309B1}"/>
              </a:ext>
            </a:extLst>
          </p:cNvPr>
          <p:cNvSpPr txBox="1"/>
          <p:nvPr userDrawn="1"/>
        </p:nvSpPr>
        <p:spPr>
          <a:xfrm>
            <a:off x="3758788" y="6061002"/>
            <a:ext cx="4903586" cy="184666"/>
          </a:xfrm>
          <a:prstGeom prst="rect">
            <a:avLst/>
          </a:prstGeom>
          <a:noFill/>
        </p:spPr>
        <p:txBody>
          <a:bodyPr wrap="none" lIns="0" tIns="0" rIns="0" bIns="0" rtlCol="0">
            <a:spAutoFit/>
          </a:bodyPr>
          <a:lstStyle/>
          <a:p>
            <a:pPr algn="r"/>
            <a:r>
              <a:rPr lang="en-US" sz="1200" spc="150" dirty="0">
                <a:latin typeface="微软雅黑" panose="020B0503020204020204" pitchFamily="34" charset="-122"/>
                <a:ea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rPr>
              <a:t> 选择你需要的页面，如封面页，目录页，副标题页，内容页等</a:t>
            </a:r>
            <a:endParaRPr lang="en-US" sz="1200" spc="150"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xmlns="" id="{CD4D1671-BAF0-432F-8139-014B77143D70}"/>
              </a:ext>
            </a:extLst>
          </p:cNvPr>
          <p:cNvPicPr>
            <a:picLocks noChangeAspect="1"/>
          </p:cNvPicPr>
          <p:nvPr userDrawn="1"/>
        </p:nvPicPr>
        <p:blipFill>
          <a:blip r:embed="rId3"/>
          <a:stretch>
            <a:fillRect/>
          </a:stretch>
        </p:blipFill>
        <p:spPr>
          <a:xfrm>
            <a:off x="1892041" y="209708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94877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十项目录页">
    <p:bg>
      <p:bgPr>
        <a:solidFill>
          <a:schemeClr val="accent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3C5AF1A1-D555-4576-94E2-A0F6D3258157}"/>
              </a:ext>
            </a:extLst>
          </p:cNvPr>
          <p:cNvGrpSpPr/>
          <p:nvPr userDrawn="1"/>
        </p:nvGrpSpPr>
        <p:grpSpPr>
          <a:xfrm rot="10800000">
            <a:off x="-3979072" y="-295754"/>
            <a:ext cx="20150144" cy="7489033"/>
            <a:chOff x="-1147650" y="2012216"/>
            <a:chExt cx="14792100" cy="5028664"/>
          </a:xfrm>
        </p:grpSpPr>
        <p:sp>
          <p:nvSpPr>
            <p:cNvPr id="11" name="任意多边形: 形状 10">
              <a:extLst>
                <a:ext uri="{FF2B5EF4-FFF2-40B4-BE49-F238E27FC236}">
                  <a16:creationId xmlns:a16="http://schemas.microsoft.com/office/drawing/2014/main" xmlns="" id="{1AB0214A-5579-4697-BD5B-EDBBA41482CA}"/>
                </a:ext>
              </a:extLst>
            </p:cNvPr>
            <p:cNvSpPr/>
            <p:nvPr userDrawn="1"/>
          </p:nvSpPr>
          <p:spPr>
            <a:xfrm>
              <a:off x="-1147650" y="2012216"/>
              <a:ext cx="14792100" cy="502866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AF8F904E-B06A-4636-BCFA-46071858D05F}"/>
                </a:ext>
              </a:extLst>
            </p:cNvPr>
            <p:cNvSpPr/>
            <p:nvPr userDrawn="1"/>
          </p:nvSpPr>
          <p:spPr>
            <a:xfrm>
              <a:off x="-313805" y="2347497"/>
              <a:ext cx="12819610" cy="4358104"/>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CD838BE-6FC1-4840-8813-379826488C14}"/>
                </a:ext>
              </a:extLst>
            </p:cNvPr>
            <p:cNvSpPr/>
            <p:nvPr userDrawn="1"/>
          </p:nvSpPr>
          <p:spPr>
            <a:xfrm>
              <a:off x="0" y="2713257"/>
              <a:ext cx="12192000" cy="4144743"/>
            </a:xfrm>
            <a:custGeom>
              <a:avLst/>
              <a:gdLst>
                <a:gd name="connsiteX0" fmla="*/ 6096000 w 12192000"/>
                <a:gd name="connsiteY0" fmla="*/ 0 h 4144743"/>
                <a:gd name="connsiteX1" fmla="*/ 12095864 w 12192000"/>
                <a:gd name="connsiteY1" fmla="*/ 784161 h 4144743"/>
                <a:gd name="connsiteX2" fmla="*/ 12192000 w 12192000"/>
                <a:gd name="connsiteY2" fmla="*/ 813898 h 4144743"/>
                <a:gd name="connsiteX3" fmla="*/ 12192000 w 12192000"/>
                <a:gd name="connsiteY3" fmla="*/ 4144743 h 4144743"/>
                <a:gd name="connsiteX4" fmla="*/ 0 w 12192000"/>
                <a:gd name="connsiteY4" fmla="*/ 4144743 h 4144743"/>
                <a:gd name="connsiteX5" fmla="*/ 0 w 12192000"/>
                <a:gd name="connsiteY5" fmla="*/ 813898 h 4144743"/>
                <a:gd name="connsiteX6" fmla="*/ 96136 w 12192000"/>
                <a:gd name="connsiteY6" fmla="*/ 784161 h 4144743"/>
                <a:gd name="connsiteX7" fmla="*/ 6096000 w 12192000"/>
                <a:gd name="connsiteY7" fmla="*/ 0 h 414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144743">
                  <a:moveTo>
                    <a:pt x="6096000" y="0"/>
                  </a:moveTo>
                  <a:cubicBezTo>
                    <a:pt x="8345921" y="0"/>
                    <a:pt x="10422780" y="291658"/>
                    <a:pt x="12095864" y="784161"/>
                  </a:cubicBezTo>
                  <a:lnTo>
                    <a:pt x="12192000" y="813898"/>
                  </a:lnTo>
                  <a:lnTo>
                    <a:pt x="12192000" y="4144743"/>
                  </a:lnTo>
                  <a:lnTo>
                    <a:pt x="0" y="4144743"/>
                  </a:lnTo>
                  <a:lnTo>
                    <a:pt x="0" y="813898"/>
                  </a:lnTo>
                  <a:lnTo>
                    <a:pt x="96136" y="784161"/>
                  </a:lnTo>
                  <a:cubicBezTo>
                    <a:pt x="1769221" y="291658"/>
                    <a:pt x="3846079" y="0"/>
                    <a:pt x="609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7" name="组合 36">
            <a:extLst>
              <a:ext uri="{FF2B5EF4-FFF2-40B4-BE49-F238E27FC236}">
                <a16:creationId xmlns:a16="http://schemas.microsoft.com/office/drawing/2014/main" xmlns="" id="{BC680D66-AA20-431C-A23D-DA5B06EA837C}"/>
              </a:ext>
            </a:extLst>
          </p:cNvPr>
          <p:cNvGrpSpPr/>
          <p:nvPr userDrawn="1"/>
        </p:nvGrpSpPr>
        <p:grpSpPr>
          <a:xfrm>
            <a:off x="5574520" y="245666"/>
            <a:ext cx="1006511" cy="441647"/>
            <a:chOff x="6160303" y="4140902"/>
            <a:chExt cx="1425997" cy="625713"/>
          </a:xfrm>
          <a:solidFill>
            <a:schemeClr val="bg1">
              <a:lumMod val="95000"/>
              <a:alpha val="80000"/>
            </a:schemeClr>
          </a:solidFill>
        </p:grpSpPr>
        <p:sp>
          <p:nvSpPr>
            <p:cNvPr id="38" name="椭圆 37">
              <a:extLst>
                <a:ext uri="{FF2B5EF4-FFF2-40B4-BE49-F238E27FC236}">
                  <a16:creationId xmlns:a16="http://schemas.microsoft.com/office/drawing/2014/main" xmlns="" id="{10C2FDB5-CD54-4D4E-94D4-01AFCA829A0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73942D3-0856-4117-A9C1-DCE223AECA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12C170F-8908-4D08-831C-B4A8C94F4993}"/>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F5A51678-D5BF-4CF6-A3E0-0B6C7C70BFA7}"/>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DDEEACE2-38EC-4AAB-AFEE-3A37FDD779F3}"/>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CE153B24-F2C3-41B0-B7F4-CD0A9D124A4D}"/>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50F966C4-9C94-4840-8322-D9DFB2530038}"/>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EB6AEDD-F46F-4B8A-8A84-D5D5AB9B9676}"/>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CEC75DB-C52A-4A73-B719-6A6BE14A3B9E}"/>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A163FF67-1D35-488F-960C-43491F113AB5}"/>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2D4544E-C7E5-4D8F-81FF-0573662065D7}"/>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651BE302-9499-465E-8BC8-4165F62E0B63}"/>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DFE8138B-F2BD-411F-8F27-B54C05B7DE4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25901BDE-F3A2-48A3-950F-ADCA9A7373EC}"/>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A915B25D-FB1A-4618-8485-95E16F490510}"/>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D2B74FB3-5153-49B6-A0DD-AAD68407088D}"/>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27B36F05-D3EE-44F1-AD7A-8482266278C2}"/>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AD25BA97-3D3F-4E43-99E0-26C4598C42B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占位符 66">
            <a:extLst>
              <a:ext uri="{FF2B5EF4-FFF2-40B4-BE49-F238E27FC236}">
                <a16:creationId xmlns:a16="http://schemas.microsoft.com/office/drawing/2014/main" xmlns="" id="{E195910D-D73D-447C-B494-4FC315F0A6F5}"/>
              </a:ext>
            </a:extLst>
          </p:cNvPr>
          <p:cNvSpPr>
            <a:spLocks noGrp="1"/>
          </p:cNvSpPr>
          <p:nvPr>
            <p:ph type="body" sz="quarter" idx="10" hasCustomPrompt="1"/>
          </p:nvPr>
        </p:nvSpPr>
        <p:spPr>
          <a:xfrm>
            <a:off x="660399" y="448622"/>
            <a:ext cx="4500881" cy="443198"/>
          </a:xfrm>
          <a:prstGeom prst="rect">
            <a:avLst/>
          </a:prstGeom>
        </p:spPr>
        <p:txBody>
          <a:bodyPr wrap="square" lIns="0" tIns="0" rIns="0" bIns="0">
            <a:spAutoFit/>
          </a:bodyPr>
          <a:lstStyle>
            <a:lvl1pPr marL="0" indent="0">
              <a:buNone/>
              <a:defRPr sz="3200" b="1">
                <a:solidFill>
                  <a:schemeClr val="tx1"/>
                </a:solidFill>
                <a:latin typeface="+mj-ea"/>
                <a:ea typeface="+mj-ea"/>
              </a:defRPr>
            </a:lvl1pPr>
          </a:lstStyle>
          <a:p>
            <a:pPr lvl="0"/>
            <a:r>
              <a:rPr lang="zh-CN" altLang="en-US" dirty="0"/>
              <a:t>在此输入计划书标题</a:t>
            </a:r>
          </a:p>
        </p:txBody>
      </p:sp>
      <p:sp>
        <p:nvSpPr>
          <p:cNvPr id="9" name="文本占位符 66">
            <a:extLst>
              <a:ext uri="{FF2B5EF4-FFF2-40B4-BE49-F238E27FC236}">
                <a16:creationId xmlns:a16="http://schemas.microsoft.com/office/drawing/2014/main" xmlns="" id="{1E5E545E-C10F-435F-8AFC-ED1FBF636D58}"/>
              </a:ext>
            </a:extLst>
          </p:cNvPr>
          <p:cNvSpPr>
            <a:spLocks noGrp="1"/>
          </p:cNvSpPr>
          <p:nvPr>
            <p:ph type="body" sz="quarter" idx="11" hasCustomPrompt="1"/>
          </p:nvPr>
        </p:nvSpPr>
        <p:spPr>
          <a:xfrm>
            <a:off x="660399" y="938530"/>
            <a:ext cx="4500881" cy="166199"/>
          </a:xfrm>
          <a:prstGeom prst="rect">
            <a:avLst/>
          </a:prstGeom>
        </p:spPr>
        <p:txBody>
          <a:bodyPr wrap="square" lIns="0" tIns="0" rIns="0" bIns="0">
            <a:spAutoFit/>
          </a:bodyPr>
          <a:lstStyle>
            <a:lvl1pPr marL="0" indent="0" algn="l">
              <a:buNone/>
              <a:defRPr sz="1200" b="0">
                <a:solidFill>
                  <a:schemeClr val="tx1"/>
                </a:solidFill>
                <a:latin typeface="+mj-lt"/>
                <a:ea typeface="+mn-ea"/>
              </a:defRPr>
            </a:lvl1pPr>
          </a:lstStyle>
          <a:p>
            <a:pPr lvl="0"/>
            <a:r>
              <a:rPr lang="en-US" altLang="zh-CN" dirty="0"/>
              <a:t>ENTER THE TITLE OF THE PROPOSAL HERE</a:t>
            </a:r>
            <a:endParaRPr lang="zh-CN" altLang="en-US" dirty="0"/>
          </a:p>
        </p:txBody>
      </p:sp>
      <p:sp>
        <p:nvSpPr>
          <p:cNvPr id="15" name="文本框 14">
            <a:extLst>
              <a:ext uri="{FF2B5EF4-FFF2-40B4-BE49-F238E27FC236}">
                <a16:creationId xmlns:a16="http://schemas.microsoft.com/office/drawing/2014/main" xmlns="" id="{A204922C-6241-498B-B66B-C02255841FBF}"/>
              </a:ext>
            </a:extLst>
          </p:cNvPr>
          <p:cNvSpPr txBox="1"/>
          <p:nvPr userDrawn="1"/>
        </p:nvSpPr>
        <p:spPr>
          <a:xfrm>
            <a:off x="5326559" y="283766"/>
            <a:ext cx="1538883" cy="923330"/>
          </a:xfrm>
          <a:prstGeom prst="rect">
            <a:avLst/>
          </a:prstGeom>
          <a:noFill/>
        </p:spPr>
        <p:txBody>
          <a:bodyPr wrap="none" lIns="0" tIns="0" rIns="0" bIns="0" rtlCol="0">
            <a:spAutoFit/>
          </a:bodyPr>
          <a:lstStyle/>
          <a:p>
            <a:pPr algn="ctr"/>
            <a:r>
              <a:rPr lang="zh-CN" altLang="en-US" sz="6000" b="1" dirty="0">
                <a:latin typeface="+mj-ea"/>
                <a:ea typeface="+mj-ea"/>
              </a:rPr>
              <a:t>目录</a:t>
            </a:r>
          </a:p>
        </p:txBody>
      </p:sp>
      <p:pic>
        <p:nvPicPr>
          <p:cNvPr id="29" name="图片 28">
            <a:extLst>
              <a:ext uri="{FF2B5EF4-FFF2-40B4-BE49-F238E27FC236}">
                <a16:creationId xmlns:a16="http://schemas.microsoft.com/office/drawing/2014/main" xmlns="" id="{7962F073-0ED2-447D-9D14-7D3F3471E6FE}"/>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1465152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章节过渡页01">
    <p:bg>
      <p:bgPr>
        <a:solidFill>
          <a:schemeClr val="accent1"/>
        </a:solidFill>
        <a:effectLst/>
      </p:bgPr>
    </p:bg>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0DA61FE3-F18A-440D-B46A-C1EA5097CB9C}"/>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xmlns="" id="{506E46AB-F6D4-4045-AB82-9E13139D0360}"/>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任意多边形: 形状 13">
            <a:extLst>
              <a:ext uri="{FF2B5EF4-FFF2-40B4-BE49-F238E27FC236}">
                <a16:creationId xmlns:a16="http://schemas.microsoft.com/office/drawing/2014/main" xmlns="" id="{19242272-D518-44A2-A862-BF12C7B8F5E7}"/>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5" name="组合 14">
            <a:extLst>
              <a:ext uri="{FF2B5EF4-FFF2-40B4-BE49-F238E27FC236}">
                <a16:creationId xmlns:a16="http://schemas.microsoft.com/office/drawing/2014/main" xmlns="" id="{A502A418-06C7-4007-B565-9371B6B2C858}"/>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6" name="椭圆 15">
              <a:extLst>
                <a:ext uri="{FF2B5EF4-FFF2-40B4-BE49-F238E27FC236}">
                  <a16:creationId xmlns:a16="http://schemas.microsoft.com/office/drawing/2014/main" xmlns="" id="{B4893824-9383-4327-BF8E-4161FFAC7C26}"/>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E707F01-C4EC-4EE6-AC94-EC6D5453DD4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5834A4CF-22F4-4CA3-8A9D-86F1362C9994}"/>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9" name="椭圆 18">
              <a:extLst>
                <a:ext uri="{FF2B5EF4-FFF2-40B4-BE49-F238E27FC236}">
                  <a16:creationId xmlns:a16="http://schemas.microsoft.com/office/drawing/2014/main" xmlns="" id="{A894A090-2DE6-42AE-A646-C02A0E806C83}"/>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BAB8A859-1370-4C0F-9E9D-D093D1C18A6A}"/>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椭圆 20">
            <a:extLst>
              <a:ext uri="{FF2B5EF4-FFF2-40B4-BE49-F238E27FC236}">
                <a16:creationId xmlns:a16="http://schemas.microsoft.com/office/drawing/2014/main" xmlns="" id="{256C484F-21CB-42C0-88BA-ECDA7A6F63E7}"/>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42A89A0-EDF9-4851-B3E6-358254642C1C}"/>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D220C94-94AE-4E88-82EA-98E6284FC1F8}"/>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4A3FC0F3-2988-44CC-9657-41B493A61C9C}"/>
              </a:ext>
            </a:extLst>
          </p:cNvPr>
          <p:cNvGrpSpPr/>
          <p:nvPr userDrawn="1"/>
        </p:nvGrpSpPr>
        <p:grpSpPr>
          <a:xfrm>
            <a:off x="10378439" y="5647534"/>
            <a:ext cx="1108879" cy="486565"/>
            <a:chOff x="6160303" y="4140902"/>
            <a:chExt cx="1425997" cy="625713"/>
          </a:xfrm>
          <a:solidFill>
            <a:schemeClr val="bg1">
              <a:lumMod val="95000"/>
            </a:schemeClr>
          </a:solidFill>
        </p:grpSpPr>
        <p:sp>
          <p:nvSpPr>
            <p:cNvPr id="25" name="椭圆 24">
              <a:extLst>
                <a:ext uri="{FF2B5EF4-FFF2-40B4-BE49-F238E27FC236}">
                  <a16:creationId xmlns:a16="http://schemas.microsoft.com/office/drawing/2014/main" xmlns="" id="{7F7C41AA-BF9C-4D3E-8CC3-EF7BA590033F}"/>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395F6B8-7FAB-4CDF-B892-9FA759DDFC17}"/>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73D67216-0FB6-43F0-B465-84D860CC971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BA8EAFF4-1D54-441D-88AD-F42DECED957E}"/>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B6F247A-4A02-4D48-973C-D2CFCC1435F5}"/>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47BF34BF-50E7-47F0-B6E5-4E381354324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D829FCA-DD41-464A-AF82-9D6B5594CF92}"/>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64A6FA21-2328-4DB2-865E-8E2A1AA9F72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C5A4369D-3ED4-4564-AAEB-8A034CF948E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D8F009DB-9299-4099-8C9C-FED51815D21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7E41C60-0CFA-4668-BE9D-0313F9395CFB}"/>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9470405-A19F-4EEF-ADDF-B280AC82E03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79D2C741-24FB-4ED8-8FB9-56C87CB826A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932BE0A-44FC-4581-950E-E11339EDC613}"/>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F746A83D-3E63-4CEB-BFEF-62562F04E415}"/>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A2C6AA23-45E2-4B83-AFF4-6D2259C6B198}"/>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C1031B57-4130-4146-B14B-A2FE20E2CA5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A70CE1C-3FA5-4369-929A-159A730303CF}"/>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367EE4D2-779A-4E62-A35E-955FD075B36D}"/>
              </a:ext>
            </a:extLst>
          </p:cNvPr>
          <p:cNvSpPr/>
          <p:nvPr userDrawn="1"/>
        </p:nvSpPr>
        <p:spPr>
          <a:xfrm>
            <a:off x="6646639" y="1984692"/>
            <a:ext cx="2377440" cy="2204647"/>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xmlns="" id="{8ADF6978-2DE0-4972-9BF2-1ACE7214E9F6}"/>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D64E10F-9C02-4AD5-AF44-53ED0F45F0E6}"/>
              </a:ext>
            </a:extLst>
          </p:cNvPr>
          <p:cNvGrpSpPr/>
          <p:nvPr userDrawn="1"/>
        </p:nvGrpSpPr>
        <p:grpSpPr>
          <a:xfrm>
            <a:off x="704682" y="6041460"/>
            <a:ext cx="297180" cy="243837"/>
            <a:chOff x="11221720" y="5704242"/>
            <a:chExt cx="297180" cy="243837"/>
          </a:xfrm>
          <a:solidFill>
            <a:schemeClr val="accent3"/>
          </a:solidFill>
        </p:grpSpPr>
        <p:sp>
          <p:nvSpPr>
            <p:cNvPr id="46" name="矩形 45">
              <a:extLst>
                <a:ext uri="{FF2B5EF4-FFF2-40B4-BE49-F238E27FC236}">
                  <a16:creationId xmlns:a16="http://schemas.microsoft.com/office/drawing/2014/main" xmlns="" id="{4F607BB5-3F87-41BA-83B6-D94B40017D76}"/>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B951163F-5E2D-4E13-ADE4-0D5BC53EBF76}"/>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1416392-D207-4C81-BDA0-94BC5B67E8FF}"/>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占位符 104">
            <a:extLst>
              <a:ext uri="{FF2B5EF4-FFF2-40B4-BE49-F238E27FC236}">
                <a16:creationId xmlns:a16="http://schemas.microsoft.com/office/drawing/2014/main" xmlns="" id="{F1FBDA19-0406-4B56-92C1-2D45D0C5C08C}"/>
              </a:ext>
            </a:extLst>
          </p:cNvPr>
          <p:cNvSpPr>
            <a:spLocks noGrp="1"/>
          </p:cNvSpPr>
          <p:nvPr>
            <p:ph type="body" sz="quarter" idx="12" hasCustomPrompt="1"/>
          </p:nvPr>
        </p:nvSpPr>
        <p:spPr>
          <a:xfrm>
            <a:off x="6095999" y="2405962"/>
            <a:ext cx="5422901" cy="1218795"/>
          </a:xfrm>
          <a:prstGeom prst="rect">
            <a:avLst/>
          </a:prstGeom>
        </p:spPr>
        <p:txBody>
          <a:bodyPr wrap="square" lIns="0" tIns="0" rIns="0" bIns="0">
            <a:spAutoFit/>
          </a:bodyPr>
          <a:lstStyle>
            <a:lvl1pPr marL="0" indent="0" algn="r">
              <a:buNone/>
              <a:defRPr sz="8800" b="1">
                <a:latin typeface="+mj-ea"/>
                <a:ea typeface="+mj-ea"/>
              </a:defRPr>
            </a:lvl1pPr>
          </a:lstStyle>
          <a:p>
            <a:pPr algn="r"/>
            <a:r>
              <a:rPr lang="zh-CN" altLang="en-US" dirty="0"/>
              <a:t>市场分析</a:t>
            </a:r>
          </a:p>
        </p:txBody>
      </p:sp>
      <p:sp>
        <p:nvSpPr>
          <p:cNvPr id="52" name="内容占位符 101">
            <a:extLst>
              <a:ext uri="{FF2B5EF4-FFF2-40B4-BE49-F238E27FC236}">
                <a16:creationId xmlns:a16="http://schemas.microsoft.com/office/drawing/2014/main" xmlns="" id="{E33D98F2-54CD-4886-949D-28C58C0D01ED}"/>
              </a:ext>
            </a:extLst>
          </p:cNvPr>
          <p:cNvSpPr>
            <a:spLocks noGrp="1"/>
          </p:cNvSpPr>
          <p:nvPr>
            <p:ph sz="quarter" idx="11" hasCustomPrompt="1"/>
          </p:nvPr>
        </p:nvSpPr>
        <p:spPr>
          <a:xfrm>
            <a:off x="6095999" y="3856940"/>
            <a:ext cx="5391319" cy="332399"/>
          </a:xfrm>
          <a:prstGeom prst="rect">
            <a:avLst/>
          </a:prstGeom>
        </p:spPr>
        <p:txBody>
          <a:bodyPr wrap="square" lIns="0" tIns="0" rIns="0" bIns="0">
            <a:spAutoFit/>
          </a:bodyPr>
          <a:lstStyle>
            <a:lvl1pPr marL="0" indent="0" algn="dist">
              <a:buNone/>
              <a:defRPr sz="2400" b="0">
                <a:latin typeface="+mj-ea"/>
                <a:ea typeface="+mj-ea"/>
              </a:defRPr>
            </a:lvl1pPr>
          </a:lstStyle>
          <a:p>
            <a:pPr lvl="0"/>
            <a:r>
              <a:rPr lang="en-US" altLang="zh-CN" dirty="0"/>
              <a:t>MARKET ANALYSIS</a:t>
            </a:r>
            <a:endParaRPr lang="zh-CN" altLang="en-US" dirty="0"/>
          </a:p>
        </p:txBody>
      </p:sp>
      <p:sp>
        <p:nvSpPr>
          <p:cNvPr id="53" name="文本占位符 33">
            <a:extLst>
              <a:ext uri="{FF2B5EF4-FFF2-40B4-BE49-F238E27FC236}">
                <a16:creationId xmlns:a16="http://schemas.microsoft.com/office/drawing/2014/main" xmlns="" id="{B52B3ABA-20B7-4DC4-B5B3-3C474D2F7D20}"/>
              </a:ext>
            </a:extLst>
          </p:cNvPr>
          <p:cNvSpPr>
            <a:spLocks noGrp="1"/>
          </p:cNvSpPr>
          <p:nvPr>
            <p:ph type="body" sz="quarter" idx="10" hasCustomPrompt="1"/>
          </p:nvPr>
        </p:nvSpPr>
        <p:spPr>
          <a:xfrm>
            <a:off x="673101" y="2401497"/>
            <a:ext cx="3086610" cy="1787842"/>
          </a:xfrm>
          <a:prstGeom prst="rect">
            <a:avLst/>
          </a:prstGeom>
        </p:spPr>
        <p:txBody>
          <a:bodyPr lIns="0" tIns="0" rIns="0" bIns="0"/>
          <a:lstStyle>
            <a:lvl1pPr marL="0" indent="0" algn="dist">
              <a:buNone/>
              <a:defRPr sz="6000" b="1">
                <a:solidFill>
                  <a:schemeClr val="tx1"/>
                </a:solidFill>
                <a:latin typeface="+mj-ea"/>
                <a:ea typeface="+mj-ea"/>
              </a:defRPr>
            </a:lvl1pPr>
          </a:lstStyle>
          <a:p>
            <a:r>
              <a:rPr lang="en-US" altLang="zh-CN" dirty="0">
                <a:ln w="25400">
                  <a:solidFill>
                    <a:schemeClr val="accent4"/>
                  </a:solidFill>
                </a:ln>
                <a:noFill/>
              </a:rPr>
              <a:t>Part  01</a:t>
            </a:r>
          </a:p>
          <a:p>
            <a:r>
              <a:rPr lang="zh-CN" altLang="en-US" dirty="0">
                <a:ln w="25400">
                  <a:solidFill>
                    <a:schemeClr val="accent4"/>
                  </a:solidFill>
                </a:ln>
                <a:noFill/>
              </a:rPr>
              <a:t>第一部分</a:t>
            </a:r>
            <a:endParaRPr lang="zh-CN" altLang="en-US" dirty="0"/>
          </a:p>
        </p:txBody>
      </p:sp>
      <p:pic>
        <p:nvPicPr>
          <p:cNvPr id="49" name="图片 48">
            <a:extLst>
              <a:ext uri="{FF2B5EF4-FFF2-40B4-BE49-F238E27FC236}">
                <a16:creationId xmlns:a16="http://schemas.microsoft.com/office/drawing/2014/main" xmlns="" id="{3B698197-95FF-4AF6-AD28-4738DEA538C0}"/>
              </a:ext>
            </a:extLst>
          </p:cNvPr>
          <p:cNvPicPr>
            <a:picLocks noChangeAspect="1"/>
          </p:cNvPicPr>
          <p:nvPr userDrawn="1"/>
        </p:nvPicPr>
        <p:blipFill rotWithShape="1">
          <a:blip r:embed="rId2"/>
          <a:srcRect l="14325" t="25876" r="14528" b="32309"/>
          <a:stretch/>
        </p:blipFill>
        <p:spPr>
          <a:xfrm>
            <a:off x="9803756" y="487680"/>
            <a:ext cx="1715143" cy="452678"/>
          </a:xfrm>
          <a:prstGeom prst="rect">
            <a:avLst/>
          </a:prstGeom>
        </p:spPr>
      </p:pic>
    </p:spTree>
    <p:extLst>
      <p:ext uri="{BB962C8B-B14F-4D97-AF65-F5344CB8AC3E}">
        <p14:creationId xmlns:p14="http://schemas.microsoft.com/office/powerpoint/2010/main" val="3730055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章节过渡页02">
    <p:bg>
      <p:bgPr>
        <a:solidFill>
          <a:schemeClr val="accent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5C278D1-56C1-4E06-A812-79DF6D683CC6}"/>
              </a:ext>
            </a:extLst>
          </p:cNvPr>
          <p:cNvGrpSpPr/>
          <p:nvPr userDrawn="1"/>
        </p:nvGrpSpPr>
        <p:grpSpPr>
          <a:xfrm rot="10800000">
            <a:off x="0" y="-464365"/>
            <a:ext cx="7605225" cy="7786730"/>
            <a:chOff x="4586775" y="-464365"/>
            <a:chExt cx="7605225" cy="7786730"/>
          </a:xfrm>
        </p:grpSpPr>
        <p:sp>
          <p:nvSpPr>
            <p:cNvPr id="7" name="任意多边形: 形状 6">
              <a:extLst>
                <a:ext uri="{FF2B5EF4-FFF2-40B4-BE49-F238E27FC236}">
                  <a16:creationId xmlns:a16="http://schemas.microsoft.com/office/drawing/2014/main" xmlns="" id="{0DA61FE3-F18A-440D-B46A-C1EA5097CB9C}"/>
                </a:ext>
              </a:extLst>
            </p:cNvPr>
            <p:cNvSpPr/>
            <p:nvPr userDrawn="1"/>
          </p:nvSpPr>
          <p:spPr>
            <a:xfrm>
              <a:off x="4586775" y="-464365"/>
              <a:ext cx="7589308" cy="778673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xmlns="" id="{506E46AB-F6D4-4045-AB82-9E13139D0360}"/>
                </a:ext>
              </a:extLst>
            </p:cNvPr>
            <p:cNvSpPr/>
            <p:nvPr userDrawn="1"/>
          </p:nvSpPr>
          <p:spPr>
            <a:xfrm>
              <a:off x="5032559" y="-152400"/>
              <a:ext cx="6981198" cy="71628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任意多边形: 形状 13">
              <a:extLst>
                <a:ext uri="{FF2B5EF4-FFF2-40B4-BE49-F238E27FC236}">
                  <a16:creationId xmlns:a16="http://schemas.microsoft.com/office/drawing/2014/main" xmlns="" id="{19242272-D518-44A2-A862-BF12C7B8F5E7}"/>
                </a:ext>
              </a:extLst>
            </p:cNvPr>
            <p:cNvSpPr/>
            <p:nvPr userDrawn="1"/>
          </p:nvSpPr>
          <p:spPr>
            <a:xfrm>
              <a:off x="5507874" y="0"/>
              <a:ext cx="6684126" cy="6858000"/>
            </a:xfrm>
            <a:custGeom>
              <a:avLst/>
              <a:gdLst>
                <a:gd name="connsiteX0" fmla="*/ 1416573 w 6684126"/>
                <a:gd name="connsiteY0" fmla="*/ 0 h 6858000"/>
                <a:gd name="connsiteX1" fmla="*/ 6684126 w 6684126"/>
                <a:gd name="connsiteY1" fmla="*/ 0 h 6858000"/>
                <a:gd name="connsiteX2" fmla="*/ 6684126 w 6684126"/>
                <a:gd name="connsiteY2" fmla="*/ 6858000 h 6858000"/>
                <a:gd name="connsiteX3" fmla="*/ 1416573 w 6684126"/>
                <a:gd name="connsiteY3" fmla="*/ 6858000 h 6858000"/>
                <a:gd name="connsiteX4" fmla="*/ 1262336 w 6684126"/>
                <a:gd name="connsiteY4" fmla="*/ 6696226 h 6858000"/>
                <a:gd name="connsiteX5" fmla="*/ 0 w 6684126"/>
                <a:gd name="connsiteY5" fmla="*/ 3429000 h 6858000"/>
                <a:gd name="connsiteX6" fmla="*/ 1262336 w 6684126"/>
                <a:gd name="connsiteY6" fmla="*/ 161774 h 6858000"/>
                <a:gd name="connsiteX7" fmla="*/ 1416573 w 6684126"/>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26" h="6858000">
                  <a:moveTo>
                    <a:pt x="1416573" y="0"/>
                  </a:moveTo>
                  <a:lnTo>
                    <a:pt x="6684126" y="0"/>
                  </a:lnTo>
                  <a:lnTo>
                    <a:pt x="6684126" y="6858000"/>
                  </a:lnTo>
                  <a:lnTo>
                    <a:pt x="1416573" y="6858000"/>
                  </a:lnTo>
                  <a:lnTo>
                    <a:pt x="1262336" y="6696226"/>
                  </a:lnTo>
                  <a:cubicBezTo>
                    <a:pt x="478025" y="5833292"/>
                    <a:pt x="0" y="4686971"/>
                    <a:pt x="0" y="3429000"/>
                  </a:cubicBezTo>
                  <a:cubicBezTo>
                    <a:pt x="0" y="2171030"/>
                    <a:pt x="478025" y="1024708"/>
                    <a:pt x="1262336" y="161774"/>
                  </a:cubicBezTo>
                  <a:lnTo>
                    <a:pt x="141657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5" name="组合 14">
            <a:extLst>
              <a:ext uri="{FF2B5EF4-FFF2-40B4-BE49-F238E27FC236}">
                <a16:creationId xmlns:a16="http://schemas.microsoft.com/office/drawing/2014/main" xmlns="" id="{A502A418-06C7-4007-B565-9371B6B2C858}"/>
              </a:ext>
            </a:extLst>
          </p:cNvPr>
          <p:cNvGrpSpPr/>
          <p:nvPr userDrawn="1"/>
        </p:nvGrpSpPr>
        <p:grpSpPr>
          <a:xfrm>
            <a:off x="-2170582" y="4189339"/>
            <a:ext cx="4756935" cy="4756931"/>
            <a:chOff x="-1078523" y="-1078522"/>
            <a:chExt cx="2412024" cy="2412022"/>
          </a:xfrm>
          <a:solidFill>
            <a:schemeClr val="bg1">
              <a:lumMod val="95000"/>
              <a:alpha val="10000"/>
            </a:schemeClr>
          </a:solidFill>
        </p:grpSpPr>
        <p:sp>
          <p:nvSpPr>
            <p:cNvPr id="16" name="椭圆 15">
              <a:extLst>
                <a:ext uri="{FF2B5EF4-FFF2-40B4-BE49-F238E27FC236}">
                  <a16:creationId xmlns:a16="http://schemas.microsoft.com/office/drawing/2014/main" xmlns="" id="{B4893824-9383-4327-BF8E-4161FFAC7C26}"/>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E707F01-C4EC-4EE6-AC94-EC6D5453DD48}"/>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5834A4CF-22F4-4CA3-8A9D-86F1362C9994}"/>
              </a:ext>
            </a:extLst>
          </p:cNvPr>
          <p:cNvGrpSpPr/>
          <p:nvPr userDrawn="1"/>
        </p:nvGrpSpPr>
        <p:grpSpPr>
          <a:xfrm>
            <a:off x="-1206012" y="-1206011"/>
            <a:ext cx="2412024" cy="2412022"/>
            <a:chOff x="-1078523" y="-1078522"/>
            <a:chExt cx="2412024" cy="2412022"/>
          </a:xfrm>
          <a:solidFill>
            <a:schemeClr val="bg1">
              <a:lumMod val="95000"/>
              <a:alpha val="10000"/>
            </a:schemeClr>
          </a:solidFill>
        </p:grpSpPr>
        <p:sp>
          <p:nvSpPr>
            <p:cNvPr id="19" name="椭圆 18">
              <a:extLst>
                <a:ext uri="{FF2B5EF4-FFF2-40B4-BE49-F238E27FC236}">
                  <a16:creationId xmlns:a16="http://schemas.microsoft.com/office/drawing/2014/main" xmlns="" id="{A894A090-2DE6-42AE-A646-C02A0E806C83}"/>
                </a:ext>
              </a:extLst>
            </p:cNvPr>
            <p:cNvSpPr/>
            <p:nvPr userDrawn="1"/>
          </p:nvSpPr>
          <p:spPr>
            <a:xfrm>
              <a:off x="-1078523" y="-1078522"/>
              <a:ext cx="2412024" cy="2412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BAB8A859-1370-4C0F-9E9D-D093D1C18A6A}"/>
                </a:ext>
              </a:extLst>
            </p:cNvPr>
            <p:cNvSpPr/>
            <p:nvPr userDrawn="1"/>
          </p:nvSpPr>
          <p:spPr>
            <a:xfrm>
              <a:off x="-647699" y="-647698"/>
              <a:ext cx="1550376" cy="1550374"/>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椭圆 20">
            <a:extLst>
              <a:ext uri="{FF2B5EF4-FFF2-40B4-BE49-F238E27FC236}">
                <a16:creationId xmlns:a16="http://schemas.microsoft.com/office/drawing/2014/main" xmlns="" id="{256C484F-21CB-42C0-88BA-ECDA7A6F63E7}"/>
              </a:ext>
            </a:extLst>
          </p:cNvPr>
          <p:cNvSpPr/>
          <p:nvPr userDrawn="1"/>
        </p:nvSpPr>
        <p:spPr>
          <a:xfrm>
            <a:off x="660400" y="614315"/>
            <a:ext cx="22225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142A89A0-EDF9-4851-B3E6-358254642C1C}"/>
              </a:ext>
            </a:extLst>
          </p:cNvPr>
          <p:cNvSpPr/>
          <p:nvPr userDrawn="1"/>
        </p:nvSpPr>
        <p:spPr>
          <a:xfrm>
            <a:off x="1169686" y="614315"/>
            <a:ext cx="222250" cy="2222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D220C94-94AE-4E88-82EA-98E6284FC1F8}"/>
              </a:ext>
            </a:extLst>
          </p:cNvPr>
          <p:cNvSpPr/>
          <p:nvPr userDrawn="1"/>
        </p:nvSpPr>
        <p:spPr>
          <a:xfrm>
            <a:off x="1678972" y="614315"/>
            <a:ext cx="222250" cy="22225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4A3FC0F3-2988-44CC-9657-41B493A61C9C}"/>
              </a:ext>
            </a:extLst>
          </p:cNvPr>
          <p:cNvGrpSpPr/>
          <p:nvPr userDrawn="1"/>
        </p:nvGrpSpPr>
        <p:grpSpPr>
          <a:xfrm>
            <a:off x="10378439" y="5647534"/>
            <a:ext cx="1108879" cy="486565"/>
            <a:chOff x="6160303" y="4140902"/>
            <a:chExt cx="1425997" cy="625713"/>
          </a:xfrm>
          <a:solidFill>
            <a:schemeClr val="bg1">
              <a:lumMod val="95000"/>
            </a:schemeClr>
          </a:solidFill>
        </p:grpSpPr>
        <p:sp>
          <p:nvSpPr>
            <p:cNvPr id="25" name="椭圆 24">
              <a:extLst>
                <a:ext uri="{FF2B5EF4-FFF2-40B4-BE49-F238E27FC236}">
                  <a16:creationId xmlns:a16="http://schemas.microsoft.com/office/drawing/2014/main" xmlns="" id="{7F7C41AA-BF9C-4D3E-8CC3-EF7BA590033F}"/>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F395F6B8-7FAB-4CDF-B892-9FA759DDFC17}"/>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73D67216-0FB6-43F0-B465-84D860CC971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BA8EAFF4-1D54-441D-88AD-F42DECED957E}"/>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B6F247A-4A02-4D48-973C-D2CFCC1435F5}"/>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47BF34BF-50E7-47F0-B6E5-4E381354324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D829FCA-DD41-464A-AF82-9D6B5594CF92}"/>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64A6FA21-2328-4DB2-865E-8E2A1AA9F721}"/>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C5A4369D-3ED4-4564-AAEB-8A034CF948E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D8F009DB-9299-4099-8C9C-FED51815D21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27E41C60-0CFA-4668-BE9D-0313F9395CFB}"/>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9470405-A19F-4EEF-ADDF-B280AC82E03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79D2C741-24FB-4ED8-8FB9-56C87CB826AF}"/>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932BE0A-44FC-4581-950E-E11339EDC613}"/>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F746A83D-3E63-4CEB-BFEF-62562F04E415}"/>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A2C6AA23-45E2-4B83-AFF4-6D2259C6B198}"/>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C1031B57-4130-4146-B14B-A2FE20E2CA5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A70CE1C-3FA5-4369-929A-159A730303CF}"/>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367EE4D2-779A-4E62-A35E-955FD075B36D}"/>
              </a:ext>
            </a:extLst>
          </p:cNvPr>
          <p:cNvSpPr/>
          <p:nvPr userDrawn="1"/>
        </p:nvSpPr>
        <p:spPr>
          <a:xfrm>
            <a:off x="2059936" y="2326676"/>
            <a:ext cx="2377440" cy="2204647"/>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xmlns="" id="{8ADF6978-2DE0-4972-9BF2-1ACE7214E9F6}"/>
              </a:ext>
            </a:extLst>
          </p:cNvPr>
          <p:cNvSpPr/>
          <p:nvPr userDrawn="1"/>
        </p:nvSpPr>
        <p:spPr>
          <a:xfrm>
            <a:off x="8473440" y="3429000"/>
            <a:ext cx="3045460" cy="203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D64E10F-9C02-4AD5-AF44-53ED0F45F0E6}"/>
              </a:ext>
            </a:extLst>
          </p:cNvPr>
          <p:cNvGrpSpPr/>
          <p:nvPr userDrawn="1"/>
        </p:nvGrpSpPr>
        <p:grpSpPr>
          <a:xfrm>
            <a:off x="704682" y="6041460"/>
            <a:ext cx="297180" cy="243837"/>
            <a:chOff x="11221720" y="5704242"/>
            <a:chExt cx="297180" cy="243837"/>
          </a:xfrm>
          <a:solidFill>
            <a:schemeClr val="accent3"/>
          </a:solidFill>
        </p:grpSpPr>
        <p:sp>
          <p:nvSpPr>
            <p:cNvPr id="46" name="矩形 45">
              <a:extLst>
                <a:ext uri="{FF2B5EF4-FFF2-40B4-BE49-F238E27FC236}">
                  <a16:creationId xmlns:a16="http://schemas.microsoft.com/office/drawing/2014/main" xmlns="" id="{4F607BB5-3F87-41BA-83B6-D94B40017D76}"/>
                </a:ext>
              </a:extLst>
            </p:cNvPr>
            <p:cNvSpPr/>
            <p:nvPr userDrawn="1"/>
          </p:nvSpPr>
          <p:spPr>
            <a:xfrm>
              <a:off x="11221720" y="5704242"/>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B951163F-5E2D-4E13-ADE4-0D5BC53EBF76}"/>
                </a:ext>
              </a:extLst>
            </p:cNvPr>
            <p:cNvSpPr/>
            <p:nvPr userDrawn="1"/>
          </p:nvSpPr>
          <p:spPr>
            <a:xfrm>
              <a:off x="11221720" y="5803301"/>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1416392-D207-4C81-BDA0-94BC5B67E8FF}"/>
                </a:ext>
              </a:extLst>
            </p:cNvPr>
            <p:cNvSpPr/>
            <p:nvPr userDrawn="1"/>
          </p:nvSpPr>
          <p:spPr>
            <a:xfrm>
              <a:off x="11221720" y="5902360"/>
              <a:ext cx="29718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占位符 104">
            <a:extLst>
              <a:ext uri="{FF2B5EF4-FFF2-40B4-BE49-F238E27FC236}">
                <a16:creationId xmlns:a16="http://schemas.microsoft.com/office/drawing/2014/main" xmlns="" id="{F1FBDA19-0406-4B56-92C1-2D45D0C5C08C}"/>
              </a:ext>
            </a:extLst>
          </p:cNvPr>
          <p:cNvSpPr>
            <a:spLocks noGrp="1"/>
          </p:cNvSpPr>
          <p:nvPr>
            <p:ph type="body" sz="quarter" idx="12" hasCustomPrompt="1"/>
          </p:nvPr>
        </p:nvSpPr>
        <p:spPr>
          <a:xfrm>
            <a:off x="6095999" y="2405962"/>
            <a:ext cx="5422901" cy="1218795"/>
          </a:xfrm>
          <a:prstGeom prst="rect">
            <a:avLst/>
          </a:prstGeom>
        </p:spPr>
        <p:txBody>
          <a:bodyPr wrap="square" lIns="0" tIns="0" rIns="0" bIns="0">
            <a:spAutoFit/>
          </a:bodyPr>
          <a:lstStyle>
            <a:lvl1pPr marL="0" indent="0" algn="r">
              <a:buNone/>
              <a:defRPr sz="8800" b="1">
                <a:latin typeface="+mj-ea"/>
                <a:ea typeface="+mj-ea"/>
              </a:defRPr>
            </a:lvl1pPr>
          </a:lstStyle>
          <a:p>
            <a:pPr algn="r"/>
            <a:r>
              <a:rPr lang="zh-CN" altLang="en-US" dirty="0"/>
              <a:t>市场分析</a:t>
            </a:r>
          </a:p>
        </p:txBody>
      </p:sp>
      <p:sp>
        <p:nvSpPr>
          <p:cNvPr id="52" name="内容占位符 101">
            <a:extLst>
              <a:ext uri="{FF2B5EF4-FFF2-40B4-BE49-F238E27FC236}">
                <a16:creationId xmlns:a16="http://schemas.microsoft.com/office/drawing/2014/main" xmlns="" id="{E33D98F2-54CD-4886-949D-28C58C0D01ED}"/>
              </a:ext>
            </a:extLst>
          </p:cNvPr>
          <p:cNvSpPr>
            <a:spLocks noGrp="1"/>
          </p:cNvSpPr>
          <p:nvPr>
            <p:ph sz="quarter" idx="11" hasCustomPrompt="1"/>
          </p:nvPr>
        </p:nvSpPr>
        <p:spPr>
          <a:xfrm>
            <a:off x="6095999" y="3856940"/>
            <a:ext cx="5391319" cy="332399"/>
          </a:xfrm>
          <a:prstGeom prst="rect">
            <a:avLst/>
          </a:prstGeom>
        </p:spPr>
        <p:txBody>
          <a:bodyPr wrap="square" lIns="0" tIns="0" rIns="0" bIns="0">
            <a:spAutoFit/>
          </a:bodyPr>
          <a:lstStyle>
            <a:lvl1pPr marL="0" indent="0" algn="dist">
              <a:buNone/>
              <a:defRPr sz="2400" b="0">
                <a:latin typeface="+mj-ea"/>
                <a:ea typeface="+mj-ea"/>
              </a:defRPr>
            </a:lvl1pPr>
          </a:lstStyle>
          <a:p>
            <a:pPr lvl="0"/>
            <a:r>
              <a:rPr lang="en-US" altLang="zh-CN" dirty="0"/>
              <a:t>MARKET ANALYSIS</a:t>
            </a:r>
            <a:endParaRPr lang="zh-CN" altLang="en-US" dirty="0"/>
          </a:p>
        </p:txBody>
      </p:sp>
      <p:sp>
        <p:nvSpPr>
          <p:cNvPr id="53" name="文本占位符 33">
            <a:extLst>
              <a:ext uri="{FF2B5EF4-FFF2-40B4-BE49-F238E27FC236}">
                <a16:creationId xmlns:a16="http://schemas.microsoft.com/office/drawing/2014/main" xmlns="" id="{B52B3ABA-20B7-4DC4-B5B3-3C474D2F7D20}"/>
              </a:ext>
            </a:extLst>
          </p:cNvPr>
          <p:cNvSpPr>
            <a:spLocks noGrp="1"/>
          </p:cNvSpPr>
          <p:nvPr>
            <p:ph type="body" sz="quarter" idx="10" hasCustomPrompt="1"/>
          </p:nvPr>
        </p:nvSpPr>
        <p:spPr>
          <a:xfrm>
            <a:off x="673101" y="2401497"/>
            <a:ext cx="3086610" cy="1787842"/>
          </a:xfrm>
          <a:prstGeom prst="rect">
            <a:avLst/>
          </a:prstGeom>
        </p:spPr>
        <p:txBody>
          <a:bodyPr lIns="0" tIns="0" rIns="0" bIns="0"/>
          <a:lstStyle>
            <a:lvl1pPr marL="0" indent="0" algn="dist">
              <a:buNone/>
              <a:defRPr sz="6000" b="1">
                <a:solidFill>
                  <a:schemeClr val="tx1"/>
                </a:solidFill>
                <a:latin typeface="+mj-ea"/>
                <a:ea typeface="+mj-ea"/>
              </a:defRPr>
            </a:lvl1pPr>
          </a:lstStyle>
          <a:p>
            <a:r>
              <a:rPr lang="en-US" altLang="zh-CN" dirty="0">
                <a:ln w="25400">
                  <a:solidFill>
                    <a:schemeClr val="accent4"/>
                  </a:solidFill>
                </a:ln>
                <a:noFill/>
              </a:rPr>
              <a:t>Part  02</a:t>
            </a:r>
          </a:p>
          <a:p>
            <a:r>
              <a:rPr lang="zh-CN" altLang="en-US" dirty="0">
                <a:ln w="25400">
                  <a:solidFill>
                    <a:schemeClr val="accent4"/>
                  </a:solidFill>
                </a:ln>
                <a:noFill/>
              </a:rPr>
              <a:t>第二部分</a:t>
            </a:r>
            <a:endParaRPr lang="zh-CN" altLang="en-US" dirty="0"/>
          </a:p>
        </p:txBody>
      </p:sp>
      <p:pic>
        <p:nvPicPr>
          <p:cNvPr id="49" name="图片 48">
            <a:extLst>
              <a:ext uri="{FF2B5EF4-FFF2-40B4-BE49-F238E27FC236}">
                <a16:creationId xmlns:a16="http://schemas.microsoft.com/office/drawing/2014/main" xmlns="" id="{408EA113-D7E1-45BA-AFB9-280C962FB8A5}"/>
              </a:ext>
            </a:extLst>
          </p:cNvPr>
          <p:cNvPicPr>
            <a:picLocks noChangeAspect="1"/>
          </p:cNvPicPr>
          <p:nvPr userDrawn="1"/>
        </p:nvPicPr>
        <p:blipFill rotWithShape="1">
          <a:blip r:embed="rId2"/>
          <a:srcRect l="13990" t="29790" r="14857" b="32474"/>
          <a:stretch/>
        </p:blipFill>
        <p:spPr>
          <a:xfrm>
            <a:off x="9734308" y="513512"/>
            <a:ext cx="1784591" cy="425018"/>
          </a:xfrm>
          <a:prstGeom prst="rect">
            <a:avLst/>
          </a:prstGeom>
        </p:spPr>
      </p:pic>
    </p:spTree>
    <p:extLst>
      <p:ext uri="{BB962C8B-B14F-4D97-AF65-F5344CB8AC3E}">
        <p14:creationId xmlns:p14="http://schemas.microsoft.com/office/powerpoint/2010/main" val="1935399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导航页版式01">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301E589A-91D3-432B-BAA3-A25530F7470C}"/>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19" name="椭圆 18">
              <a:extLst>
                <a:ext uri="{FF2B5EF4-FFF2-40B4-BE49-F238E27FC236}">
                  <a16:creationId xmlns:a16="http://schemas.microsoft.com/office/drawing/2014/main" xmlns="" id="{8A842FCE-B61A-424B-960C-0A598AF1B6C9}"/>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2A7F05FE-E1E1-4A9B-8DEF-BFC3259DB362}"/>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128905F5-C6A4-4CA9-8462-A67AA23BE374}"/>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41B570BF-09FD-4149-8948-328CF55604CF}"/>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73BBF88-59D4-47A8-940D-31D1A5582C10}"/>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413E50A-6C26-4053-AE94-43C7E568A4FC}"/>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9B204216-2E16-4566-A1A0-54DC7D05805E}"/>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96E8E1E-ABB8-49F8-8A5B-6F2B4412A0E3}"/>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xmlns="" id="{8697D452-E66C-4DA9-98BA-C23E626C91D3}"/>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4498710B-12DB-42D2-ADA3-DF951F10C632}"/>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B8AB4FB3-EA2A-418C-A3B9-A735EFB0A682}"/>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3C1DEED-B22D-4003-A58B-A6CD7E0A7B7C}"/>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72D81AC2-7327-42C4-8BFC-14C544050325}"/>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1C22B133-49DE-4921-AEF4-4A02AF12FCCE}"/>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2788F972-61DE-4168-A418-D13E237E718A}"/>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4569C7D2-539D-4352-894C-168919D04ADC}"/>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45744C47-FBAD-4EEB-AEB8-E7E4ACD3F2F0}"/>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7948EE07-9BB0-4C81-A187-9B451E429F76}"/>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ABCD795D-6735-41BB-BDC2-D0F0BB113573}"/>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5DEF4952-DC4D-4DB1-B897-0B7FABE25CB8}"/>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6E7DA880-06BA-4015-B432-604099B88841}"/>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A696FB40-54E3-4363-B5E6-D1FAFF057ABD}"/>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xmlns="" id="{8D252789-73D5-43B2-BAFB-521F97D2366C}"/>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17" name="文本占位符 16">
            <a:extLst>
              <a:ext uri="{FF2B5EF4-FFF2-40B4-BE49-F238E27FC236}">
                <a16:creationId xmlns:a16="http://schemas.microsoft.com/office/drawing/2014/main" xmlns="" id="{43F536A6-169B-4F84-9B16-39B541CAB2E4}"/>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Tree>
    <p:extLst>
      <p:ext uri="{BB962C8B-B14F-4D97-AF65-F5344CB8AC3E}">
        <p14:creationId xmlns:p14="http://schemas.microsoft.com/office/powerpoint/2010/main" val="3929336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导航页版式02">
    <p:spTree>
      <p:nvGrpSpPr>
        <p:cNvPr id="1" name=""/>
        <p:cNvGrpSpPr/>
        <p:nvPr/>
      </p:nvGrpSpPr>
      <p:grpSpPr>
        <a:xfrm>
          <a:off x="0" y="0"/>
          <a:ext cx="0" cy="0"/>
          <a:chOff x="0" y="0"/>
          <a:chExt cx="0" cy="0"/>
        </a:xfrm>
      </p:grpSpPr>
      <p:sp>
        <p:nvSpPr>
          <p:cNvPr id="2" name="文本占位符 13">
            <a:extLst>
              <a:ext uri="{FF2B5EF4-FFF2-40B4-BE49-F238E27FC236}">
                <a16:creationId xmlns:a16="http://schemas.microsoft.com/office/drawing/2014/main" xmlns="" id="{4CE2047E-1A5D-488E-8974-4198B3C7717A}"/>
              </a:ext>
            </a:extLst>
          </p:cNvPr>
          <p:cNvSpPr>
            <a:spLocks noGrp="1"/>
          </p:cNvSpPr>
          <p:nvPr>
            <p:ph type="body" sz="quarter" idx="10" hasCustomPrompt="1"/>
          </p:nvPr>
        </p:nvSpPr>
        <p:spPr>
          <a:xfrm>
            <a:off x="660400" y="396875"/>
            <a:ext cx="1976120" cy="444500"/>
          </a:xfrm>
          <a:prstGeom prst="rect">
            <a:avLst/>
          </a:prstGeom>
          <a:noFill/>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6" name="文本占位符 13">
            <a:extLst>
              <a:ext uri="{FF2B5EF4-FFF2-40B4-BE49-F238E27FC236}">
                <a16:creationId xmlns:a16="http://schemas.microsoft.com/office/drawing/2014/main" xmlns="" id="{8D5AA317-7557-4778-A4D6-5F56E5E7C60B}"/>
              </a:ext>
            </a:extLst>
          </p:cNvPr>
          <p:cNvSpPr>
            <a:spLocks noGrp="1"/>
          </p:cNvSpPr>
          <p:nvPr>
            <p:ph type="body" sz="quarter" idx="11" hasCustomPrompt="1"/>
          </p:nvPr>
        </p:nvSpPr>
        <p:spPr>
          <a:xfrm>
            <a:off x="2719363" y="564376"/>
            <a:ext cx="2799080" cy="276999"/>
          </a:xfrm>
          <a:prstGeom prst="rect">
            <a:avLst/>
          </a:prstGeom>
          <a:noFill/>
        </p:spPr>
        <p:txBody>
          <a:bodyPr wrap="square" lIns="0" tIns="0" rIns="0" bIns="0">
            <a:spAutoFit/>
          </a:bodyPr>
          <a:lstStyle>
            <a:lvl1pPr marL="0" indent="0">
              <a:lnSpc>
                <a:spcPct val="100000"/>
              </a:lnSpc>
              <a:buNone/>
              <a:defRPr sz="1800" b="1">
                <a:latin typeface="+mj-ea"/>
                <a:ea typeface="+mj-ea"/>
              </a:defRPr>
            </a:lvl1pPr>
          </a:lstStyle>
          <a:p>
            <a:pPr lvl="0"/>
            <a:r>
              <a:rPr lang="en-US" altLang="zh-CN" dirty="0"/>
              <a:t>MARKET ANALYSIS</a:t>
            </a:r>
          </a:p>
        </p:txBody>
      </p:sp>
      <p:sp>
        <p:nvSpPr>
          <p:cNvPr id="3" name="矩形: 圆角 2">
            <a:extLst>
              <a:ext uri="{FF2B5EF4-FFF2-40B4-BE49-F238E27FC236}">
                <a16:creationId xmlns:a16="http://schemas.microsoft.com/office/drawing/2014/main" xmlns="" id="{AB7D4A22-8836-4BDD-BF86-DD0AC86A702D}"/>
              </a:ext>
            </a:extLst>
          </p:cNvPr>
          <p:cNvSpPr/>
          <p:nvPr userDrawn="1"/>
        </p:nvSpPr>
        <p:spPr>
          <a:xfrm>
            <a:off x="0" y="396875"/>
            <a:ext cx="545172" cy="4445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箭头: V 形 4">
            <a:extLst>
              <a:ext uri="{FF2B5EF4-FFF2-40B4-BE49-F238E27FC236}">
                <a16:creationId xmlns:a16="http://schemas.microsoft.com/office/drawing/2014/main" xmlns="" id="{377F3C5E-F44C-4183-BF34-154939A12DEF}"/>
              </a:ext>
            </a:extLst>
          </p:cNvPr>
          <p:cNvSpPr/>
          <p:nvPr userDrawn="1"/>
        </p:nvSpPr>
        <p:spPr>
          <a:xfrm>
            <a:off x="187032" y="502802"/>
            <a:ext cx="171108" cy="232646"/>
          </a:xfrm>
          <a:prstGeom prst="chevron">
            <a:avLst>
              <a:gd name="adj" fmla="val 703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 name="直接连接符 12">
            <a:extLst>
              <a:ext uri="{FF2B5EF4-FFF2-40B4-BE49-F238E27FC236}">
                <a16:creationId xmlns:a16="http://schemas.microsoft.com/office/drawing/2014/main" xmlns="" id="{7D5585E3-120C-4C0A-88E0-EC0D82CDAD75}"/>
              </a:ext>
            </a:extLst>
          </p:cNvPr>
          <p:cNvCxnSpPr>
            <a:cxnSpLocks/>
          </p:cNvCxnSpPr>
          <p:nvPr userDrawn="1"/>
        </p:nvCxnSpPr>
        <p:spPr>
          <a:xfrm>
            <a:off x="660400" y="841375"/>
            <a:ext cx="10858500" cy="0"/>
          </a:xfrm>
          <a:prstGeom prst="line">
            <a:avLst/>
          </a:prstGeom>
          <a:ln w="12700" cap="flat" cmpd="sng">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733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AEC080A6-5C06-47F2-A525-9AE59A257082}"/>
              </a:ext>
            </a:extLst>
          </p:cNvPr>
          <p:cNvSpPr/>
          <p:nvPr userDrawn="1"/>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D4589670-73B4-4E78-A330-D3FFA7395D03}"/>
              </a:ext>
            </a:extLst>
          </p:cNvPr>
          <p:cNvSpPr/>
          <p:nvPr userDrawn="1"/>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xmlns="" id="{43ACCE6B-36E8-45F6-A7EA-3AA197A377AF}"/>
              </a:ext>
            </a:extLst>
          </p:cNvPr>
          <p:cNvGrpSpPr/>
          <p:nvPr userDrawn="1"/>
        </p:nvGrpSpPr>
        <p:grpSpPr>
          <a:xfrm flipV="1">
            <a:off x="1210056" y="247650"/>
            <a:ext cx="660400" cy="289777"/>
            <a:chOff x="6160303" y="4140902"/>
            <a:chExt cx="1425997" cy="625713"/>
          </a:xfrm>
          <a:solidFill>
            <a:schemeClr val="bg1">
              <a:lumMod val="95000"/>
            </a:schemeClr>
          </a:solidFill>
        </p:grpSpPr>
        <p:sp>
          <p:nvSpPr>
            <p:cNvPr id="9" name="椭圆 8">
              <a:extLst>
                <a:ext uri="{FF2B5EF4-FFF2-40B4-BE49-F238E27FC236}">
                  <a16:creationId xmlns:a16="http://schemas.microsoft.com/office/drawing/2014/main" xmlns="" id="{ED34068B-89E8-4FB0-A971-C7D953ED5E85}"/>
                </a:ext>
              </a:extLst>
            </p:cNvPr>
            <p:cNvSpPr/>
            <p:nvPr/>
          </p:nvSpPr>
          <p:spPr>
            <a:xfrm>
              <a:off x="6160303"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C8B9CA54-F4B7-4D40-9EF6-4E2B4F78DA65}"/>
                </a:ext>
              </a:extLst>
            </p:cNvPr>
            <p:cNvSpPr/>
            <p:nvPr/>
          </p:nvSpPr>
          <p:spPr>
            <a:xfrm>
              <a:off x="6421629"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AB493597-1486-4299-8F17-3CD0BAD00698}"/>
                </a:ext>
              </a:extLst>
            </p:cNvPr>
            <p:cNvSpPr/>
            <p:nvPr/>
          </p:nvSpPr>
          <p:spPr>
            <a:xfrm>
              <a:off x="6682955"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275F5A2A-598D-4EB5-9EDD-D322D6887719}"/>
                </a:ext>
              </a:extLst>
            </p:cNvPr>
            <p:cNvSpPr/>
            <p:nvPr/>
          </p:nvSpPr>
          <p:spPr>
            <a:xfrm>
              <a:off x="6944281"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93864C78-269B-4437-87CA-062325DD8E44}"/>
                </a:ext>
              </a:extLst>
            </p:cNvPr>
            <p:cNvSpPr/>
            <p:nvPr userDrawn="1"/>
          </p:nvSpPr>
          <p:spPr>
            <a:xfrm>
              <a:off x="7205608"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4DEF2C23-924F-41A2-B887-2E6F8C1B1527}"/>
                </a:ext>
              </a:extLst>
            </p:cNvPr>
            <p:cNvSpPr/>
            <p:nvPr/>
          </p:nvSpPr>
          <p:spPr>
            <a:xfrm>
              <a:off x="6160303"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B01D2FF8-59A2-4BD4-B881-F32FA394645A}"/>
                </a:ext>
              </a:extLst>
            </p:cNvPr>
            <p:cNvSpPr/>
            <p:nvPr/>
          </p:nvSpPr>
          <p:spPr>
            <a:xfrm>
              <a:off x="6421629"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1E32FB16-FAD5-47F4-9F26-D868DED6770A}"/>
                </a:ext>
              </a:extLst>
            </p:cNvPr>
            <p:cNvSpPr/>
            <p:nvPr/>
          </p:nvSpPr>
          <p:spPr>
            <a:xfrm>
              <a:off x="6682955"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xmlns="" id="{32B1F611-9352-43D8-8213-7D8CCDCD10B6}"/>
                </a:ext>
              </a:extLst>
            </p:cNvPr>
            <p:cNvSpPr/>
            <p:nvPr/>
          </p:nvSpPr>
          <p:spPr>
            <a:xfrm>
              <a:off x="6944281"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F8AF7A91-94F4-4FEF-9185-8E18314DA2B7}"/>
                </a:ext>
              </a:extLst>
            </p:cNvPr>
            <p:cNvSpPr/>
            <p:nvPr userDrawn="1"/>
          </p:nvSpPr>
          <p:spPr>
            <a:xfrm>
              <a:off x="7205608"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9109C8CD-6DA9-4CB4-811E-1191B1889479}"/>
                </a:ext>
              </a:extLst>
            </p:cNvPr>
            <p:cNvSpPr/>
            <p:nvPr/>
          </p:nvSpPr>
          <p:spPr>
            <a:xfrm>
              <a:off x="6160303"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8F6B4902-1C11-434A-88EA-18BA5773A815}"/>
                </a:ext>
              </a:extLst>
            </p:cNvPr>
            <p:cNvSpPr/>
            <p:nvPr/>
          </p:nvSpPr>
          <p:spPr>
            <a:xfrm>
              <a:off x="6421629"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2ED5BC46-451D-4108-B123-AF1A6AA3FC4E}"/>
                </a:ext>
              </a:extLst>
            </p:cNvPr>
            <p:cNvSpPr/>
            <p:nvPr/>
          </p:nvSpPr>
          <p:spPr>
            <a:xfrm>
              <a:off x="6682955"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D4D3363-94B0-474A-B049-8ACFE30B6839}"/>
                </a:ext>
              </a:extLst>
            </p:cNvPr>
            <p:cNvSpPr/>
            <p:nvPr/>
          </p:nvSpPr>
          <p:spPr>
            <a:xfrm>
              <a:off x="6944281"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D50B049-7B25-419B-9EE7-23C3AF755E58}"/>
                </a:ext>
              </a:extLst>
            </p:cNvPr>
            <p:cNvSpPr/>
            <p:nvPr userDrawn="1"/>
          </p:nvSpPr>
          <p:spPr>
            <a:xfrm>
              <a:off x="7205608"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A776EFDC-2AB5-4296-8EC4-FD358C9B4AA9}"/>
                </a:ext>
              </a:extLst>
            </p:cNvPr>
            <p:cNvSpPr/>
            <p:nvPr userDrawn="1"/>
          </p:nvSpPr>
          <p:spPr>
            <a:xfrm>
              <a:off x="7439074" y="4140902"/>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900786A7-E076-49AF-AE41-7CA695C4622A}"/>
                </a:ext>
              </a:extLst>
            </p:cNvPr>
            <p:cNvSpPr/>
            <p:nvPr userDrawn="1"/>
          </p:nvSpPr>
          <p:spPr>
            <a:xfrm>
              <a:off x="7439074" y="4380145"/>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D6AD9458-9FD7-4962-A1F9-4B70A4A37AC7}"/>
                </a:ext>
              </a:extLst>
            </p:cNvPr>
            <p:cNvSpPr/>
            <p:nvPr userDrawn="1"/>
          </p:nvSpPr>
          <p:spPr>
            <a:xfrm>
              <a:off x="7439074" y="4619388"/>
              <a:ext cx="147226" cy="147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xmlns="" id="{D0F7A149-7205-4EDE-9C77-7863A88C8FB7}"/>
              </a:ext>
            </a:extLst>
          </p:cNvPr>
          <p:cNvSpPr/>
          <p:nvPr userDrawn="1"/>
        </p:nvSpPr>
        <p:spPr>
          <a:xfrm>
            <a:off x="1210056" y="707137"/>
            <a:ext cx="1426464" cy="1342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93AFE0C8-2F4C-49E9-9BF7-B85AFBE40CE2}"/>
              </a:ext>
            </a:extLst>
          </p:cNvPr>
          <p:cNvSpPr/>
          <p:nvPr userDrawn="1"/>
        </p:nvSpPr>
        <p:spPr>
          <a:xfrm>
            <a:off x="-279400" y="247650"/>
            <a:ext cx="660400" cy="660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54B92EDB-5D53-49A1-9EB7-6BF3D3EB81CB}"/>
              </a:ext>
            </a:extLst>
          </p:cNvPr>
          <p:cNvSpPr/>
          <p:nvPr userDrawn="1"/>
        </p:nvSpPr>
        <p:spPr>
          <a:xfrm>
            <a:off x="-330200" y="247650"/>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6E78E2E4-E177-4CA9-8232-CB507852023C}"/>
              </a:ext>
            </a:extLst>
          </p:cNvPr>
          <p:cNvSpPr/>
          <p:nvPr userDrawn="1"/>
        </p:nvSpPr>
        <p:spPr>
          <a:xfrm>
            <a:off x="-228600" y="247650"/>
            <a:ext cx="660400" cy="6604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占位符 13">
            <a:extLst>
              <a:ext uri="{FF2B5EF4-FFF2-40B4-BE49-F238E27FC236}">
                <a16:creationId xmlns:a16="http://schemas.microsoft.com/office/drawing/2014/main" xmlns="" id="{829D8280-9B3C-426F-9DB6-7633539D6A35}"/>
              </a:ext>
            </a:extLst>
          </p:cNvPr>
          <p:cNvSpPr>
            <a:spLocks noGrp="1"/>
          </p:cNvSpPr>
          <p:nvPr>
            <p:ph type="body" sz="quarter" idx="10" hasCustomPrompt="1"/>
          </p:nvPr>
        </p:nvSpPr>
        <p:spPr>
          <a:xfrm>
            <a:off x="660400" y="396875"/>
            <a:ext cx="1976120" cy="444500"/>
          </a:xfrm>
          <a:prstGeom prst="rect">
            <a:avLst/>
          </a:prstGeom>
        </p:spPr>
        <p:txBody>
          <a:bodyPr lIns="0" tIns="0" rIns="0" bIns="0"/>
          <a:lstStyle>
            <a:lvl1pPr marL="0" indent="0">
              <a:lnSpc>
                <a:spcPct val="100000"/>
              </a:lnSpc>
              <a:buNone/>
              <a:defRPr b="1">
                <a:latin typeface="+mj-ea"/>
                <a:ea typeface="+mj-ea"/>
              </a:defRPr>
            </a:lvl1pPr>
          </a:lstStyle>
          <a:p>
            <a:pPr lvl="0"/>
            <a:r>
              <a:rPr lang="en-US" altLang="zh-CN" dirty="0"/>
              <a:t>01.</a:t>
            </a:r>
            <a:r>
              <a:rPr lang="zh-CN" altLang="en-US" dirty="0"/>
              <a:t>市场分析</a:t>
            </a:r>
          </a:p>
        </p:txBody>
      </p:sp>
      <p:sp>
        <p:nvSpPr>
          <p:cNvPr id="32" name="文本占位符 16">
            <a:extLst>
              <a:ext uri="{FF2B5EF4-FFF2-40B4-BE49-F238E27FC236}">
                <a16:creationId xmlns:a16="http://schemas.microsoft.com/office/drawing/2014/main" xmlns="" id="{3833177E-8A72-40D8-BB25-087AA4453FEC}"/>
              </a:ext>
            </a:extLst>
          </p:cNvPr>
          <p:cNvSpPr>
            <a:spLocks noGrp="1"/>
          </p:cNvSpPr>
          <p:nvPr>
            <p:ph type="body" sz="quarter" idx="11" hasCustomPrompt="1"/>
          </p:nvPr>
        </p:nvSpPr>
        <p:spPr>
          <a:xfrm>
            <a:off x="2723212" y="577850"/>
            <a:ext cx="3372788" cy="249299"/>
          </a:xfrm>
          <a:prstGeom prst="rect">
            <a:avLst/>
          </a:prstGeom>
        </p:spPr>
        <p:txBody>
          <a:bodyPr wrap="square" lIns="0" tIns="0" rIns="0" bIns="0">
            <a:spAutoFit/>
          </a:bodyPr>
          <a:lstStyle>
            <a:lvl1pPr marL="0" indent="0">
              <a:lnSpc>
                <a:spcPct val="90000"/>
              </a:lnSpc>
              <a:spcBef>
                <a:spcPts val="0"/>
              </a:spcBef>
              <a:buNone/>
              <a:defRPr sz="1800">
                <a:solidFill>
                  <a:schemeClr val="tx1">
                    <a:lumMod val="50000"/>
                    <a:lumOff val="50000"/>
                  </a:schemeClr>
                </a:solidFill>
              </a:defRPr>
            </a:lvl1pPr>
          </a:lstStyle>
          <a:p>
            <a:pPr lvl="0"/>
            <a:r>
              <a:rPr lang="en-US" altLang="zh-CN" dirty="0"/>
              <a:t>MARKET ANALYSIS</a:t>
            </a:r>
            <a:endParaRPr lang="zh-CN" altLang="en-US" dirty="0"/>
          </a:p>
        </p:txBody>
      </p:sp>
    </p:spTree>
    <p:extLst>
      <p:ext uri="{BB962C8B-B14F-4D97-AF65-F5344CB8AC3E}">
        <p14:creationId xmlns:p14="http://schemas.microsoft.com/office/powerpoint/2010/main" val="694993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836273"/>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88" r:id="rId3"/>
    <p:sldLayoutId id="2147483696" r:id="rId4"/>
    <p:sldLayoutId id="2147483659" r:id="rId5"/>
    <p:sldLayoutId id="2147483695" r:id="rId6"/>
    <p:sldLayoutId id="2147483658" r:id="rId7"/>
    <p:sldLayoutId id="2147483676" r:id="rId8"/>
    <p:sldLayoutId id="2147483677" r:id="rId9"/>
    <p:sldLayoutId id="2147483697" r:id="rId10"/>
    <p:sldLayoutId id="2147483699" r:id="rId11"/>
    <p:sldLayoutId id="2147483683" r:id="rId12"/>
    <p:sldLayoutId id="2147483698" r:id="rId13"/>
    <p:sldLayoutId id="214748371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572" userDrawn="1">
          <p15:clr>
            <a:srgbClr val="F26B43"/>
          </p15:clr>
        </p15:guide>
        <p15:guide id="6" orient="horz" pos="712" userDrawn="1">
          <p15:clr>
            <a:srgbClr val="F26B43"/>
          </p15:clr>
        </p15:guide>
        <p15:guide id="7" orient="horz" pos="3974"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86650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572" userDrawn="1">
          <p15:clr>
            <a:srgbClr val="F26B43"/>
          </p15:clr>
        </p15:guide>
        <p15:guide id="6" orient="horz" pos="712" userDrawn="1">
          <p15:clr>
            <a:srgbClr val="F26B43"/>
          </p15:clr>
        </p15:guide>
        <p15:guide id="7" orient="horz" pos="3974" userDrawn="1">
          <p15:clr>
            <a:srgbClr val="F26B43"/>
          </p15:clr>
        </p15:guide>
        <p15:guide id="8"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89744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chart" Target="../charts/chart5.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16.svg"/><Relationship Id="rId5" Type="http://schemas.openxmlformats.org/officeDocument/2006/relationships/image" Target="../media/image14.png"/><Relationship Id="rId4" Type="http://schemas.openxmlformats.org/officeDocument/2006/relationships/image" Target="../media/image14.svg"/></Relationships>
</file>

<file path=ppt/slides/_rels/slide4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chart" Target="../charts/char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4.png"/><Relationship Id="rId4" Type="http://schemas.openxmlformats.org/officeDocument/2006/relationships/image" Target="../media/image14.svg"/></Relationships>
</file>

<file path=ppt/slides/_rels/slide6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1.xml"/><Relationship Id="rId1" Type="http://schemas.openxmlformats.org/officeDocument/2006/relationships/tags" Target="../tags/tag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chart" Target="../charts/chart10.xml"/><Relationship Id="rId2" Type="http://schemas.openxmlformats.org/officeDocument/2006/relationships/diagramData" Target="../diagrams/data2.xml"/><Relationship Id="rId1" Type="http://schemas.openxmlformats.org/officeDocument/2006/relationships/slideLayout" Target="../slideLayouts/slideLayout2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6" Type="http://schemas.openxmlformats.org/officeDocument/2006/relationships/image" Target="../media/image40.png"/><Relationship Id="rId21" Type="http://schemas.openxmlformats.org/officeDocument/2006/relationships/image" Target="../media/image50.svg"/><Relationship Id="rId34" Type="http://schemas.openxmlformats.org/officeDocument/2006/relationships/image" Target="../media/image44.png"/><Relationship Id="rId42" Type="http://schemas.openxmlformats.org/officeDocument/2006/relationships/image" Target="../media/image48.png"/><Relationship Id="rId47" Type="http://schemas.openxmlformats.org/officeDocument/2006/relationships/image" Target="../media/image76.svg"/><Relationship Id="rId50" Type="http://schemas.openxmlformats.org/officeDocument/2006/relationships/image" Target="../media/image52.png"/><Relationship Id="rId55" Type="http://schemas.openxmlformats.org/officeDocument/2006/relationships/image" Target="../media/image84.svg"/><Relationship Id="rId63" Type="http://schemas.openxmlformats.org/officeDocument/2006/relationships/image" Target="../media/image92.svg"/><Relationship Id="rId7" Type="http://schemas.openxmlformats.org/officeDocument/2006/relationships/image" Target="../media/image36.svg"/><Relationship Id="rId2" Type="http://schemas.openxmlformats.org/officeDocument/2006/relationships/image" Target="../media/image28.png"/><Relationship Id="rId16" Type="http://schemas.openxmlformats.org/officeDocument/2006/relationships/image" Target="../media/image35.png"/><Relationship Id="rId29" Type="http://schemas.openxmlformats.org/officeDocument/2006/relationships/image" Target="../media/image58.svg"/><Relationship Id="rId11" Type="http://schemas.openxmlformats.org/officeDocument/2006/relationships/image" Target="../media/image40.svg"/><Relationship Id="rId24" Type="http://schemas.openxmlformats.org/officeDocument/2006/relationships/image" Target="../media/image39.png"/><Relationship Id="rId32" Type="http://schemas.openxmlformats.org/officeDocument/2006/relationships/image" Target="../media/image43.png"/><Relationship Id="rId37" Type="http://schemas.openxmlformats.org/officeDocument/2006/relationships/image" Target="../media/image66.svg"/><Relationship Id="rId40" Type="http://schemas.openxmlformats.org/officeDocument/2006/relationships/image" Target="../media/image47.png"/><Relationship Id="rId45" Type="http://schemas.openxmlformats.org/officeDocument/2006/relationships/image" Target="../media/image74.svg"/><Relationship Id="rId53" Type="http://schemas.openxmlformats.org/officeDocument/2006/relationships/image" Target="../media/image82.svg"/><Relationship Id="rId58" Type="http://schemas.openxmlformats.org/officeDocument/2006/relationships/image" Target="../media/image56.png"/><Relationship Id="rId66" Type="http://schemas.openxmlformats.org/officeDocument/2006/relationships/image" Target="../media/image60.png"/><Relationship Id="rId5" Type="http://schemas.openxmlformats.org/officeDocument/2006/relationships/image" Target="../media/image34.svg"/><Relationship Id="rId61" Type="http://schemas.openxmlformats.org/officeDocument/2006/relationships/image" Target="../media/image90.svg"/><Relationship Id="rId19" Type="http://schemas.openxmlformats.org/officeDocument/2006/relationships/image" Target="../media/image48.svg"/><Relationship Id="rId14" Type="http://schemas.openxmlformats.org/officeDocument/2006/relationships/image" Target="../media/image34.png"/><Relationship Id="rId22" Type="http://schemas.openxmlformats.org/officeDocument/2006/relationships/image" Target="../media/image38.png"/><Relationship Id="rId27" Type="http://schemas.openxmlformats.org/officeDocument/2006/relationships/image" Target="../media/image56.svg"/><Relationship Id="rId30" Type="http://schemas.openxmlformats.org/officeDocument/2006/relationships/image" Target="../media/image42.png"/><Relationship Id="rId35" Type="http://schemas.openxmlformats.org/officeDocument/2006/relationships/image" Target="../media/image64.svg"/><Relationship Id="rId43" Type="http://schemas.openxmlformats.org/officeDocument/2006/relationships/image" Target="../media/image72.svg"/><Relationship Id="rId48" Type="http://schemas.openxmlformats.org/officeDocument/2006/relationships/image" Target="../media/image51.png"/><Relationship Id="rId56" Type="http://schemas.openxmlformats.org/officeDocument/2006/relationships/image" Target="../media/image55.png"/><Relationship Id="rId64" Type="http://schemas.openxmlformats.org/officeDocument/2006/relationships/image" Target="../media/image59.png"/><Relationship Id="rId8" Type="http://schemas.openxmlformats.org/officeDocument/2006/relationships/image" Target="../media/image31.png"/><Relationship Id="rId51" Type="http://schemas.openxmlformats.org/officeDocument/2006/relationships/image" Target="../media/image80.svg"/><Relationship Id="rId3" Type="http://schemas.openxmlformats.org/officeDocument/2006/relationships/image" Target="../media/image32.svg"/><Relationship Id="rId12" Type="http://schemas.openxmlformats.org/officeDocument/2006/relationships/image" Target="../media/image33.png"/><Relationship Id="rId17" Type="http://schemas.openxmlformats.org/officeDocument/2006/relationships/image" Target="../media/image46.svg"/><Relationship Id="rId25" Type="http://schemas.openxmlformats.org/officeDocument/2006/relationships/image" Target="../media/image54.svg"/><Relationship Id="rId33" Type="http://schemas.openxmlformats.org/officeDocument/2006/relationships/image" Target="../media/image62.svg"/><Relationship Id="rId38" Type="http://schemas.openxmlformats.org/officeDocument/2006/relationships/image" Target="../media/image46.png"/><Relationship Id="rId46" Type="http://schemas.openxmlformats.org/officeDocument/2006/relationships/image" Target="../media/image50.png"/><Relationship Id="rId59" Type="http://schemas.openxmlformats.org/officeDocument/2006/relationships/image" Target="../media/image88.svg"/><Relationship Id="rId67" Type="http://schemas.openxmlformats.org/officeDocument/2006/relationships/image" Target="../media/image96.svg"/><Relationship Id="rId20" Type="http://schemas.openxmlformats.org/officeDocument/2006/relationships/image" Target="../media/image37.png"/><Relationship Id="rId41" Type="http://schemas.openxmlformats.org/officeDocument/2006/relationships/image" Target="../media/image70.svg"/><Relationship Id="rId54" Type="http://schemas.openxmlformats.org/officeDocument/2006/relationships/image" Target="../media/image54.png"/><Relationship Id="rId62" Type="http://schemas.openxmlformats.org/officeDocument/2006/relationships/image" Target="../media/image58.png"/><Relationship Id="rId1" Type="http://schemas.openxmlformats.org/officeDocument/2006/relationships/slideLayout" Target="../slideLayouts/slideLayout13.xml"/><Relationship Id="rId6" Type="http://schemas.openxmlformats.org/officeDocument/2006/relationships/image" Target="../media/image30.png"/><Relationship Id="rId15" Type="http://schemas.openxmlformats.org/officeDocument/2006/relationships/image" Target="../media/image44.svg"/><Relationship Id="rId23" Type="http://schemas.openxmlformats.org/officeDocument/2006/relationships/image" Target="../media/image52.svg"/><Relationship Id="rId28" Type="http://schemas.openxmlformats.org/officeDocument/2006/relationships/image" Target="../media/image41.png"/><Relationship Id="rId36" Type="http://schemas.openxmlformats.org/officeDocument/2006/relationships/image" Target="../media/image45.png"/><Relationship Id="rId49" Type="http://schemas.openxmlformats.org/officeDocument/2006/relationships/image" Target="../media/image78.svg"/><Relationship Id="rId57" Type="http://schemas.openxmlformats.org/officeDocument/2006/relationships/image" Target="../media/image86.svg"/><Relationship Id="rId10" Type="http://schemas.openxmlformats.org/officeDocument/2006/relationships/image" Target="../media/image32.png"/><Relationship Id="rId31" Type="http://schemas.openxmlformats.org/officeDocument/2006/relationships/image" Target="../media/image60.svg"/><Relationship Id="rId44" Type="http://schemas.openxmlformats.org/officeDocument/2006/relationships/image" Target="../media/image49.png"/><Relationship Id="rId52" Type="http://schemas.openxmlformats.org/officeDocument/2006/relationships/image" Target="../media/image53.png"/><Relationship Id="rId60" Type="http://schemas.openxmlformats.org/officeDocument/2006/relationships/image" Target="../media/image57.png"/><Relationship Id="rId65" Type="http://schemas.openxmlformats.org/officeDocument/2006/relationships/image" Target="../media/image94.svg"/><Relationship Id="rId4" Type="http://schemas.openxmlformats.org/officeDocument/2006/relationships/image" Target="../media/image29.png"/><Relationship Id="rId9" Type="http://schemas.openxmlformats.org/officeDocument/2006/relationships/image" Target="../media/image38.svg"/><Relationship Id="rId13" Type="http://schemas.openxmlformats.org/officeDocument/2006/relationships/image" Target="../media/image42.svg"/><Relationship Id="rId18" Type="http://schemas.openxmlformats.org/officeDocument/2006/relationships/image" Target="../media/image36.png"/><Relationship Id="rId39" Type="http://schemas.openxmlformats.org/officeDocument/2006/relationships/image" Target="../media/image68.svg"/></Relationships>
</file>

<file path=ppt/slides/_rels/slide81.xml.rels><?xml version="1.0" encoding="UTF-8" standalone="yes"?>
<Relationships xmlns="http://schemas.openxmlformats.org/package/2006/relationships"><Relationship Id="rId26" Type="http://schemas.openxmlformats.org/officeDocument/2006/relationships/image" Target="../media/image73.png"/><Relationship Id="rId21" Type="http://schemas.openxmlformats.org/officeDocument/2006/relationships/image" Target="../media/image116.svg"/><Relationship Id="rId42" Type="http://schemas.openxmlformats.org/officeDocument/2006/relationships/image" Target="../media/image81.png"/><Relationship Id="rId47" Type="http://schemas.openxmlformats.org/officeDocument/2006/relationships/image" Target="../media/image142.svg"/><Relationship Id="rId63" Type="http://schemas.openxmlformats.org/officeDocument/2006/relationships/image" Target="../media/image158.svg"/><Relationship Id="rId68" Type="http://schemas.openxmlformats.org/officeDocument/2006/relationships/image" Target="../media/image94.png"/><Relationship Id="rId16" Type="http://schemas.openxmlformats.org/officeDocument/2006/relationships/image" Target="../media/image68.png"/><Relationship Id="rId11" Type="http://schemas.openxmlformats.org/officeDocument/2006/relationships/image" Target="../media/image106.svg"/><Relationship Id="rId32" Type="http://schemas.openxmlformats.org/officeDocument/2006/relationships/image" Target="../media/image76.png"/><Relationship Id="rId37" Type="http://schemas.openxmlformats.org/officeDocument/2006/relationships/image" Target="../media/image132.svg"/><Relationship Id="rId53" Type="http://schemas.openxmlformats.org/officeDocument/2006/relationships/image" Target="../media/image148.svg"/><Relationship Id="rId58" Type="http://schemas.openxmlformats.org/officeDocument/2006/relationships/image" Target="../media/image89.png"/><Relationship Id="rId74" Type="http://schemas.openxmlformats.org/officeDocument/2006/relationships/image" Target="../media/image97.png"/><Relationship Id="rId79" Type="http://schemas.openxmlformats.org/officeDocument/2006/relationships/image" Target="../media/image174.svg"/><Relationship Id="rId5" Type="http://schemas.openxmlformats.org/officeDocument/2006/relationships/image" Target="../media/image100.svg"/><Relationship Id="rId61" Type="http://schemas.openxmlformats.org/officeDocument/2006/relationships/image" Target="../media/image156.svg"/><Relationship Id="rId19" Type="http://schemas.openxmlformats.org/officeDocument/2006/relationships/image" Target="../media/image114.svg"/><Relationship Id="rId14" Type="http://schemas.openxmlformats.org/officeDocument/2006/relationships/image" Target="../media/image67.png"/><Relationship Id="rId22" Type="http://schemas.openxmlformats.org/officeDocument/2006/relationships/image" Target="../media/image71.png"/><Relationship Id="rId27" Type="http://schemas.openxmlformats.org/officeDocument/2006/relationships/image" Target="../media/image122.svg"/><Relationship Id="rId30" Type="http://schemas.openxmlformats.org/officeDocument/2006/relationships/image" Target="../media/image75.png"/><Relationship Id="rId35" Type="http://schemas.openxmlformats.org/officeDocument/2006/relationships/image" Target="../media/image130.svg"/><Relationship Id="rId43" Type="http://schemas.openxmlformats.org/officeDocument/2006/relationships/image" Target="../media/image138.svg"/><Relationship Id="rId48" Type="http://schemas.openxmlformats.org/officeDocument/2006/relationships/image" Target="../media/image84.png"/><Relationship Id="rId56" Type="http://schemas.openxmlformats.org/officeDocument/2006/relationships/image" Target="../media/image88.png"/><Relationship Id="rId64" Type="http://schemas.openxmlformats.org/officeDocument/2006/relationships/image" Target="../media/image92.png"/><Relationship Id="rId69" Type="http://schemas.openxmlformats.org/officeDocument/2006/relationships/image" Target="../media/image164.svg"/><Relationship Id="rId77" Type="http://schemas.openxmlformats.org/officeDocument/2006/relationships/image" Target="../media/image172.svg"/><Relationship Id="rId8" Type="http://schemas.openxmlformats.org/officeDocument/2006/relationships/image" Target="../media/image64.png"/><Relationship Id="rId51" Type="http://schemas.openxmlformats.org/officeDocument/2006/relationships/image" Target="../media/image146.svg"/><Relationship Id="rId72" Type="http://schemas.openxmlformats.org/officeDocument/2006/relationships/image" Target="../media/image96.png"/><Relationship Id="rId80" Type="http://schemas.openxmlformats.org/officeDocument/2006/relationships/image" Target="../media/image100.png"/><Relationship Id="rId3" Type="http://schemas.openxmlformats.org/officeDocument/2006/relationships/image" Target="../media/image98.svg"/><Relationship Id="rId12" Type="http://schemas.openxmlformats.org/officeDocument/2006/relationships/image" Target="../media/image66.png"/><Relationship Id="rId17" Type="http://schemas.openxmlformats.org/officeDocument/2006/relationships/image" Target="../media/image112.svg"/><Relationship Id="rId25" Type="http://schemas.openxmlformats.org/officeDocument/2006/relationships/image" Target="../media/image120.svg"/><Relationship Id="rId33" Type="http://schemas.openxmlformats.org/officeDocument/2006/relationships/image" Target="../media/image128.svg"/><Relationship Id="rId38" Type="http://schemas.openxmlformats.org/officeDocument/2006/relationships/image" Target="../media/image79.png"/><Relationship Id="rId46" Type="http://schemas.openxmlformats.org/officeDocument/2006/relationships/image" Target="../media/image83.png"/><Relationship Id="rId59" Type="http://schemas.openxmlformats.org/officeDocument/2006/relationships/image" Target="../media/image154.svg"/><Relationship Id="rId67" Type="http://schemas.openxmlformats.org/officeDocument/2006/relationships/image" Target="../media/image162.svg"/><Relationship Id="rId20" Type="http://schemas.openxmlformats.org/officeDocument/2006/relationships/image" Target="../media/image70.png"/><Relationship Id="rId41" Type="http://schemas.openxmlformats.org/officeDocument/2006/relationships/image" Target="../media/image136.svg"/><Relationship Id="rId54" Type="http://schemas.openxmlformats.org/officeDocument/2006/relationships/image" Target="../media/image87.png"/><Relationship Id="rId62" Type="http://schemas.openxmlformats.org/officeDocument/2006/relationships/image" Target="../media/image91.png"/><Relationship Id="rId70" Type="http://schemas.openxmlformats.org/officeDocument/2006/relationships/image" Target="../media/image95.png"/><Relationship Id="rId75" Type="http://schemas.openxmlformats.org/officeDocument/2006/relationships/image" Target="../media/image170.svg"/><Relationship Id="rId1" Type="http://schemas.openxmlformats.org/officeDocument/2006/relationships/slideLayout" Target="../slideLayouts/slideLayout13.xml"/><Relationship Id="rId6" Type="http://schemas.openxmlformats.org/officeDocument/2006/relationships/image" Target="../media/image63.png"/><Relationship Id="rId15" Type="http://schemas.openxmlformats.org/officeDocument/2006/relationships/image" Target="../media/image110.svg"/><Relationship Id="rId23" Type="http://schemas.openxmlformats.org/officeDocument/2006/relationships/image" Target="../media/image118.svg"/><Relationship Id="rId28" Type="http://schemas.openxmlformats.org/officeDocument/2006/relationships/image" Target="../media/image74.png"/><Relationship Id="rId36" Type="http://schemas.openxmlformats.org/officeDocument/2006/relationships/image" Target="../media/image78.png"/><Relationship Id="rId49" Type="http://schemas.openxmlformats.org/officeDocument/2006/relationships/image" Target="../media/image144.svg"/><Relationship Id="rId57" Type="http://schemas.openxmlformats.org/officeDocument/2006/relationships/image" Target="../media/image152.svg"/><Relationship Id="rId10" Type="http://schemas.openxmlformats.org/officeDocument/2006/relationships/image" Target="../media/image65.png"/><Relationship Id="rId31" Type="http://schemas.openxmlformats.org/officeDocument/2006/relationships/image" Target="../media/image126.svg"/><Relationship Id="rId44" Type="http://schemas.openxmlformats.org/officeDocument/2006/relationships/image" Target="../media/image82.png"/><Relationship Id="rId52" Type="http://schemas.openxmlformats.org/officeDocument/2006/relationships/image" Target="../media/image86.png"/><Relationship Id="rId60" Type="http://schemas.openxmlformats.org/officeDocument/2006/relationships/image" Target="../media/image90.png"/><Relationship Id="rId65" Type="http://schemas.openxmlformats.org/officeDocument/2006/relationships/image" Target="../media/image160.svg"/><Relationship Id="rId73" Type="http://schemas.openxmlformats.org/officeDocument/2006/relationships/image" Target="../media/image168.svg"/><Relationship Id="rId78" Type="http://schemas.openxmlformats.org/officeDocument/2006/relationships/image" Target="../media/image99.png"/><Relationship Id="rId81" Type="http://schemas.openxmlformats.org/officeDocument/2006/relationships/image" Target="../media/image176.svg"/><Relationship Id="rId4" Type="http://schemas.openxmlformats.org/officeDocument/2006/relationships/image" Target="../media/image62.png"/><Relationship Id="rId9" Type="http://schemas.openxmlformats.org/officeDocument/2006/relationships/image" Target="../media/image104.svg"/><Relationship Id="rId13" Type="http://schemas.openxmlformats.org/officeDocument/2006/relationships/image" Target="../media/image108.svg"/><Relationship Id="rId18" Type="http://schemas.openxmlformats.org/officeDocument/2006/relationships/image" Target="../media/image69.png"/><Relationship Id="rId39" Type="http://schemas.openxmlformats.org/officeDocument/2006/relationships/image" Target="../media/image134.svg"/><Relationship Id="rId34" Type="http://schemas.openxmlformats.org/officeDocument/2006/relationships/image" Target="../media/image77.png"/><Relationship Id="rId50" Type="http://schemas.openxmlformats.org/officeDocument/2006/relationships/image" Target="../media/image85.png"/><Relationship Id="rId55" Type="http://schemas.openxmlformats.org/officeDocument/2006/relationships/image" Target="../media/image150.svg"/><Relationship Id="rId76" Type="http://schemas.openxmlformats.org/officeDocument/2006/relationships/image" Target="../media/image98.png"/><Relationship Id="rId7" Type="http://schemas.openxmlformats.org/officeDocument/2006/relationships/image" Target="../media/image102.svg"/><Relationship Id="rId71" Type="http://schemas.openxmlformats.org/officeDocument/2006/relationships/image" Target="../media/image166.svg"/><Relationship Id="rId2" Type="http://schemas.openxmlformats.org/officeDocument/2006/relationships/image" Target="../media/image61.png"/><Relationship Id="rId29" Type="http://schemas.openxmlformats.org/officeDocument/2006/relationships/image" Target="../media/image124.svg"/><Relationship Id="rId24" Type="http://schemas.openxmlformats.org/officeDocument/2006/relationships/image" Target="../media/image72.png"/><Relationship Id="rId40" Type="http://schemas.openxmlformats.org/officeDocument/2006/relationships/image" Target="../media/image80.png"/><Relationship Id="rId45" Type="http://schemas.openxmlformats.org/officeDocument/2006/relationships/image" Target="../media/image140.svg"/><Relationship Id="rId66" Type="http://schemas.openxmlformats.org/officeDocument/2006/relationships/image" Target="../media/image93.png"/></Relationships>
</file>

<file path=ppt/slides/_rels/slide82.xml.rels><?xml version="1.0" encoding="UTF-8" standalone="yes"?>
<Relationships xmlns="http://schemas.openxmlformats.org/package/2006/relationships"><Relationship Id="rId26" Type="http://schemas.openxmlformats.org/officeDocument/2006/relationships/image" Target="../media/image113.png"/><Relationship Id="rId21" Type="http://schemas.openxmlformats.org/officeDocument/2006/relationships/image" Target="../media/image196.svg"/><Relationship Id="rId42" Type="http://schemas.openxmlformats.org/officeDocument/2006/relationships/image" Target="../media/image121.png"/><Relationship Id="rId47" Type="http://schemas.openxmlformats.org/officeDocument/2006/relationships/image" Target="../media/image222.svg"/><Relationship Id="rId63" Type="http://schemas.openxmlformats.org/officeDocument/2006/relationships/image" Target="../media/image238.svg"/><Relationship Id="rId68" Type="http://schemas.openxmlformats.org/officeDocument/2006/relationships/image" Target="../media/image134.png"/><Relationship Id="rId2" Type="http://schemas.openxmlformats.org/officeDocument/2006/relationships/image" Target="../media/image101.png"/><Relationship Id="rId16" Type="http://schemas.openxmlformats.org/officeDocument/2006/relationships/image" Target="../media/image108.png"/><Relationship Id="rId29" Type="http://schemas.openxmlformats.org/officeDocument/2006/relationships/image" Target="../media/image204.svg"/><Relationship Id="rId11" Type="http://schemas.openxmlformats.org/officeDocument/2006/relationships/image" Target="../media/image186.svg"/><Relationship Id="rId24" Type="http://schemas.openxmlformats.org/officeDocument/2006/relationships/image" Target="../media/image112.png"/><Relationship Id="rId32" Type="http://schemas.openxmlformats.org/officeDocument/2006/relationships/image" Target="../media/image116.png"/><Relationship Id="rId37" Type="http://schemas.openxmlformats.org/officeDocument/2006/relationships/image" Target="../media/image212.svg"/><Relationship Id="rId40" Type="http://schemas.openxmlformats.org/officeDocument/2006/relationships/image" Target="../media/image120.png"/><Relationship Id="rId45" Type="http://schemas.openxmlformats.org/officeDocument/2006/relationships/image" Target="../media/image220.svg"/><Relationship Id="rId53" Type="http://schemas.openxmlformats.org/officeDocument/2006/relationships/image" Target="../media/image228.svg"/><Relationship Id="rId58" Type="http://schemas.openxmlformats.org/officeDocument/2006/relationships/image" Target="../media/image129.png"/><Relationship Id="rId66" Type="http://schemas.openxmlformats.org/officeDocument/2006/relationships/image" Target="../media/image133.png"/><Relationship Id="rId5" Type="http://schemas.openxmlformats.org/officeDocument/2006/relationships/image" Target="../media/image180.svg"/><Relationship Id="rId61" Type="http://schemas.openxmlformats.org/officeDocument/2006/relationships/image" Target="../media/image236.svg"/><Relationship Id="rId19" Type="http://schemas.openxmlformats.org/officeDocument/2006/relationships/image" Target="../media/image194.svg"/><Relationship Id="rId14" Type="http://schemas.openxmlformats.org/officeDocument/2006/relationships/image" Target="../media/image107.png"/><Relationship Id="rId22" Type="http://schemas.openxmlformats.org/officeDocument/2006/relationships/image" Target="../media/image111.png"/><Relationship Id="rId27" Type="http://schemas.openxmlformats.org/officeDocument/2006/relationships/image" Target="../media/image202.svg"/><Relationship Id="rId30" Type="http://schemas.openxmlformats.org/officeDocument/2006/relationships/image" Target="../media/image115.png"/><Relationship Id="rId35" Type="http://schemas.openxmlformats.org/officeDocument/2006/relationships/image" Target="../media/image210.svg"/><Relationship Id="rId43" Type="http://schemas.openxmlformats.org/officeDocument/2006/relationships/image" Target="../media/image218.svg"/><Relationship Id="rId48" Type="http://schemas.openxmlformats.org/officeDocument/2006/relationships/image" Target="../media/image124.png"/><Relationship Id="rId56" Type="http://schemas.openxmlformats.org/officeDocument/2006/relationships/image" Target="../media/image128.png"/><Relationship Id="rId64" Type="http://schemas.openxmlformats.org/officeDocument/2006/relationships/image" Target="../media/image132.png"/><Relationship Id="rId69" Type="http://schemas.openxmlformats.org/officeDocument/2006/relationships/image" Target="../media/image244.svg"/><Relationship Id="rId8" Type="http://schemas.openxmlformats.org/officeDocument/2006/relationships/image" Target="../media/image104.png"/><Relationship Id="rId51" Type="http://schemas.openxmlformats.org/officeDocument/2006/relationships/image" Target="../media/image226.svg"/><Relationship Id="rId72" Type="http://schemas.openxmlformats.org/officeDocument/2006/relationships/image" Target="../media/image136.png"/><Relationship Id="rId3" Type="http://schemas.openxmlformats.org/officeDocument/2006/relationships/image" Target="../media/image178.svg"/><Relationship Id="rId12" Type="http://schemas.openxmlformats.org/officeDocument/2006/relationships/image" Target="../media/image106.png"/><Relationship Id="rId17" Type="http://schemas.openxmlformats.org/officeDocument/2006/relationships/image" Target="../media/image192.svg"/><Relationship Id="rId25" Type="http://schemas.openxmlformats.org/officeDocument/2006/relationships/image" Target="../media/image200.svg"/><Relationship Id="rId33" Type="http://schemas.openxmlformats.org/officeDocument/2006/relationships/image" Target="../media/image208.svg"/><Relationship Id="rId38" Type="http://schemas.openxmlformats.org/officeDocument/2006/relationships/image" Target="../media/image119.png"/><Relationship Id="rId46" Type="http://schemas.openxmlformats.org/officeDocument/2006/relationships/image" Target="../media/image123.png"/><Relationship Id="rId59" Type="http://schemas.openxmlformats.org/officeDocument/2006/relationships/image" Target="../media/image234.svg"/><Relationship Id="rId67" Type="http://schemas.openxmlformats.org/officeDocument/2006/relationships/image" Target="../media/image242.svg"/><Relationship Id="rId20" Type="http://schemas.openxmlformats.org/officeDocument/2006/relationships/image" Target="../media/image110.png"/><Relationship Id="rId41" Type="http://schemas.openxmlformats.org/officeDocument/2006/relationships/image" Target="../media/image216.svg"/><Relationship Id="rId54" Type="http://schemas.openxmlformats.org/officeDocument/2006/relationships/image" Target="../media/image127.png"/><Relationship Id="rId62" Type="http://schemas.openxmlformats.org/officeDocument/2006/relationships/image" Target="../media/image131.png"/><Relationship Id="rId70" Type="http://schemas.openxmlformats.org/officeDocument/2006/relationships/image" Target="../media/image135.png"/><Relationship Id="rId1" Type="http://schemas.openxmlformats.org/officeDocument/2006/relationships/slideLayout" Target="../slideLayouts/slideLayout13.xml"/><Relationship Id="rId6" Type="http://schemas.openxmlformats.org/officeDocument/2006/relationships/image" Target="../media/image103.png"/><Relationship Id="rId15" Type="http://schemas.openxmlformats.org/officeDocument/2006/relationships/image" Target="../media/image190.svg"/><Relationship Id="rId23" Type="http://schemas.openxmlformats.org/officeDocument/2006/relationships/image" Target="../media/image198.svg"/><Relationship Id="rId28" Type="http://schemas.openxmlformats.org/officeDocument/2006/relationships/image" Target="../media/image114.png"/><Relationship Id="rId36" Type="http://schemas.openxmlformats.org/officeDocument/2006/relationships/image" Target="../media/image118.png"/><Relationship Id="rId49" Type="http://schemas.openxmlformats.org/officeDocument/2006/relationships/image" Target="../media/image224.svg"/><Relationship Id="rId57" Type="http://schemas.openxmlformats.org/officeDocument/2006/relationships/image" Target="../media/image232.svg"/><Relationship Id="rId10" Type="http://schemas.openxmlformats.org/officeDocument/2006/relationships/image" Target="../media/image105.png"/><Relationship Id="rId31" Type="http://schemas.openxmlformats.org/officeDocument/2006/relationships/image" Target="../media/image206.svg"/><Relationship Id="rId44" Type="http://schemas.openxmlformats.org/officeDocument/2006/relationships/image" Target="../media/image122.png"/><Relationship Id="rId52" Type="http://schemas.openxmlformats.org/officeDocument/2006/relationships/image" Target="../media/image126.png"/><Relationship Id="rId60" Type="http://schemas.openxmlformats.org/officeDocument/2006/relationships/image" Target="../media/image130.png"/><Relationship Id="rId65" Type="http://schemas.openxmlformats.org/officeDocument/2006/relationships/image" Target="../media/image240.svg"/><Relationship Id="rId73" Type="http://schemas.openxmlformats.org/officeDocument/2006/relationships/image" Target="../media/image248.svg"/><Relationship Id="rId4" Type="http://schemas.openxmlformats.org/officeDocument/2006/relationships/image" Target="../media/image102.png"/><Relationship Id="rId9" Type="http://schemas.openxmlformats.org/officeDocument/2006/relationships/image" Target="../media/image184.svg"/><Relationship Id="rId13" Type="http://schemas.openxmlformats.org/officeDocument/2006/relationships/image" Target="../media/image188.svg"/><Relationship Id="rId18" Type="http://schemas.openxmlformats.org/officeDocument/2006/relationships/image" Target="../media/image109.png"/><Relationship Id="rId39" Type="http://schemas.openxmlformats.org/officeDocument/2006/relationships/image" Target="../media/image214.svg"/><Relationship Id="rId34" Type="http://schemas.openxmlformats.org/officeDocument/2006/relationships/image" Target="../media/image117.png"/><Relationship Id="rId50" Type="http://schemas.openxmlformats.org/officeDocument/2006/relationships/image" Target="../media/image125.png"/><Relationship Id="rId55" Type="http://schemas.openxmlformats.org/officeDocument/2006/relationships/image" Target="../media/image230.svg"/><Relationship Id="rId7" Type="http://schemas.openxmlformats.org/officeDocument/2006/relationships/image" Target="../media/image182.svg"/><Relationship Id="rId71" Type="http://schemas.openxmlformats.org/officeDocument/2006/relationships/image" Target="../media/image246.svg"/></Relationships>
</file>

<file path=ppt/slides/_rels/slide83.xml.rels><?xml version="1.0" encoding="UTF-8" standalone="yes"?>
<Relationships xmlns="http://schemas.openxmlformats.org/package/2006/relationships"><Relationship Id="rId26" Type="http://schemas.openxmlformats.org/officeDocument/2006/relationships/image" Target="../media/image149.png"/><Relationship Id="rId21" Type="http://schemas.openxmlformats.org/officeDocument/2006/relationships/image" Target="../media/image268.svg"/><Relationship Id="rId34" Type="http://schemas.openxmlformats.org/officeDocument/2006/relationships/image" Target="../media/image153.png"/><Relationship Id="rId42" Type="http://schemas.openxmlformats.org/officeDocument/2006/relationships/image" Target="../media/image157.png"/><Relationship Id="rId47" Type="http://schemas.openxmlformats.org/officeDocument/2006/relationships/image" Target="../media/image294.svg"/><Relationship Id="rId50" Type="http://schemas.openxmlformats.org/officeDocument/2006/relationships/image" Target="../media/image161.png"/><Relationship Id="rId55" Type="http://schemas.openxmlformats.org/officeDocument/2006/relationships/image" Target="../media/image302.svg"/><Relationship Id="rId63" Type="http://schemas.openxmlformats.org/officeDocument/2006/relationships/image" Target="../media/image310.svg"/><Relationship Id="rId7" Type="http://schemas.openxmlformats.org/officeDocument/2006/relationships/image" Target="../media/image254.svg"/><Relationship Id="rId2" Type="http://schemas.openxmlformats.org/officeDocument/2006/relationships/image" Target="../media/image137.png"/><Relationship Id="rId16" Type="http://schemas.openxmlformats.org/officeDocument/2006/relationships/image" Target="../media/image144.png"/><Relationship Id="rId29" Type="http://schemas.openxmlformats.org/officeDocument/2006/relationships/image" Target="../media/image276.svg"/><Relationship Id="rId11" Type="http://schemas.openxmlformats.org/officeDocument/2006/relationships/image" Target="../media/image258.svg"/><Relationship Id="rId24" Type="http://schemas.openxmlformats.org/officeDocument/2006/relationships/image" Target="../media/image148.png"/><Relationship Id="rId32" Type="http://schemas.openxmlformats.org/officeDocument/2006/relationships/image" Target="../media/image152.png"/><Relationship Id="rId37" Type="http://schemas.openxmlformats.org/officeDocument/2006/relationships/image" Target="../media/image284.svg"/><Relationship Id="rId40" Type="http://schemas.openxmlformats.org/officeDocument/2006/relationships/image" Target="../media/image156.png"/><Relationship Id="rId45" Type="http://schemas.openxmlformats.org/officeDocument/2006/relationships/image" Target="../media/image292.svg"/><Relationship Id="rId53" Type="http://schemas.openxmlformats.org/officeDocument/2006/relationships/image" Target="../media/image300.svg"/><Relationship Id="rId58" Type="http://schemas.openxmlformats.org/officeDocument/2006/relationships/image" Target="../media/image165.png"/><Relationship Id="rId66" Type="http://schemas.openxmlformats.org/officeDocument/2006/relationships/image" Target="../media/image169.png"/><Relationship Id="rId5" Type="http://schemas.openxmlformats.org/officeDocument/2006/relationships/image" Target="../media/image252.svg"/><Relationship Id="rId61" Type="http://schemas.openxmlformats.org/officeDocument/2006/relationships/image" Target="../media/image308.svg"/><Relationship Id="rId19" Type="http://schemas.openxmlformats.org/officeDocument/2006/relationships/image" Target="../media/image266.svg"/><Relationship Id="rId14" Type="http://schemas.openxmlformats.org/officeDocument/2006/relationships/image" Target="../media/image143.png"/><Relationship Id="rId22" Type="http://schemas.openxmlformats.org/officeDocument/2006/relationships/image" Target="../media/image147.png"/><Relationship Id="rId27" Type="http://schemas.openxmlformats.org/officeDocument/2006/relationships/image" Target="../media/image274.svg"/><Relationship Id="rId30" Type="http://schemas.openxmlformats.org/officeDocument/2006/relationships/image" Target="../media/image151.png"/><Relationship Id="rId35" Type="http://schemas.openxmlformats.org/officeDocument/2006/relationships/image" Target="../media/image282.svg"/><Relationship Id="rId43" Type="http://schemas.openxmlformats.org/officeDocument/2006/relationships/image" Target="../media/image290.svg"/><Relationship Id="rId48" Type="http://schemas.openxmlformats.org/officeDocument/2006/relationships/image" Target="../media/image160.png"/><Relationship Id="rId56" Type="http://schemas.openxmlformats.org/officeDocument/2006/relationships/image" Target="../media/image164.png"/><Relationship Id="rId64" Type="http://schemas.openxmlformats.org/officeDocument/2006/relationships/image" Target="../media/image168.png"/><Relationship Id="rId8" Type="http://schemas.openxmlformats.org/officeDocument/2006/relationships/image" Target="../media/image140.png"/><Relationship Id="rId51" Type="http://schemas.openxmlformats.org/officeDocument/2006/relationships/image" Target="../media/image298.svg"/><Relationship Id="rId3" Type="http://schemas.openxmlformats.org/officeDocument/2006/relationships/image" Target="../media/image250.svg"/><Relationship Id="rId12" Type="http://schemas.openxmlformats.org/officeDocument/2006/relationships/image" Target="../media/image142.png"/><Relationship Id="rId17" Type="http://schemas.openxmlformats.org/officeDocument/2006/relationships/image" Target="../media/image264.svg"/><Relationship Id="rId25" Type="http://schemas.openxmlformats.org/officeDocument/2006/relationships/image" Target="../media/image272.svg"/><Relationship Id="rId33" Type="http://schemas.openxmlformats.org/officeDocument/2006/relationships/image" Target="../media/image280.svg"/><Relationship Id="rId38" Type="http://schemas.openxmlformats.org/officeDocument/2006/relationships/image" Target="../media/image155.png"/><Relationship Id="rId46" Type="http://schemas.openxmlformats.org/officeDocument/2006/relationships/image" Target="../media/image159.png"/><Relationship Id="rId59" Type="http://schemas.openxmlformats.org/officeDocument/2006/relationships/image" Target="../media/image306.svg"/><Relationship Id="rId67" Type="http://schemas.openxmlformats.org/officeDocument/2006/relationships/image" Target="../media/image314.svg"/><Relationship Id="rId20" Type="http://schemas.openxmlformats.org/officeDocument/2006/relationships/image" Target="../media/image146.png"/><Relationship Id="rId41" Type="http://schemas.openxmlformats.org/officeDocument/2006/relationships/image" Target="../media/image288.svg"/><Relationship Id="rId54" Type="http://schemas.openxmlformats.org/officeDocument/2006/relationships/image" Target="../media/image163.png"/><Relationship Id="rId62" Type="http://schemas.openxmlformats.org/officeDocument/2006/relationships/image" Target="../media/image167.png"/><Relationship Id="rId1" Type="http://schemas.openxmlformats.org/officeDocument/2006/relationships/slideLayout" Target="../slideLayouts/slideLayout13.xml"/><Relationship Id="rId6" Type="http://schemas.openxmlformats.org/officeDocument/2006/relationships/image" Target="../media/image139.png"/><Relationship Id="rId15" Type="http://schemas.openxmlformats.org/officeDocument/2006/relationships/image" Target="../media/image262.svg"/><Relationship Id="rId23" Type="http://schemas.openxmlformats.org/officeDocument/2006/relationships/image" Target="../media/image270.svg"/><Relationship Id="rId28" Type="http://schemas.openxmlformats.org/officeDocument/2006/relationships/image" Target="../media/image150.png"/><Relationship Id="rId36" Type="http://schemas.openxmlformats.org/officeDocument/2006/relationships/image" Target="../media/image154.png"/><Relationship Id="rId49" Type="http://schemas.openxmlformats.org/officeDocument/2006/relationships/image" Target="../media/image296.svg"/><Relationship Id="rId57" Type="http://schemas.openxmlformats.org/officeDocument/2006/relationships/image" Target="../media/image304.svg"/><Relationship Id="rId10" Type="http://schemas.openxmlformats.org/officeDocument/2006/relationships/image" Target="../media/image141.png"/><Relationship Id="rId31" Type="http://schemas.openxmlformats.org/officeDocument/2006/relationships/image" Target="../media/image278.svg"/><Relationship Id="rId44" Type="http://schemas.openxmlformats.org/officeDocument/2006/relationships/image" Target="../media/image158.png"/><Relationship Id="rId52" Type="http://schemas.openxmlformats.org/officeDocument/2006/relationships/image" Target="../media/image162.png"/><Relationship Id="rId60" Type="http://schemas.openxmlformats.org/officeDocument/2006/relationships/image" Target="../media/image166.png"/><Relationship Id="rId65" Type="http://schemas.openxmlformats.org/officeDocument/2006/relationships/image" Target="../media/image312.svg"/><Relationship Id="rId4" Type="http://schemas.openxmlformats.org/officeDocument/2006/relationships/image" Target="../media/image138.png"/><Relationship Id="rId9" Type="http://schemas.openxmlformats.org/officeDocument/2006/relationships/image" Target="../media/image256.svg"/><Relationship Id="rId13" Type="http://schemas.openxmlformats.org/officeDocument/2006/relationships/image" Target="../media/image260.svg"/><Relationship Id="rId18" Type="http://schemas.openxmlformats.org/officeDocument/2006/relationships/image" Target="../media/image145.png"/><Relationship Id="rId39" Type="http://schemas.openxmlformats.org/officeDocument/2006/relationships/image" Target="../media/image286.svg"/></Relationships>
</file>

<file path=ppt/slides/_rels/slide84.xml.rels><?xml version="1.0" encoding="UTF-8" standalone="yes"?>
<Relationships xmlns="http://schemas.openxmlformats.org/package/2006/relationships"><Relationship Id="rId13" Type="http://schemas.openxmlformats.org/officeDocument/2006/relationships/image" Target="../media/image326.svg"/><Relationship Id="rId18" Type="http://schemas.openxmlformats.org/officeDocument/2006/relationships/image" Target="../media/image178.png"/><Relationship Id="rId26" Type="http://schemas.openxmlformats.org/officeDocument/2006/relationships/image" Target="../media/image182.png"/><Relationship Id="rId39" Type="http://schemas.openxmlformats.org/officeDocument/2006/relationships/image" Target="../media/image352.svg"/><Relationship Id="rId21" Type="http://schemas.openxmlformats.org/officeDocument/2006/relationships/image" Target="../media/image334.svg"/><Relationship Id="rId34" Type="http://schemas.openxmlformats.org/officeDocument/2006/relationships/image" Target="../media/image186.png"/><Relationship Id="rId42" Type="http://schemas.openxmlformats.org/officeDocument/2006/relationships/image" Target="../media/image190.png"/><Relationship Id="rId47" Type="http://schemas.openxmlformats.org/officeDocument/2006/relationships/image" Target="../media/image360.svg"/><Relationship Id="rId7" Type="http://schemas.openxmlformats.org/officeDocument/2006/relationships/image" Target="../media/image320.svg"/><Relationship Id="rId2" Type="http://schemas.openxmlformats.org/officeDocument/2006/relationships/image" Target="../media/image170.png"/><Relationship Id="rId16" Type="http://schemas.openxmlformats.org/officeDocument/2006/relationships/image" Target="../media/image177.png"/><Relationship Id="rId29" Type="http://schemas.openxmlformats.org/officeDocument/2006/relationships/image" Target="../media/image342.svg"/><Relationship Id="rId11" Type="http://schemas.openxmlformats.org/officeDocument/2006/relationships/image" Target="../media/image324.svg"/><Relationship Id="rId24" Type="http://schemas.openxmlformats.org/officeDocument/2006/relationships/image" Target="../media/image181.png"/><Relationship Id="rId32" Type="http://schemas.openxmlformats.org/officeDocument/2006/relationships/image" Target="../media/image185.png"/><Relationship Id="rId37" Type="http://schemas.openxmlformats.org/officeDocument/2006/relationships/image" Target="../media/image350.svg"/><Relationship Id="rId40" Type="http://schemas.openxmlformats.org/officeDocument/2006/relationships/image" Target="../media/image189.png"/><Relationship Id="rId45" Type="http://schemas.openxmlformats.org/officeDocument/2006/relationships/image" Target="../media/image358.svg"/><Relationship Id="rId5" Type="http://schemas.openxmlformats.org/officeDocument/2006/relationships/image" Target="../media/image318.svg"/><Relationship Id="rId15" Type="http://schemas.openxmlformats.org/officeDocument/2006/relationships/image" Target="../media/image328.svg"/><Relationship Id="rId23" Type="http://schemas.openxmlformats.org/officeDocument/2006/relationships/image" Target="../media/image336.svg"/><Relationship Id="rId28" Type="http://schemas.openxmlformats.org/officeDocument/2006/relationships/image" Target="../media/image183.png"/><Relationship Id="rId36" Type="http://schemas.openxmlformats.org/officeDocument/2006/relationships/image" Target="../media/image187.png"/><Relationship Id="rId49" Type="http://schemas.openxmlformats.org/officeDocument/2006/relationships/image" Target="../media/image362.svg"/><Relationship Id="rId10" Type="http://schemas.openxmlformats.org/officeDocument/2006/relationships/image" Target="../media/image174.png"/><Relationship Id="rId19" Type="http://schemas.openxmlformats.org/officeDocument/2006/relationships/image" Target="../media/image332.svg"/><Relationship Id="rId31" Type="http://schemas.openxmlformats.org/officeDocument/2006/relationships/image" Target="../media/image344.svg"/><Relationship Id="rId44" Type="http://schemas.openxmlformats.org/officeDocument/2006/relationships/image" Target="../media/image191.png"/><Relationship Id="rId4" Type="http://schemas.openxmlformats.org/officeDocument/2006/relationships/image" Target="../media/image171.png"/><Relationship Id="rId9" Type="http://schemas.openxmlformats.org/officeDocument/2006/relationships/image" Target="../media/image322.svg"/><Relationship Id="rId14" Type="http://schemas.openxmlformats.org/officeDocument/2006/relationships/image" Target="../media/image176.png"/><Relationship Id="rId22" Type="http://schemas.openxmlformats.org/officeDocument/2006/relationships/image" Target="../media/image180.png"/><Relationship Id="rId27" Type="http://schemas.openxmlformats.org/officeDocument/2006/relationships/image" Target="../media/image340.svg"/><Relationship Id="rId30" Type="http://schemas.openxmlformats.org/officeDocument/2006/relationships/image" Target="../media/image184.png"/><Relationship Id="rId35" Type="http://schemas.openxmlformats.org/officeDocument/2006/relationships/image" Target="../media/image348.svg"/><Relationship Id="rId43" Type="http://schemas.openxmlformats.org/officeDocument/2006/relationships/image" Target="../media/image356.svg"/><Relationship Id="rId48" Type="http://schemas.openxmlformats.org/officeDocument/2006/relationships/image" Target="../media/image193.png"/><Relationship Id="rId8" Type="http://schemas.openxmlformats.org/officeDocument/2006/relationships/image" Target="../media/image173.png"/><Relationship Id="rId3" Type="http://schemas.openxmlformats.org/officeDocument/2006/relationships/image" Target="../media/image316.svg"/><Relationship Id="rId12" Type="http://schemas.openxmlformats.org/officeDocument/2006/relationships/image" Target="../media/image175.png"/><Relationship Id="rId17" Type="http://schemas.openxmlformats.org/officeDocument/2006/relationships/image" Target="../media/image330.svg"/><Relationship Id="rId25" Type="http://schemas.openxmlformats.org/officeDocument/2006/relationships/image" Target="../media/image338.svg"/><Relationship Id="rId33" Type="http://schemas.openxmlformats.org/officeDocument/2006/relationships/image" Target="../media/image346.svg"/><Relationship Id="rId38" Type="http://schemas.openxmlformats.org/officeDocument/2006/relationships/image" Target="../media/image188.png"/><Relationship Id="rId46" Type="http://schemas.openxmlformats.org/officeDocument/2006/relationships/image" Target="../media/image192.png"/><Relationship Id="rId20" Type="http://schemas.openxmlformats.org/officeDocument/2006/relationships/image" Target="../media/image179.png"/><Relationship Id="rId41" Type="http://schemas.openxmlformats.org/officeDocument/2006/relationships/image" Target="../media/image354.svg"/><Relationship Id="rId1" Type="http://schemas.openxmlformats.org/officeDocument/2006/relationships/slideLayout" Target="../slideLayouts/slideLayout13.xml"/><Relationship Id="rId6" Type="http://schemas.openxmlformats.org/officeDocument/2006/relationships/image" Target="../media/image17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7.xml.rels><?xml version="1.0" encoding="UTF-8" standalone="yes"?>
<Relationships xmlns="http://schemas.openxmlformats.org/package/2006/relationships"><Relationship Id="rId2" Type="http://schemas.openxmlformats.org/officeDocument/2006/relationships/image" Target="../media/image194.jp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占位符 71">
            <a:extLst>
              <a:ext uri="{FF2B5EF4-FFF2-40B4-BE49-F238E27FC236}">
                <a16:creationId xmlns:a16="http://schemas.microsoft.com/office/drawing/2014/main" xmlns="" id="{701C9E43-A74F-4AB1-A89A-2862DFC9CF72}"/>
              </a:ext>
            </a:extLst>
          </p:cNvPr>
          <p:cNvSpPr>
            <a:spLocks noGrp="1"/>
          </p:cNvSpPr>
          <p:nvPr>
            <p:ph type="body" sz="quarter" idx="12"/>
          </p:nvPr>
        </p:nvSpPr>
        <p:spPr/>
        <p:txBody>
          <a:bodyPr/>
          <a:lstStyle/>
          <a:p>
            <a:pPr algn="r">
              <a:lnSpc>
                <a:spcPct val="100000"/>
              </a:lnSpc>
            </a:pPr>
            <a:r>
              <a:rPr lang="en-US" altLang="zh-CN" sz="1800" dirty="0"/>
              <a:t>BUSINESS FINANCE </a:t>
            </a:r>
          </a:p>
          <a:p>
            <a:pPr algn="r">
              <a:lnSpc>
                <a:spcPct val="100000"/>
              </a:lnSpc>
            </a:pPr>
            <a:r>
              <a:rPr lang="en-US" altLang="zh-CN" sz="1800" dirty="0"/>
              <a:t>ATMOSPHERIC BUSINESS PLAN TEMPLATE</a:t>
            </a:r>
            <a:endParaRPr lang="zh-CN" altLang="en-US" sz="1800" dirty="0"/>
          </a:p>
        </p:txBody>
      </p:sp>
      <p:sp>
        <p:nvSpPr>
          <p:cNvPr id="84" name="内容占位符 83">
            <a:extLst>
              <a:ext uri="{FF2B5EF4-FFF2-40B4-BE49-F238E27FC236}">
                <a16:creationId xmlns:a16="http://schemas.microsoft.com/office/drawing/2014/main" xmlns="" id="{F53B6845-176B-4276-82B4-D185593F4A2F}"/>
              </a:ext>
            </a:extLst>
          </p:cNvPr>
          <p:cNvSpPr>
            <a:spLocks noGrp="1"/>
          </p:cNvSpPr>
          <p:nvPr>
            <p:ph sz="quarter" idx="13"/>
          </p:nvPr>
        </p:nvSpPr>
        <p:spPr/>
        <p:txBody>
          <a:bodyPr/>
          <a:lstStyle/>
          <a:p>
            <a:r>
              <a:rPr lang="zh-CN" altLang="en-US" dirty="0"/>
              <a:t>汇报人：</a:t>
            </a:r>
            <a:r>
              <a:rPr lang="en-US" altLang="zh-CN" dirty="0"/>
              <a:t>Microsoft</a:t>
            </a:r>
            <a:endParaRPr lang="zh-CN" altLang="en-US" dirty="0"/>
          </a:p>
        </p:txBody>
      </p:sp>
      <p:sp>
        <p:nvSpPr>
          <p:cNvPr id="4" name="文本占位符 3">
            <a:extLst>
              <a:ext uri="{FF2B5EF4-FFF2-40B4-BE49-F238E27FC236}">
                <a16:creationId xmlns:a16="http://schemas.microsoft.com/office/drawing/2014/main" xmlns="" id="{4FDA0F7B-45DB-4AB7-8CB3-4806A2B2C05F}"/>
              </a:ext>
            </a:extLst>
          </p:cNvPr>
          <p:cNvSpPr>
            <a:spLocks noGrp="1"/>
          </p:cNvSpPr>
          <p:nvPr>
            <p:ph type="body" sz="quarter" idx="10"/>
          </p:nvPr>
        </p:nvSpPr>
        <p:spPr/>
        <p:txBody>
          <a:bodyPr lIns="0" tIns="0" rIns="0" bIns="0">
            <a:spAutoFit/>
          </a:bodyPr>
          <a:lstStyle/>
          <a:p>
            <a:r>
              <a:rPr lang="zh-CN" altLang="en-US" dirty="0">
                <a:ln w="25400">
                  <a:solidFill>
                    <a:schemeClr val="accent4"/>
                  </a:solidFill>
                </a:ln>
                <a:noFill/>
              </a:rPr>
              <a:t>商务金融大气</a:t>
            </a:r>
            <a:endParaRPr lang="en-US" altLang="zh-CN" dirty="0">
              <a:ln w="25400">
                <a:solidFill>
                  <a:schemeClr val="accent4"/>
                </a:solidFill>
              </a:ln>
              <a:noFill/>
            </a:endParaRPr>
          </a:p>
          <a:p>
            <a:r>
              <a:rPr lang="zh-CN" altLang="en-US" dirty="0"/>
              <a:t>商业计划书模板</a:t>
            </a:r>
          </a:p>
        </p:txBody>
      </p:sp>
    </p:spTree>
    <p:extLst>
      <p:ext uri="{BB962C8B-B14F-4D97-AF65-F5344CB8AC3E}">
        <p14:creationId xmlns:p14="http://schemas.microsoft.com/office/powerpoint/2010/main" val="1943037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75576976-DB6B-45C7-A8E6-738BA0D3FFF5}"/>
              </a:ext>
            </a:extLst>
          </p:cNvPr>
          <p:cNvSpPr/>
          <p:nvPr/>
        </p:nvSpPr>
        <p:spPr>
          <a:xfrm>
            <a:off x="0" y="1436850"/>
            <a:ext cx="12179294" cy="4624380"/>
          </a:xfrm>
          <a:prstGeom prst="roundRect">
            <a:avLst>
              <a:gd name="adj" fmla="val 5159"/>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占位符 1">
            <a:extLst>
              <a:ext uri="{FF2B5EF4-FFF2-40B4-BE49-F238E27FC236}">
                <a16:creationId xmlns:a16="http://schemas.microsoft.com/office/drawing/2014/main" xmlns="" id="{985E5310-779D-4EE7-8F6B-E8F2FBE3E1BC}"/>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3" name="文本占位符 2">
            <a:extLst>
              <a:ext uri="{FF2B5EF4-FFF2-40B4-BE49-F238E27FC236}">
                <a16:creationId xmlns:a16="http://schemas.microsoft.com/office/drawing/2014/main" xmlns="" id="{A677B512-F17B-407E-BDDA-4DACC18E404A}"/>
              </a:ext>
            </a:extLst>
          </p:cNvPr>
          <p:cNvSpPr>
            <a:spLocks noGrp="1"/>
          </p:cNvSpPr>
          <p:nvPr>
            <p:ph type="body" sz="quarter" idx="11"/>
          </p:nvPr>
        </p:nvSpPr>
        <p:spPr>
          <a:xfrm>
            <a:off x="2723212" y="577850"/>
            <a:ext cx="3372788" cy="249299"/>
          </a:xfrm>
        </p:spPr>
        <p:txBody>
          <a:bodyPr/>
          <a:lstStyle/>
          <a:p>
            <a:pPr lvl="0"/>
            <a:r>
              <a:rPr lang="en-US" altLang="zh-CN" dirty="0"/>
              <a:t>MARKET ANALYSIS</a:t>
            </a:r>
          </a:p>
        </p:txBody>
      </p:sp>
      <p:sp>
        <p:nvSpPr>
          <p:cNvPr id="9" name="文本框 8">
            <a:extLst>
              <a:ext uri="{FF2B5EF4-FFF2-40B4-BE49-F238E27FC236}">
                <a16:creationId xmlns:a16="http://schemas.microsoft.com/office/drawing/2014/main" xmlns="" id="{79219D66-884B-4D19-A032-592D727C5922}"/>
              </a:ext>
            </a:extLst>
          </p:cNvPr>
          <p:cNvSpPr txBox="1"/>
          <p:nvPr/>
        </p:nvSpPr>
        <p:spPr>
          <a:xfrm>
            <a:off x="660400" y="2336519"/>
            <a:ext cx="5243135" cy="1066126"/>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13" name="矩形: 圆角 12">
            <a:extLst>
              <a:ext uri="{FF2B5EF4-FFF2-40B4-BE49-F238E27FC236}">
                <a16:creationId xmlns:a16="http://schemas.microsoft.com/office/drawing/2014/main" xmlns="" id="{9B61274E-B3BE-48ED-814B-EB0D33ED8766}"/>
              </a:ext>
            </a:extLst>
          </p:cNvPr>
          <p:cNvSpPr/>
          <p:nvPr/>
        </p:nvSpPr>
        <p:spPr>
          <a:xfrm>
            <a:off x="660400" y="4221410"/>
            <a:ext cx="1127760" cy="5029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理财</a:t>
            </a:r>
          </a:p>
        </p:txBody>
      </p:sp>
      <p:sp>
        <p:nvSpPr>
          <p:cNvPr id="14" name="矩形: 圆角 13">
            <a:extLst>
              <a:ext uri="{FF2B5EF4-FFF2-40B4-BE49-F238E27FC236}">
                <a16:creationId xmlns:a16="http://schemas.microsoft.com/office/drawing/2014/main" xmlns="" id="{381527D1-0098-4A7E-B02A-153F5EF73011}"/>
              </a:ext>
            </a:extLst>
          </p:cNvPr>
          <p:cNvSpPr/>
          <p:nvPr/>
        </p:nvSpPr>
        <p:spPr>
          <a:xfrm>
            <a:off x="2222500" y="4221410"/>
            <a:ext cx="1127760"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支付</a:t>
            </a:r>
          </a:p>
        </p:txBody>
      </p:sp>
      <p:sp>
        <p:nvSpPr>
          <p:cNvPr id="15" name="矩形: 圆角 14">
            <a:extLst>
              <a:ext uri="{FF2B5EF4-FFF2-40B4-BE49-F238E27FC236}">
                <a16:creationId xmlns:a16="http://schemas.microsoft.com/office/drawing/2014/main" xmlns="" id="{038CD6E9-F162-4057-B576-D1305218624E}"/>
              </a:ext>
            </a:extLst>
          </p:cNvPr>
          <p:cNvSpPr/>
          <p:nvPr/>
        </p:nvSpPr>
        <p:spPr>
          <a:xfrm>
            <a:off x="3784600" y="4221410"/>
            <a:ext cx="1127760" cy="50292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众筹</a:t>
            </a:r>
          </a:p>
        </p:txBody>
      </p:sp>
      <p:sp>
        <p:nvSpPr>
          <p:cNvPr id="16" name="矩形: 圆角 15">
            <a:extLst>
              <a:ext uri="{FF2B5EF4-FFF2-40B4-BE49-F238E27FC236}">
                <a16:creationId xmlns:a16="http://schemas.microsoft.com/office/drawing/2014/main" xmlns="" id="{2B7108A6-4D70-49B7-BFB6-0C7864987D88}"/>
              </a:ext>
            </a:extLst>
          </p:cNvPr>
          <p:cNvSpPr/>
          <p:nvPr/>
        </p:nvSpPr>
        <p:spPr>
          <a:xfrm>
            <a:off x="660400" y="5090090"/>
            <a:ext cx="1996440" cy="5029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供应链金融</a:t>
            </a:r>
          </a:p>
        </p:txBody>
      </p:sp>
      <p:sp>
        <p:nvSpPr>
          <p:cNvPr id="17" name="矩形: 圆角 16">
            <a:extLst>
              <a:ext uri="{FF2B5EF4-FFF2-40B4-BE49-F238E27FC236}">
                <a16:creationId xmlns:a16="http://schemas.microsoft.com/office/drawing/2014/main" xmlns="" id="{07B62F2F-1293-4949-B06F-BAD326311872}"/>
              </a:ext>
            </a:extLst>
          </p:cNvPr>
          <p:cNvSpPr/>
          <p:nvPr/>
        </p:nvSpPr>
        <p:spPr>
          <a:xfrm>
            <a:off x="2915920" y="5090090"/>
            <a:ext cx="1996440" cy="50292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消费金融</a:t>
            </a:r>
          </a:p>
        </p:txBody>
      </p:sp>
      <p:cxnSp>
        <p:nvCxnSpPr>
          <p:cNvPr id="18" name="直接连接符 17">
            <a:extLst>
              <a:ext uri="{FF2B5EF4-FFF2-40B4-BE49-F238E27FC236}">
                <a16:creationId xmlns:a16="http://schemas.microsoft.com/office/drawing/2014/main" xmlns="" id="{949ED27A-6815-4298-8066-9621A40479E0}"/>
              </a:ext>
            </a:extLst>
          </p:cNvPr>
          <p:cNvCxnSpPr>
            <a:cxnSpLocks/>
          </p:cNvCxnSpPr>
          <p:nvPr/>
        </p:nvCxnSpPr>
        <p:spPr>
          <a:xfrm>
            <a:off x="660400" y="3809742"/>
            <a:ext cx="196596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29AD90C9-5F26-45CC-92F8-A7326D17DBBD}"/>
              </a:ext>
            </a:extLst>
          </p:cNvPr>
          <p:cNvSpPr txBox="1"/>
          <p:nvPr/>
        </p:nvSpPr>
        <p:spPr>
          <a:xfrm>
            <a:off x="660400" y="1889238"/>
            <a:ext cx="2844800" cy="307777"/>
          </a:xfrm>
          <a:prstGeom prst="rect">
            <a:avLst/>
          </a:prstGeom>
          <a:noFill/>
        </p:spPr>
        <p:txBody>
          <a:bodyPr wrap="square" lIns="0" tIns="0" rIns="0" bIns="0">
            <a:spAutoFit/>
          </a:bodyPr>
          <a:lstStyle/>
          <a:p>
            <a:r>
              <a:rPr lang="zh-CN" altLang="en-US" sz="2000" b="1" dirty="0">
                <a:latin typeface="+mj-ea"/>
                <a:ea typeface="+mj-ea"/>
              </a:rPr>
              <a:t>金融市场版块</a:t>
            </a:r>
          </a:p>
        </p:txBody>
      </p:sp>
      <p:cxnSp>
        <p:nvCxnSpPr>
          <p:cNvPr id="19" name="直接连接符 18">
            <a:extLst>
              <a:ext uri="{FF2B5EF4-FFF2-40B4-BE49-F238E27FC236}">
                <a16:creationId xmlns:a16="http://schemas.microsoft.com/office/drawing/2014/main" xmlns="" id="{9B303372-7F8A-4040-A6CD-CE81369412C3}"/>
              </a:ext>
            </a:extLst>
          </p:cNvPr>
          <p:cNvCxnSpPr>
            <a:cxnSpLocks/>
          </p:cNvCxnSpPr>
          <p:nvPr/>
        </p:nvCxnSpPr>
        <p:spPr>
          <a:xfrm>
            <a:off x="980692" y="1741384"/>
            <a:ext cx="2524508" cy="0"/>
          </a:xfrm>
          <a:prstGeom prst="lin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grpSp>
        <p:nvGrpSpPr>
          <p:cNvPr id="20" name="组合 19">
            <a:extLst>
              <a:ext uri="{FF2B5EF4-FFF2-40B4-BE49-F238E27FC236}">
                <a16:creationId xmlns:a16="http://schemas.microsoft.com/office/drawing/2014/main" xmlns="" id="{529C4A4E-A1A5-4E50-9082-E952C44156F0}"/>
              </a:ext>
            </a:extLst>
          </p:cNvPr>
          <p:cNvGrpSpPr/>
          <p:nvPr/>
        </p:nvGrpSpPr>
        <p:grpSpPr>
          <a:xfrm>
            <a:off x="694434" y="1743878"/>
            <a:ext cx="235158" cy="72385"/>
            <a:chOff x="854075" y="2500755"/>
            <a:chExt cx="235158" cy="72385"/>
          </a:xfrm>
        </p:grpSpPr>
        <p:sp>
          <p:nvSpPr>
            <p:cNvPr id="21" name="矩形 20">
              <a:extLst>
                <a:ext uri="{FF2B5EF4-FFF2-40B4-BE49-F238E27FC236}">
                  <a16:creationId xmlns:a16="http://schemas.microsoft.com/office/drawing/2014/main" xmlns="" id="{BD818855-0B45-45DA-AB44-B38EEEE89F78}"/>
                </a:ext>
              </a:extLst>
            </p:cNvPr>
            <p:cNvSpPr/>
            <p:nvPr/>
          </p:nvSpPr>
          <p:spPr>
            <a:xfrm>
              <a:off x="854075" y="2500755"/>
              <a:ext cx="72385" cy="72385"/>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矩形 26">
              <a:extLst>
                <a:ext uri="{FF2B5EF4-FFF2-40B4-BE49-F238E27FC236}">
                  <a16:creationId xmlns:a16="http://schemas.microsoft.com/office/drawing/2014/main" xmlns="" id="{474893B7-7E47-44C7-96B5-52CC1C980D79}"/>
                </a:ext>
              </a:extLst>
            </p:cNvPr>
            <p:cNvSpPr/>
            <p:nvPr/>
          </p:nvSpPr>
          <p:spPr>
            <a:xfrm>
              <a:off x="961426" y="2500755"/>
              <a:ext cx="127807" cy="72385"/>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cxnSp>
        <p:nvCxnSpPr>
          <p:cNvPr id="28" name="直接连接符 27">
            <a:extLst>
              <a:ext uri="{FF2B5EF4-FFF2-40B4-BE49-F238E27FC236}">
                <a16:creationId xmlns:a16="http://schemas.microsoft.com/office/drawing/2014/main" xmlns="" id="{B27E2C52-B6B9-45B0-9B6C-763212BA08C3}"/>
              </a:ext>
            </a:extLst>
          </p:cNvPr>
          <p:cNvCxnSpPr>
            <a:cxnSpLocks/>
          </p:cNvCxnSpPr>
          <p:nvPr/>
        </p:nvCxnSpPr>
        <p:spPr>
          <a:xfrm>
            <a:off x="6096000" y="1741384"/>
            <a:ext cx="3200400" cy="0"/>
          </a:xfrm>
          <a:prstGeom prst="lin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grpSp>
        <p:nvGrpSpPr>
          <p:cNvPr id="29" name="组合 28">
            <a:extLst>
              <a:ext uri="{FF2B5EF4-FFF2-40B4-BE49-F238E27FC236}">
                <a16:creationId xmlns:a16="http://schemas.microsoft.com/office/drawing/2014/main" xmlns="" id="{33BE14E9-7BE3-4294-868A-288783377A71}"/>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01A1F4C2-8ED0-4BD7-9151-46B59B50C5F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市场趋势</a:t>
              </a:r>
            </a:p>
          </p:txBody>
        </p:sp>
        <p:sp>
          <p:nvSpPr>
            <p:cNvPr id="31" name="Right Triangle 5">
              <a:extLst>
                <a:ext uri="{FF2B5EF4-FFF2-40B4-BE49-F238E27FC236}">
                  <a16:creationId xmlns:a16="http://schemas.microsoft.com/office/drawing/2014/main" xmlns="" id="{0D012335-EA11-437E-8CA6-F0541AECB34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24" name="图表 23">
            <a:extLst>
              <a:ext uri="{FF2B5EF4-FFF2-40B4-BE49-F238E27FC236}">
                <a16:creationId xmlns:a16="http://schemas.microsoft.com/office/drawing/2014/main" xmlns="" id="{117317A6-BD9D-4770-AAEF-16AAE312AD81}"/>
              </a:ext>
            </a:extLst>
          </p:cNvPr>
          <p:cNvGraphicFramePr/>
          <p:nvPr>
            <p:extLst>
              <p:ext uri="{D42A27DB-BD31-4B8C-83A1-F6EECF244321}">
                <p14:modId xmlns:p14="http://schemas.microsoft.com/office/powerpoint/2010/main" val="2338702514"/>
              </p:ext>
            </p:extLst>
          </p:nvPr>
        </p:nvGraphicFramePr>
        <p:xfrm>
          <a:off x="6096000" y="2015345"/>
          <a:ext cx="5890829" cy="3983526"/>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xmlns="" id="{162F2F9C-678D-428D-826A-CC46925A4C9F}"/>
              </a:ext>
            </a:extLst>
          </p:cNvPr>
          <p:cNvSpPr txBox="1"/>
          <p:nvPr/>
        </p:nvSpPr>
        <p:spPr>
          <a:xfrm>
            <a:off x="6089646" y="1889238"/>
            <a:ext cx="3206753" cy="307777"/>
          </a:xfrm>
          <a:prstGeom prst="rect">
            <a:avLst/>
          </a:prstGeom>
          <a:noFill/>
        </p:spPr>
        <p:txBody>
          <a:bodyPr wrap="square" lIns="0" tIns="0" rIns="0" bIns="0">
            <a:spAutoFit/>
          </a:bodyPr>
          <a:lstStyle/>
          <a:p>
            <a:r>
              <a:rPr lang="zh-CN" altLang="en-US" sz="2000" b="1" dirty="0">
                <a:latin typeface="+mj-ea"/>
                <a:ea typeface="+mj-ea"/>
              </a:rPr>
              <a:t>金融市场发展趋势（亿元）</a:t>
            </a:r>
          </a:p>
        </p:txBody>
      </p:sp>
    </p:spTree>
    <p:extLst>
      <p:ext uri="{BB962C8B-B14F-4D97-AF65-F5344CB8AC3E}">
        <p14:creationId xmlns:p14="http://schemas.microsoft.com/office/powerpoint/2010/main" val="1466060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xmlns="" id="{827DFDF2-1617-427C-BDD3-0E10A2C3D5DB}"/>
              </a:ext>
            </a:extLst>
          </p:cNvPr>
          <p:cNvSpPr/>
          <p:nvPr/>
        </p:nvSpPr>
        <p:spPr>
          <a:xfrm>
            <a:off x="10701018" y="4769317"/>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B362B422-08CC-4094-A85A-B3AB39888213}"/>
              </a:ext>
            </a:extLst>
          </p:cNvPr>
          <p:cNvSpPr/>
          <p:nvPr/>
        </p:nvSpPr>
        <p:spPr>
          <a:xfrm>
            <a:off x="10701018" y="191723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24AD3CD8-25E0-4D0F-9DAC-3CE7AFAF6B81}"/>
              </a:ext>
            </a:extLst>
          </p:cNvPr>
          <p:cNvSpPr/>
          <p:nvPr/>
        </p:nvSpPr>
        <p:spPr>
          <a:xfrm>
            <a:off x="660400" y="4769317"/>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F164960-67B0-4273-8256-CCFFA298740B}"/>
              </a:ext>
            </a:extLst>
          </p:cNvPr>
          <p:cNvSpPr/>
          <p:nvPr/>
        </p:nvSpPr>
        <p:spPr>
          <a:xfrm>
            <a:off x="660400" y="191723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p:txBody>
          <a:bodyPr/>
          <a:lstStyle/>
          <a:p>
            <a:pPr lvl="0"/>
            <a:r>
              <a:rPr lang="en-US" altLang="zh-CN" dirty="0"/>
              <a:t>MARKET ANALYSIS</a:t>
            </a: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660400" y="1707314"/>
            <a:ext cx="5435600" cy="307777"/>
          </a:xfrm>
          <a:prstGeom prst="rect">
            <a:avLst/>
          </a:prstGeom>
          <a:noFill/>
        </p:spPr>
        <p:txBody>
          <a:bodyPr wrap="square" lIns="0" tIns="0" rIns="0" bIns="0">
            <a:spAutoFit/>
          </a:bodyPr>
          <a:lstStyle/>
          <a:p>
            <a:pPr algn="just"/>
            <a:r>
              <a:rPr lang="zh-CN" altLang="en-US" sz="2000" b="1" dirty="0">
                <a:latin typeface="+mj-ea"/>
                <a:ea typeface="+mj-ea"/>
              </a:rPr>
              <a:t>高收益资产越来越难</a:t>
            </a:r>
          </a:p>
        </p:txBody>
      </p:sp>
      <p:sp>
        <p:nvSpPr>
          <p:cNvPr id="22" name="文本框 21">
            <a:extLst>
              <a:ext uri="{FF2B5EF4-FFF2-40B4-BE49-F238E27FC236}">
                <a16:creationId xmlns:a16="http://schemas.microsoft.com/office/drawing/2014/main" xmlns="" id="{8E7A6BBA-13AD-4CCF-8269-E339324C32B1}"/>
              </a:ext>
            </a:extLst>
          </p:cNvPr>
          <p:cNvSpPr txBox="1"/>
          <p:nvPr/>
        </p:nvSpPr>
        <p:spPr>
          <a:xfrm>
            <a:off x="660400" y="2106967"/>
            <a:ext cx="4224116" cy="1435458"/>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43" name="箭头: 环形 42">
            <a:extLst>
              <a:ext uri="{FF2B5EF4-FFF2-40B4-BE49-F238E27FC236}">
                <a16:creationId xmlns:a16="http://schemas.microsoft.com/office/drawing/2014/main" xmlns="" id="{BF32DDC6-1F48-4183-9974-59AEA6F59C74}"/>
              </a:ext>
            </a:extLst>
          </p:cNvPr>
          <p:cNvSpPr/>
          <p:nvPr/>
        </p:nvSpPr>
        <p:spPr>
          <a:xfrm>
            <a:off x="5523753" y="1678570"/>
            <a:ext cx="1584750" cy="1584912"/>
          </a:xfrm>
          <a:prstGeom prst="circularArrow">
            <a:avLst>
              <a:gd name="adj1" fmla="val 10980"/>
              <a:gd name="adj2" fmla="val 1142322"/>
              <a:gd name="adj3" fmla="val 4500000"/>
              <a:gd name="adj4" fmla="val 108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任意多边形: 形状 43">
            <a:extLst>
              <a:ext uri="{FF2B5EF4-FFF2-40B4-BE49-F238E27FC236}">
                <a16:creationId xmlns:a16="http://schemas.microsoft.com/office/drawing/2014/main" xmlns="" id="{A7E283D0-7DF3-4F94-A5D3-F2DEA388D7FE}"/>
              </a:ext>
            </a:extLst>
          </p:cNvPr>
          <p:cNvSpPr/>
          <p:nvPr/>
        </p:nvSpPr>
        <p:spPr>
          <a:xfrm>
            <a:off x="5873641" y="2252265"/>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01</a:t>
            </a:r>
            <a:endParaRPr lang="zh-CN" altLang="en-US" sz="2000" b="1" kern="1200" dirty="0">
              <a:latin typeface="+mj-ea"/>
              <a:ea typeface="+mj-ea"/>
            </a:endParaRPr>
          </a:p>
        </p:txBody>
      </p:sp>
      <p:sp>
        <p:nvSpPr>
          <p:cNvPr id="45" name="形状 44">
            <a:extLst>
              <a:ext uri="{FF2B5EF4-FFF2-40B4-BE49-F238E27FC236}">
                <a16:creationId xmlns:a16="http://schemas.microsoft.com/office/drawing/2014/main" xmlns="" id="{08EA2109-4643-4BE7-9C52-651CAFEB489E}"/>
              </a:ext>
            </a:extLst>
          </p:cNvPr>
          <p:cNvSpPr/>
          <p:nvPr/>
        </p:nvSpPr>
        <p:spPr>
          <a:xfrm>
            <a:off x="5083495" y="2589337"/>
            <a:ext cx="1584750" cy="1584912"/>
          </a:xfrm>
          <a:prstGeom prst="leftCircularArrow">
            <a:avLst>
              <a:gd name="adj1" fmla="val 10980"/>
              <a:gd name="adj2" fmla="val 1142322"/>
              <a:gd name="adj3" fmla="val 6300000"/>
              <a:gd name="adj4" fmla="val 189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任意多边形: 形状 45">
            <a:extLst>
              <a:ext uri="{FF2B5EF4-FFF2-40B4-BE49-F238E27FC236}">
                <a16:creationId xmlns:a16="http://schemas.microsoft.com/office/drawing/2014/main" xmlns="" id="{1E03D222-CA99-409E-B9FB-A3FDEBA1B48A}"/>
              </a:ext>
            </a:extLst>
          </p:cNvPr>
          <p:cNvSpPr/>
          <p:nvPr/>
        </p:nvSpPr>
        <p:spPr>
          <a:xfrm>
            <a:off x="5431599" y="3164714"/>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02</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47" name="箭头: 环形 46">
            <a:extLst>
              <a:ext uri="{FF2B5EF4-FFF2-40B4-BE49-F238E27FC236}">
                <a16:creationId xmlns:a16="http://schemas.microsoft.com/office/drawing/2014/main" xmlns="" id="{70E72BEE-4E2E-409F-8FAB-28AB83B8DD4C}"/>
              </a:ext>
            </a:extLst>
          </p:cNvPr>
          <p:cNvSpPr/>
          <p:nvPr/>
        </p:nvSpPr>
        <p:spPr>
          <a:xfrm>
            <a:off x="5523753" y="3503467"/>
            <a:ext cx="1584750" cy="1584912"/>
          </a:xfrm>
          <a:prstGeom prst="circularArrow">
            <a:avLst>
              <a:gd name="adj1" fmla="val 10980"/>
              <a:gd name="adj2" fmla="val 1142322"/>
              <a:gd name="adj3" fmla="val 4500000"/>
              <a:gd name="adj4" fmla="val 135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任意多边形: 形状 47">
            <a:extLst>
              <a:ext uri="{FF2B5EF4-FFF2-40B4-BE49-F238E27FC236}">
                <a16:creationId xmlns:a16="http://schemas.microsoft.com/office/drawing/2014/main" xmlns="" id="{AE11EC8F-60F7-424E-86DA-37587D443807}"/>
              </a:ext>
            </a:extLst>
          </p:cNvPr>
          <p:cNvSpPr/>
          <p:nvPr/>
        </p:nvSpPr>
        <p:spPr>
          <a:xfrm>
            <a:off x="5873641" y="4077162"/>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03</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49" name="空心弧 48">
            <a:extLst>
              <a:ext uri="{FF2B5EF4-FFF2-40B4-BE49-F238E27FC236}">
                <a16:creationId xmlns:a16="http://schemas.microsoft.com/office/drawing/2014/main" xmlns="" id="{39952271-4557-4C34-B9DA-9325DE8C8A7E}"/>
              </a:ext>
            </a:extLst>
          </p:cNvPr>
          <p:cNvSpPr/>
          <p:nvPr/>
        </p:nvSpPr>
        <p:spPr>
          <a:xfrm>
            <a:off x="5196458" y="4519307"/>
            <a:ext cx="1361500" cy="1362158"/>
          </a:xfrm>
          <a:prstGeom prst="blockArc">
            <a:avLst>
              <a:gd name="adj1" fmla="val 0"/>
              <a:gd name="adj2" fmla="val 18900000"/>
              <a:gd name="adj3" fmla="val 1274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任意多边形: 形状 49">
            <a:extLst>
              <a:ext uri="{FF2B5EF4-FFF2-40B4-BE49-F238E27FC236}">
                <a16:creationId xmlns:a16="http://schemas.microsoft.com/office/drawing/2014/main" xmlns="" id="{FEAC69BF-D287-4E61-8630-29A1DFB89565}"/>
              </a:ext>
            </a:extLst>
          </p:cNvPr>
          <p:cNvSpPr/>
          <p:nvPr/>
        </p:nvSpPr>
        <p:spPr>
          <a:xfrm>
            <a:off x="5431599" y="4989611"/>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dirty="0">
                <a:solidFill>
                  <a:prstClr val="black">
                    <a:hueOff val="0"/>
                    <a:satOff val="0"/>
                    <a:lumOff val="0"/>
                    <a:alphaOff val="0"/>
                  </a:prstClr>
                </a:solidFill>
                <a:latin typeface="+mj-ea"/>
                <a:ea typeface="+mj-ea"/>
                <a:cs typeface="+mn-cs"/>
              </a:rPr>
              <a:t>04</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36" name="文本框 35">
            <a:extLst>
              <a:ext uri="{FF2B5EF4-FFF2-40B4-BE49-F238E27FC236}">
                <a16:creationId xmlns:a16="http://schemas.microsoft.com/office/drawing/2014/main" xmlns="" id="{AC09576B-C22E-4B7B-A54C-D188A19E4D7F}"/>
              </a:ext>
            </a:extLst>
          </p:cNvPr>
          <p:cNvSpPr txBox="1"/>
          <p:nvPr/>
        </p:nvSpPr>
        <p:spPr>
          <a:xfrm>
            <a:off x="660400" y="4588142"/>
            <a:ext cx="5435600" cy="307777"/>
          </a:xfrm>
          <a:prstGeom prst="rect">
            <a:avLst/>
          </a:prstGeom>
          <a:noFill/>
        </p:spPr>
        <p:txBody>
          <a:bodyPr wrap="square" lIns="0" tIns="0" rIns="0" bIns="0">
            <a:spAutoFit/>
          </a:bodyPr>
          <a:lstStyle/>
          <a:p>
            <a:pPr algn="just"/>
            <a:r>
              <a:rPr lang="zh-CN" altLang="en-US" sz="2000" b="1" dirty="0">
                <a:latin typeface="+mj-ea"/>
                <a:ea typeface="+mj-ea"/>
              </a:rPr>
              <a:t>金融产品的投入巨大</a:t>
            </a:r>
          </a:p>
        </p:txBody>
      </p:sp>
      <p:sp>
        <p:nvSpPr>
          <p:cNvPr id="37" name="文本框 36">
            <a:extLst>
              <a:ext uri="{FF2B5EF4-FFF2-40B4-BE49-F238E27FC236}">
                <a16:creationId xmlns:a16="http://schemas.microsoft.com/office/drawing/2014/main" xmlns="" id="{3AC61F00-C2A2-4F30-941C-A1BB7A8AB5A2}"/>
              </a:ext>
            </a:extLst>
          </p:cNvPr>
          <p:cNvSpPr txBox="1"/>
          <p:nvPr/>
        </p:nvSpPr>
        <p:spPr>
          <a:xfrm>
            <a:off x="660400" y="4987795"/>
            <a:ext cx="4224116" cy="1435458"/>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38" name="文本框 37">
            <a:extLst>
              <a:ext uri="{FF2B5EF4-FFF2-40B4-BE49-F238E27FC236}">
                <a16:creationId xmlns:a16="http://schemas.microsoft.com/office/drawing/2014/main" xmlns="" id="{D8E651FB-6DEA-4B3F-9D18-6A5D148DB59E}"/>
              </a:ext>
            </a:extLst>
          </p:cNvPr>
          <p:cNvSpPr txBox="1"/>
          <p:nvPr/>
        </p:nvSpPr>
        <p:spPr>
          <a:xfrm>
            <a:off x="7498079" y="1707314"/>
            <a:ext cx="4020817" cy="307777"/>
          </a:xfrm>
          <a:prstGeom prst="rect">
            <a:avLst/>
          </a:prstGeom>
          <a:noFill/>
        </p:spPr>
        <p:txBody>
          <a:bodyPr wrap="square" lIns="0" tIns="0" rIns="0" bIns="0">
            <a:spAutoFit/>
          </a:bodyPr>
          <a:lstStyle/>
          <a:p>
            <a:pPr algn="r"/>
            <a:r>
              <a:rPr lang="zh-CN" altLang="en-US" sz="2000" b="1" dirty="0">
                <a:latin typeface="+mj-ea"/>
                <a:ea typeface="+mj-ea"/>
              </a:rPr>
              <a:t>低成本资金吸收困难</a:t>
            </a:r>
          </a:p>
        </p:txBody>
      </p:sp>
      <p:sp>
        <p:nvSpPr>
          <p:cNvPr id="39" name="文本框 38">
            <a:extLst>
              <a:ext uri="{FF2B5EF4-FFF2-40B4-BE49-F238E27FC236}">
                <a16:creationId xmlns:a16="http://schemas.microsoft.com/office/drawing/2014/main" xmlns="" id="{A8319BAB-AFC3-4453-BEC4-A70D54F485EA}"/>
              </a:ext>
            </a:extLst>
          </p:cNvPr>
          <p:cNvSpPr txBox="1"/>
          <p:nvPr/>
        </p:nvSpPr>
        <p:spPr>
          <a:xfrm>
            <a:off x="7294781" y="2106967"/>
            <a:ext cx="4224116" cy="1435458"/>
          </a:xfrm>
          <a:prstGeom prst="rect">
            <a:avLst/>
          </a:prstGeom>
          <a:noFill/>
        </p:spPr>
        <p:txBody>
          <a:bodyPr wrap="square" lIns="0" tIns="0" rIns="0" bIns="0">
            <a:spAutoFit/>
          </a:bodyPr>
          <a:lstStyle/>
          <a:p>
            <a:pPr algn="r">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40" name="文本框 39">
            <a:extLst>
              <a:ext uri="{FF2B5EF4-FFF2-40B4-BE49-F238E27FC236}">
                <a16:creationId xmlns:a16="http://schemas.microsoft.com/office/drawing/2014/main" xmlns="" id="{70CA9F61-5ACA-4284-AA0C-F8472613545F}"/>
              </a:ext>
            </a:extLst>
          </p:cNvPr>
          <p:cNvSpPr txBox="1"/>
          <p:nvPr/>
        </p:nvSpPr>
        <p:spPr>
          <a:xfrm>
            <a:off x="7498079" y="4588142"/>
            <a:ext cx="4020817" cy="307777"/>
          </a:xfrm>
          <a:prstGeom prst="rect">
            <a:avLst/>
          </a:prstGeom>
          <a:noFill/>
        </p:spPr>
        <p:txBody>
          <a:bodyPr wrap="square" lIns="0" tIns="0" rIns="0" bIns="0">
            <a:spAutoFit/>
          </a:bodyPr>
          <a:lstStyle/>
          <a:p>
            <a:pPr algn="r"/>
            <a:r>
              <a:rPr lang="zh-CN" altLang="en-US" sz="2000" b="1" dirty="0">
                <a:latin typeface="+mj-ea"/>
                <a:ea typeface="+mj-ea"/>
              </a:rPr>
              <a:t>精准客户营销成本高</a:t>
            </a:r>
          </a:p>
        </p:txBody>
      </p:sp>
      <p:sp>
        <p:nvSpPr>
          <p:cNvPr id="41" name="文本框 40">
            <a:extLst>
              <a:ext uri="{FF2B5EF4-FFF2-40B4-BE49-F238E27FC236}">
                <a16:creationId xmlns:a16="http://schemas.microsoft.com/office/drawing/2014/main" xmlns="" id="{F2830809-4C32-4DAE-AE2B-BAB9F6FAABEE}"/>
              </a:ext>
            </a:extLst>
          </p:cNvPr>
          <p:cNvSpPr txBox="1"/>
          <p:nvPr/>
        </p:nvSpPr>
        <p:spPr>
          <a:xfrm>
            <a:off x="7294781" y="4987795"/>
            <a:ext cx="4224116" cy="1435458"/>
          </a:xfrm>
          <a:prstGeom prst="rect">
            <a:avLst/>
          </a:prstGeom>
          <a:noFill/>
        </p:spPr>
        <p:txBody>
          <a:bodyPr wrap="square" lIns="0" tIns="0" rIns="0" bIns="0">
            <a:spAutoFit/>
          </a:bodyPr>
          <a:lstStyle/>
          <a:p>
            <a:pPr algn="r">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grpSp>
        <p:nvGrpSpPr>
          <p:cNvPr id="27" name="组合 26">
            <a:extLst>
              <a:ext uri="{FF2B5EF4-FFF2-40B4-BE49-F238E27FC236}">
                <a16:creationId xmlns:a16="http://schemas.microsoft.com/office/drawing/2014/main" xmlns="" id="{B6336293-EF8F-4F1C-BD91-4C7743F3444B}"/>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D81DD613-B0E2-4DE9-8B19-E7E6186F494F}"/>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市场痛点</a:t>
              </a:r>
            </a:p>
          </p:txBody>
        </p:sp>
        <p:sp>
          <p:nvSpPr>
            <p:cNvPr id="29" name="Right Triangle 5">
              <a:extLst>
                <a:ext uri="{FF2B5EF4-FFF2-40B4-BE49-F238E27FC236}">
                  <a16:creationId xmlns:a16="http://schemas.microsoft.com/office/drawing/2014/main" xmlns="" id="{6D455DDF-6CD0-4734-BF2A-D540DEF363BD}"/>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9449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0295DE66-083E-4B8C-B8F1-CAD9DD2F7F5B}"/>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6" name="文本占位符 5">
            <a:extLst>
              <a:ext uri="{FF2B5EF4-FFF2-40B4-BE49-F238E27FC236}">
                <a16:creationId xmlns:a16="http://schemas.microsoft.com/office/drawing/2014/main" xmlns="" id="{DEFE8B3E-374B-4451-A028-8617CBCE8134}"/>
              </a:ext>
            </a:extLst>
          </p:cNvPr>
          <p:cNvSpPr>
            <a:spLocks noGrp="1"/>
          </p:cNvSpPr>
          <p:nvPr>
            <p:ph type="body" sz="quarter" idx="11"/>
          </p:nvPr>
        </p:nvSpPr>
        <p:spPr/>
        <p:txBody>
          <a:bodyPr/>
          <a:lstStyle/>
          <a:p>
            <a:pPr lvl="0"/>
            <a:r>
              <a:rPr lang="en-US" altLang="zh-CN" dirty="0"/>
              <a:t>MARKET ANALYSIS</a:t>
            </a:r>
          </a:p>
        </p:txBody>
      </p:sp>
      <p:grpSp>
        <p:nvGrpSpPr>
          <p:cNvPr id="25" name="组合 24">
            <a:extLst>
              <a:ext uri="{FF2B5EF4-FFF2-40B4-BE49-F238E27FC236}">
                <a16:creationId xmlns:a16="http://schemas.microsoft.com/office/drawing/2014/main" xmlns="" id="{6C68EA10-802F-4526-B0FE-F1195DC1CC0D}"/>
              </a:ext>
            </a:extLst>
          </p:cNvPr>
          <p:cNvGrpSpPr/>
          <p:nvPr/>
        </p:nvGrpSpPr>
        <p:grpSpPr>
          <a:xfrm>
            <a:off x="9542777" y="341302"/>
            <a:ext cx="1976121" cy="788291"/>
            <a:chOff x="1651086" y="1188625"/>
            <a:chExt cx="1122851" cy="447914"/>
          </a:xfrm>
          <a:solidFill>
            <a:schemeClr val="accent2"/>
          </a:solidFill>
        </p:grpSpPr>
        <p:sp>
          <p:nvSpPr>
            <p:cNvPr id="26" name="Rectangle 4">
              <a:extLst>
                <a:ext uri="{FF2B5EF4-FFF2-40B4-BE49-F238E27FC236}">
                  <a16:creationId xmlns:a16="http://schemas.microsoft.com/office/drawing/2014/main" xmlns="" id="{4A17C0BF-C306-4903-97ED-B4AB1194204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竞品分析</a:t>
              </a:r>
            </a:p>
          </p:txBody>
        </p:sp>
        <p:sp>
          <p:nvSpPr>
            <p:cNvPr id="27" name="Right Triangle 5">
              <a:extLst>
                <a:ext uri="{FF2B5EF4-FFF2-40B4-BE49-F238E27FC236}">
                  <a16:creationId xmlns:a16="http://schemas.microsoft.com/office/drawing/2014/main" xmlns="" id="{A20F86E4-11F7-43F2-9B8D-D66C1E6DB350}"/>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9" name="文本框 28">
            <a:extLst>
              <a:ext uri="{FF2B5EF4-FFF2-40B4-BE49-F238E27FC236}">
                <a16:creationId xmlns:a16="http://schemas.microsoft.com/office/drawing/2014/main" xmlns="" id="{B107D2DC-E903-4095-A198-BDAEB373B4EE}"/>
              </a:ext>
            </a:extLst>
          </p:cNvPr>
          <p:cNvSpPr txBox="1"/>
          <p:nvPr/>
        </p:nvSpPr>
        <p:spPr>
          <a:xfrm>
            <a:off x="1529700" y="1474558"/>
            <a:ext cx="9527650" cy="789127"/>
          </a:xfrm>
          <a:prstGeom prst="rect">
            <a:avLst/>
          </a:prstGeom>
          <a:noFill/>
        </p:spPr>
        <p:txBody>
          <a:bodyPr wrap="square">
            <a:spAutoFit/>
          </a:bodyPr>
          <a:lstStyle/>
          <a:p>
            <a:pPr algn="ctr">
              <a:lnSpc>
                <a:spcPct val="150000"/>
              </a:lnSpc>
            </a:pPr>
            <a:r>
              <a:rPr lang="zh-CN" altLang="en-US" sz="1600" dirty="0">
                <a:latin typeface="+mn-ea"/>
              </a:rPr>
              <a:t>金融是货币资金融通的总称</a:t>
            </a:r>
            <a:endParaRPr lang="en-US" altLang="zh-CN" sz="1600" dirty="0">
              <a:latin typeface="+mn-ea"/>
            </a:endParaRPr>
          </a:p>
          <a:p>
            <a:pPr algn="ctr">
              <a:lnSpc>
                <a:spcPct val="150000"/>
              </a:lnSpc>
            </a:pPr>
            <a:r>
              <a:rPr lang="zh-CN" altLang="en-US" sz="1600" dirty="0">
                <a:latin typeface="+mn-ea"/>
              </a:rPr>
              <a:t>主要指与货币流通和银行信用相关的各种活动</a:t>
            </a:r>
          </a:p>
        </p:txBody>
      </p:sp>
      <p:sp>
        <p:nvSpPr>
          <p:cNvPr id="61" name="任意多边形: 形状 38">
            <a:extLst>
              <a:ext uri="{FF2B5EF4-FFF2-40B4-BE49-F238E27FC236}">
                <a16:creationId xmlns:a16="http://schemas.microsoft.com/office/drawing/2014/main" xmlns="" id="{97DF3134-D807-4A24-A670-A62482B3BB3C}"/>
              </a:ext>
            </a:extLst>
          </p:cNvPr>
          <p:cNvSpPr/>
          <p:nvPr/>
        </p:nvSpPr>
        <p:spPr>
          <a:xfrm>
            <a:off x="5084127" y="2333532"/>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65000">
                <a:srgbClr val="FCC51B"/>
              </a:gs>
              <a:gs pos="0">
                <a:schemeClr val="accent4"/>
              </a:gs>
              <a:gs pos="90000">
                <a:schemeClr val="accent2"/>
              </a:gs>
            </a:gsLst>
            <a:lin ang="16200000" scaled="1"/>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2000" kern="1200"/>
          </a:p>
        </p:txBody>
      </p:sp>
      <p:sp>
        <p:nvSpPr>
          <p:cNvPr id="62" name="任意多边形: 形状 39">
            <a:extLst>
              <a:ext uri="{FF2B5EF4-FFF2-40B4-BE49-F238E27FC236}">
                <a16:creationId xmlns:a16="http://schemas.microsoft.com/office/drawing/2014/main" xmlns="" id="{48966E87-9585-40EA-8683-4C321CC11711}"/>
              </a:ext>
            </a:extLst>
          </p:cNvPr>
          <p:cNvSpPr/>
          <p:nvPr/>
        </p:nvSpPr>
        <p:spPr>
          <a:xfrm>
            <a:off x="581436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65000">
                <a:srgbClr val="FCC51B"/>
              </a:gs>
              <a:gs pos="0">
                <a:schemeClr val="accent4"/>
              </a:gs>
              <a:gs pos="90000">
                <a:schemeClr val="accent2"/>
              </a:gs>
            </a:gsLst>
            <a:lin ang="16200000" scaled="1"/>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a:p>
        </p:txBody>
      </p:sp>
      <p:sp>
        <p:nvSpPr>
          <p:cNvPr id="63" name="任意多边形: 形状 40">
            <a:extLst>
              <a:ext uri="{FF2B5EF4-FFF2-40B4-BE49-F238E27FC236}">
                <a16:creationId xmlns:a16="http://schemas.microsoft.com/office/drawing/2014/main" xmlns="" id="{B277E4C7-F985-4E95-82A4-67E100FFE931}"/>
              </a:ext>
            </a:extLst>
          </p:cNvPr>
          <p:cNvSpPr/>
          <p:nvPr/>
        </p:nvSpPr>
        <p:spPr>
          <a:xfrm>
            <a:off x="435389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65000">
                <a:srgbClr val="FCC51B"/>
              </a:gs>
              <a:gs pos="0">
                <a:schemeClr val="accent4"/>
              </a:gs>
              <a:gs pos="90000">
                <a:schemeClr val="accent2"/>
              </a:gs>
            </a:gsLst>
            <a:lin ang="16200000" scaled="1"/>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dirty="0"/>
          </a:p>
        </p:txBody>
      </p:sp>
      <p:sp>
        <p:nvSpPr>
          <p:cNvPr id="64" name="矩形 63">
            <a:extLst>
              <a:ext uri="{FF2B5EF4-FFF2-40B4-BE49-F238E27FC236}">
                <a16:creationId xmlns:a16="http://schemas.microsoft.com/office/drawing/2014/main" xmlns="" id="{A113C202-EE0F-424E-B28E-1A6B59E61F7A}"/>
              </a:ext>
            </a:extLst>
          </p:cNvPr>
          <p:cNvSpPr/>
          <p:nvPr/>
        </p:nvSpPr>
        <p:spPr>
          <a:xfrm>
            <a:off x="5401379" y="3075629"/>
            <a:ext cx="1389242" cy="400110"/>
          </a:xfrm>
          <a:prstGeom prst="rect">
            <a:avLst/>
          </a:prstGeom>
          <a:noFill/>
        </p:spPr>
        <p:txBody>
          <a:bodyPr wrap="square">
            <a:sp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公司产品</a:t>
            </a:r>
          </a:p>
        </p:txBody>
      </p:sp>
      <p:sp>
        <p:nvSpPr>
          <p:cNvPr id="65" name="矩形 64">
            <a:extLst>
              <a:ext uri="{FF2B5EF4-FFF2-40B4-BE49-F238E27FC236}">
                <a16:creationId xmlns:a16="http://schemas.microsoft.com/office/drawing/2014/main" xmlns="" id="{2507CAA7-C29E-4823-95FB-1878ADE31224}"/>
              </a:ext>
            </a:extLst>
          </p:cNvPr>
          <p:cNvSpPr/>
          <p:nvPr/>
        </p:nvSpPr>
        <p:spPr>
          <a:xfrm>
            <a:off x="4833054" y="4419590"/>
            <a:ext cx="1065423" cy="400110"/>
          </a:xfrm>
          <a:prstGeom prst="rect">
            <a:avLst/>
          </a:prstGeom>
          <a:noFill/>
        </p:spPr>
        <p:txBody>
          <a:bodyPr wrap="square">
            <a:spAutoFit/>
          </a:bodyPr>
          <a:lstStyle/>
          <a:p>
            <a:pPr algn="ctr">
              <a:defRPr/>
            </a:pPr>
            <a:r>
              <a:rPr lang="en-US" altLang="zh-CN" sz="2000" b="1" dirty="0">
                <a:solidFill>
                  <a:schemeClr val="bg1"/>
                </a:solidFill>
                <a:latin typeface="微软雅黑" panose="020B0503020204020204" pitchFamily="34" charset="-122"/>
                <a:ea typeface="微软雅黑" panose="020B0503020204020204" pitchFamily="34" charset="-122"/>
              </a:rPr>
              <a:t>B</a:t>
            </a:r>
            <a:r>
              <a:rPr lang="zh-CN" altLang="en-US" sz="2000" b="1" dirty="0">
                <a:solidFill>
                  <a:schemeClr val="bg1"/>
                </a:solidFill>
                <a:latin typeface="微软雅黑" panose="020B0503020204020204" pitchFamily="34" charset="-122"/>
                <a:ea typeface="微软雅黑" panose="020B0503020204020204" pitchFamily="34" charset="-122"/>
              </a:rPr>
              <a:t>产品</a:t>
            </a:r>
          </a:p>
        </p:txBody>
      </p:sp>
      <p:sp>
        <p:nvSpPr>
          <p:cNvPr id="66" name="矩形 65">
            <a:extLst>
              <a:ext uri="{FF2B5EF4-FFF2-40B4-BE49-F238E27FC236}">
                <a16:creationId xmlns:a16="http://schemas.microsoft.com/office/drawing/2014/main" xmlns="" id="{185AD638-CFC2-47D2-BB3E-9B5EE0AFEC26}"/>
              </a:ext>
            </a:extLst>
          </p:cNvPr>
          <p:cNvSpPr/>
          <p:nvPr/>
        </p:nvSpPr>
        <p:spPr>
          <a:xfrm>
            <a:off x="6293525" y="4419590"/>
            <a:ext cx="1065423" cy="400110"/>
          </a:xfrm>
          <a:prstGeom prst="rect">
            <a:avLst/>
          </a:prstGeom>
          <a:noFill/>
        </p:spPr>
        <p:txBody>
          <a:bodyPr wrap="square">
            <a:spAutoFit/>
          </a:bodyPr>
          <a:lstStyle/>
          <a:p>
            <a:pPr algn="ctr">
              <a:defRPr/>
            </a:pPr>
            <a:r>
              <a:rPr lang="en-US" altLang="zh-CN" sz="2000" b="1" dirty="0">
                <a:solidFill>
                  <a:schemeClr val="bg1"/>
                </a:solidFill>
                <a:latin typeface="微软雅黑" panose="020B0503020204020204" pitchFamily="34" charset="-122"/>
                <a:ea typeface="微软雅黑" panose="020B0503020204020204" pitchFamily="34" charset="-122"/>
              </a:rPr>
              <a:t>C</a:t>
            </a:r>
            <a:r>
              <a:rPr lang="zh-CN" altLang="en-US" sz="2000" b="1" dirty="0">
                <a:solidFill>
                  <a:schemeClr val="bg1"/>
                </a:solidFill>
                <a:latin typeface="微软雅黑" panose="020B0503020204020204" pitchFamily="34" charset="-122"/>
                <a:ea typeface="微软雅黑" panose="020B0503020204020204" pitchFamily="34" charset="-122"/>
              </a:rPr>
              <a:t>产品</a:t>
            </a:r>
          </a:p>
        </p:txBody>
      </p:sp>
      <p:sp>
        <p:nvSpPr>
          <p:cNvPr id="68" name="文本框 67">
            <a:extLst>
              <a:ext uri="{FF2B5EF4-FFF2-40B4-BE49-F238E27FC236}">
                <a16:creationId xmlns:a16="http://schemas.microsoft.com/office/drawing/2014/main" xmlns="" id="{1E4B22A5-8255-433D-BF8F-80C41F9136FA}"/>
              </a:ext>
            </a:extLst>
          </p:cNvPr>
          <p:cNvSpPr txBox="1"/>
          <p:nvPr/>
        </p:nvSpPr>
        <p:spPr>
          <a:xfrm>
            <a:off x="660400" y="4004681"/>
            <a:ext cx="3693492" cy="1158459"/>
          </a:xfrm>
          <a:prstGeom prst="rect">
            <a:avLst/>
          </a:prstGeom>
          <a:noFill/>
        </p:spPr>
        <p:txBody>
          <a:bodyPr wrap="square">
            <a:spAutoFit/>
          </a:bodyPr>
          <a:lstStyle/>
          <a:p>
            <a:pPr algn="just">
              <a:lnSpc>
                <a:spcPct val="150000"/>
              </a:lnSpc>
            </a:pPr>
            <a:r>
              <a:rPr lang="zh-CN" altLang="en-US" sz="1600" dirty="0">
                <a:latin typeface="+mn-ea"/>
              </a:rPr>
              <a:t>金融是货币资金融通的总称</a:t>
            </a:r>
          </a:p>
          <a:p>
            <a:pPr algn="just">
              <a:lnSpc>
                <a:spcPct val="150000"/>
              </a:lnSpc>
            </a:pPr>
            <a:r>
              <a:rPr lang="zh-CN" altLang="en-US" sz="1600" dirty="0">
                <a:latin typeface="+mn-ea"/>
              </a:rPr>
              <a:t>主要指与货币流通和银行信用相关的各种活动</a:t>
            </a:r>
          </a:p>
        </p:txBody>
      </p:sp>
      <p:sp>
        <p:nvSpPr>
          <p:cNvPr id="69" name="文本框 68">
            <a:extLst>
              <a:ext uri="{FF2B5EF4-FFF2-40B4-BE49-F238E27FC236}">
                <a16:creationId xmlns:a16="http://schemas.microsoft.com/office/drawing/2014/main" xmlns="" id="{59B10469-19D3-42DD-8BE8-9D0E9EE0B881}"/>
              </a:ext>
            </a:extLst>
          </p:cNvPr>
          <p:cNvSpPr txBox="1"/>
          <p:nvPr/>
        </p:nvSpPr>
        <p:spPr>
          <a:xfrm>
            <a:off x="7838108" y="4004681"/>
            <a:ext cx="3693492" cy="1158459"/>
          </a:xfrm>
          <a:prstGeom prst="rect">
            <a:avLst/>
          </a:prstGeom>
          <a:noFill/>
        </p:spPr>
        <p:txBody>
          <a:bodyPr wrap="square">
            <a:spAutoFit/>
          </a:bodyPr>
          <a:lstStyle/>
          <a:p>
            <a:pPr algn="r">
              <a:lnSpc>
                <a:spcPct val="150000"/>
              </a:lnSpc>
            </a:pPr>
            <a:r>
              <a:rPr lang="zh-CN" altLang="en-US" sz="1600" dirty="0">
                <a:latin typeface="+mn-ea"/>
              </a:rPr>
              <a:t>金融是货币资金融通的总称</a:t>
            </a:r>
          </a:p>
          <a:p>
            <a:pPr algn="r">
              <a:lnSpc>
                <a:spcPct val="150000"/>
              </a:lnSpc>
            </a:pPr>
            <a:r>
              <a:rPr lang="zh-CN" altLang="en-US" sz="1600" dirty="0">
                <a:latin typeface="+mn-ea"/>
              </a:rPr>
              <a:t>主要指与货币流通和银行信用相关的各种活动</a:t>
            </a:r>
          </a:p>
        </p:txBody>
      </p:sp>
      <p:sp>
        <p:nvSpPr>
          <p:cNvPr id="70" name="任意多边形: 形状 69">
            <a:extLst>
              <a:ext uri="{FF2B5EF4-FFF2-40B4-BE49-F238E27FC236}">
                <a16:creationId xmlns:a16="http://schemas.microsoft.com/office/drawing/2014/main" xmlns="" id="{933BAA1F-00C4-4F55-9565-95EFF46D4D68}"/>
              </a:ext>
            </a:extLst>
          </p:cNvPr>
          <p:cNvSpPr/>
          <p:nvPr/>
        </p:nvSpPr>
        <p:spPr>
          <a:xfrm>
            <a:off x="660399" y="3838811"/>
            <a:ext cx="206281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1" name="文本框 70">
            <a:extLst>
              <a:ext uri="{FF2B5EF4-FFF2-40B4-BE49-F238E27FC236}">
                <a16:creationId xmlns:a16="http://schemas.microsoft.com/office/drawing/2014/main" xmlns="" id="{5C981D64-B643-4CC3-A31E-5D9DC8DE41B6}"/>
              </a:ext>
            </a:extLst>
          </p:cNvPr>
          <p:cNvSpPr txBox="1"/>
          <p:nvPr/>
        </p:nvSpPr>
        <p:spPr>
          <a:xfrm>
            <a:off x="660400" y="3639020"/>
            <a:ext cx="2051844" cy="307777"/>
          </a:xfrm>
          <a:prstGeom prst="rect">
            <a:avLst/>
          </a:prstGeom>
          <a:noFill/>
        </p:spPr>
        <p:txBody>
          <a:bodyPr wrap="none" lIns="0" tIns="0" rIns="0" bIns="0">
            <a:spAutoFit/>
          </a:bodyPr>
          <a:lstStyle/>
          <a:p>
            <a:r>
              <a:rPr lang="zh-CN" altLang="en-US" sz="2000" b="1" dirty="0">
                <a:latin typeface="+mj-ea"/>
                <a:ea typeface="+mj-ea"/>
              </a:rPr>
              <a:t>消费金融产品领先</a:t>
            </a:r>
          </a:p>
        </p:txBody>
      </p:sp>
      <p:sp>
        <p:nvSpPr>
          <p:cNvPr id="72" name="任意多边形: 形状 71">
            <a:extLst>
              <a:ext uri="{FF2B5EF4-FFF2-40B4-BE49-F238E27FC236}">
                <a16:creationId xmlns:a16="http://schemas.microsoft.com/office/drawing/2014/main" xmlns="" id="{383979DA-5E1E-48E2-B731-CFBF6B2CB234}"/>
              </a:ext>
            </a:extLst>
          </p:cNvPr>
          <p:cNvSpPr/>
          <p:nvPr/>
        </p:nvSpPr>
        <p:spPr>
          <a:xfrm>
            <a:off x="10133902" y="3838811"/>
            <a:ext cx="138194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3" name="文本框 72">
            <a:extLst>
              <a:ext uri="{FF2B5EF4-FFF2-40B4-BE49-F238E27FC236}">
                <a16:creationId xmlns:a16="http://schemas.microsoft.com/office/drawing/2014/main" xmlns="" id="{A21338BE-B73E-4FFB-B82E-4EE44F77F505}"/>
              </a:ext>
            </a:extLst>
          </p:cNvPr>
          <p:cNvSpPr txBox="1"/>
          <p:nvPr/>
        </p:nvSpPr>
        <p:spPr>
          <a:xfrm>
            <a:off x="10006279" y="3639020"/>
            <a:ext cx="1538883" cy="307777"/>
          </a:xfrm>
          <a:prstGeom prst="rect">
            <a:avLst/>
          </a:prstGeom>
          <a:noFill/>
        </p:spPr>
        <p:txBody>
          <a:bodyPr wrap="none" lIns="0" tIns="0" rIns="0" bIns="0">
            <a:spAutoFit/>
          </a:bodyPr>
          <a:lstStyle/>
          <a:p>
            <a:r>
              <a:rPr lang="zh-CN" altLang="en-US" sz="2000" b="1" dirty="0">
                <a:latin typeface="+mj-ea"/>
                <a:ea typeface="+mj-ea"/>
              </a:rPr>
              <a:t>支付技术先进</a:t>
            </a:r>
          </a:p>
        </p:txBody>
      </p:sp>
      <p:sp>
        <p:nvSpPr>
          <p:cNvPr id="74" name="任意多边形: 形状 73">
            <a:extLst>
              <a:ext uri="{FF2B5EF4-FFF2-40B4-BE49-F238E27FC236}">
                <a16:creationId xmlns:a16="http://schemas.microsoft.com/office/drawing/2014/main" xmlns="" id="{D61FDDD3-5540-43E2-BB4F-276A41BFBF24}"/>
              </a:ext>
            </a:extLst>
          </p:cNvPr>
          <p:cNvSpPr/>
          <p:nvPr/>
        </p:nvSpPr>
        <p:spPr>
          <a:xfrm>
            <a:off x="5451745" y="1388349"/>
            <a:ext cx="1285456"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5" name="文本框 74">
            <a:extLst>
              <a:ext uri="{FF2B5EF4-FFF2-40B4-BE49-F238E27FC236}">
                <a16:creationId xmlns:a16="http://schemas.microsoft.com/office/drawing/2014/main" xmlns="" id="{3CB263F6-2866-4E73-BA67-D6135E3BEF86}"/>
              </a:ext>
            </a:extLst>
          </p:cNvPr>
          <p:cNvSpPr txBox="1"/>
          <p:nvPr/>
        </p:nvSpPr>
        <p:spPr>
          <a:xfrm>
            <a:off x="5454799" y="1188558"/>
            <a:ext cx="1282402" cy="307777"/>
          </a:xfrm>
          <a:prstGeom prst="rect">
            <a:avLst/>
          </a:prstGeom>
          <a:noFill/>
        </p:spPr>
        <p:txBody>
          <a:bodyPr wrap="none" lIns="0" tIns="0" rIns="0" bIns="0">
            <a:spAutoFit/>
          </a:bodyPr>
          <a:lstStyle/>
          <a:p>
            <a:pPr algn="ctr"/>
            <a:r>
              <a:rPr lang="zh-CN" altLang="en-US" sz="2000" b="1" dirty="0">
                <a:latin typeface="+mj-ea"/>
                <a:ea typeface="+mj-ea"/>
              </a:rPr>
              <a:t>供应链强势</a:t>
            </a:r>
          </a:p>
        </p:txBody>
      </p:sp>
    </p:spTree>
    <p:extLst>
      <p:ext uri="{BB962C8B-B14F-4D97-AF65-F5344CB8AC3E}">
        <p14:creationId xmlns:p14="http://schemas.microsoft.com/office/powerpoint/2010/main" val="538758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a:xfrm>
            <a:off x="6095999" y="2405962"/>
            <a:ext cx="5422901" cy="1218795"/>
          </a:xfrm>
        </p:spPr>
        <p:txBody>
          <a:bodyPr/>
          <a:lstStyle/>
          <a:p>
            <a:r>
              <a:rPr lang="zh-CN" altLang="en-US" sz="8800" dirty="0"/>
              <a:t>项目介绍</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a:xfrm>
            <a:off x="6095999" y="3856940"/>
            <a:ext cx="5391319" cy="332399"/>
          </a:xfrm>
        </p:spPr>
        <p:txBody>
          <a:bodyPr/>
          <a:lstStyle/>
          <a:p>
            <a:pPr lvl="0"/>
            <a:r>
              <a:rPr lang="en-US" altLang="zh-CN" dirty="0"/>
              <a:t>INTRODUCTION TO THE PROJECT</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03</a:t>
            </a:r>
          </a:p>
          <a:p>
            <a:r>
              <a:rPr lang="zh-CN" altLang="en-US" dirty="0">
                <a:solidFill>
                  <a:schemeClr val="tx1"/>
                </a:solidFill>
              </a:rPr>
              <a:t>第三部分</a:t>
            </a:r>
          </a:p>
        </p:txBody>
      </p:sp>
    </p:spTree>
    <p:extLst>
      <p:ext uri="{BB962C8B-B14F-4D97-AF65-F5344CB8AC3E}">
        <p14:creationId xmlns:p14="http://schemas.microsoft.com/office/powerpoint/2010/main" val="3911646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7">
            <a:extLst>
              <a:ext uri="{FF2B5EF4-FFF2-40B4-BE49-F238E27FC236}">
                <a16:creationId xmlns:a16="http://schemas.microsoft.com/office/drawing/2014/main" xmlns="" id="{B58DC2DA-A35B-4470-8CCC-93C3F976D400}"/>
              </a:ext>
            </a:extLst>
          </p:cNvPr>
          <p:cNvSpPr/>
          <p:nvPr/>
        </p:nvSpPr>
        <p:spPr>
          <a:xfrm>
            <a:off x="6762501" y="4126701"/>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a:extLst>
              <a:ext uri="{FF2B5EF4-FFF2-40B4-BE49-F238E27FC236}">
                <a16:creationId xmlns:a16="http://schemas.microsoft.com/office/drawing/2014/main" xmlns="" id="{63AF049E-0ED8-4E94-947A-528709AF15E4}"/>
              </a:ext>
            </a:extLst>
          </p:cNvPr>
          <p:cNvSpPr txBox="1"/>
          <p:nvPr/>
        </p:nvSpPr>
        <p:spPr>
          <a:xfrm>
            <a:off x="7839454" y="4448865"/>
            <a:ext cx="3586482" cy="696794"/>
          </a:xfrm>
          <a:prstGeom prst="rect">
            <a:avLst/>
          </a:prstGeom>
          <a:noFill/>
        </p:spPr>
        <p:txBody>
          <a:bodyPr wrap="square" lIns="0" tIns="0" rIns="0" bIns="0">
            <a:spAutoFit/>
          </a:bodyPr>
          <a:lstStyle/>
          <a:p>
            <a:pPr marL="0" lvl="1" algn="r"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43" name="矩形 7">
            <a:extLst>
              <a:ext uri="{FF2B5EF4-FFF2-40B4-BE49-F238E27FC236}">
                <a16:creationId xmlns:a16="http://schemas.microsoft.com/office/drawing/2014/main" xmlns="" id="{EDB2FCDE-8F9E-4981-BB1D-C9D390BF749F}"/>
              </a:ext>
            </a:extLst>
          </p:cNvPr>
          <p:cNvSpPr/>
          <p:nvPr/>
        </p:nvSpPr>
        <p:spPr>
          <a:xfrm>
            <a:off x="6762501" y="2085314"/>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a:extLst>
              <a:ext uri="{FF2B5EF4-FFF2-40B4-BE49-F238E27FC236}">
                <a16:creationId xmlns:a16="http://schemas.microsoft.com/office/drawing/2014/main" xmlns="" id="{379F41A6-C136-4DFC-A84B-B672E2AAC732}"/>
              </a:ext>
            </a:extLst>
          </p:cNvPr>
          <p:cNvSpPr txBox="1"/>
          <p:nvPr/>
        </p:nvSpPr>
        <p:spPr>
          <a:xfrm>
            <a:off x="7839454" y="2407478"/>
            <a:ext cx="3586482" cy="696794"/>
          </a:xfrm>
          <a:prstGeom prst="rect">
            <a:avLst/>
          </a:prstGeom>
          <a:noFill/>
        </p:spPr>
        <p:txBody>
          <a:bodyPr wrap="square" lIns="0" tIns="0" rIns="0" bIns="0">
            <a:spAutoFit/>
          </a:bodyPr>
          <a:lstStyle/>
          <a:p>
            <a:pPr marL="0" lvl="1" algn="r"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39" name="矩形 7">
            <a:extLst>
              <a:ext uri="{FF2B5EF4-FFF2-40B4-BE49-F238E27FC236}">
                <a16:creationId xmlns:a16="http://schemas.microsoft.com/office/drawing/2014/main" xmlns="" id="{628B0F64-F560-48F2-B358-C350DA9E159D}"/>
              </a:ext>
            </a:extLst>
          </p:cNvPr>
          <p:cNvSpPr/>
          <p:nvPr/>
        </p:nvSpPr>
        <p:spPr>
          <a:xfrm>
            <a:off x="660400" y="4126701"/>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文本框 39">
            <a:extLst>
              <a:ext uri="{FF2B5EF4-FFF2-40B4-BE49-F238E27FC236}">
                <a16:creationId xmlns:a16="http://schemas.microsoft.com/office/drawing/2014/main" xmlns="" id="{9457582E-E7D7-49C4-BB6C-B481F787CFD6}"/>
              </a:ext>
            </a:extLst>
          </p:cNvPr>
          <p:cNvSpPr txBox="1"/>
          <p:nvPr/>
        </p:nvSpPr>
        <p:spPr>
          <a:xfrm>
            <a:off x="766064" y="4448865"/>
            <a:ext cx="34239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35" name="矩形 7">
            <a:extLst>
              <a:ext uri="{FF2B5EF4-FFF2-40B4-BE49-F238E27FC236}">
                <a16:creationId xmlns:a16="http://schemas.microsoft.com/office/drawing/2014/main" xmlns="" id="{06069F6C-4DEE-4A25-B84C-6B7C945D60C0}"/>
              </a:ext>
            </a:extLst>
          </p:cNvPr>
          <p:cNvSpPr/>
          <p:nvPr/>
        </p:nvSpPr>
        <p:spPr>
          <a:xfrm>
            <a:off x="660400" y="2085314"/>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03.</a:t>
            </a:r>
            <a:r>
              <a:rPr lang="zh-CN" altLang="en-US" dirty="0"/>
              <a:t>项目介绍</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a:xfrm>
            <a:off x="2723212" y="577850"/>
            <a:ext cx="4713908" cy="263525"/>
          </a:xfrm>
        </p:spPr>
        <p:txBody>
          <a:bodyPr/>
          <a:lstStyle/>
          <a:p>
            <a:pPr lvl="0"/>
            <a:r>
              <a:rPr lang="en-US" altLang="zh-CN" dirty="0"/>
              <a:t>INTRODUCTION TO THE PROJECT</a:t>
            </a:r>
          </a:p>
        </p:txBody>
      </p:sp>
      <p:sp>
        <p:nvSpPr>
          <p:cNvPr id="27" name="任意多边形: 形状 26">
            <a:extLst>
              <a:ext uri="{FF2B5EF4-FFF2-40B4-BE49-F238E27FC236}">
                <a16:creationId xmlns:a16="http://schemas.microsoft.com/office/drawing/2014/main" xmlns="" id="{9A777C0C-1D7A-4FFA-86BC-21E17BD333CB}"/>
              </a:ext>
            </a:extLst>
          </p:cNvPr>
          <p:cNvSpPr/>
          <p:nvPr/>
        </p:nvSpPr>
        <p:spPr>
          <a:xfrm>
            <a:off x="4295647" y="1963927"/>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984" tIns="678984" rIns="163576" bIns="163576"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简介</a:t>
            </a:r>
          </a:p>
        </p:txBody>
      </p:sp>
      <p:sp>
        <p:nvSpPr>
          <p:cNvPr id="28" name="任意多边形: 形状 27">
            <a:extLst>
              <a:ext uri="{FF2B5EF4-FFF2-40B4-BE49-F238E27FC236}">
                <a16:creationId xmlns:a16="http://schemas.microsoft.com/office/drawing/2014/main" xmlns="" id="{03EA9A10-B8B6-4840-802B-1DD9A2FCD3C3}"/>
              </a:ext>
            </a:extLst>
          </p:cNvPr>
          <p:cNvSpPr/>
          <p:nvPr/>
        </p:nvSpPr>
        <p:spPr>
          <a:xfrm>
            <a:off x="6136640" y="1963927"/>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8984" rIns="678984" bIns="163576"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目标</a:t>
            </a:r>
            <a:endParaRPr lang="zh-CN" altLang="en-US" sz="2300" b="1" kern="1200" dirty="0"/>
          </a:p>
        </p:txBody>
      </p:sp>
      <p:sp>
        <p:nvSpPr>
          <p:cNvPr id="29" name="任意多边形: 形状 28">
            <a:extLst>
              <a:ext uri="{FF2B5EF4-FFF2-40B4-BE49-F238E27FC236}">
                <a16:creationId xmlns:a16="http://schemas.microsoft.com/office/drawing/2014/main" xmlns="" id="{D22A74AF-9E60-4729-A42E-CB49A8E83346}"/>
              </a:ext>
            </a:extLst>
          </p:cNvPr>
          <p:cNvSpPr/>
          <p:nvPr/>
        </p:nvSpPr>
        <p:spPr>
          <a:xfrm>
            <a:off x="6136640" y="3804920"/>
            <a:ext cx="1759713"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678985" bIns="678984"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dirty="0">
                <a:solidFill>
                  <a:schemeClr val="tx1"/>
                </a:solidFill>
                <a:latin typeface="+mj-ea"/>
                <a:ea typeface="+mj-ea"/>
              </a:rPr>
              <a:t>文化</a:t>
            </a:r>
            <a:endParaRPr lang="zh-CN" altLang="en-US" sz="2300" b="1" kern="1200" dirty="0"/>
          </a:p>
        </p:txBody>
      </p:sp>
      <p:sp>
        <p:nvSpPr>
          <p:cNvPr id="30" name="任意多边形: 形状 29">
            <a:extLst>
              <a:ext uri="{FF2B5EF4-FFF2-40B4-BE49-F238E27FC236}">
                <a16:creationId xmlns:a16="http://schemas.microsoft.com/office/drawing/2014/main" xmlns="" id="{53721F83-DE17-455F-A556-77B9233FF928}"/>
              </a:ext>
            </a:extLst>
          </p:cNvPr>
          <p:cNvSpPr/>
          <p:nvPr/>
        </p:nvSpPr>
        <p:spPr>
          <a:xfrm>
            <a:off x="4295647" y="3804920"/>
            <a:ext cx="1759712" cy="17597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984" tIns="163576" rIns="163576" bIns="678985"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宗旨</a:t>
            </a:r>
            <a:endParaRPr lang="zh-CN" altLang="en-US" sz="2300" b="1" kern="1200" dirty="0"/>
          </a:p>
        </p:txBody>
      </p:sp>
      <p:sp>
        <p:nvSpPr>
          <p:cNvPr id="31" name="箭头: 环形 30">
            <a:extLst>
              <a:ext uri="{FF2B5EF4-FFF2-40B4-BE49-F238E27FC236}">
                <a16:creationId xmlns:a16="http://schemas.microsoft.com/office/drawing/2014/main" xmlns="" id="{48EB8CDF-E056-458E-B3BA-B4F8D9886A4A}"/>
              </a:ext>
            </a:extLst>
          </p:cNvPr>
          <p:cNvSpPr/>
          <p:nvPr/>
        </p:nvSpPr>
        <p:spPr>
          <a:xfrm>
            <a:off x="5792216" y="3398520"/>
            <a:ext cx="607568" cy="528320"/>
          </a:xfrm>
          <a:prstGeom prst="circularArrow">
            <a:avLst/>
          </a:prstGeom>
          <a:solidFill>
            <a:schemeClr val="accent4"/>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dirty="0"/>
          </a:p>
        </p:txBody>
      </p:sp>
      <p:sp>
        <p:nvSpPr>
          <p:cNvPr id="32" name="箭头: 环形 31">
            <a:extLst>
              <a:ext uri="{FF2B5EF4-FFF2-40B4-BE49-F238E27FC236}">
                <a16:creationId xmlns:a16="http://schemas.microsoft.com/office/drawing/2014/main" xmlns="" id="{8DA7BA87-AB60-4C9B-A0DD-52FD36FAD607}"/>
              </a:ext>
            </a:extLst>
          </p:cNvPr>
          <p:cNvSpPr/>
          <p:nvPr/>
        </p:nvSpPr>
        <p:spPr>
          <a:xfrm rot="10800000">
            <a:off x="5792216" y="3601720"/>
            <a:ext cx="607568" cy="528320"/>
          </a:xfrm>
          <a:prstGeom prst="circularArrow">
            <a:avLst/>
          </a:prstGeom>
          <a:solidFill>
            <a:schemeClr val="accent4"/>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34" name="文本框 33">
            <a:extLst>
              <a:ext uri="{FF2B5EF4-FFF2-40B4-BE49-F238E27FC236}">
                <a16:creationId xmlns:a16="http://schemas.microsoft.com/office/drawing/2014/main" xmlns="" id="{AF07E41D-D38A-4529-BE8D-E3B35FF7C468}"/>
              </a:ext>
            </a:extLst>
          </p:cNvPr>
          <p:cNvSpPr txBox="1"/>
          <p:nvPr/>
        </p:nvSpPr>
        <p:spPr>
          <a:xfrm>
            <a:off x="766064" y="2407478"/>
            <a:ext cx="34239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grpSp>
        <p:nvGrpSpPr>
          <p:cNvPr id="21" name="组合 20">
            <a:extLst>
              <a:ext uri="{FF2B5EF4-FFF2-40B4-BE49-F238E27FC236}">
                <a16:creationId xmlns:a16="http://schemas.microsoft.com/office/drawing/2014/main" xmlns="" id="{2B88FDF5-95FB-4DF2-887F-3C0A8D7AD07A}"/>
              </a:ext>
            </a:extLst>
          </p:cNvPr>
          <p:cNvGrpSpPr/>
          <p:nvPr/>
        </p:nvGrpSpPr>
        <p:grpSpPr>
          <a:xfrm>
            <a:off x="9542777" y="341302"/>
            <a:ext cx="1976121" cy="788291"/>
            <a:chOff x="1651086" y="1188625"/>
            <a:chExt cx="1122851" cy="447914"/>
          </a:xfrm>
          <a:solidFill>
            <a:schemeClr val="accent2"/>
          </a:solidFill>
        </p:grpSpPr>
        <p:sp>
          <p:nvSpPr>
            <p:cNvPr id="22" name="Rectangle 4">
              <a:extLst>
                <a:ext uri="{FF2B5EF4-FFF2-40B4-BE49-F238E27FC236}">
                  <a16:creationId xmlns:a16="http://schemas.microsoft.com/office/drawing/2014/main" xmlns="" id="{9D98AA7D-294B-4D4A-80E8-6297498B6B23}"/>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公司概况</a:t>
              </a:r>
            </a:p>
          </p:txBody>
        </p:sp>
        <p:sp>
          <p:nvSpPr>
            <p:cNvPr id="33" name="Right Triangle 5">
              <a:extLst>
                <a:ext uri="{FF2B5EF4-FFF2-40B4-BE49-F238E27FC236}">
                  <a16:creationId xmlns:a16="http://schemas.microsoft.com/office/drawing/2014/main" xmlns="" id="{406E0156-0462-4B3D-A14E-2596255ECE8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36089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任意多边形: 形状 72">
            <a:extLst>
              <a:ext uri="{FF2B5EF4-FFF2-40B4-BE49-F238E27FC236}">
                <a16:creationId xmlns:a16="http://schemas.microsoft.com/office/drawing/2014/main" xmlns="" id="{BB3B093F-6309-4089-8B80-87950ED7B294}"/>
              </a:ext>
            </a:extLst>
          </p:cNvPr>
          <p:cNvSpPr/>
          <p:nvPr/>
        </p:nvSpPr>
        <p:spPr>
          <a:xfrm>
            <a:off x="5844075" y="4467686"/>
            <a:ext cx="212068" cy="212068"/>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72" name="任意多边形: 形状 71">
            <a:extLst>
              <a:ext uri="{FF2B5EF4-FFF2-40B4-BE49-F238E27FC236}">
                <a16:creationId xmlns:a16="http://schemas.microsoft.com/office/drawing/2014/main" xmlns="" id="{305FC409-2A36-4D04-88A2-BEE6F47DFDC5}"/>
              </a:ext>
            </a:extLst>
          </p:cNvPr>
          <p:cNvSpPr/>
          <p:nvPr/>
        </p:nvSpPr>
        <p:spPr>
          <a:xfrm>
            <a:off x="5246369" y="3679990"/>
            <a:ext cx="255561" cy="255561"/>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12" name="任意多边形: 形状 11">
            <a:extLst>
              <a:ext uri="{FF2B5EF4-FFF2-40B4-BE49-F238E27FC236}">
                <a16:creationId xmlns:a16="http://schemas.microsoft.com/office/drawing/2014/main" xmlns="" id="{9D856EE3-020A-4E00-BA91-5C91602DB2BD}"/>
              </a:ext>
            </a:extLst>
          </p:cNvPr>
          <p:cNvSpPr/>
          <p:nvPr/>
        </p:nvSpPr>
        <p:spPr>
          <a:xfrm>
            <a:off x="5592889" y="3181483"/>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r>
              <a:rPr lang="zh-CN" altLang="en-US" sz="2100" dirty="0">
                <a:solidFill>
                  <a:schemeClr val="tx1"/>
                </a:solidFill>
                <a:latin typeface="+mj-ea"/>
                <a:ea typeface="+mj-ea"/>
              </a:rPr>
              <a:t>众筹</a:t>
            </a:r>
            <a:endParaRPr lang="zh-CN" altLang="en-US" sz="2100" kern="1200" dirty="0"/>
          </a:p>
        </p:txBody>
      </p:sp>
      <p:sp>
        <p:nvSpPr>
          <p:cNvPr id="71" name="任意多边形: 形状 70">
            <a:extLst>
              <a:ext uri="{FF2B5EF4-FFF2-40B4-BE49-F238E27FC236}">
                <a16:creationId xmlns:a16="http://schemas.microsoft.com/office/drawing/2014/main" xmlns="" id="{A878664E-B5D2-4A7C-90AD-192F87325B7B}"/>
              </a:ext>
            </a:extLst>
          </p:cNvPr>
          <p:cNvSpPr/>
          <p:nvPr/>
        </p:nvSpPr>
        <p:spPr>
          <a:xfrm>
            <a:off x="6848742" y="3280089"/>
            <a:ext cx="268295" cy="268295"/>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52" name="矩形 51">
            <a:extLst>
              <a:ext uri="{FF2B5EF4-FFF2-40B4-BE49-F238E27FC236}">
                <a16:creationId xmlns:a16="http://schemas.microsoft.com/office/drawing/2014/main" xmlns="" id="{5FB376E1-A23E-479B-9250-6AACE38B48B9}"/>
              </a:ext>
            </a:extLst>
          </p:cNvPr>
          <p:cNvSpPr/>
          <p:nvPr/>
        </p:nvSpPr>
        <p:spPr>
          <a:xfrm>
            <a:off x="10688316" y="3001392"/>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D5B703A3-7F73-418F-BBC0-793971964B00}"/>
              </a:ext>
            </a:extLst>
          </p:cNvPr>
          <p:cNvSpPr/>
          <p:nvPr/>
        </p:nvSpPr>
        <p:spPr>
          <a:xfrm>
            <a:off x="5680710" y="537365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03EDA1F7-5268-4BF6-B66F-CD8CB4A0BBA2}"/>
              </a:ext>
            </a:extLst>
          </p:cNvPr>
          <p:cNvSpPr/>
          <p:nvPr/>
        </p:nvSpPr>
        <p:spPr>
          <a:xfrm>
            <a:off x="660400" y="3001392"/>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1" y="577850"/>
            <a:ext cx="4393825" cy="249299"/>
          </a:xfrm>
        </p:spPr>
        <p:txBody>
          <a:bodyPr/>
          <a:lstStyle/>
          <a:p>
            <a:pPr lvl="0"/>
            <a:r>
              <a:rPr lang="en-US" altLang="zh-CN" dirty="0"/>
              <a:t>INTRODUCTION TO THE PROJECT</a:t>
            </a: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5318760" y="5135582"/>
            <a:ext cx="1554480" cy="307777"/>
          </a:xfrm>
          <a:prstGeom prst="rect">
            <a:avLst/>
          </a:prstGeom>
          <a:noFill/>
        </p:spPr>
        <p:txBody>
          <a:bodyPr wrap="square" lIns="0" tIns="0" rIns="0" bIns="0">
            <a:spAutoFit/>
          </a:bodyPr>
          <a:lstStyle/>
          <a:p>
            <a:pPr algn="ctr"/>
            <a:r>
              <a:rPr lang="zh-CN" altLang="en-US" sz="2000" b="1" dirty="0">
                <a:latin typeface="+mj-ea"/>
                <a:ea typeface="+mj-ea"/>
              </a:rPr>
              <a:t>众筹业务</a:t>
            </a:r>
          </a:p>
        </p:txBody>
      </p:sp>
      <p:sp>
        <p:nvSpPr>
          <p:cNvPr id="6" name="椭圆 5">
            <a:extLst>
              <a:ext uri="{FF2B5EF4-FFF2-40B4-BE49-F238E27FC236}">
                <a16:creationId xmlns:a16="http://schemas.microsoft.com/office/drawing/2014/main" xmlns="" id="{A23FA555-4395-4400-914A-B9D0FFEBA63D}"/>
              </a:ext>
            </a:extLst>
          </p:cNvPr>
          <p:cNvSpPr/>
          <p:nvPr/>
        </p:nvSpPr>
        <p:spPr>
          <a:xfrm>
            <a:off x="4284011" y="1834651"/>
            <a:ext cx="3600112" cy="1250271"/>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3" name="任意多边形: 形状 12">
            <a:extLst>
              <a:ext uri="{FF2B5EF4-FFF2-40B4-BE49-F238E27FC236}">
                <a16:creationId xmlns:a16="http://schemas.microsoft.com/office/drawing/2014/main" xmlns="" id="{7F7AA224-281C-43B4-8E8E-1C326FB8CAC0}"/>
              </a:ext>
            </a:extLst>
          </p:cNvPr>
          <p:cNvSpPr/>
          <p:nvPr/>
        </p:nvSpPr>
        <p:spPr>
          <a:xfrm>
            <a:off x="4694256" y="2239314"/>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315" tIns="209315" rIns="209315" bIns="209315"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tx1"/>
                </a:solidFill>
                <a:latin typeface="+mj-ea"/>
                <a:ea typeface="+mj-ea"/>
              </a:rPr>
              <a:t>支付</a:t>
            </a:r>
            <a:endParaRPr lang="zh-CN" altLang="en-US" sz="2000" b="1" kern="1200" dirty="0">
              <a:solidFill>
                <a:schemeClr val="tx1"/>
              </a:solidFill>
              <a:latin typeface="+mj-ea"/>
              <a:ea typeface="+mj-ea"/>
            </a:endParaRPr>
          </a:p>
        </p:txBody>
      </p:sp>
      <p:sp>
        <p:nvSpPr>
          <p:cNvPr id="14" name="任意多边形: 形状 13">
            <a:extLst>
              <a:ext uri="{FF2B5EF4-FFF2-40B4-BE49-F238E27FC236}">
                <a16:creationId xmlns:a16="http://schemas.microsoft.com/office/drawing/2014/main" xmlns="" id="{A0D1638E-F46A-4425-A00E-6C5FCA0A659F}"/>
              </a:ext>
            </a:extLst>
          </p:cNvPr>
          <p:cNvSpPr/>
          <p:nvPr/>
        </p:nvSpPr>
        <p:spPr>
          <a:xfrm>
            <a:off x="5978017" y="1935677"/>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solidFill>
                  <a:schemeClr val="tx1"/>
                </a:solidFill>
                <a:latin typeface="+mj-ea"/>
                <a:ea typeface="+mj-ea"/>
              </a:rPr>
              <a:t>理财</a:t>
            </a:r>
          </a:p>
        </p:txBody>
      </p:sp>
      <p:sp>
        <p:nvSpPr>
          <p:cNvPr id="15" name="形状 14">
            <a:extLst>
              <a:ext uri="{FF2B5EF4-FFF2-40B4-BE49-F238E27FC236}">
                <a16:creationId xmlns:a16="http://schemas.microsoft.com/office/drawing/2014/main" xmlns="" id="{9A98E596-4CC3-4867-8082-6841B6A92E5F}"/>
              </a:ext>
            </a:extLst>
          </p:cNvPr>
          <p:cNvSpPr/>
          <p:nvPr/>
        </p:nvSpPr>
        <p:spPr>
          <a:xfrm>
            <a:off x="4136099" y="1681157"/>
            <a:ext cx="3907099" cy="3125679"/>
          </a:xfrm>
          <a:prstGeom prst="funnel">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zh-CN" altLang="en-US" dirty="0"/>
          </a:p>
        </p:txBody>
      </p:sp>
      <p:sp>
        <p:nvSpPr>
          <p:cNvPr id="24" name="文本框 23">
            <a:extLst>
              <a:ext uri="{FF2B5EF4-FFF2-40B4-BE49-F238E27FC236}">
                <a16:creationId xmlns:a16="http://schemas.microsoft.com/office/drawing/2014/main" xmlns="" id="{AFB94EF5-5891-48F5-9A9C-2648CF5CADEB}"/>
              </a:ext>
            </a:extLst>
          </p:cNvPr>
          <p:cNvSpPr txBox="1"/>
          <p:nvPr/>
        </p:nvSpPr>
        <p:spPr>
          <a:xfrm>
            <a:off x="8488679" y="2811983"/>
            <a:ext cx="3030217" cy="307777"/>
          </a:xfrm>
          <a:prstGeom prst="rect">
            <a:avLst/>
          </a:prstGeom>
          <a:noFill/>
        </p:spPr>
        <p:txBody>
          <a:bodyPr wrap="square" lIns="0" tIns="0" rIns="0" bIns="0">
            <a:spAutoFit/>
          </a:bodyPr>
          <a:lstStyle/>
          <a:p>
            <a:pPr algn="r"/>
            <a:r>
              <a:rPr lang="zh-CN" altLang="en-US" sz="2000" b="1" dirty="0">
                <a:latin typeface="+mj-ea"/>
                <a:ea typeface="+mj-ea"/>
              </a:rPr>
              <a:t>理财业务</a:t>
            </a:r>
          </a:p>
        </p:txBody>
      </p:sp>
      <p:sp>
        <p:nvSpPr>
          <p:cNvPr id="42" name="文本框 41">
            <a:extLst>
              <a:ext uri="{FF2B5EF4-FFF2-40B4-BE49-F238E27FC236}">
                <a16:creationId xmlns:a16="http://schemas.microsoft.com/office/drawing/2014/main" xmlns="" id="{632A534E-8AFE-47D9-B1DE-2CF731447398}"/>
              </a:ext>
            </a:extLst>
          </p:cNvPr>
          <p:cNvSpPr txBox="1"/>
          <p:nvPr/>
        </p:nvSpPr>
        <p:spPr>
          <a:xfrm>
            <a:off x="660400" y="2811983"/>
            <a:ext cx="3030217" cy="307777"/>
          </a:xfrm>
          <a:prstGeom prst="rect">
            <a:avLst/>
          </a:prstGeom>
          <a:noFill/>
        </p:spPr>
        <p:txBody>
          <a:bodyPr wrap="square" lIns="0" tIns="0" rIns="0" bIns="0">
            <a:spAutoFit/>
          </a:bodyPr>
          <a:lstStyle/>
          <a:p>
            <a:r>
              <a:rPr lang="zh-CN" altLang="en-US" sz="2000" b="1" dirty="0">
                <a:latin typeface="+mj-ea"/>
                <a:ea typeface="+mj-ea"/>
              </a:rPr>
              <a:t>支付业务</a:t>
            </a:r>
          </a:p>
        </p:txBody>
      </p:sp>
      <p:grpSp>
        <p:nvGrpSpPr>
          <p:cNvPr id="29" name="组合 28">
            <a:extLst>
              <a:ext uri="{FF2B5EF4-FFF2-40B4-BE49-F238E27FC236}">
                <a16:creationId xmlns:a16="http://schemas.microsoft.com/office/drawing/2014/main" xmlns="" id="{63C7D8CB-1027-4B1C-956E-89879AFA8707}"/>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80BF56CC-3870-48A7-95BF-ACA422114C3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3.2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业务布局</a:t>
              </a:r>
            </a:p>
          </p:txBody>
        </p:sp>
        <p:sp>
          <p:nvSpPr>
            <p:cNvPr id="31" name="Right Triangle 5">
              <a:extLst>
                <a:ext uri="{FF2B5EF4-FFF2-40B4-BE49-F238E27FC236}">
                  <a16:creationId xmlns:a16="http://schemas.microsoft.com/office/drawing/2014/main" xmlns="" id="{E030A8CD-14BD-43F2-B2E9-4223F9CA9B96}"/>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40" name="矩形: 圆角 39">
            <a:extLst>
              <a:ext uri="{FF2B5EF4-FFF2-40B4-BE49-F238E27FC236}">
                <a16:creationId xmlns:a16="http://schemas.microsoft.com/office/drawing/2014/main" xmlns="" id="{AFA912E3-F7E6-4463-94D4-85BA5975D974}"/>
              </a:ext>
            </a:extLst>
          </p:cNvPr>
          <p:cNvSpPr/>
          <p:nvPr/>
        </p:nvSpPr>
        <p:spPr>
          <a:xfrm>
            <a:off x="660399"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支付</a:t>
            </a:r>
          </a:p>
        </p:txBody>
      </p:sp>
      <p:sp>
        <p:nvSpPr>
          <p:cNvPr id="41" name="矩形: 圆角 40">
            <a:extLst>
              <a:ext uri="{FF2B5EF4-FFF2-40B4-BE49-F238E27FC236}">
                <a16:creationId xmlns:a16="http://schemas.microsoft.com/office/drawing/2014/main" xmlns="" id="{7FA0905D-C294-4EB1-B609-064CF570C784}"/>
              </a:ext>
            </a:extLst>
          </p:cNvPr>
          <p:cNvSpPr/>
          <p:nvPr/>
        </p:nvSpPr>
        <p:spPr>
          <a:xfrm>
            <a:off x="2302001"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钱包</a:t>
            </a:r>
          </a:p>
        </p:txBody>
      </p:sp>
      <p:sp>
        <p:nvSpPr>
          <p:cNvPr id="43" name="矩形: 圆角 42">
            <a:extLst>
              <a:ext uri="{FF2B5EF4-FFF2-40B4-BE49-F238E27FC236}">
                <a16:creationId xmlns:a16="http://schemas.microsoft.com/office/drawing/2014/main" xmlns="" id="{38A46EA1-826C-468D-BD10-F1134697B3EA}"/>
              </a:ext>
            </a:extLst>
          </p:cNvPr>
          <p:cNvSpPr/>
          <p:nvPr/>
        </p:nvSpPr>
        <p:spPr>
          <a:xfrm>
            <a:off x="8536404"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小</a:t>
            </a:r>
            <a:r>
              <a:rPr lang="en-US" altLang="zh-CN" dirty="0">
                <a:solidFill>
                  <a:schemeClr val="bg1"/>
                </a:solidFill>
                <a:latin typeface="+mj-ea"/>
                <a:ea typeface="+mj-ea"/>
              </a:rPr>
              <a:t>X</a:t>
            </a:r>
            <a:r>
              <a:rPr lang="zh-CN" altLang="en-US" dirty="0">
                <a:solidFill>
                  <a:schemeClr val="bg1"/>
                </a:solidFill>
                <a:latin typeface="+mj-ea"/>
                <a:ea typeface="+mj-ea"/>
              </a:rPr>
              <a:t>库</a:t>
            </a:r>
          </a:p>
        </p:txBody>
      </p:sp>
      <p:sp>
        <p:nvSpPr>
          <p:cNvPr id="44" name="矩形: 圆角 43">
            <a:extLst>
              <a:ext uri="{FF2B5EF4-FFF2-40B4-BE49-F238E27FC236}">
                <a16:creationId xmlns:a16="http://schemas.microsoft.com/office/drawing/2014/main" xmlns="" id="{8BE31F73-2443-4180-AB3B-7A144BA75E30}"/>
              </a:ext>
            </a:extLst>
          </p:cNvPr>
          <p:cNvSpPr/>
          <p:nvPr/>
        </p:nvSpPr>
        <p:spPr>
          <a:xfrm>
            <a:off x="10178006"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理财</a:t>
            </a:r>
          </a:p>
        </p:txBody>
      </p:sp>
      <p:sp>
        <p:nvSpPr>
          <p:cNvPr id="47" name="矩形: 圆角 46">
            <a:extLst>
              <a:ext uri="{FF2B5EF4-FFF2-40B4-BE49-F238E27FC236}">
                <a16:creationId xmlns:a16="http://schemas.microsoft.com/office/drawing/2014/main" xmlns="" id="{F61F1004-8EE4-49F5-9A87-55D0D9233148}"/>
              </a:ext>
            </a:extLst>
          </p:cNvPr>
          <p:cNvSpPr/>
          <p:nvPr/>
        </p:nvSpPr>
        <p:spPr>
          <a:xfrm>
            <a:off x="8536404"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a:t>
            </a:r>
            <a:r>
              <a:rPr lang="zh-CN" altLang="en-US" dirty="0">
                <a:solidFill>
                  <a:schemeClr val="bg1"/>
                </a:solidFill>
                <a:latin typeface="+mj-ea"/>
                <a:ea typeface="+mj-ea"/>
              </a:rPr>
              <a:t>投</a:t>
            </a:r>
          </a:p>
        </p:txBody>
      </p:sp>
      <p:sp>
        <p:nvSpPr>
          <p:cNvPr id="48" name="矩形: 圆角 47">
            <a:extLst>
              <a:ext uri="{FF2B5EF4-FFF2-40B4-BE49-F238E27FC236}">
                <a16:creationId xmlns:a16="http://schemas.microsoft.com/office/drawing/2014/main" xmlns="" id="{063AF152-5E68-42E5-84B7-A8238FD90538}"/>
              </a:ext>
            </a:extLst>
          </p:cNvPr>
          <p:cNvSpPr/>
          <p:nvPr/>
        </p:nvSpPr>
        <p:spPr>
          <a:xfrm>
            <a:off x="10178006"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保险</a:t>
            </a:r>
          </a:p>
        </p:txBody>
      </p:sp>
      <p:sp>
        <p:nvSpPr>
          <p:cNvPr id="49" name="矩形: 圆角 48">
            <a:extLst>
              <a:ext uri="{FF2B5EF4-FFF2-40B4-BE49-F238E27FC236}">
                <a16:creationId xmlns:a16="http://schemas.microsoft.com/office/drawing/2014/main" xmlns="" id="{1FA75F6F-9B3A-48F8-BAD6-C58DC29F93A7}"/>
              </a:ext>
            </a:extLst>
          </p:cNvPr>
          <p:cNvSpPr/>
          <p:nvPr/>
        </p:nvSpPr>
        <p:spPr>
          <a:xfrm>
            <a:off x="660399"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宝</a:t>
            </a:r>
          </a:p>
        </p:txBody>
      </p:sp>
      <p:sp>
        <p:nvSpPr>
          <p:cNvPr id="50" name="矩形: 圆角 49">
            <a:extLst>
              <a:ext uri="{FF2B5EF4-FFF2-40B4-BE49-F238E27FC236}">
                <a16:creationId xmlns:a16="http://schemas.microsoft.com/office/drawing/2014/main" xmlns="" id="{A58A9484-C12C-4F5A-90A4-1FF600F414EE}"/>
              </a:ext>
            </a:extLst>
          </p:cNvPr>
          <p:cNvSpPr/>
          <p:nvPr/>
        </p:nvSpPr>
        <p:spPr>
          <a:xfrm>
            <a:off x="2302001"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solidFill>
                  <a:schemeClr val="bg1"/>
                </a:solidFill>
                <a:latin typeface="+mj-ea"/>
                <a:ea typeface="+mj-ea"/>
              </a:rPr>
              <a:t>……</a:t>
            </a:r>
            <a:endParaRPr lang="zh-CN" altLang="en-US" dirty="0">
              <a:solidFill>
                <a:schemeClr val="bg1"/>
              </a:solidFill>
              <a:latin typeface="+mj-ea"/>
              <a:ea typeface="+mj-ea"/>
            </a:endParaRPr>
          </a:p>
        </p:txBody>
      </p:sp>
      <p:grpSp>
        <p:nvGrpSpPr>
          <p:cNvPr id="20" name="组合 19">
            <a:extLst>
              <a:ext uri="{FF2B5EF4-FFF2-40B4-BE49-F238E27FC236}">
                <a16:creationId xmlns:a16="http://schemas.microsoft.com/office/drawing/2014/main" xmlns="" id="{FD6E4F15-6AE2-46C7-A9A4-5B65155057DC}"/>
              </a:ext>
            </a:extLst>
          </p:cNvPr>
          <p:cNvGrpSpPr/>
          <p:nvPr/>
        </p:nvGrpSpPr>
        <p:grpSpPr>
          <a:xfrm>
            <a:off x="3641473" y="5812859"/>
            <a:ext cx="4909055" cy="502920"/>
            <a:chOff x="2752607" y="5812859"/>
            <a:chExt cx="4909055" cy="502920"/>
          </a:xfrm>
        </p:grpSpPr>
        <p:sp>
          <p:nvSpPr>
            <p:cNvPr id="54" name="矩形: 圆角 53">
              <a:extLst>
                <a:ext uri="{FF2B5EF4-FFF2-40B4-BE49-F238E27FC236}">
                  <a16:creationId xmlns:a16="http://schemas.microsoft.com/office/drawing/2014/main" xmlns="" id="{30D4821C-8D06-48F0-AA6C-08AEAEBBE062}"/>
                </a:ext>
              </a:extLst>
            </p:cNvPr>
            <p:cNvSpPr/>
            <p:nvPr/>
          </p:nvSpPr>
          <p:spPr>
            <a:xfrm>
              <a:off x="275260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众筹</a:t>
              </a:r>
            </a:p>
          </p:txBody>
        </p:sp>
        <p:sp>
          <p:nvSpPr>
            <p:cNvPr id="55" name="矩形: 圆角 54">
              <a:extLst>
                <a:ext uri="{FF2B5EF4-FFF2-40B4-BE49-F238E27FC236}">
                  <a16:creationId xmlns:a16="http://schemas.microsoft.com/office/drawing/2014/main" xmlns="" id="{E2311D4B-4E20-43A5-8389-853DBDEB12B7}"/>
                </a:ext>
              </a:extLst>
            </p:cNvPr>
            <p:cNvSpPr/>
            <p:nvPr/>
          </p:nvSpPr>
          <p:spPr>
            <a:xfrm>
              <a:off x="453033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筹</a:t>
              </a:r>
            </a:p>
          </p:txBody>
        </p:sp>
        <p:sp>
          <p:nvSpPr>
            <p:cNvPr id="59" name="矩形: 圆角 58">
              <a:extLst>
                <a:ext uri="{FF2B5EF4-FFF2-40B4-BE49-F238E27FC236}">
                  <a16:creationId xmlns:a16="http://schemas.microsoft.com/office/drawing/2014/main" xmlns="" id="{A173A070-C462-4506-982A-D44FA2B95363}"/>
                </a:ext>
              </a:extLst>
            </p:cNvPr>
            <p:cNvSpPr/>
            <p:nvPr/>
          </p:nvSpPr>
          <p:spPr>
            <a:xfrm>
              <a:off x="630806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a:t>
              </a:r>
              <a:endParaRPr lang="zh-CN" altLang="en-US" dirty="0">
                <a:solidFill>
                  <a:schemeClr val="bg1"/>
                </a:solidFill>
                <a:latin typeface="+mj-ea"/>
                <a:ea typeface="+mj-ea"/>
              </a:endParaRPr>
            </a:p>
          </p:txBody>
        </p:sp>
      </p:grpSp>
      <p:sp>
        <p:nvSpPr>
          <p:cNvPr id="69" name="任意多边形: 形状 68">
            <a:extLst>
              <a:ext uri="{FF2B5EF4-FFF2-40B4-BE49-F238E27FC236}">
                <a16:creationId xmlns:a16="http://schemas.microsoft.com/office/drawing/2014/main" xmlns="" id="{F307374F-DB91-42D8-8CA8-76337CD18912}"/>
              </a:ext>
            </a:extLst>
          </p:cNvPr>
          <p:cNvSpPr/>
          <p:nvPr/>
        </p:nvSpPr>
        <p:spPr>
          <a:xfrm>
            <a:off x="5635769" y="1922142"/>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70" name="任意多边形: 形状 69">
            <a:extLst>
              <a:ext uri="{FF2B5EF4-FFF2-40B4-BE49-F238E27FC236}">
                <a16:creationId xmlns:a16="http://schemas.microsoft.com/office/drawing/2014/main" xmlns="" id="{4784D7A3-4F1C-4BB8-A6CB-49B77272984F}"/>
              </a:ext>
            </a:extLst>
          </p:cNvPr>
          <p:cNvSpPr/>
          <p:nvPr/>
        </p:nvSpPr>
        <p:spPr>
          <a:xfrm>
            <a:off x="7246372" y="2438021"/>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Tree>
    <p:extLst>
      <p:ext uri="{BB962C8B-B14F-4D97-AF65-F5344CB8AC3E}">
        <p14:creationId xmlns:p14="http://schemas.microsoft.com/office/powerpoint/2010/main" val="2848557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1" y="577850"/>
            <a:ext cx="4985527" cy="249299"/>
          </a:xfrm>
        </p:spPr>
        <p:txBody>
          <a:bodyPr/>
          <a:lstStyle/>
          <a:p>
            <a:pPr lvl="0"/>
            <a:r>
              <a:rPr lang="en-US" altLang="zh-CN" dirty="0"/>
              <a:t>INTRODUCTION TO THE PROJECT</a:t>
            </a:r>
          </a:p>
        </p:txBody>
      </p:sp>
      <p:grpSp>
        <p:nvGrpSpPr>
          <p:cNvPr id="29" name="组合 28">
            <a:extLst>
              <a:ext uri="{FF2B5EF4-FFF2-40B4-BE49-F238E27FC236}">
                <a16:creationId xmlns:a16="http://schemas.microsoft.com/office/drawing/2014/main" xmlns="" id="{63C7D8CB-1027-4B1C-956E-89879AFA8707}"/>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80BF56CC-3870-48A7-95BF-ACA422114C3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3.2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业务布局</a:t>
              </a:r>
            </a:p>
          </p:txBody>
        </p:sp>
        <p:sp>
          <p:nvSpPr>
            <p:cNvPr id="31" name="Right Triangle 5">
              <a:extLst>
                <a:ext uri="{FF2B5EF4-FFF2-40B4-BE49-F238E27FC236}">
                  <a16:creationId xmlns:a16="http://schemas.microsoft.com/office/drawing/2014/main" xmlns="" id="{E030A8CD-14BD-43F2-B2E9-4223F9CA9B96}"/>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矩形: 圆角 9">
            <a:extLst>
              <a:ext uri="{FF2B5EF4-FFF2-40B4-BE49-F238E27FC236}">
                <a16:creationId xmlns:a16="http://schemas.microsoft.com/office/drawing/2014/main" xmlns="" id="{E0E36B86-B033-4274-AA08-8C8D17B217EE}"/>
              </a:ext>
            </a:extLst>
          </p:cNvPr>
          <p:cNvSpPr/>
          <p:nvPr/>
        </p:nvSpPr>
        <p:spPr>
          <a:xfrm>
            <a:off x="6755499" y="1845014"/>
            <a:ext cx="3489422" cy="4435136"/>
          </a:xfrm>
          <a:prstGeom prst="roundRect">
            <a:avLst>
              <a:gd name="adj" fmla="val 12687"/>
            </a:avLst>
          </a:prstGeom>
          <a:solidFill>
            <a:schemeClr val="accent1">
              <a:alpha val="60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28" name="矩形 27">
            <a:extLst>
              <a:ext uri="{FF2B5EF4-FFF2-40B4-BE49-F238E27FC236}">
                <a16:creationId xmlns:a16="http://schemas.microsoft.com/office/drawing/2014/main" xmlns="" id="{CF1F4C33-B2F2-43CE-8333-0BCE5C56B940}"/>
              </a:ext>
            </a:extLst>
          </p:cNvPr>
          <p:cNvSpPr/>
          <p:nvPr/>
        </p:nvSpPr>
        <p:spPr>
          <a:xfrm>
            <a:off x="7157446" y="3300021"/>
            <a:ext cx="2427268" cy="430887"/>
          </a:xfrm>
          <a:prstGeom prst="rect">
            <a:avLst/>
          </a:prstGeom>
        </p:spPr>
        <p:txBody>
          <a:bodyPr wrap="square" lIns="0" tIns="0" rIns="0" bIns="0">
            <a:spAutoFit/>
          </a:bodyPr>
          <a:lstStyle/>
          <a:p>
            <a:r>
              <a:rPr lang="zh-CN" altLang="en-US" sz="2800" b="1" dirty="0">
                <a:solidFill>
                  <a:schemeClr val="tx2"/>
                </a:solidFill>
                <a:latin typeface="+mj-ea"/>
                <a:ea typeface="+mj-ea"/>
              </a:rPr>
              <a:t>供应链金融</a:t>
            </a:r>
          </a:p>
        </p:txBody>
      </p:sp>
      <p:cxnSp>
        <p:nvCxnSpPr>
          <p:cNvPr id="35" name="直接连接符 7">
            <a:extLst>
              <a:ext uri="{FF2B5EF4-FFF2-40B4-BE49-F238E27FC236}">
                <a16:creationId xmlns:a16="http://schemas.microsoft.com/office/drawing/2014/main" xmlns="" id="{AB5BBB51-B3D3-4CE5-9D41-73030F3283B8}"/>
              </a:ext>
            </a:extLst>
          </p:cNvPr>
          <p:cNvCxnSpPr>
            <a:cxnSpLocks/>
          </p:cNvCxnSpPr>
          <p:nvPr/>
        </p:nvCxnSpPr>
        <p:spPr>
          <a:xfrm>
            <a:off x="7157446" y="3931424"/>
            <a:ext cx="24561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矩形: 圆角 56">
            <a:extLst>
              <a:ext uri="{FF2B5EF4-FFF2-40B4-BE49-F238E27FC236}">
                <a16:creationId xmlns:a16="http://schemas.microsoft.com/office/drawing/2014/main" xmlns="" id="{85804329-5038-4B06-A113-6AFD1558EE7E}"/>
              </a:ext>
            </a:extLst>
          </p:cNvPr>
          <p:cNvSpPr/>
          <p:nvPr/>
        </p:nvSpPr>
        <p:spPr>
          <a:xfrm>
            <a:off x="7157446"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京</a:t>
            </a:r>
            <a:r>
              <a:rPr lang="en-US" altLang="zh-CN" sz="1600" dirty="0">
                <a:solidFill>
                  <a:schemeClr val="bg1"/>
                </a:solidFill>
                <a:latin typeface="+mj-ea"/>
                <a:ea typeface="+mj-ea"/>
              </a:rPr>
              <a:t>X</a:t>
            </a:r>
            <a:r>
              <a:rPr lang="zh-CN" altLang="en-US" sz="1600" dirty="0">
                <a:solidFill>
                  <a:schemeClr val="bg1"/>
                </a:solidFill>
                <a:latin typeface="+mj-ea"/>
                <a:ea typeface="+mj-ea"/>
              </a:rPr>
              <a:t>贝</a:t>
            </a:r>
          </a:p>
        </p:txBody>
      </p:sp>
      <p:sp>
        <p:nvSpPr>
          <p:cNvPr id="58" name="矩形: 圆角 57">
            <a:extLst>
              <a:ext uri="{FF2B5EF4-FFF2-40B4-BE49-F238E27FC236}">
                <a16:creationId xmlns:a16="http://schemas.microsoft.com/office/drawing/2014/main" xmlns="" id="{14EA949E-D135-48A1-83F5-451C588EBC7E}"/>
              </a:ext>
            </a:extLst>
          </p:cNvPr>
          <p:cNvSpPr/>
          <p:nvPr/>
        </p:nvSpPr>
        <p:spPr>
          <a:xfrm>
            <a:off x="8478069"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京</a:t>
            </a:r>
            <a:r>
              <a:rPr lang="en-US" altLang="zh-CN" sz="1600" dirty="0">
                <a:solidFill>
                  <a:schemeClr val="bg1"/>
                </a:solidFill>
                <a:latin typeface="+mj-ea"/>
                <a:ea typeface="+mj-ea"/>
              </a:rPr>
              <a:t>X</a:t>
            </a:r>
            <a:r>
              <a:rPr lang="zh-CN" altLang="en-US" sz="1600" dirty="0">
                <a:solidFill>
                  <a:schemeClr val="bg1"/>
                </a:solidFill>
                <a:latin typeface="+mj-ea"/>
                <a:ea typeface="+mj-ea"/>
              </a:rPr>
              <a:t>贷</a:t>
            </a:r>
          </a:p>
        </p:txBody>
      </p:sp>
      <p:sp>
        <p:nvSpPr>
          <p:cNvPr id="59" name="矩形: 圆角 58">
            <a:extLst>
              <a:ext uri="{FF2B5EF4-FFF2-40B4-BE49-F238E27FC236}">
                <a16:creationId xmlns:a16="http://schemas.microsoft.com/office/drawing/2014/main" xmlns="" id="{09A18502-B125-4932-900E-7FFAD3BD7B9D}"/>
              </a:ext>
            </a:extLst>
          </p:cNvPr>
          <p:cNvSpPr/>
          <p:nvPr/>
        </p:nvSpPr>
        <p:spPr>
          <a:xfrm>
            <a:off x="7157446"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冬</a:t>
            </a:r>
            <a:r>
              <a:rPr lang="en-US" altLang="zh-CN" sz="1600" dirty="0">
                <a:solidFill>
                  <a:schemeClr val="bg1"/>
                </a:solidFill>
                <a:latin typeface="+mj-ea"/>
                <a:ea typeface="+mj-ea"/>
              </a:rPr>
              <a:t>X</a:t>
            </a:r>
            <a:r>
              <a:rPr lang="zh-CN" altLang="en-US" sz="1600" dirty="0">
                <a:solidFill>
                  <a:schemeClr val="bg1"/>
                </a:solidFill>
                <a:latin typeface="+mj-ea"/>
                <a:ea typeface="+mj-ea"/>
              </a:rPr>
              <a:t>融</a:t>
            </a:r>
          </a:p>
        </p:txBody>
      </p:sp>
      <p:sp>
        <p:nvSpPr>
          <p:cNvPr id="60" name="矩形: 圆角 59">
            <a:extLst>
              <a:ext uri="{FF2B5EF4-FFF2-40B4-BE49-F238E27FC236}">
                <a16:creationId xmlns:a16="http://schemas.microsoft.com/office/drawing/2014/main" xmlns="" id="{BF15BE3E-761F-4167-8E49-1303303E6313}"/>
              </a:ext>
            </a:extLst>
          </p:cNvPr>
          <p:cNvSpPr/>
          <p:nvPr/>
        </p:nvSpPr>
        <p:spPr>
          <a:xfrm>
            <a:off x="8478069"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dirty="0">
                <a:solidFill>
                  <a:schemeClr val="bg1"/>
                </a:solidFill>
                <a:latin typeface="+mj-ea"/>
                <a:ea typeface="+mj-ea"/>
              </a:rPr>
              <a:t>货</a:t>
            </a:r>
            <a:r>
              <a:rPr lang="en-US" altLang="zh-CN" sz="1600" dirty="0">
                <a:solidFill>
                  <a:schemeClr val="bg1"/>
                </a:solidFill>
                <a:latin typeface="+mj-ea"/>
                <a:ea typeface="+mj-ea"/>
              </a:rPr>
              <a:t>X</a:t>
            </a:r>
            <a:r>
              <a:rPr lang="zh-CN" altLang="en-US" sz="1600" dirty="0">
                <a:solidFill>
                  <a:schemeClr val="bg1"/>
                </a:solidFill>
                <a:latin typeface="+mj-ea"/>
                <a:ea typeface="+mj-ea"/>
              </a:rPr>
              <a:t>融</a:t>
            </a:r>
          </a:p>
        </p:txBody>
      </p:sp>
      <p:sp>
        <p:nvSpPr>
          <p:cNvPr id="118" name="interlinked-folder_74879">
            <a:extLst>
              <a:ext uri="{FF2B5EF4-FFF2-40B4-BE49-F238E27FC236}">
                <a16:creationId xmlns:a16="http://schemas.microsoft.com/office/drawing/2014/main" xmlns="" id="{71D23FAE-DD49-448A-9BB2-505CA3EC3F00}"/>
              </a:ext>
            </a:extLst>
          </p:cNvPr>
          <p:cNvSpPr>
            <a:spLocks/>
          </p:cNvSpPr>
          <p:nvPr/>
        </p:nvSpPr>
        <p:spPr>
          <a:xfrm>
            <a:off x="7153393" y="2202126"/>
            <a:ext cx="897379" cy="897379"/>
          </a:xfrm>
          <a:custGeom>
            <a:avLst/>
            <a:gdLst>
              <a:gd name="T0" fmla="*/ 1200 w 11150"/>
              <a:gd name="T1" fmla="*/ 11150 h 11150"/>
              <a:gd name="T2" fmla="*/ 0 w 11150"/>
              <a:gd name="T3" fmla="*/ 2550 h 11150"/>
              <a:gd name="T4" fmla="*/ 8600 w 11150"/>
              <a:gd name="T5" fmla="*/ 1350 h 11150"/>
              <a:gd name="T6" fmla="*/ 9800 w 11150"/>
              <a:gd name="T7" fmla="*/ 9950 h 11150"/>
              <a:gd name="T8" fmla="*/ 1200 w 11150"/>
              <a:gd name="T9" fmla="*/ 2150 h 11150"/>
              <a:gd name="T10" fmla="*/ 800 w 11150"/>
              <a:gd name="T11" fmla="*/ 9950 h 11150"/>
              <a:gd name="T12" fmla="*/ 8600 w 11150"/>
              <a:gd name="T13" fmla="*/ 10350 h 11150"/>
              <a:gd name="T14" fmla="*/ 9000 w 11150"/>
              <a:gd name="T15" fmla="*/ 2550 h 11150"/>
              <a:gd name="T16" fmla="*/ 1200 w 11150"/>
              <a:gd name="T17" fmla="*/ 2150 h 11150"/>
              <a:gd name="T18" fmla="*/ 4266 w 11150"/>
              <a:gd name="T19" fmla="*/ 8710 h 11150"/>
              <a:gd name="T20" fmla="*/ 2251 w 11150"/>
              <a:gd name="T21" fmla="*/ 8710 h 11150"/>
              <a:gd name="T22" fmla="*/ 2251 w 11150"/>
              <a:gd name="T23" fmla="*/ 6695 h 11150"/>
              <a:gd name="T24" fmla="*/ 3778 w 11150"/>
              <a:gd name="T25" fmla="*/ 5735 h 11150"/>
              <a:gd name="T26" fmla="*/ 2818 w 11150"/>
              <a:gd name="T27" fmla="*/ 7261 h 11150"/>
              <a:gd name="T28" fmla="*/ 2818 w 11150"/>
              <a:gd name="T29" fmla="*/ 8144 h 11150"/>
              <a:gd name="T30" fmla="*/ 3700 w 11150"/>
              <a:gd name="T31" fmla="*/ 8144 h 11150"/>
              <a:gd name="T32" fmla="*/ 4944 w 11150"/>
              <a:gd name="T33" fmla="*/ 6183 h 11150"/>
              <a:gd name="T34" fmla="*/ 5604 w 11150"/>
              <a:gd name="T35" fmla="*/ 5730 h 11150"/>
              <a:gd name="T36" fmla="*/ 7548 w 11150"/>
              <a:gd name="T37" fmla="*/ 5804 h 11150"/>
              <a:gd name="T38" fmla="*/ 6021 w 11150"/>
              <a:gd name="T39" fmla="*/ 6764 h 11150"/>
              <a:gd name="T40" fmla="*/ 6981 w 11150"/>
              <a:gd name="T41" fmla="*/ 5238 h 11150"/>
              <a:gd name="T42" fmla="*/ 6981 w 11150"/>
              <a:gd name="T43" fmla="*/ 4355 h 11150"/>
              <a:gd name="T44" fmla="*/ 4930 w 11150"/>
              <a:gd name="T45" fmla="*/ 5524 h 11150"/>
              <a:gd name="T46" fmla="*/ 4751 w 11150"/>
              <a:gd name="T47" fmla="*/ 6873 h 11150"/>
              <a:gd name="T48" fmla="*/ 4196 w 11150"/>
              <a:gd name="T49" fmla="*/ 6769 h 11150"/>
              <a:gd name="T50" fmla="*/ 5534 w 11150"/>
              <a:gd name="T51" fmla="*/ 3790 h 11150"/>
              <a:gd name="T52" fmla="*/ 7965 w 11150"/>
              <a:gd name="T53" fmla="*/ 4798 h 11150"/>
              <a:gd name="T54" fmla="*/ 9950 w 11150"/>
              <a:gd name="T55" fmla="*/ 0 h 11150"/>
              <a:gd name="T56" fmla="*/ 1350 w 11150"/>
              <a:gd name="T57" fmla="*/ 1200 h 11150"/>
              <a:gd name="T58" fmla="*/ 2150 w 11150"/>
              <a:gd name="T59" fmla="*/ 1258 h 11150"/>
              <a:gd name="T60" fmla="*/ 2550 w 11150"/>
              <a:gd name="T61" fmla="*/ 800 h 11150"/>
              <a:gd name="T62" fmla="*/ 10350 w 11150"/>
              <a:gd name="T63" fmla="*/ 1200 h 11150"/>
              <a:gd name="T64" fmla="*/ 9950 w 11150"/>
              <a:gd name="T65" fmla="*/ 9000 h 11150"/>
              <a:gd name="T66" fmla="*/ 9896 w 11150"/>
              <a:gd name="T67" fmla="*/ 9800 h 11150"/>
              <a:gd name="T68" fmla="*/ 11150 w 11150"/>
              <a:gd name="T69" fmla="*/ 8600 h 11150"/>
              <a:gd name="T70" fmla="*/ 9950 w 11150"/>
              <a:gd name="T71" fmla="*/ 0 h 1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50" h="11150">
                <a:moveTo>
                  <a:pt x="8600" y="11150"/>
                </a:moveTo>
                <a:lnTo>
                  <a:pt x="1200" y="11150"/>
                </a:lnTo>
                <a:cubicBezTo>
                  <a:pt x="539" y="11150"/>
                  <a:pt x="0" y="10612"/>
                  <a:pt x="0" y="9950"/>
                </a:cubicBezTo>
                <a:lnTo>
                  <a:pt x="0" y="2550"/>
                </a:lnTo>
                <a:cubicBezTo>
                  <a:pt x="0" y="1889"/>
                  <a:pt x="539" y="1350"/>
                  <a:pt x="1200" y="1350"/>
                </a:cubicBezTo>
                <a:lnTo>
                  <a:pt x="8600" y="1350"/>
                </a:lnTo>
                <a:cubicBezTo>
                  <a:pt x="9261" y="1350"/>
                  <a:pt x="9800" y="1889"/>
                  <a:pt x="9800" y="2550"/>
                </a:cubicBezTo>
                <a:lnTo>
                  <a:pt x="9800" y="9950"/>
                </a:lnTo>
                <a:cubicBezTo>
                  <a:pt x="9800" y="10612"/>
                  <a:pt x="9261" y="11150"/>
                  <a:pt x="8600" y="11150"/>
                </a:cubicBezTo>
                <a:close/>
                <a:moveTo>
                  <a:pt x="1200" y="2150"/>
                </a:moveTo>
                <a:cubicBezTo>
                  <a:pt x="980" y="2150"/>
                  <a:pt x="800" y="2330"/>
                  <a:pt x="800" y="2550"/>
                </a:cubicBezTo>
                <a:lnTo>
                  <a:pt x="800" y="9950"/>
                </a:lnTo>
                <a:cubicBezTo>
                  <a:pt x="800" y="10170"/>
                  <a:pt x="980" y="10350"/>
                  <a:pt x="1200" y="10350"/>
                </a:cubicBezTo>
                <a:lnTo>
                  <a:pt x="8600" y="10350"/>
                </a:lnTo>
                <a:cubicBezTo>
                  <a:pt x="8820" y="10350"/>
                  <a:pt x="9000" y="10170"/>
                  <a:pt x="9000" y="9950"/>
                </a:cubicBezTo>
                <a:lnTo>
                  <a:pt x="9000" y="2550"/>
                </a:lnTo>
                <a:cubicBezTo>
                  <a:pt x="9000" y="2330"/>
                  <a:pt x="8820" y="2150"/>
                  <a:pt x="8600" y="2150"/>
                </a:cubicBezTo>
                <a:lnTo>
                  <a:pt x="1200" y="2150"/>
                </a:lnTo>
                <a:close/>
                <a:moveTo>
                  <a:pt x="5435" y="7542"/>
                </a:moveTo>
                <a:lnTo>
                  <a:pt x="4266" y="8710"/>
                </a:lnTo>
                <a:cubicBezTo>
                  <a:pt x="3998" y="8979"/>
                  <a:pt x="3640" y="9128"/>
                  <a:pt x="3259" y="9128"/>
                </a:cubicBezTo>
                <a:cubicBezTo>
                  <a:pt x="2878" y="9128"/>
                  <a:pt x="2521" y="8980"/>
                  <a:pt x="2251" y="8710"/>
                </a:cubicBezTo>
                <a:cubicBezTo>
                  <a:pt x="1983" y="8442"/>
                  <a:pt x="1834" y="8084"/>
                  <a:pt x="1834" y="7703"/>
                </a:cubicBezTo>
                <a:cubicBezTo>
                  <a:pt x="1834" y="7323"/>
                  <a:pt x="1981" y="6965"/>
                  <a:pt x="2251" y="6695"/>
                </a:cubicBezTo>
                <a:lnTo>
                  <a:pt x="3211" y="5735"/>
                </a:lnTo>
                <a:cubicBezTo>
                  <a:pt x="3368" y="5579"/>
                  <a:pt x="3621" y="5579"/>
                  <a:pt x="3778" y="5735"/>
                </a:cubicBezTo>
                <a:cubicBezTo>
                  <a:pt x="3934" y="5891"/>
                  <a:pt x="3934" y="6145"/>
                  <a:pt x="3778" y="6301"/>
                </a:cubicBezTo>
                <a:lnTo>
                  <a:pt x="2818" y="7261"/>
                </a:lnTo>
                <a:cubicBezTo>
                  <a:pt x="2700" y="7379"/>
                  <a:pt x="2635" y="7536"/>
                  <a:pt x="2635" y="7703"/>
                </a:cubicBezTo>
                <a:cubicBezTo>
                  <a:pt x="2635" y="7869"/>
                  <a:pt x="2700" y="8026"/>
                  <a:pt x="2818" y="8144"/>
                </a:cubicBezTo>
                <a:cubicBezTo>
                  <a:pt x="2935" y="8261"/>
                  <a:pt x="3093" y="8326"/>
                  <a:pt x="3259" y="8326"/>
                </a:cubicBezTo>
                <a:cubicBezTo>
                  <a:pt x="3425" y="8326"/>
                  <a:pt x="3583" y="8261"/>
                  <a:pt x="3700" y="8144"/>
                </a:cubicBezTo>
                <a:lnTo>
                  <a:pt x="4869" y="6975"/>
                </a:lnTo>
                <a:cubicBezTo>
                  <a:pt x="5081" y="6763"/>
                  <a:pt x="5113" y="6429"/>
                  <a:pt x="4944" y="6183"/>
                </a:cubicBezTo>
                <a:cubicBezTo>
                  <a:pt x="4819" y="6000"/>
                  <a:pt x="4865" y="5751"/>
                  <a:pt x="5048" y="5626"/>
                </a:cubicBezTo>
                <a:cubicBezTo>
                  <a:pt x="5230" y="5501"/>
                  <a:pt x="5479" y="5548"/>
                  <a:pt x="5604" y="5730"/>
                </a:cubicBezTo>
                <a:cubicBezTo>
                  <a:pt x="5990" y="6295"/>
                  <a:pt x="5919" y="7058"/>
                  <a:pt x="5435" y="7542"/>
                </a:cubicBezTo>
                <a:close/>
                <a:moveTo>
                  <a:pt x="7548" y="5804"/>
                </a:moveTo>
                <a:lnTo>
                  <a:pt x="6588" y="6764"/>
                </a:lnTo>
                <a:cubicBezTo>
                  <a:pt x="6431" y="6920"/>
                  <a:pt x="6178" y="6920"/>
                  <a:pt x="6021" y="6764"/>
                </a:cubicBezTo>
                <a:cubicBezTo>
                  <a:pt x="5865" y="6608"/>
                  <a:pt x="5865" y="6354"/>
                  <a:pt x="6021" y="6198"/>
                </a:cubicBezTo>
                <a:lnTo>
                  <a:pt x="6981" y="5238"/>
                </a:lnTo>
                <a:cubicBezTo>
                  <a:pt x="7099" y="5120"/>
                  <a:pt x="7164" y="4963"/>
                  <a:pt x="7164" y="4797"/>
                </a:cubicBezTo>
                <a:cubicBezTo>
                  <a:pt x="7164" y="4630"/>
                  <a:pt x="7099" y="4473"/>
                  <a:pt x="6981" y="4355"/>
                </a:cubicBezTo>
                <a:cubicBezTo>
                  <a:pt x="6738" y="4112"/>
                  <a:pt x="6343" y="4112"/>
                  <a:pt x="6099" y="4355"/>
                </a:cubicBezTo>
                <a:lnTo>
                  <a:pt x="4930" y="5524"/>
                </a:lnTo>
                <a:cubicBezTo>
                  <a:pt x="4718" y="5737"/>
                  <a:pt x="4686" y="6070"/>
                  <a:pt x="4855" y="6317"/>
                </a:cubicBezTo>
                <a:cubicBezTo>
                  <a:pt x="4980" y="6499"/>
                  <a:pt x="4934" y="6748"/>
                  <a:pt x="4751" y="6873"/>
                </a:cubicBezTo>
                <a:cubicBezTo>
                  <a:pt x="4683" y="6920"/>
                  <a:pt x="4604" y="6943"/>
                  <a:pt x="4526" y="6943"/>
                </a:cubicBezTo>
                <a:cubicBezTo>
                  <a:pt x="4399" y="6943"/>
                  <a:pt x="4274" y="6882"/>
                  <a:pt x="4196" y="6769"/>
                </a:cubicBezTo>
                <a:cubicBezTo>
                  <a:pt x="3810" y="6204"/>
                  <a:pt x="3881" y="5443"/>
                  <a:pt x="4365" y="4959"/>
                </a:cubicBezTo>
                <a:lnTo>
                  <a:pt x="5534" y="3790"/>
                </a:lnTo>
                <a:cubicBezTo>
                  <a:pt x="6089" y="3235"/>
                  <a:pt x="6993" y="3235"/>
                  <a:pt x="7548" y="3790"/>
                </a:cubicBezTo>
                <a:cubicBezTo>
                  <a:pt x="7816" y="4059"/>
                  <a:pt x="7965" y="4417"/>
                  <a:pt x="7965" y="4798"/>
                </a:cubicBezTo>
                <a:cubicBezTo>
                  <a:pt x="7965" y="5178"/>
                  <a:pt x="7816" y="5535"/>
                  <a:pt x="7548" y="5804"/>
                </a:cubicBezTo>
                <a:close/>
                <a:moveTo>
                  <a:pt x="9950" y="0"/>
                </a:moveTo>
                <a:lnTo>
                  <a:pt x="2550" y="0"/>
                </a:lnTo>
                <a:cubicBezTo>
                  <a:pt x="1889" y="0"/>
                  <a:pt x="1350" y="539"/>
                  <a:pt x="1350" y="1200"/>
                </a:cubicBezTo>
                <a:lnTo>
                  <a:pt x="1350" y="1258"/>
                </a:lnTo>
                <a:lnTo>
                  <a:pt x="2150" y="1258"/>
                </a:lnTo>
                <a:lnTo>
                  <a:pt x="2150" y="1200"/>
                </a:lnTo>
                <a:cubicBezTo>
                  <a:pt x="2150" y="980"/>
                  <a:pt x="2330" y="800"/>
                  <a:pt x="2550" y="800"/>
                </a:cubicBezTo>
                <a:lnTo>
                  <a:pt x="9950" y="800"/>
                </a:lnTo>
                <a:cubicBezTo>
                  <a:pt x="10170" y="800"/>
                  <a:pt x="10350" y="980"/>
                  <a:pt x="10350" y="1200"/>
                </a:cubicBezTo>
                <a:lnTo>
                  <a:pt x="10350" y="8600"/>
                </a:lnTo>
                <a:cubicBezTo>
                  <a:pt x="10350" y="8820"/>
                  <a:pt x="10170" y="9000"/>
                  <a:pt x="9950" y="9000"/>
                </a:cubicBezTo>
                <a:lnTo>
                  <a:pt x="9896" y="9000"/>
                </a:lnTo>
                <a:lnTo>
                  <a:pt x="9896" y="9800"/>
                </a:lnTo>
                <a:lnTo>
                  <a:pt x="9950" y="9800"/>
                </a:lnTo>
                <a:cubicBezTo>
                  <a:pt x="10611" y="9800"/>
                  <a:pt x="11150" y="9262"/>
                  <a:pt x="11150" y="8600"/>
                </a:cubicBezTo>
                <a:lnTo>
                  <a:pt x="11150" y="1200"/>
                </a:lnTo>
                <a:cubicBezTo>
                  <a:pt x="11150" y="539"/>
                  <a:pt x="10611" y="0"/>
                  <a:pt x="9950" y="0"/>
                </a:cubicBezTo>
                <a:close/>
              </a:path>
            </a:pathLst>
          </a:custGeom>
          <a:solidFill>
            <a:schemeClr val="accent2">
              <a:lumMod val="20000"/>
              <a:lumOff val="80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lumMod val="20000"/>
                  <a:lumOff val="80000"/>
                </a:schemeClr>
              </a:solidFill>
            </a:endParaRPr>
          </a:p>
        </p:txBody>
      </p:sp>
      <p:sp>
        <p:nvSpPr>
          <p:cNvPr id="37" name="矩形: 圆角 9">
            <a:extLst>
              <a:ext uri="{FF2B5EF4-FFF2-40B4-BE49-F238E27FC236}">
                <a16:creationId xmlns:a16="http://schemas.microsoft.com/office/drawing/2014/main" xmlns="" id="{89477D20-985D-4DAC-8EA8-C494F16E74D1}"/>
              </a:ext>
            </a:extLst>
          </p:cNvPr>
          <p:cNvSpPr/>
          <p:nvPr/>
        </p:nvSpPr>
        <p:spPr>
          <a:xfrm>
            <a:off x="1286942" y="1845014"/>
            <a:ext cx="3489422" cy="4435136"/>
          </a:xfrm>
          <a:prstGeom prst="roundRect">
            <a:avLst>
              <a:gd name="adj" fmla="val 12687"/>
            </a:avLst>
          </a:prstGeom>
          <a:solidFill>
            <a:schemeClr val="accent1">
              <a:alpha val="60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38" name="矩形 37">
            <a:extLst>
              <a:ext uri="{FF2B5EF4-FFF2-40B4-BE49-F238E27FC236}">
                <a16:creationId xmlns:a16="http://schemas.microsoft.com/office/drawing/2014/main" xmlns="" id="{941430DE-172C-457D-8869-BFEE56FA9764}"/>
              </a:ext>
            </a:extLst>
          </p:cNvPr>
          <p:cNvSpPr/>
          <p:nvPr/>
        </p:nvSpPr>
        <p:spPr>
          <a:xfrm>
            <a:off x="1688887" y="3300021"/>
            <a:ext cx="2363559" cy="430887"/>
          </a:xfrm>
          <a:prstGeom prst="rect">
            <a:avLst/>
          </a:prstGeom>
        </p:spPr>
        <p:txBody>
          <a:bodyPr wrap="square" lIns="0" tIns="0" rIns="0" bIns="0">
            <a:spAutoFit/>
          </a:bodyPr>
          <a:lstStyle/>
          <a:p>
            <a:r>
              <a:rPr lang="zh-CN" altLang="en-US" sz="2800" b="1" dirty="0">
                <a:solidFill>
                  <a:schemeClr val="tx2"/>
                </a:solidFill>
                <a:latin typeface="+mj-ea"/>
                <a:ea typeface="+mj-ea"/>
              </a:rPr>
              <a:t>消费金融</a:t>
            </a:r>
          </a:p>
        </p:txBody>
      </p:sp>
      <p:cxnSp>
        <p:nvCxnSpPr>
          <p:cNvPr id="43" name="直接连接符 14">
            <a:extLst>
              <a:ext uri="{FF2B5EF4-FFF2-40B4-BE49-F238E27FC236}">
                <a16:creationId xmlns:a16="http://schemas.microsoft.com/office/drawing/2014/main" xmlns="" id="{4D440A62-6CDD-430F-9F7F-CBACA7EA6B25}"/>
              </a:ext>
            </a:extLst>
          </p:cNvPr>
          <p:cNvCxnSpPr>
            <a:cxnSpLocks/>
          </p:cNvCxnSpPr>
          <p:nvPr/>
        </p:nvCxnSpPr>
        <p:spPr>
          <a:xfrm>
            <a:off x="1688887" y="3931424"/>
            <a:ext cx="24561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圆角 49">
            <a:extLst>
              <a:ext uri="{FF2B5EF4-FFF2-40B4-BE49-F238E27FC236}">
                <a16:creationId xmlns:a16="http://schemas.microsoft.com/office/drawing/2014/main" xmlns="" id="{8CEB9B2C-1F4F-474D-8ED3-FBD5257933D2}"/>
              </a:ext>
            </a:extLst>
          </p:cNvPr>
          <p:cNvSpPr/>
          <p:nvPr/>
        </p:nvSpPr>
        <p:spPr>
          <a:xfrm>
            <a:off x="1688886"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4" name="矩形: 圆角 53">
            <a:extLst>
              <a:ext uri="{FF2B5EF4-FFF2-40B4-BE49-F238E27FC236}">
                <a16:creationId xmlns:a16="http://schemas.microsoft.com/office/drawing/2014/main" xmlns="" id="{AEC09E69-2606-4946-B645-EBB7A408F243}"/>
              </a:ext>
            </a:extLst>
          </p:cNvPr>
          <p:cNvSpPr/>
          <p:nvPr/>
        </p:nvSpPr>
        <p:spPr>
          <a:xfrm>
            <a:off x="3009509"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5" name="矩形: 圆角 54">
            <a:extLst>
              <a:ext uri="{FF2B5EF4-FFF2-40B4-BE49-F238E27FC236}">
                <a16:creationId xmlns:a16="http://schemas.microsoft.com/office/drawing/2014/main" xmlns="" id="{9D704CB6-579C-4283-9971-A06751E9FF6E}"/>
              </a:ext>
            </a:extLst>
          </p:cNvPr>
          <p:cNvSpPr/>
          <p:nvPr/>
        </p:nvSpPr>
        <p:spPr>
          <a:xfrm>
            <a:off x="1688886"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6" name="矩形: 圆角 55">
            <a:extLst>
              <a:ext uri="{FF2B5EF4-FFF2-40B4-BE49-F238E27FC236}">
                <a16:creationId xmlns:a16="http://schemas.microsoft.com/office/drawing/2014/main" xmlns="" id="{492BB76F-4AC0-4B80-AFD9-085846A6E9AB}"/>
              </a:ext>
            </a:extLst>
          </p:cNvPr>
          <p:cNvSpPr/>
          <p:nvPr/>
        </p:nvSpPr>
        <p:spPr>
          <a:xfrm>
            <a:off x="3009509"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116" name="iconfont-11119-5238511">
            <a:extLst>
              <a:ext uri="{FF2B5EF4-FFF2-40B4-BE49-F238E27FC236}">
                <a16:creationId xmlns:a16="http://schemas.microsoft.com/office/drawing/2014/main" xmlns="" id="{CB4A757D-786B-4FFB-BB12-1A22B4E8B40D}"/>
              </a:ext>
            </a:extLst>
          </p:cNvPr>
          <p:cNvSpPr>
            <a:spLocks/>
          </p:cNvSpPr>
          <p:nvPr/>
        </p:nvSpPr>
        <p:spPr>
          <a:xfrm>
            <a:off x="1677521" y="2202126"/>
            <a:ext cx="866243" cy="897379"/>
          </a:xfrm>
          <a:custGeom>
            <a:avLst/>
            <a:gdLst>
              <a:gd name="connsiteX0" fmla="*/ 250481 w 531516"/>
              <a:gd name="connsiteY0" fmla="*/ 476559 h 609487"/>
              <a:gd name="connsiteX1" fmla="*/ 280936 w 531516"/>
              <a:gd name="connsiteY1" fmla="*/ 476559 h 609487"/>
              <a:gd name="connsiteX2" fmla="*/ 280936 w 531516"/>
              <a:gd name="connsiteY2" fmla="*/ 533599 h 609487"/>
              <a:gd name="connsiteX3" fmla="*/ 250481 w 531516"/>
              <a:gd name="connsiteY3" fmla="*/ 533599 h 609487"/>
              <a:gd name="connsiteX4" fmla="*/ 280936 w 531516"/>
              <a:gd name="connsiteY4" fmla="*/ 446073 h 609487"/>
              <a:gd name="connsiteX5" fmla="*/ 344920 w 531516"/>
              <a:gd name="connsiteY5" fmla="*/ 446073 h 609487"/>
              <a:gd name="connsiteX6" fmla="*/ 344920 w 531516"/>
              <a:gd name="connsiteY6" fmla="*/ 476559 h 609487"/>
              <a:gd name="connsiteX7" fmla="*/ 280936 w 531516"/>
              <a:gd name="connsiteY7" fmla="*/ 476559 h 609487"/>
              <a:gd name="connsiteX8" fmla="*/ 186480 w 531516"/>
              <a:gd name="connsiteY8" fmla="*/ 446073 h 609487"/>
              <a:gd name="connsiteX9" fmla="*/ 250481 w 531516"/>
              <a:gd name="connsiteY9" fmla="*/ 446073 h 609487"/>
              <a:gd name="connsiteX10" fmla="*/ 250481 w 531516"/>
              <a:gd name="connsiteY10" fmla="*/ 476559 h 609487"/>
              <a:gd name="connsiteX11" fmla="*/ 186480 w 531516"/>
              <a:gd name="connsiteY11" fmla="*/ 476559 h 609487"/>
              <a:gd name="connsiteX12" fmla="*/ 250481 w 531516"/>
              <a:gd name="connsiteY12" fmla="*/ 411682 h 609487"/>
              <a:gd name="connsiteX13" fmla="*/ 280936 w 531516"/>
              <a:gd name="connsiteY13" fmla="*/ 411682 h 609487"/>
              <a:gd name="connsiteX14" fmla="*/ 280936 w 531516"/>
              <a:gd name="connsiteY14" fmla="*/ 446073 h 609487"/>
              <a:gd name="connsiteX15" fmla="*/ 250481 w 531516"/>
              <a:gd name="connsiteY15" fmla="*/ 446073 h 609487"/>
              <a:gd name="connsiteX16" fmla="*/ 284678 w 531516"/>
              <a:gd name="connsiteY16" fmla="*/ 381227 h 609487"/>
              <a:gd name="connsiteX17" fmla="*/ 344920 w 531516"/>
              <a:gd name="connsiteY17" fmla="*/ 381227 h 609487"/>
              <a:gd name="connsiteX18" fmla="*/ 344920 w 531516"/>
              <a:gd name="connsiteY18" fmla="*/ 411682 h 609487"/>
              <a:gd name="connsiteX19" fmla="*/ 280936 w 531516"/>
              <a:gd name="connsiteY19" fmla="*/ 411682 h 609487"/>
              <a:gd name="connsiteX20" fmla="*/ 280936 w 531516"/>
              <a:gd name="connsiteY20" fmla="*/ 386399 h 609487"/>
              <a:gd name="connsiteX21" fmla="*/ 186497 w 531516"/>
              <a:gd name="connsiteY21" fmla="*/ 381227 h 609487"/>
              <a:gd name="connsiteX22" fmla="*/ 246744 w 531516"/>
              <a:gd name="connsiteY22" fmla="*/ 381227 h 609487"/>
              <a:gd name="connsiteX23" fmla="*/ 250481 w 531516"/>
              <a:gd name="connsiteY23" fmla="*/ 386399 h 609487"/>
              <a:gd name="connsiteX24" fmla="*/ 250481 w 531516"/>
              <a:gd name="connsiteY24" fmla="*/ 411682 h 609487"/>
              <a:gd name="connsiteX25" fmla="*/ 186497 w 531516"/>
              <a:gd name="connsiteY25" fmla="*/ 411682 h 609487"/>
              <a:gd name="connsiteX26" fmla="*/ 309042 w 531516"/>
              <a:gd name="connsiteY26" fmla="*/ 289070 h 609487"/>
              <a:gd name="connsiteX27" fmla="*/ 351368 w 531516"/>
              <a:gd name="connsiteY27" fmla="*/ 289070 h 609487"/>
              <a:gd name="connsiteX28" fmla="*/ 284678 w 531516"/>
              <a:gd name="connsiteY28" fmla="*/ 381227 h 609487"/>
              <a:gd name="connsiteX29" fmla="*/ 280936 w 531516"/>
              <a:gd name="connsiteY29" fmla="*/ 381227 h 609487"/>
              <a:gd name="connsiteX30" fmla="*/ 280936 w 531516"/>
              <a:gd name="connsiteY30" fmla="*/ 386399 h 609487"/>
              <a:gd name="connsiteX31" fmla="*/ 280443 w 531516"/>
              <a:gd name="connsiteY31" fmla="*/ 387080 h 609487"/>
              <a:gd name="connsiteX32" fmla="*/ 270355 w 531516"/>
              <a:gd name="connsiteY32" fmla="*/ 387080 h 609487"/>
              <a:gd name="connsiteX33" fmla="*/ 267493 w 531516"/>
              <a:gd name="connsiteY33" fmla="*/ 381227 h 609487"/>
              <a:gd name="connsiteX34" fmla="*/ 265681 w 531516"/>
              <a:gd name="connsiteY34" fmla="*/ 377523 h 609487"/>
              <a:gd name="connsiteX35" fmla="*/ 180148 w 531516"/>
              <a:gd name="connsiteY35" fmla="*/ 289070 h 609487"/>
              <a:gd name="connsiteX36" fmla="*/ 222424 w 531516"/>
              <a:gd name="connsiteY36" fmla="*/ 289070 h 609487"/>
              <a:gd name="connsiteX37" fmla="*/ 265681 w 531516"/>
              <a:gd name="connsiteY37" fmla="*/ 377523 h 609487"/>
              <a:gd name="connsiteX38" fmla="*/ 263865 w 531516"/>
              <a:gd name="connsiteY38" fmla="*/ 381227 h 609487"/>
              <a:gd name="connsiteX39" fmla="*/ 260996 w 531516"/>
              <a:gd name="connsiteY39" fmla="*/ 387080 h 609487"/>
              <a:gd name="connsiteX40" fmla="*/ 270355 w 531516"/>
              <a:gd name="connsiteY40" fmla="*/ 387080 h 609487"/>
              <a:gd name="connsiteX41" fmla="*/ 270366 w 531516"/>
              <a:gd name="connsiteY41" fmla="*/ 387102 h 609487"/>
              <a:gd name="connsiteX42" fmla="*/ 250989 w 531516"/>
              <a:gd name="connsiteY42" fmla="*/ 387102 h 609487"/>
              <a:gd name="connsiteX43" fmla="*/ 250481 w 531516"/>
              <a:gd name="connsiteY43" fmla="*/ 386399 h 609487"/>
              <a:gd name="connsiteX44" fmla="*/ 250481 w 531516"/>
              <a:gd name="connsiteY44" fmla="*/ 381227 h 609487"/>
              <a:gd name="connsiteX45" fmla="*/ 246744 w 531516"/>
              <a:gd name="connsiteY45" fmla="*/ 381227 h 609487"/>
              <a:gd name="connsiteX46" fmla="*/ 265734 w 531516"/>
              <a:gd name="connsiteY46" fmla="*/ 183670 h 609487"/>
              <a:gd name="connsiteX47" fmla="*/ 30431 w 531516"/>
              <a:gd name="connsiteY47" fmla="*/ 482961 h 609487"/>
              <a:gd name="connsiteX48" fmla="*/ 72529 w 531516"/>
              <a:gd name="connsiteY48" fmla="*/ 565010 h 609487"/>
              <a:gd name="connsiteX49" fmla="*/ 265734 w 531516"/>
              <a:gd name="connsiteY49" fmla="*/ 578963 h 609487"/>
              <a:gd name="connsiteX50" fmla="*/ 459987 w 531516"/>
              <a:gd name="connsiteY50" fmla="*/ 565010 h 609487"/>
              <a:gd name="connsiteX51" fmla="*/ 501038 w 531516"/>
              <a:gd name="connsiteY51" fmla="*/ 482961 h 609487"/>
              <a:gd name="connsiteX52" fmla="*/ 265734 w 531516"/>
              <a:gd name="connsiteY52" fmla="*/ 183670 h 609487"/>
              <a:gd name="connsiteX53" fmla="*/ 293528 w 531516"/>
              <a:gd name="connsiteY53" fmla="*/ 157413 h 609487"/>
              <a:gd name="connsiteX54" fmla="*/ 319363 w 531516"/>
              <a:gd name="connsiteY54" fmla="*/ 161335 h 609487"/>
              <a:gd name="connsiteX55" fmla="*/ 531516 w 531516"/>
              <a:gd name="connsiteY55" fmla="*/ 483009 h 609487"/>
              <a:gd name="connsiteX56" fmla="*/ 265734 w 531516"/>
              <a:gd name="connsiteY56" fmla="*/ 609487 h 609487"/>
              <a:gd name="connsiteX57" fmla="*/ 0 w 531516"/>
              <a:gd name="connsiteY57" fmla="*/ 483009 h 609487"/>
              <a:gd name="connsiteX58" fmla="*/ 117050 w 531516"/>
              <a:gd name="connsiteY58" fmla="*/ 218789 h 609487"/>
              <a:gd name="connsiteX59" fmla="*/ 158742 w 531516"/>
              <a:gd name="connsiteY59" fmla="*/ 186709 h 609487"/>
              <a:gd name="connsiteX60" fmla="*/ 174805 w 531516"/>
              <a:gd name="connsiteY60" fmla="*/ 184575 h 609487"/>
              <a:gd name="connsiteX61" fmla="*/ 202832 w 531516"/>
              <a:gd name="connsiteY61" fmla="*/ 178641 h 609487"/>
              <a:gd name="connsiteX62" fmla="*/ 263620 w 531516"/>
              <a:gd name="connsiteY62" fmla="*/ 163291 h 609487"/>
              <a:gd name="connsiteX63" fmla="*/ 265782 w 531516"/>
              <a:gd name="connsiteY63" fmla="*/ 163717 h 609487"/>
              <a:gd name="connsiteX64" fmla="*/ 294153 w 531516"/>
              <a:gd name="connsiteY64" fmla="*/ 157271 h 609487"/>
              <a:gd name="connsiteX65" fmla="*/ 293528 w 531516"/>
              <a:gd name="connsiteY65" fmla="*/ 157413 h 609487"/>
              <a:gd name="connsiteX66" fmla="*/ 292905 w 531516"/>
              <a:gd name="connsiteY66" fmla="*/ 157318 h 609487"/>
              <a:gd name="connsiteX67" fmla="*/ 265734 w 531516"/>
              <a:gd name="connsiteY67" fmla="*/ 153193 h 609487"/>
              <a:gd name="connsiteX68" fmla="*/ 292905 w 531516"/>
              <a:gd name="connsiteY68" fmla="*/ 157318 h 609487"/>
              <a:gd name="connsiteX69" fmla="*/ 285580 w 531516"/>
              <a:gd name="connsiteY69" fmla="*/ 157596 h 609487"/>
              <a:gd name="connsiteX70" fmla="*/ 265245 w 531516"/>
              <a:gd name="connsiteY70" fmla="*/ 162881 h 609487"/>
              <a:gd name="connsiteX71" fmla="*/ 263620 w 531516"/>
              <a:gd name="connsiteY71" fmla="*/ 163291 h 609487"/>
              <a:gd name="connsiteX72" fmla="*/ 235590 w 531516"/>
              <a:gd name="connsiteY72" fmla="*/ 157770 h 609487"/>
              <a:gd name="connsiteX73" fmla="*/ 203040 w 531516"/>
              <a:gd name="connsiteY73" fmla="*/ 144502 h 609487"/>
              <a:gd name="connsiteX74" fmla="*/ 232625 w 531516"/>
              <a:gd name="connsiteY74" fmla="*/ 152501 h 609487"/>
              <a:gd name="connsiteX75" fmla="*/ 221957 w 531516"/>
              <a:gd name="connsiteY75" fmla="*/ 155071 h 609487"/>
              <a:gd name="connsiteX76" fmla="*/ 373263 w 531516"/>
              <a:gd name="connsiteY76" fmla="*/ 130741 h 609487"/>
              <a:gd name="connsiteX77" fmla="*/ 428587 w 531516"/>
              <a:gd name="connsiteY77" fmla="*/ 149120 h 609487"/>
              <a:gd name="connsiteX78" fmla="*/ 504686 w 531516"/>
              <a:gd name="connsiteY78" fmla="*/ 174594 h 609487"/>
              <a:gd name="connsiteX79" fmla="*/ 510782 w 531516"/>
              <a:gd name="connsiteY79" fmla="*/ 191783 h 609487"/>
              <a:gd name="connsiteX80" fmla="*/ 416920 w 531516"/>
              <a:gd name="connsiteY80" fmla="*/ 163167 h 609487"/>
              <a:gd name="connsiteX81" fmla="*/ 362060 w 531516"/>
              <a:gd name="connsiteY81" fmla="*/ 149073 h 609487"/>
              <a:gd name="connsiteX82" fmla="*/ 477876 w 531516"/>
              <a:gd name="connsiteY82" fmla="*/ 233399 h 609487"/>
              <a:gd name="connsiteX83" fmla="*/ 461446 w 531516"/>
              <a:gd name="connsiteY83" fmla="*/ 241255 h 609487"/>
              <a:gd name="connsiteX84" fmla="*/ 328487 w 531516"/>
              <a:gd name="connsiteY84" fmla="*/ 154072 h 609487"/>
              <a:gd name="connsiteX85" fmla="*/ 324915 w 531516"/>
              <a:gd name="connsiteY85" fmla="*/ 155024 h 609487"/>
              <a:gd name="connsiteX86" fmla="*/ 323677 w 531516"/>
              <a:gd name="connsiteY86" fmla="*/ 155310 h 609487"/>
              <a:gd name="connsiteX87" fmla="*/ 312433 w 531516"/>
              <a:gd name="connsiteY87" fmla="*/ 156578 h 609487"/>
              <a:gd name="connsiteX88" fmla="*/ 294153 w 531516"/>
              <a:gd name="connsiteY88" fmla="*/ 157271 h 609487"/>
              <a:gd name="connsiteX89" fmla="*/ 307628 w 531516"/>
              <a:gd name="connsiteY89" fmla="*/ 154209 h 609487"/>
              <a:gd name="connsiteX90" fmla="*/ 340246 w 531516"/>
              <a:gd name="connsiteY90" fmla="*/ 133198 h 609487"/>
              <a:gd name="connsiteX91" fmla="*/ 346793 w 531516"/>
              <a:gd name="connsiteY91" fmla="*/ 132032 h 609487"/>
              <a:gd name="connsiteX92" fmla="*/ 373263 w 531516"/>
              <a:gd name="connsiteY92" fmla="*/ 130741 h 609487"/>
              <a:gd name="connsiteX93" fmla="*/ 169244 w 531516"/>
              <a:gd name="connsiteY93" fmla="*/ 120827 h 609487"/>
              <a:gd name="connsiteX94" fmla="*/ 183031 w 531516"/>
              <a:gd name="connsiteY94" fmla="*/ 133323 h 609487"/>
              <a:gd name="connsiteX95" fmla="*/ 203040 w 531516"/>
              <a:gd name="connsiteY95" fmla="*/ 144502 h 609487"/>
              <a:gd name="connsiteX96" fmla="*/ 193527 w 531516"/>
              <a:gd name="connsiteY96" fmla="*/ 141930 h 609487"/>
              <a:gd name="connsiteX97" fmla="*/ 172622 w 531516"/>
              <a:gd name="connsiteY97" fmla="*/ 137835 h 609487"/>
              <a:gd name="connsiteX98" fmla="*/ 151097 w 531516"/>
              <a:gd name="connsiteY98" fmla="*/ 146311 h 609487"/>
              <a:gd name="connsiteX99" fmla="*/ 146239 w 531516"/>
              <a:gd name="connsiteY99" fmla="*/ 165738 h 609487"/>
              <a:gd name="connsiteX100" fmla="*/ 152763 w 531516"/>
              <a:gd name="connsiteY100" fmla="*/ 169118 h 609487"/>
              <a:gd name="connsiteX101" fmla="*/ 186801 w 531516"/>
              <a:gd name="connsiteY101" fmla="*/ 163542 h 609487"/>
              <a:gd name="connsiteX102" fmla="*/ 221957 w 531516"/>
              <a:gd name="connsiteY102" fmla="*/ 155071 h 609487"/>
              <a:gd name="connsiteX103" fmla="*/ 221993 w 531516"/>
              <a:gd name="connsiteY103" fmla="*/ 155092 h 609487"/>
              <a:gd name="connsiteX104" fmla="*/ 235590 w 531516"/>
              <a:gd name="connsiteY104" fmla="*/ 157770 h 609487"/>
              <a:gd name="connsiteX105" fmla="*/ 212108 w 531516"/>
              <a:gd name="connsiteY105" fmla="*/ 161335 h 609487"/>
              <a:gd name="connsiteX106" fmla="*/ 162193 w 531516"/>
              <a:gd name="connsiteY106" fmla="*/ 184054 h 609487"/>
              <a:gd name="connsiteX107" fmla="*/ 158742 w 531516"/>
              <a:gd name="connsiteY107" fmla="*/ 186709 h 609487"/>
              <a:gd name="connsiteX108" fmla="*/ 153525 w 531516"/>
              <a:gd name="connsiteY108" fmla="*/ 187402 h 609487"/>
              <a:gd name="connsiteX109" fmla="*/ 129667 w 531516"/>
              <a:gd name="connsiteY109" fmla="*/ 173547 h 609487"/>
              <a:gd name="connsiteX110" fmla="*/ 137525 w 531516"/>
              <a:gd name="connsiteY110" fmla="*/ 134026 h 609487"/>
              <a:gd name="connsiteX111" fmla="*/ 150425 w 531516"/>
              <a:gd name="connsiteY111" fmla="*/ 124443 h 609487"/>
              <a:gd name="connsiteX112" fmla="*/ 150249 w 531516"/>
              <a:gd name="connsiteY112" fmla="*/ 34667 h 609487"/>
              <a:gd name="connsiteX113" fmla="*/ 155440 w 531516"/>
              <a:gd name="connsiteY113" fmla="*/ 59572 h 609487"/>
              <a:gd name="connsiteX114" fmla="*/ 265734 w 531516"/>
              <a:gd name="connsiteY114" fmla="*/ 133240 h 609487"/>
              <a:gd name="connsiteX115" fmla="*/ 367266 w 531516"/>
              <a:gd name="connsiteY115" fmla="*/ 64334 h 609487"/>
              <a:gd name="connsiteX116" fmla="*/ 381267 w 531516"/>
              <a:gd name="connsiteY116" fmla="*/ 45905 h 609487"/>
              <a:gd name="connsiteX117" fmla="*/ 356122 w 531516"/>
              <a:gd name="connsiteY117" fmla="*/ 55477 h 609487"/>
              <a:gd name="connsiteX118" fmla="*/ 331882 w 531516"/>
              <a:gd name="connsiteY118" fmla="*/ 61048 h 609487"/>
              <a:gd name="connsiteX119" fmla="*/ 282497 w 531516"/>
              <a:gd name="connsiteY119" fmla="*/ 45715 h 609487"/>
              <a:gd name="connsiteX120" fmla="*/ 254829 w 531516"/>
              <a:gd name="connsiteY120" fmla="*/ 35238 h 609487"/>
              <a:gd name="connsiteX121" fmla="*/ 253876 w 531516"/>
              <a:gd name="connsiteY121" fmla="*/ 35381 h 609487"/>
              <a:gd name="connsiteX122" fmla="*/ 201968 w 531516"/>
              <a:gd name="connsiteY122" fmla="*/ 48334 h 609487"/>
              <a:gd name="connsiteX123" fmla="*/ 150249 w 531516"/>
              <a:gd name="connsiteY123" fmla="*/ 34667 h 609487"/>
              <a:gd name="connsiteX124" fmla="*/ 143582 w 531516"/>
              <a:gd name="connsiteY124" fmla="*/ 0 h 609487"/>
              <a:gd name="connsiteX125" fmla="*/ 201968 w 531516"/>
              <a:gd name="connsiteY125" fmla="*/ 17857 h 609487"/>
              <a:gd name="connsiteX126" fmla="*/ 240589 w 531516"/>
              <a:gd name="connsiteY126" fmla="*/ 8000 h 609487"/>
              <a:gd name="connsiteX127" fmla="*/ 254876 w 531516"/>
              <a:gd name="connsiteY127" fmla="*/ 4809 h 609487"/>
              <a:gd name="connsiteX128" fmla="*/ 331977 w 531516"/>
              <a:gd name="connsiteY128" fmla="*/ 30667 h 609487"/>
              <a:gd name="connsiteX129" fmla="*/ 342597 w 531516"/>
              <a:gd name="connsiteY129" fmla="*/ 28286 h 609487"/>
              <a:gd name="connsiteX130" fmla="*/ 385315 w 531516"/>
              <a:gd name="connsiteY130" fmla="*/ 15048 h 609487"/>
              <a:gd name="connsiteX131" fmla="*/ 404268 w 531516"/>
              <a:gd name="connsiteY131" fmla="*/ 20905 h 609487"/>
              <a:gd name="connsiteX132" fmla="*/ 387743 w 531516"/>
              <a:gd name="connsiteY132" fmla="*/ 87097 h 609487"/>
              <a:gd name="connsiteX133" fmla="*/ 342139 w 531516"/>
              <a:gd name="connsiteY133" fmla="*/ 131978 h 609487"/>
              <a:gd name="connsiteX134" fmla="*/ 340246 w 531516"/>
              <a:gd name="connsiteY134" fmla="*/ 133198 h 609487"/>
              <a:gd name="connsiteX135" fmla="*/ 327296 w 531516"/>
              <a:gd name="connsiteY135" fmla="*/ 135502 h 609487"/>
              <a:gd name="connsiteX136" fmla="*/ 307438 w 531516"/>
              <a:gd name="connsiteY136" fmla="*/ 133550 h 609487"/>
              <a:gd name="connsiteX137" fmla="*/ 283723 w 531516"/>
              <a:gd name="connsiteY137" fmla="*/ 139169 h 609487"/>
              <a:gd name="connsiteX138" fmla="*/ 199671 w 531516"/>
              <a:gd name="connsiteY138" fmla="*/ 124741 h 609487"/>
              <a:gd name="connsiteX139" fmla="*/ 175469 w 531516"/>
              <a:gd name="connsiteY139" fmla="*/ 119630 h 609487"/>
              <a:gd name="connsiteX140" fmla="*/ 169244 w 531516"/>
              <a:gd name="connsiteY140" fmla="*/ 120827 h 609487"/>
              <a:gd name="connsiteX141" fmla="*/ 151311 w 531516"/>
              <a:gd name="connsiteY141" fmla="*/ 104573 h 609487"/>
              <a:gd name="connsiteX142" fmla="*/ 129248 w 531516"/>
              <a:gd name="connsiteY142" fmla="*/ 75001 h 609487"/>
              <a:gd name="connsiteX143" fmla="*/ 134534 w 531516"/>
              <a:gd name="connsiteY143" fmla="*/ 3476 h 609487"/>
              <a:gd name="connsiteX144" fmla="*/ 143582 w 531516"/>
              <a:gd name="connsiteY144" fmla="*/ 0 h 60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31516" h="609487">
                <a:moveTo>
                  <a:pt x="250481" y="476559"/>
                </a:moveTo>
                <a:lnTo>
                  <a:pt x="280936" y="476559"/>
                </a:lnTo>
                <a:lnTo>
                  <a:pt x="280936" y="533599"/>
                </a:lnTo>
                <a:lnTo>
                  <a:pt x="250481" y="533599"/>
                </a:lnTo>
                <a:close/>
                <a:moveTo>
                  <a:pt x="280936" y="446073"/>
                </a:moveTo>
                <a:lnTo>
                  <a:pt x="344920" y="446073"/>
                </a:lnTo>
                <a:lnTo>
                  <a:pt x="344920" y="476559"/>
                </a:lnTo>
                <a:lnTo>
                  <a:pt x="280936" y="476559"/>
                </a:lnTo>
                <a:close/>
                <a:moveTo>
                  <a:pt x="186480" y="446073"/>
                </a:moveTo>
                <a:lnTo>
                  <a:pt x="250481" y="446073"/>
                </a:lnTo>
                <a:lnTo>
                  <a:pt x="250481" y="476559"/>
                </a:lnTo>
                <a:lnTo>
                  <a:pt x="186480" y="476559"/>
                </a:lnTo>
                <a:close/>
                <a:moveTo>
                  <a:pt x="250481" y="411682"/>
                </a:moveTo>
                <a:lnTo>
                  <a:pt x="280936" y="411682"/>
                </a:lnTo>
                <a:lnTo>
                  <a:pt x="280936" y="446073"/>
                </a:lnTo>
                <a:lnTo>
                  <a:pt x="250481" y="446073"/>
                </a:lnTo>
                <a:close/>
                <a:moveTo>
                  <a:pt x="284678" y="381227"/>
                </a:moveTo>
                <a:lnTo>
                  <a:pt x="344920" y="381227"/>
                </a:lnTo>
                <a:lnTo>
                  <a:pt x="344920" y="411682"/>
                </a:lnTo>
                <a:lnTo>
                  <a:pt x="280936" y="411682"/>
                </a:lnTo>
                <a:lnTo>
                  <a:pt x="280936" y="386399"/>
                </a:lnTo>
                <a:close/>
                <a:moveTo>
                  <a:pt x="186497" y="381227"/>
                </a:moveTo>
                <a:lnTo>
                  <a:pt x="246744" y="381227"/>
                </a:lnTo>
                <a:lnTo>
                  <a:pt x="250481" y="386399"/>
                </a:lnTo>
                <a:lnTo>
                  <a:pt x="250481" y="411682"/>
                </a:lnTo>
                <a:lnTo>
                  <a:pt x="186497" y="411682"/>
                </a:lnTo>
                <a:close/>
                <a:moveTo>
                  <a:pt x="309042" y="289070"/>
                </a:moveTo>
                <a:lnTo>
                  <a:pt x="351368" y="289070"/>
                </a:lnTo>
                <a:lnTo>
                  <a:pt x="284678" y="381227"/>
                </a:lnTo>
                <a:lnTo>
                  <a:pt x="280936" y="381227"/>
                </a:lnTo>
                <a:lnTo>
                  <a:pt x="280936" y="386399"/>
                </a:lnTo>
                <a:lnTo>
                  <a:pt x="280443" y="387080"/>
                </a:lnTo>
                <a:lnTo>
                  <a:pt x="270355" y="387080"/>
                </a:lnTo>
                <a:lnTo>
                  <a:pt x="267493" y="381227"/>
                </a:lnTo>
                <a:lnTo>
                  <a:pt x="265681" y="377523"/>
                </a:lnTo>
                <a:close/>
                <a:moveTo>
                  <a:pt x="180148" y="289070"/>
                </a:moveTo>
                <a:lnTo>
                  <a:pt x="222424" y="289070"/>
                </a:lnTo>
                <a:lnTo>
                  <a:pt x="265681" y="377523"/>
                </a:lnTo>
                <a:lnTo>
                  <a:pt x="263865" y="381227"/>
                </a:lnTo>
                <a:lnTo>
                  <a:pt x="260996" y="387080"/>
                </a:lnTo>
                <a:lnTo>
                  <a:pt x="270355" y="387080"/>
                </a:lnTo>
                <a:lnTo>
                  <a:pt x="270366" y="387102"/>
                </a:lnTo>
                <a:lnTo>
                  <a:pt x="250989" y="387102"/>
                </a:lnTo>
                <a:lnTo>
                  <a:pt x="250481" y="386399"/>
                </a:lnTo>
                <a:lnTo>
                  <a:pt x="250481" y="381227"/>
                </a:lnTo>
                <a:lnTo>
                  <a:pt x="246744" y="381227"/>
                </a:lnTo>
                <a:close/>
                <a:moveTo>
                  <a:pt x="265734" y="183670"/>
                </a:moveTo>
                <a:cubicBezTo>
                  <a:pt x="139010" y="183670"/>
                  <a:pt x="30431" y="348292"/>
                  <a:pt x="30431" y="482961"/>
                </a:cubicBezTo>
                <a:cubicBezTo>
                  <a:pt x="30431" y="544391"/>
                  <a:pt x="50337" y="556820"/>
                  <a:pt x="72529" y="565010"/>
                </a:cubicBezTo>
                <a:cubicBezTo>
                  <a:pt x="110246" y="578963"/>
                  <a:pt x="175489" y="578963"/>
                  <a:pt x="265734" y="578963"/>
                </a:cubicBezTo>
                <a:cubicBezTo>
                  <a:pt x="356836" y="578963"/>
                  <a:pt x="422651" y="578963"/>
                  <a:pt x="459987" y="565010"/>
                </a:cubicBezTo>
                <a:cubicBezTo>
                  <a:pt x="481655" y="557010"/>
                  <a:pt x="501038" y="544629"/>
                  <a:pt x="501038" y="482961"/>
                </a:cubicBezTo>
                <a:cubicBezTo>
                  <a:pt x="501038" y="348245"/>
                  <a:pt x="392410" y="183670"/>
                  <a:pt x="265734" y="183670"/>
                </a:cubicBezTo>
                <a:close/>
                <a:moveTo>
                  <a:pt x="293528" y="157413"/>
                </a:moveTo>
                <a:lnTo>
                  <a:pt x="319363" y="161335"/>
                </a:lnTo>
                <a:cubicBezTo>
                  <a:pt x="440582" y="198336"/>
                  <a:pt x="531516" y="354382"/>
                  <a:pt x="531516" y="483009"/>
                </a:cubicBezTo>
                <a:cubicBezTo>
                  <a:pt x="531516" y="609487"/>
                  <a:pt x="457701" y="609487"/>
                  <a:pt x="265734" y="609487"/>
                </a:cubicBezTo>
                <a:cubicBezTo>
                  <a:pt x="76815" y="609487"/>
                  <a:pt x="0" y="609440"/>
                  <a:pt x="0" y="483009"/>
                </a:cubicBezTo>
                <a:cubicBezTo>
                  <a:pt x="0" y="391132"/>
                  <a:pt x="46376" y="285267"/>
                  <a:pt x="117050" y="218789"/>
                </a:cubicBezTo>
                <a:lnTo>
                  <a:pt x="158742" y="186709"/>
                </a:lnTo>
                <a:lnTo>
                  <a:pt x="174805" y="184575"/>
                </a:lnTo>
                <a:cubicBezTo>
                  <a:pt x="183216" y="183040"/>
                  <a:pt x="192751" y="180986"/>
                  <a:pt x="202832" y="178641"/>
                </a:cubicBezTo>
                <a:lnTo>
                  <a:pt x="263620" y="163291"/>
                </a:lnTo>
                <a:lnTo>
                  <a:pt x="265782" y="163717"/>
                </a:lnTo>
                <a:close/>
                <a:moveTo>
                  <a:pt x="294153" y="157271"/>
                </a:moveTo>
                <a:lnTo>
                  <a:pt x="293528" y="157413"/>
                </a:lnTo>
                <a:lnTo>
                  <a:pt x="292905" y="157318"/>
                </a:lnTo>
                <a:close/>
                <a:moveTo>
                  <a:pt x="265734" y="153193"/>
                </a:moveTo>
                <a:lnTo>
                  <a:pt x="292905" y="157318"/>
                </a:lnTo>
                <a:lnTo>
                  <a:pt x="285580" y="157596"/>
                </a:lnTo>
                <a:cubicBezTo>
                  <a:pt x="279341" y="159167"/>
                  <a:pt x="272436" y="160976"/>
                  <a:pt x="265245" y="162881"/>
                </a:cubicBezTo>
                <a:lnTo>
                  <a:pt x="263620" y="163291"/>
                </a:lnTo>
                <a:lnTo>
                  <a:pt x="235590" y="157770"/>
                </a:lnTo>
                <a:close/>
                <a:moveTo>
                  <a:pt x="203040" y="144502"/>
                </a:moveTo>
                <a:lnTo>
                  <a:pt x="232625" y="152501"/>
                </a:lnTo>
                <a:lnTo>
                  <a:pt x="221957" y="155071"/>
                </a:lnTo>
                <a:close/>
                <a:moveTo>
                  <a:pt x="373263" y="130741"/>
                </a:moveTo>
                <a:cubicBezTo>
                  <a:pt x="392205" y="131408"/>
                  <a:pt x="412705" y="135931"/>
                  <a:pt x="428587" y="149120"/>
                </a:cubicBezTo>
                <a:cubicBezTo>
                  <a:pt x="461732" y="176642"/>
                  <a:pt x="494686" y="178165"/>
                  <a:pt x="504686" y="174594"/>
                </a:cubicBezTo>
                <a:lnTo>
                  <a:pt x="510782" y="191783"/>
                </a:lnTo>
                <a:cubicBezTo>
                  <a:pt x="494781" y="197497"/>
                  <a:pt x="455065" y="194830"/>
                  <a:pt x="416920" y="163167"/>
                </a:cubicBezTo>
                <a:cubicBezTo>
                  <a:pt x="401919" y="150739"/>
                  <a:pt x="380537" y="148216"/>
                  <a:pt x="362060" y="149073"/>
                </a:cubicBezTo>
                <a:cubicBezTo>
                  <a:pt x="409682" y="171880"/>
                  <a:pt x="468351" y="213163"/>
                  <a:pt x="477876" y="233399"/>
                </a:cubicBezTo>
                <a:lnTo>
                  <a:pt x="461446" y="241255"/>
                </a:lnTo>
                <a:cubicBezTo>
                  <a:pt x="452303" y="221781"/>
                  <a:pt x="369251" y="167261"/>
                  <a:pt x="328487" y="154072"/>
                </a:cubicBezTo>
                <a:cubicBezTo>
                  <a:pt x="326296" y="154596"/>
                  <a:pt x="325058" y="155024"/>
                  <a:pt x="324915" y="155024"/>
                </a:cubicBezTo>
                <a:lnTo>
                  <a:pt x="323677" y="155310"/>
                </a:lnTo>
                <a:cubicBezTo>
                  <a:pt x="323058" y="155406"/>
                  <a:pt x="319046" y="156013"/>
                  <a:pt x="312433" y="156578"/>
                </a:cubicBezTo>
                <a:lnTo>
                  <a:pt x="294153" y="157271"/>
                </a:lnTo>
                <a:lnTo>
                  <a:pt x="307628" y="154209"/>
                </a:lnTo>
                <a:lnTo>
                  <a:pt x="340246" y="133198"/>
                </a:lnTo>
                <a:lnTo>
                  <a:pt x="346793" y="132032"/>
                </a:lnTo>
                <a:cubicBezTo>
                  <a:pt x="354711" y="131039"/>
                  <a:pt x="363792" y="130408"/>
                  <a:pt x="373263" y="130741"/>
                </a:cubicBezTo>
                <a:close/>
                <a:moveTo>
                  <a:pt x="169244" y="120827"/>
                </a:moveTo>
                <a:lnTo>
                  <a:pt x="183031" y="133323"/>
                </a:lnTo>
                <a:lnTo>
                  <a:pt x="203040" y="144502"/>
                </a:lnTo>
                <a:lnTo>
                  <a:pt x="193527" y="141930"/>
                </a:lnTo>
                <a:cubicBezTo>
                  <a:pt x="185908" y="139169"/>
                  <a:pt x="178860" y="137835"/>
                  <a:pt x="172622" y="137835"/>
                </a:cubicBezTo>
                <a:cubicBezTo>
                  <a:pt x="163621" y="137835"/>
                  <a:pt x="156240" y="140692"/>
                  <a:pt x="151097" y="146311"/>
                </a:cubicBezTo>
                <a:cubicBezTo>
                  <a:pt x="145049" y="152882"/>
                  <a:pt x="144096" y="161262"/>
                  <a:pt x="146239" y="165738"/>
                </a:cubicBezTo>
                <a:cubicBezTo>
                  <a:pt x="147049" y="167404"/>
                  <a:pt x="148477" y="169356"/>
                  <a:pt x="152763" y="169118"/>
                </a:cubicBezTo>
                <a:cubicBezTo>
                  <a:pt x="160526" y="168761"/>
                  <a:pt x="172681" y="166607"/>
                  <a:pt x="186801" y="163542"/>
                </a:cubicBezTo>
                <a:lnTo>
                  <a:pt x="221957" y="155071"/>
                </a:lnTo>
                <a:lnTo>
                  <a:pt x="221993" y="155092"/>
                </a:lnTo>
                <a:lnTo>
                  <a:pt x="235590" y="157770"/>
                </a:lnTo>
                <a:lnTo>
                  <a:pt x="212108" y="161335"/>
                </a:lnTo>
                <a:cubicBezTo>
                  <a:pt x="194792" y="166621"/>
                  <a:pt x="178095" y="174336"/>
                  <a:pt x="162193" y="184054"/>
                </a:cubicBezTo>
                <a:lnTo>
                  <a:pt x="158742" y="186709"/>
                </a:lnTo>
                <a:lnTo>
                  <a:pt x="153525" y="187402"/>
                </a:lnTo>
                <a:cubicBezTo>
                  <a:pt x="142953" y="187783"/>
                  <a:pt x="133953" y="182689"/>
                  <a:pt x="129667" y="173547"/>
                </a:cubicBezTo>
                <a:cubicBezTo>
                  <a:pt x="124000" y="161548"/>
                  <a:pt x="127286" y="145311"/>
                  <a:pt x="137525" y="134026"/>
                </a:cubicBezTo>
                <a:cubicBezTo>
                  <a:pt x="139972" y="131312"/>
                  <a:pt x="144186" y="127480"/>
                  <a:pt x="150425" y="124443"/>
                </a:cubicBezTo>
                <a:close/>
                <a:moveTo>
                  <a:pt x="150249" y="34667"/>
                </a:moveTo>
                <a:cubicBezTo>
                  <a:pt x="149011" y="40858"/>
                  <a:pt x="149726" y="49763"/>
                  <a:pt x="155440" y="59572"/>
                </a:cubicBezTo>
                <a:cubicBezTo>
                  <a:pt x="172299" y="88144"/>
                  <a:pt x="217588" y="133240"/>
                  <a:pt x="265734" y="133240"/>
                </a:cubicBezTo>
                <a:cubicBezTo>
                  <a:pt x="318738" y="133240"/>
                  <a:pt x="355312" y="75192"/>
                  <a:pt x="367266" y="64334"/>
                </a:cubicBezTo>
                <a:cubicBezTo>
                  <a:pt x="373980" y="58286"/>
                  <a:pt x="378743" y="51144"/>
                  <a:pt x="381267" y="45905"/>
                </a:cubicBezTo>
                <a:cubicBezTo>
                  <a:pt x="376742" y="46715"/>
                  <a:pt x="368885" y="49096"/>
                  <a:pt x="356122" y="55477"/>
                </a:cubicBezTo>
                <a:cubicBezTo>
                  <a:pt x="348693" y="59191"/>
                  <a:pt x="340549" y="61048"/>
                  <a:pt x="331882" y="61048"/>
                </a:cubicBezTo>
                <a:cubicBezTo>
                  <a:pt x="313976" y="61048"/>
                  <a:pt x="297975" y="53286"/>
                  <a:pt x="282497" y="45715"/>
                </a:cubicBezTo>
                <a:cubicBezTo>
                  <a:pt x="272925" y="41096"/>
                  <a:pt x="261067" y="35238"/>
                  <a:pt x="254829" y="35238"/>
                </a:cubicBezTo>
                <a:cubicBezTo>
                  <a:pt x="254590" y="35238"/>
                  <a:pt x="254067" y="35238"/>
                  <a:pt x="253876" y="35381"/>
                </a:cubicBezTo>
                <a:cubicBezTo>
                  <a:pt x="236208" y="44001"/>
                  <a:pt x="218683" y="48334"/>
                  <a:pt x="201968" y="48334"/>
                </a:cubicBezTo>
                <a:cubicBezTo>
                  <a:pt x="179061" y="48334"/>
                  <a:pt x="161917" y="40429"/>
                  <a:pt x="150249" y="34667"/>
                </a:cubicBezTo>
                <a:close/>
                <a:moveTo>
                  <a:pt x="143582" y="0"/>
                </a:moveTo>
                <a:cubicBezTo>
                  <a:pt x="156964" y="0"/>
                  <a:pt x="173489" y="17857"/>
                  <a:pt x="201968" y="17857"/>
                </a:cubicBezTo>
                <a:cubicBezTo>
                  <a:pt x="212921" y="17857"/>
                  <a:pt x="225684" y="15238"/>
                  <a:pt x="240589" y="8000"/>
                </a:cubicBezTo>
                <a:cubicBezTo>
                  <a:pt x="245209" y="5762"/>
                  <a:pt x="250019" y="4809"/>
                  <a:pt x="254876" y="4809"/>
                </a:cubicBezTo>
                <a:cubicBezTo>
                  <a:pt x="280592" y="4809"/>
                  <a:pt x="309452" y="30667"/>
                  <a:pt x="331977" y="30667"/>
                </a:cubicBezTo>
                <a:cubicBezTo>
                  <a:pt x="335692" y="30667"/>
                  <a:pt x="339264" y="29953"/>
                  <a:pt x="342597" y="28286"/>
                </a:cubicBezTo>
                <a:cubicBezTo>
                  <a:pt x="362265" y="18524"/>
                  <a:pt x="375552" y="15048"/>
                  <a:pt x="385315" y="15048"/>
                </a:cubicBezTo>
                <a:cubicBezTo>
                  <a:pt x="393696" y="15048"/>
                  <a:pt x="399411" y="17619"/>
                  <a:pt x="404268" y="20905"/>
                </a:cubicBezTo>
                <a:cubicBezTo>
                  <a:pt x="425508" y="35191"/>
                  <a:pt x="407840" y="69001"/>
                  <a:pt x="387743" y="87097"/>
                </a:cubicBezTo>
                <a:cubicBezTo>
                  <a:pt x="377981" y="95859"/>
                  <a:pt x="362622" y="115014"/>
                  <a:pt x="342139" y="131978"/>
                </a:cubicBezTo>
                <a:lnTo>
                  <a:pt x="340246" y="133198"/>
                </a:lnTo>
                <a:lnTo>
                  <a:pt x="327296" y="135502"/>
                </a:lnTo>
                <a:cubicBezTo>
                  <a:pt x="319201" y="133360"/>
                  <a:pt x="312391" y="132503"/>
                  <a:pt x="307438" y="133550"/>
                </a:cubicBezTo>
                <a:cubicBezTo>
                  <a:pt x="301581" y="134741"/>
                  <a:pt x="293437" y="136693"/>
                  <a:pt x="283723" y="139169"/>
                </a:cubicBezTo>
                <a:cubicBezTo>
                  <a:pt x="260960" y="138835"/>
                  <a:pt x="230244" y="135788"/>
                  <a:pt x="199671" y="124741"/>
                </a:cubicBezTo>
                <a:cubicBezTo>
                  <a:pt x="190540" y="121456"/>
                  <a:pt x="182497" y="119941"/>
                  <a:pt x="175469" y="119630"/>
                </a:cubicBezTo>
                <a:lnTo>
                  <a:pt x="169244" y="120827"/>
                </a:lnTo>
                <a:lnTo>
                  <a:pt x="151311" y="104573"/>
                </a:lnTo>
                <a:cubicBezTo>
                  <a:pt x="142213" y="94510"/>
                  <a:pt x="134725" y="84311"/>
                  <a:pt x="129248" y="75001"/>
                </a:cubicBezTo>
                <a:cubicBezTo>
                  <a:pt x="112770" y="46953"/>
                  <a:pt x="118247" y="17143"/>
                  <a:pt x="134534" y="3476"/>
                </a:cubicBezTo>
                <a:cubicBezTo>
                  <a:pt x="137486" y="1000"/>
                  <a:pt x="140439" y="0"/>
                  <a:pt x="143582" y="0"/>
                </a:cubicBezTo>
                <a:close/>
              </a:path>
            </a:pathLst>
          </a:custGeom>
          <a:solidFill>
            <a:schemeClr val="accent2">
              <a:lumMod val="20000"/>
              <a:lumOff val="80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cxnSp>
        <p:nvCxnSpPr>
          <p:cNvPr id="23" name="直接连接符 22">
            <a:extLst>
              <a:ext uri="{FF2B5EF4-FFF2-40B4-BE49-F238E27FC236}">
                <a16:creationId xmlns:a16="http://schemas.microsoft.com/office/drawing/2014/main" xmlns="" id="{CB25E941-D8B5-4147-85F9-69D13F7B8C26}"/>
              </a:ext>
            </a:extLst>
          </p:cNvPr>
          <p:cNvCxnSpPr>
            <a:cxnSpLocks/>
          </p:cNvCxnSpPr>
          <p:nvPr/>
        </p:nvCxnSpPr>
        <p:spPr>
          <a:xfrm>
            <a:off x="5730240" y="2895600"/>
            <a:ext cx="0" cy="2335457"/>
          </a:xfrm>
          <a:prstGeom prst="line">
            <a:avLst/>
          </a:prstGeom>
          <a:ln w="19050">
            <a:gradFill>
              <a:gsLst>
                <a:gs pos="100000">
                  <a:schemeClr val="accent1">
                    <a:lumMod val="5000"/>
                    <a:lumOff val="95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21E48768-F061-401D-99D5-98FEE4CF5B3F}"/>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5FCBB90-DCA3-410B-9892-D8623BD81E59}"/>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BF01484F-6A0C-4873-8ECA-27F53F174B2C}"/>
              </a:ext>
            </a:extLst>
          </p:cNvPr>
          <p:cNvCxnSpPr>
            <a:cxnSpLocks/>
          </p:cNvCxnSpPr>
          <p:nvPr/>
        </p:nvCxnSpPr>
        <p:spPr>
          <a:xfrm>
            <a:off x="6574301" y="1429501"/>
            <a:ext cx="0" cy="2571831"/>
          </a:xfrm>
          <a:prstGeom prst="line">
            <a:avLst/>
          </a:prstGeom>
          <a:ln w="12700">
            <a:gradFill>
              <a:gsLst>
                <a:gs pos="100000">
                  <a:schemeClr val="accent1">
                    <a:lumMod val="5000"/>
                    <a:lumOff val="95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606EAE13-6D38-400B-8B12-7A3A29148122}"/>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D50DA70F-48D4-44F5-AAF3-B8F24D465034}"/>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89201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03.</a:t>
            </a:r>
            <a:r>
              <a:rPr lang="zh-CN" altLang="en-US" dirty="0"/>
              <a:t>项目介绍</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a:xfrm>
            <a:off x="2723211" y="577850"/>
            <a:ext cx="4781405" cy="249299"/>
          </a:xfrm>
        </p:spPr>
        <p:txBody>
          <a:bodyPr/>
          <a:lstStyle/>
          <a:p>
            <a:pPr lvl="0"/>
            <a:r>
              <a:rPr lang="en-US" altLang="zh-CN" dirty="0"/>
              <a:t>INTRODUCTION TO THE PROJECT</a:t>
            </a:r>
          </a:p>
        </p:txBody>
      </p:sp>
      <p:sp>
        <p:nvSpPr>
          <p:cNvPr id="9" name="Right Triangle 5">
            <a:extLst>
              <a:ext uri="{FF2B5EF4-FFF2-40B4-BE49-F238E27FC236}">
                <a16:creationId xmlns:a16="http://schemas.microsoft.com/office/drawing/2014/main" xmlns="" id="{C848EE5C-A1CA-444E-9302-36457144B452}"/>
              </a:ext>
            </a:extLst>
          </p:cNvPr>
          <p:cNvSpPr/>
          <p:nvPr/>
        </p:nvSpPr>
        <p:spPr>
          <a:xfrm flipV="1">
            <a:off x="11248433" y="919023"/>
            <a:ext cx="270464" cy="27046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xmlns="" id="{E0492E73-0936-473B-9A16-DA4E58C5BFA5}"/>
              </a:ext>
            </a:extLst>
          </p:cNvPr>
          <p:cNvSpPr/>
          <p:nvPr/>
        </p:nvSpPr>
        <p:spPr>
          <a:xfrm>
            <a:off x="0" y="2563289"/>
            <a:ext cx="12192000" cy="4294712"/>
          </a:xfrm>
          <a:custGeom>
            <a:avLst/>
            <a:gdLst>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2338940 w 12192000"/>
              <a:gd name="connsiteY5" fmla="*/ 1503487 h 4285880"/>
              <a:gd name="connsiteX6" fmla="*/ 6333425 w 12192000"/>
              <a:gd name="connsiteY6" fmla="*/ 1108852 h 4285880"/>
              <a:gd name="connsiteX7" fmla="*/ 9567513 w 12192000"/>
              <a:gd name="connsiteY7" fmla="*/ 358080 h 4285880"/>
              <a:gd name="connsiteX8" fmla="*/ 12107697 w 12192000"/>
              <a:gd name="connsiteY8" fmla="*/ 6787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2338940 w 12192000"/>
              <a:gd name="connsiteY5" fmla="*/ 1503487 h 4285880"/>
              <a:gd name="connsiteX6" fmla="*/ 6531545 w 12192000"/>
              <a:gd name="connsiteY6" fmla="*/ 1124092 h 4285880"/>
              <a:gd name="connsiteX7" fmla="*/ 9567513 w 12192000"/>
              <a:gd name="connsiteY7" fmla="*/ 358080 h 4285880"/>
              <a:gd name="connsiteX8" fmla="*/ 12107697 w 12192000"/>
              <a:gd name="connsiteY8" fmla="*/ 6787 h 4285880"/>
              <a:gd name="connsiteX9" fmla="*/ 12192000 w 12192000"/>
              <a:gd name="connsiteY9" fmla="*/ 0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1531220 w 12192000"/>
              <a:gd name="connsiteY5" fmla="*/ 1640647 h 4285880"/>
              <a:gd name="connsiteX6" fmla="*/ 6531545 w 12192000"/>
              <a:gd name="connsiteY6" fmla="*/ 1124092 h 4285880"/>
              <a:gd name="connsiteX7" fmla="*/ 9567513 w 12192000"/>
              <a:gd name="connsiteY7" fmla="*/ 358080 h 4285880"/>
              <a:gd name="connsiteX8" fmla="*/ 12107697 w 12192000"/>
              <a:gd name="connsiteY8" fmla="*/ 6787 h 4285880"/>
              <a:gd name="connsiteX9" fmla="*/ 12192000 w 12192000"/>
              <a:gd name="connsiteY9" fmla="*/ 0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1531220 w 12192000"/>
              <a:gd name="connsiteY5" fmla="*/ 1640647 h 4285880"/>
              <a:gd name="connsiteX6" fmla="*/ 6531545 w 12192000"/>
              <a:gd name="connsiteY6" fmla="*/ 1124092 h 4285880"/>
              <a:gd name="connsiteX7" fmla="*/ 10070433 w 12192000"/>
              <a:gd name="connsiteY7" fmla="*/ 312360 h 4285880"/>
              <a:gd name="connsiteX8" fmla="*/ 12107697 w 12192000"/>
              <a:gd name="connsiteY8" fmla="*/ 6787 h 4285880"/>
              <a:gd name="connsiteX9" fmla="*/ 12192000 w 12192000"/>
              <a:gd name="connsiteY9" fmla="*/ 0 h 428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85880">
                <a:moveTo>
                  <a:pt x="12192000" y="0"/>
                </a:moveTo>
                <a:lnTo>
                  <a:pt x="12192000" y="4285880"/>
                </a:lnTo>
                <a:lnTo>
                  <a:pt x="0" y="4285880"/>
                </a:lnTo>
                <a:lnTo>
                  <a:pt x="0" y="1911118"/>
                </a:lnTo>
                <a:lnTo>
                  <a:pt x="391515" y="1835757"/>
                </a:lnTo>
                <a:cubicBezTo>
                  <a:pt x="1091641" y="1709378"/>
                  <a:pt x="507882" y="1759258"/>
                  <a:pt x="1531220" y="1640647"/>
                </a:cubicBezTo>
                <a:cubicBezTo>
                  <a:pt x="2554558" y="1522036"/>
                  <a:pt x="5326783" y="1314992"/>
                  <a:pt x="6531545" y="1124092"/>
                </a:cubicBezTo>
                <a:cubicBezTo>
                  <a:pt x="7736306" y="933191"/>
                  <a:pt x="9058176" y="500054"/>
                  <a:pt x="10070433" y="312360"/>
                </a:cubicBezTo>
                <a:cubicBezTo>
                  <a:pt x="10956158" y="148130"/>
                  <a:pt x="11379493" y="71378"/>
                  <a:pt x="12107697" y="6787"/>
                </a:cubicBezTo>
                <a:lnTo>
                  <a:pt x="12192000" y="0"/>
                </a:lnTo>
                <a:close/>
              </a:path>
            </a:pathLst>
          </a:custGeom>
          <a:gradFill flip="none" rotWithShape="1">
            <a:gsLst>
              <a:gs pos="10000">
                <a:schemeClr val="accent1"/>
              </a:gs>
              <a:gs pos="96000">
                <a:schemeClr val="accent1">
                  <a:alpha val="0"/>
                  <a:lumMod val="34000"/>
                  <a:lumOff val="66000"/>
                </a:schemeClr>
              </a:gs>
            </a:gsLst>
            <a:lin ang="5400000" scaled="1"/>
            <a:tileRect/>
          </a:gradFill>
          <a:ln>
            <a:noFill/>
          </a:ln>
          <a:effectLst>
            <a:innerShdw blurRad="165100" dist="50800" dir="16200000">
              <a:prstClr val="black">
                <a:alpha val="19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xmlns="" id="{0056469B-C4F9-4447-8366-202CF8C16604}"/>
              </a:ext>
            </a:extLst>
          </p:cNvPr>
          <p:cNvGrpSpPr/>
          <p:nvPr/>
        </p:nvGrpSpPr>
        <p:grpSpPr>
          <a:xfrm>
            <a:off x="660400" y="2645165"/>
            <a:ext cx="245650" cy="1836623"/>
            <a:chOff x="660400" y="2609028"/>
            <a:chExt cx="245650" cy="1836623"/>
          </a:xfrm>
        </p:grpSpPr>
        <p:sp>
          <p:nvSpPr>
            <p:cNvPr id="36" name="椭圆 35">
              <a:extLst>
                <a:ext uri="{FF2B5EF4-FFF2-40B4-BE49-F238E27FC236}">
                  <a16:creationId xmlns:a16="http://schemas.microsoft.com/office/drawing/2014/main" xmlns="" id="{8503BAA0-439F-46FE-AABF-FAA7750134E1}"/>
                </a:ext>
              </a:extLst>
            </p:cNvPr>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9" name="直接连接符 48">
              <a:extLst>
                <a:ext uri="{FF2B5EF4-FFF2-40B4-BE49-F238E27FC236}">
                  <a16:creationId xmlns:a16="http://schemas.microsoft.com/office/drawing/2014/main" xmlns="" id="{E3CF3E17-2390-4BBB-9811-167B0A1F3F4F}"/>
                </a:ext>
              </a:extLst>
            </p:cNvPr>
            <p:cNvCxnSpPr>
              <a:cxnSpLocks/>
            </p:cNvCxnSpPr>
            <p:nvPr/>
          </p:nvCxnSpPr>
          <p:spPr>
            <a:xfrm>
              <a:off x="776432" y="2609028"/>
              <a:ext cx="0" cy="1563101"/>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5C07D6BA-FC0D-464C-9825-9BA390B809D6}"/>
              </a:ext>
            </a:extLst>
          </p:cNvPr>
          <p:cNvGrpSpPr/>
          <p:nvPr/>
        </p:nvGrpSpPr>
        <p:grpSpPr>
          <a:xfrm rot="10800000">
            <a:off x="1795745" y="4079523"/>
            <a:ext cx="245650" cy="1836714"/>
            <a:chOff x="3833072" y="2242263"/>
            <a:chExt cx="245650" cy="1836714"/>
          </a:xfrm>
        </p:grpSpPr>
        <p:sp>
          <p:nvSpPr>
            <p:cNvPr id="38" name="椭圆 37">
              <a:extLst>
                <a:ext uri="{FF2B5EF4-FFF2-40B4-BE49-F238E27FC236}">
                  <a16:creationId xmlns:a16="http://schemas.microsoft.com/office/drawing/2014/main" xmlns="" id="{1CF5B60A-18C9-4E2C-8B5E-2C0AA8CB5BC3}"/>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xmlns="" id="{20FF6BBF-66FB-4B73-8DAA-33EB91B06471}"/>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BC6ED595-70BA-4650-8681-E71183DFE3B9}"/>
              </a:ext>
            </a:extLst>
          </p:cNvPr>
          <p:cNvGrpSpPr/>
          <p:nvPr/>
        </p:nvGrpSpPr>
        <p:grpSpPr>
          <a:xfrm>
            <a:off x="3372559" y="2309200"/>
            <a:ext cx="245650" cy="1820200"/>
            <a:chOff x="5882100" y="2057650"/>
            <a:chExt cx="245650" cy="1820200"/>
          </a:xfrm>
        </p:grpSpPr>
        <p:sp>
          <p:nvSpPr>
            <p:cNvPr id="40" name="椭圆 39">
              <a:extLst>
                <a:ext uri="{FF2B5EF4-FFF2-40B4-BE49-F238E27FC236}">
                  <a16:creationId xmlns:a16="http://schemas.microsoft.com/office/drawing/2014/main" xmlns="" id="{92AB311F-F0A3-4553-B9FC-1D2C038765F7}"/>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xmlns="" id="{7EC5C613-25EF-467A-8D28-29F8745E3428}"/>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7" name="组合 86">
            <a:extLst>
              <a:ext uri="{FF2B5EF4-FFF2-40B4-BE49-F238E27FC236}">
                <a16:creationId xmlns:a16="http://schemas.microsoft.com/office/drawing/2014/main" xmlns="" id="{230C2193-31CA-4A67-8179-2AA1B09B6B78}"/>
              </a:ext>
            </a:extLst>
          </p:cNvPr>
          <p:cNvGrpSpPr/>
          <p:nvPr/>
        </p:nvGrpSpPr>
        <p:grpSpPr>
          <a:xfrm rot="10800000">
            <a:off x="8064781" y="3201830"/>
            <a:ext cx="245650" cy="1855139"/>
            <a:chOff x="7931128" y="1591826"/>
            <a:chExt cx="245650" cy="1855139"/>
          </a:xfrm>
        </p:grpSpPr>
        <p:sp>
          <p:nvSpPr>
            <p:cNvPr id="42" name="椭圆 41">
              <a:extLst>
                <a:ext uri="{FF2B5EF4-FFF2-40B4-BE49-F238E27FC236}">
                  <a16:creationId xmlns:a16="http://schemas.microsoft.com/office/drawing/2014/main" xmlns="" id="{B284C29D-F0DB-4887-AA4D-EF4C3D488A29}"/>
                </a:ext>
              </a:extLst>
            </p:cNvPr>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xmlns="" id="{67498A4B-7089-4A79-90C5-4AE52D25BE5F}"/>
                </a:ext>
              </a:extLst>
            </p:cNvPr>
            <p:cNvCxnSpPr>
              <a:cxnSpLocks/>
            </p:cNvCxnSpPr>
            <p:nvPr/>
          </p:nvCxnSpPr>
          <p:spPr>
            <a:xfrm>
              <a:off x="8052254" y="1591826"/>
              <a:ext cx="0" cy="158136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89" name="文本框 88">
            <a:extLst>
              <a:ext uri="{FF2B5EF4-FFF2-40B4-BE49-F238E27FC236}">
                <a16:creationId xmlns:a16="http://schemas.microsoft.com/office/drawing/2014/main" xmlns="" id="{19BDE4C8-9382-4E6C-86E0-067EA84E5103}"/>
              </a:ext>
            </a:extLst>
          </p:cNvPr>
          <p:cNvSpPr txBox="1"/>
          <p:nvPr/>
        </p:nvSpPr>
        <p:spPr>
          <a:xfrm>
            <a:off x="899257" y="3018216"/>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kern="1200" dirty="0">
                <a:latin typeface="+mn-ea"/>
              </a:rPr>
              <a:t>金融独立运营</a:t>
            </a:r>
          </a:p>
        </p:txBody>
      </p:sp>
      <p:sp>
        <p:nvSpPr>
          <p:cNvPr id="91" name="文本框 90">
            <a:extLst>
              <a:ext uri="{FF2B5EF4-FFF2-40B4-BE49-F238E27FC236}">
                <a16:creationId xmlns:a16="http://schemas.microsoft.com/office/drawing/2014/main" xmlns="" id="{28C24424-9B03-4AF9-9DCA-0925DC277F7C}"/>
              </a:ext>
            </a:extLst>
          </p:cNvPr>
          <p:cNvSpPr txBox="1"/>
          <p:nvPr/>
        </p:nvSpPr>
        <p:spPr>
          <a:xfrm>
            <a:off x="2043093" y="5626362"/>
            <a:ext cx="24368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京保贝上线</a:t>
            </a:r>
          </a:p>
        </p:txBody>
      </p:sp>
      <p:grpSp>
        <p:nvGrpSpPr>
          <p:cNvPr id="24" name="组合 23">
            <a:extLst>
              <a:ext uri="{FF2B5EF4-FFF2-40B4-BE49-F238E27FC236}">
                <a16:creationId xmlns:a16="http://schemas.microsoft.com/office/drawing/2014/main" xmlns="" id="{B5C2C9C3-CB54-4DAC-862D-F4A762BA34B5}"/>
              </a:ext>
            </a:extLst>
          </p:cNvPr>
          <p:cNvGrpSpPr/>
          <p:nvPr/>
        </p:nvGrpSpPr>
        <p:grpSpPr>
          <a:xfrm>
            <a:off x="9542777" y="341302"/>
            <a:ext cx="1976121" cy="788291"/>
            <a:chOff x="1651086" y="1188625"/>
            <a:chExt cx="1122851" cy="447914"/>
          </a:xfrm>
          <a:solidFill>
            <a:schemeClr val="accent2"/>
          </a:solidFill>
        </p:grpSpPr>
        <p:sp>
          <p:nvSpPr>
            <p:cNvPr id="25" name="Rectangle 4">
              <a:extLst>
                <a:ext uri="{FF2B5EF4-FFF2-40B4-BE49-F238E27FC236}">
                  <a16:creationId xmlns:a16="http://schemas.microsoft.com/office/drawing/2014/main" xmlns="" id="{78510D6D-57EA-46EE-9D7E-9288F7C8F534}"/>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lang="en-US" altLang="zh-CN" sz="2000" b="1" dirty="0">
                  <a:solidFill>
                    <a:schemeClr val="tx1"/>
                  </a:solidFill>
                  <a:latin typeface="+mj-ea"/>
                  <a:ea typeface="+mj-ea"/>
                  <a:cs typeface="Montserrat" charset="0"/>
                </a:rPr>
                <a:t>3.3 </a:t>
              </a:r>
              <a:r>
                <a:rPr lang="zh-CN" altLang="en-US" sz="2000" b="1" dirty="0">
                  <a:solidFill>
                    <a:schemeClr val="tx1"/>
                  </a:solidFill>
                  <a:latin typeface="+mj-ea"/>
                  <a:ea typeface="+mj-ea"/>
                  <a:cs typeface="Montserrat" charset="0"/>
                </a:rPr>
                <a:t>发展历程</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6" name="Right Triangle 5">
              <a:extLst>
                <a:ext uri="{FF2B5EF4-FFF2-40B4-BE49-F238E27FC236}">
                  <a16:creationId xmlns:a16="http://schemas.microsoft.com/office/drawing/2014/main" xmlns="" id="{3F44BF9C-D50C-4271-9C76-00146D51CD95}"/>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1" name="矩形 30">
            <a:extLst>
              <a:ext uri="{FF2B5EF4-FFF2-40B4-BE49-F238E27FC236}">
                <a16:creationId xmlns:a16="http://schemas.microsoft.com/office/drawing/2014/main" xmlns="" id="{C5946584-E19E-4191-AC31-BB7477C7C3CB}"/>
              </a:ext>
            </a:extLst>
          </p:cNvPr>
          <p:cNvSpPr/>
          <p:nvPr/>
        </p:nvSpPr>
        <p:spPr>
          <a:xfrm>
            <a:off x="906050" y="2817826"/>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373CC111-6326-4E87-84B8-AB0357A73A3D}"/>
              </a:ext>
            </a:extLst>
          </p:cNvPr>
          <p:cNvSpPr txBox="1"/>
          <p:nvPr/>
        </p:nvSpPr>
        <p:spPr>
          <a:xfrm>
            <a:off x="906051" y="2628417"/>
            <a:ext cx="120850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33" name="矩形 32">
            <a:extLst>
              <a:ext uri="{FF2B5EF4-FFF2-40B4-BE49-F238E27FC236}">
                <a16:creationId xmlns:a16="http://schemas.microsoft.com/office/drawing/2014/main" xmlns="" id="{4EDD0B5D-BC6B-4B29-A436-B56AE11FA3DA}"/>
              </a:ext>
            </a:extLst>
          </p:cNvPr>
          <p:cNvSpPr/>
          <p:nvPr/>
        </p:nvSpPr>
        <p:spPr>
          <a:xfrm>
            <a:off x="2051583" y="5418758"/>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282272CE-1D09-4117-92EE-2A35F129AD50}"/>
              </a:ext>
            </a:extLst>
          </p:cNvPr>
          <p:cNvSpPr txBox="1"/>
          <p:nvPr/>
        </p:nvSpPr>
        <p:spPr>
          <a:xfrm>
            <a:off x="2051583" y="5229349"/>
            <a:ext cx="1403435" cy="307777"/>
          </a:xfrm>
          <a:prstGeom prst="rect">
            <a:avLst/>
          </a:prstGeom>
          <a:noFill/>
        </p:spPr>
        <p:txBody>
          <a:bodyPr wrap="square" lIns="0" tIns="0" rIns="0" bIns="0">
            <a:spAutoFit/>
          </a:bodyPr>
          <a:lstStyle/>
          <a:p>
            <a:r>
              <a:rPr lang="en-US" altLang="zh-CN" sz="2000" b="1" dirty="0">
                <a:latin typeface="+mj-ea"/>
                <a:ea typeface="+mj-ea"/>
              </a:rPr>
              <a:t>20XX.12</a:t>
            </a:r>
            <a:endParaRPr lang="zh-CN" altLang="en-US" sz="2000" b="1" dirty="0">
              <a:latin typeface="+mj-ea"/>
              <a:ea typeface="+mj-ea"/>
            </a:endParaRPr>
          </a:p>
        </p:txBody>
      </p:sp>
      <p:sp>
        <p:nvSpPr>
          <p:cNvPr id="35" name="文本框 34">
            <a:extLst>
              <a:ext uri="{FF2B5EF4-FFF2-40B4-BE49-F238E27FC236}">
                <a16:creationId xmlns:a16="http://schemas.microsoft.com/office/drawing/2014/main" xmlns="" id="{69BB7448-62A1-45B5-AE53-281C6EBADB72}"/>
              </a:ext>
            </a:extLst>
          </p:cNvPr>
          <p:cNvSpPr txBox="1"/>
          <p:nvPr/>
        </p:nvSpPr>
        <p:spPr>
          <a:xfrm>
            <a:off x="8308734" y="4752205"/>
            <a:ext cx="2548160"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dirty="0">
                <a:latin typeface="+mn-ea"/>
              </a:rPr>
              <a:t>X</a:t>
            </a:r>
            <a:r>
              <a:rPr lang="zh-CN" altLang="en-US" sz="1600" kern="1200" dirty="0">
                <a:latin typeface="+mn-ea"/>
              </a:rPr>
              <a:t>小贷和快捷支付网银</a:t>
            </a:r>
            <a:r>
              <a:rPr lang="en-US" altLang="zh-CN" sz="1600" kern="1200" dirty="0">
                <a:latin typeface="+mn-ea"/>
              </a:rPr>
              <a:t>+</a:t>
            </a:r>
            <a:r>
              <a:rPr lang="zh-CN" altLang="en-US" sz="1600" kern="1200" dirty="0">
                <a:latin typeface="+mn-ea"/>
              </a:rPr>
              <a:t>上线</a:t>
            </a:r>
          </a:p>
        </p:txBody>
      </p:sp>
      <p:sp>
        <p:nvSpPr>
          <p:cNvPr id="37" name="矩形 36">
            <a:extLst>
              <a:ext uri="{FF2B5EF4-FFF2-40B4-BE49-F238E27FC236}">
                <a16:creationId xmlns:a16="http://schemas.microsoft.com/office/drawing/2014/main" xmlns="" id="{F2C8747F-D231-43DA-9AE4-87355BECF24D}"/>
              </a:ext>
            </a:extLst>
          </p:cNvPr>
          <p:cNvSpPr/>
          <p:nvPr/>
        </p:nvSpPr>
        <p:spPr>
          <a:xfrm>
            <a:off x="8317223" y="4544602"/>
            <a:ext cx="1022901"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139BBB17-7912-4020-B6B3-79D2BCB32DF9}"/>
              </a:ext>
            </a:extLst>
          </p:cNvPr>
          <p:cNvSpPr txBox="1"/>
          <p:nvPr/>
        </p:nvSpPr>
        <p:spPr>
          <a:xfrm>
            <a:off x="8317225" y="4355193"/>
            <a:ext cx="113847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41" name="文本框 40">
            <a:extLst>
              <a:ext uri="{FF2B5EF4-FFF2-40B4-BE49-F238E27FC236}">
                <a16:creationId xmlns:a16="http://schemas.microsoft.com/office/drawing/2014/main" xmlns="" id="{70D5D0A4-1E51-4860-AD22-5DFF33A02AD3}"/>
              </a:ext>
            </a:extLst>
          </p:cNvPr>
          <p:cNvSpPr txBox="1"/>
          <p:nvPr/>
        </p:nvSpPr>
        <p:spPr>
          <a:xfrm>
            <a:off x="3614811" y="2670096"/>
            <a:ext cx="25331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信用支付产品</a:t>
            </a:r>
            <a:r>
              <a:rPr lang="en-US" altLang="zh-CN" sz="1600" kern="1200" dirty="0">
                <a:latin typeface="+mn-ea"/>
              </a:rPr>
              <a:t>“XX</a:t>
            </a:r>
            <a:r>
              <a:rPr lang="zh-CN" altLang="en-US" sz="1600" kern="1200" dirty="0">
                <a:latin typeface="+mn-ea"/>
              </a:rPr>
              <a:t>白条”上线</a:t>
            </a:r>
          </a:p>
        </p:txBody>
      </p:sp>
      <p:sp>
        <p:nvSpPr>
          <p:cNvPr id="43" name="矩形 42">
            <a:extLst>
              <a:ext uri="{FF2B5EF4-FFF2-40B4-BE49-F238E27FC236}">
                <a16:creationId xmlns:a16="http://schemas.microsoft.com/office/drawing/2014/main" xmlns="" id="{D2EE1FD1-494D-404E-91AF-62B1C9927048}"/>
              </a:ext>
            </a:extLst>
          </p:cNvPr>
          <p:cNvSpPr/>
          <p:nvPr/>
        </p:nvSpPr>
        <p:spPr>
          <a:xfrm>
            <a:off x="3621604" y="2469706"/>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151D3456-5E05-4D79-A5D2-548480B386CE}"/>
              </a:ext>
            </a:extLst>
          </p:cNvPr>
          <p:cNvSpPr txBox="1"/>
          <p:nvPr/>
        </p:nvSpPr>
        <p:spPr>
          <a:xfrm>
            <a:off x="3621605" y="2280297"/>
            <a:ext cx="1208500" cy="307777"/>
          </a:xfrm>
          <a:prstGeom prst="rect">
            <a:avLst/>
          </a:prstGeom>
          <a:noFill/>
        </p:spPr>
        <p:txBody>
          <a:bodyPr wrap="square" lIns="0" tIns="0" rIns="0" bIns="0">
            <a:spAutoFit/>
          </a:bodyPr>
          <a:lstStyle/>
          <a:p>
            <a:r>
              <a:rPr lang="en-US" altLang="zh-CN" sz="2000" b="1" dirty="0">
                <a:latin typeface="+mj-ea"/>
                <a:ea typeface="+mj-ea"/>
              </a:rPr>
              <a:t>20XX.02</a:t>
            </a:r>
            <a:endParaRPr lang="zh-CN" altLang="en-US" sz="2000" b="1" dirty="0">
              <a:latin typeface="+mj-ea"/>
              <a:ea typeface="+mj-ea"/>
            </a:endParaRPr>
          </a:p>
        </p:txBody>
      </p:sp>
      <p:grpSp>
        <p:nvGrpSpPr>
          <p:cNvPr id="47" name="组合 46">
            <a:extLst>
              <a:ext uri="{FF2B5EF4-FFF2-40B4-BE49-F238E27FC236}">
                <a16:creationId xmlns:a16="http://schemas.microsoft.com/office/drawing/2014/main" xmlns="" id="{5CCF12F6-8E62-42DF-B2F7-4003F72C29B2}"/>
              </a:ext>
            </a:extLst>
          </p:cNvPr>
          <p:cNvGrpSpPr/>
          <p:nvPr/>
        </p:nvGrpSpPr>
        <p:grpSpPr>
          <a:xfrm rot="10800000">
            <a:off x="4767831" y="3806554"/>
            <a:ext cx="245650" cy="1836714"/>
            <a:chOff x="3833072" y="2242263"/>
            <a:chExt cx="245650" cy="1836714"/>
          </a:xfrm>
        </p:grpSpPr>
        <p:sp>
          <p:nvSpPr>
            <p:cNvPr id="48" name="椭圆 47">
              <a:extLst>
                <a:ext uri="{FF2B5EF4-FFF2-40B4-BE49-F238E27FC236}">
                  <a16:creationId xmlns:a16="http://schemas.microsoft.com/office/drawing/2014/main" xmlns="" id="{8868BF81-645C-4285-8DE2-C9CBBFA79FFE}"/>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xmlns="" id="{77107E62-08CE-49EB-96FE-3CC2E3670632}"/>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xmlns="" id="{E1BE872F-BA58-419C-9EA1-41516455CDEC}"/>
              </a:ext>
            </a:extLst>
          </p:cNvPr>
          <p:cNvSpPr txBox="1"/>
          <p:nvPr/>
        </p:nvSpPr>
        <p:spPr>
          <a:xfrm>
            <a:off x="5015179" y="5353393"/>
            <a:ext cx="2665895"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a:t>
            </a:r>
            <a:r>
              <a:rPr lang="zh-CN" altLang="en-US" sz="1600" kern="1200" dirty="0">
                <a:latin typeface="+mn-ea"/>
              </a:rPr>
              <a:t>金库、理财及网银钱包上线</a:t>
            </a:r>
          </a:p>
        </p:txBody>
      </p:sp>
      <p:sp>
        <p:nvSpPr>
          <p:cNvPr id="52" name="矩形 51">
            <a:extLst>
              <a:ext uri="{FF2B5EF4-FFF2-40B4-BE49-F238E27FC236}">
                <a16:creationId xmlns:a16="http://schemas.microsoft.com/office/drawing/2014/main" xmlns="" id="{E227E429-262B-49D3-9A3B-32F246E31D08}"/>
              </a:ext>
            </a:extLst>
          </p:cNvPr>
          <p:cNvSpPr/>
          <p:nvPr/>
        </p:nvSpPr>
        <p:spPr>
          <a:xfrm>
            <a:off x="5023669" y="5145789"/>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ED3B402D-BB92-4284-947A-834248124CFD}"/>
              </a:ext>
            </a:extLst>
          </p:cNvPr>
          <p:cNvSpPr txBox="1"/>
          <p:nvPr/>
        </p:nvSpPr>
        <p:spPr>
          <a:xfrm>
            <a:off x="5023669" y="4956380"/>
            <a:ext cx="1403435" cy="307777"/>
          </a:xfrm>
          <a:prstGeom prst="rect">
            <a:avLst/>
          </a:prstGeom>
          <a:noFill/>
        </p:spPr>
        <p:txBody>
          <a:bodyPr wrap="square" lIns="0" tIns="0" rIns="0" bIns="0">
            <a:spAutoFit/>
          </a:bodyPr>
          <a:lstStyle/>
          <a:p>
            <a:r>
              <a:rPr lang="en-US" altLang="zh-CN" sz="2000" b="1" dirty="0">
                <a:latin typeface="+mj-ea"/>
                <a:ea typeface="+mj-ea"/>
              </a:rPr>
              <a:t>20XX.03</a:t>
            </a:r>
            <a:endParaRPr lang="zh-CN" altLang="en-US" sz="2000" b="1" dirty="0">
              <a:latin typeface="+mj-ea"/>
              <a:ea typeface="+mj-ea"/>
            </a:endParaRPr>
          </a:p>
        </p:txBody>
      </p:sp>
      <p:grpSp>
        <p:nvGrpSpPr>
          <p:cNvPr id="54" name="组合 53">
            <a:extLst>
              <a:ext uri="{FF2B5EF4-FFF2-40B4-BE49-F238E27FC236}">
                <a16:creationId xmlns:a16="http://schemas.microsoft.com/office/drawing/2014/main" xmlns="" id="{6952EAC3-4BF7-4B8F-8A74-E9EC808F10D1}"/>
              </a:ext>
            </a:extLst>
          </p:cNvPr>
          <p:cNvGrpSpPr/>
          <p:nvPr/>
        </p:nvGrpSpPr>
        <p:grpSpPr>
          <a:xfrm>
            <a:off x="6047071" y="2074369"/>
            <a:ext cx="245650" cy="1820200"/>
            <a:chOff x="5882100" y="2057650"/>
            <a:chExt cx="245650" cy="1820200"/>
          </a:xfrm>
        </p:grpSpPr>
        <p:sp>
          <p:nvSpPr>
            <p:cNvPr id="56" name="椭圆 55">
              <a:extLst>
                <a:ext uri="{FF2B5EF4-FFF2-40B4-BE49-F238E27FC236}">
                  <a16:creationId xmlns:a16="http://schemas.microsoft.com/office/drawing/2014/main" xmlns="" id="{E49A403C-9BF8-41EF-81F4-43ECC57C1277}"/>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xmlns="" id="{303EFF9B-3825-4281-AC2C-AE1AB2410CAE}"/>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58" name="文本框 57">
            <a:extLst>
              <a:ext uri="{FF2B5EF4-FFF2-40B4-BE49-F238E27FC236}">
                <a16:creationId xmlns:a16="http://schemas.microsoft.com/office/drawing/2014/main" xmlns="" id="{E0D124BB-DD7A-4472-90F9-539337426C2C}"/>
              </a:ext>
            </a:extLst>
          </p:cNvPr>
          <p:cNvSpPr txBox="1"/>
          <p:nvPr/>
        </p:nvSpPr>
        <p:spPr>
          <a:xfrm>
            <a:off x="6289323" y="2412571"/>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权益类众筹上线</a:t>
            </a:r>
          </a:p>
        </p:txBody>
      </p:sp>
      <p:sp>
        <p:nvSpPr>
          <p:cNvPr id="59" name="矩形 58">
            <a:extLst>
              <a:ext uri="{FF2B5EF4-FFF2-40B4-BE49-F238E27FC236}">
                <a16:creationId xmlns:a16="http://schemas.microsoft.com/office/drawing/2014/main" xmlns="" id="{9FF2CD76-171F-497C-8EEF-43152ED5DC62}"/>
              </a:ext>
            </a:extLst>
          </p:cNvPr>
          <p:cNvSpPr/>
          <p:nvPr/>
        </p:nvSpPr>
        <p:spPr>
          <a:xfrm>
            <a:off x="6296116" y="2212181"/>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4DDA9EF5-A462-4D20-90C2-7B399BDBB83A}"/>
              </a:ext>
            </a:extLst>
          </p:cNvPr>
          <p:cNvSpPr txBox="1"/>
          <p:nvPr/>
        </p:nvSpPr>
        <p:spPr>
          <a:xfrm>
            <a:off x="6296117" y="2022772"/>
            <a:ext cx="1208500" cy="307777"/>
          </a:xfrm>
          <a:prstGeom prst="rect">
            <a:avLst/>
          </a:prstGeom>
          <a:noFill/>
        </p:spPr>
        <p:txBody>
          <a:bodyPr wrap="square" lIns="0" tIns="0" rIns="0" bIns="0">
            <a:spAutoFit/>
          </a:bodyPr>
          <a:lstStyle/>
          <a:p>
            <a:r>
              <a:rPr lang="en-US" altLang="zh-CN" sz="2000" b="1" dirty="0">
                <a:latin typeface="+mj-ea"/>
                <a:ea typeface="+mj-ea"/>
              </a:rPr>
              <a:t>20XX.07</a:t>
            </a:r>
            <a:endParaRPr lang="zh-CN" altLang="en-US" sz="2000" b="1" dirty="0">
              <a:latin typeface="+mj-ea"/>
              <a:ea typeface="+mj-ea"/>
            </a:endParaRPr>
          </a:p>
        </p:txBody>
      </p:sp>
      <p:grpSp>
        <p:nvGrpSpPr>
          <p:cNvPr id="62" name="组合 61">
            <a:extLst>
              <a:ext uri="{FF2B5EF4-FFF2-40B4-BE49-F238E27FC236}">
                <a16:creationId xmlns:a16="http://schemas.microsoft.com/office/drawing/2014/main" xmlns="" id="{9CB5F765-1D02-42ED-AE41-B9063CB87E23}"/>
              </a:ext>
            </a:extLst>
          </p:cNvPr>
          <p:cNvGrpSpPr/>
          <p:nvPr/>
        </p:nvGrpSpPr>
        <p:grpSpPr>
          <a:xfrm>
            <a:off x="9419952" y="1645920"/>
            <a:ext cx="245650" cy="1529288"/>
            <a:chOff x="5882100" y="2348562"/>
            <a:chExt cx="245650" cy="1529288"/>
          </a:xfrm>
        </p:grpSpPr>
        <p:sp>
          <p:nvSpPr>
            <p:cNvPr id="63" name="椭圆 62">
              <a:extLst>
                <a:ext uri="{FF2B5EF4-FFF2-40B4-BE49-F238E27FC236}">
                  <a16:creationId xmlns:a16="http://schemas.microsoft.com/office/drawing/2014/main" xmlns="" id="{78B1806D-48DD-427F-BFD8-B358657E9ED9}"/>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xmlns="" id="{F121F87F-9F15-4658-9F47-C2B184DC8F5F}"/>
                </a:ext>
              </a:extLst>
            </p:cNvPr>
            <p:cNvCxnSpPr>
              <a:cxnSpLocks/>
            </p:cNvCxnSpPr>
            <p:nvPr/>
          </p:nvCxnSpPr>
          <p:spPr>
            <a:xfrm>
              <a:off x="6001528" y="2348562"/>
              <a:ext cx="0" cy="127013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65" name="文本框 64">
            <a:extLst>
              <a:ext uri="{FF2B5EF4-FFF2-40B4-BE49-F238E27FC236}">
                <a16:creationId xmlns:a16="http://schemas.microsoft.com/office/drawing/2014/main" xmlns="" id="{B19C7433-C6A6-40CD-A11F-E81B6B81373A}"/>
              </a:ext>
            </a:extLst>
          </p:cNvPr>
          <p:cNvSpPr txBox="1"/>
          <p:nvPr/>
        </p:nvSpPr>
        <p:spPr>
          <a:xfrm>
            <a:off x="9662204" y="1975292"/>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首个亿级权益类众筹</a:t>
            </a:r>
          </a:p>
        </p:txBody>
      </p:sp>
      <p:sp>
        <p:nvSpPr>
          <p:cNvPr id="66" name="矩形 65">
            <a:extLst>
              <a:ext uri="{FF2B5EF4-FFF2-40B4-BE49-F238E27FC236}">
                <a16:creationId xmlns:a16="http://schemas.microsoft.com/office/drawing/2014/main" xmlns="" id="{C1872602-C0A0-4A2B-A97A-B30631365D94}"/>
              </a:ext>
            </a:extLst>
          </p:cNvPr>
          <p:cNvSpPr/>
          <p:nvPr/>
        </p:nvSpPr>
        <p:spPr>
          <a:xfrm>
            <a:off x="9668997" y="1774902"/>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6EF2C43D-6ACF-44AE-8619-2CB8E4A2DD41}"/>
              </a:ext>
            </a:extLst>
          </p:cNvPr>
          <p:cNvSpPr txBox="1"/>
          <p:nvPr/>
        </p:nvSpPr>
        <p:spPr>
          <a:xfrm>
            <a:off x="9668998" y="1585493"/>
            <a:ext cx="1208500" cy="307777"/>
          </a:xfrm>
          <a:prstGeom prst="rect">
            <a:avLst/>
          </a:prstGeom>
          <a:noFill/>
        </p:spPr>
        <p:txBody>
          <a:bodyPr wrap="square" lIns="0" tIns="0" rIns="0" bIns="0">
            <a:spAutoFit/>
          </a:bodyPr>
          <a:lstStyle/>
          <a:p>
            <a:r>
              <a:rPr lang="en-US" altLang="zh-CN" sz="2000" b="1" dirty="0">
                <a:latin typeface="+mj-ea"/>
                <a:ea typeface="+mj-ea"/>
              </a:rPr>
              <a:t>20XX.11</a:t>
            </a:r>
            <a:endParaRPr lang="zh-CN" altLang="en-US" sz="2000" b="1" dirty="0">
              <a:latin typeface="+mj-ea"/>
              <a:ea typeface="+mj-ea"/>
            </a:endParaRPr>
          </a:p>
        </p:txBody>
      </p:sp>
    </p:spTree>
    <p:extLst>
      <p:ext uri="{BB962C8B-B14F-4D97-AF65-F5344CB8AC3E}">
        <p14:creationId xmlns:p14="http://schemas.microsoft.com/office/powerpoint/2010/main" val="237381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2" y="577850"/>
            <a:ext cx="4660568" cy="249299"/>
          </a:xfrm>
        </p:spPr>
        <p:txBody>
          <a:bodyPr/>
          <a:lstStyle/>
          <a:p>
            <a:pPr lvl="0"/>
            <a:r>
              <a:rPr lang="en-US" altLang="zh-CN" dirty="0"/>
              <a:t>INTRODUCTION TO THE PROJECT</a:t>
            </a:r>
          </a:p>
        </p:txBody>
      </p:sp>
      <p:pic>
        <p:nvPicPr>
          <p:cNvPr id="34" name="图片占位符 33">
            <a:extLst>
              <a:ext uri="{FF2B5EF4-FFF2-40B4-BE49-F238E27FC236}">
                <a16:creationId xmlns:a16="http://schemas.microsoft.com/office/drawing/2014/main" xmlns="" id="{648C09D3-C385-4760-A3BD-3B5FB414BE0D}"/>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62" r="62"/>
          <a:stretch>
            <a:fillRect/>
          </a:stretch>
        </p:blipFill>
        <p:spPr>
          <a:effectLst>
            <a:outerShdw blurRad="190500" dist="101600" dir="5400000" algn="t" rotWithShape="0">
              <a:prstClr val="black">
                <a:alpha val="10000"/>
              </a:prstClr>
            </a:outerShdw>
          </a:effectLst>
        </p:spPr>
      </p:pic>
      <p:pic>
        <p:nvPicPr>
          <p:cNvPr id="32" name="图片占位符 31">
            <a:extLst>
              <a:ext uri="{FF2B5EF4-FFF2-40B4-BE49-F238E27FC236}">
                <a16:creationId xmlns:a16="http://schemas.microsoft.com/office/drawing/2014/main" xmlns="" id="{D5C69D7B-120A-4AE9-B7DD-42D4454DE1C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62" r="62"/>
          <a:stretch>
            <a:fillRect/>
          </a:stretch>
        </p:blipFill>
        <p:spPr>
          <a:effectLst>
            <a:outerShdw blurRad="190500" dist="101600" dir="5400000" algn="t" rotWithShape="0">
              <a:prstClr val="black">
                <a:alpha val="10000"/>
              </a:prstClr>
            </a:outerShdw>
          </a:effectLst>
        </p:spPr>
      </p:pic>
      <p:pic>
        <p:nvPicPr>
          <p:cNvPr id="30" name="图片占位符 29">
            <a:extLst>
              <a:ext uri="{FF2B5EF4-FFF2-40B4-BE49-F238E27FC236}">
                <a16:creationId xmlns:a16="http://schemas.microsoft.com/office/drawing/2014/main" xmlns="" id="{1900CD0B-0247-46A7-96C2-C5A0287DB394}"/>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2" r="62"/>
          <a:stretch>
            <a:fillRect/>
          </a:stretch>
        </p:blipFill>
        <p:spPr>
          <a:effectLst>
            <a:outerShdw blurRad="190500" dist="101600" dir="5400000" algn="t" rotWithShape="0">
              <a:prstClr val="black">
                <a:alpha val="10000"/>
              </a:prstClr>
            </a:outerShdw>
          </a:effectLst>
        </p:spPr>
      </p:pic>
      <p:grpSp>
        <p:nvGrpSpPr>
          <p:cNvPr id="12" name="组合 11">
            <a:extLst>
              <a:ext uri="{FF2B5EF4-FFF2-40B4-BE49-F238E27FC236}">
                <a16:creationId xmlns:a16="http://schemas.microsoft.com/office/drawing/2014/main" xmlns="" id="{99E0A715-8552-4C46-AF64-D861BE463D99}"/>
              </a:ext>
            </a:extLst>
          </p:cNvPr>
          <p:cNvGrpSpPr/>
          <p:nvPr/>
        </p:nvGrpSpPr>
        <p:grpSpPr>
          <a:xfrm>
            <a:off x="9542777" y="341302"/>
            <a:ext cx="1976121" cy="788291"/>
            <a:chOff x="1651086" y="1188625"/>
            <a:chExt cx="1122851" cy="447914"/>
          </a:xfrm>
          <a:solidFill>
            <a:schemeClr val="accent2"/>
          </a:solidFill>
        </p:grpSpPr>
        <p:sp>
          <p:nvSpPr>
            <p:cNvPr id="13" name="Rectangle 4">
              <a:extLst>
                <a:ext uri="{FF2B5EF4-FFF2-40B4-BE49-F238E27FC236}">
                  <a16:creationId xmlns:a16="http://schemas.microsoft.com/office/drawing/2014/main" xmlns="" id="{C4A9ABC4-5825-425F-B8E3-D6492FC3E24D}"/>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公司优势</a:t>
              </a:r>
            </a:p>
          </p:txBody>
        </p:sp>
        <p:sp>
          <p:nvSpPr>
            <p:cNvPr id="14" name="Right Triangle 5">
              <a:extLst>
                <a:ext uri="{FF2B5EF4-FFF2-40B4-BE49-F238E27FC236}">
                  <a16:creationId xmlns:a16="http://schemas.microsoft.com/office/drawing/2014/main" xmlns="" id="{6F0A81C6-C640-4380-9A91-A9F6A0948A15}"/>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15" name="矩形: 圆角 14">
            <a:extLst>
              <a:ext uri="{FF2B5EF4-FFF2-40B4-BE49-F238E27FC236}">
                <a16:creationId xmlns:a16="http://schemas.microsoft.com/office/drawing/2014/main" xmlns="" id="{2E50D6A0-67A1-462C-9B0D-8C6DC84F59C3}"/>
              </a:ext>
            </a:extLst>
          </p:cNvPr>
          <p:cNvSpPr/>
          <p:nvPr/>
        </p:nvSpPr>
        <p:spPr>
          <a:xfrm>
            <a:off x="1938989" y="1771416"/>
            <a:ext cx="2547617"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600" kern="100" dirty="0">
                <a:solidFill>
                  <a:schemeClr val="tx1"/>
                </a:solidFill>
                <a:effectLst/>
                <a:latin typeface="+mj-ea"/>
                <a:ea typeface="+mj-ea"/>
                <a:cs typeface="Times New Roman" panose="02020603050405020304" pitchFamily="18" charset="0"/>
              </a:rPr>
              <a:t>互联网消费金融第一</a:t>
            </a:r>
          </a:p>
        </p:txBody>
      </p:sp>
      <p:sp>
        <p:nvSpPr>
          <p:cNvPr id="16" name="矩形: 圆角 15">
            <a:extLst>
              <a:ext uri="{FF2B5EF4-FFF2-40B4-BE49-F238E27FC236}">
                <a16:creationId xmlns:a16="http://schemas.microsoft.com/office/drawing/2014/main" xmlns="" id="{2D6F92FD-7B3D-40B8-9CDD-431664577A0F}"/>
              </a:ext>
            </a:extLst>
          </p:cNvPr>
          <p:cNvSpPr/>
          <p:nvPr/>
        </p:nvSpPr>
        <p:spPr>
          <a:xfrm>
            <a:off x="5110178" y="1771416"/>
            <a:ext cx="1755141"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mj-ea"/>
                <a:ea typeface="+mj-ea"/>
              </a:rPr>
              <a:t>众筹业务第一</a:t>
            </a:r>
          </a:p>
        </p:txBody>
      </p:sp>
      <p:sp>
        <p:nvSpPr>
          <p:cNvPr id="17" name="矩形: 圆角 16">
            <a:extLst>
              <a:ext uri="{FF2B5EF4-FFF2-40B4-BE49-F238E27FC236}">
                <a16:creationId xmlns:a16="http://schemas.microsoft.com/office/drawing/2014/main" xmlns="" id="{7B1D4DB6-421C-4241-962B-499A32348112}"/>
              </a:ext>
            </a:extLst>
          </p:cNvPr>
          <p:cNvSpPr/>
          <p:nvPr/>
        </p:nvSpPr>
        <p:spPr>
          <a:xfrm>
            <a:off x="7488890" y="1771416"/>
            <a:ext cx="2764122"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mj-ea"/>
                <a:ea typeface="+mj-ea"/>
              </a:rPr>
              <a:t>互联网供应链金融第二</a:t>
            </a:r>
          </a:p>
        </p:txBody>
      </p:sp>
      <p:grpSp>
        <p:nvGrpSpPr>
          <p:cNvPr id="5" name="组合 4">
            <a:extLst>
              <a:ext uri="{FF2B5EF4-FFF2-40B4-BE49-F238E27FC236}">
                <a16:creationId xmlns:a16="http://schemas.microsoft.com/office/drawing/2014/main" xmlns="" id="{B8525D3E-53D7-41D4-BEAB-408F564A5E45}"/>
              </a:ext>
            </a:extLst>
          </p:cNvPr>
          <p:cNvGrpSpPr/>
          <p:nvPr/>
        </p:nvGrpSpPr>
        <p:grpSpPr>
          <a:xfrm>
            <a:off x="5110177" y="1280249"/>
            <a:ext cx="1971646" cy="307777"/>
            <a:chOff x="5110177" y="1198952"/>
            <a:chExt cx="1971646" cy="307777"/>
          </a:xfrm>
        </p:grpSpPr>
        <p:sp>
          <p:nvSpPr>
            <p:cNvPr id="19" name="任意多边形: 形状 18">
              <a:extLst>
                <a:ext uri="{FF2B5EF4-FFF2-40B4-BE49-F238E27FC236}">
                  <a16:creationId xmlns:a16="http://schemas.microsoft.com/office/drawing/2014/main" xmlns="" id="{2B8E1454-0FEC-433E-9FD2-742A8A948829}"/>
                </a:ext>
              </a:extLst>
            </p:cNvPr>
            <p:cNvSpPr/>
            <p:nvPr/>
          </p:nvSpPr>
          <p:spPr>
            <a:xfrm>
              <a:off x="5453272" y="1388349"/>
              <a:ext cx="1285456"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5110177" y="1198952"/>
              <a:ext cx="1971646" cy="307777"/>
            </a:xfrm>
            <a:prstGeom prst="rect">
              <a:avLst/>
            </a:prstGeom>
            <a:noFill/>
          </p:spPr>
          <p:txBody>
            <a:bodyPr wrap="square" lIns="0" tIns="0" rIns="0" bIns="0">
              <a:spAutoFit/>
            </a:bodyPr>
            <a:lstStyle/>
            <a:p>
              <a:pPr algn="ctr"/>
              <a:r>
                <a:rPr lang="zh-CN" altLang="en-US" sz="2000" b="1" dirty="0">
                  <a:latin typeface="+mj-ea"/>
                  <a:ea typeface="+mj-ea"/>
                </a:rPr>
                <a:t>荣誉证书</a:t>
              </a:r>
            </a:p>
          </p:txBody>
        </p:sp>
      </p:grpSp>
    </p:spTree>
    <p:extLst>
      <p:ext uri="{BB962C8B-B14F-4D97-AF65-F5344CB8AC3E}">
        <p14:creationId xmlns:p14="http://schemas.microsoft.com/office/powerpoint/2010/main" val="2104047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xmlns="" id="{197BC93A-2144-4875-8695-DC95E7D3243D}"/>
              </a:ext>
            </a:extLst>
          </p:cNvPr>
          <p:cNvSpPr/>
          <p:nvPr/>
        </p:nvSpPr>
        <p:spPr>
          <a:xfrm>
            <a:off x="0" y="5160633"/>
            <a:ext cx="12192000" cy="16973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占位符 28">
            <a:extLst>
              <a:ext uri="{FF2B5EF4-FFF2-40B4-BE49-F238E27FC236}">
                <a16:creationId xmlns:a16="http://schemas.microsoft.com/office/drawing/2014/main" xmlns="" id="{418E4C5D-495A-478E-828E-D533EF495D6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790" b="7790"/>
          <a:stretch>
            <a:fillRect/>
          </a:stretch>
        </p:blipFill>
        <p:spPr>
          <a:xfrm rot="20700000">
            <a:off x="6257717" y="1848581"/>
            <a:ext cx="4086466" cy="2298636"/>
          </a:xfrm>
        </p:spPr>
      </p:pic>
      <p:pic>
        <p:nvPicPr>
          <p:cNvPr id="37" name="图片占位符 36">
            <a:extLst>
              <a:ext uri="{FF2B5EF4-FFF2-40B4-BE49-F238E27FC236}">
                <a16:creationId xmlns:a16="http://schemas.microsoft.com/office/drawing/2014/main" xmlns="" id="{1D32D6C0-CEBE-4BB2-B1CD-699D4823701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88" b="7788"/>
          <a:stretch>
            <a:fillRect/>
          </a:stretch>
        </p:blipFill>
        <p:spPr>
          <a:xfrm rot="935372">
            <a:off x="3492637" y="1331703"/>
            <a:ext cx="3773494" cy="2122590"/>
          </a:xfrm>
        </p:spPr>
      </p:pic>
      <p:pic>
        <p:nvPicPr>
          <p:cNvPr id="33" name="图片占位符 32">
            <a:extLst>
              <a:ext uri="{FF2B5EF4-FFF2-40B4-BE49-F238E27FC236}">
                <a16:creationId xmlns:a16="http://schemas.microsoft.com/office/drawing/2014/main" xmlns="" id="{397952EC-841D-4F23-B842-908694B3BE1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7771" b="7771"/>
          <a:stretch>
            <a:fillRect/>
          </a:stretch>
        </p:blipFill>
        <p:spPr>
          <a:xfrm rot="900000">
            <a:off x="5006364" y="3499669"/>
            <a:ext cx="3567027" cy="2006453"/>
          </a:xfrm>
        </p:spPr>
      </p:pic>
      <p:pic>
        <p:nvPicPr>
          <p:cNvPr id="31" name="图片占位符 30">
            <a:extLst>
              <a:ext uri="{FF2B5EF4-FFF2-40B4-BE49-F238E27FC236}">
                <a16:creationId xmlns:a16="http://schemas.microsoft.com/office/drawing/2014/main" xmlns="" id="{030FA897-AFE0-4E59-959C-8341749DB0E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765" b="7765"/>
          <a:stretch>
            <a:fillRect/>
          </a:stretch>
        </p:blipFill>
        <p:spPr>
          <a:xfrm>
            <a:off x="7690954" y="3429000"/>
            <a:ext cx="3827946" cy="2153220"/>
          </a:xfrm>
        </p:spPr>
      </p:pic>
      <p:pic>
        <p:nvPicPr>
          <p:cNvPr id="35" name="图片占位符 34">
            <a:extLst>
              <a:ext uri="{FF2B5EF4-FFF2-40B4-BE49-F238E27FC236}">
                <a16:creationId xmlns:a16="http://schemas.microsoft.com/office/drawing/2014/main" xmlns="" id="{AB1A9025-71C4-4764-9E7B-6C8A36FB9E40}"/>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763" b="7763"/>
          <a:stretch>
            <a:fillRect/>
          </a:stretch>
        </p:blipFill>
        <p:spPr>
          <a:xfrm>
            <a:off x="2398794" y="3120361"/>
            <a:ext cx="3490008" cy="1963130"/>
          </a:xfrm>
        </p:spPr>
      </p:pic>
      <p:pic>
        <p:nvPicPr>
          <p:cNvPr id="39" name="图片占位符 38">
            <a:extLst>
              <a:ext uri="{FF2B5EF4-FFF2-40B4-BE49-F238E27FC236}">
                <a16:creationId xmlns:a16="http://schemas.microsoft.com/office/drawing/2014/main" xmlns="" id="{C679B27E-7595-49C6-94F7-89C6DA7F522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7785" b="7785"/>
          <a:stretch>
            <a:fillRect/>
          </a:stretch>
        </p:blipFill>
        <p:spPr>
          <a:xfrm rot="900000">
            <a:off x="959679" y="3831836"/>
            <a:ext cx="2596085" cy="1460298"/>
          </a:xfrm>
        </p:spPr>
      </p:pic>
      <p:sp>
        <p:nvSpPr>
          <p:cNvPr id="26" name="文本占位符 25">
            <a:extLst>
              <a:ext uri="{FF2B5EF4-FFF2-40B4-BE49-F238E27FC236}">
                <a16:creationId xmlns:a16="http://schemas.microsoft.com/office/drawing/2014/main" xmlns="" id="{42C3B4BD-5092-45F3-81C9-125DE8A80660}"/>
              </a:ext>
            </a:extLst>
          </p:cNvPr>
          <p:cNvSpPr>
            <a:spLocks noGrp="1"/>
          </p:cNvSpPr>
          <p:nvPr>
            <p:ph type="body" sz="quarter" idx="16"/>
          </p:nvPr>
        </p:nvSpPr>
        <p:spPr/>
        <p:txBody>
          <a:bodyPr/>
          <a:lstStyle/>
          <a:p>
            <a:r>
              <a:rPr lang="en-US" altLang="zh-CN" dirty="0"/>
              <a:t>03.</a:t>
            </a:r>
            <a:r>
              <a:rPr lang="zh-CN" altLang="en-US" dirty="0"/>
              <a:t>项目介绍</a:t>
            </a:r>
          </a:p>
          <a:p>
            <a:endParaRPr lang="zh-CN" altLang="en-US" dirty="0"/>
          </a:p>
        </p:txBody>
      </p:sp>
      <p:sp>
        <p:nvSpPr>
          <p:cNvPr id="27" name="文本占位符 26">
            <a:extLst>
              <a:ext uri="{FF2B5EF4-FFF2-40B4-BE49-F238E27FC236}">
                <a16:creationId xmlns:a16="http://schemas.microsoft.com/office/drawing/2014/main" xmlns="" id="{9631A700-B846-4F0B-A0AF-65D7AACD9CC7}"/>
              </a:ext>
            </a:extLst>
          </p:cNvPr>
          <p:cNvSpPr>
            <a:spLocks noGrp="1"/>
          </p:cNvSpPr>
          <p:nvPr>
            <p:ph type="body" sz="quarter" idx="17"/>
          </p:nvPr>
        </p:nvSpPr>
        <p:spPr>
          <a:xfrm>
            <a:off x="2723212" y="577850"/>
            <a:ext cx="4758726" cy="249299"/>
          </a:xfrm>
        </p:spPr>
        <p:txBody>
          <a:bodyPr/>
          <a:lstStyle/>
          <a:p>
            <a:r>
              <a:rPr lang="en-US" altLang="zh-CN" dirty="0"/>
              <a:t>INTRODUCTION TO THE PROJECT</a:t>
            </a:r>
          </a:p>
        </p:txBody>
      </p:sp>
      <p:grpSp>
        <p:nvGrpSpPr>
          <p:cNvPr id="42" name="组合 41">
            <a:extLst>
              <a:ext uri="{FF2B5EF4-FFF2-40B4-BE49-F238E27FC236}">
                <a16:creationId xmlns:a16="http://schemas.microsoft.com/office/drawing/2014/main" xmlns="" id="{06CCC654-0A5F-4322-81CA-30B77D5B38F8}"/>
              </a:ext>
            </a:extLst>
          </p:cNvPr>
          <p:cNvGrpSpPr/>
          <p:nvPr/>
        </p:nvGrpSpPr>
        <p:grpSpPr>
          <a:xfrm>
            <a:off x="9542777" y="341302"/>
            <a:ext cx="1976121" cy="788291"/>
            <a:chOff x="1651086" y="1188625"/>
            <a:chExt cx="1122851" cy="447914"/>
          </a:xfrm>
          <a:solidFill>
            <a:schemeClr val="accent2"/>
          </a:solidFill>
        </p:grpSpPr>
        <p:sp>
          <p:nvSpPr>
            <p:cNvPr id="43" name="Rectangle 4">
              <a:extLst>
                <a:ext uri="{FF2B5EF4-FFF2-40B4-BE49-F238E27FC236}">
                  <a16:creationId xmlns:a16="http://schemas.microsoft.com/office/drawing/2014/main" xmlns="" id="{5AA0BD55-650C-48AE-BD4A-67E993345084}"/>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3.5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荣誉证书</a:t>
              </a:r>
            </a:p>
          </p:txBody>
        </p:sp>
        <p:sp>
          <p:nvSpPr>
            <p:cNvPr id="44" name="Right Triangle 5">
              <a:extLst>
                <a:ext uri="{FF2B5EF4-FFF2-40B4-BE49-F238E27FC236}">
                  <a16:creationId xmlns:a16="http://schemas.microsoft.com/office/drawing/2014/main" xmlns="" id="{AF968115-B228-4191-BB6F-E9D8B66ECF59}"/>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66253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BEE6F2AE-42BA-45EA-91DA-30B8F2B95859}"/>
              </a:ext>
            </a:extLst>
          </p:cNvPr>
          <p:cNvSpPr/>
          <p:nvPr/>
        </p:nvSpPr>
        <p:spPr>
          <a:xfrm>
            <a:off x="663452"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01</a:t>
            </a:r>
            <a:endParaRPr lang="zh-CN" altLang="en-US" sz="2400" kern="1200" dirty="0">
              <a:latin typeface="+mj-lt"/>
              <a:ea typeface="+mj-ea"/>
            </a:endParaRPr>
          </a:p>
        </p:txBody>
      </p:sp>
      <p:sp>
        <p:nvSpPr>
          <p:cNvPr id="9" name="任意多边形: 形状 8">
            <a:extLst>
              <a:ext uri="{FF2B5EF4-FFF2-40B4-BE49-F238E27FC236}">
                <a16:creationId xmlns:a16="http://schemas.microsoft.com/office/drawing/2014/main" xmlns="" id="{789CBDAE-EBC8-4433-9372-DD3490DDF722}"/>
              </a:ext>
            </a:extLst>
          </p:cNvPr>
          <p:cNvSpPr/>
          <p:nvPr/>
        </p:nvSpPr>
        <p:spPr>
          <a:xfrm>
            <a:off x="663452"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项目</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概要</a:t>
            </a:r>
          </a:p>
        </p:txBody>
      </p:sp>
      <p:sp>
        <p:nvSpPr>
          <p:cNvPr id="10" name="任意多边形: 形状 9">
            <a:extLst>
              <a:ext uri="{FF2B5EF4-FFF2-40B4-BE49-F238E27FC236}">
                <a16:creationId xmlns:a16="http://schemas.microsoft.com/office/drawing/2014/main" xmlns="" id="{6ABBC557-8E24-4224-AB3C-B3FCC07335CC}"/>
              </a:ext>
            </a:extLst>
          </p:cNvPr>
          <p:cNvSpPr/>
          <p:nvPr/>
        </p:nvSpPr>
        <p:spPr>
          <a:xfrm>
            <a:off x="2512140"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02</a:t>
            </a:r>
            <a:endParaRPr lang="zh-CN" altLang="en-US" sz="2400" kern="1200" dirty="0">
              <a:latin typeface="+mj-lt"/>
              <a:ea typeface="+mj-ea"/>
            </a:endParaRPr>
          </a:p>
        </p:txBody>
      </p:sp>
      <p:sp>
        <p:nvSpPr>
          <p:cNvPr id="11" name="任意多边形: 形状 10">
            <a:extLst>
              <a:ext uri="{FF2B5EF4-FFF2-40B4-BE49-F238E27FC236}">
                <a16:creationId xmlns:a16="http://schemas.microsoft.com/office/drawing/2014/main" xmlns="" id="{2BB98494-B558-4F35-ABF4-E8BB464A4F18}"/>
              </a:ext>
            </a:extLst>
          </p:cNvPr>
          <p:cNvSpPr/>
          <p:nvPr/>
        </p:nvSpPr>
        <p:spPr>
          <a:xfrm>
            <a:off x="2512140"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市场</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dirty="0">
                <a:latin typeface="+mj-ea"/>
                <a:ea typeface="+mj-ea"/>
              </a:rPr>
              <a:t>分析</a:t>
            </a:r>
            <a:endParaRPr lang="zh-CN" altLang="en-US" sz="2800" kern="1200" dirty="0">
              <a:latin typeface="+mj-ea"/>
              <a:ea typeface="+mj-ea"/>
              <a:cs typeface="+mn-cs"/>
            </a:endParaRPr>
          </a:p>
        </p:txBody>
      </p:sp>
      <p:sp>
        <p:nvSpPr>
          <p:cNvPr id="12" name="任意多边形: 形状 11">
            <a:extLst>
              <a:ext uri="{FF2B5EF4-FFF2-40B4-BE49-F238E27FC236}">
                <a16:creationId xmlns:a16="http://schemas.microsoft.com/office/drawing/2014/main" xmlns="" id="{51EE3AE4-6B9E-4C6D-8431-44788B285086}"/>
              </a:ext>
            </a:extLst>
          </p:cNvPr>
          <p:cNvSpPr/>
          <p:nvPr/>
        </p:nvSpPr>
        <p:spPr>
          <a:xfrm>
            <a:off x="4360828"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03</a:t>
            </a:r>
            <a:endParaRPr lang="zh-CN" altLang="en-US" sz="2400" kern="1200" dirty="0">
              <a:latin typeface="+mj-lt"/>
              <a:ea typeface="+mj-ea"/>
            </a:endParaRPr>
          </a:p>
        </p:txBody>
      </p:sp>
      <p:sp>
        <p:nvSpPr>
          <p:cNvPr id="13" name="任意多边形: 形状 12">
            <a:extLst>
              <a:ext uri="{FF2B5EF4-FFF2-40B4-BE49-F238E27FC236}">
                <a16:creationId xmlns:a16="http://schemas.microsoft.com/office/drawing/2014/main" xmlns="" id="{F2794107-7E1A-4D19-9FEF-8401C7E1486D}"/>
              </a:ext>
            </a:extLst>
          </p:cNvPr>
          <p:cNvSpPr/>
          <p:nvPr/>
        </p:nvSpPr>
        <p:spPr>
          <a:xfrm>
            <a:off x="4360828"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项目</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dirty="0">
                <a:latin typeface="+mj-ea"/>
                <a:ea typeface="+mj-ea"/>
              </a:rPr>
              <a:t>介绍</a:t>
            </a:r>
            <a:endParaRPr lang="zh-CN" altLang="en-US" sz="2800" kern="1200" dirty="0">
              <a:latin typeface="+mj-ea"/>
              <a:ea typeface="+mj-ea"/>
              <a:cs typeface="+mn-cs"/>
            </a:endParaRPr>
          </a:p>
        </p:txBody>
      </p:sp>
      <p:sp>
        <p:nvSpPr>
          <p:cNvPr id="14" name="任意多边形: 形状 13">
            <a:extLst>
              <a:ext uri="{FF2B5EF4-FFF2-40B4-BE49-F238E27FC236}">
                <a16:creationId xmlns:a16="http://schemas.microsoft.com/office/drawing/2014/main" xmlns="" id="{C7A1EF6F-6AA9-46E3-84C1-C9207B97ADDA}"/>
              </a:ext>
            </a:extLst>
          </p:cNvPr>
          <p:cNvSpPr/>
          <p:nvPr/>
        </p:nvSpPr>
        <p:spPr>
          <a:xfrm>
            <a:off x="6209515"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04</a:t>
            </a:r>
            <a:endParaRPr lang="zh-CN" altLang="en-US" sz="2400" kern="1200" dirty="0">
              <a:latin typeface="+mj-lt"/>
              <a:ea typeface="+mj-ea"/>
            </a:endParaRPr>
          </a:p>
        </p:txBody>
      </p:sp>
      <p:sp>
        <p:nvSpPr>
          <p:cNvPr id="15" name="任意多边形: 形状 14">
            <a:extLst>
              <a:ext uri="{FF2B5EF4-FFF2-40B4-BE49-F238E27FC236}">
                <a16:creationId xmlns:a16="http://schemas.microsoft.com/office/drawing/2014/main" xmlns="" id="{39BA04EA-F377-4F49-87B0-081FED6C1042}"/>
              </a:ext>
            </a:extLst>
          </p:cNvPr>
          <p:cNvSpPr/>
          <p:nvPr/>
        </p:nvSpPr>
        <p:spPr>
          <a:xfrm>
            <a:off x="6209515"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商业</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模式</a:t>
            </a:r>
          </a:p>
        </p:txBody>
      </p:sp>
      <p:sp>
        <p:nvSpPr>
          <p:cNvPr id="16" name="任意多边形: 形状 15">
            <a:extLst>
              <a:ext uri="{FF2B5EF4-FFF2-40B4-BE49-F238E27FC236}">
                <a16:creationId xmlns:a16="http://schemas.microsoft.com/office/drawing/2014/main" xmlns="" id="{FD3DC438-18B8-493A-8FBD-A03BF7F25CBA}"/>
              </a:ext>
            </a:extLst>
          </p:cNvPr>
          <p:cNvSpPr/>
          <p:nvPr/>
        </p:nvSpPr>
        <p:spPr>
          <a:xfrm>
            <a:off x="8058203"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05</a:t>
            </a:r>
            <a:endParaRPr lang="zh-CN" altLang="en-US" sz="2400" kern="1200" dirty="0">
              <a:latin typeface="+mj-lt"/>
              <a:ea typeface="+mj-ea"/>
            </a:endParaRPr>
          </a:p>
        </p:txBody>
      </p:sp>
      <p:sp>
        <p:nvSpPr>
          <p:cNvPr id="17" name="任意多边形: 形状 16">
            <a:extLst>
              <a:ext uri="{FF2B5EF4-FFF2-40B4-BE49-F238E27FC236}">
                <a16:creationId xmlns:a16="http://schemas.microsoft.com/office/drawing/2014/main" xmlns="" id="{BF446364-5B64-4CE1-B82D-1C52C0E10206}"/>
              </a:ext>
            </a:extLst>
          </p:cNvPr>
          <p:cNvSpPr/>
          <p:nvPr/>
        </p:nvSpPr>
        <p:spPr>
          <a:xfrm>
            <a:off x="8058203"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财务</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kern="1200" dirty="0">
                <a:latin typeface="+mj-ea"/>
                <a:ea typeface="+mj-ea"/>
                <a:cs typeface="+mn-cs"/>
              </a:rPr>
              <a:t>融资</a:t>
            </a:r>
          </a:p>
        </p:txBody>
      </p:sp>
      <p:sp>
        <p:nvSpPr>
          <p:cNvPr id="18" name="任意多边形: 形状 17">
            <a:extLst>
              <a:ext uri="{FF2B5EF4-FFF2-40B4-BE49-F238E27FC236}">
                <a16:creationId xmlns:a16="http://schemas.microsoft.com/office/drawing/2014/main" xmlns="" id="{A7CAEE27-6253-40D9-B9C0-B441BCCC0946}"/>
              </a:ext>
            </a:extLst>
          </p:cNvPr>
          <p:cNvSpPr/>
          <p:nvPr/>
        </p:nvSpPr>
        <p:spPr>
          <a:xfrm>
            <a:off x="9906891"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06</a:t>
            </a:r>
            <a:endParaRPr lang="zh-CN" altLang="en-US" sz="2400" kern="1200" dirty="0">
              <a:latin typeface="+mj-lt"/>
              <a:ea typeface="+mj-ea"/>
            </a:endParaRPr>
          </a:p>
        </p:txBody>
      </p:sp>
      <p:sp>
        <p:nvSpPr>
          <p:cNvPr id="19" name="任意多边形: 形状 18">
            <a:extLst>
              <a:ext uri="{FF2B5EF4-FFF2-40B4-BE49-F238E27FC236}">
                <a16:creationId xmlns:a16="http://schemas.microsoft.com/office/drawing/2014/main" xmlns="" id="{39C5B444-4E97-409A-B716-D0A4DF8DF692}"/>
              </a:ext>
            </a:extLst>
          </p:cNvPr>
          <p:cNvSpPr/>
          <p:nvPr/>
        </p:nvSpPr>
        <p:spPr>
          <a:xfrm>
            <a:off x="9906891"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风险</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控制</a:t>
            </a:r>
          </a:p>
        </p:txBody>
      </p:sp>
      <p:sp>
        <p:nvSpPr>
          <p:cNvPr id="2" name="文本占位符 1">
            <a:extLst>
              <a:ext uri="{FF2B5EF4-FFF2-40B4-BE49-F238E27FC236}">
                <a16:creationId xmlns:a16="http://schemas.microsoft.com/office/drawing/2014/main" xmlns="" id="{52A946FA-F44D-4CC6-9B3D-744E32BA46A9}"/>
              </a:ext>
            </a:extLst>
          </p:cNvPr>
          <p:cNvSpPr>
            <a:spLocks noGrp="1"/>
          </p:cNvSpPr>
          <p:nvPr>
            <p:ph type="body" sz="quarter" idx="10"/>
          </p:nvPr>
        </p:nvSpPr>
        <p:spPr/>
        <p:txBody>
          <a:bodyPr/>
          <a:lstStyle/>
          <a:p>
            <a:r>
              <a:rPr lang="zh-CN" altLang="en-US" dirty="0"/>
              <a:t>微软股份有限公司</a:t>
            </a:r>
          </a:p>
        </p:txBody>
      </p:sp>
      <p:sp>
        <p:nvSpPr>
          <p:cNvPr id="3" name="文本占位符 2">
            <a:extLst>
              <a:ext uri="{FF2B5EF4-FFF2-40B4-BE49-F238E27FC236}">
                <a16:creationId xmlns:a16="http://schemas.microsoft.com/office/drawing/2014/main" xmlns="" id="{09964414-F278-4FD1-AF23-363B4C7050AE}"/>
              </a:ext>
            </a:extLst>
          </p:cNvPr>
          <p:cNvSpPr>
            <a:spLocks noGrp="1"/>
          </p:cNvSpPr>
          <p:nvPr>
            <p:ph type="body" sz="quarter" idx="11"/>
          </p:nvPr>
        </p:nvSpPr>
        <p:spPr/>
        <p:txBody>
          <a:bodyPr/>
          <a:lstStyle/>
          <a:p>
            <a:r>
              <a:rPr lang="en-US" altLang="zh-CN" dirty="0"/>
              <a:t>MICROSOFT CO., LTD</a:t>
            </a:r>
            <a:endParaRPr lang="zh-CN" altLang="en-US" dirty="0"/>
          </a:p>
        </p:txBody>
      </p:sp>
    </p:spTree>
    <p:extLst>
      <p:ext uri="{BB962C8B-B14F-4D97-AF65-F5344CB8AC3E}">
        <p14:creationId xmlns:p14="http://schemas.microsoft.com/office/powerpoint/2010/main" val="89744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a:xfrm>
            <a:off x="6095999" y="2405962"/>
            <a:ext cx="5422901" cy="1218795"/>
          </a:xfrm>
        </p:spPr>
        <p:txBody>
          <a:bodyPr/>
          <a:lstStyle/>
          <a:p>
            <a:r>
              <a:rPr lang="zh-CN" altLang="en-US" sz="8800" dirty="0"/>
              <a:t>商业模式</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a:xfrm>
            <a:off x="6095999" y="3856940"/>
            <a:ext cx="5391319" cy="332399"/>
          </a:xfrm>
        </p:spPr>
        <p:txBody>
          <a:bodyPr/>
          <a:lstStyle/>
          <a:p>
            <a:pPr lvl="0"/>
            <a:r>
              <a:rPr lang="en-US" altLang="zh-CN" dirty="0"/>
              <a:t>BUSINESS MODEL</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04</a:t>
            </a:r>
          </a:p>
          <a:p>
            <a:r>
              <a:rPr lang="zh-CN" altLang="en-US" dirty="0">
                <a:solidFill>
                  <a:schemeClr val="tx1"/>
                </a:solidFill>
              </a:rPr>
              <a:t>第四部分</a:t>
            </a:r>
          </a:p>
        </p:txBody>
      </p:sp>
    </p:spTree>
    <p:extLst>
      <p:ext uri="{BB962C8B-B14F-4D97-AF65-F5344CB8AC3E}">
        <p14:creationId xmlns:p14="http://schemas.microsoft.com/office/powerpoint/2010/main" val="2770743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4.1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客户细分</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3" name="矩形 62">
            <a:extLst>
              <a:ext uri="{FF2B5EF4-FFF2-40B4-BE49-F238E27FC236}">
                <a16:creationId xmlns:a16="http://schemas.microsoft.com/office/drawing/2014/main" xmlns="" id="{8905F7EB-AF6C-4712-BEF2-B8AD71087821}"/>
              </a:ext>
            </a:extLst>
          </p:cNvPr>
          <p:cNvSpPr/>
          <p:nvPr/>
        </p:nvSpPr>
        <p:spPr bwMode="auto">
          <a:xfrm>
            <a:off x="5546519" y="2069934"/>
            <a:ext cx="6171308" cy="3900101"/>
          </a:xfrm>
          <a:prstGeom prst="rect">
            <a:avLst/>
          </a:prstGeom>
          <a:solidFill>
            <a:schemeClr val="bg1"/>
          </a:solidFill>
          <a:ln w="9525" cap="flat" cmpd="sng" algn="ctr">
            <a:noFill/>
            <a:prstDash val="solid"/>
            <a:round/>
            <a:headEnd type="none" w="med" len="med"/>
            <a:tailEnd type="none" w="med" len="med"/>
          </a:ln>
          <a:effectLst>
            <a:outerShdw blurRad="419100" sx="102000" sy="102000" algn="ctr" rotWithShape="0">
              <a:srgbClr val="13BB69">
                <a:alpha val="7000"/>
              </a:srgbClr>
            </a:outerShdw>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a:ln>
                <a:noFill/>
              </a:ln>
              <a:solidFill>
                <a:prstClr val="black"/>
              </a:solidFill>
              <a:effectLst/>
              <a:uLnTx/>
              <a:uFillTx/>
              <a:latin typeface="+mj-ea"/>
              <a:ea typeface="+mj-ea"/>
              <a:cs typeface="+mn-cs"/>
            </a:endParaRPr>
          </a:p>
        </p:txBody>
      </p:sp>
      <p:sp>
        <p:nvSpPr>
          <p:cNvPr id="65" name="文本框 64">
            <a:extLst>
              <a:ext uri="{FF2B5EF4-FFF2-40B4-BE49-F238E27FC236}">
                <a16:creationId xmlns:a16="http://schemas.microsoft.com/office/drawing/2014/main" xmlns="" id="{CC7B2189-B5C6-4252-952D-76B4629FF610}"/>
              </a:ext>
            </a:extLst>
          </p:cNvPr>
          <p:cNvSpPr txBox="1"/>
          <p:nvPr/>
        </p:nvSpPr>
        <p:spPr>
          <a:xfrm>
            <a:off x="5845084" y="3171588"/>
            <a:ext cx="5556968" cy="782074"/>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市场用户为</a:t>
            </a:r>
            <a:r>
              <a:rPr lang="en-US" altLang="zh-CN" dirty="0">
                <a:solidFill>
                  <a:srgbClr val="2C2C2C"/>
                </a:solidFill>
                <a:latin typeface="+mn-ea"/>
                <a:cs typeface="Arial" panose="020B0604020202020204" pitchFamily="34" charset="0"/>
              </a:rPr>
              <a:t>XX</a:t>
            </a:r>
            <a:r>
              <a:rPr lang="zh-CN" altLang="en-US" dirty="0">
                <a:solidFill>
                  <a:srgbClr val="2C2C2C"/>
                </a:solidFill>
                <a:latin typeface="+mn-ea"/>
                <a:cs typeface="Arial" panose="020B0604020202020204" pitchFamily="34" charset="0"/>
              </a:rPr>
              <a:t>人群，特别是以</a:t>
            </a:r>
            <a:r>
              <a:rPr lang="en-US" altLang="zh-CN" dirty="0">
                <a:solidFill>
                  <a:srgbClr val="2C2C2C"/>
                </a:solidFill>
                <a:latin typeface="+mn-ea"/>
                <a:cs typeface="Arial" panose="020B0604020202020204" pitchFamily="34" charset="0"/>
              </a:rPr>
              <a:t>80</a:t>
            </a:r>
            <a:r>
              <a:rPr lang="zh-CN" altLang="en-US" dirty="0">
                <a:solidFill>
                  <a:srgbClr val="2C2C2C"/>
                </a:solidFill>
                <a:latin typeface="+mn-ea"/>
                <a:cs typeface="Arial" panose="020B0604020202020204" pitchFamily="34" charset="0"/>
              </a:rPr>
              <a:t>、</a:t>
            </a:r>
            <a:r>
              <a:rPr lang="en-US" altLang="zh-CN" dirty="0">
                <a:solidFill>
                  <a:srgbClr val="2C2C2C"/>
                </a:solidFill>
                <a:latin typeface="+mn-ea"/>
                <a:cs typeface="Arial" panose="020B0604020202020204" pitchFamily="34" charset="0"/>
              </a:rPr>
              <a:t>90</a:t>
            </a:r>
            <a:r>
              <a:rPr lang="zh-CN" altLang="en-US" dirty="0">
                <a:solidFill>
                  <a:srgbClr val="2C2C2C"/>
                </a:solidFill>
                <a:latin typeface="+mn-ea"/>
                <a:cs typeface="Arial" panose="020B0604020202020204" pitchFamily="34" charset="0"/>
              </a:rPr>
              <a:t>后为主的核心</a:t>
            </a:r>
            <a:r>
              <a:rPr lang="en-US" altLang="zh-CN" dirty="0">
                <a:solidFill>
                  <a:srgbClr val="2C2C2C"/>
                </a:solidFill>
                <a:latin typeface="+mn-ea"/>
                <a:cs typeface="Arial" panose="020B0604020202020204" pitchFamily="34" charset="0"/>
              </a:rPr>
              <a:t>XX</a:t>
            </a:r>
            <a:r>
              <a:rPr lang="zh-CN" altLang="en-US" dirty="0">
                <a:solidFill>
                  <a:srgbClr val="2C2C2C"/>
                </a:solidFill>
                <a:latin typeface="+mn-ea"/>
                <a:cs typeface="Arial" panose="020B0604020202020204" pitchFamily="34" charset="0"/>
              </a:rPr>
              <a:t>群体。</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mn-cs"/>
            </a:endParaRPr>
          </a:p>
        </p:txBody>
      </p:sp>
      <p:sp>
        <p:nvSpPr>
          <p:cNvPr id="68" name="文本框 67">
            <a:extLst>
              <a:ext uri="{FF2B5EF4-FFF2-40B4-BE49-F238E27FC236}">
                <a16:creationId xmlns:a16="http://schemas.microsoft.com/office/drawing/2014/main" xmlns="" id="{0C04DD80-C89A-4F9D-AEFE-B5BFF45591EF}"/>
              </a:ext>
            </a:extLst>
          </p:cNvPr>
          <p:cNvSpPr txBox="1">
            <a:spLocks/>
          </p:cNvSpPr>
          <p:nvPr/>
        </p:nvSpPr>
        <p:spPr>
          <a:xfrm>
            <a:off x="5845085" y="4196636"/>
            <a:ext cx="5323234" cy="782074"/>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用户以</a:t>
            </a:r>
            <a:r>
              <a:rPr lang="en-US" altLang="zh-CN" dirty="0">
                <a:solidFill>
                  <a:srgbClr val="2C2C2C"/>
                </a:solidFill>
                <a:latin typeface="+mn-ea"/>
                <a:cs typeface="Arial" panose="020B0604020202020204" pitchFamily="34" charset="0"/>
              </a:rPr>
              <a:t>80</a:t>
            </a:r>
            <a:r>
              <a:rPr lang="zh-CN" altLang="en-US" dirty="0">
                <a:solidFill>
                  <a:srgbClr val="2C2C2C"/>
                </a:solidFill>
                <a:latin typeface="+mn-ea"/>
                <a:cs typeface="Arial" panose="020B0604020202020204" pitchFamily="34" charset="0"/>
              </a:rPr>
              <a:t>、</a:t>
            </a:r>
            <a:r>
              <a:rPr lang="en-US" altLang="zh-CN" dirty="0">
                <a:solidFill>
                  <a:srgbClr val="2C2C2C"/>
                </a:solidFill>
                <a:latin typeface="+mn-ea"/>
                <a:cs typeface="Arial" panose="020B0604020202020204" pitchFamily="34" charset="0"/>
              </a:rPr>
              <a:t>90</a:t>
            </a:r>
            <a:r>
              <a:rPr lang="zh-CN" altLang="en-US" dirty="0">
                <a:solidFill>
                  <a:srgbClr val="2C2C2C"/>
                </a:solidFill>
                <a:latin typeface="+mn-ea"/>
                <a:cs typeface="Arial" panose="020B0604020202020204" pitchFamily="34" charset="0"/>
              </a:rPr>
              <a:t>后为主，覆盖社会核心劳动力，结构健康。</a:t>
            </a:r>
            <a:endParaRPr lang="zh-CN" altLang="en-US" dirty="0">
              <a:solidFill>
                <a:prstClr val="black">
                  <a:lumMod val="65000"/>
                  <a:lumOff val="35000"/>
                </a:prstClr>
              </a:solidFill>
              <a:latin typeface="+mn-ea"/>
            </a:endParaRPr>
          </a:p>
        </p:txBody>
      </p:sp>
      <p:sp>
        <p:nvSpPr>
          <p:cNvPr id="67" name="文本框 66">
            <a:extLst>
              <a:ext uri="{FF2B5EF4-FFF2-40B4-BE49-F238E27FC236}">
                <a16:creationId xmlns:a16="http://schemas.microsoft.com/office/drawing/2014/main" xmlns="" id="{4E6BCAB8-C3A7-4B7F-914F-493CCBF1CFFB}"/>
              </a:ext>
            </a:extLst>
          </p:cNvPr>
          <p:cNvSpPr txBox="1">
            <a:spLocks/>
          </p:cNvSpPr>
          <p:nvPr/>
        </p:nvSpPr>
        <p:spPr>
          <a:xfrm>
            <a:off x="5845084" y="5221684"/>
            <a:ext cx="5556968" cy="366575"/>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用户有很强的自我提升需求，知识付费意愿较强。</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mn-cs"/>
            </a:endParaRPr>
          </a:p>
        </p:txBody>
      </p:sp>
      <p:sp>
        <p:nvSpPr>
          <p:cNvPr id="69" name="矩形 68">
            <a:extLst>
              <a:ext uri="{FF2B5EF4-FFF2-40B4-BE49-F238E27FC236}">
                <a16:creationId xmlns:a16="http://schemas.microsoft.com/office/drawing/2014/main" xmlns="" id="{8C248025-2F28-4760-80D0-FDB1F26DA72C}"/>
              </a:ext>
            </a:extLst>
          </p:cNvPr>
          <p:cNvSpPr/>
          <p:nvPr/>
        </p:nvSpPr>
        <p:spPr bwMode="auto">
          <a:xfrm>
            <a:off x="5546519" y="2069934"/>
            <a:ext cx="6171308" cy="66047"/>
          </a:xfrm>
          <a:prstGeom prst="rect">
            <a:avLst/>
          </a:prstGeom>
          <a:solidFill>
            <a:schemeClr val="accent4"/>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a:ln>
                <a:noFill/>
              </a:ln>
              <a:solidFill>
                <a:prstClr val="black"/>
              </a:solidFill>
              <a:effectLst/>
              <a:uLnTx/>
              <a:uFillTx/>
              <a:latin typeface="+mj-ea"/>
              <a:ea typeface="+mj-ea"/>
              <a:cs typeface="+mn-cs"/>
            </a:endParaRPr>
          </a:p>
        </p:txBody>
      </p:sp>
      <p:pic>
        <p:nvPicPr>
          <p:cNvPr id="13" name="图片 12">
            <a:extLst>
              <a:ext uri="{FF2B5EF4-FFF2-40B4-BE49-F238E27FC236}">
                <a16:creationId xmlns:a16="http://schemas.microsoft.com/office/drawing/2014/main" xmlns="" id="{EE0DE796-BF18-43AF-85FF-6F0E2FC2B36A}"/>
              </a:ext>
            </a:extLst>
          </p:cNvPr>
          <p:cNvPicPr>
            <a:picLocks/>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12500" t="1962" r="12500" b="1962"/>
          <a:stretch/>
        </p:blipFill>
        <p:spPr>
          <a:xfrm>
            <a:off x="660400" y="2072256"/>
            <a:ext cx="4487266" cy="3896925"/>
          </a:xfrm>
          <a:prstGeom prst="rect">
            <a:avLst/>
          </a:prstGeom>
        </p:spPr>
      </p:pic>
      <p:sp>
        <p:nvSpPr>
          <p:cNvPr id="92" name="任意多边形: 形状 91">
            <a:extLst>
              <a:ext uri="{FF2B5EF4-FFF2-40B4-BE49-F238E27FC236}">
                <a16:creationId xmlns:a16="http://schemas.microsoft.com/office/drawing/2014/main" xmlns="" id="{57B5159D-83FF-4203-A3FB-40E5A640CB67}"/>
              </a:ext>
            </a:extLst>
          </p:cNvPr>
          <p:cNvSpPr/>
          <p:nvPr/>
        </p:nvSpPr>
        <p:spPr>
          <a:xfrm>
            <a:off x="5845083" y="2703613"/>
            <a:ext cx="124723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4" name="文本框 63">
            <a:extLst>
              <a:ext uri="{FF2B5EF4-FFF2-40B4-BE49-F238E27FC236}">
                <a16:creationId xmlns:a16="http://schemas.microsoft.com/office/drawing/2014/main" xmlns="" id="{16627036-D3B7-4357-BFF2-330C64B77AC7}"/>
              </a:ext>
            </a:extLst>
          </p:cNvPr>
          <p:cNvSpPr txBox="1"/>
          <p:nvPr/>
        </p:nvSpPr>
        <p:spPr>
          <a:xfrm>
            <a:off x="5845083" y="2471094"/>
            <a:ext cx="1544921" cy="369332"/>
          </a:xfrm>
          <a:prstGeom prst="rect">
            <a:avLst/>
          </a:prstGeom>
          <a:noFill/>
        </p:spPr>
        <p:txBody>
          <a:bodyPr wrap="square" lIns="0" tIns="0" rIns="0" bIns="0" rtlCol="0">
            <a:spAutoFit/>
          </a:bodyPr>
          <a:lstStyle/>
          <a:p>
            <a:r>
              <a:rPr lang="zh-CN" altLang="en-US" sz="2400" b="1" dirty="0">
                <a:latin typeface="+mj-ea"/>
                <a:ea typeface="+mj-ea"/>
              </a:rPr>
              <a:t>目标客户</a:t>
            </a:r>
          </a:p>
        </p:txBody>
      </p:sp>
    </p:spTree>
    <p:custDataLst>
      <p:tags r:id="rId1"/>
    </p:custDataLst>
    <p:extLst>
      <p:ext uri="{BB962C8B-B14F-4D97-AF65-F5344CB8AC3E}">
        <p14:creationId xmlns:p14="http://schemas.microsoft.com/office/powerpoint/2010/main" val="559826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渠道策略</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xmlns="" id="{43DADD08-8C32-4E70-97D9-2CFD4AEB551F}"/>
              </a:ext>
            </a:extLst>
          </p:cNvPr>
          <p:cNvGrpSpPr/>
          <p:nvPr/>
        </p:nvGrpSpPr>
        <p:grpSpPr>
          <a:xfrm>
            <a:off x="3657600" y="1238766"/>
            <a:ext cx="4876800" cy="5174962"/>
            <a:chOff x="3880338" y="1238766"/>
            <a:chExt cx="4876800" cy="5174962"/>
          </a:xfrm>
        </p:grpSpPr>
        <p:sp>
          <p:nvSpPr>
            <p:cNvPr id="15" name="椭圆 14">
              <a:extLst>
                <a:ext uri="{FF2B5EF4-FFF2-40B4-BE49-F238E27FC236}">
                  <a16:creationId xmlns:a16="http://schemas.microsoft.com/office/drawing/2014/main" xmlns="" id="{4A8441C2-F6F1-44E6-9229-88D5FD8B02C3}"/>
                </a:ext>
              </a:extLst>
            </p:cNvPr>
            <p:cNvSpPr/>
            <p:nvPr/>
          </p:nvSpPr>
          <p:spPr>
            <a:xfrm>
              <a:off x="3880338" y="5549580"/>
              <a:ext cx="4876800" cy="864148"/>
            </a:xfrm>
            <a:prstGeom prst="ellipse">
              <a:avLst/>
            </a:prstGeom>
            <a:solidFill>
              <a:schemeClr val="bg1">
                <a:lumMod val="85000"/>
              </a:schemeClr>
            </a:solidFill>
            <a:ln w="6350">
              <a:noFill/>
              <a:prstDash val="solid"/>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16" name="椭圆 15">
              <a:extLst>
                <a:ext uri="{FF2B5EF4-FFF2-40B4-BE49-F238E27FC236}">
                  <a16:creationId xmlns:a16="http://schemas.microsoft.com/office/drawing/2014/main" xmlns="" id="{98C6BA05-D721-47D0-9A6E-7CDD965D82A5}"/>
                </a:ext>
              </a:extLst>
            </p:cNvPr>
            <p:cNvSpPr/>
            <p:nvPr/>
          </p:nvSpPr>
          <p:spPr>
            <a:xfrm>
              <a:off x="5713745" y="2423187"/>
              <a:ext cx="1199046" cy="9337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17" name="椭圆 16">
              <a:extLst>
                <a:ext uri="{FF2B5EF4-FFF2-40B4-BE49-F238E27FC236}">
                  <a16:creationId xmlns:a16="http://schemas.microsoft.com/office/drawing/2014/main" xmlns="" id="{B28ECEA6-55A6-4BE7-853D-91AF56412C31}"/>
                </a:ext>
              </a:extLst>
            </p:cNvPr>
            <p:cNvSpPr/>
            <p:nvPr/>
          </p:nvSpPr>
          <p:spPr>
            <a:xfrm>
              <a:off x="5287049" y="3303563"/>
              <a:ext cx="2044842" cy="9337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1" name="椭圆 20">
              <a:extLst>
                <a:ext uri="{FF2B5EF4-FFF2-40B4-BE49-F238E27FC236}">
                  <a16:creationId xmlns:a16="http://schemas.microsoft.com/office/drawing/2014/main" xmlns="" id="{24C3B9DE-BF38-4435-9F8B-6BC7640BD88F}"/>
                </a:ext>
              </a:extLst>
            </p:cNvPr>
            <p:cNvSpPr/>
            <p:nvPr/>
          </p:nvSpPr>
          <p:spPr>
            <a:xfrm>
              <a:off x="4875887" y="4154464"/>
              <a:ext cx="2867166" cy="13141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2" name="椭圆 21">
              <a:extLst>
                <a:ext uri="{FF2B5EF4-FFF2-40B4-BE49-F238E27FC236}">
                  <a16:creationId xmlns:a16="http://schemas.microsoft.com/office/drawing/2014/main" xmlns="" id="{2EF884E4-A29C-4073-B14F-7A3859572216}"/>
                </a:ext>
              </a:extLst>
            </p:cNvPr>
            <p:cNvSpPr/>
            <p:nvPr/>
          </p:nvSpPr>
          <p:spPr>
            <a:xfrm>
              <a:off x="4464866" y="4970439"/>
              <a:ext cx="3695700" cy="23018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Freeform 5">
              <a:extLst>
                <a:ext uri="{FF2B5EF4-FFF2-40B4-BE49-F238E27FC236}">
                  <a16:creationId xmlns:a16="http://schemas.microsoft.com/office/drawing/2014/main" xmlns="" id="{0474C111-C577-4BF0-8356-7D88AB4F12A8}"/>
                </a:ext>
              </a:extLst>
            </p:cNvPr>
            <p:cNvSpPr>
              <a:spLocks/>
            </p:cNvSpPr>
            <p:nvPr/>
          </p:nvSpPr>
          <p:spPr bwMode="auto">
            <a:xfrm>
              <a:off x="5731680" y="1238766"/>
              <a:ext cx="1162091" cy="1185962"/>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4" name="Freeform 6">
              <a:extLst>
                <a:ext uri="{FF2B5EF4-FFF2-40B4-BE49-F238E27FC236}">
                  <a16:creationId xmlns:a16="http://schemas.microsoft.com/office/drawing/2014/main" xmlns="" id="{22B6518A-4EB2-4CA2-9DEA-1F67B0963962}"/>
                </a:ext>
              </a:extLst>
            </p:cNvPr>
            <p:cNvSpPr>
              <a:spLocks/>
            </p:cNvSpPr>
            <p:nvPr/>
          </p:nvSpPr>
          <p:spPr bwMode="auto">
            <a:xfrm>
              <a:off x="4887509" y="3349731"/>
              <a:ext cx="2843922" cy="862617"/>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5" name="Freeform 7">
              <a:extLst>
                <a:ext uri="{FF2B5EF4-FFF2-40B4-BE49-F238E27FC236}">
                  <a16:creationId xmlns:a16="http://schemas.microsoft.com/office/drawing/2014/main" xmlns="" id="{30E0FBE9-C9A5-458F-AAD3-B1E089439642}"/>
                </a:ext>
              </a:extLst>
            </p:cNvPr>
            <p:cNvSpPr>
              <a:spLocks/>
            </p:cNvSpPr>
            <p:nvPr/>
          </p:nvSpPr>
          <p:spPr bwMode="auto">
            <a:xfrm>
              <a:off x="4120378" y="5078674"/>
              <a:ext cx="4385780" cy="959186"/>
            </a:xfrm>
            <a:custGeom>
              <a:avLst/>
              <a:gdLst>
                <a:gd name="T0" fmla="*/ 7985 w 7985"/>
                <a:gd name="T1" fmla="*/ 1286 h 1744"/>
                <a:gd name="T2" fmla="*/ 7985 w 7985"/>
                <a:gd name="T3" fmla="*/ 1286 h 1744"/>
                <a:gd name="T4" fmla="*/ 7985 w 7985"/>
                <a:gd name="T5" fmla="*/ 1286 h 1744"/>
                <a:gd name="T6" fmla="*/ 7985 w 7985"/>
                <a:gd name="T7" fmla="*/ 1278 h 1744"/>
                <a:gd name="T8" fmla="*/ 7971 w 7985"/>
                <a:gd name="T9" fmla="*/ 1249 h 1744"/>
                <a:gd name="T10" fmla="*/ 7935 w 7985"/>
                <a:gd name="T11" fmla="*/ 1177 h 1744"/>
                <a:gd name="T12" fmla="*/ 7352 w 7985"/>
                <a:gd name="T13" fmla="*/ 0 h 1744"/>
                <a:gd name="T14" fmla="*/ 7303 w 7985"/>
                <a:gd name="T15" fmla="*/ 10 h 1744"/>
                <a:gd name="T16" fmla="*/ 3992 w 7985"/>
                <a:gd name="T17" fmla="*/ 211 h 1744"/>
                <a:gd name="T18" fmla="*/ 682 w 7985"/>
                <a:gd name="T19" fmla="*/ 10 h 1744"/>
                <a:gd name="T20" fmla="*/ 633 w 7985"/>
                <a:gd name="T21" fmla="*/ 0 h 1744"/>
                <a:gd name="T22" fmla="*/ 14 w 7985"/>
                <a:gd name="T23" fmla="*/ 1248 h 1744"/>
                <a:gd name="T24" fmla="*/ 0 w 7985"/>
                <a:gd name="T25" fmla="*/ 1278 h 1744"/>
                <a:gd name="T26" fmla="*/ 0 w 7985"/>
                <a:gd name="T27" fmla="*/ 1286 h 1744"/>
                <a:gd name="T28" fmla="*/ 3992 w 7985"/>
                <a:gd name="T29" fmla="*/ 1744 h 1744"/>
                <a:gd name="T30" fmla="*/ 7985 w 7985"/>
                <a:gd name="T31" fmla="*/ 1288 h 1744"/>
                <a:gd name="T32" fmla="*/ 7985 w 7985"/>
                <a:gd name="T33" fmla="*/ 1288 h 1744"/>
                <a:gd name="T34" fmla="*/ 7985 w 7985"/>
                <a:gd name="T35" fmla="*/ 1287 h 1744"/>
                <a:gd name="T36" fmla="*/ 7985 w 7985"/>
                <a:gd name="T37" fmla="*/ 1286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85" h="1744">
                  <a:moveTo>
                    <a:pt x="7985" y="1286"/>
                  </a:moveTo>
                  <a:cubicBezTo>
                    <a:pt x="7985" y="1286"/>
                    <a:pt x="7985" y="1286"/>
                    <a:pt x="7985" y="1286"/>
                  </a:cubicBezTo>
                  <a:cubicBezTo>
                    <a:pt x="7985" y="1286"/>
                    <a:pt x="7985" y="1286"/>
                    <a:pt x="7985" y="1286"/>
                  </a:cubicBezTo>
                  <a:cubicBezTo>
                    <a:pt x="7985" y="1278"/>
                    <a:pt x="7985" y="1278"/>
                    <a:pt x="7985" y="1278"/>
                  </a:cubicBezTo>
                  <a:cubicBezTo>
                    <a:pt x="7971" y="1249"/>
                    <a:pt x="7971" y="1249"/>
                    <a:pt x="7971" y="1249"/>
                  </a:cubicBezTo>
                  <a:cubicBezTo>
                    <a:pt x="7935" y="1177"/>
                    <a:pt x="7935" y="1177"/>
                    <a:pt x="7935" y="1177"/>
                  </a:cubicBezTo>
                  <a:cubicBezTo>
                    <a:pt x="7352" y="0"/>
                    <a:pt x="7352" y="0"/>
                    <a:pt x="7352" y="0"/>
                  </a:cubicBezTo>
                  <a:cubicBezTo>
                    <a:pt x="7303" y="10"/>
                    <a:pt x="7303" y="10"/>
                    <a:pt x="7303" y="10"/>
                  </a:cubicBezTo>
                  <a:cubicBezTo>
                    <a:pt x="6585" y="131"/>
                    <a:pt x="5370" y="211"/>
                    <a:pt x="3992" y="211"/>
                  </a:cubicBezTo>
                  <a:cubicBezTo>
                    <a:pt x="2614" y="211"/>
                    <a:pt x="1399" y="131"/>
                    <a:pt x="682" y="10"/>
                  </a:cubicBezTo>
                  <a:cubicBezTo>
                    <a:pt x="633" y="0"/>
                    <a:pt x="633" y="0"/>
                    <a:pt x="633" y="0"/>
                  </a:cubicBezTo>
                  <a:cubicBezTo>
                    <a:pt x="14" y="1248"/>
                    <a:pt x="14" y="1248"/>
                    <a:pt x="14" y="1248"/>
                  </a:cubicBezTo>
                  <a:cubicBezTo>
                    <a:pt x="0" y="1278"/>
                    <a:pt x="0" y="1278"/>
                    <a:pt x="0" y="1278"/>
                  </a:cubicBezTo>
                  <a:cubicBezTo>
                    <a:pt x="0" y="1286"/>
                    <a:pt x="0" y="1286"/>
                    <a:pt x="0" y="1286"/>
                  </a:cubicBezTo>
                  <a:cubicBezTo>
                    <a:pt x="0" y="1539"/>
                    <a:pt x="1787" y="1744"/>
                    <a:pt x="3992" y="1744"/>
                  </a:cubicBezTo>
                  <a:cubicBezTo>
                    <a:pt x="6191" y="1744"/>
                    <a:pt x="7974" y="1540"/>
                    <a:pt x="7985" y="1288"/>
                  </a:cubicBezTo>
                  <a:cubicBezTo>
                    <a:pt x="7985" y="1288"/>
                    <a:pt x="7985" y="1288"/>
                    <a:pt x="7985" y="1288"/>
                  </a:cubicBezTo>
                  <a:cubicBezTo>
                    <a:pt x="7985" y="1287"/>
                    <a:pt x="7985" y="1287"/>
                    <a:pt x="7985" y="1287"/>
                  </a:cubicBezTo>
                  <a:cubicBezTo>
                    <a:pt x="7985" y="1286"/>
                    <a:pt x="7985" y="1286"/>
                    <a:pt x="7985" y="128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6" name="Freeform 8">
              <a:extLst>
                <a:ext uri="{FF2B5EF4-FFF2-40B4-BE49-F238E27FC236}">
                  <a16:creationId xmlns:a16="http://schemas.microsoft.com/office/drawing/2014/main" xmlns="" id="{284CD3D1-A14B-4AB7-8179-49F8103D8D43}"/>
                </a:ext>
              </a:extLst>
            </p:cNvPr>
            <p:cNvSpPr>
              <a:spLocks/>
            </p:cNvSpPr>
            <p:nvPr/>
          </p:nvSpPr>
          <p:spPr bwMode="auto">
            <a:xfrm>
              <a:off x="5307425" y="2467142"/>
              <a:ext cx="2011686" cy="850681"/>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7" name="Freeform 9">
              <a:extLst>
                <a:ext uri="{FF2B5EF4-FFF2-40B4-BE49-F238E27FC236}">
                  <a16:creationId xmlns:a16="http://schemas.microsoft.com/office/drawing/2014/main" xmlns="" id="{EC5D980F-B639-4C04-AA45-3C0A948D8109}"/>
                </a:ext>
              </a:extLst>
            </p:cNvPr>
            <p:cNvSpPr>
              <a:spLocks/>
            </p:cNvSpPr>
            <p:nvPr/>
          </p:nvSpPr>
          <p:spPr bwMode="auto">
            <a:xfrm>
              <a:off x="4481700" y="4220171"/>
              <a:ext cx="3655540" cy="907103"/>
            </a:xfrm>
            <a:custGeom>
              <a:avLst/>
              <a:gdLst>
                <a:gd name="T0" fmla="*/ 6539 w 6655"/>
                <a:gd name="T1" fmla="*/ 1210 h 1651"/>
                <a:gd name="T2" fmla="*/ 6418 w 6655"/>
                <a:gd name="T3" fmla="*/ 967 h 1651"/>
                <a:gd name="T4" fmla="*/ 6418 w 6655"/>
                <a:gd name="T5" fmla="*/ 967 h 1651"/>
                <a:gd name="T6" fmla="*/ 6398 w 6655"/>
                <a:gd name="T7" fmla="*/ 927 h 1651"/>
                <a:gd name="T8" fmla="*/ 6227 w 6655"/>
                <a:gd name="T9" fmla="*/ 582 h 1651"/>
                <a:gd name="T10" fmla="*/ 6073 w 6655"/>
                <a:gd name="T11" fmla="*/ 270 h 1651"/>
                <a:gd name="T12" fmla="*/ 5939 w 6655"/>
                <a:gd name="T13" fmla="*/ 0 h 1651"/>
                <a:gd name="T14" fmla="*/ 5845 w 6655"/>
                <a:gd name="T15" fmla="*/ 10 h 1651"/>
                <a:gd name="T16" fmla="*/ 3308 w 6655"/>
                <a:gd name="T17" fmla="*/ 114 h 1651"/>
                <a:gd name="T18" fmla="*/ 772 w 6655"/>
                <a:gd name="T19" fmla="*/ 10 h 1651"/>
                <a:gd name="T20" fmla="*/ 714 w 6655"/>
                <a:gd name="T21" fmla="*/ 4 h 1651"/>
                <a:gd name="T22" fmla="*/ 270 w 6655"/>
                <a:gd name="T23" fmla="*/ 901 h 1651"/>
                <a:gd name="T24" fmla="*/ 237 w 6655"/>
                <a:gd name="T25" fmla="*/ 967 h 1651"/>
                <a:gd name="T26" fmla="*/ 237 w 6655"/>
                <a:gd name="T27" fmla="*/ 967 h 1651"/>
                <a:gd name="T28" fmla="*/ 0 w 6655"/>
                <a:gd name="T29" fmla="*/ 1446 h 1651"/>
                <a:gd name="T30" fmla="*/ 21 w 6655"/>
                <a:gd name="T31" fmla="*/ 1450 h 1651"/>
                <a:gd name="T32" fmla="*/ 3328 w 6655"/>
                <a:gd name="T33" fmla="*/ 1651 h 1651"/>
                <a:gd name="T34" fmla="*/ 6634 w 6655"/>
                <a:gd name="T35" fmla="*/ 1450 h 1651"/>
                <a:gd name="T36" fmla="*/ 6655 w 6655"/>
                <a:gd name="T37" fmla="*/ 1446 h 1651"/>
                <a:gd name="T38" fmla="*/ 6539 w 6655"/>
                <a:gd name="T39" fmla="*/ 121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5" h="1651">
                  <a:moveTo>
                    <a:pt x="6539" y="1210"/>
                  </a:moveTo>
                  <a:cubicBezTo>
                    <a:pt x="6418" y="967"/>
                    <a:pt x="6418" y="967"/>
                    <a:pt x="6418" y="967"/>
                  </a:cubicBezTo>
                  <a:cubicBezTo>
                    <a:pt x="6418" y="967"/>
                    <a:pt x="6418" y="967"/>
                    <a:pt x="6418" y="967"/>
                  </a:cubicBezTo>
                  <a:cubicBezTo>
                    <a:pt x="6398" y="927"/>
                    <a:pt x="6398" y="927"/>
                    <a:pt x="6398" y="927"/>
                  </a:cubicBezTo>
                  <a:cubicBezTo>
                    <a:pt x="6227" y="582"/>
                    <a:pt x="6227" y="582"/>
                    <a:pt x="6227" y="582"/>
                  </a:cubicBezTo>
                  <a:cubicBezTo>
                    <a:pt x="6073" y="270"/>
                    <a:pt x="6073" y="270"/>
                    <a:pt x="6073" y="270"/>
                  </a:cubicBezTo>
                  <a:cubicBezTo>
                    <a:pt x="5939" y="0"/>
                    <a:pt x="5939" y="0"/>
                    <a:pt x="5939" y="0"/>
                  </a:cubicBezTo>
                  <a:cubicBezTo>
                    <a:pt x="5845" y="10"/>
                    <a:pt x="5845" y="10"/>
                    <a:pt x="5845" y="10"/>
                  </a:cubicBezTo>
                  <a:cubicBezTo>
                    <a:pt x="5155" y="75"/>
                    <a:pt x="4272" y="114"/>
                    <a:pt x="3308" y="114"/>
                  </a:cubicBezTo>
                  <a:cubicBezTo>
                    <a:pt x="2345" y="114"/>
                    <a:pt x="1461" y="75"/>
                    <a:pt x="772" y="10"/>
                  </a:cubicBezTo>
                  <a:cubicBezTo>
                    <a:pt x="714" y="4"/>
                    <a:pt x="714" y="4"/>
                    <a:pt x="714" y="4"/>
                  </a:cubicBezTo>
                  <a:cubicBezTo>
                    <a:pt x="270" y="901"/>
                    <a:pt x="270" y="901"/>
                    <a:pt x="270" y="901"/>
                  </a:cubicBezTo>
                  <a:cubicBezTo>
                    <a:pt x="237" y="967"/>
                    <a:pt x="237" y="967"/>
                    <a:pt x="237" y="967"/>
                  </a:cubicBezTo>
                  <a:cubicBezTo>
                    <a:pt x="237" y="967"/>
                    <a:pt x="237" y="967"/>
                    <a:pt x="237" y="967"/>
                  </a:cubicBezTo>
                  <a:cubicBezTo>
                    <a:pt x="0" y="1446"/>
                    <a:pt x="0" y="1446"/>
                    <a:pt x="0" y="1446"/>
                  </a:cubicBezTo>
                  <a:cubicBezTo>
                    <a:pt x="21" y="1450"/>
                    <a:pt x="21" y="1450"/>
                    <a:pt x="21" y="1450"/>
                  </a:cubicBezTo>
                  <a:cubicBezTo>
                    <a:pt x="738" y="1571"/>
                    <a:pt x="1951" y="1651"/>
                    <a:pt x="3328" y="1651"/>
                  </a:cubicBezTo>
                  <a:cubicBezTo>
                    <a:pt x="4704" y="1651"/>
                    <a:pt x="5917" y="1571"/>
                    <a:pt x="6634" y="1450"/>
                  </a:cubicBezTo>
                  <a:cubicBezTo>
                    <a:pt x="6655" y="1446"/>
                    <a:pt x="6655" y="1446"/>
                    <a:pt x="6655" y="1446"/>
                  </a:cubicBezTo>
                  <a:lnTo>
                    <a:pt x="6539" y="121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8" name="TextBox 15">
              <a:extLst>
                <a:ext uri="{FF2B5EF4-FFF2-40B4-BE49-F238E27FC236}">
                  <a16:creationId xmlns:a16="http://schemas.microsoft.com/office/drawing/2014/main" xmlns="" id="{8BB31BA4-B617-4258-8A17-CFC68FABE5AB}"/>
                </a:ext>
              </a:extLst>
            </p:cNvPr>
            <p:cNvSpPr txBox="1"/>
            <p:nvPr/>
          </p:nvSpPr>
          <p:spPr bwMode="auto">
            <a:xfrm>
              <a:off x="5810571" y="5404379"/>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植入广告</a:t>
              </a:r>
            </a:p>
          </p:txBody>
        </p:sp>
        <p:sp>
          <p:nvSpPr>
            <p:cNvPr id="29" name="TextBox 16">
              <a:extLst>
                <a:ext uri="{FF2B5EF4-FFF2-40B4-BE49-F238E27FC236}">
                  <a16:creationId xmlns:a16="http://schemas.microsoft.com/office/drawing/2014/main" xmlns="" id="{125045F3-DD7D-4191-AB1A-CCA302DC4C0C}"/>
                </a:ext>
              </a:extLst>
            </p:cNvPr>
            <p:cNvSpPr txBox="1"/>
            <p:nvPr/>
          </p:nvSpPr>
          <p:spPr bwMode="auto">
            <a:xfrm>
              <a:off x="5657748" y="4519834"/>
              <a:ext cx="1311040" cy="338554"/>
            </a:xfrm>
            <a:prstGeom prst="rect">
              <a:avLst/>
            </a:prstGeom>
            <a:noFill/>
          </p:spPr>
          <p:txBody>
            <a:bodyPr wrap="squar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产品拉新</a:t>
              </a:r>
            </a:p>
          </p:txBody>
        </p:sp>
        <p:sp>
          <p:nvSpPr>
            <p:cNvPr id="30" name="TextBox 17">
              <a:extLst>
                <a:ext uri="{FF2B5EF4-FFF2-40B4-BE49-F238E27FC236}">
                  <a16:creationId xmlns:a16="http://schemas.microsoft.com/office/drawing/2014/main" xmlns="" id="{9CA70A24-77B6-4C03-82FA-C6E683A373B1}"/>
                </a:ext>
              </a:extLst>
            </p:cNvPr>
            <p:cNvSpPr txBox="1"/>
            <p:nvPr/>
          </p:nvSpPr>
          <p:spPr bwMode="auto">
            <a:xfrm>
              <a:off x="5810573" y="3627151"/>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免费试用</a:t>
              </a:r>
            </a:p>
          </p:txBody>
        </p:sp>
        <p:sp>
          <p:nvSpPr>
            <p:cNvPr id="31" name="TextBox 19">
              <a:extLst>
                <a:ext uri="{FF2B5EF4-FFF2-40B4-BE49-F238E27FC236}">
                  <a16:creationId xmlns:a16="http://schemas.microsoft.com/office/drawing/2014/main" xmlns="" id="{4093254A-D293-4EBB-B361-AD67CC15E6F2}"/>
                </a:ext>
              </a:extLst>
            </p:cNvPr>
            <p:cNvSpPr txBox="1"/>
            <p:nvPr/>
          </p:nvSpPr>
          <p:spPr bwMode="auto">
            <a:xfrm>
              <a:off x="6015210" y="1947610"/>
              <a:ext cx="595035" cy="289310"/>
            </a:xfrm>
            <a:prstGeom prst="rect">
              <a:avLst/>
            </a:prstGeom>
            <a:noFill/>
          </p:spPr>
          <p:txBody>
            <a:bodyPr wrap="none">
              <a:spAutoFit/>
            </a:bodyPr>
            <a:lstStyle/>
            <a:p>
              <a:pPr algn="ctr" eaLnBrk="1" fontAlgn="auto" hangingPunct="1">
                <a:lnSpc>
                  <a:spcPct val="80000"/>
                </a:lnSpc>
                <a:spcBef>
                  <a:spcPts val="0"/>
                </a:spcBef>
                <a:spcAft>
                  <a:spcPts val="0"/>
                </a:spcAft>
                <a:defRPr/>
              </a:pPr>
              <a:r>
                <a:rPr lang="zh-CN" altLang="en-US" sz="1600" kern="0" dirty="0">
                  <a:solidFill>
                    <a:schemeClr val="bg1"/>
                  </a:solidFill>
                  <a:latin typeface="+mj-ea"/>
                  <a:ea typeface="+mj-ea"/>
                  <a:cs typeface="+mn-ea"/>
                  <a:sym typeface="+mn-lt"/>
                </a:rPr>
                <a:t>金融</a:t>
              </a:r>
              <a:endParaRPr lang="en-US" altLang="zh-CN" sz="1600" kern="0" dirty="0">
                <a:solidFill>
                  <a:schemeClr val="bg1"/>
                </a:solidFill>
                <a:latin typeface="+mj-ea"/>
                <a:ea typeface="+mj-ea"/>
                <a:cs typeface="+mn-ea"/>
                <a:sym typeface="+mn-lt"/>
              </a:endParaRPr>
            </a:p>
          </p:txBody>
        </p:sp>
        <p:sp>
          <p:nvSpPr>
            <p:cNvPr id="32" name="TextBox 18">
              <a:extLst>
                <a:ext uri="{FF2B5EF4-FFF2-40B4-BE49-F238E27FC236}">
                  <a16:creationId xmlns:a16="http://schemas.microsoft.com/office/drawing/2014/main" xmlns="" id="{C69AF215-69B8-4ECC-9765-54489D7850F2}"/>
                </a:ext>
              </a:extLst>
            </p:cNvPr>
            <p:cNvSpPr txBox="1"/>
            <p:nvPr/>
          </p:nvSpPr>
          <p:spPr bwMode="auto">
            <a:xfrm>
              <a:off x="5810569" y="2738594"/>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用户付费</a:t>
              </a:r>
            </a:p>
          </p:txBody>
        </p:sp>
      </p:grpSp>
      <p:sp>
        <p:nvSpPr>
          <p:cNvPr id="43" name="矩形 42">
            <a:extLst>
              <a:ext uri="{FF2B5EF4-FFF2-40B4-BE49-F238E27FC236}">
                <a16:creationId xmlns:a16="http://schemas.microsoft.com/office/drawing/2014/main" xmlns="" id="{30AA80D8-23FD-4986-8A69-541C7CE814EC}"/>
              </a:ext>
            </a:extLst>
          </p:cNvPr>
          <p:cNvSpPr/>
          <p:nvPr/>
        </p:nvSpPr>
        <p:spPr>
          <a:xfrm>
            <a:off x="1134824" y="2365280"/>
            <a:ext cx="3126177" cy="707886"/>
          </a:xfrm>
          <a:prstGeom prst="rect">
            <a:avLst/>
          </a:prstGeom>
        </p:spPr>
        <p:txBody>
          <a:bodyPr wrap="square">
            <a:spAutoFit/>
          </a:bodyPr>
          <a:lstStyle/>
          <a:p>
            <a:r>
              <a:rPr lang="zh-CN" altLang="en-US" sz="4000" b="1" dirty="0">
                <a:latin typeface="+mj-ea"/>
                <a:ea typeface="+mj-ea"/>
              </a:rPr>
              <a:t>产品拉新</a:t>
            </a:r>
            <a:endParaRPr lang="en-US" altLang="zh-CN" sz="4000" b="1" dirty="0">
              <a:latin typeface="+mj-ea"/>
              <a:ea typeface="+mj-ea"/>
            </a:endParaRPr>
          </a:p>
        </p:txBody>
      </p:sp>
      <p:sp>
        <p:nvSpPr>
          <p:cNvPr id="44" name="矩形 43">
            <a:extLst>
              <a:ext uri="{FF2B5EF4-FFF2-40B4-BE49-F238E27FC236}">
                <a16:creationId xmlns:a16="http://schemas.microsoft.com/office/drawing/2014/main" xmlns="" id="{02D13A49-B947-45D4-8749-C1A1B5136C71}"/>
              </a:ext>
            </a:extLst>
          </p:cNvPr>
          <p:cNvSpPr/>
          <p:nvPr/>
        </p:nvSpPr>
        <p:spPr>
          <a:xfrm>
            <a:off x="1185624" y="1999460"/>
            <a:ext cx="1210588" cy="400110"/>
          </a:xfrm>
          <a:prstGeom prst="rect">
            <a:avLst/>
          </a:prstGeom>
        </p:spPr>
        <p:txBody>
          <a:bodyPr wrap="square">
            <a:spAutoFit/>
          </a:bodyPr>
          <a:lstStyle/>
          <a:p>
            <a:r>
              <a:rPr lang="zh-CN" altLang="en-US" sz="2000" b="1" dirty="0">
                <a:latin typeface="+mj-ea"/>
                <a:ea typeface="+mj-ea"/>
              </a:rPr>
              <a:t>产品渠道</a:t>
            </a:r>
          </a:p>
        </p:txBody>
      </p:sp>
      <p:cxnSp>
        <p:nvCxnSpPr>
          <p:cNvPr id="45" name="直接连接符 20">
            <a:extLst>
              <a:ext uri="{FF2B5EF4-FFF2-40B4-BE49-F238E27FC236}">
                <a16:creationId xmlns:a16="http://schemas.microsoft.com/office/drawing/2014/main" xmlns="" id="{B328682A-D55D-481C-BE28-4F118D363E53}"/>
              </a:ext>
            </a:extLst>
          </p:cNvPr>
          <p:cNvCxnSpPr/>
          <p:nvPr/>
        </p:nvCxnSpPr>
        <p:spPr>
          <a:xfrm>
            <a:off x="1292203" y="3394418"/>
            <a:ext cx="49871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CD66147E-08A3-4B19-9558-25C67A4E5A75}"/>
              </a:ext>
            </a:extLst>
          </p:cNvPr>
          <p:cNvSpPr/>
          <p:nvPr/>
        </p:nvSpPr>
        <p:spPr>
          <a:xfrm>
            <a:off x="9288561" y="2390438"/>
            <a:ext cx="3126177" cy="707886"/>
          </a:xfrm>
          <a:prstGeom prst="rect">
            <a:avLst/>
          </a:prstGeom>
        </p:spPr>
        <p:txBody>
          <a:bodyPr wrap="square">
            <a:spAutoFit/>
          </a:bodyPr>
          <a:lstStyle/>
          <a:p>
            <a:r>
              <a:rPr lang="zh-CN" altLang="en-US" sz="4000" b="1" dirty="0">
                <a:latin typeface="+mj-ea"/>
                <a:ea typeface="+mj-ea"/>
              </a:rPr>
              <a:t>产品推广</a:t>
            </a:r>
            <a:endParaRPr lang="en-US" altLang="zh-CN" sz="4000" b="1" dirty="0">
              <a:latin typeface="+mj-ea"/>
              <a:ea typeface="+mj-ea"/>
            </a:endParaRPr>
          </a:p>
        </p:txBody>
      </p:sp>
      <p:sp>
        <p:nvSpPr>
          <p:cNvPr id="41" name="矩形 40">
            <a:extLst>
              <a:ext uri="{FF2B5EF4-FFF2-40B4-BE49-F238E27FC236}">
                <a16:creationId xmlns:a16="http://schemas.microsoft.com/office/drawing/2014/main" xmlns="" id="{D1207CBA-07EA-427F-8788-1084592A2F6F}"/>
              </a:ext>
            </a:extLst>
          </p:cNvPr>
          <p:cNvSpPr/>
          <p:nvPr/>
        </p:nvSpPr>
        <p:spPr>
          <a:xfrm>
            <a:off x="9339361" y="2024618"/>
            <a:ext cx="1210588" cy="400110"/>
          </a:xfrm>
          <a:prstGeom prst="rect">
            <a:avLst/>
          </a:prstGeom>
        </p:spPr>
        <p:txBody>
          <a:bodyPr wrap="none">
            <a:spAutoFit/>
          </a:bodyPr>
          <a:lstStyle/>
          <a:p>
            <a:r>
              <a:rPr lang="zh-CN" altLang="en-US" sz="2000" b="1" dirty="0">
                <a:latin typeface="+mj-ea"/>
                <a:ea typeface="+mj-ea"/>
              </a:rPr>
              <a:t>广告渠道</a:t>
            </a:r>
          </a:p>
        </p:txBody>
      </p:sp>
      <p:cxnSp>
        <p:nvCxnSpPr>
          <p:cNvPr id="42" name="直接连接符 20">
            <a:extLst>
              <a:ext uri="{FF2B5EF4-FFF2-40B4-BE49-F238E27FC236}">
                <a16:creationId xmlns:a16="http://schemas.microsoft.com/office/drawing/2014/main" xmlns="" id="{AA793909-4CA9-4117-898B-B3E4F3AB2A33}"/>
              </a:ext>
            </a:extLst>
          </p:cNvPr>
          <p:cNvCxnSpPr/>
          <p:nvPr/>
        </p:nvCxnSpPr>
        <p:spPr>
          <a:xfrm>
            <a:off x="9445940" y="3419576"/>
            <a:ext cx="49871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xmlns="" id="{41F5E33A-8BA7-48F3-B223-FB4A62475B64}"/>
              </a:ext>
            </a:extLst>
          </p:cNvPr>
          <p:cNvSpPr/>
          <p:nvPr/>
        </p:nvSpPr>
        <p:spPr>
          <a:xfrm>
            <a:off x="1185623" y="3923475"/>
            <a:ext cx="2141051" cy="1158459"/>
          </a:xfrm>
          <a:prstGeom prst="rect">
            <a:avLst/>
          </a:prstGeom>
        </p:spPr>
        <p:txBody>
          <a:bodyPr wrap="square">
            <a:spAutoFit/>
          </a:bodyPr>
          <a:lstStyle/>
          <a:p>
            <a:pPr algn="just">
              <a:lnSpc>
                <a:spcPct val="150000"/>
              </a:lnSpc>
            </a:pPr>
            <a:r>
              <a:rPr lang="zh-CN" altLang="en-US" sz="1600" dirty="0">
                <a:latin typeface="+mn-ea"/>
              </a:rPr>
              <a:t>搭建消费金融、供应链金融、支付、众筹和理财五大业务板块</a:t>
            </a:r>
          </a:p>
        </p:txBody>
      </p:sp>
      <p:sp>
        <p:nvSpPr>
          <p:cNvPr id="52" name="矩形 51">
            <a:extLst>
              <a:ext uri="{FF2B5EF4-FFF2-40B4-BE49-F238E27FC236}">
                <a16:creationId xmlns:a16="http://schemas.microsoft.com/office/drawing/2014/main" xmlns="" id="{EE91988A-344D-4723-B797-04A91111ED61}"/>
              </a:ext>
            </a:extLst>
          </p:cNvPr>
          <p:cNvSpPr/>
          <p:nvPr/>
        </p:nvSpPr>
        <p:spPr>
          <a:xfrm>
            <a:off x="9339361" y="3948633"/>
            <a:ext cx="2179539" cy="1158459"/>
          </a:xfrm>
          <a:prstGeom prst="rect">
            <a:avLst/>
          </a:prstGeom>
        </p:spPr>
        <p:txBody>
          <a:bodyPr wrap="square">
            <a:spAutoFit/>
          </a:bodyPr>
          <a:lstStyle/>
          <a:p>
            <a:pPr algn="just">
              <a:lnSpc>
                <a:spcPct val="150000"/>
              </a:lnSpc>
            </a:pPr>
            <a:r>
              <a:rPr lang="zh-CN" altLang="en-US" sz="1600" dirty="0">
                <a:latin typeface="+mn-ea"/>
              </a:rPr>
              <a:t>搭建消费金融、供应链金融、支付、众筹和理财五大业务板块</a:t>
            </a:r>
          </a:p>
        </p:txBody>
      </p:sp>
    </p:spTree>
    <p:extLst>
      <p:ext uri="{BB962C8B-B14F-4D97-AF65-F5344CB8AC3E}">
        <p14:creationId xmlns:p14="http://schemas.microsoft.com/office/powerpoint/2010/main" val="3018144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4.3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核心资源</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29">
            <a:extLst>
              <a:ext uri="{FF2B5EF4-FFF2-40B4-BE49-F238E27FC236}">
                <a16:creationId xmlns:a16="http://schemas.microsoft.com/office/drawing/2014/main" xmlns="" id="{C30129FF-FF55-4470-A8F7-862B0FA14C79}"/>
              </a:ext>
            </a:extLst>
          </p:cNvPr>
          <p:cNvGrpSpPr/>
          <p:nvPr/>
        </p:nvGrpSpPr>
        <p:grpSpPr>
          <a:xfrm>
            <a:off x="660399" y="1395863"/>
            <a:ext cx="4738239" cy="4738237"/>
            <a:chOff x="3668667" y="1133419"/>
            <a:chExt cx="5002641" cy="5002641"/>
          </a:xfrm>
        </p:grpSpPr>
        <p:sp>
          <p:nvSpPr>
            <p:cNvPr id="7" name="空心弧 6">
              <a:extLst>
                <a:ext uri="{FF2B5EF4-FFF2-40B4-BE49-F238E27FC236}">
                  <a16:creationId xmlns:a16="http://schemas.microsoft.com/office/drawing/2014/main" xmlns="" id="{DF488C21-DF0F-470A-856D-4E4CE786BBF4}"/>
                </a:ext>
              </a:extLst>
            </p:cNvPr>
            <p:cNvSpPr/>
            <p:nvPr/>
          </p:nvSpPr>
          <p:spPr>
            <a:xfrm>
              <a:off x="4244594" y="1709346"/>
              <a:ext cx="3850787" cy="3850787"/>
            </a:xfrm>
            <a:prstGeom prst="blockArc">
              <a:avLst>
                <a:gd name="adj1" fmla="val 10800000"/>
                <a:gd name="adj2" fmla="val 162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空心弧 8">
              <a:extLst>
                <a:ext uri="{FF2B5EF4-FFF2-40B4-BE49-F238E27FC236}">
                  <a16:creationId xmlns:a16="http://schemas.microsoft.com/office/drawing/2014/main" xmlns="" id="{0355DB8A-3BC4-4810-AB13-A752850ACDC5}"/>
                </a:ext>
              </a:extLst>
            </p:cNvPr>
            <p:cNvSpPr/>
            <p:nvPr/>
          </p:nvSpPr>
          <p:spPr>
            <a:xfrm>
              <a:off x="4244594" y="1709346"/>
              <a:ext cx="3850787" cy="3850787"/>
            </a:xfrm>
            <a:prstGeom prst="blockArc">
              <a:avLst>
                <a:gd name="adj1" fmla="val 5400000"/>
                <a:gd name="adj2" fmla="val 108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空心弧 22">
              <a:extLst>
                <a:ext uri="{FF2B5EF4-FFF2-40B4-BE49-F238E27FC236}">
                  <a16:creationId xmlns:a16="http://schemas.microsoft.com/office/drawing/2014/main" xmlns="" id="{FB909EA2-2B67-49C4-BF6C-D6C6933E4BFF}"/>
                </a:ext>
              </a:extLst>
            </p:cNvPr>
            <p:cNvSpPr/>
            <p:nvPr/>
          </p:nvSpPr>
          <p:spPr>
            <a:xfrm>
              <a:off x="4244594" y="1709346"/>
              <a:ext cx="3850787" cy="3850787"/>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空心弧 23">
              <a:extLst>
                <a:ext uri="{FF2B5EF4-FFF2-40B4-BE49-F238E27FC236}">
                  <a16:creationId xmlns:a16="http://schemas.microsoft.com/office/drawing/2014/main" xmlns="" id="{8F6FA97D-9B89-4F1D-B86A-1A5C455DDA04}"/>
                </a:ext>
              </a:extLst>
            </p:cNvPr>
            <p:cNvSpPr/>
            <p:nvPr/>
          </p:nvSpPr>
          <p:spPr>
            <a:xfrm>
              <a:off x="4244594" y="1709346"/>
              <a:ext cx="3850787" cy="3850787"/>
            </a:xfrm>
            <a:prstGeom prst="blockArc">
              <a:avLst>
                <a:gd name="adj1" fmla="val 16200000"/>
                <a:gd name="adj2" fmla="val 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5" name="任意多边形: 形状 24">
              <a:extLst>
                <a:ext uri="{FF2B5EF4-FFF2-40B4-BE49-F238E27FC236}">
                  <a16:creationId xmlns:a16="http://schemas.microsoft.com/office/drawing/2014/main" xmlns="" id="{40B60320-EE9F-4FE6-BC83-CFA9454619AF}"/>
                </a:ext>
              </a:extLst>
            </p:cNvPr>
            <p:cNvSpPr/>
            <p:nvPr/>
          </p:nvSpPr>
          <p:spPr>
            <a:xfrm>
              <a:off x="5283401" y="2748153"/>
              <a:ext cx="1773174" cy="1773174"/>
            </a:xfrm>
            <a:custGeom>
              <a:avLst/>
              <a:gdLst>
                <a:gd name="connsiteX0" fmla="*/ 0 w 1773174"/>
                <a:gd name="connsiteY0" fmla="*/ 886587 h 1773174"/>
                <a:gd name="connsiteX1" fmla="*/ 886587 w 1773174"/>
                <a:gd name="connsiteY1" fmla="*/ 0 h 1773174"/>
                <a:gd name="connsiteX2" fmla="*/ 1773174 w 1773174"/>
                <a:gd name="connsiteY2" fmla="*/ 886587 h 1773174"/>
                <a:gd name="connsiteX3" fmla="*/ 886587 w 1773174"/>
                <a:gd name="connsiteY3" fmla="*/ 1773174 h 1773174"/>
                <a:gd name="connsiteX4" fmla="*/ 0 w 1773174"/>
                <a:gd name="connsiteY4" fmla="*/ 886587 h 1773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174" h="1773174">
                  <a:moveTo>
                    <a:pt x="0" y="886587"/>
                  </a:moveTo>
                  <a:cubicBezTo>
                    <a:pt x="0" y="396939"/>
                    <a:pt x="396939" y="0"/>
                    <a:pt x="886587" y="0"/>
                  </a:cubicBezTo>
                  <a:cubicBezTo>
                    <a:pt x="1376235" y="0"/>
                    <a:pt x="1773174" y="396939"/>
                    <a:pt x="1773174" y="886587"/>
                  </a:cubicBezTo>
                  <a:cubicBezTo>
                    <a:pt x="1773174" y="1376235"/>
                    <a:pt x="1376235" y="1773174"/>
                    <a:pt x="886587" y="1773174"/>
                  </a:cubicBezTo>
                  <a:cubicBezTo>
                    <a:pt x="396939" y="1773174"/>
                    <a:pt x="0" y="1376235"/>
                    <a:pt x="0" y="88658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5555" tIns="315555" rIns="315555" bIns="315555" numCol="1" spcCol="1270" anchor="ctr" anchorCtr="0">
              <a:noAutofit/>
            </a:bodyPr>
            <a:lstStyle/>
            <a:p>
              <a:pPr marL="0" lvl="0" indent="0" algn="ctr" defTabSz="1955800">
                <a:lnSpc>
                  <a:spcPct val="90000"/>
                </a:lnSpc>
                <a:spcBef>
                  <a:spcPct val="0"/>
                </a:spcBef>
                <a:spcAft>
                  <a:spcPct val="35000"/>
                </a:spcAft>
                <a:buNone/>
              </a:pPr>
              <a:r>
                <a:rPr lang="zh-CN" altLang="en-US" sz="3600" b="1" kern="1200" dirty="0">
                  <a:latin typeface="+mj-ea"/>
                  <a:ea typeface="+mj-ea"/>
                </a:rPr>
                <a:t>核心</a:t>
              </a:r>
            </a:p>
          </p:txBody>
        </p:sp>
        <p:sp>
          <p:nvSpPr>
            <p:cNvPr id="26" name="任意多边形: 形状 25">
              <a:extLst>
                <a:ext uri="{FF2B5EF4-FFF2-40B4-BE49-F238E27FC236}">
                  <a16:creationId xmlns:a16="http://schemas.microsoft.com/office/drawing/2014/main" xmlns="" id="{CBF694BB-296C-46A1-A49E-9336F2CF15EC}"/>
                </a:ext>
              </a:extLst>
            </p:cNvPr>
            <p:cNvSpPr/>
            <p:nvPr/>
          </p:nvSpPr>
          <p:spPr>
            <a:xfrm>
              <a:off x="5549377" y="113341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产品</a:t>
              </a:r>
            </a:p>
          </p:txBody>
        </p:sp>
        <p:sp>
          <p:nvSpPr>
            <p:cNvPr id="27" name="任意多边形: 形状 26">
              <a:extLst>
                <a:ext uri="{FF2B5EF4-FFF2-40B4-BE49-F238E27FC236}">
                  <a16:creationId xmlns:a16="http://schemas.microsoft.com/office/drawing/2014/main" xmlns="" id="{CBB66260-2979-4F80-9A75-1D469B064DC7}"/>
                </a:ext>
              </a:extLst>
            </p:cNvPr>
            <p:cNvSpPr/>
            <p:nvPr/>
          </p:nvSpPr>
          <p:spPr>
            <a:xfrm>
              <a:off x="7430087" y="301412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金融</a:t>
              </a:r>
            </a:p>
          </p:txBody>
        </p:sp>
        <p:sp>
          <p:nvSpPr>
            <p:cNvPr id="28" name="任意多边形: 形状 27">
              <a:extLst>
                <a:ext uri="{FF2B5EF4-FFF2-40B4-BE49-F238E27FC236}">
                  <a16:creationId xmlns:a16="http://schemas.microsoft.com/office/drawing/2014/main" xmlns="" id="{A7676B90-9523-411E-AD28-18DC9E3B542E}"/>
                </a:ext>
              </a:extLst>
            </p:cNvPr>
            <p:cNvSpPr/>
            <p:nvPr/>
          </p:nvSpPr>
          <p:spPr>
            <a:xfrm>
              <a:off x="5549377" y="489483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团队</a:t>
              </a:r>
            </a:p>
          </p:txBody>
        </p:sp>
        <p:sp>
          <p:nvSpPr>
            <p:cNvPr id="29" name="任意多边形: 形状 28">
              <a:extLst>
                <a:ext uri="{FF2B5EF4-FFF2-40B4-BE49-F238E27FC236}">
                  <a16:creationId xmlns:a16="http://schemas.microsoft.com/office/drawing/2014/main" xmlns="" id="{68D7AE95-A3FD-4997-81AD-EB2AB211E30C}"/>
                </a:ext>
              </a:extLst>
            </p:cNvPr>
            <p:cNvSpPr/>
            <p:nvPr/>
          </p:nvSpPr>
          <p:spPr>
            <a:xfrm>
              <a:off x="3668667" y="301412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互联网</a:t>
              </a:r>
            </a:p>
          </p:txBody>
        </p:sp>
      </p:grpSp>
      <p:grpSp>
        <p:nvGrpSpPr>
          <p:cNvPr id="78" name="组合 77">
            <a:extLst>
              <a:ext uri="{FF2B5EF4-FFF2-40B4-BE49-F238E27FC236}">
                <a16:creationId xmlns:a16="http://schemas.microsoft.com/office/drawing/2014/main" xmlns="" id="{B88CE7BC-77FE-414E-BA37-E35BBD329C70}"/>
              </a:ext>
            </a:extLst>
          </p:cNvPr>
          <p:cNvGrpSpPr/>
          <p:nvPr/>
        </p:nvGrpSpPr>
        <p:grpSpPr>
          <a:xfrm>
            <a:off x="5752410" y="1395863"/>
            <a:ext cx="6045576" cy="680828"/>
            <a:chOff x="5752410" y="1395863"/>
            <a:chExt cx="6045576" cy="680828"/>
          </a:xfrm>
        </p:grpSpPr>
        <p:sp>
          <p:nvSpPr>
            <p:cNvPr id="37" name="文本框 36">
              <a:extLst>
                <a:ext uri="{FF2B5EF4-FFF2-40B4-BE49-F238E27FC236}">
                  <a16:creationId xmlns:a16="http://schemas.microsoft.com/office/drawing/2014/main" xmlns="" id="{A569F51F-9FFE-4B57-B244-BD144BBD7D60}"/>
                </a:ext>
              </a:extLst>
            </p:cNvPr>
            <p:cNvSpPr txBox="1"/>
            <p:nvPr/>
          </p:nvSpPr>
          <p:spPr>
            <a:xfrm>
              <a:off x="5752413" y="1749998"/>
              <a:ext cx="6045573" cy="326693"/>
            </a:xfrm>
            <a:prstGeom prst="rect">
              <a:avLst/>
            </a:prstGeom>
            <a:noFill/>
          </p:spPr>
          <p:txBody>
            <a:bodyPr wrap="square" lIns="0" tIns="0" rIns="0" bIns="0">
              <a:spAutoFit/>
            </a:bodyPr>
            <a:lstStyle/>
            <a:p>
              <a:pPr>
                <a:lnSpc>
                  <a:spcPct val="150000"/>
                </a:lnSpc>
              </a:pPr>
              <a:r>
                <a:rPr lang="zh-CN" altLang="en-US" sz="1600" dirty="0"/>
                <a:t>搭建消费金融、供应链金融、支付、众筹和理财五大业务板块</a:t>
              </a:r>
            </a:p>
          </p:txBody>
        </p:sp>
        <p:sp>
          <p:nvSpPr>
            <p:cNvPr id="49" name="任意多边形: 形状 48">
              <a:extLst>
                <a:ext uri="{FF2B5EF4-FFF2-40B4-BE49-F238E27FC236}">
                  <a16:creationId xmlns:a16="http://schemas.microsoft.com/office/drawing/2014/main" xmlns="" id="{902BC778-2553-4940-A4B9-AFE158F2EB35}"/>
                </a:ext>
              </a:extLst>
            </p:cNvPr>
            <p:cNvSpPr/>
            <p:nvPr/>
          </p:nvSpPr>
          <p:spPr>
            <a:xfrm>
              <a:off x="5752410" y="1608439"/>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50" name="文本框 49">
              <a:extLst>
                <a:ext uri="{FF2B5EF4-FFF2-40B4-BE49-F238E27FC236}">
                  <a16:creationId xmlns:a16="http://schemas.microsoft.com/office/drawing/2014/main" xmlns="" id="{D7477759-2858-48B6-9306-7588456E724B}"/>
                </a:ext>
              </a:extLst>
            </p:cNvPr>
            <p:cNvSpPr txBox="1"/>
            <p:nvPr/>
          </p:nvSpPr>
          <p:spPr>
            <a:xfrm>
              <a:off x="5752412" y="1395863"/>
              <a:ext cx="1285163" cy="307777"/>
            </a:xfrm>
            <a:prstGeom prst="rect">
              <a:avLst/>
            </a:prstGeom>
            <a:noFill/>
          </p:spPr>
          <p:txBody>
            <a:bodyPr wrap="square" lIns="0" tIns="0" rIns="0" bIns="0">
              <a:spAutoFit/>
            </a:bodyPr>
            <a:lstStyle/>
            <a:p>
              <a:r>
                <a:rPr lang="zh-CN" altLang="en-US" sz="2000" b="1" dirty="0">
                  <a:latin typeface="+mj-ea"/>
                  <a:ea typeface="+mj-ea"/>
                </a:rPr>
                <a:t>产品资源</a:t>
              </a:r>
            </a:p>
          </p:txBody>
        </p:sp>
      </p:grpSp>
      <p:grpSp>
        <p:nvGrpSpPr>
          <p:cNvPr id="77" name="组合 76">
            <a:extLst>
              <a:ext uri="{FF2B5EF4-FFF2-40B4-BE49-F238E27FC236}">
                <a16:creationId xmlns:a16="http://schemas.microsoft.com/office/drawing/2014/main" xmlns="" id="{24337553-626B-42CB-80F7-6B435DACD89D}"/>
              </a:ext>
            </a:extLst>
          </p:cNvPr>
          <p:cNvGrpSpPr/>
          <p:nvPr/>
        </p:nvGrpSpPr>
        <p:grpSpPr>
          <a:xfrm>
            <a:off x="5752410" y="2628177"/>
            <a:ext cx="6045576" cy="680828"/>
            <a:chOff x="5752410" y="2618024"/>
            <a:chExt cx="6045576" cy="680828"/>
          </a:xfrm>
        </p:grpSpPr>
        <p:sp>
          <p:nvSpPr>
            <p:cNvPr id="59" name="文本框 58">
              <a:extLst>
                <a:ext uri="{FF2B5EF4-FFF2-40B4-BE49-F238E27FC236}">
                  <a16:creationId xmlns:a16="http://schemas.microsoft.com/office/drawing/2014/main" xmlns="" id="{FBBE5F49-466D-49CB-B090-BBF71192B955}"/>
                </a:ext>
              </a:extLst>
            </p:cNvPr>
            <p:cNvSpPr txBox="1"/>
            <p:nvPr/>
          </p:nvSpPr>
          <p:spPr>
            <a:xfrm>
              <a:off x="5752413" y="2972159"/>
              <a:ext cx="6045573" cy="326693"/>
            </a:xfrm>
            <a:prstGeom prst="rect">
              <a:avLst/>
            </a:prstGeom>
            <a:noFill/>
          </p:spPr>
          <p:txBody>
            <a:bodyPr wrap="square" lIns="0" tIns="0" rIns="0" bIns="0">
              <a:spAutoFit/>
            </a:bodyPr>
            <a:lstStyle/>
            <a:p>
              <a:pPr>
                <a:lnSpc>
                  <a:spcPct val="150000"/>
                </a:lnSpc>
              </a:pPr>
              <a:r>
                <a:rPr lang="zh-CN" altLang="en-US" sz="1600" dirty="0"/>
                <a:t>流量生态和分配机制，发挥流量优势，构建金融生态图</a:t>
              </a:r>
            </a:p>
          </p:txBody>
        </p:sp>
        <p:sp>
          <p:nvSpPr>
            <p:cNvPr id="60" name="任意多边形: 形状 59">
              <a:extLst>
                <a:ext uri="{FF2B5EF4-FFF2-40B4-BE49-F238E27FC236}">
                  <a16:creationId xmlns:a16="http://schemas.microsoft.com/office/drawing/2014/main" xmlns="" id="{E87FD60A-221A-4AF9-AF56-1641B70530D2}"/>
                </a:ext>
              </a:extLst>
            </p:cNvPr>
            <p:cNvSpPr/>
            <p:nvPr/>
          </p:nvSpPr>
          <p:spPr>
            <a:xfrm>
              <a:off x="5752410" y="2830600"/>
              <a:ext cx="128516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1" name="文本框 60">
              <a:extLst>
                <a:ext uri="{FF2B5EF4-FFF2-40B4-BE49-F238E27FC236}">
                  <a16:creationId xmlns:a16="http://schemas.microsoft.com/office/drawing/2014/main" xmlns="" id="{027EDA21-1D64-4614-9247-AE0131285227}"/>
                </a:ext>
              </a:extLst>
            </p:cNvPr>
            <p:cNvSpPr txBox="1"/>
            <p:nvPr/>
          </p:nvSpPr>
          <p:spPr>
            <a:xfrm>
              <a:off x="5752412" y="2618024"/>
              <a:ext cx="1285163" cy="307777"/>
            </a:xfrm>
            <a:prstGeom prst="rect">
              <a:avLst/>
            </a:prstGeom>
            <a:noFill/>
          </p:spPr>
          <p:txBody>
            <a:bodyPr wrap="square" lIns="0" tIns="0" rIns="0" bIns="0">
              <a:spAutoFit/>
            </a:bodyPr>
            <a:lstStyle/>
            <a:p>
              <a:r>
                <a:rPr lang="zh-CN" altLang="en-US" sz="2000" b="1" dirty="0">
                  <a:latin typeface="+mj-ea"/>
                  <a:ea typeface="+mj-ea"/>
                </a:rPr>
                <a:t>互联网资源</a:t>
              </a:r>
            </a:p>
          </p:txBody>
        </p:sp>
      </p:grpSp>
      <p:grpSp>
        <p:nvGrpSpPr>
          <p:cNvPr id="75" name="组合 74">
            <a:extLst>
              <a:ext uri="{FF2B5EF4-FFF2-40B4-BE49-F238E27FC236}">
                <a16:creationId xmlns:a16="http://schemas.microsoft.com/office/drawing/2014/main" xmlns="" id="{28A8EF1F-A82C-434D-9BE9-BC0AF6B40FB2}"/>
              </a:ext>
            </a:extLst>
          </p:cNvPr>
          <p:cNvGrpSpPr/>
          <p:nvPr/>
        </p:nvGrpSpPr>
        <p:grpSpPr>
          <a:xfrm>
            <a:off x="5752410" y="3860491"/>
            <a:ext cx="5779192" cy="1050159"/>
            <a:chOff x="5752410" y="3840185"/>
            <a:chExt cx="5779192" cy="1050159"/>
          </a:xfrm>
        </p:grpSpPr>
        <p:sp>
          <p:nvSpPr>
            <p:cNvPr id="62" name="文本框 61">
              <a:extLst>
                <a:ext uri="{FF2B5EF4-FFF2-40B4-BE49-F238E27FC236}">
                  <a16:creationId xmlns:a16="http://schemas.microsoft.com/office/drawing/2014/main" xmlns="" id="{70F58E71-3425-4283-BAA8-0CF4C0529735}"/>
                </a:ext>
              </a:extLst>
            </p:cNvPr>
            <p:cNvSpPr txBox="1"/>
            <p:nvPr/>
          </p:nvSpPr>
          <p:spPr>
            <a:xfrm>
              <a:off x="5752414" y="4194320"/>
              <a:ext cx="5779188" cy="696024"/>
            </a:xfrm>
            <a:prstGeom prst="rect">
              <a:avLst/>
            </a:prstGeom>
            <a:noFill/>
          </p:spPr>
          <p:txBody>
            <a:bodyPr wrap="square" lIns="0" tIns="0" rIns="0" bIns="0">
              <a:spAutoFit/>
            </a:bodyPr>
            <a:lstStyle/>
            <a:p>
              <a:pPr>
                <a:lnSpc>
                  <a:spcPct val="150000"/>
                </a:lnSpc>
              </a:pPr>
              <a:r>
                <a:rPr lang="zh-CN" altLang="en-US" sz="1600" dirty="0"/>
                <a:t>底层风控和账户体系构成核心金融能力，与各类金融机构合作打造平台，同时获取牌照</a:t>
              </a:r>
            </a:p>
          </p:txBody>
        </p:sp>
        <p:sp>
          <p:nvSpPr>
            <p:cNvPr id="63" name="任意多边形: 形状 62">
              <a:extLst>
                <a:ext uri="{FF2B5EF4-FFF2-40B4-BE49-F238E27FC236}">
                  <a16:creationId xmlns:a16="http://schemas.microsoft.com/office/drawing/2014/main" xmlns="" id="{322B4BEF-7432-48C3-9E30-056996E94ADE}"/>
                </a:ext>
              </a:extLst>
            </p:cNvPr>
            <p:cNvSpPr/>
            <p:nvPr/>
          </p:nvSpPr>
          <p:spPr>
            <a:xfrm>
              <a:off x="5752410" y="4052761"/>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4" name="文本框 63">
              <a:extLst>
                <a:ext uri="{FF2B5EF4-FFF2-40B4-BE49-F238E27FC236}">
                  <a16:creationId xmlns:a16="http://schemas.microsoft.com/office/drawing/2014/main" xmlns="" id="{7CAA6008-8B3D-4135-B7C8-98E94DE7DF10}"/>
                </a:ext>
              </a:extLst>
            </p:cNvPr>
            <p:cNvSpPr txBox="1"/>
            <p:nvPr/>
          </p:nvSpPr>
          <p:spPr>
            <a:xfrm>
              <a:off x="5752412" y="3840185"/>
              <a:ext cx="1285163" cy="307777"/>
            </a:xfrm>
            <a:prstGeom prst="rect">
              <a:avLst/>
            </a:prstGeom>
            <a:noFill/>
          </p:spPr>
          <p:txBody>
            <a:bodyPr wrap="square" lIns="0" tIns="0" rIns="0" bIns="0">
              <a:spAutoFit/>
            </a:bodyPr>
            <a:lstStyle/>
            <a:p>
              <a:r>
                <a:rPr lang="zh-CN" altLang="en-US" sz="2000" b="1" dirty="0">
                  <a:latin typeface="+mj-ea"/>
                  <a:ea typeface="+mj-ea"/>
                </a:rPr>
                <a:t>金融资源</a:t>
              </a:r>
            </a:p>
          </p:txBody>
        </p:sp>
      </p:grpSp>
      <p:grpSp>
        <p:nvGrpSpPr>
          <p:cNvPr id="74" name="组合 73">
            <a:extLst>
              <a:ext uri="{FF2B5EF4-FFF2-40B4-BE49-F238E27FC236}">
                <a16:creationId xmlns:a16="http://schemas.microsoft.com/office/drawing/2014/main" xmlns="" id="{D6CA6557-C5B4-4A79-B361-47B366B82C8F}"/>
              </a:ext>
            </a:extLst>
          </p:cNvPr>
          <p:cNvGrpSpPr/>
          <p:nvPr/>
        </p:nvGrpSpPr>
        <p:grpSpPr>
          <a:xfrm>
            <a:off x="5752410" y="5462137"/>
            <a:ext cx="6045576" cy="680828"/>
            <a:chOff x="5752410" y="5431678"/>
            <a:chExt cx="6045576" cy="680828"/>
          </a:xfrm>
        </p:grpSpPr>
        <p:sp>
          <p:nvSpPr>
            <p:cNvPr id="65" name="文本框 64">
              <a:extLst>
                <a:ext uri="{FF2B5EF4-FFF2-40B4-BE49-F238E27FC236}">
                  <a16:creationId xmlns:a16="http://schemas.microsoft.com/office/drawing/2014/main" xmlns="" id="{077416B1-C834-469A-A5C9-7C3074CFFAC7}"/>
                </a:ext>
              </a:extLst>
            </p:cNvPr>
            <p:cNvSpPr txBox="1"/>
            <p:nvPr/>
          </p:nvSpPr>
          <p:spPr>
            <a:xfrm>
              <a:off x="5752413" y="5785813"/>
              <a:ext cx="6045573" cy="326693"/>
            </a:xfrm>
            <a:prstGeom prst="rect">
              <a:avLst/>
            </a:prstGeom>
            <a:noFill/>
          </p:spPr>
          <p:txBody>
            <a:bodyPr wrap="square" lIns="0" tIns="0" rIns="0" bIns="0">
              <a:spAutoFit/>
            </a:bodyPr>
            <a:lstStyle/>
            <a:p>
              <a:pPr>
                <a:lnSpc>
                  <a:spcPct val="150000"/>
                </a:lnSpc>
              </a:pPr>
              <a:r>
                <a:rPr lang="zh-CN" altLang="en-US" sz="1600" dirty="0"/>
                <a:t>全体业务团队是京东金融战略能力的基石</a:t>
              </a:r>
            </a:p>
          </p:txBody>
        </p:sp>
        <p:sp>
          <p:nvSpPr>
            <p:cNvPr id="66" name="任意多边形: 形状 65">
              <a:extLst>
                <a:ext uri="{FF2B5EF4-FFF2-40B4-BE49-F238E27FC236}">
                  <a16:creationId xmlns:a16="http://schemas.microsoft.com/office/drawing/2014/main" xmlns="" id="{90761668-C6C3-4749-9BA5-FDE3A81ACAA6}"/>
                </a:ext>
              </a:extLst>
            </p:cNvPr>
            <p:cNvSpPr/>
            <p:nvPr/>
          </p:nvSpPr>
          <p:spPr>
            <a:xfrm>
              <a:off x="5752410" y="5644254"/>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7" name="文本框 66">
              <a:extLst>
                <a:ext uri="{FF2B5EF4-FFF2-40B4-BE49-F238E27FC236}">
                  <a16:creationId xmlns:a16="http://schemas.microsoft.com/office/drawing/2014/main" xmlns="" id="{8F1E47EC-5D5E-4740-A7CA-7F29F54C6D1F}"/>
                </a:ext>
              </a:extLst>
            </p:cNvPr>
            <p:cNvSpPr txBox="1"/>
            <p:nvPr/>
          </p:nvSpPr>
          <p:spPr>
            <a:xfrm>
              <a:off x="5752412" y="5431678"/>
              <a:ext cx="1285163" cy="307777"/>
            </a:xfrm>
            <a:prstGeom prst="rect">
              <a:avLst/>
            </a:prstGeom>
            <a:noFill/>
          </p:spPr>
          <p:txBody>
            <a:bodyPr wrap="square" lIns="0" tIns="0" rIns="0" bIns="0">
              <a:spAutoFit/>
            </a:bodyPr>
            <a:lstStyle/>
            <a:p>
              <a:r>
                <a:rPr lang="zh-CN" altLang="en-US" sz="2000" b="1" dirty="0">
                  <a:latin typeface="+mj-ea"/>
                  <a:ea typeface="+mj-ea"/>
                </a:rPr>
                <a:t>团队资源</a:t>
              </a:r>
            </a:p>
          </p:txBody>
        </p:sp>
      </p:grpSp>
    </p:spTree>
    <p:extLst>
      <p:ext uri="{BB962C8B-B14F-4D97-AF65-F5344CB8AC3E}">
        <p14:creationId xmlns:p14="http://schemas.microsoft.com/office/powerpoint/2010/main" val="34417880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4.4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商业画布</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aphicFrame>
        <p:nvGraphicFramePr>
          <p:cNvPr id="7" name="表格 6">
            <a:extLst>
              <a:ext uri="{FF2B5EF4-FFF2-40B4-BE49-F238E27FC236}">
                <a16:creationId xmlns:a16="http://schemas.microsoft.com/office/drawing/2014/main" xmlns="" id="{F4615BA8-A075-431E-BF12-664DE0C925EE}"/>
              </a:ext>
            </a:extLst>
          </p:cNvPr>
          <p:cNvGraphicFramePr>
            <a:graphicFrameLocks noGrp="1"/>
          </p:cNvGraphicFramePr>
          <p:nvPr>
            <p:extLst>
              <p:ext uri="{D42A27DB-BD31-4B8C-83A1-F6EECF244321}">
                <p14:modId xmlns:p14="http://schemas.microsoft.com/office/powerpoint/2010/main" val="2823740663"/>
              </p:ext>
            </p:extLst>
          </p:nvPr>
        </p:nvGraphicFramePr>
        <p:xfrm>
          <a:off x="660401" y="1432560"/>
          <a:ext cx="10871201" cy="5040000"/>
        </p:xfrm>
        <a:graphic>
          <a:graphicData uri="http://schemas.openxmlformats.org/drawingml/2006/table">
            <a:tbl>
              <a:tblPr firstRow="1" firstCol="1" bandRow="1">
                <a:tableStyleId>{21E4AEA4-8DFA-4A89-87EB-49C32662AFE0}</a:tableStyleId>
              </a:tblPr>
              <a:tblGrid>
                <a:gridCol w="2467327">
                  <a:extLst>
                    <a:ext uri="{9D8B030D-6E8A-4147-A177-3AD203B41FA5}">
                      <a16:colId xmlns:a16="http://schemas.microsoft.com/office/drawing/2014/main" xmlns="" val="1381978505"/>
                    </a:ext>
                  </a:extLst>
                </a:gridCol>
                <a:gridCol w="2191032">
                  <a:extLst>
                    <a:ext uri="{9D8B030D-6E8A-4147-A177-3AD203B41FA5}">
                      <a16:colId xmlns:a16="http://schemas.microsoft.com/office/drawing/2014/main" xmlns="" val="686583675"/>
                    </a:ext>
                  </a:extLst>
                </a:gridCol>
                <a:gridCol w="776518">
                  <a:extLst>
                    <a:ext uri="{9D8B030D-6E8A-4147-A177-3AD203B41FA5}">
                      <a16:colId xmlns:a16="http://schemas.microsoft.com/office/drawing/2014/main" xmlns="" val="381871766"/>
                    </a:ext>
                  </a:extLst>
                </a:gridCol>
                <a:gridCol w="1270026">
                  <a:extLst>
                    <a:ext uri="{9D8B030D-6E8A-4147-A177-3AD203B41FA5}">
                      <a16:colId xmlns:a16="http://schemas.microsoft.com/office/drawing/2014/main" xmlns="" val="487242768"/>
                    </a:ext>
                  </a:extLst>
                </a:gridCol>
                <a:gridCol w="1916482">
                  <a:extLst>
                    <a:ext uri="{9D8B030D-6E8A-4147-A177-3AD203B41FA5}">
                      <a16:colId xmlns:a16="http://schemas.microsoft.com/office/drawing/2014/main" xmlns="" val="2166271569"/>
                    </a:ext>
                  </a:extLst>
                </a:gridCol>
                <a:gridCol w="2249816">
                  <a:extLst>
                    <a:ext uri="{9D8B030D-6E8A-4147-A177-3AD203B41FA5}">
                      <a16:colId xmlns:a16="http://schemas.microsoft.com/office/drawing/2014/main" xmlns="" val="1920674248"/>
                    </a:ext>
                  </a:extLst>
                </a:gridCol>
              </a:tblGrid>
              <a:tr h="1741269">
                <a:tc rowSpan="2">
                  <a:txBody>
                    <a:bodyPr/>
                    <a:lstStyle/>
                    <a:p>
                      <a:pPr algn="just"/>
                      <a:r>
                        <a:rPr lang="en-US" sz="1800" kern="100" dirty="0">
                          <a:effectLst/>
                          <a:latin typeface="+mj-ea"/>
                          <a:ea typeface="+mj-ea"/>
                        </a:rPr>
                        <a:t> </a:t>
                      </a:r>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gridSpan="2">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hMerge="1">
                  <a:txBody>
                    <a:bodyPr/>
                    <a:lstStyle/>
                    <a:p>
                      <a:endParaRPr lang="zh-CN" altLang="en-US"/>
                    </a:p>
                  </a:txBody>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extLst>
                  <a:ext uri="{0D108BD9-81ED-4DB2-BD59-A6C34878D82A}">
                    <a16:rowId xmlns:a16="http://schemas.microsoft.com/office/drawing/2014/main" xmlns="" val="3105894735"/>
                  </a:ext>
                </a:extLst>
              </a:tr>
              <a:tr h="2127820">
                <a:tc vMerge="1">
                  <a:txBody>
                    <a:bodyPr/>
                    <a:lstStyle/>
                    <a:p>
                      <a:pPr algn="just"/>
                      <a:endParaRPr lang="zh-CN" sz="1100" kern="100" dirty="0">
                        <a:effectLst/>
                        <a:latin typeface="+mj-ea"/>
                        <a:ea typeface="+mj-ea"/>
                        <a:cs typeface="Times New Roman" panose="02020603050405020304" pitchFamily="18" charset="0"/>
                      </a:endParaRPr>
                    </a:p>
                  </a:txBody>
                  <a:tcPr marL="56511" marR="56511" marT="0" marB="0"/>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gridSpan="2" vMerge="1">
                  <a:txBody>
                    <a:bodyPr/>
                    <a:lstStyle/>
                    <a:p>
                      <a:pPr algn="just"/>
                      <a:endParaRPr lang="zh-CN" sz="1100" kern="100">
                        <a:effectLst/>
                        <a:latin typeface="+mj-ea"/>
                        <a:ea typeface="+mj-ea"/>
                        <a:cs typeface="Times New Roman" panose="02020603050405020304" pitchFamily="18" charset="0"/>
                      </a:endParaRPr>
                    </a:p>
                  </a:txBody>
                  <a:tcPr marL="56511" marR="56511" marT="0" marB="0"/>
                </a:tc>
                <a:tc hMerge="1" vMerge="1">
                  <a:txBody>
                    <a:bodyPr/>
                    <a:lstStyle/>
                    <a:p>
                      <a:endParaRPr lang="zh-CN" altLang="en-US"/>
                    </a:p>
                  </a:txBody>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vMerge="1">
                  <a:txBody>
                    <a:bodyPr/>
                    <a:lstStyle/>
                    <a:p>
                      <a:pPr algn="just"/>
                      <a:endParaRPr lang="zh-CN" sz="1100" kern="100">
                        <a:effectLst/>
                        <a:latin typeface="+mj-ea"/>
                        <a:ea typeface="+mj-ea"/>
                        <a:cs typeface="Times New Roman" panose="02020603050405020304" pitchFamily="18" charset="0"/>
                      </a:endParaRPr>
                    </a:p>
                  </a:txBody>
                  <a:tcPr marL="56511" marR="56511" marT="0" marB="0"/>
                </a:tc>
                <a:extLst>
                  <a:ext uri="{0D108BD9-81ED-4DB2-BD59-A6C34878D82A}">
                    <a16:rowId xmlns:a16="http://schemas.microsoft.com/office/drawing/2014/main" xmlns="" val="3666810804"/>
                  </a:ext>
                </a:extLst>
              </a:tr>
              <a:tr h="1170911">
                <a:tc gridSpan="3">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hMerge="1">
                  <a:txBody>
                    <a:bodyPr/>
                    <a:lstStyle/>
                    <a:p>
                      <a:endParaRPr lang="zh-CN" altLang="en-US"/>
                    </a:p>
                  </a:txBody>
                  <a:tcPr/>
                </a:tc>
                <a:tc hMerge="1">
                  <a:txBody>
                    <a:bodyPr/>
                    <a:lstStyle/>
                    <a:p>
                      <a:endParaRPr lang="zh-CN" altLang="en-US"/>
                    </a:p>
                  </a:txBody>
                  <a:tcPr/>
                </a:tc>
                <a:tc gridSpan="3">
                  <a:txBody>
                    <a:bodyPr/>
                    <a:lstStyle/>
                    <a:p>
                      <a:pPr algn="just">
                        <a:tabLst>
                          <a:tab pos="1431925" algn="l"/>
                        </a:tabLst>
                      </a:pPr>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397311"/>
                  </a:ext>
                </a:extLst>
              </a:tr>
            </a:tbl>
          </a:graphicData>
        </a:graphic>
      </p:graphicFrame>
      <p:sp>
        <p:nvSpPr>
          <p:cNvPr id="8" name="文本框 7">
            <a:extLst>
              <a:ext uri="{FF2B5EF4-FFF2-40B4-BE49-F238E27FC236}">
                <a16:creationId xmlns:a16="http://schemas.microsoft.com/office/drawing/2014/main" xmlns="" id="{F4E7BF25-39F4-4DCC-BBB6-646B7AB98E38}"/>
              </a:ext>
            </a:extLst>
          </p:cNvPr>
          <p:cNvSpPr txBox="1"/>
          <p:nvPr/>
        </p:nvSpPr>
        <p:spPr>
          <a:xfrm>
            <a:off x="836582" y="2859219"/>
            <a:ext cx="2251554" cy="1435458"/>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专业机构</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zh-CN" sz="1600" kern="100" dirty="0">
                <a:latin typeface="+mn-ea"/>
              </a:rPr>
              <a:t>投资方</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en-US" sz="1600" kern="100" dirty="0">
                <a:latin typeface="+mn-ea"/>
              </a:rPr>
              <a:t>金融</a:t>
            </a:r>
            <a:r>
              <a:rPr lang="zh-CN" altLang="zh-CN" sz="1600" kern="100" dirty="0">
                <a:latin typeface="+mn-ea"/>
              </a:rPr>
              <a:t>公司</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zh-CN" sz="1600" kern="100" dirty="0">
                <a:latin typeface="+mn-ea"/>
              </a:rPr>
              <a:t>媒体</a:t>
            </a:r>
          </a:p>
        </p:txBody>
      </p:sp>
      <p:sp>
        <p:nvSpPr>
          <p:cNvPr id="9" name="矩形: 圆角 8">
            <a:extLst>
              <a:ext uri="{FF2B5EF4-FFF2-40B4-BE49-F238E27FC236}">
                <a16:creationId xmlns:a16="http://schemas.microsoft.com/office/drawing/2014/main" xmlns="" id="{AD867020-1F9C-4D3C-B1A8-DD3DC2A1A972}"/>
              </a:ext>
            </a:extLst>
          </p:cNvPr>
          <p:cNvSpPr/>
          <p:nvPr/>
        </p:nvSpPr>
        <p:spPr>
          <a:xfrm>
            <a:off x="804798"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重要伙伴</a:t>
            </a:r>
            <a:endParaRPr lang="zh-CN" altLang="zh-CN" sz="1100" b="1" kern="100" dirty="0">
              <a:solidFill>
                <a:schemeClr val="tx1"/>
              </a:solidFill>
              <a:effectLst/>
              <a:latin typeface="+mj-ea"/>
              <a:ea typeface="+mj-ea"/>
            </a:endParaRPr>
          </a:p>
        </p:txBody>
      </p:sp>
      <p:sp>
        <p:nvSpPr>
          <p:cNvPr id="10" name="矩形: 圆角 9">
            <a:extLst>
              <a:ext uri="{FF2B5EF4-FFF2-40B4-BE49-F238E27FC236}">
                <a16:creationId xmlns:a16="http://schemas.microsoft.com/office/drawing/2014/main" xmlns="" id="{6BE0EC61-00F4-4242-B71C-C27F90796359}"/>
              </a:ext>
            </a:extLst>
          </p:cNvPr>
          <p:cNvSpPr/>
          <p:nvPr/>
        </p:nvSpPr>
        <p:spPr>
          <a:xfrm>
            <a:off x="3247373" y="1586472"/>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effectLst/>
                <a:latin typeface="+mj-ea"/>
                <a:ea typeface="+mj-ea"/>
              </a:rPr>
              <a:t>关键业务</a:t>
            </a:r>
            <a:endParaRPr lang="zh-CN" altLang="zh-CN" sz="1100" b="1" kern="100" dirty="0">
              <a:solidFill>
                <a:schemeClr val="tx1"/>
              </a:solidFill>
              <a:effectLst/>
              <a:latin typeface="+mj-ea"/>
              <a:ea typeface="+mj-ea"/>
            </a:endParaRPr>
          </a:p>
        </p:txBody>
      </p:sp>
      <p:sp>
        <p:nvSpPr>
          <p:cNvPr id="11" name="文本框 10">
            <a:extLst>
              <a:ext uri="{FF2B5EF4-FFF2-40B4-BE49-F238E27FC236}">
                <a16:creationId xmlns:a16="http://schemas.microsoft.com/office/drawing/2014/main" xmlns="" id="{341B3FD4-2DB7-4478-B192-30746C21FFA9}"/>
              </a:ext>
            </a:extLst>
          </p:cNvPr>
          <p:cNvSpPr txBox="1"/>
          <p:nvPr/>
        </p:nvSpPr>
        <p:spPr>
          <a:xfrm>
            <a:off x="3241760" y="2182753"/>
            <a:ext cx="2144421" cy="862993"/>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金融供应链</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消费金融</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金融产品</a:t>
            </a:r>
            <a:endParaRPr lang="zh-CN" altLang="zh-CN" sz="1600" kern="100" dirty="0">
              <a:latin typeface="+mn-ea"/>
            </a:endParaRPr>
          </a:p>
        </p:txBody>
      </p:sp>
      <p:sp>
        <p:nvSpPr>
          <p:cNvPr id="12" name="矩形: 圆角 11">
            <a:extLst>
              <a:ext uri="{FF2B5EF4-FFF2-40B4-BE49-F238E27FC236}">
                <a16:creationId xmlns:a16="http://schemas.microsoft.com/office/drawing/2014/main" xmlns="" id="{F4120633-BAD9-4A3C-A339-E660A86E8D7D}"/>
              </a:ext>
            </a:extLst>
          </p:cNvPr>
          <p:cNvSpPr/>
          <p:nvPr/>
        </p:nvSpPr>
        <p:spPr>
          <a:xfrm>
            <a:off x="3247373" y="3444658"/>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latin typeface="+mj-ea"/>
                <a:ea typeface="+mj-ea"/>
              </a:rPr>
              <a:t>核心资源</a:t>
            </a:r>
            <a:endParaRPr lang="zh-CN" altLang="zh-CN" sz="1100" b="1" kern="100" dirty="0">
              <a:solidFill>
                <a:schemeClr val="tx1"/>
              </a:solidFill>
              <a:effectLst/>
              <a:latin typeface="+mj-ea"/>
              <a:ea typeface="+mj-ea"/>
            </a:endParaRPr>
          </a:p>
        </p:txBody>
      </p:sp>
      <p:sp>
        <p:nvSpPr>
          <p:cNvPr id="13" name="文本框 12">
            <a:extLst>
              <a:ext uri="{FF2B5EF4-FFF2-40B4-BE49-F238E27FC236}">
                <a16:creationId xmlns:a16="http://schemas.microsoft.com/office/drawing/2014/main" xmlns="" id="{AD878444-8508-4603-AE0B-E0F5D013B865}"/>
              </a:ext>
            </a:extLst>
          </p:cNvPr>
          <p:cNvSpPr txBox="1"/>
          <p:nvPr/>
        </p:nvSpPr>
        <p:spPr>
          <a:xfrm>
            <a:off x="3241760" y="4090162"/>
            <a:ext cx="2053606" cy="246221"/>
          </a:xfrm>
          <a:prstGeom prst="rect">
            <a:avLst/>
          </a:prstGeom>
          <a:noFill/>
        </p:spPr>
        <p:txBody>
          <a:bodyPr wrap="square" lIns="0" tIns="0" rIns="0" bIns="0">
            <a:spAutoFit/>
          </a:bodyPr>
          <a:lstStyle/>
          <a:p>
            <a:pPr marL="285750" indent="-285750" algn="just">
              <a:buFont typeface="Arial" panose="020B0604020202020204" pitchFamily="34" charset="0"/>
              <a:buChar char="•"/>
            </a:pPr>
            <a:r>
              <a:rPr lang="zh-CN" altLang="en-US" sz="1600" kern="100" dirty="0">
                <a:effectLst/>
                <a:latin typeface="+mn-ea"/>
              </a:rPr>
              <a:t>金融产品</a:t>
            </a:r>
            <a:endParaRPr lang="zh-CN" altLang="zh-CN" sz="1050" kern="100" dirty="0">
              <a:effectLst/>
              <a:latin typeface="+mn-ea"/>
              <a:cs typeface="Times New Roman" panose="02020603050405020304" pitchFamily="18" charset="0"/>
            </a:endParaRPr>
          </a:p>
        </p:txBody>
      </p:sp>
      <p:sp>
        <p:nvSpPr>
          <p:cNvPr id="14" name="矩形: 圆角 13">
            <a:extLst>
              <a:ext uri="{FF2B5EF4-FFF2-40B4-BE49-F238E27FC236}">
                <a16:creationId xmlns:a16="http://schemas.microsoft.com/office/drawing/2014/main" xmlns="" id="{FC24BE34-738B-497B-9E8F-B8226177DB30}"/>
              </a:ext>
            </a:extLst>
          </p:cNvPr>
          <p:cNvSpPr/>
          <p:nvPr/>
        </p:nvSpPr>
        <p:spPr>
          <a:xfrm>
            <a:off x="5469699"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价值主张</a:t>
            </a:r>
            <a:endParaRPr lang="zh-CN" altLang="zh-CN" sz="1100" b="1" kern="100" dirty="0">
              <a:solidFill>
                <a:schemeClr val="tx1"/>
              </a:solidFill>
              <a:effectLst/>
              <a:latin typeface="+mj-ea"/>
              <a:ea typeface="+mj-ea"/>
            </a:endParaRPr>
          </a:p>
        </p:txBody>
      </p:sp>
      <p:sp>
        <p:nvSpPr>
          <p:cNvPr id="15" name="文本框 14">
            <a:extLst>
              <a:ext uri="{FF2B5EF4-FFF2-40B4-BE49-F238E27FC236}">
                <a16:creationId xmlns:a16="http://schemas.microsoft.com/office/drawing/2014/main" xmlns="" id="{77369269-6B97-4285-ADF5-F1BF13E9AAA3}"/>
              </a:ext>
            </a:extLst>
          </p:cNvPr>
          <p:cNvSpPr txBox="1"/>
          <p:nvPr/>
        </p:nvSpPr>
        <p:spPr>
          <a:xfrm>
            <a:off x="5399464" y="2859219"/>
            <a:ext cx="1651725" cy="1804789"/>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为用户创造更多消费和投资价值持续发展的金融科技服务平台</a:t>
            </a:r>
            <a:endParaRPr lang="zh-CN" altLang="zh-CN" sz="1600" kern="100" dirty="0">
              <a:latin typeface="+mn-ea"/>
            </a:endParaRPr>
          </a:p>
        </p:txBody>
      </p:sp>
      <p:sp>
        <p:nvSpPr>
          <p:cNvPr id="16" name="矩形: 圆角 15">
            <a:extLst>
              <a:ext uri="{FF2B5EF4-FFF2-40B4-BE49-F238E27FC236}">
                <a16:creationId xmlns:a16="http://schemas.microsoft.com/office/drawing/2014/main" xmlns="" id="{26B46521-47FC-4B2B-8774-E74DB112A623}"/>
              </a:ext>
            </a:extLst>
          </p:cNvPr>
          <p:cNvSpPr/>
          <p:nvPr/>
        </p:nvSpPr>
        <p:spPr>
          <a:xfrm>
            <a:off x="7481170" y="1586472"/>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客户关系</a:t>
            </a:r>
            <a:endParaRPr lang="zh-CN" altLang="zh-CN" sz="1100" b="1" kern="100" dirty="0">
              <a:solidFill>
                <a:schemeClr val="tx1"/>
              </a:solidFill>
              <a:effectLst/>
              <a:latin typeface="+mj-ea"/>
              <a:ea typeface="+mj-ea"/>
            </a:endParaRPr>
          </a:p>
        </p:txBody>
      </p:sp>
      <p:sp>
        <p:nvSpPr>
          <p:cNvPr id="17" name="矩形: 圆角 16">
            <a:extLst>
              <a:ext uri="{FF2B5EF4-FFF2-40B4-BE49-F238E27FC236}">
                <a16:creationId xmlns:a16="http://schemas.microsoft.com/office/drawing/2014/main" xmlns="" id="{ECE9A14D-533F-4C53-BA2B-498ACEB32D74}"/>
              </a:ext>
            </a:extLst>
          </p:cNvPr>
          <p:cNvSpPr/>
          <p:nvPr/>
        </p:nvSpPr>
        <p:spPr>
          <a:xfrm>
            <a:off x="7481170" y="3469709"/>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latin typeface="+mj-ea"/>
                <a:ea typeface="+mj-ea"/>
              </a:rPr>
              <a:t>渠道通路</a:t>
            </a:r>
          </a:p>
        </p:txBody>
      </p:sp>
      <p:sp>
        <p:nvSpPr>
          <p:cNvPr id="21" name="文本框 20">
            <a:extLst>
              <a:ext uri="{FF2B5EF4-FFF2-40B4-BE49-F238E27FC236}">
                <a16:creationId xmlns:a16="http://schemas.microsoft.com/office/drawing/2014/main" xmlns="" id="{290F3EE6-DCEE-42F7-A086-6A4632502205}"/>
              </a:ext>
            </a:extLst>
          </p:cNvPr>
          <p:cNvSpPr txBox="1"/>
          <p:nvPr/>
        </p:nvSpPr>
        <p:spPr>
          <a:xfrm>
            <a:off x="7484013" y="2188923"/>
            <a:ext cx="1851937" cy="567528"/>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合作伙伴</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金融机构</a:t>
            </a:r>
            <a:endParaRPr lang="en-US" altLang="zh-CN" sz="1600" kern="100" dirty="0">
              <a:latin typeface="+mn-ea"/>
            </a:endParaRPr>
          </a:p>
        </p:txBody>
      </p:sp>
      <p:sp>
        <p:nvSpPr>
          <p:cNvPr id="22" name="文本框 21">
            <a:extLst>
              <a:ext uri="{FF2B5EF4-FFF2-40B4-BE49-F238E27FC236}">
                <a16:creationId xmlns:a16="http://schemas.microsoft.com/office/drawing/2014/main" xmlns="" id="{606EC442-605A-4A44-991A-4A911AD8012D}"/>
              </a:ext>
            </a:extLst>
          </p:cNvPr>
          <p:cNvSpPr txBox="1"/>
          <p:nvPr/>
        </p:nvSpPr>
        <p:spPr>
          <a:xfrm>
            <a:off x="9349234" y="2859219"/>
            <a:ext cx="1851937" cy="1158459"/>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市场用户为</a:t>
            </a:r>
            <a:r>
              <a:rPr lang="en-US" altLang="zh-CN" sz="1600" kern="100" dirty="0">
                <a:latin typeface="+mn-ea"/>
              </a:rPr>
              <a:t>XX</a:t>
            </a:r>
            <a:r>
              <a:rPr lang="zh-CN" altLang="en-US" sz="1600" kern="100" dirty="0">
                <a:latin typeface="+mn-ea"/>
              </a:rPr>
              <a:t>人群，特别是以</a:t>
            </a:r>
            <a:r>
              <a:rPr lang="en-US" altLang="zh-CN" sz="1600" kern="100" dirty="0">
                <a:latin typeface="+mn-ea"/>
              </a:rPr>
              <a:t>80</a:t>
            </a:r>
            <a:r>
              <a:rPr lang="zh-CN" altLang="en-US" sz="1600" kern="100" dirty="0">
                <a:latin typeface="+mn-ea"/>
              </a:rPr>
              <a:t>、</a:t>
            </a:r>
            <a:r>
              <a:rPr lang="en-US" altLang="zh-CN" sz="1600" kern="100" dirty="0">
                <a:latin typeface="+mn-ea"/>
              </a:rPr>
              <a:t>90</a:t>
            </a:r>
            <a:r>
              <a:rPr lang="zh-CN" altLang="en-US" sz="1600" kern="100" dirty="0">
                <a:latin typeface="+mn-ea"/>
              </a:rPr>
              <a:t>后为主的核心</a:t>
            </a:r>
            <a:r>
              <a:rPr lang="en-US" altLang="zh-CN" sz="1600" kern="100" dirty="0">
                <a:latin typeface="+mn-ea"/>
              </a:rPr>
              <a:t>XX</a:t>
            </a:r>
            <a:r>
              <a:rPr lang="zh-CN" altLang="en-US" sz="1600" kern="100" dirty="0">
                <a:latin typeface="+mn-ea"/>
              </a:rPr>
              <a:t>群体</a:t>
            </a:r>
          </a:p>
        </p:txBody>
      </p:sp>
      <p:sp>
        <p:nvSpPr>
          <p:cNvPr id="23" name="矩形: 圆角 22">
            <a:extLst>
              <a:ext uri="{FF2B5EF4-FFF2-40B4-BE49-F238E27FC236}">
                <a16:creationId xmlns:a16="http://schemas.microsoft.com/office/drawing/2014/main" xmlns="" id="{62AE75D7-660B-4A39-BE85-0DEB45ECCA0F}"/>
              </a:ext>
            </a:extLst>
          </p:cNvPr>
          <p:cNvSpPr/>
          <p:nvPr/>
        </p:nvSpPr>
        <p:spPr>
          <a:xfrm>
            <a:off x="9405133"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latin typeface="+mj-ea"/>
                <a:ea typeface="+mj-ea"/>
              </a:rPr>
              <a:t>客户细分</a:t>
            </a:r>
          </a:p>
        </p:txBody>
      </p:sp>
      <p:sp>
        <p:nvSpPr>
          <p:cNvPr id="25" name="矩形: 圆角 24">
            <a:extLst>
              <a:ext uri="{FF2B5EF4-FFF2-40B4-BE49-F238E27FC236}">
                <a16:creationId xmlns:a16="http://schemas.microsoft.com/office/drawing/2014/main" xmlns="" id="{43BFFC10-8AAE-4005-9125-96039CADAB78}"/>
              </a:ext>
            </a:extLst>
          </p:cNvPr>
          <p:cNvSpPr/>
          <p:nvPr/>
        </p:nvSpPr>
        <p:spPr>
          <a:xfrm>
            <a:off x="804798" y="5603906"/>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成本结构</a:t>
            </a:r>
            <a:endParaRPr lang="zh-CN" altLang="zh-CN" sz="1100" b="1" kern="100" dirty="0">
              <a:solidFill>
                <a:schemeClr val="tx1"/>
              </a:solidFill>
              <a:effectLst/>
              <a:latin typeface="+mj-ea"/>
              <a:ea typeface="+mj-ea"/>
            </a:endParaRPr>
          </a:p>
        </p:txBody>
      </p:sp>
      <p:sp>
        <p:nvSpPr>
          <p:cNvPr id="26" name="文本框 25">
            <a:extLst>
              <a:ext uri="{FF2B5EF4-FFF2-40B4-BE49-F238E27FC236}">
                <a16:creationId xmlns:a16="http://schemas.microsoft.com/office/drawing/2014/main" xmlns="" id="{D6FD0761-23FB-4D2B-BF05-C7F4FBDDFBE7}"/>
              </a:ext>
            </a:extLst>
          </p:cNvPr>
          <p:cNvSpPr txBox="1"/>
          <p:nvPr/>
        </p:nvSpPr>
        <p:spPr>
          <a:xfrm>
            <a:off x="2729577" y="5543608"/>
            <a:ext cx="2417524" cy="69679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产品开发</a:t>
            </a:r>
            <a:r>
              <a:rPr lang="zh-CN" altLang="zh-CN" sz="1600" kern="100" dirty="0">
                <a:latin typeface="+mn-ea"/>
              </a:rPr>
              <a:t>、程序研发</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en-US" sz="1600" kern="100" dirty="0">
                <a:latin typeface="+mn-ea"/>
              </a:rPr>
              <a:t>人力资源、</a:t>
            </a:r>
            <a:r>
              <a:rPr lang="zh-CN" altLang="zh-CN" sz="1600" kern="100" dirty="0">
                <a:latin typeface="+mn-ea"/>
              </a:rPr>
              <a:t>市场推广</a:t>
            </a:r>
          </a:p>
        </p:txBody>
      </p:sp>
      <p:sp>
        <p:nvSpPr>
          <p:cNvPr id="28" name="矩形: 圆角 27">
            <a:extLst>
              <a:ext uri="{FF2B5EF4-FFF2-40B4-BE49-F238E27FC236}">
                <a16:creationId xmlns:a16="http://schemas.microsoft.com/office/drawing/2014/main" xmlns="" id="{B7994DC9-77C4-4332-9597-8B165638168F}"/>
              </a:ext>
            </a:extLst>
          </p:cNvPr>
          <p:cNvSpPr/>
          <p:nvPr/>
        </p:nvSpPr>
        <p:spPr>
          <a:xfrm>
            <a:off x="6345667" y="5603906"/>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effectLst/>
                <a:latin typeface="+mj-ea"/>
                <a:ea typeface="+mj-ea"/>
              </a:rPr>
              <a:t>收入来源</a:t>
            </a:r>
          </a:p>
        </p:txBody>
      </p:sp>
      <p:sp>
        <p:nvSpPr>
          <p:cNvPr id="29" name="文本框 28">
            <a:extLst>
              <a:ext uri="{FF2B5EF4-FFF2-40B4-BE49-F238E27FC236}">
                <a16:creationId xmlns:a16="http://schemas.microsoft.com/office/drawing/2014/main" xmlns="" id="{B29605E2-206E-4E4F-9CC0-CEA325F14A2A}"/>
              </a:ext>
            </a:extLst>
          </p:cNvPr>
          <p:cNvSpPr txBox="1"/>
          <p:nvPr/>
        </p:nvSpPr>
        <p:spPr>
          <a:xfrm>
            <a:off x="8288522" y="5608241"/>
            <a:ext cx="3312263" cy="567528"/>
          </a:xfrm>
          <a:prstGeom prst="rect">
            <a:avLst/>
          </a:prstGeom>
          <a:noFill/>
        </p:spPr>
        <p:txBody>
          <a:bodyPr wrap="square" lIns="0" tIns="0" rIns="0" bIns="0">
            <a:spAutoFit/>
          </a:bodyPr>
          <a:lstStyle/>
          <a:p>
            <a:pPr indent="-285750" algn="just">
              <a:lnSpc>
                <a:spcPct val="120000"/>
              </a:lnSpc>
              <a:buFont typeface="Arial" panose="020B0604020202020204" pitchFamily="34" charset="0"/>
              <a:buChar char="•"/>
            </a:pPr>
            <a:r>
              <a:rPr lang="zh-CN" altLang="en-US" sz="1600" kern="100" dirty="0">
                <a:latin typeface="+mn-ea"/>
              </a:rPr>
              <a:t>用户付费、交易分成</a:t>
            </a:r>
            <a:endParaRPr lang="en-US" altLang="zh-CN" sz="1600" kern="100" dirty="0">
              <a:latin typeface="+mn-ea"/>
            </a:endParaRPr>
          </a:p>
          <a:p>
            <a:pPr indent="-285750" algn="just">
              <a:lnSpc>
                <a:spcPct val="120000"/>
              </a:lnSpc>
              <a:buFont typeface="Arial" panose="020B0604020202020204" pitchFamily="34" charset="0"/>
              <a:buChar char="•"/>
            </a:pPr>
            <a:r>
              <a:rPr lang="zh-CN" altLang="en-US" sz="1600" kern="100" dirty="0">
                <a:latin typeface="+mn-ea"/>
              </a:rPr>
              <a:t>广告收入、金融产品</a:t>
            </a:r>
          </a:p>
        </p:txBody>
      </p:sp>
      <p:sp>
        <p:nvSpPr>
          <p:cNvPr id="30" name="文本框 29">
            <a:extLst>
              <a:ext uri="{FF2B5EF4-FFF2-40B4-BE49-F238E27FC236}">
                <a16:creationId xmlns:a16="http://schemas.microsoft.com/office/drawing/2014/main" xmlns="" id="{DA0A69E5-1BBD-4D68-B378-3AAA2FB3200F}"/>
              </a:ext>
            </a:extLst>
          </p:cNvPr>
          <p:cNvSpPr txBox="1"/>
          <p:nvPr/>
        </p:nvSpPr>
        <p:spPr>
          <a:xfrm>
            <a:off x="7484013" y="4058789"/>
            <a:ext cx="1851937" cy="567528"/>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合作伙伴</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金融机构</a:t>
            </a:r>
            <a:endParaRPr lang="en-US" altLang="zh-CN" sz="1600" kern="100" dirty="0">
              <a:latin typeface="+mn-ea"/>
            </a:endParaRPr>
          </a:p>
        </p:txBody>
      </p:sp>
    </p:spTree>
    <p:extLst>
      <p:ext uri="{BB962C8B-B14F-4D97-AF65-F5344CB8AC3E}">
        <p14:creationId xmlns:p14="http://schemas.microsoft.com/office/powerpoint/2010/main" val="513864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xmlns="" id="{39FCC1A2-3DE9-4B54-BEEF-31EBAD5B74F5}"/>
              </a:ext>
            </a:extLst>
          </p:cNvPr>
          <p:cNvGrpSpPr/>
          <p:nvPr/>
        </p:nvGrpSpPr>
        <p:grpSpPr>
          <a:xfrm>
            <a:off x="1062088" y="1828215"/>
            <a:ext cx="4259179" cy="4843173"/>
            <a:chOff x="1062088" y="1828215"/>
            <a:chExt cx="4259179" cy="4843173"/>
          </a:xfrm>
          <a:scene3d>
            <a:camera prst="perspectiveRight"/>
            <a:lightRig rig="threePt" dir="t"/>
          </a:scene3d>
        </p:grpSpPr>
        <p:sp>
          <p:nvSpPr>
            <p:cNvPr id="4" name="任意多边形: 形状 3">
              <a:extLst>
                <a:ext uri="{FF2B5EF4-FFF2-40B4-BE49-F238E27FC236}">
                  <a16:creationId xmlns:a16="http://schemas.microsoft.com/office/drawing/2014/main" xmlns="" id="{CA47AB2A-C3A0-42C0-9B99-81C207558F78}"/>
                </a:ext>
              </a:extLst>
            </p:cNvPr>
            <p:cNvSpPr/>
            <p:nvPr/>
          </p:nvSpPr>
          <p:spPr>
            <a:xfrm>
              <a:off x="1062088" y="1828215"/>
              <a:ext cx="4259179" cy="4843173"/>
            </a:xfrm>
            <a:custGeom>
              <a:avLst/>
              <a:gdLst>
                <a:gd name="connsiteX0" fmla="*/ 0 w 3090098"/>
                <a:gd name="connsiteY0" fmla="*/ 0 h 2061095"/>
                <a:gd name="connsiteX1" fmla="*/ 3090098 w 3090098"/>
                <a:gd name="connsiteY1" fmla="*/ 0 h 2061095"/>
                <a:gd name="connsiteX2" fmla="*/ 3090098 w 3090098"/>
                <a:gd name="connsiteY2" fmla="*/ 2061095 h 2061095"/>
                <a:gd name="connsiteX3" fmla="*/ 0 w 3090098"/>
                <a:gd name="connsiteY3" fmla="*/ 2061095 h 2061095"/>
                <a:gd name="connsiteX4" fmla="*/ 0 w 3090098"/>
                <a:gd name="connsiteY4" fmla="*/ 0 h 2061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98" h="2061095">
                  <a:moveTo>
                    <a:pt x="0" y="0"/>
                  </a:moveTo>
                  <a:lnTo>
                    <a:pt x="3090098" y="0"/>
                  </a:lnTo>
                  <a:lnTo>
                    <a:pt x="3090098" y="2061095"/>
                  </a:lnTo>
                  <a:lnTo>
                    <a:pt x="0" y="2061095"/>
                  </a:lnTo>
                  <a:lnTo>
                    <a:pt x="0" y="0"/>
                  </a:lnTo>
                  <a:close/>
                </a:path>
              </a:pathLst>
            </a:custGeom>
            <a:gradFill flip="none" rotWithShape="1">
              <a:gsLst>
                <a:gs pos="0">
                  <a:schemeClr val="accent1">
                    <a:alpha val="80000"/>
                    <a:lumMod val="40000"/>
                    <a:lumOff val="60000"/>
                  </a:schemeClr>
                </a:gs>
                <a:gs pos="85000">
                  <a:schemeClr val="accent1">
                    <a:lumMod val="10000"/>
                    <a:lumOff val="90000"/>
                    <a:alpha val="90000"/>
                  </a:schemeClr>
                </a:gs>
              </a:gsLst>
              <a:lin ang="5400000" scaled="1"/>
              <a:tileRect/>
            </a:gra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94416" tIns="433832" rIns="433832" bIns="433832" numCol="1" spcCol="1270" anchor="ctr" anchorCtr="0">
              <a:noAutofit/>
            </a:bodyPr>
            <a:lstStyle/>
            <a:p>
              <a:pPr lvl="0" algn="just" defTabSz="2711450">
                <a:lnSpc>
                  <a:spcPct val="90000"/>
                </a:lnSpc>
                <a:spcBef>
                  <a:spcPct val="0"/>
                </a:spcBef>
                <a:spcAft>
                  <a:spcPct val="35000"/>
                </a:spcAft>
              </a:pPr>
              <a:endParaRPr lang="zh-CN" altLang="en-US" sz="6100" kern="1200" dirty="0"/>
            </a:p>
          </p:txBody>
        </p:sp>
        <p:sp>
          <p:nvSpPr>
            <p:cNvPr id="32" name="文本框 31">
              <a:extLst>
                <a:ext uri="{FF2B5EF4-FFF2-40B4-BE49-F238E27FC236}">
                  <a16:creationId xmlns:a16="http://schemas.microsoft.com/office/drawing/2014/main" xmlns="" id="{65F9EB70-5C23-4C6C-9830-97323C256FBA}"/>
                </a:ext>
              </a:extLst>
            </p:cNvPr>
            <p:cNvSpPr txBox="1"/>
            <p:nvPr/>
          </p:nvSpPr>
          <p:spPr>
            <a:xfrm>
              <a:off x="1481686" y="2347587"/>
              <a:ext cx="2483052" cy="307777"/>
            </a:xfrm>
            <a:prstGeom prst="rect">
              <a:avLst/>
            </a:prstGeom>
            <a:noFill/>
          </p:spPr>
          <p:txBody>
            <a:bodyPr wrap="none" lIns="0" tIns="0" rIns="0" bIns="0">
              <a:spAutoFit/>
            </a:bodyPr>
            <a:lstStyle/>
            <a:p>
              <a:r>
                <a:rPr kumimoji="0" lang="en-US" altLang="zh-CN" sz="2000" b="1" i="0" u="none" strike="noStrike" kern="1200" cap="none" spc="0" normalizeH="0" baseline="0" noProof="0" dirty="0">
                  <a:ln>
                    <a:noFill/>
                  </a:ln>
                  <a:solidFill>
                    <a:prstClr val="black"/>
                  </a:solidFill>
                  <a:effectLst/>
                  <a:uLnTx/>
                  <a:uFillTx/>
                  <a:latin typeface="+mj-ea"/>
                  <a:ea typeface="+mj-ea"/>
                  <a:cs typeface="+mn-cs"/>
                </a:rPr>
                <a:t>B</a:t>
              </a:r>
              <a:r>
                <a:rPr lang="zh-CN" altLang="en-US" sz="2000" b="1" dirty="0">
                  <a:latin typeface="+mj-ea"/>
                  <a:ea typeface="+mj-ea"/>
                </a:rPr>
                <a:t>端：构建完整生态圈</a:t>
              </a:r>
            </a:p>
          </p:txBody>
        </p:sp>
        <p:sp>
          <p:nvSpPr>
            <p:cNvPr id="34" name="矩形: 圆角 33">
              <a:extLst>
                <a:ext uri="{FF2B5EF4-FFF2-40B4-BE49-F238E27FC236}">
                  <a16:creationId xmlns:a16="http://schemas.microsoft.com/office/drawing/2014/main" xmlns="" id="{564FBB9C-E092-4827-AEA0-3660759EA7E9}"/>
                </a:ext>
              </a:extLst>
            </p:cNvPr>
            <p:cNvSpPr/>
            <p:nvPr/>
          </p:nvSpPr>
          <p:spPr>
            <a:xfrm>
              <a:off x="1481686"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白条</a:t>
              </a:r>
            </a:p>
          </p:txBody>
        </p:sp>
        <p:sp>
          <p:nvSpPr>
            <p:cNvPr id="35" name="矩形: 圆角 34">
              <a:extLst>
                <a:ext uri="{FF2B5EF4-FFF2-40B4-BE49-F238E27FC236}">
                  <a16:creationId xmlns:a16="http://schemas.microsoft.com/office/drawing/2014/main" xmlns="" id="{542A7BE5-C6AE-49C0-B4BA-E5FA58F10F44}"/>
                </a:ext>
              </a:extLst>
            </p:cNvPr>
            <p:cNvSpPr/>
            <p:nvPr/>
          </p:nvSpPr>
          <p:spPr>
            <a:xfrm>
              <a:off x="2418323"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征信</a:t>
              </a:r>
            </a:p>
          </p:txBody>
        </p:sp>
        <p:sp>
          <p:nvSpPr>
            <p:cNvPr id="36" name="矩形: 圆角 35">
              <a:extLst>
                <a:ext uri="{FF2B5EF4-FFF2-40B4-BE49-F238E27FC236}">
                  <a16:creationId xmlns:a16="http://schemas.microsoft.com/office/drawing/2014/main" xmlns="" id="{2A2B3CDF-F12D-45B8-9635-C944B3B8587E}"/>
                </a:ext>
              </a:extLst>
            </p:cNvPr>
            <p:cNvSpPr/>
            <p:nvPr/>
          </p:nvSpPr>
          <p:spPr>
            <a:xfrm>
              <a:off x="3354960"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租赁</a:t>
              </a:r>
            </a:p>
          </p:txBody>
        </p:sp>
        <p:sp>
          <p:nvSpPr>
            <p:cNvPr id="29" name="文本框 28">
              <a:extLst>
                <a:ext uri="{FF2B5EF4-FFF2-40B4-BE49-F238E27FC236}">
                  <a16:creationId xmlns:a16="http://schemas.microsoft.com/office/drawing/2014/main" xmlns="" id="{2CAEE573-C73F-46AB-9D40-C7422B0F3D74}"/>
                </a:ext>
              </a:extLst>
            </p:cNvPr>
            <p:cNvSpPr txBox="1"/>
            <p:nvPr/>
          </p:nvSpPr>
          <p:spPr>
            <a:xfrm>
              <a:off x="1481686" y="3073583"/>
              <a:ext cx="3532274" cy="246221"/>
            </a:xfrm>
            <a:prstGeom prst="rect">
              <a:avLst/>
            </a:prstGeom>
            <a:noFill/>
          </p:spPr>
          <p:txBody>
            <a:bodyPr wrap="square" lIns="0" tIns="0" rIns="0" bIns="0">
              <a:spAutoFit/>
            </a:bodyPr>
            <a:lstStyle/>
            <a:p>
              <a:r>
                <a:rPr lang="zh-CN" altLang="en-US" sz="1600" dirty="0">
                  <a:latin typeface="+mj-ea"/>
                  <a:ea typeface="+mj-ea"/>
                </a:rPr>
                <a:t>信用消费领域</a:t>
              </a:r>
              <a:endParaRPr lang="en-US" altLang="zh-CN" sz="1600" dirty="0">
                <a:latin typeface="+mj-ea"/>
                <a:ea typeface="+mj-ea"/>
              </a:endParaRPr>
            </a:p>
          </p:txBody>
        </p:sp>
        <p:sp>
          <p:nvSpPr>
            <p:cNvPr id="37" name="矩形: 圆角 36">
              <a:extLst>
                <a:ext uri="{FF2B5EF4-FFF2-40B4-BE49-F238E27FC236}">
                  <a16:creationId xmlns:a16="http://schemas.microsoft.com/office/drawing/2014/main" xmlns="" id="{0D057CFE-0A35-4FC8-997C-227B981D9ED4}"/>
                </a:ext>
              </a:extLst>
            </p:cNvPr>
            <p:cNvSpPr/>
            <p:nvPr/>
          </p:nvSpPr>
          <p:spPr>
            <a:xfrm>
              <a:off x="4291596"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a:t>
              </a:r>
              <a:endParaRPr lang="zh-CN" altLang="en-US" sz="1600" dirty="0">
                <a:solidFill>
                  <a:schemeClr val="bg1"/>
                </a:solidFill>
                <a:latin typeface="+mj-ea"/>
                <a:ea typeface="+mj-ea"/>
              </a:endParaRPr>
            </a:p>
          </p:txBody>
        </p:sp>
        <p:sp>
          <p:nvSpPr>
            <p:cNvPr id="43" name="矩形: 圆角 42">
              <a:extLst>
                <a:ext uri="{FF2B5EF4-FFF2-40B4-BE49-F238E27FC236}">
                  <a16:creationId xmlns:a16="http://schemas.microsoft.com/office/drawing/2014/main" xmlns="" id="{02198D64-3237-477D-9128-6536ED273948}"/>
                </a:ext>
              </a:extLst>
            </p:cNvPr>
            <p:cNvSpPr/>
            <p:nvPr/>
          </p:nvSpPr>
          <p:spPr>
            <a:xfrm>
              <a:off x="1481686" y="4334360"/>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钱包</a:t>
              </a:r>
            </a:p>
          </p:txBody>
        </p:sp>
        <p:sp>
          <p:nvSpPr>
            <p:cNvPr id="44" name="矩形: 圆角 43">
              <a:extLst>
                <a:ext uri="{FF2B5EF4-FFF2-40B4-BE49-F238E27FC236}">
                  <a16:creationId xmlns:a16="http://schemas.microsoft.com/office/drawing/2014/main" xmlns="" id="{0B33FA58-C7B3-43C2-8CB5-A998E16B0790}"/>
                </a:ext>
              </a:extLst>
            </p:cNvPr>
            <p:cNvSpPr/>
            <p:nvPr/>
          </p:nvSpPr>
          <p:spPr>
            <a:xfrm>
              <a:off x="2418322" y="4334360"/>
              <a:ext cx="1401903"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多场景支付</a:t>
              </a:r>
            </a:p>
          </p:txBody>
        </p:sp>
        <p:sp>
          <p:nvSpPr>
            <p:cNvPr id="46" name="文本框 45">
              <a:extLst>
                <a:ext uri="{FF2B5EF4-FFF2-40B4-BE49-F238E27FC236}">
                  <a16:creationId xmlns:a16="http://schemas.microsoft.com/office/drawing/2014/main" xmlns="" id="{55FA1824-DFA4-40DA-9EEE-C0A1F2CD903F}"/>
                </a:ext>
              </a:extLst>
            </p:cNvPr>
            <p:cNvSpPr txBox="1"/>
            <p:nvPr/>
          </p:nvSpPr>
          <p:spPr>
            <a:xfrm>
              <a:off x="1481686" y="4001332"/>
              <a:ext cx="3532274" cy="246221"/>
            </a:xfrm>
            <a:prstGeom prst="rect">
              <a:avLst/>
            </a:prstGeom>
            <a:noFill/>
          </p:spPr>
          <p:txBody>
            <a:bodyPr wrap="square" lIns="0" tIns="0" rIns="0" bIns="0">
              <a:spAutoFit/>
            </a:bodyPr>
            <a:lstStyle/>
            <a:p>
              <a:r>
                <a:rPr lang="zh-CN" altLang="en-US" sz="1600" dirty="0">
                  <a:latin typeface="+mj-ea"/>
                  <a:ea typeface="+mj-ea"/>
                </a:rPr>
                <a:t>账户管理领域</a:t>
              </a:r>
            </a:p>
          </p:txBody>
        </p:sp>
        <p:sp>
          <p:nvSpPr>
            <p:cNvPr id="47" name="矩形: 圆角 46">
              <a:extLst>
                <a:ext uri="{FF2B5EF4-FFF2-40B4-BE49-F238E27FC236}">
                  <a16:creationId xmlns:a16="http://schemas.microsoft.com/office/drawing/2014/main" xmlns="" id="{FE6E59B6-8A94-48A9-91FF-916D172FACA3}"/>
                </a:ext>
              </a:extLst>
            </p:cNvPr>
            <p:cNvSpPr/>
            <p:nvPr/>
          </p:nvSpPr>
          <p:spPr>
            <a:xfrm>
              <a:off x="3964738" y="4334360"/>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a:t>
              </a:r>
              <a:endParaRPr lang="zh-CN" altLang="en-US" sz="1600" dirty="0">
                <a:solidFill>
                  <a:schemeClr val="bg1"/>
                </a:solidFill>
                <a:latin typeface="+mj-ea"/>
                <a:ea typeface="+mj-ea"/>
              </a:endParaRPr>
            </a:p>
          </p:txBody>
        </p:sp>
        <p:sp>
          <p:nvSpPr>
            <p:cNvPr id="48" name="矩形: 圆角 47">
              <a:extLst>
                <a:ext uri="{FF2B5EF4-FFF2-40B4-BE49-F238E27FC236}">
                  <a16:creationId xmlns:a16="http://schemas.microsoft.com/office/drawing/2014/main" xmlns="" id="{E9771EE4-5005-464A-8566-2E5365389D65}"/>
                </a:ext>
              </a:extLst>
            </p:cNvPr>
            <p:cNvSpPr/>
            <p:nvPr/>
          </p:nvSpPr>
          <p:spPr>
            <a:xfrm>
              <a:off x="1481686" y="5317864"/>
              <a:ext cx="112816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众筹投资</a:t>
              </a:r>
            </a:p>
          </p:txBody>
        </p:sp>
        <p:sp>
          <p:nvSpPr>
            <p:cNvPr id="51" name="文本框 50">
              <a:extLst>
                <a:ext uri="{FF2B5EF4-FFF2-40B4-BE49-F238E27FC236}">
                  <a16:creationId xmlns:a16="http://schemas.microsoft.com/office/drawing/2014/main" xmlns="" id="{B64CF427-A546-439C-B5CA-1182CCC9B533}"/>
                </a:ext>
              </a:extLst>
            </p:cNvPr>
            <p:cNvSpPr txBox="1"/>
            <p:nvPr/>
          </p:nvSpPr>
          <p:spPr>
            <a:xfrm>
              <a:off x="1481686" y="4984836"/>
              <a:ext cx="3532274" cy="246221"/>
            </a:xfrm>
            <a:prstGeom prst="rect">
              <a:avLst/>
            </a:prstGeom>
            <a:noFill/>
          </p:spPr>
          <p:txBody>
            <a:bodyPr wrap="square" lIns="0" tIns="0" rIns="0" bIns="0">
              <a:spAutoFit/>
            </a:bodyPr>
            <a:lstStyle/>
            <a:p>
              <a:r>
                <a:rPr lang="zh-CN" altLang="en-US" sz="1600" dirty="0">
                  <a:latin typeface="+mj-ea"/>
                  <a:ea typeface="+mj-ea"/>
                </a:rPr>
                <a:t>理财领域</a:t>
              </a:r>
            </a:p>
          </p:txBody>
        </p:sp>
        <p:sp>
          <p:nvSpPr>
            <p:cNvPr id="52" name="矩形: 圆角 51">
              <a:extLst>
                <a:ext uri="{FF2B5EF4-FFF2-40B4-BE49-F238E27FC236}">
                  <a16:creationId xmlns:a16="http://schemas.microsoft.com/office/drawing/2014/main" xmlns="" id="{F3861DE8-F2D9-48AF-9798-FAC2A8093D5E}"/>
                </a:ext>
              </a:extLst>
            </p:cNvPr>
            <p:cNvSpPr/>
            <p:nvPr/>
          </p:nvSpPr>
          <p:spPr>
            <a:xfrm>
              <a:off x="3964738" y="5317864"/>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保险</a:t>
              </a:r>
            </a:p>
          </p:txBody>
        </p:sp>
        <p:sp>
          <p:nvSpPr>
            <p:cNvPr id="53" name="矩形: 圆角 52">
              <a:extLst>
                <a:ext uri="{FF2B5EF4-FFF2-40B4-BE49-F238E27FC236}">
                  <a16:creationId xmlns:a16="http://schemas.microsoft.com/office/drawing/2014/main" xmlns="" id="{10D860C2-45B4-480C-9676-0B94D3F50F95}"/>
                </a:ext>
              </a:extLst>
            </p:cNvPr>
            <p:cNvSpPr/>
            <p:nvPr/>
          </p:nvSpPr>
          <p:spPr>
            <a:xfrm>
              <a:off x="2723212" y="5317864"/>
              <a:ext cx="112816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基金投资</a:t>
              </a:r>
            </a:p>
          </p:txBody>
        </p:sp>
        <p:cxnSp>
          <p:nvCxnSpPr>
            <p:cNvPr id="71" name="直接连接符 70">
              <a:extLst>
                <a:ext uri="{FF2B5EF4-FFF2-40B4-BE49-F238E27FC236}">
                  <a16:creationId xmlns:a16="http://schemas.microsoft.com/office/drawing/2014/main" xmlns="" id="{A21986B0-B7BA-4924-855A-41C9F673CA76}"/>
                </a:ext>
              </a:extLst>
            </p:cNvPr>
            <p:cNvCxnSpPr>
              <a:cxnSpLocks/>
            </p:cNvCxnSpPr>
            <p:nvPr/>
          </p:nvCxnSpPr>
          <p:spPr>
            <a:xfrm>
              <a:off x="1481686" y="2788920"/>
              <a:ext cx="248305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xmlns="" id="{771EF4E7-4E17-4F75-A878-BEBB84672953}"/>
              </a:ext>
            </a:extLst>
          </p:cNvPr>
          <p:cNvGrpSpPr/>
          <p:nvPr/>
        </p:nvGrpSpPr>
        <p:grpSpPr>
          <a:xfrm>
            <a:off x="6611815" y="1764995"/>
            <a:ext cx="4518097" cy="4906393"/>
            <a:chOff x="6870733" y="1828215"/>
            <a:chExt cx="4259179" cy="4843173"/>
          </a:xfrm>
          <a:scene3d>
            <a:camera prst="perspectiveLeft"/>
            <a:lightRig rig="threePt" dir="t"/>
          </a:scene3d>
        </p:grpSpPr>
        <p:sp>
          <p:nvSpPr>
            <p:cNvPr id="12" name="任意多边形: 形状 11">
              <a:extLst>
                <a:ext uri="{FF2B5EF4-FFF2-40B4-BE49-F238E27FC236}">
                  <a16:creationId xmlns:a16="http://schemas.microsoft.com/office/drawing/2014/main" xmlns="" id="{61EC5765-D57E-46DC-85BB-2C11110E2ACC}"/>
                </a:ext>
              </a:extLst>
            </p:cNvPr>
            <p:cNvSpPr/>
            <p:nvPr/>
          </p:nvSpPr>
          <p:spPr>
            <a:xfrm>
              <a:off x="6870733" y="1828215"/>
              <a:ext cx="4259179" cy="4843173"/>
            </a:xfrm>
            <a:custGeom>
              <a:avLst/>
              <a:gdLst>
                <a:gd name="connsiteX0" fmla="*/ 0 w 3090098"/>
                <a:gd name="connsiteY0" fmla="*/ 0 h 2061095"/>
                <a:gd name="connsiteX1" fmla="*/ 3090098 w 3090098"/>
                <a:gd name="connsiteY1" fmla="*/ 0 h 2061095"/>
                <a:gd name="connsiteX2" fmla="*/ 3090098 w 3090098"/>
                <a:gd name="connsiteY2" fmla="*/ 2061095 h 2061095"/>
                <a:gd name="connsiteX3" fmla="*/ 0 w 3090098"/>
                <a:gd name="connsiteY3" fmla="*/ 2061095 h 2061095"/>
                <a:gd name="connsiteX4" fmla="*/ 0 w 3090098"/>
                <a:gd name="connsiteY4" fmla="*/ 0 h 2061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98" h="2061095">
                  <a:moveTo>
                    <a:pt x="0" y="0"/>
                  </a:moveTo>
                  <a:lnTo>
                    <a:pt x="3090098" y="0"/>
                  </a:lnTo>
                  <a:lnTo>
                    <a:pt x="3090098" y="2061095"/>
                  </a:lnTo>
                  <a:lnTo>
                    <a:pt x="0" y="2061095"/>
                  </a:lnTo>
                  <a:lnTo>
                    <a:pt x="0" y="0"/>
                  </a:lnTo>
                  <a:close/>
                </a:path>
              </a:pathLst>
            </a:custGeom>
            <a:gradFill flip="none" rotWithShape="1">
              <a:gsLst>
                <a:gs pos="0">
                  <a:schemeClr val="accent1">
                    <a:alpha val="80000"/>
                    <a:lumMod val="40000"/>
                    <a:lumOff val="60000"/>
                  </a:schemeClr>
                </a:gs>
                <a:gs pos="85000">
                  <a:schemeClr val="accent1">
                    <a:lumMod val="10000"/>
                    <a:lumOff val="90000"/>
                    <a:alpha val="90000"/>
                  </a:schemeClr>
                </a:gs>
              </a:gsLst>
              <a:lin ang="5400000" scaled="1"/>
              <a:tileRect/>
            </a:gra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94416" tIns="433832" rIns="433832" bIns="433832" numCol="1" spcCol="1270" anchor="ctr" anchorCtr="0">
              <a:noAutofit/>
            </a:bodyPr>
            <a:lstStyle/>
            <a:p>
              <a:pPr lvl="0" algn="just" defTabSz="2711450">
                <a:lnSpc>
                  <a:spcPct val="90000"/>
                </a:lnSpc>
                <a:spcBef>
                  <a:spcPct val="0"/>
                </a:spcBef>
                <a:spcAft>
                  <a:spcPct val="35000"/>
                </a:spcAft>
              </a:pPr>
              <a:endParaRPr lang="zh-CN" altLang="en-US" sz="6100" kern="1200"/>
            </a:p>
          </p:txBody>
        </p:sp>
        <p:sp>
          <p:nvSpPr>
            <p:cNvPr id="56" name="文本框 55">
              <a:extLst>
                <a:ext uri="{FF2B5EF4-FFF2-40B4-BE49-F238E27FC236}">
                  <a16:creationId xmlns:a16="http://schemas.microsoft.com/office/drawing/2014/main" xmlns="" id="{6A0C536E-0ADB-40A0-AFBA-2F8D13981FDE}"/>
                </a:ext>
              </a:extLst>
            </p:cNvPr>
            <p:cNvSpPr txBox="1"/>
            <p:nvPr/>
          </p:nvSpPr>
          <p:spPr>
            <a:xfrm>
              <a:off x="7200830" y="2347587"/>
              <a:ext cx="2994409" cy="307777"/>
            </a:xfrm>
            <a:prstGeom prst="rect">
              <a:avLst/>
            </a:prstGeom>
            <a:noFill/>
          </p:spPr>
          <p:txBody>
            <a:bodyPr wrap="none" lIns="0" tIns="0" rIns="0" bIns="0">
              <a:spAutoFit/>
            </a:bodyPr>
            <a:lstStyle/>
            <a:p>
              <a:r>
                <a:rPr kumimoji="0" lang="en-US" altLang="zh-CN" sz="2000" b="1" i="0" u="none" strike="noStrike" kern="1200" cap="none" spc="0" normalizeH="0" baseline="0" noProof="0" dirty="0">
                  <a:ln>
                    <a:noFill/>
                  </a:ln>
                  <a:solidFill>
                    <a:prstClr val="black"/>
                  </a:solidFill>
                  <a:effectLst/>
                  <a:uLnTx/>
                  <a:uFillTx/>
                  <a:latin typeface="+mj-ea"/>
                  <a:ea typeface="+mj-ea"/>
                  <a:cs typeface="+mn-cs"/>
                </a:rPr>
                <a:t>C</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端：提供全方位金融服务</a:t>
              </a:r>
            </a:p>
          </p:txBody>
        </p:sp>
        <p:sp>
          <p:nvSpPr>
            <p:cNvPr id="60" name="文本框 59">
              <a:extLst>
                <a:ext uri="{FF2B5EF4-FFF2-40B4-BE49-F238E27FC236}">
                  <a16:creationId xmlns:a16="http://schemas.microsoft.com/office/drawing/2014/main" xmlns="" id="{0A0EE7CE-C15B-433F-A4CE-78AE6C307453}"/>
                </a:ext>
              </a:extLst>
            </p:cNvPr>
            <p:cNvSpPr txBox="1"/>
            <p:nvPr/>
          </p:nvSpPr>
          <p:spPr>
            <a:xfrm>
              <a:off x="7200830" y="3073583"/>
              <a:ext cx="3532274" cy="2541850"/>
            </a:xfrm>
            <a:prstGeom prst="rect">
              <a:avLst/>
            </a:prstGeom>
            <a:noFill/>
          </p:spPr>
          <p:txBody>
            <a:bodyPr wrap="square" lIns="0" tIns="0" rIns="0" bIns="0">
              <a:spAutoFit/>
            </a:bodyPr>
            <a:lstStyle/>
            <a:p>
              <a:pPr algn="just">
                <a:lnSpc>
                  <a:spcPct val="150000"/>
                </a:lnSpc>
              </a:pPr>
              <a:r>
                <a:rPr lang="zh-CN" altLang="en-US" sz="1600" dirty="0">
                  <a:latin typeface="+mj-ea"/>
                  <a:ea typeface="+mj-ea"/>
                </a:rPr>
                <a:t>构建产业互联的完整金融生态圈，从初创企业到成熟企业均可以在京东金融平台享受适合自身的金融服务</a:t>
              </a:r>
              <a:endParaRPr lang="en-US" altLang="zh-CN" sz="1600" dirty="0">
                <a:latin typeface="+mj-ea"/>
                <a:ea typeface="+mj-ea"/>
              </a:endParaRPr>
            </a:p>
            <a:p>
              <a:pPr algn="just">
                <a:lnSpc>
                  <a:spcPct val="150000"/>
                </a:lnSpc>
              </a:pPr>
              <a:endParaRPr lang="en-US" altLang="zh-CN" sz="1600" dirty="0">
                <a:latin typeface="+mj-ea"/>
                <a:ea typeface="+mj-ea"/>
              </a:endParaRPr>
            </a:p>
            <a:p>
              <a:pPr algn="just">
                <a:lnSpc>
                  <a:spcPct val="150000"/>
                </a:lnSpc>
              </a:pPr>
              <a:r>
                <a:rPr lang="zh-CN" altLang="en-US" sz="1600" dirty="0">
                  <a:latin typeface="+mj-ea"/>
                  <a:ea typeface="+mj-ea"/>
                </a:rPr>
                <a:t>助力产业链的各个环节，陪伴企业整个生命周期，并促进不同行业、不同生命周期的企业之间的合作和化学反应。</a:t>
              </a:r>
            </a:p>
          </p:txBody>
        </p:sp>
        <p:cxnSp>
          <p:nvCxnSpPr>
            <p:cNvPr id="72" name="直接连接符 71">
              <a:extLst>
                <a:ext uri="{FF2B5EF4-FFF2-40B4-BE49-F238E27FC236}">
                  <a16:creationId xmlns:a16="http://schemas.microsoft.com/office/drawing/2014/main" xmlns="" id="{C78B734B-0B57-4718-87CF-A349ED59242A}"/>
                </a:ext>
              </a:extLst>
            </p:cNvPr>
            <p:cNvCxnSpPr>
              <a:cxnSpLocks/>
            </p:cNvCxnSpPr>
            <p:nvPr/>
          </p:nvCxnSpPr>
          <p:spPr>
            <a:xfrm>
              <a:off x="7200830" y="2788920"/>
              <a:ext cx="248305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sp>
        <p:nvSpPr>
          <p:cNvPr id="15" name="任意多边形: 形状 14">
            <a:extLst>
              <a:ext uri="{FF2B5EF4-FFF2-40B4-BE49-F238E27FC236}">
                <a16:creationId xmlns:a16="http://schemas.microsoft.com/office/drawing/2014/main" xmlns="" id="{6DC37B6C-92FC-4AD0-83F2-1308783D859A}"/>
              </a:ext>
            </a:extLst>
          </p:cNvPr>
          <p:cNvSpPr/>
          <p:nvPr/>
        </p:nvSpPr>
        <p:spPr>
          <a:xfrm>
            <a:off x="-2" y="-937846"/>
            <a:ext cx="12192002" cy="7819291"/>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AD256747-6853-45FE-BD47-26426F1E5225}"/>
              </a:ext>
            </a:extLst>
          </p:cNvPr>
          <p:cNvSpPr/>
          <p:nvPr/>
        </p:nvSpPr>
        <p:spPr>
          <a:xfrm>
            <a:off x="-2" y="0"/>
            <a:ext cx="12192002" cy="6858000"/>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4.5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盈利模式</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cxnSp>
        <p:nvCxnSpPr>
          <p:cNvPr id="79" name="直接连接符 78">
            <a:extLst>
              <a:ext uri="{FF2B5EF4-FFF2-40B4-BE49-F238E27FC236}">
                <a16:creationId xmlns:a16="http://schemas.microsoft.com/office/drawing/2014/main" xmlns="" id="{9CE24085-13A0-464C-88B9-0873F2E03932}"/>
              </a:ext>
            </a:extLst>
          </p:cNvPr>
          <p:cNvCxnSpPr>
            <a:cxnSpLocks/>
          </p:cNvCxnSpPr>
          <p:nvPr/>
        </p:nvCxnSpPr>
        <p:spPr>
          <a:xfrm>
            <a:off x="5730240" y="2895600"/>
            <a:ext cx="0" cy="2335457"/>
          </a:xfrm>
          <a:prstGeom prst="line">
            <a:avLst/>
          </a:prstGeom>
          <a:ln w="19050">
            <a:gradFill>
              <a:gsLst>
                <a:gs pos="100000">
                  <a:schemeClr val="accent1">
                    <a:lumMod val="5000"/>
                    <a:lumOff val="95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7516CAC3-3016-423A-8A13-CAFCEA9D4CCE}"/>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E9473A38-B040-46F6-AD24-D4B6F878F56E}"/>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3C314BAE-C801-4848-8D20-A8DEF0722B1E}"/>
              </a:ext>
            </a:extLst>
          </p:cNvPr>
          <p:cNvCxnSpPr>
            <a:cxnSpLocks/>
          </p:cNvCxnSpPr>
          <p:nvPr/>
        </p:nvCxnSpPr>
        <p:spPr>
          <a:xfrm>
            <a:off x="6574301" y="1429501"/>
            <a:ext cx="0" cy="2571831"/>
          </a:xfrm>
          <a:prstGeom prst="line">
            <a:avLst/>
          </a:prstGeom>
          <a:ln w="12700">
            <a:gradFill>
              <a:gsLst>
                <a:gs pos="100000">
                  <a:schemeClr val="accent1">
                    <a:lumMod val="5000"/>
                    <a:lumOff val="95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FFE5A38-2034-45B1-9F51-27DBD0C716D0}"/>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B7B30D73-C5AF-4425-8A5E-FAD8A212A4F6}"/>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0194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B1516225-2D2A-4A45-BEAD-813C599152BF}"/>
              </a:ext>
            </a:extLst>
          </p:cNvPr>
          <p:cNvSpPr>
            <a:spLocks noGrp="1"/>
          </p:cNvSpPr>
          <p:nvPr>
            <p:ph type="body" sz="quarter" idx="12"/>
          </p:nvPr>
        </p:nvSpPr>
        <p:spPr>
          <a:xfrm>
            <a:off x="6095999" y="2405962"/>
            <a:ext cx="5422901" cy="1218795"/>
          </a:xfrm>
        </p:spPr>
        <p:txBody>
          <a:bodyPr/>
          <a:lstStyle/>
          <a:p>
            <a:r>
              <a:rPr lang="zh-CN" altLang="en-US" dirty="0"/>
              <a:t>财务融资</a:t>
            </a:r>
          </a:p>
        </p:txBody>
      </p:sp>
      <p:sp>
        <p:nvSpPr>
          <p:cNvPr id="5" name="内容占位符 4">
            <a:extLst>
              <a:ext uri="{FF2B5EF4-FFF2-40B4-BE49-F238E27FC236}">
                <a16:creationId xmlns:a16="http://schemas.microsoft.com/office/drawing/2014/main" xmlns="" id="{A2F0A275-0961-4700-B8E6-ECC1AE84C2D7}"/>
              </a:ext>
            </a:extLst>
          </p:cNvPr>
          <p:cNvSpPr>
            <a:spLocks noGrp="1"/>
          </p:cNvSpPr>
          <p:nvPr>
            <p:ph sz="quarter" idx="11"/>
          </p:nvPr>
        </p:nvSpPr>
        <p:spPr>
          <a:xfrm>
            <a:off x="6095999" y="3856940"/>
            <a:ext cx="5391319" cy="332399"/>
          </a:xfrm>
        </p:spPr>
        <p:txBody>
          <a:bodyPr/>
          <a:lstStyle/>
          <a:p>
            <a:r>
              <a:rPr lang="en-US" altLang="zh-CN" dirty="0"/>
              <a:t>FINANCIAL FINANCING</a:t>
            </a:r>
          </a:p>
        </p:txBody>
      </p:sp>
      <p:sp>
        <p:nvSpPr>
          <p:cNvPr id="4" name="文本占位符 3">
            <a:extLst>
              <a:ext uri="{FF2B5EF4-FFF2-40B4-BE49-F238E27FC236}">
                <a16:creationId xmlns:a16="http://schemas.microsoft.com/office/drawing/2014/main" xmlns="" id="{D5734FAD-3C24-4FAD-A4B9-9B9E0CD74F00}"/>
              </a:ext>
            </a:extLst>
          </p:cNvPr>
          <p:cNvSpPr>
            <a:spLocks noGrp="1"/>
          </p:cNvSpPr>
          <p:nvPr>
            <p:ph type="body" sz="quarter" idx="10"/>
          </p:nvPr>
        </p:nvSpPr>
        <p:spPr/>
        <p:txBody>
          <a:bodyPr/>
          <a:lstStyle/>
          <a:p>
            <a:r>
              <a:rPr lang="en-US" altLang="zh-CN" dirty="0">
                <a:ln w="19050">
                  <a:solidFill>
                    <a:schemeClr val="accent5"/>
                  </a:solidFill>
                </a:ln>
                <a:noFill/>
              </a:rPr>
              <a:t>Part 05</a:t>
            </a:r>
          </a:p>
          <a:p>
            <a:r>
              <a:rPr lang="zh-CN" altLang="en-US" dirty="0">
                <a:solidFill>
                  <a:schemeClr val="tx1"/>
                </a:solidFill>
              </a:rPr>
              <a:t>第五部分</a:t>
            </a:r>
          </a:p>
        </p:txBody>
      </p:sp>
    </p:spTree>
    <p:extLst>
      <p:ext uri="{BB962C8B-B14F-4D97-AF65-F5344CB8AC3E}">
        <p14:creationId xmlns:p14="http://schemas.microsoft.com/office/powerpoint/2010/main" val="3411400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sp>
        <p:nvSpPr>
          <p:cNvPr id="69" name="矩形 68">
            <a:extLst>
              <a:ext uri="{FF2B5EF4-FFF2-40B4-BE49-F238E27FC236}">
                <a16:creationId xmlns:a16="http://schemas.microsoft.com/office/drawing/2014/main" xmlns="" id="{FF5C8E1B-D099-4CAD-AF54-56BB4DDFAB25}"/>
              </a:ext>
            </a:extLst>
          </p:cNvPr>
          <p:cNvSpPr/>
          <p:nvPr/>
        </p:nvSpPr>
        <p:spPr>
          <a:xfrm>
            <a:off x="660401" y="1737360"/>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a:extLst>
              <a:ext uri="{FF2B5EF4-FFF2-40B4-BE49-F238E27FC236}">
                <a16:creationId xmlns:a16="http://schemas.microsoft.com/office/drawing/2014/main" xmlns="" id="{42F2252B-D236-4EC0-9B4A-004256D349A1}"/>
              </a:ext>
            </a:extLst>
          </p:cNvPr>
          <p:cNvSpPr/>
          <p:nvPr/>
        </p:nvSpPr>
        <p:spPr>
          <a:xfrm flipV="1">
            <a:off x="660400" y="3970284"/>
            <a:ext cx="2293284"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文本框 71">
            <a:extLst>
              <a:ext uri="{FF2B5EF4-FFF2-40B4-BE49-F238E27FC236}">
                <a16:creationId xmlns:a16="http://schemas.microsoft.com/office/drawing/2014/main" xmlns="" id="{AF21AFE1-70BB-4AED-8ACA-6F3F09BB662F}"/>
              </a:ext>
            </a:extLst>
          </p:cNvPr>
          <p:cNvSpPr txBox="1"/>
          <p:nvPr/>
        </p:nvSpPr>
        <p:spPr>
          <a:xfrm>
            <a:off x="910193" y="4071454"/>
            <a:ext cx="1793697" cy="356966"/>
          </a:xfrm>
          <a:prstGeom prst="rect">
            <a:avLst/>
          </a:prstGeom>
          <a:noFill/>
        </p:spPr>
        <p:txBody>
          <a:bodyPr wrap="square" rtlCol="0">
            <a:spAutoFit/>
          </a:bodyPr>
          <a:lstStyle/>
          <a:p>
            <a:pPr algn="ctr"/>
            <a:r>
              <a:rPr lang="en-US" altLang="zh-CN" sz="2000" dirty="0">
                <a:latin typeface="+mj-ea"/>
                <a:ea typeface="+mj-ea"/>
              </a:rPr>
              <a:t>CEO</a:t>
            </a:r>
          </a:p>
        </p:txBody>
      </p:sp>
      <p:sp>
        <p:nvSpPr>
          <p:cNvPr id="73" name="文本框 72">
            <a:extLst>
              <a:ext uri="{FF2B5EF4-FFF2-40B4-BE49-F238E27FC236}">
                <a16:creationId xmlns:a16="http://schemas.microsoft.com/office/drawing/2014/main" xmlns="" id="{1FD100B6-B91F-4070-86E5-D0A2084FD59D}"/>
              </a:ext>
            </a:extLst>
          </p:cNvPr>
          <p:cNvSpPr txBox="1"/>
          <p:nvPr/>
        </p:nvSpPr>
        <p:spPr>
          <a:xfrm>
            <a:off x="700698" y="4757787"/>
            <a:ext cx="2237898" cy="246221"/>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创始人</a:t>
            </a:r>
            <a:r>
              <a:rPr lang="en-US" altLang="zh-CN" sz="1600" kern="1200" dirty="0">
                <a:latin typeface="+mn-ea"/>
              </a:rPr>
              <a:t>XXX</a:t>
            </a:r>
            <a:r>
              <a:rPr lang="zh-CN" altLang="en-US" sz="1600" kern="1200" dirty="0">
                <a:latin typeface="+mn-ea"/>
              </a:rPr>
              <a:t>，担任</a:t>
            </a:r>
            <a:r>
              <a:rPr lang="en-US" altLang="zh-CN" sz="1600" kern="1200" dirty="0">
                <a:latin typeface="+mn-ea"/>
              </a:rPr>
              <a:t>CEO</a:t>
            </a:r>
            <a:endParaRPr lang="zh-CN" altLang="en-US" sz="1600" kern="1200" dirty="0">
              <a:latin typeface="+mn-ea"/>
            </a:endParaRPr>
          </a:p>
        </p:txBody>
      </p:sp>
      <p:sp>
        <p:nvSpPr>
          <p:cNvPr id="102" name="椭圆 101">
            <a:extLst>
              <a:ext uri="{FF2B5EF4-FFF2-40B4-BE49-F238E27FC236}">
                <a16:creationId xmlns:a16="http://schemas.microsoft.com/office/drawing/2014/main" xmlns="" id="{579B4EEF-CFBC-40D3-9ABF-90E3F77E5C24}"/>
              </a:ext>
            </a:extLst>
          </p:cNvPr>
          <p:cNvSpPr/>
          <p:nvPr/>
        </p:nvSpPr>
        <p:spPr>
          <a:xfrm>
            <a:off x="853116" y="2014583"/>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矩形 82">
            <a:extLst>
              <a:ext uri="{FF2B5EF4-FFF2-40B4-BE49-F238E27FC236}">
                <a16:creationId xmlns:a16="http://schemas.microsoft.com/office/drawing/2014/main" xmlns="" id="{23D4C642-88BF-4425-A9B0-50EE8301C1A6}"/>
              </a:ext>
            </a:extLst>
          </p:cNvPr>
          <p:cNvSpPr/>
          <p:nvPr/>
        </p:nvSpPr>
        <p:spPr>
          <a:xfrm>
            <a:off x="9225616" y="2268974"/>
            <a:ext cx="2293284"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矩形 84">
            <a:extLst>
              <a:ext uri="{FF2B5EF4-FFF2-40B4-BE49-F238E27FC236}">
                <a16:creationId xmlns:a16="http://schemas.microsoft.com/office/drawing/2014/main" xmlns="" id="{31447238-67CE-4CC0-833C-68B7C2E5DAC7}"/>
              </a:ext>
            </a:extLst>
          </p:cNvPr>
          <p:cNvSpPr/>
          <p:nvPr/>
        </p:nvSpPr>
        <p:spPr>
          <a:xfrm flipV="1">
            <a:off x="9225616" y="4475087"/>
            <a:ext cx="2293284"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6" name="文本框 85">
            <a:extLst>
              <a:ext uri="{FF2B5EF4-FFF2-40B4-BE49-F238E27FC236}">
                <a16:creationId xmlns:a16="http://schemas.microsoft.com/office/drawing/2014/main" xmlns="" id="{E297A7B5-11EA-4695-A8BA-364D0C37235B}"/>
              </a:ext>
            </a:extLst>
          </p:cNvPr>
          <p:cNvSpPr txBox="1"/>
          <p:nvPr/>
        </p:nvSpPr>
        <p:spPr>
          <a:xfrm>
            <a:off x="9267829" y="5264602"/>
            <a:ext cx="2198150"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合伙人</a:t>
            </a:r>
            <a:r>
              <a:rPr lang="en-US" altLang="zh-CN" sz="1600" dirty="0">
                <a:latin typeface="+mn-ea"/>
              </a:rPr>
              <a:t>XXX</a:t>
            </a:r>
            <a:r>
              <a:rPr lang="zh-CN" altLang="en-US" sz="1600" dirty="0">
                <a:latin typeface="+mn-ea"/>
              </a:rPr>
              <a:t>，担任技术总监</a:t>
            </a:r>
            <a:endParaRPr lang="zh-CN" altLang="en-US" sz="1600" kern="1200" dirty="0">
              <a:latin typeface="+mn-ea"/>
            </a:endParaRPr>
          </a:p>
        </p:txBody>
      </p:sp>
      <p:sp>
        <p:nvSpPr>
          <p:cNvPr id="87" name="文本框 86">
            <a:extLst>
              <a:ext uri="{FF2B5EF4-FFF2-40B4-BE49-F238E27FC236}">
                <a16:creationId xmlns:a16="http://schemas.microsoft.com/office/drawing/2014/main" xmlns="" id="{42DEF751-E26B-4937-97C7-0A1F1D1A2263}"/>
              </a:ext>
            </a:extLst>
          </p:cNvPr>
          <p:cNvSpPr txBox="1"/>
          <p:nvPr/>
        </p:nvSpPr>
        <p:spPr>
          <a:xfrm>
            <a:off x="9349159" y="4576257"/>
            <a:ext cx="2046199" cy="356966"/>
          </a:xfrm>
          <a:prstGeom prst="rect">
            <a:avLst/>
          </a:prstGeom>
          <a:noFill/>
        </p:spPr>
        <p:txBody>
          <a:bodyPr wrap="square" rtlCol="0">
            <a:spAutoFit/>
          </a:bodyPr>
          <a:lstStyle/>
          <a:p>
            <a:pPr algn="ctr"/>
            <a:r>
              <a:rPr lang="zh-CN" altLang="en-US" sz="2000" dirty="0">
                <a:latin typeface="+mj-ea"/>
                <a:ea typeface="+mj-ea"/>
              </a:rPr>
              <a:t>技术经理</a:t>
            </a:r>
            <a:endParaRPr lang="en-US" altLang="zh-CN" sz="2000" dirty="0">
              <a:latin typeface="+mj-ea"/>
              <a:ea typeface="+mj-ea"/>
            </a:endParaRPr>
          </a:p>
        </p:txBody>
      </p:sp>
      <p:sp>
        <p:nvSpPr>
          <p:cNvPr id="103" name="椭圆 102">
            <a:extLst>
              <a:ext uri="{FF2B5EF4-FFF2-40B4-BE49-F238E27FC236}">
                <a16:creationId xmlns:a16="http://schemas.microsoft.com/office/drawing/2014/main" xmlns="" id="{B5D00365-9885-41FF-B2E4-C7612ED663A4}"/>
              </a:ext>
            </a:extLst>
          </p:cNvPr>
          <p:cNvSpPr/>
          <p:nvPr/>
        </p:nvSpPr>
        <p:spPr>
          <a:xfrm>
            <a:off x="9418331" y="2546198"/>
            <a:ext cx="1907854" cy="1825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矩形 89">
            <a:extLst>
              <a:ext uri="{FF2B5EF4-FFF2-40B4-BE49-F238E27FC236}">
                <a16:creationId xmlns:a16="http://schemas.microsoft.com/office/drawing/2014/main" xmlns="" id="{68D0F55F-BAD3-4F38-9A44-B9F5B87D381B}"/>
              </a:ext>
            </a:extLst>
          </p:cNvPr>
          <p:cNvSpPr/>
          <p:nvPr/>
        </p:nvSpPr>
        <p:spPr>
          <a:xfrm>
            <a:off x="6370546" y="1414968"/>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矩形 91">
            <a:extLst>
              <a:ext uri="{FF2B5EF4-FFF2-40B4-BE49-F238E27FC236}">
                <a16:creationId xmlns:a16="http://schemas.microsoft.com/office/drawing/2014/main" xmlns="" id="{3589A9D3-6B7D-40CE-B622-881F4CEB8866}"/>
              </a:ext>
            </a:extLst>
          </p:cNvPr>
          <p:cNvSpPr/>
          <p:nvPr/>
        </p:nvSpPr>
        <p:spPr>
          <a:xfrm flipV="1">
            <a:off x="6370544" y="3621080"/>
            <a:ext cx="2293288"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3" name="文本框 92">
            <a:extLst>
              <a:ext uri="{FF2B5EF4-FFF2-40B4-BE49-F238E27FC236}">
                <a16:creationId xmlns:a16="http://schemas.microsoft.com/office/drawing/2014/main" xmlns="" id="{2B5FF5D0-7BF8-4737-A90A-B16586C41404}"/>
              </a:ext>
            </a:extLst>
          </p:cNvPr>
          <p:cNvSpPr txBox="1"/>
          <p:nvPr/>
        </p:nvSpPr>
        <p:spPr>
          <a:xfrm>
            <a:off x="6418113" y="4410596"/>
            <a:ext cx="2198151"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合伙人</a:t>
            </a:r>
            <a:r>
              <a:rPr lang="en-US" altLang="zh-CN" sz="1600" kern="1200" dirty="0">
                <a:latin typeface="+mn-ea"/>
              </a:rPr>
              <a:t>XXX</a:t>
            </a:r>
            <a:r>
              <a:rPr lang="zh-CN" altLang="en-US" sz="1600" kern="1200" dirty="0">
                <a:latin typeface="+mn-ea"/>
              </a:rPr>
              <a:t>，担任项目总经理</a:t>
            </a:r>
          </a:p>
        </p:txBody>
      </p:sp>
      <p:sp>
        <p:nvSpPr>
          <p:cNvPr id="94" name="文本框 93">
            <a:extLst>
              <a:ext uri="{FF2B5EF4-FFF2-40B4-BE49-F238E27FC236}">
                <a16:creationId xmlns:a16="http://schemas.microsoft.com/office/drawing/2014/main" xmlns="" id="{B1DFD2C0-8548-4428-9607-26026F957B56}"/>
              </a:ext>
            </a:extLst>
          </p:cNvPr>
          <p:cNvSpPr txBox="1"/>
          <p:nvPr/>
        </p:nvSpPr>
        <p:spPr>
          <a:xfrm>
            <a:off x="6585367" y="3722250"/>
            <a:ext cx="1863642" cy="356966"/>
          </a:xfrm>
          <a:prstGeom prst="rect">
            <a:avLst/>
          </a:prstGeom>
          <a:noFill/>
        </p:spPr>
        <p:txBody>
          <a:bodyPr wrap="square" rtlCol="0">
            <a:spAutoFit/>
          </a:bodyPr>
          <a:lstStyle/>
          <a:p>
            <a:pPr algn="ctr"/>
            <a:r>
              <a:rPr lang="zh-CN" altLang="en-US" sz="2000" dirty="0">
                <a:latin typeface="+mj-ea"/>
                <a:ea typeface="+mj-ea"/>
              </a:rPr>
              <a:t>项目经理</a:t>
            </a:r>
            <a:endParaRPr lang="en-US" altLang="zh-CN" sz="2000" dirty="0">
              <a:latin typeface="+mj-ea"/>
              <a:ea typeface="+mj-ea"/>
            </a:endParaRPr>
          </a:p>
        </p:txBody>
      </p:sp>
      <p:sp>
        <p:nvSpPr>
          <p:cNvPr id="104" name="椭圆 103">
            <a:extLst>
              <a:ext uri="{FF2B5EF4-FFF2-40B4-BE49-F238E27FC236}">
                <a16:creationId xmlns:a16="http://schemas.microsoft.com/office/drawing/2014/main" xmlns="" id="{A5C08BF7-AEC3-4907-9DB8-26787CC9054D}"/>
              </a:ext>
            </a:extLst>
          </p:cNvPr>
          <p:cNvSpPr/>
          <p:nvPr/>
        </p:nvSpPr>
        <p:spPr>
          <a:xfrm>
            <a:off x="6563261" y="1692191"/>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矩形 96">
            <a:extLst>
              <a:ext uri="{FF2B5EF4-FFF2-40B4-BE49-F238E27FC236}">
                <a16:creationId xmlns:a16="http://schemas.microsoft.com/office/drawing/2014/main" xmlns="" id="{A900CC32-BD04-4BAC-8A83-648A5429D1CC}"/>
              </a:ext>
            </a:extLst>
          </p:cNvPr>
          <p:cNvSpPr/>
          <p:nvPr/>
        </p:nvSpPr>
        <p:spPr>
          <a:xfrm>
            <a:off x="3515474" y="2143253"/>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矩形 98">
            <a:extLst>
              <a:ext uri="{FF2B5EF4-FFF2-40B4-BE49-F238E27FC236}">
                <a16:creationId xmlns:a16="http://schemas.microsoft.com/office/drawing/2014/main" xmlns="" id="{3BA04FFB-DA5F-4BC4-81BD-EF3932A2A375}"/>
              </a:ext>
            </a:extLst>
          </p:cNvPr>
          <p:cNvSpPr/>
          <p:nvPr/>
        </p:nvSpPr>
        <p:spPr>
          <a:xfrm flipV="1">
            <a:off x="3515471" y="4349365"/>
            <a:ext cx="2293288" cy="559306"/>
          </a:xfrm>
          <a:prstGeom prst="rect">
            <a:avLst/>
          </a:prstGeom>
          <a:gradFill>
            <a:gsLst>
              <a:gs pos="0">
                <a:schemeClr val="accent1">
                  <a:lumMod val="86000"/>
                  <a:lumOff val="14000"/>
                </a:schemeClr>
              </a:gs>
              <a:gs pos="100000">
                <a:schemeClr val="accent1">
                  <a:lumMod val="100000"/>
                </a:scheme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0" name="文本框 99">
            <a:extLst>
              <a:ext uri="{FF2B5EF4-FFF2-40B4-BE49-F238E27FC236}">
                <a16:creationId xmlns:a16="http://schemas.microsoft.com/office/drawing/2014/main" xmlns="" id="{00E6B59D-E7F1-46D1-B148-EA5760A5A29A}"/>
              </a:ext>
            </a:extLst>
          </p:cNvPr>
          <p:cNvSpPr txBox="1"/>
          <p:nvPr/>
        </p:nvSpPr>
        <p:spPr>
          <a:xfrm>
            <a:off x="3563041" y="5138881"/>
            <a:ext cx="2198151"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dirty="0">
                <a:latin typeface="+mn-ea"/>
              </a:rPr>
              <a:t>联合创始人</a:t>
            </a:r>
            <a:r>
              <a:rPr lang="en-US" altLang="zh-CN" sz="1600" dirty="0">
                <a:latin typeface="+mn-ea"/>
              </a:rPr>
              <a:t>X</a:t>
            </a:r>
            <a:r>
              <a:rPr lang="en-US" altLang="zh-CN" sz="1600" kern="1200" dirty="0">
                <a:latin typeface="+mn-ea"/>
              </a:rPr>
              <a:t>XX</a:t>
            </a:r>
            <a:r>
              <a:rPr lang="zh-CN" altLang="en-US" sz="1600" kern="1200" dirty="0">
                <a:latin typeface="+mn-ea"/>
              </a:rPr>
              <a:t>，担任财务总监</a:t>
            </a:r>
          </a:p>
        </p:txBody>
      </p:sp>
      <p:sp>
        <p:nvSpPr>
          <p:cNvPr id="101" name="文本框 100">
            <a:extLst>
              <a:ext uri="{FF2B5EF4-FFF2-40B4-BE49-F238E27FC236}">
                <a16:creationId xmlns:a16="http://schemas.microsoft.com/office/drawing/2014/main" xmlns="" id="{DC2DB36D-D62B-48B8-8B15-7ECC754AECB0}"/>
              </a:ext>
            </a:extLst>
          </p:cNvPr>
          <p:cNvSpPr txBox="1"/>
          <p:nvPr/>
        </p:nvSpPr>
        <p:spPr>
          <a:xfrm>
            <a:off x="3563039" y="4450535"/>
            <a:ext cx="2198151" cy="356966"/>
          </a:xfrm>
          <a:prstGeom prst="rect">
            <a:avLst/>
          </a:prstGeom>
          <a:noFill/>
        </p:spPr>
        <p:txBody>
          <a:bodyPr wrap="square" rtlCol="0">
            <a:spAutoFit/>
          </a:bodyPr>
          <a:lstStyle/>
          <a:p>
            <a:pPr algn="ctr"/>
            <a:r>
              <a:rPr lang="en-US" altLang="zh-CN" sz="2000" dirty="0">
                <a:latin typeface="+mj-ea"/>
                <a:ea typeface="+mj-ea"/>
              </a:rPr>
              <a:t>CFO</a:t>
            </a:r>
          </a:p>
        </p:txBody>
      </p:sp>
      <p:sp>
        <p:nvSpPr>
          <p:cNvPr id="105" name="椭圆 104">
            <a:extLst>
              <a:ext uri="{FF2B5EF4-FFF2-40B4-BE49-F238E27FC236}">
                <a16:creationId xmlns:a16="http://schemas.microsoft.com/office/drawing/2014/main" xmlns="" id="{551E12AC-B69C-4BA1-9E68-5B752127E563}"/>
              </a:ext>
            </a:extLst>
          </p:cNvPr>
          <p:cNvSpPr/>
          <p:nvPr/>
        </p:nvSpPr>
        <p:spPr>
          <a:xfrm>
            <a:off x="3708189" y="2420476"/>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核心团队</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pic>
        <p:nvPicPr>
          <p:cNvPr id="43" name="图片 42">
            <a:extLst>
              <a:ext uri="{FF2B5EF4-FFF2-40B4-BE49-F238E27FC236}">
                <a16:creationId xmlns:a16="http://schemas.microsoft.com/office/drawing/2014/main" xmlns="" id="{43EF3F55-B771-4A2F-9530-40398D65D4FE}"/>
              </a:ext>
            </a:extLst>
          </p:cNvPr>
          <p:cNvPicPr>
            <a:picLocks noChangeAspect="1"/>
          </p:cNvPicPr>
          <p:nvPr/>
        </p:nvPicPr>
        <p:blipFill>
          <a:blip r:embed="rId2"/>
          <a:srcRect t="4193"/>
          <a:stretch>
            <a:fillRect/>
          </a:stretch>
        </p:blipFill>
        <p:spPr>
          <a:xfrm>
            <a:off x="3711044" y="2420477"/>
            <a:ext cx="1905000" cy="1825123"/>
          </a:xfrm>
          <a:custGeom>
            <a:avLst/>
            <a:gdLst>
              <a:gd name="connsiteX0" fmla="*/ 951073 w 1905000"/>
              <a:gd name="connsiteY0" fmla="*/ 0 h 1825123"/>
              <a:gd name="connsiteX1" fmla="*/ 1900076 w 1905000"/>
              <a:gd name="connsiteY1" fmla="*/ 819258 h 1825123"/>
              <a:gd name="connsiteX2" fmla="*/ 1905000 w 1905000"/>
              <a:gd name="connsiteY2" fmla="*/ 912543 h 1825123"/>
              <a:gd name="connsiteX3" fmla="*/ 1905000 w 1905000"/>
              <a:gd name="connsiteY3" fmla="*/ 912581 h 1825123"/>
              <a:gd name="connsiteX4" fmla="*/ 1900076 w 1905000"/>
              <a:gd name="connsiteY4" fmla="*/ 1005866 h 1825123"/>
              <a:gd name="connsiteX5" fmla="*/ 1048607 w 1905000"/>
              <a:gd name="connsiteY5" fmla="*/ 1820413 h 1825123"/>
              <a:gd name="connsiteX6" fmla="*/ 951094 w 1905000"/>
              <a:gd name="connsiteY6" fmla="*/ 1825123 h 1825123"/>
              <a:gd name="connsiteX7" fmla="*/ 951053 w 1905000"/>
              <a:gd name="connsiteY7" fmla="*/ 1825123 h 1825123"/>
              <a:gd name="connsiteX8" fmla="*/ 853540 w 1905000"/>
              <a:gd name="connsiteY8" fmla="*/ 1820413 h 1825123"/>
              <a:gd name="connsiteX9" fmla="*/ 2070 w 1905000"/>
              <a:gd name="connsiteY9" fmla="*/ 1005866 h 1825123"/>
              <a:gd name="connsiteX10" fmla="*/ 0 w 1905000"/>
              <a:gd name="connsiteY10" fmla="*/ 966649 h 1825123"/>
              <a:gd name="connsiteX11" fmla="*/ 0 w 1905000"/>
              <a:gd name="connsiteY11" fmla="*/ 858475 h 1825123"/>
              <a:gd name="connsiteX12" fmla="*/ 2070 w 1905000"/>
              <a:gd name="connsiteY12" fmla="*/ 819258 h 1825123"/>
              <a:gd name="connsiteX13" fmla="*/ 951073 w 1905000"/>
              <a:gd name="connsiteY13" fmla="*/ 0 h 182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1825123">
                <a:moveTo>
                  <a:pt x="951073" y="0"/>
                </a:moveTo>
                <a:cubicBezTo>
                  <a:pt x="1444986" y="0"/>
                  <a:pt x="1851226" y="359093"/>
                  <a:pt x="1900076" y="819258"/>
                </a:cubicBezTo>
                <a:lnTo>
                  <a:pt x="1905000" y="912543"/>
                </a:lnTo>
                <a:lnTo>
                  <a:pt x="1905000" y="912581"/>
                </a:lnTo>
                <a:lnTo>
                  <a:pt x="1900076" y="1005866"/>
                </a:lnTo>
                <a:cubicBezTo>
                  <a:pt x="1854482" y="1435354"/>
                  <a:pt x="1497563" y="1776796"/>
                  <a:pt x="1048607" y="1820413"/>
                </a:cubicBezTo>
                <a:lnTo>
                  <a:pt x="951094" y="1825123"/>
                </a:lnTo>
                <a:lnTo>
                  <a:pt x="951053" y="1825123"/>
                </a:lnTo>
                <a:lnTo>
                  <a:pt x="853540" y="1820413"/>
                </a:lnTo>
                <a:cubicBezTo>
                  <a:pt x="404584" y="1776796"/>
                  <a:pt x="47664" y="1435354"/>
                  <a:pt x="2070" y="1005866"/>
                </a:cubicBezTo>
                <a:lnTo>
                  <a:pt x="0" y="966649"/>
                </a:lnTo>
                <a:lnTo>
                  <a:pt x="0" y="858475"/>
                </a:lnTo>
                <a:lnTo>
                  <a:pt x="2070" y="819258"/>
                </a:lnTo>
                <a:cubicBezTo>
                  <a:pt x="50921" y="359093"/>
                  <a:pt x="457161" y="0"/>
                  <a:pt x="951073" y="0"/>
                </a:cubicBezTo>
                <a:close/>
              </a:path>
            </a:pathLst>
          </a:custGeom>
        </p:spPr>
      </p:pic>
      <p:pic>
        <p:nvPicPr>
          <p:cNvPr id="41" name="图片 40">
            <a:extLst>
              <a:ext uri="{FF2B5EF4-FFF2-40B4-BE49-F238E27FC236}">
                <a16:creationId xmlns:a16="http://schemas.microsoft.com/office/drawing/2014/main" xmlns="" id="{5DF9F165-2A3C-4F5A-9F5E-3A7D75C9EF45}"/>
              </a:ext>
            </a:extLst>
          </p:cNvPr>
          <p:cNvPicPr>
            <a:picLocks noChangeAspect="1"/>
          </p:cNvPicPr>
          <p:nvPr/>
        </p:nvPicPr>
        <p:blipFill rotWithShape="1">
          <a:blip r:embed="rId3"/>
          <a:srcRect l="9865" t="5718" r="12422" b="19939"/>
          <a:stretch/>
        </p:blipFill>
        <p:spPr>
          <a:xfrm>
            <a:off x="853116" y="2014583"/>
            <a:ext cx="1907856" cy="1825124"/>
          </a:xfrm>
          <a:custGeom>
            <a:avLst/>
            <a:gdLst>
              <a:gd name="connsiteX0" fmla="*/ 953928 w 1907856"/>
              <a:gd name="connsiteY0" fmla="*/ 0 h 1825124"/>
              <a:gd name="connsiteX1" fmla="*/ 1907856 w 1907856"/>
              <a:gd name="connsiteY1" fmla="*/ 912562 h 1825124"/>
              <a:gd name="connsiteX2" fmla="*/ 953928 w 1907856"/>
              <a:gd name="connsiteY2" fmla="*/ 1825124 h 1825124"/>
              <a:gd name="connsiteX3" fmla="*/ 0 w 1907856"/>
              <a:gd name="connsiteY3" fmla="*/ 912562 h 1825124"/>
              <a:gd name="connsiteX4" fmla="*/ 953928 w 1907856"/>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6" h="1825124">
                <a:moveTo>
                  <a:pt x="953928" y="0"/>
                </a:moveTo>
                <a:cubicBezTo>
                  <a:pt x="1480768" y="0"/>
                  <a:pt x="1907856" y="408568"/>
                  <a:pt x="1907856" y="912562"/>
                </a:cubicBezTo>
                <a:cubicBezTo>
                  <a:pt x="1907856" y="1416556"/>
                  <a:pt x="1480768" y="1825124"/>
                  <a:pt x="953928" y="1825124"/>
                </a:cubicBezTo>
                <a:cubicBezTo>
                  <a:pt x="427088" y="1825124"/>
                  <a:pt x="0" y="1416556"/>
                  <a:pt x="0" y="912562"/>
                </a:cubicBezTo>
                <a:cubicBezTo>
                  <a:pt x="0" y="408568"/>
                  <a:pt x="427088" y="0"/>
                  <a:pt x="953928" y="0"/>
                </a:cubicBezTo>
                <a:close/>
              </a:path>
            </a:pathLst>
          </a:custGeom>
        </p:spPr>
      </p:pic>
      <p:pic>
        <p:nvPicPr>
          <p:cNvPr id="48" name="图片 47">
            <a:extLst>
              <a:ext uri="{FF2B5EF4-FFF2-40B4-BE49-F238E27FC236}">
                <a16:creationId xmlns:a16="http://schemas.microsoft.com/office/drawing/2014/main" xmlns="" id="{44D4E0F2-2D27-4928-8675-C901F84FA431}"/>
              </a:ext>
            </a:extLst>
          </p:cNvPr>
          <p:cNvPicPr>
            <a:picLocks noChangeAspect="1"/>
          </p:cNvPicPr>
          <p:nvPr/>
        </p:nvPicPr>
        <p:blipFill>
          <a:blip r:embed="rId4"/>
          <a:srcRect l="1352" t="3408" r="2005" b="4139"/>
          <a:stretch>
            <a:fillRect/>
          </a:stretch>
        </p:blipFill>
        <p:spPr>
          <a:xfrm>
            <a:off x="9418331" y="2546198"/>
            <a:ext cx="1907854" cy="1825124"/>
          </a:xfrm>
          <a:custGeom>
            <a:avLst/>
            <a:gdLst>
              <a:gd name="connsiteX0" fmla="*/ 953927 w 1907854"/>
              <a:gd name="connsiteY0" fmla="*/ 0 h 1825124"/>
              <a:gd name="connsiteX1" fmla="*/ 1907854 w 1907854"/>
              <a:gd name="connsiteY1" fmla="*/ 912562 h 1825124"/>
              <a:gd name="connsiteX2" fmla="*/ 953927 w 1907854"/>
              <a:gd name="connsiteY2" fmla="*/ 1825124 h 1825124"/>
              <a:gd name="connsiteX3" fmla="*/ 0 w 1907854"/>
              <a:gd name="connsiteY3" fmla="*/ 912562 h 1825124"/>
              <a:gd name="connsiteX4" fmla="*/ 953927 w 1907854"/>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4" h="1825124">
                <a:moveTo>
                  <a:pt x="953927" y="0"/>
                </a:moveTo>
                <a:cubicBezTo>
                  <a:pt x="1480766" y="0"/>
                  <a:pt x="1907854" y="408568"/>
                  <a:pt x="1907854" y="912562"/>
                </a:cubicBezTo>
                <a:cubicBezTo>
                  <a:pt x="1907854" y="1416556"/>
                  <a:pt x="1480766" y="1825124"/>
                  <a:pt x="953927" y="1825124"/>
                </a:cubicBezTo>
                <a:cubicBezTo>
                  <a:pt x="427088" y="1825124"/>
                  <a:pt x="0" y="1416556"/>
                  <a:pt x="0" y="912562"/>
                </a:cubicBezTo>
                <a:cubicBezTo>
                  <a:pt x="0" y="408568"/>
                  <a:pt x="427088" y="0"/>
                  <a:pt x="953927" y="0"/>
                </a:cubicBezTo>
                <a:close/>
              </a:path>
            </a:pathLst>
          </a:custGeom>
        </p:spPr>
      </p:pic>
      <p:pic>
        <p:nvPicPr>
          <p:cNvPr id="46" name="图片 45">
            <a:extLst>
              <a:ext uri="{FF2B5EF4-FFF2-40B4-BE49-F238E27FC236}">
                <a16:creationId xmlns:a16="http://schemas.microsoft.com/office/drawing/2014/main" xmlns="" id="{430D4C17-777D-44D3-B174-E4F85B5AFF4B}"/>
              </a:ext>
            </a:extLst>
          </p:cNvPr>
          <p:cNvPicPr>
            <a:picLocks noChangeAspect="1"/>
          </p:cNvPicPr>
          <p:nvPr/>
        </p:nvPicPr>
        <p:blipFill>
          <a:blip r:embed="rId5"/>
          <a:srcRect l="414" t="3039" r="414" b="2089"/>
          <a:stretch>
            <a:fillRect/>
          </a:stretch>
        </p:blipFill>
        <p:spPr>
          <a:xfrm>
            <a:off x="6563261" y="1692191"/>
            <a:ext cx="1907856" cy="1825124"/>
          </a:xfrm>
          <a:custGeom>
            <a:avLst/>
            <a:gdLst>
              <a:gd name="connsiteX0" fmla="*/ 953928 w 1907856"/>
              <a:gd name="connsiteY0" fmla="*/ 0 h 1825124"/>
              <a:gd name="connsiteX1" fmla="*/ 1907856 w 1907856"/>
              <a:gd name="connsiteY1" fmla="*/ 912562 h 1825124"/>
              <a:gd name="connsiteX2" fmla="*/ 953928 w 1907856"/>
              <a:gd name="connsiteY2" fmla="*/ 1825124 h 1825124"/>
              <a:gd name="connsiteX3" fmla="*/ 0 w 1907856"/>
              <a:gd name="connsiteY3" fmla="*/ 912562 h 1825124"/>
              <a:gd name="connsiteX4" fmla="*/ 953928 w 1907856"/>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6" h="1825124">
                <a:moveTo>
                  <a:pt x="953928" y="0"/>
                </a:moveTo>
                <a:cubicBezTo>
                  <a:pt x="1480768" y="0"/>
                  <a:pt x="1907856" y="408568"/>
                  <a:pt x="1907856" y="912562"/>
                </a:cubicBezTo>
                <a:cubicBezTo>
                  <a:pt x="1907856" y="1416556"/>
                  <a:pt x="1480768" y="1825124"/>
                  <a:pt x="953928" y="1825124"/>
                </a:cubicBezTo>
                <a:cubicBezTo>
                  <a:pt x="427088" y="1825124"/>
                  <a:pt x="0" y="1416556"/>
                  <a:pt x="0" y="912562"/>
                </a:cubicBezTo>
                <a:cubicBezTo>
                  <a:pt x="0" y="408568"/>
                  <a:pt x="427088" y="0"/>
                  <a:pt x="953928" y="0"/>
                </a:cubicBezTo>
                <a:close/>
              </a:path>
            </a:pathLst>
          </a:custGeom>
        </p:spPr>
      </p:pic>
    </p:spTree>
    <p:extLst>
      <p:ext uri="{BB962C8B-B14F-4D97-AF65-F5344CB8AC3E}">
        <p14:creationId xmlns:p14="http://schemas.microsoft.com/office/powerpoint/2010/main" val="1659741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5.2 </a:t>
              </a:r>
              <a:r>
                <a:rPr lang="zh-CN" altLang="en-US" sz="2000" b="1" dirty="0">
                  <a:solidFill>
                    <a:schemeClr val="tx1"/>
                  </a:solidFill>
                  <a:latin typeface="+mj-ea"/>
                  <a:ea typeface="+mj-ea"/>
                  <a:cs typeface="Montserrat" charset="0"/>
                </a:rPr>
                <a:t>股本结构</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3" name="矩形 32">
            <a:extLst>
              <a:ext uri="{FF2B5EF4-FFF2-40B4-BE49-F238E27FC236}">
                <a16:creationId xmlns:a16="http://schemas.microsoft.com/office/drawing/2014/main" xmlns="" id="{E3372AD7-092B-421A-8B5A-BE6C0E7EB9A6}"/>
              </a:ext>
            </a:extLst>
          </p:cNvPr>
          <p:cNvSpPr/>
          <p:nvPr/>
        </p:nvSpPr>
        <p:spPr>
          <a:xfrm>
            <a:off x="673103" y="1846462"/>
            <a:ext cx="1655789" cy="147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665A71A7-9C2A-4424-8DB6-B04FAD3DB196}"/>
              </a:ext>
            </a:extLst>
          </p:cNvPr>
          <p:cNvSpPr txBox="1"/>
          <p:nvPr/>
        </p:nvSpPr>
        <p:spPr>
          <a:xfrm>
            <a:off x="673103" y="1659671"/>
            <a:ext cx="2078056" cy="307777"/>
          </a:xfrm>
          <a:prstGeom prst="rect">
            <a:avLst/>
          </a:prstGeom>
          <a:noFill/>
        </p:spPr>
        <p:txBody>
          <a:bodyPr wrap="square" lIns="0" tIns="0" rIns="0" bIns="0" rtlCol="0">
            <a:spAutoFit/>
          </a:bodyPr>
          <a:lstStyle/>
          <a:p>
            <a:r>
              <a:rPr lang="zh-CN" altLang="en-US" sz="2000" b="1" dirty="0">
                <a:latin typeface="+mj-ea"/>
                <a:ea typeface="+mj-ea"/>
              </a:rPr>
              <a:t>现有股本结构：</a:t>
            </a:r>
          </a:p>
        </p:txBody>
      </p:sp>
      <p:graphicFrame>
        <p:nvGraphicFramePr>
          <p:cNvPr id="35" name="图示 34">
            <a:extLst>
              <a:ext uri="{FF2B5EF4-FFF2-40B4-BE49-F238E27FC236}">
                <a16:creationId xmlns:a16="http://schemas.microsoft.com/office/drawing/2014/main" xmlns="" id="{13494F5A-E412-4BCE-B804-ADC7333D40E2}"/>
              </a:ext>
            </a:extLst>
          </p:cNvPr>
          <p:cNvGraphicFramePr/>
          <p:nvPr>
            <p:extLst>
              <p:ext uri="{D42A27DB-BD31-4B8C-83A1-F6EECF244321}">
                <p14:modId xmlns:p14="http://schemas.microsoft.com/office/powerpoint/2010/main" val="1879572491"/>
              </p:ext>
            </p:extLst>
          </p:nvPr>
        </p:nvGraphicFramePr>
        <p:xfrm>
          <a:off x="5976617" y="1962115"/>
          <a:ext cx="5542280" cy="4198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6" name="图表 35">
            <a:extLst>
              <a:ext uri="{FF2B5EF4-FFF2-40B4-BE49-F238E27FC236}">
                <a16:creationId xmlns:a16="http://schemas.microsoft.com/office/drawing/2014/main" xmlns="" id="{B167F4F9-85A5-47B7-A338-C09EA3E0F49C}"/>
              </a:ext>
            </a:extLst>
          </p:cNvPr>
          <p:cNvGraphicFramePr/>
          <p:nvPr>
            <p:extLst>
              <p:ext uri="{D42A27DB-BD31-4B8C-83A1-F6EECF244321}">
                <p14:modId xmlns:p14="http://schemas.microsoft.com/office/powerpoint/2010/main" val="2396191126"/>
              </p:ext>
            </p:extLst>
          </p:nvPr>
        </p:nvGraphicFramePr>
        <p:xfrm>
          <a:off x="260977" y="2397760"/>
          <a:ext cx="5542280" cy="3268560"/>
        </p:xfrm>
        <a:graphic>
          <a:graphicData uri="http://schemas.openxmlformats.org/drawingml/2006/chart">
            <c:chart xmlns:c="http://schemas.openxmlformats.org/drawingml/2006/chart" xmlns:r="http://schemas.openxmlformats.org/officeDocument/2006/relationships" r:id="rId7"/>
          </a:graphicData>
        </a:graphic>
      </p:graphicFrame>
      <p:sp>
        <p:nvSpPr>
          <p:cNvPr id="37" name="矩形 36">
            <a:extLst>
              <a:ext uri="{FF2B5EF4-FFF2-40B4-BE49-F238E27FC236}">
                <a16:creationId xmlns:a16="http://schemas.microsoft.com/office/drawing/2014/main" xmlns="" id="{9825E480-6008-4C74-B71F-8612450FAD11}"/>
              </a:ext>
            </a:extLst>
          </p:cNvPr>
          <p:cNvSpPr/>
          <p:nvPr/>
        </p:nvSpPr>
        <p:spPr>
          <a:xfrm>
            <a:off x="6096001" y="1846462"/>
            <a:ext cx="1414780" cy="147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CFBEE86E-27E4-460A-9464-22A39E9EC0CA}"/>
              </a:ext>
            </a:extLst>
          </p:cNvPr>
          <p:cNvSpPr txBox="1"/>
          <p:nvPr/>
        </p:nvSpPr>
        <p:spPr>
          <a:xfrm>
            <a:off x="6096000" y="1659671"/>
            <a:ext cx="2078056" cy="307777"/>
          </a:xfrm>
          <a:prstGeom prst="rect">
            <a:avLst/>
          </a:prstGeom>
          <a:noFill/>
        </p:spPr>
        <p:txBody>
          <a:bodyPr wrap="square" lIns="0" tIns="0" rIns="0" bIns="0" rtlCol="0">
            <a:spAutoFit/>
          </a:bodyPr>
          <a:lstStyle/>
          <a:p>
            <a:r>
              <a:rPr lang="zh-CN" altLang="en-US" sz="2000" b="1" dirty="0">
                <a:latin typeface="+mj-ea"/>
                <a:ea typeface="+mj-ea"/>
              </a:rPr>
              <a:t>组织架构图：</a:t>
            </a:r>
          </a:p>
        </p:txBody>
      </p:sp>
    </p:spTree>
    <p:extLst>
      <p:ext uri="{BB962C8B-B14F-4D97-AF65-F5344CB8AC3E}">
        <p14:creationId xmlns:p14="http://schemas.microsoft.com/office/powerpoint/2010/main" val="467278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融资方案</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97" name="矩形 96">
            <a:extLst>
              <a:ext uri="{FF2B5EF4-FFF2-40B4-BE49-F238E27FC236}">
                <a16:creationId xmlns:a16="http://schemas.microsoft.com/office/drawing/2014/main" xmlns="" id="{16293690-091C-4404-AD39-2C3542F84D86}"/>
              </a:ext>
            </a:extLst>
          </p:cNvPr>
          <p:cNvSpPr/>
          <p:nvPr/>
        </p:nvSpPr>
        <p:spPr>
          <a:xfrm>
            <a:off x="797424" y="1155935"/>
            <a:ext cx="5116471" cy="318779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a:extLst>
              <a:ext uri="{FF2B5EF4-FFF2-40B4-BE49-F238E27FC236}">
                <a16:creationId xmlns:a16="http://schemas.microsoft.com/office/drawing/2014/main" xmlns="" id="{E7DF78A8-3F5A-4660-9016-6F48E9B0F306}"/>
              </a:ext>
            </a:extLst>
          </p:cNvPr>
          <p:cNvPicPr>
            <a:picLocks noChangeAspect="1"/>
          </p:cNvPicPr>
          <p:nvPr/>
        </p:nvPicPr>
        <p:blipFill>
          <a:blip r:embed="rId2"/>
          <a:stretch>
            <a:fillRect/>
          </a:stretch>
        </p:blipFill>
        <p:spPr>
          <a:xfrm>
            <a:off x="797423" y="1403346"/>
            <a:ext cx="5116475" cy="2675365"/>
          </a:xfrm>
          <a:prstGeom prst="rect">
            <a:avLst/>
          </a:prstGeom>
          <a:ln>
            <a:noFill/>
          </a:ln>
          <a:effectLst>
            <a:softEdge rad="317500"/>
          </a:effectLst>
        </p:spPr>
      </p:pic>
      <p:sp>
        <p:nvSpPr>
          <p:cNvPr id="83" name="矩形: 圆角 6">
            <a:extLst>
              <a:ext uri="{FF2B5EF4-FFF2-40B4-BE49-F238E27FC236}">
                <a16:creationId xmlns:a16="http://schemas.microsoft.com/office/drawing/2014/main" xmlns="" id="{7839588A-33DE-4EF5-B55B-89E9B270C962}"/>
              </a:ext>
            </a:extLst>
          </p:cNvPr>
          <p:cNvSpPr/>
          <p:nvPr/>
        </p:nvSpPr>
        <p:spPr>
          <a:xfrm>
            <a:off x="797424" y="4343729"/>
            <a:ext cx="5116475" cy="1964996"/>
          </a:xfrm>
          <a:prstGeom prst="rect">
            <a:avLst/>
          </a:prstGeom>
          <a:solidFill>
            <a:schemeClr val="accent4">
              <a:alpha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xmlns="" id="{C09B0ADC-92B0-46AF-963B-08917A517945}"/>
              </a:ext>
            </a:extLst>
          </p:cNvPr>
          <p:cNvSpPr txBox="1"/>
          <p:nvPr/>
        </p:nvSpPr>
        <p:spPr>
          <a:xfrm>
            <a:off x="1426683" y="5239472"/>
            <a:ext cx="3964099" cy="375054"/>
          </a:xfrm>
          <a:prstGeom prst="rect">
            <a:avLst/>
          </a:prstGeom>
          <a:noFill/>
        </p:spPr>
        <p:txBody>
          <a:bodyPr wrap="square" lIns="0" tIns="0" rIns="0" bIns="0" rtlCol="0">
            <a:spAutoFit/>
          </a:bodyPr>
          <a:lstStyle/>
          <a:p>
            <a:pPr>
              <a:lnSpc>
                <a:spcPct val="150000"/>
              </a:lnSpc>
            </a:pPr>
            <a:r>
              <a:rPr lang="zh-CN" altLang="en-US" sz="1600" dirty="0">
                <a:solidFill>
                  <a:schemeClr val="bg1"/>
                </a:solidFill>
                <a:latin typeface="+mn-ea"/>
              </a:rPr>
              <a:t>融</a:t>
            </a:r>
            <a:r>
              <a:rPr lang="en-US" altLang="zh-CN" sz="1600" dirty="0">
                <a:solidFill>
                  <a:schemeClr val="bg1"/>
                </a:solidFill>
                <a:latin typeface="+mn-ea"/>
              </a:rPr>
              <a:t>1000-2000</a:t>
            </a:r>
            <a:r>
              <a:rPr lang="zh-CN" altLang="en-US" sz="1600" dirty="0">
                <a:solidFill>
                  <a:schemeClr val="bg1"/>
                </a:solidFill>
                <a:latin typeface="+mn-ea"/>
              </a:rPr>
              <a:t>万，出让</a:t>
            </a:r>
            <a:r>
              <a:rPr lang="en-US" altLang="zh-CN" sz="1600" dirty="0">
                <a:solidFill>
                  <a:schemeClr val="bg1"/>
                </a:solidFill>
                <a:latin typeface="+mn-ea"/>
              </a:rPr>
              <a:t>10%-20%</a:t>
            </a:r>
            <a:r>
              <a:rPr lang="zh-CN" altLang="en-US" sz="1600" dirty="0">
                <a:solidFill>
                  <a:schemeClr val="bg1"/>
                </a:solidFill>
                <a:latin typeface="+mn-ea"/>
              </a:rPr>
              <a:t>股份</a:t>
            </a:r>
          </a:p>
        </p:txBody>
      </p:sp>
      <p:sp>
        <p:nvSpPr>
          <p:cNvPr id="92" name="矩形 91">
            <a:extLst>
              <a:ext uri="{FF2B5EF4-FFF2-40B4-BE49-F238E27FC236}">
                <a16:creationId xmlns:a16="http://schemas.microsoft.com/office/drawing/2014/main" xmlns="" id="{ED589D5C-9E8B-43F3-A92E-29250D7C3A42}"/>
              </a:ext>
            </a:extLst>
          </p:cNvPr>
          <p:cNvSpPr/>
          <p:nvPr/>
        </p:nvSpPr>
        <p:spPr>
          <a:xfrm>
            <a:off x="1426683" y="4844174"/>
            <a:ext cx="1473436" cy="177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xmlns="" id="{D1A806F4-F3DA-4752-8619-DC2B858050AF}"/>
              </a:ext>
            </a:extLst>
          </p:cNvPr>
          <p:cNvSpPr txBox="1"/>
          <p:nvPr/>
        </p:nvSpPr>
        <p:spPr>
          <a:xfrm>
            <a:off x="1426684" y="4610270"/>
            <a:ext cx="2065344"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b="1" dirty="0">
                <a:solidFill>
                  <a:schemeClr val="bg1"/>
                </a:solidFill>
                <a:latin typeface="微软雅黑" panose="020B0503020204020204" pitchFamily="34" charset="-122"/>
                <a:ea typeface="微软雅黑" panose="020B0503020204020204" pitchFamily="34" charset="-122"/>
              </a:rPr>
              <a:t>融资计划</a:t>
            </a:r>
          </a:p>
        </p:txBody>
      </p:sp>
      <p:pic>
        <p:nvPicPr>
          <p:cNvPr id="67" name="图片 66">
            <a:extLst>
              <a:ext uri="{FF2B5EF4-FFF2-40B4-BE49-F238E27FC236}">
                <a16:creationId xmlns:a16="http://schemas.microsoft.com/office/drawing/2014/main" xmlns="" id="{4D7548E2-5E42-4ACF-895B-C3D60CB1B523}"/>
              </a:ext>
            </a:extLst>
          </p:cNvPr>
          <p:cNvPicPr>
            <a:picLocks noChangeAspect="1"/>
          </p:cNvPicPr>
          <p:nvPr/>
        </p:nvPicPr>
        <p:blipFill>
          <a:blip r:embed="rId3"/>
          <a:stretch>
            <a:fillRect/>
          </a:stretch>
        </p:blipFill>
        <p:spPr>
          <a:xfrm>
            <a:off x="6278103" y="1421355"/>
            <a:ext cx="5116471" cy="2572795"/>
          </a:xfrm>
          <a:prstGeom prst="rect">
            <a:avLst/>
          </a:prstGeom>
          <a:ln>
            <a:noFill/>
          </a:ln>
          <a:effectLst>
            <a:softEdge rad="317500"/>
          </a:effectLst>
        </p:spPr>
      </p:pic>
      <p:sp>
        <p:nvSpPr>
          <p:cNvPr id="88" name="矩形: 圆角 6">
            <a:extLst>
              <a:ext uri="{FF2B5EF4-FFF2-40B4-BE49-F238E27FC236}">
                <a16:creationId xmlns:a16="http://schemas.microsoft.com/office/drawing/2014/main" xmlns="" id="{B26B1234-4E1B-4AE9-952C-36461D330CD3}"/>
              </a:ext>
            </a:extLst>
          </p:cNvPr>
          <p:cNvSpPr/>
          <p:nvPr/>
        </p:nvSpPr>
        <p:spPr>
          <a:xfrm>
            <a:off x="6278103" y="4343729"/>
            <a:ext cx="5116475" cy="1964996"/>
          </a:xfrm>
          <a:prstGeom prst="rect">
            <a:avLst/>
          </a:prstGeom>
          <a:solidFill>
            <a:schemeClr val="accent4">
              <a:alpha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xmlns="" id="{2E5D44AB-5D0F-4157-8772-262651DB1ABA}"/>
              </a:ext>
            </a:extLst>
          </p:cNvPr>
          <p:cNvSpPr txBox="1"/>
          <p:nvPr/>
        </p:nvSpPr>
        <p:spPr>
          <a:xfrm>
            <a:off x="6907363" y="5239472"/>
            <a:ext cx="3964099" cy="375054"/>
          </a:xfrm>
          <a:prstGeom prst="rect">
            <a:avLst/>
          </a:prstGeom>
          <a:noFill/>
        </p:spPr>
        <p:txBody>
          <a:bodyPr wrap="square" lIns="0" tIns="0" rIns="0" bIns="0" rtlCol="0">
            <a:spAutoFit/>
          </a:bodyPr>
          <a:lstStyle/>
          <a:p>
            <a:pPr>
              <a:lnSpc>
                <a:spcPct val="150000"/>
              </a:lnSpc>
            </a:pPr>
            <a:r>
              <a:rPr lang="en-US" altLang="zh-CN" sz="1600" dirty="0">
                <a:solidFill>
                  <a:schemeClr val="bg1"/>
                </a:solidFill>
                <a:latin typeface="+mn-ea"/>
              </a:rPr>
              <a:t>90%</a:t>
            </a:r>
            <a:r>
              <a:rPr lang="zh-CN" altLang="en-US" sz="1600" dirty="0">
                <a:solidFill>
                  <a:schemeClr val="bg1"/>
                </a:solidFill>
                <a:latin typeface="+mn-ea"/>
              </a:rPr>
              <a:t>平台建设，</a:t>
            </a:r>
            <a:r>
              <a:rPr lang="en-US" altLang="zh-CN" sz="1600" dirty="0">
                <a:solidFill>
                  <a:schemeClr val="bg1"/>
                </a:solidFill>
                <a:latin typeface="+mn-ea"/>
              </a:rPr>
              <a:t>10%</a:t>
            </a:r>
            <a:r>
              <a:rPr lang="zh-CN" altLang="en-US" sz="1600" dirty="0">
                <a:solidFill>
                  <a:schemeClr val="bg1"/>
                </a:solidFill>
                <a:latin typeface="+mn-ea"/>
              </a:rPr>
              <a:t>市场推广</a:t>
            </a:r>
          </a:p>
        </p:txBody>
      </p:sp>
      <p:sp>
        <p:nvSpPr>
          <p:cNvPr id="93" name="矩形 92">
            <a:extLst>
              <a:ext uri="{FF2B5EF4-FFF2-40B4-BE49-F238E27FC236}">
                <a16:creationId xmlns:a16="http://schemas.microsoft.com/office/drawing/2014/main" xmlns="" id="{68336AB3-54A6-4709-8C1F-226C354C3903}"/>
              </a:ext>
            </a:extLst>
          </p:cNvPr>
          <p:cNvSpPr/>
          <p:nvPr/>
        </p:nvSpPr>
        <p:spPr>
          <a:xfrm>
            <a:off x="6907363" y="4844174"/>
            <a:ext cx="1473436" cy="177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a:extLst>
              <a:ext uri="{FF2B5EF4-FFF2-40B4-BE49-F238E27FC236}">
                <a16:creationId xmlns:a16="http://schemas.microsoft.com/office/drawing/2014/main" xmlns="" id="{736DAC0E-E427-4EBB-B6A5-745E2F6A1BAA}"/>
              </a:ext>
            </a:extLst>
          </p:cNvPr>
          <p:cNvSpPr txBox="1"/>
          <p:nvPr/>
        </p:nvSpPr>
        <p:spPr>
          <a:xfrm>
            <a:off x="6907364" y="4610270"/>
            <a:ext cx="2065344"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b="1" dirty="0">
                <a:solidFill>
                  <a:schemeClr val="bg1"/>
                </a:solidFill>
                <a:latin typeface="微软雅黑" panose="020B0503020204020204" pitchFamily="34" charset="-122"/>
                <a:ea typeface="微软雅黑" panose="020B0503020204020204" pitchFamily="34" charset="-122"/>
              </a:rPr>
              <a:t>资金用途</a:t>
            </a:r>
          </a:p>
        </p:txBody>
      </p:sp>
      <p:sp>
        <p:nvSpPr>
          <p:cNvPr id="98" name="矩形 97">
            <a:extLst>
              <a:ext uri="{FF2B5EF4-FFF2-40B4-BE49-F238E27FC236}">
                <a16:creationId xmlns:a16="http://schemas.microsoft.com/office/drawing/2014/main" xmlns="" id="{819C76D0-C7FE-4A0A-8BA6-69A5E3D73198}"/>
              </a:ext>
            </a:extLst>
          </p:cNvPr>
          <p:cNvSpPr/>
          <p:nvPr/>
        </p:nvSpPr>
        <p:spPr>
          <a:xfrm>
            <a:off x="6278100" y="1155935"/>
            <a:ext cx="5116471" cy="318779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2661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a:xfrm>
            <a:off x="6095999" y="2405962"/>
            <a:ext cx="5422901" cy="1218795"/>
          </a:xfrm>
        </p:spPr>
        <p:txBody>
          <a:bodyPr/>
          <a:lstStyle/>
          <a:p>
            <a:r>
              <a:rPr lang="zh-CN" altLang="en-US" sz="8800" dirty="0"/>
              <a:t>项目概要</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a:xfrm>
            <a:off x="6095999" y="3856940"/>
            <a:ext cx="5391319" cy="332399"/>
          </a:xfrm>
        </p:spPr>
        <p:txBody>
          <a:bodyPr/>
          <a:lstStyle/>
          <a:p>
            <a:pPr lvl="0"/>
            <a:r>
              <a:rPr lang="en-US" altLang="zh-CN" dirty="0"/>
              <a:t>PROJECT OVERVIEW</a:t>
            </a:r>
            <a:endParaRPr lang="zh-CN" altLang="en-US" dirty="0"/>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01</a:t>
            </a:r>
          </a:p>
          <a:p>
            <a:r>
              <a:rPr lang="zh-CN" altLang="en-US" dirty="0">
                <a:solidFill>
                  <a:schemeClr val="tx1"/>
                </a:solidFill>
              </a:rPr>
              <a:t>第一部分</a:t>
            </a:r>
          </a:p>
        </p:txBody>
      </p:sp>
    </p:spTree>
    <p:extLst>
      <p:ext uri="{BB962C8B-B14F-4D97-AF65-F5344CB8AC3E}">
        <p14:creationId xmlns:p14="http://schemas.microsoft.com/office/powerpoint/2010/main" val="37207949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05BE4CF-E5F4-4952-8B36-7A93167D3974}"/>
              </a:ext>
            </a:extLst>
          </p:cNvPr>
          <p:cNvSpPr/>
          <p:nvPr/>
        </p:nvSpPr>
        <p:spPr>
          <a:xfrm>
            <a:off x="660400" y="1376956"/>
            <a:ext cx="10858498" cy="5481045"/>
          </a:xfrm>
          <a:prstGeom prst="rect">
            <a:avLst/>
          </a:prstGeom>
          <a:gradFill flip="none" rotWithShape="1">
            <a:gsLst>
              <a:gs pos="20000">
                <a:schemeClr val="accent1">
                  <a:alpha val="40000"/>
                </a:schemeClr>
              </a:gs>
              <a:gs pos="100000">
                <a:schemeClr val="accent4">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成本预测</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7" name="表格 6">
            <a:extLst>
              <a:ext uri="{FF2B5EF4-FFF2-40B4-BE49-F238E27FC236}">
                <a16:creationId xmlns:a16="http://schemas.microsoft.com/office/drawing/2014/main" xmlns="" id="{F80E90F4-E5F8-4861-BB51-74742511BDF5}"/>
              </a:ext>
            </a:extLst>
          </p:cNvPr>
          <p:cNvGraphicFramePr>
            <a:graphicFrameLocks noGrp="1"/>
          </p:cNvGraphicFramePr>
          <p:nvPr>
            <p:extLst>
              <p:ext uri="{D42A27DB-BD31-4B8C-83A1-F6EECF244321}">
                <p14:modId xmlns:p14="http://schemas.microsoft.com/office/powerpoint/2010/main" val="2628423506"/>
              </p:ext>
            </p:extLst>
          </p:nvPr>
        </p:nvGraphicFramePr>
        <p:xfrm>
          <a:off x="871538" y="1600201"/>
          <a:ext cx="10436225" cy="4577788"/>
        </p:xfrm>
        <a:graphic>
          <a:graphicData uri="http://schemas.openxmlformats.org/drawingml/2006/table">
            <a:tbl>
              <a:tblPr>
                <a:tableStyleId>{69012ECD-51FC-41F1-AA8D-1B2483CD663E}</a:tableStyleId>
              </a:tblPr>
              <a:tblGrid>
                <a:gridCol w="3770607">
                  <a:extLst>
                    <a:ext uri="{9D8B030D-6E8A-4147-A177-3AD203B41FA5}">
                      <a16:colId xmlns:a16="http://schemas.microsoft.com/office/drawing/2014/main" xmlns="" val="1499868040"/>
                    </a:ext>
                  </a:extLst>
                </a:gridCol>
                <a:gridCol w="3326568">
                  <a:extLst>
                    <a:ext uri="{9D8B030D-6E8A-4147-A177-3AD203B41FA5}">
                      <a16:colId xmlns:a16="http://schemas.microsoft.com/office/drawing/2014/main" xmlns="" val="4163220338"/>
                    </a:ext>
                  </a:extLst>
                </a:gridCol>
                <a:gridCol w="3339050">
                  <a:extLst>
                    <a:ext uri="{9D8B030D-6E8A-4147-A177-3AD203B41FA5}">
                      <a16:colId xmlns:a16="http://schemas.microsoft.com/office/drawing/2014/main" xmlns="" val="216695684"/>
                    </a:ext>
                  </a:extLst>
                </a:gridCol>
              </a:tblGrid>
              <a:tr h="734688">
                <a:tc>
                  <a:txBody>
                    <a:bodyPr/>
                    <a:lstStyle/>
                    <a:p>
                      <a:pPr algn="just"/>
                      <a:r>
                        <a:rPr lang="en-US" altLang="zh-CN" sz="2400" b="1" kern="100" dirty="0">
                          <a:solidFill>
                            <a:schemeClr val="tx1"/>
                          </a:solidFill>
                          <a:effectLst/>
                          <a:latin typeface="+mj-ea"/>
                          <a:ea typeface="+mj-ea"/>
                          <a:cs typeface="Times New Roman" panose="02020603050405020304" pitchFamily="18" charset="0"/>
                        </a:rPr>
                        <a:t>202X</a:t>
                      </a:r>
                      <a:r>
                        <a:rPr lang="zh-CN" altLang="en-US" sz="2400" b="1" kern="100" dirty="0">
                          <a:solidFill>
                            <a:schemeClr val="tx1"/>
                          </a:solidFill>
                          <a:effectLst/>
                          <a:latin typeface="+mj-ea"/>
                          <a:ea typeface="+mj-ea"/>
                          <a:cs typeface="Times New Roman" panose="02020603050405020304" pitchFamily="18" charset="0"/>
                        </a:rPr>
                        <a:t>年</a:t>
                      </a:r>
                      <a:r>
                        <a:rPr lang="en-US" altLang="zh-CN" sz="2400" b="1" kern="100" dirty="0">
                          <a:solidFill>
                            <a:schemeClr val="tx1"/>
                          </a:solidFill>
                          <a:effectLst/>
                          <a:latin typeface="+mj-ea"/>
                          <a:ea typeface="+mj-ea"/>
                          <a:cs typeface="Times New Roman" panose="02020603050405020304" pitchFamily="18" charset="0"/>
                        </a:rPr>
                        <a:t>X</a:t>
                      </a:r>
                      <a:r>
                        <a:rPr lang="zh-CN" altLang="en-US" sz="2400" b="1" kern="100" dirty="0">
                          <a:solidFill>
                            <a:schemeClr val="tx1"/>
                          </a:solidFill>
                          <a:effectLst/>
                          <a:latin typeface="+mj-ea"/>
                          <a:ea typeface="+mj-ea"/>
                          <a:cs typeface="Times New Roman" panose="02020603050405020304" pitchFamily="18" charset="0"/>
                        </a:rPr>
                        <a:t>月投资预测</a:t>
                      </a:r>
                      <a:endParaRPr lang="zh-CN" sz="24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2400" b="1" kern="100" dirty="0">
                          <a:solidFill>
                            <a:schemeClr val="tx1"/>
                          </a:solidFill>
                          <a:effectLst/>
                          <a:latin typeface="+mj-ea"/>
                          <a:ea typeface="+mj-ea"/>
                        </a:rPr>
                        <a:t>项目</a:t>
                      </a:r>
                      <a:endParaRPr lang="zh-CN" sz="24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sz="2800" b="1" kern="100" dirty="0">
                          <a:solidFill>
                            <a:schemeClr val="tx1"/>
                          </a:solidFill>
                          <a:effectLst/>
                          <a:latin typeface="+mj-ea"/>
                          <a:ea typeface="+mj-ea"/>
                        </a:rPr>
                        <a:t>金额</a:t>
                      </a:r>
                      <a:r>
                        <a:rPr lang="en-US" altLang="zh-CN" sz="2800" b="1" kern="100" dirty="0">
                          <a:solidFill>
                            <a:schemeClr val="tx1"/>
                          </a:solidFill>
                          <a:effectLst/>
                          <a:latin typeface="+mj-ea"/>
                          <a:ea typeface="+mj-ea"/>
                        </a:rPr>
                        <a:t>:XX</a:t>
                      </a:r>
                      <a:r>
                        <a:rPr lang="zh-CN" sz="2800" b="1" kern="100" dirty="0">
                          <a:solidFill>
                            <a:schemeClr val="tx1"/>
                          </a:solidFill>
                          <a:effectLst/>
                          <a:latin typeface="+mj-ea"/>
                          <a:ea typeface="+mj-ea"/>
                        </a:rPr>
                        <a:t>（</a:t>
                      </a:r>
                      <a:r>
                        <a:rPr lang="zh-CN" altLang="en-US" sz="2800" b="1" kern="100" dirty="0">
                          <a:solidFill>
                            <a:schemeClr val="tx1"/>
                          </a:solidFill>
                          <a:effectLst/>
                          <a:latin typeface="+mj-ea"/>
                          <a:ea typeface="+mj-ea"/>
                        </a:rPr>
                        <a:t>万</a:t>
                      </a:r>
                      <a:r>
                        <a:rPr lang="zh-CN" sz="2800" b="1" kern="100" dirty="0">
                          <a:solidFill>
                            <a:schemeClr val="tx1"/>
                          </a:solidFill>
                          <a:effectLst/>
                          <a:latin typeface="+mj-ea"/>
                          <a:ea typeface="+mj-ea"/>
                        </a:rPr>
                        <a:t>元）</a:t>
                      </a:r>
                      <a:endParaRPr lang="zh-CN" sz="28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71297103"/>
                  </a:ext>
                </a:extLst>
              </a:tr>
              <a:tr h="712183">
                <a:tc rowSpan="2">
                  <a:txBody>
                    <a:bodyPr/>
                    <a:lstStyle/>
                    <a:p>
                      <a:pPr algn="just"/>
                      <a:r>
                        <a:rPr lang="zh-CN" altLang="en-US" sz="2000" b="0" kern="100" dirty="0">
                          <a:solidFill>
                            <a:schemeClr val="tx1"/>
                          </a:solidFill>
                          <a:effectLst/>
                          <a:latin typeface="+mn-ea"/>
                          <a:ea typeface="+mn-ea"/>
                          <a:cs typeface="Times New Roman" panose="02020603050405020304" pitchFamily="18" charset="0"/>
                        </a:rPr>
                        <a:t>产品开发</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技术平台搭建</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0" kern="100" dirty="0">
                          <a:solidFill>
                            <a:schemeClr val="tx1"/>
                          </a:solidFill>
                          <a:effectLst/>
                          <a:latin typeface="+mn-ea"/>
                          <a:ea typeface="+mn-ea"/>
                          <a:cs typeface="Times New Roman" panose="02020603050405020304" pitchFamily="18" charset="0"/>
                        </a:rPr>
                        <a:t>550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207883153"/>
                  </a:ext>
                </a:extLst>
              </a:tr>
              <a:tr h="610528">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服务平台搭建</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52287041"/>
                  </a:ext>
                </a:extLst>
              </a:tr>
              <a:tr h="525239">
                <a:tc rowSpan="2">
                  <a:txBody>
                    <a:bodyPr/>
                    <a:lstStyle/>
                    <a:p>
                      <a:pPr algn="just"/>
                      <a:r>
                        <a:rPr lang="zh-CN" sz="2000" b="0" kern="100" dirty="0">
                          <a:solidFill>
                            <a:schemeClr val="tx1"/>
                          </a:solidFill>
                          <a:effectLst/>
                          <a:latin typeface="+mn-ea"/>
                          <a:ea typeface="+mn-ea"/>
                        </a:rPr>
                        <a:t>团队搭建</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工资</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120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3214788"/>
                  </a:ext>
                </a:extLst>
              </a:tr>
              <a:tr h="576424">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办公场所与设备</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500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074266833"/>
                  </a:ext>
                </a:extLst>
              </a:tr>
              <a:tr h="684038">
                <a:tc rowSpan="2">
                  <a:txBody>
                    <a:bodyPr/>
                    <a:lstStyle/>
                    <a:p>
                      <a:pPr algn="just"/>
                      <a:r>
                        <a:rPr lang="zh-CN" sz="2000" b="0" kern="100" dirty="0">
                          <a:solidFill>
                            <a:schemeClr val="tx1"/>
                          </a:solidFill>
                          <a:effectLst/>
                          <a:latin typeface="+mn-ea"/>
                          <a:ea typeface="+mn-ea"/>
                        </a:rPr>
                        <a:t>市场推广</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广告宣传费</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29146487"/>
                  </a:ext>
                </a:extLst>
              </a:tr>
              <a:tr h="734688">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通信及传单费用</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34703339"/>
                  </a:ext>
                </a:extLst>
              </a:tr>
            </a:tbl>
          </a:graphicData>
        </a:graphic>
      </p:graphicFrame>
    </p:spTree>
    <p:extLst>
      <p:ext uri="{BB962C8B-B14F-4D97-AF65-F5344CB8AC3E}">
        <p14:creationId xmlns:p14="http://schemas.microsoft.com/office/powerpoint/2010/main" val="28317804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5.5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发展规划</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 name="任意多边形: 形状 1">
            <a:extLst>
              <a:ext uri="{FF2B5EF4-FFF2-40B4-BE49-F238E27FC236}">
                <a16:creationId xmlns:a16="http://schemas.microsoft.com/office/drawing/2014/main" xmlns="" id="{9AE29163-BA26-4721-BCDB-9509DB0B1AC2}"/>
              </a:ext>
            </a:extLst>
          </p:cNvPr>
          <p:cNvSpPr/>
          <p:nvPr/>
        </p:nvSpPr>
        <p:spPr>
          <a:xfrm>
            <a:off x="-449565" y="1345104"/>
            <a:ext cx="12856237" cy="6231747"/>
          </a:xfrm>
          <a:custGeom>
            <a:avLst/>
            <a:gdLst>
              <a:gd name="connsiteX0" fmla="*/ 0 w 10172701"/>
              <a:gd name="connsiteY0" fmla="*/ 3629025 h 3629025"/>
              <a:gd name="connsiteX1" fmla="*/ 3886201 w 10172701"/>
              <a:gd name="connsiteY1" fmla="*/ 3071813 h 3629025"/>
              <a:gd name="connsiteX2" fmla="*/ 7800976 w 10172701"/>
              <a:gd name="connsiteY2" fmla="*/ 1771650 h 3629025"/>
              <a:gd name="connsiteX3" fmla="*/ 10172701 w 10172701"/>
              <a:gd name="connsiteY3" fmla="*/ 0 h 3629025"/>
              <a:gd name="connsiteX0" fmla="*/ 0 w 10172701"/>
              <a:gd name="connsiteY0" fmla="*/ 3629025 h 3629025"/>
              <a:gd name="connsiteX1" fmla="*/ 3886201 w 10172701"/>
              <a:gd name="connsiteY1" fmla="*/ 3071813 h 3629025"/>
              <a:gd name="connsiteX2" fmla="*/ 7419933 w 10172701"/>
              <a:gd name="connsiteY2" fmla="*/ 1523704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419933 w 10172701"/>
              <a:gd name="connsiteY2" fmla="*/ 1523704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808643 w 10172701"/>
              <a:gd name="connsiteY3" fmla="*/ 623621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685478 w 10172701"/>
              <a:gd name="connsiteY3" fmla="*/ 551492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673162 w 10172701"/>
              <a:gd name="connsiteY3" fmla="*/ 419255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071221 w 10172701"/>
              <a:gd name="connsiteY2" fmla="*/ 1414006 h 3629025"/>
              <a:gd name="connsiteX3" fmla="*/ 8673162 w 10172701"/>
              <a:gd name="connsiteY3" fmla="*/ 419255 h 3629025"/>
              <a:gd name="connsiteX4" fmla="*/ 10172701 w 10172701"/>
              <a:gd name="connsiteY4" fmla="*/ 0 h 3629025"/>
              <a:gd name="connsiteX0" fmla="*/ 0 w 10172701"/>
              <a:gd name="connsiteY0" fmla="*/ 3629025 h 3629025"/>
              <a:gd name="connsiteX1" fmla="*/ 3701453 w 10172701"/>
              <a:gd name="connsiteY1" fmla="*/ 2970380 h 3629025"/>
              <a:gd name="connsiteX2" fmla="*/ 6849523 w 10172701"/>
              <a:gd name="connsiteY2" fmla="*/ 1414006 h 3629025"/>
              <a:gd name="connsiteX3" fmla="*/ 8673162 w 10172701"/>
              <a:gd name="connsiteY3" fmla="*/ 419255 h 3629025"/>
              <a:gd name="connsiteX4" fmla="*/ 10172701 w 10172701"/>
              <a:gd name="connsiteY4" fmla="*/ 0 h 3629025"/>
              <a:gd name="connsiteX0" fmla="*/ 0 w 10172701"/>
              <a:gd name="connsiteY0" fmla="*/ 3629025 h 3629025"/>
              <a:gd name="connsiteX1" fmla="*/ 3565971 w 10172701"/>
              <a:gd name="connsiteY1" fmla="*/ 2922294 h 3629025"/>
              <a:gd name="connsiteX2" fmla="*/ 6849523 w 10172701"/>
              <a:gd name="connsiteY2" fmla="*/ 1414006 h 3629025"/>
              <a:gd name="connsiteX3" fmla="*/ 8673162 w 10172701"/>
              <a:gd name="connsiteY3" fmla="*/ 419255 h 3629025"/>
              <a:gd name="connsiteX4" fmla="*/ 10172701 w 10172701"/>
              <a:gd name="connsiteY4" fmla="*/ 0 h 3629025"/>
              <a:gd name="connsiteX0" fmla="*/ 0 w 10135751"/>
              <a:gd name="connsiteY0" fmla="*/ 3604982 h 3604982"/>
              <a:gd name="connsiteX1" fmla="*/ 3529021 w 10135751"/>
              <a:gd name="connsiteY1" fmla="*/ 2922294 h 3604982"/>
              <a:gd name="connsiteX2" fmla="*/ 6812573 w 10135751"/>
              <a:gd name="connsiteY2" fmla="*/ 1414006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244212"/>
              <a:gd name="connsiteY0" fmla="*/ 3644507 h 3644507"/>
              <a:gd name="connsiteX1" fmla="*/ 3529021 w 10244212"/>
              <a:gd name="connsiteY1" fmla="*/ 2961819 h 3644507"/>
              <a:gd name="connsiteX2" fmla="*/ 6750990 w 10244212"/>
              <a:gd name="connsiteY2" fmla="*/ 1429488 h 3644507"/>
              <a:gd name="connsiteX3" fmla="*/ 8636212 w 10244212"/>
              <a:gd name="connsiteY3" fmla="*/ 458780 h 3644507"/>
              <a:gd name="connsiteX4" fmla="*/ 10135751 w 10244212"/>
              <a:gd name="connsiteY4" fmla="*/ 39525 h 3644507"/>
              <a:gd name="connsiteX5" fmla="*/ 10126514 w 10244212"/>
              <a:gd name="connsiteY5" fmla="*/ 13979 h 3644507"/>
              <a:gd name="connsiteX0" fmla="*/ 0 w 10233122"/>
              <a:gd name="connsiteY0" fmla="*/ 3605960 h 4086830"/>
              <a:gd name="connsiteX1" fmla="*/ 3529021 w 10233122"/>
              <a:gd name="connsiteY1" fmla="*/ 2923272 h 4086830"/>
              <a:gd name="connsiteX2" fmla="*/ 6750990 w 10233122"/>
              <a:gd name="connsiteY2" fmla="*/ 1390941 h 4086830"/>
              <a:gd name="connsiteX3" fmla="*/ 8636212 w 10233122"/>
              <a:gd name="connsiteY3" fmla="*/ 420233 h 4086830"/>
              <a:gd name="connsiteX4" fmla="*/ 10135751 w 10233122"/>
              <a:gd name="connsiteY4" fmla="*/ 978 h 4086830"/>
              <a:gd name="connsiteX5" fmla="*/ 10077248 w 10233122"/>
              <a:gd name="connsiteY5" fmla="*/ 4086825 h 4086830"/>
              <a:gd name="connsiteX0" fmla="*/ 250074 w 10483196"/>
              <a:gd name="connsiteY0" fmla="*/ 3605960 h 4086830"/>
              <a:gd name="connsiteX1" fmla="*/ 264700 w 10483196"/>
              <a:gd name="connsiteY1" fmla="*/ 3593937 h 4086830"/>
              <a:gd name="connsiteX2" fmla="*/ 3779095 w 10483196"/>
              <a:gd name="connsiteY2" fmla="*/ 2923272 h 4086830"/>
              <a:gd name="connsiteX3" fmla="*/ 7001064 w 10483196"/>
              <a:gd name="connsiteY3" fmla="*/ 1390941 h 4086830"/>
              <a:gd name="connsiteX4" fmla="*/ 8886286 w 10483196"/>
              <a:gd name="connsiteY4" fmla="*/ 420233 h 4086830"/>
              <a:gd name="connsiteX5" fmla="*/ 10385825 w 10483196"/>
              <a:gd name="connsiteY5" fmla="*/ 978 h 4086830"/>
              <a:gd name="connsiteX6" fmla="*/ 10327322 w 10483196"/>
              <a:gd name="connsiteY6" fmla="*/ 4086825 h 4086830"/>
              <a:gd name="connsiteX0" fmla="*/ 250074 w 10483196"/>
              <a:gd name="connsiteY0" fmla="*/ 3605960 h 4379325"/>
              <a:gd name="connsiteX1" fmla="*/ 264700 w 10483196"/>
              <a:gd name="connsiteY1" fmla="*/ 3593937 h 4379325"/>
              <a:gd name="connsiteX2" fmla="*/ 3779095 w 10483196"/>
              <a:gd name="connsiteY2" fmla="*/ 2923272 h 4379325"/>
              <a:gd name="connsiteX3" fmla="*/ 7001064 w 10483196"/>
              <a:gd name="connsiteY3" fmla="*/ 1390941 h 4379325"/>
              <a:gd name="connsiteX4" fmla="*/ 8886286 w 10483196"/>
              <a:gd name="connsiteY4" fmla="*/ 420233 h 4379325"/>
              <a:gd name="connsiteX5" fmla="*/ 10385825 w 10483196"/>
              <a:gd name="connsiteY5" fmla="*/ 978 h 4379325"/>
              <a:gd name="connsiteX6" fmla="*/ 10327322 w 10483196"/>
              <a:gd name="connsiteY6" fmla="*/ 4086825 h 4379325"/>
              <a:gd name="connsiteX7" fmla="*/ 10351954 w 10483196"/>
              <a:gd name="connsiteY7" fmla="*/ 4050759 h 4379325"/>
              <a:gd name="connsiteX0" fmla="*/ 256340 w 10489462"/>
              <a:gd name="connsiteY0" fmla="*/ 3605960 h 4462482"/>
              <a:gd name="connsiteX1" fmla="*/ 270966 w 10489462"/>
              <a:gd name="connsiteY1" fmla="*/ 3593937 h 4462482"/>
              <a:gd name="connsiteX2" fmla="*/ 3785361 w 10489462"/>
              <a:gd name="connsiteY2" fmla="*/ 2923272 h 4462482"/>
              <a:gd name="connsiteX3" fmla="*/ 7007330 w 10489462"/>
              <a:gd name="connsiteY3" fmla="*/ 1390941 h 4462482"/>
              <a:gd name="connsiteX4" fmla="*/ 8892552 w 10489462"/>
              <a:gd name="connsiteY4" fmla="*/ 420233 h 4462482"/>
              <a:gd name="connsiteX5" fmla="*/ 10392091 w 10489462"/>
              <a:gd name="connsiteY5" fmla="*/ 978 h 4462482"/>
              <a:gd name="connsiteX6" fmla="*/ 10333588 w 10489462"/>
              <a:gd name="connsiteY6" fmla="*/ 4086825 h 4462482"/>
              <a:gd name="connsiteX7" fmla="*/ 1 w 10489462"/>
              <a:gd name="connsiteY7" fmla="*/ 4315235 h 4462482"/>
              <a:gd name="connsiteX0" fmla="*/ 256340 w 10489462"/>
              <a:gd name="connsiteY0" fmla="*/ 3605960 h 4462482"/>
              <a:gd name="connsiteX1" fmla="*/ 270966 w 10489462"/>
              <a:gd name="connsiteY1" fmla="*/ 3593937 h 4462482"/>
              <a:gd name="connsiteX2" fmla="*/ 3785361 w 10489462"/>
              <a:gd name="connsiteY2" fmla="*/ 2923272 h 4462482"/>
              <a:gd name="connsiteX3" fmla="*/ 7007330 w 10489462"/>
              <a:gd name="connsiteY3" fmla="*/ 1390941 h 4462482"/>
              <a:gd name="connsiteX4" fmla="*/ 8892552 w 10489462"/>
              <a:gd name="connsiteY4" fmla="*/ 420233 h 4462482"/>
              <a:gd name="connsiteX5" fmla="*/ 10392091 w 10489462"/>
              <a:gd name="connsiteY5" fmla="*/ 978 h 4462482"/>
              <a:gd name="connsiteX6" fmla="*/ 10333588 w 10489462"/>
              <a:gd name="connsiteY6" fmla="*/ 4086825 h 4462482"/>
              <a:gd name="connsiteX7" fmla="*/ 1 w 10489462"/>
              <a:gd name="connsiteY7" fmla="*/ 4315235 h 4462482"/>
              <a:gd name="connsiteX8" fmla="*/ 256340 w 10489462"/>
              <a:gd name="connsiteY8" fmla="*/ 3605960 h 4462482"/>
              <a:gd name="connsiteX0" fmla="*/ 256340 w 10553049"/>
              <a:gd name="connsiteY0" fmla="*/ 3605860 h 4814872"/>
              <a:gd name="connsiteX1" fmla="*/ 270966 w 10553049"/>
              <a:gd name="connsiteY1" fmla="*/ 3593837 h 4814872"/>
              <a:gd name="connsiteX2" fmla="*/ 3785361 w 10553049"/>
              <a:gd name="connsiteY2" fmla="*/ 2923172 h 4814872"/>
              <a:gd name="connsiteX3" fmla="*/ 7007330 w 10553049"/>
              <a:gd name="connsiteY3" fmla="*/ 1390841 h 4814872"/>
              <a:gd name="connsiteX4" fmla="*/ 8892552 w 10553049"/>
              <a:gd name="connsiteY4" fmla="*/ 420133 h 4814872"/>
              <a:gd name="connsiteX5" fmla="*/ 10392091 w 10553049"/>
              <a:gd name="connsiteY5" fmla="*/ 878 h 4814872"/>
              <a:gd name="connsiteX6" fmla="*/ 10525931 w 10553049"/>
              <a:gd name="connsiteY6" fmla="*/ 4567590 h 4814872"/>
              <a:gd name="connsiteX7" fmla="*/ 1 w 10553049"/>
              <a:gd name="connsiteY7" fmla="*/ 4315135 h 4814872"/>
              <a:gd name="connsiteX8" fmla="*/ 256340 w 10553049"/>
              <a:gd name="connsiteY8" fmla="*/ 3605860 h 4814872"/>
              <a:gd name="connsiteX0" fmla="*/ 250075 w 10546784"/>
              <a:gd name="connsiteY0" fmla="*/ 3605860 h 4915727"/>
              <a:gd name="connsiteX1" fmla="*/ 264701 w 10546784"/>
              <a:gd name="connsiteY1" fmla="*/ 3593837 h 4915727"/>
              <a:gd name="connsiteX2" fmla="*/ 3779096 w 10546784"/>
              <a:gd name="connsiteY2" fmla="*/ 2923172 h 4915727"/>
              <a:gd name="connsiteX3" fmla="*/ 7001065 w 10546784"/>
              <a:gd name="connsiteY3" fmla="*/ 1390841 h 4915727"/>
              <a:gd name="connsiteX4" fmla="*/ 8886287 w 10546784"/>
              <a:gd name="connsiteY4" fmla="*/ 420133 h 4915727"/>
              <a:gd name="connsiteX5" fmla="*/ 10385826 w 10546784"/>
              <a:gd name="connsiteY5" fmla="*/ 878 h 4915727"/>
              <a:gd name="connsiteX6" fmla="*/ 10519666 w 10546784"/>
              <a:gd name="connsiteY6" fmla="*/ 4567590 h 4915727"/>
              <a:gd name="connsiteX7" fmla="*/ 186079 w 10546784"/>
              <a:gd name="connsiteY7" fmla="*/ 4722022 h 4915727"/>
              <a:gd name="connsiteX8" fmla="*/ 250075 w 10546784"/>
              <a:gd name="connsiteY8" fmla="*/ 3605860 h 491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6784" h="4915727">
                <a:moveTo>
                  <a:pt x="250075" y="3605860"/>
                </a:moveTo>
                <a:cubicBezTo>
                  <a:pt x="252513" y="3603856"/>
                  <a:pt x="-323469" y="3707618"/>
                  <a:pt x="264701" y="3593837"/>
                </a:cubicBezTo>
                <a:cubicBezTo>
                  <a:pt x="852871" y="3480056"/>
                  <a:pt x="2656369" y="3290338"/>
                  <a:pt x="3779096" y="2923172"/>
                </a:cubicBezTo>
                <a:cubicBezTo>
                  <a:pt x="4901823" y="2556006"/>
                  <a:pt x="6149867" y="1818032"/>
                  <a:pt x="7001065" y="1390841"/>
                </a:cubicBezTo>
                <a:cubicBezTo>
                  <a:pt x="7913846" y="963650"/>
                  <a:pt x="8406323" y="647786"/>
                  <a:pt x="8886287" y="420133"/>
                </a:cubicBezTo>
                <a:cubicBezTo>
                  <a:pt x="9649532" y="60242"/>
                  <a:pt x="10158483" y="104815"/>
                  <a:pt x="10385826" y="878"/>
                </a:cubicBezTo>
                <a:cubicBezTo>
                  <a:pt x="10634210" y="-73256"/>
                  <a:pt x="10521590" y="4572912"/>
                  <a:pt x="10519666" y="4567590"/>
                </a:cubicBezTo>
                <a:cubicBezTo>
                  <a:pt x="10514021" y="5242553"/>
                  <a:pt x="180947" y="4729536"/>
                  <a:pt x="186079" y="4722022"/>
                </a:cubicBezTo>
                <a:lnTo>
                  <a:pt x="250075" y="3605860"/>
                </a:lnTo>
                <a:close/>
              </a:path>
            </a:pathLst>
          </a:custGeom>
          <a:gradFill flip="none" rotWithShape="1">
            <a:gsLst>
              <a:gs pos="16000">
                <a:schemeClr val="accent1">
                  <a:alpha val="60000"/>
                </a:schemeClr>
              </a:gs>
              <a:gs pos="100000">
                <a:schemeClr val="accent4">
                  <a:lumMod val="20000"/>
                  <a:lumOff val="80000"/>
                  <a:alpha val="0"/>
                </a:schemeClr>
              </a:gs>
            </a:gsLst>
            <a:lin ang="5400000" scaled="1"/>
            <a:tileRect/>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a:extLst>
              <a:ext uri="{FF2B5EF4-FFF2-40B4-BE49-F238E27FC236}">
                <a16:creationId xmlns:a16="http://schemas.microsoft.com/office/drawing/2014/main" xmlns="" id="{0CACCD7D-8621-49A7-9543-1A3606073CE9}"/>
              </a:ext>
            </a:extLst>
          </p:cNvPr>
          <p:cNvGrpSpPr/>
          <p:nvPr/>
        </p:nvGrpSpPr>
        <p:grpSpPr>
          <a:xfrm>
            <a:off x="660400" y="4037897"/>
            <a:ext cx="245650" cy="1836623"/>
            <a:chOff x="660400" y="2609028"/>
            <a:chExt cx="245650" cy="1836623"/>
          </a:xfrm>
        </p:grpSpPr>
        <p:sp>
          <p:nvSpPr>
            <p:cNvPr id="34" name="椭圆 33">
              <a:extLst>
                <a:ext uri="{FF2B5EF4-FFF2-40B4-BE49-F238E27FC236}">
                  <a16:creationId xmlns:a16="http://schemas.microsoft.com/office/drawing/2014/main" xmlns="" id="{50E18684-425D-428A-BA90-86C9807582BF}"/>
                </a:ext>
              </a:extLst>
            </p:cNvPr>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a:extLst>
                <a:ext uri="{FF2B5EF4-FFF2-40B4-BE49-F238E27FC236}">
                  <a16:creationId xmlns:a16="http://schemas.microsoft.com/office/drawing/2014/main" xmlns="" id="{56BADE76-5B44-4855-956E-93DB5484BA5E}"/>
                </a:ext>
              </a:extLst>
            </p:cNvPr>
            <p:cNvCxnSpPr>
              <a:cxnSpLocks/>
            </p:cNvCxnSpPr>
            <p:nvPr/>
          </p:nvCxnSpPr>
          <p:spPr>
            <a:xfrm>
              <a:off x="776432" y="2609028"/>
              <a:ext cx="0" cy="1563101"/>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xmlns="" id="{1DBB5476-26A4-4542-805B-2C38A9700B2A}"/>
              </a:ext>
            </a:extLst>
          </p:cNvPr>
          <p:cNvGrpSpPr/>
          <p:nvPr/>
        </p:nvGrpSpPr>
        <p:grpSpPr>
          <a:xfrm rot="10800000">
            <a:off x="2723212" y="5254510"/>
            <a:ext cx="245650" cy="1092446"/>
            <a:chOff x="3833072" y="2986531"/>
            <a:chExt cx="245650" cy="1092446"/>
          </a:xfrm>
        </p:grpSpPr>
        <p:sp>
          <p:nvSpPr>
            <p:cNvPr id="37" name="椭圆 36">
              <a:extLst>
                <a:ext uri="{FF2B5EF4-FFF2-40B4-BE49-F238E27FC236}">
                  <a16:creationId xmlns:a16="http://schemas.microsoft.com/office/drawing/2014/main" xmlns="" id="{8AB71DA5-ED0C-4025-AF62-34C7CE23ECA2}"/>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D42D2C52-A722-40D2-B9A8-10FA5526C246}"/>
                </a:ext>
              </a:extLst>
            </p:cNvPr>
            <p:cNvCxnSpPr>
              <a:cxnSpLocks/>
            </p:cNvCxnSpPr>
            <p:nvPr/>
          </p:nvCxnSpPr>
          <p:spPr>
            <a:xfrm rot="10800000" flipV="1">
              <a:off x="3950802" y="2986531"/>
              <a:ext cx="0" cy="816776"/>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AFF9FD1A-00BC-4DCF-9CF8-B973018C549B}"/>
              </a:ext>
            </a:extLst>
          </p:cNvPr>
          <p:cNvGrpSpPr/>
          <p:nvPr/>
        </p:nvGrpSpPr>
        <p:grpSpPr>
          <a:xfrm>
            <a:off x="4457162" y="2368796"/>
            <a:ext cx="245650" cy="2651931"/>
            <a:chOff x="5882100" y="1225919"/>
            <a:chExt cx="245650" cy="2651931"/>
          </a:xfrm>
        </p:grpSpPr>
        <p:sp>
          <p:nvSpPr>
            <p:cNvPr id="40" name="椭圆 39">
              <a:extLst>
                <a:ext uri="{FF2B5EF4-FFF2-40B4-BE49-F238E27FC236}">
                  <a16:creationId xmlns:a16="http://schemas.microsoft.com/office/drawing/2014/main" xmlns="" id="{A0E82183-F7CE-4AF9-AFC3-E08BFE8D9451}"/>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FE017629-3633-4710-91A8-01118A9232DE}"/>
                </a:ext>
              </a:extLst>
            </p:cNvPr>
            <p:cNvCxnSpPr>
              <a:cxnSpLocks/>
            </p:cNvCxnSpPr>
            <p:nvPr/>
          </p:nvCxnSpPr>
          <p:spPr>
            <a:xfrm>
              <a:off x="6001528" y="1225919"/>
              <a:ext cx="0" cy="2392775"/>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EE098C10-0D82-4A47-BF88-6F484F0F2EEE}"/>
              </a:ext>
            </a:extLst>
          </p:cNvPr>
          <p:cNvGrpSpPr/>
          <p:nvPr/>
        </p:nvGrpSpPr>
        <p:grpSpPr>
          <a:xfrm rot="10800000">
            <a:off x="9542777" y="2123146"/>
            <a:ext cx="245650" cy="1855139"/>
            <a:chOff x="7931128" y="1591826"/>
            <a:chExt cx="245650" cy="1855139"/>
          </a:xfrm>
        </p:grpSpPr>
        <p:sp>
          <p:nvSpPr>
            <p:cNvPr id="45" name="椭圆 44">
              <a:extLst>
                <a:ext uri="{FF2B5EF4-FFF2-40B4-BE49-F238E27FC236}">
                  <a16:creationId xmlns:a16="http://schemas.microsoft.com/office/drawing/2014/main" xmlns="" id="{A40BE582-7DE9-4DF4-8250-AA5DBEB1BE2B}"/>
                </a:ext>
              </a:extLst>
            </p:cNvPr>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EFD4CBB6-41F9-4D2E-BF07-025BB04B2B84}"/>
                </a:ext>
              </a:extLst>
            </p:cNvPr>
            <p:cNvCxnSpPr>
              <a:cxnSpLocks/>
            </p:cNvCxnSpPr>
            <p:nvPr/>
          </p:nvCxnSpPr>
          <p:spPr>
            <a:xfrm>
              <a:off x="8052254" y="1591826"/>
              <a:ext cx="0" cy="158136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xmlns="" id="{2EEF0582-6488-49BE-AC08-1118A8D66A52}"/>
              </a:ext>
            </a:extLst>
          </p:cNvPr>
          <p:cNvSpPr txBox="1"/>
          <p:nvPr/>
        </p:nvSpPr>
        <p:spPr>
          <a:xfrm>
            <a:off x="899257" y="4410948"/>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kern="1200" dirty="0">
                <a:latin typeface="+mn-ea"/>
              </a:rPr>
              <a:t>金融独立运营</a:t>
            </a:r>
          </a:p>
        </p:txBody>
      </p:sp>
      <p:sp>
        <p:nvSpPr>
          <p:cNvPr id="50" name="文本框 49">
            <a:extLst>
              <a:ext uri="{FF2B5EF4-FFF2-40B4-BE49-F238E27FC236}">
                <a16:creationId xmlns:a16="http://schemas.microsoft.com/office/drawing/2014/main" xmlns="" id="{F3DD8D0F-3250-48B4-9FCB-124664DAFA26}"/>
              </a:ext>
            </a:extLst>
          </p:cNvPr>
          <p:cNvSpPr txBox="1"/>
          <p:nvPr/>
        </p:nvSpPr>
        <p:spPr>
          <a:xfrm>
            <a:off x="2970560" y="6012682"/>
            <a:ext cx="24368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京保贝上线</a:t>
            </a:r>
          </a:p>
        </p:txBody>
      </p:sp>
      <p:sp>
        <p:nvSpPr>
          <p:cNvPr id="51" name="矩形 50">
            <a:extLst>
              <a:ext uri="{FF2B5EF4-FFF2-40B4-BE49-F238E27FC236}">
                <a16:creationId xmlns:a16="http://schemas.microsoft.com/office/drawing/2014/main" xmlns="" id="{5839538B-3A1A-4FFA-A80D-66CC877E8B00}"/>
              </a:ext>
            </a:extLst>
          </p:cNvPr>
          <p:cNvSpPr/>
          <p:nvPr/>
        </p:nvSpPr>
        <p:spPr>
          <a:xfrm>
            <a:off x="906050" y="4210558"/>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39A4C004-8FFF-43AB-A661-0BF17D36AC90}"/>
              </a:ext>
            </a:extLst>
          </p:cNvPr>
          <p:cNvSpPr txBox="1"/>
          <p:nvPr/>
        </p:nvSpPr>
        <p:spPr>
          <a:xfrm>
            <a:off x="906051" y="4021149"/>
            <a:ext cx="120850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53" name="矩形 52">
            <a:extLst>
              <a:ext uri="{FF2B5EF4-FFF2-40B4-BE49-F238E27FC236}">
                <a16:creationId xmlns:a16="http://schemas.microsoft.com/office/drawing/2014/main" xmlns="" id="{8C3BA41C-0C8C-4E17-9838-5CDA01CA1C5C}"/>
              </a:ext>
            </a:extLst>
          </p:cNvPr>
          <p:cNvSpPr/>
          <p:nvPr/>
        </p:nvSpPr>
        <p:spPr>
          <a:xfrm>
            <a:off x="2979050" y="5805078"/>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8A88E281-C381-4D98-A1F9-6C8B2531F8FB}"/>
              </a:ext>
            </a:extLst>
          </p:cNvPr>
          <p:cNvSpPr txBox="1"/>
          <p:nvPr/>
        </p:nvSpPr>
        <p:spPr>
          <a:xfrm>
            <a:off x="2979050" y="5615669"/>
            <a:ext cx="1403435" cy="307777"/>
          </a:xfrm>
          <a:prstGeom prst="rect">
            <a:avLst/>
          </a:prstGeom>
          <a:noFill/>
        </p:spPr>
        <p:txBody>
          <a:bodyPr wrap="square" lIns="0" tIns="0" rIns="0" bIns="0">
            <a:spAutoFit/>
          </a:bodyPr>
          <a:lstStyle/>
          <a:p>
            <a:r>
              <a:rPr lang="en-US" altLang="zh-CN" sz="2000" b="1" dirty="0">
                <a:latin typeface="+mj-ea"/>
                <a:ea typeface="+mj-ea"/>
              </a:rPr>
              <a:t>20XX.12</a:t>
            </a:r>
            <a:endParaRPr lang="zh-CN" altLang="en-US" sz="2000" b="1" dirty="0">
              <a:latin typeface="+mj-ea"/>
              <a:ea typeface="+mj-ea"/>
            </a:endParaRPr>
          </a:p>
        </p:txBody>
      </p:sp>
      <p:sp>
        <p:nvSpPr>
          <p:cNvPr id="55" name="文本框 54">
            <a:extLst>
              <a:ext uri="{FF2B5EF4-FFF2-40B4-BE49-F238E27FC236}">
                <a16:creationId xmlns:a16="http://schemas.microsoft.com/office/drawing/2014/main" xmlns="" id="{8EA6AF0D-805B-4F49-A32D-3355D058FFDD}"/>
              </a:ext>
            </a:extLst>
          </p:cNvPr>
          <p:cNvSpPr txBox="1"/>
          <p:nvPr/>
        </p:nvSpPr>
        <p:spPr>
          <a:xfrm>
            <a:off x="9786730" y="3353116"/>
            <a:ext cx="15553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dirty="0">
                <a:latin typeface="+mn-ea"/>
              </a:rPr>
              <a:t>X</a:t>
            </a:r>
            <a:r>
              <a:rPr lang="zh-CN" altLang="en-US" sz="1600" kern="1200" dirty="0">
                <a:latin typeface="+mn-ea"/>
              </a:rPr>
              <a:t>小贷和快捷支付网银</a:t>
            </a:r>
            <a:r>
              <a:rPr lang="en-US" altLang="zh-CN" sz="1600" kern="1200" dirty="0">
                <a:latin typeface="+mn-ea"/>
              </a:rPr>
              <a:t>+</a:t>
            </a:r>
            <a:r>
              <a:rPr lang="zh-CN" altLang="en-US" sz="1600" kern="1200" dirty="0">
                <a:latin typeface="+mn-ea"/>
              </a:rPr>
              <a:t>上线</a:t>
            </a:r>
          </a:p>
        </p:txBody>
      </p:sp>
      <p:sp>
        <p:nvSpPr>
          <p:cNvPr id="56" name="矩形 55">
            <a:extLst>
              <a:ext uri="{FF2B5EF4-FFF2-40B4-BE49-F238E27FC236}">
                <a16:creationId xmlns:a16="http://schemas.microsoft.com/office/drawing/2014/main" xmlns="" id="{90B3F86E-D881-4D6B-A50C-05AE9B6D7920}"/>
              </a:ext>
            </a:extLst>
          </p:cNvPr>
          <p:cNvSpPr/>
          <p:nvPr/>
        </p:nvSpPr>
        <p:spPr>
          <a:xfrm>
            <a:off x="9795219" y="3145513"/>
            <a:ext cx="1022901"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4771D0E1-F8E9-4F47-B812-A1C9B527DDC5}"/>
              </a:ext>
            </a:extLst>
          </p:cNvPr>
          <p:cNvSpPr txBox="1"/>
          <p:nvPr/>
        </p:nvSpPr>
        <p:spPr>
          <a:xfrm>
            <a:off x="9795221" y="2956104"/>
            <a:ext cx="113847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58" name="文本框 57">
            <a:extLst>
              <a:ext uri="{FF2B5EF4-FFF2-40B4-BE49-F238E27FC236}">
                <a16:creationId xmlns:a16="http://schemas.microsoft.com/office/drawing/2014/main" xmlns="" id="{06DFF97F-94DA-4058-B220-9C0FB4D32F46}"/>
              </a:ext>
            </a:extLst>
          </p:cNvPr>
          <p:cNvSpPr txBox="1"/>
          <p:nvPr/>
        </p:nvSpPr>
        <p:spPr>
          <a:xfrm>
            <a:off x="4699415" y="2752640"/>
            <a:ext cx="1704328"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信用支付产品</a:t>
            </a:r>
            <a:r>
              <a:rPr lang="en-US" altLang="zh-CN" sz="1600" kern="1200" dirty="0">
                <a:latin typeface="+mn-ea"/>
              </a:rPr>
              <a:t>“XX</a:t>
            </a:r>
            <a:r>
              <a:rPr lang="zh-CN" altLang="en-US" sz="1600" kern="1200" dirty="0">
                <a:latin typeface="+mn-ea"/>
              </a:rPr>
              <a:t>白条”上线</a:t>
            </a:r>
          </a:p>
        </p:txBody>
      </p:sp>
      <p:sp>
        <p:nvSpPr>
          <p:cNvPr id="59" name="矩形 58">
            <a:extLst>
              <a:ext uri="{FF2B5EF4-FFF2-40B4-BE49-F238E27FC236}">
                <a16:creationId xmlns:a16="http://schemas.microsoft.com/office/drawing/2014/main" xmlns="" id="{507F32FD-BBF9-4EBD-9226-E1B539B7539A}"/>
              </a:ext>
            </a:extLst>
          </p:cNvPr>
          <p:cNvSpPr/>
          <p:nvPr/>
        </p:nvSpPr>
        <p:spPr>
          <a:xfrm>
            <a:off x="4706207" y="2552250"/>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A8ADD5A3-058A-4C2C-99FD-B7C0C73CB55F}"/>
              </a:ext>
            </a:extLst>
          </p:cNvPr>
          <p:cNvSpPr txBox="1"/>
          <p:nvPr/>
        </p:nvSpPr>
        <p:spPr>
          <a:xfrm>
            <a:off x="4706208" y="2362841"/>
            <a:ext cx="1208500" cy="307777"/>
          </a:xfrm>
          <a:prstGeom prst="rect">
            <a:avLst/>
          </a:prstGeom>
          <a:noFill/>
        </p:spPr>
        <p:txBody>
          <a:bodyPr wrap="square" lIns="0" tIns="0" rIns="0" bIns="0">
            <a:spAutoFit/>
          </a:bodyPr>
          <a:lstStyle/>
          <a:p>
            <a:r>
              <a:rPr lang="en-US" altLang="zh-CN" sz="2000" b="1" dirty="0">
                <a:latin typeface="+mj-ea"/>
                <a:ea typeface="+mj-ea"/>
              </a:rPr>
              <a:t>20XX.02</a:t>
            </a:r>
            <a:endParaRPr lang="zh-CN" altLang="en-US" sz="2000" b="1" dirty="0">
              <a:latin typeface="+mj-ea"/>
              <a:ea typeface="+mj-ea"/>
            </a:endParaRPr>
          </a:p>
        </p:txBody>
      </p:sp>
      <p:grpSp>
        <p:nvGrpSpPr>
          <p:cNvPr id="61" name="组合 60">
            <a:extLst>
              <a:ext uri="{FF2B5EF4-FFF2-40B4-BE49-F238E27FC236}">
                <a16:creationId xmlns:a16="http://schemas.microsoft.com/office/drawing/2014/main" xmlns="" id="{5F158FB6-A5CA-4E9C-AFAC-BABB146B32CC}"/>
              </a:ext>
            </a:extLst>
          </p:cNvPr>
          <p:cNvGrpSpPr/>
          <p:nvPr/>
        </p:nvGrpSpPr>
        <p:grpSpPr>
          <a:xfrm rot="10800000">
            <a:off x="6411606" y="3796907"/>
            <a:ext cx="245650" cy="1836714"/>
            <a:chOff x="3833072" y="2242263"/>
            <a:chExt cx="245650" cy="1836714"/>
          </a:xfrm>
        </p:grpSpPr>
        <p:sp>
          <p:nvSpPr>
            <p:cNvPr id="62" name="椭圆 61">
              <a:extLst>
                <a:ext uri="{FF2B5EF4-FFF2-40B4-BE49-F238E27FC236}">
                  <a16:creationId xmlns:a16="http://schemas.microsoft.com/office/drawing/2014/main" xmlns="" id="{A0D8EF4C-CAE0-4E59-BEA9-CD8966ECBA9F}"/>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xmlns="" id="{F449C9E2-7985-4910-BC49-3E56441746CF}"/>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a16="http://schemas.microsoft.com/office/drawing/2014/main" xmlns="" id="{C19F7B24-8F4F-4FB7-AAD4-89D833E0154E}"/>
              </a:ext>
            </a:extLst>
          </p:cNvPr>
          <p:cNvSpPr txBox="1"/>
          <p:nvPr/>
        </p:nvSpPr>
        <p:spPr>
          <a:xfrm>
            <a:off x="6658954" y="5343746"/>
            <a:ext cx="2665895"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a:t>
            </a:r>
            <a:r>
              <a:rPr lang="zh-CN" altLang="en-US" sz="1600" kern="1200" dirty="0">
                <a:latin typeface="+mn-ea"/>
              </a:rPr>
              <a:t>金库、理财及网银钱包上线</a:t>
            </a:r>
          </a:p>
        </p:txBody>
      </p:sp>
      <p:sp>
        <p:nvSpPr>
          <p:cNvPr id="65" name="矩形 64">
            <a:extLst>
              <a:ext uri="{FF2B5EF4-FFF2-40B4-BE49-F238E27FC236}">
                <a16:creationId xmlns:a16="http://schemas.microsoft.com/office/drawing/2014/main" xmlns="" id="{146FDB05-6B45-436A-9A7D-F37332C115E5}"/>
              </a:ext>
            </a:extLst>
          </p:cNvPr>
          <p:cNvSpPr/>
          <p:nvPr/>
        </p:nvSpPr>
        <p:spPr>
          <a:xfrm>
            <a:off x="6667444" y="5136142"/>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xmlns="" id="{220A5972-049D-4127-B036-677A6585FFDE}"/>
              </a:ext>
            </a:extLst>
          </p:cNvPr>
          <p:cNvSpPr txBox="1"/>
          <p:nvPr/>
        </p:nvSpPr>
        <p:spPr>
          <a:xfrm>
            <a:off x="6667444" y="4946733"/>
            <a:ext cx="1403435" cy="307777"/>
          </a:xfrm>
          <a:prstGeom prst="rect">
            <a:avLst/>
          </a:prstGeom>
          <a:noFill/>
        </p:spPr>
        <p:txBody>
          <a:bodyPr wrap="square" lIns="0" tIns="0" rIns="0" bIns="0">
            <a:spAutoFit/>
          </a:bodyPr>
          <a:lstStyle/>
          <a:p>
            <a:r>
              <a:rPr lang="en-US" altLang="zh-CN" sz="2000" b="1" dirty="0">
                <a:latin typeface="+mj-ea"/>
                <a:ea typeface="+mj-ea"/>
              </a:rPr>
              <a:t>20XX.03</a:t>
            </a:r>
            <a:endParaRPr lang="zh-CN" altLang="en-US" sz="2000" b="1" dirty="0">
              <a:latin typeface="+mj-ea"/>
              <a:ea typeface="+mj-ea"/>
            </a:endParaRPr>
          </a:p>
        </p:txBody>
      </p:sp>
      <p:grpSp>
        <p:nvGrpSpPr>
          <p:cNvPr id="67" name="组合 66">
            <a:extLst>
              <a:ext uri="{FF2B5EF4-FFF2-40B4-BE49-F238E27FC236}">
                <a16:creationId xmlns:a16="http://schemas.microsoft.com/office/drawing/2014/main" xmlns="" id="{05317846-BECC-45FB-9614-BC571CCDFA74}"/>
              </a:ext>
            </a:extLst>
          </p:cNvPr>
          <p:cNvGrpSpPr/>
          <p:nvPr/>
        </p:nvGrpSpPr>
        <p:grpSpPr>
          <a:xfrm>
            <a:off x="7594500" y="1603878"/>
            <a:ext cx="245650" cy="1820200"/>
            <a:chOff x="5882100" y="2057650"/>
            <a:chExt cx="245650" cy="1820200"/>
          </a:xfrm>
        </p:grpSpPr>
        <p:sp>
          <p:nvSpPr>
            <p:cNvPr id="68" name="椭圆 67">
              <a:extLst>
                <a:ext uri="{FF2B5EF4-FFF2-40B4-BE49-F238E27FC236}">
                  <a16:creationId xmlns:a16="http://schemas.microsoft.com/office/drawing/2014/main" xmlns="" id="{D587F2D9-5A65-4DD4-9F6B-C9F88B3154E8}"/>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a:extLst>
                <a:ext uri="{FF2B5EF4-FFF2-40B4-BE49-F238E27FC236}">
                  <a16:creationId xmlns:a16="http://schemas.microsoft.com/office/drawing/2014/main" xmlns="" id="{FBC27990-C212-4C73-8F99-C88BEF9B7E14}"/>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4" name="文本框 73">
            <a:extLst>
              <a:ext uri="{FF2B5EF4-FFF2-40B4-BE49-F238E27FC236}">
                <a16:creationId xmlns:a16="http://schemas.microsoft.com/office/drawing/2014/main" xmlns="" id="{170DE829-EA23-4670-97A8-D536058CDD19}"/>
              </a:ext>
            </a:extLst>
          </p:cNvPr>
          <p:cNvSpPr txBox="1"/>
          <p:nvPr/>
        </p:nvSpPr>
        <p:spPr>
          <a:xfrm>
            <a:off x="7836752" y="1942080"/>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权益类众筹上线</a:t>
            </a:r>
          </a:p>
        </p:txBody>
      </p:sp>
      <p:sp>
        <p:nvSpPr>
          <p:cNvPr id="75" name="矩形 74">
            <a:extLst>
              <a:ext uri="{FF2B5EF4-FFF2-40B4-BE49-F238E27FC236}">
                <a16:creationId xmlns:a16="http://schemas.microsoft.com/office/drawing/2014/main" xmlns="" id="{C6B6D707-1072-463F-A784-7F280CAD12BD}"/>
              </a:ext>
            </a:extLst>
          </p:cNvPr>
          <p:cNvSpPr/>
          <p:nvPr/>
        </p:nvSpPr>
        <p:spPr>
          <a:xfrm>
            <a:off x="7843545" y="1741690"/>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xmlns="" id="{857BD4D7-C383-44D2-B14C-9F03295D6A44}"/>
              </a:ext>
            </a:extLst>
          </p:cNvPr>
          <p:cNvSpPr txBox="1"/>
          <p:nvPr/>
        </p:nvSpPr>
        <p:spPr>
          <a:xfrm>
            <a:off x="7843546" y="1552281"/>
            <a:ext cx="1208500" cy="307777"/>
          </a:xfrm>
          <a:prstGeom prst="rect">
            <a:avLst/>
          </a:prstGeom>
          <a:noFill/>
        </p:spPr>
        <p:txBody>
          <a:bodyPr wrap="square" lIns="0" tIns="0" rIns="0" bIns="0">
            <a:spAutoFit/>
          </a:bodyPr>
          <a:lstStyle/>
          <a:p>
            <a:r>
              <a:rPr lang="en-US" altLang="zh-CN" sz="2000" b="1" dirty="0">
                <a:latin typeface="+mj-ea"/>
                <a:ea typeface="+mj-ea"/>
              </a:rPr>
              <a:t>20XX.07</a:t>
            </a:r>
            <a:endParaRPr lang="zh-CN" altLang="en-US" sz="2000" b="1" dirty="0">
              <a:latin typeface="+mj-ea"/>
              <a:ea typeface="+mj-ea"/>
            </a:endParaRPr>
          </a:p>
        </p:txBody>
      </p:sp>
    </p:spTree>
    <p:extLst>
      <p:ext uri="{BB962C8B-B14F-4D97-AF65-F5344CB8AC3E}">
        <p14:creationId xmlns:p14="http://schemas.microsoft.com/office/powerpoint/2010/main" val="5181839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2D435C4D-4615-4A4B-A258-3344653A8514}"/>
              </a:ext>
            </a:extLst>
          </p:cNvPr>
          <p:cNvSpPr>
            <a:spLocks noGrp="1"/>
          </p:cNvSpPr>
          <p:nvPr>
            <p:ph type="body" sz="quarter" idx="12"/>
          </p:nvPr>
        </p:nvSpPr>
        <p:spPr>
          <a:xfrm>
            <a:off x="6095999" y="2405962"/>
            <a:ext cx="5422901" cy="1218795"/>
          </a:xfrm>
        </p:spPr>
        <p:txBody>
          <a:bodyPr/>
          <a:lstStyle/>
          <a:p>
            <a:r>
              <a:rPr lang="zh-CN" altLang="en-US" dirty="0"/>
              <a:t>风险控制</a:t>
            </a:r>
          </a:p>
        </p:txBody>
      </p:sp>
      <p:sp>
        <p:nvSpPr>
          <p:cNvPr id="5" name="内容占位符 4">
            <a:extLst>
              <a:ext uri="{FF2B5EF4-FFF2-40B4-BE49-F238E27FC236}">
                <a16:creationId xmlns:a16="http://schemas.microsoft.com/office/drawing/2014/main" xmlns="" id="{FE6F6DB8-DD49-4B80-AEEB-9F935AF177CD}"/>
              </a:ext>
            </a:extLst>
          </p:cNvPr>
          <p:cNvSpPr>
            <a:spLocks noGrp="1"/>
          </p:cNvSpPr>
          <p:nvPr>
            <p:ph sz="quarter" idx="11"/>
          </p:nvPr>
        </p:nvSpPr>
        <p:spPr>
          <a:xfrm>
            <a:off x="6095999" y="3856940"/>
            <a:ext cx="5391319" cy="332399"/>
          </a:xfrm>
        </p:spPr>
        <p:txBody>
          <a:bodyPr/>
          <a:lstStyle/>
          <a:p>
            <a:r>
              <a:rPr lang="en-US" altLang="zh-CN" dirty="0"/>
              <a:t>RISK CONTROL</a:t>
            </a:r>
          </a:p>
        </p:txBody>
      </p:sp>
      <p:sp>
        <p:nvSpPr>
          <p:cNvPr id="4" name="文本占位符 3">
            <a:extLst>
              <a:ext uri="{FF2B5EF4-FFF2-40B4-BE49-F238E27FC236}">
                <a16:creationId xmlns:a16="http://schemas.microsoft.com/office/drawing/2014/main" xmlns="" id="{DB5DAE64-1E6A-4133-91FB-C1858F5FCFB1}"/>
              </a:ext>
            </a:extLst>
          </p:cNvPr>
          <p:cNvSpPr>
            <a:spLocks noGrp="1"/>
          </p:cNvSpPr>
          <p:nvPr>
            <p:ph type="body" sz="quarter" idx="10"/>
          </p:nvPr>
        </p:nvSpPr>
        <p:spPr/>
        <p:txBody>
          <a:bodyPr/>
          <a:lstStyle/>
          <a:p>
            <a:r>
              <a:rPr lang="en-US" altLang="zh-CN" dirty="0">
                <a:ln w="19050">
                  <a:solidFill>
                    <a:schemeClr val="accent5"/>
                  </a:solidFill>
                </a:ln>
                <a:noFill/>
              </a:rPr>
              <a:t>Part 06</a:t>
            </a:r>
          </a:p>
          <a:p>
            <a:r>
              <a:rPr lang="zh-CN" altLang="en-US" dirty="0">
                <a:solidFill>
                  <a:schemeClr val="tx1"/>
                </a:solidFill>
              </a:rPr>
              <a:t>第六部分</a:t>
            </a:r>
          </a:p>
          <a:p>
            <a:endParaRPr lang="zh-CN" altLang="en-US" dirty="0"/>
          </a:p>
        </p:txBody>
      </p:sp>
    </p:spTree>
    <p:extLst>
      <p:ext uri="{BB962C8B-B14F-4D97-AF65-F5344CB8AC3E}">
        <p14:creationId xmlns:p14="http://schemas.microsoft.com/office/powerpoint/2010/main" val="5071739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矩形 130">
            <a:extLst>
              <a:ext uri="{FF2B5EF4-FFF2-40B4-BE49-F238E27FC236}">
                <a16:creationId xmlns:a16="http://schemas.microsoft.com/office/drawing/2014/main" xmlns="" id="{EDCC74AA-7897-4FC6-9092-CEA24198E137}"/>
              </a:ext>
            </a:extLst>
          </p:cNvPr>
          <p:cNvSpPr/>
          <p:nvPr/>
        </p:nvSpPr>
        <p:spPr>
          <a:xfrm>
            <a:off x="2392680" y="1746973"/>
            <a:ext cx="12420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a:extLst>
              <a:ext uri="{FF2B5EF4-FFF2-40B4-BE49-F238E27FC236}">
                <a16:creationId xmlns:a16="http://schemas.microsoft.com/office/drawing/2014/main" xmlns="" id="{6E73504C-20DF-4CF6-BD30-B070205AEC53}"/>
              </a:ext>
            </a:extLst>
          </p:cNvPr>
          <p:cNvSpPr/>
          <p:nvPr/>
        </p:nvSpPr>
        <p:spPr>
          <a:xfrm>
            <a:off x="1783080" y="3780038"/>
            <a:ext cx="18516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a:extLst>
              <a:ext uri="{FF2B5EF4-FFF2-40B4-BE49-F238E27FC236}">
                <a16:creationId xmlns:a16="http://schemas.microsoft.com/office/drawing/2014/main" xmlns="" id="{4D3C78B6-370B-4DE6-9BC7-2D5EBE2B3535}"/>
              </a:ext>
            </a:extLst>
          </p:cNvPr>
          <p:cNvSpPr/>
          <p:nvPr/>
        </p:nvSpPr>
        <p:spPr>
          <a:xfrm>
            <a:off x="8575299" y="1746973"/>
            <a:ext cx="12420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a16="http://schemas.microsoft.com/office/drawing/2014/main" xmlns="" id="{5B585BE9-2F37-4881-881E-D09325889B9E}"/>
              </a:ext>
            </a:extLst>
          </p:cNvPr>
          <p:cNvSpPr/>
          <p:nvPr/>
        </p:nvSpPr>
        <p:spPr>
          <a:xfrm>
            <a:off x="8557261" y="3780038"/>
            <a:ext cx="18516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a:extLst>
              <a:ext uri="{FF2B5EF4-FFF2-40B4-BE49-F238E27FC236}">
                <a16:creationId xmlns:a16="http://schemas.microsoft.com/office/drawing/2014/main" xmlns="" id="{CF3A0ED2-6D7B-4606-9D3D-3692D6F10B97}"/>
              </a:ext>
            </a:extLst>
          </p:cNvPr>
          <p:cNvSpPr/>
          <p:nvPr/>
        </p:nvSpPr>
        <p:spPr>
          <a:xfrm>
            <a:off x="5029201" y="5565844"/>
            <a:ext cx="2133598"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风险因素</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52" name="矩形 51">
            <a:extLst>
              <a:ext uri="{FF2B5EF4-FFF2-40B4-BE49-F238E27FC236}">
                <a16:creationId xmlns:a16="http://schemas.microsoft.com/office/drawing/2014/main" xmlns="" id="{76FCD7C7-2E14-4854-880C-DF9235875973}"/>
              </a:ext>
            </a:extLst>
          </p:cNvPr>
          <p:cNvSpPr/>
          <p:nvPr/>
        </p:nvSpPr>
        <p:spPr>
          <a:xfrm>
            <a:off x="4754880" y="5274646"/>
            <a:ext cx="2682240" cy="461665"/>
          </a:xfrm>
          <a:prstGeom prst="rect">
            <a:avLst/>
          </a:prstGeom>
        </p:spPr>
        <p:txBody>
          <a:bodyPr wrap="square">
            <a:spAutoFit/>
          </a:bodyPr>
          <a:lstStyle/>
          <a:p>
            <a:pPr algn="ctr"/>
            <a:r>
              <a:rPr lang="zh-CN" altLang="en-US" sz="2400" b="1" dirty="0">
                <a:latin typeface="+mj-ea"/>
                <a:ea typeface="+mj-ea"/>
              </a:rPr>
              <a:t>变量波动性风险</a:t>
            </a:r>
          </a:p>
        </p:txBody>
      </p:sp>
      <p:sp>
        <p:nvSpPr>
          <p:cNvPr id="53" name="矩形 52">
            <a:extLst>
              <a:ext uri="{FF2B5EF4-FFF2-40B4-BE49-F238E27FC236}">
                <a16:creationId xmlns:a16="http://schemas.microsoft.com/office/drawing/2014/main" xmlns="" id="{9E4E0270-E759-4570-8A21-81C6B0AC78C0}"/>
              </a:ext>
            </a:extLst>
          </p:cNvPr>
          <p:cNvSpPr/>
          <p:nvPr/>
        </p:nvSpPr>
        <p:spPr>
          <a:xfrm>
            <a:off x="3233678" y="5723950"/>
            <a:ext cx="5724644" cy="789127"/>
          </a:xfrm>
          <a:prstGeom prst="rect">
            <a:avLst/>
          </a:prstGeom>
        </p:spPr>
        <p:txBody>
          <a:bodyPr wrap="none">
            <a:spAutoFit/>
          </a:bodyPr>
          <a:lstStyle/>
          <a:p>
            <a:pPr algn="ctr">
              <a:lnSpc>
                <a:spcPct val="150000"/>
              </a:lnSpc>
            </a:pPr>
            <a:r>
              <a:rPr lang="zh-CN" altLang="en-US" sz="1600" dirty="0">
                <a:solidFill>
                  <a:schemeClr val="tx1">
                    <a:lumMod val="75000"/>
                    <a:lumOff val="25000"/>
                  </a:schemeClr>
                </a:solidFill>
                <a:latin typeface="+mn-ea"/>
              </a:rPr>
              <a:t>因市场变量变动而来的风险</a:t>
            </a:r>
            <a:endParaRPr lang="en-US" altLang="zh-CN" sz="1600" dirty="0">
              <a:solidFill>
                <a:schemeClr val="tx1">
                  <a:lumMod val="75000"/>
                  <a:lumOff val="25000"/>
                </a:schemeClr>
              </a:solidFill>
              <a:latin typeface="+mn-ea"/>
            </a:endParaRPr>
          </a:p>
          <a:p>
            <a:pPr algn="ctr">
              <a:lnSpc>
                <a:spcPct val="150000"/>
              </a:lnSpc>
            </a:pPr>
            <a:r>
              <a:rPr lang="zh-CN" altLang="en-US" sz="1600" dirty="0">
                <a:solidFill>
                  <a:schemeClr val="tx1">
                    <a:lumMod val="75000"/>
                    <a:lumOff val="25000"/>
                  </a:schemeClr>
                </a:solidFill>
                <a:latin typeface="+mn-ea"/>
              </a:rPr>
              <a:t>或被定义为金融资产及其组合的价值对市场变量变化的敏感度</a:t>
            </a:r>
          </a:p>
        </p:txBody>
      </p:sp>
      <p:sp>
        <p:nvSpPr>
          <p:cNvPr id="54" name="矩形 53">
            <a:extLst>
              <a:ext uri="{FF2B5EF4-FFF2-40B4-BE49-F238E27FC236}">
                <a16:creationId xmlns:a16="http://schemas.microsoft.com/office/drawing/2014/main" xmlns="" id="{FE37875A-CF2C-4421-9BBF-2E8DC2A7628C}"/>
              </a:ext>
            </a:extLst>
          </p:cNvPr>
          <p:cNvSpPr/>
          <p:nvPr/>
        </p:nvSpPr>
        <p:spPr>
          <a:xfrm>
            <a:off x="976443" y="3478531"/>
            <a:ext cx="2745078" cy="461665"/>
          </a:xfrm>
          <a:prstGeom prst="rect">
            <a:avLst/>
          </a:prstGeom>
        </p:spPr>
        <p:txBody>
          <a:bodyPr wrap="square">
            <a:spAutoFit/>
          </a:bodyPr>
          <a:lstStyle/>
          <a:p>
            <a:pPr algn="r"/>
            <a:r>
              <a:rPr lang="zh-CN" altLang="en-US" sz="2400" b="1" dirty="0">
                <a:latin typeface="+mj-ea"/>
                <a:ea typeface="+mj-ea"/>
              </a:rPr>
              <a:t>股权价格风险</a:t>
            </a:r>
          </a:p>
        </p:txBody>
      </p:sp>
      <p:sp>
        <p:nvSpPr>
          <p:cNvPr id="55" name="矩形 54">
            <a:extLst>
              <a:ext uri="{FF2B5EF4-FFF2-40B4-BE49-F238E27FC236}">
                <a16:creationId xmlns:a16="http://schemas.microsoft.com/office/drawing/2014/main" xmlns="" id="{2942AA77-39D1-4B8B-8756-7345FDD525ED}"/>
              </a:ext>
            </a:extLst>
          </p:cNvPr>
          <p:cNvSpPr/>
          <p:nvPr/>
        </p:nvSpPr>
        <p:spPr>
          <a:xfrm>
            <a:off x="660399" y="3999686"/>
            <a:ext cx="3061122" cy="1158459"/>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56" name="矩形 55">
            <a:extLst>
              <a:ext uri="{FF2B5EF4-FFF2-40B4-BE49-F238E27FC236}">
                <a16:creationId xmlns:a16="http://schemas.microsoft.com/office/drawing/2014/main" xmlns="" id="{C9C39B4D-EF46-47B8-A9BC-B5300E7510FE}"/>
              </a:ext>
            </a:extLst>
          </p:cNvPr>
          <p:cNvSpPr/>
          <p:nvPr/>
        </p:nvSpPr>
        <p:spPr>
          <a:xfrm>
            <a:off x="8470478" y="3495872"/>
            <a:ext cx="3128497" cy="461665"/>
          </a:xfrm>
          <a:prstGeom prst="rect">
            <a:avLst/>
          </a:prstGeom>
        </p:spPr>
        <p:txBody>
          <a:bodyPr wrap="square">
            <a:spAutoFit/>
          </a:bodyPr>
          <a:lstStyle/>
          <a:p>
            <a:r>
              <a:rPr lang="zh-CN" altLang="en-US" sz="2400" b="1" dirty="0">
                <a:latin typeface="+mj-ea"/>
                <a:ea typeface="+mj-ea"/>
              </a:rPr>
              <a:t>商品价格风险</a:t>
            </a:r>
          </a:p>
        </p:txBody>
      </p:sp>
      <p:sp>
        <p:nvSpPr>
          <p:cNvPr id="57" name="矩形 56">
            <a:extLst>
              <a:ext uri="{FF2B5EF4-FFF2-40B4-BE49-F238E27FC236}">
                <a16:creationId xmlns:a16="http://schemas.microsoft.com/office/drawing/2014/main" xmlns="" id="{36420CDC-AD3F-48BC-A6C6-BD4772702488}"/>
              </a:ext>
            </a:extLst>
          </p:cNvPr>
          <p:cNvSpPr/>
          <p:nvPr/>
        </p:nvSpPr>
        <p:spPr>
          <a:xfrm>
            <a:off x="8470478" y="3966273"/>
            <a:ext cx="3048419" cy="115845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58" name="矩形 57">
            <a:extLst>
              <a:ext uri="{FF2B5EF4-FFF2-40B4-BE49-F238E27FC236}">
                <a16:creationId xmlns:a16="http://schemas.microsoft.com/office/drawing/2014/main" xmlns="" id="{6E0ECBB6-72D9-47C8-A796-D9B161AD2DA8}"/>
              </a:ext>
            </a:extLst>
          </p:cNvPr>
          <p:cNvSpPr/>
          <p:nvPr/>
        </p:nvSpPr>
        <p:spPr>
          <a:xfrm>
            <a:off x="8470478" y="1434045"/>
            <a:ext cx="2506742" cy="461665"/>
          </a:xfrm>
          <a:prstGeom prst="rect">
            <a:avLst/>
          </a:prstGeom>
        </p:spPr>
        <p:txBody>
          <a:bodyPr wrap="square">
            <a:spAutoFit/>
          </a:bodyPr>
          <a:lstStyle/>
          <a:p>
            <a:r>
              <a:rPr lang="zh-CN" altLang="en-US" sz="2400" b="1" dirty="0">
                <a:latin typeface="+mj-ea"/>
                <a:ea typeface="+mj-ea"/>
              </a:rPr>
              <a:t>汇率风险</a:t>
            </a:r>
          </a:p>
        </p:txBody>
      </p:sp>
      <p:sp>
        <p:nvSpPr>
          <p:cNvPr id="59" name="矩形 58">
            <a:extLst>
              <a:ext uri="{FF2B5EF4-FFF2-40B4-BE49-F238E27FC236}">
                <a16:creationId xmlns:a16="http://schemas.microsoft.com/office/drawing/2014/main" xmlns="" id="{A2F9D242-2741-4887-BC94-5C31F9B7608F}"/>
              </a:ext>
            </a:extLst>
          </p:cNvPr>
          <p:cNvSpPr/>
          <p:nvPr/>
        </p:nvSpPr>
        <p:spPr>
          <a:xfrm>
            <a:off x="8470478" y="1978901"/>
            <a:ext cx="3061121" cy="115845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60" name="矩形 59">
            <a:extLst>
              <a:ext uri="{FF2B5EF4-FFF2-40B4-BE49-F238E27FC236}">
                <a16:creationId xmlns:a16="http://schemas.microsoft.com/office/drawing/2014/main" xmlns="" id="{1B40B463-82DD-43C9-B99D-3F734CEEBC58}"/>
              </a:ext>
            </a:extLst>
          </p:cNvPr>
          <p:cNvSpPr/>
          <p:nvPr/>
        </p:nvSpPr>
        <p:spPr>
          <a:xfrm>
            <a:off x="1600325" y="1434045"/>
            <a:ext cx="2121196" cy="461665"/>
          </a:xfrm>
          <a:prstGeom prst="rect">
            <a:avLst/>
          </a:prstGeom>
        </p:spPr>
        <p:txBody>
          <a:bodyPr wrap="square">
            <a:spAutoFit/>
          </a:bodyPr>
          <a:lstStyle/>
          <a:p>
            <a:pPr algn="r"/>
            <a:r>
              <a:rPr lang="zh-CN" altLang="en-US" sz="2400" b="1" dirty="0">
                <a:latin typeface="+mj-ea"/>
                <a:ea typeface="+mj-ea"/>
              </a:rPr>
              <a:t>利率风险</a:t>
            </a:r>
          </a:p>
        </p:txBody>
      </p:sp>
      <p:sp>
        <p:nvSpPr>
          <p:cNvPr id="61" name="矩形 60">
            <a:extLst>
              <a:ext uri="{FF2B5EF4-FFF2-40B4-BE49-F238E27FC236}">
                <a16:creationId xmlns:a16="http://schemas.microsoft.com/office/drawing/2014/main" xmlns="" id="{8F8EA15B-E6A6-496E-AF24-B221776DBA95}"/>
              </a:ext>
            </a:extLst>
          </p:cNvPr>
          <p:cNvSpPr/>
          <p:nvPr/>
        </p:nvSpPr>
        <p:spPr>
          <a:xfrm>
            <a:off x="660400" y="1997866"/>
            <a:ext cx="3061121" cy="1158459"/>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41" name="弧形 40">
            <a:extLst>
              <a:ext uri="{FF2B5EF4-FFF2-40B4-BE49-F238E27FC236}">
                <a16:creationId xmlns:a16="http://schemas.microsoft.com/office/drawing/2014/main" xmlns="" id="{207F4D2A-A992-42D7-88F4-FDFB4EEFE37A}"/>
              </a:ext>
            </a:extLst>
          </p:cNvPr>
          <p:cNvSpPr/>
          <p:nvPr/>
        </p:nvSpPr>
        <p:spPr>
          <a:xfrm>
            <a:off x="4269071" y="1309622"/>
            <a:ext cx="3657004" cy="3657004"/>
          </a:xfrm>
          <a:prstGeom prst="arc">
            <a:avLst>
              <a:gd name="adj1" fmla="val 4340702"/>
              <a:gd name="adj2" fmla="val 4338140"/>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42" name="椭圆 41">
            <a:extLst>
              <a:ext uri="{FF2B5EF4-FFF2-40B4-BE49-F238E27FC236}">
                <a16:creationId xmlns:a16="http://schemas.microsoft.com/office/drawing/2014/main" xmlns="" id="{74B69B11-C346-40C9-861E-2941368B6F5C}"/>
              </a:ext>
            </a:extLst>
          </p:cNvPr>
          <p:cNvSpPr/>
          <p:nvPr/>
        </p:nvSpPr>
        <p:spPr>
          <a:xfrm>
            <a:off x="4985331" y="2069377"/>
            <a:ext cx="2224484" cy="2224484"/>
          </a:xfrm>
          <a:prstGeom prst="ellipse">
            <a:avLst/>
          </a:prstGeom>
          <a:gradFill>
            <a:gsLst>
              <a:gs pos="20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iconfont-1013-691953">
            <a:extLst>
              <a:ext uri="{FF2B5EF4-FFF2-40B4-BE49-F238E27FC236}">
                <a16:creationId xmlns:a16="http://schemas.microsoft.com/office/drawing/2014/main" xmlns="" id="{EFEC6CAF-974B-4E5E-A984-E818047E7515}"/>
              </a:ext>
            </a:extLst>
          </p:cNvPr>
          <p:cNvSpPr/>
          <p:nvPr/>
        </p:nvSpPr>
        <p:spPr>
          <a:xfrm>
            <a:off x="5621186" y="2640284"/>
            <a:ext cx="949628" cy="944880"/>
          </a:xfrm>
          <a:custGeom>
            <a:avLst/>
            <a:gdLst>
              <a:gd name="T0" fmla="*/ 5649 w 10419"/>
              <a:gd name="T1" fmla="*/ 1176 h 10368"/>
              <a:gd name="T2" fmla="*/ 5263 w 10419"/>
              <a:gd name="T3" fmla="*/ 2076 h 10368"/>
              <a:gd name="T4" fmla="*/ 4802 w 10419"/>
              <a:gd name="T5" fmla="*/ 898 h 10368"/>
              <a:gd name="T6" fmla="*/ 5177 w 10419"/>
              <a:gd name="T7" fmla="*/ 8 h 10368"/>
              <a:gd name="T8" fmla="*/ 2133 w 10419"/>
              <a:gd name="T9" fmla="*/ 1032 h 10368"/>
              <a:gd name="T10" fmla="*/ 3039 w 10419"/>
              <a:gd name="T11" fmla="*/ 1857 h 10368"/>
              <a:gd name="T12" fmla="*/ 3173 w 10419"/>
              <a:gd name="T13" fmla="*/ 2773 h 10368"/>
              <a:gd name="T14" fmla="*/ 2326 w 10419"/>
              <a:gd name="T15" fmla="*/ 2307 h 10368"/>
              <a:gd name="T16" fmla="*/ 1839 w 10419"/>
              <a:gd name="T17" fmla="*/ 1182 h 10368"/>
              <a:gd name="T18" fmla="*/ 2133 w 10419"/>
              <a:gd name="T19" fmla="*/ 1032 h 10368"/>
              <a:gd name="T20" fmla="*/ 8692 w 10419"/>
              <a:gd name="T21" fmla="*/ 1739 h 10368"/>
              <a:gd name="T22" fmla="*/ 7958 w 10419"/>
              <a:gd name="T23" fmla="*/ 2591 h 10368"/>
              <a:gd name="T24" fmla="*/ 7256 w 10419"/>
              <a:gd name="T25" fmla="*/ 2886 h 10368"/>
              <a:gd name="T26" fmla="*/ 7502 w 10419"/>
              <a:gd name="T27" fmla="*/ 1846 h 10368"/>
              <a:gd name="T28" fmla="*/ 8065 w 10419"/>
              <a:gd name="T29" fmla="*/ 1235 h 10368"/>
              <a:gd name="T30" fmla="*/ 8226 w 10419"/>
              <a:gd name="T31" fmla="*/ 1176 h 10368"/>
              <a:gd name="T32" fmla="*/ 2541 w 10419"/>
              <a:gd name="T33" fmla="*/ 8689 h 10368"/>
              <a:gd name="T34" fmla="*/ 2621 w 10419"/>
              <a:gd name="T35" fmla="*/ 4884 h 10368"/>
              <a:gd name="T36" fmla="*/ 4679 w 10419"/>
              <a:gd name="T37" fmla="*/ 3014 h 10368"/>
              <a:gd name="T38" fmla="*/ 5316 w 10419"/>
              <a:gd name="T39" fmla="*/ 2977 h 10368"/>
              <a:gd name="T40" fmla="*/ 7706 w 10419"/>
              <a:gd name="T41" fmla="*/ 4884 h 10368"/>
              <a:gd name="T42" fmla="*/ 7787 w 10419"/>
              <a:gd name="T43" fmla="*/ 8689 h 10368"/>
              <a:gd name="T44" fmla="*/ 419 w 10419"/>
              <a:gd name="T45" fmla="*/ 3770 h 10368"/>
              <a:gd name="T46" fmla="*/ 1512 w 10419"/>
              <a:gd name="T47" fmla="*/ 3968 h 10368"/>
              <a:gd name="T48" fmla="*/ 2074 w 10419"/>
              <a:gd name="T49" fmla="*/ 4638 h 10368"/>
              <a:gd name="T50" fmla="*/ 1405 w 10419"/>
              <a:gd name="T51" fmla="*/ 4793 h 10368"/>
              <a:gd name="T52" fmla="*/ 199 w 10419"/>
              <a:gd name="T53" fmla="*/ 4509 h 10368"/>
              <a:gd name="T54" fmla="*/ 419 w 10419"/>
              <a:gd name="T55" fmla="*/ 3770 h 10368"/>
              <a:gd name="T56" fmla="*/ 9823 w 10419"/>
              <a:gd name="T57" fmla="*/ 3984 h 10368"/>
              <a:gd name="T58" fmla="*/ 9624 w 10419"/>
              <a:gd name="T59" fmla="*/ 4857 h 10368"/>
              <a:gd name="T60" fmla="*/ 8537 w 10419"/>
              <a:gd name="T61" fmla="*/ 5002 h 10368"/>
              <a:gd name="T62" fmla="*/ 8430 w 10419"/>
              <a:gd name="T63" fmla="*/ 4209 h 10368"/>
              <a:gd name="T64" fmla="*/ 9491 w 10419"/>
              <a:gd name="T65" fmla="*/ 4032 h 10368"/>
              <a:gd name="T66" fmla="*/ 9823 w 10419"/>
              <a:gd name="T67" fmla="*/ 3984 h 10368"/>
              <a:gd name="T68" fmla="*/ 7160 w 10419"/>
              <a:gd name="T69" fmla="*/ 9048 h 10368"/>
              <a:gd name="T70" fmla="*/ 8714 w 10419"/>
              <a:gd name="T71" fmla="*/ 9717 h 10368"/>
              <a:gd name="T72" fmla="*/ 3489 w 10419"/>
              <a:gd name="T73" fmla="*/ 10237 h 10368"/>
              <a:gd name="T74" fmla="*/ 1876 w 10419"/>
              <a:gd name="T75" fmla="*/ 10205 h 10368"/>
              <a:gd name="T76" fmla="*/ 1849 w 10419"/>
              <a:gd name="T77" fmla="*/ 9090 h 10368"/>
              <a:gd name="T78" fmla="*/ 2026 w 10419"/>
              <a:gd name="T79" fmla="*/ 9048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19" h="10368">
                <a:moveTo>
                  <a:pt x="5177" y="8"/>
                </a:moveTo>
                <a:cubicBezTo>
                  <a:pt x="5772" y="0"/>
                  <a:pt x="5649" y="607"/>
                  <a:pt x="5649" y="1176"/>
                </a:cubicBezTo>
                <a:cubicBezTo>
                  <a:pt x="5649" y="1415"/>
                  <a:pt x="5689" y="1718"/>
                  <a:pt x="5595" y="1873"/>
                </a:cubicBezTo>
                <a:cubicBezTo>
                  <a:pt x="5528" y="1983"/>
                  <a:pt x="5416" y="2051"/>
                  <a:pt x="5263" y="2076"/>
                </a:cubicBezTo>
                <a:cubicBezTo>
                  <a:pt x="5173" y="2091"/>
                  <a:pt x="5090" y="2055"/>
                  <a:pt x="5038" y="2028"/>
                </a:cubicBezTo>
                <a:cubicBezTo>
                  <a:pt x="4710" y="1861"/>
                  <a:pt x="4802" y="1373"/>
                  <a:pt x="4802" y="898"/>
                </a:cubicBezTo>
                <a:cubicBezTo>
                  <a:pt x="4802" y="699"/>
                  <a:pt x="4760" y="431"/>
                  <a:pt x="4823" y="276"/>
                </a:cubicBezTo>
                <a:cubicBezTo>
                  <a:pt x="4893" y="106"/>
                  <a:pt x="5005" y="80"/>
                  <a:pt x="5177" y="8"/>
                </a:cubicBezTo>
                <a:close/>
                <a:moveTo>
                  <a:pt x="5177" y="8"/>
                </a:moveTo>
                <a:close/>
                <a:moveTo>
                  <a:pt x="2133" y="1032"/>
                </a:moveTo>
                <a:cubicBezTo>
                  <a:pt x="2272" y="1031"/>
                  <a:pt x="2367" y="1068"/>
                  <a:pt x="2444" y="1128"/>
                </a:cubicBezTo>
                <a:cubicBezTo>
                  <a:pt x="2642" y="1371"/>
                  <a:pt x="2841" y="1614"/>
                  <a:pt x="3039" y="1857"/>
                </a:cubicBezTo>
                <a:cubicBezTo>
                  <a:pt x="3138" y="1984"/>
                  <a:pt x="3286" y="2102"/>
                  <a:pt x="3350" y="2259"/>
                </a:cubicBezTo>
                <a:cubicBezTo>
                  <a:pt x="3440" y="2478"/>
                  <a:pt x="3308" y="2691"/>
                  <a:pt x="3173" y="2773"/>
                </a:cubicBezTo>
                <a:cubicBezTo>
                  <a:pt x="3031" y="2859"/>
                  <a:pt x="2811" y="2834"/>
                  <a:pt x="2691" y="2746"/>
                </a:cubicBezTo>
                <a:cubicBezTo>
                  <a:pt x="2548" y="2642"/>
                  <a:pt x="2435" y="2447"/>
                  <a:pt x="2326" y="2307"/>
                </a:cubicBezTo>
                <a:cubicBezTo>
                  <a:pt x="2217" y="2173"/>
                  <a:pt x="2108" y="2039"/>
                  <a:pt x="1999" y="1905"/>
                </a:cubicBezTo>
                <a:cubicBezTo>
                  <a:pt x="1849" y="1711"/>
                  <a:pt x="1603" y="1484"/>
                  <a:pt x="1839" y="1182"/>
                </a:cubicBezTo>
                <a:cubicBezTo>
                  <a:pt x="1913" y="1086"/>
                  <a:pt x="2008" y="1081"/>
                  <a:pt x="2133" y="1032"/>
                </a:cubicBezTo>
                <a:close/>
                <a:moveTo>
                  <a:pt x="2133" y="1032"/>
                </a:moveTo>
                <a:close/>
                <a:moveTo>
                  <a:pt x="8226" y="1176"/>
                </a:moveTo>
                <a:cubicBezTo>
                  <a:pt x="8533" y="1171"/>
                  <a:pt x="8826" y="1406"/>
                  <a:pt x="8692" y="1739"/>
                </a:cubicBezTo>
                <a:cubicBezTo>
                  <a:pt x="8627" y="1900"/>
                  <a:pt x="8473" y="2003"/>
                  <a:pt x="8371" y="2130"/>
                </a:cubicBezTo>
                <a:cubicBezTo>
                  <a:pt x="8233" y="2284"/>
                  <a:pt x="8095" y="2437"/>
                  <a:pt x="7958" y="2591"/>
                </a:cubicBezTo>
                <a:cubicBezTo>
                  <a:pt x="7885" y="2681"/>
                  <a:pt x="7803" y="2799"/>
                  <a:pt x="7706" y="2864"/>
                </a:cubicBezTo>
                <a:cubicBezTo>
                  <a:pt x="7597" y="2937"/>
                  <a:pt x="7384" y="2960"/>
                  <a:pt x="7256" y="2886"/>
                </a:cubicBezTo>
                <a:cubicBezTo>
                  <a:pt x="7090" y="2788"/>
                  <a:pt x="6959" y="2525"/>
                  <a:pt x="7095" y="2301"/>
                </a:cubicBezTo>
                <a:cubicBezTo>
                  <a:pt x="7231" y="2150"/>
                  <a:pt x="7367" y="1998"/>
                  <a:pt x="7502" y="1846"/>
                </a:cubicBezTo>
                <a:cubicBezTo>
                  <a:pt x="7610" y="1726"/>
                  <a:pt x="7717" y="1607"/>
                  <a:pt x="7824" y="1487"/>
                </a:cubicBezTo>
                <a:cubicBezTo>
                  <a:pt x="7894" y="1400"/>
                  <a:pt x="7969" y="1295"/>
                  <a:pt x="8065" y="1235"/>
                </a:cubicBezTo>
                <a:cubicBezTo>
                  <a:pt x="8119" y="1215"/>
                  <a:pt x="8172" y="1196"/>
                  <a:pt x="8226" y="1176"/>
                </a:cubicBezTo>
                <a:close/>
                <a:moveTo>
                  <a:pt x="8226" y="1176"/>
                </a:moveTo>
                <a:close/>
                <a:moveTo>
                  <a:pt x="7787" y="8689"/>
                </a:moveTo>
                <a:lnTo>
                  <a:pt x="2541" y="8689"/>
                </a:lnTo>
                <a:lnTo>
                  <a:pt x="2541" y="6283"/>
                </a:lnTo>
                <a:cubicBezTo>
                  <a:pt x="2541" y="5798"/>
                  <a:pt x="2509" y="5262"/>
                  <a:pt x="2621" y="4884"/>
                </a:cubicBezTo>
                <a:cubicBezTo>
                  <a:pt x="2831" y="4176"/>
                  <a:pt x="3237" y="3684"/>
                  <a:pt x="3811" y="3341"/>
                </a:cubicBezTo>
                <a:cubicBezTo>
                  <a:pt x="4061" y="3191"/>
                  <a:pt x="4344" y="3085"/>
                  <a:pt x="4679" y="3014"/>
                </a:cubicBezTo>
                <a:cubicBezTo>
                  <a:pt x="4789" y="3003"/>
                  <a:pt x="4900" y="2993"/>
                  <a:pt x="5011" y="2982"/>
                </a:cubicBezTo>
                <a:cubicBezTo>
                  <a:pt x="5113" y="2980"/>
                  <a:pt x="5215" y="2978"/>
                  <a:pt x="5316" y="2977"/>
                </a:cubicBezTo>
                <a:cubicBezTo>
                  <a:pt x="5544" y="3011"/>
                  <a:pt x="5750" y="3024"/>
                  <a:pt x="5943" y="3084"/>
                </a:cubicBezTo>
                <a:cubicBezTo>
                  <a:pt x="6830" y="3360"/>
                  <a:pt x="7441" y="3985"/>
                  <a:pt x="7706" y="4884"/>
                </a:cubicBezTo>
                <a:cubicBezTo>
                  <a:pt x="7817" y="5261"/>
                  <a:pt x="7787" y="5794"/>
                  <a:pt x="7787" y="6277"/>
                </a:cubicBezTo>
                <a:cubicBezTo>
                  <a:pt x="7787" y="7081"/>
                  <a:pt x="7787" y="7885"/>
                  <a:pt x="7787" y="8689"/>
                </a:cubicBezTo>
                <a:close/>
                <a:moveTo>
                  <a:pt x="7787" y="8689"/>
                </a:moveTo>
                <a:close/>
                <a:moveTo>
                  <a:pt x="419" y="3770"/>
                </a:moveTo>
                <a:cubicBezTo>
                  <a:pt x="572" y="3766"/>
                  <a:pt x="682" y="3801"/>
                  <a:pt x="805" y="3829"/>
                </a:cubicBezTo>
                <a:cubicBezTo>
                  <a:pt x="1040" y="3875"/>
                  <a:pt x="1276" y="3921"/>
                  <a:pt x="1512" y="3968"/>
                </a:cubicBezTo>
                <a:cubicBezTo>
                  <a:pt x="1690" y="4010"/>
                  <a:pt x="1878" y="4012"/>
                  <a:pt x="1989" y="4118"/>
                </a:cubicBezTo>
                <a:cubicBezTo>
                  <a:pt x="2102" y="4227"/>
                  <a:pt x="2183" y="4458"/>
                  <a:pt x="2074" y="4638"/>
                </a:cubicBezTo>
                <a:cubicBezTo>
                  <a:pt x="2015" y="4735"/>
                  <a:pt x="1913" y="4813"/>
                  <a:pt x="1785" y="4841"/>
                </a:cubicBezTo>
                <a:cubicBezTo>
                  <a:pt x="1652" y="4871"/>
                  <a:pt x="1513" y="4818"/>
                  <a:pt x="1405" y="4793"/>
                </a:cubicBezTo>
                <a:cubicBezTo>
                  <a:pt x="1169" y="4747"/>
                  <a:pt x="933" y="4700"/>
                  <a:pt x="697" y="4654"/>
                </a:cubicBezTo>
                <a:cubicBezTo>
                  <a:pt x="516" y="4611"/>
                  <a:pt x="323" y="4606"/>
                  <a:pt x="199" y="4509"/>
                </a:cubicBezTo>
                <a:cubicBezTo>
                  <a:pt x="26" y="4375"/>
                  <a:pt x="0" y="4023"/>
                  <a:pt x="183" y="3877"/>
                </a:cubicBezTo>
                <a:cubicBezTo>
                  <a:pt x="254" y="3820"/>
                  <a:pt x="325" y="3810"/>
                  <a:pt x="419" y="3770"/>
                </a:cubicBezTo>
                <a:close/>
                <a:moveTo>
                  <a:pt x="419" y="3770"/>
                </a:moveTo>
                <a:close/>
                <a:moveTo>
                  <a:pt x="9823" y="3984"/>
                </a:moveTo>
                <a:cubicBezTo>
                  <a:pt x="10178" y="3980"/>
                  <a:pt x="10419" y="4354"/>
                  <a:pt x="10198" y="4654"/>
                </a:cubicBezTo>
                <a:cubicBezTo>
                  <a:pt x="10077" y="4817"/>
                  <a:pt x="9867" y="4811"/>
                  <a:pt x="9624" y="4857"/>
                </a:cubicBezTo>
                <a:cubicBezTo>
                  <a:pt x="9385" y="4893"/>
                  <a:pt x="9146" y="4929"/>
                  <a:pt x="8906" y="4965"/>
                </a:cubicBezTo>
                <a:cubicBezTo>
                  <a:pt x="8800" y="4985"/>
                  <a:pt x="8660" y="5028"/>
                  <a:pt x="8537" y="5002"/>
                </a:cubicBezTo>
                <a:cubicBezTo>
                  <a:pt x="8397" y="4972"/>
                  <a:pt x="8278" y="4883"/>
                  <a:pt x="8226" y="4766"/>
                </a:cubicBezTo>
                <a:cubicBezTo>
                  <a:pt x="8122" y="4530"/>
                  <a:pt x="8257" y="4285"/>
                  <a:pt x="8430" y="4209"/>
                </a:cubicBezTo>
                <a:cubicBezTo>
                  <a:pt x="8529" y="4165"/>
                  <a:pt x="8656" y="4169"/>
                  <a:pt x="8778" y="4145"/>
                </a:cubicBezTo>
                <a:cubicBezTo>
                  <a:pt x="9015" y="4107"/>
                  <a:pt x="9253" y="4070"/>
                  <a:pt x="9491" y="4032"/>
                </a:cubicBezTo>
                <a:cubicBezTo>
                  <a:pt x="9601" y="4016"/>
                  <a:pt x="9712" y="4000"/>
                  <a:pt x="9823" y="3984"/>
                </a:cubicBezTo>
                <a:close/>
                <a:moveTo>
                  <a:pt x="9823" y="3984"/>
                </a:moveTo>
                <a:close/>
                <a:moveTo>
                  <a:pt x="2026" y="9048"/>
                </a:moveTo>
                <a:lnTo>
                  <a:pt x="7160" y="9048"/>
                </a:lnTo>
                <a:cubicBezTo>
                  <a:pt x="7812" y="9048"/>
                  <a:pt x="8382" y="8931"/>
                  <a:pt x="8639" y="9358"/>
                </a:cubicBezTo>
                <a:cubicBezTo>
                  <a:pt x="8687" y="9439"/>
                  <a:pt x="8739" y="9570"/>
                  <a:pt x="8714" y="9717"/>
                </a:cubicBezTo>
                <a:cubicBezTo>
                  <a:pt x="8603" y="10368"/>
                  <a:pt x="7913" y="10237"/>
                  <a:pt x="7176" y="10237"/>
                </a:cubicBezTo>
                <a:lnTo>
                  <a:pt x="3489" y="10237"/>
                </a:lnTo>
                <a:lnTo>
                  <a:pt x="2417" y="10237"/>
                </a:lnTo>
                <a:cubicBezTo>
                  <a:pt x="2235" y="10237"/>
                  <a:pt x="2013" y="10257"/>
                  <a:pt x="1876" y="10205"/>
                </a:cubicBezTo>
                <a:cubicBezTo>
                  <a:pt x="1583" y="10093"/>
                  <a:pt x="1339" y="9702"/>
                  <a:pt x="1560" y="9337"/>
                </a:cubicBezTo>
                <a:cubicBezTo>
                  <a:pt x="1623" y="9233"/>
                  <a:pt x="1731" y="9139"/>
                  <a:pt x="1849" y="9090"/>
                </a:cubicBezTo>
                <a:cubicBezTo>
                  <a:pt x="1908" y="9076"/>
                  <a:pt x="1967" y="9062"/>
                  <a:pt x="2026" y="9048"/>
                </a:cubicBezTo>
                <a:close/>
                <a:moveTo>
                  <a:pt x="2026" y="904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544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a:extLst>
              <a:ext uri="{FF2B5EF4-FFF2-40B4-BE49-F238E27FC236}">
                <a16:creationId xmlns:a16="http://schemas.microsoft.com/office/drawing/2014/main" xmlns="" id="{10256819-C5E4-4B40-A2E5-66CAE689B240}"/>
              </a:ext>
            </a:extLst>
          </p:cNvPr>
          <p:cNvSpPr/>
          <p:nvPr/>
        </p:nvSpPr>
        <p:spPr>
          <a:xfrm>
            <a:off x="0" y="3385725"/>
            <a:ext cx="12192000" cy="347227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风险防范</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99" name="矩形: 圆角 22">
            <a:extLst>
              <a:ext uri="{FF2B5EF4-FFF2-40B4-BE49-F238E27FC236}">
                <a16:creationId xmlns:a16="http://schemas.microsoft.com/office/drawing/2014/main" xmlns="" id="{EDFDFE67-E96F-4E25-85DA-28AEB8D5B9E5}"/>
              </a:ext>
            </a:extLst>
          </p:cNvPr>
          <p:cNvSpPr/>
          <p:nvPr/>
        </p:nvSpPr>
        <p:spPr>
          <a:xfrm>
            <a:off x="656271" y="1686879"/>
            <a:ext cx="3487810" cy="4621846"/>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xmlns="" id="{4DA0A7F8-CA4B-40EB-8457-9B7056667284}"/>
              </a:ext>
            </a:extLst>
          </p:cNvPr>
          <p:cNvSpPr/>
          <p:nvPr/>
        </p:nvSpPr>
        <p:spPr>
          <a:xfrm>
            <a:off x="887997" y="3280963"/>
            <a:ext cx="3024359" cy="1527021"/>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用户数据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在线行为数据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交易数据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传统外部数据</a:t>
            </a:r>
          </a:p>
        </p:txBody>
      </p:sp>
      <p:sp>
        <p:nvSpPr>
          <p:cNvPr id="101" name="矩形 100">
            <a:extLst>
              <a:ext uri="{FF2B5EF4-FFF2-40B4-BE49-F238E27FC236}">
                <a16:creationId xmlns:a16="http://schemas.microsoft.com/office/drawing/2014/main" xmlns="" id="{6A0A3D87-2259-4AEA-B2D5-EB97441B65D3}"/>
              </a:ext>
            </a:extLst>
          </p:cNvPr>
          <p:cNvSpPr/>
          <p:nvPr/>
        </p:nvSpPr>
        <p:spPr>
          <a:xfrm>
            <a:off x="887997" y="1918847"/>
            <a:ext cx="1980029" cy="523220"/>
          </a:xfrm>
          <a:prstGeom prst="rect">
            <a:avLst/>
          </a:prstGeom>
        </p:spPr>
        <p:txBody>
          <a:bodyPr wrap="none">
            <a:spAutoFit/>
          </a:bodyPr>
          <a:lstStyle/>
          <a:p>
            <a:r>
              <a:rPr lang="zh-CN" altLang="en-US" sz="2800" b="1" dirty="0">
                <a:solidFill>
                  <a:schemeClr val="tx1">
                    <a:lumMod val="75000"/>
                    <a:lumOff val="25000"/>
                  </a:schemeClr>
                </a:solidFill>
                <a:latin typeface="+mj-ea"/>
                <a:ea typeface="+mj-ea"/>
              </a:rPr>
              <a:t>决策可持续</a:t>
            </a:r>
          </a:p>
        </p:txBody>
      </p:sp>
      <p:cxnSp>
        <p:nvCxnSpPr>
          <p:cNvPr id="103" name="直接连接符 102">
            <a:extLst>
              <a:ext uri="{FF2B5EF4-FFF2-40B4-BE49-F238E27FC236}">
                <a16:creationId xmlns:a16="http://schemas.microsoft.com/office/drawing/2014/main" xmlns="" id="{3C5EA582-1834-4E8C-A728-F9F40678661C}"/>
              </a:ext>
            </a:extLst>
          </p:cNvPr>
          <p:cNvCxnSpPr>
            <a:cxnSpLocks/>
          </p:cNvCxnSpPr>
          <p:nvPr/>
        </p:nvCxnSpPr>
        <p:spPr>
          <a:xfrm>
            <a:off x="996411"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Rectangle 3">
            <a:extLst>
              <a:ext uri="{FF2B5EF4-FFF2-40B4-BE49-F238E27FC236}">
                <a16:creationId xmlns:a16="http://schemas.microsoft.com/office/drawing/2014/main" xmlns="" id="{5CA79857-99B2-4A10-B705-19827B5C0720}"/>
              </a:ext>
            </a:extLst>
          </p:cNvPr>
          <p:cNvSpPr/>
          <p:nvPr/>
        </p:nvSpPr>
        <p:spPr>
          <a:xfrm>
            <a:off x="656271"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0" name="矩形 119">
            <a:extLst>
              <a:ext uri="{FF2B5EF4-FFF2-40B4-BE49-F238E27FC236}">
                <a16:creationId xmlns:a16="http://schemas.microsoft.com/office/drawing/2014/main" xmlns="" id="{25A03B8E-381A-4443-BE39-A271FA6ECD5A}"/>
              </a:ext>
            </a:extLst>
          </p:cNvPr>
          <p:cNvSpPr/>
          <p:nvPr/>
        </p:nvSpPr>
        <p:spPr>
          <a:xfrm>
            <a:off x="887997" y="2422753"/>
            <a:ext cx="2031325" cy="461665"/>
          </a:xfrm>
          <a:prstGeom prst="rect">
            <a:avLst/>
          </a:prstGeom>
        </p:spPr>
        <p:txBody>
          <a:bodyPr wrap="none">
            <a:spAutoFit/>
          </a:bodyPr>
          <a:lstStyle/>
          <a:p>
            <a:r>
              <a:rPr lang="zh-CN" altLang="en-US" sz="2400" b="1" dirty="0">
                <a:solidFill>
                  <a:schemeClr val="accent4"/>
                </a:solidFill>
                <a:latin typeface="+mj-ea"/>
                <a:ea typeface="+mj-ea"/>
              </a:rPr>
              <a:t>风险数据集市</a:t>
            </a:r>
          </a:p>
        </p:txBody>
      </p:sp>
      <p:sp>
        <p:nvSpPr>
          <p:cNvPr id="97" name="矩形: 圆角 96">
            <a:extLst>
              <a:ext uri="{FF2B5EF4-FFF2-40B4-BE49-F238E27FC236}">
                <a16:creationId xmlns:a16="http://schemas.microsoft.com/office/drawing/2014/main" xmlns="" id="{D8E1C636-9021-49D3-85AE-5E8BF75AD384}"/>
              </a:ext>
            </a:extLst>
          </p:cNvPr>
          <p:cNvSpPr/>
          <p:nvPr/>
        </p:nvSpPr>
        <p:spPr>
          <a:xfrm>
            <a:off x="4343679" y="1686879"/>
            <a:ext cx="3487810" cy="4621846"/>
          </a:xfrm>
          <a:prstGeom prst="roundRect">
            <a:avLst>
              <a:gd name="adj" fmla="val 0"/>
            </a:avLst>
          </a:pr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a16="http://schemas.microsoft.com/office/drawing/2014/main" xmlns="" id="{1C8B84C9-AEDF-4399-9E4C-F8BD6F607C9A}"/>
              </a:ext>
            </a:extLst>
          </p:cNvPr>
          <p:cNvSpPr/>
          <p:nvPr/>
        </p:nvSpPr>
        <p:spPr>
          <a:xfrm>
            <a:off x="4575405" y="3280963"/>
            <a:ext cx="3024359" cy="2265685"/>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申请评分模型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行为评分模型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催收评分模型</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套现交易识别模型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马甲</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经营账号识别模型</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虚假交易识别模型</a:t>
            </a:r>
          </a:p>
        </p:txBody>
      </p:sp>
      <p:sp>
        <p:nvSpPr>
          <p:cNvPr id="105" name="矩形 104">
            <a:extLst>
              <a:ext uri="{FF2B5EF4-FFF2-40B4-BE49-F238E27FC236}">
                <a16:creationId xmlns:a16="http://schemas.microsoft.com/office/drawing/2014/main" xmlns="" id="{61E7E251-2D08-4714-A61D-4A68DFD582C6}"/>
              </a:ext>
            </a:extLst>
          </p:cNvPr>
          <p:cNvSpPr/>
          <p:nvPr/>
        </p:nvSpPr>
        <p:spPr>
          <a:xfrm>
            <a:off x="4575405" y="1918847"/>
            <a:ext cx="2835549" cy="523220"/>
          </a:xfrm>
          <a:prstGeom prst="rect">
            <a:avLst/>
          </a:prstGeom>
        </p:spPr>
        <p:txBody>
          <a:bodyPr wrap="square">
            <a:spAutoFit/>
          </a:bodyPr>
          <a:lstStyle/>
          <a:p>
            <a:r>
              <a:rPr lang="ja-JP" altLang="en-US" sz="2800" b="1" dirty="0">
                <a:solidFill>
                  <a:schemeClr val="tx1">
                    <a:lumMod val="75000"/>
                    <a:lumOff val="25000"/>
                  </a:schemeClr>
                </a:solidFill>
                <a:latin typeface="+mj-ea"/>
                <a:ea typeface="+mj-ea"/>
              </a:rPr>
              <a:t>决策智能化</a:t>
            </a:r>
          </a:p>
        </p:txBody>
      </p:sp>
      <p:cxnSp>
        <p:nvCxnSpPr>
          <p:cNvPr id="109" name="直接连接符 108">
            <a:extLst>
              <a:ext uri="{FF2B5EF4-FFF2-40B4-BE49-F238E27FC236}">
                <a16:creationId xmlns:a16="http://schemas.microsoft.com/office/drawing/2014/main" xmlns="" id="{599BA84A-3758-4CEB-8D4F-EE66E2F49588}"/>
              </a:ext>
            </a:extLst>
          </p:cNvPr>
          <p:cNvCxnSpPr>
            <a:cxnSpLocks/>
          </p:cNvCxnSpPr>
          <p:nvPr/>
        </p:nvCxnSpPr>
        <p:spPr>
          <a:xfrm>
            <a:off x="4683819"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7" name="Rectangle 3">
            <a:extLst>
              <a:ext uri="{FF2B5EF4-FFF2-40B4-BE49-F238E27FC236}">
                <a16:creationId xmlns:a16="http://schemas.microsoft.com/office/drawing/2014/main" xmlns="" id="{602E2436-4D32-4375-89C9-151DE879F62A}"/>
              </a:ext>
            </a:extLst>
          </p:cNvPr>
          <p:cNvSpPr/>
          <p:nvPr/>
        </p:nvSpPr>
        <p:spPr>
          <a:xfrm>
            <a:off x="4343679"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1" name="矩形 120">
            <a:extLst>
              <a:ext uri="{FF2B5EF4-FFF2-40B4-BE49-F238E27FC236}">
                <a16:creationId xmlns:a16="http://schemas.microsoft.com/office/drawing/2014/main" xmlns="" id="{1C376AC6-A133-4310-A94E-76A61ABF7234}"/>
              </a:ext>
            </a:extLst>
          </p:cNvPr>
          <p:cNvSpPr/>
          <p:nvPr/>
        </p:nvSpPr>
        <p:spPr>
          <a:xfrm>
            <a:off x="4575405" y="2422753"/>
            <a:ext cx="2031325" cy="461665"/>
          </a:xfrm>
          <a:prstGeom prst="rect">
            <a:avLst/>
          </a:prstGeom>
        </p:spPr>
        <p:txBody>
          <a:bodyPr wrap="none">
            <a:spAutoFit/>
          </a:bodyPr>
          <a:lstStyle/>
          <a:p>
            <a:r>
              <a:rPr lang="zh-CN" altLang="en-US" sz="2400" b="1" dirty="0">
                <a:solidFill>
                  <a:schemeClr val="accent4"/>
                </a:solidFill>
                <a:latin typeface="+mj-ea"/>
                <a:ea typeface="+mj-ea"/>
              </a:rPr>
              <a:t>建立评分模型</a:t>
            </a:r>
          </a:p>
        </p:txBody>
      </p:sp>
      <p:sp>
        <p:nvSpPr>
          <p:cNvPr id="110" name="矩形: 圆角 109">
            <a:extLst>
              <a:ext uri="{FF2B5EF4-FFF2-40B4-BE49-F238E27FC236}">
                <a16:creationId xmlns:a16="http://schemas.microsoft.com/office/drawing/2014/main" xmlns="" id="{402D51CD-FCB8-4555-9A00-AC5CF07F4AA3}"/>
              </a:ext>
            </a:extLst>
          </p:cNvPr>
          <p:cNvSpPr/>
          <p:nvPr/>
        </p:nvSpPr>
        <p:spPr>
          <a:xfrm>
            <a:off x="8031087" y="1686879"/>
            <a:ext cx="3487810" cy="4621846"/>
          </a:xfrm>
          <a:prstGeom prst="roundRect">
            <a:avLst>
              <a:gd name="adj" fmla="val 0"/>
            </a:avLst>
          </a:pr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a16="http://schemas.microsoft.com/office/drawing/2014/main" xmlns="" id="{ACD796B2-8F90-4DCE-BBC1-C73459DE6461}"/>
              </a:ext>
            </a:extLst>
          </p:cNvPr>
          <p:cNvSpPr/>
          <p:nvPr/>
        </p:nvSpPr>
        <p:spPr>
          <a:xfrm>
            <a:off x="8262812" y="3280963"/>
            <a:ext cx="3024359" cy="1157689"/>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风险决策系统</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订单监控系统</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催妆管理系统</a:t>
            </a:r>
          </a:p>
        </p:txBody>
      </p:sp>
      <p:sp>
        <p:nvSpPr>
          <p:cNvPr id="112" name="矩形 111">
            <a:extLst>
              <a:ext uri="{FF2B5EF4-FFF2-40B4-BE49-F238E27FC236}">
                <a16:creationId xmlns:a16="http://schemas.microsoft.com/office/drawing/2014/main" xmlns="" id="{14DE1E02-20DB-4211-ACB4-80C6DE37BA83}"/>
              </a:ext>
            </a:extLst>
          </p:cNvPr>
          <p:cNvSpPr/>
          <p:nvPr/>
        </p:nvSpPr>
        <p:spPr>
          <a:xfrm>
            <a:off x="8262812" y="1918847"/>
            <a:ext cx="2195483" cy="523220"/>
          </a:xfrm>
          <a:prstGeom prst="rect">
            <a:avLst/>
          </a:prstGeom>
        </p:spPr>
        <p:txBody>
          <a:bodyPr wrap="square">
            <a:spAutoFit/>
          </a:bodyPr>
          <a:lstStyle/>
          <a:p>
            <a:r>
              <a:rPr lang="zh-CN" altLang="en-US" sz="2800" b="1" dirty="0">
                <a:solidFill>
                  <a:schemeClr val="tx1">
                    <a:lumMod val="75000"/>
                    <a:lumOff val="25000"/>
                  </a:schemeClr>
                </a:solidFill>
                <a:latin typeface="+mj-ea"/>
                <a:ea typeface="+mj-ea"/>
              </a:rPr>
              <a:t>决策自动化</a:t>
            </a:r>
          </a:p>
        </p:txBody>
      </p:sp>
      <p:cxnSp>
        <p:nvCxnSpPr>
          <p:cNvPr id="113" name="直接连接符 112">
            <a:extLst>
              <a:ext uri="{FF2B5EF4-FFF2-40B4-BE49-F238E27FC236}">
                <a16:creationId xmlns:a16="http://schemas.microsoft.com/office/drawing/2014/main" xmlns="" id="{31D90C76-51D6-4C0A-8A01-22C3E6179C66}"/>
              </a:ext>
            </a:extLst>
          </p:cNvPr>
          <p:cNvCxnSpPr>
            <a:cxnSpLocks/>
          </p:cNvCxnSpPr>
          <p:nvPr/>
        </p:nvCxnSpPr>
        <p:spPr>
          <a:xfrm>
            <a:off x="8371227"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8" name="Rectangle 3">
            <a:extLst>
              <a:ext uri="{FF2B5EF4-FFF2-40B4-BE49-F238E27FC236}">
                <a16:creationId xmlns:a16="http://schemas.microsoft.com/office/drawing/2014/main" xmlns="" id="{BDDCCCF2-A5B6-4848-8EB4-720B61C56E71}"/>
              </a:ext>
            </a:extLst>
          </p:cNvPr>
          <p:cNvSpPr/>
          <p:nvPr/>
        </p:nvSpPr>
        <p:spPr>
          <a:xfrm>
            <a:off x="8031087"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2" name="矩形 121">
            <a:extLst>
              <a:ext uri="{FF2B5EF4-FFF2-40B4-BE49-F238E27FC236}">
                <a16:creationId xmlns:a16="http://schemas.microsoft.com/office/drawing/2014/main" xmlns="" id="{1AE58C6A-B9D7-4D6A-9B79-605477A6498F}"/>
              </a:ext>
            </a:extLst>
          </p:cNvPr>
          <p:cNvSpPr/>
          <p:nvPr/>
        </p:nvSpPr>
        <p:spPr>
          <a:xfrm>
            <a:off x="8262812" y="2422753"/>
            <a:ext cx="2031325" cy="461665"/>
          </a:xfrm>
          <a:prstGeom prst="rect">
            <a:avLst/>
          </a:prstGeom>
        </p:spPr>
        <p:txBody>
          <a:bodyPr wrap="none">
            <a:spAutoFit/>
          </a:bodyPr>
          <a:lstStyle/>
          <a:p>
            <a:r>
              <a:rPr lang="zh-CN" altLang="en-US" sz="2400" b="1" dirty="0">
                <a:solidFill>
                  <a:schemeClr val="accent4"/>
                </a:solidFill>
                <a:latin typeface="+mj-ea"/>
                <a:ea typeface="+mj-ea"/>
              </a:rPr>
              <a:t>在线自动决策</a:t>
            </a:r>
          </a:p>
        </p:txBody>
      </p:sp>
    </p:spTree>
    <p:extLst>
      <p:ext uri="{BB962C8B-B14F-4D97-AF65-F5344CB8AC3E}">
        <p14:creationId xmlns:p14="http://schemas.microsoft.com/office/powerpoint/2010/main" val="33430405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19DA12FA-DAAD-4EAF-B7FB-DEBD855DA0DA}"/>
              </a:ext>
            </a:extLst>
          </p:cNvPr>
          <p:cNvGrpSpPr/>
          <p:nvPr/>
        </p:nvGrpSpPr>
        <p:grpSpPr>
          <a:xfrm>
            <a:off x="874714" y="1233488"/>
            <a:ext cx="10442574" cy="5647957"/>
            <a:chOff x="738426" y="728663"/>
            <a:chExt cx="10715149" cy="7227688"/>
          </a:xfrm>
        </p:grpSpPr>
        <p:grpSp>
          <p:nvGrpSpPr>
            <p:cNvPr id="12" name="图形 1">
              <a:extLst>
                <a:ext uri="{FF2B5EF4-FFF2-40B4-BE49-F238E27FC236}">
                  <a16:creationId xmlns:a16="http://schemas.microsoft.com/office/drawing/2014/main" xmlns="" id="{3C2505D3-C2C6-4602-9ED1-EAC46069626E}"/>
                </a:ext>
              </a:extLst>
            </p:cNvPr>
            <p:cNvGrpSpPr/>
            <p:nvPr/>
          </p:nvGrpSpPr>
          <p:grpSpPr>
            <a:xfrm>
              <a:off x="738426" y="728663"/>
              <a:ext cx="10715149" cy="7227688"/>
              <a:chOff x="874806" y="949008"/>
              <a:chExt cx="10715149" cy="7227688"/>
            </a:xfrm>
            <a:effectLst>
              <a:outerShdw blurRad="812800" dist="228600" dir="18900000" algn="bl" rotWithShape="0">
                <a:schemeClr val="accent2">
                  <a:alpha val="10000"/>
                </a:schemeClr>
              </a:outerShdw>
            </a:effectLst>
          </p:grpSpPr>
          <p:grpSp>
            <p:nvGrpSpPr>
              <p:cNvPr id="16" name="图形 1">
                <a:extLst>
                  <a:ext uri="{FF2B5EF4-FFF2-40B4-BE49-F238E27FC236}">
                    <a16:creationId xmlns:a16="http://schemas.microsoft.com/office/drawing/2014/main" xmlns="" id="{6F9938EF-6344-4CD5-99AC-CFC938FBA824}"/>
                  </a:ext>
                </a:extLst>
              </p:cNvPr>
              <p:cNvGrpSpPr/>
              <p:nvPr/>
            </p:nvGrpSpPr>
            <p:grpSpPr>
              <a:xfrm>
                <a:off x="874806" y="967404"/>
                <a:ext cx="10715149" cy="7167549"/>
                <a:chOff x="874806" y="967404"/>
                <a:chExt cx="10715149" cy="7167549"/>
              </a:xfrm>
            </p:grpSpPr>
            <p:grpSp>
              <p:nvGrpSpPr>
                <p:cNvPr id="20" name="图形 1">
                  <a:extLst>
                    <a:ext uri="{FF2B5EF4-FFF2-40B4-BE49-F238E27FC236}">
                      <a16:creationId xmlns:a16="http://schemas.microsoft.com/office/drawing/2014/main" xmlns="" id="{EF2744E0-350A-4B06-A668-EF843F291077}"/>
                    </a:ext>
                  </a:extLst>
                </p:cNvPr>
                <p:cNvGrpSpPr/>
                <p:nvPr/>
              </p:nvGrpSpPr>
              <p:grpSpPr>
                <a:xfrm>
                  <a:off x="874806" y="967949"/>
                  <a:ext cx="426973" cy="7167004"/>
                  <a:chOff x="874806" y="967949"/>
                  <a:chExt cx="426973" cy="7167004"/>
                </a:xfrm>
              </p:grpSpPr>
              <p:sp>
                <p:nvSpPr>
                  <p:cNvPr id="31" name="任意多边形: 形状 5">
                    <a:extLst>
                      <a:ext uri="{FF2B5EF4-FFF2-40B4-BE49-F238E27FC236}">
                        <a16:creationId xmlns:a16="http://schemas.microsoft.com/office/drawing/2014/main" xmlns="" id="{75046FF0-8344-44CE-A6BD-94D48E7A2CDC}"/>
                      </a:ext>
                    </a:extLst>
                  </p:cNvPr>
                  <p:cNvSpPr/>
                  <p:nvPr/>
                </p:nvSpPr>
                <p:spPr>
                  <a:xfrm>
                    <a:off x="874806" y="1003464"/>
                    <a:ext cx="227298" cy="7092817"/>
                  </a:xfrm>
                  <a:custGeom>
                    <a:avLst/>
                    <a:gdLst>
                      <a:gd name="connsiteX0" fmla="*/ 0 w 227298"/>
                      <a:gd name="connsiteY0" fmla="*/ 0 h 7092817"/>
                      <a:gd name="connsiteX1" fmla="*/ 227298 w 227298"/>
                      <a:gd name="connsiteY1" fmla="*/ 0 h 7092817"/>
                      <a:gd name="connsiteX2" fmla="*/ 227298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8" y="0"/>
                        </a:lnTo>
                        <a:lnTo>
                          <a:pt x="227298" y="7092817"/>
                        </a:lnTo>
                        <a:lnTo>
                          <a:pt x="0" y="7092817"/>
                        </a:lnTo>
                        <a:close/>
                      </a:path>
                    </a:pathLst>
                  </a:custGeom>
                  <a:gradFill flip="none" rotWithShape="1">
                    <a:gsLst>
                      <a:gs pos="0">
                        <a:schemeClr val="accent4">
                          <a:lumMod val="60000"/>
                          <a:lumOff val="40000"/>
                        </a:schemeClr>
                      </a:gs>
                      <a:gs pos="85000">
                        <a:schemeClr val="accent4"/>
                      </a:gs>
                    </a:gsLst>
                    <a:lin ang="5400000" scaled="1"/>
                    <a:tileRect/>
                  </a:gradFill>
                  <a:ln w="7891" cap="flat">
                    <a:noFill/>
                    <a:prstDash val="solid"/>
                    <a:miter/>
                  </a:ln>
                </p:spPr>
                <p:txBody>
                  <a:bodyPr rtlCol="0" anchor="ctr"/>
                  <a:lstStyle/>
                  <a:p>
                    <a:endParaRPr lang="zh-CN" altLang="en-US"/>
                  </a:p>
                </p:txBody>
              </p:sp>
              <p:sp>
                <p:nvSpPr>
                  <p:cNvPr id="32" name="任意多边形: 形状 6">
                    <a:extLst>
                      <a:ext uri="{FF2B5EF4-FFF2-40B4-BE49-F238E27FC236}">
                        <a16:creationId xmlns:a16="http://schemas.microsoft.com/office/drawing/2014/main" xmlns="" id="{3D506859-05ED-4C0E-B832-98CAC49101D0}"/>
                      </a:ext>
                    </a:extLst>
                  </p:cNvPr>
                  <p:cNvSpPr/>
                  <p:nvPr/>
                </p:nvSpPr>
                <p:spPr>
                  <a:xfrm>
                    <a:off x="967935" y="997151"/>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endParaRPr lang="zh-CN" altLang="en-US"/>
                  </a:p>
                </p:txBody>
              </p:sp>
              <p:sp>
                <p:nvSpPr>
                  <p:cNvPr id="33" name="任意多边形: 形状 7">
                    <a:extLst>
                      <a:ext uri="{FF2B5EF4-FFF2-40B4-BE49-F238E27FC236}">
                        <a16:creationId xmlns:a16="http://schemas.microsoft.com/office/drawing/2014/main" xmlns="" id="{81A7016D-5952-46F5-B94E-0D2EF6424A52}"/>
                      </a:ext>
                    </a:extLst>
                  </p:cNvPr>
                  <p:cNvSpPr/>
                  <p:nvPr/>
                </p:nvSpPr>
                <p:spPr>
                  <a:xfrm>
                    <a:off x="988455" y="993994"/>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chemeClr val="accent4">
                      <a:lumMod val="60000"/>
                      <a:lumOff val="40000"/>
                    </a:schemeClr>
                  </a:solidFill>
                  <a:ln w="7891" cap="flat">
                    <a:noFill/>
                    <a:prstDash val="solid"/>
                    <a:miter/>
                  </a:ln>
                </p:spPr>
                <p:txBody>
                  <a:bodyPr rtlCol="0" anchor="ctr"/>
                  <a:lstStyle/>
                  <a:p>
                    <a:endParaRPr lang="zh-CN" altLang="en-US"/>
                  </a:p>
                </p:txBody>
              </p:sp>
              <p:sp>
                <p:nvSpPr>
                  <p:cNvPr id="34" name="任意多边形: 形状 8">
                    <a:extLst>
                      <a:ext uri="{FF2B5EF4-FFF2-40B4-BE49-F238E27FC236}">
                        <a16:creationId xmlns:a16="http://schemas.microsoft.com/office/drawing/2014/main" xmlns="" id="{5BE6BE59-2C20-407F-B254-D8112F2E2344}"/>
                      </a:ext>
                    </a:extLst>
                  </p:cNvPr>
                  <p:cNvSpPr/>
                  <p:nvPr/>
                </p:nvSpPr>
                <p:spPr>
                  <a:xfrm>
                    <a:off x="1014499" y="984523"/>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rgbClr val="EBEBEB"/>
                  </a:solidFill>
                  <a:ln w="7891" cap="flat">
                    <a:noFill/>
                    <a:prstDash val="solid"/>
                    <a:miter/>
                  </a:ln>
                </p:spPr>
                <p:txBody>
                  <a:bodyPr rtlCol="0" anchor="ctr"/>
                  <a:lstStyle/>
                  <a:p>
                    <a:endParaRPr lang="zh-CN" altLang="en-US"/>
                  </a:p>
                </p:txBody>
              </p:sp>
              <p:sp>
                <p:nvSpPr>
                  <p:cNvPr id="35" name="任意多边形: 形状 9">
                    <a:extLst>
                      <a:ext uri="{FF2B5EF4-FFF2-40B4-BE49-F238E27FC236}">
                        <a16:creationId xmlns:a16="http://schemas.microsoft.com/office/drawing/2014/main" xmlns="" id="{DA40E970-8631-4F7A-B265-668A7938949F}"/>
                      </a:ext>
                    </a:extLst>
                  </p:cNvPr>
                  <p:cNvSpPr/>
                  <p:nvPr/>
                </p:nvSpPr>
                <p:spPr>
                  <a:xfrm>
                    <a:off x="1031073" y="975052"/>
                    <a:ext cx="228876" cy="7151220"/>
                  </a:xfrm>
                  <a:custGeom>
                    <a:avLst/>
                    <a:gdLst>
                      <a:gd name="connsiteX0" fmla="*/ 0 w 228876"/>
                      <a:gd name="connsiteY0" fmla="*/ 0 h 7151220"/>
                      <a:gd name="connsiteX1" fmla="*/ 228877 w 228876"/>
                      <a:gd name="connsiteY1" fmla="*/ 0 h 7151220"/>
                      <a:gd name="connsiteX2" fmla="*/ 228877 w 228876"/>
                      <a:gd name="connsiteY2" fmla="*/ 7151221 h 7151220"/>
                      <a:gd name="connsiteX3" fmla="*/ 0 w 228876"/>
                      <a:gd name="connsiteY3" fmla="*/ 7151221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1"/>
                        </a:lnTo>
                        <a:lnTo>
                          <a:pt x="0" y="7151221"/>
                        </a:lnTo>
                        <a:close/>
                      </a:path>
                    </a:pathLst>
                  </a:custGeom>
                  <a:solidFill>
                    <a:srgbClr val="E3E3E3"/>
                  </a:solidFill>
                  <a:ln w="7891" cap="flat">
                    <a:noFill/>
                    <a:prstDash val="solid"/>
                    <a:miter/>
                  </a:ln>
                </p:spPr>
                <p:txBody>
                  <a:bodyPr rtlCol="0" anchor="ctr"/>
                  <a:lstStyle/>
                  <a:p>
                    <a:endParaRPr lang="zh-CN" altLang="en-US"/>
                  </a:p>
                </p:txBody>
              </p:sp>
              <p:sp>
                <p:nvSpPr>
                  <p:cNvPr id="36" name="任意多边形: 形状 10">
                    <a:extLst>
                      <a:ext uri="{FF2B5EF4-FFF2-40B4-BE49-F238E27FC236}">
                        <a16:creationId xmlns:a16="http://schemas.microsoft.com/office/drawing/2014/main" xmlns="" id="{BE022EB5-84DD-4604-BC41-95746AC54CEB}"/>
                      </a:ext>
                    </a:extLst>
                  </p:cNvPr>
                  <p:cNvSpPr/>
                  <p:nvPr/>
                </p:nvSpPr>
                <p:spPr>
                  <a:xfrm>
                    <a:off x="1072113" y="967949"/>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endParaRPr lang="zh-CN" altLang="en-US"/>
                  </a:p>
                </p:txBody>
              </p:sp>
            </p:grpSp>
            <p:grpSp>
              <p:nvGrpSpPr>
                <p:cNvPr id="21" name="图形 1">
                  <a:extLst>
                    <a:ext uri="{FF2B5EF4-FFF2-40B4-BE49-F238E27FC236}">
                      <a16:creationId xmlns:a16="http://schemas.microsoft.com/office/drawing/2014/main" xmlns="" id="{87B09719-C413-45D5-BF47-D3C0012C2C3C}"/>
                    </a:ext>
                  </a:extLst>
                </p:cNvPr>
                <p:cNvGrpSpPr/>
                <p:nvPr/>
              </p:nvGrpSpPr>
              <p:grpSpPr>
                <a:xfrm>
                  <a:off x="11141988" y="967404"/>
                  <a:ext cx="447967" cy="7167004"/>
                  <a:chOff x="11141988" y="967404"/>
                  <a:chExt cx="447967" cy="7167004"/>
                </a:xfrm>
              </p:grpSpPr>
              <p:sp>
                <p:nvSpPr>
                  <p:cNvPr id="22" name="任意多边形: 形状 12">
                    <a:extLst>
                      <a:ext uri="{FF2B5EF4-FFF2-40B4-BE49-F238E27FC236}">
                        <a16:creationId xmlns:a16="http://schemas.microsoft.com/office/drawing/2014/main" xmlns="" id="{82AABFED-8495-49A4-882E-3E200D89C653}"/>
                      </a:ext>
                    </a:extLst>
                  </p:cNvPr>
                  <p:cNvSpPr/>
                  <p:nvPr/>
                </p:nvSpPr>
                <p:spPr>
                  <a:xfrm rot="-10800000">
                    <a:off x="11362657" y="1004214"/>
                    <a:ext cx="227298" cy="7092817"/>
                  </a:xfrm>
                  <a:custGeom>
                    <a:avLst/>
                    <a:gdLst>
                      <a:gd name="connsiteX0" fmla="*/ 0 w 227298"/>
                      <a:gd name="connsiteY0" fmla="*/ 0 h 7092817"/>
                      <a:gd name="connsiteX1" fmla="*/ 227299 w 227298"/>
                      <a:gd name="connsiteY1" fmla="*/ 0 h 7092817"/>
                      <a:gd name="connsiteX2" fmla="*/ 227299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9" y="0"/>
                        </a:lnTo>
                        <a:lnTo>
                          <a:pt x="227299" y="7092817"/>
                        </a:lnTo>
                        <a:lnTo>
                          <a:pt x="0" y="7092817"/>
                        </a:lnTo>
                        <a:close/>
                      </a:path>
                    </a:pathLst>
                  </a:custGeom>
                  <a:gradFill>
                    <a:gsLst>
                      <a:gs pos="0">
                        <a:schemeClr val="accent4">
                          <a:lumMod val="60000"/>
                          <a:lumOff val="40000"/>
                        </a:schemeClr>
                      </a:gs>
                      <a:gs pos="85000">
                        <a:schemeClr val="accent4"/>
                      </a:gs>
                    </a:gsLst>
                    <a:lin ang="16200000" scaled="1"/>
                  </a:gradFill>
                  <a:ln w="7891" cap="flat">
                    <a:noFill/>
                    <a:prstDash val="solid"/>
                    <a:miter/>
                  </a:ln>
                </p:spPr>
                <p:txBody>
                  <a:bodyPr rtlCol="0" anchor="ctr"/>
                  <a:lstStyle/>
                  <a:p>
                    <a:endParaRPr lang="zh-CN" altLang="en-US"/>
                  </a:p>
                </p:txBody>
              </p:sp>
              <p:sp>
                <p:nvSpPr>
                  <p:cNvPr id="23" name="任意多边形: 形状 13">
                    <a:extLst>
                      <a:ext uri="{FF2B5EF4-FFF2-40B4-BE49-F238E27FC236}">
                        <a16:creationId xmlns:a16="http://schemas.microsoft.com/office/drawing/2014/main" xmlns="" id="{6B0B986D-E38F-46CF-A735-95141B4D142F}"/>
                      </a:ext>
                    </a:extLst>
                  </p:cNvPr>
                  <p:cNvSpPr/>
                  <p:nvPr/>
                </p:nvSpPr>
                <p:spPr>
                  <a:xfrm rot="-10800000">
                    <a:off x="11248139" y="997356"/>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endParaRPr lang="zh-CN" altLang="en-US"/>
                  </a:p>
                </p:txBody>
              </p:sp>
              <p:sp>
                <p:nvSpPr>
                  <p:cNvPr id="24" name="任意多边形: 形状 14">
                    <a:extLst>
                      <a:ext uri="{FF2B5EF4-FFF2-40B4-BE49-F238E27FC236}">
                        <a16:creationId xmlns:a16="http://schemas.microsoft.com/office/drawing/2014/main" xmlns="" id="{0A3C05E6-3AA0-4CFE-B6A9-964BC5E01428}"/>
                      </a:ext>
                    </a:extLst>
                  </p:cNvPr>
                  <p:cNvSpPr/>
                  <p:nvPr/>
                </p:nvSpPr>
                <p:spPr>
                  <a:xfrm rot="-10800000">
                    <a:off x="11227777" y="993915"/>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rgbClr val="D9D9D9"/>
                  </a:solidFill>
                  <a:ln w="7891" cap="flat">
                    <a:noFill/>
                    <a:prstDash val="solid"/>
                    <a:miter/>
                  </a:ln>
                </p:spPr>
                <p:txBody>
                  <a:bodyPr rtlCol="0" anchor="ctr"/>
                  <a:lstStyle/>
                  <a:p>
                    <a:endParaRPr lang="zh-CN" altLang="en-US"/>
                  </a:p>
                </p:txBody>
              </p:sp>
              <p:sp>
                <p:nvSpPr>
                  <p:cNvPr id="25" name="任意多边形: 形状 15">
                    <a:extLst>
                      <a:ext uri="{FF2B5EF4-FFF2-40B4-BE49-F238E27FC236}">
                        <a16:creationId xmlns:a16="http://schemas.microsoft.com/office/drawing/2014/main" xmlns="" id="{C9BA9C29-E838-4160-BB2F-0DCA5F9DB10E}"/>
                      </a:ext>
                    </a:extLst>
                  </p:cNvPr>
                  <p:cNvSpPr/>
                  <p:nvPr/>
                </p:nvSpPr>
                <p:spPr>
                  <a:xfrm rot="-10800000">
                    <a:off x="11200706" y="984768"/>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chemeClr val="accent4">
                      <a:lumMod val="60000"/>
                      <a:lumOff val="40000"/>
                    </a:schemeClr>
                  </a:solidFill>
                  <a:ln w="7891" cap="flat">
                    <a:noFill/>
                    <a:prstDash val="solid"/>
                    <a:miter/>
                  </a:ln>
                </p:spPr>
                <p:txBody>
                  <a:bodyPr rtlCol="0" anchor="ctr"/>
                  <a:lstStyle/>
                  <a:p>
                    <a:endParaRPr lang="zh-CN" altLang="en-US"/>
                  </a:p>
                </p:txBody>
              </p:sp>
              <p:sp>
                <p:nvSpPr>
                  <p:cNvPr id="26" name="任意多边形: 形状 16">
                    <a:extLst>
                      <a:ext uri="{FF2B5EF4-FFF2-40B4-BE49-F238E27FC236}">
                        <a16:creationId xmlns:a16="http://schemas.microsoft.com/office/drawing/2014/main" xmlns="" id="{CE692FED-A039-4BE9-B647-F621F34B8C2E}"/>
                      </a:ext>
                    </a:extLst>
                  </p:cNvPr>
                  <p:cNvSpPr/>
                  <p:nvPr/>
                </p:nvSpPr>
                <p:spPr>
                  <a:xfrm rot="10800000">
                    <a:off x="11184606" y="974208"/>
                    <a:ext cx="228876" cy="7151220"/>
                  </a:xfrm>
                  <a:custGeom>
                    <a:avLst/>
                    <a:gdLst>
                      <a:gd name="connsiteX0" fmla="*/ 0 w 228876"/>
                      <a:gd name="connsiteY0" fmla="*/ 0 h 7151220"/>
                      <a:gd name="connsiteX1" fmla="*/ 228877 w 228876"/>
                      <a:gd name="connsiteY1" fmla="*/ 0 h 7151220"/>
                      <a:gd name="connsiteX2" fmla="*/ 228877 w 228876"/>
                      <a:gd name="connsiteY2" fmla="*/ 7151220 h 7151220"/>
                      <a:gd name="connsiteX3" fmla="*/ 0 w 228876"/>
                      <a:gd name="connsiteY3" fmla="*/ 7151220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0"/>
                        </a:lnTo>
                        <a:lnTo>
                          <a:pt x="0" y="7151220"/>
                        </a:lnTo>
                        <a:close/>
                      </a:path>
                    </a:pathLst>
                  </a:custGeom>
                  <a:solidFill>
                    <a:srgbClr val="E3E3E3"/>
                  </a:solidFill>
                  <a:ln w="7891" cap="flat">
                    <a:noFill/>
                    <a:prstDash val="solid"/>
                    <a:miter/>
                  </a:ln>
                </p:spPr>
                <p:txBody>
                  <a:bodyPr rtlCol="0" anchor="ctr"/>
                  <a:lstStyle/>
                  <a:p>
                    <a:endParaRPr lang="zh-CN" altLang="en-US"/>
                  </a:p>
                </p:txBody>
              </p:sp>
              <p:sp>
                <p:nvSpPr>
                  <p:cNvPr id="30" name="任意多边形: 形状 17">
                    <a:extLst>
                      <a:ext uri="{FF2B5EF4-FFF2-40B4-BE49-F238E27FC236}">
                        <a16:creationId xmlns:a16="http://schemas.microsoft.com/office/drawing/2014/main" xmlns="" id="{06ED2077-CB89-4655-A56D-E8C21BD768CD}"/>
                      </a:ext>
                    </a:extLst>
                  </p:cNvPr>
                  <p:cNvSpPr/>
                  <p:nvPr/>
                </p:nvSpPr>
                <p:spPr>
                  <a:xfrm rot="-10800000">
                    <a:off x="11141988" y="967404"/>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endParaRPr lang="zh-CN" altLang="en-US"/>
                  </a:p>
                </p:txBody>
              </p:sp>
            </p:grpSp>
          </p:grpSp>
          <p:sp>
            <p:nvSpPr>
              <p:cNvPr id="17" name="任意多边形: 形状 18">
                <a:extLst>
                  <a:ext uri="{FF2B5EF4-FFF2-40B4-BE49-F238E27FC236}">
                    <a16:creationId xmlns:a16="http://schemas.microsoft.com/office/drawing/2014/main" xmlns="" id="{F0D28D45-F939-4D2D-8BE7-A0BA991A61B3}"/>
                  </a:ext>
                </a:extLst>
              </p:cNvPr>
              <p:cNvSpPr/>
              <p:nvPr/>
            </p:nvSpPr>
            <p:spPr>
              <a:xfrm>
                <a:off x="1112364" y="949008"/>
                <a:ext cx="5094484" cy="7227688"/>
              </a:xfrm>
              <a:custGeom>
                <a:avLst/>
                <a:gdLst>
                  <a:gd name="connsiteX0" fmla="*/ 0 w 5094484"/>
                  <a:gd name="connsiteY0" fmla="*/ 7204888 h 7227688"/>
                  <a:gd name="connsiteX1" fmla="*/ 5094485 w 5094484"/>
                  <a:gd name="connsiteY1" fmla="*/ 7204888 h 7227688"/>
                  <a:gd name="connsiteX2" fmla="*/ 5094485 w 5094484"/>
                  <a:gd name="connsiteY2" fmla="*/ 0 h 7227688"/>
                  <a:gd name="connsiteX3" fmla="*/ 0 w 5094484"/>
                  <a:gd name="connsiteY3" fmla="*/ 0 h 7227688"/>
                  <a:gd name="connsiteX4" fmla="*/ 0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0" y="7204888"/>
                    </a:moveTo>
                    <a:cubicBezTo>
                      <a:pt x="0" y="7204888"/>
                      <a:pt x="5094485" y="7256188"/>
                      <a:pt x="5094485" y="7204888"/>
                    </a:cubicBezTo>
                    <a:cubicBezTo>
                      <a:pt x="5094485" y="7153588"/>
                      <a:pt x="5094485" y="0"/>
                      <a:pt x="5094485" y="0"/>
                    </a:cubicBezTo>
                    <a:lnTo>
                      <a:pt x="0" y="0"/>
                    </a:lnTo>
                    <a:lnTo>
                      <a:pt x="0" y="7204888"/>
                    </a:lnTo>
                    <a:close/>
                  </a:path>
                </a:pathLst>
              </a:custGeom>
              <a:solidFill>
                <a:srgbClr val="FFFFFF"/>
              </a:solidFill>
              <a:ln w="7891" cap="flat">
                <a:noFill/>
                <a:prstDash val="solid"/>
                <a:miter/>
              </a:ln>
            </p:spPr>
            <p:txBody>
              <a:bodyPr rtlCol="0" anchor="ctr"/>
              <a:lstStyle/>
              <a:p>
                <a:endParaRPr lang="zh-CN" altLang="en-US" dirty="0"/>
              </a:p>
            </p:txBody>
          </p:sp>
          <p:sp>
            <p:nvSpPr>
              <p:cNvPr id="18" name="任意多边形: 形状 19">
                <a:extLst>
                  <a:ext uri="{FF2B5EF4-FFF2-40B4-BE49-F238E27FC236}">
                    <a16:creationId xmlns:a16="http://schemas.microsoft.com/office/drawing/2014/main" xmlns="" id="{C6A042C3-4C64-4FC2-B555-DE3CCF4344B4}"/>
                  </a:ext>
                </a:extLst>
              </p:cNvPr>
              <p:cNvSpPr/>
              <p:nvPr/>
            </p:nvSpPr>
            <p:spPr>
              <a:xfrm>
                <a:off x="6206848" y="949008"/>
                <a:ext cx="5094484" cy="7227688"/>
              </a:xfrm>
              <a:custGeom>
                <a:avLst/>
                <a:gdLst>
                  <a:gd name="connsiteX0" fmla="*/ 5094485 w 5094484"/>
                  <a:gd name="connsiteY0" fmla="*/ 7204888 h 7227688"/>
                  <a:gd name="connsiteX1" fmla="*/ 0 w 5094484"/>
                  <a:gd name="connsiteY1" fmla="*/ 7204888 h 7227688"/>
                  <a:gd name="connsiteX2" fmla="*/ 0 w 5094484"/>
                  <a:gd name="connsiteY2" fmla="*/ 0 h 7227688"/>
                  <a:gd name="connsiteX3" fmla="*/ 5094485 w 5094484"/>
                  <a:gd name="connsiteY3" fmla="*/ 0 h 7227688"/>
                  <a:gd name="connsiteX4" fmla="*/ 5094485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5094485" y="7204888"/>
                    </a:moveTo>
                    <a:cubicBezTo>
                      <a:pt x="5094485" y="7204888"/>
                      <a:pt x="0" y="7256188"/>
                      <a:pt x="0" y="7204888"/>
                    </a:cubicBezTo>
                    <a:cubicBezTo>
                      <a:pt x="0" y="7153588"/>
                      <a:pt x="0" y="0"/>
                      <a:pt x="0" y="0"/>
                    </a:cubicBezTo>
                    <a:lnTo>
                      <a:pt x="5094485" y="0"/>
                    </a:lnTo>
                    <a:lnTo>
                      <a:pt x="5094485" y="7204888"/>
                    </a:lnTo>
                    <a:close/>
                  </a:path>
                </a:pathLst>
              </a:custGeom>
              <a:solidFill>
                <a:srgbClr val="FFFFFF"/>
              </a:solidFill>
              <a:ln w="7891" cap="flat">
                <a:noFill/>
                <a:prstDash val="solid"/>
                <a:miter/>
              </a:ln>
            </p:spPr>
            <p:txBody>
              <a:bodyPr rtlCol="0" anchor="ctr"/>
              <a:lstStyle/>
              <a:p>
                <a:endParaRPr lang="zh-CN" altLang="en-US"/>
              </a:p>
            </p:txBody>
          </p:sp>
          <p:sp>
            <p:nvSpPr>
              <p:cNvPr id="19" name="任意多边形: 形状 21">
                <a:extLst>
                  <a:ext uri="{FF2B5EF4-FFF2-40B4-BE49-F238E27FC236}">
                    <a16:creationId xmlns:a16="http://schemas.microsoft.com/office/drawing/2014/main" xmlns="" id="{1014D578-1AAC-4E82-94D2-C2562B3E7D49}"/>
                  </a:ext>
                </a:extLst>
              </p:cNvPr>
              <p:cNvSpPr/>
              <p:nvPr/>
            </p:nvSpPr>
            <p:spPr>
              <a:xfrm>
                <a:off x="5882475" y="949008"/>
                <a:ext cx="324373" cy="7222250"/>
              </a:xfrm>
              <a:custGeom>
                <a:avLst/>
                <a:gdLst>
                  <a:gd name="connsiteX0" fmla="*/ 0 w 324373"/>
                  <a:gd name="connsiteY0" fmla="*/ 0 h 7222250"/>
                  <a:gd name="connsiteX1" fmla="*/ 0 w 324373"/>
                  <a:gd name="connsiteY1" fmla="*/ 7222251 h 7222250"/>
                  <a:gd name="connsiteX2" fmla="*/ 324374 w 324373"/>
                  <a:gd name="connsiteY2" fmla="*/ 7204888 h 7222250"/>
                  <a:gd name="connsiteX3" fmla="*/ 324374 w 324373"/>
                  <a:gd name="connsiteY3" fmla="*/ 0 h 7222250"/>
                  <a:gd name="connsiteX4" fmla="*/ 0 w 324373"/>
                  <a:gd name="connsiteY4" fmla="*/ 0 h 7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73" h="7222250">
                    <a:moveTo>
                      <a:pt x="0" y="0"/>
                    </a:moveTo>
                    <a:lnTo>
                      <a:pt x="0" y="7222251"/>
                    </a:lnTo>
                    <a:cubicBezTo>
                      <a:pt x="203621" y="7218305"/>
                      <a:pt x="324374" y="7212781"/>
                      <a:pt x="324374" y="7204888"/>
                    </a:cubicBezTo>
                    <a:cubicBezTo>
                      <a:pt x="324374" y="7153588"/>
                      <a:pt x="324374" y="0"/>
                      <a:pt x="324374" y="0"/>
                    </a:cubicBezTo>
                    <a:lnTo>
                      <a:pt x="0" y="0"/>
                    </a:lnTo>
                    <a:close/>
                  </a:path>
                </a:pathLst>
              </a:custGeom>
              <a:solidFill>
                <a:srgbClr val="FFFFFF"/>
              </a:solidFill>
              <a:ln w="7891" cap="flat">
                <a:no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xmlns="" id="{AE1ED39C-A215-45D8-845F-D1062C982379}"/>
                </a:ext>
              </a:extLst>
            </p:cNvPr>
            <p:cNvGrpSpPr/>
            <p:nvPr/>
          </p:nvGrpSpPr>
          <p:grpSpPr>
            <a:xfrm>
              <a:off x="5315410" y="728663"/>
              <a:ext cx="2236009" cy="7222250"/>
              <a:chOff x="5315410" y="949008"/>
              <a:chExt cx="2236009" cy="7084649"/>
            </a:xfrm>
          </p:grpSpPr>
          <p:sp>
            <p:nvSpPr>
              <p:cNvPr id="14" name="矩形 13">
                <a:extLst>
                  <a:ext uri="{FF2B5EF4-FFF2-40B4-BE49-F238E27FC236}">
                    <a16:creationId xmlns:a16="http://schemas.microsoft.com/office/drawing/2014/main" xmlns="" id="{8755D374-06AD-4BCF-8537-8148D3DBA906}"/>
                  </a:ext>
                </a:extLst>
              </p:cNvPr>
              <p:cNvSpPr/>
              <p:nvPr/>
            </p:nvSpPr>
            <p:spPr>
              <a:xfrm>
                <a:off x="6110718" y="949008"/>
                <a:ext cx="1440701"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4F929FA9-0F84-45DF-BC15-E4B02C78CD0E}"/>
                  </a:ext>
                </a:extLst>
              </p:cNvPr>
              <p:cNvSpPr/>
              <p:nvPr/>
            </p:nvSpPr>
            <p:spPr>
              <a:xfrm>
                <a:off x="5315410" y="949008"/>
                <a:ext cx="806124"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6.3 </a:t>
              </a:r>
              <a:r>
                <a:rPr lang="zh-CN" altLang="en-US" sz="2000" b="1" dirty="0">
                  <a:solidFill>
                    <a:schemeClr val="tx1"/>
                  </a:solidFill>
                  <a:latin typeface="+mj-ea"/>
                  <a:ea typeface="+mj-ea"/>
                  <a:cs typeface="Montserrat" charset="0"/>
                </a:rPr>
                <a:t>风投条款</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8" name="文本框 37">
            <a:extLst>
              <a:ext uri="{FF2B5EF4-FFF2-40B4-BE49-F238E27FC236}">
                <a16:creationId xmlns:a16="http://schemas.microsoft.com/office/drawing/2014/main" xmlns="" id="{8AD59D6D-DA63-4F73-B368-94F61D4C2A9D}"/>
              </a:ext>
            </a:extLst>
          </p:cNvPr>
          <p:cNvSpPr txBox="1"/>
          <p:nvPr/>
        </p:nvSpPr>
        <p:spPr>
          <a:xfrm>
            <a:off x="1354702" y="4231748"/>
            <a:ext cx="4384948" cy="1804020"/>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1" i="0" u="none" strike="noStrike" kern="1200" cap="none" spc="0" normalizeH="0" baseline="0" noProof="0" dirty="0">
                <a:ln>
                  <a:noFill/>
                </a:ln>
                <a:solidFill>
                  <a:prstClr val="black"/>
                </a:solidFill>
                <a:effectLst/>
                <a:uLnTx/>
                <a:uFillTx/>
                <a:latin typeface="Arial"/>
                <a:ea typeface="微软雅黑 Light"/>
                <a:cs typeface="+mn-cs"/>
              </a:rPr>
              <a:t>内部交易行为。</a:t>
            </a: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包括公司内部管理层报酬的确定、股息支付、内部股权回购等敏感行为风险投资者有审核的权利。</a:t>
            </a:r>
            <a:endParaRPr kumimoji="0" lang="en-US" altLang="zh-CN" sz="1600" b="0" i="0" u="none" strike="noStrike" kern="1200" cap="none" spc="0" normalizeH="0" baseline="0" noProof="0" dirty="0">
              <a:ln>
                <a:noFill/>
              </a:ln>
              <a:solidFill>
                <a:prstClr val="black"/>
              </a:solidFill>
              <a:effectLst/>
              <a:uLnTx/>
              <a:uFillTx/>
              <a:latin typeface="Arial"/>
              <a:ea typeface="微软雅黑 Light"/>
              <a:cs typeface="+mn-cs"/>
            </a:endParaRPr>
          </a:p>
          <a:p>
            <a:pPr marL="285750" indent="-285750" algn="just">
              <a:lnSpc>
                <a:spcPct val="150000"/>
              </a:lnSpc>
              <a:buFont typeface="Arial" panose="020B0604020202020204" pitchFamily="34" charset="0"/>
              <a:buChar char="•"/>
            </a:pPr>
            <a:r>
              <a:rPr kumimoji="0" lang="zh-CN" altLang="en-US" sz="1600" b="1" i="0" u="none" strike="noStrike" kern="1200" cap="none" spc="0" normalizeH="0" baseline="0" noProof="0" dirty="0">
                <a:ln>
                  <a:noFill/>
                </a:ln>
                <a:solidFill>
                  <a:prstClr val="black"/>
                </a:solidFill>
                <a:effectLst/>
                <a:uLnTx/>
                <a:uFillTx/>
                <a:latin typeface="Arial"/>
                <a:ea typeface="微软雅黑 Light"/>
                <a:cs typeface="+mn-cs"/>
              </a:rPr>
              <a:t>直接或间接危害公司市场地位的行为。</a:t>
            </a: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在工作期间及退出两年内不得从事与公司竞争的事务。</a:t>
            </a:r>
            <a:endParaRPr lang="zh-CN" altLang="en-US" sz="1600" dirty="0"/>
          </a:p>
        </p:txBody>
      </p:sp>
      <p:sp>
        <p:nvSpPr>
          <p:cNvPr id="40" name="文本框 39">
            <a:extLst>
              <a:ext uri="{FF2B5EF4-FFF2-40B4-BE49-F238E27FC236}">
                <a16:creationId xmlns:a16="http://schemas.microsoft.com/office/drawing/2014/main" xmlns="" id="{647E4AD9-8AC1-46C5-B4D1-A4D8332B45BD}"/>
              </a:ext>
            </a:extLst>
          </p:cNvPr>
          <p:cNvSpPr txBox="1"/>
          <p:nvPr/>
        </p:nvSpPr>
        <p:spPr>
          <a:xfrm>
            <a:off x="6403814" y="4231748"/>
            <a:ext cx="4256573" cy="1804020"/>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由于风险资本所有者并不直接介入公司具体运营，因此享有更多的了解企业经营状况相关信息的权利。风险投资者可在投资前期获得较大比例的税后分配利润，降低前期风险，后期逐步递减。</a:t>
            </a:r>
            <a:endParaRPr lang="zh-CN" altLang="en-US" sz="1600" dirty="0"/>
          </a:p>
        </p:txBody>
      </p:sp>
      <p:sp>
        <p:nvSpPr>
          <p:cNvPr id="42" name="文本框 41">
            <a:extLst>
              <a:ext uri="{FF2B5EF4-FFF2-40B4-BE49-F238E27FC236}">
                <a16:creationId xmlns:a16="http://schemas.microsoft.com/office/drawing/2014/main" xmlns="" id="{83A597CE-D62A-4E95-9E69-19ADE274C901}"/>
              </a:ext>
            </a:extLst>
          </p:cNvPr>
          <p:cNvSpPr txBox="1"/>
          <p:nvPr/>
        </p:nvSpPr>
        <p:spPr>
          <a:xfrm>
            <a:off x="1354702" y="2113636"/>
            <a:ext cx="4369257" cy="1434688"/>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风险投资者根据股本份额对我司的选举享有一定的权力，可以通过董事及时了解我们公司的经营管理状况，直接参与我公司各种重大事项的决策活动，从而进行风险控制。</a:t>
            </a:r>
            <a:endParaRPr lang="zh-CN" altLang="en-US" sz="1600" dirty="0"/>
          </a:p>
        </p:txBody>
      </p:sp>
      <p:sp>
        <p:nvSpPr>
          <p:cNvPr id="44" name="文本框 43">
            <a:extLst>
              <a:ext uri="{FF2B5EF4-FFF2-40B4-BE49-F238E27FC236}">
                <a16:creationId xmlns:a16="http://schemas.microsoft.com/office/drawing/2014/main" xmlns="" id="{084852BC-86CA-45C3-B11D-B8ED126B49C3}"/>
              </a:ext>
            </a:extLst>
          </p:cNvPr>
          <p:cNvSpPr txBox="1"/>
          <p:nvPr/>
        </p:nvSpPr>
        <p:spPr>
          <a:xfrm>
            <a:off x="6403814" y="2012814"/>
            <a:ext cx="4256573" cy="1065356"/>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为避免风险投资者投入资产缩水。在发生此现象时，我们将增加优先股所能够转换到的普通股的数量，确保风险投资者的利益。</a:t>
            </a:r>
            <a:endParaRPr lang="zh-CN" altLang="en-US" sz="1600" dirty="0"/>
          </a:p>
        </p:txBody>
      </p:sp>
      <p:sp>
        <p:nvSpPr>
          <p:cNvPr id="52" name="矩形 51">
            <a:extLst>
              <a:ext uri="{FF2B5EF4-FFF2-40B4-BE49-F238E27FC236}">
                <a16:creationId xmlns:a16="http://schemas.microsoft.com/office/drawing/2014/main" xmlns="" id="{1B6BAEA2-3997-4CB1-8514-80EDA4EFA0C7}"/>
              </a:ext>
            </a:extLst>
          </p:cNvPr>
          <p:cNvSpPr/>
          <p:nvPr/>
        </p:nvSpPr>
        <p:spPr>
          <a:xfrm>
            <a:off x="1354702" y="1786965"/>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4065939A-D7EC-4D21-98E6-4CB11E748030}"/>
              </a:ext>
            </a:extLst>
          </p:cNvPr>
          <p:cNvSpPr txBox="1"/>
          <p:nvPr/>
        </p:nvSpPr>
        <p:spPr>
          <a:xfrm>
            <a:off x="1354702" y="1598944"/>
            <a:ext cx="2051844" cy="307777"/>
          </a:xfrm>
          <a:prstGeom prst="rect">
            <a:avLst/>
          </a:prstGeom>
          <a:noFill/>
        </p:spPr>
        <p:txBody>
          <a:bodyPr wrap="non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选举权分配条款：</a:t>
            </a:r>
            <a:endParaRPr lang="zh-CN" altLang="en-US" sz="2000" b="1" dirty="0">
              <a:latin typeface="+mj-ea"/>
              <a:ea typeface="+mj-ea"/>
            </a:endParaRPr>
          </a:p>
        </p:txBody>
      </p:sp>
      <p:sp>
        <p:nvSpPr>
          <p:cNvPr id="53" name="矩形 52">
            <a:extLst>
              <a:ext uri="{FF2B5EF4-FFF2-40B4-BE49-F238E27FC236}">
                <a16:creationId xmlns:a16="http://schemas.microsoft.com/office/drawing/2014/main" xmlns="" id="{19BC0818-F1CF-4ACD-992E-CD6FBF941466}"/>
              </a:ext>
            </a:extLst>
          </p:cNvPr>
          <p:cNvSpPr/>
          <p:nvPr/>
        </p:nvSpPr>
        <p:spPr>
          <a:xfrm>
            <a:off x="6403814" y="1786965"/>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4E0B69EF-AA07-42B2-8652-CEF0B3B52C50}"/>
              </a:ext>
            </a:extLst>
          </p:cNvPr>
          <p:cNvSpPr txBox="1"/>
          <p:nvPr/>
        </p:nvSpPr>
        <p:spPr>
          <a:xfrm>
            <a:off x="6403814" y="1598944"/>
            <a:ext cx="1936668"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反股权稀释条款：</a:t>
            </a:r>
            <a:endParaRPr lang="zh-CN" altLang="en-US" sz="2000" b="1" dirty="0">
              <a:latin typeface="+mj-ea"/>
              <a:ea typeface="+mj-ea"/>
            </a:endParaRPr>
          </a:p>
        </p:txBody>
      </p:sp>
      <p:sp>
        <p:nvSpPr>
          <p:cNvPr id="54" name="矩形 53">
            <a:extLst>
              <a:ext uri="{FF2B5EF4-FFF2-40B4-BE49-F238E27FC236}">
                <a16:creationId xmlns:a16="http://schemas.microsoft.com/office/drawing/2014/main" xmlns="" id="{57F84F4D-054C-4095-966C-2578321B9155}"/>
              </a:ext>
            </a:extLst>
          </p:cNvPr>
          <p:cNvSpPr/>
          <p:nvPr/>
        </p:nvSpPr>
        <p:spPr>
          <a:xfrm>
            <a:off x="1354702" y="3940437"/>
            <a:ext cx="3321899"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2CBAD9D7-03BA-47F7-B3A2-67C171A87707}"/>
              </a:ext>
            </a:extLst>
          </p:cNvPr>
          <p:cNvSpPr/>
          <p:nvPr/>
        </p:nvSpPr>
        <p:spPr>
          <a:xfrm>
            <a:off x="6403814" y="3940437"/>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6C34581D-6637-4A8D-8D13-CB169370B2FC}"/>
              </a:ext>
            </a:extLst>
          </p:cNvPr>
          <p:cNvSpPr txBox="1"/>
          <p:nvPr/>
        </p:nvSpPr>
        <p:spPr>
          <a:xfrm>
            <a:off x="1354702" y="3768053"/>
            <a:ext cx="3608781" cy="307777"/>
          </a:xfrm>
          <a:prstGeom prst="rect">
            <a:avLst/>
          </a:prstGeom>
          <a:noFill/>
        </p:spPr>
        <p:txBody>
          <a:bodyPr wrap="square" lIns="0" tIns="0" rIns="0" bIns="0">
            <a:spAutoFit/>
          </a:bodyPr>
          <a:lstStyle/>
          <a:p>
            <a:r>
              <a:rPr lang="zh-CN" altLang="en-US" sz="2000" b="1" dirty="0">
                <a:latin typeface="+mj-ea"/>
                <a:ea typeface="+mj-ea"/>
              </a:rPr>
              <a:t>限制企业管理层有关行为的条款：</a:t>
            </a:r>
          </a:p>
        </p:txBody>
      </p:sp>
      <p:sp>
        <p:nvSpPr>
          <p:cNvPr id="45" name="文本框 44">
            <a:extLst>
              <a:ext uri="{FF2B5EF4-FFF2-40B4-BE49-F238E27FC236}">
                <a16:creationId xmlns:a16="http://schemas.microsoft.com/office/drawing/2014/main" xmlns="" id="{60A27C46-1E26-4575-BF13-679B179A89B9}"/>
              </a:ext>
            </a:extLst>
          </p:cNvPr>
          <p:cNvSpPr txBox="1"/>
          <p:nvPr/>
        </p:nvSpPr>
        <p:spPr>
          <a:xfrm>
            <a:off x="6403814" y="3768053"/>
            <a:ext cx="2534976"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信息披露条款：</a:t>
            </a:r>
            <a:endParaRPr kumimoji="0" lang="en-US" altLang="zh-CN" sz="2000" b="1" i="0" u="none" strike="noStrike" kern="1200" cap="none" spc="0" normalizeH="0" baseline="0" noProof="0" dirty="0">
              <a:ln>
                <a:noFill/>
              </a:ln>
              <a:solidFill>
                <a:prstClr val="black"/>
              </a:solidFill>
              <a:effectLst/>
              <a:uLnTx/>
              <a:uFillTx/>
              <a:latin typeface="+mj-ea"/>
              <a:ea typeface="+mj-ea"/>
              <a:cs typeface="+mn-cs"/>
            </a:endParaRPr>
          </a:p>
        </p:txBody>
      </p:sp>
      <p:sp>
        <p:nvSpPr>
          <p:cNvPr id="56" name="任意多边形: 形状 55">
            <a:extLst>
              <a:ext uri="{FF2B5EF4-FFF2-40B4-BE49-F238E27FC236}">
                <a16:creationId xmlns:a16="http://schemas.microsoft.com/office/drawing/2014/main" xmlns="" id="{4C35C81A-0D76-4540-8511-E991A4757F48}"/>
              </a:ext>
            </a:extLst>
          </p:cNvPr>
          <p:cNvSpPr/>
          <p:nvPr/>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xmlns="" id="{DCCB8CAF-AAC0-48CB-AC92-F62374E03717}"/>
              </a:ext>
            </a:extLst>
          </p:cNvPr>
          <p:cNvSpPr/>
          <p:nvPr/>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684850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6.4 </a:t>
              </a:r>
              <a:r>
                <a:rPr lang="zh-CN" altLang="en-US" sz="2000" b="1" dirty="0">
                  <a:solidFill>
                    <a:schemeClr val="tx1"/>
                  </a:solidFill>
                  <a:latin typeface="+mj-ea"/>
                  <a:ea typeface="+mj-ea"/>
                  <a:cs typeface="Montserrat" charset="0"/>
                </a:rPr>
                <a:t>退出机制</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pic>
        <p:nvPicPr>
          <p:cNvPr id="37" name="图片 36">
            <a:extLst>
              <a:ext uri="{FF2B5EF4-FFF2-40B4-BE49-F238E27FC236}">
                <a16:creationId xmlns:a16="http://schemas.microsoft.com/office/drawing/2014/main" xmlns="" id="{6C411984-F488-4A10-B1A1-D74F3ECDA6F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700" r="28046"/>
          <a:stretch/>
        </p:blipFill>
        <p:spPr>
          <a:xfrm>
            <a:off x="1408643" y="1618204"/>
            <a:ext cx="2233718" cy="4515895"/>
          </a:xfrm>
          <a:prstGeom prst="rect">
            <a:avLst/>
          </a:prstGeom>
        </p:spPr>
      </p:pic>
      <p:pic>
        <p:nvPicPr>
          <p:cNvPr id="35" name="图片 34" descr="图片包含 人, 手, 电话, 电脑&#10;&#10;描述已自动生成">
            <a:extLst>
              <a:ext uri="{FF2B5EF4-FFF2-40B4-BE49-F238E27FC236}">
                <a16:creationId xmlns:a16="http://schemas.microsoft.com/office/drawing/2014/main" xmlns="" id="{863AAF72-8274-4719-9950-4DCC2D7EB322}"/>
              </a:ext>
            </a:extLst>
          </p:cNvPr>
          <p:cNvPicPr>
            <a:picLocks noChangeAspect="1"/>
          </p:cNvPicPr>
          <p:nvPr/>
        </p:nvPicPr>
        <p:blipFill rotWithShape="1">
          <a:blip r:embed="rId3">
            <a:extLst>
              <a:ext uri="{28A0092B-C50C-407E-A947-70E740481C1C}">
                <a14:useLocalDpi xmlns:a14="http://schemas.microsoft.com/office/drawing/2010/main" val="0"/>
              </a:ext>
            </a:extLst>
          </a:blip>
          <a:srcRect l="26585" t="22414" r="37191" b="24775"/>
          <a:stretch/>
        </p:blipFill>
        <p:spPr>
          <a:xfrm>
            <a:off x="-1060053" y="1419225"/>
            <a:ext cx="5681427" cy="5526349"/>
          </a:xfrm>
          <a:prstGeom prst="rect">
            <a:avLst/>
          </a:prstGeom>
        </p:spPr>
      </p:pic>
      <p:sp>
        <p:nvSpPr>
          <p:cNvPr id="44" name="矩形: 圆角 43">
            <a:extLst>
              <a:ext uri="{FF2B5EF4-FFF2-40B4-BE49-F238E27FC236}">
                <a16:creationId xmlns:a16="http://schemas.microsoft.com/office/drawing/2014/main" xmlns="" id="{B5AF8605-0F15-42F9-BD75-25FCBAB18C88}"/>
              </a:ext>
            </a:extLst>
          </p:cNvPr>
          <p:cNvSpPr/>
          <p:nvPr/>
        </p:nvSpPr>
        <p:spPr>
          <a:xfrm>
            <a:off x="4450080" y="1419224"/>
            <a:ext cx="7068817" cy="1822527"/>
          </a:xfrm>
          <a:prstGeom prst="roundRect">
            <a:avLst>
              <a:gd name="adj" fmla="val 830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BD520436-ADBE-467D-A0E1-DB8A6B00DFAF}"/>
              </a:ext>
            </a:extLst>
          </p:cNvPr>
          <p:cNvSpPr txBox="1"/>
          <p:nvPr/>
        </p:nvSpPr>
        <p:spPr>
          <a:xfrm>
            <a:off x="5010227" y="2187802"/>
            <a:ext cx="6238206" cy="69602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为避免风险投资者投入资产缩水。在发生此现象时，我们将增加优先股所能够转换到的普通股的数量，确保风险投资者的利益</a:t>
            </a:r>
            <a:endParaRPr lang="zh-CN" altLang="en-US" sz="1600" dirty="0"/>
          </a:p>
        </p:txBody>
      </p:sp>
      <p:sp>
        <p:nvSpPr>
          <p:cNvPr id="43" name="文本框 42">
            <a:extLst>
              <a:ext uri="{FF2B5EF4-FFF2-40B4-BE49-F238E27FC236}">
                <a16:creationId xmlns:a16="http://schemas.microsoft.com/office/drawing/2014/main" xmlns="" id="{6E2B6EA5-A742-4CC6-AE29-77B7F28B3BC8}"/>
              </a:ext>
            </a:extLst>
          </p:cNvPr>
          <p:cNvSpPr txBox="1"/>
          <p:nvPr/>
        </p:nvSpPr>
        <p:spPr>
          <a:xfrm>
            <a:off x="4702413" y="1718562"/>
            <a:ext cx="5681427"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风险投资的退出时间预计为公司正式运营后第</a:t>
            </a:r>
            <a:r>
              <a:rPr kumimoji="0" lang="en-US" altLang="zh-CN" sz="2000" b="1" i="0" u="none" strike="noStrike" kern="1200" cap="none" spc="0" normalizeH="0" baseline="0" noProof="0" dirty="0">
                <a:ln>
                  <a:noFill/>
                </a:ln>
                <a:solidFill>
                  <a:prstClr val="black"/>
                </a:solidFill>
                <a:effectLst/>
                <a:uLnTx/>
                <a:uFillTx/>
                <a:latin typeface="+mj-ea"/>
                <a:ea typeface="+mj-ea"/>
                <a:cs typeface="+mn-cs"/>
              </a:rPr>
              <a:t>5</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年</a:t>
            </a:r>
          </a:p>
        </p:txBody>
      </p:sp>
      <p:sp>
        <p:nvSpPr>
          <p:cNvPr id="51" name="矩形: 圆角 50">
            <a:extLst>
              <a:ext uri="{FF2B5EF4-FFF2-40B4-BE49-F238E27FC236}">
                <a16:creationId xmlns:a16="http://schemas.microsoft.com/office/drawing/2014/main" xmlns="" id="{540DFA07-DC37-4F3D-94FA-1E5A47898B9F}"/>
              </a:ext>
            </a:extLst>
          </p:cNvPr>
          <p:cNvSpPr/>
          <p:nvPr/>
        </p:nvSpPr>
        <p:spPr>
          <a:xfrm>
            <a:off x="4450080" y="3934840"/>
            <a:ext cx="7068817" cy="182252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4111C83C-BA73-437E-B4E9-0996E8059B21}"/>
              </a:ext>
            </a:extLst>
          </p:cNvPr>
          <p:cNvSpPr txBox="1"/>
          <p:nvPr/>
        </p:nvSpPr>
        <p:spPr>
          <a:xfrm>
            <a:off x="5010227" y="4703418"/>
            <a:ext cx="6238206" cy="69602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公司运营状况基本成熟，产品链大体形成，产品已有相当的知名度，公司投资的收益现值将高于市场价值，是风险投资撤出的最佳时机</a:t>
            </a:r>
          </a:p>
        </p:txBody>
      </p:sp>
      <p:sp>
        <p:nvSpPr>
          <p:cNvPr id="53" name="文本框 52">
            <a:extLst>
              <a:ext uri="{FF2B5EF4-FFF2-40B4-BE49-F238E27FC236}">
                <a16:creationId xmlns:a16="http://schemas.microsoft.com/office/drawing/2014/main" xmlns="" id="{28EB68C5-A3AB-4680-9AB5-89FCF068DC5D}"/>
              </a:ext>
            </a:extLst>
          </p:cNvPr>
          <p:cNvSpPr txBox="1"/>
          <p:nvPr/>
        </p:nvSpPr>
        <p:spPr>
          <a:xfrm>
            <a:off x="4702413" y="4234178"/>
            <a:ext cx="5681427"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风险投资的退出时间预计为公司正式运营后第</a:t>
            </a:r>
            <a:r>
              <a:rPr kumimoji="0" lang="en-US" altLang="zh-CN" sz="2000" b="1" i="0" u="none" strike="noStrike" kern="1200" cap="none" spc="0" normalizeH="0" baseline="0" noProof="0" dirty="0">
                <a:ln>
                  <a:noFill/>
                </a:ln>
                <a:solidFill>
                  <a:prstClr val="black"/>
                </a:solidFill>
                <a:effectLst/>
                <a:uLnTx/>
                <a:uFillTx/>
                <a:latin typeface="+mj-ea"/>
                <a:ea typeface="+mj-ea"/>
                <a:cs typeface="+mn-cs"/>
              </a:rPr>
              <a:t>5</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年</a:t>
            </a:r>
          </a:p>
        </p:txBody>
      </p:sp>
    </p:spTree>
    <p:extLst>
      <p:ext uri="{BB962C8B-B14F-4D97-AF65-F5344CB8AC3E}">
        <p14:creationId xmlns:p14="http://schemas.microsoft.com/office/powerpoint/2010/main" val="129227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6255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xmlns="" id="{8E94D9D5-85C9-420D-B758-D47CED669945}"/>
              </a:ext>
            </a:extLst>
          </p:cNvPr>
          <p:cNvSpPr>
            <a:spLocks noGrp="1"/>
          </p:cNvSpPr>
          <p:nvPr>
            <p:ph type="body" sz="quarter" idx="12"/>
          </p:nvPr>
        </p:nvSpPr>
        <p:spPr/>
        <p:txBody>
          <a:bodyPr/>
          <a:lstStyle/>
          <a:p>
            <a:pPr algn="r"/>
            <a:r>
              <a:rPr lang="en-US" altLang="zh-CN" dirty="0"/>
              <a:t>THANKS</a:t>
            </a:r>
            <a:endParaRPr lang="zh-CN" altLang="en-US" dirty="0"/>
          </a:p>
        </p:txBody>
      </p:sp>
      <p:sp>
        <p:nvSpPr>
          <p:cNvPr id="5" name="文本占位符 4">
            <a:extLst>
              <a:ext uri="{FF2B5EF4-FFF2-40B4-BE49-F238E27FC236}">
                <a16:creationId xmlns:a16="http://schemas.microsoft.com/office/drawing/2014/main" xmlns="" id="{E81341A2-EAA9-4FB9-ACA4-2348B95C203F}"/>
              </a:ext>
            </a:extLst>
          </p:cNvPr>
          <p:cNvSpPr>
            <a:spLocks noGrp="1"/>
          </p:cNvSpPr>
          <p:nvPr>
            <p:ph type="body" sz="quarter" idx="10"/>
          </p:nvPr>
        </p:nvSpPr>
        <p:spPr/>
        <p:txBody>
          <a:bodyPr lIns="0" tIns="0" rIns="0" bIns="0"/>
          <a:lstStyle/>
          <a:p>
            <a:r>
              <a:rPr lang="zh-CN" altLang="en-US" sz="9600" dirty="0"/>
              <a:t>感谢观看</a:t>
            </a:r>
          </a:p>
        </p:txBody>
      </p:sp>
      <p:sp>
        <p:nvSpPr>
          <p:cNvPr id="11" name="内容占位符 10">
            <a:extLst>
              <a:ext uri="{FF2B5EF4-FFF2-40B4-BE49-F238E27FC236}">
                <a16:creationId xmlns:a16="http://schemas.microsoft.com/office/drawing/2014/main" xmlns="" id="{C752D343-5A84-41A5-BB92-9B117185162A}"/>
              </a:ext>
            </a:extLst>
          </p:cNvPr>
          <p:cNvSpPr>
            <a:spLocks noGrp="1"/>
          </p:cNvSpPr>
          <p:nvPr>
            <p:ph sz="quarter" idx="13"/>
          </p:nvPr>
        </p:nvSpPr>
        <p:spPr>
          <a:prstGeom prst="rect">
            <a:avLst/>
          </a:prstGeom>
        </p:spPr>
        <p:txBody>
          <a:bodyPr/>
          <a:lstStyle/>
          <a:p>
            <a:r>
              <a:rPr lang="zh-CN" altLang="en-US" dirty="0"/>
              <a:t>汇报人：</a:t>
            </a:r>
            <a:r>
              <a:rPr lang="en-US" altLang="zh-CN" dirty="0"/>
              <a:t> Microsoft</a:t>
            </a:r>
            <a:endParaRPr lang="zh-CN" altLang="en-US" dirty="0"/>
          </a:p>
        </p:txBody>
      </p:sp>
    </p:spTree>
    <p:extLst>
      <p:ext uri="{BB962C8B-B14F-4D97-AF65-F5344CB8AC3E}">
        <p14:creationId xmlns:p14="http://schemas.microsoft.com/office/powerpoint/2010/main" val="124362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A4A8B17-3710-46B5-920D-4E26E03BAC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矩形 6">
            <a:extLst>
              <a:ext uri="{FF2B5EF4-FFF2-40B4-BE49-F238E27FC236}">
                <a16:creationId xmlns:a16="http://schemas.microsoft.com/office/drawing/2014/main" xmlns="" id="{749BA2F0-F4C1-4FA1-9C15-B86620121E53}"/>
              </a:ext>
            </a:extLst>
          </p:cNvPr>
          <p:cNvSpPr/>
          <p:nvPr/>
        </p:nvSpPr>
        <p:spPr>
          <a:xfrm>
            <a:off x="3459480" y="0"/>
            <a:ext cx="8732520" cy="6858000"/>
          </a:xfrm>
          <a:prstGeom prst="rect">
            <a:avLst/>
          </a:prstGeom>
          <a:gradFill flip="none" rotWithShape="1">
            <a:gsLst>
              <a:gs pos="65000">
                <a:srgbClr val="FEDB37"/>
              </a:gs>
              <a:gs pos="0">
                <a:srgbClr val="FEDB37">
                  <a:alpha val="0"/>
                </a:srgbClr>
              </a:gs>
              <a:gs pos="100000">
                <a:srgbClr val="FEDB3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xmlns="" id="{3DDBEC4D-7771-42CD-B1F7-F1C45D2A3D2F}"/>
              </a:ext>
            </a:extLst>
          </p:cNvPr>
          <p:cNvPicPr>
            <a:picLocks noChangeAspect="1"/>
          </p:cNvPicPr>
          <p:nvPr/>
        </p:nvPicPr>
        <p:blipFill>
          <a:blip r:embed="rId3"/>
          <a:stretch>
            <a:fillRect/>
          </a:stretch>
        </p:blipFill>
        <p:spPr>
          <a:xfrm>
            <a:off x="8604759" y="508197"/>
            <a:ext cx="2914141" cy="5816088"/>
          </a:xfrm>
          <a:prstGeom prst="rect">
            <a:avLst/>
          </a:prstGeom>
        </p:spPr>
      </p:pic>
    </p:spTree>
    <p:extLst>
      <p:ext uri="{BB962C8B-B14F-4D97-AF65-F5344CB8AC3E}">
        <p14:creationId xmlns:p14="http://schemas.microsoft.com/office/powerpoint/2010/main" val="1780159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a:extLst>
              <a:ext uri="{FF2B5EF4-FFF2-40B4-BE49-F238E27FC236}">
                <a16:creationId xmlns:a16="http://schemas.microsoft.com/office/drawing/2014/main" xmlns="" id="{6C5CDF9C-DC3D-4EFD-A403-E02F0E4B96DB}"/>
              </a:ext>
            </a:extLst>
          </p:cNvPr>
          <p:cNvSpPr/>
          <p:nvPr/>
        </p:nvSpPr>
        <p:spPr>
          <a:xfrm>
            <a:off x="-640130" y="988527"/>
            <a:ext cx="14848959" cy="6483762"/>
          </a:xfrm>
          <a:custGeom>
            <a:avLst/>
            <a:gdLst>
              <a:gd name="connsiteX0" fmla="*/ 0 w 14864862"/>
              <a:gd name="connsiteY0" fmla="*/ 5282586 h 5401353"/>
              <a:gd name="connsiteX1" fmla="*/ 5298831 w 14864862"/>
              <a:gd name="connsiteY1" fmla="*/ 5141909 h 5401353"/>
              <a:gd name="connsiteX2" fmla="*/ 9730154 w 14864862"/>
              <a:gd name="connsiteY2" fmla="*/ 2984863 h 5401353"/>
              <a:gd name="connsiteX3" fmla="*/ 12215446 w 14864862"/>
              <a:gd name="connsiteY3" fmla="*/ 663694 h 5401353"/>
              <a:gd name="connsiteX4" fmla="*/ 14864862 w 14864862"/>
              <a:gd name="connsiteY4" fmla="*/ 429232 h 5401353"/>
              <a:gd name="connsiteX0" fmla="*/ 369823 w 15234685"/>
              <a:gd name="connsiteY0" fmla="*/ 5282586 h 5341727"/>
              <a:gd name="connsiteX1" fmla="*/ 399131 w 15234685"/>
              <a:gd name="connsiteY1" fmla="*/ 5262657 h 5341727"/>
              <a:gd name="connsiteX2" fmla="*/ 5668654 w 15234685"/>
              <a:gd name="connsiteY2" fmla="*/ 5141909 h 5341727"/>
              <a:gd name="connsiteX3" fmla="*/ 10099977 w 15234685"/>
              <a:gd name="connsiteY3" fmla="*/ 2984863 h 5341727"/>
              <a:gd name="connsiteX4" fmla="*/ 12585269 w 15234685"/>
              <a:gd name="connsiteY4" fmla="*/ 663694 h 5341727"/>
              <a:gd name="connsiteX5" fmla="*/ 15234685 w 15234685"/>
              <a:gd name="connsiteY5" fmla="*/ 429232 h 5341727"/>
              <a:gd name="connsiteX0" fmla="*/ 0 w 14864862"/>
              <a:gd name="connsiteY0" fmla="*/ 5282586 h 6634552"/>
              <a:gd name="connsiteX1" fmla="*/ 1019908 w 14864862"/>
              <a:gd name="connsiteY1" fmla="*/ 6634257 h 6634552"/>
              <a:gd name="connsiteX2" fmla="*/ 5298831 w 14864862"/>
              <a:gd name="connsiteY2" fmla="*/ 5141909 h 6634552"/>
              <a:gd name="connsiteX3" fmla="*/ 9730154 w 14864862"/>
              <a:gd name="connsiteY3" fmla="*/ 2984863 h 6634552"/>
              <a:gd name="connsiteX4" fmla="*/ 12215446 w 14864862"/>
              <a:gd name="connsiteY4" fmla="*/ 663694 h 6634552"/>
              <a:gd name="connsiteX5" fmla="*/ 14864862 w 14864862"/>
              <a:gd name="connsiteY5" fmla="*/ 429232 h 6634552"/>
              <a:gd name="connsiteX0" fmla="*/ 126035 w 14990897"/>
              <a:gd name="connsiteY0" fmla="*/ 5282586 h 6634451"/>
              <a:gd name="connsiteX1" fmla="*/ 63903 w 14990897"/>
              <a:gd name="connsiteY1" fmla="*/ 5247416 h 6634451"/>
              <a:gd name="connsiteX2" fmla="*/ 1145943 w 14990897"/>
              <a:gd name="connsiteY2" fmla="*/ 6634257 h 6634451"/>
              <a:gd name="connsiteX3" fmla="*/ 5424866 w 14990897"/>
              <a:gd name="connsiteY3" fmla="*/ 5141909 h 6634451"/>
              <a:gd name="connsiteX4" fmla="*/ 9856189 w 14990897"/>
              <a:gd name="connsiteY4" fmla="*/ 2984863 h 6634451"/>
              <a:gd name="connsiteX5" fmla="*/ 12341481 w 14990897"/>
              <a:gd name="connsiteY5" fmla="*/ 663694 h 6634451"/>
              <a:gd name="connsiteX6" fmla="*/ 14990897 w 14990897"/>
              <a:gd name="connsiteY6" fmla="*/ 429232 h 6634451"/>
              <a:gd name="connsiteX0" fmla="*/ 126035 w 15168680"/>
              <a:gd name="connsiteY0" fmla="*/ 5282586 h 6634451"/>
              <a:gd name="connsiteX1" fmla="*/ 63903 w 15168680"/>
              <a:gd name="connsiteY1" fmla="*/ 5247416 h 6634451"/>
              <a:gd name="connsiteX2" fmla="*/ 1145943 w 15168680"/>
              <a:gd name="connsiteY2" fmla="*/ 6634257 h 6634451"/>
              <a:gd name="connsiteX3" fmla="*/ 5424866 w 15168680"/>
              <a:gd name="connsiteY3" fmla="*/ 5141909 h 6634451"/>
              <a:gd name="connsiteX4" fmla="*/ 9856189 w 15168680"/>
              <a:gd name="connsiteY4" fmla="*/ 2984863 h 6634451"/>
              <a:gd name="connsiteX5" fmla="*/ 12341481 w 15168680"/>
              <a:gd name="connsiteY5" fmla="*/ 663694 h 6634451"/>
              <a:gd name="connsiteX6" fmla="*/ 14990897 w 15168680"/>
              <a:gd name="connsiteY6" fmla="*/ 429232 h 6634451"/>
              <a:gd name="connsiteX7" fmla="*/ 14922904 w 15168680"/>
              <a:gd name="connsiteY7" fmla="*/ 431577 h 6634451"/>
              <a:gd name="connsiteX0" fmla="*/ 126035 w 15179532"/>
              <a:gd name="connsiteY0" fmla="*/ 5282586 h 6634451"/>
              <a:gd name="connsiteX1" fmla="*/ 63903 w 15179532"/>
              <a:gd name="connsiteY1" fmla="*/ 5247416 h 6634451"/>
              <a:gd name="connsiteX2" fmla="*/ 1145943 w 15179532"/>
              <a:gd name="connsiteY2" fmla="*/ 6634257 h 6634451"/>
              <a:gd name="connsiteX3" fmla="*/ 5424866 w 15179532"/>
              <a:gd name="connsiteY3" fmla="*/ 5141909 h 6634451"/>
              <a:gd name="connsiteX4" fmla="*/ 9856189 w 15179532"/>
              <a:gd name="connsiteY4" fmla="*/ 2984863 h 6634451"/>
              <a:gd name="connsiteX5" fmla="*/ 12341481 w 15179532"/>
              <a:gd name="connsiteY5" fmla="*/ 663694 h 6634451"/>
              <a:gd name="connsiteX6" fmla="*/ 14990897 w 15179532"/>
              <a:gd name="connsiteY6" fmla="*/ 429232 h 6634451"/>
              <a:gd name="connsiteX7" fmla="*/ 14968624 w 15179532"/>
              <a:gd name="connsiteY7" fmla="*/ 5536977 h 6634451"/>
              <a:gd name="connsiteX0" fmla="*/ 126035 w 15210647"/>
              <a:gd name="connsiteY0" fmla="*/ 5282586 h 6634451"/>
              <a:gd name="connsiteX1" fmla="*/ 63903 w 15210647"/>
              <a:gd name="connsiteY1" fmla="*/ 5247416 h 6634451"/>
              <a:gd name="connsiteX2" fmla="*/ 1145943 w 15210647"/>
              <a:gd name="connsiteY2" fmla="*/ 6634257 h 6634451"/>
              <a:gd name="connsiteX3" fmla="*/ 5424866 w 15210647"/>
              <a:gd name="connsiteY3" fmla="*/ 5141909 h 6634451"/>
              <a:gd name="connsiteX4" fmla="*/ 9856189 w 15210647"/>
              <a:gd name="connsiteY4" fmla="*/ 2984863 h 6634451"/>
              <a:gd name="connsiteX5" fmla="*/ 12341481 w 15210647"/>
              <a:gd name="connsiteY5" fmla="*/ 663694 h 6634451"/>
              <a:gd name="connsiteX6" fmla="*/ 14990897 w 15210647"/>
              <a:gd name="connsiteY6" fmla="*/ 429232 h 6634451"/>
              <a:gd name="connsiteX7" fmla="*/ 15075304 w 15210647"/>
              <a:gd name="connsiteY7" fmla="*/ 6359937 h 6634451"/>
              <a:gd name="connsiteX0" fmla="*/ 126035 w 15202371"/>
              <a:gd name="connsiteY0" fmla="*/ 5282586 h 6634451"/>
              <a:gd name="connsiteX1" fmla="*/ 63903 w 15202371"/>
              <a:gd name="connsiteY1" fmla="*/ 5247416 h 6634451"/>
              <a:gd name="connsiteX2" fmla="*/ 1145943 w 15202371"/>
              <a:gd name="connsiteY2" fmla="*/ 6634257 h 6634451"/>
              <a:gd name="connsiteX3" fmla="*/ 5424866 w 15202371"/>
              <a:gd name="connsiteY3" fmla="*/ 5141909 h 6634451"/>
              <a:gd name="connsiteX4" fmla="*/ 9856189 w 15202371"/>
              <a:gd name="connsiteY4" fmla="*/ 2984863 h 6634451"/>
              <a:gd name="connsiteX5" fmla="*/ 12341481 w 15202371"/>
              <a:gd name="connsiteY5" fmla="*/ 663694 h 6634451"/>
              <a:gd name="connsiteX6" fmla="*/ 14990897 w 15202371"/>
              <a:gd name="connsiteY6" fmla="*/ 429232 h 6634451"/>
              <a:gd name="connsiteX7" fmla="*/ 15075304 w 15202371"/>
              <a:gd name="connsiteY7" fmla="*/ 6359937 h 6634451"/>
              <a:gd name="connsiteX0" fmla="*/ 152852 w 15229188"/>
              <a:gd name="connsiteY0" fmla="*/ 5282586 h 6365310"/>
              <a:gd name="connsiteX1" fmla="*/ 90720 w 15229188"/>
              <a:gd name="connsiteY1" fmla="*/ 5247416 h 6365310"/>
              <a:gd name="connsiteX2" fmla="*/ 471720 w 15229188"/>
              <a:gd name="connsiteY2" fmla="*/ 5079777 h 6365310"/>
              <a:gd name="connsiteX3" fmla="*/ 5451683 w 15229188"/>
              <a:gd name="connsiteY3" fmla="*/ 5141909 h 6365310"/>
              <a:gd name="connsiteX4" fmla="*/ 9883006 w 15229188"/>
              <a:gd name="connsiteY4" fmla="*/ 2984863 h 6365310"/>
              <a:gd name="connsiteX5" fmla="*/ 12368298 w 15229188"/>
              <a:gd name="connsiteY5" fmla="*/ 663694 h 6365310"/>
              <a:gd name="connsiteX6" fmla="*/ 15017714 w 15229188"/>
              <a:gd name="connsiteY6" fmla="*/ 429232 h 6365310"/>
              <a:gd name="connsiteX7" fmla="*/ 15102121 w 15229188"/>
              <a:gd name="connsiteY7" fmla="*/ 6359937 h 6365310"/>
              <a:gd name="connsiteX0" fmla="*/ 488132 w 15229188"/>
              <a:gd name="connsiteY0" fmla="*/ 6456066 h 6456066"/>
              <a:gd name="connsiteX1" fmla="*/ 90720 w 15229188"/>
              <a:gd name="connsiteY1" fmla="*/ 5247416 h 6456066"/>
              <a:gd name="connsiteX2" fmla="*/ 471720 w 15229188"/>
              <a:gd name="connsiteY2" fmla="*/ 5079777 h 6456066"/>
              <a:gd name="connsiteX3" fmla="*/ 5451683 w 15229188"/>
              <a:gd name="connsiteY3" fmla="*/ 5141909 h 6456066"/>
              <a:gd name="connsiteX4" fmla="*/ 9883006 w 15229188"/>
              <a:gd name="connsiteY4" fmla="*/ 2984863 h 6456066"/>
              <a:gd name="connsiteX5" fmla="*/ 12368298 w 15229188"/>
              <a:gd name="connsiteY5" fmla="*/ 663694 h 6456066"/>
              <a:gd name="connsiteX6" fmla="*/ 15017714 w 15229188"/>
              <a:gd name="connsiteY6" fmla="*/ 429232 h 6456066"/>
              <a:gd name="connsiteX7" fmla="*/ 15102121 w 15229188"/>
              <a:gd name="connsiteY7" fmla="*/ 6359937 h 6456066"/>
              <a:gd name="connsiteX0" fmla="*/ 441529 w 15182585"/>
              <a:gd name="connsiteY0" fmla="*/ 6456066 h 6456066"/>
              <a:gd name="connsiteX1" fmla="*/ 181277 w 15182585"/>
              <a:gd name="connsiteY1" fmla="*/ 5674136 h 6456066"/>
              <a:gd name="connsiteX2" fmla="*/ 425117 w 15182585"/>
              <a:gd name="connsiteY2" fmla="*/ 5079777 h 6456066"/>
              <a:gd name="connsiteX3" fmla="*/ 5405080 w 15182585"/>
              <a:gd name="connsiteY3" fmla="*/ 5141909 h 6456066"/>
              <a:gd name="connsiteX4" fmla="*/ 9836403 w 15182585"/>
              <a:gd name="connsiteY4" fmla="*/ 2984863 h 6456066"/>
              <a:gd name="connsiteX5" fmla="*/ 12321695 w 15182585"/>
              <a:gd name="connsiteY5" fmla="*/ 663694 h 6456066"/>
              <a:gd name="connsiteX6" fmla="*/ 14971111 w 15182585"/>
              <a:gd name="connsiteY6" fmla="*/ 429232 h 6456066"/>
              <a:gd name="connsiteX7" fmla="*/ 15055518 w 15182585"/>
              <a:gd name="connsiteY7" fmla="*/ 6359937 h 6456066"/>
              <a:gd name="connsiteX0" fmla="*/ 389977 w 15131033"/>
              <a:gd name="connsiteY0" fmla="*/ 6456066 h 6456066"/>
              <a:gd name="connsiteX1" fmla="*/ 129725 w 15131033"/>
              <a:gd name="connsiteY1" fmla="*/ 5674136 h 6456066"/>
              <a:gd name="connsiteX2" fmla="*/ 449765 w 15131033"/>
              <a:gd name="connsiteY2" fmla="*/ 5476017 h 6456066"/>
              <a:gd name="connsiteX3" fmla="*/ 5353528 w 15131033"/>
              <a:gd name="connsiteY3" fmla="*/ 5141909 h 6456066"/>
              <a:gd name="connsiteX4" fmla="*/ 9784851 w 15131033"/>
              <a:gd name="connsiteY4" fmla="*/ 2984863 h 6456066"/>
              <a:gd name="connsiteX5" fmla="*/ 12270143 w 15131033"/>
              <a:gd name="connsiteY5" fmla="*/ 663694 h 6456066"/>
              <a:gd name="connsiteX6" fmla="*/ 14919559 w 15131033"/>
              <a:gd name="connsiteY6" fmla="*/ 429232 h 6456066"/>
              <a:gd name="connsiteX7" fmla="*/ 15003966 w 15131033"/>
              <a:gd name="connsiteY7" fmla="*/ 6359937 h 6456066"/>
              <a:gd name="connsiteX0" fmla="*/ 303811 w 15044867"/>
              <a:gd name="connsiteY0" fmla="*/ 6456066 h 6456066"/>
              <a:gd name="connsiteX1" fmla="*/ 356075 w 15044867"/>
              <a:gd name="connsiteY1" fmla="*/ 5685711 h 6456066"/>
              <a:gd name="connsiteX2" fmla="*/ 363599 w 15044867"/>
              <a:gd name="connsiteY2" fmla="*/ 5476017 h 6456066"/>
              <a:gd name="connsiteX3" fmla="*/ 5267362 w 15044867"/>
              <a:gd name="connsiteY3" fmla="*/ 5141909 h 6456066"/>
              <a:gd name="connsiteX4" fmla="*/ 9698685 w 15044867"/>
              <a:gd name="connsiteY4" fmla="*/ 2984863 h 6456066"/>
              <a:gd name="connsiteX5" fmla="*/ 12183977 w 15044867"/>
              <a:gd name="connsiteY5" fmla="*/ 663694 h 6456066"/>
              <a:gd name="connsiteX6" fmla="*/ 14833393 w 15044867"/>
              <a:gd name="connsiteY6" fmla="*/ 429232 h 6456066"/>
              <a:gd name="connsiteX7" fmla="*/ 14917800 w 15044867"/>
              <a:gd name="connsiteY7" fmla="*/ 6359937 h 6456066"/>
              <a:gd name="connsiteX0" fmla="*/ 233035 w 14974091"/>
              <a:gd name="connsiteY0" fmla="*/ 6456066 h 6456066"/>
              <a:gd name="connsiteX1" fmla="*/ 285299 w 14974091"/>
              <a:gd name="connsiteY1" fmla="*/ 5685711 h 6456066"/>
              <a:gd name="connsiteX2" fmla="*/ 385420 w 14974091"/>
              <a:gd name="connsiteY2" fmla="*/ 5510741 h 6456066"/>
              <a:gd name="connsiteX3" fmla="*/ 5196586 w 14974091"/>
              <a:gd name="connsiteY3" fmla="*/ 5141909 h 6456066"/>
              <a:gd name="connsiteX4" fmla="*/ 9627909 w 14974091"/>
              <a:gd name="connsiteY4" fmla="*/ 2984863 h 6456066"/>
              <a:gd name="connsiteX5" fmla="*/ 12113201 w 14974091"/>
              <a:gd name="connsiteY5" fmla="*/ 663694 h 6456066"/>
              <a:gd name="connsiteX6" fmla="*/ 14762617 w 14974091"/>
              <a:gd name="connsiteY6" fmla="*/ 429232 h 6456066"/>
              <a:gd name="connsiteX7" fmla="*/ 14847024 w 14974091"/>
              <a:gd name="connsiteY7" fmla="*/ 6359937 h 6456066"/>
              <a:gd name="connsiteX0" fmla="*/ 108445 w 14849501"/>
              <a:gd name="connsiteY0" fmla="*/ 6456066 h 6456066"/>
              <a:gd name="connsiteX1" fmla="*/ 160709 w 14849501"/>
              <a:gd name="connsiteY1" fmla="*/ 5685711 h 6456066"/>
              <a:gd name="connsiteX2" fmla="*/ 434450 w 14849501"/>
              <a:gd name="connsiteY2" fmla="*/ 5857982 h 6456066"/>
              <a:gd name="connsiteX3" fmla="*/ 5071996 w 14849501"/>
              <a:gd name="connsiteY3" fmla="*/ 5141909 h 6456066"/>
              <a:gd name="connsiteX4" fmla="*/ 9503319 w 14849501"/>
              <a:gd name="connsiteY4" fmla="*/ 2984863 h 6456066"/>
              <a:gd name="connsiteX5" fmla="*/ 11988611 w 14849501"/>
              <a:gd name="connsiteY5" fmla="*/ 663694 h 6456066"/>
              <a:gd name="connsiteX6" fmla="*/ 14638027 w 14849501"/>
              <a:gd name="connsiteY6" fmla="*/ 429232 h 6456066"/>
              <a:gd name="connsiteX7" fmla="*/ 14722434 w 14849501"/>
              <a:gd name="connsiteY7" fmla="*/ 6359937 h 645606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75929 h 6475929"/>
              <a:gd name="connsiteX1" fmla="*/ 160709 w 14849501"/>
              <a:gd name="connsiteY1" fmla="*/ 5705574 h 6475929"/>
              <a:gd name="connsiteX2" fmla="*/ 434450 w 14849501"/>
              <a:gd name="connsiteY2" fmla="*/ 5877845 h 6475929"/>
              <a:gd name="connsiteX3" fmla="*/ 5071996 w 14849501"/>
              <a:gd name="connsiteY3" fmla="*/ 5161772 h 6475929"/>
              <a:gd name="connsiteX4" fmla="*/ 9503319 w 14849501"/>
              <a:gd name="connsiteY4" fmla="*/ 3004726 h 6475929"/>
              <a:gd name="connsiteX5" fmla="*/ 12110531 w 14849501"/>
              <a:gd name="connsiteY5" fmla="*/ 744517 h 6475929"/>
              <a:gd name="connsiteX6" fmla="*/ 14638027 w 14849501"/>
              <a:gd name="connsiteY6" fmla="*/ 449095 h 6475929"/>
              <a:gd name="connsiteX7" fmla="*/ 14722434 w 14849501"/>
              <a:gd name="connsiteY7" fmla="*/ 6379800 h 6475929"/>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68521 h 6468521"/>
              <a:gd name="connsiteX1" fmla="*/ 160709 w 14849501"/>
              <a:gd name="connsiteY1" fmla="*/ 5698166 h 6468521"/>
              <a:gd name="connsiteX2" fmla="*/ 434450 w 14849501"/>
              <a:gd name="connsiteY2" fmla="*/ 5870437 h 6468521"/>
              <a:gd name="connsiteX3" fmla="*/ 5071996 w 14849501"/>
              <a:gd name="connsiteY3" fmla="*/ 5154364 h 6468521"/>
              <a:gd name="connsiteX4" fmla="*/ 9503319 w 14849501"/>
              <a:gd name="connsiteY4" fmla="*/ 2997318 h 6468521"/>
              <a:gd name="connsiteX5" fmla="*/ 12217211 w 14849501"/>
              <a:gd name="connsiteY5" fmla="*/ 813309 h 6468521"/>
              <a:gd name="connsiteX6" fmla="*/ 14638027 w 14849501"/>
              <a:gd name="connsiteY6" fmla="*/ 441687 h 6468521"/>
              <a:gd name="connsiteX7" fmla="*/ 14722434 w 14849501"/>
              <a:gd name="connsiteY7" fmla="*/ 6372392 h 6468521"/>
              <a:gd name="connsiteX0" fmla="*/ 108445 w 14849501"/>
              <a:gd name="connsiteY0" fmla="*/ 6479959 h 6479959"/>
              <a:gd name="connsiteX1" fmla="*/ 160709 w 14849501"/>
              <a:gd name="connsiteY1" fmla="*/ 5709604 h 6479959"/>
              <a:gd name="connsiteX2" fmla="*/ 434450 w 14849501"/>
              <a:gd name="connsiteY2" fmla="*/ 5881875 h 6479959"/>
              <a:gd name="connsiteX3" fmla="*/ 5071996 w 14849501"/>
              <a:gd name="connsiteY3" fmla="*/ 5165802 h 6479959"/>
              <a:gd name="connsiteX4" fmla="*/ 9503319 w 14849501"/>
              <a:gd name="connsiteY4" fmla="*/ 3008756 h 6479959"/>
              <a:gd name="connsiteX5" fmla="*/ 12217211 w 14849501"/>
              <a:gd name="connsiteY5" fmla="*/ 824747 h 6479959"/>
              <a:gd name="connsiteX6" fmla="*/ 14638027 w 14849501"/>
              <a:gd name="connsiteY6" fmla="*/ 453125 h 6479959"/>
              <a:gd name="connsiteX7" fmla="*/ 14722434 w 14849501"/>
              <a:gd name="connsiteY7" fmla="*/ 6383830 h 6479959"/>
              <a:gd name="connsiteX0" fmla="*/ 108445 w 14849501"/>
              <a:gd name="connsiteY0" fmla="*/ 6468522 h 6468522"/>
              <a:gd name="connsiteX1" fmla="*/ 160709 w 14849501"/>
              <a:gd name="connsiteY1" fmla="*/ 5698167 h 6468522"/>
              <a:gd name="connsiteX2" fmla="*/ 434450 w 14849501"/>
              <a:gd name="connsiteY2" fmla="*/ 5870438 h 6468522"/>
              <a:gd name="connsiteX3" fmla="*/ 5071996 w 14849501"/>
              <a:gd name="connsiteY3" fmla="*/ 5154365 h 6468522"/>
              <a:gd name="connsiteX4" fmla="*/ 9503319 w 14849501"/>
              <a:gd name="connsiteY4" fmla="*/ 2997319 h 6468522"/>
              <a:gd name="connsiteX5" fmla="*/ 12217211 w 14849501"/>
              <a:gd name="connsiteY5" fmla="*/ 813310 h 6468522"/>
              <a:gd name="connsiteX6" fmla="*/ 14638027 w 14849501"/>
              <a:gd name="connsiteY6" fmla="*/ 441688 h 6468522"/>
              <a:gd name="connsiteX7" fmla="*/ 14722434 w 14849501"/>
              <a:gd name="connsiteY7" fmla="*/ 6372393 h 6468522"/>
              <a:gd name="connsiteX0" fmla="*/ 128245 w 14869301"/>
              <a:gd name="connsiteY0" fmla="*/ 6468522 h 6468522"/>
              <a:gd name="connsiteX1" fmla="*/ 454250 w 14869301"/>
              <a:gd name="connsiteY1" fmla="*/ 5870438 h 6468522"/>
              <a:gd name="connsiteX2" fmla="*/ 5091796 w 14869301"/>
              <a:gd name="connsiteY2" fmla="*/ 5154365 h 6468522"/>
              <a:gd name="connsiteX3" fmla="*/ 9523119 w 14869301"/>
              <a:gd name="connsiteY3" fmla="*/ 2997319 h 6468522"/>
              <a:gd name="connsiteX4" fmla="*/ 12237011 w 14869301"/>
              <a:gd name="connsiteY4" fmla="*/ 813310 h 6468522"/>
              <a:gd name="connsiteX5" fmla="*/ 14657827 w 14869301"/>
              <a:gd name="connsiteY5" fmla="*/ 441688 h 6468522"/>
              <a:gd name="connsiteX6" fmla="*/ 14742234 w 14869301"/>
              <a:gd name="connsiteY6" fmla="*/ 6372393 h 6468522"/>
              <a:gd name="connsiteX0" fmla="*/ 110260 w 14851316"/>
              <a:gd name="connsiteY0" fmla="*/ 6468522 h 6468522"/>
              <a:gd name="connsiteX1" fmla="*/ 466745 w 14851316"/>
              <a:gd name="connsiteY1" fmla="*/ 6038078 h 6468522"/>
              <a:gd name="connsiteX2" fmla="*/ 5073811 w 14851316"/>
              <a:gd name="connsiteY2" fmla="*/ 5154365 h 6468522"/>
              <a:gd name="connsiteX3" fmla="*/ 9505134 w 14851316"/>
              <a:gd name="connsiteY3" fmla="*/ 2997319 h 6468522"/>
              <a:gd name="connsiteX4" fmla="*/ 12219026 w 14851316"/>
              <a:gd name="connsiteY4" fmla="*/ 813310 h 6468522"/>
              <a:gd name="connsiteX5" fmla="*/ 14639842 w 14851316"/>
              <a:gd name="connsiteY5" fmla="*/ 441688 h 6468522"/>
              <a:gd name="connsiteX6" fmla="*/ 14724249 w 14851316"/>
              <a:gd name="connsiteY6" fmla="*/ 6372393 h 6468522"/>
              <a:gd name="connsiteX0" fmla="*/ 206208 w 14947264"/>
              <a:gd name="connsiteY0" fmla="*/ 6468522 h 6468522"/>
              <a:gd name="connsiteX1" fmla="*/ 410293 w 14947264"/>
              <a:gd name="connsiteY1" fmla="*/ 5946638 h 6468522"/>
              <a:gd name="connsiteX2" fmla="*/ 5169759 w 14947264"/>
              <a:gd name="connsiteY2" fmla="*/ 5154365 h 6468522"/>
              <a:gd name="connsiteX3" fmla="*/ 9601082 w 14947264"/>
              <a:gd name="connsiteY3" fmla="*/ 2997319 h 6468522"/>
              <a:gd name="connsiteX4" fmla="*/ 12314974 w 14947264"/>
              <a:gd name="connsiteY4" fmla="*/ 813310 h 6468522"/>
              <a:gd name="connsiteX5" fmla="*/ 14735790 w 14947264"/>
              <a:gd name="connsiteY5" fmla="*/ 441688 h 6468522"/>
              <a:gd name="connsiteX6" fmla="*/ 14820197 w 14947264"/>
              <a:gd name="connsiteY6" fmla="*/ 6372393 h 6468522"/>
              <a:gd name="connsiteX0" fmla="*/ 455136 w 14860912"/>
              <a:gd name="connsiteY0" fmla="*/ 6483762 h 6483762"/>
              <a:gd name="connsiteX1" fmla="*/ 323941 w 14860912"/>
              <a:gd name="connsiteY1" fmla="*/ 5946638 h 6483762"/>
              <a:gd name="connsiteX2" fmla="*/ 5083407 w 14860912"/>
              <a:gd name="connsiteY2" fmla="*/ 5154365 h 6483762"/>
              <a:gd name="connsiteX3" fmla="*/ 9514730 w 14860912"/>
              <a:gd name="connsiteY3" fmla="*/ 2997319 h 6483762"/>
              <a:gd name="connsiteX4" fmla="*/ 12228622 w 14860912"/>
              <a:gd name="connsiteY4" fmla="*/ 813310 h 6483762"/>
              <a:gd name="connsiteX5" fmla="*/ 14649438 w 14860912"/>
              <a:gd name="connsiteY5" fmla="*/ 441688 h 6483762"/>
              <a:gd name="connsiteX6" fmla="*/ 14733845 w 14860912"/>
              <a:gd name="connsiteY6" fmla="*/ 6372393 h 6483762"/>
              <a:gd name="connsiteX0" fmla="*/ 504143 w 14848959"/>
              <a:gd name="connsiteY0" fmla="*/ 6483762 h 6483762"/>
              <a:gd name="connsiteX1" fmla="*/ 311988 w 14848959"/>
              <a:gd name="connsiteY1" fmla="*/ 5946638 h 6483762"/>
              <a:gd name="connsiteX2" fmla="*/ 5071454 w 14848959"/>
              <a:gd name="connsiteY2" fmla="*/ 5154365 h 6483762"/>
              <a:gd name="connsiteX3" fmla="*/ 9502777 w 14848959"/>
              <a:gd name="connsiteY3" fmla="*/ 2997319 h 6483762"/>
              <a:gd name="connsiteX4" fmla="*/ 12216669 w 14848959"/>
              <a:gd name="connsiteY4" fmla="*/ 813310 h 6483762"/>
              <a:gd name="connsiteX5" fmla="*/ 14637485 w 14848959"/>
              <a:gd name="connsiteY5" fmla="*/ 441688 h 6483762"/>
              <a:gd name="connsiteX6" fmla="*/ 14721892 w 14848959"/>
              <a:gd name="connsiteY6" fmla="*/ 6372393 h 648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8959" h="6483762">
                <a:moveTo>
                  <a:pt x="504143" y="6483762"/>
                </a:moveTo>
                <a:cubicBezTo>
                  <a:pt x="572061" y="6359161"/>
                  <a:pt x="-515270" y="6165664"/>
                  <a:pt x="311988" y="5946638"/>
                </a:cubicBezTo>
                <a:cubicBezTo>
                  <a:pt x="1139246" y="5727612"/>
                  <a:pt x="3539656" y="5645918"/>
                  <a:pt x="5071454" y="5154365"/>
                </a:cubicBezTo>
                <a:cubicBezTo>
                  <a:pt x="6603252" y="4662812"/>
                  <a:pt x="8311908" y="3720828"/>
                  <a:pt x="9502777" y="2997319"/>
                </a:cubicBezTo>
                <a:cubicBezTo>
                  <a:pt x="10693646" y="2273810"/>
                  <a:pt x="11421844" y="1467848"/>
                  <a:pt x="12216669" y="813310"/>
                </a:cubicBezTo>
                <a:cubicBezTo>
                  <a:pt x="13041974" y="174012"/>
                  <a:pt x="14180285" y="-445358"/>
                  <a:pt x="14637485" y="441688"/>
                </a:cubicBezTo>
                <a:cubicBezTo>
                  <a:pt x="15067722" y="403002"/>
                  <a:pt x="14705577" y="6585265"/>
                  <a:pt x="14721892" y="637239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AC501B42-5479-4D2E-9E13-21D218F9824A}"/>
              </a:ext>
            </a:extLst>
          </p:cNvPr>
          <p:cNvCxnSpPr>
            <a:cxnSpLocks/>
            <a:endCxn id="33" idx="3"/>
          </p:cNvCxnSpPr>
          <p:nvPr/>
        </p:nvCxnSpPr>
        <p:spPr>
          <a:xfrm flipH="1">
            <a:off x="663453" y="3979869"/>
            <a:ext cx="54325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xmlns="" id="{9500BEED-A0E9-4872-8991-A3BA6D4A2B5D}"/>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3" name="文本占位符 2">
            <a:extLst>
              <a:ext uri="{FF2B5EF4-FFF2-40B4-BE49-F238E27FC236}">
                <a16:creationId xmlns:a16="http://schemas.microsoft.com/office/drawing/2014/main" xmlns="" id="{C472B269-4751-4CD1-B18F-0E7B05B4D59C}"/>
              </a:ext>
            </a:extLst>
          </p:cNvPr>
          <p:cNvSpPr>
            <a:spLocks noGrp="1"/>
          </p:cNvSpPr>
          <p:nvPr>
            <p:ph type="body" sz="quarter" idx="11"/>
          </p:nvPr>
        </p:nvSpPr>
        <p:spPr/>
        <p:txBody>
          <a:bodyPr/>
          <a:lstStyle/>
          <a:p>
            <a:pPr lvl="0"/>
            <a:r>
              <a:rPr lang="en-US" altLang="zh-CN" dirty="0"/>
              <a:t>PROJECT OVERVIEW</a:t>
            </a:r>
            <a:endParaRPr lang="zh-CN" altLang="en-US" dirty="0"/>
          </a:p>
        </p:txBody>
      </p:sp>
      <p:sp>
        <p:nvSpPr>
          <p:cNvPr id="11" name="文本框 10">
            <a:extLst>
              <a:ext uri="{FF2B5EF4-FFF2-40B4-BE49-F238E27FC236}">
                <a16:creationId xmlns:a16="http://schemas.microsoft.com/office/drawing/2014/main" xmlns="" id="{B253B2F2-5365-4D07-BC20-EDF7A2FBDE5B}"/>
              </a:ext>
            </a:extLst>
          </p:cNvPr>
          <p:cNvSpPr txBox="1"/>
          <p:nvPr/>
        </p:nvSpPr>
        <p:spPr>
          <a:xfrm>
            <a:off x="660401" y="2779076"/>
            <a:ext cx="1146208" cy="327462"/>
          </a:xfrm>
          <a:prstGeom prst="rect">
            <a:avLst/>
          </a:prstGeom>
          <a:noFill/>
        </p:spPr>
        <p:txBody>
          <a:bodyPr wrap="square" lIns="0" tIns="0" rIns="0" bIns="0">
            <a:spAutoFit/>
          </a:bodyPr>
          <a:lstStyle/>
          <a:p>
            <a:pPr algn="just">
              <a:lnSpc>
                <a:spcPct val="150000"/>
              </a:lnSpc>
              <a:buClr>
                <a:schemeClr val="accent1"/>
              </a:buClr>
            </a:pPr>
            <a:r>
              <a:rPr lang="en-US" altLang="zh-CN" sz="1600" dirty="0">
                <a:solidFill>
                  <a:prstClr val="black"/>
                </a:solidFill>
                <a:latin typeface="微软雅黑 Light"/>
                <a:ea typeface="微软雅黑 Light"/>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a:t>
            </a:r>
            <a:endParaRPr lang="zh-CN" altLang="en-US" sz="1600" dirty="0">
              <a:latin typeface="+mn-ea"/>
            </a:endParaRPr>
          </a:p>
        </p:txBody>
      </p:sp>
      <p:grpSp>
        <p:nvGrpSpPr>
          <p:cNvPr id="5" name="组合 4">
            <a:extLst>
              <a:ext uri="{FF2B5EF4-FFF2-40B4-BE49-F238E27FC236}">
                <a16:creationId xmlns:a16="http://schemas.microsoft.com/office/drawing/2014/main" xmlns="" id="{2E7EEA5F-BB5B-422E-B1A0-0E4638E99CB5}"/>
              </a:ext>
            </a:extLst>
          </p:cNvPr>
          <p:cNvGrpSpPr/>
          <p:nvPr/>
        </p:nvGrpSpPr>
        <p:grpSpPr>
          <a:xfrm>
            <a:off x="660399" y="2333114"/>
            <a:ext cx="1025922" cy="318171"/>
            <a:chOff x="660399" y="1640414"/>
            <a:chExt cx="1025922" cy="318171"/>
          </a:xfrm>
        </p:grpSpPr>
        <p:sp>
          <p:nvSpPr>
            <p:cNvPr id="13" name="任意多边形: 形状 12">
              <a:extLst>
                <a:ext uri="{FF2B5EF4-FFF2-40B4-BE49-F238E27FC236}">
                  <a16:creationId xmlns:a16="http://schemas.microsoft.com/office/drawing/2014/main" xmlns="" id="{BF5D0B4B-C82E-47F6-B8FF-AF41694F4D77}"/>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17" name="文本框 16">
              <a:extLst>
                <a:ext uri="{FF2B5EF4-FFF2-40B4-BE49-F238E27FC236}">
                  <a16:creationId xmlns:a16="http://schemas.microsoft.com/office/drawing/2014/main" xmlns="" id="{D355EDD4-F532-483A-9F94-F681C60B4741}"/>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投资标的</a:t>
              </a:r>
            </a:p>
          </p:txBody>
        </p:sp>
      </p:grpSp>
      <p:grpSp>
        <p:nvGrpSpPr>
          <p:cNvPr id="20" name="组合 19">
            <a:extLst>
              <a:ext uri="{FF2B5EF4-FFF2-40B4-BE49-F238E27FC236}">
                <a16:creationId xmlns:a16="http://schemas.microsoft.com/office/drawing/2014/main" xmlns="" id="{7E0183E4-F2FB-4AC6-9BE4-CDBEF08A5C49}"/>
              </a:ext>
            </a:extLst>
          </p:cNvPr>
          <p:cNvGrpSpPr/>
          <p:nvPr/>
        </p:nvGrpSpPr>
        <p:grpSpPr>
          <a:xfrm>
            <a:off x="9542777" y="341302"/>
            <a:ext cx="1976121" cy="788291"/>
            <a:chOff x="1651086" y="1188625"/>
            <a:chExt cx="1122851" cy="447914"/>
          </a:xfrm>
          <a:solidFill>
            <a:schemeClr val="accent2"/>
          </a:solidFill>
        </p:grpSpPr>
        <p:sp>
          <p:nvSpPr>
            <p:cNvPr id="21" name="Rectangle 4">
              <a:extLst>
                <a:ext uri="{FF2B5EF4-FFF2-40B4-BE49-F238E27FC236}">
                  <a16:creationId xmlns:a16="http://schemas.microsoft.com/office/drawing/2014/main" xmlns="" id="{F39345A3-FD52-464C-A2AC-EA026E921F1B}"/>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投资机会</a:t>
              </a:r>
            </a:p>
          </p:txBody>
        </p:sp>
        <p:sp>
          <p:nvSpPr>
            <p:cNvPr id="22" name="Right Triangle 5">
              <a:extLst>
                <a:ext uri="{FF2B5EF4-FFF2-40B4-BE49-F238E27FC236}">
                  <a16:creationId xmlns:a16="http://schemas.microsoft.com/office/drawing/2014/main" xmlns="" id="{442873C6-4CCF-4F42-BD68-831BF4E2B710}"/>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a16="http://schemas.microsoft.com/office/drawing/2014/main" xmlns="" id="{36E86A9B-6352-4F32-A4F3-03938F082E78}"/>
              </a:ext>
            </a:extLst>
          </p:cNvPr>
          <p:cNvSpPr txBox="1"/>
          <p:nvPr/>
        </p:nvSpPr>
        <p:spPr>
          <a:xfrm>
            <a:off x="4676923" y="2783424"/>
            <a:ext cx="1547528" cy="327462"/>
          </a:xfrm>
          <a:prstGeom prst="rect">
            <a:avLst/>
          </a:prstGeom>
          <a:noFill/>
        </p:spPr>
        <p:txBody>
          <a:bodyPr wrap="square" lIns="0" tIns="0" rIns="0" bIns="0">
            <a:spAutoFit/>
          </a:bodyPr>
          <a:lstStyle/>
          <a:p>
            <a:pPr algn="just">
              <a:lnSpc>
                <a:spcPct val="150000"/>
              </a:lnSpc>
              <a:buClr>
                <a:schemeClr val="accent1"/>
              </a:buClr>
            </a:pP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460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亿人民币</a:t>
            </a:r>
            <a:endParaRPr lang="zh-CN" altLang="en-US" sz="1600" dirty="0">
              <a:latin typeface="+mn-ea"/>
            </a:endParaRPr>
          </a:p>
        </p:txBody>
      </p:sp>
      <p:grpSp>
        <p:nvGrpSpPr>
          <p:cNvPr id="24" name="组合 23">
            <a:extLst>
              <a:ext uri="{FF2B5EF4-FFF2-40B4-BE49-F238E27FC236}">
                <a16:creationId xmlns:a16="http://schemas.microsoft.com/office/drawing/2014/main" xmlns="" id="{A918D219-2CA8-47D3-B185-3B34D55841A9}"/>
              </a:ext>
            </a:extLst>
          </p:cNvPr>
          <p:cNvGrpSpPr/>
          <p:nvPr/>
        </p:nvGrpSpPr>
        <p:grpSpPr>
          <a:xfrm>
            <a:off x="4676921" y="2337462"/>
            <a:ext cx="1025922" cy="318171"/>
            <a:chOff x="660399" y="1640414"/>
            <a:chExt cx="1025922" cy="318171"/>
          </a:xfrm>
        </p:grpSpPr>
        <p:sp>
          <p:nvSpPr>
            <p:cNvPr id="25" name="任意多边形: 形状 24">
              <a:extLst>
                <a:ext uri="{FF2B5EF4-FFF2-40B4-BE49-F238E27FC236}">
                  <a16:creationId xmlns:a16="http://schemas.microsoft.com/office/drawing/2014/main" xmlns="" id="{75B87D22-0FF2-400B-89F6-EAB8D2DB8636}"/>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26" name="文本框 25">
              <a:extLst>
                <a:ext uri="{FF2B5EF4-FFF2-40B4-BE49-F238E27FC236}">
                  <a16:creationId xmlns:a16="http://schemas.microsoft.com/office/drawing/2014/main" xmlns="" id="{874BA837-74AA-4943-94E8-BB3275041B81}"/>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公司估值</a:t>
              </a:r>
            </a:p>
          </p:txBody>
        </p:sp>
      </p:grpSp>
      <p:sp>
        <p:nvSpPr>
          <p:cNvPr id="27" name="文本框 26">
            <a:extLst>
              <a:ext uri="{FF2B5EF4-FFF2-40B4-BE49-F238E27FC236}">
                <a16:creationId xmlns:a16="http://schemas.microsoft.com/office/drawing/2014/main" xmlns="" id="{CAD9AD4E-736B-45E4-8BB7-8AC8449A8A06}"/>
              </a:ext>
            </a:extLst>
          </p:cNvPr>
          <p:cNvSpPr txBox="1"/>
          <p:nvPr/>
        </p:nvSpPr>
        <p:spPr>
          <a:xfrm>
            <a:off x="2636522" y="2779076"/>
            <a:ext cx="1346198" cy="327462"/>
          </a:xfrm>
          <a:prstGeom prst="rect">
            <a:avLst/>
          </a:prstGeom>
          <a:noFill/>
        </p:spPr>
        <p:txBody>
          <a:bodyPr wrap="square" lIns="0" tIns="0" rIns="0" bIns="0">
            <a:spAutoFit/>
          </a:bodyPr>
          <a:lstStyle/>
          <a:p>
            <a:pPr algn="just">
              <a:lnSpc>
                <a:spcPct val="150000"/>
              </a:lnSpc>
              <a:buClr>
                <a:schemeClr val="accent1"/>
              </a:buClr>
            </a:pP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互联网金融</a:t>
            </a:r>
            <a:endParaRPr lang="zh-CN" altLang="en-US" sz="1600" dirty="0">
              <a:latin typeface="+mn-ea"/>
            </a:endParaRPr>
          </a:p>
        </p:txBody>
      </p:sp>
      <p:grpSp>
        <p:nvGrpSpPr>
          <p:cNvPr id="28" name="组合 27">
            <a:extLst>
              <a:ext uri="{FF2B5EF4-FFF2-40B4-BE49-F238E27FC236}">
                <a16:creationId xmlns:a16="http://schemas.microsoft.com/office/drawing/2014/main" xmlns="" id="{D2B0B319-756A-4DCF-94B6-62EEA7603EDC}"/>
              </a:ext>
            </a:extLst>
          </p:cNvPr>
          <p:cNvGrpSpPr/>
          <p:nvPr/>
        </p:nvGrpSpPr>
        <p:grpSpPr>
          <a:xfrm>
            <a:off x="2636520" y="2333114"/>
            <a:ext cx="1025922" cy="318171"/>
            <a:chOff x="660399" y="1640414"/>
            <a:chExt cx="1025922" cy="318171"/>
          </a:xfrm>
        </p:grpSpPr>
        <p:sp>
          <p:nvSpPr>
            <p:cNvPr id="29" name="任意多边形: 形状 28">
              <a:extLst>
                <a:ext uri="{FF2B5EF4-FFF2-40B4-BE49-F238E27FC236}">
                  <a16:creationId xmlns:a16="http://schemas.microsoft.com/office/drawing/2014/main" xmlns="" id="{11BFB296-87E8-442A-8FAE-392425FB1052}"/>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0" name="文本框 29">
              <a:extLst>
                <a:ext uri="{FF2B5EF4-FFF2-40B4-BE49-F238E27FC236}">
                  <a16:creationId xmlns:a16="http://schemas.microsoft.com/office/drawing/2014/main" xmlns="" id="{D374DFDB-EE86-4C5B-B65C-785EDE77728F}"/>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所属行业</a:t>
              </a:r>
            </a:p>
          </p:txBody>
        </p:sp>
      </p:grpSp>
      <p:sp>
        <p:nvSpPr>
          <p:cNvPr id="31" name="文本框 30">
            <a:extLst>
              <a:ext uri="{FF2B5EF4-FFF2-40B4-BE49-F238E27FC236}">
                <a16:creationId xmlns:a16="http://schemas.microsoft.com/office/drawing/2014/main" xmlns="" id="{A2C416B2-D30E-4F63-B03F-855F6143D349}"/>
              </a:ext>
            </a:extLst>
          </p:cNvPr>
          <p:cNvSpPr txBox="1"/>
          <p:nvPr/>
        </p:nvSpPr>
        <p:spPr>
          <a:xfrm>
            <a:off x="660402" y="4107659"/>
            <a:ext cx="5432547" cy="696794"/>
          </a:xfrm>
          <a:prstGeom prst="rect">
            <a:avLst/>
          </a:prstGeom>
          <a:noFill/>
        </p:spPr>
        <p:txBody>
          <a:bodyPr wrap="square" lIns="0" tIns="0" rIns="0" bIns="0">
            <a:spAutoFit/>
          </a:bodyPr>
          <a:lstStyle/>
          <a:p>
            <a:pPr algn="just">
              <a:lnSpc>
                <a:spcPct val="150000"/>
              </a:lnSpc>
              <a:buClr>
                <a:schemeClr val="accent1"/>
              </a:buClr>
            </a:pP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投资人以投前估值</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400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亿元的对价向</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金融平台增资</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60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亿元，合计占</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金融本次增资完成后股权比例的</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13.04%</a:t>
            </a:r>
            <a:endParaRPr lang="zh-CN" altLang="en-US" sz="1600" dirty="0">
              <a:latin typeface="+mn-ea"/>
            </a:endParaRPr>
          </a:p>
        </p:txBody>
      </p:sp>
      <p:grpSp>
        <p:nvGrpSpPr>
          <p:cNvPr id="32" name="组合 31">
            <a:extLst>
              <a:ext uri="{FF2B5EF4-FFF2-40B4-BE49-F238E27FC236}">
                <a16:creationId xmlns:a16="http://schemas.microsoft.com/office/drawing/2014/main" xmlns="" id="{8F968922-39CF-4E1D-92B6-F3F21168D51D}"/>
              </a:ext>
            </a:extLst>
          </p:cNvPr>
          <p:cNvGrpSpPr/>
          <p:nvPr/>
        </p:nvGrpSpPr>
        <p:grpSpPr>
          <a:xfrm>
            <a:off x="660400" y="3661698"/>
            <a:ext cx="1025922" cy="318171"/>
            <a:chOff x="660399" y="1640414"/>
            <a:chExt cx="1025922" cy="318171"/>
          </a:xfrm>
        </p:grpSpPr>
        <p:sp>
          <p:nvSpPr>
            <p:cNvPr id="33" name="任意多边形: 形状 32">
              <a:extLst>
                <a:ext uri="{FF2B5EF4-FFF2-40B4-BE49-F238E27FC236}">
                  <a16:creationId xmlns:a16="http://schemas.microsoft.com/office/drawing/2014/main" xmlns="" id="{02CA4138-AADC-42D7-857B-83EDAEC7C222}"/>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4" name="文本框 33">
              <a:extLst>
                <a:ext uri="{FF2B5EF4-FFF2-40B4-BE49-F238E27FC236}">
                  <a16:creationId xmlns:a16="http://schemas.microsoft.com/office/drawing/2014/main" xmlns="" id="{F79DA7F0-4DB0-4C75-B87E-A33DBF6ADA29}"/>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交易概况</a:t>
              </a:r>
            </a:p>
          </p:txBody>
        </p:sp>
      </p:grpSp>
      <p:pic>
        <p:nvPicPr>
          <p:cNvPr id="49" name="图片 48">
            <a:extLst>
              <a:ext uri="{FF2B5EF4-FFF2-40B4-BE49-F238E27FC236}">
                <a16:creationId xmlns:a16="http://schemas.microsoft.com/office/drawing/2014/main" xmlns="" id="{AAA372FC-1D1C-4138-AA85-9DA045E4A72F}"/>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670785" y="1419549"/>
            <a:ext cx="8389996" cy="4690192"/>
          </a:xfrm>
          <a:prstGeom prst="rect">
            <a:avLst/>
          </a:prstGeom>
        </p:spPr>
      </p:pic>
      <p:pic>
        <p:nvPicPr>
          <p:cNvPr id="50" name="图片 49">
            <a:extLst>
              <a:ext uri="{FF2B5EF4-FFF2-40B4-BE49-F238E27FC236}">
                <a16:creationId xmlns:a16="http://schemas.microsoft.com/office/drawing/2014/main" xmlns="" id="{9FAB3646-579F-48B2-AD1E-5FC4C6119230}"/>
              </a:ext>
            </a:extLst>
          </p:cNvPr>
          <p:cNvPicPr>
            <a:picLocks/>
          </p:cNvPicPr>
          <p:nvPr/>
        </p:nvPicPr>
        <p:blipFill rotWithShape="1">
          <a:blip r:embed="rId3" cstate="print">
            <a:extLst>
              <a:ext uri="{28A0092B-C50C-407E-A947-70E740481C1C}">
                <a14:useLocalDpi xmlns:a14="http://schemas.microsoft.com/office/drawing/2010/main" val="0"/>
              </a:ext>
            </a:extLst>
          </a:blip>
          <a:srcRect t="8169" b="8169"/>
          <a:stretch/>
        </p:blipFill>
        <p:spPr>
          <a:xfrm>
            <a:off x="6683640" y="1959040"/>
            <a:ext cx="6364288" cy="3611210"/>
          </a:xfrm>
          <a:prstGeom prst="rect">
            <a:avLst/>
          </a:prstGeom>
        </p:spPr>
      </p:pic>
    </p:spTree>
    <p:extLst>
      <p:ext uri="{BB962C8B-B14F-4D97-AF65-F5344CB8AC3E}">
        <p14:creationId xmlns:p14="http://schemas.microsoft.com/office/powerpoint/2010/main" val="30409772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占位符 71">
            <a:extLst>
              <a:ext uri="{FF2B5EF4-FFF2-40B4-BE49-F238E27FC236}">
                <a16:creationId xmlns:a16="http://schemas.microsoft.com/office/drawing/2014/main" xmlns="" id="{701C9E43-A74F-4AB1-A89A-2862DFC9CF72}"/>
              </a:ext>
            </a:extLst>
          </p:cNvPr>
          <p:cNvSpPr>
            <a:spLocks noGrp="1"/>
          </p:cNvSpPr>
          <p:nvPr>
            <p:ph type="body" sz="quarter" idx="12"/>
          </p:nvPr>
        </p:nvSpPr>
        <p:spPr/>
        <p:txBody>
          <a:bodyPr/>
          <a:lstStyle/>
          <a:p>
            <a:pPr algn="r">
              <a:lnSpc>
                <a:spcPct val="100000"/>
              </a:lnSpc>
            </a:pPr>
            <a:r>
              <a:rPr lang="en-US" altLang="zh-CN" sz="1800" dirty="0"/>
              <a:t>BUSINESS FINANCE </a:t>
            </a:r>
          </a:p>
          <a:p>
            <a:pPr algn="r">
              <a:lnSpc>
                <a:spcPct val="100000"/>
              </a:lnSpc>
            </a:pPr>
            <a:r>
              <a:rPr lang="en-US" altLang="zh-CN" sz="1800" dirty="0"/>
              <a:t>ATMOSPHERIC BUSINESS PLAN TEMPLATE</a:t>
            </a:r>
            <a:endParaRPr lang="zh-CN" altLang="en-US" sz="1800" dirty="0"/>
          </a:p>
        </p:txBody>
      </p:sp>
      <p:sp>
        <p:nvSpPr>
          <p:cNvPr id="84" name="内容占位符 83">
            <a:extLst>
              <a:ext uri="{FF2B5EF4-FFF2-40B4-BE49-F238E27FC236}">
                <a16:creationId xmlns:a16="http://schemas.microsoft.com/office/drawing/2014/main" xmlns="" id="{F53B6845-176B-4276-82B4-D185593F4A2F}"/>
              </a:ext>
            </a:extLst>
          </p:cNvPr>
          <p:cNvSpPr>
            <a:spLocks noGrp="1"/>
          </p:cNvSpPr>
          <p:nvPr>
            <p:ph sz="quarter" idx="13"/>
          </p:nvPr>
        </p:nvSpPr>
        <p:spPr/>
        <p:txBody>
          <a:bodyPr/>
          <a:lstStyle/>
          <a:p>
            <a:r>
              <a:rPr lang="zh-CN" altLang="en-US" dirty="0"/>
              <a:t>汇报人：</a:t>
            </a:r>
            <a:r>
              <a:rPr lang="en-US" altLang="zh-CN" dirty="0"/>
              <a:t>Microsoft</a:t>
            </a:r>
            <a:endParaRPr lang="zh-CN" altLang="en-US" dirty="0"/>
          </a:p>
        </p:txBody>
      </p:sp>
      <p:sp>
        <p:nvSpPr>
          <p:cNvPr id="4" name="文本占位符 3">
            <a:extLst>
              <a:ext uri="{FF2B5EF4-FFF2-40B4-BE49-F238E27FC236}">
                <a16:creationId xmlns:a16="http://schemas.microsoft.com/office/drawing/2014/main" xmlns="" id="{4FDA0F7B-45DB-4AB7-8CB3-4806A2B2C05F}"/>
              </a:ext>
            </a:extLst>
          </p:cNvPr>
          <p:cNvSpPr>
            <a:spLocks noGrp="1"/>
          </p:cNvSpPr>
          <p:nvPr>
            <p:ph type="body" sz="quarter" idx="10"/>
          </p:nvPr>
        </p:nvSpPr>
        <p:spPr/>
        <p:txBody>
          <a:bodyPr lIns="0" tIns="0" rIns="0" bIns="0">
            <a:spAutoFit/>
          </a:bodyPr>
          <a:lstStyle/>
          <a:p>
            <a:r>
              <a:rPr lang="zh-CN" altLang="en-US" dirty="0">
                <a:ln w="25400">
                  <a:solidFill>
                    <a:schemeClr val="accent4"/>
                  </a:solidFill>
                </a:ln>
                <a:noFill/>
              </a:rPr>
              <a:t>商务金融大气</a:t>
            </a:r>
            <a:endParaRPr lang="en-US" altLang="zh-CN" dirty="0">
              <a:ln w="25400">
                <a:solidFill>
                  <a:schemeClr val="accent4"/>
                </a:solidFill>
              </a:ln>
              <a:noFill/>
            </a:endParaRPr>
          </a:p>
          <a:p>
            <a:r>
              <a:rPr lang="zh-CN" altLang="en-US" dirty="0"/>
              <a:t>商业计划书模板</a:t>
            </a:r>
          </a:p>
        </p:txBody>
      </p:sp>
    </p:spTree>
    <p:extLst>
      <p:ext uri="{BB962C8B-B14F-4D97-AF65-F5344CB8AC3E}">
        <p14:creationId xmlns:p14="http://schemas.microsoft.com/office/powerpoint/2010/main" val="28035163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BEE6F2AE-42BA-45EA-91DA-30B8F2B95859}"/>
              </a:ext>
            </a:extLst>
          </p:cNvPr>
          <p:cNvSpPr/>
          <p:nvPr/>
        </p:nvSpPr>
        <p:spPr>
          <a:xfrm>
            <a:off x="663452"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01</a:t>
            </a:r>
            <a:endParaRPr lang="zh-CN" altLang="en-US" sz="2400" kern="1200" dirty="0">
              <a:latin typeface="+mj-lt"/>
              <a:ea typeface="+mj-ea"/>
            </a:endParaRPr>
          </a:p>
        </p:txBody>
      </p:sp>
      <p:sp>
        <p:nvSpPr>
          <p:cNvPr id="9" name="任意多边形: 形状 8">
            <a:extLst>
              <a:ext uri="{FF2B5EF4-FFF2-40B4-BE49-F238E27FC236}">
                <a16:creationId xmlns:a16="http://schemas.microsoft.com/office/drawing/2014/main" xmlns="" id="{789CBDAE-EBC8-4433-9372-DD3490DDF722}"/>
              </a:ext>
            </a:extLst>
          </p:cNvPr>
          <p:cNvSpPr/>
          <p:nvPr/>
        </p:nvSpPr>
        <p:spPr>
          <a:xfrm>
            <a:off x="663452"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项目</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概要</a:t>
            </a:r>
          </a:p>
        </p:txBody>
      </p:sp>
      <p:sp>
        <p:nvSpPr>
          <p:cNvPr id="10" name="任意多边形: 形状 9">
            <a:extLst>
              <a:ext uri="{FF2B5EF4-FFF2-40B4-BE49-F238E27FC236}">
                <a16:creationId xmlns:a16="http://schemas.microsoft.com/office/drawing/2014/main" xmlns="" id="{6ABBC557-8E24-4224-AB3C-B3FCC07335CC}"/>
              </a:ext>
            </a:extLst>
          </p:cNvPr>
          <p:cNvSpPr/>
          <p:nvPr/>
        </p:nvSpPr>
        <p:spPr>
          <a:xfrm>
            <a:off x="2512140"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02</a:t>
            </a:r>
            <a:endParaRPr lang="zh-CN" altLang="en-US" sz="2400" kern="1200" dirty="0">
              <a:latin typeface="+mj-lt"/>
              <a:ea typeface="+mj-ea"/>
            </a:endParaRPr>
          </a:p>
        </p:txBody>
      </p:sp>
      <p:sp>
        <p:nvSpPr>
          <p:cNvPr id="11" name="任意多边形: 形状 10">
            <a:extLst>
              <a:ext uri="{FF2B5EF4-FFF2-40B4-BE49-F238E27FC236}">
                <a16:creationId xmlns:a16="http://schemas.microsoft.com/office/drawing/2014/main" xmlns="" id="{2BB98494-B558-4F35-ABF4-E8BB464A4F18}"/>
              </a:ext>
            </a:extLst>
          </p:cNvPr>
          <p:cNvSpPr/>
          <p:nvPr/>
        </p:nvSpPr>
        <p:spPr>
          <a:xfrm>
            <a:off x="2512140"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市场</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dirty="0">
                <a:latin typeface="+mj-ea"/>
                <a:ea typeface="+mj-ea"/>
              </a:rPr>
              <a:t>分析</a:t>
            </a:r>
            <a:endParaRPr lang="zh-CN" altLang="en-US" sz="2800" kern="1200" dirty="0">
              <a:latin typeface="+mj-ea"/>
              <a:ea typeface="+mj-ea"/>
              <a:cs typeface="+mn-cs"/>
            </a:endParaRPr>
          </a:p>
        </p:txBody>
      </p:sp>
      <p:sp>
        <p:nvSpPr>
          <p:cNvPr id="12" name="任意多边形: 形状 11">
            <a:extLst>
              <a:ext uri="{FF2B5EF4-FFF2-40B4-BE49-F238E27FC236}">
                <a16:creationId xmlns:a16="http://schemas.microsoft.com/office/drawing/2014/main" xmlns="" id="{51EE3AE4-6B9E-4C6D-8431-44788B285086}"/>
              </a:ext>
            </a:extLst>
          </p:cNvPr>
          <p:cNvSpPr/>
          <p:nvPr/>
        </p:nvSpPr>
        <p:spPr>
          <a:xfrm>
            <a:off x="4360828"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03</a:t>
            </a:r>
            <a:endParaRPr lang="zh-CN" altLang="en-US" sz="2400" kern="1200" dirty="0">
              <a:latin typeface="+mj-lt"/>
              <a:ea typeface="+mj-ea"/>
            </a:endParaRPr>
          </a:p>
        </p:txBody>
      </p:sp>
      <p:sp>
        <p:nvSpPr>
          <p:cNvPr id="13" name="任意多边形: 形状 12">
            <a:extLst>
              <a:ext uri="{FF2B5EF4-FFF2-40B4-BE49-F238E27FC236}">
                <a16:creationId xmlns:a16="http://schemas.microsoft.com/office/drawing/2014/main" xmlns="" id="{F2794107-7E1A-4D19-9FEF-8401C7E1486D}"/>
              </a:ext>
            </a:extLst>
          </p:cNvPr>
          <p:cNvSpPr/>
          <p:nvPr/>
        </p:nvSpPr>
        <p:spPr>
          <a:xfrm>
            <a:off x="4360828"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项目</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dirty="0">
                <a:latin typeface="+mj-ea"/>
                <a:ea typeface="+mj-ea"/>
              </a:rPr>
              <a:t>介绍</a:t>
            </a:r>
            <a:endParaRPr lang="zh-CN" altLang="en-US" sz="2800" kern="1200" dirty="0">
              <a:latin typeface="+mj-ea"/>
              <a:ea typeface="+mj-ea"/>
              <a:cs typeface="+mn-cs"/>
            </a:endParaRPr>
          </a:p>
        </p:txBody>
      </p:sp>
      <p:sp>
        <p:nvSpPr>
          <p:cNvPr id="14" name="任意多边形: 形状 13">
            <a:extLst>
              <a:ext uri="{FF2B5EF4-FFF2-40B4-BE49-F238E27FC236}">
                <a16:creationId xmlns:a16="http://schemas.microsoft.com/office/drawing/2014/main" xmlns="" id="{C7A1EF6F-6AA9-46E3-84C1-C9207B97ADDA}"/>
              </a:ext>
            </a:extLst>
          </p:cNvPr>
          <p:cNvSpPr/>
          <p:nvPr/>
        </p:nvSpPr>
        <p:spPr>
          <a:xfrm>
            <a:off x="6209515"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04</a:t>
            </a:r>
            <a:endParaRPr lang="zh-CN" altLang="en-US" sz="2400" kern="1200" dirty="0">
              <a:latin typeface="+mj-lt"/>
              <a:ea typeface="+mj-ea"/>
            </a:endParaRPr>
          </a:p>
        </p:txBody>
      </p:sp>
      <p:sp>
        <p:nvSpPr>
          <p:cNvPr id="15" name="任意多边形: 形状 14">
            <a:extLst>
              <a:ext uri="{FF2B5EF4-FFF2-40B4-BE49-F238E27FC236}">
                <a16:creationId xmlns:a16="http://schemas.microsoft.com/office/drawing/2014/main" xmlns="" id="{39BA04EA-F377-4F49-87B0-081FED6C1042}"/>
              </a:ext>
            </a:extLst>
          </p:cNvPr>
          <p:cNvSpPr/>
          <p:nvPr/>
        </p:nvSpPr>
        <p:spPr>
          <a:xfrm>
            <a:off x="6209515"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商业</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模式</a:t>
            </a:r>
          </a:p>
        </p:txBody>
      </p:sp>
      <p:sp>
        <p:nvSpPr>
          <p:cNvPr id="16" name="任意多边形: 形状 15">
            <a:extLst>
              <a:ext uri="{FF2B5EF4-FFF2-40B4-BE49-F238E27FC236}">
                <a16:creationId xmlns:a16="http://schemas.microsoft.com/office/drawing/2014/main" xmlns="" id="{FD3DC438-18B8-493A-8FBD-A03BF7F25CBA}"/>
              </a:ext>
            </a:extLst>
          </p:cNvPr>
          <p:cNvSpPr/>
          <p:nvPr/>
        </p:nvSpPr>
        <p:spPr>
          <a:xfrm>
            <a:off x="8058203"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05</a:t>
            </a:r>
            <a:endParaRPr lang="zh-CN" altLang="en-US" sz="2400" kern="1200" dirty="0">
              <a:latin typeface="+mj-lt"/>
              <a:ea typeface="+mj-ea"/>
            </a:endParaRPr>
          </a:p>
        </p:txBody>
      </p:sp>
      <p:sp>
        <p:nvSpPr>
          <p:cNvPr id="17" name="任意多边形: 形状 16">
            <a:extLst>
              <a:ext uri="{FF2B5EF4-FFF2-40B4-BE49-F238E27FC236}">
                <a16:creationId xmlns:a16="http://schemas.microsoft.com/office/drawing/2014/main" xmlns="" id="{BF446364-5B64-4CE1-B82D-1C52C0E10206}"/>
              </a:ext>
            </a:extLst>
          </p:cNvPr>
          <p:cNvSpPr/>
          <p:nvPr/>
        </p:nvSpPr>
        <p:spPr>
          <a:xfrm>
            <a:off x="8058203"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dirty="0">
                <a:latin typeface="+mj-ea"/>
                <a:ea typeface="+mj-ea"/>
              </a:rPr>
              <a:t>财务</a:t>
            </a:r>
            <a:endParaRPr lang="en-US" altLang="zh-CN" sz="2800" dirty="0">
              <a:latin typeface="+mj-ea"/>
              <a:ea typeface="+mj-ea"/>
            </a:endParaRPr>
          </a:p>
          <a:p>
            <a:pPr marL="0" lvl="1" algn="ctr" defTabSz="1289050">
              <a:lnSpc>
                <a:spcPct val="90000"/>
              </a:lnSpc>
              <a:spcBef>
                <a:spcPct val="0"/>
              </a:spcBef>
              <a:spcAft>
                <a:spcPct val="15000"/>
              </a:spcAft>
            </a:pPr>
            <a:r>
              <a:rPr lang="zh-CN" altLang="en-US" sz="2800" kern="1200" dirty="0">
                <a:latin typeface="+mj-ea"/>
                <a:ea typeface="+mj-ea"/>
                <a:cs typeface="+mn-cs"/>
              </a:rPr>
              <a:t>融资</a:t>
            </a:r>
          </a:p>
        </p:txBody>
      </p:sp>
      <p:sp>
        <p:nvSpPr>
          <p:cNvPr id="18" name="任意多边形: 形状 17">
            <a:extLst>
              <a:ext uri="{FF2B5EF4-FFF2-40B4-BE49-F238E27FC236}">
                <a16:creationId xmlns:a16="http://schemas.microsoft.com/office/drawing/2014/main" xmlns="" id="{A7CAEE27-6253-40D9-B9C0-B441BCCC0946}"/>
              </a:ext>
            </a:extLst>
          </p:cNvPr>
          <p:cNvSpPr/>
          <p:nvPr/>
        </p:nvSpPr>
        <p:spPr>
          <a:xfrm>
            <a:off x="9906891" y="3632951"/>
            <a:ext cx="1621656" cy="6486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400" kern="1200" dirty="0">
                <a:latin typeface="+mj-lt"/>
                <a:ea typeface="+mj-ea"/>
              </a:rPr>
              <a:t>Part 06</a:t>
            </a:r>
            <a:endParaRPr lang="zh-CN" altLang="en-US" sz="2400" kern="1200" dirty="0">
              <a:latin typeface="+mj-lt"/>
              <a:ea typeface="+mj-ea"/>
            </a:endParaRPr>
          </a:p>
        </p:txBody>
      </p:sp>
      <p:sp>
        <p:nvSpPr>
          <p:cNvPr id="19" name="任意多边形: 形状 18">
            <a:extLst>
              <a:ext uri="{FF2B5EF4-FFF2-40B4-BE49-F238E27FC236}">
                <a16:creationId xmlns:a16="http://schemas.microsoft.com/office/drawing/2014/main" xmlns="" id="{39C5B444-4E97-409A-B716-D0A4DF8DF692}"/>
              </a:ext>
            </a:extLst>
          </p:cNvPr>
          <p:cNvSpPr/>
          <p:nvPr/>
        </p:nvSpPr>
        <p:spPr>
          <a:xfrm>
            <a:off x="9906891" y="4281612"/>
            <a:ext cx="1621656" cy="1230722"/>
          </a:xfrm>
          <a:custGeom>
            <a:avLst/>
            <a:gdLst>
              <a:gd name="connsiteX0" fmla="*/ 0 w 1621656"/>
              <a:gd name="connsiteY0" fmla="*/ 0 h 1625040"/>
              <a:gd name="connsiteX1" fmla="*/ 1621656 w 1621656"/>
              <a:gd name="connsiteY1" fmla="*/ 0 h 1625040"/>
              <a:gd name="connsiteX2" fmla="*/ 1621656 w 1621656"/>
              <a:gd name="connsiteY2" fmla="*/ 1625040 h 1625040"/>
              <a:gd name="connsiteX3" fmla="*/ 0 w 1621656"/>
              <a:gd name="connsiteY3" fmla="*/ 1625040 h 1625040"/>
              <a:gd name="connsiteX4" fmla="*/ 0 w 1621656"/>
              <a:gd name="connsiteY4" fmla="*/ 0 h 16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1625040">
                <a:moveTo>
                  <a:pt x="0" y="0"/>
                </a:moveTo>
                <a:lnTo>
                  <a:pt x="1621656" y="0"/>
                </a:lnTo>
                <a:lnTo>
                  <a:pt x="1621656" y="1625040"/>
                </a:lnTo>
                <a:lnTo>
                  <a:pt x="0" y="162504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4686" tIns="154686" rIns="206248" bIns="232029" numCol="1" spcCol="1270" anchor="t" anchorCtr="0">
            <a:spAutoFit/>
          </a:bodyPr>
          <a:lstStyle/>
          <a:p>
            <a:pPr marL="0" lvl="1" algn="ctr" defTabSz="1289050">
              <a:lnSpc>
                <a:spcPct val="90000"/>
              </a:lnSpc>
              <a:spcBef>
                <a:spcPct val="0"/>
              </a:spcBef>
              <a:spcAft>
                <a:spcPct val="15000"/>
              </a:spcAft>
            </a:pPr>
            <a:r>
              <a:rPr lang="zh-CN" altLang="en-US" sz="2800" kern="1200" dirty="0">
                <a:latin typeface="+mj-ea"/>
                <a:ea typeface="+mj-ea"/>
                <a:cs typeface="+mn-cs"/>
              </a:rPr>
              <a:t>风险</a:t>
            </a:r>
            <a:endParaRPr lang="en-US" altLang="zh-CN" sz="2800" kern="1200" dirty="0">
              <a:latin typeface="+mj-ea"/>
              <a:ea typeface="+mj-ea"/>
              <a:cs typeface="+mn-cs"/>
            </a:endParaRPr>
          </a:p>
          <a:p>
            <a:pPr marL="0" lvl="1" algn="ctr" defTabSz="1289050">
              <a:lnSpc>
                <a:spcPct val="90000"/>
              </a:lnSpc>
              <a:spcBef>
                <a:spcPct val="0"/>
              </a:spcBef>
              <a:spcAft>
                <a:spcPct val="15000"/>
              </a:spcAft>
            </a:pPr>
            <a:r>
              <a:rPr lang="zh-CN" altLang="en-US" sz="2800" kern="1200" dirty="0">
                <a:latin typeface="+mj-ea"/>
                <a:ea typeface="+mj-ea"/>
                <a:cs typeface="+mn-cs"/>
              </a:rPr>
              <a:t>控制</a:t>
            </a:r>
          </a:p>
        </p:txBody>
      </p:sp>
      <p:sp>
        <p:nvSpPr>
          <p:cNvPr id="2" name="文本占位符 1">
            <a:extLst>
              <a:ext uri="{FF2B5EF4-FFF2-40B4-BE49-F238E27FC236}">
                <a16:creationId xmlns:a16="http://schemas.microsoft.com/office/drawing/2014/main" xmlns="" id="{52A946FA-F44D-4CC6-9B3D-744E32BA46A9}"/>
              </a:ext>
            </a:extLst>
          </p:cNvPr>
          <p:cNvSpPr>
            <a:spLocks noGrp="1"/>
          </p:cNvSpPr>
          <p:nvPr>
            <p:ph type="body" sz="quarter" idx="10"/>
          </p:nvPr>
        </p:nvSpPr>
        <p:spPr/>
        <p:txBody>
          <a:bodyPr/>
          <a:lstStyle/>
          <a:p>
            <a:r>
              <a:rPr lang="zh-CN" altLang="en-US" dirty="0"/>
              <a:t>微软股份有限公司</a:t>
            </a:r>
          </a:p>
        </p:txBody>
      </p:sp>
      <p:sp>
        <p:nvSpPr>
          <p:cNvPr id="3" name="文本占位符 2">
            <a:extLst>
              <a:ext uri="{FF2B5EF4-FFF2-40B4-BE49-F238E27FC236}">
                <a16:creationId xmlns:a16="http://schemas.microsoft.com/office/drawing/2014/main" xmlns="" id="{09964414-F278-4FD1-AF23-363B4C7050AE}"/>
              </a:ext>
            </a:extLst>
          </p:cNvPr>
          <p:cNvSpPr>
            <a:spLocks noGrp="1"/>
          </p:cNvSpPr>
          <p:nvPr>
            <p:ph type="body" sz="quarter" idx="11"/>
          </p:nvPr>
        </p:nvSpPr>
        <p:spPr/>
        <p:txBody>
          <a:bodyPr/>
          <a:lstStyle/>
          <a:p>
            <a:r>
              <a:rPr lang="en-US" altLang="zh-CN" dirty="0"/>
              <a:t>MICROSOFT CO., LTD</a:t>
            </a:r>
            <a:endParaRPr lang="zh-CN" altLang="en-US" dirty="0"/>
          </a:p>
        </p:txBody>
      </p:sp>
    </p:spTree>
    <p:extLst>
      <p:ext uri="{BB962C8B-B14F-4D97-AF65-F5344CB8AC3E}">
        <p14:creationId xmlns:p14="http://schemas.microsoft.com/office/powerpoint/2010/main" val="13816046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p:txBody>
          <a:bodyPr/>
          <a:lstStyle/>
          <a:p>
            <a:r>
              <a:rPr lang="zh-CN" altLang="en-US" sz="8800" dirty="0"/>
              <a:t>项目概要</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p:txBody>
          <a:bodyPr/>
          <a:lstStyle/>
          <a:p>
            <a:pPr lvl="0"/>
            <a:r>
              <a:rPr lang="en-US" altLang="zh-CN" dirty="0"/>
              <a:t>PROJECT OVERVIEW</a:t>
            </a:r>
            <a:endParaRPr lang="zh-CN" altLang="en-US" dirty="0"/>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01</a:t>
            </a:r>
          </a:p>
          <a:p>
            <a:r>
              <a:rPr lang="zh-CN" altLang="en-US" dirty="0">
                <a:solidFill>
                  <a:schemeClr val="tx1"/>
                </a:solidFill>
              </a:rPr>
              <a:t>第一部分</a:t>
            </a:r>
          </a:p>
        </p:txBody>
      </p:sp>
    </p:spTree>
    <p:extLst>
      <p:ext uri="{BB962C8B-B14F-4D97-AF65-F5344CB8AC3E}">
        <p14:creationId xmlns:p14="http://schemas.microsoft.com/office/powerpoint/2010/main" val="34804207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a:extLst>
              <a:ext uri="{FF2B5EF4-FFF2-40B4-BE49-F238E27FC236}">
                <a16:creationId xmlns:a16="http://schemas.microsoft.com/office/drawing/2014/main" xmlns="" id="{6C5CDF9C-DC3D-4EFD-A403-E02F0E4B96DB}"/>
              </a:ext>
            </a:extLst>
          </p:cNvPr>
          <p:cNvSpPr/>
          <p:nvPr/>
        </p:nvSpPr>
        <p:spPr>
          <a:xfrm>
            <a:off x="-640130" y="988527"/>
            <a:ext cx="14848959" cy="6483762"/>
          </a:xfrm>
          <a:custGeom>
            <a:avLst/>
            <a:gdLst>
              <a:gd name="connsiteX0" fmla="*/ 0 w 14864862"/>
              <a:gd name="connsiteY0" fmla="*/ 5282586 h 5401353"/>
              <a:gd name="connsiteX1" fmla="*/ 5298831 w 14864862"/>
              <a:gd name="connsiteY1" fmla="*/ 5141909 h 5401353"/>
              <a:gd name="connsiteX2" fmla="*/ 9730154 w 14864862"/>
              <a:gd name="connsiteY2" fmla="*/ 2984863 h 5401353"/>
              <a:gd name="connsiteX3" fmla="*/ 12215446 w 14864862"/>
              <a:gd name="connsiteY3" fmla="*/ 663694 h 5401353"/>
              <a:gd name="connsiteX4" fmla="*/ 14864862 w 14864862"/>
              <a:gd name="connsiteY4" fmla="*/ 429232 h 5401353"/>
              <a:gd name="connsiteX0" fmla="*/ 369823 w 15234685"/>
              <a:gd name="connsiteY0" fmla="*/ 5282586 h 5341727"/>
              <a:gd name="connsiteX1" fmla="*/ 399131 w 15234685"/>
              <a:gd name="connsiteY1" fmla="*/ 5262657 h 5341727"/>
              <a:gd name="connsiteX2" fmla="*/ 5668654 w 15234685"/>
              <a:gd name="connsiteY2" fmla="*/ 5141909 h 5341727"/>
              <a:gd name="connsiteX3" fmla="*/ 10099977 w 15234685"/>
              <a:gd name="connsiteY3" fmla="*/ 2984863 h 5341727"/>
              <a:gd name="connsiteX4" fmla="*/ 12585269 w 15234685"/>
              <a:gd name="connsiteY4" fmla="*/ 663694 h 5341727"/>
              <a:gd name="connsiteX5" fmla="*/ 15234685 w 15234685"/>
              <a:gd name="connsiteY5" fmla="*/ 429232 h 5341727"/>
              <a:gd name="connsiteX0" fmla="*/ 0 w 14864862"/>
              <a:gd name="connsiteY0" fmla="*/ 5282586 h 6634552"/>
              <a:gd name="connsiteX1" fmla="*/ 1019908 w 14864862"/>
              <a:gd name="connsiteY1" fmla="*/ 6634257 h 6634552"/>
              <a:gd name="connsiteX2" fmla="*/ 5298831 w 14864862"/>
              <a:gd name="connsiteY2" fmla="*/ 5141909 h 6634552"/>
              <a:gd name="connsiteX3" fmla="*/ 9730154 w 14864862"/>
              <a:gd name="connsiteY3" fmla="*/ 2984863 h 6634552"/>
              <a:gd name="connsiteX4" fmla="*/ 12215446 w 14864862"/>
              <a:gd name="connsiteY4" fmla="*/ 663694 h 6634552"/>
              <a:gd name="connsiteX5" fmla="*/ 14864862 w 14864862"/>
              <a:gd name="connsiteY5" fmla="*/ 429232 h 6634552"/>
              <a:gd name="connsiteX0" fmla="*/ 126035 w 14990897"/>
              <a:gd name="connsiteY0" fmla="*/ 5282586 h 6634451"/>
              <a:gd name="connsiteX1" fmla="*/ 63903 w 14990897"/>
              <a:gd name="connsiteY1" fmla="*/ 5247416 h 6634451"/>
              <a:gd name="connsiteX2" fmla="*/ 1145943 w 14990897"/>
              <a:gd name="connsiteY2" fmla="*/ 6634257 h 6634451"/>
              <a:gd name="connsiteX3" fmla="*/ 5424866 w 14990897"/>
              <a:gd name="connsiteY3" fmla="*/ 5141909 h 6634451"/>
              <a:gd name="connsiteX4" fmla="*/ 9856189 w 14990897"/>
              <a:gd name="connsiteY4" fmla="*/ 2984863 h 6634451"/>
              <a:gd name="connsiteX5" fmla="*/ 12341481 w 14990897"/>
              <a:gd name="connsiteY5" fmla="*/ 663694 h 6634451"/>
              <a:gd name="connsiteX6" fmla="*/ 14990897 w 14990897"/>
              <a:gd name="connsiteY6" fmla="*/ 429232 h 6634451"/>
              <a:gd name="connsiteX0" fmla="*/ 126035 w 15168680"/>
              <a:gd name="connsiteY0" fmla="*/ 5282586 h 6634451"/>
              <a:gd name="connsiteX1" fmla="*/ 63903 w 15168680"/>
              <a:gd name="connsiteY1" fmla="*/ 5247416 h 6634451"/>
              <a:gd name="connsiteX2" fmla="*/ 1145943 w 15168680"/>
              <a:gd name="connsiteY2" fmla="*/ 6634257 h 6634451"/>
              <a:gd name="connsiteX3" fmla="*/ 5424866 w 15168680"/>
              <a:gd name="connsiteY3" fmla="*/ 5141909 h 6634451"/>
              <a:gd name="connsiteX4" fmla="*/ 9856189 w 15168680"/>
              <a:gd name="connsiteY4" fmla="*/ 2984863 h 6634451"/>
              <a:gd name="connsiteX5" fmla="*/ 12341481 w 15168680"/>
              <a:gd name="connsiteY5" fmla="*/ 663694 h 6634451"/>
              <a:gd name="connsiteX6" fmla="*/ 14990897 w 15168680"/>
              <a:gd name="connsiteY6" fmla="*/ 429232 h 6634451"/>
              <a:gd name="connsiteX7" fmla="*/ 14922904 w 15168680"/>
              <a:gd name="connsiteY7" fmla="*/ 431577 h 6634451"/>
              <a:gd name="connsiteX0" fmla="*/ 126035 w 15179532"/>
              <a:gd name="connsiteY0" fmla="*/ 5282586 h 6634451"/>
              <a:gd name="connsiteX1" fmla="*/ 63903 w 15179532"/>
              <a:gd name="connsiteY1" fmla="*/ 5247416 h 6634451"/>
              <a:gd name="connsiteX2" fmla="*/ 1145943 w 15179532"/>
              <a:gd name="connsiteY2" fmla="*/ 6634257 h 6634451"/>
              <a:gd name="connsiteX3" fmla="*/ 5424866 w 15179532"/>
              <a:gd name="connsiteY3" fmla="*/ 5141909 h 6634451"/>
              <a:gd name="connsiteX4" fmla="*/ 9856189 w 15179532"/>
              <a:gd name="connsiteY4" fmla="*/ 2984863 h 6634451"/>
              <a:gd name="connsiteX5" fmla="*/ 12341481 w 15179532"/>
              <a:gd name="connsiteY5" fmla="*/ 663694 h 6634451"/>
              <a:gd name="connsiteX6" fmla="*/ 14990897 w 15179532"/>
              <a:gd name="connsiteY6" fmla="*/ 429232 h 6634451"/>
              <a:gd name="connsiteX7" fmla="*/ 14968624 w 15179532"/>
              <a:gd name="connsiteY7" fmla="*/ 5536977 h 6634451"/>
              <a:gd name="connsiteX0" fmla="*/ 126035 w 15210647"/>
              <a:gd name="connsiteY0" fmla="*/ 5282586 h 6634451"/>
              <a:gd name="connsiteX1" fmla="*/ 63903 w 15210647"/>
              <a:gd name="connsiteY1" fmla="*/ 5247416 h 6634451"/>
              <a:gd name="connsiteX2" fmla="*/ 1145943 w 15210647"/>
              <a:gd name="connsiteY2" fmla="*/ 6634257 h 6634451"/>
              <a:gd name="connsiteX3" fmla="*/ 5424866 w 15210647"/>
              <a:gd name="connsiteY3" fmla="*/ 5141909 h 6634451"/>
              <a:gd name="connsiteX4" fmla="*/ 9856189 w 15210647"/>
              <a:gd name="connsiteY4" fmla="*/ 2984863 h 6634451"/>
              <a:gd name="connsiteX5" fmla="*/ 12341481 w 15210647"/>
              <a:gd name="connsiteY5" fmla="*/ 663694 h 6634451"/>
              <a:gd name="connsiteX6" fmla="*/ 14990897 w 15210647"/>
              <a:gd name="connsiteY6" fmla="*/ 429232 h 6634451"/>
              <a:gd name="connsiteX7" fmla="*/ 15075304 w 15210647"/>
              <a:gd name="connsiteY7" fmla="*/ 6359937 h 6634451"/>
              <a:gd name="connsiteX0" fmla="*/ 126035 w 15202371"/>
              <a:gd name="connsiteY0" fmla="*/ 5282586 h 6634451"/>
              <a:gd name="connsiteX1" fmla="*/ 63903 w 15202371"/>
              <a:gd name="connsiteY1" fmla="*/ 5247416 h 6634451"/>
              <a:gd name="connsiteX2" fmla="*/ 1145943 w 15202371"/>
              <a:gd name="connsiteY2" fmla="*/ 6634257 h 6634451"/>
              <a:gd name="connsiteX3" fmla="*/ 5424866 w 15202371"/>
              <a:gd name="connsiteY3" fmla="*/ 5141909 h 6634451"/>
              <a:gd name="connsiteX4" fmla="*/ 9856189 w 15202371"/>
              <a:gd name="connsiteY4" fmla="*/ 2984863 h 6634451"/>
              <a:gd name="connsiteX5" fmla="*/ 12341481 w 15202371"/>
              <a:gd name="connsiteY5" fmla="*/ 663694 h 6634451"/>
              <a:gd name="connsiteX6" fmla="*/ 14990897 w 15202371"/>
              <a:gd name="connsiteY6" fmla="*/ 429232 h 6634451"/>
              <a:gd name="connsiteX7" fmla="*/ 15075304 w 15202371"/>
              <a:gd name="connsiteY7" fmla="*/ 6359937 h 6634451"/>
              <a:gd name="connsiteX0" fmla="*/ 152852 w 15229188"/>
              <a:gd name="connsiteY0" fmla="*/ 5282586 h 6365310"/>
              <a:gd name="connsiteX1" fmla="*/ 90720 w 15229188"/>
              <a:gd name="connsiteY1" fmla="*/ 5247416 h 6365310"/>
              <a:gd name="connsiteX2" fmla="*/ 471720 w 15229188"/>
              <a:gd name="connsiteY2" fmla="*/ 5079777 h 6365310"/>
              <a:gd name="connsiteX3" fmla="*/ 5451683 w 15229188"/>
              <a:gd name="connsiteY3" fmla="*/ 5141909 h 6365310"/>
              <a:gd name="connsiteX4" fmla="*/ 9883006 w 15229188"/>
              <a:gd name="connsiteY4" fmla="*/ 2984863 h 6365310"/>
              <a:gd name="connsiteX5" fmla="*/ 12368298 w 15229188"/>
              <a:gd name="connsiteY5" fmla="*/ 663694 h 6365310"/>
              <a:gd name="connsiteX6" fmla="*/ 15017714 w 15229188"/>
              <a:gd name="connsiteY6" fmla="*/ 429232 h 6365310"/>
              <a:gd name="connsiteX7" fmla="*/ 15102121 w 15229188"/>
              <a:gd name="connsiteY7" fmla="*/ 6359937 h 6365310"/>
              <a:gd name="connsiteX0" fmla="*/ 488132 w 15229188"/>
              <a:gd name="connsiteY0" fmla="*/ 6456066 h 6456066"/>
              <a:gd name="connsiteX1" fmla="*/ 90720 w 15229188"/>
              <a:gd name="connsiteY1" fmla="*/ 5247416 h 6456066"/>
              <a:gd name="connsiteX2" fmla="*/ 471720 w 15229188"/>
              <a:gd name="connsiteY2" fmla="*/ 5079777 h 6456066"/>
              <a:gd name="connsiteX3" fmla="*/ 5451683 w 15229188"/>
              <a:gd name="connsiteY3" fmla="*/ 5141909 h 6456066"/>
              <a:gd name="connsiteX4" fmla="*/ 9883006 w 15229188"/>
              <a:gd name="connsiteY4" fmla="*/ 2984863 h 6456066"/>
              <a:gd name="connsiteX5" fmla="*/ 12368298 w 15229188"/>
              <a:gd name="connsiteY5" fmla="*/ 663694 h 6456066"/>
              <a:gd name="connsiteX6" fmla="*/ 15017714 w 15229188"/>
              <a:gd name="connsiteY6" fmla="*/ 429232 h 6456066"/>
              <a:gd name="connsiteX7" fmla="*/ 15102121 w 15229188"/>
              <a:gd name="connsiteY7" fmla="*/ 6359937 h 6456066"/>
              <a:gd name="connsiteX0" fmla="*/ 441529 w 15182585"/>
              <a:gd name="connsiteY0" fmla="*/ 6456066 h 6456066"/>
              <a:gd name="connsiteX1" fmla="*/ 181277 w 15182585"/>
              <a:gd name="connsiteY1" fmla="*/ 5674136 h 6456066"/>
              <a:gd name="connsiteX2" fmla="*/ 425117 w 15182585"/>
              <a:gd name="connsiteY2" fmla="*/ 5079777 h 6456066"/>
              <a:gd name="connsiteX3" fmla="*/ 5405080 w 15182585"/>
              <a:gd name="connsiteY3" fmla="*/ 5141909 h 6456066"/>
              <a:gd name="connsiteX4" fmla="*/ 9836403 w 15182585"/>
              <a:gd name="connsiteY4" fmla="*/ 2984863 h 6456066"/>
              <a:gd name="connsiteX5" fmla="*/ 12321695 w 15182585"/>
              <a:gd name="connsiteY5" fmla="*/ 663694 h 6456066"/>
              <a:gd name="connsiteX6" fmla="*/ 14971111 w 15182585"/>
              <a:gd name="connsiteY6" fmla="*/ 429232 h 6456066"/>
              <a:gd name="connsiteX7" fmla="*/ 15055518 w 15182585"/>
              <a:gd name="connsiteY7" fmla="*/ 6359937 h 6456066"/>
              <a:gd name="connsiteX0" fmla="*/ 389977 w 15131033"/>
              <a:gd name="connsiteY0" fmla="*/ 6456066 h 6456066"/>
              <a:gd name="connsiteX1" fmla="*/ 129725 w 15131033"/>
              <a:gd name="connsiteY1" fmla="*/ 5674136 h 6456066"/>
              <a:gd name="connsiteX2" fmla="*/ 449765 w 15131033"/>
              <a:gd name="connsiteY2" fmla="*/ 5476017 h 6456066"/>
              <a:gd name="connsiteX3" fmla="*/ 5353528 w 15131033"/>
              <a:gd name="connsiteY3" fmla="*/ 5141909 h 6456066"/>
              <a:gd name="connsiteX4" fmla="*/ 9784851 w 15131033"/>
              <a:gd name="connsiteY4" fmla="*/ 2984863 h 6456066"/>
              <a:gd name="connsiteX5" fmla="*/ 12270143 w 15131033"/>
              <a:gd name="connsiteY5" fmla="*/ 663694 h 6456066"/>
              <a:gd name="connsiteX6" fmla="*/ 14919559 w 15131033"/>
              <a:gd name="connsiteY6" fmla="*/ 429232 h 6456066"/>
              <a:gd name="connsiteX7" fmla="*/ 15003966 w 15131033"/>
              <a:gd name="connsiteY7" fmla="*/ 6359937 h 6456066"/>
              <a:gd name="connsiteX0" fmla="*/ 303811 w 15044867"/>
              <a:gd name="connsiteY0" fmla="*/ 6456066 h 6456066"/>
              <a:gd name="connsiteX1" fmla="*/ 356075 w 15044867"/>
              <a:gd name="connsiteY1" fmla="*/ 5685711 h 6456066"/>
              <a:gd name="connsiteX2" fmla="*/ 363599 w 15044867"/>
              <a:gd name="connsiteY2" fmla="*/ 5476017 h 6456066"/>
              <a:gd name="connsiteX3" fmla="*/ 5267362 w 15044867"/>
              <a:gd name="connsiteY3" fmla="*/ 5141909 h 6456066"/>
              <a:gd name="connsiteX4" fmla="*/ 9698685 w 15044867"/>
              <a:gd name="connsiteY4" fmla="*/ 2984863 h 6456066"/>
              <a:gd name="connsiteX5" fmla="*/ 12183977 w 15044867"/>
              <a:gd name="connsiteY5" fmla="*/ 663694 h 6456066"/>
              <a:gd name="connsiteX6" fmla="*/ 14833393 w 15044867"/>
              <a:gd name="connsiteY6" fmla="*/ 429232 h 6456066"/>
              <a:gd name="connsiteX7" fmla="*/ 14917800 w 15044867"/>
              <a:gd name="connsiteY7" fmla="*/ 6359937 h 6456066"/>
              <a:gd name="connsiteX0" fmla="*/ 233035 w 14974091"/>
              <a:gd name="connsiteY0" fmla="*/ 6456066 h 6456066"/>
              <a:gd name="connsiteX1" fmla="*/ 285299 w 14974091"/>
              <a:gd name="connsiteY1" fmla="*/ 5685711 h 6456066"/>
              <a:gd name="connsiteX2" fmla="*/ 385420 w 14974091"/>
              <a:gd name="connsiteY2" fmla="*/ 5510741 h 6456066"/>
              <a:gd name="connsiteX3" fmla="*/ 5196586 w 14974091"/>
              <a:gd name="connsiteY3" fmla="*/ 5141909 h 6456066"/>
              <a:gd name="connsiteX4" fmla="*/ 9627909 w 14974091"/>
              <a:gd name="connsiteY4" fmla="*/ 2984863 h 6456066"/>
              <a:gd name="connsiteX5" fmla="*/ 12113201 w 14974091"/>
              <a:gd name="connsiteY5" fmla="*/ 663694 h 6456066"/>
              <a:gd name="connsiteX6" fmla="*/ 14762617 w 14974091"/>
              <a:gd name="connsiteY6" fmla="*/ 429232 h 6456066"/>
              <a:gd name="connsiteX7" fmla="*/ 14847024 w 14974091"/>
              <a:gd name="connsiteY7" fmla="*/ 6359937 h 6456066"/>
              <a:gd name="connsiteX0" fmla="*/ 108445 w 14849501"/>
              <a:gd name="connsiteY0" fmla="*/ 6456066 h 6456066"/>
              <a:gd name="connsiteX1" fmla="*/ 160709 w 14849501"/>
              <a:gd name="connsiteY1" fmla="*/ 5685711 h 6456066"/>
              <a:gd name="connsiteX2" fmla="*/ 434450 w 14849501"/>
              <a:gd name="connsiteY2" fmla="*/ 5857982 h 6456066"/>
              <a:gd name="connsiteX3" fmla="*/ 5071996 w 14849501"/>
              <a:gd name="connsiteY3" fmla="*/ 5141909 h 6456066"/>
              <a:gd name="connsiteX4" fmla="*/ 9503319 w 14849501"/>
              <a:gd name="connsiteY4" fmla="*/ 2984863 h 6456066"/>
              <a:gd name="connsiteX5" fmla="*/ 11988611 w 14849501"/>
              <a:gd name="connsiteY5" fmla="*/ 663694 h 6456066"/>
              <a:gd name="connsiteX6" fmla="*/ 14638027 w 14849501"/>
              <a:gd name="connsiteY6" fmla="*/ 429232 h 6456066"/>
              <a:gd name="connsiteX7" fmla="*/ 14722434 w 14849501"/>
              <a:gd name="connsiteY7" fmla="*/ 6359937 h 645606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39226 h 6439226"/>
              <a:gd name="connsiteX1" fmla="*/ 160709 w 14849501"/>
              <a:gd name="connsiteY1" fmla="*/ 5668871 h 6439226"/>
              <a:gd name="connsiteX2" fmla="*/ 434450 w 14849501"/>
              <a:gd name="connsiteY2" fmla="*/ 5841142 h 6439226"/>
              <a:gd name="connsiteX3" fmla="*/ 5071996 w 14849501"/>
              <a:gd name="connsiteY3" fmla="*/ 5125069 h 6439226"/>
              <a:gd name="connsiteX4" fmla="*/ 9503319 w 14849501"/>
              <a:gd name="connsiteY4" fmla="*/ 2968023 h 6439226"/>
              <a:gd name="connsiteX5" fmla="*/ 12110531 w 14849501"/>
              <a:gd name="connsiteY5" fmla="*/ 707814 h 6439226"/>
              <a:gd name="connsiteX6" fmla="*/ 14638027 w 14849501"/>
              <a:gd name="connsiteY6" fmla="*/ 412392 h 6439226"/>
              <a:gd name="connsiteX7" fmla="*/ 14722434 w 14849501"/>
              <a:gd name="connsiteY7" fmla="*/ 6343097 h 6439226"/>
              <a:gd name="connsiteX0" fmla="*/ 108445 w 14849501"/>
              <a:gd name="connsiteY0" fmla="*/ 6475929 h 6475929"/>
              <a:gd name="connsiteX1" fmla="*/ 160709 w 14849501"/>
              <a:gd name="connsiteY1" fmla="*/ 5705574 h 6475929"/>
              <a:gd name="connsiteX2" fmla="*/ 434450 w 14849501"/>
              <a:gd name="connsiteY2" fmla="*/ 5877845 h 6475929"/>
              <a:gd name="connsiteX3" fmla="*/ 5071996 w 14849501"/>
              <a:gd name="connsiteY3" fmla="*/ 5161772 h 6475929"/>
              <a:gd name="connsiteX4" fmla="*/ 9503319 w 14849501"/>
              <a:gd name="connsiteY4" fmla="*/ 3004726 h 6475929"/>
              <a:gd name="connsiteX5" fmla="*/ 12110531 w 14849501"/>
              <a:gd name="connsiteY5" fmla="*/ 744517 h 6475929"/>
              <a:gd name="connsiteX6" fmla="*/ 14638027 w 14849501"/>
              <a:gd name="connsiteY6" fmla="*/ 449095 h 6475929"/>
              <a:gd name="connsiteX7" fmla="*/ 14722434 w 14849501"/>
              <a:gd name="connsiteY7" fmla="*/ 6379800 h 6475929"/>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53820 h 6453820"/>
              <a:gd name="connsiteX1" fmla="*/ 160709 w 14849501"/>
              <a:gd name="connsiteY1" fmla="*/ 5683465 h 6453820"/>
              <a:gd name="connsiteX2" fmla="*/ 434450 w 14849501"/>
              <a:gd name="connsiteY2" fmla="*/ 5855736 h 6453820"/>
              <a:gd name="connsiteX3" fmla="*/ 5071996 w 14849501"/>
              <a:gd name="connsiteY3" fmla="*/ 5139663 h 6453820"/>
              <a:gd name="connsiteX4" fmla="*/ 9503319 w 14849501"/>
              <a:gd name="connsiteY4" fmla="*/ 2982617 h 6453820"/>
              <a:gd name="connsiteX5" fmla="*/ 12217211 w 14849501"/>
              <a:gd name="connsiteY5" fmla="*/ 798608 h 6453820"/>
              <a:gd name="connsiteX6" fmla="*/ 14638027 w 14849501"/>
              <a:gd name="connsiteY6" fmla="*/ 426986 h 6453820"/>
              <a:gd name="connsiteX7" fmla="*/ 14722434 w 14849501"/>
              <a:gd name="connsiteY7" fmla="*/ 6357691 h 6453820"/>
              <a:gd name="connsiteX0" fmla="*/ 108445 w 14849501"/>
              <a:gd name="connsiteY0" fmla="*/ 6468521 h 6468521"/>
              <a:gd name="connsiteX1" fmla="*/ 160709 w 14849501"/>
              <a:gd name="connsiteY1" fmla="*/ 5698166 h 6468521"/>
              <a:gd name="connsiteX2" fmla="*/ 434450 w 14849501"/>
              <a:gd name="connsiteY2" fmla="*/ 5870437 h 6468521"/>
              <a:gd name="connsiteX3" fmla="*/ 5071996 w 14849501"/>
              <a:gd name="connsiteY3" fmla="*/ 5154364 h 6468521"/>
              <a:gd name="connsiteX4" fmla="*/ 9503319 w 14849501"/>
              <a:gd name="connsiteY4" fmla="*/ 2997318 h 6468521"/>
              <a:gd name="connsiteX5" fmla="*/ 12217211 w 14849501"/>
              <a:gd name="connsiteY5" fmla="*/ 813309 h 6468521"/>
              <a:gd name="connsiteX6" fmla="*/ 14638027 w 14849501"/>
              <a:gd name="connsiteY6" fmla="*/ 441687 h 6468521"/>
              <a:gd name="connsiteX7" fmla="*/ 14722434 w 14849501"/>
              <a:gd name="connsiteY7" fmla="*/ 6372392 h 6468521"/>
              <a:gd name="connsiteX0" fmla="*/ 108445 w 14849501"/>
              <a:gd name="connsiteY0" fmla="*/ 6479959 h 6479959"/>
              <a:gd name="connsiteX1" fmla="*/ 160709 w 14849501"/>
              <a:gd name="connsiteY1" fmla="*/ 5709604 h 6479959"/>
              <a:gd name="connsiteX2" fmla="*/ 434450 w 14849501"/>
              <a:gd name="connsiteY2" fmla="*/ 5881875 h 6479959"/>
              <a:gd name="connsiteX3" fmla="*/ 5071996 w 14849501"/>
              <a:gd name="connsiteY3" fmla="*/ 5165802 h 6479959"/>
              <a:gd name="connsiteX4" fmla="*/ 9503319 w 14849501"/>
              <a:gd name="connsiteY4" fmla="*/ 3008756 h 6479959"/>
              <a:gd name="connsiteX5" fmla="*/ 12217211 w 14849501"/>
              <a:gd name="connsiteY5" fmla="*/ 824747 h 6479959"/>
              <a:gd name="connsiteX6" fmla="*/ 14638027 w 14849501"/>
              <a:gd name="connsiteY6" fmla="*/ 453125 h 6479959"/>
              <a:gd name="connsiteX7" fmla="*/ 14722434 w 14849501"/>
              <a:gd name="connsiteY7" fmla="*/ 6383830 h 6479959"/>
              <a:gd name="connsiteX0" fmla="*/ 108445 w 14849501"/>
              <a:gd name="connsiteY0" fmla="*/ 6468522 h 6468522"/>
              <a:gd name="connsiteX1" fmla="*/ 160709 w 14849501"/>
              <a:gd name="connsiteY1" fmla="*/ 5698167 h 6468522"/>
              <a:gd name="connsiteX2" fmla="*/ 434450 w 14849501"/>
              <a:gd name="connsiteY2" fmla="*/ 5870438 h 6468522"/>
              <a:gd name="connsiteX3" fmla="*/ 5071996 w 14849501"/>
              <a:gd name="connsiteY3" fmla="*/ 5154365 h 6468522"/>
              <a:gd name="connsiteX4" fmla="*/ 9503319 w 14849501"/>
              <a:gd name="connsiteY4" fmla="*/ 2997319 h 6468522"/>
              <a:gd name="connsiteX5" fmla="*/ 12217211 w 14849501"/>
              <a:gd name="connsiteY5" fmla="*/ 813310 h 6468522"/>
              <a:gd name="connsiteX6" fmla="*/ 14638027 w 14849501"/>
              <a:gd name="connsiteY6" fmla="*/ 441688 h 6468522"/>
              <a:gd name="connsiteX7" fmla="*/ 14722434 w 14849501"/>
              <a:gd name="connsiteY7" fmla="*/ 6372393 h 6468522"/>
              <a:gd name="connsiteX0" fmla="*/ 128245 w 14869301"/>
              <a:gd name="connsiteY0" fmla="*/ 6468522 h 6468522"/>
              <a:gd name="connsiteX1" fmla="*/ 454250 w 14869301"/>
              <a:gd name="connsiteY1" fmla="*/ 5870438 h 6468522"/>
              <a:gd name="connsiteX2" fmla="*/ 5091796 w 14869301"/>
              <a:gd name="connsiteY2" fmla="*/ 5154365 h 6468522"/>
              <a:gd name="connsiteX3" fmla="*/ 9523119 w 14869301"/>
              <a:gd name="connsiteY3" fmla="*/ 2997319 h 6468522"/>
              <a:gd name="connsiteX4" fmla="*/ 12237011 w 14869301"/>
              <a:gd name="connsiteY4" fmla="*/ 813310 h 6468522"/>
              <a:gd name="connsiteX5" fmla="*/ 14657827 w 14869301"/>
              <a:gd name="connsiteY5" fmla="*/ 441688 h 6468522"/>
              <a:gd name="connsiteX6" fmla="*/ 14742234 w 14869301"/>
              <a:gd name="connsiteY6" fmla="*/ 6372393 h 6468522"/>
              <a:gd name="connsiteX0" fmla="*/ 110260 w 14851316"/>
              <a:gd name="connsiteY0" fmla="*/ 6468522 h 6468522"/>
              <a:gd name="connsiteX1" fmla="*/ 466745 w 14851316"/>
              <a:gd name="connsiteY1" fmla="*/ 6038078 h 6468522"/>
              <a:gd name="connsiteX2" fmla="*/ 5073811 w 14851316"/>
              <a:gd name="connsiteY2" fmla="*/ 5154365 h 6468522"/>
              <a:gd name="connsiteX3" fmla="*/ 9505134 w 14851316"/>
              <a:gd name="connsiteY3" fmla="*/ 2997319 h 6468522"/>
              <a:gd name="connsiteX4" fmla="*/ 12219026 w 14851316"/>
              <a:gd name="connsiteY4" fmla="*/ 813310 h 6468522"/>
              <a:gd name="connsiteX5" fmla="*/ 14639842 w 14851316"/>
              <a:gd name="connsiteY5" fmla="*/ 441688 h 6468522"/>
              <a:gd name="connsiteX6" fmla="*/ 14724249 w 14851316"/>
              <a:gd name="connsiteY6" fmla="*/ 6372393 h 6468522"/>
              <a:gd name="connsiteX0" fmla="*/ 206208 w 14947264"/>
              <a:gd name="connsiteY0" fmla="*/ 6468522 h 6468522"/>
              <a:gd name="connsiteX1" fmla="*/ 410293 w 14947264"/>
              <a:gd name="connsiteY1" fmla="*/ 5946638 h 6468522"/>
              <a:gd name="connsiteX2" fmla="*/ 5169759 w 14947264"/>
              <a:gd name="connsiteY2" fmla="*/ 5154365 h 6468522"/>
              <a:gd name="connsiteX3" fmla="*/ 9601082 w 14947264"/>
              <a:gd name="connsiteY3" fmla="*/ 2997319 h 6468522"/>
              <a:gd name="connsiteX4" fmla="*/ 12314974 w 14947264"/>
              <a:gd name="connsiteY4" fmla="*/ 813310 h 6468522"/>
              <a:gd name="connsiteX5" fmla="*/ 14735790 w 14947264"/>
              <a:gd name="connsiteY5" fmla="*/ 441688 h 6468522"/>
              <a:gd name="connsiteX6" fmla="*/ 14820197 w 14947264"/>
              <a:gd name="connsiteY6" fmla="*/ 6372393 h 6468522"/>
              <a:gd name="connsiteX0" fmla="*/ 455136 w 14860912"/>
              <a:gd name="connsiteY0" fmla="*/ 6483762 h 6483762"/>
              <a:gd name="connsiteX1" fmla="*/ 323941 w 14860912"/>
              <a:gd name="connsiteY1" fmla="*/ 5946638 h 6483762"/>
              <a:gd name="connsiteX2" fmla="*/ 5083407 w 14860912"/>
              <a:gd name="connsiteY2" fmla="*/ 5154365 h 6483762"/>
              <a:gd name="connsiteX3" fmla="*/ 9514730 w 14860912"/>
              <a:gd name="connsiteY3" fmla="*/ 2997319 h 6483762"/>
              <a:gd name="connsiteX4" fmla="*/ 12228622 w 14860912"/>
              <a:gd name="connsiteY4" fmla="*/ 813310 h 6483762"/>
              <a:gd name="connsiteX5" fmla="*/ 14649438 w 14860912"/>
              <a:gd name="connsiteY5" fmla="*/ 441688 h 6483762"/>
              <a:gd name="connsiteX6" fmla="*/ 14733845 w 14860912"/>
              <a:gd name="connsiteY6" fmla="*/ 6372393 h 6483762"/>
              <a:gd name="connsiteX0" fmla="*/ 504143 w 14848959"/>
              <a:gd name="connsiteY0" fmla="*/ 6483762 h 6483762"/>
              <a:gd name="connsiteX1" fmla="*/ 311988 w 14848959"/>
              <a:gd name="connsiteY1" fmla="*/ 5946638 h 6483762"/>
              <a:gd name="connsiteX2" fmla="*/ 5071454 w 14848959"/>
              <a:gd name="connsiteY2" fmla="*/ 5154365 h 6483762"/>
              <a:gd name="connsiteX3" fmla="*/ 9502777 w 14848959"/>
              <a:gd name="connsiteY3" fmla="*/ 2997319 h 6483762"/>
              <a:gd name="connsiteX4" fmla="*/ 12216669 w 14848959"/>
              <a:gd name="connsiteY4" fmla="*/ 813310 h 6483762"/>
              <a:gd name="connsiteX5" fmla="*/ 14637485 w 14848959"/>
              <a:gd name="connsiteY5" fmla="*/ 441688 h 6483762"/>
              <a:gd name="connsiteX6" fmla="*/ 14721892 w 14848959"/>
              <a:gd name="connsiteY6" fmla="*/ 6372393 h 648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8959" h="6483762">
                <a:moveTo>
                  <a:pt x="504143" y="6483762"/>
                </a:moveTo>
                <a:cubicBezTo>
                  <a:pt x="572061" y="6359161"/>
                  <a:pt x="-515270" y="6165664"/>
                  <a:pt x="311988" y="5946638"/>
                </a:cubicBezTo>
                <a:cubicBezTo>
                  <a:pt x="1139246" y="5727612"/>
                  <a:pt x="3539656" y="5645918"/>
                  <a:pt x="5071454" y="5154365"/>
                </a:cubicBezTo>
                <a:cubicBezTo>
                  <a:pt x="6603252" y="4662812"/>
                  <a:pt x="8311908" y="3720828"/>
                  <a:pt x="9502777" y="2997319"/>
                </a:cubicBezTo>
                <a:cubicBezTo>
                  <a:pt x="10693646" y="2273810"/>
                  <a:pt x="11421844" y="1467848"/>
                  <a:pt x="12216669" y="813310"/>
                </a:cubicBezTo>
                <a:cubicBezTo>
                  <a:pt x="13041974" y="174012"/>
                  <a:pt x="14180285" y="-445358"/>
                  <a:pt x="14637485" y="441688"/>
                </a:cubicBezTo>
                <a:cubicBezTo>
                  <a:pt x="15067722" y="403002"/>
                  <a:pt x="14705577" y="6585265"/>
                  <a:pt x="14721892" y="637239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AC501B42-5479-4D2E-9E13-21D218F9824A}"/>
              </a:ext>
            </a:extLst>
          </p:cNvPr>
          <p:cNvCxnSpPr>
            <a:cxnSpLocks/>
            <a:endCxn id="33" idx="3"/>
          </p:cNvCxnSpPr>
          <p:nvPr/>
        </p:nvCxnSpPr>
        <p:spPr>
          <a:xfrm flipH="1">
            <a:off x="663453" y="3979869"/>
            <a:ext cx="54325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xmlns="" id="{9500BEED-A0E9-4872-8991-A3BA6D4A2B5D}"/>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3" name="文本占位符 2">
            <a:extLst>
              <a:ext uri="{FF2B5EF4-FFF2-40B4-BE49-F238E27FC236}">
                <a16:creationId xmlns:a16="http://schemas.microsoft.com/office/drawing/2014/main" xmlns="" id="{C472B269-4751-4CD1-B18F-0E7B05B4D59C}"/>
              </a:ext>
            </a:extLst>
          </p:cNvPr>
          <p:cNvSpPr>
            <a:spLocks noGrp="1"/>
          </p:cNvSpPr>
          <p:nvPr>
            <p:ph type="body" sz="quarter" idx="11"/>
          </p:nvPr>
        </p:nvSpPr>
        <p:spPr/>
        <p:txBody>
          <a:bodyPr/>
          <a:lstStyle/>
          <a:p>
            <a:pPr lvl="0"/>
            <a:r>
              <a:rPr lang="en-US" altLang="zh-CN" dirty="0"/>
              <a:t>PROJECT OVERVIEW</a:t>
            </a:r>
            <a:endParaRPr lang="zh-CN" altLang="en-US" dirty="0"/>
          </a:p>
        </p:txBody>
      </p:sp>
      <p:sp>
        <p:nvSpPr>
          <p:cNvPr id="11" name="文本框 10">
            <a:extLst>
              <a:ext uri="{FF2B5EF4-FFF2-40B4-BE49-F238E27FC236}">
                <a16:creationId xmlns:a16="http://schemas.microsoft.com/office/drawing/2014/main" xmlns="" id="{B253B2F2-5365-4D07-BC20-EDF7A2FBDE5B}"/>
              </a:ext>
            </a:extLst>
          </p:cNvPr>
          <p:cNvSpPr txBox="1"/>
          <p:nvPr/>
        </p:nvSpPr>
        <p:spPr>
          <a:xfrm>
            <a:off x="660401" y="2779076"/>
            <a:ext cx="1146208" cy="327462"/>
          </a:xfrm>
          <a:prstGeom prst="rect">
            <a:avLst/>
          </a:prstGeom>
          <a:noFill/>
        </p:spPr>
        <p:txBody>
          <a:bodyPr wrap="square" lIns="0" tIns="0" rIns="0" bIns="0">
            <a:spAutoFit/>
          </a:bodyPr>
          <a:lstStyle/>
          <a:p>
            <a:pPr algn="just">
              <a:lnSpc>
                <a:spcPct val="150000"/>
              </a:lnSpc>
              <a:buClr>
                <a:schemeClr val="accent1"/>
              </a:buClr>
            </a:pPr>
            <a:r>
              <a:rPr lang="en-US" altLang="zh-CN" sz="1600" dirty="0">
                <a:solidFill>
                  <a:prstClr val="black"/>
                </a:solidFill>
                <a:latin typeface="微软雅黑 Light"/>
                <a:ea typeface="微软雅黑 Light"/>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a:t>
            </a:r>
            <a:endParaRPr lang="zh-CN" altLang="en-US" sz="1600" dirty="0">
              <a:latin typeface="+mn-ea"/>
            </a:endParaRPr>
          </a:p>
        </p:txBody>
      </p:sp>
      <p:grpSp>
        <p:nvGrpSpPr>
          <p:cNvPr id="5" name="组合 4">
            <a:extLst>
              <a:ext uri="{FF2B5EF4-FFF2-40B4-BE49-F238E27FC236}">
                <a16:creationId xmlns:a16="http://schemas.microsoft.com/office/drawing/2014/main" xmlns="" id="{2E7EEA5F-BB5B-422E-B1A0-0E4638E99CB5}"/>
              </a:ext>
            </a:extLst>
          </p:cNvPr>
          <p:cNvGrpSpPr/>
          <p:nvPr/>
        </p:nvGrpSpPr>
        <p:grpSpPr>
          <a:xfrm>
            <a:off x="660399" y="2333114"/>
            <a:ext cx="1025922" cy="318171"/>
            <a:chOff x="660399" y="1640414"/>
            <a:chExt cx="1025922" cy="318171"/>
          </a:xfrm>
        </p:grpSpPr>
        <p:sp>
          <p:nvSpPr>
            <p:cNvPr id="13" name="任意多边形: 形状 12">
              <a:extLst>
                <a:ext uri="{FF2B5EF4-FFF2-40B4-BE49-F238E27FC236}">
                  <a16:creationId xmlns:a16="http://schemas.microsoft.com/office/drawing/2014/main" xmlns="" id="{BF5D0B4B-C82E-47F6-B8FF-AF41694F4D77}"/>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17" name="文本框 16">
              <a:extLst>
                <a:ext uri="{FF2B5EF4-FFF2-40B4-BE49-F238E27FC236}">
                  <a16:creationId xmlns:a16="http://schemas.microsoft.com/office/drawing/2014/main" xmlns="" id="{D355EDD4-F532-483A-9F94-F681C60B4741}"/>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投资标的</a:t>
              </a:r>
            </a:p>
          </p:txBody>
        </p:sp>
      </p:grpSp>
      <p:grpSp>
        <p:nvGrpSpPr>
          <p:cNvPr id="20" name="组合 19">
            <a:extLst>
              <a:ext uri="{FF2B5EF4-FFF2-40B4-BE49-F238E27FC236}">
                <a16:creationId xmlns:a16="http://schemas.microsoft.com/office/drawing/2014/main" xmlns="" id="{7E0183E4-F2FB-4AC6-9BE4-CDBEF08A5C49}"/>
              </a:ext>
            </a:extLst>
          </p:cNvPr>
          <p:cNvGrpSpPr/>
          <p:nvPr/>
        </p:nvGrpSpPr>
        <p:grpSpPr>
          <a:xfrm>
            <a:off x="9542777" y="341302"/>
            <a:ext cx="1976121" cy="788291"/>
            <a:chOff x="1651086" y="1188625"/>
            <a:chExt cx="1122851" cy="447914"/>
          </a:xfrm>
          <a:solidFill>
            <a:schemeClr val="accent2"/>
          </a:solidFill>
        </p:grpSpPr>
        <p:sp>
          <p:nvSpPr>
            <p:cNvPr id="21" name="Rectangle 4">
              <a:extLst>
                <a:ext uri="{FF2B5EF4-FFF2-40B4-BE49-F238E27FC236}">
                  <a16:creationId xmlns:a16="http://schemas.microsoft.com/office/drawing/2014/main" xmlns="" id="{F39345A3-FD52-464C-A2AC-EA026E921F1B}"/>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投资机会</a:t>
              </a:r>
            </a:p>
          </p:txBody>
        </p:sp>
        <p:sp>
          <p:nvSpPr>
            <p:cNvPr id="22" name="Right Triangle 5">
              <a:extLst>
                <a:ext uri="{FF2B5EF4-FFF2-40B4-BE49-F238E27FC236}">
                  <a16:creationId xmlns:a16="http://schemas.microsoft.com/office/drawing/2014/main" xmlns="" id="{442873C6-4CCF-4F42-BD68-831BF4E2B710}"/>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a16="http://schemas.microsoft.com/office/drawing/2014/main" xmlns="" id="{36E86A9B-6352-4F32-A4F3-03938F082E78}"/>
              </a:ext>
            </a:extLst>
          </p:cNvPr>
          <p:cNvSpPr txBox="1"/>
          <p:nvPr/>
        </p:nvSpPr>
        <p:spPr>
          <a:xfrm>
            <a:off x="4676923" y="2783424"/>
            <a:ext cx="1547528" cy="327462"/>
          </a:xfrm>
          <a:prstGeom prst="rect">
            <a:avLst/>
          </a:prstGeom>
          <a:noFill/>
        </p:spPr>
        <p:txBody>
          <a:bodyPr wrap="square" lIns="0" tIns="0" rIns="0" bIns="0">
            <a:spAutoFit/>
          </a:bodyPr>
          <a:lstStyle/>
          <a:p>
            <a:pPr algn="just">
              <a:lnSpc>
                <a:spcPct val="150000"/>
              </a:lnSpc>
              <a:buClr>
                <a:schemeClr val="accent1"/>
              </a:buClr>
            </a:pP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460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亿人民币</a:t>
            </a:r>
            <a:endParaRPr lang="zh-CN" altLang="en-US" sz="1600" dirty="0">
              <a:latin typeface="+mn-ea"/>
            </a:endParaRPr>
          </a:p>
        </p:txBody>
      </p:sp>
      <p:grpSp>
        <p:nvGrpSpPr>
          <p:cNvPr id="24" name="组合 23">
            <a:extLst>
              <a:ext uri="{FF2B5EF4-FFF2-40B4-BE49-F238E27FC236}">
                <a16:creationId xmlns:a16="http://schemas.microsoft.com/office/drawing/2014/main" xmlns="" id="{A918D219-2CA8-47D3-B185-3B34D55841A9}"/>
              </a:ext>
            </a:extLst>
          </p:cNvPr>
          <p:cNvGrpSpPr/>
          <p:nvPr/>
        </p:nvGrpSpPr>
        <p:grpSpPr>
          <a:xfrm>
            <a:off x="4676921" y="2337462"/>
            <a:ext cx="1025922" cy="318171"/>
            <a:chOff x="660399" y="1640414"/>
            <a:chExt cx="1025922" cy="318171"/>
          </a:xfrm>
        </p:grpSpPr>
        <p:sp>
          <p:nvSpPr>
            <p:cNvPr id="25" name="任意多边形: 形状 24">
              <a:extLst>
                <a:ext uri="{FF2B5EF4-FFF2-40B4-BE49-F238E27FC236}">
                  <a16:creationId xmlns:a16="http://schemas.microsoft.com/office/drawing/2014/main" xmlns="" id="{75B87D22-0FF2-400B-89F6-EAB8D2DB8636}"/>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26" name="文本框 25">
              <a:extLst>
                <a:ext uri="{FF2B5EF4-FFF2-40B4-BE49-F238E27FC236}">
                  <a16:creationId xmlns:a16="http://schemas.microsoft.com/office/drawing/2014/main" xmlns="" id="{874BA837-74AA-4943-94E8-BB3275041B81}"/>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公司估值</a:t>
              </a:r>
            </a:p>
          </p:txBody>
        </p:sp>
      </p:grpSp>
      <p:sp>
        <p:nvSpPr>
          <p:cNvPr id="27" name="文本框 26">
            <a:extLst>
              <a:ext uri="{FF2B5EF4-FFF2-40B4-BE49-F238E27FC236}">
                <a16:creationId xmlns:a16="http://schemas.microsoft.com/office/drawing/2014/main" xmlns="" id="{CAD9AD4E-736B-45E4-8BB7-8AC8449A8A06}"/>
              </a:ext>
            </a:extLst>
          </p:cNvPr>
          <p:cNvSpPr txBox="1"/>
          <p:nvPr/>
        </p:nvSpPr>
        <p:spPr>
          <a:xfrm>
            <a:off x="2636522" y="2779076"/>
            <a:ext cx="1346198" cy="327462"/>
          </a:xfrm>
          <a:prstGeom prst="rect">
            <a:avLst/>
          </a:prstGeom>
          <a:noFill/>
        </p:spPr>
        <p:txBody>
          <a:bodyPr wrap="square" lIns="0" tIns="0" rIns="0" bIns="0">
            <a:spAutoFit/>
          </a:bodyPr>
          <a:lstStyle/>
          <a:p>
            <a:pPr algn="just">
              <a:lnSpc>
                <a:spcPct val="150000"/>
              </a:lnSpc>
              <a:buClr>
                <a:schemeClr val="accent1"/>
              </a:buClr>
            </a:pP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互联网金融</a:t>
            </a:r>
            <a:endParaRPr lang="zh-CN" altLang="en-US" sz="1600" dirty="0">
              <a:latin typeface="+mn-ea"/>
            </a:endParaRPr>
          </a:p>
        </p:txBody>
      </p:sp>
      <p:grpSp>
        <p:nvGrpSpPr>
          <p:cNvPr id="28" name="组合 27">
            <a:extLst>
              <a:ext uri="{FF2B5EF4-FFF2-40B4-BE49-F238E27FC236}">
                <a16:creationId xmlns:a16="http://schemas.microsoft.com/office/drawing/2014/main" xmlns="" id="{D2B0B319-756A-4DCF-94B6-62EEA7603EDC}"/>
              </a:ext>
            </a:extLst>
          </p:cNvPr>
          <p:cNvGrpSpPr/>
          <p:nvPr/>
        </p:nvGrpSpPr>
        <p:grpSpPr>
          <a:xfrm>
            <a:off x="2636520" y="2333114"/>
            <a:ext cx="1025922" cy="318171"/>
            <a:chOff x="660399" y="1640414"/>
            <a:chExt cx="1025922" cy="318171"/>
          </a:xfrm>
        </p:grpSpPr>
        <p:sp>
          <p:nvSpPr>
            <p:cNvPr id="29" name="任意多边形: 形状 28">
              <a:extLst>
                <a:ext uri="{FF2B5EF4-FFF2-40B4-BE49-F238E27FC236}">
                  <a16:creationId xmlns:a16="http://schemas.microsoft.com/office/drawing/2014/main" xmlns="" id="{11BFB296-87E8-442A-8FAE-392425FB1052}"/>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0" name="文本框 29">
              <a:extLst>
                <a:ext uri="{FF2B5EF4-FFF2-40B4-BE49-F238E27FC236}">
                  <a16:creationId xmlns:a16="http://schemas.microsoft.com/office/drawing/2014/main" xmlns="" id="{D374DFDB-EE86-4C5B-B65C-785EDE77728F}"/>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所属行业</a:t>
              </a:r>
            </a:p>
          </p:txBody>
        </p:sp>
      </p:grpSp>
      <p:sp>
        <p:nvSpPr>
          <p:cNvPr id="31" name="文本框 30">
            <a:extLst>
              <a:ext uri="{FF2B5EF4-FFF2-40B4-BE49-F238E27FC236}">
                <a16:creationId xmlns:a16="http://schemas.microsoft.com/office/drawing/2014/main" xmlns="" id="{A2C416B2-D30E-4F63-B03F-855F6143D349}"/>
              </a:ext>
            </a:extLst>
          </p:cNvPr>
          <p:cNvSpPr txBox="1"/>
          <p:nvPr/>
        </p:nvSpPr>
        <p:spPr>
          <a:xfrm>
            <a:off x="660402" y="4107659"/>
            <a:ext cx="5432547" cy="696794"/>
          </a:xfrm>
          <a:prstGeom prst="rect">
            <a:avLst/>
          </a:prstGeom>
          <a:noFill/>
        </p:spPr>
        <p:txBody>
          <a:bodyPr wrap="square" lIns="0" tIns="0" rIns="0" bIns="0">
            <a:spAutoFit/>
          </a:bodyPr>
          <a:lstStyle/>
          <a:p>
            <a:pPr algn="just">
              <a:lnSpc>
                <a:spcPct val="150000"/>
              </a:lnSpc>
              <a:buClr>
                <a:schemeClr val="accent1"/>
              </a:buClr>
            </a:pP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投资人以投前估值</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400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亿元的对价向</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金融平台增资</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60</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亿元，合计占</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XX</a:t>
            </a:r>
            <a:r>
              <a:rPr kumimoji="0" lang="zh-CN" altLang="en-US" sz="1600" b="0" i="0" u="none" strike="noStrike" kern="1200" cap="none" spc="0" normalizeH="0" baseline="0" noProof="0" dirty="0">
                <a:ln>
                  <a:noFill/>
                </a:ln>
                <a:solidFill>
                  <a:prstClr val="black"/>
                </a:solidFill>
                <a:effectLst/>
                <a:uLnTx/>
                <a:uFillTx/>
                <a:latin typeface="微软雅黑 Light"/>
                <a:ea typeface="微软雅黑 Light"/>
                <a:cs typeface="+mn-cs"/>
              </a:rPr>
              <a:t>金融本次增资完成后股权比例的</a:t>
            </a:r>
            <a:r>
              <a:rPr kumimoji="0" lang="en-US" altLang="zh-CN" sz="1600" b="0" i="0" u="none" strike="noStrike" kern="1200" cap="none" spc="0" normalizeH="0" baseline="0" noProof="0" dirty="0">
                <a:ln>
                  <a:noFill/>
                </a:ln>
                <a:solidFill>
                  <a:prstClr val="black"/>
                </a:solidFill>
                <a:effectLst/>
                <a:uLnTx/>
                <a:uFillTx/>
                <a:latin typeface="微软雅黑 Light"/>
                <a:ea typeface="微软雅黑 Light"/>
                <a:cs typeface="+mn-cs"/>
              </a:rPr>
              <a:t>13.04%</a:t>
            </a:r>
            <a:endParaRPr lang="zh-CN" altLang="en-US" sz="1600" dirty="0">
              <a:latin typeface="+mn-ea"/>
            </a:endParaRPr>
          </a:p>
        </p:txBody>
      </p:sp>
      <p:grpSp>
        <p:nvGrpSpPr>
          <p:cNvPr id="32" name="组合 31">
            <a:extLst>
              <a:ext uri="{FF2B5EF4-FFF2-40B4-BE49-F238E27FC236}">
                <a16:creationId xmlns:a16="http://schemas.microsoft.com/office/drawing/2014/main" xmlns="" id="{8F968922-39CF-4E1D-92B6-F3F21168D51D}"/>
              </a:ext>
            </a:extLst>
          </p:cNvPr>
          <p:cNvGrpSpPr/>
          <p:nvPr/>
        </p:nvGrpSpPr>
        <p:grpSpPr>
          <a:xfrm>
            <a:off x="660400" y="3661698"/>
            <a:ext cx="1025922" cy="318171"/>
            <a:chOff x="660399" y="1640414"/>
            <a:chExt cx="1025922" cy="318171"/>
          </a:xfrm>
        </p:grpSpPr>
        <p:sp>
          <p:nvSpPr>
            <p:cNvPr id="33" name="任意多边形: 形状 32">
              <a:extLst>
                <a:ext uri="{FF2B5EF4-FFF2-40B4-BE49-F238E27FC236}">
                  <a16:creationId xmlns:a16="http://schemas.microsoft.com/office/drawing/2014/main" xmlns="" id="{02CA4138-AADC-42D7-857B-83EDAEC7C222}"/>
                </a:ext>
              </a:extLst>
            </p:cNvPr>
            <p:cNvSpPr/>
            <p:nvPr/>
          </p:nvSpPr>
          <p:spPr>
            <a:xfrm>
              <a:off x="663452" y="184020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4" name="文本框 33">
              <a:extLst>
                <a:ext uri="{FF2B5EF4-FFF2-40B4-BE49-F238E27FC236}">
                  <a16:creationId xmlns:a16="http://schemas.microsoft.com/office/drawing/2014/main" xmlns="" id="{F79DA7F0-4DB0-4C75-B87E-A33DBF6ADA29}"/>
                </a:ext>
              </a:extLst>
            </p:cNvPr>
            <p:cNvSpPr txBox="1"/>
            <p:nvPr/>
          </p:nvSpPr>
          <p:spPr>
            <a:xfrm>
              <a:off x="660399" y="1640414"/>
              <a:ext cx="1025922" cy="307777"/>
            </a:xfrm>
            <a:prstGeom prst="rect">
              <a:avLst/>
            </a:prstGeom>
            <a:noFill/>
          </p:spPr>
          <p:txBody>
            <a:bodyPr wrap="none" lIns="0" tIns="0" rIns="0" bIns="0">
              <a:spAutoFit/>
            </a:bodyPr>
            <a:lstStyle/>
            <a:p>
              <a:r>
                <a:rPr lang="zh-CN" altLang="en-US" sz="2000" b="1" dirty="0">
                  <a:latin typeface="+mj-ea"/>
                  <a:ea typeface="+mj-ea"/>
                </a:rPr>
                <a:t>交易概况</a:t>
              </a:r>
            </a:p>
          </p:txBody>
        </p:sp>
      </p:grpSp>
      <p:pic>
        <p:nvPicPr>
          <p:cNvPr id="49" name="图片 48">
            <a:extLst>
              <a:ext uri="{FF2B5EF4-FFF2-40B4-BE49-F238E27FC236}">
                <a16:creationId xmlns:a16="http://schemas.microsoft.com/office/drawing/2014/main" xmlns="" id="{AAA372FC-1D1C-4138-AA85-9DA045E4A72F}"/>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670785" y="1419549"/>
            <a:ext cx="8389996" cy="4690192"/>
          </a:xfrm>
          <a:prstGeom prst="rect">
            <a:avLst/>
          </a:prstGeom>
        </p:spPr>
      </p:pic>
      <p:pic>
        <p:nvPicPr>
          <p:cNvPr id="50" name="图片 49">
            <a:extLst>
              <a:ext uri="{FF2B5EF4-FFF2-40B4-BE49-F238E27FC236}">
                <a16:creationId xmlns:a16="http://schemas.microsoft.com/office/drawing/2014/main" xmlns="" id="{9FAB3646-579F-48B2-AD1E-5FC4C6119230}"/>
              </a:ext>
            </a:extLst>
          </p:cNvPr>
          <p:cNvPicPr>
            <a:picLocks/>
          </p:cNvPicPr>
          <p:nvPr/>
        </p:nvPicPr>
        <p:blipFill rotWithShape="1">
          <a:blip r:embed="rId3" cstate="print">
            <a:extLst>
              <a:ext uri="{28A0092B-C50C-407E-A947-70E740481C1C}">
                <a14:useLocalDpi xmlns:a14="http://schemas.microsoft.com/office/drawing/2010/main" val="0"/>
              </a:ext>
            </a:extLst>
          </a:blip>
          <a:srcRect t="8169" b="8169"/>
          <a:stretch/>
        </p:blipFill>
        <p:spPr>
          <a:xfrm>
            <a:off x="6683640" y="1959040"/>
            <a:ext cx="6364288" cy="3611210"/>
          </a:xfrm>
          <a:prstGeom prst="rect">
            <a:avLst/>
          </a:prstGeom>
        </p:spPr>
      </p:pic>
    </p:spTree>
    <p:extLst>
      <p:ext uri="{BB962C8B-B14F-4D97-AF65-F5344CB8AC3E}">
        <p14:creationId xmlns:p14="http://schemas.microsoft.com/office/powerpoint/2010/main" val="4521253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a:extLst>
              <a:ext uri="{FF2B5EF4-FFF2-40B4-BE49-F238E27FC236}">
                <a16:creationId xmlns:a16="http://schemas.microsoft.com/office/drawing/2014/main" xmlns="" id="{E6F5DE20-D147-4D6C-A2E3-1101D5AF4180}"/>
              </a:ext>
            </a:extLst>
          </p:cNvPr>
          <p:cNvGrpSpPr/>
          <p:nvPr/>
        </p:nvGrpSpPr>
        <p:grpSpPr>
          <a:xfrm>
            <a:off x="4489486" y="1351511"/>
            <a:ext cx="3213028" cy="6226016"/>
            <a:chOff x="4634980" y="994361"/>
            <a:chExt cx="2922040" cy="5662156"/>
          </a:xfrm>
          <a:effectLst>
            <a:outerShdw blurRad="254000" dist="127000" dir="18900000" sy="23000" kx="-1200000" algn="bl" rotWithShape="0">
              <a:prstClr val="black">
                <a:alpha val="15000"/>
              </a:prstClr>
            </a:outerShdw>
          </a:effectLst>
        </p:grpSpPr>
        <p:pic>
          <p:nvPicPr>
            <p:cNvPr id="84" name="图片 83">
              <a:extLst>
                <a:ext uri="{FF2B5EF4-FFF2-40B4-BE49-F238E27FC236}">
                  <a16:creationId xmlns:a16="http://schemas.microsoft.com/office/drawing/2014/main" xmlns="" id="{6A82EEBD-95EA-4393-A537-354FC3A91D8E}"/>
                </a:ext>
              </a:extLst>
            </p:cNvPr>
            <p:cNvPicPr>
              <a:picLocks noChangeAspect="1"/>
            </p:cNvPicPr>
            <p:nvPr/>
          </p:nvPicPr>
          <p:blipFill>
            <a:blip r:embed="rId3"/>
            <a:stretch>
              <a:fillRect/>
            </a:stretch>
          </p:blipFill>
          <p:spPr>
            <a:xfrm>
              <a:off x="4913274" y="1252704"/>
              <a:ext cx="2365453" cy="5145470"/>
            </a:xfrm>
            <a:prstGeom prst="rect">
              <a:avLst/>
            </a:prstGeom>
          </p:spPr>
        </p:pic>
        <p:pic>
          <p:nvPicPr>
            <p:cNvPr id="73" name="图片 72">
              <a:extLst>
                <a:ext uri="{FF2B5EF4-FFF2-40B4-BE49-F238E27FC236}">
                  <a16:creationId xmlns:a16="http://schemas.microsoft.com/office/drawing/2014/main" xmlns="" id="{C5974AB6-A289-4046-8176-03EB3F1377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4980" y="994361"/>
              <a:ext cx="2922040" cy="5662156"/>
            </a:xfrm>
            <a:prstGeom prst="rect">
              <a:avLst/>
            </a:prstGeom>
          </p:spPr>
        </p:pic>
      </p:grpSp>
      <p:sp>
        <p:nvSpPr>
          <p:cNvPr id="13" name="文本占位符 12">
            <a:extLst>
              <a:ext uri="{FF2B5EF4-FFF2-40B4-BE49-F238E27FC236}">
                <a16:creationId xmlns:a16="http://schemas.microsoft.com/office/drawing/2014/main" xmlns="" id="{BA3B4AD5-4F69-49DE-AC53-ABF7A52F5277}"/>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14" name="文本占位符 13">
            <a:extLst>
              <a:ext uri="{FF2B5EF4-FFF2-40B4-BE49-F238E27FC236}">
                <a16:creationId xmlns:a16="http://schemas.microsoft.com/office/drawing/2014/main" xmlns="" id="{0DBC487E-A634-4079-8A09-63926A4DD1FC}"/>
              </a:ext>
            </a:extLst>
          </p:cNvPr>
          <p:cNvSpPr>
            <a:spLocks noGrp="1"/>
          </p:cNvSpPr>
          <p:nvPr>
            <p:ph type="body" sz="quarter" idx="11"/>
          </p:nvPr>
        </p:nvSpPr>
        <p:spPr/>
        <p:txBody>
          <a:bodyPr/>
          <a:lstStyle/>
          <a:p>
            <a:r>
              <a:rPr lang="en-US" altLang="zh-CN" dirty="0"/>
              <a:t>PROJECT OVERVIEW</a:t>
            </a:r>
            <a:endParaRPr lang="zh-CN" altLang="en-US" dirty="0"/>
          </a:p>
          <a:p>
            <a:endParaRPr lang="zh-CN" altLang="en-US" dirty="0"/>
          </a:p>
        </p:txBody>
      </p:sp>
      <p:grpSp>
        <p:nvGrpSpPr>
          <p:cNvPr id="16" name="组合 15">
            <a:extLst>
              <a:ext uri="{FF2B5EF4-FFF2-40B4-BE49-F238E27FC236}">
                <a16:creationId xmlns:a16="http://schemas.microsoft.com/office/drawing/2014/main" xmlns="" id="{7314A408-B1DC-456A-A9D4-E85E2529359C}"/>
              </a:ext>
            </a:extLst>
          </p:cNvPr>
          <p:cNvGrpSpPr/>
          <p:nvPr/>
        </p:nvGrpSpPr>
        <p:grpSpPr>
          <a:xfrm>
            <a:off x="9542777" y="341302"/>
            <a:ext cx="1976121" cy="788291"/>
            <a:chOff x="1651086" y="1188625"/>
            <a:chExt cx="1122851" cy="447914"/>
          </a:xfrm>
          <a:solidFill>
            <a:schemeClr val="accent2"/>
          </a:solidFill>
        </p:grpSpPr>
        <p:sp>
          <p:nvSpPr>
            <p:cNvPr id="17" name="Rectangle 4">
              <a:extLst>
                <a:ext uri="{FF2B5EF4-FFF2-40B4-BE49-F238E27FC236}">
                  <a16:creationId xmlns:a16="http://schemas.microsoft.com/office/drawing/2014/main" xmlns="" id="{5E9009B9-581C-490B-AEA5-5D209F799C6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投资亮点</a:t>
              </a:r>
            </a:p>
          </p:txBody>
        </p:sp>
        <p:sp>
          <p:nvSpPr>
            <p:cNvPr id="18" name="Right Triangle 5">
              <a:extLst>
                <a:ext uri="{FF2B5EF4-FFF2-40B4-BE49-F238E27FC236}">
                  <a16:creationId xmlns:a16="http://schemas.microsoft.com/office/drawing/2014/main" xmlns="" id="{94098560-6862-40C9-928F-3124217CD49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45" name="矩形: 圆角 44">
            <a:extLst>
              <a:ext uri="{FF2B5EF4-FFF2-40B4-BE49-F238E27FC236}">
                <a16:creationId xmlns:a16="http://schemas.microsoft.com/office/drawing/2014/main" xmlns="" id="{7D2EFC80-6C46-4A55-BADF-0F537BE7D69F}"/>
              </a:ext>
            </a:extLst>
          </p:cNvPr>
          <p:cNvSpPr/>
          <p:nvPr/>
        </p:nvSpPr>
        <p:spPr>
          <a:xfrm>
            <a:off x="7489553" y="4949657"/>
            <a:ext cx="1414307" cy="51266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zh-CN"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a:t>
            </a:r>
            <a:endPar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endParaRPr>
          </a:p>
        </p:txBody>
      </p:sp>
      <p:grpSp>
        <p:nvGrpSpPr>
          <p:cNvPr id="46" name="组合 45">
            <a:extLst>
              <a:ext uri="{FF2B5EF4-FFF2-40B4-BE49-F238E27FC236}">
                <a16:creationId xmlns:a16="http://schemas.microsoft.com/office/drawing/2014/main" xmlns="" id="{A8B018E9-8C41-4CE4-B7F9-18F1CD4300DF}"/>
              </a:ext>
            </a:extLst>
          </p:cNvPr>
          <p:cNvGrpSpPr/>
          <p:nvPr/>
        </p:nvGrpSpPr>
        <p:grpSpPr>
          <a:xfrm>
            <a:off x="1494707" y="2283469"/>
            <a:ext cx="3621513" cy="509688"/>
            <a:chOff x="2037799" y="1925418"/>
            <a:chExt cx="3573424" cy="502920"/>
          </a:xfrm>
        </p:grpSpPr>
        <p:sp>
          <p:nvSpPr>
            <p:cNvPr id="47" name="矩形: 圆角 46">
              <a:extLst>
                <a:ext uri="{FF2B5EF4-FFF2-40B4-BE49-F238E27FC236}">
                  <a16:creationId xmlns:a16="http://schemas.microsoft.com/office/drawing/2014/main" xmlns="" id="{8B32617B-1491-4AC1-BFA8-FDD9BF68FE1E}"/>
                </a:ext>
              </a:extLst>
            </p:cNvPr>
            <p:cNvSpPr/>
            <p:nvPr/>
          </p:nvSpPr>
          <p:spPr>
            <a:xfrm>
              <a:off x="2037799"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01</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48" name="矩形: 圆角 47">
              <a:extLst>
                <a:ext uri="{FF2B5EF4-FFF2-40B4-BE49-F238E27FC236}">
                  <a16:creationId xmlns:a16="http://schemas.microsoft.com/office/drawing/2014/main" xmlns="" id="{2AC8FBE7-86BE-4ECB-9D48-FC077AC031BD}"/>
                </a:ext>
              </a:extLst>
            </p:cNvPr>
            <p:cNvSpPr/>
            <p:nvPr/>
          </p:nvSpPr>
          <p:spPr>
            <a:xfrm>
              <a:off x="2499410" y="1925418"/>
              <a:ext cx="3111813"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毋庸置疑的行业发展机会</a:t>
              </a:r>
              <a:endParaRPr lang="zh-CN" altLang="en-US" sz="1600" dirty="0">
                <a:latin typeface="+mj-ea"/>
                <a:ea typeface="+mj-ea"/>
              </a:endParaRPr>
            </a:p>
          </p:txBody>
        </p:sp>
      </p:grpSp>
      <p:grpSp>
        <p:nvGrpSpPr>
          <p:cNvPr id="92" name="组合 91">
            <a:extLst>
              <a:ext uri="{FF2B5EF4-FFF2-40B4-BE49-F238E27FC236}">
                <a16:creationId xmlns:a16="http://schemas.microsoft.com/office/drawing/2014/main" xmlns="" id="{1564C6CA-CB26-4759-857D-5C22E90067CE}"/>
              </a:ext>
            </a:extLst>
          </p:cNvPr>
          <p:cNvGrpSpPr/>
          <p:nvPr/>
        </p:nvGrpSpPr>
        <p:grpSpPr>
          <a:xfrm>
            <a:off x="7018191" y="3884280"/>
            <a:ext cx="4265830" cy="509688"/>
            <a:chOff x="6804919" y="3884280"/>
            <a:chExt cx="4265830" cy="509688"/>
          </a:xfrm>
        </p:grpSpPr>
        <p:sp>
          <p:nvSpPr>
            <p:cNvPr id="53" name="矩形: 圆角 52">
              <a:extLst>
                <a:ext uri="{FF2B5EF4-FFF2-40B4-BE49-F238E27FC236}">
                  <a16:creationId xmlns:a16="http://schemas.microsoft.com/office/drawing/2014/main" xmlns="" id="{E9D6F9F8-2E1D-46B6-A2A1-3B07C1264422}"/>
                </a:ext>
              </a:extLst>
            </p:cNvPr>
            <p:cNvSpPr/>
            <p:nvPr/>
          </p:nvSpPr>
          <p:spPr>
            <a:xfrm>
              <a:off x="9914724" y="3884280"/>
              <a:ext cx="1156025" cy="50968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0" lang="en-US" altLang="zh-CN" sz="160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04</a:t>
              </a:r>
              <a:endParaRPr kumimoji="0" lang="zh-CN" altLang="en-US" sz="160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54" name="矩形: 圆角 53">
              <a:extLst>
                <a:ext uri="{FF2B5EF4-FFF2-40B4-BE49-F238E27FC236}">
                  <a16:creationId xmlns:a16="http://schemas.microsoft.com/office/drawing/2014/main" xmlns="" id="{7E055630-306F-4FC2-8991-E9E5151206B7}"/>
                </a:ext>
              </a:extLst>
            </p:cNvPr>
            <p:cNvSpPr/>
            <p:nvPr/>
          </p:nvSpPr>
          <p:spPr>
            <a:xfrm>
              <a:off x="6804919" y="3884280"/>
              <a:ext cx="3788676" cy="5096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互联网巨头打造，占领竞争高地</a:t>
              </a:r>
            </a:p>
          </p:txBody>
        </p:sp>
      </p:grpSp>
      <p:grpSp>
        <p:nvGrpSpPr>
          <p:cNvPr id="55" name="组合 54">
            <a:extLst>
              <a:ext uri="{FF2B5EF4-FFF2-40B4-BE49-F238E27FC236}">
                <a16:creationId xmlns:a16="http://schemas.microsoft.com/office/drawing/2014/main" xmlns="" id="{AFDA3406-47F1-47A9-8972-06D855C1A3DD}"/>
              </a:ext>
            </a:extLst>
          </p:cNvPr>
          <p:cNvGrpSpPr/>
          <p:nvPr/>
        </p:nvGrpSpPr>
        <p:grpSpPr>
          <a:xfrm>
            <a:off x="6774464" y="2815653"/>
            <a:ext cx="4086222" cy="511713"/>
            <a:chOff x="-115873" y="1273176"/>
            <a:chExt cx="4031962" cy="504916"/>
          </a:xfrm>
        </p:grpSpPr>
        <p:sp>
          <p:nvSpPr>
            <p:cNvPr id="56" name="矩形: 圆角 55">
              <a:extLst>
                <a:ext uri="{FF2B5EF4-FFF2-40B4-BE49-F238E27FC236}">
                  <a16:creationId xmlns:a16="http://schemas.microsoft.com/office/drawing/2014/main" xmlns="" id="{394C516D-71B6-4B0A-A1E8-FF62ABCC3FB4}"/>
                </a:ext>
              </a:extLst>
            </p:cNvPr>
            <p:cNvSpPr/>
            <p:nvPr/>
          </p:nvSpPr>
          <p:spPr>
            <a:xfrm>
              <a:off x="2676569" y="1275172"/>
              <a:ext cx="1239520"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02</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57" name="矩形: 圆角 56">
              <a:extLst>
                <a:ext uri="{FF2B5EF4-FFF2-40B4-BE49-F238E27FC236}">
                  <a16:creationId xmlns:a16="http://schemas.microsoft.com/office/drawing/2014/main" xmlns="" id="{97656413-B27E-4E53-BF28-565F57ECE565}"/>
                </a:ext>
              </a:extLst>
            </p:cNvPr>
            <p:cNvSpPr/>
            <p:nvPr/>
          </p:nvSpPr>
          <p:spPr>
            <a:xfrm>
              <a:off x="-115873" y="1273176"/>
              <a:ext cx="3554579" cy="5029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生态圈支撑的业务和发展空间</a:t>
              </a:r>
            </a:p>
          </p:txBody>
        </p:sp>
      </p:grpSp>
      <p:grpSp>
        <p:nvGrpSpPr>
          <p:cNvPr id="61" name="组合 60">
            <a:extLst>
              <a:ext uri="{FF2B5EF4-FFF2-40B4-BE49-F238E27FC236}">
                <a16:creationId xmlns:a16="http://schemas.microsoft.com/office/drawing/2014/main" xmlns="" id="{830D7E29-15DA-4883-89B3-BE419B30295C}"/>
              </a:ext>
            </a:extLst>
          </p:cNvPr>
          <p:cNvGrpSpPr/>
          <p:nvPr/>
        </p:nvGrpSpPr>
        <p:grpSpPr>
          <a:xfrm>
            <a:off x="1268876" y="3349862"/>
            <a:ext cx="3847343" cy="509688"/>
            <a:chOff x="2015165" y="1925418"/>
            <a:chExt cx="3796255" cy="502920"/>
          </a:xfrm>
        </p:grpSpPr>
        <p:sp>
          <p:nvSpPr>
            <p:cNvPr id="62" name="矩形: 圆角 61">
              <a:extLst>
                <a:ext uri="{FF2B5EF4-FFF2-40B4-BE49-F238E27FC236}">
                  <a16:creationId xmlns:a16="http://schemas.microsoft.com/office/drawing/2014/main" xmlns="" id="{478C5966-D21F-4838-8052-544422C70C27}"/>
                </a:ext>
              </a:extLst>
            </p:cNvPr>
            <p:cNvSpPr/>
            <p:nvPr/>
          </p:nvSpPr>
          <p:spPr>
            <a:xfrm>
              <a:off x="2015165"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03</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63" name="矩形: 圆角 62">
              <a:extLst>
                <a:ext uri="{FF2B5EF4-FFF2-40B4-BE49-F238E27FC236}">
                  <a16:creationId xmlns:a16="http://schemas.microsoft.com/office/drawing/2014/main" xmlns="" id="{4F5F6E0B-0B4E-4726-9639-F58D7DF02FD5}"/>
                </a:ext>
              </a:extLst>
            </p:cNvPr>
            <p:cNvSpPr/>
            <p:nvPr/>
          </p:nvSpPr>
          <p:spPr>
            <a:xfrm>
              <a:off x="2499410" y="1925418"/>
              <a:ext cx="3312010"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领先的技术和产品创新能力</a:t>
              </a:r>
            </a:p>
          </p:txBody>
        </p:sp>
      </p:grpSp>
      <p:grpSp>
        <p:nvGrpSpPr>
          <p:cNvPr id="64" name="组合 63">
            <a:extLst>
              <a:ext uri="{FF2B5EF4-FFF2-40B4-BE49-F238E27FC236}">
                <a16:creationId xmlns:a16="http://schemas.microsoft.com/office/drawing/2014/main" xmlns="" id="{08F48D4D-307D-47D0-8A67-E35E3AB46B9E}"/>
              </a:ext>
            </a:extLst>
          </p:cNvPr>
          <p:cNvGrpSpPr/>
          <p:nvPr/>
        </p:nvGrpSpPr>
        <p:grpSpPr>
          <a:xfrm>
            <a:off x="2036027" y="4417475"/>
            <a:ext cx="3080195" cy="509688"/>
            <a:chOff x="2027106" y="1925418"/>
            <a:chExt cx="3039293" cy="502920"/>
          </a:xfrm>
        </p:grpSpPr>
        <p:sp>
          <p:nvSpPr>
            <p:cNvPr id="65" name="矩形: 圆角 64">
              <a:extLst>
                <a:ext uri="{FF2B5EF4-FFF2-40B4-BE49-F238E27FC236}">
                  <a16:creationId xmlns:a16="http://schemas.microsoft.com/office/drawing/2014/main" xmlns="" id="{DC3C563F-E293-4D29-8C15-A98148C67C01}"/>
                </a:ext>
              </a:extLst>
            </p:cNvPr>
            <p:cNvSpPr/>
            <p:nvPr/>
          </p:nvSpPr>
          <p:spPr>
            <a:xfrm>
              <a:off x="2027106"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05</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66" name="矩形: 圆角 65">
              <a:extLst>
                <a:ext uri="{FF2B5EF4-FFF2-40B4-BE49-F238E27FC236}">
                  <a16:creationId xmlns:a16="http://schemas.microsoft.com/office/drawing/2014/main" xmlns="" id="{56797FC8-B0C1-4679-8D4E-CC06219EE81D}"/>
                </a:ext>
              </a:extLst>
            </p:cNvPr>
            <p:cNvSpPr/>
            <p:nvPr/>
          </p:nvSpPr>
          <p:spPr>
            <a:xfrm>
              <a:off x="2499410" y="1925418"/>
              <a:ext cx="2566989"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经验丰富的管理团队</a:t>
              </a:r>
            </a:p>
          </p:txBody>
        </p:sp>
      </p:grpSp>
      <p:sp>
        <p:nvSpPr>
          <p:cNvPr id="89" name="任意多边形: 形状 88">
            <a:extLst>
              <a:ext uri="{FF2B5EF4-FFF2-40B4-BE49-F238E27FC236}">
                <a16:creationId xmlns:a16="http://schemas.microsoft.com/office/drawing/2014/main" xmlns="" id="{D6CD22E8-6429-45E0-B511-08F5AA39038D}"/>
              </a:ext>
            </a:extLst>
          </p:cNvPr>
          <p:cNvSpPr/>
          <p:nvPr/>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任意多边形: 形状 89">
            <a:extLst>
              <a:ext uri="{FF2B5EF4-FFF2-40B4-BE49-F238E27FC236}">
                <a16:creationId xmlns:a16="http://schemas.microsoft.com/office/drawing/2014/main" xmlns="" id="{14FCDE41-98BE-4A20-9712-158AF299BE1A}"/>
              </a:ext>
            </a:extLst>
          </p:cNvPr>
          <p:cNvSpPr/>
          <p:nvPr/>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矩形 90">
            <a:extLst>
              <a:ext uri="{FF2B5EF4-FFF2-40B4-BE49-F238E27FC236}">
                <a16:creationId xmlns:a16="http://schemas.microsoft.com/office/drawing/2014/main" xmlns="" id="{54C32D9C-CB8C-48C6-95A0-7F665C9F65F0}"/>
              </a:ext>
            </a:extLst>
          </p:cNvPr>
          <p:cNvSpPr/>
          <p:nvPr/>
        </p:nvSpPr>
        <p:spPr>
          <a:xfrm>
            <a:off x="4572001" y="5633909"/>
            <a:ext cx="3047998" cy="1186963"/>
          </a:xfrm>
          <a:custGeom>
            <a:avLst/>
            <a:gdLst>
              <a:gd name="connsiteX0" fmla="*/ 0 w 2760494"/>
              <a:gd name="connsiteY0" fmla="*/ 0 h 1162579"/>
              <a:gd name="connsiteX1" fmla="*/ 2760494 w 2760494"/>
              <a:gd name="connsiteY1" fmla="*/ 0 h 1162579"/>
              <a:gd name="connsiteX2" fmla="*/ 2760494 w 2760494"/>
              <a:gd name="connsiteY2" fmla="*/ 1162579 h 1162579"/>
              <a:gd name="connsiteX3" fmla="*/ 0 w 2760494"/>
              <a:gd name="connsiteY3" fmla="*/ 1162579 h 1162579"/>
              <a:gd name="connsiteX4" fmla="*/ 0 w 2760494"/>
              <a:gd name="connsiteY4" fmla="*/ 0 h 1162579"/>
              <a:gd name="connsiteX0" fmla="*/ 0 w 2760494"/>
              <a:gd name="connsiteY0" fmla="*/ 0 h 1162579"/>
              <a:gd name="connsiteX1" fmla="*/ 2760494 w 2760494"/>
              <a:gd name="connsiteY1" fmla="*/ 0 h 1162579"/>
              <a:gd name="connsiteX2" fmla="*/ 2760494 w 2760494"/>
              <a:gd name="connsiteY2" fmla="*/ 1162579 h 1162579"/>
              <a:gd name="connsiteX3" fmla="*/ 1375167 w 2760494"/>
              <a:gd name="connsiteY3" fmla="*/ 1156483 h 1162579"/>
              <a:gd name="connsiteX4" fmla="*/ 0 w 2760494"/>
              <a:gd name="connsiteY4" fmla="*/ 1162579 h 1162579"/>
              <a:gd name="connsiteX5" fmla="*/ 0 w 2760494"/>
              <a:gd name="connsiteY5" fmla="*/ 0 h 1162579"/>
              <a:gd name="connsiteX0" fmla="*/ 0 w 2760494"/>
              <a:gd name="connsiteY0" fmla="*/ 0 h 1186963"/>
              <a:gd name="connsiteX1" fmla="*/ 2760494 w 2760494"/>
              <a:gd name="connsiteY1" fmla="*/ 0 h 1186963"/>
              <a:gd name="connsiteX2" fmla="*/ 2760494 w 2760494"/>
              <a:gd name="connsiteY2" fmla="*/ 1162579 h 1186963"/>
              <a:gd name="connsiteX3" fmla="*/ 1380247 w 2760494"/>
              <a:gd name="connsiteY3" fmla="*/ 1186963 h 1186963"/>
              <a:gd name="connsiteX4" fmla="*/ 0 w 2760494"/>
              <a:gd name="connsiteY4" fmla="*/ 1162579 h 1186963"/>
              <a:gd name="connsiteX5" fmla="*/ 0 w 2760494"/>
              <a:gd name="connsiteY5" fmla="*/ 0 h 1186963"/>
              <a:gd name="connsiteX0" fmla="*/ 0 w 2760494"/>
              <a:gd name="connsiteY0" fmla="*/ 0 h 1186963"/>
              <a:gd name="connsiteX1" fmla="*/ 2760494 w 2760494"/>
              <a:gd name="connsiteY1" fmla="*/ 0 h 1186963"/>
              <a:gd name="connsiteX2" fmla="*/ 2760494 w 2760494"/>
              <a:gd name="connsiteY2" fmla="*/ 1162579 h 1186963"/>
              <a:gd name="connsiteX3" fmla="*/ 1380247 w 2760494"/>
              <a:gd name="connsiteY3" fmla="*/ 1186963 h 1186963"/>
              <a:gd name="connsiteX4" fmla="*/ 0 w 2760494"/>
              <a:gd name="connsiteY4" fmla="*/ 1162579 h 1186963"/>
              <a:gd name="connsiteX5" fmla="*/ 0 w 2760494"/>
              <a:gd name="connsiteY5" fmla="*/ 0 h 118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0494" h="1186963">
                <a:moveTo>
                  <a:pt x="0" y="0"/>
                </a:moveTo>
                <a:lnTo>
                  <a:pt x="2760494" y="0"/>
                </a:lnTo>
                <a:lnTo>
                  <a:pt x="2760494" y="1162579"/>
                </a:lnTo>
                <a:lnTo>
                  <a:pt x="1380247" y="1186963"/>
                </a:lnTo>
                <a:lnTo>
                  <a:pt x="0" y="1162579"/>
                </a:lnTo>
                <a:lnTo>
                  <a:pt x="0" y="0"/>
                </a:lnTo>
                <a:close/>
              </a:path>
            </a:pathLst>
          </a:custGeom>
          <a:gradFill>
            <a:gsLst>
              <a:gs pos="0">
                <a:schemeClr val="bg1">
                  <a:alpha val="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B9BC7F42-6E94-491B-95B5-FED04E391205}"/>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B2383FFF-01C6-418B-8143-20975D77BC17}"/>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AB7B8D48-7BA2-49B0-98DA-BD6086F32E28}"/>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E9B4F5EE-1EE0-43E4-93AD-EAB80EC5644B}"/>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27697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任意多边形: 形状 118">
            <a:extLst>
              <a:ext uri="{FF2B5EF4-FFF2-40B4-BE49-F238E27FC236}">
                <a16:creationId xmlns:a16="http://schemas.microsoft.com/office/drawing/2014/main" xmlns="" id="{8EAF2B72-4FE6-4250-A3BA-BFF19090ED1E}"/>
              </a:ext>
            </a:extLst>
          </p:cNvPr>
          <p:cNvSpPr/>
          <p:nvPr/>
        </p:nvSpPr>
        <p:spPr>
          <a:xfrm>
            <a:off x="0" y="3614446"/>
            <a:ext cx="12197647" cy="3243554"/>
          </a:xfrm>
          <a:custGeom>
            <a:avLst/>
            <a:gdLst>
              <a:gd name="connsiteX0" fmla="*/ 0 w 12197647"/>
              <a:gd name="connsiteY0" fmla="*/ 0 h 3243554"/>
              <a:gd name="connsiteX1" fmla="*/ 11175951 w 12197647"/>
              <a:gd name="connsiteY1" fmla="*/ 0 h 3243554"/>
              <a:gd name="connsiteX2" fmla="*/ 11175951 w 12197647"/>
              <a:gd name="connsiteY2" fmla="*/ 766 h 3243554"/>
              <a:gd name="connsiteX3" fmla="*/ 11193401 w 12197647"/>
              <a:gd name="connsiteY3" fmla="*/ 0 h 3243554"/>
              <a:gd name="connsiteX4" fmla="*/ 12168348 w 12197647"/>
              <a:gd name="connsiteY4" fmla="*/ 711921 h 3243554"/>
              <a:gd name="connsiteX5" fmla="*/ 12192000 w 12197647"/>
              <a:gd name="connsiteY5" fmla="*/ 803221 h 3243554"/>
              <a:gd name="connsiteX6" fmla="*/ 12192000 w 12197647"/>
              <a:gd name="connsiteY6" fmla="*/ 1925294 h 3243554"/>
              <a:gd name="connsiteX7" fmla="*/ 12197647 w 12197647"/>
              <a:gd name="connsiteY7" fmla="*/ 1925294 h 3243554"/>
              <a:gd name="connsiteX8" fmla="*/ 12197647 w 12197647"/>
              <a:gd name="connsiteY8" fmla="*/ 3243554 h 3243554"/>
              <a:gd name="connsiteX9" fmla="*/ 11175951 w 12197647"/>
              <a:gd name="connsiteY9" fmla="*/ 3243554 h 3243554"/>
              <a:gd name="connsiteX10" fmla="*/ 1412892 w 12197647"/>
              <a:gd name="connsiteY10" fmla="*/ 3243554 h 3243554"/>
              <a:gd name="connsiteX11" fmla="*/ 0 w 12197647"/>
              <a:gd name="connsiteY11" fmla="*/ 3243554 h 3243554"/>
              <a:gd name="connsiteX12" fmla="*/ 0 w 12197647"/>
              <a:gd name="connsiteY12" fmla="*/ 0 h 324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7647" h="3243554">
                <a:moveTo>
                  <a:pt x="0" y="0"/>
                </a:moveTo>
                <a:lnTo>
                  <a:pt x="11175951" y="0"/>
                </a:lnTo>
                <a:lnTo>
                  <a:pt x="11175951" y="766"/>
                </a:lnTo>
                <a:lnTo>
                  <a:pt x="11193401" y="0"/>
                </a:lnTo>
                <a:cubicBezTo>
                  <a:pt x="11651484" y="0"/>
                  <a:pt x="12039098" y="299470"/>
                  <a:pt x="12168348" y="711921"/>
                </a:cubicBezTo>
                <a:lnTo>
                  <a:pt x="12192000" y="803221"/>
                </a:lnTo>
                <a:lnTo>
                  <a:pt x="12192000" y="1925294"/>
                </a:lnTo>
                <a:lnTo>
                  <a:pt x="12197647" y="1925294"/>
                </a:lnTo>
                <a:lnTo>
                  <a:pt x="12197647" y="3243554"/>
                </a:lnTo>
                <a:lnTo>
                  <a:pt x="11175951" y="3243554"/>
                </a:lnTo>
                <a:lnTo>
                  <a:pt x="1412892" y="3243554"/>
                </a:lnTo>
                <a:lnTo>
                  <a:pt x="0" y="3243554"/>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占位符 12">
            <a:extLst>
              <a:ext uri="{FF2B5EF4-FFF2-40B4-BE49-F238E27FC236}">
                <a16:creationId xmlns:a16="http://schemas.microsoft.com/office/drawing/2014/main" xmlns="" id="{BA3B4AD5-4F69-49DE-AC53-ABF7A52F5277}"/>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14" name="文本占位符 13">
            <a:extLst>
              <a:ext uri="{FF2B5EF4-FFF2-40B4-BE49-F238E27FC236}">
                <a16:creationId xmlns:a16="http://schemas.microsoft.com/office/drawing/2014/main" xmlns="" id="{0DBC487E-A634-4079-8A09-63926A4DD1FC}"/>
              </a:ext>
            </a:extLst>
          </p:cNvPr>
          <p:cNvSpPr>
            <a:spLocks noGrp="1"/>
          </p:cNvSpPr>
          <p:nvPr>
            <p:ph type="body" sz="quarter" idx="11"/>
          </p:nvPr>
        </p:nvSpPr>
        <p:spPr/>
        <p:txBody>
          <a:bodyPr/>
          <a:lstStyle/>
          <a:p>
            <a:r>
              <a:rPr lang="en-US" altLang="zh-CN" dirty="0"/>
              <a:t>PROJECT OVERVIEW</a:t>
            </a:r>
            <a:endParaRPr lang="zh-CN" altLang="en-US" dirty="0"/>
          </a:p>
          <a:p>
            <a:endParaRPr lang="zh-CN" altLang="en-US" dirty="0"/>
          </a:p>
        </p:txBody>
      </p:sp>
      <p:grpSp>
        <p:nvGrpSpPr>
          <p:cNvPr id="16" name="组合 15">
            <a:extLst>
              <a:ext uri="{FF2B5EF4-FFF2-40B4-BE49-F238E27FC236}">
                <a16:creationId xmlns:a16="http://schemas.microsoft.com/office/drawing/2014/main" xmlns="" id="{7314A408-B1DC-456A-A9D4-E85E2529359C}"/>
              </a:ext>
            </a:extLst>
          </p:cNvPr>
          <p:cNvGrpSpPr/>
          <p:nvPr/>
        </p:nvGrpSpPr>
        <p:grpSpPr>
          <a:xfrm>
            <a:off x="9542777" y="341302"/>
            <a:ext cx="1976121" cy="788291"/>
            <a:chOff x="1651086" y="1188625"/>
            <a:chExt cx="1122851" cy="447914"/>
          </a:xfrm>
          <a:solidFill>
            <a:schemeClr val="accent2"/>
          </a:solidFill>
        </p:grpSpPr>
        <p:sp>
          <p:nvSpPr>
            <p:cNvPr id="17" name="Rectangle 4">
              <a:extLst>
                <a:ext uri="{FF2B5EF4-FFF2-40B4-BE49-F238E27FC236}">
                  <a16:creationId xmlns:a16="http://schemas.microsoft.com/office/drawing/2014/main" xmlns="" id="{5E9009B9-581C-490B-AEA5-5D209F799C6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风险分析</a:t>
              </a:r>
            </a:p>
          </p:txBody>
        </p:sp>
        <p:sp>
          <p:nvSpPr>
            <p:cNvPr id="18" name="Right Triangle 5">
              <a:extLst>
                <a:ext uri="{FF2B5EF4-FFF2-40B4-BE49-F238E27FC236}">
                  <a16:creationId xmlns:a16="http://schemas.microsoft.com/office/drawing/2014/main" xmlns="" id="{94098560-6862-40C9-928F-3124217CD49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7" name="矩形: 圆角 2">
            <a:extLst>
              <a:ext uri="{FF2B5EF4-FFF2-40B4-BE49-F238E27FC236}">
                <a16:creationId xmlns:a16="http://schemas.microsoft.com/office/drawing/2014/main" xmlns="" id="{A3A1F2A8-32E6-450F-B6C0-81E415956CA6}"/>
              </a:ext>
            </a:extLst>
          </p:cNvPr>
          <p:cNvSpPr/>
          <p:nvPr/>
        </p:nvSpPr>
        <p:spPr>
          <a:xfrm>
            <a:off x="4392612"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38" name="矩形: 圆角 3">
            <a:extLst>
              <a:ext uri="{FF2B5EF4-FFF2-40B4-BE49-F238E27FC236}">
                <a16:creationId xmlns:a16="http://schemas.microsoft.com/office/drawing/2014/main" xmlns="" id="{6C43C7B6-0988-4D1F-858C-D1A2551817DD}"/>
              </a:ext>
            </a:extLst>
          </p:cNvPr>
          <p:cNvSpPr/>
          <p:nvPr/>
        </p:nvSpPr>
        <p:spPr>
          <a:xfrm>
            <a:off x="8089900"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9" name="矩形: 圆角 4">
            <a:extLst>
              <a:ext uri="{FF2B5EF4-FFF2-40B4-BE49-F238E27FC236}">
                <a16:creationId xmlns:a16="http://schemas.microsoft.com/office/drawing/2014/main" xmlns="" id="{0D4C125B-F21A-4871-B9B3-34007CE47725}"/>
              </a:ext>
            </a:extLst>
          </p:cNvPr>
          <p:cNvSpPr/>
          <p:nvPr/>
        </p:nvSpPr>
        <p:spPr>
          <a:xfrm>
            <a:off x="695324"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40" name="文本框 39">
            <a:extLst>
              <a:ext uri="{FF2B5EF4-FFF2-40B4-BE49-F238E27FC236}">
                <a16:creationId xmlns:a16="http://schemas.microsoft.com/office/drawing/2014/main" xmlns="" id="{3B2B9807-3C8C-41C7-B04A-09CAB126135A}"/>
              </a:ext>
            </a:extLst>
          </p:cNvPr>
          <p:cNvSpPr txBox="1"/>
          <p:nvPr/>
        </p:nvSpPr>
        <p:spPr>
          <a:xfrm>
            <a:off x="1016046" y="3207967"/>
            <a:ext cx="2765329" cy="369332"/>
          </a:xfrm>
          <a:prstGeom prst="rect">
            <a:avLst/>
          </a:prstGeom>
          <a:noFill/>
        </p:spPr>
        <p:txBody>
          <a:bodyPr wrap="square" lIns="0" tIns="0" rIns="0" bIns="0">
            <a:spAutoFit/>
          </a:bodyPr>
          <a:lstStyle/>
          <a:p>
            <a:r>
              <a:rPr lang="zh-CN" altLang="en-US" sz="2400" b="1" dirty="0">
                <a:latin typeface="+mj-ea"/>
                <a:ea typeface="+mj-ea"/>
              </a:rPr>
              <a:t>竞争对手</a:t>
            </a:r>
            <a:endParaRPr lang="zh-CN" altLang="en-US" sz="2400" b="1" dirty="0">
              <a:solidFill>
                <a:schemeClr val="tx1">
                  <a:lumMod val="85000"/>
                  <a:lumOff val="15000"/>
                </a:schemeClr>
              </a:solidFill>
              <a:latin typeface="+mj-ea"/>
              <a:ea typeface="+mj-ea"/>
              <a:cs typeface="Arial" panose="020B0604020202020204" pitchFamily="34" charset="0"/>
            </a:endParaRPr>
          </a:p>
        </p:txBody>
      </p:sp>
      <p:sp>
        <p:nvSpPr>
          <p:cNvPr id="42" name="文本框 41">
            <a:extLst>
              <a:ext uri="{FF2B5EF4-FFF2-40B4-BE49-F238E27FC236}">
                <a16:creationId xmlns:a16="http://schemas.microsoft.com/office/drawing/2014/main" xmlns="" id="{B09D987C-3642-4B99-A82C-1252546C0154}"/>
              </a:ext>
            </a:extLst>
          </p:cNvPr>
          <p:cNvSpPr txBox="1"/>
          <p:nvPr/>
        </p:nvSpPr>
        <p:spPr>
          <a:xfrm>
            <a:off x="1016046" y="3968332"/>
            <a:ext cx="2681241" cy="1291700"/>
          </a:xfrm>
          <a:prstGeom prst="rect">
            <a:avLst/>
          </a:prstGeom>
          <a:noFill/>
        </p:spPr>
        <p:txBody>
          <a:bodyPr wrap="square">
            <a:spAutoFit/>
          </a:bodyPr>
          <a:lstStyle/>
          <a:p>
            <a:pPr lvl="0" algn="just" defTabSz="914400">
              <a:lnSpc>
                <a:spcPct val="150000"/>
              </a:lnSpc>
              <a:defRPr/>
            </a:pPr>
            <a:r>
              <a:rPr lang="en-US" altLang="zh-CN" dirty="0">
                <a:gradFill>
                  <a:gsLst>
                    <a:gs pos="100000">
                      <a:srgbClr val="2C2C2C"/>
                    </a:gs>
                    <a:gs pos="0">
                      <a:srgbClr val="2C2C2C">
                        <a:alpha val="77000"/>
                      </a:srgbClr>
                    </a:gs>
                  </a:gsLst>
                  <a:lin ang="4200000" scaled="0"/>
                </a:gradFill>
                <a:latin typeface="+mn-ea"/>
              </a:rPr>
              <a:t>XXX</a:t>
            </a:r>
            <a:r>
              <a:rPr lang="zh-CN" altLang="en-US" dirty="0">
                <a:gradFill>
                  <a:gsLst>
                    <a:gs pos="100000">
                      <a:srgbClr val="2C2C2C"/>
                    </a:gs>
                    <a:gs pos="0">
                      <a:srgbClr val="2C2C2C">
                        <a:alpha val="77000"/>
                      </a:srgbClr>
                    </a:gs>
                  </a:gsLst>
                  <a:lin ang="4200000" scaled="0"/>
                </a:gradFill>
                <a:latin typeface="+mn-ea"/>
              </a:rPr>
              <a:t>等竞争对手在各细分市场上的激烈竞争可能导致公司市场份额流失</a:t>
            </a:r>
          </a:p>
        </p:txBody>
      </p:sp>
      <p:cxnSp>
        <p:nvCxnSpPr>
          <p:cNvPr id="44" name="直接连接符 11">
            <a:extLst>
              <a:ext uri="{FF2B5EF4-FFF2-40B4-BE49-F238E27FC236}">
                <a16:creationId xmlns:a16="http://schemas.microsoft.com/office/drawing/2014/main" xmlns="" id="{24E19631-1501-4262-93E7-5581338265BE}"/>
              </a:ext>
            </a:extLst>
          </p:cNvPr>
          <p:cNvCxnSpPr>
            <a:cxnSpLocks/>
          </p:cNvCxnSpPr>
          <p:nvPr/>
        </p:nvCxnSpPr>
        <p:spPr>
          <a:xfrm>
            <a:off x="1016046"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DD826C12-44F7-4B05-9F2B-B960700C1876}"/>
              </a:ext>
            </a:extLst>
          </p:cNvPr>
          <p:cNvSpPr txBox="1"/>
          <p:nvPr/>
        </p:nvSpPr>
        <p:spPr>
          <a:xfrm>
            <a:off x="4713334" y="3207967"/>
            <a:ext cx="2765329" cy="369332"/>
          </a:xfrm>
          <a:prstGeom prst="rect">
            <a:avLst/>
          </a:prstGeom>
          <a:noFill/>
        </p:spPr>
        <p:txBody>
          <a:bodyPr wrap="square" lIns="0" tIns="0" rIns="0" bIns="0">
            <a:spAutoFit/>
          </a:bodyPr>
          <a:lstStyle/>
          <a:p>
            <a:r>
              <a:rPr lang="zh-CN" altLang="en-US" sz="2400" b="1" dirty="0">
                <a:solidFill>
                  <a:schemeClr val="tx1">
                    <a:lumMod val="85000"/>
                    <a:lumOff val="15000"/>
                  </a:schemeClr>
                </a:solidFill>
                <a:latin typeface="+mj-ea"/>
                <a:ea typeface="+mj-ea"/>
                <a:cs typeface="Arial" panose="020B0604020202020204" pitchFamily="34" charset="0"/>
              </a:rPr>
              <a:t>业务进度</a:t>
            </a:r>
          </a:p>
        </p:txBody>
      </p:sp>
      <p:sp>
        <p:nvSpPr>
          <p:cNvPr id="51" name="文本框 50">
            <a:extLst>
              <a:ext uri="{FF2B5EF4-FFF2-40B4-BE49-F238E27FC236}">
                <a16:creationId xmlns:a16="http://schemas.microsoft.com/office/drawing/2014/main" xmlns="" id="{F2158377-57CE-4E65-8FF9-6FFFC585115E}"/>
              </a:ext>
            </a:extLst>
          </p:cNvPr>
          <p:cNvSpPr txBox="1"/>
          <p:nvPr/>
        </p:nvSpPr>
        <p:spPr>
          <a:xfrm>
            <a:off x="4713334" y="3968332"/>
            <a:ext cx="2765329" cy="1291700"/>
          </a:xfrm>
          <a:prstGeom prst="rect">
            <a:avLst/>
          </a:prstGeom>
          <a:noFill/>
        </p:spPr>
        <p:txBody>
          <a:bodyPr wrap="square">
            <a:spAutoFit/>
          </a:bodyPr>
          <a:lstStyle/>
          <a:p>
            <a:pPr lvl="0" algn="just" defTabSz="914400">
              <a:lnSpc>
                <a:spcPct val="150000"/>
              </a:lnSpc>
              <a:defRPr/>
            </a:pPr>
            <a:r>
              <a:rPr lang="zh-CN" altLang="en-US" dirty="0">
                <a:gradFill>
                  <a:gsLst>
                    <a:gs pos="100000">
                      <a:srgbClr val="2C2C2C"/>
                    </a:gs>
                    <a:gs pos="0">
                      <a:srgbClr val="2C2C2C">
                        <a:alpha val="77000"/>
                      </a:srgbClr>
                    </a:gs>
                  </a:gsLst>
                  <a:lin ang="4200000" scaled="0"/>
                </a:gradFill>
                <a:latin typeface="+mn-ea"/>
              </a:rPr>
              <a:t>如部分业务的商业化进度低于预期，将会影响公司盈利水平</a:t>
            </a:r>
          </a:p>
        </p:txBody>
      </p:sp>
      <p:cxnSp>
        <p:nvCxnSpPr>
          <p:cNvPr id="58" name="直接连接符 16">
            <a:extLst>
              <a:ext uri="{FF2B5EF4-FFF2-40B4-BE49-F238E27FC236}">
                <a16:creationId xmlns:a16="http://schemas.microsoft.com/office/drawing/2014/main" xmlns="" id="{F77B69C0-FE5D-49A3-B036-10D5268F8FF0}"/>
              </a:ext>
            </a:extLst>
          </p:cNvPr>
          <p:cNvCxnSpPr>
            <a:cxnSpLocks/>
          </p:cNvCxnSpPr>
          <p:nvPr/>
        </p:nvCxnSpPr>
        <p:spPr>
          <a:xfrm>
            <a:off x="4713334"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274D2562-DCB2-4289-86F5-386285E5AD85}"/>
              </a:ext>
            </a:extLst>
          </p:cNvPr>
          <p:cNvSpPr txBox="1"/>
          <p:nvPr/>
        </p:nvSpPr>
        <p:spPr>
          <a:xfrm>
            <a:off x="8410622" y="3207967"/>
            <a:ext cx="2765329" cy="369332"/>
          </a:xfrm>
          <a:prstGeom prst="rect">
            <a:avLst/>
          </a:prstGeom>
          <a:noFill/>
        </p:spPr>
        <p:txBody>
          <a:bodyPr wrap="square" lIns="0" tIns="0" rIns="0" bIns="0">
            <a:spAutoFit/>
          </a:bodyPr>
          <a:lstStyle/>
          <a:p>
            <a:r>
              <a:rPr lang="zh-CN" altLang="en-US" sz="2400" b="1" dirty="0">
                <a:solidFill>
                  <a:schemeClr val="tx1">
                    <a:lumMod val="85000"/>
                    <a:lumOff val="15000"/>
                  </a:schemeClr>
                </a:solidFill>
                <a:latin typeface="+mj-ea"/>
                <a:ea typeface="+mj-ea"/>
                <a:cs typeface="Arial" panose="020B0604020202020204" pitchFamily="34" charset="0"/>
              </a:rPr>
              <a:t>投资不定</a:t>
            </a:r>
          </a:p>
        </p:txBody>
      </p:sp>
      <p:sp>
        <p:nvSpPr>
          <p:cNvPr id="67" name="文本框 66">
            <a:extLst>
              <a:ext uri="{FF2B5EF4-FFF2-40B4-BE49-F238E27FC236}">
                <a16:creationId xmlns:a16="http://schemas.microsoft.com/office/drawing/2014/main" xmlns="" id="{5E2DB80A-CFDB-4D3C-92E7-094766AC714A}"/>
              </a:ext>
            </a:extLst>
          </p:cNvPr>
          <p:cNvSpPr txBox="1"/>
          <p:nvPr/>
        </p:nvSpPr>
        <p:spPr>
          <a:xfrm>
            <a:off x="8410622" y="3968332"/>
            <a:ext cx="2765329" cy="1291700"/>
          </a:xfrm>
          <a:prstGeom prst="rect">
            <a:avLst/>
          </a:prstGeom>
          <a:noFill/>
        </p:spPr>
        <p:txBody>
          <a:bodyPr wrap="square">
            <a:spAutoFit/>
          </a:bodyPr>
          <a:lstStyle/>
          <a:p>
            <a:pPr lvl="0" algn="just" defTabSz="914400">
              <a:lnSpc>
                <a:spcPct val="150000"/>
              </a:lnSpc>
              <a:defRPr/>
            </a:pPr>
            <a:r>
              <a:rPr lang="zh-CN" altLang="en-US" dirty="0">
                <a:gradFill>
                  <a:gsLst>
                    <a:gs pos="100000">
                      <a:srgbClr val="2C2C2C"/>
                    </a:gs>
                    <a:gs pos="0">
                      <a:srgbClr val="2C2C2C">
                        <a:alpha val="77000"/>
                      </a:srgbClr>
                    </a:gs>
                  </a:gsLst>
                  <a:lin ang="4200000" scaled="0"/>
                </a:gradFill>
                <a:latin typeface="+mn-ea"/>
              </a:rPr>
              <a:t>较复杂的交易结构和审批流程可能给投资带来不确定性</a:t>
            </a:r>
          </a:p>
        </p:txBody>
      </p:sp>
      <p:cxnSp>
        <p:nvCxnSpPr>
          <p:cNvPr id="69" name="直接连接符 21">
            <a:extLst>
              <a:ext uri="{FF2B5EF4-FFF2-40B4-BE49-F238E27FC236}">
                <a16:creationId xmlns:a16="http://schemas.microsoft.com/office/drawing/2014/main" xmlns="" id="{0A0183AA-6597-4F2C-BBD3-B559E12D9524}"/>
              </a:ext>
            </a:extLst>
          </p:cNvPr>
          <p:cNvCxnSpPr>
            <a:cxnSpLocks/>
          </p:cNvCxnSpPr>
          <p:nvPr/>
        </p:nvCxnSpPr>
        <p:spPr>
          <a:xfrm>
            <a:off x="8410622"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0" name="图形 19" descr="用户">
            <a:extLst>
              <a:ext uri="{FF2B5EF4-FFF2-40B4-BE49-F238E27FC236}">
                <a16:creationId xmlns:a16="http://schemas.microsoft.com/office/drawing/2014/main" xmlns="" id="{E9A49FC3-8FC7-4E60-910C-B1CD65C574F6}"/>
              </a:ext>
            </a:extLst>
          </p:cNvPr>
          <p:cNvPicPr>
            <a:picLocks/>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46" y="2029092"/>
            <a:ext cx="1178876" cy="1178875"/>
          </a:xfrm>
          <a:prstGeom prst="rect">
            <a:avLst/>
          </a:prstGeom>
        </p:spPr>
      </p:pic>
      <p:pic>
        <p:nvPicPr>
          <p:cNvPr id="22" name="图形 21" descr="工作流 RTL">
            <a:extLst>
              <a:ext uri="{FF2B5EF4-FFF2-40B4-BE49-F238E27FC236}">
                <a16:creationId xmlns:a16="http://schemas.microsoft.com/office/drawing/2014/main" xmlns="" id="{8FAB239A-8596-4CAC-A6C2-AF8179E3230A}"/>
              </a:ext>
            </a:extLst>
          </p:cNvPr>
          <p:cNvPicPr>
            <a:picLocks/>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713334" y="2029092"/>
            <a:ext cx="1178876" cy="1178875"/>
          </a:xfrm>
          <a:prstGeom prst="rect">
            <a:avLst/>
          </a:prstGeom>
        </p:spPr>
      </p:pic>
      <p:pic>
        <p:nvPicPr>
          <p:cNvPr id="24" name="图形 23" descr="聊天气泡">
            <a:extLst>
              <a:ext uri="{FF2B5EF4-FFF2-40B4-BE49-F238E27FC236}">
                <a16:creationId xmlns:a16="http://schemas.microsoft.com/office/drawing/2014/main" xmlns="" id="{66436886-4D93-4675-A79A-8EFF28EB4503}"/>
              </a:ext>
            </a:extLst>
          </p:cNvPr>
          <p:cNvPicPr>
            <a:picLocks/>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410622" y="2029092"/>
            <a:ext cx="1178876" cy="1178875"/>
          </a:xfrm>
          <a:prstGeom prst="rect">
            <a:avLst/>
          </a:prstGeom>
        </p:spPr>
      </p:pic>
    </p:spTree>
    <p:extLst>
      <p:ext uri="{BB962C8B-B14F-4D97-AF65-F5344CB8AC3E}">
        <p14:creationId xmlns:p14="http://schemas.microsoft.com/office/powerpoint/2010/main" val="37352151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85E5310-779D-4EE7-8F6B-E8F2FBE3E1BC}"/>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3" name="文本占位符 2">
            <a:extLst>
              <a:ext uri="{FF2B5EF4-FFF2-40B4-BE49-F238E27FC236}">
                <a16:creationId xmlns:a16="http://schemas.microsoft.com/office/drawing/2014/main" xmlns="" id="{A677B512-F17B-407E-BDDA-4DACC18E404A}"/>
              </a:ext>
            </a:extLst>
          </p:cNvPr>
          <p:cNvSpPr>
            <a:spLocks noGrp="1"/>
          </p:cNvSpPr>
          <p:nvPr>
            <p:ph type="body" sz="quarter" idx="11"/>
          </p:nvPr>
        </p:nvSpPr>
        <p:spPr/>
        <p:txBody>
          <a:bodyPr/>
          <a:lstStyle/>
          <a:p>
            <a:r>
              <a:rPr lang="en-US" altLang="zh-CN" dirty="0"/>
              <a:t>PROJECT OVERVIEW</a:t>
            </a:r>
            <a:endParaRPr lang="zh-CN" altLang="en-US" dirty="0"/>
          </a:p>
        </p:txBody>
      </p:sp>
      <p:grpSp>
        <p:nvGrpSpPr>
          <p:cNvPr id="29" name="组合 28">
            <a:extLst>
              <a:ext uri="{FF2B5EF4-FFF2-40B4-BE49-F238E27FC236}">
                <a16:creationId xmlns:a16="http://schemas.microsoft.com/office/drawing/2014/main" xmlns="" id="{33BE14E9-7BE3-4294-868A-288783377A71}"/>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01A1F4C2-8ED0-4BD7-9151-46B59B50C5F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预计回报</a:t>
              </a:r>
            </a:p>
          </p:txBody>
        </p:sp>
        <p:sp>
          <p:nvSpPr>
            <p:cNvPr id="31" name="Right Triangle 5">
              <a:extLst>
                <a:ext uri="{FF2B5EF4-FFF2-40B4-BE49-F238E27FC236}">
                  <a16:creationId xmlns:a16="http://schemas.microsoft.com/office/drawing/2014/main" xmlns="" id="{0D012335-EA11-437E-8CA6-F0541AECB34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7" name="矩形 7">
            <a:extLst>
              <a:ext uri="{FF2B5EF4-FFF2-40B4-BE49-F238E27FC236}">
                <a16:creationId xmlns:a16="http://schemas.microsoft.com/office/drawing/2014/main" xmlns="" id="{7E307775-667D-42C0-8F48-8A5BD837C579}"/>
              </a:ext>
            </a:extLst>
          </p:cNvPr>
          <p:cNvSpPr/>
          <p:nvPr/>
        </p:nvSpPr>
        <p:spPr>
          <a:xfrm>
            <a:off x="660400" y="1691640"/>
            <a:ext cx="5401735" cy="4442460"/>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8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矩形 8">
            <a:extLst>
              <a:ext uri="{FF2B5EF4-FFF2-40B4-BE49-F238E27FC236}">
                <a16:creationId xmlns:a16="http://schemas.microsoft.com/office/drawing/2014/main" xmlns="" id="{2029D346-5817-4461-963D-DBE60A0CFC71}"/>
              </a:ext>
            </a:extLst>
          </p:cNvPr>
          <p:cNvSpPr/>
          <p:nvPr/>
        </p:nvSpPr>
        <p:spPr>
          <a:xfrm>
            <a:off x="6386847" y="1691640"/>
            <a:ext cx="5144753" cy="4442460"/>
          </a:xfrm>
          <a:custGeom>
            <a:avLst/>
            <a:gdLst>
              <a:gd name="connsiteX0" fmla="*/ 108000 w 4488623"/>
              <a:gd name="connsiteY0" fmla="*/ 0 h 3447622"/>
              <a:gd name="connsiteX1" fmla="*/ 4380622 w 4488623"/>
              <a:gd name="connsiteY1" fmla="*/ 0 h 3447622"/>
              <a:gd name="connsiteX2" fmla="*/ 4488623 w 4488623"/>
              <a:gd name="connsiteY2" fmla="*/ 108000 h 3447622"/>
              <a:gd name="connsiteX3" fmla="*/ 4488623 w 4488623"/>
              <a:gd name="connsiteY3" fmla="*/ 3339622 h 3447622"/>
              <a:gd name="connsiteX4" fmla="*/ 4380622 w 4488623"/>
              <a:gd name="connsiteY4" fmla="*/ 3447622 h 3447622"/>
              <a:gd name="connsiteX5" fmla="*/ 108000 w 4488623"/>
              <a:gd name="connsiteY5" fmla="*/ 3447622 h 3447622"/>
              <a:gd name="connsiteX6" fmla="*/ 0 w 4488623"/>
              <a:gd name="connsiteY6" fmla="*/ 3339622 h 3447622"/>
              <a:gd name="connsiteX7" fmla="*/ 0 w 4488623"/>
              <a:gd name="connsiteY7" fmla="*/ 108000 h 3447622"/>
              <a:gd name="connsiteX8" fmla="*/ 108000 w 4488623"/>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623" h="3447622">
                <a:moveTo>
                  <a:pt x="108000" y="0"/>
                </a:moveTo>
                <a:lnTo>
                  <a:pt x="4380622" y="0"/>
                </a:lnTo>
                <a:cubicBezTo>
                  <a:pt x="4440239" y="0"/>
                  <a:pt x="4488623" y="48384"/>
                  <a:pt x="4488623" y="108000"/>
                </a:cubicBezTo>
                <a:lnTo>
                  <a:pt x="4488623" y="3339622"/>
                </a:lnTo>
                <a:cubicBezTo>
                  <a:pt x="4488623" y="3399238"/>
                  <a:pt x="4440239" y="3447622"/>
                  <a:pt x="4380622"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8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9" name="图表 38">
            <a:extLst>
              <a:ext uri="{FF2B5EF4-FFF2-40B4-BE49-F238E27FC236}">
                <a16:creationId xmlns:a16="http://schemas.microsoft.com/office/drawing/2014/main" xmlns="" id="{EE4C182C-476D-40AD-9FF9-777F7553141B}"/>
              </a:ext>
            </a:extLst>
          </p:cNvPr>
          <p:cNvGraphicFramePr/>
          <p:nvPr>
            <p:extLst>
              <p:ext uri="{D42A27DB-BD31-4B8C-83A1-F6EECF244321}">
                <p14:modId xmlns:p14="http://schemas.microsoft.com/office/powerpoint/2010/main" val="1704448206"/>
              </p:ext>
            </p:extLst>
          </p:nvPr>
        </p:nvGraphicFramePr>
        <p:xfrm>
          <a:off x="6557677" y="2608920"/>
          <a:ext cx="4793630" cy="33088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图表 39">
            <a:extLst>
              <a:ext uri="{FF2B5EF4-FFF2-40B4-BE49-F238E27FC236}">
                <a16:creationId xmlns:a16="http://schemas.microsoft.com/office/drawing/2014/main" xmlns="" id="{9AF44999-3894-4097-9008-AF502CCD2D0C}"/>
              </a:ext>
            </a:extLst>
          </p:cNvPr>
          <p:cNvGraphicFramePr/>
          <p:nvPr>
            <p:extLst>
              <p:ext uri="{D42A27DB-BD31-4B8C-83A1-F6EECF244321}">
                <p14:modId xmlns:p14="http://schemas.microsoft.com/office/powerpoint/2010/main" val="1199892811"/>
              </p:ext>
            </p:extLst>
          </p:nvPr>
        </p:nvGraphicFramePr>
        <p:xfrm>
          <a:off x="660400" y="2916175"/>
          <a:ext cx="5324088" cy="3001576"/>
        </p:xfrm>
        <a:graphic>
          <a:graphicData uri="http://schemas.openxmlformats.org/drawingml/2006/chart">
            <c:chart xmlns:c="http://schemas.openxmlformats.org/drawingml/2006/chart" xmlns:r="http://schemas.openxmlformats.org/officeDocument/2006/relationships" r:id="rId4"/>
          </a:graphicData>
        </a:graphic>
      </p:graphicFrame>
      <p:grpSp>
        <p:nvGrpSpPr>
          <p:cNvPr id="6" name="组合 5">
            <a:extLst>
              <a:ext uri="{FF2B5EF4-FFF2-40B4-BE49-F238E27FC236}">
                <a16:creationId xmlns:a16="http://schemas.microsoft.com/office/drawing/2014/main" xmlns="" id="{583C4885-8B92-4E1C-B7C8-C4711959014B}"/>
              </a:ext>
            </a:extLst>
          </p:cNvPr>
          <p:cNvGrpSpPr/>
          <p:nvPr/>
        </p:nvGrpSpPr>
        <p:grpSpPr>
          <a:xfrm>
            <a:off x="6643829" y="2039324"/>
            <a:ext cx="2542779" cy="726066"/>
            <a:chOff x="6821409" y="2039324"/>
            <a:chExt cx="2542779" cy="726066"/>
          </a:xfrm>
        </p:grpSpPr>
        <p:sp>
          <p:nvSpPr>
            <p:cNvPr id="43" name="文本框 42">
              <a:extLst>
                <a:ext uri="{FF2B5EF4-FFF2-40B4-BE49-F238E27FC236}">
                  <a16:creationId xmlns:a16="http://schemas.microsoft.com/office/drawing/2014/main" xmlns="" id="{394C5500-E89C-4252-8B0E-A74EB7A3D56A}"/>
                </a:ext>
              </a:extLst>
            </p:cNvPr>
            <p:cNvSpPr txBox="1"/>
            <p:nvPr/>
          </p:nvSpPr>
          <p:spPr>
            <a:xfrm>
              <a:off x="6821409" y="2039324"/>
              <a:ext cx="1101068" cy="307777"/>
            </a:xfrm>
            <a:prstGeom prst="rect">
              <a:avLst/>
            </a:prstGeom>
            <a:noFill/>
          </p:spPr>
          <p:txBody>
            <a:bodyPr wrap="square" lIns="0" tIns="0" rIns="0" bIns="0" rtlCol="0">
              <a:spAutoFit/>
            </a:bodyPr>
            <a:lstStyle/>
            <a:p>
              <a:pPr marR="0" lvl="0" indent="0" fontAlgn="auto">
                <a:lnSpc>
                  <a:spcPct val="100000"/>
                </a:lnSpc>
                <a:spcBef>
                  <a:spcPts val="0"/>
                </a:spcBef>
                <a:spcAft>
                  <a:spcPts val="0"/>
                </a:spcAft>
                <a:buClrTx/>
                <a:buSzTx/>
                <a:buFontTx/>
                <a:buNone/>
                <a:tabLst/>
                <a:defRPr/>
              </a:pPr>
              <a:r>
                <a:rPr lang="zh-CN" altLang="en-US" sz="2000" b="1" dirty="0">
                  <a:latin typeface="+mj-ea"/>
                  <a:ea typeface="+mj-ea"/>
                </a:rPr>
                <a:t>预计回报</a:t>
              </a:r>
            </a:p>
          </p:txBody>
        </p:sp>
        <p:sp>
          <p:nvSpPr>
            <p:cNvPr id="44" name="文本框 43">
              <a:extLst>
                <a:ext uri="{FF2B5EF4-FFF2-40B4-BE49-F238E27FC236}">
                  <a16:creationId xmlns:a16="http://schemas.microsoft.com/office/drawing/2014/main" xmlns="" id="{5D72E97E-3FCB-4FE8-91A5-793D6DF05F15}"/>
                </a:ext>
              </a:extLst>
            </p:cNvPr>
            <p:cNvSpPr txBox="1"/>
            <p:nvPr/>
          </p:nvSpPr>
          <p:spPr>
            <a:xfrm>
              <a:off x="6821409" y="2396058"/>
              <a:ext cx="2542779" cy="369332"/>
            </a:xfrm>
            <a:prstGeom prst="rect">
              <a:avLst/>
            </a:prstGeom>
            <a:noFill/>
          </p:spPr>
          <p:txBody>
            <a:bodyPr wrap="square" lIns="0" tIns="0" rIns="0" bIns="0"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2.37-4.18</a:t>
              </a: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倍回报</a:t>
              </a:r>
            </a:p>
          </p:txBody>
        </p:sp>
      </p:grpSp>
      <p:grpSp>
        <p:nvGrpSpPr>
          <p:cNvPr id="7" name="组合 6">
            <a:extLst>
              <a:ext uri="{FF2B5EF4-FFF2-40B4-BE49-F238E27FC236}">
                <a16:creationId xmlns:a16="http://schemas.microsoft.com/office/drawing/2014/main" xmlns="" id="{3DD4AC41-A910-4CCA-AAB9-2D39975E5EED}"/>
              </a:ext>
            </a:extLst>
          </p:cNvPr>
          <p:cNvGrpSpPr/>
          <p:nvPr/>
        </p:nvGrpSpPr>
        <p:grpSpPr>
          <a:xfrm>
            <a:off x="917382" y="2039324"/>
            <a:ext cx="3282950" cy="1369294"/>
            <a:chOff x="917382" y="2039324"/>
            <a:chExt cx="3282950" cy="1369294"/>
          </a:xfrm>
        </p:grpSpPr>
        <p:sp>
          <p:nvSpPr>
            <p:cNvPr id="23" name="文本框 22">
              <a:extLst>
                <a:ext uri="{FF2B5EF4-FFF2-40B4-BE49-F238E27FC236}">
                  <a16:creationId xmlns:a16="http://schemas.microsoft.com/office/drawing/2014/main" xmlns="" id="{29AD90C9-5F26-45CC-92F8-A7326D17DBBD}"/>
                </a:ext>
              </a:extLst>
            </p:cNvPr>
            <p:cNvSpPr txBox="1"/>
            <p:nvPr/>
          </p:nvSpPr>
          <p:spPr>
            <a:xfrm>
              <a:off x="917382" y="2039324"/>
              <a:ext cx="2524508" cy="307777"/>
            </a:xfrm>
            <a:prstGeom prst="rect">
              <a:avLst/>
            </a:prstGeom>
            <a:noFill/>
          </p:spPr>
          <p:txBody>
            <a:bodyPr wrap="square" lIns="0" tIns="0" rIns="0" bIns="0">
              <a:spAutoFit/>
            </a:bodyPr>
            <a:lstStyle/>
            <a:p>
              <a:r>
                <a:rPr lang="zh-CN" altLang="en-US" sz="2000" b="1" dirty="0">
                  <a:latin typeface="+mj-ea"/>
                  <a:ea typeface="+mj-ea"/>
                </a:rPr>
                <a:t>预计退出时间</a:t>
              </a:r>
            </a:p>
          </p:txBody>
        </p:sp>
        <p:sp>
          <p:nvSpPr>
            <p:cNvPr id="48" name="文本框 47">
              <a:extLst>
                <a:ext uri="{FF2B5EF4-FFF2-40B4-BE49-F238E27FC236}">
                  <a16:creationId xmlns:a16="http://schemas.microsoft.com/office/drawing/2014/main" xmlns="" id="{F7B9FFC7-4164-443D-8A41-D51293750A21}"/>
                </a:ext>
              </a:extLst>
            </p:cNvPr>
            <p:cNvSpPr txBox="1"/>
            <p:nvPr/>
          </p:nvSpPr>
          <p:spPr>
            <a:xfrm>
              <a:off x="917382" y="2916175"/>
              <a:ext cx="3244833" cy="492443"/>
            </a:xfrm>
            <a:prstGeom prst="rect">
              <a:avLst/>
            </a:prstGeom>
            <a:noFill/>
          </p:spPr>
          <p:txBody>
            <a:bodyPr wrap="square" lIns="0" tIns="0" rIns="0" bIns="0" rtlCol="0">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Light"/>
                  <a:ea typeface="微软雅黑 Light"/>
                  <a:cs typeface="+mn-cs"/>
                </a:rPr>
                <a:t>锁定期结束后可退出，具体时间可能会根据最终交易方案变动</a:t>
              </a:r>
              <a:endParaRPr kumimoji="0" lang="zh-CN" altLang="en-US" sz="1600" b="0" i="0" u="none" strike="noStrike" kern="0" cap="none" spc="0" normalizeH="0" baseline="0" noProof="0" dirty="0">
                <a:ln>
                  <a:noFill/>
                </a:ln>
                <a:solidFill>
                  <a:prstClr val="black">
                    <a:lumMod val="75000"/>
                    <a:lumOff val="25000"/>
                  </a:prstClr>
                </a:solidFill>
                <a:effectLst/>
                <a:uLnTx/>
                <a:uFillTx/>
                <a:latin typeface="+mn-ea"/>
              </a:endParaRPr>
            </a:p>
          </p:txBody>
        </p:sp>
        <p:sp>
          <p:nvSpPr>
            <p:cNvPr id="49" name="文本框 48">
              <a:extLst>
                <a:ext uri="{FF2B5EF4-FFF2-40B4-BE49-F238E27FC236}">
                  <a16:creationId xmlns:a16="http://schemas.microsoft.com/office/drawing/2014/main" xmlns="" id="{8B30B13B-53C7-4D24-BD55-3DDC90639C97}"/>
                </a:ext>
              </a:extLst>
            </p:cNvPr>
            <p:cNvSpPr txBox="1"/>
            <p:nvPr/>
          </p:nvSpPr>
          <p:spPr>
            <a:xfrm>
              <a:off x="917382" y="2396058"/>
              <a:ext cx="3282950" cy="369332"/>
            </a:xfrm>
            <a:prstGeom prst="rect">
              <a:avLst/>
            </a:prstGeom>
            <a:noFill/>
          </p:spPr>
          <p:txBody>
            <a:bodyPr wrap="none" lIns="0" tIns="0" rIns="0" bIns="0"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预计标的于</a:t>
              </a:r>
              <a:r>
                <a:rPr kumimoji="0" lang="en-US" altLang="zh-CN"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3-5</a:t>
              </a: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年后上市</a:t>
              </a:r>
            </a:p>
          </p:txBody>
        </p:sp>
      </p:grpSp>
    </p:spTree>
    <p:extLst>
      <p:ext uri="{BB962C8B-B14F-4D97-AF65-F5344CB8AC3E}">
        <p14:creationId xmlns:p14="http://schemas.microsoft.com/office/powerpoint/2010/main" val="31207010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p:txBody>
          <a:bodyPr/>
          <a:lstStyle/>
          <a:p>
            <a:r>
              <a:rPr lang="zh-CN" altLang="en-US" sz="8800" dirty="0"/>
              <a:t>市场分析</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p:txBody>
          <a:bodyPr/>
          <a:lstStyle/>
          <a:p>
            <a:pPr lvl="0"/>
            <a:r>
              <a:rPr lang="en-US" altLang="zh-CN" dirty="0"/>
              <a:t>MARKET ANALYSIS</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02</a:t>
            </a:r>
          </a:p>
          <a:p>
            <a:r>
              <a:rPr lang="zh-CN" altLang="en-US" dirty="0">
                <a:solidFill>
                  <a:schemeClr val="tx1"/>
                </a:solidFill>
              </a:rPr>
              <a:t>第二部分</a:t>
            </a:r>
          </a:p>
        </p:txBody>
      </p:sp>
    </p:spTree>
    <p:extLst>
      <p:ext uri="{BB962C8B-B14F-4D97-AF65-F5344CB8AC3E}">
        <p14:creationId xmlns:p14="http://schemas.microsoft.com/office/powerpoint/2010/main" val="8425185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7">
            <a:extLst>
              <a:ext uri="{FF2B5EF4-FFF2-40B4-BE49-F238E27FC236}">
                <a16:creationId xmlns:a16="http://schemas.microsoft.com/office/drawing/2014/main" xmlns="" id="{C1FA2843-CE3E-4B95-83B3-933CBBADDFDA}"/>
              </a:ext>
            </a:extLst>
          </p:cNvPr>
          <p:cNvSpPr/>
          <p:nvPr/>
        </p:nvSpPr>
        <p:spPr>
          <a:xfrm>
            <a:off x="-1" y="1405077"/>
            <a:ext cx="12192001" cy="4972863"/>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accent1">
              <a:lumMod val="20000"/>
              <a:lumOff val="80000"/>
              <a:alpha val="3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占位符 4">
            <a:extLst>
              <a:ext uri="{FF2B5EF4-FFF2-40B4-BE49-F238E27FC236}">
                <a16:creationId xmlns:a16="http://schemas.microsoft.com/office/drawing/2014/main" xmlns="" id="{0295DE66-083E-4B8C-B8F1-CAD9DD2F7F5B}"/>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6" name="文本占位符 5">
            <a:extLst>
              <a:ext uri="{FF2B5EF4-FFF2-40B4-BE49-F238E27FC236}">
                <a16:creationId xmlns:a16="http://schemas.microsoft.com/office/drawing/2014/main" xmlns="" id="{DEFE8B3E-374B-4451-A028-8617CBCE8134}"/>
              </a:ext>
            </a:extLst>
          </p:cNvPr>
          <p:cNvSpPr>
            <a:spLocks noGrp="1"/>
          </p:cNvSpPr>
          <p:nvPr>
            <p:ph type="body" sz="quarter" idx="11"/>
          </p:nvPr>
        </p:nvSpPr>
        <p:spPr/>
        <p:txBody>
          <a:bodyPr/>
          <a:lstStyle/>
          <a:p>
            <a:pPr lvl="0"/>
            <a:r>
              <a:rPr lang="en-US" altLang="zh-CN" dirty="0"/>
              <a:t>MARKET ANALYSIS</a:t>
            </a:r>
          </a:p>
        </p:txBody>
      </p:sp>
      <p:sp>
        <p:nvSpPr>
          <p:cNvPr id="15" name="矩形 14">
            <a:extLst>
              <a:ext uri="{FF2B5EF4-FFF2-40B4-BE49-F238E27FC236}">
                <a16:creationId xmlns:a16="http://schemas.microsoft.com/office/drawing/2014/main" xmlns="" id="{EB38CFA9-34C5-4FE7-BE34-0B6CED26BBA3}"/>
              </a:ext>
            </a:extLst>
          </p:cNvPr>
          <p:cNvSpPr/>
          <p:nvPr/>
        </p:nvSpPr>
        <p:spPr>
          <a:xfrm>
            <a:off x="660400" y="2626135"/>
            <a:ext cx="4695647" cy="1066126"/>
          </a:xfrm>
          <a:prstGeom prst="rect">
            <a:avLst/>
          </a:prstGeom>
          <a:noFill/>
        </p:spPr>
        <p:txBody>
          <a:bodyPr wrap="square" lIns="0" tIns="0" rIns="0" bIns="0">
            <a:spAutoFit/>
          </a:bodyPr>
          <a:lstStyle/>
          <a:p>
            <a:pPr algn="just">
              <a:lnSpc>
                <a:spcPct val="150000"/>
              </a:lnSpc>
            </a:pPr>
            <a:r>
              <a:rPr lang="en-US" altLang="zh-CN" sz="1600" dirty="0">
                <a:latin typeface="+mn-ea"/>
              </a:rPr>
              <a:t>XX</a:t>
            </a:r>
            <a:r>
              <a:rPr lang="zh-CN" altLang="en-US" sz="1600" dirty="0">
                <a:latin typeface="+mn-ea"/>
              </a:rPr>
              <a:t>金融成立于</a:t>
            </a:r>
            <a:r>
              <a:rPr lang="en-US" altLang="zh-CN" sz="1600" dirty="0">
                <a:latin typeface="+mn-ea"/>
              </a:rPr>
              <a:t>2010</a:t>
            </a:r>
            <a:r>
              <a:rPr lang="zh-CN" altLang="en-US" sz="1600" dirty="0">
                <a:latin typeface="+mn-ea"/>
              </a:rPr>
              <a:t>年</a:t>
            </a:r>
            <a:r>
              <a:rPr lang="en-US" altLang="zh-CN" sz="1600" dirty="0">
                <a:latin typeface="+mn-ea"/>
              </a:rPr>
              <a:t>10</a:t>
            </a:r>
            <a:r>
              <a:rPr lang="zh-CN" altLang="en-US" sz="1600" dirty="0">
                <a:latin typeface="+mn-ea"/>
              </a:rPr>
              <a:t>月，是</a:t>
            </a:r>
            <a:r>
              <a:rPr lang="en-US" altLang="zh-CN" sz="1600" dirty="0">
                <a:latin typeface="+mn-ea"/>
              </a:rPr>
              <a:t>XX</a:t>
            </a:r>
            <a:r>
              <a:rPr lang="zh-CN" altLang="en-US" sz="1600" dirty="0">
                <a:latin typeface="+mn-ea"/>
              </a:rPr>
              <a:t>集团打造的“一站式”在线投融资平台，</a:t>
            </a:r>
            <a:r>
              <a:rPr lang="en-US" altLang="zh-CN" sz="1600" dirty="0">
                <a:latin typeface="+mn-ea"/>
              </a:rPr>
              <a:t>XX</a:t>
            </a:r>
            <a:r>
              <a:rPr lang="zh-CN" altLang="en-US" sz="1600" dirty="0">
                <a:latin typeface="+mn-ea"/>
              </a:rPr>
              <a:t>致力于打造“为用户创造更多消费和投资价值持续发展的金融科技服务平台”。</a:t>
            </a:r>
          </a:p>
        </p:txBody>
      </p:sp>
      <p:grpSp>
        <p:nvGrpSpPr>
          <p:cNvPr id="16" name="组合 15">
            <a:extLst>
              <a:ext uri="{FF2B5EF4-FFF2-40B4-BE49-F238E27FC236}">
                <a16:creationId xmlns:a16="http://schemas.microsoft.com/office/drawing/2014/main" xmlns="" id="{9685F8B6-2BFD-414E-BD5D-ABC37461EDE0}"/>
              </a:ext>
            </a:extLst>
          </p:cNvPr>
          <p:cNvGrpSpPr/>
          <p:nvPr/>
        </p:nvGrpSpPr>
        <p:grpSpPr>
          <a:xfrm>
            <a:off x="9542777" y="341302"/>
            <a:ext cx="1976121" cy="788291"/>
            <a:chOff x="1651086" y="1188625"/>
            <a:chExt cx="1122851" cy="447914"/>
          </a:xfrm>
          <a:solidFill>
            <a:schemeClr val="accent2"/>
          </a:solidFill>
        </p:grpSpPr>
        <p:sp>
          <p:nvSpPr>
            <p:cNvPr id="21" name="Rectangle 4">
              <a:extLst>
                <a:ext uri="{FF2B5EF4-FFF2-40B4-BE49-F238E27FC236}">
                  <a16:creationId xmlns:a16="http://schemas.microsoft.com/office/drawing/2014/main" xmlns="" id="{52E5F51B-1AEF-4F9A-9A4A-23A209162EE3}"/>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2.1 </a:t>
              </a:r>
              <a:r>
                <a:rPr lang="zh-CN" altLang="en-US" sz="2000" b="1" dirty="0">
                  <a:solidFill>
                    <a:schemeClr val="tx1"/>
                  </a:solidFill>
                  <a:latin typeface="+mj-ea"/>
                  <a:ea typeface="+mj-ea"/>
                  <a:cs typeface="Montserrat" charset="0"/>
                </a:rPr>
                <a:t>市场</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现状</a:t>
              </a:r>
            </a:p>
          </p:txBody>
        </p:sp>
        <p:sp>
          <p:nvSpPr>
            <p:cNvPr id="23" name="Right Triangle 5">
              <a:extLst>
                <a:ext uri="{FF2B5EF4-FFF2-40B4-BE49-F238E27FC236}">
                  <a16:creationId xmlns:a16="http://schemas.microsoft.com/office/drawing/2014/main" xmlns="" id="{FFA903D2-ACAC-466C-A374-C17487B424CE}"/>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27" name="图表 26">
            <a:extLst>
              <a:ext uri="{FF2B5EF4-FFF2-40B4-BE49-F238E27FC236}">
                <a16:creationId xmlns:a16="http://schemas.microsoft.com/office/drawing/2014/main" xmlns="" id="{E0420FD9-0592-4BD9-AD2C-3456CA829B79}"/>
              </a:ext>
            </a:extLst>
          </p:cNvPr>
          <p:cNvGraphicFramePr/>
          <p:nvPr/>
        </p:nvGraphicFramePr>
        <p:xfrm>
          <a:off x="6083296" y="2409335"/>
          <a:ext cx="5575303" cy="3589536"/>
        </p:xfrm>
        <a:graphic>
          <a:graphicData uri="http://schemas.openxmlformats.org/drawingml/2006/chart">
            <c:chart xmlns:c="http://schemas.openxmlformats.org/drawingml/2006/chart" xmlns:r="http://schemas.openxmlformats.org/officeDocument/2006/relationships" r:id="rId2"/>
          </a:graphicData>
        </a:graphic>
      </p:graphicFrame>
      <p:sp>
        <p:nvSpPr>
          <p:cNvPr id="34" name="任意多边形: 形状 33">
            <a:extLst>
              <a:ext uri="{FF2B5EF4-FFF2-40B4-BE49-F238E27FC236}">
                <a16:creationId xmlns:a16="http://schemas.microsoft.com/office/drawing/2014/main" xmlns="" id="{C7477C35-F590-4365-9C1A-8E4F42A52C16}"/>
              </a:ext>
            </a:extLst>
          </p:cNvPr>
          <p:cNvSpPr/>
          <p:nvPr/>
        </p:nvSpPr>
        <p:spPr>
          <a:xfrm>
            <a:off x="660400" y="2065966"/>
            <a:ext cx="138194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5" name="文本框 34">
            <a:extLst>
              <a:ext uri="{FF2B5EF4-FFF2-40B4-BE49-F238E27FC236}">
                <a16:creationId xmlns:a16="http://schemas.microsoft.com/office/drawing/2014/main" xmlns="" id="{DA234770-6428-443F-851A-037C1473E1B0}"/>
              </a:ext>
            </a:extLst>
          </p:cNvPr>
          <p:cNvSpPr txBox="1"/>
          <p:nvPr/>
        </p:nvSpPr>
        <p:spPr>
          <a:xfrm>
            <a:off x="660400" y="1866175"/>
            <a:ext cx="1384995" cy="307777"/>
          </a:xfrm>
          <a:prstGeom prst="rect">
            <a:avLst/>
          </a:prstGeom>
          <a:noFill/>
        </p:spPr>
        <p:txBody>
          <a:bodyPr wrap="none" lIns="0" tIns="0" rIns="0" bIns="0">
            <a:spAutoFit/>
          </a:bodyPr>
          <a:lstStyle/>
          <a:p>
            <a:r>
              <a:rPr lang="en-US" altLang="zh-CN" sz="2000" b="1" dirty="0">
                <a:latin typeface="+mj-ea"/>
                <a:ea typeface="+mj-ea"/>
              </a:rPr>
              <a:t>XX</a:t>
            </a:r>
            <a:r>
              <a:rPr lang="zh-CN" altLang="en-US" sz="2000" b="1" dirty="0">
                <a:latin typeface="+mj-ea"/>
                <a:ea typeface="+mj-ea"/>
              </a:rPr>
              <a:t>金融项目</a:t>
            </a:r>
          </a:p>
        </p:txBody>
      </p:sp>
      <p:sp>
        <p:nvSpPr>
          <p:cNvPr id="36" name="任意多边形: 形状 35">
            <a:extLst>
              <a:ext uri="{FF2B5EF4-FFF2-40B4-BE49-F238E27FC236}">
                <a16:creationId xmlns:a16="http://schemas.microsoft.com/office/drawing/2014/main" xmlns="" id="{E99C1FAD-65D7-400F-825E-1FC5EC486AA8}"/>
              </a:ext>
            </a:extLst>
          </p:cNvPr>
          <p:cNvSpPr/>
          <p:nvPr/>
        </p:nvSpPr>
        <p:spPr>
          <a:xfrm>
            <a:off x="6086349" y="2065966"/>
            <a:ext cx="189490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7" name="文本框 36">
            <a:extLst>
              <a:ext uri="{FF2B5EF4-FFF2-40B4-BE49-F238E27FC236}">
                <a16:creationId xmlns:a16="http://schemas.microsoft.com/office/drawing/2014/main" xmlns="" id="{6FCBC3EA-24AC-4EED-BCA4-8625C40A7910}"/>
              </a:ext>
            </a:extLst>
          </p:cNvPr>
          <p:cNvSpPr txBox="1"/>
          <p:nvPr/>
        </p:nvSpPr>
        <p:spPr>
          <a:xfrm>
            <a:off x="6083297" y="1866175"/>
            <a:ext cx="1897955" cy="307777"/>
          </a:xfrm>
          <a:prstGeom prst="rect">
            <a:avLst/>
          </a:prstGeom>
          <a:noFill/>
        </p:spPr>
        <p:txBody>
          <a:bodyPr wrap="none" lIns="0" tIns="0" rIns="0" bIns="0">
            <a:spAutoFit/>
          </a:bodyPr>
          <a:lstStyle/>
          <a:p>
            <a:r>
              <a:rPr lang="en-US" altLang="zh-CN" sz="2000" b="1" dirty="0">
                <a:latin typeface="+mj-ea"/>
                <a:ea typeface="+mj-ea"/>
              </a:rPr>
              <a:t>XX</a:t>
            </a:r>
            <a:r>
              <a:rPr lang="zh-CN" altLang="en-US" sz="2000" b="1" dirty="0">
                <a:latin typeface="+mj-ea"/>
                <a:ea typeface="+mj-ea"/>
              </a:rPr>
              <a:t>金融用户结构</a:t>
            </a:r>
          </a:p>
        </p:txBody>
      </p:sp>
      <p:sp>
        <p:nvSpPr>
          <p:cNvPr id="41" name="矩形 40">
            <a:extLst>
              <a:ext uri="{FF2B5EF4-FFF2-40B4-BE49-F238E27FC236}">
                <a16:creationId xmlns:a16="http://schemas.microsoft.com/office/drawing/2014/main" xmlns="" id="{FF387A82-5625-4B26-B419-616A1CBCAF26}"/>
              </a:ext>
            </a:extLst>
          </p:cNvPr>
          <p:cNvSpPr/>
          <p:nvPr/>
        </p:nvSpPr>
        <p:spPr>
          <a:xfrm>
            <a:off x="660400" y="4311104"/>
            <a:ext cx="4695647" cy="1066126"/>
          </a:xfrm>
          <a:prstGeom prst="rect">
            <a:avLst/>
          </a:prstGeom>
          <a:noFill/>
        </p:spPr>
        <p:txBody>
          <a:bodyPr wrap="square" lIns="0" tIns="0" rIns="0" bIns="0">
            <a:spAutoFit/>
          </a:bodyPr>
          <a:lstStyle/>
          <a:p>
            <a:pPr algn="just">
              <a:lnSpc>
                <a:spcPct val="150000"/>
              </a:lnSpc>
            </a:pPr>
            <a:r>
              <a:rPr lang="en-US" altLang="zh-CN" sz="1600" dirty="0">
                <a:latin typeface="+mn-ea"/>
              </a:rPr>
              <a:t>XX</a:t>
            </a:r>
            <a:r>
              <a:rPr lang="zh-CN" altLang="en-US" sz="1600" dirty="0">
                <a:latin typeface="+mn-ea"/>
              </a:rPr>
              <a:t>金融成立于</a:t>
            </a:r>
            <a:r>
              <a:rPr lang="en-US" altLang="zh-CN" sz="1600" dirty="0">
                <a:latin typeface="+mn-ea"/>
              </a:rPr>
              <a:t>2010</a:t>
            </a:r>
            <a:r>
              <a:rPr lang="zh-CN" altLang="en-US" sz="1600" dirty="0">
                <a:latin typeface="+mn-ea"/>
              </a:rPr>
              <a:t>年</a:t>
            </a:r>
            <a:r>
              <a:rPr lang="en-US" altLang="zh-CN" sz="1600" dirty="0">
                <a:latin typeface="+mn-ea"/>
              </a:rPr>
              <a:t>10</a:t>
            </a:r>
            <a:r>
              <a:rPr lang="zh-CN" altLang="en-US" sz="1600" dirty="0">
                <a:latin typeface="+mn-ea"/>
              </a:rPr>
              <a:t>月，是</a:t>
            </a:r>
            <a:r>
              <a:rPr lang="en-US" altLang="zh-CN" sz="1600" dirty="0">
                <a:latin typeface="+mn-ea"/>
              </a:rPr>
              <a:t>XX</a:t>
            </a:r>
            <a:r>
              <a:rPr lang="zh-CN" altLang="en-US" sz="1600" dirty="0">
                <a:latin typeface="+mn-ea"/>
              </a:rPr>
              <a:t>集团打造的“一站式”在线投融资平台，</a:t>
            </a:r>
            <a:r>
              <a:rPr lang="en-US" altLang="zh-CN" sz="1600" dirty="0">
                <a:latin typeface="+mn-ea"/>
              </a:rPr>
              <a:t>XX</a:t>
            </a:r>
            <a:r>
              <a:rPr lang="zh-CN" altLang="en-US" sz="1600" dirty="0">
                <a:latin typeface="+mn-ea"/>
              </a:rPr>
              <a:t>致力于打造“为用户创造更多消费和投资价值持续发展的金融科技服务平台”。</a:t>
            </a:r>
          </a:p>
        </p:txBody>
      </p:sp>
      <p:cxnSp>
        <p:nvCxnSpPr>
          <p:cNvPr id="42" name="直接连接符 41">
            <a:extLst>
              <a:ext uri="{FF2B5EF4-FFF2-40B4-BE49-F238E27FC236}">
                <a16:creationId xmlns:a16="http://schemas.microsoft.com/office/drawing/2014/main" xmlns="" id="{9C1CA87E-CE7D-4D97-BF23-FEAB6FF8A63A}"/>
              </a:ext>
            </a:extLst>
          </p:cNvPr>
          <p:cNvCxnSpPr>
            <a:cxnSpLocks/>
          </p:cNvCxnSpPr>
          <p:nvPr/>
        </p:nvCxnSpPr>
        <p:spPr>
          <a:xfrm>
            <a:off x="660400" y="5867142"/>
            <a:ext cx="196596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78104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75576976-DB6B-45C7-A8E6-738BA0D3FFF5}"/>
              </a:ext>
            </a:extLst>
          </p:cNvPr>
          <p:cNvSpPr/>
          <p:nvPr/>
        </p:nvSpPr>
        <p:spPr>
          <a:xfrm>
            <a:off x="0" y="1436850"/>
            <a:ext cx="12179294" cy="4624380"/>
          </a:xfrm>
          <a:prstGeom prst="roundRect">
            <a:avLst>
              <a:gd name="adj" fmla="val 5159"/>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占位符 1">
            <a:extLst>
              <a:ext uri="{FF2B5EF4-FFF2-40B4-BE49-F238E27FC236}">
                <a16:creationId xmlns:a16="http://schemas.microsoft.com/office/drawing/2014/main" xmlns="" id="{985E5310-779D-4EE7-8F6B-E8F2FBE3E1BC}"/>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3" name="文本占位符 2">
            <a:extLst>
              <a:ext uri="{FF2B5EF4-FFF2-40B4-BE49-F238E27FC236}">
                <a16:creationId xmlns:a16="http://schemas.microsoft.com/office/drawing/2014/main" xmlns="" id="{A677B512-F17B-407E-BDDA-4DACC18E404A}"/>
              </a:ext>
            </a:extLst>
          </p:cNvPr>
          <p:cNvSpPr>
            <a:spLocks noGrp="1"/>
          </p:cNvSpPr>
          <p:nvPr>
            <p:ph type="body" sz="quarter" idx="11"/>
          </p:nvPr>
        </p:nvSpPr>
        <p:spPr/>
        <p:txBody>
          <a:bodyPr/>
          <a:lstStyle/>
          <a:p>
            <a:pPr lvl="0"/>
            <a:r>
              <a:rPr lang="en-US" altLang="zh-CN" dirty="0"/>
              <a:t>MARKET ANALYSIS</a:t>
            </a:r>
          </a:p>
        </p:txBody>
      </p:sp>
      <p:sp>
        <p:nvSpPr>
          <p:cNvPr id="9" name="文本框 8">
            <a:extLst>
              <a:ext uri="{FF2B5EF4-FFF2-40B4-BE49-F238E27FC236}">
                <a16:creationId xmlns:a16="http://schemas.microsoft.com/office/drawing/2014/main" xmlns="" id="{79219D66-884B-4D19-A032-592D727C5922}"/>
              </a:ext>
            </a:extLst>
          </p:cNvPr>
          <p:cNvSpPr txBox="1"/>
          <p:nvPr/>
        </p:nvSpPr>
        <p:spPr>
          <a:xfrm>
            <a:off x="660400" y="2336519"/>
            <a:ext cx="5243135" cy="1066126"/>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13" name="矩形: 圆角 12">
            <a:extLst>
              <a:ext uri="{FF2B5EF4-FFF2-40B4-BE49-F238E27FC236}">
                <a16:creationId xmlns:a16="http://schemas.microsoft.com/office/drawing/2014/main" xmlns="" id="{9B61274E-B3BE-48ED-814B-EB0D33ED8766}"/>
              </a:ext>
            </a:extLst>
          </p:cNvPr>
          <p:cNvSpPr/>
          <p:nvPr/>
        </p:nvSpPr>
        <p:spPr>
          <a:xfrm>
            <a:off x="660400" y="4221410"/>
            <a:ext cx="1127760" cy="5029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理财</a:t>
            </a:r>
          </a:p>
        </p:txBody>
      </p:sp>
      <p:sp>
        <p:nvSpPr>
          <p:cNvPr id="14" name="矩形: 圆角 13">
            <a:extLst>
              <a:ext uri="{FF2B5EF4-FFF2-40B4-BE49-F238E27FC236}">
                <a16:creationId xmlns:a16="http://schemas.microsoft.com/office/drawing/2014/main" xmlns="" id="{381527D1-0098-4A7E-B02A-153F5EF73011}"/>
              </a:ext>
            </a:extLst>
          </p:cNvPr>
          <p:cNvSpPr/>
          <p:nvPr/>
        </p:nvSpPr>
        <p:spPr>
          <a:xfrm>
            <a:off x="2222500" y="4221410"/>
            <a:ext cx="1127760"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支付</a:t>
            </a:r>
          </a:p>
        </p:txBody>
      </p:sp>
      <p:sp>
        <p:nvSpPr>
          <p:cNvPr id="15" name="矩形: 圆角 14">
            <a:extLst>
              <a:ext uri="{FF2B5EF4-FFF2-40B4-BE49-F238E27FC236}">
                <a16:creationId xmlns:a16="http://schemas.microsoft.com/office/drawing/2014/main" xmlns="" id="{038CD6E9-F162-4057-B576-D1305218624E}"/>
              </a:ext>
            </a:extLst>
          </p:cNvPr>
          <p:cNvSpPr/>
          <p:nvPr/>
        </p:nvSpPr>
        <p:spPr>
          <a:xfrm>
            <a:off x="3784600" y="4221410"/>
            <a:ext cx="1127760" cy="50292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众筹</a:t>
            </a:r>
          </a:p>
        </p:txBody>
      </p:sp>
      <p:sp>
        <p:nvSpPr>
          <p:cNvPr id="16" name="矩形: 圆角 15">
            <a:extLst>
              <a:ext uri="{FF2B5EF4-FFF2-40B4-BE49-F238E27FC236}">
                <a16:creationId xmlns:a16="http://schemas.microsoft.com/office/drawing/2014/main" xmlns="" id="{2B7108A6-4D70-49B7-BFB6-0C7864987D88}"/>
              </a:ext>
            </a:extLst>
          </p:cNvPr>
          <p:cNvSpPr/>
          <p:nvPr/>
        </p:nvSpPr>
        <p:spPr>
          <a:xfrm>
            <a:off x="660400" y="5090090"/>
            <a:ext cx="1996440" cy="5029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供应链金融</a:t>
            </a:r>
          </a:p>
        </p:txBody>
      </p:sp>
      <p:sp>
        <p:nvSpPr>
          <p:cNvPr id="17" name="矩形: 圆角 16">
            <a:extLst>
              <a:ext uri="{FF2B5EF4-FFF2-40B4-BE49-F238E27FC236}">
                <a16:creationId xmlns:a16="http://schemas.microsoft.com/office/drawing/2014/main" xmlns="" id="{07B62F2F-1293-4949-B06F-BAD326311872}"/>
              </a:ext>
            </a:extLst>
          </p:cNvPr>
          <p:cNvSpPr/>
          <p:nvPr/>
        </p:nvSpPr>
        <p:spPr>
          <a:xfrm>
            <a:off x="2915920" y="5090090"/>
            <a:ext cx="1996440" cy="50292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消费金融</a:t>
            </a:r>
          </a:p>
        </p:txBody>
      </p:sp>
      <p:cxnSp>
        <p:nvCxnSpPr>
          <p:cNvPr id="18" name="直接连接符 17">
            <a:extLst>
              <a:ext uri="{FF2B5EF4-FFF2-40B4-BE49-F238E27FC236}">
                <a16:creationId xmlns:a16="http://schemas.microsoft.com/office/drawing/2014/main" xmlns="" id="{949ED27A-6815-4298-8066-9621A40479E0}"/>
              </a:ext>
            </a:extLst>
          </p:cNvPr>
          <p:cNvCxnSpPr>
            <a:cxnSpLocks/>
          </p:cNvCxnSpPr>
          <p:nvPr/>
        </p:nvCxnSpPr>
        <p:spPr>
          <a:xfrm>
            <a:off x="660400" y="3809742"/>
            <a:ext cx="196596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29AD90C9-5F26-45CC-92F8-A7326D17DBBD}"/>
              </a:ext>
            </a:extLst>
          </p:cNvPr>
          <p:cNvSpPr txBox="1"/>
          <p:nvPr/>
        </p:nvSpPr>
        <p:spPr>
          <a:xfrm>
            <a:off x="660400" y="1889238"/>
            <a:ext cx="2844800" cy="307777"/>
          </a:xfrm>
          <a:prstGeom prst="rect">
            <a:avLst/>
          </a:prstGeom>
          <a:noFill/>
        </p:spPr>
        <p:txBody>
          <a:bodyPr wrap="square" lIns="0" tIns="0" rIns="0" bIns="0">
            <a:spAutoFit/>
          </a:bodyPr>
          <a:lstStyle/>
          <a:p>
            <a:r>
              <a:rPr lang="zh-CN" altLang="en-US" sz="2000" b="1" dirty="0">
                <a:latin typeface="+mj-ea"/>
                <a:ea typeface="+mj-ea"/>
              </a:rPr>
              <a:t>金融市场版块</a:t>
            </a:r>
          </a:p>
        </p:txBody>
      </p:sp>
      <p:cxnSp>
        <p:nvCxnSpPr>
          <p:cNvPr id="19" name="直接连接符 18">
            <a:extLst>
              <a:ext uri="{FF2B5EF4-FFF2-40B4-BE49-F238E27FC236}">
                <a16:creationId xmlns:a16="http://schemas.microsoft.com/office/drawing/2014/main" xmlns="" id="{9B303372-7F8A-4040-A6CD-CE81369412C3}"/>
              </a:ext>
            </a:extLst>
          </p:cNvPr>
          <p:cNvCxnSpPr>
            <a:cxnSpLocks/>
          </p:cNvCxnSpPr>
          <p:nvPr/>
        </p:nvCxnSpPr>
        <p:spPr>
          <a:xfrm>
            <a:off x="980692" y="1741384"/>
            <a:ext cx="2524508" cy="0"/>
          </a:xfrm>
          <a:prstGeom prst="lin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grpSp>
        <p:nvGrpSpPr>
          <p:cNvPr id="20" name="组合 19">
            <a:extLst>
              <a:ext uri="{FF2B5EF4-FFF2-40B4-BE49-F238E27FC236}">
                <a16:creationId xmlns:a16="http://schemas.microsoft.com/office/drawing/2014/main" xmlns="" id="{529C4A4E-A1A5-4E50-9082-E952C44156F0}"/>
              </a:ext>
            </a:extLst>
          </p:cNvPr>
          <p:cNvGrpSpPr/>
          <p:nvPr/>
        </p:nvGrpSpPr>
        <p:grpSpPr>
          <a:xfrm>
            <a:off x="694434" y="1743878"/>
            <a:ext cx="235158" cy="72385"/>
            <a:chOff x="854075" y="2500755"/>
            <a:chExt cx="235158" cy="72385"/>
          </a:xfrm>
        </p:grpSpPr>
        <p:sp>
          <p:nvSpPr>
            <p:cNvPr id="21" name="矩形 20">
              <a:extLst>
                <a:ext uri="{FF2B5EF4-FFF2-40B4-BE49-F238E27FC236}">
                  <a16:creationId xmlns:a16="http://schemas.microsoft.com/office/drawing/2014/main" xmlns="" id="{BD818855-0B45-45DA-AB44-B38EEEE89F78}"/>
                </a:ext>
              </a:extLst>
            </p:cNvPr>
            <p:cNvSpPr/>
            <p:nvPr/>
          </p:nvSpPr>
          <p:spPr>
            <a:xfrm>
              <a:off x="854075" y="2500755"/>
              <a:ext cx="72385" cy="72385"/>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矩形 26">
              <a:extLst>
                <a:ext uri="{FF2B5EF4-FFF2-40B4-BE49-F238E27FC236}">
                  <a16:creationId xmlns:a16="http://schemas.microsoft.com/office/drawing/2014/main" xmlns="" id="{474893B7-7E47-44C7-96B5-52CC1C980D79}"/>
                </a:ext>
              </a:extLst>
            </p:cNvPr>
            <p:cNvSpPr/>
            <p:nvPr/>
          </p:nvSpPr>
          <p:spPr>
            <a:xfrm>
              <a:off x="961426" y="2500755"/>
              <a:ext cx="127807" cy="72385"/>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cxnSp>
        <p:nvCxnSpPr>
          <p:cNvPr id="28" name="直接连接符 27">
            <a:extLst>
              <a:ext uri="{FF2B5EF4-FFF2-40B4-BE49-F238E27FC236}">
                <a16:creationId xmlns:a16="http://schemas.microsoft.com/office/drawing/2014/main" xmlns="" id="{B27E2C52-B6B9-45B0-9B6C-763212BA08C3}"/>
              </a:ext>
            </a:extLst>
          </p:cNvPr>
          <p:cNvCxnSpPr>
            <a:cxnSpLocks/>
          </p:cNvCxnSpPr>
          <p:nvPr/>
        </p:nvCxnSpPr>
        <p:spPr>
          <a:xfrm>
            <a:off x="6096000" y="1741384"/>
            <a:ext cx="3200400" cy="0"/>
          </a:xfrm>
          <a:prstGeom prst="lin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grpSp>
        <p:nvGrpSpPr>
          <p:cNvPr id="29" name="组合 28">
            <a:extLst>
              <a:ext uri="{FF2B5EF4-FFF2-40B4-BE49-F238E27FC236}">
                <a16:creationId xmlns:a16="http://schemas.microsoft.com/office/drawing/2014/main" xmlns="" id="{33BE14E9-7BE3-4294-868A-288783377A71}"/>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01A1F4C2-8ED0-4BD7-9151-46B59B50C5F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市场趋势</a:t>
              </a:r>
            </a:p>
          </p:txBody>
        </p:sp>
        <p:sp>
          <p:nvSpPr>
            <p:cNvPr id="31" name="Right Triangle 5">
              <a:extLst>
                <a:ext uri="{FF2B5EF4-FFF2-40B4-BE49-F238E27FC236}">
                  <a16:creationId xmlns:a16="http://schemas.microsoft.com/office/drawing/2014/main" xmlns="" id="{0D012335-EA11-437E-8CA6-F0541AECB34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24" name="图表 23">
            <a:extLst>
              <a:ext uri="{FF2B5EF4-FFF2-40B4-BE49-F238E27FC236}">
                <a16:creationId xmlns:a16="http://schemas.microsoft.com/office/drawing/2014/main" xmlns="" id="{117317A6-BD9D-4770-AAEF-16AAE312AD81}"/>
              </a:ext>
            </a:extLst>
          </p:cNvPr>
          <p:cNvGraphicFramePr/>
          <p:nvPr/>
        </p:nvGraphicFramePr>
        <p:xfrm>
          <a:off x="6096000" y="2015345"/>
          <a:ext cx="5890829" cy="3983526"/>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xmlns="" id="{162F2F9C-678D-428D-826A-CC46925A4C9F}"/>
              </a:ext>
            </a:extLst>
          </p:cNvPr>
          <p:cNvSpPr txBox="1"/>
          <p:nvPr/>
        </p:nvSpPr>
        <p:spPr>
          <a:xfrm>
            <a:off x="6089646" y="1889238"/>
            <a:ext cx="3206753" cy="307777"/>
          </a:xfrm>
          <a:prstGeom prst="rect">
            <a:avLst/>
          </a:prstGeom>
          <a:noFill/>
        </p:spPr>
        <p:txBody>
          <a:bodyPr wrap="square" lIns="0" tIns="0" rIns="0" bIns="0">
            <a:spAutoFit/>
          </a:bodyPr>
          <a:lstStyle/>
          <a:p>
            <a:r>
              <a:rPr lang="zh-CN" altLang="en-US" sz="2000" b="1" dirty="0">
                <a:latin typeface="+mj-ea"/>
                <a:ea typeface="+mj-ea"/>
              </a:rPr>
              <a:t>金融市场发展趋势（亿元）</a:t>
            </a:r>
          </a:p>
        </p:txBody>
      </p:sp>
    </p:spTree>
    <p:extLst>
      <p:ext uri="{BB962C8B-B14F-4D97-AF65-F5344CB8AC3E}">
        <p14:creationId xmlns:p14="http://schemas.microsoft.com/office/powerpoint/2010/main" val="3452505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a:extLst>
              <a:ext uri="{FF2B5EF4-FFF2-40B4-BE49-F238E27FC236}">
                <a16:creationId xmlns:a16="http://schemas.microsoft.com/office/drawing/2014/main" xmlns="" id="{E6F5DE20-D147-4D6C-A2E3-1101D5AF4180}"/>
              </a:ext>
            </a:extLst>
          </p:cNvPr>
          <p:cNvGrpSpPr/>
          <p:nvPr/>
        </p:nvGrpSpPr>
        <p:grpSpPr>
          <a:xfrm>
            <a:off x="4489486" y="1351511"/>
            <a:ext cx="3213028" cy="6226016"/>
            <a:chOff x="4634980" y="994361"/>
            <a:chExt cx="2922040" cy="5662156"/>
          </a:xfrm>
          <a:effectLst>
            <a:outerShdw blurRad="254000" dist="127000" dir="18900000" sy="23000" kx="-1200000" algn="bl" rotWithShape="0">
              <a:prstClr val="black">
                <a:alpha val="15000"/>
              </a:prstClr>
            </a:outerShdw>
          </a:effectLst>
        </p:grpSpPr>
        <p:pic>
          <p:nvPicPr>
            <p:cNvPr id="84" name="图片 83">
              <a:extLst>
                <a:ext uri="{FF2B5EF4-FFF2-40B4-BE49-F238E27FC236}">
                  <a16:creationId xmlns:a16="http://schemas.microsoft.com/office/drawing/2014/main" xmlns="" id="{6A82EEBD-95EA-4393-A537-354FC3A91D8E}"/>
                </a:ext>
              </a:extLst>
            </p:cNvPr>
            <p:cNvPicPr>
              <a:picLocks noChangeAspect="1"/>
            </p:cNvPicPr>
            <p:nvPr/>
          </p:nvPicPr>
          <p:blipFill>
            <a:blip r:embed="rId3"/>
            <a:stretch>
              <a:fillRect/>
            </a:stretch>
          </p:blipFill>
          <p:spPr>
            <a:xfrm>
              <a:off x="4913274" y="1252704"/>
              <a:ext cx="2365453" cy="5145470"/>
            </a:xfrm>
            <a:prstGeom prst="rect">
              <a:avLst/>
            </a:prstGeom>
          </p:spPr>
        </p:pic>
        <p:pic>
          <p:nvPicPr>
            <p:cNvPr id="73" name="图片 72">
              <a:extLst>
                <a:ext uri="{FF2B5EF4-FFF2-40B4-BE49-F238E27FC236}">
                  <a16:creationId xmlns:a16="http://schemas.microsoft.com/office/drawing/2014/main" xmlns="" id="{C5974AB6-A289-4046-8176-03EB3F1377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4980" y="994361"/>
              <a:ext cx="2922040" cy="5662156"/>
            </a:xfrm>
            <a:prstGeom prst="rect">
              <a:avLst/>
            </a:prstGeom>
          </p:spPr>
        </p:pic>
      </p:grpSp>
      <p:sp>
        <p:nvSpPr>
          <p:cNvPr id="13" name="文本占位符 12">
            <a:extLst>
              <a:ext uri="{FF2B5EF4-FFF2-40B4-BE49-F238E27FC236}">
                <a16:creationId xmlns:a16="http://schemas.microsoft.com/office/drawing/2014/main" xmlns="" id="{BA3B4AD5-4F69-49DE-AC53-ABF7A52F5277}"/>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14" name="文本占位符 13">
            <a:extLst>
              <a:ext uri="{FF2B5EF4-FFF2-40B4-BE49-F238E27FC236}">
                <a16:creationId xmlns:a16="http://schemas.microsoft.com/office/drawing/2014/main" xmlns="" id="{0DBC487E-A634-4079-8A09-63926A4DD1FC}"/>
              </a:ext>
            </a:extLst>
          </p:cNvPr>
          <p:cNvSpPr>
            <a:spLocks noGrp="1"/>
          </p:cNvSpPr>
          <p:nvPr>
            <p:ph type="body" sz="quarter" idx="11"/>
          </p:nvPr>
        </p:nvSpPr>
        <p:spPr/>
        <p:txBody>
          <a:bodyPr/>
          <a:lstStyle/>
          <a:p>
            <a:r>
              <a:rPr lang="en-US" altLang="zh-CN" dirty="0"/>
              <a:t>PROJECT OVERVIEW</a:t>
            </a:r>
            <a:endParaRPr lang="zh-CN" altLang="en-US" dirty="0"/>
          </a:p>
          <a:p>
            <a:endParaRPr lang="zh-CN" altLang="en-US" dirty="0"/>
          </a:p>
        </p:txBody>
      </p:sp>
      <p:grpSp>
        <p:nvGrpSpPr>
          <p:cNvPr id="16" name="组合 15">
            <a:extLst>
              <a:ext uri="{FF2B5EF4-FFF2-40B4-BE49-F238E27FC236}">
                <a16:creationId xmlns:a16="http://schemas.microsoft.com/office/drawing/2014/main" xmlns="" id="{7314A408-B1DC-456A-A9D4-E85E2529359C}"/>
              </a:ext>
            </a:extLst>
          </p:cNvPr>
          <p:cNvGrpSpPr/>
          <p:nvPr/>
        </p:nvGrpSpPr>
        <p:grpSpPr>
          <a:xfrm>
            <a:off x="9542777" y="341302"/>
            <a:ext cx="1976121" cy="788291"/>
            <a:chOff x="1651086" y="1188625"/>
            <a:chExt cx="1122851" cy="447914"/>
          </a:xfrm>
          <a:solidFill>
            <a:schemeClr val="accent2"/>
          </a:solidFill>
        </p:grpSpPr>
        <p:sp>
          <p:nvSpPr>
            <p:cNvPr id="17" name="Rectangle 4">
              <a:extLst>
                <a:ext uri="{FF2B5EF4-FFF2-40B4-BE49-F238E27FC236}">
                  <a16:creationId xmlns:a16="http://schemas.microsoft.com/office/drawing/2014/main" xmlns="" id="{5E9009B9-581C-490B-AEA5-5D209F799C6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投资亮点</a:t>
              </a:r>
            </a:p>
          </p:txBody>
        </p:sp>
        <p:sp>
          <p:nvSpPr>
            <p:cNvPr id="18" name="Right Triangle 5">
              <a:extLst>
                <a:ext uri="{FF2B5EF4-FFF2-40B4-BE49-F238E27FC236}">
                  <a16:creationId xmlns:a16="http://schemas.microsoft.com/office/drawing/2014/main" xmlns="" id="{94098560-6862-40C9-928F-3124217CD49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45" name="矩形: 圆角 44">
            <a:extLst>
              <a:ext uri="{FF2B5EF4-FFF2-40B4-BE49-F238E27FC236}">
                <a16:creationId xmlns:a16="http://schemas.microsoft.com/office/drawing/2014/main" xmlns="" id="{7D2EFC80-6C46-4A55-BADF-0F537BE7D69F}"/>
              </a:ext>
            </a:extLst>
          </p:cNvPr>
          <p:cNvSpPr/>
          <p:nvPr/>
        </p:nvSpPr>
        <p:spPr>
          <a:xfrm>
            <a:off x="7489553" y="4949657"/>
            <a:ext cx="1414307" cy="51266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zh-CN"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a:t>
            </a:r>
            <a:endPar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endParaRPr>
          </a:p>
        </p:txBody>
      </p:sp>
      <p:grpSp>
        <p:nvGrpSpPr>
          <p:cNvPr id="46" name="组合 45">
            <a:extLst>
              <a:ext uri="{FF2B5EF4-FFF2-40B4-BE49-F238E27FC236}">
                <a16:creationId xmlns:a16="http://schemas.microsoft.com/office/drawing/2014/main" xmlns="" id="{A8B018E9-8C41-4CE4-B7F9-18F1CD4300DF}"/>
              </a:ext>
            </a:extLst>
          </p:cNvPr>
          <p:cNvGrpSpPr/>
          <p:nvPr/>
        </p:nvGrpSpPr>
        <p:grpSpPr>
          <a:xfrm>
            <a:off x="1494707" y="2283469"/>
            <a:ext cx="3621513" cy="509688"/>
            <a:chOff x="2037799" y="1925418"/>
            <a:chExt cx="3573424" cy="502920"/>
          </a:xfrm>
        </p:grpSpPr>
        <p:sp>
          <p:nvSpPr>
            <p:cNvPr id="47" name="矩形: 圆角 46">
              <a:extLst>
                <a:ext uri="{FF2B5EF4-FFF2-40B4-BE49-F238E27FC236}">
                  <a16:creationId xmlns:a16="http://schemas.microsoft.com/office/drawing/2014/main" xmlns="" id="{8B32617B-1491-4AC1-BFA8-FDD9BF68FE1E}"/>
                </a:ext>
              </a:extLst>
            </p:cNvPr>
            <p:cNvSpPr/>
            <p:nvPr/>
          </p:nvSpPr>
          <p:spPr>
            <a:xfrm>
              <a:off x="2037799"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01</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48" name="矩形: 圆角 47">
              <a:extLst>
                <a:ext uri="{FF2B5EF4-FFF2-40B4-BE49-F238E27FC236}">
                  <a16:creationId xmlns:a16="http://schemas.microsoft.com/office/drawing/2014/main" xmlns="" id="{2AC8FBE7-86BE-4ECB-9D48-FC077AC031BD}"/>
                </a:ext>
              </a:extLst>
            </p:cNvPr>
            <p:cNvSpPr/>
            <p:nvPr/>
          </p:nvSpPr>
          <p:spPr>
            <a:xfrm>
              <a:off x="2499410" y="1925418"/>
              <a:ext cx="3111813"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毋庸置疑的行业发展机会</a:t>
              </a:r>
              <a:endParaRPr lang="zh-CN" altLang="en-US" sz="1600" dirty="0">
                <a:latin typeface="+mj-ea"/>
                <a:ea typeface="+mj-ea"/>
              </a:endParaRPr>
            </a:p>
          </p:txBody>
        </p:sp>
      </p:grpSp>
      <p:grpSp>
        <p:nvGrpSpPr>
          <p:cNvPr id="92" name="组合 91">
            <a:extLst>
              <a:ext uri="{FF2B5EF4-FFF2-40B4-BE49-F238E27FC236}">
                <a16:creationId xmlns:a16="http://schemas.microsoft.com/office/drawing/2014/main" xmlns="" id="{1564C6CA-CB26-4759-857D-5C22E90067CE}"/>
              </a:ext>
            </a:extLst>
          </p:cNvPr>
          <p:cNvGrpSpPr/>
          <p:nvPr/>
        </p:nvGrpSpPr>
        <p:grpSpPr>
          <a:xfrm>
            <a:off x="7018191" y="3884280"/>
            <a:ext cx="4265830" cy="509688"/>
            <a:chOff x="6804919" y="3884280"/>
            <a:chExt cx="4265830" cy="509688"/>
          </a:xfrm>
        </p:grpSpPr>
        <p:sp>
          <p:nvSpPr>
            <p:cNvPr id="53" name="矩形: 圆角 52">
              <a:extLst>
                <a:ext uri="{FF2B5EF4-FFF2-40B4-BE49-F238E27FC236}">
                  <a16:creationId xmlns:a16="http://schemas.microsoft.com/office/drawing/2014/main" xmlns="" id="{E9D6F9F8-2E1D-46B6-A2A1-3B07C1264422}"/>
                </a:ext>
              </a:extLst>
            </p:cNvPr>
            <p:cNvSpPr/>
            <p:nvPr/>
          </p:nvSpPr>
          <p:spPr>
            <a:xfrm>
              <a:off x="9914724" y="3884280"/>
              <a:ext cx="1156025" cy="50968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0" lang="en-US" altLang="zh-CN" sz="160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04</a:t>
              </a:r>
              <a:endParaRPr kumimoji="0" lang="zh-CN" altLang="en-US" sz="160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54" name="矩形: 圆角 53">
              <a:extLst>
                <a:ext uri="{FF2B5EF4-FFF2-40B4-BE49-F238E27FC236}">
                  <a16:creationId xmlns:a16="http://schemas.microsoft.com/office/drawing/2014/main" xmlns="" id="{7E055630-306F-4FC2-8991-E9E5151206B7}"/>
                </a:ext>
              </a:extLst>
            </p:cNvPr>
            <p:cNvSpPr/>
            <p:nvPr/>
          </p:nvSpPr>
          <p:spPr>
            <a:xfrm>
              <a:off x="6804919" y="3884280"/>
              <a:ext cx="3788676" cy="5096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互联网巨头打造，占领竞争高地</a:t>
              </a:r>
            </a:p>
          </p:txBody>
        </p:sp>
      </p:grpSp>
      <p:grpSp>
        <p:nvGrpSpPr>
          <p:cNvPr id="55" name="组合 54">
            <a:extLst>
              <a:ext uri="{FF2B5EF4-FFF2-40B4-BE49-F238E27FC236}">
                <a16:creationId xmlns:a16="http://schemas.microsoft.com/office/drawing/2014/main" xmlns="" id="{AFDA3406-47F1-47A9-8972-06D855C1A3DD}"/>
              </a:ext>
            </a:extLst>
          </p:cNvPr>
          <p:cNvGrpSpPr/>
          <p:nvPr/>
        </p:nvGrpSpPr>
        <p:grpSpPr>
          <a:xfrm>
            <a:off x="6774464" y="2815653"/>
            <a:ext cx="4086222" cy="511713"/>
            <a:chOff x="-115873" y="1273176"/>
            <a:chExt cx="4031962" cy="504916"/>
          </a:xfrm>
        </p:grpSpPr>
        <p:sp>
          <p:nvSpPr>
            <p:cNvPr id="56" name="矩形: 圆角 55">
              <a:extLst>
                <a:ext uri="{FF2B5EF4-FFF2-40B4-BE49-F238E27FC236}">
                  <a16:creationId xmlns:a16="http://schemas.microsoft.com/office/drawing/2014/main" xmlns="" id="{394C516D-71B6-4B0A-A1E8-FF62ABCC3FB4}"/>
                </a:ext>
              </a:extLst>
            </p:cNvPr>
            <p:cNvSpPr/>
            <p:nvPr/>
          </p:nvSpPr>
          <p:spPr>
            <a:xfrm>
              <a:off x="2676569" y="1275172"/>
              <a:ext cx="1239520"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02</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57" name="矩形: 圆角 56">
              <a:extLst>
                <a:ext uri="{FF2B5EF4-FFF2-40B4-BE49-F238E27FC236}">
                  <a16:creationId xmlns:a16="http://schemas.microsoft.com/office/drawing/2014/main" xmlns="" id="{97656413-B27E-4E53-BF28-565F57ECE565}"/>
                </a:ext>
              </a:extLst>
            </p:cNvPr>
            <p:cNvSpPr/>
            <p:nvPr/>
          </p:nvSpPr>
          <p:spPr>
            <a:xfrm>
              <a:off x="-115873" y="1273176"/>
              <a:ext cx="3554579" cy="5029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生态圈支撑的业务和发展空间</a:t>
              </a:r>
            </a:p>
          </p:txBody>
        </p:sp>
      </p:grpSp>
      <p:grpSp>
        <p:nvGrpSpPr>
          <p:cNvPr id="61" name="组合 60">
            <a:extLst>
              <a:ext uri="{FF2B5EF4-FFF2-40B4-BE49-F238E27FC236}">
                <a16:creationId xmlns:a16="http://schemas.microsoft.com/office/drawing/2014/main" xmlns="" id="{830D7E29-15DA-4883-89B3-BE419B30295C}"/>
              </a:ext>
            </a:extLst>
          </p:cNvPr>
          <p:cNvGrpSpPr/>
          <p:nvPr/>
        </p:nvGrpSpPr>
        <p:grpSpPr>
          <a:xfrm>
            <a:off x="1268876" y="3349862"/>
            <a:ext cx="3847343" cy="509688"/>
            <a:chOff x="2015165" y="1925418"/>
            <a:chExt cx="3796255" cy="502920"/>
          </a:xfrm>
        </p:grpSpPr>
        <p:sp>
          <p:nvSpPr>
            <p:cNvPr id="62" name="矩形: 圆角 61">
              <a:extLst>
                <a:ext uri="{FF2B5EF4-FFF2-40B4-BE49-F238E27FC236}">
                  <a16:creationId xmlns:a16="http://schemas.microsoft.com/office/drawing/2014/main" xmlns="" id="{478C5966-D21F-4838-8052-544422C70C27}"/>
                </a:ext>
              </a:extLst>
            </p:cNvPr>
            <p:cNvSpPr/>
            <p:nvPr/>
          </p:nvSpPr>
          <p:spPr>
            <a:xfrm>
              <a:off x="2015165"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03</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63" name="矩形: 圆角 62">
              <a:extLst>
                <a:ext uri="{FF2B5EF4-FFF2-40B4-BE49-F238E27FC236}">
                  <a16:creationId xmlns:a16="http://schemas.microsoft.com/office/drawing/2014/main" xmlns="" id="{4F5F6E0B-0B4E-4726-9639-F58D7DF02FD5}"/>
                </a:ext>
              </a:extLst>
            </p:cNvPr>
            <p:cNvSpPr/>
            <p:nvPr/>
          </p:nvSpPr>
          <p:spPr>
            <a:xfrm>
              <a:off x="2499410" y="1925418"/>
              <a:ext cx="3312010"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领先的技术和产品创新能力</a:t>
              </a:r>
            </a:p>
          </p:txBody>
        </p:sp>
      </p:grpSp>
      <p:grpSp>
        <p:nvGrpSpPr>
          <p:cNvPr id="64" name="组合 63">
            <a:extLst>
              <a:ext uri="{FF2B5EF4-FFF2-40B4-BE49-F238E27FC236}">
                <a16:creationId xmlns:a16="http://schemas.microsoft.com/office/drawing/2014/main" xmlns="" id="{08F48D4D-307D-47D0-8A67-E35E3AB46B9E}"/>
              </a:ext>
            </a:extLst>
          </p:cNvPr>
          <p:cNvGrpSpPr/>
          <p:nvPr/>
        </p:nvGrpSpPr>
        <p:grpSpPr>
          <a:xfrm>
            <a:off x="2036027" y="4417475"/>
            <a:ext cx="3080195" cy="509688"/>
            <a:chOff x="2027106" y="1925418"/>
            <a:chExt cx="3039293" cy="502920"/>
          </a:xfrm>
        </p:grpSpPr>
        <p:sp>
          <p:nvSpPr>
            <p:cNvPr id="65" name="矩形: 圆角 64">
              <a:extLst>
                <a:ext uri="{FF2B5EF4-FFF2-40B4-BE49-F238E27FC236}">
                  <a16:creationId xmlns:a16="http://schemas.microsoft.com/office/drawing/2014/main" xmlns="" id="{DC3C563F-E293-4D29-8C15-A98148C67C01}"/>
                </a:ext>
              </a:extLst>
            </p:cNvPr>
            <p:cNvSpPr/>
            <p:nvPr/>
          </p:nvSpPr>
          <p:spPr>
            <a:xfrm>
              <a:off x="2027106" y="1925418"/>
              <a:ext cx="1052698" cy="5029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altLang="zh-CN"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rPr>
                <a:t>05</a:t>
              </a:r>
              <a:endParaRPr kumimoji="0" lang="zh-CN" altLang="en-US" sz="1600" b="0" i="0" u="none" strike="noStrike" kern="1200" cap="none" spc="0" normalizeH="0" baseline="0" noProof="0" dirty="0">
                <a:ln>
                  <a:noFill/>
                </a:ln>
                <a:solidFill>
                  <a:schemeClr val="bg1"/>
                </a:solidFill>
                <a:effectLst/>
                <a:uLnTx/>
                <a:uFillTx/>
                <a:latin typeface="微软雅黑"/>
                <a:ea typeface="微软雅黑"/>
                <a:cs typeface="+mn-cs"/>
                <a:sym typeface="宋体" panose="02010600030101010101" pitchFamily="2" charset="-122"/>
              </a:endParaRPr>
            </a:p>
          </p:txBody>
        </p:sp>
        <p:sp>
          <p:nvSpPr>
            <p:cNvPr id="66" name="矩形: 圆角 65">
              <a:extLst>
                <a:ext uri="{FF2B5EF4-FFF2-40B4-BE49-F238E27FC236}">
                  <a16:creationId xmlns:a16="http://schemas.microsoft.com/office/drawing/2014/main" xmlns="" id="{56797FC8-B0C1-4679-8D4E-CC06219EE81D}"/>
                </a:ext>
              </a:extLst>
            </p:cNvPr>
            <p:cNvSpPr/>
            <p:nvPr/>
          </p:nvSpPr>
          <p:spPr>
            <a:xfrm>
              <a:off x="2499410" y="1925418"/>
              <a:ext cx="2566989" cy="5029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1600" b="0" i="0" u="none" strike="noStrike" kern="1200" cap="none" spc="0" normalizeH="0" baseline="0" noProof="0" dirty="0">
                  <a:ln>
                    <a:noFill/>
                  </a:ln>
                  <a:solidFill>
                    <a:prstClr val="black"/>
                  </a:solidFill>
                  <a:effectLst/>
                  <a:uLnTx/>
                  <a:uFillTx/>
                  <a:latin typeface="微软雅黑"/>
                  <a:ea typeface="微软雅黑"/>
                  <a:cs typeface="+mn-cs"/>
                  <a:sym typeface="宋体" panose="02010600030101010101" pitchFamily="2" charset="-122"/>
                </a:rPr>
                <a:t>经验丰富的管理团队</a:t>
              </a:r>
            </a:p>
          </p:txBody>
        </p:sp>
      </p:grpSp>
      <p:sp>
        <p:nvSpPr>
          <p:cNvPr id="89" name="任意多边形: 形状 88">
            <a:extLst>
              <a:ext uri="{FF2B5EF4-FFF2-40B4-BE49-F238E27FC236}">
                <a16:creationId xmlns:a16="http://schemas.microsoft.com/office/drawing/2014/main" xmlns="" id="{D6CD22E8-6429-45E0-B511-08F5AA39038D}"/>
              </a:ext>
            </a:extLst>
          </p:cNvPr>
          <p:cNvSpPr/>
          <p:nvPr/>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任意多边形: 形状 89">
            <a:extLst>
              <a:ext uri="{FF2B5EF4-FFF2-40B4-BE49-F238E27FC236}">
                <a16:creationId xmlns:a16="http://schemas.microsoft.com/office/drawing/2014/main" xmlns="" id="{14FCDE41-98BE-4A20-9712-158AF299BE1A}"/>
              </a:ext>
            </a:extLst>
          </p:cNvPr>
          <p:cNvSpPr/>
          <p:nvPr/>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矩形 90">
            <a:extLst>
              <a:ext uri="{FF2B5EF4-FFF2-40B4-BE49-F238E27FC236}">
                <a16:creationId xmlns:a16="http://schemas.microsoft.com/office/drawing/2014/main" xmlns="" id="{54C32D9C-CB8C-48C6-95A0-7F665C9F65F0}"/>
              </a:ext>
            </a:extLst>
          </p:cNvPr>
          <p:cNvSpPr/>
          <p:nvPr/>
        </p:nvSpPr>
        <p:spPr>
          <a:xfrm>
            <a:off x="4572001" y="5633909"/>
            <a:ext cx="3047998" cy="1186963"/>
          </a:xfrm>
          <a:custGeom>
            <a:avLst/>
            <a:gdLst>
              <a:gd name="connsiteX0" fmla="*/ 0 w 2760494"/>
              <a:gd name="connsiteY0" fmla="*/ 0 h 1162579"/>
              <a:gd name="connsiteX1" fmla="*/ 2760494 w 2760494"/>
              <a:gd name="connsiteY1" fmla="*/ 0 h 1162579"/>
              <a:gd name="connsiteX2" fmla="*/ 2760494 w 2760494"/>
              <a:gd name="connsiteY2" fmla="*/ 1162579 h 1162579"/>
              <a:gd name="connsiteX3" fmla="*/ 0 w 2760494"/>
              <a:gd name="connsiteY3" fmla="*/ 1162579 h 1162579"/>
              <a:gd name="connsiteX4" fmla="*/ 0 w 2760494"/>
              <a:gd name="connsiteY4" fmla="*/ 0 h 1162579"/>
              <a:gd name="connsiteX0" fmla="*/ 0 w 2760494"/>
              <a:gd name="connsiteY0" fmla="*/ 0 h 1162579"/>
              <a:gd name="connsiteX1" fmla="*/ 2760494 w 2760494"/>
              <a:gd name="connsiteY1" fmla="*/ 0 h 1162579"/>
              <a:gd name="connsiteX2" fmla="*/ 2760494 w 2760494"/>
              <a:gd name="connsiteY2" fmla="*/ 1162579 h 1162579"/>
              <a:gd name="connsiteX3" fmla="*/ 1375167 w 2760494"/>
              <a:gd name="connsiteY3" fmla="*/ 1156483 h 1162579"/>
              <a:gd name="connsiteX4" fmla="*/ 0 w 2760494"/>
              <a:gd name="connsiteY4" fmla="*/ 1162579 h 1162579"/>
              <a:gd name="connsiteX5" fmla="*/ 0 w 2760494"/>
              <a:gd name="connsiteY5" fmla="*/ 0 h 1162579"/>
              <a:gd name="connsiteX0" fmla="*/ 0 w 2760494"/>
              <a:gd name="connsiteY0" fmla="*/ 0 h 1186963"/>
              <a:gd name="connsiteX1" fmla="*/ 2760494 w 2760494"/>
              <a:gd name="connsiteY1" fmla="*/ 0 h 1186963"/>
              <a:gd name="connsiteX2" fmla="*/ 2760494 w 2760494"/>
              <a:gd name="connsiteY2" fmla="*/ 1162579 h 1186963"/>
              <a:gd name="connsiteX3" fmla="*/ 1380247 w 2760494"/>
              <a:gd name="connsiteY3" fmla="*/ 1186963 h 1186963"/>
              <a:gd name="connsiteX4" fmla="*/ 0 w 2760494"/>
              <a:gd name="connsiteY4" fmla="*/ 1162579 h 1186963"/>
              <a:gd name="connsiteX5" fmla="*/ 0 w 2760494"/>
              <a:gd name="connsiteY5" fmla="*/ 0 h 1186963"/>
              <a:gd name="connsiteX0" fmla="*/ 0 w 2760494"/>
              <a:gd name="connsiteY0" fmla="*/ 0 h 1186963"/>
              <a:gd name="connsiteX1" fmla="*/ 2760494 w 2760494"/>
              <a:gd name="connsiteY1" fmla="*/ 0 h 1186963"/>
              <a:gd name="connsiteX2" fmla="*/ 2760494 w 2760494"/>
              <a:gd name="connsiteY2" fmla="*/ 1162579 h 1186963"/>
              <a:gd name="connsiteX3" fmla="*/ 1380247 w 2760494"/>
              <a:gd name="connsiteY3" fmla="*/ 1186963 h 1186963"/>
              <a:gd name="connsiteX4" fmla="*/ 0 w 2760494"/>
              <a:gd name="connsiteY4" fmla="*/ 1162579 h 1186963"/>
              <a:gd name="connsiteX5" fmla="*/ 0 w 2760494"/>
              <a:gd name="connsiteY5" fmla="*/ 0 h 118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0494" h="1186963">
                <a:moveTo>
                  <a:pt x="0" y="0"/>
                </a:moveTo>
                <a:lnTo>
                  <a:pt x="2760494" y="0"/>
                </a:lnTo>
                <a:lnTo>
                  <a:pt x="2760494" y="1162579"/>
                </a:lnTo>
                <a:lnTo>
                  <a:pt x="1380247" y="1186963"/>
                </a:lnTo>
                <a:lnTo>
                  <a:pt x="0" y="1162579"/>
                </a:lnTo>
                <a:lnTo>
                  <a:pt x="0" y="0"/>
                </a:lnTo>
                <a:close/>
              </a:path>
            </a:pathLst>
          </a:custGeom>
          <a:gradFill>
            <a:gsLst>
              <a:gs pos="0">
                <a:schemeClr val="bg1">
                  <a:alpha val="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B9BC7F42-6E94-491B-95B5-FED04E391205}"/>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B2383FFF-01C6-418B-8143-20975D77BC17}"/>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AB7B8D48-7BA2-49B0-98DA-BD6086F32E28}"/>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E9B4F5EE-1EE0-43E4-93AD-EAB80EC5644B}"/>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66872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xmlns="" id="{827DFDF2-1617-427C-BDD3-0E10A2C3D5DB}"/>
              </a:ext>
            </a:extLst>
          </p:cNvPr>
          <p:cNvSpPr/>
          <p:nvPr/>
        </p:nvSpPr>
        <p:spPr>
          <a:xfrm>
            <a:off x="10701018" y="4769317"/>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B362B422-08CC-4094-A85A-B3AB39888213}"/>
              </a:ext>
            </a:extLst>
          </p:cNvPr>
          <p:cNvSpPr/>
          <p:nvPr/>
        </p:nvSpPr>
        <p:spPr>
          <a:xfrm>
            <a:off x="10701018" y="191723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24AD3CD8-25E0-4D0F-9DAC-3CE7AFAF6B81}"/>
              </a:ext>
            </a:extLst>
          </p:cNvPr>
          <p:cNvSpPr/>
          <p:nvPr/>
        </p:nvSpPr>
        <p:spPr>
          <a:xfrm>
            <a:off x="660400" y="4769317"/>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F164960-67B0-4273-8256-CCFFA298740B}"/>
              </a:ext>
            </a:extLst>
          </p:cNvPr>
          <p:cNvSpPr/>
          <p:nvPr/>
        </p:nvSpPr>
        <p:spPr>
          <a:xfrm>
            <a:off x="660400" y="191723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p:txBody>
          <a:bodyPr/>
          <a:lstStyle/>
          <a:p>
            <a:pPr lvl="0"/>
            <a:r>
              <a:rPr lang="en-US" altLang="zh-CN" dirty="0"/>
              <a:t>MARKET ANALYSIS</a:t>
            </a: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660400" y="1707314"/>
            <a:ext cx="5435600" cy="307777"/>
          </a:xfrm>
          <a:prstGeom prst="rect">
            <a:avLst/>
          </a:prstGeom>
          <a:noFill/>
        </p:spPr>
        <p:txBody>
          <a:bodyPr wrap="square" lIns="0" tIns="0" rIns="0" bIns="0">
            <a:spAutoFit/>
          </a:bodyPr>
          <a:lstStyle/>
          <a:p>
            <a:pPr algn="just"/>
            <a:r>
              <a:rPr lang="zh-CN" altLang="en-US" sz="2000" b="1" dirty="0">
                <a:latin typeface="+mj-ea"/>
                <a:ea typeface="+mj-ea"/>
              </a:rPr>
              <a:t>高收益资产越来越难</a:t>
            </a:r>
          </a:p>
        </p:txBody>
      </p:sp>
      <p:sp>
        <p:nvSpPr>
          <p:cNvPr id="22" name="文本框 21">
            <a:extLst>
              <a:ext uri="{FF2B5EF4-FFF2-40B4-BE49-F238E27FC236}">
                <a16:creationId xmlns:a16="http://schemas.microsoft.com/office/drawing/2014/main" xmlns="" id="{8E7A6BBA-13AD-4CCF-8269-E339324C32B1}"/>
              </a:ext>
            </a:extLst>
          </p:cNvPr>
          <p:cNvSpPr txBox="1"/>
          <p:nvPr/>
        </p:nvSpPr>
        <p:spPr>
          <a:xfrm>
            <a:off x="660400" y="2106967"/>
            <a:ext cx="4224116" cy="1435458"/>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43" name="箭头: 环形 42">
            <a:extLst>
              <a:ext uri="{FF2B5EF4-FFF2-40B4-BE49-F238E27FC236}">
                <a16:creationId xmlns:a16="http://schemas.microsoft.com/office/drawing/2014/main" xmlns="" id="{BF32DDC6-1F48-4183-9974-59AEA6F59C74}"/>
              </a:ext>
            </a:extLst>
          </p:cNvPr>
          <p:cNvSpPr/>
          <p:nvPr/>
        </p:nvSpPr>
        <p:spPr>
          <a:xfrm>
            <a:off x="5523753" y="1678570"/>
            <a:ext cx="1584750" cy="1584912"/>
          </a:xfrm>
          <a:prstGeom prst="circularArrow">
            <a:avLst>
              <a:gd name="adj1" fmla="val 10980"/>
              <a:gd name="adj2" fmla="val 1142322"/>
              <a:gd name="adj3" fmla="val 4500000"/>
              <a:gd name="adj4" fmla="val 108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任意多边形: 形状 43">
            <a:extLst>
              <a:ext uri="{FF2B5EF4-FFF2-40B4-BE49-F238E27FC236}">
                <a16:creationId xmlns:a16="http://schemas.microsoft.com/office/drawing/2014/main" xmlns="" id="{A7E283D0-7DF3-4F94-A5D3-F2DEA388D7FE}"/>
              </a:ext>
            </a:extLst>
          </p:cNvPr>
          <p:cNvSpPr/>
          <p:nvPr/>
        </p:nvSpPr>
        <p:spPr>
          <a:xfrm>
            <a:off x="5873641" y="2252265"/>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01</a:t>
            </a:r>
            <a:endParaRPr lang="zh-CN" altLang="en-US" sz="2000" b="1" kern="1200" dirty="0">
              <a:latin typeface="+mj-ea"/>
              <a:ea typeface="+mj-ea"/>
            </a:endParaRPr>
          </a:p>
        </p:txBody>
      </p:sp>
      <p:sp>
        <p:nvSpPr>
          <p:cNvPr id="45" name="形状 44">
            <a:extLst>
              <a:ext uri="{FF2B5EF4-FFF2-40B4-BE49-F238E27FC236}">
                <a16:creationId xmlns:a16="http://schemas.microsoft.com/office/drawing/2014/main" xmlns="" id="{08EA2109-4643-4BE7-9C52-651CAFEB489E}"/>
              </a:ext>
            </a:extLst>
          </p:cNvPr>
          <p:cNvSpPr/>
          <p:nvPr/>
        </p:nvSpPr>
        <p:spPr>
          <a:xfrm>
            <a:off x="5083495" y="2589337"/>
            <a:ext cx="1584750" cy="1584912"/>
          </a:xfrm>
          <a:prstGeom prst="leftCircularArrow">
            <a:avLst>
              <a:gd name="adj1" fmla="val 10980"/>
              <a:gd name="adj2" fmla="val 1142322"/>
              <a:gd name="adj3" fmla="val 6300000"/>
              <a:gd name="adj4" fmla="val 189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任意多边形: 形状 45">
            <a:extLst>
              <a:ext uri="{FF2B5EF4-FFF2-40B4-BE49-F238E27FC236}">
                <a16:creationId xmlns:a16="http://schemas.microsoft.com/office/drawing/2014/main" xmlns="" id="{1E03D222-CA99-409E-B9FB-A3FDEBA1B48A}"/>
              </a:ext>
            </a:extLst>
          </p:cNvPr>
          <p:cNvSpPr/>
          <p:nvPr/>
        </p:nvSpPr>
        <p:spPr>
          <a:xfrm>
            <a:off x="5431599" y="3164714"/>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02</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47" name="箭头: 环形 46">
            <a:extLst>
              <a:ext uri="{FF2B5EF4-FFF2-40B4-BE49-F238E27FC236}">
                <a16:creationId xmlns:a16="http://schemas.microsoft.com/office/drawing/2014/main" xmlns="" id="{70E72BEE-4E2E-409F-8FAB-28AB83B8DD4C}"/>
              </a:ext>
            </a:extLst>
          </p:cNvPr>
          <p:cNvSpPr/>
          <p:nvPr/>
        </p:nvSpPr>
        <p:spPr>
          <a:xfrm>
            <a:off x="5523753" y="3503467"/>
            <a:ext cx="1584750" cy="1584912"/>
          </a:xfrm>
          <a:prstGeom prst="circularArrow">
            <a:avLst>
              <a:gd name="adj1" fmla="val 10980"/>
              <a:gd name="adj2" fmla="val 1142322"/>
              <a:gd name="adj3" fmla="val 4500000"/>
              <a:gd name="adj4" fmla="val 13500000"/>
              <a:gd name="adj5" fmla="val 1250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任意多边形: 形状 47">
            <a:extLst>
              <a:ext uri="{FF2B5EF4-FFF2-40B4-BE49-F238E27FC236}">
                <a16:creationId xmlns:a16="http://schemas.microsoft.com/office/drawing/2014/main" xmlns="" id="{AE11EC8F-60F7-424E-86DA-37587D443807}"/>
              </a:ext>
            </a:extLst>
          </p:cNvPr>
          <p:cNvSpPr/>
          <p:nvPr/>
        </p:nvSpPr>
        <p:spPr>
          <a:xfrm>
            <a:off x="5873641" y="4077162"/>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latin typeface="+mj-ea"/>
                <a:ea typeface="+mj-ea"/>
              </a:rPr>
              <a:t>03</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49" name="空心弧 48">
            <a:extLst>
              <a:ext uri="{FF2B5EF4-FFF2-40B4-BE49-F238E27FC236}">
                <a16:creationId xmlns:a16="http://schemas.microsoft.com/office/drawing/2014/main" xmlns="" id="{39952271-4557-4C34-B9DA-9325DE8C8A7E}"/>
              </a:ext>
            </a:extLst>
          </p:cNvPr>
          <p:cNvSpPr/>
          <p:nvPr/>
        </p:nvSpPr>
        <p:spPr>
          <a:xfrm>
            <a:off x="5196458" y="4519307"/>
            <a:ext cx="1361500" cy="1362158"/>
          </a:xfrm>
          <a:prstGeom prst="blockArc">
            <a:avLst>
              <a:gd name="adj1" fmla="val 0"/>
              <a:gd name="adj2" fmla="val 18900000"/>
              <a:gd name="adj3" fmla="val 12740"/>
            </a:avLst>
          </a:prstGeom>
          <a:scene3d>
            <a:camera prst="orthographicFront"/>
            <a:lightRig rig="threePt" dir="t"/>
          </a:scene3d>
          <a:sp3d prstMaterial="matte">
            <a:bevelT w="12700" h="25400" prst="coolSlan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任意多边形: 形状 49">
            <a:extLst>
              <a:ext uri="{FF2B5EF4-FFF2-40B4-BE49-F238E27FC236}">
                <a16:creationId xmlns:a16="http://schemas.microsoft.com/office/drawing/2014/main" xmlns="" id="{FEAC69BF-D287-4E61-8630-29A1DFB89565}"/>
              </a:ext>
            </a:extLst>
          </p:cNvPr>
          <p:cNvSpPr/>
          <p:nvPr/>
        </p:nvSpPr>
        <p:spPr>
          <a:xfrm>
            <a:off x="5431599" y="4989611"/>
            <a:ext cx="884380" cy="442144"/>
          </a:xfrm>
          <a:custGeom>
            <a:avLst/>
            <a:gdLst>
              <a:gd name="connsiteX0" fmla="*/ 0 w 884380"/>
              <a:gd name="connsiteY0" fmla="*/ 0 h 442144"/>
              <a:gd name="connsiteX1" fmla="*/ 884380 w 884380"/>
              <a:gd name="connsiteY1" fmla="*/ 0 h 442144"/>
              <a:gd name="connsiteX2" fmla="*/ 884380 w 884380"/>
              <a:gd name="connsiteY2" fmla="*/ 442144 h 442144"/>
              <a:gd name="connsiteX3" fmla="*/ 0 w 884380"/>
              <a:gd name="connsiteY3" fmla="*/ 442144 h 442144"/>
              <a:gd name="connsiteX4" fmla="*/ 0 w 884380"/>
              <a:gd name="connsiteY4" fmla="*/ 0 h 442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380" h="442144">
                <a:moveTo>
                  <a:pt x="0" y="0"/>
                </a:moveTo>
                <a:lnTo>
                  <a:pt x="884380" y="0"/>
                </a:lnTo>
                <a:lnTo>
                  <a:pt x="884380" y="442144"/>
                </a:lnTo>
                <a:lnTo>
                  <a:pt x="0" y="4421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dirty="0">
                <a:solidFill>
                  <a:prstClr val="black">
                    <a:hueOff val="0"/>
                    <a:satOff val="0"/>
                    <a:lumOff val="0"/>
                    <a:alphaOff val="0"/>
                  </a:prstClr>
                </a:solidFill>
                <a:latin typeface="+mj-ea"/>
                <a:ea typeface="+mj-ea"/>
                <a:cs typeface="+mn-cs"/>
              </a:rPr>
              <a:t>04</a:t>
            </a:r>
            <a:endParaRPr lang="zh-CN" altLang="en-US" sz="2000" b="1" kern="1200" dirty="0">
              <a:solidFill>
                <a:prstClr val="black">
                  <a:hueOff val="0"/>
                  <a:satOff val="0"/>
                  <a:lumOff val="0"/>
                  <a:alphaOff val="0"/>
                </a:prstClr>
              </a:solidFill>
              <a:latin typeface="微软雅黑"/>
              <a:ea typeface="微软雅黑"/>
              <a:cs typeface="+mn-cs"/>
            </a:endParaRPr>
          </a:p>
        </p:txBody>
      </p:sp>
      <p:sp>
        <p:nvSpPr>
          <p:cNvPr id="36" name="文本框 35">
            <a:extLst>
              <a:ext uri="{FF2B5EF4-FFF2-40B4-BE49-F238E27FC236}">
                <a16:creationId xmlns:a16="http://schemas.microsoft.com/office/drawing/2014/main" xmlns="" id="{AC09576B-C22E-4B7B-A54C-D188A19E4D7F}"/>
              </a:ext>
            </a:extLst>
          </p:cNvPr>
          <p:cNvSpPr txBox="1"/>
          <p:nvPr/>
        </p:nvSpPr>
        <p:spPr>
          <a:xfrm>
            <a:off x="660400" y="4588142"/>
            <a:ext cx="5435600" cy="307777"/>
          </a:xfrm>
          <a:prstGeom prst="rect">
            <a:avLst/>
          </a:prstGeom>
          <a:noFill/>
        </p:spPr>
        <p:txBody>
          <a:bodyPr wrap="square" lIns="0" tIns="0" rIns="0" bIns="0">
            <a:spAutoFit/>
          </a:bodyPr>
          <a:lstStyle/>
          <a:p>
            <a:pPr algn="just"/>
            <a:r>
              <a:rPr lang="zh-CN" altLang="en-US" sz="2000" b="1" dirty="0">
                <a:latin typeface="+mj-ea"/>
                <a:ea typeface="+mj-ea"/>
              </a:rPr>
              <a:t>金融产品的投入巨大</a:t>
            </a:r>
          </a:p>
        </p:txBody>
      </p:sp>
      <p:sp>
        <p:nvSpPr>
          <p:cNvPr id="37" name="文本框 36">
            <a:extLst>
              <a:ext uri="{FF2B5EF4-FFF2-40B4-BE49-F238E27FC236}">
                <a16:creationId xmlns:a16="http://schemas.microsoft.com/office/drawing/2014/main" xmlns="" id="{3AC61F00-C2A2-4F30-941C-A1BB7A8AB5A2}"/>
              </a:ext>
            </a:extLst>
          </p:cNvPr>
          <p:cNvSpPr txBox="1"/>
          <p:nvPr/>
        </p:nvSpPr>
        <p:spPr>
          <a:xfrm>
            <a:off x="660400" y="4987795"/>
            <a:ext cx="4224116" cy="1435458"/>
          </a:xfrm>
          <a:prstGeom prst="rect">
            <a:avLst/>
          </a:prstGeom>
          <a:noFill/>
        </p:spPr>
        <p:txBody>
          <a:bodyPr wrap="square" lIns="0" tIns="0" rIns="0" bIns="0">
            <a:spAutoFit/>
          </a:bodyPr>
          <a:lstStyle/>
          <a:p>
            <a:pPr algn="just">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38" name="文本框 37">
            <a:extLst>
              <a:ext uri="{FF2B5EF4-FFF2-40B4-BE49-F238E27FC236}">
                <a16:creationId xmlns:a16="http://schemas.microsoft.com/office/drawing/2014/main" xmlns="" id="{D8E651FB-6DEA-4B3F-9D18-6A5D148DB59E}"/>
              </a:ext>
            </a:extLst>
          </p:cNvPr>
          <p:cNvSpPr txBox="1"/>
          <p:nvPr/>
        </p:nvSpPr>
        <p:spPr>
          <a:xfrm>
            <a:off x="7498079" y="1707314"/>
            <a:ext cx="4020817" cy="307777"/>
          </a:xfrm>
          <a:prstGeom prst="rect">
            <a:avLst/>
          </a:prstGeom>
          <a:noFill/>
        </p:spPr>
        <p:txBody>
          <a:bodyPr wrap="square" lIns="0" tIns="0" rIns="0" bIns="0">
            <a:spAutoFit/>
          </a:bodyPr>
          <a:lstStyle/>
          <a:p>
            <a:pPr algn="r"/>
            <a:r>
              <a:rPr lang="zh-CN" altLang="en-US" sz="2000" b="1" dirty="0">
                <a:latin typeface="+mj-ea"/>
                <a:ea typeface="+mj-ea"/>
              </a:rPr>
              <a:t>低成本资金吸收困难</a:t>
            </a:r>
          </a:p>
        </p:txBody>
      </p:sp>
      <p:sp>
        <p:nvSpPr>
          <p:cNvPr id="39" name="文本框 38">
            <a:extLst>
              <a:ext uri="{FF2B5EF4-FFF2-40B4-BE49-F238E27FC236}">
                <a16:creationId xmlns:a16="http://schemas.microsoft.com/office/drawing/2014/main" xmlns="" id="{A8319BAB-AFC3-4453-BEC4-A70D54F485EA}"/>
              </a:ext>
            </a:extLst>
          </p:cNvPr>
          <p:cNvSpPr txBox="1"/>
          <p:nvPr/>
        </p:nvSpPr>
        <p:spPr>
          <a:xfrm>
            <a:off x="7294781" y="2106967"/>
            <a:ext cx="4224116" cy="1435458"/>
          </a:xfrm>
          <a:prstGeom prst="rect">
            <a:avLst/>
          </a:prstGeom>
          <a:noFill/>
        </p:spPr>
        <p:txBody>
          <a:bodyPr wrap="square" lIns="0" tIns="0" rIns="0" bIns="0">
            <a:spAutoFit/>
          </a:bodyPr>
          <a:lstStyle/>
          <a:p>
            <a:pPr algn="r">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sp>
        <p:nvSpPr>
          <p:cNvPr id="40" name="文本框 39">
            <a:extLst>
              <a:ext uri="{FF2B5EF4-FFF2-40B4-BE49-F238E27FC236}">
                <a16:creationId xmlns:a16="http://schemas.microsoft.com/office/drawing/2014/main" xmlns="" id="{70CA9F61-5ACA-4284-AA0C-F8472613545F}"/>
              </a:ext>
            </a:extLst>
          </p:cNvPr>
          <p:cNvSpPr txBox="1"/>
          <p:nvPr/>
        </p:nvSpPr>
        <p:spPr>
          <a:xfrm>
            <a:off x="7498079" y="4588142"/>
            <a:ext cx="4020817" cy="307777"/>
          </a:xfrm>
          <a:prstGeom prst="rect">
            <a:avLst/>
          </a:prstGeom>
          <a:noFill/>
        </p:spPr>
        <p:txBody>
          <a:bodyPr wrap="square" lIns="0" tIns="0" rIns="0" bIns="0">
            <a:spAutoFit/>
          </a:bodyPr>
          <a:lstStyle/>
          <a:p>
            <a:pPr algn="r"/>
            <a:r>
              <a:rPr lang="zh-CN" altLang="en-US" sz="2000" b="1" dirty="0">
                <a:latin typeface="+mj-ea"/>
                <a:ea typeface="+mj-ea"/>
              </a:rPr>
              <a:t>精准客户营销成本高</a:t>
            </a:r>
          </a:p>
        </p:txBody>
      </p:sp>
      <p:sp>
        <p:nvSpPr>
          <p:cNvPr id="41" name="文本框 40">
            <a:extLst>
              <a:ext uri="{FF2B5EF4-FFF2-40B4-BE49-F238E27FC236}">
                <a16:creationId xmlns:a16="http://schemas.microsoft.com/office/drawing/2014/main" xmlns="" id="{F2830809-4C32-4DAE-AE2B-BAB9F6FAABEE}"/>
              </a:ext>
            </a:extLst>
          </p:cNvPr>
          <p:cNvSpPr txBox="1"/>
          <p:nvPr/>
        </p:nvSpPr>
        <p:spPr>
          <a:xfrm>
            <a:off x="7294781" y="4987795"/>
            <a:ext cx="4224116" cy="1435458"/>
          </a:xfrm>
          <a:prstGeom prst="rect">
            <a:avLst/>
          </a:prstGeom>
          <a:noFill/>
        </p:spPr>
        <p:txBody>
          <a:bodyPr wrap="square" lIns="0" tIns="0" rIns="0" bIns="0">
            <a:spAutoFit/>
          </a:bodyPr>
          <a:lstStyle/>
          <a:p>
            <a:pPr algn="r">
              <a:lnSpc>
                <a:spcPct val="150000"/>
              </a:lnSpc>
            </a:pPr>
            <a:r>
              <a:rPr lang="zh-CN" altLang="en-US" sz="1600" dirty="0">
                <a:latin typeface="+mn-ea"/>
              </a:rPr>
              <a:t>金融是以货币本身为经营目的，通过货币融通使货币增值的经济活动，包括以银行为中心的间接投融资和以投资银行为中心的直接投融资两种形式</a:t>
            </a:r>
          </a:p>
        </p:txBody>
      </p:sp>
      <p:grpSp>
        <p:nvGrpSpPr>
          <p:cNvPr id="27" name="组合 26">
            <a:extLst>
              <a:ext uri="{FF2B5EF4-FFF2-40B4-BE49-F238E27FC236}">
                <a16:creationId xmlns:a16="http://schemas.microsoft.com/office/drawing/2014/main" xmlns="" id="{B6336293-EF8F-4F1C-BD91-4C7743F3444B}"/>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D81DD613-B0E2-4DE9-8B19-E7E6186F494F}"/>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市场痛点</a:t>
              </a:r>
            </a:p>
          </p:txBody>
        </p:sp>
        <p:sp>
          <p:nvSpPr>
            <p:cNvPr id="29" name="Right Triangle 5">
              <a:extLst>
                <a:ext uri="{FF2B5EF4-FFF2-40B4-BE49-F238E27FC236}">
                  <a16:creationId xmlns:a16="http://schemas.microsoft.com/office/drawing/2014/main" xmlns="" id="{6D455DDF-6CD0-4734-BF2A-D540DEF363BD}"/>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676351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0295DE66-083E-4B8C-B8F1-CAD9DD2F7F5B}"/>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6" name="文本占位符 5">
            <a:extLst>
              <a:ext uri="{FF2B5EF4-FFF2-40B4-BE49-F238E27FC236}">
                <a16:creationId xmlns:a16="http://schemas.microsoft.com/office/drawing/2014/main" xmlns="" id="{DEFE8B3E-374B-4451-A028-8617CBCE8134}"/>
              </a:ext>
            </a:extLst>
          </p:cNvPr>
          <p:cNvSpPr>
            <a:spLocks noGrp="1"/>
          </p:cNvSpPr>
          <p:nvPr>
            <p:ph type="body" sz="quarter" idx="11"/>
          </p:nvPr>
        </p:nvSpPr>
        <p:spPr/>
        <p:txBody>
          <a:bodyPr/>
          <a:lstStyle/>
          <a:p>
            <a:pPr lvl="0"/>
            <a:r>
              <a:rPr lang="en-US" altLang="zh-CN" dirty="0"/>
              <a:t>MARKET ANALYSIS</a:t>
            </a:r>
          </a:p>
        </p:txBody>
      </p:sp>
      <p:grpSp>
        <p:nvGrpSpPr>
          <p:cNvPr id="25" name="组合 24">
            <a:extLst>
              <a:ext uri="{FF2B5EF4-FFF2-40B4-BE49-F238E27FC236}">
                <a16:creationId xmlns:a16="http://schemas.microsoft.com/office/drawing/2014/main" xmlns="" id="{6C68EA10-802F-4526-B0FE-F1195DC1CC0D}"/>
              </a:ext>
            </a:extLst>
          </p:cNvPr>
          <p:cNvGrpSpPr/>
          <p:nvPr/>
        </p:nvGrpSpPr>
        <p:grpSpPr>
          <a:xfrm>
            <a:off x="9542777" y="341302"/>
            <a:ext cx="1976121" cy="788291"/>
            <a:chOff x="1651086" y="1188625"/>
            <a:chExt cx="1122851" cy="447914"/>
          </a:xfrm>
          <a:solidFill>
            <a:schemeClr val="accent2"/>
          </a:solidFill>
        </p:grpSpPr>
        <p:sp>
          <p:nvSpPr>
            <p:cNvPr id="26" name="Rectangle 4">
              <a:extLst>
                <a:ext uri="{FF2B5EF4-FFF2-40B4-BE49-F238E27FC236}">
                  <a16:creationId xmlns:a16="http://schemas.microsoft.com/office/drawing/2014/main" xmlns="" id="{4A17C0BF-C306-4903-97ED-B4AB1194204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竞品分析</a:t>
              </a:r>
            </a:p>
          </p:txBody>
        </p:sp>
        <p:sp>
          <p:nvSpPr>
            <p:cNvPr id="27" name="Right Triangle 5">
              <a:extLst>
                <a:ext uri="{FF2B5EF4-FFF2-40B4-BE49-F238E27FC236}">
                  <a16:creationId xmlns:a16="http://schemas.microsoft.com/office/drawing/2014/main" xmlns="" id="{A20F86E4-11F7-43F2-9B8D-D66C1E6DB350}"/>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9" name="文本框 28">
            <a:extLst>
              <a:ext uri="{FF2B5EF4-FFF2-40B4-BE49-F238E27FC236}">
                <a16:creationId xmlns:a16="http://schemas.microsoft.com/office/drawing/2014/main" xmlns="" id="{B107D2DC-E903-4095-A198-BDAEB373B4EE}"/>
              </a:ext>
            </a:extLst>
          </p:cNvPr>
          <p:cNvSpPr txBox="1"/>
          <p:nvPr/>
        </p:nvSpPr>
        <p:spPr>
          <a:xfrm>
            <a:off x="1529700" y="1474558"/>
            <a:ext cx="9527650" cy="789127"/>
          </a:xfrm>
          <a:prstGeom prst="rect">
            <a:avLst/>
          </a:prstGeom>
          <a:noFill/>
        </p:spPr>
        <p:txBody>
          <a:bodyPr wrap="square">
            <a:spAutoFit/>
          </a:bodyPr>
          <a:lstStyle/>
          <a:p>
            <a:pPr algn="ctr">
              <a:lnSpc>
                <a:spcPct val="150000"/>
              </a:lnSpc>
            </a:pPr>
            <a:r>
              <a:rPr lang="zh-CN" altLang="en-US" sz="1600" dirty="0">
                <a:latin typeface="+mn-ea"/>
              </a:rPr>
              <a:t>金融是货币资金融通的总称</a:t>
            </a:r>
            <a:endParaRPr lang="en-US" altLang="zh-CN" sz="1600" dirty="0">
              <a:latin typeface="+mn-ea"/>
            </a:endParaRPr>
          </a:p>
          <a:p>
            <a:pPr algn="ctr">
              <a:lnSpc>
                <a:spcPct val="150000"/>
              </a:lnSpc>
            </a:pPr>
            <a:r>
              <a:rPr lang="zh-CN" altLang="en-US" sz="1600" dirty="0">
                <a:latin typeface="+mn-ea"/>
              </a:rPr>
              <a:t>主要指与货币流通和银行信用相关的各种活动</a:t>
            </a:r>
          </a:p>
        </p:txBody>
      </p:sp>
      <p:sp>
        <p:nvSpPr>
          <p:cNvPr id="61" name="任意多边形: 形状 38">
            <a:extLst>
              <a:ext uri="{FF2B5EF4-FFF2-40B4-BE49-F238E27FC236}">
                <a16:creationId xmlns:a16="http://schemas.microsoft.com/office/drawing/2014/main" xmlns="" id="{97DF3134-D807-4A24-A670-A62482B3BB3C}"/>
              </a:ext>
            </a:extLst>
          </p:cNvPr>
          <p:cNvSpPr/>
          <p:nvPr/>
        </p:nvSpPr>
        <p:spPr>
          <a:xfrm>
            <a:off x="5084127" y="2333532"/>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2000" kern="1200"/>
          </a:p>
        </p:txBody>
      </p:sp>
      <p:sp>
        <p:nvSpPr>
          <p:cNvPr id="62" name="任意多边形: 形状 39">
            <a:extLst>
              <a:ext uri="{FF2B5EF4-FFF2-40B4-BE49-F238E27FC236}">
                <a16:creationId xmlns:a16="http://schemas.microsoft.com/office/drawing/2014/main" xmlns="" id="{48966E87-9585-40EA-8683-4C321CC11711}"/>
              </a:ext>
            </a:extLst>
          </p:cNvPr>
          <p:cNvSpPr/>
          <p:nvPr/>
        </p:nvSpPr>
        <p:spPr>
          <a:xfrm>
            <a:off x="581436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a:p>
        </p:txBody>
      </p:sp>
      <p:sp>
        <p:nvSpPr>
          <p:cNvPr id="63" name="任意多边形: 形状 40">
            <a:extLst>
              <a:ext uri="{FF2B5EF4-FFF2-40B4-BE49-F238E27FC236}">
                <a16:creationId xmlns:a16="http://schemas.microsoft.com/office/drawing/2014/main" xmlns="" id="{B277E4C7-F985-4E95-82A4-67E100FFE931}"/>
              </a:ext>
            </a:extLst>
          </p:cNvPr>
          <p:cNvSpPr/>
          <p:nvPr/>
        </p:nvSpPr>
        <p:spPr>
          <a:xfrm>
            <a:off x="435389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dirty="0"/>
          </a:p>
        </p:txBody>
      </p:sp>
      <p:sp>
        <p:nvSpPr>
          <p:cNvPr id="64" name="矩形 63">
            <a:extLst>
              <a:ext uri="{FF2B5EF4-FFF2-40B4-BE49-F238E27FC236}">
                <a16:creationId xmlns:a16="http://schemas.microsoft.com/office/drawing/2014/main" xmlns="" id="{A113C202-EE0F-424E-B28E-1A6B59E61F7A}"/>
              </a:ext>
            </a:extLst>
          </p:cNvPr>
          <p:cNvSpPr/>
          <p:nvPr/>
        </p:nvSpPr>
        <p:spPr>
          <a:xfrm>
            <a:off x="5401379" y="3075629"/>
            <a:ext cx="1389242" cy="400110"/>
          </a:xfrm>
          <a:prstGeom prst="rect">
            <a:avLst/>
          </a:prstGeom>
          <a:noFill/>
        </p:spPr>
        <p:txBody>
          <a:bodyPr wrap="square">
            <a:sp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公司产品</a:t>
            </a:r>
          </a:p>
        </p:txBody>
      </p:sp>
      <p:sp>
        <p:nvSpPr>
          <p:cNvPr id="65" name="矩形 64">
            <a:extLst>
              <a:ext uri="{FF2B5EF4-FFF2-40B4-BE49-F238E27FC236}">
                <a16:creationId xmlns:a16="http://schemas.microsoft.com/office/drawing/2014/main" xmlns="" id="{2507CAA7-C29E-4823-95FB-1878ADE31224}"/>
              </a:ext>
            </a:extLst>
          </p:cNvPr>
          <p:cNvSpPr/>
          <p:nvPr/>
        </p:nvSpPr>
        <p:spPr>
          <a:xfrm>
            <a:off x="4833054" y="4419590"/>
            <a:ext cx="1065423" cy="400110"/>
          </a:xfrm>
          <a:prstGeom prst="rect">
            <a:avLst/>
          </a:prstGeom>
          <a:noFill/>
        </p:spPr>
        <p:txBody>
          <a:bodyPr wrap="square">
            <a:spAutoFit/>
          </a:bodyPr>
          <a:lstStyle/>
          <a:p>
            <a:pPr algn="ctr">
              <a:defRPr/>
            </a:pPr>
            <a:r>
              <a:rPr lang="en-US" altLang="zh-CN" sz="2000" b="1" dirty="0">
                <a:solidFill>
                  <a:schemeClr val="bg1"/>
                </a:solidFill>
                <a:latin typeface="微软雅黑" panose="020B0503020204020204" pitchFamily="34" charset="-122"/>
                <a:ea typeface="微软雅黑" panose="020B0503020204020204" pitchFamily="34" charset="-122"/>
              </a:rPr>
              <a:t>B</a:t>
            </a:r>
            <a:r>
              <a:rPr lang="zh-CN" altLang="en-US" sz="2000" b="1" dirty="0">
                <a:solidFill>
                  <a:schemeClr val="bg1"/>
                </a:solidFill>
                <a:latin typeface="微软雅黑" panose="020B0503020204020204" pitchFamily="34" charset="-122"/>
                <a:ea typeface="微软雅黑" panose="020B0503020204020204" pitchFamily="34" charset="-122"/>
              </a:rPr>
              <a:t>产品</a:t>
            </a:r>
          </a:p>
        </p:txBody>
      </p:sp>
      <p:sp>
        <p:nvSpPr>
          <p:cNvPr id="66" name="矩形 65">
            <a:extLst>
              <a:ext uri="{FF2B5EF4-FFF2-40B4-BE49-F238E27FC236}">
                <a16:creationId xmlns:a16="http://schemas.microsoft.com/office/drawing/2014/main" xmlns="" id="{185AD638-CFC2-47D2-BB3E-9B5EE0AFEC26}"/>
              </a:ext>
            </a:extLst>
          </p:cNvPr>
          <p:cNvSpPr/>
          <p:nvPr/>
        </p:nvSpPr>
        <p:spPr>
          <a:xfrm>
            <a:off x="6293525" y="4419590"/>
            <a:ext cx="1065423" cy="400110"/>
          </a:xfrm>
          <a:prstGeom prst="rect">
            <a:avLst/>
          </a:prstGeom>
          <a:noFill/>
        </p:spPr>
        <p:txBody>
          <a:bodyPr wrap="square">
            <a:spAutoFit/>
          </a:bodyPr>
          <a:lstStyle/>
          <a:p>
            <a:pPr algn="ctr">
              <a:defRPr/>
            </a:pPr>
            <a:r>
              <a:rPr lang="en-US" altLang="zh-CN" sz="2000" b="1" dirty="0">
                <a:solidFill>
                  <a:schemeClr val="bg1"/>
                </a:solidFill>
                <a:latin typeface="微软雅黑" panose="020B0503020204020204" pitchFamily="34" charset="-122"/>
                <a:ea typeface="微软雅黑" panose="020B0503020204020204" pitchFamily="34" charset="-122"/>
              </a:rPr>
              <a:t>C</a:t>
            </a:r>
            <a:r>
              <a:rPr lang="zh-CN" altLang="en-US" sz="2000" b="1" dirty="0">
                <a:solidFill>
                  <a:schemeClr val="bg1"/>
                </a:solidFill>
                <a:latin typeface="微软雅黑" panose="020B0503020204020204" pitchFamily="34" charset="-122"/>
                <a:ea typeface="微软雅黑" panose="020B0503020204020204" pitchFamily="34" charset="-122"/>
              </a:rPr>
              <a:t>产品</a:t>
            </a:r>
          </a:p>
        </p:txBody>
      </p:sp>
      <p:sp>
        <p:nvSpPr>
          <p:cNvPr id="68" name="文本框 67">
            <a:extLst>
              <a:ext uri="{FF2B5EF4-FFF2-40B4-BE49-F238E27FC236}">
                <a16:creationId xmlns:a16="http://schemas.microsoft.com/office/drawing/2014/main" xmlns="" id="{1E4B22A5-8255-433D-BF8F-80C41F9136FA}"/>
              </a:ext>
            </a:extLst>
          </p:cNvPr>
          <p:cNvSpPr txBox="1"/>
          <p:nvPr/>
        </p:nvSpPr>
        <p:spPr>
          <a:xfrm>
            <a:off x="660400" y="4004681"/>
            <a:ext cx="3693492" cy="1158459"/>
          </a:xfrm>
          <a:prstGeom prst="rect">
            <a:avLst/>
          </a:prstGeom>
          <a:noFill/>
        </p:spPr>
        <p:txBody>
          <a:bodyPr wrap="square">
            <a:spAutoFit/>
          </a:bodyPr>
          <a:lstStyle/>
          <a:p>
            <a:pPr algn="just">
              <a:lnSpc>
                <a:spcPct val="150000"/>
              </a:lnSpc>
            </a:pPr>
            <a:r>
              <a:rPr lang="zh-CN" altLang="en-US" sz="1600" dirty="0">
                <a:latin typeface="+mn-ea"/>
              </a:rPr>
              <a:t>金融是货币资金融通的总称</a:t>
            </a:r>
          </a:p>
          <a:p>
            <a:pPr algn="just">
              <a:lnSpc>
                <a:spcPct val="150000"/>
              </a:lnSpc>
            </a:pPr>
            <a:r>
              <a:rPr lang="zh-CN" altLang="en-US" sz="1600" dirty="0">
                <a:latin typeface="+mn-ea"/>
              </a:rPr>
              <a:t>主要指与货币流通和银行信用相关的各种活动</a:t>
            </a:r>
          </a:p>
        </p:txBody>
      </p:sp>
      <p:sp>
        <p:nvSpPr>
          <p:cNvPr id="69" name="文本框 68">
            <a:extLst>
              <a:ext uri="{FF2B5EF4-FFF2-40B4-BE49-F238E27FC236}">
                <a16:creationId xmlns:a16="http://schemas.microsoft.com/office/drawing/2014/main" xmlns="" id="{59B10469-19D3-42DD-8BE8-9D0E9EE0B881}"/>
              </a:ext>
            </a:extLst>
          </p:cNvPr>
          <p:cNvSpPr txBox="1"/>
          <p:nvPr/>
        </p:nvSpPr>
        <p:spPr>
          <a:xfrm>
            <a:off x="7838108" y="4004681"/>
            <a:ext cx="3693492" cy="1158459"/>
          </a:xfrm>
          <a:prstGeom prst="rect">
            <a:avLst/>
          </a:prstGeom>
          <a:noFill/>
        </p:spPr>
        <p:txBody>
          <a:bodyPr wrap="square">
            <a:spAutoFit/>
          </a:bodyPr>
          <a:lstStyle/>
          <a:p>
            <a:pPr algn="r">
              <a:lnSpc>
                <a:spcPct val="150000"/>
              </a:lnSpc>
            </a:pPr>
            <a:r>
              <a:rPr lang="zh-CN" altLang="en-US" sz="1600" dirty="0">
                <a:latin typeface="+mn-ea"/>
              </a:rPr>
              <a:t>金融是货币资金融通的总称</a:t>
            </a:r>
          </a:p>
          <a:p>
            <a:pPr algn="r">
              <a:lnSpc>
                <a:spcPct val="150000"/>
              </a:lnSpc>
            </a:pPr>
            <a:r>
              <a:rPr lang="zh-CN" altLang="en-US" sz="1600" dirty="0">
                <a:latin typeface="+mn-ea"/>
              </a:rPr>
              <a:t>主要指与货币流通和银行信用相关的各种活动</a:t>
            </a:r>
          </a:p>
        </p:txBody>
      </p:sp>
      <p:sp>
        <p:nvSpPr>
          <p:cNvPr id="70" name="任意多边形: 形状 69">
            <a:extLst>
              <a:ext uri="{FF2B5EF4-FFF2-40B4-BE49-F238E27FC236}">
                <a16:creationId xmlns:a16="http://schemas.microsoft.com/office/drawing/2014/main" xmlns="" id="{933BAA1F-00C4-4F55-9565-95EFF46D4D68}"/>
              </a:ext>
            </a:extLst>
          </p:cNvPr>
          <p:cNvSpPr/>
          <p:nvPr/>
        </p:nvSpPr>
        <p:spPr>
          <a:xfrm>
            <a:off x="660399" y="3838811"/>
            <a:ext cx="206281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1" name="文本框 70">
            <a:extLst>
              <a:ext uri="{FF2B5EF4-FFF2-40B4-BE49-F238E27FC236}">
                <a16:creationId xmlns:a16="http://schemas.microsoft.com/office/drawing/2014/main" xmlns="" id="{5C981D64-B643-4CC3-A31E-5D9DC8DE41B6}"/>
              </a:ext>
            </a:extLst>
          </p:cNvPr>
          <p:cNvSpPr txBox="1"/>
          <p:nvPr/>
        </p:nvSpPr>
        <p:spPr>
          <a:xfrm>
            <a:off x="660400" y="3639020"/>
            <a:ext cx="2051844" cy="307777"/>
          </a:xfrm>
          <a:prstGeom prst="rect">
            <a:avLst/>
          </a:prstGeom>
          <a:noFill/>
        </p:spPr>
        <p:txBody>
          <a:bodyPr wrap="none" lIns="0" tIns="0" rIns="0" bIns="0">
            <a:spAutoFit/>
          </a:bodyPr>
          <a:lstStyle/>
          <a:p>
            <a:r>
              <a:rPr lang="zh-CN" altLang="en-US" sz="2000" b="1" dirty="0">
                <a:latin typeface="+mj-ea"/>
                <a:ea typeface="+mj-ea"/>
              </a:rPr>
              <a:t>消费金融产品领先</a:t>
            </a:r>
          </a:p>
        </p:txBody>
      </p:sp>
      <p:sp>
        <p:nvSpPr>
          <p:cNvPr id="72" name="任意多边形: 形状 71">
            <a:extLst>
              <a:ext uri="{FF2B5EF4-FFF2-40B4-BE49-F238E27FC236}">
                <a16:creationId xmlns:a16="http://schemas.microsoft.com/office/drawing/2014/main" xmlns="" id="{383979DA-5E1E-48E2-B731-CFBF6B2CB234}"/>
              </a:ext>
            </a:extLst>
          </p:cNvPr>
          <p:cNvSpPr/>
          <p:nvPr/>
        </p:nvSpPr>
        <p:spPr>
          <a:xfrm>
            <a:off x="10133902" y="3838811"/>
            <a:ext cx="138194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3" name="文本框 72">
            <a:extLst>
              <a:ext uri="{FF2B5EF4-FFF2-40B4-BE49-F238E27FC236}">
                <a16:creationId xmlns:a16="http://schemas.microsoft.com/office/drawing/2014/main" xmlns="" id="{A21338BE-B73E-4FFB-B82E-4EE44F77F505}"/>
              </a:ext>
            </a:extLst>
          </p:cNvPr>
          <p:cNvSpPr txBox="1"/>
          <p:nvPr/>
        </p:nvSpPr>
        <p:spPr>
          <a:xfrm>
            <a:off x="10006279" y="3639020"/>
            <a:ext cx="1538883" cy="307777"/>
          </a:xfrm>
          <a:prstGeom prst="rect">
            <a:avLst/>
          </a:prstGeom>
          <a:noFill/>
        </p:spPr>
        <p:txBody>
          <a:bodyPr wrap="none" lIns="0" tIns="0" rIns="0" bIns="0">
            <a:spAutoFit/>
          </a:bodyPr>
          <a:lstStyle/>
          <a:p>
            <a:r>
              <a:rPr lang="zh-CN" altLang="en-US" sz="2000" b="1" dirty="0">
                <a:latin typeface="+mj-ea"/>
                <a:ea typeface="+mj-ea"/>
              </a:rPr>
              <a:t>支付技术先进</a:t>
            </a:r>
          </a:p>
        </p:txBody>
      </p:sp>
      <p:sp>
        <p:nvSpPr>
          <p:cNvPr id="74" name="任意多边形: 形状 73">
            <a:extLst>
              <a:ext uri="{FF2B5EF4-FFF2-40B4-BE49-F238E27FC236}">
                <a16:creationId xmlns:a16="http://schemas.microsoft.com/office/drawing/2014/main" xmlns="" id="{D61FDDD3-5540-43E2-BB4F-276A41BFBF24}"/>
              </a:ext>
            </a:extLst>
          </p:cNvPr>
          <p:cNvSpPr/>
          <p:nvPr/>
        </p:nvSpPr>
        <p:spPr>
          <a:xfrm>
            <a:off x="5451745" y="1388349"/>
            <a:ext cx="1285456"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75" name="文本框 74">
            <a:extLst>
              <a:ext uri="{FF2B5EF4-FFF2-40B4-BE49-F238E27FC236}">
                <a16:creationId xmlns:a16="http://schemas.microsoft.com/office/drawing/2014/main" xmlns="" id="{3CB263F6-2866-4E73-BA67-D6135E3BEF86}"/>
              </a:ext>
            </a:extLst>
          </p:cNvPr>
          <p:cNvSpPr txBox="1"/>
          <p:nvPr/>
        </p:nvSpPr>
        <p:spPr>
          <a:xfrm>
            <a:off x="5454799" y="1188558"/>
            <a:ext cx="1282402" cy="307777"/>
          </a:xfrm>
          <a:prstGeom prst="rect">
            <a:avLst/>
          </a:prstGeom>
          <a:noFill/>
        </p:spPr>
        <p:txBody>
          <a:bodyPr wrap="none" lIns="0" tIns="0" rIns="0" bIns="0">
            <a:spAutoFit/>
          </a:bodyPr>
          <a:lstStyle/>
          <a:p>
            <a:pPr algn="ctr"/>
            <a:r>
              <a:rPr lang="zh-CN" altLang="en-US" sz="2000" b="1" dirty="0">
                <a:latin typeface="+mj-ea"/>
                <a:ea typeface="+mj-ea"/>
              </a:rPr>
              <a:t>供应链强势</a:t>
            </a:r>
          </a:p>
        </p:txBody>
      </p:sp>
    </p:spTree>
    <p:extLst>
      <p:ext uri="{BB962C8B-B14F-4D97-AF65-F5344CB8AC3E}">
        <p14:creationId xmlns:p14="http://schemas.microsoft.com/office/powerpoint/2010/main" val="260527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p:txBody>
          <a:bodyPr/>
          <a:lstStyle/>
          <a:p>
            <a:r>
              <a:rPr lang="zh-CN" altLang="en-US" sz="8800" dirty="0"/>
              <a:t>项目介绍</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p:txBody>
          <a:bodyPr/>
          <a:lstStyle/>
          <a:p>
            <a:pPr lvl="0"/>
            <a:r>
              <a:rPr lang="en-US" altLang="zh-CN" dirty="0"/>
              <a:t>INTRODUCTION TO THE PROJECT</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03</a:t>
            </a:r>
          </a:p>
          <a:p>
            <a:r>
              <a:rPr lang="zh-CN" altLang="en-US" dirty="0">
                <a:solidFill>
                  <a:schemeClr val="tx1"/>
                </a:solidFill>
              </a:rPr>
              <a:t>第三部分</a:t>
            </a:r>
          </a:p>
        </p:txBody>
      </p:sp>
    </p:spTree>
    <p:extLst>
      <p:ext uri="{BB962C8B-B14F-4D97-AF65-F5344CB8AC3E}">
        <p14:creationId xmlns:p14="http://schemas.microsoft.com/office/powerpoint/2010/main" val="40610274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7">
            <a:extLst>
              <a:ext uri="{FF2B5EF4-FFF2-40B4-BE49-F238E27FC236}">
                <a16:creationId xmlns:a16="http://schemas.microsoft.com/office/drawing/2014/main" xmlns="" id="{B58DC2DA-A35B-4470-8CCC-93C3F976D400}"/>
              </a:ext>
            </a:extLst>
          </p:cNvPr>
          <p:cNvSpPr/>
          <p:nvPr/>
        </p:nvSpPr>
        <p:spPr>
          <a:xfrm>
            <a:off x="6762501" y="4126701"/>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a:extLst>
              <a:ext uri="{FF2B5EF4-FFF2-40B4-BE49-F238E27FC236}">
                <a16:creationId xmlns:a16="http://schemas.microsoft.com/office/drawing/2014/main" xmlns="" id="{63AF049E-0ED8-4E94-947A-528709AF15E4}"/>
              </a:ext>
            </a:extLst>
          </p:cNvPr>
          <p:cNvSpPr txBox="1"/>
          <p:nvPr/>
        </p:nvSpPr>
        <p:spPr>
          <a:xfrm>
            <a:off x="7839454" y="4448865"/>
            <a:ext cx="3586482" cy="696794"/>
          </a:xfrm>
          <a:prstGeom prst="rect">
            <a:avLst/>
          </a:prstGeom>
          <a:noFill/>
        </p:spPr>
        <p:txBody>
          <a:bodyPr wrap="square" lIns="0" tIns="0" rIns="0" bIns="0">
            <a:spAutoFit/>
          </a:bodyPr>
          <a:lstStyle/>
          <a:p>
            <a:pPr marL="0" lvl="1" algn="r"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43" name="矩形 7">
            <a:extLst>
              <a:ext uri="{FF2B5EF4-FFF2-40B4-BE49-F238E27FC236}">
                <a16:creationId xmlns:a16="http://schemas.microsoft.com/office/drawing/2014/main" xmlns="" id="{EDB2FCDE-8F9E-4981-BB1D-C9D390BF749F}"/>
              </a:ext>
            </a:extLst>
          </p:cNvPr>
          <p:cNvSpPr/>
          <p:nvPr/>
        </p:nvSpPr>
        <p:spPr>
          <a:xfrm>
            <a:off x="6762501" y="2085314"/>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a:extLst>
              <a:ext uri="{FF2B5EF4-FFF2-40B4-BE49-F238E27FC236}">
                <a16:creationId xmlns:a16="http://schemas.microsoft.com/office/drawing/2014/main" xmlns="" id="{379F41A6-C136-4DFC-A84B-B672E2AAC732}"/>
              </a:ext>
            </a:extLst>
          </p:cNvPr>
          <p:cNvSpPr txBox="1"/>
          <p:nvPr/>
        </p:nvSpPr>
        <p:spPr>
          <a:xfrm>
            <a:off x="7839454" y="2407478"/>
            <a:ext cx="3586482" cy="696794"/>
          </a:xfrm>
          <a:prstGeom prst="rect">
            <a:avLst/>
          </a:prstGeom>
          <a:noFill/>
        </p:spPr>
        <p:txBody>
          <a:bodyPr wrap="square" lIns="0" tIns="0" rIns="0" bIns="0">
            <a:spAutoFit/>
          </a:bodyPr>
          <a:lstStyle/>
          <a:p>
            <a:pPr marL="0" lvl="1" algn="r"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39" name="矩形 7">
            <a:extLst>
              <a:ext uri="{FF2B5EF4-FFF2-40B4-BE49-F238E27FC236}">
                <a16:creationId xmlns:a16="http://schemas.microsoft.com/office/drawing/2014/main" xmlns="" id="{628B0F64-F560-48F2-B358-C350DA9E159D}"/>
              </a:ext>
            </a:extLst>
          </p:cNvPr>
          <p:cNvSpPr/>
          <p:nvPr/>
        </p:nvSpPr>
        <p:spPr>
          <a:xfrm>
            <a:off x="660400" y="4126701"/>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文本框 39">
            <a:extLst>
              <a:ext uri="{FF2B5EF4-FFF2-40B4-BE49-F238E27FC236}">
                <a16:creationId xmlns:a16="http://schemas.microsoft.com/office/drawing/2014/main" xmlns="" id="{9457582E-E7D7-49C4-BB6C-B481F787CFD6}"/>
              </a:ext>
            </a:extLst>
          </p:cNvPr>
          <p:cNvSpPr txBox="1"/>
          <p:nvPr/>
        </p:nvSpPr>
        <p:spPr>
          <a:xfrm>
            <a:off x="766064" y="4448865"/>
            <a:ext cx="34239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sp>
        <p:nvSpPr>
          <p:cNvPr id="35" name="矩形 7">
            <a:extLst>
              <a:ext uri="{FF2B5EF4-FFF2-40B4-BE49-F238E27FC236}">
                <a16:creationId xmlns:a16="http://schemas.microsoft.com/office/drawing/2014/main" xmlns="" id="{06069F6C-4DEE-4A25-B84C-6B7C945D60C0}"/>
              </a:ext>
            </a:extLst>
          </p:cNvPr>
          <p:cNvSpPr/>
          <p:nvPr/>
        </p:nvSpPr>
        <p:spPr>
          <a:xfrm>
            <a:off x="660400" y="2085314"/>
            <a:ext cx="4801615" cy="1341122"/>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4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03.</a:t>
            </a:r>
            <a:r>
              <a:rPr lang="zh-CN" altLang="en-US" dirty="0"/>
              <a:t>项目介绍</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a:xfrm>
            <a:off x="2723212" y="577850"/>
            <a:ext cx="4165268" cy="263525"/>
          </a:xfrm>
        </p:spPr>
        <p:txBody>
          <a:bodyPr/>
          <a:lstStyle/>
          <a:p>
            <a:pPr lvl="0"/>
            <a:r>
              <a:rPr lang="en-US" altLang="zh-CN" dirty="0"/>
              <a:t>INTRODUCTION TO THE PROJECT</a:t>
            </a:r>
          </a:p>
        </p:txBody>
      </p:sp>
      <p:sp>
        <p:nvSpPr>
          <p:cNvPr id="27" name="任意多边形: 形状 26">
            <a:extLst>
              <a:ext uri="{FF2B5EF4-FFF2-40B4-BE49-F238E27FC236}">
                <a16:creationId xmlns:a16="http://schemas.microsoft.com/office/drawing/2014/main" xmlns="" id="{9A777C0C-1D7A-4FFA-86BC-21E17BD333CB}"/>
              </a:ext>
            </a:extLst>
          </p:cNvPr>
          <p:cNvSpPr/>
          <p:nvPr/>
        </p:nvSpPr>
        <p:spPr>
          <a:xfrm>
            <a:off x="4295647" y="1963927"/>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984" tIns="678984" rIns="163576" bIns="163576"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简介</a:t>
            </a:r>
          </a:p>
        </p:txBody>
      </p:sp>
      <p:sp>
        <p:nvSpPr>
          <p:cNvPr id="28" name="任意多边形: 形状 27">
            <a:extLst>
              <a:ext uri="{FF2B5EF4-FFF2-40B4-BE49-F238E27FC236}">
                <a16:creationId xmlns:a16="http://schemas.microsoft.com/office/drawing/2014/main" xmlns="" id="{03EA9A10-B8B6-4840-802B-1DD9A2FCD3C3}"/>
              </a:ext>
            </a:extLst>
          </p:cNvPr>
          <p:cNvSpPr/>
          <p:nvPr/>
        </p:nvSpPr>
        <p:spPr>
          <a:xfrm>
            <a:off x="6136640" y="1963927"/>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8984" rIns="678984" bIns="163576"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目标</a:t>
            </a:r>
            <a:endParaRPr lang="zh-CN" altLang="en-US" sz="2300" b="1" kern="1200" dirty="0"/>
          </a:p>
        </p:txBody>
      </p:sp>
      <p:sp>
        <p:nvSpPr>
          <p:cNvPr id="29" name="任意多边形: 形状 28">
            <a:extLst>
              <a:ext uri="{FF2B5EF4-FFF2-40B4-BE49-F238E27FC236}">
                <a16:creationId xmlns:a16="http://schemas.microsoft.com/office/drawing/2014/main" xmlns="" id="{D22A74AF-9E60-4729-A42E-CB49A8E83346}"/>
              </a:ext>
            </a:extLst>
          </p:cNvPr>
          <p:cNvSpPr/>
          <p:nvPr/>
        </p:nvSpPr>
        <p:spPr>
          <a:xfrm>
            <a:off x="6136640" y="3804920"/>
            <a:ext cx="1759713"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678985" bIns="678984"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dirty="0">
                <a:solidFill>
                  <a:schemeClr val="tx1"/>
                </a:solidFill>
                <a:latin typeface="+mj-ea"/>
                <a:ea typeface="+mj-ea"/>
              </a:rPr>
              <a:t>文化</a:t>
            </a:r>
            <a:endParaRPr lang="zh-CN" altLang="en-US" sz="2300" b="1" kern="1200" dirty="0"/>
          </a:p>
        </p:txBody>
      </p:sp>
      <p:sp>
        <p:nvSpPr>
          <p:cNvPr id="30" name="任意多边形: 形状 29">
            <a:extLst>
              <a:ext uri="{FF2B5EF4-FFF2-40B4-BE49-F238E27FC236}">
                <a16:creationId xmlns:a16="http://schemas.microsoft.com/office/drawing/2014/main" xmlns="" id="{53721F83-DE17-455F-A556-77B9233FF928}"/>
              </a:ext>
            </a:extLst>
          </p:cNvPr>
          <p:cNvSpPr/>
          <p:nvPr/>
        </p:nvSpPr>
        <p:spPr>
          <a:xfrm>
            <a:off x="4295647" y="3804920"/>
            <a:ext cx="1759712" cy="17597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984" tIns="163576" rIns="163576" bIns="678985" numCol="1" spcCol="1270" anchor="ctr" anchorCtr="0">
            <a:noAutofit/>
          </a:bodyPr>
          <a:lstStyle/>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企业</a:t>
            </a:r>
            <a:endParaRPr lang="en-US" altLang="zh-CN" sz="2300" b="1" kern="1200" dirty="0">
              <a:solidFill>
                <a:schemeClr val="tx1"/>
              </a:solidFill>
              <a:latin typeface="+mj-ea"/>
              <a:ea typeface="+mj-ea"/>
            </a:endParaRPr>
          </a:p>
          <a:p>
            <a:pPr marL="0" lvl="0" indent="0" algn="ctr" defTabSz="1022350">
              <a:lnSpc>
                <a:spcPct val="90000"/>
              </a:lnSpc>
              <a:spcBef>
                <a:spcPct val="0"/>
              </a:spcBef>
              <a:spcAft>
                <a:spcPct val="35000"/>
              </a:spcAft>
              <a:buNone/>
            </a:pPr>
            <a:r>
              <a:rPr lang="zh-CN" altLang="en-US" sz="2300" b="1" kern="1200" dirty="0">
                <a:solidFill>
                  <a:schemeClr val="tx1"/>
                </a:solidFill>
                <a:latin typeface="+mj-ea"/>
                <a:ea typeface="+mj-ea"/>
              </a:rPr>
              <a:t>宗旨</a:t>
            </a:r>
            <a:endParaRPr lang="zh-CN" altLang="en-US" sz="2300" b="1" kern="1200" dirty="0"/>
          </a:p>
        </p:txBody>
      </p:sp>
      <p:sp>
        <p:nvSpPr>
          <p:cNvPr id="31" name="箭头: 环形 30">
            <a:extLst>
              <a:ext uri="{FF2B5EF4-FFF2-40B4-BE49-F238E27FC236}">
                <a16:creationId xmlns:a16="http://schemas.microsoft.com/office/drawing/2014/main" xmlns="" id="{48EB8CDF-E056-458E-B3BA-B4F8D9886A4A}"/>
              </a:ext>
            </a:extLst>
          </p:cNvPr>
          <p:cNvSpPr/>
          <p:nvPr/>
        </p:nvSpPr>
        <p:spPr>
          <a:xfrm>
            <a:off x="5792216" y="3398520"/>
            <a:ext cx="607568" cy="528320"/>
          </a:xfrm>
          <a:prstGeom prst="circularArrow">
            <a:avLst/>
          </a:prstGeom>
          <a:solidFill>
            <a:schemeClr val="accent4"/>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dirty="0"/>
          </a:p>
        </p:txBody>
      </p:sp>
      <p:sp>
        <p:nvSpPr>
          <p:cNvPr id="32" name="箭头: 环形 31">
            <a:extLst>
              <a:ext uri="{FF2B5EF4-FFF2-40B4-BE49-F238E27FC236}">
                <a16:creationId xmlns:a16="http://schemas.microsoft.com/office/drawing/2014/main" xmlns="" id="{8DA7BA87-AB60-4C9B-A0DD-52FD36FAD607}"/>
              </a:ext>
            </a:extLst>
          </p:cNvPr>
          <p:cNvSpPr/>
          <p:nvPr/>
        </p:nvSpPr>
        <p:spPr>
          <a:xfrm rot="10800000">
            <a:off x="5792216" y="3601720"/>
            <a:ext cx="607568" cy="528320"/>
          </a:xfrm>
          <a:prstGeom prst="circularArrow">
            <a:avLst/>
          </a:prstGeom>
          <a:solidFill>
            <a:schemeClr val="accent4"/>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34" name="文本框 33">
            <a:extLst>
              <a:ext uri="{FF2B5EF4-FFF2-40B4-BE49-F238E27FC236}">
                <a16:creationId xmlns:a16="http://schemas.microsoft.com/office/drawing/2014/main" xmlns="" id="{AF07E41D-D38A-4529-BE8D-E3B35FF7C468}"/>
              </a:ext>
            </a:extLst>
          </p:cNvPr>
          <p:cNvSpPr txBox="1"/>
          <p:nvPr/>
        </p:nvSpPr>
        <p:spPr>
          <a:xfrm>
            <a:off x="766064" y="2407478"/>
            <a:ext cx="34239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dirty="0">
                <a:latin typeface="+mn-ea"/>
              </a:rPr>
              <a:t>有限公司</a:t>
            </a:r>
            <a:r>
              <a:rPr lang="zh-CN" altLang="en-US" sz="1600" kern="1200" dirty="0">
                <a:latin typeface="+mn-ea"/>
              </a:rPr>
              <a:t>成立于</a:t>
            </a:r>
            <a:r>
              <a:rPr lang="en-US" altLang="zh-CN" sz="1600" kern="1200" dirty="0">
                <a:latin typeface="+mn-ea"/>
              </a:rPr>
              <a:t>2010</a:t>
            </a:r>
            <a:r>
              <a:rPr lang="zh-CN" altLang="en-US" sz="1600" kern="1200" dirty="0">
                <a:latin typeface="+mn-ea"/>
              </a:rPr>
              <a:t>年</a:t>
            </a:r>
            <a:r>
              <a:rPr lang="en-US" altLang="zh-CN" sz="1600" kern="1200" dirty="0">
                <a:latin typeface="+mn-ea"/>
              </a:rPr>
              <a:t>10</a:t>
            </a:r>
            <a:r>
              <a:rPr lang="zh-CN" altLang="en-US" sz="1600" kern="1200" dirty="0">
                <a:latin typeface="+mn-ea"/>
              </a:rPr>
              <a:t>月，是</a:t>
            </a:r>
            <a:r>
              <a:rPr lang="en-US" altLang="zh-CN" sz="1600" kern="1200" dirty="0">
                <a:latin typeface="+mn-ea"/>
              </a:rPr>
              <a:t>XX</a:t>
            </a:r>
            <a:r>
              <a:rPr lang="zh-CN" altLang="en-US" sz="1600" kern="1200" dirty="0">
                <a:latin typeface="+mn-ea"/>
              </a:rPr>
              <a:t>集团打造的“一站式”在线投融资平台</a:t>
            </a:r>
          </a:p>
        </p:txBody>
      </p:sp>
      <p:grpSp>
        <p:nvGrpSpPr>
          <p:cNvPr id="21" name="组合 20">
            <a:extLst>
              <a:ext uri="{FF2B5EF4-FFF2-40B4-BE49-F238E27FC236}">
                <a16:creationId xmlns:a16="http://schemas.microsoft.com/office/drawing/2014/main" xmlns="" id="{2B88FDF5-95FB-4DF2-887F-3C0A8D7AD07A}"/>
              </a:ext>
            </a:extLst>
          </p:cNvPr>
          <p:cNvGrpSpPr/>
          <p:nvPr/>
        </p:nvGrpSpPr>
        <p:grpSpPr>
          <a:xfrm>
            <a:off x="9542777" y="341302"/>
            <a:ext cx="1976121" cy="788291"/>
            <a:chOff x="1651086" y="1188625"/>
            <a:chExt cx="1122851" cy="447914"/>
          </a:xfrm>
          <a:solidFill>
            <a:schemeClr val="accent2"/>
          </a:solidFill>
        </p:grpSpPr>
        <p:sp>
          <p:nvSpPr>
            <p:cNvPr id="22" name="Rectangle 4">
              <a:extLst>
                <a:ext uri="{FF2B5EF4-FFF2-40B4-BE49-F238E27FC236}">
                  <a16:creationId xmlns:a16="http://schemas.microsoft.com/office/drawing/2014/main" xmlns="" id="{9D98AA7D-294B-4D4A-80E8-6297498B6B23}"/>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公司概况</a:t>
              </a:r>
            </a:p>
          </p:txBody>
        </p:sp>
        <p:sp>
          <p:nvSpPr>
            <p:cNvPr id="33" name="Right Triangle 5">
              <a:extLst>
                <a:ext uri="{FF2B5EF4-FFF2-40B4-BE49-F238E27FC236}">
                  <a16:creationId xmlns:a16="http://schemas.microsoft.com/office/drawing/2014/main" xmlns="" id="{406E0156-0462-4B3D-A14E-2596255ECE8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991359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任意多边形: 形状 72">
            <a:extLst>
              <a:ext uri="{FF2B5EF4-FFF2-40B4-BE49-F238E27FC236}">
                <a16:creationId xmlns:a16="http://schemas.microsoft.com/office/drawing/2014/main" xmlns="" id="{BB3B093F-6309-4089-8B80-87950ED7B294}"/>
              </a:ext>
            </a:extLst>
          </p:cNvPr>
          <p:cNvSpPr/>
          <p:nvPr/>
        </p:nvSpPr>
        <p:spPr>
          <a:xfrm>
            <a:off x="5844075" y="4467686"/>
            <a:ext cx="212068" cy="212068"/>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72" name="任意多边形: 形状 71">
            <a:extLst>
              <a:ext uri="{FF2B5EF4-FFF2-40B4-BE49-F238E27FC236}">
                <a16:creationId xmlns:a16="http://schemas.microsoft.com/office/drawing/2014/main" xmlns="" id="{305FC409-2A36-4D04-88A2-BEE6F47DFDC5}"/>
              </a:ext>
            </a:extLst>
          </p:cNvPr>
          <p:cNvSpPr/>
          <p:nvPr/>
        </p:nvSpPr>
        <p:spPr>
          <a:xfrm>
            <a:off x="5246369" y="3679990"/>
            <a:ext cx="255561" cy="255561"/>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12" name="任意多边形: 形状 11">
            <a:extLst>
              <a:ext uri="{FF2B5EF4-FFF2-40B4-BE49-F238E27FC236}">
                <a16:creationId xmlns:a16="http://schemas.microsoft.com/office/drawing/2014/main" xmlns="" id="{9D856EE3-020A-4E00-BA91-5C91602DB2BD}"/>
              </a:ext>
            </a:extLst>
          </p:cNvPr>
          <p:cNvSpPr/>
          <p:nvPr/>
        </p:nvSpPr>
        <p:spPr>
          <a:xfrm>
            <a:off x="5592889" y="3181483"/>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r>
              <a:rPr lang="zh-CN" altLang="en-US" sz="2100" dirty="0">
                <a:solidFill>
                  <a:schemeClr val="tx1"/>
                </a:solidFill>
                <a:latin typeface="+mj-ea"/>
                <a:ea typeface="+mj-ea"/>
              </a:rPr>
              <a:t>众筹</a:t>
            </a:r>
            <a:endParaRPr lang="zh-CN" altLang="en-US" sz="2100" kern="1200" dirty="0"/>
          </a:p>
        </p:txBody>
      </p:sp>
      <p:sp>
        <p:nvSpPr>
          <p:cNvPr id="71" name="任意多边形: 形状 70">
            <a:extLst>
              <a:ext uri="{FF2B5EF4-FFF2-40B4-BE49-F238E27FC236}">
                <a16:creationId xmlns:a16="http://schemas.microsoft.com/office/drawing/2014/main" xmlns="" id="{A878664E-B5D2-4A7C-90AD-192F87325B7B}"/>
              </a:ext>
            </a:extLst>
          </p:cNvPr>
          <p:cNvSpPr/>
          <p:nvPr/>
        </p:nvSpPr>
        <p:spPr>
          <a:xfrm>
            <a:off x="6848742" y="3280089"/>
            <a:ext cx="268295" cy="268295"/>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52" name="矩形 51">
            <a:extLst>
              <a:ext uri="{FF2B5EF4-FFF2-40B4-BE49-F238E27FC236}">
                <a16:creationId xmlns:a16="http://schemas.microsoft.com/office/drawing/2014/main" xmlns="" id="{5FB376E1-A23E-479B-9250-6AACE38B48B9}"/>
              </a:ext>
            </a:extLst>
          </p:cNvPr>
          <p:cNvSpPr/>
          <p:nvPr/>
        </p:nvSpPr>
        <p:spPr>
          <a:xfrm>
            <a:off x="10688316" y="3001392"/>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D5B703A3-7F73-418F-BBC0-793971964B00}"/>
              </a:ext>
            </a:extLst>
          </p:cNvPr>
          <p:cNvSpPr/>
          <p:nvPr/>
        </p:nvSpPr>
        <p:spPr>
          <a:xfrm>
            <a:off x="5680710" y="5373653"/>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03EDA1F7-5268-4BF6-B66F-CD8CB4A0BBA2}"/>
              </a:ext>
            </a:extLst>
          </p:cNvPr>
          <p:cNvSpPr/>
          <p:nvPr/>
        </p:nvSpPr>
        <p:spPr>
          <a:xfrm>
            <a:off x="660400" y="3001392"/>
            <a:ext cx="83058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2" y="577851"/>
            <a:ext cx="4897122" cy="232022"/>
          </a:xfrm>
        </p:spPr>
        <p:txBody>
          <a:bodyPr/>
          <a:lstStyle/>
          <a:p>
            <a:pPr lvl="0"/>
            <a:r>
              <a:rPr lang="en-US" altLang="zh-CN" dirty="0"/>
              <a:t>INTRODUCTION TO THE PROJECT</a:t>
            </a: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5318760" y="5135582"/>
            <a:ext cx="1554480" cy="307777"/>
          </a:xfrm>
          <a:prstGeom prst="rect">
            <a:avLst/>
          </a:prstGeom>
          <a:noFill/>
        </p:spPr>
        <p:txBody>
          <a:bodyPr wrap="square" lIns="0" tIns="0" rIns="0" bIns="0">
            <a:spAutoFit/>
          </a:bodyPr>
          <a:lstStyle/>
          <a:p>
            <a:pPr algn="ctr"/>
            <a:r>
              <a:rPr lang="zh-CN" altLang="en-US" sz="2000" b="1" dirty="0">
                <a:latin typeface="+mj-ea"/>
                <a:ea typeface="+mj-ea"/>
              </a:rPr>
              <a:t>众筹业务</a:t>
            </a:r>
          </a:p>
        </p:txBody>
      </p:sp>
      <p:sp>
        <p:nvSpPr>
          <p:cNvPr id="6" name="椭圆 5">
            <a:extLst>
              <a:ext uri="{FF2B5EF4-FFF2-40B4-BE49-F238E27FC236}">
                <a16:creationId xmlns:a16="http://schemas.microsoft.com/office/drawing/2014/main" xmlns="" id="{A23FA555-4395-4400-914A-B9D0FFEBA63D}"/>
              </a:ext>
            </a:extLst>
          </p:cNvPr>
          <p:cNvSpPr/>
          <p:nvPr/>
        </p:nvSpPr>
        <p:spPr>
          <a:xfrm>
            <a:off x="4284011" y="1834651"/>
            <a:ext cx="3600112" cy="1250271"/>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3" name="任意多边形: 形状 12">
            <a:extLst>
              <a:ext uri="{FF2B5EF4-FFF2-40B4-BE49-F238E27FC236}">
                <a16:creationId xmlns:a16="http://schemas.microsoft.com/office/drawing/2014/main" xmlns="" id="{7F7AA224-281C-43B4-8E8E-1C326FB8CAC0}"/>
              </a:ext>
            </a:extLst>
          </p:cNvPr>
          <p:cNvSpPr/>
          <p:nvPr/>
        </p:nvSpPr>
        <p:spPr>
          <a:xfrm>
            <a:off x="4694256" y="2239314"/>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315" tIns="209315" rIns="209315" bIns="209315"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tx1"/>
                </a:solidFill>
                <a:latin typeface="+mj-ea"/>
                <a:ea typeface="+mj-ea"/>
              </a:rPr>
              <a:t>支付</a:t>
            </a:r>
            <a:endParaRPr lang="zh-CN" altLang="en-US" sz="2000" b="1" kern="1200" dirty="0">
              <a:solidFill>
                <a:schemeClr val="tx1"/>
              </a:solidFill>
              <a:latin typeface="+mj-ea"/>
              <a:ea typeface="+mj-ea"/>
            </a:endParaRPr>
          </a:p>
        </p:txBody>
      </p:sp>
      <p:sp>
        <p:nvSpPr>
          <p:cNvPr id="14" name="任意多边形: 形状 13">
            <a:extLst>
              <a:ext uri="{FF2B5EF4-FFF2-40B4-BE49-F238E27FC236}">
                <a16:creationId xmlns:a16="http://schemas.microsoft.com/office/drawing/2014/main" xmlns="" id="{A0D1638E-F46A-4425-A00E-6C5FCA0A659F}"/>
              </a:ext>
            </a:extLst>
          </p:cNvPr>
          <p:cNvSpPr/>
          <p:nvPr/>
        </p:nvSpPr>
        <p:spPr>
          <a:xfrm>
            <a:off x="5978017" y="1935677"/>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solidFill>
                  <a:schemeClr val="tx1"/>
                </a:solidFill>
                <a:latin typeface="+mj-ea"/>
                <a:ea typeface="+mj-ea"/>
              </a:rPr>
              <a:t>理财</a:t>
            </a:r>
          </a:p>
        </p:txBody>
      </p:sp>
      <p:sp>
        <p:nvSpPr>
          <p:cNvPr id="15" name="形状 14">
            <a:extLst>
              <a:ext uri="{FF2B5EF4-FFF2-40B4-BE49-F238E27FC236}">
                <a16:creationId xmlns:a16="http://schemas.microsoft.com/office/drawing/2014/main" xmlns="" id="{9A98E596-4CC3-4867-8082-6841B6A92E5F}"/>
              </a:ext>
            </a:extLst>
          </p:cNvPr>
          <p:cNvSpPr/>
          <p:nvPr/>
        </p:nvSpPr>
        <p:spPr>
          <a:xfrm>
            <a:off x="4136099" y="1681157"/>
            <a:ext cx="3907099" cy="3125679"/>
          </a:xfrm>
          <a:prstGeom prst="funnel">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zh-CN" altLang="en-US" dirty="0"/>
          </a:p>
        </p:txBody>
      </p:sp>
      <p:sp>
        <p:nvSpPr>
          <p:cNvPr id="24" name="文本框 23">
            <a:extLst>
              <a:ext uri="{FF2B5EF4-FFF2-40B4-BE49-F238E27FC236}">
                <a16:creationId xmlns:a16="http://schemas.microsoft.com/office/drawing/2014/main" xmlns="" id="{AFB94EF5-5891-48F5-9A9C-2648CF5CADEB}"/>
              </a:ext>
            </a:extLst>
          </p:cNvPr>
          <p:cNvSpPr txBox="1"/>
          <p:nvPr/>
        </p:nvSpPr>
        <p:spPr>
          <a:xfrm>
            <a:off x="8488679" y="2811983"/>
            <a:ext cx="3030217" cy="307777"/>
          </a:xfrm>
          <a:prstGeom prst="rect">
            <a:avLst/>
          </a:prstGeom>
          <a:noFill/>
        </p:spPr>
        <p:txBody>
          <a:bodyPr wrap="square" lIns="0" tIns="0" rIns="0" bIns="0">
            <a:spAutoFit/>
          </a:bodyPr>
          <a:lstStyle/>
          <a:p>
            <a:pPr algn="r"/>
            <a:r>
              <a:rPr lang="zh-CN" altLang="en-US" sz="2000" b="1" dirty="0">
                <a:latin typeface="+mj-ea"/>
                <a:ea typeface="+mj-ea"/>
              </a:rPr>
              <a:t>理财业务</a:t>
            </a:r>
          </a:p>
        </p:txBody>
      </p:sp>
      <p:sp>
        <p:nvSpPr>
          <p:cNvPr id="42" name="文本框 41">
            <a:extLst>
              <a:ext uri="{FF2B5EF4-FFF2-40B4-BE49-F238E27FC236}">
                <a16:creationId xmlns:a16="http://schemas.microsoft.com/office/drawing/2014/main" xmlns="" id="{632A534E-8AFE-47D9-B1DE-2CF731447398}"/>
              </a:ext>
            </a:extLst>
          </p:cNvPr>
          <p:cNvSpPr txBox="1"/>
          <p:nvPr/>
        </p:nvSpPr>
        <p:spPr>
          <a:xfrm>
            <a:off x="660400" y="2811983"/>
            <a:ext cx="3030217" cy="307777"/>
          </a:xfrm>
          <a:prstGeom prst="rect">
            <a:avLst/>
          </a:prstGeom>
          <a:noFill/>
        </p:spPr>
        <p:txBody>
          <a:bodyPr wrap="square" lIns="0" tIns="0" rIns="0" bIns="0">
            <a:spAutoFit/>
          </a:bodyPr>
          <a:lstStyle/>
          <a:p>
            <a:r>
              <a:rPr lang="zh-CN" altLang="en-US" sz="2000" b="1" dirty="0">
                <a:latin typeface="+mj-ea"/>
                <a:ea typeface="+mj-ea"/>
              </a:rPr>
              <a:t>支付业务</a:t>
            </a:r>
          </a:p>
        </p:txBody>
      </p:sp>
      <p:grpSp>
        <p:nvGrpSpPr>
          <p:cNvPr id="29" name="组合 28">
            <a:extLst>
              <a:ext uri="{FF2B5EF4-FFF2-40B4-BE49-F238E27FC236}">
                <a16:creationId xmlns:a16="http://schemas.microsoft.com/office/drawing/2014/main" xmlns="" id="{63C7D8CB-1027-4B1C-956E-89879AFA8707}"/>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80BF56CC-3870-48A7-95BF-ACA422114C3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3.2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业务布局</a:t>
              </a:r>
            </a:p>
          </p:txBody>
        </p:sp>
        <p:sp>
          <p:nvSpPr>
            <p:cNvPr id="31" name="Right Triangle 5">
              <a:extLst>
                <a:ext uri="{FF2B5EF4-FFF2-40B4-BE49-F238E27FC236}">
                  <a16:creationId xmlns:a16="http://schemas.microsoft.com/office/drawing/2014/main" xmlns="" id="{E030A8CD-14BD-43F2-B2E9-4223F9CA9B96}"/>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40" name="矩形: 圆角 39">
            <a:extLst>
              <a:ext uri="{FF2B5EF4-FFF2-40B4-BE49-F238E27FC236}">
                <a16:creationId xmlns:a16="http://schemas.microsoft.com/office/drawing/2014/main" xmlns="" id="{AFA912E3-F7E6-4463-94D4-85BA5975D974}"/>
              </a:ext>
            </a:extLst>
          </p:cNvPr>
          <p:cNvSpPr/>
          <p:nvPr/>
        </p:nvSpPr>
        <p:spPr>
          <a:xfrm>
            <a:off x="660399"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支付</a:t>
            </a:r>
          </a:p>
        </p:txBody>
      </p:sp>
      <p:sp>
        <p:nvSpPr>
          <p:cNvPr id="41" name="矩形: 圆角 40">
            <a:extLst>
              <a:ext uri="{FF2B5EF4-FFF2-40B4-BE49-F238E27FC236}">
                <a16:creationId xmlns:a16="http://schemas.microsoft.com/office/drawing/2014/main" xmlns="" id="{7FA0905D-C294-4EB1-B609-064CF570C784}"/>
              </a:ext>
            </a:extLst>
          </p:cNvPr>
          <p:cNvSpPr/>
          <p:nvPr/>
        </p:nvSpPr>
        <p:spPr>
          <a:xfrm>
            <a:off x="2302001"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钱包</a:t>
            </a:r>
          </a:p>
        </p:txBody>
      </p:sp>
      <p:sp>
        <p:nvSpPr>
          <p:cNvPr id="43" name="矩形: 圆角 42">
            <a:extLst>
              <a:ext uri="{FF2B5EF4-FFF2-40B4-BE49-F238E27FC236}">
                <a16:creationId xmlns:a16="http://schemas.microsoft.com/office/drawing/2014/main" xmlns="" id="{38A46EA1-826C-468D-BD10-F1134697B3EA}"/>
              </a:ext>
            </a:extLst>
          </p:cNvPr>
          <p:cNvSpPr/>
          <p:nvPr/>
        </p:nvSpPr>
        <p:spPr>
          <a:xfrm>
            <a:off x="8536404"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小</a:t>
            </a:r>
            <a:r>
              <a:rPr lang="en-US" altLang="zh-CN" dirty="0">
                <a:solidFill>
                  <a:schemeClr val="bg1"/>
                </a:solidFill>
                <a:latin typeface="+mj-ea"/>
                <a:ea typeface="+mj-ea"/>
              </a:rPr>
              <a:t>X</a:t>
            </a:r>
            <a:r>
              <a:rPr lang="zh-CN" altLang="en-US" dirty="0">
                <a:solidFill>
                  <a:schemeClr val="bg1"/>
                </a:solidFill>
                <a:latin typeface="+mj-ea"/>
                <a:ea typeface="+mj-ea"/>
              </a:rPr>
              <a:t>库</a:t>
            </a:r>
          </a:p>
        </p:txBody>
      </p:sp>
      <p:sp>
        <p:nvSpPr>
          <p:cNvPr id="44" name="矩形: 圆角 43">
            <a:extLst>
              <a:ext uri="{FF2B5EF4-FFF2-40B4-BE49-F238E27FC236}">
                <a16:creationId xmlns:a16="http://schemas.microsoft.com/office/drawing/2014/main" xmlns="" id="{8BE31F73-2443-4180-AB3B-7A144BA75E30}"/>
              </a:ext>
            </a:extLst>
          </p:cNvPr>
          <p:cNvSpPr/>
          <p:nvPr/>
        </p:nvSpPr>
        <p:spPr>
          <a:xfrm>
            <a:off x="10178006" y="347854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理财</a:t>
            </a:r>
          </a:p>
        </p:txBody>
      </p:sp>
      <p:sp>
        <p:nvSpPr>
          <p:cNvPr id="47" name="矩形: 圆角 46">
            <a:extLst>
              <a:ext uri="{FF2B5EF4-FFF2-40B4-BE49-F238E27FC236}">
                <a16:creationId xmlns:a16="http://schemas.microsoft.com/office/drawing/2014/main" xmlns="" id="{F61F1004-8EE4-49F5-9A87-55D0D9233148}"/>
              </a:ext>
            </a:extLst>
          </p:cNvPr>
          <p:cNvSpPr/>
          <p:nvPr/>
        </p:nvSpPr>
        <p:spPr>
          <a:xfrm>
            <a:off x="8536404"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a:t>
            </a:r>
            <a:r>
              <a:rPr lang="zh-CN" altLang="en-US" dirty="0">
                <a:solidFill>
                  <a:schemeClr val="bg1"/>
                </a:solidFill>
                <a:latin typeface="+mj-ea"/>
                <a:ea typeface="+mj-ea"/>
              </a:rPr>
              <a:t>投</a:t>
            </a:r>
          </a:p>
        </p:txBody>
      </p:sp>
      <p:sp>
        <p:nvSpPr>
          <p:cNvPr id="48" name="矩形: 圆角 47">
            <a:extLst>
              <a:ext uri="{FF2B5EF4-FFF2-40B4-BE49-F238E27FC236}">
                <a16:creationId xmlns:a16="http://schemas.microsoft.com/office/drawing/2014/main" xmlns="" id="{063AF152-5E68-42E5-84B7-A8238FD90538}"/>
              </a:ext>
            </a:extLst>
          </p:cNvPr>
          <p:cNvSpPr/>
          <p:nvPr/>
        </p:nvSpPr>
        <p:spPr>
          <a:xfrm>
            <a:off x="10178006"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j-ea"/>
                <a:ea typeface="+mj-ea"/>
              </a:rPr>
              <a:t>保险</a:t>
            </a:r>
          </a:p>
        </p:txBody>
      </p:sp>
      <p:sp>
        <p:nvSpPr>
          <p:cNvPr id="49" name="矩形: 圆角 48">
            <a:extLst>
              <a:ext uri="{FF2B5EF4-FFF2-40B4-BE49-F238E27FC236}">
                <a16:creationId xmlns:a16="http://schemas.microsoft.com/office/drawing/2014/main" xmlns="" id="{1FA75F6F-9B3A-48F8-BAD6-C58DC29F93A7}"/>
              </a:ext>
            </a:extLst>
          </p:cNvPr>
          <p:cNvSpPr/>
          <p:nvPr/>
        </p:nvSpPr>
        <p:spPr>
          <a:xfrm>
            <a:off x="660399"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宝</a:t>
            </a:r>
          </a:p>
        </p:txBody>
      </p:sp>
      <p:sp>
        <p:nvSpPr>
          <p:cNvPr id="50" name="矩形: 圆角 49">
            <a:extLst>
              <a:ext uri="{FF2B5EF4-FFF2-40B4-BE49-F238E27FC236}">
                <a16:creationId xmlns:a16="http://schemas.microsoft.com/office/drawing/2014/main" xmlns="" id="{A58A9484-C12C-4F5A-90A4-1FF600F414EE}"/>
              </a:ext>
            </a:extLst>
          </p:cNvPr>
          <p:cNvSpPr/>
          <p:nvPr/>
        </p:nvSpPr>
        <p:spPr>
          <a:xfrm>
            <a:off x="2302001" y="4140567"/>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solidFill>
                  <a:schemeClr val="bg1"/>
                </a:solidFill>
                <a:latin typeface="+mj-ea"/>
                <a:ea typeface="+mj-ea"/>
              </a:rPr>
              <a:t>……</a:t>
            </a:r>
            <a:endParaRPr lang="zh-CN" altLang="en-US" dirty="0">
              <a:solidFill>
                <a:schemeClr val="bg1"/>
              </a:solidFill>
              <a:latin typeface="+mj-ea"/>
              <a:ea typeface="+mj-ea"/>
            </a:endParaRPr>
          </a:p>
        </p:txBody>
      </p:sp>
      <p:grpSp>
        <p:nvGrpSpPr>
          <p:cNvPr id="20" name="组合 19">
            <a:extLst>
              <a:ext uri="{FF2B5EF4-FFF2-40B4-BE49-F238E27FC236}">
                <a16:creationId xmlns:a16="http://schemas.microsoft.com/office/drawing/2014/main" xmlns="" id="{FD6E4F15-6AE2-46C7-A9A4-5B65155057DC}"/>
              </a:ext>
            </a:extLst>
          </p:cNvPr>
          <p:cNvGrpSpPr/>
          <p:nvPr/>
        </p:nvGrpSpPr>
        <p:grpSpPr>
          <a:xfrm>
            <a:off x="3641473" y="5812859"/>
            <a:ext cx="4909055" cy="502920"/>
            <a:chOff x="2752607" y="5812859"/>
            <a:chExt cx="4909055" cy="502920"/>
          </a:xfrm>
        </p:grpSpPr>
        <p:sp>
          <p:nvSpPr>
            <p:cNvPr id="54" name="矩形: 圆角 53">
              <a:extLst>
                <a:ext uri="{FF2B5EF4-FFF2-40B4-BE49-F238E27FC236}">
                  <a16:creationId xmlns:a16="http://schemas.microsoft.com/office/drawing/2014/main" xmlns="" id="{30D4821C-8D06-48F0-AA6C-08AEAEBBE062}"/>
                </a:ext>
              </a:extLst>
            </p:cNvPr>
            <p:cNvSpPr/>
            <p:nvPr/>
          </p:nvSpPr>
          <p:spPr>
            <a:xfrm>
              <a:off x="275260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众筹</a:t>
              </a:r>
            </a:p>
          </p:txBody>
        </p:sp>
        <p:sp>
          <p:nvSpPr>
            <p:cNvPr id="55" name="矩形: 圆角 54">
              <a:extLst>
                <a:ext uri="{FF2B5EF4-FFF2-40B4-BE49-F238E27FC236}">
                  <a16:creationId xmlns:a16="http://schemas.microsoft.com/office/drawing/2014/main" xmlns="" id="{E2311D4B-4E20-43A5-8389-853DBDEB12B7}"/>
                </a:ext>
              </a:extLst>
            </p:cNvPr>
            <p:cNvSpPr/>
            <p:nvPr/>
          </p:nvSpPr>
          <p:spPr>
            <a:xfrm>
              <a:off x="453033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XX</a:t>
              </a:r>
              <a:r>
                <a:rPr lang="zh-CN" altLang="en-US" dirty="0">
                  <a:solidFill>
                    <a:schemeClr val="bg1"/>
                  </a:solidFill>
                  <a:latin typeface="+mj-ea"/>
                  <a:ea typeface="+mj-ea"/>
                </a:rPr>
                <a:t>筹</a:t>
              </a:r>
            </a:p>
          </p:txBody>
        </p:sp>
        <p:sp>
          <p:nvSpPr>
            <p:cNvPr id="59" name="矩形: 圆角 58">
              <a:extLst>
                <a:ext uri="{FF2B5EF4-FFF2-40B4-BE49-F238E27FC236}">
                  <a16:creationId xmlns:a16="http://schemas.microsoft.com/office/drawing/2014/main" xmlns="" id="{A173A070-C462-4506-982A-D44FA2B95363}"/>
                </a:ext>
              </a:extLst>
            </p:cNvPr>
            <p:cNvSpPr/>
            <p:nvPr/>
          </p:nvSpPr>
          <p:spPr>
            <a:xfrm>
              <a:off x="6308067" y="5812859"/>
              <a:ext cx="1353595" cy="502920"/>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a:t>
              </a:r>
              <a:endParaRPr lang="zh-CN" altLang="en-US" dirty="0">
                <a:solidFill>
                  <a:schemeClr val="bg1"/>
                </a:solidFill>
                <a:latin typeface="+mj-ea"/>
                <a:ea typeface="+mj-ea"/>
              </a:endParaRPr>
            </a:p>
          </p:txBody>
        </p:sp>
      </p:grpSp>
      <p:sp>
        <p:nvSpPr>
          <p:cNvPr id="69" name="任意多边形: 形状 68">
            <a:extLst>
              <a:ext uri="{FF2B5EF4-FFF2-40B4-BE49-F238E27FC236}">
                <a16:creationId xmlns:a16="http://schemas.microsoft.com/office/drawing/2014/main" xmlns="" id="{F307374F-DB91-42D8-8CA8-76337CD18912}"/>
              </a:ext>
            </a:extLst>
          </p:cNvPr>
          <p:cNvSpPr/>
          <p:nvPr/>
        </p:nvSpPr>
        <p:spPr>
          <a:xfrm>
            <a:off x="5635769" y="1922142"/>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
        <p:nvSpPr>
          <p:cNvPr id="70" name="任意多边形: 形状 69">
            <a:extLst>
              <a:ext uri="{FF2B5EF4-FFF2-40B4-BE49-F238E27FC236}">
                <a16:creationId xmlns:a16="http://schemas.microsoft.com/office/drawing/2014/main" xmlns="" id="{4784D7A3-4F1C-4BB8-A6CB-49B77272984F}"/>
              </a:ext>
            </a:extLst>
          </p:cNvPr>
          <p:cNvSpPr/>
          <p:nvPr/>
        </p:nvSpPr>
        <p:spPr>
          <a:xfrm>
            <a:off x="7246372" y="2438021"/>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endParaRPr>
          </a:p>
        </p:txBody>
      </p:sp>
    </p:spTree>
    <p:extLst>
      <p:ext uri="{BB962C8B-B14F-4D97-AF65-F5344CB8AC3E}">
        <p14:creationId xmlns:p14="http://schemas.microsoft.com/office/powerpoint/2010/main" val="23439577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1" y="577850"/>
            <a:ext cx="4430181" cy="251412"/>
          </a:xfrm>
        </p:spPr>
        <p:txBody>
          <a:bodyPr/>
          <a:lstStyle/>
          <a:p>
            <a:pPr lvl="0"/>
            <a:r>
              <a:rPr lang="en-US" altLang="zh-CN" dirty="0"/>
              <a:t>INTRODUCTION TO THE PROJECT</a:t>
            </a:r>
          </a:p>
        </p:txBody>
      </p:sp>
      <p:grpSp>
        <p:nvGrpSpPr>
          <p:cNvPr id="29" name="组合 28">
            <a:extLst>
              <a:ext uri="{FF2B5EF4-FFF2-40B4-BE49-F238E27FC236}">
                <a16:creationId xmlns:a16="http://schemas.microsoft.com/office/drawing/2014/main" xmlns="" id="{63C7D8CB-1027-4B1C-956E-89879AFA8707}"/>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80BF56CC-3870-48A7-95BF-ACA422114C3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3.2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业务布局</a:t>
              </a:r>
            </a:p>
          </p:txBody>
        </p:sp>
        <p:sp>
          <p:nvSpPr>
            <p:cNvPr id="31" name="Right Triangle 5">
              <a:extLst>
                <a:ext uri="{FF2B5EF4-FFF2-40B4-BE49-F238E27FC236}">
                  <a16:creationId xmlns:a16="http://schemas.microsoft.com/office/drawing/2014/main" xmlns="" id="{E030A8CD-14BD-43F2-B2E9-4223F9CA9B96}"/>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矩形: 圆角 9">
            <a:extLst>
              <a:ext uri="{FF2B5EF4-FFF2-40B4-BE49-F238E27FC236}">
                <a16:creationId xmlns:a16="http://schemas.microsoft.com/office/drawing/2014/main" xmlns="" id="{E0E36B86-B033-4274-AA08-8C8D17B217EE}"/>
              </a:ext>
            </a:extLst>
          </p:cNvPr>
          <p:cNvSpPr/>
          <p:nvPr/>
        </p:nvSpPr>
        <p:spPr>
          <a:xfrm>
            <a:off x="6755499" y="1845014"/>
            <a:ext cx="3489422" cy="4435136"/>
          </a:xfrm>
          <a:prstGeom prst="roundRect">
            <a:avLst>
              <a:gd name="adj" fmla="val 12687"/>
            </a:avLst>
          </a:prstGeom>
          <a:solidFill>
            <a:schemeClr val="accent1">
              <a:alpha val="60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28" name="矩形 27">
            <a:extLst>
              <a:ext uri="{FF2B5EF4-FFF2-40B4-BE49-F238E27FC236}">
                <a16:creationId xmlns:a16="http://schemas.microsoft.com/office/drawing/2014/main" xmlns="" id="{CF1F4C33-B2F2-43CE-8333-0BCE5C56B940}"/>
              </a:ext>
            </a:extLst>
          </p:cNvPr>
          <p:cNvSpPr/>
          <p:nvPr/>
        </p:nvSpPr>
        <p:spPr>
          <a:xfrm>
            <a:off x="7157446" y="3300021"/>
            <a:ext cx="2427268" cy="430887"/>
          </a:xfrm>
          <a:prstGeom prst="rect">
            <a:avLst/>
          </a:prstGeom>
        </p:spPr>
        <p:txBody>
          <a:bodyPr wrap="square" lIns="0" tIns="0" rIns="0" bIns="0">
            <a:spAutoFit/>
          </a:bodyPr>
          <a:lstStyle/>
          <a:p>
            <a:r>
              <a:rPr lang="zh-CN" altLang="en-US" sz="2800" b="1" dirty="0">
                <a:solidFill>
                  <a:schemeClr val="tx2"/>
                </a:solidFill>
                <a:latin typeface="+mj-ea"/>
                <a:ea typeface="+mj-ea"/>
              </a:rPr>
              <a:t>供应链金融</a:t>
            </a:r>
          </a:p>
        </p:txBody>
      </p:sp>
      <p:cxnSp>
        <p:nvCxnSpPr>
          <p:cNvPr id="35" name="直接连接符 7">
            <a:extLst>
              <a:ext uri="{FF2B5EF4-FFF2-40B4-BE49-F238E27FC236}">
                <a16:creationId xmlns:a16="http://schemas.microsoft.com/office/drawing/2014/main" xmlns="" id="{AB5BBB51-B3D3-4CE5-9D41-73030F3283B8}"/>
              </a:ext>
            </a:extLst>
          </p:cNvPr>
          <p:cNvCxnSpPr>
            <a:cxnSpLocks/>
          </p:cNvCxnSpPr>
          <p:nvPr/>
        </p:nvCxnSpPr>
        <p:spPr>
          <a:xfrm>
            <a:off x="7157446" y="3931424"/>
            <a:ext cx="24561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矩形: 圆角 56">
            <a:extLst>
              <a:ext uri="{FF2B5EF4-FFF2-40B4-BE49-F238E27FC236}">
                <a16:creationId xmlns:a16="http://schemas.microsoft.com/office/drawing/2014/main" xmlns="" id="{85804329-5038-4B06-A113-6AFD1558EE7E}"/>
              </a:ext>
            </a:extLst>
          </p:cNvPr>
          <p:cNvSpPr/>
          <p:nvPr/>
        </p:nvSpPr>
        <p:spPr>
          <a:xfrm>
            <a:off x="7157446"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京</a:t>
            </a:r>
            <a:r>
              <a:rPr lang="en-US" altLang="zh-CN" sz="1600" dirty="0">
                <a:solidFill>
                  <a:schemeClr val="bg1"/>
                </a:solidFill>
                <a:latin typeface="+mj-ea"/>
                <a:ea typeface="+mj-ea"/>
              </a:rPr>
              <a:t>X</a:t>
            </a:r>
            <a:r>
              <a:rPr lang="zh-CN" altLang="en-US" sz="1600" dirty="0">
                <a:solidFill>
                  <a:schemeClr val="bg1"/>
                </a:solidFill>
                <a:latin typeface="+mj-ea"/>
                <a:ea typeface="+mj-ea"/>
              </a:rPr>
              <a:t>贝</a:t>
            </a:r>
          </a:p>
        </p:txBody>
      </p:sp>
      <p:sp>
        <p:nvSpPr>
          <p:cNvPr id="58" name="矩形: 圆角 57">
            <a:extLst>
              <a:ext uri="{FF2B5EF4-FFF2-40B4-BE49-F238E27FC236}">
                <a16:creationId xmlns:a16="http://schemas.microsoft.com/office/drawing/2014/main" xmlns="" id="{14EA949E-D135-48A1-83F5-451C588EBC7E}"/>
              </a:ext>
            </a:extLst>
          </p:cNvPr>
          <p:cNvSpPr/>
          <p:nvPr/>
        </p:nvSpPr>
        <p:spPr>
          <a:xfrm>
            <a:off x="8478069"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京</a:t>
            </a:r>
            <a:r>
              <a:rPr lang="en-US" altLang="zh-CN" sz="1600" dirty="0">
                <a:solidFill>
                  <a:schemeClr val="bg1"/>
                </a:solidFill>
                <a:latin typeface="+mj-ea"/>
                <a:ea typeface="+mj-ea"/>
              </a:rPr>
              <a:t>X</a:t>
            </a:r>
            <a:r>
              <a:rPr lang="zh-CN" altLang="en-US" sz="1600" dirty="0">
                <a:solidFill>
                  <a:schemeClr val="bg1"/>
                </a:solidFill>
                <a:latin typeface="+mj-ea"/>
                <a:ea typeface="+mj-ea"/>
              </a:rPr>
              <a:t>贷</a:t>
            </a:r>
          </a:p>
        </p:txBody>
      </p:sp>
      <p:sp>
        <p:nvSpPr>
          <p:cNvPr id="59" name="矩形: 圆角 58">
            <a:extLst>
              <a:ext uri="{FF2B5EF4-FFF2-40B4-BE49-F238E27FC236}">
                <a16:creationId xmlns:a16="http://schemas.microsoft.com/office/drawing/2014/main" xmlns="" id="{09A18502-B125-4932-900E-7FFAD3BD7B9D}"/>
              </a:ext>
            </a:extLst>
          </p:cNvPr>
          <p:cNvSpPr/>
          <p:nvPr/>
        </p:nvSpPr>
        <p:spPr>
          <a:xfrm>
            <a:off x="7157446"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冬</a:t>
            </a:r>
            <a:r>
              <a:rPr lang="en-US" altLang="zh-CN" sz="1600" dirty="0">
                <a:solidFill>
                  <a:schemeClr val="bg1"/>
                </a:solidFill>
                <a:latin typeface="+mj-ea"/>
                <a:ea typeface="+mj-ea"/>
              </a:rPr>
              <a:t>X</a:t>
            </a:r>
            <a:r>
              <a:rPr lang="zh-CN" altLang="en-US" sz="1600" dirty="0">
                <a:solidFill>
                  <a:schemeClr val="bg1"/>
                </a:solidFill>
                <a:latin typeface="+mj-ea"/>
                <a:ea typeface="+mj-ea"/>
              </a:rPr>
              <a:t>融</a:t>
            </a:r>
          </a:p>
        </p:txBody>
      </p:sp>
      <p:sp>
        <p:nvSpPr>
          <p:cNvPr id="60" name="矩形: 圆角 59">
            <a:extLst>
              <a:ext uri="{FF2B5EF4-FFF2-40B4-BE49-F238E27FC236}">
                <a16:creationId xmlns:a16="http://schemas.microsoft.com/office/drawing/2014/main" xmlns="" id="{BF15BE3E-761F-4167-8E49-1303303E6313}"/>
              </a:ext>
            </a:extLst>
          </p:cNvPr>
          <p:cNvSpPr/>
          <p:nvPr/>
        </p:nvSpPr>
        <p:spPr>
          <a:xfrm>
            <a:off x="8478069"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dirty="0">
                <a:solidFill>
                  <a:schemeClr val="bg1"/>
                </a:solidFill>
                <a:latin typeface="+mj-ea"/>
                <a:ea typeface="+mj-ea"/>
              </a:rPr>
              <a:t>货</a:t>
            </a:r>
            <a:r>
              <a:rPr lang="en-US" altLang="zh-CN" sz="1600" dirty="0">
                <a:solidFill>
                  <a:schemeClr val="bg1"/>
                </a:solidFill>
                <a:latin typeface="+mj-ea"/>
                <a:ea typeface="+mj-ea"/>
              </a:rPr>
              <a:t>X</a:t>
            </a:r>
            <a:r>
              <a:rPr lang="zh-CN" altLang="en-US" sz="1600" dirty="0">
                <a:solidFill>
                  <a:schemeClr val="bg1"/>
                </a:solidFill>
                <a:latin typeface="+mj-ea"/>
                <a:ea typeface="+mj-ea"/>
              </a:rPr>
              <a:t>融</a:t>
            </a:r>
          </a:p>
        </p:txBody>
      </p:sp>
      <p:sp>
        <p:nvSpPr>
          <p:cNvPr id="118" name="interlinked-folder_74879">
            <a:extLst>
              <a:ext uri="{FF2B5EF4-FFF2-40B4-BE49-F238E27FC236}">
                <a16:creationId xmlns:a16="http://schemas.microsoft.com/office/drawing/2014/main" xmlns="" id="{71D23FAE-DD49-448A-9BB2-505CA3EC3F00}"/>
              </a:ext>
            </a:extLst>
          </p:cNvPr>
          <p:cNvSpPr>
            <a:spLocks/>
          </p:cNvSpPr>
          <p:nvPr/>
        </p:nvSpPr>
        <p:spPr>
          <a:xfrm>
            <a:off x="7153393" y="2202126"/>
            <a:ext cx="897379" cy="897379"/>
          </a:xfrm>
          <a:custGeom>
            <a:avLst/>
            <a:gdLst>
              <a:gd name="T0" fmla="*/ 1200 w 11150"/>
              <a:gd name="T1" fmla="*/ 11150 h 11150"/>
              <a:gd name="T2" fmla="*/ 0 w 11150"/>
              <a:gd name="T3" fmla="*/ 2550 h 11150"/>
              <a:gd name="T4" fmla="*/ 8600 w 11150"/>
              <a:gd name="T5" fmla="*/ 1350 h 11150"/>
              <a:gd name="T6" fmla="*/ 9800 w 11150"/>
              <a:gd name="T7" fmla="*/ 9950 h 11150"/>
              <a:gd name="T8" fmla="*/ 1200 w 11150"/>
              <a:gd name="T9" fmla="*/ 2150 h 11150"/>
              <a:gd name="T10" fmla="*/ 800 w 11150"/>
              <a:gd name="T11" fmla="*/ 9950 h 11150"/>
              <a:gd name="T12" fmla="*/ 8600 w 11150"/>
              <a:gd name="T13" fmla="*/ 10350 h 11150"/>
              <a:gd name="T14" fmla="*/ 9000 w 11150"/>
              <a:gd name="T15" fmla="*/ 2550 h 11150"/>
              <a:gd name="T16" fmla="*/ 1200 w 11150"/>
              <a:gd name="T17" fmla="*/ 2150 h 11150"/>
              <a:gd name="T18" fmla="*/ 4266 w 11150"/>
              <a:gd name="T19" fmla="*/ 8710 h 11150"/>
              <a:gd name="T20" fmla="*/ 2251 w 11150"/>
              <a:gd name="T21" fmla="*/ 8710 h 11150"/>
              <a:gd name="T22" fmla="*/ 2251 w 11150"/>
              <a:gd name="T23" fmla="*/ 6695 h 11150"/>
              <a:gd name="T24" fmla="*/ 3778 w 11150"/>
              <a:gd name="T25" fmla="*/ 5735 h 11150"/>
              <a:gd name="T26" fmla="*/ 2818 w 11150"/>
              <a:gd name="T27" fmla="*/ 7261 h 11150"/>
              <a:gd name="T28" fmla="*/ 2818 w 11150"/>
              <a:gd name="T29" fmla="*/ 8144 h 11150"/>
              <a:gd name="T30" fmla="*/ 3700 w 11150"/>
              <a:gd name="T31" fmla="*/ 8144 h 11150"/>
              <a:gd name="T32" fmla="*/ 4944 w 11150"/>
              <a:gd name="T33" fmla="*/ 6183 h 11150"/>
              <a:gd name="T34" fmla="*/ 5604 w 11150"/>
              <a:gd name="T35" fmla="*/ 5730 h 11150"/>
              <a:gd name="T36" fmla="*/ 7548 w 11150"/>
              <a:gd name="T37" fmla="*/ 5804 h 11150"/>
              <a:gd name="T38" fmla="*/ 6021 w 11150"/>
              <a:gd name="T39" fmla="*/ 6764 h 11150"/>
              <a:gd name="T40" fmla="*/ 6981 w 11150"/>
              <a:gd name="T41" fmla="*/ 5238 h 11150"/>
              <a:gd name="T42" fmla="*/ 6981 w 11150"/>
              <a:gd name="T43" fmla="*/ 4355 h 11150"/>
              <a:gd name="T44" fmla="*/ 4930 w 11150"/>
              <a:gd name="T45" fmla="*/ 5524 h 11150"/>
              <a:gd name="T46" fmla="*/ 4751 w 11150"/>
              <a:gd name="T47" fmla="*/ 6873 h 11150"/>
              <a:gd name="T48" fmla="*/ 4196 w 11150"/>
              <a:gd name="T49" fmla="*/ 6769 h 11150"/>
              <a:gd name="T50" fmla="*/ 5534 w 11150"/>
              <a:gd name="T51" fmla="*/ 3790 h 11150"/>
              <a:gd name="T52" fmla="*/ 7965 w 11150"/>
              <a:gd name="T53" fmla="*/ 4798 h 11150"/>
              <a:gd name="T54" fmla="*/ 9950 w 11150"/>
              <a:gd name="T55" fmla="*/ 0 h 11150"/>
              <a:gd name="T56" fmla="*/ 1350 w 11150"/>
              <a:gd name="T57" fmla="*/ 1200 h 11150"/>
              <a:gd name="T58" fmla="*/ 2150 w 11150"/>
              <a:gd name="T59" fmla="*/ 1258 h 11150"/>
              <a:gd name="T60" fmla="*/ 2550 w 11150"/>
              <a:gd name="T61" fmla="*/ 800 h 11150"/>
              <a:gd name="T62" fmla="*/ 10350 w 11150"/>
              <a:gd name="T63" fmla="*/ 1200 h 11150"/>
              <a:gd name="T64" fmla="*/ 9950 w 11150"/>
              <a:gd name="T65" fmla="*/ 9000 h 11150"/>
              <a:gd name="T66" fmla="*/ 9896 w 11150"/>
              <a:gd name="T67" fmla="*/ 9800 h 11150"/>
              <a:gd name="T68" fmla="*/ 11150 w 11150"/>
              <a:gd name="T69" fmla="*/ 8600 h 11150"/>
              <a:gd name="T70" fmla="*/ 9950 w 11150"/>
              <a:gd name="T71" fmla="*/ 0 h 1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50" h="11150">
                <a:moveTo>
                  <a:pt x="8600" y="11150"/>
                </a:moveTo>
                <a:lnTo>
                  <a:pt x="1200" y="11150"/>
                </a:lnTo>
                <a:cubicBezTo>
                  <a:pt x="539" y="11150"/>
                  <a:pt x="0" y="10612"/>
                  <a:pt x="0" y="9950"/>
                </a:cubicBezTo>
                <a:lnTo>
                  <a:pt x="0" y="2550"/>
                </a:lnTo>
                <a:cubicBezTo>
                  <a:pt x="0" y="1889"/>
                  <a:pt x="539" y="1350"/>
                  <a:pt x="1200" y="1350"/>
                </a:cubicBezTo>
                <a:lnTo>
                  <a:pt x="8600" y="1350"/>
                </a:lnTo>
                <a:cubicBezTo>
                  <a:pt x="9261" y="1350"/>
                  <a:pt x="9800" y="1889"/>
                  <a:pt x="9800" y="2550"/>
                </a:cubicBezTo>
                <a:lnTo>
                  <a:pt x="9800" y="9950"/>
                </a:lnTo>
                <a:cubicBezTo>
                  <a:pt x="9800" y="10612"/>
                  <a:pt x="9261" y="11150"/>
                  <a:pt x="8600" y="11150"/>
                </a:cubicBezTo>
                <a:close/>
                <a:moveTo>
                  <a:pt x="1200" y="2150"/>
                </a:moveTo>
                <a:cubicBezTo>
                  <a:pt x="980" y="2150"/>
                  <a:pt x="800" y="2330"/>
                  <a:pt x="800" y="2550"/>
                </a:cubicBezTo>
                <a:lnTo>
                  <a:pt x="800" y="9950"/>
                </a:lnTo>
                <a:cubicBezTo>
                  <a:pt x="800" y="10170"/>
                  <a:pt x="980" y="10350"/>
                  <a:pt x="1200" y="10350"/>
                </a:cubicBezTo>
                <a:lnTo>
                  <a:pt x="8600" y="10350"/>
                </a:lnTo>
                <a:cubicBezTo>
                  <a:pt x="8820" y="10350"/>
                  <a:pt x="9000" y="10170"/>
                  <a:pt x="9000" y="9950"/>
                </a:cubicBezTo>
                <a:lnTo>
                  <a:pt x="9000" y="2550"/>
                </a:lnTo>
                <a:cubicBezTo>
                  <a:pt x="9000" y="2330"/>
                  <a:pt x="8820" y="2150"/>
                  <a:pt x="8600" y="2150"/>
                </a:cubicBezTo>
                <a:lnTo>
                  <a:pt x="1200" y="2150"/>
                </a:lnTo>
                <a:close/>
                <a:moveTo>
                  <a:pt x="5435" y="7542"/>
                </a:moveTo>
                <a:lnTo>
                  <a:pt x="4266" y="8710"/>
                </a:lnTo>
                <a:cubicBezTo>
                  <a:pt x="3998" y="8979"/>
                  <a:pt x="3640" y="9128"/>
                  <a:pt x="3259" y="9128"/>
                </a:cubicBezTo>
                <a:cubicBezTo>
                  <a:pt x="2878" y="9128"/>
                  <a:pt x="2521" y="8980"/>
                  <a:pt x="2251" y="8710"/>
                </a:cubicBezTo>
                <a:cubicBezTo>
                  <a:pt x="1983" y="8442"/>
                  <a:pt x="1834" y="8084"/>
                  <a:pt x="1834" y="7703"/>
                </a:cubicBezTo>
                <a:cubicBezTo>
                  <a:pt x="1834" y="7323"/>
                  <a:pt x="1981" y="6965"/>
                  <a:pt x="2251" y="6695"/>
                </a:cubicBezTo>
                <a:lnTo>
                  <a:pt x="3211" y="5735"/>
                </a:lnTo>
                <a:cubicBezTo>
                  <a:pt x="3368" y="5579"/>
                  <a:pt x="3621" y="5579"/>
                  <a:pt x="3778" y="5735"/>
                </a:cubicBezTo>
                <a:cubicBezTo>
                  <a:pt x="3934" y="5891"/>
                  <a:pt x="3934" y="6145"/>
                  <a:pt x="3778" y="6301"/>
                </a:cubicBezTo>
                <a:lnTo>
                  <a:pt x="2818" y="7261"/>
                </a:lnTo>
                <a:cubicBezTo>
                  <a:pt x="2700" y="7379"/>
                  <a:pt x="2635" y="7536"/>
                  <a:pt x="2635" y="7703"/>
                </a:cubicBezTo>
                <a:cubicBezTo>
                  <a:pt x="2635" y="7869"/>
                  <a:pt x="2700" y="8026"/>
                  <a:pt x="2818" y="8144"/>
                </a:cubicBezTo>
                <a:cubicBezTo>
                  <a:pt x="2935" y="8261"/>
                  <a:pt x="3093" y="8326"/>
                  <a:pt x="3259" y="8326"/>
                </a:cubicBezTo>
                <a:cubicBezTo>
                  <a:pt x="3425" y="8326"/>
                  <a:pt x="3583" y="8261"/>
                  <a:pt x="3700" y="8144"/>
                </a:cubicBezTo>
                <a:lnTo>
                  <a:pt x="4869" y="6975"/>
                </a:lnTo>
                <a:cubicBezTo>
                  <a:pt x="5081" y="6763"/>
                  <a:pt x="5113" y="6429"/>
                  <a:pt x="4944" y="6183"/>
                </a:cubicBezTo>
                <a:cubicBezTo>
                  <a:pt x="4819" y="6000"/>
                  <a:pt x="4865" y="5751"/>
                  <a:pt x="5048" y="5626"/>
                </a:cubicBezTo>
                <a:cubicBezTo>
                  <a:pt x="5230" y="5501"/>
                  <a:pt x="5479" y="5548"/>
                  <a:pt x="5604" y="5730"/>
                </a:cubicBezTo>
                <a:cubicBezTo>
                  <a:pt x="5990" y="6295"/>
                  <a:pt x="5919" y="7058"/>
                  <a:pt x="5435" y="7542"/>
                </a:cubicBezTo>
                <a:close/>
                <a:moveTo>
                  <a:pt x="7548" y="5804"/>
                </a:moveTo>
                <a:lnTo>
                  <a:pt x="6588" y="6764"/>
                </a:lnTo>
                <a:cubicBezTo>
                  <a:pt x="6431" y="6920"/>
                  <a:pt x="6178" y="6920"/>
                  <a:pt x="6021" y="6764"/>
                </a:cubicBezTo>
                <a:cubicBezTo>
                  <a:pt x="5865" y="6608"/>
                  <a:pt x="5865" y="6354"/>
                  <a:pt x="6021" y="6198"/>
                </a:cubicBezTo>
                <a:lnTo>
                  <a:pt x="6981" y="5238"/>
                </a:lnTo>
                <a:cubicBezTo>
                  <a:pt x="7099" y="5120"/>
                  <a:pt x="7164" y="4963"/>
                  <a:pt x="7164" y="4797"/>
                </a:cubicBezTo>
                <a:cubicBezTo>
                  <a:pt x="7164" y="4630"/>
                  <a:pt x="7099" y="4473"/>
                  <a:pt x="6981" y="4355"/>
                </a:cubicBezTo>
                <a:cubicBezTo>
                  <a:pt x="6738" y="4112"/>
                  <a:pt x="6343" y="4112"/>
                  <a:pt x="6099" y="4355"/>
                </a:cubicBezTo>
                <a:lnTo>
                  <a:pt x="4930" y="5524"/>
                </a:lnTo>
                <a:cubicBezTo>
                  <a:pt x="4718" y="5737"/>
                  <a:pt x="4686" y="6070"/>
                  <a:pt x="4855" y="6317"/>
                </a:cubicBezTo>
                <a:cubicBezTo>
                  <a:pt x="4980" y="6499"/>
                  <a:pt x="4934" y="6748"/>
                  <a:pt x="4751" y="6873"/>
                </a:cubicBezTo>
                <a:cubicBezTo>
                  <a:pt x="4683" y="6920"/>
                  <a:pt x="4604" y="6943"/>
                  <a:pt x="4526" y="6943"/>
                </a:cubicBezTo>
                <a:cubicBezTo>
                  <a:pt x="4399" y="6943"/>
                  <a:pt x="4274" y="6882"/>
                  <a:pt x="4196" y="6769"/>
                </a:cubicBezTo>
                <a:cubicBezTo>
                  <a:pt x="3810" y="6204"/>
                  <a:pt x="3881" y="5443"/>
                  <a:pt x="4365" y="4959"/>
                </a:cubicBezTo>
                <a:lnTo>
                  <a:pt x="5534" y="3790"/>
                </a:lnTo>
                <a:cubicBezTo>
                  <a:pt x="6089" y="3235"/>
                  <a:pt x="6993" y="3235"/>
                  <a:pt x="7548" y="3790"/>
                </a:cubicBezTo>
                <a:cubicBezTo>
                  <a:pt x="7816" y="4059"/>
                  <a:pt x="7965" y="4417"/>
                  <a:pt x="7965" y="4798"/>
                </a:cubicBezTo>
                <a:cubicBezTo>
                  <a:pt x="7965" y="5178"/>
                  <a:pt x="7816" y="5535"/>
                  <a:pt x="7548" y="5804"/>
                </a:cubicBezTo>
                <a:close/>
                <a:moveTo>
                  <a:pt x="9950" y="0"/>
                </a:moveTo>
                <a:lnTo>
                  <a:pt x="2550" y="0"/>
                </a:lnTo>
                <a:cubicBezTo>
                  <a:pt x="1889" y="0"/>
                  <a:pt x="1350" y="539"/>
                  <a:pt x="1350" y="1200"/>
                </a:cubicBezTo>
                <a:lnTo>
                  <a:pt x="1350" y="1258"/>
                </a:lnTo>
                <a:lnTo>
                  <a:pt x="2150" y="1258"/>
                </a:lnTo>
                <a:lnTo>
                  <a:pt x="2150" y="1200"/>
                </a:lnTo>
                <a:cubicBezTo>
                  <a:pt x="2150" y="980"/>
                  <a:pt x="2330" y="800"/>
                  <a:pt x="2550" y="800"/>
                </a:cubicBezTo>
                <a:lnTo>
                  <a:pt x="9950" y="800"/>
                </a:lnTo>
                <a:cubicBezTo>
                  <a:pt x="10170" y="800"/>
                  <a:pt x="10350" y="980"/>
                  <a:pt x="10350" y="1200"/>
                </a:cubicBezTo>
                <a:lnTo>
                  <a:pt x="10350" y="8600"/>
                </a:lnTo>
                <a:cubicBezTo>
                  <a:pt x="10350" y="8820"/>
                  <a:pt x="10170" y="9000"/>
                  <a:pt x="9950" y="9000"/>
                </a:cubicBezTo>
                <a:lnTo>
                  <a:pt x="9896" y="9000"/>
                </a:lnTo>
                <a:lnTo>
                  <a:pt x="9896" y="9800"/>
                </a:lnTo>
                <a:lnTo>
                  <a:pt x="9950" y="9800"/>
                </a:lnTo>
                <a:cubicBezTo>
                  <a:pt x="10611" y="9800"/>
                  <a:pt x="11150" y="9262"/>
                  <a:pt x="11150" y="8600"/>
                </a:cubicBezTo>
                <a:lnTo>
                  <a:pt x="11150" y="1200"/>
                </a:lnTo>
                <a:cubicBezTo>
                  <a:pt x="11150" y="539"/>
                  <a:pt x="10611" y="0"/>
                  <a:pt x="9950" y="0"/>
                </a:cubicBezTo>
                <a:close/>
              </a:path>
            </a:pathLst>
          </a:custGeom>
          <a:solidFill>
            <a:schemeClr val="accent2">
              <a:lumMod val="20000"/>
              <a:lumOff val="80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lumMod val="20000"/>
                  <a:lumOff val="80000"/>
                </a:schemeClr>
              </a:solidFill>
            </a:endParaRPr>
          </a:p>
        </p:txBody>
      </p:sp>
      <p:sp>
        <p:nvSpPr>
          <p:cNvPr id="37" name="矩形: 圆角 9">
            <a:extLst>
              <a:ext uri="{FF2B5EF4-FFF2-40B4-BE49-F238E27FC236}">
                <a16:creationId xmlns:a16="http://schemas.microsoft.com/office/drawing/2014/main" xmlns="" id="{89477D20-985D-4DAC-8EA8-C494F16E74D1}"/>
              </a:ext>
            </a:extLst>
          </p:cNvPr>
          <p:cNvSpPr/>
          <p:nvPr/>
        </p:nvSpPr>
        <p:spPr>
          <a:xfrm>
            <a:off x="1286942" y="1845014"/>
            <a:ext cx="3489422" cy="4435136"/>
          </a:xfrm>
          <a:prstGeom prst="roundRect">
            <a:avLst>
              <a:gd name="adj" fmla="val 12687"/>
            </a:avLst>
          </a:prstGeom>
          <a:solidFill>
            <a:schemeClr val="accent1">
              <a:alpha val="60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38" name="矩形 37">
            <a:extLst>
              <a:ext uri="{FF2B5EF4-FFF2-40B4-BE49-F238E27FC236}">
                <a16:creationId xmlns:a16="http://schemas.microsoft.com/office/drawing/2014/main" xmlns="" id="{941430DE-172C-457D-8869-BFEE56FA9764}"/>
              </a:ext>
            </a:extLst>
          </p:cNvPr>
          <p:cNvSpPr/>
          <p:nvPr/>
        </p:nvSpPr>
        <p:spPr>
          <a:xfrm>
            <a:off x="1688887" y="3300021"/>
            <a:ext cx="2363559" cy="430887"/>
          </a:xfrm>
          <a:prstGeom prst="rect">
            <a:avLst/>
          </a:prstGeom>
        </p:spPr>
        <p:txBody>
          <a:bodyPr wrap="square" lIns="0" tIns="0" rIns="0" bIns="0">
            <a:spAutoFit/>
          </a:bodyPr>
          <a:lstStyle/>
          <a:p>
            <a:r>
              <a:rPr lang="zh-CN" altLang="en-US" sz="2800" b="1" dirty="0">
                <a:solidFill>
                  <a:schemeClr val="tx2"/>
                </a:solidFill>
                <a:latin typeface="+mj-ea"/>
                <a:ea typeface="+mj-ea"/>
              </a:rPr>
              <a:t>消费金融</a:t>
            </a:r>
          </a:p>
        </p:txBody>
      </p:sp>
      <p:cxnSp>
        <p:nvCxnSpPr>
          <p:cNvPr id="43" name="直接连接符 14">
            <a:extLst>
              <a:ext uri="{FF2B5EF4-FFF2-40B4-BE49-F238E27FC236}">
                <a16:creationId xmlns:a16="http://schemas.microsoft.com/office/drawing/2014/main" xmlns="" id="{4D440A62-6CDD-430F-9F7F-CBACA7EA6B25}"/>
              </a:ext>
            </a:extLst>
          </p:cNvPr>
          <p:cNvCxnSpPr>
            <a:cxnSpLocks/>
          </p:cNvCxnSpPr>
          <p:nvPr/>
        </p:nvCxnSpPr>
        <p:spPr>
          <a:xfrm>
            <a:off x="1688887" y="3931424"/>
            <a:ext cx="24561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圆角 49">
            <a:extLst>
              <a:ext uri="{FF2B5EF4-FFF2-40B4-BE49-F238E27FC236}">
                <a16:creationId xmlns:a16="http://schemas.microsoft.com/office/drawing/2014/main" xmlns="" id="{8CEB9B2C-1F4F-474D-8ED3-FBD5257933D2}"/>
              </a:ext>
            </a:extLst>
          </p:cNvPr>
          <p:cNvSpPr/>
          <p:nvPr/>
        </p:nvSpPr>
        <p:spPr>
          <a:xfrm>
            <a:off x="1688886"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4" name="矩形: 圆角 53">
            <a:extLst>
              <a:ext uri="{FF2B5EF4-FFF2-40B4-BE49-F238E27FC236}">
                <a16:creationId xmlns:a16="http://schemas.microsoft.com/office/drawing/2014/main" xmlns="" id="{AEC09E69-2606-4946-B645-EBB7A408F243}"/>
              </a:ext>
            </a:extLst>
          </p:cNvPr>
          <p:cNvSpPr/>
          <p:nvPr/>
        </p:nvSpPr>
        <p:spPr>
          <a:xfrm>
            <a:off x="3009509" y="423663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5" name="矩形: 圆角 54">
            <a:extLst>
              <a:ext uri="{FF2B5EF4-FFF2-40B4-BE49-F238E27FC236}">
                <a16:creationId xmlns:a16="http://schemas.microsoft.com/office/drawing/2014/main" xmlns="" id="{9D704CB6-579C-4283-9971-A06751E9FF6E}"/>
              </a:ext>
            </a:extLst>
          </p:cNvPr>
          <p:cNvSpPr/>
          <p:nvPr/>
        </p:nvSpPr>
        <p:spPr>
          <a:xfrm>
            <a:off x="1688886"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56" name="矩形: 圆角 55">
            <a:extLst>
              <a:ext uri="{FF2B5EF4-FFF2-40B4-BE49-F238E27FC236}">
                <a16:creationId xmlns:a16="http://schemas.microsoft.com/office/drawing/2014/main" xmlns="" id="{492BB76F-4AC0-4B80-AFD9-085846A6E9AB}"/>
              </a:ext>
            </a:extLst>
          </p:cNvPr>
          <p:cNvSpPr/>
          <p:nvPr/>
        </p:nvSpPr>
        <p:spPr>
          <a:xfrm>
            <a:off x="3009509" y="4898650"/>
            <a:ext cx="1244439" cy="365748"/>
          </a:xfrm>
          <a:prstGeom prst="roundRect">
            <a:avLst>
              <a:gd name="adj" fmla="val 50000"/>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chemeClr val="bg1"/>
                </a:solidFill>
                <a:latin typeface="+mj-ea"/>
                <a:ea typeface="+mj-ea"/>
              </a:rPr>
              <a:t>XX</a:t>
            </a:r>
            <a:r>
              <a:rPr lang="zh-CN" altLang="en-US" sz="1600" dirty="0">
                <a:solidFill>
                  <a:schemeClr val="bg1"/>
                </a:solidFill>
                <a:latin typeface="+mj-ea"/>
                <a:ea typeface="+mj-ea"/>
              </a:rPr>
              <a:t>白条</a:t>
            </a:r>
          </a:p>
        </p:txBody>
      </p:sp>
      <p:sp>
        <p:nvSpPr>
          <p:cNvPr id="116" name="iconfont-11119-5238511">
            <a:extLst>
              <a:ext uri="{FF2B5EF4-FFF2-40B4-BE49-F238E27FC236}">
                <a16:creationId xmlns:a16="http://schemas.microsoft.com/office/drawing/2014/main" xmlns="" id="{CB4A757D-786B-4FFB-BB12-1A22B4E8B40D}"/>
              </a:ext>
            </a:extLst>
          </p:cNvPr>
          <p:cNvSpPr>
            <a:spLocks/>
          </p:cNvSpPr>
          <p:nvPr/>
        </p:nvSpPr>
        <p:spPr>
          <a:xfrm>
            <a:off x="1677521" y="2202126"/>
            <a:ext cx="866243" cy="897379"/>
          </a:xfrm>
          <a:custGeom>
            <a:avLst/>
            <a:gdLst>
              <a:gd name="connsiteX0" fmla="*/ 250481 w 531516"/>
              <a:gd name="connsiteY0" fmla="*/ 476559 h 609487"/>
              <a:gd name="connsiteX1" fmla="*/ 280936 w 531516"/>
              <a:gd name="connsiteY1" fmla="*/ 476559 h 609487"/>
              <a:gd name="connsiteX2" fmla="*/ 280936 w 531516"/>
              <a:gd name="connsiteY2" fmla="*/ 533599 h 609487"/>
              <a:gd name="connsiteX3" fmla="*/ 250481 w 531516"/>
              <a:gd name="connsiteY3" fmla="*/ 533599 h 609487"/>
              <a:gd name="connsiteX4" fmla="*/ 280936 w 531516"/>
              <a:gd name="connsiteY4" fmla="*/ 446073 h 609487"/>
              <a:gd name="connsiteX5" fmla="*/ 344920 w 531516"/>
              <a:gd name="connsiteY5" fmla="*/ 446073 h 609487"/>
              <a:gd name="connsiteX6" fmla="*/ 344920 w 531516"/>
              <a:gd name="connsiteY6" fmla="*/ 476559 h 609487"/>
              <a:gd name="connsiteX7" fmla="*/ 280936 w 531516"/>
              <a:gd name="connsiteY7" fmla="*/ 476559 h 609487"/>
              <a:gd name="connsiteX8" fmla="*/ 186480 w 531516"/>
              <a:gd name="connsiteY8" fmla="*/ 446073 h 609487"/>
              <a:gd name="connsiteX9" fmla="*/ 250481 w 531516"/>
              <a:gd name="connsiteY9" fmla="*/ 446073 h 609487"/>
              <a:gd name="connsiteX10" fmla="*/ 250481 w 531516"/>
              <a:gd name="connsiteY10" fmla="*/ 476559 h 609487"/>
              <a:gd name="connsiteX11" fmla="*/ 186480 w 531516"/>
              <a:gd name="connsiteY11" fmla="*/ 476559 h 609487"/>
              <a:gd name="connsiteX12" fmla="*/ 250481 w 531516"/>
              <a:gd name="connsiteY12" fmla="*/ 411682 h 609487"/>
              <a:gd name="connsiteX13" fmla="*/ 280936 w 531516"/>
              <a:gd name="connsiteY13" fmla="*/ 411682 h 609487"/>
              <a:gd name="connsiteX14" fmla="*/ 280936 w 531516"/>
              <a:gd name="connsiteY14" fmla="*/ 446073 h 609487"/>
              <a:gd name="connsiteX15" fmla="*/ 250481 w 531516"/>
              <a:gd name="connsiteY15" fmla="*/ 446073 h 609487"/>
              <a:gd name="connsiteX16" fmla="*/ 284678 w 531516"/>
              <a:gd name="connsiteY16" fmla="*/ 381227 h 609487"/>
              <a:gd name="connsiteX17" fmla="*/ 344920 w 531516"/>
              <a:gd name="connsiteY17" fmla="*/ 381227 h 609487"/>
              <a:gd name="connsiteX18" fmla="*/ 344920 w 531516"/>
              <a:gd name="connsiteY18" fmla="*/ 411682 h 609487"/>
              <a:gd name="connsiteX19" fmla="*/ 280936 w 531516"/>
              <a:gd name="connsiteY19" fmla="*/ 411682 h 609487"/>
              <a:gd name="connsiteX20" fmla="*/ 280936 w 531516"/>
              <a:gd name="connsiteY20" fmla="*/ 386399 h 609487"/>
              <a:gd name="connsiteX21" fmla="*/ 186497 w 531516"/>
              <a:gd name="connsiteY21" fmla="*/ 381227 h 609487"/>
              <a:gd name="connsiteX22" fmla="*/ 246744 w 531516"/>
              <a:gd name="connsiteY22" fmla="*/ 381227 h 609487"/>
              <a:gd name="connsiteX23" fmla="*/ 250481 w 531516"/>
              <a:gd name="connsiteY23" fmla="*/ 386399 h 609487"/>
              <a:gd name="connsiteX24" fmla="*/ 250481 w 531516"/>
              <a:gd name="connsiteY24" fmla="*/ 411682 h 609487"/>
              <a:gd name="connsiteX25" fmla="*/ 186497 w 531516"/>
              <a:gd name="connsiteY25" fmla="*/ 411682 h 609487"/>
              <a:gd name="connsiteX26" fmla="*/ 309042 w 531516"/>
              <a:gd name="connsiteY26" fmla="*/ 289070 h 609487"/>
              <a:gd name="connsiteX27" fmla="*/ 351368 w 531516"/>
              <a:gd name="connsiteY27" fmla="*/ 289070 h 609487"/>
              <a:gd name="connsiteX28" fmla="*/ 284678 w 531516"/>
              <a:gd name="connsiteY28" fmla="*/ 381227 h 609487"/>
              <a:gd name="connsiteX29" fmla="*/ 280936 w 531516"/>
              <a:gd name="connsiteY29" fmla="*/ 381227 h 609487"/>
              <a:gd name="connsiteX30" fmla="*/ 280936 w 531516"/>
              <a:gd name="connsiteY30" fmla="*/ 386399 h 609487"/>
              <a:gd name="connsiteX31" fmla="*/ 280443 w 531516"/>
              <a:gd name="connsiteY31" fmla="*/ 387080 h 609487"/>
              <a:gd name="connsiteX32" fmla="*/ 270355 w 531516"/>
              <a:gd name="connsiteY32" fmla="*/ 387080 h 609487"/>
              <a:gd name="connsiteX33" fmla="*/ 267493 w 531516"/>
              <a:gd name="connsiteY33" fmla="*/ 381227 h 609487"/>
              <a:gd name="connsiteX34" fmla="*/ 265681 w 531516"/>
              <a:gd name="connsiteY34" fmla="*/ 377523 h 609487"/>
              <a:gd name="connsiteX35" fmla="*/ 180148 w 531516"/>
              <a:gd name="connsiteY35" fmla="*/ 289070 h 609487"/>
              <a:gd name="connsiteX36" fmla="*/ 222424 w 531516"/>
              <a:gd name="connsiteY36" fmla="*/ 289070 h 609487"/>
              <a:gd name="connsiteX37" fmla="*/ 265681 w 531516"/>
              <a:gd name="connsiteY37" fmla="*/ 377523 h 609487"/>
              <a:gd name="connsiteX38" fmla="*/ 263865 w 531516"/>
              <a:gd name="connsiteY38" fmla="*/ 381227 h 609487"/>
              <a:gd name="connsiteX39" fmla="*/ 260996 w 531516"/>
              <a:gd name="connsiteY39" fmla="*/ 387080 h 609487"/>
              <a:gd name="connsiteX40" fmla="*/ 270355 w 531516"/>
              <a:gd name="connsiteY40" fmla="*/ 387080 h 609487"/>
              <a:gd name="connsiteX41" fmla="*/ 270366 w 531516"/>
              <a:gd name="connsiteY41" fmla="*/ 387102 h 609487"/>
              <a:gd name="connsiteX42" fmla="*/ 250989 w 531516"/>
              <a:gd name="connsiteY42" fmla="*/ 387102 h 609487"/>
              <a:gd name="connsiteX43" fmla="*/ 250481 w 531516"/>
              <a:gd name="connsiteY43" fmla="*/ 386399 h 609487"/>
              <a:gd name="connsiteX44" fmla="*/ 250481 w 531516"/>
              <a:gd name="connsiteY44" fmla="*/ 381227 h 609487"/>
              <a:gd name="connsiteX45" fmla="*/ 246744 w 531516"/>
              <a:gd name="connsiteY45" fmla="*/ 381227 h 609487"/>
              <a:gd name="connsiteX46" fmla="*/ 265734 w 531516"/>
              <a:gd name="connsiteY46" fmla="*/ 183670 h 609487"/>
              <a:gd name="connsiteX47" fmla="*/ 30431 w 531516"/>
              <a:gd name="connsiteY47" fmla="*/ 482961 h 609487"/>
              <a:gd name="connsiteX48" fmla="*/ 72529 w 531516"/>
              <a:gd name="connsiteY48" fmla="*/ 565010 h 609487"/>
              <a:gd name="connsiteX49" fmla="*/ 265734 w 531516"/>
              <a:gd name="connsiteY49" fmla="*/ 578963 h 609487"/>
              <a:gd name="connsiteX50" fmla="*/ 459987 w 531516"/>
              <a:gd name="connsiteY50" fmla="*/ 565010 h 609487"/>
              <a:gd name="connsiteX51" fmla="*/ 501038 w 531516"/>
              <a:gd name="connsiteY51" fmla="*/ 482961 h 609487"/>
              <a:gd name="connsiteX52" fmla="*/ 265734 w 531516"/>
              <a:gd name="connsiteY52" fmla="*/ 183670 h 609487"/>
              <a:gd name="connsiteX53" fmla="*/ 293528 w 531516"/>
              <a:gd name="connsiteY53" fmla="*/ 157413 h 609487"/>
              <a:gd name="connsiteX54" fmla="*/ 319363 w 531516"/>
              <a:gd name="connsiteY54" fmla="*/ 161335 h 609487"/>
              <a:gd name="connsiteX55" fmla="*/ 531516 w 531516"/>
              <a:gd name="connsiteY55" fmla="*/ 483009 h 609487"/>
              <a:gd name="connsiteX56" fmla="*/ 265734 w 531516"/>
              <a:gd name="connsiteY56" fmla="*/ 609487 h 609487"/>
              <a:gd name="connsiteX57" fmla="*/ 0 w 531516"/>
              <a:gd name="connsiteY57" fmla="*/ 483009 h 609487"/>
              <a:gd name="connsiteX58" fmla="*/ 117050 w 531516"/>
              <a:gd name="connsiteY58" fmla="*/ 218789 h 609487"/>
              <a:gd name="connsiteX59" fmla="*/ 158742 w 531516"/>
              <a:gd name="connsiteY59" fmla="*/ 186709 h 609487"/>
              <a:gd name="connsiteX60" fmla="*/ 174805 w 531516"/>
              <a:gd name="connsiteY60" fmla="*/ 184575 h 609487"/>
              <a:gd name="connsiteX61" fmla="*/ 202832 w 531516"/>
              <a:gd name="connsiteY61" fmla="*/ 178641 h 609487"/>
              <a:gd name="connsiteX62" fmla="*/ 263620 w 531516"/>
              <a:gd name="connsiteY62" fmla="*/ 163291 h 609487"/>
              <a:gd name="connsiteX63" fmla="*/ 265782 w 531516"/>
              <a:gd name="connsiteY63" fmla="*/ 163717 h 609487"/>
              <a:gd name="connsiteX64" fmla="*/ 294153 w 531516"/>
              <a:gd name="connsiteY64" fmla="*/ 157271 h 609487"/>
              <a:gd name="connsiteX65" fmla="*/ 293528 w 531516"/>
              <a:gd name="connsiteY65" fmla="*/ 157413 h 609487"/>
              <a:gd name="connsiteX66" fmla="*/ 292905 w 531516"/>
              <a:gd name="connsiteY66" fmla="*/ 157318 h 609487"/>
              <a:gd name="connsiteX67" fmla="*/ 265734 w 531516"/>
              <a:gd name="connsiteY67" fmla="*/ 153193 h 609487"/>
              <a:gd name="connsiteX68" fmla="*/ 292905 w 531516"/>
              <a:gd name="connsiteY68" fmla="*/ 157318 h 609487"/>
              <a:gd name="connsiteX69" fmla="*/ 285580 w 531516"/>
              <a:gd name="connsiteY69" fmla="*/ 157596 h 609487"/>
              <a:gd name="connsiteX70" fmla="*/ 265245 w 531516"/>
              <a:gd name="connsiteY70" fmla="*/ 162881 h 609487"/>
              <a:gd name="connsiteX71" fmla="*/ 263620 w 531516"/>
              <a:gd name="connsiteY71" fmla="*/ 163291 h 609487"/>
              <a:gd name="connsiteX72" fmla="*/ 235590 w 531516"/>
              <a:gd name="connsiteY72" fmla="*/ 157770 h 609487"/>
              <a:gd name="connsiteX73" fmla="*/ 203040 w 531516"/>
              <a:gd name="connsiteY73" fmla="*/ 144502 h 609487"/>
              <a:gd name="connsiteX74" fmla="*/ 232625 w 531516"/>
              <a:gd name="connsiteY74" fmla="*/ 152501 h 609487"/>
              <a:gd name="connsiteX75" fmla="*/ 221957 w 531516"/>
              <a:gd name="connsiteY75" fmla="*/ 155071 h 609487"/>
              <a:gd name="connsiteX76" fmla="*/ 373263 w 531516"/>
              <a:gd name="connsiteY76" fmla="*/ 130741 h 609487"/>
              <a:gd name="connsiteX77" fmla="*/ 428587 w 531516"/>
              <a:gd name="connsiteY77" fmla="*/ 149120 h 609487"/>
              <a:gd name="connsiteX78" fmla="*/ 504686 w 531516"/>
              <a:gd name="connsiteY78" fmla="*/ 174594 h 609487"/>
              <a:gd name="connsiteX79" fmla="*/ 510782 w 531516"/>
              <a:gd name="connsiteY79" fmla="*/ 191783 h 609487"/>
              <a:gd name="connsiteX80" fmla="*/ 416920 w 531516"/>
              <a:gd name="connsiteY80" fmla="*/ 163167 h 609487"/>
              <a:gd name="connsiteX81" fmla="*/ 362060 w 531516"/>
              <a:gd name="connsiteY81" fmla="*/ 149073 h 609487"/>
              <a:gd name="connsiteX82" fmla="*/ 477876 w 531516"/>
              <a:gd name="connsiteY82" fmla="*/ 233399 h 609487"/>
              <a:gd name="connsiteX83" fmla="*/ 461446 w 531516"/>
              <a:gd name="connsiteY83" fmla="*/ 241255 h 609487"/>
              <a:gd name="connsiteX84" fmla="*/ 328487 w 531516"/>
              <a:gd name="connsiteY84" fmla="*/ 154072 h 609487"/>
              <a:gd name="connsiteX85" fmla="*/ 324915 w 531516"/>
              <a:gd name="connsiteY85" fmla="*/ 155024 h 609487"/>
              <a:gd name="connsiteX86" fmla="*/ 323677 w 531516"/>
              <a:gd name="connsiteY86" fmla="*/ 155310 h 609487"/>
              <a:gd name="connsiteX87" fmla="*/ 312433 w 531516"/>
              <a:gd name="connsiteY87" fmla="*/ 156578 h 609487"/>
              <a:gd name="connsiteX88" fmla="*/ 294153 w 531516"/>
              <a:gd name="connsiteY88" fmla="*/ 157271 h 609487"/>
              <a:gd name="connsiteX89" fmla="*/ 307628 w 531516"/>
              <a:gd name="connsiteY89" fmla="*/ 154209 h 609487"/>
              <a:gd name="connsiteX90" fmla="*/ 340246 w 531516"/>
              <a:gd name="connsiteY90" fmla="*/ 133198 h 609487"/>
              <a:gd name="connsiteX91" fmla="*/ 346793 w 531516"/>
              <a:gd name="connsiteY91" fmla="*/ 132032 h 609487"/>
              <a:gd name="connsiteX92" fmla="*/ 373263 w 531516"/>
              <a:gd name="connsiteY92" fmla="*/ 130741 h 609487"/>
              <a:gd name="connsiteX93" fmla="*/ 169244 w 531516"/>
              <a:gd name="connsiteY93" fmla="*/ 120827 h 609487"/>
              <a:gd name="connsiteX94" fmla="*/ 183031 w 531516"/>
              <a:gd name="connsiteY94" fmla="*/ 133323 h 609487"/>
              <a:gd name="connsiteX95" fmla="*/ 203040 w 531516"/>
              <a:gd name="connsiteY95" fmla="*/ 144502 h 609487"/>
              <a:gd name="connsiteX96" fmla="*/ 193527 w 531516"/>
              <a:gd name="connsiteY96" fmla="*/ 141930 h 609487"/>
              <a:gd name="connsiteX97" fmla="*/ 172622 w 531516"/>
              <a:gd name="connsiteY97" fmla="*/ 137835 h 609487"/>
              <a:gd name="connsiteX98" fmla="*/ 151097 w 531516"/>
              <a:gd name="connsiteY98" fmla="*/ 146311 h 609487"/>
              <a:gd name="connsiteX99" fmla="*/ 146239 w 531516"/>
              <a:gd name="connsiteY99" fmla="*/ 165738 h 609487"/>
              <a:gd name="connsiteX100" fmla="*/ 152763 w 531516"/>
              <a:gd name="connsiteY100" fmla="*/ 169118 h 609487"/>
              <a:gd name="connsiteX101" fmla="*/ 186801 w 531516"/>
              <a:gd name="connsiteY101" fmla="*/ 163542 h 609487"/>
              <a:gd name="connsiteX102" fmla="*/ 221957 w 531516"/>
              <a:gd name="connsiteY102" fmla="*/ 155071 h 609487"/>
              <a:gd name="connsiteX103" fmla="*/ 221993 w 531516"/>
              <a:gd name="connsiteY103" fmla="*/ 155092 h 609487"/>
              <a:gd name="connsiteX104" fmla="*/ 235590 w 531516"/>
              <a:gd name="connsiteY104" fmla="*/ 157770 h 609487"/>
              <a:gd name="connsiteX105" fmla="*/ 212108 w 531516"/>
              <a:gd name="connsiteY105" fmla="*/ 161335 h 609487"/>
              <a:gd name="connsiteX106" fmla="*/ 162193 w 531516"/>
              <a:gd name="connsiteY106" fmla="*/ 184054 h 609487"/>
              <a:gd name="connsiteX107" fmla="*/ 158742 w 531516"/>
              <a:gd name="connsiteY107" fmla="*/ 186709 h 609487"/>
              <a:gd name="connsiteX108" fmla="*/ 153525 w 531516"/>
              <a:gd name="connsiteY108" fmla="*/ 187402 h 609487"/>
              <a:gd name="connsiteX109" fmla="*/ 129667 w 531516"/>
              <a:gd name="connsiteY109" fmla="*/ 173547 h 609487"/>
              <a:gd name="connsiteX110" fmla="*/ 137525 w 531516"/>
              <a:gd name="connsiteY110" fmla="*/ 134026 h 609487"/>
              <a:gd name="connsiteX111" fmla="*/ 150425 w 531516"/>
              <a:gd name="connsiteY111" fmla="*/ 124443 h 609487"/>
              <a:gd name="connsiteX112" fmla="*/ 150249 w 531516"/>
              <a:gd name="connsiteY112" fmla="*/ 34667 h 609487"/>
              <a:gd name="connsiteX113" fmla="*/ 155440 w 531516"/>
              <a:gd name="connsiteY113" fmla="*/ 59572 h 609487"/>
              <a:gd name="connsiteX114" fmla="*/ 265734 w 531516"/>
              <a:gd name="connsiteY114" fmla="*/ 133240 h 609487"/>
              <a:gd name="connsiteX115" fmla="*/ 367266 w 531516"/>
              <a:gd name="connsiteY115" fmla="*/ 64334 h 609487"/>
              <a:gd name="connsiteX116" fmla="*/ 381267 w 531516"/>
              <a:gd name="connsiteY116" fmla="*/ 45905 h 609487"/>
              <a:gd name="connsiteX117" fmla="*/ 356122 w 531516"/>
              <a:gd name="connsiteY117" fmla="*/ 55477 h 609487"/>
              <a:gd name="connsiteX118" fmla="*/ 331882 w 531516"/>
              <a:gd name="connsiteY118" fmla="*/ 61048 h 609487"/>
              <a:gd name="connsiteX119" fmla="*/ 282497 w 531516"/>
              <a:gd name="connsiteY119" fmla="*/ 45715 h 609487"/>
              <a:gd name="connsiteX120" fmla="*/ 254829 w 531516"/>
              <a:gd name="connsiteY120" fmla="*/ 35238 h 609487"/>
              <a:gd name="connsiteX121" fmla="*/ 253876 w 531516"/>
              <a:gd name="connsiteY121" fmla="*/ 35381 h 609487"/>
              <a:gd name="connsiteX122" fmla="*/ 201968 w 531516"/>
              <a:gd name="connsiteY122" fmla="*/ 48334 h 609487"/>
              <a:gd name="connsiteX123" fmla="*/ 150249 w 531516"/>
              <a:gd name="connsiteY123" fmla="*/ 34667 h 609487"/>
              <a:gd name="connsiteX124" fmla="*/ 143582 w 531516"/>
              <a:gd name="connsiteY124" fmla="*/ 0 h 609487"/>
              <a:gd name="connsiteX125" fmla="*/ 201968 w 531516"/>
              <a:gd name="connsiteY125" fmla="*/ 17857 h 609487"/>
              <a:gd name="connsiteX126" fmla="*/ 240589 w 531516"/>
              <a:gd name="connsiteY126" fmla="*/ 8000 h 609487"/>
              <a:gd name="connsiteX127" fmla="*/ 254876 w 531516"/>
              <a:gd name="connsiteY127" fmla="*/ 4809 h 609487"/>
              <a:gd name="connsiteX128" fmla="*/ 331977 w 531516"/>
              <a:gd name="connsiteY128" fmla="*/ 30667 h 609487"/>
              <a:gd name="connsiteX129" fmla="*/ 342597 w 531516"/>
              <a:gd name="connsiteY129" fmla="*/ 28286 h 609487"/>
              <a:gd name="connsiteX130" fmla="*/ 385315 w 531516"/>
              <a:gd name="connsiteY130" fmla="*/ 15048 h 609487"/>
              <a:gd name="connsiteX131" fmla="*/ 404268 w 531516"/>
              <a:gd name="connsiteY131" fmla="*/ 20905 h 609487"/>
              <a:gd name="connsiteX132" fmla="*/ 387743 w 531516"/>
              <a:gd name="connsiteY132" fmla="*/ 87097 h 609487"/>
              <a:gd name="connsiteX133" fmla="*/ 342139 w 531516"/>
              <a:gd name="connsiteY133" fmla="*/ 131978 h 609487"/>
              <a:gd name="connsiteX134" fmla="*/ 340246 w 531516"/>
              <a:gd name="connsiteY134" fmla="*/ 133198 h 609487"/>
              <a:gd name="connsiteX135" fmla="*/ 327296 w 531516"/>
              <a:gd name="connsiteY135" fmla="*/ 135502 h 609487"/>
              <a:gd name="connsiteX136" fmla="*/ 307438 w 531516"/>
              <a:gd name="connsiteY136" fmla="*/ 133550 h 609487"/>
              <a:gd name="connsiteX137" fmla="*/ 283723 w 531516"/>
              <a:gd name="connsiteY137" fmla="*/ 139169 h 609487"/>
              <a:gd name="connsiteX138" fmla="*/ 199671 w 531516"/>
              <a:gd name="connsiteY138" fmla="*/ 124741 h 609487"/>
              <a:gd name="connsiteX139" fmla="*/ 175469 w 531516"/>
              <a:gd name="connsiteY139" fmla="*/ 119630 h 609487"/>
              <a:gd name="connsiteX140" fmla="*/ 169244 w 531516"/>
              <a:gd name="connsiteY140" fmla="*/ 120827 h 609487"/>
              <a:gd name="connsiteX141" fmla="*/ 151311 w 531516"/>
              <a:gd name="connsiteY141" fmla="*/ 104573 h 609487"/>
              <a:gd name="connsiteX142" fmla="*/ 129248 w 531516"/>
              <a:gd name="connsiteY142" fmla="*/ 75001 h 609487"/>
              <a:gd name="connsiteX143" fmla="*/ 134534 w 531516"/>
              <a:gd name="connsiteY143" fmla="*/ 3476 h 609487"/>
              <a:gd name="connsiteX144" fmla="*/ 143582 w 531516"/>
              <a:gd name="connsiteY144" fmla="*/ 0 h 60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31516" h="609487">
                <a:moveTo>
                  <a:pt x="250481" y="476559"/>
                </a:moveTo>
                <a:lnTo>
                  <a:pt x="280936" y="476559"/>
                </a:lnTo>
                <a:lnTo>
                  <a:pt x="280936" y="533599"/>
                </a:lnTo>
                <a:lnTo>
                  <a:pt x="250481" y="533599"/>
                </a:lnTo>
                <a:close/>
                <a:moveTo>
                  <a:pt x="280936" y="446073"/>
                </a:moveTo>
                <a:lnTo>
                  <a:pt x="344920" y="446073"/>
                </a:lnTo>
                <a:lnTo>
                  <a:pt x="344920" y="476559"/>
                </a:lnTo>
                <a:lnTo>
                  <a:pt x="280936" y="476559"/>
                </a:lnTo>
                <a:close/>
                <a:moveTo>
                  <a:pt x="186480" y="446073"/>
                </a:moveTo>
                <a:lnTo>
                  <a:pt x="250481" y="446073"/>
                </a:lnTo>
                <a:lnTo>
                  <a:pt x="250481" y="476559"/>
                </a:lnTo>
                <a:lnTo>
                  <a:pt x="186480" y="476559"/>
                </a:lnTo>
                <a:close/>
                <a:moveTo>
                  <a:pt x="250481" y="411682"/>
                </a:moveTo>
                <a:lnTo>
                  <a:pt x="280936" y="411682"/>
                </a:lnTo>
                <a:lnTo>
                  <a:pt x="280936" y="446073"/>
                </a:lnTo>
                <a:lnTo>
                  <a:pt x="250481" y="446073"/>
                </a:lnTo>
                <a:close/>
                <a:moveTo>
                  <a:pt x="284678" y="381227"/>
                </a:moveTo>
                <a:lnTo>
                  <a:pt x="344920" y="381227"/>
                </a:lnTo>
                <a:lnTo>
                  <a:pt x="344920" y="411682"/>
                </a:lnTo>
                <a:lnTo>
                  <a:pt x="280936" y="411682"/>
                </a:lnTo>
                <a:lnTo>
                  <a:pt x="280936" y="386399"/>
                </a:lnTo>
                <a:close/>
                <a:moveTo>
                  <a:pt x="186497" y="381227"/>
                </a:moveTo>
                <a:lnTo>
                  <a:pt x="246744" y="381227"/>
                </a:lnTo>
                <a:lnTo>
                  <a:pt x="250481" y="386399"/>
                </a:lnTo>
                <a:lnTo>
                  <a:pt x="250481" y="411682"/>
                </a:lnTo>
                <a:lnTo>
                  <a:pt x="186497" y="411682"/>
                </a:lnTo>
                <a:close/>
                <a:moveTo>
                  <a:pt x="309042" y="289070"/>
                </a:moveTo>
                <a:lnTo>
                  <a:pt x="351368" y="289070"/>
                </a:lnTo>
                <a:lnTo>
                  <a:pt x="284678" y="381227"/>
                </a:lnTo>
                <a:lnTo>
                  <a:pt x="280936" y="381227"/>
                </a:lnTo>
                <a:lnTo>
                  <a:pt x="280936" y="386399"/>
                </a:lnTo>
                <a:lnTo>
                  <a:pt x="280443" y="387080"/>
                </a:lnTo>
                <a:lnTo>
                  <a:pt x="270355" y="387080"/>
                </a:lnTo>
                <a:lnTo>
                  <a:pt x="267493" y="381227"/>
                </a:lnTo>
                <a:lnTo>
                  <a:pt x="265681" y="377523"/>
                </a:lnTo>
                <a:close/>
                <a:moveTo>
                  <a:pt x="180148" y="289070"/>
                </a:moveTo>
                <a:lnTo>
                  <a:pt x="222424" y="289070"/>
                </a:lnTo>
                <a:lnTo>
                  <a:pt x="265681" y="377523"/>
                </a:lnTo>
                <a:lnTo>
                  <a:pt x="263865" y="381227"/>
                </a:lnTo>
                <a:lnTo>
                  <a:pt x="260996" y="387080"/>
                </a:lnTo>
                <a:lnTo>
                  <a:pt x="270355" y="387080"/>
                </a:lnTo>
                <a:lnTo>
                  <a:pt x="270366" y="387102"/>
                </a:lnTo>
                <a:lnTo>
                  <a:pt x="250989" y="387102"/>
                </a:lnTo>
                <a:lnTo>
                  <a:pt x="250481" y="386399"/>
                </a:lnTo>
                <a:lnTo>
                  <a:pt x="250481" y="381227"/>
                </a:lnTo>
                <a:lnTo>
                  <a:pt x="246744" y="381227"/>
                </a:lnTo>
                <a:close/>
                <a:moveTo>
                  <a:pt x="265734" y="183670"/>
                </a:moveTo>
                <a:cubicBezTo>
                  <a:pt x="139010" y="183670"/>
                  <a:pt x="30431" y="348292"/>
                  <a:pt x="30431" y="482961"/>
                </a:cubicBezTo>
                <a:cubicBezTo>
                  <a:pt x="30431" y="544391"/>
                  <a:pt x="50337" y="556820"/>
                  <a:pt x="72529" y="565010"/>
                </a:cubicBezTo>
                <a:cubicBezTo>
                  <a:pt x="110246" y="578963"/>
                  <a:pt x="175489" y="578963"/>
                  <a:pt x="265734" y="578963"/>
                </a:cubicBezTo>
                <a:cubicBezTo>
                  <a:pt x="356836" y="578963"/>
                  <a:pt x="422651" y="578963"/>
                  <a:pt x="459987" y="565010"/>
                </a:cubicBezTo>
                <a:cubicBezTo>
                  <a:pt x="481655" y="557010"/>
                  <a:pt x="501038" y="544629"/>
                  <a:pt x="501038" y="482961"/>
                </a:cubicBezTo>
                <a:cubicBezTo>
                  <a:pt x="501038" y="348245"/>
                  <a:pt x="392410" y="183670"/>
                  <a:pt x="265734" y="183670"/>
                </a:cubicBezTo>
                <a:close/>
                <a:moveTo>
                  <a:pt x="293528" y="157413"/>
                </a:moveTo>
                <a:lnTo>
                  <a:pt x="319363" y="161335"/>
                </a:lnTo>
                <a:cubicBezTo>
                  <a:pt x="440582" y="198336"/>
                  <a:pt x="531516" y="354382"/>
                  <a:pt x="531516" y="483009"/>
                </a:cubicBezTo>
                <a:cubicBezTo>
                  <a:pt x="531516" y="609487"/>
                  <a:pt x="457701" y="609487"/>
                  <a:pt x="265734" y="609487"/>
                </a:cubicBezTo>
                <a:cubicBezTo>
                  <a:pt x="76815" y="609487"/>
                  <a:pt x="0" y="609440"/>
                  <a:pt x="0" y="483009"/>
                </a:cubicBezTo>
                <a:cubicBezTo>
                  <a:pt x="0" y="391132"/>
                  <a:pt x="46376" y="285267"/>
                  <a:pt x="117050" y="218789"/>
                </a:cubicBezTo>
                <a:lnTo>
                  <a:pt x="158742" y="186709"/>
                </a:lnTo>
                <a:lnTo>
                  <a:pt x="174805" y="184575"/>
                </a:lnTo>
                <a:cubicBezTo>
                  <a:pt x="183216" y="183040"/>
                  <a:pt x="192751" y="180986"/>
                  <a:pt x="202832" y="178641"/>
                </a:cubicBezTo>
                <a:lnTo>
                  <a:pt x="263620" y="163291"/>
                </a:lnTo>
                <a:lnTo>
                  <a:pt x="265782" y="163717"/>
                </a:lnTo>
                <a:close/>
                <a:moveTo>
                  <a:pt x="294153" y="157271"/>
                </a:moveTo>
                <a:lnTo>
                  <a:pt x="293528" y="157413"/>
                </a:lnTo>
                <a:lnTo>
                  <a:pt x="292905" y="157318"/>
                </a:lnTo>
                <a:close/>
                <a:moveTo>
                  <a:pt x="265734" y="153193"/>
                </a:moveTo>
                <a:lnTo>
                  <a:pt x="292905" y="157318"/>
                </a:lnTo>
                <a:lnTo>
                  <a:pt x="285580" y="157596"/>
                </a:lnTo>
                <a:cubicBezTo>
                  <a:pt x="279341" y="159167"/>
                  <a:pt x="272436" y="160976"/>
                  <a:pt x="265245" y="162881"/>
                </a:cubicBezTo>
                <a:lnTo>
                  <a:pt x="263620" y="163291"/>
                </a:lnTo>
                <a:lnTo>
                  <a:pt x="235590" y="157770"/>
                </a:lnTo>
                <a:close/>
                <a:moveTo>
                  <a:pt x="203040" y="144502"/>
                </a:moveTo>
                <a:lnTo>
                  <a:pt x="232625" y="152501"/>
                </a:lnTo>
                <a:lnTo>
                  <a:pt x="221957" y="155071"/>
                </a:lnTo>
                <a:close/>
                <a:moveTo>
                  <a:pt x="373263" y="130741"/>
                </a:moveTo>
                <a:cubicBezTo>
                  <a:pt x="392205" y="131408"/>
                  <a:pt x="412705" y="135931"/>
                  <a:pt x="428587" y="149120"/>
                </a:cubicBezTo>
                <a:cubicBezTo>
                  <a:pt x="461732" y="176642"/>
                  <a:pt x="494686" y="178165"/>
                  <a:pt x="504686" y="174594"/>
                </a:cubicBezTo>
                <a:lnTo>
                  <a:pt x="510782" y="191783"/>
                </a:lnTo>
                <a:cubicBezTo>
                  <a:pt x="494781" y="197497"/>
                  <a:pt x="455065" y="194830"/>
                  <a:pt x="416920" y="163167"/>
                </a:cubicBezTo>
                <a:cubicBezTo>
                  <a:pt x="401919" y="150739"/>
                  <a:pt x="380537" y="148216"/>
                  <a:pt x="362060" y="149073"/>
                </a:cubicBezTo>
                <a:cubicBezTo>
                  <a:pt x="409682" y="171880"/>
                  <a:pt x="468351" y="213163"/>
                  <a:pt x="477876" y="233399"/>
                </a:cubicBezTo>
                <a:lnTo>
                  <a:pt x="461446" y="241255"/>
                </a:lnTo>
                <a:cubicBezTo>
                  <a:pt x="452303" y="221781"/>
                  <a:pt x="369251" y="167261"/>
                  <a:pt x="328487" y="154072"/>
                </a:cubicBezTo>
                <a:cubicBezTo>
                  <a:pt x="326296" y="154596"/>
                  <a:pt x="325058" y="155024"/>
                  <a:pt x="324915" y="155024"/>
                </a:cubicBezTo>
                <a:lnTo>
                  <a:pt x="323677" y="155310"/>
                </a:lnTo>
                <a:cubicBezTo>
                  <a:pt x="323058" y="155406"/>
                  <a:pt x="319046" y="156013"/>
                  <a:pt x="312433" y="156578"/>
                </a:cubicBezTo>
                <a:lnTo>
                  <a:pt x="294153" y="157271"/>
                </a:lnTo>
                <a:lnTo>
                  <a:pt x="307628" y="154209"/>
                </a:lnTo>
                <a:lnTo>
                  <a:pt x="340246" y="133198"/>
                </a:lnTo>
                <a:lnTo>
                  <a:pt x="346793" y="132032"/>
                </a:lnTo>
                <a:cubicBezTo>
                  <a:pt x="354711" y="131039"/>
                  <a:pt x="363792" y="130408"/>
                  <a:pt x="373263" y="130741"/>
                </a:cubicBezTo>
                <a:close/>
                <a:moveTo>
                  <a:pt x="169244" y="120827"/>
                </a:moveTo>
                <a:lnTo>
                  <a:pt x="183031" y="133323"/>
                </a:lnTo>
                <a:lnTo>
                  <a:pt x="203040" y="144502"/>
                </a:lnTo>
                <a:lnTo>
                  <a:pt x="193527" y="141930"/>
                </a:lnTo>
                <a:cubicBezTo>
                  <a:pt x="185908" y="139169"/>
                  <a:pt x="178860" y="137835"/>
                  <a:pt x="172622" y="137835"/>
                </a:cubicBezTo>
                <a:cubicBezTo>
                  <a:pt x="163621" y="137835"/>
                  <a:pt x="156240" y="140692"/>
                  <a:pt x="151097" y="146311"/>
                </a:cubicBezTo>
                <a:cubicBezTo>
                  <a:pt x="145049" y="152882"/>
                  <a:pt x="144096" y="161262"/>
                  <a:pt x="146239" y="165738"/>
                </a:cubicBezTo>
                <a:cubicBezTo>
                  <a:pt x="147049" y="167404"/>
                  <a:pt x="148477" y="169356"/>
                  <a:pt x="152763" y="169118"/>
                </a:cubicBezTo>
                <a:cubicBezTo>
                  <a:pt x="160526" y="168761"/>
                  <a:pt x="172681" y="166607"/>
                  <a:pt x="186801" y="163542"/>
                </a:cubicBezTo>
                <a:lnTo>
                  <a:pt x="221957" y="155071"/>
                </a:lnTo>
                <a:lnTo>
                  <a:pt x="221993" y="155092"/>
                </a:lnTo>
                <a:lnTo>
                  <a:pt x="235590" y="157770"/>
                </a:lnTo>
                <a:lnTo>
                  <a:pt x="212108" y="161335"/>
                </a:lnTo>
                <a:cubicBezTo>
                  <a:pt x="194792" y="166621"/>
                  <a:pt x="178095" y="174336"/>
                  <a:pt x="162193" y="184054"/>
                </a:cubicBezTo>
                <a:lnTo>
                  <a:pt x="158742" y="186709"/>
                </a:lnTo>
                <a:lnTo>
                  <a:pt x="153525" y="187402"/>
                </a:lnTo>
                <a:cubicBezTo>
                  <a:pt x="142953" y="187783"/>
                  <a:pt x="133953" y="182689"/>
                  <a:pt x="129667" y="173547"/>
                </a:cubicBezTo>
                <a:cubicBezTo>
                  <a:pt x="124000" y="161548"/>
                  <a:pt x="127286" y="145311"/>
                  <a:pt x="137525" y="134026"/>
                </a:cubicBezTo>
                <a:cubicBezTo>
                  <a:pt x="139972" y="131312"/>
                  <a:pt x="144186" y="127480"/>
                  <a:pt x="150425" y="124443"/>
                </a:cubicBezTo>
                <a:close/>
                <a:moveTo>
                  <a:pt x="150249" y="34667"/>
                </a:moveTo>
                <a:cubicBezTo>
                  <a:pt x="149011" y="40858"/>
                  <a:pt x="149726" y="49763"/>
                  <a:pt x="155440" y="59572"/>
                </a:cubicBezTo>
                <a:cubicBezTo>
                  <a:pt x="172299" y="88144"/>
                  <a:pt x="217588" y="133240"/>
                  <a:pt x="265734" y="133240"/>
                </a:cubicBezTo>
                <a:cubicBezTo>
                  <a:pt x="318738" y="133240"/>
                  <a:pt x="355312" y="75192"/>
                  <a:pt x="367266" y="64334"/>
                </a:cubicBezTo>
                <a:cubicBezTo>
                  <a:pt x="373980" y="58286"/>
                  <a:pt x="378743" y="51144"/>
                  <a:pt x="381267" y="45905"/>
                </a:cubicBezTo>
                <a:cubicBezTo>
                  <a:pt x="376742" y="46715"/>
                  <a:pt x="368885" y="49096"/>
                  <a:pt x="356122" y="55477"/>
                </a:cubicBezTo>
                <a:cubicBezTo>
                  <a:pt x="348693" y="59191"/>
                  <a:pt x="340549" y="61048"/>
                  <a:pt x="331882" y="61048"/>
                </a:cubicBezTo>
                <a:cubicBezTo>
                  <a:pt x="313976" y="61048"/>
                  <a:pt x="297975" y="53286"/>
                  <a:pt x="282497" y="45715"/>
                </a:cubicBezTo>
                <a:cubicBezTo>
                  <a:pt x="272925" y="41096"/>
                  <a:pt x="261067" y="35238"/>
                  <a:pt x="254829" y="35238"/>
                </a:cubicBezTo>
                <a:cubicBezTo>
                  <a:pt x="254590" y="35238"/>
                  <a:pt x="254067" y="35238"/>
                  <a:pt x="253876" y="35381"/>
                </a:cubicBezTo>
                <a:cubicBezTo>
                  <a:pt x="236208" y="44001"/>
                  <a:pt x="218683" y="48334"/>
                  <a:pt x="201968" y="48334"/>
                </a:cubicBezTo>
                <a:cubicBezTo>
                  <a:pt x="179061" y="48334"/>
                  <a:pt x="161917" y="40429"/>
                  <a:pt x="150249" y="34667"/>
                </a:cubicBezTo>
                <a:close/>
                <a:moveTo>
                  <a:pt x="143582" y="0"/>
                </a:moveTo>
                <a:cubicBezTo>
                  <a:pt x="156964" y="0"/>
                  <a:pt x="173489" y="17857"/>
                  <a:pt x="201968" y="17857"/>
                </a:cubicBezTo>
                <a:cubicBezTo>
                  <a:pt x="212921" y="17857"/>
                  <a:pt x="225684" y="15238"/>
                  <a:pt x="240589" y="8000"/>
                </a:cubicBezTo>
                <a:cubicBezTo>
                  <a:pt x="245209" y="5762"/>
                  <a:pt x="250019" y="4809"/>
                  <a:pt x="254876" y="4809"/>
                </a:cubicBezTo>
                <a:cubicBezTo>
                  <a:pt x="280592" y="4809"/>
                  <a:pt x="309452" y="30667"/>
                  <a:pt x="331977" y="30667"/>
                </a:cubicBezTo>
                <a:cubicBezTo>
                  <a:pt x="335692" y="30667"/>
                  <a:pt x="339264" y="29953"/>
                  <a:pt x="342597" y="28286"/>
                </a:cubicBezTo>
                <a:cubicBezTo>
                  <a:pt x="362265" y="18524"/>
                  <a:pt x="375552" y="15048"/>
                  <a:pt x="385315" y="15048"/>
                </a:cubicBezTo>
                <a:cubicBezTo>
                  <a:pt x="393696" y="15048"/>
                  <a:pt x="399411" y="17619"/>
                  <a:pt x="404268" y="20905"/>
                </a:cubicBezTo>
                <a:cubicBezTo>
                  <a:pt x="425508" y="35191"/>
                  <a:pt x="407840" y="69001"/>
                  <a:pt x="387743" y="87097"/>
                </a:cubicBezTo>
                <a:cubicBezTo>
                  <a:pt x="377981" y="95859"/>
                  <a:pt x="362622" y="115014"/>
                  <a:pt x="342139" y="131978"/>
                </a:cubicBezTo>
                <a:lnTo>
                  <a:pt x="340246" y="133198"/>
                </a:lnTo>
                <a:lnTo>
                  <a:pt x="327296" y="135502"/>
                </a:lnTo>
                <a:cubicBezTo>
                  <a:pt x="319201" y="133360"/>
                  <a:pt x="312391" y="132503"/>
                  <a:pt x="307438" y="133550"/>
                </a:cubicBezTo>
                <a:cubicBezTo>
                  <a:pt x="301581" y="134741"/>
                  <a:pt x="293437" y="136693"/>
                  <a:pt x="283723" y="139169"/>
                </a:cubicBezTo>
                <a:cubicBezTo>
                  <a:pt x="260960" y="138835"/>
                  <a:pt x="230244" y="135788"/>
                  <a:pt x="199671" y="124741"/>
                </a:cubicBezTo>
                <a:cubicBezTo>
                  <a:pt x="190540" y="121456"/>
                  <a:pt x="182497" y="119941"/>
                  <a:pt x="175469" y="119630"/>
                </a:cubicBezTo>
                <a:lnTo>
                  <a:pt x="169244" y="120827"/>
                </a:lnTo>
                <a:lnTo>
                  <a:pt x="151311" y="104573"/>
                </a:lnTo>
                <a:cubicBezTo>
                  <a:pt x="142213" y="94510"/>
                  <a:pt x="134725" y="84311"/>
                  <a:pt x="129248" y="75001"/>
                </a:cubicBezTo>
                <a:cubicBezTo>
                  <a:pt x="112770" y="46953"/>
                  <a:pt x="118247" y="17143"/>
                  <a:pt x="134534" y="3476"/>
                </a:cubicBezTo>
                <a:cubicBezTo>
                  <a:pt x="137486" y="1000"/>
                  <a:pt x="140439" y="0"/>
                  <a:pt x="143582" y="0"/>
                </a:cubicBezTo>
                <a:close/>
              </a:path>
            </a:pathLst>
          </a:custGeom>
          <a:solidFill>
            <a:schemeClr val="accent2">
              <a:lumMod val="20000"/>
              <a:lumOff val="80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cxnSp>
        <p:nvCxnSpPr>
          <p:cNvPr id="23" name="直接连接符 22">
            <a:extLst>
              <a:ext uri="{FF2B5EF4-FFF2-40B4-BE49-F238E27FC236}">
                <a16:creationId xmlns:a16="http://schemas.microsoft.com/office/drawing/2014/main" xmlns="" id="{CB25E941-D8B5-4147-85F9-69D13F7B8C26}"/>
              </a:ext>
            </a:extLst>
          </p:cNvPr>
          <p:cNvCxnSpPr>
            <a:cxnSpLocks/>
          </p:cNvCxnSpPr>
          <p:nvPr/>
        </p:nvCxnSpPr>
        <p:spPr>
          <a:xfrm>
            <a:off x="5730240" y="2895600"/>
            <a:ext cx="0" cy="2335457"/>
          </a:xfrm>
          <a:prstGeom prst="line">
            <a:avLst/>
          </a:prstGeom>
          <a:ln w="19050">
            <a:gradFill>
              <a:gsLst>
                <a:gs pos="100000">
                  <a:schemeClr val="accent1">
                    <a:lumMod val="5000"/>
                    <a:lumOff val="95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21E48768-F061-401D-99D5-98FEE4CF5B3F}"/>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5FCBB90-DCA3-410B-9892-D8623BD81E59}"/>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BF01484F-6A0C-4873-8ECA-27F53F174B2C}"/>
              </a:ext>
            </a:extLst>
          </p:cNvPr>
          <p:cNvCxnSpPr>
            <a:cxnSpLocks/>
          </p:cNvCxnSpPr>
          <p:nvPr/>
        </p:nvCxnSpPr>
        <p:spPr>
          <a:xfrm>
            <a:off x="6574301" y="1429501"/>
            <a:ext cx="0" cy="2571831"/>
          </a:xfrm>
          <a:prstGeom prst="line">
            <a:avLst/>
          </a:prstGeom>
          <a:ln w="12700">
            <a:gradFill>
              <a:gsLst>
                <a:gs pos="100000">
                  <a:schemeClr val="accent1">
                    <a:lumMod val="5000"/>
                    <a:lumOff val="95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606EAE13-6D38-400B-8B12-7A3A29148122}"/>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D50DA70F-48D4-44F5-AAF3-B8F24D465034}"/>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840137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03.</a:t>
            </a:r>
            <a:r>
              <a:rPr lang="zh-CN" altLang="en-US" dirty="0"/>
              <a:t>项目介绍</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a:xfrm>
            <a:off x="2723212" y="577850"/>
            <a:ext cx="4439588" cy="195331"/>
          </a:xfrm>
        </p:spPr>
        <p:txBody>
          <a:bodyPr/>
          <a:lstStyle/>
          <a:p>
            <a:pPr lvl="0"/>
            <a:r>
              <a:rPr lang="en-US" altLang="zh-CN" dirty="0"/>
              <a:t>INTRODUCTION TO THE PROJECT</a:t>
            </a:r>
          </a:p>
        </p:txBody>
      </p:sp>
      <p:sp>
        <p:nvSpPr>
          <p:cNvPr id="9" name="Right Triangle 5">
            <a:extLst>
              <a:ext uri="{FF2B5EF4-FFF2-40B4-BE49-F238E27FC236}">
                <a16:creationId xmlns:a16="http://schemas.microsoft.com/office/drawing/2014/main" xmlns="" id="{C848EE5C-A1CA-444E-9302-36457144B452}"/>
              </a:ext>
            </a:extLst>
          </p:cNvPr>
          <p:cNvSpPr/>
          <p:nvPr/>
        </p:nvSpPr>
        <p:spPr>
          <a:xfrm flipV="1">
            <a:off x="11248433" y="919023"/>
            <a:ext cx="270464" cy="27046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xmlns="" id="{E0492E73-0936-473B-9A16-DA4E58C5BFA5}"/>
              </a:ext>
            </a:extLst>
          </p:cNvPr>
          <p:cNvSpPr/>
          <p:nvPr/>
        </p:nvSpPr>
        <p:spPr>
          <a:xfrm>
            <a:off x="0" y="2563289"/>
            <a:ext cx="12192000" cy="4294712"/>
          </a:xfrm>
          <a:custGeom>
            <a:avLst/>
            <a:gdLst>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2338940 w 12192000"/>
              <a:gd name="connsiteY5" fmla="*/ 1503487 h 4285880"/>
              <a:gd name="connsiteX6" fmla="*/ 6333425 w 12192000"/>
              <a:gd name="connsiteY6" fmla="*/ 1108852 h 4285880"/>
              <a:gd name="connsiteX7" fmla="*/ 9567513 w 12192000"/>
              <a:gd name="connsiteY7" fmla="*/ 358080 h 4285880"/>
              <a:gd name="connsiteX8" fmla="*/ 12107697 w 12192000"/>
              <a:gd name="connsiteY8" fmla="*/ 6787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2338940 w 12192000"/>
              <a:gd name="connsiteY5" fmla="*/ 1503487 h 4285880"/>
              <a:gd name="connsiteX6" fmla="*/ 6531545 w 12192000"/>
              <a:gd name="connsiteY6" fmla="*/ 1124092 h 4285880"/>
              <a:gd name="connsiteX7" fmla="*/ 9567513 w 12192000"/>
              <a:gd name="connsiteY7" fmla="*/ 358080 h 4285880"/>
              <a:gd name="connsiteX8" fmla="*/ 12107697 w 12192000"/>
              <a:gd name="connsiteY8" fmla="*/ 6787 h 4285880"/>
              <a:gd name="connsiteX9" fmla="*/ 12192000 w 12192000"/>
              <a:gd name="connsiteY9" fmla="*/ 0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1531220 w 12192000"/>
              <a:gd name="connsiteY5" fmla="*/ 1640647 h 4285880"/>
              <a:gd name="connsiteX6" fmla="*/ 6531545 w 12192000"/>
              <a:gd name="connsiteY6" fmla="*/ 1124092 h 4285880"/>
              <a:gd name="connsiteX7" fmla="*/ 9567513 w 12192000"/>
              <a:gd name="connsiteY7" fmla="*/ 358080 h 4285880"/>
              <a:gd name="connsiteX8" fmla="*/ 12107697 w 12192000"/>
              <a:gd name="connsiteY8" fmla="*/ 6787 h 4285880"/>
              <a:gd name="connsiteX9" fmla="*/ 12192000 w 12192000"/>
              <a:gd name="connsiteY9" fmla="*/ 0 h 4285880"/>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1531220 w 12192000"/>
              <a:gd name="connsiteY5" fmla="*/ 1640647 h 4285880"/>
              <a:gd name="connsiteX6" fmla="*/ 6531545 w 12192000"/>
              <a:gd name="connsiteY6" fmla="*/ 1124092 h 4285880"/>
              <a:gd name="connsiteX7" fmla="*/ 10070433 w 12192000"/>
              <a:gd name="connsiteY7" fmla="*/ 312360 h 4285880"/>
              <a:gd name="connsiteX8" fmla="*/ 12107697 w 12192000"/>
              <a:gd name="connsiteY8" fmla="*/ 6787 h 4285880"/>
              <a:gd name="connsiteX9" fmla="*/ 12192000 w 12192000"/>
              <a:gd name="connsiteY9" fmla="*/ 0 h 428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85880">
                <a:moveTo>
                  <a:pt x="12192000" y="0"/>
                </a:moveTo>
                <a:lnTo>
                  <a:pt x="12192000" y="4285880"/>
                </a:lnTo>
                <a:lnTo>
                  <a:pt x="0" y="4285880"/>
                </a:lnTo>
                <a:lnTo>
                  <a:pt x="0" y="1911118"/>
                </a:lnTo>
                <a:lnTo>
                  <a:pt x="391515" y="1835757"/>
                </a:lnTo>
                <a:cubicBezTo>
                  <a:pt x="1091641" y="1709378"/>
                  <a:pt x="507882" y="1759258"/>
                  <a:pt x="1531220" y="1640647"/>
                </a:cubicBezTo>
                <a:cubicBezTo>
                  <a:pt x="2554558" y="1522036"/>
                  <a:pt x="5326783" y="1314992"/>
                  <a:pt x="6531545" y="1124092"/>
                </a:cubicBezTo>
                <a:cubicBezTo>
                  <a:pt x="7736306" y="933191"/>
                  <a:pt x="9058176" y="500054"/>
                  <a:pt x="10070433" y="312360"/>
                </a:cubicBezTo>
                <a:cubicBezTo>
                  <a:pt x="10956158" y="148130"/>
                  <a:pt x="11379493" y="71378"/>
                  <a:pt x="12107697" y="6787"/>
                </a:cubicBezTo>
                <a:lnTo>
                  <a:pt x="12192000" y="0"/>
                </a:lnTo>
                <a:close/>
              </a:path>
            </a:pathLst>
          </a:custGeom>
          <a:gradFill flip="none" rotWithShape="1">
            <a:gsLst>
              <a:gs pos="10000">
                <a:schemeClr val="accent1"/>
              </a:gs>
              <a:gs pos="96000">
                <a:schemeClr val="accent1">
                  <a:alpha val="0"/>
                  <a:lumMod val="34000"/>
                  <a:lumOff val="66000"/>
                </a:schemeClr>
              </a:gs>
            </a:gsLst>
            <a:lin ang="5400000" scaled="1"/>
            <a:tileRect/>
          </a:gradFill>
          <a:ln>
            <a:noFill/>
          </a:ln>
          <a:effectLst>
            <a:innerShdw blurRad="165100" dist="50800" dir="16200000">
              <a:prstClr val="black">
                <a:alpha val="19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xmlns="" id="{0056469B-C4F9-4447-8366-202CF8C16604}"/>
              </a:ext>
            </a:extLst>
          </p:cNvPr>
          <p:cNvGrpSpPr/>
          <p:nvPr/>
        </p:nvGrpSpPr>
        <p:grpSpPr>
          <a:xfrm>
            <a:off x="660400" y="2645165"/>
            <a:ext cx="245650" cy="1836623"/>
            <a:chOff x="660400" y="2609028"/>
            <a:chExt cx="245650" cy="1836623"/>
          </a:xfrm>
        </p:grpSpPr>
        <p:sp>
          <p:nvSpPr>
            <p:cNvPr id="36" name="椭圆 35">
              <a:extLst>
                <a:ext uri="{FF2B5EF4-FFF2-40B4-BE49-F238E27FC236}">
                  <a16:creationId xmlns:a16="http://schemas.microsoft.com/office/drawing/2014/main" xmlns="" id="{8503BAA0-439F-46FE-AABF-FAA7750134E1}"/>
                </a:ext>
              </a:extLst>
            </p:cNvPr>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9" name="直接连接符 48">
              <a:extLst>
                <a:ext uri="{FF2B5EF4-FFF2-40B4-BE49-F238E27FC236}">
                  <a16:creationId xmlns:a16="http://schemas.microsoft.com/office/drawing/2014/main" xmlns="" id="{E3CF3E17-2390-4BBB-9811-167B0A1F3F4F}"/>
                </a:ext>
              </a:extLst>
            </p:cNvPr>
            <p:cNvCxnSpPr>
              <a:cxnSpLocks/>
            </p:cNvCxnSpPr>
            <p:nvPr/>
          </p:nvCxnSpPr>
          <p:spPr>
            <a:xfrm>
              <a:off x="776432" y="2609028"/>
              <a:ext cx="0" cy="1563101"/>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5C07D6BA-FC0D-464C-9825-9BA390B809D6}"/>
              </a:ext>
            </a:extLst>
          </p:cNvPr>
          <p:cNvGrpSpPr/>
          <p:nvPr/>
        </p:nvGrpSpPr>
        <p:grpSpPr>
          <a:xfrm rot="10800000">
            <a:off x="1795745" y="4079523"/>
            <a:ext cx="245650" cy="1836714"/>
            <a:chOff x="3833072" y="2242263"/>
            <a:chExt cx="245650" cy="1836714"/>
          </a:xfrm>
        </p:grpSpPr>
        <p:sp>
          <p:nvSpPr>
            <p:cNvPr id="38" name="椭圆 37">
              <a:extLst>
                <a:ext uri="{FF2B5EF4-FFF2-40B4-BE49-F238E27FC236}">
                  <a16:creationId xmlns:a16="http://schemas.microsoft.com/office/drawing/2014/main" xmlns="" id="{1CF5B60A-18C9-4E2C-8B5E-2C0AA8CB5BC3}"/>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xmlns="" id="{20FF6BBF-66FB-4B73-8DAA-33EB91B06471}"/>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BC6ED595-70BA-4650-8681-E71183DFE3B9}"/>
              </a:ext>
            </a:extLst>
          </p:cNvPr>
          <p:cNvGrpSpPr/>
          <p:nvPr/>
        </p:nvGrpSpPr>
        <p:grpSpPr>
          <a:xfrm>
            <a:off x="3372559" y="2309200"/>
            <a:ext cx="245650" cy="1820200"/>
            <a:chOff x="5882100" y="2057650"/>
            <a:chExt cx="245650" cy="1820200"/>
          </a:xfrm>
        </p:grpSpPr>
        <p:sp>
          <p:nvSpPr>
            <p:cNvPr id="40" name="椭圆 39">
              <a:extLst>
                <a:ext uri="{FF2B5EF4-FFF2-40B4-BE49-F238E27FC236}">
                  <a16:creationId xmlns:a16="http://schemas.microsoft.com/office/drawing/2014/main" xmlns="" id="{92AB311F-F0A3-4553-B9FC-1D2C038765F7}"/>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xmlns="" id="{7EC5C613-25EF-467A-8D28-29F8745E3428}"/>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7" name="组合 86">
            <a:extLst>
              <a:ext uri="{FF2B5EF4-FFF2-40B4-BE49-F238E27FC236}">
                <a16:creationId xmlns:a16="http://schemas.microsoft.com/office/drawing/2014/main" xmlns="" id="{230C2193-31CA-4A67-8179-2AA1B09B6B78}"/>
              </a:ext>
            </a:extLst>
          </p:cNvPr>
          <p:cNvGrpSpPr/>
          <p:nvPr/>
        </p:nvGrpSpPr>
        <p:grpSpPr>
          <a:xfrm rot="10800000">
            <a:off x="8064781" y="3201830"/>
            <a:ext cx="245650" cy="1855139"/>
            <a:chOff x="7931128" y="1591826"/>
            <a:chExt cx="245650" cy="1855139"/>
          </a:xfrm>
        </p:grpSpPr>
        <p:sp>
          <p:nvSpPr>
            <p:cNvPr id="42" name="椭圆 41">
              <a:extLst>
                <a:ext uri="{FF2B5EF4-FFF2-40B4-BE49-F238E27FC236}">
                  <a16:creationId xmlns:a16="http://schemas.microsoft.com/office/drawing/2014/main" xmlns="" id="{B284C29D-F0DB-4887-AA4D-EF4C3D488A29}"/>
                </a:ext>
              </a:extLst>
            </p:cNvPr>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xmlns="" id="{67498A4B-7089-4A79-90C5-4AE52D25BE5F}"/>
                </a:ext>
              </a:extLst>
            </p:cNvPr>
            <p:cNvCxnSpPr>
              <a:cxnSpLocks/>
            </p:cNvCxnSpPr>
            <p:nvPr/>
          </p:nvCxnSpPr>
          <p:spPr>
            <a:xfrm>
              <a:off x="8052254" y="1591826"/>
              <a:ext cx="0" cy="158136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89" name="文本框 88">
            <a:extLst>
              <a:ext uri="{FF2B5EF4-FFF2-40B4-BE49-F238E27FC236}">
                <a16:creationId xmlns:a16="http://schemas.microsoft.com/office/drawing/2014/main" xmlns="" id="{19BDE4C8-9382-4E6C-86E0-067EA84E5103}"/>
              </a:ext>
            </a:extLst>
          </p:cNvPr>
          <p:cNvSpPr txBox="1"/>
          <p:nvPr/>
        </p:nvSpPr>
        <p:spPr>
          <a:xfrm>
            <a:off x="899257" y="3018216"/>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kern="1200" dirty="0">
                <a:latin typeface="+mn-ea"/>
              </a:rPr>
              <a:t>金融独立运营</a:t>
            </a:r>
          </a:p>
        </p:txBody>
      </p:sp>
      <p:sp>
        <p:nvSpPr>
          <p:cNvPr id="91" name="文本框 90">
            <a:extLst>
              <a:ext uri="{FF2B5EF4-FFF2-40B4-BE49-F238E27FC236}">
                <a16:creationId xmlns:a16="http://schemas.microsoft.com/office/drawing/2014/main" xmlns="" id="{28C24424-9B03-4AF9-9DCA-0925DC277F7C}"/>
              </a:ext>
            </a:extLst>
          </p:cNvPr>
          <p:cNvSpPr txBox="1"/>
          <p:nvPr/>
        </p:nvSpPr>
        <p:spPr>
          <a:xfrm>
            <a:off x="2043093" y="5626362"/>
            <a:ext cx="24368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京保贝上线</a:t>
            </a:r>
          </a:p>
        </p:txBody>
      </p:sp>
      <p:grpSp>
        <p:nvGrpSpPr>
          <p:cNvPr id="24" name="组合 23">
            <a:extLst>
              <a:ext uri="{FF2B5EF4-FFF2-40B4-BE49-F238E27FC236}">
                <a16:creationId xmlns:a16="http://schemas.microsoft.com/office/drawing/2014/main" xmlns="" id="{B5C2C9C3-CB54-4DAC-862D-F4A762BA34B5}"/>
              </a:ext>
            </a:extLst>
          </p:cNvPr>
          <p:cNvGrpSpPr/>
          <p:nvPr/>
        </p:nvGrpSpPr>
        <p:grpSpPr>
          <a:xfrm>
            <a:off x="9542777" y="341302"/>
            <a:ext cx="1976121" cy="788291"/>
            <a:chOff x="1651086" y="1188625"/>
            <a:chExt cx="1122851" cy="447914"/>
          </a:xfrm>
          <a:solidFill>
            <a:schemeClr val="accent2"/>
          </a:solidFill>
        </p:grpSpPr>
        <p:sp>
          <p:nvSpPr>
            <p:cNvPr id="25" name="Rectangle 4">
              <a:extLst>
                <a:ext uri="{FF2B5EF4-FFF2-40B4-BE49-F238E27FC236}">
                  <a16:creationId xmlns:a16="http://schemas.microsoft.com/office/drawing/2014/main" xmlns="" id="{78510D6D-57EA-46EE-9D7E-9288F7C8F534}"/>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lang="en-US" altLang="zh-CN" sz="2000" b="1" dirty="0">
                  <a:solidFill>
                    <a:schemeClr val="tx1"/>
                  </a:solidFill>
                  <a:latin typeface="+mj-ea"/>
                  <a:ea typeface="+mj-ea"/>
                  <a:cs typeface="Montserrat" charset="0"/>
                </a:rPr>
                <a:t>3.3 </a:t>
              </a:r>
              <a:r>
                <a:rPr lang="zh-CN" altLang="en-US" sz="2000" b="1" dirty="0">
                  <a:solidFill>
                    <a:schemeClr val="tx1"/>
                  </a:solidFill>
                  <a:latin typeface="+mj-ea"/>
                  <a:ea typeface="+mj-ea"/>
                  <a:cs typeface="Montserrat" charset="0"/>
                </a:rPr>
                <a:t>发展历程</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6" name="Right Triangle 5">
              <a:extLst>
                <a:ext uri="{FF2B5EF4-FFF2-40B4-BE49-F238E27FC236}">
                  <a16:creationId xmlns:a16="http://schemas.microsoft.com/office/drawing/2014/main" xmlns="" id="{3F44BF9C-D50C-4271-9C76-00146D51CD95}"/>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1" name="矩形 30">
            <a:extLst>
              <a:ext uri="{FF2B5EF4-FFF2-40B4-BE49-F238E27FC236}">
                <a16:creationId xmlns:a16="http://schemas.microsoft.com/office/drawing/2014/main" xmlns="" id="{C5946584-E19E-4191-AC31-BB7477C7C3CB}"/>
              </a:ext>
            </a:extLst>
          </p:cNvPr>
          <p:cNvSpPr/>
          <p:nvPr/>
        </p:nvSpPr>
        <p:spPr>
          <a:xfrm>
            <a:off x="906050" y="2817826"/>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373CC111-6326-4E87-84B8-AB0357A73A3D}"/>
              </a:ext>
            </a:extLst>
          </p:cNvPr>
          <p:cNvSpPr txBox="1"/>
          <p:nvPr/>
        </p:nvSpPr>
        <p:spPr>
          <a:xfrm>
            <a:off x="906051" y="2628417"/>
            <a:ext cx="120850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33" name="矩形 32">
            <a:extLst>
              <a:ext uri="{FF2B5EF4-FFF2-40B4-BE49-F238E27FC236}">
                <a16:creationId xmlns:a16="http://schemas.microsoft.com/office/drawing/2014/main" xmlns="" id="{4EDD0B5D-BC6B-4B29-A436-B56AE11FA3DA}"/>
              </a:ext>
            </a:extLst>
          </p:cNvPr>
          <p:cNvSpPr/>
          <p:nvPr/>
        </p:nvSpPr>
        <p:spPr>
          <a:xfrm>
            <a:off x="2051583" y="5418758"/>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282272CE-1D09-4117-92EE-2A35F129AD50}"/>
              </a:ext>
            </a:extLst>
          </p:cNvPr>
          <p:cNvSpPr txBox="1"/>
          <p:nvPr/>
        </p:nvSpPr>
        <p:spPr>
          <a:xfrm>
            <a:off x="2051583" y="5229349"/>
            <a:ext cx="1403435" cy="307777"/>
          </a:xfrm>
          <a:prstGeom prst="rect">
            <a:avLst/>
          </a:prstGeom>
          <a:noFill/>
        </p:spPr>
        <p:txBody>
          <a:bodyPr wrap="square" lIns="0" tIns="0" rIns="0" bIns="0">
            <a:spAutoFit/>
          </a:bodyPr>
          <a:lstStyle/>
          <a:p>
            <a:r>
              <a:rPr lang="en-US" altLang="zh-CN" sz="2000" b="1" dirty="0">
                <a:latin typeface="+mj-ea"/>
                <a:ea typeface="+mj-ea"/>
              </a:rPr>
              <a:t>20XX.12</a:t>
            </a:r>
            <a:endParaRPr lang="zh-CN" altLang="en-US" sz="2000" b="1" dirty="0">
              <a:latin typeface="+mj-ea"/>
              <a:ea typeface="+mj-ea"/>
            </a:endParaRPr>
          </a:p>
        </p:txBody>
      </p:sp>
      <p:sp>
        <p:nvSpPr>
          <p:cNvPr id="35" name="文本框 34">
            <a:extLst>
              <a:ext uri="{FF2B5EF4-FFF2-40B4-BE49-F238E27FC236}">
                <a16:creationId xmlns:a16="http://schemas.microsoft.com/office/drawing/2014/main" xmlns="" id="{69BB7448-62A1-45B5-AE53-281C6EBADB72}"/>
              </a:ext>
            </a:extLst>
          </p:cNvPr>
          <p:cNvSpPr txBox="1"/>
          <p:nvPr/>
        </p:nvSpPr>
        <p:spPr>
          <a:xfrm>
            <a:off x="8308734" y="4752205"/>
            <a:ext cx="2548160"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dirty="0">
                <a:latin typeface="+mn-ea"/>
              </a:rPr>
              <a:t>X</a:t>
            </a:r>
            <a:r>
              <a:rPr lang="zh-CN" altLang="en-US" sz="1600" kern="1200" dirty="0">
                <a:latin typeface="+mn-ea"/>
              </a:rPr>
              <a:t>小贷和快捷支付网银</a:t>
            </a:r>
            <a:r>
              <a:rPr lang="en-US" altLang="zh-CN" sz="1600" kern="1200" dirty="0">
                <a:latin typeface="+mn-ea"/>
              </a:rPr>
              <a:t>+</a:t>
            </a:r>
            <a:r>
              <a:rPr lang="zh-CN" altLang="en-US" sz="1600" kern="1200" dirty="0">
                <a:latin typeface="+mn-ea"/>
              </a:rPr>
              <a:t>上线</a:t>
            </a:r>
          </a:p>
        </p:txBody>
      </p:sp>
      <p:sp>
        <p:nvSpPr>
          <p:cNvPr id="37" name="矩形 36">
            <a:extLst>
              <a:ext uri="{FF2B5EF4-FFF2-40B4-BE49-F238E27FC236}">
                <a16:creationId xmlns:a16="http://schemas.microsoft.com/office/drawing/2014/main" xmlns="" id="{F2C8747F-D231-43DA-9AE4-87355BECF24D}"/>
              </a:ext>
            </a:extLst>
          </p:cNvPr>
          <p:cNvSpPr/>
          <p:nvPr/>
        </p:nvSpPr>
        <p:spPr>
          <a:xfrm>
            <a:off x="8317223" y="4544602"/>
            <a:ext cx="1022901"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139BBB17-7912-4020-B6B3-79D2BCB32DF9}"/>
              </a:ext>
            </a:extLst>
          </p:cNvPr>
          <p:cNvSpPr txBox="1"/>
          <p:nvPr/>
        </p:nvSpPr>
        <p:spPr>
          <a:xfrm>
            <a:off x="8317225" y="4355193"/>
            <a:ext cx="113847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41" name="文本框 40">
            <a:extLst>
              <a:ext uri="{FF2B5EF4-FFF2-40B4-BE49-F238E27FC236}">
                <a16:creationId xmlns:a16="http://schemas.microsoft.com/office/drawing/2014/main" xmlns="" id="{70D5D0A4-1E51-4860-AD22-5DFF33A02AD3}"/>
              </a:ext>
            </a:extLst>
          </p:cNvPr>
          <p:cNvSpPr txBox="1"/>
          <p:nvPr/>
        </p:nvSpPr>
        <p:spPr>
          <a:xfrm>
            <a:off x="3614811" y="2670096"/>
            <a:ext cx="25331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信用支付产品</a:t>
            </a:r>
            <a:r>
              <a:rPr lang="en-US" altLang="zh-CN" sz="1600" kern="1200" dirty="0">
                <a:latin typeface="+mn-ea"/>
              </a:rPr>
              <a:t>“XX</a:t>
            </a:r>
            <a:r>
              <a:rPr lang="zh-CN" altLang="en-US" sz="1600" kern="1200" dirty="0">
                <a:latin typeface="+mn-ea"/>
              </a:rPr>
              <a:t>白条”上线</a:t>
            </a:r>
          </a:p>
        </p:txBody>
      </p:sp>
      <p:sp>
        <p:nvSpPr>
          <p:cNvPr id="43" name="矩形 42">
            <a:extLst>
              <a:ext uri="{FF2B5EF4-FFF2-40B4-BE49-F238E27FC236}">
                <a16:creationId xmlns:a16="http://schemas.microsoft.com/office/drawing/2014/main" xmlns="" id="{D2EE1FD1-494D-404E-91AF-62B1C9927048}"/>
              </a:ext>
            </a:extLst>
          </p:cNvPr>
          <p:cNvSpPr/>
          <p:nvPr/>
        </p:nvSpPr>
        <p:spPr>
          <a:xfrm>
            <a:off x="3621604" y="2469706"/>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151D3456-5E05-4D79-A5D2-548480B386CE}"/>
              </a:ext>
            </a:extLst>
          </p:cNvPr>
          <p:cNvSpPr txBox="1"/>
          <p:nvPr/>
        </p:nvSpPr>
        <p:spPr>
          <a:xfrm>
            <a:off x="3621605" y="2280297"/>
            <a:ext cx="1208500" cy="307777"/>
          </a:xfrm>
          <a:prstGeom prst="rect">
            <a:avLst/>
          </a:prstGeom>
          <a:noFill/>
        </p:spPr>
        <p:txBody>
          <a:bodyPr wrap="square" lIns="0" tIns="0" rIns="0" bIns="0">
            <a:spAutoFit/>
          </a:bodyPr>
          <a:lstStyle/>
          <a:p>
            <a:r>
              <a:rPr lang="en-US" altLang="zh-CN" sz="2000" b="1" dirty="0">
                <a:latin typeface="+mj-ea"/>
                <a:ea typeface="+mj-ea"/>
              </a:rPr>
              <a:t>20XX.02</a:t>
            </a:r>
            <a:endParaRPr lang="zh-CN" altLang="en-US" sz="2000" b="1" dirty="0">
              <a:latin typeface="+mj-ea"/>
              <a:ea typeface="+mj-ea"/>
            </a:endParaRPr>
          </a:p>
        </p:txBody>
      </p:sp>
      <p:grpSp>
        <p:nvGrpSpPr>
          <p:cNvPr id="47" name="组合 46">
            <a:extLst>
              <a:ext uri="{FF2B5EF4-FFF2-40B4-BE49-F238E27FC236}">
                <a16:creationId xmlns:a16="http://schemas.microsoft.com/office/drawing/2014/main" xmlns="" id="{5CCF12F6-8E62-42DF-B2F7-4003F72C29B2}"/>
              </a:ext>
            </a:extLst>
          </p:cNvPr>
          <p:cNvGrpSpPr/>
          <p:nvPr/>
        </p:nvGrpSpPr>
        <p:grpSpPr>
          <a:xfrm rot="10800000">
            <a:off x="4767831" y="3806554"/>
            <a:ext cx="245650" cy="1836714"/>
            <a:chOff x="3833072" y="2242263"/>
            <a:chExt cx="245650" cy="1836714"/>
          </a:xfrm>
        </p:grpSpPr>
        <p:sp>
          <p:nvSpPr>
            <p:cNvPr id="48" name="椭圆 47">
              <a:extLst>
                <a:ext uri="{FF2B5EF4-FFF2-40B4-BE49-F238E27FC236}">
                  <a16:creationId xmlns:a16="http://schemas.microsoft.com/office/drawing/2014/main" xmlns="" id="{8868BF81-645C-4285-8DE2-C9CBBFA79FFE}"/>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xmlns="" id="{77107E62-08CE-49EB-96FE-3CC2E3670632}"/>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xmlns="" id="{E1BE872F-BA58-419C-9EA1-41516455CDEC}"/>
              </a:ext>
            </a:extLst>
          </p:cNvPr>
          <p:cNvSpPr txBox="1"/>
          <p:nvPr/>
        </p:nvSpPr>
        <p:spPr>
          <a:xfrm>
            <a:off x="5015179" y="5353393"/>
            <a:ext cx="2665895"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a:t>
            </a:r>
            <a:r>
              <a:rPr lang="zh-CN" altLang="en-US" sz="1600" kern="1200" dirty="0">
                <a:latin typeface="+mn-ea"/>
              </a:rPr>
              <a:t>金库、理财及网银钱包上线</a:t>
            </a:r>
          </a:p>
        </p:txBody>
      </p:sp>
      <p:sp>
        <p:nvSpPr>
          <p:cNvPr id="52" name="矩形 51">
            <a:extLst>
              <a:ext uri="{FF2B5EF4-FFF2-40B4-BE49-F238E27FC236}">
                <a16:creationId xmlns:a16="http://schemas.microsoft.com/office/drawing/2014/main" xmlns="" id="{E227E429-262B-49D3-9A3B-32F246E31D08}"/>
              </a:ext>
            </a:extLst>
          </p:cNvPr>
          <p:cNvSpPr/>
          <p:nvPr/>
        </p:nvSpPr>
        <p:spPr>
          <a:xfrm>
            <a:off x="5023669" y="5145789"/>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ED3B402D-BB92-4284-947A-834248124CFD}"/>
              </a:ext>
            </a:extLst>
          </p:cNvPr>
          <p:cNvSpPr txBox="1"/>
          <p:nvPr/>
        </p:nvSpPr>
        <p:spPr>
          <a:xfrm>
            <a:off x="5023669" y="4956380"/>
            <a:ext cx="1403435" cy="307777"/>
          </a:xfrm>
          <a:prstGeom prst="rect">
            <a:avLst/>
          </a:prstGeom>
          <a:noFill/>
        </p:spPr>
        <p:txBody>
          <a:bodyPr wrap="square" lIns="0" tIns="0" rIns="0" bIns="0">
            <a:spAutoFit/>
          </a:bodyPr>
          <a:lstStyle/>
          <a:p>
            <a:r>
              <a:rPr lang="en-US" altLang="zh-CN" sz="2000" b="1" dirty="0">
                <a:latin typeface="+mj-ea"/>
                <a:ea typeface="+mj-ea"/>
              </a:rPr>
              <a:t>20XX.03</a:t>
            </a:r>
            <a:endParaRPr lang="zh-CN" altLang="en-US" sz="2000" b="1" dirty="0">
              <a:latin typeface="+mj-ea"/>
              <a:ea typeface="+mj-ea"/>
            </a:endParaRPr>
          </a:p>
        </p:txBody>
      </p:sp>
      <p:grpSp>
        <p:nvGrpSpPr>
          <p:cNvPr id="54" name="组合 53">
            <a:extLst>
              <a:ext uri="{FF2B5EF4-FFF2-40B4-BE49-F238E27FC236}">
                <a16:creationId xmlns:a16="http://schemas.microsoft.com/office/drawing/2014/main" xmlns="" id="{6952EAC3-4BF7-4B8F-8A74-E9EC808F10D1}"/>
              </a:ext>
            </a:extLst>
          </p:cNvPr>
          <p:cNvGrpSpPr/>
          <p:nvPr/>
        </p:nvGrpSpPr>
        <p:grpSpPr>
          <a:xfrm>
            <a:off x="6047071" y="2074369"/>
            <a:ext cx="245650" cy="1820200"/>
            <a:chOff x="5882100" y="2057650"/>
            <a:chExt cx="245650" cy="1820200"/>
          </a:xfrm>
        </p:grpSpPr>
        <p:sp>
          <p:nvSpPr>
            <p:cNvPr id="56" name="椭圆 55">
              <a:extLst>
                <a:ext uri="{FF2B5EF4-FFF2-40B4-BE49-F238E27FC236}">
                  <a16:creationId xmlns:a16="http://schemas.microsoft.com/office/drawing/2014/main" xmlns="" id="{E49A403C-9BF8-41EF-81F4-43ECC57C1277}"/>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xmlns="" id="{303EFF9B-3825-4281-AC2C-AE1AB2410CAE}"/>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58" name="文本框 57">
            <a:extLst>
              <a:ext uri="{FF2B5EF4-FFF2-40B4-BE49-F238E27FC236}">
                <a16:creationId xmlns:a16="http://schemas.microsoft.com/office/drawing/2014/main" xmlns="" id="{E0D124BB-DD7A-4472-90F9-539337426C2C}"/>
              </a:ext>
            </a:extLst>
          </p:cNvPr>
          <p:cNvSpPr txBox="1"/>
          <p:nvPr/>
        </p:nvSpPr>
        <p:spPr>
          <a:xfrm>
            <a:off x="6289323" y="2412571"/>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权益类众筹上线</a:t>
            </a:r>
          </a:p>
        </p:txBody>
      </p:sp>
      <p:sp>
        <p:nvSpPr>
          <p:cNvPr id="59" name="矩形 58">
            <a:extLst>
              <a:ext uri="{FF2B5EF4-FFF2-40B4-BE49-F238E27FC236}">
                <a16:creationId xmlns:a16="http://schemas.microsoft.com/office/drawing/2014/main" xmlns="" id="{9FF2CD76-171F-497C-8EEF-43152ED5DC62}"/>
              </a:ext>
            </a:extLst>
          </p:cNvPr>
          <p:cNvSpPr/>
          <p:nvPr/>
        </p:nvSpPr>
        <p:spPr>
          <a:xfrm>
            <a:off x="6296116" y="2212181"/>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4DDA9EF5-A462-4D20-90C2-7B399BDBB83A}"/>
              </a:ext>
            </a:extLst>
          </p:cNvPr>
          <p:cNvSpPr txBox="1"/>
          <p:nvPr/>
        </p:nvSpPr>
        <p:spPr>
          <a:xfrm>
            <a:off x="6296117" y="2022772"/>
            <a:ext cx="1208500" cy="307777"/>
          </a:xfrm>
          <a:prstGeom prst="rect">
            <a:avLst/>
          </a:prstGeom>
          <a:noFill/>
        </p:spPr>
        <p:txBody>
          <a:bodyPr wrap="square" lIns="0" tIns="0" rIns="0" bIns="0">
            <a:spAutoFit/>
          </a:bodyPr>
          <a:lstStyle/>
          <a:p>
            <a:r>
              <a:rPr lang="en-US" altLang="zh-CN" sz="2000" b="1" dirty="0">
                <a:latin typeface="+mj-ea"/>
                <a:ea typeface="+mj-ea"/>
              </a:rPr>
              <a:t>20XX.07</a:t>
            </a:r>
            <a:endParaRPr lang="zh-CN" altLang="en-US" sz="2000" b="1" dirty="0">
              <a:latin typeface="+mj-ea"/>
              <a:ea typeface="+mj-ea"/>
            </a:endParaRPr>
          </a:p>
        </p:txBody>
      </p:sp>
      <p:grpSp>
        <p:nvGrpSpPr>
          <p:cNvPr id="62" name="组合 61">
            <a:extLst>
              <a:ext uri="{FF2B5EF4-FFF2-40B4-BE49-F238E27FC236}">
                <a16:creationId xmlns:a16="http://schemas.microsoft.com/office/drawing/2014/main" xmlns="" id="{9CB5F765-1D02-42ED-AE41-B9063CB87E23}"/>
              </a:ext>
            </a:extLst>
          </p:cNvPr>
          <p:cNvGrpSpPr/>
          <p:nvPr/>
        </p:nvGrpSpPr>
        <p:grpSpPr>
          <a:xfrm>
            <a:off x="9419952" y="1645920"/>
            <a:ext cx="245650" cy="1529288"/>
            <a:chOff x="5882100" y="2348562"/>
            <a:chExt cx="245650" cy="1529288"/>
          </a:xfrm>
        </p:grpSpPr>
        <p:sp>
          <p:nvSpPr>
            <p:cNvPr id="63" name="椭圆 62">
              <a:extLst>
                <a:ext uri="{FF2B5EF4-FFF2-40B4-BE49-F238E27FC236}">
                  <a16:creationId xmlns:a16="http://schemas.microsoft.com/office/drawing/2014/main" xmlns="" id="{78B1806D-48DD-427F-BFD8-B358657E9ED9}"/>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xmlns="" id="{F121F87F-9F15-4658-9F47-C2B184DC8F5F}"/>
                </a:ext>
              </a:extLst>
            </p:cNvPr>
            <p:cNvCxnSpPr>
              <a:cxnSpLocks/>
            </p:cNvCxnSpPr>
            <p:nvPr/>
          </p:nvCxnSpPr>
          <p:spPr>
            <a:xfrm>
              <a:off x="6001528" y="2348562"/>
              <a:ext cx="0" cy="1270132"/>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65" name="文本框 64">
            <a:extLst>
              <a:ext uri="{FF2B5EF4-FFF2-40B4-BE49-F238E27FC236}">
                <a16:creationId xmlns:a16="http://schemas.microsoft.com/office/drawing/2014/main" xmlns="" id="{B19C7433-C6A6-40CD-A11F-E81B6B81373A}"/>
              </a:ext>
            </a:extLst>
          </p:cNvPr>
          <p:cNvSpPr txBox="1"/>
          <p:nvPr/>
        </p:nvSpPr>
        <p:spPr>
          <a:xfrm>
            <a:off x="9662204" y="1975292"/>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首个亿级权益类众筹</a:t>
            </a:r>
          </a:p>
        </p:txBody>
      </p:sp>
      <p:sp>
        <p:nvSpPr>
          <p:cNvPr id="66" name="矩形 65">
            <a:extLst>
              <a:ext uri="{FF2B5EF4-FFF2-40B4-BE49-F238E27FC236}">
                <a16:creationId xmlns:a16="http://schemas.microsoft.com/office/drawing/2014/main" xmlns="" id="{C1872602-C0A0-4A2B-A97A-B30631365D94}"/>
              </a:ext>
            </a:extLst>
          </p:cNvPr>
          <p:cNvSpPr/>
          <p:nvPr/>
        </p:nvSpPr>
        <p:spPr>
          <a:xfrm>
            <a:off x="9668997" y="1774902"/>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6EF2C43D-6ACF-44AE-8619-2CB8E4A2DD41}"/>
              </a:ext>
            </a:extLst>
          </p:cNvPr>
          <p:cNvSpPr txBox="1"/>
          <p:nvPr/>
        </p:nvSpPr>
        <p:spPr>
          <a:xfrm>
            <a:off x="9668998" y="1585493"/>
            <a:ext cx="1208500" cy="307777"/>
          </a:xfrm>
          <a:prstGeom prst="rect">
            <a:avLst/>
          </a:prstGeom>
          <a:noFill/>
        </p:spPr>
        <p:txBody>
          <a:bodyPr wrap="square" lIns="0" tIns="0" rIns="0" bIns="0">
            <a:spAutoFit/>
          </a:bodyPr>
          <a:lstStyle/>
          <a:p>
            <a:r>
              <a:rPr lang="en-US" altLang="zh-CN" sz="2000" b="1" dirty="0">
                <a:latin typeface="+mj-ea"/>
                <a:ea typeface="+mj-ea"/>
              </a:rPr>
              <a:t>20XX.11</a:t>
            </a:r>
            <a:endParaRPr lang="zh-CN" altLang="en-US" sz="2000" b="1" dirty="0">
              <a:latin typeface="+mj-ea"/>
              <a:ea typeface="+mj-ea"/>
            </a:endParaRPr>
          </a:p>
        </p:txBody>
      </p:sp>
    </p:spTree>
    <p:extLst>
      <p:ext uri="{BB962C8B-B14F-4D97-AF65-F5344CB8AC3E}">
        <p14:creationId xmlns:p14="http://schemas.microsoft.com/office/powerpoint/2010/main" val="33072350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493603D-955C-44B0-8699-D67E514F8A26}"/>
              </a:ext>
            </a:extLst>
          </p:cNvPr>
          <p:cNvSpPr>
            <a:spLocks noGrp="1"/>
          </p:cNvSpPr>
          <p:nvPr>
            <p:ph type="body" sz="quarter" idx="10"/>
          </p:nvPr>
        </p:nvSpPr>
        <p:spPr/>
        <p:txBody>
          <a:bodyPr/>
          <a:lstStyle/>
          <a:p>
            <a:r>
              <a:rPr lang="en-US" altLang="zh-CN" dirty="0"/>
              <a:t>03.</a:t>
            </a:r>
            <a:r>
              <a:rPr lang="zh-CN" altLang="en-US" dirty="0"/>
              <a:t>项目介绍</a:t>
            </a:r>
          </a:p>
        </p:txBody>
      </p:sp>
      <p:sp>
        <p:nvSpPr>
          <p:cNvPr id="3" name="文本占位符 2">
            <a:extLst>
              <a:ext uri="{FF2B5EF4-FFF2-40B4-BE49-F238E27FC236}">
                <a16:creationId xmlns:a16="http://schemas.microsoft.com/office/drawing/2014/main" xmlns="" id="{096FD237-6DD4-45B4-AC44-E6E308F23E65}"/>
              </a:ext>
            </a:extLst>
          </p:cNvPr>
          <p:cNvSpPr>
            <a:spLocks noGrp="1"/>
          </p:cNvSpPr>
          <p:nvPr>
            <p:ph type="body" sz="quarter" idx="11"/>
          </p:nvPr>
        </p:nvSpPr>
        <p:spPr>
          <a:xfrm>
            <a:off x="2723211" y="577850"/>
            <a:ext cx="4358611" cy="281279"/>
          </a:xfrm>
        </p:spPr>
        <p:txBody>
          <a:bodyPr/>
          <a:lstStyle/>
          <a:p>
            <a:pPr lvl="0"/>
            <a:r>
              <a:rPr lang="en-US" altLang="zh-CN" dirty="0"/>
              <a:t>INTRODUCTION TO THE PROJECT</a:t>
            </a:r>
          </a:p>
        </p:txBody>
      </p:sp>
      <p:pic>
        <p:nvPicPr>
          <p:cNvPr id="34" name="图片占位符 33">
            <a:extLst>
              <a:ext uri="{FF2B5EF4-FFF2-40B4-BE49-F238E27FC236}">
                <a16:creationId xmlns:a16="http://schemas.microsoft.com/office/drawing/2014/main" xmlns="" id="{648C09D3-C385-4760-A3BD-3B5FB414BE0D}"/>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62" r="62"/>
          <a:stretch/>
        </p:blipFill>
        <p:spPr>
          <a:effectLst>
            <a:outerShdw blurRad="190500" dist="101600" dir="5400000" algn="t" rotWithShape="0">
              <a:prstClr val="black">
                <a:alpha val="10000"/>
              </a:prstClr>
            </a:outerShdw>
          </a:effectLst>
        </p:spPr>
      </p:pic>
      <p:pic>
        <p:nvPicPr>
          <p:cNvPr id="32" name="图片占位符 31">
            <a:extLst>
              <a:ext uri="{FF2B5EF4-FFF2-40B4-BE49-F238E27FC236}">
                <a16:creationId xmlns:a16="http://schemas.microsoft.com/office/drawing/2014/main" xmlns="" id="{D5C69D7B-120A-4AE9-B7DD-42D4454DE1C5}"/>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62" r="62"/>
          <a:stretch/>
        </p:blipFill>
        <p:spPr>
          <a:effectLst>
            <a:outerShdw blurRad="190500" dist="101600" dir="5400000" algn="t" rotWithShape="0">
              <a:prstClr val="black">
                <a:alpha val="10000"/>
              </a:prstClr>
            </a:outerShdw>
          </a:effectLst>
        </p:spPr>
      </p:pic>
      <p:pic>
        <p:nvPicPr>
          <p:cNvPr id="30" name="图片占位符 29">
            <a:extLst>
              <a:ext uri="{FF2B5EF4-FFF2-40B4-BE49-F238E27FC236}">
                <a16:creationId xmlns:a16="http://schemas.microsoft.com/office/drawing/2014/main" xmlns="" id="{1900CD0B-0247-46A7-96C2-C5A0287DB394}"/>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62" r="62"/>
          <a:stretch/>
        </p:blipFill>
        <p:spPr>
          <a:effectLst>
            <a:outerShdw blurRad="190500" dist="101600" dir="5400000" algn="t" rotWithShape="0">
              <a:prstClr val="black">
                <a:alpha val="10000"/>
              </a:prstClr>
            </a:outerShdw>
          </a:effectLst>
        </p:spPr>
      </p:pic>
      <p:grpSp>
        <p:nvGrpSpPr>
          <p:cNvPr id="12" name="组合 11">
            <a:extLst>
              <a:ext uri="{FF2B5EF4-FFF2-40B4-BE49-F238E27FC236}">
                <a16:creationId xmlns:a16="http://schemas.microsoft.com/office/drawing/2014/main" xmlns="" id="{99E0A715-8552-4C46-AF64-D861BE463D99}"/>
              </a:ext>
            </a:extLst>
          </p:cNvPr>
          <p:cNvGrpSpPr/>
          <p:nvPr/>
        </p:nvGrpSpPr>
        <p:grpSpPr>
          <a:xfrm>
            <a:off x="9542777" y="341302"/>
            <a:ext cx="1976121" cy="788291"/>
            <a:chOff x="1651086" y="1188625"/>
            <a:chExt cx="1122851" cy="447914"/>
          </a:xfrm>
          <a:solidFill>
            <a:schemeClr val="accent2"/>
          </a:solidFill>
        </p:grpSpPr>
        <p:sp>
          <p:nvSpPr>
            <p:cNvPr id="13" name="Rectangle 4">
              <a:extLst>
                <a:ext uri="{FF2B5EF4-FFF2-40B4-BE49-F238E27FC236}">
                  <a16:creationId xmlns:a16="http://schemas.microsoft.com/office/drawing/2014/main" xmlns="" id="{C4A9ABC4-5825-425F-B8E3-D6492FC3E24D}"/>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公司优势</a:t>
              </a:r>
            </a:p>
          </p:txBody>
        </p:sp>
        <p:sp>
          <p:nvSpPr>
            <p:cNvPr id="14" name="Right Triangle 5">
              <a:extLst>
                <a:ext uri="{FF2B5EF4-FFF2-40B4-BE49-F238E27FC236}">
                  <a16:creationId xmlns:a16="http://schemas.microsoft.com/office/drawing/2014/main" xmlns="" id="{6F0A81C6-C640-4380-9A91-A9F6A0948A15}"/>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15" name="矩形: 圆角 14">
            <a:extLst>
              <a:ext uri="{FF2B5EF4-FFF2-40B4-BE49-F238E27FC236}">
                <a16:creationId xmlns:a16="http://schemas.microsoft.com/office/drawing/2014/main" xmlns="" id="{2E50D6A0-67A1-462C-9B0D-8C6DC84F59C3}"/>
              </a:ext>
            </a:extLst>
          </p:cNvPr>
          <p:cNvSpPr/>
          <p:nvPr/>
        </p:nvSpPr>
        <p:spPr>
          <a:xfrm>
            <a:off x="1938989" y="1771416"/>
            <a:ext cx="2547617"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600" kern="100" dirty="0">
                <a:solidFill>
                  <a:schemeClr val="tx1"/>
                </a:solidFill>
                <a:effectLst/>
                <a:latin typeface="+mj-ea"/>
                <a:ea typeface="+mj-ea"/>
                <a:cs typeface="Times New Roman" panose="02020603050405020304" pitchFamily="18" charset="0"/>
              </a:rPr>
              <a:t>互联网消费金融第一</a:t>
            </a:r>
          </a:p>
        </p:txBody>
      </p:sp>
      <p:sp>
        <p:nvSpPr>
          <p:cNvPr id="16" name="矩形: 圆角 15">
            <a:extLst>
              <a:ext uri="{FF2B5EF4-FFF2-40B4-BE49-F238E27FC236}">
                <a16:creationId xmlns:a16="http://schemas.microsoft.com/office/drawing/2014/main" xmlns="" id="{2D6F92FD-7B3D-40B8-9CDD-431664577A0F}"/>
              </a:ext>
            </a:extLst>
          </p:cNvPr>
          <p:cNvSpPr/>
          <p:nvPr/>
        </p:nvSpPr>
        <p:spPr>
          <a:xfrm>
            <a:off x="5110178" y="1771416"/>
            <a:ext cx="1755141"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mj-ea"/>
                <a:ea typeface="+mj-ea"/>
              </a:rPr>
              <a:t>众筹业务第一</a:t>
            </a:r>
          </a:p>
        </p:txBody>
      </p:sp>
      <p:sp>
        <p:nvSpPr>
          <p:cNvPr id="17" name="矩形: 圆角 16">
            <a:extLst>
              <a:ext uri="{FF2B5EF4-FFF2-40B4-BE49-F238E27FC236}">
                <a16:creationId xmlns:a16="http://schemas.microsoft.com/office/drawing/2014/main" xmlns="" id="{7B1D4DB6-421C-4241-962B-499A32348112}"/>
              </a:ext>
            </a:extLst>
          </p:cNvPr>
          <p:cNvSpPr/>
          <p:nvPr/>
        </p:nvSpPr>
        <p:spPr>
          <a:xfrm>
            <a:off x="7488890" y="1771416"/>
            <a:ext cx="2764122" cy="502920"/>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mj-ea"/>
                <a:ea typeface="+mj-ea"/>
              </a:rPr>
              <a:t>互联网供应链金融第二</a:t>
            </a:r>
          </a:p>
        </p:txBody>
      </p:sp>
      <p:grpSp>
        <p:nvGrpSpPr>
          <p:cNvPr id="5" name="组合 4">
            <a:extLst>
              <a:ext uri="{FF2B5EF4-FFF2-40B4-BE49-F238E27FC236}">
                <a16:creationId xmlns:a16="http://schemas.microsoft.com/office/drawing/2014/main" xmlns="" id="{B8525D3E-53D7-41D4-BEAB-408F564A5E45}"/>
              </a:ext>
            </a:extLst>
          </p:cNvPr>
          <p:cNvGrpSpPr/>
          <p:nvPr/>
        </p:nvGrpSpPr>
        <p:grpSpPr>
          <a:xfrm>
            <a:off x="5110177" y="1280249"/>
            <a:ext cx="1971646" cy="307777"/>
            <a:chOff x="5110177" y="1198952"/>
            <a:chExt cx="1971646" cy="307777"/>
          </a:xfrm>
        </p:grpSpPr>
        <p:sp>
          <p:nvSpPr>
            <p:cNvPr id="19" name="任意多边形: 形状 18">
              <a:extLst>
                <a:ext uri="{FF2B5EF4-FFF2-40B4-BE49-F238E27FC236}">
                  <a16:creationId xmlns:a16="http://schemas.microsoft.com/office/drawing/2014/main" xmlns="" id="{2B8E1454-0FEC-433E-9FD2-742A8A948829}"/>
                </a:ext>
              </a:extLst>
            </p:cNvPr>
            <p:cNvSpPr/>
            <p:nvPr/>
          </p:nvSpPr>
          <p:spPr>
            <a:xfrm>
              <a:off x="5453272" y="1388349"/>
              <a:ext cx="1285456"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21" name="文本框 20">
              <a:extLst>
                <a:ext uri="{FF2B5EF4-FFF2-40B4-BE49-F238E27FC236}">
                  <a16:creationId xmlns:a16="http://schemas.microsoft.com/office/drawing/2014/main" xmlns="" id="{0EAA9ED6-1901-494E-8D78-221ED7C13F1F}"/>
                </a:ext>
              </a:extLst>
            </p:cNvPr>
            <p:cNvSpPr txBox="1"/>
            <p:nvPr/>
          </p:nvSpPr>
          <p:spPr>
            <a:xfrm>
              <a:off x="5110177" y="1198952"/>
              <a:ext cx="1971646" cy="307777"/>
            </a:xfrm>
            <a:prstGeom prst="rect">
              <a:avLst/>
            </a:prstGeom>
            <a:noFill/>
          </p:spPr>
          <p:txBody>
            <a:bodyPr wrap="square" lIns="0" tIns="0" rIns="0" bIns="0">
              <a:spAutoFit/>
            </a:bodyPr>
            <a:lstStyle/>
            <a:p>
              <a:pPr algn="ctr"/>
              <a:r>
                <a:rPr lang="zh-CN" altLang="en-US" sz="2000" b="1" dirty="0">
                  <a:latin typeface="+mj-ea"/>
                  <a:ea typeface="+mj-ea"/>
                </a:rPr>
                <a:t>荣誉证书</a:t>
              </a:r>
            </a:p>
          </p:txBody>
        </p:sp>
      </p:grpSp>
    </p:spTree>
    <p:extLst>
      <p:ext uri="{BB962C8B-B14F-4D97-AF65-F5344CB8AC3E}">
        <p14:creationId xmlns:p14="http://schemas.microsoft.com/office/powerpoint/2010/main" val="117471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xmlns="" id="{197BC93A-2144-4875-8695-DC95E7D3243D}"/>
              </a:ext>
            </a:extLst>
          </p:cNvPr>
          <p:cNvSpPr/>
          <p:nvPr/>
        </p:nvSpPr>
        <p:spPr>
          <a:xfrm>
            <a:off x="0" y="5160633"/>
            <a:ext cx="12192000" cy="16973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占位符 34">
            <a:extLst>
              <a:ext uri="{FF2B5EF4-FFF2-40B4-BE49-F238E27FC236}">
                <a16:creationId xmlns:a16="http://schemas.microsoft.com/office/drawing/2014/main" xmlns="" id="{AB1A9025-71C4-4764-9E7B-6C8A36FB9E40}"/>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7763" b="7763"/>
          <a:stretch/>
        </p:blipFill>
        <p:spPr/>
      </p:pic>
      <p:pic>
        <p:nvPicPr>
          <p:cNvPr id="29" name="图片占位符 28">
            <a:extLst>
              <a:ext uri="{FF2B5EF4-FFF2-40B4-BE49-F238E27FC236}">
                <a16:creationId xmlns:a16="http://schemas.microsoft.com/office/drawing/2014/main" xmlns="" id="{418E4C5D-495A-478E-828E-D533EF495D6B}"/>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7790" b="7790"/>
          <a:stretch/>
        </p:blipFill>
        <p:spPr/>
      </p:pic>
      <p:pic>
        <p:nvPicPr>
          <p:cNvPr id="39" name="图片占位符 38">
            <a:extLst>
              <a:ext uri="{FF2B5EF4-FFF2-40B4-BE49-F238E27FC236}">
                <a16:creationId xmlns:a16="http://schemas.microsoft.com/office/drawing/2014/main" xmlns="" id="{C679B27E-7595-49C6-94F7-89C6DA7F522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785" b="7785"/>
          <a:stretch/>
        </p:blipFill>
        <p:spPr/>
      </p:pic>
      <p:pic>
        <p:nvPicPr>
          <p:cNvPr id="37" name="图片占位符 36">
            <a:extLst>
              <a:ext uri="{FF2B5EF4-FFF2-40B4-BE49-F238E27FC236}">
                <a16:creationId xmlns:a16="http://schemas.microsoft.com/office/drawing/2014/main" xmlns="" id="{1D32D6C0-CEBE-4BB2-B1CD-699D4823701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788" b="7788"/>
          <a:stretch/>
        </p:blipFill>
        <p:spPr/>
      </p:pic>
      <p:pic>
        <p:nvPicPr>
          <p:cNvPr id="33" name="图片占位符 32">
            <a:extLst>
              <a:ext uri="{FF2B5EF4-FFF2-40B4-BE49-F238E27FC236}">
                <a16:creationId xmlns:a16="http://schemas.microsoft.com/office/drawing/2014/main" xmlns="" id="{397952EC-841D-4F23-B842-908694B3BE1F}"/>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7771" b="7771"/>
          <a:stretch/>
        </p:blipFill>
        <p:spPr/>
      </p:pic>
      <p:sp>
        <p:nvSpPr>
          <p:cNvPr id="26" name="文本占位符 25">
            <a:extLst>
              <a:ext uri="{FF2B5EF4-FFF2-40B4-BE49-F238E27FC236}">
                <a16:creationId xmlns:a16="http://schemas.microsoft.com/office/drawing/2014/main" xmlns="" id="{42C3B4BD-5092-45F3-81C9-125DE8A80660}"/>
              </a:ext>
            </a:extLst>
          </p:cNvPr>
          <p:cNvSpPr>
            <a:spLocks noGrp="1"/>
          </p:cNvSpPr>
          <p:nvPr>
            <p:ph type="body" sz="quarter" idx="16"/>
          </p:nvPr>
        </p:nvSpPr>
        <p:spPr/>
        <p:txBody>
          <a:bodyPr/>
          <a:lstStyle/>
          <a:p>
            <a:r>
              <a:rPr lang="en-US" altLang="zh-CN" dirty="0"/>
              <a:t>03.</a:t>
            </a:r>
            <a:r>
              <a:rPr lang="zh-CN" altLang="en-US" dirty="0"/>
              <a:t>项目介绍</a:t>
            </a:r>
          </a:p>
          <a:p>
            <a:endParaRPr lang="zh-CN" altLang="en-US" dirty="0"/>
          </a:p>
        </p:txBody>
      </p:sp>
      <p:sp>
        <p:nvSpPr>
          <p:cNvPr id="27" name="文本占位符 26">
            <a:extLst>
              <a:ext uri="{FF2B5EF4-FFF2-40B4-BE49-F238E27FC236}">
                <a16:creationId xmlns:a16="http://schemas.microsoft.com/office/drawing/2014/main" xmlns="" id="{9631A700-B846-4F0B-A0AF-65D7AACD9CC7}"/>
              </a:ext>
            </a:extLst>
          </p:cNvPr>
          <p:cNvSpPr>
            <a:spLocks noGrp="1"/>
          </p:cNvSpPr>
          <p:nvPr>
            <p:ph type="body" sz="quarter" idx="17"/>
          </p:nvPr>
        </p:nvSpPr>
        <p:spPr>
          <a:xfrm>
            <a:off x="2723212" y="577850"/>
            <a:ext cx="4165268" cy="263525"/>
          </a:xfrm>
        </p:spPr>
        <p:txBody>
          <a:bodyPr/>
          <a:lstStyle/>
          <a:p>
            <a:r>
              <a:rPr lang="en-US" altLang="zh-CN" dirty="0"/>
              <a:t>INTRODUCTION TO THE PROJECT</a:t>
            </a:r>
          </a:p>
        </p:txBody>
      </p:sp>
      <p:pic>
        <p:nvPicPr>
          <p:cNvPr id="31" name="图片占位符 30">
            <a:extLst>
              <a:ext uri="{FF2B5EF4-FFF2-40B4-BE49-F238E27FC236}">
                <a16:creationId xmlns:a16="http://schemas.microsoft.com/office/drawing/2014/main" xmlns="" id="{030FA897-AFE0-4E59-959C-8341749DB0E1}"/>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7765" b="7765"/>
          <a:stretch/>
        </p:blipFill>
        <p:spPr/>
      </p:pic>
      <p:grpSp>
        <p:nvGrpSpPr>
          <p:cNvPr id="42" name="组合 41">
            <a:extLst>
              <a:ext uri="{FF2B5EF4-FFF2-40B4-BE49-F238E27FC236}">
                <a16:creationId xmlns:a16="http://schemas.microsoft.com/office/drawing/2014/main" xmlns="" id="{06CCC654-0A5F-4322-81CA-30B77D5B38F8}"/>
              </a:ext>
            </a:extLst>
          </p:cNvPr>
          <p:cNvGrpSpPr/>
          <p:nvPr/>
        </p:nvGrpSpPr>
        <p:grpSpPr>
          <a:xfrm>
            <a:off x="9542777" y="341302"/>
            <a:ext cx="1976121" cy="788291"/>
            <a:chOff x="1651086" y="1188625"/>
            <a:chExt cx="1122851" cy="447914"/>
          </a:xfrm>
          <a:solidFill>
            <a:schemeClr val="accent2"/>
          </a:solidFill>
        </p:grpSpPr>
        <p:sp>
          <p:nvSpPr>
            <p:cNvPr id="43" name="Rectangle 4">
              <a:extLst>
                <a:ext uri="{FF2B5EF4-FFF2-40B4-BE49-F238E27FC236}">
                  <a16:creationId xmlns:a16="http://schemas.microsoft.com/office/drawing/2014/main" xmlns="" id="{5AA0BD55-650C-48AE-BD4A-67E993345084}"/>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3.5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荣誉证书</a:t>
              </a:r>
            </a:p>
          </p:txBody>
        </p:sp>
        <p:sp>
          <p:nvSpPr>
            <p:cNvPr id="44" name="Right Triangle 5">
              <a:extLst>
                <a:ext uri="{FF2B5EF4-FFF2-40B4-BE49-F238E27FC236}">
                  <a16:creationId xmlns:a16="http://schemas.microsoft.com/office/drawing/2014/main" xmlns="" id="{AF968115-B228-4191-BB6F-E9D8B66ECF59}"/>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255556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p:txBody>
          <a:bodyPr/>
          <a:lstStyle/>
          <a:p>
            <a:r>
              <a:rPr lang="zh-CN" altLang="en-US" sz="8800" dirty="0"/>
              <a:t>商业模式</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p:txBody>
          <a:bodyPr/>
          <a:lstStyle/>
          <a:p>
            <a:pPr lvl="0"/>
            <a:r>
              <a:rPr lang="en-US" altLang="zh-CN" dirty="0"/>
              <a:t>BUSINESS MODEL</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04</a:t>
            </a:r>
          </a:p>
          <a:p>
            <a:r>
              <a:rPr lang="zh-CN" altLang="en-US" dirty="0">
                <a:solidFill>
                  <a:schemeClr val="tx1"/>
                </a:solidFill>
              </a:rPr>
              <a:t>第四部分</a:t>
            </a:r>
          </a:p>
        </p:txBody>
      </p:sp>
    </p:spTree>
    <p:extLst>
      <p:ext uri="{BB962C8B-B14F-4D97-AF65-F5344CB8AC3E}">
        <p14:creationId xmlns:p14="http://schemas.microsoft.com/office/powerpoint/2010/main" val="992257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任意多边形: 形状 118">
            <a:extLst>
              <a:ext uri="{FF2B5EF4-FFF2-40B4-BE49-F238E27FC236}">
                <a16:creationId xmlns:a16="http://schemas.microsoft.com/office/drawing/2014/main" xmlns="" id="{8EAF2B72-4FE6-4250-A3BA-BFF19090ED1E}"/>
              </a:ext>
            </a:extLst>
          </p:cNvPr>
          <p:cNvSpPr/>
          <p:nvPr/>
        </p:nvSpPr>
        <p:spPr>
          <a:xfrm>
            <a:off x="0" y="3614446"/>
            <a:ext cx="12197647" cy="3243554"/>
          </a:xfrm>
          <a:custGeom>
            <a:avLst/>
            <a:gdLst>
              <a:gd name="connsiteX0" fmla="*/ 0 w 12197647"/>
              <a:gd name="connsiteY0" fmla="*/ 0 h 3243554"/>
              <a:gd name="connsiteX1" fmla="*/ 11175951 w 12197647"/>
              <a:gd name="connsiteY1" fmla="*/ 0 h 3243554"/>
              <a:gd name="connsiteX2" fmla="*/ 11175951 w 12197647"/>
              <a:gd name="connsiteY2" fmla="*/ 766 h 3243554"/>
              <a:gd name="connsiteX3" fmla="*/ 11193401 w 12197647"/>
              <a:gd name="connsiteY3" fmla="*/ 0 h 3243554"/>
              <a:gd name="connsiteX4" fmla="*/ 12168348 w 12197647"/>
              <a:gd name="connsiteY4" fmla="*/ 711921 h 3243554"/>
              <a:gd name="connsiteX5" fmla="*/ 12192000 w 12197647"/>
              <a:gd name="connsiteY5" fmla="*/ 803221 h 3243554"/>
              <a:gd name="connsiteX6" fmla="*/ 12192000 w 12197647"/>
              <a:gd name="connsiteY6" fmla="*/ 1925294 h 3243554"/>
              <a:gd name="connsiteX7" fmla="*/ 12197647 w 12197647"/>
              <a:gd name="connsiteY7" fmla="*/ 1925294 h 3243554"/>
              <a:gd name="connsiteX8" fmla="*/ 12197647 w 12197647"/>
              <a:gd name="connsiteY8" fmla="*/ 3243554 h 3243554"/>
              <a:gd name="connsiteX9" fmla="*/ 11175951 w 12197647"/>
              <a:gd name="connsiteY9" fmla="*/ 3243554 h 3243554"/>
              <a:gd name="connsiteX10" fmla="*/ 1412892 w 12197647"/>
              <a:gd name="connsiteY10" fmla="*/ 3243554 h 3243554"/>
              <a:gd name="connsiteX11" fmla="*/ 0 w 12197647"/>
              <a:gd name="connsiteY11" fmla="*/ 3243554 h 3243554"/>
              <a:gd name="connsiteX12" fmla="*/ 0 w 12197647"/>
              <a:gd name="connsiteY12" fmla="*/ 0 h 324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7647" h="3243554">
                <a:moveTo>
                  <a:pt x="0" y="0"/>
                </a:moveTo>
                <a:lnTo>
                  <a:pt x="11175951" y="0"/>
                </a:lnTo>
                <a:lnTo>
                  <a:pt x="11175951" y="766"/>
                </a:lnTo>
                <a:lnTo>
                  <a:pt x="11193401" y="0"/>
                </a:lnTo>
                <a:cubicBezTo>
                  <a:pt x="11651484" y="0"/>
                  <a:pt x="12039098" y="299470"/>
                  <a:pt x="12168348" y="711921"/>
                </a:cubicBezTo>
                <a:lnTo>
                  <a:pt x="12192000" y="803221"/>
                </a:lnTo>
                <a:lnTo>
                  <a:pt x="12192000" y="1925294"/>
                </a:lnTo>
                <a:lnTo>
                  <a:pt x="12197647" y="1925294"/>
                </a:lnTo>
                <a:lnTo>
                  <a:pt x="12197647" y="3243554"/>
                </a:lnTo>
                <a:lnTo>
                  <a:pt x="11175951" y="3243554"/>
                </a:lnTo>
                <a:lnTo>
                  <a:pt x="1412892" y="3243554"/>
                </a:lnTo>
                <a:lnTo>
                  <a:pt x="0" y="3243554"/>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占位符 12">
            <a:extLst>
              <a:ext uri="{FF2B5EF4-FFF2-40B4-BE49-F238E27FC236}">
                <a16:creationId xmlns:a16="http://schemas.microsoft.com/office/drawing/2014/main" xmlns="" id="{BA3B4AD5-4F69-49DE-AC53-ABF7A52F5277}"/>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14" name="文本占位符 13">
            <a:extLst>
              <a:ext uri="{FF2B5EF4-FFF2-40B4-BE49-F238E27FC236}">
                <a16:creationId xmlns:a16="http://schemas.microsoft.com/office/drawing/2014/main" xmlns="" id="{0DBC487E-A634-4079-8A09-63926A4DD1FC}"/>
              </a:ext>
            </a:extLst>
          </p:cNvPr>
          <p:cNvSpPr>
            <a:spLocks noGrp="1"/>
          </p:cNvSpPr>
          <p:nvPr>
            <p:ph type="body" sz="quarter" idx="11"/>
          </p:nvPr>
        </p:nvSpPr>
        <p:spPr/>
        <p:txBody>
          <a:bodyPr/>
          <a:lstStyle/>
          <a:p>
            <a:r>
              <a:rPr lang="en-US" altLang="zh-CN" dirty="0"/>
              <a:t>PROJECT OVERVIEW</a:t>
            </a:r>
            <a:endParaRPr lang="zh-CN" altLang="en-US" dirty="0"/>
          </a:p>
          <a:p>
            <a:endParaRPr lang="zh-CN" altLang="en-US" dirty="0"/>
          </a:p>
        </p:txBody>
      </p:sp>
      <p:grpSp>
        <p:nvGrpSpPr>
          <p:cNvPr id="16" name="组合 15">
            <a:extLst>
              <a:ext uri="{FF2B5EF4-FFF2-40B4-BE49-F238E27FC236}">
                <a16:creationId xmlns:a16="http://schemas.microsoft.com/office/drawing/2014/main" xmlns="" id="{7314A408-B1DC-456A-A9D4-E85E2529359C}"/>
              </a:ext>
            </a:extLst>
          </p:cNvPr>
          <p:cNvGrpSpPr/>
          <p:nvPr/>
        </p:nvGrpSpPr>
        <p:grpSpPr>
          <a:xfrm>
            <a:off x="9542777" y="341302"/>
            <a:ext cx="1976121" cy="788291"/>
            <a:chOff x="1651086" y="1188625"/>
            <a:chExt cx="1122851" cy="447914"/>
          </a:xfrm>
          <a:solidFill>
            <a:schemeClr val="accent2"/>
          </a:solidFill>
        </p:grpSpPr>
        <p:sp>
          <p:nvSpPr>
            <p:cNvPr id="17" name="Rectangle 4">
              <a:extLst>
                <a:ext uri="{FF2B5EF4-FFF2-40B4-BE49-F238E27FC236}">
                  <a16:creationId xmlns:a16="http://schemas.microsoft.com/office/drawing/2014/main" xmlns="" id="{5E9009B9-581C-490B-AEA5-5D209F799C6E}"/>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风险分析</a:t>
              </a:r>
            </a:p>
          </p:txBody>
        </p:sp>
        <p:sp>
          <p:nvSpPr>
            <p:cNvPr id="18" name="Right Triangle 5">
              <a:extLst>
                <a:ext uri="{FF2B5EF4-FFF2-40B4-BE49-F238E27FC236}">
                  <a16:creationId xmlns:a16="http://schemas.microsoft.com/office/drawing/2014/main" xmlns="" id="{94098560-6862-40C9-928F-3124217CD49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7" name="矩形: 圆角 2">
            <a:extLst>
              <a:ext uri="{FF2B5EF4-FFF2-40B4-BE49-F238E27FC236}">
                <a16:creationId xmlns:a16="http://schemas.microsoft.com/office/drawing/2014/main" xmlns="" id="{A3A1F2A8-32E6-450F-B6C0-81E415956CA6}"/>
              </a:ext>
            </a:extLst>
          </p:cNvPr>
          <p:cNvSpPr/>
          <p:nvPr/>
        </p:nvSpPr>
        <p:spPr>
          <a:xfrm>
            <a:off x="4392612"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38" name="矩形: 圆角 3">
            <a:extLst>
              <a:ext uri="{FF2B5EF4-FFF2-40B4-BE49-F238E27FC236}">
                <a16:creationId xmlns:a16="http://schemas.microsoft.com/office/drawing/2014/main" xmlns="" id="{6C43C7B6-0988-4D1F-858C-D1A2551817DD}"/>
              </a:ext>
            </a:extLst>
          </p:cNvPr>
          <p:cNvSpPr/>
          <p:nvPr/>
        </p:nvSpPr>
        <p:spPr>
          <a:xfrm>
            <a:off x="8089900"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9" name="矩形: 圆角 4">
            <a:extLst>
              <a:ext uri="{FF2B5EF4-FFF2-40B4-BE49-F238E27FC236}">
                <a16:creationId xmlns:a16="http://schemas.microsoft.com/office/drawing/2014/main" xmlns="" id="{0D4C125B-F21A-4871-B9B3-34007CE47725}"/>
              </a:ext>
            </a:extLst>
          </p:cNvPr>
          <p:cNvSpPr/>
          <p:nvPr/>
        </p:nvSpPr>
        <p:spPr>
          <a:xfrm>
            <a:off x="695324" y="1630817"/>
            <a:ext cx="3406775" cy="4227349"/>
          </a:xfrm>
          <a:prstGeom prst="roundRect">
            <a:avLst>
              <a:gd name="adj" fmla="val 0"/>
            </a:avLst>
          </a:prstGeom>
          <a:solidFill>
            <a:schemeClr val="bg1"/>
          </a:solidFill>
          <a:ln>
            <a:no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40" name="文本框 39">
            <a:extLst>
              <a:ext uri="{FF2B5EF4-FFF2-40B4-BE49-F238E27FC236}">
                <a16:creationId xmlns:a16="http://schemas.microsoft.com/office/drawing/2014/main" xmlns="" id="{3B2B9807-3C8C-41C7-B04A-09CAB126135A}"/>
              </a:ext>
            </a:extLst>
          </p:cNvPr>
          <p:cNvSpPr txBox="1"/>
          <p:nvPr/>
        </p:nvSpPr>
        <p:spPr>
          <a:xfrm>
            <a:off x="1016046" y="3207967"/>
            <a:ext cx="2765329" cy="369332"/>
          </a:xfrm>
          <a:prstGeom prst="rect">
            <a:avLst/>
          </a:prstGeom>
          <a:noFill/>
        </p:spPr>
        <p:txBody>
          <a:bodyPr wrap="square" lIns="0" tIns="0" rIns="0" bIns="0">
            <a:spAutoFit/>
          </a:bodyPr>
          <a:lstStyle/>
          <a:p>
            <a:r>
              <a:rPr lang="zh-CN" altLang="en-US" sz="2400" b="1" dirty="0">
                <a:latin typeface="+mj-ea"/>
                <a:ea typeface="+mj-ea"/>
              </a:rPr>
              <a:t>竞争对手</a:t>
            </a:r>
            <a:endParaRPr lang="zh-CN" altLang="en-US" sz="2400" b="1" dirty="0">
              <a:solidFill>
                <a:schemeClr val="tx1">
                  <a:lumMod val="85000"/>
                  <a:lumOff val="15000"/>
                </a:schemeClr>
              </a:solidFill>
              <a:latin typeface="+mj-ea"/>
              <a:ea typeface="+mj-ea"/>
              <a:cs typeface="Arial" panose="020B0604020202020204" pitchFamily="34" charset="0"/>
            </a:endParaRPr>
          </a:p>
        </p:txBody>
      </p:sp>
      <p:sp>
        <p:nvSpPr>
          <p:cNvPr id="42" name="文本框 41">
            <a:extLst>
              <a:ext uri="{FF2B5EF4-FFF2-40B4-BE49-F238E27FC236}">
                <a16:creationId xmlns:a16="http://schemas.microsoft.com/office/drawing/2014/main" xmlns="" id="{B09D987C-3642-4B99-A82C-1252546C0154}"/>
              </a:ext>
            </a:extLst>
          </p:cNvPr>
          <p:cNvSpPr txBox="1"/>
          <p:nvPr/>
        </p:nvSpPr>
        <p:spPr>
          <a:xfrm>
            <a:off x="1016046" y="3968332"/>
            <a:ext cx="2681241" cy="1291700"/>
          </a:xfrm>
          <a:prstGeom prst="rect">
            <a:avLst/>
          </a:prstGeom>
          <a:noFill/>
        </p:spPr>
        <p:txBody>
          <a:bodyPr wrap="square">
            <a:spAutoFit/>
          </a:bodyPr>
          <a:lstStyle/>
          <a:p>
            <a:pPr lvl="0" algn="just" defTabSz="914400">
              <a:lnSpc>
                <a:spcPct val="150000"/>
              </a:lnSpc>
              <a:defRPr/>
            </a:pPr>
            <a:r>
              <a:rPr lang="en-US" altLang="zh-CN" dirty="0">
                <a:gradFill>
                  <a:gsLst>
                    <a:gs pos="100000">
                      <a:srgbClr val="2C2C2C"/>
                    </a:gs>
                    <a:gs pos="0">
                      <a:srgbClr val="2C2C2C">
                        <a:alpha val="77000"/>
                      </a:srgbClr>
                    </a:gs>
                  </a:gsLst>
                  <a:lin ang="4200000" scaled="0"/>
                </a:gradFill>
                <a:latin typeface="+mn-ea"/>
              </a:rPr>
              <a:t>XXX</a:t>
            </a:r>
            <a:r>
              <a:rPr lang="zh-CN" altLang="en-US" dirty="0">
                <a:gradFill>
                  <a:gsLst>
                    <a:gs pos="100000">
                      <a:srgbClr val="2C2C2C"/>
                    </a:gs>
                    <a:gs pos="0">
                      <a:srgbClr val="2C2C2C">
                        <a:alpha val="77000"/>
                      </a:srgbClr>
                    </a:gs>
                  </a:gsLst>
                  <a:lin ang="4200000" scaled="0"/>
                </a:gradFill>
                <a:latin typeface="+mn-ea"/>
              </a:rPr>
              <a:t>等竞争对手在各细分市场上的激烈竞争可能导致公司市场份额流失</a:t>
            </a:r>
          </a:p>
        </p:txBody>
      </p:sp>
      <p:cxnSp>
        <p:nvCxnSpPr>
          <p:cNvPr id="44" name="直接连接符 11">
            <a:extLst>
              <a:ext uri="{FF2B5EF4-FFF2-40B4-BE49-F238E27FC236}">
                <a16:creationId xmlns:a16="http://schemas.microsoft.com/office/drawing/2014/main" xmlns="" id="{24E19631-1501-4262-93E7-5581338265BE}"/>
              </a:ext>
            </a:extLst>
          </p:cNvPr>
          <p:cNvCxnSpPr>
            <a:cxnSpLocks/>
          </p:cNvCxnSpPr>
          <p:nvPr/>
        </p:nvCxnSpPr>
        <p:spPr>
          <a:xfrm>
            <a:off x="1016046"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DD826C12-44F7-4B05-9F2B-B960700C1876}"/>
              </a:ext>
            </a:extLst>
          </p:cNvPr>
          <p:cNvSpPr txBox="1"/>
          <p:nvPr/>
        </p:nvSpPr>
        <p:spPr>
          <a:xfrm>
            <a:off x="4713334" y="3207967"/>
            <a:ext cx="2765329" cy="369332"/>
          </a:xfrm>
          <a:prstGeom prst="rect">
            <a:avLst/>
          </a:prstGeom>
          <a:noFill/>
        </p:spPr>
        <p:txBody>
          <a:bodyPr wrap="square" lIns="0" tIns="0" rIns="0" bIns="0">
            <a:spAutoFit/>
          </a:bodyPr>
          <a:lstStyle/>
          <a:p>
            <a:r>
              <a:rPr lang="zh-CN" altLang="en-US" sz="2400" b="1" dirty="0">
                <a:solidFill>
                  <a:schemeClr val="tx1">
                    <a:lumMod val="85000"/>
                    <a:lumOff val="15000"/>
                  </a:schemeClr>
                </a:solidFill>
                <a:latin typeface="+mj-ea"/>
                <a:ea typeface="+mj-ea"/>
                <a:cs typeface="Arial" panose="020B0604020202020204" pitchFamily="34" charset="0"/>
              </a:rPr>
              <a:t>业务进度</a:t>
            </a:r>
          </a:p>
        </p:txBody>
      </p:sp>
      <p:sp>
        <p:nvSpPr>
          <p:cNvPr id="51" name="文本框 50">
            <a:extLst>
              <a:ext uri="{FF2B5EF4-FFF2-40B4-BE49-F238E27FC236}">
                <a16:creationId xmlns:a16="http://schemas.microsoft.com/office/drawing/2014/main" xmlns="" id="{F2158377-57CE-4E65-8FF9-6FFFC585115E}"/>
              </a:ext>
            </a:extLst>
          </p:cNvPr>
          <p:cNvSpPr txBox="1"/>
          <p:nvPr/>
        </p:nvSpPr>
        <p:spPr>
          <a:xfrm>
            <a:off x="4713334" y="3968332"/>
            <a:ext cx="2765329" cy="1291700"/>
          </a:xfrm>
          <a:prstGeom prst="rect">
            <a:avLst/>
          </a:prstGeom>
          <a:noFill/>
        </p:spPr>
        <p:txBody>
          <a:bodyPr wrap="square">
            <a:spAutoFit/>
          </a:bodyPr>
          <a:lstStyle/>
          <a:p>
            <a:pPr lvl="0" algn="just" defTabSz="914400">
              <a:lnSpc>
                <a:spcPct val="150000"/>
              </a:lnSpc>
              <a:defRPr/>
            </a:pPr>
            <a:r>
              <a:rPr lang="zh-CN" altLang="en-US" dirty="0">
                <a:gradFill>
                  <a:gsLst>
                    <a:gs pos="100000">
                      <a:srgbClr val="2C2C2C"/>
                    </a:gs>
                    <a:gs pos="0">
                      <a:srgbClr val="2C2C2C">
                        <a:alpha val="77000"/>
                      </a:srgbClr>
                    </a:gs>
                  </a:gsLst>
                  <a:lin ang="4200000" scaled="0"/>
                </a:gradFill>
                <a:latin typeface="+mn-ea"/>
              </a:rPr>
              <a:t>如部分业务的商业化进度低于预期，将会影响公司盈利水平</a:t>
            </a:r>
          </a:p>
        </p:txBody>
      </p:sp>
      <p:cxnSp>
        <p:nvCxnSpPr>
          <p:cNvPr id="58" name="直接连接符 16">
            <a:extLst>
              <a:ext uri="{FF2B5EF4-FFF2-40B4-BE49-F238E27FC236}">
                <a16:creationId xmlns:a16="http://schemas.microsoft.com/office/drawing/2014/main" xmlns="" id="{F77B69C0-FE5D-49A3-B036-10D5268F8FF0}"/>
              </a:ext>
            </a:extLst>
          </p:cNvPr>
          <p:cNvCxnSpPr>
            <a:cxnSpLocks/>
          </p:cNvCxnSpPr>
          <p:nvPr/>
        </p:nvCxnSpPr>
        <p:spPr>
          <a:xfrm>
            <a:off x="4713334"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274D2562-DCB2-4289-86F5-386285E5AD85}"/>
              </a:ext>
            </a:extLst>
          </p:cNvPr>
          <p:cNvSpPr txBox="1"/>
          <p:nvPr/>
        </p:nvSpPr>
        <p:spPr>
          <a:xfrm>
            <a:off x="8410622" y="3207967"/>
            <a:ext cx="2765329" cy="369332"/>
          </a:xfrm>
          <a:prstGeom prst="rect">
            <a:avLst/>
          </a:prstGeom>
          <a:noFill/>
        </p:spPr>
        <p:txBody>
          <a:bodyPr wrap="square" lIns="0" tIns="0" rIns="0" bIns="0">
            <a:spAutoFit/>
          </a:bodyPr>
          <a:lstStyle/>
          <a:p>
            <a:r>
              <a:rPr lang="zh-CN" altLang="en-US" sz="2400" b="1" dirty="0">
                <a:solidFill>
                  <a:schemeClr val="tx1">
                    <a:lumMod val="85000"/>
                    <a:lumOff val="15000"/>
                  </a:schemeClr>
                </a:solidFill>
                <a:latin typeface="+mj-ea"/>
                <a:ea typeface="+mj-ea"/>
                <a:cs typeface="Arial" panose="020B0604020202020204" pitchFamily="34" charset="0"/>
              </a:rPr>
              <a:t>投资不定</a:t>
            </a:r>
          </a:p>
        </p:txBody>
      </p:sp>
      <p:sp>
        <p:nvSpPr>
          <p:cNvPr id="67" name="文本框 66">
            <a:extLst>
              <a:ext uri="{FF2B5EF4-FFF2-40B4-BE49-F238E27FC236}">
                <a16:creationId xmlns:a16="http://schemas.microsoft.com/office/drawing/2014/main" xmlns="" id="{5E2DB80A-CFDB-4D3C-92E7-094766AC714A}"/>
              </a:ext>
            </a:extLst>
          </p:cNvPr>
          <p:cNvSpPr txBox="1"/>
          <p:nvPr/>
        </p:nvSpPr>
        <p:spPr>
          <a:xfrm>
            <a:off x="8410622" y="3968332"/>
            <a:ext cx="2765329" cy="1291700"/>
          </a:xfrm>
          <a:prstGeom prst="rect">
            <a:avLst/>
          </a:prstGeom>
          <a:noFill/>
        </p:spPr>
        <p:txBody>
          <a:bodyPr wrap="square">
            <a:spAutoFit/>
          </a:bodyPr>
          <a:lstStyle/>
          <a:p>
            <a:pPr lvl="0" algn="just" defTabSz="914400">
              <a:lnSpc>
                <a:spcPct val="150000"/>
              </a:lnSpc>
              <a:defRPr/>
            </a:pPr>
            <a:r>
              <a:rPr lang="zh-CN" altLang="en-US" dirty="0">
                <a:gradFill>
                  <a:gsLst>
                    <a:gs pos="100000">
                      <a:srgbClr val="2C2C2C"/>
                    </a:gs>
                    <a:gs pos="0">
                      <a:srgbClr val="2C2C2C">
                        <a:alpha val="77000"/>
                      </a:srgbClr>
                    </a:gs>
                  </a:gsLst>
                  <a:lin ang="4200000" scaled="0"/>
                </a:gradFill>
                <a:latin typeface="+mn-ea"/>
              </a:rPr>
              <a:t>较复杂的交易结构和审批流程可能给投资带来不确定性</a:t>
            </a:r>
          </a:p>
        </p:txBody>
      </p:sp>
      <p:cxnSp>
        <p:nvCxnSpPr>
          <p:cNvPr id="69" name="直接连接符 21">
            <a:extLst>
              <a:ext uri="{FF2B5EF4-FFF2-40B4-BE49-F238E27FC236}">
                <a16:creationId xmlns:a16="http://schemas.microsoft.com/office/drawing/2014/main" xmlns="" id="{0A0183AA-6597-4F2C-BBD3-B559E12D9524}"/>
              </a:ext>
            </a:extLst>
          </p:cNvPr>
          <p:cNvCxnSpPr>
            <a:cxnSpLocks/>
          </p:cNvCxnSpPr>
          <p:nvPr/>
        </p:nvCxnSpPr>
        <p:spPr>
          <a:xfrm>
            <a:off x="8410622" y="3785697"/>
            <a:ext cx="245745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0" name="图形 19" descr="用户">
            <a:extLst>
              <a:ext uri="{FF2B5EF4-FFF2-40B4-BE49-F238E27FC236}">
                <a16:creationId xmlns:a16="http://schemas.microsoft.com/office/drawing/2014/main" xmlns="" id="{E9A49FC3-8FC7-4E60-910C-B1CD65C574F6}"/>
              </a:ext>
            </a:extLst>
          </p:cNvPr>
          <p:cNvPicPr>
            <a:picLocks/>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46" y="2029092"/>
            <a:ext cx="1178876" cy="1178875"/>
          </a:xfrm>
          <a:prstGeom prst="rect">
            <a:avLst/>
          </a:prstGeom>
        </p:spPr>
      </p:pic>
      <p:pic>
        <p:nvPicPr>
          <p:cNvPr id="22" name="图形 21" descr="工作流 RTL">
            <a:extLst>
              <a:ext uri="{FF2B5EF4-FFF2-40B4-BE49-F238E27FC236}">
                <a16:creationId xmlns:a16="http://schemas.microsoft.com/office/drawing/2014/main" xmlns="" id="{8FAB239A-8596-4CAC-A6C2-AF8179E3230A}"/>
              </a:ext>
            </a:extLst>
          </p:cNvPr>
          <p:cNvPicPr>
            <a:picLocks/>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713334" y="2029092"/>
            <a:ext cx="1178876" cy="1178875"/>
          </a:xfrm>
          <a:prstGeom prst="rect">
            <a:avLst/>
          </a:prstGeom>
        </p:spPr>
      </p:pic>
      <p:pic>
        <p:nvPicPr>
          <p:cNvPr id="24" name="图形 23" descr="聊天气泡">
            <a:extLst>
              <a:ext uri="{FF2B5EF4-FFF2-40B4-BE49-F238E27FC236}">
                <a16:creationId xmlns:a16="http://schemas.microsoft.com/office/drawing/2014/main" xmlns="" id="{66436886-4D93-4675-A79A-8EFF28EB4503}"/>
              </a:ext>
            </a:extLst>
          </p:cNvPr>
          <p:cNvPicPr>
            <a:picLocks/>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410622" y="2029092"/>
            <a:ext cx="1178876" cy="1178875"/>
          </a:xfrm>
          <a:prstGeom prst="rect">
            <a:avLst/>
          </a:prstGeom>
        </p:spPr>
      </p:pic>
    </p:spTree>
    <p:extLst>
      <p:ext uri="{BB962C8B-B14F-4D97-AF65-F5344CB8AC3E}">
        <p14:creationId xmlns:p14="http://schemas.microsoft.com/office/powerpoint/2010/main" val="147221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4.1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客户细分</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3" name="矩形 62">
            <a:extLst>
              <a:ext uri="{FF2B5EF4-FFF2-40B4-BE49-F238E27FC236}">
                <a16:creationId xmlns:a16="http://schemas.microsoft.com/office/drawing/2014/main" xmlns="" id="{8905F7EB-AF6C-4712-BEF2-B8AD71087821}"/>
              </a:ext>
            </a:extLst>
          </p:cNvPr>
          <p:cNvSpPr/>
          <p:nvPr/>
        </p:nvSpPr>
        <p:spPr bwMode="auto">
          <a:xfrm>
            <a:off x="5546519" y="2069934"/>
            <a:ext cx="6171308" cy="3900101"/>
          </a:xfrm>
          <a:prstGeom prst="rect">
            <a:avLst/>
          </a:prstGeom>
          <a:solidFill>
            <a:schemeClr val="bg1"/>
          </a:solidFill>
          <a:ln w="9525" cap="flat" cmpd="sng" algn="ctr">
            <a:noFill/>
            <a:prstDash val="solid"/>
            <a:round/>
            <a:headEnd type="none" w="med" len="med"/>
            <a:tailEnd type="none" w="med" len="med"/>
          </a:ln>
          <a:effectLst>
            <a:outerShdw blurRad="419100" sx="102000" sy="102000" algn="ctr" rotWithShape="0">
              <a:srgbClr val="13BB69">
                <a:alpha val="7000"/>
              </a:srgbClr>
            </a:outerShdw>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a:ln>
                <a:noFill/>
              </a:ln>
              <a:solidFill>
                <a:prstClr val="black"/>
              </a:solidFill>
              <a:effectLst/>
              <a:uLnTx/>
              <a:uFillTx/>
              <a:latin typeface="+mj-ea"/>
              <a:ea typeface="+mj-ea"/>
              <a:cs typeface="+mn-cs"/>
            </a:endParaRPr>
          </a:p>
        </p:txBody>
      </p:sp>
      <p:sp>
        <p:nvSpPr>
          <p:cNvPr id="65" name="文本框 64">
            <a:extLst>
              <a:ext uri="{FF2B5EF4-FFF2-40B4-BE49-F238E27FC236}">
                <a16:creationId xmlns:a16="http://schemas.microsoft.com/office/drawing/2014/main" xmlns="" id="{CC7B2189-B5C6-4252-952D-76B4629FF610}"/>
              </a:ext>
            </a:extLst>
          </p:cNvPr>
          <p:cNvSpPr txBox="1"/>
          <p:nvPr/>
        </p:nvSpPr>
        <p:spPr>
          <a:xfrm>
            <a:off x="5845084" y="3171588"/>
            <a:ext cx="5556968" cy="782074"/>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市场用户为</a:t>
            </a:r>
            <a:r>
              <a:rPr lang="en-US" altLang="zh-CN" dirty="0">
                <a:solidFill>
                  <a:srgbClr val="2C2C2C"/>
                </a:solidFill>
                <a:latin typeface="+mn-ea"/>
                <a:cs typeface="Arial" panose="020B0604020202020204" pitchFamily="34" charset="0"/>
              </a:rPr>
              <a:t>XX</a:t>
            </a:r>
            <a:r>
              <a:rPr lang="zh-CN" altLang="en-US" dirty="0">
                <a:solidFill>
                  <a:srgbClr val="2C2C2C"/>
                </a:solidFill>
                <a:latin typeface="+mn-ea"/>
                <a:cs typeface="Arial" panose="020B0604020202020204" pitchFamily="34" charset="0"/>
              </a:rPr>
              <a:t>人群，特别是以</a:t>
            </a:r>
            <a:r>
              <a:rPr lang="en-US" altLang="zh-CN" dirty="0">
                <a:solidFill>
                  <a:srgbClr val="2C2C2C"/>
                </a:solidFill>
                <a:latin typeface="+mn-ea"/>
                <a:cs typeface="Arial" panose="020B0604020202020204" pitchFamily="34" charset="0"/>
              </a:rPr>
              <a:t>80</a:t>
            </a:r>
            <a:r>
              <a:rPr lang="zh-CN" altLang="en-US" dirty="0">
                <a:solidFill>
                  <a:srgbClr val="2C2C2C"/>
                </a:solidFill>
                <a:latin typeface="+mn-ea"/>
                <a:cs typeface="Arial" panose="020B0604020202020204" pitchFamily="34" charset="0"/>
              </a:rPr>
              <a:t>、</a:t>
            </a:r>
            <a:r>
              <a:rPr lang="en-US" altLang="zh-CN" dirty="0">
                <a:solidFill>
                  <a:srgbClr val="2C2C2C"/>
                </a:solidFill>
                <a:latin typeface="+mn-ea"/>
                <a:cs typeface="Arial" panose="020B0604020202020204" pitchFamily="34" charset="0"/>
              </a:rPr>
              <a:t>90</a:t>
            </a:r>
            <a:r>
              <a:rPr lang="zh-CN" altLang="en-US" dirty="0">
                <a:solidFill>
                  <a:srgbClr val="2C2C2C"/>
                </a:solidFill>
                <a:latin typeface="+mn-ea"/>
                <a:cs typeface="Arial" panose="020B0604020202020204" pitchFamily="34" charset="0"/>
              </a:rPr>
              <a:t>后为主的核心</a:t>
            </a:r>
            <a:r>
              <a:rPr lang="en-US" altLang="zh-CN" dirty="0">
                <a:solidFill>
                  <a:srgbClr val="2C2C2C"/>
                </a:solidFill>
                <a:latin typeface="+mn-ea"/>
                <a:cs typeface="Arial" panose="020B0604020202020204" pitchFamily="34" charset="0"/>
              </a:rPr>
              <a:t>XX</a:t>
            </a:r>
            <a:r>
              <a:rPr lang="zh-CN" altLang="en-US" dirty="0">
                <a:solidFill>
                  <a:srgbClr val="2C2C2C"/>
                </a:solidFill>
                <a:latin typeface="+mn-ea"/>
                <a:cs typeface="Arial" panose="020B0604020202020204" pitchFamily="34" charset="0"/>
              </a:rPr>
              <a:t>群体。</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mn-cs"/>
            </a:endParaRPr>
          </a:p>
        </p:txBody>
      </p:sp>
      <p:sp>
        <p:nvSpPr>
          <p:cNvPr id="68" name="文本框 67">
            <a:extLst>
              <a:ext uri="{FF2B5EF4-FFF2-40B4-BE49-F238E27FC236}">
                <a16:creationId xmlns:a16="http://schemas.microsoft.com/office/drawing/2014/main" xmlns="" id="{0C04DD80-C89A-4F9D-AEFE-B5BFF45591EF}"/>
              </a:ext>
            </a:extLst>
          </p:cNvPr>
          <p:cNvSpPr txBox="1">
            <a:spLocks/>
          </p:cNvSpPr>
          <p:nvPr/>
        </p:nvSpPr>
        <p:spPr>
          <a:xfrm>
            <a:off x="5845085" y="4196636"/>
            <a:ext cx="5323234" cy="782074"/>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用户以</a:t>
            </a:r>
            <a:r>
              <a:rPr lang="en-US" altLang="zh-CN" dirty="0">
                <a:solidFill>
                  <a:srgbClr val="2C2C2C"/>
                </a:solidFill>
                <a:latin typeface="+mn-ea"/>
                <a:cs typeface="Arial" panose="020B0604020202020204" pitchFamily="34" charset="0"/>
              </a:rPr>
              <a:t>80</a:t>
            </a:r>
            <a:r>
              <a:rPr lang="zh-CN" altLang="en-US" dirty="0">
                <a:solidFill>
                  <a:srgbClr val="2C2C2C"/>
                </a:solidFill>
                <a:latin typeface="+mn-ea"/>
                <a:cs typeface="Arial" panose="020B0604020202020204" pitchFamily="34" charset="0"/>
              </a:rPr>
              <a:t>、</a:t>
            </a:r>
            <a:r>
              <a:rPr lang="en-US" altLang="zh-CN" dirty="0">
                <a:solidFill>
                  <a:srgbClr val="2C2C2C"/>
                </a:solidFill>
                <a:latin typeface="+mn-ea"/>
                <a:cs typeface="Arial" panose="020B0604020202020204" pitchFamily="34" charset="0"/>
              </a:rPr>
              <a:t>90</a:t>
            </a:r>
            <a:r>
              <a:rPr lang="zh-CN" altLang="en-US" dirty="0">
                <a:solidFill>
                  <a:srgbClr val="2C2C2C"/>
                </a:solidFill>
                <a:latin typeface="+mn-ea"/>
                <a:cs typeface="Arial" panose="020B0604020202020204" pitchFamily="34" charset="0"/>
              </a:rPr>
              <a:t>后为主，覆盖社会核心劳动力，结构健康。</a:t>
            </a:r>
            <a:endParaRPr lang="zh-CN" altLang="en-US" dirty="0">
              <a:solidFill>
                <a:prstClr val="black">
                  <a:lumMod val="65000"/>
                  <a:lumOff val="35000"/>
                </a:prstClr>
              </a:solidFill>
              <a:latin typeface="+mn-ea"/>
            </a:endParaRPr>
          </a:p>
        </p:txBody>
      </p:sp>
      <p:sp>
        <p:nvSpPr>
          <p:cNvPr id="67" name="文本框 66">
            <a:extLst>
              <a:ext uri="{FF2B5EF4-FFF2-40B4-BE49-F238E27FC236}">
                <a16:creationId xmlns:a16="http://schemas.microsoft.com/office/drawing/2014/main" xmlns="" id="{4E6BCAB8-C3A7-4B7F-914F-493CCBF1CFFB}"/>
              </a:ext>
            </a:extLst>
          </p:cNvPr>
          <p:cNvSpPr txBox="1">
            <a:spLocks/>
          </p:cNvSpPr>
          <p:nvPr/>
        </p:nvSpPr>
        <p:spPr>
          <a:xfrm>
            <a:off x="5845084" y="5221684"/>
            <a:ext cx="5556968" cy="366575"/>
          </a:xfrm>
          <a:prstGeom prst="rect">
            <a:avLst/>
          </a:prstGeom>
          <a:noFill/>
        </p:spPr>
        <p:txBody>
          <a:bodyPr wrap="square" lIns="0" tIns="0" rIns="0" bIns="0" rtlCol="0">
            <a:spAutoFit/>
          </a:bodyPr>
          <a:lstStyle/>
          <a:p>
            <a:pPr marL="144000" lvl="0" indent="-144000" algn="just" defTabSz="914400">
              <a:lnSpc>
                <a:spcPct val="150000"/>
              </a:lnSpc>
              <a:buFont typeface="Arial" panose="020B0604020202020204" pitchFamily="34" charset="0"/>
              <a:buChar char="•"/>
              <a:defRPr/>
            </a:pPr>
            <a:r>
              <a:rPr lang="zh-CN" altLang="en-US" dirty="0">
                <a:solidFill>
                  <a:srgbClr val="2C2C2C"/>
                </a:solidFill>
                <a:latin typeface="+mn-ea"/>
                <a:cs typeface="Arial" panose="020B0604020202020204" pitchFamily="34" charset="0"/>
              </a:rPr>
              <a:t>用户有很强的自我提升需求，知识付费意愿较强。</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mn-cs"/>
            </a:endParaRPr>
          </a:p>
        </p:txBody>
      </p:sp>
      <p:sp>
        <p:nvSpPr>
          <p:cNvPr id="69" name="矩形 68">
            <a:extLst>
              <a:ext uri="{FF2B5EF4-FFF2-40B4-BE49-F238E27FC236}">
                <a16:creationId xmlns:a16="http://schemas.microsoft.com/office/drawing/2014/main" xmlns="" id="{8C248025-2F28-4760-80D0-FDB1F26DA72C}"/>
              </a:ext>
            </a:extLst>
          </p:cNvPr>
          <p:cNvSpPr/>
          <p:nvPr/>
        </p:nvSpPr>
        <p:spPr bwMode="auto">
          <a:xfrm>
            <a:off x="5546519" y="2069934"/>
            <a:ext cx="6171308" cy="66047"/>
          </a:xfrm>
          <a:prstGeom prst="rect">
            <a:avLst/>
          </a:prstGeom>
          <a:solidFill>
            <a:schemeClr val="accent4"/>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a:ln>
                <a:noFill/>
              </a:ln>
              <a:solidFill>
                <a:prstClr val="black"/>
              </a:solidFill>
              <a:effectLst/>
              <a:uLnTx/>
              <a:uFillTx/>
              <a:latin typeface="+mj-ea"/>
              <a:ea typeface="+mj-ea"/>
              <a:cs typeface="+mn-cs"/>
            </a:endParaRPr>
          </a:p>
        </p:txBody>
      </p:sp>
      <p:pic>
        <p:nvPicPr>
          <p:cNvPr id="13" name="图片 12">
            <a:extLst>
              <a:ext uri="{FF2B5EF4-FFF2-40B4-BE49-F238E27FC236}">
                <a16:creationId xmlns:a16="http://schemas.microsoft.com/office/drawing/2014/main" xmlns="" id="{EE0DE796-BF18-43AF-85FF-6F0E2FC2B36A}"/>
              </a:ext>
            </a:extLst>
          </p:cNvPr>
          <p:cNvPicPr>
            <a:picLocks/>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12500" t="1962" r="12500" b="1962"/>
          <a:stretch/>
        </p:blipFill>
        <p:spPr>
          <a:xfrm>
            <a:off x="660400" y="2072256"/>
            <a:ext cx="4487266" cy="3896925"/>
          </a:xfrm>
          <a:prstGeom prst="rect">
            <a:avLst/>
          </a:prstGeom>
        </p:spPr>
      </p:pic>
      <p:sp>
        <p:nvSpPr>
          <p:cNvPr id="92" name="任意多边形: 形状 91">
            <a:extLst>
              <a:ext uri="{FF2B5EF4-FFF2-40B4-BE49-F238E27FC236}">
                <a16:creationId xmlns:a16="http://schemas.microsoft.com/office/drawing/2014/main" xmlns="" id="{57B5159D-83FF-4203-A3FB-40E5A640CB67}"/>
              </a:ext>
            </a:extLst>
          </p:cNvPr>
          <p:cNvSpPr/>
          <p:nvPr/>
        </p:nvSpPr>
        <p:spPr>
          <a:xfrm>
            <a:off x="5845083" y="2703613"/>
            <a:ext cx="124723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4" name="文本框 63">
            <a:extLst>
              <a:ext uri="{FF2B5EF4-FFF2-40B4-BE49-F238E27FC236}">
                <a16:creationId xmlns:a16="http://schemas.microsoft.com/office/drawing/2014/main" xmlns="" id="{16627036-D3B7-4357-BFF2-330C64B77AC7}"/>
              </a:ext>
            </a:extLst>
          </p:cNvPr>
          <p:cNvSpPr txBox="1"/>
          <p:nvPr/>
        </p:nvSpPr>
        <p:spPr>
          <a:xfrm>
            <a:off x="5845083" y="2471094"/>
            <a:ext cx="1544921" cy="369332"/>
          </a:xfrm>
          <a:prstGeom prst="rect">
            <a:avLst/>
          </a:prstGeom>
          <a:noFill/>
        </p:spPr>
        <p:txBody>
          <a:bodyPr wrap="square" lIns="0" tIns="0" rIns="0" bIns="0" rtlCol="0">
            <a:spAutoFit/>
          </a:bodyPr>
          <a:lstStyle/>
          <a:p>
            <a:r>
              <a:rPr lang="zh-CN" altLang="en-US" sz="2400" b="1" dirty="0">
                <a:latin typeface="+mj-ea"/>
                <a:ea typeface="+mj-ea"/>
              </a:rPr>
              <a:t>目标客户</a:t>
            </a:r>
          </a:p>
        </p:txBody>
      </p:sp>
    </p:spTree>
    <p:custDataLst>
      <p:tags r:id="rId1"/>
    </p:custDataLst>
    <p:extLst>
      <p:ext uri="{BB962C8B-B14F-4D97-AF65-F5344CB8AC3E}">
        <p14:creationId xmlns:p14="http://schemas.microsoft.com/office/powerpoint/2010/main" val="31357095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4.2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渠道策略</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5" name="椭圆 14">
            <a:extLst>
              <a:ext uri="{FF2B5EF4-FFF2-40B4-BE49-F238E27FC236}">
                <a16:creationId xmlns:a16="http://schemas.microsoft.com/office/drawing/2014/main" xmlns="" id="{4A8441C2-F6F1-44E6-9229-88D5FD8B02C3}"/>
              </a:ext>
            </a:extLst>
          </p:cNvPr>
          <p:cNvSpPr/>
          <p:nvPr/>
        </p:nvSpPr>
        <p:spPr>
          <a:xfrm>
            <a:off x="3657600" y="5549580"/>
            <a:ext cx="4876800" cy="864148"/>
          </a:xfrm>
          <a:prstGeom prst="ellipse">
            <a:avLst/>
          </a:prstGeom>
          <a:solidFill>
            <a:schemeClr val="bg1">
              <a:lumMod val="85000"/>
            </a:schemeClr>
          </a:solidFill>
          <a:ln w="6350">
            <a:noFill/>
            <a:prstDash val="solid"/>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16" name="椭圆 15">
            <a:extLst>
              <a:ext uri="{FF2B5EF4-FFF2-40B4-BE49-F238E27FC236}">
                <a16:creationId xmlns:a16="http://schemas.microsoft.com/office/drawing/2014/main" xmlns="" id="{98C6BA05-D721-47D0-9A6E-7CDD965D82A5}"/>
              </a:ext>
            </a:extLst>
          </p:cNvPr>
          <p:cNvSpPr/>
          <p:nvPr/>
        </p:nvSpPr>
        <p:spPr>
          <a:xfrm>
            <a:off x="5491007" y="2423187"/>
            <a:ext cx="1199046" cy="9337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17" name="椭圆 16">
            <a:extLst>
              <a:ext uri="{FF2B5EF4-FFF2-40B4-BE49-F238E27FC236}">
                <a16:creationId xmlns:a16="http://schemas.microsoft.com/office/drawing/2014/main" xmlns="" id="{B28ECEA6-55A6-4BE7-853D-91AF56412C31}"/>
              </a:ext>
            </a:extLst>
          </p:cNvPr>
          <p:cNvSpPr/>
          <p:nvPr/>
        </p:nvSpPr>
        <p:spPr>
          <a:xfrm>
            <a:off x="5064311" y="3303563"/>
            <a:ext cx="2044842" cy="9337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1" name="椭圆 20">
            <a:extLst>
              <a:ext uri="{FF2B5EF4-FFF2-40B4-BE49-F238E27FC236}">
                <a16:creationId xmlns:a16="http://schemas.microsoft.com/office/drawing/2014/main" xmlns="" id="{24C3B9DE-BF38-4435-9F8B-6BC7640BD88F}"/>
              </a:ext>
            </a:extLst>
          </p:cNvPr>
          <p:cNvSpPr/>
          <p:nvPr/>
        </p:nvSpPr>
        <p:spPr>
          <a:xfrm>
            <a:off x="4653149" y="4154464"/>
            <a:ext cx="2867166" cy="1314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2" name="椭圆 21">
            <a:extLst>
              <a:ext uri="{FF2B5EF4-FFF2-40B4-BE49-F238E27FC236}">
                <a16:creationId xmlns:a16="http://schemas.microsoft.com/office/drawing/2014/main" xmlns="" id="{2EF884E4-A29C-4073-B14F-7A3859572216}"/>
              </a:ext>
            </a:extLst>
          </p:cNvPr>
          <p:cNvSpPr/>
          <p:nvPr/>
        </p:nvSpPr>
        <p:spPr>
          <a:xfrm>
            <a:off x="4242128" y="4970439"/>
            <a:ext cx="3695700" cy="23018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Freeform 5">
            <a:extLst>
              <a:ext uri="{FF2B5EF4-FFF2-40B4-BE49-F238E27FC236}">
                <a16:creationId xmlns:a16="http://schemas.microsoft.com/office/drawing/2014/main" xmlns="" id="{0474C111-C577-4BF0-8356-7D88AB4F12A8}"/>
              </a:ext>
            </a:extLst>
          </p:cNvPr>
          <p:cNvSpPr>
            <a:spLocks/>
          </p:cNvSpPr>
          <p:nvPr/>
        </p:nvSpPr>
        <p:spPr bwMode="auto">
          <a:xfrm>
            <a:off x="5508942" y="1238766"/>
            <a:ext cx="1162091" cy="1185962"/>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4" name="Freeform 6">
            <a:extLst>
              <a:ext uri="{FF2B5EF4-FFF2-40B4-BE49-F238E27FC236}">
                <a16:creationId xmlns:a16="http://schemas.microsoft.com/office/drawing/2014/main" xmlns="" id="{22B6518A-4EB2-4CA2-9DEA-1F67B0963962}"/>
              </a:ext>
            </a:extLst>
          </p:cNvPr>
          <p:cNvSpPr>
            <a:spLocks/>
          </p:cNvSpPr>
          <p:nvPr/>
        </p:nvSpPr>
        <p:spPr bwMode="auto">
          <a:xfrm>
            <a:off x="4664771" y="3349731"/>
            <a:ext cx="2843922" cy="862617"/>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5" name="Freeform 7">
            <a:extLst>
              <a:ext uri="{FF2B5EF4-FFF2-40B4-BE49-F238E27FC236}">
                <a16:creationId xmlns:a16="http://schemas.microsoft.com/office/drawing/2014/main" xmlns="" id="{30E0FBE9-C9A5-458F-AAD3-B1E089439642}"/>
              </a:ext>
            </a:extLst>
          </p:cNvPr>
          <p:cNvSpPr>
            <a:spLocks/>
          </p:cNvSpPr>
          <p:nvPr/>
        </p:nvSpPr>
        <p:spPr bwMode="auto">
          <a:xfrm>
            <a:off x="3897640" y="5078674"/>
            <a:ext cx="4385780" cy="959186"/>
          </a:xfrm>
          <a:custGeom>
            <a:avLst/>
            <a:gdLst>
              <a:gd name="T0" fmla="*/ 7985 w 7985"/>
              <a:gd name="T1" fmla="*/ 1286 h 1744"/>
              <a:gd name="T2" fmla="*/ 7985 w 7985"/>
              <a:gd name="T3" fmla="*/ 1286 h 1744"/>
              <a:gd name="T4" fmla="*/ 7985 w 7985"/>
              <a:gd name="T5" fmla="*/ 1286 h 1744"/>
              <a:gd name="T6" fmla="*/ 7985 w 7985"/>
              <a:gd name="T7" fmla="*/ 1278 h 1744"/>
              <a:gd name="T8" fmla="*/ 7971 w 7985"/>
              <a:gd name="T9" fmla="*/ 1249 h 1744"/>
              <a:gd name="T10" fmla="*/ 7935 w 7985"/>
              <a:gd name="T11" fmla="*/ 1177 h 1744"/>
              <a:gd name="T12" fmla="*/ 7352 w 7985"/>
              <a:gd name="T13" fmla="*/ 0 h 1744"/>
              <a:gd name="T14" fmla="*/ 7303 w 7985"/>
              <a:gd name="T15" fmla="*/ 10 h 1744"/>
              <a:gd name="T16" fmla="*/ 3992 w 7985"/>
              <a:gd name="T17" fmla="*/ 211 h 1744"/>
              <a:gd name="T18" fmla="*/ 682 w 7985"/>
              <a:gd name="T19" fmla="*/ 10 h 1744"/>
              <a:gd name="T20" fmla="*/ 633 w 7985"/>
              <a:gd name="T21" fmla="*/ 0 h 1744"/>
              <a:gd name="T22" fmla="*/ 14 w 7985"/>
              <a:gd name="T23" fmla="*/ 1248 h 1744"/>
              <a:gd name="T24" fmla="*/ 0 w 7985"/>
              <a:gd name="T25" fmla="*/ 1278 h 1744"/>
              <a:gd name="T26" fmla="*/ 0 w 7985"/>
              <a:gd name="T27" fmla="*/ 1286 h 1744"/>
              <a:gd name="T28" fmla="*/ 3992 w 7985"/>
              <a:gd name="T29" fmla="*/ 1744 h 1744"/>
              <a:gd name="T30" fmla="*/ 7985 w 7985"/>
              <a:gd name="T31" fmla="*/ 1288 h 1744"/>
              <a:gd name="T32" fmla="*/ 7985 w 7985"/>
              <a:gd name="T33" fmla="*/ 1288 h 1744"/>
              <a:gd name="T34" fmla="*/ 7985 w 7985"/>
              <a:gd name="T35" fmla="*/ 1287 h 1744"/>
              <a:gd name="T36" fmla="*/ 7985 w 7985"/>
              <a:gd name="T37" fmla="*/ 1286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85" h="1744">
                <a:moveTo>
                  <a:pt x="7985" y="1286"/>
                </a:moveTo>
                <a:cubicBezTo>
                  <a:pt x="7985" y="1286"/>
                  <a:pt x="7985" y="1286"/>
                  <a:pt x="7985" y="1286"/>
                </a:cubicBezTo>
                <a:cubicBezTo>
                  <a:pt x="7985" y="1286"/>
                  <a:pt x="7985" y="1286"/>
                  <a:pt x="7985" y="1286"/>
                </a:cubicBezTo>
                <a:cubicBezTo>
                  <a:pt x="7985" y="1278"/>
                  <a:pt x="7985" y="1278"/>
                  <a:pt x="7985" y="1278"/>
                </a:cubicBezTo>
                <a:cubicBezTo>
                  <a:pt x="7971" y="1249"/>
                  <a:pt x="7971" y="1249"/>
                  <a:pt x="7971" y="1249"/>
                </a:cubicBezTo>
                <a:cubicBezTo>
                  <a:pt x="7935" y="1177"/>
                  <a:pt x="7935" y="1177"/>
                  <a:pt x="7935" y="1177"/>
                </a:cubicBezTo>
                <a:cubicBezTo>
                  <a:pt x="7352" y="0"/>
                  <a:pt x="7352" y="0"/>
                  <a:pt x="7352" y="0"/>
                </a:cubicBezTo>
                <a:cubicBezTo>
                  <a:pt x="7303" y="10"/>
                  <a:pt x="7303" y="10"/>
                  <a:pt x="7303" y="10"/>
                </a:cubicBezTo>
                <a:cubicBezTo>
                  <a:pt x="6585" y="131"/>
                  <a:pt x="5370" y="211"/>
                  <a:pt x="3992" y="211"/>
                </a:cubicBezTo>
                <a:cubicBezTo>
                  <a:pt x="2614" y="211"/>
                  <a:pt x="1399" y="131"/>
                  <a:pt x="682" y="10"/>
                </a:cubicBezTo>
                <a:cubicBezTo>
                  <a:pt x="633" y="0"/>
                  <a:pt x="633" y="0"/>
                  <a:pt x="633" y="0"/>
                </a:cubicBezTo>
                <a:cubicBezTo>
                  <a:pt x="14" y="1248"/>
                  <a:pt x="14" y="1248"/>
                  <a:pt x="14" y="1248"/>
                </a:cubicBezTo>
                <a:cubicBezTo>
                  <a:pt x="0" y="1278"/>
                  <a:pt x="0" y="1278"/>
                  <a:pt x="0" y="1278"/>
                </a:cubicBezTo>
                <a:cubicBezTo>
                  <a:pt x="0" y="1286"/>
                  <a:pt x="0" y="1286"/>
                  <a:pt x="0" y="1286"/>
                </a:cubicBezTo>
                <a:cubicBezTo>
                  <a:pt x="0" y="1539"/>
                  <a:pt x="1787" y="1744"/>
                  <a:pt x="3992" y="1744"/>
                </a:cubicBezTo>
                <a:cubicBezTo>
                  <a:pt x="6191" y="1744"/>
                  <a:pt x="7974" y="1540"/>
                  <a:pt x="7985" y="1288"/>
                </a:cubicBezTo>
                <a:cubicBezTo>
                  <a:pt x="7985" y="1288"/>
                  <a:pt x="7985" y="1288"/>
                  <a:pt x="7985" y="1288"/>
                </a:cubicBezTo>
                <a:cubicBezTo>
                  <a:pt x="7985" y="1287"/>
                  <a:pt x="7985" y="1287"/>
                  <a:pt x="7985" y="1287"/>
                </a:cubicBezTo>
                <a:cubicBezTo>
                  <a:pt x="7985" y="1286"/>
                  <a:pt x="7985" y="1286"/>
                  <a:pt x="7985" y="128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6" name="Freeform 8">
            <a:extLst>
              <a:ext uri="{FF2B5EF4-FFF2-40B4-BE49-F238E27FC236}">
                <a16:creationId xmlns:a16="http://schemas.microsoft.com/office/drawing/2014/main" xmlns="" id="{284CD3D1-A14B-4AB7-8179-49F8103D8D43}"/>
              </a:ext>
            </a:extLst>
          </p:cNvPr>
          <p:cNvSpPr>
            <a:spLocks/>
          </p:cNvSpPr>
          <p:nvPr/>
        </p:nvSpPr>
        <p:spPr bwMode="auto">
          <a:xfrm>
            <a:off x="5084687" y="2467142"/>
            <a:ext cx="2011686" cy="850681"/>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7" name="Freeform 9">
            <a:extLst>
              <a:ext uri="{FF2B5EF4-FFF2-40B4-BE49-F238E27FC236}">
                <a16:creationId xmlns:a16="http://schemas.microsoft.com/office/drawing/2014/main" xmlns="" id="{EC5D980F-B639-4C04-AA45-3C0A948D8109}"/>
              </a:ext>
            </a:extLst>
          </p:cNvPr>
          <p:cNvSpPr>
            <a:spLocks/>
          </p:cNvSpPr>
          <p:nvPr/>
        </p:nvSpPr>
        <p:spPr bwMode="auto">
          <a:xfrm>
            <a:off x="4258962" y="4220171"/>
            <a:ext cx="3655540" cy="907103"/>
          </a:xfrm>
          <a:custGeom>
            <a:avLst/>
            <a:gdLst>
              <a:gd name="T0" fmla="*/ 6539 w 6655"/>
              <a:gd name="T1" fmla="*/ 1210 h 1651"/>
              <a:gd name="T2" fmla="*/ 6418 w 6655"/>
              <a:gd name="T3" fmla="*/ 967 h 1651"/>
              <a:gd name="T4" fmla="*/ 6418 w 6655"/>
              <a:gd name="T5" fmla="*/ 967 h 1651"/>
              <a:gd name="T6" fmla="*/ 6398 w 6655"/>
              <a:gd name="T7" fmla="*/ 927 h 1651"/>
              <a:gd name="T8" fmla="*/ 6227 w 6655"/>
              <a:gd name="T9" fmla="*/ 582 h 1651"/>
              <a:gd name="T10" fmla="*/ 6073 w 6655"/>
              <a:gd name="T11" fmla="*/ 270 h 1651"/>
              <a:gd name="T12" fmla="*/ 5939 w 6655"/>
              <a:gd name="T13" fmla="*/ 0 h 1651"/>
              <a:gd name="T14" fmla="*/ 5845 w 6655"/>
              <a:gd name="T15" fmla="*/ 10 h 1651"/>
              <a:gd name="T16" fmla="*/ 3308 w 6655"/>
              <a:gd name="T17" fmla="*/ 114 h 1651"/>
              <a:gd name="T18" fmla="*/ 772 w 6655"/>
              <a:gd name="T19" fmla="*/ 10 h 1651"/>
              <a:gd name="T20" fmla="*/ 714 w 6655"/>
              <a:gd name="T21" fmla="*/ 4 h 1651"/>
              <a:gd name="T22" fmla="*/ 270 w 6655"/>
              <a:gd name="T23" fmla="*/ 901 h 1651"/>
              <a:gd name="T24" fmla="*/ 237 w 6655"/>
              <a:gd name="T25" fmla="*/ 967 h 1651"/>
              <a:gd name="T26" fmla="*/ 237 w 6655"/>
              <a:gd name="T27" fmla="*/ 967 h 1651"/>
              <a:gd name="T28" fmla="*/ 0 w 6655"/>
              <a:gd name="T29" fmla="*/ 1446 h 1651"/>
              <a:gd name="T30" fmla="*/ 21 w 6655"/>
              <a:gd name="T31" fmla="*/ 1450 h 1651"/>
              <a:gd name="T32" fmla="*/ 3328 w 6655"/>
              <a:gd name="T33" fmla="*/ 1651 h 1651"/>
              <a:gd name="T34" fmla="*/ 6634 w 6655"/>
              <a:gd name="T35" fmla="*/ 1450 h 1651"/>
              <a:gd name="T36" fmla="*/ 6655 w 6655"/>
              <a:gd name="T37" fmla="*/ 1446 h 1651"/>
              <a:gd name="T38" fmla="*/ 6539 w 6655"/>
              <a:gd name="T39" fmla="*/ 121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5" h="1651">
                <a:moveTo>
                  <a:pt x="6539" y="1210"/>
                </a:moveTo>
                <a:cubicBezTo>
                  <a:pt x="6418" y="967"/>
                  <a:pt x="6418" y="967"/>
                  <a:pt x="6418" y="967"/>
                </a:cubicBezTo>
                <a:cubicBezTo>
                  <a:pt x="6418" y="967"/>
                  <a:pt x="6418" y="967"/>
                  <a:pt x="6418" y="967"/>
                </a:cubicBezTo>
                <a:cubicBezTo>
                  <a:pt x="6398" y="927"/>
                  <a:pt x="6398" y="927"/>
                  <a:pt x="6398" y="927"/>
                </a:cubicBezTo>
                <a:cubicBezTo>
                  <a:pt x="6227" y="582"/>
                  <a:pt x="6227" y="582"/>
                  <a:pt x="6227" y="582"/>
                </a:cubicBezTo>
                <a:cubicBezTo>
                  <a:pt x="6073" y="270"/>
                  <a:pt x="6073" y="270"/>
                  <a:pt x="6073" y="270"/>
                </a:cubicBezTo>
                <a:cubicBezTo>
                  <a:pt x="5939" y="0"/>
                  <a:pt x="5939" y="0"/>
                  <a:pt x="5939" y="0"/>
                </a:cubicBezTo>
                <a:cubicBezTo>
                  <a:pt x="5845" y="10"/>
                  <a:pt x="5845" y="10"/>
                  <a:pt x="5845" y="10"/>
                </a:cubicBezTo>
                <a:cubicBezTo>
                  <a:pt x="5155" y="75"/>
                  <a:pt x="4272" y="114"/>
                  <a:pt x="3308" y="114"/>
                </a:cubicBezTo>
                <a:cubicBezTo>
                  <a:pt x="2345" y="114"/>
                  <a:pt x="1461" y="75"/>
                  <a:pt x="772" y="10"/>
                </a:cubicBezTo>
                <a:cubicBezTo>
                  <a:pt x="714" y="4"/>
                  <a:pt x="714" y="4"/>
                  <a:pt x="714" y="4"/>
                </a:cubicBezTo>
                <a:cubicBezTo>
                  <a:pt x="270" y="901"/>
                  <a:pt x="270" y="901"/>
                  <a:pt x="270" y="901"/>
                </a:cubicBezTo>
                <a:cubicBezTo>
                  <a:pt x="237" y="967"/>
                  <a:pt x="237" y="967"/>
                  <a:pt x="237" y="967"/>
                </a:cubicBezTo>
                <a:cubicBezTo>
                  <a:pt x="237" y="967"/>
                  <a:pt x="237" y="967"/>
                  <a:pt x="237" y="967"/>
                </a:cubicBezTo>
                <a:cubicBezTo>
                  <a:pt x="0" y="1446"/>
                  <a:pt x="0" y="1446"/>
                  <a:pt x="0" y="1446"/>
                </a:cubicBezTo>
                <a:cubicBezTo>
                  <a:pt x="21" y="1450"/>
                  <a:pt x="21" y="1450"/>
                  <a:pt x="21" y="1450"/>
                </a:cubicBezTo>
                <a:cubicBezTo>
                  <a:pt x="738" y="1571"/>
                  <a:pt x="1951" y="1651"/>
                  <a:pt x="3328" y="1651"/>
                </a:cubicBezTo>
                <a:cubicBezTo>
                  <a:pt x="4704" y="1651"/>
                  <a:pt x="5917" y="1571"/>
                  <a:pt x="6634" y="1450"/>
                </a:cubicBezTo>
                <a:cubicBezTo>
                  <a:pt x="6655" y="1446"/>
                  <a:pt x="6655" y="1446"/>
                  <a:pt x="6655" y="1446"/>
                </a:cubicBezTo>
                <a:lnTo>
                  <a:pt x="6539" y="12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latin typeface="+mj-ea"/>
              <a:ea typeface="+mj-ea"/>
            </a:endParaRPr>
          </a:p>
        </p:txBody>
      </p:sp>
      <p:sp>
        <p:nvSpPr>
          <p:cNvPr id="28" name="TextBox 15">
            <a:extLst>
              <a:ext uri="{FF2B5EF4-FFF2-40B4-BE49-F238E27FC236}">
                <a16:creationId xmlns:a16="http://schemas.microsoft.com/office/drawing/2014/main" xmlns="" id="{8BB31BA4-B617-4258-8A17-CFC68FABE5AB}"/>
              </a:ext>
            </a:extLst>
          </p:cNvPr>
          <p:cNvSpPr txBox="1"/>
          <p:nvPr/>
        </p:nvSpPr>
        <p:spPr bwMode="auto">
          <a:xfrm>
            <a:off x="5587833" y="5404379"/>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植入广告</a:t>
            </a:r>
          </a:p>
        </p:txBody>
      </p:sp>
      <p:sp>
        <p:nvSpPr>
          <p:cNvPr id="29" name="TextBox 16">
            <a:extLst>
              <a:ext uri="{FF2B5EF4-FFF2-40B4-BE49-F238E27FC236}">
                <a16:creationId xmlns:a16="http://schemas.microsoft.com/office/drawing/2014/main" xmlns="" id="{125045F3-DD7D-4191-AB1A-CCA302DC4C0C}"/>
              </a:ext>
            </a:extLst>
          </p:cNvPr>
          <p:cNvSpPr txBox="1"/>
          <p:nvPr/>
        </p:nvSpPr>
        <p:spPr bwMode="auto">
          <a:xfrm>
            <a:off x="5435010" y="4519834"/>
            <a:ext cx="1311040" cy="338554"/>
          </a:xfrm>
          <a:prstGeom prst="rect">
            <a:avLst/>
          </a:prstGeom>
          <a:noFill/>
        </p:spPr>
        <p:txBody>
          <a:bodyPr wrap="squar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产品拉新</a:t>
            </a:r>
          </a:p>
        </p:txBody>
      </p:sp>
      <p:sp>
        <p:nvSpPr>
          <p:cNvPr id="30" name="TextBox 17">
            <a:extLst>
              <a:ext uri="{FF2B5EF4-FFF2-40B4-BE49-F238E27FC236}">
                <a16:creationId xmlns:a16="http://schemas.microsoft.com/office/drawing/2014/main" xmlns="" id="{9CA70A24-77B6-4C03-82FA-C6E683A373B1}"/>
              </a:ext>
            </a:extLst>
          </p:cNvPr>
          <p:cNvSpPr txBox="1"/>
          <p:nvPr/>
        </p:nvSpPr>
        <p:spPr bwMode="auto">
          <a:xfrm>
            <a:off x="5587835" y="3627151"/>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免费试用</a:t>
            </a:r>
          </a:p>
        </p:txBody>
      </p:sp>
      <p:sp>
        <p:nvSpPr>
          <p:cNvPr id="31" name="TextBox 19">
            <a:extLst>
              <a:ext uri="{FF2B5EF4-FFF2-40B4-BE49-F238E27FC236}">
                <a16:creationId xmlns:a16="http://schemas.microsoft.com/office/drawing/2014/main" xmlns="" id="{4093254A-D293-4EBB-B361-AD67CC15E6F2}"/>
              </a:ext>
            </a:extLst>
          </p:cNvPr>
          <p:cNvSpPr txBox="1"/>
          <p:nvPr/>
        </p:nvSpPr>
        <p:spPr bwMode="auto">
          <a:xfrm>
            <a:off x="5792472" y="1947610"/>
            <a:ext cx="595035" cy="289310"/>
          </a:xfrm>
          <a:prstGeom prst="rect">
            <a:avLst/>
          </a:prstGeom>
          <a:noFill/>
        </p:spPr>
        <p:txBody>
          <a:bodyPr wrap="none">
            <a:spAutoFit/>
          </a:bodyPr>
          <a:lstStyle/>
          <a:p>
            <a:pPr algn="ctr" eaLnBrk="1" fontAlgn="auto" hangingPunct="1">
              <a:lnSpc>
                <a:spcPct val="80000"/>
              </a:lnSpc>
              <a:spcBef>
                <a:spcPts val="0"/>
              </a:spcBef>
              <a:spcAft>
                <a:spcPts val="0"/>
              </a:spcAft>
              <a:defRPr/>
            </a:pPr>
            <a:r>
              <a:rPr lang="zh-CN" altLang="en-US" sz="1600" kern="0" dirty="0">
                <a:solidFill>
                  <a:schemeClr val="bg1"/>
                </a:solidFill>
                <a:latin typeface="+mj-ea"/>
                <a:ea typeface="+mj-ea"/>
                <a:cs typeface="+mn-ea"/>
                <a:sym typeface="+mn-lt"/>
              </a:rPr>
              <a:t>金融</a:t>
            </a:r>
            <a:endParaRPr lang="en-US" altLang="zh-CN" sz="1600" kern="0" dirty="0">
              <a:solidFill>
                <a:schemeClr val="bg1"/>
              </a:solidFill>
              <a:latin typeface="+mj-ea"/>
              <a:ea typeface="+mj-ea"/>
              <a:cs typeface="+mn-ea"/>
              <a:sym typeface="+mn-lt"/>
            </a:endParaRPr>
          </a:p>
        </p:txBody>
      </p:sp>
      <p:sp>
        <p:nvSpPr>
          <p:cNvPr id="32" name="TextBox 18">
            <a:extLst>
              <a:ext uri="{FF2B5EF4-FFF2-40B4-BE49-F238E27FC236}">
                <a16:creationId xmlns:a16="http://schemas.microsoft.com/office/drawing/2014/main" xmlns="" id="{C69AF215-69B8-4ECC-9765-54489D7850F2}"/>
              </a:ext>
            </a:extLst>
          </p:cNvPr>
          <p:cNvSpPr txBox="1"/>
          <p:nvPr/>
        </p:nvSpPr>
        <p:spPr bwMode="auto">
          <a:xfrm>
            <a:off x="5587831" y="2738594"/>
            <a:ext cx="1005404" cy="338554"/>
          </a:xfrm>
          <a:prstGeom prst="rect">
            <a:avLst/>
          </a:prstGeom>
          <a:noFill/>
        </p:spPr>
        <p:txBody>
          <a:bodyPr wrap="none">
            <a:spAutoFit/>
          </a:bodyPr>
          <a:lstStyle/>
          <a:p>
            <a:pPr algn="ctr" eaLnBrk="1" fontAlgn="auto" hangingPunct="1">
              <a:spcBef>
                <a:spcPts val="0"/>
              </a:spcBef>
              <a:spcAft>
                <a:spcPts val="0"/>
              </a:spcAft>
              <a:defRPr/>
            </a:pPr>
            <a:r>
              <a:rPr lang="zh-CN" altLang="en-US" sz="1600" kern="0" dirty="0">
                <a:solidFill>
                  <a:schemeClr val="bg1"/>
                </a:solidFill>
                <a:latin typeface="+mj-ea"/>
                <a:ea typeface="+mj-ea"/>
                <a:cs typeface="+mn-ea"/>
                <a:sym typeface="+mn-lt"/>
              </a:rPr>
              <a:t>用户付费</a:t>
            </a:r>
          </a:p>
        </p:txBody>
      </p:sp>
      <p:sp>
        <p:nvSpPr>
          <p:cNvPr id="43" name="矩形 42">
            <a:extLst>
              <a:ext uri="{FF2B5EF4-FFF2-40B4-BE49-F238E27FC236}">
                <a16:creationId xmlns:a16="http://schemas.microsoft.com/office/drawing/2014/main" xmlns="" id="{30AA80D8-23FD-4986-8A69-541C7CE814EC}"/>
              </a:ext>
            </a:extLst>
          </p:cNvPr>
          <p:cNvSpPr/>
          <p:nvPr/>
        </p:nvSpPr>
        <p:spPr>
          <a:xfrm>
            <a:off x="1134824" y="2365280"/>
            <a:ext cx="3126177" cy="707886"/>
          </a:xfrm>
          <a:prstGeom prst="rect">
            <a:avLst/>
          </a:prstGeom>
        </p:spPr>
        <p:txBody>
          <a:bodyPr wrap="square">
            <a:spAutoFit/>
          </a:bodyPr>
          <a:lstStyle/>
          <a:p>
            <a:r>
              <a:rPr lang="zh-CN" altLang="en-US" sz="4000" b="1" dirty="0">
                <a:latin typeface="+mj-ea"/>
                <a:ea typeface="+mj-ea"/>
              </a:rPr>
              <a:t>产品拉新</a:t>
            </a:r>
            <a:endParaRPr lang="en-US" altLang="zh-CN" sz="4000" b="1" dirty="0">
              <a:latin typeface="+mj-ea"/>
              <a:ea typeface="+mj-ea"/>
            </a:endParaRPr>
          </a:p>
        </p:txBody>
      </p:sp>
      <p:sp>
        <p:nvSpPr>
          <p:cNvPr id="44" name="矩形 43">
            <a:extLst>
              <a:ext uri="{FF2B5EF4-FFF2-40B4-BE49-F238E27FC236}">
                <a16:creationId xmlns:a16="http://schemas.microsoft.com/office/drawing/2014/main" xmlns="" id="{02D13A49-B947-45D4-8749-C1A1B5136C71}"/>
              </a:ext>
            </a:extLst>
          </p:cNvPr>
          <p:cNvSpPr/>
          <p:nvPr/>
        </p:nvSpPr>
        <p:spPr>
          <a:xfrm>
            <a:off x="1185624" y="1999460"/>
            <a:ext cx="1210588" cy="400110"/>
          </a:xfrm>
          <a:prstGeom prst="rect">
            <a:avLst/>
          </a:prstGeom>
        </p:spPr>
        <p:txBody>
          <a:bodyPr wrap="square">
            <a:spAutoFit/>
          </a:bodyPr>
          <a:lstStyle/>
          <a:p>
            <a:r>
              <a:rPr lang="zh-CN" altLang="en-US" sz="2000" b="1" dirty="0">
                <a:latin typeface="+mj-ea"/>
                <a:ea typeface="+mj-ea"/>
              </a:rPr>
              <a:t>产品渠道</a:t>
            </a:r>
          </a:p>
        </p:txBody>
      </p:sp>
      <p:cxnSp>
        <p:nvCxnSpPr>
          <p:cNvPr id="45" name="直接连接符 20">
            <a:extLst>
              <a:ext uri="{FF2B5EF4-FFF2-40B4-BE49-F238E27FC236}">
                <a16:creationId xmlns:a16="http://schemas.microsoft.com/office/drawing/2014/main" xmlns="" id="{B328682A-D55D-481C-BE28-4F118D363E53}"/>
              </a:ext>
            </a:extLst>
          </p:cNvPr>
          <p:cNvCxnSpPr/>
          <p:nvPr/>
        </p:nvCxnSpPr>
        <p:spPr>
          <a:xfrm>
            <a:off x="1292203" y="3394418"/>
            <a:ext cx="49871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CD66147E-08A3-4B19-9558-25C67A4E5A75}"/>
              </a:ext>
            </a:extLst>
          </p:cNvPr>
          <p:cNvSpPr/>
          <p:nvPr/>
        </p:nvSpPr>
        <p:spPr>
          <a:xfrm>
            <a:off x="9288561" y="2390438"/>
            <a:ext cx="3126177" cy="707886"/>
          </a:xfrm>
          <a:prstGeom prst="rect">
            <a:avLst/>
          </a:prstGeom>
        </p:spPr>
        <p:txBody>
          <a:bodyPr wrap="square">
            <a:spAutoFit/>
          </a:bodyPr>
          <a:lstStyle/>
          <a:p>
            <a:r>
              <a:rPr lang="zh-CN" altLang="en-US" sz="4000" b="1" dirty="0">
                <a:latin typeface="+mj-ea"/>
                <a:ea typeface="+mj-ea"/>
              </a:rPr>
              <a:t>产品推广</a:t>
            </a:r>
            <a:endParaRPr lang="en-US" altLang="zh-CN" sz="4000" b="1" dirty="0">
              <a:latin typeface="+mj-ea"/>
              <a:ea typeface="+mj-ea"/>
            </a:endParaRPr>
          </a:p>
        </p:txBody>
      </p:sp>
      <p:sp>
        <p:nvSpPr>
          <p:cNvPr id="41" name="矩形 40">
            <a:extLst>
              <a:ext uri="{FF2B5EF4-FFF2-40B4-BE49-F238E27FC236}">
                <a16:creationId xmlns:a16="http://schemas.microsoft.com/office/drawing/2014/main" xmlns="" id="{D1207CBA-07EA-427F-8788-1084592A2F6F}"/>
              </a:ext>
            </a:extLst>
          </p:cNvPr>
          <p:cNvSpPr/>
          <p:nvPr/>
        </p:nvSpPr>
        <p:spPr>
          <a:xfrm>
            <a:off x="9339361" y="2024618"/>
            <a:ext cx="1210588" cy="400110"/>
          </a:xfrm>
          <a:prstGeom prst="rect">
            <a:avLst/>
          </a:prstGeom>
        </p:spPr>
        <p:txBody>
          <a:bodyPr wrap="none">
            <a:spAutoFit/>
          </a:bodyPr>
          <a:lstStyle/>
          <a:p>
            <a:r>
              <a:rPr lang="zh-CN" altLang="en-US" sz="2000" b="1" dirty="0">
                <a:latin typeface="+mj-ea"/>
                <a:ea typeface="+mj-ea"/>
              </a:rPr>
              <a:t>广告渠道</a:t>
            </a:r>
          </a:p>
        </p:txBody>
      </p:sp>
      <p:cxnSp>
        <p:nvCxnSpPr>
          <p:cNvPr id="42" name="直接连接符 20">
            <a:extLst>
              <a:ext uri="{FF2B5EF4-FFF2-40B4-BE49-F238E27FC236}">
                <a16:creationId xmlns:a16="http://schemas.microsoft.com/office/drawing/2014/main" xmlns="" id="{AA793909-4CA9-4117-898B-B3E4F3AB2A33}"/>
              </a:ext>
            </a:extLst>
          </p:cNvPr>
          <p:cNvCxnSpPr/>
          <p:nvPr/>
        </p:nvCxnSpPr>
        <p:spPr>
          <a:xfrm>
            <a:off x="9445940" y="3419576"/>
            <a:ext cx="49871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xmlns="" id="{41F5E33A-8BA7-48F3-B223-FB4A62475B64}"/>
              </a:ext>
            </a:extLst>
          </p:cNvPr>
          <p:cNvSpPr/>
          <p:nvPr/>
        </p:nvSpPr>
        <p:spPr>
          <a:xfrm>
            <a:off x="1185623" y="3923475"/>
            <a:ext cx="2141051" cy="1158459"/>
          </a:xfrm>
          <a:prstGeom prst="rect">
            <a:avLst/>
          </a:prstGeom>
        </p:spPr>
        <p:txBody>
          <a:bodyPr wrap="square">
            <a:spAutoFit/>
          </a:bodyPr>
          <a:lstStyle/>
          <a:p>
            <a:pPr algn="just">
              <a:lnSpc>
                <a:spcPct val="150000"/>
              </a:lnSpc>
            </a:pPr>
            <a:r>
              <a:rPr lang="zh-CN" altLang="en-US" sz="1600" dirty="0">
                <a:latin typeface="+mn-ea"/>
              </a:rPr>
              <a:t>搭建消费金融、供应链金融、支付、众筹和理财五大业务板块</a:t>
            </a:r>
          </a:p>
        </p:txBody>
      </p:sp>
      <p:sp>
        <p:nvSpPr>
          <p:cNvPr id="52" name="矩形 51">
            <a:extLst>
              <a:ext uri="{FF2B5EF4-FFF2-40B4-BE49-F238E27FC236}">
                <a16:creationId xmlns:a16="http://schemas.microsoft.com/office/drawing/2014/main" xmlns="" id="{EE91988A-344D-4723-B797-04A91111ED61}"/>
              </a:ext>
            </a:extLst>
          </p:cNvPr>
          <p:cNvSpPr/>
          <p:nvPr/>
        </p:nvSpPr>
        <p:spPr>
          <a:xfrm>
            <a:off x="9339361" y="3948633"/>
            <a:ext cx="2179539" cy="1158459"/>
          </a:xfrm>
          <a:prstGeom prst="rect">
            <a:avLst/>
          </a:prstGeom>
        </p:spPr>
        <p:txBody>
          <a:bodyPr wrap="square">
            <a:spAutoFit/>
          </a:bodyPr>
          <a:lstStyle/>
          <a:p>
            <a:pPr algn="just">
              <a:lnSpc>
                <a:spcPct val="150000"/>
              </a:lnSpc>
            </a:pPr>
            <a:r>
              <a:rPr lang="zh-CN" altLang="en-US" sz="1600" dirty="0">
                <a:latin typeface="+mn-ea"/>
              </a:rPr>
              <a:t>搭建消费金融、供应链金融、支付、众筹和理财五大业务板块</a:t>
            </a:r>
          </a:p>
        </p:txBody>
      </p:sp>
    </p:spTree>
    <p:extLst>
      <p:ext uri="{BB962C8B-B14F-4D97-AF65-F5344CB8AC3E}">
        <p14:creationId xmlns:p14="http://schemas.microsoft.com/office/powerpoint/2010/main" val="10863803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4.3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核心资源</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29">
            <a:extLst>
              <a:ext uri="{FF2B5EF4-FFF2-40B4-BE49-F238E27FC236}">
                <a16:creationId xmlns:a16="http://schemas.microsoft.com/office/drawing/2014/main" xmlns="" id="{C30129FF-FF55-4470-A8F7-862B0FA14C79}"/>
              </a:ext>
            </a:extLst>
          </p:cNvPr>
          <p:cNvGrpSpPr/>
          <p:nvPr/>
        </p:nvGrpSpPr>
        <p:grpSpPr>
          <a:xfrm>
            <a:off x="660399" y="1395863"/>
            <a:ext cx="4738239" cy="4738237"/>
            <a:chOff x="3668667" y="1133419"/>
            <a:chExt cx="5002641" cy="5002641"/>
          </a:xfrm>
        </p:grpSpPr>
        <p:sp>
          <p:nvSpPr>
            <p:cNvPr id="7" name="空心弧 6">
              <a:extLst>
                <a:ext uri="{FF2B5EF4-FFF2-40B4-BE49-F238E27FC236}">
                  <a16:creationId xmlns:a16="http://schemas.microsoft.com/office/drawing/2014/main" xmlns="" id="{DF488C21-DF0F-470A-856D-4E4CE786BBF4}"/>
                </a:ext>
              </a:extLst>
            </p:cNvPr>
            <p:cNvSpPr/>
            <p:nvPr/>
          </p:nvSpPr>
          <p:spPr>
            <a:xfrm>
              <a:off x="4244594" y="1709346"/>
              <a:ext cx="3850787" cy="3850787"/>
            </a:xfrm>
            <a:prstGeom prst="blockArc">
              <a:avLst>
                <a:gd name="adj1" fmla="val 10800000"/>
                <a:gd name="adj2" fmla="val 162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空心弧 8">
              <a:extLst>
                <a:ext uri="{FF2B5EF4-FFF2-40B4-BE49-F238E27FC236}">
                  <a16:creationId xmlns:a16="http://schemas.microsoft.com/office/drawing/2014/main" xmlns="" id="{0355DB8A-3BC4-4810-AB13-A752850ACDC5}"/>
                </a:ext>
              </a:extLst>
            </p:cNvPr>
            <p:cNvSpPr/>
            <p:nvPr/>
          </p:nvSpPr>
          <p:spPr>
            <a:xfrm>
              <a:off x="4244594" y="1709346"/>
              <a:ext cx="3850787" cy="3850787"/>
            </a:xfrm>
            <a:prstGeom prst="blockArc">
              <a:avLst>
                <a:gd name="adj1" fmla="val 5400000"/>
                <a:gd name="adj2" fmla="val 108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空心弧 22">
              <a:extLst>
                <a:ext uri="{FF2B5EF4-FFF2-40B4-BE49-F238E27FC236}">
                  <a16:creationId xmlns:a16="http://schemas.microsoft.com/office/drawing/2014/main" xmlns="" id="{FB909EA2-2B67-49C4-BF6C-D6C6933E4BFF}"/>
                </a:ext>
              </a:extLst>
            </p:cNvPr>
            <p:cNvSpPr/>
            <p:nvPr/>
          </p:nvSpPr>
          <p:spPr>
            <a:xfrm>
              <a:off x="4244594" y="1709346"/>
              <a:ext cx="3850787" cy="3850787"/>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空心弧 23">
              <a:extLst>
                <a:ext uri="{FF2B5EF4-FFF2-40B4-BE49-F238E27FC236}">
                  <a16:creationId xmlns:a16="http://schemas.microsoft.com/office/drawing/2014/main" xmlns="" id="{8F6FA97D-9B89-4F1D-B86A-1A5C455DDA04}"/>
                </a:ext>
              </a:extLst>
            </p:cNvPr>
            <p:cNvSpPr/>
            <p:nvPr/>
          </p:nvSpPr>
          <p:spPr>
            <a:xfrm>
              <a:off x="4244594" y="1709346"/>
              <a:ext cx="3850787" cy="3850787"/>
            </a:xfrm>
            <a:prstGeom prst="blockArc">
              <a:avLst>
                <a:gd name="adj1" fmla="val 16200000"/>
                <a:gd name="adj2" fmla="val 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5" name="任意多边形: 形状 24">
              <a:extLst>
                <a:ext uri="{FF2B5EF4-FFF2-40B4-BE49-F238E27FC236}">
                  <a16:creationId xmlns:a16="http://schemas.microsoft.com/office/drawing/2014/main" xmlns="" id="{40B60320-EE9F-4FE6-BC83-CFA9454619AF}"/>
                </a:ext>
              </a:extLst>
            </p:cNvPr>
            <p:cNvSpPr/>
            <p:nvPr/>
          </p:nvSpPr>
          <p:spPr>
            <a:xfrm>
              <a:off x="5283401" y="2748153"/>
              <a:ext cx="1773174" cy="1773174"/>
            </a:xfrm>
            <a:custGeom>
              <a:avLst/>
              <a:gdLst>
                <a:gd name="connsiteX0" fmla="*/ 0 w 1773174"/>
                <a:gd name="connsiteY0" fmla="*/ 886587 h 1773174"/>
                <a:gd name="connsiteX1" fmla="*/ 886587 w 1773174"/>
                <a:gd name="connsiteY1" fmla="*/ 0 h 1773174"/>
                <a:gd name="connsiteX2" fmla="*/ 1773174 w 1773174"/>
                <a:gd name="connsiteY2" fmla="*/ 886587 h 1773174"/>
                <a:gd name="connsiteX3" fmla="*/ 886587 w 1773174"/>
                <a:gd name="connsiteY3" fmla="*/ 1773174 h 1773174"/>
                <a:gd name="connsiteX4" fmla="*/ 0 w 1773174"/>
                <a:gd name="connsiteY4" fmla="*/ 886587 h 1773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174" h="1773174">
                  <a:moveTo>
                    <a:pt x="0" y="886587"/>
                  </a:moveTo>
                  <a:cubicBezTo>
                    <a:pt x="0" y="396939"/>
                    <a:pt x="396939" y="0"/>
                    <a:pt x="886587" y="0"/>
                  </a:cubicBezTo>
                  <a:cubicBezTo>
                    <a:pt x="1376235" y="0"/>
                    <a:pt x="1773174" y="396939"/>
                    <a:pt x="1773174" y="886587"/>
                  </a:cubicBezTo>
                  <a:cubicBezTo>
                    <a:pt x="1773174" y="1376235"/>
                    <a:pt x="1376235" y="1773174"/>
                    <a:pt x="886587" y="1773174"/>
                  </a:cubicBezTo>
                  <a:cubicBezTo>
                    <a:pt x="396939" y="1773174"/>
                    <a:pt x="0" y="1376235"/>
                    <a:pt x="0" y="88658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5555" tIns="315555" rIns="315555" bIns="315555" numCol="1" spcCol="1270" anchor="ctr" anchorCtr="0">
              <a:noAutofit/>
            </a:bodyPr>
            <a:lstStyle/>
            <a:p>
              <a:pPr marL="0" lvl="0" indent="0" algn="ctr" defTabSz="1955800">
                <a:lnSpc>
                  <a:spcPct val="90000"/>
                </a:lnSpc>
                <a:spcBef>
                  <a:spcPct val="0"/>
                </a:spcBef>
                <a:spcAft>
                  <a:spcPct val="35000"/>
                </a:spcAft>
                <a:buNone/>
              </a:pPr>
              <a:r>
                <a:rPr lang="zh-CN" altLang="en-US" sz="3600" b="1" kern="1200" dirty="0">
                  <a:latin typeface="+mj-ea"/>
                  <a:ea typeface="+mj-ea"/>
                </a:rPr>
                <a:t>核心</a:t>
              </a:r>
            </a:p>
          </p:txBody>
        </p:sp>
        <p:sp>
          <p:nvSpPr>
            <p:cNvPr id="26" name="任意多边形: 形状 25">
              <a:extLst>
                <a:ext uri="{FF2B5EF4-FFF2-40B4-BE49-F238E27FC236}">
                  <a16:creationId xmlns:a16="http://schemas.microsoft.com/office/drawing/2014/main" xmlns="" id="{CBF694BB-296C-46A1-A49E-9336F2CF15EC}"/>
                </a:ext>
              </a:extLst>
            </p:cNvPr>
            <p:cNvSpPr/>
            <p:nvPr/>
          </p:nvSpPr>
          <p:spPr>
            <a:xfrm>
              <a:off x="5549377" y="113341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产品</a:t>
              </a:r>
            </a:p>
          </p:txBody>
        </p:sp>
        <p:sp>
          <p:nvSpPr>
            <p:cNvPr id="27" name="任意多边形: 形状 26">
              <a:extLst>
                <a:ext uri="{FF2B5EF4-FFF2-40B4-BE49-F238E27FC236}">
                  <a16:creationId xmlns:a16="http://schemas.microsoft.com/office/drawing/2014/main" xmlns="" id="{CBB66260-2979-4F80-9A75-1D469B064DC7}"/>
                </a:ext>
              </a:extLst>
            </p:cNvPr>
            <p:cNvSpPr/>
            <p:nvPr/>
          </p:nvSpPr>
          <p:spPr>
            <a:xfrm>
              <a:off x="7430087" y="301412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金融</a:t>
              </a:r>
            </a:p>
          </p:txBody>
        </p:sp>
        <p:sp>
          <p:nvSpPr>
            <p:cNvPr id="28" name="任意多边形: 形状 27">
              <a:extLst>
                <a:ext uri="{FF2B5EF4-FFF2-40B4-BE49-F238E27FC236}">
                  <a16:creationId xmlns:a16="http://schemas.microsoft.com/office/drawing/2014/main" xmlns="" id="{A7676B90-9523-411E-AD28-18DC9E3B542E}"/>
                </a:ext>
              </a:extLst>
            </p:cNvPr>
            <p:cNvSpPr/>
            <p:nvPr/>
          </p:nvSpPr>
          <p:spPr>
            <a:xfrm>
              <a:off x="5549377" y="489483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团队</a:t>
              </a:r>
            </a:p>
          </p:txBody>
        </p:sp>
        <p:sp>
          <p:nvSpPr>
            <p:cNvPr id="29" name="任意多边形: 形状 28">
              <a:extLst>
                <a:ext uri="{FF2B5EF4-FFF2-40B4-BE49-F238E27FC236}">
                  <a16:creationId xmlns:a16="http://schemas.microsoft.com/office/drawing/2014/main" xmlns="" id="{68D7AE95-A3FD-4997-81AD-EB2AB211E30C}"/>
                </a:ext>
              </a:extLst>
            </p:cNvPr>
            <p:cNvSpPr/>
            <p:nvPr/>
          </p:nvSpPr>
          <p:spPr>
            <a:xfrm>
              <a:off x="3668667" y="3014129"/>
              <a:ext cx="1241221" cy="1241221"/>
            </a:xfrm>
            <a:custGeom>
              <a:avLst/>
              <a:gdLst>
                <a:gd name="connsiteX0" fmla="*/ 0 w 1241221"/>
                <a:gd name="connsiteY0" fmla="*/ 620611 h 1241221"/>
                <a:gd name="connsiteX1" fmla="*/ 620611 w 1241221"/>
                <a:gd name="connsiteY1" fmla="*/ 0 h 1241221"/>
                <a:gd name="connsiteX2" fmla="*/ 1241222 w 1241221"/>
                <a:gd name="connsiteY2" fmla="*/ 620611 h 1241221"/>
                <a:gd name="connsiteX3" fmla="*/ 620611 w 1241221"/>
                <a:gd name="connsiteY3" fmla="*/ 1241222 h 1241221"/>
                <a:gd name="connsiteX4" fmla="*/ 0 w 1241221"/>
                <a:gd name="connsiteY4" fmla="*/ 620611 h 124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21" h="1241221">
                  <a:moveTo>
                    <a:pt x="0" y="620611"/>
                  </a:moveTo>
                  <a:cubicBezTo>
                    <a:pt x="0" y="277857"/>
                    <a:pt x="277857" y="0"/>
                    <a:pt x="620611" y="0"/>
                  </a:cubicBezTo>
                  <a:cubicBezTo>
                    <a:pt x="963365" y="0"/>
                    <a:pt x="1241222" y="277857"/>
                    <a:pt x="1241222" y="620611"/>
                  </a:cubicBezTo>
                  <a:cubicBezTo>
                    <a:pt x="1241222" y="963365"/>
                    <a:pt x="963365" y="1241222"/>
                    <a:pt x="620611" y="1241222"/>
                  </a:cubicBezTo>
                  <a:cubicBezTo>
                    <a:pt x="277857" y="1241222"/>
                    <a:pt x="0" y="963365"/>
                    <a:pt x="0" y="620611"/>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443" tIns="208443" rIns="208443" bIns="208443"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latin typeface="+mj-ea"/>
                  <a:ea typeface="+mj-ea"/>
                </a:rPr>
                <a:t>互联网</a:t>
              </a:r>
            </a:p>
          </p:txBody>
        </p:sp>
      </p:grpSp>
      <p:grpSp>
        <p:nvGrpSpPr>
          <p:cNvPr id="78" name="组合 77">
            <a:extLst>
              <a:ext uri="{FF2B5EF4-FFF2-40B4-BE49-F238E27FC236}">
                <a16:creationId xmlns:a16="http://schemas.microsoft.com/office/drawing/2014/main" xmlns="" id="{B88CE7BC-77FE-414E-BA37-E35BBD329C70}"/>
              </a:ext>
            </a:extLst>
          </p:cNvPr>
          <p:cNvGrpSpPr/>
          <p:nvPr/>
        </p:nvGrpSpPr>
        <p:grpSpPr>
          <a:xfrm>
            <a:off x="5752410" y="1395863"/>
            <a:ext cx="6045576" cy="680828"/>
            <a:chOff x="5752410" y="1395863"/>
            <a:chExt cx="6045576" cy="680828"/>
          </a:xfrm>
        </p:grpSpPr>
        <p:sp>
          <p:nvSpPr>
            <p:cNvPr id="37" name="文本框 36">
              <a:extLst>
                <a:ext uri="{FF2B5EF4-FFF2-40B4-BE49-F238E27FC236}">
                  <a16:creationId xmlns:a16="http://schemas.microsoft.com/office/drawing/2014/main" xmlns="" id="{A569F51F-9FFE-4B57-B244-BD144BBD7D60}"/>
                </a:ext>
              </a:extLst>
            </p:cNvPr>
            <p:cNvSpPr txBox="1"/>
            <p:nvPr/>
          </p:nvSpPr>
          <p:spPr>
            <a:xfrm>
              <a:off x="5752413" y="1749998"/>
              <a:ext cx="6045573" cy="326693"/>
            </a:xfrm>
            <a:prstGeom prst="rect">
              <a:avLst/>
            </a:prstGeom>
            <a:noFill/>
          </p:spPr>
          <p:txBody>
            <a:bodyPr wrap="square" lIns="0" tIns="0" rIns="0" bIns="0">
              <a:spAutoFit/>
            </a:bodyPr>
            <a:lstStyle/>
            <a:p>
              <a:pPr>
                <a:lnSpc>
                  <a:spcPct val="150000"/>
                </a:lnSpc>
              </a:pPr>
              <a:r>
                <a:rPr lang="zh-CN" altLang="en-US" sz="1600" dirty="0"/>
                <a:t>搭建消费金融、供应链金融、支付、众筹和理财五大业务板块</a:t>
              </a:r>
            </a:p>
          </p:txBody>
        </p:sp>
        <p:sp>
          <p:nvSpPr>
            <p:cNvPr id="49" name="任意多边形: 形状 48">
              <a:extLst>
                <a:ext uri="{FF2B5EF4-FFF2-40B4-BE49-F238E27FC236}">
                  <a16:creationId xmlns:a16="http://schemas.microsoft.com/office/drawing/2014/main" xmlns="" id="{902BC778-2553-4940-A4B9-AFE158F2EB35}"/>
                </a:ext>
              </a:extLst>
            </p:cNvPr>
            <p:cNvSpPr/>
            <p:nvPr/>
          </p:nvSpPr>
          <p:spPr>
            <a:xfrm>
              <a:off x="5752410" y="1608439"/>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50" name="文本框 49">
              <a:extLst>
                <a:ext uri="{FF2B5EF4-FFF2-40B4-BE49-F238E27FC236}">
                  <a16:creationId xmlns:a16="http://schemas.microsoft.com/office/drawing/2014/main" xmlns="" id="{D7477759-2858-48B6-9306-7588456E724B}"/>
                </a:ext>
              </a:extLst>
            </p:cNvPr>
            <p:cNvSpPr txBox="1"/>
            <p:nvPr/>
          </p:nvSpPr>
          <p:spPr>
            <a:xfrm>
              <a:off x="5752412" y="1395863"/>
              <a:ext cx="1285163" cy="307777"/>
            </a:xfrm>
            <a:prstGeom prst="rect">
              <a:avLst/>
            </a:prstGeom>
            <a:noFill/>
          </p:spPr>
          <p:txBody>
            <a:bodyPr wrap="square" lIns="0" tIns="0" rIns="0" bIns="0">
              <a:spAutoFit/>
            </a:bodyPr>
            <a:lstStyle/>
            <a:p>
              <a:r>
                <a:rPr lang="zh-CN" altLang="en-US" sz="2000" b="1" dirty="0">
                  <a:latin typeface="+mj-ea"/>
                  <a:ea typeface="+mj-ea"/>
                </a:rPr>
                <a:t>产品资源</a:t>
              </a:r>
            </a:p>
          </p:txBody>
        </p:sp>
      </p:grpSp>
      <p:grpSp>
        <p:nvGrpSpPr>
          <p:cNvPr id="77" name="组合 76">
            <a:extLst>
              <a:ext uri="{FF2B5EF4-FFF2-40B4-BE49-F238E27FC236}">
                <a16:creationId xmlns:a16="http://schemas.microsoft.com/office/drawing/2014/main" xmlns="" id="{24337553-626B-42CB-80F7-6B435DACD89D}"/>
              </a:ext>
            </a:extLst>
          </p:cNvPr>
          <p:cNvGrpSpPr/>
          <p:nvPr/>
        </p:nvGrpSpPr>
        <p:grpSpPr>
          <a:xfrm>
            <a:off x="5752410" y="2628177"/>
            <a:ext cx="6045576" cy="680828"/>
            <a:chOff x="5752410" y="2618024"/>
            <a:chExt cx="6045576" cy="680828"/>
          </a:xfrm>
        </p:grpSpPr>
        <p:sp>
          <p:nvSpPr>
            <p:cNvPr id="59" name="文本框 58">
              <a:extLst>
                <a:ext uri="{FF2B5EF4-FFF2-40B4-BE49-F238E27FC236}">
                  <a16:creationId xmlns:a16="http://schemas.microsoft.com/office/drawing/2014/main" xmlns="" id="{FBBE5F49-466D-49CB-B090-BBF71192B955}"/>
                </a:ext>
              </a:extLst>
            </p:cNvPr>
            <p:cNvSpPr txBox="1"/>
            <p:nvPr/>
          </p:nvSpPr>
          <p:spPr>
            <a:xfrm>
              <a:off x="5752413" y="2972159"/>
              <a:ext cx="6045573" cy="326693"/>
            </a:xfrm>
            <a:prstGeom prst="rect">
              <a:avLst/>
            </a:prstGeom>
            <a:noFill/>
          </p:spPr>
          <p:txBody>
            <a:bodyPr wrap="square" lIns="0" tIns="0" rIns="0" bIns="0">
              <a:spAutoFit/>
            </a:bodyPr>
            <a:lstStyle/>
            <a:p>
              <a:pPr>
                <a:lnSpc>
                  <a:spcPct val="150000"/>
                </a:lnSpc>
              </a:pPr>
              <a:r>
                <a:rPr lang="zh-CN" altLang="en-US" sz="1600" dirty="0"/>
                <a:t>流量生态和分配机制，发挥流量优势，构建金融生态图</a:t>
              </a:r>
            </a:p>
          </p:txBody>
        </p:sp>
        <p:sp>
          <p:nvSpPr>
            <p:cNvPr id="60" name="任意多边形: 形状 59">
              <a:extLst>
                <a:ext uri="{FF2B5EF4-FFF2-40B4-BE49-F238E27FC236}">
                  <a16:creationId xmlns:a16="http://schemas.microsoft.com/office/drawing/2014/main" xmlns="" id="{E87FD60A-221A-4AF9-AF56-1641B70530D2}"/>
                </a:ext>
              </a:extLst>
            </p:cNvPr>
            <p:cNvSpPr/>
            <p:nvPr/>
          </p:nvSpPr>
          <p:spPr>
            <a:xfrm>
              <a:off x="5752410" y="2830600"/>
              <a:ext cx="128516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1" name="文本框 60">
              <a:extLst>
                <a:ext uri="{FF2B5EF4-FFF2-40B4-BE49-F238E27FC236}">
                  <a16:creationId xmlns:a16="http://schemas.microsoft.com/office/drawing/2014/main" xmlns="" id="{027EDA21-1D64-4614-9247-AE0131285227}"/>
                </a:ext>
              </a:extLst>
            </p:cNvPr>
            <p:cNvSpPr txBox="1"/>
            <p:nvPr/>
          </p:nvSpPr>
          <p:spPr>
            <a:xfrm>
              <a:off x="5752412" y="2618024"/>
              <a:ext cx="1285163" cy="307777"/>
            </a:xfrm>
            <a:prstGeom prst="rect">
              <a:avLst/>
            </a:prstGeom>
            <a:noFill/>
          </p:spPr>
          <p:txBody>
            <a:bodyPr wrap="square" lIns="0" tIns="0" rIns="0" bIns="0">
              <a:spAutoFit/>
            </a:bodyPr>
            <a:lstStyle/>
            <a:p>
              <a:r>
                <a:rPr lang="zh-CN" altLang="en-US" sz="2000" b="1" dirty="0">
                  <a:latin typeface="+mj-ea"/>
                  <a:ea typeface="+mj-ea"/>
                </a:rPr>
                <a:t>互联网资源</a:t>
              </a:r>
            </a:p>
          </p:txBody>
        </p:sp>
      </p:grpSp>
      <p:grpSp>
        <p:nvGrpSpPr>
          <p:cNvPr id="75" name="组合 74">
            <a:extLst>
              <a:ext uri="{FF2B5EF4-FFF2-40B4-BE49-F238E27FC236}">
                <a16:creationId xmlns:a16="http://schemas.microsoft.com/office/drawing/2014/main" xmlns="" id="{28A8EF1F-A82C-434D-9BE9-BC0AF6B40FB2}"/>
              </a:ext>
            </a:extLst>
          </p:cNvPr>
          <p:cNvGrpSpPr/>
          <p:nvPr/>
        </p:nvGrpSpPr>
        <p:grpSpPr>
          <a:xfrm>
            <a:off x="5752410" y="3860491"/>
            <a:ext cx="5779192" cy="1050159"/>
            <a:chOff x="5752410" y="3840185"/>
            <a:chExt cx="5779192" cy="1050159"/>
          </a:xfrm>
        </p:grpSpPr>
        <p:sp>
          <p:nvSpPr>
            <p:cNvPr id="62" name="文本框 61">
              <a:extLst>
                <a:ext uri="{FF2B5EF4-FFF2-40B4-BE49-F238E27FC236}">
                  <a16:creationId xmlns:a16="http://schemas.microsoft.com/office/drawing/2014/main" xmlns="" id="{70F58E71-3425-4283-BAA8-0CF4C0529735}"/>
                </a:ext>
              </a:extLst>
            </p:cNvPr>
            <p:cNvSpPr txBox="1"/>
            <p:nvPr/>
          </p:nvSpPr>
          <p:spPr>
            <a:xfrm>
              <a:off x="5752414" y="4194320"/>
              <a:ext cx="5779188" cy="696024"/>
            </a:xfrm>
            <a:prstGeom prst="rect">
              <a:avLst/>
            </a:prstGeom>
            <a:noFill/>
          </p:spPr>
          <p:txBody>
            <a:bodyPr wrap="square" lIns="0" tIns="0" rIns="0" bIns="0">
              <a:spAutoFit/>
            </a:bodyPr>
            <a:lstStyle/>
            <a:p>
              <a:pPr>
                <a:lnSpc>
                  <a:spcPct val="150000"/>
                </a:lnSpc>
              </a:pPr>
              <a:r>
                <a:rPr lang="zh-CN" altLang="en-US" sz="1600" dirty="0"/>
                <a:t>底层风控和账户体系构成核心金融能力，与各类金融机构合作打造平台，同时获取牌照</a:t>
              </a:r>
            </a:p>
          </p:txBody>
        </p:sp>
        <p:sp>
          <p:nvSpPr>
            <p:cNvPr id="63" name="任意多边形: 形状 62">
              <a:extLst>
                <a:ext uri="{FF2B5EF4-FFF2-40B4-BE49-F238E27FC236}">
                  <a16:creationId xmlns:a16="http://schemas.microsoft.com/office/drawing/2014/main" xmlns="" id="{322B4BEF-7432-48C3-9E30-056996E94ADE}"/>
                </a:ext>
              </a:extLst>
            </p:cNvPr>
            <p:cNvSpPr/>
            <p:nvPr/>
          </p:nvSpPr>
          <p:spPr>
            <a:xfrm>
              <a:off x="5752410" y="4052761"/>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4" name="文本框 63">
              <a:extLst>
                <a:ext uri="{FF2B5EF4-FFF2-40B4-BE49-F238E27FC236}">
                  <a16:creationId xmlns:a16="http://schemas.microsoft.com/office/drawing/2014/main" xmlns="" id="{7CAA6008-8B3D-4135-B7C8-98E94DE7DF10}"/>
                </a:ext>
              </a:extLst>
            </p:cNvPr>
            <p:cNvSpPr txBox="1"/>
            <p:nvPr/>
          </p:nvSpPr>
          <p:spPr>
            <a:xfrm>
              <a:off x="5752412" y="3840185"/>
              <a:ext cx="1285163" cy="307777"/>
            </a:xfrm>
            <a:prstGeom prst="rect">
              <a:avLst/>
            </a:prstGeom>
            <a:noFill/>
          </p:spPr>
          <p:txBody>
            <a:bodyPr wrap="square" lIns="0" tIns="0" rIns="0" bIns="0">
              <a:spAutoFit/>
            </a:bodyPr>
            <a:lstStyle/>
            <a:p>
              <a:r>
                <a:rPr lang="zh-CN" altLang="en-US" sz="2000" b="1" dirty="0">
                  <a:latin typeface="+mj-ea"/>
                  <a:ea typeface="+mj-ea"/>
                </a:rPr>
                <a:t>金融资源</a:t>
              </a:r>
            </a:p>
          </p:txBody>
        </p:sp>
      </p:grpSp>
      <p:grpSp>
        <p:nvGrpSpPr>
          <p:cNvPr id="74" name="组合 73">
            <a:extLst>
              <a:ext uri="{FF2B5EF4-FFF2-40B4-BE49-F238E27FC236}">
                <a16:creationId xmlns:a16="http://schemas.microsoft.com/office/drawing/2014/main" xmlns="" id="{D6CA6557-C5B4-4A79-B361-47B366B82C8F}"/>
              </a:ext>
            </a:extLst>
          </p:cNvPr>
          <p:cNvGrpSpPr/>
          <p:nvPr/>
        </p:nvGrpSpPr>
        <p:grpSpPr>
          <a:xfrm>
            <a:off x="5752410" y="5462137"/>
            <a:ext cx="6045576" cy="680828"/>
            <a:chOff x="5752410" y="5431678"/>
            <a:chExt cx="6045576" cy="680828"/>
          </a:xfrm>
        </p:grpSpPr>
        <p:sp>
          <p:nvSpPr>
            <p:cNvPr id="65" name="文本框 64">
              <a:extLst>
                <a:ext uri="{FF2B5EF4-FFF2-40B4-BE49-F238E27FC236}">
                  <a16:creationId xmlns:a16="http://schemas.microsoft.com/office/drawing/2014/main" xmlns="" id="{077416B1-C834-469A-A5C9-7C3074CFFAC7}"/>
                </a:ext>
              </a:extLst>
            </p:cNvPr>
            <p:cNvSpPr txBox="1"/>
            <p:nvPr/>
          </p:nvSpPr>
          <p:spPr>
            <a:xfrm>
              <a:off x="5752413" y="5785813"/>
              <a:ext cx="6045573" cy="326693"/>
            </a:xfrm>
            <a:prstGeom prst="rect">
              <a:avLst/>
            </a:prstGeom>
            <a:noFill/>
          </p:spPr>
          <p:txBody>
            <a:bodyPr wrap="square" lIns="0" tIns="0" rIns="0" bIns="0">
              <a:spAutoFit/>
            </a:bodyPr>
            <a:lstStyle/>
            <a:p>
              <a:pPr>
                <a:lnSpc>
                  <a:spcPct val="150000"/>
                </a:lnSpc>
              </a:pPr>
              <a:r>
                <a:rPr lang="zh-CN" altLang="en-US" sz="1600" dirty="0"/>
                <a:t>全体业务团队是京东金融战略能力的基石</a:t>
              </a:r>
            </a:p>
          </p:txBody>
        </p:sp>
        <p:sp>
          <p:nvSpPr>
            <p:cNvPr id="66" name="任意多边形: 形状 65">
              <a:extLst>
                <a:ext uri="{FF2B5EF4-FFF2-40B4-BE49-F238E27FC236}">
                  <a16:creationId xmlns:a16="http://schemas.microsoft.com/office/drawing/2014/main" xmlns="" id="{90761668-C6C3-4749-9BA5-FDE3A81ACAA6}"/>
                </a:ext>
              </a:extLst>
            </p:cNvPr>
            <p:cNvSpPr/>
            <p:nvPr/>
          </p:nvSpPr>
          <p:spPr>
            <a:xfrm>
              <a:off x="5752410" y="5644254"/>
              <a:ext cx="1029077"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67" name="文本框 66">
              <a:extLst>
                <a:ext uri="{FF2B5EF4-FFF2-40B4-BE49-F238E27FC236}">
                  <a16:creationId xmlns:a16="http://schemas.microsoft.com/office/drawing/2014/main" xmlns="" id="{8F1E47EC-5D5E-4740-A7CA-7F29F54C6D1F}"/>
                </a:ext>
              </a:extLst>
            </p:cNvPr>
            <p:cNvSpPr txBox="1"/>
            <p:nvPr/>
          </p:nvSpPr>
          <p:spPr>
            <a:xfrm>
              <a:off x="5752412" y="5431678"/>
              <a:ext cx="1285163" cy="307777"/>
            </a:xfrm>
            <a:prstGeom prst="rect">
              <a:avLst/>
            </a:prstGeom>
            <a:noFill/>
          </p:spPr>
          <p:txBody>
            <a:bodyPr wrap="square" lIns="0" tIns="0" rIns="0" bIns="0">
              <a:spAutoFit/>
            </a:bodyPr>
            <a:lstStyle/>
            <a:p>
              <a:r>
                <a:rPr lang="zh-CN" altLang="en-US" sz="2000" b="1" dirty="0">
                  <a:latin typeface="+mj-ea"/>
                  <a:ea typeface="+mj-ea"/>
                </a:rPr>
                <a:t>团队资源</a:t>
              </a:r>
            </a:p>
          </p:txBody>
        </p:sp>
      </p:grpSp>
    </p:spTree>
    <p:extLst>
      <p:ext uri="{BB962C8B-B14F-4D97-AF65-F5344CB8AC3E}">
        <p14:creationId xmlns:p14="http://schemas.microsoft.com/office/powerpoint/2010/main" val="27787207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a:ea typeface="微软雅黑"/>
                  <a:cs typeface="Montserrat" charset="0"/>
                </a:rPr>
                <a:t>4.4 </a:t>
              </a: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ontserrat" charset="0"/>
                </a:rPr>
                <a:t>商业画布</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aphicFrame>
        <p:nvGraphicFramePr>
          <p:cNvPr id="7" name="表格 6">
            <a:extLst>
              <a:ext uri="{FF2B5EF4-FFF2-40B4-BE49-F238E27FC236}">
                <a16:creationId xmlns:a16="http://schemas.microsoft.com/office/drawing/2014/main" xmlns="" id="{F4615BA8-A075-431E-BF12-664DE0C925EE}"/>
              </a:ext>
            </a:extLst>
          </p:cNvPr>
          <p:cNvGraphicFramePr>
            <a:graphicFrameLocks noGrp="1"/>
          </p:cNvGraphicFramePr>
          <p:nvPr/>
        </p:nvGraphicFramePr>
        <p:xfrm>
          <a:off x="660401" y="1432560"/>
          <a:ext cx="10871201" cy="5040000"/>
        </p:xfrm>
        <a:graphic>
          <a:graphicData uri="http://schemas.openxmlformats.org/drawingml/2006/table">
            <a:tbl>
              <a:tblPr firstRow="1" firstCol="1" bandRow="1">
                <a:tableStyleId>{21E4AEA4-8DFA-4A89-87EB-49C32662AFE0}</a:tableStyleId>
              </a:tblPr>
              <a:tblGrid>
                <a:gridCol w="2467327">
                  <a:extLst>
                    <a:ext uri="{9D8B030D-6E8A-4147-A177-3AD203B41FA5}">
                      <a16:colId xmlns:a16="http://schemas.microsoft.com/office/drawing/2014/main" xmlns="" val="1381978505"/>
                    </a:ext>
                  </a:extLst>
                </a:gridCol>
                <a:gridCol w="2191032">
                  <a:extLst>
                    <a:ext uri="{9D8B030D-6E8A-4147-A177-3AD203B41FA5}">
                      <a16:colId xmlns:a16="http://schemas.microsoft.com/office/drawing/2014/main" xmlns="" val="686583675"/>
                    </a:ext>
                  </a:extLst>
                </a:gridCol>
                <a:gridCol w="776518">
                  <a:extLst>
                    <a:ext uri="{9D8B030D-6E8A-4147-A177-3AD203B41FA5}">
                      <a16:colId xmlns:a16="http://schemas.microsoft.com/office/drawing/2014/main" xmlns="" val="381871766"/>
                    </a:ext>
                  </a:extLst>
                </a:gridCol>
                <a:gridCol w="1270026">
                  <a:extLst>
                    <a:ext uri="{9D8B030D-6E8A-4147-A177-3AD203B41FA5}">
                      <a16:colId xmlns:a16="http://schemas.microsoft.com/office/drawing/2014/main" xmlns="" val="487242768"/>
                    </a:ext>
                  </a:extLst>
                </a:gridCol>
                <a:gridCol w="1916482">
                  <a:extLst>
                    <a:ext uri="{9D8B030D-6E8A-4147-A177-3AD203B41FA5}">
                      <a16:colId xmlns:a16="http://schemas.microsoft.com/office/drawing/2014/main" xmlns="" val="2166271569"/>
                    </a:ext>
                  </a:extLst>
                </a:gridCol>
                <a:gridCol w="2249816">
                  <a:extLst>
                    <a:ext uri="{9D8B030D-6E8A-4147-A177-3AD203B41FA5}">
                      <a16:colId xmlns:a16="http://schemas.microsoft.com/office/drawing/2014/main" xmlns="" val="1920674248"/>
                    </a:ext>
                  </a:extLst>
                </a:gridCol>
              </a:tblGrid>
              <a:tr h="1741269">
                <a:tc rowSpan="2">
                  <a:txBody>
                    <a:bodyPr/>
                    <a:lstStyle/>
                    <a:p>
                      <a:pPr algn="just"/>
                      <a:r>
                        <a:rPr lang="en-US" sz="1800" kern="100" dirty="0">
                          <a:effectLst/>
                          <a:latin typeface="+mj-ea"/>
                          <a:ea typeface="+mj-ea"/>
                        </a:rPr>
                        <a:t> </a:t>
                      </a:r>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gridSpan="2">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hMerge="1">
                  <a:txBody>
                    <a:bodyPr/>
                    <a:lstStyle/>
                    <a:p>
                      <a:endParaRPr lang="zh-CN" altLang="en-US"/>
                    </a:p>
                  </a:txBody>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rowSpan="2">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extLst>
                  <a:ext uri="{0D108BD9-81ED-4DB2-BD59-A6C34878D82A}">
                    <a16:rowId xmlns:a16="http://schemas.microsoft.com/office/drawing/2014/main" xmlns="" val="3105894735"/>
                  </a:ext>
                </a:extLst>
              </a:tr>
              <a:tr h="2127820">
                <a:tc vMerge="1">
                  <a:txBody>
                    <a:bodyPr/>
                    <a:lstStyle/>
                    <a:p>
                      <a:pPr algn="just"/>
                      <a:endParaRPr lang="zh-CN" sz="1100" kern="100" dirty="0">
                        <a:effectLst/>
                        <a:latin typeface="+mj-ea"/>
                        <a:ea typeface="+mj-ea"/>
                        <a:cs typeface="Times New Roman" panose="02020603050405020304" pitchFamily="18" charset="0"/>
                      </a:endParaRPr>
                    </a:p>
                  </a:txBody>
                  <a:tcPr marL="56511" marR="56511" marT="0" marB="0"/>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gridSpan="2" vMerge="1">
                  <a:txBody>
                    <a:bodyPr/>
                    <a:lstStyle/>
                    <a:p>
                      <a:pPr algn="just"/>
                      <a:endParaRPr lang="zh-CN" sz="1100" kern="100">
                        <a:effectLst/>
                        <a:latin typeface="+mj-ea"/>
                        <a:ea typeface="+mj-ea"/>
                        <a:cs typeface="Times New Roman" panose="02020603050405020304" pitchFamily="18" charset="0"/>
                      </a:endParaRPr>
                    </a:p>
                  </a:txBody>
                  <a:tcPr marL="56511" marR="56511" marT="0" marB="0"/>
                </a:tc>
                <a:tc hMerge="1" vMerge="1">
                  <a:txBody>
                    <a:bodyPr/>
                    <a:lstStyle/>
                    <a:p>
                      <a:endParaRPr lang="zh-CN" altLang="en-US"/>
                    </a:p>
                  </a:txBody>
                  <a:tcPr/>
                </a:tc>
                <a:tc>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vMerge="1">
                  <a:txBody>
                    <a:bodyPr/>
                    <a:lstStyle/>
                    <a:p>
                      <a:pPr algn="just"/>
                      <a:endParaRPr lang="zh-CN" sz="1100" kern="100">
                        <a:effectLst/>
                        <a:latin typeface="+mj-ea"/>
                        <a:ea typeface="+mj-ea"/>
                        <a:cs typeface="Times New Roman" panose="02020603050405020304" pitchFamily="18" charset="0"/>
                      </a:endParaRPr>
                    </a:p>
                  </a:txBody>
                  <a:tcPr marL="56511" marR="56511" marT="0" marB="0"/>
                </a:tc>
                <a:extLst>
                  <a:ext uri="{0D108BD9-81ED-4DB2-BD59-A6C34878D82A}">
                    <a16:rowId xmlns:a16="http://schemas.microsoft.com/office/drawing/2014/main" xmlns="" val="3666810804"/>
                  </a:ext>
                </a:extLst>
              </a:tr>
              <a:tr h="1170911">
                <a:tc gridSpan="3">
                  <a:txBody>
                    <a:bodyPr/>
                    <a:lstStyle/>
                    <a:p>
                      <a:pPr algn="just"/>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hMerge="1">
                  <a:txBody>
                    <a:bodyPr/>
                    <a:lstStyle/>
                    <a:p>
                      <a:endParaRPr lang="zh-CN" altLang="en-US"/>
                    </a:p>
                  </a:txBody>
                  <a:tcPr/>
                </a:tc>
                <a:tc hMerge="1">
                  <a:txBody>
                    <a:bodyPr/>
                    <a:lstStyle/>
                    <a:p>
                      <a:endParaRPr lang="zh-CN" altLang="en-US"/>
                    </a:p>
                  </a:txBody>
                  <a:tcPr/>
                </a:tc>
                <a:tc gridSpan="3">
                  <a:txBody>
                    <a:bodyPr/>
                    <a:lstStyle/>
                    <a:p>
                      <a:pPr algn="just">
                        <a:tabLst>
                          <a:tab pos="1431925" algn="l"/>
                        </a:tabLst>
                      </a:pPr>
                      <a:endParaRPr lang="zh-CN" sz="1100" kern="100" dirty="0">
                        <a:effectLst/>
                        <a:latin typeface="+mj-ea"/>
                        <a:ea typeface="+mj-ea"/>
                        <a:cs typeface="Times New Roman" panose="02020603050405020304" pitchFamily="18" charset="0"/>
                      </a:endParaRPr>
                    </a:p>
                  </a:txBody>
                  <a:tcPr marL="56511" marR="56511"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40000"/>
                      </a:schemeClr>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397311"/>
                  </a:ext>
                </a:extLst>
              </a:tr>
            </a:tbl>
          </a:graphicData>
        </a:graphic>
      </p:graphicFrame>
      <p:sp>
        <p:nvSpPr>
          <p:cNvPr id="8" name="文本框 7">
            <a:extLst>
              <a:ext uri="{FF2B5EF4-FFF2-40B4-BE49-F238E27FC236}">
                <a16:creationId xmlns:a16="http://schemas.microsoft.com/office/drawing/2014/main" xmlns="" id="{F4E7BF25-39F4-4DCC-BBB6-646B7AB98E38}"/>
              </a:ext>
            </a:extLst>
          </p:cNvPr>
          <p:cNvSpPr txBox="1"/>
          <p:nvPr/>
        </p:nvSpPr>
        <p:spPr>
          <a:xfrm>
            <a:off x="836582" y="2859219"/>
            <a:ext cx="2251554" cy="1435458"/>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专业机构</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zh-CN" sz="1600" kern="100" dirty="0">
                <a:latin typeface="+mn-ea"/>
              </a:rPr>
              <a:t>投资方</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en-US" sz="1600" kern="100" dirty="0">
                <a:latin typeface="+mn-ea"/>
              </a:rPr>
              <a:t>金融</a:t>
            </a:r>
            <a:r>
              <a:rPr lang="zh-CN" altLang="zh-CN" sz="1600" kern="100" dirty="0">
                <a:latin typeface="+mn-ea"/>
              </a:rPr>
              <a:t>公司</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zh-CN" sz="1600" kern="100" dirty="0">
                <a:latin typeface="+mn-ea"/>
              </a:rPr>
              <a:t>媒体</a:t>
            </a:r>
          </a:p>
        </p:txBody>
      </p:sp>
      <p:sp>
        <p:nvSpPr>
          <p:cNvPr id="9" name="矩形: 圆角 8">
            <a:extLst>
              <a:ext uri="{FF2B5EF4-FFF2-40B4-BE49-F238E27FC236}">
                <a16:creationId xmlns:a16="http://schemas.microsoft.com/office/drawing/2014/main" xmlns="" id="{AD867020-1F9C-4D3C-B1A8-DD3DC2A1A972}"/>
              </a:ext>
            </a:extLst>
          </p:cNvPr>
          <p:cNvSpPr/>
          <p:nvPr/>
        </p:nvSpPr>
        <p:spPr>
          <a:xfrm>
            <a:off x="804798"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重要伙伴</a:t>
            </a:r>
            <a:endParaRPr lang="zh-CN" altLang="zh-CN" sz="1100" b="1" kern="100" dirty="0">
              <a:solidFill>
                <a:schemeClr val="tx1"/>
              </a:solidFill>
              <a:effectLst/>
              <a:latin typeface="+mj-ea"/>
              <a:ea typeface="+mj-ea"/>
            </a:endParaRPr>
          </a:p>
        </p:txBody>
      </p:sp>
      <p:sp>
        <p:nvSpPr>
          <p:cNvPr id="10" name="矩形: 圆角 9">
            <a:extLst>
              <a:ext uri="{FF2B5EF4-FFF2-40B4-BE49-F238E27FC236}">
                <a16:creationId xmlns:a16="http://schemas.microsoft.com/office/drawing/2014/main" xmlns="" id="{6BE0EC61-00F4-4242-B71C-C27F90796359}"/>
              </a:ext>
            </a:extLst>
          </p:cNvPr>
          <p:cNvSpPr/>
          <p:nvPr/>
        </p:nvSpPr>
        <p:spPr>
          <a:xfrm>
            <a:off x="3247373" y="1586472"/>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effectLst/>
                <a:latin typeface="+mj-ea"/>
                <a:ea typeface="+mj-ea"/>
              </a:rPr>
              <a:t>关键业务</a:t>
            </a:r>
            <a:endParaRPr lang="zh-CN" altLang="zh-CN" sz="1100" b="1" kern="100" dirty="0">
              <a:solidFill>
                <a:schemeClr val="tx1"/>
              </a:solidFill>
              <a:effectLst/>
              <a:latin typeface="+mj-ea"/>
              <a:ea typeface="+mj-ea"/>
            </a:endParaRPr>
          </a:p>
        </p:txBody>
      </p:sp>
      <p:sp>
        <p:nvSpPr>
          <p:cNvPr id="11" name="文本框 10">
            <a:extLst>
              <a:ext uri="{FF2B5EF4-FFF2-40B4-BE49-F238E27FC236}">
                <a16:creationId xmlns:a16="http://schemas.microsoft.com/office/drawing/2014/main" xmlns="" id="{341B3FD4-2DB7-4478-B192-30746C21FFA9}"/>
              </a:ext>
            </a:extLst>
          </p:cNvPr>
          <p:cNvSpPr txBox="1"/>
          <p:nvPr/>
        </p:nvSpPr>
        <p:spPr>
          <a:xfrm>
            <a:off x="3241760" y="2182753"/>
            <a:ext cx="2144421" cy="862993"/>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金融供应链</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消费金融</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金融产品</a:t>
            </a:r>
            <a:endParaRPr lang="zh-CN" altLang="zh-CN" sz="1600" kern="100" dirty="0">
              <a:latin typeface="+mn-ea"/>
            </a:endParaRPr>
          </a:p>
        </p:txBody>
      </p:sp>
      <p:sp>
        <p:nvSpPr>
          <p:cNvPr id="12" name="矩形: 圆角 11">
            <a:extLst>
              <a:ext uri="{FF2B5EF4-FFF2-40B4-BE49-F238E27FC236}">
                <a16:creationId xmlns:a16="http://schemas.microsoft.com/office/drawing/2014/main" xmlns="" id="{F4120633-BAD9-4A3C-A339-E660A86E8D7D}"/>
              </a:ext>
            </a:extLst>
          </p:cNvPr>
          <p:cNvSpPr/>
          <p:nvPr/>
        </p:nvSpPr>
        <p:spPr>
          <a:xfrm>
            <a:off x="3247373" y="3444658"/>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latin typeface="+mj-ea"/>
                <a:ea typeface="+mj-ea"/>
              </a:rPr>
              <a:t>核心资源</a:t>
            </a:r>
            <a:endParaRPr lang="zh-CN" altLang="zh-CN" sz="1100" b="1" kern="100" dirty="0">
              <a:solidFill>
                <a:schemeClr val="tx1"/>
              </a:solidFill>
              <a:effectLst/>
              <a:latin typeface="+mj-ea"/>
              <a:ea typeface="+mj-ea"/>
            </a:endParaRPr>
          </a:p>
        </p:txBody>
      </p:sp>
      <p:sp>
        <p:nvSpPr>
          <p:cNvPr id="13" name="文本框 12">
            <a:extLst>
              <a:ext uri="{FF2B5EF4-FFF2-40B4-BE49-F238E27FC236}">
                <a16:creationId xmlns:a16="http://schemas.microsoft.com/office/drawing/2014/main" xmlns="" id="{AD878444-8508-4603-AE0B-E0F5D013B865}"/>
              </a:ext>
            </a:extLst>
          </p:cNvPr>
          <p:cNvSpPr txBox="1"/>
          <p:nvPr/>
        </p:nvSpPr>
        <p:spPr>
          <a:xfrm>
            <a:off x="3241760" y="4090162"/>
            <a:ext cx="2053606" cy="246221"/>
          </a:xfrm>
          <a:prstGeom prst="rect">
            <a:avLst/>
          </a:prstGeom>
          <a:noFill/>
        </p:spPr>
        <p:txBody>
          <a:bodyPr wrap="square" lIns="0" tIns="0" rIns="0" bIns="0">
            <a:spAutoFit/>
          </a:bodyPr>
          <a:lstStyle/>
          <a:p>
            <a:pPr marL="285750" indent="-285750" algn="just">
              <a:buFont typeface="Arial" panose="020B0604020202020204" pitchFamily="34" charset="0"/>
              <a:buChar char="•"/>
            </a:pPr>
            <a:r>
              <a:rPr lang="zh-CN" altLang="en-US" sz="1600" kern="100" dirty="0">
                <a:effectLst/>
                <a:latin typeface="+mn-ea"/>
              </a:rPr>
              <a:t>金融产品</a:t>
            </a:r>
            <a:endParaRPr lang="zh-CN" altLang="zh-CN" sz="1050" kern="100" dirty="0">
              <a:effectLst/>
              <a:latin typeface="+mn-ea"/>
              <a:cs typeface="Times New Roman" panose="02020603050405020304" pitchFamily="18" charset="0"/>
            </a:endParaRPr>
          </a:p>
        </p:txBody>
      </p:sp>
      <p:sp>
        <p:nvSpPr>
          <p:cNvPr id="14" name="矩形: 圆角 13">
            <a:extLst>
              <a:ext uri="{FF2B5EF4-FFF2-40B4-BE49-F238E27FC236}">
                <a16:creationId xmlns:a16="http://schemas.microsoft.com/office/drawing/2014/main" xmlns="" id="{FC24BE34-738B-497B-9E8F-B8226177DB30}"/>
              </a:ext>
            </a:extLst>
          </p:cNvPr>
          <p:cNvSpPr/>
          <p:nvPr/>
        </p:nvSpPr>
        <p:spPr>
          <a:xfrm>
            <a:off x="5469699"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价值主张</a:t>
            </a:r>
            <a:endParaRPr lang="zh-CN" altLang="zh-CN" sz="1100" b="1" kern="100" dirty="0">
              <a:solidFill>
                <a:schemeClr val="tx1"/>
              </a:solidFill>
              <a:effectLst/>
              <a:latin typeface="+mj-ea"/>
              <a:ea typeface="+mj-ea"/>
            </a:endParaRPr>
          </a:p>
        </p:txBody>
      </p:sp>
      <p:sp>
        <p:nvSpPr>
          <p:cNvPr id="15" name="文本框 14">
            <a:extLst>
              <a:ext uri="{FF2B5EF4-FFF2-40B4-BE49-F238E27FC236}">
                <a16:creationId xmlns:a16="http://schemas.microsoft.com/office/drawing/2014/main" xmlns="" id="{77369269-6B97-4285-ADF5-F1BF13E9AAA3}"/>
              </a:ext>
            </a:extLst>
          </p:cNvPr>
          <p:cNvSpPr txBox="1"/>
          <p:nvPr/>
        </p:nvSpPr>
        <p:spPr>
          <a:xfrm>
            <a:off x="5399464" y="2859219"/>
            <a:ext cx="1651725" cy="1804789"/>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为用户创造更多消费和投资价值持续发展的金融科技服务平台</a:t>
            </a:r>
            <a:endParaRPr lang="zh-CN" altLang="zh-CN" sz="1600" kern="100" dirty="0">
              <a:latin typeface="+mn-ea"/>
            </a:endParaRPr>
          </a:p>
        </p:txBody>
      </p:sp>
      <p:sp>
        <p:nvSpPr>
          <p:cNvPr id="16" name="矩形: 圆角 15">
            <a:extLst>
              <a:ext uri="{FF2B5EF4-FFF2-40B4-BE49-F238E27FC236}">
                <a16:creationId xmlns:a16="http://schemas.microsoft.com/office/drawing/2014/main" xmlns="" id="{26B46521-47FC-4B2B-8774-E74DB112A623}"/>
              </a:ext>
            </a:extLst>
          </p:cNvPr>
          <p:cNvSpPr/>
          <p:nvPr/>
        </p:nvSpPr>
        <p:spPr>
          <a:xfrm>
            <a:off x="7481170" y="1586472"/>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客户关系</a:t>
            </a:r>
            <a:endParaRPr lang="zh-CN" altLang="zh-CN" sz="1100" b="1" kern="100" dirty="0">
              <a:solidFill>
                <a:schemeClr val="tx1"/>
              </a:solidFill>
              <a:effectLst/>
              <a:latin typeface="+mj-ea"/>
              <a:ea typeface="+mj-ea"/>
            </a:endParaRPr>
          </a:p>
        </p:txBody>
      </p:sp>
      <p:sp>
        <p:nvSpPr>
          <p:cNvPr id="17" name="矩形: 圆角 16">
            <a:extLst>
              <a:ext uri="{FF2B5EF4-FFF2-40B4-BE49-F238E27FC236}">
                <a16:creationId xmlns:a16="http://schemas.microsoft.com/office/drawing/2014/main" xmlns="" id="{ECE9A14D-533F-4C53-BA2B-498ACEB32D74}"/>
              </a:ext>
            </a:extLst>
          </p:cNvPr>
          <p:cNvSpPr/>
          <p:nvPr/>
        </p:nvSpPr>
        <p:spPr>
          <a:xfrm>
            <a:off x="7481170" y="3469709"/>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latin typeface="+mj-ea"/>
                <a:ea typeface="+mj-ea"/>
              </a:rPr>
              <a:t>渠道通路</a:t>
            </a:r>
          </a:p>
        </p:txBody>
      </p:sp>
      <p:sp>
        <p:nvSpPr>
          <p:cNvPr id="21" name="文本框 20">
            <a:extLst>
              <a:ext uri="{FF2B5EF4-FFF2-40B4-BE49-F238E27FC236}">
                <a16:creationId xmlns:a16="http://schemas.microsoft.com/office/drawing/2014/main" xmlns="" id="{290F3EE6-DCEE-42F7-A086-6A4632502205}"/>
              </a:ext>
            </a:extLst>
          </p:cNvPr>
          <p:cNvSpPr txBox="1"/>
          <p:nvPr/>
        </p:nvSpPr>
        <p:spPr>
          <a:xfrm>
            <a:off x="7484013" y="2188923"/>
            <a:ext cx="1851937" cy="567528"/>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合作伙伴</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金融机构</a:t>
            </a:r>
            <a:endParaRPr lang="en-US" altLang="zh-CN" sz="1600" kern="100" dirty="0">
              <a:latin typeface="+mn-ea"/>
            </a:endParaRPr>
          </a:p>
        </p:txBody>
      </p:sp>
      <p:sp>
        <p:nvSpPr>
          <p:cNvPr id="22" name="文本框 21">
            <a:extLst>
              <a:ext uri="{FF2B5EF4-FFF2-40B4-BE49-F238E27FC236}">
                <a16:creationId xmlns:a16="http://schemas.microsoft.com/office/drawing/2014/main" xmlns="" id="{606EC442-605A-4A44-991A-4A911AD8012D}"/>
              </a:ext>
            </a:extLst>
          </p:cNvPr>
          <p:cNvSpPr txBox="1"/>
          <p:nvPr/>
        </p:nvSpPr>
        <p:spPr>
          <a:xfrm>
            <a:off x="9349234" y="2859219"/>
            <a:ext cx="1851937" cy="1158459"/>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市场用户为</a:t>
            </a:r>
            <a:r>
              <a:rPr lang="en-US" altLang="zh-CN" sz="1600" kern="100" dirty="0">
                <a:latin typeface="+mn-ea"/>
              </a:rPr>
              <a:t>XX</a:t>
            </a:r>
            <a:r>
              <a:rPr lang="zh-CN" altLang="en-US" sz="1600" kern="100" dirty="0">
                <a:latin typeface="+mn-ea"/>
              </a:rPr>
              <a:t>人群，特别是以</a:t>
            </a:r>
            <a:r>
              <a:rPr lang="en-US" altLang="zh-CN" sz="1600" kern="100" dirty="0">
                <a:latin typeface="+mn-ea"/>
              </a:rPr>
              <a:t>80</a:t>
            </a:r>
            <a:r>
              <a:rPr lang="zh-CN" altLang="en-US" sz="1600" kern="100" dirty="0">
                <a:latin typeface="+mn-ea"/>
              </a:rPr>
              <a:t>、</a:t>
            </a:r>
            <a:r>
              <a:rPr lang="en-US" altLang="zh-CN" sz="1600" kern="100" dirty="0">
                <a:latin typeface="+mn-ea"/>
              </a:rPr>
              <a:t>90</a:t>
            </a:r>
            <a:r>
              <a:rPr lang="zh-CN" altLang="en-US" sz="1600" kern="100" dirty="0">
                <a:latin typeface="+mn-ea"/>
              </a:rPr>
              <a:t>后为主的核心</a:t>
            </a:r>
            <a:r>
              <a:rPr lang="en-US" altLang="zh-CN" sz="1600" kern="100" dirty="0">
                <a:latin typeface="+mn-ea"/>
              </a:rPr>
              <a:t>XX</a:t>
            </a:r>
            <a:r>
              <a:rPr lang="zh-CN" altLang="en-US" sz="1600" kern="100" dirty="0">
                <a:latin typeface="+mn-ea"/>
              </a:rPr>
              <a:t>群体</a:t>
            </a:r>
          </a:p>
        </p:txBody>
      </p:sp>
      <p:sp>
        <p:nvSpPr>
          <p:cNvPr id="23" name="矩形: 圆角 22">
            <a:extLst>
              <a:ext uri="{FF2B5EF4-FFF2-40B4-BE49-F238E27FC236}">
                <a16:creationId xmlns:a16="http://schemas.microsoft.com/office/drawing/2014/main" xmlns="" id="{62AE75D7-660B-4A39-BE85-0DEB45ECCA0F}"/>
              </a:ext>
            </a:extLst>
          </p:cNvPr>
          <p:cNvSpPr/>
          <p:nvPr/>
        </p:nvSpPr>
        <p:spPr>
          <a:xfrm>
            <a:off x="9405133" y="2091847"/>
            <a:ext cx="1440492" cy="57619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latin typeface="+mj-ea"/>
                <a:ea typeface="+mj-ea"/>
              </a:rPr>
              <a:t>客户细分</a:t>
            </a:r>
          </a:p>
        </p:txBody>
      </p:sp>
      <p:sp>
        <p:nvSpPr>
          <p:cNvPr id="25" name="矩形: 圆角 24">
            <a:extLst>
              <a:ext uri="{FF2B5EF4-FFF2-40B4-BE49-F238E27FC236}">
                <a16:creationId xmlns:a16="http://schemas.microsoft.com/office/drawing/2014/main" xmlns="" id="{43BFFC10-8AAE-4005-9125-96039CADAB78}"/>
              </a:ext>
            </a:extLst>
          </p:cNvPr>
          <p:cNvSpPr/>
          <p:nvPr/>
        </p:nvSpPr>
        <p:spPr>
          <a:xfrm>
            <a:off x="804798" y="5603906"/>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a:solidFill>
                  <a:schemeClr val="tx1"/>
                </a:solidFill>
                <a:effectLst/>
                <a:latin typeface="+mj-ea"/>
                <a:ea typeface="+mj-ea"/>
              </a:rPr>
              <a:t>成本结构</a:t>
            </a:r>
            <a:endParaRPr lang="zh-CN" altLang="zh-CN" sz="1100" b="1" kern="100" dirty="0">
              <a:solidFill>
                <a:schemeClr val="tx1"/>
              </a:solidFill>
              <a:effectLst/>
              <a:latin typeface="+mj-ea"/>
              <a:ea typeface="+mj-ea"/>
            </a:endParaRPr>
          </a:p>
        </p:txBody>
      </p:sp>
      <p:sp>
        <p:nvSpPr>
          <p:cNvPr id="26" name="文本框 25">
            <a:extLst>
              <a:ext uri="{FF2B5EF4-FFF2-40B4-BE49-F238E27FC236}">
                <a16:creationId xmlns:a16="http://schemas.microsoft.com/office/drawing/2014/main" xmlns="" id="{D6FD0761-23FB-4D2B-BF05-C7F4FBDDFBE7}"/>
              </a:ext>
            </a:extLst>
          </p:cNvPr>
          <p:cNvSpPr txBox="1"/>
          <p:nvPr/>
        </p:nvSpPr>
        <p:spPr>
          <a:xfrm>
            <a:off x="2729577" y="5543608"/>
            <a:ext cx="2417524" cy="69679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lang="zh-CN" altLang="en-US" sz="1600" kern="100" dirty="0">
                <a:latin typeface="+mn-ea"/>
              </a:rPr>
              <a:t>产品开发</a:t>
            </a:r>
            <a:r>
              <a:rPr lang="zh-CN" altLang="zh-CN" sz="1600" kern="100" dirty="0">
                <a:latin typeface="+mn-ea"/>
              </a:rPr>
              <a:t>、程序研发</a:t>
            </a:r>
            <a:endParaRPr lang="en-US" altLang="zh-CN" sz="1600" kern="100" dirty="0">
              <a:latin typeface="+mn-ea"/>
            </a:endParaRPr>
          </a:p>
          <a:p>
            <a:pPr marL="285750" indent="-285750" algn="just">
              <a:lnSpc>
                <a:spcPct val="150000"/>
              </a:lnSpc>
              <a:buFont typeface="Arial" panose="020B0604020202020204" pitchFamily="34" charset="0"/>
              <a:buChar char="•"/>
            </a:pPr>
            <a:r>
              <a:rPr lang="zh-CN" altLang="en-US" sz="1600" kern="100" dirty="0">
                <a:latin typeface="+mn-ea"/>
              </a:rPr>
              <a:t>人力资源、</a:t>
            </a:r>
            <a:r>
              <a:rPr lang="zh-CN" altLang="zh-CN" sz="1600" kern="100" dirty="0">
                <a:latin typeface="+mn-ea"/>
              </a:rPr>
              <a:t>市场推广</a:t>
            </a:r>
          </a:p>
        </p:txBody>
      </p:sp>
      <p:sp>
        <p:nvSpPr>
          <p:cNvPr id="28" name="矩形: 圆角 27">
            <a:extLst>
              <a:ext uri="{FF2B5EF4-FFF2-40B4-BE49-F238E27FC236}">
                <a16:creationId xmlns:a16="http://schemas.microsoft.com/office/drawing/2014/main" xmlns="" id="{B7994DC9-77C4-4332-9597-8B165638168F}"/>
              </a:ext>
            </a:extLst>
          </p:cNvPr>
          <p:cNvSpPr/>
          <p:nvPr/>
        </p:nvSpPr>
        <p:spPr>
          <a:xfrm>
            <a:off x="6345667" y="5603906"/>
            <a:ext cx="1440492" cy="576198"/>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solidFill>
                  <a:schemeClr val="tx1"/>
                </a:solidFill>
                <a:effectLst/>
                <a:latin typeface="+mj-ea"/>
                <a:ea typeface="+mj-ea"/>
              </a:rPr>
              <a:t>收入来源</a:t>
            </a:r>
          </a:p>
        </p:txBody>
      </p:sp>
      <p:sp>
        <p:nvSpPr>
          <p:cNvPr id="29" name="文本框 28">
            <a:extLst>
              <a:ext uri="{FF2B5EF4-FFF2-40B4-BE49-F238E27FC236}">
                <a16:creationId xmlns:a16="http://schemas.microsoft.com/office/drawing/2014/main" xmlns="" id="{B29605E2-206E-4E4F-9CC0-CEA325F14A2A}"/>
              </a:ext>
            </a:extLst>
          </p:cNvPr>
          <p:cNvSpPr txBox="1"/>
          <p:nvPr/>
        </p:nvSpPr>
        <p:spPr>
          <a:xfrm>
            <a:off x="8288522" y="5608241"/>
            <a:ext cx="3312263" cy="567528"/>
          </a:xfrm>
          <a:prstGeom prst="rect">
            <a:avLst/>
          </a:prstGeom>
          <a:noFill/>
        </p:spPr>
        <p:txBody>
          <a:bodyPr wrap="square" lIns="0" tIns="0" rIns="0" bIns="0">
            <a:spAutoFit/>
          </a:bodyPr>
          <a:lstStyle/>
          <a:p>
            <a:pPr indent="-285750" algn="just">
              <a:lnSpc>
                <a:spcPct val="120000"/>
              </a:lnSpc>
              <a:buFont typeface="Arial" panose="020B0604020202020204" pitchFamily="34" charset="0"/>
              <a:buChar char="•"/>
            </a:pPr>
            <a:r>
              <a:rPr lang="zh-CN" altLang="en-US" sz="1600" kern="100" dirty="0">
                <a:latin typeface="+mn-ea"/>
              </a:rPr>
              <a:t>用户付费、交易分成</a:t>
            </a:r>
            <a:endParaRPr lang="en-US" altLang="zh-CN" sz="1600" kern="100" dirty="0">
              <a:latin typeface="+mn-ea"/>
            </a:endParaRPr>
          </a:p>
          <a:p>
            <a:pPr indent="-285750" algn="just">
              <a:lnSpc>
                <a:spcPct val="120000"/>
              </a:lnSpc>
              <a:buFont typeface="Arial" panose="020B0604020202020204" pitchFamily="34" charset="0"/>
              <a:buChar char="•"/>
            </a:pPr>
            <a:r>
              <a:rPr lang="zh-CN" altLang="en-US" sz="1600" kern="100" dirty="0">
                <a:latin typeface="+mn-ea"/>
              </a:rPr>
              <a:t>广告收入、金融产品</a:t>
            </a:r>
          </a:p>
        </p:txBody>
      </p:sp>
      <p:sp>
        <p:nvSpPr>
          <p:cNvPr id="30" name="文本框 29">
            <a:extLst>
              <a:ext uri="{FF2B5EF4-FFF2-40B4-BE49-F238E27FC236}">
                <a16:creationId xmlns:a16="http://schemas.microsoft.com/office/drawing/2014/main" xmlns="" id="{DA0A69E5-1BBD-4D68-B378-3AAA2FB3200F}"/>
              </a:ext>
            </a:extLst>
          </p:cNvPr>
          <p:cNvSpPr txBox="1"/>
          <p:nvPr/>
        </p:nvSpPr>
        <p:spPr>
          <a:xfrm>
            <a:off x="7484013" y="4058789"/>
            <a:ext cx="1851937" cy="567528"/>
          </a:xfrm>
          <a:prstGeom prst="rect">
            <a:avLst/>
          </a:prstGeom>
          <a:noFill/>
        </p:spPr>
        <p:txBody>
          <a:bodyPr wrap="square" lIns="0" tIns="0" rIns="0" bIns="0">
            <a:spAutoFit/>
          </a:bodyPr>
          <a:lstStyle/>
          <a:p>
            <a:pPr marL="285750" indent="-285750" algn="just">
              <a:lnSpc>
                <a:spcPct val="120000"/>
              </a:lnSpc>
              <a:buFont typeface="Arial" panose="020B0604020202020204" pitchFamily="34" charset="0"/>
              <a:buChar char="•"/>
            </a:pPr>
            <a:r>
              <a:rPr lang="zh-CN" altLang="en-US" sz="1600" kern="100" dirty="0">
                <a:latin typeface="+mn-ea"/>
              </a:rPr>
              <a:t>合作伙伴</a:t>
            </a:r>
            <a:endParaRPr lang="en-US" altLang="zh-CN" sz="1600" kern="100" dirty="0">
              <a:latin typeface="+mn-ea"/>
            </a:endParaRPr>
          </a:p>
          <a:p>
            <a:pPr marL="285750" indent="-285750" algn="just">
              <a:lnSpc>
                <a:spcPct val="120000"/>
              </a:lnSpc>
              <a:buFont typeface="Arial" panose="020B0604020202020204" pitchFamily="34" charset="0"/>
              <a:buChar char="•"/>
            </a:pPr>
            <a:r>
              <a:rPr lang="zh-CN" altLang="en-US" sz="1600" kern="100" dirty="0">
                <a:latin typeface="+mn-ea"/>
              </a:rPr>
              <a:t>金融机构</a:t>
            </a:r>
            <a:endParaRPr lang="en-US" altLang="zh-CN" sz="1600" kern="100" dirty="0">
              <a:latin typeface="+mn-ea"/>
            </a:endParaRPr>
          </a:p>
        </p:txBody>
      </p:sp>
    </p:spTree>
    <p:extLst>
      <p:ext uri="{BB962C8B-B14F-4D97-AF65-F5344CB8AC3E}">
        <p14:creationId xmlns:p14="http://schemas.microsoft.com/office/powerpoint/2010/main" val="34307451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xmlns="" id="{39FCC1A2-3DE9-4B54-BEEF-31EBAD5B74F5}"/>
              </a:ext>
            </a:extLst>
          </p:cNvPr>
          <p:cNvGrpSpPr/>
          <p:nvPr/>
        </p:nvGrpSpPr>
        <p:grpSpPr>
          <a:xfrm>
            <a:off x="1062088" y="1828215"/>
            <a:ext cx="4259179" cy="4843173"/>
            <a:chOff x="1062088" y="1828215"/>
            <a:chExt cx="4259179" cy="4843173"/>
          </a:xfrm>
          <a:scene3d>
            <a:camera prst="perspectiveRight"/>
            <a:lightRig rig="threePt" dir="t"/>
          </a:scene3d>
        </p:grpSpPr>
        <p:sp>
          <p:nvSpPr>
            <p:cNvPr id="4" name="任意多边形: 形状 3">
              <a:extLst>
                <a:ext uri="{FF2B5EF4-FFF2-40B4-BE49-F238E27FC236}">
                  <a16:creationId xmlns:a16="http://schemas.microsoft.com/office/drawing/2014/main" xmlns="" id="{CA47AB2A-C3A0-42C0-9B99-81C207558F78}"/>
                </a:ext>
              </a:extLst>
            </p:cNvPr>
            <p:cNvSpPr/>
            <p:nvPr/>
          </p:nvSpPr>
          <p:spPr>
            <a:xfrm>
              <a:off x="1062088" y="1828215"/>
              <a:ext cx="4259179" cy="4843173"/>
            </a:xfrm>
            <a:custGeom>
              <a:avLst/>
              <a:gdLst>
                <a:gd name="connsiteX0" fmla="*/ 0 w 3090098"/>
                <a:gd name="connsiteY0" fmla="*/ 0 h 2061095"/>
                <a:gd name="connsiteX1" fmla="*/ 3090098 w 3090098"/>
                <a:gd name="connsiteY1" fmla="*/ 0 h 2061095"/>
                <a:gd name="connsiteX2" fmla="*/ 3090098 w 3090098"/>
                <a:gd name="connsiteY2" fmla="*/ 2061095 h 2061095"/>
                <a:gd name="connsiteX3" fmla="*/ 0 w 3090098"/>
                <a:gd name="connsiteY3" fmla="*/ 2061095 h 2061095"/>
                <a:gd name="connsiteX4" fmla="*/ 0 w 3090098"/>
                <a:gd name="connsiteY4" fmla="*/ 0 h 2061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98" h="2061095">
                  <a:moveTo>
                    <a:pt x="0" y="0"/>
                  </a:moveTo>
                  <a:lnTo>
                    <a:pt x="3090098" y="0"/>
                  </a:lnTo>
                  <a:lnTo>
                    <a:pt x="3090098" y="2061095"/>
                  </a:lnTo>
                  <a:lnTo>
                    <a:pt x="0" y="2061095"/>
                  </a:lnTo>
                  <a:lnTo>
                    <a:pt x="0" y="0"/>
                  </a:lnTo>
                  <a:close/>
                </a:path>
              </a:pathLst>
            </a:custGeom>
            <a:gradFill flip="none" rotWithShape="1">
              <a:gsLst>
                <a:gs pos="0">
                  <a:schemeClr val="accent1">
                    <a:alpha val="80000"/>
                    <a:lumMod val="40000"/>
                    <a:lumOff val="60000"/>
                  </a:schemeClr>
                </a:gs>
                <a:gs pos="85000">
                  <a:schemeClr val="accent1">
                    <a:lumMod val="10000"/>
                    <a:lumOff val="90000"/>
                    <a:alpha val="90000"/>
                  </a:schemeClr>
                </a:gs>
              </a:gsLst>
              <a:lin ang="5400000" scaled="1"/>
              <a:tileRect/>
            </a:gra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94416" tIns="433832" rIns="433832" bIns="433832" numCol="1" spcCol="1270" anchor="ctr" anchorCtr="0">
              <a:noAutofit/>
            </a:bodyPr>
            <a:lstStyle/>
            <a:p>
              <a:pPr lvl="0" algn="just" defTabSz="2711450">
                <a:lnSpc>
                  <a:spcPct val="90000"/>
                </a:lnSpc>
                <a:spcBef>
                  <a:spcPct val="0"/>
                </a:spcBef>
                <a:spcAft>
                  <a:spcPct val="35000"/>
                </a:spcAft>
              </a:pPr>
              <a:endParaRPr lang="zh-CN" altLang="en-US" sz="6100" kern="1200" dirty="0"/>
            </a:p>
          </p:txBody>
        </p:sp>
        <p:sp>
          <p:nvSpPr>
            <p:cNvPr id="32" name="文本框 31">
              <a:extLst>
                <a:ext uri="{FF2B5EF4-FFF2-40B4-BE49-F238E27FC236}">
                  <a16:creationId xmlns:a16="http://schemas.microsoft.com/office/drawing/2014/main" xmlns="" id="{65F9EB70-5C23-4C6C-9830-97323C256FBA}"/>
                </a:ext>
              </a:extLst>
            </p:cNvPr>
            <p:cNvSpPr txBox="1"/>
            <p:nvPr/>
          </p:nvSpPr>
          <p:spPr>
            <a:xfrm>
              <a:off x="1481686" y="2347587"/>
              <a:ext cx="2483052" cy="307777"/>
            </a:xfrm>
            <a:prstGeom prst="rect">
              <a:avLst/>
            </a:prstGeom>
            <a:noFill/>
          </p:spPr>
          <p:txBody>
            <a:bodyPr wrap="none" lIns="0" tIns="0" rIns="0" bIns="0">
              <a:spAutoFit/>
            </a:bodyPr>
            <a:lstStyle/>
            <a:p>
              <a:r>
                <a:rPr kumimoji="0" lang="en-US" altLang="zh-CN" sz="2000" b="1" i="0" u="none" strike="noStrike" kern="1200" cap="none" spc="0" normalizeH="0" baseline="0" noProof="0" dirty="0">
                  <a:ln>
                    <a:noFill/>
                  </a:ln>
                  <a:solidFill>
                    <a:prstClr val="black"/>
                  </a:solidFill>
                  <a:effectLst/>
                  <a:uLnTx/>
                  <a:uFillTx/>
                  <a:latin typeface="+mj-ea"/>
                  <a:ea typeface="+mj-ea"/>
                  <a:cs typeface="+mn-cs"/>
                </a:rPr>
                <a:t>B</a:t>
              </a:r>
              <a:r>
                <a:rPr lang="zh-CN" altLang="en-US" sz="2000" b="1" dirty="0">
                  <a:latin typeface="+mj-ea"/>
                  <a:ea typeface="+mj-ea"/>
                </a:rPr>
                <a:t>端：构建完整生态圈</a:t>
              </a:r>
            </a:p>
          </p:txBody>
        </p:sp>
        <p:sp>
          <p:nvSpPr>
            <p:cNvPr id="34" name="矩形: 圆角 33">
              <a:extLst>
                <a:ext uri="{FF2B5EF4-FFF2-40B4-BE49-F238E27FC236}">
                  <a16:creationId xmlns:a16="http://schemas.microsoft.com/office/drawing/2014/main" xmlns="" id="{564FBB9C-E092-4827-AEA0-3660759EA7E9}"/>
                </a:ext>
              </a:extLst>
            </p:cNvPr>
            <p:cNvSpPr/>
            <p:nvPr/>
          </p:nvSpPr>
          <p:spPr>
            <a:xfrm>
              <a:off x="1481686"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白条</a:t>
              </a:r>
            </a:p>
          </p:txBody>
        </p:sp>
        <p:sp>
          <p:nvSpPr>
            <p:cNvPr id="35" name="矩形: 圆角 34">
              <a:extLst>
                <a:ext uri="{FF2B5EF4-FFF2-40B4-BE49-F238E27FC236}">
                  <a16:creationId xmlns:a16="http://schemas.microsoft.com/office/drawing/2014/main" xmlns="" id="{542A7BE5-C6AE-49C0-B4BA-E5FA58F10F44}"/>
                </a:ext>
              </a:extLst>
            </p:cNvPr>
            <p:cNvSpPr/>
            <p:nvPr/>
          </p:nvSpPr>
          <p:spPr>
            <a:xfrm>
              <a:off x="2418323"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征信</a:t>
              </a:r>
            </a:p>
          </p:txBody>
        </p:sp>
        <p:sp>
          <p:nvSpPr>
            <p:cNvPr id="36" name="矩形: 圆角 35">
              <a:extLst>
                <a:ext uri="{FF2B5EF4-FFF2-40B4-BE49-F238E27FC236}">
                  <a16:creationId xmlns:a16="http://schemas.microsoft.com/office/drawing/2014/main" xmlns="" id="{2A2B3CDF-F12D-45B8-9635-C944B3B8587E}"/>
                </a:ext>
              </a:extLst>
            </p:cNvPr>
            <p:cNvSpPr/>
            <p:nvPr/>
          </p:nvSpPr>
          <p:spPr>
            <a:xfrm>
              <a:off x="3354960"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租赁</a:t>
              </a:r>
            </a:p>
          </p:txBody>
        </p:sp>
        <p:sp>
          <p:nvSpPr>
            <p:cNvPr id="29" name="文本框 28">
              <a:extLst>
                <a:ext uri="{FF2B5EF4-FFF2-40B4-BE49-F238E27FC236}">
                  <a16:creationId xmlns:a16="http://schemas.microsoft.com/office/drawing/2014/main" xmlns="" id="{2CAEE573-C73F-46AB-9D40-C7422B0F3D74}"/>
                </a:ext>
              </a:extLst>
            </p:cNvPr>
            <p:cNvSpPr txBox="1"/>
            <p:nvPr/>
          </p:nvSpPr>
          <p:spPr>
            <a:xfrm>
              <a:off x="1481686" y="3073583"/>
              <a:ext cx="3532274" cy="246221"/>
            </a:xfrm>
            <a:prstGeom prst="rect">
              <a:avLst/>
            </a:prstGeom>
            <a:noFill/>
          </p:spPr>
          <p:txBody>
            <a:bodyPr wrap="square" lIns="0" tIns="0" rIns="0" bIns="0">
              <a:spAutoFit/>
            </a:bodyPr>
            <a:lstStyle/>
            <a:p>
              <a:r>
                <a:rPr lang="zh-CN" altLang="en-US" sz="1600" dirty="0">
                  <a:latin typeface="+mj-ea"/>
                  <a:ea typeface="+mj-ea"/>
                </a:rPr>
                <a:t>信用消费领域</a:t>
              </a:r>
              <a:endParaRPr lang="en-US" altLang="zh-CN" sz="1600" dirty="0">
                <a:latin typeface="+mj-ea"/>
                <a:ea typeface="+mj-ea"/>
              </a:endParaRPr>
            </a:p>
          </p:txBody>
        </p:sp>
        <p:sp>
          <p:nvSpPr>
            <p:cNvPr id="37" name="矩形: 圆角 36">
              <a:extLst>
                <a:ext uri="{FF2B5EF4-FFF2-40B4-BE49-F238E27FC236}">
                  <a16:creationId xmlns:a16="http://schemas.microsoft.com/office/drawing/2014/main" xmlns="" id="{0D057CFE-0A35-4FC8-997C-227B981D9ED4}"/>
                </a:ext>
              </a:extLst>
            </p:cNvPr>
            <p:cNvSpPr/>
            <p:nvPr/>
          </p:nvSpPr>
          <p:spPr>
            <a:xfrm>
              <a:off x="4291596" y="3406611"/>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a:t>
              </a:r>
              <a:endParaRPr lang="zh-CN" altLang="en-US" sz="1600" dirty="0">
                <a:solidFill>
                  <a:schemeClr val="bg1"/>
                </a:solidFill>
                <a:latin typeface="+mj-ea"/>
                <a:ea typeface="+mj-ea"/>
              </a:endParaRPr>
            </a:p>
          </p:txBody>
        </p:sp>
        <p:sp>
          <p:nvSpPr>
            <p:cNvPr id="43" name="矩形: 圆角 42">
              <a:extLst>
                <a:ext uri="{FF2B5EF4-FFF2-40B4-BE49-F238E27FC236}">
                  <a16:creationId xmlns:a16="http://schemas.microsoft.com/office/drawing/2014/main" xmlns="" id="{02198D64-3237-477D-9128-6536ED273948}"/>
                </a:ext>
              </a:extLst>
            </p:cNvPr>
            <p:cNvSpPr/>
            <p:nvPr/>
          </p:nvSpPr>
          <p:spPr>
            <a:xfrm>
              <a:off x="1481686" y="4334360"/>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钱包</a:t>
              </a:r>
            </a:p>
          </p:txBody>
        </p:sp>
        <p:sp>
          <p:nvSpPr>
            <p:cNvPr id="44" name="矩形: 圆角 43">
              <a:extLst>
                <a:ext uri="{FF2B5EF4-FFF2-40B4-BE49-F238E27FC236}">
                  <a16:creationId xmlns:a16="http://schemas.microsoft.com/office/drawing/2014/main" xmlns="" id="{0B33FA58-C7B3-43C2-8CB5-A998E16B0790}"/>
                </a:ext>
              </a:extLst>
            </p:cNvPr>
            <p:cNvSpPr/>
            <p:nvPr/>
          </p:nvSpPr>
          <p:spPr>
            <a:xfrm>
              <a:off x="2418322" y="4334360"/>
              <a:ext cx="1401903"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多场景支付</a:t>
              </a:r>
            </a:p>
          </p:txBody>
        </p:sp>
        <p:sp>
          <p:nvSpPr>
            <p:cNvPr id="46" name="文本框 45">
              <a:extLst>
                <a:ext uri="{FF2B5EF4-FFF2-40B4-BE49-F238E27FC236}">
                  <a16:creationId xmlns:a16="http://schemas.microsoft.com/office/drawing/2014/main" xmlns="" id="{55FA1824-DFA4-40DA-9EEE-C0A1F2CD903F}"/>
                </a:ext>
              </a:extLst>
            </p:cNvPr>
            <p:cNvSpPr txBox="1"/>
            <p:nvPr/>
          </p:nvSpPr>
          <p:spPr>
            <a:xfrm>
              <a:off x="1481686" y="4001332"/>
              <a:ext cx="3532274" cy="246221"/>
            </a:xfrm>
            <a:prstGeom prst="rect">
              <a:avLst/>
            </a:prstGeom>
            <a:noFill/>
          </p:spPr>
          <p:txBody>
            <a:bodyPr wrap="square" lIns="0" tIns="0" rIns="0" bIns="0">
              <a:spAutoFit/>
            </a:bodyPr>
            <a:lstStyle/>
            <a:p>
              <a:r>
                <a:rPr lang="zh-CN" altLang="en-US" sz="1600" dirty="0">
                  <a:latin typeface="+mj-ea"/>
                  <a:ea typeface="+mj-ea"/>
                </a:rPr>
                <a:t>账户管理领域</a:t>
              </a:r>
            </a:p>
          </p:txBody>
        </p:sp>
        <p:sp>
          <p:nvSpPr>
            <p:cNvPr id="47" name="矩形: 圆角 46">
              <a:extLst>
                <a:ext uri="{FF2B5EF4-FFF2-40B4-BE49-F238E27FC236}">
                  <a16:creationId xmlns:a16="http://schemas.microsoft.com/office/drawing/2014/main" xmlns="" id="{FE6E59B6-8A94-48A9-91FF-916D172FACA3}"/>
                </a:ext>
              </a:extLst>
            </p:cNvPr>
            <p:cNvSpPr/>
            <p:nvPr/>
          </p:nvSpPr>
          <p:spPr>
            <a:xfrm>
              <a:off x="3964738" y="4334360"/>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rPr>
                <a:t>……</a:t>
              </a:r>
              <a:endParaRPr lang="zh-CN" altLang="en-US" sz="1600" dirty="0">
                <a:solidFill>
                  <a:schemeClr val="bg1"/>
                </a:solidFill>
                <a:latin typeface="+mj-ea"/>
                <a:ea typeface="+mj-ea"/>
              </a:endParaRPr>
            </a:p>
          </p:txBody>
        </p:sp>
        <p:sp>
          <p:nvSpPr>
            <p:cNvPr id="48" name="矩形: 圆角 47">
              <a:extLst>
                <a:ext uri="{FF2B5EF4-FFF2-40B4-BE49-F238E27FC236}">
                  <a16:creationId xmlns:a16="http://schemas.microsoft.com/office/drawing/2014/main" xmlns="" id="{E9771EE4-5005-464A-8566-2E5365389D65}"/>
                </a:ext>
              </a:extLst>
            </p:cNvPr>
            <p:cNvSpPr/>
            <p:nvPr/>
          </p:nvSpPr>
          <p:spPr>
            <a:xfrm>
              <a:off x="1481686" y="5317864"/>
              <a:ext cx="112816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众筹投资</a:t>
              </a:r>
            </a:p>
          </p:txBody>
        </p:sp>
        <p:sp>
          <p:nvSpPr>
            <p:cNvPr id="51" name="文本框 50">
              <a:extLst>
                <a:ext uri="{FF2B5EF4-FFF2-40B4-BE49-F238E27FC236}">
                  <a16:creationId xmlns:a16="http://schemas.microsoft.com/office/drawing/2014/main" xmlns="" id="{B64CF427-A546-439C-B5CA-1182CCC9B533}"/>
                </a:ext>
              </a:extLst>
            </p:cNvPr>
            <p:cNvSpPr txBox="1"/>
            <p:nvPr/>
          </p:nvSpPr>
          <p:spPr>
            <a:xfrm>
              <a:off x="1481686" y="4984836"/>
              <a:ext cx="3532274" cy="246221"/>
            </a:xfrm>
            <a:prstGeom prst="rect">
              <a:avLst/>
            </a:prstGeom>
            <a:noFill/>
          </p:spPr>
          <p:txBody>
            <a:bodyPr wrap="square" lIns="0" tIns="0" rIns="0" bIns="0">
              <a:spAutoFit/>
            </a:bodyPr>
            <a:lstStyle/>
            <a:p>
              <a:r>
                <a:rPr lang="zh-CN" altLang="en-US" sz="1600" dirty="0">
                  <a:latin typeface="+mj-ea"/>
                  <a:ea typeface="+mj-ea"/>
                </a:rPr>
                <a:t>理财领域</a:t>
              </a:r>
            </a:p>
          </p:txBody>
        </p:sp>
        <p:sp>
          <p:nvSpPr>
            <p:cNvPr id="52" name="矩形: 圆角 51">
              <a:extLst>
                <a:ext uri="{FF2B5EF4-FFF2-40B4-BE49-F238E27FC236}">
                  <a16:creationId xmlns:a16="http://schemas.microsoft.com/office/drawing/2014/main" xmlns="" id="{F3861DE8-F2D9-48AF-9798-FAC2A8093D5E}"/>
                </a:ext>
              </a:extLst>
            </p:cNvPr>
            <p:cNvSpPr/>
            <p:nvPr/>
          </p:nvSpPr>
          <p:spPr>
            <a:xfrm>
              <a:off x="3964738" y="5317864"/>
              <a:ext cx="78907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保险</a:t>
              </a:r>
            </a:p>
          </p:txBody>
        </p:sp>
        <p:sp>
          <p:nvSpPr>
            <p:cNvPr id="53" name="矩形: 圆角 52">
              <a:extLst>
                <a:ext uri="{FF2B5EF4-FFF2-40B4-BE49-F238E27FC236}">
                  <a16:creationId xmlns:a16="http://schemas.microsoft.com/office/drawing/2014/main" xmlns="" id="{10D860C2-45B4-480C-9676-0B94D3F50F95}"/>
                </a:ext>
              </a:extLst>
            </p:cNvPr>
            <p:cNvSpPr/>
            <p:nvPr/>
          </p:nvSpPr>
          <p:spPr>
            <a:xfrm>
              <a:off x="2723212" y="5317864"/>
              <a:ext cx="1128164" cy="3111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rPr>
                <a:t>基金投资</a:t>
              </a:r>
            </a:p>
          </p:txBody>
        </p:sp>
        <p:cxnSp>
          <p:nvCxnSpPr>
            <p:cNvPr id="71" name="直接连接符 70">
              <a:extLst>
                <a:ext uri="{FF2B5EF4-FFF2-40B4-BE49-F238E27FC236}">
                  <a16:creationId xmlns:a16="http://schemas.microsoft.com/office/drawing/2014/main" xmlns="" id="{A21986B0-B7BA-4924-855A-41C9F673CA76}"/>
                </a:ext>
              </a:extLst>
            </p:cNvPr>
            <p:cNvCxnSpPr>
              <a:cxnSpLocks/>
            </p:cNvCxnSpPr>
            <p:nvPr/>
          </p:nvCxnSpPr>
          <p:spPr>
            <a:xfrm>
              <a:off x="1481686" y="2788920"/>
              <a:ext cx="248305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xmlns="" id="{771EF4E7-4E17-4F75-A878-BEBB84672953}"/>
              </a:ext>
            </a:extLst>
          </p:cNvPr>
          <p:cNvGrpSpPr/>
          <p:nvPr/>
        </p:nvGrpSpPr>
        <p:grpSpPr>
          <a:xfrm>
            <a:off x="6611815" y="1764995"/>
            <a:ext cx="4518097" cy="4906393"/>
            <a:chOff x="6870733" y="1828215"/>
            <a:chExt cx="4259179" cy="4843173"/>
          </a:xfrm>
          <a:scene3d>
            <a:camera prst="perspectiveLeft"/>
            <a:lightRig rig="threePt" dir="t"/>
          </a:scene3d>
        </p:grpSpPr>
        <p:sp>
          <p:nvSpPr>
            <p:cNvPr id="12" name="任意多边形: 形状 11">
              <a:extLst>
                <a:ext uri="{FF2B5EF4-FFF2-40B4-BE49-F238E27FC236}">
                  <a16:creationId xmlns:a16="http://schemas.microsoft.com/office/drawing/2014/main" xmlns="" id="{61EC5765-D57E-46DC-85BB-2C11110E2ACC}"/>
                </a:ext>
              </a:extLst>
            </p:cNvPr>
            <p:cNvSpPr/>
            <p:nvPr/>
          </p:nvSpPr>
          <p:spPr>
            <a:xfrm>
              <a:off x="6870733" y="1828215"/>
              <a:ext cx="4259179" cy="4843173"/>
            </a:xfrm>
            <a:custGeom>
              <a:avLst/>
              <a:gdLst>
                <a:gd name="connsiteX0" fmla="*/ 0 w 3090098"/>
                <a:gd name="connsiteY0" fmla="*/ 0 h 2061095"/>
                <a:gd name="connsiteX1" fmla="*/ 3090098 w 3090098"/>
                <a:gd name="connsiteY1" fmla="*/ 0 h 2061095"/>
                <a:gd name="connsiteX2" fmla="*/ 3090098 w 3090098"/>
                <a:gd name="connsiteY2" fmla="*/ 2061095 h 2061095"/>
                <a:gd name="connsiteX3" fmla="*/ 0 w 3090098"/>
                <a:gd name="connsiteY3" fmla="*/ 2061095 h 2061095"/>
                <a:gd name="connsiteX4" fmla="*/ 0 w 3090098"/>
                <a:gd name="connsiteY4" fmla="*/ 0 h 2061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98" h="2061095">
                  <a:moveTo>
                    <a:pt x="0" y="0"/>
                  </a:moveTo>
                  <a:lnTo>
                    <a:pt x="3090098" y="0"/>
                  </a:lnTo>
                  <a:lnTo>
                    <a:pt x="3090098" y="2061095"/>
                  </a:lnTo>
                  <a:lnTo>
                    <a:pt x="0" y="2061095"/>
                  </a:lnTo>
                  <a:lnTo>
                    <a:pt x="0" y="0"/>
                  </a:lnTo>
                  <a:close/>
                </a:path>
              </a:pathLst>
            </a:custGeom>
            <a:gradFill flip="none" rotWithShape="1">
              <a:gsLst>
                <a:gs pos="0">
                  <a:schemeClr val="accent1">
                    <a:alpha val="80000"/>
                    <a:lumMod val="40000"/>
                    <a:lumOff val="60000"/>
                  </a:schemeClr>
                </a:gs>
                <a:gs pos="85000">
                  <a:schemeClr val="accent1">
                    <a:lumMod val="10000"/>
                    <a:lumOff val="90000"/>
                    <a:alpha val="90000"/>
                  </a:schemeClr>
                </a:gs>
              </a:gsLst>
              <a:lin ang="5400000" scaled="1"/>
              <a:tileRect/>
            </a:gra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94416" tIns="433832" rIns="433832" bIns="433832" numCol="1" spcCol="1270" anchor="ctr" anchorCtr="0">
              <a:noAutofit/>
            </a:bodyPr>
            <a:lstStyle/>
            <a:p>
              <a:pPr lvl="0" algn="just" defTabSz="2711450">
                <a:lnSpc>
                  <a:spcPct val="90000"/>
                </a:lnSpc>
                <a:spcBef>
                  <a:spcPct val="0"/>
                </a:spcBef>
                <a:spcAft>
                  <a:spcPct val="35000"/>
                </a:spcAft>
              </a:pPr>
              <a:endParaRPr lang="zh-CN" altLang="en-US" sz="6100" kern="1200"/>
            </a:p>
          </p:txBody>
        </p:sp>
        <p:sp>
          <p:nvSpPr>
            <p:cNvPr id="56" name="文本框 55">
              <a:extLst>
                <a:ext uri="{FF2B5EF4-FFF2-40B4-BE49-F238E27FC236}">
                  <a16:creationId xmlns:a16="http://schemas.microsoft.com/office/drawing/2014/main" xmlns="" id="{6A0C536E-0ADB-40A0-AFBA-2F8D13981FDE}"/>
                </a:ext>
              </a:extLst>
            </p:cNvPr>
            <p:cNvSpPr txBox="1"/>
            <p:nvPr/>
          </p:nvSpPr>
          <p:spPr>
            <a:xfrm>
              <a:off x="7200830" y="2347587"/>
              <a:ext cx="2994409" cy="307777"/>
            </a:xfrm>
            <a:prstGeom prst="rect">
              <a:avLst/>
            </a:prstGeom>
            <a:noFill/>
          </p:spPr>
          <p:txBody>
            <a:bodyPr wrap="none" lIns="0" tIns="0" rIns="0" bIns="0">
              <a:spAutoFit/>
            </a:bodyPr>
            <a:lstStyle/>
            <a:p>
              <a:r>
                <a:rPr kumimoji="0" lang="en-US" altLang="zh-CN" sz="2000" b="1" i="0" u="none" strike="noStrike" kern="1200" cap="none" spc="0" normalizeH="0" baseline="0" noProof="0" dirty="0">
                  <a:ln>
                    <a:noFill/>
                  </a:ln>
                  <a:solidFill>
                    <a:prstClr val="black"/>
                  </a:solidFill>
                  <a:effectLst/>
                  <a:uLnTx/>
                  <a:uFillTx/>
                  <a:latin typeface="+mj-ea"/>
                  <a:ea typeface="+mj-ea"/>
                  <a:cs typeface="+mn-cs"/>
                </a:rPr>
                <a:t>C</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端：提供全方位金融服务</a:t>
              </a:r>
            </a:p>
          </p:txBody>
        </p:sp>
        <p:sp>
          <p:nvSpPr>
            <p:cNvPr id="60" name="文本框 59">
              <a:extLst>
                <a:ext uri="{FF2B5EF4-FFF2-40B4-BE49-F238E27FC236}">
                  <a16:creationId xmlns:a16="http://schemas.microsoft.com/office/drawing/2014/main" xmlns="" id="{0A0EE7CE-C15B-433F-A4CE-78AE6C307453}"/>
                </a:ext>
              </a:extLst>
            </p:cNvPr>
            <p:cNvSpPr txBox="1"/>
            <p:nvPr/>
          </p:nvSpPr>
          <p:spPr>
            <a:xfrm>
              <a:off x="7200830" y="3073583"/>
              <a:ext cx="3532274" cy="2541850"/>
            </a:xfrm>
            <a:prstGeom prst="rect">
              <a:avLst/>
            </a:prstGeom>
            <a:noFill/>
          </p:spPr>
          <p:txBody>
            <a:bodyPr wrap="square" lIns="0" tIns="0" rIns="0" bIns="0">
              <a:spAutoFit/>
            </a:bodyPr>
            <a:lstStyle/>
            <a:p>
              <a:pPr algn="just">
                <a:lnSpc>
                  <a:spcPct val="150000"/>
                </a:lnSpc>
              </a:pPr>
              <a:r>
                <a:rPr lang="zh-CN" altLang="en-US" sz="1600" dirty="0">
                  <a:latin typeface="+mj-ea"/>
                  <a:ea typeface="+mj-ea"/>
                </a:rPr>
                <a:t>构建产业互联的完整金融生态圈，从初创企业到成熟企业均可以在京东金融平台享受适合自身的金融服务</a:t>
              </a:r>
              <a:endParaRPr lang="en-US" altLang="zh-CN" sz="1600" dirty="0">
                <a:latin typeface="+mj-ea"/>
                <a:ea typeface="+mj-ea"/>
              </a:endParaRPr>
            </a:p>
            <a:p>
              <a:pPr algn="just">
                <a:lnSpc>
                  <a:spcPct val="150000"/>
                </a:lnSpc>
              </a:pPr>
              <a:endParaRPr lang="en-US" altLang="zh-CN" sz="1600" dirty="0">
                <a:latin typeface="+mj-ea"/>
                <a:ea typeface="+mj-ea"/>
              </a:endParaRPr>
            </a:p>
            <a:p>
              <a:pPr algn="just">
                <a:lnSpc>
                  <a:spcPct val="150000"/>
                </a:lnSpc>
              </a:pPr>
              <a:r>
                <a:rPr lang="zh-CN" altLang="en-US" sz="1600" dirty="0">
                  <a:latin typeface="+mj-ea"/>
                  <a:ea typeface="+mj-ea"/>
                </a:rPr>
                <a:t>助力产业链的各个环节，陪伴企业整个生命周期，并促进不同行业、不同生命周期的企业之间的合作和化学反应。</a:t>
              </a:r>
            </a:p>
          </p:txBody>
        </p:sp>
        <p:cxnSp>
          <p:nvCxnSpPr>
            <p:cNvPr id="72" name="直接连接符 71">
              <a:extLst>
                <a:ext uri="{FF2B5EF4-FFF2-40B4-BE49-F238E27FC236}">
                  <a16:creationId xmlns:a16="http://schemas.microsoft.com/office/drawing/2014/main" xmlns="" id="{C78B734B-0B57-4718-87CF-A349ED59242A}"/>
                </a:ext>
              </a:extLst>
            </p:cNvPr>
            <p:cNvCxnSpPr>
              <a:cxnSpLocks/>
            </p:cNvCxnSpPr>
            <p:nvPr/>
          </p:nvCxnSpPr>
          <p:spPr>
            <a:xfrm>
              <a:off x="7200830" y="2788920"/>
              <a:ext cx="248305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 name="文本占位符 4">
            <a:extLst>
              <a:ext uri="{FF2B5EF4-FFF2-40B4-BE49-F238E27FC236}">
                <a16:creationId xmlns:a16="http://schemas.microsoft.com/office/drawing/2014/main" xmlns="" id="{68451EBB-D8E8-4D99-8046-BE18BDB43984}"/>
              </a:ext>
            </a:extLst>
          </p:cNvPr>
          <p:cNvSpPr>
            <a:spLocks noGrp="1"/>
          </p:cNvSpPr>
          <p:nvPr>
            <p:ph type="body" sz="quarter" idx="10"/>
          </p:nvPr>
        </p:nvSpPr>
        <p:spPr/>
        <p:txBody>
          <a:bodyPr/>
          <a:lstStyle/>
          <a:p>
            <a:r>
              <a:rPr lang="en-US" altLang="zh-CN" dirty="0"/>
              <a:t>04.</a:t>
            </a:r>
            <a:r>
              <a:rPr lang="zh-CN" altLang="en-US" dirty="0"/>
              <a:t>商业模式</a:t>
            </a:r>
          </a:p>
        </p:txBody>
      </p:sp>
      <p:sp>
        <p:nvSpPr>
          <p:cNvPr id="6" name="文本占位符 5">
            <a:extLst>
              <a:ext uri="{FF2B5EF4-FFF2-40B4-BE49-F238E27FC236}">
                <a16:creationId xmlns:a16="http://schemas.microsoft.com/office/drawing/2014/main" xmlns="" id="{6F0B2F36-3355-45EF-81AC-5F378B291107}"/>
              </a:ext>
            </a:extLst>
          </p:cNvPr>
          <p:cNvSpPr>
            <a:spLocks noGrp="1"/>
          </p:cNvSpPr>
          <p:nvPr>
            <p:ph type="body" sz="quarter" idx="11"/>
          </p:nvPr>
        </p:nvSpPr>
        <p:spPr/>
        <p:txBody>
          <a:bodyPr/>
          <a:lstStyle/>
          <a:p>
            <a:pPr lvl="0"/>
            <a:r>
              <a:rPr lang="en-US" altLang="zh-CN" dirty="0"/>
              <a:t>BUSINESS MODEL</a:t>
            </a:r>
          </a:p>
        </p:txBody>
      </p:sp>
      <p:grpSp>
        <p:nvGrpSpPr>
          <p:cNvPr id="18" name="组合 17">
            <a:extLst>
              <a:ext uri="{FF2B5EF4-FFF2-40B4-BE49-F238E27FC236}">
                <a16:creationId xmlns:a16="http://schemas.microsoft.com/office/drawing/2014/main" xmlns="" id="{8530D02C-9137-4BDF-B27E-42D043DA999A}"/>
              </a:ext>
            </a:extLst>
          </p:cNvPr>
          <p:cNvGrpSpPr/>
          <p:nvPr/>
        </p:nvGrpSpPr>
        <p:grpSpPr>
          <a:xfrm>
            <a:off x="9542777" y="341302"/>
            <a:ext cx="1976121" cy="788291"/>
            <a:chOff x="1651086" y="1188625"/>
            <a:chExt cx="1122851" cy="447914"/>
          </a:xfrm>
          <a:solidFill>
            <a:schemeClr val="accent2"/>
          </a:solidFill>
        </p:grpSpPr>
        <p:sp>
          <p:nvSpPr>
            <p:cNvPr id="19" name="Rectangle 4">
              <a:extLst>
                <a:ext uri="{FF2B5EF4-FFF2-40B4-BE49-F238E27FC236}">
                  <a16:creationId xmlns:a16="http://schemas.microsoft.com/office/drawing/2014/main" xmlns="" id="{0CB7CCAE-8A1D-4675-9932-E15BF971C260}"/>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4.5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盈利模式</a:t>
              </a:r>
            </a:p>
          </p:txBody>
        </p:sp>
        <p:sp>
          <p:nvSpPr>
            <p:cNvPr id="20" name="Right Triangle 5">
              <a:extLst>
                <a:ext uri="{FF2B5EF4-FFF2-40B4-BE49-F238E27FC236}">
                  <a16:creationId xmlns:a16="http://schemas.microsoft.com/office/drawing/2014/main" xmlns="" id="{ADFFCA96-3853-4284-A9EB-5B1281E20F03}"/>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cxnSp>
        <p:nvCxnSpPr>
          <p:cNvPr id="79" name="直接连接符 78">
            <a:extLst>
              <a:ext uri="{FF2B5EF4-FFF2-40B4-BE49-F238E27FC236}">
                <a16:creationId xmlns:a16="http://schemas.microsoft.com/office/drawing/2014/main" xmlns="" id="{9CE24085-13A0-464C-88B9-0873F2E03932}"/>
              </a:ext>
            </a:extLst>
          </p:cNvPr>
          <p:cNvCxnSpPr>
            <a:cxnSpLocks/>
          </p:cNvCxnSpPr>
          <p:nvPr/>
        </p:nvCxnSpPr>
        <p:spPr>
          <a:xfrm>
            <a:off x="5730240" y="2895600"/>
            <a:ext cx="0" cy="2335457"/>
          </a:xfrm>
          <a:prstGeom prst="line">
            <a:avLst/>
          </a:prstGeom>
          <a:ln w="19050">
            <a:gradFill>
              <a:gsLst>
                <a:gs pos="100000">
                  <a:schemeClr val="accent1">
                    <a:lumMod val="5000"/>
                    <a:lumOff val="95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7516CAC3-3016-423A-8A13-CAFCEA9D4CCE}"/>
              </a:ext>
            </a:extLst>
          </p:cNvPr>
          <p:cNvCxnSpPr>
            <a:cxnSpLocks/>
          </p:cNvCxnSpPr>
          <p:nvPr/>
        </p:nvCxnSpPr>
        <p:spPr>
          <a:xfrm>
            <a:off x="11685563" y="3368815"/>
            <a:ext cx="0" cy="2260238"/>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E9473A38-B040-46F6-AD24-D4B6F878F56E}"/>
              </a:ext>
            </a:extLst>
          </p:cNvPr>
          <p:cNvCxnSpPr>
            <a:cxnSpLocks/>
          </p:cNvCxnSpPr>
          <p:nvPr/>
        </p:nvCxnSpPr>
        <p:spPr>
          <a:xfrm>
            <a:off x="646332" y="4100938"/>
            <a:ext cx="0" cy="2033162"/>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3C314BAE-C801-4848-8D20-A8DEF0722B1E}"/>
              </a:ext>
            </a:extLst>
          </p:cNvPr>
          <p:cNvCxnSpPr>
            <a:cxnSpLocks/>
          </p:cNvCxnSpPr>
          <p:nvPr/>
        </p:nvCxnSpPr>
        <p:spPr>
          <a:xfrm>
            <a:off x="6574301" y="1429501"/>
            <a:ext cx="0" cy="2571831"/>
          </a:xfrm>
          <a:prstGeom prst="line">
            <a:avLst/>
          </a:prstGeom>
          <a:ln w="12700">
            <a:gradFill>
              <a:gsLst>
                <a:gs pos="100000">
                  <a:schemeClr val="accent1">
                    <a:lumMod val="5000"/>
                    <a:lumOff val="95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FFE5A38-2034-45B1-9F51-27DBD0C716D0}"/>
              </a:ext>
            </a:extLst>
          </p:cNvPr>
          <p:cNvCxnSpPr>
            <a:cxnSpLocks/>
          </p:cNvCxnSpPr>
          <p:nvPr/>
        </p:nvCxnSpPr>
        <p:spPr>
          <a:xfrm>
            <a:off x="10977155" y="4150135"/>
            <a:ext cx="0" cy="2335457"/>
          </a:xfrm>
          <a:prstGeom prst="line">
            <a:avLst/>
          </a:prstGeom>
          <a:ln w="19050">
            <a:gradFill>
              <a:gsLst>
                <a:gs pos="100000">
                  <a:schemeClr val="accent1">
                    <a:alpha val="0"/>
                    <a:lumMod val="0"/>
                    <a:lumOff val="10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B7B30D73-C5AF-4425-8A5E-FAD8A212A4F6}"/>
              </a:ext>
            </a:extLst>
          </p:cNvPr>
          <p:cNvCxnSpPr>
            <a:cxnSpLocks/>
          </p:cNvCxnSpPr>
          <p:nvPr/>
        </p:nvCxnSpPr>
        <p:spPr>
          <a:xfrm>
            <a:off x="4703458" y="5317864"/>
            <a:ext cx="0" cy="1353524"/>
          </a:xfrm>
          <a:prstGeom prst="line">
            <a:avLst/>
          </a:prstGeom>
          <a:ln w="12700">
            <a:gradFill>
              <a:gsLst>
                <a:gs pos="100000">
                  <a:schemeClr val="accent1">
                    <a:lumMod val="0"/>
                    <a:lumOff val="100000"/>
                    <a:alpha val="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8" name="任意多边形: 形状 37">
            <a:extLst>
              <a:ext uri="{FF2B5EF4-FFF2-40B4-BE49-F238E27FC236}">
                <a16:creationId xmlns:a16="http://schemas.microsoft.com/office/drawing/2014/main" xmlns="" id="{4252D8AA-C907-4A7B-8168-3A2D08BECB9A}"/>
              </a:ext>
            </a:extLst>
          </p:cNvPr>
          <p:cNvSpPr/>
          <p:nvPr/>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xmlns="" id="{552E81E2-3961-488A-BECF-B4F5D39FA8C2}"/>
              </a:ext>
            </a:extLst>
          </p:cNvPr>
          <p:cNvSpPr/>
          <p:nvPr/>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6863362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B1516225-2D2A-4A45-BEAD-813C599152BF}"/>
              </a:ext>
            </a:extLst>
          </p:cNvPr>
          <p:cNvSpPr>
            <a:spLocks noGrp="1"/>
          </p:cNvSpPr>
          <p:nvPr>
            <p:ph type="body" sz="quarter" idx="12"/>
          </p:nvPr>
        </p:nvSpPr>
        <p:spPr/>
        <p:txBody>
          <a:bodyPr/>
          <a:lstStyle/>
          <a:p>
            <a:r>
              <a:rPr lang="zh-CN" altLang="en-US" dirty="0"/>
              <a:t>财务融资</a:t>
            </a:r>
          </a:p>
        </p:txBody>
      </p:sp>
      <p:sp>
        <p:nvSpPr>
          <p:cNvPr id="5" name="内容占位符 4">
            <a:extLst>
              <a:ext uri="{FF2B5EF4-FFF2-40B4-BE49-F238E27FC236}">
                <a16:creationId xmlns:a16="http://schemas.microsoft.com/office/drawing/2014/main" xmlns="" id="{A2F0A275-0961-4700-B8E6-ECC1AE84C2D7}"/>
              </a:ext>
            </a:extLst>
          </p:cNvPr>
          <p:cNvSpPr>
            <a:spLocks noGrp="1"/>
          </p:cNvSpPr>
          <p:nvPr>
            <p:ph sz="quarter" idx="11"/>
          </p:nvPr>
        </p:nvSpPr>
        <p:spPr/>
        <p:txBody>
          <a:bodyPr/>
          <a:lstStyle/>
          <a:p>
            <a:r>
              <a:rPr lang="en-US" altLang="zh-CN" dirty="0"/>
              <a:t>FINANCIAL FINANCING</a:t>
            </a:r>
          </a:p>
        </p:txBody>
      </p:sp>
      <p:sp>
        <p:nvSpPr>
          <p:cNvPr id="4" name="文本占位符 3">
            <a:extLst>
              <a:ext uri="{FF2B5EF4-FFF2-40B4-BE49-F238E27FC236}">
                <a16:creationId xmlns:a16="http://schemas.microsoft.com/office/drawing/2014/main" xmlns="" id="{D5734FAD-3C24-4FAD-A4B9-9B9E0CD74F00}"/>
              </a:ext>
            </a:extLst>
          </p:cNvPr>
          <p:cNvSpPr>
            <a:spLocks noGrp="1"/>
          </p:cNvSpPr>
          <p:nvPr>
            <p:ph type="body" sz="quarter" idx="10"/>
          </p:nvPr>
        </p:nvSpPr>
        <p:spPr/>
        <p:txBody>
          <a:bodyPr/>
          <a:lstStyle/>
          <a:p>
            <a:r>
              <a:rPr lang="en-US" altLang="zh-CN" dirty="0">
                <a:ln w="19050">
                  <a:solidFill>
                    <a:schemeClr val="accent5"/>
                  </a:solidFill>
                </a:ln>
                <a:noFill/>
              </a:rPr>
              <a:t>Part 05</a:t>
            </a:r>
          </a:p>
          <a:p>
            <a:r>
              <a:rPr lang="zh-CN" altLang="en-US" dirty="0">
                <a:solidFill>
                  <a:schemeClr val="tx1"/>
                </a:solidFill>
              </a:rPr>
              <a:t>第五部分</a:t>
            </a:r>
          </a:p>
        </p:txBody>
      </p:sp>
    </p:spTree>
    <p:extLst>
      <p:ext uri="{BB962C8B-B14F-4D97-AF65-F5344CB8AC3E}">
        <p14:creationId xmlns:p14="http://schemas.microsoft.com/office/powerpoint/2010/main" val="14821896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sp>
        <p:nvSpPr>
          <p:cNvPr id="69" name="矩形 68">
            <a:extLst>
              <a:ext uri="{FF2B5EF4-FFF2-40B4-BE49-F238E27FC236}">
                <a16:creationId xmlns:a16="http://schemas.microsoft.com/office/drawing/2014/main" xmlns="" id="{FF5C8E1B-D099-4CAD-AF54-56BB4DDFAB25}"/>
              </a:ext>
            </a:extLst>
          </p:cNvPr>
          <p:cNvSpPr/>
          <p:nvPr/>
        </p:nvSpPr>
        <p:spPr>
          <a:xfrm>
            <a:off x="660401" y="1737360"/>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a:extLst>
              <a:ext uri="{FF2B5EF4-FFF2-40B4-BE49-F238E27FC236}">
                <a16:creationId xmlns:a16="http://schemas.microsoft.com/office/drawing/2014/main" xmlns="" id="{42F2252B-D236-4EC0-9B4A-004256D349A1}"/>
              </a:ext>
            </a:extLst>
          </p:cNvPr>
          <p:cNvSpPr/>
          <p:nvPr/>
        </p:nvSpPr>
        <p:spPr>
          <a:xfrm flipV="1">
            <a:off x="660400" y="3970284"/>
            <a:ext cx="2293284"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文本框 71">
            <a:extLst>
              <a:ext uri="{FF2B5EF4-FFF2-40B4-BE49-F238E27FC236}">
                <a16:creationId xmlns:a16="http://schemas.microsoft.com/office/drawing/2014/main" xmlns="" id="{AF21AFE1-70BB-4AED-8ACA-6F3F09BB662F}"/>
              </a:ext>
            </a:extLst>
          </p:cNvPr>
          <p:cNvSpPr txBox="1"/>
          <p:nvPr/>
        </p:nvSpPr>
        <p:spPr>
          <a:xfrm>
            <a:off x="910193" y="4071454"/>
            <a:ext cx="1793697" cy="356966"/>
          </a:xfrm>
          <a:prstGeom prst="rect">
            <a:avLst/>
          </a:prstGeom>
          <a:noFill/>
        </p:spPr>
        <p:txBody>
          <a:bodyPr wrap="square" rtlCol="0">
            <a:spAutoFit/>
          </a:bodyPr>
          <a:lstStyle/>
          <a:p>
            <a:pPr algn="ctr"/>
            <a:r>
              <a:rPr lang="en-US" altLang="zh-CN" sz="2000" dirty="0">
                <a:latin typeface="+mj-ea"/>
                <a:ea typeface="+mj-ea"/>
              </a:rPr>
              <a:t>CEO</a:t>
            </a:r>
          </a:p>
        </p:txBody>
      </p:sp>
      <p:sp>
        <p:nvSpPr>
          <p:cNvPr id="73" name="文本框 72">
            <a:extLst>
              <a:ext uri="{FF2B5EF4-FFF2-40B4-BE49-F238E27FC236}">
                <a16:creationId xmlns:a16="http://schemas.microsoft.com/office/drawing/2014/main" xmlns="" id="{1FD100B6-B91F-4070-86E5-D0A2084FD59D}"/>
              </a:ext>
            </a:extLst>
          </p:cNvPr>
          <p:cNvSpPr txBox="1"/>
          <p:nvPr/>
        </p:nvSpPr>
        <p:spPr>
          <a:xfrm>
            <a:off x="700698" y="4757787"/>
            <a:ext cx="2237898" cy="246221"/>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创始人</a:t>
            </a:r>
            <a:r>
              <a:rPr lang="en-US" altLang="zh-CN" sz="1600" kern="1200" dirty="0">
                <a:latin typeface="+mn-ea"/>
              </a:rPr>
              <a:t>XXX</a:t>
            </a:r>
            <a:r>
              <a:rPr lang="zh-CN" altLang="en-US" sz="1600" kern="1200" dirty="0">
                <a:latin typeface="+mn-ea"/>
              </a:rPr>
              <a:t>，担任</a:t>
            </a:r>
            <a:r>
              <a:rPr lang="en-US" altLang="zh-CN" sz="1600" kern="1200" dirty="0">
                <a:latin typeface="+mn-ea"/>
              </a:rPr>
              <a:t>CEO</a:t>
            </a:r>
            <a:endParaRPr lang="zh-CN" altLang="en-US" sz="1600" kern="1200" dirty="0">
              <a:latin typeface="+mn-ea"/>
            </a:endParaRPr>
          </a:p>
        </p:txBody>
      </p:sp>
      <p:sp>
        <p:nvSpPr>
          <p:cNvPr id="102" name="椭圆 101">
            <a:extLst>
              <a:ext uri="{FF2B5EF4-FFF2-40B4-BE49-F238E27FC236}">
                <a16:creationId xmlns:a16="http://schemas.microsoft.com/office/drawing/2014/main" xmlns="" id="{579B4EEF-CFBC-40D3-9ABF-90E3F77E5C24}"/>
              </a:ext>
            </a:extLst>
          </p:cNvPr>
          <p:cNvSpPr/>
          <p:nvPr/>
        </p:nvSpPr>
        <p:spPr>
          <a:xfrm>
            <a:off x="853116" y="2014583"/>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矩形 82">
            <a:extLst>
              <a:ext uri="{FF2B5EF4-FFF2-40B4-BE49-F238E27FC236}">
                <a16:creationId xmlns:a16="http://schemas.microsoft.com/office/drawing/2014/main" xmlns="" id="{23D4C642-88BF-4425-A9B0-50EE8301C1A6}"/>
              </a:ext>
            </a:extLst>
          </p:cNvPr>
          <p:cNvSpPr/>
          <p:nvPr/>
        </p:nvSpPr>
        <p:spPr>
          <a:xfrm>
            <a:off x="9225616" y="2268974"/>
            <a:ext cx="2293284"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矩形 84">
            <a:extLst>
              <a:ext uri="{FF2B5EF4-FFF2-40B4-BE49-F238E27FC236}">
                <a16:creationId xmlns:a16="http://schemas.microsoft.com/office/drawing/2014/main" xmlns="" id="{31447238-67CE-4CC0-833C-68B7C2E5DAC7}"/>
              </a:ext>
            </a:extLst>
          </p:cNvPr>
          <p:cNvSpPr/>
          <p:nvPr/>
        </p:nvSpPr>
        <p:spPr>
          <a:xfrm flipV="1">
            <a:off x="9225616" y="4475087"/>
            <a:ext cx="2293284"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6" name="文本框 85">
            <a:extLst>
              <a:ext uri="{FF2B5EF4-FFF2-40B4-BE49-F238E27FC236}">
                <a16:creationId xmlns:a16="http://schemas.microsoft.com/office/drawing/2014/main" xmlns="" id="{E297A7B5-11EA-4695-A8BA-364D0C37235B}"/>
              </a:ext>
            </a:extLst>
          </p:cNvPr>
          <p:cNvSpPr txBox="1"/>
          <p:nvPr/>
        </p:nvSpPr>
        <p:spPr>
          <a:xfrm>
            <a:off x="9267829" y="5264602"/>
            <a:ext cx="2198150"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合伙人</a:t>
            </a:r>
            <a:r>
              <a:rPr lang="en-US" altLang="zh-CN" sz="1600" dirty="0">
                <a:latin typeface="+mn-ea"/>
              </a:rPr>
              <a:t>XXX</a:t>
            </a:r>
            <a:r>
              <a:rPr lang="zh-CN" altLang="en-US" sz="1600" dirty="0">
                <a:latin typeface="+mn-ea"/>
              </a:rPr>
              <a:t>，担任技术总监</a:t>
            </a:r>
            <a:endParaRPr lang="zh-CN" altLang="en-US" sz="1600" kern="1200" dirty="0">
              <a:latin typeface="+mn-ea"/>
            </a:endParaRPr>
          </a:p>
        </p:txBody>
      </p:sp>
      <p:sp>
        <p:nvSpPr>
          <p:cNvPr id="87" name="文本框 86">
            <a:extLst>
              <a:ext uri="{FF2B5EF4-FFF2-40B4-BE49-F238E27FC236}">
                <a16:creationId xmlns:a16="http://schemas.microsoft.com/office/drawing/2014/main" xmlns="" id="{42DEF751-E26B-4937-97C7-0A1F1D1A2263}"/>
              </a:ext>
            </a:extLst>
          </p:cNvPr>
          <p:cNvSpPr txBox="1"/>
          <p:nvPr/>
        </p:nvSpPr>
        <p:spPr>
          <a:xfrm>
            <a:off x="9349159" y="4576257"/>
            <a:ext cx="2046199" cy="356966"/>
          </a:xfrm>
          <a:prstGeom prst="rect">
            <a:avLst/>
          </a:prstGeom>
          <a:noFill/>
        </p:spPr>
        <p:txBody>
          <a:bodyPr wrap="square" rtlCol="0">
            <a:spAutoFit/>
          </a:bodyPr>
          <a:lstStyle/>
          <a:p>
            <a:pPr algn="ctr"/>
            <a:r>
              <a:rPr lang="zh-CN" altLang="en-US" sz="2000" dirty="0">
                <a:latin typeface="+mj-ea"/>
                <a:ea typeface="+mj-ea"/>
              </a:rPr>
              <a:t>技术经理</a:t>
            </a:r>
            <a:endParaRPr lang="en-US" altLang="zh-CN" sz="2000" dirty="0">
              <a:latin typeface="+mj-ea"/>
              <a:ea typeface="+mj-ea"/>
            </a:endParaRPr>
          </a:p>
        </p:txBody>
      </p:sp>
      <p:sp>
        <p:nvSpPr>
          <p:cNvPr id="103" name="椭圆 102">
            <a:extLst>
              <a:ext uri="{FF2B5EF4-FFF2-40B4-BE49-F238E27FC236}">
                <a16:creationId xmlns:a16="http://schemas.microsoft.com/office/drawing/2014/main" xmlns="" id="{B5D00365-9885-41FF-B2E4-C7612ED663A4}"/>
              </a:ext>
            </a:extLst>
          </p:cNvPr>
          <p:cNvSpPr/>
          <p:nvPr/>
        </p:nvSpPr>
        <p:spPr>
          <a:xfrm>
            <a:off x="9418331" y="2546198"/>
            <a:ext cx="1907854" cy="1825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矩形 89">
            <a:extLst>
              <a:ext uri="{FF2B5EF4-FFF2-40B4-BE49-F238E27FC236}">
                <a16:creationId xmlns:a16="http://schemas.microsoft.com/office/drawing/2014/main" xmlns="" id="{68D0F55F-BAD3-4F38-9A44-B9F5B87D381B}"/>
              </a:ext>
            </a:extLst>
          </p:cNvPr>
          <p:cNvSpPr/>
          <p:nvPr/>
        </p:nvSpPr>
        <p:spPr>
          <a:xfrm>
            <a:off x="6370546" y="1414968"/>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矩形 91">
            <a:extLst>
              <a:ext uri="{FF2B5EF4-FFF2-40B4-BE49-F238E27FC236}">
                <a16:creationId xmlns:a16="http://schemas.microsoft.com/office/drawing/2014/main" xmlns="" id="{3589A9D3-6B7D-40CE-B622-881F4CEB8866}"/>
              </a:ext>
            </a:extLst>
          </p:cNvPr>
          <p:cNvSpPr/>
          <p:nvPr/>
        </p:nvSpPr>
        <p:spPr>
          <a:xfrm flipV="1">
            <a:off x="6370544" y="3621080"/>
            <a:ext cx="2293288" cy="559306"/>
          </a:xfrm>
          <a:prstGeom prst="rect">
            <a:avLst/>
          </a:prstGeom>
          <a:gradFill flip="none" rotWithShape="1">
            <a:gsLst>
              <a:gs pos="0">
                <a:schemeClr val="accent1">
                  <a:lumMod val="86000"/>
                  <a:lumOff val="14000"/>
                </a:schemeClr>
              </a:gs>
              <a:gs pos="100000">
                <a:schemeClr val="accent1">
                  <a:lumMod val="10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3" name="文本框 92">
            <a:extLst>
              <a:ext uri="{FF2B5EF4-FFF2-40B4-BE49-F238E27FC236}">
                <a16:creationId xmlns:a16="http://schemas.microsoft.com/office/drawing/2014/main" xmlns="" id="{2B5FF5D0-7BF8-4737-A90A-B16586C41404}"/>
              </a:ext>
            </a:extLst>
          </p:cNvPr>
          <p:cNvSpPr txBox="1"/>
          <p:nvPr/>
        </p:nvSpPr>
        <p:spPr>
          <a:xfrm>
            <a:off x="6418113" y="4410596"/>
            <a:ext cx="2198151"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kern="1200" dirty="0">
                <a:latin typeface="+mn-ea"/>
              </a:rPr>
              <a:t>合伙人</a:t>
            </a:r>
            <a:r>
              <a:rPr lang="en-US" altLang="zh-CN" sz="1600" kern="1200" dirty="0">
                <a:latin typeface="+mn-ea"/>
              </a:rPr>
              <a:t>XXX</a:t>
            </a:r>
            <a:r>
              <a:rPr lang="zh-CN" altLang="en-US" sz="1600" kern="1200" dirty="0">
                <a:latin typeface="+mn-ea"/>
              </a:rPr>
              <a:t>，担任项目总经理</a:t>
            </a:r>
          </a:p>
        </p:txBody>
      </p:sp>
      <p:sp>
        <p:nvSpPr>
          <p:cNvPr id="94" name="文本框 93">
            <a:extLst>
              <a:ext uri="{FF2B5EF4-FFF2-40B4-BE49-F238E27FC236}">
                <a16:creationId xmlns:a16="http://schemas.microsoft.com/office/drawing/2014/main" xmlns="" id="{B1DFD2C0-8548-4428-9607-26026F957B56}"/>
              </a:ext>
            </a:extLst>
          </p:cNvPr>
          <p:cNvSpPr txBox="1"/>
          <p:nvPr/>
        </p:nvSpPr>
        <p:spPr>
          <a:xfrm>
            <a:off x="6585367" y="3722250"/>
            <a:ext cx="1863642" cy="356966"/>
          </a:xfrm>
          <a:prstGeom prst="rect">
            <a:avLst/>
          </a:prstGeom>
          <a:noFill/>
        </p:spPr>
        <p:txBody>
          <a:bodyPr wrap="square" rtlCol="0">
            <a:spAutoFit/>
          </a:bodyPr>
          <a:lstStyle/>
          <a:p>
            <a:pPr algn="ctr"/>
            <a:r>
              <a:rPr lang="zh-CN" altLang="en-US" sz="2000" dirty="0">
                <a:latin typeface="+mj-ea"/>
                <a:ea typeface="+mj-ea"/>
              </a:rPr>
              <a:t>项目经理</a:t>
            </a:r>
            <a:endParaRPr lang="en-US" altLang="zh-CN" sz="2000" dirty="0">
              <a:latin typeface="+mj-ea"/>
              <a:ea typeface="+mj-ea"/>
            </a:endParaRPr>
          </a:p>
        </p:txBody>
      </p:sp>
      <p:sp>
        <p:nvSpPr>
          <p:cNvPr id="104" name="椭圆 103">
            <a:extLst>
              <a:ext uri="{FF2B5EF4-FFF2-40B4-BE49-F238E27FC236}">
                <a16:creationId xmlns:a16="http://schemas.microsoft.com/office/drawing/2014/main" xmlns="" id="{A5C08BF7-AEC3-4907-9DB8-26787CC9054D}"/>
              </a:ext>
            </a:extLst>
          </p:cNvPr>
          <p:cNvSpPr/>
          <p:nvPr/>
        </p:nvSpPr>
        <p:spPr>
          <a:xfrm>
            <a:off x="6563261" y="1692191"/>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矩形 96">
            <a:extLst>
              <a:ext uri="{FF2B5EF4-FFF2-40B4-BE49-F238E27FC236}">
                <a16:creationId xmlns:a16="http://schemas.microsoft.com/office/drawing/2014/main" xmlns="" id="{A900CC32-BD04-4BAC-8A83-648A5429D1CC}"/>
              </a:ext>
            </a:extLst>
          </p:cNvPr>
          <p:cNvSpPr/>
          <p:nvPr/>
        </p:nvSpPr>
        <p:spPr>
          <a:xfrm>
            <a:off x="3515474" y="2143253"/>
            <a:ext cx="2293285" cy="2379570"/>
          </a:xfrm>
          <a:prstGeom prst="rect">
            <a:avLst/>
          </a:prstGeom>
          <a:gradFill>
            <a:gsLst>
              <a:gs pos="100000">
                <a:schemeClr val="accent1">
                  <a:lumMod val="15000"/>
                  <a:lumOff val="85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矩形 98">
            <a:extLst>
              <a:ext uri="{FF2B5EF4-FFF2-40B4-BE49-F238E27FC236}">
                <a16:creationId xmlns:a16="http://schemas.microsoft.com/office/drawing/2014/main" xmlns="" id="{3BA04FFB-DA5F-4BC4-81BD-EF3932A2A375}"/>
              </a:ext>
            </a:extLst>
          </p:cNvPr>
          <p:cNvSpPr/>
          <p:nvPr/>
        </p:nvSpPr>
        <p:spPr>
          <a:xfrm flipV="1">
            <a:off x="3515471" y="4349365"/>
            <a:ext cx="2293288" cy="559306"/>
          </a:xfrm>
          <a:prstGeom prst="rect">
            <a:avLst/>
          </a:prstGeom>
          <a:gradFill>
            <a:gsLst>
              <a:gs pos="0">
                <a:schemeClr val="accent1">
                  <a:lumMod val="86000"/>
                  <a:lumOff val="14000"/>
                </a:schemeClr>
              </a:gs>
              <a:gs pos="100000">
                <a:schemeClr val="accent1">
                  <a:lumMod val="100000"/>
                </a:scheme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0" name="文本框 99">
            <a:extLst>
              <a:ext uri="{FF2B5EF4-FFF2-40B4-BE49-F238E27FC236}">
                <a16:creationId xmlns:a16="http://schemas.microsoft.com/office/drawing/2014/main" xmlns="" id="{00E6B59D-E7F1-46D1-B148-EA5760A5A29A}"/>
              </a:ext>
            </a:extLst>
          </p:cNvPr>
          <p:cNvSpPr txBox="1"/>
          <p:nvPr/>
        </p:nvSpPr>
        <p:spPr>
          <a:xfrm>
            <a:off x="3563041" y="5138881"/>
            <a:ext cx="2198151" cy="492443"/>
          </a:xfrm>
          <a:prstGeom prst="rect">
            <a:avLst/>
          </a:prstGeom>
          <a:noFill/>
        </p:spPr>
        <p:txBody>
          <a:bodyPr wrap="square" lIns="0" tIns="0" rIns="0" bIns="0" rtlCol="0">
            <a:spAutoFit/>
          </a:bodyPr>
          <a:lstStyle>
            <a:defPPr>
              <a:defRPr lang="zh-CN"/>
            </a:defPPr>
            <a:lvl1pPr>
              <a:defRPr sz="1400">
                <a:solidFill>
                  <a:schemeClr val="tx1">
                    <a:lumMod val="50000"/>
                    <a:lumOff val="50000"/>
                  </a:schemeClr>
                </a:solidFill>
              </a:defRPr>
            </a:lvl1pPr>
          </a:lstStyle>
          <a:p>
            <a:pPr marL="0" lvl="1" algn="just" defTabSz="1200150">
              <a:spcBef>
                <a:spcPct val="0"/>
              </a:spcBef>
              <a:spcAft>
                <a:spcPct val="15000"/>
              </a:spcAft>
            </a:pPr>
            <a:r>
              <a:rPr lang="zh-CN" altLang="en-US" sz="1600" dirty="0">
                <a:latin typeface="+mn-ea"/>
              </a:rPr>
              <a:t>联合创始人</a:t>
            </a:r>
            <a:r>
              <a:rPr lang="en-US" altLang="zh-CN" sz="1600" dirty="0">
                <a:latin typeface="+mn-ea"/>
              </a:rPr>
              <a:t>X</a:t>
            </a:r>
            <a:r>
              <a:rPr lang="en-US" altLang="zh-CN" sz="1600" kern="1200" dirty="0">
                <a:latin typeface="+mn-ea"/>
              </a:rPr>
              <a:t>XX</a:t>
            </a:r>
            <a:r>
              <a:rPr lang="zh-CN" altLang="en-US" sz="1600" kern="1200" dirty="0">
                <a:latin typeface="+mn-ea"/>
              </a:rPr>
              <a:t>，担任财务总监</a:t>
            </a:r>
          </a:p>
        </p:txBody>
      </p:sp>
      <p:sp>
        <p:nvSpPr>
          <p:cNvPr id="101" name="文本框 100">
            <a:extLst>
              <a:ext uri="{FF2B5EF4-FFF2-40B4-BE49-F238E27FC236}">
                <a16:creationId xmlns:a16="http://schemas.microsoft.com/office/drawing/2014/main" xmlns="" id="{DC2DB36D-D62B-48B8-8B15-7ECC754AECB0}"/>
              </a:ext>
            </a:extLst>
          </p:cNvPr>
          <p:cNvSpPr txBox="1"/>
          <p:nvPr/>
        </p:nvSpPr>
        <p:spPr>
          <a:xfrm>
            <a:off x="3563039" y="4450535"/>
            <a:ext cx="2198151" cy="356966"/>
          </a:xfrm>
          <a:prstGeom prst="rect">
            <a:avLst/>
          </a:prstGeom>
          <a:noFill/>
        </p:spPr>
        <p:txBody>
          <a:bodyPr wrap="square" rtlCol="0">
            <a:spAutoFit/>
          </a:bodyPr>
          <a:lstStyle/>
          <a:p>
            <a:pPr algn="ctr"/>
            <a:r>
              <a:rPr lang="en-US" altLang="zh-CN" sz="2000" dirty="0">
                <a:latin typeface="+mj-ea"/>
                <a:ea typeface="+mj-ea"/>
              </a:rPr>
              <a:t>CFO</a:t>
            </a:r>
          </a:p>
        </p:txBody>
      </p:sp>
      <p:sp>
        <p:nvSpPr>
          <p:cNvPr id="105" name="椭圆 104">
            <a:extLst>
              <a:ext uri="{FF2B5EF4-FFF2-40B4-BE49-F238E27FC236}">
                <a16:creationId xmlns:a16="http://schemas.microsoft.com/office/drawing/2014/main" xmlns="" id="{551E12AC-B69C-4BA1-9E68-5B752127E563}"/>
              </a:ext>
            </a:extLst>
          </p:cNvPr>
          <p:cNvSpPr/>
          <p:nvPr/>
        </p:nvSpPr>
        <p:spPr>
          <a:xfrm>
            <a:off x="3708189" y="2420476"/>
            <a:ext cx="1907855" cy="1825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核心团队</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pic>
        <p:nvPicPr>
          <p:cNvPr id="43" name="图片 42">
            <a:extLst>
              <a:ext uri="{FF2B5EF4-FFF2-40B4-BE49-F238E27FC236}">
                <a16:creationId xmlns:a16="http://schemas.microsoft.com/office/drawing/2014/main" xmlns="" id="{43EF3F55-B771-4A2F-9530-40398D65D4FE}"/>
              </a:ext>
            </a:extLst>
          </p:cNvPr>
          <p:cNvPicPr>
            <a:picLocks noChangeAspect="1"/>
          </p:cNvPicPr>
          <p:nvPr/>
        </p:nvPicPr>
        <p:blipFill>
          <a:blip r:embed="rId2"/>
          <a:srcRect t="4193"/>
          <a:stretch>
            <a:fillRect/>
          </a:stretch>
        </p:blipFill>
        <p:spPr>
          <a:xfrm>
            <a:off x="3711044" y="2420477"/>
            <a:ext cx="1905000" cy="1825123"/>
          </a:xfrm>
          <a:custGeom>
            <a:avLst/>
            <a:gdLst>
              <a:gd name="connsiteX0" fmla="*/ 951073 w 1905000"/>
              <a:gd name="connsiteY0" fmla="*/ 0 h 1825123"/>
              <a:gd name="connsiteX1" fmla="*/ 1900076 w 1905000"/>
              <a:gd name="connsiteY1" fmla="*/ 819258 h 1825123"/>
              <a:gd name="connsiteX2" fmla="*/ 1905000 w 1905000"/>
              <a:gd name="connsiteY2" fmla="*/ 912543 h 1825123"/>
              <a:gd name="connsiteX3" fmla="*/ 1905000 w 1905000"/>
              <a:gd name="connsiteY3" fmla="*/ 912581 h 1825123"/>
              <a:gd name="connsiteX4" fmla="*/ 1900076 w 1905000"/>
              <a:gd name="connsiteY4" fmla="*/ 1005866 h 1825123"/>
              <a:gd name="connsiteX5" fmla="*/ 1048607 w 1905000"/>
              <a:gd name="connsiteY5" fmla="*/ 1820413 h 1825123"/>
              <a:gd name="connsiteX6" fmla="*/ 951094 w 1905000"/>
              <a:gd name="connsiteY6" fmla="*/ 1825123 h 1825123"/>
              <a:gd name="connsiteX7" fmla="*/ 951053 w 1905000"/>
              <a:gd name="connsiteY7" fmla="*/ 1825123 h 1825123"/>
              <a:gd name="connsiteX8" fmla="*/ 853540 w 1905000"/>
              <a:gd name="connsiteY8" fmla="*/ 1820413 h 1825123"/>
              <a:gd name="connsiteX9" fmla="*/ 2070 w 1905000"/>
              <a:gd name="connsiteY9" fmla="*/ 1005866 h 1825123"/>
              <a:gd name="connsiteX10" fmla="*/ 0 w 1905000"/>
              <a:gd name="connsiteY10" fmla="*/ 966649 h 1825123"/>
              <a:gd name="connsiteX11" fmla="*/ 0 w 1905000"/>
              <a:gd name="connsiteY11" fmla="*/ 858475 h 1825123"/>
              <a:gd name="connsiteX12" fmla="*/ 2070 w 1905000"/>
              <a:gd name="connsiteY12" fmla="*/ 819258 h 1825123"/>
              <a:gd name="connsiteX13" fmla="*/ 951073 w 1905000"/>
              <a:gd name="connsiteY13" fmla="*/ 0 h 182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1825123">
                <a:moveTo>
                  <a:pt x="951073" y="0"/>
                </a:moveTo>
                <a:cubicBezTo>
                  <a:pt x="1444986" y="0"/>
                  <a:pt x="1851226" y="359093"/>
                  <a:pt x="1900076" y="819258"/>
                </a:cubicBezTo>
                <a:lnTo>
                  <a:pt x="1905000" y="912543"/>
                </a:lnTo>
                <a:lnTo>
                  <a:pt x="1905000" y="912581"/>
                </a:lnTo>
                <a:lnTo>
                  <a:pt x="1900076" y="1005866"/>
                </a:lnTo>
                <a:cubicBezTo>
                  <a:pt x="1854482" y="1435354"/>
                  <a:pt x="1497563" y="1776796"/>
                  <a:pt x="1048607" y="1820413"/>
                </a:cubicBezTo>
                <a:lnTo>
                  <a:pt x="951094" y="1825123"/>
                </a:lnTo>
                <a:lnTo>
                  <a:pt x="951053" y="1825123"/>
                </a:lnTo>
                <a:lnTo>
                  <a:pt x="853540" y="1820413"/>
                </a:lnTo>
                <a:cubicBezTo>
                  <a:pt x="404584" y="1776796"/>
                  <a:pt x="47664" y="1435354"/>
                  <a:pt x="2070" y="1005866"/>
                </a:cubicBezTo>
                <a:lnTo>
                  <a:pt x="0" y="966649"/>
                </a:lnTo>
                <a:lnTo>
                  <a:pt x="0" y="858475"/>
                </a:lnTo>
                <a:lnTo>
                  <a:pt x="2070" y="819258"/>
                </a:lnTo>
                <a:cubicBezTo>
                  <a:pt x="50921" y="359093"/>
                  <a:pt x="457161" y="0"/>
                  <a:pt x="951073" y="0"/>
                </a:cubicBezTo>
                <a:close/>
              </a:path>
            </a:pathLst>
          </a:custGeom>
        </p:spPr>
      </p:pic>
      <p:pic>
        <p:nvPicPr>
          <p:cNvPr id="41" name="图片 40">
            <a:extLst>
              <a:ext uri="{FF2B5EF4-FFF2-40B4-BE49-F238E27FC236}">
                <a16:creationId xmlns:a16="http://schemas.microsoft.com/office/drawing/2014/main" xmlns="" id="{5DF9F165-2A3C-4F5A-9F5E-3A7D75C9EF45}"/>
              </a:ext>
            </a:extLst>
          </p:cNvPr>
          <p:cNvPicPr>
            <a:picLocks noChangeAspect="1"/>
          </p:cNvPicPr>
          <p:nvPr/>
        </p:nvPicPr>
        <p:blipFill rotWithShape="1">
          <a:blip r:embed="rId3"/>
          <a:srcRect l="9865" t="5718" r="12422" b="19939"/>
          <a:stretch/>
        </p:blipFill>
        <p:spPr>
          <a:xfrm>
            <a:off x="853116" y="2014583"/>
            <a:ext cx="1907856" cy="1825124"/>
          </a:xfrm>
          <a:custGeom>
            <a:avLst/>
            <a:gdLst>
              <a:gd name="connsiteX0" fmla="*/ 953928 w 1907856"/>
              <a:gd name="connsiteY0" fmla="*/ 0 h 1825124"/>
              <a:gd name="connsiteX1" fmla="*/ 1907856 w 1907856"/>
              <a:gd name="connsiteY1" fmla="*/ 912562 h 1825124"/>
              <a:gd name="connsiteX2" fmla="*/ 953928 w 1907856"/>
              <a:gd name="connsiteY2" fmla="*/ 1825124 h 1825124"/>
              <a:gd name="connsiteX3" fmla="*/ 0 w 1907856"/>
              <a:gd name="connsiteY3" fmla="*/ 912562 h 1825124"/>
              <a:gd name="connsiteX4" fmla="*/ 953928 w 1907856"/>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6" h="1825124">
                <a:moveTo>
                  <a:pt x="953928" y="0"/>
                </a:moveTo>
                <a:cubicBezTo>
                  <a:pt x="1480768" y="0"/>
                  <a:pt x="1907856" y="408568"/>
                  <a:pt x="1907856" y="912562"/>
                </a:cubicBezTo>
                <a:cubicBezTo>
                  <a:pt x="1907856" y="1416556"/>
                  <a:pt x="1480768" y="1825124"/>
                  <a:pt x="953928" y="1825124"/>
                </a:cubicBezTo>
                <a:cubicBezTo>
                  <a:pt x="427088" y="1825124"/>
                  <a:pt x="0" y="1416556"/>
                  <a:pt x="0" y="912562"/>
                </a:cubicBezTo>
                <a:cubicBezTo>
                  <a:pt x="0" y="408568"/>
                  <a:pt x="427088" y="0"/>
                  <a:pt x="953928" y="0"/>
                </a:cubicBezTo>
                <a:close/>
              </a:path>
            </a:pathLst>
          </a:custGeom>
        </p:spPr>
      </p:pic>
      <p:pic>
        <p:nvPicPr>
          <p:cNvPr id="48" name="图片 47">
            <a:extLst>
              <a:ext uri="{FF2B5EF4-FFF2-40B4-BE49-F238E27FC236}">
                <a16:creationId xmlns:a16="http://schemas.microsoft.com/office/drawing/2014/main" xmlns="" id="{44D4E0F2-2D27-4928-8675-C901F84FA431}"/>
              </a:ext>
            </a:extLst>
          </p:cNvPr>
          <p:cNvPicPr>
            <a:picLocks noChangeAspect="1"/>
          </p:cNvPicPr>
          <p:nvPr/>
        </p:nvPicPr>
        <p:blipFill>
          <a:blip r:embed="rId4"/>
          <a:srcRect l="1352" t="3408" r="2005" b="4139"/>
          <a:stretch>
            <a:fillRect/>
          </a:stretch>
        </p:blipFill>
        <p:spPr>
          <a:xfrm>
            <a:off x="9418331" y="2546198"/>
            <a:ext cx="1907854" cy="1825124"/>
          </a:xfrm>
          <a:custGeom>
            <a:avLst/>
            <a:gdLst>
              <a:gd name="connsiteX0" fmla="*/ 953927 w 1907854"/>
              <a:gd name="connsiteY0" fmla="*/ 0 h 1825124"/>
              <a:gd name="connsiteX1" fmla="*/ 1907854 w 1907854"/>
              <a:gd name="connsiteY1" fmla="*/ 912562 h 1825124"/>
              <a:gd name="connsiteX2" fmla="*/ 953927 w 1907854"/>
              <a:gd name="connsiteY2" fmla="*/ 1825124 h 1825124"/>
              <a:gd name="connsiteX3" fmla="*/ 0 w 1907854"/>
              <a:gd name="connsiteY3" fmla="*/ 912562 h 1825124"/>
              <a:gd name="connsiteX4" fmla="*/ 953927 w 1907854"/>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4" h="1825124">
                <a:moveTo>
                  <a:pt x="953927" y="0"/>
                </a:moveTo>
                <a:cubicBezTo>
                  <a:pt x="1480766" y="0"/>
                  <a:pt x="1907854" y="408568"/>
                  <a:pt x="1907854" y="912562"/>
                </a:cubicBezTo>
                <a:cubicBezTo>
                  <a:pt x="1907854" y="1416556"/>
                  <a:pt x="1480766" y="1825124"/>
                  <a:pt x="953927" y="1825124"/>
                </a:cubicBezTo>
                <a:cubicBezTo>
                  <a:pt x="427088" y="1825124"/>
                  <a:pt x="0" y="1416556"/>
                  <a:pt x="0" y="912562"/>
                </a:cubicBezTo>
                <a:cubicBezTo>
                  <a:pt x="0" y="408568"/>
                  <a:pt x="427088" y="0"/>
                  <a:pt x="953927" y="0"/>
                </a:cubicBezTo>
                <a:close/>
              </a:path>
            </a:pathLst>
          </a:custGeom>
        </p:spPr>
      </p:pic>
      <p:pic>
        <p:nvPicPr>
          <p:cNvPr id="46" name="图片 45">
            <a:extLst>
              <a:ext uri="{FF2B5EF4-FFF2-40B4-BE49-F238E27FC236}">
                <a16:creationId xmlns:a16="http://schemas.microsoft.com/office/drawing/2014/main" xmlns="" id="{430D4C17-777D-44D3-B174-E4F85B5AFF4B}"/>
              </a:ext>
            </a:extLst>
          </p:cNvPr>
          <p:cNvPicPr>
            <a:picLocks noChangeAspect="1"/>
          </p:cNvPicPr>
          <p:nvPr/>
        </p:nvPicPr>
        <p:blipFill>
          <a:blip r:embed="rId5"/>
          <a:srcRect l="414" t="3039" r="414" b="2089"/>
          <a:stretch>
            <a:fillRect/>
          </a:stretch>
        </p:blipFill>
        <p:spPr>
          <a:xfrm>
            <a:off x="6563261" y="1692191"/>
            <a:ext cx="1907856" cy="1825124"/>
          </a:xfrm>
          <a:custGeom>
            <a:avLst/>
            <a:gdLst>
              <a:gd name="connsiteX0" fmla="*/ 953928 w 1907856"/>
              <a:gd name="connsiteY0" fmla="*/ 0 h 1825124"/>
              <a:gd name="connsiteX1" fmla="*/ 1907856 w 1907856"/>
              <a:gd name="connsiteY1" fmla="*/ 912562 h 1825124"/>
              <a:gd name="connsiteX2" fmla="*/ 953928 w 1907856"/>
              <a:gd name="connsiteY2" fmla="*/ 1825124 h 1825124"/>
              <a:gd name="connsiteX3" fmla="*/ 0 w 1907856"/>
              <a:gd name="connsiteY3" fmla="*/ 912562 h 1825124"/>
              <a:gd name="connsiteX4" fmla="*/ 953928 w 1907856"/>
              <a:gd name="connsiteY4" fmla="*/ 0 h 182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56" h="1825124">
                <a:moveTo>
                  <a:pt x="953928" y="0"/>
                </a:moveTo>
                <a:cubicBezTo>
                  <a:pt x="1480768" y="0"/>
                  <a:pt x="1907856" y="408568"/>
                  <a:pt x="1907856" y="912562"/>
                </a:cubicBezTo>
                <a:cubicBezTo>
                  <a:pt x="1907856" y="1416556"/>
                  <a:pt x="1480768" y="1825124"/>
                  <a:pt x="953928" y="1825124"/>
                </a:cubicBezTo>
                <a:cubicBezTo>
                  <a:pt x="427088" y="1825124"/>
                  <a:pt x="0" y="1416556"/>
                  <a:pt x="0" y="912562"/>
                </a:cubicBezTo>
                <a:cubicBezTo>
                  <a:pt x="0" y="408568"/>
                  <a:pt x="427088" y="0"/>
                  <a:pt x="953928" y="0"/>
                </a:cubicBezTo>
                <a:close/>
              </a:path>
            </a:pathLst>
          </a:custGeom>
        </p:spPr>
      </p:pic>
    </p:spTree>
    <p:extLst>
      <p:ext uri="{BB962C8B-B14F-4D97-AF65-F5344CB8AC3E}">
        <p14:creationId xmlns:p14="http://schemas.microsoft.com/office/powerpoint/2010/main" val="24703986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5.2 </a:t>
              </a:r>
              <a:r>
                <a:rPr lang="zh-CN" altLang="en-US" sz="2000" b="1" dirty="0">
                  <a:solidFill>
                    <a:schemeClr val="tx1"/>
                  </a:solidFill>
                  <a:latin typeface="+mj-ea"/>
                  <a:ea typeface="+mj-ea"/>
                  <a:cs typeface="Montserrat" charset="0"/>
                </a:rPr>
                <a:t>股本结构</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3" name="矩形 32">
            <a:extLst>
              <a:ext uri="{FF2B5EF4-FFF2-40B4-BE49-F238E27FC236}">
                <a16:creationId xmlns:a16="http://schemas.microsoft.com/office/drawing/2014/main" xmlns="" id="{E3372AD7-092B-421A-8B5A-BE6C0E7EB9A6}"/>
              </a:ext>
            </a:extLst>
          </p:cNvPr>
          <p:cNvSpPr/>
          <p:nvPr/>
        </p:nvSpPr>
        <p:spPr>
          <a:xfrm>
            <a:off x="673103" y="1846462"/>
            <a:ext cx="1655789" cy="147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665A71A7-9C2A-4424-8DB6-B04FAD3DB196}"/>
              </a:ext>
            </a:extLst>
          </p:cNvPr>
          <p:cNvSpPr txBox="1"/>
          <p:nvPr/>
        </p:nvSpPr>
        <p:spPr>
          <a:xfrm>
            <a:off x="673103" y="1659671"/>
            <a:ext cx="2078056" cy="307777"/>
          </a:xfrm>
          <a:prstGeom prst="rect">
            <a:avLst/>
          </a:prstGeom>
          <a:noFill/>
        </p:spPr>
        <p:txBody>
          <a:bodyPr wrap="square" lIns="0" tIns="0" rIns="0" bIns="0" rtlCol="0">
            <a:spAutoFit/>
          </a:bodyPr>
          <a:lstStyle/>
          <a:p>
            <a:r>
              <a:rPr lang="zh-CN" altLang="en-US" sz="2000" b="1" dirty="0">
                <a:latin typeface="+mj-ea"/>
                <a:ea typeface="+mj-ea"/>
              </a:rPr>
              <a:t>现有股本结构：</a:t>
            </a:r>
          </a:p>
        </p:txBody>
      </p:sp>
      <p:graphicFrame>
        <p:nvGraphicFramePr>
          <p:cNvPr id="35" name="图示 34">
            <a:extLst>
              <a:ext uri="{FF2B5EF4-FFF2-40B4-BE49-F238E27FC236}">
                <a16:creationId xmlns:a16="http://schemas.microsoft.com/office/drawing/2014/main" xmlns="" id="{13494F5A-E412-4BCE-B804-ADC7333D40E2}"/>
              </a:ext>
            </a:extLst>
          </p:cNvPr>
          <p:cNvGraphicFramePr/>
          <p:nvPr/>
        </p:nvGraphicFramePr>
        <p:xfrm>
          <a:off x="5976617" y="1962115"/>
          <a:ext cx="5542280" cy="4198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6" name="图表 35">
            <a:extLst>
              <a:ext uri="{FF2B5EF4-FFF2-40B4-BE49-F238E27FC236}">
                <a16:creationId xmlns:a16="http://schemas.microsoft.com/office/drawing/2014/main" xmlns="" id="{B167F4F9-85A5-47B7-A338-C09EA3E0F49C}"/>
              </a:ext>
            </a:extLst>
          </p:cNvPr>
          <p:cNvGraphicFramePr/>
          <p:nvPr/>
        </p:nvGraphicFramePr>
        <p:xfrm>
          <a:off x="260977" y="2397760"/>
          <a:ext cx="5542280" cy="3268560"/>
        </p:xfrm>
        <a:graphic>
          <a:graphicData uri="http://schemas.openxmlformats.org/drawingml/2006/chart">
            <c:chart xmlns:c="http://schemas.openxmlformats.org/drawingml/2006/chart" xmlns:r="http://schemas.openxmlformats.org/officeDocument/2006/relationships" r:id="rId7"/>
          </a:graphicData>
        </a:graphic>
      </p:graphicFrame>
      <p:sp>
        <p:nvSpPr>
          <p:cNvPr id="37" name="矩形 36">
            <a:extLst>
              <a:ext uri="{FF2B5EF4-FFF2-40B4-BE49-F238E27FC236}">
                <a16:creationId xmlns:a16="http://schemas.microsoft.com/office/drawing/2014/main" xmlns="" id="{9825E480-6008-4C74-B71F-8612450FAD11}"/>
              </a:ext>
            </a:extLst>
          </p:cNvPr>
          <p:cNvSpPr/>
          <p:nvPr/>
        </p:nvSpPr>
        <p:spPr>
          <a:xfrm>
            <a:off x="6096001" y="1846462"/>
            <a:ext cx="1414780" cy="147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CFBEE86E-27E4-460A-9464-22A39E9EC0CA}"/>
              </a:ext>
            </a:extLst>
          </p:cNvPr>
          <p:cNvSpPr txBox="1"/>
          <p:nvPr/>
        </p:nvSpPr>
        <p:spPr>
          <a:xfrm>
            <a:off x="6096000" y="1659671"/>
            <a:ext cx="2078056" cy="307777"/>
          </a:xfrm>
          <a:prstGeom prst="rect">
            <a:avLst/>
          </a:prstGeom>
          <a:noFill/>
        </p:spPr>
        <p:txBody>
          <a:bodyPr wrap="square" lIns="0" tIns="0" rIns="0" bIns="0" rtlCol="0">
            <a:spAutoFit/>
          </a:bodyPr>
          <a:lstStyle/>
          <a:p>
            <a:r>
              <a:rPr lang="zh-CN" altLang="en-US" sz="2000" b="1" dirty="0">
                <a:latin typeface="+mj-ea"/>
                <a:ea typeface="+mj-ea"/>
              </a:rPr>
              <a:t>组织架构图：</a:t>
            </a:r>
          </a:p>
        </p:txBody>
      </p:sp>
    </p:spTree>
    <p:extLst>
      <p:ext uri="{BB962C8B-B14F-4D97-AF65-F5344CB8AC3E}">
        <p14:creationId xmlns:p14="http://schemas.microsoft.com/office/powerpoint/2010/main" val="9317181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5.3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融资方案</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97" name="矩形 96">
            <a:extLst>
              <a:ext uri="{FF2B5EF4-FFF2-40B4-BE49-F238E27FC236}">
                <a16:creationId xmlns:a16="http://schemas.microsoft.com/office/drawing/2014/main" xmlns="" id="{16293690-091C-4404-AD39-2C3542F84D86}"/>
              </a:ext>
            </a:extLst>
          </p:cNvPr>
          <p:cNvSpPr/>
          <p:nvPr/>
        </p:nvSpPr>
        <p:spPr>
          <a:xfrm>
            <a:off x="797424" y="1155935"/>
            <a:ext cx="5116471" cy="31877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a:extLst>
              <a:ext uri="{FF2B5EF4-FFF2-40B4-BE49-F238E27FC236}">
                <a16:creationId xmlns:a16="http://schemas.microsoft.com/office/drawing/2014/main" xmlns="" id="{E7DF78A8-3F5A-4660-9016-6F48E9B0F306}"/>
              </a:ext>
            </a:extLst>
          </p:cNvPr>
          <p:cNvPicPr>
            <a:picLocks noChangeAspect="1"/>
          </p:cNvPicPr>
          <p:nvPr/>
        </p:nvPicPr>
        <p:blipFill>
          <a:blip r:embed="rId2"/>
          <a:stretch>
            <a:fillRect/>
          </a:stretch>
        </p:blipFill>
        <p:spPr>
          <a:xfrm>
            <a:off x="797423" y="1403346"/>
            <a:ext cx="5116475" cy="2675365"/>
          </a:xfrm>
          <a:prstGeom prst="rect">
            <a:avLst/>
          </a:prstGeom>
          <a:ln>
            <a:noFill/>
          </a:ln>
          <a:effectLst>
            <a:softEdge rad="317500"/>
          </a:effectLst>
        </p:spPr>
      </p:pic>
      <p:sp>
        <p:nvSpPr>
          <p:cNvPr id="83" name="矩形: 圆角 6">
            <a:extLst>
              <a:ext uri="{FF2B5EF4-FFF2-40B4-BE49-F238E27FC236}">
                <a16:creationId xmlns:a16="http://schemas.microsoft.com/office/drawing/2014/main" xmlns="" id="{7839588A-33DE-4EF5-B55B-89E9B270C962}"/>
              </a:ext>
            </a:extLst>
          </p:cNvPr>
          <p:cNvSpPr/>
          <p:nvPr/>
        </p:nvSpPr>
        <p:spPr>
          <a:xfrm>
            <a:off x="797424" y="4343729"/>
            <a:ext cx="5116475" cy="1964996"/>
          </a:xfrm>
          <a:prstGeom prst="rect">
            <a:avLst/>
          </a:prstGeom>
          <a:solidFill>
            <a:schemeClr val="accent1">
              <a:alpha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xmlns="" id="{C09B0ADC-92B0-46AF-963B-08917A517945}"/>
              </a:ext>
            </a:extLst>
          </p:cNvPr>
          <p:cNvSpPr txBox="1"/>
          <p:nvPr/>
        </p:nvSpPr>
        <p:spPr>
          <a:xfrm>
            <a:off x="1426683" y="5239472"/>
            <a:ext cx="3964099" cy="375054"/>
          </a:xfrm>
          <a:prstGeom prst="rect">
            <a:avLst/>
          </a:prstGeom>
          <a:noFill/>
        </p:spPr>
        <p:txBody>
          <a:bodyPr wrap="square" lIns="0" tIns="0" rIns="0" bIns="0" rtlCol="0">
            <a:spAutoFit/>
          </a:bodyPr>
          <a:lstStyle/>
          <a:p>
            <a:pPr>
              <a:lnSpc>
                <a:spcPct val="150000"/>
              </a:lnSpc>
            </a:pPr>
            <a:r>
              <a:rPr lang="zh-CN" altLang="en-US" sz="1600" dirty="0">
                <a:solidFill>
                  <a:schemeClr val="bg1"/>
                </a:solidFill>
                <a:latin typeface="+mn-ea"/>
              </a:rPr>
              <a:t>融</a:t>
            </a:r>
            <a:r>
              <a:rPr lang="en-US" altLang="zh-CN" sz="1600" dirty="0">
                <a:solidFill>
                  <a:schemeClr val="bg1"/>
                </a:solidFill>
                <a:latin typeface="+mn-ea"/>
              </a:rPr>
              <a:t>1000-2000</a:t>
            </a:r>
            <a:r>
              <a:rPr lang="zh-CN" altLang="en-US" sz="1600" dirty="0">
                <a:solidFill>
                  <a:schemeClr val="bg1"/>
                </a:solidFill>
                <a:latin typeface="+mn-ea"/>
              </a:rPr>
              <a:t>万，出让</a:t>
            </a:r>
            <a:r>
              <a:rPr lang="en-US" altLang="zh-CN" sz="1600" dirty="0">
                <a:solidFill>
                  <a:schemeClr val="bg1"/>
                </a:solidFill>
                <a:latin typeface="+mn-ea"/>
              </a:rPr>
              <a:t>10%-20%</a:t>
            </a:r>
            <a:r>
              <a:rPr lang="zh-CN" altLang="en-US" sz="1600" dirty="0">
                <a:solidFill>
                  <a:schemeClr val="bg1"/>
                </a:solidFill>
                <a:latin typeface="+mn-ea"/>
              </a:rPr>
              <a:t>股份</a:t>
            </a:r>
          </a:p>
        </p:txBody>
      </p:sp>
      <p:sp>
        <p:nvSpPr>
          <p:cNvPr id="92" name="矩形 91">
            <a:extLst>
              <a:ext uri="{FF2B5EF4-FFF2-40B4-BE49-F238E27FC236}">
                <a16:creationId xmlns:a16="http://schemas.microsoft.com/office/drawing/2014/main" xmlns="" id="{ED589D5C-9E8B-43F3-A92E-29250D7C3A42}"/>
              </a:ext>
            </a:extLst>
          </p:cNvPr>
          <p:cNvSpPr/>
          <p:nvPr/>
        </p:nvSpPr>
        <p:spPr>
          <a:xfrm>
            <a:off x="1426683" y="4844174"/>
            <a:ext cx="1473436" cy="177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xmlns="" id="{D1A806F4-F3DA-4752-8619-DC2B858050AF}"/>
              </a:ext>
            </a:extLst>
          </p:cNvPr>
          <p:cNvSpPr txBox="1"/>
          <p:nvPr/>
        </p:nvSpPr>
        <p:spPr>
          <a:xfrm>
            <a:off x="1426684" y="4610270"/>
            <a:ext cx="2065344"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b="1" dirty="0">
                <a:solidFill>
                  <a:schemeClr val="bg1"/>
                </a:solidFill>
                <a:latin typeface="微软雅黑" panose="020B0503020204020204" pitchFamily="34" charset="-122"/>
                <a:ea typeface="微软雅黑" panose="020B0503020204020204" pitchFamily="34" charset="-122"/>
              </a:rPr>
              <a:t>融资计划</a:t>
            </a:r>
          </a:p>
        </p:txBody>
      </p:sp>
      <p:pic>
        <p:nvPicPr>
          <p:cNvPr id="67" name="图片 66">
            <a:extLst>
              <a:ext uri="{FF2B5EF4-FFF2-40B4-BE49-F238E27FC236}">
                <a16:creationId xmlns:a16="http://schemas.microsoft.com/office/drawing/2014/main" xmlns="" id="{4D7548E2-5E42-4ACF-895B-C3D60CB1B523}"/>
              </a:ext>
            </a:extLst>
          </p:cNvPr>
          <p:cNvPicPr>
            <a:picLocks noChangeAspect="1"/>
          </p:cNvPicPr>
          <p:nvPr/>
        </p:nvPicPr>
        <p:blipFill>
          <a:blip r:embed="rId3"/>
          <a:stretch>
            <a:fillRect/>
          </a:stretch>
        </p:blipFill>
        <p:spPr>
          <a:xfrm>
            <a:off x="6278103" y="1421355"/>
            <a:ext cx="5116471" cy="2572795"/>
          </a:xfrm>
          <a:prstGeom prst="rect">
            <a:avLst/>
          </a:prstGeom>
          <a:ln>
            <a:noFill/>
          </a:ln>
          <a:effectLst>
            <a:softEdge rad="317500"/>
          </a:effectLst>
        </p:spPr>
      </p:pic>
      <p:sp>
        <p:nvSpPr>
          <p:cNvPr id="88" name="矩形: 圆角 6">
            <a:extLst>
              <a:ext uri="{FF2B5EF4-FFF2-40B4-BE49-F238E27FC236}">
                <a16:creationId xmlns:a16="http://schemas.microsoft.com/office/drawing/2014/main" xmlns="" id="{B26B1234-4E1B-4AE9-952C-36461D330CD3}"/>
              </a:ext>
            </a:extLst>
          </p:cNvPr>
          <p:cNvSpPr/>
          <p:nvPr/>
        </p:nvSpPr>
        <p:spPr>
          <a:xfrm>
            <a:off x="6278103" y="4343729"/>
            <a:ext cx="5116475" cy="1964996"/>
          </a:xfrm>
          <a:prstGeom prst="rect">
            <a:avLst/>
          </a:prstGeom>
          <a:solidFill>
            <a:schemeClr val="accent1">
              <a:alpha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xmlns="" id="{2E5D44AB-5D0F-4157-8772-262651DB1ABA}"/>
              </a:ext>
            </a:extLst>
          </p:cNvPr>
          <p:cNvSpPr txBox="1"/>
          <p:nvPr/>
        </p:nvSpPr>
        <p:spPr>
          <a:xfrm>
            <a:off x="6907363" y="5239472"/>
            <a:ext cx="3964099" cy="375054"/>
          </a:xfrm>
          <a:prstGeom prst="rect">
            <a:avLst/>
          </a:prstGeom>
          <a:noFill/>
        </p:spPr>
        <p:txBody>
          <a:bodyPr wrap="square" lIns="0" tIns="0" rIns="0" bIns="0" rtlCol="0">
            <a:spAutoFit/>
          </a:bodyPr>
          <a:lstStyle/>
          <a:p>
            <a:pPr>
              <a:lnSpc>
                <a:spcPct val="150000"/>
              </a:lnSpc>
            </a:pPr>
            <a:r>
              <a:rPr lang="en-US" altLang="zh-CN" sz="1600" dirty="0">
                <a:solidFill>
                  <a:schemeClr val="bg1"/>
                </a:solidFill>
                <a:latin typeface="+mn-ea"/>
              </a:rPr>
              <a:t>90%</a:t>
            </a:r>
            <a:r>
              <a:rPr lang="zh-CN" altLang="en-US" sz="1600" dirty="0">
                <a:solidFill>
                  <a:schemeClr val="bg1"/>
                </a:solidFill>
                <a:latin typeface="+mn-ea"/>
              </a:rPr>
              <a:t>平台建设，</a:t>
            </a:r>
            <a:r>
              <a:rPr lang="en-US" altLang="zh-CN" sz="1600" dirty="0">
                <a:solidFill>
                  <a:schemeClr val="bg1"/>
                </a:solidFill>
                <a:latin typeface="+mn-ea"/>
              </a:rPr>
              <a:t>10%</a:t>
            </a:r>
            <a:r>
              <a:rPr lang="zh-CN" altLang="en-US" sz="1600" dirty="0">
                <a:solidFill>
                  <a:schemeClr val="bg1"/>
                </a:solidFill>
                <a:latin typeface="+mn-ea"/>
              </a:rPr>
              <a:t>市场推广</a:t>
            </a:r>
          </a:p>
        </p:txBody>
      </p:sp>
      <p:sp>
        <p:nvSpPr>
          <p:cNvPr id="93" name="矩形 92">
            <a:extLst>
              <a:ext uri="{FF2B5EF4-FFF2-40B4-BE49-F238E27FC236}">
                <a16:creationId xmlns:a16="http://schemas.microsoft.com/office/drawing/2014/main" xmlns="" id="{68336AB3-54A6-4709-8C1F-226C354C3903}"/>
              </a:ext>
            </a:extLst>
          </p:cNvPr>
          <p:cNvSpPr/>
          <p:nvPr/>
        </p:nvSpPr>
        <p:spPr>
          <a:xfrm>
            <a:off x="6907363" y="4844174"/>
            <a:ext cx="1473436" cy="177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a:extLst>
              <a:ext uri="{FF2B5EF4-FFF2-40B4-BE49-F238E27FC236}">
                <a16:creationId xmlns:a16="http://schemas.microsoft.com/office/drawing/2014/main" xmlns="" id="{736DAC0E-E427-4EBB-B6A5-745E2F6A1BAA}"/>
              </a:ext>
            </a:extLst>
          </p:cNvPr>
          <p:cNvSpPr txBox="1"/>
          <p:nvPr/>
        </p:nvSpPr>
        <p:spPr>
          <a:xfrm>
            <a:off x="6907364" y="4610270"/>
            <a:ext cx="2065344" cy="369332"/>
          </a:xfrm>
          <a:prstGeom prst="rect">
            <a:avLst/>
          </a:prstGeom>
          <a:noFill/>
        </p:spPr>
        <p:txBody>
          <a:bodyPr wrap="square" lIns="0" tIns="0" rIns="0" bIns="0"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b="1" dirty="0">
                <a:solidFill>
                  <a:schemeClr val="bg1"/>
                </a:solidFill>
                <a:latin typeface="微软雅黑" panose="020B0503020204020204" pitchFamily="34" charset="-122"/>
                <a:ea typeface="微软雅黑" panose="020B0503020204020204" pitchFamily="34" charset="-122"/>
              </a:rPr>
              <a:t>资金用途</a:t>
            </a:r>
          </a:p>
        </p:txBody>
      </p:sp>
      <p:sp>
        <p:nvSpPr>
          <p:cNvPr id="98" name="矩形 97">
            <a:extLst>
              <a:ext uri="{FF2B5EF4-FFF2-40B4-BE49-F238E27FC236}">
                <a16:creationId xmlns:a16="http://schemas.microsoft.com/office/drawing/2014/main" xmlns="" id="{819C76D0-C7FE-4A0A-8BA6-69A5E3D73198}"/>
              </a:ext>
            </a:extLst>
          </p:cNvPr>
          <p:cNvSpPr/>
          <p:nvPr/>
        </p:nvSpPr>
        <p:spPr>
          <a:xfrm>
            <a:off x="6278100" y="1155935"/>
            <a:ext cx="5116471" cy="31877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954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05BE4CF-E5F4-4952-8B36-7A93167D3974}"/>
              </a:ext>
            </a:extLst>
          </p:cNvPr>
          <p:cNvSpPr/>
          <p:nvPr/>
        </p:nvSpPr>
        <p:spPr>
          <a:xfrm>
            <a:off x="660400" y="1376956"/>
            <a:ext cx="10858498" cy="5481045"/>
          </a:xfrm>
          <a:prstGeom prst="rect">
            <a:avLst/>
          </a:prstGeom>
          <a:gradFill flip="none" rotWithShape="1">
            <a:gsLst>
              <a:gs pos="20000">
                <a:schemeClr val="accent1">
                  <a:alpha val="40000"/>
                </a:schemeClr>
              </a:gs>
              <a:gs pos="100000">
                <a:schemeClr val="accent4">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成本预测</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7" name="表格 6">
            <a:extLst>
              <a:ext uri="{FF2B5EF4-FFF2-40B4-BE49-F238E27FC236}">
                <a16:creationId xmlns:a16="http://schemas.microsoft.com/office/drawing/2014/main" xmlns="" id="{F80E90F4-E5F8-4861-BB51-74742511BDF5}"/>
              </a:ext>
            </a:extLst>
          </p:cNvPr>
          <p:cNvGraphicFramePr>
            <a:graphicFrameLocks noGrp="1"/>
          </p:cNvGraphicFramePr>
          <p:nvPr/>
        </p:nvGraphicFramePr>
        <p:xfrm>
          <a:off x="871538" y="1600201"/>
          <a:ext cx="10436225" cy="4577788"/>
        </p:xfrm>
        <a:graphic>
          <a:graphicData uri="http://schemas.openxmlformats.org/drawingml/2006/table">
            <a:tbl>
              <a:tblPr>
                <a:tableStyleId>{69012ECD-51FC-41F1-AA8D-1B2483CD663E}</a:tableStyleId>
              </a:tblPr>
              <a:tblGrid>
                <a:gridCol w="3770607">
                  <a:extLst>
                    <a:ext uri="{9D8B030D-6E8A-4147-A177-3AD203B41FA5}">
                      <a16:colId xmlns:a16="http://schemas.microsoft.com/office/drawing/2014/main" xmlns="" val="1499868040"/>
                    </a:ext>
                  </a:extLst>
                </a:gridCol>
                <a:gridCol w="3326568">
                  <a:extLst>
                    <a:ext uri="{9D8B030D-6E8A-4147-A177-3AD203B41FA5}">
                      <a16:colId xmlns:a16="http://schemas.microsoft.com/office/drawing/2014/main" xmlns="" val="4163220338"/>
                    </a:ext>
                  </a:extLst>
                </a:gridCol>
                <a:gridCol w="3339050">
                  <a:extLst>
                    <a:ext uri="{9D8B030D-6E8A-4147-A177-3AD203B41FA5}">
                      <a16:colId xmlns:a16="http://schemas.microsoft.com/office/drawing/2014/main" xmlns="" val="216695684"/>
                    </a:ext>
                  </a:extLst>
                </a:gridCol>
              </a:tblGrid>
              <a:tr h="734688">
                <a:tc>
                  <a:txBody>
                    <a:bodyPr/>
                    <a:lstStyle/>
                    <a:p>
                      <a:pPr algn="just"/>
                      <a:r>
                        <a:rPr lang="en-US" altLang="zh-CN" sz="2400" b="1" kern="100" dirty="0">
                          <a:solidFill>
                            <a:schemeClr val="tx1"/>
                          </a:solidFill>
                          <a:effectLst/>
                          <a:latin typeface="+mj-ea"/>
                          <a:ea typeface="+mj-ea"/>
                          <a:cs typeface="Times New Roman" panose="02020603050405020304" pitchFamily="18" charset="0"/>
                        </a:rPr>
                        <a:t>202X</a:t>
                      </a:r>
                      <a:r>
                        <a:rPr lang="zh-CN" altLang="en-US" sz="2400" b="1" kern="100" dirty="0">
                          <a:solidFill>
                            <a:schemeClr val="tx1"/>
                          </a:solidFill>
                          <a:effectLst/>
                          <a:latin typeface="+mj-ea"/>
                          <a:ea typeface="+mj-ea"/>
                          <a:cs typeface="Times New Roman" panose="02020603050405020304" pitchFamily="18" charset="0"/>
                        </a:rPr>
                        <a:t>年</a:t>
                      </a:r>
                      <a:r>
                        <a:rPr lang="en-US" altLang="zh-CN" sz="2400" b="1" kern="100" dirty="0">
                          <a:solidFill>
                            <a:schemeClr val="tx1"/>
                          </a:solidFill>
                          <a:effectLst/>
                          <a:latin typeface="+mj-ea"/>
                          <a:ea typeface="+mj-ea"/>
                          <a:cs typeface="Times New Roman" panose="02020603050405020304" pitchFamily="18" charset="0"/>
                        </a:rPr>
                        <a:t>X</a:t>
                      </a:r>
                      <a:r>
                        <a:rPr lang="zh-CN" altLang="en-US" sz="2400" b="1" kern="100" dirty="0">
                          <a:solidFill>
                            <a:schemeClr val="tx1"/>
                          </a:solidFill>
                          <a:effectLst/>
                          <a:latin typeface="+mj-ea"/>
                          <a:ea typeface="+mj-ea"/>
                          <a:cs typeface="Times New Roman" panose="02020603050405020304" pitchFamily="18" charset="0"/>
                        </a:rPr>
                        <a:t>月投资预测</a:t>
                      </a:r>
                      <a:endParaRPr lang="zh-CN" sz="24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2400" b="1" kern="100" dirty="0">
                          <a:solidFill>
                            <a:schemeClr val="tx1"/>
                          </a:solidFill>
                          <a:effectLst/>
                          <a:latin typeface="+mj-ea"/>
                          <a:ea typeface="+mj-ea"/>
                        </a:rPr>
                        <a:t>项目</a:t>
                      </a:r>
                      <a:endParaRPr lang="zh-CN" sz="24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sz="2800" b="1" kern="100" dirty="0">
                          <a:solidFill>
                            <a:schemeClr val="tx1"/>
                          </a:solidFill>
                          <a:effectLst/>
                          <a:latin typeface="+mj-ea"/>
                          <a:ea typeface="+mj-ea"/>
                        </a:rPr>
                        <a:t>金额</a:t>
                      </a:r>
                      <a:r>
                        <a:rPr lang="en-US" altLang="zh-CN" sz="2800" b="1" kern="100" dirty="0">
                          <a:solidFill>
                            <a:schemeClr val="tx1"/>
                          </a:solidFill>
                          <a:effectLst/>
                          <a:latin typeface="+mj-ea"/>
                          <a:ea typeface="+mj-ea"/>
                        </a:rPr>
                        <a:t>:XX</a:t>
                      </a:r>
                      <a:r>
                        <a:rPr lang="zh-CN" sz="2800" b="1" kern="100" dirty="0">
                          <a:solidFill>
                            <a:schemeClr val="tx1"/>
                          </a:solidFill>
                          <a:effectLst/>
                          <a:latin typeface="+mj-ea"/>
                          <a:ea typeface="+mj-ea"/>
                        </a:rPr>
                        <a:t>（</a:t>
                      </a:r>
                      <a:r>
                        <a:rPr lang="zh-CN" altLang="en-US" sz="2800" b="1" kern="100" dirty="0">
                          <a:solidFill>
                            <a:schemeClr val="tx1"/>
                          </a:solidFill>
                          <a:effectLst/>
                          <a:latin typeface="+mj-ea"/>
                          <a:ea typeface="+mj-ea"/>
                        </a:rPr>
                        <a:t>万</a:t>
                      </a:r>
                      <a:r>
                        <a:rPr lang="zh-CN" sz="2800" b="1" kern="100" dirty="0">
                          <a:solidFill>
                            <a:schemeClr val="tx1"/>
                          </a:solidFill>
                          <a:effectLst/>
                          <a:latin typeface="+mj-ea"/>
                          <a:ea typeface="+mj-ea"/>
                        </a:rPr>
                        <a:t>元）</a:t>
                      </a:r>
                      <a:endParaRPr lang="zh-CN" sz="2800" b="1" kern="100" dirty="0">
                        <a:solidFill>
                          <a:schemeClr val="tx1"/>
                        </a:solidFill>
                        <a:effectLst/>
                        <a:latin typeface="+mj-ea"/>
                        <a:ea typeface="+mj-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71297103"/>
                  </a:ext>
                </a:extLst>
              </a:tr>
              <a:tr h="712183">
                <a:tc rowSpan="2">
                  <a:txBody>
                    <a:bodyPr/>
                    <a:lstStyle/>
                    <a:p>
                      <a:pPr algn="just"/>
                      <a:r>
                        <a:rPr lang="zh-CN" altLang="en-US" sz="2000" b="0" kern="100" dirty="0">
                          <a:solidFill>
                            <a:schemeClr val="tx1"/>
                          </a:solidFill>
                          <a:effectLst/>
                          <a:latin typeface="+mn-ea"/>
                          <a:ea typeface="+mn-ea"/>
                          <a:cs typeface="Times New Roman" panose="02020603050405020304" pitchFamily="18" charset="0"/>
                        </a:rPr>
                        <a:t>产品开发</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技术平台搭建</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0" kern="100" dirty="0">
                          <a:solidFill>
                            <a:schemeClr val="tx1"/>
                          </a:solidFill>
                          <a:effectLst/>
                          <a:latin typeface="+mn-ea"/>
                          <a:ea typeface="+mn-ea"/>
                          <a:cs typeface="Times New Roman" panose="02020603050405020304" pitchFamily="18" charset="0"/>
                        </a:rPr>
                        <a:t>550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207883153"/>
                  </a:ext>
                </a:extLst>
              </a:tr>
              <a:tr h="610528">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服务平台搭建</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52287041"/>
                  </a:ext>
                </a:extLst>
              </a:tr>
              <a:tr h="525239">
                <a:tc rowSpan="2">
                  <a:txBody>
                    <a:bodyPr/>
                    <a:lstStyle/>
                    <a:p>
                      <a:pPr algn="just"/>
                      <a:r>
                        <a:rPr lang="zh-CN" sz="2000" b="0" kern="100" dirty="0">
                          <a:solidFill>
                            <a:schemeClr val="tx1"/>
                          </a:solidFill>
                          <a:effectLst/>
                          <a:latin typeface="+mn-ea"/>
                          <a:ea typeface="+mn-ea"/>
                        </a:rPr>
                        <a:t>团队搭建</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工资</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120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3214788"/>
                  </a:ext>
                </a:extLst>
              </a:tr>
              <a:tr h="576424">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办公场所与设备</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500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074266833"/>
                  </a:ext>
                </a:extLst>
              </a:tr>
              <a:tr h="684038">
                <a:tc rowSpan="2">
                  <a:txBody>
                    <a:bodyPr/>
                    <a:lstStyle/>
                    <a:p>
                      <a:pPr algn="just"/>
                      <a:r>
                        <a:rPr lang="zh-CN" sz="2000" b="0" kern="100" dirty="0">
                          <a:solidFill>
                            <a:schemeClr val="tx1"/>
                          </a:solidFill>
                          <a:effectLst/>
                          <a:latin typeface="+mn-ea"/>
                          <a:ea typeface="+mn-ea"/>
                        </a:rPr>
                        <a:t>市场推广</a:t>
                      </a:r>
                      <a:endParaRPr lang="zh-CN" sz="2000" b="0" kern="100" dirty="0">
                        <a:solidFill>
                          <a:schemeClr val="tx1"/>
                        </a:solidFill>
                        <a:effectLst/>
                        <a:latin typeface="+mn-ea"/>
                        <a:ea typeface="+mn-ea"/>
                        <a:cs typeface="Times New Roman" panose="02020603050405020304" pitchFamily="18" charset="0"/>
                      </a:endParaRPr>
                    </a:p>
                  </a:txBody>
                  <a:tcPr marL="135194" marR="135194" marT="67597" marB="6759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CN" sz="1800" b="0" kern="100" dirty="0">
                          <a:solidFill>
                            <a:schemeClr val="tx1"/>
                          </a:solidFill>
                          <a:effectLst/>
                          <a:latin typeface="+mn-ea"/>
                          <a:ea typeface="+mn-ea"/>
                        </a:rPr>
                        <a:t>广告宣传费</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29146487"/>
                  </a:ext>
                </a:extLst>
              </a:tr>
              <a:tr h="734688">
                <a:tc vMerge="1">
                  <a:txBody>
                    <a:bodyPr/>
                    <a:lstStyle/>
                    <a:p>
                      <a:endParaRPr lang="zh-CN" altLang="en-US"/>
                    </a:p>
                  </a:txBody>
                  <a:tcPr/>
                </a:tc>
                <a:tc>
                  <a:txBody>
                    <a:bodyPr/>
                    <a:lstStyle/>
                    <a:p>
                      <a:pPr algn="just"/>
                      <a:r>
                        <a:rPr lang="zh-CN" sz="1800" b="0" kern="100" dirty="0">
                          <a:solidFill>
                            <a:schemeClr val="tx1"/>
                          </a:solidFill>
                          <a:effectLst/>
                          <a:latin typeface="+mn-ea"/>
                          <a:ea typeface="+mn-ea"/>
                        </a:rPr>
                        <a:t>通信及传单费用</a:t>
                      </a:r>
                      <a:endParaRPr lang="zh-CN" sz="18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kern="100" dirty="0">
                          <a:solidFill>
                            <a:schemeClr val="tx1"/>
                          </a:solidFill>
                          <a:effectLst/>
                          <a:latin typeface="+mn-ea"/>
                          <a:ea typeface="+mn-ea"/>
                        </a:rPr>
                        <a:t>200</a:t>
                      </a:r>
                      <a:endParaRPr lang="zh-CN" sz="2000" b="0" kern="100" dirty="0">
                        <a:solidFill>
                          <a:schemeClr val="tx1"/>
                        </a:solidFill>
                        <a:effectLst/>
                        <a:latin typeface="+mn-ea"/>
                        <a:ea typeface="+mn-ea"/>
                        <a:cs typeface="Times New Roman" panose="02020603050405020304" pitchFamily="18" charset="0"/>
                      </a:endParaRPr>
                    </a:p>
                  </a:txBody>
                  <a:tcPr marL="101395" marR="101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34703339"/>
                  </a:ext>
                </a:extLst>
              </a:tr>
            </a:tbl>
          </a:graphicData>
        </a:graphic>
      </p:graphicFrame>
    </p:spTree>
    <p:extLst>
      <p:ext uri="{BB962C8B-B14F-4D97-AF65-F5344CB8AC3E}">
        <p14:creationId xmlns:p14="http://schemas.microsoft.com/office/powerpoint/2010/main" val="3002980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85E5310-779D-4EE7-8F6B-E8F2FBE3E1BC}"/>
              </a:ext>
            </a:extLst>
          </p:cNvPr>
          <p:cNvSpPr>
            <a:spLocks noGrp="1"/>
          </p:cNvSpPr>
          <p:nvPr>
            <p:ph type="body" sz="quarter" idx="10"/>
          </p:nvPr>
        </p:nvSpPr>
        <p:spPr/>
        <p:txBody>
          <a:bodyPr/>
          <a:lstStyle/>
          <a:p>
            <a:pPr lvl="0"/>
            <a:r>
              <a:rPr lang="en-US" altLang="zh-CN" dirty="0"/>
              <a:t>01.</a:t>
            </a:r>
            <a:r>
              <a:rPr lang="zh-CN" altLang="en-US" dirty="0"/>
              <a:t>项目概况</a:t>
            </a:r>
          </a:p>
        </p:txBody>
      </p:sp>
      <p:sp>
        <p:nvSpPr>
          <p:cNvPr id="3" name="文本占位符 2">
            <a:extLst>
              <a:ext uri="{FF2B5EF4-FFF2-40B4-BE49-F238E27FC236}">
                <a16:creationId xmlns:a16="http://schemas.microsoft.com/office/drawing/2014/main" xmlns="" id="{A677B512-F17B-407E-BDDA-4DACC18E404A}"/>
              </a:ext>
            </a:extLst>
          </p:cNvPr>
          <p:cNvSpPr>
            <a:spLocks noGrp="1"/>
          </p:cNvSpPr>
          <p:nvPr>
            <p:ph type="body" sz="quarter" idx="11"/>
          </p:nvPr>
        </p:nvSpPr>
        <p:spPr>
          <a:xfrm>
            <a:off x="2723212" y="577850"/>
            <a:ext cx="3372788" cy="249299"/>
          </a:xfrm>
        </p:spPr>
        <p:txBody>
          <a:bodyPr/>
          <a:lstStyle/>
          <a:p>
            <a:r>
              <a:rPr lang="en-US" altLang="zh-CN" dirty="0"/>
              <a:t>PROJECT OVERVIEW</a:t>
            </a:r>
            <a:endParaRPr lang="zh-CN" altLang="en-US" dirty="0"/>
          </a:p>
        </p:txBody>
      </p:sp>
      <p:grpSp>
        <p:nvGrpSpPr>
          <p:cNvPr id="29" name="组合 28">
            <a:extLst>
              <a:ext uri="{FF2B5EF4-FFF2-40B4-BE49-F238E27FC236}">
                <a16:creationId xmlns:a16="http://schemas.microsoft.com/office/drawing/2014/main" xmlns="" id="{33BE14E9-7BE3-4294-868A-288783377A71}"/>
              </a:ext>
            </a:extLst>
          </p:cNvPr>
          <p:cNvGrpSpPr/>
          <p:nvPr/>
        </p:nvGrpSpPr>
        <p:grpSpPr>
          <a:xfrm>
            <a:off x="9542777" y="341302"/>
            <a:ext cx="1976121" cy="788291"/>
            <a:chOff x="1651086" y="1188625"/>
            <a:chExt cx="1122851" cy="447914"/>
          </a:xfrm>
          <a:solidFill>
            <a:schemeClr val="accent2"/>
          </a:solidFill>
        </p:grpSpPr>
        <p:sp>
          <p:nvSpPr>
            <p:cNvPr id="30" name="Rectangle 4">
              <a:extLst>
                <a:ext uri="{FF2B5EF4-FFF2-40B4-BE49-F238E27FC236}">
                  <a16:creationId xmlns:a16="http://schemas.microsoft.com/office/drawing/2014/main" xmlns="" id="{01A1F4C2-8ED0-4BD7-9151-46B59B50C5F1}"/>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1.4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预计回报</a:t>
              </a:r>
            </a:p>
          </p:txBody>
        </p:sp>
        <p:sp>
          <p:nvSpPr>
            <p:cNvPr id="31" name="Right Triangle 5">
              <a:extLst>
                <a:ext uri="{FF2B5EF4-FFF2-40B4-BE49-F238E27FC236}">
                  <a16:creationId xmlns:a16="http://schemas.microsoft.com/office/drawing/2014/main" xmlns="" id="{0D012335-EA11-437E-8CA6-F0541AECB342}"/>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7" name="矩形 7">
            <a:extLst>
              <a:ext uri="{FF2B5EF4-FFF2-40B4-BE49-F238E27FC236}">
                <a16:creationId xmlns:a16="http://schemas.microsoft.com/office/drawing/2014/main" xmlns="" id="{7E307775-667D-42C0-8F48-8A5BD837C579}"/>
              </a:ext>
            </a:extLst>
          </p:cNvPr>
          <p:cNvSpPr/>
          <p:nvPr/>
        </p:nvSpPr>
        <p:spPr>
          <a:xfrm>
            <a:off x="660400" y="1691640"/>
            <a:ext cx="5401735" cy="4442460"/>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8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矩形 8">
            <a:extLst>
              <a:ext uri="{FF2B5EF4-FFF2-40B4-BE49-F238E27FC236}">
                <a16:creationId xmlns:a16="http://schemas.microsoft.com/office/drawing/2014/main" xmlns="" id="{2029D346-5817-4461-963D-DBE60A0CFC71}"/>
              </a:ext>
            </a:extLst>
          </p:cNvPr>
          <p:cNvSpPr/>
          <p:nvPr/>
        </p:nvSpPr>
        <p:spPr>
          <a:xfrm>
            <a:off x="6386847" y="1691640"/>
            <a:ext cx="5144753" cy="4442460"/>
          </a:xfrm>
          <a:custGeom>
            <a:avLst/>
            <a:gdLst>
              <a:gd name="connsiteX0" fmla="*/ 108000 w 4488623"/>
              <a:gd name="connsiteY0" fmla="*/ 0 h 3447622"/>
              <a:gd name="connsiteX1" fmla="*/ 4380622 w 4488623"/>
              <a:gd name="connsiteY1" fmla="*/ 0 h 3447622"/>
              <a:gd name="connsiteX2" fmla="*/ 4488623 w 4488623"/>
              <a:gd name="connsiteY2" fmla="*/ 108000 h 3447622"/>
              <a:gd name="connsiteX3" fmla="*/ 4488623 w 4488623"/>
              <a:gd name="connsiteY3" fmla="*/ 3339622 h 3447622"/>
              <a:gd name="connsiteX4" fmla="*/ 4380622 w 4488623"/>
              <a:gd name="connsiteY4" fmla="*/ 3447622 h 3447622"/>
              <a:gd name="connsiteX5" fmla="*/ 108000 w 4488623"/>
              <a:gd name="connsiteY5" fmla="*/ 3447622 h 3447622"/>
              <a:gd name="connsiteX6" fmla="*/ 0 w 4488623"/>
              <a:gd name="connsiteY6" fmla="*/ 3339622 h 3447622"/>
              <a:gd name="connsiteX7" fmla="*/ 0 w 4488623"/>
              <a:gd name="connsiteY7" fmla="*/ 108000 h 3447622"/>
              <a:gd name="connsiteX8" fmla="*/ 108000 w 4488623"/>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623" h="3447622">
                <a:moveTo>
                  <a:pt x="108000" y="0"/>
                </a:moveTo>
                <a:lnTo>
                  <a:pt x="4380622" y="0"/>
                </a:lnTo>
                <a:cubicBezTo>
                  <a:pt x="4440239" y="0"/>
                  <a:pt x="4488623" y="48384"/>
                  <a:pt x="4488623" y="108000"/>
                </a:cubicBezTo>
                <a:lnTo>
                  <a:pt x="4488623" y="3339622"/>
                </a:lnTo>
                <a:cubicBezTo>
                  <a:pt x="4488623" y="3399238"/>
                  <a:pt x="4440239" y="3447622"/>
                  <a:pt x="4380622" y="3447622"/>
                </a:cubicBezTo>
                <a:lnTo>
                  <a:pt x="108000" y="3447622"/>
                </a:lnTo>
                <a:cubicBezTo>
                  <a:pt x="48384" y="3447622"/>
                  <a:pt x="0" y="3399238"/>
                  <a:pt x="0" y="3339622"/>
                </a:cubicBezTo>
                <a:lnTo>
                  <a:pt x="0" y="108000"/>
                </a:lnTo>
                <a:cubicBezTo>
                  <a:pt x="0" y="48384"/>
                  <a:pt x="48384" y="0"/>
                  <a:pt x="108000" y="0"/>
                </a:cubicBezTo>
              </a:path>
            </a:pathLst>
          </a:custGeom>
          <a:solidFill>
            <a:schemeClr val="bg1">
              <a:lumMod val="95000"/>
              <a:alpha val="8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9" name="图表 38">
            <a:extLst>
              <a:ext uri="{FF2B5EF4-FFF2-40B4-BE49-F238E27FC236}">
                <a16:creationId xmlns:a16="http://schemas.microsoft.com/office/drawing/2014/main" xmlns="" id="{EE4C182C-476D-40AD-9FF9-777F7553141B}"/>
              </a:ext>
            </a:extLst>
          </p:cNvPr>
          <p:cNvGraphicFramePr/>
          <p:nvPr>
            <p:extLst>
              <p:ext uri="{D42A27DB-BD31-4B8C-83A1-F6EECF244321}">
                <p14:modId xmlns:p14="http://schemas.microsoft.com/office/powerpoint/2010/main" val="2568362379"/>
              </p:ext>
            </p:extLst>
          </p:nvPr>
        </p:nvGraphicFramePr>
        <p:xfrm>
          <a:off x="6557677" y="2608920"/>
          <a:ext cx="4793630" cy="33088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图表 39">
            <a:extLst>
              <a:ext uri="{FF2B5EF4-FFF2-40B4-BE49-F238E27FC236}">
                <a16:creationId xmlns:a16="http://schemas.microsoft.com/office/drawing/2014/main" xmlns="" id="{9AF44999-3894-4097-9008-AF502CCD2D0C}"/>
              </a:ext>
            </a:extLst>
          </p:cNvPr>
          <p:cNvGraphicFramePr/>
          <p:nvPr>
            <p:extLst>
              <p:ext uri="{D42A27DB-BD31-4B8C-83A1-F6EECF244321}">
                <p14:modId xmlns:p14="http://schemas.microsoft.com/office/powerpoint/2010/main" val="717842743"/>
              </p:ext>
            </p:extLst>
          </p:nvPr>
        </p:nvGraphicFramePr>
        <p:xfrm>
          <a:off x="660400" y="2916175"/>
          <a:ext cx="5324088" cy="3001576"/>
        </p:xfrm>
        <a:graphic>
          <a:graphicData uri="http://schemas.openxmlformats.org/drawingml/2006/chart">
            <c:chart xmlns:c="http://schemas.openxmlformats.org/drawingml/2006/chart" xmlns:r="http://schemas.openxmlformats.org/officeDocument/2006/relationships" r:id="rId4"/>
          </a:graphicData>
        </a:graphic>
      </p:graphicFrame>
      <p:grpSp>
        <p:nvGrpSpPr>
          <p:cNvPr id="6" name="组合 5">
            <a:extLst>
              <a:ext uri="{FF2B5EF4-FFF2-40B4-BE49-F238E27FC236}">
                <a16:creationId xmlns:a16="http://schemas.microsoft.com/office/drawing/2014/main" xmlns="" id="{583C4885-8B92-4E1C-B7C8-C4711959014B}"/>
              </a:ext>
            </a:extLst>
          </p:cNvPr>
          <p:cNvGrpSpPr/>
          <p:nvPr/>
        </p:nvGrpSpPr>
        <p:grpSpPr>
          <a:xfrm>
            <a:off x="6643829" y="2039324"/>
            <a:ext cx="2542779" cy="726066"/>
            <a:chOff x="6821409" y="2039324"/>
            <a:chExt cx="2542779" cy="726066"/>
          </a:xfrm>
        </p:grpSpPr>
        <p:sp>
          <p:nvSpPr>
            <p:cNvPr id="43" name="文本框 42">
              <a:extLst>
                <a:ext uri="{FF2B5EF4-FFF2-40B4-BE49-F238E27FC236}">
                  <a16:creationId xmlns:a16="http://schemas.microsoft.com/office/drawing/2014/main" xmlns="" id="{394C5500-E89C-4252-8B0E-A74EB7A3D56A}"/>
                </a:ext>
              </a:extLst>
            </p:cNvPr>
            <p:cNvSpPr txBox="1"/>
            <p:nvPr/>
          </p:nvSpPr>
          <p:spPr>
            <a:xfrm>
              <a:off x="6821409" y="2039324"/>
              <a:ext cx="1101068" cy="307777"/>
            </a:xfrm>
            <a:prstGeom prst="rect">
              <a:avLst/>
            </a:prstGeom>
            <a:noFill/>
          </p:spPr>
          <p:txBody>
            <a:bodyPr wrap="square" lIns="0" tIns="0" rIns="0" bIns="0" rtlCol="0">
              <a:spAutoFit/>
            </a:bodyPr>
            <a:lstStyle/>
            <a:p>
              <a:pPr marR="0" lvl="0" indent="0" fontAlgn="auto">
                <a:lnSpc>
                  <a:spcPct val="100000"/>
                </a:lnSpc>
                <a:spcBef>
                  <a:spcPts val="0"/>
                </a:spcBef>
                <a:spcAft>
                  <a:spcPts val="0"/>
                </a:spcAft>
                <a:buClrTx/>
                <a:buSzTx/>
                <a:buFontTx/>
                <a:buNone/>
                <a:tabLst/>
                <a:defRPr/>
              </a:pPr>
              <a:r>
                <a:rPr lang="zh-CN" altLang="en-US" sz="2000" b="1" dirty="0">
                  <a:latin typeface="+mj-ea"/>
                  <a:ea typeface="+mj-ea"/>
                </a:rPr>
                <a:t>预计回报</a:t>
              </a:r>
            </a:p>
          </p:txBody>
        </p:sp>
        <p:sp>
          <p:nvSpPr>
            <p:cNvPr id="44" name="文本框 43">
              <a:extLst>
                <a:ext uri="{FF2B5EF4-FFF2-40B4-BE49-F238E27FC236}">
                  <a16:creationId xmlns:a16="http://schemas.microsoft.com/office/drawing/2014/main" xmlns="" id="{5D72E97E-3FCB-4FE8-91A5-793D6DF05F15}"/>
                </a:ext>
              </a:extLst>
            </p:cNvPr>
            <p:cNvSpPr txBox="1"/>
            <p:nvPr/>
          </p:nvSpPr>
          <p:spPr>
            <a:xfrm>
              <a:off x="6821409" y="2396058"/>
              <a:ext cx="2542779" cy="369332"/>
            </a:xfrm>
            <a:prstGeom prst="rect">
              <a:avLst/>
            </a:prstGeom>
            <a:noFill/>
          </p:spPr>
          <p:txBody>
            <a:bodyPr wrap="square" lIns="0" tIns="0" rIns="0" bIns="0"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2.37-4.18</a:t>
              </a: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倍回报</a:t>
              </a:r>
            </a:p>
          </p:txBody>
        </p:sp>
      </p:grpSp>
      <p:grpSp>
        <p:nvGrpSpPr>
          <p:cNvPr id="7" name="组合 6">
            <a:extLst>
              <a:ext uri="{FF2B5EF4-FFF2-40B4-BE49-F238E27FC236}">
                <a16:creationId xmlns:a16="http://schemas.microsoft.com/office/drawing/2014/main" xmlns="" id="{3DD4AC41-A910-4CCA-AAB9-2D39975E5EED}"/>
              </a:ext>
            </a:extLst>
          </p:cNvPr>
          <p:cNvGrpSpPr/>
          <p:nvPr/>
        </p:nvGrpSpPr>
        <p:grpSpPr>
          <a:xfrm>
            <a:off x="917382" y="2039324"/>
            <a:ext cx="3282950" cy="1369294"/>
            <a:chOff x="917382" y="2039324"/>
            <a:chExt cx="3282950" cy="1369294"/>
          </a:xfrm>
        </p:grpSpPr>
        <p:sp>
          <p:nvSpPr>
            <p:cNvPr id="23" name="文本框 22">
              <a:extLst>
                <a:ext uri="{FF2B5EF4-FFF2-40B4-BE49-F238E27FC236}">
                  <a16:creationId xmlns:a16="http://schemas.microsoft.com/office/drawing/2014/main" xmlns="" id="{29AD90C9-5F26-45CC-92F8-A7326D17DBBD}"/>
                </a:ext>
              </a:extLst>
            </p:cNvPr>
            <p:cNvSpPr txBox="1"/>
            <p:nvPr/>
          </p:nvSpPr>
          <p:spPr>
            <a:xfrm>
              <a:off x="917382" y="2039324"/>
              <a:ext cx="2524508" cy="307777"/>
            </a:xfrm>
            <a:prstGeom prst="rect">
              <a:avLst/>
            </a:prstGeom>
            <a:noFill/>
          </p:spPr>
          <p:txBody>
            <a:bodyPr wrap="square" lIns="0" tIns="0" rIns="0" bIns="0">
              <a:spAutoFit/>
            </a:bodyPr>
            <a:lstStyle/>
            <a:p>
              <a:r>
                <a:rPr lang="zh-CN" altLang="en-US" sz="2000" b="1" dirty="0">
                  <a:latin typeface="+mj-ea"/>
                  <a:ea typeface="+mj-ea"/>
                </a:rPr>
                <a:t>预计退出时间</a:t>
              </a:r>
            </a:p>
          </p:txBody>
        </p:sp>
        <p:sp>
          <p:nvSpPr>
            <p:cNvPr id="48" name="文本框 47">
              <a:extLst>
                <a:ext uri="{FF2B5EF4-FFF2-40B4-BE49-F238E27FC236}">
                  <a16:creationId xmlns:a16="http://schemas.microsoft.com/office/drawing/2014/main" xmlns="" id="{F7B9FFC7-4164-443D-8A41-D51293750A21}"/>
                </a:ext>
              </a:extLst>
            </p:cNvPr>
            <p:cNvSpPr txBox="1"/>
            <p:nvPr/>
          </p:nvSpPr>
          <p:spPr>
            <a:xfrm>
              <a:off x="917382" y="2916175"/>
              <a:ext cx="3244833" cy="492443"/>
            </a:xfrm>
            <a:prstGeom prst="rect">
              <a:avLst/>
            </a:prstGeom>
            <a:noFill/>
          </p:spPr>
          <p:txBody>
            <a:bodyPr wrap="square" lIns="0" tIns="0" rIns="0" bIns="0" rtlCol="0">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Light"/>
                  <a:ea typeface="微软雅黑 Light"/>
                  <a:cs typeface="+mn-cs"/>
                </a:rPr>
                <a:t>锁定期结束后可退出，具体时间可能会根据最终交易方案变动</a:t>
              </a:r>
              <a:endParaRPr kumimoji="0" lang="zh-CN" altLang="en-US" sz="1600" b="0" i="0" u="none" strike="noStrike" kern="0" cap="none" spc="0" normalizeH="0" baseline="0" noProof="0" dirty="0">
                <a:ln>
                  <a:noFill/>
                </a:ln>
                <a:solidFill>
                  <a:prstClr val="black">
                    <a:lumMod val="75000"/>
                    <a:lumOff val="25000"/>
                  </a:prstClr>
                </a:solidFill>
                <a:effectLst/>
                <a:uLnTx/>
                <a:uFillTx/>
                <a:latin typeface="+mn-ea"/>
              </a:endParaRPr>
            </a:p>
          </p:txBody>
        </p:sp>
        <p:sp>
          <p:nvSpPr>
            <p:cNvPr id="49" name="文本框 48">
              <a:extLst>
                <a:ext uri="{FF2B5EF4-FFF2-40B4-BE49-F238E27FC236}">
                  <a16:creationId xmlns:a16="http://schemas.microsoft.com/office/drawing/2014/main" xmlns="" id="{8B30B13B-53C7-4D24-BD55-3DDC90639C97}"/>
                </a:ext>
              </a:extLst>
            </p:cNvPr>
            <p:cNvSpPr txBox="1"/>
            <p:nvPr/>
          </p:nvSpPr>
          <p:spPr>
            <a:xfrm>
              <a:off x="917382" y="2396058"/>
              <a:ext cx="3282950" cy="369332"/>
            </a:xfrm>
            <a:prstGeom prst="rect">
              <a:avLst/>
            </a:prstGeom>
            <a:noFill/>
          </p:spPr>
          <p:txBody>
            <a:bodyPr wrap="none" lIns="0" tIns="0" rIns="0" bIns="0"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预计标的于</a:t>
              </a:r>
              <a:r>
                <a:rPr kumimoji="0" lang="en-US" altLang="zh-CN"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3-5</a:t>
              </a:r>
              <a:r>
                <a:rPr kumimoji="0" lang="zh-CN" altLang="en-US" sz="2400" b="1" i="0" u="none" strike="noStrike" kern="0" cap="none" spc="0" normalizeH="0" baseline="0" noProof="0" dirty="0">
                  <a:ln>
                    <a:noFill/>
                  </a:ln>
                  <a:solidFill>
                    <a:schemeClr val="accent4"/>
                  </a:solidFill>
                  <a:effectLst/>
                  <a:uLnTx/>
                  <a:uFillTx/>
                  <a:latin typeface="+mj-ea"/>
                  <a:ea typeface="+mj-ea"/>
                  <a:cs typeface="阿里巴巴普惠体 B" panose="00020600040101010101" pitchFamily="18" charset="-122"/>
                </a:rPr>
                <a:t>年后上市</a:t>
              </a:r>
            </a:p>
          </p:txBody>
        </p:sp>
      </p:grpSp>
    </p:spTree>
    <p:extLst>
      <p:ext uri="{BB962C8B-B14F-4D97-AF65-F5344CB8AC3E}">
        <p14:creationId xmlns:p14="http://schemas.microsoft.com/office/powerpoint/2010/main" val="2886864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05.</a:t>
            </a:r>
            <a:r>
              <a:rPr lang="zh-CN" altLang="en-US" dirty="0"/>
              <a:t>财务融资</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r>
              <a:rPr lang="en-US" altLang="zh-CN" dirty="0"/>
              <a:t>FINANCIAL FINANCING</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5.6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发展规划</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 name="任意多边形: 形状 1">
            <a:extLst>
              <a:ext uri="{FF2B5EF4-FFF2-40B4-BE49-F238E27FC236}">
                <a16:creationId xmlns:a16="http://schemas.microsoft.com/office/drawing/2014/main" xmlns="" id="{9AE29163-BA26-4721-BCDB-9509DB0B1AC2}"/>
              </a:ext>
            </a:extLst>
          </p:cNvPr>
          <p:cNvSpPr/>
          <p:nvPr/>
        </p:nvSpPr>
        <p:spPr>
          <a:xfrm>
            <a:off x="-449565" y="1345104"/>
            <a:ext cx="12856237" cy="6231747"/>
          </a:xfrm>
          <a:custGeom>
            <a:avLst/>
            <a:gdLst>
              <a:gd name="connsiteX0" fmla="*/ 0 w 10172701"/>
              <a:gd name="connsiteY0" fmla="*/ 3629025 h 3629025"/>
              <a:gd name="connsiteX1" fmla="*/ 3886201 w 10172701"/>
              <a:gd name="connsiteY1" fmla="*/ 3071813 h 3629025"/>
              <a:gd name="connsiteX2" fmla="*/ 7800976 w 10172701"/>
              <a:gd name="connsiteY2" fmla="*/ 1771650 h 3629025"/>
              <a:gd name="connsiteX3" fmla="*/ 10172701 w 10172701"/>
              <a:gd name="connsiteY3" fmla="*/ 0 h 3629025"/>
              <a:gd name="connsiteX0" fmla="*/ 0 w 10172701"/>
              <a:gd name="connsiteY0" fmla="*/ 3629025 h 3629025"/>
              <a:gd name="connsiteX1" fmla="*/ 3886201 w 10172701"/>
              <a:gd name="connsiteY1" fmla="*/ 3071813 h 3629025"/>
              <a:gd name="connsiteX2" fmla="*/ 7419933 w 10172701"/>
              <a:gd name="connsiteY2" fmla="*/ 1523704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419933 w 10172701"/>
              <a:gd name="connsiteY2" fmla="*/ 1523704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10172701 w 10172701"/>
              <a:gd name="connsiteY3"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808643 w 10172701"/>
              <a:gd name="connsiteY3" fmla="*/ 623621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685478 w 10172701"/>
              <a:gd name="connsiteY3" fmla="*/ 551492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292919 w 10172701"/>
              <a:gd name="connsiteY2" fmla="*/ 1365920 h 3629025"/>
              <a:gd name="connsiteX3" fmla="*/ 8673162 w 10172701"/>
              <a:gd name="connsiteY3" fmla="*/ 419255 h 3629025"/>
              <a:gd name="connsiteX4" fmla="*/ 10172701 w 10172701"/>
              <a:gd name="connsiteY4" fmla="*/ 0 h 3629025"/>
              <a:gd name="connsiteX0" fmla="*/ 0 w 10172701"/>
              <a:gd name="connsiteY0" fmla="*/ 3629025 h 3629025"/>
              <a:gd name="connsiteX1" fmla="*/ 3701453 w 10172701"/>
              <a:gd name="connsiteY1" fmla="*/ 2970380 h 3629025"/>
              <a:gd name="connsiteX2" fmla="*/ 7071221 w 10172701"/>
              <a:gd name="connsiteY2" fmla="*/ 1414006 h 3629025"/>
              <a:gd name="connsiteX3" fmla="*/ 8673162 w 10172701"/>
              <a:gd name="connsiteY3" fmla="*/ 419255 h 3629025"/>
              <a:gd name="connsiteX4" fmla="*/ 10172701 w 10172701"/>
              <a:gd name="connsiteY4" fmla="*/ 0 h 3629025"/>
              <a:gd name="connsiteX0" fmla="*/ 0 w 10172701"/>
              <a:gd name="connsiteY0" fmla="*/ 3629025 h 3629025"/>
              <a:gd name="connsiteX1" fmla="*/ 3701453 w 10172701"/>
              <a:gd name="connsiteY1" fmla="*/ 2970380 h 3629025"/>
              <a:gd name="connsiteX2" fmla="*/ 6849523 w 10172701"/>
              <a:gd name="connsiteY2" fmla="*/ 1414006 h 3629025"/>
              <a:gd name="connsiteX3" fmla="*/ 8673162 w 10172701"/>
              <a:gd name="connsiteY3" fmla="*/ 419255 h 3629025"/>
              <a:gd name="connsiteX4" fmla="*/ 10172701 w 10172701"/>
              <a:gd name="connsiteY4" fmla="*/ 0 h 3629025"/>
              <a:gd name="connsiteX0" fmla="*/ 0 w 10172701"/>
              <a:gd name="connsiteY0" fmla="*/ 3629025 h 3629025"/>
              <a:gd name="connsiteX1" fmla="*/ 3565971 w 10172701"/>
              <a:gd name="connsiteY1" fmla="*/ 2922294 h 3629025"/>
              <a:gd name="connsiteX2" fmla="*/ 6849523 w 10172701"/>
              <a:gd name="connsiteY2" fmla="*/ 1414006 h 3629025"/>
              <a:gd name="connsiteX3" fmla="*/ 8673162 w 10172701"/>
              <a:gd name="connsiteY3" fmla="*/ 419255 h 3629025"/>
              <a:gd name="connsiteX4" fmla="*/ 10172701 w 10172701"/>
              <a:gd name="connsiteY4" fmla="*/ 0 h 3629025"/>
              <a:gd name="connsiteX0" fmla="*/ 0 w 10135751"/>
              <a:gd name="connsiteY0" fmla="*/ 3604982 h 3604982"/>
              <a:gd name="connsiteX1" fmla="*/ 3529021 w 10135751"/>
              <a:gd name="connsiteY1" fmla="*/ 2922294 h 3604982"/>
              <a:gd name="connsiteX2" fmla="*/ 6812573 w 10135751"/>
              <a:gd name="connsiteY2" fmla="*/ 1414006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135751"/>
              <a:gd name="connsiteY0" fmla="*/ 3604982 h 3604982"/>
              <a:gd name="connsiteX1" fmla="*/ 3529021 w 10135751"/>
              <a:gd name="connsiteY1" fmla="*/ 2922294 h 3604982"/>
              <a:gd name="connsiteX2" fmla="*/ 6750990 w 10135751"/>
              <a:gd name="connsiteY2" fmla="*/ 1389963 h 3604982"/>
              <a:gd name="connsiteX3" fmla="*/ 8636212 w 10135751"/>
              <a:gd name="connsiteY3" fmla="*/ 419255 h 3604982"/>
              <a:gd name="connsiteX4" fmla="*/ 10135751 w 10135751"/>
              <a:gd name="connsiteY4" fmla="*/ 0 h 3604982"/>
              <a:gd name="connsiteX0" fmla="*/ 0 w 10244212"/>
              <a:gd name="connsiteY0" fmla="*/ 3644507 h 3644507"/>
              <a:gd name="connsiteX1" fmla="*/ 3529021 w 10244212"/>
              <a:gd name="connsiteY1" fmla="*/ 2961819 h 3644507"/>
              <a:gd name="connsiteX2" fmla="*/ 6750990 w 10244212"/>
              <a:gd name="connsiteY2" fmla="*/ 1429488 h 3644507"/>
              <a:gd name="connsiteX3" fmla="*/ 8636212 w 10244212"/>
              <a:gd name="connsiteY3" fmla="*/ 458780 h 3644507"/>
              <a:gd name="connsiteX4" fmla="*/ 10135751 w 10244212"/>
              <a:gd name="connsiteY4" fmla="*/ 39525 h 3644507"/>
              <a:gd name="connsiteX5" fmla="*/ 10126514 w 10244212"/>
              <a:gd name="connsiteY5" fmla="*/ 13979 h 3644507"/>
              <a:gd name="connsiteX0" fmla="*/ 0 w 10233122"/>
              <a:gd name="connsiteY0" fmla="*/ 3605960 h 4086830"/>
              <a:gd name="connsiteX1" fmla="*/ 3529021 w 10233122"/>
              <a:gd name="connsiteY1" fmla="*/ 2923272 h 4086830"/>
              <a:gd name="connsiteX2" fmla="*/ 6750990 w 10233122"/>
              <a:gd name="connsiteY2" fmla="*/ 1390941 h 4086830"/>
              <a:gd name="connsiteX3" fmla="*/ 8636212 w 10233122"/>
              <a:gd name="connsiteY3" fmla="*/ 420233 h 4086830"/>
              <a:gd name="connsiteX4" fmla="*/ 10135751 w 10233122"/>
              <a:gd name="connsiteY4" fmla="*/ 978 h 4086830"/>
              <a:gd name="connsiteX5" fmla="*/ 10077248 w 10233122"/>
              <a:gd name="connsiteY5" fmla="*/ 4086825 h 4086830"/>
              <a:gd name="connsiteX0" fmla="*/ 250074 w 10483196"/>
              <a:gd name="connsiteY0" fmla="*/ 3605960 h 4086830"/>
              <a:gd name="connsiteX1" fmla="*/ 264700 w 10483196"/>
              <a:gd name="connsiteY1" fmla="*/ 3593937 h 4086830"/>
              <a:gd name="connsiteX2" fmla="*/ 3779095 w 10483196"/>
              <a:gd name="connsiteY2" fmla="*/ 2923272 h 4086830"/>
              <a:gd name="connsiteX3" fmla="*/ 7001064 w 10483196"/>
              <a:gd name="connsiteY3" fmla="*/ 1390941 h 4086830"/>
              <a:gd name="connsiteX4" fmla="*/ 8886286 w 10483196"/>
              <a:gd name="connsiteY4" fmla="*/ 420233 h 4086830"/>
              <a:gd name="connsiteX5" fmla="*/ 10385825 w 10483196"/>
              <a:gd name="connsiteY5" fmla="*/ 978 h 4086830"/>
              <a:gd name="connsiteX6" fmla="*/ 10327322 w 10483196"/>
              <a:gd name="connsiteY6" fmla="*/ 4086825 h 4086830"/>
              <a:gd name="connsiteX0" fmla="*/ 250074 w 10483196"/>
              <a:gd name="connsiteY0" fmla="*/ 3605960 h 4379325"/>
              <a:gd name="connsiteX1" fmla="*/ 264700 w 10483196"/>
              <a:gd name="connsiteY1" fmla="*/ 3593937 h 4379325"/>
              <a:gd name="connsiteX2" fmla="*/ 3779095 w 10483196"/>
              <a:gd name="connsiteY2" fmla="*/ 2923272 h 4379325"/>
              <a:gd name="connsiteX3" fmla="*/ 7001064 w 10483196"/>
              <a:gd name="connsiteY3" fmla="*/ 1390941 h 4379325"/>
              <a:gd name="connsiteX4" fmla="*/ 8886286 w 10483196"/>
              <a:gd name="connsiteY4" fmla="*/ 420233 h 4379325"/>
              <a:gd name="connsiteX5" fmla="*/ 10385825 w 10483196"/>
              <a:gd name="connsiteY5" fmla="*/ 978 h 4379325"/>
              <a:gd name="connsiteX6" fmla="*/ 10327322 w 10483196"/>
              <a:gd name="connsiteY6" fmla="*/ 4086825 h 4379325"/>
              <a:gd name="connsiteX7" fmla="*/ 10351954 w 10483196"/>
              <a:gd name="connsiteY7" fmla="*/ 4050759 h 4379325"/>
              <a:gd name="connsiteX0" fmla="*/ 256340 w 10489462"/>
              <a:gd name="connsiteY0" fmla="*/ 3605960 h 4462482"/>
              <a:gd name="connsiteX1" fmla="*/ 270966 w 10489462"/>
              <a:gd name="connsiteY1" fmla="*/ 3593937 h 4462482"/>
              <a:gd name="connsiteX2" fmla="*/ 3785361 w 10489462"/>
              <a:gd name="connsiteY2" fmla="*/ 2923272 h 4462482"/>
              <a:gd name="connsiteX3" fmla="*/ 7007330 w 10489462"/>
              <a:gd name="connsiteY3" fmla="*/ 1390941 h 4462482"/>
              <a:gd name="connsiteX4" fmla="*/ 8892552 w 10489462"/>
              <a:gd name="connsiteY4" fmla="*/ 420233 h 4462482"/>
              <a:gd name="connsiteX5" fmla="*/ 10392091 w 10489462"/>
              <a:gd name="connsiteY5" fmla="*/ 978 h 4462482"/>
              <a:gd name="connsiteX6" fmla="*/ 10333588 w 10489462"/>
              <a:gd name="connsiteY6" fmla="*/ 4086825 h 4462482"/>
              <a:gd name="connsiteX7" fmla="*/ 1 w 10489462"/>
              <a:gd name="connsiteY7" fmla="*/ 4315235 h 4462482"/>
              <a:gd name="connsiteX0" fmla="*/ 256340 w 10489462"/>
              <a:gd name="connsiteY0" fmla="*/ 3605960 h 4462482"/>
              <a:gd name="connsiteX1" fmla="*/ 270966 w 10489462"/>
              <a:gd name="connsiteY1" fmla="*/ 3593937 h 4462482"/>
              <a:gd name="connsiteX2" fmla="*/ 3785361 w 10489462"/>
              <a:gd name="connsiteY2" fmla="*/ 2923272 h 4462482"/>
              <a:gd name="connsiteX3" fmla="*/ 7007330 w 10489462"/>
              <a:gd name="connsiteY3" fmla="*/ 1390941 h 4462482"/>
              <a:gd name="connsiteX4" fmla="*/ 8892552 w 10489462"/>
              <a:gd name="connsiteY4" fmla="*/ 420233 h 4462482"/>
              <a:gd name="connsiteX5" fmla="*/ 10392091 w 10489462"/>
              <a:gd name="connsiteY5" fmla="*/ 978 h 4462482"/>
              <a:gd name="connsiteX6" fmla="*/ 10333588 w 10489462"/>
              <a:gd name="connsiteY6" fmla="*/ 4086825 h 4462482"/>
              <a:gd name="connsiteX7" fmla="*/ 1 w 10489462"/>
              <a:gd name="connsiteY7" fmla="*/ 4315235 h 4462482"/>
              <a:gd name="connsiteX8" fmla="*/ 256340 w 10489462"/>
              <a:gd name="connsiteY8" fmla="*/ 3605960 h 4462482"/>
              <a:gd name="connsiteX0" fmla="*/ 256340 w 10553049"/>
              <a:gd name="connsiteY0" fmla="*/ 3605860 h 4814872"/>
              <a:gd name="connsiteX1" fmla="*/ 270966 w 10553049"/>
              <a:gd name="connsiteY1" fmla="*/ 3593837 h 4814872"/>
              <a:gd name="connsiteX2" fmla="*/ 3785361 w 10553049"/>
              <a:gd name="connsiteY2" fmla="*/ 2923172 h 4814872"/>
              <a:gd name="connsiteX3" fmla="*/ 7007330 w 10553049"/>
              <a:gd name="connsiteY3" fmla="*/ 1390841 h 4814872"/>
              <a:gd name="connsiteX4" fmla="*/ 8892552 w 10553049"/>
              <a:gd name="connsiteY4" fmla="*/ 420133 h 4814872"/>
              <a:gd name="connsiteX5" fmla="*/ 10392091 w 10553049"/>
              <a:gd name="connsiteY5" fmla="*/ 878 h 4814872"/>
              <a:gd name="connsiteX6" fmla="*/ 10525931 w 10553049"/>
              <a:gd name="connsiteY6" fmla="*/ 4567590 h 4814872"/>
              <a:gd name="connsiteX7" fmla="*/ 1 w 10553049"/>
              <a:gd name="connsiteY7" fmla="*/ 4315135 h 4814872"/>
              <a:gd name="connsiteX8" fmla="*/ 256340 w 10553049"/>
              <a:gd name="connsiteY8" fmla="*/ 3605860 h 4814872"/>
              <a:gd name="connsiteX0" fmla="*/ 250075 w 10546784"/>
              <a:gd name="connsiteY0" fmla="*/ 3605860 h 4915727"/>
              <a:gd name="connsiteX1" fmla="*/ 264701 w 10546784"/>
              <a:gd name="connsiteY1" fmla="*/ 3593837 h 4915727"/>
              <a:gd name="connsiteX2" fmla="*/ 3779096 w 10546784"/>
              <a:gd name="connsiteY2" fmla="*/ 2923172 h 4915727"/>
              <a:gd name="connsiteX3" fmla="*/ 7001065 w 10546784"/>
              <a:gd name="connsiteY3" fmla="*/ 1390841 h 4915727"/>
              <a:gd name="connsiteX4" fmla="*/ 8886287 w 10546784"/>
              <a:gd name="connsiteY4" fmla="*/ 420133 h 4915727"/>
              <a:gd name="connsiteX5" fmla="*/ 10385826 w 10546784"/>
              <a:gd name="connsiteY5" fmla="*/ 878 h 4915727"/>
              <a:gd name="connsiteX6" fmla="*/ 10519666 w 10546784"/>
              <a:gd name="connsiteY6" fmla="*/ 4567590 h 4915727"/>
              <a:gd name="connsiteX7" fmla="*/ 186079 w 10546784"/>
              <a:gd name="connsiteY7" fmla="*/ 4722022 h 4915727"/>
              <a:gd name="connsiteX8" fmla="*/ 250075 w 10546784"/>
              <a:gd name="connsiteY8" fmla="*/ 3605860 h 491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6784" h="4915727">
                <a:moveTo>
                  <a:pt x="250075" y="3605860"/>
                </a:moveTo>
                <a:cubicBezTo>
                  <a:pt x="252513" y="3603856"/>
                  <a:pt x="-323469" y="3707618"/>
                  <a:pt x="264701" y="3593837"/>
                </a:cubicBezTo>
                <a:cubicBezTo>
                  <a:pt x="852871" y="3480056"/>
                  <a:pt x="2656369" y="3290338"/>
                  <a:pt x="3779096" y="2923172"/>
                </a:cubicBezTo>
                <a:cubicBezTo>
                  <a:pt x="4901823" y="2556006"/>
                  <a:pt x="6149867" y="1818032"/>
                  <a:pt x="7001065" y="1390841"/>
                </a:cubicBezTo>
                <a:cubicBezTo>
                  <a:pt x="7913846" y="963650"/>
                  <a:pt x="8406323" y="647786"/>
                  <a:pt x="8886287" y="420133"/>
                </a:cubicBezTo>
                <a:cubicBezTo>
                  <a:pt x="9649532" y="60242"/>
                  <a:pt x="10158483" y="104815"/>
                  <a:pt x="10385826" y="878"/>
                </a:cubicBezTo>
                <a:cubicBezTo>
                  <a:pt x="10634210" y="-73256"/>
                  <a:pt x="10521590" y="4572912"/>
                  <a:pt x="10519666" y="4567590"/>
                </a:cubicBezTo>
                <a:cubicBezTo>
                  <a:pt x="10514021" y="5242553"/>
                  <a:pt x="180947" y="4729536"/>
                  <a:pt x="186079" y="4722022"/>
                </a:cubicBezTo>
                <a:lnTo>
                  <a:pt x="250075" y="3605860"/>
                </a:lnTo>
                <a:close/>
              </a:path>
            </a:pathLst>
          </a:custGeom>
          <a:gradFill flip="none" rotWithShape="1">
            <a:gsLst>
              <a:gs pos="16000">
                <a:schemeClr val="accent1">
                  <a:alpha val="60000"/>
                </a:schemeClr>
              </a:gs>
              <a:gs pos="100000">
                <a:schemeClr val="accent4">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a:extLst>
              <a:ext uri="{FF2B5EF4-FFF2-40B4-BE49-F238E27FC236}">
                <a16:creationId xmlns:a16="http://schemas.microsoft.com/office/drawing/2014/main" xmlns="" id="{0CACCD7D-8621-49A7-9543-1A3606073CE9}"/>
              </a:ext>
            </a:extLst>
          </p:cNvPr>
          <p:cNvGrpSpPr/>
          <p:nvPr/>
        </p:nvGrpSpPr>
        <p:grpSpPr>
          <a:xfrm>
            <a:off x="660400" y="4037897"/>
            <a:ext cx="245650" cy="1836623"/>
            <a:chOff x="660400" y="2609028"/>
            <a:chExt cx="245650" cy="1836623"/>
          </a:xfrm>
        </p:grpSpPr>
        <p:sp>
          <p:nvSpPr>
            <p:cNvPr id="34" name="椭圆 33">
              <a:extLst>
                <a:ext uri="{FF2B5EF4-FFF2-40B4-BE49-F238E27FC236}">
                  <a16:creationId xmlns:a16="http://schemas.microsoft.com/office/drawing/2014/main" xmlns="" id="{50E18684-425D-428A-BA90-86C9807582BF}"/>
                </a:ext>
              </a:extLst>
            </p:cNvPr>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a:extLst>
                <a:ext uri="{FF2B5EF4-FFF2-40B4-BE49-F238E27FC236}">
                  <a16:creationId xmlns:a16="http://schemas.microsoft.com/office/drawing/2014/main" xmlns="" id="{56BADE76-5B44-4855-956E-93DB5484BA5E}"/>
                </a:ext>
              </a:extLst>
            </p:cNvPr>
            <p:cNvCxnSpPr>
              <a:cxnSpLocks/>
            </p:cNvCxnSpPr>
            <p:nvPr/>
          </p:nvCxnSpPr>
          <p:spPr>
            <a:xfrm>
              <a:off x="776432" y="2609028"/>
              <a:ext cx="0" cy="1563101"/>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xmlns="" id="{1DBB5476-26A4-4542-805B-2C38A9700B2A}"/>
              </a:ext>
            </a:extLst>
          </p:cNvPr>
          <p:cNvGrpSpPr/>
          <p:nvPr/>
        </p:nvGrpSpPr>
        <p:grpSpPr>
          <a:xfrm rot="10800000">
            <a:off x="2723212" y="5254510"/>
            <a:ext cx="245650" cy="1092446"/>
            <a:chOff x="3833072" y="2986531"/>
            <a:chExt cx="245650" cy="1092446"/>
          </a:xfrm>
        </p:grpSpPr>
        <p:sp>
          <p:nvSpPr>
            <p:cNvPr id="37" name="椭圆 36">
              <a:extLst>
                <a:ext uri="{FF2B5EF4-FFF2-40B4-BE49-F238E27FC236}">
                  <a16:creationId xmlns:a16="http://schemas.microsoft.com/office/drawing/2014/main" xmlns="" id="{8AB71DA5-ED0C-4025-AF62-34C7CE23ECA2}"/>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D42D2C52-A722-40D2-B9A8-10FA5526C246}"/>
                </a:ext>
              </a:extLst>
            </p:cNvPr>
            <p:cNvCxnSpPr>
              <a:cxnSpLocks/>
            </p:cNvCxnSpPr>
            <p:nvPr/>
          </p:nvCxnSpPr>
          <p:spPr>
            <a:xfrm rot="10800000" flipV="1">
              <a:off x="3950802" y="2986531"/>
              <a:ext cx="0" cy="816776"/>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AFF9FD1A-00BC-4DCF-9CF8-B973018C549B}"/>
              </a:ext>
            </a:extLst>
          </p:cNvPr>
          <p:cNvGrpSpPr/>
          <p:nvPr/>
        </p:nvGrpSpPr>
        <p:grpSpPr>
          <a:xfrm>
            <a:off x="4457162" y="2368796"/>
            <a:ext cx="245650" cy="2651931"/>
            <a:chOff x="5882100" y="1225919"/>
            <a:chExt cx="245650" cy="2651931"/>
          </a:xfrm>
        </p:grpSpPr>
        <p:sp>
          <p:nvSpPr>
            <p:cNvPr id="40" name="椭圆 39">
              <a:extLst>
                <a:ext uri="{FF2B5EF4-FFF2-40B4-BE49-F238E27FC236}">
                  <a16:creationId xmlns:a16="http://schemas.microsoft.com/office/drawing/2014/main" xmlns="" id="{A0E82183-F7CE-4AF9-AFC3-E08BFE8D9451}"/>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FE017629-3633-4710-91A8-01118A9232DE}"/>
                </a:ext>
              </a:extLst>
            </p:cNvPr>
            <p:cNvCxnSpPr>
              <a:cxnSpLocks/>
            </p:cNvCxnSpPr>
            <p:nvPr/>
          </p:nvCxnSpPr>
          <p:spPr>
            <a:xfrm>
              <a:off x="6001528" y="1225919"/>
              <a:ext cx="0" cy="2392775"/>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EE098C10-0D82-4A47-BF88-6F484F0F2EEE}"/>
              </a:ext>
            </a:extLst>
          </p:cNvPr>
          <p:cNvGrpSpPr/>
          <p:nvPr/>
        </p:nvGrpSpPr>
        <p:grpSpPr>
          <a:xfrm rot="10800000">
            <a:off x="9542777" y="2123146"/>
            <a:ext cx="245650" cy="1855139"/>
            <a:chOff x="7931128" y="1591826"/>
            <a:chExt cx="245650" cy="1855139"/>
          </a:xfrm>
        </p:grpSpPr>
        <p:sp>
          <p:nvSpPr>
            <p:cNvPr id="45" name="椭圆 44">
              <a:extLst>
                <a:ext uri="{FF2B5EF4-FFF2-40B4-BE49-F238E27FC236}">
                  <a16:creationId xmlns:a16="http://schemas.microsoft.com/office/drawing/2014/main" xmlns="" id="{A40BE582-7DE9-4DF4-8250-AA5DBEB1BE2B}"/>
                </a:ext>
              </a:extLst>
            </p:cNvPr>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EFD4CBB6-41F9-4D2E-BF07-025BB04B2B84}"/>
                </a:ext>
              </a:extLst>
            </p:cNvPr>
            <p:cNvCxnSpPr>
              <a:cxnSpLocks/>
            </p:cNvCxnSpPr>
            <p:nvPr/>
          </p:nvCxnSpPr>
          <p:spPr>
            <a:xfrm>
              <a:off x="8052254" y="1591826"/>
              <a:ext cx="0" cy="158136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xmlns="" id="{2EEF0582-6488-49BE-AC08-1118A8D66A52}"/>
              </a:ext>
            </a:extLst>
          </p:cNvPr>
          <p:cNvSpPr txBox="1"/>
          <p:nvPr/>
        </p:nvSpPr>
        <p:spPr>
          <a:xfrm>
            <a:off x="899257" y="4410948"/>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XX</a:t>
            </a:r>
            <a:r>
              <a:rPr lang="zh-CN" altLang="en-US" sz="1600" kern="1200" dirty="0">
                <a:latin typeface="+mn-ea"/>
              </a:rPr>
              <a:t>金融独立运营</a:t>
            </a:r>
          </a:p>
        </p:txBody>
      </p:sp>
      <p:sp>
        <p:nvSpPr>
          <p:cNvPr id="50" name="文本框 49">
            <a:extLst>
              <a:ext uri="{FF2B5EF4-FFF2-40B4-BE49-F238E27FC236}">
                <a16:creationId xmlns:a16="http://schemas.microsoft.com/office/drawing/2014/main" xmlns="" id="{F3DD8D0F-3250-48B4-9FCB-124664DAFA26}"/>
              </a:ext>
            </a:extLst>
          </p:cNvPr>
          <p:cNvSpPr txBox="1"/>
          <p:nvPr/>
        </p:nvSpPr>
        <p:spPr>
          <a:xfrm>
            <a:off x="2970560" y="6012682"/>
            <a:ext cx="2436899"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京保贝上线</a:t>
            </a:r>
          </a:p>
        </p:txBody>
      </p:sp>
      <p:sp>
        <p:nvSpPr>
          <p:cNvPr id="51" name="矩形 50">
            <a:extLst>
              <a:ext uri="{FF2B5EF4-FFF2-40B4-BE49-F238E27FC236}">
                <a16:creationId xmlns:a16="http://schemas.microsoft.com/office/drawing/2014/main" xmlns="" id="{5839538B-3A1A-4FFA-A80D-66CC877E8B00}"/>
              </a:ext>
            </a:extLst>
          </p:cNvPr>
          <p:cNvSpPr/>
          <p:nvPr/>
        </p:nvSpPr>
        <p:spPr>
          <a:xfrm>
            <a:off x="906050" y="4210558"/>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39A4C004-8FFF-43AB-A661-0BF17D36AC90}"/>
              </a:ext>
            </a:extLst>
          </p:cNvPr>
          <p:cNvSpPr txBox="1"/>
          <p:nvPr/>
        </p:nvSpPr>
        <p:spPr>
          <a:xfrm>
            <a:off x="906051" y="4021149"/>
            <a:ext cx="120850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53" name="矩形 52">
            <a:extLst>
              <a:ext uri="{FF2B5EF4-FFF2-40B4-BE49-F238E27FC236}">
                <a16:creationId xmlns:a16="http://schemas.microsoft.com/office/drawing/2014/main" xmlns="" id="{8C3BA41C-0C8C-4E17-9838-5CDA01CA1C5C}"/>
              </a:ext>
            </a:extLst>
          </p:cNvPr>
          <p:cNvSpPr/>
          <p:nvPr/>
        </p:nvSpPr>
        <p:spPr>
          <a:xfrm>
            <a:off x="2979050" y="5805078"/>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8A88E281-C381-4D98-A1F9-6C8B2531F8FB}"/>
              </a:ext>
            </a:extLst>
          </p:cNvPr>
          <p:cNvSpPr txBox="1"/>
          <p:nvPr/>
        </p:nvSpPr>
        <p:spPr>
          <a:xfrm>
            <a:off x="2979050" y="5615669"/>
            <a:ext cx="1403435" cy="307777"/>
          </a:xfrm>
          <a:prstGeom prst="rect">
            <a:avLst/>
          </a:prstGeom>
          <a:noFill/>
        </p:spPr>
        <p:txBody>
          <a:bodyPr wrap="square" lIns="0" tIns="0" rIns="0" bIns="0">
            <a:spAutoFit/>
          </a:bodyPr>
          <a:lstStyle/>
          <a:p>
            <a:r>
              <a:rPr lang="en-US" altLang="zh-CN" sz="2000" b="1" dirty="0">
                <a:latin typeface="+mj-ea"/>
                <a:ea typeface="+mj-ea"/>
              </a:rPr>
              <a:t>20XX.12</a:t>
            </a:r>
            <a:endParaRPr lang="zh-CN" altLang="en-US" sz="2000" b="1" dirty="0">
              <a:latin typeface="+mj-ea"/>
              <a:ea typeface="+mj-ea"/>
            </a:endParaRPr>
          </a:p>
        </p:txBody>
      </p:sp>
      <p:sp>
        <p:nvSpPr>
          <p:cNvPr id="55" name="文本框 54">
            <a:extLst>
              <a:ext uri="{FF2B5EF4-FFF2-40B4-BE49-F238E27FC236}">
                <a16:creationId xmlns:a16="http://schemas.microsoft.com/office/drawing/2014/main" xmlns="" id="{8EA6AF0D-805B-4F49-A32D-3355D058FFDD}"/>
              </a:ext>
            </a:extLst>
          </p:cNvPr>
          <p:cNvSpPr txBox="1"/>
          <p:nvPr/>
        </p:nvSpPr>
        <p:spPr>
          <a:xfrm>
            <a:off x="9786730" y="3353116"/>
            <a:ext cx="1555320"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dirty="0">
                <a:latin typeface="+mn-ea"/>
              </a:rPr>
              <a:t>X</a:t>
            </a:r>
            <a:r>
              <a:rPr lang="zh-CN" altLang="en-US" sz="1600" kern="1200" dirty="0">
                <a:latin typeface="+mn-ea"/>
              </a:rPr>
              <a:t>小贷和快捷支付网银</a:t>
            </a:r>
            <a:r>
              <a:rPr lang="en-US" altLang="zh-CN" sz="1600" kern="1200" dirty="0">
                <a:latin typeface="+mn-ea"/>
              </a:rPr>
              <a:t>+</a:t>
            </a:r>
            <a:r>
              <a:rPr lang="zh-CN" altLang="en-US" sz="1600" kern="1200" dirty="0">
                <a:latin typeface="+mn-ea"/>
              </a:rPr>
              <a:t>上线</a:t>
            </a:r>
          </a:p>
        </p:txBody>
      </p:sp>
      <p:sp>
        <p:nvSpPr>
          <p:cNvPr id="56" name="矩形 55">
            <a:extLst>
              <a:ext uri="{FF2B5EF4-FFF2-40B4-BE49-F238E27FC236}">
                <a16:creationId xmlns:a16="http://schemas.microsoft.com/office/drawing/2014/main" xmlns="" id="{90B3F86E-D881-4D6B-A50C-05AE9B6D7920}"/>
              </a:ext>
            </a:extLst>
          </p:cNvPr>
          <p:cNvSpPr/>
          <p:nvPr/>
        </p:nvSpPr>
        <p:spPr>
          <a:xfrm>
            <a:off x="9795219" y="3145513"/>
            <a:ext cx="1022901"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4771D0E1-F8E9-4F47-B812-A1C9B527DDC5}"/>
              </a:ext>
            </a:extLst>
          </p:cNvPr>
          <p:cNvSpPr txBox="1"/>
          <p:nvPr/>
        </p:nvSpPr>
        <p:spPr>
          <a:xfrm>
            <a:off x="9795221" y="2956104"/>
            <a:ext cx="1138470" cy="307777"/>
          </a:xfrm>
          <a:prstGeom prst="rect">
            <a:avLst/>
          </a:prstGeom>
          <a:noFill/>
        </p:spPr>
        <p:txBody>
          <a:bodyPr wrap="square" lIns="0" tIns="0" rIns="0" bIns="0">
            <a:spAutoFit/>
          </a:bodyPr>
          <a:lstStyle/>
          <a:p>
            <a:r>
              <a:rPr lang="en-US" altLang="zh-CN" sz="2000" b="1" dirty="0">
                <a:latin typeface="+mj-ea"/>
                <a:ea typeface="+mj-ea"/>
              </a:rPr>
              <a:t>20XX.10</a:t>
            </a:r>
            <a:endParaRPr lang="zh-CN" altLang="en-US" sz="2000" b="1" dirty="0">
              <a:latin typeface="+mj-ea"/>
              <a:ea typeface="+mj-ea"/>
            </a:endParaRPr>
          </a:p>
        </p:txBody>
      </p:sp>
      <p:sp>
        <p:nvSpPr>
          <p:cNvPr id="58" name="文本框 57">
            <a:extLst>
              <a:ext uri="{FF2B5EF4-FFF2-40B4-BE49-F238E27FC236}">
                <a16:creationId xmlns:a16="http://schemas.microsoft.com/office/drawing/2014/main" xmlns="" id="{06DFF97F-94DA-4058-B220-9C0FB4D32F46}"/>
              </a:ext>
            </a:extLst>
          </p:cNvPr>
          <p:cNvSpPr txBox="1"/>
          <p:nvPr/>
        </p:nvSpPr>
        <p:spPr>
          <a:xfrm>
            <a:off x="4699415" y="2752640"/>
            <a:ext cx="1704328" cy="696794"/>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信用支付产品</a:t>
            </a:r>
            <a:r>
              <a:rPr lang="en-US" altLang="zh-CN" sz="1600" kern="1200" dirty="0">
                <a:latin typeface="+mn-ea"/>
              </a:rPr>
              <a:t>“XX</a:t>
            </a:r>
            <a:r>
              <a:rPr lang="zh-CN" altLang="en-US" sz="1600" kern="1200" dirty="0">
                <a:latin typeface="+mn-ea"/>
              </a:rPr>
              <a:t>白条”上线</a:t>
            </a:r>
          </a:p>
        </p:txBody>
      </p:sp>
      <p:sp>
        <p:nvSpPr>
          <p:cNvPr id="59" name="矩形 58">
            <a:extLst>
              <a:ext uri="{FF2B5EF4-FFF2-40B4-BE49-F238E27FC236}">
                <a16:creationId xmlns:a16="http://schemas.microsoft.com/office/drawing/2014/main" xmlns="" id="{507F32FD-BBF9-4EBD-9226-E1B539B7539A}"/>
              </a:ext>
            </a:extLst>
          </p:cNvPr>
          <p:cNvSpPr/>
          <p:nvPr/>
        </p:nvSpPr>
        <p:spPr>
          <a:xfrm>
            <a:off x="4706207" y="2552250"/>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A8ADD5A3-058A-4C2C-99FD-B7C0C73CB55F}"/>
              </a:ext>
            </a:extLst>
          </p:cNvPr>
          <p:cNvSpPr txBox="1"/>
          <p:nvPr/>
        </p:nvSpPr>
        <p:spPr>
          <a:xfrm>
            <a:off x="4706208" y="2362841"/>
            <a:ext cx="1208500" cy="307777"/>
          </a:xfrm>
          <a:prstGeom prst="rect">
            <a:avLst/>
          </a:prstGeom>
          <a:noFill/>
        </p:spPr>
        <p:txBody>
          <a:bodyPr wrap="square" lIns="0" tIns="0" rIns="0" bIns="0">
            <a:spAutoFit/>
          </a:bodyPr>
          <a:lstStyle/>
          <a:p>
            <a:r>
              <a:rPr lang="en-US" altLang="zh-CN" sz="2000" b="1" dirty="0">
                <a:latin typeface="+mj-ea"/>
                <a:ea typeface="+mj-ea"/>
              </a:rPr>
              <a:t>20XX.02</a:t>
            </a:r>
            <a:endParaRPr lang="zh-CN" altLang="en-US" sz="2000" b="1" dirty="0">
              <a:latin typeface="+mj-ea"/>
              <a:ea typeface="+mj-ea"/>
            </a:endParaRPr>
          </a:p>
        </p:txBody>
      </p:sp>
      <p:grpSp>
        <p:nvGrpSpPr>
          <p:cNvPr id="61" name="组合 60">
            <a:extLst>
              <a:ext uri="{FF2B5EF4-FFF2-40B4-BE49-F238E27FC236}">
                <a16:creationId xmlns:a16="http://schemas.microsoft.com/office/drawing/2014/main" xmlns="" id="{5F158FB6-A5CA-4E9C-AFAC-BABB146B32CC}"/>
              </a:ext>
            </a:extLst>
          </p:cNvPr>
          <p:cNvGrpSpPr/>
          <p:nvPr/>
        </p:nvGrpSpPr>
        <p:grpSpPr>
          <a:xfrm rot="10800000">
            <a:off x="6411606" y="3796907"/>
            <a:ext cx="245650" cy="1836714"/>
            <a:chOff x="3833072" y="2242263"/>
            <a:chExt cx="245650" cy="1836714"/>
          </a:xfrm>
        </p:grpSpPr>
        <p:sp>
          <p:nvSpPr>
            <p:cNvPr id="62" name="椭圆 61">
              <a:extLst>
                <a:ext uri="{FF2B5EF4-FFF2-40B4-BE49-F238E27FC236}">
                  <a16:creationId xmlns:a16="http://schemas.microsoft.com/office/drawing/2014/main" xmlns="" id="{A0D8EF4C-CAE0-4E59-BEA9-CD8966ECBA9F}"/>
                </a:ext>
              </a:extLst>
            </p:cNvPr>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xmlns="" id="{F449C9E2-7985-4910-BC49-3E56441746CF}"/>
                </a:ext>
              </a:extLst>
            </p:cNvPr>
            <p:cNvCxnSpPr>
              <a:cxnSpLocks/>
            </p:cNvCxnSpPr>
            <p:nvPr/>
          </p:nvCxnSpPr>
          <p:spPr>
            <a:xfrm>
              <a:off x="3950802" y="2242263"/>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a16="http://schemas.microsoft.com/office/drawing/2014/main" xmlns="" id="{C19F7B24-8F4F-4FB7-AAD4-89D833E0154E}"/>
              </a:ext>
            </a:extLst>
          </p:cNvPr>
          <p:cNvSpPr txBox="1"/>
          <p:nvPr/>
        </p:nvSpPr>
        <p:spPr>
          <a:xfrm>
            <a:off x="6658954" y="5343746"/>
            <a:ext cx="2665895"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en-US" altLang="zh-CN" sz="1600" kern="1200" dirty="0">
                <a:latin typeface="+mn-ea"/>
              </a:rPr>
              <a:t>X</a:t>
            </a:r>
            <a:r>
              <a:rPr lang="zh-CN" altLang="en-US" sz="1600" kern="1200" dirty="0">
                <a:latin typeface="+mn-ea"/>
              </a:rPr>
              <a:t>金库、理财及网银钱包上线</a:t>
            </a:r>
          </a:p>
        </p:txBody>
      </p:sp>
      <p:sp>
        <p:nvSpPr>
          <p:cNvPr id="65" name="矩形 64">
            <a:extLst>
              <a:ext uri="{FF2B5EF4-FFF2-40B4-BE49-F238E27FC236}">
                <a16:creationId xmlns:a16="http://schemas.microsoft.com/office/drawing/2014/main" xmlns="" id="{146FDB05-6B45-436A-9A7D-F37332C115E5}"/>
              </a:ext>
            </a:extLst>
          </p:cNvPr>
          <p:cNvSpPr/>
          <p:nvPr/>
        </p:nvSpPr>
        <p:spPr>
          <a:xfrm>
            <a:off x="6667444" y="5136142"/>
            <a:ext cx="1045948" cy="1266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xmlns="" id="{220A5972-049D-4127-B036-677A6585FFDE}"/>
              </a:ext>
            </a:extLst>
          </p:cNvPr>
          <p:cNvSpPr txBox="1"/>
          <p:nvPr/>
        </p:nvSpPr>
        <p:spPr>
          <a:xfrm>
            <a:off x="6667444" y="4946733"/>
            <a:ext cx="1403435" cy="307777"/>
          </a:xfrm>
          <a:prstGeom prst="rect">
            <a:avLst/>
          </a:prstGeom>
          <a:noFill/>
        </p:spPr>
        <p:txBody>
          <a:bodyPr wrap="square" lIns="0" tIns="0" rIns="0" bIns="0">
            <a:spAutoFit/>
          </a:bodyPr>
          <a:lstStyle/>
          <a:p>
            <a:r>
              <a:rPr lang="en-US" altLang="zh-CN" sz="2000" b="1" dirty="0">
                <a:latin typeface="+mj-ea"/>
                <a:ea typeface="+mj-ea"/>
              </a:rPr>
              <a:t>20XX.03</a:t>
            </a:r>
            <a:endParaRPr lang="zh-CN" altLang="en-US" sz="2000" b="1" dirty="0">
              <a:latin typeface="+mj-ea"/>
              <a:ea typeface="+mj-ea"/>
            </a:endParaRPr>
          </a:p>
        </p:txBody>
      </p:sp>
      <p:grpSp>
        <p:nvGrpSpPr>
          <p:cNvPr id="67" name="组合 66">
            <a:extLst>
              <a:ext uri="{FF2B5EF4-FFF2-40B4-BE49-F238E27FC236}">
                <a16:creationId xmlns:a16="http://schemas.microsoft.com/office/drawing/2014/main" xmlns="" id="{05317846-BECC-45FB-9614-BC571CCDFA74}"/>
              </a:ext>
            </a:extLst>
          </p:cNvPr>
          <p:cNvGrpSpPr/>
          <p:nvPr/>
        </p:nvGrpSpPr>
        <p:grpSpPr>
          <a:xfrm>
            <a:off x="7594500" y="1603878"/>
            <a:ext cx="245650" cy="1820200"/>
            <a:chOff x="5882100" y="2057650"/>
            <a:chExt cx="245650" cy="1820200"/>
          </a:xfrm>
        </p:grpSpPr>
        <p:sp>
          <p:nvSpPr>
            <p:cNvPr id="68" name="椭圆 67">
              <a:extLst>
                <a:ext uri="{FF2B5EF4-FFF2-40B4-BE49-F238E27FC236}">
                  <a16:creationId xmlns:a16="http://schemas.microsoft.com/office/drawing/2014/main" xmlns="" id="{D587F2D9-5A65-4DD4-9F6B-C9F88B3154E8}"/>
                </a:ext>
              </a:extLst>
            </p:cNvPr>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a:extLst>
                <a:ext uri="{FF2B5EF4-FFF2-40B4-BE49-F238E27FC236}">
                  <a16:creationId xmlns:a16="http://schemas.microsoft.com/office/drawing/2014/main" xmlns="" id="{FBC27990-C212-4C73-8F99-C88BEF9B7E14}"/>
                </a:ext>
              </a:extLst>
            </p:cNvPr>
            <p:cNvCxnSpPr>
              <a:cxnSpLocks/>
            </p:cNvCxnSpPr>
            <p:nvPr/>
          </p:nvCxnSpPr>
          <p:spPr>
            <a:xfrm>
              <a:off x="6001528" y="2057650"/>
              <a:ext cx="0" cy="1561044"/>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4" name="文本框 73">
            <a:extLst>
              <a:ext uri="{FF2B5EF4-FFF2-40B4-BE49-F238E27FC236}">
                <a16:creationId xmlns:a16="http://schemas.microsoft.com/office/drawing/2014/main" xmlns="" id="{170DE829-EA23-4670-97A8-D536058CDD19}"/>
              </a:ext>
            </a:extLst>
          </p:cNvPr>
          <p:cNvSpPr txBox="1"/>
          <p:nvPr/>
        </p:nvSpPr>
        <p:spPr>
          <a:xfrm>
            <a:off x="7836752" y="1942080"/>
            <a:ext cx="2436903" cy="327462"/>
          </a:xfrm>
          <a:prstGeom prst="rect">
            <a:avLst/>
          </a:prstGeom>
          <a:noFill/>
        </p:spPr>
        <p:txBody>
          <a:bodyPr wrap="square" lIns="0" tIns="0" rIns="0" bIns="0">
            <a:spAutoFit/>
          </a:bodyPr>
          <a:lstStyle/>
          <a:p>
            <a:pPr marL="0" lvl="1" algn="just" defTabSz="1200150">
              <a:lnSpc>
                <a:spcPct val="150000"/>
              </a:lnSpc>
              <a:spcBef>
                <a:spcPct val="0"/>
              </a:spcBef>
              <a:spcAft>
                <a:spcPct val="15000"/>
              </a:spcAft>
            </a:pPr>
            <a:r>
              <a:rPr lang="zh-CN" altLang="en-US" sz="1600" kern="1200" dirty="0">
                <a:latin typeface="+mn-ea"/>
              </a:rPr>
              <a:t>权益类众筹上线</a:t>
            </a:r>
          </a:p>
        </p:txBody>
      </p:sp>
      <p:sp>
        <p:nvSpPr>
          <p:cNvPr id="75" name="矩形 74">
            <a:extLst>
              <a:ext uri="{FF2B5EF4-FFF2-40B4-BE49-F238E27FC236}">
                <a16:creationId xmlns:a16="http://schemas.microsoft.com/office/drawing/2014/main" xmlns="" id="{C6B6D707-1072-463F-A784-7F280CAD12BD}"/>
              </a:ext>
            </a:extLst>
          </p:cNvPr>
          <p:cNvSpPr/>
          <p:nvPr/>
        </p:nvSpPr>
        <p:spPr>
          <a:xfrm>
            <a:off x="7843545" y="1741690"/>
            <a:ext cx="1026890"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xmlns="" id="{857BD4D7-C383-44D2-B14C-9F03295D6A44}"/>
              </a:ext>
            </a:extLst>
          </p:cNvPr>
          <p:cNvSpPr txBox="1"/>
          <p:nvPr/>
        </p:nvSpPr>
        <p:spPr>
          <a:xfrm>
            <a:off x="7843546" y="1552281"/>
            <a:ext cx="1208500" cy="307777"/>
          </a:xfrm>
          <a:prstGeom prst="rect">
            <a:avLst/>
          </a:prstGeom>
          <a:noFill/>
        </p:spPr>
        <p:txBody>
          <a:bodyPr wrap="square" lIns="0" tIns="0" rIns="0" bIns="0">
            <a:spAutoFit/>
          </a:bodyPr>
          <a:lstStyle/>
          <a:p>
            <a:r>
              <a:rPr lang="en-US" altLang="zh-CN" sz="2000" b="1" dirty="0">
                <a:latin typeface="+mj-ea"/>
                <a:ea typeface="+mj-ea"/>
              </a:rPr>
              <a:t>20XX.07</a:t>
            </a:r>
            <a:endParaRPr lang="zh-CN" altLang="en-US" sz="2000" b="1" dirty="0">
              <a:latin typeface="+mj-ea"/>
              <a:ea typeface="+mj-ea"/>
            </a:endParaRPr>
          </a:p>
        </p:txBody>
      </p:sp>
    </p:spTree>
    <p:extLst>
      <p:ext uri="{BB962C8B-B14F-4D97-AF65-F5344CB8AC3E}">
        <p14:creationId xmlns:p14="http://schemas.microsoft.com/office/powerpoint/2010/main" val="12549068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2D435C4D-4615-4A4B-A258-3344653A8514}"/>
              </a:ext>
            </a:extLst>
          </p:cNvPr>
          <p:cNvSpPr>
            <a:spLocks noGrp="1"/>
          </p:cNvSpPr>
          <p:nvPr>
            <p:ph type="body" sz="quarter" idx="12"/>
          </p:nvPr>
        </p:nvSpPr>
        <p:spPr/>
        <p:txBody>
          <a:bodyPr/>
          <a:lstStyle/>
          <a:p>
            <a:r>
              <a:rPr lang="zh-CN" altLang="en-US" dirty="0"/>
              <a:t>风险控制</a:t>
            </a:r>
          </a:p>
        </p:txBody>
      </p:sp>
      <p:sp>
        <p:nvSpPr>
          <p:cNvPr id="5" name="内容占位符 4">
            <a:extLst>
              <a:ext uri="{FF2B5EF4-FFF2-40B4-BE49-F238E27FC236}">
                <a16:creationId xmlns:a16="http://schemas.microsoft.com/office/drawing/2014/main" xmlns="" id="{FE6F6DB8-DD49-4B80-AEEB-9F935AF177CD}"/>
              </a:ext>
            </a:extLst>
          </p:cNvPr>
          <p:cNvSpPr>
            <a:spLocks noGrp="1"/>
          </p:cNvSpPr>
          <p:nvPr>
            <p:ph sz="quarter" idx="11"/>
          </p:nvPr>
        </p:nvSpPr>
        <p:spPr/>
        <p:txBody>
          <a:bodyPr/>
          <a:lstStyle/>
          <a:p>
            <a:r>
              <a:rPr lang="en-US" altLang="zh-CN" dirty="0"/>
              <a:t>RISK CONTROL</a:t>
            </a:r>
          </a:p>
        </p:txBody>
      </p:sp>
      <p:sp>
        <p:nvSpPr>
          <p:cNvPr id="4" name="文本占位符 3">
            <a:extLst>
              <a:ext uri="{FF2B5EF4-FFF2-40B4-BE49-F238E27FC236}">
                <a16:creationId xmlns:a16="http://schemas.microsoft.com/office/drawing/2014/main" xmlns="" id="{DB5DAE64-1E6A-4133-91FB-C1858F5FCFB1}"/>
              </a:ext>
            </a:extLst>
          </p:cNvPr>
          <p:cNvSpPr>
            <a:spLocks noGrp="1"/>
          </p:cNvSpPr>
          <p:nvPr>
            <p:ph type="body" sz="quarter" idx="10"/>
          </p:nvPr>
        </p:nvSpPr>
        <p:spPr/>
        <p:txBody>
          <a:bodyPr/>
          <a:lstStyle/>
          <a:p>
            <a:r>
              <a:rPr lang="en-US" altLang="zh-CN" dirty="0">
                <a:ln w="19050">
                  <a:solidFill>
                    <a:schemeClr val="accent5"/>
                  </a:solidFill>
                </a:ln>
                <a:noFill/>
              </a:rPr>
              <a:t>Part 06</a:t>
            </a:r>
          </a:p>
          <a:p>
            <a:r>
              <a:rPr lang="zh-CN" altLang="en-US" dirty="0">
                <a:solidFill>
                  <a:schemeClr val="tx1"/>
                </a:solidFill>
              </a:rPr>
              <a:t>第六部分</a:t>
            </a:r>
          </a:p>
          <a:p>
            <a:endParaRPr lang="zh-CN" altLang="en-US" dirty="0"/>
          </a:p>
        </p:txBody>
      </p:sp>
    </p:spTree>
    <p:extLst>
      <p:ext uri="{BB962C8B-B14F-4D97-AF65-F5344CB8AC3E}">
        <p14:creationId xmlns:p14="http://schemas.microsoft.com/office/powerpoint/2010/main" val="24328055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矩形 130">
            <a:extLst>
              <a:ext uri="{FF2B5EF4-FFF2-40B4-BE49-F238E27FC236}">
                <a16:creationId xmlns:a16="http://schemas.microsoft.com/office/drawing/2014/main" xmlns="" id="{EDCC74AA-7897-4FC6-9092-CEA24198E137}"/>
              </a:ext>
            </a:extLst>
          </p:cNvPr>
          <p:cNvSpPr/>
          <p:nvPr/>
        </p:nvSpPr>
        <p:spPr>
          <a:xfrm>
            <a:off x="2392680" y="1746973"/>
            <a:ext cx="12420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a:extLst>
              <a:ext uri="{FF2B5EF4-FFF2-40B4-BE49-F238E27FC236}">
                <a16:creationId xmlns:a16="http://schemas.microsoft.com/office/drawing/2014/main" xmlns="" id="{6E73504C-20DF-4CF6-BD30-B070205AEC53}"/>
              </a:ext>
            </a:extLst>
          </p:cNvPr>
          <p:cNvSpPr/>
          <p:nvPr/>
        </p:nvSpPr>
        <p:spPr>
          <a:xfrm>
            <a:off x="1783080" y="3780038"/>
            <a:ext cx="18516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a:extLst>
              <a:ext uri="{FF2B5EF4-FFF2-40B4-BE49-F238E27FC236}">
                <a16:creationId xmlns:a16="http://schemas.microsoft.com/office/drawing/2014/main" xmlns="" id="{4D3C78B6-370B-4DE6-9BC7-2D5EBE2B3535}"/>
              </a:ext>
            </a:extLst>
          </p:cNvPr>
          <p:cNvSpPr/>
          <p:nvPr/>
        </p:nvSpPr>
        <p:spPr>
          <a:xfrm>
            <a:off x="8575299" y="1746973"/>
            <a:ext cx="12420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a16="http://schemas.microsoft.com/office/drawing/2014/main" xmlns="" id="{5B585BE9-2F37-4881-881E-D09325889B9E}"/>
              </a:ext>
            </a:extLst>
          </p:cNvPr>
          <p:cNvSpPr/>
          <p:nvPr/>
        </p:nvSpPr>
        <p:spPr>
          <a:xfrm>
            <a:off x="8557261" y="3780038"/>
            <a:ext cx="1851659"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a:extLst>
              <a:ext uri="{FF2B5EF4-FFF2-40B4-BE49-F238E27FC236}">
                <a16:creationId xmlns:a16="http://schemas.microsoft.com/office/drawing/2014/main" xmlns="" id="{CF3A0ED2-6D7B-4606-9D3D-3692D6F10B97}"/>
              </a:ext>
            </a:extLst>
          </p:cNvPr>
          <p:cNvSpPr/>
          <p:nvPr/>
        </p:nvSpPr>
        <p:spPr>
          <a:xfrm>
            <a:off x="5029201" y="5565844"/>
            <a:ext cx="2133598" cy="126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6.1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风险因素</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52" name="矩形 51">
            <a:extLst>
              <a:ext uri="{FF2B5EF4-FFF2-40B4-BE49-F238E27FC236}">
                <a16:creationId xmlns:a16="http://schemas.microsoft.com/office/drawing/2014/main" xmlns="" id="{76FCD7C7-2E14-4854-880C-DF9235875973}"/>
              </a:ext>
            </a:extLst>
          </p:cNvPr>
          <p:cNvSpPr/>
          <p:nvPr/>
        </p:nvSpPr>
        <p:spPr>
          <a:xfrm>
            <a:off x="4754880" y="5274646"/>
            <a:ext cx="2682240" cy="461665"/>
          </a:xfrm>
          <a:prstGeom prst="rect">
            <a:avLst/>
          </a:prstGeom>
        </p:spPr>
        <p:txBody>
          <a:bodyPr wrap="square">
            <a:spAutoFit/>
          </a:bodyPr>
          <a:lstStyle/>
          <a:p>
            <a:pPr algn="ctr"/>
            <a:r>
              <a:rPr lang="zh-CN" altLang="en-US" sz="2400" b="1" dirty="0">
                <a:latin typeface="+mj-ea"/>
                <a:ea typeface="+mj-ea"/>
              </a:rPr>
              <a:t>变量波动性风险</a:t>
            </a:r>
          </a:p>
        </p:txBody>
      </p:sp>
      <p:sp>
        <p:nvSpPr>
          <p:cNvPr id="53" name="矩形 52">
            <a:extLst>
              <a:ext uri="{FF2B5EF4-FFF2-40B4-BE49-F238E27FC236}">
                <a16:creationId xmlns:a16="http://schemas.microsoft.com/office/drawing/2014/main" xmlns="" id="{9E4E0270-E759-4570-8A21-81C6B0AC78C0}"/>
              </a:ext>
            </a:extLst>
          </p:cNvPr>
          <p:cNvSpPr/>
          <p:nvPr/>
        </p:nvSpPr>
        <p:spPr>
          <a:xfrm>
            <a:off x="3233678" y="5723950"/>
            <a:ext cx="5724644" cy="789127"/>
          </a:xfrm>
          <a:prstGeom prst="rect">
            <a:avLst/>
          </a:prstGeom>
        </p:spPr>
        <p:txBody>
          <a:bodyPr wrap="none">
            <a:spAutoFit/>
          </a:bodyPr>
          <a:lstStyle/>
          <a:p>
            <a:pPr algn="ctr">
              <a:lnSpc>
                <a:spcPct val="150000"/>
              </a:lnSpc>
            </a:pPr>
            <a:r>
              <a:rPr lang="zh-CN" altLang="en-US" sz="1600" dirty="0">
                <a:solidFill>
                  <a:schemeClr val="tx1">
                    <a:lumMod val="75000"/>
                    <a:lumOff val="25000"/>
                  </a:schemeClr>
                </a:solidFill>
                <a:latin typeface="+mn-ea"/>
              </a:rPr>
              <a:t>因市场变量变动而来的风险</a:t>
            </a:r>
            <a:endParaRPr lang="en-US" altLang="zh-CN" sz="1600" dirty="0">
              <a:solidFill>
                <a:schemeClr val="tx1">
                  <a:lumMod val="75000"/>
                  <a:lumOff val="25000"/>
                </a:schemeClr>
              </a:solidFill>
              <a:latin typeface="+mn-ea"/>
            </a:endParaRPr>
          </a:p>
          <a:p>
            <a:pPr algn="ctr">
              <a:lnSpc>
                <a:spcPct val="150000"/>
              </a:lnSpc>
            </a:pPr>
            <a:r>
              <a:rPr lang="zh-CN" altLang="en-US" sz="1600" dirty="0">
                <a:solidFill>
                  <a:schemeClr val="tx1">
                    <a:lumMod val="75000"/>
                    <a:lumOff val="25000"/>
                  </a:schemeClr>
                </a:solidFill>
                <a:latin typeface="+mn-ea"/>
              </a:rPr>
              <a:t>或被定义为金融资产及其组合的价值对市场变量变化的敏感度</a:t>
            </a:r>
          </a:p>
        </p:txBody>
      </p:sp>
      <p:sp>
        <p:nvSpPr>
          <p:cNvPr id="54" name="矩形 53">
            <a:extLst>
              <a:ext uri="{FF2B5EF4-FFF2-40B4-BE49-F238E27FC236}">
                <a16:creationId xmlns:a16="http://schemas.microsoft.com/office/drawing/2014/main" xmlns="" id="{FE37875A-CF2C-4421-9BBF-2E8DC2A7628C}"/>
              </a:ext>
            </a:extLst>
          </p:cNvPr>
          <p:cNvSpPr/>
          <p:nvPr/>
        </p:nvSpPr>
        <p:spPr>
          <a:xfrm>
            <a:off x="976443" y="3478531"/>
            <a:ext cx="2745078" cy="461665"/>
          </a:xfrm>
          <a:prstGeom prst="rect">
            <a:avLst/>
          </a:prstGeom>
        </p:spPr>
        <p:txBody>
          <a:bodyPr wrap="square">
            <a:spAutoFit/>
          </a:bodyPr>
          <a:lstStyle/>
          <a:p>
            <a:pPr algn="r"/>
            <a:r>
              <a:rPr lang="zh-CN" altLang="en-US" sz="2400" b="1" dirty="0">
                <a:latin typeface="+mj-ea"/>
                <a:ea typeface="+mj-ea"/>
              </a:rPr>
              <a:t>股权价格风险</a:t>
            </a:r>
          </a:p>
        </p:txBody>
      </p:sp>
      <p:sp>
        <p:nvSpPr>
          <p:cNvPr id="55" name="矩形 54">
            <a:extLst>
              <a:ext uri="{FF2B5EF4-FFF2-40B4-BE49-F238E27FC236}">
                <a16:creationId xmlns:a16="http://schemas.microsoft.com/office/drawing/2014/main" xmlns="" id="{2942AA77-39D1-4B8B-8756-7345FDD525ED}"/>
              </a:ext>
            </a:extLst>
          </p:cNvPr>
          <p:cNvSpPr/>
          <p:nvPr/>
        </p:nvSpPr>
        <p:spPr>
          <a:xfrm>
            <a:off x="660399" y="3999686"/>
            <a:ext cx="3061122" cy="1158459"/>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56" name="矩形 55">
            <a:extLst>
              <a:ext uri="{FF2B5EF4-FFF2-40B4-BE49-F238E27FC236}">
                <a16:creationId xmlns:a16="http://schemas.microsoft.com/office/drawing/2014/main" xmlns="" id="{C9C39B4D-EF46-47B8-A9BC-B5300E7510FE}"/>
              </a:ext>
            </a:extLst>
          </p:cNvPr>
          <p:cNvSpPr/>
          <p:nvPr/>
        </p:nvSpPr>
        <p:spPr>
          <a:xfrm>
            <a:off x="8470478" y="3495872"/>
            <a:ext cx="3128497" cy="461665"/>
          </a:xfrm>
          <a:prstGeom prst="rect">
            <a:avLst/>
          </a:prstGeom>
        </p:spPr>
        <p:txBody>
          <a:bodyPr wrap="square">
            <a:spAutoFit/>
          </a:bodyPr>
          <a:lstStyle/>
          <a:p>
            <a:r>
              <a:rPr lang="zh-CN" altLang="en-US" sz="2400" b="1" dirty="0">
                <a:latin typeface="+mj-ea"/>
                <a:ea typeface="+mj-ea"/>
              </a:rPr>
              <a:t>商品价格风险</a:t>
            </a:r>
          </a:p>
        </p:txBody>
      </p:sp>
      <p:sp>
        <p:nvSpPr>
          <p:cNvPr id="57" name="矩形 56">
            <a:extLst>
              <a:ext uri="{FF2B5EF4-FFF2-40B4-BE49-F238E27FC236}">
                <a16:creationId xmlns:a16="http://schemas.microsoft.com/office/drawing/2014/main" xmlns="" id="{36420CDC-AD3F-48BC-A6C6-BD4772702488}"/>
              </a:ext>
            </a:extLst>
          </p:cNvPr>
          <p:cNvSpPr/>
          <p:nvPr/>
        </p:nvSpPr>
        <p:spPr>
          <a:xfrm>
            <a:off x="8470478" y="3966273"/>
            <a:ext cx="3048419" cy="115845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58" name="矩形 57">
            <a:extLst>
              <a:ext uri="{FF2B5EF4-FFF2-40B4-BE49-F238E27FC236}">
                <a16:creationId xmlns:a16="http://schemas.microsoft.com/office/drawing/2014/main" xmlns="" id="{6E0ECBB6-72D9-47C8-A796-D9B161AD2DA8}"/>
              </a:ext>
            </a:extLst>
          </p:cNvPr>
          <p:cNvSpPr/>
          <p:nvPr/>
        </p:nvSpPr>
        <p:spPr>
          <a:xfrm>
            <a:off x="8470478" y="1434045"/>
            <a:ext cx="2506742" cy="461665"/>
          </a:xfrm>
          <a:prstGeom prst="rect">
            <a:avLst/>
          </a:prstGeom>
        </p:spPr>
        <p:txBody>
          <a:bodyPr wrap="square">
            <a:spAutoFit/>
          </a:bodyPr>
          <a:lstStyle/>
          <a:p>
            <a:r>
              <a:rPr lang="zh-CN" altLang="en-US" sz="2400" b="1" dirty="0">
                <a:latin typeface="+mj-ea"/>
                <a:ea typeface="+mj-ea"/>
              </a:rPr>
              <a:t>汇率风险</a:t>
            </a:r>
          </a:p>
        </p:txBody>
      </p:sp>
      <p:sp>
        <p:nvSpPr>
          <p:cNvPr id="59" name="矩形 58">
            <a:extLst>
              <a:ext uri="{FF2B5EF4-FFF2-40B4-BE49-F238E27FC236}">
                <a16:creationId xmlns:a16="http://schemas.microsoft.com/office/drawing/2014/main" xmlns="" id="{A2F9D242-2741-4887-BC94-5C31F9B7608F}"/>
              </a:ext>
            </a:extLst>
          </p:cNvPr>
          <p:cNvSpPr/>
          <p:nvPr/>
        </p:nvSpPr>
        <p:spPr>
          <a:xfrm>
            <a:off x="8470478" y="1978901"/>
            <a:ext cx="3061121" cy="115845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60" name="矩形 59">
            <a:extLst>
              <a:ext uri="{FF2B5EF4-FFF2-40B4-BE49-F238E27FC236}">
                <a16:creationId xmlns:a16="http://schemas.microsoft.com/office/drawing/2014/main" xmlns="" id="{1B40B463-82DD-43C9-B99D-3F734CEEBC58}"/>
              </a:ext>
            </a:extLst>
          </p:cNvPr>
          <p:cNvSpPr/>
          <p:nvPr/>
        </p:nvSpPr>
        <p:spPr>
          <a:xfrm>
            <a:off x="1600325" y="1434045"/>
            <a:ext cx="2121196" cy="461665"/>
          </a:xfrm>
          <a:prstGeom prst="rect">
            <a:avLst/>
          </a:prstGeom>
        </p:spPr>
        <p:txBody>
          <a:bodyPr wrap="square">
            <a:spAutoFit/>
          </a:bodyPr>
          <a:lstStyle/>
          <a:p>
            <a:pPr algn="r"/>
            <a:r>
              <a:rPr lang="zh-CN" altLang="en-US" sz="2400" b="1" dirty="0">
                <a:latin typeface="+mj-ea"/>
                <a:ea typeface="+mj-ea"/>
              </a:rPr>
              <a:t>利率风险</a:t>
            </a:r>
          </a:p>
        </p:txBody>
      </p:sp>
      <p:sp>
        <p:nvSpPr>
          <p:cNvPr id="61" name="矩形 60">
            <a:extLst>
              <a:ext uri="{FF2B5EF4-FFF2-40B4-BE49-F238E27FC236}">
                <a16:creationId xmlns:a16="http://schemas.microsoft.com/office/drawing/2014/main" xmlns="" id="{8F8EA15B-E6A6-496E-AF24-B221776DBA95}"/>
              </a:ext>
            </a:extLst>
          </p:cNvPr>
          <p:cNvSpPr/>
          <p:nvPr/>
        </p:nvSpPr>
        <p:spPr>
          <a:xfrm>
            <a:off x="660400" y="1997866"/>
            <a:ext cx="3061121" cy="1158459"/>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mn-ea"/>
              </a:rPr>
              <a:t>因市场变量变动而来的风险，或被定义为金融资产及其组合的价值对市场变量变化的敏感度</a:t>
            </a:r>
          </a:p>
        </p:txBody>
      </p:sp>
      <p:sp>
        <p:nvSpPr>
          <p:cNvPr id="41" name="弧形 40">
            <a:extLst>
              <a:ext uri="{FF2B5EF4-FFF2-40B4-BE49-F238E27FC236}">
                <a16:creationId xmlns:a16="http://schemas.microsoft.com/office/drawing/2014/main" xmlns="" id="{207F4D2A-A992-42D7-88F4-FDFB4EEFE37A}"/>
              </a:ext>
            </a:extLst>
          </p:cNvPr>
          <p:cNvSpPr/>
          <p:nvPr/>
        </p:nvSpPr>
        <p:spPr>
          <a:xfrm>
            <a:off x="4269071" y="1309622"/>
            <a:ext cx="3657004" cy="3657004"/>
          </a:xfrm>
          <a:prstGeom prst="arc">
            <a:avLst>
              <a:gd name="adj1" fmla="val 4340702"/>
              <a:gd name="adj2" fmla="val 4338140"/>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微软雅黑 Light"/>
              <a:cs typeface="+mn-cs"/>
            </a:endParaRPr>
          </a:p>
        </p:txBody>
      </p:sp>
      <p:sp>
        <p:nvSpPr>
          <p:cNvPr id="42" name="椭圆 41">
            <a:extLst>
              <a:ext uri="{FF2B5EF4-FFF2-40B4-BE49-F238E27FC236}">
                <a16:creationId xmlns:a16="http://schemas.microsoft.com/office/drawing/2014/main" xmlns="" id="{74B69B11-C346-40C9-861E-2941368B6F5C}"/>
              </a:ext>
            </a:extLst>
          </p:cNvPr>
          <p:cNvSpPr/>
          <p:nvPr/>
        </p:nvSpPr>
        <p:spPr>
          <a:xfrm>
            <a:off x="4985331" y="2069377"/>
            <a:ext cx="2224484" cy="2224484"/>
          </a:xfrm>
          <a:prstGeom prst="ellipse">
            <a:avLst/>
          </a:prstGeom>
          <a:gradFill>
            <a:gsLst>
              <a:gs pos="20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iconfont-1013-691953">
            <a:extLst>
              <a:ext uri="{FF2B5EF4-FFF2-40B4-BE49-F238E27FC236}">
                <a16:creationId xmlns:a16="http://schemas.microsoft.com/office/drawing/2014/main" xmlns="" id="{EFEC6CAF-974B-4E5E-A984-E818047E7515}"/>
              </a:ext>
            </a:extLst>
          </p:cNvPr>
          <p:cNvSpPr/>
          <p:nvPr/>
        </p:nvSpPr>
        <p:spPr>
          <a:xfrm>
            <a:off x="5621186" y="2640284"/>
            <a:ext cx="949628" cy="944880"/>
          </a:xfrm>
          <a:custGeom>
            <a:avLst/>
            <a:gdLst>
              <a:gd name="T0" fmla="*/ 5649 w 10419"/>
              <a:gd name="T1" fmla="*/ 1176 h 10368"/>
              <a:gd name="T2" fmla="*/ 5263 w 10419"/>
              <a:gd name="T3" fmla="*/ 2076 h 10368"/>
              <a:gd name="T4" fmla="*/ 4802 w 10419"/>
              <a:gd name="T5" fmla="*/ 898 h 10368"/>
              <a:gd name="T6" fmla="*/ 5177 w 10419"/>
              <a:gd name="T7" fmla="*/ 8 h 10368"/>
              <a:gd name="T8" fmla="*/ 2133 w 10419"/>
              <a:gd name="T9" fmla="*/ 1032 h 10368"/>
              <a:gd name="T10" fmla="*/ 3039 w 10419"/>
              <a:gd name="T11" fmla="*/ 1857 h 10368"/>
              <a:gd name="T12" fmla="*/ 3173 w 10419"/>
              <a:gd name="T13" fmla="*/ 2773 h 10368"/>
              <a:gd name="T14" fmla="*/ 2326 w 10419"/>
              <a:gd name="T15" fmla="*/ 2307 h 10368"/>
              <a:gd name="T16" fmla="*/ 1839 w 10419"/>
              <a:gd name="T17" fmla="*/ 1182 h 10368"/>
              <a:gd name="T18" fmla="*/ 2133 w 10419"/>
              <a:gd name="T19" fmla="*/ 1032 h 10368"/>
              <a:gd name="T20" fmla="*/ 8692 w 10419"/>
              <a:gd name="T21" fmla="*/ 1739 h 10368"/>
              <a:gd name="T22" fmla="*/ 7958 w 10419"/>
              <a:gd name="T23" fmla="*/ 2591 h 10368"/>
              <a:gd name="T24" fmla="*/ 7256 w 10419"/>
              <a:gd name="T25" fmla="*/ 2886 h 10368"/>
              <a:gd name="T26" fmla="*/ 7502 w 10419"/>
              <a:gd name="T27" fmla="*/ 1846 h 10368"/>
              <a:gd name="T28" fmla="*/ 8065 w 10419"/>
              <a:gd name="T29" fmla="*/ 1235 h 10368"/>
              <a:gd name="T30" fmla="*/ 8226 w 10419"/>
              <a:gd name="T31" fmla="*/ 1176 h 10368"/>
              <a:gd name="T32" fmla="*/ 2541 w 10419"/>
              <a:gd name="T33" fmla="*/ 8689 h 10368"/>
              <a:gd name="T34" fmla="*/ 2621 w 10419"/>
              <a:gd name="T35" fmla="*/ 4884 h 10368"/>
              <a:gd name="T36" fmla="*/ 4679 w 10419"/>
              <a:gd name="T37" fmla="*/ 3014 h 10368"/>
              <a:gd name="T38" fmla="*/ 5316 w 10419"/>
              <a:gd name="T39" fmla="*/ 2977 h 10368"/>
              <a:gd name="T40" fmla="*/ 7706 w 10419"/>
              <a:gd name="T41" fmla="*/ 4884 h 10368"/>
              <a:gd name="T42" fmla="*/ 7787 w 10419"/>
              <a:gd name="T43" fmla="*/ 8689 h 10368"/>
              <a:gd name="T44" fmla="*/ 419 w 10419"/>
              <a:gd name="T45" fmla="*/ 3770 h 10368"/>
              <a:gd name="T46" fmla="*/ 1512 w 10419"/>
              <a:gd name="T47" fmla="*/ 3968 h 10368"/>
              <a:gd name="T48" fmla="*/ 2074 w 10419"/>
              <a:gd name="T49" fmla="*/ 4638 h 10368"/>
              <a:gd name="T50" fmla="*/ 1405 w 10419"/>
              <a:gd name="T51" fmla="*/ 4793 h 10368"/>
              <a:gd name="T52" fmla="*/ 199 w 10419"/>
              <a:gd name="T53" fmla="*/ 4509 h 10368"/>
              <a:gd name="T54" fmla="*/ 419 w 10419"/>
              <a:gd name="T55" fmla="*/ 3770 h 10368"/>
              <a:gd name="T56" fmla="*/ 9823 w 10419"/>
              <a:gd name="T57" fmla="*/ 3984 h 10368"/>
              <a:gd name="T58" fmla="*/ 9624 w 10419"/>
              <a:gd name="T59" fmla="*/ 4857 h 10368"/>
              <a:gd name="T60" fmla="*/ 8537 w 10419"/>
              <a:gd name="T61" fmla="*/ 5002 h 10368"/>
              <a:gd name="T62" fmla="*/ 8430 w 10419"/>
              <a:gd name="T63" fmla="*/ 4209 h 10368"/>
              <a:gd name="T64" fmla="*/ 9491 w 10419"/>
              <a:gd name="T65" fmla="*/ 4032 h 10368"/>
              <a:gd name="T66" fmla="*/ 9823 w 10419"/>
              <a:gd name="T67" fmla="*/ 3984 h 10368"/>
              <a:gd name="T68" fmla="*/ 7160 w 10419"/>
              <a:gd name="T69" fmla="*/ 9048 h 10368"/>
              <a:gd name="T70" fmla="*/ 8714 w 10419"/>
              <a:gd name="T71" fmla="*/ 9717 h 10368"/>
              <a:gd name="T72" fmla="*/ 3489 w 10419"/>
              <a:gd name="T73" fmla="*/ 10237 h 10368"/>
              <a:gd name="T74" fmla="*/ 1876 w 10419"/>
              <a:gd name="T75" fmla="*/ 10205 h 10368"/>
              <a:gd name="T76" fmla="*/ 1849 w 10419"/>
              <a:gd name="T77" fmla="*/ 9090 h 10368"/>
              <a:gd name="T78" fmla="*/ 2026 w 10419"/>
              <a:gd name="T79" fmla="*/ 9048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19" h="10368">
                <a:moveTo>
                  <a:pt x="5177" y="8"/>
                </a:moveTo>
                <a:cubicBezTo>
                  <a:pt x="5772" y="0"/>
                  <a:pt x="5649" y="607"/>
                  <a:pt x="5649" y="1176"/>
                </a:cubicBezTo>
                <a:cubicBezTo>
                  <a:pt x="5649" y="1415"/>
                  <a:pt x="5689" y="1718"/>
                  <a:pt x="5595" y="1873"/>
                </a:cubicBezTo>
                <a:cubicBezTo>
                  <a:pt x="5528" y="1983"/>
                  <a:pt x="5416" y="2051"/>
                  <a:pt x="5263" y="2076"/>
                </a:cubicBezTo>
                <a:cubicBezTo>
                  <a:pt x="5173" y="2091"/>
                  <a:pt x="5090" y="2055"/>
                  <a:pt x="5038" y="2028"/>
                </a:cubicBezTo>
                <a:cubicBezTo>
                  <a:pt x="4710" y="1861"/>
                  <a:pt x="4802" y="1373"/>
                  <a:pt x="4802" y="898"/>
                </a:cubicBezTo>
                <a:cubicBezTo>
                  <a:pt x="4802" y="699"/>
                  <a:pt x="4760" y="431"/>
                  <a:pt x="4823" y="276"/>
                </a:cubicBezTo>
                <a:cubicBezTo>
                  <a:pt x="4893" y="106"/>
                  <a:pt x="5005" y="80"/>
                  <a:pt x="5177" y="8"/>
                </a:cubicBezTo>
                <a:close/>
                <a:moveTo>
                  <a:pt x="5177" y="8"/>
                </a:moveTo>
                <a:close/>
                <a:moveTo>
                  <a:pt x="2133" y="1032"/>
                </a:moveTo>
                <a:cubicBezTo>
                  <a:pt x="2272" y="1031"/>
                  <a:pt x="2367" y="1068"/>
                  <a:pt x="2444" y="1128"/>
                </a:cubicBezTo>
                <a:cubicBezTo>
                  <a:pt x="2642" y="1371"/>
                  <a:pt x="2841" y="1614"/>
                  <a:pt x="3039" y="1857"/>
                </a:cubicBezTo>
                <a:cubicBezTo>
                  <a:pt x="3138" y="1984"/>
                  <a:pt x="3286" y="2102"/>
                  <a:pt x="3350" y="2259"/>
                </a:cubicBezTo>
                <a:cubicBezTo>
                  <a:pt x="3440" y="2478"/>
                  <a:pt x="3308" y="2691"/>
                  <a:pt x="3173" y="2773"/>
                </a:cubicBezTo>
                <a:cubicBezTo>
                  <a:pt x="3031" y="2859"/>
                  <a:pt x="2811" y="2834"/>
                  <a:pt x="2691" y="2746"/>
                </a:cubicBezTo>
                <a:cubicBezTo>
                  <a:pt x="2548" y="2642"/>
                  <a:pt x="2435" y="2447"/>
                  <a:pt x="2326" y="2307"/>
                </a:cubicBezTo>
                <a:cubicBezTo>
                  <a:pt x="2217" y="2173"/>
                  <a:pt x="2108" y="2039"/>
                  <a:pt x="1999" y="1905"/>
                </a:cubicBezTo>
                <a:cubicBezTo>
                  <a:pt x="1849" y="1711"/>
                  <a:pt x="1603" y="1484"/>
                  <a:pt x="1839" y="1182"/>
                </a:cubicBezTo>
                <a:cubicBezTo>
                  <a:pt x="1913" y="1086"/>
                  <a:pt x="2008" y="1081"/>
                  <a:pt x="2133" y="1032"/>
                </a:cubicBezTo>
                <a:close/>
                <a:moveTo>
                  <a:pt x="2133" y="1032"/>
                </a:moveTo>
                <a:close/>
                <a:moveTo>
                  <a:pt x="8226" y="1176"/>
                </a:moveTo>
                <a:cubicBezTo>
                  <a:pt x="8533" y="1171"/>
                  <a:pt x="8826" y="1406"/>
                  <a:pt x="8692" y="1739"/>
                </a:cubicBezTo>
                <a:cubicBezTo>
                  <a:pt x="8627" y="1900"/>
                  <a:pt x="8473" y="2003"/>
                  <a:pt x="8371" y="2130"/>
                </a:cubicBezTo>
                <a:cubicBezTo>
                  <a:pt x="8233" y="2284"/>
                  <a:pt x="8095" y="2437"/>
                  <a:pt x="7958" y="2591"/>
                </a:cubicBezTo>
                <a:cubicBezTo>
                  <a:pt x="7885" y="2681"/>
                  <a:pt x="7803" y="2799"/>
                  <a:pt x="7706" y="2864"/>
                </a:cubicBezTo>
                <a:cubicBezTo>
                  <a:pt x="7597" y="2937"/>
                  <a:pt x="7384" y="2960"/>
                  <a:pt x="7256" y="2886"/>
                </a:cubicBezTo>
                <a:cubicBezTo>
                  <a:pt x="7090" y="2788"/>
                  <a:pt x="6959" y="2525"/>
                  <a:pt x="7095" y="2301"/>
                </a:cubicBezTo>
                <a:cubicBezTo>
                  <a:pt x="7231" y="2150"/>
                  <a:pt x="7367" y="1998"/>
                  <a:pt x="7502" y="1846"/>
                </a:cubicBezTo>
                <a:cubicBezTo>
                  <a:pt x="7610" y="1726"/>
                  <a:pt x="7717" y="1607"/>
                  <a:pt x="7824" y="1487"/>
                </a:cubicBezTo>
                <a:cubicBezTo>
                  <a:pt x="7894" y="1400"/>
                  <a:pt x="7969" y="1295"/>
                  <a:pt x="8065" y="1235"/>
                </a:cubicBezTo>
                <a:cubicBezTo>
                  <a:pt x="8119" y="1215"/>
                  <a:pt x="8172" y="1196"/>
                  <a:pt x="8226" y="1176"/>
                </a:cubicBezTo>
                <a:close/>
                <a:moveTo>
                  <a:pt x="8226" y="1176"/>
                </a:moveTo>
                <a:close/>
                <a:moveTo>
                  <a:pt x="7787" y="8689"/>
                </a:moveTo>
                <a:lnTo>
                  <a:pt x="2541" y="8689"/>
                </a:lnTo>
                <a:lnTo>
                  <a:pt x="2541" y="6283"/>
                </a:lnTo>
                <a:cubicBezTo>
                  <a:pt x="2541" y="5798"/>
                  <a:pt x="2509" y="5262"/>
                  <a:pt x="2621" y="4884"/>
                </a:cubicBezTo>
                <a:cubicBezTo>
                  <a:pt x="2831" y="4176"/>
                  <a:pt x="3237" y="3684"/>
                  <a:pt x="3811" y="3341"/>
                </a:cubicBezTo>
                <a:cubicBezTo>
                  <a:pt x="4061" y="3191"/>
                  <a:pt x="4344" y="3085"/>
                  <a:pt x="4679" y="3014"/>
                </a:cubicBezTo>
                <a:cubicBezTo>
                  <a:pt x="4789" y="3003"/>
                  <a:pt x="4900" y="2993"/>
                  <a:pt x="5011" y="2982"/>
                </a:cubicBezTo>
                <a:cubicBezTo>
                  <a:pt x="5113" y="2980"/>
                  <a:pt x="5215" y="2978"/>
                  <a:pt x="5316" y="2977"/>
                </a:cubicBezTo>
                <a:cubicBezTo>
                  <a:pt x="5544" y="3011"/>
                  <a:pt x="5750" y="3024"/>
                  <a:pt x="5943" y="3084"/>
                </a:cubicBezTo>
                <a:cubicBezTo>
                  <a:pt x="6830" y="3360"/>
                  <a:pt x="7441" y="3985"/>
                  <a:pt x="7706" y="4884"/>
                </a:cubicBezTo>
                <a:cubicBezTo>
                  <a:pt x="7817" y="5261"/>
                  <a:pt x="7787" y="5794"/>
                  <a:pt x="7787" y="6277"/>
                </a:cubicBezTo>
                <a:cubicBezTo>
                  <a:pt x="7787" y="7081"/>
                  <a:pt x="7787" y="7885"/>
                  <a:pt x="7787" y="8689"/>
                </a:cubicBezTo>
                <a:close/>
                <a:moveTo>
                  <a:pt x="7787" y="8689"/>
                </a:moveTo>
                <a:close/>
                <a:moveTo>
                  <a:pt x="419" y="3770"/>
                </a:moveTo>
                <a:cubicBezTo>
                  <a:pt x="572" y="3766"/>
                  <a:pt x="682" y="3801"/>
                  <a:pt x="805" y="3829"/>
                </a:cubicBezTo>
                <a:cubicBezTo>
                  <a:pt x="1040" y="3875"/>
                  <a:pt x="1276" y="3921"/>
                  <a:pt x="1512" y="3968"/>
                </a:cubicBezTo>
                <a:cubicBezTo>
                  <a:pt x="1690" y="4010"/>
                  <a:pt x="1878" y="4012"/>
                  <a:pt x="1989" y="4118"/>
                </a:cubicBezTo>
                <a:cubicBezTo>
                  <a:pt x="2102" y="4227"/>
                  <a:pt x="2183" y="4458"/>
                  <a:pt x="2074" y="4638"/>
                </a:cubicBezTo>
                <a:cubicBezTo>
                  <a:pt x="2015" y="4735"/>
                  <a:pt x="1913" y="4813"/>
                  <a:pt x="1785" y="4841"/>
                </a:cubicBezTo>
                <a:cubicBezTo>
                  <a:pt x="1652" y="4871"/>
                  <a:pt x="1513" y="4818"/>
                  <a:pt x="1405" y="4793"/>
                </a:cubicBezTo>
                <a:cubicBezTo>
                  <a:pt x="1169" y="4747"/>
                  <a:pt x="933" y="4700"/>
                  <a:pt x="697" y="4654"/>
                </a:cubicBezTo>
                <a:cubicBezTo>
                  <a:pt x="516" y="4611"/>
                  <a:pt x="323" y="4606"/>
                  <a:pt x="199" y="4509"/>
                </a:cubicBezTo>
                <a:cubicBezTo>
                  <a:pt x="26" y="4375"/>
                  <a:pt x="0" y="4023"/>
                  <a:pt x="183" y="3877"/>
                </a:cubicBezTo>
                <a:cubicBezTo>
                  <a:pt x="254" y="3820"/>
                  <a:pt x="325" y="3810"/>
                  <a:pt x="419" y="3770"/>
                </a:cubicBezTo>
                <a:close/>
                <a:moveTo>
                  <a:pt x="419" y="3770"/>
                </a:moveTo>
                <a:close/>
                <a:moveTo>
                  <a:pt x="9823" y="3984"/>
                </a:moveTo>
                <a:cubicBezTo>
                  <a:pt x="10178" y="3980"/>
                  <a:pt x="10419" y="4354"/>
                  <a:pt x="10198" y="4654"/>
                </a:cubicBezTo>
                <a:cubicBezTo>
                  <a:pt x="10077" y="4817"/>
                  <a:pt x="9867" y="4811"/>
                  <a:pt x="9624" y="4857"/>
                </a:cubicBezTo>
                <a:cubicBezTo>
                  <a:pt x="9385" y="4893"/>
                  <a:pt x="9146" y="4929"/>
                  <a:pt x="8906" y="4965"/>
                </a:cubicBezTo>
                <a:cubicBezTo>
                  <a:pt x="8800" y="4985"/>
                  <a:pt x="8660" y="5028"/>
                  <a:pt x="8537" y="5002"/>
                </a:cubicBezTo>
                <a:cubicBezTo>
                  <a:pt x="8397" y="4972"/>
                  <a:pt x="8278" y="4883"/>
                  <a:pt x="8226" y="4766"/>
                </a:cubicBezTo>
                <a:cubicBezTo>
                  <a:pt x="8122" y="4530"/>
                  <a:pt x="8257" y="4285"/>
                  <a:pt x="8430" y="4209"/>
                </a:cubicBezTo>
                <a:cubicBezTo>
                  <a:pt x="8529" y="4165"/>
                  <a:pt x="8656" y="4169"/>
                  <a:pt x="8778" y="4145"/>
                </a:cubicBezTo>
                <a:cubicBezTo>
                  <a:pt x="9015" y="4107"/>
                  <a:pt x="9253" y="4070"/>
                  <a:pt x="9491" y="4032"/>
                </a:cubicBezTo>
                <a:cubicBezTo>
                  <a:pt x="9601" y="4016"/>
                  <a:pt x="9712" y="4000"/>
                  <a:pt x="9823" y="3984"/>
                </a:cubicBezTo>
                <a:close/>
                <a:moveTo>
                  <a:pt x="9823" y="3984"/>
                </a:moveTo>
                <a:close/>
                <a:moveTo>
                  <a:pt x="2026" y="9048"/>
                </a:moveTo>
                <a:lnTo>
                  <a:pt x="7160" y="9048"/>
                </a:lnTo>
                <a:cubicBezTo>
                  <a:pt x="7812" y="9048"/>
                  <a:pt x="8382" y="8931"/>
                  <a:pt x="8639" y="9358"/>
                </a:cubicBezTo>
                <a:cubicBezTo>
                  <a:pt x="8687" y="9439"/>
                  <a:pt x="8739" y="9570"/>
                  <a:pt x="8714" y="9717"/>
                </a:cubicBezTo>
                <a:cubicBezTo>
                  <a:pt x="8603" y="10368"/>
                  <a:pt x="7913" y="10237"/>
                  <a:pt x="7176" y="10237"/>
                </a:cubicBezTo>
                <a:lnTo>
                  <a:pt x="3489" y="10237"/>
                </a:lnTo>
                <a:lnTo>
                  <a:pt x="2417" y="10237"/>
                </a:lnTo>
                <a:cubicBezTo>
                  <a:pt x="2235" y="10237"/>
                  <a:pt x="2013" y="10257"/>
                  <a:pt x="1876" y="10205"/>
                </a:cubicBezTo>
                <a:cubicBezTo>
                  <a:pt x="1583" y="10093"/>
                  <a:pt x="1339" y="9702"/>
                  <a:pt x="1560" y="9337"/>
                </a:cubicBezTo>
                <a:cubicBezTo>
                  <a:pt x="1623" y="9233"/>
                  <a:pt x="1731" y="9139"/>
                  <a:pt x="1849" y="9090"/>
                </a:cubicBezTo>
                <a:cubicBezTo>
                  <a:pt x="1908" y="9076"/>
                  <a:pt x="1967" y="9062"/>
                  <a:pt x="2026" y="9048"/>
                </a:cubicBezTo>
                <a:close/>
                <a:moveTo>
                  <a:pt x="2026" y="904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35873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a:extLst>
              <a:ext uri="{FF2B5EF4-FFF2-40B4-BE49-F238E27FC236}">
                <a16:creationId xmlns:a16="http://schemas.microsoft.com/office/drawing/2014/main" xmlns="" id="{10256819-C5E4-4B40-A2E5-66CAE689B240}"/>
              </a:ext>
            </a:extLst>
          </p:cNvPr>
          <p:cNvSpPr/>
          <p:nvPr/>
        </p:nvSpPr>
        <p:spPr>
          <a:xfrm>
            <a:off x="0" y="3385725"/>
            <a:ext cx="12192000" cy="347227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6.2 </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风险防范</a:t>
              </a: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99" name="矩形: 圆角 22">
            <a:extLst>
              <a:ext uri="{FF2B5EF4-FFF2-40B4-BE49-F238E27FC236}">
                <a16:creationId xmlns:a16="http://schemas.microsoft.com/office/drawing/2014/main" xmlns="" id="{EDFDFE67-E96F-4E25-85DA-28AEB8D5B9E5}"/>
              </a:ext>
            </a:extLst>
          </p:cNvPr>
          <p:cNvSpPr/>
          <p:nvPr/>
        </p:nvSpPr>
        <p:spPr>
          <a:xfrm>
            <a:off x="656271" y="1686879"/>
            <a:ext cx="3487810" cy="4621846"/>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 fmla="*/ 695325 w 4183135"/>
              <a:gd name="connsiteY0" fmla="*/ 1615442 h 6237288"/>
              <a:gd name="connsiteX1" fmla="*/ 0 w 4183135"/>
              <a:gd name="connsiteY1" fmla="*/ 0 h 6237288"/>
              <a:gd name="connsiteX2" fmla="*/ 695325 w 4183135"/>
              <a:gd name="connsiteY2" fmla="*/ 1615442 h 6237288"/>
              <a:gd name="connsiteX3" fmla="*/ 4183135 w 4183135"/>
              <a:gd name="connsiteY3" fmla="*/ 1615442 h 6237288"/>
              <a:gd name="connsiteX4" fmla="*/ 4183135 w 4183135"/>
              <a:gd name="connsiteY4" fmla="*/ 1615442 h 6237288"/>
              <a:gd name="connsiteX5" fmla="*/ 4183135 w 4183135"/>
              <a:gd name="connsiteY5" fmla="*/ 6237288 h 6237288"/>
              <a:gd name="connsiteX6" fmla="*/ 4183135 w 4183135"/>
              <a:gd name="connsiteY6" fmla="*/ 6237288 h 6237288"/>
              <a:gd name="connsiteX7" fmla="*/ 695325 w 4183135"/>
              <a:gd name="connsiteY7" fmla="*/ 6237288 h 6237288"/>
              <a:gd name="connsiteX8" fmla="*/ 695325 w 4183135"/>
              <a:gd name="connsiteY8" fmla="*/ 6237288 h 6237288"/>
              <a:gd name="connsiteX9" fmla="*/ 695325 w 4183135"/>
              <a:gd name="connsiteY9" fmla="*/ 1615442 h 6237288"/>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xmlns="" id="{4DA0A7F8-CA4B-40EB-8457-9B7056667284}"/>
              </a:ext>
            </a:extLst>
          </p:cNvPr>
          <p:cNvSpPr/>
          <p:nvPr/>
        </p:nvSpPr>
        <p:spPr>
          <a:xfrm>
            <a:off x="887997" y="3280963"/>
            <a:ext cx="3024359" cy="1527021"/>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用户数据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在线行为数据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交易数据</a:t>
            </a:r>
          </a:p>
          <a:p>
            <a:pPr marL="177800" indent="-177800" algn="just">
              <a:lnSpc>
                <a:spcPct val="150000"/>
              </a:lnSpc>
              <a:buFont typeface="Arial" panose="020B0604020202020204" pitchFamily="34" charset="0"/>
              <a:buChar char="•"/>
            </a:pPr>
            <a:r>
              <a:rPr lang="en-US" altLang="zh-CN" sz="1600" dirty="0">
                <a:solidFill>
                  <a:schemeClr val="tx1">
                    <a:lumMod val="75000"/>
                    <a:lumOff val="25000"/>
                  </a:schemeClr>
                </a:solidFill>
              </a:rPr>
              <a:t>·</a:t>
            </a:r>
            <a:r>
              <a:rPr lang="zh-CN" altLang="en-US" sz="1600" dirty="0">
                <a:solidFill>
                  <a:schemeClr val="tx1">
                    <a:lumMod val="75000"/>
                    <a:lumOff val="25000"/>
                  </a:schemeClr>
                </a:solidFill>
              </a:rPr>
              <a:t>传统外部数据</a:t>
            </a:r>
          </a:p>
        </p:txBody>
      </p:sp>
      <p:sp>
        <p:nvSpPr>
          <p:cNvPr id="101" name="矩形 100">
            <a:extLst>
              <a:ext uri="{FF2B5EF4-FFF2-40B4-BE49-F238E27FC236}">
                <a16:creationId xmlns:a16="http://schemas.microsoft.com/office/drawing/2014/main" xmlns="" id="{6A0A3D87-2259-4AEA-B2D5-EB97441B65D3}"/>
              </a:ext>
            </a:extLst>
          </p:cNvPr>
          <p:cNvSpPr/>
          <p:nvPr/>
        </p:nvSpPr>
        <p:spPr>
          <a:xfrm>
            <a:off x="887997" y="1918847"/>
            <a:ext cx="1980029" cy="523220"/>
          </a:xfrm>
          <a:prstGeom prst="rect">
            <a:avLst/>
          </a:prstGeom>
        </p:spPr>
        <p:txBody>
          <a:bodyPr wrap="none">
            <a:spAutoFit/>
          </a:bodyPr>
          <a:lstStyle/>
          <a:p>
            <a:r>
              <a:rPr lang="zh-CN" altLang="en-US" sz="2800" b="1" dirty="0">
                <a:solidFill>
                  <a:schemeClr val="tx1">
                    <a:lumMod val="75000"/>
                    <a:lumOff val="25000"/>
                  </a:schemeClr>
                </a:solidFill>
                <a:latin typeface="+mj-ea"/>
                <a:ea typeface="+mj-ea"/>
              </a:rPr>
              <a:t>决策可持续</a:t>
            </a:r>
          </a:p>
        </p:txBody>
      </p:sp>
      <p:cxnSp>
        <p:nvCxnSpPr>
          <p:cNvPr id="103" name="直接连接符 102">
            <a:extLst>
              <a:ext uri="{FF2B5EF4-FFF2-40B4-BE49-F238E27FC236}">
                <a16:creationId xmlns:a16="http://schemas.microsoft.com/office/drawing/2014/main" xmlns="" id="{3C5EA582-1834-4E8C-A728-F9F40678661C}"/>
              </a:ext>
            </a:extLst>
          </p:cNvPr>
          <p:cNvCxnSpPr>
            <a:cxnSpLocks/>
          </p:cNvCxnSpPr>
          <p:nvPr/>
        </p:nvCxnSpPr>
        <p:spPr>
          <a:xfrm>
            <a:off x="996411"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Rectangle 3">
            <a:extLst>
              <a:ext uri="{FF2B5EF4-FFF2-40B4-BE49-F238E27FC236}">
                <a16:creationId xmlns:a16="http://schemas.microsoft.com/office/drawing/2014/main" xmlns="" id="{5CA79857-99B2-4A10-B705-19827B5C0720}"/>
              </a:ext>
            </a:extLst>
          </p:cNvPr>
          <p:cNvSpPr/>
          <p:nvPr/>
        </p:nvSpPr>
        <p:spPr>
          <a:xfrm>
            <a:off x="656271"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0" name="矩形 119">
            <a:extLst>
              <a:ext uri="{FF2B5EF4-FFF2-40B4-BE49-F238E27FC236}">
                <a16:creationId xmlns:a16="http://schemas.microsoft.com/office/drawing/2014/main" xmlns="" id="{25A03B8E-381A-4443-BE39-A271FA6ECD5A}"/>
              </a:ext>
            </a:extLst>
          </p:cNvPr>
          <p:cNvSpPr/>
          <p:nvPr/>
        </p:nvSpPr>
        <p:spPr>
          <a:xfrm>
            <a:off x="887997" y="2422753"/>
            <a:ext cx="2031325" cy="461665"/>
          </a:xfrm>
          <a:prstGeom prst="rect">
            <a:avLst/>
          </a:prstGeom>
        </p:spPr>
        <p:txBody>
          <a:bodyPr wrap="none">
            <a:spAutoFit/>
          </a:bodyPr>
          <a:lstStyle/>
          <a:p>
            <a:r>
              <a:rPr lang="zh-CN" altLang="en-US" sz="2400" b="1" dirty="0">
                <a:solidFill>
                  <a:schemeClr val="accent4"/>
                </a:solidFill>
                <a:latin typeface="+mj-ea"/>
                <a:ea typeface="+mj-ea"/>
              </a:rPr>
              <a:t>风险数据集市</a:t>
            </a:r>
          </a:p>
        </p:txBody>
      </p:sp>
      <p:sp>
        <p:nvSpPr>
          <p:cNvPr id="97" name="矩形: 圆角 96">
            <a:extLst>
              <a:ext uri="{FF2B5EF4-FFF2-40B4-BE49-F238E27FC236}">
                <a16:creationId xmlns:a16="http://schemas.microsoft.com/office/drawing/2014/main" xmlns="" id="{D8E1C636-9021-49D3-85AE-5E8BF75AD384}"/>
              </a:ext>
            </a:extLst>
          </p:cNvPr>
          <p:cNvSpPr/>
          <p:nvPr/>
        </p:nvSpPr>
        <p:spPr>
          <a:xfrm>
            <a:off x="4343679" y="1686879"/>
            <a:ext cx="3487810" cy="4621846"/>
          </a:xfrm>
          <a:prstGeom prst="roundRect">
            <a:avLst>
              <a:gd name="adj" fmla="val 0"/>
            </a:avLst>
          </a:pr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a16="http://schemas.microsoft.com/office/drawing/2014/main" xmlns="" id="{1C8B84C9-AEDF-4399-9E4C-F8BD6F607C9A}"/>
              </a:ext>
            </a:extLst>
          </p:cNvPr>
          <p:cNvSpPr/>
          <p:nvPr/>
        </p:nvSpPr>
        <p:spPr>
          <a:xfrm>
            <a:off x="4575405" y="3280963"/>
            <a:ext cx="3024359" cy="2265685"/>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申请评分模型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行为评分模型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催收评分模型</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套现交易识别模型</a:t>
            </a:r>
            <a:endParaRPr lang="en-US" altLang="zh-CN" sz="1600" dirty="0">
              <a:solidFill>
                <a:schemeClr val="tx1">
                  <a:lumMod val="75000"/>
                  <a:lumOff val="25000"/>
                </a:schemeClr>
              </a:solidFill>
            </a:endParaRP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马甲</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经营账号识别模型</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虚假交易识别模型</a:t>
            </a:r>
          </a:p>
        </p:txBody>
      </p:sp>
      <p:sp>
        <p:nvSpPr>
          <p:cNvPr id="105" name="矩形 104">
            <a:extLst>
              <a:ext uri="{FF2B5EF4-FFF2-40B4-BE49-F238E27FC236}">
                <a16:creationId xmlns:a16="http://schemas.microsoft.com/office/drawing/2014/main" xmlns="" id="{61E7E251-2D08-4714-A61D-4A68DFD582C6}"/>
              </a:ext>
            </a:extLst>
          </p:cNvPr>
          <p:cNvSpPr/>
          <p:nvPr/>
        </p:nvSpPr>
        <p:spPr>
          <a:xfrm>
            <a:off x="4575405" y="1918847"/>
            <a:ext cx="2835549" cy="523220"/>
          </a:xfrm>
          <a:prstGeom prst="rect">
            <a:avLst/>
          </a:prstGeom>
        </p:spPr>
        <p:txBody>
          <a:bodyPr wrap="square">
            <a:spAutoFit/>
          </a:bodyPr>
          <a:lstStyle/>
          <a:p>
            <a:r>
              <a:rPr lang="ja-JP" altLang="en-US" sz="2800" b="1" dirty="0">
                <a:solidFill>
                  <a:schemeClr val="tx1">
                    <a:lumMod val="75000"/>
                    <a:lumOff val="25000"/>
                  </a:schemeClr>
                </a:solidFill>
                <a:latin typeface="+mj-ea"/>
                <a:ea typeface="+mj-ea"/>
              </a:rPr>
              <a:t>决策智能化</a:t>
            </a:r>
          </a:p>
        </p:txBody>
      </p:sp>
      <p:cxnSp>
        <p:nvCxnSpPr>
          <p:cNvPr id="109" name="直接连接符 108">
            <a:extLst>
              <a:ext uri="{FF2B5EF4-FFF2-40B4-BE49-F238E27FC236}">
                <a16:creationId xmlns:a16="http://schemas.microsoft.com/office/drawing/2014/main" xmlns="" id="{599BA84A-3758-4CEB-8D4F-EE66E2F49588}"/>
              </a:ext>
            </a:extLst>
          </p:cNvPr>
          <p:cNvCxnSpPr>
            <a:cxnSpLocks/>
          </p:cNvCxnSpPr>
          <p:nvPr/>
        </p:nvCxnSpPr>
        <p:spPr>
          <a:xfrm>
            <a:off x="4683819"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7" name="Rectangle 3">
            <a:extLst>
              <a:ext uri="{FF2B5EF4-FFF2-40B4-BE49-F238E27FC236}">
                <a16:creationId xmlns:a16="http://schemas.microsoft.com/office/drawing/2014/main" xmlns="" id="{602E2436-4D32-4375-89C9-151DE879F62A}"/>
              </a:ext>
            </a:extLst>
          </p:cNvPr>
          <p:cNvSpPr/>
          <p:nvPr/>
        </p:nvSpPr>
        <p:spPr>
          <a:xfrm>
            <a:off x="4343679"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1" name="矩形 120">
            <a:extLst>
              <a:ext uri="{FF2B5EF4-FFF2-40B4-BE49-F238E27FC236}">
                <a16:creationId xmlns:a16="http://schemas.microsoft.com/office/drawing/2014/main" xmlns="" id="{1C376AC6-A133-4310-A94E-76A61ABF7234}"/>
              </a:ext>
            </a:extLst>
          </p:cNvPr>
          <p:cNvSpPr/>
          <p:nvPr/>
        </p:nvSpPr>
        <p:spPr>
          <a:xfrm>
            <a:off x="4575405" y="2422753"/>
            <a:ext cx="2031325" cy="461665"/>
          </a:xfrm>
          <a:prstGeom prst="rect">
            <a:avLst/>
          </a:prstGeom>
        </p:spPr>
        <p:txBody>
          <a:bodyPr wrap="none">
            <a:spAutoFit/>
          </a:bodyPr>
          <a:lstStyle/>
          <a:p>
            <a:r>
              <a:rPr lang="zh-CN" altLang="en-US" sz="2400" b="1" dirty="0">
                <a:solidFill>
                  <a:schemeClr val="accent4"/>
                </a:solidFill>
                <a:latin typeface="+mj-ea"/>
                <a:ea typeface="+mj-ea"/>
              </a:rPr>
              <a:t>建立评分模型</a:t>
            </a:r>
          </a:p>
        </p:txBody>
      </p:sp>
      <p:sp>
        <p:nvSpPr>
          <p:cNvPr id="110" name="矩形: 圆角 109">
            <a:extLst>
              <a:ext uri="{FF2B5EF4-FFF2-40B4-BE49-F238E27FC236}">
                <a16:creationId xmlns:a16="http://schemas.microsoft.com/office/drawing/2014/main" xmlns="" id="{402D51CD-FCB8-4555-9A00-AC5CF07F4AA3}"/>
              </a:ext>
            </a:extLst>
          </p:cNvPr>
          <p:cNvSpPr/>
          <p:nvPr/>
        </p:nvSpPr>
        <p:spPr>
          <a:xfrm>
            <a:off x="8031087" y="1686879"/>
            <a:ext cx="3487810" cy="4621846"/>
          </a:xfrm>
          <a:prstGeom prst="roundRect">
            <a:avLst>
              <a:gd name="adj" fmla="val 0"/>
            </a:avLst>
          </a:prstGeom>
          <a:solidFill>
            <a:schemeClr val="bg1"/>
          </a:solidFill>
          <a:ln>
            <a:noFill/>
          </a:ln>
          <a:effectLst>
            <a:outerShdw blurRad="1524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a16="http://schemas.microsoft.com/office/drawing/2014/main" xmlns="" id="{ACD796B2-8F90-4DCE-BBC1-C73459DE6461}"/>
              </a:ext>
            </a:extLst>
          </p:cNvPr>
          <p:cNvSpPr/>
          <p:nvPr/>
        </p:nvSpPr>
        <p:spPr>
          <a:xfrm>
            <a:off x="8262812" y="3280963"/>
            <a:ext cx="3024359" cy="1157689"/>
          </a:xfrm>
          <a:prstGeom prst="rect">
            <a:avLst/>
          </a:prstGeom>
        </p:spPr>
        <p:txBody>
          <a:bodyPr wrap="square">
            <a:spAutoFit/>
          </a:bodyPr>
          <a:lstStyle/>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风险决策系统</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订单监控系统</a:t>
            </a:r>
          </a:p>
          <a:p>
            <a:pPr marL="177800" indent="-177800" algn="just">
              <a:lnSpc>
                <a:spcPct val="150000"/>
              </a:lnSpc>
              <a:buFont typeface="Arial" panose="020B0604020202020204" pitchFamily="34" charset="0"/>
              <a:buChar char="•"/>
            </a:pPr>
            <a:r>
              <a:rPr lang="zh-CN" altLang="en-US" sz="1600" dirty="0">
                <a:solidFill>
                  <a:schemeClr val="tx1">
                    <a:lumMod val="75000"/>
                    <a:lumOff val="25000"/>
                  </a:schemeClr>
                </a:solidFill>
              </a:rPr>
              <a:t>催妆管理系统</a:t>
            </a:r>
          </a:p>
        </p:txBody>
      </p:sp>
      <p:sp>
        <p:nvSpPr>
          <p:cNvPr id="112" name="矩形 111">
            <a:extLst>
              <a:ext uri="{FF2B5EF4-FFF2-40B4-BE49-F238E27FC236}">
                <a16:creationId xmlns:a16="http://schemas.microsoft.com/office/drawing/2014/main" xmlns="" id="{14DE1E02-20DB-4211-ACB4-80C6DE37BA83}"/>
              </a:ext>
            </a:extLst>
          </p:cNvPr>
          <p:cNvSpPr/>
          <p:nvPr/>
        </p:nvSpPr>
        <p:spPr>
          <a:xfrm>
            <a:off x="8262812" y="1918847"/>
            <a:ext cx="2195483" cy="523220"/>
          </a:xfrm>
          <a:prstGeom prst="rect">
            <a:avLst/>
          </a:prstGeom>
        </p:spPr>
        <p:txBody>
          <a:bodyPr wrap="square">
            <a:spAutoFit/>
          </a:bodyPr>
          <a:lstStyle/>
          <a:p>
            <a:r>
              <a:rPr lang="zh-CN" altLang="en-US" sz="2800" b="1" dirty="0">
                <a:solidFill>
                  <a:schemeClr val="tx1">
                    <a:lumMod val="75000"/>
                    <a:lumOff val="25000"/>
                  </a:schemeClr>
                </a:solidFill>
                <a:latin typeface="+mj-ea"/>
                <a:ea typeface="+mj-ea"/>
              </a:rPr>
              <a:t>决策自动化</a:t>
            </a:r>
          </a:p>
        </p:txBody>
      </p:sp>
      <p:cxnSp>
        <p:nvCxnSpPr>
          <p:cNvPr id="113" name="直接连接符 112">
            <a:extLst>
              <a:ext uri="{FF2B5EF4-FFF2-40B4-BE49-F238E27FC236}">
                <a16:creationId xmlns:a16="http://schemas.microsoft.com/office/drawing/2014/main" xmlns="" id="{31D90C76-51D6-4C0A-8A01-22C3E6179C66}"/>
              </a:ext>
            </a:extLst>
          </p:cNvPr>
          <p:cNvCxnSpPr>
            <a:cxnSpLocks/>
          </p:cNvCxnSpPr>
          <p:nvPr/>
        </p:nvCxnSpPr>
        <p:spPr>
          <a:xfrm>
            <a:off x="8371227" y="3113551"/>
            <a:ext cx="2807530" cy="0"/>
          </a:xfrm>
          <a:prstGeom prst="line">
            <a:avLst/>
          </a:prstGeom>
          <a:ln w="127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8" name="Rectangle 3">
            <a:extLst>
              <a:ext uri="{FF2B5EF4-FFF2-40B4-BE49-F238E27FC236}">
                <a16:creationId xmlns:a16="http://schemas.microsoft.com/office/drawing/2014/main" xmlns="" id="{BDDCCCF2-A5B6-4848-8EB4-720B61C56E71}"/>
              </a:ext>
            </a:extLst>
          </p:cNvPr>
          <p:cNvSpPr/>
          <p:nvPr/>
        </p:nvSpPr>
        <p:spPr>
          <a:xfrm>
            <a:off x="8031087" y="1521312"/>
            <a:ext cx="3487810" cy="45719"/>
          </a:xfrm>
          <a:prstGeom prst="rect">
            <a:avLst/>
          </a:prstGeom>
          <a:gradFill>
            <a:gsLst>
              <a:gs pos="100000">
                <a:schemeClr val="accent1">
                  <a:lumMod val="75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2" name="矩形 121">
            <a:extLst>
              <a:ext uri="{FF2B5EF4-FFF2-40B4-BE49-F238E27FC236}">
                <a16:creationId xmlns:a16="http://schemas.microsoft.com/office/drawing/2014/main" xmlns="" id="{1AE58C6A-B9D7-4D6A-9B79-605477A6498F}"/>
              </a:ext>
            </a:extLst>
          </p:cNvPr>
          <p:cNvSpPr/>
          <p:nvPr/>
        </p:nvSpPr>
        <p:spPr>
          <a:xfrm>
            <a:off x="8262812" y="2422753"/>
            <a:ext cx="2031325" cy="461665"/>
          </a:xfrm>
          <a:prstGeom prst="rect">
            <a:avLst/>
          </a:prstGeom>
        </p:spPr>
        <p:txBody>
          <a:bodyPr wrap="none">
            <a:spAutoFit/>
          </a:bodyPr>
          <a:lstStyle/>
          <a:p>
            <a:r>
              <a:rPr lang="zh-CN" altLang="en-US" sz="2400" b="1" dirty="0">
                <a:solidFill>
                  <a:schemeClr val="accent4"/>
                </a:solidFill>
                <a:latin typeface="+mj-ea"/>
                <a:ea typeface="+mj-ea"/>
              </a:rPr>
              <a:t>在线自动决策</a:t>
            </a:r>
          </a:p>
        </p:txBody>
      </p:sp>
    </p:spTree>
    <p:extLst>
      <p:ext uri="{BB962C8B-B14F-4D97-AF65-F5344CB8AC3E}">
        <p14:creationId xmlns:p14="http://schemas.microsoft.com/office/powerpoint/2010/main" val="5312033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19DA12FA-DAAD-4EAF-B7FB-DEBD855DA0DA}"/>
              </a:ext>
            </a:extLst>
          </p:cNvPr>
          <p:cNvGrpSpPr/>
          <p:nvPr/>
        </p:nvGrpSpPr>
        <p:grpSpPr>
          <a:xfrm>
            <a:off x="874714" y="1233488"/>
            <a:ext cx="10442574" cy="5647957"/>
            <a:chOff x="738426" y="728663"/>
            <a:chExt cx="10715149" cy="7227688"/>
          </a:xfrm>
        </p:grpSpPr>
        <p:grpSp>
          <p:nvGrpSpPr>
            <p:cNvPr id="12" name="图形 1">
              <a:extLst>
                <a:ext uri="{FF2B5EF4-FFF2-40B4-BE49-F238E27FC236}">
                  <a16:creationId xmlns:a16="http://schemas.microsoft.com/office/drawing/2014/main" xmlns="" id="{3C2505D3-C2C6-4602-9ED1-EAC46069626E}"/>
                </a:ext>
              </a:extLst>
            </p:cNvPr>
            <p:cNvGrpSpPr/>
            <p:nvPr/>
          </p:nvGrpSpPr>
          <p:grpSpPr>
            <a:xfrm>
              <a:off x="738426" y="728663"/>
              <a:ext cx="10715149" cy="7227688"/>
              <a:chOff x="874806" y="949008"/>
              <a:chExt cx="10715149" cy="7227688"/>
            </a:xfrm>
            <a:effectLst>
              <a:outerShdw blurRad="812800" dist="228600" dir="18900000" algn="bl" rotWithShape="0">
                <a:schemeClr val="accent2">
                  <a:alpha val="10000"/>
                </a:schemeClr>
              </a:outerShdw>
            </a:effectLst>
          </p:grpSpPr>
          <p:grpSp>
            <p:nvGrpSpPr>
              <p:cNvPr id="16" name="图形 1">
                <a:extLst>
                  <a:ext uri="{FF2B5EF4-FFF2-40B4-BE49-F238E27FC236}">
                    <a16:creationId xmlns:a16="http://schemas.microsoft.com/office/drawing/2014/main" xmlns="" id="{6F9938EF-6344-4CD5-99AC-CFC938FBA824}"/>
                  </a:ext>
                </a:extLst>
              </p:cNvPr>
              <p:cNvGrpSpPr/>
              <p:nvPr/>
            </p:nvGrpSpPr>
            <p:grpSpPr>
              <a:xfrm>
                <a:off x="874806" y="967404"/>
                <a:ext cx="10715149" cy="7167549"/>
                <a:chOff x="874806" y="967404"/>
                <a:chExt cx="10715149" cy="7167549"/>
              </a:xfrm>
            </p:grpSpPr>
            <p:grpSp>
              <p:nvGrpSpPr>
                <p:cNvPr id="20" name="图形 1">
                  <a:extLst>
                    <a:ext uri="{FF2B5EF4-FFF2-40B4-BE49-F238E27FC236}">
                      <a16:creationId xmlns:a16="http://schemas.microsoft.com/office/drawing/2014/main" xmlns="" id="{EF2744E0-350A-4B06-A668-EF843F291077}"/>
                    </a:ext>
                  </a:extLst>
                </p:cNvPr>
                <p:cNvGrpSpPr/>
                <p:nvPr/>
              </p:nvGrpSpPr>
              <p:grpSpPr>
                <a:xfrm>
                  <a:off x="874806" y="967949"/>
                  <a:ext cx="426973" cy="7167004"/>
                  <a:chOff x="874806" y="967949"/>
                  <a:chExt cx="426973" cy="7167004"/>
                </a:xfrm>
              </p:grpSpPr>
              <p:sp>
                <p:nvSpPr>
                  <p:cNvPr id="31" name="任意多边形: 形状 5">
                    <a:extLst>
                      <a:ext uri="{FF2B5EF4-FFF2-40B4-BE49-F238E27FC236}">
                        <a16:creationId xmlns:a16="http://schemas.microsoft.com/office/drawing/2014/main" xmlns="" id="{75046FF0-8344-44CE-A6BD-94D48E7A2CDC}"/>
                      </a:ext>
                    </a:extLst>
                  </p:cNvPr>
                  <p:cNvSpPr/>
                  <p:nvPr/>
                </p:nvSpPr>
                <p:spPr>
                  <a:xfrm>
                    <a:off x="874806" y="1003464"/>
                    <a:ext cx="227298" cy="7092817"/>
                  </a:xfrm>
                  <a:custGeom>
                    <a:avLst/>
                    <a:gdLst>
                      <a:gd name="connsiteX0" fmla="*/ 0 w 227298"/>
                      <a:gd name="connsiteY0" fmla="*/ 0 h 7092817"/>
                      <a:gd name="connsiteX1" fmla="*/ 227298 w 227298"/>
                      <a:gd name="connsiteY1" fmla="*/ 0 h 7092817"/>
                      <a:gd name="connsiteX2" fmla="*/ 227298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8" y="0"/>
                        </a:lnTo>
                        <a:lnTo>
                          <a:pt x="227298" y="7092817"/>
                        </a:lnTo>
                        <a:lnTo>
                          <a:pt x="0" y="7092817"/>
                        </a:lnTo>
                        <a:close/>
                      </a:path>
                    </a:pathLst>
                  </a:custGeom>
                  <a:solidFill>
                    <a:schemeClr val="accent1"/>
                  </a:solidFill>
                  <a:ln w="7891" cap="flat">
                    <a:noFill/>
                    <a:prstDash val="solid"/>
                    <a:miter/>
                  </a:ln>
                </p:spPr>
                <p:txBody>
                  <a:bodyPr rtlCol="0" anchor="ctr"/>
                  <a:lstStyle/>
                  <a:p>
                    <a:endParaRPr lang="zh-CN" altLang="en-US" dirty="0"/>
                  </a:p>
                </p:txBody>
              </p:sp>
              <p:sp>
                <p:nvSpPr>
                  <p:cNvPr id="32" name="任意多边形: 形状 6">
                    <a:extLst>
                      <a:ext uri="{FF2B5EF4-FFF2-40B4-BE49-F238E27FC236}">
                        <a16:creationId xmlns:a16="http://schemas.microsoft.com/office/drawing/2014/main" xmlns="" id="{3D506859-05ED-4C0E-B832-98CAC49101D0}"/>
                      </a:ext>
                    </a:extLst>
                  </p:cNvPr>
                  <p:cNvSpPr/>
                  <p:nvPr/>
                </p:nvSpPr>
                <p:spPr>
                  <a:xfrm>
                    <a:off x="967935" y="997151"/>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endParaRPr lang="zh-CN" altLang="en-US"/>
                  </a:p>
                </p:txBody>
              </p:sp>
              <p:sp>
                <p:nvSpPr>
                  <p:cNvPr id="33" name="任意多边形: 形状 7">
                    <a:extLst>
                      <a:ext uri="{FF2B5EF4-FFF2-40B4-BE49-F238E27FC236}">
                        <a16:creationId xmlns:a16="http://schemas.microsoft.com/office/drawing/2014/main" xmlns="" id="{81A7016D-5952-46F5-B94E-0D2EF6424A52}"/>
                      </a:ext>
                    </a:extLst>
                  </p:cNvPr>
                  <p:cNvSpPr/>
                  <p:nvPr/>
                </p:nvSpPr>
                <p:spPr>
                  <a:xfrm>
                    <a:off x="988455" y="993994"/>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chemeClr val="accent4">
                      <a:lumMod val="60000"/>
                      <a:lumOff val="40000"/>
                    </a:schemeClr>
                  </a:solidFill>
                  <a:ln w="7891" cap="flat">
                    <a:noFill/>
                    <a:prstDash val="solid"/>
                    <a:miter/>
                  </a:ln>
                </p:spPr>
                <p:txBody>
                  <a:bodyPr rtlCol="0" anchor="ctr"/>
                  <a:lstStyle/>
                  <a:p>
                    <a:endParaRPr lang="zh-CN" altLang="en-US"/>
                  </a:p>
                </p:txBody>
              </p:sp>
              <p:sp>
                <p:nvSpPr>
                  <p:cNvPr id="34" name="任意多边形: 形状 8">
                    <a:extLst>
                      <a:ext uri="{FF2B5EF4-FFF2-40B4-BE49-F238E27FC236}">
                        <a16:creationId xmlns:a16="http://schemas.microsoft.com/office/drawing/2014/main" xmlns="" id="{5BE6BE59-2C20-407F-B254-D8112F2E2344}"/>
                      </a:ext>
                    </a:extLst>
                  </p:cNvPr>
                  <p:cNvSpPr/>
                  <p:nvPr/>
                </p:nvSpPr>
                <p:spPr>
                  <a:xfrm>
                    <a:off x="1014499" y="984523"/>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rgbClr val="EBEBEB"/>
                  </a:solidFill>
                  <a:ln w="7891" cap="flat">
                    <a:noFill/>
                    <a:prstDash val="solid"/>
                    <a:miter/>
                  </a:ln>
                </p:spPr>
                <p:txBody>
                  <a:bodyPr rtlCol="0" anchor="ctr"/>
                  <a:lstStyle/>
                  <a:p>
                    <a:endParaRPr lang="zh-CN" altLang="en-US"/>
                  </a:p>
                </p:txBody>
              </p:sp>
              <p:sp>
                <p:nvSpPr>
                  <p:cNvPr id="35" name="任意多边形: 形状 9">
                    <a:extLst>
                      <a:ext uri="{FF2B5EF4-FFF2-40B4-BE49-F238E27FC236}">
                        <a16:creationId xmlns:a16="http://schemas.microsoft.com/office/drawing/2014/main" xmlns="" id="{DA40E970-8631-4F7A-B265-668A7938949F}"/>
                      </a:ext>
                    </a:extLst>
                  </p:cNvPr>
                  <p:cNvSpPr/>
                  <p:nvPr/>
                </p:nvSpPr>
                <p:spPr>
                  <a:xfrm>
                    <a:off x="1031073" y="975052"/>
                    <a:ext cx="228876" cy="7151220"/>
                  </a:xfrm>
                  <a:custGeom>
                    <a:avLst/>
                    <a:gdLst>
                      <a:gd name="connsiteX0" fmla="*/ 0 w 228876"/>
                      <a:gd name="connsiteY0" fmla="*/ 0 h 7151220"/>
                      <a:gd name="connsiteX1" fmla="*/ 228877 w 228876"/>
                      <a:gd name="connsiteY1" fmla="*/ 0 h 7151220"/>
                      <a:gd name="connsiteX2" fmla="*/ 228877 w 228876"/>
                      <a:gd name="connsiteY2" fmla="*/ 7151221 h 7151220"/>
                      <a:gd name="connsiteX3" fmla="*/ 0 w 228876"/>
                      <a:gd name="connsiteY3" fmla="*/ 7151221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1"/>
                        </a:lnTo>
                        <a:lnTo>
                          <a:pt x="0" y="7151221"/>
                        </a:lnTo>
                        <a:close/>
                      </a:path>
                    </a:pathLst>
                  </a:custGeom>
                  <a:solidFill>
                    <a:srgbClr val="E3E3E3"/>
                  </a:solidFill>
                  <a:ln w="7891" cap="flat">
                    <a:noFill/>
                    <a:prstDash val="solid"/>
                    <a:miter/>
                  </a:ln>
                </p:spPr>
                <p:txBody>
                  <a:bodyPr rtlCol="0" anchor="ctr"/>
                  <a:lstStyle/>
                  <a:p>
                    <a:endParaRPr lang="zh-CN" altLang="en-US"/>
                  </a:p>
                </p:txBody>
              </p:sp>
              <p:sp>
                <p:nvSpPr>
                  <p:cNvPr id="36" name="任意多边形: 形状 10">
                    <a:extLst>
                      <a:ext uri="{FF2B5EF4-FFF2-40B4-BE49-F238E27FC236}">
                        <a16:creationId xmlns:a16="http://schemas.microsoft.com/office/drawing/2014/main" xmlns="" id="{BE022EB5-84DD-4604-BC41-95746AC54CEB}"/>
                      </a:ext>
                    </a:extLst>
                  </p:cNvPr>
                  <p:cNvSpPr/>
                  <p:nvPr/>
                </p:nvSpPr>
                <p:spPr>
                  <a:xfrm>
                    <a:off x="1072113" y="967949"/>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endParaRPr lang="zh-CN" altLang="en-US"/>
                  </a:p>
                </p:txBody>
              </p:sp>
            </p:grpSp>
            <p:grpSp>
              <p:nvGrpSpPr>
                <p:cNvPr id="21" name="图形 1">
                  <a:extLst>
                    <a:ext uri="{FF2B5EF4-FFF2-40B4-BE49-F238E27FC236}">
                      <a16:creationId xmlns:a16="http://schemas.microsoft.com/office/drawing/2014/main" xmlns="" id="{87B09719-C413-45D5-BF47-D3C0012C2C3C}"/>
                    </a:ext>
                  </a:extLst>
                </p:cNvPr>
                <p:cNvGrpSpPr/>
                <p:nvPr/>
              </p:nvGrpSpPr>
              <p:grpSpPr>
                <a:xfrm>
                  <a:off x="11141988" y="967404"/>
                  <a:ext cx="447967" cy="7167004"/>
                  <a:chOff x="11141988" y="967404"/>
                  <a:chExt cx="447967" cy="7167004"/>
                </a:xfrm>
              </p:grpSpPr>
              <p:sp>
                <p:nvSpPr>
                  <p:cNvPr id="22" name="任意多边形: 形状 12">
                    <a:extLst>
                      <a:ext uri="{FF2B5EF4-FFF2-40B4-BE49-F238E27FC236}">
                        <a16:creationId xmlns:a16="http://schemas.microsoft.com/office/drawing/2014/main" xmlns="" id="{82AABFED-8495-49A4-882E-3E200D89C653}"/>
                      </a:ext>
                    </a:extLst>
                  </p:cNvPr>
                  <p:cNvSpPr/>
                  <p:nvPr/>
                </p:nvSpPr>
                <p:spPr>
                  <a:xfrm rot="-10800000">
                    <a:off x="11362657" y="1004214"/>
                    <a:ext cx="227298" cy="7092817"/>
                  </a:xfrm>
                  <a:custGeom>
                    <a:avLst/>
                    <a:gdLst>
                      <a:gd name="connsiteX0" fmla="*/ 0 w 227298"/>
                      <a:gd name="connsiteY0" fmla="*/ 0 h 7092817"/>
                      <a:gd name="connsiteX1" fmla="*/ 227299 w 227298"/>
                      <a:gd name="connsiteY1" fmla="*/ 0 h 7092817"/>
                      <a:gd name="connsiteX2" fmla="*/ 227299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9" y="0"/>
                        </a:lnTo>
                        <a:lnTo>
                          <a:pt x="227299" y="7092817"/>
                        </a:lnTo>
                        <a:lnTo>
                          <a:pt x="0" y="7092817"/>
                        </a:lnTo>
                        <a:close/>
                      </a:path>
                    </a:pathLst>
                  </a:custGeom>
                  <a:solidFill>
                    <a:schemeClr val="accent1"/>
                  </a:solidFill>
                  <a:ln w="7891" cap="flat">
                    <a:noFill/>
                    <a:prstDash val="solid"/>
                    <a:miter/>
                  </a:ln>
                </p:spPr>
                <p:txBody>
                  <a:bodyPr rtlCol="0" anchor="ctr"/>
                  <a:lstStyle/>
                  <a:p>
                    <a:endParaRPr lang="zh-CN" altLang="en-US"/>
                  </a:p>
                </p:txBody>
              </p:sp>
              <p:sp>
                <p:nvSpPr>
                  <p:cNvPr id="23" name="任意多边形: 形状 13">
                    <a:extLst>
                      <a:ext uri="{FF2B5EF4-FFF2-40B4-BE49-F238E27FC236}">
                        <a16:creationId xmlns:a16="http://schemas.microsoft.com/office/drawing/2014/main" xmlns="" id="{6B0B986D-E38F-46CF-A735-95141B4D142F}"/>
                      </a:ext>
                    </a:extLst>
                  </p:cNvPr>
                  <p:cNvSpPr/>
                  <p:nvPr/>
                </p:nvSpPr>
                <p:spPr>
                  <a:xfrm rot="-10800000">
                    <a:off x="11248139" y="997356"/>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lstStyle/>
                  <a:p>
                    <a:endParaRPr lang="zh-CN" altLang="en-US"/>
                  </a:p>
                </p:txBody>
              </p:sp>
              <p:sp>
                <p:nvSpPr>
                  <p:cNvPr id="24" name="任意多边形: 形状 14">
                    <a:extLst>
                      <a:ext uri="{FF2B5EF4-FFF2-40B4-BE49-F238E27FC236}">
                        <a16:creationId xmlns:a16="http://schemas.microsoft.com/office/drawing/2014/main" xmlns="" id="{0A3C05E6-3AA0-4CFE-B6A9-964BC5E01428}"/>
                      </a:ext>
                    </a:extLst>
                  </p:cNvPr>
                  <p:cNvSpPr/>
                  <p:nvPr/>
                </p:nvSpPr>
                <p:spPr>
                  <a:xfrm rot="-10800000">
                    <a:off x="11227777" y="993915"/>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rgbClr val="D9D9D9"/>
                  </a:solidFill>
                  <a:ln w="7891" cap="flat">
                    <a:noFill/>
                    <a:prstDash val="solid"/>
                    <a:miter/>
                  </a:ln>
                </p:spPr>
                <p:txBody>
                  <a:bodyPr rtlCol="0" anchor="ctr"/>
                  <a:lstStyle/>
                  <a:p>
                    <a:endParaRPr lang="zh-CN" altLang="en-US"/>
                  </a:p>
                </p:txBody>
              </p:sp>
              <p:sp>
                <p:nvSpPr>
                  <p:cNvPr id="25" name="任意多边形: 形状 15">
                    <a:extLst>
                      <a:ext uri="{FF2B5EF4-FFF2-40B4-BE49-F238E27FC236}">
                        <a16:creationId xmlns:a16="http://schemas.microsoft.com/office/drawing/2014/main" xmlns="" id="{C9BA9C29-E838-4160-BB2F-0DCA5F9DB10E}"/>
                      </a:ext>
                    </a:extLst>
                  </p:cNvPr>
                  <p:cNvSpPr/>
                  <p:nvPr/>
                </p:nvSpPr>
                <p:spPr>
                  <a:xfrm rot="-10800000">
                    <a:off x="11200706" y="984768"/>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chemeClr val="accent4">
                      <a:lumMod val="60000"/>
                      <a:lumOff val="40000"/>
                    </a:schemeClr>
                  </a:solidFill>
                  <a:ln w="7891" cap="flat">
                    <a:noFill/>
                    <a:prstDash val="solid"/>
                    <a:miter/>
                  </a:ln>
                </p:spPr>
                <p:txBody>
                  <a:bodyPr rtlCol="0" anchor="ctr"/>
                  <a:lstStyle/>
                  <a:p>
                    <a:endParaRPr lang="zh-CN" altLang="en-US"/>
                  </a:p>
                </p:txBody>
              </p:sp>
              <p:sp>
                <p:nvSpPr>
                  <p:cNvPr id="26" name="任意多边形: 形状 16">
                    <a:extLst>
                      <a:ext uri="{FF2B5EF4-FFF2-40B4-BE49-F238E27FC236}">
                        <a16:creationId xmlns:a16="http://schemas.microsoft.com/office/drawing/2014/main" xmlns="" id="{CE692FED-A039-4BE9-B647-F621F34B8C2E}"/>
                      </a:ext>
                    </a:extLst>
                  </p:cNvPr>
                  <p:cNvSpPr/>
                  <p:nvPr/>
                </p:nvSpPr>
                <p:spPr>
                  <a:xfrm rot="10800000">
                    <a:off x="11184606" y="974208"/>
                    <a:ext cx="228876" cy="7151220"/>
                  </a:xfrm>
                  <a:custGeom>
                    <a:avLst/>
                    <a:gdLst>
                      <a:gd name="connsiteX0" fmla="*/ 0 w 228876"/>
                      <a:gd name="connsiteY0" fmla="*/ 0 h 7151220"/>
                      <a:gd name="connsiteX1" fmla="*/ 228877 w 228876"/>
                      <a:gd name="connsiteY1" fmla="*/ 0 h 7151220"/>
                      <a:gd name="connsiteX2" fmla="*/ 228877 w 228876"/>
                      <a:gd name="connsiteY2" fmla="*/ 7151220 h 7151220"/>
                      <a:gd name="connsiteX3" fmla="*/ 0 w 228876"/>
                      <a:gd name="connsiteY3" fmla="*/ 7151220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0"/>
                        </a:lnTo>
                        <a:lnTo>
                          <a:pt x="0" y="7151220"/>
                        </a:lnTo>
                        <a:close/>
                      </a:path>
                    </a:pathLst>
                  </a:custGeom>
                  <a:solidFill>
                    <a:srgbClr val="E3E3E3"/>
                  </a:solidFill>
                  <a:ln w="7891" cap="flat">
                    <a:noFill/>
                    <a:prstDash val="solid"/>
                    <a:miter/>
                  </a:ln>
                </p:spPr>
                <p:txBody>
                  <a:bodyPr rtlCol="0" anchor="ctr"/>
                  <a:lstStyle/>
                  <a:p>
                    <a:endParaRPr lang="zh-CN" altLang="en-US"/>
                  </a:p>
                </p:txBody>
              </p:sp>
              <p:sp>
                <p:nvSpPr>
                  <p:cNvPr id="30" name="任意多边形: 形状 17">
                    <a:extLst>
                      <a:ext uri="{FF2B5EF4-FFF2-40B4-BE49-F238E27FC236}">
                        <a16:creationId xmlns:a16="http://schemas.microsoft.com/office/drawing/2014/main" xmlns="" id="{06ED2077-CB89-4655-A56D-E8C21BD768CD}"/>
                      </a:ext>
                    </a:extLst>
                  </p:cNvPr>
                  <p:cNvSpPr/>
                  <p:nvPr/>
                </p:nvSpPr>
                <p:spPr>
                  <a:xfrm rot="-10800000">
                    <a:off x="11141988" y="967404"/>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lstStyle/>
                  <a:p>
                    <a:endParaRPr lang="zh-CN" altLang="en-US"/>
                  </a:p>
                </p:txBody>
              </p:sp>
            </p:grpSp>
          </p:grpSp>
          <p:sp>
            <p:nvSpPr>
              <p:cNvPr id="17" name="任意多边形: 形状 18">
                <a:extLst>
                  <a:ext uri="{FF2B5EF4-FFF2-40B4-BE49-F238E27FC236}">
                    <a16:creationId xmlns:a16="http://schemas.microsoft.com/office/drawing/2014/main" xmlns="" id="{F0D28D45-F939-4D2D-8BE7-A0BA991A61B3}"/>
                  </a:ext>
                </a:extLst>
              </p:cNvPr>
              <p:cNvSpPr/>
              <p:nvPr/>
            </p:nvSpPr>
            <p:spPr>
              <a:xfrm>
                <a:off x="1112364" y="949008"/>
                <a:ext cx="5094484" cy="7227688"/>
              </a:xfrm>
              <a:custGeom>
                <a:avLst/>
                <a:gdLst>
                  <a:gd name="connsiteX0" fmla="*/ 0 w 5094484"/>
                  <a:gd name="connsiteY0" fmla="*/ 7204888 h 7227688"/>
                  <a:gd name="connsiteX1" fmla="*/ 5094485 w 5094484"/>
                  <a:gd name="connsiteY1" fmla="*/ 7204888 h 7227688"/>
                  <a:gd name="connsiteX2" fmla="*/ 5094485 w 5094484"/>
                  <a:gd name="connsiteY2" fmla="*/ 0 h 7227688"/>
                  <a:gd name="connsiteX3" fmla="*/ 0 w 5094484"/>
                  <a:gd name="connsiteY3" fmla="*/ 0 h 7227688"/>
                  <a:gd name="connsiteX4" fmla="*/ 0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0" y="7204888"/>
                    </a:moveTo>
                    <a:cubicBezTo>
                      <a:pt x="0" y="7204888"/>
                      <a:pt x="5094485" y="7256188"/>
                      <a:pt x="5094485" y="7204888"/>
                    </a:cubicBezTo>
                    <a:cubicBezTo>
                      <a:pt x="5094485" y="7153588"/>
                      <a:pt x="5094485" y="0"/>
                      <a:pt x="5094485" y="0"/>
                    </a:cubicBezTo>
                    <a:lnTo>
                      <a:pt x="0" y="0"/>
                    </a:lnTo>
                    <a:lnTo>
                      <a:pt x="0" y="7204888"/>
                    </a:lnTo>
                    <a:close/>
                  </a:path>
                </a:pathLst>
              </a:custGeom>
              <a:solidFill>
                <a:srgbClr val="FFFFFF"/>
              </a:solidFill>
              <a:ln w="7891" cap="flat">
                <a:noFill/>
                <a:prstDash val="solid"/>
                <a:miter/>
              </a:ln>
            </p:spPr>
            <p:txBody>
              <a:bodyPr rtlCol="0" anchor="ctr"/>
              <a:lstStyle/>
              <a:p>
                <a:endParaRPr lang="zh-CN" altLang="en-US" dirty="0"/>
              </a:p>
            </p:txBody>
          </p:sp>
          <p:sp>
            <p:nvSpPr>
              <p:cNvPr id="18" name="任意多边形: 形状 19">
                <a:extLst>
                  <a:ext uri="{FF2B5EF4-FFF2-40B4-BE49-F238E27FC236}">
                    <a16:creationId xmlns:a16="http://schemas.microsoft.com/office/drawing/2014/main" xmlns="" id="{C6A042C3-4C64-4FC2-B555-DE3CCF4344B4}"/>
                  </a:ext>
                </a:extLst>
              </p:cNvPr>
              <p:cNvSpPr/>
              <p:nvPr/>
            </p:nvSpPr>
            <p:spPr>
              <a:xfrm>
                <a:off x="6206848" y="949008"/>
                <a:ext cx="5094484" cy="7227688"/>
              </a:xfrm>
              <a:custGeom>
                <a:avLst/>
                <a:gdLst>
                  <a:gd name="connsiteX0" fmla="*/ 5094485 w 5094484"/>
                  <a:gd name="connsiteY0" fmla="*/ 7204888 h 7227688"/>
                  <a:gd name="connsiteX1" fmla="*/ 0 w 5094484"/>
                  <a:gd name="connsiteY1" fmla="*/ 7204888 h 7227688"/>
                  <a:gd name="connsiteX2" fmla="*/ 0 w 5094484"/>
                  <a:gd name="connsiteY2" fmla="*/ 0 h 7227688"/>
                  <a:gd name="connsiteX3" fmla="*/ 5094485 w 5094484"/>
                  <a:gd name="connsiteY3" fmla="*/ 0 h 7227688"/>
                  <a:gd name="connsiteX4" fmla="*/ 5094485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5094485" y="7204888"/>
                    </a:moveTo>
                    <a:cubicBezTo>
                      <a:pt x="5094485" y="7204888"/>
                      <a:pt x="0" y="7256188"/>
                      <a:pt x="0" y="7204888"/>
                    </a:cubicBezTo>
                    <a:cubicBezTo>
                      <a:pt x="0" y="7153588"/>
                      <a:pt x="0" y="0"/>
                      <a:pt x="0" y="0"/>
                    </a:cubicBezTo>
                    <a:lnTo>
                      <a:pt x="5094485" y="0"/>
                    </a:lnTo>
                    <a:lnTo>
                      <a:pt x="5094485" y="7204888"/>
                    </a:lnTo>
                    <a:close/>
                  </a:path>
                </a:pathLst>
              </a:custGeom>
              <a:solidFill>
                <a:srgbClr val="FFFFFF"/>
              </a:solidFill>
              <a:ln w="7891" cap="flat">
                <a:noFill/>
                <a:prstDash val="solid"/>
                <a:miter/>
              </a:ln>
            </p:spPr>
            <p:txBody>
              <a:bodyPr rtlCol="0" anchor="ctr"/>
              <a:lstStyle/>
              <a:p>
                <a:endParaRPr lang="zh-CN" altLang="en-US"/>
              </a:p>
            </p:txBody>
          </p:sp>
          <p:sp>
            <p:nvSpPr>
              <p:cNvPr id="19" name="任意多边形: 形状 21">
                <a:extLst>
                  <a:ext uri="{FF2B5EF4-FFF2-40B4-BE49-F238E27FC236}">
                    <a16:creationId xmlns:a16="http://schemas.microsoft.com/office/drawing/2014/main" xmlns="" id="{1014D578-1AAC-4E82-94D2-C2562B3E7D49}"/>
                  </a:ext>
                </a:extLst>
              </p:cNvPr>
              <p:cNvSpPr/>
              <p:nvPr/>
            </p:nvSpPr>
            <p:spPr>
              <a:xfrm>
                <a:off x="5882475" y="949008"/>
                <a:ext cx="324373" cy="7222250"/>
              </a:xfrm>
              <a:custGeom>
                <a:avLst/>
                <a:gdLst>
                  <a:gd name="connsiteX0" fmla="*/ 0 w 324373"/>
                  <a:gd name="connsiteY0" fmla="*/ 0 h 7222250"/>
                  <a:gd name="connsiteX1" fmla="*/ 0 w 324373"/>
                  <a:gd name="connsiteY1" fmla="*/ 7222251 h 7222250"/>
                  <a:gd name="connsiteX2" fmla="*/ 324374 w 324373"/>
                  <a:gd name="connsiteY2" fmla="*/ 7204888 h 7222250"/>
                  <a:gd name="connsiteX3" fmla="*/ 324374 w 324373"/>
                  <a:gd name="connsiteY3" fmla="*/ 0 h 7222250"/>
                  <a:gd name="connsiteX4" fmla="*/ 0 w 324373"/>
                  <a:gd name="connsiteY4" fmla="*/ 0 h 7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73" h="7222250">
                    <a:moveTo>
                      <a:pt x="0" y="0"/>
                    </a:moveTo>
                    <a:lnTo>
                      <a:pt x="0" y="7222251"/>
                    </a:lnTo>
                    <a:cubicBezTo>
                      <a:pt x="203621" y="7218305"/>
                      <a:pt x="324374" y="7212781"/>
                      <a:pt x="324374" y="7204888"/>
                    </a:cubicBezTo>
                    <a:cubicBezTo>
                      <a:pt x="324374" y="7153588"/>
                      <a:pt x="324374" y="0"/>
                      <a:pt x="324374" y="0"/>
                    </a:cubicBezTo>
                    <a:lnTo>
                      <a:pt x="0" y="0"/>
                    </a:lnTo>
                    <a:close/>
                  </a:path>
                </a:pathLst>
              </a:custGeom>
              <a:solidFill>
                <a:srgbClr val="FFFFFF"/>
              </a:solidFill>
              <a:ln w="7891" cap="flat">
                <a:no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xmlns="" id="{AE1ED39C-A215-45D8-845F-D1062C982379}"/>
                </a:ext>
              </a:extLst>
            </p:cNvPr>
            <p:cNvGrpSpPr/>
            <p:nvPr/>
          </p:nvGrpSpPr>
          <p:grpSpPr>
            <a:xfrm>
              <a:off x="5315410" y="728663"/>
              <a:ext cx="2236009" cy="7222250"/>
              <a:chOff x="5315410" y="949008"/>
              <a:chExt cx="2236009" cy="7084649"/>
            </a:xfrm>
          </p:grpSpPr>
          <p:sp>
            <p:nvSpPr>
              <p:cNvPr id="14" name="矩形 13">
                <a:extLst>
                  <a:ext uri="{FF2B5EF4-FFF2-40B4-BE49-F238E27FC236}">
                    <a16:creationId xmlns:a16="http://schemas.microsoft.com/office/drawing/2014/main" xmlns="" id="{8755D374-06AD-4BCF-8537-8148D3DBA906}"/>
                  </a:ext>
                </a:extLst>
              </p:cNvPr>
              <p:cNvSpPr/>
              <p:nvPr/>
            </p:nvSpPr>
            <p:spPr>
              <a:xfrm>
                <a:off x="6110718" y="949008"/>
                <a:ext cx="1440701"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4F929FA9-0F84-45DF-BC15-E4B02C78CD0E}"/>
                  </a:ext>
                </a:extLst>
              </p:cNvPr>
              <p:cNvSpPr/>
              <p:nvPr/>
            </p:nvSpPr>
            <p:spPr>
              <a:xfrm>
                <a:off x="5315410" y="949008"/>
                <a:ext cx="806124"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6.3 </a:t>
              </a:r>
              <a:r>
                <a:rPr lang="zh-CN" altLang="en-US" sz="2000" b="1" dirty="0">
                  <a:solidFill>
                    <a:schemeClr val="tx1"/>
                  </a:solidFill>
                  <a:latin typeface="+mj-ea"/>
                  <a:ea typeface="+mj-ea"/>
                  <a:cs typeface="Montserrat" charset="0"/>
                </a:rPr>
                <a:t>风投条款</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38" name="文本框 37">
            <a:extLst>
              <a:ext uri="{FF2B5EF4-FFF2-40B4-BE49-F238E27FC236}">
                <a16:creationId xmlns:a16="http://schemas.microsoft.com/office/drawing/2014/main" xmlns="" id="{8AD59D6D-DA63-4F73-B368-94F61D4C2A9D}"/>
              </a:ext>
            </a:extLst>
          </p:cNvPr>
          <p:cNvSpPr txBox="1"/>
          <p:nvPr/>
        </p:nvSpPr>
        <p:spPr>
          <a:xfrm>
            <a:off x="1354702" y="4231748"/>
            <a:ext cx="4384948" cy="1804020"/>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1" i="0" u="none" strike="noStrike" kern="1200" cap="none" spc="0" normalizeH="0" baseline="0" noProof="0" dirty="0">
                <a:ln>
                  <a:noFill/>
                </a:ln>
                <a:solidFill>
                  <a:prstClr val="black"/>
                </a:solidFill>
                <a:effectLst/>
                <a:uLnTx/>
                <a:uFillTx/>
                <a:latin typeface="Arial"/>
                <a:ea typeface="微软雅黑 Light"/>
                <a:cs typeface="+mn-cs"/>
              </a:rPr>
              <a:t>内部交易行为。</a:t>
            </a: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包括公司内部管理层报酬的确定、股息支付、内部股权回购等敏感行为风险投资者有审核的权利。</a:t>
            </a:r>
            <a:endParaRPr kumimoji="0" lang="en-US" altLang="zh-CN" sz="1600" b="0" i="0" u="none" strike="noStrike" kern="1200" cap="none" spc="0" normalizeH="0" baseline="0" noProof="0" dirty="0">
              <a:ln>
                <a:noFill/>
              </a:ln>
              <a:solidFill>
                <a:prstClr val="black"/>
              </a:solidFill>
              <a:effectLst/>
              <a:uLnTx/>
              <a:uFillTx/>
              <a:latin typeface="Arial"/>
              <a:ea typeface="微软雅黑 Light"/>
              <a:cs typeface="+mn-cs"/>
            </a:endParaRPr>
          </a:p>
          <a:p>
            <a:pPr marL="285750" indent="-285750" algn="just">
              <a:lnSpc>
                <a:spcPct val="150000"/>
              </a:lnSpc>
              <a:buFont typeface="Arial" panose="020B0604020202020204" pitchFamily="34" charset="0"/>
              <a:buChar char="•"/>
            </a:pPr>
            <a:r>
              <a:rPr kumimoji="0" lang="zh-CN" altLang="en-US" sz="1600" b="1" i="0" u="none" strike="noStrike" kern="1200" cap="none" spc="0" normalizeH="0" baseline="0" noProof="0" dirty="0">
                <a:ln>
                  <a:noFill/>
                </a:ln>
                <a:solidFill>
                  <a:prstClr val="black"/>
                </a:solidFill>
                <a:effectLst/>
                <a:uLnTx/>
                <a:uFillTx/>
                <a:latin typeface="Arial"/>
                <a:ea typeface="微软雅黑 Light"/>
                <a:cs typeface="+mn-cs"/>
              </a:rPr>
              <a:t>直接或间接危害公司市场地位的行为。</a:t>
            </a: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在工作期间及退出两年内不得从事与公司竞争的事务。</a:t>
            </a:r>
            <a:endParaRPr lang="zh-CN" altLang="en-US" sz="1600" dirty="0"/>
          </a:p>
        </p:txBody>
      </p:sp>
      <p:sp>
        <p:nvSpPr>
          <p:cNvPr id="40" name="文本框 39">
            <a:extLst>
              <a:ext uri="{FF2B5EF4-FFF2-40B4-BE49-F238E27FC236}">
                <a16:creationId xmlns:a16="http://schemas.microsoft.com/office/drawing/2014/main" xmlns="" id="{647E4AD9-8AC1-46C5-B4D1-A4D8332B45BD}"/>
              </a:ext>
            </a:extLst>
          </p:cNvPr>
          <p:cNvSpPr txBox="1"/>
          <p:nvPr/>
        </p:nvSpPr>
        <p:spPr>
          <a:xfrm>
            <a:off x="6403814" y="4231748"/>
            <a:ext cx="4256573" cy="1804020"/>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由于风险资本所有者并不直接介入公司具体运营，因此享有更多的了解企业经营状况相关信息的权利。风险投资者可在投资前期获得较大比例的税后分配利润，降低前期风险，后期逐步递减。</a:t>
            </a:r>
            <a:endParaRPr lang="zh-CN" altLang="en-US" sz="1600" dirty="0"/>
          </a:p>
        </p:txBody>
      </p:sp>
      <p:sp>
        <p:nvSpPr>
          <p:cNvPr id="42" name="文本框 41">
            <a:extLst>
              <a:ext uri="{FF2B5EF4-FFF2-40B4-BE49-F238E27FC236}">
                <a16:creationId xmlns:a16="http://schemas.microsoft.com/office/drawing/2014/main" xmlns="" id="{83A597CE-D62A-4E95-9E69-19ADE274C901}"/>
              </a:ext>
            </a:extLst>
          </p:cNvPr>
          <p:cNvSpPr txBox="1"/>
          <p:nvPr/>
        </p:nvSpPr>
        <p:spPr>
          <a:xfrm>
            <a:off x="1354702" y="2113636"/>
            <a:ext cx="4369257" cy="1434688"/>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风险投资者根据股本份额对我司的选举享有一定的权力，可以通过董事及时了解我们公司的经营管理状况，直接参与我公司各种重大事项的决策活动，从而进行风险控制。</a:t>
            </a:r>
            <a:endParaRPr lang="zh-CN" altLang="en-US" sz="1600" dirty="0"/>
          </a:p>
        </p:txBody>
      </p:sp>
      <p:sp>
        <p:nvSpPr>
          <p:cNvPr id="44" name="文本框 43">
            <a:extLst>
              <a:ext uri="{FF2B5EF4-FFF2-40B4-BE49-F238E27FC236}">
                <a16:creationId xmlns:a16="http://schemas.microsoft.com/office/drawing/2014/main" xmlns="" id="{084852BC-86CA-45C3-B11D-B8ED126B49C3}"/>
              </a:ext>
            </a:extLst>
          </p:cNvPr>
          <p:cNvSpPr txBox="1"/>
          <p:nvPr/>
        </p:nvSpPr>
        <p:spPr>
          <a:xfrm>
            <a:off x="6403814" y="2012814"/>
            <a:ext cx="4256573" cy="1065356"/>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为避免风险投资者投入资产缩水。在发生此现象时，我们将增加优先股所能够转换到的普通股的数量，确保风险投资者的利益。</a:t>
            </a:r>
            <a:endParaRPr lang="zh-CN" altLang="en-US" sz="1600" dirty="0"/>
          </a:p>
        </p:txBody>
      </p:sp>
      <p:sp>
        <p:nvSpPr>
          <p:cNvPr id="52" name="矩形 51">
            <a:extLst>
              <a:ext uri="{FF2B5EF4-FFF2-40B4-BE49-F238E27FC236}">
                <a16:creationId xmlns:a16="http://schemas.microsoft.com/office/drawing/2014/main" xmlns="" id="{1B6BAEA2-3997-4CB1-8514-80EDA4EFA0C7}"/>
              </a:ext>
            </a:extLst>
          </p:cNvPr>
          <p:cNvSpPr/>
          <p:nvPr/>
        </p:nvSpPr>
        <p:spPr>
          <a:xfrm>
            <a:off x="1354702" y="1786965"/>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4065939A-D7EC-4D21-98E6-4CB11E748030}"/>
              </a:ext>
            </a:extLst>
          </p:cNvPr>
          <p:cNvSpPr txBox="1"/>
          <p:nvPr/>
        </p:nvSpPr>
        <p:spPr>
          <a:xfrm>
            <a:off x="1354702" y="1598944"/>
            <a:ext cx="2051844" cy="307777"/>
          </a:xfrm>
          <a:prstGeom prst="rect">
            <a:avLst/>
          </a:prstGeom>
          <a:noFill/>
        </p:spPr>
        <p:txBody>
          <a:bodyPr wrap="non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选举权分配条款：</a:t>
            </a:r>
            <a:endParaRPr lang="zh-CN" altLang="en-US" sz="2000" b="1" dirty="0">
              <a:latin typeface="+mj-ea"/>
              <a:ea typeface="+mj-ea"/>
            </a:endParaRPr>
          </a:p>
        </p:txBody>
      </p:sp>
      <p:sp>
        <p:nvSpPr>
          <p:cNvPr id="53" name="矩形 52">
            <a:extLst>
              <a:ext uri="{FF2B5EF4-FFF2-40B4-BE49-F238E27FC236}">
                <a16:creationId xmlns:a16="http://schemas.microsoft.com/office/drawing/2014/main" xmlns="" id="{19BC0818-F1CF-4ACD-992E-CD6FBF941466}"/>
              </a:ext>
            </a:extLst>
          </p:cNvPr>
          <p:cNvSpPr/>
          <p:nvPr/>
        </p:nvSpPr>
        <p:spPr>
          <a:xfrm>
            <a:off x="6403814" y="1786965"/>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4E0B69EF-AA07-42B2-8652-CEF0B3B52C50}"/>
              </a:ext>
            </a:extLst>
          </p:cNvPr>
          <p:cNvSpPr txBox="1"/>
          <p:nvPr/>
        </p:nvSpPr>
        <p:spPr>
          <a:xfrm>
            <a:off x="6403814" y="1598944"/>
            <a:ext cx="1936668"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反股权稀释条款：</a:t>
            </a:r>
            <a:endParaRPr lang="zh-CN" altLang="en-US" sz="2000" b="1" dirty="0">
              <a:latin typeface="+mj-ea"/>
              <a:ea typeface="+mj-ea"/>
            </a:endParaRPr>
          </a:p>
        </p:txBody>
      </p:sp>
      <p:sp>
        <p:nvSpPr>
          <p:cNvPr id="54" name="矩形 53">
            <a:extLst>
              <a:ext uri="{FF2B5EF4-FFF2-40B4-BE49-F238E27FC236}">
                <a16:creationId xmlns:a16="http://schemas.microsoft.com/office/drawing/2014/main" xmlns="" id="{57F84F4D-054C-4095-966C-2578321B9155}"/>
              </a:ext>
            </a:extLst>
          </p:cNvPr>
          <p:cNvSpPr/>
          <p:nvPr/>
        </p:nvSpPr>
        <p:spPr>
          <a:xfrm>
            <a:off x="1354702" y="3940437"/>
            <a:ext cx="3321899"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2CBAD9D7-03BA-47F7-B3A2-67C171A87707}"/>
              </a:ext>
            </a:extLst>
          </p:cNvPr>
          <p:cNvSpPr/>
          <p:nvPr/>
        </p:nvSpPr>
        <p:spPr>
          <a:xfrm>
            <a:off x="6403814" y="3940437"/>
            <a:ext cx="1511230" cy="167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6C34581D-6637-4A8D-8D13-CB169370B2FC}"/>
              </a:ext>
            </a:extLst>
          </p:cNvPr>
          <p:cNvSpPr txBox="1"/>
          <p:nvPr/>
        </p:nvSpPr>
        <p:spPr>
          <a:xfrm>
            <a:off x="1354702" y="3768053"/>
            <a:ext cx="3608781" cy="307777"/>
          </a:xfrm>
          <a:prstGeom prst="rect">
            <a:avLst/>
          </a:prstGeom>
          <a:noFill/>
        </p:spPr>
        <p:txBody>
          <a:bodyPr wrap="square" lIns="0" tIns="0" rIns="0" bIns="0">
            <a:spAutoFit/>
          </a:bodyPr>
          <a:lstStyle/>
          <a:p>
            <a:r>
              <a:rPr lang="zh-CN" altLang="en-US" sz="2000" b="1" dirty="0">
                <a:latin typeface="+mj-ea"/>
                <a:ea typeface="+mj-ea"/>
              </a:rPr>
              <a:t>限制企业管理层有关行为的条款：</a:t>
            </a:r>
          </a:p>
        </p:txBody>
      </p:sp>
      <p:sp>
        <p:nvSpPr>
          <p:cNvPr id="45" name="文本框 44">
            <a:extLst>
              <a:ext uri="{FF2B5EF4-FFF2-40B4-BE49-F238E27FC236}">
                <a16:creationId xmlns:a16="http://schemas.microsoft.com/office/drawing/2014/main" xmlns="" id="{60A27C46-1E26-4575-BF13-679B179A89B9}"/>
              </a:ext>
            </a:extLst>
          </p:cNvPr>
          <p:cNvSpPr txBox="1"/>
          <p:nvPr/>
        </p:nvSpPr>
        <p:spPr>
          <a:xfrm>
            <a:off x="6403814" y="3768053"/>
            <a:ext cx="2534976"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信息披露条款：</a:t>
            </a:r>
            <a:endParaRPr kumimoji="0" lang="en-US" altLang="zh-CN" sz="2000" b="1" i="0" u="none" strike="noStrike" kern="1200" cap="none" spc="0" normalizeH="0" baseline="0" noProof="0" dirty="0">
              <a:ln>
                <a:noFill/>
              </a:ln>
              <a:solidFill>
                <a:prstClr val="black"/>
              </a:solidFill>
              <a:effectLst/>
              <a:uLnTx/>
              <a:uFillTx/>
              <a:latin typeface="+mj-ea"/>
              <a:ea typeface="+mj-ea"/>
              <a:cs typeface="+mn-cs"/>
            </a:endParaRPr>
          </a:p>
        </p:txBody>
      </p:sp>
      <p:sp>
        <p:nvSpPr>
          <p:cNvPr id="56" name="任意多边形: 形状 55">
            <a:extLst>
              <a:ext uri="{FF2B5EF4-FFF2-40B4-BE49-F238E27FC236}">
                <a16:creationId xmlns:a16="http://schemas.microsoft.com/office/drawing/2014/main" xmlns="" id="{4C35C81A-0D76-4540-8511-E991A4757F48}"/>
              </a:ext>
            </a:extLst>
          </p:cNvPr>
          <p:cNvSpPr/>
          <p:nvPr/>
        </p:nvSpPr>
        <p:spPr>
          <a:xfrm>
            <a:off x="-2" y="3322320"/>
            <a:ext cx="12192002" cy="3559125"/>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xmlns="" id="{DCCB8CAF-AAC0-48CB-AC92-F62374E03717}"/>
              </a:ext>
            </a:extLst>
          </p:cNvPr>
          <p:cNvSpPr/>
          <p:nvPr/>
        </p:nvSpPr>
        <p:spPr>
          <a:xfrm>
            <a:off x="-2" y="4005198"/>
            <a:ext cx="12192002" cy="2852802"/>
          </a:xfrm>
          <a:custGeom>
            <a:avLst/>
            <a:gdLst>
              <a:gd name="connsiteX0" fmla="*/ 0 w 12192002"/>
              <a:gd name="connsiteY0" fmla="*/ 0 h 6858000"/>
              <a:gd name="connsiteX1" fmla="*/ 12192002 w 12192002"/>
              <a:gd name="connsiteY1" fmla="*/ 0 h 6858000"/>
              <a:gd name="connsiteX2" fmla="*/ 12192002 w 12192002"/>
              <a:gd name="connsiteY2" fmla="*/ 1 h 6858000"/>
              <a:gd name="connsiteX3" fmla="*/ 3 w 12192002"/>
              <a:gd name="connsiteY3" fmla="*/ 1 h 6858000"/>
              <a:gd name="connsiteX4" fmla="*/ 3 w 12192002"/>
              <a:gd name="connsiteY4" fmla="*/ 5336065 h 6858000"/>
              <a:gd name="connsiteX5" fmla="*/ 287601 w 12192002"/>
              <a:gd name="connsiteY5" fmla="*/ 5492308 h 6858000"/>
              <a:gd name="connsiteX6" fmla="*/ 6096003 w 12192002"/>
              <a:gd name="connsiteY6" fmla="*/ 6771063 h 6858000"/>
              <a:gd name="connsiteX7" fmla="*/ 11904406 w 12192002"/>
              <a:gd name="connsiteY7" fmla="*/ 5492308 h 6858000"/>
              <a:gd name="connsiteX8" fmla="*/ 12192002 w 12192002"/>
              <a:gd name="connsiteY8" fmla="*/ 5336066 h 6858000"/>
              <a:gd name="connsiteX9" fmla="*/ 12192002 w 12192002"/>
              <a:gd name="connsiteY9" fmla="*/ 6858000 h 6858000"/>
              <a:gd name="connsiteX10" fmla="*/ 0 w 1219200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6858000">
                <a:moveTo>
                  <a:pt x="0" y="0"/>
                </a:moveTo>
                <a:lnTo>
                  <a:pt x="12192002" y="0"/>
                </a:lnTo>
                <a:lnTo>
                  <a:pt x="12192002" y="1"/>
                </a:lnTo>
                <a:lnTo>
                  <a:pt x="3" y="1"/>
                </a:lnTo>
                <a:lnTo>
                  <a:pt x="3" y="5336065"/>
                </a:lnTo>
                <a:lnTo>
                  <a:pt x="287601" y="5492308"/>
                </a:lnTo>
                <a:cubicBezTo>
                  <a:pt x="1821706" y="6286820"/>
                  <a:pt x="3859612" y="6771063"/>
                  <a:pt x="6096003" y="6771063"/>
                </a:cubicBezTo>
                <a:cubicBezTo>
                  <a:pt x="8332396" y="6771063"/>
                  <a:pt x="10370300" y="6286820"/>
                  <a:pt x="11904406" y="5492308"/>
                </a:cubicBezTo>
                <a:lnTo>
                  <a:pt x="12192002" y="5336066"/>
                </a:lnTo>
                <a:lnTo>
                  <a:pt x="12192002"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048221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BC93D87-DD72-4A0E-A236-CB0C8F364674}"/>
              </a:ext>
            </a:extLst>
          </p:cNvPr>
          <p:cNvSpPr>
            <a:spLocks noGrp="1"/>
          </p:cNvSpPr>
          <p:nvPr>
            <p:ph type="body" sz="quarter" idx="10"/>
          </p:nvPr>
        </p:nvSpPr>
        <p:spPr/>
        <p:txBody>
          <a:bodyPr/>
          <a:lstStyle/>
          <a:p>
            <a:r>
              <a:rPr lang="en-US" altLang="zh-CN" dirty="0"/>
              <a:t>06.</a:t>
            </a:r>
            <a:r>
              <a:rPr lang="zh-CN" altLang="en-US" dirty="0"/>
              <a:t>风险控制</a:t>
            </a:r>
          </a:p>
        </p:txBody>
      </p:sp>
      <p:sp>
        <p:nvSpPr>
          <p:cNvPr id="6" name="文本占位符 5">
            <a:extLst>
              <a:ext uri="{FF2B5EF4-FFF2-40B4-BE49-F238E27FC236}">
                <a16:creationId xmlns:a16="http://schemas.microsoft.com/office/drawing/2014/main" xmlns="" id="{17C80F33-40DB-498B-9CEF-8AD8217729EA}"/>
              </a:ext>
            </a:extLst>
          </p:cNvPr>
          <p:cNvSpPr>
            <a:spLocks noGrp="1"/>
          </p:cNvSpPr>
          <p:nvPr>
            <p:ph type="body" sz="quarter" idx="11"/>
          </p:nvPr>
        </p:nvSpPr>
        <p:spPr/>
        <p:txBody>
          <a:bodyPr/>
          <a:lstStyle/>
          <a:p>
            <a:pPr lvl="0"/>
            <a:r>
              <a:rPr lang="en-US" altLang="zh-CN" dirty="0"/>
              <a:t>RISK CONTROL</a:t>
            </a:r>
          </a:p>
        </p:txBody>
      </p:sp>
      <p:grpSp>
        <p:nvGrpSpPr>
          <p:cNvPr id="27" name="组合 26">
            <a:extLst>
              <a:ext uri="{FF2B5EF4-FFF2-40B4-BE49-F238E27FC236}">
                <a16:creationId xmlns:a16="http://schemas.microsoft.com/office/drawing/2014/main" xmlns="" id="{02832E0A-FC1B-4697-A268-3D5A235BEB9E}"/>
              </a:ext>
            </a:extLst>
          </p:cNvPr>
          <p:cNvGrpSpPr/>
          <p:nvPr/>
        </p:nvGrpSpPr>
        <p:grpSpPr>
          <a:xfrm>
            <a:off x="9542777" y="341302"/>
            <a:ext cx="1976121" cy="788291"/>
            <a:chOff x="1651086" y="1188625"/>
            <a:chExt cx="1122851" cy="447914"/>
          </a:xfrm>
          <a:solidFill>
            <a:schemeClr val="accent2"/>
          </a:solidFill>
        </p:grpSpPr>
        <p:sp>
          <p:nvSpPr>
            <p:cNvPr id="28" name="Rectangle 4">
              <a:extLst>
                <a:ext uri="{FF2B5EF4-FFF2-40B4-BE49-F238E27FC236}">
                  <a16:creationId xmlns:a16="http://schemas.microsoft.com/office/drawing/2014/main" xmlns="" id="{F322382F-08A4-44E3-B3CE-051FF9E33D8C}"/>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6.4 </a:t>
              </a:r>
              <a:r>
                <a:rPr lang="zh-CN" altLang="en-US" sz="2000" b="1" dirty="0">
                  <a:solidFill>
                    <a:schemeClr val="tx1"/>
                  </a:solidFill>
                  <a:latin typeface="+mj-ea"/>
                  <a:ea typeface="+mj-ea"/>
                  <a:cs typeface="Montserrat" charset="0"/>
                </a:rPr>
                <a:t>退出机制</a:t>
              </a:r>
              <a:endPar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endParaRPr>
            </a:p>
          </p:txBody>
        </p:sp>
        <p:sp>
          <p:nvSpPr>
            <p:cNvPr id="29" name="Right Triangle 5">
              <a:extLst>
                <a:ext uri="{FF2B5EF4-FFF2-40B4-BE49-F238E27FC236}">
                  <a16:creationId xmlns:a16="http://schemas.microsoft.com/office/drawing/2014/main" xmlns="" id="{4AC3CDB2-568C-45ED-B284-6518CC50C13F}"/>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pic>
        <p:nvPicPr>
          <p:cNvPr id="37" name="图片 36">
            <a:extLst>
              <a:ext uri="{FF2B5EF4-FFF2-40B4-BE49-F238E27FC236}">
                <a16:creationId xmlns:a16="http://schemas.microsoft.com/office/drawing/2014/main" xmlns="" id="{6C411984-F488-4A10-B1A1-D74F3ECDA6F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700" r="28046"/>
          <a:stretch/>
        </p:blipFill>
        <p:spPr>
          <a:xfrm>
            <a:off x="1408643" y="1618204"/>
            <a:ext cx="2233718" cy="4515895"/>
          </a:xfrm>
          <a:prstGeom prst="rect">
            <a:avLst/>
          </a:prstGeom>
        </p:spPr>
      </p:pic>
      <p:pic>
        <p:nvPicPr>
          <p:cNvPr id="35" name="图片 34" descr="图片包含 人, 手, 电话, 电脑&#10;&#10;描述已自动生成">
            <a:extLst>
              <a:ext uri="{FF2B5EF4-FFF2-40B4-BE49-F238E27FC236}">
                <a16:creationId xmlns:a16="http://schemas.microsoft.com/office/drawing/2014/main" xmlns="" id="{863AAF72-8274-4719-9950-4DCC2D7EB322}"/>
              </a:ext>
            </a:extLst>
          </p:cNvPr>
          <p:cNvPicPr>
            <a:picLocks noChangeAspect="1"/>
          </p:cNvPicPr>
          <p:nvPr/>
        </p:nvPicPr>
        <p:blipFill rotWithShape="1">
          <a:blip r:embed="rId3">
            <a:extLst>
              <a:ext uri="{28A0092B-C50C-407E-A947-70E740481C1C}">
                <a14:useLocalDpi xmlns:a14="http://schemas.microsoft.com/office/drawing/2010/main" val="0"/>
              </a:ext>
            </a:extLst>
          </a:blip>
          <a:srcRect l="26585" t="22414" r="37191" b="24775"/>
          <a:stretch/>
        </p:blipFill>
        <p:spPr>
          <a:xfrm>
            <a:off x="-1060053" y="1419225"/>
            <a:ext cx="5681427" cy="5526349"/>
          </a:xfrm>
          <a:prstGeom prst="rect">
            <a:avLst/>
          </a:prstGeom>
        </p:spPr>
      </p:pic>
      <p:sp>
        <p:nvSpPr>
          <p:cNvPr id="44" name="矩形: 圆角 43">
            <a:extLst>
              <a:ext uri="{FF2B5EF4-FFF2-40B4-BE49-F238E27FC236}">
                <a16:creationId xmlns:a16="http://schemas.microsoft.com/office/drawing/2014/main" xmlns="" id="{B5AF8605-0F15-42F9-BD75-25FCBAB18C88}"/>
              </a:ext>
            </a:extLst>
          </p:cNvPr>
          <p:cNvSpPr/>
          <p:nvPr/>
        </p:nvSpPr>
        <p:spPr>
          <a:xfrm>
            <a:off x="4450080" y="1419224"/>
            <a:ext cx="7068817" cy="1822527"/>
          </a:xfrm>
          <a:prstGeom prst="roundRect">
            <a:avLst>
              <a:gd name="adj" fmla="val 830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BD520436-ADBE-467D-A0E1-DB8A6B00DFAF}"/>
              </a:ext>
            </a:extLst>
          </p:cNvPr>
          <p:cNvSpPr txBox="1"/>
          <p:nvPr/>
        </p:nvSpPr>
        <p:spPr>
          <a:xfrm>
            <a:off x="5010227" y="2187802"/>
            <a:ext cx="6238206" cy="69602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为避免风险投资者投入资产缩水。在发生此现象时，我们将增加优先股所能够转换到的普通股的数量，确保风险投资者的利益</a:t>
            </a:r>
            <a:endParaRPr lang="zh-CN" altLang="en-US" sz="1600" dirty="0"/>
          </a:p>
        </p:txBody>
      </p:sp>
      <p:sp>
        <p:nvSpPr>
          <p:cNvPr id="43" name="文本框 42">
            <a:extLst>
              <a:ext uri="{FF2B5EF4-FFF2-40B4-BE49-F238E27FC236}">
                <a16:creationId xmlns:a16="http://schemas.microsoft.com/office/drawing/2014/main" xmlns="" id="{6E2B6EA5-A742-4CC6-AE29-77B7F28B3BC8}"/>
              </a:ext>
            </a:extLst>
          </p:cNvPr>
          <p:cNvSpPr txBox="1"/>
          <p:nvPr/>
        </p:nvSpPr>
        <p:spPr>
          <a:xfrm>
            <a:off x="4702413" y="1718562"/>
            <a:ext cx="5681427"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风险投资的退出时间预计为公司正式运营后第</a:t>
            </a:r>
            <a:r>
              <a:rPr kumimoji="0" lang="en-US" altLang="zh-CN" sz="2000" b="1" i="0" u="none" strike="noStrike" kern="1200" cap="none" spc="0" normalizeH="0" baseline="0" noProof="0" dirty="0">
                <a:ln>
                  <a:noFill/>
                </a:ln>
                <a:solidFill>
                  <a:prstClr val="black"/>
                </a:solidFill>
                <a:effectLst/>
                <a:uLnTx/>
                <a:uFillTx/>
                <a:latin typeface="+mj-ea"/>
                <a:ea typeface="+mj-ea"/>
                <a:cs typeface="+mn-cs"/>
              </a:rPr>
              <a:t>5</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年</a:t>
            </a:r>
          </a:p>
        </p:txBody>
      </p:sp>
      <p:sp>
        <p:nvSpPr>
          <p:cNvPr id="51" name="矩形: 圆角 50">
            <a:extLst>
              <a:ext uri="{FF2B5EF4-FFF2-40B4-BE49-F238E27FC236}">
                <a16:creationId xmlns:a16="http://schemas.microsoft.com/office/drawing/2014/main" xmlns="" id="{540DFA07-DC37-4F3D-94FA-1E5A47898B9F}"/>
              </a:ext>
            </a:extLst>
          </p:cNvPr>
          <p:cNvSpPr/>
          <p:nvPr/>
        </p:nvSpPr>
        <p:spPr>
          <a:xfrm>
            <a:off x="4450080" y="3934840"/>
            <a:ext cx="7068817" cy="182252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4111C83C-BA73-437E-B4E9-0996E8059B21}"/>
              </a:ext>
            </a:extLst>
          </p:cNvPr>
          <p:cNvSpPr txBox="1"/>
          <p:nvPr/>
        </p:nvSpPr>
        <p:spPr>
          <a:xfrm>
            <a:off x="5010227" y="4703418"/>
            <a:ext cx="6238206" cy="696024"/>
          </a:xfrm>
          <a:prstGeom prst="rect">
            <a:avLst/>
          </a:prstGeom>
          <a:noFill/>
        </p:spPr>
        <p:txBody>
          <a:bodyPr wrap="square" lIns="0" tIns="0" rIns="0" bIns="0">
            <a:spAutoFit/>
          </a:bodyPr>
          <a:lstStyle/>
          <a:p>
            <a:pPr marL="285750" indent="-285750" algn="just">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prstClr val="black"/>
                </a:solidFill>
                <a:effectLst/>
                <a:uLnTx/>
                <a:uFillTx/>
                <a:latin typeface="Arial"/>
                <a:ea typeface="微软雅黑 Light"/>
                <a:cs typeface="+mn-cs"/>
              </a:rPr>
              <a:t>公司运营状况基本成熟，产品链大体形成，产品已有相当的知名度，公司投资的收益现值将高于市场价值，是风险投资撤出的最佳时机</a:t>
            </a:r>
          </a:p>
        </p:txBody>
      </p:sp>
      <p:sp>
        <p:nvSpPr>
          <p:cNvPr id="53" name="文本框 52">
            <a:extLst>
              <a:ext uri="{FF2B5EF4-FFF2-40B4-BE49-F238E27FC236}">
                <a16:creationId xmlns:a16="http://schemas.microsoft.com/office/drawing/2014/main" xmlns="" id="{28EB68C5-A3AB-4680-9AB5-89FCF068DC5D}"/>
              </a:ext>
            </a:extLst>
          </p:cNvPr>
          <p:cNvSpPr txBox="1"/>
          <p:nvPr/>
        </p:nvSpPr>
        <p:spPr>
          <a:xfrm>
            <a:off x="4702413" y="4234178"/>
            <a:ext cx="5681427" cy="307777"/>
          </a:xfrm>
          <a:prstGeom prst="rect">
            <a:avLst/>
          </a:prstGeom>
          <a:noFill/>
        </p:spPr>
        <p:txBody>
          <a:bodyPr wrap="square" lIns="0" tIns="0" rIns="0" bIns="0">
            <a:spAutoFit/>
          </a:bodyPr>
          <a:lstStyle/>
          <a:p>
            <a:pPr algn="just"/>
            <a:r>
              <a:rPr kumimoji="0" lang="zh-CN" altLang="en-US" sz="2000" b="1" i="0" u="none" strike="noStrike" kern="1200" cap="none" spc="0" normalizeH="0" baseline="0" noProof="0" dirty="0">
                <a:ln>
                  <a:noFill/>
                </a:ln>
                <a:solidFill>
                  <a:prstClr val="black"/>
                </a:solidFill>
                <a:effectLst/>
                <a:uLnTx/>
                <a:uFillTx/>
                <a:latin typeface="+mj-ea"/>
                <a:ea typeface="+mj-ea"/>
                <a:cs typeface="+mn-cs"/>
              </a:rPr>
              <a:t>风险投资的退出时间预计为公司正式运营后第</a:t>
            </a:r>
            <a:r>
              <a:rPr kumimoji="0" lang="en-US" altLang="zh-CN" sz="2000" b="1" i="0" u="none" strike="noStrike" kern="1200" cap="none" spc="0" normalizeH="0" baseline="0" noProof="0" dirty="0">
                <a:ln>
                  <a:noFill/>
                </a:ln>
                <a:solidFill>
                  <a:prstClr val="black"/>
                </a:solidFill>
                <a:effectLst/>
                <a:uLnTx/>
                <a:uFillTx/>
                <a:latin typeface="+mj-ea"/>
                <a:ea typeface="+mj-ea"/>
                <a:cs typeface="+mn-cs"/>
              </a:rPr>
              <a:t>5</a:t>
            </a:r>
            <a:r>
              <a:rPr kumimoji="0" lang="zh-CN" altLang="en-US" sz="2000" b="1" i="0" u="none" strike="noStrike" kern="1200" cap="none" spc="0" normalizeH="0" baseline="0" noProof="0" dirty="0">
                <a:ln>
                  <a:noFill/>
                </a:ln>
                <a:solidFill>
                  <a:prstClr val="black"/>
                </a:solidFill>
                <a:effectLst/>
                <a:uLnTx/>
                <a:uFillTx/>
                <a:latin typeface="+mj-ea"/>
                <a:ea typeface="+mj-ea"/>
                <a:cs typeface="+mn-cs"/>
              </a:rPr>
              <a:t>年</a:t>
            </a:r>
          </a:p>
        </p:txBody>
      </p:sp>
    </p:spTree>
    <p:extLst>
      <p:ext uri="{BB962C8B-B14F-4D97-AF65-F5344CB8AC3E}">
        <p14:creationId xmlns:p14="http://schemas.microsoft.com/office/powerpoint/2010/main" val="40180284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xmlns="" id="{8E94D9D5-85C9-420D-B758-D47CED669945}"/>
              </a:ext>
            </a:extLst>
          </p:cNvPr>
          <p:cNvSpPr>
            <a:spLocks noGrp="1"/>
          </p:cNvSpPr>
          <p:nvPr>
            <p:ph type="body" sz="quarter" idx="12"/>
          </p:nvPr>
        </p:nvSpPr>
        <p:spPr/>
        <p:txBody>
          <a:bodyPr/>
          <a:lstStyle/>
          <a:p>
            <a:pPr algn="r"/>
            <a:r>
              <a:rPr lang="en-US" altLang="zh-CN" dirty="0"/>
              <a:t>THANKS</a:t>
            </a:r>
            <a:endParaRPr lang="zh-CN" altLang="en-US" dirty="0"/>
          </a:p>
        </p:txBody>
      </p:sp>
      <p:sp>
        <p:nvSpPr>
          <p:cNvPr id="5" name="文本占位符 4">
            <a:extLst>
              <a:ext uri="{FF2B5EF4-FFF2-40B4-BE49-F238E27FC236}">
                <a16:creationId xmlns:a16="http://schemas.microsoft.com/office/drawing/2014/main" xmlns="" id="{E81341A2-EAA9-4FB9-ACA4-2348B95C203F}"/>
              </a:ext>
            </a:extLst>
          </p:cNvPr>
          <p:cNvSpPr>
            <a:spLocks noGrp="1"/>
          </p:cNvSpPr>
          <p:nvPr>
            <p:ph type="body" sz="quarter" idx="10"/>
          </p:nvPr>
        </p:nvSpPr>
        <p:spPr/>
        <p:txBody>
          <a:bodyPr lIns="0" tIns="0" rIns="0" bIns="0"/>
          <a:lstStyle/>
          <a:p>
            <a:r>
              <a:rPr lang="zh-CN" altLang="en-US" sz="9600" dirty="0"/>
              <a:t>感谢观看</a:t>
            </a:r>
          </a:p>
        </p:txBody>
      </p:sp>
      <p:sp>
        <p:nvSpPr>
          <p:cNvPr id="11" name="内容占位符 10">
            <a:extLst>
              <a:ext uri="{FF2B5EF4-FFF2-40B4-BE49-F238E27FC236}">
                <a16:creationId xmlns:a16="http://schemas.microsoft.com/office/drawing/2014/main" xmlns="" id="{C752D343-5A84-41A5-BB92-9B117185162A}"/>
              </a:ext>
            </a:extLst>
          </p:cNvPr>
          <p:cNvSpPr>
            <a:spLocks noGrp="1"/>
          </p:cNvSpPr>
          <p:nvPr>
            <p:ph sz="quarter" idx="13"/>
          </p:nvPr>
        </p:nvSpPr>
        <p:spPr>
          <a:prstGeom prst="rect">
            <a:avLst/>
          </a:prstGeom>
        </p:spPr>
        <p:txBody>
          <a:bodyPr/>
          <a:lstStyle/>
          <a:p>
            <a:r>
              <a:rPr lang="zh-CN" altLang="en-US" dirty="0"/>
              <a:t>汇报人：</a:t>
            </a:r>
            <a:r>
              <a:rPr lang="en-US" altLang="zh-CN" dirty="0"/>
              <a:t> Microsoft</a:t>
            </a:r>
            <a:endParaRPr lang="zh-CN" altLang="en-US" dirty="0"/>
          </a:p>
        </p:txBody>
      </p:sp>
    </p:spTree>
    <p:extLst>
      <p:ext uri="{BB962C8B-B14F-4D97-AF65-F5344CB8AC3E}">
        <p14:creationId xmlns:p14="http://schemas.microsoft.com/office/powerpoint/2010/main" val="38029036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8">
            <a:extLst>
              <a:ext uri="{FF2B5EF4-FFF2-40B4-BE49-F238E27FC236}">
                <a16:creationId xmlns:a16="http://schemas.microsoft.com/office/drawing/2014/main" xmlns="" id="{A09F4F34-00C8-4C24-B99F-993B3AD18C1A}"/>
              </a:ext>
            </a:extLst>
          </p:cNvPr>
          <p:cNvSpPr>
            <a:spLocks noGrp="1"/>
          </p:cNvSpPr>
          <p:nvPr>
            <p:ph type="body" sz="quarter" idx="10"/>
          </p:nvPr>
        </p:nvSpPr>
        <p:spPr/>
        <p:txBody>
          <a:bodyPr/>
          <a:lstStyle/>
          <a:p>
            <a:r>
              <a:rPr lang="zh-CN" altLang="en-US" dirty="0"/>
              <a:t>微软股份有限公司</a:t>
            </a:r>
          </a:p>
        </p:txBody>
      </p:sp>
      <p:sp>
        <p:nvSpPr>
          <p:cNvPr id="30" name="文本占位符 29">
            <a:extLst>
              <a:ext uri="{FF2B5EF4-FFF2-40B4-BE49-F238E27FC236}">
                <a16:creationId xmlns:a16="http://schemas.microsoft.com/office/drawing/2014/main" xmlns="" id="{33FD3556-FA9F-4BF5-9434-21E62FD7056F}"/>
              </a:ext>
            </a:extLst>
          </p:cNvPr>
          <p:cNvSpPr>
            <a:spLocks noGrp="1"/>
          </p:cNvSpPr>
          <p:nvPr>
            <p:ph type="body" sz="quarter" idx="11"/>
          </p:nvPr>
        </p:nvSpPr>
        <p:spPr/>
        <p:txBody>
          <a:bodyPr/>
          <a:lstStyle/>
          <a:p>
            <a:r>
              <a:rPr lang="en-US" altLang="zh-CN" dirty="0"/>
              <a:t>MICROSOFT CO., LTD</a:t>
            </a:r>
            <a:endParaRPr lang="zh-CN" altLang="en-US" dirty="0"/>
          </a:p>
        </p:txBody>
      </p:sp>
      <p:sp>
        <p:nvSpPr>
          <p:cNvPr id="37" name="任意多边形: 形状 36">
            <a:extLst>
              <a:ext uri="{FF2B5EF4-FFF2-40B4-BE49-F238E27FC236}">
                <a16:creationId xmlns:a16="http://schemas.microsoft.com/office/drawing/2014/main" xmlns="" id="{82529948-ABE7-4272-800A-3B76F7E14418}"/>
              </a:ext>
            </a:extLst>
          </p:cNvPr>
          <p:cNvSpPr/>
          <p:nvPr/>
        </p:nvSpPr>
        <p:spPr>
          <a:xfrm>
            <a:off x="667106" y="3624025"/>
            <a:ext cx="2352614" cy="472547"/>
          </a:xfrm>
          <a:custGeom>
            <a:avLst/>
            <a:gdLst>
              <a:gd name="connsiteX0" fmla="*/ 0 w 2352614"/>
              <a:gd name="connsiteY0" fmla="*/ 0 h 941045"/>
              <a:gd name="connsiteX1" fmla="*/ 2352614 w 2352614"/>
              <a:gd name="connsiteY1" fmla="*/ 0 h 941045"/>
              <a:gd name="connsiteX2" fmla="*/ 2352614 w 2352614"/>
              <a:gd name="connsiteY2" fmla="*/ 941045 h 941045"/>
              <a:gd name="connsiteX3" fmla="*/ 0 w 2352614"/>
              <a:gd name="connsiteY3" fmla="*/ 941045 h 941045"/>
              <a:gd name="connsiteX4" fmla="*/ 0 w 2352614"/>
              <a:gd name="connsiteY4" fmla="*/ 0 h 941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941045">
                <a:moveTo>
                  <a:pt x="0" y="0"/>
                </a:moveTo>
                <a:lnTo>
                  <a:pt x="2352614" y="0"/>
                </a:lnTo>
                <a:lnTo>
                  <a:pt x="2352614" y="941045"/>
                </a:lnTo>
                <a:lnTo>
                  <a:pt x="0" y="941045"/>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162560" rIns="284480" bIns="162560" numCol="1" spcCol="1270" anchor="ctr" anchorCtr="0">
            <a:noAutofit/>
          </a:bodyPr>
          <a:lstStyle/>
          <a:p>
            <a:pPr marL="0" marR="0" lvl="0" indent="0" algn="ctr" defTabSz="1778000" rtl="0" eaLnBrk="1" fontAlgn="auto" latinLnBrk="0" hangingPunct="1">
              <a:lnSpc>
                <a:spcPct val="90000"/>
              </a:lnSpc>
              <a:spcBef>
                <a:spcPct val="0"/>
              </a:spcBef>
              <a:spcAft>
                <a:spcPct val="3500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a:ea typeface="微软雅黑 Light"/>
                <a:cs typeface="+mn-cs"/>
              </a:rPr>
              <a:t>Part 01</a:t>
            </a:r>
            <a:endParaRPr kumimoji="0" lang="zh-CN" altLang="en-US" sz="2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38" name="任意多边形: 形状 37">
            <a:extLst>
              <a:ext uri="{FF2B5EF4-FFF2-40B4-BE49-F238E27FC236}">
                <a16:creationId xmlns:a16="http://schemas.microsoft.com/office/drawing/2014/main" xmlns="" id="{E5CCF529-B9DE-49AF-966E-FA76E5D4A357}"/>
              </a:ext>
            </a:extLst>
          </p:cNvPr>
          <p:cNvSpPr/>
          <p:nvPr/>
        </p:nvSpPr>
        <p:spPr>
          <a:xfrm>
            <a:off x="667106" y="4096572"/>
            <a:ext cx="2352614" cy="1844039"/>
          </a:xfrm>
          <a:custGeom>
            <a:avLst/>
            <a:gdLst>
              <a:gd name="connsiteX0" fmla="*/ 0 w 2352614"/>
              <a:gd name="connsiteY0" fmla="*/ 0 h 1756800"/>
              <a:gd name="connsiteX1" fmla="*/ 2352614 w 2352614"/>
              <a:gd name="connsiteY1" fmla="*/ 0 h 1756800"/>
              <a:gd name="connsiteX2" fmla="*/ 2352614 w 2352614"/>
              <a:gd name="connsiteY2" fmla="*/ 1756800 h 1756800"/>
              <a:gd name="connsiteX3" fmla="*/ 0 w 2352614"/>
              <a:gd name="connsiteY3" fmla="*/ 1756800 h 1756800"/>
              <a:gd name="connsiteX4" fmla="*/ 0 w 2352614"/>
              <a:gd name="connsiteY4" fmla="*/ 0 h 175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1756800">
                <a:moveTo>
                  <a:pt x="0" y="0"/>
                </a:moveTo>
                <a:lnTo>
                  <a:pt x="2352614" y="0"/>
                </a:lnTo>
                <a:lnTo>
                  <a:pt x="2352614" y="1756800"/>
                </a:lnTo>
                <a:lnTo>
                  <a:pt x="0" y="1756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0688" tIns="170688" rIns="227584" bIns="256032" numCol="1" spcCol="1270" anchor="t" anchorCtr="0">
            <a:noAutofit/>
          </a:bodyPr>
          <a:lstStyle/>
          <a:p>
            <a:pPr marL="0" marR="0" lvl="1" indent="0" algn="ctr" defTabSz="1289050" rtl="0" eaLnBrk="1" fontAlgn="auto" latinLnBrk="0" hangingPunct="1">
              <a:lnSpc>
                <a:spcPct val="90000"/>
              </a:lnSpc>
              <a:spcBef>
                <a:spcPct val="0"/>
              </a:spcBef>
              <a:spcAft>
                <a:spcPct val="15000"/>
              </a:spcAft>
              <a:buClrTx/>
              <a:buSzTx/>
              <a:buFontTx/>
              <a:buNone/>
              <a:tabLst/>
              <a:defRPr/>
            </a:pPr>
            <a:endParaRPr kumimoji="0" lang="en-US" altLang="zh-CN"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endParaRPr>
          </a:p>
          <a:p>
            <a:pPr marL="0" marR="0" lvl="1" indent="0" algn="ctr" defTabSz="1289050" rtl="0" eaLnBrk="1" fontAlgn="auto" latinLnBrk="0" hangingPunct="1">
              <a:lnSpc>
                <a:spcPct val="90000"/>
              </a:lnSpc>
              <a:spcBef>
                <a:spcPct val="0"/>
              </a:spcBef>
              <a:spcAft>
                <a:spcPct val="15000"/>
              </a:spcAft>
              <a:buClrTx/>
              <a:buSzTx/>
              <a:buFontTx/>
              <a:buNone/>
              <a:tabLst/>
              <a:defRPr/>
            </a:pPr>
            <a:r>
              <a:rPr kumimoji="0" lang="zh-CN" altLang="en-US"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rPr>
              <a:t>行业痛点</a:t>
            </a:r>
          </a:p>
        </p:txBody>
      </p:sp>
      <p:sp>
        <p:nvSpPr>
          <p:cNvPr id="39" name="任意多边形: 形状 38">
            <a:extLst>
              <a:ext uri="{FF2B5EF4-FFF2-40B4-BE49-F238E27FC236}">
                <a16:creationId xmlns:a16="http://schemas.microsoft.com/office/drawing/2014/main" xmlns="" id="{D41DBD28-A3B1-4102-99F8-46D971B0FF2C}"/>
              </a:ext>
            </a:extLst>
          </p:cNvPr>
          <p:cNvSpPr/>
          <p:nvPr/>
        </p:nvSpPr>
        <p:spPr>
          <a:xfrm>
            <a:off x="3499929" y="3624025"/>
            <a:ext cx="2352614" cy="472547"/>
          </a:xfrm>
          <a:custGeom>
            <a:avLst/>
            <a:gdLst>
              <a:gd name="connsiteX0" fmla="*/ 0 w 2352614"/>
              <a:gd name="connsiteY0" fmla="*/ 0 h 941045"/>
              <a:gd name="connsiteX1" fmla="*/ 2352614 w 2352614"/>
              <a:gd name="connsiteY1" fmla="*/ 0 h 941045"/>
              <a:gd name="connsiteX2" fmla="*/ 2352614 w 2352614"/>
              <a:gd name="connsiteY2" fmla="*/ 941045 h 941045"/>
              <a:gd name="connsiteX3" fmla="*/ 0 w 2352614"/>
              <a:gd name="connsiteY3" fmla="*/ 941045 h 941045"/>
              <a:gd name="connsiteX4" fmla="*/ 0 w 2352614"/>
              <a:gd name="connsiteY4" fmla="*/ 0 h 941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941045">
                <a:moveTo>
                  <a:pt x="0" y="0"/>
                </a:moveTo>
                <a:lnTo>
                  <a:pt x="2352614" y="0"/>
                </a:lnTo>
                <a:lnTo>
                  <a:pt x="2352614" y="941045"/>
                </a:lnTo>
                <a:lnTo>
                  <a:pt x="0" y="941045"/>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162560" rIns="284480" bIns="162560" numCol="1" spcCol="1270" anchor="ctr" anchorCtr="0">
            <a:noAutofit/>
          </a:bodyPr>
          <a:lstStyle/>
          <a:p>
            <a:pPr marL="0" marR="0" lvl="0" indent="0" algn="ctr" defTabSz="1778000" rtl="0" eaLnBrk="1" fontAlgn="auto" latinLnBrk="0" hangingPunct="1">
              <a:lnSpc>
                <a:spcPct val="90000"/>
              </a:lnSpc>
              <a:spcBef>
                <a:spcPct val="0"/>
              </a:spcBef>
              <a:spcAft>
                <a:spcPct val="3500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a:ea typeface="微软雅黑 Light"/>
                <a:cs typeface="+mn-cs"/>
              </a:rPr>
              <a:t>Part 02</a:t>
            </a:r>
            <a:endParaRPr kumimoji="0" lang="zh-CN" altLang="en-US" sz="2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40" name="任意多边形: 形状 39">
            <a:extLst>
              <a:ext uri="{FF2B5EF4-FFF2-40B4-BE49-F238E27FC236}">
                <a16:creationId xmlns:a16="http://schemas.microsoft.com/office/drawing/2014/main" xmlns="" id="{6727A8A0-8930-4395-AC2C-DB61CD220A10}"/>
              </a:ext>
            </a:extLst>
          </p:cNvPr>
          <p:cNvSpPr/>
          <p:nvPr/>
        </p:nvSpPr>
        <p:spPr>
          <a:xfrm>
            <a:off x="3499929" y="4096572"/>
            <a:ext cx="2352614" cy="1844039"/>
          </a:xfrm>
          <a:custGeom>
            <a:avLst/>
            <a:gdLst>
              <a:gd name="connsiteX0" fmla="*/ 0 w 2352614"/>
              <a:gd name="connsiteY0" fmla="*/ 0 h 1756800"/>
              <a:gd name="connsiteX1" fmla="*/ 2352614 w 2352614"/>
              <a:gd name="connsiteY1" fmla="*/ 0 h 1756800"/>
              <a:gd name="connsiteX2" fmla="*/ 2352614 w 2352614"/>
              <a:gd name="connsiteY2" fmla="*/ 1756800 h 1756800"/>
              <a:gd name="connsiteX3" fmla="*/ 0 w 2352614"/>
              <a:gd name="connsiteY3" fmla="*/ 1756800 h 1756800"/>
              <a:gd name="connsiteX4" fmla="*/ 0 w 2352614"/>
              <a:gd name="connsiteY4" fmla="*/ 0 h 175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1756800">
                <a:moveTo>
                  <a:pt x="0" y="0"/>
                </a:moveTo>
                <a:lnTo>
                  <a:pt x="2352614" y="0"/>
                </a:lnTo>
                <a:lnTo>
                  <a:pt x="2352614" y="1756800"/>
                </a:lnTo>
                <a:lnTo>
                  <a:pt x="0" y="1756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0688" tIns="170688" rIns="227584" bIns="256032" numCol="1" spcCol="1270" anchor="t" anchorCtr="0">
            <a:noAutofit/>
          </a:bodyPr>
          <a:lstStyle/>
          <a:p>
            <a:pPr marL="0" marR="0" lvl="1" indent="0" algn="ctr" defTabSz="1289050" rtl="0" eaLnBrk="1" fontAlgn="auto" latinLnBrk="0" hangingPunct="1">
              <a:lnSpc>
                <a:spcPct val="90000"/>
              </a:lnSpc>
              <a:spcBef>
                <a:spcPct val="0"/>
              </a:spcBef>
              <a:spcAft>
                <a:spcPct val="15000"/>
              </a:spcAft>
              <a:buClrTx/>
              <a:buSzTx/>
              <a:buFontTx/>
              <a:buNone/>
              <a:tabLst/>
              <a:defRPr/>
            </a:pPr>
            <a:endParaRPr kumimoji="0" lang="en-US" altLang="zh-CN"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endParaRPr>
          </a:p>
          <a:p>
            <a:pPr marL="0" marR="0" lvl="1" indent="0" algn="ctr" defTabSz="1289050" rtl="0" eaLnBrk="1" fontAlgn="auto" latinLnBrk="0" hangingPunct="1">
              <a:lnSpc>
                <a:spcPct val="90000"/>
              </a:lnSpc>
              <a:spcBef>
                <a:spcPct val="0"/>
              </a:spcBef>
              <a:spcAft>
                <a:spcPct val="15000"/>
              </a:spcAft>
              <a:buClrTx/>
              <a:buSzTx/>
              <a:buFontTx/>
              <a:buNone/>
              <a:tabLst/>
              <a:defRPr/>
            </a:pPr>
            <a:r>
              <a:rPr kumimoji="0" lang="zh-CN" altLang="en-US"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rPr>
              <a:t>产品介绍</a:t>
            </a:r>
          </a:p>
        </p:txBody>
      </p:sp>
      <p:sp>
        <p:nvSpPr>
          <p:cNvPr id="41" name="任意多边形: 形状 40">
            <a:extLst>
              <a:ext uri="{FF2B5EF4-FFF2-40B4-BE49-F238E27FC236}">
                <a16:creationId xmlns:a16="http://schemas.microsoft.com/office/drawing/2014/main" xmlns="" id="{4F800352-C2B7-4459-B97C-45DD2E005CA5}"/>
              </a:ext>
            </a:extLst>
          </p:cNvPr>
          <p:cNvSpPr/>
          <p:nvPr/>
        </p:nvSpPr>
        <p:spPr>
          <a:xfrm>
            <a:off x="6332752" y="3624025"/>
            <a:ext cx="2352614" cy="472547"/>
          </a:xfrm>
          <a:custGeom>
            <a:avLst/>
            <a:gdLst>
              <a:gd name="connsiteX0" fmla="*/ 0 w 2352614"/>
              <a:gd name="connsiteY0" fmla="*/ 0 h 941045"/>
              <a:gd name="connsiteX1" fmla="*/ 2352614 w 2352614"/>
              <a:gd name="connsiteY1" fmla="*/ 0 h 941045"/>
              <a:gd name="connsiteX2" fmla="*/ 2352614 w 2352614"/>
              <a:gd name="connsiteY2" fmla="*/ 941045 h 941045"/>
              <a:gd name="connsiteX3" fmla="*/ 0 w 2352614"/>
              <a:gd name="connsiteY3" fmla="*/ 941045 h 941045"/>
              <a:gd name="connsiteX4" fmla="*/ 0 w 2352614"/>
              <a:gd name="connsiteY4" fmla="*/ 0 h 941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941045">
                <a:moveTo>
                  <a:pt x="0" y="0"/>
                </a:moveTo>
                <a:lnTo>
                  <a:pt x="2352614" y="0"/>
                </a:lnTo>
                <a:lnTo>
                  <a:pt x="2352614" y="941045"/>
                </a:lnTo>
                <a:lnTo>
                  <a:pt x="0" y="941045"/>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162560" rIns="284480" bIns="162560" numCol="1" spcCol="1270" anchor="ctr" anchorCtr="0">
            <a:noAutofit/>
          </a:bodyPr>
          <a:lstStyle/>
          <a:p>
            <a:pPr marL="0" marR="0" lvl="0" indent="0" algn="ctr" defTabSz="1778000" rtl="0" eaLnBrk="1" fontAlgn="auto" latinLnBrk="0" hangingPunct="1">
              <a:lnSpc>
                <a:spcPct val="90000"/>
              </a:lnSpc>
              <a:spcBef>
                <a:spcPct val="0"/>
              </a:spcBef>
              <a:spcAft>
                <a:spcPct val="3500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a:ea typeface="微软雅黑 Light"/>
                <a:cs typeface="+mn-cs"/>
              </a:rPr>
              <a:t>Part 03</a:t>
            </a:r>
            <a:endParaRPr kumimoji="0" lang="zh-CN" altLang="en-US" sz="2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42" name="任意多边形: 形状 41">
            <a:extLst>
              <a:ext uri="{FF2B5EF4-FFF2-40B4-BE49-F238E27FC236}">
                <a16:creationId xmlns:a16="http://schemas.microsoft.com/office/drawing/2014/main" xmlns="" id="{798CDF34-5C88-4A16-9ECC-6E4033D57A01}"/>
              </a:ext>
            </a:extLst>
          </p:cNvPr>
          <p:cNvSpPr/>
          <p:nvPr/>
        </p:nvSpPr>
        <p:spPr>
          <a:xfrm>
            <a:off x="6332752" y="4096572"/>
            <a:ext cx="2352614" cy="1844039"/>
          </a:xfrm>
          <a:custGeom>
            <a:avLst/>
            <a:gdLst>
              <a:gd name="connsiteX0" fmla="*/ 0 w 2352614"/>
              <a:gd name="connsiteY0" fmla="*/ 0 h 1756800"/>
              <a:gd name="connsiteX1" fmla="*/ 2352614 w 2352614"/>
              <a:gd name="connsiteY1" fmla="*/ 0 h 1756800"/>
              <a:gd name="connsiteX2" fmla="*/ 2352614 w 2352614"/>
              <a:gd name="connsiteY2" fmla="*/ 1756800 h 1756800"/>
              <a:gd name="connsiteX3" fmla="*/ 0 w 2352614"/>
              <a:gd name="connsiteY3" fmla="*/ 1756800 h 1756800"/>
              <a:gd name="connsiteX4" fmla="*/ 0 w 2352614"/>
              <a:gd name="connsiteY4" fmla="*/ 0 h 175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1756800">
                <a:moveTo>
                  <a:pt x="0" y="0"/>
                </a:moveTo>
                <a:lnTo>
                  <a:pt x="2352614" y="0"/>
                </a:lnTo>
                <a:lnTo>
                  <a:pt x="2352614" y="1756800"/>
                </a:lnTo>
                <a:lnTo>
                  <a:pt x="0" y="1756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0688" tIns="170688" rIns="227584" bIns="256032" numCol="1" spcCol="1270" anchor="t" anchorCtr="0">
            <a:noAutofit/>
          </a:bodyPr>
          <a:lstStyle/>
          <a:p>
            <a:pPr marL="0" marR="0" lvl="1" indent="0" algn="ctr" defTabSz="1289050" rtl="0" eaLnBrk="1" fontAlgn="auto" latinLnBrk="0" hangingPunct="1">
              <a:lnSpc>
                <a:spcPct val="90000"/>
              </a:lnSpc>
              <a:spcBef>
                <a:spcPct val="0"/>
              </a:spcBef>
              <a:spcAft>
                <a:spcPct val="15000"/>
              </a:spcAft>
              <a:buClrTx/>
              <a:buSzTx/>
              <a:buFontTx/>
              <a:buNone/>
              <a:tabLst/>
              <a:defRPr/>
            </a:pPr>
            <a:endParaRPr kumimoji="0" lang="en-US" altLang="zh-CN"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endParaRPr>
          </a:p>
          <a:p>
            <a:pPr marL="0" marR="0" lvl="1" indent="0" algn="ctr" defTabSz="1289050" rtl="0" eaLnBrk="1" fontAlgn="auto" latinLnBrk="0" hangingPunct="1">
              <a:lnSpc>
                <a:spcPct val="90000"/>
              </a:lnSpc>
              <a:spcBef>
                <a:spcPct val="0"/>
              </a:spcBef>
              <a:spcAft>
                <a:spcPct val="15000"/>
              </a:spcAft>
              <a:buClrTx/>
              <a:buSzTx/>
              <a:buFontTx/>
              <a:buNone/>
              <a:tabLst/>
              <a:defRPr/>
            </a:pPr>
            <a:r>
              <a:rPr kumimoji="0" lang="zh-CN" altLang="en-US"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rPr>
              <a:t>商业模式</a:t>
            </a:r>
          </a:p>
        </p:txBody>
      </p:sp>
      <p:sp>
        <p:nvSpPr>
          <p:cNvPr id="43" name="任意多边形: 形状 42">
            <a:extLst>
              <a:ext uri="{FF2B5EF4-FFF2-40B4-BE49-F238E27FC236}">
                <a16:creationId xmlns:a16="http://schemas.microsoft.com/office/drawing/2014/main" xmlns="" id="{69EE571B-7742-4A5C-B82E-ED2EF8689C78}"/>
              </a:ext>
            </a:extLst>
          </p:cNvPr>
          <p:cNvSpPr/>
          <p:nvPr/>
        </p:nvSpPr>
        <p:spPr>
          <a:xfrm>
            <a:off x="9165574" y="3624025"/>
            <a:ext cx="2352614" cy="472547"/>
          </a:xfrm>
          <a:custGeom>
            <a:avLst/>
            <a:gdLst>
              <a:gd name="connsiteX0" fmla="*/ 0 w 2352614"/>
              <a:gd name="connsiteY0" fmla="*/ 0 h 941045"/>
              <a:gd name="connsiteX1" fmla="*/ 2352614 w 2352614"/>
              <a:gd name="connsiteY1" fmla="*/ 0 h 941045"/>
              <a:gd name="connsiteX2" fmla="*/ 2352614 w 2352614"/>
              <a:gd name="connsiteY2" fmla="*/ 941045 h 941045"/>
              <a:gd name="connsiteX3" fmla="*/ 0 w 2352614"/>
              <a:gd name="connsiteY3" fmla="*/ 941045 h 941045"/>
              <a:gd name="connsiteX4" fmla="*/ 0 w 2352614"/>
              <a:gd name="connsiteY4" fmla="*/ 0 h 941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941045">
                <a:moveTo>
                  <a:pt x="0" y="0"/>
                </a:moveTo>
                <a:lnTo>
                  <a:pt x="2352614" y="0"/>
                </a:lnTo>
                <a:lnTo>
                  <a:pt x="2352614" y="941045"/>
                </a:lnTo>
                <a:lnTo>
                  <a:pt x="0" y="941045"/>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162560" rIns="284480" bIns="162560" numCol="1" spcCol="1270" anchor="ctr" anchorCtr="0">
            <a:noAutofit/>
          </a:bodyPr>
          <a:lstStyle/>
          <a:p>
            <a:pPr marL="0" marR="0" lvl="0" indent="0" algn="ctr" defTabSz="1778000" rtl="0" eaLnBrk="1" fontAlgn="auto" latinLnBrk="0" hangingPunct="1">
              <a:lnSpc>
                <a:spcPct val="90000"/>
              </a:lnSpc>
              <a:spcBef>
                <a:spcPct val="0"/>
              </a:spcBef>
              <a:spcAft>
                <a:spcPct val="3500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a:ea typeface="微软雅黑 Light"/>
                <a:cs typeface="+mn-cs"/>
              </a:rPr>
              <a:t>Part 04</a:t>
            </a:r>
            <a:endParaRPr kumimoji="0" lang="zh-CN" altLang="en-US" sz="2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44" name="任意多边形: 形状 43">
            <a:extLst>
              <a:ext uri="{FF2B5EF4-FFF2-40B4-BE49-F238E27FC236}">
                <a16:creationId xmlns:a16="http://schemas.microsoft.com/office/drawing/2014/main" xmlns="" id="{4B427C17-C100-4D1D-9B82-FB1505F6546E}"/>
              </a:ext>
            </a:extLst>
          </p:cNvPr>
          <p:cNvSpPr/>
          <p:nvPr/>
        </p:nvSpPr>
        <p:spPr>
          <a:xfrm>
            <a:off x="9165574" y="4096572"/>
            <a:ext cx="2352614" cy="1844039"/>
          </a:xfrm>
          <a:custGeom>
            <a:avLst/>
            <a:gdLst>
              <a:gd name="connsiteX0" fmla="*/ 0 w 2352614"/>
              <a:gd name="connsiteY0" fmla="*/ 0 h 1756800"/>
              <a:gd name="connsiteX1" fmla="*/ 2352614 w 2352614"/>
              <a:gd name="connsiteY1" fmla="*/ 0 h 1756800"/>
              <a:gd name="connsiteX2" fmla="*/ 2352614 w 2352614"/>
              <a:gd name="connsiteY2" fmla="*/ 1756800 h 1756800"/>
              <a:gd name="connsiteX3" fmla="*/ 0 w 2352614"/>
              <a:gd name="connsiteY3" fmla="*/ 1756800 h 1756800"/>
              <a:gd name="connsiteX4" fmla="*/ 0 w 2352614"/>
              <a:gd name="connsiteY4" fmla="*/ 0 h 175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14" h="1756800">
                <a:moveTo>
                  <a:pt x="0" y="0"/>
                </a:moveTo>
                <a:lnTo>
                  <a:pt x="2352614" y="0"/>
                </a:lnTo>
                <a:lnTo>
                  <a:pt x="2352614" y="1756800"/>
                </a:lnTo>
                <a:lnTo>
                  <a:pt x="0" y="1756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0688" tIns="170688" rIns="227584" bIns="256032" numCol="1" spcCol="1270" anchor="t" anchorCtr="0">
            <a:noAutofit/>
          </a:bodyPr>
          <a:lstStyle/>
          <a:p>
            <a:pPr marL="0" marR="0" lvl="1" indent="0" algn="ctr" defTabSz="1289050" rtl="0" eaLnBrk="1" fontAlgn="auto" latinLnBrk="0" hangingPunct="1">
              <a:lnSpc>
                <a:spcPct val="90000"/>
              </a:lnSpc>
              <a:spcBef>
                <a:spcPct val="0"/>
              </a:spcBef>
              <a:spcAft>
                <a:spcPct val="15000"/>
              </a:spcAft>
              <a:buClrTx/>
              <a:buSzTx/>
              <a:buFontTx/>
              <a:buNone/>
              <a:tabLst/>
              <a:defRPr/>
            </a:pPr>
            <a:endParaRPr kumimoji="0" lang="en-US" altLang="zh-CN"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endParaRPr>
          </a:p>
          <a:p>
            <a:pPr marL="0" marR="0" lvl="1" indent="0" algn="ctr" defTabSz="1289050" rtl="0" eaLnBrk="1" fontAlgn="auto" latinLnBrk="0" hangingPunct="1">
              <a:lnSpc>
                <a:spcPct val="90000"/>
              </a:lnSpc>
              <a:spcBef>
                <a:spcPct val="0"/>
              </a:spcBef>
              <a:spcAft>
                <a:spcPct val="15000"/>
              </a:spcAft>
              <a:buClrTx/>
              <a:buSzTx/>
              <a:buFontTx/>
              <a:buNone/>
              <a:tabLst/>
              <a:defRPr/>
            </a:pPr>
            <a:r>
              <a:rPr kumimoji="0" lang="zh-CN" altLang="en-US" sz="3200" b="0" i="0" u="none" strike="noStrike" kern="1200" cap="none" spc="0" normalizeH="0" baseline="0" noProof="0" dirty="0">
                <a:ln>
                  <a:noFill/>
                </a:ln>
                <a:solidFill>
                  <a:prstClr val="black">
                    <a:hueOff val="0"/>
                    <a:satOff val="0"/>
                    <a:lumOff val="0"/>
                    <a:alphaOff val="0"/>
                  </a:prstClr>
                </a:solidFill>
                <a:effectLst/>
                <a:uLnTx/>
                <a:uFillTx/>
                <a:latin typeface="微软雅黑"/>
                <a:ea typeface="微软雅黑"/>
                <a:cs typeface="+mn-cs"/>
              </a:rPr>
              <a:t>财务融资</a:t>
            </a:r>
          </a:p>
        </p:txBody>
      </p:sp>
    </p:spTree>
    <p:extLst>
      <p:ext uri="{BB962C8B-B14F-4D97-AF65-F5344CB8AC3E}">
        <p14:creationId xmlns:p14="http://schemas.microsoft.com/office/powerpoint/2010/main" val="29512939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8A4BFF5D-4C74-4ECD-9995-C1707306FEE6}"/>
              </a:ext>
            </a:extLst>
          </p:cNvPr>
          <p:cNvSpPr>
            <a:spLocks noGrp="1"/>
          </p:cNvSpPr>
          <p:nvPr>
            <p:ph type="body" sz="quarter" idx="10"/>
          </p:nvPr>
        </p:nvSpPr>
        <p:spPr/>
        <p:txBody>
          <a:bodyPr/>
          <a:lstStyle/>
          <a:p>
            <a:r>
              <a:rPr lang="zh-CN" altLang="en-US" dirty="0"/>
              <a:t>微软股份有限公司</a:t>
            </a:r>
          </a:p>
        </p:txBody>
      </p:sp>
      <p:sp>
        <p:nvSpPr>
          <p:cNvPr id="5" name="文本占位符 4">
            <a:extLst>
              <a:ext uri="{FF2B5EF4-FFF2-40B4-BE49-F238E27FC236}">
                <a16:creationId xmlns:a16="http://schemas.microsoft.com/office/drawing/2014/main" xmlns="" id="{87DA77F6-66E1-4F5A-B8BF-260BD93108FD}"/>
              </a:ext>
            </a:extLst>
          </p:cNvPr>
          <p:cNvSpPr>
            <a:spLocks noGrp="1"/>
          </p:cNvSpPr>
          <p:nvPr>
            <p:ph type="body" sz="quarter" idx="11"/>
          </p:nvPr>
        </p:nvSpPr>
        <p:spPr/>
        <p:txBody>
          <a:bodyPr/>
          <a:lstStyle/>
          <a:p>
            <a:r>
              <a:rPr lang="en-US" altLang="zh-CN" dirty="0"/>
              <a:t>MICROSOFT CO., LTD</a:t>
            </a:r>
          </a:p>
        </p:txBody>
      </p:sp>
      <p:sp>
        <p:nvSpPr>
          <p:cNvPr id="6" name="任意多边形: 形状 5">
            <a:extLst>
              <a:ext uri="{FF2B5EF4-FFF2-40B4-BE49-F238E27FC236}">
                <a16:creationId xmlns:a16="http://schemas.microsoft.com/office/drawing/2014/main" xmlns="" id="{55DCBBF5-709B-4B2B-87D1-4F27684E9255}"/>
              </a:ext>
            </a:extLst>
          </p:cNvPr>
          <p:cNvSpPr/>
          <p:nvPr/>
        </p:nvSpPr>
        <p:spPr>
          <a:xfrm>
            <a:off x="663452" y="2702220"/>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7" name="任意多边形: 形状 6">
            <a:extLst>
              <a:ext uri="{FF2B5EF4-FFF2-40B4-BE49-F238E27FC236}">
                <a16:creationId xmlns:a16="http://schemas.microsoft.com/office/drawing/2014/main" xmlns="" id="{679BB571-0AAD-4CD5-8B7A-5037D53F11A7}"/>
              </a:ext>
            </a:extLst>
          </p:cNvPr>
          <p:cNvSpPr/>
          <p:nvPr/>
        </p:nvSpPr>
        <p:spPr>
          <a:xfrm>
            <a:off x="9906892" y="2702220"/>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xmlns="" id="{78846C31-4561-4406-BA44-0EB70588E2C8}"/>
              </a:ext>
            </a:extLst>
          </p:cNvPr>
          <p:cNvSpPr/>
          <p:nvPr/>
        </p:nvSpPr>
        <p:spPr>
          <a:xfrm>
            <a:off x="6825746" y="2702220"/>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1" name="任意多边形: 形状 10">
            <a:extLst>
              <a:ext uri="{FF2B5EF4-FFF2-40B4-BE49-F238E27FC236}">
                <a16:creationId xmlns:a16="http://schemas.microsoft.com/office/drawing/2014/main" xmlns="" id="{08BFD1CC-7B2B-4B8F-A070-0373A497D914}"/>
              </a:ext>
            </a:extLst>
          </p:cNvPr>
          <p:cNvSpPr/>
          <p:nvPr/>
        </p:nvSpPr>
        <p:spPr>
          <a:xfrm>
            <a:off x="3744599" y="2702220"/>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9" name="文本框 18">
            <a:extLst>
              <a:ext uri="{FF2B5EF4-FFF2-40B4-BE49-F238E27FC236}">
                <a16:creationId xmlns:a16="http://schemas.microsoft.com/office/drawing/2014/main" xmlns="" id="{ED34B478-B3E6-4116-A0B1-51A96C4D47D4}"/>
              </a:ext>
            </a:extLst>
          </p:cNvPr>
          <p:cNvSpPr txBox="1"/>
          <p:nvPr/>
        </p:nvSpPr>
        <p:spPr>
          <a:xfrm>
            <a:off x="660399" y="2081311"/>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01</a:t>
            </a:r>
          </a:p>
        </p:txBody>
      </p:sp>
      <p:sp>
        <p:nvSpPr>
          <p:cNvPr id="20" name="文本框 19">
            <a:extLst>
              <a:ext uri="{FF2B5EF4-FFF2-40B4-BE49-F238E27FC236}">
                <a16:creationId xmlns:a16="http://schemas.microsoft.com/office/drawing/2014/main" xmlns="" id="{5EB25813-E09D-46D8-922F-135BAEEBF60C}"/>
              </a:ext>
            </a:extLst>
          </p:cNvPr>
          <p:cNvSpPr txBox="1"/>
          <p:nvPr/>
        </p:nvSpPr>
        <p:spPr>
          <a:xfrm>
            <a:off x="3744599" y="2081311"/>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02</a:t>
            </a:r>
          </a:p>
        </p:txBody>
      </p:sp>
      <p:sp>
        <p:nvSpPr>
          <p:cNvPr id="21" name="文本框 20">
            <a:extLst>
              <a:ext uri="{FF2B5EF4-FFF2-40B4-BE49-F238E27FC236}">
                <a16:creationId xmlns:a16="http://schemas.microsoft.com/office/drawing/2014/main" xmlns="" id="{B8163261-D61D-420B-AC6C-AAD9A5A8A913}"/>
              </a:ext>
            </a:extLst>
          </p:cNvPr>
          <p:cNvSpPr txBox="1"/>
          <p:nvPr/>
        </p:nvSpPr>
        <p:spPr>
          <a:xfrm>
            <a:off x="6825746" y="2081311"/>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03</a:t>
            </a:r>
          </a:p>
        </p:txBody>
      </p:sp>
      <p:sp>
        <p:nvSpPr>
          <p:cNvPr id="22" name="文本框 21">
            <a:extLst>
              <a:ext uri="{FF2B5EF4-FFF2-40B4-BE49-F238E27FC236}">
                <a16:creationId xmlns:a16="http://schemas.microsoft.com/office/drawing/2014/main" xmlns="" id="{B522A341-5C65-45B1-8F36-FABD9E7491F5}"/>
              </a:ext>
            </a:extLst>
          </p:cNvPr>
          <p:cNvSpPr txBox="1"/>
          <p:nvPr/>
        </p:nvSpPr>
        <p:spPr>
          <a:xfrm>
            <a:off x="9906892" y="2081311"/>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04</a:t>
            </a:r>
          </a:p>
        </p:txBody>
      </p:sp>
      <p:sp>
        <p:nvSpPr>
          <p:cNvPr id="27" name="文本框 26">
            <a:extLst>
              <a:ext uri="{FF2B5EF4-FFF2-40B4-BE49-F238E27FC236}">
                <a16:creationId xmlns:a16="http://schemas.microsoft.com/office/drawing/2014/main" xmlns="" id="{D9D4C287-B6A5-4EF8-9F01-18CFAF5E6077}"/>
              </a:ext>
            </a:extLst>
          </p:cNvPr>
          <p:cNvSpPr txBox="1"/>
          <p:nvPr/>
        </p:nvSpPr>
        <p:spPr>
          <a:xfrm>
            <a:off x="660399" y="3632200"/>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05</a:t>
            </a:r>
          </a:p>
        </p:txBody>
      </p:sp>
      <p:sp>
        <p:nvSpPr>
          <p:cNvPr id="28" name="文本框 27">
            <a:extLst>
              <a:ext uri="{FF2B5EF4-FFF2-40B4-BE49-F238E27FC236}">
                <a16:creationId xmlns:a16="http://schemas.microsoft.com/office/drawing/2014/main" xmlns="" id="{B9C314DB-0887-4096-ABC5-A05F9A878AE8}"/>
              </a:ext>
            </a:extLst>
          </p:cNvPr>
          <p:cNvSpPr txBox="1"/>
          <p:nvPr/>
        </p:nvSpPr>
        <p:spPr>
          <a:xfrm>
            <a:off x="3744599" y="3632200"/>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06</a:t>
            </a:r>
          </a:p>
        </p:txBody>
      </p:sp>
      <p:sp>
        <p:nvSpPr>
          <p:cNvPr id="29" name="文本框 28">
            <a:extLst>
              <a:ext uri="{FF2B5EF4-FFF2-40B4-BE49-F238E27FC236}">
                <a16:creationId xmlns:a16="http://schemas.microsoft.com/office/drawing/2014/main" xmlns="" id="{C7F97CC4-90C8-4218-920B-DD060608F11C}"/>
              </a:ext>
            </a:extLst>
          </p:cNvPr>
          <p:cNvSpPr txBox="1"/>
          <p:nvPr/>
        </p:nvSpPr>
        <p:spPr>
          <a:xfrm>
            <a:off x="6825746" y="3632200"/>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07</a:t>
            </a:r>
          </a:p>
        </p:txBody>
      </p:sp>
      <p:sp>
        <p:nvSpPr>
          <p:cNvPr id="30" name="文本框 29">
            <a:extLst>
              <a:ext uri="{FF2B5EF4-FFF2-40B4-BE49-F238E27FC236}">
                <a16:creationId xmlns:a16="http://schemas.microsoft.com/office/drawing/2014/main" xmlns="" id="{7A44F967-8693-46FE-B3B2-EDF785A38CA0}"/>
              </a:ext>
            </a:extLst>
          </p:cNvPr>
          <p:cNvSpPr txBox="1"/>
          <p:nvPr/>
        </p:nvSpPr>
        <p:spPr>
          <a:xfrm>
            <a:off x="9906892" y="3632200"/>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50000"/>
                    <a:lumOff val="50000"/>
                  </a:prstClr>
                </a:solidFill>
                <a:effectLst/>
                <a:uLnTx/>
                <a:uFillTx/>
                <a:latin typeface="Arial"/>
                <a:ea typeface="微软雅黑 Light"/>
                <a:cs typeface="+mn-cs"/>
              </a:rPr>
              <a:t>Part 08</a:t>
            </a:r>
          </a:p>
        </p:txBody>
      </p:sp>
      <p:sp>
        <p:nvSpPr>
          <p:cNvPr id="31" name="文本框 30">
            <a:extLst>
              <a:ext uri="{FF2B5EF4-FFF2-40B4-BE49-F238E27FC236}">
                <a16:creationId xmlns:a16="http://schemas.microsoft.com/office/drawing/2014/main" xmlns="" id="{925C8787-4ABF-4A3A-983A-63C7DD9CC303}"/>
              </a:ext>
            </a:extLst>
          </p:cNvPr>
          <p:cNvSpPr txBox="1"/>
          <p:nvPr/>
        </p:nvSpPr>
        <p:spPr>
          <a:xfrm>
            <a:off x="660399" y="2437992"/>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项目概况</a:t>
            </a:r>
          </a:p>
        </p:txBody>
      </p:sp>
      <p:sp>
        <p:nvSpPr>
          <p:cNvPr id="36" name="文本框 35">
            <a:extLst>
              <a:ext uri="{FF2B5EF4-FFF2-40B4-BE49-F238E27FC236}">
                <a16:creationId xmlns:a16="http://schemas.microsoft.com/office/drawing/2014/main" xmlns="" id="{0D7CC0FD-86A9-4F9B-8C55-6B147FD853C7}"/>
              </a:ext>
            </a:extLst>
          </p:cNvPr>
          <p:cNvSpPr txBox="1"/>
          <p:nvPr/>
        </p:nvSpPr>
        <p:spPr>
          <a:xfrm>
            <a:off x="3743072" y="2437992"/>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市场分析</a:t>
            </a:r>
          </a:p>
        </p:txBody>
      </p:sp>
      <p:sp>
        <p:nvSpPr>
          <p:cNvPr id="37" name="文本框 36">
            <a:extLst>
              <a:ext uri="{FF2B5EF4-FFF2-40B4-BE49-F238E27FC236}">
                <a16:creationId xmlns:a16="http://schemas.microsoft.com/office/drawing/2014/main" xmlns="" id="{AF8A7B35-6DC8-4889-99CA-C0DDECA6B571}"/>
              </a:ext>
            </a:extLst>
          </p:cNvPr>
          <p:cNvSpPr txBox="1"/>
          <p:nvPr/>
        </p:nvSpPr>
        <p:spPr>
          <a:xfrm>
            <a:off x="6825745" y="2437992"/>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项目介绍</a:t>
            </a:r>
          </a:p>
        </p:txBody>
      </p:sp>
      <p:sp>
        <p:nvSpPr>
          <p:cNvPr id="38" name="文本框 37">
            <a:extLst>
              <a:ext uri="{FF2B5EF4-FFF2-40B4-BE49-F238E27FC236}">
                <a16:creationId xmlns:a16="http://schemas.microsoft.com/office/drawing/2014/main" xmlns="" id="{E94772AD-378C-43AE-AF99-ACCD8CB181DC}"/>
              </a:ext>
            </a:extLst>
          </p:cNvPr>
          <p:cNvSpPr txBox="1"/>
          <p:nvPr/>
        </p:nvSpPr>
        <p:spPr>
          <a:xfrm>
            <a:off x="9908418" y="2437992"/>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商业模式</a:t>
            </a:r>
          </a:p>
        </p:txBody>
      </p:sp>
      <p:sp>
        <p:nvSpPr>
          <p:cNvPr id="47" name="任意多边形: 形状 46">
            <a:extLst>
              <a:ext uri="{FF2B5EF4-FFF2-40B4-BE49-F238E27FC236}">
                <a16:creationId xmlns:a16="http://schemas.microsoft.com/office/drawing/2014/main" xmlns="" id="{CF95B736-AC63-4DCA-98E0-258F906C1968}"/>
              </a:ext>
            </a:extLst>
          </p:cNvPr>
          <p:cNvSpPr/>
          <p:nvPr/>
        </p:nvSpPr>
        <p:spPr>
          <a:xfrm>
            <a:off x="663452" y="4255768"/>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8" name="任意多边形: 形状 47">
            <a:extLst>
              <a:ext uri="{FF2B5EF4-FFF2-40B4-BE49-F238E27FC236}">
                <a16:creationId xmlns:a16="http://schemas.microsoft.com/office/drawing/2014/main" xmlns="" id="{C50E0DF8-31CF-4A32-8ACE-EF267537360B}"/>
              </a:ext>
            </a:extLst>
          </p:cNvPr>
          <p:cNvSpPr/>
          <p:nvPr/>
        </p:nvSpPr>
        <p:spPr>
          <a:xfrm>
            <a:off x="9906892" y="4255768"/>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9" name="任意多边形: 形状 48">
            <a:extLst>
              <a:ext uri="{FF2B5EF4-FFF2-40B4-BE49-F238E27FC236}">
                <a16:creationId xmlns:a16="http://schemas.microsoft.com/office/drawing/2014/main" xmlns="" id="{0200F702-94B3-4926-9C4D-6CDCBEB28F6D}"/>
              </a:ext>
            </a:extLst>
          </p:cNvPr>
          <p:cNvSpPr/>
          <p:nvPr/>
        </p:nvSpPr>
        <p:spPr>
          <a:xfrm>
            <a:off x="6825746" y="4255768"/>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50" name="任意多边形: 形状 49">
            <a:extLst>
              <a:ext uri="{FF2B5EF4-FFF2-40B4-BE49-F238E27FC236}">
                <a16:creationId xmlns:a16="http://schemas.microsoft.com/office/drawing/2014/main" xmlns="" id="{8A505630-9BAC-4D67-9247-DA59F046CC74}"/>
              </a:ext>
            </a:extLst>
          </p:cNvPr>
          <p:cNvSpPr/>
          <p:nvPr/>
        </p:nvSpPr>
        <p:spPr>
          <a:xfrm>
            <a:off x="3744599" y="4255768"/>
            <a:ext cx="1621656" cy="1876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51" name="文本框 50">
            <a:extLst>
              <a:ext uri="{FF2B5EF4-FFF2-40B4-BE49-F238E27FC236}">
                <a16:creationId xmlns:a16="http://schemas.microsoft.com/office/drawing/2014/main" xmlns="" id="{E3B20F6C-8BB8-4892-ABC5-4B7E3DF446F4}"/>
              </a:ext>
            </a:extLst>
          </p:cNvPr>
          <p:cNvSpPr txBox="1"/>
          <p:nvPr/>
        </p:nvSpPr>
        <p:spPr>
          <a:xfrm>
            <a:off x="660399" y="399154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营销运营</a:t>
            </a:r>
          </a:p>
        </p:txBody>
      </p:sp>
      <p:sp>
        <p:nvSpPr>
          <p:cNvPr id="52" name="文本框 51">
            <a:extLst>
              <a:ext uri="{FF2B5EF4-FFF2-40B4-BE49-F238E27FC236}">
                <a16:creationId xmlns:a16="http://schemas.microsoft.com/office/drawing/2014/main" xmlns="" id="{177E413C-3E37-431E-ACCF-D2803D4437AB}"/>
              </a:ext>
            </a:extLst>
          </p:cNvPr>
          <p:cNvSpPr txBox="1"/>
          <p:nvPr/>
        </p:nvSpPr>
        <p:spPr>
          <a:xfrm>
            <a:off x="3743072" y="399154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财务融资</a:t>
            </a:r>
          </a:p>
        </p:txBody>
      </p:sp>
      <p:sp>
        <p:nvSpPr>
          <p:cNvPr id="53" name="文本框 52">
            <a:extLst>
              <a:ext uri="{FF2B5EF4-FFF2-40B4-BE49-F238E27FC236}">
                <a16:creationId xmlns:a16="http://schemas.microsoft.com/office/drawing/2014/main" xmlns="" id="{41488AEF-CF33-4745-96D4-CF7ADC4B5C84}"/>
              </a:ext>
            </a:extLst>
          </p:cNvPr>
          <p:cNvSpPr txBox="1"/>
          <p:nvPr/>
        </p:nvSpPr>
        <p:spPr>
          <a:xfrm>
            <a:off x="6825745" y="399154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核心团队</a:t>
            </a:r>
          </a:p>
        </p:txBody>
      </p:sp>
      <p:sp>
        <p:nvSpPr>
          <p:cNvPr id="54" name="文本框 53">
            <a:extLst>
              <a:ext uri="{FF2B5EF4-FFF2-40B4-BE49-F238E27FC236}">
                <a16:creationId xmlns:a16="http://schemas.microsoft.com/office/drawing/2014/main" xmlns="" id="{05C03800-402B-482A-9B0D-9966CFECC1C1}"/>
              </a:ext>
            </a:extLst>
          </p:cNvPr>
          <p:cNvSpPr txBox="1"/>
          <p:nvPr/>
        </p:nvSpPr>
        <p:spPr>
          <a:xfrm>
            <a:off x="9908418" y="399154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风险控制</a:t>
            </a:r>
          </a:p>
        </p:txBody>
      </p:sp>
    </p:spTree>
    <p:extLst>
      <p:ext uri="{BB962C8B-B14F-4D97-AF65-F5344CB8AC3E}">
        <p14:creationId xmlns:p14="http://schemas.microsoft.com/office/powerpoint/2010/main" val="312426488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EADA8404-A96A-4626-91E2-61FD62FBCEB4}"/>
              </a:ext>
            </a:extLst>
          </p:cNvPr>
          <p:cNvSpPr>
            <a:spLocks noGrp="1"/>
          </p:cNvSpPr>
          <p:nvPr>
            <p:ph type="body" sz="quarter" idx="10"/>
          </p:nvPr>
        </p:nvSpPr>
        <p:spPr/>
        <p:txBody>
          <a:bodyPr/>
          <a:lstStyle/>
          <a:p>
            <a:r>
              <a:rPr lang="zh-CN" altLang="en-US" dirty="0"/>
              <a:t>微软股份有限公司</a:t>
            </a:r>
          </a:p>
        </p:txBody>
      </p:sp>
      <p:sp>
        <p:nvSpPr>
          <p:cNvPr id="5" name="文本占位符 4">
            <a:extLst>
              <a:ext uri="{FF2B5EF4-FFF2-40B4-BE49-F238E27FC236}">
                <a16:creationId xmlns:a16="http://schemas.microsoft.com/office/drawing/2014/main" xmlns="" id="{4911E0BE-27E5-4431-871E-79629220F9B3}"/>
              </a:ext>
            </a:extLst>
          </p:cNvPr>
          <p:cNvSpPr>
            <a:spLocks noGrp="1"/>
          </p:cNvSpPr>
          <p:nvPr>
            <p:ph type="body" sz="quarter" idx="11"/>
          </p:nvPr>
        </p:nvSpPr>
        <p:spPr/>
        <p:txBody>
          <a:bodyPr/>
          <a:lstStyle/>
          <a:p>
            <a:r>
              <a:rPr lang="en-US" altLang="zh-CN" dirty="0"/>
              <a:t>MICROSOFT CO., LTD</a:t>
            </a:r>
          </a:p>
        </p:txBody>
      </p:sp>
      <p:sp>
        <p:nvSpPr>
          <p:cNvPr id="90" name="椭圆 89">
            <a:extLst>
              <a:ext uri="{FF2B5EF4-FFF2-40B4-BE49-F238E27FC236}">
                <a16:creationId xmlns:a16="http://schemas.microsoft.com/office/drawing/2014/main" xmlns="" id="{36B32B26-D762-4C90-B09C-FE21E1FC71B0}"/>
              </a:ext>
            </a:extLst>
          </p:cNvPr>
          <p:cNvSpPr/>
          <p:nvPr/>
        </p:nvSpPr>
        <p:spPr>
          <a:xfrm>
            <a:off x="583580" y="1992706"/>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 name="文本框 6">
            <a:extLst>
              <a:ext uri="{FF2B5EF4-FFF2-40B4-BE49-F238E27FC236}">
                <a16:creationId xmlns:a16="http://schemas.microsoft.com/office/drawing/2014/main" xmlns="" id="{EAE310AB-EDCD-467B-A589-7702B4F4EBF0}"/>
              </a:ext>
            </a:extLst>
          </p:cNvPr>
          <p:cNvSpPr txBox="1"/>
          <p:nvPr/>
        </p:nvSpPr>
        <p:spPr>
          <a:xfrm>
            <a:off x="888954" y="2369004"/>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01</a:t>
            </a:r>
          </a:p>
        </p:txBody>
      </p:sp>
      <p:sp>
        <p:nvSpPr>
          <p:cNvPr id="8" name="文本框 7">
            <a:extLst>
              <a:ext uri="{FF2B5EF4-FFF2-40B4-BE49-F238E27FC236}">
                <a16:creationId xmlns:a16="http://schemas.microsoft.com/office/drawing/2014/main" xmlns="" id="{9745C938-5FE6-474F-ACD4-F7D0FCED9196}"/>
              </a:ext>
            </a:extLst>
          </p:cNvPr>
          <p:cNvSpPr txBox="1"/>
          <p:nvPr/>
        </p:nvSpPr>
        <p:spPr>
          <a:xfrm>
            <a:off x="583582" y="2725685"/>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项目概要</a:t>
            </a:r>
          </a:p>
        </p:txBody>
      </p:sp>
      <p:sp>
        <p:nvSpPr>
          <p:cNvPr id="92" name="椭圆 91">
            <a:extLst>
              <a:ext uri="{FF2B5EF4-FFF2-40B4-BE49-F238E27FC236}">
                <a16:creationId xmlns:a16="http://schemas.microsoft.com/office/drawing/2014/main" xmlns="" id="{889B189F-BE3E-44E7-A4B6-80DA928704E1}"/>
              </a:ext>
            </a:extLst>
          </p:cNvPr>
          <p:cNvSpPr/>
          <p:nvPr/>
        </p:nvSpPr>
        <p:spPr>
          <a:xfrm>
            <a:off x="2980717" y="1992706"/>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文本框 11">
            <a:extLst>
              <a:ext uri="{FF2B5EF4-FFF2-40B4-BE49-F238E27FC236}">
                <a16:creationId xmlns:a16="http://schemas.microsoft.com/office/drawing/2014/main" xmlns="" id="{92029914-C311-42F7-B7F9-B4AA30BC94B5}"/>
              </a:ext>
            </a:extLst>
          </p:cNvPr>
          <p:cNvSpPr txBox="1"/>
          <p:nvPr/>
        </p:nvSpPr>
        <p:spPr>
          <a:xfrm>
            <a:off x="3286091" y="2369004"/>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02</a:t>
            </a:r>
          </a:p>
        </p:txBody>
      </p:sp>
      <p:sp>
        <p:nvSpPr>
          <p:cNvPr id="13" name="文本框 12">
            <a:extLst>
              <a:ext uri="{FF2B5EF4-FFF2-40B4-BE49-F238E27FC236}">
                <a16:creationId xmlns:a16="http://schemas.microsoft.com/office/drawing/2014/main" xmlns="" id="{5EDFD034-4287-48A2-AE9C-1E7FEEAC0F2D}"/>
              </a:ext>
            </a:extLst>
          </p:cNvPr>
          <p:cNvSpPr txBox="1"/>
          <p:nvPr/>
        </p:nvSpPr>
        <p:spPr>
          <a:xfrm>
            <a:off x="2980719" y="2725685"/>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市场分析</a:t>
            </a:r>
          </a:p>
        </p:txBody>
      </p:sp>
      <p:sp>
        <p:nvSpPr>
          <p:cNvPr id="93" name="椭圆 92">
            <a:extLst>
              <a:ext uri="{FF2B5EF4-FFF2-40B4-BE49-F238E27FC236}">
                <a16:creationId xmlns:a16="http://schemas.microsoft.com/office/drawing/2014/main" xmlns="" id="{8975C4EF-FD2C-416C-A705-A2DF1DD888BC}"/>
              </a:ext>
            </a:extLst>
          </p:cNvPr>
          <p:cNvSpPr/>
          <p:nvPr/>
        </p:nvSpPr>
        <p:spPr>
          <a:xfrm>
            <a:off x="7774991" y="1992706"/>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 name="文本框 19">
            <a:extLst>
              <a:ext uri="{FF2B5EF4-FFF2-40B4-BE49-F238E27FC236}">
                <a16:creationId xmlns:a16="http://schemas.microsoft.com/office/drawing/2014/main" xmlns="" id="{159C0D1A-DE22-4529-A7EB-7D814FCA5F97}"/>
              </a:ext>
            </a:extLst>
          </p:cNvPr>
          <p:cNvSpPr txBox="1"/>
          <p:nvPr/>
        </p:nvSpPr>
        <p:spPr>
          <a:xfrm>
            <a:off x="8080365" y="2369004"/>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04</a:t>
            </a:r>
          </a:p>
        </p:txBody>
      </p:sp>
      <p:sp>
        <p:nvSpPr>
          <p:cNvPr id="21" name="文本框 20">
            <a:extLst>
              <a:ext uri="{FF2B5EF4-FFF2-40B4-BE49-F238E27FC236}">
                <a16:creationId xmlns:a16="http://schemas.microsoft.com/office/drawing/2014/main" xmlns="" id="{6F74CA39-17E3-431D-B658-85BD39267E73}"/>
              </a:ext>
            </a:extLst>
          </p:cNvPr>
          <p:cNvSpPr txBox="1"/>
          <p:nvPr/>
        </p:nvSpPr>
        <p:spPr>
          <a:xfrm>
            <a:off x="7774993" y="2725685"/>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商业模式</a:t>
            </a:r>
          </a:p>
        </p:txBody>
      </p:sp>
      <p:sp>
        <p:nvSpPr>
          <p:cNvPr id="94" name="椭圆 93">
            <a:extLst>
              <a:ext uri="{FF2B5EF4-FFF2-40B4-BE49-F238E27FC236}">
                <a16:creationId xmlns:a16="http://schemas.microsoft.com/office/drawing/2014/main" xmlns="" id="{489D5898-84D9-4565-B54E-69CAA1C33683}"/>
              </a:ext>
            </a:extLst>
          </p:cNvPr>
          <p:cNvSpPr/>
          <p:nvPr/>
        </p:nvSpPr>
        <p:spPr>
          <a:xfrm>
            <a:off x="5377854" y="1992706"/>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文本框 15">
            <a:extLst>
              <a:ext uri="{FF2B5EF4-FFF2-40B4-BE49-F238E27FC236}">
                <a16:creationId xmlns:a16="http://schemas.microsoft.com/office/drawing/2014/main" xmlns="" id="{F9AFF8D6-1147-4563-BC61-216BFCD19B70}"/>
              </a:ext>
            </a:extLst>
          </p:cNvPr>
          <p:cNvSpPr txBox="1"/>
          <p:nvPr/>
        </p:nvSpPr>
        <p:spPr>
          <a:xfrm>
            <a:off x="5683228" y="2369004"/>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03</a:t>
            </a:r>
          </a:p>
        </p:txBody>
      </p:sp>
      <p:sp>
        <p:nvSpPr>
          <p:cNvPr id="17" name="文本框 16">
            <a:extLst>
              <a:ext uri="{FF2B5EF4-FFF2-40B4-BE49-F238E27FC236}">
                <a16:creationId xmlns:a16="http://schemas.microsoft.com/office/drawing/2014/main" xmlns="" id="{D19A3D7D-54C5-4379-AE70-4772EE70E5B0}"/>
              </a:ext>
            </a:extLst>
          </p:cNvPr>
          <p:cNvSpPr txBox="1"/>
          <p:nvPr/>
        </p:nvSpPr>
        <p:spPr>
          <a:xfrm>
            <a:off x="5377856" y="2725685"/>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项目介绍</a:t>
            </a:r>
          </a:p>
        </p:txBody>
      </p:sp>
      <p:sp>
        <p:nvSpPr>
          <p:cNvPr id="95" name="椭圆 94">
            <a:extLst>
              <a:ext uri="{FF2B5EF4-FFF2-40B4-BE49-F238E27FC236}">
                <a16:creationId xmlns:a16="http://schemas.microsoft.com/office/drawing/2014/main" xmlns="" id="{DFA61A41-EC06-4DCD-9186-C9FE1A25C10B}"/>
              </a:ext>
            </a:extLst>
          </p:cNvPr>
          <p:cNvSpPr/>
          <p:nvPr/>
        </p:nvSpPr>
        <p:spPr>
          <a:xfrm>
            <a:off x="10172127" y="1992706"/>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文本框 23">
            <a:extLst>
              <a:ext uri="{FF2B5EF4-FFF2-40B4-BE49-F238E27FC236}">
                <a16:creationId xmlns:a16="http://schemas.microsoft.com/office/drawing/2014/main" xmlns="" id="{D7869320-1051-4E86-91B1-E8CF791ED8D3}"/>
              </a:ext>
            </a:extLst>
          </p:cNvPr>
          <p:cNvSpPr txBox="1"/>
          <p:nvPr/>
        </p:nvSpPr>
        <p:spPr>
          <a:xfrm>
            <a:off x="10477501" y="2369004"/>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05</a:t>
            </a:r>
          </a:p>
        </p:txBody>
      </p:sp>
      <p:sp>
        <p:nvSpPr>
          <p:cNvPr id="25" name="文本框 24">
            <a:extLst>
              <a:ext uri="{FF2B5EF4-FFF2-40B4-BE49-F238E27FC236}">
                <a16:creationId xmlns:a16="http://schemas.microsoft.com/office/drawing/2014/main" xmlns="" id="{D7D90A3A-DC98-4522-8D4D-4234CD17661E}"/>
              </a:ext>
            </a:extLst>
          </p:cNvPr>
          <p:cNvSpPr txBox="1"/>
          <p:nvPr/>
        </p:nvSpPr>
        <p:spPr>
          <a:xfrm>
            <a:off x="10172129" y="2725685"/>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战略规划</a:t>
            </a:r>
          </a:p>
        </p:txBody>
      </p:sp>
      <p:sp>
        <p:nvSpPr>
          <p:cNvPr id="103" name="椭圆 102">
            <a:extLst>
              <a:ext uri="{FF2B5EF4-FFF2-40B4-BE49-F238E27FC236}">
                <a16:creationId xmlns:a16="http://schemas.microsoft.com/office/drawing/2014/main" xmlns="" id="{F2339846-2FED-4FF6-96CA-D84F9825A534}"/>
              </a:ext>
            </a:extLst>
          </p:cNvPr>
          <p:cNvSpPr/>
          <p:nvPr/>
        </p:nvSpPr>
        <p:spPr>
          <a:xfrm>
            <a:off x="583580" y="3975731"/>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4" name="文本框 103">
            <a:extLst>
              <a:ext uri="{FF2B5EF4-FFF2-40B4-BE49-F238E27FC236}">
                <a16:creationId xmlns:a16="http://schemas.microsoft.com/office/drawing/2014/main" xmlns="" id="{4E1CA2F0-C9B7-4BE9-BDB6-52DA92EE9AE8}"/>
              </a:ext>
            </a:extLst>
          </p:cNvPr>
          <p:cNvSpPr txBox="1"/>
          <p:nvPr/>
        </p:nvSpPr>
        <p:spPr>
          <a:xfrm>
            <a:off x="888954" y="4352029"/>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06</a:t>
            </a:r>
          </a:p>
        </p:txBody>
      </p:sp>
      <p:sp>
        <p:nvSpPr>
          <p:cNvPr id="105" name="文本框 104">
            <a:extLst>
              <a:ext uri="{FF2B5EF4-FFF2-40B4-BE49-F238E27FC236}">
                <a16:creationId xmlns:a16="http://schemas.microsoft.com/office/drawing/2014/main" xmlns="" id="{524089EE-F34B-4E2E-847A-DC7BBB8519AA}"/>
              </a:ext>
            </a:extLst>
          </p:cNvPr>
          <p:cNvSpPr txBox="1"/>
          <p:nvPr/>
        </p:nvSpPr>
        <p:spPr>
          <a:xfrm>
            <a:off x="583582" y="470871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营销运营</a:t>
            </a:r>
          </a:p>
        </p:txBody>
      </p:sp>
      <p:sp>
        <p:nvSpPr>
          <p:cNvPr id="107" name="椭圆 106">
            <a:extLst>
              <a:ext uri="{FF2B5EF4-FFF2-40B4-BE49-F238E27FC236}">
                <a16:creationId xmlns:a16="http://schemas.microsoft.com/office/drawing/2014/main" xmlns="" id="{1A9647CD-8DF6-4065-B1B5-17987891C8F0}"/>
              </a:ext>
            </a:extLst>
          </p:cNvPr>
          <p:cNvSpPr/>
          <p:nvPr/>
        </p:nvSpPr>
        <p:spPr>
          <a:xfrm>
            <a:off x="2980717" y="3975731"/>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8" name="文本框 107">
            <a:extLst>
              <a:ext uri="{FF2B5EF4-FFF2-40B4-BE49-F238E27FC236}">
                <a16:creationId xmlns:a16="http://schemas.microsoft.com/office/drawing/2014/main" xmlns="" id="{5B941C5D-306A-4E61-B92C-BFF7A2E08132}"/>
              </a:ext>
            </a:extLst>
          </p:cNvPr>
          <p:cNvSpPr txBox="1"/>
          <p:nvPr/>
        </p:nvSpPr>
        <p:spPr>
          <a:xfrm>
            <a:off x="3286091" y="4352029"/>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07</a:t>
            </a:r>
          </a:p>
        </p:txBody>
      </p:sp>
      <p:sp>
        <p:nvSpPr>
          <p:cNvPr id="109" name="文本框 108">
            <a:extLst>
              <a:ext uri="{FF2B5EF4-FFF2-40B4-BE49-F238E27FC236}">
                <a16:creationId xmlns:a16="http://schemas.microsoft.com/office/drawing/2014/main" xmlns="" id="{C00221E6-E888-456C-BA59-2F4AD89BBD89}"/>
              </a:ext>
            </a:extLst>
          </p:cNvPr>
          <p:cNvSpPr txBox="1"/>
          <p:nvPr/>
        </p:nvSpPr>
        <p:spPr>
          <a:xfrm>
            <a:off x="2980719" y="470871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财务预测</a:t>
            </a:r>
          </a:p>
        </p:txBody>
      </p:sp>
      <p:sp>
        <p:nvSpPr>
          <p:cNvPr id="111" name="椭圆 110">
            <a:extLst>
              <a:ext uri="{FF2B5EF4-FFF2-40B4-BE49-F238E27FC236}">
                <a16:creationId xmlns:a16="http://schemas.microsoft.com/office/drawing/2014/main" xmlns="" id="{C961C38C-F260-473F-9871-1CBCC1CA731E}"/>
              </a:ext>
            </a:extLst>
          </p:cNvPr>
          <p:cNvSpPr/>
          <p:nvPr/>
        </p:nvSpPr>
        <p:spPr>
          <a:xfrm>
            <a:off x="7774991" y="3975731"/>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2" name="文本框 111">
            <a:extLst>
              <a:ext uri="{FF2B5EF4-FFF2-40B4-BE49-F238E27FC236}">
                <a16:creationId xmlns:a16="http://schemas.microsoft.com/office/drawing/2014/main" xmlns="" id="{D5C14861-79F8-4452-87DC-EC0DF92EB319}"/>
              </a:ext>
            </a:extLst>
          </p:cNvPr>
          <p:cNvSpPr txBox="1"/>
          <p:nvPr/>
        </p:nvSpPr>
        <p:spPr>
          <a:xfrm>
            <a:off x="8080365" y="4352029"/>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09</a:t>
            </a:r>
          </a:p>
        </p:txBody>
      </p:sp>
      <p:sp>
        <p:nvSpPr>
          <p:cNvPr id="113" name="文本框 112">
            <a:extLst>
              <a:ext uri="{FF2B5EF4-FFF2-40B4-BE49-F238E27FC236}">
                <a16:creationId xmlns:a16="http://schemas.microsoft.com/office/drawing/2014/main" xmlns="" id="{A876AB13-B742-46A3-97B8-23BE8DD9DF42}"/>
              </a:ext>
            </a:extLst>
          </p:cNvPr>
          <p:cNvSpPr txBox="1"/>
          <p:nvPr/>
        </p:nvSpPr>
        <p:spPr>
          <a:xfrm>
            <a:off x="7774993" y="470871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核心团队</a:t>
            </a:r>
          </a:p>
        </p:txBody>
      </p:sp>
      <p:sp>
        <p:nvSpPr>
          <p:cNvPr id="115" name="椭圆 114">
            <a:extLst>
              <a:ext uri="{FF2B5EF4-FFF2-40B4-BE49-F238E27FC236}">
                <a16:creationId xmlns:a16="http://schemas.microsoft.com/office/drawing/2014/main" xmlns="" id="{59B0B19F-29F3-41A2-9984-F94C65511425}"/>
              </a:ext>
            </a:extLst>
          </p:cNvPr>
          <p:cNvSpPr/>
          <p:nvPr/>
        </p:nvSpPr>
        <p:spPr>
          <a:xfrm>
            <a:off x="5377854" y="3975731"/>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6" name="文本框 115">
            <a:extLst>
              <a:ext uri="{FF2B5EF4-FFF2-40B4-BE49-F238E27FC236}">
                <a16:creationId xmlns:a16="http://schemas.microsoft.com/office/drawing/2014/main" xmlns="" id="{A626BEAE-CB89-4B1B-9091-35A1DFAFB52E}"/>
              </a:ext>
            </a:extLst>
          </p:cNvPr>
          <p:cNvSpPr txBox="1"/>
          <p:nvPr/>
        </p:nvSpPr>
        <p:spPr>
          <a:xfrm>
            <a:off x="5683228" y="4352029"/>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08</a:t>
            </a:r>
          </a:p>
        </p:txBody>
      </p:sp>
      <p:sp>
        <p:nvSpPr>
          <p:cNvPr id="117" name="文本框 116">
            <a:extLst>
              <a:ext uri="{FF2B5EF4-FFF2-40B4-BE49-F238E27FC236}">
                <a16:creationId xmlns:a16="http://schemas.microsoft.com/office/drawing/2014/main" xmlns="" id="{8E3E6FD0-926C-443E-8346-40558FE4845A}"/>
              </a:ext>
            </a:extLst>
          </p:cNvPr>
          <p:cNvSpPr txBox="1"/>
          <p:nvPr/>
        </p:nvSpPr>
        <p:spPr>
          <a:xfrm>
            <a:off x="5377856" y="470871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融资需求</a:t>
            </a:r>
          </a:p>
        </p:txBody>
      </p:sp>
      <p:sp>
        <p:nvSpPr>
          <p:cNvPr id="119" name="椭圆 118">
            <a:extLst>
              <a:ext uri="{FF2B5EF4-FFF2-40B4-BE49-F238E27FC236}">
                <a16:creationId xmlns:a16="http://schemas.microsoft.com/office/drawing/2014/main" xmlns="" id="{B90C9FA9-3DF2-4C61-87D9-9E857EB3B5C5}"/>
              </a:ext>
            </a:extLst>
          </p:cNvPr>
          <p:cNvSpPr/>
          <p:nvPr/>
        </p:nvSpPr>
        <p:spPr>
          <a:xfrm>
            <a:off x="10172127" y="3975731"/>
            <a:ext cx="1436294" cy="1436294"/>
          </a:xfrm>
          <a:prstGeom prst="ellipse">
            <a:avLst/>
          </a:prstGeom>
          <a:gradFill>
            <a:gsLst>
              <a:gs pos="11000">
                <a:srgbClr val="FFDB38">
                  <a:alpha val="70000"/>
                </a:srgbClr>
              </a:gs>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0" name="文本框 119">
            <a:extLst>
              <a:ext uri="{FF2B5EF4-FFF2-40B4-BE49-F238E27FC236}">
                <a16:creationId xmlns:a16="http://schemas.microsoft.com/office/drawing/2014/main" xmlns="" id="{1AEAFF85-0CFE-4044-A812-8102D29B3938}"/>
              </a:ext>
            </a:extLst>
          </p:cNvPr>
          <p:cNvSpPr txBox="1"/>
          <p:nvPr/>
        </p:nvSpPr>
        <p:spPr>
          <a:xfrm>
            <a:off x="10477501" y="4352029"/>
            <a:ext cx="825547"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4C4F"/>
                </a:solidFill>
                <a:effectLst/>
                <a:uLnTx/>
                <a:uFillTx/>
                <a:latin typeface="Arial"/>
                <a:ea typeface="微软雅黑 Light"/>
                <a:cs typeface="+mn-cs"/>
              </a:rPr>
              <a:t>Part 10</a:t>
            </a:r>
          </a:p>
        </p:txBody>
      </p:sp>
      <p:sp>
        <p:nvSpPr>
          <p:cNvPr id="121" name="文本框 120">
            <a:extLst>
              <a:ext uri="{FF2B5EF4-FFF2-40B4-BE49-F238E27FC236}">
                <a16:creationId xmlns:a16="http://schemas.microsoft.com/office/drawing/2014/main" xmlns="" id="{9464F103-CC71-4EF4-98BF-7CE707FFE544}"/>
              </a:ext>
            </a:extLst>
          </p:cNvPr>
          <p:cNvSpPr txBox="1"/>
          <p:nvPr/>
        </p:nvSpPr>
        <p:spPr>
          <a:xfrm>
            <a:off x="10172129" y="4708710"/>
            <a:ext cx="1436291" cy="43088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a:ea typeface="微软雅黑"/>
                <a:cs typeface="+mn-cs"/>
              </a:rPr>
              <a:t>风险控制</a:t>
            </a:r>
          </a:p>
        </p:txBody>
      </p:sp>
    </p:spTree>
    <p:extLst>
      <p:ext uri="{BB962C8B-B14F-4D97-AF65-F5344CB8AC3E}">
        <p14:creationId xmlns:p14="http://schemas.microsoft.com/office/powerpoint/2010/main" val="2188033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362737B2-78E0-4572-A513-FBD6AFD14FA6}"/>
              </a:ext>
            </a:extLst>
          </p:cNvPr>
          <p:cNvSpPr>
            <a:spLocks noGrp="1"/>
          </p:cNvSpPr>
          <p:nvPr>
            <p:ph type="body" sz="quarter" idx="12"/>
          </p:nvPr>
        </p:nvSpPr>
        <p:spPr>
          <a:xfrm>
            <a:off x="6095999" y="2405962"/>
            <a:ext cx="5422901" cy="1218795"/>
          </a:xfrm>
        </p:spPr>
        <p:txBody>
          <a:bodyPr/>
          <a:lstStyle/>
          <a:p>
            <a:r>
              <a:rPr lang="zh-CN" altLang="en-US" sz="8800" dirty="0"/>
              <a:t>市场分析</a:t>
            </a:r>
          </a:p>
        </p:txBody>
      </p:sp>
      <p:sp>
        <p:nvSpPr>
          <p:cNvPr id="8" name="内容占位符 7">
            <a:extLst>
              <a:ext uri="{FF2B5EF4-FFF2-40B4-BE49-F238E27FC236}">
                <a16:creationId xmlns:a16="http://schemas.microsoft.com/office/drawing/2014/main" xmlns="" id="{0E97ABBA-FC9E-40A6-8162-97B296E3D85F}"/>
              </a:ext>
            </a:extLst>
          </p:cNvPr>
          <p:cNvSpPr>
            <a:spLocks noGrp="1"/>
          </p:cNvSpPr>
          <p:nvPr>
            <p:ph sz="quarter" idx="11"/>
          </p:nvPr>
        </p:nvSpPr>
        <p:spPr/>
        <p:txBody>
          <a:bodyPr/>
          <a:lstStyle/>
          <a:p>
            <a:pPr lvl="0"/>
            <a:r>
              <a:rPr lang="en-US" altLang="zh-CN" dirty="0"/>
              <a:t>MARKET ANALYSIS</a:t>
            </a:r>
          </a:p>
        </p:txBody>
      </p:sp>
      <p:sp>
        <p:nvSpPr>
          <p:cNvPr id="4" name="文本占位符 3">
            <a:extLst>
              <a:ext uri="{FF2B5EF4-FFF2-40B4-BE49-F238E27FC236}">
                <a16:creationId xmlns:a16="http://schemas.microsoft.com/office/drawing/2014/main" xmlns="" id="{9E058A52-3DE7-4064-9B3B-C3664B4A35D4}"/>
              </a:ext>
            </a:extLst>
          </p:cNvPr>
          <p:cNvSpPr>
            <a:spLocks noGrp="1"/>
          </p:cNvSpPr>
          <p:nvPr>
            <p:ph type="body" sz="quarter" idx="10"/>
          </p:nvPr>
        </p:nvSpPr>
        <p:spPr/>
        <p:txBody>
          <a:bodyPr/>
          <a:lstStyle/>
          <a:p>
            <a:r>
              <a:rPr lang="en-US" altLang="zh-CN" dirty="0">
                <a:ln w="19050">
                  <a:solidFill>
                    <a:schemeClr val="accent5"/>
                  </a:solidFill>
                </a:ln>
                <a:noFill/>
              </a:rPr>
              <a:t>Part 02</a:t>
            </a:r>
          </a:p>
          <a:p>
            <a:r>
              <a:rPr lang="zh-CN" altLang="en-US" dirty="0">
                <a:solidFill>
                  <a:schemeClr val="tx1"/>
                </a:solidFill>
              </a:rPr>
              <a:t>第二部分</a:t>
            </a:r>
          </a:p>
        </p:txBody>
      </p:sp>
    </p:spTree>
    <p:extLst>
      <p:ext uri="{BB962C8B-B14F-4D97-AF65-F5344CB8AC3E}">
        <p14:creationId xmlns:p14="http://schemas.microsoft.com/office/powerpoint/2010/main" val="37041523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descr="条形图">
            <a:extLst>
              <a:ext uri="{FF2B5EF4-FFF2-40B4-BE49-F238E27FC236}">
                <a16:creationId xmlns:a16="http://schemas.microsoft.com/office/drawing/2014/main" xmlns="" id="{F53B11C0-9BAB-49CF-84C6-1F40903B659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0400" y="1130300"/>
            <a:ext cx="914400" cy="914400"/>
          </a:xfrm>
          <a:prstGeom prst="rect">
            <a:avLst/>
          </a:prstGeom>
        </p:spPr>
      </p:pic>
      <p:pic>
        <p:nvPicPr>
          <p:cNvPr id="3" name="图形 2" descr="条形图 RTL">
            <a:extLst>
              <a:ext uri="{FF2B5EF4-FFF2-40B4-BE49-F238E27FC236}">
                <a16:creationId xmlns:a16="http://schemas.microsoft.com/office/drawing/2014/main" xmlns="" id="{6F06D687-8801-4464-8EDC-C326EAAD84A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757680" y="1130300"/>
            <a:ext cx="914400" cy="914400"/>
          </a:xfrm>
          <a:prstGeom prst="rect">
            <a:avLst/>
          </a:prstGeom>
        </p:spPr>
      </p:pic>
      <p:pic>
        <p:nvPicPr>
          <p:cNvPr id="4" name="图形 3" descr="下降趋势条形图">
            <a:extLst>
              <a:ext uri="{FF2B5EF4-FFF2-40B4-BE49-F238E27FC236}">
                <a16:creationId xmlns:a16="http://schemas.microsoft.com/office/drawing/2014/main" xmlns="" id="{38AD8256-6A01-4EF3-8C92-358DE2950F1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854960" y="1130300"/>
            <a:ext cx="914400" cy="914400"/>
          </a:xfrm>
          <a:prstGeom prst="rect">
            <a:avLst/>
          </a:prstGeom>
        </p:spPr>
      </p:pic>
      <p:pic>
        <p:nvPicPr>
          <p:cNvPr id="5" name="图形 4" descr="下降趋势条形图 RTL">
            <a:extLst>
              <a:ext uri="{FF2B5EF4-FFF2-40B4-BE49-F238E27FC236}">
                <a16:creationId xmlns:a16="http://schemas.microsoft.com/office/drawing/2014/main" xmlns="" id="{6A2B0AEF-E158-48A4-982E-D990B8F681D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952240" y="1130300"/>
            <a:ext cx="914400" cy="914400"/>
          </a:xfrm>
          <a:prstGeom prst="rect">
            <a:avLst/>
          </a:prstGeom>
        </p:spPr>
      </p:pic>
      <p:pic>
        <p:nvPicPr>
          <p:cNvPr id="6" name="图形 5" descr="上升趋势条形图">
            <a:extLst>
              <a:ext uri="{FF2B5EF4-FFF2-40B4-BE49-F238E27FC236}">
                <a16:creationId xmlns:a16="http://schemas.microsoft.com/office/drawing/2014/main" xmlns="" id="{3F72ADD0-9CB7-459F-8B28-543B78A8092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049520" y="1130300"/>
            <a:ext cx="914400" cy="914400"/>
          </a:xfrm>
          <a:prstGeom prst="rect">
            <a:avLst/>
          </a:prstGeom>
        </p:spPr>
      </p:pic>
      <p:pic>
        <p:nvPicPr>
          <p:cNvPr id="7" name="图形 6" descr="上升趋势条形图 RTL">
            <a:extLst>
              <a:ext uri="{FF2B5EF4-FFF2-40B4-BE49-F238E27FC236}">
                <a16:creationId xmlns:a16="http://schemas.microsoft.com/office/drawing/2014/main" xmlns="" id="{A4A82B31-9704-4B51-8007-FCC9F0AE73D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146800" y="1130300"/>
            <a:ext cx="914400" cy="914400"/>
          </a:xfrm>
          <a:prstGeom prst="rect">
            <a:avLst/>
          </a:prstGeom>
        </p:spPr>
      </p:pic>
      <p:pic>
        <p:nvPicPr>
          <p:cNvPr id="8" name="图形 7" descr="下降趋势">
            <a:extLst>
              <a:ext uri="{FF2B5EF4-FFF2-40B4-BE49-F238E27FC236}">
                <a16:creationId xmlns:a16="http://schemas.microsoft.com/office/drawing/2014/main" xmlns="" id="{F3B59E8C-0E41-44EC-852C-8DEE47DDF14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244080" y="1130300"/>
            <a:ext cx="914400" cy="914400"/>
          </a:xfrm>
          <a:prstGeom prst="rect">
            <a:avLst/>
          </a:prstGeom>
        </p:spPr>
      </p:pic>
      <p:pic>
        <p:nvPicPr>
          <p:cNvPr id="9" name="图形 8" descr="下降趋势 RTL">
            <a:extLst>
              <a:ext uri="{FF2B5EF4-FFF2-40B4-BE49-F238E27FC236}">
                <a16:creationId xmlns:a16="http://schemas.microsoft.com/office/drawing/2014/main" xmlns="" id="{C2D16888-9D1B-4494-ABBB-50374D38ABC8}"/>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341360" y="1130300"/>
            <a:ext cx="914400" cy="914400"/>
          </a:xfrm>
          <a:prstGeom prst="rect">
            <a:avLst/>
          </a:prstGeom>
        </p:spPr>
      </p:pic>
      <p:pic>
        <p:nvPicPr>
          <p:cNvPr id="10" name="图形 9" descr="上升趋势">
            <a:extLst>
              <a:ext uri="{FF2B5EF4-FFF2-40B4-BE49-F238E27FC236}">
                <a16:creationId xmlns:a16="http://schemas.microsoft.com/office/drawing/2014/main" xmlns="" id="{947E7E60-5B66-4186-91CF-1992D920A163}"/>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438640" y="1130300"/>
            <a:ext cx="914400" cy="914400"/>
          </a:xfrm>
          <a:prstGeom prst="rect">
            <a:avLst/>
          </a:prstGeom>
        </p:spPr>
      </p:pic>
      <p:pic>
        <p:nvPicPr>
          <p:cNvPr id="11" name="图形 10" descr="上升趋势 RTL">
            <a:extLst>
              <a:ext uri="{FF2B5EF4-FFF2-40B4-BE49-F238E27FC236}">
                <a16:creationId xmlns:a16="http://schemas.microsoft.com/office/drawing/2014/main" xmlns="" id="{00856C1C-A7DE-456F-B0B7-0B8A5B41FB00}"/>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535920" y="1130300"/>
            <a:ext cx="914400" cy="914400"/>
          </a:xfrm>
          <a:prstGeom prst="rect">
            <a:avLst/>
          </a:prstGeom>
        </p:spPr>
      </p:pic>
      <p:pic>
        <p:nvPicPr>
          <p:cNvPr id="12" name="图形 11" descr="统计">
            <a:extLst>
              <a:ext uri="{FF2B5EF4-FFF2-40B4-BE49-F238E27FC236}">
                <a16:creationId xmlns:a16="http://schemas.microsoft.com/office/drawing/2014/main" xmlns="" id="{E2D84506-FD37-440C-8AED-340016BE0060}"/>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660400" y="2227580"/>
            <a:ext cx="914400" cy="914400"/>
          </a:xfrm>
          <a:prstGeom prst="rect">
            <a:avLst/>
          </a:prstGeom>
        </p:spPr>
      </p:pic>
      <p:pic>
        <p:nvPicPr>
          <p:cNvPr id="13" name="图形 12" descr="统计信息 RTL">
            <a:extLst>
              <a:ext uri="{FF2B5EF4-FFF2-40B4-BE49-F238E27FC236}">
                <a16:creationId xmlns:a16="http://schemas.microsoft.com/office/drawing/2014/main" xmlns="" id="{25F6261E-2EE0-423D-BEE8-7BE7FDAC1BD6}"/>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1757680" y="2227580"/>
            <a:ext cx="914400" cy="914400"/>
          </a:xfrm>
          <a:prstGeom prst="rect">
            <a:avLst/>
          </a:prstGeom>
        </p:spPr>
      </p:pic>
      <p:pic>
        <p:nvPicPr>
          <p:cNvPr id="14" name="图形 13" descr="条形图演示文稿">
            <a:extLst>
              <a:ext uri="{FF2B5EF4-FFF2-40B4-BE49-F238E27FC236}">
                <a16:creationId xmlns:a16="http://schemas.microsoft.com/office/drawing/2014/main" xmlns="" id="{E40F2CF1-E786-4720-8F1B-3C8874FB9900}"/>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2854960" y="2227580"/>
            <a:ext cx="914400" cy="914400"/>
          </a:xfrm>
          <a:prstGeom prst="rect">
            <a:avLst/>
          </a:prstGeom>
        </p:spPr>
      </p:pic>
      <p:pic>
        <p:nvPicPr>
          <p:cNvPr id="15" name="图形 14" descr="条形图演示文稿 RTL">
            <a:extLst>
              <a:ext uri="{FF2B5EF4-FFF2-40B4-BE49-F238E27FC236}">
                <a16:creationId xmlns:a16="http://schemas.microsoft.com/office/drawing/2014/main" xmlns="" id="{1F66F67D-240B-469C-8D5F-36C7AE0CB746}"/>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3952240" y="2227580"/>
            <a:ext cx="914400" cy="914400"/>
          </a:xfrm>
          <a:prstGeom prst="rect">
            <a:avLst/>
          </a:prstGeom>
        </p:spPr>
      </p:pic>
      <p:pic>
        <p:nvPicPr>
          <p:cNvPr id="16" name="图形 15" descr="饼图演示文稿">
            <a:extLst>
              <a:ext uri="{FF2B5EF4-FFF2-40B4-BE49-F238E27FC236}">
                <a16:creationId xmlns:a16="http://schemas.microsoft.com/office/drawing/2014/main" xmlns="" id="{BFB5BD02-D5DD-4BAF-8CC3-41D525B7B635}"/>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5049520" y="2227580"/>
            <a:ext cx="914400" cy="914400"/>
          </a:xfrm>
          <a:prstGeom prst="rect">
            <a:avLst/>
          </a:prstGeom>
        </p:spPr>
      </p:pic>
      <p:pic>
        <p:nvPicPr>
          <p:cNvPr id="17" name="图形 16" descr="饼图">
            <a:extLst>
              <a:ext uri="{FF2B5EF4-FFF2-40B4-BE49-F238E27FC236}">
                <a16:creationId xmlns:a16="http://schemas.microsoft.com/office/drawing/2014/main" xmlns="" id="{A6C0CA75-2D6A-45D1-8021-828B3B90E1FC}"/>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6146800" y="2227580"/>
            <a:ext cx="914400" cy="914400"/>
          </a:xfrm>
          <a:prstGeom prst="rect">
            <a:avLst/>
          </a:prstGeom>
        </p:spPr>
      </p:pic>
      <p:pic>
        <p:nvPicPr>
          <p:cNvPr id="18" name="图形 17" descr="维恩图">
            <a:extLst>
              <a:ext uri="{FF2B5EF4-FFF2-40B4-BE49-F238E27FC236}">
                <a16:creationId xmlns:a16="http://schemas.microsoft.com/office/drawing/2014/main" xmlns="" id="{82F68FC5-D2E1-43B3-A999-BF89FF518F35}"/>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7244080" y="2227580"/>
            <a:ext cx="914400" cy="914400"/>
          </a:xfrm>
          <a:prstGeom prst="rect">
            <a:avLst/>
          </a:prstGeom>
        </p:spPr>
      </p:pic>
      <p:pic>
        <p:nvPicPr>
          <p:cNvPr id="19" name="图形 18" descr="靶心">
            <a:extLst>
              <a:ext uri="{FF2B5EF4-FFF2-40B4-BE49-F238E27FC236}">
                <a16:creationId xmlns:a16="http://schemas.microsoft.com/office/drawing/2014/main" xmlns="" id="{FBC2834E-76CC-4857-8569-8F57A0558062}"/>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8341360" y="2227580"/>
            <a:ext cx="914400" cy="914400"/>
          </a:xfrm>
          <a:prstGeom prst="rect">
            <a:avLst/>
          </a:prstGeom>
        </p:spPr>
      </p:pic>
      <p:pic>
        <p:nvPicPr>
          <p:cNvPr id="20" name="图形 19" descr="目标">
            <a:extLst>
              <a:ext uri="{FF2B5EF4-FFF2-40B4-BE49-F238E27FC236}">
                <a16:creationId xmlns:a16="http://schemas.microsoft.com/office/drawing/2014/main" xmlns="" id="{A246288B-98CE-4169-9AEA-99FDE257D726}"/>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9438640" y="2227580"/>
            <a:ext cx="914400" cy="914400"/>
          </a:xfrm>
          <a:prstGeom prst="rect">
            <a:avLst/>
          </a:prstGeom>
        </p:spPr>
      </p:pic>
      <p:pic>
        <p:nvPicPr>
          <p:cNvPr id="21" name="图形 20" descr="仪表">
            <a:extLst>
              <a:ext uri="{FF2B5EF4-FFF2-40B4-BE49-F238E27FC236}">
                <a16:creationId xmlns:a16="http://schemas.microsoft.com/office/drawing/2014/main" xmlns="" id="{9C1D0526-8076-4DB9-89DD-16AC21786D94}"/>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10535920" y="2227580"/>
            <a:ext cx="914400" cy="914400"/>
          </a:xfrm>
          <a:prstGeom prst="rect">
            <a:avLst/>
          </a:prstGeom>
        </p:spPr>
      </p:pic>
      <p:pic>
        <p:nvPicPr>
          <p:cNvPr id="22" name="图形 21" descr="沙漏">
            <a:extLst>
              <a:ext uri="{FF2B5EF4-FFF2-40B4-BE49-F238E27FC236}">
                <a16:creationId xmlns:a16="http://schemas.microsoft.com/office/drawing/2014/main" xmlns="" id="{1BAC3ED4-768F-4771-8DC1-B6396061C6B5}"/>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660400" y="3324860"/>
            <a:ext cx="914400" cy="914400"/>
          </a:xfrm>
          <a:prstGeom prst="rect">
            <a:avLst/>
          </a:prstGeom>
        </p:spPr>
      </p:pic>
      <p:pic>
        <p:nvPicPr>
          <p:cNvPr id="23" name="图形 22" descr="秒表">
            <a:extLst>
              <a:ext uri="{FF2B5EF4-FFF2-40B4-BE49-F238E27FC236}">
                <a16:creationId xmlns:a16="http://schemas.microsoft.com/office/drawing/2014/main" xmlns="" id="{914904CC-6101-4A1D-9F14-1B4B241E456F}"/>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1757680" y="3324860"/>
            <a:ext cx="914400" cy="914400"/>
          </a:xfrm>
          <a:prstGeom prst="rect">
            <a:avLst/>
          </a:prstGeom>
        </p:spPr>
      </p:pic>
      <p:pic>
        <p:nvPicPr>
          <p:cNvPr id="24" name="图形 23" descr="单级齿轮">
            <a:extLst>
              <a:ext uri="{FF2B5EF4-FFF2-40B4-BE49-F238E27FC236}">
                <a16:creationId xmlns:a16="http://schemas.microsoft.com/office/drawing/2014/main" xmlns="" id="{FD2920E1-1044-4A39-B263-24CB93D08966}"/>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2854960" y="3324860"/>
            <a:ext cx="914400" cy="914400"/>
          </a:xfrm>
          <a:prstGeom prst="rect">
            <a:avLst/>
          </a:prstGeom>
        </p:spPr>
      </p:pic>
      <p:pic>
        <p:nvPicPr>
          <p:cNvPr id="25" name="图形 24" descr="齿轮">
            <a:extLst>
              <a:ext uri="{FF2B5EF4-FFF2-40B4-BE49-F238E27FC236}">
                <a16:creationId xmlns:a16="http://schemas.microsoft.com/office/drawing/2014/main" xmlns="" id="{BA4A1E7E-899E-4F78-8DEC-314C95376B49}"/>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3952240" y="3324860"/>
            <a:ext cx="914400" cy="914400"/>
          </a:xfrm>
          <a:prstGeom prst="rect">
            <a:avLst/>
          </a:prstGeom>
        </p:spPr>
      </p:pic>
      <p:pic>
        <p:nvPicPr>
          <p:cNvPr id="26" name="图形 25" descr="带齿轮的头部">
            <a:extLst>
              <a:ext uri="{FF2B5EF4-FFF2-40B4-BE49-F238E27FC236}">
                <a16:creationId xmlns:a16="http://schemas.microsoft.com/office/drawing/2014/main" xmlns="" id="{D5E56541-2722-4853-8407-FBBF55009BDF}"/>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tretch>
            <a:fillRect/>
          </a:stretch>
        </p:blipFill>
        <p:spPr>
          <a:xfrm>
            <a:off x="5049520" y="3324860"/>
            <a:ext cx="914400" cy="914400"/>
          </a:xfrm>
          <a:prstGeom prst="rect">
            <a:avLst/>
          </a:prstGeom>
        </p:spPr>
      </p:pic>
      <p:pic>
        <p:nvPicPr>
          <p:cNvPr id="27" name="图形 26" descr="灯泡">
            <a:extLst>
              <a:ext uri="{FF2B5EF4-FFF2-40B4-BE49-F238E27FC236}">
                <a16:creationId xmlns:a16="http://schemas.microsoft.com/office/drawing/2014/main" xmlns="" id="{04E01DBF-B2D6-4FBC-AC19-6286FE2B19C1}"/>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tretch>
            <a:fillRect/>
          </a:stretch>
        </p:blipFill>
        <p:spPr>
          <a:xfrm>
            <a:off x="6146800" y="3324860"/>
            <a:ext cx="914400" cy="914400"/>
          </a:xfrm>
          <a:prstGeom prst="rect">
            <a:avLst/>
          </a:prstGeom>
        </p:spPr>
      </p:pic>
      <p:pic>
        <p:nvPicPr>
          <p:cNvPr id="28" name="图形 27" descr="放大镜">
            <a:extLst>
              <a:ext uri="{FF2B5EF4-FFF2-40B4-BE49-F238E27FC236}">
                <a16:creationId xmlns:a16="http://schemas.microsoft.com/office/drawing/2014/main" xmlns="" id="{28E7357C-200C-4927-A413-2C4F70EFB15A}"/>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xmlns="" r:embed="rId55"/>
              </a:ext>
            </a:extLst>
          </a:blip>
          <a:stretch>
            <a:fillRect/>
          </a:stretch>
        </p:blipFill>
        <p:spPr>
          <a:xfrm>
            <a:off x="7244080" y="3324860"/>
            <a:ext cx="914400" cy="914400"/>
          </a:xfrm>
          <a:prstGeom prst="rect">
            <a:avLst/>
          </a:prstGeom>
        </p:spPr>
      </p:pic>
      <p:pic>
        <p:nvPicPr>
          <p:cNvPr id="29" name="图形 28" descr="研究">
            <a:extLst>
              <a:ext uri="{FF2B5EF4-FFF2-40B4-BE49-F238E27FC236}">
                <a16:creationId xmlns:a16="http://schemas.microsoft.com/office/drawing/2014/main" xmlns="" id="{E18961F4-61A4-42F2-8594-FAC53EDC37BC}"/>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a:off x="8341360" y="3324860"/>
            <a:ext cx="914400" cy="914400"/>
          </a:xfrm>
          <a:prstGeom prst="rect">
            <a:avLst/>
          </a:prstGeom>
        </p:spPr>
      </p:pic>
      <p:pic>
        <p:nvPicPr>
          <p:cNvPr id="30" name="图形 29" descr="眼睛">
            <a:extLst>
              <a:ext uri="{FF2B5EF4-FFF2-40B4-BE49-F238E27FC236}">
                <a16:creationId xmlns:a16="http://schemas.microsoft.com/office/drawing/2014/main" xmlns="" id="{3385A22F-F44E-40D5-8B38-C24ADDE8FC36}"/>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9438640" y="3324860"/>
            <a:ext cx="914400" cy="914400"/>
          </a:xfrm>
          <a:prstGeom prst="rect">
            <a:avLst/>
          </a:prstGeom>
        </p:spPr>
      </p:pic>
      <p:pic>
        <p:nvPicPr>
          <p:cNvPr id="31" name="图形 30" descr="剧本">
            <a:extLst>
              <a:ext uri="{FF2B5EF4-FFF2-40B4-BE49-F238E27FC236}">
                <a16:creationId xmlns:a16="http://schemas.microsoft.com/office/drawing/2014/main" xmlns="" id="{089EACBD-C757-4D40-BB94-971C7496F965}"/>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a:off x="10535920" y="3324860"/>
            <a:ext cx="914400" cy="914400"/>
          </a:xfrm>
          <a:prstGeom prst="rect">
            <a:avLst/>
          </a:prstGeom>
        </p:spPr>
      </p:pic>
      <p:pic>
        <p:nvPicPr>
          <p:cNvPr id="32" name="图形 31" descr="桌子">
            <a:extLst>
              <a:ext uri="{FF2B5EF4-FFF2-40B4-BE49-F238E27FC236}">
                <a16:creationId xmlns:a16="http://schemas.microsoft.com/office/drawing/2014/main" xmlns="" id="{453F3B9D-46BC-46B3-AB22-7E7D1F2DA26A}"/>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660400" y="4422140"/>
            <a:ext cx="914400" cy="914400"/>
          </a:xfrm>
          <a:prstGeom prst="rect">
            <a:avLst/>
          </a:prstGeom>
        </p:spPr>
      </p:pic>
      <p:pic>
        <p:nvPicPr>
          <p:cNvPr id="33" name="图形 32" descr="数据库">
            <a:extLst>
              <a:ext uri="{FF2B5EF4-FFF2-40B4-BE49-F238E27FC236}">
                <a16:creationId xmlns:a16="http://schemas.microsoft.com/office/drawing/2014/main" xmlns="" id="{FF60231F-7AE0-4CFB-9A80-9EA16E6BDC98}"/>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xmlns="" r:embed="rId65"/>
              </a:ext>
            </a:extLst>
          </a:blip>
          <a:stretch>
            <a:fillRect/>
          </a:stretch>
        </p:blipFill>
        <p:spPr>
          <a:xfrm>
            <a:off x="1757680" y="4422140"/>
            <a:ext cx="914400" cy="914400"/>
          </a:xfrm>
          <a:prstGeom prst="rect">
            <a:avLst/>
          </a:prstGeom>
        </p:spPr>
      </p:pic>
      <p:pic>
        <p:nvPicPr>
          <p:cNvPr id="34" name="图形 33" descr="筛选">
            <a:extLst>
              <a:ext uri="{FF2B5EF4-FFF2-40B4-BE49-F238E27FC236}">
                <a16:creationId xmlns:a16="http://schemas.microsoft.com/office/drawing/2014/main" xmlns="" id="{049C0E9A-BC21-44E3-98CF-2191B7E8FEA1}"/>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xmlns="" r:embed="rId67"/>
              </a:ext>
            </a:extLst>
          </a:blip>
          <a:stretch>
            <a:fillRect/>
          </a:stretch>
        </p:blipFill>
        <p:spPr>
          <a:xfrm>
            <a:off x="2854960" y="4422140"/>
            <a:ext cx="914400" cy="914400"/>
          </a:xfrm>
          <a:prstGeom prst="rect">
            <a:avLst/>
          </a:prstGeom>
        </p:spPr>
      </p:pic>
      <p:sp>
        <p:nvSpPr>
          <p:cNvPr id="35" name="文本框 34">
            <a:extLst>
              <a:ext uri="{FF2B5EF4-FFF2-40B4-BE49-F238E27FC236}">
                <a16:creationId xmlns:a16="http://schemas.microsoft.com/office/drawing/2014/main" xmlns="" id="{CEEF0435-12D0-465B-B2F6-93E9E570454B}"/>
              </a:ext>
            </a:extLst>
          </p:cNvPr>
          <p:cNvSpPr txBox="1"/>
          <p:nvPr/>
        </p:nvSpPr>
        <p:spPr>
          <a:xfrm>
            <a:off x="660400" y="477163"/>
            <a:ext cx="2540000" cy="430887"/>
          </a:xfrm>
          <a:prstGeom prst="rect">
            <a:avLst/>
          </a:prstGeom>
          <a:noFill/>
        </p:spPr>
        <p:txBody>
          <a:bodyPr wrap="square" lIns="0" tIns="0" rIns="0" bIns="0" rtlCol="0">
            <a:spAutoFit/>
          </a:bodyPr>
          <a:lstStyle/>
          <a:p>
            <a:r>
              <a:rPr lang="zh-CN" altLang="en-US" sz="2800" b="1" dirty="0">
                <a:latin typeface="+mj-ea"/>
                <a:ea typeface="+mj-ea"/>
              </a:rPr>
              <a:t>数据分析类</a:t>
            </a:r>
          </a:p>
        </p:txBody>
      </p:sp>
    </p:spTree>
    <p:extLst>
      <p:ext uri="{BB962C8B-B14F-4D97-AF65-F5344CB8AC3E}">
        <p14:creationId xmlns:p14="http://schemas.microsoft.com/office/powerpoint/2010/main" val="215502753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曲别针">
            <a:extLst>
              <a:ext uri="{FF2B5EF4-FFF2-40B4-BE49-F238E27FC236}">
                <a16:creationId xmlns:a16="http://schemas.microsoft.com/office/drawing/2014/main" xmlns="" id="{BBFB3304-399C-40B7-BA59-071CD325325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0400" y="1130300"/>
            <a:ext cx="914400" cy="914400"/>
          </a:xfrm>
          <a:prstGeom prst="rect">
            <a:avLst/>
          </a:prstGeom>
        </p:spPr>
      </p:pic>
      <p:pic>
        <p:nvPicPr>
          <p:cNvPr id="5" name="图形 4" descr="订书机">
            <a:extLst>
              <a:ext uri="{FF2B5EF4-FFF2-40B4-BE49-F238E27FC236}">
                <a16:creationId xmlns:a16="http://schemas.microsoft.com/office/drawing/2014/main" xmlns="" id="{7D64909E-AACD-4C4C-9E0B-985E320D0AE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757680" y="1130300"/>
            <a:ext cx="914400" cy="914400"/>
          </a:xfrm>
          <a:prstGeom prst="rect">
            <a:avLst/>
          </a:prstGeom>
        </p:spPr>
      </p:pic>
      <p:pic>
        <p:nvPicPr>
          <p:cNvPr id="7" name="图形 6" descr="纸张">
            <a:extLst>
              <a:ext uri="{FF2B5EF4-FFF2-40B4-BE49-F238E27FC236}">
                <a16:creationId xmlns:a16="http://schemas.microsoft.com/office/drawing/2014/main" xmlns="" id="{230DBE92-EBA5-465B-AD32-568F26E086B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854960" y="1130300"/>
            <a:ext cx="914400" cy="914400"/>
          </a:xfrm>
          <a:prstGeom prst="rect">
            <a:avLst/>
          </a:prstGeom>
        </p:spPr>
      </p:pic>
      <p:pic>
        <p:nvPicPr>
          <p:cNvPr id="9" name="图形 8" descr="文档">
            <a:extLst>
              <a:ext uri="{FF2B5EF4-FFF2-40B4-BE49-F238E27FC236}">
                <a16:creationId xmlns:a16="http://schemas.microsoft.com/office/drawing/2014/main" xmlns="" id="{00B64F97-688A-481C-86C2-6F6862893A2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952240" y="1130300"/>
            <a:ext cx="914400" cy="914400"/>
          </a:xfrm>
          <a:prstGeom prst="rect">
            <a:avLst/>
          </a:prstGeom>
        </p:spPr>
      </p:pic>
      <p:pic>
        <p:nvPicPr>
          <p:cNvPr id="11" name="图形 10" descr="剪贴板">
            <a:extLst>
              <a:ext uri="{FF2B5EF4-FFF2-40B4-BE49-F238E27FC236}">
                <a16:creationId xmlns:a16="http://schemas.microsoft.com/office/drawing/2014/main" xmlns="" id="{C0AFABC6-3D7F-4653-9145-7094335923E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049520" y="1130300"/>
            <a:ext cx="914400" cy="914400"/>
          </a:xfrm>
          <a:prstGeom prst="rect">
            <a:avLst/>
          </a:prstGeom>
        </p:spPr>
      </p:pic>
      <p:pic>
        <p:nvPicPr>
          <p:cNvPr id="13" name="图形 12" descr="文件夹">
            <a:extLst>
              <a:ext uri="{FF2B5EF4-FFF2-40B4-BE49-F238E27FC236}">
                <a16:creationId xmlns:a16="http://schemas.microsoft.com/office/drawing/2014/main" xmlns="" id="{43A99661-060C-4808-B7BE-209ED7A5C1C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146800" y="1130300"/>
            <a:ext cx="914400" cy="914400"/>
          </a:xfrm>
          <a:prstGeom prst="rect">
            <a:avLst/>
          </a:prstGeom>
        </p:spPr>
      </p:pic>
      <p:pic>
        <p:nvPicPr>
          <p:cNvPr id="15" name="图形 14" descr="打开文件夹">
            <a:extLst>
              <a:ext uri="{FF2B5EF4-FFF2-40B4-BE49-F238E27FC236}">
                <a16:creationId xmlns:a16="http://schemas.microsoft.com/office/drawing/2014/main" xmlns="" id="{11240681-754C-4FAE-AC8F-6D2E11132D81}"/>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244080" y="1130300"/>
            <a:ext cx="914400" cy="914400"/>
          </a:xfrm>
          <a:prstGeom prst="rect">
            <a:avLst/>
          </a:prstGeom>
        </p:spPr>
      </p:pic>
      <p:pic>
        <p:nvPicPr>
          <p:cNvPr id="17" name="图形 16" descr="公文包">
            <a:extLst>
              <a:ext uri="{FF2B5EF4-FFF2-40B4-BE49-F238E27FC236}">
                <a16:creationId xmlns:a16="http://schemas.microsoft.com/office/drawing/2014/main" xmlns="" id="{8ECD62E0-3EC9-4D0A-85DC-BE2E19C15C12}"/>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341361" y="1130300"/>
            <a:ext cx="914400" cy="914400"/>
          </a:xfrm>
          <a:prstGeom prst="rect">
            <a:avLst/>
          </a:prstGeom>
        </p:spPr>
      </p:pic>
      <p:pic>
        <p:nvPicPr>
          <p:cNvPr id="19" name="图形 18" descr="员工徽章">
            <a:extLst>
              <a:ext uri="{FF2B5EF4-FFF2-40B4-BE49-F238E27FC236}">
                <a16:creationId xmlns:a16="http://schemas.microsoft.com/office/drawing/2014/main" xmlns="" id="{601752C0-A090-49A0-A104-2175865A4C51}"/>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438639" y="1130300"/>
            <a:ext cx="914400" cy="914400"/>
          </a:xfrm>
          <a:prstGeom prst="rect">
            <a:avLst/>
          </a:prstGeom>
        </p:spPr>
      </p:pic>
      <p:pic>
        <p:nvPicPr>
          <p:cNvPr id="21" name="图形 20" descr="会议">
            <a:extLst>
              <a:ext uri="{FF2B5EF4-FFF2-40B4-BE49-F238E27FC236}">
                <a16:creationId xmlns:a16="http://schemas.microsoft.com/office/drawing/2014/main" xmlns="" id="{88B3CA3C-E768-4E70-A426-08B6E466EE6C}"/>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535920" y="1130300"/>
            <a:ext cx="914400" cy="914400"/>
          </a:xfrm>
          <a:prstGeom prst="rect">
            <a:avLst/>
          </a:prstGeom>
        </p:spPr>
      </p:pic>
      <p:pic>
        <p:nvPicPr>
          <p:cNvPr id="23" name="图形 22" descr="会议室">
            <a:extLst>
              <a:ext uri="{FF2B5EF4-FFF2-40B4-BE49-F238E27FC236}">
                <a16:creationId xmlns:a16="http://schemas.microsoft.com/office/drawing/2014/main" xmlns="" id="{4C0993E9-0B6C-4534-830B-327071240E0A}"/>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660400" y="2227580"/>
            <a:ext cx="914400" cy="914400"/>
          </a:xfrm>
          <a:prstGeom prst="rect">
            <a:avLst/>
          </a:prstGeom>
        </p:spPr>
      </p:pic>
      <p:pic>
        <p:nvPicPr>
          <p:cNvPr id="25" name="图形 24" descr="社交网络">
            <a:extLst>
              <a:ext uri="{FF2B5EF4-FFF2-40B4-BE49-F238E27FC236}">
                <a16:creationId xmlns:a16="http://schemas.microsoft.com/office/drawing/2014/main" xmlns="" id="{83226472-5347-4285-8C19-F40116578F01}"/>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1757680" y="2227580"/>
            <a:ext cx="914400" cy="914400"/>
          </a:xfrm>
          <a:prstGeom prst="rect">
            <a:avLst/>
          </a:prstGeom>
        </p:spPr>
      </p:pic>
      <p:pic>
        <p:nvPicPr>
          <p:cNvPr id="27" name="图形 26" descr="用户网络">
            <a:extLst>
              <a:ext uri="{FF2B5EF4-FFF2-40B4-BE49-F238E27FC236}">
                <a16:creationId xmlns:a16="http://schemas.microsoft.com/office/drawing/2014/main" xmlns="" id="{1D5F4986-560D-410C-A552-155D9CBBFDC2}"/>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2854960" y="2227580"/>
            <a:ext cx="914400" cy="914400"/>
          </a:xfrm>
          <a:prstGeom prst="rect">
            <a:avLst/>
          </a:prstGeom>
        </p:spPr>
      </p:pic>
      <p:pic>
        <p:nvPicPr>
          <p:cNvPr id="29" name="图形 28" descr="业务增长 RTL">
            <a:extLst>
              <a:ext uri="{FF2B5EF4-FFF2-40B4-BE49-F238E27FC236}">
                <a16:creationId xmlns:a16="http://schemas.microsoft.com/office/drawing/2014/main" xmlns="" id="{060E2FA2-45EE-4853-AF9D-7BE8C172F10C}"/>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3952240" y="2227580"/>
            <a:ext cx="914400" cy="914400"/>
          </a:xfrm>
          <a:prstGeom prst="rect">
            <a:avLst/>
          </a:prstGeom>
        </p:spPr>
      </p:pic>
      <p:pic>
        <p:nvPicPr>
          <p:cNvPr id="31" name="图形 30" descr="业务增长">
            <a:extLst>
              <a:ext uri="{FF2B5EF4-FFF2-40B4-BE49-F238E27FC236}">
                <a16:creationId xmlns:a16="http://schemas.microsoft.com/office/drawing/2014/main" xmlns="" id="{AEA16AED-3A60-469C-99B3-7E664D5446B6}"/>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5049520" y="2227580"/>
            <a:ext cx="914400" cy="914400"/>
          </a:xfrm>
          <a:prstGeom prst="rect">
            <a:avLst/>
          </a:prstGeom>
        </p:spPr>
      </p:pic>
      <p:pic>
        <p:nvPicPr>
          <p:cNvPr id="33" name="图形 32" descr="有想法的人">
            <a:extLst>
              <a:ext uri="{FF2B5EF4-FFF2-40B4-BE49-F238E27FC236}">
                <a16:creationId xmlns:a16="http://schemas.microsoft.com/office/drawing/2014/main" xmlns="" id="{2CE3A995-2CBF-40AD-B47F-9C1EA6CDC2E6}"/>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6146800" y="2227580"/>
            <a:ext cx="914400" cy="914400"/>
          </a:xfrm>
          <a:prstGeom prst="rect">
            <a:avLst/>
          </a:prstGeom>
        </p:spPr>
      </p:pic>
      <p:pic>
        <p:nvPicPr>
          <p:cNvPr id="35" name="图形 34" descr="问题 RTL">
            <a:extLst>
              <a:ext uri="{FF2B5EF4-FFF2-40B4-BE49-F238E27FC236}">
                <a16:creationId xmlns:a16="http://schemas.microsoft.com/office/drawing/2014/main" xmlns="" id="{C4FB6A9A-3F1C-44CC-AD24-1FA7E687BD50}"/>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7244080" y="2227580"/>
            <a:ext cx="914400" cy="914400"/>
          </a:xfrm>
          <a:prstGeom prst="rect">
            <a:avLst/>
          </a:prstGeom>
        </p:spPr>
      </p:pic>
      <p:pic>
        <p:nvPicPr>
          <p:cNvPr id="37" name="图形 36" descr="问题">
            <a:extLst>
              <a:ext uri="{FF2B5EF4-FFF2-40B4-BE49-F238E27FC236}">
                <a16:creationId xmlns:a16="http://schemas.microsoft.com/office/drawing/2014/main" xmlns="" id="{C537FEE3-2639-4359-BAA8-4D8834186B50}"/>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8341361" y="2227580"/>
            <a:ext cx="914400" cy="914400"/>
          </a:xfrm>
          <a:prstGeom prst="rect">
            <a:avLst/>
          </a:prstGeom>
        </p:spPr>
      </p:pic>
      <p:pic>
        <p:nvPicPr>
          <p:cNvPr id="39" name="图形 38" descr="目标受众">
            <a:extLst>
              <a:ext uri="{FF2B5EF4-FFF2-40B4-BE49-F238E27FC236}">
                <a16:creationId xmlns:a16="http://schemas.microsoft.com/office/drawing/2014/main" xmlns="" id="{CB0E8F32-D588-475F-A402-2DAD8EB71DDA}"/>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9438639" y="2227580"/>
            <a:ext cx="914400" cy="914400"/>
          </a:xfrm>
          <a:prstGeom prst="rect">
            <a:avLst/>
          </a:prstGeom>
        </p:spPr>
      </p:pic>
      <p:pic>
        <p:nvPicPr>
          <p:cNvPr id="41" name="图形 40" descr="集体讨论">
            <a:extLst>
              <a:ext uri="{FF2B5EF4-FFF2-40B4-BE49-F238E27FC236}">
                <a16:creationId xmlns:a16="http://schemas.microsoft.com/office/drawing/2014/main" xmlns="" id="{634EECA0-1D61-4574-8502-647DFB3E55A7}"/>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10535920" y="2227580"/>
            <a:ext cx="914400" cy="914400"/>
          </a:xfrm>
          <a:prstGeom prst="rect">
            <a:avLst/>
          </a:prstGeom>
        </p:spPr>
      </p:pic>
      <p:pic>
        <p:nvPicPr>
          <p:cNvPr id="43" name="图形 42" descr="客户评价 RTL">
            <a:extLst>
              <a:ext uri="{FF2B5EF4-FFF2-40B4-BE49-F238E27FC236}">
                <a16:creationId xmlns:a16="http://schemas.microsoft.com/office/drawing/2014/main" xmlns="" id="{AE86C7A8-2AA2-4090-8E5D-65B97018A791}"/>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660400" y="3324860"/>
            <a:ext cx="914400" cy="914400"/>
          </a:xfrm>
          <a:prstGeom prst="rect">
            <a:avLst/>
          </a:prstGeom>
        </p:spPr>
      </p:pic>
      <p:pic>
        <p:nvPicPr>
          <p:cNvPr id="45" name="图形 44" descr="客户审核">
            <a:extLst>
              <a:ext uri="{FF2B5EF4-FFF2-40B4-BE49-F238E27FC236}">
                <a16:creationId xmlns:a16="http://schemas.microsoft.com/office/drawing/2014/main" xmlns="" id="{CDC9488D-A2F6-437D-97ED-83072E61B121}"/>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1757680" y="3324860"/>
            <a:ext cx="914400" cy="914400"/>
          </a:xfrm>
          <a:prstGeom prst="rect">
            <a:avLst/>
          </a:prstGeom>
        </p:spPr>
      </p:pic>
      <p:pic>
        <p:nvPicPr>
          <p:cNvPr id="47" name="图形 46" descr="连接">
            <a:extLst>
              <a:ext uri="{FF2B5EF4-FFF2-40B4-BE49-F238E27FC236}">
                <a16:creationId xmlns:a16="http://schemas.microsoft.com/office/drawing/2014/main" xmlns="" id="{7BC4782E-208C-4B1A-8C0D-2AFB70E7CFA4}"/>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2854960" y="3324860"/>
            <a:ext cx="914400" cy="914400"/>
          </a:xfrm>
          <a:prstGeom prst="rect">
            <a:avLst/>
          </a:prstGeom>
        </p:spPr>
      </p:pic>
      <p:pic>
        <p:nvPicPr>
          <p:cNvPr id="49" name="图形 48" descr="握手">
            <a:extLst>
              <a:ext uri="{FF2B5EF4-FFF2-40B4-BE49-F238E27FC236}">
                <a16:creationId xmlns:a16="http://schemas.microsoft.com/office/drawing/2014/main" xmlns="" id="{E22294C1-325D-442F-9968-D75700D33E9B}"/>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3952240" y="3324860"/>
            <a:ext cx="914400" cy="914400"/>
          </a:xfrm>
          <a:prstGeom prst="rect">
            <a:avLst/>
          </a:prstGeom>
        </p:spPr>
      </p:pic>
      <p:pic>
        <p:nvPicPr>
          <p:cNvPr id="51" name="图形 50" descr="层次结构">
            <a:extLst>
              <a:ext uri="{FF2B5EF4-FFF2-40B4-BE49-F238E27FC236}">
                <a16:creationId xmlns:a16="http://schemas.microsoft.com/office/drawing/2014/main" xmlns="" id="{9C2EC6AA-1E27-4E21-B9C8-31E948FB792B}"/>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tretch>
            <a:fillRect/>
          </a:stretch>
        </p:blipFill>
        <p:spPr>
          <a:xfrm>
            <a:off x="5049520" y="3324860"/>
            <a:ext cx="914400" cy="914400"/>
          </a:xfrm>
          <a:prstGeom prst="rect">
            <a:avLst/>
          </a:prstGeom>
        </p:spPr>
      </p:pic>
      <p:pic>
        <p:nvPicPr>
          <p:cNvPr id="53" name="图形 52" descr="流程图">
            <a:extLst>
              <a:ext uri="{FF2B5EF4-FFF2-40B4-BE49-F238E27FC236}">
                <a16:creationId xmlns:a16="http://schemas.microsoft.com/office/drawing/2014/main" xmlns="" id="{D78B95A6-890D-4C1C-B4B9-CEF35C92622F}"/>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tretch>
            <a:fillRect/>
          </a:stretch>
        </p:blipFill>
        <p:spPr>
          <a:xfrm>
            <a:off x="6146800" y="3324860"/>
            <a:ext cx="914400" cy="914400"/>
          </a:xfrm>
          <a:prstGeom prst="rect">
            <a:avLst/>
          </a:prstGeom>
        </p:spPr>
      </p:pic>
      <p:pic>
        <p:nvPicPr>
          <p:cNvPr id="55" name="图形 54" descr="翻页日历">
            <a:extLst>
              <a:ext uri="{FF2B5EF4-FFF2-40B4-BE49-F238E27FC236}">
                <a16:creationId xmlns:a16="http://schemas.microsoft.com/office/drawing/2014/main" xmlns="" id="{5B796000-0A00-40E4-9133-70C0238C2961}"/>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xmlns="" r:embed="rId55"/>
              </a:ext>
            </a:extLst>
          </a:blip>
          <a:stretch>
            <a:fillRect/>
          </a:stretch>
        </p:blipFill>
        <p:spPr>
          <a:xfrm>
            <a:off x="7244080" y="3324860"/>
            <a:ext cx="914400" cy="914400"/>
          </a:xfrm>
          <a:prstGeom prst="rect">
            <a:avLst/>
          </a:prstGeom>
        </p:spPr>
      </p:pic>
      <p:pic>
        <p:nvPicPr>
          <p:cNvPr id="57" name="图形 56" descr="日历">
            <a:extLst>
              <a:ext uri="{FF2B5EF4-FFF2-40B4-BE49-F238E27FC236}">
                <a16:creationId xmlns:a16="http://schemas.microsoft.com/office/drawing/2014/main" xmlns="" id="{CDADEAB1-458A-4FCB-8073-9E8CFA33BF76}"/>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a:off x="8341361" y="3324860"/>
            <a:ext cx="914400" cy="914400"/>
          </a:xfrm>
          <a:prstGeom prst="rect">
            <a:avLst/>
          </a:prstGeom>
        </p:spPr>
      </p:pic>
      <p:pic>
        <p:nvPicPr>
          <p:cNvPr id="59" name="图形 58" descr="月历">
            <a:extLst>
              <a:ext uri="{FF2B5EF4-FFF2-40B4-BE49-F238E27FC236}">
                <a16:creationId xmlns:a16="http://schemas.microsoft.com/office/drawing/2014/main" xmlns="" id="{83889787-8EF4-4DB1-9FDD-16E7E3BEB46A}"/>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9438639" y="3324860"/>
            <a:ext cx="914400" cy="914400"/>
          </a:xfrm>
          <a:prstGeom prst="rect">
            <a:avLst/>
          </a:prstGeom>
        </p:spPr>
      </p:pic>
      <p:pic>
        <p:nvPicPr>
          <p:cNvPr id="61" name="图形 60" descr="清单">
            <a:extLst>
              <a:ext uri="{FF2B5EF4-FFF2-40B4-BE49-F238E27FC236}">
                <a16:creationId xmlns:a16="http://schemas.microsoft.com/office/drawing/2014/main" xmlns="" id="{95F329A8-BCD3-40D4-9BC4-C1DD81E2B571}"/>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a:off x="10535920" y="3324860"/>
            <a:ext cx="914400" cy="914400"/>
          </a:xfrm>
          <a:prstGeom prst="rect">
            <a:avLst/>
          </a:prstGeom>
        </p:spPr>
      </p:pic>
      <p:pic>
        <p:nvPicPr>
          <p:cNvPr id="63" name="图形 62" descr="清单 RTL">
            <a:extLst>
              <a:ext uri="{FF2B5EF4-FFF2-40B4-BE49-F238E27FC236}">
                <a16:creationId xmlns:a16="http://schemas.microsoft.com/office/drawing/2014/main" xmlns="" id="{942A8B25-8ECB-4E11-8D2A-8FD225475637}"/>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660400" y="4422140"/>
            <a:ext cx="914400" cy="914400"/>
          </a:xfrm>
          <a:prstGeom prst="rect">
            <a:avLst/>
          </a:prstGeom>
        </p:spPr>
      </p:pic>
      <p:pic>
        <p:nvPicPr>
          <p:cNvPr id="65" name="图形 64" descr="合同">
            <a:extLst>
              <a:ext uri="{FF2B5EF4-FFF2-40B4-BE49-F238E27FC236}">
                <a16:creationId xmlns:a16="http://schemas.microsoft.com/office/drawing/2014/main" xmlns="" id="{502D8607-315A-43D5-989A-9E29DADBA0B6}"/>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xmlns="" r:embed="rId65"/>
              </a:ext>
            </a:extLst>
          </a:blip>
          <a:stretch>
            <a:fillRect/>
          </a:stretch>
        </p:blipFill>
        <p:spPr>
          <a:xfrm>
            <a:off x="1757680" y="4422140"/>
            <a:ext cx="914400" cy="914400"/>
          </a:xfrm>
          <a:prstGeom prst="rect">
            <a:avLst/>
          </a:prstGeom>
        </p:spPr>
      </p:pic>
      <p:pic>
        <p:nvPicPr>
          <p:cNvPr id="67" name="图形 66" descr="合同 RTL">
            <a:extLst>
              <a:ext uri="{FF2B5EF4-FFF2-40B4-BE49-F238E27FC236}">
                <a16:creationId xmlns:a16="http://schemas.microsoft.com/office/drawing/2014/main" xmlns="" id="{2C4B6B35-68C3-4DA0-8922-DB9C55C41787}"/>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xmlns="" r:embed="rId67"/>
              </a:ext>
            </a:extLst>
          </a:blip>
          <a:stretch>
            <a:fillRect/>
          </a:stretch>
        </p:blipFill>
        <p:spPr>
          <a:xfrm>
            <a:off x="2854960" y="4422140"/>
            <a:ext cx="914400" cy="914400"/>
          </a:xfrm>
          <a:prstGeom prst="rect">
            <a:avLst/>
          </a:prstGeom>
        </p:spPr>
      </p:pic>
      <p:pic>
        <p:nvPicPr>
          <p:cNvPr id="69" name="图形 68" descr="广告">
            <a:extLst>
              <a:ext uri="{FF2B5EF4-FFF2-40B4-BE49-F238E27FC236}">
                <a16:creationId xmlns:a16="http://schemas.microsoft.com/office/drawing/2014/main" xmlns="" id="{1952018E-A45E-426B-92A7-E0F3145C1758}"/>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asvg="http://schemas.microsoft.com/office/drawing/2016/SVG/main" xmlns="" r:embed="rId69"/>
              </a:ext>
            </a:extLst>
          </a:blip>
          <a:stretch>
            <a:fillRect/>
          </a:stretch>
        </p:blipFill>
        <p:spPr>
          <a:xfrm>
            <a:off x="3952240" y="4422140"/>
            <a:ext cx="914400" cy="914400"/>
          </a:xfrm>
          <a:prstGeom prst="rect">
            <a:avLst/>
          </a:prstGeom>
        </p:spPr>
      </p:pic>
      <p:pic>
        <p:nvPicPr>
          <p:cNvPr id="71" name="图形 70" descr="媒体演示文稿">
            <a:extLst>
              <a:ext uri="{FF2B5EF4-FFF2-40B4-BE49-F238E27FC236}">
                <a16:creationId xmlns:a16="http://schemas.microsoft.com/office/drawing/2014/main" xmlns="" id="{B82EAC25-6080-46B0-9EF1-28AEFAB6A84D}"/>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asvg="http://schemas.microsoft.com/office/drawing/2016/SVG/main" xmlns="" r:embed="rId71"/>
              </a:ext>
            </a:extLst>
          </a:blip>
          <a:stretch>
            <a:fillRect/>
          </a:stretch>
        </p:blipFill>
        <p:spPr>
          <a:xfrm>
            <a:off x="5049520" y="4422140"/>
            <a:ext cx="914400" cy="914400"/>
          </a:xfrm>
          <a:prstGeom prst="rect">
            <a:avLst/>
          </a:prstGeom>
        </p:spPr>
      </p:pic>
      <p:pic>
        <p:nvPicPr>
          <p:cNvPr id="73" name="图形 72" descr="组织结构图演示文稿">
            <a:extLst>
              <a:ext uri="{FF2B5EF4-FFF2-40B4-BE49-F238E27FC236}">
                <a16:creationId xmlns:a16="http://schemas.microsoft.com/office/drawing/2014/main" xmlns="" id="{46F8B424-AD57-462F-8134-8B40BA84F7E4}"/>
              </a:ext>
            </a:extLst>
          </p:cNvPr>
          <p:cNvPicPr>
            <a:picLocks noChangeAspect="1"/>
          </p:cNvPicPr>
          <p:nvPr/>
        </p:nvPicPr>
        <p:blipFill>
          <a:blip r:embed="rId72" cstate="print">
            <a:extLst>
              <a:ext uri="{28A0092B-C50C-407E-A947-70E740481C1C}">
                <a14:useLocalDpi xmlns:a14="http://schemas.microsoft.com/office/drawing/2010/main" val="0"/>
              </a:ext>
              <a:ext uri="{96DAC541-7B7A-43D3-8B79-37D633B846F1}">
                <asvg:svgBlip xmlns:asvg="http://schemas.microsoft.com/office/drawing/2016/SVG/main" xmlns="" r:embed="rId73"/>
              </a:ext>
            </a:extLst>
          </a:blip>
          <a:stretch>
            <a:fillRect/>
          </a:stretch>
        </p:blipFill>
        <p:spPr>
          <a:xfrm>
            <a:off x="6146800" y="4422140"/>
            <a:ext cx="914400" cy="914400"/>
          </a:xfrm>
          <a:prstGeom prst="rect">
            <a:avLst/>
          </a:prstGeom>
        </p:spPr>
      </p:pic>
      <p:pic>
        <p:nvPicPr>
          <p:cNvPr id="75" name="图形 74" descr="清单演示文稿 RTL">
            <a:extLst>
              <a:ext uri="{FF2B5EF4-FFF2-40B4-BE49-F238E27FC236}">
                <a16:creationId xmlns:a16="http://schemas.microsoft.com/office/drawing/2014/main" xmlns="" id="{4000135B-2C36-42D3-BE00-191B4AD15226}"/>
              </a:ext>
            </a:extLst>
          </p:cNvPr>
          <p:cNvPicPr>
            <a:picLocks noChangeAspect="1"/>
          </p:cNvPicPr>
          <p:nvPr/>
        </p:nvPicPr>
        <p:blipFill>
          <a:blip r:embed="rId74" cstate="print">
            <a:extLst>
              <a:ext uri="{28A0092B-C50C-407E-A947-70E740481C1C}">
                <a14:useLocalDpi xmlns:a14="http://schemas.microsoft.com/office/drawing/2010/main" val="0"/>
              </a:ext>
              <a:ext uri="{96DAC541-7B7A-43D3-8B79-37D633B846F1}">
                <asvg:svgBlip xmlns:asvg="http://schemas.microsoft.com/office/drawing/2016/SVG/main" xmlns="" r:embed="rId75"/>
              </a:ext>
            </a:extLst>
          </a:blip>
          <a:stretch>
            <a:fillRect/>
          </a:stretch>
        </p:blipFill>
        <p:spPr>
          <a:xfrm>
            <a:off x="7244080" y="4422140"/>
            <a:ext cx="914400" cy="914400"/>
          </a:xfrm>
          <a:prstGeom prst="rect">
            <a:avLst/>
          </a:prstGeom>
        </p:spPr>
      </p:pic>
      <p:pic>
        <p:nvPicPr>
          <p:cNvPr id="77" name="图形 76" descr="清单演示文稿">
            <a:extLst>
              <a:ext uri="{FF2B5EF4-FFF2-40B4-BE49-F238E27FC236}">
                <a16:creationId xmlns:a16="http://schemas.microsoft.com/office/drawing/2014/main" xmlns="" id="{6EF24031-E2FA-452B-BB8A-B1E1962AE65B}"/>
              </a:ext>
            </a:extLst>
          </p:cNvPr>
          <p:cNvPicPr>
            <a:picLocks noChangeAspect="1"/>
          </p:cNvPicPr>
          <p:nvPr/>
        </p:nvPicPr>
        <p:blipFill>
          <a:blip r:embed="rId76" cstate="print">
            <a:extLst>
              <a:ext uri="{28A0092B-C50C-407E-A947-70E740481C1C}">
                <a14:useLocalDpi xmlns:a14="http://schemas.microsoft.com/office/drawing/2010/main" val="0"/>
              </a:ext>
              <a:ext uri="{96DAC541-7B7A-43D3-8B79-37D633B846F1}">
                <asvg:svgBlip xmlns:asvg="http://schemas.microsoft.com/office/drawing/2016/SVG/main" xmlns="" r:embed="rId77"/>
              </a:ext>
            </a:extLst>
          </a:blip>
          <a:stretch>
            <a:fillRect/>
          </a:stretch>
        </p:blipFill>
        <p:spPr>
          <a:xfrm>
            <a:off x="8341361" y="4422140"/>
            <a:ext cx="914400" cy="914400"/>
          </a:xfrm>
          <a:prstGeom prst="rect">
            <a:avLst/>
          </a:prstGeom>
        </p:spPr>
      </p:pic>
      <p:pic>
        <p:nvPicPr>
          <p:cNvPr id="79" name="图形 78" descr="列表 RTL">
            <a:extLst>
              <a:ext uri="{FF2B5EF4-FFF2-40B4-BE49-F238E27FC236}">
                <a16:creationId xmlns:a16="http://schemas.microsoft.com/office/drawing/2014/main" xmlns="" id="{03C259B5-12D1-4014-8C30-34002DE39910}"/>
              </a:ext>
            </a:extLst>
          </p:cNvPr>
          <p:cNvPicPr>
            <a:picLocks noChangeAspect="1"/>
          </p:cNvPicPr>
          <p:nvPr/>
        </p:nvPicPr>
        <p:blipFill>
          <a:blip r:embed="rId78" cstate="print">
            <a:extLst>
              <a:ext uri="{28A0092B-C50C-407E-A947-70E740481C1C}">
                <a14:useLocalDpi xmlns:a14="http://schemas.microsoft.com/office/drawing/2010/main" val="0"/>
              </a:ext>
              <a:ext uri="{96DAC541-7B7A-43D3-8B79-37D633B846F1}">
                <asvg:svgBlip xmlns:asvg="http://schemas.microsoft.com/office/drawing/2016/SVG/main" xmlns="" r:embed="rId79"/>
              </a:ext>
            </a:extLst>
          </a:blip>
          <a:stretch>
            <a:fillRect/>
          </a:stretch>
        </p:blipFill>
        <p:spPr>
          <a:xfrm>
            <a:off x="9438639" y="4422140"/>
            <a:ext cx="914400" cy="914400"/>
          </a:xfrm>
          <a:prstGeom prst="rect">
            <a:avLst/>
          </a:prstGeom>
        </p:spPr>
      </p:pic>
      <p:pic>
        <p:nvPicPr>
          <p:cNvPr id="81" name="图形 80" descr="列表">
            <a:extLst>
              <a:ext uri="{FF2B5EF4-FFF2-40B4-BE49-F238E27FC236}">
                <a16:creationId xmlns:a16="http://schemas.microsoft.com/office/drawing/2014/main" xmlns="" id="{25A68E40-2C39-497A-8538-CC45B642566C}"/>
              </a:ext>
            </a:extLst>
          </p:cNvPr>
          <p:cNvPicPr>
            <a:picLocks noChangeAspect="1"/>
          </p:cNvPicPr>
          <p:nvPr/>
        </p:nvPicPr>
        <p:blipFill>
          <a:blip r:embed="rId80" cstate="print">
            <a:extLst>
              <a:ext uri="{28A0092B-C50C-407E-A947-70E740481C1C}">
                <a14:useLocalDpi xmlns:a14="http://schemas.microsoft.com/office/drawing/2010/main" val="0"/>
              </a:ext>
              <a:ext uri="{96DAC541-7B7A-43D3-8B79-37D633B846F1}">
                <asvg:svgBlip xmlns:asvg="http://schemas.microsoft.com/office/drawing/2016/SVG/main" xmlns="" r:embed="rId81"/>
              </a:ext>
            </a:extLst>
          </a:blip>
          <a:stretch>
            <a:fillRect/>
          </a:stretch>
        </p:blipFill>
        <p:spPr>
          <a:xfrm>
            <a:off x="10535920" y="4422140"/>
            <a:ext cx="914400" cy="914400"/>
          </a:xfrm>
          <a:prstGeom prst="rect">
            <a:avLst/>
          </a:prstGeom>
        </p:spPr>
      </p:pic>
      <p:sp>
        <p:nvSpPr>
          <p:cNvPr id="82" name="文本框 81">
            <a:extLst>
              <a:ext uri="{FF2B5EF4-FFF2-40B4-BE49-F238E27FC236}">
                <a16:creationId xmlns:a16="http://schemas.microsoft.com/office/drawing/2014/main" xmlns="" id="{C4A5CB09-B40A-4F60-A21D-D8441EC852E8}"/>
              </a:ext>
            </a:extLst>
          </p:cNvPr>
          <p:cNvSpPr txBox="1"/>
          <p:nvPr/>
        </p:nvSpPr>
        <p:spPr>
          <a:xfrm>
            <a:off x="660400" y="477163"/>
            <a:ext cx="2540000" cy="430887"/>
          </a:xfrm>
          <a:prstGeom prst="rect">
            <a:avLst/>
          </a:prstGeom>
          <a:noFill/>
        </p:spPr>
        <p:txBody>
          <a:bodyPr wrap="square" lIns="0" tIns="0" rIns="0" bIns="0" rtlCol="0">
            <a:spAutoFit/>
          </a:bodyPr>
          <a:lstStyle/>
          <a:p>
            <a:r>
              <a:rPr lang="zh-CN" altLang="en-US" sz="2800" b="1" dirty="0">
                <a:latin typeface="+mj-ea"/>
                <a:ea typeface="+mj-ea"/>
              </a:rPr>
              <a:t>商业类</a:t>
            </a:r>
          </a:p>
        </p:txBody>
      </p:sp>
    </p:spTree>
    <p:extLst>
      <p:ext uri="{BB962C8B-B14F-4D97-AF65-F5344CB8AC3E}">
        <p14:creationId xmlns:p14="http://schemas.microsoft.com/office/powerpoint/2010/main" val="24726565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计算机">
            <a:extLst>
              <a:ext uri="{FF2B5EF4-FFF2-40B4-BE49-F238E27FC236}">
                <a16:creationId xmlns:a16="http://schemas.microsoft.com/office/drawing/2014/main" xmlns="" id="{4B3C953C-EB17-41F6-ADD0-A925E0275B8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0400" y="1130300"/>
            <a:ext cx="914400" cy="914400"/>
          </a:xfrm>
          <a:prstGeom prst="rect">
            <a:avLst/>
          </a:prstGeom>
        </p:spPr>
      </p:pic>
      <p:pic>
        <p:nvPicPr>
          <p:cNvPr id="5" name="图形 4" descr="笔记本电脑">
            <a:extLst>
              <a:ext uri="{FF2B5EF4-FFF2-40B4-BE49-F238E27FC236}">
                <a16:creationId xmlns:a16="http://schemas.microsoft.com/office/drawing/2014/main" xmlns="" id="{31818BD0-0AD9-4B5F-AAA8-51C07A917A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757680" y="1130300"/>
            <a:ext cx="914400" cy="914400"/>
          </a:xfrm>
          <a:prstGeom prst="rect">
            <a:avLst/>
          </a:prstGeom>
        </p:spPr>
      </p:pic>
      <p:pic>
        <p:nvPicPr>
          <p:cNvPr id="7" name="图形 6" descr="Internet">
            <a:extLst>
              <a:ext uri="{FF2B5EF4-FFF2-40B4-BE49-F238E27FC236}">
                <a16:creationId xmlns:a16="http://schemas.microsoft.com/office/drawing/2014/main" xmlns="" id="{5E55F5C6-6D78-4C21-B3B5-46DB360C70C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854960" y="1130300"/>
            <a:ext cx="914400" cy="914400"/>
          </a:xfrm>
          <a:prstGeom prst="rect">
            <a:avLst/>
          </a:prstGeom>
        </p:spPr>
      </p:pic>
      <p:pic>
        <p:nvPicPr>
          <p:cNvPr id="9" name="图形 8" descr="监视器">
            <a:extLst>
              <a:ext uri="{FF2B5EF4-FFF2-40B4-BE49-F238E27FC236}">
                <a16:creationId xmlns:a16="http://schemas.microsoft.com/office/drawing/2014/main" xmlns="" id="{C9A2441F-E651-4BBB-B1B8-930A7E932CB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952240" y="1130300"/>
            <a:ext cx="914400" cy="914400"/>
          </a:xfrm>
          <a:prstGeom prst="rect">
            <a:avLst/>
          </a:prstGeom>
        </p:spPr>
      </p:pic>
      <p:pic>
        <p:nvPicPr>
          <p:cNvPr id="11" name="图形 10" descr="智能手机">
            <a:extLst>
              <a:ext uri="{FF2B5EF4-FFF2-40B4-BE49-F238E27FC236}">
                <a16:creationId xmlns:a16="http://schemas.microsoft.com/office/drawing/2014/main" xmlns="" id="{87B4C87D-8E33-4415-8FDB-1879E81EA5D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049520" y="1130300"/>
            <a:ext cx="914400" cy="914400"/>
          </a:xfrm>
          <a:prstGeom prst="rect">
            <a:avLst/>
          </a:prstGeom>
        </p:spPr>
      </p:pic>
      <p:pic>
        <p:nvPicPr>
          <p:cNvPr id="13" name="图形 12" descr="平板电脑">
            <a:extLst>
              <a:ext uri="{FF2B5EF4-FFF2-40B4-BE49-F238E27FC236}">
                <a16:creationId xmlns:a16="http://schemas.microsoft.com/office/drawing/2014/main" xmlns="" id="{7049D7CC-5D10-49B0-95FF-F37B515358F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146800" y="1130300"/>
            <a:ext cx="914400" cy="914400"/>
          </a:xfrm>
          <a:prstGeom prst="rect">
            <a:avLst/>
          </a:prstGeom>
        </p:spPr>
      </p:pic>
      <p:pic>
        <p:nvPicPr>
          <p:cNvPr id="15" name="图形 14" descr="传真">
            <a:extLst>
              <a:ext uri="{FF2B5EF4-FFF2-40B4-BE49-F238E27FC236}">
                <a16:creationId xmlns:a16="http://schemas.microsoft.com/office/drawing/2014/main" xmlns="" id="{7D7FEC4F-8C34-4949-A9FD-B0E4D2D5275B}"/>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244080" y="1130300"/>
            <a:ext cx="914400" cy="914400"/>
          </a:xfrm>
          <a:prstGeom prst="rect">
            <a:avLst/>
          </a:prstGeom>
        </p:spPr>
      </p:pic>
      <p:pic>
        <p:nvPicPr>
          <p:cNvPr id="17" name="图形 16" descr="云计算">
            <a:extLst>
              <a:ext uri="{FF2B5EF4-FFF2-40B4-BE49-F238E27FC236}">
                <a16:creationId xmlns:a16="http://schemas.microsoft.com/office/drawing/2014/main" xmlns="" id="{F709B7EC-463F-46E0-9B21-FDB4B1C2C774}"/>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341360" y="1130300"/>
            <a:ext cx="914400" cy="914400"/>
          </a:xfrm>
          <a:prstGeom prst="rect">
            <a:avLst/>
          </a:prstGeom>
        </p:spPr>
      </p:pic>
      <p:pic>
        <p:nvPicPr>
          <p:cNvPr id="19" name="图形 18" descr="打印机">
            <a:extLst>
              <a:ext uri="{FF2B5EF4-FFF2-40B4-BE49-F238E27FC236}">
                <a16:creationId xmlns:a16="http://schemas.microsoft.com/office/drawing/2014/main" xmlns="" id="{3250EC25-1D2F-4CE8-B000-BC6410A74FE8}"/>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438640" y="1130300"/>
            <a:ext cx="914400" cy="914400"/>
          </a:xfrm>
          <a:prstGeom prst="rect">
            <a:avLst/>
          </a:prstGeom>
        </p:spPr>
      </p:pic>
      <p:pic>
        <p:nvPicPr>
          <p:cNvPr id="21" name="图形 20" descr="碎纸机">
            <a:extLst>
              <a:ext uri="{FF2B5EF4-FFF2-40B4-BE49-F238E27FC236}">
                <a16:creationId xmlns:a16="http://schemas.microsoft.com/office/drawing/2014/main" xmlns="" id="{435B5ED9-2E4A-46CB-9922-CE1B479DD16B}"/>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535920" y="1130300"/>
            <a:ext cx="914400" cy="914400"/>
          </a:xfrm>
          <a:prstGeom prst="rect">
            <a:avLst/>
          </a:prstGeom>
        </p:spPr>
      </p:pic>
      <p:pic>
        <p:nvPicPr>
          <p:cNvPr id="23" name="图形 22" descr="复印机">
            <a:extLst>
              <a:ext uri="{FF2B5EF4-FFF2-40B4-BE49-F238E27FC236}">
                <a16:creationId xmlns:a16="http://schemas.microsoft.com/office/drawing/2014/main" xmlns="" id="{1A0BA43E-8469-447A-BD7B-1561264B4F03}"/>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660400" y="2227580"/>
            <a:ext cx="914400" cy="914400"/>
          </a:xfrm>
          <a:prstGeom prst="rect">
            <a:avLst/>
          </a:prstGeom>
        </p:spPr>
      </p:pic>
      <p:pic>
        <p:nvPicPr>
          <p:cNvPr id="25" name="图形 24" descr="服务器">
            <a:extLst>
              <a:ext uri="{FF2B5EF4-FFF2-40B4-BE49-F238E27FC236}">
                <a16:creationId xmlns:a16="http://schemas.microsoft.com/office/drawing/2014/main" xmlns="" id="{B6277D85-0525-40CB-8264-48DB7D2ED1FA}"/>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1757680" y="2227580"/>
            <a:ext cx="914400" cy="914400"/>
          </a:xfrm>
          <a:prstGeom prst="rect">
            <a:avLst/>
          </a:prstGeom>
        </p:spPr>
      </p:pic>
      <p:pic>
        <p:nvPicPr>
          <p:cNvPr id="27" name="图形 26" descr="扫描仪">
            <a:extLst>
              <a:ext uri="{FF2B5EF4-FFF2-40B4-BE49-F238E27FC236}">
                <a16:creationId xmlns:a16="http://schemas.microsoft.com/office/drawing/2014/main" xmlns="" id="{EC1B1A04-91D0-4DD3-8E7F-52272C749A7C}"/>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2854960" y="2227580"/>
            <a:ext cx="914400" cy="914400"/>
          </a:xfrm>
          <a:prstGeom prst="rect">
            <a:avLst/>
          </a:prstGeom>
        </p:spPr>
      </p:pic>
      <p:pic>
        <p:nvPicPr>
          <p:cNvPr id="29" name="图形 28" descr="处理器">
            <a:extLst>
              <a:ext uri="{FF2B5EF4-FFF2-40B4-BE49-F238E27FC236}">
                <a16:creationId xmlns:a16="http://schemas.microsoft.com/office/drawing/2014/main" xmlns="" id="{CA4231AE-6D5A-43B4-93BE-7457300586CD}"/>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3952240" y="2227580"/>
            <a:ext cx="914400" cy="914400"/>
          </a:xfrm>
          <a:prstGeom prst="rect">
            <a:avLst/>
          </a:prstGeom>
        </p:spPr>
      </p:pic>
      <p:pic>
        <p:nvPicPr>
          <p:cNvPr id="31" name="图形 30" descr="无线路由器">
            <a:extLst>
              <a:ext uri="{FF2B5EF4-FFF2-40B4-BE49-F238E27FC236}">
                <a16:creationId xmlns:a16="http://schemas.microsoft.com/office/drawing/2014/main" xmlns="" id="{F00370E0-CA1B-4C5A-874F-0E039833CD94}"/>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5049520" y="2227580"/>
            <a:ext cx="914400" cy="914400"/>
          </a:xfrm>
          <a:prstGeom prst="rect">
            <a:avLst/>
          </a:prstGeom>
        </p:spPr>
      </p:pic>
      <p:pic>
        <p:nvPicPr>
          <p:cNvPr id="33" name="图形 32" descr="收音机">
            <a:extLst>
              <a:ext uri="{FF2B5EF4-FFF2-40B4-BE49-F238E27FC236}">
                <a16:creationId xmlns:a16="http://schemas.microsoft.com/office/drawing/2014/main" xmlns="" id="{46ECCB60-6542-4BD6-9728-61A92126D01D}"/>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6146800" y="2227580"/>
            <a:ext cx="914400" cy="914400"/>
          </a:xfrm>
          <a:prstGeom prst="rect">
            <a:avLst/>
          </a:prstGeom>
        </p:spPr>
      </p:pic>
      <p:pic>
        <p:nvPicPr>
          <p:cNvPr id="35" name="图形 34" descr="打字机">
            <a:extLst>
              <a:ext uri="{FF2B5EF4-FFF2-40B4-BE49-F238E27FC236}">
                <a16:creationId xmlns:a16="http://schemas.microsoft.com/office/drawing/2014/main" xmlns="" id="{27C3D25C-FD6C-4AEE-AA74-F62E20B4DC73}"/>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7244080" y="2227580"/>
            <a:ext cx="914400" cy="914400"/>
          </a:xfrm>
          <a:prstGeom prst="rect">
            <a:avLst/>
          </a:prstGeom>
        </p:spPr>
      </p:pic>
      <p:pic>
        <p:nvPicPr>
          <p:cNvPr id="37" name="图形 36" descr="光盘">
            <a:extLst>
              <a:ext uri="{FF2B5EF4-FFF2-40B4-BE49-F238E27FC236}">
                <a16:creationId xmlns:a16="http://schemas.microsoft.com/office/drawing/2014/main" xmlns="" id="{F08D3F35-DE4A-4389-8EBE-5261F60CAC45}"/>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8341360" y="2227580"/>
            <a:ext cx="914400" cy="914400"/>
          </a:xfrm>
          <a:prstGeom prst="rect">
            <a:avLst/>
          </a:prstGeom>
        </p:spPr>
      </p:pic>
      <p:pic>
        <p:nvPicPr>
          <p:cNvPr id="39" name="图形 38" descr="磁盘">
            <a:extLst>
              <a:ext uri="{FF2B5EF4-FFF2-40B4-BE49-F238E27FC236}">
                <a16:creationId xmlns:a16="http://schemas.microsoft.com/office/drawing/2014/main" xmlns="" id="{2BEA84A0-435E-4950-A2D2-D276CC73E3B7}"/>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9438640" y="2227580"/>
            <a:ext cx="914400" cy="914400"/>
          </a:xfrm>
          <a:prstGeom prst="rect">
            <a:avLst/>
          </a:prstGeom>
        </p:spPr>
      </p:pic>
      <p:pic>
        <p:nvPicPr>
          <p:cNvPr id="41" name="图形 40" descr="USB">
            <a:extLst>
              <a:ext uri="{FF2B5EF4-FFF2-40B4-BE49-F238E27FC236}">
                <a16:creationId xmlns:a16="http://schemas.microsoft.com/office/drawing/2014/main" xmlns="" id="{1C55E549-E55C-428E-B9B0-EE45612D7176}"/>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10535920" y="2227580"/>
            <a:ext cx="914400" cy="914400"/>
          </a:xfrm>
          <a:prstGeom prst="rect">
            <a:avLst/>
          </a:prstGeom>
        </p:spPr>
      </p:pic>
      <p:pic>
        <p:nvPicPr>
          <p:cNvPr id="43" name="图形 42" descr="插头">
            <a:extLst>
              <a:ext uri="{FF2B5EF4-FFF2-40B4-BE49-F238E27FC236}">
                <a16:creationId xmlns:a16="http://schemas.microsoft.com/office/drawing/2014/main" xmlns="" id="{2B4EE1D8-5501-4CCA-815B-BA5290D442BF}"/>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660400" y="3324860"/>
            <a:ext cx="914400" cy="914400"/>
          </a:xfrm>
          <a:prstGeom prst="rect">
            <a:avLst/>
          </a:prstGeom>
        </p:spPr>
      </p:pic>
      <p:pic>
        <p:nvPicPr>
          <p:cNvPr id="45" name="图形 44" descr="照相机">
            <a:extLst>
              <a:ext uri="{FF2B5EF4-FFF2-40B4-BE49-F238E27FC236}">
                <a16:creationId xmlns:a16="http://schemas.microsoft.com/office/drawing/2014/main" xmlns="" id="{0A84F4F8-CB10-40F9-B2B1-512B96A2D4A3}"/>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1757680" y="3324860"/>
            <a:ext cx="914400" cy="914400"/>
          </a:xfrm>
          <a:prstGeom prst="rect">
            <a:avLst/>
          </a:prstGeom>
        </p:spPr>
      </p:pic>
      <p:pic>
        <p:nvPicPr>
          <p:cNvPr id="47" name="图形 46" descr="Web 摄像头">
            <a:extLst>
              <a:ext uri="{FF2B5EF4-FFF2-40B4-BE49-F238E27FC236}">
                <a16:creationId xmlns:a16="http://schemas.microsoft.com/office/drawing/2014/main" xmlns="" id="{1CDE99E6-2733-4C28-B1D8-B21A49D28516}"/>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2854960" y="3324860"/>
            <a:ext cx="914400" cy="914400"/>
          </a:xfrm>
          <a:prstGeom prst="rect">
            <a:avLst/>
          </a:prstGeom>
        </p:spPr>
      </p:pic>
      <p:pic>
        <p:nvPicPr>
          <p:cNvPr id="49" name="图形 48" descr="计算器​​">
            <a:extLst>
              <a:ext uri="{FF2B5EF4-FFF2-40B4-BE49-F238E27FC236}">
                <a16:creationId xmlns:a16="http://schemas.microsoft.com/office/drawing/2014/main" xmlns="" id="{BC5B2B9A-B3EB-458D-BA3F-EC2B1742A7B5}"/>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3952240" y="3324860"/>
            <a:ext cx="914400" cy="914400"/>
          </a:xfrm>
          <a:prstGeom prst="rect">
            <a:avLst/>
          </a:prstGeom>
        </p:spPr>
      </p:pic>
      <p:pic>
        <p:nvPicPr>
          <p:cNvPr id="51" name="图形 50" descr="虚拟现实视图器">
            <a:extLst>
              <a:ext uri="{FF2B5EF4-FFF2-40B4-BE49-F238E27FC236}">
                <a16:creationId xmlns:a16="http://schemas.microsoft.com/office/drawing/2014/main" xmlns="" id="{56BEC522-4690-4BA4-BEAD-02FFDC97BEFF}"/>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tretch>
            <a:fillRect/>
          </a:stretch>
        </p:blipFill>
        <p:spPr>
          <a:xfrm>
            <a:off x="5049520" y="3324860"/>
            <a:ext cx="914400" cy="914400"/>
          </a:xfrm>
          <a:prstGeom prst="rect">
            <a:avLst/>
          </a:prstGeom>
        </p:spPr>
      </p:pic>
      <p:pic>
        <p:nvPicPr>
          <p:cNvPr id="53" name="图形 52" descr="耳塞">
            <a:extLst>
              <a:ext uri="{FF2B5EF4-FFF2-40B4-BE49-F238E27FC236}">
                <a16:creationId xmlns:a16="http://schemas.microsoft.com/office/drawing/2014/main" xmlns="" id="{1A061E10-E82E-40D7-8A27-3E06AFE5AA73}"/>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tretch>
            <a:fillRect/>
          </a:stretch>
        </p:blipFill>
        <p:spPr>
          <a:xfrm>
            <a:off x="6146800" y="3324860"/>
            <a:ext cx="914400" cy="914400"/>
          </a:xfrm>
          <a:prstGeom prst="rect">
            <a:avLst/>
          </a:prstGeom>
        </p:spPr>
      </p:pic>
      <p:pic>
        <p:nvPicPr>
          <p:cNvPr id="55" name="图形 54" descr="耳机">
            <a:extLst>
              <a:ext uri="{FF2B5EF4-FFF2-40B4-BE49-F238E27FC236}">
                <a16:creationId xmlns:a16="http://schemas.microsoft.com/office/drawing/2014/main" xmlns="" id="{E2309226-594C-49AA-88EC-45DC771EF193}"/>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xmlns="" r:embed="rId55"/>
              </a:ext>
            </a:extLst>
          </a:blip>
          <a:stretch>
            <a:fillRect/>
          </a:stretch>
        </p:blipFill>
        <p:spPr>
          <a:xfrm>
            <a:off x="7244080" y="3324860"/>
            <a:ext cx="914400" cy="914400"/>
          </a:xfrm>
          <a:prstGeom prst="rect">
            <a:avLst/>
          </a:prstGeom>
        </p:spPr>
      </p:pic>
      <p:pic>
        <p:nvPicPr>
          <p:cNvPr id="57" name="图形 56" descr="录制">
            <a:extLst>
              <a:ext uri="{FF2B5EF4-FFF2-40B4-BE49-F238E27FC236}">
                <a16:creationId xmlns:a16="http://schemas.microsoft.com/office/drawing/2014/main" xmlns="" id="{6B101160-444A-4D45-BC27-0B92DC0D6B54}"/>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a:off x="8341360" y="3324860"/>
            <a:ext cx="914400" cy="914400"/>
          </a:xfrm>
          <a:prstGeom prst="rect">
            <a:avLst/>
          </a:prstGeom>
        </p:spPr>
      </p:pic>
      <p:pic>
        <p:nvPicPr>
          <p:cNvPr id="59" name="图形 58" descr="扬声器">
            <a:extLst>
              <a:ext uri="{FF2B5EF4-FFF2-40B4-BE49-F238E27FC236}">
                <a16:creationId xmlns:a16="http://schemas.microsoft.com/office/drawing/2014/main" xmlns="" id="{F27A3ED7-A1BF-46FA-822E-69110224A909}"/>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9438640" y="3324860"/>
            <a:ext cx="914400" cy="914400"/>
          </a:xfrm>
          <a:prstGeom prst="rect">
            <a:avLst/>
          </a:prstGeom>
        </p:spPr>
      </p:pic>
      <p:pic>
        <p:nvPicPr>
          <p:cNvPr id="61" name="图形 60" descr="遥控">
            <a:extLst>
              <a:ext uri="{FF2B5EF4-FFF2-40B4-BE49-F238E27FC236}">
                <a16:creationId xmlns:a16="http://schemas.microsoft.com/office/drawing/2014/main" xmlns="" id="{7737755D-6815-4217-AD41-A96AD1B782EE}"/>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a:off x="10535920" y="3324860"/>
            <a:ext cx="914400" cy="914400"/>
          </a:xfrm>
          <a:prstGeom prst="rect">
            <a:avLst/>
          </a:prstGeom>
        </p:spPr>
      </p:pic>
      <p:pic>
        <p:nvPicPr>
          <p:cNvPr id="63" name="图形 62" descr="DVD 播放器">
            <a:extLst>
              <a:ext uri="{FF2B5EF4-FFF2-40B4-BE49-F238E27FC236}">
                <a16:creationId xmlns:a16="http://schemas.microsoft.com/office/drawing/2014/main" xmlns="" id="{D047DE81-DAE9-4A09-9B44-F214829A1B89}"/>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660400" y="4422140"/>
            <a:ext cx="914400" cy="914400"/>
          </a:xfrm>
          <a:prstGeom prst="rect">
            <a:avLst/>
          </a:prstGeom>
        </p:spPr>
      </p:pic>
      <p:pic>
        <p:nvPicPr>
          <p:cNvPr id="65" name="图形 64" descr="投影仪屏幕">
            <a:extLst>
              <a:ext uri="{FF2B5EF4-FFF2-40B4-BE49-F238E27FC236}">
                <a16:creationId xmlns:a16="http://schemas.microsoft.com/office/drawing/2014/main" xmlns="" id="{B54FE7E3-BE46-48E6-A0AD-5D59387613BB}"/>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xmlns="" r:embed="rId65"/>
              </a:ext>
            </a:extLst>
          </a:blip>
          <a:stretch>
            <a:fillRect/>
          </a:stretch>
        </p:blipFill>
        <p:spPr>
          <a:xfrm>
            <a:off x="1757680" y="4422140"/>
            <a:ext cx="914400" cy="914400"/>
          </a:xfrm>
          <a:prstGeom prst="rect">
            <a:avLst/>
          </a:prstGeom>
        </p:spPr>
      </p:pic>
      <p:pic>
        <p:nvPicPr>
          <p:cNvPr id="67" name="图形 66" descr="电视机">
            <a:extLst>
              <a:ext uri="{FF2B5EF4-FFF2-40B4-BE49-F238E27FC236}">
                <a16:creationId xmlns:a16="http://schemas.microsoft.com/office/drawing/2014/main" xmlns="" id="{5B9431DE-D407-4F08-AE27-C8734A914117}"/>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xmlns="" r:embed="rId67"/>
              </a:ext>
            </a:extLst>
          </a:blip>
          <a:stretch>
            <a:fillRect/>
          </a:stretch>
        </p:blipFill>
        <p:spPr>
          <a:xfrm>
            <a:off x="2854960" y="4422140"/>
            <a:ext cx="914400" cy="914400"/>
          </a:xfrm>
          <a:prstGeom prst="rect">
            <a:avLst/>
          </a:prstGeom>
        </p:spPr>
      </p:pic>
      <p:pic>
        <p:nvPicPr>
          <p:cNvPr id="69" name="图形 68" descr="投影仪">
            <a:extLst>
              <a:ext uri="{FF2B5EF4-FFF2-40B4-BE49-F238E27FC236}">
                <a16:creationId xmlns:a16="http://schemas.microsoft.com/office/drawing/2014/main" xmlns="" id="{E9C0BB8F-5588-4CD7-924E-171301D8B6E3}"/>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asvg="http://schemas.microsoft.com/office/drawing/2016/SVG/main" xmlns="" r:embed="rId69"/>
              </a:ext>
            </a:extLst>
          </a:blip>
          <a:stretch>
            <a:fillRect/>
          </a:stretch>
        </p:blipFill>
        <p:spPr>
          <a:xfrm>
            <a:off x="3952240" y="4422140"/>
            <a:ext cx="914400" cy="914400"/>
          </a:xfrm>
          <a:prstGeom prst="rect">
            <a:avLst/>
          </a:prstGeom>
        </p:spPr>
      </p:pic>
      <p:pic>
        <p:nvPicPr>
          <p:cNvPr id="71" name="图形 70" descr="信号塔">
            <a:extLst>
              <a:ext uri="{FF2B5EF4-FFF2-40B4-BE49-F238E27FC236}">
                <a16:creationId xmlns:a16="http://schemas.microsoft.com/office/drawing/2014/main" xmlns="" id="{EA2F87AA-2840-407C-8FBC-9C8676B87771}"/>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asvg="http://schemas.microsoft.com/office/drawing/2016/SVG/main" xmlns="" r:embed="rId71"/>
              </a:ext>
            </a:extLst>
          </a:blip>
          <a:stretch>
            <a:fillRect/>
          </a:stretch>
        </p:blipFill>
        <p:spPr>
          <a:xfrm>
            <a:off x="5049520" y="4422140"/>
            <a:ext cx="914400" cy="914400"/>
          </a:xfrm>
          <a:prstGeom prst="rect">
            <a:avLst/>
          </a:prstGeom>
        </p:spPr>
      </p:pic>
      <p:pic>
        <p:nvPicPr>
          <p:cNvPr id="73" name="图形 72" descr="机器人">
            <a:extLst>
              <a:ext uri="{FF2B5EF4-FFF2-40B4-BE49-F238E27FC236}">
                <a16:creationId xmlns:a16="http://schemas.microsoft.com/office/drawing/2014/main" xmlns="" id="{1B02C307-80E4-4943-83A8-9856D9525F3E}"/>
              </a:ext>
            </a:extLst>
          </p:cNvPr>
          <p:cNvPicPr>
            <a:picLocks noChangeAspect="1"/>
          </p:cNvPicPr>
          <p:nvPr/>
        </p:nvPicPr>
        <p:blipFill>
          <a:blip r:embed="rId72" cstate="print">
            <a:extLst>
              <a:ext uri="{28A0092B-C50C-407E-A947-70E740481C1C}">
                <a14:useLocalDpi xmlns:a14="http://schemas.microsoft.com/office/drawing/2010/main" val="0"/>
              </a:ext>
              <a:ext uri="{96DAC541-7B7A-43D3-8B79-37D633B846F1}">
                <asvg:svgBlip xmlns:asvg="http://schemas.microsoft.com/office/drawing/2016/SVG/main" xmlns="" r:embed="rId73"/>
              </a:ext>
            </a:extLst>
          </a:blip>
          <a:stretch>
            <a:fillRect/>
          </a:stretch>
        </p:blipFill>
        <p:spPr>
          <a:xfrm>
            <a:off x="6146800" y="4422140"/>
            <a:ext cx="914400" cy="914400"/>
          </a:xfrm>
          <a:prstGeom prst="rect">
            <a:avLst/>
          </a:prstGeom>
        </p:spPr>
      </p:pic>
      <p:sp>
        <p:nvSpPr>
          <p:cNvPr id="74" name="文本框 73">
            <a:extLst>
              <a:ext uri="{FF2B5EF4-FFF2-40B4-BE49-F238E27FC236}">
                <a16:creationId xmlns:a16="http://schemas.microsoft.com/office/drawing/2014/main" xmlns="" id="{FA44B9AF-352E-4FE8-8147-50AAA808B43A}"/>
              </a:ext>
            </a:extLst>
          </p:cNvPr>
          <p:cNvSpPr txBox="1"/>
          <p:nvPr/>
        </p:nvSpPr>
        <p:spPr>
          <a:xfrm>
            <a:off x="660400" y="477163"/>
            <a:ext cx="2540000" cy="430887"/>
          </a:xfrm>
          <a:prstGeom prst="rect">
            <a:avLst/>
          </a:prstGeom>
          <a:noFill/>
        </p:spPr>
        <p:txBody>
          <a:bodyPr wrap="square" lIns="0" tIns="0" rIns="0" bIns="0" rtlCol="0">
            <a:spAutoFit/>
          </a:bodyPr>
          <a:lstStyle/>
          <a:p>
            <a:r>
              <a:rPr lang="zh-CN" altLang="en-US" sz="2800" b="1" dirty="0">
                <a:latin typeface="+mj-ea"/>
                <a:ea typeface="+mj-ea"/>
              </a:rPr>
              <a:t>技术类</a:t>
            </a:r>
          </a:p>
        </p:txBody>
      </p:sp>
    </p:spTree>
    <p:extLst>
      <p:ext uri="{BB962C8B-B14F-4D97-AF65-F5344CB8AC3E}">
        <p14:creationId xmlns:p14="http://schemas.microsoft.com/office/powerpoint/2010/main" val="25833356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城市">
            <a:extLst>
              <a:ext uri="{FF2B5EF4-FFF2-40B4-BE49-F238E27FC236}">
                <a16:creationId xmlns:a16="http://schemas.microsoft.com/office/drawing/2014/main" xmlns="" id="{4F280143-5AB3-4AA0-AE42-FF8D7DA81B1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0400" y="1130300"/>
            <a:ext cx="914400" cy="914400"/>
          </a:xfrm>
          <a:prstGeom prst="rect">
            <a:avLst/>
          </a:prstGeom>
        </p:spPr>
      </p:pic>
      <p:pic>
        <p:nvPicPr>
          <p:cNvPr id="5" name="图形 4" descr="建筑物">
            <a:extLst>
              <a:ext uri="{FF2B5EF4-FFF2-40B4-BE49-F238E27FC236}">
                <a16:creationId xmlns:a16="http://schemas.microsoft.com/office/drawing/2014/main" xmlns="" id="{F02583B2-D70E-4182-9E98-E7717F938B0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757680" y="1130300"/>
            <a:ext cx="914400" cy="914400"/>
          </a:xfrm>
          <a:prstGeom prst="rect">
            <a:avLst/>
          </a:prstGeom>
        </p:spPr>
      </p:pic>
      <p:pic>
        <p:nvPicPr>
          <p:cNvPr id="7" name="图形 6" descr="工厂">
            <a:extLst>
              <a:ext uri="{FF2B5EF4-FFF2-40B4-BE49-F238E27FC236}">
                <a16:creationId xmlns:a16="http://schemas.microsoft.com/office/drawing/2014/main" xmlns="" id="{CEFB77BE-C4C8-4DB2-98CE-E0377CDA284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854960" y="1130300"/>
            <a:ext cx="914400" cy="914400"/>
          </a:xfrm>
          <a:prstGeom prst="rect">
            <a:avLst/>
          </a:prstGeom>
        </p:spPr>
      </p:pic>
      <p:pic>
        <p:nvPicPr>
          <p:cNvPr id="9" name="图形 8" descr="居家">
            <a:extLst>
              <a:ext uri="{FF2B5EF4-FFF2-40B4-BE49-F238E27FC236}">
                <a16:creationId xmlns:a16="http://schemas.microsoft.com/office/drawing/2014/main" xmlns="" id="{BB478C93-48D4-4263-8D3D-0DE2F48411A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952240" y="1130300"/>
            <a:ext cx="914400" cy="914400"/>
          </a:xfrm>
          <a:prstGeom prst="rect">
            <a:avLst/>
          </a:prstGeom>
        </p:spPr>
      </p:pic>
      <p:pic>
        <p:nvPicPr>
          <p:cNvPr id="11" name="图形 10" descr="房子">
            <a:extLst>
              <a:ext uri="{FF2B5EF4-FFF2-40B4-BE49-F238E27FC236}">
                <a16:creationId xmlns:a16="http://schemas.microsoft.com/office/drawing/2014/main" xmlns="" id="{46E1A18F-E97F-4058-A593-62F96BC6AC8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049520" y="1130300"/>
            <a:ext cx="914400" cy="914400"/>
          </a:xfrm>
          <a:prstGeom prst="rect">
            <a:avLst/>
          </a:prstGeom>
        </p:spPr>
      </p:pic>
      <p:pic>
        <p:nvPicPr>
          <p:cNvPr id="13" name="图形 12" descr="银行">
            <a:extLst>
              <a:ext uri="{FF2B5EF4-FFF2-40B4-BE49-F238E27FC236}">
                <a16:creationId xmlns:a16="http://schemas.microsoft.com/office/drawing/2014/main" xmlns="" id="{55E920FF-25A2-4406-B693-5E082A1852A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146800" y="1130300"/>
            <a:ext cx="914400" cy="914400"/>
          </a:xfrm>
          <a:prstGeom prst="rect">
            <a:avLst/>
          </a:prstGeom>
        </p:spPr>
      </p:pic>
      <p:pic>
        <p:nvPicPr>
          <p:cNvPr id="15" name="图形 14" descr="法院">
            <a:extLst>
              <a:ext uri="{FF2B5EF4-FFF2-40B4-BE49-F238E27FC236}">
                <a16:creationId xmlns:a16="http://schemas.microsoft.com/office/drawing/2014/main" xmlns="" id="{935462BF-B567-4895-9A30-EF729769F28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244080" y="1130300"/>
            <a:ext cx="914400" cy="914400"/>
          </a:xfrm>
          <a:prstGeom prst="rect">
            <a:avLst/>
          </a:prstGeom>
        </p:spPr>
      </p:pic>
      <p:pic>
        <p:nvPicPr>
          <p:cNvPr id="17" name="图形 16" descr="应用商店">
            <a:extLst>
              <a:ext uri="{FF2B5EF4-FFF2-40B4-BE49-F238E27FC236}">
                <a16:creationId xmlns:a16="http://schemas.microsoft.com/office/drawing/2014/main" xmlns="" id="{9AB37AFA-D2E9-49AC-8EEF-6488D93E135F}"/>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341361" y="1130300"/>
            <a:ext cx="914400" cy="914400"/>
          </a:xfrm>
          <a:prstGeom prst="rect">
            <a:avLst/>
          </a:prstGeom>
        </p:spPr>
      </p:pic>
      <p:pic>
        <p:nvPicPr>
          <p:cNvPr id="19" name="图形 18" descr="展台">
            <a:extLst>
              <a:ext uri="{FF2B5EF4-FFF2-40B4-BE49-F238E27FC236}">
                <a16:creationId xmlns:a16="http://schemas.microsoft.com/office/drawing/2014/main" xmlns="" id="{70E4B76D-688D-4C9C-8940-A8F0385515EA}"/>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438639" y="1130300"/>
            <a:ext cx="914400" cy="914400"/>
          </a:xfrm>
          <a:prstGeom prst="rect">
            <a:avLst/>
          </a:prstGeom>
        </p:spPr>
      </p:pic>
      <p:pic>
        <p:nvPicPr>
          <p:cNvPr id="21" name="图形 20" descr="校舍">
            <a:extLst>
              <a:ext uri="{FF2B5EF4-FFF2-40B4-BE49-F238E27FC236}">
                <a16:creationId xmlns:a16="http://schemas.microsoft.com/office/drawing/2014/main" xmlns="" id="{8763D12B-762B-4B97-AE71-312C04D30A3E}"/>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535920" y="1130300"/>
            <a:ext cx="914400" cy="914400"/>
          </a:xfrm>
          <a:prstGeom prst="rect">
            <a:avLst/>
          </a:prstGeom>
        </p:spPr>
      </p:pic>
      <p:pic>
        <p:nvPicPr>
          <p:cNvPr id="23" name="图形 22" descr="仓房">
            <a:extLst>
              <a:ext uri="{FF2B5EF4-FFF2-40B4-BE49-F238E27FC236}">
                <a16:creationId xmlns:a16="http://schemas.microsoft.com/office/drawing/2014/main" xmlns="" id="{1AEB4A4B-8C03-4EAA-A6D5-E9E089081170}"/>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660400" y="2227580"/>
            <a:ext cx="914400" cy="914400"/>
          </a:xfrm>
          <a:prstGeom prst="rect">
            <a:avLst/>
          </a:prstGeom>
        </p:spPr>
      </p:pic>
      <p:pic>
        <p:nvPicPr>
          <p:cNvPr id="25" name="图形 24" descr="筒仓">
            <a:extLst>
              <a:ext uri="{FF2B5EF4-FFF2-40B4-BE49-F238E27FC236}">
                <a16:creationId xmlns:a16="http://schemas.microsoft.com/office/drawing/2014/main" xmlns="" id="{879D9E04-476E-445D-B801-0EB0427AF8B0}"/>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1757680" y="2227580"/>
            <a:ext cx="914400" cy="914400"/>
          </a:xfrm>
          <a:prstGeom prst="rect">
            <a:avLst/>
          </a:prstGeom>
        </p:spPr>
      </p:pic>
      <p:pic>
        <p:nvPicPr>
          <p:cNvPr id="27" name="图形 26" descr="风车">
            <a:extLst>
              <a:ext uri="{FF2B5EF4-FFF2-40B4-BE49-F238E27FC236}">
                <a16:creationId xmlns:a16="http://schemas.microsoft.com/office/drawing/2014/main" xmlns="" id="{34523681-7696-4F8E-A79A-B6748EB96CFA}"/>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2854960" y="2227580"/>
            <a:ext cx="914400" cy="914400"/>
          </a:xfrm>
          <a:prstGeom prst="rect">
            <a:avLst/>
          </a:prstGeom>
        </p:spPr>
      </p:pic>
      <p:pic>
        <p:nvPicPr>
          <p:cNvPr id="61" name="图形 60" descr="世界">
            <a:extLst>
              <a:ext uri="{FF2B5EF4-FFF2-40B4-BE49-F238E27FC236}">
                <a16:creationId xmlns:a16="http://schemas.microsoft.com/office/drawing/2014/main" xmlns="" id="{98A7B35D-617E-40A1-8BC1-486AF11F1F7A}"/>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660400" y="4356101"/>
            <a:ext cx="914400" cy="914400"/>
          </a:xfrm>
          <a:prstGeom prst="rect">
            <a:avLst/>
          </a:prstGeom>
        </p:spPr>
      </p:pic>
      <p:pic>
        <p:nvPicPr>
          <p:cNvPr id="63" name="图形 62" descr="地球仪非洲和欧洲">
            <a:extLst>
              <a:ext uri="{FF2B5EF4-FFF2-40B4-BE49-F238E27FC236}">
                <a16:creationId xmlns:a16="http://schemas.microsoft.com/office/drawing/2014/main" xmlns="" id="{3E146DB3-FC1C-4D9E-95B3-32B6AA1D9700}"/>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1757680" y="4356101"/>
            <a:ext cx="914400" cy="914400"/>
          </a:xfrm>
          <a:prstGeom prst="rect">
            <a:avLst/>
          </a:prstGeom>
        </p:spPr>
      </p:pic>
      <p:pic>
        <p:nvPicPr>
          <p:cNvPr id="65" name="图形 64" descr="地球仪美洲">
            <a:extLst>
              <a:ext uri="{FF2B5EF4-FFF2-40B4-BE49-F238E27FC236}">
                <a16:creationId xmlns:a16="http://schemas.microsoft.com/office/drawing/2014/main" xmlns="" id="{E11327D7-5F6B-415A-A342-ED1336261CF5}"/>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2854960" y="4356101"/>
            <a:ext cx="914400" cy="914400"/>
          </a:xfrm>
          <a:prstGeom prst="rect">
            <a:avLst/>
          </a:prstGeom>
        </p:spPr>
      </p:pic>
      <p:pic>
        <p:nvPicPr>
          <p:cNvPr id="67" name="图形 66" descr="地球仪亚洲和澳大利亚">
            <a:extLst>
              <a:ext uri="{FF2B5EF4-FFF2-40B4-BE49-F238E27FC236}">
                <a16:creationId xmlns:a16="http://schemas.microsoft.com/office/drawing/2014/main" xmlns="" id="{4313ECB4-5A23-4DBD-A8AC-CCB0DE2189E7}"/>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3952240" y="4356101"/>
            <a:ext cx="914400" cy="914400"/>
          </a:xfrm>
          <a:prstGeom prst="rect">
            <a:avLst/>
          </a:prstGeom>
        </p:spPr>
      </p:pic>
      <p:pic>
        <p:nvPicPr>
          <p:cNvPr id="69" name="图形 68" descr="地球仪亚洲">
            <a:extLst>
              <a:ext uri="{FF2B5EF4-FFF2-40B4-BE49-F238E27FC236}">
                <a16:creationId xmlns:a16="http://schemas.microsoft.com/office/drawing/2014/main" xmlns="" id="{0CDC6590-0526-4396-9D1E-2A6599B21191}"/>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5049520" y="4356101"/>
            <a:ext cx="914400" cy="914400"/>
          </a:xfrm>
          <a:prstGeom prst="rect">
            <a:avLst/>
          </a:prstGeom>
        </p:spPr>
      </p:pic>
      <p:pic>
        <p:nvPicPr>
          <p:cNvPr id="71" name="图形 70" descr="带标记的地图">
            <a:extLst>
              <a:ext uri="{FF2B5EF4-FFF2-40B4-BE49-F238E27FC236}">
                <a16:creationId xmlns:a16="http://schemas.microsoft.com/office/drawing/2014/main" xmlns="" id="{A283474B-FC32-48D1-8D66-31498B5DD9B9}"/>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6146800" y="4356101"/>
            <a:ext cx="914400" cy="914400"/>
          </a:xfrm>
          <a:prstGeom prst="rect">
            <a:avLst/>
          </a:prstGeom>
        </p:spPr>
      </p:pic>
      <p:pic>
        <p:nvPicPr>
          <p:cNvPr id="73" name="图形 72" descr="地图指南针">
            <a:extLst>
              <a:ext uri="{FF2B5EF4-FFF2-40B4-BE49-F238E27FC236}">
                <a16:creationId xmlns:a16="http://schemas.microsoft.com/office/drawing/2014/main" xmlns="" id="{56A8E0F3-64F9-4DF7-BC9C-E2C312DE5515}"/>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7244080" y="4356101"/>
            <a:ext cx="914400" cy="914400"/>
          </a:xfrm>
          <a:prstGeom prst="rect">
            <a:avLst/>
          </a:prstGeom>
        </p:spPr>
      </p:pic>
      <p:pic>
        <p:nvPicPr>
          <p:cNvPr id="75" name="图形 74" descr="标记">
            <a:extLst>
              <a:ext uri="{FF2B5EF4-FFF2-40B4-BE49-F238E27FC236}">
                <a16:creationId xmlns:a16="http://schemas.microsoft.com/office/drawing/2014/main" xmlns="" id="{06380432-FD70-487F-9B82-BEAE0A5AF9C0}"/>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8341361" y="4356101"/>
            <a:ext cx="914400" cy="914400"/>
          </a:xfrm>
          <a:prstGeom prst="rect">
            <a:avLst/>
          </a:prstGeom>
        </p:spPr>
      </p:pic>
      <p:pic>
        <p:nvPicPr>
          <p:cNvPr id="77" name="图形 76" descr="方向">
            <a:extLst>
              <a:ext uri="{FF2B5EF4-FFF2-40B4-BE49-F238E27FC236}">
                <a16:creationId xmlns:a16="http://schemas.microsoft.com/office/drawing/2014/main" xmlns="" id="{7C5D3336-5EF5-4B0D-B892-E5E58CA8A4EF}"/>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9438639" y="4356101"/>
            <a:ext cx="914400" cy="914400"/>
          </a:xfrm>
          <a:prstGeom prst="rect">
            <a:avLst/>
          </a:prstGeom>
        </p:spPr>
      </p:pic>
      <p:pic>
        <p:nvPicPr>
          <p:cNvPr id="79" name="图形 78" descr="标志">
            <a:extLst>
              <a:ext uri="{FF2B5EF4-FFF2-40B4-BE49-F238E27FC236}">
                <a16:creationId xmlns:a16="http://schemas.microsoft.com/office/drawing/2014/main" xmlns="" id="{C8A9E771-1C6A-4192-B068-6168562635DC}"/>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10535920" y="4356101"/>
            <a:ext cx="914400" cy="914400"/>
          </a:xfrm>
          <a:prstGeom prst="rect">
            <a:avLst/>
          </a:prstGeom>
        </p:spPr>
      </p:pic>
      <p:pic>
        <p:nvPicPr>
          <p:cNvPr id="81" name="图形 80" descr="标记">
            <a:extLst>
              <a:ext uri="{FF2B5EF4-FFF2-40B4-BE49-F238E27FC236}">
                <a16:creationId xmlns:a16="http://schemas.microsoft.com/office/drawing/2014/main" xmlns="" id="{15952241-4802-4A31-B014-26AED3192CF0}"/>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660400" y="5453381"/>
            <a:ext cx="914400" cy="914400"/>
          </a:xfrm>
          <a:prstGeom prst="rect">
            <a:avLst/>
          </a:prstGeom>
        </p:spPr>
      </p:pic>
      <p:pic>
        <p:nvPicPr>
          <p:cNvPr id="83" name="图形 82" descr="南美洲">
            <a:extLst>
              <a:ext uri="{FF2B5EF4-FFF2-40B4-BE49-F238E27FC236}">
                <a16:creationId xmlns:a16="http://schemas.microsoft.com/office/drawing/2014/main" xmlns="" id="{736F5F6E-8E5A-4325-B0E6-687CC4D9DD7C}"/>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tretch>
            <a:fillRect/>
          </a:stretch>
        </p:blipFill>
        <p:spPr>
          <a:xfrm>
            <a:off x="1757680" y="5453381"/>
            <a:ext cx="914400" cy="914400"/>
          </a:xfrm>
          <a:prstGeom prst="rect">
            <a:avLst/>
          </a:prstGeom>
        </p:spPr>
      </p:pic>
      <p:pic>
        <p:nvPicPr>
          <p:cNvPr id="85" name="图形 84" descr="北美">
            <a:extLst>
              <a:ext uri="{FF2B5EF4-FFF2-40B4-BE49-F238E27FC236}">
                <a16:creationId xmlns:a16="http://schemas.microsoft.com/office/drawing/2014/main" xmlns="" id="{464AC821-D8ED-4E1F-BB39-B9A27B5C2DE0}"/>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xmlns="" r:embed="rId53"/>
              </a:ext>
            </a:extLst>
          </a:blip>
          <a:stretch>
            <a:fillRect/>
          </a:stretch>
        </p:blipFill>
        <p:spPr>
          <a:xfrm>
            <a:off x="2854960" y="5453381"/>
            <a:ext cx="914400" cy="914400"/>
          </a:xfrm>
          <a:prstGeom prst="rect">
            <a:avLst/>
          </a:prstGeom>
        </p:spPr>
      </p:pic>
      <p:pic>
        <p:nvPicPr>
          <p:cNvPr id="87" name="图形 86" descr="欧洲">
            <a:extLst>
              <a:ext uri="{FF2B5EF4-FFF2-40B4-BE49-F238E27FC236}">
                <a16:creationId xmlns:a16="http://schemas.microsoft.com/office/drawing/2014/main" xmlns="" id="{B06C60AF-AA15-47EB-AFBD-1DD18D7D48D7}"/>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xmlns="" r:embed="rId55"/>
              </a:ext>
            </a:extLst>
          </a:blip>
          <a:stretch>
            <a:fillRect/>
          </a:stretch>
        </p:blipFill>
        <p:spPr>
          <a:xfrm>
            <a:off x="3952240" y="5453381"/>
            <a:ext cx="914400" cy="914400"/>
          </a:xfrm>
          <a:prstGeom prst="rect">
            <a:avLst/>
          </a:prstGeom>
        </p:spPr>
      </p:pic>
      <p:pic>
        <p:nvPicPr>
          <p:cNvPr id="89" name="图形 88" descr="澳大利亚">
            <a:extLst>
              <a:ext uri="{FF2B5EF4-FFF2-40B4-BE49-F238E27FC236}">
                <a16:creationId xmlns:a16="http://schemas.microsoft.com/office/drawing/2014/main" xmlns="" id="{CB06D081-D692-4A1D-9EAA-1A806901D9A9}"/>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a:off x="5049520" y="5453381"/>
            <a:ext cx="914400" cy="914400"/>
          </a:xfrm>
          <a:prstGeom prst="rect">
            <a:avLst/>
          </a:prstGeom>
        </p:spPr>
      </p:pic>
      <p:pic>
        <p:nvPicPr>
          <p:cNvPr id="91" name="图形 90" descr="亚洲">
            <a:extLst>
              <a:ext uri="{FF2B5EF4-FFF2-40B4-BE49-F238E27FC236}">
                <a16:creationId xmlns:a16="http://schemas.microsoft.com/office/drawing/2014/main" xmlns="" id="{5408BCAC-F315-4426-B43D-F2FD2859CAD7}"/>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6146800" y="5453381"/>
            <a:ext cx="914400" cy="914400"/>
          </a:xfrm>
          <a:prstGeom prst="rect">
            <a:avLst/>
          </a:prstGeom>
        </p:spPr>
      </p:pic>
      <p:pic>
        <p:nvPicPr>
          <p:cNvPr id="93" name="图形 92" descr="南极洲">
            <a:extLst>
              <a:ext uri="{FF2B5EF4-FFF2-40B4-BE49-F238E27FC236}">
                <a16:creationId xmlns:a16="http://schemas.microsoft.com/office/drawing/2014/main" xmlns="" id="{BFDB406F-85B5-4303-83E3-07E16B437737}"/>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a:off x="7244080" y="5453381"/>
            <a:ext cx="914400" cy="914400"/>
          </a:xfrm>
          <a:prstGeom prst="rect">
            <a:avLst/>
          </a:prstGeom>
        </p:spPr>
      </p:pic>
      <p:pic>
        <p:nvPicPr>
          <p:cNvPr id="95" name="图形 94" descr="非洲">
            <a:extLst>
              <a:ext uri="{FF2B5EF4-FFF2-40B4-BE49-F238E27FC236}">
                <a16:creationId xmlns:a16="http://schemas.microsoft.com/office/drawing/2014/main" xmlns="" id="{831F4C09-9810-40C6-B1FB-D345F8F569BC}"/>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8341361" y="5453381"/>
            <a:ext cx="914400" cy="914400"/>
          </a:xfrm>
          <a:prstGeom prst="rect">
            <a:avLst/>
          </a:prstGeom>
        </p:spPr>
      </p:pic>
      <p:pic>
        <p:nvPicPr>
          <p:cNvPr id="97" name="图形 96" descr="固定">
            <a:extLst>
              <a:ext uri="{FF2B5EF4-FFF2-40B4-BE49-F238E27FC236}">
                <a16:creationId xmlns:a16="http://schemas.microsoft.com/office/drawing/2014/main" xmlns="" id="{563AB81C-FF96-42B3-8B95-02F121960F8F}"/>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xmlns="" r:embed="rId65"/>
              </a:ext>
            </a:extLst>
          </a:blip>
          <a:stretch>
            <a:fillRect/>
          </a:stretch>
        </p:blipFill>
        <p:spPr>
          <a:xfrm>
            <a:off x="9438639" y="5453381"/>
            <a:ext cx="914400" cy="914400"/>
          </a:xfrm>
          <a:prstGeom prst="rect">
            <a:avLst/>
          </a:prstGeom>
        </p:spPr>
      </p:pic>
      <p:pic>
        <p:nvPicPr>
          <p:cNvPr id="99" name="图形 98" descr="罗盘">
            <a:extLst>
              <a:ext uri="{FF2B5EF4-FFF2-40B4-BE49-F238E27FC236}">
                <a16:creationId xmlns:a16="http://schemas.microsoft.com/office/drawing/2014/main" xmlns="" id="{07F9781B-E749-4D80-BFE3-A9D8F3165C4A}"/>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xmlns="" r:embed="rId67"/>
              </a:ext>
            </a:extLst>
          </a:blip>
          <a:stretch>
            <a:fillRect/>
          </a:stretch>
        </p:blipFill>
        <p:spPr>
          <a:xfrm>
            <a:off x="10535920" y="5453381"/>
            <a:ext cx="914400" cy="914400"/>
          </a:xfrm>
          <a:prstGeom prst="rect">
            <a:avLst/>
          </a:prstGeom>
        </p:spPr>
      </p:pic>
      <p:sp>
        <p:nvSpPr>
          <p:cNvPr id="104" name="文本框 103">
            <a:extLst>
              <a:ext uri="{FF2B5EF4-FFF2-40B4-BE49-F238E27FC236}">
                <a16:creationId xmlns:a16="http://schemas.microsoft.com/office/drawing/2014/main" xmlns="" id="{3E7F8816-2120-47D9-9208-A96EDBDB1120}"/>
              </a:ext>
            </a:extLst>
          </p:cNvPr>
          <p:cNvSpPr txBox="1"/>
          <p:nvPr/>
        </p:nvSpPr>
        <p:spPr>
          <a:xfrm>
            <a:off x="660400" y="477163"/>
            <a:ext cx="2540000" cy="430887"/>
          </a:xfrm>
          <a:prstGeom prst="rect">
            <a:avLst/>
          </a:prstGeom>
          <a:noFill/>
        </p:spPr>
        <p:txBody>
          <a:bodyPr wrap="square" lIns="0" tIns="0" rIns="0" bIns="0" rtlCol="0">
            <a:spAutoFit/>
          </a:bodyPr>
          <a:lstStyle/>
          <a:p>
            <a:r>
              <a:rPr lang="zh-CN" altLang="en-US" sz="2800" b="1" dirty="0">
                <a:latin typeface="+mj-ea"/>
                <a:ea typeface="+mj-ea"/>
              </a:rPr>
              <a:t>建筑类</a:t>
            </a:r>
          </a:p>
        </p:txBody>
      </p:sp>
      <p:sp>
        <p:nvSpPr>
          <p:cNvPr id="105" name="文本框 104">
            <a:extLst>
              <a:ext uri="{FF2B5EF4-FFF2-40B4-BE49-F238E27FC236}">
                <a16:creationId xmlns:a16="http://schemas.microsoft.com/office/drawing/2014/main" xmlns="" id="{D314210F-D4F2-40D7-832B-3D804F977FD7}"/>
              </a:ext>
            </a:extLst>
          </p:cNvPr>
          <p:cNvSpPr txBox="1"/>
          <p:nvPr/>
        </p:nvSpPr>
        <p:spPr>
          <a:xfrm>
            <a:off x="660400" y="3634383"/>
            <a:ext cx="2540000" cy="430887"/>
          </a:xfrm>
          <a:prstGeom prst="rect">
            <a:avLst/>
          </a:prstGeom>
          <a:noFill/>
        </p:spPr>
        <p:txBody>
          <a:bodyPr wrap="square" lIns="0" tIns="0" rIns="0" bIns="0" rtlCol="0">
            <a:spAutoFit/>
          </a:bodyPr>
          <a:lstStyle/>
          <a:p>
            <a:r>
              <a:rPr lang="zh-CN" altLang="en-US" sz="2800" b="1" dirty="0">
                <a:latin typeface="+mj-ea"/>
                <a:ea typeface="+mj-ea"/>
              </a:rPr>
              <a:t>位置类</a:t>
            </a:r>
          </a:p>
        </p:txBody>
      </p:sp>
    </p:spTree>
    <p:extLst>
      <p:ext uri="{BB962C8B-B14F-4D97-AF65-F5344CB8AC3E}">
        <p14:creationId xmlns:p14="http://schemas.microsoft.com/office/powerpoint/2010/main" val="21035196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descr="宇航员">
            <a:extLst>
              <a:ext uri="{FF2B5EF4-FFF2-40B4-BE49-F238E27FC236}">
                <a16:creationId xmlns:a16="http://schemas.microsoft.com/office/drawing/2014/main" xmlns="" id="{71FAEF25-3F8D-4738-B300-B3908208A74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0400" y="1130300"/>
            <a:ext cx="914400" cy="914400"/>
          </a:xfrm>
          <a:prstGeom prst="rect">
            <a:avLst/>
          </a:prstGeom>
        </p:spPr>
      </p:pic>
      <p:pic>
        <p:nvPicPr>
          <p:cNvPr id="9" name="图形 8" descr="农民">
            <a:extLst>
              <a:ext uri="{FF2B5EF4-FFF2-40B4-BE49-F238E27FC236}">
                <a16:creationId xmlns:a16="http://schemas.microsoft.com/office/drawing/2014/main" xmlns="" id="{FDD23EDF-AF87-40DB-AEFA-02B17B3474A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757680" y="1130300"/>
            <a:ext cx="914400" cy="914400"/>
          </a:xfrm>
          <a:prstGeom prst="rect">
            <a:avLst/>
          </a:prstGeom>
        </p:spPr>
      </p:pic>
      <p:pic>
        <p:nvPicPr>
          <p:cNvPr id="11" name="图形 10" descr="厨师">
            <a:extLst>
              <a:ext uri="{FF2B5EF4-FFF2-40B4-BE49-F238E27FC236}">
                <a16:creationId xmlns:a16="http://schemas.microsoft.com/office/drawing/2014/main" xmlns="" id="{D03359DB-9C48-429D-B3FC-D092DEE34EF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854960" y="1130300"/>
            <a:ext cx="914400" cy="914400"/>
          </a:xfrm>
          <a:prstGeom prst="rect">
            <a:avLst/>
          </a:prstGeom>
        </p:spPr>
      </p:pic>
      <p:pic>
        <p:nvPicPr>
          <p:cNvPr id="13" name="图形 12" descr="服务员">
            <a:extLst>
              <a:ext uri="{FF2B5EF4-FFF2-40B4-BE49-F238E27FC236}">
                <a16:creationId xmlns:a16="http://schemas.microsoft.com/office/drawing/2014/main" xmlns="" id="{F5472566-71B3-4C0A-B7BF-F0953D7D400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952240" y="1130300"/>
            <a:ext cx="914400" cy="914400"/>
          </a:xfrm>
          <a:prstGeom prst="rect">
            <a:avLst/>
          </a:prstGeom>
        </p:spPr>
      </p:pic>
      <p:pic>
        <p:nvPicPr>
          <p:cNvPr id="15" name="图形 14" descr="牛仔">
            <a:extLst>
              <a:ext uri="{FF2B5EF4-FFF2-40B4-BE49-F238E27FC236}">
                <a16:creationId xmlns:a16="http://schemas.microsoft.com/office/drawing/2014/main" xmlns="" id="{8F2FB47C-0B41-4F09-8A63-30C9C8F389B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049520" y="1130300"/>
            <a:ext cx="914400" cy="914400"/>
          </a:xfrm>
          <a:prstGeom prst="rect">
            <a:avLst/>
          </a:prstGeom>
        </p:spPr>
      </p:pic>
      <p:pic>
        <p:nvPicPr>
          <p:cNvPr id="17" name="图形 16" descr="士兵">
            <a:extLst>
              <a:ext uri="{FF2B5EF4-FFF2-40B4-BE49-F238E27FC236}">
                <a16:creationId xmlns:a16="http://schemas.microsoft.com/office/drawing/2014/main" xmlns="" id="{C1DD68EB-9B81-4A32-B1D0-F6E444E053D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146800" y="1130300"/>
            <a:ext cx="914400" cy="914400"/>
          </a:xfrm>
          <a:prstGeom prst="rect">
            <a:avLst/>
          </a:prstGeom>
        </p:spPr>
      </p:pic>
      <p:pic>
        <p:nvPicPr>
          <p:cNvPr id="19" name="图形 18" descr="侦探">
            <a:extLst>
              <a:ext uri="{FF2B5EF4-FFF2-40B4-BE49-F238E27FC236}">
                <a16:creationId xmlns:a16="http://schemas.microsoft.com/office/drawing/2014/main" xmlns="" id="{05107B6C-73DE-41A7-9695-ED7983E41251}"/>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7244080" y="1130300"/>
            <a:ext cx="914400" cy="914400"/>
          </a:xfrm>
          <a:prstGeom prst="rect">
            <a:avLst/>
          </a:prstGeom>
        </p:spPr>
      </p:pic>
      <p:pic>
        <p:nvPicPr>
          <p:cNvPr id="21" name="图形 20" descr="警察">
            <a:extLst>
              <a:ext uri="{FF2B5EF4-FFF2-40B4-BE49-F238E27FC236}">
                <a16:creationId xmlns:a16="http://schemas.microsoft.com/office/drawing/2014/main" xmlns="" id="{EB980F8B-7199-4DE5-A75E-5CFEDFB63C7D}"/>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8341360" y="1130300"/>
            <a:ext cx="914400" cy="914400"/>
          </a:xfrm>
          <a:prstGeom prst="rect">
            <a:avLst/>
          </a:prstGeom>
        </p:spPr>
      </p:pic>
      <p:pic>
        <p:nvPicPr>
          <p:cNvPr id="23" name="图形 22" descr="消防员">
            <a:extLst>
              <a:ext uri="{FF2B5EF4-FFF2-40B4-BE49-F238E27FC236}">
                <a16:creationId xmlns:a16="http://schemas.microsoft.com/office/drawing/2014/main" xmlns="" id="{50D9E29F-66B5-4C72-8D41-2EE5CDAF3612}"/>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9438640" y="1130300"/>
            <a:ext cx="914400" cy="914400"/>
          </a:xfrm>
          <a:prstGeom prst="rect">
            <a:avLst/>
          </a:prstGeom>
        </p:spPr>
      </p:pic>
      <p:pic>
        <p:nvPicPr>
          <p:cNvPr id="25" name="图形 24" descr="管理员">
            <a:extLst>
              <a:ext uri="{FF2B5EF4-FFF2-40B4-BE49-F238E27FC236}">
                <a16:creationId xmlns:a16="http://schemas.microsoft.com/office/drawing/2014/main" xmlns="" id="{DB81BC70-BF28-4942-A089-2444CEC25293}"/>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10535920" y="1130300"/>
            <a:ext cx="914400" cy="914400"/>
          </a:xfrm>
          <a:prstGeom prst="rect">
            <a:avLst/>
          </a:prstGeom>
        </p:spPr>
      </p:pic>
      <p:pic>
        <p:nvPicPr>
          <p:cNvPr id="27" name="图形 26" descr="DJ">
            <a:extLst>
              <a:ext uri="{FF2B5EF4-FFF2-40B4-BE49-F238E27FC236}">
                <a16:creationId xmlns:a16="http://schemas.microsoft.com/office/drawing/2014/main" xmlns="" id="{9578AB62-C3DE-4213-B60E-0B37B9271ECE}"/>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660400" y="2227580"/>
            <a:ext cx="914400" cy="914400"/>
          </a:xfrm>
          <a:prstGeom prst="rect">
            <a:avLst/>
          </a:prstGeom>
        </p:spPr>
      </p:pic>
      <p:pic>
        <p:nvPicPr>
          <p:cNvPr id="29" name="图形 28" descr="指挥">
            <a:extLst>
              <a:ext uri="{FF2B5EF4-FFF2-40B4-BE49-F238E27FC236}">
                <a16:creationId xmlns:a16="http://schemas.microsoft.com/office/drawing/2014/main" xmlns="" id="{65AF4B21-9AA9-4386-B6F3-EDCFFB6E8B5B}"/>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1757680" y="2227580"/>
            <a:ext cx="914400" cy="914400"/>
          </a:xfrm>
          <a:prstGeom prst="rect">
            <a:avLst/>
          </a:prstGeom>
        </p:spPr>
      </p:pic>
      <p:pic>
        <p:nvPicPr>
          <p:cNvPr id="31" name="图形 30" descr="艺术家">
            <a:extLst>
              <a:ext uri="{FF2B5EF4-FFF2-40B4-BE49-F238E27FC236}">
                <a16:creationId xmlns:a16="http://schemas.microsoft.com/office/drawing/2014/main" xmlns="" id="{D01983EA-C31C-4D10-9C3D-3F8B40D702BA}"/>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tretch>
            <a:fillRect/>
          </a:stretch>
        </p:blipFill>
        <p:spPr>
          <a:xfrm>
            <a:off x="2854960" y="2227580"/>
            <a:ext cx="914400" cy="914400"/>
          </a:xfrm>
          <a:prstGeom prst="rect">
            <a:avLst/>
          </a:prstGeom>
        </p:spPr>
      </p:pic>
      <p:pic>
        <p:nvPicPr>
          <p:cNvPr id="33" name="图形 32" descr="法官">
            <a:extLst>
              <a:ext uri="{FF2B5EF4-FFF2-40B4-BE49-F238E27FC236}">
                <a16:creationId xmlns:a16="http://schemas.microsoft.com/office/drawing/2014/main" xmlns="" id="{AFD6CDE9-F173-44EC-9072-EFFBBC51DE06}"/>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tretch>
            <a:fillRect/>
          </a:stretch>
        </p:blipFill>
        <p:spPr>
          <a:xfrm>
            <a:off x="3952240" y="2227580"/>
            <a:ext cx="914400" cy="914400"/>
          </a:xfrm>
          <a:prstGeom prst="rect">
            <a:avLst/>
          </a:prstGeom>
        </p:spPr>
      </p:pic>
      <p:pic>
        <p:nvPicPr>
          <p:cNvPr id="35" name="图形 34" descr="科学家">
            <a:extLst>
              <a:ext uri="{FF2B5EF4-FFF2-40B4-BE49-F238E27FC236}">
                <a16:creationId xmlns:a16="http://schemas.microsoft.com/office/drawing/2014/main" xmlns="" id="{83C060F6-D945-4EB5-BA5D-E11EE956F93E}"/>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tretch>
            <a:fillRect/>
          </a:stretch>
        </p:blipFill>
        <p:spPr>
          <a:xfrm>
            <a:off x="5049520" y="2227580"/>
            <a:ext cx="914400" cy="914400"/>
          </a:xfrm>
          <a:prstGeom prst="rect">
            <a:avLst/>
          </a:prstGeom>
        </p:spPr>
      </p:pic>
      <p:pic>
        <p:nvPicPr>
          <p:cNvPr id="37" name="图形 36" descr="教授">
            <a:extLst>
              <a:ext uri="{FF2B5EF4-FFF2-40B4-BE49-F238E27FC236}">
                <a16:creationId xmlns:a16="http://schemas.microsoft.com/office/drawing/2014/main" xmlns="" id="{A654BB7F-A02A-4ACC-A297-15CF29DBDA57}"/>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tretch>
            <a:fillRect/>
          </a:stretch>
        </p:blipFill>
        <p:spPr>
          <a:xfrm>
            <a:off x="6146800" y="2227580"/>
            <a:ext cx="914400" cy="914400"/>
          </a:xfrm>
          <a:prstGeom prst="rect">
            <a:avLst/>
          </a:prstGeom>
        </p:spPr>
      </p:pic>
      <p:pic>
        <p:nvPicPr>
          <p:cNvPr id="39" name="图形 38" descr="办公室职员">
            <a:extLst>
              <a:ext uri="{FF2B5EF4-FFF2-40B4-BE49-F238E27FC236}">
                <a16:creationId xmlns:a16="http://schemas.microsoft.com/office/drawing/2014/main" xmlns="" id="{AE0D4D00-7568-4C5A-9956-2BCE1A03BED8}"/>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tretch>
            <a:fillRect/>
          </a:stretch>
        </p:blipFill>
        <p:spPr>
          <a:xfrm>
            <a:off x="7244080" y="2227580"/>
            <a:ext cx="914400" cy="914400"/>
          </a:xfrm>
          <a:prstGeom prst="rect">
            <a:avLst/>
          </a:prstGeom>
        </p:spPr>
      </p:pic>
      <p:pic>
        <p:nvPicPr>
          <p:cNvPr id="41" name="图形 40" descr="程序员">
            <a:extLst>
              <a:ext uri="{FF2B5EF4-FFF2-40B4-BE49-F238E27FC236}">
                <a16:creationId xmlns:a16="http://schemas.microsoft.com/office/drawing/2014/main" xmlns="" id="{360BD251-4127-4C80-A8BB-A842582C67F6}"/>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xmlns="" r:embed="rId37"/>
              </a:ext>
            </a:extLst>
          </a:blip>
          <a:stretch>
            <a:fillRect/>
          </a:stretch>
        </p:blipFill>
        <p:spPr>
          <a:xfrm>
            <a:off x="8341360" y="2227580"/>
            <a:ext cx="914400" cy="914400"/>
          </a:xfrm>
          <a:prstGeom prst="rect">
            <a:avLst/>
          </a:prstGeom>
        </p:spPr>
      </p:pic>
      <p:pic>
        <p:nvPicPr>
          <p:cNvPr id="43" name="图形 42" descr="指示">
            <a:extLst>
              <a:ext uri="{FF2B5EF4-FFF2-40B4-BE49-F238E27FC236}">
                <a16:creationId xmlns:a16="http://schemas.microsoft.com/office/drawing/2014/main" xmlns="" id="{5B95F0F0-17CE-48CE-BB36-FAA712A11BDB}"/>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tretch>
            <a:fillRect/>
          </a:stretch>
        </p:blipFill>
        <p:spPr>
          <a:xfrm>
            <a:off x="9438640" y="2227580"/>
            <a:ext cx="914400" cy="914400"/>
          </a:xfrm>
          <a:prstGeom prst="rect">
            <a:avLst/>
          </a:prstGeom>
        </p:spPr>
      </p:pic>
      <p:pic>
        <p:nvPicPr>
          <p:cNvPr id="45" name="图形 44" descr="医生">
            <a:extLst>
              <a:ext uri="{FF2B5EF4-FFF2-40B4-BE49-F238E27FC236}">
                <a16:creationId xmlns:a16="http://schemas.microsoft.com/office/drawing/2014/main" xmlns="" id="{27ED933F-0150-4CAD-B390-D4222470B958}"/>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tretch>
            <a:fillRect/>
          </a:stretch>
        </p:blipFill>
        <p:spPr>
          <a:xfrm>
            <a:off x="10535920" y="2227580"/>
            <a:ext cx="914400" cy="914400"/>
          </a:xfrm>
          <a:prstGeom prst="rect">
            <a:avLst/>
          </a:prstGeom>
        </p:spPr>
      </p:pic>
      <p:pic>
        <p:nvPicPr>
          <p:cNvPr id="47" name="图形 46" descr="兽医">
            <a:extLst>
              <a:ext uri="{FF2B5EF4-FFF2-40B4-BE49-F238E27FC236}">
                <a16:creationId xmlns:a16="http://schemas.microsoft.com/office/drawing/2014/main" xmlns="" id="{37AF07C5-920D-4671-9EFF-4F8ECF57AAF5}"/>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tretch>
            <a:fillRect/>
          </a:stretch>
        </p:blipFill>
        <p:spPr>
          <a:xfrm>
            <a:off x="660400" y="3324860"/>
            <a:ext cx="914400" cy="914400"/>
          </a:xfrm>
          <a:prstGeom prst="rect">
            <a:avLst/>
          </a:prstGeom>
        </p:spPr>
      </p:pic>
      <p:pic>
        <p:nvPicPr>
          <p:cNvPr id="49" name="图形 48" descr="建筑工人">
            <a:extLst>
              <a:ext uri="{FF2B5EF4-FFF2-40B4-BE49-F238E27FC236}">
                <a16:creationId xmlns:a16="http://schemas.microsoft.com/office/drawing/2014/main" xmlns="" id="{71C79498-222B-48F9-817D-E72139BCB91A}"/>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tretch>
            <a:fillRect/>
          </a:stretch>
        </p:blipFill>
        <p:spPr>
          <a:xfrm>
            <a:off x="1757680" y="3324860"/>
            <a:ext cx="914400" cy="914400"/>
          </a:xfrm>
          <a:prstGeom prst="rect">
            <a:avLst/>
          </a:prstGeom>
        </p:spPr>
      </p:pic>
      <p:pic>
        <p:nvPicPr>
          <p:cNvPr id="51" name="图形 50" descr="电气">
            <a:extLst>
              <a:ext uri="{FF2B5EF4-FFF2-40B4-BE49-F238E27FC236}">
                <a16:creationId xmlns:a16="http://schemas.microsoft.com/office/drawing/2014/main" xmlns="" id="{4DA0E650-29DD-4986-91F9-F1217E4F00E8}"/>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tretch>
            <a:fillRect/>
          </a:stretch>
        </p:blipFill>
        <p:spPr>
          <a:xfrm>
            <a:off x="2854960" y="3324860"/>
            <a:ext cx="914400" cy="914400"/>
          </a:xfrm>
          <a:prstGeom prst="rect">
            <a:avLst/>
          </a:prstGeom>
        </p:spPr>
      </p:pic>
      <p:pic>
        <p:nvPicPr>
          <p:cNvPr id="53" name="图形 52" descr="焊工">
            <a:extLst>
              <a:ext uri="{FF2B5EF4-FFF2-40B4-BE49-F238E27FC236}">
                <a16:creationId xmlns:a16="http://schemas.microsoft.com/office/drawing/2014/main" xmlns="" id="{B214690C-D112-45FB-A4C1-4BA70BF004E5}"/>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tretch>
            <a:fillRect/>
          </a:stretch>
        </p:blipFill>
        <p:spPr>
          <a:xfrm>
            <a:off x="3952240" y="3324860"/>
            <a:ext cx="914400" cy="914400"/>
          </a:xfrm>
          <a:prstGeom prst="rect">
            <a:avLst/>
          </a:prstGeom>
        </p:spPr>
      </p:pic>
      <p:sp>
        <p:nvSpPr>
          <p:cNvPr id="55" name="文本框 54">
            <a:extLst>
              <a:ext uri="{FF2B5EF4-FFF2-40B4-BE49-F238E27FC236}">
                <a16:creationId xmlns:a16="http://schemas.microsoft.com/office/drawing/2014/main" xmlns="" id="{E6A740C7-4A9C-439A-8F8E-E7255F6DEE2B}"/>
              </a:ext>
            </a:extLst>
          </p:cNvPr>
          <p:cNvSpPr txBox="1"/>
          <p:nvPr/>
        </p:nvSpPr>
        <p:spPr>
          <a:xfrm>
            <a:off x="660400" y="477163"/>
            <a:ext cx="2540000" cy="430887"/>
          </a:xfrm>
          <a:prstGeom prst="rect">
            <a:avLst/>
          </a:prstGeom>
          <a:noFill/>
        </p:spPr>
        <p:txBody>
          <a:bodyPr wrap="square" lIns="0" tIns="0" rIns="0" bIns="0" rtlCol="0">
            <a:spAutoFit/>
          </a:bodyPr>
          <a:lstStyle/>
          <a:p>
            <a:r>
              <a:rPr lang="zh-CN" altLang="en-US" sz="2800" b="1" dirty="0">
                <a:latin typeface="+mj-ea"/>
                <a:ea typeface="+mj-ea"/>
              </a:rPr>
              <a:t>职业类</a:t>
            </a:r>
          </a:p>
        </p:txBody>
      </p:sp>
    </p:spTree>
    <p:extLst>
      <p:ext uri="{BB962C8B-B14F-4D97-AF65-F5344CB8AC3E}">
        <p14:creationId xmlns:p14="http://schemas.microsoft.com/office/powerpoint/2010/main" val="2359640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5631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6802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CF7D67C8-498A-4EC0-A075-528FCB8EA1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24507466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老张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286165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7">
            <a:extLst>
              <a:ext uri="{FF2B5EF4-FFF2-40B4-BE49-F238E27FC236}">
                <a16:creationId xmlns:a16="http://schemas.microsoft.com/office/drawing/2014/main" xmlns="" id="{C1FA2843-CE3E-4B95-83B3-933CBBADDFDA}"/>
              </a:ext>
            </a:extLst>
          </p:cNvPr>
          <p:cNvSpPr/>
          <p:nvPr/>
        </p:nvSpPr>
        <p:spPr>
          <a:xfrm>
            <a:off x="-1" y="1405077"/>
            <a:ext cx="12192001" cy="4972863"/>
          </a:xfrm>
          <a:custGeom>
            <a:avLst/>
            <a:gdLst>
              <a:gd name="connsiteX0" fmla="*/ 108000 w 2613291"/>
              <a:gd name="connsiteY0" fmla="*/ 0 h 3447622"/>
              <a:gd name="connsiteX1" fmla="*/ 2505291 w 2613291"/>
              <a:gd name="connsiteY1" fmla="*/ 0 h 3447622"/>
              <a:gd name="connsiteX2" fmla="*/ 2613291 w 2613291"/>
              <a:gd name="connsiteY2" fmla="*/ 108000 h 3447622"/>
              <a:gd name="connsiteX3" fmla="*/ 2613291 w 2613291"/>
              <a:gd name="connsiteY3" fmla="*/ 3339622 h 3447622"/>
              <a:gd name="connsiteX4" fmla="*/ 2505291 w 2613291"/>
              <a:gd name="connsiteY4" fmla="*/ 3447622 h 3447622"/>
              <a:gd name="connsiteX5" fmla="*/ 108000 w 2613291"/>
              <a:gd name="connsiteY5" fmla="*/ 3447622 h 3447622"/>
              <a:gd name="connsiteX6" fmla="*/ 0 w 2613291"/>
              <a:gd name="connsiteY6" fmla="*/ 3339622 h 3447622"/>
              <a:gd name="connsiteX7" fmla="*/ 0 w 2613291"/>
              <a:gd name="connsiteY7" fmla="*/ 108000 h 3447622"/>
              <a:gd name="connsiteX8" fmla="*/ 108000 w 2613291"/>
              <a:gd name="connsiteY8" fmla="*/ 0 h 344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3291" h="3447622">
                <a:moveTo>
                  <a:pt x="108000" y="0"/>
                </a:moveTo>
                <a:lnTo>
                  <a:pt x="2505291" y="0"/>
                </a:lnTo>
                <a:cubicBezTo>
                  <a:pt x="2564907" y="0"/>
                  <a:pt x="2613291" y="48384"/>
                  <a:pt x="2613291" y="108000"/>
                </a:cubicBezTo>
                <a:lnTo>
                  <a:pt x="2613291" y="3339622"/>
                </a:lnTo>
                <a:cubicBezTo>
                  <a:pt x="2613291" y="3399238"/>
                  <a:pt x="2564907" y="3447622"/>
                  <a:pt x="2505291" y="3447622"/>
                </a:cubicBezTo>
                <a:lnTo>
                  <a:pt x="108000" y="3447622"/>
                </a:lnTo>
                <a:cubicBezTo>
                  <a:pt x="48384" y="3447622"/>
                  <a:pt x="0" y="3399238"/>
                  <a:pt x="0" y="3339622"/>
                </a:cubicBezTo>
                <a:lnTo>
                  <a:pt x="0" y="108000"/>
                </a:lnTo>
                <a:cubicBezTo>
                  <a:pt x="0" y="48384"/>
                  <a:pt x="48384" y="0"/>
                  <a:pt x="108000" y="0"/>
                </a:cubicBezTo>
              </a:path>
            </a:pathLst>
          </a:custGeom>
          <a:solidFill>
            <a:schemeClr val="accent1">
              <a:lumMod val="20000"/>
              <a:lumOff val="80000"/>
              <a:alpha val="30000"/>
            </a:schemeClr>
          </a:solidFill>
          <a:ln w="12700" cap="flat" cmpd="sng" algn="ctr">
            <a:noFill/>
            <a:prstDash val="solid"/>
            <a:miter lim="800000"/>
          </a:ln>
          <a:effectLst>
            <a:outerShdw blurRad="127000" dir="18900000" sy="23000" kx="-1200000" algn="bl" rotWithShape="0">
              <a:schemeClr val="tx1">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占位符 4">
            <a:extLst>
              <a:ext uri="{FF2B5EF4-FFF2-40B4-BE49-F238E27FC236}">
                <a16:creationId xmlns:a16="http://schemas.microsoft.com/office/drawing/2014/main" xmlns="" id="{0295DE66-083E-4B8C-B8F1-CAD9DD2F7F5B}"/>
              </a:ext>
            </a:extLst>
          </p:cNvPr>
          <p:cNvSpPr>
            <a:spLocks noGrp="1"/>
          </p:cNvSpPr>
          <p:nvPr>
            <p:ph type="body" sz="quarter" idx="10"/>
          </p:nvPr>
        </p:nvSpPr>
        <p:spPr/>
        <p:txBody>
          <a:bodyPr/>
          <a:lstStyle/>
          <a:p>
            <a:pPr lvl="0"/>
            <a:r>
              <a:rPr lang="en-US" altLang="zh-CN" dirty="0"/>
              <a:t>02.</a:t>
            </a:r>
            <a:r>
              <a:rPr lang="zh-CN" altLang="en-US" dirty="0"/>
              <a:t>市场分析</a:t>
            </a:r>
          </a:p>
        </p:txBody>
      </p:sp>
      <p:sp>
        <p:nvSpPr>
          <p:cNvPr id="6" name="文本占位符 5">
            <a:extLst>
              <a:ext uri="{FF2B5EF4-FFF2-40B4-BE49-F238E27FC236}">
                <a16:creationId xmlns:a16="http://schemas.microsoft.com/office/drawing/2014/main" xmlns="" id="{DEFE8B3E-374B-4451-A028-8617CBCE8134}"/>
              </a:ext>
            </a:extLst>
          </p:cNvPr>
          <p:cNvSpPr>
            <a:spLocks noGrp="1"/>
          </p:cNvSpPr>
          <p:nvPr>
            <p:ph type="body" sz="quarter" idx="11"/>
          </p:nvPr>
        </p:nvSpPr>
        <p:spPr/>
        <p:txBody>
          <a:bodyPr/>
          <a:lstStyle/>
          <a:p>
            <a:pPr lvl="0"/>
            <a:r>
              <a:rPr lang="en-US" altLang="zh-CN" dirty="0"/>
              <a:t>MARKET ANALYSIS</a:t>
            </a:r>
          </a:p>
        </p:txBody>
      </p:sp>
      <p:sp>
        <p:nvSpPr>
          <p:cNvPr id="15" name="矩形 14">
            <a:extLst>
              <a:ext uri="{FF2B5EF4-FFF2-40B4-BE49-F238E27FC236}">
                <a16:creationId xmlns:a16="http://schemas.microsoft.com/office/drawing/2014/main" xmlns="" id="{EB38CFA9-34C5-4FE7-BE34-0B6CED26BBA3}"/>
              </a:ext>
            </a:extLst>
          </p:cNvPr>
          <p:cNvSpPr/>
          <p:nvPr/>
        </p:nvSpPr>
        <p:spPr>
          <a:xfrm>
            <a:off x="660400" y="2626135"/>
            <a:ext cx="4695647" cy="1066126"/>
          </a:xfrm>
          <a:prstGeom prst="rect">
            <a:avLst/>
          </a:prstGeom>
          <a:noFill/>
        </p:spPr>
        <p:txBody>
          <a:bodyPr wrap="square" lIns="0" tIns="0" rIns="0" bIns="0">
            <a:spAutoFit/>
          </a:bodyPr>
          <a:lstStyle/>
          <a:p>
            <a:pPr algn="just">
              <a:lnSpc>
                <a:spcPct val="150000"/>
              </a:lnSpc>
            </a:pPr>
            <a:r>
              <a:rPr lang="en-US" altLang="zh-CN" sz="1600" dirty="0">
                <a:latin typeface="+mn-ea"/>
              </a:rPr>
              <a:t>XX</a:t>
            </a:r>
            <a:r>
              <a:rPr lang="zh-CN" altLang="en-US" sz="1600" dirty="0">
                <a:latin typeface="+mn-ea"/>
              </a:rPr>
              <a:t>金融成立于</a:t>
            </a:r>
            <a:r>
              <a:rPr lang="en-US" altLang="zh-CN" sz="1600" dirty="0">
                <a:latin typeface="+mn-ea"/>
              </a:rPr>
              <a:t>2010</a:t>
            </a:r>
            <a:r>
              <a:rPr lang="zh-CN" altLang="en-US" sz="1600" dirty="0">
                <a:latin typeface="+mn-ea"/>
              </a:rPr>
              <a:t>年</a:t>
            </a:r>
            <a:r>
              <a:rPr lang="en-US" altLang="zh-CN" sz="1600" dirty="0">
                <a:latin typeface="+mn-ea"/>
              </a:rPr>
              <a:t>10</a:t>
            </a:r>
            <a:r>
              <a:rPr lang="zh-CN" altLang="en-US" sz="1600" dirty="0">
                <a:latin typeface="+mn-ea"/>
              </a:rPr>
              <a:t>月，是</a:t>
            </a:r>
            <a:r>
              <a:rPr lang="en-US" altLang="zh-CN" sz="1600" dirty="0">
                <a:latin typeface="+mn-ea"/>
              </a:rPr>
              <a:t>XX</a:t>
            </a:r>
            <a:r>
              <a:rPr lang="zh-CN" altLang="en-US" sz="1600" dirty="0">
                <a:latin typeface="+mn-ea"/>
              </a:rPr>
              <a:t>集团打造的“一站式”在线投融资平台，</a:t>
            </a:r>
            <a:r>
              <a:rPr lang="en-US" altLang="zh-CN" sz="1600" dirty="0">
                <a:latin typeface="+mn-ea"/>
              </a:rPr>
              <a:t>XX</a:t>
            </a:r>
            <a:r>
              <a:rPr lang="zh-CN" altLang="en-US" sz="1600" dirty="0">
                <a:latin typeface="+mn-ea"/>
              </a:rPr>
              <a:t>致力于打造“为用户创造更多消费和投资价值持续发展的金融科技服务平台”。</a:t>
            </a:r>
          </a:p>
        </p:txBody>
      </p:sp>
      <p:grpSp>
        <p:nvGrpSpPr>
          <p:cNvPr id="16" name="组合 15">
            <a:extLst>
              <a:ext uri="{FF2B5EF4-FFF2-40B4-BE49-F238E27FC236}">
                <a16:creationId xmlns:a16="http://schemas.microsoft.com/office/drawing/2014/main" xmlns="" id="{9685F8B6-2BFD-414E-BD5D-ABC37461EDE0}"/>
              </a:ext>
            </a:extLst>
          </p:cNvPr>
          <p:cNvGrpSpPr/>
          <p:nvPr/>
        </p:nvGrpSpPr>
        <p:grpSpPr>
          <a:xfrm>
            <a:off x="9542777" y="341302"/>
            <a:ext cx="1976121" cy="788291"/>
            <a:chOff x="1651086" y="1188625"/>
            <a:chExt cx="1122851" cy="447914"/>
          </a:xfrm>
          <a:solidFill>
            <a:schemeClr val="accent2"/>
          </a:solidFill>
        </p:grpSpPr>
        <p:sp>
          <p:nvSpPr>
            <p:cNvPr id="21" name="Rectangle 4">
              <a:extLst>
                <a:ext uri="{FF2B5EF4-FFF2-40B4-BE49-F238E27FC236}">
                  <a16:creationId xmlns:a16="http://schemas.microsoft.com/office/drawing/2014/main" xmlns="" id="{52E5F51B-1AEF-4F9A-9A4A-23A209162EE3}"/>
                </a:ext>
              </a:extLst>
            </p:cNvPr>
            <p:cNvSpPr/>
            <p:nvPr/>
          </p:nvSpPr>
          <p:spPr>
            <a:xfrm>
              <a:off x="1651086" y="1188625"/>
              <a:ext cx="1122851" cy="294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j-ea"/>
                  <a:ea typeface="+mj-ea"/>
                  <a:cs typeface="Montserrat" charset="0"/>
                </a:rPr>
                <a:t>2.1 </a:t>
              </a:r>
              <a:r>
                <a:rPr lang="zh-CN" altLang="en-US" sz="2000" b="1" dirty="0">
                  <a:solidFill>
                    <a:schemeClr val="tx1"/>
                  </a:solidFill>
                  <a:latin typeface="+mj-ea"/>
                  <a:ea typeface="+mj-ea"/>
                  <a:cs typeface="Montserrat" charset="0"/>
                </a:rPr>
                <a:t>市场</a:t>
              </a:r>
              <a:r>
                <a:rPr kumimoji="0" lang="zh-CN" altLang="en-US" sz="2000" b="1" i="0" u="none" strike="noStrike" kern="1200" cap="none" spc="0" normalizeH="0" baseline="0" noProof="0" dirty="0">
                  <a:ln>
                    <a:noFill/>
                  </a:ln>
                  <a:solidFill>
                    <a:schemeClr val="tx1"/>
                  </a:solidFill>
                  <a:effectLst/>
                  <a:uLnTx/>
                  <a:uFillTx/>
                  <a:latin typeface="+mj-ea"/>
                  <a:ea typeface="+mj-ea"/>
                  <a:cs typeface="Montserrat" charset="0"/>
                </a:rPr>
                <a:t>现状</a:t>
              </a:r>
            </a:p>
          </p:txBody>
        </p:sp>
        <p:sp>
          <p:nvSpPr>
            <p:cNvPr id="23" name="Right Triangle 5">
              <a:extLst>
                <a:ext uri="{FF2B5EF4-FFF2-40B4-BE49-F238E27FC236}">
                  <a16:creationId xmlns:a16="http://schemas.microsoft.com/office/drawing/2014/main" xmlns="" id="{FFA903D2-ACAC-466C-A374-C17487B424CE}"/>
                </a:ext>
              </a:extLst>
            </p:cNvPr>
            <p:cNvSpPr/>
            <p:nvPr/>
          </p:nvSpPr>
          <p:spPr>
            <a:xfrm flipV="1">
              <a:off x="2620256" y="1482859"/>
              <a:ext cx="153680" cy="15368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aphicFrame>
        <p:nvGraphicFramePr>
          <p:cNvPr id="27" name="图表 26">
            <a:extLst>
              <a:ext uri="{FF2B5EF4-FFF2-40B4-BE49-F238E27FC236}">
                <a16:creationId xmlns:a16="http://schemas.microsoft.com/office/drawing/2014/main" xmlns="" id="{E0420FD9-0592-4BD9-AD2C-3456CA829B79}"/>
              </a:ext>
            </a:extLst>
          </p:cNvPr>
          <p:cNvGraphicFramePr/>
          <p:nvPr>
            <p:extLst>
              <p:ext uri="{D42A27DB-BD31-4B8C-83A1-F6EECF244321}">
                <p14:modId xmlns:p14="http://schemas.microsoft.com/office/powerpoint/2010/main" val="1677851805"/>
              </p:ext>
            </p:extLst>
          </p:nvPr>
        </p:nvGraphicFramePr>
        <p:xfrm>
          <a:off x="6083296" y="2409335"/>
          <a:ext cx="5575303" cy="3589536"/>
        </p:xfrm>
        <a:graphic>
          <a:graphicData uri="http://schemas.openxmlformats.org/drawingml/2006/chart">
            <c:chart xmlns:c="http://schemas.openxmlformats.org/drawingml/2006/chart" xmlns:r="http://schemas.openxmlformats.org/officeDocument/2006/relationships" r:id="rId2"/>
          </a:graphicData>
        </a:graphic>
      </p:graphicFrame>
      <p:sp>
        <p:nvSpPr>
          <p:cNvPr id="34" name="任意多边形: 形状 33">
            <a:extLst>
              <a:ext uri="{FF2B5EF4-FFF2-40B4-BE49-F238E27FC236}">
                <a16:creationId xmlns:a16="http://schemas.microsoft.com/office/drawing/2014/main" xmlns="" id="{C7477C35-F590-4365-9C1A-8E4F42A52C16}"/>
              </a:ext>
            </a:extLst>
          </p:cNvPr>
          <p:cNvSpPr/>
          <p:nvPr/>
        </p:nvSpPr>
        <p:spPr>
          <a:xfrm>
            <a:off x="660400" y="2065966"/>
            <a:ext cx="1381942"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5" name="文本框 34">
            <a:extLst>
              <a:ext uri="{FF2B5EF4-FFF2-40B4-BE49-F238E27FC236}">
                <a16:creationId xmlns:a16="http://schemas.microsoft.com/office/drawing/2014/main" xmlns="" id="{DA234770-6428-443F-851A-037C1473E1B0}"/>
              </a:ext>
            </a:extLst>
          </p:cNvPr>
          <p:cNvSpPr txBox="1"/>
          <p:nvPr/>
        </p:nvSpPr>
        <p:spPr>
          <a:xfrm>
            <a:off x="660400" y="1866175"/>
            <a:ext cx="1384995" cy="307777"/>
          </a:xfrm>
          <a:prstGeom prst="rect">
            <a:avLst/>
          </a:prstGeom>
          <a:noFill/>
        </p:spPr>
        <p:txBody>
          <a:bodyPr wrap="none" lIns="0" tIns="0" rIns="0" bIns="0">
            <a:spAutoFit/>
          </a:bodyPr>
          <a:lstStyle/>
          <a:p>
            <a:r>
              <a:rPr lang="en-US" altLang="zh-CN" sz="2000" b="1" dirty="0">
                <a:latin typeface="+mj-ea"/>
                <a:ea typeface="+mj-ea"/>
              </a:rPr>
              <a:t>XX</a:t>
            </a:r>
            <a:r>
              <a:rPr lang="zh-CN" altLang="en-US" sz="2000" b="1" dirty="0">
                <a:latin typeface="+mj-ea"/>
                <a:ea typeface="+mj-ea"/>
              </a:rPr>
              <a:t>金融项目</a:t>
            </a:r>
          </a:p>
        </p:txBody>
      </p:sp>
      <p:sp>
        <p:nvSpPr>
          <p:cNvPr id="36" name="任意多边形: 形状 35">
            <a:extLst>
              <a:ext uri="{FF2B5EF4-FFF2-40B4-BE49-F238E27FC236}">
                <a16:creationId xmlns:a16="http://schemas.microsoft.com/office/drawing/2014/main" xmlns="" id="{E99C1FAD-65D7-400F-825E-1FC5EC486AA8}"/>
              </a:ext>
            </a:extLst>
          </p:cNvPr>
          <p:cNvSpPr/>
          <p:nvPr/>
        </p:nvSpPr>
        <p:spPr>
          <a:xfrm>
            <a:off x="6086349" y="2065966"/>
            <a:ext cx="1894903"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endParaRPr>
          </a:p>
        </p:txBody>
      </p:sp>
      <p:sp>
        <p:nvSpPr>
          <p:cNvPr id="37" name="文本框 36">
            <a:extLst>
              <a:ext uri="{FF2B5EF4-FFF2-40B4-BE49-F238E27FC236}">
                <a16:creationId xmlns:a16="http://schemas.microsoft.com/office/drawing/2014/main" xmlns="" id="{6FCBC3EA-24AC-4EED-BCA4-8625C40A7910}"/>
              </a:ext>
            </a:extLst>
          </p:cNvPr>
          <p:cNvSpPr txBox="1"/>
          <p:nvPr/>
        </p:nvSpPr>
        <p:spPr>
          <a:xfrm>
            <a:off x="6083297" y="1866175"/>
            <a:ext cx="1897955" cy="307777"/>
          </a:xfrm>
          <a:prstGeom prst="rect">
            <a:avLst/>
          </a:prstGeom>
          <a:noFill/>
        </p:spPr>
        <p:txBody>
          <a:bodyPr wrap="none" lIns="0" tIns="0" rIns="0" bIns="0">
            <a:spAutoFit/>
          </a:bodyPr>
          <a:lstStyle/>
          <a:p>
            <a:r>
              <a:rPr lang="en-US" altLang="zh-CN" sz="2000" b="1" dirty="0">
                <a:latin typeface="+mj-ea"/>
                <a:ea typeface="+mj-ea"/>
              </a:rPr>
              <a:t>XX</a:t>
            </a:r>
            <a:r>
              <a:rPr lang="zh-CN" altLang="en-US" sz="2000" b="1" dirty="0">
                <a:latin typeface="+mj-ea"/>
                <a:ea typeface="+mj-ea"/>
              </a:rPr>
              <a:t>金融用户结构</a:t>
            </a:r>
          </a:p>
        </p:txBody>
      </p:sp>
      <p:sp>
        <p:nvSpPr>
          <p:cNvPr id="41" name="矩形 40">
            <a:extLst>
              <a:ext uri="{FF2B5EF4-FFF2-40B4-BE49-F238E27FC236}">
                <a16:creationId xmlns:a16="http://schemas.microsoft.com/office/drawing/2014/main" xmlns="" id="{FF387A82-5625-4B26-B419-616A1CBCAF26}"/>
              </a:ext>
            </a:extLst>
          </p:cNvPr>
          <p:cNvSpPr/>
          <p:nvPr/>
        </p:nvSpPr>
        <p:spPr>
          <a:xfrm>
            <a:off x="660400" y="4311104"/>
            <a:ext cx="4695647" cy="1066126"/>
          </a:xfrm>
          <a:prstGeom prst="rect">
            <a:avLst/>
          </a:prstGeom>
          <a:noFill/>
        </p:spPr>
        <p:txBody>
          <a:bodyPr wrap="square" lIns="0" tIns="0" rIns="0" bIns="0">
            <a:spAutoFit/>
          </a:bodyPr>
          <a:lstStyle/>
          <a:p>
            <a:pPr algn="just">
              <a:lnSpc>
                <a:spcPct val="150000"/>
              </a:lnSpc>
            </a:pPr>
            <a:r>
              <a:rPr lang="en-US" altLang="zh-CN" sz="1600" dirty="0">
                <a:latin typeface="+mn-ea"/>
              </a:rPr>
              <a:t>XX</a:t>
            </a:r>
            <a:r>
              <a:rPr lang="zh-CN" altLang="en-US" sz="1600" dirty="0">
                <a:latin typeface="+mn-ea"/>
              </a:rPr>
              <a:t>金融成立于</a:t>
            </a:r>
            <a:r>
              <a:rPr lang="en-US" altLang="zh-CN" sz="1600" dirty="0">
                <a:latin typeface="+mn-ea"/>
              </a:rPr>
              <a:t>2010</a:t>
            </a:r>
            <a:r>
              <a:rPr lang="zh-CN" altLang="en-US" sz="1600" dirty="0">
                <a:latin typeface="+mn-ea"/>
              </a:rPr>
              <a:t>年</a:t>
            </a:r>
            <a:r>
              <a:rPr lang="en-US" altLang="zh-CN" sz="1600" dirty="0">
                <a:latin typeface="+mn-ea"/>
              </a:rPr>
              <a:t>10</a:t>
            </a:r>
            <a:r>
              <a:rPr lang="zh-CN" altLang="en-US" sz="1600" dirty="0">
                <a:latin typeface="+mn-ea"/>
              </a:rPr>
              <a:t>月，是</a:t>
            </a:r>
            <a:r>
              <a:rPr lang="en-US" altLang="zh-CN" sz="1600" dirty="0">
                <a:latin typeface="+mn-ea"/>
              </a:rPr>
              <a:t>XX</a:t>
            </a:r>
            <a:r>
              <a:rPr lang="zh-CN" altLang="en-US" sz="1600" dirty="0">
                <a:latin typeface="+mn-ea"/>
              </a:rPr>
              <a:t>集团打造的“一站式”在线投融资平台，</a:t>
            </a:r>
            <a:r>
              <a:rPr lang="en-US" altLang="zh-CN" sz="1600" dirty="0">
                <a:latin typeface="+mn-ea"/>
              </a:rPr>
              <a:t>XX</a:t>
            </a:r>
            <a:r>
              <a:rPr lang="zh-CN" altLang="en-US" sz="1600" dirty="0">
                <a:latin typeface="+mn-ea"/>
              </a:rPr>
              <a:t>致力于打造“为用户创造更多消费和投资价值持续发展的金融科技服务平台”。</a:t>
            </a:r>
          </a:p>
        </p:txBody>
      </p:sp>
      <p:cxnSp>
        <p:nvCxnSpPr>
          <p:cNvPr id="42" name="直接连接符 41">
            <a:extLst>
              <a:ext uri="{FF2B5EF4-FFF2-40B4-BE49-F238E27FC236}">
                <a16:creationId xmlns:a16="http://schemas.microsoft.com/office/drawing/2014/main" xmlns="" id="{9C1CA87E-CE7D-4D97-BF23-FEAB6FF8A63A}"/>
              </a:ext>
            </a:extLst>
          </p:cNvPr>
          <p:cNvCxnSpPr>
            <a:cxnSpLocks/>
          </p:cNvCxnSpPr>
          <p:nvPr/>
        </p:nvCxnSpPr>
        <p:spPr>
          <a:xfrm>
            <a:off x="660400" y="5867142"/>
            <a:ext cx="196596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6516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132046;#379709;#407224;"/>
</p:tagLst>
</file>

<file path=ppt/tags/tag3.xml><?xml version="1.0" encoding="utf-8"?>
<p:tagLst xmlns:a="http://schemas.openxmlformats.org/drawingml/2006/main" xmlns:r="http://schemas.openxmlformats.org/officeDocument/2006/relationships" xmlns:p="http://schemas.openxmlformats.org/presentationml/2006/main">
  <p:tag name="ISLIDE.ICON" val="#372834;"/>
</p:tagLst>
</file>

<file path=ppt/tags/tag4.xml><?xml version="1.0" encoding="utf-8"?>
<p:tagLst xmlns:a="http://schemas.openxmlformats.org/drawingml/2006/main" xmlns:r="http://schemas.openxmlformats.org/officeDocument/2006/relationships" xmlns:p="http://schemas.openxmlformats.org/presentationml/2006/main">
  <p:tag name="ISLIDE.ICON" val="#368816;"/>
</p:tagLst>
</file>

<file path=ppt/tags/tag5.xml><?xml version="1.0" encoding="utf-8"?>
<p:tagLst xmlns:a="http://schemas.openxmlformats.org/drawingml/2006/main" xmlns:r="http://schemas.openxmlformats.org/officeDocument/2006/relationships" xmlns:p="http://schemas.openxmlformats.org/presentationml/2006/main">
  <p:tag name="ISLIDE.ICON" val="#132046;#379709;#407224;"/>
</p:tagLst>
</file>

<file path=ppt/tags/tag6.xml><?xml version="1.0" encoding="utf-8"?>
<p:tagLst xmlns:a="http://schemas.openxmlformats.org/drawingml/2006/main" xmlns:r="http://schemas.openxmlformats.org/officeDocument/2006/relationships" xmlns:p="http://schemas.openxmlformats.org/presentationml/2006/main">
  <p:tag name="ISLIDE.ICON" val="#372834;"/>
</p:tagLst>
</file>

<file path=ppt/tags/tag7.xml><?xml version="1.0" encoding="utf-8"?>
<p:tagLst xmlns:a="http://schemas.openxmlformats.org/drawingml/2006/main" xmlns:r="http://schemas.openxmlformats.org/officeDocument/2006/relationships" xmlns:p="http://schemas.openxmlformats.org/presentationml/2006/main">
  <p:tag name="ISLIDE.ICON" val="#368816;"/>
</p:tagLst>
</file>

<file path=ppt/theme/theme1.xml><?xml version="1.0" encoding="utf-8"?>
<a:theme xmlns:a="http://schemas.openxmlformats.org/drawingml/2006/main" name="Office 主题01​​">
  <a:themeElements>
    <a:clrScheme name="黄色版">
      <a:dk1>
        <a:sysClr val="windowText" lastClr="000000"/>
      </a:dk1>
      <a:lt1>
        <a:sysClr val="window" lastClr="FFFFFF"/>
      </a:lt1>
      <a:dk2>
        <a:srgbClr val="39302A"/>
      </a:dk2>
      <a:lt2>
        <a:srgbClr val="E5DEDB"/>
      </a:lt2>
      <a:accent1>
        <a:srgbClr val="FFDB38"/>
      </a:accent1>
      <a:accent2>
        <a:srgbClr val="FFEE31"/>
      </a:accent2>
      <a:accent3>
        <a:srgbClr val="3FA0FC"/>
      </a:accent3>
      <a:accent4>
        <a:srgbClr val="F99A04"/>
      </a:accent4>
      <a:accent5>
        <a:srgbClr val="FF4C4F"/>
      </a:accent5>
      <a:accent6>
        <a:srgbClr val="6FEC1A"/>
      </a:accent6>
      <a:hlink>
        <a:srgbClr val="2998E3"/>
      </a:hlink>
      <a:folHlink>
        <a:srgbClr val="7F723D"/>
      </a:folHlink>
    </a:clrScheme>
    <a:fontScheme name="微软字体">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01​​">
  <a:themeElements>
    <a:clrScheme name="蓝色版">
      <a:dk1>
        <a:sysClr val="windowText" lastClr="000000"/>
      </a:dk1>
      <a:lt1>
        <a:sysClr val="window" lastClr="FFFFFF"/>
      </a:lt1>
      <a:dk2>
        <a:srgbClr val="44546A"/>
      </a:dk2>
      <a:lt2>
        <a:srgbClr val="E7E6E6"/>
      </a:lt2>
      <a:accent1>
        <a:srgbClr val="416EFF"/>
      </a:accent1>
      <a:accent2>
        <a:srgbClr val="00B0F0"/>
      </a:accent2>
      <a:accent3>
        <a:srgbClr val="A5A5A5"/>
      </a:accent3>
      <a:accent4>
        <a:srgbClr val="390DF3"/>
      </a:accent4>
      <a:accent5>
        <a:srgbClr val="ED7D31"/>
      </a:accent5>
      <a:accent6>
        <a:srgbClr val="70AD47"/>
      </a:accent6>
      <a:hlink>
        <a:srgbClr val="00B050"/>
      </a:hlink>
      <a:folHlink>
        <a:srgbClr val="00B0F0"/>
      </a:folHlink>
    </a:clrScheme>
    <a:fontScheme name="微软字体">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标注&amp;模板使用技巧">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微软字体">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3157</TotalTime>
  <Words>7287</Words>
  <Application>Microsoft Office PowerPoint</Application>
  <PresentationFormat>宽屏</PresentationFormat>
  <Paragraphs>929</Paragraphs>
  <Slides>88</Slides>
  <Notes>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88</vt:i4>
      </vt:variant>
    </vt:vector>
  </HeadingPairs>
  <TitlesOfParts>
    <vt:vector size="100" baseType="lpstr">
      <vt:lpstr>Montserrat</vt:lpstr>
      <vt:lpstr>阿里巴巴普惠体 B</vt:lpstr>
      <vt:lpstr>汉仪雅酷黑 45W</vt:lpstr>
      <vt:lpstr>宋体</vt:lpstr>
      <vt:lpstr>微软雅黑</vt:lpstr>
      <vt:lpstr>微软雅黑 Light</vt:lpstr>
      <vt:lpstr>Arial</vt:lpstr>
      <vt:lpstr>Segoe UI Light</vt:lpstr>
      <vt:lpstr>Times New Roman</vt:lpstr>
      <vt:lpstr>Office 主题01​​</vt:lpstr>
      <vt:lpstr>1_Office 主题01​​</vt:lpstr>
      <vt:lpstr>标注&amp;模板使用技巧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高端金融行业商业计划书通用ppt模板</dc:title>
  <dc:creator>老张</dc:creator>
  <cp:keywords>P界达人</cp:keywords>
  <dc:description>www.51pptmoban.com</dc:description>
  <cp:lastModifiedBy>YANGs</cp:lastModifiedBy>
  <cp:revision>2207</cp:revision>
  <dcterms:created xsi:type="dcterms:W3CDTF">2021-06-21T03:36:18Z</dcterms:created>
  <dcterms:modified xsi:type="dcterms:W3CDTF">2021-08-22T15:37:17Z</dcterms:modified>
</cp:coreProperties>
</file>