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5"/>
  </p:notesMasterIdLst>
  <p:sldIdLst>
    <p:sldId id="257" r:id="rId3"/>
    <p:sldId id="282" r:id="rId4"/>
    <p:sldId id="283" r:id="rId5"/>
    <p:sldId id="281" r:id="rId6"/>
    <p:sldId id="261" r:id="rId7"/>
    <p:sldId id="262" r:id="rId8"/>
    <p:sldId id="284" r:id="rId9"/>
    <p:sldId id="263" r:id="rId10"/>
    <p:sldId id="265" r:id="rId11"/>
    <p:sldId id="266" r:id="rId12"/>
    <p:sldId id="267" r:id="rId13"/>
    <p:sldId id="268" r:id="rId14"/>
    <p:sldId id="269" r:id="rId15"/>
    <p:sldId id="285" r:id="rId16"/>
    <p:sldId id="270" r:id="rId17"/>
    <p:sldId id="272" r:id="rId18"/>
    <p:sldId id="273" r:id="rId19"/>
    <p:sldId id="274" r:id="rId20"/>
    <p:sldId id="275" r:id="rId21"/>
    <p:sldId id="276" r:id="rId22"/>
    <p:sldId id="286" r:id="rId23"/>
    <p:sldId id="287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D2D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102" y="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C4A9ABA5-BF79-495F-B248-1AADEA15F6DA}" type="datetimeFigureOut">
              <a:rPr lang="zh-CN" altLang="en-US" smtClean="0"/>
              <a:pPr/>
              <a:t>2021/9/15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5A90AB0C-9ED0-4427-9ECA-8BD5E974D8C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1024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90AB0C-9ED0-4427-9ECA-8BD5E974D8C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719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90AB0C-9ED0-4427-9ECA-8BD5E974D8C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5175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90AB0C-9ED0-4427-9ECA-8BD5E974D8C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2298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90AB0C-9ED0-4427-9ECA-8BD5E974D8C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5350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90AB0C-9ED0-4427-9ECA-8BD5E974D8C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622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90AB0C-9ED0-4427-9ECA-8BD5E974D8C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0949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90AB0C-9ED0-4427-9ECA-8BD5E974D8C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705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90AB0C-9ED0-4427-9ECA-8BD5E974D8C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8584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90AB0C-9ED0-4427-9ECA-8BD5E974D8C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5136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90AB0C-9ED0-4427-9ECA-8BD5E974D8C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9931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90AB0C-9ED0-4427-9ECA-8BD5E974D8C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1542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90AB0C-9ED0-4427-9ECA-8BD5E974D8C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6001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90AB0C-9ED0-4427-9ECA-8BD5E974D8C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221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0"/>
            <a:ext cx="12191301" cy="6858000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313808" y="279776"/>
            <a:ext cx="11579217" cy="6299006"/>
            <a:chOff x="313808" y="279776"/>
            <a:chExt cx="11579217" cy="6299006"/>
          </a:xfrm>
        </p:grpSpPr>
        <p:grpSp>
          <p:nvGrpSpPr>
            <p:cNvPr id="6" name="组合 5"/>
            <p:cNvGrpSpPr/>
            <p:nvPr/>
          </p:nvGrpSpPr>
          <p:grpSpPr>
            <a:xfrm>
              <a:off x="313808" y="279776"/>
              <a:ext cx="11579217" cy="3512457"/>
              <a:chOff x="313808" y="279776"/>
              <a:chExt cx="11579217" cy="3512457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276" b="48783"/>
              <a:stretch/>
            </p:blipFill>
            <p:spPr>
              <a:xfrm>
                <a:off x="313808" y="279776"/>
                <a:ext cx="2735606" cy="3512457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276" b="48783"/>
              <a:stretch/>
            </p:blipFill>
            <p:spPr>
              <a:xfrm flipH="1">
                <a:off x="9157419" y="279776"/>
                <a:ext cx="2735606" cy="3512457"/>
              </a:xfrm>
              <a:prstGeom prst="rect">
                <a:avLst/>
              </a:prstGeom>
            </p:spPr>
          </p:pic>
        </p:grpSp>
        <p:grpSp>
          <p:nvGrpSpPr>
            <p:cNvPr id="8" name="组合 7"/>
            <p:cNvGrpSpPr/>
            <p:nvPr/>
          </p:nvGrpSpPr>
          <p:grpSpPr>
            <a:xfrm rot="10800000">
              <a:off x="313808" y="3066325"/>
              <a:ext cx="11579217" cy="3512457"/>
              <a:chOff x="313808" y="279776"/>
              <a:chExt cx="11579217" cy="3512457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276" b="48783"/>
              <a:stretch/>
            </p:blipFill>
            <p:spPr>
              <a:xfrm>
                <a:off x="313808" y="279776"/>
                <a:ext cx="2735606" cy="3512457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276" b="48783"/>
              <a:stretch/>
            </p:blipFill>
            <p:spPr>
              <a:xfrm flipH="1">
                <a:off x="9157419" y="279776"/>
                <a:ext cx="2735606" cy="3512457"/>
              </a:xfrm>
              <a:prstGeom prst="rect">
                <a:avLst/>
              </a:prstGeom>
            </p:spPr>
          </p:pic>
        </p:grpSp>
      </p:grp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1144" y="4554560"/>
            <a:ext cx="2061029" cy="206102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0"/>
          <a:stretch/>
        </p:blipFill>
        <p:spPr>
          <a:xfrm>
            <a:off x="10665870" y="3429000"/>
            <a:ext cx="1206816" cy="28823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5225"/>
            <a:ext cx="12192000" cy="45275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0" t="36481"/>
          <a:stretch/>
        </p:blipFill>
        <p:spPr>
          <a:xfrm>
            <a:off x="1" y="0"/>
            <a:ext cx="3049414" cy="260798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67" y="152947"/>
            <a:ext cx="1185532" cy="124743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01" y="-37348"/>
            <a:ext cx="1465010" cy="2824041"/>
          </a:xfrm>
          <a:prstGeom prst="rect">
            <a:avLst/>
          </a:prstGeom>
        </p:spPr>
      </p:pic>
      <p:sp>
        <p:nvSpPr>
          <p:cNvPr id="18" name="矩形 17"/>
          <p:cNvSpPr/>
          <p:nvPr userDrawn="1"/>
        </p:nvSpPr>
        <p:spPr>
          <a:xfrm>
            <a:off x="319314" y="290286"/>
            <a:ext cx="11553372" cy="6277428"/>
          </a:xfrm>
          <a:prstGeom prst="rect">
            <a:avLst/>
          </a:prstGeom>
          <a:noFill/>
          <a:ln w="38100" cap="flat" cmpd="sng" algn="ctr">
            <a:solidFill>
              <a:srgbClr val="CC3D2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6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30B5F02-53A3-498F-8339-FBDF30F50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038D4053-F013-43B1-8A0F-01CF454AEF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4112B90E-E34D-4B98-8F47-EB69ACBC5E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BA180C0-592D-4460-8DF7-54995E34F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4841E-4C25-4CB5-9191-AF6A999C13F2}" type="datetimeFigureOut">
              <a:rPr lang="zh-CN" altLang="en-US" smtClean="0"/>
              <a:t>2021/9/15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4746C26-57FD-435C-8AE4-7BA0925BF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3C5284F-0737-4197-8A8F-FCCC678C3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B689-267F-42F0-894C-C408909271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731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8C52391-AC32-4E69-973C-02D4E858C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9C94AF9F-6377-460C-A90F-CB051A010B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90DA63A-49F8-43A1-882A-711A7FEE7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4841E-4C25-4CB5-9191-AF6A999C13F2}" type="datetimeFigureOut">
              <a:rPr lang="zh-CN" altLang="en-US" smtClean="0"/>
              <a:t>2021/9/15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CAE5AA4-98E7-48F6-B887-F5BD93D98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3D0DECB-019C-49A1-BB89-824187F4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B689-267F-42F0-894C-C408909271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9511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6D586963-C5F6-4AD5-AF52-B2749889C1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28BD8A12-F300-4C18-BEF1-8ACBC90C1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44D1848-FF07-40B0-A49A-B31120538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4841E-4C25-4CB5-9191-AF6A999C13F2}" type="datetimeFigureOut">
              <a:rPr lang="zh-CN" altLang="en-US" smtClean="0"/>
              <a:t>2021/9/15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4B095F3-D03D-4400-A0F6-DF7308FE6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E64111A-5821-4E67-8141-D37D80EB3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B689-267F-42F0-894C-C408909271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0301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2021/9/15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955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2021/9/15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3642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7741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0"/>
            <a:ext cx="12191301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313808" y="279776"/>
            <a:ext cx="11579217" cy="6299006"/>
            <a:chOff x="313808" y="279776"/>
            <a:chExt cx="11579217" cy="6299006"/>
          </a:xfrm>
        </p:grpSpPr>
        <p:grpSp>
          <p:nvGrpSpPr>
            <p:cNvPr id="5" name="组合 4"/>
            <p:cNvGrpSpPr/>
            <p:nvPr/>
          </p:nvGrpSpPr>
          <p:grpSpPr>
            <a:xfrm>
              <a:off x="313808" y="279776"/>
              <a:ext cx="11579217" cy="3512457"/>
              <a:chOff x="313808" y="279776"/>
              <a:chExt cx="11579217" cy="3512457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276" b="48783"/>
              <a:stretch/>
            </p:blipFill>
            <p:spPr>
              <a:xfrm>
                <a:off x="313808" y="279776"/>
                <a:ext cx="2735606" cy="3512457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276" b="48783"/>
              <a:stretch/>
            </p:blipFill>
            <p:spPr>
              <a:xfrm flipH="1">
                <a:off x="9157419" y="279776"/>
                <a:ext cx="2735606" cy="3512457"/>
              </a:xfrm>
              <a:prstGeom prst="rect">
                <a:avLst/>
              </a:prstGeom>
            </p:spPr>
          </p:pic>
        </p:grpSp>
        <p:grpSp>
          <p:nvGrpSpPr>
            <p:cNvPr id="6" name="组合 5"/>
            <p:cNvGrpSpPr/>
            <p:nvPr/>
          </p:nvGrpSpPr>
          <p:grpSpPr>
            <a:xfrm rot="10800000">
              <a:off x="313808" y="3066325"/>
              <a:ext cx="11579217" cy="3512457"/>
              <a:chOff x="313808" y="279776"/>
              <a:chExt cx="11579217" cy="3512457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276" b="48783"/>
              <a:stretch/>
            </p:blipFill>
            <p:spPr>
              <a:xfrm>
                <a:off x="313808" y="279776"/>
                <a:ext cx="2735606" cy="3512457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276" b="48783"/>
              <a:stretch/>
            </p:blipFill>
            <p:spPr>
              <a:xfrm flipH="1">
                <a:off x="9157419" y="279776"/>
                <a:ext cx="2735606" cy="3512457"/>
              </a:xfrm>
              <a:prstGeom prst="rect">
                <a:avLst/>
              </a:prstGeom>
            </p:spPr>
          </p:pic>
        </p:grpSp>
      </p:grp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1144" y="4554560"/>
            <a:ext cx="2061029" cy="206102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0"/>
          <a:stretch/>
        </p:blipFill>
        <p:spPr>
          <a:xfrm>
            <a:off x="10665870" y="3429000"/>
            <a:ext cx="1206816" cy="288230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5225"/>
            <a:ext cx="12192000" cy="45275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0" t="36481"/>
          <a:stretch/>
        </p:blipFill>
        <p:spPr>
          <a:xfrm>
            <a:off x="1" y="0"/>
            <a:ext cx="3049414" cy="260798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67" y="152947"/>
            <a:ext cx="1185532" cy="124743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01" y="-37348"/>
            <a:ext cx="1465010" cy="2824041"/>
          </a:xfrm>
          <a:prstGeom prst="rect">
            <a:avLst/>
          </a:prstGeom>
        </p:spPr>
      </p:pic>
      <p:sp>
        <p:nvSpPr>
          <p:cNvPr id="18" name="矩形 17"/>
          <p:cNvSpPr/>
          <p:nvPr userDrawn="1"/>
        </p:nvSpPr>
        <p:spPr>
          <a:xfrm>
            <a:off x="319314" y="290286"/>
            <a:ext cx="11553372" cy="6277428"/>
          </a:xfrm>
          <a:prstGeom prst="rect">
            <a:avLst/>
          </a:prstGeom>
          <a:noFill/>
          <a:ln w="38100" cap="flat" cmpd="sng" algn="ctr">
            <a:solidFill>
              <a:srgbClr val="CC3D2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197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0EA8A36-EC3D-4123-90AD-6BD7CB19E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ECFAA39-6AF4-4D8D-93EC-AE3852AB1A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674BCE5-BAA2-43AE-9B3A-94A68E986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4841E-4C25-4CB5-9191-AF6A999C13F2}" type="datetimeFigureOut">
              <a:rPr lang="zh-CN" altLang="en-US" smtClean="0"/>
              <a:t>2021/9/15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20FA419-EB5E-474F-8031-D5FA3D580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8A7C835-CB26-4643-BB93-E8D6904DF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B689-267F-42F0-894C-C408909271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987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F136294-4DFE-4F51-80AC-405DBADB85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ADB0986-F9FB-44F7-A6DE-43F274979F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C0BF170D-2AC7-4868-8A1E-022D3C83A8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69DD450-514B-4D06-A42D-FEF5BFEC3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4841E-4C25-4CB5-9191-AF6A999C13F2}" type="datetimeFigureOut">
              <a:rPr lang="zh-CN" altLang="en-US" smtClean="0"/>
              <a:t>2021/9/15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1CF3351-2BED-4055-B7A4-D4E16BD1F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FD53D18-FEC0-4E6B-8BEB-8F98E8174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B689-267F-42F0-894C-C408909271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658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009E158-6C5B-452F-968C-3D2D5385D8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C2D14CAB-F7E9-4972-9E9C-EB7BC12BCC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266ABF10-2BD8-4117-A1F3-6621822427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C50B6B64-2E26-4449-8E4F-1CBD638C0C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8FB02FD4-27C6-4AB5-8366-70329B7226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4093464C-7CDF-4839-8A8F-7B4412B5B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4841E-4C25-4CB5-9191-AF6A999C13F2}" type="datetimeFigureOut">
              <a:rPr lang="zh-CN" altLang="en-US" smtClean="0"/>
              <a:t>2021/9/15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B832424D-19AF-431D-B8D7-DDA4A5E20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270EDD6E-CFC7-4CB1-8D5B-E60DFE4CA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B689-267F-42F0-894C-C408909271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000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009E158-6C5B-452F-968C-3D2D5385D8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C2D14CAB-F7E9-4972-9E9C-EB7BC12BCC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266ABF10-2BD8-4117-A1F3-6621822427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C50B6B64-2E26-4449-8E4F-1CBD638C0C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8FB02FD4-27C6-4AB5-8366-70329B7226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4093464C-7CDF-4839-8A8F-7B4412B5B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4841E-4C25-4CB5-9191-AF6A999C13F2}" type="datetimeFigureOut">
              <a:rPr lang="zh-CN" altLang="en-US" smtClean="0"/>
              <a:t>2021/9/15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B832424D-19AF-431D-B8D7-DDA4A5E20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270EDD6E-CFC7-4CB1-8D5B-E60DFE4CA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B689-267F-42F0-894C-C408909271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678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5FECFD2-4765-490F-8A10-090E0A6A9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CEBD6536-C873-4771-8AA0-C59B69EDE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4841E-4C25-4CB5-9191-AF6A999C13F2}" type="datetimeFigureOut">
              <a:rPr lang="zh-CN" altLang="en-US" smtClean="0"/>
              <a:t>2021/9/15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0658483-8FEB-4EC6-906C-EABAE6BAE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42D70E70-B658-4818-B25E-CBA644E8F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B689-267F-42F0-894C-C408909271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084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9E73110E-408A-4C5A-999E-C5DF904C5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4841E-4C25-4CB5-9191-AF6A999C13F2}" type="datetimeFigureOut">
              <a:rPr lang="zh-CN" altLang="en-US" smtClean="0"/>
              <a:t>2021/9/15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FB28ADC2-0992-4B19-9C8C-507592DDE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272AD28-0D48-4670-8395-92D08ADC4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B689-267F-42F0-894C-C408909271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937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18B2688-055B-4FDA-8821-3AC552F06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CF1D019-00DF-464E-9FE2-36DECCA801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8B015910-9E5F-43D3-AC40-F511069388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F2B9E9B-2A59-4222-B567-C03C148EB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4841E-4C25-4CB5-9191-AF6A999C13F2}" type="datetimeFigureOut">
              <a:rPr lang="zh-CN" altLang="en-US" smtClean="0"/>
              <a:t>2021/9/15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2D1B834-C773-4EC8-9D3C-6B7395FDE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71F56D3-47E1-41E4-98ED-A93E91C14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B689-267F-42F0-894C-C408909271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470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231F2C05-9A90-4717-B90B-BDCFB2D19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7374384-69F1-4365-B63A-1CAABCA924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2FFEB72-EA70-4D04-AADB-432EE76CA5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31D4841E-4C25-4CB5-9191-AF6A999C13F2}" type="datetimeFigureOut">
              <a:rPr lang="zh-CN" altLang="en-US" smtClean="0"/>
              <a:pPr/>
              <a:t>2021/9/15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0A11D97-6A91-4B14-AE73-79C71AE23A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0D9DA15-94A3-4AE4-9A1C-1638EFE590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526EB689-267F-42F0-894C-C4089092710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3591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0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5564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6709"/>
            <a:ext cx="12192000" cy="4127500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 rot="10800000">
            <a:off x="313808" y="3066325"/>
            <a:ext cx="11579217" cy="3512457"/>
            <a:chOff x="313808" y="279776"/>
            <a:chExt cx="11579217" cy="3512457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276" b="48783"/>
            <a:stretch/>
          </p:blipFill>
          <p:spPr>
            <a:xfrm>
              <a:off x="313808" y="279776"/>
              <a:ext cx="2735606" cy="3512457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276" b="48783"/>
            <a:stretch/>
          </p:blipFill>
          <p:spPr>
            <a:xfrm flipH="1">
              <a:off x="9157419" y="279776"/>
              <a:ext cx="2735606" cy="3512457"/>
            </a:xfrm>
            <a:prstGeom prst="rect">
              <a:avLst/>
            </a:prstGeom>
          </p:spPr>
        </p:pic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644" y="3007644"/>
            <a:ext cx="3596356" cy="3596356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0" b="5261"/>
          <a:stretch/>
        </p:blipFill>
        <p:spPr>
          <a:xfrm>
            <a:off x="9205686" y="304800"/>
            <a:ext cx="2667000" cy="600891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0" t="36481"/>
          <a:stretch/>
        </p:blipFill>
        <p:spPr>
          <a:xfrm>
            <a:off x="0" y="0"/>
            <a:ext cx="5093415" cy="43561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11" y="162928"/>
            <a:ext cx="1956203" cy="205834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124" y="-560334"/>
            <a:ext cx="2985180" cy="575441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5225"/>
            <a:ext cx="12192000" cy="452755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B89161E3-B667-4B37-B980-EA8176173882}"/>
              </a:ext>
            </a:extLst>
          </p:cNvPr>
          <p:cNvGrpSpPr/>
          <p:nvPr/>
        </p:nvGrpSpPr>
        <p:grpSpPr>
          <a:xfrm>
            <a:off x="3205163" y="3546019"/>
            <a:ext cx="5781675" cy="461665"/>
            <a:chOff x="3133725" y="3863519"/>
            <a:chExt cx="5781675" cy="461665"/>
          </a:xfrm>
        </p:grpSpPr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37E1CE12-4F07-4DD3-8E22-CFB7D0949539}"/>
                </a:ext>
              </a:extLst>
            </p:cNvPr>
            <p:cNvSpPr txBox="1"/>
            <p:nvPr/>
          </p:nvSpPr>
          <p:spPr>
            <a:xfrm>
              <a:off x="4405312" y="3863519"/>
              <a:ext cx="32385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 smtClean="0">
                  <a:cs typeface="+mn-ea"/>
                  <a:sym typeface="+mn-lt"/>
                </a:rPr>
                <a:t>中秋节主题班会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9A7DF0EC-90D9-438E-9B51-664403990987}"/>
                </a:ext>
              </a:extLst>
            </p:cNvPr>
            <p:cNvCxnSpPr>
              <a:cxnSpLocks/>
            </p:cNvCxnSpPr>
            <p:nvPr/>
          </p:nvCxnSpPr>
          <p:spPr>
            <a:xfrm>
              <a:off x="3133725" y="4094351"/>
              <a:ext cx="1285875" cy="0"/>
            </a:xfrm>
            <a:prstGeom prst="line">
              <a:avLst/>
            </a:prstGeom>
            <a:ln w="19050" cap="rnd">
              <a:solidFill>
                <a:srgbClr val="CC3D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EDC1D8C8-D541-43A1-8AAB-10FD3B79DBD1}"/>
                </a:ext>
              </a:extLst>
            </p:cNvPr>
            <p:cNvCxnSpPr>
              <a:cxnSpLocks/>
            </p:cNvCxnSpPr>
            <p:nvPr/>
          </p:nvCxnSpPr>
          <p:spPr>
            <a:xfrm>
              <a:off x="7629525" y="4094351"/>
              <a:ext cx="1285875" cy="0"/>
            </a:xfrm>
            <a:prstGeom prst="line">
              <a:avLst/>
            </a:prstGeom>
            <a:ln w="19050" cap="rnd">
              <a:solidFill>
                <a:srgbClr val="CC3D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3447188" y="958013"/>
            <a:ext cx="5297621" cy="2795218"/>
            <a:chOff x="2764528" y="1164621"/>
            <a:chExt cx="5297621" cy="2795218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D166E256-78D6-417B-9D5C-DA45DB3951FB}"/>
                </a:ext>
              </a:extLst>
            </p:cNvPr>
            <p:cNvSpPr txBox="1"/>
            <p:nvPr/>
          </p:nvSpPr>
          <p:spPr>
            <a:xfrm>
              <a:off x="2764528" y="1481466"/>
              <a:ext cx="1685077" cy="1892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700" dirty="0" smtClean="0">
                  <a:gradFill flip="none" rotWithShape="1">
                    <a:gsLst>
                      <a:gs pos="57000">
                        <a:srgbClr val="CC3D2D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cs typeface="+mn-ea"/>
                  <a:sym typeface="+mn-lt"/>
                </a:rPr>
                <a:t>情</a:t>
              </a:r>
              <a:endParaRPr lang="zh-CN" altLang="en-US" sz="11700" dirty="0">
                <a:gradFill flip="none" rotWithShape="1">
                  <a:gsLst>
                    <a:gs pos="57000">
                      <a:srgbClr val="CC3D2D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D166E256-78D6-417B-9D5C-DA45DB3951FB}"/>
                </a:ext>
              </a:extLst>
            </p:cNvPr>
            <p:cNvSpPr txBox="1"/>
            <p:nvPr/>
          </p:nvSpPr>
          <p:spPr>
            <a:xfrm>
              <a:off x="3828711" y="1538328"/>
              <a:ext cx="1980030" cy="22467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0" dirty="0">
                  <a:gradFill flip="none" rotWithShape="1">
                    <a:gsLst>
                      <a:gs pos="57000">
                        <a:srgbClr val="CC3D2D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cs typeface="+mn-ea"/>
                  <a:sym typeface="+mn-lt"/>
                </a:rPr>
                <a:t>满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D166E256-78D6-417B-9D5C-DA45DB3951FB}"/>
                </a:ext>
              </a:extLst>
            </p:cNvPr>
            <p:cNvSpPr txBox="1"/>
            <p:nvPr/>
          </p:nvSpPr>
          <p:spPr>
            <a:xfrm>
              <a:off x="5021826" y="1164621"/>
              <a:ext cx="1980030" cy="22467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0" dirty="0" smtClean="0">
                  <a:gradFill flip="none" rotWithShape="1">
                    <a:gsLst>
                      <a:gs pos="57000">
                        <a:srgbClr val="CC3D2D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cs typeface="+mn-ea"/>
                  <a:sym typeface="+mn-lt"/>
                </a:rPr>
                <a:t>中</a:t>
              </a:r>
              <a:endParaRPr lang="zh-CN" altLang="en-US" sz="14000" dirty="0">
                <a:gradFill flip="none" rotWithShape="1">
                  <a:gsLst>
                    <a:gs pos="57000">
                      <a:srgbClr val="CC3D2D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D166E256-78D6-417B-9D5C-DA45DB3951FB}"/>
                </a:ext>
              </a:extLst>
            </p:cNvPr>
            <p:cNvSpPr txBox="1"/>
            <p:nvPr/>
          </p:nvSpPr>
          <p:spPr>
            <a:xfrm>
              <a:off x="6082119" y="1713070"/>
              <a:ext cx="1980030" cy="22467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0" dirty="0" smtClean="0">
                  <a:gradFill flip="none" rotWithShape="1">
                    <a:gsLst>
                      <a:gs pos="57000">
                        <a:srgbClr val="CC3D2D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cs typeface="+mn-ea"/>
                  <a:sym typeface="+mn-lt"/>
                </a:rPr>
                <a:t>秋</a:t>
              </a:r>
              <a:endParaRPr lang="zh-CN" altLang="en-US" sz="14000" dirty="0">
                <a:gradFill flip="none" rotWithShape="1">
                  <a:gsLst>
                    <a:gs pos="57000">
                      <a:srgbClr val="CC3D2D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cs typeface="+mn-ea"/>
                <a:sym typeface="+mn-lt"/>
              </a:endParaRPr>
            </a:p>
          </p:txBody>
        </p:sp>
      </p:grpSp>
      <p:sp>
        <p:nvSpPr>
          <p:cNvPr id="42" name="圆角矩形 41"/>
          <p:cNvSpPr/>
          <p:nvPr/>
        </p:nvSpPr>
        <p:spPr>
          <a:xfrm>
            <a:off x="4753427" y="4366781"/>
            <a:ext cx="2685143" cy="457990"/>
          </a:xfrm>
          <a:prstGeom prst="roundRect">
            <a:avLst>
              <a:gd name="adj" fmla="val 50000"/>
            </a:avLst>
          </a:prstGeom>
          <a:solidFill>
            <a:srgbClr val="CC3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kern="0" dirty="0">
                <a:solidFill>
                  <a:schemeClr val="bg1"/>
                </a:solidFill>
                <a:cs typeface="+mn-ea"/>
                <a:sym typeface="+mn-lt"/>
              </a:rPr>
              <a:t>老师</a:t>
            </a:r>
            <a:r>
              <a:rPr lang="zh-CN" altLang="en-US" kern="0" dirty="0" smtClean="0">
                <a:solidFill>
                  <a:schemeClr val="bg1"/>
                </a:solidFill>
                <a:cs typeface="+mn-ea"/>
                <a:sym typeface="+mn-lt"/>
              </a:rPr>
              <a:t>：</a:t>
            </a:r>
            <a:r>
              <a:rPr lang="zh-CN" altLang="en-US" kern="0" dirty="0">
                <a:solidFill>
                  <a:schemeClr val="bg1"/>
                </a:solidFill>
                <a:cs typeface="+mn-ea"/>
                <a:sym typeface="+mn-lt"/>
              </a:rPr>
              <a:t>东方</a:t>
            </a:r>
            <a:r>
              <a:rPr lang="zh-CN" altLang="en-US" kern="0" dirty="0" smtClean="0">
                <a:solidFill>
                  <a:schemeClr val="bg1"/>
                </a:solidFill>
                <a:cs typeface="+mn-ea"/>
                <a:sym typeface="+mn-lt"/>
              </a:rPr>
              <a:t>之</a:t>
            </a:r>
            <a:r>
              <a:rPr lang="en-US" altLang="zh-CN" kern="0" dirty="0" smtClean="0">
                <a:solidFill>
                  <a:schemeClr val="bg1"/>
                </a:solidFill>
                <a:cs typeface="+mn-ea"/>
                <a:sym typeface="+mn-lt"/>
              </a:rPr>
              <a:t>P</a:t>
            </a:r>
            <a:endParaRPr lang="zh-CN" altLang="en-US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13808" y="279776"/>
            <a:ext cx="11579217" cy="3512457"/>
            <a:chOff x="313808" y="279776"/>
            <a:chExt cx="11579217" cy="3512457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276" b="48783"/>
            <a:stretch/>
          </p:blipFill>
          <p:spPr>
            <a:xfrm>
              <a:off x="313808" y="279776"/>
              <a:ext cx="2735606" cy="3512457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276" b="48783"/>
            <a:stretch/>
          </p:blipFill>
          <p:spPr>
            <a:xfrm flipH="1">
              <a:off x="9157419" y="279776"/>
              <a:ext cx="2735606" cy="3512457"/>
            </a:xfrm>
            <a:prstGeom prst="rect">
              <a:avLst/>
            </a:prstGeom>
          </p:spPr>
        </p:pic>
      </p:grpSp>
      <p:sp>
        <p:nvSpPr>
          <p:cNvPr id="39" name="矩形 38"/>
          <p:cNvSpPr/>
          <p:nvPr/>
        </p:nvSpPr>
        <p:spPr>
          <a:xfrm>
            <a:off x="319314" y="290286"/>
            <a:ext cx="11553372" cy="6277428"/>
          </a:xfrm>
          <a:prstGeom prst="rect">
            <a:avLst/>
          </a:prstGeom>
          <a:noFill/>
          <a:ln w="38100" cap="flat" cmpd="sng" algn="ctr">
            <a:solidFill>
              <a:srgbClr val="CC3D2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88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E811ED3-7D0E-4E72-B72C-08ACDF29D3E9}"/>
              </a:ext>
            </a:extLst>
          </p:cNvPr>
          <p:cNvSpPr/>
          <p:nvPr/>
        </p:nvSpPr>
        <p:spPr>
          <a:xfrm>
            <a:off x="5778500" y="1456675"/>
            <a:ext cx="3924300" cy="4405349"/>
          </a:xfrm>
          <a:prstGeom prst="rect">
            <a:avLst/>
          </a:prstGeom>
          <a:solidFill>
            <a:srgbClr val="CC3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22736D1-BCF3-4A6A-A5D5-193029299AA7}"/>
              </a:ext>
            </a:extLst>
          </p:cNvPr>
          <p:cNvSpPr txBox="1"/>
          <p:nvPr/>
        </p:nvSpPr>
        <p:spPr>
          <a:xfrm>
            <a:off x="5905500" y="1594758"/>
            <a:ext cx="3467100" cy="3831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此传说最早见于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汉乐府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·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董逃行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》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：“玉兔长跪捣药蛤蟆丸，奉上陛下一玉盘，服此药可得神仙。”相传月亮之中有一只兔子，浑身洁白如玉，所以称作“玉兔”。这种白兔拿着玉杵，跪地捣药，成蛤蟆丸，服用此等药丸可以长生成仙。玉兔恐怕是嫦娥在广寒宫中最早的玩伴吧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5E16923C-D192-4E74-9274-8E0ACB01D603}"/>
              </a:ext>
            </a:extLst>
          </p:cNvPr>
          <p:cNvSpPr txBox="1"/>
          <p:nvPr/>
        </p:nvSpPr>
        <p:spPr>
          <a:xfrm>
            <a:off x="3048000" y="61553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玉兔捣药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13538" y="938704"/>
            <a:ext cx="3383324" cy="5118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45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5FF6E07-2517-42EB-9378-D6FB0ECC203F}"/>
              </a:ext>
            </a:extLst>
          </p:cNvPr>
          <p:cNvSpPr/>
          <p:nvPr/>
        </p:nvSpPr>
        <p:spPr>
          <a:xfrm>
            <a:off x="1943099" y="1892301"/>
            <a:ext cx="8051801" cy="3486134"/>
          </a:xfrm>
          <a:prstGeom prst="rect">
            <a:avLst/>
          </a:prstGeom>
          <a:solidFill>
            <a:srgbClr val="CC3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21881D27-8326-43F5-9841-958EA2672AEC}"/>
              </a:ext>
            </a:extLst>
          </p:cNvPr>
          <p:cNvSpPr txBox="1"/>
          <p:nvPr/>
        </p:nvSpPr>
        <p:spPr>
          <a:xfrm>
            <a:off x="4570278" y="2111873"/>
            <a:ext cx="509442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相传唐玄宗与申天师及道士鸿都中秋望月，突然玄宗兴起游月宫之念，于是天师作法，三人一起步上青云，漫游月宫。但宫前有守卫森严，无法进入，只能在外俯瞰长安皇城。在此之际，忽闻仙声阵阵，清丽奇绝，宛转动人！唐玄宗素来熟通音律，于是默记心中。这正是“此曲只应天上有，人间能得几回闻！”日后玄宗回忆月宫仙娥的音乐歌声，自己又谱曲编舞，这便是历史上有名的“霓裳羽衣曲”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DDE8BD5F-7D80-4665-94FA-1EB17F46BF71}"/>
              </a:ext>
            </a:extLst>
          </p:cNvPr>
          <p:cNvSpPr txBox="1"/>
          <p:nvPr/>
        </p:nvSpPr>
        <p:spPr>
          <a:xfrm>
            <a:off x="3048000" y="61553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玄宗游月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912" y="2260115"/>
            <a:ext cx="3138663" cy="2750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332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室内, 植物, 桌子, 蛋糕&#10;&#10;描述已自动生成">
            <a:extLst>
              <a:ext uri="{FF2B5EF4-FFF2-40B4-BE49-F238E27FC236}">
                <a16:creationId xmlns="" xmlns:a16="http://schemas.microsoft.com/office/drawing/2014/main" id="{46BE636D-09C8-4D19-8254-713CECEE406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503807" y="572986"/>
            <a:ext cx="4490219" cy="3368980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0CFD449B-9473-4320-8B2C-C7F7A6407095}"/>
              </a:ext>
            </a:extLst>
          </p:cNvPr>
          <p:cNvGrpSpPr/>
          <p:nvPr/>
        </p:nvGrpSpPr>
        <p:grpSpPr>
          <a:xfrm>
            <a:off x="1675963" y="1991460"/>
            <a:ext cx="6437444" cy="3316436"/>
            <a:chOff x="952063" y="2258160"/>
            <a:chExt cx="6437444" cy="3316436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EB1EC3DD-E60D-4047-B0A6-7406259A3CA7}"/>
                </a:ext>
              </a:extLst>
            </p:cNvPr>
            <p:cNvSpPr/>
            <p:nvPr/>
          </p:nvSpPr>
          <p:spPr>
            <a:xfrm>
              <a:off x="952063" y="4610746"/>
              <a:ext cx="6437444" cy="963850"/>
            </a:xfrm>
            <a:prstGeom prst="rect">
              <a:avLst/>
            </a:prstGeom>
            <a:solidFill>
              <a:srgbClr val="CC3D2D"/>
            </a:solidFill>
            <a:ln>
              <a:solidFill>
                <a:srgbClr val="CC3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21881D27-8326-43F5-9841-958EA2672AEC}"/>
                </a:ext>
              </a:extLst>
            </p:cNvPr>
            <p:cNvSpPr txBox="1"/>
            <p:nvPr/>
          </p:nvSpPr>
          <p:spPr>
            <a:xfrm>
              <a:off x="1137072" y="2781210"/>
              <a:ext cx="6067425" cy="17748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 algn="just">
                <a:lnSpc>
                  <a:spcPct val="150000"/>
                </a:lnSpc>
                <a:spcAft>
                  <a:spcPts val="800"/>
                </a:spcAft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传说貂蝉降生人世，三年间当地桃杏花开即凋；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marL="285750" indent="-285750" algn="just">
                <a:lnSpc>
                  <a:spcPct val="150000"/>
                </a:lnSpc>
                <a:spcAft>
                  <a:spcPts val="800"/>
                </a:spcAft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貂蝉午夜拜月，月里嫦娥自愧不如，匆匆隐入云中；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marL="285750" indent="-285750" algn="just">
                <a:lnSpc>
                  <a:spcPct val="150000"/>
                </a:lnSpc>
                <a:spcAft>
                  <a:spcPts val="800"/>
                </a:spcAft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貂蝉身姿俏美，细耳碧环，行时风摆杨柳，静时文雅有余，貂蝉之美，蔚为大观。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7588AE79-CBFC-4520-9037-2696F1653539}"/>
                </a:ext>
              </a:extLst>
            </p:cNvPr>
            <p:cNvSpPr/>
            <p:nvPr/>
          </p:nvSpPr>
          <p:spPr>
            <a:xfrm>
              <a:off x="952063" y="2258160"/>
              <a:ext cx="6437444" cy="430796"/>
            </a:xfrm>
            <a:prstGeom prst="rect">
              <a:avLst/>
            </a:prstGeom>
            <a:solidFill>
              <a:srgbClr val="CC3D2D"/>
            </a:solidFill>
            <a:ln>
              <a:solidFill>
                <a:srgbClr val="CC3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貂蝉是东汉末年司徒王允的歌女，国色天香，有倾国倾城之貌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70D1D7DE-318A-419A-9AE8-241FB5CECDA0}"/>
                </a:ext>
              </a:extLst>
            </p:cNvPr>
            <p:cNvSpPr txBox="1"/>
            <p:nvPr/>
          </p:nvSpPr>
          <p:spPr>
            <a:xfrm>
              <a:off x="1062593" y="4655468"/>
              <a:ext cx="6216384" cy="8656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正是因了这种美貌，让弄权作威的董卓、勇而无谋的吕布反目成仇，使得动乱不堪的朝野稍有安宁之象。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1874AA44-9D3F-4D59-A7C9-B6A2809B316F}"/>
                </a:ext>
              </a:extLst>
            </p:cNvPr>
            <p:cNvSpPr/>
            <p:nvPr/>
          </p:nvSpPr>
          <p:spPr>
            <a:xfrm>
              <a:off x="952063" y="2688956"/>
              <a:ext cx="6437444" cy="1921790"/>
            </a:xfrm>
            <a:prstGeom prst="rect">
              <a:avLst/>
            </a:prstGeom>
            <a:noFill/>
            <a:ln>
              <a:solidFill>
                <a:srgbClr val="CC3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0979BECC-2DD2-46A2-9326-716CE778917A}"/>
              </a:ext>
            </a:extLst>
          </p:cNvPr>
          <p:cNvSpPr txBox="1"/>
          <p:nvPr/>
        </p:nvSpPr>
        <p:spPr>
          <a:xfrm>
            <a:off x="3048000" y="61553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貂蝉拜月</a:t>
            </a:r>
          </a:p>
        </p:txBody>
      </p:sp>
    </p:spTree>
    <p:extLst>
      <p:ext uri="{BB962C8B-B14F-4D97-AF65-F5344CB8AC3E}">
        <p14:creationId xmlns:p14="http://schemas.microsoft.com/office/powerpoint/2010/main" val="80991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A714EB66-3FD3-4E7B-BDD8-22BFEEBB1207}"/>
              </a:ext>
            </a:extLst>
          </p:cNvPr>
          <p:cNvSpPr/>
          <p:nvPr/>
        </p:nvSpPr>
        <p:spPr>
          <a:xfrm>
            <a:off x="1213248" y="1873025"/>
            <a:ext cx="9765505" cy="1917925"/>
          </a:xfrm>
          <a:prstGeom prst="rect">
            <a:avLst/>
          </a:prstGeom>
          <a:noFill/>
          <a:ln>
            <a:solidFill>
              <a:srgbClr val="CC3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D4E506DD-41BB-46E3-85B1-15EE0CD3CDB0}"/>
              </a:ext>
            </a:extLst>
          </p:cNvPr>
          <p:cNvSpPr txBox="1"/>
          <p:nvPr/>
        </p:nvSpPr>
        <p:spPr>
          <a:xfrm>
            <a:off x="1316236" y="2158775"/>
            <a:ext cx="955952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cs typeface="+mn-ea"/>
                <a:sym typeface="+mn-lt"/>
              </a:rPr>
              <a:t>当时，中原广大人民不堪忍受元朝统治阶级的残酷统治，纷纷起义抗元。 联合各路反抗力量准备起义。但朝庭官兵搜查的十分严密，传递消息十分困难。军师刘伯温便想出一计策，命令属下把藏有“八月十五夜起义”的纸条藏入饼子里面，再派人分头传送到各地起义军中，通知他们在八月十五日晚上起义响应。到了起义的那天，各路义军一齐响应。 很快，徐达就攻下元大都，起义成功了。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8EF813F3-C565-443E-8567-3FC26C18B3F5}"/>
              </a:ext>
            </a:extLst>
          </p:cNvPr>
          <p:cNvSpPr/>
          <p:nvPr/>
        </p:nvSpPr>
        <p:spPr>
          <a:xfrm>
            <a:off x="1379959" y="1640491"/>
            <a:ext cx="3976686" cy="476250"/>
          </a:xfrm>
          <a:prstGeom prst="rect">
            <a:avLst/>
          </a:prstGeom>
          <a:solidFill>
            <a:srgbClr val="CC3D2D"/>
          </a:solidFill>
          <a:ln w="254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中秋节吃月饼相传始于元代</a:t>
            </a:r>
          </a:p>
        </p:txBody>
      </p:sp>
      <p:pic>
        <p:nvPicPr>
          <p:cNvPr id="18" name="图片 17" descr="盘子里有许多杯子蛋糕&#10;&#10;描述已自动生成">
            <a:extLst>
              <a:ext uri="{FF2B5EF4-FFF2-40B4-BE49-F238E27FC236}">
                <a16:creationId xmlns="" xmlns:a16="http://schemas.microsoft.com/office/drawing/2014/main" id="{3F3B642E-BE11-4CE5-8726-F9B1CC3DBD1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9959" y="4200526"/>
            <a:ext cx="3475987" cy="1870980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F73500D1-1FCD-40B6-832C-E8C37AC856D0}"/>
              </a:ext>
            </a:extLst>
          </p:cNvPr>
          <p:cNvSpPr txBox="1"/>
          <p:nvPr/>
        </p:nvSpPr>
        <p:spPr>
          <a:xfrm>
            <a:off x="5095875" y="4023484"/>
            <a:ext cx="5882878" cy="18876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cs typeface="+mn-ea"/>
                <a:sym typeface="+mn-lt"/>
              </a:rPr>
              <a:t>消息传来，朱元璋高兴得连忙传下口谕，在即将来临的中秋节，让全体将士与民同乐，并将当年起兵时以秘密传递信息的“月饼”，作为节令糕点赏赐群臣。此后，“月饼”制作越发精细，品种更多。之后中秋节吃月饼的习俗便在民间流传开来。</a:t>
            </a:r>
          </a:p>
        </p:txBody>
      </p:sp>
      <p:sp>
        <p:nvSpPr>
          <p:cNvPr id="22" name="平行四边形 21">
            <a:extLst>
              <a:ext uri="{FF2B5EF4-FFF2-40B4-BE49-F238E27FC236}">
                <a16:creationId xmlns="" xmlns:a16="http://schemas.microsoft.com/office/drawing/2014/main" id="{0423CBA3-0AE7-4C9E-9A71-9B7457A85F93}"/>
              </a:ext>
            </a:extLst>
          </p:cNvPr>
          <p:cNvSpPr/>
          <p:nvPr/>
        </p:nvSpPr>
        <p:spPr>
          <a:xfrm>
            <a:off x="5819775" y="5648325"/>
            <a:ext cx="5400000" cy="36000"/>
          </a:xfrm>
          <a:prstGeom prst="parallelogram">
            <a:avLst>
              <a:gd name="adj" fmla="val 308346"/>
            </a:avLst>
          </a:prstGeom>
          <a:gradFill>
            <a:gsLst>
              <a:gs pos="0">
                <a:srgbClr val="CC3D2D"/>
              </a:gs>
              <a:gs pos="100000">
                <a:srgbClr val="CC3D2D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平行四边形 22">
            <a:extLst>
              <a:ext uri="{FF2B5EF4-FFF2-40B4-BE49-F238E27FC236}">
                <a16:creationId xmlns="" xmlns:a16="http://schemas.microsoft.com/office/drawing/2014/main" id="{E22F1D79-6F81-4765-87A1-68419BA5F87F}"/>
              </a:ext>
            </a:extLst>
          </p:cNvPr>
          <p:cNvSpPr/>
          <p:nvPr/>
        </p:nvSpPr>
        <p:spPr>
          <a:xfrm>
            <a:off x="4945316" y="5791118"/>
            <a:ext cx="5400000" cy="72000"/>
          </a:xfrm>
          <a:prstGeom prst="parallelogram">
            <a:avLst>
              <a:gd name="adj" fmla="val 308346"/>
            </a:avLst>
          </a:prstGeom>
          <a:gradFill>
            <a:gsLst>
              <a:gs pos="0">
                <a:srgbClr val="CC3D2D"/>
              </a:gs>
              <a:gs pos="100000">
                <a:srgbClr val="CC3D2D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1DA7DC7E-A682-48FF-A78E-0F2FD6FBEA1D}"/>
              </a:ext>
            </a:extLst>
          </p:cNvPr>
          <p:cNvSpPr txBox="1"/>
          <p:nvPr/>
        </p:nvSpPr>
        <p:spPr>
          <a:xfrm>
            <a:off x="3048000" y="61553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月饼起义</a:t>
            </a:r>
          </a:p>
        </p:txBody>
      </p:sp>
    </p:spTree>
    <p:extLst>
      <p:ext uri="{BB962C8B-B14F-4D97-AF65-F5344CB8AC3E}">
        <p14:creationId xmlns:p14="http://schemas.microsoft.com/office/powerpoint/2010/main" val="165503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57124" y="-560334"/>
            <a:ext cx="12249124" cy="7294543"/>
            <a:chOff x="-57124" y="-560334"/>
            <a:chExt cx="12249124" cy="7294543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606709"/>
              <a:ext cx="12192000" cy="4127500"/>
            </a:xfrm>
            <a:prstGeom prst="rect">
              <a:avLst/>
            </a:prstGeom>
          </p:spPr>
        </p:pic>
        <p:grpSp>
          <p:nvGrpSpPr>
            <p:cNvPr id="46" name="组合 45"/>
            <p:cNvGrpSpPr/>
            <p:nvPr/>
          </p:nvGrpSpPr>
          <p:grpSpPr>
            <a:xfrm rot="10800000">
              <a:off x="313808" y="3066325"/>
              <a:ext cx="11579217" cy="3512457"/>
              <a:chOff x="313808" y="279776"/>
              <a:chExt cx="11579217" cy="3512457"/>
            </a:xfrm>
          </p:grpSpPr>
          <p:pic>
            <p:nvPicPr>
              <p:cNvPr id="47" name="图片 4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276" b="48783"/>
              <a:stretch/>
            </p:blipFill>
            <p:spPr>
              <a:xfrm>
                <a:off x="313808" y="279776"/>
                <a:ext cx="2735606" cy="3512457"/>
              </a:xfrm>
              <a:prstGeom prst="rect">
                <a:avLst/>
              </a:prstGeom>
            </p:spPr>
          </p:pic>
          <p:pic>
            <p:nvPicPr>
              <p:cNvPr id="48" name="图片 47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276" b="48783"/>
              <a:stretch/>
            </p:blipFill>
            <p:spPr>
              <a:xfrm flipH="1">
                <a:off x="9157419" y="279776"/>
                <a:ext cx="2735606" cy="3512457"/>
              </a:xfrm>
              <a:prstGeom prst="rect">
                <a:avLst/>
              </a:prstGeom>
            </p:spPr>
          </p:pic>
        </p:grp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5644" y="3007644"/>
              <a:ext cx="3596356" cy="3596356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20" b="5261"/>
            <a:stretch/>
          </p:blipFill>
          <p:spPr>
            <a:xfrm>
              <a:off x="9205686" y="304800"/>
              <a:ext cx="2667000" cy="6008914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090" t="36481"/>
            <a:stretch/>
          </p:blipFill>
          <p:spPr>
            <a:xfrm>
              <a:off x="0" y="0"/>
              <a:ext cx="5093415" cy="4356100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3211" y="162928"/>
              <a:ext cx="1956203" cy="2058343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7124" y="-560334"/>
              <a:ext cx="2985180" cy="5754411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165225"/>
              <a:ext cx="12192000" cy="4527550"/>
            </a:xfrm>
            <a:prstGeom prst="rect">
              <a:avLst/>
            </a:prstGeom>
          </p:spPr>
        </p:pic>
        <p:grpSp>
          <p:nvGrpSpPr>
            <p:cNvPr id="45" name="组合 44"/>
            <p:cNvGrpSpPr/>
            <p:nvPr/>
          </p:nvGrpSpPr>
          <p:grpSpPr>
            <a:xfrm>
              <a:off x="313808" y="279776"/>
              <a:ext cx="11579217" cy="3512457"/>
              <a:chOff x="313808" y="279776"/>
              <a:chExt cx="11579217" cy="3512457"/>
            </a:xfrm>
          </p:grpSpPr>
          <p:pic>
            <p:nvPicPr>
              <p:cNvPr id="43" name="图片 42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276" b="48783"/>
              <a:stretch/>
            </p:blipFill>
            <p:spPr>
              <a:xfrm>
                <a:off x="313808" y="279776"/>
                <a:ext cx="2735606" cy="3512457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276" b="48783"/>
              <a:stretch/>
            </p:blipFill>
            <p:spPr>
              <a:xfrm flipH="1">
                <a:off x="9157419" y="279776"/>
                <a:ext cx="2735606" cy="3512457"/>
              </a:xfrm>
              <a:prstGeom prst="rect">
                <a:avLst/>
              </a:prstGeom>
            </p:spPr>
          </p:pic>
        </p:grpSp>
        <p:sp>
          <p:nvSpPr>
            <p:cNvPr id="39" name="矩形 38"/>
            <p:cNvSpPr/>
            <p:nvPr/>
          </p:nvSpPr>
          <p:spPr>
            <a:xfrm>
              <a:off x="319314" y="290286"/>
              <a:ext cx="11553372" cy="6277428"/>
            </a:xfrm>
            <a:prstGeom prst="rect">
              <a:avLst/>
            </a:prstGeom>
            <a:noFill/>
            <a:ln w="38100" cap="flat" cmpd="sng" algn="ctr">
              <a:solidFill>
                <a:srgbClr val="CC3D2D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BB6D37E7-597C-40A7-885B-80C75B929507}"/>
              </a:ext>
            </a:extLst>
          </p:cNvPr>
          <p:cNvGrpSpPr/>
          <p:nvPr/>
        </p:nvGrpSpPr>
        <p:grpSpPr>
          <a:xfrm>
            <a:off x="6365658" y="1824831"/>
            <a:ext cx="846138" cy="846138"/>
            <a:chOff x="4021931" y="1608931"/>
            <a:chExt cx="846138" cy="846138"/>
          </a:xfrm>
        </p:grpSpPr>
        <p:sp>
          <p:nvSpPr>
            <p:cNvPr id="58" name="椭圆 57">
              <a:extLst>
                <a:ext uri="{FF2B5EF4-FFF2-40B4-BE49-F238E27FC236}">
                  <a16:creationId xmlns="" xmlns:a16="http://schemas.microsoft.com/office/drawing/2014/main" id="{DE47FC51-4C56-4266-9CEB-27920BD59751}"/>
                </a:ext>
              </a:extLst>
            </p:cNvPr>
            <p:cNvSpPr/>
            <p:nvPr/>
          </p:nvSpPr>
          <p:spPr>
            <a:xfrm>
              <a:off x="4021931" y="1608931"/>
              <a:ext cx="846138" cy="846138"/>
            </a:xfrm>
            <a:prstGeom prst="ellipse">
              <a:avLst/>
            </a:prstGeom>
            <a:solidFill>
              <a:srgbClr val="CC3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="" xmlns:a16="http://schemas.microsoft.com/office/drawing/2014/main" id="{F9687D7E-C23D-4E98-BFD3-CD0A29C60CF8}"/>
                </a:ext>
              </a:extLst>
            </p:cNvPr>
            <p:cNvSpPr/>
            <p:nvPr/>
          </p:nvSpPr>
          <p:spPr>
            <a:xfrm>
              <a:off x="4076283" y="1663283"/>
              <a:ext cx="737434" cy="73743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8E668580-2232-40E0-90CE-FF98D51BFC7D}"/>
                </a:ext>
              </a:extLst>
            </p:cNvPr>
            <p:cNvSpPr txBox="1"/>
            <p:nvPr/>
          </p:nvSpPr>
          <p:spPr>
            <a:xfrm>
              <a:off x="4096186" y="1667986"/>
              <a:ext cx="69762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cs typeface="+mn-ea"/>
                  <a:sym typeface="+mn-lt"/>
                </a:rPr>
                <a:t>章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6C4C6BCC-CDB2-4999-A04B-64C77CA8CD38}"/>
              </a:ext>
            </a:extLst>
          </p:cNvPr>
          <p:cNvGrpSpPr/>
          <p:nvPr/>
        </p:nvGrpSpPr>
        <p:grpSpPr>
          <a:xfrm>
            <a:off x="4980204" y="1824831"/>
            <a:ext cx="846138" cy="846138"/>
            <a:chOff x="4021931" y="1608931"/>
            <a:chExt cx="846138" cy="846138"/>
          </a:xfrm>
        </p:grpSpPr>
        <p:sp>
          <p:nvSpPr>
            <p:cNvPr id="62" name="椭圆 61">
              <a:extLst>
                <a:ext uri="{FF2B5EF4-FFF2-40B4-BE49-F238E27FC236}">
                  <a16:creationId xmlns="" xmlns:a16="http://schemas.microsoft.com/office/drawing/2014/main" id="{DA0D8D74-08F9-4082-A20E-D8F45541CC93}"/>
                </a:ext>
              </a:extLst>
            </p:cNvPr>
            <p:cNvSpPr/>
            <p:nvPr/>
          </p:nvSpPr>
          <p:spPr>
            <a:xfrm>
              <a:off x="4021931" y="1608931"/>
              <a:ext cx="846138" cy="846138"/>
            </a:xfrm>
            <a:prstGeom prst="ellipse">
              <a:avLst/>
            </a:prstGeom>
            <a:solidFill>
              <a:srgbClr val="CC3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="" xmlns:a16="http://schemas.microsoft.com/office/drawing/2014/main" id="{0E120B00-D21E-40B1-BE81-ACF55470F468}"/>
                </a:ext>
              </a:extLst>
            </p:cNvPr>
            <p:cNvSpPr/>
            <p:nvPr/>
          </p:nvSpPr>
          <p:spPr>
            <a:xfrm>
              <a:off x="4076283" y="1663283"/>
              <a:ext cx="737434" cy="73743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="" xmlns:a16="http://schemas.microsoft.com/office/drawing/2014/main" id="{86561041-C942-4CEF-B678-6EB2F714522B}"/>
                </a:ext>
              </a:extLst>
            </p:cNvPr>
            <p:cNvSpPr txBox="1"/>
            <p:nvPr/>
          </p:nvSpPr>
          <p:spPr>
            <a:xfrm>
              <a:off x="4096186" y="1667986"/>
              <a:ext cx="69762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cs typeface="+mn-ea"/>
                  <a:sym typeface="+mn-lt"/>
                </a:rPr>
                <a:t>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64DF6555-25BC-475C-988C-7E60003EC5EC}"/>
              </a:ext>
            </a:extLst>
          </p:cNvPr>
          <p:cNvGrpSpPr/>
          <p:nvPr/>
        </p:nvGrpSpPr>
        <p:grpSpPr>
          <a:xfrm>
            <a:off x="5638800" y="1790700"/>
            <a:ext cx="914400" cy="914400"/>
            <a:chOff x="3987800" y="1574800"/>
            <a:chExt cx="914400" cy="914400"/>
          </a:xfrm>
        </p:grpSpPr>
        <p:sp>
          <p:nvSpPr>
            <p:cNvPr id="66" name="椭圆 65">
              <a:extLst>
                <a:ext uri="{FF2B5EF4-FFF2-40B4-BE49-F238E27FC236}">
                  <a16:creationId xmlns="" xmlns:a16="http://schemas.microsoft.com/office/drawing/2014/main" id="{FFB84F42-2DA6-44EC-88EC-10AFE8F3151E}"/>
                </a:ext>
              </a:extLst>
            </p:cNvPr>
            <p:cNvSpPr/>
            <p:nvPr/>
          </p:nvSpPr>
          <p:spPr>
            <a:xfrm>
              <a:off x="3987800" y="1574800"/>
              <a:ext cx="914400" cy="914400"/>
            </a:xfrm>
            <a:prstGeom prst="ellipse">
              <a:avLst/>
            </a:prstGeom>
            <a:solidFill>
              <a:srgbClr val="CC3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="" xmlns:a16="http://schemas.microsoft.com/office/drawing/2014/main" id="{F0303481-1B0D-4455-84E2-F53FD23A57D1}"/>
                </a:ext>
              </a:extLst>
            </p:cNvPr>
            <p:cNvSpPr/>
            <p:nvPr/>
          </p:nvSpPr>
          <p:spPr>
            <a:xfrm>
              <a:off x="4046537" y="1633537"/>
              <a:ext cx="796926" cy="79692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="" xmlns:a16="http://schemas.microsoft.com/office/drawing/2014/main" id="{A3AF306E-3D41-4AAA-A811-0E7CA3D8967B}"/>
                </a:ext>
              </a:extLst>
            </p:cNvPr>
            <p:cNvSpPr txBox="1"/>
            <p:nvPr/>
          </p:nvSpPr>
          <p:spPr>
            <a:xfrm>
              <a:off x="4044890" y="1586765"/>
              <a:ext cx="80022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chemeClr val="bg1"/>
                  </a:solidFill>
                  <a:cs typeface="+mn-ea"/>
                  <a:sym typeface="+mn-lt"/>
                </a:rPr>
                <a:t>叁</a:t>
              </a:r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="" xmlns:a16="http://schemas.microsoft.com/office/drawing/2014/main" id="{8B856BF1-7966-4E10-B0E9-4DC50B336F12}"/>
              </a:ext>
            </a:extLst>
          </p:cNvPr>
          <p:cNvSpPr txBox="1"/>
          <p:nvPr/>
        </p:nvSpPr>
        <p:spPr>
          <a:xfrm>
            <a:off x="2533650" y="2850634"/>
            <a:ext cx="71247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中秋节的民俗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E0CF7698-CB5A-4B88-B61C-E3D160E02E7C}"/>
              </a:ext>
            </a:extLst>
          </p:cNvPr>
          <p:cNvSpPr txBox="1"/>
          <p:nvPr/>
        </p:nvSpPr>
        <p:spPr>
          <a:xfrm>
            <a:off x="3443286" y="3958630"/>
            <a:ext cx="5305425" cy="607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中秋节的盛行始于宋朝，至明清时，已与元旦齐名，成为我国的主要节日之一。这也是我国仅次于春节的第二大传统节日。</a:t>
            </a:r>
          </a:p>
        </p:txBody>
      </p:sp>
    </p:spTree>
    <p:extLst>
      <p:ext uri="{BB962C8B-B14F-4D97-AF65-F5344CB8AC3E}">
        <p14:creationId xmlns:p14="http://schemas.microsoft.com/office/powerpoint/2010/main" val="235342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A714EB66-3FD3-4E7B-BDD8-22BFEEBB1207}"/>
              </a:ext>
            </a:extLst>
          </p:cNvPr>
          <p:cNvSpPr/>
          <p:nvPr/>
        </p:nvSpPr>
        <p:spPr>
          <a:xfrm>
            <a:off x="1213248" y="1873025"/>
            <a:ext cx="9765505" cy="4165825"/>
          </a:xfrm>
          <a:prstGeom prst="rect">
            <a:avLst/>
          </a:prstGeom>
          <a:noFill/>
          <a:ln>
            <a:solidFill>
              <a:srgbClr val="CC3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D4E506DD-41BB-46E3-85B1-15EE0CD3CDB0}"/>
              </a:ext>
            </a:extLst>
          </p:cNvPr>
          <p:cNvSpPr txBox="1"/>
          <p:nvPr/>
        </p:nvSpPr>
        <p:spPr>
          <a:xfrm>
            <a:off x="1820168" y="4814166"/>
            <a:ext cx="8551664" cy="1149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在月下，将月亮神像放在月亮的那个方向，红烛高燃，全家人依次拜祭月亮，然后由当家主妇切开团圆月饼。切的人预先算好全家共有多少人，在家的，在外地的，都要算在一起，不能切多也不能切少，大小要一样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8EF813F3-C565-443E-8567-3FC26C18B3F5}"/>
              </a:ext>
            </a:extLst>
          </p:cNvPr>
          <p:cNvSpPr/>
          <p:nvPr/>
        </p:nvSpPr>
        <p:spPr>
          <a:xfrm>
            <a:off x="3048000" y="1640491"/>
            <a:ext cx="6096000" cy="476250"/>
          </a:xfrm>
          <a:prstGeom prst="rect">
            <a:avLst/>
          </a:prstGeom>
          <a:solidFill>
            <a:srgbClr val="CC3D2D"/>
          </a:solidFill>
          <a:ln w="254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在古代有“秋暮夕月”的习俗；夕月，即祭拜月神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6D6B337B-3CAB-42E8-A223-D162CDDDAA77}"/>
              </a:ext>
            </a:extLst>
          </p:cNvPr>
          <p:cNvSpPr txBox="1"/>
          <p:nvPr/>
        </p:nvSpPr>
        <p:spPr>
          <a:xfrm>
            <a:off x="4794690" y="2349275"/>
            <a:ext cx="260262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cs typeface="+mn-ea"/>
                <a:sym typeface="+mn-lt"/>
              </a:rPr>
              <a:t>设大香案，摆上祭品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017F65EA-D765-426C-BD11-7F925E5E1C9A}"/>
              </a:ext>
            </a:extLst>
          </p:cNvPr>
          <p:cNvGrpSpPr/>
          <p:nvPr/>
        </p:nvGrpSpPr>
        <p:grpSpPr>
          <a:xfrm>
            <a:off x="2610010" y="2850776"/>
            <a:ext cx="875980" cy="875980"/>
            <a:chOff x="2610010" y="2850776"/>
            <a:chExt cx="875980" cy="875980"/>
          </a:xfrm>
        </p:grpSpPr>
        <p:sp>
          <p:nvSpPr>
            <p:cNvPr id="2" name="椭圆 1">
              <a:extLst>
                <a:ext uri="{FF2B5EF4-FFF2-40B4-BE49-F238E27FC236}">
                  <a16:creationId xmlns="" xmlns:a16="http://schemas.microsoft.com/office/drawing/2014/main" id="{4564B246-BF5C-493E-A8BB-77BC23436A3B}"/>
                </a:ext>
              </a:extLst>
            </p:cNvPr>
            <p:cNvSpPr/>
            <p:nvPr/>
          </p:nvSpPr>
          <p:spPr>
            <a:xfrm>
              <a:off x="2610010" y="2850776"/>
              <a:ext cx="875980" cy="875980"/>
            </a:xfrm>
            <a:prstGeom prst="ellipse">
              <a:avLst/>
            </a:prstGeom>
            <a:noFill/>
            <a:ln w="19050">
              <a:solidFill>
                <a:srgbClr val="CC3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4" name="图片 3" descr="卡通人物&#10;&#10;低可信度描述已自动生成">
              <a:extLst>
                <a:ext uri="{FF2B5EF4-FFF2-40B4-BE49-F238E27FC236}">
                  <a16:creationId xmlns="" xmlns:a16="http://schemas.microsoft.com/office/drawing/2014/main" id="{5EB288B8-A46B-48AC-812B-5BD084B516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0256" y="2861022"/>
              <a:ext cx="855488" cy="855488"/>
            </a:xfrm>
            <a:prstGeom prst="rect">
              <a:avLst/>
            </a:prstGeom>
          </p:spPr>
        </p:pic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0577EEE3-B6CF-4606-B60C-9331989E01F6}"/>
              </a:ext>
            </a:extLst>
          </p:cNvPr>
          <p:cNvGrpSpPr/>
          <p:nvPr/>
        </p:nvGrpSpPr>
        <p:grpSpPr>
          <a:xfrm>
            <a:off x="3916296" y="2850776"/>
            <a:ext cx="875980" cy="875980"/>
            <a:chOff x="3916296" y="2850776"/>
            <a:chExt cx="875980" cy="875980"/>
          </a:xfrm>
        </p:grpSpPr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EE7D99B0-E66F-4823-A85B-9BB5C0A1B451}"/>
                </a:ext>
              </a:extLst>
            </p:cNvPr>
            <p:cNvSpPr/>
            <p:nvPr/>
          </p:nvSpPr>
          <p:spPr>
            <a:xfrm>
              <a:off x="3916296" y="2850776"/>
              <a:ext cx="875980" cy="875980"/>
            </a:xfrm>
            <a:prstGeom prst="ellipse">
              <a:avLst/>
            </a:prstGeom>
            <a:noFill/>
            <a:ln w="19050">
              <a:solidFill>
                <a:srgbClr val="CC3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7" name="图片 6" descr="绿色的水果&#10;&#10;低可信度描述已自动生成">
              <a:extLst>
                <a:ext uri="{FF2B5EF4-FFF2-40B4-BE49-F238E27FC236}">
                  <a16:creationId xmlns="" xmlns:a16="http://schemas.microsoft.com/office/drawing/2014/main" id="{6048E738-82AD-4B36-8FBC-43AE69D6D7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16296" y="2850776"/>
              <a:ext cx="875980" cy="875980"/>
            </a:xfrm>
            <a:prstGeom prst="rect">
              <a:avLst/>
            </a:prstGeom>
          </p:spPr>
        </p:pic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0C945CD3-818C-4BBC-8911-C573C18208D3}"/>
              </a:ext>
            </a:extLst>
          </p:cNvPr>
          <p:cNvGrpSpPr/>
          <p:nvPr/>
        </p:nvGrpSpPr>
        <p:grpSpPr>
          <a:xfrm>
            <a:off x="5220020" y="2850776"/>
            <a:ext cx="875980" cy="875980"/>
            <a:chOff x="5220020" y="2850776"/>
            <a:chExt cx="875980" cy="875980"/>
          </a:xfrm>
        </p:grpSpPr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67180AF9-E109-448B-A89B-74647537C33A}"/>
                </a:ext>
              </a:extLst>
            </p:cNvPr>
            <p:cNvSpPr/>
            <p:nvPr/>
          </p:nvSpPr>
          <p:spPr>
            <a:xfrm>
              <a:off x="5220020" y="2850776"/>
              <a:ext cx="875980" cy="875980"/>
            </a:xfrm>
            <a:prstGeom prst="ellipse">
              <a:avLst/>
            </a:prstGeom>
            <a:noFill/>
            <a:ln w="19050">
              <a:solidFill>
                <a:srgbClr val="CC3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9" name="图片 8" descr="桌子上有一些绿色的水果&#10;&#10;中度可信度描述已自动生成">
              <a:extLst>
                <a:ext uri="{FF2B5EF4-FFF2-40B4-BE49-F238E27FC236}">
                  <a16:creationId xmlns="" xmlns:a16="http://schemas.microsoft.com/office/drawing/2014/main" id="{B7A0FA91-5C74-48C5-85A3-0A517AF8E4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20020" y="2850776"/>
              <a:ext cx="875980" cy="875980"/>
            </a:xfrm>
            <a:prstGeom prst="rect">
              <a:avLst/>
            </a:prstGeom>
          </p:spPr>
        </p:pic>
      </p:grp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857C0B72-A55F-4B5E-9BE6-EE9036384D9C}"/>
              </a:ext>
            </a:extLst>
          </p:cNvPr>
          <p:cNvGrpSpPr/>
          <p:nvPr/>
        </p:nvGrpSpPr>
        <p:grpSpPr>
          <a:xfrm>
            <a:off x="6523744" y="2850776"/>
            <a:ext cx="875980" cy="875980"/>
            <a:chOff x="6523744" y="2850776"/>
            <a:chExt cx="875980" cy="875980"/>
          </a:xfrm>
        </p:grpSpPr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B6370EF0-0BDD-4E5B-B8AF-387031EBB33A}"/>
                </a:ext>
              </a:extLst>
            </p:cNvPr>
            <p:cNvSpPr/>
            <p:nvPr/>
          </p:nvSpPr>
          <p:spPr>
            <a:xfrm>
              <a:off x="6523744" y="2850776"/>
              <a:ext cx="875980" cy="875980"/>
            </a:xfrm>
            <a:prstGeom prst="ellipse">
              <a:avLst/>
            </a:prstGeom>
            <a:noFill/>
            <a:ln w="19050">
              <a:solidFill>
                <a:srgbClr val="CC3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24" name="图片 23" descr="桌子上的碗&#10;&#10;低可信度描述已自动生成">
              <a:extLst>
                <a:ext uri="{FF2B5EF4-FFF2-40B4-BE49-F238E27FC236}">
                  <a16:creationId xmlns="" xmlns:a16="http://schemas.microsoft.com/office/drawing/2014/main" id="{57D15A46-5823-4046-A92F-7A02D3B07D1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92393" y="2919425"/>
              <a:ext cx="738682" cy="738682"/>
            </a:xfrm>
            <a:prstGeom prst="rect">
              <a:avLst/>
            </a:prstGeom>
          </p:spPr>
        </p:pic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1098D8CA-12B4-41FB-A91C-F7F2469A77E8}"/>
              </a:ext>
            </a:extLst>
          </p:cNvPr>
          <p:cNvGrpSpPr/>
          <p:nvPr/>
        </p:nvGrpSpPr>
        <p:grpSpPr>
          <a:xfrm>
            <a:off x="7827468" y="2850776"/>
            <a:ext cx="875980" cy="875980"/>
            <a:chOff x="7827468" y="2850776"/>
            <a:chExt cx="875980" cy="875980"/>
          </a:xfrm>
        </p:grpSpPr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594D1BD2-26EB-41A3-9607-DA4F3BC5437C}"/>
                </a:ext>
              </a:extLst>
            </p:cNvPr>
            <p:cNvSpPr/>
            <p:nvPr/>
          </p:nvSpPr>
          <p:spPr>
            <a:xfrm>
              <a:off x="7827468" y="2850776"/>
              <a:ext cx="875980" cy="875980"/>
            </a:xfrm>
            <a:prstGeom prst="ellipse">
              <a:avLst/>
            </a:prstGeom>
            <a:noFill/>
            <a:ln w="19050">
              <a:solidFill>
                <a:srgbClr val="CC3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26" name="图片 25" descr="绿色的叶子&#10;&#10;低可信度描述已自动生成">
              <a:extLst>
                <a:ext uri="{FF2B5EF4-FFF2-40B4-BE49-F238E27FC236}">
                  <a16:creationId xmlns="" xmlns:a16="http://schemas.microsoft.com/office/drawing/2014/main" id="{4DC09A2E-CA78-45BD-B8D2-FD6E5AAD49B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86378" y="2909686"/>
              <a:ext cx="758160" cy="758160"/>
            </a:xfrm>
            <a:prstGeom prst="rect">
              <a:avLst/>
            </a:prstGeom>
          </p:spPr>
        </p:pic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B2771F4D-BF22-4BA8-87D7-BF95E30796F8}"/>
              </a:ext>
            </a:extLst>
          </p:cNvPr>
          <p:cNvGrpSpPr/>
          <p:nvPr/>
        </p:nvGrpSpPr>
        <p:grpSpPr>
          <a:xfrm>
            <a:off x="9131192" y="2850776"/>
            <a:ext cx="875980" cy="875980"/>
            <a:chOff x="9131192" y="2850776"/>
            <a:chExt cx="875980" cy="875980"/>
          </a:xfrm>
        </p:grpSpPr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0BC89441-154D-44AA-A94B-B8B0FA86C5DF}"/>
                </a:ext>
              </a:extLst>
            </p:cNvPr>
            <p:cNvSpPr/>
            <p:nvPr/>
          </p:nvSpPr>
          <p:spPr>
            <a:xfrm>
              <a:off x="9131192" y="2850776"/>
              <a:ext cx="875980" cy="875980"/>
            </a:xfrm>
            <a:prstGeom prst="ellipse">
              <a:avLst/>
            </a:prstGeom>
            <a:noFill/>
            <a:ln w="19050">
              <a:solidFill>
                <a:srgbClr val="CC3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28" name="图片 27" descr="图片包含 图标&#10;&#10;描述已自动生成">
              <a:extLst>
                <a:ext uri="{FF2B5EF4-FFF2-40B4-BE49-F238E27FC236}">
                  <a16:creationId xmlns="" xmlns:a16="http://schemas.microsoft.com/office/drawing/2014/main" id="{289BB620-3153-47B7-B570-FE5A5947F4B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49033" y="2978835"/>
              <a:ext cx="640298" cy="640298"/>
            </a:xfrm>
            <a:prstGeom prst="rect">
              <a:avLst/>
            </a:prstGeom>
          </p:spPr>
        </p:pic>
      </p:grp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FA007478-FA32-4AF9-80CC-6ADDCA728162}"/>
              </a:ext>
            </a:extLst>
          </p:cNvPr>
          <p:cNvSpPr txBox="1"/>
          <p:nvPr/>
        </p:nvSpPr>
        <p:spPr>
          <a:xfrm>
            <a:off x="2691705" y="3831618"/>
            <a:ext cx="71258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cs typeface="+mn-ea"/>
                <a:sym typeface="+mn-lt"/>
              </a:rPr>
              <a:t>月饼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0A20EBC4-9677-4CE9-9F0B-5EB5F3C0373F}"/>
              </a:ext>
            </a:extLst>
          </p:cNvPr>
          <p:cNvSpPr txBox="1"/>
          <p:nvPr/>
        </p:nvSpPr>
        <p:spPr>
          <a:xfrm>
            <a:off x="3997991" y="3831618"/>
            <a:ext cx="71258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cs typeface="+mn-ea"/>
                <a:sym typeface="+mn-lt"/>
              </a:rPr>
              <a:t>西瓜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1298C0A9-6F05-4E17-AC70-C307E6E40593}"/>
              </a:ext>
            </a:extLst>
          </p:cNvPr>
          <p:cNvSpPr txBox="1"/>
          <p:nvPr/>
        </p:nvSpPr>
        <p:spPr>
          <a:xfrm>
            <a:off x="5304277" y="3831618"/>
            <a:ext cx="71258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cs typeface="+mn-ea"/>
                <a:sym typeface="+mn-lt"/>
              </a:rPr>
              <a:t>苹果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2EE86F45-0977-4EE0-91DE-24EA029AC922}"/>
              </a:ext>
            </a:extLst>
          </p:cNvPr>
          <p:cNvSpPr txBox="1"/>
          <p:nvPr/>
        </p:nvSpPr>
        <p:spPr>
          <a:xfrm>
            <a:off x="6610563" y="3831618"/>
            <a:ext cx="71258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cs typeface="+mn-ea"/>
                <a:sym typeface="+mn-lt"/>
              </a:rPr>
              <a:t>红枣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03A4A32A-488F-4FCA-9360-DBF09094471F}"/>
              </a:ext>
            </a:extLst>
          </p:cNvPr>
          <p:cNvSpPr txBox="1"/>
          <p:nvPr/>
        </p:nvSpPr>
        <p:spPr>
          <a:xfrm>
            <a:off x="7916849" y="3831618"/>
            <a:ext cx="71258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cs typeface="+mn-ea"/>
                <a:sym typeface="+mn-lt"/>
              </a:rPr>
              <a:t>李子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0EBDF49E-FF4E-411A-A00D-DD7F4B401805}"/>
              </a:ext>
            </a:extLst>
          </p:cNvPr>
          <p:cNvSpPr txBox="1"/>
          <p:nvPr/>
        </p:nvSpPr>
        <p:spPr>
          <a:xfrm>
            <a:off x="9223135" y="3831618"/>
            <a:ext cx="71258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cs typeface="+mn-ea"/>
                <a:sym typeface="+mn-lt"/>
              </a:rPr>
              <a:t>葡萄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D909F974-FE8E-47FC-AB7A-5F3BF059DF7A}"/>
              </a:ext>
            </a:extLst>
          </p:cNvPr>
          <p:cNvGrpSpPr/>
          <p:nvPr/>
        </p:nvGrpSpPr>
        <p:grpSpPr>
          <a:xfrm>
            <a:off x="1473814" y="4279001"/>
            <a:ext cx="9241811" cy="476250"/>
            <a:chOff x="1473814" y="4279001"/>
            <a:chExt cx="9241811" cy="476250"/>
          </a:xfrm>
        </p:grpSpPr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577CFDBC-AA95-49AD-A822-FCB1B02BD2AD}"/>
                </a:ext>
              </a:extLst>
            </p:cNvPr>
            <p:cNvSpPr/>
            <p:nvPr/>
          </p:nvSpPr>
          <p:spPr>
            <a:xfrm>
              <a:off x="4014788" y="4279001"/>
              <a:ext cx="4162425" cy="476250"/>
            </a:xfrm>
            <a:prstGeom prst="rect">
              <a:avLst/>
            </a:prstGeom>
            <a:solidFill>
              <a:srgbClr val="CC3D2D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cs typeface="+mn-ea"/>
                  <a:sym typeface="+mn-lt"/>
                </a:rPr>
                <a:t>其中月饼和西瓜是绝对不能少的</a:t>
              </a: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A47EF236-42F6-4D85-B993-83EEFD2040B8}"/>
                </a:ext>
              </a:extLst>
            </p:cNvPr>
            <p:cNvCxnSpPr/>
            <p:nvPr/>
          </p:nvCxnSpPr>
          <p:spPr>
            <a:xfrm>
              <a:off x="8273143" y="4517126"/>
              <a:ext cx="2442482" cy="0"/>
            </a:xfrm>
            <a:prstGeom prst="line">
              <a:avLst/>
            </a:prstGeom>
            <a:ln w="25400">
              <a:gradFill>
                <a:gsLst>
                  <a:gs pos="0">
                    <a:srgbClr val="CC3D2D"/>
                  </a:gs>
                  <a:gs pos="100000">
                    <a:srgbClr val="CC3D2D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600F4203-CE34-45FD-ABB2-DC73CC6F045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73814" y="4517126"/>
              <a:ext cx="2442482" cy="0"/>
            </a:xfrm>
            <a:prstGeom prst="line">
              <a:avLst/>
            </a:prstGeom>
            <a:ln w="25400">
              <a:gradFill>
                <a:gsLst>
                  <a:gs pos="0">
                    <a:srgbClr val="CC3D2D"/>
                  </a:gs>
                  <a:gs pos="100000">
                    <a:srgbClr val="CC3D2D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988438F6-C589-4EEF-9631-1AB7D80179F3}"/>
              </a:ext>
            </a:extLst>
          </p:cNvPr>
          <p:cNvSpPr txBox="1"/>
          <p:nvPr/>
        </p:nvSpPr>
        <p:spPr>
          <a:xfrm>
            <a:off x="3048000" y="61553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拜月神</a:t>
            </a:r>
          </a:p>
        </p:txBody>
      </p:sp>
    </p:spTree>
    <p:extLst>
      <p:ext uri="{BB962C8B-B14F-4D97-AF65-F5344CB8AC3E}">
        <p14:creationId xmlns:p14="http://schemas.microsoft.com/office/powerpoint/2010/main" val="391292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D4E506DD-41BB-46E3-85B1-15EE0CD3CDB0}"/>
              </a:ext>
            </a:extLst>
          </p:cNvPr>
          <p:cNvSpPr txBox="1"/>
          <p:nvPr/>
        </p:nvSpPr>
        <p:spPr>
          <a:xfrm>
            <a:off x="1105793" y="2534314"/>
            <a:ext cx="6590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cs typeface="+mn-ea"/>
                <a:sym typeface="+mn-lt"/>
              </a:rPr>
              <a:t>民间中秋赏月活动约始魏晋时期，但未成习。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E54E7E43-EE97-4110-B608-EFE0D21B3ECC}"/>
              </a:ext>
            </a:extLst>
          </p:cNvPr>
          <p:cNvSpPr txBox="1"/>
          <p:nvPr/>
        </p:nvSpPr>
        <p:spPr>
          <a:xfrm>
            <a:off x="1105792" y="3783293"/>
            <a:ext cx="5841108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cs typeface="+mn-ea"/>
                <a:sym typeface="+mn-lt"/>
              </a:rPr>
              <a:t>宋朝，形成了以赏月活动为中心的中秋民俗节日，正式定为中秋节。与唐人不同，宋人赏月更多的是感物伤怀，常以阴晴圆缺，喻人情事态，即使中秋之夜，明月的清光也掩饰不住宋人的伤感。但对宋人来说，中秋还有另外一种形态，即中秋是世俗欢愉的节日：“中秋节前，诸店皆卖新酒，贵家结饰台榭，民家争占酒楼玩月，笙歌远闻千里，嬉戏连坐至晓”。宋代的中秋夜是不眠之夜，夜市通宵营业，玩月游人，达旦不绝。</a:t>
            </a:r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9E82B942-96D9-427C-BFFB-4EC32DCFC1D5}"/>
              </a:ext>
            </a:extLst>
          </p:cNvPr>
          <p:cNvSpPr txBox="1"/>
          <p:nvPr/>
        </p:nvSpPr>
        <p:spPr>
          <a:xfrm>
            <a:off x="1105793" y="3035693"/>
            <a:ext cx="58411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cs typeface="+mn-ea"/>
                <a:sym typeface="+mn-lt"/>
              </a:rPr>
              <a:t>唐朝，中秋赏月、玩月颇为盛行，许多诗人的名篇中都有咏月的诗句。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AFB4BBE9-4D45-4AF6-A731-CF62A030E736}"/>
              </a:ext>
            </a:extLst>
          </p:cNvPr>
          <p:cNvSpPr/>
          <p:nvPr/>
        </p:nvSpPr>
        <p:spPr>
          <a:xfrm>
            <a:off x="1498463" y="1761568"/>
            <a:ext cx="5316116" cy="476250"/>
          </a:xfrm>
          <a:prstGeom prst="rect">
            <a:avLst/>
          </a:prstGeom>
          <a:solidFill>
            <a:srgbClr val="CC3D2D"/>
          </a:solidFill>
          <a:ln w="254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来源于祭月，严肃的祭祀变成了轻松的欢娱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96F5F719-BFF0-4AD6-9CD3-E44E4BF1518D}"/>
              </a:ext>
            </a:extLst>
          </p:cNvPr>
          <p:cNvSpPr txBox="1"/>
          <p:nvPr/>
        </p:nvSpPr>
        <p:spPr>
          <a:xfrm>
            <a:off x="3048000" y="61553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赏  月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64" t="2990" r="17047" b="4051"/>
          <a:stretch/>
        </p:blipFill>
        <p:spPr>
          <a:xfrm>
            <a:off x="7207249" y="1765300"/>
            <a:ext cx="3873501" cy="4080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8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20123CA7-2364-4DE1-82DF-D275F9D30DA1}"/>
              </a:ext>
            </a:extLst>
          </p:cNvPr>
          <p:cNvGrpSpPr/>
          <p:nvPr/>
        </p:nvGrpSpPr>
        <p:grpSpPr>
          <a:xfrm>
            <a:off x="6280753" y="1576926"/>
            <a:ext cx="4918075" cy="1858585"/>
            <a:chOff x="6039453" y="1856326"/>
            <a:chExt cx="4918075" cy="1858585"/>
          </a:xfrm>
        </p:grpSpPr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77730FCF-0603-45CB-94FD-0C8F5B8585AF}"/>
                </a:ext>
              </a:extLst>
            </p:cNvPr>
            <p:cNvSpPr/>
            <p:nvPr/>
          </p:nvSpPr>
          <p:spPr>
            <a:xfrm>
              <a:off x="6083903" y="1902364"/>
              <a:ext cx="4829175" cy="176988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C3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" name="L 形 3">
              <a:extLst>
                <a:ext uri="{FF2B5EF4-FFF2-40B4-BE49-F238E27FC236}">
                  <a16:creationId xmlns="" xmlns:a16="http://schemas.microsoft.com/office/drawing/2014/main" id="{BA1028F7-35E6-485C-BE81-02AEB742BC26}"/>
                </a:ext>
              </a:extLst>
            </p:cNvPr>
            <p:cNvSpPr/>
            <p:nvPr/>
          </p:nvSpPr>
          <p:spPr>
            <a:xfrm rot="5400000">
              <a:off x="6039453" y="1856326"/>
              <a:ext cx="371475" cy="371475"/>
            </a:xfrm>
            <a:prstGeom prst="corner">
              <a:avLst>
                <a:gd name="adj1" fmla="val 26923"/>
                <a:gd name="adj2" fmla="val 24359"/>
              </a:avLst>
            </a:prstGeom>
            <a:solidFill>
              <a:srgbClr val="CC3D2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" name="L 形 12">
              <a:extLst>
                <a:ext uri="{FF2B5EF4-FFF2-40B4-BE49-F238E27FC236}">
                  <a16:creationId xmlns="" xmlns:a16="http://schemas.microsoft.com/office/drawing/2014/main" id="{1F9C5CBC-D4C9-414B-8252-F43D491DC396}"/>
                </a:ext>
              </a:extLst>
            </p:cNvPr>
            <p:cNvSpPr/>
            <p:nvPr/>
          </p:nvSpPr>
          <p:spPr>
            <a:xfrm rot="5400000" flipH="1" flipV="1">
              <a:off x="10586053" y="3343436"/>
              <a:ext cx="371475" cy="371475"/>
            </a:xfrm>
            <a:prstGeom prst="corner">
              <a:avLst>
                <a:gd name="adj1" fmla="val 26923"/>
                <a:gd name="adj2" fmla="val 24359"/>
              </a:avLst>
            </a:prstGeom>
            <a:solidFill>
              <a:srgbClr val="CC3D2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3DBD0D56-C3EA-4830-A1A4-37BD445EEACB}"/>
              </a:ext>
            </a:extLst>
          </p:cNvPr>
          <p:cNvSpPr txBox="1"/>
          <p:nvPr/>
        </p:nvSpPr>
        <p:spPr>
          <a:xfrm>
            <a:off x="6371027" y="1650173"/>
            <a:ext cx="473752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800" dirty="0">
                <a:cs typeface="+mn-ea"/>
                <a:sym typeface="+mn-lt"/>
              </a:rPr>
              <a:t>《</a:t>
            </a:r>
            <a:r>
              <a:rPr lang="zh-CN" altLang="en-US" sz="1800" dirty="0">
                <a:cs typeface="+mn-ea"/>
                <a:sym typeface="+mn-lt"/>
              </a:rPr>
              <a:t>洛中记闻</a:t>
            </a:r>
            <a:r>
              <a:rPr lang="en-US" altLang="zh-CN" sz="1800" dirty="0">
                <a:cs typeface="+mn-ea"/>
                <a:sym typeface="+mn-lt"/>
              </a:rPr>
              <a:t>》</a:t>
            </a:r>
            <a:r>
              <a:rPr lang="zh-CN" altLang="en-US" sz="1800" dirty="0">
                <a:cs typeface="+mn-ea"/>
                <a:sym typeface="+mn-lt"/>
              </a:rPr>
              <a:t>记载，唐僖宗在中秋节吃月饼，感觉味道极美，便命御膳房用红绫包裹月饼赏赐给新科进士们。这可能是我们能够看到的最早关于月饼的记载。</a:t>
            </a:r>
            <a:endParaRPr lang="en-US" altLang="zh-CN" sz="1800" dirty="0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5639B2C9-0F0F-43B6-AB5D-4BDFEE01D342}"/>
              </a:ext>
            </a:extLst>
          </p:cNvPr>
          <p:cNvGrpSpPr/>
          <p:nvPr/>
        </p:nvGrpSpPr>
        <p:grpSpPr>
          <a:xfrm>
            <a:off x="6280753" y="3529390"/>
            <a:ext cx="4918075" cy="2250253"/>
            <a:chOff x="6039453" y="3808790"/>
            <a:chExt cx="4918075" cy="2250253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F1A33EA2-7C2E-4103-BAD2-F6B3FBA0DE9A}"/>
                </a:ext>
              </a:extLst>
            </p:cNvPr>
            <p:cNvSpPr/>
            <p:nvPr/>
          </p:nvSpPr>
          <p:spPr>
            <a:xfrm>
              <a:off x="6083903" y="3854828"/>
              <a:ext cx="4829175" cy="215817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C3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L 形 18">
              <a:extLst>
                <a:ext uri="{FF2B5EF4-FFF2-40B4-BE49-F238E27FC236}">
                  <a16:creationId xmlns="" xmlns:a16="http://schemas.microsoft.com/office/drawing/2014/main" id="{A0F95BF4-479D-4AEE-BCD2-C94736F5CD24}"/>
                </a:ext>
              </a:extLst>
            </p:cNvPr>
            <p:cNvSpPr/>
            <p:nvPr/>
          </p:nvSpPr>
          <p:spPr>
            <a:xfrm rot="5400000">
              <a:off x="6039453" y="3808790"/>
              <a:ext cx="371475" cy="371475"/>
            </a:xfrm>
            <a:prstGeom prst="corner">
              <a:avLst>
                <a:gd name="adj1" fmla="val 26923"/>
                <a:gd name="adj2" fmla="val 24359"/>
              </a:avLst>
            </a:prstGeom>
            <a:solidFill>
              <a:srgbClr val="CC3D2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L 形 19">
              <a:extLst>
                <a:ext uri="{FF2B5EF4-FFF2-40B4-BE49-F238E27FC236}">
                  <a16:creationId xmlns="" xmlns:a16="http://schemas.microsoft.com/office/drawing/2014/main" id="{F3826B4C-1CA9-4A1D-83FB-EC3C2BA49647}"/>
                </a:ext>
              </a:extLst>
            </p:cNvPr>
            <p:cNvSpPr/>
            <p:nvPr/>
          </p:nvSpPr>
          <p:spPr>
            <a:xfrm rot="5400000" flipH="1" flipV="1">
              <a:off x="10586053" y="5687568"/>
              <a:ext cx="371475" cy="371475"/>
            </a:xfrm>
            <a:prstGeom prst="corner">
              <a:avLst>
                <a:gd name="adj1" fmla="val 26923"/>
                <a:gd name="adj2" fmla="val 24359"/>
              </a:avLst>
            </a:prstGeom>
            <a:solidFill>
              <a:srgbClr val="CC3D2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678F8D45-A1DA-4E3E-BBB6-617941ED7DF8}"/>
              </a:ext>
            </a:extLst>
          </p:cNvPr>
          <p:cNvSpPr txBox="1"/>
          <p:nvPr/>
        </p:nvSpPr>
        <p:spPr>
          <a:xfrm>
            <a:off x="6371027" y="3602637"/>
            <a:ext cx="4737526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800" dirty="0">
                <a:cs typeface="+mn-ea"/>
                <a:sym typeface="+mn-lt"/>
              </a:rPr>
              <a:t>到了宋代，月饼有“荷叶”、“金花”、“芙蓉”等等雅称，其制作方法也更加精致。诗人苏东坡有诗称赞说</a:t>
            </a:r>
            <a:r>
              <a:rPr lang="en-US" altLang="zh-CN" sz="1800" dirty="0">
                <a:cs typeface="+mn-ea"/>
                <a:sym typeface="+mn-lt"/>
              </a:rPr>
              <a:t>:“</a:t>
            </a:r>
            <a:r>
              <a:rPr lang="zh-CN" altLang="en-US" sz="1800" dirty="0">
                <a:cs typeface="+mn-ea"/>
                <a:sym typeface="+mn-lt"/>
              </a:rPr>
              <a:t>小饼如嚼月，中有酥与饴。”酥是油酥，饴就是糖，其味道甜脆香美可想而知。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1ABA5A4B-2B6B-4CB7-A698-532BAEAF2AEA}"/>
              </a:ext>
            </a:extLst>
          </p:cNvPr>
          <p:cNvSpPr txBox="1"/>
          <p:nvPr/>
        </p:nvSpPr>
        <p:spPr>
          <a:xfrm>
            <a:off x="3048000" y="61553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吃月饼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8" r="12413"/>
          <a:stretch/>
        </p:blipFill>
        <p:spPr>
          <a:xfrm>
            <a:off x="1104900" y="1576925"/>
            <a:ext cx="4889500" cy="4156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42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8D3E763D-18CE-4CF1-9B67-8AF895402FAC}"/>
              </a:ext>
            </a:extLst>
          </p:cNvPr>
          <p:cNvSpPr txBox="1"/>
          <p:nvPr/>
        </p:nvSpPr>
        <p:spPr>
          <a:xfrm>
            <a:off x="1956998" y="1754465"/>
            <a:ext cx="4001280" cy="3831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中秋夜灯内燃烛用绳系于竹竿上，高悬于瓦檐或露台上，或用小灯砌成字形或种种形状，挂于家屋高处，俗称“树中秋”或“竖中秋”。富贵之家所悬之灯，高可数丈，家人聚于灯下欢饮为乐，平常百姓则竖一旗杆，灯笼两个，也自取其乐。满城灯火不啻琉璃世界。看来从古至今中秋燃灯之俗其规模似乎仅次于元宵灯节。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6125DCB3-13B2-4FBA-91AD-0D1026DE695B}"/>
              </a:ext>
            </a:extLst>
          </p:cNvPr>
          <p:cNvGrpSpPr/>
          <p:nvPr/>
        </p:nvGrpSpPr>
        <p:grpSpPr>
          <a:xfrm>
            <a:off x="1771261" y="1531536"/>
            <a:ext cx="4324739" cy="1589202"/>
            <a:chOff x="1656961" y="4011698"/>
            <a:chExt cx="4324739" cy="1589202"/>
          </a:xfrm>
        </p:grpSpPr>
        <p:sp>
          <p:nvSpPr>
            <p:cNvPr id="22" name="L 形 21">
              <a:extLst>
                <a:ext uri="{FF2B5EF4-FFF2-40B4-BE49-F238E27FC236}">
                  <a16:creationId xmlns="" xmlns:a16="http://schemas.microsoft.com/office/drawing/2014/main" id="{F369CE0B-361D-47A0-BBE5-61D315E1FC7B}"/>
                </a:ext>
              </a:extLst>
            </p:cNvPr>
            <p:cNvSpPr/>
            <p:nvPr/>
          </p:nvSpPr>
          <p:spPr>
            <a:xfrm rot="5400000">
              <a:off x="1656961" y="4011698"/>
              <a:ext cx="371475" cy="371475"/>
            </a:xfrm>
            <a:prstGeom prst="corner">
              <a:avLst>
                <a:gd name="adj1" fmla="val 26923"/>
                <a:gd name="adj2" fmla="val 24359"/>
              </a:avLst>
            </a:prstGeom>
            <a:solidFill>
              <a:srgbClr val="CC3D2D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D8D89A05-7DC5-4285-AC7F-FDC83A4F584F}"/>
                </a:ext>
              </a:extLst>
            </p:cNvPr>
            <p:cNvCxnSpPr/>
            <p:nvPr/>
          </p:nvCxnSpPr>
          <p:spPr>
            <a:xfrm>
              <a:off x="1704586" y="4455979"/>
              <a:ext cx="0" cy="1144921"/>
            </a:xfrm>
            <a:prstGeom prst="line">
              <a:avLst/>
            </a:prstGeom>
            <a:ln w="19050">
              <a:solidFill>
                <a:srgbClr val="CC3D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D2E03937-785B-43DD-AE37-4C5EEA2A9E34}"/>
                </a:ext>
              </a:extLst>
            </p:cNvPr>
            <p:cNvCxnSpPr>
              <a:cxnSpLocks/>
            </p:cNvCxnSpPr>
            <p:nvPr/>
          </p:nvCxnSpPr>
          <p:spPr>
            <a:xfrm>
              <a:off x="2082729" y="4064450"/>
              <a:ext cx="3898971" cy="0"/>
            </a:xfrm>
            <a:prstGeom prst="line">
              <a:avLst/>
            </a:prstGeom>
            <a:ln w="19050">
              <a:solidFill>
                <a:srgbClr val="CC3D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4A21AA50-AE75-4ADE-92D5-CB36CB980F2C}"/>
              </a:ext>
            </a:extLst>
          </p:cNvPr>
          <p:cNvGrpSpPr/>
          <p:nvPr/>
        </p:nvGrpSpPr>
        <p:grpSpPr>
          <a:xfrm flipH="1" flipV="1">
            <a:off x="1771261" y="4372252"/>
            <a:ext cx="4324739" cy="1589202"/>
            <a:chOff x="1656961" y="4011698"/>
            <a:chExt cx="4324739" cy="1589202"/>
          </a:xfrm>
        </p:grpSpPr>
        <p:sp>
          <p:nvSpPr>
            <p:cNvPr id="27" name="L 形 26">
              <a:extLst>
                <a:ext uri="{FF2B5EF4-FFF2-40B4-BE49-F238E27FC236}">
                  <a16:creationId xmlns="" xmlns:a16="http://schemas.microsoft.com/office/drawing/2014/main" id="{241BD31B-FCC1-4652-87C2-436E4AB6D75C}"/>
                </a:ext>
              </a:extLst>
            </p:cNvPr>
            <p:cNvSpPr/>
            <p:nvPr/>
          </p:nvSpPr>
          <p:spPr>
            <a:xfrm rot="5400000">
              <a:off x="1656961" y="4011698"/>
              <a:ext cx="371475" cy="371475"/>
            </a:xfrm>
            <a:prstGeom prst="corner">
              <a:avLst>
                <a:gd name="adj1" fmla="val 26923"/>
                <a:gd name="adj2" fmla="val 24359"/>
              </a:avLst>
            </a:prstGeom>
            <a:solidFill>
              <a:srgbClr val="CC3D2D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1F93482A-E60A-48E7-A744-7FD58BA4644F}"/>
                </a:ext>
              </a:extLst>
            </p:cNvPr>
            <p:cNvCxnSpPr/>
            <p:nvPr/>
          </p:nvCxnSpPr>
          <p:spPr>
            <a:xfrm>
              <a:off x="1704586" y="4455979"/>
              <a:ext cx="0" cy="1144921"/>
            </a:xfrm>
            <a:prstGeom prst="line">
              <a:avLst/>
            </a:prstGeom>
            <a:ln w="19050">
              <a:solidFill>
                <a:srgbClr val="CC3D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68876235-D252-4623-B317-322DC9D9F2F0}"/>
                </a:ext>
              </a:extLst>
            </p:cNvPr>
            <p:cNvCxnSpPr>
              <a:cxnSpLocks/>
            </p:cNvCxnSpPr>
            <p:nvPr/>
          </p:nvCxnSpPr>
          <p:spPr>
            <a:xfrm>
              <a:off x="2082729" y="4064450"/>
              <a:ext cx="3898971" cy="0"/>
            </a:xfrm>
            <a:prstGeom prst="line">
              <a:avLst/>
            </a:prstGeom>
            <a:ln w="19050">
              <a:solidFill>
                <a:srgbClr val="CC3D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0CE7353D-35CB-49B0-9421-BF3270A8F4EA}"/>
              </a:ext>
            </a:extLst>
          </p:cNvPr>
          <p:cNvSpPr txBox="1"/>
          <p:nvPr/>
        </p:nvSpPr>
        <p:spPr>
          <a:xfrm>
            <a:off x="3048000" y="61553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燃  灯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7065" y="1903011"/>
            <a:ext cx="40195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33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D26550B-9E83-43F0-9473-2CDEC86AABA8}"/>
              </a:ext>
            </a:extLst>
          </p:cNvPr>
          <p:cNvGrpSpPr/>
          <p:nvPr/>
        </p:nvGrpSpPr>
        <p:grpSpPr>
          <a:xfrm>
            <a:off x="781047" y="2760757"/>
            <a:ext cx="3887121" cy="2067558"/>
            <a:chOff x="781047" y="2760757"/>
            <a:chExt cx="3887121" cy="2067558"/>
          </a:xfrm>
        </p:grpSpPr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4B371088-F8CC-463A-9908-259360BDE3EC}"/>
                </a:ext>
              </a:extLst>
            </p:cNvPr>
            <p:cNvSpPr/>
            <p:nvPr/>
          </p:nvSpPr>
          <p:spPr>
            <a:xfrm rot="5400000">
              <a:off x="1690829" y="1850975"/>
              <a:ext cx="2067558" cy="3887121"/>
            </a:xfrm>
            <a:custGeom>
              <a:avLst/>
              <a:gdLst>
                <a:gd name="connsiteX0" fmla="*/ 0 w 2067558"/>
                <a:gd name="connsiteY0" fmla="*/ 3719091 h 3887121"/>
                <a:gd name="connsiteX1" fmla="*/ 0 w 2067558"/>
                <a:gd name="connsiteY1" fmla="*/ 321351 h 3887121"/>
                <a:gd name="connsiteX2" fmla="*/ 168030 w 2067558"/>
                <a:gd name="connsiteY2" fmla="*/ 153321 h 3887121"/>
                <a:gd name="connsiteX3" fmla="*/ 944853 w 2067558"/>
                <a:gd name="connsiteY3" fmla="*/ 153321 h 3887121"/>
                <a:gd name="connsiteX4" fmla="*/ 1033780 w 2067558"/>
                <a:gd name="connsiteY4" fmla="*/ 0 h 3887121"/>
                <a:gd name="connsiteX5" fmla="*/ 1122706 w 2067558"/>
                <a:gd name="connsiteY5" fmla="*/ 153321 h 3887121"/>
                <a:gd name="connsiteX6" fmla="*/ 1899528 w 2067558"/>
                <a:gd name="connsiteY6" fmla="*/ 153321 h 3887121"/>
                <a:gd name="connsiteX7" fmla="*/ 2067558 w 2067558"/>
                <a:gd name="connsiteY7" fmla="*/ 321351 h 3887121"/>
                <a:gd name="connsiteX8" fmla="*/ 2067558 w 2067558"/>
                <a:gd name="connsiteY8" fmla="*/ 3719091 h 3887121"/>
                <a:gd name="connsiteX9" fmla="*/ 1899528 w 2067558"/>
                <a:gd name="connsiteY9" fmla="*/ 3887121 h 3887121"/>
                <a:gd name="connsiteX10" fmla="*/ 168030 w 2067558"/>
                <a:gd name="connsiteY10" fmla="*/ 3887121 h 3887121"/>
                <a:gd name="connsiteX11" fmla="*/ 0 w 2067558"/>
                <a:gd name="connsiteY11" fmla="*/ 3719091 h 3887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67558" h="3887121">
                  <a:moveTo>
                    <a:pt x="0" y="3719091"/>
                  </a:moveTo>
                  <a:lnTo>
                    <a:pt x="0" y="321351"/>
                  </a:lnTo>
                  <a:cubicBezTo>
                    <a:pt x="0" y="228551"/>
                    <a:pt x="75230" y="153321"/>
                    <a:pt x="168030" y="153321"/>
                  </a:cubicBezTo>
                  <a:lnTo>
                    <a:pt x="944853" y="153321"/>
                  </a:lnTo>
                  <a:lnTo>
                    <a:pt x="1033780" y="0"/>
                  </a:lnTo>
                  <a:lnTo>
                    <a:pt x="1122706" y="153321"/>
                  </a:lnTo>
                  <a:lnTo>
                    <a:pt x="1899528" y="153321"/>
                  </a:lnTo>
                  <a:cubicBezTo>
                    <a:pt x="1992328" y="153321"/>
                    <a:pt x="2067558" y="228551"/>
                    <a:pt x="2067558" y="321351"/>
                  </a:cubicBezTo>
                  <a:lnTo>
                    <a:pt x="2067558" y="3719091"/>
                  </a:lnTo>
                  <a:cubicBezTo>
                    <a:pt x="2067558" y="3811891"/>
                    <a:pt x="1992328" y="3887121"/>
                    <a:pt x="1899528" y="3887121"/>
                  </a:cubicBezTo>
                  <a:lnTo>
                    <a:pt x="168030" y="3887121"/>
                  </a:lnTo>
                  <a:cubicBezTo>
                    <a:pt x="75230" y="3887121"/>
                    <a:pt x="0" y="3811891"/>
                    <a:pt x="0" y="3719091"/>
                  </a:cubicBezTo>
                  <a:close/>
                </a:path>
              </a:pathLst>
            </a:custGeom>
            <a:solidFill>
              <a:srgbClr val="CC3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69807756-D7E0-4656-BAB6-292C76331F9A}"/>
                </a:ext>
              </a:extLst>
            </p:cNvPr>
            <p:cNvSpPr txBox="1"/>
            <p:nvPr/>
          </p:nvSpPr>
          <p:spPr>
            <a:xfrm>
              <a:off x="914397" y="2842320"/>
              <a:ext cx="3467102" cy="19389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 现在寻常市面上已见不到兔儿爷的踪影，只是作为民俗文物在民俗博物馆之类的地方展览，或者在工艺品商店里出售。年轻人对它所知不多</a:t>
              </a: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,</a:t>
              </a: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而老人提起它来就津津乐道。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24C64F86-8412-4DA5-A48A-80379ADA2A11}"/>
              </a:ext>
            </a:extLst>
          </p:cNvPr>
          <p:cNvGrpSpPr/>
          <p:nvPr/>
        </p:nvGrpSpPr>
        <p:grpSpPr>
          <a:xfrm>
            <a:off x="7523832" y="2760757"/>
            <a:ext cx="3887121" cy="2067558"/>
            <a:chOff x="7523832" y="2760757"/>
            <a:chExt cx="3887121" cy="2067558"/>
          </a:xfrm>
        </p:grpSpPr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961E315F-1BCE-4361-B754-8D1A49108208}"/>
                </a:ext>
              </a:extLst>
            </p:cNvPr>
            <p:cNvSpPr/>
            <p:nvPr/>
          </p:nvSpPr>
          <p:spPr>
            <a:xfrm rot="16200000" flipH="1">
              <a:off x="8433614" y="1850975"/>
              <a:ext cx="2067558" cy="3887121"/>
            </a:xfrm>
            <a:custGeom>
              <a:avLst/>
              <a:gdLst>
                <a:gd name="connsiteX0" fmla="*/ 0 w 2067558"/>
                <a:gd name="connsiteY0" fmla="*/ 3719091 h 3887121"/>
                <a:gd name="connsiteX1" fmla="*/ 0 w 2067558"/>
                <a:gd name="connsiteY1" fmla="*/ 321351 h 3887121"/>
                <a:gd name="connsiteX2" fmla="*/ 168030 w 2067558"/>
                <a:gd name="connsiteY2" fmla="*/ 153321 h 3887121"/>
                <a:gd name="connsiteX3" fmla="*/ 944853 w 2067558"/>
                <a:gd name="connsiteY3" fmla="*/ 153321 h 3887121"/>
                <a:gd name="connsiteX4" fmla="*/ 1033780 w 2067558"/>
                <a:gd name="connsiteY4" fmla="*/ 0 h 3887121"/>
                <a:gd name="connsiteX5" fmla="*/ 1122706 w 2067558"/>
                <a:gd name="connsiteY5" fmla="*/ 153321 h 3887121"/>
                <a:gd name="connsiteX6" fmla="*/ 1899528 w 2067558"/>
                <a:gd name="connsiteY6" fmla="*/ 153321 h 3887121"/>
                <a:gd name="connsiteX7" fmla="*/ 2067558 w 2067558"/>
                <a:gd name="connsiteY7" fmla="*/ 321351 h 3887121"/>
                <a:gd name="connsiteX8" fmla="*/ 2067558 w 2067558"/>
                <a:gd name="connsiteY8" fmla="*/ 3719091 h 3887121"/>
                <a:gd name="connsiteX9" fmla="*/ 1899528 w 2067558"/>
                <a:gd name="connsiteY9" fmla="*/ 3887121 h 3887121"/>
                <a:gd name="connsiteX10" fmla="*/ 168030 w 2067558"/>
                <a:gd name="connsiteY10" fmla="*/ 3887121 h 3887121"/>
                <a:gd name="connsiteX11" fmla="*/ 0 w 2067558"/>
                <a:gd name="connsiteY11" fmla="*/ 3719091 h 3887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67558" h="3887121">
                  <a:moveTo>
                    <a:pt x="0" y="3719091"/>
                  </a:moveTo>
                  <a:lnTo>
                    <a:pt x="0" y="321351"/>
                  </a:lnTo>
                  <a:cubicBezTo>
                    <a:pt x="0" y="228551"/>
                    <a:pt x="75230" y="153321"/>
                    <a:pt x="168030" y="153321"/>
                  </a:cubicBezTo>
                  <a:lnTo>
                    <a:pt x="944853" y="153321"/>
                  </a:lnTo>
                  <a:lnTo>
                    <a:pt x="1033780" y="0"/>
                  </a:lnTo>
                  <a:lnTo>
                    <a:pt x="1122706" y="153321"/>
                  </a:lnTo>
                  <a:lnTo>
                    <a:pt x="1899528" y="153321"/>
                  </a:lnTo>
                  <a:cubicBezTo>
                    <a:pt x="1992328" y="153321"/>
                    <a:pt x="2067558" y="228551"/>
                    <a:pt x="2067558" y="321351"/>
                  </a:cubicBezTo>
                  <a:lnTo>
                    <a:pt x="2067558" y="3719091"/>
                  </a:lnTo>
                  <a:cubicBezTo>
                    <a:pt x="2067558" y="3811891"/>
                    <a:pt x="1992328" y="3887121"/>
                    <a:pt x="1899528" y="3887121"/>
                  </a:cubicBezTo>
                  <a:lnTo>
                    <a:pt x="168030" y="3887121"/>
                  </a:lnTo>
                  <a:cubicBezTo>
                    <a:pt x="75230" y="3887121"/>
                    <a:pt x="0" y="3811891"/>
                    <a:pt x="0" y="3719091"/>
                  </a:cubicBezTo>
                  <a:close/>
                </a:path>
              </a:pathLst>
            </a:custGeom>
            <a:solidFill>
              <a:srgbClr val="CC3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64CA4CFC-A2E0-4EF1-B853-9E77B45C9016}"/>
                </a:ext>
              </a:extLst>
            </p:cNvPr>
            <p:cNvSpPr txBox="1"/>
            <p:nvPr/>
          </p:nvSpPr>
          <p:spPr>
            <a:xfrm>
              <a:off x="7913437" y="2842320"/>
              <a:ext cx="3314701" cy="19389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 兔儿爷是中秋节期间，给孩子们玩耍娱乐的一种泥塑玩具。其形状是人形而有兔嘴兔耳。头上竖两只长耳朵，嘴是三瓣的兔子嘴，其他地方跟人没什么区别。</a:t>
              </a: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85C229A8-824E-4361-BFE9-F7B9195FBFD1}"/>
              </a:ext>
            </a:extLst>
          </p:cNvPr>
          <p:cNvSpPr txBox="1"/>
          <p:nvPr/>
        </p:nvSpPr>
        <p:spPr>
          <a:xfrm>
            <a:off x="3048000" y="61553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玩兔儿爷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1519" y="2325845"/>
            <a:ext cx="2337332" cy="25024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7333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57124" y="-560334"/>
            <a:ext cx="12249124" cy="7294543"/>
            <a:chOff x="-57124" y="-560334"/>
            <a:chExt cx="12249124" cy="7294543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606709"/>
              <a:ext cx="12192000" cy="4127500"/>
            </a:xfrm>
            <a:prstGeom prst="rect">
              <a:avLst/>
            </a:prstGeom>
          </p:spPr>
        </p:pic>
        <p:grpSp>
          <p:nvGrpSpPr>
            <p:cNvPr id="46" name="组合 45"/>
            <p:cNvGrpSpPr/>
            <p:nvPr/>
          </p:nvGrpSpPr>
          <p:grpSpPr>
            <a:xfrm rot="10800000">
              <a:off x="313808" y="3066325"/>
              <a:ext cx="11579217" cy="3512457"/>
              <a:chOff x="313808" y="279776"/>
              <a:chExt cx="11579217" cy="3512457"/>
            </a:xfrm>
          </p:grpSpPr>
          <p:pic>
            <p:nvPicPr>
              <p:cNvPr id="47" name="图片 4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276" b="48783"/>
              <a:stretch/>
            </p:blipFill>
            <p:spPr>
              <a:xfrm>
                <a:off x="313808" y="279776"/>
                <a:ext cx="2735606" cy="3512457"/>
              </a:xfrm>
              <a:prstGeom prst="rect">
                <a:avLst/>
              </a:prstGeom>
            </p:spPr>
          </p:pic>
          <p:pic>
            <p:nvPicPr>
              <p:cNvPr id="48" name="图片 47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276" b="48783"/>
              <a:stretch/>
            </p:blipFill>
            <p:spPr>
              <a:xfrm flipH="1">
                <a:off x="9157419" y="279776"/>
                <a:ext cx="2735606" cy="3512457"/>
              </a:xfrm>
              <a:prstGeom prst="rect">
                <a:avLst/>
              </a:prstGeom>
            </p:spPr>
          </p:pic>
        </p:grp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5644" y="3007644"/>
              <a:ext cx="3596356" cy="3596356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20" b="5261"/>
            <a:stretch/>
          </p:blipFill>
          <p:spPr>
            <a:xfrm>
              <a:off x="9205686" y="304800"/>
              <a:ext cx="2667000" cy="6008914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090" t="36481"/>
            <a:stretch/>
          </p:blipFill>
          <p:spPr>
            <a:xfrm>
              <a:off x="0" y="0"/>
              <a:ext cx="5093415" cy="4356100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3211" y="162928"/>
              <a:ext cx="1956203" cy="2058343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7124" y="-560334"/>
              <a:ext cx="2985180" cy="5754411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165225"/>
              <a:ext cx="12192000" cy="4527550"/>
            </a:xfrm>
            <a:prstGeom prst="rect">
              <a:avLst/>
            </a:prstGeom>
          </p:spPr>
        </p:pic>
        <p:grpSp>
          <p:nvGrpSpPr>
            <p:cNvPr id="45" name="组合 44"/>
            <p:cNvGrpSpPr/>
            <p:nvPr/>
          </p:nvGrpSpPr>
          <p:grpSpPr>
            <a:xfrm>
              <a:off x="313808" y="279776"/>
              <a:ext cx="11579217" cy="3512457"/>
              <a:chOff x="313808" y="279776"/>
              <a:chExt cx="11579217" cy="3512457"/>
            </a:xfrm>
          </p:grpSpPr>
          <p:pic>
            <p:nvPicPr>
              <p:cNvPr id="43" name="图片 42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276" b="48783"/>
              <a:stretch/>
            </p:blipFill>
            <p:spPr>
              <a:xfrm>
                <a:off x="313808" y="279776"/>
                <a:ext cx="2735606" cy="3512457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276" b="48783"/>
              <a:stretch/>
            </p:blipFill>
            <p:spPr>
              <a:xfrm flipH="1">
                <a:off x="9157419" y="279776"/>
                <a:ext cx="2735606" cy="3512457"/>
              </a:xfrm>
              <a:prstGeom prst="rect">
                <a:avLst/>
              </a:prstGeom>
            </p:spPr>
          </p:pic>
        </p:grpSp>
        <p:sp>
          <p:nvSpPr>
            <p:cNvPr id="39" name="矩形 38"/>
            <p:cNvSpPr/>
            <p:nvPr/>
          </p:nvSpPr>
          <p:spPr>
            <a:xfrm>
              <a:off x="319314" y="290286"/>
              <a:ext cx="11553372" cy="6277428"/>
            </a:xfrm>
            <a:prstGeom prst="rect">
              <a:avLst/>
            </a:prstGeom>
            <a:noFill/>
            <a:ln w="38100" cap="flat" cmpd="sng" algn="ctr">
              <a:solidFill>
                <a:srgbClr val="CC3D2D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9808E3CE-1868-405E-8C7D-97864E058C61}"/>
              </a:ext>
            </a:extLst>
          </p:cNvPr>
          <p:cNvSpPr txBox="1"/>
          <p:nvPr/>
        </p:nvSpPr>
        <p:spPr>
          <a:xfrm>
            <a:off x="2448204" y="1622681"/>
            <a:ext cx="1661993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CC3D2D"/>
                </a:solidFill>
                <a:cs typeface="+mn-ea"/>
                <a:sym typeface="+mn-lt"/>
              </a:rPr>
              <a:t>目录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162A2B9F-B2CB-4BB4-BD56-F950E179632C}"/>
              </a:ext>
            </a:extLst>
          </p:cNvPr>
          <p:cNvSpPr txBox="1"/>
          <p:nvPr/>
        </p:nvSpPr>
        <p:spPr>
          <a:xfrm>
            <a:off x="2201988" y="2715469"/>
            <a:ext cx="492443" cy="160396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spc="300" dirty="0">
                <a:solidFill>
                  <a:srgbClr val="CC3D2D"/>
                </a:solidFill>
                <a:cs typeface="+mn-ea"/>
                <a:sym typeface="+mn-lt"/>
              </a:rPr>
              <a:t>CONTENT</a:t>
            </a:r>
            <a:endParaRPr lang="zh-CN" altLang="en-US" sz="2000" spc="300" dirty="0">
              <a:solidFill>
                <a:srgbClr val="CC3D2D"/>
              </a:solidFill>
              <a:cs typeface="+mn-ea"/>
              <a:sym typeface="+mn-lt"/>
            </a:endParaRPr>
          </a:p>
        </p:txBody>
      </p:sp>
      <p:sp>
        <p:nvSpPr>
          <p:cNvPr id="35" name="矩形: 圆角 24">
            <a:extLst>
              <a:ext uri="{FF2B5EF4-FFF2-40B4-BE49-F238E27FC236}">
                <a16:creationId xmlns="" xmlns:a16="http://schemas.microsoft.com/office/drawing/2014/main" id="{7E848E2F-DB54-44AB-83E9-CFBFCFD31A42}"/>
              </a:ext>
            </a:extLst>
          </p:cNvPr>
          <p:cNvSpPr/>
          <p:nvPr/>
        </p:nvSpPr>
        <p:spPr>
          <a:xfrm>
            <a:off x="4772430" y="1890794"/>
            <a:ext cx="4943070" cy="646331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CC3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25BF699E-8B99-4436-B15A-2AE49F82A113}"/>
              </a:ext>
            </a:extLst>
          </p:cNvPr>
          <p:cNvSpPr txBox="1"/>
          <p:nvPr/>
        </p:nvSpPr>
        <p:spPr>
          <a:xfrm>
            <a:off x="5559396" y="189869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中秋节的起源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4BD66EC7-1D72-4504-A9E3-84898A9017A9}"/>
              </a:ext>
            </a:extLst>
          </p:cNvPr>
          <p:cNvGrpSpPr/>
          <p:nvPr/>
        </p:nvGrpSpPr>
        <p:grpSpPr>
          <a:xfrm>
            <a:off x="4709558" y="1819586"/>
            <a:ext cx="788748" cy="788748"/>
            <a:chOff x="5054789" y="1642303"/>
            <a:chExt cx="707886" cy="707886"/>
          </a:xfrm>
        </p:grpSpPr>
        <p:sp>
          <p:nvSpPr>
            <p:cNvPr id="49" name="椭圆 48">
              <a:extLst>
                <a:ext uri="{FF2B5EF4-FFF2-40B4-BE49-F238E27FC236}">
                  <a16:creationId xmlns="" xmlns:a16="http://schemas.microsoft.com/office/drawing/2014/main" id="{A54BDD3B-C454-4407-9EF2-397295905BF3}"/>
                </a:ext>
              </a:extLst>
            </p:cNvPr>
            <p:cNvSpPr/>
            <p:nvPr/>
          </p:nvSpPr>
          <p:spPr>
            <a:xfrm>
              <a:off x="5054789" y="1642303"/>
              <a:ext cx="707886" cy="707886"/>
            </a:xfrm>
            <a:prstGeom prst="ellipse">
              <a:avLst/>
            </a:prstGeom>
            <a:solidFill>
              <a:srgbClr val="CC3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EC5EAEA6-2E13-4686-A144-60BFE4B6B52A}"/>
                </a:ext>
              </a:extLst>
            </p:cNvPr>
            <p:cNvSpPr txBox="1"/>
            <p:nvPr/>
          </p:nvSpPr>
          <p:spPr>
            <a:xfrm>
              <a:off x="5095679" y="1659931"/>
              <a:ext cx="626107" cy="635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cs typeface="+mn-ea"/>
                  <a:sym typeface="+mn-lt"/>
                </a:rPr>
                <a:t>壹</a:t>
              </a:r>
            </a:p>
          </p:txBody>
        </p:sp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6235B489-44CD-4138-849C-DA168C4D3420}"/>
                </a:ext>
              </a:extLst>
            </p:cNvPr>
            <p:cNvSpPr/>
            <p:nvPr/>
          </p:nvSpPr>
          <p:spPr>
            <a:xfrm>
              <a:off x="5111215" y="1698729"/>
              <a:ext cx="595034" cy="59503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53" name="矩形: 圆角 27">
            <a:extLst>
              <a:ext uri="{FF2B5EF4-FFF2-40B4-BE49-F238E27FC236}">
                <a16:creationId xmlns="" xmlns:a16="http://schemas.microsoft.com/office/drawing/2014/main" id="{E9177ABC-925E-4D58-ABBC-24A0B51236E9}"/>
              </a:ext>
            </a:extLst>
          </p:cNvPr>
          <p:cNvSpPr/>
          <p:nvPr/>
        </p:nvSpPr>
        <p:spPr>
          <a:xfrm>
            <a:off x="4772430" y="2971162"/>
            <a:ext cx="4943070" cy="646331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CC3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6F95339B-A877-4B68-92B7-4D90C48106CC}"/>
              </a:ext>
            </a:extLst>
          </p:cNvPr>
          <p:cNvSpPr txBox="1"/>
          <p:nvPr/>
        </p:nvSpPr>
        <p:spPr>
          <a:xfrm>
            <a:off x="5559396" y="2979058"/>
            <a:ext cx="3870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中秋节的神话故事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388E6AAD-987B-4BE4-8EAE-A97D00FF5097}"/>
              </a:ext>
            </a:extLst>
          </p:cNvPr>
          <p:cNvGrpSpPr/>
          <p:nvPr/>
        </p:nvGrpSpPr>
        <p:grpSpPr>
          <a:xfrm>
            <a:off x="4709558" y="2891617"/>
            <a:ext cx="788748" cy="797086"/>
            <a:chOff x="5054789" y="1634820"/>
            <a:chExt cx="707886" cy="715369"/>
          </a:xfrm>
        </p:grpSpPr>
        <p:sp>
          <p:nvSpPr>
            <p:cNvPr id="56" name="椭圆 55">
              <a:extLst>
                <a:ext uri="{FF2B5EF4-FFF2-40B4-BE49-F238E27FC236}">
                  <a16:creationId xmlns="" xmlns:a16="http://schemas.microsoft.com/office/drawing/2014/main" id="{18301046-020F-4D60-A9AF-2D452A1A8D13}"/>
                </a:ext>
              </a:extLst>
            </p:cNvPr>
            <p:cNvSpPr/>
            <p:nvPr/>
          </p:nvSpPr>
          <p:spPr>
            <a:xfrm>
              <a:off x="5054789" y="1642303"/>
              <a:ext cx="707886" cy="707886"/>
            </a:xfrm>
            <a:prstGeom prst="ellipse">
              <a:avLst/>
            </a:prstGeom>
            <a:solidFill>
              <a:srgbClr val="CC3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="" xmlns:a16="http://schemas.microsoft.com/office/drawing/2014/main" id="{E8B2793D-767C-444C-82AC-080807A4ED06}"/>
                </a:ext>
              </a:extLst>
            </p:cNvPr>
            <p:cNvSpPr txBox="1"/>
            <p:nvPr/>
          </p:nvSpPr>
          <p:spPr>
            <a:xfrm>
              <a:off x="5095679" y="1634820"/>
              <a:ext cx="626107" cy="635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cs typeface="+mn-ea"/>
                  <a:sym typeface="+mn-lt"/>
                </a:rPr>
                <a:t>贰</a:t>
              </a:r>
            </a:p>
          </p:txBody>
        </p:sp>
        <p:sp>
          <p:nvSpPr>
            <p:cNvPr id="58" name="椭圆 57">
              <a:extLst>
                <a:ext uri="{FF2B5EF4-FFF2-40B4-BE49-F238E27FC236}">
                  <a16:creationId xmlns="" xmlns:a16="http://schemas.microsoft.com/office/drawing/2014/main" id="{3AAEB841-0B50-433D-A6D7-3A27177EB8F8}"/>
                </a:ext>
              </a:extLst>
            </p:cNvPr>
            <p:cNvSpPr/>
            <p:nvPr/>
          </p:nvSpPr>
          <p:spPr>
            <a:xfrm>
              <a:off x="5111215" y="1698729"/>
              <a:ext cx="595034" cy="59503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59" name="矩形: 圆角 34">
            <a:extLst>
              <a:ext uri="{FF2B5EF4-FFF2-40B4-BE49-F238E27FC236}">
                <a16:creationId xmlns="" xmlns:a16="http://schemas.microsoft.com/office/drawing/2014/main" id="{42C1B5EB-3B07-4FB9-B9A0-8A399E408E16}"/>
              </a:ext>
            </a:extLst>
          </p:cNvPr>
          <p:cNvSpPr/>
          <p:nvPr/>
        </p:nvSpPr>
        <p:spPr>
          <a:xfrm>
            <a:off x="4772430" y="4051530"/>
            <a:ext cx="4943070" cy="646331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CC3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04AAD8AF-E7F6-4143-BE37-C3FC938118F9}"/>
              </a:ext>
            </a:extLst>
          </p:cNvPr>
          <p:cNvSpPr txBox="1"/>
          <p:nvPr/>
        </p:nvSpPr>
        <p:spPr>
          <a:xfrm>
            <a:off x="5559396" y="405942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中秋节的民俗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BB222143-1240-473B-87FC-992C45845C50}"/>
              </a:ext>
            </a:extLst>
          </p:cNvPr>
          <p:cNvGrpSpPr/>
          <p:nvPr/>
        </p:nvGrpSpPr>
        <p:grpSpPr>
          <a:xfrm>
            <a:off x="4709558" y="3980322"/>
            <a:ext cx="788748" cy="788748"/>
            <a:chOff x="5054789" y="1642303"/>
            <a:chExt cx="707886" cy="707886"/>
          </a:xfrm>
        </p:grpSpPr>
        <p:sp>
          <p:nvSpPr>
            <p:cNvPr id="62" name="椭圆 61">
              <a:extLst>
                <a:ext uri="{FF2B5EF4-FFF2-40B4-BE49-F238E27FC236}">
                  <a16:creationId xmlns="" xmlns:a16="http://schemas.microsoft.com/office/drawing/2014/main" id="{86A17830-B293-4750-A59B-B1086A34527E}"/>
                </a:ext>
              </a:extLst>
            </p:cNvPr>
            <p:cNvSpPr/>
            <p:nvPr/>
          </p:nvSpPr>
          <p:spPr>
            <a:xfrm>
              <a:off x="5054789" y="1642303"/>
              <a:ext cx="707886" cy="707886"/>
            </a:xfrm>
            <a:prstGeom prst="ellipse">
              <a:avLst/>
            </a:prstGeom>
            <a:solidFill>
              <a:srgbClr val="CC3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="" xmlns:a16="http://schemas.microsoft.com/office/drawing/2014/main" id="{FBC5F84F-6D6B-4812-B972-F693E50756C6}"/>
                </a:ext>
              </a:extLst>
            </p:cNvPr>
            <p:cNvSpPr txBox="1"/>
            <p:nvPr/>
          </p:nvSpPr>
          <p:spPr>
            <a:xfrm>
              <a:off x="5095679" y="1658053"/>
              <a:ext cx="626107" cy="635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cs typeface="+mn-ea"/>
                  <a:sym typeface="+mn-lt"/>
                </a:rPr>
                <a:t>叁</a:t>
              </a:r>
            </a:p>
          </p:txBody>
        </p:sp>
        <p:sp>
          <p:nvSpPr>
            <p:cNvPr id="64" name="椭圆 63">
              <a:extLst>
                <a:ext uri="{FF2B5EF4-FFF2-40B4-BE49-F238E27FC236}">
                  <a16:creationId xmlns="" xmlns:a16="http://schemas.microsoft.com/office/drawing/2014/main" id="{C7F405AE-C0A3-49B4-92C2-7D1C27C81E02}"/>
                </a:ext>
              </a:extLst>
            </p:cNvPr>
            <p:cNvSpPr/>
            <p:nvPr/>
          </p:nvSpPr>
          <p:spPr>
            <a:xfrm>
              <a:off x="5111215" y="1698729"/>
              <a:ext cx="595034" cy="59503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505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64CA4CFC-A2E0-4EF1-B853-9E77B45C9016}"/>
              </a:ext>
            </a:extLst>
          </p:cNvPr>
          <p:cNvSpPr txBox="1"/>
          <p:nvPr/>
        </p:nvSpPr>
        <p:spPr>
          <a:xfrm>
            <a:off x="3239214" y="1804703"/>
            <a:ext cx="5551238" cy="1149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桂花有“九里香”之誉，是我国人民十分喜爱的一种传统名贵花木。自古以来，人们把桂花及其果实视为“天降灵实”，作为崇高、美好、吉祥的象征。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2DE77EE6-644B-4C73-A674-E819BAA07538}"/>
              </a:ext>
            </a:extLst>
          </p:cNvPr>
          <p:cNvGrpSpPr/>
          <p:nvPr/>
        </p:nvGrpSpPr>
        <p:grpSpPr>
          <a:xfrm>
            <a:off x="3048000" y="1701774"/>
            <a:ext cx="2724343" cy="970698"/>
            <a:chOff x="1656961" y="4011698"/>
            <a:chExt cx="2724343" cy="970698"/>
          </a:xfrm>
        </p:grpSpPr>
        <p:sp>
          <p:nvSpPr>
            <p:cNvPr id="16" name="L 形 15">
              <a:extLst>
                <a:ext uri="{FF2B5EF4-FFF2-40B4-BE49-F238E27FC236}">
                  <a16:creationId xmlns="" xmlns:a16="http://schemas.microsoft.com/office/drawing/2014/main" id="{C7826BAD-C144-4101-B043-FBC2460FD1FE}"/>
                </a:ext>
              </a:extLst>
            </p:cNvPr>
            <p:cNvSpPr/>
            <p:nvPr/>
          </p:nvSpPr>
          <p:spPr>
            <a:xfrm rot="5400000">
              <a:off x="1656961" y="4011698"/>
              <a:ext cx="371475" cy="371475"/>
            </a:xfrm>
            <a:prstGeom prst="corner">
              <a:avLst>
                <a:gd name="adj1" fmla="val 26923"/>
                <a:gd name="adj2" fmla="val 24359"/>
              </a:avLst>
            </a:prstGeom>
            <a:solidFill>
              <a:srgbClr val="CC3D2D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BEDABC33-2021-4A85-84F7-0144D8E9C24C}"/>
                </a:ext>
              </a:extLst>
            </p:cNvPr>
            <p:cNvCxnSpPr>
              <a:cxnSpLocks/>
            </p:cNvCxnSpPr>
            <p:nvPr/>
          </p:nvCxnSpPr>
          <p:spPr>
            <a:xfrm>
              <a:off x="1704586" y="4455979"/>
              <a:ext cx="0" cy="526417"/>
            </a:xfrm>
            <a:prstGeom prst="line">
              <a:avLst/>
            </a:prstGeom>
            <a:ln w="19050">
              <a:solidFill>
                <a:srgbClr val="CC3D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8C87EA6C-C172-4621-8E7E-DD61AAA0CD68}"/>
                </a:ext>
              </a:extLst>
            </p:cNvPr>
            <p:cNvCxnSpPr>
              <a:cxnSpLocks/>
            </p:cNvCxnSpPr>
            <p:nvPr/>
          </p:nvCxnSpPr>
          <p:spPr>
            <a:xfrm>
              <a:off x="2082729" y="4064450"/>
              <a:ext cx="2298575" cy="0"/>
            </a:xfrm>
            <a:prstGeom prst="line">
              <a:avLst/>
            </a:prstGeom>
            <a:ln w="19050">
              <a:solidFill>
                <a:srgbClr val="CC3D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668F2081-AA35-4D69-AAF9-B7C4D43FD946}"/>
              </a:ext>
            </a:extLst>
          </p:cNvPr>
          <p:cNvGrpSpPr/>
          <p:nvPr/>
        </p:nvGrpSpPr>
        <p:grpSpPr>
          <a:xfrm flipH="1" flipV="1">
            <a:off x="6257323" y="2102702"/>
            <a:ext cx="2724343" cy="970698"/>
            <a:chOff x="1656961" y="4011698"/>
            <a:chExt cx="2724343" cy="970698"/>
          </a:xfrm>
        </p:grpSpPr>
        <p:sp>
          <p:nvSpPr>
            <p:cNvPr id="23" name="L 形 22">
              <a:extLst>
                <a:ext uri="{FF2B5EF4-FFF2-40B4-BE49-F238E27FC236}">
                  <a16:creationId xmlns="" xmlns:a16="http://schemas.microsoft.com/office/drawing/2014/main" id="{BF02A9DC-F9FE-4CB1-8EBA-B3909AA1348D}"/>
                </a:ext>
              </a:extLst>
            </p:cNvPr>
            <p:cNvSpPr/>
            <p:nvPr/>
          </p:nvSpPr>
          <p:spPr>
            <a:xfrm rot="5400000">
              <a:off x="1656961" y="4011698"/>
              <a:ext cx="371475" cy="371475"/>
            </a:xfrm>
            <a:prstGeom prst="corner">
              <a:avLst>
                <a:gd name="adj1" fmla="val 26923"/>
                <a:gd name="adj2" fmla="val 24359"/>
              </a:avLst>
            </a:prstGeom>
            <a:solidFill>
              <a:srgbClr val="CC3D2D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A258E262-FE29-4FCF-8AB1-40F013488138}"/>
                </a:ext>
              </a:extLst>
            </p:cNvPr>
            <p:cNvCxnSpPr>
              <a:cxnSpLocks/>
            </p:cNvCxnSpPr>
            <p:nvPr/>
          </p:nvCxnSpPr>
          <p:spPr>
            <a:xfrm>
              <a:off x="1704586" y="4455979"/>
              <a:ext cx="0" cy="526417"/>
            </a:xfrm>
            <a:prstGeom prst="line">
              <a:avLst/>
            </a:prstGeom>
            <a:ln w="19050">
              <a:solidFill>
                <a:srgbClr val="CC3D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8996852F-9A55-42EF-A7CC-7C420A5ECB7E}"/>
                </a:ext>
              </a:extLst>
            </p:cNvPr>
            <p:cNvCxnSpPr>
              <a:cxnSpLocks/>
            </p:cNvCxnSpPr>
            <p:nvPr/>
          </p:nvCxnSpPr>
          <p:spPr>
            <a:xfrm>
              <a:off x="2082729" y="4064450"/>
              <a:ext cx="2298575" cy="0"/>
            </a:xfrm>
            <a:prstGeom prst="line">
              <a:avLst/>
            </a:prstGeom>
            <a:ln w="19050">
              <a:solidFill>
                <a:srgbClr val="CC3D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13FD5F1B-F4D4-434F-82D8-2CEDF1E3E684}"/>
              </a:ext>
            </a:extLst>
          </p:cNvPr>
          <p:cNvGrpSpPr/>
          <p:nvPr/>
        </p:nvGrpSpPr>
        <p:grpSpPr>
          <a:xfrm>
            <a:off x="3233737" y="3346450"/>
            <a:ext cx="5747929" cy="430708"/>
            <a:chOff x="5311274" y="3702050"/>
            <a:chExt cx="5747929" cy="430708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02A43742-D4CE-414C-825A-7EEAA55328B6}"/>
                </a:ext>
              </a:extLst>
            </p:cNvPr>
            <p:cNvSpPr/>
            <p:nvPr/>
          </p:nvSpPr>
          <p:spPr>
            <a:xfrm>
              <a:off x="5311274" y="3702050"/>
              <a:ext cx="5747929" cy="430708"/>
            </a:xfrm>
            <a:prstGeom prst="rect">
              <a:avLst/>
            </a:prstGeom>
            <a:solidFill>
              <a:srgbClr val="CC3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AB9A4F81-FFCC-4800-B62B-CB4483851603}"/>
                </a:ext>
              </a:extLst>
            </p:cNvPr>
            <p:cNvSpPr txBox="1"/>
            <p:nvPr/>
          </p:nvSpPr>
          <p:spPr>
            <a:xfrm>
              <a:off x="5460340" y="3748127"/>
              <a:ext cx="555123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因此人们称誉好的儿孙为“桂子兰孙”</a:t>
              </a:r>
              <a:endParaRPr lang="en-US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6E000A1F-BF45-421F-A6A9-69668C88959B}"/>
              </a:ext>
            </a:extLst>
          </p:cNvPr>
          <p:cNvGrpSpPr/>
          <p:nvPr/>
        </p:nvGrpSpPr>
        <p:grpSpPr>
          <a:xfrm>
            <a:off x="3233737" y="3968685"/>
            <a:ext cx="5747929" cy="430708"/>
            <a:chOff x="5311274" y="4324285"/>
            <a:chExt cx="5747929" cy="430708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6F488A33-E7C6-435A-89A7-D504F666B434}"/>
                </a:ext>
              </a:extLst>
            </p:cNvPr>
            <p:cNvSpPr/>
            <p:nvPr/>
          </p:nvSpPr>
          <p:spPr>
            <a:xfrm>
              <a:off x="5311274" y="4324285"/>
              <a:ext cx="5747929" cy="430708"/>
            </a:xfrm>
            <a:prstGeom prst="rect">
              <a:avLst/>
            </a:prstGeom>
            <a:solidFill>
              <a:srgbClr val="CC3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EC86121E-4AC9-4705-A394-B43C7875E2CB}"/>
                </a:ext>
              </a:extLst>
            </p:cNvPr>
            <p:cNvSpPr txBox="1"/>
            <p:nvPr/>
          </p:nvSpPr>
          <p:spPr>
            <a:xfrm>
              <a:off x="5460340" y="4370362"/>
              <a:ext cx="555123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把“进士及第”或考上了状元，称之为“蟾宫折桂”</a:t>
              </a:r>
              <a:endParaRPr lang="en-US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CB5E115F-5964-45E9-B164-E1AFC23D3780}"/>
              </a:ext>
            </a:extLst>
          </p:cNvPr>
          <p:cNvGrpSpPr/>
          <p:nvPr/>
        </p:nvGrpSpPr>
        <p:grpSpPr>
          <a:xfrm>
            <a:off x="3233737" y="4590920"/>
            <a:ext cx="5747929" cy="430708"/>
            <a:chOff x="5311274" y="4946520"/>
            <a:chExt cx="5747929" cy="430708"/>
          </a:xfrm>
        </p:grpSpPr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50BFEE8F-229D-4827-A2EF-5F57F03F7A60}"/>
                </a:ext>
              </a:extLst>
            </p:cNvPr>
            <p:cNvSpPr/>
            <p:nvPr/>
          </p:nvSpPr>
          <p:spPr>
            <a:xfrm>
              <a:off x="5311274" y="4946520"/>
              <a:ext cx="5747929" cy="430708"/>
            </a:xfrm>
            <a:prstGeom prst="rect">
              <a:avLst/>
            </a:prstGeom>
            <a:solidFill>
              <a:srgbClr val="CC3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0F8A7478-B591-4390-9687-E07EA8C31F30}"/>
                </a:ext>
              </a:extLst>
            </p:cNvPr>
            <p:cNvSpPr txBox="1"/>
            <p:nvPr/>
          </p:nvSpPr>
          <p:spPr>
            <a:xfrm>
              <a:off x="5460340" y="4992597"/>
              <a:ext cx="555123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把月宫称为“桂宫”，以“桂魄”比喻月亮</a:t>
              </a: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032674C4-9288-42ED-A45C-9B06C1A03134}"/>
              </a:ext>
            </a:extLst>
          </p:cNvPr>
          <p:cNvSpPr txBox="1"/>
          <p:nvPr/>
        </p:nvSpPr>
        <p:spPr>
          <a:xfrm>
            <a:off x="3048000" y="61553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饮桂花酒</a:t>
            </a:r>
          </a:p>
        </p:txBody>
      </p:sp>
    </p:spTree>
    <p:extLst>
      <p:ext uri="{BB962C8B-B14F-4D97-AF65-F5344CB8AC3E}">
        <p14:creationId xmlns:p14="http://schemas.microsoft.com/office/powerpoint/2010/main" val="3553608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6709"/>
            <a:ext cx="12192000" cy="4127500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 rot="10800000">
            <a:off x="313808" y="3066325"/>
            <a:ext cx="11579217" cy="3512457"/>
            <a:chOff x="313808" y="279776"/>
            <a:chExt cx="11579217" cy="3512457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276" b="48783"/>
            <a:stretch/>
          </p:blipFill>
          <p:spPr>
            <a:xfrm>
              <a:off x="313808" y="279776"/>
              <a:ext cx="2735606" cy="3512457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276" b="48783"/>
            <a:stretch/>
          </p:blipFill>
          <p:spPr>
            <a:xfrm flipH="1">
              <a:off x="9157419" y="279776"/>
              <a:ext cx="2735606" cy="3512457"/>
            </a:xfrm>
            <a:prstGeom prst="rect">
              <a:avLst/>
            </a:prstGeom>
          </p:spPr>
        </p:pic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644" y="3007644"/>
            <a:ext cx="3596356" cy="3596356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0" b="5261"/>
          <a:stretch/>
        </p:blipFill>
        <p:spPr>
          <a:xfrm>
            <a:off x="9205686" y="304800"/>
            <a:ext cx="2667000" cy="600891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0" t="36481"/>
          <a:stretch/>
        </p:blipFill>
        <p:spPr>
          <a:xfrm>
            <a:off x="0" y="0"/>
            <a:ext cx="5093415" cy="43561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11" y="162928"/>
            <a:ext cx="1956203" cy="205834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124" y="-560334"/>
            <a:ext cx="2985180" cy="575441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5225"/>
            <a:ext cx="12192000" cy="452755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B89161E3-B667-4B37-B980-EA8176173882}"/>
              </a:ext>
            </a:extLst>
          </p:cNvPr>
          <p:cNvGrpSpPr/>
          <p:nvPr/>
        </p:nvGrpSpPr>
        <p:grpSpPr>
          <a:xfrm>
            <a:off x="3205163" y="3546019"/>
            <a:ext cx="5781675" cy="461665"/>
            <a:chOff x="3133725" y="3863519"/>
            <a:chExt cx="5781675" cy="461665"/>
          </a:xfrm>
        </p:grpSpPr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37E1CE12-4F07-4DD3-8E22-CFB7D0949539}"/>
                </a:ext>
              </a:extLst>
            </p:cNvPr>
            <p:cNvSpPr txBox="1"/>
            <p:nvPr/>
          </p:nvSpPr>
          <p:spPr>
            <a:xfrm>
              <a:off x="4405312" y="3863519"/>
              <a:ext cx="32385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 smtClean="0">
                  <a:cs typeface="+mn-ea"/>
                  <a:sym typeface="+mn-lt"/>
                </a:rPr>
                <a:t>中秋节主题班会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9A7DF0EC-90D9-438E-9B51-664403990987}"/>
                </a:ext>
              </a:extLst>
            </p:cNvPr>
            <p:cNvCxnSpPr>
              <a:cxnSpLocks/>
            </p:cNvCxnSpPr>
            <p:nvPr/>
          </p:nvCxnSpPr>
          <p:spPr>
            <a:xfrm>
              <a:off x="3133725" y="4094351"/>
              <a:ext cx="1285875" cy="0"/>
            </a:xfrm>
            <a:prstGeom prst="line">
              <a:avLst/>
            </a:prstGeom>
            <a:ln w="19050" cap="rnd">
              <a:solidFill>
                <a:srgbClr val="CC3D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EDC1D8C8-D541-43A1-8AAB-10FD3B79DBD1}"/>
                </a:ext>
              </a:extLst>
            </p:cNvPr>
            <p:cNvCxnSpPr>
              <a:cxnSpLocks/>
            </p:cNvCxnSpPr>
            <p:nvPr/>
          </p:nvCxnSpPr>
          <p:spPr>
            <a:xfrm>
              <a:off x="7629525" y="4094351"/>
              <a:ext cx="1285875" cy="0"/>
            </a:xfrm>
            <a:prstGeom prst="line">
              <a:avLst/>
            </a:prstGeom>
            <a:ln w="19050" cap="rnd">
              <a:solidFill>
                <a:srgbClr val="CC3D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3701953" y="1128939"/>
            <a:ext cx="4567987" cy="2296413"/>
            <a:chOff x="2681289" y="1496931"/>
            <a:chExt cx="4567987" cy="2296413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D166E256-78D6-417B-9D5C-DA45DB3951FB}"/>
                </a:ext>
              </a:extLst>
            </p:cNvPr>
            <p:cNvSpPr txBox="1"/>
            <p:nvPr/>
          </p:nvSpPr>
          <p:spPr>
            <a:xfrm>
              <a:off x="2681289" y="1684852"/>
              <a:ext cx="1685077" cy="1892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700" dirty="0" smtClean="0">
                  <a:gradFill flip="none" rotWithShape="1">
                    <a:gsLst>
                      <a:gs pos="57000">
                        <a:srgbClr val="CC3D2D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cs typeface="+mn-ea"/>
                  <a:sym typeface="+mn-lt"/>
                </a:rPr>
                <a:t>谢</a:t>
              </a:r>
              <a:endParaRPr lang="zh-CN" altLang="en-US" sz="11700" dirty="0">
                <a:gradFill flip="none" rotWithShape="1">
                  <a:gsLst>
                    <a:gs pos="57000">
                      <a:srgbClr val="CC3D2D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D166E256-78D6-417B-9D5C-DA45DB3951FB}"/>
                </a:ext>
              </a:extLst>
            </p:cNvPr>
            <p:cNvSpPr txBox="1"/>
            <p:nvPr/>
          </p:nvSpPr>
          <p:spPr>
            <a:xfrm>
              <a:off x="3823006" y="1496931"/>
              <a:ext cx="1441420" cy="16004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9800" dirty="0" smtClean="0">
                  <a:gradFill flip="none" rotWithShape="1">
                    <a:gsLst>
                      <a:gs pos="57000">
                        <a:srgbClr val="CC3D2D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cs typeface="+mn-ea"/>
                  <a:sym typeface="+mn-lt"/>
                </a:rPr>
                <a:t>谢</a:t>
              </a:r>
              <a:endParaRPr lang="zh-CN" altLang="en-US" sz="9800" dirty="0">
                <a:gradFill flip="none" rotWithShape="1">
                  <a:gsLst>
                    <a:gs pos="57000">
                      <a:srgbClr val="CC3D2D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D166E256-78D6-417B-9D5C-DA45DB3951FB}"/>
                </a:ext>
              </a:extLst>
            </p:cNvPr>
            <p:cNvSpPr txBox="1"/>
            <p:nvPr/>
          </p:nvSpPr>
          <p:spPr>
            <a:xfrm>
              <a:off x="4605538" y="1546575"/>
              <a:ext cx="1980029" cy="22467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0" dirty="0" smtClean="0">
                  <a:gradFill flip="none" rotWithShape="1">
                    <a:gsLst>
                      <a:gs pos="57000">
                        <a:srgbClr val="CC3D2D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cs typeface="+mn-ea"/>
                  <a:sym typeface="+mn-lt"/>
                </a:rPr>
                <a:t>观</a:t>
              </a:r>
              <a:endParaRPr lang="zh-CN" altLang="en-US" sz="14000" dirty="0">
                <a:gradFill flip="none" rotWithShape="1">
                  <a:gsLst>
                    <a:gs pos="57000">
                      <a:srgbClr val="CC3D2D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D166E256-78D6-417B-9D5C-DA45DB3951FB}"/>
                </a:ext>
              </a:extLst>
            </p:cNvPr>
            <p:cNvSpPr txBox="1"/>
            <p:nvPr/>
          </p:nvSpPr>
          <p:spPr>
            <a:xfrm>
              <a:off x="5807856" y="1584439"/>
              <a:ext cx="1441420" cy="16004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9800" dirty="0" smtClean="0">
                  <a:gradFill flip="none" rotWithShape="1">
                    <a:gsLst>
                      <a:gs pos="57000">
                        <a:srgbClr val="CC3D2D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cs typeface="+mn-ea"/>
                  <a:sym typeface="+mn-lt"/>
                </a:rPr>
                <a:t>看</a:t>
              </a:r>
              <a:endParaRPr lang="zh-CN" altLang="en-US" sz="9800" dirty="0">
                <a:gradFill flip="none" rotWithShape="1">
                  <a:gsLst>
                    <a:gs pos="57000">
                      <a:srgbClr val="CC3D2D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cs typeface="+mn-ea"/>
                <a:sym typeface="+mn-lt"/>
              </a:endParaRPr>
            </a:p>
          </p:txBody>
        </p:sp>
      </p:grpSp>
      <p:sp>
        <p:nvSpPr>
          <p:cNvPr id="42" name="圆角矩形 41"/>
          <p:cNvSpPr/>
          <p:nvPr/>
        </p:nvSpPr>
        <p:spPr>
          <a:xfrm>
            <a:off x="4753427" y="4366781"/>
            <a:ext cx="2685143" cy="457990"/>
          </a:xfrm>
          <a:prstGeom prst="roundRect">
            <a:avLst>
              <a:gd name="adj" fmla="val 50000"/>
            </a:avLst>
          </a:prstGeom>
          <a:solidFill>
            <a:srgbClr val="CC3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kern="0" dirty="0">
                <a:solidFill>
                  <a:schemeClr val="bg1"/>
                </a:solidFill>
                <a:cs typeface="+mn-ea"/>
                <a:sym typeface="+mn-lt"/>
              </a:rPr>
              <a:t>老师</a:t>
            </a:r>
            <a:r>
              <a:rPr lang="zh-CN" altLang="en-US" kern="0" dirty="0" smtClean="0">
                <a:solidFill>
                  <a:schemeClr val="bg1"/>
                </a:solidFill>
                <a:cs typeface="+mn-ea"/>
                <a:sym typeface="+mn-lt"/>
              </a:rPr>
              <a:t>：东方之</a:t>
            </a:r>
            <a:r>
              <a:rPr lang="en-US" altLang="zh-CN" kern="0" dirty="0" smtClean="0">
                <a:solidFill>
                  <a:schemeClr val="bg1"/>
                </a:solidFill>
                <a:cs typeface="+mn-ea"/>
                <a:sym typeface="+mn-lt"/>
              </a:rPr>
              <a:t>P</a:t>
            </a:r>
            <a:endParaRPr lang="zh-CN" altLang="en-US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13808" y="279776"/>
            <a:ext cx="11579217" cy="3512457"/>
            <a:chOff x="313808" y="279776"/>
            <a:chExt cx="11579217" cy="3512457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276" b="48783"/>
            <a:stretch/>
          </p:blipFill>
          <p:spPr>
            <a:xfrm>
              <a:off x="313808" y="279776"/>
              <a:ext cx="2735606" cy="3512457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276" b="48783"/>
            <a:stretch/>
          </p:blipFill>
          <p:spPr>
            <a:xfrm flipH="1">
              <a:off x="9157419" y="279776"/>
              <a:ext cx="2735606" cy="3512457"/>
            </a:xfrm>
            <a:prstGeom prst="rect">
              <a:avLst/>
            </a:prstGeom>
          </p:spPr>
        </p:pic>
      </p:grpSp>
      <p:sp>
        <p:nvSpPr>
          <p:cNvPr id="39" name="矩形 38"/>
          <p:cNvSpPr/>
          <p:nvPr/>
        </p:nvSpPr>
        <p:spPr>
          <a:xfrm>
            <a:off x="319314" y="290286"/>
            <a:ext cx="11553372" cy="6277428"/>
          </a:xfrm>
          <a:prstGeom prst="rect">
            <a:avLst/>
          </a:prstGeom>
          <a:noFill/>
          <a:ln w="38100" cap="flat" cmpd="sng" algn="ctr">
            <a:solidFill>
              <a:srgbClr val="CC3D2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91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87782" y="3408218"/>
            <a:ext cx="51604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861158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57124" y="-560334"/>
            <a:ext cx="12249124" cy="7294543"/>
            <a:chOff x="-57124" y="-560334"/>
            <a:chExt cx="12249124" cy="7294543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606709"/>
              <a:ext cx="12192000" cy="4127500"/>
            </a:xfrm>
            <a:prstGeom prst="rect">
              <a:avLst/>
            </a:prstGeom>
          </p:spPr>
        </p:pic>
        <p:grpSp>
          <p:nvGrpSpPr>
            <p:cNvPr id="46" name="组合 45"/>
            <p:cNvGrpSpPr/>
            <p:nvPr/>
          </p:nvGrpSpPr>
          <p:grpSpPr>
            <a:xfrm rot="10800000">
              <a:off x="313808" y="3066325"/>
              <a:ext cx="11579217" cy="3512457"/>
              <a:chOff x="313808" y="279776"/>
              <a:chExt cx="11579217" cy="3512457"/>
            </a:xfrm>
          </p:grpSpPr>
          <p:pic>
            <p:nvPicPr>
              <p:cNvPr id="47" name="图片 4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276" b="48783"/>
              <a:stretch/>
            </p:blipFill>
            <p:spPr>
              <a:xfrm>
                <a:off x="313808" y="279776"/>
                <a:ext cx="2735606" cy="3512457"/>
              </a:xfrm>
              <a:prstGeom prst="rect">
                <a:avLst/>
              </a:prstGeom>
            </p:spPr>
          </p:pic>
          <p:pic>
            <p:nvPicPr>
              <p:cNvPr id="48" name="图片 47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276" b="48783"/>
              <a:stretch/>
            </p:blipFill>
            <p:spPr>
              <a:xfrm flipH="1">
                <a:off x="9157419" y="279776"/>
                <a:ext cx="2735606" cy="3512457"/>
              </a:xfrm>
              <a:prstGeom prst="rect">
                <a:avLst/>
              </a:prstGeom>
            </p:spPr>
          </p:pic>
        </p:grp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5644" y="3007644"/>
              <a:ext cx="3596356" cy="3596356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20" b="5261"/>
            <a:stretch/>
          </p:blipFill>
          <p:spPr>
            <a:xfrm>
              <a:off x="9205686" y="304800"/>
              <a:ext cx="2667000" cy="6008914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090" t="36481"/>
            <a:stretch/>
          </p:blipFill>
          <p:spPr>
            <a:xfrm>
              <a:off x="0" y="0"/>
              <a:ext cx="5093415" cy="4356100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3211" y="162928"/>
              <a:ext cx="1956203" cy="2058343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7124" y="-560334"/>
              <a:ext cx="2985180" cy="5754411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165225"/>
              <a:ext cx="12192000" cy="4527550"/>
            </a:xfrm>
            <a:prstGeom prst="rect">
              <a:avLst/>
            </a:prstGeom>
          </p:spPr>
        </p:pic>
        <p:grpSp>
          <p:nvGrpSpPr>
            <p:cNvPr id="45" name="组合 44"/>
            <p:cNvGrpSpPr/>
            <p:nvPr/>
          </p:nvGrpSpPr>
          <p:grpSpPr>
            <a:xfrm>
              <a:off x="313808" y="279776"/>
              <a:ext cx="11579217" cy="3512457"/>
              <a:chOff x="313808" y="279776"/>
              <a:chExt cx="11579217" cy="3512457"/>
            </a:xfrm>
          </p:grpSpPr>
          <p:pic>
            <p:nvPicPr>
              <p:cNvPr id="43" name="图片 42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276" b="48783"/>
              <a:stretch/>
            </p:blipFill>
            <p:spPr>
              <a:xfrm>
                <a:off x="313808" y="279776"/>
                <a:ext cx="2735606" cy="3512457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276" b="48783"/>
              <a:stretch/>
            </p:blipFill>
            <p:spPr>
              <a:xfrm flipH="1">
                <a:off x="9157419" y="279776"/>
                <a:ext cx="2735606" cy="3512457"/>
              </a:xfrm>
              <a:prstGeom prst="rect">
                <a:avLst/>
              </a:prstGeom>
            </p:spPr>
          </p:pic>
        </p:grpSp>
        <p:sp>
          <p:nvSpPr>
            <p:cNvPr id="39" name="矩形 38"/>
            <p:cNvSpPr/>
            <p:nvPr/>
          </p:nvSpPr>
          <p:spPr>
            <a:xfrm>
              <a:off x="319314" y="290286"/>
              <a:ext cx="11553372" cy="6277428"/>
            </a:xfrm>
            <a:prstGeom prst="rect">
              <a:avLst/>
            </a:prstGeom>
            <a:noFill/>
            <a:ln w="38100" cap="flat" cmpd="sng" algn="ctr">
              <a:solidFill>
                <a:srgbClr val="CC3D2D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BB6D37E7-597C-40A7-885B-80C75B929507}"/>
              </a:ext>
            </a:extLst>
          </p:cNvPr>
          <p:cNvGrpSpPr/>
          <p:nvPr/>
        </p:nvGrpSpPr>
        <p:grpSpPr>
          <a:xfrm>
            <a:off x="6365658" y="1915050"/>
            <a:ext cx="846138" cy="846138"/>
            <a:chOff x="4021931" y="1608931"/>
            <a:chExt cx="846138" cy="846138"/>
          </a:xfrm>
        </p:grpSpPr>
        <p:sp>
          <p:nvSpPr>
            <p:cNvPr id="65" name="椭圆 64">
              <a:extLst>
                <a:ext uri="{FF2B5EF4-FFF2-40B4-BE49-F238E27FC236}">
                  <a16:creationId xmlns="" xmlns:a16="http://schemas.microsoft.com/office/drawing/2014/main" id="{DE47FC51-4C56-4266-9CEB-27920BD59751}"/>
                </a:ext>
              </a:extLst>
            </p:cNvPr>
            <p:cNvSpPr/>
            <p:nvPr/>
          </p:nvSpPr>
          <p:spPr>
            <a:xfrm>
              <a:off x="4021931" y="1608931"/>
              <a:ext cx="846138" cy="846138"/>
            </a:xfrm>
            <a:prstGeom prst="ellipse">
              <a:avLst/>
            </a:prstGeom>
            <a:solidFill>
              <a:srgbClr val="CC3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="" xmlns:a16="http://schemas.microsoft.com/office/drawing/2014/main" id="{F9687D7E-C23D-4E98-BFD3-CD0A29C60CF8}"/>
                </a:ext>
              </a:extLst>
            </p:cNvPr>
            <p:cNvSpPr/>
            <p:nvPr/>
          </p:nvSpPr>
          <p:spPr>
            <a:xfrm>
              <a:off x="4076283" y="1663283"/>
              <a:ext cx="737434" cy="73743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="" xmlns:a16="http://schemas.microsoft.com/office/drawing/2014/main" id="{8E668580-2232-40E0-90CE-FF98D51BFC7D}"/>
                </a:ext>
              </a:extLst>
            </p:cNvPr>
            <p:cNvSpPr txBox="1"/>
            <p:nvPr/>
          </p:nvSpPr>
          <p:spPr>
            <a:xfrm>
              <a:off x="4096186" y="1667986"/>
              <a:ext cx="69762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cs typeface="+mn-ea"/>
                  <a:sym typeface="+mn-lt"/>
                </a:rPr>
                <a:t>章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6C4C6BCC-CDB2-4999-A04B-64C77CA8CD38}"/>
              </a:ext>
            </a:extLst>
          </p:cNvPr>
          <p:cNvGrpSpPr/>
          <p:nvPr/>
        </p:nvGrpSpPr>
        <p:grpSpPr>
          <a:xfrm>
            <a:off x="4980204" y="1915050"/>
            <a:ext cx="846138" cy="846138"/>
            <a:chOff x="4021931" y="1608931"/>
            <a:chExt cx="846138" cy="846138"/>
          </a:xfrm>
        </p:grpSpPr>
        <p:sp>
          <p:nvSpPr>
            <p:cNvPr id="69" name="椭圆 68">
              <a:extLst>
                <a:ext uri="{FF2B5EF4-FFF2-40B4-BE49-F238E27FC236}">
                  <a16:creationId xmlns="" xmlns:a16="http://schemas.microsoft.com/office/drawing/2014/main" id="{DA0D8D74-08F9-4082-A20E-D8F45541CC93}"/>
                </a:ext>
              </a:extLst>
            </p:cNvPr>
            <p:cNvSpPr/>
            <p:nvPr/>
          </p:nvSpPr>
          <p:spPr>
            <a:xfrm>
              <a:off x="4021931" y="1608931"/>
              <a:ext cx="846138" cy="846138"/>
            </a:xfrm>
            <a:prstGeom prst="ellipse">
              <a:avLst/>
            </a:prstGeom>
            <a:solidFill>
              <a:srgbClr val="CC3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="" xmlns:a16="http://schemas.microsoft.com/office/drawing/2014/main" id="{0E120B00-D21E-40B1-BE81-ACF55470F468}"/>
                </a:ext>
              </a:extLst>
            </p:cNvPr>
            <p:cNvSpPr/>
            <p:nvPr/>
          </p:nvSpPr>
          <p:spPr>
            <a:xfrm>
              <a:off x="4076283" y="1663283"/>
              <a:ext cx="737434" cy="73743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="" xmlns:a16="http://schemas.microsoft.com/office/drawing/2014/main" id="{86561041-C942-4CEF-B678-6EB2F714522B}"/>
                </a:ext>
              </a:extLst>
            </p:cNvPr>
            <p:cNvSpPr txBox="1"/>
            <p:nvPr/>
          </p:nvSpPr>
          <p:spPr>
            <a:xfrm>
              <a:off x="4096186" y="1667986"/>
              <a:ext cx="69762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cs typeface="+mn-ea"/>
                  <a:sym typeface="+mn-lt"/>
                </a:rPr>
                <a:t>第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64DF6555-25BC-475C-988C-7E60003EC5EC}"/>
              </a:ext>
            </a:extLst>
          </p:cNvPr>
          <p:cNvGrpSpPr/>
          <p:nvPr/>
        </p:nvGrpSpPr>
        <p:grpSpPr>
          <a:xfrm>
            <a:off x="5638800" y="1880919"/>
            <a:ext cx="914400" cy="914400"/>
            <a:chOff x="3987800" y="1574800"/>
            <a:chExt cx="914400" cy="914400"/>
          </a:xfrm>
        </p:grpSpPr>
        <p:sp>
          <p:nvSpPr>
            <p:cNvPr id="73" name="椭圆 72">
              <a:extLst>
                <a:ext uri="{FF2B5EF4-FFF2-40B4-BE49-F238E27FC236}">
                  <a16:creationId xmlns="" xmlns:a16="http://schemas.microsoft.com/office/drawing/2014/main" id="{FFB84F42-2DA6-44EC-88EC-10AFE8F3151E}"/>
                </a:ext>
              </a:extLst>
            </p:cNvPr>
            <p:cNvSpPr/>
            <p:nvPr/>
          </p:nvSpPr>
          <p:spPr>
            <a:xfrm>
              <a:off x="3987800" y="1574800"/>
              <a:ext cx="914400" cy="914400"/>
            </a:xfrm>
            <a:prstGeom prst="ellipse">
              <a:avLst/>
            </a:prstGeom>
            <a:solidFill>
              <a:srgbClr val="CC3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="" xmlns:a16="http://schemas.microsoft.com/office/drawing/2014/main" id="{F0303481-1B0D-4455-84E2-F53FD23A57D1}"/>
                </a:ext>
              </a:extLst>
            </p:cNvPr>
            <p:cNvSpPr/>
            <p:nvPr/>
          </p:nvSpPr>
          <p:spPr>
            <a:xfrm>
              <a:off x="4046537" y="1633537"/>
              <a:ext cx="796926" cy="79692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="" xmlns:a16="http://schemas.microsoft.com/office/drawing/2014/main" id="{A3AF306E-3D41-4AAA-A811-0E7CA3D8967B}"/>
                </a:ext>
              </a:extLst>
            </p:cNvPr>
            <p:cNvSpPr txBox="1"/>
            <p:nvPr/>
          </p:nvSpPr>
          <p:spPr>
            <a:xfrm>
              <a:off x="4044890" y="1586765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chemeClr val="bg1"/>
                  </a:solidFill>
                  <a:cs typeface="+mn-ea"/>
                  <a:sym typeface="+mn-lt"/>
                </a:rPr>
                <a:t>壹</a:t>
              </a:r>
            </a:p>
          </p:txBody>
        </p:sp>
      </p:grp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8B856BF1-7966-4E10-B0E9-4DC50B336F12}"/>
              </a:ext>
            </a:extLst>
          </p:cNvPr>
          <p:cNvSpPr txBox="1"/>
          <p:nvPr/>
        </p:nvSpPr>
        <p:spPr>
          <a:xfrm>
            <a:off x="3048000" y="2940853"/>
            <a:ext cx="60960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中秋节的起源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="" xmlns:a16="http://schemas.microsoft.com/office/drawing/2014/main" id="{E0CF7698-CB5A-4B88-B61C-E3D160E02E7C}"/>
              </a:ext>
            </a:extLst>
          </p:cNvPr>
          <p:cNvSpPr txBox="1"/>
          <p:nvPr/>
        </p:nvSpPr>
        <p:spPr>
          <a:xfrm>
            <a:off x="3443286" y="4048849"/>
            <a:ext cx="5305425" cy="607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中秋节的盛行始于宋朝，至明清时，已与元旦齐名，成为我国的主要节日之一。这也是我国仅次于春节的第二大传统节日。</a:t>
            </a:r>
          </a:p>
        </p:txBody>
      </p:sp>
    </p:spTree>
    <p:extLst>
      <p:ext uri="{BB962C8B-B14F-4D97-AF65-F5344CB8AC3E}">
        <p14:creationId xmlns:p14="http://schemas.microsoft.com/office/powerpoint/2010/main" val="355565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709E106E-A675-4411-8BE4-03466FA1B7BD}"/>
              </a:ext>
            </a:extLst>
          </p:cNvPr>
          <p:cNvSpPr/>
          <p:nvPr/>
        </p:nvSpPr>
        <p:spPr>
          <a:xfrm>
            <a:off x="1026320" y="1873025"/>
            <a:ext cx="7415211" cy="1552229"/>
          </a:xfrm>
          <a:prstGeom prst="rect">
            <a:avLst/>
          </a:prstGeom>
          <a:noFill/>
          <a:ln>
            <a:solidFill>
              <a:srgbClr val="CC3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40F750EB-01D5-4D55-B3FB-D83DA462BC2E}"/>
              </a:ext>
            </a:extLst>
          </p:cNvPr>
          <p:cNvSpPr txBox="1"/>
          <p:nvPr/>
        </p:nvSpPr>
        <p:spPr>
          <a:xfrm>
            <a:off x="3048000" y="61553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中秋节的起源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45CF1E9C-A44C-466A-9CE4-7E29F8332900}"/>
              </a:ext>
            </a:extLst>
          </p:cNvPr>
          <p:cNvSpPr txBox="1"/>
          <p:nvPr/>
        </p:nvSpPr>
        <p:spPr>
          <a:xfrm>
            <a:off x="1117997" y="2158775"/>
            <a:ext cx="714017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cs typeface="+mn-ea"/>
                <a:sym typeface="+mn-lt"/>
              </a:rPr>
              <a:t>“其中春、中秋释奠于文宣王、武成王”，及“开元十九年，始置太公尚父庙，以留侯张良配。中春、中秋上戊祭之，牲、乐之制如文”。据史籍记载，古代帝王祭月的节期为农历八月十五，时日恰逢三秋之半，故名“中秋节”。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281AFCA7-BDBA-45D0-9D93-047DD7923941}"/>
              </a:ext>
            </a:extLst>
          </p:cNvPr>
          <p:cNvSpPr/>
          <p:nvPr/>
        </p:nvSpPr>
        <p:spPr>
          <a:xfrm>
            <a:off x="1117997" y="1640491"/>
            <a:ext cx="3976686" cy="476250"/>
          </a:xfrm>
          <a:prstGeom prst="rect">
            <a:avLst/>
          </a:prstGeom>
          <a:solidFill>
            <a:srgbClr val="CC3D2D"/>
          </a:solidFill>
          <a:ln w="254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《</a:t>
            </a:r>
            <a:r>
              <a:rPr lang="zh-CN" altLang="en-US" dirty="0">
                <a:cs typeface="+mn-ea"/>
                <a:sym typeface="+mn-lt"/>
              </a:rPr>
              <a:t>新唐书</a:t>
            </a:r>
            <a:r>
              <a:rPr lang="en-US" altLang="zh-CN" dirty="0">
                <a:cs typeface="+mn-ea"/>
                <a:sym typeface="+mn-lt"/>
              </a:rPr>
              <a:t>·</a:t>
            </a:r>
            <a:r>
              <a:rPr lang="zh-CN" altLang="en-US" dirty="0">
                <a:cs typeface="+mn-ea"/>
                <a:sym typeface="+mn-lt"/>
              </a:rPr>
              <a:t>卷十五 志第五</a:t>
            </a:r>
            <a:r>
              <a:rPr lang="en-US" altLang="zh-CN" dirty="0">
                <a:cs typeface="+mn-ea"/>
                <a:sym typeface="+mn-lt"/>
              </a:rPr>
              <a:t>·</a:t>
            </a:r>
            <a:r>
              <a:rPr lang="zh-CN" altLang="en-US" dirty="0">
                <a:cs typeface="+mn-ea"/>
                <a:sym typeface="+mn-lt"/>
              </a:rPr>
              <a:t>礼乐五</a:t>
            </a:r>
            <a:r>
              <a:rPr lang="en-US" altLang="zh-CN" dirty="0">
                <a:cs typeface="+mn-ea"/>
                <a:sym typeface="+mn-lt"/>
              </a:rPr>
              <a:t>》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DF96BD69-3794-4094-A164-3E789958DBBE}"/>
              </a:ext>
            </a:extLst>
          </p:cNvPr>
          <p:cNvSpPr/>
          <p:nvPr/>
        </p:nvSpPr>
        <p:spPr>
          <a:xfrm>
            <a:off x="1026320" y="4035199"/>
            <a:ext cx="10139361" cy="1914179"/>
          </a:xfrm>
          <a:prstGeom prst="rect">
            <a:avLst/>
          </a:prstGeom>
          <a:noFill/>
          <a:ln>
            <a:solidFill>
              <a:srgbClr val="CC3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730B8E03-E1AA-4BBC-8FE5-5014E6E4B543}"/>
              </a:ext>
            </a:extLst>
          </p:cNvPr>
          <p:cNvSpPr txBox="1"/>
          <p:nvPr/>
        </p:nvSpPr>
        <p:spPr>
          <a:xfrm>
            <a:off x="1117997" y="4316871"/>
            <a:ext cx="995600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cs typeface="+mn-ea"/>
                <a:sym typeface="+mn-lt"/>
              </a:rPr>
              <a:t>因为这个节日在秋季八月，故又称“秋节”“八月节”“八月会”“中秋节”</a:t>
            </a:r>
            <a:endParaRPr lang="en-US" altLang="zh-CN" sz="1600" dirty="0">
              <a:cs typeface="+mn-ea"/>
              <a:sym typeface="+mn-lt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cs typeface="+mn-ea"/>
                <a:sym typeface="+mn-lt"/>
              </a:rPr>
              <a:t>又有祈求团圆的信仰和相关习俗活动，故亦称“团圆节”“女儿节”</a:t>
            </a:r>
            <a:endParaRPr lang="en-US" altLang="zh-CN" sz="1600" dirty="0">
              <a:cs typeface="+mn-ea"/>
              <a:sym typeface="+mn-lt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cs typeface="+mn-ea"/>
                <a:sym typeface="+mn-lt"/>
              </a:rPr>
              <a:t>因中秋节的主要活动都是围绕“月”进行的，所以又俗称“月节”“月夕”“追月节”“玩月节”“拜月节”</a:t>
            </a:r>
            <a:endParaRPr lang="en-US" altLang="zh-CN" sz="1600" dirty="0">
              <a:cs typeface="+mn-ea"/>
              <a:sym typeface="+mn-lt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cs typeface="+mn-ea"/>
                <a:sym typeface="+mn-lt"/>
              </a:rPr>
              <a:t>在唐朝，中秋节还被称为“端正月”。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9CC92B79-CF3E-487F-A0DE-F91C4772FB1B}"/>
              </a:ext>
            </a:extLst>
          </p:cNvPr>
          <p:cNvSpPr/>
          <p:nvPr/>
        </p:nvSpPr>
        <p:spPr>
          <a:xfrm>
            <a:off x="1117997" y="3795259"/>
            <a:ext cx="3976686" cy="476250"/>
          </a:xfrm>
          <a:prstGeom prst="rect">
            <a:avLst/>
          </a:prstGeom>
          <a:solidFill>
            <a:srgbClr val="CC3D2D"/>
          </a:solidFill>
          <a:ln w="254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中秋节的别称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8175" y="1486916"/>
            <a:ext cx="2907506" cy="1938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77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3" r="6878"/>
          <a:stretch/>
        </p:blipFill>
        <p:spPr>
          <a:xfrm>
            <a:off x="943428" y="2060726"/>
            <a:ext cx="4209143" cy="3444724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709E106E-A675-4411-8BE4-03466FA1B7BD}"/>
              </a:ext>
            </a:extLst>
          </p:cNvPr>
          <p:cNvSpPr/>
          <p:nvPr/>
        </p:nvSpPr>
        <p:spPr>
          <a:xfrm>
            <a:off x="5395459" y="2082575"/>
            <a:ext cx="5517355" cy="3422875"/>
          </a:xfrm>
          <a:prstGeom prst="rect">
            <a:avLst/>
          </a:prstGeom>
          <a:noFill/>
          <a:ln>
            <a:solidFill>
              <a:srgbClr val="CC3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45CF1E9C-A44C-466A-9CE4-7E29F8332900}"/>
              </a:ext>
            </a:extLst>
          </p:cNvPr>
          <p:cNvSpPr txBox="1"/>
          <p:nvPr/>
        </p:nvSpPr>
        <p:spPr>
          <a:xfrm>
            <a:off x="5503210" y="2368325"/>
            <a:ext cx="5301853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cs typeface="+mn-ea"/>
                <a:sym typeface="+mn-lt"/>
              </a:rPr>
              <a:t>这时是一年秋季的中期，所以被称为中秋。</a:t>
            </a:r>
            <a:endParaRPr lang="en-US" altLang="zh-CN" sz="1600" dirty="0"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cs typeface="+mn-ea"/>
                <a:sym typeface="+mn-lt"/>
              </a:rPr>
              <a:t>在中国的农历里，一年分为四季，每季又分为孟、仲、季三个部分，因而中秋也称仲秋。</a:t>
            </a:r>
            <a:endParaRPr lang="en-US" altLang="zh-CN" sz="1600" dirty="0"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cs typeface="+mn-ea"/>
                <a:sym typeface="+mn-lt"/>
              </a:rPr>
              <a:t>八月十五的月亮比其他几个月的满月更圆，更明亮，所以又叫做“月夕”“八月节”。</a:t>
            </a:r>
            <a:endParaRPr lang="en-US" altLang="zh-CN" sz="1600" dirty="0"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cs typeface="+mn-ea"/>
                <a:sym typeface="+mn-lt"/>
              </a:rPr>
              <a:t>此夜，人们仰望天空如玉如盘的朗朗明月，自然会期盼家人团聚。远在他乡的游子，也借此寄托自己对故乡和亲人的思念之情。所以，中秋又称“团圆节”。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81AFCA7-BDBA-45D0-9D93-047DD7923941}"/>
              </a:ext>
            </a:extLst>
          </p:cNvPr>
          <p:cNvSpPr/>
          <p:nvPr/>
        </p:nvSpPr>
        <p:spPr>
          <a:xfrm>
            <a:off x="5746097" y="1850041"/>
            <a:ext cx="4816078" cy="476250"/>
          </a:xfrm>
          <a:prstGeom prst="rect">
            <a:avLst/>
          </a:prstGeom>
          <a:solidFill>
            <a:srgbClr val="CC3D2D"/>
          </a:solidFill>
          <a:ln w="254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每年农历八月十五日，是传统的中秋佳节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76CC175-2F98-4EA6-9943-2025BF4C562B}"/>
              </a:ext>
            </a:extLst>
          </p:cNvPr>
          <p:cNvSpPr txBox="1"/>
          <p:nvPr/>
        </p:nvSpPr>
        <p:spPr>
          <a:xfrm>
            <a:off x="3048000" y="61553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中秋节的起源</a:t>
            </a:r>
          </a:p>
        </p:txBody>
      </p:sp>
    </p:spTree>
    <p:extLst>
      <p:ext uri="{BB962C8B-B14F-4D97-AF65-F5344CB8AC3E}">
        <p14:creationId xmlns:p14="http://schemas.microsoft.com/office/powerpoint/2010/main" val="88728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5E39F64-23A1-409B-B9DD-E7284105E157}"/>
              </a:ext>
            </a:extLst>
          </p:cNvPr>
          <p:cNvSpPr txBox="1"/>
          <p:nvPr/>
        </p:nvSpPr>
        <p:spPr>
          <a:xfrm>
            <a:off x="1339057" y="1721482"/>
            <a:ext cx="95138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 中秋节的盛行始于宋朝，至明清时，已与元旦齐名，成为我国的主要节日之一。关于中秋节的起源，起源于古代对月的崇拜、月下歌舞觅偶的习俗，古代秋报拜土地神的习俗。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A696FED-0C0E-43D1-B251-99CA37703DD7}"/>
              </a:ext>
            </a:extLst>
          </p:cNvPr>
          <p:cNvSpPr/>
          <p:nvPr/>
        </p:nvSpPr>
        <p:spPr>
          <a:xfrm>
            <a:off x="1154113" y="1647736"/>
            <a:ext cx="9883774" cy="766015"/>
          </a:xfrm>
          <a:prstGeom prst="rect">
            <a:avLst/>
          </a:prstGeom>
          <a:noFill/>
          <a:ln>
            <a:solidFill>
              <a:srgbClr val="CC3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92A05AB5-D0CC-4519-8089-9FD1D2F84E30}"/>
              </a:ext>
            </a:extLst>
          </p:cNvPr>
          <p:cNvGrpSpPr/>
          <p:nvPr/>
        </p:nvGrpSpPr>
        <p:grpSpPr>
          <a:xfrm>
            <a:off x="1154113" y="2658609"/>
            <a:ext cx="5372100" cy="1392691"/>
            <a:chOff x="1154113" y="2709409"/>
            <a:chExt cx="5372100" cy="1392691"/>
          </a:xfrm>
        </p:grpSpPr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95ED4396-75D3-4A54-8756-3366AA3F0E12}"/>
                </a:ext>
              </a:extLst>
            </p:cNvPr>
            <p:cNvSpPr txBox="1"/>
            <p:nvPr/>
          </p:nvSpPr>
          <p:spPr>
            <a:xfrm>
              <a:off x="1227338" y="3231021"/>
              <a:ext cx="521015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en-US" altLang="zh-CN" sz="1400" dirty="0">
                  <a:cs typeface="+mn-ea"/>
                  <a:sym typeface="+mn-lt"/>
                </a:rPr>
                <a:t>《</a:t>
              </a:r>
              <a:r>
                <a:rPr lang="zh-CN" altLang="en-US" sz="1400" dirty="0">
                  <a:cs typeface="+mn-ea"/>
                  <a:sym typeface="+mn-lt"/>
                </a:rPr>
                <a:t>礼记</a:t>
              </a:r>
              <a:r>
                <a:rPr lang="en-US" altLang="zh-CN" sz="1400" dirty="0">
                  <a:cs typeface="+mn-ea"/>
                  <a:sym typeface="+mn-lt"/>
                </a:rPr>
                <a:t>》</a:t>
              </a:r>
              <a:r>
                <a:rPr lang="zh-CN" altLang="en-US" sz="1400" dirty="0">
                  <a:cs typeface="+mn-ea"/>
                  <a:sym typeface="+mn-lt"/>
                </a:rPr>
                <a:t>上记载：“天子春朝日，秋夕月”，夕月就是祭月亮，说明早在春秋时代，帝王就已开始祭月、拜月了。后来贵族官吏和文人学士也相继仿效，逐步传到民间。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D5D03C53-4795-4E8D-8560-CCE130FD2F63}"/>
                </a:ext>
              </a:extLst>
            </p:cNvPr>
            <p:cNvSpPr/>
            <p:nvPr/>
          </p:nvSpPr>
          <p:spPr>
            <a:xfrm>
              <a:off x="1154113" y="2709409"/>
              <a:ext cx="5372100" cy="476250"/>
            </a:xfrm>
            <a:prstGeom prst="rect">
              <a:avLst/>
            </a:prstGeom>
            <a:solidFill>
              <a:srgbClr val="CC3D2D"/>
            </a:solidFill>
            <a:ln w="12700">
              <a:solidFill>
                <a:srgbClr val="CC3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cs typeface="+mn-ea"/>
                  <a:sym typeface="+mn-lt"/>
                </a:rPr>
                <a:t>其一，中秋节起源于古代帝王的祭祀活动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78E86AFC-D8CD-4049-9A10-39620FB2532E}"/>
                </a:ext>
              </a:extLst>
            </p:cNvPr>
            <p:cNvSpPr/>
            <p:nvPr/>
          </p:nvSpPr>
          <p:spPr>
            <a:xfrm>
              <a:off x="1154113" y="3185659"/>
              <a:ext cx="5372100" cy="916441"/>
            </a:xfrm>
            <a:prstGeom prst="rect">
              <a:avLst/>
            </a:prstGeom>
            <a:noFill/>
            <a:ln w="12700">
              <a:solidFill>
                <a:srgbClr val="CC3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4EE3688A-B02F-43BA-9EE6-273CEA49E9E1}"/>
              </a:ext>
            </a:extLst>
          </p:cNvPr>
          <p:cNvGrpSpPr/>
          <p:nvPr/>
        </p:nvGrpSpPr>
        <p:grpSpPr>
          <a:xfrm>
            <a:off x="6742112" y="2658609"/>
            <a:ext cx="4295776" cy="3069092"/>
            <a:chOff x="6742112" y="2709409"/>
            <a:chExt cx="4295776" cy="3069092"/>
          </a:xfrm>
        </p:grpSpPr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560BDC38-4F05-452C-BDB8-E4CEC69D7ED2}"/>
                </a:ext>
              </a:extLst>
            </p:cNvPr>
            <p:cNvSpPr txBox="1"/>
            <p:nvPr/>
          </p:nvSpPr>
          <p:spPr>
            <a:xfrm>
              <a:off x="6818311" y="3333778"/>
              <a:ext cx="4143375" cy="16004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cs typeface="+mn-ea"/>
                  <a:sym typeface="+mn-lt"/>
                </a:rPr>
                <a:t>秋天是收获的季节。“秋”字的解释是：“庄稼成熟曰秋”。八月中秋，农作物和各种果品陆续成熟，农民为了庆祝丰收，表达喜悦的心情，就以“中秋”这天作为节日。“中秋”就是秋天中间的意思，农历的八月是秋季中间的一个月，十五日又是这个月中间的一天，所以中秋节可能是古人</a:t>
              </a:r>
              <a:r>
                <a:rPr lang="en-US" altLang="zh-CN" sz="1400" dirty="0">
                  <a:cs typeface="+mn-ea"/>
                  <a:sym typeface="+mn-lt"/>
                </a:rPr>
                <a:t>"</a:t>
              </a:r>
              <a:r>
                <a:rPr lang="zh-CN" altLang="en-US" sz="1400" dirty="0">
                  <a:cs typeface="+mn-ea"/>
                  <a:sym typeface="+mn-lt"/>
                </a:rPr>
                <a:t>秋报</a:t>
              </a:r>
              <a:r>
                <a:rPr lang="en-US" altLang="zh-CN" sz="1400" dirty="0">
                  <a:cs typeface="+mn-ea"/>
                  <a:sym typeface="+mn-lt"/>
                </a:rPr>
                <a:t>"</a:t>
              </a:r>
              <a:r>
                <a:rPr lang="zh-CN" altLang="en-US" sz="1400" dirty="0">
                  <a:cs typeface="+mn-ea"/>
                  <a:sym typeface="+mn-lt"/>
                </a:rPr>
                <a:t>遗传下来的习俗。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2DBDBF39-3699-4548-9C92-A7A6817C585D}"/>
                </a:ext>
              </a:extLst>
            </p:cNvPr>
            <p:cNvSpPr/>
            <p:nvPr/>
          </p:nvSpPr>
          <p:spPr>
            <a:xfrm>
              <a:off x="6742112" y="2709409"/>
              <a:ext cx="4295776" cy="476250"/>
            </a:xfrm>
            <a:prstGeom prst="rect">
              <a:avLst/>
            </a:prstGeom>
            <a:solidFill>
              <a:srgbClr val="CC3D2D"/>
            </a:solidFill>
            <a:ln w="12700">
              <a:solidFill>
                <a:srgbClr val="CC3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cs typeface="+mn-ea"/>
                  <a:sym typeface="+mn-lt"/>
                </a:rPr>
                <a:t>其二，中秋节的起源和农业生产有关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DA3084A9-3118-4D6E-AA52-F6722C5A490F}"/>
                </a:ext>
              </a:extLst>
            </p:cNvPr>
            <p:cNvSpPr/>
            <p:nvPr/>
          </p:nvSpPr>
          <p:spPr>
            <a:xfrm>
              <a:off x="6742112" y="3185659"/>
              <a:ext cx="4295775" cy="2592842"/>
            </a:xfrm>
            <a:prstGeom prst="rect">
              <a:avLst/>
            </a:prstGeom>
            <a:noFill/>
            <a:ln w="12700">
              <a:solidFill>
                <a:srgbClr val="CC3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44C756A2-E606-4361-ADB3-81DDEB17E85D}"/>
              </a:ext>
            </a:extLst>
          </p:cNvPr>
          <p:cNvGrpSpPr/>
          <p:nvPr/>
        </p:nvGrpSpPr>
        <p:grpSpPr>
          <a:xfrm>
            <a:off x="1154113" y="4287384"/>
            <a:ext cx="5372100" cy="1440317"/>
            <a:chOff x="1154113" y="4604884"/>
            <a:chExt cx="5372100" cy="1440317"/>
          </a:xfrm>
        </p:grpSpPr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03487B2D-ABA2-4DC5-A28D-0840213C5C77}"/>
                </a:ext>
              </a:extLst>
            </p:cNvPr>
            <p:cNvSpPr txBox="1"/>
            <p:nvPr/>
          </p:nvSpPr>
          <p:spPr>
            <a:xfrm>
              <a:off x="1227338" y="5126496"/>
              <a:ext cx="521015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cs typeface="+mn-ea"/>
                  <a:sym typeface="+mn-lt"/>
                </a:rPr>
                <a:t>隋末唐军于大业十三年八月十五日，唐军裴寂以圆月作为构思，成功发明月饼，并广发军中作为军饷，成功解决因大量吸收反隋义军而衍生之军粮问题。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BC8745E5-84AF-4BA0-B441-E3AEC0A37EF2}"/>
                </a:ext>
              </a:extLst>
            </p:cNvPr>
            <p:cNvSpPr/>
            <p:nvPr/>
          </p:nvSpPr>
          <p:spPr>
            <a:xfrm>
              <a:off x="1154113" y="4604884"/>
              <a:ext cx="5372100" cy="476250"/>
            </a:xfrm>
            <a:prstGeom prst="rect">
              <a:avLst/>
            </a:prstGeom>
            <a:solidFill>
              <a:srgbClr val="CC3D2D"/>
            </a:solidFill>
            <a:ln w="12700">
              <a:solidFill>
                <a:srgbClr val="CC3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900" dirty="0">
                  <a:cs typeface="+mn-ea"/>
                  <a:sym typeface="+mn-lt"/>
                </a:rPr>
                <a:t>其三，隋末唐军发明月饼以解决军饷的故事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19D7D453-62E6-477E-8889-376607016A3C}"/>
                </a:ext>
              </a:extLst>
            </p:cNvPr>
            <p:cNvSpPr/>
            <p:nvPr/>
          </p:nvSpPr>
          <p:spPr>
            <a:xfrm>
              <a:off x="1154113" y="5081135"/>
              <a:ext cx="5372100" cy="964066"/>
            </a:xfrm>
            <a:prstGeom prst="rect">
              <a:avLst/>
            </a:prstGeom>
            <a:noFill/>
            <a:ln w="12700">
              <a:solidFill>
                <a:srgbClr val="CC3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cs typeface="+mn-ea"/>
                <a:sym typeface="+mn-lt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E27D555E-DD68-452E-98F8-4F27425B58E7}"/>
              </a:ext>
            </a:extLst>
          </p:cNvPr>
          <p:cNvSpPr txBox="1"/>
          <p:nvPr/>
        </p:nvSpPr>
        <p:spPr>
          <a:xfrm>
            <a:off x="3048000" y="61553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中秋节的起源</a:t>
            </a:r>
          </a:p>
        </p:txBody>
      </p:sp>
    </p:spTree>
    <p:extLst>
      <p:ext uri="{BB962C8B-B14F-4D97-AF65-F5344CB8AC3E}">
        <p14:creationId xmlns:p14="http://schemas.microsoft.com/office/powerpoint/2010/main" val="247019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57124" y="-560334"/>
            <a:ext cx="12249124" cy="7294543"/>
            <a:chOff x="-57124" y="-560334"/>
            <a:chExt cx="12249124" cy="7294543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606709"/>
              <a:ext cx="12192000" cy="4127500"/>
            </a:xfrm>
            <a:prstGeom prst="rect">
              <a:avLst/>
            </a:prstGeom>
          </p:spPr>
        </p:pic>
        <p:grpSp>
          <p:nvGrpSpPr>
            <p:cNvPr id="46" name="组合 45"/>
            <p:cNvGrpSpPr/>
            <p:nvPr/>
          </p:nvGrpSpPr>
          <p:grpSpPr>
            <a:xfrm rot="10800000">
              <a:off x="313808" y="3066325"/>
              <a:ext cx="11579217" cy="3512457"/>
              <a:chOff x="313808" y="279776"/>
              <a:chExt cx="11579217" cy="3512457"/>
            </a:xfrm>
          </p:grpSpPr>
          <p:pic>
            <p:nvPicPr>
              <p:cNvPr id="47" name="图片 4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276" b="48783"/>
              <a:stretch/>
            </p:blipFill>
            <p:spPr>
              <a:xfrm>
                <a:off x="313808" y="279776"/>
                <a:ext cx="2735606" cy="3512457"/>
              </a:xfrm>
              <a:prstGeom prst="rect">
                <a:avLst/>
              </a:prstGeom>
            </p:spPr>
          </p:pic>
          <p:pic>
            <p:nvPicPr>
              <p:cNvPr id="48" name="图片 47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276" b="48783"/>
              <a:stretch/>
            </p:blipFill>
            <p:spPr>
              <a:xfrm flipH="1">
                <a:off x="9157419" y="279776"/>
                <a:ext cx="2735606" cy="3512457"/>
              </a:xfrm>
              <a:prstGeom prst="rect">
                <a:avLst/>
              </a:prstGeom>
            </p:spPr>
          </p:pic>
        </p:grp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5644" y="3007644"/>
              <a:ext cx="3596356" cy="3596356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20" b="5261"/>
            <a:stretch/>
          </p:blipFill>
          <p:spPr>
            <a:xfrm>
              <a:off x="9205686" y="304800"/>
              <a:ext cx="2667000" cy="6008914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090" t="36481"/>
            <a:stretch/>
          </p:blipFill>
          <p:spPr>
            <a:xfrm>
              <a:off x="0" y="0"/>
              <a:ext cx="5093415" cy="4356100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3211" y="162928"/>
              <a:ext cx="1956203" cy="2058343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7124" y="-560334"/>
              <a:ext cx="2985180" cy="5754411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165225"/>
              <a:ext cx="12192000" cy="4527550"/>
            </a:xfrm>
            <a:prstGeom prst="rect">
              <a:avLst/>
            </a:prstGeom>
          </p:spPr>
        </p:pic>
        <p:grpSp>
          <p:nvGrpSpPr>
            <p:cNvPr id="45" name="组合 44"/>
            <p:cNvGrpSpPr/>
            <p:nvPr/>
          </p:nvGrpSpPr>
          <p:grpSpPr>
            <a:xfrm>
              <a:off x="313808" y="279776"/>
              <a:ext cx="11579217" cy="3512457"/>
              <a:chOff x="313808" y="279776"/>
              <a:chExt cx="11579217" cy="3512457"/>
            </a:xfrm>
          </p:grpSpPr>
          <p:pic>
            <p:nvPicPr>
              <p:cNvPr id="43" name="图片 42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276" b="48783"/>
              <a:stretch/>
            </p:blipFill>
            <p:spPr>
              <a:xfrm>
                <a:off x="313808" y="279776"/>
                <a:ext cx="2735606" cy="3512457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276" b="48783"/>
              <a:stretch/>
            </p:blipFill>
            <p:spPr>
              <a:xfrm flipH="1">
                <a:off x="9157419" y="279776"/>
                <a:ext cx="2735606" cy="3512457"/>
              </a:xfrm>
              <a:prstGeom prst="rect">
                <a:avLst/>
              </a:prstGeom>
            </p:spPr>
          </p:pic>
        </p:grpSp>
        <p:sp>
          <p:nvSpPr>
            <p:cNvPr id="39" name="矩形 38"/>
            <p:cNvSpPr/>
            <p:nvPr/>
          </p:nvSpPr>
          <p:spPr>
            <a:xfrm>
              <a:off x="319314" y="290286"/>
              <a:ext cx="11553372" cy="6277428"/>
            </a:xfrm>
            <a:prstGeom prst="rect">
              <a:avLst/>
            </a:prstGeom>
            <a:noFill/>
            <a:ln w="38100" cap="flat" cmpd="sng" algn="ctr">
              <a:solidFill>
                <a:srgbClr val="CC3D2D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BB6D37E7-597C-40A7-885B-80C75B929507}"/>
              </a:ext>
            </a:extLst>
          </p:cNvPr>
          <p:cNvGrpSpPr/>
          <p:nvPr/>
        </p:nvGrpSpPr>
        <p:grpSpPr>
          <a:xfrm>
            <a:off x="6365658" y="1761331"/>
            <a:ext cx="846138" cy="846138"/>
            <a:chOff x="4021931" y="1608931"/>
            <a:chExt cx="846138" cy="846138"/>
          </a:xfrm>
        </p:grpSpPr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DE47FC51-4C56-4266-9CEB-27920BD59751}"/>
                </a:ext>
              </a:extLst>
            </p:cNvPr>
            <p:cNvSpPr/>
            <p:nvPr/>
          </p:nvSpPr>
          <p:spPr>
            <a:xfrm>
              <a:off x="4021931" y="1608931"/>
              <a:ext cx="846138" cy="846138"/>
            </a:xfrm>
            <a:prstGeom prst="ellipse">
              <a:avLst/>
            </a:prstGeom>
            <a:solidFill>
              <a:srgbClr val="CC3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F9687D7E-C23D-4E98-BFD3-CD0A29C60CF8}"/>
                </a:ext>
              </a:extLst>
            </p:cNvPr>
            <p:cNvSpPr/>
            <p:nvPr/>
          </p:nvSpPr>
          <p:spPr>
            <a:xfrm>
              <a:off x="4076283" y="1663283"/>
              <a:ext cx="737434" cy="73743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8E668580-2232-40E0-90CE-FF98D51BFC7D}"/>
                </a:ext>
              </a:extLst>
            </p:cNvPr>
            <p:cNvSpPr txBox="1"/>
            <p:nvPr/>
          </p:nvSpPr>
          <p:spPr>
            <a:xfrm>
              <a:off x="4096186" y="1667986"/>
              <a:ext cx="69762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cs typeface="+mn-ea"/>
                  <a:sym typeface="+mn-lt"/>
                </a:rPr>
                <a:t>章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6C4C6BCC-CDB2-4999-A04B-64C77CA8CD38}"/>
              </a:ext>
            </a:extLst>
          </p:cNvPr>
          <p:cNvGrpSpPr/>
          <p:nvPr/>
        </p:nvGrpSpPr>
        <p:grpSpPr>
          <a:xfrm>
            <a:off x="4980204" y="1761331"/>
            <a:ext cx="846138" cy="846138"/>
            <a:chOff x="4021931" y="1608931"/>
            <a:chExt cx="846138" cy="846138"/>
          </a:xfrm>
        </p:grpSpPr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DA0D8D74-08F9-4082-A20E-D8F45541CC93}"/>
                </a:ext>
              </a:extLst>
            </p:cNvPr>
            <p:cNvSpPr/>
            <p:nvPr/>
          </p:nvSpPr>
          <p:spPr>
            <a:xfrm>
              <a:off x="4021931" y="1608931"/>
              <a:ext cx="846138" cy="846138"/>
            </a:xfrm>
            <a:prstGeom prst="ellipse">
              <a:avLst/>
            </a:prstGeom>
            <a:solidFill>
              <a:srgbClr val="CC3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="" xmlns:a16="http://schemas.microsoft.com/office/drawing/2014/main" id="{0E120B00-D21E-40B1-BE81-ACF55470F468}"/>
                </a:ext>
              </a:extLst>
            </p:cNvPr>
            <p:cNvSpPr/>
            <p:nvPr/>
          </p:nvSpPr>
          <p:spPr>
            <a:xfrm>
              <a:off x="4076283" y="1663283"/>
              <a:ext cx="737434" cy="73743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86561041-C942-4CEF-B678-6EB2F714522B}"/>
                </a:ext>
              </a:extLst>
            </p:cNvPr>
            <p:cNvSpPr txBox="1"/>
            <p:nvPr/>
          </p:nvSpPr>
          <p:spPr>
            <a:xfrm>
              <a:off x="4096186" y="1667986"/>
              <a:ext cx="69762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cs typeface="+mn-ea"/>
                  <a:sym typeface="+mn-lt"/>
                </a:rPr>
                <a:t>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64DF6555-25BC-475C-988C-7E60003EC5EC}"/>
              </a:ext>
            </a:extLst>
          </p:cNvPr>
          <p:cNvGrpSpPr/>
          <p:nvPr/>
        </p:nvGrpSpPr>
        <p:grpSpPr>
          <a:xfrm>
            <a:off x="5638800" y="1727200"/>
            <a:ext cx="914400" cy="914400"/>
            <a:chOff x="3987800" y="1574800"/>
            <a:chExt cx="914400" cy="914400"/>
          </a:xfrm>
        </p:grpSpPr>
        <p:sp>
          <p:nvSpPr>
            <p:cNvPr id="53" name="椭圆 52">
              <a:extLst>
                <a:ext uri="{FF2B5EF4-FFF2-40B4-BE49-F238E27FC236}">
                  <a16:creationId xmlns="" xmlns:a16="http://schemas.microsoft.com/office/drawing/2014/main" id="{FFB84F42-2DA6-44EC-88EC-10AFE8F3151E}"/>
                </a:ext>
              </a:extLst>
            </p:cNvPr>
            <p:cNvSpPr/>
            <p:nvPr/>
          </p:nvSpPr>
          <p:spPr>
            <a:xfrm>
              <a:off x="3987800" y="1574800"/>
              <a:ext cx="914400" cy="914400"/>
            </a:xfrm>
            <a:prstGeom prst="ellipse">
              <a:avLst/>
            </a:prstGeom>
            <a:solidFill>
              <a:srgbClr val="CC3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="" xmlns:a16="http://schemas.microsoft.com/office/drawing/2014/main" id="{F0303481-1B0D-4455-84E2-F53FD23A57D1}"/>
                </a:ext>
              </a:extLst>
            </p:cNvPr>
            <p:cNvSpPr/>
            <p:nvPr/>
          </p:nvSpPr>
          <p:spPr>
            <a:xfrm>
              <a:off x="4046537" y="1633537"/>
              <a:ext cx="796926" cy="79692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="" xmlns:a16="http://schemas.microsoft.com/office/drawing/2014/main" id="{A3AF306E-3D41-4AAA-A811-0E7CA3D8967B}"/>
                </a:ext>
              </a:extLst>
            </p:cNvPr>
            <p:cNvSpPr txBox="1"/>
            <p:nvPr/>
          </p:nvSpPr>
          <p:spPr>
            <a:xfrm>
              <a:off x="4044890" y="1586765"/>
              <a:ext cx="80022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chemeClr val="bg1"/>
                  </a:solidFill>
                  <a:cs typeface="+mn-ea"/>
                  <a:sym typeface="+mn-lt"/>
                </a:rPr>
                <a:t>贰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8B856BF1-7966-4E10-B0E9-4DC50B336F12}"/>
              </a:ext>
            </a:extLst>
          </p:cNvPr>
          <p:cNvSpPr txBox="1"/>
          <p:nvPr/>
        </p:nvSpPr>
        <p:spPr>
          <a:xfrm>
            <a:off x="2533650" y="2787134"/>
            <a:ext cx="71247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中秋节的神话故事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E0CF7698-CB5A-4B88-B61C-E3D160E02E7C}"/>
              </a:ext>
            </a:extLst>
          </p:cNvPr>
          <p:cNvSpPr txBox="1"/>
          <p:nvPr/>
        </p:nvSpPr>
        <p:spPr>
          <a:xfrm>
            <a:off x="3443286" y="3895130"/>
            <a:ext cx="5305425" cy="607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中秋节的盛行始于宋朝，至明清时，已与元旦齐名，成为我国的主要节日之一。这也是我国仅次于春节的第二大传统节日。</a:t>
            </a:r>
          </a:p>
        </p:txBody>
      </p:sp>
    </p:spTree>
    <p:extLst>
      <p:ext uri="{BB962C8B-B14F-4D97-AF65-F5344CB8AC3E}">
        <p14:creationId xmlns:p14="http://schemas.microsoft.com/office/powerpoint/2010/main" val="417647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7EDDDE6C-5674-4DB2-B1ED-B7D21BCF7F39}"/>
              </a:ext>
            </a:extLst>
          </p:cNvPr>
          <p:cNvSpPr/>
          <p:nvPr/>
        </p:nvSpPr>
        <p:spPr>
          <a:xfrm>
            <a:off x="1206500" y="2152650"/>
            <a:ext cx="9779000" cy="3495675"/>
          </a:xfrm>
          <a:prstGeom prst="rect">
            <a:avLst/>
          </a:prstGeom>
          <a:solidFill>
            <a:srgbClr val="CC3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6780AECF-C5B0-46BB-9CDD-134E83FE872B}"/>
              </a:ext>
            </a:extLst>
          </p:cNvPr>
          <p:cNvSpPr txBox="1"/>
          <p:nvPr/>
        </p:nvSpPr>
        <p:spPr>
          <a:xfrm>
            <a:off x="1566862" y="2394273"/>
            <a:ext cx="296227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相传，远古时候天上有十日同时出现，晒得庄稼枯死，民不聊生，一个名叫后羿的英雄，力大无穷，他同情受苦的百姓，登上昆仑山顶，运足神力，拉开神弓，一气射下九个多太阳，并严令最后一个太阳按时起落，为民造福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CEDB5A2E-C45B-4FC3-8FA2-963E780BAD7C}"/>
              </a:ext>
            </a:extLst>
          </p:cNvPr>
          <p:cNvSpPr txBox="1"/>
          <p:nvPr/>
        </p:nvSpPr>
        <p:spPr>
          <a:xfrm>
            <a:off x="7496177" y="2394273"/>
            <a:ext cx="296227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后羿因此受到百姓的尊敬和爱戴，后羿娶了个美丽善良的妻子，名叫嫦娥。不少志士慕名前来投师学艺，心术不正的蓬蒙也混了进来。逄蒙想要盗取西王母赐给丈夫后羿的仙丹，嫦娥被迫吃下仙丹，飞到了月宫的事情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1D8F8A5-A045-414A-9F1A-7C70C0029079}"/>
              </a:ext>
            </a:extLst>
          </p:cNvPr>
          <p:cNvSpPr txBox="1"/>
          <p:nvPr/>
        </p:nvSpPr>
        <p:spPr>
          <a:xfrm>
            <a:off x="3048000" y="61553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嫦娥奔月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9137" y="1841500"/>
            <a:ext cx="329203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93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861BD47-4089-40E7-9C50-72B33EDCA1BF}"/>
              </a:ext>
            </a:extLst>
          </p:cNvPr>
          <p:cNvGrpSpPr/>
          <p:nvPr/>
        </p:nvGrpSpPr>
        <p:grpSpPr>
          <a:xfrm>
            <a:off x="2290618" y="1789545"/>
            <a:ext cx="5144655" cy="1938992"/>
            <a:chOff x="6227618" y="2030845"/>
            <a:chExt cx="5144655" cy="1938992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0A9850FB-694F-4DAA-A989-C384085129F9}"/>
                </a:ext>
              </a:extLst>
            </p:cNvPr>
            <p:cNvSpPr/>
            <p:nvPr/>
          </p:nvSpPr>
          <p:spPr>
            <a:xfrm>
              <a:off x="6227618" y="2030845"/>
              <a:ext cx="5144655" cy="1904432"/>
            </a:xfrm>
            <a:prstGeom prst="rect">
              <a:avLst/>
            </a:prstGeom>
            <a:solidFill>
              <a:srgbClr val="CC3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F2BFEA39-35F9-4894-A008-79AF245C9191}"/>
                </a:ext>
              </a:extLst>
            </p:cNvPr>
            <p:cNvSpPr txBox="1"/>
            <p:nvPr/>
          </p:nvSpPr>
          <p:spPr>
            <a:xfrm>
              <a:off x="6293426" y="2030845"/>
              <a:ext cx="5013038" cy="19389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关于中秋节还有一个传说：相传月亮上的广寒宫前的桂树生长繁茂，有五百多丈高，下边有一个人常在砍伐它，但是每次砍下去之后，被砍的地方又立即合拢了。几千年来，就这样随砍随合，这棵桂树永远也不能被砍光。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2C04828-379C-48E0-AFF8-72941EFE040E}"/>
              </a:ext>
            </a:extLst>
          </p:cNvPr>
          <p:cNvSpPr txBox="1"/>
          <p:nvPr/>
        </p:nvSpPr>
        <p:spPr>
          <a:xfrm>
            <a:off x="2290618" y="3975157"/>
            <a:ext cx="514465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据说这个砍树的人名叫吴刚，是汉朝西河人，曾跟随仙人修道，到了天界，但是他犯了错误，仙人就把他贬谪到月宫，日日做这种徒劳无功的苦差使，以示惩处。李白诗中有</a:t>
            </a:r>
            <a:r>
              <a:rPr lang="zh-CN" altLang="en-US" sz="1600" dirty="0">
                <a:solidFill>
                  <a:srgbClr val="CC3D2D"/>
                </a:solidFill>
                <a:cs typeface="+mn-ea"/>
                <a:sym typeface="+mn-lt"/>
              </a:rPr>
              <a:t>“欲斫月中桂，持为寒者薪”</a:t>
            </a:r>
            <a:r>
              <a:rPr lang="zh-CN" altLang="en-US" sz="1600" dirty="0">
                <a:cs typeface="+mn-ea"/>
                <a:sym typeface="+mn-lt"/>
              </a:rPr>
              <a:t>的记载。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1CE929BC-192B-49D5-A714-FE2AD0FA8741}"/>
              </a:ext>
            </a:extLst>
          </p:cNvPr>
          <p:cNvSpPr txBox="1"/>
          <p:nvPr/>
        </p:nvSpPr>
        <p:spPr>
          <a:xfrm>
            <a:off x="3048000" y="61553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吴刚伐桂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1081" y="1155700"/>
            <a:ext cx="3615440" cy="4181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1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xxgiziyl">
      <a:majorFont>
        <a:latin typeface="Arial" panose="020F0302020204030204"/>
        <a:ea typeface="演示秋鸿楷"/>
        <a:cs typeface=""/>
      </a:majorFont>
      <a:minorFont>
        <a:latin typeface="Arial" panose="020F0502020204030204"/>
        <a:ea typeface="演示秋鸿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xxgiziyl">
      <a:majorFont>
        <a:latin typeface="Arial" panose="020F0302020204030204"/>
        <a:ea typeface="演示秋鸿楷"/>
        <a:cs typeface=""/>
      </a:majorFont>
      <a:minorFont>
        <a:latin typeface="Arial" panose="020F0502020204030204"/>
        <a:ea typeface="演示秋鸿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</TotalTime>
  <Words>3259</Words>
  <Application>Microsoft Office PowerPoint</Application>
  <PresentationFormat>宽屏</PresentationFormat>
  <Paragraphs>123</Paragraphs>
  <Slides>22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阿里巴巴普惠体 R</vt:lpstr>
      <vt:lpstr>演示秋鸿楷</vt:lpstr>
      <vt:lpstr>Arial</vt:lpstr>
      <vt:lpstr>Wingdings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中秋节</dc:title>
  <dc:subject>中秋节</dc:subject>
  <dc:creator>东方之P</dc:creator>
  <cp:keywords>www.51pptmoban.com</cp:keywords>
  <dc:description>www.51pptmoban.com</dc:description>
  <cp:lastModifiedBy>YANGs</cp:lastModifiedBy>
  <cp:revision>82</cp:revision>
  <dcterms:created xsi:type="dcterms:W3CDTF">2021-08-25T02:11:40Z</dcterms:created>
  <dcterms:modified xsi:type="dcterms:W3CDTF">2021-09-15T14:11:47Z</dcterms:modified>
</cp:coreProperties>
</file>