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09" r:id="rId3"/>
    <p:sldId id="310" r:id="rId4"/>
    <p:sldId id="259" r:id="rId5"/>
    <p:sldId id="292" r:id="rId6"/>
    <p:sldId id="293" r:id="rId7"/>
    <p:sldId id="294" r:id="rId8"/>
    <p:sldId id="311" r:id="rId9"/>
    <p:sldId id="295" r:id="rId10"/>
    <p:sldId id="296" r:id="rId11"/>
    <p:sldId id="297" r:id="rId12"/>
    <p:sldId id="312" r:id="rId13"/>
    <p:sldId id="301" r:id="rId14"/>
    <p:sldId id="299" r:id="rId15"/>
    <p:sldId id="298" r:id="rId16"/>
    <p:sldId id="300" r:id="rId17"/>
    <p:sldId id="313" r:id="rId18"/>
    <p:sldId id="302" r:id="rId19"/>
    <p:sldId id="303" r:id="rId20"/>
    <p:sldId id="304" r:id="rId21"/>
    <p:sldId id="314" r:id="rId22"/>
    <p:sldId id="31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4E62"/>
    <a:srgbClr val="F8F8F8"/>
    <a:srgbClr val="C8C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10" autoAdjust="0"/>
    <p:restoredTop sz="94660"/>
  </p:normalViewPr>
  <p:slideViewPr>
    <p:cSldViewPr snapToGrid="0">
      <p:cViewPr>
        <p:scale>
          <a:sx n="33" d="100"/>
          <a:sy n="33" d="100"/>
        </p:scale>
        <p:origin x="1830" y="1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8D538-DC66-4FF8-97AB-E85168E697F0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967F0-8B93-44A7-9940-27DD45CFD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88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906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91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21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52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6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38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644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978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87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31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767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33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4038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929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98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49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896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23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44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06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29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A746F151-C518-4A29-848E-668F36FE4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p14="http://schemas.microsoft.com/office/powerpoint/2010/main" xmlns:a16="http://schemas.microsoft.com/office/drawing/2014/main" id="{90EBB8AD-C19F-4053-87B0-5180139BB5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095EA67-A5D8-4A8B-BC6D-779EF98E5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DA53BFA1-610E-474F-985D-2125A12C6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98272607-4D1E-42EF-A99B-07735AAA4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49579"/>
      </p:ext>
    </p:extLst>
  </p:cSld>
  <p:clrMapOvr>
    <a:masterClrMapping/>
  </p:clrMapOvr>
  <p:transition spd="med" advTm="3000"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D0423902-565B-4B45-9648-EC20328B4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7148EFBF-9E10-40BC-A9A3-E9FDC82188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79DB888-9094-4D27-A1D8-5148BE95F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9AA47BFE-365C-482D-9420-1B373D8D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0BF48174-0813-42D7-91F8-1F7EDB66A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28420"/>
      </p:ext>
    </p:extLst>
  </p:cSld>
  <p:clrMapOvr>
    <a:masterClrMapping/>
  </p:clrMapOvr>
  <p:transition spd="med" advTm="3000"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315791F-68C8-4B58-9266-0DF93B5CF9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5D9D4D3-7736-49C7-981A-409C20E79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F0532256-52F2-4D65-A15E-8EB6706D2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124D9DBC-D903-48C8-9BCE-FA0E8553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1765909D-D404-4978-AD1A-5488382E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12700"/>
      </p:ext>
    </p:extLst>
  </p:cSld>
  <p:clrMapOvr>
    <a:masterClrMapping/>
  </p:clrMapOvr>
  <p:transition spd="med" advTm="3000"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321BB308-5A11-4BF9-876E-38709AE3D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E6B3A47C-670F-41C1-9043-10540AD951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44F45436-344B-46FF-8E43-653E87129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5E965EED-D899-417C-AA6F-9E2918E5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00EFF006-5F51-496E-9091-F336A1AF9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031215"/>
      </p:ext>
    </p:extLst>
  </p:cSld>
  <p:clrMapOvr>
    <a:masterClrMapping/>
  </p:clrMapOvr>
  <p:transition spd="med" advTm="3000"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F2694664-2ECF-4E44-B509-CE6701E6A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FA7BB6FF-8EB4-43D2-A2F9-BBE888765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5D67046E-4C97-4141-8827-960C74119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253FACF9-FE88-4373-BDC5-6B463A308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95D1EF2E-F4E2-4979-A53B-16F7042A4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923568"/>
      </p:ext>
    </p:extLst>
  </p:cSld>
  <p:clrMapOvr>
    <a:masterClrMapping/>
  </p:clrMapOvr>
  <p:transition spd="med" advTm="3000"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D889408A-860E-475E-9299-8F0AF4D51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1C91C2B-4912-4558-A89F-8B0B28EEF5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87ED6EE-C149-42D0-A6D7-CD60C0C3B2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9259D842-7C29-4C9D-83B5-BC7ABA353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80F41F0B-D939-4BA1-AE77-44CB19DFC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ABCBE507-9116-4F48-A7DE-F8673F54E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057169"/>
      </p:ext>
    </p:extLst>
  </p:cSld>
  <p:clrMapOvr>
    <a:masterClrMapping/>
  </p:clrMapOvr>
  <p:transition spd="med" advTm="3000"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EA7A134-1C89-4F41-9DCF-439F03066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36717BF-42A8-4B20-A2D0-EFCF186D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F8CA0063-39FF-4654-A92E-D34C21794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BA438C07-6D7E-42DC-A05B-3D30666948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FE89A1A8-EC65-4109-9434-989977809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D6AB4ECB-1D41-4DED-A91B-B8094DF3E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p14="http://schemas.microsoft.com/office/powerpoint/2010/main" xmlns:a16="http://schemas.microsoft.com/office/drawing/2014/main" id="{FF9DDAD0-5270-46D6-B9FD-E8BEB0687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p14="http://schemas.microsoft.com/office/powerpoint/2010/main" xmlns:a16="http://schemas.microsoft.com/office/drawing/2014/main" id="{EADBDC8B-1530-45B6-91E4-A4A79794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4750"/>
      </p:ext>
    </p:extLst>
  </p:cSld>
  <p:clrMapOvr>
    <a:masterClrMapping/>
  </p:clrMapOvr>
  <p:transition spd="med" advTm="3000"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BE46101D-C306-4245-83FF-25FB67E0E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3CD78B2B-93AC-47CE-8140-3063C4316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F0950C4-5027-4B93-9F21-1DDEDF80B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86BBC54A-89C9-4E99-A499-A982B4699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329965"/>
      </p:ext>
    </p:extLst>
  </p:cSld>
  <p:clrMapOvr>
    <a:masterClrMapping/>
  </p:clrMapOvr>
  <p:transition spd="med" advTm="3000"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p14="http://schemas.microsoft.com/office/powerpoint/2010/main" xmlns:a16="http://schemas.microsoft.com/office/drawing/2014/main" id="{5B748CA6-B68D-48F7-8D0C-AA6A8C673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24881264-2956-46CB-B031-78FE4A259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41964C12-2E26-44A6-9EAC-806FE2348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916286"/>
      </p:ext>
    </p:extLst>
  </p:cSld>
  <p:clrMapOvr>
    <a:masterClrMapping/>
  </p:clrMapOvr>
  <p:transition spd="med" advTm="3000"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="" xmlns:p14="http://schemas.microsoft.com/office/powerpoint/2010/main" xmlns:a16="http://schemas.microsoft.com/office/drawing/2014/main" id="{B68532A1-9A66-45E5-9B12-1EF603EA1A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16965"/>
      </p:ext>
    </p:extLst>
  </p:cSld>
  <p:clrMapOvr>
    <a:masterClrMapping/>
  </p:clrMapOvr>
  <p:transition spd="med" advTm="3000"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592DCB49-E43E-4EFD-A861-D16A9EA62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FA23CFA3-79A1-4740-92A3-B938A7746D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5DC3F7CC-C26F-497C-AFB1-1119DF5D5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09B7135D-7B5A-412A-ABC9-FD6223DE3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DA1FAD46-DB40-40A1-8B4C-67CAEEA1D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p14="http://schemas.microsoft.com/office/powerpoint/2010/main" xmlns:a16="http://schemas.microsoft.com/office/drawing/2014/main" id="{A3D151AA-36FB-40A5-BD15-7E99707FF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86562"/>
      </p:ext>
    </p:extLst>
  </p:cSld>
  <p:clrMapOvr>
    <a:masterClrMapping/>
  </p:clrMapOvr>
  <p:transition spd="med" advTm="3000"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p14="http://schemas.microsoft.com/office/powerpoint/2010/main" xmlns:a16="http://schemas.microsoft.com/office/drawing/2014/main" id="{F06828E7-9E5C-45AE-95B6-D81700A7C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BD0C7FD8-5317-4BD7-94B6-D0D7FF4DA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BF596D97-B0DD-4814-B994-2839E32358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67275-75EF-419A-8D5D-2ED3A9333681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2847CCD3-3BEF-4780-B6AE-2153E9758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370BFEBB-6A85-4224-A9B5-C812838B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F8675-02CF-40B7-B49E-BDBD4D5442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2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3000">
    <p:pull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290665" y="405243"/>
            <a:ext cx="3068523" cy="4197070"/>
            <a:chOff x="4290665" y="405243"/>
            <a:chExt cx="3068523" cy="4197070"/>
          </a:xfrm>
        </p:grpSpPr>
        <p:sp>
          <p:nvSpPr>
            <p:cNvPr id="17" name="文本框 16"/>
            <p:cNvSpPr txBox="1"/>
            <p:nvPr/>
          </p:nvSpPr>
          <p:spPr>
            <a:xfrm>
              <a:off x="4290665" y="405243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 smtClean="0"/>
                <a:t>重</a:t>
              </a:r>
              <a:endParaRPr lang="zh-CN" altLang="en-US" sz="199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64493" y="2740265"/>
              <a:ext cx="169469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/>
                <a:t>阳</a:t>
              </a:r>
              <a:endParaRPr lang="zh-CN" altLang="en-US" sz="2000" dirty="0"/>
            </a:p>
          </p:txBody>
        </p:sp>
        <p:sp>
          <p:nvSpPr>
            <p:cNvPr id="19" name="Freeform 680">
              <a:extLst>
                <a:ext uri="{FF2B5EF4-FFF2-40B4-BE49-F238E27FC236}">
                  <a16:creationId xmlns:a16="http://schemas.microsoft.com/office/drawing/2014/main" xmlns="" id="{A2DC4675-7522-4CF9-9562-3ACECF11F61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213844" y="2346058"/>
              <a:ext cx="1314450" cy="388938"/>
            </a:xfrm>
            <a:custGeom>
              <a:avLst/>
              <a:gdLst>
                <a:gd name="T0" fmla="*/ 302 w 302"/>
                <a:gd name="T1" fmla="*/ 63 h 107"/>
                <a:gd name="T2" fmla="*/ 295 w 302"/>
                <a:gd name="T3" fmla="*/ 60 h 107"/>
                <a:gd name="T4" fmla="*/ 296 w 302"/>
                <a:gd name="T5" fmla="*/ 56 h 107"/>
                <a:gd name="T6" fmla="*/ 293 w 302"/>
                <a:gd name="T7" fmla="*/ 54 h 107"/>
                <a:gd name="T8" fmla="*/ 292 w 302"/>
                <a:gd name="T9" fmla="*/ 49 h 107"/>
                <a:gd name="T10" fmla="*/ 275 w 302"/>
                <a:gd name="T11" fmla="*/ 45 h 107"/>
                <a:gd name="T12" fmla="*/ 277 w 302"/>
                <a:gd name="T13" fmla="*/ 42 h 107"/>
                <a:gd name="T14" fmla="*/ 285 w 302"/>
                <a:gd name="T15" fmla="*/ 39 h 107"/>
                <a:gd name="T16" fmla="*/ 284 w 302"/>
                <a:gd name="T17" fmla="*/ 36 h 107"/>
                <a:gd name="T18" fmla="*/ 284 w 302"/>
                <a:gd name="T19" fmla="*/ 34 h 107"/>
                <a:gd name="T20" fmla="*/ 287 w 302"/>
                <a:gd name="T21" fmla="*/ 32 h 107"/>
                <a:gd name="T22" fmla="*/ 277 w 302"/>
                <a:gd name="T23" fmla="*/ 29 h 107"/>
                <a:gd name="T24" fmla="*/ 270 w 302"/>
                <a:gd name="T25" fmla="*/ 27 h 107"/>
                <a:gd name="T26" fmla="*/ 258 w 302"/>
                <a:gd name="T27" fmla="*/ 25 h 107"/>
                <a:gd name="T28" fmla="*/ 254 w 302"/>
                <a:gd name="T29" fmla="*/ 23 h 107"/>
                <a:gd name="T30" fmla="*/ 259 w 302"/>
                <a:gd name="T31" fmla="*/ 21 h 107"/>
                <a:gd name="T32" fmla="*/ 241 w 302"/>
                <a:gd name="T33" fmla="*/ 20 h 107"/>
                <a:gd name="T34" fmla="*/ 255 w 302"/>
                <a:gd name="T35" fmla="*/ 17 h 107"/>
                <a:gd name="T36" fmla="*/ 249 w 302"/>
                <a:gd name="T37" fmla="*/ 13 h 107"/>
                <a:gd name="T38" fmla="*/ 174 w 302"/>
                <a:gd name="T39" fmla="*/ 11 h 107"/>
                <a:gd name="T40" fmla="*/ 173 w 302"/>
                <a:gd name="T41" fmla="*/ 9 h 107"/>
                <a:gd name="T42" fmla="*/ 190 w 302"/>
                <a:gd name="T43" fmla="*/ 8 h 107"/>
                <a:gd name="T44" fmla="*/ 226 w 302"/>
                <a:gd name="T45" fmla="*/ 5 h 107"/>
                <a:gd name="T46" fmla="*/ 208 w 302"/>
                <a:gd name="T47" fmla="*/ 3 h 107"/>
                <a:gd name="T48" fmla="*/ 24 w 302"/>
                <a:gd name="T49" fmla="*/ 3 h 107"/>
                <a:gd name="T50" fmla="*/ 12 w 302"/>
                <a:gd name="T51" fmla="*/ 12 h 107"/>
                <a:gd name="T52" fmla="*/ 9 w 302"/>
                <a:gd name="T53" fmla="*/ 18 h 107"/>
                <a:gd name="T54" fmla="*/ 12 w 302"/>
                <a:gd name="T55" fmla="*/ 27 h 107"/>
                <a:gd name="T56" fmla="*/ 5 w 302"/>
                <a:gd name="T57" fmla="*/ 48 h 107"/>
                <a:gd name="T58" fmla="*/ 3 w 302"/>
                <a:gd name="T59" fmla="*/ 63 h 107"/>
                <a:gd name="T60" fmla="*/ 5 w 302"/>
                <a:gd name="T61" fmla="*/ 77 h 107"/>
                <a:gd name="T62" fmla="*/ 9 w 302"/>
                <a:gd name="T63" fmla="*/ 87 h 107"/>
                <a:gd name="T64" fmla="*/ 133 w 302"/>
                <a:gd name="T65" fmla="*/ 103 h 107"/>
                <a:gd name="T66" fmla="*/ 281 w 302"/>
                <a:gd name="T67" fmla="*/ 86 h 107"/>
                <a:gd name="T68" fmla="*/ 279 w 302"/>
                <a:gd name="T69" fmla="*/ 82 h 107"/>
                <a:gd name="T70" fmla="*/ 277 w 302"/>
                <a:gd name="T71" fmla="*/ 80 h 107"/>
                <a:gd name="T72" fmla="*/ 296 w 302"/>
                <a:gd name="T73" fmla="*/ 74 h 107"/>
                <a:gd name="T74" fmla="*/ 298 w 302"/>
                <a:gd name="T7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107">
                  <a:moveTo>
                    <a:pt x="280" y="70"/>
                  </a:moveTo>
                  <a:cubicBezTo>
                    <a:pt x="289" y="70"/>
                    <a:pt x="294" y="64"/>
                    <a:pt x="302" y="63"/>
                  </a:cubicBezTo>
                  <a:cubicBezTo>
                    <a:pt x="298" y="61"/>
                    <a:pt x="293" y="63"/>
                    <a:pt x="290" y="61"/>
                  </a:cubicBezTo>
                  <a:cubicBezTo>
                    <a:pt x="291" y="60"/>
                    <a:pt x="293" y="60"/>
                    <a:pt x="295" y="60"/>
                  </a:cubicBezTo>
                  <a:cubicBezTo>
                    <a:pt x="294" y="59"/>
                    <a:pt x="291" y="60"/>
                    <a:pt x="291" y="58"/>
                  </a:cubicBezTo>
                  <a:cubicBezTo>
                    <a:pt x="292" y="57"/>
                    <a:pt x="294" y="56"/>
                    <a:pt x="296" y="56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90" y="54"/>
                    <a:pt x="291" y="54"/>
                    <a:pt x="293" y="54"/>
                  </a:cubicBezTo>
                  <a:cubicBezTo>
                    <a:pt x="289" y="53"/>
                    <a:pt x="281" y="55"/>
                    <a:pt x="276" y="53"/>
                  </a:cubicBezTo>
                  <a:cubicBezTo>
                    <a:pt x="281" y="52"/>
                    <a:pt x="286" y="50"/>
                    <a:pt x="292" y="49"/>
                  </a:cubicBezTo>
                  <a:cubicBezTo>
                    <a:pt x="290" y="47"/>
                    <a:pt x="282" y="50"/>
                    <a:pt x="282" y="46"/>
                  </a:cubicBezTo>
                  <a:cubicBezTo>
                    <a:pt x="280" y="45"/>
                    <a:pt x="277" y="46"/>
                    <a:pt x="275" y="45"/>
                  </a:cubicBezTo>
                  <a:cubicBezTo>
                    <a:pt x="276" y="44"/>
                    <a:pt x="279" y="45"/>
                    <a:pt x="280" y="44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39"/>
                    <a:pt x="282" y="40"/>
                    <a:pt x="285" y="40"/>
                  </a:cubicBezTo>
                  <a:cubicBezTo>
                    <a:pt x="285" y="39"/>
                    <a:pt x="285" y="39"/>
                    <a:pt x="28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6"/>
                    <a:pt x="280" y="35"/>
                    <a:pt x="284" y="36"/>
                  </a:cubicBezTo>
                  <a:cubicBezTo>
                    <a:pt x="281" y="35"/>
                    <a:pt x="281" y="35"/>
                    <a:pt x="281" y="35"/>
                  </a:cubicBezTo>
                  <a:cubicBezTo>
                    <a:pt x="281" y="34"/>
                    <a:pt x="283" y="34"/>
                    <a:pt x="284" y="34"/>
                  </a:cubicBezTo>
                  <a:cubicBezTo>
                    <a:pt x="279" y="33"/>
                    <a:pt x="279" y="33"/>
                    <a:pt x="279" y="33"/>
                  </a:cubicBezTo>
                  <a:cubicBezTo>
                    <a:pt x="281" y="32"/>
                    <a:pt x="285" y="33"/>
                    <a:pt x="287" y="32"/>
                  </a:cubicBezTo>
                  <a:cubicBezTo>
                    <a:pt x="276" y="31"/>
                    <a:pt x="276" y="31"/>
                    <a:pt x="276" y="31"/>
                  </a:cubicBezTo>
                  <a:cubicBezTo>
                    <a:pt x="277" y="29"/>
                    <a:pt x="277" y="29"/>
                    <a:pt x="277" y="29"/>
                  </a:cubicBezTo>
                  <a:cubicBezTo>
                    <a:pt x="279" y="30"/>
                    <a:pt x="279" y="28"/>
                    <a:pt x="281" y="28"/>
                  </a:cubicBezTo>
                  <a:cubicBezTo>
                    <a:pt x="278" y="27"/>
                    <a:pt x="272" y="29"/>
                    <a:pt x="270" y="27"/>
                  </a:cubicBezTo>
                  <a:cubicBezTo>
                    <a:pt x="271" y="26"/>
                    <a:pt x="272" y="26"/>
                    <a:pt x="273" y="26"/>
                  </a:cubicBezTo>
                  <a:cubicBezTo>
                    <a:pt x="268" y="26"/>
                    <a:pt x="262" y="27"/>
                    <a:pt x="258" y="25"/>
                  </a:cubicBezTo>
                  <a:cubicBezTo>
                    <a:pt x="262" y="23"/>
                    <a:pt x="265" y="25"/>
                    <a:pt x="269" y="23"/>
                  </a:cubicBezTo>
                  <a:cubicBezTo>
                    <a:pt x="254" y="23"/>
                    <a:pt x="254" y="23"/>
                    <a:pt x="254" y="23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5" y="20"/>
                    <a:pt x="258" y="22"/>
                    <a:pt x="259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0" y="20"/>
                    <a:pt x="241" y="20"/>
                    <a:pt x="241" y="20"/>
                  </a:cubicBezTo>
                  <a:cubicBezTo>
                    <a:pt x="240" y="20"/>
                    <a:pt x="239" y="20"/>
                    <a:pt x="238" y="19"/>
                  </a:cubicBezTo>
                  <a:cubicBezTo>
                    <a:pt x="244" y="18"/>
                    <a:pt x="251" y="18"/>
                    <a:pt x="255" y="17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37" y="15"/>
                    <a:pt x="243" y="13"/>
                    <a:pt x="249" y="13"/>
                  </a:cubicBezTo>
                  <a:cubicBezTo>
                    <a:pt x="248" y="12"/>
                    <a:pt x="246" y="12"/>
                    <a:pt x="246" y="12"/>
                  </a:cubicBezTo>
                  <a:cubicBezTo>
                    <a:pt x="222" y="13"/>
                    <a:pt x="199" y="11"/>
                    <a:pt x="174" y="11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2"/>
                    <a:pt x="186" y="6"/>
                    <a:pt x="191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11" y="5"/>
                    <a:pt x="221" y="7"/>
                    <a:pt x="226" y="5"/>
                  </a:cubicBezTo>
                  <a:cubicBezTo>
                    <a:pt x="220" y="5"/>
                    <a:pt x="214" y="4"/>
                    <a:pt x="208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1" y="3"/>
                    <a:pt x="193" y="3"/>
                    <a:pt x="187" y="2"/>
                  </a:cubicBezTo>
                  <a:cubicBezTo>
                    <a:pt x="132" y="0"/>
                    <a:pt x="76" y="1"/>
                    <a:pt x="24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8"/>
                    <a:pt x="12" y="9"/>
                    <a:pt x="12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20"/>
                    <a:pt x="12" y="21"/>
                    <a:pt x="15" y="21"/>
                  </a:cubicBezTo>
                  <a:cubicBezTo>
                    <a:pt x="11" y="23"/>
                    <a:pt x="14" y="25"/>
                    <a:pt x="12" y="27"/>
                  </a:cubicBezTo>
                  <a:cubicBezTo>
                    <a:pt x="7" y="29"/>
                    <a:pt x="8" y="33"/>
                    <a:pt x="5" y="35"/>
                  </a:cubicBezTo>
                  <a:cubicBezTo>
                    <a:pt x="7" y="40"/>
                    <a:pt x="0" y="43"/>
                    <a:pt x="5" y="48"/>
                  </a:cubicBezTo>
                  <a:cubicBezTo>
                    <a:pt x="9" y="50"/>
                    <a:pt x="6" y="54"/>
                    <a:pt x="8" y="56"/>
                  </a:cubicBezTo>
                  <a:cubicBezTo>
                    <a:pt x="5" y="58"/>
                    <a:pt x="4" y="61"/>
                    <a:pt x="3" y="63"/>
                  </a:cubicBezTo>
                  <a:cubicBezTo>
                    <a:pt x="6" y="64"/>
                    <a:pt x="0" y="67"/>
                    <a:pt x="3" y="69"/>
                  </a:cubicBezTo>
                  <a:cubicBezTo>
                    <a:pt x="1" y="72"/>
                    <a:pt x="10" y="76"/>
                    <a:pt x="5" y="77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4"/>
                    <a:pt x="6" y="86"/>
                    <a:pt x="9" y="87"/>
                  </a:cubicBezTo>
                  <a:cubicBezTo>
                    <a:pt x="8" y="88"/>
                    <a:pt x="9" y="89"/>
                    <a:pt x="9" y="90"/>
                  </a:cubicBezTo>
                  <a:cubicBezTo>
                    <a:pt x="43" y="107"/>
                    <a:pt x="91" y="103"/>
                    <a:pt x="133" y="103"/>
                  </a:cubicBezTo>
                  <a:cubicBezTo>
                    <a:pt x="184" y="103"/>
                    <a:pt x="231" y="101"/>
                    <a:pt x="275" y="90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3" y="85"/>
                    <a:pt x="288" y="86"/>
                    <a:pt x="289" y="84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1"/>
                    <a:pt x="281" y="82"/>
                    <a:pt x="281" y="81"/>
                  </a:cubicBezTo>
                  <a:cubicBezTo>
                    <a:pt x="280" y="81"/>
                    <a:pt x="278" y="81"/>
                    <a:pt x="277" y="80"/>
                  </a:cubicBezTo>
                  <a:cubicBezTo>
                    <a:pt x="280" y="78"/>
                    <a:pt x="288" y="79"/>
                    <a:pt x="293" y="77"/>
                  </a:cubicBezTo>
                  <a:cubicBezTo>
                    <a:pt x="292" y="76"/>
                    <a:pt x="294" y="74"/>
                    <a:pt x="296" y="74"/>
                  </a:cubicBezTo>
                  <a:cubicBezTo>
                    <a:pt x="295" y="74"/>
                    <a:pt x="293" y="74"/>
                    <a:pt x="292" y="73"/>
                  </a:cubicBezTo>
                  <a:cubicBezTo>
                    <a:pt x="294" y="72"/>
                    <a:pt x="296" y="71"/>
                    <a:pt x="298" y="71"/>
                  </a:cubicBezTo>
                  <a:lnTo>
                    <a:pt x="280" y="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51569" y="2071818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九月九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6756" y="3246075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1413080">
            <a:off x="5030852" y="4892799"/>
            <a:ext cx="1989137" cy="558801"/>
            <a:chOff x="7938" y="-1065213"/>
            <a:chExt cx="1989137" cy="558801"/>
          </a:xfrm>
          <a:solidFill>
            <a:srgbClr val="FF0000">
              <a:alpha val="52000"/>
            </a:srgbClr>
          </a:solidFill>
        </p:grpSpPr>
        <p:sp>
          <p:nvSpPr>
            <p:cNvPr id="38" name="Freeform 757"/>
            <p:cNvSpPr>
              <a:spLocks/>
            </p:cNvSpPr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58"/>
            <p:cNvSpPr>
              <a:spLocks/>
            </p:cNvSpPr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59"/>
            <p:cNvSpPr>
              <a:spLocks/>
            </p:cNvSpPr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60"/>
            <p:cNvSpPr>
              <a:spLocks/>
            </p:cNvSpPr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1"/>
            <p:cNvSpPr>
              <a:spLocks/>
            </p:cNvSpPr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2"/>
            <p:cNvSpPr>
              <a:spLocks/>
            </p:cNvSpPr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63"/>
            <p:cNvSpPr>
              <a:spLocks/>
            </p:cNvSpPr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64"/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65"/>
            <p:cNvSpPr>
              <a:spLocks/>
            </p:cNvSpPr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66"/>
            <p:cNvSpPr>
              <a:spLocks/>
            </p:cNvSpPr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7"/>
            <p:cNvSpPr>
              <a:spLocks/>
            </p:cNvSpPr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8"/>
            <p:cNvSpPr>
              <a:spLocks/>
            </p:cNvSpPr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69"/>
            <p:cNvSpPr>
              <a:spLocks/>
            </p:cNvSpPr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70"/>
            <p:cNvSpPr>
              <a:spLocks/>
            </p:cNvSpPr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71"/>
            <p:cNvSpPr>
              <a:spLocks/>
            </p:cNvSpPr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72"/>
            <p:cNvSpPr>
              <a:spLocks/>
            </p:cNvSpPr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73"/>
            <p:cNvSpPr>
              <a:spLocks/>
            </p:cNvSpPr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4"/>
            <p:cNvSpPr>
              <a:spLocks/>
            </p:cNvSpPr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75"/>
            <p:cNvSpPr>
              <a:spLocks/>
            </p:cNvSpPr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76"/>
            <p:cNvSpPr>
              <a:spLocks/>
            </p:cNvSpPr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7"/>
            <p:cNvSpPr>
              <a:spLocks/>
            </p:cNvSpPr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78"/>
            <p:cNvSpPr>
              <a:spLocks/>
            </p:cNvSpPr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123429" y="5026027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</a:t>
            </a:r>
            <a:r>
              <a:rPr lang="zh-CN" altLang="en-US" dirty="0" smtClean="0"/>
              <a:t>人：</a:t>
            </a:r>
            <a:r>
              <a:rPr lang="en-US" altLang="zh-CN" dirty="0" smtClean="0"/>
              <a:t>Sunny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76690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1828DA-521D-44F1-B126-C6243121F6E1}"/>
              </a:ext>
            </a:extLst>
          </p:cNvPr>
          <p:cNvSpPr txBox="1"/>
          <p:nvPr/>
        </p:nvSpPr>
        <p:spPr>
          <a:xfrm>
            <a:off x="2196153" y="970961"/>
            <a:ext cx="2954655" cy="52601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“重阳节”名称见于记载却在三国时代。据曹丕《九日与钟繇书》中载：“岁往月来，忽复九月九日。九为阳数，而日月并应，俗嘉其名，以为宜于长久，故以享宴高会。</a:t>
            </a:r>
          </a:p>
          <a:p>
            <a:pPr>
              <a:lnSpc>
                <a:spcPct val="150000"/>
              </a:lnSpc>
            </a:pPr>
            <a:endParaRPr lang="zh-CN" altLang="en-US" sz="2000" spc="300" dirty="0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8DD9DC-414F-491C-89F9-062B4F2927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804" y="1033105"/>
            <a:ext cx="4572000" cy="460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84250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6067" y="5902848"/>
            <a:ext cx="1440755" cy="3901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9E072B-929F-4F34-9B83-2FE8A121FF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91066"/>
            <a:ext cx="5563449" cy="586693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A529F5-5DDE-4879-9743-47ABAC8B8CED}"/>
              </a:ext>
            </a:extLst>
          </p:cNvPr>
          <p:cNvSpPr txBox="1"/>
          <p:nvPr/>
        </p:nvSpPr>
        <p:spPr>
          <a:xfrm>
            <a:off x="5594117" y="1652662"/>
            <a:ext cx="4872383" cy="462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晋代文人陶渊明在《九日闲居》诗序文中说：“余闲居，爱重九之名。秋菊盈园，而持醪靡由，空服九华，寄怀于言”。这里同时提到菊花和酒。魏晋时期有了赏菊、饮酒的习俗。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宋代，重阳节更为热闹，《东京梦华录》曾记载了北宋时重阳节的盛况。《武林旧事》也记载南宋宫廷“于八日作重九排当”，以待翌日隆重游乐一番。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1109770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/>
              <a:t>叁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民间习俗</a:t>
            </a: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6BAE1C-41E1-4E05-883F-6619135D3B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9659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6735" y="5930778"/>
            <a:ext cx="1440755" cy="3901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57988C-C6F1-4DC8-B1DE-C1A5529B5394}"/>
              </a:ext>
            </a:extLst>
          </p:cNvPr>
          <p:cNvSpPr/>
          <p:nvPr/>
        </p:nvSpPr>
        <p:spPr>
          <a:xfrm>
            <a:off x="5873216" y="2040301"/>
            <a:ext cx="44745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菊花含有养生成分，晋代葛洪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抱朴子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有南阳山中人家饮用遍生菊花的甘谷水而益寿的记载。重阳佳节饮菊花酒，是中国的传统习俗。菊花酒，在古代被看作是重阳必饮、祛灾祈福的“吉祥酒”。花酒的习俗起源于晋朝大诗人陶渊明。陶渊明以隐居、作诗、饮酒、爱菊出名；后人效仿他，遂有重阳赏菊的风俗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252C502-CEFA-406F-A55C-55D5305177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5" y="2852928"/>
            <a:ext cx="4158196" cy="415819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C422681-BBD5-465C-A6BE-A25302165D9E}"/>
              </a:ext>
            </a:extLst>
          </p:cNvPr>
          <p:cNvSpPr txBox="1"/>
          <p:nvPr/>
        </p:nvSpPr>
        <p:spPr>
          <a:xfrm>
            <a:off x="4234196" y="1480009"/>
            <a:ext cx="861774" cy="26350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饮菊花酒</a:t>
            </a:r>
          </a:p>
        </p:txBody>
      </p:sp>
    </p:spTree>
    <p:extLst>
      <p:ext uri="{BB962C8B-B14F-4D97-AF65-F5344CB8AC3E}">
        <p14:creationId xmlns:p14="http://schemas.microsoft.com/office/powerpoint/2010/main" val="134334898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6399" y="5961842"/>
            <a:ext cx="1440755" cy="3901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35F73A-69ED-4EB5-A089-9BA751E9C263}"/>
              </a:ext>
            </a:extLst>
          </p:cNvPr>
          <p:cNvSpPr/>
          <p:nvPr/>
        </p:nvSpPr>
        <p:spPr>
          <a:xfrm>
            <a:off x="1621410" y="2251477"/>
            <a:ext cx="3747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dirty="0">
                <a:solidFill>
                  <a:srgbClr val="333333"/>
                </a:solidFill>
                <a:cs typeface="+mn-ea"/>
                <a:sym typeface="+mn-lt"/>
              </a:rPr>
              <a:t>重阳日，历来就有赏菊花的风俗，所以古来又称菊花节。农历九月俗称菊月，节日举办菊花大会，倾城的人潮赴会赏菊。从三国魏晋以来，重阳聚会饮酒、赏菊赋诗已成时尚。在中国古俗中，菊花象征长寿。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0D215A-D9B8-4096-8FB2-7089B1C001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62" r="19491" b="36304"/>
          <a:stretch/>
        </p:blipFill>
        <p:spPr>
          <a:xfrm>
            <a:off x="5595545" y="-757193"/>
            <a:ext cx="4535424" cy="536899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9F70B9-7BF8-4ECA-ACA8-EFF75328675A}"/>
              </a:ext>
            </a:extLst>
          </p:cNvPr>
          <p:cNvSpPr/>
          <p:nvPr/>
        </p:nvSpPr>
        <p:spPr>
          <a:xfrm>
            <a:off x="7795967" y="4498245"/>
            <a:ext cx="1300899" cy="169933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7881FCB-4494-4E60-8F5D-0FC9068C7D31}"/>
              </a:ext>
            </a:extLst>
          </p:cNvPr>
          <p:cNvSpPr txBox="1"/>
          <p:nvPr/>
        </p:nvSpPr>
        <p:spPr>
          <a:xfrm>
            <a:off x="7863257" y="4611803"/>
            <a:ext cx="1015663" cy="1472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赏菊</a:t>
            </a:r>
          </a:p>
        </p:txBody>
      </p:sp>
    </p:spTree>
    <p:extLst>
      <p:ext uri="{BB962C8B-B14F-4D97-AF65-F5344CB8AC3E}">
        <p14:creationId xmlns:p14="http://schemas.microsoft.com/office/powerpoint/2010/main" val="302760871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6067" y="5916376"/>
            <a:ext cx="1440755" cy="390155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1CBD8B-2D64-4A8D-95DB-DBF72219FA14}"/>
              </a:ext>
            </a:extLst>
          </p:cNvPr>
          <p:cNvGrpSpPr/>
          <p:nvPr/>
        </p:nvGrpSpPr>
        <p:grpSpPr>
          <a:xfrm>
            <a:off x="0" y="677188"/>
            <a:ext cx="7833674" cy="6177640"/>
            <a:chOff x="0" y="677188"/>
            <a:chExt cx="7833674" cy="6177640"/>
          </a:xfrm>
        </p:grpSpPr>
        <p:pic>
          <p:nvPicPr>
            <p:cNvPr id="9" name="图片 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91566D3F-8245-40BA-A799-4234F0ADC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133"/>
            <a:stretch/>
          </p:blipFill>
          <p:spPr>
            <a:xfrm flipH="1">
              <a:off x="0" y="677188"/>
              <a:ext cx="5760720" cy="617764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7B7BAF4-E7A5-4EBC-92C3-2B3C5E699D1E}"/>
                </a:ext>
              </a:extLst>
            </p:cNvPr>
            <p:cNvSpPr/>
            <p:nvPr/>
          </p:nvSpPr>
          <p:spPr>
            <a:xfrm>
              <a:off x="5712643" y="1008668"/>
              <a:ext cx="2121031" cy="171567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0021029-393E-4D2B-927C-E2743BFAE9E5}"/>
              </a:ext>
            </a:extLst>
          </p:cNvPr>
          <p:cNvSpPr txBox="1"/>
          <p:nvPr/>
        </p:nvSpPr>
        <p:spPr>
          <a:xfrm>
            <a:off x="6392448" y="1131216"/>
            <a:ext cx="4062651" cy="50527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古代民间在重阳节有登高的风俗，故重阳节又叫“登高节”。相传这一风俗始于东汉。登高的地点，没有统一的规定，一般是登高山、登高塔。 中国政府在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1989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年将每年的这一天定为老人节，每到这一日，各地都要组织老年人登山秋游，交流感情，锻炼身体。不少家庭的晚辈也会搀扶年老的长辈到郊外活动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F7A74BC-4FCB-405D-B848-32B61891FA57}"/>
              </a:ext>
            </a:extLst>
          </p:cNvPr>
          <p:cNvSpPr txBox="1"/>
          <p:nvPr/>
        </p:nvSpPr>
        <p:spPr>
          <a:xfrm>
            <a:off x="4990944" y="1008668"/>
            <a:ext cx="1015663" cy="2498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登高</a:t>
            </a:r>
          </a:p>
        </p:txBody>
      </p:sp>
    </p:spTree>
    <p:extLst>
      <p:ext uri="{BB962C8B-B14F-4D97-AF65-F5344CB8AC3E}">
        <p14:creationId xmlns:p14="http://schemas.microsoft.com/office/powerpoint/2010/main" val="297675795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3E8880C-BDE8-40C3-910F-DCF4F9DD7434}"/>
              </a:ext>
            </a:extLst>
          </p:cNvPr>
          <p:cNvSpPr txBox="1"/>
          <p:nvPr/>
        </p:nvSpPr>
        <p:spPr>
          <a:xfrm>
            <a:off x="954680" y="1027521"/>
            <a:ext cx="4755148" cy="5035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据史料记载，重阳糕又称花糕、菊糕、五色糕，制无定法，较为随意。 九月九日天明时，以片糕搭儿女头额，口中念念有词，祝愿子女百事俱高，乃古人九月作糕的本意。讲究的重阳糕要作成九层，像座宝塔，上面还作成两只小羊，以符合重阳（羊）之义。有的还在重阳糕上插一小红纸旗，并点蜡烛灯。这大概是用“点灯”、“吃糕”代替“登高”的意思，用小红纸旗代替茱萸。当今的重阳糕，仍无固定品种，各地在重阳节吃的松软糕类都称之为重阳糕。</a:t>
            </a: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287E80-1C90-4138-BF86-244609EEF6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174" y="2073638"/>
            <a:ext cx="3989115" cy="398911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938B91-813E-412F-92F7-964AF5DB35B4}"/>
              </a:ext>
            </a:extLst>
          </p:cNvPr>
          <p:cNvSpPr txBox="1"/>
          <p:nvPr/>
        </p:nvSpPr>
        <p:spPr>
          <a:xfrm>
            <a:off x="6051287" y="1027521"/>
            <a:ext cx="861774" cy="2554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吃重阳糕</a:t>
            </a:r>
          </a:p>
        </p:txBody>
      </p:sp>
    </p:spTree>
    <p:extLst>
      <p:ext uri="{BB962C8B-B14F-4D97-AF65-F5344CB8AC3E}">
        <p14:creationId xmlns:p14="http://schemas.microsoft.com/office/powerpoint/2010/main" val="144993253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/>
              <a:t>肆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文学记述</a:t>
            </a: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6BAE1C-41E1-4E05-883F-6619135D3B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4682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9887" y="5930778"/>
            <a:ext cx="1440755" cy="3901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3E6EFA-9D84-4045-B992-F9C772A2440B}"/>
              </a:ext>
            </a:extLst>
          </p:cNvPr>
          <p:cNvSpPr/>
          <p:nvPr/>
        </p:nvSpPr>
        <p:spPr>
          <a:xfrm>
            <a:off x="4659984" y="2010889"/>
            <a:ext cx="5473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《</a:t>
            </a:r>
            <a:r>
              <a:rPr lang="zh-CN" altLang="en-US" sz="3600" dirty="0">
                <a:cs typeface="+mn-ea"/>
                <a:sym typeface="+mn-lt"/>
              </a:rPr>
              <a:t>醉花阴</a:t>
            </a:r>
            <a:r>
              <a:rPr lang="en-US" altLang="zh-CN" sz="3600" dirty="0">
                <a:cs typeface="+mn-ea"/>
                <a:sym typeface="+mn-lt"/>
              </a:rPr>
              <a:t>·</a:t>
            </a:r>
            <a:r>
              <a:rPr lang="zh-CN" altLang="en-US" sz="3600" dirty="0">
                <a:cs typeface="+mn-ea"/>
                <a:sym typeface="+mn-lt"/>
              </a:rPr>
              <a:t>薄雾浓云愁永昼</a:t>
            </a:r>
            <a:r>
              <a:rPr lang="en-US" altLang="zh-CN" sz="3600" dirty="0">
                <a:cs typeface="+mn-ea"/>
                <a:sym typeface="+mn-lt"/>
              </a:rPr>
              <a:t>》</a:t>
            </a:r>
          </a:p>
          <a:p>
            <a:r>
              <a:rPr lang="zh-CN" altLang="en-US" sz="2400" dirty="0">
                <a:cs typeface="+mn-ea"/>
                <a:sym typeface="+mn-lt"/>
              </a:rPr>
              <a:t>作者：李清照</a:t>
            </a:r>
          </a:p>
          <a:p>
            <a:r>
              <a:rPr lang="zh-CN" altLang="en-US" sz="2400" dirty="0">
                <a:cs typeface="+mn-ea"/>
                <a:sym typeface="+mn-lt"/>
              </a:rPr>
              <a:t>薄雾浓云愁永昼，瑞脑消金兽。佳节又重阳，玉枕纱厨，半夜凉初透。</a:t>
            </a:r>
          </a:p>
          <a:p>
            <a:r>
              <a:rPr lang="zh-CN" altLang="en-US" sz="2400" dirty="0">
                <a:cs typeface="+mn-ea"/>
                <a:sym typeface="+mn-lt"/>
              </a:rPr>
              <a:t>东篱把酒黄昏后，有暗香盈袖。莫道不销魂，帘卷西风，人比黄花瘦。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F61234-7D8F-41AA-8BE0-B0FDA38E4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78940" y="599273"/>
            <a:ext cx="4708256" cy="65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17690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0669" y="5930778"/>
            <a:ext cx="1440755" cy="390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C49852-6C8D-4E64-9114-1713D7A08B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710" y="1162255"/>
            <a:ext cx="5220807" cy="522080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8B2336D-5B08-402A-8806-04806D22C613}"/>
              </a:ext>
            </a:extLst>
          </p:cNvPr>
          <p:cNvSpPr/>
          <p:nvPr/>
        </p:nvSpPr>
        <p:spPr>
          <a:xfrm>
            <a:off x="937968" y="1604070"/>
            <a:ext cx="4791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《九月九日忆山东兄弟》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CA81EF0-66BB-4EA2-A0F8-83F460ECB1A0}"/>
              </a:ext>
            </a:extLst>
          </p:cNvPr>
          <p:cNvSpPr txBox="1"/>
          <p:nvPr/>
        </p:nvSpPr>
        <p:spPr>
          <a:xfrm>
            <a:off x="1176343" y="2411691"/>
            <a:ext cx="3877985" cy="2648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独在异乡为异客，每逢佳节倍思亲。遥知兄弟登高处，遍插茱萸少一人。</a:t>
            </a:r>
          </a:p>
          <a:p>
            <a:pPr>
              <a:lnSpc>
                <a:spcPct val="200000"/>
              </a:lnSpc>
            </a:pP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13" name="矩形 1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24502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180032" y="3915479"/>
            <a:ext cx="830868" cy="830868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4049642"/>
            <a:ext cx="5462767" cy="206830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/>
          <a:srcRect l="29562" t="21309" r="21966" b="16527"/>
          <a:stretch/>
        </p:blipFill>
        <p:spPr>
          <a:xfrm>
            <a:off x="554572" y="422475"/>
            <a:ext cx="977900" cy="1282641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672172" y="553497"/>
            <a:ext cx="10094703" cy="3908641"/>
            <a:chOff x="1345116" y="754145"/>
            <a:chExt cx="10094703" cy="3908641"/>
          </a:xfrm>
        </p:grpSpPr>
        <p:sp>
          <p:nvSpPr>
            <p:cNvPr id="54" name="文本框 5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E4AF85-5226-417E-83D0-D3C331AF2324}"/>
                </a:ext>
              </a:extLst>
            </p:cNvPr>
            <p:cNvSpPr txBox="1"/>
            <p:nvPr/>
          </p:nvSpPr>
          <p:spPr>
            <a:xfrm>
              <a:off x="9414250" y="754145"/>
              <a:ext cx="1200329" cy="24509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cs typeface="+mn-ea"/>
                  <a:sym typeface="+mn-lt"/>
                </a:rPr>
                <a:t>目录</a:t>
              </a:r>
            </a:p>
          </p:txBody>
        </p:sp>
        <p:pic>
          <p:nvPicPr>
            <p:cNvPr id="55" name="图片 5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27148656-E74C-4B65-AB46-6F67B9114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8196" y="2201598"/>
              <a:ext cx="1631623" cy="823180"/>
            </a:xfrm>
            <a:prstGeom prst="rect">
              <a:avLst/>
            </a:prstGeom>
          </p:spPr>
        </p:pic>
        <p:grpSp>
          <p:nvGrpSpPr>
            <p:cNvPr id="56" name="组合 5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F47AC05-1629-4AE5-A979-3099F67905F2}"/>
                </a:ext>
              </a:extLst>
            </p:cNvPr>
            <p:cNvGrpSpPr/>
            <p:nvPr/>
          </p:nvGrpSpPr>
          <p:grpSpPr>
            <a:xfrm>
              <a:off x="7543829" y="1334852"/>
              <a:ext cx="1424840" cy="3327934"/>
              <a:chOff x="7625062" y="1576012"/>
              <a:chExt cx="1424840" cy="3327934"/>
            </a:xfrm>
          </p:grpSpPr>
          <p:pic>
            <p:nvPicPr>
              <p:cNvPr id="72" name="图片 7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A493A0B6-FEDC-4EC7-B661-ABCA9FD883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48371" y="1576012"/>
                <a:ext cx="901531" cy="901531"/>
              </a:xfrm>
              <a:prstGeom prst="rect">
                <a:avLst/>
              </a:prstGeom>
            </p:spPr>
          </p:pic>
          <p:sp>
            <p:nvSpPr>
              <p:cNvPr id="73" name="文本框 7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31DAF43D-31D4-4485-A4DD-CBCE7462B349}"/>
                  </a:ext>
                </a:extLst>
              </p:cNvPr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壹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B88846B2-86D5-4FB6-B0E1-3F71CF147F6A}"/>
                  </a:ext>
                </a:extLst>
              </p:cNvPr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节日起源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53D3ECBF-1B90-4031-86F9-59DDC5CFB848}"/>
                  </a:ext>
                </a:extLst>
              </p:cNvPr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3C11072-A21A-4A7E-925C-16B3094AB59C}"/>
                </a:ext>
              </a:extLst>
            </p:cNvPr>
            <p:cNvGrpSpPr/>
            <p:nvPr/>
          </p:nvGrpSpPr>
          <p:grpSpPr>
            <a:xfrm>
              <a:off x="5481398" y="1343721"/>
              <a:ext cx="1361814" cy="3319065"/>
              <a:chOff x="7625062" y="1584881"/>
              <a:chExt cx="1361814" cy="3319065"/>
            </a:xfrm>
          </p:grpSpPr>
          <p:pic>
            <p:nvPicPr>
              <p:cNvPr id="68" name="图片 67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3D885739-CC31-4D14-9918-E99B1B8038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85345" y="1584881"/>
                <a:ext cx="901531" cy="901531"/>
              </a:xfrm>
              <a:prstGeom prst="rect">
                <a:avLst/>
              </a:prstGeom>
            </p:spPr>
          </p:pic>
          <p:sp>
            <p:nvSpPr>
              <p:cNvPr id="69" name="文本框 68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18FC7D7F-9DE8-4AEC-B24A-CFBF7D9D5F66}"/>
                  </a:ext>
                </a:extLst>
              </p:cNvPr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贰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0D6A7625-DD2E-437A-AEEA-D0B3D2DCD441}"/>
                  </a:ext>
                </a:extLst>
              </p:cNvPr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历史演变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B6B29262-3274-4FB6-B7D4-B95831A405C5}"/>
                  </a:ext>
                </a:extLst>
              </p:cNvPr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8F0D0A3F-92A4-4A2B-903E-5D142E7F575C}"/>
                </a:ext>
              </a:extLst>
            </p:cNvPr>
            <p:cNvGrpSpPr/>
            <p:nvPr/>
          </p:nvGrpSpPr>
          <p:grpSpPr>
            <a:xfrm>
              <a:off x="3407547" y="1343792"/>
              <a:ext cx="1423803" cy="3318994"/>
              <a:chOff x="7625062" y="1584952"/>
              <a:chExt cx="1423803" cy="3318994"/>
            </a:xfrm>
          </p:grpSpPr>
          <p:pic>
            <p:nvPicPr>
              <p:cNvPr id="64" name="图片 63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71DC1D98-A039-4017-8C6D-237A87E36E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41695" y="1584952"/>
                <a:ext cx="907170" cy="907170"/>
              </a:xfrm>
              <a:prstGeom prst="rect">
                <a:avLst/>
              </a:prstGeom>
            </p:spPr>
          </p:pic>
          <p:sp>
            <p:nvSpPr>
              <p:cNvPr id="65" name="文本框 64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6AF1CEE2-1005-4B50-B144-55BB35613C5B}"/>
                  </a:ext>
                </a:extLst>
              </p:cNvPr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叁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C516A664-A16E-469D-AC83-9551238563F1}"/>
                  </a:ext>
                </a:extLst>
              </p:cNvPr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民间习俗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C9A884BC-4D4A-4E7B-B394-61E0B0F5E8B8}"/>
                  </a:ext>
                </a:extLst>
              </p:cNvPr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C21A32C-10A7-4D98-97A8-249885750515}"/>
                </a:ext>
              </a:extLst>
            </p:cNvPr>
            <p:cNvGrpSpPr/>
            <p:nvPr/>
          </p:nvGrpSpPr>
          <p:grpSpPr>
            <a:xfrm>
              <a:off x="1345116" y="1349502"/>
              <a:ext cx="1358924" cy="3313284"/>
              <a:chOff x="7625062" y="1590662"/>
              <a:chExt cx="1358924" cy="3313284"/>
            </a:xfrm>
          </p:grpSpPr>
          <p:pic>
            <p:nvPicPr>
              <p:cNvPr id="60" name="图片 59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EE303B08-86E0-4D44-91AE-46398E34D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88236" y="1590662"/>
                <a:ext cx="895750" cy="895750"/>
              </a:xfrm>
              <a:prstGeom prst="rect">
                <a:avLst/>
              </a:prstGeom>
            </p:spPr>
          </p:pic>
          <p:sp>
            <p:nvSpPr>
              <p:cNvPr id="61" name="文本框 60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EB0C5370-CD14-4DB7-A878-B33620306F80}"/>
                  </a:ext>
                </a:extLst>
              </p:cNvPr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肆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3C9541B2-CF1F-47BB-BC8A-2639E4DD9C24}"/>
                  </a:ext>
                </a:extLst>
              </p:cNvPr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文学记述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="" xmlns:a14="http://schemas.microsoft.com/office/drawing/2010/main" xmlns:p14="http://schemas.microsoft.com/office/powerpoint/2010/main" xmlns:a16="http://schemas.microsoft.com/office/drawing/2014/main" id="{17D6B9B1-57B1-42C0-8141-FA44C129AD5A}"/>
                  </a:ext>
                </a:extLst>
              </p:cNvPr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119263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539" y="5897112"/>
            <a:ext cx="1440755" cy="3901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359E7E6-B6B0-4060-9026-7B6D2AE9E8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1328"/>
            <a:ext cx="5057480" cy="537667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3A54513-8428-4E0D-8A82-983380E7DA68}"/>
              </a:ext>
            </a:extLst>
          </p:cNvPr>
          <p:cNvSpPr/>
          <p:nvPr/>
        </p:nvSpPr>
        <p:spPr>
          <a:xfrm>
            <a:off x="5353281" y="1687085"/>
            <a:ext cx="4791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《奉陪封大夫九日登高》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1F6450-A27A-49BD-9E9D-5385D28128D8}"/>
              </a:ext>
            </a:extLst>
          </p:cNvPr>
          <p:cNvSpPr txBox="1"/>
          <p:nvPr/>
        </p:nvSpPr>
        <p:spPr>
          <a:xfrm>
            <a:off x="5899561" y="2375008"/>
            <a:ext cx="383567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九日黄花酒，登高会昔闻。</a:t>
            </a:r>
            <a:endParaRPr lang="en-US" altLang="zh-CN" sz="23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霜威逐亚相，杀气傍中军。</a:t>
            </a: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横笛惊征雁，娇歌落塞云。</a:t>
            </a:r>
            <a:endParaRPr lang="en-US" altLang="zh-CN" sz="23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边头幸无事，醉舞荷吾君。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15" name="矩形 1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16986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290665" y="405243"/>
            <a:ext cx="3068523" cy="4197070"/>
            <a:chOff x="4290665" y="405243"/>
            <a:chExt cx="3068523" cy="4197070"/>
          </a:xfrm>
        </p:grpSpPr>
        <p:sp>
          <p:nvSpPr>
            <p:cNvPr id="17" name="文本框 16"/>
            <p:cNvSpPr txBox="1"/>
            <p:nvPr/>
          </p:nvSpPr>
          <p:spPr>
            <a:xfrm>
              <a:off x="4290665" y="405243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 smtClean="0"/>
                <a:t>谢</a:t>
              </a:r>
              <a:endParaRPr lang="zh-CN" altLang="en-US" sz="199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64493" y="2740265"/>
              <a:ext cx="169469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/>
                <a:t>谢</a:t>
              </a:r>
              <a:endParaRPr lang="zh-CN" altLang="en-US" sz="2000" dirty="0"/>
            </a:p>
          </p:txBody>
        </p:sp>
        <p:sp>
          <p:nvSpPr>
            <p:cNvPr id="19" name="Freeform 680">
              <a:extLst>
                <a:ext uri="{FF2B5EF4-FFF2-40B4-BE49-F238E27FC236}">
                  <a16:creationId xmlns:a16="http://schemas.microsoft.com/office/drawing/2014/main" xmlns="" id="{A2DC4675-7522-4CF9-9562-3ACECF11F61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213844" y="2346058"/>
              <a:ext cx="1314450" cy="388938"/>
            </a:xfrm>
            <a:custGeom>
              <a:avLst/>
              <a:gdLst>
                <a:gd name="T0" fmla="*/ 302 w 302"/>
                <a:gd name="T1" fmla="*/ 63 h 107"/>
                <a:gd name="T2" fmla="*/ 295 w 302"/>
                <a:gd name="T3" fmla="*/ 60 h 107"/>
                <a:gd name="T4" fmla="*/ 296 w 302"/>
                <a:gd name="T5" fmla="*/ 56 h 107"/>
                <a:gd name="T6" fmla="*/ 293 w 302"/>
                <a:gd name="T7" fmla="*/ 54 h 107"/>
                <a:gd name="T8" fmla="*/ 292 w 302"/>
                <a:gd name="T9" fmla="*/ 49 h 107"/>
                <a:gd name="T10" fmla="*/ 275 w 302"/>
                <a:gd name="T11" fmla="*/ 45 h 107"/>
                <a:gd name="T12" fmla="*/ 277 w 302"/>
                <a:gd name="T13" fmla="*/ 42 h 107"/>
                <a:gd name="T14" fmla="*/ 285 w 302"/>
                <a:gd name="T15" fmla="*/ 39 h 107"/>
                <a:gd name="T16" fmla="*/ 284 w 302"/>
                <a:gd name="T17" fmla="*/ 36 h 107"/>
                <a:gd name="T18" fmla="*/ 284 w 302"/>
                <a:gd name="T19" fmla="*/ 34 h 107"/>
                <a:gd name="T20" fmla="*/ 287 w 302"/>
                <a:gd name="T21" fmla="*/ 32 h 107"/>
                <a:gd name="T22" fmla="*/ 277 w 302"/>
                <a:gd name="T23" fmla="*/ 29 h 107"/>
                <a:gd name="T24" fmla="*/ 270 w 302"/>
                <a:gd name="T25" fmla="*/ 27 h 107"/>
                <a:gd name="T26" fmla="*/ 258 w 302"/>
                <a:gd name="T27" fmla="*/ 25 h 107"/>
                <a:gd name="T28" fmla="*/ 254 w 302"/>
                <a:gd name="T29" fmla="*/ 23 h 107"/>
                <a:gd name="T30" fmla="*/ 259 w 302"/>
                <a:gd name="T31" fmla="*/ 21 h 107"/>
                <a:gd name="T32" fmla="*/ 241 w 302"/>
                <a:gd name="T33" fmla="*/ 20 h 107"/>
                <a:gd name="T34" fmla="*/ 255 w 302"/>
                <a:gd name="T35" fmla="*/ 17 h 107"/>
                <a:gd name="T36" fmla="*/ 249 w 302"/>
                <a:gd name="T37" fmla="*/ 13 h 107"/>
                <a:gd name="T38" fmla="*/ 174 w 302"/>
                <a:gd name="T39" fmla="*/ 11 h 107"/>
                <a:gd name="T40" fmla="*/ 173 w 302"/>
                <a:gd name="T41" fmla="*/ 9 h 107"/>
                <a:gd name="T42" fmla="*/ 190 w 302"/>
                <a:gd name="T43" fmla="*/ 8 h 107"/>
                <a:gd name="T44" fmla="*/ 226 w 302"/>
                <a:gd name="T45" fmla="*/ 5 h 107"/>
                <a:gd name="T46" fmla="*/ 208 w 302"/>
                <a:gd name="T47" fmla="*/ 3 h 107"/>
                <a:gd name="T48" fmla="*/ 24 w 302"/>
                <a:gd name="T49" fmla="*/ 3 h 107"/>
                <a:gd name="T50" fmla="*/ 12 w 302"/>
                <a:gd name="T51" fmla="*/ 12 h 107"/>
                <a:gd name="T52" fmla="*/ 9 w 302"/>
                <a:gd name="T53" fmla="*/ 18 h 107"/>
                <a:gd name="T54" fmla="*/ 12 w 302"/>
                <a:gd name="T55" fmla="*/ 27 h 107"/>
                <a:gd name="T56" fmla="*/ 5 w 302"/>
                <a:gd name="T57" fmla="*/ 48 h 107"/>
                <a:gd name="T58" fmla="*/ 3 w 302"/>
                <a:gd name="T59" fmla="*/ 63 h 107"/>
                <a:gd name="T60" fmla="*/ 5 w 302"/>
                <a:gd name="T61" fmla="*/ 77 h 107"/>
                <a:gd name="T62" fmla="*/ 9 w 302"/>
                <a:gd name="T63" fmla="*/ 87 h 107"/>
                <a:gd name="T64" fmla="*/ 133 w 302"/>
                <a:gd name="T65" fmla="*/ 103 h 107"/>
                <a:gd name="T66" fmla="*/ 281 w 302"/>
                <a:gd name="T67" fmla="*/ 86 h 107"/>
                <a:gd name="T68" fmla="*/ 279 w 302"/>
                <a:gd name="T69" fmla="*/ 82 h 107"/>
                <a:gd name="T70" fmla="*/ 277 w 302"/>
                <a:gd name="T71" fmla="*/ 80 h 107"/>
                <a:gd name="T72" fmla="*/ 296 w 302"/>
                <a:gd name="T73" fmla="*/ 74 h 107"/>
                <a:gd name="T74" fmla="*/ 298 w 302"/>
                <a:gd name="T7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107">
                  <a:moveTo>
                    <a:pt x="280" y="70"/>
                  </a:moveTo>
                  <a:cubicBezTo>
                    <a:pt x="289" y="70"/>
                    <a:pt x="294" y="64"/>
                    <a:pt x="302" y="63"/>
                  </a:cubicBezTo>
                  <a:cubicBezTo>
                    <a:pt x="298" y="61"/>
                    <a:pt x="293" y="63"/>
                    <a:pt x="290" y="61"/>
                  </a:cubicBezTo>
                  <a:cubicBezTo>
                    <a:pt x="291" y="60"/>
                    <a:pt x="293" y="60"/>
                    <a:pt x="295" y="60"/>
                  </a:cubicBezTo>
                  <a:cubicBezTo>
                    <a:pt x="294" y="59"/>
                    <a:pt x="291" y="60"/>
                    <a:pt x="291" y="58"/>
                  </a:cubicBezTo>
                  <a:cubicBezTo>
                    <a:pt x="292" y="57"/>
                    <a:pt x="294" y="56"/>
                    <a:pt x="296" y="56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90" y="54"/>
                    <a:pt x="291" y="54"/>
                    <a:pt x="293" y="54"/>
                  </a:cubicBezTo>
                  <a:cubicBezTo>
                    <a:pt x="289" y="53"/>
                    <a:pt x="281" y="55"/>
                    <a:pt x="276" y="53"/>
                  </a:cubicBezTo>
                  <a:cubicBezTo>
                    <a:pt x="281" y="52"/>
                    <a:pt x="286" y="50"/>
                    <a:pt x="292" y="49"/>
                  </a:cubicBezTo>
                  <a:cubicBezTo>
                    <a:pt x="290" y="47"/>
                    <a:pt x="282" y="50"/>
                    <a:pt x="282" y="46"/>
                  </a:cubicBezTo>
                  <a:cubicBezTo>
                    <a:pt x="280" y="45"/>
                    <a:pt x="277" y="46"/>
                    <a:pt x="275" y="45"/>
                  </a:cubicBezTo>
                  <a:cubicBezTo>
                    <a:pt x="276" y="44"/>
                    <a:pt x="279" y="45"/>
                    <a:pt x="280" y="44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39"/>
                    <a:pt x="282" y="40"/>
                    <a:pt x="285" y="40"/>
                  </a:cubicBezTo>
                  <a:cubicBezTo>
                    <a:pt x="285" y="39"/>
                    <a:pt x="285" y="39"/>
                    <a:pt x="28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6"/>
                    <a:pt x="280" y="35"/>
                    <a:pt x="284" y="36"/>
                  </a:cubicBezTo>
                  <a:cubicBezTo>
                    <a:pt x="281" y="35"/>
                    <a:pt x="281" y="35"/>
                    <a:pt x="281" y="35"/>
                  </a:cubicBezTo>
                  <a:cubicBezTo>
                    <a:pt x="281" y="34"/>
                    <a:pt x="283" y="34"/>
                    <a:pt x="284" y="34"/>
                  </a:cubicBezTo>
                  <a:cubicBezTo>
                    <a:pt x="279" y="33"/>
                    <a:pt x="279" y="33"/>
                    <a:pt x="279" y="33"/>
                  </a:cubicBezTo>
                  <a:cubicBezTo>
                    <a:pt x="281" y="32"/>
                    <a:pt x="285" y="33"/>
                    <a:pt x="287" y="32"/>
                  </a:cubicBezTo>
                  <a:cubicBezTo>
                    <a:pt x="276" y="31"/>
                    <a:pt x="276" y="31"/>
                    <a:pt x="276" y="31"/>
                  </a:cubicBezTo>
                  <a:cubicBezTo>
                    <a:pt x="277" y="29"/>
                    <a:pt x="277" y="29"/>
                    <a:pt x="277" y="29"/>
                  </a:cubicBezTo>
                  <a:cubicBezTo>
                    <a:pt x="279" y="30"/>
                    <a:pt x="279" y="28"/>
                    <a:pt x="281" y="28"/>
                  </a:cubicBezTo>
                  <a:cubicBezTo>
                    <a:pt x="278" y="27"/>
                    <a:pt x="272" y="29"/>
                    <a:pt x="270" y="27"/>
                  </a:cubicBezTo>
                  <a:cubicBezTo>
                    <a:pt x="271" y="26"/>
                    <a:pt x="272" y="26"/>
                    <a:pt x="273" y="26"/>
                  </a:cubicBezTo>
                  <a:cubicBezTo>
                    <a:pt x="268" y="26"/>
                    <a:pt x="262" y="27"/>
                    <a:pt x="258" y="25"/>
                  </a:cubicBezTo>
                  <a:cubicBezTo>
                    <a:pt x="262" y="23"/>
                    <a:pt x="265" y="25"/>
                    <a:pt x="269" y="23"/>
                  </a:cubicBezTo>
                  <a:cubicBezTo>
                    <a:pt x="254" y="23"/>
                    <a:pt x="254" y="23"/>
                    <a:pt x="254" y="23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5" y="20"/>
                    <a:pt x="258" y="22"/>
                    <a:pt x="259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0" y="20"/>
                    <a:pt x="241" y="20"/>
                    <a:pt x="241" y="20"/>
                  </a:cubicBezTo>
                  <a:cubicBezTo>
                    <a:pt x="240" y="20"/>
                    <a:pt x="239" y="20"/>
                    <a:pt x="238" y="19"/>
                  </a:cubicBezTo>
                  <a:cubicBezTo>
                    <a:pt x="244" y="18"/>
                    <a:pt x="251" y="18"/>
                    <a:pt x="255" y="17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37" y="15"/>
                    <a:pt x="243" y="13"/>
                    <a:pt x="249" y="13"/>
                  </a:cubicBezTo>
                  <a:cubicBezTo>
                    <a:pt x="248" y="12"/>
                    <a:pt x="246" y="12"/>
                    <a:pt x="246" y="12"/>
                  </a:cubicBezTo>
                  <a:cubicBezTo>
                    <a:pt x="222" y="13"/>
                    <a:pt x="199" y="11"/>
                    <a:pt x="174" y="11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2"/>
                    <a:pt x="186" y="6"/>
                    <a:pt x="191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11" y="5"/>
                    <a:pt x="221" y="7"/>
                    <a:pt x="226" y="5"/>
                  </a:cubicBezTo>
                  <a:cubicBezTo>
                    <a:pt x="220" y="5"/>
                    <a:pt x="214" y="4"/>
                    <a:pt x="208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1" y="3"/>
                    <a:pt x="193" y="3"/>
                    <a:pt x="187" y="2"/>
                  </a:cubicBezTo>
                  <a:cubicBezTo>
                    <a:pt x="132" y="0"/>
                    <a:pt x="76" y="1"/>
                    <a:pt x="24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8"/>
                    <a:pt x="12" y="9"/>
                    <a:pt x="12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20"/>
                    <a:pt x="12" y="21"/>
                    <a:pt x="15" y="21"/>
                  </a:cubicBezTo>
                  <a:cubicBezTo>
                    <a:pt x="11" y="23"/>
                    <a:pt x="14" y="25"/>
                    <a:pt x="12" y="27"/>
                  </a:cubicBezTo>
                  <a:cubicBezTo>
                    <a:pt x="7" y="29"/>
                    <a:pt x="8" y="33"/>
                    <a:pt x="5" y="35"/>
                  </a:cubicBezTo>
                  <a:cubicBezTo>
                    <a:pt x="7" y="40"/>
                    <a:pt x="0" y="43"/>
                    <a:pt x="5" y="48"/>
                  </a:cubicBezTo>
                  <a:cubicBezTo>
                    <a:pt x="9" y="50"/>
                    <a:pt x="6" y="54"/>
                    <a:pt x="8" y="56"/>
                  </a:cubicBezTo>
                  <a:cubicBezTo>
                    <a:pt x="5" y="58"/>
                    <a:pt x="4" y="61"/>
                    <a:pt x="3" y="63"/>
                  </a:cubicBezTo>
                  <a:cubicBezTo>
                    <a:pt x="6" y="64"/>
                    <a:pt x="0" y="67"/>
                    <a:pt x="3" y="69"/>
                  </a:cubicBezTo>
                  <a:cubicBezTo>
                    <a:pt x="1" y="72"/>
                    <a:pt x="10" y="76"/>
                    <a:pt x="5" y="77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4"/>
                    <a:pt x="6" y="86"/>
                    <a:pt x="9" y="87"/>
                  </a:cubicBezTo>
                  <a:cubicBezTo>
                    <a:pt x="8" y="88"/>
                    <a:pt x="9" y="89"/>
                    <a:pt x="9" y="90"/>
                  </a:cubicBezTo>
                  <a:cubicBezTo>
                    <a:pt x="43" y="107"/>
                    <a:pt x="91" y="103"/>
                    <a:pt x="133" y="103"/>
                  </a:cubicBezTo>
                  <a:cubicBezTo>
                    <a:pt x="184" y="103"/>
                    <a:pt x="231" y="101"/>
                    <a:pt x="275" y="90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3" y="85"/>
                    <a:pt x="288" y="86"/>
                    <a:pt x="289" y="84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1"/>
                    <a:pt x="281" y="82"/>
                    <a:pt x="281" y="81"/>
                  </a:cubicBezTo>
                  <a:cubicBezTo>
                    <a:pt x="280" y="81"/>
                    <a:pt x="278" y="81"/>
                    <a:pt x="277" y="80"/>
                  </a:cubicBezTo>
                  <a:cubicBezTo>
                    <a:pt x="280" y="78"/>
                    <a:pt x="288" y="79"/>
                    <a:pt x="293" y="77"/>
                  </a:cubicBezTo>
                  <a:cubicBezTo>
                    <a:pt x="292" y="76"/>
                    <a:pt x="294" y="74"/>
                    <a:pt x="296" y="74"/>
                  </a:cubicBezTo>
                  <a:cubicBezTo>
                    <a:pt x="295" y="74"/>
                    <a:pt x="293" y="74"/>
                    <a:pt x="292" y="73"/>
                  </a:cubicBezTo>
                  <a:cubicBezTo>
                    <a:pt x="294" y="72"/>
                    <a:pt x="296" y="71"/>
                    <a:pt x="298" y="71"/>
                  </a:cubicBezTo>
                  <a:lnTo>
                    <a:pt x="280" y="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51569" y="2071818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九月九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6756" y="3246075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1413080">
            <a:off x="5030852" y="4892799"/>
            <a:ext cx="1989137" cy="558801"/>
            <a:chOff x="7938" y="-1065213"/>
            <a:chExt cx="1989137" cy="558801"/>
          </a:xfrm>
          <a:solidFill>
            <a:srgbClr val="FF0000">
              <a:alpha val="52000"/>
            </a:srgbClr>
          </a:solidFill>
        </p:grpSpPr>
        <p:sp>
          <p:nvSpPr>
            <p:cNvPr id="38" name="Freeform 757"/>
            <p:cNvSpPr>
              <a:spLocks/>
            </p:cNvSpPr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58"/>
            <p:cNvSpPr>
              <a:spLocks/>
            </p:cNvSpPr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59"/>
            <p:cNvSpPr>
              <a:spLocks/>
            </p:cNvSpPr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60"/>
            <p:cNvSpPr>
              <a:spLocks/>
            </p:cNvSpPr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1"/>
            <p:cNvSpPr>
              <a:spLocks/>
            </p:cNvSpPr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2"/>
            <p:cNvSpPr>
              <a:spLocks/>
            </p:cNvSpPr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63"/>
            <p:cNvSpPr>
              <a:spLocks/>
            </p:cNvSpPr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64"/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65"/>
            <p:cNvSpPr>
              <a:spLocks/>
            </p:cNvSpPr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66"/>
            <p:cNvSpPr>
              <a:spLocks/>
            </p:cNvSpPr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7"/>
            <p:cNvSpPr>
              <a:spLocks/>
            </p:cNvSpPr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8"/>
            <p:cNvSpPr>
              <a:spLocks/>
            </p:cNvSpPr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69"/>
            <p:cNvSpPr>
              <a:spLocks/>
            </p:cNvSpPr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70"/>
            <p:cNvSpPr>
              <a:spLocks/>
            </p:cNvSpPr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71"/>
            <p:cNvSpPr>
              <a:spLocks/>
            </p:cNvSpPr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72"/>
            <p:cNvSpPr>
              <a:spLocks/>
            </p:cNvSpPr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73"/>
            <p:cNvSpPr>
              <a:spLocks/>
            </p:cNvSpPr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74"/>
            <p:cNvSpPr>
              <a:spLocks/>
            </p:cNvSpPr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75"/>
            <p:cNvSpPr>
              <a:spLocks/>
            </p:cNvSpPr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76"/>
            <p:cNvSpPr>
              <a:spLocks/>
            </p:cNvSpPr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7"/>
            <p:cNvSpPr>
              <a:spLocks/>
            </p:cNvSpPr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78"/>
            <p:cNvSpPr>
              <a:spLocks/>
            </p:cNvSpPr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123429" y="5026027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</a:t>
            </a:r>
            <a:r>
              <a:rPr lang="zh-CN" altLang="en-US" dirty="0" smtClean="0"/>
              <a:t>人：</a:t>
            </a:r>
            <a:r>
              <a:rPr lang="en-US" altLang="zh-CN" dirty="0" smtClean="0"/>
              <a:t>Sunny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526029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2271252" y="2802194"/>
            <a:ext cx="51941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646326"/>
      </p:ext>
    </p:extLst>
  </p:cSld>
  <p:clrMapOvr>
    <a:masterClrMapping/>
  </p:clrMapOvr>
  <p:transition spd="med" advTm="3000">
    <p:pull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/>
              <a:t>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节日起源</a:t>
            </a: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6BAE1C-41E1-4E05-883F-6619135D3B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9088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9C14A0-EE74-4873-9D42-92DA95353455}"/>
              </a:ext>
            </a:extLst>
          </p:cNvPr>
          <p:cNvSpPr/>
          <p:nvPr/>
        </p:nvSpPr>
        <p:spPr>
          <a:xfrm>
            <a:off x="3908190" y="1596849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重阳节，为每年的农历九月初九日，是中国传统节日。“重阳”也叫“重九”，因为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易经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中把“九”定为阳数，九月九日，两九相重，故曰“重阳”；九在数字中又是最大数，所以赋予有生命长久、健康长寿的寓意；古人认为重阳是一个值得庆贺的吉利日子。 古代民间在重阳节有登高的风俗   ，庆祝重阳节一般包括登高、晒秋、赏菊等活动； 在流传至今，又添加了敬老等内涵，于重阳之日享宴高会，感恩敬老。</a:t>
            </a:r>
            <a:endParaRPr lang="en-US" altLang="zh-CN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3FAC76-1967-4CFB-8BEA-15D883ED85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091" y="597638"/>
            <a:ext cx="2434152" cy="65916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6FDB16-22C2-437C-A8CC-13A4DBDA00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90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30719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093" y="5930778"/>
            <a:ext cx="1440755" cy="3901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440154-45C0-4675-8D68-D721A9C1E82B}"/>
              </a:ext>
            </a:extLst>
          </p:cNvPr>
          <p:cNvSpPr/>
          <p:nvPr/>
        </p:nvSpPr>
        <p:spPr>
          <a:xfrm>
            <a:off x="1728247" y="1536174"/>
            <a:ext cx="37392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九九重阳，早在春秋战国时的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楚词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中已提到了。屈原的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远游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里写道：“集重阳入帝宫兮，造旬始而观清都”。这里的“重阳”是指天，还不是指节日。三国时魏文帝曹丕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九日与钟繇书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中，则已明确写出重阳的饮宴了：“岁往月来，忽复九月九日。九为阳数，而日月并应，俗嘉其名，以为宜于长久，故以享宴高会。</a:t>
            </a:r>
            <a:endParaRPr lang="en-US" altLang="zh-CN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0FDA68-B6B3-4D13-9D56-490C982851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684" y="5626"/>
            <a:ext cx="5575425" cy="637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41311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476" y="5943508"/>
            <a:ext cx="1440755" cy="390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83085AC-6FE6-4FD1-92AD-BAA44D651216}"/>
              </a:ext>
            </a:extLst>
          </p:cNvPr>
          <p:cNvSpPr txBox="1"/>
          <p:nvPr/>
        </p:nvSpPr>
        <p:spPr>
          <a:xfrm>
            <a:off x="1241006" y="979273"/>
            <a:ext cx="4339650" cy="48548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重阳的源头，可追溯到先秦之前。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吕氏春秋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之中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季秋纪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载：“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九月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命家宰，农事备收，举五种之要。藏帝籍之收于神仓，祗敬必饬。”“是日也，大飨帝，尝牺牲，告备于天子。”可见当时已有在秋九月农作物丰收之时祭飨天帝、祭祖，以谢天帝、祖先恩德的活动。</a:t>
            </a:r>
          </a:p>
          <a:p>
            <a:pPr>
              <a:lnSpc>
                <a:spcPct val="150000"/>
              </a:lnSpc>
            </a:pPr>
            <a:endParaRPr lang="zh-CN" altLang="en-US" sz="2000" spc="300" dirty="0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33244A1-BF77-4128-8CCC-33CC0C808B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2281" y="464463"/>
            <a:ext cx="6091377" cy="63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7601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6067" y="5927631"/>
            <a:ext cx="1440755" cy="390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2ED943-7F22-4D2D-BCAD-E414745DA8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548" y="735290"/>
            <a:ext cx="4848677" cy="538741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7F7F967-E392-4F08-B130-10769D9C5B5E}"/>
              </a:ext>
            </a:extLst>
          </p:cNvPr>
          <p:cNvSpPr txBox="1"/>
          <p:nvPr/>
        </p:nvSpPr>
        <p:spPr>
          <a:xfrm>
            <a:off x="6616807" y="1225485"/>
            <a:ext cx="3093154" cy="4705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据史料考证，重阳节始于远古时期，成型于春秋战国，普及于西汉，鼎盛于唐代以后。关于重阳节的文字记载，最早可追溯到先秦典籍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吕氏春秋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之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季秋纪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。至魏晋时，节日气氛渐浓，倍受文人墨客吟咏，到了唐代被正式定为民间的节日，此后历朝历代沿袭至今。</a:t>
            </a: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0092067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/>
              <a:t>贰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/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历史演变</a:t>
            </a: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6BAE1C-41E1-4E05-883F-6619135D3B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8823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19BE8C5-962A-453B-8A5E-1CF952E5E516}"/>
              </a:ext>
            </a:extLst>
          </p:cNvPr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C55F4EBB-B998-44F2-8D7D-297DDA4ABACB}"/>
                </a:ext>
              </a:extLst>
            </p:cNvPr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5A8E5E58-9434-4520-9968-664AD5AEB7C6}"/>
                </a:ext>
              </a:extLst>
            </p:cNvPr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4="http://schemas.microsoft.com/office/drawing/2010/main" xmlns:p14="http://schemas.microsoft.com/office/powerpoint/2010/main" xmlns:a16="http://schemas.microsoft.com/office/drawing/2014/main" id="{79766184-CA7B-48DE-8E6D-396C77902D7A}"/>
                </a:ext>
              </a:extLst>
            </p:cNvPr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D87DA2-7016-4461-A4F3-D68B09BAE9D6}"/>
              </a:ext>
            </a:extLst>
          </p:cNvPr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C4A16D-FDE0-4243-83C0-9199EA64D1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0876" y="5961842"/>
            <a:ext cx="1440755" cy="390155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AAC5F95-CE75-4E31-8A30-1585B8300FB2}"/>
              </a:ext>
            </a:extLst>
          </p:cNvPr>
          <p:cNvSpPr/>
          <p:nvPr/>
        </p:nvSpPr>
        <p:spPr>
          <a:xfrm>
            <a:off x="588596" y="1347684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50EA56-26DD-41D6-973D-588F4936DF50}"/>
              </a:ext>
            </a:extLst>
          </p:cNvPr>
          <p:cNvSpPr txBox="1"/>
          <p:nvPr/>
        </p:nvSpPr>
        <p:spPr>
          <a:xfrm>
            <a:off x="705890" y="1433550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壹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A0E497-3B5D-4C32-A474-4F4A8D2C13BD}"/>
              </a:ext>
            </a:extLst>
          </p:cNvPr>
          <p:cNvSpPr/>
          <p:nvPr/>
        </p:nvSpPr>
        <p:spPr>
          <a:xfrm>
            <a:off x="1580599" y="14500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唐朝时，重阳节才被定为正式节日。从此以后，宫廷、民间一起庆祝重阳节，并且在节日期间进行各种各样的活动。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3F2B03-92E5-4A54-81AE-CEC9768F62B2}"/>
              </a:ext>
            </a:extLst>
          </p:cNvPr>
          <p:cNvSpPr/>
          <p:nvPr/>
        </p:nvSpPr>
        <p:spPr>
          <a:xfrm>
            <a:off x="588596" y="2971108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FF8329-C05A-48C8-A48B-F2A75037EA40}"/>
              </a:ext>
            </a:extLst>
          </p:cNvPr>
          <p:cNvSpPr txBox="1"/>
          <p:nvPr/>
        </p:nvSpPr>
        <p:spPr>
          <a:xfrm>
            <a:off x="705890" y="3056974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贰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00148F1-E6DE-4445-B872-05E9E42E1CD1}"/>
              </a:ext>
            </a:extLst>
          </p:cNvPr>
          <p:cNvSpPr/>
          <p:nvPr/>
        </p:nvSpPr>
        <p:spPr>
          <a:xfrm>
            <a:off x="588596" y="4594532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285268F-C751-4EDC-945D-637F23A1FF80}"/>
              </a:ext>
            </a:extLst>
          </p:cNvPr>
          <p:cNvSpPr txBox="1"/>
          <p:nvPr/>
        </p:nvSpPr>
        <p:spPr>
          <a:xfrm>
            <a:off x="705890" y="4680398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叁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A704C0-1DB1-401E-B8F7-74A6F60BEA70}"/>
              </a:ext>
            </a:extLst>
          </p:cNvPr>
          <p:cNvSpPr/>
          <p:nvPr/>
        </p:nvSpPr>
        <p:spPr>
          <a:xfrm>
            <a:off x="1580599" y="31310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明代，皇宫中宦官宫妃从初一时就开始一起吃花糕庆祝。九日重阳，皇帝还要亲自到万岁山登高览胜，以畅秋志。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7809925-0BE2-434D-BF02-38FEB08BC7C6}"/>
              </a:ext>
            </a:extLst>
          </p:cNvPr>
          <p:cNvSpPr/>
          <p:nvPr/>
        </p:nvSpPr>
        <p:spPr>
          <a:xfrm>
            <a:off x="1580599" y="48121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清代，明代的风俗依旧盛行。北京重阳节的习俗是把菊花枝叶贴在门窗上，“解除凶秽，以招吉祥”。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23A2B3-C52A-47D8-8CAB-83A7E64D74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60" y="1917913"/>
            <a:ext cx="3347260" cy="334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28977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重阳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katgxa5">
      <a:majorFont>
        <a:latin typeface="Arial" panose="020F0302020204030204"/>
        <a:ea typeface="鸿雷板书简体"/>
        <a:cs typeface=""/>
      </a:majorFont>
      <a:minorFont>
        <a:latin typeface="Arial" panose="020F0502020204030204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2082</Words>
  <Application>Microsoft Office PowerPoint</Application>
  <PresentationFormat>宽屏</PresentationFormat>
  <Paragraphs>133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鸿雷板书简体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重阳节</dc:title>
  <dc:creator>sunny</dc:creator>
  <cp:keywords>51PPT模板网</cp:keywords>
  <dc:description>www.51pptmoban.com</dc:description>
  <cp:lastModifiedBy>YANGs</cp:lastModifiedBy>
  <cp:revision>88</cp:revision>
  <dcterms:created xsi:type="dcterms:W3CDTF">2019-09-05T08:13:26Z</dcterms:created>
  <dcterms:modified xsi:type="dcterms:W3CDTF">2021-10-13T13:38:13Z</dcterms:modified>
</cp:coreProperties>
</file>