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83" r:id="rId7"/>
    <p:sldId id="284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88" userDrawn="1">
          <p15:clr>
            <a:srgbClr val="A4A3A4"/>
          </p15:clr>
        </p15:guide>
        <p15:guide id="4" pos="6970" userDrawn="1">
          <p15:clr>
            <a:srgbClr val="A4A3A4"/>
          </p15:clr>
        </p15:guide>
        <p15:guide id="6" orient="horz" pos="3997" userDrawn="1">
          <p15:clr>
            <a:srgbClr val="A4A3A4"/>
          </p15:clr>
        </p15:guide>
        <p15:guide id="7" userDrawn="1">
          <p15:clr>
            <a:srgbClr val="A4A3A4"/>
          </p15:clr>
        </p15:guide>
        <p15:guide id="8" pos="76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50A1"/>
    <a:srgbClr val="54FDBA"/>
    <a:srgbClr val="3D3D3D"/>
    <a:srgbClr val="E6E6E6"/>
    <a:srgbClr val="1B1B1B"/>
    <a:srgbClr val="272727"/>
    <a:srgbClr val="343434"/>
    <a:srgbClr val="F2F2F2"/>
    <a:srgbClr val="558EE7"/>
    <a:srgbClr val="F8F9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65" autoAdjust="0"/>
    <p:restoredTop sz="96134" autoAdjust="0"/>
  </p:normalViewPr>
  <p:slideViewPr>
    <p:cSldViewPr snapToGrid="0" showGuides="1">
      <p:cViewPr>
        <p:scale>
          <a:sx n="75" d="100"/>
          <a:sy n="75" d="100"/>
        </p:scale>
        <p:origin x="1764" y="720"/>
      </p:cViewPr>
      <p:guideLst>
        <p:guide orient="horz" pos="2160"/>
        <p:guide pos="3840"/>
        <p:guide pos="688"/>
        <p:guide pos="6970"/>
        <p:guide orient="horz" pos="3997"/>
        <p:guide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15BCCE-D11F-439C-9337-F56B9375B3CD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B23CC0-C2C1-4194-9A10-C7FED59B6D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8725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smtClean="0"/>
              <a:t>www.51pptmoba n 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B23CC0-C2C1-4194-9A10-C7FED59B6D8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161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观海</a:t>
            </a:r>
            <a:r>
              <a:rPr lang="en-US" altLang="zh-CN" dirty="0"/>
              <a:t>2019</a:t>
            </a:r>
            <a:r>
              <a:rPr lang="zh-CN" altLang="en-US" dirty="0"/>
              <a:t>原创医疗行业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  <a:endParaRPr lang="en-US" altLang="zh-CN" dirty="0"/>
          </a:p>
          <a:p>
            <a:r>
              <a:rPr lang="zh-CN" altLang="en-US" dirty="0"/>
              <a:t>微信订阅</a:t>
            </a:r>
            <a:r>
              <a:rPr lang="en-US" altLang="zh-CN" dirty="0"/>
              <a:t>/</a:t>
            </a:r>
            <a:r>
              <a:rPr lang="zh-CN" altLang="en-US" dirty="0"/>
              <a:t>新浪微博：观海</a:t>
            </a:r>
            <a:r>
              <a:rPr lang="en-US" altLang="zh-CN" dirty="0"/>
              <a:t>PPT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定制服务微信：</a:t>
            </a:r>
            <a:r>
              <a:rPr lang="en-US" altLang="zh-CN" dirty="0" err="1"/>
              <a:t>lxychinahnjy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A5C5C6-E935-4600-BD16-25F2D6145AC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87101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7E6FE04-1D2F-46CC-850F-0067B99C8F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EE339130-4DD2-4D9C-9ABE-5AB7F4C580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032D172-5448-40A6-BAA7-8D85BCE68B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A1A22-E827-4AF6-B6E6-4737D8C388F7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DC03780-1901-43C6-BB06-8FCA62FD75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D25C2FC-C68B-4610-B942-3D772BFE2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D4EE7-C61F-4338-884A-F3ECBF1232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380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3285F69-5CFE-4E89-93FA-03C095A19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A39255F6-C7C1-4976-B5E7-70A13C24DF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1EC311B-25F2-4C79-AFEA-254EAF20CF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A1A22-E827-4AF6-B6E6-4737D8C388F7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8EDAFC5-50CC-4C14-A8DC-B9528DEDD7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B1E6424-FB60-4FA0-8EA5-DCC5457ACB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D4EE7-C61F-4338-884A-F3ECBF1232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4834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1340A18A-13BC-42B3-B488-7E4336A1234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89851F6-08B2-4CE4-9424-8FA70AB3B7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969A019-425B-4181-9357-D2A83E832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A1A22-E827-4AF6-B6E6-4737D8C388F7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ECF85ED-7273-471F-9D82-AD33862F9A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354FDF9-0D17-42A0-9B82-1B18A3909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D4EE7-C61F-4338-884A-F3ECBF1232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701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E1B09E0-825A-4937-BC93-2955AF856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2DDD86B-2825-4735-9780-B92A4B68A4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8ED0D70-A992-4747-9126-3E6D9CDE3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A1A22-E827-4AF6-B6E6-4737D8C388F7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DAD43EB-E440-47E3-9081-2E60F9125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D946AF6-EBF3-4C8C-891B-E8AE023E1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D4EE7-C61F-4338-884A-F3ECBF1232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625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30F2891-9887-4E85-AEC1-7A7763E542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338F2F2-7211-43DE-B1D2-3BA484CDD8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D125F18-5C92-4DE5-87E3-97CA48B6E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A1A22-E827-4AF6-B6E6-4737D8C388F7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0ADBECD-9A0E-4E5A-BCE3-124A5D169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3F72955-EA97-4F22-8936-38275CF46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D4EE7-C61F-4338-884A-F3ECBF1232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688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08F5D73-A8DC-419A-8902-EB1EC862B2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3852206-83CE-4589-98BA-59F6BC2687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7CF75DA6-6827-4AA9-9478-8E9075068D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3BB6092-AB78-403C-97CC-69C019E78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A1A22-E827-4AF6-B6E6-4737D8C388F7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2E37EB3-7694-44CA-AAD5-A34D11FC48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B030A985-5744-4A6B-B955-657907407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D4EE7-C61F-4338-884A-F3ECBF1232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08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F63F340-D1B9-42BC-BE44-4E253E2DA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CA25D04F-A4F7-4F7A-A313-DD56D26B3D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738969B0-C1B6-483E-A38C-CE51FEB182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CF402179-AA22-443A-A569-ADFF537C7D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8BF2E393-881F-4E50-917F-ECAA8E03FB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77C9E2A7-35F6-4894-9BD3-CE8A307A8F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A1A22-E827-4AF6-B6E6-4737D8C388F7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B25AD278-8BCB-45C4-8F39-935C47FA7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9FEFF809-1ADB-4B22-8372-7FC85BE2B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D4EE7-C61F-4338-884A-F3ECBF1232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1117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4F355F3-F9E7-4EA4-91F3-7DD575A5EA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02ED6F29-9C47-4DFF-8EB6-0DC785CFE6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A1A22-E827-4AF6-B6E6-4737D8C388F7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5095284-DFD0-4CAF-AAEC-02B9DD7D9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30FA6B45-0A73-49B1-9B1F-9E1DF8BE3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D4EE7-C61F-4338-884A-F3ECBF1232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843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3B11F4D0-F358-4106-8847-94F1A9D72B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A1A22-E827-4AF6-B6E6-4737D8C388F7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97340A5-6D8A-4C95-AB54-3F1A3BB9EC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09A4586-BE3C-4C28-B33A-A3ECC1AA2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D4EE7-C61F-4338-884A-F3ECBF1232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9886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E6EAD2C-2738-4641-BE27-3FF5FE5D6D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46707F1-E1A8-408C-B6C3-2EC43A52E9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D18AEBD-F7A8-4932-B6A6-74FD6AB448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A521513-564A-40A4-85CB-9EFD7A9C64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A1A22-E827-4AF6-B6E6-4737D8C388F7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5DD7F57-D871-4910-9216-E862F9D3E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9BF75DF-F3A8-467F-A323-4CB9272C7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D4EE7-C61F-4338-884A-F3ECBF1232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4096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15DC10-5AAA-42C4-975C-206FACE3E1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8E1A3C33-5E0B-4F59-9EBF-980CD59215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B7729DC-E4BA-4CBB-A588-6FE6657F6E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B052E6E-793E-4425-8DAA-46506E1D49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A1A22-E827-4AF6-B6E6-4737D8C388F7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EAEBF6B-6E5F-4E61-B00B-1747E8B694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0312251-2BAB-4999-AC90-DB7F34C8BB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D4EE7-C61F-4338-884A-F3ECBF1232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836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D8D133D8-AD73-4DAC-A7C3-783E2CFF44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32D26DD-4032-461A-9E18-B59617A63E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296663C-B177-4B39-A315-3C20438BB18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8A1A22-E827-4AF6-B6E6-4737D8C388F7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8C78CC8-D7E7-4CD1-B200-8E782C6F67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1C985FE-8BA3-4AF5-ADF5-DE8966A0C3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DD4EE7-C61F-4338-884A-F3ECBF1232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411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1.png"/><Relationship Id="rId18" Type="http://schemas.openxmlformats.org/officeDocument/2006/relationships/image" Target="../media/image18.svg"/><Relationship Id="rId3" Type="http://schemas.openxmlformats.org/officeDocument/2006/relationships/image" Target="../media/image5.png"/><Relationship Id="rId21" Type="http://schemas.openxmlformats.org/officeDocument/2006/relationships/image" Target="../media/image15.png"/><Relationship Id="rId7" Type="http://schemas.openxmlformats.org/officeDocument/2006/relationships/image" Target="../media/image7.png"/><Relationship Id="rId12" Type="http://schemas.openxmlformats.org/officeDocument/2006/relationships/image" Target="../media/image12.svg"/><Relationship Id="rId17" Type="http://schemas.openxmlformats.org/officeDocument/2006/relationships/image" Target="../media/image13.png"/><Relationship Id="rId25" Type="http://schemas.openxmlformats.org/officeDocument/2006/relationships/image" Target="../media/image17.png"/><Relationship Id="rId2" Type="http://schemas.openxmlformats.org/officeDocument/2006/relationships/image" Target="../media/image4.jpg"/><Relationship Id="rId16" Type="http://schemas.openxmlformats.org/officeDocument/2006/relationships/image" Target="../media/image16.svg"/><Relationship Id="rId20" Type="http://schemas.openxmlformats.org/officeDocument/2006/relationships/image" Target="../media/image20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svg"/><Relationship Id="rId11" Type="http://schemas.openxmlformats.org/officeDocument/2006/relationships/image" Target="../media/image10.png"/><Relationship Id="rId24" Type="http://schemas.openxmlformats.org/officeDocument/2006/relationships/image" Target="../media/image24.svg"/><Relationship Id="rId5" Type="http://schemas.openxmlformats.org/officeDocument/2006/relationships/image" Target="../media/image6.png"/><Relationship Id="rId15" Type="http://schemas.openxmlformats.org/officeDocument/2006/relationships/image" Target="../media/image12.png"/><Relationship Id="rId23" Type="http://schemas.openxmlformats.org/officeDocument/2006/relationships/image" Target="../media/image16.png"/><Relationship Id="rId10" Type="http://schemas.openxmlformats.org/officeDocument/2006/relationships/image" Target="../media/image9.jpeg"/><Relationship Id="rId19" Type="http://schemas.openxmlformats.org/officeDocument/2006/relationships/image" Target="../media/image14.png"/><Relationship Id="rId4" Type="http://schemas.microsoft.com/office/2007/relationships/hdphoto" Target="../media/hdphoto3.wdp"/><Relationship Id="rId9" Type="http://schemas.openxmlformats.org/officeDocument/2006/relationships/image" Target="../media/image9.svg"/><Relationship Id="rId14" Type="http://schemas.openxmlformats.org/officeDocument/2006/relationships/image" Target="../media/image14.svg"/><Relationship Id="rId22" Type="http://schemas.openxmlformats.org/officeDocument/2006/relationships/image" Target="../media/image22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7.svg"/><Relationship Id="rId7" Type="http://schemas.openxmlformats.org/officeDocument/2006/relationships/image" Target="../media/image31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29.svg"/><Relationship Id="rId4" Type="http://schemas.openxmlformats.org/officeDocument/2006/relationships/image" Target="../media/image19.png"/><Relationship Id="rId9" Type="http://schemas.openxmlformats.org/officeDocument/2006/relationships/image" Target="../media/image3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4.jpg"/><Relationship Id="rId5" Type="http://schemas.openxmlformats.org/officeDocument/2006/relationships/image" Target="../media/image23.png"/><Relationship Id="rId4" Type="http://schemas.openxmlformats.org/officeDocument/2006/relationships/image" Target="../media/image22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2EA6514C-6444-493A-9285-721B1BF330F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365DD6"/>
              </a:gs>
              <a:gs pos="100000">
                <a:srgbClr val="1C1AD7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82CBB9A4-8C6B-409C-92BE-FCFB8D9E9993}"/>
              </a:ext>
            </a:extLst>
          </p:cNvPr>
          <p:cNvSpPr/>
          <p:nvPr/>
        </p:nvSpPr>
        <p:spPr>
          <a:xfrm>
            <a:off x="-1706819" y="1008265"/>
            <a:ext cx="15605638" cy="15605638"/>
          </a:xfrm>
          <a:custGeom>
            <a:avLst/>
            <a:gdLst>
              <a:gd name="connsiteX0" fmla="*/ 7802819 w 15605638"/>
              <a:gd name="connsiteY0" fmla="*/ 1706818 h 15605638"/>
              <a:gd name="connsiteX1" fmla="*/ 1706818 w 15605638"/>
              <a:gd name="connsiteY1" fmla="*/ 7802819 h 15605638"/>
              <a:gd name="connsiteX2" fmla="*/ 7802819 w 15605638"/>
              <a:gd name="connsiteY2" fmla="*/ 13898820 h 15605638"/>
              <a:gd name="connsiteX3" fmla="*/ 13898820 w 15605638"/>
              <a:gd name="connsiteY3" fmla="*/ 7802819 h 15605638"/>
              <a:gd name="connsiteX4" fmla="*/ 7802819 w 15605638"/>
              <a:gd name="connsiteY4" fmla="*/ 1706818 h 15605638"/>
              <a:gd name="connsiteX5" fmla="*/ 7802819 w 15605638"/>
              <a:gd name="connsiteY5" fmla="*/ 0 h 15605638"/>
              <a:gd name="connsiteX6" fmla="*/ 15605638 w 15605638"/>
              <a:gd name="connsiteY6" fmla="*/ 7802819 h 15605638"/>
              <a:gd name="connsiteX7" fmla="*/ 7802819 w 15605638"/>
              <a:gd name="connsiteY7" fmla="*/ 15605638 h 15605638"/>
              <a:gd name="connsiteX8" fmla="*/ 0 w 15605638"/>
              <a:gd name="connsiteY8" fmla="*/ 7802819 h 15605638"/>
              <a:gd name="connsiteX9" fmla="*/ 7802819 w 15605638"/>
              <a:gd name="connsiteY9" fmla="*/ 0 h 15605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605638" h="15605638">
                <a:moveTo>
                  <a:pt x="7802819" y="1706818"/>
                </a:moveTo>
                <a:cubicBezTo>
                  <a:pt x="4436091" y="1706818"/>
                  <a:pt x="1706818" y="4436092"/>
                  <a:pt x="1706818" y="7802819"/>
                </a:cubicBezTo>
                <a:cubicBezTo>
                  <a:pt x="1706818" y="11169547"/>
                  <a:pt x="4436091" y="13898820"/>
                  <a:pt x="7802819" y="13898820"/>
                </a:cubicBezTo>
                <a:cubicBezTo>
                  <a:pt x="11169547" y="13898820"/>
                  <a:pt x="13898820" y="11169547"/>
                  <a:pt x="13898820" y="7802819"/>
                </a:cubicBezTo>
                <a:cubicBezTo>
                  <a:pt x="13898820" y="4436092"/>
                  <a:pt x="11169547" y="1706818"/>
                  <a:pt x="7802819" y="1706818"/>
                </a:cubicBezTo>
                <a:close/>
                <a:moveTo>
                  <a:pt x="7802819" y="0"/>
                </a:moveTo>
                <a:cubicBezTo>
                  <a:pt x="12112197" y="0"/>
                  <a:pt x="15605638" y="3493441"/>
                  <a:pt x="15605638" y="7802819"/>
                </a:cubicBezTo>
                <a:cubicBezTo>
                  <a:pt x="15605638" y="12112197"/>
                  <a:pt x="12112197" y="15605638"/>
                  <a:pt x="7802819" y="15605638"/>
                </a:cubicBezTo>
                <a:cubicBezTo>
                  <a:pt x="3493441" y="15605638"/>
                  <a:pt x="0" y="12112197"/>
                  <a:pt x="0" y="7802819"/>
                </a:cubicBezTo>
                <a:cubicBezTo>
                  <a:pt x="0" y="3493441"/>
                  <a:pt x="3493441" y="0"/>
                  <a:pt x="7802819" y="0"/>
                </a:cubicBezTo>
                <a:close/>
              </a:path>
            </a:pathLst>
          </a:custGeom>
          <a:solidFill>
            <a:srgbClr val="548F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78490CA0-E9E5-4B59-A6DA-12FDD8E424EC}"/>
              </a:ext>
            </a:extLst>
          </p:cNvPr>
          <p:cNvSpPr/>
          <p:nvPr/>
        </p:nvSpPr>
        <p:spPr>
          <a:xfrm>
            <a:off x="-3749009" y="-324467"/>
            <a:ext cx="19690019" cy="19690019"/>
          </a:xfrm>
          <a:prstGeom prst="ellipse">
            <a:avLst/>
          </a:prstGeom>
          <a:noFill/>
          <a:ln>
            <a:gradFill>
              <a:gsLst>
                <a:gs pos="0">
                  <a:schemeClr val="bg1"/>
                </a:gs>
                <a:gs pos="12000">
                  <a:schemeClr val="bg1">
                    <a:alpha val="0"/>
                  </a:schemeClr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649020F7-95BB-4558-B22C-ED898F578500}"/>
              </a:ext>
            </a:extLst>
          </p:cNvPr>
          <p:cNvSpPr/>
          <p:nvPr/>
        </p:nvSpPr>
        <p:spPr>
          <a:xfrm>
            <a:off x="-4836114" y="-1411573"/>
            <a:ext cx="21864229" cy="21864229"/>
          </a:xfrm>
          <a:prstGeom prst="ellipse">
            <a:avLst/>
          </a:prstGeom>
          <a:noFill/>
          <a:ln>
            <a:gradFill>
              <a:gsLst>
                <a:gs pos="0">
                  <a:schemeClr val="bg1"/>
                </a:gs>
                <a:gs pos="12000">
                  <a:schemeClr val="bg1">
                    <a:alpha val="0"/>
                  </a:schemeClr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4244DE3C-0C33-4F36-9F38-9E42BD279221}"/>
              </a:ext>
            </a:extLst>
          </p:cNvPr>
          <p:cNvGrpSpPr/>
          <p:nvPr/>
        </p:nvGrpSpPr>
        <p:grpSpPr>
          <a:xfrm>
            <a:off x="5536796" y="449060"/>
            <a:ext cx="1118409" cy="1118409"/>
            <a:chOff x="-13208506" y="2310591"/>
            <a:chExt cx="1118409" cy="1118409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775199BA-B66E-44E9-8431-B03878292221}"/>
                </a:ext>
              </a:extLst>
            </p:cNvPr>
            <p:cNvSpPr/>
            <p:nvPr/>
          </p:nvSpPr>
          <p:spPr>
            <a:xfrm>
              <a:off x="-13208506" y="2310591"/>
              <a:ext cx="1118409" cy="1118409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4BAF8148-2DA1-4845-AC12-238055EB25F7}"/>
                </a:ext>
              </a:extLst>
            </p:cNvPr>
            <p:cNvSpPr/>
            <p:nvPr/>
          </p:nvSpPr>
          <p:spPr>
            <a:xfrm>
              <a:off x="-12993484" y="2525613"/>
              <a:ext cx="688364" cy="688364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041706C8-1391-423D-AB3C-63633B2BA650}"/>
                </a:ext>
              </a:extLst>
            </p:cNvPr>
            <p:cNvSpPr/>
            <p:nvPr/>
          </p:nvSpPr>
          <p:spPr>
            <a:xfrm>
              <a:off x="-12792177" y="2726920"/>
              <a:ext cx="285750" cy="2857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E43D9BEA-C7EC-4743-9E68-9D1149528589}"/>
                </a:ext>
              </a:extLst>
            </p:cNvPr>
            <p:cNvSpPr/>
            <p:nvPr/>
          </p:nvSpPr>
          <p:spPr>
            <a:xfrm>
              <a:off x="-12692164" y="2826933"/>
              <a:ext cx="85725" cy="8572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D8A34065-ECFB-493F-87B4-98AAAC6AE1A0}"/>
              </a:ext>
            </a:extLst>
          </p:cNvPr>
          <p:cNvGrpSpPr/>
          <p:nvPr/>
        </p:nvGrpSpPr>
        <p:grpSpPr>
          <a:xfrm>
            <a:off x="11607614" y="-26385"/>
            <a:ext cx="552450" cy="552450"/>
            <a:chOff x="-13208506" y="2310591"/>
            <a:chExt cx="1118409" cy="1118409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072D34EB-CB9F-4EF8-BD2F-2E2B88868B13}"/>
                </a:ext>
              </a:extLst>
            </p:cNvPr>
            <p:cNvSpPr/>
            <p:nvPr/>
          </p:nvSpPr>
          <p:spPr>
            <a:xfrm>
              <a:off x="-13208506" y="2310591"/>
              <a:ext cx="1118409" cy="1118409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ED4E1199-C0BA-4B78-A00D-BAA51B58745F}"/>
                </a:ext>
              </a:extLst>
            </p:cNvPr>
            <p:cNvSpPr/>
            <p:nvPr/>
          </p:nvSpPr>
          <p:spPr>
            <a:xfrm>
              <a:off x="-12993484" y="2525613"/>
              <a:ext cx="688364" cy="688364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7691D46C-EDD6-48AB-8592-6540D3E51EB5}"/>
                </a:ext>
              </a:extLst>
            </p:cNvPr>
            <p:cNvSpPr/>
            <p:nvPr/>
          </p:nvSpPr>
          <p:spPr>
            <a:xfrm>
              <a:off x="-12792177" y="2726920"/>
              <a:ext cx="285750" cy="2857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C7A78298-4331-4640-BC7F-B4146C78060A}"/>
                </a:ext>
              </a:extLst>
            </p:cNvPr>
            <p:cNvSpPr/>
            <p:nvPr/>
          </p:nvSpPr>
          <p:spPr>
            <a:xfrm>
              <a:off x="-12692164" y="2826933"/>
              <a:ext cx="85725" cy="8572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4" name="矩形: 圆角 23">
            <a:extLst>
              <a:ext uri="{FF2B5EF4-FFF2-40B4-BE49-F238E27FC236}">
                <a16:creationId xmlns:a16="http://schemas.microsoft.com/office/drawing/2014/main" xmlns="" id="{4C6E6D16-681A-4336-A242-3CA0501892B3}"/>
              </a:ext>
            </a:extLst>
          </p:cNvPr>
          <p:cNvSpPr/>
          <p:nvPr/>
        </p:nvSpPr>
        <p:spPr>
          <a:xfrm>
            <a:off x="595816" y="2826771"/>
            <a:ext cx="11000368" cy="5746901"/>
          </a:xfrm>
          <a:prstGeom prst="roundRect">
            <a:avLst>
              <a:gd name="adj" fmla="val 4929"/>
            </a:avLst>
          </a:prstGeom>
          <a:noFill/>
          <a:ln w="19050">
            <a:gradFill>
              <a:gsLst>
                <a:gs pos="0">
                  <a:schemeClr val="bg1"/>
                </a:gs>
                <a:gs pos="62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xmlns="" id="{E24AA756-77BF-4C82-B082-D07EFF5A55B9}"/>
              </a:ext>
            </a:extLst>
          </p:cNvPr>
          <p:cNvSpPr/>
          <p:nvPr/>
        </p:nvSpPr>
        <p:spPr>
          <a:xfrm>
            <a:off x="871507" y="3170952"/>
            <a:ext cx="10448986" cy="5746901"/>
          </a:xfrm>
          <a:prstGeom prst="roundRect">
            <a:avLst>
              <a:gd name="adj" fmla="val 1267"/>
            </a:avLst>
          </a:prstGeom>
          <a:solidFill>
            <a:schemeClr val="bg1"/>
          </a:solidFill>
          <a:ln w="19050">
            <a:gradFill>
              <a:gsLst>
                <a:gs pos="0">
                  <a:schemeClr val="bg1"/>
                </a:gs>
                <a:gs pos="62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3FA94D97-09CB-4032-B629-E35F0F525315}"/>
              </a:ext>
            </a:extLst>
          </p:cNvPr>
          <p:cNvSpPr txBox="1"/>
          <p:nvPr/>
        </p:nvSpPr>
        <p:spPr>
          <a:xfrm>
            <a:off x="3449331" y="1583915"/>
            <a:ext cx="529333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6000" b="1" dirty="0">
                <a:solidFill>
                  <a:schemeClr val="bg1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WEDO</a:t>
            </a:r>
            <a:r>
              <a:rPr lang="zh-CN" altLang="en-US" sz="6000" b="1" dirty="0">
                <a:solidFill>
                  <a:schemeClr val="bg1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线上支付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D95B12F-1EE7-4DBB-A60C-6272E7FA9CE4}"/>
              </a:ext>
            </a:extLst>
          </p:cNvPr>
          <p:cNvGrpSpPr/>
          <p:nvPr/>
        </p:nvGrpSpPr>
        <p:grpSpPr>
          <a:xfrm>
            <a:off x="1189703" y="4464605"/>
            <a:ext cx="9812594" cy="5896327"/>
            <a:chOff x="1189703" y="4721340"/>
            <a:chExt cx="9812594" cy="5896327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xmlns="" id="{5FE0CEAE-07D7-46D2-9CF6-E0BE95C9F435}"/>
                </a:ext>
              </a:extLst>
            </p:cNvPr>
            <p:cNvSpPr/>
            <p:nvPr/>
          </p:nvSpPr>
          <p:spPr>
            <a:xfrm>
              <a:off x="1189703" y="4721340"/>
              <a:ext cx="9812594" cy="5746901"/>
            </a:xfrm>
            <a:prstGeom prst="roundRect">
              <a:avLst>
                <a:gd name="adj" fmla="val 3709"/>
              </a:avLst>
            </a:prstGeom>
            <a:solidFill>
              <a:srgbClr val="548FE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xmlns="" id="{A5790B4E-92E0-40A3-94CD-46AF9222AC36}"/>
                </a:ext>
              </a:extLst>
            </p:cNvPr>
            <p:cNvSpPr/>
            <p:nvPr/>
          </p:nvSpPr>
          <p:spPr>
            <a:xfrm>
              <a:off x="1249824" y="4798576"/>
              <a:ext cx="9692353" cy="5819091"/>
            </a:xfrm>
            <a:prstGeom prst="roundRect">
              <a:avLst>
                <a:gd name="adj" fmla="val 2446"/>
              </a:avLst>
            </a:prstGeom>
            <a:gradFill>
              <a:gsLst>
                <a:gs pos="0">
                  <a:srgbClr val="365DD6"/>
                </a:gs>
                <a:gs pos="100000">
                  <a:srgbClr val="1C1AD7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" name="图形 3">
            <a:extLst>
              <a:ext uri="{FF2B5EF4-FFF2-40B4-BE49-F238E27FC236}">
                <a16:creationId xmlns:a16="http://schemas.microsoft.com/office/drawing/2014/main" xmlns="" id="{7372D5C2-31E4-4452-83BC-A46DAF9F60E6}"/>
              </a:ext>
            </a:extLst>
          </p:cNvPr>
          <p:cNvSpPr/>
          <p:nvPr/>
        </p:nvSpPr>
        <p:spPr>
          <a:xfrm flipH="1">
            <a:off x="4849204" y="5584373"/>
            <a:ext cx="2493592" cy="2429378"/>
          </a:xfrm>
          <a:custGeom>
            <a:avLst/>
            <a:gdLst>
              <a:gd name="connsiteX0" fmla="*/ 2061495 w 3114000"/>
              <a:gd name="connsiteY0" fmla="*/ 1054137 h 3033810"/>
              <a:gd name="connsiteX1" fmla="*/ 2251656 w 3114000"/>
              <a:gd name="connsiteY1" fmla="*/ 1517451 h 3033810"/>
              <a:gd name="connsiteX2" fmla="*/ 2251656 w 3114000"/>
              <a:gd name="connsiteY2" fmla="*/ 1524831 h 3033810"/>
              <a:gd name="connsiteX3" fmla="*/ 2251591 w 3114000"/>
              <a:gd name="connsiteY3" fmla="*/ 1525854 h 3033810"/>
              <a:gd name="connsiteX4" fmla="*/ 2251559 w 3114000"/>
              <a:gd name="connsiteY4" fmla="*/ 1538857 h 3033810"/>
              <a:gd name="connsiteX5" fmla="*/ 1632913 w 3114000"/>
              <a:gd name="connsiteY5" fmla="*/ 3019112 h 3033810"/>
              <a:gd name="connsiteX6" fmla="*/ 1565175 w 3114000"/>
              <a:gd name="connsiteY6" fmla="*/ 3020416 h 3033810"/>
              <a:gd name="connsiteX7" fmla="*/ 1563877 w 3114000"/>
              <a:gd name="connsiteY7" fmla="*/ 2952659 h 3033810"/>
              <a:gd name="connsiteX8" fmla="*/ 1565045 w 3114000"/>
              <a:gd name="connsiteY8" fmla="*/ 2951486 h 3033810"/>
              <a:gd name="connsiteX9" fmla="*/ 2155841 w 3114000"/>
              <a:gd name="connsiteY9" fmla="*/ 1521284 h 3033810"/>
              <a:gd name="connsiteX10" fmla="*/ 2155841 w 3114000"/>
              <a:gd name="connsiteY10" fmla="*/ 1524864 h 3033810"/>
              <a:gd name="connsiteX11" fmla="*/ 1992637 w 3114000"/>
              <a:gd name="connsiteY11" fmla="*/ 1120844 h 3033810"/>
              <a:gd name="connsiteX12" fmla="*/ 1993736 w 3114000"/>
              <a:gd name="connsiteY12" fmla="*/ 1053067 h 3033810"/>
              <a:gd name="connsiteX13" fmla="*/ 2061495 w 3114000"/>
              <a:gd name="connsiteY13" fmla="*/ 1054170 h 3033810"/>
              <a:gd name="connsiteX14" fmla="*/ 1580950 w 3114000"/>
              <a:gd name="connsiteY14" fmla="*/ 1134520 h 3033810"/>
              <a:gd name="connsiteX15" fmla="*/ 1963733 w 3114000"/>
              <a:gd name="connsiteY15" fmla="*/ 1505376 h 3033810"/>
              <a:gd name="connsiteX16" fmla="*/ 1963987 w 3114000"/>
              <a:gd name="connsiteY16" fmla="*/ 1512851 h 3033810"/>
              <a:gd name="connsiteX17" fmla="*/ 1964210 w 3114000"/>
              <a:gd name="connsiteY17" fmla="*/ 1517451 h 3033810"/>
              <a:gd name="connsiteX18" fmla="*/ 1964210 w 3114000"/>
              <a:gd name="connsiteY18" fmla="*/ 1524831 h 3033810"/>
              <a:gd name="connsiteX19" fmla="*/ 1964147 w 3114000"/>
              <a:gd name="connsiteY19" fmla="*/ 1525854 h 3033810"/>
              <a:gd name="connsiteX20" fmla="*/ 1964115 w 3114000"/>
              <a:gd name="connsiteY20" fmla="*/ 1536172 h 3033810"/>
              <a:gd name="connsiteX21" fmla="*/ 1211326 w 3114000"/>
              <a:gd name="connsiteY21" fmla="*/ 2982092 h 3033810"/>
              <a:gd name="connsiteX22" fmla="*/ 1144433 w 3114000"/>
              <a:gd name="connsiteY22" fmla="*/ 2971214 h 3033810"/>
              <a:gd name="connsiteX23" fmla="*/ 1155307 w 3114000"/>
              <a:gd name="connsiteY23" fmla="*/ 2904297 h 3033810"/>
              <a:gd name="connsiteX24" fmla="*/ 1868394 w 3114000"/>
              <a:gd name="connsiteY24" fmla="*/ 1520614 h 3033810"/>
              <a:gd name="connsiteX25" fmla="*/ 1868394 w 3114000"/>
              <a:gd name="connsiteY25" fmla="*/ 1524831 h 3033810"/>
              <a:gd name="connsiteX26" fmla="*/ 1580950 w 3114000"/>
              <a:gd name="connsiteY26" fmla="*/ 1230362 h 3033810"/>
              <a:gd name="connsiteX27" fmla="*/ 1313210 w 3114000"/>
              <a:gd name="connsiteY27" fmla="*/ 1417388 h 3033810"/>
              <a:gd name="connsiteX28" fmla="*/ 1250836 w 3114000"/>
              <a:gd name="connsiteY28" fmla="*/ 1443850 h 3033810"/>
              <a:gd name="connsiteX29" fmla="*/ 1223751 w 3114000"/>
              <a:gd name="connsiteY29" fmla="*/ 1383110 h 3033810"/>
              <a:gd name="connsiteX30" fmla="*/ 1580950 w 3114000"/>
              <a:gd name="connsiteY30" fmla="*/ 1134520 h 3033810"/>
              <a:gd name="connsiteX31" fmla="*/ 2491194 w 3114000"/>
              <a:gd name="connsiteY31" fmla="*/ 1469530 h 3033810"/>
              <a:gd name="connsiteX32" fmla="*/ 2539100 w 3114000"/>
              <a:gd name="connsiteY32" fmla="*/ 1517451 h 3033810"/>
              <a:gd name="connsiteX33" fmla="*/ 2061240 w 3114000"/>
              <a:gd name="connsiteY33" fmla="*/ 2959026 h 3033810"/>
              <a:gd name="connsiteX34" fmla="*/ 1994184 w 3114000"/>
              <a:gd name="connsiteY34" fmla="*/ 2968724 h 3033810"/>
              <a:gd name="connsiteX35" fmla="*/ 1984491 w 3114000"/>
              <a:gd name="connsiteY35" fmla="*/ 2901647 h 3033810"/>
              <a:gd name="connsiteX36" fmla="*/ 2443285 w 3114000"/>
              <a:gd name="connsiteY36" fmla="*/ 1517451 h 3033810"/>
              <a:gd name="connsiteX37" fmla="*/ 2491194 w 3114000"/>
              <a:gd name="connsiteY37" fmla="*/ 1469530 h 3033810"/>
              <a:gd name="connsiteX38" fmla="*/ 1564979 w 3114000"/>
              <a:gd name="connsiteY38" fmla="*/ 1469530 h 3033810"/>
              <a:gd name="connsiteX39" fmla="*/ 1612889 w 3114000"/>
              <a:gd name="connsiteY39" fmla="*/ 1517451 h 3033810"/>
              <a:gd name="connsiteX40" fmla="*/ 821137 w 3114000"/>
              <a:gd name="connsiteY40" fmla="*/ 2852478 h 3033810"/>
              <a:gd name="connsiteX41" fmla="*/ 755962 w 3114000"/>
              <a:gd name="connsiteY41" fmla="*/ 2833959 h 3033810"/>
              <a:gd name="connsiteX42" fmla="*/ 774475 w 3114000"/>
              <a:gd name="connsiteY42" fmla="*/ 2768767 h 3033810"/>
              <a:gd name="connsiteX43" fmla="*/ 774984 w 3114000"/>
              <a:gd name="connsiteY43" fmla="*/ 2768485 h 3033810"/>
              <a:gd name="connsiteX44" fmla="*/ 1517073 w 3114000"/>
              <a:gd name="connsiteY44" fmla="*/ 1517451 h 3033810"/>
              <a:gd name="connsiteX45" fmla="*/ 1564979 w 3114000"/>
              <a:gd name="connsiteY45" fmla="*/ 1469530 h 3033810"/>
              <a:gd name="connsiteX46" fmla="*/ 2190719 w 3114000"/>
              <a:gd name="connsiteY46" fmla="*/ 441910 h 3033810"/>
              <a:gd name="connsiteX47" fmla="*/ 2826547 w 3114000"/>
              <a:gd name="connsiteY47" fmla="*/ 1516556 h 3033810"/>
              <a:gd name="connsiteX48" fmla="*/ 2826580 w 3114000"/>
              <a:gd name="connsiteY48" fmla="*/ 1517451 h 3033810"/>
              <a:gd name="connsiteX49" fmla="*/ 2826580 w 3114000"/>
              <a:gd name="connsiteY49" fmla="*/ 1524831 h 3033810"/>
              <a:gd name="connsiteX50" fmla="*/ 2826515 w 3114000"/>
              <a:gd name="connsiteY50" fmla="*/ 1525854 h 3033810"/>
              <a:gd name="connsiteX51" fmla="*/ 2826449 w 3114000"/>
              <a:gd name="connsiteY51" fmla="*/ 1544862 h 3033810"/>
              <a:gd name="connsiteX52" fmla="*/ 2558520 w 3114000"/>
              <a:gd name="connsiteY52" fmla="*/ 2690053 h 3033810"/>
              <a:gd name="connsiteX53" fmla="*/ 2494516 w 3114000"/>
              <a:gd name="connsiteY53" fmla="*/ 2712288 h 3033810"/>
              <a:gd name="connsiteX54" fmla="*/ 2472287 w 3114000"/>
              <a:gd name="connsiteY54" fmla="*/ 2648264 h 3033810"/>
              <a:gd name="connsiteX55" fmla="*/ 2730731 w 3114000"/>
              <a:gd name="connsiteY55" fmla="*/ 1519689 h 3033810"/>
              <a:gd name="connsiteX56" fmla="*/ 2730731 w 3114000"/>
              <a:gd name="connsiteY56" fmla="*/ 1524799 h 3033810"/>
              <a:gd name="connsiteX57" fmla="*/ 2143864 w 3114000"/>
              <a:gd name="connsiteY57" fmla="*/ 525485 h 3033810"/>
              <a:gd name="connsiteX58" fmla="*/ 2125499 w 3114000"/>
              <a:gd name="connsiteY58" fmla="*/ 460248 h 3033810"/>
              <a:gd name="connsiteX59" fmla="*/ 2190719 w 3114000"/>
              <a:gd name="connsiteY59" fmla="*/ 441878 h 3033810"/>
              <a:gd name="connsiteX60" fmla="*/ 1011488 w 3114000"/>
              <a:gd name="connsiteY60" fmla="*/ 2228143 h 3033810"/>
              <a:gd name="connsiteX61" fmla="*/ 1018658 w 3114000"/>
              <a:gd name="connsiteY61" fmla="*/ 2295535 h 3033810"/>
              <a:gd name="connsiteX62" fmla="*/ 1018643 w 3114000"/>
              <a:gd name="connsiteY62" fmla="*/ 2295553 h 3033810"/>
              <a:gd name="connsiteX63" fmla="*/ 520916 w 3114000"/>
              <a:gd name="connsiteY63" fmla="*/ 2666409 h 3033810"/>
              <a:gd name="connsiteX64" fmla="*/ 457940 w 3114000"/>
              <a:gd name="connsiteY64" fmla="*/ 2641414 h 3033810"/>
              <a:gd name="connsiteX65" fmla="*/ 482927 w 3114000"/>
              <a:gd name="connsiteY65" fmla="*/ 2578418 h 3033810"/>
              <a:gd name="connsiteX66" fmla="*/ 484634 w 3114000"/>
              <a:gd name="connsiteY66" fmla="*/ 2577722 h 3033810"/>
              <a:gd name="connsiteX67" fmla="*/ 944099 w 3114000"/>
              <a:gd name="connsiteY67" fmla="*/ 2235331 h 3033810"/>
              <a:gd name="connsiteX68" fmla="*/ 1011470 w 3114000"/>
              <a:gd name="connsiteY68" fmla="*/ 2228158 h 3033810"/>
              <a:gd name="connsiteX69" fmla="*/ 1011488 w 3114000"/>
              <a:gd name="connsiteY69" fmla="*/ 2228176 h 3033810"/>
              <a:gd name="connsiteX70" fmla="*/ 1580950 w 3114000"/>
              <a:gd name="connsiteY70" fmla="*/ 850145 h 3033810"/>
              <a:gd name="connsiteX71" fmla="*/ 1893307 w 3114000"/>
              <a:gd name="connsiteY71" fmla="*/ 927653 h 3033810"/>
              <a:gd name="connsiteX72" fmla="*/ 1914460 w 3114000"/>
              <a:gd name="connsiteY72" fmla="*/ 992036 h 3033810"/>
              <a:gd name="connsiteX73" fmla="*/ 1850097 w 3114000"/>
              <a:gd name="connsiteY73" fmla="*/ 1013199 h 3033810"/>
              <a:gd name="connsiteX74" fmla="*/ 1848435 w 3114000"/>
              <a:gd name="connsiteY74" fmla="*/ 1012316 h 3033810"/>
              <a:gd name="connsiteX75" fmla="*/ 1580950 w 3114000"/>
              <a:gd name="connsiteY75" fmla="*/ 945991 h 3033810"/>
              <a:gd name="connsiteX76" fmla="*/ 1006059 w 3114000"/>
              <a:gd name="connsiteY76" fmla="*/ 1524864 h 3033810"/>
              <a:gd name="connsiteX77" fmla="*/ 1005994 w 3114000"/>
              <a:gd name="connsiteY77" fmla="*/ 1525887 h 3033810"/>
              <a:gd name="connsiteX78" fmla="*/ 1005994 w 3114000"/>
              <a:gd name="connsiteY78" fmla="*/ 1530997 h 3033810"/>
              <a:gd name="connsiteX79" fmla="*/ 304532 w 3114000"/>
              <a:gd name="connsiteY79" fmla="*/ 2441015 h 3033810"/>
              <a:gd name="connsiteX80" fmla="*/ 245321 w 3114000"/>
              <a:gd name="connsiteY80" fmla="*/ 2408076 h 3033810"/>
              <a:gd name="connsiteX81" fmla="*/ 278249 w 3114000"/>
              <a:gd name="connsiteY81" fmla="*/ 2348845 h 3033810"/>
              <a:gd name="connsiteX82" fmla="*/ 278950 w 3114000"/>
              <a:gd name="connsiteY82" fmla="*/ 2348652 h 3033810"/>
              <a:gd name="connsiteX83" fmla="*/ 910244 w 3114000"/>
              <a:gd name="connsiteY83" fmla="*/ 1517451 h 3033810"/>
              <a:gd name="connsiteX84" fmla="*/ 910309 w 3114000"/>
              <a:gd name="connsiteY84" fmla="*/ 1515726 h 3033810"/>
              <a:gd name="connsiteX85" fmla="*/ 910309 w 3114000"/>
              <a:gd name="connsiteY85" fmla="*/ 1513554 h 3033810"/>
              <a:gd name="connsiteX86" fmla="*/ 1580950 w 3114000"/>
              <a:gd name="connsiteY86" fmla="*/ 850113 h 3033810"/>
              <a:gd name="connsiteX87" fmla="*/ 669109 w 3114000"/>
              <a:gd name="connsiteY87" fmla="*/ 1583903 h 3033810"/>
              <a:gd name="connsiteX88" fmla="*/ 707658 w 3114000"/>
              <a:gd name="connsiteY88" fmla="*/ 1639623 h 3033810"/>
              <a:gd name="connsiteX89" fmla="*/ 144649 w 3114000"/>
              <a:gd name="connsiteY89" fmla="*/ 2185205 h 3033810"/>
              <a:gd name="connsiteX90" fmla="*/ 89463 w 3114000"/>
              <a:gd name="connsiteY90" fmla="*/ 2145888 h 3033810"/>
              <a:gd name="connsiteX91" fmla="*/ 128767 w 3114000"/>
              <a:gd name="connsiteY91" fmla="*/ 2090684 h 3033810"/>
              <a:gd name="connsiteX92" fmla="*/ 130851 w 3114000"/>
              <a:gd name="connsiteY92" fmla="*/ 2090382 h 3033810"/>
              <a:gd name="connsiteX93" fmla="*/ 613377 w 3114000"/>
              <a:gd name="connsiteY93" fmla="*/ 1622464 h 3033810"/>
              <a:gd name="connsiteX94" fmla="*/ 669077 w 3114000"/>
              <a:gd name="connsiteY94" fmla="*/ 1583903 h 3033810"/>
              <a:gd name="connsiteX95" fmla="*/ 1246554 w 3114000"/>
              <a:gd name="connsiteY95" fmla="*/ 1520134 h 3033810"/>
              <a:gd name="connsiteX96" fmla="*/ 1292419 w 3114000"/>
              <a:gd name="connsiteY96" fmla="*/ 1570005 h 3033810"/>
              <a:gd name="connsiteX97" fmla="*/ 1117075 w 3114000"/>
              <a:gd name="connsiteY97" fmla="*/ 2154821 h 3033810"/>
              <a:gd name="connsiteX98" fmla="*/ 1051732 w 3114000"/>
              <a:gd name="connsiteY98" fmla="*/ 2172726 h 3033810"/>
              <a:gd name="connsiteX99" fmla="*/ 1033832 w 3114000"/>
              <a:gd name="connsiteY99" fmla="*/ 2107362 h 3033810"/>
              <a:gd name="connsiteX100" fmla="*/ 1034996 w 3114000"/>
              <a:gd name="connsiteY100" fmla="*/ 2105430 h 3033810"/>
              <a:gd name="connsiteX101" fmla="*/ 1196668 w 3114000"/>
              <a:gd name="connsiteY101" fmla="*/ 1566013 h 3033810"/>
              <a:gd name="connsiteX102" fmla="*/ 1246533 w 3114000"/>
              <a:gd name="connsiteY102" fmla="*/ 1520134 h 3033810"/>
              <a:gd name="connsiteX103" fmla="*/ 1246554 w 3114000"/>
              <a:gd name="connsiteY103" fmla="*/ 1520134 h 3033810"/>
              <a:gd name="connsiteX104" fmla="*/ 1580950 w 3114000"/>
              <a:gd name="connsiteY104" fmla="*/ 283190 h 3033810"/>
              <a:gd name="connsiteX105" fmla="*/ 2032430 w 3114000"/>
              <a:gd name="connsiteY105" fmla="*/ 367311 h 3033810"/>
              <a:gd name="connsiteX106" fmla="*/ 2058926 w 3114000"/>
              <a:gd name="connsiteY106" fmla="*/ 429687 h 3033810"/>
              <a:gd name="connsiteX107" fmla="*/ 1997810 w 3114000"/>
              <a:gd name="connsiteY107" fmla="*/ 456671 h 3033810"/>
              <a:gd name="connsiteX108" fmla="*/ 1580950 w 3114000"/>
              <a:gd name="connsiteY108" fmla="*/ 379036 h 3033810"/>
              <a:gd name="connsiteX109" fmla="*/ 431169 w 3114000"/>
              <a:gd name="connsiteY109" fmla="*/ 1524831 h 3033810"/>
              <a:gd name="connsiteX110" fmla="*/ 431009 w 3114000"/>
              <a:gd name="connsiteY110" fmla="*/ 1528634 h 3033810"/>
              <a:gd name="connsiteX111" fmla="*/ 202266 w 3114000"/>
              <a:gd name="connsiteY111" fmla="*/ 1874795 h 3033810"/>
              <a:gd name="connsiteX112" fmla="*/ 47907 w 3114000"/>
              <a:gd name="connsiteY112" fmla="*/ 1907763 h 3033810"/>
              <a:gd name="connsiteX113" fmla="*/ 0 w 3114000"/>
              <a:gd name="connsiteY113" fmla="*/ 1859842 h 3033810"/>
              <a:gd name="connsiteX114" fmla="*/ 47907 w 3114000"/>
              <a:gd name="connsiteY114" fmla="*/ 1811920 h 3033810"/>
              <a:gd name="connsiteX115" fmla="*/ 163077 w 3114000"/>
              <a:gd name="connsiteY115" fmla="*/ 1787320 h 3033810"/>
              <a:gd name="connsiteX116" fmla="*/ 335353 w 3114000"/>
              <a:gd name="connsiteY116" fmla="*/ 1517451 h 3033810"/>
              <a:gd name="connsiteX117" fmla="*/ 335418 w 3114000"/>
              <a:gd name="connsiteY117" fmla="*/ 1515726 h 3033810"/>
              <a:gd name="connsiteX118" fmla="*/ 335513 w 3114000"/>
              <a:gd name="connsiteY118" fmla="*/ 1504288 h 3033810"/>
              <a:gd name="connsiteX119" fmla="*/ 1580950 w 3114000"/>
              <a:gd name="connsiteY119" fmla="*/ 283222 h 3033810"/>
              <a:gd name="connsiteX120" fmla="*/ 2853312 w 3114000"/>
              <a:gd name="connsiteY120" fmla="*/ 674015 h 3033810"/>
              <a:gd name="connsiteX121" fmla="*/ 3114000 w 3114000"/>
              <a:gd name="connsiteY121" fmla="*/ 1524831 h 3033810"/>
              <a:gd name="connsiteX122" fmla="*/ 3066088 w 3114000"/>
              <a:gd name="connsiteY122" fmla="*/ 1572753 h 3033810"/>
              <a:gd name="connsiteX123" fmla="*/ 3018175 w 3114000"/>
              <a:gd name="connsiteY123" fmla="*/ 1524831 h 3033810"/>
              <a:gd name="connsiteX124" fmla="*/ 2774010 w 3114000"/>
              <a:gd name="connsiteY124" fmla="*/ 727719 h 3033810"/>
              <a:gd name="connsiteX125" fmla="*/ 2788457 w 3114000"/>
              <a:gd name="connsiteY125" fmla="*/ 661507 h 3033810"/>
              <a:gd name="connsiteX126" fmla="*/ 2853312 w 3114000"/>
              <a:gd name="connsiteY126" fmla="*/ 673983 h 3033810"/>
              <a:gd name="connsiteX127" fmla="*/ 476266 w 3114000"/>
              <a:gd name="connsiteY127" fmla="*/ 536541 h 3033810"/>
              <a:gd name="connsiteX128" fmla="*/ 481846 w 3114000"/>
              <a:gd name="connsiteY128" fmla="*/ 604083 h 3033810"/>
              <a:gd name="connsiteX129" fmla="*/ 481822 w 3114000"/>
              <a:gd name="connsiteY129" fmla="*/ 604110 h 3033810"/>
              <a:gd name="connsiteX130" fmla="*/ 143723 w 3114000"/>
              <a:gd name="connsiteY130" fmla="*/ 1524799 h 3033810"/>
              <a:gd name="connsiteX131" fmla="*/ 95815 w 3114000"/>
              <a:gd name="connsiteY131" fmla="*/ 1572723 h 3033810"/>
              <a:gd name="connsiteX132" fmla="*/ 47907 w 3114000"/>
              <a:gd name="connsiteY132" fmla="*/ 1524799 h 3033810"/>
              <a:gd name="connsiteX133" fmla="*/ 408747 w 3114000"/>
              <a:gd name="connsiteY133" fmla="*/ 542036 h 3033810"/>
              <a:gd name="connsiteX134" fmla="*/ 476266 w 3114000"/>
              <a:gd name="connsiteY134" fmla="*/ 536476 h 3033810"/>
              <a:gd name="connsiteX135" fmla="*/ 1063006 w 3114000"/>
              <a:gd name="connsiteY135" fmla="*/ 774588 h 3033810"/>
              <a:gd name="connsiteX136" fmla="*/ 1054381 w 3114000"/>
              <a:gd name="connsiteY136" fmla="*/ 841808 h 3033810"/>
              <a:gd name="connsiteX137" fmla="*/ 720147 w 3114000"/>
              <a:gd name="connsiteY137" fmla="*/ 1472722 h 3033810"/>
              <a:gd name="connsiteX138" fmla="*/ 670472 w 3114000"/>
              <a:gd name="connsiteY138" fmla="*/ 1518812 h 3033810"/>
              <a:gd name="connsiteX139" fmla="*/ 624400 w 3114000"/>
              <a:gd name="connsiteY139" fmla="*/ 1469124 h 3033810"/>
              <a:gd name="connsiteX140" fmla="*/ 624524 w 3114000"/>
              <a:gd name="connsiteY140" fmla="*/ 1467037 h 3033810"/>
              <a:gd name="connsiteX141" fmla="*/ 995807 w 3114000"/>
              <a:gd name="connsiteY141" fmla="*/ 765963 h 3033810"/>
              <a:gd name="connsiteX142" fmla="*/ 1063006 w 3114000"/>
              <a:gd name="connsiteY142" fmla="*/ 774588 h 3033810"/>
              <a:gd name="connsiteX143" fmla="*/ 1580950 w 3114000"/>
              <a:gd name="connsiteY143" fmla="*/ 566539 h 3033810"/>
              <a:gd name="connsiteX144" fmla="*/ 2512240 w 3114000"/>
              <a:gd name="connsiteY144" fmla="*/ 1298572 h 3033810"/>
              <a:gd name="connsiteX145" fmla="*/ 2476948 w 3114000"/>
              <a:gd name="connsiteY145" fmla="*/ 1356431 h 3033810"/>
              <a:gd name="connsiteX146" fmla="*/ 2419109 w 3114000"/>
              <a:gd name="connsiteY146" fmla="*/ 1321127 h 3033810"/>
              <a:gd name="connsiteX147" fmla="*/ 1580950 w 3114000"/>
              <a:gd name="connsiteY147" fmla="*/ 662352 h 3033810"/>
              <a:gd name="connsiteX148" fmla="*/ 1206375 w 3114000"/>
              <a:gd name="connsiteY148" fmla="*/ 747753 h 3033810"/>
              <a:gd name="connsiteX149" fmla="*/ 1142110 w 3114000"/>
              <a:gd name="connsiteY149" fmla="*/ 726296 h 3033810"/>
              <a:gd name="connsiteX150" fmla="*/ 1163557 w 3114000"/>
              <a:gd name="connsiteY150" fmla="*/ 662011 h 3033810"/>
              <a:gd name="connsiteX151" fmla="*/ 1164697 w 3114000"/>
              <a:gd name="connsiteY151" fmla="*/ 661460 h 3033810"/>
              <a:gd name="connsiteX152" fmla="*/ 1580950 w 3114000"/>
              <a:gd name="connsiteY152" fmla="*/ 566539 h 3033810"/>
              <a:gd name="connsiteX153" fmla="*/ 1580950 w 3114000"/>
              <a:gd name="connsiteY153" fmla="*/ 0 h 3033810"/>
              <a:gd name="connsiteX154" fmla="*/ 2752480 w 3114000"/>
              <a:gd name="connsiteY154" fmla="*/ 541268 h 3033810"/>
              <a:gd name="connsiteX155" fmla="*/ 2747004 w 3114000"/>
              <a:gd name="connsiteY155" fmla="*/ 608823 h 3033810"/>
              <a:gd name="connsiteX156" fmla="*/ 2679471 w 3114000"/>
              <a:gd name="connsiteY156" fmla="*/ 603345 h 3033810"/>
              <a:gd name="connsiteX157" fmla="*/ 1580950 w 3114000"/>
              <a:gd name="connsiteY157" fmla="*/ 95845 h 3033810"/>
              <a:gd name="connsiteX158" fmla="*/ 602868 w 3114000"/>
              <a:gd name="connsiteY158" fmla="*/ 477786 h 3033810"/>
              <a:gd name="connsiteX159" fmla="*/ 535159 w 3114000"/>
              <a:gd name="connsiteY159" fmla="*/ 475104 h 3033810"/>
              <a:gd name="connsiteX160" fmla="*/ 537841 w 3114000"/>
              <a:gd name="connsiteY160" fmla="*/ 407374 h 3033810"/>
              <a:gd name="connsiteX161" fmla="*/ 1580950 w 3114000"/>
              <a:gd name="connsiteY161" fmla="*/ 0 h 3033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</a:cxnLst>
            <a:rect l="l" t="t" r="r" b="b"/>
            <a:pathLst>
              <a:path w="3114000" h="3033810">
                <a:moveTo>
                  <a:pt x="2061495" y="1054137"/>
                </a:moveTo>
                <a:cubicBezTo>
                  <a:pt x="2181987" y="1178431"/>
                  <a:pt x="2250074" y="1344320"/>
                  <a:pt x="2251656" y="1517451"/>
                </a:cubicBezTo>
                <a:lnTo>
                  <a:pt x="2251656" y="1524831"/>
                </a:lnTo>
                <a:lnTo>
                  <a:pt x="2251591" y="1525854"/>
                </a:lnTo>
                <a:lnTo>
                  <a:pt x="2251559" y="1538857"/>
                </a:lnTo>
                <a:cubicBezTo>
                  <a:pt x="2246003" y="2101787"/>
                  <a:pt x="2021571" y="2628616"/>
                  <a:pt x="1632913" y="3019112"/>
                </a:cubicBezTo>
                <a:cubicBezTo>
                  <a:pt x="1614566" y="3038199"/>
                  <a:pt x="1584239" y="3038763"/>
                  <a:pt x="1565175" y="3020416"/>
                </a:cubicBezTo>
                <a:cubicBezTo>
                  <a:pt x="1546111" y="3002069"/>
                  <a:pt x="1545530" y="2971718"/>
                  <a:pt x="1563877" y="2952659"/>
                </a:cubicBezTo>
                <a:cubicBezTo>
                  <a:pt x="1564259" y="2952259"/>
                  <a:pt x="1564648" y="2951871"/>
                  <a:pt x="1565045" y="2951486"/>
                </a:cubicBezTo>
                <a:cubicBezTo>
                  <a:pt x="1940002" y="2574752"/>
                  <a:pt x="2154851" y="2065238"/>
                  <a:pt x="2155841" y="1521284"/>
                </a:cubicBezTo>
                <a:lnTo>
                  <a:pt x="2155841" y="1524864"/>
                </a:lnTo>
                <a:cubicBezTo>
                  <a:pt x="2155841" y="1371799"/>
                  <a:pt x="2096627" y="1228255"/>
                  <a:pt x="1992637" y="1120844"/>
                </a:cubicBezTo>
                <a:cubicBezTo>
                  <a:pt x="1974228" y="1101824"/>
                  <a:pt x="1974722" y="1071479"/>
                  <a:pt x="1993736" y="1053067"/>
                </a:cubicBezTo>
                <a:cubicBezTo>
                  <a:pt x="2012753" y="1034655"/>
                  <a:pt x="2043088" y="1035147"/>
                  <a:pt x="2061495" y="1054170"/>
                </a:cubicBezTo>
                <a:close/>
                <a:moveTo>
                  <a:pt x="1580950" y="1134520"/>
                </a:moveTo>
                <a:cubicBezTo>
                  <a:pt x="1786410" y="1134520"/>
                  <a:pt x="1953797" y="1299052"/>
                  <a:pt x="1963733" y="1505376"/>
                </a:cubicBezTo>
                <a:lnTo>
                  <a:pt x="1963987" y="1512851"/>
                </a:lnTo>
                <a:cubicBezTo>
                  <a:pt x="1964147" y="1514351"/>
                  <a:pt x="1964210" y="1515886"/>
                  <a:pt x="1964210" y="1517451"/>
                </a:cubicBezTo>
                <a:lnTo>
                  <a:pt x="1964210" y="1524831"/>
                </a:lnTo>
                <a:lnTo>
                  <a:pt x="1964147" y="1525854"/>
                </a:lnTo>
                <a:lnTo>
                  <a:pt x="1964115" y="1536172"/>
                </a:lnTo>
                <a:cubicBezTo>
                  <a:pt x="1958141" y="2115747"/>
                  <a:pt x="1675646" y="2647656"/>
                  <a:pt x="1211326" y="2982092"/>
                </a:cubicBezTo>
                <a:cubicBezTo>
                  <a:pt x="1189850" y="2997563"/>
                  <a:pt x="1159900" y="2992703"/>
                  <a:pt x="1144433" y="2971214"/>
                </a:cubicBezTo>
                <a:cubicBezTo>
                  <a:pt x="1128963" y="2949731"/>
                  <a:pt x="1133831" y="2919771"/>
                  <a:pt x="1155307" y="2904297"/>
                </a:cubicBezTo>
                <a:cubicBezTo>
                  <a:pt x="1599155" y="2584687"/>
                  <a:pt x="1867375" y="2075013"/>
                  <a:pt x="1868394" y="1520614"/>
                </a:cubicBezTo>
                <a:lnTo>
                  <a:pt x="1868394" y="1524831"/>
                </a:lnTo>
                <a:cubicBezTo>
                  <a:pt x="1868394" y="1361992"/>
                  <a:pt x="1739493" y="1230362"/>
                  <a:pt x="1580950" y="1230362"/>
                </a:cubicBezTo>
                <a:cubicBezTo>
                  <a:pt x="1461756" y="1230362"/>
                  <a:pt x="1356103" y="1305410"/>
                  <a:pt x="1313210" y="1417388"/>
                </a:cubicBezTo>
                <a:cubicBezTo>
                  <a:pt x="1303290" y="1441927"/>
                  <a:pt x="1275364" y="1453773"/>
                  <a:pt x="1250836" y="1443850"/>
                </a:cubicBezTo>
                <a:cubicBezTo>
                  <a:pt x="1226945" y="1434185"/>
                  <a:pt x="1214977" y="1407346"/>
                  <a:pt x="1223751" y="1383110"/>
                </a:cubicBezTo>
                <a:cubicBezTo>
                  <a:pt x="1280602" y="1234547"/>
                  <a:pt x="1421512" y="1134520"/>
                  <a:pt x="1580950" y="1134520"/>
                </a:cubicBezTo>
                <a:close/>
                <a:moveTo>
                  <a:pt x="2491194" y="1469530"/>
                </a:moveTo>
                <a:cubicBezTo>
                  <a:pt x="2517651" y="1469530"/>
                  <a:pt x="2539100" y="1490983"/>
                  <a:pt x="2539100" y="1517451"/>
                </a:cubicBezTo>
                <a:cubicBezTo>
                  <a:pt x="2539100" y="2044600"/>
                  <a:pt x="2369668" y="2546126"/>
                  <a:pt x="2061240" y="2959026"/>
                </a:cubicBezTo>
                <a:cubicBezTo>
                  <a:pt x="2045400" y="2980224"/>
                  <a:pt x="2015378" y="2984552"/>
                  <a:pt x="1994184" y="2968724"/>
                </a:cubicBezTo>
                <a:cubicBezTo>
                  <a:pt x="1972992" y="2952876"/>
                  <a:pt x="1968651" y="2922845"/>
                  <a:pt x="1984491" y="2901647"/>
                </a:cubicBezTo>
                <a:cubicBezTo>
                  <a:pt x="2280656" y="2505167"/>
                  <a:pt x="2443285" y="2023737"/>
                  <a:pt x="2443285" y="1517451"/>
                </a:cubicBezTo>
                <a:cubicBezTo>
                  <a:pt x="2443285" y="1490983"/>
                  <a:pt x="2464734" y="1469530"/>
                  <a:pt x="2491194" y="1469530"/>
                </a:cubicBezTo>
                <a:close/>
                <a:moveTo>
                  <a:pt x="1564979" y="1469530"/>
                </a:moveTo>
                <a:cubicBezTo>
                  <a:pt x="1591439" y="1469530"/>
                  <a:pt x="1612889" y="1490983"/>
                  <a:pt x="1612889" y="1517451"/>
                </a:cubicBezTo>
                <a:cubicBezTo>
                  <a:pt x="1612889" y="2078434"/>
                  <a:pt x="1305672" y="2585739"/>
                  <a:pt x="821137" y="2852478"/>
                </a:cubicBezTo>
                <a:cubicBezTo>
                  <a:pt x="798028" y="2865368"/>
                  <a:pt x="768848" y="2857075"/>
                  <a:pt x="755962" y="2833959"/>
                </a:cubicBezTo>
                <a:cubicBezTo>
                  <a:pt x="743075" y="2810843"/>
                  <a:pt x="751363" y="2781657"/>
                  <a:pt x="774475" y="2768767"/>
                </a:cubicBezTo>
                <a:cubicBezTo>
                  <a:pt x="774644" y="2768672"/>
                  <a:pt x="774812" y="2768577"/>
                  <a:pt x="774984" y="2768485"/>
                </a:cubicBezTo>
                <a:cubicBezTo>
                  <a:pt x="1229211" y="2518425"/>
                  <a:pt x="1517073" y="2043098"/>
                  <a:pt x="1517073" y="1517451"/>
                </a:cubicBezTo>
                <a:cubicBezTo>
                  <a:pt x="1517073" y="1490983"/>
                  <a:pt x="1538522" y="1469530"/>
                  <a:pt x="1564979" y="1469530"/>
                </a:cubicBezTo>
                <a:close/>
                <a:moveTo>
                  <a:pt x="2190719" y="441910"/>
                </a:moveTo>
                <a:cubicBezTo>
                  <a:pt x="2577875" y="659000"/>
                  <a:pt x="2823546" y="1066085"/>
                  <a:pt x="2826547" y="1516556"/>
                </a:cubicBezTo>
                <a:lnTo>
                  <a:pt x="2826580" y="1517451"/>
                </a:lnTo>
                <a:lnTo>
                  <a:pt x="2826580" y="1524831"/>
                </a:lnTo>
                <a:lnTo>
                  <a:pt x="2826515" y="1525854"/>
                </a:lnTo>
                <a:lnTo>
                  <a:pt x="2826449" y="1544862"/>
                </a:lnTo>
                <a:cubicBezTo>
                  <a:pt x="2822426" y="1946837"/>
                  <a:pt x="2730222" y="2335777"/>
                  <a:pt x="2558520" y="2690053"/>
                </a:cubicBezTo>
                <a:cubicBezTo>
                  <a:pt x="2546985" y="2713871"/>
                  <a:pt x="2518329" y="2723827"/>
                  <a:pt x="2494516" y="2712288"/>
                </a:cubicBezTo>
                <a:cubicBezTo>
                  <a:pt x="2470702" y="2700750"/>
                  <a:pt x="2460749" y="2672082"/>
                  <a:pt x="2472287" y="2648264"/>
                </a:cubicBezTo>
                <a:cubicBezTo>
                  <a:pt x="2641272" y="2299548"/>
                  <a:pt x="2730411" y="1916039"/>
                  <a:pt x="2730731" y="1519689"/>
                </a:cubicBezTo>
                <a:lnTo>
                  <a:pt x="2730731" y="1524799"/>
                </a:lnTo>
                <a:cubicBezTo>
                  <a:pt x="2730731" y="1106116"/>
                  <a:pt x="2503491" y="727112"/>
                  <a:pt x="2143864" y="525485"/>
                </a:cubicBezTo>
                <a:cubicBezTo>
                  <a:pt x="2120782" y="512545"/>
                  <a:pt x="2112560" y="483335"/>
                  <a:pt x="2125499" y="460248"/>
                </a:cubicBezTo>
                <a:cubicBezTo>
                  <a:pt x="2138439" y="437159"/>
                  <a:pt x="2167637" y="428934"/>
                  <a:pt x="2190719" y="441878"/>
                </a:cubicBezTo>
                <a:close/>
                <a:moveTo>
                  <a:pt x="1011488" y="2228143"/>
                </a:moveTo>
                <a:cubicBezTo>
                  <a:pt x="1032072" y="2244771"/>
                  <a:pt x="1035281" y="2274944"/>
                  <a:pt x="1018658" y="2295535"/>
                </a:cubicBezTo>
                <a:cubicBezTo>
                  <a:pt x="1018652" y="2295541"/>
                  <a:pt x="1018646" y="2295547"/>
                  <a:pt x="1018643" y="2295553"/>
                </a:cubicBezTo>
                <a:cubicBezTo>
                  <a:pt x="886578" y="2459104"/>
                  <a:pt x="715383" y="2586664"/>
                  <a:pt x="520916" y="2666409"/>
                </a:cubicBezTo>
                <a:cubicBezTo>
                  <a:pt x="496625" y="2676905"/>
                  <a:pt x="468429" y="2665713"/>
                  <a:pt x="457940" y="2641414"/>
                </a:cubicBezTo>
                <a:cubicBezTo>
                  <a:pt x="447451" y="2617116"/>
                  <a:pt x="458636" y="2588914"/>
                  <a:pt x="482927" y="2578418"/>
                </a:cubicBezTo>
                <a:cubicBezTo>
                  <a:pt x="483493" y="2578175"/>
                  <a:pt x="484059" y="2577944"/>
                  <a:pt x="484634" y="2577722"/>
                </a:cubicBezTo>
                <a:cubicBezTo>
                  <a:pt x="664152" y="2504085"/>
                  <a:pt x="822185" y="2386318"/>
                  <a:pt x="944099" y="2235331"/>
                </a:cubicBezTo>
                <a:cubicBezTo>
                  <a:pt x="960722" y="2214740"/>
                  <a:pt x="990886" y="2211530"/>
                  <a:pt x="1011470" y="2228158"/>
                </a:cubicBezTo>
                <a:cubicBezTo>
                  <a:pt x="1011476" y="2228164"/>
                  <a:pt x="1011482" y="2228170"/>
                  <a:pt x="1011488" y="2228176"/>
                </a:cubicBezTo>
                <a:close/>
                <a:moveTo>
                  <a:pt x="1580950" y="850145"/>
                </a:moveTo>
                <a:cubicBezTo>
                  <a:pt x="1691264" y="850145"/>
                  <a:pt x="1797812" y="876981"/>
                  <a:pt x="1893307" y="927653"/>
                </a:cubicBezTo>
                <a:cubicBezTo>
                  <a:pt x="1916922" y="939589"/>
                  <a:pt x="1926392" y="968413"/>
                  <a:pt x="1914460" y="992036"/>
                </a:cubicBezTo>
                <a:cubicBezTo>
                  <a:pt x="1902528" y="1015659"/>
                  <a:pt x="1873713" y="1025135"/>
                  <a:pt x="1850097" y="1013199"/>
                </a:cubicBezTo>
                <a:cubicBezTo>
                  <a:pt x="1849537" y="1012914"/>
                  <a:pt x="1848983" y="1012621"/>
                  <a:pt x="1848435" y="1012316"/>
                </a:cubicBezTo>
                <a:cubicBezTo>
                  <a:pt x="1766051" y="968624"/>
                  <a:pt x="1674197" y="945846"/>
                  <a:pt x="1580950" y="945991"/>
                </a:cubicBezTo>
                <a:cubicBezTo>
                  <a:pt x="1263482" y="945991"/>
                  <a:pt x="1006059" y="1205091"/>
                  <a:pt x="1006059" y="1524864"/>
                </a:cubicBezTo>
                <a:lnTo>
                  <a:pt x="1005994" y="1525887"/>
                </a:lnTo>
                <a:lnTo>
                  <a:pt x="1005994" y="1530997"/>
                </a:lnTo>
                <a:cubicBezTo>
                  <a:pt x="999991" y="1958625"/>
                  <a:pt x="711715" y="2328044"/>
                  <a:pt x="304532" y="2441015"/>
                </a:cubicBezTo>
                <a:cubicBezTo>
                  <a:pt x="279089" y="2448274"/>
                  <a:pt x="252579" y="2433528"/>
                  <a:pt x="245321" y="2408076"/>
                </a:cubicBezTo>
                <a:cubicBezTo>
                  <a:pt x="238063" y="2382625"/>
                  <a:pt x="252806" y="2356106"/>
                  <a:pt x="278249" y="2348845"/>
                </a:cubicBezTo>
                <a:cubicBezTo>
                  <a:pt x="278482" y="2348780"/>
                  <a:pt x="278716" y="2348714"/>
                  <a:pt x="278950" y="2348652"/>
                </a:cubicBezTo>
                <a:cubicBezTo>
                  <a:pt x="649180" y="2245874"/>
                  <a:pt x="910244" y="1907413"/>
                  <a:pt x="910244" y="1517451"/>
                </a:cubicBezTo>
                <a:lnTo>
                  <a:pt x="910309" y="1515726"/>
                </a:lnTo>
                <a:lnTo>
                  <a:pt x="910309" y="1513554"/>
                </a:lnTo>
                <a:cubicBezTo>
                  <a:pt x="916312" y="1146212"/>
                  <a:pt x="1214233" y="850113"/>
                  <a:pt x="1580950" y="850113"/>
                </a:cubicBezTo>
                <a:close/>
                <a:moveTo>
                  <a:pt x="669109" y="1583903"/>
                </a:moveTo>
                <a:cubicBezTo>
                  <a:pt x="695134" y="1588646"/>
                  <a:pt x="712390" y="1613587"/>
                  <a:pt x="707658" y="1639623"/>
                </a:cubicBezTo>
                <a:cubicBezTo>
                  <a:pt x="656078" y="1923196"/>
                  <a:pt x="428837" y="2143896"/>
                  <a:pt x="144649" y="2185205"/>
                </a:cubicBezTo>
                <a:cubicBezTo>
                  <a:pt x="118556" y="2189591"/>
                  <a:pt x="93849" y="2171988"/>
                  <a:pt x="89463" y="2145888"/>
                </a:cubicBezTo>
                <a:cubicBezTo>
                  <a:pt x="85077" y="2119787"/>
                  <a:pt x="102674" y="2095070"/>
                  <a:pt x="128767" y="2090684"/>
                </a:cubicBezTo>
                <a:cubicBezTo>
                  <a:pt x="129459" y="2090568"/>
                  <a:pt x="130154" y="2090467"/>
                  <a:pt x="130851" y="2090382"/>
                </a:cubicBezTo>
                <a:cubicBezTo>
                  <a:pt x="374222" y="2054983"/>
                  <a:pt x="569142" y="1865657"/>
                  <a:pt x="613377" y="1622464"/>
                </a:cubicBezTo>
                <a:cubicBezTo>
                  <a:pt x="618118" y="1596435"/>
                  <a:pt x="643052" y="1579173"/>
                  <a:pt x="669077" y="1583903"/>
                </a:cubicBezTo>
                <a:close/>
                <a:moveTo>
                  <a:pt x="1246554" y="1520134"/>
                </a:moveTo>
                <a:cubicBezTo>
                  <a:pt x="1272984" y="1521242"/>
                  <a:pt x="1293518" y="1543567"/>
                  <a:pt x="1292419" y="1570005"/>
                </a:cubicBezTo>
                <a:cubicBezTo>
                  <a:pt x="1283962" y="1776575"/>
                  <a:pt x="1223662" y="1977692"/>
                  <a:pt x="1117075" y="2154821"/>
                </a:cubicBezTo>
                <a:cubicBezTo>
                  <a:pt x="1103976" y="2177815"/>
                  <a:pt x="1074719" y="2185833"/>
                  <a:pt x="1051732" y="2172726"/>
                </a:cubicBezTo>
                <a:cubicBezTo>
                  <a:pt x="1028744" y="2159620"/>
                  <a:pt x="1020732" y="2130357"/>
                  <a:pt x="1033832" y="2107362"/>
                </a:cubicBezTo>
                <a:cubicBezTo>
                  <a:pt x="1034205" y="2106707"/>
                  <a:pt x="1034593" y="2106064"/>
                  <a:pt x="1034996" y="2105430"/>
                </a:cubicBezTo>
                <a:cubicBezTo>
                  <a:pt x="1133292" y="1942047"/>
                  <a:pt x="1188893" y="1756542"/>
                  <a:pt x="1196668" y="1566013"/>
                </a:cubicBezTo>
                <a:cubicBezTo>
                  <a:pt x="1197774" y="1539568"/>
                  <a:pt x="1220100" y="1519028"/>
                  <a:pt x="1246533" y="1520134"/>
                </a:cubicBezTo>
                <a:cubicBezTo>
                  <a:pt x="1246542" y="1520134"/>
                  <a:pt x="1246548" y="1520134"/>
                  <a:pt x="1246554" y="1520134"/>
                </a:cubicBezTo>
                <a:close/>
                <a:moveTo>
                  <a:pt x="1580950" y="283190"/>
                </a:moveTo>
                <a:cubicBezTo>
                  <a:pt x="1737289" y="283190"/>
                  <a:pt x="1889731" y="311944"/>
                  <a:pt x="2032430" y="367311"/>
                </a:cubicBezTo>
                <a:cubicBezTo>
                  <a:pt x="2056967" y="377216"/>
                  <a:pt x="2068828" y="405143"/>
                  <a:pt x="2058926" y="429687"/>
                </a:cubicBezTo>
                <a:cubicBezTo>
                  <a:pt x="2049216" y="453749"/>
                  <a:pt x="2022125" y="465711"/>
                  <a:pt x="1997810" y="456671"/>
                </a:cubicBezTo>
                <a:cubicBezTo>
                  <a:pt x="1864865" y="405181"/>
                  <a:pt x="1723511" y="378858"/>
                  <a:pt x="1580950" y="379036"/>
                </a:cubicBezTo>
                <a:cubicBezTo>
                  <a:pt x="945919" y="379036"/>
                  <a:pt x="431169" y="892062"/>
                  <a:pt x="431169" y="1524831"/>
                </a:cubicBezTo>
                <a:lnTo>
                  <a:pt x="431009" y="1528634"/>
                </a:lnTo>
                <a:cubicBezTo>
                  <a:pt x="426792" y="1680164"/>
                  <a:pt x="337012" y="1814381"/>
                  <a:pt x="202266" y="1874795"/>
                </a:cubicBezTo>
                <a:cubicBezTo>
                  <a:pt x="153721" y="1896574"/>
                  <a:pt x="101112" y="1907814"/>
                  <a:pt x="47907" y="1907763"/>
                </a:cubicBezTo>
                <a:cubicBezTo>
                  <a:pt x="21449" y="1907763"/>
                  <a:pt x="0" y="1886310"/>
                  <a:pt x="0" y="1859842"/>
                </a:cubicBezTo>
                <a:cubicBezTo>
                  <a:pt x="0" y="1833374"/>
                  <a:pt x="21449" y="1811920"/>
                  <a:pt x="47907" y="1811920"/>
                </a:cubicBezTo>
                <a:cubicBezTo>
                  <a:pt x="88118" y="1811920"/>
                  <a:pt x="127115" y="1803485"/>
                  <a:pt x="163077" y="1787320"/>
                </a:cubicBezTo>
                <a:cubicBezTo>
                  <a:pt x="266781" y="1740866"/>
                  <a:pt x="335353" y="1635660"/>
                  <a:pt x="335353" y="1517451"/>
                </a:cubicBezTo>
                <a:lnTo>
                  <a:pt x="335418" y="1515726"/>
                </a:lnTo>
                <a:lnTo>
                  <a:pt x="335513" y="1504288"/>
                </a:lnTo>
                <a:cubicBezTo>
                  <a:pt x="346533" y="828005"/>
                  <a:pt x="899926" y="283222"/>
                  <a:pt x="1580950" y="283222"/>
                </a:cubicBezTo>
                <a:close/>
                <a:moveTo>
                  <a:pt x="2853312" y="674015"/>
                </a:moveTo>
                <a:cubicBezTo>
                  <a:pt x="3023568" y="925033"/>
                  <a:pt x="3114415" y="1221485"/>
                  <a:pt x="3114000" y="1524831"/>
                </a:cubicBezTo>
                <a:cubicBezTo>
                  <a:pt x="3114000" y="1551297"/>
                  <a:pt x="3092547" y="1572753"/>
                  <a:pt x="3066088" y="1572753"/>
                </a:cubicBezTo>
                <a:cubicBezTo>
                  <a:pt x="3039628" y="1572753"/>
                  <a:pt x="3018175" y="1551297"/>
                  <a:pt x="3018175" y="1524831"/>
                </a:cubicBezTo>
                <a:cubicBezTo>
                  <a:pt x="3018620" y="1240635"/>
                  <a:pt x="2933527" y="962889"/>
                  <a:pt x="2774010" y="727719"/>
                </a:cubicBezTo>
                <a:cubicBezTo>
                  <a:pt x="2759719" y="705445"/>
                  <a:pt x="2766187" y="675799"/>
                  <a:pt x="2788457" y="661507"/>
                </a:cubicBezTo>
                <a:cubicBezTo>
                  <a:pt x="2809945" y="647713"/>
                  <a:pt x="2838470" y="653202"/>
                  <a:pt x="2853312" y="673983"/>
                </a:cubicBezTo>
                <a:close/>
                <a:moveTo>
                  <a:pt x="476266" y="536541"/>
                </a:moveTo>
                <a:cubicBezTo>
                  <a:pt x="496453" y="553652"/>
                  <a:pt x="498951" y="583890"/>
                  <a:pt x="481846" y="604083"/>
                </a:cubicBezTo>
                <a:cubicBezTo>
                  <a:pt x="481840" y="604092"/>
                  <a:pt x="481831" y="604101"/>
                  <a:pt x="481822" y="604110"/>
                </a:cubicBezTo>
                <a:cubicBezTo>
                  <a:pt x="264737" y="859953"/>
                  <a:pt x="143723" y="1183048"/>
                  <a:pt x="143723" y="1524799"/>
                </a:cubicBezTo>
                <a:cubicBezTo>
                  <a:pt x="143723" y="1551267"/>
                  <a:pt x="122274" y="1572723"/>
                  <a:pt x="95815" y="1572723"/>
                </a:cubicBezTo>
                <a:cubicBezTo>
                  <a:pt x="69357" y="1572723"/>
                  <a:pt x="47907" y="1551267"/>
                  <a:pt x="47907" y="1524799"/>
                </a:cubicBezTo>
                <a:cubicBezTo>
                  <a:pt x="47907" y="1160078"/>
                  <a:pt x="177130" y="815067"/>
                  <a:pt x="408747" y="542036"/>
                </a:cubicBezTo>
                <a:cubicBezTo>
                  <a:pt x="425859" y="521851"/>
                  <a:pt x="456085" y="519365"/>
                  <a:pt x="476266" y="536476"/>
                </a:cubicBezTo>
                <a:close/>
                <a:moveTo>
                  <a:pt x="1063006" y="774588"/>
                </a:moveTo>
                <a:cubicBezTo>
                  <a:pt x="1079178" y="795532"/>
                  <a:pt x="1075317" y="825628"/>
                  <a:pt x="1054381" y="841808"/>
                </a:cubicBezTo>
                <a:cubicBezTo>
                  <a:pt x="858183" y="993308"/>
                  <a:pt x="735093" y="1221865"/>
                  <a:pt x="720147" y="1472722"/>
                </a:cubicBezTo>
                <a:cubicBezTo>
                  <a:pt x="719152" y="1499173"/>
                  <a:pt x="696914" y="1519808"/>
                  <a:pt x="670472" y="1518812"/>
                </a:cubicBezTo>
                <a:cubicBezTo>
                  <a:pt x="644033" y="1517819"/>
                  <a:pt x="623404" y="1495571"/>
                  <a:pt x="624400" y="1469124"/>
                </a:cubicBezTo>
                <a:cubicBezTo>
                  <a:pt x="624427" y="1468427"/>
                  <a:pt x="624465" y="1467731"/>
                  <a:pt x="624524" y="1467037"/>
                </a:cubicBezTo>
                <a:cubicBezTo>
                  <a:pt x="641132" y="1188289"/>
                  <a:pt x="777924" y="934233"/>
                  <a:pt x="995807" y="765963"/>
                </a:cubicBezTo>
                <a:cubicBezTo>
                  <a:pt x="1016744" y="749783"/>
                  <a:pt x="1046831" y="753645"/>
                  <a:pt x="1063006" y="774588"/>
                </a:cubicBezTo>
                <a:close/>
                <a:moveTo>
                  <a:pt x="1580950" y="566539"/>
                </a:moveTo>
                <a:cubicBezTo>
                  <a:pt x="2025693" y="566539"/>
                  <a:pt x="2408985" y="872061"/>
                  <a:pt x="2512240" y="1298572"/>
                </a:cubicBezTo>
                <a:cubicBezTo>
                  <a:pt x="2518469" y="1324299"/>
                  <a:pt x="2502667" y="1350204"/>
                  <a:pt x="2476948" y="1356431"/>
                </a:cubicBezTo>
                <a:cubicBezTo>
                  <a:pt x="2451231" y="1362661"/>
                  <a:pt x="2425335" y="1346855"/>
                  <a:pt x="2419109" y="1321127"/>
                </a:cubicBezTo>
                <a:cubicBezTo>
                  <a:pt x="2326200" y="937396"/>
                  <a:pt x="1981232" y="662352"/>
                  <a:pt x="1580950" y="662352"/>
                </a:cubicBezTo>
                <a:cubicBezTo>
                  <a:pt x="1449394" y="662352"/>
                  <a:pt x="1322153" y="691811"/>
                  <a:pt x="1206375" y="747753"/>
                </a:cubicBezTo>
                <a:cubicBezTo>
                  <a:pt x="1182707" y="759579"/>
                  <a:pt x="1153933" y="749975"/>
                  <a:pt x="1142110" y="726296"/>
                </a:cubicBezTo>
                <a:cubicBezTo>
                  <a:pt x="1130285" y="702620"/>
                  <a:pt x="1139888" y="673837"/>
                  <a:pt x="1163557" y="662011"/>
                </a:cubicBezTo>
                <a:cubicBezTo>
                  <a:pt x="1163933" y="661821"/>
                  <a:pt x="1164315" y="661638"/>
                  <a:pt x="1164697" y="661460"/>
                </a:cubicBezTo>
                <a:cubicBezTo>
                  <a:pt x="1294505" y="598790"/>
                  <a:pt x="1436813" y="566337"/>
                  <a:pt x="1580950" y="566539"/>
                </a:cubicBezTo>
                <a:close/>
                <a:moveTo>
                  <a:pt x="1580950" y="0"/>
                </a:moveTo>
                <a:cubicBezTo>
                  <a:pt x="2038306" y="0"/>
                  <a:pt x="2462959" y="200444"/>
                  <a:pt x="2752480" y="541268"/>
                </a:cubicBezTo>
                <a:cubicBezTo>
                  <a:pt x="2769618" y="561438"/>
                  <a:pt x="2767165" y="591682"/>
                  <a:pt x="2747004" y="608823"/>
                </a:cubicBezTo>
                <a:cubicBezTo>
                  <a:pt x="2726844" y="625966"/>
                  <a:pt x="2696606" y="623512"/>
                  <a:pt x="2679471" y="603345"/>
                </a:cubicBezTo>
                <a:cubicBezTo>
                  <a:pt x="2407995" y="283733"/>
                  <a:pt x="2009914" y="95845"/>
                  <a:pt x="1580950" y="95845"/>
                </a:cubicBezTo>
                <a:cubicBezTo>
                  <a:pt x="1213018" y="95845"/>
                  <a:pt x="866936" y="233798"/>
                  <a:pt x="602868" y="477786"/>
                </a:cubicBezTo>
                <a:cubicBezTo>
                  <a:pt x="583430" y="495751"/>
                  <a:pt x="553115" y="494547"/>
                  <a:pt x="535159" y="475104"/>
                </a:cubicBezTo>
                <a:cubicBezTo>
                  <a:pt x="517203" y="455660"/>
                  <a:pt x="518403" y="425336"/>
                  <a:pt x="537841" y="407374"/>
                </a:cubicBezTo>
                <a:cubicBezTo>
                  <a:pt x="819474" y="147186"/>
                  <a:pt x="1188716" y="0"/>
                  <a:pt x="1580950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84000">
                <a:schemeClr val="bg1">
                  <a:alpha val="0"/>
                </a:schemeClr>
              </a:gs>
            </a:gsLst>
            <a:lin ang="2700000" scaled="0"/>
          </a:gradFill>
          <a:ln w="4127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78D6A578-631B-4254-9C51-824445BBE7CF}"/>
              </a:ext>
            </a:extLst>
          </p:cNvPr>
          <p:cNvSpPr/>
          <p:nvPr/>
        </p:nvSpPr>
        <p:spPr>
          <a:xfrm>
            <a:off x="4021122" y="5108948"/>
            <a:ext cx="4149756" cy="4149756"/>
          </a:xfrm>
          <a:prstGeom prst="ellipse">
            <a:avLst/>
          </a:prstGeom>
          <a:noFill/>
          <a:ln w="19050">
            <a:gradFill>
              <a:gsLst>
                <a:gs pos="0">
                  <a:schemeClr val="bg1"/>
                </a:gs>
                <a:gs pos="34000">
                  <a:schemeClr val="bg1">
                    <a:alpha val="0"/>
                  </a:schemeClr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750AFDD6-66AD-43B5-A453-3C0FE8ECE868}"/>
              </a:ext>
            </a:extLst>
          </p:cNvPr>
          <p:cNvGrpSpPr/>
          <p:nvPr/>
        </p:nvGrpSpPr>
        <p:grpSpPr>
          <a:xfrm>
            <a:off x="7342262" y="5491952"/>
            <a:ext cx="552450" cy="552450"/>
            <a:chOff x="-13208506" y="2310591"/>
            <a:chExt cx="1118409" cy="1118409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9521D3A1-6DA6-4B64-837A-C2108D08E66C}"/>
                </a:ext>
              </a:extLst>
            </p:cNvPr>
            <p:cNvSpPr/>
            <p:nvPr/>
          </p:nvSpPr>
          <p:spPr>
            <a:xfrm>
              <a:off x="-13208506" y="2310591"/>
              <a:ext cx="1118409" cy="1118409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3D7590A9-8ECA-4884-B0FB-08C531217195}"/>
                </a:ext>
              </a:extLst>
            </p:cNvPr>
            <p:cNvSpPr/>
            <p:nvPr/>
          </p:nvSpPr>
          <p:spPr>
            <a:xfrm>
              <a:off x="-12993484" y="2525613"/>
              <a:ext cx="688364" cy="688364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2AA7FC1A-1C30-4969-A539-12DBC49B1552}"/>
                </a:ext>
              </a:extLst>
            </p:cNvPr>
            <p:cNvSpPr/>
            <p:nvPr/>
          </p:nvSpPr>
          <p:spPr>
            <a:xfrm>
              <a:off x="-12792177" y="2726920"/>
              <a:ext cx="285750" cy="2857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3D407F3F-69F7-4EBC-AC6F-DD3D5BA574A8}"/>
                </a:ext>
              </a:extLst>
            </p:cNvPr>
            <p:cNvSpPr/>
            <p:nvPr/>
          </p:nvSpPr>
          <p:spPr>
            <a:xfrm>
              <a:off x="-12692164" y="2826933"/>
              <a:ext cx="85725" cy="8572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F1E440C4-0CC9-49DD-9CC1-AF9F68602E17}"/>
              </a:ext>
            </a:extLst>
          </p:cNvPr>
          <p:cNvSpPr/>
          <p:nvPr/>
        </p:nvSpPr>
        <p:spPr>
          <a:xfrm>
            <a:off x="3122688" y="4279150"/>
            <a:ext cx="5946624" cy="5946624"/>
          </a:xfrm>
          <a:prstGeom prst="ellipse">
            <a:avLst/>
          </a:prstGeom>
          <a:noFill/>
          <a:ln w="19050">
            <a:gradFill>
              <a:gsLst>
                <a:gs pos="0">
                  <a:schemeClr val="bg1">
                    <a:alpha val="75000"/>
                  </a:schemeClr>
                </a:gs>
                <a:gs pos="34000">
                  <a:schemeClr val="bg1">
                    <a:alpha val="0"/>
                  </a:schemeClr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5D231165-572D-4AED-A17A-816CC682A0E3}"/>
              </a:ext>
            </a:extLst>
          </p:cNvPr>
          <p:cNvGrpSpPr/>
          <p:nvPr/>
        </p:nvGrpSpPr>
        <p:grpSpPr>
          <a:xfrm>
            <a:off x="3666607" y="4954613"/>
            <a:ext cx="552450" cy="552450"/>
            <a:chOff x="-13208506" y="2310591"/>
            <a:chExt cx="1118409" cy="1118409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E65B4DC7-9292-4B4C-B661-DA8CF99C3B0A}"/>
                </a:ext>
              </a:extLst>
            </p:cNvPr>
            <p:cNvSpPr/>
            <p:nvPr/>
          </p:nvSpPr>
          <p:spPr>
            <a:xfrm>
              <a:off x="-13208506" y="2310591"/>
              <a:ext cx="1118409" cy="1118409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1674E593-8C98-433D-941E-EBDC399E758F}"/>
                </a:ext>
              </a:extLst>
            </p:cNvPr>
            <p:cNvSpPr/>
            <p:nvPr/>
          </p:nvSpPr>
          <p:spPr>
            <a:xfrm>
              <a:off x="-12993484" y="2525613"/>
              <a:ext cx="688364" cy="688364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10BF5472-DAEC-4E92-8856-40C0CDB8E72A}"/>
                </a:ext>
              </a:extLst>
            </p:cNvPr>
            <p:cNvSpPr/>
            <p:nvPr/>
          </p:nvSpPr>
          <p:spPr>
            <a:xfrm>
              <a:off x="-12792177" y="2726920"/>
              <a:ext cx="285750" cy="2857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A20156D6-8366-4965-8DE9-AA605D3F5F9B}"/>
                </a:ext>
              </a:extLst>
            </p:cNvPr>
            <p:cNvSpPr/>
            <p:nvPr/>
          </p:nvSpPr>
          <p:spPr>
            <a:xfrm>
              <a:off x="-12692164" y="2826933"/>
              <a:ext cx="85725" cy="8572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椭圆 46">
            <a:extLst>
              <a:ext uri="{FF2B5EF4-FFF2-40B4-BE49-F238E27FC236}">
                <a16:creationId xmlns:a16="http://schemas.microsoft.com/office/drawing/2014/main" xmlns="" id="{160E1DB2-14FA-43DA-8353-F4A183F58871}"/>
              </a:ext>
            </a:extLst>
          </p:cNvPr>
          <p:cNvSpPr/>
          <p:nvPr/>
        </p:nvSpPr>
        <p:spPr>
          <a:xfrm>
            <a:off x="1680157" y="3627537"/>
            <a:ext cx="8831686" cy="8831686"/>
          </a:xfrm>
          <a:prstGeom prst="ellipse">
            <a:avLst/>
          </a:prstGeom>
          <a:noFill/>
          <a:ln w="19050">
            <a:gradFill>
              <a:gsLst>
                <a:gs pos="0">
                  <a:schemeClr val="bg1">
                    <a:alpha val="73000"/>
                  </a:schemeClr>
                </a:gs>
                <a:gs pos="34000">
                  <a:schemeClr val="bg1">
                    <a:alpha val="0"/>
                  </a:schemeClr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xmlns="" id="{4CD33EC2-043A-4B91-991B-8308B45DC2A2}"/>
              </a:ext>
            </a:extLst>
          </p:cNvPr>
          <p:cNvSpPr/>
          <p:nvPr/>
        </p:nvSpPr>
        <p:spPr>
          <a:xfrm>
            <a:off x="5807875" y="3493238"/>
            <a:ext cx="576251" cy="138345"/>
          </a:xfrm>
          <a:prstGeom prst="roundRect">
            <a:avLst>
              <a:gd name="adj" fmla="val 50000"/>
            </a:avLst>
          </a:prstGeom>
          <a:solidFill>
            <a:srgbClr val="1C1A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D4D6417B-5265-4022-97C8-DC2F52722DBB}"/>
              </a:ext>
            </a:extLst>
          </p:cNvPr>
          <p:cNvSpPr txBox="1"/>
          <p:nvPr/>
        </p:nvSpPr>
        <p:spPr>
          <a:xfrm>
            <a:off x="1484671" y="3801172"/>
            <a:ext cx="9222658" cy="4646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WEDO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线上支付系统利用全新的支付理念，打破消费者的认知，带来新的革命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C2B06CDC-D903-459B-8F55-B99E20D16653}"/>
              </a:ext>
            </a:extLst>
          </p:cNvPr>
          <p:cNvGrpSpPr/>
          <p:nvPr/>
        </p:nvGrpSpPr>
        <p:grpSpPr>
          <a:xfrm>
            <a:off x="782610" y="579741"/>
            <a:ext cx="814186" cy="814186"/>
            <a:chOff x="-13208506" y="2310591"/>
            <a:chExt cx="1118409" cy="1118409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32A5B04F-2F4F-4741-B292-4F93E3D4D55A}"/>
                </a:ext>
              </a:extLst>
            </p:cNvPr>
            <p:cNvSpPr/>
            <p:nvPr/>
          </p:nvSpPr>
          <p:spPr>
            <a:xfrm>
              <a:off x="-13208506" y="2310591"/>
              <a:ext cx="1118409" cy="1118409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4F96F6F0-3E00-4D52-A86C-8E021DEF0671}"/>
                </a:ext>
              </a:extLst>
            </p:cNvPr>
            <p:cNvSpPr/>
            <p:nvPr/>
          </p:nvSpPr>
          <p:spPr>
            <a:xfrm>
              <a:off x="-12993484" y="2525613"/>
              <a:ext cx="688364" cy="688364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70621A5B-45B4-486C-A2FD-93E6E478F827}"/>
                </a:ext>
              </a:extLst>
            </p:cNvPr>
            <p:cNvSpPr/>
            <p:nvPr/>
          </p:nvSpPr>
          <p:spPr>
            <a:xfrm>
              <a:off x="-12792177" y="2726920"/>
              <a:ext cx="285750" cy="2857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9203949E-B709-4AED-B087-54F11273CD39}"/>
                </a:ext>
              </a:extLst>
            </p:cNvPr>
            <p:cNvSpPr/>
            <p:nvPr/>
          </p:nvSpPr>
          <p:spPr>
            <a:xfrm>
              <a:off x="-12692164" y="2826933"/>
              <a:ext cx="85725" cy="8572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05212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02ADC9E2-0E2C-4578-B8F3-CF5C58A8E7A1}"/>
              </a:ext>
            </a:extLst>
          </p:cNvPr>
          <p:cNvSpPr txBox="1"/>
          <p:nvPr/>
        </p:nvSpPr>
        <p:spPr>
          <a:xfrm>
            <a:off x="136422" y="97974"/>
            <a:ext cx="914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WEDO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53F2093C-49CA-4E49-9A4B-DD368CDFA82F}"/>
              </a:ext>
            </a:extLst>
          </p:cNvPr>
          <p:cNvCxnSpPr/>
          <p:nvPr/>
        </p:nvCxnSpPr>
        <p:spPr>
          <a:xfrm>
            <a:off x="1098090" y="0"/>
            <a:ext cx="0" cy="685800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  <a:alpha val="1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A5203120-B59B-46B7-BA90-FECDC55C0041}"/>
              </a:ext>
            </a:extLst>
          </p:cNvPr>
          <p:cNvSpPr/>
          <p:nvPr/>
        </p:nvSpPr>
        <p:spPr>
          <a:xfrm>
            <a:off x="1058629" y="917553"/>
            <a:ext cx="78921" cy="275771"/>
          </a:xfrm>
          <a:prstGeom prst="rect">
            <a:avLst/>
          </a:prstGeom>
          <a:solidFill>
            <a:srgbClr val="1C1A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8830256B-FBEF-4EEC-8E41-E3A4BE9EAE0C}"/>
              </a:ext>
            </a:extLst>
          </p:cNvPr>
          <p:cNvSpPr txBox="1"/>
          <p:nvPr/>
        </p:nvSpPr>
        <p:spPr>
          <a:xfrm>
            <a:off x="1184818" y="389294"/>
            <a:ext cx="4832260" cy="13322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WEDO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线上支付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覆盖全部消费群体和商业</a:t>
            </a: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13023F50-A552-4B85-B0F2-2E0FD06AE1F2}"/>
              </a:ext>
            </a:extLst>
          </p:cNvPr>
          <p:cNvGrpSpPr/>
          <p:nvPr/>
        </p:nvGrpSpPr>
        <p:grpSpPr>
          <a:xfrm>
            <a:off x="9700081" y="-1340337"/>
            <a:ext cx="3778257" cy="3687861"/>
            <a:chOff x="19649786" y="-1988465"/>
            <a:chExt cx="3778257" cy="3687861"/>
          </a:xfrm>
        </p:grpSpPr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C85DE82B-C210-4D47-BB25-0CBC9B6CD83C}"/>
                </a:ext>
              </a:extLst>
            </p:cNvPr>
            <p:cNvSpPr/>
            <p:nvPr/>
          </p:nvSpPr>
          <p:spPr>
            <a:xfrm>
              <a:off x="19649786" y="50800"/>
              <a:ext cx="1654466" cy="1648596"/>
            </a:xfrm>
            <a:custGeom>
              <a:avLst/>
              <a:gdLst>
                <a:gd name="connsiteX0" fmla="*/ 0 w 1654466"/>
                <a:gd name="connsiteY0" fmla="*/ 0 h 1648596"/>
                <a:gd name="connsiteX1" fmla="*/ 1202626 w 1654466"/>
                <a:gd name="connsiteY1" fmla="*/ 0 h 1648596"/>
                <a:gd name="connsiteX2" fmla="*/ 1226720 w 1654466"/>
                <a:gd name="connsiteY2" fmla="*/ 77620 h 1648596"/>
                <a:gd name="connsiteX3" fmla="*/ 1611912 w 1654466"/>
                <a:gd name="connsiteY3" fmla="*/ 426857 h 1648596"/>
                <a:gd name="connsiteX4" fmla="*/ 1654466 w 1654466"/>
                <a:gd name="connsiteY4" fmla="*/ 436664 h 1648596"/>
                <a:gd name="connsiteX5" fmla="*/ 1654466 w 1654466"/>
                <a:gd name="connsiteY5" fmla="*/ 1648596 h 1648596"/>
                <a:gd name="connsiteX6" fmla="*/ 1541392 w 1654466"/>
                <a:gd name="connsiteY6" fmla="*/ 1643242 h 1648596"/>
                <a:gd name="connsiteX7" fmla="*/ 5934 w 1654466"/>
                <a:gd name="connsiteY7" fmla="*/ 117499 h 1648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54466" h="1648596">
                  <a:moveTo>
                    <a:pt x="0" y="0"/>
                  </a:moveTo>
                  <a:lnTo>
                    <a:pt x="1202626" y="0"/>
                  </a:lnTo>
                  <a:lnTo>
                    <a:pt x="1226720" y="77620"/>
                  </a:lnTo>
                  <a:cubicBezTo>
                    <a:pt x="1296998" y="243775"/>
                    <a:pt x="1437960" y="372753"/>
                    <a:pt x="1611912" y="426857"/>
                  </a:cubicBezTo>
                  <a:lnTo>
                    <a:pt x="1654466" y="436664"/>
                  </a:lnTo>
                  <a:lnTo>
                    <a:pt x="1654466" y="1648596"/>
                  </a:lnTo>
                  <a:lnTo>
                    <a:pt x="1541392" y="1643242"/>
                  </a:lnTo>
                  <a:cubicBezTo>
                    <a:pt x="732410" y="1566242"/>
                    <a:pt x="87942" y="925010"/>
                    <a:pt x="5934" y="117499"/>
                  </a:cubicBezTo>
                  <a:close/>
                </a:path>
              </a:pathLst>
            </a:custGeom>
            <a:solidFill>
              <a:srgbClr val="87B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7A1D9B64-2192-456B-837E-A8839426D545}"/>
                </a:ext>
              </a:extLst>
            </p:cNvPr>
            <p:cNvSpPr/>
            <p:nvPr/>
          </p:nvSpPr>
          <p:spPr>
            <a:xfrm flipV="1">
              <a:off x="19649786" y="-1988465"/>
              <a:ext cx="1654466" cy="1648596"/>
            </a:xfrm>
            <a:custGeom>
              <a:avLst/>
              <a:gdLst>
                <a:gd name="connsiteX0" fmla="*/ 0 w 1654466"/>
                <a:gd name="connsiteY0" fmla="*/ 0 h 1648596"/>
                <a:gd name="connsiteX1" fmla="*/ 1202626 w 1654466"/>
                <a:gd name="connsiteY1" fmla="*/ 0 h 1648596"/>
                <a:gd name="connsiteX2" fmla="*/ 1226720 w 1654466"/>
                <a:gd name="connsiteY2" fmla="*/ 77620 h 1648596"/>
                <a:gd name="connsiteX3" fmla="*/ 1611912 w 1654466"/>
                <a:gd name="connsiteY3" fmla="*/ 426857 h 1648596"/>
                <a:gd name="connsiteX4" fmla="*/ 1654466 w 1654466"/>
                <a:gd name="connsiteY4" fmla="*/ 436664 h 1648596"/>
                <a:gd name="connsiteX5" fmla="*/ 1654466 w 1654466"/>
                <a:gd name="connsiteY5" fmla="*/ 1648596 h 1648596"/>
                <a:gd name="connsiteX6" fmla="*/ 1541392 w 1654466"/>
                <a:gd name="connsiteY6" fmla="*/ 1643242 h 1648596"/>
                <a:gd name="connsiteX7" fmla="*/ 5934 w 1654466"/>
                <a:gd name="connsiteY7" fmla="*/ 117499 h 1648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54466" h="1648596">
                  <a:moveTo>
                    <a:pt x="0" y="0"/>
                  </a:moveTo>
                  <a:lnTo>
                    <a:pt x="1202626" y="0"/>
                  </a:lnTo>
                  <a:lnTo>
                    <a:pt x="1226720" y="77620"/>
                  </a:lnTo>
                  <a:cubicBezTo>
                    <a:pt x="1296998" y="243775"/>
                    <a:pt x="1437960" y="372753"/>
                    <a:pt x="1611912" y="426857"/>
                  </a:cubicBezTo>
                  <a:lnTo>
                    <a:pt x="1654466" y="436664"/>
                  </a:lnTo>
                  <a:lnTo>
                    <a:pt x="1654466" y="1648596"/>
                  </a:lnTo>
                  <a:lnTo>
                    <a:pt x="1541392" y="1643242"/>
                  </a:lnTo>
                  <a:cubicBezTo>
                    <a:pt x="732410" y="1566242"/>
                    <a:pt x="87942" y="925010"/>
                    <a:pt x="5934" y="117499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44AD79E7-9A52-41A2-92C3-AB9E690A0EEB}"/>
                </a:ext>
              </a:extLst>
            </p:cNvPr>
            <p:cNvSpPr/>
            <p:nvPr/>
          </p:nvSpPr>
          <p:spPr>
            <a:xfrm flipH="1">
              <a:off x="21773577" y="50800"/>
              <a:ext cx="1654466" cy="1648596"/>
            </a:xfrm>
            <a:custGeom>
              <a:avLst/>
              <a:gdLst>
                <a:gd name="connsiteX0" fmla="*/ 0 w 1654466"/>
                <a:gd name="connsiteY0" fmla="*/ 0 h 1648596"/>
                <a:gd name="connsiteX1" fmla="*/ 1202626 w 1654466"/>
                <a:gd name="connsiteY1" fmla="*/ 0 h 1648596"/>
                <a:gd name="connsiteX2" fmla="*/ 1226720 w 1654466"/>
                <a:gd name="connsiteY2" fmla="*/ 77620 h 1648596"/>
                <a:gd name="connsiteX3" fmla="*/ 1611912 w 1654466"/>
                <a:gd name="connsiteY3" fmla="*/ 426857 h 1648596"/>
                <a:gd name="connsiteX4" fmla="*/ 1654466 w 1654466"/>
                <a:gd name="connsiteY4" fmla="*/ 436664 h 1648596"/>
                <a:gd name="connsiteX5" fmla="*/ 1654466 w 1654466"/>
                <a:gd name="connsiteY5" fmla="*/ 1648596 h 1648596"/>
                <a:gd name="connsiteX6" fmla="*/ 1541392 w 1654466"/>
                <a:gd name="connsiteY6" fmla="*/ 1643242 h 1648596"/>
                <a:gd name="connsiteX7" fmla="*/ 5934 w 1654466"/>
                <a:gd name="connsiteY7" fmla="*/ 117499 h 1648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54466" h="1648596">
                  <a:moveTo>
                    <a:pt x="0" y="0"/>
                  </a:moveTo>
                  <a:lnTo>
                    <a:pt x="1202626" y="0"/>
                  </a:lnTo>
                  <a:lnTo>
                    <a:pt x="1226720" y="77620"/>
                  </a:lnTo>
                  <a:cubicBezTo>
                    <a:pt x="1296998" y="243775"/>
                    <a:pt x="1437960" y="372753"/>
                    <a:pt x="1611912" y="426857"/>
                  </a:cubicBezTo>
                  <a:lnTo>
                    <a:pt x="1654466" y="436664"/>
                  </a:lnTo>
                  <a:lnTo>
                    <a:pt x="1654466" y="1648596"/>
                  </a:lnTo>
                  <a:lnTo>
                    <a:pt x="1541392" y="1643242"/>
                  </a:lnTo>
                  <a:cubicBezTo>
                    <a:pt x="732410" y="1566242"/>
                    <a:pt x="87942" y="925010"/>
                    <a:pt x="5934" y="117499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13D7DBBF-DFF2-4622-85CE-285C46253F09}"/>
              </a:ext>
            </a:extLst>
          </p:cNvPr>
          <p:cNvSpPr txBox="1"/>
          <p:nvPr/>
        </p:nvSpPr>
        <p:spPr>
          <a:xfrm>
            <a:off x="136422" y="6468021"/>
            <a:ext cx="914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02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4352BF46-AD40-4CA2-8BF7-0D135C674B97}"/>
              </a:ext>
            </a:extLst>
          </p:cNvPr>
          <p:cNvSpPr txBox="1"/>
          <p:nvPr/>
        </p:nvSpPr>
        <p:spPr>
          <a:xfrm>
            <a:off x="2375325" y="2485332"/>
            <a:ext cx="739182" cy="6171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365DD6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01</a:t>
            </a:r>
            <a:endParaRPr lang="zh-CN" altLang="en-US" sz="2800" dirty="0">
              <a:solidFill>
                <a:srgbClr val="365DD6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2EAEA3C9-A1C0-4CF2-B3FB-4D0BA1C1C5CC}"/>
              </a:ext>
            </a:extLst>
          </p:cNvPr>
          <p:cNvSpPr txBox="1"/>
          <p:nvPr/>
        </p:nvSpPr>
        <p:spPr>
          <a:xfrm>
            <a:off x="7466904" y="2485332"/>
            <a:ext cx="739182" cy="6171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365DD6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03</a:t>
            </a:r>
            <a:endParaRPr lang="zh-CN" altLang="en-US" sz="2800" dirty="0">
              <a:solidFill>
                <a:srgbClr val="365DD6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34537257-2786-4690-88AE-C88829C39C0B}"/>
              </a:ext>
            </a:extLst>
          </p:cNvPr>
          <p:cNvSpPr txBox="1"/>
          <p:nvPr/>
        </p:nvSpPr>
        <p:spPr>
          <a:xfrm>
            <a:off x="2859439" y="2485332"/>
            <a:ext cx="2217681" cy="6171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复杂的管理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CCD391A7-CD89-42AB-9D47-3483CC293418}"/>
              </a:ext>
            </a:extLst>
          </p:cNvPr>
          <p:cNvSpPr txBox="1"/>
          <p:nvPr/>
        </p:nvSpPr>
        <p:spPr>
          <a:xfrm>
            <a:off x="2859439" y="3087975"/>
            <a:ext cx="3331812" cy="913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Managing balances and e exposure across different providers and assets while staying on top of  accounting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46C13509-FBFF-48E3-9BB7-006A90557ADD}"/>
              </a:ext>
            </a:extLst>
          </p:cNvPr>
          <p:cNvSpPr txBox="1"/>
          <p:nvPr/>
        </p:nvSpPr>
        <p:spPr>
          <a:xfrm>
            <a:off x="7986268" y="2485332"/>
            <a:ext cx="2971552" cy="613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有限资本准入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25A992E0-4C91-410E-8E3D-DB0C1F886792}"/>
              </a:ext>
            </a:extLst>
          </p:cNvPr>
          <p:cNvSpPr txBox="1"/>
          <p:nvPr/>
        </p:nvSpPr>
        <p:spPr>
          <a:xfrm>
            <a:off x="7986268" y="3087975"/>
            <a:ext cx="3331812" cy="913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Geographic constrains and outdated bank requirements create a gap between those looking for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finence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697AB482-D6CF-4D8C-A1A0-82290A4A29C6}"/>
              </a:ext>
            </a:extLst>
          </p:cNvPr>
          <p:cNvSpPr txBox="1"/>
          <p:nvPr/>
        </p:nvSpPr>
        <p:spPr>
          <a:xfrm>
            <a:off x="2375325" y="4493671"/>
            <a:ext cx="739182" cy="6171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365DD6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02</a:t>
            </a:r>
            <a:endParaRPr lang="zh-CN" altLang="en-US" sz="2800" dirty="0">
              <a:solidFill>
                <a:srgbClr val="365DD6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xmlns="" id="{8D35BC5E-CA0D-4468-A686-F9CFF62503B5}"/>
              </a:ext>
            </a:extLst>
          </p:cNvPr>
          <p:cNvSpPr txBox="1"/>
          <p:nvPr/>
        </p:nvSpPr>
        <p:spPr>
          <a:xfrm>
            <a:off x="7466904" y="4493671"/>
            <a:ext cx="739182" cy="6171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365DD6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04</a:t>
            </a:r>
            <a:endParaRPr lang="zh-CN" altLang="en-US" sz="2800" dirty="0">
              <a:solidFill>
                <a:srgbClr val="365DD6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xmlns="" id="{A70C8C7D-21A1-4D3A-A77D-781AD0E8042B}"/>
              </a:ext>
            </a:extLst>
          </p:cNvPr>
          <p:cNvSpPr txBox="1"/>
          <p:nvPr/>
        </p:nvSpPr>
        <p:spPr>
          <a:xfrm>
            <a:off x="2859439" y="4493671"/>
            <a:ext cx="2217681" cy="6171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框架式体验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B89CDFB2-3AE1-4819-AC97-9FF2F9A6B081}"/>
              </a:ext>
            </a:extLst>
          </p:cNvPr>
          <p:cNvSpPr txBox="1"/>
          <p:nvPr/>
        </p:nvSpPr>
        <p:spPr>
          <a:xfrm>
            <a:off x="2859439" y="5096314"/>
            <a:ext cx="3331812" cy="913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Payment solutions operate in their silos, banking portals operate in their own applications , digital assets exist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CCB0924A-3B3C-4CB7-AFBC-651BD71D8664}"/>
              </a:ext>
            </a:extLst>
          </p:cNvPr>
          <p:cNvSpPr txBox="1"/>
          <p:nvPr/>
        </p:nvSpPr>
        <p:spPr>
          <a:xfrm>
            <a:off x="7986268" y="4493671"/>
            <a:ext cx="2796032" cy="613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高昂费用与成本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B0FD4FE2-C992-4B3E-BBC7-F5EB3E2898C1}"/>
              </a:ext>
            </a:extLst>
          </p:cNvPr>
          <p:cNvSpPr txBox="1"/>
          <p:nvPr/>
        </p:nvSpPr>
        <p:spPr>
          <a:xfrm>
            <a:off x="7986268" y="5096314"/>
            <a:ext cx="3519932" cy="913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Monthly service fees, ATM fees , transaction fees , transfer costs , </a:t>
            </a:r>
          </a:p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expensive funding take money away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grpSp>
        <p:nvGrpSpPr>
          <p:cNvPr id="94" name="组合 93">
            <a:extLst>
              <a:ext uri="{FF2B5EF4-FFF2-40B4-BE49-F238E27FC236}">
                <a16:creationId xmlns:a16="http://schemas.microsoft.com/office/drawing/2014/main" xmlns="" id="{672D084A-E01F-4ACC-9E56-E5FE09546F64}"/>
              </a:ext>
            </a:extLst>
          </p:cNvPr>
          <p:cNvGrpSpPr/>
          <p:nvPr/>
        </p:nvGrpSpPr>
        <p:grpSpPr>
          <a:xfrm>
            <a:off x="1342308" y="3098898"/>
            <a:ext cx="790169" cy="664518"/>
            <a:chOff x="1342308" y="2976978"/>
            <a:chExt cx="790169" cy="664518"/>
          </a:xfrm>
        </p:grpSpPr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xmlns="" id="{37110311-1537-4225-89B0-2EA177F05194}"/>
                </a:ext>
              </a:extLst>
            </p:cNvPr>
            <p:cNvSpPr/>
            <p:nvPr/>
          </p:nvSpPr>
          <p:spPr>
            <a:xfrm flipH="1">
              <a:off x="1903601" y="3284866"/>
              <a:ext cx="228876" cy="356630"/>
            </a:xfrm>
            <a:custGeom>
              <a:avLst/>
              <a:gdLst>
                <a:gd name="connsiteX0" fmla="*/ 152887 w 228876"/>
                <a:gd name="connsiteY0" fmla="*/ 0 h 356630"/>
                <a:gd name="connsiteX1" fmla="*/ 203607 w 228876"/>
                <a:gd name="connsiteY1" fmla="*/ 0 h 356630"/>
                <a:gd name="connsiteX2" fmla="*/ 203607 w 228876"/>
                <a:gd name="connsiteY2" fmla="*/ 51171 h 356630"/>
                <a:gd name="connsiteX3" fmla="*/ 152851 w 228876"/>
                <a:gd name="connsiteY3" fmla="*/ 51171 h 356630"/>
                <a:gd name="connsiteX4" fmla="*/ 80752 w 228876"/>
                <a:gd name="connsiteY4" fmla="*/ 80942 h 356630"/>
                <a:gd name="connsiteX5" fmla="*/ 50938 w 228876"/>
                <a:gd name="connsiteY5" fmla="*/ 152931 h 356630"/>
                <a:gd name="connsiteX6" fmla="*/ 50938 w 228876"/>
                <a:gd name="connsiteY6" fmla="*/ 153441 h 356630"/>
                <a:gd name="connsiteX7" fmla="*/ 152596 w 228876"/>
                <a:gd name="connsiteY7" fmla="*/ 254764 h 356630"/>
                <a:gd name="connsiteX8" fmla="*/ 152632 w 228876"/>
                <a:gd name="connsiteY8" fmla="*/ 254764 h 356630"/>
                <a:gd name="connsiteX9" fmla="*/ 152632 w 228876"/>
                <a:gd name="connsiteY9" fmla="*/ 254727 h 356630"/>
                <a:gd name="connsiteX10" fmla="*/ 152451 w 228876"/>
                <a:gd name="connsiteY10" fmla="*/ 254727 h 356630"/>
                <a:gd name="connsiteX11" fmla="*/ 152451 w 228876"/>
                <a:gd name="connsiteY11" fmla="*/ 203775 h 356630"/>
                <a:gd name="connsiteX12" fmla="*/ 228876 w 228876"/>
                <a:gd name="connsiteY12" fmla="*/ 280204 h 356630"/>
                <a:gd name="connsiteX13" fmla="*/ 152524 w 228876"/>
                <a:gd name="connsiteY13" fmla="*/ 356630 h 356630"/>
                <a:gd name="connsiteX14" fmla="*/ 152524 w 228876"/>
                <a:gd name="connsiteY14" fmla="*/ 305717 h 356630"/>
                <a:gd name="connsiteX15" fmla="*/ 0 w 228876"/>
                <a:gd name="connsiteY15" fmla="*/ 152858 h 356630"/>
                <a:gd name="connsiteX16" fmla="*/ 152887 w 228876"/>
                <a:gd name="connsiteY16" fmla="*/ 0 h 35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8876" h="356630">
                  <a:moveTo>
                    <a:pt x="152887" y="0"/>
                  </a:moveTo>
                  <a:lnTo>
                    <a:pt x="203607" y="0"/>
                  </a:lnTo>
                  <a:lnTo>
                    <a:pt x="203607" y="51171"/>
                  </a:lnTo>
                  <a:lnTo>
                    <a:pt x="152851" y="51171"/>
                  </a:lnTo>
                  <a:cubicBezTo>
                    <a:pt x="125815" y="51081"/>
                    <a:pt x="99861" y="61798"/>
                    <a:pt x="80752" y="80942"/>
                  </a:cubicBezTo>
                  <a:cubicBezTo>
                    <a:pt x="61596" y="99982"/>
                    <a:pt x="50859" y="125909"/>
                    <a:pt x="50938" y="152931"/>
                  </a:cubicBezTo>
                  <a:cubicBezTo>
                    <a:pt x="50938" y="153101"/>
                    <a:pt x="50938" y="153271"/>
                    <a:pt x="50938" y="153441"/>
                  </a:cubicBezTo>
                  <a:cubicBezTo>
                    <a:pt x="51059" y="209521"/>
                    <a:pt x="96573" y="254885"/>
                    <a:pt x="152596" y="254764"/>
                  </a:cubicBezTo>
                  <a:lnTo>
                    <a:pt x="152632" y="254764"/>
                  </a:lnTo>
                  <a:lnTo>
                    <a:pt x="152632" y="254727"/>
                  </a:lnTo>
                  <a:lnTo>
                    <a:pt x="152451" y="254727"/>
                  </a:lnTo>
                  <a:lnTo>
                    <a:pt x="152451" y="203775"/>
                  </a:lnTo>
                  <a:lnTo>
                    <a:pt x="228876" y="280204"/>
                  </a:lnTo>
                  <a:lnTo>
                    <a:pt x="152524" y="356630"/>
                  </a:lnTo>
                  <a:lnTo>
                    <a:pt x="152524" y="305717"/>
                  </a:lnTo>
                  <a:cubicBezTo>
                    <a:pt x="68499" y="305717"/>
                    <a:pt x="0" y="237222"/>
                    <a:pt x="0" y="152858"/>
                  </a:cubicBezTo>
                  <a:cubicBezTo>
                    <a:pt x="100" y="68407"/>
                    <a:pt x="68521" y="0"/>
                    <a:pt x="152887" y="0"/>
                  </a:cubicBezTo>
                  <a:close/>
                </a:path>
              </a:pathLst>
            </a:custGeom>
            <a:solidFill>
              <a:srgbClr val="E6E6E6"/>
            </a:solidFill>
            <a:ln w="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xmlns="" id="{4C18A17E-966F-4E66-BE8C-6885769F95EC}"/>
                </a:ext>
              </a:extLst>
            </p:cNvPr>
            <p:cNvSpPr/>
            <p:nvPr/>
          </p:nvSpPr>
          <p:spPr>
            <a:xfrm flipV="1">
              <a:off x="1343335" y="2976978"/>
              <a:ext cx="228876" cy="356630"/>
            </a:xfrm>
            <a:custGeom>
              <a:avLst/>
              <a:gdLst>
                <a:gd name="connsiteX0" fmla="*/ 152887 w 228876"/>
                <a:gd name="connsiteY0" fmla="*/ 0 h 356630"/>
                <a:gd name="connsiteX1" fmla="*/ 203607 w 228876"/>
                <a:gd name="connsiteY1" fmla="*/ 0 h 356630"/>
                <a:gd name="connsiteX2" fmla="*/ 203607 w 228876"/>
                <a:gd name="connsiteY2" fmla="*/ 51171 h 356630"/>
                <a:gd name="connsiteX3" fmla="*/ 152851 w 228876"/>
                <a:gd name="connsiteY3" fmla="*/ 51171 h 356630"/>
                <a:gd name="connsiteX4" fmla="*/ 80752 w 228876"/>
                <a:gd name="connsiteY4" fmla="*/ 80942 h 356630"/>
                <a:gd name="connsiteX5" fmla="*/ 50938 w 228876"/>
                <a:gd name="connsiteY5" fmla="*/ 152931 h 356630"/>
                <a:gd name="connsiteX6" fmla="*/ 50938 w 228876"/>
                <a:gd name="connsiteY6" fmla="*/ 153441 h 356630"/>
                <a:gd name="connsiteX7" fmla="*/ 152596 w 228876"/>
                <a:gd name="connsiteY7" fmla="*/ 254764 h 356630"/>
                <a:gd name="connsiteX8" fmla="*/ 152632 w 228876"/>
                <a:gd name="connsiteY8" fmla="*/ 254764 h 356630"/>
                <a:gd name="connsiteX9" fmla="*/ 152632 w 228876"/>
                <a:gd name="connsiteY9" fmla="*/ 254727 h 356630"/>
                <a:gd name="connsiteX10" fmla="*/ 152451 w 228876"/>
                <a:gd name="connsiteY10" fmla="*/ 254727 h 356630"/>
                <a:gd name="connsiteX11" fmla="*/ 152451 w 228876"/>
                <a:gd name="connsiteY11" fmla="*/ 203775 h 356630"/>
                <a:gd name="connsiteX12" fmla="*/ 228876 w 228876"/>
                <a:gd name="connsiteY12" fmla="*/ 280204 h 356630"/>
                <a:gd name="connsiteX13" fmla="*/ 152524 w 228876"/>
                <a:gd name="connsiteY13" fmla="*/ 356630 h 356630"/>
                <a:gd name="connsiteX14" fmla="*/ 152524 w 228876"/>
                <a:gd name="connsiteY14" fmla="*/ 305717 h 356630"/>
                <a:gd name="connsiteX15" fmla="*/ 0 w 228876"/>
                <a:gd name="connsiteY15" fmla="*/ 152858 h 356630"/>
                <a:gd name="connsiteX16" fmla="*/ 152887 w 228876"/>
                <a:gd name="connsiteY16" fmla="*/ 0 h 35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8876" h="356630">
                  <a:moveTo>
                    <a:pt x="152887" y="0"/>
                  </a:moveTo>
                  <a:lnTo>
                    <a:pt x="203607" y="0"/>
                  </a:lnTo>
                  <a:lnTo>
                    <a:pt x="203607" y="51171"/>
                  </a:lnTo>
                  <a:lnTo>
                    <a:pt x="152851" y="51171"/>
                  </a:lnTo>
                  <a:cubicBezTo>
                    <a:pt x="125815" y="51081"/>
                    <a:pt x="99861" y="61798"/>
                    <a:pt x="80752" y="80942"/>
                  </a:cubicBezTo>
                  <a:cubicBezTo>
                    <a:pt x="61596" y="99982"/>
                    <a:pt x="50859" y="125909"/>
                    <a:pt x="50938" y="152931"/>
                  </a:cubicBezTo>
                  <a:cubicBezTo>
                    <a:pt x="50938" y="153101"/>
                    <a:pt x="50938" y="153271"/>
                    <a:pt x="50938" y="153441"/>
                  </a:cubicBezTo>
                  <a:cubicBezTo>
                    <a:pt x="51059" y="209521"/>
                    <a:pt x="96573" y="254885"/>
                    <a:pt x="152596" y="254764"/>
                  </a:cubicBezTo>
                  <a:lnTo>
                    <a:pt x="152632" y="254764"/>
                  </a:lnTo>
                  <a:lnTo>
                    <a:pt x="152632" y="254727"/>
                  </a:lnTo>
                  <a:lnTo>
                    <a:pt x="152451" y="254727"/>
                  </a:lnTo>
                  <a:lnTo>
                    <a:pt x="152451" y="203775"/>
                  </a:lnTo>
                  <a:lnTo>
                    <a:pt x="228876" y="280204"/>
                  </a:lnTo>
                  <a:lnTo>
                    <a:pt x="152524" y="356630"/>
                  </a:lnTo>
                  <a:lnTo>
                    <a:pt x="152524" y="305717"/>
                  </a:lnTo>
                  <a:cubicBezTo>
                    <a:pt x="68499" y="305717"/>
                    <a:pt x="0" y="237222"/>
                    <a:pt x="0" y="152858"/>
                  </a:cubicBezTo>
                  <a:cubicBezTo>
                    <a:pt x="100" y="68407"/>
                    <a:pt x="68521" y="0"/>
                    <a:pt x="152887" y="0"/>
                  </a:cubicBezTo>
                  <a:close/>
                </a:path>
              </a:pathLst>
            </a:custGeom>
            <a:solidFill>
              <a:srgbClr val="E6E6E6"/>
            </a:solidFill>
            <a:ln w="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图形 81">
              <a:extLst>
                <a:ext uri="{FF2B5EF4-FFF2-40B4-BE49-F238E27FC236}">
                  <a16:creationId xmlns:a16="http://schemas.microsoft.com/office/drawing/2014/main" xmlns="" id="{5C981B1A-8F20-4B1B-82D3-44F50B1078CD}"/>
                </a:ext>
              </a:extLst>
            </p:cNvPr>
            <p:cNvSpPr/>
            <p:nvPr/>
          </p:nvSpPr>
          <p:spPr>
            <a:xfrm>
              <a:off x="1342308" y="2979077"/>
              <a:ext cx="763454" cy="662419"/>
            </a:xfrm>
            <a:custGeom>
              <a:avLst/>
              <a:gdLst>
                <a:gd name="connsiteX0" fmla="*/ 432774 w 763454"/>
                <a:gd name="connsiteY0" fmla="*/ 0 h 662419"/>
                <a:gd name="connsiteX1" fmla="*/ 331007 w 763454"/>
                <a:gd name="connsiteY1" fmla="*/ 0 h 662419"/>
                <a:gd name="connsiteX2" fmla="*/ 256107 w 763454"/>
                <a:gd name="connsiteY2" fmla="*/ 77713 h 662419"/>
                <a:gd name="connsiteX3" fmla="*/ 256109 w 763454"/>
                <a:gd name="connsiteY3" fmla="*/ 77775 h 662419"/>
                <a:gd name="connsiteX4" fmla="*/ 331007 w 763454"/>
                <a:gd name="connsiteY4" fmla="*/ 152749 h 662419"/>
                <a:gd name="connsiteX5" fmla="*/ 432846 w 763454"/>
                <a:gd name="connsiteY5" fmla="*/ 152749 h 662419"/>
                <a:gd name="connsiteX6" fmla="*/ 507745 w 763454"/>
                <a:gd name="connsiteY6" fmla="*/ 74973 h 662419"/>
                <a:gd name="connsiteX7" fmla="*/ 432774 w 763454"/>
                <a:gd name="connsiteY7" fmla="*/ 0 h 662419"/>
                <a:gd name="connsiteX8" fmla="*/ 432774 w 763454"/>
                <a:gd name="connsiteY8" fmla="*/ 255200 h 662419"/>
                <a:gd name="connsiteX9" fmla="*/ 331007 w 763454"/>
                <a:gd name="connsiteY9" fmla="*/ 255200 h 662419"/>
                <a:gd name="connsiteX10" fmla="*/ 256142 w 763454"/>
                <a:gd name="connsiteY10" fmla="*/ 332947 h 662419"/>
                <a:gd name="connsiteX11" fmla="*/ 256145 w 763454"/>
                <a:gd name="connsiteY11" fmla="*/ 333085 h 662419"/>
                <a:gd name="connsiteX12" fmla="*/ 331043 w 763454"/>
                <a:gd name="connsiteY12" fmla="*/ 408058 h 662419"/>
                <a:gd name="connsiteX13" fmla="*/ 432883 w 763454"/>
                <a:gd name="connsiteY13" fmla="*/ 408058 h 662419"/>
                <a:gd name="connsiteX14" fmla="*/ 507781 w 763454"/>
                <a:gd name="connsiteY14" fmla="*/ 330283 h 662419"/>
                <a:gd name="connsiteX15" fmla="*/ 432810 w 763454"/>
                <a:gd name="connsiteY15" fmla="*/ 255200 h 662419"/>
                <a:gd name="connsiteX16" fmla="*/ 432774 w 763454"/>
                <a:gd name="connsiteY16" fmla="*/ 509673 h 662419"/>
                <a:gd name="connsiteX17" fmla="*/ 331007 w 763454"/>
                <a:gd name="connsiteY17" fmla="*/ 509673 h 662419"/>
                <a:gd name="connsiteX18" fmla="*/ 256109 w 763454"/>
                <a:gd name="connsiteY18" fmla="*/ 587448 h 662419"/>
                <a:gd name="connsiteX19" fmla="*/ 331007 w 763454"/>
                <a:gd name="connsiteY19" fmla="*/ 662420 h 662419"/>
                <a:gd name="connsiteX20" fmla="*/ 432846 w 763454"/>
                <a:gd name="connsiteY20" fmla="*/ 662420 h 662419"/>
                <a:gd name="connsiteX21" fmla="*/ 507745 w 763454"/>
                <a:gd name="connsiteY21" fmla="*/ 584565 h 662419"/>
                <a:gd name="connsiteX22" fmla="*/ 507745 w 763454"/>
                <a:gd name="connsiteY22" fmla="*/ 584537 h 662419"/>
                <a:gd name="connsiteX23" fmla="*/ 432774 w 763454"/>
                <a:gd name="connsiteY23" fmla="*/ 509745 h 662419"/>
                <a:gd name="connsiteX24" fmla="*/ 432774 w 763454"/>
                <a:gd name="connsiteY24" fmla="*/ 509673 h 662419"/>
                <a:gd name="connsiteX25" fmla="*/ 152596 w 763454"/>
                <a:gd name="connsiteY25" fmla="*/ 560480 h 662419"/>
                <a:gd name="connsiteX26" fmla="*/ 50938 w 763454"/>
                <a:gd name="connsiteY26" fmla="*/ 459157 h 662419"/>
                <a:gd name="connsiteX27" fmla="*/ 50938 w 763454"/>
                <a:gd name="connsiteY27" fmla="*/ 458647 h 662419"/>
                <a:gd name="connsiteX28" fmla="*/ 80752 w 763454"/>
                <a:gd name="connsiteY28" fmla="*/ 386658 h 662419"/>
                <a:gd name="connsiteX29" fmla="*/ 152851 w 763454"/>
                <a:gd name="connsiteY29" fmla="*/ 356887 h 662419"/>
                <a:gd name="connsiteX30" fmla="*/ 203607 w 763454"/>
                <a:gd name="connsiteY30" fmla="*/ 356887 h 662419"/>
                <a:gd name="connsiteX31" fmla="*/ 203607 w 763454"/>
                <a:gd name="connsiteY31" fmla="*/ 305716 h 662419"/>
                <a:gd name="connsiteX32" fmla="*/ 152887 w 763454"/>
                <a:gd name="connsiteY32" fmla="*/ 305716 h 662419"/>
                <a:gd name="connsiteX33" fmla="*/ 0 w 763454"/>
                <a:gd name="connsiteY33" fmla="*/ 458574 h 662419"/>
                <a:gd name="connsiteX34" fmla="*/ 152524 w 763454"/>
                <a:gd name="connsiteY34" fmla="*/ 611433 h 662419"/>
                <a:gd name="connsiteX35" fmla="*/ 152524 w 763454"/>
                <a:gd name="connsiteY35" fmla="*/ 662346 h 662419"/>
                <a:gd name="connsiteX36" fmla="*/ 228876 w 763454"/>
                <a:gd name="connsiteY36" fmla="*/ 585920 h 662419"/>
                <a:gd name="connsiteX37" fmla="*/ 152451 w 763454"/>
                <a:gd name="connsiteY37" fmla="*/ 509491 h 662419"/>
                <a:gd name="connsiteX38" fmla="*/ 152451 w 763454"/>
                <a:gd name="connsiteY38" fmla="*/ 560443 h 662419"/>
                <a:gd name="connsiteX39" fmla="*/ 152632 w 763454"/>
                <a:gd name="connsiteY39" fmla="*/ 560443 h 662419"/>
                <a:gd name="connsiteX40" fmla="*/ 152632 w 763454"/>
                <a:gd name="connsiteY40" fmla="*/ 560480 h 662419"/>
                <a:gd name="connsiteX41" fmla="*/ 611002 w 763454"/>
                <a:gd name="connsiteY41" fmla="*/ 51171 h 662419"/>
                <a:gd name="connsiteX42" fmla="*/ 560210 w 763454"/>
                <a:gd name="connsiteY42" fmla="*/ 51171 h 662419"/>
                <a:gd name="connsiteX43" fmla="*/ 560210 w 763454"/>
                <a:gd name="connsiteY43" fmla="*/ 102342 h 662419"/>
                <a:gd name="connsiteX44" fmla="*/ 611002 w 763454"/>
                <a:gd name="connsiteY44" fmla="*/ 102342 h 662419"/>
                <a:gd name="connsiteX45" fmla="*/ 682992 w 763454"/>
                <a:gd name="connsiteY45" fmla="*/ 131931 h 662419"/>
                <a:gd name="connsiteX46" fmla="*/ 683188 w 763454"/>
                <a:gd name="connsiteY46" fmla="*/ 275533 h 662419"/>
                <a:gd name="connsiteX47" fmla="*/ 682810 w 763454"/>
                <a:gd name="connsiteY47" fmla="*/ 275909 h 662419"/>
                <a:gd name="connsiteX48" fmla="*/ 610567 w 763454"/>
                <a:gd name="connsiteY48" fmla="*/ 305716 h 662419"/>
                <a:gd name="connsiteX49" fmla="*/ 610567 w 763454"/>
                <a:gd name="connsiteY49" fmla="*/ 254763 h 662419"/>
                <a:gd name="connsiteX50" fmla="*/ 534214 w 763454"/>
                <a:gd name="connsiteY50" fmla="*/ 331192 h 662419"/>
                <a:gd name="connsiteX51" fmla="*/ 610567 w 763454"/>
                <a:gd name="connsiteY51" fmla="*/ 407621 h 662419"/>
                <a:gd name="connsiteX52" fmla="*/ 610567 w 763454"/>
                <a:gd name="connsiteY52" fmla="*/ 356742 h 662419"/>
                <a:gd name="connsiteX53" fmla="*/ 763454 w 763454"/>
                <a:gd name="connsiteY53" fmla="*/ 203993 h 662419"/>
                <a:gd name="connsiteX54" fmla="*/ 611330 w 763454"/>
                <a:gd name="connsiteY54" fmla="*/ 51208 h 662419"/>
                <a:gd name="connsiteX55" fmla="*/ 611002 w 763454"/>
                <a:gd name="connsiteY55" fmla="*/ 51207 h 66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763454" h="662419">
                  <a:moveTo>
                    <a:pt x="432774" y="0"/>
                  </a:moveTo>
                  <a:lnTo>
                    <a:pt x="331007" y="0"/>
                  </a:lnTo>
                  <a:cubicBezTo>
                    <a:pt x="288886" y="756"/>
                    <a:pt x="255352" y="35550"/>
                    <a:pt x="256107" y="77713"/>
                  </a:cubicBezTo>
                  <a:cubicBezTo>
                    <a:pt x="256108" y="77734"/>
                    <a:pt x="256108" y="77755"/>
                    <a:pt x="256109" y="77775"/>
                  </a:cubicBezTo>
                  <a:cubicBezTo>
                    <a:pt x="256872" y="118902"/>
                    <a:pt x="289922" y="152749"/>
                    <a:pt x="331007" y="152749"/>
                  </a:cubicBezTo>
                  <a:lnTo>
                    <a:pt x="432846" y="152749"/>
                  </a:lnTo>
                  <a:cubicBezTo>
                    <a:pt x="475022" y="152749"/>
                    <a:pt x="508618" y="117082"/>
                    <a:pt x="507745" y="74973"/>
                  </a:cubicBezTo>
                  <a:cubicBezTo>
                    <a:pt x="506969" y="33864"/>
                    <a:pt x="473842" y="737"/>
                    <a:pt x="432774" y="0"/>
                  </a:cubicBezTo>
                  <a:close/>
                  <a:moveTo>
                    <a:pt x="432774" y="255200"/>
                  </a:moveTo>
                  <a:lnTo>
                    <a:pt x="331007" y="255200"/>
                  </a:lnTo>
                  <a:cubicBezTo>
                    <a:pt x="288886" y="255975"/>
                    <a:pt x="255368" y="290784"/>
                    <a:pt x="256142" y="332947"/>
                  </a:cubicBezTo>
                  <a:cubicBezTo>
                    <a:pt x="256143" y="332993"/>
                    <a:pt x="256144" y="333039"/>
                    <a:pt x="256145" y="333085"/>
                  </a:cubicBezTo>
                  <a:cubicBezTo>
                    <a:pt x="256909" y="374211"/>
                    <a:pt x="289958" y="406530"/>
                    <a:pt x="331043" y="408058"/>
                  </a:cubicBezTo>
                  <a:lnTo>
                    <a:pt x="432883" y="408058"/>
                  </a:lnTo>
                  <a:cubicBezTo>
                    <a:pt x="475059" y="406530"/>
                    <a:pt x="508654" y="372391"/>
                    <a:pt x="507781" y="330283"/>
                  </a:cubicBezTo>
                  <a:cubicBezTo>
                    <a:pt x="507044" y="289139"/>
                    <a:pt x="473913" y="255958"/>
                    <a:pt x="432810" y="255200"/>
                  </a:cubicBezTo>
                  <a:close/>
                  <a:moveTo>
                    <a:pt x="432774" y="509673"/>
                  </a:moveTo>
                  <a:lnTo>
                    <a:pt x="331007" y="509673"/>
                  </a:lnTo>
                  <a:cubicBezTo>
                    <a:pt x="288831" y="511201"/>
                    <a:pt x="255272" y="545340"/>
                    <a:pt x="256109" y="587448"/>
                  </a:cubicBezTo>
                  <a:cubicBezTo>
                    <a:pt x="256883" y="628530"/>
                    <a:pt x="289967" y="661643"/>
                    <a:pt x="331007" y="662420"/>
                  </a:cubicBezTo>
                  <a:lnTo>
                    <a:pt x="432846" y="662420"/>
                  </a:lnTo>
                  <a:cubicBezTo>
                    <a:pt x="475007" y="661623"/>
                    <a:pt x="508541" y="626768"/>
                    <a:pt x="507745" y="584565"/>
                  </a:cubicBezTo>
                  <a:cubicBezTo>
                    <a:pt x="507745" y="584555"/>
                    <a:pt x="507745" y="584546"/>
                    <a:pt x="507745" y="584537"/>
                  </a:cubicBezTo>
                  <a:cubicBezTo>
                    <a:pt x="506985" y="543451"/>
                    <a:pt x="473821" y="510366"/>
                    <a:pt x="432774" y="509745"/>
                  </a:cubicBezTo>
                  <a:lnTo>
                    <a:pt x="432774" y="509673"/>
                  </a:lnTo>
                  <a:close/>
                  <a:moveTo>
                    <a:pt x="152596" y="560480"/>
                  </a:moveTo>
                  <a:cubicBezTo>
                    <a:pt x="96573" y="560601"/>
                    <a:pt x="51059" y="515237"/>
                    <a:pt x="50938" y="459157"/>
                  </a:cubicBezTo>
                  <a:cubicBezTo>
                    <a:pt x="50938" y="458987"/>
                    <a:pt x="50938" y="458817"/>
                    <a:pt x="50938" y="458647"/>
                  </a:cubicBezTo>
                  <a:cubicBezTo>
                    <a:pt x="50859" y="431625"/>
                    <a:pt x="61596" y="405698"/>
                    <a:pt x="80752" y="386658"/>
                  </a:cubicBezTo>
                  <a:cubicBezTo>
                    <a:pt x="99861" y="367514"/>
                    <a:pt x="125815" y="356797"/>
                    <a:pt x="152851" y="356887"/>
                  </a:cubicBezTo>
                  <a:lnTo>
                    <a:pt x="203607" y="356887"/>
                  </a:lnTo>
                  <a:lnTo>
                    <a:pt x="203607" y="305716"/>
                  </a:lnTo>
                  <a:lnTo>
                    <a:pt x="152887" y="305716"/>
                  </a:lnTo>
                  <a:cubicBezTo>
                    <a:pt x="68521" y="305716"/>
                    <a:pt x="100" y="374123"/>
                    <a:pt x="0" y="458574"/>
                  </a:cubicBezTo>
                  <a:cubicBezTo>
                    <a:pt x="0" y="542938"/>
                    <a:pt x="68499" y="611433"/>
                    <a:pt x="152524" y="611433"/>
                  </a:cubicBezTo>
                  <a:lnTo>
                    <a:pt x="152524" y="662346"/>
                  </a:lnTo>
                  <a:lnTo>
                    <a:pt x="228876" y="585920"/>
                  </a:lnTo>
                  <a:lnTo>
                    <a:pt x="152451" y="509491"/>
                  </a:lnTo>
                  <a:lnTo>
                    <a:pt x="152451" y="560443"/>
                  </a:lnTo>
                  <a:lnTo>
                    <a:pt x="152632" y="560443"/>
                  </a:lnTo>
                  <a:lnTo>
                    <a:pt x="152632" y="560480"/>
                  </a:lnTo>
                  <a:close/>
                  <a:moveTo>
                    <a:pt x="611002" y="51171"/>
                  </a:moveTo>
                  <a:lnTo>
                    <a:pt x="560210" y="51171"/>
                  </a:lnTo>
                  <a:lnTo>
                    <a:pt x="560210" y="102342"/>
                  </a:lnTo>
                  <a:lnTo>
                    <a:pt x="611002" y="102342"/>
                  </a:lnTo>
                  <a:cubicBezTo>
                    <a:pt x="638017" y="102342"/>
                    <a:pt x="663907" y="112824"/>
                    <a:pt x="682992" y="131931"/>
                  </a:cubicBezTo>
                  <a:cubicBezTo>
                    <a:pt x="722660" y="171531"/>
                    <a:pt x="722748" y="235824"/>
                    <a:pt x="683188" y="275533"/>
                  </a:cubicBezTo>
                  <a:cubicBezTo>
                    <a:pt x="683060" y="275658"/>
                    <a:pt x="682938" y="275784"/>
                    <a:pt x="682810" y="275909"/>
                  </a:cubicBezTo>
                  <a:cubicBezTo>
                    <a:pt x="663611" y="295007"/>
                    <a:pt x="637636" y="305724"/>
                    <a:pt x="610567" y="305716"/>
                  </a:cubicBezTo>
                  <a:lnTo>
                    <a:pt x="610567" y="254763"/>
                  </a:lnTo>
                  <a:lnTo>
                    <a:pt x="534214" y="331192"/>
                  </a:lnTo>
                  <a:lnTo>
                    <a:pt x="610567" y="407621"/>
                  </a:lnTo>
                  <a:lnTo>
                    <a:pt x="610567" y="356742"/>
                  </a:lnTo>
                  <a:cubicBezTo>
                    <a:pt x="694589" y="356742"/>
                    <a:pt x="763454" y="288319"/>
                    <a:pt x="763454" y="203993"/>
                  </a:cubicBezTo>
                  <a:cubicBezTo>
                    <a:pt x="763596" y="119752"/>
                    <a:pt x="695486" y="51348"/>
                    <a:pt x="611330" y="51208"/>
                  </a:cubicBezTo>
                  <a:cubicBezTo>
                    <a:pt x="611221" y="51207"/>
                    <a:pt x="611112" y="51207"/>
                    <a:pt x="611002" y="51207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xmlns="" id="{80C5B1C6-72BF-4577-88A3-D268C38F7A72}"/>
                </a:ext>
              </a:extLst>
            </p:cNvPr>
            <p:cNvSpPr/>
            <p:nvPr/>
          </p:nvSpPr>
          <p:spPr>
            <a:xfrm>
              <a:off x="1598926" y="2979076"/>
              <a:ext cx="251704" cy="662420"/>
            </a:xfrm>
            <a:custGeom>
              <a:avLst/>
              <a:gdLst>
                <a:gd name="connsiteX0" fmla="*/ 74914 w 251704"/>
                <a:gd name="connsiteY0" fmla="*/ 509673 h 662420"/>
                <a:gd name="connsiteX1" fmla="*/ 176681 w 251704"/>
                <a:gd name="connsiteY1" fmla="*/ 509673 h 662420"/>
                <a:gd name="connsiteX2" fmla="*/ 176681 w 251704"/>
                <a:gd name="connsiteY2" fmla="*/ 509745 h 662420"/>
                <a:gd name="connsiteX3" fmla="*/ 251652 w 251704"/>
                <a:gd name="connsiteY3" fmla="*/ 584537 h 662420"/>
                <a:gd name="connsiteX4" fmla="*/ 251652 w 251704"/>
                <a:gd name="connsiteY4" fmla="*/ 584565 h 662420"/>
                <a:gd name="connsiteX5" fmla="*/ 176753 w 251704"/>
                <a:gd name="connsiteY5" fmla="*/ 662420 h 662420"/>
                <a:gd name="connsiteX6" fmla="*/ 74914 w 251704"/>
                <a:gd name="connsiteY6" fmla="*/ 662420 h 662420"/>
                <a:gd name="connsiteX7" fmla="*/ 16 w 251704"/>
                <a:gd name="connsiteY7" fmla="*/ 587448 h 662420"/>
                <a:gd name="connsiteX8" fmla="*/ 74914 w 251704"/>
                <a:gd name="connsiteY8" fmla="*/ 509673 h 662420"/>
                <a:gd name="connsiteX9" fmla="*/ 74914 w 251704"/>
                <a:gd name="connsiteY9" fmla="*/ 255200 h 662420"/>
                <a:gd name="connsiteX10" fmla="*/ 176681 w 251704"/>
                <a:gd name="connsiteY10" fmla="*/ 255200 h 662420"/>
                <a:gd name="connsiteX11" fmla="*/ 176717 w 251704"/>
                <a:gd name="connsiteY11" fmla="*/ 255200 h 662420"/>
                <a:gd name="connsiteX12" fmla="*/ 251688 w 251704"/>
                <a:gd name="connsiteY12" fmla="*/ 330283 h 662420"/>
                <a:gd name="connsiteX13" fmla="*/ 176790 w 251704"/>
                <a:gd name="connsiteY13" fmla="*/ 408058 h 662420"/>
                <a:gd name="connsiteX14" fmla="*/ 74950 w 251704"/>
                <a:gd name="connsiteY14" fmla="*/ 408058 h 662420"/>
                <a:gd name="connsiteX15" fmla="*/ 52 w 251704"/>
                <a:gd name="connsiteY15" fmla="*/ 333085 h 662420"/>
                <a:gd name="connsiteX16" fmla="*/ 49 w 251704"/>
                <a:gd name="connsiteY16" fmla="*/ 332947 h 662420"/>
                <a:gd name="connsiteX17" fmla="*/ 74914 w 251704"/>
                <a:gd name="connsiteY17" fmla="*/ 255200 h 662420"/>
                <a:gd name="connsiteX18" fmla="*/ 74914 w 251704"/>
                <a:gd name="connsiteY18" fmla="*/ 0 h 662420"/>
                <a:gd name="connsiteX19" fmla="*/ 176681 w 251704"/>
                <a:gd name="connsiteY19" fmla="*/ 0 h 662420"/>
                <a:gd name="connsiteX20" fmla="*/ 251652 w 251704"/>
                <a:gd name="connsiteY20" fmla="*/ 74973 h 662420"/>
                <a:gd name="connsiteX21" fmla="*/ 176753 w 251704"/>
                <a:gd name="connsiteY21" fmla="*/ 152749 h 662420"/>
                <a:gd name="connsiteX22" fmla="*/ 74914 w 251704"/>
                <a:gd name="connsiteY22" fmla="*/ 152749 h 662420"/>
                <a:gd name="connsiteX23" fmla="*/ 16 w 251704"/>
                <a:gd name="connsiteY23" fmla="*/ 77775 h 662420"/>
                <a:gd name="connsiteX24" fmla="*/ 14 w 251704"/>
                <a:gd name="connsiteY24" fmla="*/ 77713 h 662420"/>
                <a:gd name="connsiteX25" fmla="*/ 74914 w 251704"/>
                <a:gd name="connsiteY25" fmla="*/ 0 h 662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51704" h="662420">
                  <a:moveTo>
                    <a:pt x="74914" y="509673"/>
                  </a:moveTo>
                  <a:lnTo>
                    <a:pt x="176681" y="509673"/>
                  </a:lnTo>
                  <a:lnTo>
                    <a:pt x="176681" y="509745"/>
                  </a:lnTo>
                  <a:cubicBezTo>
                    <a:pt x="217728" y="510366"/>
                    <a:pt x="250892" y="543451"/>
                    <a:pt x="251652" y="584537"/>
                  </a:cubicBezTo>
                  <a:cubicBezTo>
                    <a:pt x="251652" y="584546"/>
                    <a:pt x="251652" y="584555"/>
                    <a:pt x="251652" y="584565"/>
                  </a:cubicBezTo>
                  <a:cubicBezTo>
                    <a:pt x="252448" y="626768"/>
                    <a:pt x="218914" y="661623"/>
                    <a:pt x="176753" y="662420"/>
                  </a:cubicBezTo>
                  <a:lnTo>
                    <a:pt x="74914" y="662420"/>
                  </a:lnTo>
                  <a:cubicBezTo>
                    <a:pt x="33874" y="661643"/>
                    <a:pt x="790" y="628530"/>
                    <a:pt x="16" y="587448"/>
                  </a:cubicBezTo>
                  <a:cubicBezTo>
                    <a:pt x="-821" y="545340"/>
                    <a:pt x="32738" y="511201"/>
                    <a:pt x="74914" y="509673"/>
                  </a:cubicBezTo>
                  <a:close/>
                  <a:moveTo>
                    <a:pt x="74914" y="255200"/>
                  </a:moveTo>
                  <a:lnTo>
                    <a:pt x="176681" y="255200"/>
                  </a:lnTo>
                  <a:lnTo>
                    <a:pt x="176717" y="255200"/>
                  </a:lnTo>
                  <a:cubicBezTo>
                    <a:pt x="217820" y="255958"/>
                    <a:pt x="250951" y="289139"/>
                    <a:pt x="251688" y="330283"/>
                  </a:cubicBezTo>
                  <a:cubicBezTo>
                    <a:pt x="252561" y="372391"/>
                    <a:pt x="218966" y="406530"/>
                    <a:pt x="176790" y="408058"/>
                  </a:cubicBezTo>
                  <a:lnTo>
                    <a:pt x="74950" y="408058"/>
                  </a:lnTo>
                  <a:cubicBezTo>
                    <a:pt x="33865" y="406530"/>
                    <a:pt x="816" y="374211"/>
                    <a:pt x="52" y="333085"/>
                  </a:cubicBezTo>
                  <a:cubicBezTo>
                    <a:pt x="51" y="333039"/>
                    <a:pt x="50" y="332993"/>
                    <a:pt x="49" y="332947"/>
                  </a:cubicBezTo>
                  <a:cubicBezTo>
                    <a:pt x="-725" y="290784"/>
                    <a:pt x="32793" y="255975"/>
                    <a:pt x="74914" y="255200"/>
                  </a:cubicBezTo>
                  <a:close/>
                  <a:moveTo>
                    <a:pt x="74914" y="0"/>
                  </a:moveTo>
                  <a:lnTo>
                    <a:pt x="176681" y="0"/>
                  </a:lnTo>
                  <a:cubicBezTo>
                    <a:pt x="217749" y="737"/>
                    <a:pt x="250876" y="33864"/>
                    <a:pt x="251652" y="74973"/>
                  </a:cubicBezTo>
                  <a:cubicBezTo>
                    <a:pt x="252525" y="117082"/>
                    <a:pt x="218929" y="152749"/>
                    <a:pt x="176753" y="152749"/>
                  </a:cubicBezTo>
                  <a:lnTo>
                    <a:pt x="74914" y="152749"/>
                  </a:lnTo>
                  <a:cubicBezTo>
                    <a:pt x="33829" y="152749"/>
                    <a:pt x="779" y="118902"/>
                    <a:pt x="16" y="77775"/>
                  </a:cubicBezTo>
                  <a:cubicBezTo>
                    <a:pt x="15" y="77755"/>
                    <a:pt x="15" y="77734"/>
                    <a:pt x="14" y="77713"/>
                  </a:cubicBezTo>
                  <a:cubicBezTo>
                    <a:pt x="-741" y="35550"/>
                    <a:pt x="32793" y="756"/>
                    <a:pt x="74914" y="0"/>
                  </a:cubicBezTo>
                  <a:close/>
                </a:path>
              </a:pathLst>
            </a:custGeom>
            <a:solidFill>
              <a:srgbClr val="365DD6"/>
            </a:solidFill>
            <a:ln w="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xmlns="" id="{7F97300B-905C-4082-81B4-844BB5471F10}"/>
              </a:ext>
            </a:extLst>
          </p:cNvPr>
          <p:cNvGrpSpPr/>
          <p:nvPr/>
        </p:nvGrpSpPr>
        <p:grpSpPr>
          <a:xfrm>
            <a:off x="1367143" y="5152729"/>
            <a:ext cx="740498" cy="530425"/>
            <a:chOff x="14652625" y="6108700"/>
            <a:chExt cx="671516" cy="481013"/>
          </a:xfrm>
        </p:grpSpPr>
        <p:sp>
          <p:nvSpPr>
            <p:cNvPr id="95" name="矩形 94">
              <a:extLst>
                <a:ext uri="{FF2B5EF4-FFF2-40B4-BE49-F238E27FC236}">
                  <a16:creationId xmlns:a16="http://schemas.microsoft.com/office/drawing/2014/main" xmlns="" id="{DE0D9426-4E03-409A-B12F-2926D0B9AA73}"/>
                </a:ext>
              </a:extLst>
            </p:cNvPr>
            <p:cNvSpPr/>
            <p:nvPr/>
          </p:nvSpPr>
          <p:spPr>
            <a:xfrm>
              <a:off x="15151103" y="6108700"/>
              <a:ext cx="173038" cy="173038"/>
            </a:xfrm>
            <a:prstGeom prst="rect">
              <a:avLst/>
            </a:prstGeom>
            <a:solidFill>
              <a:srgbClr val="365D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矩形 95">
              <a:extLst>
                <a:ext uri="{FF2B5EF4-FFF2-40B4-BE49-F238E27FC236}">
                  <a16:creationId xmlns:a16="http://schemas.microsoft.com/office/drawing/2014/main" xmlns="" id="{AD118508-CB1A-4645-9850-3839F1C986C0}"/>
                </a:ext>
              </a:extLst>
            </p:cNvPr>
            <p:cNvSpPr/>
            <p:nvPr/>
          </p:nvSpPr>
          <p:spPr>
            <a:xfrm>
              <a:off x="15151103" y="6416675"/>
              <a:ext cx="173038" cy="173038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xmlns="" id="{606E381C-02E5-4628-8C3D-491784B0EEA5}"/>
                </a:ext>
              </a:extLst>
            </p:cNvPr>
            <p:cNvSpPr/>
            <p:nvPr/>
          </p:nvSpPr>
          <p:spPr>
            <a:xfrm>
              <a:off x="14652625" y="6188075"/>
              <a:ext cx="438150" cy="158750"/>
            </a:xfrm>
            <a:custGeom>
              <a:avLst/>
              <a:gdLst>
                <a:gd name="connsiteX0" fmla="*/ 0 w 428625"/>
                <a:gd name="connsiteY0" fmla="*/ 158750 h 158750"/>
                <a:gd name="connsiteX1" fmla="*/ 146050 w 428625"/>
                <a:gd name="connsiteY1" fmla="*/ 158750 h 158750"/>
                <a:gd name="connsiteX2" fmla="*/ 228600 w 428625"/>
                <a:gd name="connsiteY2" fmla="*/ 0 h 158750"/>
                <a:gd name="connsiteX3" fmla="*/ 428625 w 428625"/>
                <a:gd name="connsiteY3" fmla="*/ 0 h 15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8625" h="158750">
                  <a:moveTo>
                    <a:pt x="0" y="158750"/>
                  </a:moveTo>
                  <a:lnTo>
                    <a:pt x="146050" y="158750"/>
                  </a:lnTo>
                  <a:lnTo>
                    <a:pt x="228600" y="0"/>
                  </a:lnTo>
                  <a:lnTo>
                    <a:pt x="428625" y="0"/>
                  </a:lnTo>
                </a:path>
              </a:pathLst>
            </a:custGeom>
            <a:noFill/>
            <a:ln w="41275">
              <a:solidFill>
                <a:schemeClr val="tx1">
                  <a:lumMod val="85000"/>
                  <a:lumOff val="15000"/>
                </a:schemeClr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xmlns="" id="{6012C89D-9F1E-4C60-B7E9-231F22BCE9E8}"/>
                </a:ext>
              </a:extLst>
            </p:cNvPr>
            <p:cNvSpPr/>
            <p:nvPr/>
          </p:nvSpPr>
          <p:spPr>
            <a:xfrm flipV="1">
              <a:off x="14855825" y="6416675"/>
              <a:ext cx="234950" cy="89962"/>
            </a:xfrm>
            <a:custGeom>
              <a:avLst/>
              <a:gdLst>
                <a:gd name="connsiteX0" fmla="*/ 0 w 428625"/>
                <a:gd name="connsiteY0" fmla="*/ 158750 h 158750"/>
                <a:gd name="connsiteX1" fmla="*/ 146050 w 428625"/>
                <a:gd name="connsiteY1" fmla="*/ 158750 h 158750"/>
                <a:gd name="connsiteX2" fmla="*/ 228600 w 428625"/>
                <a:gd name="connsiteY2" fmla="*/ 0 h 158750"/>
                <a:gd name="connsiteX3" fmla="*/ 428625 w 428625"/>
                <a:gd name="connsiteY3" fmla="*/ 0 h 158750"/>
                <a:gd name="connsiteX0" fmla="*/ 0 w 282575"/>
                <a:gd name="connsiteY0" fmla="*/ 158750 h 158750"/>
                <a:gd name="connsiteX1" fmla="*/ 82550 w 282575"/>
                <a:gd name="connsiteY1" fmla="*/ 0 h 158750"/>
                <a:gd name="connsiteX2" fmla="*/ 282575 w 282575"/>
                <a:gd name="connsiteY2" fmla="*/ 0 h 15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2575" h="158750">
                  <a:moveTo>
                    <a:pt x="0" y="158750"/>
                  </a:moveTo>
                  <a:lnTo>
                    <a:pt x="82550" y="0"/>
                  </a:lnTo>
                  <a:lnTo>
                    <a:pt x="282575" y="0"/>
                  </a:lnTo>
                </a:path>
              </a:pathLst>
            </a:custGeom>
            <a:noFill/>
            <a:ln w="41275">
              <a:solidFill>
                <a:schemeClr val="tx1">
                  <a:lumMod val="85000"/>
                  <a:lumOff val="15000"/>
                </a:schemeClr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8" name="组合 127">
            <a:extLst>
              <a:ext uri="{FF2B5EF4-FFF2-40B4-BE49-F238E27FC236}">
                <a16:creationId xmlns:a16="http://schemas.microsoft.com/office/drawing/2014/main" xmlns="" id="{DB28607F-D4E6-467A-A059-61BB7CBEA1F9}"/>
              </a:ext>
            </a:extLst>
          </p:cNvPr>
          <p:cNvGrpSpPr/>
          <p:nvPr/>
        </p:nvGrpSpPr>
        <p:grpSpPr>
          <a:xfrm>
            <a:off x="6597831" y="3142747"/>
            <a:ext cx="623290" cy="593030"/>
            <a:chOff x="19347654" y="3976688"/>
            <a:chExt cx="490540" cy="466725"/>
          </a:xfrm>
        </p:grpSpPr>
        <p:sp>
          <p:nvSpPr>
            <p:cNvPr id="105" name="弧形 104">
              <a:extLst>
                <a:ext uri="{FF2B5EF4-FFF2-40B4-BE49-F238E27FC236}">
                  <a16:creationId xmlns:a16="http://schemas.microsoft.com/office/drawing/2014/main" xmlns="" id="{020CF321-C6E0-46AA-A0CB-3562996D7A16}"/>
                </a:ext>
              </a:extLst>
            </p:cNvPr>
            <p:cNvSpPr/>
            <p:nvPr/>
          </p:nvSpPr>
          <p:spPr>
            <a:xfrm>
              <a:off x="19347654" y="3976688"/>
              <a:ext cx="466725" cy="466725"/>
            </a:xfrm>
            <a:prstGeom prst="arc">
              <a:avLst>
                <a:gd name="adj1" fmla="val 7224149"/>
                <a:gd name="adj2" fmla="val 16518148"/>
              </a:avLst>
            </a:prstGeom>
            <a:ln w="5080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7" name="直接连接符 106">
              <a:extLst>
                <a:ext uri="{FF2B5EF4-FFF2-40B4-BE49-F238E27FC236}">
                  <a16:creationId xmlns:a16="http://schemas.microsoft.com/office/drawing/2014/main" xmlns="" id="{12C4ECDD-63CE-431D-8841-A5C2EABB9B64}"/>
                </a:ext>
              </a:extLst>
            </p:cNvPr>
            <p:cNvCxnSpPr/>
            <p:nvPr/>
          </p:nvCxnSpPr>
          <p:spPr>
            <a:xfrm flipV="1">
              <a:off x="19602450" y="4095750"/>
              <a:ext cx="0" cy="111919"/>
            </a:xfrm>
            <a:prstGeom prst="line">
              <a:avLst/>
            </a:prstGeom>
            <a:ln w="50800" cap="rnd">
              <a:solidFill>
                <a:srgbClr val="365DD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xmlns="" id="{54BEF40D-DA6A-4B5B-9F30-2D4A1DDEB96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538156" y="4207669"/>
              <a:ext cx="64292" cy="100012"/>
            </a:xfrm>
            <a:prstGeom prst="line">
              <a:avLst/>
            </a:prstGeom>
            <a:ln w="50800" cap="rnd">
              <a:solidFill>
                <a:srgbClr val="365DD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>
              <a:extLst>
                <a:ext uri="{FF2B5EF4-FFF2-40B4-BE49-F238E27FC236}">
                  <a16:creationId xmlns:a16="http://schemas.microsoft.com/office/drawing/2014/main" xmlns="" id="{4FE76BA2-696B-4F7C-A0FC-CA16E267F9F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695319" y="4012406"/>
              <a:ext cx="35719" cy="45245"/>
            </a:xfrm>
            <a:prstGeom prst="line">
              <a:avLst/>
            </a:prstGeom>
            <a:ln w="50800" cap="rnd">
              <a:solidFill>
                <a:srgbClr val="E6E6E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>
              <a:extLst>
                <a:ext uri="{FF2B5EF4-FFF2-40B4-BE49-F238E27FC236}">
                  <a16:creationId xmlns:a16="http://schemas.microsoft.com/office/drawing/2014/main" xmlns="" id="{BE495C1E-EE07-42BE-BF3B-0EB58D54474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773898" y="4095750"/>
              <a:ext cx="40481" cy="22623"/>
            </a:xfrm>
            <a:prstGeom prst="line">
              <a:avLst/>
            </a:prstGeom>
            <a:ln w="50800" cap="rnd">
              <a:solidFill>
                <a:srgbClr val="E6E6E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>
              <a:extLst>
                <a:ext uri="{FF2B5EF4-FFF2-40B4-BE49-F238E27FC236}">
                  <a16:creationId xmlns:a16="http://schemas.microsoft.com/office/drawing/2014/main" xmlns="" id="{227CB4A9-B685-4C1C-A83E-E3ED99BA921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788187" y="4207669"/>
              <a:ext cx="50007" cy="2"/>
            </a:xfrm>
            <a:prstGeom prst="line">
              <a:avLst/>
            </a:prstGeom>
            <a:ln w="50800" cap="rnd">
              <a:solidFill>
                <a:srgbClr val="E6E6E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>
              <a:extLst>
                <a:ext uri="{FF2B5EF4-FFF2-40B4-BE49-F238E27FC236}">
                  <a16:creationId xmlns:a16="http://schemas.microsoft.com/office/drawing/2014/main" xmlns="" id="{F7DAB1AF-801E-4D4D-A851-B47FC4C16A61}"/>
                </a:ext>
              </a:extLst>
            </p:cNvPr>
            <p:cNvCxnSpPr>
              <a:cxnSpLocks/>
            </p:cNvCxnSpPr>
            <p:nvPr/>
          </p:nvCxnSpPr>
          <p:spPr>
            <a:xfrm>
              <a:off x="19766754" y="4305301"/>
              <a:ext cx="34529" cy="20240"/>
            </a:xfrm>
            <a:prstGeom prst="line">
              <a:avLst/>
            </a:prstGeom>
            <a:ln w="50800" cap="rnd">
              <a:solidFill>
                <a:srgbClr val="E6E6E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>
              <a:extLst>
                <a:ext uri="{FF2B5EF4-FFF2-40B4-BE49-F238E27FC236}">
                  <a16:creationId xmlns:a16="http://schemas.microsoft.com/office/drawing/2014/main" xmlns="" id="{3B56DB83-F5F3-4789-AA31-6EA8CA695D02}"/>
                </a:ext>
              </a:extLst>
            </p:cNvPr>
            <p:cNvCxnSpPr>
              <a:cxnSpLocks/>
            </p:cNvCxnSpPr>
            <p:nvPr/>
          </p:nvCxnSpPr>
          <p:spPr>
            <a:xfrm>
              <a:off x="19691745" y="4374133"/>
              <a:ext cx="21433" cy="31067"/>
            </a:xfrm>
            <a:prstGeom prst="line">
              <a:avLst/>
            </a:prstGeom>
            <a:ln w="50800" cap="rnd">
              <a:solidFill>
                <a:srgbClr val="E6E6E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>
              <a:extLst>
                <a:ext uri="{FF2B5EF4-FFF2-40B4-BE49-F238E27FC236}">
                  <a16:creationId xmlns:a16="http://schemas.microsoft.com/office/drawing/2014/main" xmlns="" id="{33F4474B-1300-4276-9553-AA760664CADE}"/>
                </a:ext>
              </a:extLst>
            </p:cNvPr>
            <p:cNvCxnSpPr>
              <a:cxnSpLocks/>
            </p:cNvCxnSpPr>
            <p:nvPr/>
          </p:nvCxnSpPr>
          <p:spPr>
            <a:xfrm>
              <a:off x="19590541" y="4405200"/>
              <a:ext cx="0" cy="35831"/>
            </a:xfrm>
            <a:prstGeom prst="line">
              <a:avLst/>
            </a:prstGeom>
            <a:ln w="50800" cap="rnd">
              <a:solidFill>
                <a:srgbClr val="E6E6E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xmlns="" id="{A93B0FC9-C41D-4CB6-B5B6-A99526C2D458}"/>
              </a:ext>
            </a:extLst>
          </p:cNvPr>
          <p:cNvGrpSpPr/>
          <p:nvPr/>
        </p:nvGrpSpPr>
        <p:grpSpPr>
          <a:xfrm>
            <a:off x="6559871" y="5020581"/>
            <a:ext cx="902407" cy="789469"/>
            <a:chOff x="6580861" y="4900785"/>
            <a:chExt cx="951428" cy="832355"/>
          </a:xfrm>
        </p:grpSpPr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xmlns="" id="{6341C345-C937-4766-8E62-02CCE7F6344C}"/>
                </a:ext>
              </a:extLst>
            </p:cNvPr>
            <p:cNvGrpSpPr/>
            <p:nvPr/>
          </p:nvGrpSpPr>
          <p:grpSpPr>
            <a:xfrm>
              <a:off x="6580861" y="4932465"/>
              <a:ext cx="754124" cy="800675"/>
              <a:chOff x="22339300" y="6886575"/>
              <a:chExt cx="514350" cy="546100"/>
            </a:xfrm>
          </p:grpSpPr>
          <p:sp>
            <p:nvSpPr>
              <p:cNvPr id="129" name="矩形 128">
                <a:extLst>
                  <a:ext uri="{FF2B5EF4-FFF2-40B4-BE49-F238E27FC236}">
                    <a16:creationId xmlns:a16="http://schemas.microsoft.com/office/drawing/2014/main" xmlns="" id="{E16EE9E7-A79C-4DB6-ABA5-71462D364404}"/>
                  </a:ext>
                </a:extLst>
              </p:cNvPr>
              <p:cNvSpPr/>
              <p:nvPr/>
            </p:nvSpPr>
            <p:spPr>
              <a:xfrm>
                <a:off x="22720300" y="7134225"/>
                <a:ext cx="120650" cy="298450"/>
              </a:xfrm>
              <a:prstGeom prst="rect">
                <a:avLst/>
              </a:prstGeom>
              <a:solidFill>
                <a:srgbClr val="E6E6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矩形 129">
                <a:extLst>
                  <a:ext uri="{FF2B5EF4-FFF2-40B4-BE49-F238E27FC236}">
                    <a16:creationId xmlns:a16="http://schemas.microsoft.com/office/drawing/2014/main" xmlns="" id="{5123CCF6-9460-4B49-A29F-223DDD78F4D7}"/>
                  </a:ext>
                </a:extLst>
              </p:cNvPr>
              <p:cNvSpPr/>
              <p:nvPr/>
            </p:nvSpPr>
            <p:spPr>
              <a:xfrm>
                <a:off x="22536150" y="7254875"/>
                <a:ext cx="120650" cy="177800"/>
              </a:xfrm>
              <a:prstGeom prst="rect">
                <a:avLst/>
              </a:prstGeom>
              <a:solidFill>
                <a:srgbClr val="E6E6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矩形 130">
                <a:extLst>
                  <a:ext uri="{FF2B5EF4-FFF2-40B4-BE49-F238E27FC236}">
                    <a16:creationId xmlns:a16="http://schemas.microsoft.com/office/drawing/2014/main" xmlns="" id="{14D46B10-C383-4505-AE95-A7D1817CDE6D}"/>
                  </a:ext>
                </a:extLst>
              </p:cNvPr>
              <p:cNvSpPr/>
              <p:nvPr/>
            </p:nvSpPr>
            <p:spPr>
              <a:xfrm>
                <a:off x="22352000" y="7334249"/>
                <a:ext cx="120650" cy="98425"/>
              </a:xfrm>
              <a:prstGeom prst="rect">
                <a:avLst/>
              </a:prstGeom>
              <a:solidFill>
                <a:srgbClr val="E6E6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xmlns="" id="{1A3CCA53-4BD2-4431-B5A1-14F544854C9C}"/>
                  </a:ext>
                </a:extLst>
              </p:cNvPr>
              <p:cNvSpPr/>
              <p:nvPr/>
            </p:nvSpPr>
            <p:spPr>
              <a:xfrm>
                <a:off x="22339300" y="7162800"/>
                <a:ext cx="165100" cy="123825"/>
              </a:xfrm>
              <a:custGeom>
                <a:avLst/>
                <a:gdLst>
                  <a:gd name="connsiteX0" fmla="*/ 0 w 165100"/>
                  <a:gd name="connsiteY0" fmla="*/ 123825 h 123825"/>
                  <a:gd name="connsiteX1" fmla="*/ 73025 w 165100"/>
                  <a:gd name="connsiteY1" fmla="*/ 123825 h 123825"/>
                  <a:gd name="connsiteX2" fmla="*/ 165100 w 165100"/>
                  <a:gd name="connsiteY2" fmla="*/ 0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5100" h="123825">
                    <a:moveTo>
                      <a:pt x="0" y="123825"/>
                    </a:moveTo>
                    <a:lnTo>
                      <a:pt x="73025" y="123825"/>
                    </a:lnTo>
                    <a:lnTo>
                      <a:pt x="165100" y="0"/>
                    </a:lnTo>
                  </a:path>
                </a:pathLst>
              </a:custGeom>
              <a:noFill/>
              <a:ln w="381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xmlns="" id="{B5A56F4B-07C8-4C4F-BBD8-30F9EC073EBF}"/>
                  </a:ext>
                </a:extLst>
              </p:cNvPr>
              <p:cNvSpPr/>
              <p:nvPr/>
            </p:nvSpPr>
            <p:spPr>
              <a:xfrm>
                <a:off x="22690137" y="6886575"/>
                <a:ext cx="163513" cy="178506"/>
              </a:xfrm>
              <a:custGeom>
                <a:avLst/>
                <a:gdLst>
                  <a:gd name="connsiteX0" fmla="*/ 0 w 142875"/>
                  <a:gd name="connsiteY0" fmla="*/ 146050 h 146050"/>
                  <a:gd name="connsiteX1" fmla="*/ 85725 w 142875"/>
                  <a:gd name="connsiteY1" fmla="*/ 146050 h 146050"/>
                  <a:gd name="connsiteX2" fmla="*/ 142875 w 142875"/>
                  <a:gd name="connsiteY2" fmla="*/ 0 h 146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2875" h="146050">
                    <a:moveTo>
                      <a:pt x="0" y="146050"/>
                    </a:moveTo>
                    <a:lnTo>
                      <a:pt x="85725" y="146050"/>
                    </a:lnTo>
                    <a:lnTo>
                      <a:pt x="142875" y="0"/>
                    </a:lnTo>
                  </a:path>
                </a:pathLst>
              </a:custGeom>
              <a:noFill/>
              <a:ln w="381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  <a:tailEnd type="triangl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xmlns="" id="{E2002B89-C6EE-4A05-8251-96B22071E26F}"/>
                </a:ext>
              </a:extLst>
            </p:cNvPr>
            <p:cNvSpPr txBox="1"/>
            <p:nvPr/>
          </p:nvSpPr>
          <p:spPr>
            <a:xfrm>
              <a:off x="6698191" y="4900785"/>
              <a:ext cx="834098" cy="6135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b="1" dirty="0">
                  <a:solidFill>
                    <a:srgbClr val="365DD6"/>
                  </a:solidFill>
                  <a:latin typeface="Arial Black" panose="020B0A04020102020204" pitchFamily="34" charset="0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＄</a:t>
              </a:r>
            </a:p>
          </p:txBody>
        </p:sp>
      </p:grpSp>
      <p:sp>
        <p:nvSpPr>
          <p:cNvPr id="137" name="矩形 136">
            <a:extLst>
              <a:ext uri="{FF2B5EF4-FFF2-40B4-BE49-F238E27FC236}">
                <a16:creationId xmlns:a16="http://schemas.microsoft.com/office/drawing/2014/main" xmlns="" id="{D208D8F4-7E20-4B25-AC0E-C974763DAC67}"/>
              </a:ext>
            </a:extLst>
          </p:cNvPr>
          <p:cNvSpPr/>
          <p:nvPr/>
        </p:nvSpPr>
        <p:spPr>
          <a:xfrm rot="16200000">
            <a:off x="1697932" y="6692424"/>
            <a:ext cx="78921" cy="275771"/>
          </a:xfrm>
          <a:prstGeom prst="rect">
            <a:avLst/>
          </a:prstGeom>
          <a:solidFill>
            <a:srgbClr val="1C1A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xmlns="" id="{01794183-5550-4770-9980-30AC82067773}"/>
              </a:ext>
            </a:extLst>
          </p:cNvPr>
          <p:cNvSpPr/>
          <p:nvPr/>
        </p:nvSpPr>
        <p:spPr>
          <a:xfrm rot="16200000">
            <a:off x="6971614" y="6692424"/>
            <a:ext cx="78921" cy="275771"/>
          </a:xfrm>
          <a:prstGeom prst="rect">
            <a:avLst/>
          </a:prstGeom>
          <a:solidFill>
            <a:srgbClr val="1C1A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696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xmlns="" id="{509F41BE-5168-418F-A2F1-BC9485DF5088}"/>
              </a:ext>
            </a:extLst>
          </p:cNvPr>
          <p:cNvCxnSpPr>
            <a:cxnSpLocks/>
          </p:cNvCxnSpPr>
          <p:nvPr/>
        </p:nvCxnSpPr>
        <p:spPr>
          <a:xfrm>
            <a:off x="2469027" y="5468179"/>
            <a:ext cx="0" cy="1853539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  <a:alpha val="1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02ADC9E2-0E2C-4578-B8F3-CF5C58A8E7A1}"/>
              </a:ext>
            </a:extLst>
          </p:cNvPr>
          <p:cNvSpPr txBox="1"/>
          <p:nvPr/>
        </p:nvSpPr>
        <p:spPr>
          <a:xfrm>
            <a:off x="136422" y="97974"/>
            <a:ext cx="914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WEDO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53F2093C-49CA-4E49-9A4B-DD368CDFA82F}"/>
              </a:ext>
            </a:extLst>
          </p:cNvPr>
          <p:cNvCxnSpPr/>
          <p:nvPr/>
        </p:nvCxnSpPr>
        <p:spPr>
          <a:xfrm>
            <a:off x="1098090" y="0"/>
            <a:ext cx="0" cy="685800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  <a:alpha val="1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A5203120-B59B-46B7-BA90-FECDC55C0041}"/>
              </a:ext>
            </a:extLst>
          </p:cNvPr>
          <p:cNvSpPr/>
          <p:nvPr/>
        </p:nvSpPr>
        <p:spPr>
          <a:xfrm>
            <a:off x="1058629" y="3291115"/>
            <a:ext cx="78921" cy="275771"/>
          </a:xfrm>
          <a:prstGeom prst="rect">
            <a:avLst/>
          </a:prstGeom>
          <a:solidFill>
            <a:srgbClr val="1C1A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8830256B-FBEF-4EEC-8E41-E3A4BE9EAE0C}"/>
              </a:ext>
            </a:extLst>
          </p:cNvPr>
          <p:cNvSpPr txBox="1"/>
          <p:nvPr/>
        </p:nvSpPr>
        <p:spPr>
          <a:xfrm>
            <a:off x="1184818" y="2762856"/>
            <a:ext cx="4832260" cy="13322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WEDO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线上支付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定义过时的金融体系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13D7DBBF-DFF2-4622-85CE-285C46253F09}"/>
              </a:ext>
            </a:extLst>
          </p:cNvPr>
          <p:cNvSpPr txBox="1"/>
          <p:nvPr/>
        </p:nvSpPr>
        <p:spPr>
          <a:xfrm>
            <a:off x="136422" y="6468021"/>
            <a:ext cx="914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03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9A7C74D-01B9-4AC8-89D6-BC992795EFFE}"/>
              </a:ext>
            </a:extLst>
          </p:cNvPr>
          <p:cNvSpPr/>
          <p:nvPr/>
        </p:nvSpPr>
        <p:spPr>
          <a:xfrm>
            <a:off x="1382683" y="-43392"/>
            <a:ext cx="2218265" cy="1185334"/>
          </a:xfrm>
          <a:prstGeom prst="rect">
            <a:avLst/>
          </a:prstGeom>
          <a:solidFill>
            <a:srgbClr val="ECF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672E502-CE87-4347-A462-7035A705F9E8}"/>
              </a:ext>
            </a:extLst>
          </p:cNvPr>
          <p:cNvSpPr/>
          <p:nvPr/>
        </p:nvSpPr>
        <p:spPr>
          <a:xfrm>
            <a:off x="2123105" y="4730760"/>
            <a:ext cx="737419" cy="737419"/>
          </a:xfrm>
          <a:prstGeom prst="rect">
            <a:avLst/>
          </a:prstGeom>
          <a:gradFill>
            <a:gsLst>
              <a:gs pos="0">
                <a:srgbClr val="548FED"/>
              </a:gs>
              <a:gs pos="100000">
                <a:srgbClr val="548FED">
                  <a:alpha val="62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F133384D-8B65-4DA2-8BDF-9AB9A3A27EF2}"/>
              </a:ext>
            </a:extLst>
          </p:cNvPr>
          <p:cNvGrpSpPr/>
          <p:nvPr/>
        </p:nvGrpSpPr>
        <p:grpSpPr>
          <a:xfrm>
            <a:off x="4725659" y="1057560"/>
            <a:ext cx="7289358" cy="5550056"/>
            <a:chOff x="4902641" y="939572"/>
            <a:chExt cx="7289358" cy="5550056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1B2E8A0E-18DE-43B5-8CB7-D68BD8CB45C8}"/>
                </a:ext>
              </a:extLst>
            </p:cNvPr>
            <p:cNvGrpSpPr/>
            <p:nvPr/>
          </p:nvGrpSpPr>
          <p:grpSpPr>
            <a:xfrm>
              <a:off x="4902641" y="939572"/>
              <a:ext cx="7289358" cy="5254627"/>
              <a:chOff x="4902641" y="939572"/>
              <a:chExt cx="7289358" cy="5254627"/>
            </a:xfrm>
          </p:grpSpPr>
          <p:pic>
            <p:nvPicPr>
              <p:cNvPr id="11" name="图片 10" descr="图片包含 游戏机, 电子, 话筒&#10;&#10;描述已自动生成">
                <a:extLst>
                  <a:ext uri="{FF2B5EF4-FFF2-40B4-BE49-F238E27FC236}">
                    <a16:creationId xmlns:a16="http://schemas.microsoft.com/office/drawing/2014/main" xmlns="" id="{E7793C18-B0A8-43F8-B7F1-E9322F165ED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58" t="2604" r="50917" b="25257"/>
              <a:stretch>
                <a:fillRect/>
              </a:stretch>
            </p:blipFill>
            <p:spPr>
              <a:xfrm>
                <a:off x="6163188" y="1441219"/>
                <a:ext cx="2187747" cy="3392150"/>
              </a:xfrm>
              <a:custGeom>
                <a:avLst/>
                <a:gdLst>
                  <a:gd name="connsiteX0" fmla="*/ 2375299 w 2375299"/>
                  <a:gd name="connsiteY0" fmla="*/ 0 h 3682954"/>
                  <a:gd name="connsiteX1" fmla="*/ 2375299 w 2375299"/>
                  <a:gd name="connsiteY1" fmla="*/ 1164803 h 3682954"/>
                  <a:gd name="connsiteX2" fmla="*/ 2293553 w 2375299"/>
                  <a:gd name="connsiteY2" fmla="*/ 1168931 h 3682954"/>
                  <a:gd name="connsiteX3" fmla="*/ 2293047 w 2375299"/>
                  <a:gd name="connsiteY3" fmla="*/ 1169008 h 3682954"/>
                  <a:gd name="connsiteX4" fmla="*/ 2176396 w 2375299"/>
                  <a:gd name="connsiteY4" fmla="*/ 1186438 h 3682954"/>
                  <a:gd name="connsiteX5" fmla="*/ 2172452 w 2375299"/>
                  <a:gd name="connsiteY5" fmla="*/ 1187413 h 3682954"/>
                  <a:gd name="connsiteX6" fmla="*/ 2168714 w 2375299"/>
                  <a:gd name="connsiteY6" fmla="*/ 1187983 h 3682954"/>
                  <a:gd name="connsiteX7" fmla="*/ 2133112 w 2375299"/>
                  <a:gd name="connsiteY7" fmla="*/ 1197137 h 3682954"/>
                  <a:gd name="connsiteX8" fmla="*/ 2063023 w 2375299"/>
                  <a:gd name="connsiteY8" fmla="*/ 1214463 h 3682954"/>
                  <a:gd name="connsiteX9" fmla="*/ 2055417 w 2375299"/>
                  <a:gd name="connsiteY9" fmla="*/ 1217115 h 3682954"/>
                  <a:gd name="connsiteX10" fmla="*/ 2048222 w 2375299"/>
                  <a:gd name="connsiteY10" fmla="*/ 1218965 h 3682954"/>
                  <a:gd name="connsiteX11" fmla="*/ 2010330 w 2375299"/>
                  <a:gd name="connsiteY11" fmla="*/ 1232833 h 3682954"/>
                  <a:gd name="connsiteX12" fmla="*/ 1953956 w 2375299"/>
                  <a:gd name="connsiteY12" fmla="*/ 1252487 h 3682954"/>
                  <a:gd name="connsiteX13" fmla="*/ 1943034 w 2375299"/>
                  <a:gd name="connsiteY13" fmla="*/ 1257464 h 3682954"/>
                  <a:gd name="connsiteX14" fmla="*/ 1932706 w 2375299"/>
                  <a:gd name="connsiteY14" fmla="*/ 1261244 h 3682954"/>
                  <a:gd name="connsiteX15" fmla="*/ 1897124 w 2375299"/>
                  <a:gd name="connsiteY15" fmla="*/ 1278385 h 3682954"/>
                  <a:gd name="connsiteX16" fmla="*/ 1849716 w 2375299"/>
                  <a:gd name="connsiteY16" fmla="*/ 1299988 h 3682954"/>
                  <a:gd name="connsiteX17" fmla="*/ 1835876 w 2375299"/>
                  <a:gd name="connsiteY17" fmla="*/ 1307890 h 3682954"/>
                  <a:gd name="connsiteX18" fmla="*/ 1822800 w 2375299"/>
                  <a:gd name="connsiteY18" fmla="*/ 1314188 h 3682954"/>
                  <a:gd name="connsiteX19" fmla="*/ 1790952 w 2375299"/>
                  <a:gd name="connsiteY19" fmla="*/ 1333537 h 3682954"/>
                  <a:gd name="connsiteX20" fmla="*/ 1750821 w 2375299"/>
                  <a:gd name="connsiteY20" fmla="*/ 1356447 h 3682954"/>
                  <a:gd name="connsiteX21" fmla="*/ 1734512 w 2375299"/>
                  <a:gd name="connsiteY21" fmla="*/ 1367825 h 3682954"/>
                  <a:gd name="connsiteX22" fmla="*/ 1719136 w 2375299"/>
                  <a:gd name="connsiteY22" fmla="*/ 1377166 h 3682954"/>
                  <a:gd name="connsiteX23" fmla="*/ 1691535 w 2375299"/>
                  <a:gd name="connsiteY23" fmla="*/ 1397806 h 3682954"/>
                  <a:gd name="connsiteX24" fmla="*/ 1657795 w 2375299"/>
                  <a:gd name="connsiteY24" fmla="*/ 1421343 h 3682954"/>
                  <a:gd name="connsiteX25" fmla="*/ 1639513 w 2375299"/>
                  <a:gd name="connsiteY25" fmla="*/ 1436707 h 3682954"/>
                  <a:gd name="connsiteX26" fmla="*/ 1622344 w 2375299"/>
                  <a:gd name="connsiteY26" fmla="*/ 1449545 h 3682954"/>
                  <a:gd name="connsiteX27" fmla="*/ 1599118 w 2375299"/>
                  <a:gd name="connsiteY27" fmla="*/ 1470655 h 3682954"/>
                  <a:gd name="connsiteX28" fmla="*/ 1571156 w 2375299"/>
                  <a:gd name="connsiteY28" fmla="*/ 1494154 h 3682954"/>
                  <a:gd name="connsiteX29" fmla="*/ 1551446 w 2375299"/>
                  <a:gd name="connsiteY29" fmla="*/ 1513982 h 3682954"/>
                  <a:gd name="connsiteX30" fmla="*/ 1533059 w 2375299"/>
                  <a:gd name="connsiteY30" fmla="*/ 1530694 h 3682954"/>
                  <a:gd name="connsiteX31" fmla="*/ 1514122 w 2375299"/>
                  <a:gd name="connsiteY31" fmla="*/ 1551530 h 3682954"/>
                  <a:gd name="connsiteX32" fmla="*/ 1491427 w 2375299"/>
                  <a:gd name="connsiteY32" fmla="*/ 1574360 h 3682954"/>
                  <a:gd name="connsiteX33" fmla="*/ 1470880 w 2375299"/>
                  <a:gd name="connsiteY33" fmla="*/ 1599107 h 3682954"/>
                  <a:gd name="connsiteX34" fmla="*/ 1451910 w 2375299"/>
                  <a:gd name="connsiteY34" fmla="*/ 1619980 h 3682954"/>
                  <a:gd name="connsiteX35" fmla="*/ 1437037 w 2375299"/>
                  <a:gd name="connsiteY35" fmla="*/ 1639869 h 3682954"/>
                  <a:gd name="connsiteX36" fmla="*/ 1419127 w 2375299"/>
                  <a:gd name="connsiteY36" fmla="*/ 1661440 h 3682954"/>
                  <a:gd name="connsiteX37" fmla="*/ 1398385 w 2375299"/>
                  <a:gd name="connsiteY37" fmla="*/ 1691558 h 3682954"/>
                  <a:gd name="connsiteX38" fmla="*/ 1379531 w 2375299"/>
                  <a:gd name="connsiteY38" fmla="*/ 1716771 h 3682954"/>
                  <a:gd name="connsiteX39" fmla="*/ 1368388 w 2375299"/>
                  <a:gd name="connsiteY39" fmla="*/ 1735113 h 3682954"/>
                  <a:gd name="connsiteX40" fmla="*/ 1354778 w 2375299"/>
                  <a:gd name="connsiteY40" fmla="*/ 1754874 h 3682954"/>
                  <a:gd name="connsiteX41" fmla="*/ 1334529 w 2375299"/>
                  <a:gd name="connsiteY41" fmla="*/ 1790847 h 3682954"/>
                  <a:gd name="connsiteX42" fmla="*/ 1316553 w 2375299"/>
                  <a:gd name="connsiteY42" fmla="*/ 1820435 h 3682954"/>
                  <a:gd name="connsiteX43" fmla="*/ 1308722 w 2375299"/>
                  <a:gd name="connsiteY43" fmla="*/ 1836692 h 3682954"/>
                  <a:gd name="connsiteX44" fmla="*/ 1298900 w 2375299"/>
                  <a:gd name="connsiteY44" fmla="*/ 1854141 h 3682954"/>
                  <a:gd name="connsiteX45" fmla="*/ 1279880 w 2375299"/>
                  <a:gd name="connsiteY45" fmla="*/ 1896565 h 3682954"/>
                  <a:gd name="connsiteX46" fmla="*/ 1263609 w 2375299"/>
                  <a:gd name="connsiteY46" fmla="*/ 1930341 h 3682954"/>
                  <a:gd name="connsiteX47" fmla="*/ 1258595 w 2375299"/>
                  <a:gd name="connsiteY47" fmla="*/ 1944040 h 3682954"/>
                  <a:gd name="connsiteX48" fmla="*/ 1252014 w 2375299"/>
                  <a:gd name="connsiteY48" fmla="*/ 1958720 h 3682954"/>
                  <a:gd name="connsiteX49" fmla="*/ 1235010 w 2375299"/>
                  <a:gd name="connsiteY49" fmla="*/ 2008480 h 3682954"/>
                  <a:gd name="connsiteX50" fmla="*/ 1221330 w 2375299"/>
                  <a:gd name="connsiteY50" fmla="*/ 2045857 h 3682954"/>
                  <a:gd name="connsiteX51" fmla="*/ 1218570 w 2375299"/>
                  <a:gd name="connsiteY51" fmla="*/ 2056589 h 3682954"/>
                  <a:gd name="connsiteX52" fmla="*/ 1214640 w 2375299"/>
                  <a:gd name="connsiteY52" fmla="*/ 2068090 h 3682954"/>
                  <a:gd name="connsiteX53" fmla="*/ 1200491 w 2375299"/>
                  <a:gd name="connsiteY53" fmla="*/ 2126903 h 3682954"/>
                  <a:gd name="connsiteX54" fmla="*/ 1190348 w 2375299"/>
                  <a:gd name="connsiteY54" fmla="*/ 2166349 h 3682954"/>
                  <a:gd name="connsiteX55" fmla="*/ 1189216 w 2375299"/>
                  <a:gd name="connsiteY55" fmla="*/ 2173767 h 3682954"/>
                  <a:gd name="connsiteX56" fmla="*/ 1187300 w 2375299"/>
                  <a:gd name="connsiteY56" fmla="*/ 2181730 h 3682954"/>
                  <a:gd name="connsiteX57" fmla="*/ 1176894 w 2375299"/>
                  <a:gd name="connsiteY57" fmla="*/ 2254503 h 3682954"/>
                  <a:gd name="connsiteX58" fmla="*/ 1171295 w 2375299"/>
                  <a:gd name="connsiteY58" fmla="*/ 2291188 h 3682954"/>
                  <a:gd name="connsiteX59" fmla="*/ 1171103 w 2375299"/>
                  <a:gd name="connsiteY59" fmla="*/ 2295005 h 3682954"/>
                  <a:gd name="connsiteX60" fmla="*/ 1170514 w 2375299"/>
                  <a:gd name="connsiteY60" fmla="*/ 2299121 h 3682954"/>
                  <a:gd name="connsiteX61" fmla="*/ 1164803 w 2375299"/>
                  <a:gd name="connsiteY61" fmla="*/ 2419740 h 3682954"/>
                  <a:gd name="connsiteX62" fmla="*/ 1263608 w 2375299"/>
                  <a:gd name="connsiteY62" fmla="*/ 2909138 h 3682954"/>
                  <a:gd name="connsiteX63" fmla="*/ 1286800 w 2375299"/>
                  <a:gd name="connsiteY63" fmla="*/ 2957283 h 3682954"/>
                  <a:gd name="connsiteX64" fmla="*/ 358369 w 2375299"/>
                  <a:gd name="connsiteY64" fmla="*/ 3682954 h 3682954"/>
                  <a:gd name="connsiteX65" fmla="*/ 292335 w 2375299"/>
                  <a:gd name="connsiteY65" fmla="*/ 3574260 h 3682954"/>
                  <a:gd name="connsiteX66" fmla="*/ 201348 w 2375299"/>
                  <a:gd name="connsiteY66" fmla="*/ 3385382 h 3682954"/>
                  <a:gd name="connsiteX67" fmla="*/ 183617 w 2375299"/>
                  <a:gd name="connsiteY67" fmla="*/ 3344163 h 3682954"/>
                  <a:gd name="connsiteX68" fmla="*/ 112631 w 2375299"/>
                  <a:gd name="connsiteY68" fmla="*/ 3150214 h 3682954"/>
                  <a:gd name="connsiteX69" fmla="*/ 102996 w 2375299"/>
                  <a:gd name="connsiteY69" fmla="*/ 3117064 h 3682954"/>
                  <a:gd name="connsiteX70" fmla="*/ 55237 w 2375299"/>
                  <a:gd name="connsiteY70" fmla="*/ 2931325 h 3682954"/>
                  <a:gd name="connsiteX71" fmla="*/ 47563 w 2375299"/>
                  <a:gd name="connsiteY71" fmla="*/ 2897095 h 3682954"/>
                  <a:gd name="connsiteX72" fmla="*/ 15603 w 2375299"/>
                  <a:gd name="connsiteY72" fmla="*/ 2687682 h 3682954"/>
                  <a:gd name="connsiteX73" fmla="*/ 11184 w 2375299"/>
                  <a:gd name="connsiteY73" fmla="*/ 2641222 h 3682954"/>
                  <a:gd name="connsiteX74" fmla="*/ 0 w 2375299"/>
                  <a:gd name="connsiteY74" fmla="*/ 2419740 h 3682954"/>
                  <a:gd name="connsiteX75" fmla="*/ 12133 w 2375299"/>
                  <a:gd name="connsiteY75" fmla="*/ 2179457 h 3682954"/>
                  <a:gd name="connsiteX76" fmla="*/ 23304 w 2375299"/>
                  <a:gd name="connsiteY76" fmla="*/ 2101340 h 3682954"/>
                  <a:gd name="connsiteX77" fmla="*/ 47026 w 2375299"/>
                  <a:gd name="connsiteY77" fmla="*/ 1945900 h 3682954"/>
                  <a:gd name="connsiteX78" fmla="*/ 68759 w 2375299"/>
                  <a:gd name="connsiteY78" fmla="*/ 1855566 h 3682954"/>
                  <a:gd name="connsiteX79" fmla="*/ 103575 w 2375299"/>
                  <a:gd name="connsiteY79" fmla="*/ 1720162 h 3682954"/>
                  <a:gd name="connsiteX80" fmla="*/ 135257 w 2375299"/>
                  <a:gd name="connsiteY80" fmla="*/ 1627449 h 3682954"/>
                  <a:gd name="connsiteX81" fmla="*/ 180680 w 2375299"/>
                  <a:gd name="connsiteY81" fmla="*/ 1503345 h 3682954"/>
                  <a:gd name="connsiteX82" fmla="*/ 221693 w 2375299"/>
                  <a:gd name="connsiteY82" fmla="*/ 1411864 h 3682954"/>
                  <a:gd name="connsiteX83" fmla="*/ 277246 w 2375299"/>
                  <a:gd name="connsiteY83" fmla="*/ 1296543 h 3682954"/>
                  <a:gd name="connsiteX84" fmla="*/ 326967 w 2375299"/>
                  <a:gd name="connsiteY84" fmla="*/ 1208214 h 3682954"/>
                  <a:gd name="connsiteX85" fmla="*/ 392189 w 2375299"/>
                  <a:gd name="connsiteY85" fmla="*/ 1100856 h 3682954"/>
                  <a:gd name="connsiteX86" fmla="*/ 449981 w 2375299"/>
                  <a:gd name="connsiteY86" fmla="*/ 1016944 h 3682954"/>
                  <a:gd name="connsiteX87" fmla="*/ 524438 w 2375299"/>
                  <a:gd name="connsiteY87" fmla="*/ 917374 h 3682954"/>
                  <a:gd name="connsiteX88" fmla="*/ 589636 w 2375299"/>
                  <a:gd name="connsiteY88" fmla="*/ 838847 h 3682954"/>
                  <a:gd name="connsiteX89" fmla="*/ 672941 w 2375299"/>
                  <a:gd name="connsiteY89" fmla="*/ 747188 h 3682954"/>
                  <a:gd name="connsiteX90" fmla="*/ 744836 w 2375299"/>
                  <a:gd name="connsiteY90" fmla="*/ 674863 h 3682954"/>
                  <a:gd name="connsiteX91" fmla="*/ 836686 w 2375299"/>
                  <a:gd name="connsiteY91" fmla="*/ 591384 h 3682954"/>
                  <a:gd name="connsiteX92" fmla="*/ 914487 w 2375299"/>
                  <a:gd name="connsiteY92" fmla="*/ 526000 h 3682954"/>
                  <a:gd name="connsiteX93" fmla="*/ 1014730 w 2375299"/>
                  <a:gd name="connsiteY93" fmla="*/ 451040 h 3682954"/>
                  <a:gd name="connsiteX94" fmla="*/ 1097493 w 2375299"/>
                  <a:gd name="connsiteY94" fmla="*/ 393304 h 3682954"/>
                  <a:gd name="connsiteX95" fmla="*/ 1206266 w 2375299"/>
                  <a:gd name="connsiteY95" fmla="*/ 327223 h 3682954"/>
                  <a:gd name="connsiteX96" fmla="*/ 1292760 w 2375299"/>
                  <a:gd name="connsiteY96" fmla="*/ 277843 h 3682954"/>
                  <a:gd name="connsiteX97" fmla="*/ 1410827 w 2375299"/>
                  <a:gd name="connsiteY97" fmla="*/ 220967 h 3682954"/>
                  <a:gd name="connsiteX98" fmla="*/ 1499190 w 2375299"/>
                  <a:gd name="connsiteY98" fmla="*/ 180701 h 3682954"/>
                  <a:gd name="connsiteX99" fmla="*/ 1628958 w 2375299"/>
                  <a:gd name="connsiteY99" fmla="*/ 133205 h 3682954"/>
                  <a:gd name="connsiteX100" fmla="*/ 1715686 w 2375299"/>
                  <a:gd name="connsiteY100" fmla="*/ 102969 h 3682954"/>
                  <a:gd name="connsiteX101" fmla="*/ 1865592 w 2375299"/>
                  <a:gd name="connsiteY101" fmla="*/ 64425 h 3682954"/>
                  <a:gd name="connsiteX102" fmla="*/ 1941145 w 2375299"/>
                  <a:gd name="connsiteY102" fmla="*/ 45748 h 3682954"/>
                  <a:gd name="connsiteX103" fmla="*/ 2174222 w 2375299"/>
                  <a:gd name="connsiteY103" fmla="*/ 10176 h 3682954"/>
                  <a:gd name="connsiteX104" fmla="*/ 2174458 w 2375299"/>
                  <a:gd name="connsiteY104" fmla="*/ 10141 h 3682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</a:cxnLst>
                <a:rect l="l" t="t" r="r" b="b"/>
                <a:pathLst>
                  <a:path w="2375299" h="3682954">
                    <a:moveTo>
                      <a:pt x="2375299" y="0"/>
                    </a:moveTo>
                    <a:lnTo>
                      <a:pt x="2375299" y="1164803"/>
                    </a:lnTo>
                    <a:lnTo>
                      <a:pt x="2293553" y="1168931"/>
                    </a:lnTo>
                    <a:lnTo>
                      <a:pt x="2293047" y="1169008"/>
                    </a:lnTo>
                    <a:lnTo>
                      <a:pt x="2176396" y="1186438"/>
                    </a:lnTo>
                    <a:lnTo>
                      <a:pt x="2172452" y="1187413"/>
                    </a:lnTo>
                    <a:lnTo>
                      <a:pt x="2168714" y="1187983"/>
                    </a:lnTo>
                    <a:lnTo>
                      <a:pt x="2133112" y="1197137"/>
                    </a:lnTo>
                    <a:lnTo>
                      <a:pt x="2063023" y="1214463"/>
                    </a:lnTo>
                    <a:lnTo>
                      <a:pt x="2055417" y="1217115"/>
                    </a:lnTo>
                    <a:lnTo>
                      <a:pt x="2048222" y="1218965"/>
                    </a:lnTo>
                    <a:lnTo>
                      <a:pt x="2010330" y="1232833"/>
                    </a:lnTo>
                    <a:lnTo>
                      <a:pt x="1953956" y="1252487"/>
                    </a:lnTo>
                    <a:lnTo>
                      <a:pt x="1943034" y="1257464"/>
                    </a:lnTo>
                    <a:lnTo>
                      <a:pt x="1932706" y="1261244"/>
                    </a:lnTo>
                    <a:lnTo>
                      <a:pt x="1897124" y="1278385"/>
                    </a:lnTo>
                    <a:lnTo>
                      <a:pt x="1849716" y="1299988"/>
                    </a:lnTo>
                    <a:lnTo>
                      <a:pt x="1835876" y="1307890"/>
                    </a:lnTo>
                    <a:lnTo>
                      <a:pt x="1822800" y="1314188"/>
                    </a:lnTo>
                    <a:lnTo>
                      <a:pt x="1790952" y="1333537"/>
                    </a:lnTo>
                    <a:lnTo>
                      <a:pt x="1750821" y="1356447"/>
                    </a:lnTo>
                    <a:lnTo>
                      <a:pt x="1734512" y="1367825"/>
                    </a:lnTo>
                    <a:lnTo>
                      <a:pt x="1719136" y="1377166"/>
                    </a:lnTo>
                    <a:lnTo>
                      <a:pt x="1691535" y="1397806"/>
                    </a:lnTo>
                    <a:lnTo>
                      <a:pt x="1657795" y="1421343"/>
                    </a:lnTo>
                    <a:lnTo>
                      <a:pt x="1639513" y="1436707"/>
                    </a:lnTo>
                    <a:lnTo>
                      <a:pt x="1622344" y="1449545"/>
                    </a:lnTo>
                    <a:lnTo>
                      <a:pt x="1599118" y="1470655"/>
                    </a:lnTo>
                    <a:lnTo>
                      <a:pt x="1571156" y="1494154"/>
                    </a:lnTo>
                    <a:lnTo>
                      <a:pt x="1551446" y="1513982"/>
                    </a:lnTo>
                    <a:lnTo>
                      <a:pt x="1533059" y="1530694"/>
                    </a:lnTo>
                    <a:lnTo>
                      <a:pt x="1514122" y="1551530"/>
                    </a:lnTo>
                    <a:lnTo>
                      <a:pt x="1491427" y="1574360"/>
                    </a:lnTo>
                    <a:lnTo>
                      <a:pt x="1470880" y="1599107"/>
                    </a:lnTo>
                    <a:lnTo>
                      <a:pt x="1451910" y="1619980"/>
                    </a:lnTo>
                    <a:lnTo>
                      <a:pt x="1437037" y="1639869"/>
                    </a:lnTo>
                    <a:lnTo>
                      <a:pt x="1419127" y="1661440"/>
                    </a:lnTo>
                    <a:lnTo>
                      <a:pt x="1398385" y="1691558"/>
                    </a:lnTo>
                    <a:lnTo>
                      <a:pt x="1379531" y="1716771"/>
                    </a:lnTo>
                    <a:lnTo>
                      <a:pt x="1368388" y="1735113"/>
                    </a:lnTo>
                    <a:lnTo>
                      <a:pt x="1354778" y="1754874"/>
                    </a:lnTo>
                    <a:lnTo>
                      <a:pt x="1334529" y="1790847"/>
                    </a:lnTo>
                    <a:lnTo>
                      <a:pt x="1316553" y="1820435"/>
                    </a:lnTo>
                    <a:lnTo>
                      <a:pt x="1308722" y="1836692"/>
                    </a:lnTo>
                    <a:lnTo>
                      <a:pt x="1298900" y="1854141"/>
                    </a:lnTo>
                    <a:lnTo>
                      <a:pt x="1279880" y="1896565"/>
                    </a:lnTo>
                    <a:lnTo>
                      <a:pt x="1263609" y="1930341"/>
                    </a:lnTo>
                    <a:lnTo>
                      <a:pt x="1258595" y="1944040"/>
                    </a:lnTo>
                    <a:lnTo>
                      <a:pt x="1252014" y="1958720"/>
                    </a:lnTo>
                    <a:lnTo>
                      <a:pt x="1235010" y="2008480"/>
                    </a:lnTo>
                    <a:lnTo>
                      <a:pt x="1221330" y="2045857"/>
                    </a:lnTo>
                    <a:lnTo>
                      <a:pt x="1218570" y="2056589"/>
                    </a:lnTo>
                    <a:lnTo>
                      <a:pt x="1214640" y="2068090"/>
                    </a:lnTo>
                    <a:lnTo>
                      <a:pt x="1200491" y="2126903"/>
                    </a:lnTo>
                    <a:lnTo>
                      <a:pt x="1190348" y="2166349"/>
                    </a:lnTo>
                    <a:lnTo>
                      <a:pt x="1189216" y="2173767"/>
                    </a:lnTo>
                    <a:lnTo>
                      <a:pt x="1187300" y="2181730"/>
                    </a:lnTo>
                    <a:lnTo>
                      <a:pt x="1176894" y="2254503"/>
                    </a:lnTo>
                    <a:lnTo>
                      <a:pt x="1171295" y="2291188"/>
                    </a:lnTo>
                    <a:lnTo>
                      <a:pt x="1171103" y="2295005"/>
                    </a:lnTo>
                    <a:lnTo>
                      <a:pt x="1170514" y="2299121"/>
                    </a:lnTo>
                    <a:cubicBezTo>
                      <a:pt x="1166736" y="2338818"/>
                      <a:pt x="1164803" y="2379053"/>
                      <a:pt x="1164803" y="2419740"/>
                    </a:cubicBezTo>
                    <a:cubicBezTo>
                      <a:pt x="1164803" y="2593337"/>
                      <a:pt x="1199985" y="2758717"/>
                      <a:pt x="1263608" y="2909138"/>
                    </a:cubicBezTo>
                    <a:lnTo>
                      <a:pt x="1286800" y="2957283"/>
                    </a:lnTo>
                    <a:lnTo>
                      <a:pt x="358369" y="3682954"/>
                    </a:lnTo>
                    <a:lnTo>
                      <a:pt x="292335" y="3574260"/>
                    </a:lnTo>
                    <a:lnTo>
                      <a:pt x="201348" y="3385382"/>
                    </a:lnTo>
                    <a:lnTo>
                      <a:pt x="183617" y="3344163"/>
                    </a:lnTo>
                    <a:lnTo>
                      <a:pt x="112631" y="3150214"/>
                    </a:lnTo>
                    <a:lnTo>
                      <a:pt x="102996" y="3117064"/>
                    </a:lnTo>
                    <a:lnTo>
                      <a:pt x="55237" y="2931325"/>
                    </a:lnTo>
                    <a:lnTo>
                      <a:pt x="47563" y="2897095"/>
                    </a:lnTo>
                    <a:lnTo>
                      <a:pt x="15603" y="2687682"/>
                    </a:lnTo>
                    <a:lnTo>
                      <a:pt x="11184" y="2641222"/>
                    </a:lnTo>
                    <a:lnTo>
                      <a:pt x="0" y="2419740"/>
                    </a:lnTo>
                    <a:lnTo>
                      <a:pt x="12133" y="2179457"/>
                    </a:lnTo>
                    <a:lnTo>
                      <a:pt x="23304" y="2101340"/>
                    </a:lnTo>
                    <a:lnTo>
                      <a:pt x="47026" y="1945900"/>
                    </a:lnTo>
                    <a:lnTo>
                      <a:pt x="68759" y="1855566"/>
                    </a:lnTo>
                    <a:lnTo>
                      <a:pt x="103575" y="1720162"/>
                    </a:lnTo>
                    <a:lnTo>
                      <a:pt x="135257" y="1627449"/>
                    </a:lnTo>
                    <a:lnTo>
                      <a:pt x="180680" y="1503345"/>
                    </a:lnTo>
                    <a:lnTo>
                      <a:pt x="221693" y="1411864"/>
                    </a:lnTo>
                    <a:lnTo>
                      <a:pt x="277246" y="1296543"/>
                    </a:lnTo>
                    <a:lnTo>
                      <a:pt x="326967" y="1208214"/>
                    </a:lnTo>
                    <a:lnTo>
                      <a:pt x="392189" y="1100856"/>
                    </a:lnTo>
                    <a:lnTo>
                      <a:pt x="449981" y="1016944"/>
                    </a:lnTo>
                    <a:lnTo>
                      <a:pt x="524438" y="917374"/>
                    </a:lnTo>
                    <a:lnTo>
                      <a:pt x="589636" y="838847"/>
                    </a:lnTo>
                    <a:lnTo>
                      <a:pt x="672941" y="747188"/>
                    </a:lnTo>
                    <a:lnTo>
                      <a:pt x="744836" y="674863"/>
                    </a:lnTo>
                    <a:lnTo>
                      <a:pt x="836686" y="591384"/>
                    </a:lnTo>
                    <a:lnTo>
                      <a:pt x="914487" y="526000"/>
                    </a:lnTo>
                    <a:lnTo>
                      <a:pt x="1014730" y="451040"/>
                    </a:lnTo>
                    <a:lnTo>
                      <a:pt x="1097493" y="393304"/>
                    </a:lnTo>
                    <a:lnTo>
                      <a:pt x="1206266" y="327223"/>
                    </a:lnTo>
                    <a:lnTo>
                      <a:pt x="1292760" y="277843"/>
                    </a:lnTo>
                    <a:lnTo>
                      <a:pt x="1410827" y="220967"/>
                    </a:lnTo>
                    <a:lnTo>
                      <a:pt x="1499190" y="180701"/>
                    </a:lnTo>
                    <a:lnTo>
                      <a:pt x="1628958" y="133205"/>
                    </a:lnTo>
                    <a:lnTo>
                      <a:pt x="1715686" y="102969"/>
                    </a:lnTo>
                    <a:lnTo>
                      <a:pt x="1865592" y="64425"/>
                    </a:lnTo>
                    <a:lnTo>
                      <a:pt x="1941145" y="45748"/>
                    </a:lnTo>
                    <a:lnTo>
                      <a:pt x="2174222" y="10176"/>
                    </a:lnTo>
                    <a:lnTo>
                      <a:pt x="2174458" y="10141"/>
                    </a:lnTo>
                    <a:close/>
                  </a:path>
                </a:pathLst>
              </a:custGeom>
            </p:spPr>
          </p:pic>
          <p:pic>
            <p:nvPicPr>
              <p:cNvPr id="12" name="图片 11" descr="图片包含 游戏机, 电子, 话筒&#10;&#10;描述已自动生成">
                <a:extLst>
                  <a:ext uri="{FF2B5EF4-FFF2-40B4-BE49-F238E27FC236}">
                    <a16:creationId xmlns:a16="http://schemas.microsoft.com/office/drawing/2014/main" xmlns="" id="{EC10A09E-D84A-4FE7-9375-E2A48FA172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58" t="2604" r="50917" b="25257"/>
              <a:stretch>
                <a:fillRect/>
              </a:stretch>
            </p:blipFill>
            <p:spPr>
              <a:xfrm flipH="1">
                <a:off x="8521570" y="1465872"/>
                <a:ext cx="2187747" cy="3392150"/>
              </a:xfrm>
              <a:custGeom>
                <a:avLst/>
                <a:gdLst>
                  <a:gd name="connsiteX0" fmla="*/ 2375299 w 2375299"/>
                  <a:gd name="connsiteY0" fmla="*/ 0 h 3682954"/>
                  <a:gd name="connsiteX1" fmla="*/ 2375299 w 2375299"/>
                  <a:gd name="connsiteY1" fmla="*/ 1164803 h 3682954"/>
                  <a:gd name="connsiteX2" fmla="*/ 2293553 w 2375299"/>
                  <a:gd name="connsiteY2" fmla="*/ 1168931 h 3682954"/>
                  <a:gd name="connsiteX3" fmla="*/ 2293047 w 2375299"/>
                  <a:gd name="connsiteY3" fmla="*/ 1169008 h 3682954"/>
                  <a:gd name="connsiteX4" fmla="*/ 2176396 w 2375299"/>
                  <a:gd name="connsiteY4" fmla="*/ 1186438 h 3682954"/>
                  <a:gd name="connsiteX5" fmla="*/ 2172452 w 2375299"/>
                  <a:gd name="connsiteY5" fmla="*/ 1187413 h 3682954"/>
                  <a:gd name="connsiteX6" fmla="*/ 2168714 w 2375299"/>
                  <a:gd name="connsiteY6" fmla="*/ 1187983 h 3682954"/>
                  <a:gd name="connsiteX7" fmla="*/ 2133112 w 2375299"/>
                  <a:gd name="connsiteY7" fmla="*/ 1197137 h 3682954"/>
                  <a:gd name="connsiteX8" fmla="*/ 2063023 w 2375299"/>
                  <a:gd name="connsiteY8" fmla="*/ 1214463 h 3682954"/>
                  <a:gd name="connsiteX9" fmla="*/ 2055417 w 2375299"/>
                  <a:gd name="connsiteY9" fmla="*/ 1217115 h 3682954"/>
                  <a:gd name="connsiteX10" fmla="*/ 2048222 w 2375299"/>
                  <a:gd name="connsiteY10" fmla="*/ 1218965 h 3682954"/>
                  <a:gd name="connsiteX11" fmla="*/ 2010330 w 2375299"/>
                  <a:gd name="connsiteY11" fmla="*/ 1232833 h 3682954"/>
                  <a:gd name="connsiteX12" fmla="*/ 1953956 w 2375299"/>
                  <a:gd name="connsiteY12" fmla="*/ 1252487 h 3682954"/>
                  <a:gd name="connsiteX13" fmla="*/ 1943034 w 2375299"/>
                  <a:gd name="connsiteY13" fmla="*/ 1257464 h 3682954"/>
                  <a:gd name="connsiteX14" fmla="*/ 1932706 w 2375299"/>
                  <a:gd name="connsiteY14" fmla="*/ 1261244 h 3682954"/>
                  <a:gd name="connsiteX15" fmla="*/ 1897124 w 2375299"/>
                  <a:gd name="connsiteY15" fmla="*/ 1278385 h 3682954"/>
                  <a:gd name="connsiteX16" fmla="*/ 1849716 w 2375299"/>
                  <a:gd name="connsiteY16" fmla="*/ 1299988 h 3682954"/>
                  <a:gd name="connsiteX17" fmla="*/ 1835876 w 2375299"/>
                  <a:gd name="connsiteY17" fmla="*/ 1307890 h 3682954"/>
                  <a:gd name="connsiteX18" fmla="*/ 1822800 w 2375299"/>
                  <a:gd name="connsiteY18" fmla="*/ 1314188 h 3682954"/>
                  <a:gd name="connsiteX19" fmla="*/ 1790952 w 2375299"/>
                  <a:gd name="connsiteY19" fmla="*/ 1333537 h 3682954"/>
                  <a:gd name="connsiteX20" fmla="*/ 1750821 w 2375299"/>
                  <a:gd name="connsiteY20" fmla="*/ 1356447 h 3682954"/>
                  <a:gd name="connsiteX21" fmla="*/ 1734512 w 2375299"/>
                  <a:gd name="connsiteY21" fmla="*/ 1367825 h 3682954"/>
                  <a:gd name="connsiteX22" fmla="*/ 1719136 w 2375299"/>
                  <a:gd name="connsiteY22" fmla="*/ 1377166 h 3682954"/>
                  <a:gd name="connsiteX23" fmla="*/ 1691535 w 2375299"/>
                  <a:gd name="connsiteY23" fmla="*/ 1397806 h 3682954"/>
                  <a:gd name="connsiteX24" fmla="*/ 1657795 w 2375299"/>
                  <a:gd name="connsiteY24" fmla="*/ 1421343 h 3682954"/>
                  <a:gd name="connsiteX25" fmla="*/ 1639513 w 2375299"/>
                  <a:gd name="connsiteY25" fmla="*/ 1436707 h 3682954"/>
                  <a:gd name="connsiteX26" fmla="*/ 1622344 w 2375299"/>
                  <a:gd name="connsiteY26" fmla="*/ 1449545 h 3682954"/>
                  <a:gd name="connsiteX27" fmla="*/ 1599118 w 2375299"/>
                  <a:gd name="connsiteY27" fmla="*/ 1470655 h 3682954"/>
                  <a:gd name="connsiteX28" fmla="*/ 1571156 w 2375299"/>
                  <a:gd name="connsiteY28" fmla="*/ 1494154 h 3682954"/>
                  <a:gd name="connsiteX29" fmla="*/ 1551446 w 2375299"/>
                  <a:gd name="connsiteY29" fmla="*/ 1513982 h 3682954"/>
                  <a:gd name="connsiteX30" fmla="*/ 1533059 w 2375299"/>
                  <a:gd name="connsiteY30" fmla="*/ 1530694 h 3682954"/>
                  <a:gd name="connsiteX31" fmla="*/ 1514122 w 2375299"/>
                  <a:gd name="connsiteY31" fmla="*/ 1551530 h 3682954"/>
                  <a:gd name="connsiteX32" fmla="*/ 1491427 w 2375299"/>
                  <a:gd name="connsiteY32" fmla="*/ 1574360 h 3682954"/>
                  <a:gd name="connsiteX33" fmla="*/ 1470880 w 2375299"/>
                  <a:gd name="connsiteY33" fmla="*/ 1599107 h 3682954"/>
                  <a:gd name="connsiteX34" fmla="*/ 1451910 w 2375299"/>
                  <a:gd name="connsiteY34" fmla="*/ 1619980 h 3682954"/>
                  <a:gd name="connsiteX35" fmla="*/ 1437037 w 2375299"/>
                  <a:gd name="connsiteY35" fmla="*/ 1639869 h 3682954"/>
                  <a:gd name="connsiteX36" fmla="*/ 1419127 w 2375299"/>
                  <a:gd name="connsiteY36" fmla="*/ 1661440 h 3682954"/>
                  <a:gd name="connsiteX37" fmla="*/ 1398385 w 2375299"/>
                  <a:gd name="connsiteY37" fmla="*/ 1691558 h 3682954"/>
                  <a:gd name="connsiteX38" fmla="*/ 1379531 w 2375299"/>
                  <a:gd name="connsiteY38" fmla="*/ 1716771 h 3682954"/>
                  <a:gd name="connsiteX39" fmla="*/ 1368388 w 2375299"/>
                  <a:gd name="connsiteY39" fmla="*/ 1735113 h 3682954"/>
                  <a:gd name="connsiteX40" fmla="*/ 1354778 w 2375299"/>
                  <a:gd name="connsiteY40" fmla="*/ 1754874 h 3682954"/>
                  <a:gd name="connsiteX41" fmla="*/ 1334529 w 2375299"/>
                  <a:gd name="connsiteY41" fmla="*/ 1790847 h 3682954"/>
                  <a:gd name="connsiteX42" fmla="*/ 1316553 w 2375299"/>
                  <a:gd name="connsiteY42" fmla="*/ 1820435 h 3682954"/>
                  <a:gd name="connsiteX43" fmla="*/ 1308722 w 2375299"/>
                  <a:gd name="connsiteY43" fmla="*/ 1836692 h 3682954"/>
                  <a:gd name="connsiteX44" fmla="*/ 1298900 w 2375299"/>
                  <a:gd name="connsiteY44" fmla="*/ 1854141 h 3682954"/>
                  <a:gd name="connsiteX45" fmla="*/ 1279880 w 2375299"/>
                  <a:gd name="connsiteY45" fmla="*/ 1896565 h 3682954"/>
                  <a:gd name="connsiteX46" fmla="*/ 1263609 w 2375299"/>
                  <a:gd name="connsiteY46" fmla="*/ 1930341 h 3682954"/>
                  <a:gd name="connsiteX47" fmla="*/ 1258595 w 2375299"/>
                  <a:gd name="connsiteY47" fmla="*/ 1944040 h 3682954"/>
                  <a:gd name="connsiteX48" fmla="*/ 1252014 w 2375299"/>
                  <a:gd name="connsiteY48" fmla="*/ 1958720 h 3682954"/>
                  <a:gd name="connsiteX49" fmla="*/ 1235010 w 2375299"/>
                  <a:gd name="connsiteY49" fmla="*/ 2008480 h 3682954"/>
                  <a:gd name="connsiteX50" fmla="*/ 1221330 w 2375299"/>
                  <a:gd name="connsiteY50" fmla="*/ 2045857 h 3682954"/>
                  <a:gd name="connsiteX51" fmla="*/ 1218570 w 2375299"/>
                  <a:gd name="connsiteY51" fmla="*/ 2056589 h 3682954"/>
                  <a:gd name="connsiteX52" fmla="*/ 1214640 w 2375299"/>
                  <a:gd name="connsiteY52" fmla="*/ 2068090 h 3682954"/>
                  <a:gd name="connsiteX53" fmla="*/ 1200491 w 2375299"/>
                  <a:gd name="connsiteY53" fmla="*/ 2126903 h 3682954"/>
                  <a:gd name="connsiteX54" fmla="*/ 1190348 w 2375299"/>
                  <a:gd name="connsiteY54" fmla="*/ 2166349 h 3682954"/>
                  <a:gd name="connsiteX55" fmla="*/ 1189216 w 2375299"/>
                  <a:gd name="connsiteY55" fmla="*/ 2173767 h 3682954"/>
                  <a:gd name="connsiteX56" fmla="*/ 1187300 w 2375299"/>
                  <a:gd name="connsiteY56" fmla="*/ 2181730 h 3682954"/>
                  <a:gd name="connsiteX57" fmla="*/ 1176894 w 2375299"/>
                  <a:gd name="connsiteY57" fmla="*/ 2254503 h 3682954"/>
                  <a:gd name="connsiteX58" fmla="*/ 1171295 w 2375299"/>
                  <a:gd name="connsiteY58" fmla="*/ 2291188 h 3682954"/>
                  <a:gd name="connsiteX59" fmla="*/ 1171103 w 2375299"/>
                  <a:gd name="connsiteY59" fmla="*/ 2295005 h 3682954"/>
                  <a:gd name="connsiteX60" fmla="*/ 1170514 w 2375299"/>
                  <a:gd name="connsiteY60" fmla="*/ 2299121 h 3682954"/>
                  <a:gd name="connsiteX61" fmla="*/ 1164803 w 2375299"/>
                  <a:gd name="connsiteY61" fmla="*/ 2419740 h 3682954"/>
                  <a:gd name="connsiteX62" fmla="*/ 1263608 w 2375299"/>
                  <a:gd name="connsiteY62" fmla="*/ 2909138 h 3682954"/>
                  <a:gd name="connsiteX63" fmla="*/ 1286800 w 2375299"/>
                  <a:gd name="connsiteY63" fmla="*/ 2957283 h 3682954"/>
                  <a:gd name="connsiteX64" fmla="*/ 358369 w 2375299"/>
                  <a:gd name="connsiteY64" fmla="*/ 3682954 h 3682954"/>
                  <a:gd name="connsiteX65" fmla="*/ 292335 w 2375299"/>
                  <a:gd name="connsiteY65" fmla="*/ 3574260 h 3682954"/>
                  <a:gd name="connsiteX66" fmla="*/ 201348 w 2375299"/>
                  <a:gd name="connsiteY66" fmla="*/ 3385382 h 3682954"/>
                  <a:gd name="connsiteX67" fmla="*/ 183617 w 2375299"/>
                  <a:gd name="connsiteY67" fmla="*/ 3344163 h 3682954"/>
                  <a:gd name="connsiteX68" fmla="*/ 112631 w 2375299"/>
                  <a:gd name="connsiteY68" fmla="*/ 3150214 h 3682954"/>
                  <a:gd name="connsiteX69" fmla="*/ 102996 w 2375299"/>
                  <a:gd name="connsiteY69" fmla="*/ 3117064 h 3682954"/>
                  <a:gd name="connsiteX70" fmla="*/ 55237 w 2375299"/>
                  <a:gd name="connsiteY70" fmla="*/ 2931325 h 3682954"/>
                  <a:gd name="connsiteX71" fmla="*/ 47563 w 2375299"/>
                  <a:gd name="connsiteY71" fmla="*/ 2897095 h 3682954"/>
                  <a:gd name="connsiteX72" fmla="*/ 15603 w 2375299"/>
                  <a:gd name="connsiteY72" fmla="*/ 2687682 h 3682954"/>
                  <a:gd name="connsiteX73" fmla="*/ 11184 w 2375299"/>
                  <a:gd name="connsiteY73" fmla="*/ 2641222 h 3682954"/>
                  <a:gd name="connsiteX74" fmla="*/ 0 w 2375299"/>
                  <a:gd name="connsiteY74" fmla="*/ 2419740 h 3682954"/>
                  <a:gd name="connsiteX75" fmla="*/ 12133 w 2375299"/>
                  <a:gd name="connsiteY75" fmla="*/ 2179457 h 3682954"/>
                  <a:gd name="connsiteX76" fmla="*/ 23304 w 2375299"/>
                  <a:gd name="connsiteY76" fmla="*/ 2101340 h 3682954"/>
                  <a:gd name="connsiteX77" fmla="*/ 47026 w 2375299"/>
                  <a:gd name="connsiteY77" fmla="*/ 1945900 h 3682954"/>
                  <a:gd name="connsiteX78" fmla="*/ 68759 w 2375299"/>
                  <a:gd name="connsiteY78" fmla="*/ 1855566 h 3682954"/>
                  <a:gd name="connsiteX79" fmla="*/ 103575 w 2375299"/>
                  <a:gd name="connsiteY79" fmla="*/ 1720162 h 3682954"/>
                  <a:gd name="connsiteX80" fmla="*/ 135257 w 2375299"/>
                  <a:gd name="connsiteY80" fmla="*/ 1627449 h 3682954"/>
                  <a:gd name="connsiteX81" fmla="*/ 180680 w 2375299"/>
                  <a:gd name="connsiteY81" fmla="*/ 1503345 h 3682954"/>
                  <a:gd name="connsiteX82" fmla="*/ 221693 w 2375299"/>
                  <a:gd name="connsiteY82" fmla="*/ 1411864 h 3682954"/>
                  <a:gd name="connsiteX83" fmla="*/ 277246 w 2375299"/>
                  <a:gd name="connsiteY83" fmla="*/ 1296543 h 3682954"/>
                  <a:gd name="connsiteX84" fmla="*/ 326967 w 2375299"/>
                  <a:gd name="connsiteY84" fmla="*/ 1208214 h 3682954"/>
                  <a:gd name="connsiteX85" fmla="*/ 392189 w 2375299"/>
                  <a:gd name="connsiteY85" fmla="*/ 1100856 h 3682954"/>
                  <a:gd name="connsiteX86" fmla="*/ 449981 w 2375299"/>
                  <a:gd name="connsiteY86" fmla="*/ 1016944 h 3682954"/>
                  <a:gd name="connsiteX87" fmla="*/ 524438 w 2375299"/>
                  <a:gd name="connsiteY87" fmla="*/ 917374 h 3682954"/>
                  <a:gd name="connsiteX88" fmla="*/ 589636 w 2375299"/>
                  <a:gd name="connsiteY88" fmla="*/ 838847 h 3682954"/>
                  <a:gd name="connsiteX89" fmla="*/ 672941 w 2375299"/>
                  <a:gd name="connsiteY89" fmla="*/ 747188 h 3682954"/>
                  <a:gd name="connsiteX90" fmla="*/ 744836 w 2375299"/>
                  <a:gd name="connsiteY90" fmla="*/ 674863 h 3682954"/>
                  <a:gd name="connsiteX91" fmla="*/ 836686 w 2375299"/>
                  <a:gd name="connsiteY91" fmla="*/ 591384 h 3682954"/>
                  <a:gd name="connsiteX92" fmla="*/ 914487 w 2375299"/>
                  <a:gd name="connsiteY92" fmla="*/ 526000 h 3682954"/>
                  <a:gd name="connsiteX93" fmla="*/ 1014730 w 2375299"/>
                  <a:gd name="connsiteY93" fmla="*/ 451040 h 3682954"/>
                  <a:gd name="connsiteX94" fmla="*/ 1097493 w 2375299"/>
                  <a:gd name="connsiteY94" fmla="*/ 393304 h 3682954"/>
                  <a:gd name="connsiteX95" fmla="*/ 1206266 w 2375299"/>
                  <a:gd name="connsiteY95" fmla="*/ 327223 h 3682954"/>
                  <a:gd name="connsiteX96" fmla="*/ 1292760 w 2375299"/>
                  <a:gd name="connsiteY96" fmla="*/ 277843 h 3682954"/>
                  <a:gd name="connsiteX97" fmla="*/ 1410827 w 2375299"/>
                  <a:gd name="connsiteY97" fmla="*/ 220967 h 3682954"/>
                  <a:gd name="connsiteX98" fmla="*/ 1499190 w 2375299"/>
                  <a:gd name="connsiteY98" fmla="*/ 180701 h 3682954"/>
                  <a:gd name="connsiteX99" fmla="*/ 1628958 w 2375299"/>
                  <a:gd name="connsiteY99" fmla="*/ 133205 h 3682954"/>
                  <a:gd name="connsiteX100" fmla="*/ 1715686 w 2375299"/>
                  <a:gd name="connsiteY100" fmla="*/ 102969 h 3682954"/>
                  <a:gd name="connsiteX101" fmla="*/ 1865592 w 2375299"/>
                  <a:gd name="connsiteY101" fmla="*/ 64425 h 3682954"/>
                  <a:gd name="connsiteX102" fmla="*/ 1941145 w 2375299"/>
                  <a:gd name="connsiteY102" fmla="*/ 45748 h 3682954"/>
                  <a:gd name="connsiteX103" fmla="*/ 2174222 w 2375299"/>
                  <a:gd name="connsiteY103" fmla="*/ 10176 h 3682954"/>
                  <a:gd name="connsiteX104" fmla="*/ 2174458 w 2375299"/>
                  <a:gd name="connsiteY104" fmla="*/ 10141 h 3682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</a:cxnLst>
                <a:rect l="l" t="t" r="r" b="b"/>
                <a:pathLst>
                  <a:path w="2375299" h="3682954">
                    <a:moveTo>
                      <a:pt x="2375299" y="0"/>
                    </a:moveTo>
                    <a:lnTo>
                      <a:pt x="2375299" y="1164803"/>
                    </a:lnTo>
                    <a:lnTo>
                      <a:pt x="2293553" y="1168931"/>
                    </a:lnTo>
                    <a:lnTo>
                      <a:pt x="2293047" y="1169008"/>
                    </a:lnTo>
                    <a:lnTo>
                      <a:pt x="2176396" y="1186438"/>
                    </a:lnTo>
                    <a:lnTo>
                      <a:pt x="2172452" y="1187413"/>
                    </a:lnTo>
                    <a:lnTo>
                      <a:pt x="2168714" y="1187983"/>
                    </a:lnTo>
                    <a:lnTo>
                      <a:pt x="2133112" y="1197137"/>
                    </a:lnTo>
                    <a:lnTo>
                      <a:pt x="2063023" y="1214463"/>
                    </a:lnTo>
                    <a:lnTo>
                      <a:pt x="2055417" y="1217115"/>
                    </a:lnTo>
                    <a:lnTo>
                      <a:pt x="2048222" y="1218965"/>
                    </a:lnTo>
                    <a:lnTo>
                      <a:pt x="2010330" y="1232833"/>
                    </a:lnTo>
                    <a:lnTo>
                      <a:pt x="1953956" y="1252487"/>
                    </a:lnTo>
                    <a:lnTo>
                      <a:pt x="1943034" y="1257464"/>
                    </a:lnTo>
                    <a:lnTo>
                      <a:pt x="1932706" y="1261244"/>
                    </a:lnTo>
                    <a:lnTo>
                      <a:pt x="1897124" y="1278385"/>
                    </a:lnTo>
                    <a:lnTo>
                      <a:pt x="1849716" y="1299988"/>
                    </a:lnTo>
                    <a:lnTo>
                      <a:pt x="1835876" y="1307890"/>
                    </a:lnTo>
                    <a:lnTo>
                      <a:pt x="1822800" y="1314188"/>
                    </a:lnTo>
                    <a:lnTo>
                      <a:pt x="1790952" y="1333537"/>
                    </a:lnTo>
                    <a:lnTo>
                      <a:pt x="1750821" y="1356447"/>
                    </a:lnTo>
                    <a:lnTo>
                      <a:pt x="1734512" y="1367825"/>
                    </a:lnTo>
                    <a:lnTo>
                      <a:pt x="1719136" y="1377166"/>
                    </a:lnTo>
                    <a:lnTo>
                      <a:pt x="1691535" y="1397806"/>
                    </a:lnTo>
                    <a:lnTo>
                      <a:pt x="1657795" y="1421343"/>
                    </a:lnTo>
                    <a:lnTo>
                      <a:pt x="1639513" y="1436707"/>
                    </a:lnTo>
                    <a:lnTo>
                      <a:pt x="1622344" y="1449545"/>
                    </a:lnTo>
                    <a:lnTo>
                      <a:pt x="1599118" y="1470655"/>
                    </a:lnTo>
                    <a:lnTo>
                      <a:pt x="1571156" y="1494154"/>
                    </a:lnTo>
                    <a:lnTo>
                      <a:pt x="1551446" y="1513982"/>
                    </a:lnTo>
                    <a:lnTo>
                      <a:pt x="1533059" y="1530694"/>
                    </a:lnTo>
                    <a:lnTo>
                      <a:pt x="1514122" y="1551530"/>
                    </a:lnTo>
                    <a:lnTo>
                      <a:pt x="1491427" y="1574360"/>
                    </a:lnTo>
                    <a:lnTo>
                      <a:pt x="1470880" y="1599107"/>
                    </a:lnTo>
                    <a:lnTo>
                      <a:pt x="1451910" y="1619980"/>
                    </a:lnTo>
                    <a:lnTo>
                      <a:pt x="1437037" y="1639869"/>
                    </a:lnTo>
                    <a:lnTo>
                      <a:pt x="1419127" y="1661440"/>
                    </a:lnTo>
                    <a:lnTo>
                      <a:pt x="1398385" y="1691558"/>
                    </a:lnTo>
                    <a:lnTo>
                      <a:pt x="1379531" y="1716771"/>
                    </a:lnTo>
                    <a:lnTo>
                      <a:pt x="1368388" y="1735113"/>
                    </a:lnTo>
                    <a:lnTo>
                      <a:pt x="1354778" y="1754874"/>
                    </a:lnTo>
                    <a:lnTo>
                      <a:pt x="1334529" y="1790847"/>
                    </a:lnTo>
                    <a:lnTo>
                      <a:pt x="1316553" y="1820435"/>
                    </a:lnTo>
                    <a:lnTo>
                      <a:pt x="1308722" y="1836692"/>
                    </a:lnTo>
                    <a:lnTo>
                      <a:pt x="1298900" y="1854141"/>
                    </a:lnTo>
                    <a:lnTo>
                      <a:pt x="1279880" y="1896565"/>
                    </a:lnTo>
                    <a:lnTo>
                      <a:pt x="1263609" y="1930341"/>
                    </a:lnTo>
                    <a:lnTo>
                      <a:pt x="1258595" y="1944040"/>
                    </a:lnTo>
                    <a:lnTo>
                      <a:pt x="1252014" y="1958720"/>
                    </a:lnTo>
                    <a:lnTo>
                      <a:pt x="1235010" y="2008480"/>
                    </a:lnTo>
                    <a:lnTo>
                      <a:pt x="1221330" y="2045857"/>
                    </a:lnTo>
                    <a:lnTo>
                      <a:pt x="1218570" y="2056589"/>
                    </a:lnTo>
                    <a:lnTo>
                      <a:pt x="1214640" y="2068090"/>
                    </a:lnTo>
                    <a:lnTo>
                      <a:pt x="1200491" y="2126903"/>
                    </a:lnTo>
                    <a:lnTo>
                      <a:pt x="1190348" y="2166349"/>
                    </a:lnTo>
                    <a:lnTo>
                      <a:pt x="1189216" y="2173767"/>
                    </a:lnTo>
                    <a:lnTo>
                      <a:pt x="1187300" y="2181730"/>
                    </a:lnTo>
                    <a:lnTo>
                      <a:pt x="1176894" y="2254503"/>
                    </a:lnTo>
                    <a:lnTo>
                      <a:pt x="1171295" y="2291188"/>
                    </a:lnTo>
                    <a:lnTo>
                      <a:pt x="1171103" y="2295005"/>
                    </a:lnTo>
                    <a:lnTo>
                      <a:pt x="1170514" y="2299121"/>
                    </a:lnTo>
                    <a:cubicBezTo>
                      <a:pt x="1166736" y="2338818"/>
                      <a:pt x="1164803" y="2379053"/>
                      <a:pt x="1164803" y="2419740"/>
                    </a:cubicBezTo>
                    <a:cubicBezTo>
                      <a:pt x="1164803" y="2593337"/>
                      <a:pt x="1199985" y="2758717"/>
                      <a:pt x="1263608" y="2909138"/>
                    </a:cubicBezTo>
                    <a:lnTo>
                      <a:pt x="1286800" y="2957283"/>
                    </a:lnTo>
                    <a:lnTo>
                      <a:pt x="358369" y="3682954"/>
                    </a:lnTo>
                    <a:lnTo>
                      <a:pt x="292335" y="3574260"/>
                    </a:lnTo>
                    <a:lnTo>
                      <a:pt x="201348" y="3385382"/>
                    </a:lnTo>
                    <a:lnTo>
                      <a:pt x="183617" y="3344163"/>
                    </a:lnTo>
                    <a:lnTo>
                      <a:pt x="112631" y="3150214"/>
                    </a:lnTo>
                    <a:lnTo>
                      <a:pt x="102996" y="3117064"/>
                    </a:lnTo>
                    <a:lnTo>
                      <a:pt x="55237" y="2931325"/>
                    </a:lnTo>
                    <a:lnTo>
                      <a:pt x="47563" y="2897095"/>
                    </a:lnTo>
                    <a:lnTo>
                      <a:pt x="15603" y="2687682"/>
                    </a:lnTo>
                    <a:lnTo>
                      <a:pt x="11184" y="2641222"/>
                    </a:lnTo>
                    <a:lnTo>
                      <a:pt x="0" y="2419740"/>
                    </a:lnTo>
                    <a:lnTo>
                      <a:pt x="12133" y="2179457"/>
                    </a:lnTo>
                    <a:lnTo>
                      <a:pt x="23304" y="2101340"/>
                    </a:lnTo>
                    <a:lnTo>
                      <a:pt x="47026" y="1945900"/>
                    </a:lnTo>
                    <a:lnTo>
                      <a:pt x="68759" y="1855566"/>
                    </a:lnTo>
                    <a:lnTo>
                      <a:pt x="103575" y="1720162"/>
                    </a:lnTo>
                    <a:lnTo>
                      <a:pt x="135257" y="1627449"/>
                    </a:lnTo>
                    <a:lnTo>
                      <a:pt x="180680" y="1503345"/>
                    </a:lnTo>
                    <a:lnTo>
                      <a:pt x="221693" y="1411864"/>
                    </a:lnTo>
                    <a:lnTo>
                      <a:pt x="277246" y="1296543"/>
                    </a:lnTo>
                    <a:lnTo>
                      <a:pt x="326967" y="1208214"/>
                    </a:lnTo>
                    <a:lnTo>
                      <a:pt x="392189" y="1100856"/>
                    </a:lnTo>
                    <a:lnTo>
                      <a:pt x="449981" y="1016944"/>
                    </a:lnTo>
                    <a:lnTo>
                      <a:pt x="524438" y="917374"/>
                    </a:lnTo>
                    <a:lnTo>
                      <a:pt x="589636" y="838847"/>
                    </a:lnTo>
                    <a:lnTo>
                      <a:pt x="672941" y="747188"/>
                    </a:lnTo>
                    <a:lnTo>
                      <a:pt x="744836" y="674863"/>
                    </a:lnTo>
                    <a:lnTo>
                      <a:pt x="836686" y="591384"/>
                    </a:lnTo>
                    <a:lnTo>
                      <a:pt x="914487" y="526000"/>
                    </a:lnTo>
                    <a:lnTo>
                      <a:pt x="1014730" y="451040"/>
                    </a:lnTo>
                    <a:lnTo>
                      <a:pt x="1097493" y="393304"/>
                    </a:lnTo>
                    <a:lnTo>
                      <a:pt x="1206266" y="327223"/>
                    </a:lnTo>
                    <a:lnTo>
                      <a:pt x="1292760" y="277843"/>
                    </a:lnTo>
                    <a:lnTo>
                      <a:pt x="1410827" y="220967"/>
                    </a:lnTo>
                    <a:lnTo>
                      <a:pt x="1499190" y="180701"/>
                    </a:lnTo>
                    <a:lnTo>
                      <a:pt x="1628958" y="133205"/>
                    </a:lnTo>
                    <a:lnTo>
                      <a:pt x="1715686" y="102969"/>
                    </a:lnTo>
                    <a:lnTo>
                      <a:pt x="1865592" y="64425"/>
                    </a:lnTo>
                    <a:lnTo>
                      <a:pt x="1941145" y="45748"/>
                    </a:lnTo>
                    <a:lnTo>
                      <a:pt x="2174222" y="10176"/>
                    </a:lnTo>
                    <a:lnTo>
                      <a:pt x="2174458" y="10141"/>
                    </a:lnTo>
                    <a:close/>
                  </a:path>
                </a:pathLst>
              </a:custGeom>
            </p:spPr>
          </p:pic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xmlns="" id="{179E23A1-3213-4F88-9CAD-9AB2D210895A}"/>
                  </a:ext>
                </a:extLst>
              </p:cNvPr>
              <p:cNvSpPr/>
              <p:nvPr/>
            </p:nvSpPr>
            <p:spPr>
              <a:xfrm flipH="1">
                <a:off x="8521569" y="1441219"/>
                <a:ext cx="2187748" cy="3392151"/>
              </a:xfrm>
              <a:custGeom>
                <a:avLst/>
                <a:gdLst>
                  <a:gd name="connsiteX0" fmla="*/ 2375300 w 2375300"/>
                  <a:gd name="connsiteY0" fmla="*/ 0 h 3682955"/>
                  <a:gd name="connsiteX1" fmla="*/ 2375300 w 2375300"/>
                  <a:gd name="connsiteY1" fmla="*/ 1164804 h 3682955"/>
                  <a:gd name="connsiteX2" fmla="*/ 2293553 w 2375300"/>
                  <a:gd name="connsiteY2" fmla="*/ 1168932 h 3682955"/>
                  <a:gd name="connsiteX3" fmla="*/ 1164804 w 2375300"/>
                  <a:gd name="connsiteY3" fmla="*/ 2419740 h 3682955"/>
                  <a:gd name="connsiteX4" fmla="*/ 1263609 w 2375300"/>
                  <a:gd name="connsiteY4" fmla="*/ 2909138 h 3682955"/>
                  <a:gd name="connsiteX5" fmla="*/ 1286801 w 2375300"/>
                  <a:gd name="connsiteY5" fmla="*/ 2957283 h 3682955"/>
                  <a:gd name="connsiteX6" fmla="*/ 358368 w 2375300"/>
                  <a:gd name="connsiteY6" fmla="*/ 3682955 h 3682955"/>
                  <a:gd name="connsiteX7" fmla="*/ 292335 w 2375300"/>
                  <a:gd name="connsiteY7" fmla="*/ 3574260 h 3682955"/>
                  <a:gd name="connsiteX8" fmla="*/ 0 w 2375300"/>
                  <a:gd name="connsiteY8" fmla="*/ 2419741 h 3682955"/>
                  <a:gd name="connsiteX9" fmla="*/ 2174459 w 2375300"/>
                  <a:gd name="connsiteY9" fmla="*/ 10141 h 3682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75300" h="3682955">
                    <a:moveTo>
                      <a:pt x="2375300" y="0"/>
                    </a:moveTo>
                    <a:lnTo>
                      <a:pt x="2375300" y="1164804"/>
                    </a:lnTo>
                    <a:lnTo>
                      <a:pt x="2293553" y="1168932"/>
                    </a:lnTo>
                    <a:cubicBezTo>
                      <a:pt x="1659551" y="1233318"/>
                      <a:pt x="1164804" y="1768751"/>
                      <a:pt x="1164804" y="2419740"/>
                    </a:cubicBezTo>
                    <a:cubicBezTo>
                      <a:pt x="1164804" y="2593337"/>
                      <a:pt x="1199986" y="2758717"/>
                      <a:pt x="1263609" y="2909138"/>
                    </a:cubicBezTo>
                    <a:lnTo>
                      <a:pt x="1286801" y="2957283"/>
                    </a:lnTo>
                    <a:lnTo>
                      <a:pt x="358368" y="3682955"/>
                    </a:lnTo>
                    <a:lnTo>
                      <a:pt x="292335" y="3574260"/>
                    </a:lnTo>
                    <a:cubicBezTo>
                      <a:pt x="105900" y="3231064"/>
                      <a:pt x="0" y="2837770"/>
                      <a:pt x="0" y="2419741"/>
                    </a:cubicBezTo>
                    <a:cubicBezTo>
                      <a:pt x="0" y="1165655"/>
                      <a:pt x="953098" y="134177"/>
                      <a:pt x="2174459" y="10141"/>
                    </a:cubicBezTo>
                    <a:close/>
                  </a:path>
                </a:pathLst>
              </a:custGeom>
              <a:gradFill>
                <a:gsLst>
                  <a:gs pos="33000">
                    <a:srgbClr val="1C1AD7">
                      <a:alpha val="0"/>
                    </a:srgbClr>
                  </a:gs>
                  <a:gs pos="100000">
                    <a:srgbClr val="1C1AD7">
                      <a:alpha val="75000"/>
                    </a:srgbClr>
                  </a:gs>
                </a:gsLst>
                <a:lin ang="5400000" scaled="1"/>
              </a:gradFill>
              <a:ln>
                <a:gradFill>
                  <a:gsLst>
                    <a:gs pos="0">
                      <a:srgbClr val="1C1AD7">
                        <a:alpha val="0"/>
                      </a:srgbClr>
                    </a:gs>
                    <a:gs pos="100000">
                      <a:srgbClr val="1C1AD7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xmlns="" id="{7A8DAB0A-7E94-4249-B2C8-1D5DFB47F377}"/>
                  </a:ext>
                </a:extLst>
              </p:cNvPr>
              <p:cNvSpPr/>
              <p:nvPr/>
            </p:nvSpPr>
            <p:spPr>
              <a:xfrm>
                <a:off x="6163186" y="1441219"/>
                <a:ext cx="2187748" cy="3392151"/>
              </a:xfrm>
              <a:custGeom>
                <a:avLst/>
                <a:gdLst>
                  <a:gd name="connsiteX0" fmla="*/ 2375300 w 2375300"/>
                  <a:gd name="connsiteY0" fmla="*/ 0 h 3682955"/>
                  <a:gd name="connsiteX1" fmla="*/ 2375300 w 2375300"/>
                  <a:gd name="connsiteY1" fmla="*/ 1164804 h 3682955"/>
                  <a:gd name="connsiteX2" fmla="*/ 2293553 w 2375300"/>
                  <a:gd name="connsiteY2" fmla="*/ 1168932 h 3682955"/>
                  <a:gd name="connsiteX3" fmla="*/ 1164804 w 2375300"/>
                  <a:gd name="connsiteY3" fmla="*/ 2419740 h 3682955"/>
                  <a:gd name="connsiteX4" fmla="*/ 1263609 w 2375300"/>
                  <a:gd name="connsiteY4" fmla="*/ 2909138 h 3682955"/>
                  <a:gd name="connsiteX5" fmla="*/ 1286801 w 2375300"/>
                  <a:gd name="connsiteY5" fmla="*/ 2957283 h 3682955"/>
                  <a:gd name="connsiteX6" fmla="*/ 358368 w 2375300"/>
                  <a:gd name="connsiteY6" fmla="*/ 3682955 h 3682955"/>
                  <a:gd name="connsiteX7" fmla="*/ 292335 w 2375300"/>
                  <a:gd name="connsiteY7" fmla="*/ 3574260 h 3682955"/>
                  <a:gd name="connsiteX8" fmla="*/ 0 w 2375300"/>
                  <a:gd name="connsiteY8" fmla="*/ 2419741 h 3682955"/>
                  <a:gd name="connsiteX9" fmla="*/ 2174459 w 2375300"/>
                  <a:gd name="connsiteY9" fmla="*/ 10141 h 3682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75300" h="3682955">
                    <a:moveTo>
                      <a:pt x="2375300" y="0"/>
                    </a:moveTo>
                    <a:lnTo>
                      <a:pt x="2375300" y="1164804"/>
                    </a:lnTo>
                    <a:lnTo>
                      <a:pt x="2293553" y="1168932"/>
                    </a:lnTo>
                    <a:cubicBezTo>
                      <a:pt x="1659551" y="1233318"/>
                      <a:pt x="1164804" y="1768751"/>
                      <a:pt x="1164804" y="2419740"/>
                    </a:cubicBezTo>
                    <a:cubicBezTo>
                      <a:pt x="1164804" y="2593337"/>
                      <a:pt x="1199986" y="2758717"/>
                      <a:pt x="1263609" y="2909138"/>
                    </a:cubicBezTo>
                    <a:lnTo>
                      <a:pt x="1286801" y="2957283"/>
                    </a:lnTo>
                    <a:lnTo>
                      <a:pt x="358368" y="3682955"/>
                    </a:lnTo>
                    <a:lnTo>
                      <a:pt x="292335" y="3574260"/>
                    </a:lnTo>
                    <a:cubicBezTo>
                      <a:pt x="105900" y="3231064"/>
                      <a:pt x="0" y="2837770"/>
                      <a:pt x="0" y="2419741"/>
                    </a:cubicBezTo>
                    <a:cubicBezTo>
                      <a:pt x="0" y="1165655"/>
                      <a:pt x="953098" y="134177"/>
                      <a:pt x="2174459" y="10141"/>
                    </a:cubicBezTo>
                    <a:close/>
                  </a:path>
                </a:pathLst>
              </a:custGeom>
              <a:gradFill>
                <a:gsLst>
                  <a:gs pos="24000">
                    <a:schemeClr val="tx1">
                      <a:lumMod val="50000"/>
                      <a:lumOff val="50000"/>
                      <a:alpha val="0"/>
                    </a:schemeClr>
                  </a:gs>
                  <a:gs pos="100000">
                    <a:schemeClr val="tx1">
                      <a:lumMod val="50000"/>
                      <a:lumOff val="50000"/>
                      <a:alpha val="79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tx1">
                        <a:lumMod val="50000"/>
                        <a:lumOff val="50000"/>
                        <a:alpha val="0"/>
                      </a:schemeClr>
                    </a:gs>
                    <a:gs pos="89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  <p:pic>
            <p:nvPicPr>
              <p:cNvPr id="15" name="图片 14" descr="图片包含 游戏机, 电子, 话筒&#10;&#10;描述已自动生成">
                <a:extLst>
                  <a:ext uri="{FF2B5EF4-FFF2-40B4-BE49-F238E27FC236}">
                    <a16:creationId xmlns:a16="http://schemas.microsoft.com/office/drawing/2014/main" xmlns="" id="{F49B3444-20FA-4906-ACA9-1EF15FE163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20000"/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4374" t="55773" r="11508" b="6453"/>
              <a:stretch>
                <a:fillRect/>
              </a:stretch>
            </p:blipFill>
            <p:spPr>
              <a:xfrm>
                <a:off x="6320577" y="4015924"/>
                <a:ext cx="4224066" cy="2152784"/>
              </a:xfrm>
              <a:custGeom>
                <a:avLst/>
                <a:gdLst>
                  <a:gd name="connsiteX0" fmla="*/ 3274170 w 4586189"/>
                  <a:gd name="connsiteY0" fmla="*/ 0 h 2337339"/>
                  <a:gd name="connsiteX1" fmla="*/ 4586189 w 4586189"/>
                  <a:gd name="connsiteY1" fmla="*/ 1035037 h 2337339"/>
                  <a:gd name="connsiteX2" fmla="*/ 4512603 w 4586189"/>
                  <a:gd name="connsiteY2" fmla="*/ 1156163 h 2337339"/>
                  <a:gd name="connsiteX3" fmla="*/ 2291077 w 4586189"/>
                  <a:gd name="connsiteY3" fmla="*/ 2337339 h 2337339"/>
                  <a:gd name="connsiteX4" fmla="*/ 69551 w 4586189"/>
                  <a:gd name="connsiteY4" fmla="*/ 1156163 h 2337339"/>
                  <a:gd name="connsiteX5" fmla="*/ 0 w 4586189"/>
                  <a:gd name="connsiteY5" fmla="*/ 1041679 h 2337339"/>
                  <a:gd name="connsiteX6" fmla="*/ 1311390 w 4586189"/>
                  <a:gd name="connsiteY6" fmla="*/ 9309 h 2337339"/>
                  <a:gd name="connsiteX7" fmla="*/ 1331304 w 4586189"/>
                  <a:gd name="connsiteY7" fmla="*/ 63718 h 2337339"/>
                  <a:gd name="connsiteX8" fmla="*/ 2291076 w 4586189"/>
                  <a:gd name="connsiteY8" fmla="*/ 699898 h 2337339"/>
                  <a:gd name="connsiteX9" fmla="*/ 3250849 w 4586189"/>
                  <a:gd name="connsiteY9" fmla="*/ 63718 h 2337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86189" h="2337339">
                    <a:moveTo>
                      <a:pt x="3274170" y="0"/>
                    </a:moveTo>
                    <a:lnTo>
                      <a:pt x="4586189" y="1035037"/>
                    </a:lnTo>
                    <a:lnTo>
                      <a:pt x="4512603" y="1156163"/>
                    </a:lnTo>
                    <a:cubicBezTo>
                      <a:pt x="4031155" y="1868800"/>
                      <a:pt x="3215833" y="2337339"/>
                      <a:pt x="2291077" y="2337339"/>
                    </a:cubicBezTo>
                    <a:cubicBezTo>
                      <a:pt x="1366322" y="2337339"/>
                      <a:pt x="550999" y="1868800"/>
                      <a:pt x="69551" y="1156163"/>
                    </a:cubicBezTo>
                    <a:lnTo>
                      <a:pt x="0" y="1041679"/>
                    </a:lnTo>
                    <a:lnTo>
                      <a:pt x="1311390" y="9309"/>
                    </a:lnTo>
                    <a:lnTo>
                      <a:pt x="1331304" y="63718"/>
                    </a:lnTo>
                    <a:cubicBezTo>
                      <a:pt x="1489431" y="437575"/>
                      <a:pt x="1859619" y="699898"/>
                      <a:pt x="2291076" y="699898"/>
                    </a:cubicBezTo>
                    <a:cubicBezTo>
                      <a:pt x="2722533" y="699898"/>
                      <a:pt x="3092721" y="437575"/>
                      <a:pt x="3250849" y="63718"/>
                    </a:cubicBezTo>
                    <a:close/>
                  </a:path>
                </a:pathLst>
              </a:custGeom>
              <a:noFill/>
            </p:spPr>
          </p:pic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xmlns="" id="{2B8FBCF9-9F74-4DC1-84F5-679C29B75F2F}"/>
                  </a:ext>
                </a:extLst>
              </p:cNvPr>
              <p:cNvSpPr/>
              <p:nvPr/>
            </p:nvSpPr>
            <p:spPr>
              <a:xfrm>
                <a:off x="6277887" y="4031618"/>
                <a:ext cx="4309268" cy="2162581"/>
              </a:xfrm>
              <a:custGeom>
                <a:avLst/>
                <a:gdLst>
                  <a:gd name="connsiteX0" fmla="*/ 3274170 w 4586189"/>
                  <a:gd name="connsiteY0" fmla="*/ 0 h 2337339"/>
                  <a:gd name="connsiteX1" fmla="*/ 4586189 w 4586189"/>
                  <a:gd name="connsiteY1" fmla="*/ 1035037 h 2337339"/>
                  <a:gd name="connsiteX2" fmla="*/ 4512603 w 4586189"/>
                  <a:gd name="connsiteY2" fmla="*/ 1156163 h 2337339"/>
                  <a:gd name="connsiteX3" fmla="*/ 2291077 w 4586189"/>
                  <a:gd name="connsiteY3" fmla="*/ 2337339 h 2337339"/>
                  <a:gd name="connsiteX4" fmla="*/ 69551 w 4586189"/>
                  <a:gd name="connsiteY4" fmla="*/ 1156163 h 2337339"/>
                  <a:gd name="connsiteX5" fmla="*/ 0 w 4586189"/>
                  <a:gd name="connsiteY5" fmla="*/ 1041679 h 2337339"/>
                  <a:gd name="connsiteX6" fmla="*/ 1311390 w 4586189"/>
                  <a:gd name="connsiteY6" fmla="*/ 9309 h 2337339"/>
                  <a:gd name="connsiteX7" fmla="*/ 1331304 w 4586189"/>
                  <a:gd name="connsiteY7" fmla="*/ 63718 h 2337339"/>
                  <a:gd name="connsiteX8" fmla="*/ 2291076 w 4586189"/>
                  <a:gd name="connsiteY8" fmla="*/ 699898 h 2337339"/>
                  <a:gd name="connsiteX9" fmla="*/ 3250849 w 4586189"/>
                  <a:gd name="connsiteY9" fmla="*/ 63718 h 2337339"/>
                  <a:gd name="connsiteX0" fmla="*/ 3274170 w 4586189"/>
                  <a:gd name="connsiteY0" fmla="*/ 0 h 2337339"/>
                  <a:gd name="connsiteX1" fmla="*/ 4586189 w 4586189"/>
                  <a:gd name="connsiteY1" fmla="*/ 1035037 h 2337339"/>
                  <a:gd name="connsiteX2" fmla="*/ 4512603 w 4586189"/>
                  <a:gd name="connsiteY2" fmla="*/ 1156163 h 2337339"/>
                  <a:gd name="connsiteX3" fmla="*/ 2291077 w 4586189"/>
                  <a:gd name="connsiteY3" fmla="*/ 2337339 h 2337339"/>
                  <a:gd name="connsiteX4" fmla="*/ 69551 w 4586189"/>
                  <a:gd name="connsiteY4" fmla="*/ 1156163 h 2337339"/>
                  <a:gd name="connsiteX5" fmla="*/ 0 w 4586189"/>
                  <a:gd name="connsiteY5" fmla="*/ 1056740 h 2337339"/>
                  <a:gd name="connsiteX6" fmla="*/ 1311390 w 4586189"/>
                  <a:gd name="connsiteY6" fmla="*/ 9309 h 2337339"/>
                  <a:gd name="connsiteX7" fmla="*/ 1331304 w 4586189"/>
                  <a:gd name="connsiteY7" fmla="*/ 63718 h 2337339"/>
                  <a:gd name="connsiteX8" fmla="*/ 2291076 w 4586189"/>
                  <a:gd name="connsiteY8" fmla="*/ 699898 h 2337339"/>
                  <a:gd name="connsiteX9" fmla="*/ 3250849 w 4586189"/>
                  <a:gd name="connsiteY9" fmla="*/ 63718 h 2337339"/>
                  <a:gd name="connsiteX10" fmla="*/ 3274170 w 4586189"/>
                  <a:gd name="connsiteY10" fmla="*/ 0 h 2337339"/>
                  <a:gd name="connsiteX0" fmla="*/ 3274170 w 4586189"/>
                  <a:gd name="connsiteY0" fmla="*/ 0 h 2337339"/>
                  <a:gd name="connsiteX1" fmla="*/ 4586189 w 4586189"/>
                  <a:gd name="connsiteY1" fmla="*/ 1035037 h 2337339"/>
                  <a:gd name="connsiteX2" fmla="*/ 4512603 w 4586189"/>
                  <a:gd name="connsiteY2" fmla="*/ 1156163 h 2337339"/>
                  <a:gd name="connsiteX3" fmla="*/ 2291077 w 4586189"/>
                  <a:gd name="connsiteY3" fmla="*/ 2337339 h 2337339"/>
                  <a:gd name="connsiteX4" fmla="*/ 69551 w 4586189"/>
                  <a:gd name="connsiteY4" fmla="*/ 1156163 h 2337339"/>
                  <a:gd name="connsiteX5" fmla="*/ 0 w 4586189"/>
                  <a:gd name="connsiteY5" fmla="*/ 1056740 h 2337339"/>
                  <a:gd name="connsiteX6" fmla="*/ 1318837 w 4586189"/>
                  <a:gd name="connsiteY6" fmla="*/ 16840 h 2337339"/>
                  <a:gd name="connsiteX7" fmla="*/ 1331304 w 4586189"/>
                  <a:gd name="connsiteY7" fmla="*/ 63718 h 2337339"/>
                  <a:gd name="connsiteX8" fmla="*/ 2291076 w 4586189"/>
                  <a:gd name="connsiteY8" fmla="*/ 699898 h 2337339"/>
                  <a:gd name="connsiteX9" fmla="*/ 3250849 w 4586189"/>
                  <a:gd name="connsiteY9" fmla="*/ 63718 h 2337339"/>
                  <a:gd name="connsiteX10" fmla="*/ 3274170 w 4586189"/>
                  <a:gd name="connsiteY10" fmla="*/ 0 h 2337339"/>
                  <a:gd name="connsiteX0" fmla="*/ 3274170 w 4572227"/>
                  <a:gd name="connsiteY0" fmla="*/ 0 h 2337339"/>
                  <a:gd name="connsiteX1" fmla="*/ 4572227 w 4572227"/>
                  <a:gd name="connsiteY1" fmla="*/ 1049157 h 2337339"/>
                  <a:gd name="connsiteX2" fmla="*/ 4512603 w 4572227"/>
                  <a:gd name="connsiteY2" fmla="*/ 1156163 h 2337339"/>
                  <a:gd name="connsiteX3" fmla="*/ 2291077 w 4572227"/>
                  <a:gd name="connsiteY3" fmla="*/ 2337339 h 2337339"/>
                  <a:gd name="connsiteX4" fmla="*/ 69551 w 4572227"/>
                  <a:gd name="connsiteY4" fmla="*/ 1156163 h 2337339"/>
                  <a:gd name="connsiteX5" fmla="*/ 0 w 4572227"/>
                  <a:gd name="connsiteY5" fmla="*/ 1056740 h 2337339"/>
                  <a:gd name="connsiteX6" fmla="*/ 1318837 w 4572227"/>
                  <a:gd name="connsiteY6" fmla="*/ 16840 h 2337339"/>
                  <a:gd name="connsiteX7" fmla="*/ 1331304 w 4572227"/>
                  <a:gd name="connsiteY7" fmla="*/ 63718 h 2337339"/>
                  <a:gd name="connsiteX8" fmla="*/ 2291076 w 4572227"/>
                  <a:gd name="connsiteY8" fmla="*/ 699898 h 2337339"/>
                  <a:gd name="connsiteX9" fmla="*/ 3250849 w 4572227"/>
                  <a:gd name="connsiteY9" fmla="*/ 63718 h 2337339"/>
                  <a:gd name="connsiteX10" fmla="*/ 3274170 w 4572227"/>
                  <a:gd name="connsiteY10" fmla="*/ 0 h 2337339"/>
                  <a:gd name="connsiteX0" fmla="*/ 3260207 w 4572227"/>
                  <a:gd name="connsiteY0" fmla="*/ 1987 h 2320499"/>
                  <a:gd name="connsiteX1" fmla="*/ 4572227 w 4572227"/>
                  <a:gd name="connsiteY1" fmla="*/ 1032317 h 2320499"/>
                  <a:gd name="connsiteX2" fmla="*/ 4512603 w 4572227"/>
                  <a:gd name="connsiteY2" fmla="*/ 1139323 h 2320499"/>
                  <a:gd name="connsiteX3" fmla="*/ 2291077 w 4572227"/>
                  <a:gd name="connsiteY3" fmla="*/ 2320499 h 2320499"/>
                  <a:gd name="connsiteX4" fmla="*/ 69551 w 4572227"/>
                  <a:gd name="connsiteY4" fmla="*/ 1139323 h 2320499"/>
                  <a:gd name="connsiteX5" fmla="*/ 0 w 4572227"/>
                  <a:gd name="connsiteY5" fmla="*/ 1039900 h 2320499"/>
                  <a:gd name="connsiteX6" fmla="*/ 1318837 w 4572227"/>
                  <a:gd name="connsiteY6" fmla="*/ 0 h 2320499"/>
                  <a:gd name="connsiteX7" fmla="*/ 1331304 w 4572227"/>
                  <a:gd name="connsiteY7" fmla="*/ 46878 h 2320499"/>
                  <a:gd name="connsiteX8" fmla="*/ 2291076 w 4572227"/>
                  <a:gd name="connsiteY8" fmla="*/ 683058 h 2320499"/>
                  <a:gd name="connsiteX9" fmla="*/ 3250849 w 4572227"/>
                  <a:gd name="connsiteY9" fmla="*/ 46878 h 2320499"/>
                  <a:gd name="connsiteX10" fmla="*/ 3260207 w 4572227"/>
                  <a:gd name="connsiteY10" fmla="*/ 1987 h 2320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572227" h="2320499">
                    <a:moveTo>
                      <a:pt x="3260207" y="1987"/>
                    </a:moveTo>
                    <a:lnTo>
                      <a:pt x="4572227" y="1032317"/>
                    </a:lnTo>
                    <a:lnTo>
                      <a:pt x="4512603" y="1139323"/>
                    </a:lnTo>
                    <a:cubicBezTo>
                      <a:pt x="4031155" y="1851960"/>
                      <a:pt x="3215833" y="2320499"/>
                      <a:pt x="2291077" y="2320499"/>
                    </a:cubicBezTo>
                    <a:cubicBezTo>
                      <a:pt x="1366322" y="2320499"/>
                      <a:pt x="550999" y="1851960"/>
                      <a:pt x="69551" y="1139323"/>
                    </a:cubicBezTo>
                    <a:lnTo>
                      <a:pt x="0" y="1039900"/>
                    </a:lnTo>
                    <a:lnTo>
                      <a:pt x="1318837" y="0"/>
                    </a:lnTo>
                    <a:lnTo>
                      <a:pt x="1331304" y="46878"/>
                    </a:lnTo>
                    <a:cubicBezTo>
                      <a:pt x="1489431" y="420735"/>
                      <a:pt x="1859619" y="683058"/>
                      <a:pt x="2291076" y="683058"/>
                    </a:cubicBezTo>
                    <a:cubicBezTo>
                      <a:pt x="2722533" y="683058"/>
                      <a:pt x="3092721" y="420735"/>
                      <a:pt x="3250849" y="46878"/>
                    </a:cubicBezTo>
                    <a:lnTo>
                      <a:pt x="3260207" y="1987"/>
                    </a:lnTo>
                    <a:close/>
                  </a:path>
                </a:pathLst>
              </a:cu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68FCE108-5948-4592-838E-79C18EEEF367}"/>
                  </a:ext>
                </a:extLst>
              </p:cNvPr>
              <p:cNvCxnSpPr>
                <a:cxnSpLocks/>
                <a:stCxn id="14" idx="1"/>
              </p:cNvCxnSpPr>
              <p:nvPr/>
            </p:nvCxnSpPr>
            <p:spPr>
              <a:xfrm flipV="1">
                <a:off x="8350934" y="999846"/>
                <a:ext cx="0" cy="1514204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57485392-2031-48A5-8766-F31640A84C6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521570" y="999846"/>
                <a:ext cx="0" cy="1514204"/>
              </a:xfrm>
              <a:prstGeom prst="line">
                <a:avLst/>
              </a:prstGeom>
              <a:ln w="12700">
                <a:solidFill>
                  <a:srgbClr val="1C1AD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等腰三角形 18">
                <a:extLst>
                  <a:ext uri="{FF2B5EF4-FFF2-40B4-BE49-F238E27FC236}">
                    <a16:creationId xmlns:a16="http://schemas.microsoft.com/office/drawing/2014/main" xmlns="" id="{22046403-971F-493D-B445-44143AAA3A73}"/>
                  </a:ext>
                </a:extLst>
              </p:cNvPr>
              <p:cNvSpPr/>
              <p:nvPr/>
            </p:nvSpPr>
            <p:spPr>
              <a:xfrm rot="5400000">
                <a:off x="8554978" y="1017387"/>
                <a:ext cx="129786" cy="111884"/>
              </a:xfrm>
              <a:prstGeom prst="triangle">
                <a:avLst/>
              </a:prstGeom>
              <a:solidFill>
                <a:srgbClr val="365D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  <p:sp>
            <p:nvSpPr>
              <p:cNvPr id="20" name="等腰三角形 19">
                <a:extLst>
                  <a:ext uri="{FF2B5EF4-FFF2-40B4-BE49-F238E27FC236}">
                    <a16:creationId xmlns:a16="http://schemas.microsoft.com/office/drawing/2014/main" xmlns="" id="{F005F802-13DA-40CE-8CBE-D4861A925484}"/>
                  </a:ext>
                </a:extLst>
              </p:cNvPr>
              <p:cNvSpPr/>
              <p:nvPr/>
            </p:nvSpPr>
            <p:spPr>
              <a:xfrm rot="16200000" flipH="1">
                <a:off x="8187101" y="1017387"/>
                <a:ext cx="129786" cy="111884"/>
              </a:xfrm>
              <a:prstGeom prst="triangl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xmlns="" id="{3436A7B3-2EB1-4698-9559-C5E0A935D6F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689048" y="4037161"/>
                <a:ext cx="1821359" cy="1418598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B605CB92-2E5C-4F08-A418-6C714561A7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54635" y="4031618"/>
                <a:ext cx="1821359" cy="1418598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xmlns="" id="{FDE01055-BADF-4875-BB7B-DC5C0851CBCF}"/>
                  </a:ext>
                </a:extLst>
              </p:cNvPr>
              <p:cNvGrpSpPr/>
              <p:nvPr/>
            </p:nvGrpSpPr>
            <p:grpSpPr>
              <a:xfrm>
                <a:off x="6091146" y="4024456"/>
                <a:ext cx="228054" cy="228054"/>
                <a:chOff x="1104945" y="3795605"/>
                <a:chExt cx="351203" cy="351203"/>
              </a:xfrm>
            </p:grpSpPr>
            <p:sp>
              <p:nvSpPr>
                <p:cNvPr id="58" name="椭圆 57">
                  <a:extLst>
                    <a:ext uri="{FF2B5EF4-FFF2-40B4-BE49-F238E27FC236}">
                      <a16:creationId xmlns:a16="http://schemas.microsoft.com/office/drawing/2014/main" xmlns="" id="{A7BCBFEB-CDCB-4109-A0C5-E39C13D3D3BB}"/>
                    </a:ext>
                  </a:extLst>
                </p:cNvPr>
                <p:cNvSpPr/>
                <p:nvPr/>
              </p:nvSpPr>
              <p:spPr>
                <a:xfrm>
                  <a:off x="1104945" y="3795605"/>
                  <a:ext cx="351203" cy="351203"/>
                </a:xfrm>
                <a:prstGeom prst="ellipse">
                  <a:avLst/>
                </a:prstGeom>
                <a:noFill/>
                <a:ln w="60325">
                  <a:solidFill>
                    <a:schemeClr val="tx1">
                      <a:lumMod val="65000"/>
                      <a:lumOff val="35000"/>
                      <a:alpha val="43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endParaRPr>
                </a:p>
              </p:txBody>
            </p:sp>
            <p:sp>
              <p:nvSpPr>
                <p:cNvPr id="59" name="椭圆 58">
                  <a:extLst>
                    <a:ext uri="{FF2B5EF4-FFF2-40B4-BE49-F238E27FC236}">
                      <a16:creationId xmlns:a16="http://schemas.microsoft.com/office/drawing/2014/main" xmlns="" id="{A2F128D6-4030-4174-938E-6AF7220C1C91}"/>
                    </a:ext>
                  </a:extLst>
                </p:cNvPr>
                <p:cNvSpPr/>
                <p:nvPr/>
              </p:nvSpPr>
              <p:spPr>
                <a:xfrm>
                  <a:off x="1179869" y="3870529"/>
                  <a:ext cx="201355" cy="201355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endParaRPr>
                </a:p>
              </p:txBody>
            </p:sp>
          </p:grp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xmlns="" id="{9592965A-C764-4ECE-81AE-E8E462503F19}"/>
                  </a:ext>
                </a:extLst>
              </p:cNvPr>
              <p:cNvGrpSpPr/>
              <p:nvPr/>
            </p:nvGrpSpPr>
            <p:grpSpPr>
              <a:xfrm>
                <a:off x="6080217" y="3192405"/>
                <a:ext cx="228054" cy="228054"/>
                <a:chOff x="1104945" y="3795605"/>
                <a:chExt cx="351203" cy="351203"/>
              </a:xfrm>
            </p:grpSpPr>
            <p:sp>
              <p:nvSpPr>
                <p:cNvPr id="56" name="椭圆 55">
                  <a:extLst>
                    <a:ext uri="{FF2B5EF4-FFF2-40B4-BE49-F238E27FC236}">
                      <a16:creationId xmlns:a16="http://schemas.microsoft.com/office/drawing/2014/main" xmlns="" id="{C9C47645-A2A0-4CF7-B3E8-2936B4E4A5D0}"/>
                    </a:ext>
                  </a:extLst>
                </p:cNvPr>
                <p:cNvSpPr/>
                <p:nvPr/>
              </p:nvSpPr>
              <p:spPr>
                <a:xfrm>
                  <a:off x="1104945" y="3795605"/>
                  <a:ext cx="351203" cy="351203"/>
                </a:xfrm>
                <a:prstGeom prst="ellipse">
                  <a:avLst/>
                </a:prstGeom>
                <a:noFill/>
                <a:ln w="60325">
                  <a:solidFill>
                    <a:schemeClr val="tx1">
                      <a:lumMod val="65000"/>
                      <a:lumOff val="35000"/>
                      <a:alpha val="43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endParaRPr>
                </a:p>
              </p:txBody>
            </p:sp>
            <p:sp>
              <p:nvSpPr>
                <p:cNvPr id="57" name="椭圆 56">
                  <a:extLst>
                    <a:ext uri="{FF2B5EF4-FFF2-40B4-BE49-F238E27FC236}">
                      <a16:creationId xmlns:a16="http://schemas.microsoft.com/office/drawing/2014/main" xmlns="" id="{F784A8BD-297E-4E69-BE08-9EACCB5B2B7B}"/>
                    </a:ext>
                  </a:extLst>
                </p:cNvPr>
                <p:cNvSpPr/>
                <p:nvPr/>
              </p:nvSpPr>
              <p:spPr>
                <a:xfrm>
                  <a:off x="1179869" y="3870529"/>
                  <a:ext cx="201355" cy="201355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73E5E5E1-E242-457C-9C8F-5C71D9697FF8}"/>
                  </a:ext>
                </a:extLst>
              </p:cNvPr>
              <p:cNvGrpSpPr/>
              <p:nvPr/>
            </p:nvGrpSpPr>
            <p:grpSpPr>
              <a:xfrm>
                <a:off x="6369674" y="2386490"/>
                <a:ext cx="228054" cy="228054"/>
                <a:chOff x="1104945" y="3795605"/>
                <a:chExt cx="351203" cy="351203"/>
              </a:xfrm>
            </p:grpSpPr>
            <p:sp>
              <p:nvSpPr>
                <p:cNvPr id="52" name="椭圆 51">
                  <a:extLst>
                    <a:ext uri="{FF2B5EF4-FFF2-40B4-BE49-F238E27FC236}">
                      <a16:creationId xmlns:a16="http://schemas.microsoft.com/office/drawing/2014/main" xmlns="" id="{69739D85-6123-4601-923F-DB9BB0E99C5F}"/>
                    </a:ext>
                  </a:extLst>
                </p:cNvPr>
                <p:cNvSpPr/>
                <p:nvPr/>
              </p:nvSpPr>
              <p:spPr>
                <a:xfrm>
                  <a:off x="1104945" y="3795605"/>
                  <a:ext cx="351203" cy="351203"/>
                </a:xfrm>
                <a:prstGeom prst="ellipse">
                  <a:avLst/>
                </a:prstGeom>
                <a:noFill/>
                <a:ln w="60325">
                  <a:solidFill>
                    <a:schemeClr val="tx1">
                      <a:lumMod val="65000"/>
                      <a:lumOff val="35000"/>
                      <a:alpha val="43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endParaRPr>
                </a:p>
              </p:txBody>
            </p:sp>
            <p:sp>
              <p:nvSpPr>
                <p:cNvPr id="55" name="椭圆 54">
                  <a:extLst>
                    <a:ext uri="{FF2B5EF4-FFF2-40B4-BE49-F238E27FC236}">
                      <a16:creationId xmlns:a16="http://schemas.microsoft.com/office/drawing/2014/main" xmlns="" id="{B6B7689E-91BA-4FE6-888E-AF5C45A4887C}"/>
                    </a:ext>
                  </a:extLst>
                </p:cNvPr>
                <p:cNvSpPr/>
                <p:nvPr/>
              </p:nvSpPr>
              <p:spPr>
                <a:xfrm>
                  <a:off x="1179869" y="3870529"/>
                  <a:ext cx="201355" cy="201355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endParaRPr>
                </a:p>
              </p:txBody>
            </p:sp>
          </p:grp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xmlns="" id="{81842DD2-7C8A-4A9E-9A76-5A7831CB5624}"/>
                  </a:ext>
                </a:extLst>
              </p:cNvPr>
              <p:cNvGrpSpPr/>
              <p:nvPr/>
            </p:nvGrpSpPr>
            <p:grpSpPr>
              <a:xfrm>
                <a:off x="7047761" y="1690686"/>
                <a:ext cx="228054" cy="228054"/>
                <a:chOff x="1104945" y="3795605"/>
                <a:chExt cx="351203" cy="351203"/>
              </a:xfrm>
            </p:grpSpPr>
            <p:sp>
              <p:nvSpPr>
                <p:cNvPr id="50" name="椭圆 49">
                  <a:extLst>
                    <a:ext uri="{FF2B5EF4-FFF2-40B4-BE49-F238E27FC236}">
                      <a16:creationId xmlns:a16="http://schemas.microsoft.com/office/drawing/2014/main" xmlns="" id="{52AAC71B-95C3-42A9-890C-12EBE0924493}"/>
                    </a:ext>
                  </a:extLst>
                </p:cNvPr>
                <p:cNvSpPr/>
                <p:nvPr/>
              </p:nvSpPr>
              <p:spPr>
                <a:xfrm>
                  <a:off x="1104945" y="3795605"/>
                  <a:ext cx="351203" cy="351203"/>
                </a:xfrm>
                <a:prstGeom prst="ellipse">
                  <a:avLst/>
                </a:prstGeom>
                <a:noFill/>
                <a:ln w="60325">
                  <a:solidFill>
                    <a:schemeClr val="tx1">
                      <a:lumMod val="65000"/>
                      <a:lumOff val="35000"/>
                      <a:alpha val="43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endParaRPr>
                </a:p>
              </p:txBody>
            </p:sp>
            <p:sp>
              <p:nvSpPr>
                <p:cNvPr id="51" name="椭圆 50">
                  <a:extLst>
                    <a:ext uri="{FF2B5EF4-FFF2-40B4-BE49-F238E27FC236}">
                      <a16:creationId xmlns:a16="http://schemas.microsoft.com/office/drawing/2014/main" xmlns="" id="{FA5E4EEB-0B4B-425E-AFA2-99DD6DD66CFE}"/>
                    </a:ext>
                  </a:extLst>
                </p:cNvPr>
                <p:cNvSpPr/>
                <p:nvPr/>
              </p:nvSpPr>
              <p:spPr>
                <a:xfrm>
                  <a:off x="1179869" y="3870529"/>
                  <a:ext cx="201355" cy="201355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endParaRPr>
                </a:p>
              </p:txBody>
            </p:sp>
          </p:grpSp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xmlns="" id="{7942AB69-021F-45BA-8C07-492BA3F849BA}"/>
                  </a:ext>
                </a:extLst>
              </p:cNvPr>
              <p:cNvGrpSpPr/>
              <p:nvPr/>
            </p:nvGrpSpPr>
            <p:grpSpPr>
              <a:xfrm>
                <a:off x="9567589" y="1690686"/>
                <a:ext cx="228054" cy="228054"/>
                <a:chOff x="1104945" y="3795605"/>
                <a:chExt cx="351203" cy="351203"/>
              </a:xfrm>
            </p:grpSpPr>
            <p:sp>
              <p:nvSpPr>
                <p:cNvPr id="48" name="椭圆 47">
                  <a:extLst>
                    <a:ext uri="{FF2B5EF4-FFF2-40B4-BE49-F238E27FC236}">
                      <a16:creationId xmlns:a16="http://schemas.microsoft.com/office/drawing/2014/main" xmlns="" id="{F42218BC-C494-45AF-9689-8502728FB1D9}"/>
                    </a:ext>
                  </a:extLst>
                </p:cNvPr>
                <p:cNvSpPr/>
                <p:nvPr/>
              </p:nvSpPr>
              <p:spPr>
                <a:xfrm>
                  <a:off x="1104945" y="3795605"/>
                  <a:ext cx="351203" cy="351203"/>
                </a:xfrm>
                <a:prstGeom prst="ellipse">
                  <a:avLst/>
                </a:prstGeom>
                <a:noFill/>
                <a:ln w="60325">
                  <a:solidFill>
                    <a:srgbClr val="1C1AD7">
                      <a:alpha val="43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endParaRPr>
                </a:p>
              </p:txBody>
            </p:sp>
            <p:sp>
              <p:nvSpPr>
                <p:cNvPr id="49" name="椭圆 48">
                  <a:extLst>
                    <a:ext uri="{FF2B5EF4-FFF2-40B4-BE49-F238E27FC236}">
                      <a16:creationId xmlns:a16="http://schemas.microsoft.com/office/drawing/2014/main" xmlns="" id="{6D841343-4CA0-44AE-B3A6-82BC5B85AC43}"/>
                    </a:ext>
                  </a:extLst>
                </p:cNvPr>
                <p:cNvSpPr/>
                <p:nvPr/>
              </p:nvSpPr>
              <p:spPr>
                <a:xfrm>
                  <a:off x="1179869" y="3870529"/>
                  <a:ext cx="201355" cy="201355"/>
                </a:xfrm>
                <a:prstGeom prst="ellipse">
                  <a:avLst/>
                </a:prstGeom>
                <a:solidFill>
                  <a:srgbClr val="1C1AD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endParaRPr>
                </a:p>
              </p:txBody>
            </p:sp>
          </p:grpSp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xmlns="" id="{A41396D1-5915-4D46-9421-88B30A9D3DA3}"/>
                  </a:ext>
                </a:extLst>
              </p:cNvPr>
              <p:cNvGrpSpPr/>
              <p:nvPr/>
            </p:nvGrpSpPr>
            <p:grpSpPr>
              <a:xfrm>
                <a:off x="10444380" y="2760848"/>
                <a:ext cx="228054" cy="228054"/>
                <a:chOff x="1104945" y="3795605"/>
                <a:chExt cx="351203" cy="351203"/>
              </a:xfrm>
            </p:grpSpPr>
            <p:sp>
              <p:nvSpPr>
                <p:cNvPr id="46" name="椭圆 45">
                  <a:extLst>
                    <a:ext uri="{FF2B5EF4-FFF2-40B4-BE49-F238E27FC236}">
                      <a16:creationId xmlns:a16="http://schemas.microsoft.com/office/drawing/2014/main" xmlns="" id="{B71B86EB-7E96-4890-AAEC-F8DDAEB78FF5}"/>
                    </a:ext>
                  </a:extLst>
                </p:cNvPr>
                <p:cNvSpPr/>
                <p:nvPr/>
              </p:nvSpPr>
              <p:spPr>
                <a:xfrm>
                  <a:off x="1104945" y="3795605"/>
                  <a:ext cx="351203" cy="351203"/>
                </a:xfrm>
                <a:prstGeom prst="ellipse">
                  <a:avLst/>
                </a:prstGeom>
                <a:noFill/>
                <a:ln w="60325">
                  <a:solidFill>
                    <a:srgbClr val="1C1AD7">
                      <a:alpha val="43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endParaRPr>
                </a:p>
              </p:txBody>
            </p:sp>
            <p:sp>
              <p:nvSpPr>
                <p:cNvPr id="47" name="椭圆 46">
                  <a:extLst>
                    <a:ext uri="{FF2B5EF4-FFF2-40B4-BE49-F238E27FC236}">
                      <a16:creationId xmlns:a16="http://schemas.microsoft.com/office/drawing/2014/main" xmlns="" id="{C7FA8104-C354-4BFA-9BFB-5336FE30EE13}"/>
                    </a:ext>
                  </a:extLst>
                </p:cNvPr>
                <p:cNvSpPr/>
                <p:nvPr/>
              </p:nvSpPr>
              <p:spPr>
                <a:xfrm>
                  <a:off x="1179869" y="3870529"/>
                  <a:ext cx="201355" cy="201355"/>
                </a:xfrm>
                <a:prstGeom prst="ellipse">
                  <a:avLst/>
                </a:prstGeom>
                <a:solidFill>
                  <a:srgbClr val="1C1AD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endParaRPr>
                </a:p>
              </p:txBody>
            </p:sp>
          </p:grp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xmlns="" id="{865BF86E-BA77-4939-B3D0-F8C3EBF23FE8}"/>
                  </a:ext>
                </a:extLst>
              </p:cNvPr>
              <p:cNvGrpSpPr/>
              <p:nvPr/>
            </p:nvGrpSpPr>
            <p:grpSpPr>
              <a:xfrm>
                <a:off x="10514438" y="4145718"/>
                <a:ext cx="228054" cy="228054"/>
                <a:chOff x="1104945" y="3795605"/>
                <a:chExt cx="351203" cy="351203"/>
              </a:xfrm>
            </p:grpSpPr>
            <p:sp>
              <p:nvSpPr>
                <p:cNvPr id="43" name="椭圆 42">
                  <a:extLst>
                    <a:ext uri="{FF2B5EF4-FFF2-40B4-BE49-F238E27FC236}">
                      <a16:creationId xmlns:a16="http://schemas.microsoft.com/office/drawing/2014/main" xmlns="" id="{80FE617E-7A46-4190-BB66-3FBA4F7E4205}"/>
                    </a:ext>
                  </a:extLst>
                </p:cNvPr>
                <p:cNvSpPr/>
                <p:nvPr/>
              </p:nvSpPr>
              <p:spPr>
                <a:xfrm>
                  <a:off x="1104945" y="3795605"/>
                  <a:ext cx="351203" cy="351203"/>
                </a:xfrm>
                <a:prstGeom prst="ellipse">
                  <a:avLst/>
                </a:prstGeom>
                <a:noFill/>
                <a:ln w="60325">
                  <a:solidFill>
                    <a:srgbClr val="1C1AD7">
                      <a:alpha val="43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endParaRPr>
                </a:p>
              </p:txBody>
            </p:sp>
            <p:sp>
              <p:nvSpPr>
                <p:cNvPr id="44" name="椭圆 43">
                  <a:extLst>
                    <a:ext uri="{FF2B5EF4-FFF2-40B4-BE49-F238E27FC236}">
                      <a16:creationId xmlns:a16="http://schemas.microsoft.com/office/drawing/2014/main" xmlns="" id="{31E3D5D2-412D-465E-B2A6-1FCB3EAD8412}"/>
                    </a:ext>
                  </a:extLst>
                </p:cNvPr>
                <p:cNvSpPr/>
                <p:nvPr/>
              </p:nvSpPr>
              <p:spPr>
                <a:xfrm>
                  <a:off x="1179869" y="3870529"/>
                  <a:ext cx="201355" cy="201355"/>
                </a:xfrm>
                <a:prstGeom prst="ellipse">
                  <a:avLst/>
                </a:prstGeom>
                <a:solidFill>
                  <a:srgbClr val="1C1AD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endParaRPr>
                </a:p>
              </p:txBody>
            </p:sp>
          </p:grp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xmlns="" id="{0A09DE90-9B4A-40AE-8909-59016B580245}"/>
                  </a:ext>
                </a:extLst>
              </p:cNvPr>
              <p:cNvSpPr txBox="1"/>
              <p:nvPr/>
            </p:nvSpPr>
            <p:spPr>
              <a:xfrm>
                <a:off x="8710205" y="939572"/>
                <a:ext cx="169261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rgbClr val="365DD6"/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结合公私联动</a:t>
                </a: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xmlns="" id="{BAFA83B9-04D9-4F05-B2BE-705ADD16B775}"/>
                  </a:ext>
                </a:extLst>
              </p:cNvPr>
              <p:cNvSpPr txBox="1"/>
              <p:nvPr/>
            </p:nvSpPr>
            <p:spPr>
              <a:xfrm>
                <a:off x="6552009" y="939572"/>
                <a:ext cx="15719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dirty="0">
                    <a:solidFill>
                      <a:srgbClr val="040000"/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四类核心</a:t>
                </a: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xmlns="" id="{7FEF8004-6335-4CA6-80C7-1E7D067CBA75}"/>
                  </a:ext>
                </a:extLst>
              </p:cNvPr>
              <p:cNvSpPr txBox="1"/>
              <p:nvPr/>
            </p:nvSpPr>
            <p:spPr>
              <a:xfrm>
                <a:off x="9950415" y="1586863"/>
                <a:ext cx="111799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rgbClr val="365DD6"/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负债业务</a:t>
                </a: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xmlns="" id="{5E01801F-7A6B-4FEF-B451-851CA3A36BAA}"/>
                  </a:ext>
                </a:extLst>
              </p:cNvPr>
              <p:cNvSpPr txBox="1"/>
              <p:nvPr/>
            </p:nvSpPr>
            <p:spPr>
              <a:xfrm>
                <a:off x="10742048" y="2704789"/>
                <a:ext cx="111799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rgbClr val="365DD6"/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资产业务</a:t>
                </a: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xmlns="" id="{0B0CB4BD-B41E-489D-B08A-1866696A15CB}"/>
                  </a:ext>
                </a:extLst>
              </p:cNvPr>
              <p:cNvSpPr txBox="1"/>
              <p:nvPr/>
            </p:nvSpPr>
            <p:spPr>
              <a:xfrm>
                <a:off x="10799496" y="4080355"/>
                <a:ext cx="139250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rgbClr val="365DD6"/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信用卡业务</a:t>
                </a: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xmlns="" id="{86473985-D90B-4BEC-8BE8-4565DAE480E4}"/>
                  </a:ext>
                </a:extLst>
              </p:cNvPr>
              <p:cNvSpPr txBox="1"/>
              <p:nvPr/>
            </p:nvSpPr>
            <p:spPr>
              <a:xfrm>
                <a:off x="5837948" y="1607054"/>
                <a:ext cx="11422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dirty="0">
                    <a:solidFill>
                      <a:srgbClr val="040000"/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综合个贷</a:t>
                </a: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xmlns="" id="{648FDDB8-BF48-4FC9-826A-E6BC2B422800}"/>
                  </a:ext>
                </a:extLst>
              </p:cNvPr>
              <p:cNvSpPr txBox="1"/>
              <p:nvPr/>
            </p:nvSpPr>
            <p:spPr>
              <a:xfrm>
                <a:off x="5169893" y="2320028"/>
                <a:ext cx="11422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dirty="0">
                    <a:solidFill>
                      <a:srgbClr val="040000"/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财富管理</a:t>
                </a: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xmlns="" id="{97259E49-E359-4017-B3B9-10FEBDADE3F6}"/>
                  </a:ext>
                </a:extLst>
              </p:cNvPr>
              <p:cNvSpPr txBox="1"/>
              <p:nvPr/>
            </p:nvSpPr>
            <p:spPr>
              <a:xfrm>
                <a:off x="4902641" y="3148905"/>
                <a:ext cx="11422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dirty="0">
                    <a:solidFill>
                      <a:srgbClr val="040000"/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私人银行</a:t>
                </a: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xmlns="" id="{7CFB5689-AC9C-4001-959C-E72F162C770A}"/>
                  </a:ext>
                </a:extLst>
              </p:cNvPr>
              <p:cNvSpPr txBox="1"/>
              <p:nvPr/>
            </p:nvSpPr>
            <p:spPr>
              <a:xfrm>
                <a:off x="4951226" y="3975634"/>
                <a:ext cx="11422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dirty="0">
                    <a:solidFill>
                      <a:srgbClr val="040000"/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信用卡</a:t>
                </a: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xmlns="" id="{82972773-FD64-444B-B3DC-30F1B48A7C0B}"/>
                  </a:ext>
                </a:extLst>
              </p:cNvPr>
              <p:cNvSpPr txBox="1"/>
              <p:nvPr/>
            </p:nvSpPr>
            <p:spPr>
              <a:xfrm>
                <a:off x="6629550" y="4886473"/>
                <a:ext cx="3695572" cy="8844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dirty="0">
                    <a:solidFill>
                      <a:srgbClr val="040000"/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线上（自媒体、微信）</a:t>
                </a:r>
                <a:endParaRPr lang="en-US" altLang="zh-CN" dirty="0">
                  <a:solidFill>
                    <a:srgbClr val="040000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dirty="0">
                    <a:solidFill>
                      <a:srgbClr val="040000"/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线下（内部及周边生活圈）</a:t>
                </a:r>
              </a:p>
            </p:txBody>
          </p: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xmlns="" id="{2C34C26E-74A5-4002-AB34-4D35CB50D64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5880453" y="5409532"/>
                <a:ext cx="248417" cy="307651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  <a:head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xmlns="" id="{B7EB4D85-76DF-4236-A478-8C1D2526094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758507" y="5409532"/>
                <a:ext cx="271398" cy="287893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  <a:head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="" id="{22692683-7276-41A1-82EE-44815B509507}"/>
                </a:ext>
              </a:extLst>
            </p:cNvPr>
            <p:cNvSpPr txBox="1"/>
            <p:nvPr/>
          </p:nvSpPr>
          <p:spPr>
            <a:xfrm>
              <a:off x="7558676" y="3318990"/>
              <a:ext cx="172387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365DD6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四位一体</a:t>
              </a:r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BE1370B7-4B71-4ED4-8F8E-458876F4F505}"/>
                </a:ext>
              </a:extLst>
            </p:cNvPr>
            <p:cNvSpPr/>
            <p:nvPr/>
          </p:nvSpPr>
          <p:spPr>
            <a:xfrm>
              <a:off x="7500071" y="6325798"/>
              <a:ext cx="1954530" cy="16383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396EE669-331B-4B6F-8859-DEE5AD6D70B1}"/>
              </a:ext>
            </a:extLst>
          </p:cNvPr>
          <p:cNvSpPr/>
          <p:nvPr/>
        </p:nvSpPr>
        <p:spPr>
          <a:xfrm>
            <a:off x="4603928" y="-82879"/>
            <a:ext cx="7566038" cy="7566038"/>
          </a:xfrm>
          <a:prstGeom prst="ellipse">
            <a:avLst/>
          </a:prstGeom>
          <a:noFill/>
          <a:ln w="9525">
            <a:gradFill>
              <a:gsLst>
                <a:gs pos="100000">
                  <a:srgbClr val="E6E6E6"/>
                </a:gs>
                <a:gs pos="0">
                  <a:srgbClr val="E6E6E6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xmlns="" id="{DBBE0563-9094-4069-9161-318D4F38C312}"/>
              </a:ext>
            </a:extLst>
          </p:cNvPr>
          <p:cNvSpPr/>
          <p:nvPr/>
        </p:nvSpPr>
        <p:spPr>
          <a:xfrm>
            <a:off x="3685448" y="-878620"/>
            <a:ext cx="8891011" cy="8891011"/>
          </a:xfrm>
          <a:prstGeom prst="ellipse">
            <a:avLst/>
          </a:prstGeom>
          <a:noFill/>
          <a:ln w="9525">
            <a:gradFill>
              <a:gsLst>
                <a:gs pos="3540">
                  <a:srgbClr val="E6E6E6">
                    <a:alpha val="0"/>
                  </a:srgbClr>
                </a:gs>
                <a:gs pos="11000">
                  <a:srgbClr val="E6E6E6"/>
                </a:gs>
                <a:gs pos="67000">
                  <a:srgbClr val="E6E6E6"/>
                </a:gs>
                <a:gs pos="100000">
                  <a:srgbClr val="E6E6E6">
                    <a:alpha val="0"/>
                  </a:srgbClr>
                </a:gs>
              </a:gsLst>
              <a:lin ang="0" scaled="0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3878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2A9A63A1-BC11-417B-8568-85F80B389588}"/>
              </a:ext>
            </a:extLst>
          </p:cNvPr>
          <p:cNvGrpSpPr/>
          <p:nvPr/>
        </p:nvGrpSpPr>
        <p:grpSpPr>
          <a:xfrm>
            <a:off x="7459797" y="2417972"/>
            <a:ext cx="4178232" cy="4185247"/>
            <a:chOff x="8467469" y="2947962"/>
            <a:chExt cx="4178232" cy="4185247"/>
          </a:xfrm>
        </p:grpSpPr>
        <p:pic>
          <p:nvPicPr>
            <p:cNvPr id="157" name="图片 156">
              <a:extLst>
                <a:ext uri="{FF2B5EF4-FFF2-40B4-BE49-F238E27FC236}">
                  <a16:creationId xmlns:a16="http://schemas.microsoft.com/office/drawing/2014/main" xmlns="" id="{0BF94E4E-8FE0-4F27-A103-60785200C5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106" t="33125" r="39369" b="35938"/>
            <a:stretch>
              <a:fillRect/>
            </a:stretch>
          </p:blipFill>
          <p:spPr>
            <a:xfrm>
              <a:off x="8479504" y="2979047"/>
              <a:ext cx="4154162" cy="4154162"/>
            </a:xfrm>
            <a:custGeom>
              <a:avLst/>
              <a:gdLst>
                <a:gd name="connsiteX0" fmla="*/ 2077081 w 4154162"/>
                <a:gd name="connsiteY0" fmla="*/ 0 h 4154162"/>
                <a:gd name="connsiteX1" fmla="*/ 4154162 w 4154162"/>
                <a:gd name="connsiteY1" fmla="*/ 2077081 h 4154162"/>
                <a:gd name="connsiteX2" fmla="*/ 2077081 w 4154162"/>
                <a:gd name="connsiteY2" fmla="*/ 4154162 h 4154162"/>
                <a:gd name="connsiteX3" fmla="*/ 0 w 4154162"/>
                <a:gd name="connsiteY3" fmla="*/ 2077081 h 4154162"/>
                <a:gd name="connsiteX4" fmla="*/ 2077081 w 4154162"/>
                <a:gd name="connsiteY4" fmla="*/ 0 h 415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4162" h="4154162">
                  <a:moveTo>
                    <a:pt x="2077081" y="0"/>
                  </a:moveTo>
                  <a:cubicBezTo>
                    <a:pt x="3224221" y="0"/>
                    <a:pt x="4154162" y="929942"/>
                    <a:pt x="4154162" y="2077081"/>
                  </a:cubicBezTo>
                  <a:cubicBezTo>
                    <a:pt x="4154162" y="3224221"/>
                    <a:pt x="3224221" y="4154162"/>
                    <a:pt x="2077081" y="4154162"/>
                  </a:cubicBezTo>
                  <a:cubicBezTo>
                    <a:pt x="929941" y="4154162"/>
                    <a:pt x="0" y="3224221"/>
                    <a:pt x="0" y="2077081"/>
                  </a:cubicBezTo>
                  <a:cubicBezTo>
                    <a:pt x="0" y="929942"/>
                    <a:pt x="929941" y="0"/>
                    <a:pt x="2077081" y="0"/>
                  </a:cubicBezTo>
                  <a:close/>
                </a:path>
              </a:pathLst>
            </a:custGeom>
          </p:spPr>
        </p:pic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xmlns="" id="{9BD24842-3630-4AE0-BEC8-825C385C8555}"/>
                </a:ext>
              </a:extLst>
            </p:cNvPr>
            <p:cNvSpPr/>
            <p:nvPr/>
          </p:nvSpPr>
          <p:spPr>
            <a:xfrm>
              <a:off x="8467469" y="2947962"/>
              <a:ext cx="4178232" cy="4178232"/>
            </a:xfrm>
            <a:prstGeom prst="ellipse">
              <a:avLst/>
            </a:prstGeom>
            <a:gradFill>
              <a:gsLst>
                <a:gs pos="27000">
                  <a:schemeClr val="bg1">
                    <a:alpha val="70000"/>
                  </a:schemeClr>
                </a:gs>
                <a:gs pos="73000">
                  <a:schemeClr val="bg1">
                    <a:alpha val="0"/>
                  </a:schemeClr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53F2093C-49CA-4E49-9A4B-DD368CDFA82F}"/>
              </a:ext>
            </a:extLst>
          </p:cNvPr>
          <p:cNvCxnSpPr/>
          <p:nvPr/>
        </p:nvCxnSpPr>
        <p:spPr>
          <a:xfrm>
            <a:off x="1098090" y="0"/>
            <a:ext cx="0" cy="685800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  <a:alpha val="1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13D7DBBF-DFF2-4622-85CE-285C46253F09}"/>
              </a:ext>
            </a:extLst>
          </p:cNvPr>
          <p:cNvSpPr txBox="1"/>
          <p:nvPr/>
        </p:nvSpPr>
        <p:spPr>
          <a:xfrm>
            <a:off x="136422" y="6468021"/>
            <a:ext cx="914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04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E0FD6618-55D5-4BCC-852B-887E40B2390C}"/>
              </a:ext>
            </a:extLst>
          </p:cNvPr>
          <p:cNvSpPr txBox="1"/>
          <p:nvPr/>
        </p:nvSpPr>
        <p:spPr>
          <a:xfrm>
            <a:off x="136422" y="97974"/>
            <a:ext cx="914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WEDO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xmlns="" id="{D4BAD104-7389-4709-B13C-C54F56296E23}"/>
              </a:ext>
            </a:extLst>
          </p:cNvPr>
          <p:cNvSpPr/>
          <p:nvPr/>
        </p:nvSpPr>
        <p:spPr>
          <a:xfrm>
            <a:off x="1058629" y="917553"/>
            <a:ext cx="78921" cy="275771"/>
          </a:xfrm>
          <a:prstGeom prst="rect">
            <a:avLst/>
          </a:prstGeom>
          <a:solidFill>
            <a:srgbClr val="1C1A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1A92F8D5-3588-4A10-B095-F884F911763F}"/>
              </a:ext>
            </a:extLst>
          </p:cNvPr>
          <p:cNvSpPr txBox="1"/>
          <p:nvPr/>
        </p:nvSpPr>
        <p:spPr>
          <a:xfrm>
            <a:off x="1184818" y="389294"/>
            <a:ext cx="4832260" cy="13322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WEDO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线上支付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覆盖全部消费群体和商业</a:t>
            </a: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C0E11E48-9491-4BA2-AA46-DCF0D34C8847}"/>
              </a:ext>
            </a:extLst>
          </p:cNvPr>
          <p:cNvGrpSpPr/>
          <p:nvPr/>
        </p:nvGrpSpPr>
        <p:grpSpPr>
          <a:xfrm>
            <a:off x="1229518" y="2474455"/>
            <a:ext cx="4178232" cy="4178232"/>
            <a:chOff x="1838846" y="2605099"/>
            <a:chExt cx="3521018" cy="3521018"/>
          </a:xfrm>
        </p:grpSpPr>
        <p:pic>
          <p:nvPicPr>
            <p:cNvPr id="70" name="图片 69">
              <a:extLst>
                <a:ext uri="{FF2B5EF4-FFF2-40B4-BE49-F238E27FC236}">
                  <a16:creationId xmlns:a16="http://schemas.microsoft.com/office/drawing/2014/main" xmlns="" id="{585EE094-D2B7-41EF-B176-4ED467E38A3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38" t="2118" r="23620" b="3343"/>
            <a:stretch>
              <a:fillRect/>
            </a:stretch>
          </p:blipFill>
          <p:spPr>
            <a:xfrm>
              <a:off x="1848988" y="2615241"/>
              <a:ext cx="3500734" cy="3500734"/>
            </a:xfrm>
            <a:custGeom>
              <a:avLst/>
              <a:gdLst>
                <a:gd name="connsiteX0" fmla="*/ 2153265 w 4306530"/>
                <a:gd name="connsiteY0" fmla="*/ 0 h 4306530"/>
                <a:gd name="connsiteX1" fmla="*/ 4306530 w 4306530"/>
                <a:gd name="connsiteY1" fmla="*/ 2153265 h 4306530"/>
                <a:gd name="connsiteX2" fmla="*/ 2153265 w 4306530"/>
                <a:gd name="connsiteY2" fmla="*/ 4306530 h 4306530"/>
                <a:gd name="connsiteX3" fmla="*/ 0 w 4306530"/>
                <a:gd name="connsiteY3" fmla="*/ 2153265 h 4306530"/>
                <a:gd name="connsiteX4" fmla="*/ 2153265 w 4306530"/>
                <a:gd name="connsiteY4" fmla="*/ 0 h 430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06530" h="4306530">
                  <a:moveTo>
                    <a:pt x="2153265" y="0"/>
                  </a:moveTo>
                  <a:cubicBezTo>
                    <a:pt x="3342480" y="0"/>
                    <a:pt x="4306530" y="964050"/>
                    <a:pt x="4306530" y="2153265"/>
                  </a:cubicBezTo>
                  <a:cubicBezTo>
                    <a:pt x="4306530" y="3342480"/>
                    <a:pt x="3342480" y="4306530"/>
                    <a:pt x="2153265" y="4306530"/>
                  </a:cubicBezTo>
                  <a:cubicBezTo>
                    <a:pt x="964050" y="4306530"/>
                    <a:pt x="0" y="3342480"/>
                    <a:pt x="0" y="2153265"/>
                  </a:cubicBezTo>
                  <a:cubicBezTo>
                    <a:pt x="0" y="964050"/>
                    <a:pt x="964050" y="0"/>
                    <a:pt x="2153265" y="0"/>
                  </a:cubicBezTo>
                  <a:close/>
                </a:path>
              </a:pathLst>
            </a:custGeom>
          </p:spPr>
        </p:pic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F6BCF8DA-B610-478B-89B4-F71CAA3B13D6}"/>
                </a:ext>
              </a:extLst>
            </p:cNvPr>
            <p:cNvSpPr/>
            <p:nvPr/>
          </p:nvSpPr>
          <p:spPr>
            <a:xfrm>
              <a:off x="1838846" y="2605099"/>
              <a:ext cx="3521018" cy="3521018"/>
            </a:xfrm>
            <a:prstGeom prst="ellipse">
              <a:avLst/>
            </a:prstGeom>
            <a:gradFill>
              <a:gsLst>
                <a:gs pos="27000">
                  <a:schemeClr val="bg1">
                    <a:alpha val="94000"/>
                  </a:schemeClr>
                </a:gs>
                <a:gs pos="73000">
                  <a:schemeClr val="bg1">
                    <a:alpha val="0"/>
                  </a:schemeClr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12E8FA2-47B2-40A7-AB40-781CC8843F4B}"/>
              </a:ext>
            </a:extLst>
          </p:cNvPr>
          <p:cNvGrpSpPr/>
          <p:nvPr/>
        </p:nvGrpSpPr>
        <p:grpSpPr>
          <a:xfrm>
            <a:off x="1495073" y="2562690"/>
            <a:ext cx="2850472" cy="5704901"/>
            <a:chOff x="1495073" y="2562690"/>
            <a:chExt cx="2850472" cy="5704901"/>
          </a:xfrm>
        </p:grpSpPr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xmlns="" id="{BD534BA9-8143-4871-B215-0D9E5BEA92AA}"/>
                </a:ext>
              </a:extLst>
            </p:cNvPr>
            <p:cNvGrpSpPr/>
            <p:nvPr/>
          </p:nvGrpSpPr>
          <p:grpSpPr>
            <a:xfrm>
              <a:off x="1710171" y="2620842"/>
              <a:ext cx="2580116" cy="5490225"/>
              <a:chOff x="-13378318" y="3251200"/>
              <a:chExt cx="2580116" cy="5490225"/>
            </a:xfrm>
          </p:grpSpPr>
          <p:grpSp>
            <p:nvGrpSpPr>
              <p:cNvPr id="87" name="组合 86">
                <a:extLst>
                  <a:ext uri="{FF2B5EF4-FFF2-40B4-BE49-F238E27FC236}">
                    <a16:creationId xmlns:a16="http://schemas.microsoft.com/office/drawing/2014/main" xmlns="" id="{2B0AA329-564E-4E23-868D-E25F61FCBFFD}"/>
                  </a:ext>
                </a:extLst>
              </p:cNvPr>
              <p:cNvGrpSpPr/>
              <p:nvPr/>
            </p:nvGrpSpPr>
            <p:grpSpPr>
              <a:xfrm>
                <a:off x="-13378318" y="3251200"/>
                <a:ext cx="2580116" cy="5490225"/>
                <a:chOff x="-13378318" y="3251200"/>
                <a:chExt cx="2580116" cy="5490225"/>
              </a:xfrm>
            </p:grpSpPr>
            <p:sp>
              <p:nvSpPr>
                <p:cNvPr id="73" name="矩形: 圆顶角 72">
                  <a:extLst>
                    <a:ext uri="{FF2B5EF4-FFF2-40B4-BE49-F238E27FC236}">
                      <a16:creationId xmlns:a16="http://schemas.microsoft.com/office/drawing/2014/main" xmlns="" id="{74DFDC39-BC65-48D2-B124-4751FB26DD36}"/>
                    </a:ext>
                  </a:extLst>
                </p:cNvPr>
                <p:cNvSpPr/>
                <p:nvPr/>
              </p:nvSpPr>
              <p:spPr>
                <a:xfrm>
                  <a:off x="-13378318" y="3251200"/>
                  <a:ext cx="2580116" cy="2273300"/>
                </a:xfrm>
                <a:prstGeom prst="round2SameRect">
                  <a:avLst>
                    <a:gd name="adj1" fmla="val 12756"/>
                    <a:gd name="adj2" fmla="val 0"/>
                  </a:avLst>
                </a:prstGeom>
                <a:solidFill>
                  <a:srgbClr val="F7F8F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86" name="组合 85">
                  <a:extLst>
                    <a:ext uri="{FF2B5EF4-FFF2-40B4-BE49-F238E27FC236}">
                      <a16:creationId xmlns:a16="http://schemas.microsoft.com/office/drawing/2014/main" xmlns="" id="{130823DD-6148-4677-9AAF-ED755F227F70}"/>
                    </a:ext>
                  </a:extLst>
                </p:cNvPr>
                <p:cNvGrpSpPr/>
                <p:nvPr/>
              </p:nvGrpSpPr>
              <p:grpSpPr>
                <a:xfrm>
                  <a:off x="-13208376" y="3771900"/>
                  <a:ext cx="2240232" cy="1244601"/>
                  <a:chOff x="-12568014" y="3822700"/>
                  <a:chExt cx="2240232" cy="1244601"/>
                </a:xfrm>
              </p:grpSpPr>
              <p:sp>
                <p:nvSpPr>
                  <p:cNvPr id="74" name="矩形: 圆角 73">
                    <a:extLst>
                      <a:ext uri="{FF2B5EF4-FFF2-40B4-BE49-F238E27FC236}">
                        <a16:creationId xmlns:a16="http://schemas.microsoft.com/office/drawing/2014/main" xmlns="" id="{8CC5E354-8BFF-445B-88A5-674B9C2E25E8}"/>
                      </a:ext>
                    </a:extLst>
                  </p:cNvPr>
                  <p:cNvSpPr/>
                  <p:nvPr/>
                </p:nvSpPr>
                <p:spPr>
                  <a:xfrm>
                    <a:off x="-12566743" y="3822700"/>
                    <a:ext cx="2238961" cy="1244600"/>
                  </a:xfrm>
                  <a:prstGeom prst="roundRect">
                    <a:avLst>
                      <a:gd name="adj" fmla="val 5667"/>
                    </a:avLst>
                  </a:prstGeom>
                  <a:gradFill>
                    <a:gsLst>
                      <a:gs pos="26000">
                        <a:srgbClr val="365DD6"/>
                      </a:gs>
                      <a:gs pos="100000">
                        <a:srgbClr val="1C1AD7"/>
                      </a:gs>
                    </a:gsLst>
                    <a:lin ang="8100000" scaled="0"/>
                  </a:gradFill>
                  <a:ln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5" name="椭圆 74">
                    <a:extLst>
                      <a:ext uri="{FF2B5EF4-FFF2-40B4-BE49-F238E27FC236}">
                        <a16:creationId xmlns:a16="http://schemas.microsoft.com/office/drawing/2014/main" xmlns="" id="{B4DA64C7-B3EE-4CDD-94C2-6C5D64F159A1}"/>
                      </a:ext>
                    </a:extLst>
                  </p:cNvPr>
                  <p:cNvSpPr/>
                  <p:nvPr/>
                </p:nvSpPr>
                <p:spPr>
                  <a:xfrm>
                    <a:off x="-12045352" y="3850572"/>
                    <a:ext cx="1188856" cy="1188856"/>
                  </a:xfrm>
                  <a:prstGeom prst="ellipse">
                    <a:avLst/>
                  </a:prstGeom>
                  <a:gradFill>
                    <a:gsLst>
                      <a:gs pos="0">
                        <a:srgbClr val="548FED">
                          <a:alpha val="49000"/>
                        </a:srgbClr>
                      </a:gs>
                      <a:gs pos="100000">
                        <a:srgbClr val="548FED">
                          <a:alpha val="0"/>
                        </a:srgbClr>
                      </a:gs>
                    </a:gsLst>
                    <a:lin ang="54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1" name="任意多边形: 形状 80">
                    <a:extLst>
                      <a:ext uri="{FF2B5EF4-FFF2-40B4-BE49-F238E27FC236}">
                        <a16:creationId xmlns:a16="http://schemas.microsoft.com/office/drawing/2014/main" xmlns="" id="{CFC0C370-8E0D-4447-BD9B-48E9E1DDB915}"/>
                      </a:ext>
                    </a:extLst>
                  </p:cNvPr>
                  <p:cNvSpPr/>
                  <p:nvPr/>
                </p:nvSpPr>
                <p:spPr>
                  <a:xfrm>
                    <a:off x="-10798202" y="4612168"/>
                    <a:ext cx="470316" cy="455132"/>
                  </a:xfrm>
                  <a:custGeom>
                    <a:avLst/>
                    <a:gdLst>
                      <a:gd name="connsiteX0" fmla="*/ 456062 w 470316"/>
                      <a:gd name="connsiteY0" fmla="*/ 0 h 455132"/>
                      <a:gd name="connsiteX1" fmla="*/ 470316 w 470316"/>
                      <a:gd name="connsiteY1" fmla="*/ 1437 h 455132"/>
                      <a:gd name="connsiteX2" fmla="*/ 470316 w 470316"/>
                      <a:gd name="connsiteY2" fmla="*/ 384601 h 455132"/>
                      <a:gd name="connsiteX3" fmla="*/ 399785 w 470316"/>
                      <a:gd name="connsiteY3" fmla="*/ 455132 h 455132"/>
                      <a:gd name="connsiteX4" fmla="*/ 0 w 470316"/>
                      <a:gd name="connsiteY4" fmla="*/ 455132 h 455132"/>
                      <a:gd name="connsiteX5" fmla="*/ 9164 w 470316"/>
                      <a:gd name="connsiteY5" fmla="*/ 364233 h 455132"/>
                      <a:gd name="connsiteX6" fmla="*/ 456062 w 470316"/>
                      <a:gd name="connsiteY6" fmla="*/ 0 h 4551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70316" h="455132">
                        <a:moveTo>
                          <a:pt x="456062" y="0"/>
                        </a:moveTo>
                        <a:lnTo>
                          <a:pt x="470316" y="1437"/>
                        </a:lnTo>
                        <a:lnTo>
                          <a:pt x="470316" y="384601"/>
                        </a:lnTo>
                        <a:cubicBezTo>
                          <a:pt x="470316" y="423554"/>
                          <a:pt x="438738" y="455132"/>
                          <a:pt x="399785" y="455132"/>
                        </a:cubicBezTo>
                        <a:lnTo>
                          <a:pt x="0" y="455132"/>
                        </a:lnTo>
                        <a:lnTo>
                          <a:pt x="9164" y="364233"/>
                        </a:lnTo>
                        <a:cubicBezTo>
                          <a:pt x="51700" y="156365"/>
                          <a:pt x="235620" y="0"/>
                          <a:pt x="456062" y="0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548FED">
                          <a:alpha val="27000"/>
                        </a:srgbClr>
                      </a:gs>
                      <a:gs pos="100000">
                        <a:srgbClr val="548FED">
                          <a:alpha val="0"/>
                        </a:srgbClr>
                      </a:gs>
                    </a:gsLst>
                    <a:lin ang="54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5" name="任意多边形: 形状 84">
                    <a:extLst>
                      <a:ext uri="{FF2B5EF4-FFF2-40B4-BE49-F238E27FC236}">
                        <a16:creationId xmlns:a16="http://schemas.microsoft.com/office/drawing/2014/main" xmlns="" id="{6291E671-C348-47D5-A8AD-A043082782D0}"/>
                      </a:ext>
                    </a:extLst>
                  </p:cNvPr>
                  <p:cNvSpPr/>
                  <p:nvPr/>
                </p:nvSpPr>
                <p:spPr>
                  <a:xfrm>
                    <a:off x="-12568014" y="4634992"/>
                    <a:ext cx="320460" cy="432309"/>
                  </a:xfrm>
                  <a:custGeom>
                    <a:avLst/>
                    <a:gdLst>
                      <a:gd name="connsiteX0" fmla="*/ 0 w 320460"/>
                      <a:gd name="connsiteY0" fmla="*/ 0 h 432309"/>
                      <a:gd name="connsiteX1" fmla="*/ 41959 w 320460"/>
                      <a:gd name="connsiteY1" fmla="*/ 13025 h 432309"/>
                      <a:gd name="connsiteX2" fmla="*/ 311296 w 320460"/>
                      <a:gd name="connsiteY2" fmla="*/ 341410 h 432309"/>
                      <a:gd name="connsiteX3" fmla="*/ 320460 w 320460"/>
                      <a:gd name="connsiteY3" fmla="*/ 432309 h 432309"/>
                      <a:gd name="connsiteX4" fmla="*/ 70531 w 320460"/>
                      <a:gd name="connsiteY4" fmla="*/ 432309 h 432309"/>
                      <a:gd name="connsiteX5" fmla="*/ 0 w 320460"/>
                      <a:gd name="connsiteY5" fmla="*/ 361778 h 4323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20460" h="432309">
                        <a:moveTo>
                          <a:pt x="0" y="0"/>
                        </a:moveTo>
                        <a:lnTo>
                          <a:pt x="41959" y="13025"/>
                        </a:lnTo>
                        <a:cubicBezTo>
                          <a:pt x="178396" y="70733"/>
                          <a:pt x="280914" y="192933"/>
                          <a:pt x="311296" y="341410"/>
                        </a:cubicBezTo>
                        <a:lnTo>
                          <a:pt x="320460" y="432309"/>
                        </a:lnTo>
                        <a:lnTo>
                          <a:pt x="70531" y="432309"/>
                        </a:lnTo>
                        <a:cubicBezTo>
                          <a:pt x="31578" y="432309"/>
                          <a:pt x="0" y="400731"/>
                          <a:pt x="0" y="361778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548FED">
                          <a:alpha val="27000"/>
                        </a:srgbClr>
                      </a:gs>
                      <a:gs pos="100000">
                        <a:srgbClr val="548FED">
                          <a:alpha val="0"/>
                        </a:srgbClr>
                      </a:gs>
                    </a:gsLst>
                    <a:lin ang="54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09" name="矩形: 圆顶角 108">
                  <a:extLst>
                    <a:ext uri="{FF2B5EF4-FFF2-40B4-BE49-F238E27FC236}">
                      <a16:creationId xmlns:a16="http://schemas.microsoft.com/office/drawing/2014/main" xmlns="" id="{055ED9FC-864A-4E77-8F3C-AD60D6215F7F}"/>
                    </a:ext>
                  </a:extLst>
                </p:cNvPr>
                <p:cNvSpPr/>
                <p:nvPr/>
              </p:nvSpPr>
              <p:spPr>
                <a:xfrm flipV="1">
                  <a:off x="-13378318" y="5519421"/>
                  <a:ext cx="2580116" cy="3222004"/>
                </a:xfrm>
                <a:prstGeom prst="round2SameRect">
                  <a:avLst>
                    <a:gd name="adj1" fmla="val 9474"/>
                    <a:gd name="adj2" fmla="val 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9" name="组合 98">
                <a:extLst>
                  <a:ext uri="{FF2B5EF4-FFF2-40B4-BE49-F238E27FC236}">
                    <a16:creationId xmlns:a16="http://schemas.microsoft.com/office/drawing/2014/main" xmlns="" id="{2BD48F80-1937-4EE2-882E-02017090A9E1}"/>
                  </a:ext>
                </a:extLst>
              </p:cNvPr>
              <p:cNvGrpSpPr/>
              <p:nvPr/>
            </p:nvGrpSpPr>
            <p:grpSpPr>
              <a:xfrm>
                <a:off x="-13076087" y="3970020"/>
                <a:ext cx="228600" cy="228600"/>
                <a:chOff x="-13076087" y="3970020"/>
                <a:chExt cx="228600" cy="228600"/>
              </a:xfrm>
            </p:grpSpPr>
            <p:sp>
              <p:nvSpPr>
                <p:cNvPr id="88" name="椭圆 87">
                  <a:extLst>
                    <a:ext uri="{FF2B5EF4-FFF2-40B4-BE49-F238E27FC236}">
                      <a16:creationId xmlns:a16="http://schemas.microsoft.com/office/drawing/2014/main" xmlns="" id="{C06964E4-4A13-473E-81C0-F24A106B8446}"/>
                    </a:ext>
                  </a:extLst>
                </p:cNvPr>
                <p:cNvSpPr/>
                <p:nvPr/>
              </p:nvSpPr>
              <p:spPr>
                <a:xfrm>
                  <a:off x="-13076087" y="3970020"/>
                  <a:ext cx="228600" cy="228600"/>
                </a:xfrm>
                <a:prstGeom prst="ellipse">
                  <a:avLst/>
                </a:prstGeom>
                <a:solidFill>
                  <a:srgbClr val="34C2B4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8" name="组合 97">
                  <a:extLst>
                    <a:ext uri="{FF2B5EF4-FFF2-40B4-BE49-F238E27FC236}">
                      <a16:creationId xmlns:a16="http://schemas.microsoft.com/office/drawing/2014/main" xmlns="" id="{2EF8D4F6-150B-4327-83FF-AAB638536E92}"/>
                    </a:ext>
                  </a:extLst>
                </p:cNvPr>
                <p:cNvGrpSpPr/>
                <p:nvPr/>
              </p:nvGrpSpPr>
              <p:grpSpPr>
                <a:xfrm>
                  <a:off x="-13029636" y="4019263"/>
                  <a:ext cx="135553" cy="130114"/>
                  <a:chOff x="-13029636" y="4037551"/>
                  <a:chExt cx="135553" cy="130114"/>
                </a:xfrm>
              </p:grpSpPr>
              <p:grpSp>
                <p:nvGrpSpPr>
                  <p:cNvPr id="91" name="组合 90">
                    <a:extLst>
                      <a:ext uri="{FF2B5EF4-FFF2-40B4-BE49-F238E27FC236}">
                        <a16:creationId xmlns:a16="http://schemas.microsoft.com/office/drawing/2014/main" xmlns="" id="{EFE65C4B-AB7D-4487-B228-B49070332759}"/>
                      </a:ext>
                    </a:extLst>
                  </p:cNvPr>
                  <p:cNvGrpSpPr/>
                  <p:nvPr/>
                </p:nvGrpSpPr>
                <p:grpSpPr>
                  <a:xfrm>
                    <a:off x="-13029636" y="4037551"/>
                    <a:ext cx="135553" cy="52388"/>
                    <a:chOff x="-13029636" y="4037551"/>
                    <a:chExt cx="135553" cy="52388"/>
                  </a:xfrm>
                </p:grpSpPr>
                <p:sp>
                  <p:nvSpPr>
                    <p:cNvPr id="89" name="泪滴形 88">
                      <a:extLst>
                        <a:ext uri="{FF2B5EF4-FFF2-40B4-BE49-F238E27FC236}">
                          <a16:creationId xmlns:a16="http://schemas.microsoft.com/office/drawing/2014/main" xmlns="" id="{DD777519-F54F-480C-A215-DA169C96EBD3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-13029636" y="4037551"/>
                      <a:ext cx="52388" cy="52388"/>
                    </a:xfrm>
                    <a:prstGeom prst="teardrop">
                      <a:avLst/>
                    </a:prstGeom>
                    <a:solidFill>
                      <a:srgbClr val="34C2B4"/>
                    </a:solidFill>
                    <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0" name="泪滴形 89">
                      <a:extLst>
                        <a:ext uri="{FF2B5EF4-FFF2-40B4-BE49-F238E27FC236}">
                          <a16:creationId xmlns:a16="http://schemas.microsoft.com/office/drawing/2014/main" xmlns="" id="{28949B11-2E86-4CBE-ABB6-40668D4ED0C4}"/>
                        </a:ext>
                      </a:extLst>
                    </p:cNvPr>
                    <p:cNvSpPr/>
                    <p:nvPr/>
                  </p:nvSpPr>
                  <p:spPr>
                    <a:xfrm flipH="1" flipV="1">
                      <a:off x="-12946471" y="4037551"/>
                      <a:ext cx="52388" cy="52388"/>
                    </a:xfrm>
                    <a:prstGeom prst="teardrop">
                      <a:avLst/>
                    </a:prstGeom>
                    <a:solidFill>
                      <a:srgbClr val="34C2B4"/>
                    </a:solidFill>
                    <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92" name="组合 91">
                    <a:extLst>
                      <a:ext uri="{FF2B5EF4-FFF2-40B4-BE49-F238E27FC236}">
                        <a16:creationId xmlns:a16="http://schemas.microsoft.com/office/drawing/2014/main" xmlns="" id="{1C73B8A2-2ECA-460C-B2DD-4392D96D44BF}"/>
                      </a:ext>
                    </a:extLst>
                  </p:cNvPr>
                  <p:cNvGrpSpPr/>
                  <p:nvPr/>
                </p:nvGrpSpPr>
                <p:grpSpPr>
                  <a:xfrm flipV="1">
                    <a:off x="-13029636" y="4115277"/>
                    <a:ext cx="135553" cy="52388"/>
                    <a:chOff x="-13029636" y="4037551"/>
                    <a:chExt cx="135553" cy="52388"/>
                  </a:xfrm>
                </p:grpSpPr>
                <p:sp>
                  <p:nvSpPr>
                    <p:cNvPr id="93" name="泪滴形 92">
                      <a:extLst>
                        <a:ext uri="{FF2B5EF4-FFF2-40B4-BE49-F238E27FC236}">
                          <a16:creationId xmlns:a16="http://schemas.microsoft.com/office/drawing/2014/main" xmlns="" id="{086C74F0-4E51-469D-BD81-54CC1267E8E1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-13029636" y="4037551"/>
                      <a:ext cx="52388" cy="52388"/>
                    </a:xfrm>
                    <a:prstGeom prst="teardrop">
                      <a:avLst/>
                    </a:prstGeom>
                    <a:solidFill>
                      <a:srgbClr val="34C2B4"/>
                    </a:solidFill>
                    <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4" name="泪滴形 93">
                      <a:extLst>
                        <a:ext uri="{FF2B5EF4-FFF2-40B4-BE49-F238E27FC236}">
                          <a16:creationId xmlns:a16="http://schemas.microsoft.com/office/drawing/2014/main" xmlns="" id="{51B660E2-BD8D-4585-B3F7-866B9EE2506F}"/>
                        </a:ext>
                      </a:extLst>
                    </p:cNvPr>
                    <p:cNvSpPr/>
                    <p:nvPr/>
                  </p:nvSpPr>
                  <p:spPr>
                    <a:xfrm flipH="1" flipV="1">
                      <a:off x="-12946471" y="4037551"/>
                      <a:ext cx="52388" cy="52388"/>
                    </a:xfrm>
                    <a:prstGeom prst="teardrop">
                      <a:avLst/>
                    </a:prstGeom>
                    <a:solidFill>
                      <a:srgbClr val="34C2B4"/>
                    </a:solidFill>
                    <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100" name="文本框 99">
                <a:extLst>
                  <a:ext uri="{FF2B5EF4-FFF2-40B4-BE49-F238E27FC236}">
                    <a16:creationId xmlns:a16="http://schemas.microsoft.com/office/drawing/2014/main" xmlns="" id="{67FEEA7B-C3BC-445A-B344-3242295DF1E0}"/>
                  </a:ext>
                </a:extLst>
              </p:cNvPr>
              <p:cNvSpPr txBox="1"/>
              <p:nvPr/>
            </p:nvSpPr>
            <p:spPr>
              <a:xfrm>
                <a:off x="-12882048" y="3981635"/>
                <a:ext cx="1571968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L" panose="00020600040101010101" pitchFamily="18" charset="-122"/>
                  </a:rPr>
                  <a:t>CRYPTOBAG99</a:t>
                </a:r>
                <a:endParaRPr lang="zh-CN" altLang="en-US" sz="9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L" panose="00020600040101010101" pitchFamily="18" charset="-122"/>
                </a:endParaRPr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xmlns="" id="{89786149-7B97-4FAB-AF4A-751C5A5ACE08}"/>
                  </a:ext>
                </a:extLst>
              </p:cNvPr>
              <p:cNvSpPr/>
              <p:nvPr/>
            </p:nvSpPr>
            <p:spPr>
              <a:xfrm>
                <a:off x="-11294004" y="3977731"/>
                <a:ext cx="213179" cy="213179"/>
              </a:xfrm>
              <a:prstGeom prst="ellipse">
                <a:avLst/>
              </a:prstGeom>
              <a:solidFill>
                <a:srgbClr val="87BEFF">
                  <a:alpha val="8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03" name="图形 102">
                <a:extLst>
                  <a:ext uri="{FF2B5EF4-FFF2-40B4-BE49-F238E27FC236}">
                    <a16:creationId xmlns:a16="http://schemas.microsoft.com/office/drawing/2014/main" xmlns="" id="{DF9D3173-1AF7-4CCC-9669-134935F863A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6"/>
                  </a:ext>
                </a:extLst>
              </a:blip>
              <a:stretch>
                <a:fillRect/>
              </a:stretch>
            </p:blipFill>
            <p:spPr>
              <a:xfrm>
                <a:off x="-11258355" y="4013380"/>
                <a:ext cx="141880" cy="141880"/>
              </a:xfrm>
              <a:prstGeom prst="rect">
                <a:avLst/>
              </a:prstGeom>
            </p:spPr>
          </p:pic>
          <p:sp>
            <p:nvSpPr>
              <p:cNvPr id="104" name="文本框 103">
                <a:extLst>
                  <a:ext uri="{FF2B5EF4-FFF2-40B4-BE49-F238E27FC236}">
                    <a16:creationId xmlns:a16="http://schemas.microsoft.com/office/drawing/2014/main" xmlns="" id="{7B428705-F313-4E8C-9A36-3BDCB3C79117}"/>
                  </a:ext>
                </a:extLst>
              </p:cNvPr>
              <p:cNvSpPr txBox="1"/>
              <p:nvPr/>
            </p:nvSpPr>
            <p:spPr>
              <a:xfrm>
                <a:off x="-13016231" y="4326418"/>
                <a:ext cx="169808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L" panose="00020600040101010101" pitchFamily="18" charset="-122"/>
                  </a:rPr>
                  <a:t>21,999,666.20</a:t>
                </a:r>
                <a:endPara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L" panose="00020600040101010101" pitchFamily="18" charset="-122"/>
                </a:endParaRP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xmlns="" id="{DBF754C2-8E9B-4EA9-84AF-C6737DE44BE5}"/>
                  </a:ext>
                </a:extLst>
              </p:cNvPr>
              <p:cNvSpPr txBox="1"/>
              <p:nvPr/>
            </p:nvSpPr>
            <p:spPr>
              <a:xfrm>
                <a:off x="-13150082" y="4361519"/>
                <a:ext cx="32046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9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L" panose="00020600040101010101" pitchFamily="18" charset="-122"/>
                  </a:rPr>
                  <a:t>＄</a:t>
                </a:r>
              </a:p>
            </p:txBody>
          </p:sp>
          <p:sp>
            <p:nvSpPr>
              <p:cNvPr id="106" name="文本框 105">
                <a:extLst>
                  <a:ext uri="{FF2B5EF4-FFF2-40B4-BE49-F238E27FC236}">
                    <a16:creationId xmlns:a16="http://schemas.microsoft.com/office/drawing/2014/main" xmlns="" id="{A02C175A-20EF-455D-AF87-43F3EEDDBF0F}"/>
                  </a:ext>
                </a:extLst>
              </p:cNvPr>
              <p:cNvSpPr txBox="1"/>
              <p:nvPr/>
            </p:nvSpPr>
            <p:spPr>
              <a:xfrm>
                <a:off x="-13141959" y="4622284"/>
                <a:ext cx="1571968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00" dirty="0">
                    <a:solidFill>
                      <a:schemeClr val="bg1">
                        <a:alpha val="52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L" panose="00020600040101010101" pitchFamily="18" charset="-122"/>
                  </a:rPr>
                  <a:t>© AVAILABLE</a:t>
                </a:r>
                <a:endParaRPr lang="zh-CN" altLang="en-US" sz="600" dirty="0">
                  <a:solidFill>
                    <a:schemeClr val="bg1">
                      <a:alpha val="52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L" panose="00020600040101010101" pitchFamily="18" charset="-122"/>
                </a:endParaRPr>
              </a:p>
            </p:txBody>
          </p:sp>
          <p:sp>
            <p:nvSpPr>
              <p:cNvPr id="107" name="文本框 106">
                <a:extLst>
                  <a:ext uri="{FF2B5EF4-FFF2-40B4-BE49-F238E27FC236}">
                    <a16:creationId xmlns:a16="http://schemas.microsoft.com/office/drawing/2014/main" xmlns="" id="{DFC3EAB0-18A9-45CD-B3D8-973B92CEB957}"/>
                  </a:ext>
                </a:extLst>
              </p:cNvPr>
              <p:cNvSpPr txBox="1"/>
              <p:nvPr/>
            </p:nvSpPr>
            <p:spPr>
              <a:xfrm>
                <a:off x="-13247527" y="5184308"/>
                <a:ext cx="65480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L" panose="00020600040101010101" pitchFamily="18" charset="-122"/>
                  </a:rPr>
                  <a:t>Assets</a:t>
                </a:r>
                <a:endParaRPr lang="zh-CN" altLang="en-US" sz="1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L" panose="00020600040101010101" pitchFamily="18" charset="-122"/>
                </a:endParaRPr>
              </a:p>
            </p:txBody>
          </p:sp>
        </p:grpSp>
        <p:pic>
          <p:nvPicPr>
            <p:cNvPr id="71" name="图片 70">
              <a:extLst>
                <a:ext uri="{FF2B5EF4-FFF2-40B4-BE49-F238E27FC236}">
                  <a16:creationId xmlns:a16="http://schemas.microsoft.com/office/drawing/2014/main" xmlns="" id="{AF7B316B-050D-414E-A873-3B2385C2E59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5073" y="2562690"/>
              <a:ext cx="2850472" cy="5704901"/>
            </a:xfrm>
            <a:prstGeom prst="rect">
              <a:avLst/>
            </a:prstGeom>
          </p:spPr>
        </p:pic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030EFED4-A296-4990-9D2D-776A9C131EF1}"/>
                </a:ext>
              </a:extLst>
            </p:cNvPr>
            <p:cNvGrpSpPr/>
            <p:nvPr/>
          </p:nvGrpSpPr>
          <p:grpSpPr>
            <a:xfrm>
              <a:off x="1850396" y="5078594"/>
              <a:ext cx="2463782" cy="1499336"/>
              <a:chOff x="-10375280" y="5651075"/>
              <a:chExt cx="2463782" cy="1499336"/>
            </a:xfrm>
          </p:grpSpPr>
          <p:grpSp>
            <p:nvGrpSpPr>
              <p:cNvPr id="76" name="组合 75">
                <a:extLst>
                  <a:ext uri="{FF2B5EF4-FFF2-40B4-BE49-F238E27FC236}">
                    <a16:creationId xmlns:a16="http://schemas.microsoft.com/office/drawing/2014/main" xmlns="" id="{A72552B1-E95E-4DD4-85D0-C64E4BCCDDC6}"/>
                  </a:ext>
                </a:extLst>
              </p:cNvPr>
              <p:cNvGrpSpPr/>
              <p:nvPr/>
            </p:nvGrpSpPr>
            <p:grpSpPr>
              <a:xfrm>
                <a:off x="-10374547" y="5661948"/>
                <a:ext cx="224475" cy="224475"/>
                <a:chOff x="-10363200" y="5386388"/>
                <a:chExt cx="227006" cy="227006"/>
              </a:xfrm>
            </p:grpSpPr>
            <p:sp>
              <p:nvSpPr>
                <p:cNvPr id="140" name="椭圆 139">
                  <a:extLst>
                    <a:ext uri="{FF2B5EF4-FFF2-40B4-BE49-F238E27FC236}">
                      <a16:creationId xmlns:a16="http://schemas.microsoft.com/office/drawing/2014/main" xmlns="" id="{31AFD074-022E-4FFE-BBEE-AB44062EA931}"/>
                    </a:ext>
                  </a:extLst>
                </p:cNvPr>
                <p:cNvSpPr/>
                <p:nvPr/>
              </p:nvSpPr>
              <p:spPr>
                <a:xfrm>
                  <a:off x="-10363200" y="5386388"/>
                  <a:ext cx="227006" cy="227006"/>
                </a:xfrm>
                <a:prstGeom prst="ellipse">
                  <a:avLst/>
                </a:prstGeom>
                <a:solidFill>
                  <a:srgbClr val="548F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1" name="任意多边形: 形状 140">
                  <a:extLst>
                    <a:ext uri="{FF2B5EF4-FFF2-40B4-BE49-F238E27FC236}">
                      <a16:creationId xmlns:a16="http://schemas.microsoft.com/office/drawing/2014/main" xmlns="" id="{01758371-D6C8-48D8-A674-A763BB7632D7}"/>
                    </a:ext>
                  </a:extLst>
                </p:cNvPr>
                <p:cNvSpPr/>
                <p:nvPr/>
              </p:nvSpPr>
              <p:spPr>
                <a:xfrm>
                  <a:off x="-10351468" y="5468572"/>
                  <a:ext cx="187325" cy="34937"/>
                </a:xfrm>
                <a:custGeom>
                  <a:avLst/>
                  <a:gdLst>
                    <a:gd name="connsiteX0" fmla="*/ 0 w 187325"/>
                    <a:gd name="connsiteY0" fmla="*/ 34937 h 34937"/>
                    <a:gd name="connsiteX1" fmla="*/ 101600 w 187325"/>
                    <a:gd name="connsiteY1" fmla="*/ 12 h 34937"/>
                    <a:gd name="connsiteX2" fmla="*/ 187325 w 187325"/>
                    <a:gd name="connsiteY2" fmla="*/ 31762 h 34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7325" h="34937">
                      <a:moveTo>
                        <a:pt x="0" y="34937"/>
                      </a:moveTo>
                      <a:cubicBezTo>
                        <a:pt x="35189" y="17739"/>
                        <a:pt x="70379" y="541"/>
                        <a:pt x="101600" y="12"/>
                      </a:cubicBezTo>
                      <a:cubicBezTo>
                        <a:pt x="132821" y="-517"/>
                        <a:pt x="160073" y="15622"/>
                        <a:pt x="187325" y="31762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2" name="任意多边形: 形状 141">
                  <a:extLst>
                    <a:ext uri="{FF2B5EF4-FFF2-40B4-BE49-F238E27FC236}">
                      <a16:creationId xmlns:a16="http://schemas.microsoft.com/office/drawing/2014/main" xmlns="" id="{8AF4434E-0CE0-4A52-8699-E336CBBE2E80}"/>
                    </a:ext>
                  </a:extLst>
                </p:cNvPr>
                <p:cNvSpPr/>
                <p:nvPr/>
              </p:nvSpPr>
              <p:spPr>
                <a:xfrm>
                  <a:off x="-10326068" y="5410093"/>
                  <a:ext cx="120650" cy="182316"/>
                </a:xfrm>
                <a:custGeom>
                  <a:avLst/>
                  <a:gdLst>
                    <a:gd name="connsiteX0" fmla="*/ 120650 w 120650"/>
                    <a:gd name="connsiteY0" fmla="*/ 7691 h 182316"/>
                    <a:gd name="connsiteX1" fmla="*/ 57150 w 120650"/>
                    <a:gd name="connsiteY1" fmla="*/ 20391 h 182316"/>
                    <a:gd name="connsiteX2" fmla="*/ 0 w 120650"/>
                    <a:gd name="connsiteY2" fmla="*/ 182316 h 1823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0650" h="182316">
                      <a:moveTo>
                        <a:pt x="120650" y="7691"/>
                      </a:moveTo>
                      <a:cubicBezTo>
                        <a:pt x="98954" y="-511"/>
                        <a:pt x="77258" y="-8713"/>
                        <a:pt x="57150" y="20391"/>
                      </a:cubicBezTo>
                      <a:cubicBezTo>
                        <a:pt x="37042" y="49495"/>
                        <a:pt x="18521" y="115905"/>
                        <a:pt x="0" y="182316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3" name="椭圆 142">
                  <a:extLst>
                    <a:ext uri="{FF2B5EF4-FFF2-40B4-BE49-F238E27FC236}">
                      <a16:creationId xmlns:a16="http://schemas.microsoft.com/office/drawing/2014/main" xmlns="" id="{1A14C081-F940-461A-B5CC-7C2B68AC5621}"/>
                    </a:ext>
                  </a:extLst>
                </p:cNvPr>
                <p:cNvSpPr/>
                <p:nvPr/>
              </p:nvSpPr>
              <p:spPr>
                <a:xfrm>
                  <a:off x="-10239102" y="5534079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7" name="文本框 76">
                <a:extLst>
                  <a:ext uri="{FF2B5EF4-FFF2-40B4-BE49-F238E27FC236}">
                    <a16:creationId xmlns:a16="http://schemas.microsoft.com/office/drawing/2014/main" xmlns="" id="{EF09C145-299F-4BAD-A914-065F925CB215}"/>
                  </a:ext>
                </a:extLst>
              </p:cNvPr>
              <p:cNvSpPr txBox="1"/>
              <p:nvPr/>
            </p:nvSpPr>
            <p:spPr>
              <a:xfrm>
                <a:off x="-10148191" y="5651075"/>
                <a:ext cx="65480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L" panose="00020600040101010101" pitchFamily="18" charset="-122"/>
                  </a:rPr>
                  <a:t>Fusion</a:t>
                </a:r>
                <a:endParaRPr lang="zh-CN" altLang="en-US" sz="1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L" panose="00020600040101010101" pitchFamily="18" charset="-122"/>
                </a:endParaRPr>
              </a:p>
            </p:txBody>
          </p:sp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xmlns="" id="{DFC891A2-7018-4CB9-9F2D-875DAC1D7AC6}"/>
                  </a:ext>
                </a:extLst>
              </p:cNvPr>
              <p:cNvSpPr txBox="1"/>
              <p:nvPr/>
            </p:nvSpPr>
            <p:spPr>
              <a:xfrm>
                <a:off x="-8566299" y="5666463"/>
                <a:ext cx="654801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L" panose="00020600040101010101" pitchFamily="18" charset="-122"/>
                  </a:rPr>
                  <a:t>＄</a:t>
                </a:r>
                <a:r>
                  <a:rPr lang="en-US" altLang="zh-CN" sz="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L" panose="00020600040101010101" pitchFamily="18" charset="-122"/>
                  </a:rPr>
                  <a:t>0.00</a:t>
                </a:r>
                <a:endParaRPr lang="zh-CN" altLang="en-US" sz="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L" panose="00020600040101010101" pitchFamily="18" charset="-122"/>
                </a:endParaRPr>
              </a:p>
            </p:txBody>
          </p:sp>
          <p:grpSp>
            <p:nvGrpSpPr>
              <p:cNvPr id="79" name="组合 78">
                <a:extLst>
                  <a:ext uri="{FF2B5EF4-FFF2-40B4-BE49-F238E27FC236}">
                    <a16:creationId xmlns:a16="http://schemas.microsoft.com/office/drawing/2014/main" xmlns="" id="{F8BB2205-8163-4C94-9D47-C6EB6DBCED30}"/>
                  </a:ext>
                </a:extLst>
              </p:cNvPr>
              <p:cNvGrpSpPr/>
              <p:nvPr/>
            </p:nvGrpSpPr>
            <p:grpSpPr>
              <a:xfrm>
                <a:off x="-10375280" y="5994923"/>
                <a:ext cx="225208" cy="382649"/>
                <a:chOff x="-10363933" y="6254649"/>
                <a:chExt cx="225208" cy="382649"/>
              </a:xfrm>
            </p:grpSpPr>
            <p:sp>
              <p:nvSpPr>
                <p:cNvPr id="136" name="椭圆 135">
                  <a:extLst>
                    <a:ext uri="{FF2B5EF4-FFF2-40B4-BE49-F238E27FC236}">
                      <a16:creationId xmlns:a16="http://schemas.microsoft.com/office/drawing/2014/main" xmlns="" id="{6499FFBB-9FC9-486C-A0B1-EC2633260BEC}"/>
                    </a:ext>
                  </a:extLst>
                </p:cNvPr>
                <p:cNvSpPr/>
                <p:nvPr/>
              </p:nvSpPr>
              <p:spPr>
                <a:xfrm>
                  <a:off x="-10363200" y="6345238"/>
                  <a:ext cx="224475" cy="224475"/>
                </a:xfrm>
                <a:prstGeom prst="ellipse">
                  <a:avLst/>
                </a:prstGeom>
                <a:solidFill>
                  <a:srgbClr val="5EAB9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7" name="文本框 136">
                  <a:extLst>
                    <a:ext uri="{FF2B5EF4-FFF2-40B4-BE49-F238E27FC236}">
                      <a16:creationId xmlns:a16="http://schemas.microsoft.com/office/drawing/2014/main" xmlns="" id="{36D54DBC-6367-4D05-B65B-B9F7949664CC}"/>
                    </a:ext>
                  </a:extLst>
                </p:cNvPr>
                <p:cNvSpPr txBox="1"/>
                <p:nvPr/>
              </p:nvSpPr>
              <p:spPr>
                <a:xfrm>
                  <a:off x="-10363933" y="6298744"/>
                  <a:ext cx="22447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6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阿里巴巴普惠体 L" panose="00020600040101010101" pitchFamily="18" charset="-122"/>
                    </a:rPr>
                    <a:t>T</a:t>
                  </a:r>
                  <a:endParaRPr lang="zh-CN" altLang="en-US" sz="1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L" panose="00020600040101010101" pitchFamily="18" charset="-122"/>
                  </a:endParaRPr>
                </a:p>
              </p:txBody>
            </p:sp>
            <p:sp>
              <p:nvSpPr>
                <p:cNvPr id="138" name="椭圆 137">
                  <a:extLst>
                    <a:ext uri="{FF2B5EF4-FFF2-40B4-BE49-F238E27FC236}">
                      <a16:creationId xmlns:a16="http://schemas.microsoft.com/office/drawing/2014/main" xmlns="" id="{BDCB6AB8-34B3-47F6-966D-9B84C7D4157F}"/>
                    </a:ext>
                  </a:extLst>
                </p:cNvPr>
                <p:cNvSpPr/>
                <p:nvPr/>
              </p:nvSpPr>
              <p:spPr>
                <a:xfrm>
                  <a:off x="-10363932" y="6254649"/>
                  <a:ext cx="224475" cy="224475"/>
                </a:xfrm>
                <a:prstGeom prst="ellipse">
                  <a:avLst/>
                </a:prstGeom>
                <a:noFill/>
                <a:ln w="9525">
                  <a:gradFill>
                    <a:gsLst>
                      <a:gs pos="83000">
                        <a:schemeClr val="bg1"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0" name="文本框 79">
                <a:extLst>
                  <a:ext uri="{FF2B5EF4-FFF2-40B4-BE49-F238E27FC236}">
                    <a16:creationId xmlns:a16="http://schemas.microsoft.com/office/drawing/2014/main" xmlns="" id="{2577F654-9171-4EA8-8FB3-46BB32AEC8D6}"/>
                  </a:ext>
                </a:extLst>
              </p:cNvPr>
              <p:cNvSpPr txBox="1"/>
              <p:nvPr/>
            </p:nvSpPr>
            <p:spPr>
              <a:xfrm>
                <a:off x="-10148191" y="6075838"/>
                <a:ext cx="65480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L" panose="00020600040101010101" pitchFamily="18" charset="-122"/>
                  </a:rPr>
                  <a:t>Tether</a:t>
                </a:r>
                <a:endParaRPr lang="zh-CN" altLang="en-US" sz="1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L" panose="00020600040101010101" pitchFamily="18" charset="-122"/>
                </a:endParaRPr>
              </a:p>
            </p:txBody>
          </p:sp>
          <p:sp>
            <p:nvSpPr>
              <p:cNvPr id="82" name="文本框 81">
                <a:extLst>
                  <a:ext uri="{FF2B5EF4-FFF2-40B4-BE49-F238E27FC236}">
                    <a16:creationId xmlns:a16="http://schemas.microsoft.com/office/drawing/2014/main" xmlns="" id="{0B660B32-17D8-4D01-88D2-93AF353207F4}"/>
                  </a:ext>
                </a:extLst>
              </p:cNvPr>
              <p:cNvSpPr txBox="1"/>
              <p:nvPr/>
            </p:nvSpPr>
            <p:spPr>
              <a:xfrm>
                <a:off x="-8566299" y="6091226"/>
                <a:ext cx="654801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L" panose="00020600040101010101" pitchFamily="18" charset="-122"/>
                  </a:rPr>
                  <a:t>＄</a:t>
                </a:r>
                <a:r>
                  <a:rPr lang="en-US" altLang="zh-CN" sz="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L" panose="00020600040101010101" pitchFamily="18" charset="-122"/>
                  </a:rPr>
                  <a:t>0.00</a:t>
                </a:r>
                <a:endParaRPr lang="zh-CN" altLang="en-US" sz="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L" panose="00020600040101010101" pitchFamily="18" charset="-122"/>
                </a:endParaRPr>
              </a:p>
            </p:txBody>
          </p:sp>
          <p:cxnSp>
            <p:nvCxnSpPr>
              <p:cNvPr id="83" name="直接连接符 82">
                <a:extLst>
                  <a:ext uri="{FF2B5EF4-FFF2-40B4-BE49-F238E27FC236}">
                    <a16:creationId xmlns:a16="http://schemas.microsoft.com/office/drawing/2014/main" xmlns="" id="{852FBD59-6F24-41BF-A398-0C70B241A9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0362946" y="5984037"/>
                <a:ext cx="2217249" cy="0"/>
              </a:xfrm>
              <a:prstGeom prst="line">
                <a:avLst/>
              </a:prstGeom>
              <a:ln w="9525">
                <a:solidFill>
                  <a:schemeClr val="tx1">
                    <a:lumMod val="85000"/>
                    <a:lumOff val="15000"/>
                    <a:alpha val="14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>
                <a:extLst>
                  <a:ext uri="{FF2B5EF4-FFF2-40B4-BE49-F238E27FC236}">
                    <a16:creationId xmlns:a16="http://schemas.microsoft.com/office/drawing/2014/main" xmlns="" id="{61748E62-9F89-4F71-891F-888DFF2CD83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0362946" y="6412662"/>
                <a:ext cx="2217249" cy="0"/>
              </a:xfrm>
              <a:prstGeom prst="line">
                <a:avLst/>
              </a:prstGeom>
              <a:ln w="9525">
                <a:solidFill>
                  <a:schemeClr val="tx1">
                    <a:lumMod val="85000"/>
                    <a:lumOff val="15000"/>
                    <a:alpha val="14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>
                <a:extLst>
                  <a:ext uri="{FF2B5EF4-FFF2-40B4-BE49-F238E27FC236}">
                    <a16:creationId xmlns:a16="http://schemas.microsoft.com/office/drawing/2014/main" xmlns="" id="{449A7EA0-B752-45BB-82AD-74339DAFFAB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0362946" y="6841287"/>
                <a:ext cx="2217249" cy="0"/>
              </a:xfrm>
              <a:prstGeom prst="line">
                <a:avLst/>
              </a:prstGeom>
              <a:ln w="9525">
                <a:solidFill>
                  <a:schemeClr val="tx1">
                    <a:lumMod val="85000"/>
                    <a:lumOff val="15000"/>
                    <a:alpha val="14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6" name="组合 95">
                <a:extLst>
                  <a:ext uri="{FF2B5EF4-FFF2-40B4-BE49-F238E27FC236}">
                    <a16:creationId xmlns:a16="http://schemas.microsoft.com/office/drawing/2014/main" xmlns="" id="{A9D1C4CE-5E92-49FC-B612-D9C39F9C251B}"/>
                  </a:ext>
                </a:extLst>
              </p:cNvPr>
              <p:cNvGrpSpPr/>
              <p:nvPr/>
            </p:nvGrpSpPr>
            <p:grpSpPr>
              <a:xfrm>
                <a:off x="-10374547" y="6501828"/>
                <a:ext cx="224475" cy="224475"/>
                <a:chOff x="-10363200" y="6794311"/>
                <a:chExt cx="224475" cy="224475"/>
              </a:xfrm>
            </p:grpSpPr>
            <p:sp>
              <p:nvSpPr>
                <p:cNvPr id="130" name="椭圆 129">
                  <a:extLst>
                    <a:ext uri="{FF2B5EF4-FFF2-40B4-BE49-F238E27FC236}">
                      <a16:creationId xmlns:a16="http://schemas.microsoft.com/office/drawing/2014/main" xmlns="" id="{25C65B85-9CAA-47BD-8B68-49B77F94ED9C}"/>
                    </a:ext>
                  </a:extLst>
                </p:cNvPr>
                <p:cNvSpPr/>
                <p:nvPr/>
              </p:nvSpPr>
              <p:spPr>
                <a:xfrm>
                  <a:off x="-10363200" y="6794311"/>
                  <a:ext cx="224475" cy="224475"/>
                </a:xfrm>
                <a:prstGeom prst="ellipse">
                  <a:avLst/>
                </a:prstGeom>
                <a:solidFill>
                  <a:srgbClr val="1C1AD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1" name="椭圆 130">
                  <a:extLst>
                    <a:ext uri="{FF2B5EF4-FFF2-40B4-BE49-F238E27FC236}">
                      <a16:creationId xmlns:a16="http://schemas.microsoft.com/office/drawing/2014/main" xmlns="" id="{146CB11B-83AE-460A-9F10-B54710CE4D2C}"/>
                    </a:ext>
                  </a:extLst>
                </p:cNvPr>
                <p:cNvSpPr/>
                <p:nvPr/>
              </p:nvSpPr>
              <p:spPr>
                <a:xfrm>
                  <a:off x="-10351599" y="6807763"/>
                  <a:ext cx="197569" cy="197569"/>
                </a:xfrm>
                <a:prstGeom prst="ellipse">
                  <a:avLst/>
                </a:prstGeom>
                <a:noFill/>
                <a:ln>
                  <a:gradFill>
                    <a:gsLst>
                      <a:gs pos="71000">
                        <a:srgbClr val="FFFFFF">
                          <a:alpha val="0"/>
                        </a:srgbClr>
                      </a:gs>
                      <a:gs pos="15000">
                        <a:schemeClr val="bg1"/>
                      </a:gs>
                      <a:gs pos="30000">
                        <a:schemeClr val="bg1">
                          <a:alpha val="0"/>
                        </a:schemeClr>
                      </a:gs>
                      <a:gs pos="91000">
                        <a:schemeClr val="bg1"/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4" name="任意多边形: 形状 133">
                  <a:extLst>
                    <a:ext uri="{FF2B5EF4-FFF2-40B4-BE49-F238E27FC236}">
                      <a16:creationId xmlns:a16="http://schemas.microsoft.com/office/drawing/2014/main" xmlns="" id="{00144E85-6E13-4025-88A0-FD6E62E0AA1E}"/>
                    </a:ext>
                  </a:extLst>
                </p:cNvPr>
                <p:cNvSpPr/>
                <p:nvPr/>
              </p:nvSpPr>
              <p:spPr>
                <a:xfrm>
                  <a:off x="-10282279" y="6837353"/>
                  <a:ext cx="61168" cy="134079"/>
                </a:xfrm>
                <a:custGeom>
                  <a:avLst/>
                  <a:gdLst>
                    <a:gd name="connsiteX0" fmla="*/ 188903 w 372297"/>
                    <a:gd name="connsiteY0" fmla="*/ 86 h 816068"/>
                    <a:gd name="connsiteX1" fmla="*/ 232720 w 372297"/>
                    <a:gd name="connsiteY1" fmla="*/ 43905 h 816068"/>
                    <a:gd name="connsiteX2" fmla="*/ 232720 w 372297"/>
                    <a:gd name="connsiteY2" fmla="*/ 113452 h 816068"/>
                    <a:gd name="connsiteX3" fmla="*/ 239776 w 372297"/>
                    <a:gd name="connsiteY3" fmla="*/ 115132 h 816068"/>
                    <a:gd name="connsiteX4" fmla="*/ 313272 w 372297"/>
                    <a:gd name="connsiteY4" fmla="*/ 146042 h 816068"/>
                    <a:gd name="connsiteX5" fmla="*/ 360729 w 372297"/>
                    <a:gd name="connsiteY5" fmla="*/ 184847 h 816068"/>
                    <a:gd name="connsiteX6" fmla="*/ 354971 w 372297"/>
                    <a:gd name="connsiteY6" fmla="*/ 250402 h 816068"/>
                    <a:gd name="connsiteX7" fmla="*/ 290592 w 372297"/>
                    <a:gd name="connsiteY7" fmla="*/ 245995 h 816068"/>
                    <a:gd name="connsiteX8" fmla="*/ 263883 w 372297"/>
                    <a:gd name="connsiteY8" fmla="*/ 224913 h 816068"/>
                    <a:gd name="connsiteX9" fmla="*/ 186355 w 372297"/>
                    <a:gd name="connsiteY9" fmla="*/ 201983 h 816068"/>
                    <a:gd name="connsiteX10" fmla="*/ 107232 w 372297"/>
                    <a:gd name="connsiteY10" fmla="*/ 232725 h 816068"/>
                    <a:gd name="connsiteX11" fmla="*/ 93289 w 372297"/>
                    <a:gd name="connsiteY11" fmla="*/ 270271 h 816068"/>
                    <a:gd name="connsiteX12" fmla="*/ 198618 w 372297"/>
                    <a:gd name="connsiteY12" fmla="*/ 360648 h 816068"/>
                    <a:gd name="connsiteX13" fmla="*/ 216425 w 372297"/>
                    <a:gd name="connsiteY13" fmla="*/ 369803 h 816068"/>
                    <a:gd name="connsiteX14" fmla="*/ 331497 w 372297"/>
                    <a:gd name="connsiteY14" fmla="*/ 445062 h 816068"/>
                    <a:gd name="connsiteX15" fmla="*/ 371480 w 372297"/>
                    <a:gd name="connsiteY15" fmla="*/ 532837 h 816068"/>
                    <a:gd name="connsiteX16" fmla="*/ 339813 w 372297"/>
                    <a:gd name="connsiteY16" fmla="*/ 636066 h 816068"/>
                    <a:gd name="connsiteX17" fmla="*/ 239693 w 372297"/>
                    <a:gd name="connsiteY17" fmla="*/ 697718 h 816068"/>
                    <a:gd name="connsiteX18" fmla="*/ 232720 w 372297"/>
                    <a:gd name="connsiteY18" fmla="*/ 699483 h 816068"/>
                    <a:gd name="connsiteX19" fmla="*/ 232720 w 372297"/>
                    <a:gd name="connsiteY19" fmla="*/ 769449 h 816068"/>
                    <a:gd name="connsiteX20" fmla="*/ 186271 w 372297"/>
                    <a:gd name="connsiteY20" fmla="*/ 816068 h 816068"/>
                    <a:gd name="connsiteX21" fmla="*/ 186103 w 372297"/>
                    <a:gd name="connsiteY21" fmla="*/ 816068 h 816068"/>
                    <a:gd name="connsiteX22" fmla="*/ 139570 w 372297"/>
                    <a:gd name="connsiteY22" fmla="*/ 769619 h 816068"/>
                    <a:gd name="connsiteX23" fmla="*/ 139570 w 372297"/>
                    <a:gd name="connsiteY23" fmla="*/ 700071 h 816068"/>
                    <a:gd name="connsiteX24" fmla="*/ 132514 w 372297"/>
                    <a:gd name="connsiteY24" fmla="*/ 698306 h 816068"/>
                    <a:gd name="connsiteX25" fmla="*/ 59019 w 372297"/>
                    <a:gd name="connsiteY25" fmla="*/ 667396 h 816068"/>
                    <a:gd name="connsiteX26" fmla="*/ 11562 w 372297"/>
                    <a:gd name="connsiteY26" fmla="*/ 628591 h 816068"/>
                    <a:gd name="connsiteX27" fmla="*/ 16099 w 372297"/>
                    <a:gd name="connsiteY27" fmla="*/ 562908 h 816068"/>
                    <a:gd name="connsiteX28" fmla="*/ 81782 w 372297"/>
                    <a:gd name="connsiteY28" fmla="*/ 567443 h 816068"/>
                    <a:gd name="connsiteX29" fmla="*/ 108408 w 372297"/>
                    <a:gd name="connsiteY29" fmla="*/ 588526 h 816068"/>
                    <a:gd name="connsiteX30" fmla="*/ 185936 w 372297"/>
                    <a:gd name="connsiteY30" fmla="*/ 611372 h 816068"/>
                    <a:gd name="connsiteX31" fmla="*/ 265059 w 372297"/>
                    <a:gd name="connsiteY31" fmla="*/ 580715 h 816068"/>
                    <a:gd name="connsiteX32" fmla="*/ 278918 w 372297"/>
                    <a:gd name="connsiteY32" fmla="*/ 543169 h 816068"/>
                    <a:gd name="connsiteX33" fmla="*/ 173673 w 372297"/>
                    <a:gd name="connsiteY33" fmla="*/ 452706 h 816068"/>
                    <a:gd name="connsiteX34" fmla="*/ 155782 w 372297"/>
                    <a:gd name="connsiteY34" fmla="*/ 443551 h 816068"/>
                    <a:gd name="connsiteX35" fmla="*/ 40708 w 372297"/>
                    <a:gd name="connsiteY35" fmla="*/ 368376 h 816068"/>
                    <a:gd name="connsiteX36" fmla="*/ 811 w 372297"/>
                    <a:gd name="connsiteY36" fmla="*/ 280517 h 816068"/>
                    <a:gd name="connsiteX37" fmla="*/ 32394 w 372297"/>
                    <a:gd name="connsiteY37" fmla="*/ 177288 h 816068"/>
                    <a:gd name="connsiteX38" fmla="*/ 132600 w 372297"/>
                    <a:gd name="connsiteY38" fmla="*/ 115551 h 816068"/>
                    <a:gd name="connsiteX39" fmla="*/ 139487 w 372297"/>
                    <a:gd name="connsiteY39" fmla="*/ 113787 h 816068"/>
                    <a:gd name="connsiteX40" fmla="*/ 139487 w 372297"/>
                    <a:gd name="connsiteY40" fmla="*/ 43905 h 816068"/>
                    <a:gd name="connsiteX41" fmla="*/ 188903 w 372297"/>
                    <a:gd name="connsiteY41" fmla="*/ 86 h 816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372297" h="816068">
                      <a:moveTo>
                        <a:pt x="188903" y="86"/>
                      </a:moveTo>
                      <a:cubicBezTo>
                        <a:pt x="212491" y="1504"/>
                        <a:pt x="231304" y="20316"/>
                        <a:pt x="232720" y="43905"/>
                      </a:cubicBezTo>
                      <a:lnTo>
                        <a:pt x="232720" y="113452"/>
                      </a:lnTo>
                      <a:lnTo>
                        <a:pt x="239776" y="115132"/>
                      </a:lnTo>
                      <a:cubicBezTo>
                        <a:pt x="265983" y="121348"/>
                        <a:pt x="290594" y="131762"/>
                        <a:pt x="313272" y="146042"/>
                      </a:cubicBezTo>
                      <a:cubicBezTo>
                        <a:pt x="339225" y="162253"/>
                        <a:pt x="354093" y="177288"/>
                        <a:pt x="360729" y="184847"/>
                      </a:cubicBezTo>
                      <a:cubicBezTo>
                        <a:pt x="377242" y="204539"/>
                        <a:pt x="374663" y="233890"/>
                        <a:pt x="354971" y="250402"/>
                      </a:cubicBezTo>
                      <a:cubicBezTo>
                        <a:pt x="335812" y="266468"/>
                        <a:pt x="307384" y="264522"/>
                        <a:pt x="290592" y="245995"/>
                      </a:cubicBezTo>
                      <a:cubicBezTo>
                        <a:pt x="282654" y="237826"/>
                        <a:pt x="273672" y="230738"/>
                        <a:pt x="263883" y="224913"/>
                      </a:cubicBezTo>
                      <a:cubicBezTo>
                        <a:pt x="240766" y="210008"/>
                        <a:pt x="213860" y="202050"/>
                        <a:pt x="186355" y="201983"/>
                      </a:cubicBezTo>
                      <a:cubicBezTo>
                        <a:pt x="154102" y="201983"/>
                        <a:pt x="124451" y="213489"/>
                        <a:pt x="107232" y="232725"/>
                      </a:cubicBezTo>
                      <a:cubicBezTo>
                        <a:pt x="97454" y="242685"/>
                        <a:pt x="92383" y="256340"/>
                        <a:pt x="93289" y="270271"/>
                      </a:cubicBezTo>
                      <a:cubicBezTo>
                        <a:pt x="96481" y="299331"/>
                        <a:pt x="121092" y="320498"/>
                        <a:pt x="198618" y="360648"/>
                      </a:cubicBezTo>
                      <a:lnTo>
                        <a:pt x="216425" y="369803"/>
                      </a:lnTo>
                      <a:cubicBezTo>
                        <a:pt x="275977" y="400713"/>
                        <a:pt x="309240" y="422552"/>
                        <a:pt x="331497" y="445062"/>
                      </a:cubicBezTo>
                      <a:cubicBezTo>
                        <a:pt x="355353" y="469337"/>
                        <a:pt x="367365" y="495628"/>
                        <a:pt x="371480" y="532837"/>
                      </a:cubicBezTo>
                      <a:cubicBezTo>
                        <a:pt x="375511" y="569878"/>
                        <a:pt x="364593" y="605577"/>
                        <a:pt x="339813" y="636066"/>
                      </a:cubicBezTo>
                      <a:cubicBezTo>
                        <a:pt x="313891" y="666795"/>
                        <a:pt x="278799" y="688403"/>
                        <a:pt x="239693" y="697718"/>
                      </a:cubicBezTo>
                      <a:lnTo>
                        <a:pt x="232720" y="699483"/>
                      </a:lnTo>
                      <a:lnTo>
                        <a:pt x="232720" y="769449"/>
                      </a:lnTo>
                      <a:cubicBezTo>
                        <a:pt x="232767" y="795150"/>
                        <a:pt x="211972" y="816021"/>
                        <a:pt x="186271" y="816068"/>
                      </a:cubicBezTo>
                      <a:cubicBezTo>
                        <a:pt x="186215" y="816068"/>
                        <a:pt x="186159" y="816068"/>
                        <a:pt x="186103" y="816068"/>
                      </a:cubicBezTo>
                      <a:cubicBezTo>
                        <a:pt x="160494" y="815930"/>
                        <a:pt x="139755" y="795228"/>
                        <a:pt x="139570" y="769619"/>
                      </a:cubicBezTo>
                      <a:lnTo>
                        <a:pt x="139570" y="700071"/>
                      </a:lnTo>
                      <a:lnTo>
                        <a:pt x="132514" y="698306"/>
                      </a:lnTo>
                      <a:cubicBezTo>
                        <a:pt x="106460" y="692189"/>
                        <a:pt x="81615" y="681739"/>
                        <a:pt x="59019" y="667396"/>
                      </a:cubicBezTo>
                      <a:cubicBezTo>
                        <a:pt x="41396" y="656840"/>
                        <a:pt x="25408" y="643766"/>
                        <a:pt x="11562" y="628591"/>
                      </a:cubicBezTo>
                      <a:cubicBezTo>
                        <a:pt x="-5323" y="609201"/>
                        <a:pt x="-3292" y="579792"/>
                        <a:pt x="16099" y="562908"/>
                      </a:cubicBezTo>
                      <a:cubicBezTo>
                        <a:pt x="35489" y="546021"/>
                        <a:pt x="64896" y="548053"/>
                        <a:pt x="81782" y="567443"/>
                      </a:cubicBezTo>
                      <a:cubicBezTo>
                        <a:pt x="85646" y="571895"/>
                        <a:pt x="95052" y="580127"/>
                        <a:pt x="108408" y="588526"/>
                      </a:cubicBezTo>
                      <a:cubicBezTo>
                        <a:pt x="132767" y="603729"/>
                        <a:pt x="158805" y="611372"/>
                        <a:pt x="185936" y="611372"/>
                      </a:cubicBezTo>
                      <a:cubicBezTo>
                        <a:pt x="218273" y="611372"/>
                        <a:pt x="247839" y="599865"/>
                        <a:pt x="265059" y="580715"/>
                      </a:cubicBezTo>
                      <a:cubicBezTo>
                        <a:pt x="274842" y="570762"/>
                        <a:pt x="279889" y="557090"/>
                        <a:pt x="278918" y="543169"/>
                      </a:cubicBezTo>
                      <a:cubicBezTo>
                        <a:pt x="275726" y="514023"/>
                        <a:pt x="251115" y="492940"/>
                        <a:pt x="173673" y="452706"/>
                      </a:cubicBezTo>
                      <a:lnTo>
                        <a:pt x="155782" y="443551"/>
                      </a:lnTo>
                      <a:cubicBezTo>
                        <a:pt x="96230" y="412641"/>
                        <a:pt x="62883" y="390886"/>
                        <a:pt x="40708" y="368376"/>
                      </a:cubicBezTo>
                      <a:cubicBezTo>
                        <a:pt x="16771" y="344100"/>
                        <a:pt x="4842" y="317810"/>
                        <a:pt x="811" y="280517"/>
                      </a:cubicBezTo>
                      <a:cubicBezTo>
                        <a:pt x="-3264" y="243232"/>
                        <a:pt x="8153" y="205910"/>
                        <a:pt x="32394" y="177288"/>
                      </a:cubicBezTo>
                      <a:cubicBezTo>
                        <a:pt x="56416" y="147722"/>
                        <a:pt x="92029" y="125799"/>
                        <a:pt x="132600" y="115551"/>
                      </a:cubicBezTo>
                      <a:lnTo>
                        <a:pt x="139487" y="113787"/>
                      </a:lnTo>
                      <a:lnTo>
                        <a:pt x="139487" y="43905"/>
                      </a:lnTo>
                      <a:cubicBezTo>
                        <a:pt x="141033" y="18158"/>
                        <a:pt x="163158" y="-1460"/>
                        <a:pt x="188903" y="8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8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97" name="文本框 96">
                <a:extLst>
                  <a:ext uri="{FF2B5EF4-FFF2-40B4-BE49-F238E27FC236}">
                    <a16:creationId xmlns:a16="http://schemas.microsoft.com/office/drawing/2014/main" xmlns="" id="{1CC7EDC9-BE02-446A-858E-6EE4B03E8E9B}"/>
                  </a:ext>
                </a:extLst>
              </p:cNvPr>
              <p:cNvSpPr txBox="1"/>
              <p:nvPr/>
            </p:nvSpPr>
            <p:spPr>
              <a:xfrm>
                <a:off x="-10148191" y="6490955"/>
                <a:ext cx="84282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L" panose="00020600040101010101" pitchFamily="18" charset="-122"/>
                  </a:rPr>
                  <a:t>USD Coin</a:t>
                </a:r>
                <a:endParaRPr lang="zh-CN" altLang="en-US" sz="1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L" panose="00020600040101010101" pitchFamily="18" charset="-122"/>
                </a:endParaRPr>
              </a:p>
            </p:txBody>
          </p:sp>
          <p:sp>
            <p:nvSpPr>
              <p:cNvPr id="102" name="文本框 101">
                <a:extLst>
                  <a:ext uri="{FF2B5EF4-FFF2-40B4-BE49-F238E27FC236}">
                    <a16:creationId xmlns:a16="http://schemas.microsoft.com/office/drawing/2014/main" xmlns="" id="{FD53D08B-310D-4143-BDD9-E86445236F7D}"/>
                  </a:ext>
                </a:extLst>
              </p:cNvPr>
              <p:cNvSpPr txBox="1"/>
              <p:nvPr/>
            </p:nvSpPr>
            <p:spPr>
              <a:xfrm>
                <a:off x="-8566299" y="6506343"/>
                <a:ext cx="654801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L" panose="00020600040101010101" pitchFamily="18" charset="-122"/>
                  </a:rPr>
                  <a:t>＄</a:t>
                </a:r>
                <a:r>
                  <a:rPr lang="en-US" altLang="zh-CN" sz="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L" panose="00020600040101010101" pitchFamily="18" charset="-122"/>
                  </a:rPr>
                  <a:t>0.00</a:t>
                </a:r>
                <a:endParaRPr lang="zh-CN" altLang="en-US" sz="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L" panose="00020600040101010101" pitchFamily="18" charset="-122"/>
                </a:endParaRPr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xmlns="" id="{815D1F34-6D5F-4562-8C68-C74FE99B170A}"/>
                  </a:ext>
                </a:extLst>
              </p:cNvPr>
              <p:cNvSpPr/>
              <p:nvPr/>
            </p:nvSpPr>
            <p:spPr>
              <a:xfrm>
                <a:off x="-10374547" y="6915063"/>
                <a:ext cx="224475" cy="224475"/>
              </a:xfrm>
              <a:prstGeom prst="ellipse">
                <a:avLst/>
              </a:prstGeom>
              <a:solidFill>
                <a:srgbClr val="CFC6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文本框 117">
                <a:extLst>
                  <a:ext uri="{FF2B5EF4-FFF2-40B4-BE49-F238E27FC236}">
                    <a16:creationId xmlns:a16="http://schemas.microsoft.com/office/drawing/2014/main" xmlns="" id="{A4207A80-F525-4687-976A-A2E9C1138701}"/>
                  </a:ext>
                </a:extLst>
              </p:cNvPr>
              <p:cNvSpPr txBox="1"/>
              <p:nvPr/>
            </p:nvSpPr>
            <p:spPr>
              <a:xfrm>
                <a:off x="-10148191" y="6904190"/>
                <a:ext cx="84282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b="1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L" panose="00020600040101010101" pitchFamily="18" charset="-122"/>
                  </a:rPr>
                  <a:t>Paxo</a:t>
                </a:r>
                <a:endParaRPr lang="zh-CN" altLang="en-US" sz="1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L" panose="00020600040101010101" pitchFamily="18" charset="-122"/>
                </a:endParaRPr>
              </a:p>
            </p:txBody>
          </p:sp>
          <p:sp>
            <p:nvSpPr>
              <p:cNvPr id="119" name="文本框 118">
                <a:extLst>
                  <a:ext uri="{FF2B5EF4-FFF2-40B4-BE49-F238E27FC236}">
                    <a16:creationId xmlns:a16="http://schemas.microsoft.com/office/drawing/2014/main" xmlns="" id="{46E04D4A-9A28-4C10-9B2C-BF275DF860F0}"/>
                  </a:ext>
                </a:extLst>
              </p:cNvPr>
              <p:cNvSpPr txBox="1"/>
              <p:nvPr/>
            </p:nvSpPr>
            <p:spPr>
              <a:xfrm>
                <a:off x="-8566299" y="6919578"/>
                <a:ext cx="654801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L" panose="00020600040101010101" pitchFamily="18" charset="-122"/>
                  </a:rPr>
                  <a:t>＄</a:t>
                </a:r>
                <a:r>
                  <a:rPr lang="en-US" altLang="zh-CN" sz="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L" panose="00020600040101010101" pitchFamily="18" charset="-122"/>
                  </a:rPr>
                  <a:t>0.00</a:t>
                </a:r>
                <a:endParaRPr lang="zh-CN" altLang="en-US" sz="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L" panose="00020600040101010101" pitchFamily="18" charset="-122"/>
                </a:endParaRPr>
              </a:p>
            </p:txBody>
          </p:sp>
          <p:pic>
            <p:nvPicPr>
              <p:cNvPr id="3" name="图形 2">
                <a:extLst>
                  <a:ext uri="{FF2B5EF4-FFF2-40B4-BE49-F238E27FC236}">
                    <a16:creationId xmlns:a16="http://schemas.microsoft.com/office/drawing/2014/main" xmlns="" id="{8E30D615-EC17-481A-BED2-039A1D9A4B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9"/>
                  </a:ext>
                </a:extLst>
              </a:blip>
              <a:stretch>
                <a:fillRect/>
              </a:stretch>
            </p:blipFill>
            <p:spPr>
              <a:xfrm>
                <a:off x="-10327118" y="6957462"/>
                <a:ext cx="128151" cy="128151"/>
              </a:xfrm>
              <a:prstGeom prst="rect">
                <a:avLst/>
              </a:prstGeom>
            </p:spPr>
          </p:pic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E2AED60A-7DD2-4160-8702-C9D2FB7F9B93}"/>
              </a:ext>
            </a:extLst>
          </p:cNvPr>
          <p:cNvGrpSpPr/>
          <p:nvPr/>
        </p:nvGrpSpPr>
        <p:grpSpPr>
          <a:xfrm>
            <a:off x="1640689" y="1788234"/>
            <a:ext cx="2947680" cy="613566"/>
            <a:chOff x="-10596563" y="2131617"/>
            <a:chExt cx="2947680" cy="61356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828BE0D6-2723-452C-820D-5757E305D526}"/>
                </a:ext>
              </a:extLst>
            </p:cNvPr>
            <p:cNvSpPr/>
            <p:nvPr/>
          </p:nvSpPr>
          <p:spPr>
            <a:xfrm>
              <a:off x="-10596563" y="2438400"/>
              <a:ext cx="102394" cy="102394"/>
            </a:xfrm>
            <a:prstGeom prst="rect">
              <a:avLst/>
            </a:prstGeom>
            <a:solidFill>
              <a:srgbClr val="1C1A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xmlns="" id="{793BAF41-A620-4D14-BD7E-2851A0AB3FAE}"/>
                </a:ext>
              </a:extLst>
            </p:cNvPr>
            <p:cNvSpPr txBox="1"/>
            <p:nvPr/>
          </p:nvSpPr>
          <p:spPr>
            <a:xfrm>
              <a:off x="-10482134" y="2131617"/>
              <a:ext cx="2833251" cy="6135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i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For Individual</a:t>
              </a:r>
              <a:endParaRPr lang="zh-CN" altLang="en-US" sz="28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grpSp>
        <p:nvGrpSpPr>
          <p:cNvPr id="159" name="组合 158">
            <a:extLst>
              <a:ext uri="{FF2B5EF4-FFF2-40B4-BE49-F238E27FC236}">
                <a16:creationId xmlns:a16="http://schemas.microsoft.com/office/drawing/2014/main" xmlns="" id="{C2B068D8-E292-4CB5-94F7-FCB789BDA67C}"/>
              </a:ext>
            </a:extLst>
          </p:cNvPr>
          <p:cNvGrpSpPr/>
          <p:nvPr/>
        </p:nvGrpSpPr>
        <p:grpSpPr>
          <a:xfrm>
            <a:off x="6891115" y="1788234"/>
            <a:ext cx="2947680" cy="613566"/>
            <a:chOff x="-10596563" y="2131617"/>
            <a:chExt cx="2947680" cy="613566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xmlns="" id="{66D51895-2343-489C-8FCB-440022D0745A}"/>
                </a:ext>
              </a:extLst>
            </p:cNvPr>
            <p:cNvSpPr/>
            <p:nvPr/>
          </p:nvSpPr>
          <p:spPr>
            <a:xfrm>
              <a:off x="-10596563" y="2438400"/>
              <a:ext cx="102394" cy="102394"/>
            </a:xfrm>
            <a:prstGeom prst="rect">
              <a:avLst/>
            </a:prstGeom>
            <a:solidFill>
              <a:srgbClr val="1C1A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文本框 160">
              <a:extLst>
                <a:ext uri="{FF2B5EF4-FFF2-40B4-BE49-F238E27FC236}">
                  <a16:creationId xmlns:a16="http://schemas.microsoft.com/office/drawing/2014/main" xmlns="" id="{14E1EEB3-7E94-4E3A-9C74-97B32D704100}"/>
                </a:ext>
              </a:extLst>
            </p:cNvPr>
            <p:cNvSpPr txBox="1"/>
            <p:nvPr/>
          </p:nvSpPr>
          <p:spPr>
            <a:xfrm>
              <a:off x="-10482134" y="2131617"/>
              <a:ext cx="2833251" cy="6135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i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For Business</a:t>
              </a:r>
              <a:endParaRPr lang="zh-CN" altLang="en-US" sz="28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F98AFA00-900F-41B8-AE42-37C759C93F3F}"/>
              </a:ext>
            </a:extLst>
          </p:cNvPr>
          <p:cNvGrpSpPr/>
          <p:nvPr/>
        </p:nvGrpSpPr>
        <p:grpSpPr>
          <a:xfrm>
            <a:off x="7005544" y="3163853"/>
            <a:ext cx="6078944" cy="3921842"/>
            <a:chOff x="6802348" y="3163853"/>
            <a:chExt cx="6078944" cy="3921842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3876CFD9-0D3A-4335-9558-2AC764A52F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77" t="10129" r="5320" b="10494"/>
            <a:stretch/>
          </p:blipFill>
          <p:spPr>
            <a:xfrm>
              <a:off x="6993509" y="3169414"/>
              <a:ext cx="5887783" cy="3916281"/>
            </a:xfrm>
            <a:prstGeom prst="rect">
              <a:avLst/>
            </a:prstGeom>
          </p:spPr>
        </p:pic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931E7E93-6573-45E9-AB88-C365D31ADFE0}"/>
                </a:ext>
              </a:extLst>
            </p:cNvPr>
            <p:cNvGrpSpPr/>
            <p:nvPr/>
          </p:nvGrpSpPr>
          <p:grpSpPr>
            <a:xfrm>
              <a:off x="6802348" y="3163853"/>
              <a:ext cx="1209709" cy="3851228"/>
              <a:chOff x="7665699" y="3163853"/>
              <a:chExt cx="1209709" cy="3851228"/>
            </a:xfrm>
          </p:grpSpPr>
          <p:sp>
            <p:nvSpPr>
              <p:cNvPr id="158" name="矩形 157">
                <a:extLst>
                  <a:ext uri="{FF2B5EF4-FFF2-40B4-BE49-F238E27FC236}">
                    <a16:creationId xmlns:a16="http://schemas.microsoft.com/office/drawing/2014/main" xmlns="" id="{0ED13968-2C83-4D48-911C-435410B03997}"/>
                  </a:ext>
                </a:extLst>
              </p:cNvPr>
              <p:cNvSpPr/>
              <p:nvPr/>
            </p:nvSpPr>
            <p:spPr>
              <a:xfrm>
                <a:off x="7665699" y="3163853"/>
                <a:ext cx="1069174" cy="3851228"/>
              </a:xfrm>
              <a:prstGeom prst="rect">
                <a:avLst/>
              </a:prstGeom>
              <a:gradFill>
                <a:gsLst>
                  <a:gs pos="0">
                    <a:srgbClr val="365DD6"/>
                  </a:gs>
                  <a:gs pos="100000">
                    <a:srgbClr val="1C1AD7"/>
                  </a:gs>
                </a:gsLst>
                <a:lin ang="8100000" scaled="0"/>
              </a:gradFill>
              <a:ln>
                <a:noFill/>
              </a:ln>
              <a:effectLst>
                <a:outerShdw blurRad="50800" dist="38100" algn="l" rotWithShape="0">
                  <a:srgbClr val="1C1AD7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xmlns="" id="{0841E715-A6B5-4CF8-A0E7-93370D120A48}"/>
                  </a:ext>
                </a:extLst>
              </p:cNvPr>
              <p:cNvSpPr/>
              <p:nvPr/>
            </p:nvSpPr>
            <p:spPr>
              <a:xfrm rot="2700000">
                <a:off x="7989335" y="3285723"/>
                <a:ext cx="121289" cy="121289"/>
              </a:xfrm>
              <a:prstGeom prst="roundRect">
                <a:avLst>
                  <a:gd name="adj" fmla="val 726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" name="文本框 162">
                <a:extLst>
                  <a:ext uri="{FF2B5EF4-FFF2-40B4-BE49-F238E27FC236}">
                    <a16:creationId xmlns:a16="http://schemas.microsoft.com/office/drawing/2014/main" xmlns="" id="{FA4D0D76-B7FE-47C2-9FA5-2476BC64276F}"/>
                  </a:ext>
                </a:extLst>
              </p:cNvPr>
              <p:cNvSpPr txBox="1"/>
              <p:nvPr/>
            </p:nvSpPr>
            <p:spPr>
              <a:xfrm>
                <a:off x="8086548" y="3193652"/>
                <a:ext cx="648325" cy="27847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000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Kernel</a:t>
                </a:r>
                <a:endParaRPr lang="zh-CN" altLang="en-US" sz="10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  <p:pic>
            <p:nvPicPr>
              <p:cNvPr id="14" name="图形 13">
                <a:extLst>
                  <a:ext uri="{FF2B5EF4-FFF2-40B4-BE49-F238E27FC236}">
                    <a16:creationId xmlns:a16="http://schemas.microsoft.com/office/drawing/2014/main" xmlns="" id="{CA10268A-7491-41FE-836E-ECBAE4B030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12"/>
                  </a:ext>
                </a:extLst>
              </a:blip>
              <a:stretch>
                <a:fillRect/>
              </a:stretch>
            </p:blipFill>
            <p:spPr>
              <a:xfrm>
                <a:off x="7995794" y="3295727"/>
                <a:ext cx="101279" cy="101279"/>
              </a:xfrm>
              <a:prstGeom prst="rect">
                <a:avLst/>
              </a:prstGeom>
            </p:spPr>
          </p:pic>
          <p:sp>
            <p:nvSpPr>
              <p:cNvPr id="19" name="矩形: 圆角 18">
                <a:extLst>
                  <a:ext uri="{FF2B5EF4-FFF2-40B4-BE49-F238E27FC236}">
                    <a16:creationId xmlns:a16="http://schemas.microsoft.com/office/drawing/2014/main" xmlns="" id="{A7697EEA-796F-4D46-A809-EFFCAC37228F}"/>
                  </a:ext>
                </a:extLst>
              </p:cNvPr>
              <p:cNvSpPr/>
              <p:nvPr/>
            </p:nvSpPr>
            <p:spPr>
              <a:xfrm>
                <a:off x="7891139" y="3501810"/>
                <a:ext cx="788860" cy="18164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8" name="图形 17">
                <a:extLst>
                  <a:ext uri="{FF2B5EF4-FFF2-40B4-BE49-F238E27FC236}">
                    <a16:creationId xmlns:a16="http://schemas.microsoft.com/office/drawing/2014/main" xmlns="" id="{6DD32E20-2931-445B-B62D-60F4B94798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14"/>
                  </a:ext>
                </a:extLst>
              </a:blip>
              <a:stretch>
                <a:fillRect/>
              </a:stretch>
            </p:blipFill>
            <p:spPr>
              <a:xfrm>
                <a:off x="7964215" y="3501728"/>
                <a:ext cx="171529" cy="171529"/>
              </a:xfrm>
              <a:prstGeom prst="rect">
                <a:avLst/>
              </a:prstGeom>
            </p:spPr>
          </p:pic>
          <p:sp>
            <p:nvSpPr>
              <p:cNvPr id="165" name="文本框 164">
                <a:extLst>
                  <a:ext uri="{FF2B5EF4-FFF2-40B4-BE49-F238E27FC236}">
                    <a16:creationId xmlns:a16="http://schemas.microsoft.com/office/drawing/2014/main" xmlns="" id="{5B3EFE29-AC8A-44A5-BEB3-39A22BE76181}"/>
                  </a:ext>
                </a:extLst>
              </p:cNvPr>
              <p:cNvSpPr txBox="1"/>
              <p:nvPr/>
            </p:nvSpPr>
            <p:spPr>
              <a:xfrm>
                <a:off x="8086548" y="3472024"/>
                <a:ext cx="470045" cy="2226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700" dirty="0">
                    <a:solidFill>
                      <a:srgbClr val="0D50A1"/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Home</a:t>
                </a:r>
                <a:endParaRPr lang="zh-CN" altLang="en-US" sz="700" dirty="0">
                  <a:solidFill>
                    <a:srgbClr val="0D50A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  <p:sp>
            <p:nvSpPr>
              <p:cNvPr id="167" name="文本框 166">
                <a:extLst>
                  <a:ext uri="{FF2B5EF4-FFF2-40B4-BE49-F238E27FC236}">
                    <a16:creationId xmlns:a16="http://schemas.microsoft.com/office/drawing/2014/main" xmlns="" id="{6D6D0B77-5CF6-4A72-BF01-5B8FDA46414A}"/>
                  </a:ext>
                </a:extLst>
              </p:cNvPr>
              <p:cNvSpPr txBox="1"/>
              <p:nvPr/>
            </p:nvSpPr>
            <p:spPr>
              <a:xfrm>
                <a:off x="8086548" y="3693536"/>
                <a:ext cx="788860" cy="2226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700" dirty="0">
                    <a:solidFill>
                      <a:schemeClr val="bg1"/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Connections</a:t>
                </a:r>
                <a:endParaRPr lang="zh-CN" altLang="en-US" sz="7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  <p:pic>
            <p:nvPicPr>
              <p:cNvPr id="21" name="图形 20">
                <a:extLst>
                  <a:ext uri="{FF2B5EF4-FFF2-40B4-BE49-F238E27FC236}">
                    <a16:creationId xmlns:a16="http://schemas.microsoft.com/office/drawing/2014/main" xmlns="" id="{99FFA222-E3C2-4776-A2FE-79DC2D7230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16"/>
                  </a:ext>
                </a:extLst>
              </a:blip>
              <a:stretch>
                <a:fillRect/>
              </a:stretch>
            </p:blipFill>
            <p:spPr>
              <a:xfrm>
                <a:off x="7987415" y="3755511"/>
                <a:ext cx="109658" cy="109658"/>
              </a:xfrm>
              <a:prstGeom prst="rect">
                <a:avLst/>
              </a:prstGeom>
            </p:spPr>
          </p:pic>
          <p:sp>
            <p:nvSpPr>
              <p:cNvPr id="168" name="文本框 167">
                <a:extLst>
                  <a:ext uri="{FF2B5EF4-FFF2-40B4-BE49-F238E27FC236}">
                    <a16:creationId xmlns:a16="http://schemas.microsoft.com/office/drawing/2014/main" xmlns="" id="{82C3161B-B693-459A-98C9-A559C922907D}"/>
                  </a:ext>
                </a:extLst>
              </p:cNvPr>
              <p:cNvSpPr txBox="1"/>
              <p:nvPr/>
            </p:nvSpPr>
            <p:spPr>
              <a:xfrm>
                <a:off x="8086548" y="3896254"/>
                <a:ext cx="788860" cy="2226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700" dirty="0">
                    <a:solidFill>
                      <a:schemeClr val="bg1"/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Controls</a:t>
                </a:r>
                <a:endParaRPr lang="zh-CN" altLang="en-US" sz="7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  <p:sp>
            <p:nvSpPr>
              <p:cNvPr id="169" name="文本框 168">
                <a:extLst>
                  <a:ext uri="{FF2B5EF4-FFF2-40B4-BE49-F238E27FC236}">
                    <a16:creationId xmlns:a16="http://schemas.microsoft.com/office/drawing/2014/main" xmlns="" id="{85C13691-2246-41D1-81A5-5877D93334D5}"/>
                  </a:ext>
                </a:extLst>
              </p:cNvPr>
              <p:cNvSpPr txBox="1"/>
              <p:nvPr/>
            </p:nvSpPr>
            <p:spPr>
              <a:xfrm>
                <a:off x="8086548" y="4098972"/>
                <a:ext cx="788860" cy="2226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700" dirty="0">
                    <a:solidFill>
                      <a:schemeClr val="bg1"/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Personas</a:t>
                </a:r>
                <a:endParaRPr lang="zh-CN" altLang="en-US" sz="7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  <p:sp>
            <p:nvSpPr>
              <p:cNvPr id="170" name="文本框 169">
                <a:extLst>
                  <a:ext uri="{FF2B5EF4-FFF2-40B4-BE49-F238E27FC236}">
                    <a16:creationId xmlns:a16="http://schemas.microsoft.com/office/drawing/2014/main" xmlns="" id="{7A5947A0-4A0B-418F-9A85-1EDF7F279C97}"/>
                  </a:ext>
                </a:extLst>
              </p:cNvPr>
              <p:cNvSpPr txBox="1"/>
              <p:nvPr/>
            </p:nvSpPr>
            <p:spPr>
              <a:xfrm>
                <a:off x="8086548" y="4301690"/>
                <a:ext cx="788860" cy="2226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700" dirty="0">
                    <a:solidFill>
                      <a:schemeClr val="bg1"/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Setting</a:t>
                </a:r>
                <a:endParaRPr lang="zh-CN" altLang="en-US" sz="7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  <p:sp>
            <p:nvSpPr>
              <p:cNvPr id="171" name="文本框 170">
                <a:extLst>
                  <a:ext uri="{FF2B5EF4-FFF2-40B4-BE49-F238E27FC236}">
                    <a16:creationId xmlns:a16="http://schemas.microsoft.com/office/drawing/2014/main" xmlns="" id="{11CABC92-751C-45DC-954B-A606DEAFABB9}"/>
                  </a:ext>
                </a:extLst>
              </p:cNvPr>
              <p:cNvSpPr txBox="1"/>
              <p:nvPr/>
            </p:nvSpPr>
            <p:spPr>
              <a:xfrm>
                <a:off x="8086548" y="4504408"/>
                <a:ext cx="788860" cy="2226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700" dirty="0">
                    <a:solidFill>
                      <a:schemeClr val="bg1"/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Explorer</a:t>
                </a:r>
                <a:endParaRPr lang="zh-CN" altLang="en-US" sz="7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  <p:pic>
            <p:nvPicPr>
              <p:cNvPr id="23" name="图形 22">
                <a:extLst>
                  <a:ext uri="{FF2B5EF4-FFF2-40B4-BE49-F238E27FC236}">
                    <a16:creationId xmlns:a16="http://schemas.microsoft.com/office/drawing/2014/main" xmlns="" id="{C6DBD6F7-5D9B-4DCC-BCA3-BFF98789E1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18"/>
                  </a:ext>
                </a:extLst>
              </a:blip>
              <a:stretch>
                <a:fillRect/>
              </a:stretch>
            </p:blipFill>
            <p:spPr>
              <a:xfrm>
                <a:off x="7987415" y="3947246"/>
                <a:ext cx="128934" cy="128934"/>
              </a:xfrm>
              <a:prstGeom prst="rect">
                <a:avLst/>
              </a:prstGeom>
            </p:spPr>
          </p:pic>
          <p:pic>
            <p:nvPicPr>
              <p:cNvPr id="25" name="图形 24">
                <a:extLst>
                  <a:ext uri="{FF2B5EF4-FFF2-40B4-BE49-F238E27FC236}">
                    <a16:creationId xmlns:a16="http://schemas.microsoft.com/office/drawing/2014/main" xmlns="" id="{68E57A5E-22EC-4137-AFC1-56C7B93854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20"/>
                  </a:ext>
                </a:extLst>
              </a:blip>
              <a:stretch>
                <a:fillRect/>
              </a:stretch>
            </p:blipFill>
            <p:spPr>
              <a:xfrm>
                <a:off x="7966036" y="4132423"/>
                <a:ext cx="150313" cy="150313"/>
              </a:xfrm>
              <a:prstGeom prst="rect">
                <a:avLst/>
              </a:prstGeom>
            </p:spPr>
          </p:pic>
          <p:pic>
            <p:nvPicPr>
              <p:cNvPr id="27" name="图形 26">
                <a:extLst>
                  <a:ext uri="{FF2B5EF4-FFF2-40B4-BE49-F238E27FC236}">
                    <a16:creationId xmlns:a16="http://schemas.microsoft.com/office/drawing/2014/main" xmlns="" id="{7CD0135D-D8E0-406C-86C9-F6508264AC7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22"/>
                  </a:ext>
                </a:extLst>
              </a:blip>
              <a:stretch>
                <a:fillRect/>
              </a:stretch>
            </p:blipFill>
            <p:spPr>
              <a:xfrm>
                <a:off x="7964403" y="4336213"/>
                <a:ext cx="153578" cy="153578"/>
              </a:xfrm>
              <a:prstGeom prst="rect">
                <a:avLst/>
              </a:prstGeom>
            </p:spPr>
          </p:pic>
          <p:pic>
            <p:nvPicPr>
              <p:cNvPr id="29" name="图形 28">
                <a:extLst>
                  <a:ext uri="{FF2B5EF4-FFF2-40B4-BE49-F238E27FC236}">
                    <a16:creationId xmlns:a16="http://schemas.microsoft.com/office/drawing/2014/main" xmlns="" id="{CC45C6B0-6735-421B-84CB-D6974FB09E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24"/>
                  </a:ext>
                </a:extLst>
              </a:blip>
              <a:stretch>
                <a:fillRect/>
              </a:stretch>
            </p:blipFill>
            <p:spPr>
              <a:xfrm flipH="1">
                <a:off x="7979229" y="4549051"/>
                <a:ext cx="133338" cy="133338"/>
              </a:xfrm>
              <a:prstGeom prst="rect">
                <a:avLst/>
              </a:prstGeom>
            </p:spPr>
          </p:pic>
        </p:grpSp>
      </p:grpSp>
      <p:pic>
        <p:nvPicPr>
          <p:cNvPr id="122" name="图片 121">
            <a:extLst>
              <a:ext uri="{FF2B5EF4-FFF2-40B4-BE49-F238E27FC236}">
                <a16:creationId xmlns:a16="http://schemas.microsoft.com/office/drawing/2014/main" xmlns="" id="{F1D83579-484F-42ED-BD3D-1CC5C822BA83}"/>
              </a:ext>
            </a:extLst>
          </p:cNvPr>
          <p:cNvPicPr>
            <a:picLocks noChangeAspect="1"/>
          </p:cNvPicPr>
          <p:nvPr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7300"/>
          <a:stretch/>
        </p:blipFill>
        <p:spPr>
          <a:xfrm>
            <a:off x="5769020" y="2533449"/>
            <a:ext cx="8561923" cy="4721543"/>
          </a:xfrm>
          <a:custGeom>
            <a:avLst/>
            <a:gdLst>
              <a:gd name="connsiteX0" fmla="*/ 2104548 w 12962458"/>
              <a:gd name="connsiteY0" fmla="*/ 939801 h 6569748"/>
              <a:gd name="connsiteX1" fmla="*/ 2104548 w 12962458"/>
              <a:gd name="connsiteY1" fmla="*/ 5880101 h 6569748"/>
              <a:gd name="connsiteX2" fmla="*/ 10866957 w 12962458"/>
              <a:gd name="connsiteY2" fmla="*/ 5880101 h 6569748"/>
              <a:gd name="connsiteX3" fmla="*/ 10866957 w 12962458"/>
              <a:gd name="connsiteY3" fmla="*/ 939801 h 6569748"/>
              <a:gd name="connsiteX4" fmla="*/ 0 w 12962458"/>
              <a:gd name="connsiteY4" fmla="*/ 0 h 6569748"/>
              <a:gd name="connsiteX5" fmla="*/ 12962458 w 12962458"/>
              <a:gd name="connsiteY5" fmla="*/ 0 h 6569748"/>
              <a:gd name="connsiteX6" fmla="*/ 12962458 w 12962458"/>
              <a:gd name="connsiteY6" fmla="*/ 6569748 h 6569748"/>
              <a:gd name="connsiteX7" fmla="*/ 0 w 12962458"/>
              <a:gd name="connsiteY7" fmla="*/ 6569748 h 6569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962458" h="6569748">
                <a:moveTo>
                  <a:pt x="2104548" y="939801"/>
                </a:moveTo>
                <a:lnTo>
                  <a:pt x="2104548" y="5880101"/>
                </a:lnTo>
                <a:lnTo>
                  <a:pt x="10866957" y="5880101"/>
                </a:lnTo>
                <a:lnTo>
                  <a:pt x="10866957" y="939801"/>
                </a:lnTo>
                <a:close/>
                <a:moveTo>
                  <a:pt x="0" y="0"/>
                </a:moveTo>
                <a:lnTo>
                  <a:pt x="12962458" y="0"/>
                </a:lnTo>
                <a:lnTo>
                  <a:pt x="12962458" y="6569748"/>
                </a:lnTo>
                <a:lnTo>
                  <a:pt x="0" y="6569748"/>
                </a:lnTo>
                <a:close/>
              </a:path>
            </a:pathLst>
          </a:custGeom>
          <a:effectLst/>
        </p:spPr>
      </p:pic>
    </p:spTree>
    <p:extLst>
      <p:ext uri="{BB962C8B-B14F-4D97-AF65-F5344CB8AC3E}">
        <p14:creationId xmlns:p14="http://schemas.microsoft.com/office/powerpoint/2010/main" val="14343958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0D19D0FC-CBF3-4B09-A31A-3D23B5B23FBE}"/>
              </a:ext>
            </a:extLst>
          </p:cNvPr>
          <p:cNvGrpSpPr/>
          <p:nvPr/>
        </p:nvGrpSpPr>
        <p:grpSpPr>
          <a:xfrm>
            <a:off x="7551174" y="-6628"/>
            <a:ext cx="4640826" cy="6864628"/>
            <a:chOff x="7551174" y="-6627"/>
            <a:chExt cx="4640826" cy="6414024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56ECADED-49D0-4426-8640-DA46C2978BD8}"/>
                </a:ext>
              </a:extLst>
            </p:cNvPr>
            <p:cNvSpPr/>
            <p:nvPr/>
          </p:nvSpPr>
          <p:spPr>
            <a:xfrm>
              <a:off x="7551174" y="-6627"/>
              <a:ext cx="4640826" cy="1603506"/>
            </a:xfrm>
            <a:prstGeom prst="rect">
              <a:avLst/>
            </a:prstGeom>
            <a:solidFill>
              <a:srgbClr val="3D3D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3AAFE082-04B3-4006-A902-2BAA35F0E9DF}"/>
                </a:ext>
              </a:extLst>
            </p:cNvPr>
            <p:cNvSpPr/>
            <p:nvPr/>
          </p:nvSpPr>
          <p:spPr>
            <a:xfrm>
              <a:off x="7551174" y="1596879"/>
              <a:ext cx="4640826" cy="1603506"/>
            </a:xfrm>
            <a:prstGeom prst="rect">
              <a:avLst/>
            </a:prstGeom>
            <a:solidFill>
              <a:srgbClr val="3434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DC2977D6-8F80-462D-9EA0-5545E55A0A48}"/>
                </a:ext>
              </a:extLst>
            </p:cNvPr>
            <p:cNvSpPr/>
            <p:nvPr/>
          </p:nvSpPr>
          <p:spPr>
            <a:xfrm>
              <a:off x="7551174" y="3200385"/>
              <a:ext cx="4640826" cy="1603506"/>
            </a:xfrm>
            <a:prstGeom prst="rect">
              <a:avLst/>
            </a:prstGeom>
            <a:solidFill>
              <a:srgbClr val="2727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9E4493C7-71A2-47CF-84CF-EF1293AC76D9}"/>
                </a:ext>
              </a:extLst>
            </p:cNvPr>
            <p:cNvSpPr/>
            <p:nvPr/>
          </p:nvSpPr>
          <p:spPr>
            <a:xfrm>
              <a:off x="7551174" y="4803891"/>
              <a:ext cx="4640826" cy="1603506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53EA611C-4C60-4979-83BB-C9B8F1DF2026}"/>
              </a:ext>
            </a:extLst>
          </p:cNvPr>
          <p:cNvCxnSpPr/>
          <p:nvPr/>
        </p:nvCxnSpPr>
        <p:spPr>
          <a:xfrm>
            <a:off x="1098090" y="0"/>
            <a:ext cx="0" cy="685800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  <a:alpha val="1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6AF36698-EA5B-4908-A470-676E7C4D0A6C}"/>
              </a:ext>
            </a:extLst>
          </p:cNvPr>
          <p:cNvSpPr txBox="1"/>
          <p:nvPr/>
        </p:nvSpPr>
        <p:spPr>
          <a:xfrm>
            <a:off x="136422" y="6468021"/>
            <a:ext cx="914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04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F73C9A3-63DB-4027-89EF-38848BF72675}"/>
              </a:ext>
            </a:extLst>
          </p:cNvPr>
          <p:cNvSpPr txBox="1"/>
          <p:nvPr/>
        </p:nvSpPr>
        <p:spPr>
          <a:xfrm>
            <a:off x="136422" y="97974"/>
            <a:ext cx="914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WEDO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</p:txBody>
      </p:sp>
      <p:sp>
        <p:nvSpPr>
          <p:cNvPr id="2" name="矩形: 圆顶角 1">
            <a:extLst>
              <a:ext uri="{FF2B5EF4-FFF2-40B4-BE49-F238E27FC236}">
                <a16:creationId xmlns:a16="http://schemas.microsoft.com/office/drawing/2014/main" xmlns="" id="{9B065EE1-BE0A-46F3-A886-D585E0659C03}"/>
              </a:ext>
            </a:extLst>
          </p:cNvPr>
          <p:cNvSpPr/>
          <p:nvPr/>
        </p:nvSpPr>
        <p:spPr>
          <a:xfrm rot="5400000">
            <a:off x="2344475" y="1089489"/>
            <a:ext cx="2163527" cy="465629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F8F9FB">
                  <a:alpha val="0"/>
                </a:srgbClr>
              </a:gs>
              <a:gs pos="100000">
                <a:srgbClr val="F8F9FB"/>
              </a:gs>
            </a:gsLst>
            <a:lin ang="16200000" scaled="0"/>
          </a:gradFill>
          <a:ln>
            <a:gradFill>
              <a:gsLst>
                <a:gs pos="13000">
                  <a:srgbClr val="E6E6E6">
                    <a:alpha val="0"/>
                  </a:srgbClr>
                </a:gs>
                <a:gs pos="56000">
                  <a:srgbClr val="E6E6E6"/>
                </a:gs>
              </a:gsLst>
              <a:lin ang="16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1E23FA1F-E4EB-4D44-B51E-052DD00AEF73}"/>
              </a:ext>
            </a:extLst>
          </p:cNvPr>
          <p:cNvGrpSpPr/>
          <p:nvPr/>
        </p:nvGrpSpPr>
        <p:grpSpPr>
          <a:xfrm>
            <a:off x="1910207" y="-700467"/>
            <a:ext cx="1737783" cy="8062757"/>
            <a:chOff x="-11427896" y="-700467"/>
            <a:chExt cx="1737783" cy="8062757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3975355C-767C-463A-BB49-08C46826548D}"/>
                </a:ext>
              </a:extLst>
            </p:cNvPr>
            <p:cNvSpPr/>
            <p:nvPr/>
          </p:nvSpPr>
          <p:spPr>
            <a:xfrm>
              <a:off x="-11384354" y="-700467"/>
              <a:ext cx="1596881" cy="1596881"/>
            </a:xfrm>
            <a:prstGeom prst="ellipse">
              <a:avLst/>
            </a:prstGeom>
            <a:gradFill>
              <a:gsLst>
                <a:gs pos="100000">
                  <a:srgbClr val="E6E6E6"/>
                </a:gs>
                <a:gs pos="0">
                  <a:srgbClr val="F8F9FB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CCB14469-679E-4136-B205-FA936B90EE6E}"/>
                </a:ext>
              </a:extLst>
            </p:cNvPr>
            <p:cNvSpPr/>
            <p:nvPr/>
          </p:nvSpPr>
          <p:spPr>
            <a:xfrm>
              <a:off x="-10361292" y="1309970"/>
              <a:ext cx="573819" cy="573819"/>
            </a:xfrm>
            <a:prstGeom prst="ellipse">
              <a:avLst/>
            </a:prstGeom>
            <a:gradFill>
              <a:gsLst>
                <a:gs pos="100000">
                  <a:srgbClr val="E6E6E6"/>
                </a:gs>
                <a:gs pos="0">
                  <a:srgbClr val="E6E6E6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20E29E30-EE15-420A-92BF-A33B7F9D6B69}"/>
                </a:ext>
              </a:extLst>
            </p:cNvPr>
            <p:cNvSpPr/>
            <p:nvPr/>
          </p:nvSpPr>
          <p:spPr>
            <a:xfrm>
              <a:off x="-11427896" y="5264498"/>
              <a:ext cx="573819" cy="573819"/>
            </a:xfrm>
            <a:prstGeom prst="ellipse">
              <a:avLst/>
            </a:prstGeom>
            <a:gradFill>
              <a:gsLst>
                <a:gs pos="100000">
                  <a:srgbClr val="E6E6E6"/>
                </a:gs>
                <a:gs pos="0">
                  <a:srgbClr val="E6E6E6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FD16E68C-6B8A-41A6-8082-B9517E4E647F}"/>
                </a:ext>
              </a:extLst>
            </p:cNvPr>
            <p:cNvSpPr/>
            <p:nvPr/>
          </p:nvSpPr>
          <p:spPr>
            <a:xfrm>
              <a:off x="-10762662" y="6289741"/>
              <a:ext cx="1072549" cy="1072549"/>
            </a:xfrm>
            <a:prstGeom prst="ellipse">
              <a:avLst/>
            </a:prstGeom>
            <a:gradFill>
              <a:gsLst>
                <a:gs pos="0">
                  <a:srgbClr val="E6E6E6"/>
                </a:gs>
                <a:gs pos="100000">
                  <a:srgbClr val="E6E6E6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26DEFC90-C2FD-4581-AE2B-FDFA16D91929}"/>
              </a:ext>
            </a:extLst>
          </p:cNvPr>
          <p:cNvSpPr/>
          <p:nvPr/>
        </p:nvSpPr>
        <p:spPr>
          <a:xfrm>
            <a:off x="4646580" y="-84666"/>
            <a:ext cx="1535127" cy="7433734"/>
          </a:xfrm>
          <a:custGeom>
            <a:avLst/>
            <a:gdLst>
              <a:gd name="connsiteX0" fmla="*/ 163163 w 1551708"/>
              <a:gd name="connsiteY0" fmla="*/ 0 h 7095067"/>
              <a:gd name="connsiteX1" fmla="*/ 44629 w 1551708"/>
              <a:gd name="connsiteY1" fmla="*/ 965200 h 7095067"/>
              <a:gd name="connsiteX2" fmla="*/ 823563 w 1551708"/>
              <a:gd name="connsiteY2" fmla="*/ 2150534 h 7095067"/>
              <a:gd name="connsiteX3" fmla="*/ 1551696 w 1551708"/>
              <a:gd name="connsiteY3" fmla="*/ 3522134 h 7095067"/>
              <a:gd name="connsiteX4" fmla="*/ 840496 w 1551708"/>
              <a:gd name="connsiteY4" fmla="*/ 5096934 h 7095067"/>
              <a:gd name="connsiteX5" fmla="*/ 129296 w 1551708"/>
              <a:gd name="connsiteY5" fmla="*/ 6129867 h 7095067"/>
              <a:gd name="connsiteX6" fmla="*/ 163163 w 1551708"/>
              <a:gd name="connsiteY6" fmla="*/ 7095067 h 7095067"/>
              <a:gd name="connsiteX0" fmla="*/ 163163 w 1551708"/>
              <a:gd name="connsiteY0" fmla="*/ 0 h 7095067"/>
              <a:gd name="connsiteX1" fmla="*/ 44629 w 1551708"/>
              <a:gd name="connsiteY1" fmla="*/ 965200 h 7095067"/>
              <a:gd name="connsiteX2" fmla="*/ 823563 w 1551708"/>
              <a:gd name="connsiteY2" fmla="*/ 2150534 h 7095067"/>
              <a:gd name="connsiteX3" fmla="*/ 1551696 w 1551708"/>
              <a:gd name="connsiteY3" fmla="*/ 3522134 h 7095067"/>
              <a:gd name="connsiteX4" fmla="*/ 840496 w 1551708"/>
              <a:gd name="connsiteY4" fmla="*/ 5096934 h 7095067"/>
              <a:gd name="connsiteX5" fmla="*/ 129296 w 1551708"/>
              <a:gd name="connsiteY5" fmla="*/ 6129867 h 7095067"/>
              <a:gd name="connsiteX6" fmla="*/ 163163 w 1551708"/>
              <a:gd name="connsiteY6" fmla="*/ 7095067 h 7095067"/>
              <a:gd name="connsiteX0" fmla="*/ 163163 w 1560863"/>
              <a:gd name="connsiteY0" fmla="*/ 0 h 7095067"/>
              <a:gd name="connsiteX1" fmla="*/ 44629 w 1560863"/>
              <a:gd name="connsiteY1" fmla="*/ 965200 h 7095067"/>
              <a:gd name="connsiteX2" fmla="*/ 823563 w 1560863"/>
              <a:gd name="connsiteY2" fmla="*/ 2150534 h 7095067"/>
              <a:gd name="connsiteX3" fmla="*/ 1551696 w 1560863"/>
              <a:gd name="connsiteY3" fmla="*/ 3522134 h 7095067"/>
              <a:gd name="connsiteX4" fmla="*/ 840496 w 1560863"/>
              <a:gd name="connsiteY4" fmla="*/ 5096934 h 7095067"/>
              <a:gd name="connsiteX5" fmla="*/ 129296 w 1560863"/>
              <a:gd name="connsiteY5" fmla="*/ 6129867 h 7095067"/>
              <a:gd name="connsiteX6" fmla="*/ 163163 w 1560863"/>
              <a:gd name="connsiteY6" fmla="*/ 7095067 h 7095067"/>
              <a:gd name="connsiteX0" fmla="*/ 163163 w 1563633"/>
              <a:gd name="connsiteY0" fmla="*/ 0 h 7095067"/>
              <a:gd name="connsiteX1" fmla="*/ 44629 w 1563633"/>
              <a:gd name="connsiteY1" fmla="*/ 965200 h 7095067"/>
              <a:gd name="connsiteX2" fmla="*/ 823563 w 1563633"/>
              <a:gd name="connsiteY2" fmla="*/ 2150534 h 7095067"/>
              <a:gd name="connsiteX3" fmla="*/ 1551696 w 1563633"/>
              <a:gd name="connsiteY3" fmla="*/ 3522134 h 7095067"/>
              <a:gd name="connsiteX4" fmla="*/ 840496 w 1563633"/>
              <a:gd name="connsiteY4" fmla="*/ 5096934 h 7095067"/>
              <a:gd name="connsiteX5" fmla="*/ 129296 w 1563633"/>
              <a:gd name="connsiteY5" fmla="*/ 6129867 h 7095067"/>
              <a:gd name="connsiteX6" fmla="*/ 163163 w 1563633"/>
              <a:gd name="connsiteY6" fmla="*/ 7095067 h 7095067"/>
              <a:gd name="connsiteX0" fmla="*/ 163163 w 1566526"/>
              <a:gd name="connsiteY0" fmla="*/ 0 h 7095067"/>
              <a:gd name="connsiteX1" fmla="*/ 44629 w 1566526"/>
              <a:gd name="connsiteY1" fmla="*/ 965200 h 7095067"/>
              <a:gd name="connsiteX2" fmla="*/ 823563 w 1566526"/>
              <a:gd name="connsiteY2" fmla="*/ 2150534 h 7095067"/>
              <a:gd name="connsiteX3" fmla="*/ 1551696 w 1566526"/>
              <a:gd name="connsiteY3" fmla="*/ 3522134 h 7095067"/>
              <a:gd name="connsiteX4" fmla="*/ 840496 w 1566526"/>
              <a:gd name="connsiteY4" fmla="*/ 5096934 h 7095067"/>
              <a:gd name="connsiteX5" fmla="*/ 129296 w 1566526"/>
              <a:gd name="connsiteY5" fmla="*/ 6129867 h 7095067"/>
              <a:gd name="connsiteX6" fmla="*/ 163163 w 1566526"/>
              <a:gd name="connsiteY6" fmla="*/ 7095067 h 7095067"/>
              <a:gd name="connsiteX0" fmla="*/ 163163 w 1566526"/>
              <a:gd name="connsiteY0" fmla="*/ 0 h 7095067"/>
              <a:gd name="connsiteX1" fmla="*/ 44629 w 1566526"/>
              <a:gd name="connsiteY1" fmla="*/ 965200 h 7095067"/>
              <a:gd name="connsiteX2" fmla="*/ 823563 w 1566526"/>
              <a:gd name="connsiteY2" fmla="*/ 2150534 h 7095067"/>
              <a:gd name="connsiteX3" fmla="*/ 1551696 w 1566526"/>
              <a:gd name="connsiteY3" fmla="*/ 3522134 h 7095067"/>
              <a:gd name="connsiteX4" fmla="*/ 840496 w 1566526"/>
              <a:gd name="connsiteY4" fmla="*/ 5096934 h 7095067"/>
              <a:gd name="connsiteX5" fmla="*/ 129296 w 1566526"/>
              <a:gd name="connsiteY5" fmla="*/ 6129867 h 7095067"/>
              <a:gd name="connsiteX6" fmla="*/ 163163 w 1566526"/>
              <a:gd name="connsiteY6" fmla="*/ 7095067 h 7095067"/>
              <a:gd name="connsiteX0" fmla="*/ 163163 w 1566526"/>
              <a:gd name="connsiteY0" fmla="*/ 0 h 7433734"/>
              <a:gd name="connsiteX1" fmla="*/ 44629 w 1566526"/>
              <a:gd name="connsiteY1" fmla="*/ 965200 h 7433734"/>
              <a:gd name="connsiteX2" fmla="*/ 823563 w 1566526"/>
              <a:gd name="connsiteY2" fmla="*/ 2150534 h 7433734"/>
              <a:gd name="connsiteX3" fmla="*/ 1551696 w 1566526"/>
              <a:gd name="connsiteY3" fmla="*/ 3522134 h 7433734"/>
              <a:gd name="connsiteX4" fmla="*/ 840496 w 1566526"/>
              <a:gd name="connsiteY4" fmla="*/ 5096934 h 7433734"/>
              <a:gd name="connsiteX5" fmla="*/ 129296 w 1566526"/>
              <a:gd name="connsiteY5" fmla="*/ 6129867 h 7433734"/>
              <a:gd name="connsiteX6" fmla="*/ 349430 w 1566526"/>
              <a:gd name="connsiteY6" fmla="*/ 7433734 h 7433734"/>
              <a:gd name="connsiteX0" fmla="*/ 163163 w 1566526"/>
              <a:gd name="connsiteY0" fmla="*/ 0 h 7433734"/>
              <a:gd name="connsiteX1" fmla="*/ 44629 w 1566526"/>
              <a:gd name="connsiteY1" fmla="*/ 965200 h 7433734"/>
              <a:gd name="connsiteX2" fmla="*/ 823563 w 1566526"/>
              <a:gd name="connsiteY2" fmla="*/ 2150534 h 7433734"/>
              <a:gd name="connsiteX3" fmla="*/ 1551696 w 1566526"/>
              <a:gd name="connsiteY3" fmla="*/ 3522134 h 7433734"/>
              <a:gd name="connsiteX4" fmla="*/ 840496 w 1566526"/>
              <a:gd name="connsiteY4" fmla="*/ 5096934 h 7433734"/>
              <a:gd name="connsiteX5" fmla="*/ 129296 w 1566526"/>
              <a:gd name="connsiteY5" fmla="*/ 6129867 h 7433734"/>
              <a:gd name="connsiteX6" fmla="*/ 349430 w 1566526"/>
              <a:gd name="connsiteY6" fmla="*/ 7433734 h 7433734"/>
              <a:gd name="connsiteX0" fmla="*/ 146590 w 1549953"/>
              <a:gd name="connsiteY0" fmla="*/ 0 h 7433734"/>
              <a:gd name="connsiteX1" fmla="*/ 28056 w 1549953"/>
              <a:gd name="connsiteY1" fmla="*/ 965200 h 7433734"/>
              <a:gd name="connsiteX2" fmla="*/ 806990 w 1549953"/>
              <a:gd name="connsiteY2" fmla="*/ 2150534 h 7433734"/>
              <a:gd name="connsiteX3" fmla="*/ 1535123 w 1549953"/>
              <a:gd name="connsiteY3" fmla="*/ 3522134 h 7433734"/>
              <a:gd name="connsiteX4" fmla="*/ 823923 w 1549953"/>
              <a:gd name="connsiteY4" fmla="*/ 5096934 h 7433734"/>
              <a:gd name="connsiteX5" fmla="*/ 112723 w 1549953"/>
              <a:gd name="connsiteY5" fmla="*/ 6129867 h 7433734"/>
              <a:gd name="connsiteX6" fmla="*/ 332857 w 1549953"/>
              <a:gd name="connsiteY6" fmla="*/ 7433734 h 7433734"/>
              <a:gd name="connsiteX0" fmla="*/ 146590 w 1535127"/>
              <a:gd name="connsiteY0" fmla="*/ 0 h 7433734"/>
              <a:gd name="connsiteX1" fmla="*/ 28056 w 1535127"/>
              <a:gd name="connsiteY1" fmla="*/ 965200 h 7433734"/>
              <a:gd name="connsiteX2" fmla="*/ 806990 w 1535127"/>
              <a:gd name="connsiteY2" fmla="*/ 2150534 h 7433734"/>
              <a:gd name="connsiteX3" fmla="*/ 1535123 w 1535127"/>
              <a:gd name="connsiteY3" fmla="*/ 3522134 h 7433734"/>
              <a:gd name="connsiteX4" fmla="*/ 823923 w 1535127"/>
              <a:gd name="connsiteY4" fmla="*/ 5096934 h 7433734"/>
              <a:gd name="connsiteX5" fmla="*/ 112723 w 1535127"/>
              <a:gd name="connsiteY5" fmla="*/ 6129867 h 7433734"/>
              <a:gd name="connsiteX6" fmla="*/ 332857 w 1535127"/>
              <a:gd name="connsiteY6" fmla="*/ 7433734 h 743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35127" h="7433734">
                <a:moveTo>
                  <a:pt x="146590" y="0"/>
                </a:moveTo>
                <a:cubicBezTo>
                  <a:pt x="32289" y="303389"/>
                  <a:pt x="-43911" y="471311"/>
                  <a:pt x="28056" y="965200"/>
                </a:cubicBezTo>
                <a:cubicBezTo>
                  <a:pt x="100023" y="1459089"/>
                  <a:pt x="403412" y="1825978"/>
                  <a:pt x="806990" y="2150534"/>
                </a:cubicBezTo>
                <a:cubicBezTo>
                  <a:pt x="1210568" y="2475090"/>
                  <a:pt x="1536534" y="2827867"/>
                  <a:pt x="1535123" y="3522134"/>
                </a:cubicBezTo>
                <a:cubicBezTo>
                  <a:pt x="1533712" y="4216401"/>
                  <a:pt x="1314990" y="4679245"/>
                  <a:pt x="823923" y="5096934"/>
                </a:cubicBezTo>
                <a:cubicBezTo>
                  <a:pt x="332856" y="5514623"/>
                  <a:pt x="225612" y="5796845"/>
                  <a:pt x="112723" y="6129867"/>
                </a:cubicBezTo>
                <a:cubicBezTo>
                  <a:pt x="-166" y="6462889"/>
                  <a:pt x="140946" y="7117645"/>
                  <a:pt x="332857" y="7433734"/>
                </a:cubicBezTo>
              </a:path>
            </a:pathLst>
          </a:custGeom>
          <a:noFill/>
          <a:ln w="25400" cap="rnd">
            <a:gradFill>
              <a:gsLst>
                <a:gs pos="0">
                  <a:schemeClr val="tx2">
                    <a:lumMod val="50000"/>
                  </a:schemeClr>
                </a:gs>
                <a:gs pos="18000">
                  <a:srgbClr val="0D50A1">
                    <a:alpha val="0"/>
                  </a:srgbClr>
                </a:gs>
                <a:gs pos="51320">
                  <a:schemeClr val="tx2">
                    <a:lumMod val="50000"/>
                  </a:schemeClr>
                </a:gs>
                <a:gs pos="76000">
                  <a:srgbClr val="0D50A1">
                    <a:alpha val="0"/>
                  </a:srgbClr>
                </a:gs>
                <a:gs pos="92000">
                  <a:schemeClr val="tx2">
                    <a:lumMod val="50000"/>
                  </a:schemeClr>
                </a:gs>
              </a:gsLst>
              <a:lin ang="5400000" scaled="1"/>
            </a:gradFill>
            <a:prstDash val="sys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xmlns="" id="{E784599E-1E72-42DC-BA75-CF994D5E0BA1}"/>
              </a:ext>
            </a:extLst>
          </p:cNvPr>
          <p:cNvSpPr/>
          <p:nvPr/>
        </p:nvSpPr>
        <p:spPr>
          <a:xfrm>
            <a:off x="-342070" y="-1314450"/>
            <a:ext cx="9486900" cy="9486900"/>
          </a:xfrm>
          <a:custGeom>
            <a:avLst/>
            <a:gdLst>
              <a:gd name="connsiteX0" fmla="*/ 4743450 w 9486900"/>
              <a:gd name="connsiteY0" fmla="*/ 0 h 9486900"/>
              <a:gd name="connsiteX1" fmla="*/ 9486900 w 9486900"/>
              <a:gd name="connsiteY1" fmla="*/ 4743450 h 9486900"/>
              <a:gd name="connsiteX2" fmla="*/ 4743450 w 9486900"/>
              <a:gd name="connsiteY2" fmla="*/ 9486900 h 9486900"/>
              <a:gd name="connsiteX3" fmla="*/ 0 w 9486900"/>
              <a:gd name="connsiteY3" fmla="*/ 4743450 h 9486900"/>
              <a:gd name="connsiteX4" fmla="*/ 4743450 w 9486900"/>
              <a:gd name="connsiteY4" fmla="*/ 0 h 9486900"/>
              <a:gd name="connsiteX5" fmla="*/ 4743451 w 9486900"/>
              <a:gd name="connsiteY5" fmla="*/ 2578381 h 9486900"/>
              <a:gd name="connsiteX6" fmla="*/ 2578381 w 9486900"/>
              <a:gd name="connsiteY6" fmla="*/ 4743451 h 9486900"/>
              <a:gd name="connsiteX7" fmla="*/ 4743451 w 9486900"/>
              <a:gd name="connsiteY7" fmla="*/ 6908521 h 9486900"/>
              <a:gd name="connsiteX8" fmla="*/ 6908521 w 9486900"/>
              <a:gd name="connsiteY8" fmla="*/ 4743451 h 9486900"/>
              <a:gd name="connsiteX9" fmla="*/ 4743451 w 9486900"/>
              <a:gd name="connsiteY9" fmla="*/ 2578381 h 948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486900" h="9486900">
                <a:moveTo>
                  <a:pt x="4743450" y="0"/>
                </a:moveTo>
                <a:cubicBezTo>
                  <a:pt x="7363185" y="0"/>
                  <a:pt x="9486900" y="2123715"/>
                  <a:pt x="9486900" y="4743450"/>
                </a:cubicBezTo>
                <a:cubicBezTo>
                  <a:pt x="9486900" y="7363185"/>
                  <a:pt x="7363185" y="9486900"/>
                  <a:pt x="4743450" y="9486900"/>
                </a:cubicBezTo>
                <a:cubicBezTo>
                  <a:pt x="2123715" y="9486900"/>
                  <a:pt x="0" y="7363185"/>
                  <a:pt x="0" y="4743450"/>
                </a:cubicBezTo>
                <a:cubicBezTo>
                  <a:pt x="0" y="2123715"/>
                  <a:pt x="2123715" y="0"/>
                  <a:pt x="4743450" y="0"/>
                </a:cubicBezTo>
                <a:close/>
                <a:moveTo>
                  <a:pt x="4743451" y="2578381"/>
                </a:moveTo>
                <a:cubicBezTo>
                  <a:pt x="3547716" y="2578381"/>
                  <a:pt x="2578381" y="3547716"/>
                  <a:pt x="2578381" y="4743451"/>
                </a:cubicBezTo>
                <a:cubicBezTo>
                  <a:pt x="2578381" y="5939186"/>
                  <a:pt x="3547716" y="6908521"/>
                  <a:pt x="4743451" y="6908521"/>
                </a:cubicBezTo>
                <a:cubicBezTo>
                  <a:pt x="5939186" y="6908521"/>
                  <a:pt x="6908521" y="5939186"/>
                  <a:pt x="6908521" y="4743451"/>
                </a:cubicBezTo>
                <a:cubicBezTo>
                  <a:pt x="6908521" y="3547716"/>
                  <a:pt x="5939186" y="2578381"/>
                  <a:pt x="4743451" y="2578381"/>
                </a:cubicBezTo>
                <a:close/>
              </a:path>
            </a:pathLst>
          </a:custGeom>
          <a:gradFill>
            <a:gsLst>
              <a:gs pos="58000">
                <a:srgbClr val="E6E6E6">
                  <a:alpha val="0"/>
                </a:srgbClr>
              </a:gs>
              <a:gs pos="79000">
                <a:srgbClr val="E6E6E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EDBE64A-FE77-4E5A-B121-6AEE5885E7ED}"/>
              </a:ext>
            </a:extLst>
          </p:cNvPr>
          <p:cNvSpPr/>
          <p:nvPr/>
        </p:nvSpPr>
        <p:spPr>
          <a:xfrm>
            <a:off x="1058629" y="3279753"/>
            <a:ext cx="78921" cy="275771"/>
          </a:xfrm>
          <a:prstGeom prst="rect">
            <a:avLst/>
          </a:prstGeom>
          <a:solidFill>
            <a:srgbClr val="1C1A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5849DB04-E2A0-4C15-B4AC-9832DAD4E019}"/>
              </a:ext>
            </a:extLst>
          </p:cNvPr>
          <p:cNvSpPr txBox="1"/>
          <p:nvPr/>
        </p:nvSpPr>
        <p:spPr>
          <a:xfrm>
            <a:off x="1184818" y="2762856"/>
            <a:ext cx="4832260" cy="13322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WEDO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线上支付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生态系统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EE01949-1AFD-410A-9251-693AB171B4DC}"/>
              </a:ext>
            </a:extLst>
          </p:cNvPr>
          <p:cNvGrpSpPr/>
          <p:nvPr/>
        </p:nvGrpSpPr>
        <p:grpSpPr>
          <a:xfrm>
            <a:off x="4149991" y="2829509"/>
            <a:ext cx="1332288" cy="1332288"/>
            <a:chOff x="-7975600" y="2829509"/>
            <a:chExt cx="1332288" cy="1332288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6006EE68-37A3-41BF-8891-73D8EE6ECB94}"/>
                </a:ext>
              </a:extLst>
            </p:cNvPr>
            <p:cNvSpPr/>
            <p:nvPr/>
          </p:nvSpPr>
          <p:spPr>
            <a:xfrm>
              <a:off x="-7975600" y="2829509"/>
              <a:ext cx="1332288" cy="1332288"/>
            </a:xfrm>
            <a:prstGeom prst="ellipse">
              <a:avLst/>
            </a:prstGeom>
            <a:solidFill>
              <a:srgbClr val="558E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0BA01467-18A5-4E5B-8BEE-12E3780333B2}"/>
                </a:ext>
              </a:extLst>
            </p:cNvPr>
            <p:cNvSpPr/>
            <p:nvPr/>
          </p:nvSpPr>
          <p:spPr>
            <a:xfrm>
              <a:off x="-7800411" y="3004698"/>
              <a:ext cx="981910" cy="98191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73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61D6715F-F001-49BE-9DF3-1C4E118AE609}"/>
                </a:ext>
              </a:extLst>
            </p:cNvPr>
            <p:cNvSpPr/>
            <p:nvPr/>
          </p:nvSpPr>
          <p:spPr>
            <a:xfrm>
              <a:off x="-7585076" y="3225673"/>
              <a:ext cx="539959" cy="539959"/>
            </a:xfrm>
            <a:prstGeom prst="ellipse">
              <a:avLst/>
            </a:prstGeom>
            <a:noFill/>
            <a:ln>
              <a:gradFill>
                <a:gsLst>
                  <a:gs pos="91000">
                    <a:schemeClr val="bg1">
                      <a:alpha val="0"/>
                    </a:schemeClr>
                  </a:gs>
                  <a:gs pos="0">
                    <a:schemeClr val="bg1">
                      <a:alpha val="73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89E03220-64EB-4BB0-B42A-28D102428DEB}"/>
              </a:ext>
            </a:extLst>
          </p:cNvPr>
          <p:cNvSpPr txBox="1"/>
          <p:nvPr/>
        </p:nvSpPr>
        <p:spPr>
          <a:xfrm>
            <a:off x="4205110" y="3291578"/>
            <a:ext cx="13496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WEDO</a:t>
            </a:r>
            <a:endParaRPr lang="zh-CN" altLang="en-US" sz="2800" b="1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FF0A373D-39AA-4C8E-BBA0-00BD9B3E268F}"/>
              </a:ext>
            </a:extLst>
          </p:cNvPr>
          <p:cNvGrpSpPr/>
          <p:nvPr/>
        </p:nvGrpSpPr>
        <p:grpSpPr>
          <a:xfrm>
            <a:off x="4611967" y="794123"/>
            <a:ext cx="1441038" cy="5326830"/>
            <a:chOff x="-8668926" y="794123"/>
            <a:chExt cx="1441038" cy="5326830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8671E082-E23C-4CE3-ABB2-978345B34E62}"/>
                </a:ext>
              </a:extLst>
            </p:cNvPr>
            <p:cNvSpPr/>
            <p:nvPr/>
          </p:nvSpPr>
          <p:spPr>
            <a:xfrm>
              <a:off x="-8668926" y="794123"/>
              <a:ext cx="146432" cy="146432"/>
            </a:xfrm>
            <a:prstGeom prst="ellipse">
              <a:avLst/>
            </a:prstGeom>
            <a:solidFill>
              <a:srgbClr val="558E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F4073911-EF53-4A0E-AB1D-72B47D573CCF}"/>
                </a:ext>
              </a:extLst>
            </p:cNvPr>
            <p:cNvSpPr/>
            <p:nvPr/>
          </p:nvSpPr>
          <p:spPr>
            <a:xfrm>
              <a:off x="-7440201" y="2494391"/>
              <a:ext cx="146432" cy="146432"/>
            </a:xfrm>
            <a:prstGeom prst="ellipse">
              <a:avLst/>
            </a:prstGeom>
            <a:solidFill>
              <a:srgbClr val="558E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336EF40A-662C-46B5-82BF-33A615D8FF96}"/>
                </a:ext>
              </a:extLst>
            </p:cNvPr>
            <p:cNvSpPr/>
            <p:nvPr/>
          </p:nvSpPr>
          <p:spPr>
            <a:xfrm>
              <a:off x="-7374320" y="4256158"/>
              <a:ext cx="146432" cy="146432"/>
            </a:xfrm>
            <a:prstGeom prst="ellipse">
              <a:avLst/>
            </a:prstGeom>
            <a:solidFill>
              <a:srgbClr val="558E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FDB9C4C2-AA64-42C9-92A1-B5EDDBBB90D1}"/>
                </a:ext>
              </a:extLst>
            </p:cNvPr>
            <p:cNvSpPr/>
            <p:nvPr/>
          </p:nvSpPr>
          <p:spPr>
            <a:xfrm>
              <a:off x="-8602060" y="5974521"/>
              <a:ext cx="146432" cy="146432"/>
            </a:xfrm>
            <a:prstGeom prst="ellipse">
              <a:avLst/>
            </a:prstGeom>
            <a:solidFill>
              <a:srgbClr val="558E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2D986423-A035-4EEE-9321-7CD62040E4CC}"/>
              </a:ext>
            </a:extLst>
          </p:cNvPr>
          <p:cNvGrpSpPr/>
          <p:nvPr/>
        </p:nvGrpSpPr>
        <p:grpSpPr>
          <a:xfrm>
            <a:off x="6295144" y="631826"/>
            <a:ext cx="1256030" cy="5629528"/>
            <a:chOff x="-7214705" y="631826"/>
            <a:chExt cx="1256030" cy="5629528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AA2E239F-CE39-4A55-AA81-60E5ADCDAC52}"/>
                </a:ext>
              </a:extLst>
            </p:cNvPr>
            <p:cNvGrpSpPr/>
            <p:nvPr/>
          </p:nvGrpSpPr>
          <p:grpSpPr>
            <a:xfrm>
              <a:off x="-7214705" y="631826"/>
              <a:ext cx="463550" cy="463550"/>
              <a:chOff x="-7214705" y="631826"/>
              <a:chExt cx="463550" cy="463550"/>
            </a:xfrm>
          </p:grpSpPr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xmlns="" id="{88D2CCE8-19B9-4FD8-A667-03E42762C75F}"/>
                  </a:ext>
                </a:extLst>
              </p:cNvPr>
              <p:cNvSpPr/>
              <p:nvPr/>
            </p:nvSpPr>
            <p:spPr>
              <a:xfrm>
                <a:off x="-7167821" y="679451"/>
                <a:ext cx="369782" cy="36978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xmlns="" id="{C013A910-AFF4-4DBC-8C8D-37136BF0A745}"/>
                  </a:ext>
                </a:extLst>
              </p:cNvPr>
              <p:cNvSpPr/>
              <p:nvPr/>
            </p:nvSpPr>
            <p:spPr>
              <a:xfrm>
                <a:off x="-7214705" y="631826"/>
                <a:ext cx="463550" cy="463550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DA10556A-7EED-40C3-BF96-87B2CCC2F096}"/>
                </a:ext>
              </a:extLst>
            </p:cNvPr>
            <p:cNvGrpSpPr/>
            <p:nvPr/>
          </p:nvGrpSpPr>
          <p:grpSpPr>
            <a:xfrm>
              <a:off x="-6452705" y="2335832"/>
              <a:ext cx="463550" cy="463550"/>
              <a:chOff x="-7214705" y="631826"/>
              <a:chExt cx="463550" cy="463550"/>
            </a:xfrm>
          </p:grpSpPr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xmlns="" id="{3F83283E-88AC-40B7-A9A3-63E1490ECABE}"/>
                  </a:ext>
                </a:extLst>
              </p:cNvPr>
              <p:cNvSpPr/>
              <p:nvPr/>
            </p:nvSpPr>
            <p:spPr>
              <a:xfrm>
                <a:off x="-7167821" y="679451"/>
                <a:ext cx="369782" cy="36978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xmlns="" id="{520633F0-9138-4528-826C-60B21B8E11F4}"/>
                  </a:ext>
                </a:extLst>
              </p:cNvPr>
              <p:cNvSpPr/>
              <p:nvPr/>
            </p:nvSpPr>
            <p:spPr>
              <a:xfrm>
                <a:off x="-7214705" y="631826"/>
                <a:ext cx="463550" cy="463550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0ECD08B2-4ABB-452B-9A0B-F35845055E43}"/>
                </a:ext>
              </a:extLst>
            </p:cNvPr>
            <p:cNvGrpSpPr/>
            <p:nvPr/>
          </p:nvGrpSpPr>
          <p:grpSpPr>
            <a:xfrm>
              <a:off x="-6422225" y="4059609"/>
              <a:ext cx="463550" cy="463550"/>
              <a:chOff x="-7214705" y="631826"/>
              <a:chExt cx="463550" cy="463550"/>
            </a:xfrm>
          </p:grpSpPr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xmlns="" id="{35E3F055-693F-4E56-9C08-895AC3D89902}"/>
                  </a:ext>
                </a:extLst>
              </p:cNvPr>
              <p:cNvSpPr/>
              <p:nvPr/>
            </p:nvSpPr>
            <p:spPr>
              <a:xfrm>
                <a:off x="-7167821" y="679451"/>
                <a:ext cx="369782" cy="36978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xmlns="" id="{6DF8C1B1-B529-4B49-8AA7-2A2390E0E315}"/>
                  </a:ext>
                </a:extLst>
              </p:cNvPr>
              <p:cNvSpPr/>
              <p:nvPr/>
            </p:nvSpPr>
            <p:spPr>
              <a:xfrm>
                <a:off x="-7214705" y="631826"/>
                <a:ext cx="463550" cy="463550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xmlns="" id="{80511DAB-AA7B-418E-BAE9-B2958D0B5DC0}"/>
                </a:ext>
              </a:extLst>
            </p:cNvPr>
            <p:cNvGrpSpPr/>
            <p:nvPr/>
          </p:nvGrpSpPr>
          <p:grpSpPr>
            <a:xfrm>
              <a:off x="-7208520" y="5797804"/>
              <a:ext cx="463550" cy="463550"/>
              <a:chOff x="-7214705" y="631826"/>
              <a:chExt cx="463550" cy="463550"/>
            </a:xfrm>
          </p:grpSpPr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xmlns="" id="{7140A0F4-2CD5-40CD-9138-FEB4BD0293B1}"/>
                  </a:ext>
                </a:extLst>
              </p:cNvPr>
              <p:cNvSpPr/>
              <p:nvPr/>
            </p:nvSpPr>
            <p:spPr>
              <a:xfrm>
                <a:off x="-7167821" y="679451"/>
                <a:ext cx="369782" cy="36978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xmlns="" id="{E84A337D-C49A-4A5C-A1B1-79AA1909B716}"/>
                  </a:ext>
                </a:extLst>
              </p:cNvPr>
              <p:cNvSpPr/>
              <p:nvPr/>
            </p:nvSpPr>
            <p:spPr>
              <a:xfrm>
                <a:off x="-7214705" y="631826"/>
                <a:ext cx="463550" cy="463550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50" name="图形 49">
              <a:extLst>
                <a:ext uri="{FF2B5EF4-FFF2-40B4-BE49-F238E27FC236}">
                  <a16:creationId xmlns:a16="http://schemas.microsoft.com/office/drawing/2014/main" xmlns="" id="{4F666C18-8646-4714-9207-B48D2968B1F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-7100554" y="743351"/>
              <a:ext cx="232923" cy="232923"/>
            </a:xfrm>
            <a:prstGeom prst="rect">
              <a:avLst/>
            </a:prstGeom>
          </p:spPr>
        </p:pic>
        <p:pic>
          <p:nvPicPr>
            <p:cNvPr id="52" name="图形 51">
              <a:extLst>
                <a:ext uri="{FF2B5EF4-FFF2-40B4-BE49-F238E27FC236}">
                  <a16:creationId xmlns:a16="http://schemas.microsoft.com/office/drawing/2014/main" xmlns="" id="{41042EDB-6D6A-48AC-9A68-8A0BE87B62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 rot="5400000">
              <a:off x="-6325237" y="2465816"/>
              <a:ext cx="198547" cy="198547"/>
            </a:xfrm>
            <a:prstGeom prst="rect">
              <a:avLst/>
            </a:prstGeom>
          </p:spPr>
        </p:pic>
        <p:pic>
          <p:nvPicPr>
            <p:cNvPr id="54" name="图形 53">
              <a:extLst>
                <a:ext uri="{FF2B5EF4-FFF2-40B4-BE49-F238E27FC236}">
                  <a16:creationId xmlns:a16="http://schemas.microsoft.com/office/drawing/2014/main" xmlns="" id="{33A7B0D9-71AE-4168-9C91-470F8B64758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-6325237" y="4160471"/>
              <a:ext cx="237284" cy="237284"/>
            </a:xfrm>
            <a:prstGeom prst="rect">
              <a:avLst/>
            </a:prstGeom>
          </p:spPr>
        </p:pic>
        <p:pic>
          <p:nvPicPr>
            <p:cNvPr id="56" name="图形 55">
              <a:extLst>
                <a:ext uri="{FF2B5EF4-FFF2-40B4-BE49-F238E27FC236}">
                  <a16:creationId xmlns:a16="http://schemas.microsoft.com/office/drawing/2014/main" xmlns="" id="{8FB42CFA-04B3-4AC6-978D-77CBDCD9861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p:blipFill>
          <p:spPr>
            <a:xfrm flipV="1">
              <a:off x="-7078180" y="5952487"/>
              <a:ext cx="190500" cy="190500"/>
            </a:xfrm>
            <a:prstGeom prst="rect">
              <a:avLst/>
            </a:prstGeom>
          </p:spPr>
        </p:pic>
      </p:grpSp>
      <p:sp>
        <p:nvSpPr>
          <p:cNvPr id="64" name="图形 56">
            <a:extLst>
              <a:ext uri="{FF2B5EF4-FFF2-40B4-BE49-F238E27FC236}">
                <a16:creationId xmlns:a16="http://schemas.microsoft.com/office/drawing/2014/main" xmlns="" id="{297D26ED-38E8-4AA7-9A95-B4525E44CEFA}"/>
              </a:ext>
            </a:extLst>
          </p:cNvPr>
          <p:cNvSpPr/>
          <p:nvPr/>
        </p:nvSpPr>
        <p:spPr>
          <a:xfrm>
            <a:off x="11818581" y="13973"/>
            <a:ext cx="324341" cy="411773"/>
          </a:xfrm>
          <a:custGeom>
            <a:avLst/>
            <a:gdLst>
              <a:gd name="connsiteX0" fmla="*/ 58697 w 160716"/>
              <a:gd name="connsiteY0" fmla="*/ 160018 h 204040"/>
              <a:gd name="connsiteX1" fmla="*/ 13742 w 160716"/>
              <a:gd name="connsiteY1" fmla="*/ 160018 h 204040"/>
              <a:gd name="connsiteX2" fmla="*/ 4076 w 160716"/>
              <a:gd name="connsiteY2" fmla="*/ 154777 h 204040"/>
              <a:gd name="connsiteX3" fmla="*/ 0 w 160716"/>
              <a:gd name="connsiteY3" fmla="*/ 144179 h 204040"/>
              <a:gd name="connsiteX4" fmla="*/ 4076 w 160716"/>
              <a:gd name="connsiteY4" fmla="*/ 134630 h 204040"/>
              <a:gd name="connsiteX5" fmla="*/ 13742 w 160716"/>
              <a:gd name="connsiteY5" fmla="*/ 130437 h 204040"/>
              <a:gd name="connsiteX6" fmla="*/ 58697 w 160716"/>
              <a:gd name="connsiteY6" fmla="*/ 130437 h 204040"/>
              <a:gd name="connsiteX7" fmla="*/ 58697 w 160716"/>
              <a:gd name="connsiteY7" fmla="*/ 115763 h 204040"/>
              <a:gd name="connsiteX8" fmla="*/ 13742 w 160716"/>
              <a:gd name="connsiteY8" fmla="*/ 115530 h 204040"/>
              <a:gd name="connsiteX9" fmla="*/ 4076 w 160716"/>
              <a:gd name="connsiteY9" fmla="*/ 111104 h 204040"/>
              <a:gd name="connsiteX10" fmla="*/ 0 w 160716"/>
              <a:gd name="connsiteY10" fmla="*/ 101089 h 204040"/>
              <a:gd name="connsiteX11" fmla="*/ 4076 w 160716"/>
              <a:gd name="connsiteY11" fmla="*/ 91539 h 204040"/>
              <a:gd name="connsiteX12" fmla="*/ 13742 w 160716"/>
              <a:gd name="connsiteY12" fmla="*/ 87346 h 204040"/>
              <a:gd name="connsiteX13" fmla="*/ 47283 w 160716"/>
              <a:gd name="connsiteY13" fmla="*/ 87346 h 204040"/>
              <a:gd name="connsiteX14" fmla="*/ 16072 w 160716"/>
              <a:gd name="connsiteY14" fmla="*/ 32376 h 204040"/>
              <a:gd name="connsiteX15" fmla="*/ 11646 w 160716"/>
              <a:gd name="connsiteY15" fmla="*/ 25272 h 204040"/>
              <a:gd name="connsiteX16" fmla="*/ 9783 w 160716"/>
              <a:gd name="connsiteY16" fmla="*/ 15839 h 204040"/>
              <a:gd name="connsiteX17" fmla="*/ 14441 w 160716"/>
              <a:gd name="connsiteY17" fmla="*/ 5241 h 204040"/>
              <a:gd name="connsiteX18" fmla="*/ 27485 w 160716"/>
              <a:gd name="connsiteY18" fmla="*/ 0 h 204040"/>
              <a:gd name="connsiteX19" fmla="*/ 37501 w 160716"/>
              <a:gd name="connsiteY19" fmla="*/ 3843 h 204040"/>
              <a:gd name="connsiteX20" fmla="*/ 44721 w 160716"/>
              <a:gd name="connsiteY20" fmla="*/ 11180 h 204040"/>
              <a:gd name="connsiteX21" fmla="*/ 80126 w 160716"/>
              <a:gd name="connsiteY21" fmla="*/ 75933 h 204040"/>
              <a:gd name="connsiteX22" fmla="*/ 119024 w 160716"/>
              <a:gd name="connsiteY22" fmla="*/ 10714 h 204040"/>
              <a:gd name="connsiteX23" fmla="*/ 126244 w 160716"/>
              <a:gd name="connsiteY23" fmla="*/ 3727 h 204040"/>
              <a:gd name="connsiteX24" fmla="*/ 136260 w 160716"/>
              <a:gd name="connsiteY24" fmla="*/ 0 h 204040"/>
              <a:gd name="connsiteX25" fmla="*/ 142665 w 160716"/>
              <a:gd name="connsiteY25" fmla="*/ 932 h 204040"/>
              <a:gd name="connsiteX26" fmla="*/ 147790 w 160716"/>
              <a:gd name="connsiteY26" fmla="*/ 3261 h 204040"/>
              <a:gd name="connsiteX27" fmla="*/ 151516 w 160716"/>
              <a:gd name="connsiteY27" fmla="*/ 7919 h 204040"/>
              <a:gd name="connsiteX28" fmla="*/ 153729 w 160716"/>
              <a:gd name="connsiteY28" fmla="*/ 15839 h 204040"/>
              <a:gd name="connsiteX29" fmla="*/ 149071 w 160716"/>
              <a:gd name="connsiteY29" fmla="*/ 28650 h 204040"/>
              <a:gd name="connsiteX30" fmla="*/ 112968 w 160716"/>
              <a:gd name="connsiteY30" fmla="*/ 87346 h 204040"/>
              <a:gd name="connsiteX31" fmla="*/ 147207 w 160716"/>
              <a:gd name="connsiteY31" fmla="*/ 87346 h 204040"/>
              <a:gd name="connsiteX32" fmla="*/ 156757 w 160716"/>
              <a:gd name="connsiteY32" fmla="*/ 91539 h 204040"/>
              <a:gd name="connsiteX33" fmla="*/ 160717 w 160716"/>
              <a:gd name="connsiteY33" fmla="*/ 101089 h 204040"/>
              <a:gd name="connsiteX34" fmla="*/ 156641 w 160716"/>
              <a:gd name="connsiteY34" fmla="*/ 111337 h 204040"/>
              <a:gd name="connsiteX35" fmla="*/ 146974 w 160716"/>
              <a:gd name="connsiteY35" fmla="*/ 115996 h 204040"/>
              <a:gd name="connsiteX36" fmla="*/ 102486 w 160716"/>
              <a:gd name="connsiteY36" fmla="*/ 116229 h 204040"/>
              <a:gd name="connsiteX37" fmla="*/ 102486 w 160716"/>
              <a:gd name="connsiteY37" fmla="*/ 130437 h 204040"/>
              <a:gd name="connsiteX38" fmla="*/ 147207 w 160716"/>
              <a:gd name="connsiteY38" fmla="*/ 130437 h 204040"/>
              <a:gd name="connsiteX39" fmla="*/ 156757 w 160716"/>
              <a:gd name="connsiteY39" fmla="*/ 135095 h 204040"/>
              <a:gd name="connsiteX40" fmla="*/ 160717 w 160716"/>
              <a:gd name="connsiteY40" fmla="*/ 145111 h 204040"/>
              <a:gd name="connsiteX41" fmla="*/ 156757 w 160716"/>
              <a:gd name="connsiteY41" fmla="*/ 155243 h 204040"/>
              <a:gd name="connsiteX42" fmla="*/ 147207 w 160716"/>
              <a:gd name="connsiteY42" fmla="*/ 159785 h 204040"/>
              <a:gd name="connsiteX43" fmla="*/ 102486 w 160716"/>
              <a:gd name="connsiteY43" fmla="*/ 159552 h 204040"/>
              <a:gd name="connsiteX44" fmla="*/ 102486 w 160716"/>
              <a:gd name="connsiteY44" fmla="*/ 184242 h 204040"/>
              <a:gd name="connsiteX45" fmla="*/ 80824 w 160716"/>
              <a:gd name="connsiteY45" fmla="*/ 204041 h 204040"/>
              <a:gd name="connsiteX46" fmla="*/ 64869 w 160716"/>
              <a:gd name="connsiteY46" fmla="*/ 199149 h 204040"/>
              <a:gd name="connsiteX47" fmla="*/ 58697 w 160716"/>
              <a:gd name="connsiteY47" fmla="*/ 184242 h 204040"/>
              <a:gd name="connsiteX48" fmla="*/ 58697 w 160716"/>
              <a:gd name="connsiteY48" fmla="*/ 160018 h 204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60716" h="204040">
                <a:moveTo>
                  <a:pt x="58697" y="160018"/>
                </a:moveTo>
                <a:lnTo>
                  <a:pt x="13742" y="160018"/>
                </a:lnTo>
                <a:cubicBezTo>
                  <a:pt x="9550" y="159708"/>
                  <a:pt x="6328" y="157961"/>
                  <a:pt x="4076" y="154777"/>
                </a:cubicBezTo>
                <a:cubicBezTo>
                  <a:pt x="1824" y="151594"/>
                  <a:pt x="466" y="148061"/>
                  <a:pt x="0" y="144179"/>
                </a:cubicBezTo>
                <a:cubicBezTo>
                  <a:pt x="466" y="140297"/>
                  <a:pt x="1824" y="137114"/>
                  <a:pt x="4076" y="134630"/>
                </a:cubicBezTo>
                <a:cubicBezTo>
                  <a:pt x="6328" y="132145"/>
                  <a:pt x="9550" y="130747"/>
                  <a:pt x="13742" y="130437"/>
                </a:cubicBezTo>
                <a:lnTo>
                  <a:pt x="58697" y="130437"/>
                </a:lnTo>
                <a:lnTo>
                  <a:pt x="58697" y="115763"/>
                </a:lnTo>
                <a:lnTo>
                  <a:pt x="13742" y="115530"/>
                </a:lnTo>
                <a:cubicBezTo>
                  <a:pt x="9550" y="115219"/>
                  <a:pt x="6328" y="113744"/>
                  <a:pt x="4076" y="111104"/>
                </a:cubicBezTo>
                <a:cubicBezTo>
                  <a:pt x="1824" y="108465"/>
                  <a:pt x="466" y="105126"/>
                  <a:pt x="0" y="101089"/>
                </a:cubicBezTo>
                <a:cubicBezTo>
                  <a:pt x="466" y="97206"/>
                  <a:pt x="1824" y="94023"/>
                  <a:pt x="4076" y="91539"/>
                </a:cubicBezTo>
                <a:cubicBezTo>
                  <a:pt x="6328" y="89054"/>
                  <a:pt x="9550" y="87657"/>
                  <a:pt x="13742" y="87346"/>
                </a:cubicBezTo>
                <a:lnTo>
                  <a:pt x="47283" y="87346"/>
                </a:lnTo>
                <a:lnTo>
                  <a:pt x="16072" y="32376"/>
                </a:lnTo>
                <a:cubicBezTo>
                  <a:pt x="14519" y="30513"/>
                  <a:pt x="13044" y="28145"/>
                  <a:pt x="11646" y="25272"/>
                </a:cubicBezTo>
                <a:cubicBezTo>
                  <a:pt x="10249" y="22400"/>
                  <a:pt x="9627" y="19255"/>
                  <a:pt x="9783" y="15839"/>
                </a:cubicBezTo>
                <a:cubicBezTo>
                  <a:pt x="10559" y="11491"/>
                  <a:pt x="12112" y="7958"/>
                  <a:pt x="14441" y="5241"/>
                </a:cubicBezTo>
                <a:cubicBezTo>
                  <a:pt x="16770" y="2523"/>
                  <a:pt x="21118" y="776"/>
                  <a:pt x="27485" y="0"/>
                </a:cubicBezTo>
                <a:cubicBezTo>
                  <a:pt x="31212" y="311"/>
                  <a:pt x="34550" y="1592"/>
                  <a:pt x="37501" y="3843"/>
                </a:cubicBezTo>
                <a:cubicBezTo>
                  <a:pt x="40451" y="6095"/>
                  <a:pt x="42858" y="8541"/>
                  <a:pt x="44721" y="11180"/>
                </a:cubicBezTo>
                <a:lnTo>
                  <a:pt x="80126" y="75933"/>
                </a:lnTo>
                <a:lnTo>
                  <a:pt x="119024" y="10714"/>
                </a:lnTo>
                <a:cubicBezTo>
                  <a:pt x="120887" y="8075"/>
                  <a:pt x="123294" y="5745"/>
                  <a:pt x="126244" y="3727"/>
                </a:cubicBezTo>
                <a:cubicBezTo>
                  <a:pt x="129195" y="1708"/>
                  <a:pt x="132533" y="466"/>
                  <a:pt x="136260" y="0"/>
                </a:cubicBezTo>
                <a:cubicBezTo>
                  <a:pt x="138589" y="155"/>
                  <a:pt x="140724" y="466"/>
                  <a:pt x="142665" y="932"/>
                </a:cubicBezTo>
                <a:cubicBezTo>
                  <a:pt x="144606" y="1398"/>
                  <a:pt x="146315" y="2174"/>
                  <a:pt x="147790" y="3261"/>
                </a:cubicBezTo>
                <a:cubicBezTo>
                  <a:pt x="149265" y="4348"/>
                  <a:pt x="150507" y="5901"/>
                  <a:pt x="151516" y="7919"/>
                </a:cubicBezTo>
                <a:cubicBezTo>
                  <a:pt x="152526" y="9938"/>
                  <a:pt x="153263" y="12578"/>
                  <a:pt x="153729" y="15839"/>
                </a:cubicBezTo>
                <a:cubicBezTo>
                  <a:pt x="153729" y="20342"/>
                  <a:pt x="152176" y="24612"/>
                  <a:pt x="149071" y="28650"/>
                </a:cubicBezTo>
                <a:lnTo>
                  <a:pt x="112968" y="87346"/>
                </a:lnTo>
                <a:lnTo>
                  <a:pt x="147207" y="87346"/>
                </a:lnTo>
                <a:cubicBezTo>
                  <a:pt x="151245" y="87657"/>
                  <a:pt x="154428" y="89054"/>
                  <a:pt x="156757" y="91539"/>
                </a:cubicBezTo>
                <a:cubicBezTo>
                  <a:pt x="159086" y="94023"/>
                  <a:pt x="160406" y="97206"/>
                  <a:pt x="160717" y="101089"/>
                </a:cubicBezTo>
                <a:cubicBezTo>
                  <a:pt x="160406" y="105126"/>
                  <a:pt x="159048" y="108542"/>
                  <a:pt x="156641" y="111337"/>
                </a:cubicBezTo>
                <a:cubicBezTo>
                  <a:pt x="154234" y="114132"/>
                  <a:pt x="151012" y="115685"/>
                  <a:pt x="146974" y="115996"/>
                </a:cubicBezTo>
                <a:lnTo>
                  <a:pt x="102486" y="116229"/>
                </a:lnTo>
                <a:lnTo>
                  <a:pt x="102486" y="130437"/>
                </a:lnTo>
                <a:lnTo>
                  <a:pt x="147207" y="130437"/>
                </a:lnTo>
                <a:cubicBezTo>
                  <a:pt x="151245" y="130747"/>
                  <a:pt x="154428" y="132300"/>
                  <a:pt x="156757" y="135095"/>
                </a:cubicBezTo>
                <a:cubicBezTo>
                  <a:pt x="159086" y="137890"/>
                  <a:pt x="160406" y="141229"/>
                  <a:pt x="160717" y="145111"/>
                </a:cubicBezTo>
                <a:cubicBezTo>
                  <a:pt x="160406" y="149148"/>
                  <a:pt x="159086" y="152526"/>
                  <a:pt x="156757" y="155243"/>
                </a:cubicBezTo>
                <a:cubicBezTo>
                  <a:pt x="154428" y="157961"/>
                  <a:pt x="151245" y="159475"/>
                  <a:pt x="147207" y="159785"/>
                </a:cubicBezTo>
                <a:lnTo>
                  <a:pt x="102486" y="159552"/>
                </a:lnTo>
                <a:lnTo>
                  <a:pt x="102486" y="184242"/>
                </a:lnTo>
                <a:cubicBezTo>
                  <a:pt x="101865" y="197441"/>
                  <a:pt x="94644" y="204041"/>
                  <a:pt x="80824" y="204041"/>
                </a:cubicBezTo>
                <a:cubicBezTo>
                  <a:pt x="73992" y="204041"/>
                  <a:pt x="68673" y="202410"/>
                  <a:pt x="64869" y="199149"/>
                </a:cubicBezTo>
                <a:cubicBezTo>
                  <a:pt x="61065" y="195888"/>
                  <a:pt x="59007" y="190919"/>
                  <a:pt x="58697" y="184242"/>
                </a:cubicBezTo>
                <a:lnTo>
                  <a:pt x="58697" y="160018"/>
                </a:lnTo>
                <a:close/>
              </a:path>
            </a:pathLst>
          </a:custGeom>
          <a:gradFill>
            <a:gsLst>
              <a:gs pos="0">
                <a:srgbClr val="3D3D3D">
                  <a:alpha val="0"/>
                </a:srgbClr>
              </a:gs>
              <a:gs pos="100000">
                <a:schemeClr val="bg1">
                  <a:lumMod val="50000"/>
                </a:schemeClr>
              </a:gs>
            </a:gsLst>
            <a:lin ang="5400000" scaled="0"/>
          </a:gradFill>
          <a:ln w="2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5" name="图形 57">
            <a:extLst>
              <a:ext uri="{FF2B5EF4-FFF2-40B4-BE49-F238E27FC236}">
                <a16:creationId xmlns:a16="http://schemas.microsoft.com/office/drawing/2014/main" xmlns="" id="{44EC682B-D618-49FA-A978-443136974630}"/>
              </a:ext>
            </a:extLst>
          </p:cNvPr>
          <p:cNvSpPr/>
          <p:nvPr/>
        </p:nvSpPr>
        <p:spPr>
          <a:xfrm rot="5400000">
            <a:off x="11766040" y="1722483"/>
            <a:ext cx="388498" cy="389007"/>
          </a:xfrm>
          <a:custGeom>
            <a:avLst/>
            <a:gdLst>
              <a:gd name="connsiteX0" fmla="*/ 129986 w 197566"/>
              <a:gd name="connsiteY0" fmla="*/ 197446 h 197825"/>
              <a:gd name="connsiteX1" fmla="*/ 196462 w 197566"/>
              <a:gd name="connsiteY1" fmla="*/ 151433 h 197825"/>
              <a:gd name="connsiteX2" fmla="*/ 197567 w 197566"/>
              <a:gd name="connsiteY2" fmla="*/ 149336 h 197825"/>
              <a:gd name="connsiteX3" fmla="*/ 196462 w 197566"/>
              <a:gd name="connsiteY3" fmla="*/ 147251 h 197825"/>
              <a:gd name="connsiteX4" fmla="*/ 129986 w 197566"/>
              <a:gd name="connsiteY4" fmla="*/ 101213 h 197825"/>
              <a:gd name="connsiteX5" fmla="*/ 127467 w 197566"/>
              <a:gd name="connsiteY5" fmla="*/ 101163 h 197825"/>
              <a:gd name="connsiteX6" fmla="*/ 126338 w 197566"/>
              <a:gd name="connsiteY6" fmla="*/ 103509 h 197825"/>
              <a:gd name="connsiteX7" fmla="*/ 126338 w 197566"/>
              <a:gd name="connsiteY7" fmla="*/ 136207 h 197825"/>
              <a:gd name="connsiteX8" fmla="*/ 70100 w 197566"/>
              <a:gd name="connsiteY8" fmla="*/ 136207 h 197825"/>
              <a:gd name="connsiteX9" fmla="*/ 32127 w 197566"/>
              <a:gd name="connsiteY9" fmla="*/ 113771 h 197825"/>
              <a:gd name="connsiteX10" fmla="*/ 56226 w 197566"/>
              <a:gd name="connsiteY10" fmla="*/ 156372 h 197825"/>
              <a:gd name="connsiteX11" fmla="*/ 75944 w 197566"/>
              <a:gd name="connsiteY11" fmla="*/ 162452 h 197825"/>
              <a:gd name="connsiteX12" fmla="*/ 125966 w 197566"/>
              <a:gd name="connsiteY12" fmla="*/ 162452 h 197825"/>
              <a:gd name="connsiteX13" fmla="*/ 125966 w 197566"/>
              <a:gd name="connsiteY13" fmla="*/ 195164 h 197825"/>
              <a:gd name="connsiteX14" fmla="*/ 127356 w 197566"/>
              <a:gd name="connsiteY14" fmla="*/ 197483 h 197825"/>
              <a:gd name="connsiteX15" fmla="*/ 129986 w 197566"/>
              <a:gd name="connsiteY15" fmla="*/ 197446 h 197825"/>
              <a:gd name="connsiteX16" fmla="*/ 67556 w 197566"/>
              <a:gd name="connsiteY16" fmla="*/ 438 h 197825"/>
              <a:gd name="connsiteX17" fmla="*/ 1104 w 197566"/>
              <a:gd name="connsiteY17" fmla="*/ 46451 h 197825"/>
              <a:gd name="connsiteX18" fmla="*/ 0 w 197566"/>
              <a:gd name="connsiteY18" fmla="*/ 48548 h 197825"/>
              <a:gd name="connsiteX19" fmla="*/ 1104 w 197566"/>
              <a:gd name="connsiteY19" fmla="*/ 50645 h 197825"/>
              <a:gd name="connsiteX20" fmla="*/ 67556 w 197566"/>
              <a:gd name="connsiteY20" fmla="*/ 96646 h 197825"/>
              <a:gd name="connsiteX21" fmla="*/ 70075 w 197566"/>
              <a:gd name="connsiteY21" fmla="*/ 96708 h 197825"/>
              <a:gd name="connsiteX22" fmla="*/ 71216 w 197566"/>
              <a:gd name="connsiteY22" fmla="*/ 94363 h 197825"/>
              <a:gd name="connsiteX23" fmla="*/ 71216 w 197566"/>
              <a:gd name="connsiteY23" fmla="*/ 61665 h 197825"/>
              <a:gd name="connsiteX24" fmla="*/ 127455 w 197566"/>
              <a:gd name="connsiteY24" fmla="*/ 61665 h 197825"/>
              <a:gd name="connsiteX25" fmla="*/ 165427 w 197566"/>
              <a:gd name="connsiteY25" fmla="*/ 84113 h 197825"/>
              <a:gd name="connsiteX26" fmla="*/ 141328 w 197566"/>
              <a:gd name="connsiteY26" fmla="*/ 41512 h 197825"/>
              <a:gd name="connsiteX27" fmla="*/ 121598 w 197566"/>
              <a:gd name="connsiteY27" fmla="*/ 35432 h 197825"/>
              <a:gd name="connsiteX28" fmla="*/ 71254 w 197566"/>
              <a:gd name="connsiteY28" fmla="*/ 35432 h 197825"/>
              <a:gd name="connsiteX29" fmla="*/ 71254 w 197566"/>
              <a:gd name="connsiteY29" fmla="*/ 2709 h 197825"/>
              <a:gd name="connsiteX30" fmla="*/ 70112 w 197566"/>
              <a:gd name="connsiteY30" fmla="*/ 351 h 197825"/>
              <a:gd name="connsiteX31" fmla="*/ 67568 w 197566"/>
              <a:gd name="connsiteY31" fmla="*/ 425 h 197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97566" h="197825">
                <a:moveTo>
                  <a:pt x="129986" y="197446"/>
                </a:moveTo>
                <a:lnTo>
                  <a:pt x="196462" y="151433"/>
                </a:lnTo>
                <a:cubicBezTo>
                  <a:pt x="197158" y="150962"/>
                  <a:pt x="197571" y="150175"/>
                  <a:pt x="197567" y="149336"/>
                </a:cubicBezTo>
                <a:cubicBezTo>
                  <a:pt x="197567" y="148501"/>
                  <a:pt x="197154" y="147720"/>
                  <a:pt x="196462" y="147251"/>
                </a:cubicBezTo>
                <a:lnTo>
                  <a:pt x="129986" y="101213"/>
                </a:lnTo>
                <a:cubicBezTo>
                  <a:pt x="129233" y="100693"/>
                  <a:pt x="128241" y="100673"/>
                  <a:pt x="127467" y="101163"/>
                </a:cubicBezTo>
                <a:cubicBezTo>
                  <a:pt x="126678" y="101669"/>
                  <a:pt x="126241" y="102576"/>
                  <a:pt x="126338" y="103509"/>
                </a:cubicBezTo>
                <a:lnTo>
                  <a:pt x="126338" y="136207"/>
                </a:lnTo>
                <a:lnTo>
                  <a:pt x="70100" y="136207"/>
                </a:lnTo>
                <a:cubicBezTo>
                  <a:pt x="70100" y="136207"/>
                  <a:pt x="39784" y="136976"/>
                  <a:pt x="32127" y="113771"/>
                </a:cubicBezTo>
                <a:cubicBezTo>
                  <a:pt x="33760" y="130745"/>
                  <a:pt x="42519" y="146229"/>
                  <a:pt x="56226" y="156372"/>
                </a:cubicBezTo>
                <a:cubicBezTo>
                  <a:pt x="62058" y="160430"/>
                  <a:pt x="68933" y="162552"/>
                  <a:pt x="75944" y="162452"/>
                </a:cubicBezTo>
                <a:lnTo>
                  <a:pt x="125966" y="162452"/>
                </a:lnTo>
                <a:lnTo>
                  <a:pt x="125966" y="195164"/>
                </a:lnTo>
                <a:cubicBezTo>
                  <a:pt x="126015" y="196131"/>
                  <a:pt x="126537" y="197025"/>
                  <a:pt x="127356" y="197483"/>
                </a:cubicBezTo>
                <a:cubicBezTo>
                  <a:pt x="128173" y="197952"/>
                  <a:pt x="129182" y="197938"/>
                  <a:pt x="129986" y="197446"/>
                </a:cubicBezTo>
                <a:close/>
                <a:moveTo>
                  <a:pt x="67556" y="438"/>
                </a:moveTo>
                <a:lnTo>
                  <a:pt x="1104" y="46451"/>
                </a:lnTo>
                <a:cubicBezTo>
                  <a:pt x="410" y="46923"/>
                  <a:pt x="-4" y="47709"/>
                  <a:pt x="0" y="48548"/>
                </a:cubicBezTo>
                <a:cubicBezTo>
                  <a:pt x="0" y="49392"/>
                  <a:pt x="422" y="50186"/>
                  <a:pt x="1104" y="50645"/>
                </a:cubicBezTo>
                <a:lnTo>
                  <a:pt x="67556" y="96646"/>
                </a:lnTo>
                <a:cubicBezTo>
                  <a:pt x="68325" y="97168"/>
                  <a:pt x="69293" y="97192"/>
                  <a:pt x="70075" y="96708"/>
                </a:cubicBezTo>
                <a:cubicBezTo>
                  <a:pt x="70869" y="96206"/>
                  <a:pt x="71310" y="95298"/>
                  <a:pt x="71216" y="94363"/>
                </a:cubicBezTo>
                <a:lnTo>
                  <a:pt x="71216" y="61665"/>
                </a:lnTo>
                <a:lnTo>
                  <a:pt x="127455" y="61665"/>
                </a:lnTo>
                <a:cubicBezTo>
                  <a:pt x="127455" y="61665"/>
                  <a:pt x="157758" y="60920"/>
                  <a:pt x="165427" y="84113"/>
                </a:cubicBezTo>
                <a:cubicBezTo>
                  <a:pt x="163795" y="67139"/>
                  <a:pt x="155036" y="51655"/>
                  <a:pt x="141328" y="41512"/>
                </a:cubicBezTo>
                <a:cubicBezTo>
                  <a:pt x="135551" y="37469"/>
                  <a:pt x="128649" y="35342"/>
                  <a:pt x="121598" y="35432"/>
                </a:cubicBezTo>
                <a:lnTo>
                  <a:pt x="71254" y="35432"/>
                </a:lnTo>
                <a:lnTo>
                  <a:pt x="71254" y="2709"/>
                </a:lnTo>
                <a:cubicBezTo>
                  <a:pt x="71353" y="1770"/>
                  <a:pt x="70910" y="856"/>
                  <a:pt x="70112" y="351"/>
                </a:cubicBezTo>
                <a:cubicBezTo>
                  <a:pt x="69327" y="-143"/>
                  <a:pt x="68322" y="-113"/>
                  <a:pt x="67568" y="425"/>
                </a:cubicBezTo>
                <a:close/>
              </a:path>
            </a:pathLst>
          </a:custGeom>
          <a:gradFill>
            <a:gsLst>
              <a:gs pos="0">
                <a:srgbClr val="3D3D3D">
                  <a:alpha val="0"/>
                </a:srgbClr>
              </a:gs>
              <a:gs pos="100000">
                <a:schemeClr val="bg1">
                  <a:lumMod val="50000"/>
                </a:schemeClr>
              </a:gs>
            </a:gsLst>
            <a:lin ang="5400000" scaled="0"/>
          </a:gradFill>
          <a:ln w="22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6" name="图形 58">
            <a:extLst>
              <a:ext uri="{FF2B5EF4-FFF2-40B4-BE49-F238E27FC236}">
                <a16:creationId xmlns:a16="http://schemas.microsoft.com/office/drawing/2014/main" xmlns="" id="{C714CB5E-B316-41A0-969D-6619910191C9}"/>
              </a:ext>
            </a:extLst>
          </p:cNvPr>
          <p:cNvSpPr/>
          <p:nvPr/>
        </p:nvSpPr>
        <p:spPr>
          <a:xfrm>
            <a:off x="11818581" y="4779456"/>
            <a:ext cx="373419" cy="362388"/>
          </a:xfrm>
          <a:custGeom>
            <a:avLst/>
            <a:gdLst>
              <a:gd name="connsiteX0" fmla="*/ 184466 w 192213"/>
              <a:gd name="connsiteY0" fmla="*/ 186531 h 186535"/>
              <a:gd name="connsiteX1" fmla="*/ 10406 w 192213"/>
              <a:gd name="connsiteY1" fmla="*/ 186535 h 186535"/>
              <a:gd name="connsiteX2" fmla="*/ 2415 w 192213"/>
              <a:gd name="connsiteY2" fmla="*/ 178544 h 186535"/>
              <a:gd name="connsiteX3" fmla="*/ 2415 w 192213"/>
              <a:gd name="connsiteY3" fmla="*/ 129202 h 186535"/>
              <a:gd name="connsiteX4" fmla="*/ 10666 w 192213"/>
              <a:gd name="connsiteY4" fmla="*/ 121011 h 186535"/>
              <a:gd name="connsiteX5" fmla="*/ 34205 w 192213"/>
              <a:gd name="connsiteY5" fmla="*/ 139538 h 186535"/>
              <a:gd name="connsiteX6" fmla="*/ 44766 w 192213"/>
              <a:gd name="connsiteY6" fmla="*/ 142718 h 186535"/>
              <a:gd name="connsiteX7" fmla="*/ 71745 w 192213"/>
              <a:gd name="connsiteY7" fmla="*/ 109960 h 186535"/>
              <a:gd name="connsiteX8" fmla="*/ 82351 w 192213"/>
              <a:gd name="connsiteY8" fmla="*/ 104895 h 186535"/>
              <a:gd name="connsiteX9" fmla="*/ 105567 w 192213"/>
              <a:gd name="connsiteY9" fmla="*/ 125108 h 186535"/>
              <a:gd name="connsiteX10" fmla="*/ 117944 w 192213"/>
              <a:gd name="connsiteY10" fmla="*/ 129202 h 186535"/>
              <a:gd name="connsiteX11" fmla="*/ 175709 w 192213"/>
              <a:gd name="connsiteY11" fmla="*/ 59586 h 186535"/>
              <a:gd name="connsiteX12" fmla="*/ 192213 w 192213"/>
              <a:gd name="connsiteY12" fmla="*/ 63681 h 186535"/>
              <a:gd name="connsiteX13" fmla="*/ 192213 w 192213"/>
              <a:gd name="connsiteY13" fmla="*/ 178544 h 186535"/>
              <a:gd name="connsiteX14" fmla="*/ 184465 w 192213"/>
              <a:gd name="connsiteY14" fmla="*/ 186531 h 186535"/>
              <a:gd name="connsiteX15" fmla="*/ 116723 w 192213"/>
              <a:gd name="connsiteY15" fmla="*/ 101033 h 186535"/>
              <a:gd name="connsiteX16" fmla="*/ 107975 w 192213"/>
              <a:gd name="connsiteY16" fmla="*/ 105883 h 186535"/>
              <a:gd name="connsiteX17" fmla="*/ 98412 w 192213"/>
              <a:gd name="connsiteY17" fmla="*/ 102952 h 186535"/>
              <a:gd name="connsiteX18" fmla="*/ 72225 w 192213"/>
              <a:gd name="connsiteY18" fmla="*/ 80898 h 186535"/>
              <a:gd name="connsiteX19" fmla="*/ 45924 w 192213"/>
              <a:gd name="connsiteY19" fmla="*/ 115615 h 186535"/>
              <a:gd name="connsiteX20" fmla="*/ 37243 w 192213"/>
              <a:gd name="connsiteY20" fmla="*/ 120594 h 186535"/>
              <a:gd name="connsiteX21" fmla="*/ 35735 w 192213"/>
              <a:gd name="connsiteY21" fmla="*/ 120684 h 186535"/>
              <a:gd name="connsiteX22" fmla="*/ 27644 w 192213"/>
              <a:gd name="connsiteY22" fmla="*/ 117788 h 186535"/>
              <a:gd name="connsiteX23" fmla="*/ 4690 w 192213"/>
              <a:gd name="connsiteY23" fmla="*/ 99007 h 186535"/>
              <a:gd name="connsiteX24" fmla="*/ 2889 w 192213"/>
              <a:gd name="connsiteY24" fmla="*/ 81016 h 186535"/>
              <a:gd name="connsiteX25" fmla="*/ 20874 w 192213"/>
              <a:gd name="connsiteY25" fmla="*/ 79215 h 186535"/>
              <a:gd name="connsiteX26" fmla="*/ 33563 w 192213"/>
              <a:gd name="connsiteY26" fmla="*/ 89595 h 186535"/>
              <a:gd name="connsiteX27" fmla="*/ 59977 w 192213"/>
              <a:gd name="connsiteY27" fmla="*/ 54726 h 186535"/>
              <a:gd name="connsiteX28" fmla="*/ 68745 w 192213"/>
              <a:gd name="connsiteY28" fmla="*/ 49739 h 186535"/>
              <a:gd name="connsiteX29" fmla="*/ 78399 w 192213"/>
              <a:gd name="connsiteY29" fmla="*/ 52662 h 186535"/>
              <a:gd name="connsiteX30" fmla="*/ 104728 w 192213"/>
              <a:gd name="connsiteY30" fmla="*/ 74840 h 186535"/>
              <a:gd name="connsiteX31" fmla="*/ 138747 w 192213"/>
              <a:gd name="connsiteY31" fmla="*/ 32170 h 186535"/>
              <a:gd name="connsiteX32" fmla="*/ 129267 w 192213"/>
              <a:gd name="connsiteY32" fmla="*/ 24295 h 186535"/>
              <a:gd name="connsiteX33" fmla="*/ 132587 w 192213"/>
              <a:gd name="connsiteY33" fmla="*/ 10849 h 186535"/>
              <a:gd name="connsiteX34" fmla="*/ 181890 w 192213"/>
              <a:gd name="connsiteY34" fmla="*/ 420 h 186535"/>
              <a:gd name="connsiteX35" fmla="*/ 187769 w 192213"/>
              <a:gd name="connsiteY35" fmla="*/ 9750 h 186535"/>
              <a:gd name="connsiteX36" fmla="*/ 116724 w 192213"/>
              <a:gd name="connsiteY36" fmla="*/ 101032 h 186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92213" h="186535">
                <a:moveTo>
                  <a:pt x="184466" y="186531"/>
                </a:moveTo>
                <a:lnTo>
                  <a:pt x="10406" y="186535"/>
                </a:lnTo>
                <a:cubicBezTo>
                  <a:pt x="6241" y="186531"/>
                  <a:pt x="2425" y="182703"/>
                  <a:pt x="2415" y="178544"/>
                </a:cubicBezTo>
                <a:lnTo>
                  <a:pt x="2415" y="129202"/>
                </a:lnTo>
                <a:cubicBezTo>
                  <a:pt x="2415" y="121187"/>
                  <a:pt x="6440" y="116992"/>
                  <a:pt x="10666" y="121011"/>
                </a:cubicBezTo>
                <a:lnTo>
                  <a:pt x="34205" y="139538"/>
                </a:lnTo>
                <a:cubicBezTo>
                  <a:pt x="37368" y="142246"/>
                  <a:pt x="42121" y="145930"/>
                  <a:pt x="44766" y="142718"/>
                </a:cubicBezTo>
                <a:lnTo>
                  <a:pt x="71745" y="109960"/>
                </a:lnTo>
                <a:cubicBezTo>
                  <a:pt x="74391" y="106749"/>
                  <a:pt x="79163" y="102215"/>
                  <a:pt x="82351" y="104895"/>
                </a:cubicBezTo>
                <a:lnTo>
                  <a:pt x="105567" y="125108"/>
                </a:lnTo>
                <a:cubicBezTo>
                  <a:pt x="108753" y="127785"/>
                  <a:pt x="115351" y="132460"/>
                  <a:pt x="117944" y="129202"/>
                </a:cubicBezTo>
                <a:lnTo>
                  <a:pt x="175709" y="59586"/>
                </a:lnTo>
                <a:cubicBezTo>
                  <a:pt x="183512" y="50679"/>
                  <a:pt x="192213" y="52769"/>
                  <a:pt x="192213" y="63681"/>
                </a:cubicBezTo>
                <a:cubicBezTo>
                  <a:pt x="192213" y="71813"/>
                  <a:pt x="192213" y="178544"/>
                  <a:pt x="192213" y="178544"/>
                </a:cubicBezTo>
                <a:cubicBezTo>
                  <a:pt x="192213" y="182703"/>
                  <a:pt x="188629" y="186535"/>
                  <a:pt x="184465" y="186531"/>
                </a:cubicBezTo>
                <a:close/>
                <a:moveTo>
                  <a:pt x="116723" y="101033"/>
                </a:moveTo>
                <a:cubicBezTo>
                  <a:pt x="114585" y="103772"/>
                  <a:pt x="111428" y="105520"/>
                  <a:pt x="107975" y="105883"/>
                </a:cubicBezTo>
                <a:cubicBezTo>
                  <a:pt x="104515" y="106293"/>
                  <a:pt x="101068" y="105185"/>
                  <a:pt x="98412" y="102952"/>
                </a:cubicBezTo>
                <a:lnTo>
                  <a:pt x="72225" y="80898"/>
                </a:lnTo>
                <a:lnTo>
                  <a:pt x="45924" y="115615"/>
                </a:lnTo>
                <a:cubicBezTo>
                  <a:pt x="43822" y="118381"/>
                  <a:pt x="40693" y="120184"/>
                  <a:pt x="37243" y="120594"/>
                </a:cubicBezTo>
                <a:cubicBezTo>
                  <a:pt x="36742" y="120652"/>
                  <a:pt x="36238" y="120684"/>
                  <a:pt x="35735" y="120684"/>
                </a:cubicBezTo>
                <a:cubicBezTo>
                  <a:pt x="32803" y="120684"/>
                  <a:pt x="29938" y="119669"/>
                  <a:pt x="27644" y="117788"/>
                </a:cubicBezTo>
                <a:lnTo>
                  <a:pt x="4690" y="99007"/>
                </a:lnTo>
                <a:cubicBezTo>
                  <a:pt x="-775" y="94539"/>
                  <a:pt x="-1581" y="86482"/>
                  <a:pt x="2889" y="81016"/>
                </a:cubicBezTo>
                <a:cubicBezTo>
                  <a:pt x="7355" y="75544"/>
                  <a:pt x="15411" y="74744"/>
                  <a:pt x="20874" y="79215"/>
                </a:cubicBezTo>
                <a:lnTo>
                  <a:pt x="33563" y="89595"/>
                </a:lnTo>
                <a:lnTo>
                  <a:pt x="59977" y="54726"/>
                </a:lnTo>
                <a:cubicBezTo>
                  <a:pt x="62095" y="51928"/>
                  <a:pt x="65264" y="50129"/>
                  <a:pt x="68745" y="49739"/>
                </a:cubicBezTo>
                <a:cubicBezTo>
                  <a:pt x="72251" y="49357"/>
                  <a:pt x="75718" y="50414"/>
                  <a:pt x="78399" y="52662"/>
                </a:cubicBezTo>
                <a:lnTo>
                  <a:pt x="104728" y="74840"/>
                </a:lnTo>
                <a:lnTo>
                  <a:pt x="138747" y="32170"/>
                </a:lnTo>
                <a:lnTo>
                  <a:pt x="129267" y="24295"/>
                </a:lnTo>
                <a:cubicBezTo>
                  <a:pt x="122540" y="18709"/>
                  <a:pt x="124034" y="12657"/>
                  <a:pt x="132587" y="10849"/>
                </a:cubicBezTo>
                <a:lnTo>
                  <a:pt x="181890" y="420"/>
                </a:lnTo>
                <a:cubicBezTo>
                  <a:pt x="190442" y="-1388"/>
                  <a:pt x="193088" y="2808"/>
                  <a:pt x="187769" y="9750"/>
                </a:cubicBezTo>
                <a:lnTo>
                  <a:pt x="116724" y="101032"/>
                </a:lnTo>
                <a:close/>
              </a:path>
            </a:pathLst>
          </a:custGeom>
          <a:gradFill>
            <a:gsLst>
              <a:gs pos="0">
                <a:srgbClr val="3D3D3D">
                  <a:alpha val="0"/>
                </a:srgbClr>
              </a:gs>
              <a:gs pos="100000">
                <a:schemeClr val="bg1">
                  <a:lumMod val="50000"/>
                </a:schemeClr>
              </a:gs>
            </a:gsLst>
            <a:lin ang="5400000" scaled="0"/>
          </a:gradFill>
          <a:ln w="2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7" name="图形 59">
            <a:extLst>
              <a:ext uri="{FF2B5EF4-FFF2-40B4-BE49-F238E27FC236}">
                <a16:creationId xmlns:a16="http://schemas.microsoft.com/office/drawing/2014/main" xmlns="" id="{30F0F59B-CE80-4362-95F5-6FE746CA8BDB}"/>
              </a:ext>
            </a:extLst>
          </p:cNvPr>
          <p:cNvSpPr/>
          <p:nvPr/>
        </p:nvSpPr>
        <p:spPr>
          <a:xfrm>
            <a:off x="11781374" y="6462164"/>
            <a:ext cx="373382" cy="367549"/>
          </a:xfrm>
          <a:custGeom>
            <a:avLst/>
            <a:gdLst>
              <a:gd name="connsiteX0" fmla="*/ 277111 w 373382"/>
              <a:gd name="connsiteY0" fmla="*/ 112718 h 367549"/>
              <a:gd name="connsiteX1" fmla="*/ 276856 w 373382"/>
              <a:gd name="connsiteY1" fmla="*/ 120704 h 367549"/>
              <a:gd name="connsiteX2" fmla="*/ 297532 w 373382"/>
              <a:gd name="connsiteY2" fmla="*/ 175003 h 367549"/>
              <a:gd name="connsiteX3" fmla="*/ 265514 w 373382"/>
              <a:gd name="connsiteY3" fmla="*/ 239877 h 367549"/>
              <a:gd name="connsiteX4" fmla="*/ 264019 w 373382"/>
              <a:gd name="connsiteY4" fmla="*/ 247426 h 367549"/>
              <a:gd name="connsiteX5" fmla="*/ 278059 w 373382"/>
              <a:gd name="connsiteY5" fmla="*/ 271786 h 367549"/>
              <a:gd name="connsiteX6" fmla="*/ 283930 w 373382"/>
              <a:gd name="connsiteY6" fmla="*/ 274630 h 367549"/>
              <a:gd name="connsiteX7" fmla="*/ 290604 w 373382"/>
              <a:gd name="connsiteY7" fmla="*/ 274192 h 367549"/>
              <a:gd name="connsiteX8" fmla="*/ 336952 w 373382"/>
              <a:gd name="connsiteY8" fmla="*/ 321489 h 367549"/>
              <a:gd name="connsiteX9" fmla="*/ 290604 w 373382"/>
              <a:gd name="connsiteY9" fmla="*/ 367548 h 367549"/>
              <a:gd name="connsiteX10" fmla="*/ 243598 w 373382"/>
              <a:gd name="connsiteY10" fmla="*/ 320869 h 367549"/>
              <a:gd name="connsiteX11" fmla="*/ 259315 w 373382"/>
              <a:gd name="connsiteY11" fmla="*/ 285934 h 367549"/>
              <a:gd name="connsiteX12" fmla="*/ 242540 w 373382"/>
              <a:gd name="connsiteY12" fmla="*/ 256907 h 367549"/>
              <a:gd name="connsiteX13" fmla="*/ 236086 w 373382"/>
              <a:gd name="connsiteY13" fmla="*/ 254172 h 367549"/>
              <a:gd name="connsiteX14" fmla="*/ 215883 w 373382"/>
              <a:gd name="connsiteY14" fmla="*/ 256688 h 367549"/>
              <a:gd name="connsiteX15" fmla="*/ 135839 w 373382"/>
              <a:gd name="connsiteY15" fmla="*/ 191304 h 367549"/>
              <a:gd name="connsiteX16" fmla="*/ 130114 w 373382"/>
              <a:gd name="connsiteY16" fmla="*/ 186672 h 367549"/>
              <a:gd name="connsiteX17" fmla="*/ 96565 w 373382"/>
              <a:gd name="connsiteY17" fmla="*/ 186672 h 367549"/>
              <a:gd name="connsiteX18" fmla="*/ 91022 w 373382"/>
              <a:gd name="connsiteY18" fmla="*/ 190720 h 367549"/>
              <a:gd name="connsiteX19" fmla="*/ 46678 w 373382"/>
              <a:gd name="connsiteY19" fmla="*/ 222774 h 367549"/>
              <a:gd name="connsiteX20" fmla="*/ 1 w 373382"/>
              <a:gd name="connsiteY20" fmla="*/ 175769 h 367549"/>
              <a:gd name="connsiteX21" fmla="*/ 47116 w 373382"/>
              <a:gd name="connsiteY21" fmla="*/ 129420 h 367549"/>
              <a:gd name="connsiteX22" fmla="*/ 90329 w 373382"/>
              <a:gd name="connsiteY22" fmla="*/ 159614 h 367549"/>
              <a:gd name="connsiteX23" fmla="*/ 95762 w 373382"/>
              <a:gd name="connsiteY23" fmla="*/ 163334 h 367549"/>
              <a:gd name="connsiteX24" fmla="*/ 130077 w 373382"/>
              <a:gd name="connsiteY24" fmla="*/ 163334 h 367549"/>
              <a:gd name="connsiteX25" fmla="*/ 135803 w 373382"/>
              <a:gd name="connsiteY25" fmla="*/ 158703 h 367549"/>
              <a:gd name="connsiteX26" fmla="*/ 215847 w 373382"/>
              <a:gd name="connsiteY26" fmla="*/ 93318 h 367549"/>
              <a:gd name="connsiteX27" fmla="*/ 250381 w 373382"/>
              <a:gd name="connsiteY27" fmla="*/ 100976 h 367549"/>
              <a:gd name="connsiteX28" fmla="*/ 257018 w 373382"/>
              <a:gd name="connsiteY28" fmla="*/ 99845 h 367549"/>
              <a:gd name="connsiteX29" fmla="*/ 283420 w 373382"/>
              <a:gd name="connsiteY29" fmla="*/ 73444 h 367549"/>
              <a:gd name="connsiteX30" fmla="*/ 284587 w 373382"/>
              <a:gd name="connsiteY30" fmla="*/ 66807 h 367549"/>
              <a:gd name="connsiteX31" fmla="*/ 280028 w 373382"/>
              <a:gd name="connsiteY31" fmla="*/ 46677 h 367549"/>
              <a:gd name="connsiteX32" fmla="*/ 326705 w 373382"/>
              <a:gd name="connsiteY32" fmla="*/ 0 h 367549"/>
              <a:gd name="connsiteX33" fmla="*/ 373383 w 373382"/>
              <a:gd name="connsiteY33" fmla="*/ 46677 h 367549"/>
              <a:gd name="connsiteX34" fmla="*/ 326705 w 373382"/>
              <a:gd name="connsiteY34" fmla="*/ 93354 h 367549"/>
              <a:gd name="connsiteX35" fmla="*/ 306576 w 373382"/>
              <a:gd name="connsiteY35" fmla="*/ 88796 h 367549"/>
              <a:gd name="connsiteX36" fmla="*/ 299939 w 373382"/>
              <a:gd name="connsiteY36" fmla="*/ 89963 h 367549"/>
              <a:gd name="connsiteX37" fmla="*/ 277111 w 373382"/>
              <a:gd name="connsiteY37" fmla="*/ 112718 h 367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373382" h="367549">
                <a:moveTo>
                  <a:pt x="277111" y="112718"/>
                </a:moveTo>
                <a:cubicBezTo>
                  <a:pt x="274923" y="114906"/>
                  <a:pt x="274813" y="118407"/>
                  <a:pt x="276856" y="120704"/>
                </a:cubicBezTo>
                <a:cubicBezTo>
                  <a:pt x="289692" y="135145"/>
                  <a:pt x="297532" y="154144"/>
                  <a:pt x="297532" y="175003"/>
                </a:cubicBezTo>
                <a:cubicBezTo>
                  <a:pt x="297532" y="201441"/>
                  <a:pt x="284988" y="224926"/>
                  <a:pt x="265514" y="239877"/>
                </a:cubicBezTo>
                <a:cubicBezTo>
                  <a:pt x="263181" y="241664"/>
                  <a:pt x="262524" y="244910"/>
                  <a:pt x="264019" y="247426"/>
                </a:cubicBezTo>
                <a:lnTo>
                  <a:pt x="278059" y="271786"/>
                </a:lnTo>
                <a:cubicBezTo>
                  <a:pt x="279262" y="273864"/>
                  <a:pt x="281560" y="274958"/>
                  <a:pt x="283930" y="274630"/>
                </a:cubicBezTo>
                <a:cubicBezTo>
                  <a:pt x="286118" y="274338"/>
                  <a:pt x="288343" y="274192"/>
                  <a:pt x="290604" y="274192"/>
                </a:cubicBezTo>
                <a:cubicBezTo>
                  <a:pt x="316166" y="274375"/>
                  <a:pt x="337281" y="295963"/>
                  <a:pt x="336952" y="321489"/>
                </a:cubicBezTo>
                <a:cubicBezTo>
                  <a:pt x="336624" y="346870"/>
                  <a:pt x="316021" y="367366"/>
                  <a:pt x="290604" y="367548"/>
                </a:cubicBezTo>
                <a:cubicBezTo>
                  <a:pt x="264749" y="367730"/>
                  <a:pt x="243598" y="346724"/>
                  <a:pt x="243598" y="320869"/>
                </a:cubicBezTo>
                <a:cubicBezTo>
                  <a:pt x="243598" y="306976"/>
                  <a:pt x="249688" y="294504"/>
                  <a:pt x="259315" y="285934"/>
                </a:cubicBezTo>
                <a:lnTo>
                  <a:pt x="242540" y="256907"/>
                </a:lnTo>
                <a:cubicBezTo>
                  <a:pt x="241228" y="254646"/>
                  <a:pt x="238602" y="253516"/>
                  <a:pt x="236086" y="254172"/>
                </a:cubicBezTo>
                <a:cubicBezTo>
                  <a:pt x="229631" y="255813"/>
                  <a:pt x="222848" y="256688"/>
                  <a:pt x="215883" y="256688"/>
                </a:cubicBezTo>
                <a:cubicBezTo>
                  <a:pt x="176354" y="256688"/>
                  <a:pt x="143388" y="228609"/>
                  <a:pt x="135839" y="191304"/>
                </a:cubicBezTo>
                <a:cubicBezTo>
                  <a:pt x="135292" y="188605"/>
                  <a:pt x="132885" y="186672"/>
                  <a:pt x="130114" y="186672"/>
                </a:cubicBezTo>
                <a:lnTo>
                  <a:pt x="96565" y="186672"/>
                </a:lnTo>
                <a:cubicBezTo>
                  <a:pt x="94048" y="186672"/>
                  <a:pt x="91824" y="188313"/>
                  <a:pt x="91022" y="190720"/>
                </a:cubicBezTo>
                <a:cubicBezTo>
                  <a:pt x="84896" y="209355"/>
                  <a:pt x="67355" y="222774"/>
                  <a:pt x="46678" y="222774"/>
                </a:cubicBezTo>
                <a:cubicBezTo>
                  <a:pt x="20787" y="222774"/>
                  <a:pt x="-181" y="201697"/>
                  <a:pt x="1" y="175769"/>
                </a:cubicBezTo>
                <a:cubicBezTo>
                  <a:pt x="147" y="150024"/>
                  <a:pt x="21371" y="129165"/>
                  <a:pt x="47116" y="129420"/>
                </a:cubicBezTo>
                <a:cubicBezTo>
                  <a:pt x="66881" y="129602"/>
                  <a:pt x="83729" y="142110"/>
                  <a:pt x="90329" y="159614"/>
                </a:cubicBezTo>
                <a:cubicBezTo>
                  <a:pt x="91167" y="161875"/>
                  <a:pt x="93355" y="163334"/>
                  <a:pt x="95762" y="163334"/>
                </a:cubicBezTo>
                <a:lnTo>
                  <a:pt x="130077" y="163334"/>
                </a:lnTo>
                <a:cubicBezTo>
                  <a:pt x="132849" y="163334"/>
                  <a:pt x="135219" y="161401"/>
                  <a:pt x="135803" y="158703"/>
                </a:cubicBezTo>
                <a:cubicBezTo>
                  <a:pt x="143351" y="121397"/>
                  <a:pt x="176317" y="93318"/>
                  <a:pt x="215847" y="93318"/>
                </a:cubicBezTo>
                <a:cubicBezTo>
                  <a:pt x="228173" y="93318"/>
                  <a:pt x="239878" y="96053"/>
                  <a:pt x="250381" y="100976"/>
                </a:cubicBezTo>
                <a:cubicBezTo>
                  <a:pt x="252605" y="102033"/>
                  <a:pt x="255267" y="101596"/>
                  <a:pt x="257018" y="99845"/>
                </a:cubicBezTo>
                <a:lnTo>
                  <a:pt x="283420" y="73444"/>
                </a:lnTo>
                <a:cubicBezTo>
                  <a:pt x="285170" y="71693"/>
                  <a:pt x="285681" y="69031"/>
                  <a:pt x="284587" y="66807"/>
                </a:cubicBezTo>
                <a:cubicBezTo>
                  <a:pt x="281669" y="60717"/>
                  <a:pt x="280028" y="53861"/>
                  <a:pt x="280028" y="46677"/>
                </a:cubicBezTo>
                <a:cubicBezTo>
                  <a:pt x="280028" y="20895"/>
                  <a:pt x="300924" y="0"/>
                  <a:pt x="326705" y="0"/>
                </a:cubicBezTo>
                <a:cubicBezTo>
                  <a:pt x="352451" y="0"/>
                  <a:pt x="373383" y="20932"/>
                  <a:pt x="373383" y="46677"/>
                </a:cubicBezTo>
                <a:cubicBezTo>
                  <a:pt x="373383" y="72459"/>
                  <a:pt x="352487" y="93354"/>
                  <a:pt x="326705" y="93354"/>
                </a:cubicBezTo>
                <a:cubicBezTo>
                  <a:pt x="319485" y="93354"/>
                  <a:pt x="312666" y="91713"/>
                  <a:pt x="306576" y="88796"/>
                </a:cubicBezTo>
                <a:cubicBezTo>
                  <a:pt x="304351" y="87739"/>
                  <a:pt x="301689" y="88213"/>
                  <a:pt x="299939" y="89963"/>
                </a:cubicBezTo>
                <a:lnTo>
                  <a:pt x="277111" y="112718"/>
                </a:lnTo>
                <a:close/>
              </a:path>
            </a:pathLst>
          </a:custGeom>
          <a:gradFill>
            <a:gsLst>
              <a:gs pos="0">
                <a:srgbClr val="3D3D3D">
                  <a:alpha val="0"/>
                </a:srgbClr>
              </a:gs>
              <a:gs pos="100000">
                <a:schemeClr val="bg1">
                  <a:lumMod val="50000"/>
                </a:schemeClr>
              </a:gs>
            </a:gsLst>
            <a:lin ang="5400000" scaled="0"/>
          </a:gradFill>
          <a:ln w="36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25C593CD-1FA8-4BAB-A40A-849FFCF28161}"/>
              </a:ext>
            </a:extLst>
          </p:cNvPr>
          <p:cNvSpPr txBox="1"/>
          <p:nvPr/>
        </p:nvSpPr>
        <p:spPr>
          <a:xfrm>
            <a:off x="5775636" y="637025"/>
            <a:ext cx="894815" cy="4646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01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67A9748E-6F75-4445-B6A8-9240A8B2BD9C}"/>
              </a:ext>
            </a:extLst>
          </p:cNvPr>
          <p:cNvSpPr txBox="1"/>
          <p:nvPr/>
        </p:nvSpPr>
        <p:spPr>
          <a:xfrm>
            <a:off x="6527081" y="2347026"/>
            <a:ext cx="894815" cy="4646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02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1919AE70-FD7F-4786-AC03-580FBFAB09F1}"/>
              </a:ext>
            </a:extLst>
          </p:cNvPr>
          <p:cNvSpPr txBox="1"/>
          <p:nvPr/>
        </p:nvSpPr>
        <p:spPr>
          <a:xfrm>
            <a:off x="6578229" y="4044704"/>
            <a:ext cx="894815" cy="4646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03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D92B5D57-22AC-44A7-95DF-FE45B542B30B}"/>
              </a:ext>
            </a:extLst>
          </p:cNvPr>
          <p:cNvSpPr txBox="1"/>
          <p:nvPr/>
        </p:nvSpPr>
        <p:spPr>
          <a:xfrm>
            <a:off x="5823180" y="5791476"/>
            <a:ext cx="894815" cy="4646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04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xmlns="" id="{CCF0D310-B11D-4C48-966D-522A9654F516}"/>
              </a:ext>
            </a:extLst>
          </p:cNvPr>
          <p:cNvGrpSpPr/>
          <p:nvPr/>
        </p:nvGrpSpPr>
        <p:grpSpPr>
          <a:xfrm>
            <a:off x="8428953" y="863359"/>
            <a:ext cx="1279395" cy="5160456"/>
            <a:chOff x="-4991960" y="863359"/>
            <a:chExt cx="1279395" cy="5160456"/>
          </a:xfrm>
        </p:grpSpPr>
        <p:cxnSp>
          <p:nvCxnSpPr>
            <p:cNvPr id="74" name="直接箭头连接符 73">
              <a:extLst>
                <a:ext uri="{FF2B5EF4-FFF2-40B4-BE49-F238E27FC236}">
                  <a16:creationId xmlns:a16="http://schemas.microsoft.com/office/drawing/2014/main" xmlns="" id="{75443EE8-31EE-4FCF-8E86-345189846F9F}"/>
                </a:ext>
              </a:extLst>
            </p:cNvPr>
            <p:cNvCxnSpPr/>
            <p:nvPr/>
          </p:nvCxnSpPr>
          <p:spPr>
            <a:xfrm>
              <a:off x="-4220435" y="2579365"/>
              <a:ext cx="507870" cy="0"/>
            </a:xfrm>
            <a:prstGeom prst="straightConnector1">
              <a:avLst/>
            </a:prstGeom>
            <a:ln w="57150">
              <a:gradFill>
                <a:gsLst>
                  <a:gs pos="0">
                    <a:srgbClr val="54FDBA">
                      <a:alpha val="0"/>
                    </a:srgbClr>
                  </a:gs>
                  <a:gs pos="62000">
                    <a:srgbClr val="54FDBA"/>
                  </a:gs>
                </a:gsLst>
                <a:lin ang="0" scaled="0"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箭头连接符 74">
              <a:extLst>
                <a:ext uri="{FF2B5EF4-FFF2-40B4-BE49-F238E27FC236}">
                  <a16:creationId xmlns:a16="http://schemas.microsoft.com/office/drawing/2014/main" xmlns="" id="{EC3FBEB4-0189-4DF6-AA01-AE4B883AB9C4}"/>
                </a:ext>
              </a:extLst>
            </p:cNvPr>
            <p:cNvCxnSpPr/>
            <p:nvPr/>
          </p:nvCxnSpPr>
          <p:spPr>
            <a:xfrm>
              <a:off x="-4220435" y="4291384"/>
              <a:ext cx="507870" cy="0"/>
            </a:xfrm>
            <a:prstGeom prst="straightConnector1">
              <a:avLst/>
            </a:prstGeom>
            <a:ln w="57150">
              <a:gradFill>
                <a:gsLst>
                  <a:gs pos="0">
                    <a:srgbClr val="54FDBA">
                      <a:alpha val="0"/>
                    </a:srgbClr>
                  </a:gs>
                  <a:gs pos="62000">
                    <a:srgbClr val="54FDBA"/>
                  </a:gs>
                </a:gsLst>
                <a:lin ang="0" scaled="0"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箭头连接符 75">
              <a:extLst>
                <a:ext uri="{FF2B5EF4-FFF2-40B4-BE49-F238E27FC236}">
                  <a16:creationId xmlns:a16="http://schemas.microsoft.com/office/drawing/2014/main" xmlns="" id="{2534E270-89E7-461A-B078-3ACB7D907BCF}"/>
                </a:ext>
              </a:extLst>
            </p:cNvPr>
            <p:cNvCxnSpPr/>
            <p:nvPr/>
          </p:nvCxnSpPr>
          <p:spPr>
            <a:xfrm>
              <a:off x="-4991960" y="863359"/>
              <a:ext cx="507870" cy="0"/>
            </a:xfrm>
            <a:prstGeom prst="straightConnector1">
              <a:avLst/>
            </a:prstGeom>
            <a:ln w="57150">
              <a:gradFill>
                <a:gsLst>
                  <a:gs pos="0">
                    <a:srgbClr val="54FDBA">
                      <a:alpha val="0"/>
                    </a:srgbClr>
                  </a:gs>
                  <a:gs pos="62000">
                    <a:srgbClr val="54FDBA"/>
                  </a:gs>
                </a:gsLst>
                <a:lin ang="0" scaled="0"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箭头连接符 76">
              <a:extLst>
                <a:ext uri="{FF2B5EF4-FFF2-40B4-BE49-F238E27FC236}">
                  <a16:creationId xmlns:a16="http://schemas.microsoft.com/office/drawing/2014/main" xmlns="" id="{C27E5145-18E2-40FD-ADC8-D2134A9B5076}"/>
                </a:ext>
              </a:extLst>
            </p:cNvPr>
            <p:cNvCxnSpPr>
              <a:cxnSpLocks/>
            </p:cNvCxnSpPr>
            <p:nvPr/>
          </p:nvCxnSpPr>
          <p:spPr>
            <a:xfrm>
              <a:off x="-4876800" y="6023815"/>
              <a:ext cx="656365" cy="0"/>
            </a:xfrm>
            <a:prstGeom prst="straightConnector1">
              <a:avLst/>
            </a:prstGeom>
            <a:ln w="57150">
              <a:gradFill>
                <a:gsLst>
                  <a:gs pos="0">
                    <a:srgbClr val="54FDBA">
                      <a:alpha val="0"/>
                    </a:srgbClr>
                  </a:gs>
                  <a:gs pos="62000">
                    <a:srgbClr val="54FDBA"/>
                  </a:gs>
                </a:gsLst>
                <a:lin ang="0" scaled="0"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664E26DD-1FA7-448C-A35E-B22BF5713B78}"/>
              </a:ext>
            </a:extLst>
          </p:cNvPr>
          <p:cNvSpPr txBox="1"/>
          <p:nvPr/>
        </p:nvSpPr>
        <p:spPr>
          <a:xfrm>
            <a:off x="6779077" y="598877"/>
            <a:ext cx="1461467" cy="4646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多元化价值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xmlns="" id="{027D9356-4A3B-4A5D-8046-07D11173BBC8}"/>
              </a:ext>
            </a:extLst>
          </p:cNvPr>
          <p:cNvSpPr txBox="1"/>
          <p:nvPr/>
        </p:nvSpPr>
        <p:spPr>
          <a:xfrm>
            <a:off x="7542176" y="2349608"/>
            <a:ext cx="1461467" cy="4646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完整化价值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01C579DB-8E77-4D77-AEFC-565CF898FB20}"/>
              </a:ext>
            </a:extLst>
          </p:cNvPr>
          <p:cNvSpPr txBox="1"/>
          <p:nvPr/>
        </p:nvSpPr>
        <p:spPr>
          <a:xfrm>
            <a:off x="7542176" y="4023818"/>
            <a:ext cx="1461467" cy="4646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金融价值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13742A39-FE45-4CB5-BBF4-79653E7FC252}"/>
              </a:ext>
            </a:extLst>
          </p:cNvPr>
          <p:cNvSpPr txBox="1"/>
          <p:nvPr/>
        </p:nvSpPr>
        <p:spPr>
          <a:xfrm>
            <a:off x="6758694" y="5757071"/>
            <a:ext cx="1461467" cy="4646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科技价值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22917853-F1C6-4188-B3F9-A9845366B931}"/>
              </a:ext>
            </a:extLst>
          </p:cNvPr>
          <p:cNvSpPr txBox="1"/>
          <p:nvPr/>
        </p:nvSpPr>
        <p:spPr>
          <a:xfrm>
            <a:off x="8860336" y="103622"/>
            <a:ext cx="1461467" cy="42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Fiat</a:t>
            </a:r>
            <a:endParaRPr lang="zh-CN" altLang="en-US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xmlns="" id="{3CF11669-E153-4B9F-B08A-F20A9CB5708C}"/>
              </a:ext>
            </a:extLst>
          </p:cNvPr>
          <p:cNvSpPr txBox="1"/>
          <p:nvPr/>
        </p:nvSpPr>
        <p:spPr>
          <a:xfrm>
            <a:off x="9114339" y="463354"/>
            <a:ext cx="2014216" cy="42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Settlement Coins</a:t>
            </a:r>
            <a:endParaRPr lang="zh-CN" altLang="en-US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xmlns="" id="{13F54C1A-81C1-427D-98B0-10C92B514D4E}"/>
              </a:ext>
            </a:extLst>
          </p:cNvPr>
          <p:cNvSpPr txBox="1"/>
          <p:nvPr/>
        </p:nvSpPr>
        <p:spPr>
          <a:xfrm>
            <a:off x="9435739" y="815357"/>
            <a:ext cx="2014216" cy="42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Stable Coins</a:t>
            </a:r>
            <a:endParaRPr lang="zh-CN" altLang="en-US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xmlns="" id="{F6AF6411-DE63-4131-B08A-3BD08E42AB43}"/>
              </a:ext>
            </a:extLst>
          </p:cNvPr>
          <p:cNvSpPr txBox="1"/>
          <p:nvPr/>
        </p:nvSpPr>
        <p:spPr>
          <a:xfrm>
            <a:off x="9825834" y="1170158"/>
            <a:ext cx="2014216" cy="42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Cryptos</a:t>
            </a:r>
            <a:endParaRPr lang="zh-CN" altLang="en-US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xmlns="" id="{207D71F4-6015-404B-8BD0-6778D7C319CA}"/>
              </a:ext>
            </a:extLst>
          </p:cNvPr>
          <p:cNvSpPr txBox="1"/>
          <p:nvPr/>
        </p:nvSpPr>
        <p:spPr>
          <a:xfrm>
            <a:off x="9865885" y="1813143"/>
            <a:ext cx="2014216" cy="42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Mobile Payment</a:t>
            </a:r>
            <a:endParaRPr lang="zh-CN" altLang="en-US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xmlns="" id="{F2B73CFF-2933-42DC-83D7-8673FF4A209C}"/>
              </a:ext>
            </a:extLst>
          </p:cNvPr>
          <p:cNvSpPr txBox="1"/>
          <p:nvPr/>
        </p:nvSpPr>
        <p:spPr>
          <a:xfrm>
            <a:off x="9865885" y="2146143"/>
            <a:ext cx="2014216" cy="42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Wire Transfers</a:t>
            </a:r>
            <a:endParaRPr lang="zh-CN" altLang="en-US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xmlns="" id="{12FB3370-CAB5-483A-8B11-0F6016CCAF9F}"/>
              </a:ext>
            </a:extLst>
          </p:cNvPr>
          <p:cNvSpPr txBox="1"/>
          <p:nvPr/>
        </p:nvSpPr>
        <p:spPr>
          <a:xfrm>
            <a:off x="9865885" y="2516508"/>
            <a:ext cx="2014216" cy="42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Crypto Exchange</a:t>
            </a:r>
            <a:endParaRPr lang="zh-CN" altLang="en-US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xmlns="" id="{32384DC6-766F-4B54-A9F7-C0B6FF922AFA}"/>
              </a:ext>
            </a:extLst>
          </p:cNvPr>
          <p:cNvSpPr txBox="1"/>
          <p:nvPr/>
        </p:nvSpPr>
        <p:spPr>
          <a:xfrm>
            <a:off x="9865885" y="2908245"/>
            <a:ext cx="2014216" cy="42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Crypto Transfers</a:t>
            </a:r>
            <a:endParaRPr lang="zh-CN" altLang="en-US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xmlns="" id="{B47A56E4-6E88-4F38-8C4E-5EDF74A3B439}"/>
              </a:ext>
            </a:extLst>
          </p:cNvPr>
          <p:cNvSpPr txBox="1"/>
          <p:nvPr/>
        </p:nvSpPr>
        <p:spPr>
          <a:xfrm>
            <a:off x="9865885" y="3539282"/>
            <a:ext cx="2014216" cy="42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Mobile Payment</a:t>
            </a:r>
            <a:endParaRPr lang="zh-CN" altLang="en-US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xmlns="" id="{857714D9-F93F-4EBC-A7F0-15E8FA06B1C3}"/>
              </a:ext>
            </a:extLst>
          </p:cNvPr>
          <p:cNvSpPr txBox="1"/>
          <p:nvPr/>
        </p:nvSpPr>
        <p:spPr>
          <a:xfrm>
            <a:off x="9865885" y="3872282"/>
            <a:ext cx="2014216" cy="42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Wire Transfers</a:t>
            </a:r>
            <a:endParaRPr lang="zh-CN" altLang="en-US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xmlns="" id="{3F4DBFCC-1A69-4391-AD9F-699536106E7B}"/>
              </a:ext>
            </a:extLst>
          </p:cNvPr>
          <p:cNvSpPr txBox="1"/>
          <p:nvPr/>
        </p:nvSpPr>
        <p:spPr>
          <a:xfrm>
            <a:off x="9865885" y="4242647"/>
            <a:ext cx="2014216" cy="42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Crypto Exchange</a:t>
            </a:r>
            <a:endParaRPr lang="zh-CN" altLang="en-US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xmlns="" id="{76391EEA-295A-472F-9653-A0D33E87D7ED}"/>
              </a:ext>
            </a:extLst>
          </p:cNvPr>
          <p:cNvSpPr txBox="1"/>
          <p:nvPr/>
        </p:nvSpPr>
        <p:spPr>
          <a:xfrm>
            <a:off x="9865885" y="4634384"/>
            <a:ext cx="2014216" cy="42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Crypto Transfers</a:t>
            </a:r>
            <a:endParaRPr lang="zh-CN" altLang="en-US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xmlns="" id="{3DD122C9-AF89-4BD1-940D-A39C8F177219}"/>
              </a:ext>
            </a:extLst>
          </p:cNvPr>
          <p:cNvSpPr txBox="1"/>
          <p:nvPr/>
        </p:nvSpPr>
        <p:spPr>
          <a:xfrm>
            <a:off x="9786170" y="5260418"/>
            <a:ext cx="1461467" cy="42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Fiat</a:t>
            </a:r>
            <a:endParaRPr lang="zh-CN" altLang="en-US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xmlns="" id="{FCA76AE2-BBA9-4548-9A61-B376D617A86A}"/>
              </a:ext>
            </a:extLst>
          </p:cNvPr>
          <p:cNvSpPr txBox="1"/>
          <p:nvPr/>
        </p:nvSpPr>
        <p:spPr>
          <a:xfrm>
            <a:off x="9468562" y="5620150"/>
            <a:ext cx="2014216" cy="42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Settlement Coins</a:t>
            </a:r>
            <a:endParaRPr lang="zh-CN" altLang="en-US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xmlns="" id="{6E3055F0-3831-4810-AC13-163FE17E8F52}"/>
              </a:ext>
            </a:extLst>
          </p:cNvPr>
          <p:cNvSpPr txBox="1"/>
          <p:nvPr/>
        </p:nvSpPr>
        <p:spPr>
          <a:xfrm>
            <a:off x="9274318" y="5972153"/>
            <a:ext cx="2014216" cy="42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Stable Coins</a:t>
            </a:r>
            <a:endParaRPr lang="zh-CN" altLang="en-US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xmlns="" id="{82669BA6-7548-4FC7-8FD2-9002BB945F77}"/>
              </a:ext>
            </a:extLst>
          </p:cNvPr>
          <p:cNvSpPr txBox="1"/>
          <p:nvPr/>
        </p:nvSpPr>
        <p:spPr>
          <a:xfrm>
            <a:off x="8866825" y="6326954"/>
            <a:ext cx="2014216" cy="42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Cryptos</a:t>
            </a:r>
            <a:endParaRPr lang="zh-CN" altLang="en-US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64959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0409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形用户界面, 网站&#10;&#10;描述已自动生成">
            <a:extLst>
              <a:ext uri="{FF2B5EF4-FFF2-40B4-BE49-F238E27FC236}">
                <a16:creationId xmlns:a16="http://schemas.microsoft.com/office/drawing/2014/main" xmlns="" id="{A7EFF3B3-628B-45D0-9022-A32A40DB3D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3206"/>
            <a:ext cx="12191999" cy="6869298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352B87E-8945-4875-89C9-BD3AC989D7C3}"/>
              </a:ext>
            </a:extLst>
          </p:cNvPr>
          <p:cNvSpPr/>
          <p:nvPr/>
        </p:nvSpPr>
        <p:spPr>
          <a:xfrm>
            <a:off x="1" y="-6603"/>
            <a:ext cx="12191999" cy="6871206"/>
          </a:xfrm>
          <a:prstGeom prst="rect">
            <a:avLst/>
          </a:prstGeom>
          <a:gradFill flip="none" rotWithShape="1">
            <a:gsLst>
              <a:gs pos="0">
                <a:srgbClr val="0D50A1">
                  <a:alpha val="50000"/>
                </a:srgbClr>
              </a:gs>
              <a:gs pos="65000">
                <a:srgbClr val="0D50A1"/>
              </a:gs>
            </a:gsLst>
            <a:lin ang="0" scaled="1"/>
            <a:tileRect/>
          </a:gradFill>
          <a:ln w="12700" cap="flat" cmpd="sng">
            <a:solidFill>
              <a:schemeClr val="lt1"/>
            </a:solidFill>
            <a:prstDash val="solid"/>
            <a:miter/>
            <a:headEnd type="none" w="med" len="med"/>
            <a:tailEnd type="none" w="med" len="med"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48F7A4B7-ACA1-4A8D-B2FF-6EE135F3BE04}"/>
              </a:ext>
            </a:extLst>
          </p:cNvPr>
          <p:cNvSpPr txBox="1"/>
          <p:nvPr/>
        </p:nvSpPr>
        <p:spPr>
          <a:xfrm>
            <a:off x="1428489" y="1272261"/>
            <a:ext cx="65734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微信</a:t>
            </a:r>
            <a:r>
              <a:rPr lang="zh-CN" altLang="en-US" sz="4400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号</a:t>
            </a: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：</a:t>
            </a:r>
            <a:r>
              <a:rPr kumimoji="0" lang="en-US" altLang="zh-CN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dachengppt</a:t>
            </a:r>
            <a:endParaRPr kumimoji="0" lang="en-US" altLang="zh-CN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95A04F37-2F22-41BE-A1E7-771DF21C8E04}"/>
              </a:ext>
            </a:extLst>
          </p:cNvPr>
          <p:cNvSpPr/>
          <p:nvPr/>
        </p:nvSpPr>
        <p:spPr>
          <a:xfrm>
            <a:off x="1428489" y="2286000"/>
            <a:ext cx="8280399" cy="3545969"/>
          </a:xfrm>
          <a:prstGeom prst="roundRect">
            <a:avLst>
              <a:gd name="adj" fmla="val 2676"/>
            </a:avLst>
          </a:prstGeom>
          <a:gradFill flip="none" rotWithShape="1">
            <a:gsLst>
              <a:gs pos="0">
                <a:srgbClr val="40B4FF"/>
              </a:gs>
              <a:gs pos="82000">
                <a:srgbClr val="081944"/>
              </a:gs>
              <a:gs pos="100000">
                <a:srgbClr val="060A2F"/>
              </a:gs>
            </a:gsLst>
            <a:lin ang="2700000" scaled="1"/>
            <a:tileRect/>
          </a:gradFill>
          <a:ln w="12700" cap="flat" cmpd="sng">
            <a:solidFill>
              <a:schemeClr val="lt1"/>
            </a:solidFill>
            <a:prstDash val="solid"/>
            <a:miter/>
            <a:headEnd type="none" w="med" len="med"/>
            <a:tailEnd type="none" w="med" len="med"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CC5E0B7-DFED-48B4-88F6-DA41E2513FE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00" b="3711"/>
          <a:stretch/>
        </p:blipFill>
        <p:spPr>
          <a:xfrm>
            <a:off x="7095842" y="475390"/>
            <a:ext cx="5180261" cy="8929867"/>
          </a:xfrm>
          <a:prstGeom prst="rect">
            <a:avLst/>
          </a:prstGeom>
        </p:spPr>
      </p:pic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336DE4D3-FFC9-4F05-9C42-37D02A87D1B9}"/>
              </a:ext>
            </a:extLst>
          </p:cNvPr>
          <p:cNvSpPr/>
          <p:nvPr/>
        </p:nvSpPr>
        <p:spPr>
          <a:xfrm>
            <a:off x="2028437" y="2738796"/>
            <a:ext cx="2816352" cy="517992"/>
          </a:xfrm>
          <a:prstGeom prst="roundRect">
            <a:avLst/>
          </a:prstGeom>
          <a:solidFill>
            <a:schemeClr val="bg1"/>
          </a:solidFill>
          <a:ln w="127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C8CC8858-CBC1-465C-8F38-993D58A13CB7}"/>
              </a:ext>
            </a:extLst>
          </p:cNvPr>
          <p:cNvSpPr txBox="1"/>
          <p:nvPr/>
        </p:nvSpPr>
        <p:spPr>
          <a:xfrm>
            <a:off x="1961889" y="2641600"/>
            <a:ext cx="5740400" cy="201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05097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微信扫码</a:t>
            </a:r>
            <a:r>
              <a:rPr lang="zh-CN" altLang="en-US" sz="2400" dirty="0">
                <a:solidFill>
                  <a:srgbClr val="105097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了解更多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05097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：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105097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105097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同大城一起探索关于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PPT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更多亮点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CN" altLang="en-US" dirty="0">
                <a:solidFill>
                  <a:prstClr val="white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带你认识不一样的</a:t>
            </a:r>
            <a:r>
              <a:rPr lang="en-US" altLang="zh-CN" dirty="0">
                <a:solidFill>
                  <a:prstClr val="white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P</a:t>
            </a:r>
            <a:r>
              <a:rPr lang="zh-CN" altLang="en-US" dirty="0">
                <a:solidFill>
                  <a:prstClr val="white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视界</a:t>
            </a:r>
            <a:endParaRPr lang="en-US" altLang="zh-CN" dirty="0">
              <a:solidFill>
                <a:prstClr val="white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做你想要的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PPT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2101C3E3-EFD4-4DB5-A8BA-08290C0F308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8477" y="2870069"/>
            <a:ext cx="2324653" cy="2324653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A1F4932-42C3-4630-B61A-608E86753CB5}"/>
              </a:ext>
            </a:extLst>
          </p:cNvPr>
          <p:cNvSpPr txBox="1"/>
          <p:nvPr/>
        </p:nvSpPr>
        <p:spPr>
          <a:xfrm>
            <a:off x="8391525" y="5073087"/>
            <a:ext cx="2076450" cy="385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di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交个朋友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90384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39115" y="3123526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大城</a:t>
            </a:r>
            <a:r>
              <a:rPr lang="en-US" altLang="zh-CN" dirty="0" smtClean="0"/>
              <a:t>PPT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69893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1071</TotalTime>
  <Words>350</Words>
  <Application>Microsoft Office PowerPoint</Application>
  <PresentationFormat>宽屏</PresentationFormat>
  <Paragraphs>107</Paragraphs>
  <Slides>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微软雅黑</vt:lpstr>
      <vt:lpstr>Arial</vt:lpstr>
      <vt:lpstr>Arial Black</vt:lpstr>
      <vt:lpstr>等线 Light</vt:lpstr>
      <vt:lpstr>优设好身体</vt:lpstr>
      <vt:lpstr>阿里巴巴普惠体 L</vt:lpstr>
      <vt:lpstr>阿里巴巴普惠体 R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 mob 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线上支付金融科技风ppt模板</dc:title>
  <dc:creator>大城PPT</dc:creator>
  <cp:keywords>51PPT模板网</cp:keywords>
  <dc:description>www.51pp tmoba n.com</dc:description>
  <cp:lastModifiedBy>阳光男孩</cp:lastModifiedBy>
  <cp:revision>89</cp:revision>
  <dcterms:created xsi:type="dcterms:W3CDTF">2021-03-12T02:15:03Z</dcterms:created>
  <dcterms:modified xsi:type="dcterms:W3CDTF">2021-11-15T15:00:19Z</dcterms:modified>
</cp:coreProperties>
</file>