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8" r:id="rId18"/>
    <p:sldId id="274" r:id="rId19"/>
    <p:sldId id="275" r:id="rId20"/>
    <p:sldId id="277" r:id="rId21"/>
    <p:sldId id="283" r:id="rId22"/>
    <p:sldId id="284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65" userDrawn="1">
          <p15:clr>
            <a:srgbClr val="A4A3A4"/>
          </p15:clr>
        </p15:guide>
        <p15:guide id="4" pos="415" userDrawn="1">
          <p15:clr>
            <a:srgbClr val="A4A3A4"/>
          </p15:clr>
        </p15:guide>
        <p15:guide id="5" orient="horz" pos="6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0118"/>
    <a:srgbClr val="0431FF"/>
    <a:srgbClr val="B5FBFF"/>
    <a:srgbClr val="060417"/>
    <a:srgbClr val="0A0118"/>
    <a:srgbClr val="1D0BC9"/>
    <a:srgbClr val="1A70FD"/>
    <a:srgbClr val="A5C8FE"/>
    <a:srgbClr val="18122B"/>
    <a:srgbClr val="9BA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29" autoAdjust="0"/>
    <p:restoredTop sz="96878" autoAdjust="0"/>
  </p:normalViewPr>
  <p:slideViewPr>
    <p:cSldViewPr snapToGrid="0" showGuides="1">
      <p:cViewPr varScale="1">
        <p:scale>
          <a:sx n="109" d="100"/>
          <a:sy n="109" d="100"/>
        </p:scale>
        <p:origin x="90" y="642"/>
      </p:cViewPr>
      <p:guideLst>
        <p:guide orient="horz" pos="2160"/>
        <p:guide pos="3840"/>
        <p:guide pos="7265"/>
        <p:guide pos="415"/>
        <p:guide orient="horz" pos="61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1246D-DDC3-456D-907D-6E8F13376606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26234-075E-42E0-A1F8-9B9C562C899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507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smtClean="0"/>
              <a:t>www.51pptm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9552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260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1458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9510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6066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0020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0671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7107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5033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6485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533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8471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5327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A5C5C6-E935-4600-BD16-25F2D6145AC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8710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230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512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5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7709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7157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801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F26234-075E-42E0-A1F8-9B9C562C899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344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就坐, 室内&#10;&#10;描述已自动生成">
            <a:extLst>
              <a:ext uri="{FF2B5EF4-FFF2-40B4-BE49-F238E27FC236}">
                <a16:creationId xmlns:a16="http://schemas.microsoft.com/office/drawing/2014/main" xmlns="" id="{BDE90514-E273-4FC6-8BE7-F35B30FA2F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962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EAA16B3-0F80-467B-A46F-5840D2A74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3B1959E-FCAB-4014-9498-DFEB3B7B4A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5866A96-1DC9-4321-A018-7F7FEAA2B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ADF35-DCB9-46CA-A281-100688662136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FC53C04-70E6-48A0-886A-5E0FF8EB0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3E34CA-DE93-4783-B332-2D43A1467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70A2-E74D-4390-AAB7-3D5916ADC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72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4ADAF51-B8D3-421A-8947-5A7D37F82D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DF6E314-BD82-455E-8E97-33D98643D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C006820-9B8E-43A8-B6E9-8E685C909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ADF35-DCB9-46CA-A281-100688662136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4C23801-A502-409E-96BC-621254314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40D526F-542F-4313-97C3-408606197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70A2-E74D-4390-AAB7-3D5916ADC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181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B29634-9EA5-47F6-80C7-6A70CC0A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82FADEA-312B-4480-A4E2-9471156368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18979B0-BEA2-4566-8565-3E088F72F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ADF35-DCB9-46CA-A281-100688662136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88D7395-3B48-454C-BDEC-2FA633069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AA4E2D4-8EB9-459E-A307-997F0D8B0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70A2-E74D-4390-AAB7-3D5916ADC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462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1302F1-D20A-46B4-AE06-5F2A844D8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D7CE424-565F-4E50-9827-0FEC124A8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696B8C9-05AD-4888-96FC-90ABF6915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ADF35-DCB9-46CA-A281-100688662136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E31EC4-13FC-4E28-86CF-E601B8C49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154E44-97D8-41A8-8D89-832E50877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70A2-E74D-4390-AAB7-3D5916ADC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23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2EF2BE-BD29-465F-AE45-FB2AFFF86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F0D3231-117B-4A35-B778-959726C4E7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285C0C2-C2B1-4845-9ABA-9627ABB186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16958B6-5020-4340-B728-BDDA584B1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ADF35-DCB9-46CA-A281-100688662136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A64E45E-BA27-4EBC-A147-41EC22B1B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AFA2884-C4AF-48F3-A610-96A919372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70A2-E74D-4390-AAB7-3D5916ADC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91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0BA18D-4A9B-48EA-AEAA-1A643E0500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C5C20AF-CE4A-44FE-A1C7-7E7809229C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FE8A497-4B65-423A-8314-DE1C03588E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7E848E7-F801-4BFB-9D74-55730EF0BD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89A1A1D-CD4A-42F6-B683-3BEFAC3911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AB508E0-1BA9-44D4-B8AA-98A832766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ADF35-DCB9-46CA-A281-100688662136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479F304-850D-4F97-80D3-18A0FC2F0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A5FD1AC-799E-453B-94E6-DDC635E18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70A2-E74D-4390-AAB7-3D5916ADC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35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D05DA7-F7A2-4857-8047-2A260B7FE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512D511-BF15-4C6A-8E6A-6FC6A5FA8E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ADF35-DCB9-46CA-A281-100688662136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3A395EC-2E5F-4A1A-953E-EAACF9C13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8847C47-C75C-4C96-BEED-9F4894781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70A2-E74D-4390-AAB7-3D5916ADC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130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53D45B5-229D-4F8E-B343-D184917E4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ADF35-DCB9-46CA-A281-100688662136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358BABF-3E34-4CAD-8F51-905E6B61A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B5963C8-B19A-4CC4-8174-464C0BDE2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70A2-E74D-4390-AAB7-3D5916ADC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481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4B983D1-C57A-49D7-931A-89A052D7F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DB6FAE5-39AA-430C-B1E2-179BB0BC56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787767A-F0D6-4C95-BCBB-D008FD7DA9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4D47392-1BFF-488C-9854-78D111828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ADF35-DCB9-46CA-A281-100688662136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468C212-B680-4AA6-8A08-206007A00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F7401E1-8CC5-4F70-9545-8A78961A2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70A2-E74D-4390-AAB7-3D5916ADC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551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808180-BB85-4854-B5ED-03E92C011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3A22BFB-4AA5-4CA5-A7D3-40808E9DC6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ACF06FC-7593-4D05-9DF2-213090F7D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572EA95-BD02-4BC2-BB2C-608710E4E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ADF35-DCB9-46CA-A281-100688662136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DF14BE6-1784-4391-8D0C-10740A387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FC35A42-01D4-4A9B-B119-957323E63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370A2-E74D-4390-AAB7-3D5916ADC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48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4031B3B-0835-49D6-9698-6E4F0A8A81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594A7FC-D89B-4F2D-BD9B-B357CD3295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5D97219-7D77-4371-A1F3-0C3356BDD0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ADF35-DCB9-46CA-A281-100688662136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3C9DC4F-4489-46F4-85C7-916DA86F15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91FCB92-5F0A-4424-9F7B-24A8E11BFF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370A2-E74D-4390-AAB7-3D5916ADCD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327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sv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4.png"/><Relationship Id="rId7" Type="http://schemas.openxmlformats.org/officeDocument/2006/relationships/image" Target="../media/image49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47.svg"/><Relationship Id="rId4" Type="http://schemas.openxmlformats.org/officeDocument/2006/relationships/image" Target="../media/image35.png"/><Relationship Id="rId9" Type="http://schemas.openxmlformats.org/officeDocument/2006/relationships/image" Target="../media/image51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2.png"/><Relationship Id="rId7" Type="http://schemas.openxmlformats.org/officeDocument/2006/relationships/image" Target="../media/image60.sv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58.svg"/><Relationship Id="rId4" Type="http://schemas.openxmlformats.org/officeDocument/2006/relationships/image" Target="../media/image43.png"/><Relationship Id="rId9" Type="http://schemas.openxmlformats.org/officeDocument/2006/relationships/image" Target="../media/image6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5" Type="http://schemas.openxmlformats.org/officeDocument/2006/relationships/image" Target="../media/image33.png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png"/><Relationship Id="rId7" Type="http://schemas.openxmlformats.org/officeDocument/2006/relationships/image" Target="../media/image70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68.svg"/><Relationship Id="rId4" Type="http://schemas.openxmlformats.org/officeDocument/2006/relationships/image" Target="../media/image50.png"/><Relationship Id="rId9" Type="http://schemas.openxmlformats.org/officeDocument/2006/relationships/image" Target="../media/image7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7.jpg"/><Relationship Id="rId5" Type="http://schemas.openxmlformats.org/officeDocument/2006/relationships/image" Target="../media/image56.png"/><Relationship Id="rId4" Type="http://schemas.openxmlformats.org/officeDocument/2006/relationships/image" Target="../media/image55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openxmlformats.org/officeDocument/2006/relationships/image" Target="../media/image24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22.svg"/><Relationship Id="rId4" Type="http://schemas.openxmlformats.org/officeDocument/2006/relationships/image" Target="../media/image18.png"/><Relationship Id="rId9" Type="http://schemas.openxmlformats.org/officeDocument/2006/relationships/image" Target="../media/image2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png"/><Relationship Id="rId7" Type="http://schemas.openxmlformats.org/officeDocument/2006/relationships/image" Target="../media/image38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36.svg"/><Relationship Id="rId4" Type="http://schemas.openxmlformats.org/officeDocument/2006/relationships/image" Target="../media/image28.png"/><Relationship Id="rId9" Type="http://schemas.openxmlformats.org/officeDocument/2006/relationships/image" Target="../media/image4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ringba.com/assets/img/hero-image-1200.png">
            <a:extLst>
              <a:ext uri="{FF2B5EF4-FFF2-40B4-BE49-F238E27FC236}">
                <a16:creationId xmlns:a16="http://schemas.microsoft.com/office/drawing/2014/main" xmlns="" id="{4CED7A41-7521-487B-B565-C2B998B6B3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69" y="133350"/>
            <a:ext cx="75993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3B038AED-A78D-4C62-BC78-95DF718508DE}"/>
              </a:ext>
            </a:extLst>
          </p:cNvPr>
          <p:cNvSpPr/>
          <p:nvPr/>
        </p:nvSpPr>
        <p:spPr>
          <a:xfrm flipH="1">
            <a:off x="8773130" y="5369805"/>
            <a:ext cx="45719" cy="45719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BEA784F6-4490-4805-8512-D3A502BE3EC2}"/>
              </a:ext>
            </a:extLst>
          </p:cNvPr>
          <p:cNvSpPr/>
          <p:nvPr/>
        </p:nvSpPr>
        <p:spPr>
          <a:xfrm flipH="1">
            <a:off x="8956486" y="5324086"/>
            <a:ext cx="45719" cy="45719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BD61AB00-9C33-4CA2-8D23-B26AED1E0AEE}"/>
              </a:ext>
            </a:extLst>
          </p:cNvPr>
          <p:cNvSpPr/>
          <p:nvPr/>
        </p:nvSpPr>
        <p:spPr>
          <a:xfrm flipH="1">
            <a:off x="9099361" y="5400370"/>
            <a:ext cx="45719" cy="45719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3BEAA79-0A00-4D09-ADBC-1EC4BDF8E19B}"/>
              </a:ext>
            </a:extLst>
          </p:cNvPr>
          <p:cNvSpPr/>
          <p:nvPr/>
        </p:nvSpPr>
        <p:spPr>
          <a:xfrm flipH="1">
            <a:off x="8956485" y="4864504"/>
            <a:ext cx="18000" cy="18000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3D63D06E-225F-4D37-B278-05378DD25AE2}"/>
              </a:ext>
            </a:extLst>
          </p:cNvPr>
          <p:cNvSpPr/>
          <p:nvPr/>
        </p:nvSpPr>
        <p:spPr>
          <a:xfrm flipH="1">
            <a:off x="8332521" y="5423229"/>
            <a:ext cx="45719" cy="45719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68020042-718B-49FA-BBB3-FBE51833DB15}"/>
              </a:ext>
            </a:extLst>
          </p:cNvPr>
          <p:cNvSpPr/>
          <p:nvPr/>
        </p:nvSpPr>
        <p:spPr>
          <a:xfrm flipH="1">
            <a:off x="9934386" y="5400370"/>
            <a:ext cx="45719" cy="45719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7404AFB3-CA02-4941-A973-6E7E1138ADCE}"/>
              </a:ext>
            </a:extLst>
          </p:cNvPr>
          <p:cNvSpPr/>
          <p:nvPr/>
        </p:nvSpPr>
        <p:spPr>
          <a:xfrm flipH="1">
            <a:off x="7722921" y="5423229"/>
            <a:ext cx="45719" cy="45719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56A21AC-5021-467C-BD70-DFB953CD2F10}"/>
              </a:ext>
            </a:extLst>
          </p:cNvPr>
          <p:cNvSpPr/>
          <p:nvPr/>
        </p:nvSpPr>
        <p:spPr>
          <a:xfrm>
            <a:off x="639763" y="1992390"/>
            <a:ext cx="3295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0" u="none" strike="noStrike" dirty="0">
                <a:solidFill>
                  <a:srgbClr val="FFFFFF"/>
                </a:solidFill>
                <a:effectLst/>
                <a:latin typeface="Heebo"/>
              </a:rPr>
              <a:t>Inbound Call Tracking</a:t>
            </a:r>
            <a:endParaRPr lang="zh-CN" altLang="en-US" sz="28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6FF64A1-57DF-4A49-9DAD-FBE070C45B57}"/>
              </a:ext>
            </a:extLst>
          </p:cNvPr>
          <p:cNvSpPr/>
          <p:nvPr/>
        </p:nvSpPr>
        <p:spPr>
          <a:xfrm>
            <a:off x="639763" y="2635898"/>
            <a:ext cx="3754049" cy="79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0" u="none" strike="noStrike" dirty="0">
                <a:solidFill>
                  <a:srgbClr val="9BABFF"/>
                </a:solidFill>
                <a:effectLst/>
                <a:latin typeface="Open Sans" panose="020B0606030504020204" pitchFamily="34" charset="0"/>
              </a:rPr>
              <a:t>Ringba is an inbound call tracking and analytics platform for marketers.</a:t>
            </a:r>
            <a:endParaRPr lang="zh-CN" altLang="en-US" sz="1600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AFC4BEA-0224-4CF6-B832-F72510194127}"/>
              </a:ext>
            </a:extLst>
          </p:cNvPr>
          <p:cNvGrpSpPr/>
          <p:nvPr/>
        </p:nvGrpSpPr>
        <p:grpSpPr>
          <a:xfrm>
            <a:off x="658813" y="4000500"/>
            <a:ext cx="2065337" cy="457200"/>
            <a:chOff x="658813" y="4000500"/>
            <a:chExt cx="2065337" cy="4572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369AFD5E-AC12-4239-96E3-9AF0177EC75F}"/>
                </a:ext>
              </a:extLst>
            </p:cNvPr>
            <p:cNvSpPr/>
            <p:nvPr/>
          </p:nvSpPr>
          <p:spPr>
            <a:xfrm>
              <a:off x="658813" y="4000500"/>
              <a:ext cx="2065337" cy="457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1812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2CF4D7EE-ED51-4DF5-BE64-28EBE29C0063}"/>
                </a:ext>
              </a:extLst>
            </p:cNvPr>
            <p:cNvSpPr/>
            <p:nvPr/>
          </p:nvSpPr>
          <p:spPr>
            <a:xfrm>
              <a:off x="905415" y="4000500"/>
              <a:ext cx="1572132" cy="423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0" u="none" strike="noStrike" dirty="0">
                  <a:solidFill>
                    <a:srgbClr val="18122B"/>
                  </a:solidFill>
                  <a:effectLst/>
                  <a:latin typeface="Open Sans" panose="020B0606030504020204" pitchFamily="34" charset="0"/>
                </a:rPr>
                <a:t>GET A DEMO</a:t>
              </a:r>
              <a:endParaRPr lang="zh-CN" altLang="en-US" sz="1600" dirty="0">
                <a:solidFill>
                  <a:srgbClr val="18122B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F6AAF13-6C1E-48B7-90FB-3B1FEFE8B854}"/>
              </a:ext>
            </a:extLst>
          </p:cNvPr>
          <p:cNvGrpSpPr/>
          <p:nvPr/>
        </p:nvGrpSpPr>
        <p:grpSpPr>
          <a:xfrm>
            <a:off x="2976563" y="4000500"/>
            <a:ext cx="2065337" cy="457200"/>
            <a:chOff x="2976563" y="4000500"/>
            <a:chExt cx="2065337" cy="457200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B8B222D4-7999-4303-B1DF-4ECAE104CE3F}"/>
                </a:ext>
              </a:extLst>
            </p:cNvPr>
            <p:cNvSpPr/>
            <p:nvPr/>
          </p:nvSpPr>
          <p:spPr>
            <a:xfrm>
              <a:off x="2976563" y="4000500"/>
              <a:ext cx="2065337" cy="457200"/>
            </a:xfrm>
            <a:prstGeom prst="roundRect">
              <a:avLst>
                <a:gd name="adj" fmla="val 50000"/>
              </a:avLst>
            </a:prstGeom>
            <a:solidFill>
              <a:srgbClr val="18122B"/>
            </a:solidFill>
            <a:ln>
              <a:solidFill>
                <a:srgbClr val="9BA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6B391865-E27B-4E5D-BCC2-D5BD965105E4}"/>
                </a:ext>
              </a:extLst>
            </p:cNvPr>
            <p:cNvSpPr/>
            <p:nvPr/>
          </p:nvSpPr>
          <p:spPr>
            <a:xfrm>
              <a:off x="3223165" y="4000500"/>
              <a:ext cx="1572132" cy="423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0" u="none" strike="noStrike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FREE TRIAL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271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208 -2.59259E-6 C -0.00468 -0.05092 -0.01054 -0.12014 -0.00794 -0.17731 C -0.00546 -0.23403 0.01159 -0.29143 0.01329 -0.3412 C 0.01485 -0.39074 0.00209 -0.43727 0.00196 -0.47453 C 0.0017 -0.51227 0.01381 -0.5419 0.01211 -0.5662 C 0.01016 -0.59051 0.00899 -0.60162 0.00769 -0.61852 " pathEditMode="relative" rAng="16200000" ptsTypes="AAAAAA">
                                      <p:cBhvr>
                                        <p:cTn id="9" dur="3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" y="-3092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195 3.7037E-7 C 0.00013 -0.04792 -0.00417 -0.11296 -0.00235 -0.16644 C -0.00052 -0.21991 0.01224 -0.27407 0.01367 -0.3206 C 0.01471 -0.36713 0.00521 -0.41088 0.00521 -0.44607 C 0.00495 -0.48125 0.0138 -0.50926 0.01276 -0.53218 C 0.01133 -0.55509 0.01015 -0.56528 0.00924 -0.58125 " pathEditMode="relative" rAng="16200000" ptsTypes="AAAAAA">
                                      <p:cBhvr>
                                        <p:cTn id="14" dur="3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" y="-2905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7.40741E-7 C -0.00234 -0.05208 -0.00794 -0.12315 -0.00547 -0.18148 C -0.00326 -0.23958 0.01289 -0.29861 0.01445 -0.34931 C 0.01589 -0.40023 0.00391 -0.44769 0.00378 -0.48611 C 0.00365 -0.52454 0.01497 -0.55486 0.01328 -0.57986 C 0.01159 -0.60486 0.01042 -0.61597 0.00911 -0.63333 " pathEditMode="relative" rAng="16200000" ptsTypes="AAAAAA">
                                      <p:cBhvr>
                                        <p:cTn id="19" dur="3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" y="-3166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16667E-7 -4.81481E-6 C -0.00039 -0.0449 -0.00156 -0.10578 -0.00104 -0.15601 C -0.00065 -0.20625 0.00221 -0.25694 0.0026 -0.30069 C 0.00286 -0.34444 0.00065 -0.38541 0.00065 -0.41828 C 0.00065 -0.45138 0.00273 -0.47754 0.00234 -0.49907 C 0.00208 -0.5206 0.00182 -0.53009 0.00156 -0.54513 " pathEditMode="relative" rAng="16200000" ptsTypes="AAAAAA">
                                      <p:cBhvr>
                                        <p:cTn id="24" dur="3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2724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44 -1.48148E-6 C -0.0043 -0.05278 -0.0112 -0.12384 -0.00821 -0.18264 C -0.00534 -0.2412 0.01458 -0.30069 0.01653 -0.35208 C 0.01836 -0.40301 0.00351 -0.45092 0.00325 -0.48958 C 0.00312 -0.52824 0.01705 -0.55879 0.0151 -0.58403 C 0.01289 -0.60926 0.01145 -0.6206 0.00989 -0.63796 " pathEditMode="relative" rAng="16200000" ptsTypes="AAAAAA">
                                      <p:cBhvr>
                                        <p:cTn id="29" dur="3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4" y="-31898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52 -0.00023 C -0.00222 -0.05 -0.00782 -0.11759 -0.00547 -0.17361 C -0.003 -0.22917 0.01406 -0.28565 0.01575 -0.33426 C 0.01705 -0.38287 0.00442 -0.42824 0.00429 -0.46481 C 0.00416 -0.50162 0.01601 -0.53079 0.01445 -0.55463 C 0.0125 -0.57824 0.01146 -0.58912 0.01002 -0.60579 " pathEditMode="relative" rAng="16200000" ptsTypes="AAAAAA">
                                      <p:cBhvr>
                                        <p:cTn id="34" dur="3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0" y="-3027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70833E-6 1.48148E-6 C -0.00182 -0.05417 -0.00573 -0.12755 -0.0039 -0.1882 C -0.00234 -0.24861 0.00925 -0.30996 0.01042 -0.3625 C 0.01146 -0.41528 0.00274 -0.46458 0.00274 -0.5044 C 0.00261 -0.54398 0.01068 -0.5757 0.00951 -0.60162 C 0.00834 -0.62755 0.00729 -0.63912 0.00651 -0.65718 " pathEditMode="relative" rAng="16200000" ptsTypes="AAAAAA">
                                      <p:cBhvr>
                                        <p:cTn id="39" dur="3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" y="-3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98FECBE-9768-4801-978E-A716764B8229}"/>
              </a:ext>
            </a:extLst>
          </p:cNvPr>
          <p:cNvSpPr/>
          <p:nvPr/>
        </p:nvSpPr>
        <p:spPr>
          <a:xfrm>
            <a:off x="639763" y="639840"/>
            <a:ext cx="3295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0" u="none" strike="noStrike" dirty="0">
                <a:solidFill>
                  <a:srgbClr val="FFFFFF"/>
                </a:solidFill>
                <a:effectLst/>
                <a:latin typeface="Heebo"/>
              </a:rPr>
              <a:t>Inbound Call Tracking</a:t>
            </a:r>
            <a:endParaRPr lang="zh-CN" altLang="en-US" sz="28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D761C4A-0498-4340-9DD0-D76B9EB58E50}"/>
              </a:ext>
            </a:extLst>
          </p:cNvPr>
          <p:cNvSpPr/>
          <p:nvPr/>
        </p:nvSpPr>
        <p:spPr>
          <a:xfrm>
            <a:off x="639763" y="1283348"/>
            <a:ext cx="5627687" cy="79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0" u="none" strike="noStrike" dirty="0">
                <a:solidFill>
                  <a:srgbClr val="9BABFF"/>
                </a:solidFill>
                <a:effectLst/>
                <a:latin typeface="Open Sans" panose="020B0606030504020204" pitchFamily="34" charset="0"/>
              </a:rPr>
              <a:t>Ringba is an inbound call tracking and analytics platform for marketers.</a:t>
            </a:r>
            <a:endParaRPr lang="zh-CN" altLang="en-US" sz="16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AD2853A-BE41-405B-9908-3D73172097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857" y="2486269"/>
            <a:ext cx="11514286" cy="39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651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1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ringba.com/assets/img/caller-experience-image.png">
            <a:extLst>
              <a:ext uri="{FF2B5EF4-FFF2-40B4-BE49-F238E27FC236}">
                <a16:creationId xmlns:a16="http://schemas.microsoft.com/office/drawing/2014/main" xmlns="" id="{B6A74390-B7AE-40A0-B3E8-F713ABB16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001" y="-1299367"/>
            <a:ext cx="8847906" cy="849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xmlns="" id="{C8264DF2-2527-49CC-A773-AD19ED02B995}"/>
              </a:ext>
            </a:extLst>
          </p:cNvPr>
          <p:cNvSpPr/>
          <p:nvPr/>
        </p:nvSpPr>
        <p:spPr>
          <a:xfrm flipH="1">
            <a:off x="9252102" y="4847691"/>
            <a:ext cx="45719" cy="45719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15E13BD3-0EF4-42F6-8B7B-1251348F0C28}"/>
              </a:ext>
            </a:extLst>
          </p:cNvPr>
          <p:cNvSpPr/>
          <p:nvPr/>
        </p:nvSpPr>
        <p:spPr>
          <a:xfrm flipH="1">
            <a:off x="9435458" y="4801972"/>
            <a:ext cx="45719" cy="45719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D4D428BB-212B-47CA-A9BA-D0CEB0DA74AE}"/>
              </a:ext>
            </a:extLst>
          </p:cNvPr>
          <p:cNvSpPr/>
          <p:nvPr/>
        </p:nvSpPr>
        <p:spPr>
          <a:xfrm flipH="1">
            <a:off x="9578333" y="4878256"/>
            <a:ext cx="45719" cy="45719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F060466F-8075-4C3E-8A38-51A64A1FDC57}"/>
              </a:ext>
            </a:extLst>
          </p:cNvPr>
          <p:cNvSpPr/>
          <p:nvPr/>
        </p:nvSpPr>
        <p:spPr>
          <a:xfrm flipH="1">
            <a:off x="9435457" y="4342390"/>
            <a:ext cx="18000" cy="18000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2729E84B-A374-4D6B-806E-6D7F808CF0BC}"/>
              </a:ext>
            </a:extLst>
          </p:cNvPr>
          <p:cNvSpPr/>
          <p:nvPr/>
        </p:nvSpPr>
        <p:spPr>
          <a:xfrm flipH="1">
            <a:off x="8811493" y="4901115"/>
            <a:ext cx="45719" cy="45719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2F0D983D-9B5B-41D5-B1C6-957EAE0CD2C0}"/>
              </a:ext>
            </a:extLst>
          </p:cNvPr>
          <p:cNvSpPr/>
          <p:nvPr/>
        </p:nvSpPr>
        <p:spPr>
          <a:xfrm flipH="1">
            <a:off x="10413358" y="4878256"/>
            <a:ext cx="45719" cy="45719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B06480D3-890A-4D38-A46C-2B34D9A6CDCC}"/>
              </a:ext>
            </a:extLst>
          </p:cNvPr>
          <p:cNvSpPr/>
          <p:nvPr/>
        </p:nvSpPr>
        <p:spPr>
          <a:xfrm flipH="1">
            <a:off x="8201893" y="4901115"/>
            <a:ext cx="45719" cy="45719"/>
          </a:xfrm>
          <a:prstGeom prst="ellipse">
            <a:avLst/>
          </a:prstGeom>
          <a:solidFill>
            <a:schemeClr val="bg1">
              <a:alpha val="56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F136EB6-64CE-4C13-BAB4-0F852F68E4FF}"/>
              </a:ext>
            </a:extLst>
          </p:cNvPr>
          <p:cNvSpPr/>
          <p:nvPr/>
        </p:nvSpPr>
        <p:spPr>
          <a:xfrm>
            <a:off x="639763" y="1992390"/>
            <a:ext cx="3295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0" u="none" strike="noStrike" dirty="0">
                <a:solidFill>
                  <a:srgbClr val="FFFFFF"/>
                </a:solidFill>
                <a:effectLst/>
                <a:latin typeface="Heebo"/>
              </a:rPr>
              <a:t>Inbound Call Tracking</a:t>
            </a:r>
            <a:endParaRPr lang="zh-CN" altLang="en-US" sz="28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85C820F-C3C8-4426-8E9D-D0EFBA79BAE2}"/>
              </a:ext>
            </a:extLst>
          </p:cNvPr>
          <p:cNvSpPr/>
          <p:nvPr/>
        </p:nvSpPr>
        <p:spPr>
          <a:xfrm>
            <a:off x="639763" y="2635898"/>
            <a:ext cx="3754049" cy="79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0" u="none" strike="noStrike" dirty="0">
                <a:solidFill>
                  <a:srgbClr val="9BABFF"/>
                </a:solidFill>
                <a:effectLst/>
                <a:latin typeface="Open Sans" panose="020B0606030504020204" pitchFamily="34" charset="0"/>
              </a:rPr>
              <a:t>Ringba is an inbound call tracking and analytics platform for marketers.</a:t>
            </a:r>
            <a:endParaRPr lang="zh-CN" altLang="en-US" sz="16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EB6D1B06-89CC-4D01-9BD5-38C7BBCF7F25}"/>
              </a:ext>
            </a:extLst>
          </p:cNvPr>
          <p:cNvSpPr/>
          <p:nvPr/>
        </p:nvSpPr>
        <p:spPr>
          <a:xfrm>
            <a:off x="639763" y="3549288"/>
            <a:ext cx="3754049" cy="79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0" u="none" strike="noStrike" dirty="0">
                <a:solidFill>
                  <a:srgbClr val="9BABFF"/>
                </a:solidFill>
                <a:effectLst/>
                <a:latin typeface="Open Sans" panose="020B0606030504020204" pitchFamily="34" charset="0"/>
              </a:rPr>
              <a:t>Ringba is an inbound call tracking and analytics platform for marketers.</a:t>
            </a:r>
            <a:endParaRPr lang="zh-CN" altLang="en-US" sz="1600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D6465667-FA46-4444-BE43-9ADEFAB09E0C}"/>
              </a:ext>
            </a:extLst>
          </p:cNvPr>
          <p:cNvGrpSpPr/>
          <p:nvPr/>
        </p:nvGrpSpPr>
        <p:grpSpPr>
          <a:xfrm>
            <a:off x="658813" y="4644379"/>
            <a:ext cx="3276276" cy="476250"/>
            <a:chOff x="658813" y="4644379"/>
            <a:chExt cx="3276276" cy="47625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DD200DB5-299F-4695-A00D-A83E0278D60C}"/>
                </a:ext>
              </a:extLst>
            </p:cNvPr>
            <p:cNvGrpSpPr/>
            <p:nvPr/>
          </p:nvGrpSpPr>
          <p:grpSpPr>
            <a:xfrm>
              <a:off x="658813" y="4644379"/>
              <a:ext cx="3276276" cy="476250"/>
              <a:chOff x="658813" y="4000500"/>
              <a:chExt cx="2065337" cy="457200"/>
            </a:xfrm>
          </p:grpSpPr>
          <p:sp>
            <p:nvSpPr>
              <p:cNvPr id="13" name="矩形: 圆角 12">
                <a:extLst>
                  <a:ext uri="{FF2B5EF4-FFF2-40B4-BE49-F238E27FC236}">
                    <a16:creationId xmlns:a16="http://schemas.microsoft.com/office/drawing/2014/main" xmlns="" id="{6C2C1536-99A8-42F5-8469-FACC6D463FE6}"/>
                  </a:ext>
                </a:extLst>
              </p:cNvPr>
              <p:cNvSpPr/>
              <p:nvPr/>
            </p:nvSpPr>
            <p:spPr>
              <a:xfrm>
                <a:off x="658813" y="4000500"/>
                <a:ext cx="2065337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1812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6327C9AE-9FBC-4BA5-B10C-84EB44204C33}"/>
                  </a:ext>
                </a:extLst>
              </p:cNvPr>
              <p:cNvSpPr/>
              <p:nvPr/>
            </p:nvSpPr>
            <p:spPr>
              <a:xfrm>
                <a:off x="956686" y="4000500"/>
                <a:ext cx="1572132" cy="4237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600" b="0" u="none" strike="noStrike" dirty="0">
                    <a:solidFill>
                      <a:srgbClr val="18122B"/>
                    </a:solidFill>
                    <a:effectLst/>
                    <a:latin typeface="Open Sans" panose="020B0606030504020204" pitchFamily="34" charset="0"/>
                  </a:rPr>
                  <a:t>GET A DEMO</a:t>
                </a:r>
                <a:endParaRPr lang="zh-CN" altLang="en-US" sz="1600" dirty="0">
                  <a:solidFill>
                    <a:srgbClr val="18122B"/>
                  </a:solidFill>
                </a:endParaRPr>
              </a:p>
            </p:txBody>
          </p:sp>
        </p:grpSp>
        <p:pic>
          <p:nvPicPr>
            <p:cNvPr id="16" name="图形 15">
              <a:extLst>
                <a:ext uri="{FF2B5EF4-FFF2-40B4-BE49-F238E27FC236}">
                  <a16:creationId xmlns:a16="http://schemas.microsoft.com/office/drawing/2014/main" xmlns="" id="{59C3F468-4A8E-48DB-BADE-67B3FA546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p:blipFill>
          <p:spPr>
            <a:xfrm>
              <a:off x="1345597" y="4774637"/>
              <a:ext cx="265574" cy="2072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1744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fill="hold" nodeType="withEffect" p14:presetBounceEnd="100000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Scale p14:bounceEnd="100000">
                                          <p:cBhvr>
                                            <p:cTn id="6" dur="5000" fill="hold"/>
                                            <p:tgtEl>
                                              <p:spTgt spid="102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0" presetClass="path" presetSubtype="0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222 -0.00024 C -0.00482 -0.05116 -0.01068 -0.12038 -0.00808 -0.17755 C -0.0056 -0.23426 0.01146 -0.29167 0.01315 -0.34144 C 0.01471 -0.39098 0.00195 -0.4375 0.00182 -0.47477 C 0.00156 -0.5125 0.01367 -0.54213 0.01198 -0.56644 C 0.01002 -0.59075 0.00885 -0.60186 0.00755 -0.61875 " pathEditMode="relative" rAng="16200000" ptsTypes="AAAAAA">
                                          <p:cBhvr>
                                            <p:cTn id="11" dur="3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3" y="-30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repeatCount="indefinite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0195 -0.00046 C 0.00013 -0.04838 -0.00417 -0.11342 -0.00234 -0.1669 C -0.00052 -0.22037 0.01224 -0.27453 0.01367 -0.32106 C 0.01471 -0.36759 0.00521 -0.41134 0.00521 -0.44653 C 0.00495 -0.48171 0.0138 -0.50972 0.01276 -0.53264 C 0.01133 -0.55555 0.01016 -0.56574 0.00925 -0.58171 " pathEditMode="relative" rAng="16200000" ptsTypes="AAAAAA">
                                          <p:cBhvr>
                                            <p:cTn id="16" dur="3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9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repeatCount="indefinite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013 -0.00023 C -0.00247 -0.05231 -0.00807 -0.12338 -0.0056 -0.18171 C -0.00339 -0.23981 0.01276 -0.29884 0.01432 -0.34953 C 0.01576 -0.40046 0.00378 -0.44791 0.00365 -0.48634 C 0.00352 -0.52477 0.01484 -0.55509 0.01315 -0.58009 C 0.01146 -0.60509 0.01029 -0.6162 0.00898 -0.63356 " pathEditMode="relative" rAng="16200000" ptsTypes="AAAAAA">
                                          <p:cBhvr>
                                            <p:cTn id="21" dur="3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-3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0" presetClass="path" presetSubtype="0" repeatCount="indefinite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013 0.00023 C -0.00052 -0.04468 -0.00169 -0.10555 -0.00117 -0.15579 C -0.00078 -0.20602 0.00208 -0.25671 0.00247 -0.30046 C 0.00273 -0.34421 0.00052 -0.38518 0.00052 -0.41805 C 0.00052 -0.45116 0.0026 -0.47731 0.00221 -0.49884 C 0.00195 -0.52037 0.00169 -0.52986 0.00143 -0.54491 " pathEditMode="relative" rAng="16200000" ptsTypes="AAAAAA">
                                          <p:cBhvr>
                                            <p:cTn id="26" dur="3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27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repeatCount="indefinite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3 -0.00023 C -0.00417 -0.05301 -0.01107 -0.12407 -0.00807 -0.18287 C -0.00521 -0.24143 0.01471 -0.30092 0.01667 -0.35231 C 0.01849 -0.40324 0.00365 -0.45115 0.00338 -0.48981 C 0.00325 -0.52847 0.01719 -0.55902 0.01523 -0.58426 C 0.01302 -0.60949 0.01159 -0.62083 0.01003 -0.63819 " pathEditMode="relative" rAng="16200000" ptsTypes="AAAAAA">
                                          <p:cBhvr>
                                            <p:cTn id="31" dur="3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1" y="-3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0" presetClass="path" presetSubtype="0" repeatCount="indefinite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0.00039 -0.00046 C -0.00234 -0.05023 -0.00794 -0.11782 -0.0056 -0.17384 C -0.00313 -0.22939 0.01393 -0.28588 0.01562 -0.33449 C 0.01693 -0.3831 0.0043 -0.42847 0.00417 -0.46504 C 0.00404 -0.50185 0.01589 -0.53102 0.01432 -0.55486 C 0.01237 -0.57847 0.01133 -0.58935 0.0099 -0.60602 " pathEditMode="relative" rAng="16200000" ptsTypes="AAAAAA">
                                          <p:cBhvr>
                                            <p:cTn id="36" dur="3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0" y="-30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0" presetClass="path" presetSubtype="0" repeatCount="indefinite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013 0.00024 C -0.00195 -0.05393 -0.00586 -0.12731 -0.00404 -0.18796 C -0.00247 -0.24838 0.00911 -0.30972 0.01029 -0.36226 C 0.01133 -0.41504 0.0026 -0.46435 0.0026 -0.50416 C 0.00247 -0.54375 0.01055 -0.57546 0.00937 -0.60138 C 0.0082 -0.62731 0.00716 -0.63888 0.00638 -0.65694 " pathEditMode="relative" rAng="16200000" ptsTypes="AAAAAA">
                                          <p:cBhvr>
                                            <p:cTn id="41" dur="3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9" y="-3284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Scale>
                                          <p:cBhvr>
                                            <p:cTn id="6" dur="5000" fill="hold"/>
                                            <p:tgtEl>
                                              <p:spTgt spid="102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0" presetClass="path" presetSubtype="0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222 -0.00024 C -0.00482 -0.05116 -0.01068 -0.12038 -0.00808 -0.17755 C -0.0056 -0.23426 0.01146 -0.29167 0.01315 -0.34144 C 0.01471 -0.39098 0.00195 -0.4375 0.00182 -0.47477 C 0.00156 -0.5125 0.01367 -0.54213 0.01198 -0.56644 C 0.01002 -0.59075 0.00885 -0.60186 0.00755 -0.61875 " pathEditMode="relative" rAng="16200000" ptsTypes="AAAAAA">
                                          <p:cBhvr>
                                            <p:cTn id="11" dur="3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43" y="-309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1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repeatCount="indefinite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0.00195 -0.00046 C 0.00013 -0.04838 -0.00417 -0.11342 -0.00234 -0.1669 C -0.00052 -0.22037 0.01224 -0.27453 0.01367 -0.32106 C 0.01471 -0.36759 0.00521 -0.41134 0.00521 -0.44653 C 0.00495 -0.48171 0.0138 -0.50972 0.01276 -0.53264 C 0.01133 -0.55555 0.01016 -0.56574 0.00925 -0.58171 " pathEditMode="relative" rAng="16200000" ptsTypes="AAAAAA">
                                          <p:cBhvr>
                                            <p:cTn id="16" dur="3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9" y="-290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0" presetClass="path" presetSubtype="0" repeatCount="indefinite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013 -0.00023 C -0.00247 -0.05231 -0.00807 -0.12338 -0.0056 -0.18171 C -0.00339 -0.23981 0.01276 -0.29884 0.01432 -0.34953 C 0.01576 -0.40046 0.00378 -0.44791 0.00365 -0.48634 C 0.00352 -0.52477 0.01484 -0.55509 0.01315 -0.58009 C 0.01146 -0.60509 0.01029 -0.6162 0.00898 -0.63356 " pathEditMode="relative" rAng="16200000" ptsTypes="AAAAAA">
                                          <p:cBhvr>
                                            <p:cTn id="21" dur="3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7" y="-31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0" presetClass="path" presetSubtype="0" repeatCount="indefinite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013 0.00023 C -0.00052 -0.04468 -0.00169 -0.10555 -0.00117 -0.15579 C -0.00078 -0.20602 0.00208 -0.25671 0.00247 -0.30046 C 0.00273 -0.34421 0.00052 -0.38518 0.00052 -0.41805 C 0.00052 -0.45116 0.0026 -0.47731 0.00221 -0.49884 C 0.00195 -0.52037 0.00169 -0.52986 0.00143 -0.54491 " pathEditMode="relative" rAng="16200000" ptsTypes="AAAAAA">
                                          <p:cBhvr>
                                            <p:cTn id="26" dur="3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27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repeatCount="indefinite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3 -0.00023 C -0.00417 -0.05301 -0.01107 -0.12407 -0.00807 -0.18287 C -0.00521 -0.24143 0.01471 -0.30092 0.01667 -0.35231 C 0.01849 -0.40324 0.00365 -0.45115 0.00338 -0.48981 C 0.00325 -0.52847 0.01719 -0.55902 0.01523 -0.58426 C 0.01302 -0.60949 0.01159 -0.62083 0.01003 -0.63819 " pathEditMode="relative" rAng="16200000" ptsTypes="AAAAAA">
                                          <p:cBhvr>
                                            <p:cTn id="31" dur="3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1" y="-31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0" presetClass="path" presetSubtype="0" repeatCount="indefinite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0.00039 -0.00046 C -0.00234 -0.05023 -0.00794 -0.11782 -0.0056 -0.17384 C -0.00313 -0.22939 0.01393 -0.28588 0.01562 -0.33449 C 0.01693 -0.3831 0.0043 -0.42847 0.00417 -0.46504 C 0.00404 -0.50185 0.01589 -0.53102 0.01432 -0.55486 C 0.01237 -0.57847 0.01133 -0.58935 0.0099 -0.60602 " pathEditMode="relative" rAng="16200000" ptsTypes="AAAAAA">
                                          <p:cBhvr>
                                            <p:cTn id="36" dur="3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0" y="-30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0" presetClass="path" presetSubtype="0" repeatCount="indefinite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013 0.00024 C -0.00195 -0.05393 -0.00586 -0.12731 -0.00404 -0.18796 C -0.00247 -0.24838 0.00911 -0.30972 0.01029 -0.36226 C 0.01133 -0.41504 0.0026 -0.46435 0.0026 -0.50416 C 0.00247 -0.54375 0.01055 -0.57546 0.00937 -0.60138 C 0.0082 -0.62731 0.00716 -0.63888 0.00638 -0.65694 " pathEditMode="relative" rAng="16200000" ptsTypes="AAAAAA">
                                          <p:cBhvr>
                                            <p:cTn id="41" dur="3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9" y="-3284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3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7" grpId="0" animBg="1"/>
          <p:bldP spid="7" grpId="1" animBg="1"/>
          <p:bldP spid="8" grpId="0" animBg="1"/>
          <p:bldP spid="8" grpId="1" animBg="1"/>
          <p:bldP spid="9" grpId="0" animBg="1"/>
          <p:bldP spid="9" grpId="1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ringba.com/assets/img/slider-IVR-bg-1400.png">
            <a:extLst>
              <a:ext uri="{FF2B5EF4-FFF2-40B4-BE49-F238E27FC236}">
                <a16:creationId xmlns:a16="http://schemas.microsoft.com/office/drawing/2014/main" xmlns="" id="{8B8289E6-17DE-4790-8ADE-28821F11AE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6" b="8066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032680B-712E-4110-949A-F15ABFB0E981}"/>
              </a:ext>
            </a:extLst>
          </p:cNvPr>
          <p:cNvSpPr/>
          <p:nvPr/>
        </p:nvSpPr>
        <p:spPr>
          <a:xfrm>
            <a:off x="658814" y="1445342"/>
            <a:ext cx="10874374" cy="4277032"/>
          </a:xfrm>
          <a:prstGeom prst="rect">
            <a:avLst/>
          </a:prstGeom>
          <a:solidFill>
            <a:srgbClr val="0431FF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DF8A586-E391-4256-A0EE-EFA293549CDC}"/>
              </a:ext>
            </a:extLst>
          </p:cNvPr>
          <p:cNvSpPr/>
          <p:nvPr/>
        </p:nvSpPr>
        <p:spPr>
          <a:xfrm>
            <a:off x="3311808" y="1862613"/>
            <a:ext cx="5568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cap="all" dirty="0">
                <a:solidFill>
                  <a:schemeClr val="bg1"/>
                </a:solidFill>
                <a:latin typeface="Lato" panose="020F0502020204030203" pitchFamily="34" charset="0"/>
              </a:rPr>
              <a:t>Real-Time Call Management and Reporting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193C401-7BB4-4F38-B43E-972575D7EC42}"/>
              </a:ext>
            </a:extLst>
          </p:cNvPr>
          <p:cNvSpPr/>
          <p:nvPr/>
        </p:nvSpPr>
        <p:spPr>
          <a:xfrm>
            <a:off x="2427447" y="2447642"/>
            <a:ext cx="7337106" cy="7042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rgbClr val="B5FBFF"/>
                </a:solidFill>
                <a:latin typeface="Open Sans" panose="020B0606030504020204" pitchFamily="34" charset="0"/>
              </a:rPr>
              <a:t>Your time is valuable - never wait again. View, group, filter, sort, manipulate, and export your data instantly at unlimited scale.</a:t>
            </a:r>
            <a:endParaRPr lang="zh-CN" altLang="en-US" sz="1400" dirty="0">
              <a:solidFill>
                <a:srgbClr val="B5FBFF"/>
              </a:solidFill>
              <a:latin typeface="Open Sans" panose="020B0606030504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A7EB23E-66E2-428E-A50F-2563409B96CC}"/>
              </a:ext>
            </a:extLst>
          </p:cNvPr>
          <p:cNvGrpSpPr/>
          <p:nvPr/>
        </p:nvGrpSpPr>
        <p:grpSpPr>
          <a:xfrm>
            <a:off x="4457862" y="3343912"/>
            <a:ext cx="3276276" cy="476250"/>
            <a:chOff x="658813" y="4000500"/>
            <a:chExt cx="2065337" cy="457200"/>
          </a:xfrm>
          <a:solidFill>
            <a:srgbClr val="0431FF"/>
          </a:solidFill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10C2D130-2D05-4DB8-B64F-9BBEAB4D590A}"/>
                </a:ext>
              </a:extLst>
            </p:cNvPr>
            <p:cNvSpPr/>
            <p:nvPr/>
          </p:nvSpPr>
          <p:spPr>
            <a:xfrm>
              <a:off x="658813" y="4000500"/>
              <a:ext cx="2065337" cy="457200"/>
            </a:xfrm>
            <a:prstGeom prst="roundRect">
              <a:avLst>
                <a:gd name="adj" fmla="val 50000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01F71A67-4268-4921-9DA6-20937FF4FB11}"/>
                </a:ext>
              </a:extLst>
            </p:cNvPr>
            <p:cNvSpPr/>
            <p:nvPr/>
          </p:nvSpPr>
          <p:spPr>
            <a:xfrm>
              <a:off x="905415" y="4000500"/>
              <a:ext cx="1572132" cy="4068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0" u="none" strike="noStrike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GET A DEMO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图形 9">
            <a:extLst>
              <a:ext uri="{FF2B5EF4-FFF2-40B4-BE49-F238E27FC236}">
                <a16:creationId xmlns:a16="http://schemas.microsoft.com/office/drawing/2014/main" xmlns="" id="{0AD23AD6-A864-4BBE-98FA-A9018700F3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820862" y="4257589"/>
            <a:ext cx="752475" cy="752475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78F5D89A-F358-4A1F-975F-0C027962E8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695949" y="4271876"/>
            <a:ext cx="800100" cy="723900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xmlns="" id="{5507DEED-33E9-4333-BF7B-418861B0B98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618661" y="4257589"/>
            <a:ext cx="752475" cy="75247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4B67F7F-92D7-4746-BDFF-0DF46DE3C163}"/>
              </a:ext>
            </a:extLst>
          </p:cNvPr>
          <p:cNvSpPr/>
          <p:nvPr/>
        </p:nvSpPr>
        <p:spPr>
          <a:xfrm>
            <a:off x="1299994" y="5164220"/>
            <a:ext cx="17942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cap="all" dirty="0">
                <a:solidFill>
                  <a:schemeClr val="bg1"/>
                </a:solidFill>
                <a:latin typeface="Lato" panose="020F0502020204030203" pitchFamily="34" charset="0"/>
              </a:rPr>
              <a:t>Real-Time Call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B4775D5-281C-4ECC-985C-F1B0EEE75CBE}"/>
              </a:ext>
            </a:extLst>
          </p:cNvPr>
          <p:cNvSpPr/>
          <p:nvPr/>
        </p:nvSpPr>
        <p:spPr>
          <a:xfrm>
            <a:off x="5198894" y="5164220"/>
            <a:ext cx="17942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cap="all" dirty="0">
                <a:solidFill>
                  <a:schemeClr val="bg1"/>
                </a:solidFill>
                <a:latin typeface="Lato" panose="020F0502020204030203" pitchFamily="34" charset="0"/>
              </a:rPr>
              <a:t>Real-Time Call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5B982E8-26C3-431B-85BF-3BAD2138B5CD}"/>
              </a:ext>
            </a:extLst>
          </p:cNvPr>
          <p:cNvSpPr/>
          <p:nvPr/>
        </p:nvSpPr>
        <p:spPr>
          <a:xfrm>
            <a:off x="9097793" y="5164220"/>
            <a:ext cx="17942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cap="all" dirty="0">
                <a:solidFill>
                  <a:schemeClr val="bg1"/>
                </a:solidFill>
                <a:latin typeface="Lato" panose="020F0502020204030203" pitchFamily="34" charset="0"/>
              </a:rPr>
              <a:t>Real-Time Call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62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1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ringba.com/assets/img/pt-hero-rings.png">
            <a:extLst>
              <a:ext uri="{FF2B5EF4-FFF2-40B4-BE49-F238E27FC236}">
                <a16:creationId xmlns:a16="http://schemas.microsoft.com/office/drawing/2014/main" xmlns="" id="{EACD019D-9F00-46C2-AE42-E702BC1A2A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1" b="7778"/>
          <a:stretch/>
        </p:blipFill>
        <p:spPr bwMode="auto">
          <a:xfrm>
            <a:off x="-952500" y="0"/>
            <a:ext cx="82022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ringba.com/assets/img/pt-hero-shine.png">
            <a:extLst>
              <a:ext uri="{FF2B5EF4-FFF2-40B4-BE49-F238E27FC236}">
                <a16:creationId xmlns:a16="http://schemas.microsoft.com/office/drawing/2014/main" xmlns="" id="{4BA63642-BAEE-4CAE-AA74-83D5AC20DE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976929"/>
            <a:ext cx="5080971" cy="508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www.ringba.com/assets/img/blue-sphere-312.png">
            <a:extLst>
              <a:ext uri="{FF2B5EF4-FFF2-40B4-BE49-F238E27FC236}">
                <a16:creationId xmlns:a16="http://schemas.microsoft.com/office/drawing/2014/main" xmlns="" id="{0E0AF050-7C3D-4144-AD68-A6FA4A450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972" y="1223411"/>
            <a:ext cx="4373078" cy="4373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CD86B1FC-E899-4E39-A965-59FF41621CB5}"/>
              </a:ext>
            </a:extLst>
          </p:cNvPr>
          <p:cNvGrpSpPr/>
          <p:nvPr/>
        </p:nvGrpSpPr>
        <p:grpSpPr>
          <a:xfrm>
            <a:off x="1419225" y="1737370"/>
            <a:ext cx="3446990" cy="3358505"/>
            <a:chOff x="2339557" y="1737369"/>
            <a:chExt cx="3479158" cy="3424239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69774444-9E99-4EA6-96E1-9639CCB638AB}"/>
                </a:ext>
              </a:extLst>
            </p:cNvPr>
            <p:cNvSpPr/>
            <p:nvPr/>
          </p:nvSpPr>
          <p:spPr>
            <a:xfrm>
              <a:off x="4090100" y="1737369"/>
              <a:ext cx="13126" cy="3424239"/>
            </a:xfrm>
            <a:custGeom>
              <a:avLst/>
              <a:gdLst>
                <a:gd name="connsiteX0" fmla="*/ 0 w 0"/>
                <a:gd name="connsiteY0" fmla="*/ 3424239 h 3424239"/>
                <a:gd name="connsiteX1" fmla="*/ 0 w 0"/>
                <a:gd name="connsiteY1" fmla="*/ 0 h 3424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424239">
                  <a:moveTo>
                    <a:pt x="0" y="3424239"/>
                  </a:moveTo>
                  <a:lnTo>
                    <a:pt x="0" y="0"/>
                  </a:lnTo>
                </a:path>
              </a:pathLst>
            </a:custGeom>
            <a:ln w="26212" cap="flat">
              <a:gradFill>
                <a:gsLst>
                  <a:gs pos="24000">
                    <a:srgbClr val="B5FBFF"/>
                  </a:gs>
                  <a:gs pos="0">
                    <a:srgbClr val="B5FBFF">
                      <a:alpha val="13000"/>
                    </a:srgbClr>
                  </a:gs>
                  <a:gs pos="100000">
                    <a:srgbClr val="B5FBFF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E28E4FE0-4247-4141-BB9B-FE04DF689862}"/>
                </a:ext>
              </a:extLst>
            </p:cNvPr>
            <p:cNvSpPr/>
            <p:nvPr/>
          </p:nvSpPr>
          <p:spPr>
            <a:xfrm>
              <a:off x="2571150" y="2392939"/>
              <a:ext cx="1365086" cy="2685927"/>
            </a:xfrm>
            <a:custGeom>
              <a:avLst/>
              <a:gdLst>
                <a:gd name="connsiteX0" fmla="*/ 107923 w 1365085"/>
                <a:gd name="connsiteY0" fmla="*/ 0 h 2685927"/>
                <a:gd name="connsiteX1" fmla="*/ 107923 w 1365085"/>
                <a:gd name="connsiteY1" fmla="*/ 515545 h 2685927"/>
                <a:gd name="connsiteX2" fmla="*/ 737963 w 1365085"/>
                <a:gd name="connsiteY2" fmla="*/ 553734 h 2685927"/>
                <a:gd name="connsiteX3" fmla="*/ 1374565 w 1365085"/>
                <a:gd name="connsiteY3" fmla="*/ 1080736 h 2685927"/>
                <a:gd name="connsiteX4" fmla="*/ 1269559 w 1365085"/>
                <a:gd name="connsiteY4" fmla="*/ 2030357 h 2685927"/>
                <a:gd name="connsiteX5" fmla="*/ 1341751 w 1365085"/>
                <a:gd name="connsiteY5" fmla="*/ 2692292 h 2685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5085" h="2685927">
                  <a:moveTo>
                    <a:pt x="107923" y="0"/>
                  </a:moveTo>
                  <a:cubicBezTo>
                    <a:pt x="107923" y="0"/>
                    <a:pt x="-134904" y="420074"/>
                    <a:pt x="107923" y="515545"/>
                  </a:cubicBezTo>
                  <a:cubicBezTo>
                    <a:pt x="350751" y="611017"/>
                    <a:pt x="737963" y="553734"/>
                    <a:pt x="737963" y="553734"/>
                  </a:cubicBezTo>
                  <a:cubicBezTo>
                    <a:pt x="737963" y="553734"/>
                    <a:pt x="1348314" y="458263"/>
                    <a:pt x="1374565" y="1080736"/>
                  </a:cubicBezTo>
                  <a:cubicBezTo>
                    <a:pt x="1400817" y="1703209"/>
                    <a:pt x="1269559" y="2030357"/>
                    <a:pt x="1269559" y="2030357"/>
                  </a:cubicBezTo>
                  <a:cubicBezTo>
                    <a:pt x="1269559" y="2030357"/>
                    <a:pt x="1249870" y="2482255"/>
                    <a:pt x="1341751" y="2692292"/>
                  </a:cubicBezTo>
                </a:path>
              </a:pathLst>
            </a:custGeom>
            <a:noFill/>
            <a:ln w="26212" cap="flat">
              <a:gradFill>
                <a:gsLst>
                  <a:gs pos="24000">
                    <a:srgbClr val="B5FBFF"/>
                  </a:gs>
                  <a:gs pos="0">
                    <a:srgbClr val="B5FBFF">
                      <a:alpha val="13000"/>
                    </a:srgbClr>
                  </a:gs>
                  <a:gs pos="100000">
                    <a:srgbClr val="B5FBFF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078C484E-388F-4458-930D-E74F8DBC4348}"/>
                </a:ext>
              </a:extLst>
            </p:cNvPr>
            <p:cNvSpPr/>
            <p:nvPr/>
          </p:nvSpPr>
          <p:spPr>
            <a:xfrm>
              <a:off x="2960194" y="2112889"/>
              <a:ext cx="341271" cy="827418"/>
            </a:xfrm>
            <a:custGeom>
              <a:avLst/>
              <a:gdLst>
                <a:gd name="connsiteX0" fmla="*/ 20773 w 341271"/>
                <a:gd name="connsiteY0" fmla="*/ 0 h 827418"/>
                <a:gd name="connsiteX1" fmla="*/ 348919 w 341271"/>
                <a:gd name="connsiteY1" fmla="*/ 833783 h 827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1271" h="827418">
                  <a:moveTo>
                    <a:pt x="20773" y="0"/>
                  </a:moveTo>
                  <a:cubicBezTo>
                    <a:pt x="20773" y="0"/>
                    <a:pt x="-123611" y="521910"/>
                    <a:pt x="348919" y="833783"/>
                  </a:cubicBezTo>
                </a:path>
              </a:pathLst>
            </a:custGeom>
            <a:noFill/>
            <a:ln w="26212" cap="flat">
              <a:gradFill>
                <a:gsLst>
                  <a:gs pos="24000">
                    <a:srgbClr val="B5FBFF"/>
                  </a:gs>
                  <a:gs pos="0">
                    <a:srgbClr val="B5FBFF">
                      <a:alpha val="13000"/>
                    </a:srgbClr>
                  </a:gs>
                  <a:gs pos="100000">
                    <a:srgbClr val="B5FBFF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5573069D-A95E-4BBF-8C9B-D3AF78027989}"/>
                </a:ext>
              </a:extLst>
            </p:cNvPr>
            <p:cNvSpPr/>
            <p:nvPr/>
          </p:nvSpPr>
          <p:spPr>
            <a:xfrm>
              <a:off x="2339557" y="1869756"/>
              <a:ext cx="1653854" cy="3182378"/>
            </a:xfrm>
            <a:custGeom>
              <a:avLst/>
              <a:gdLst>
                <a:gd name="connsiteX0" fmla="*/ 4808 w 1653853"/>
                <a:gd name="connsiteY0" fmla="*/ 1603919 h 3182378"/>
                <a:gd name="connsiteX1" fmla="*/ 231885 w 1653853"/>
                <a:gd name="connsiteY1" fmla="*/ 1821593 h 3182378"/>
                <a:gd name="connsiteX2" fmla="*/ 920990 w 1653853"/>
                <a:gd name="connsiteY2" fmla="*/ 1712120 h 3182378"/>
                <a:gd name="connsiteX3" fmla="*/ 1652099 w 1653853"/>
                <a:gd name="connsiteY3" fmla="*/ 3182379 h 3182378"/>
                <a:gd name="connsiteX4" fmla="*/ 1610096 w 1653853"/>
                <a:gd name="connsiteY4" fmla="*/ 2501349 h 3182378"/>
                <a:gd name="connsiteX5" fmla="*/ 1661287 w 1653853"/>
                <a:gd name="connsiteY5" fmla="*/ 1514812 h 3182378"/>
                <a:gd name="connsiteX6" fmla="*/ 1153317 w 1653853"/>
                <a:gd name="connsiteY6" fmla="*/ 407344 h 3182378"/>
                <a:gd name="connsiteX7" fmla="*/ 1094251 w 1653853"/>
                <a:gd name="connsiteY7" fmla="*/ 0 h 318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53853" h="3182378">
                  <a:moveTo>
                    <a:pt x="4808" y="1603919"/>
                  </a:moveTo>
                  <a:cubicBezTo>
                    <a:pt x="4808" y="1603919"/>
                    <a:pt x="-52946" y="1789770"/>
                    <a:pt x="231885" y="1821593"/>
                  </a:cubicBezTo>
                  <a:cubicBezTo>
                    <a:pt x="231885" y="1821593"/>
                    <a:pt x="583657" y="1673931"/>
                    <a:pt x="920990" y="1712120"/>
                  </a:cubicBezTo>
                  <a:cubicBezTo>
                    <a:pt x="1258324" y="1750308"/>
                    <a:pt x="1683601" y="1966710"/>
                    <a:pt x="1652099" y="3182379"/>
                  </a:cubicBezTo>
                  <a:cubicBezTo>
                    <a:pt x="1652099" y="3182379"/>
                    <a:pt x="1501152" y="2705022"/>
                    <a:pt x="1610096" y="2501349"/>
                  </a:cubicBezTo>
                  <a:cubicBezTo>
                    <a:pt x="1720353" y="2297677"/>
                    <a:pt x="1627160" y="2194568"/>
                    <a:pt x="1661287" y="1514812"/>
                  </a:cubicBezTo>
                  <a:cubicBezTo>
                    <a:pt x="1695414" y="835056"/>
                    <a:pt x="1435523" y="681029"/>
                    <a:pt x="1153317" y="407344"/>
                  </a:cubicBezTo>
                  <a:cubicBezTo>
                    <a:pt x="871112" y="133660"/>
                    <a:pt x="1094251" y="0"/>
                    <a:pt x="1094251" y="0"/>
                  </a:cubicBezTo>
                </a:path>
              </a:pathLst>
            </a:custGeom>
            <a:noFill/>
            <a:ln w="26212" cap="flat">
              <a:gradFill>
                <a:gsLst>
                  <a:gs pos="24000">
                    <a:srgbClr val="B5FBFF"/>
                  </a:gs>
                  <a:gs pos="0">
                    <a:srgbClr val="B5FBFF">
                      <a:alpha val="13000"/>
                    </a:srgbClr>
                  </a:gs>
                  <a:gs pos="100000">
                    <a:srgbClr val="B5FBFF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867F0C44-52C1-4DED-9B78-4B58112AB2AE}"/>
                </a:ext>
              </a:extLst>
            </p:cNvPr>
            <p:cNvSpPr/>
            <p:nvPr/>
          </p:nvSpPr>
          <p:spPr>
            <a:xfrm>
              <a:off x="4138610" y="1837932"/>
              <a:ext cx="1680105" cy="3246026"/>
            </a:xfrm>
            <a:custGeom>
              <a:avLst/>
              <a:gdLst>
                <a:gd name="connsiteX0" fmla="*/ 1684098 w 1680105"/>
                <a:gd name="connsiteY0" fmla="*/ 1726122 h 3246025"/>
                <a:gd name="connsiteX1" fmla="*/ 1336264 w 1680105"/>
                <a:gd name="connsiteY1" fmla="*/ 1834323 h 3246025"/>
                <a:gd name="connsiteX2" fmla="*/ 561840 w 1680105"/>
                <a:gd name="connsiteY2" fmla="*/ 1764311 h 3246025"/>
                <a:gd name="connsiteX3" fmla="*/ 17119 w 1680105"/>
                <a:gd name="connsiteY3" fmla="*/ 3247299 h 3246025"/>
                <a:gd name="connsiteX4" fmla="*/ 89311 w 1680105"/>
                <a:gd name="connsiteY4" fmla="*/ 2623553 h 3246025"/>
                <a:gd name="connsiteX5" fmla="*/ 55 w 1680105"/>
                <a:gd name="connsiteY5" fmla="*/ 2292585 h 3246025"/>
                <a:gd name="connsiteX6" fmla="*/ 53871 w 1680105"/>
                <a:gd name="connsiteY6" fmla="*/ 1013269 h 3246025"/>
                <a:gd name="connsiteX7" fmla="*/ 284886 w 1680105"/>
                <a:gd name="connsiteY7" fmla="*/ 691213 h 3246025"/>
                <a:gd name="connsiteX8" fmla="*/ 632720 w 1680105"/>
                <a:gd name="connsiteY8" fmla="*/ 273685 h 3246025"/>
                <a:gd name="connsiteX9" fmla="*/ 527713 w 1680105"/>
                <a:gd name="connsiteY9" fmla="*/ 0 h 3246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0105" h="3246025">
                  <a:moveTo>
                    <a:pt x="1684098" y="1726122"/>
                  </a:moveTo>
                  <a:cubicBezTo>
                    <a:pt x="1546277" y="1891606"/>
                    <a:pt x="1336264" y="1834323"/>
                    <a:pt x="1336264" y="1834323"/>
                  </a:cubicBezTo>
                  <a:cubicBezTo>
                    <a:pt x="1040933" y="1643380"/>
                    <a:pt x="561840" y="1764311"/>
                    <a:pt x="561840" y="1764311"/>
                  </a:cubicBezTo>
                  <a:cubicBezTo>
                    <a:pt x="-146954" y="1993442"/>
                    <a:pt x="17119" y="3247299"/>
                    <a:pt x="17119" y="3247299"/>
                  </a:cubicBezTo>
                  <a:cubicBezTo>
                    <a:pt x="17119" y="3247299"/>
                    <a:pt x="122125" y="2986344"/>
                    <a:pt x="89311" y="2623553"/>
                  </a:cubicBezTo>
                  <a:cubicBezTo>
                    <a:pt x="89311" y="2623553"/>
                    <a:pt x="-2570" y="2419881"/>
                    <a:pt x="55" y="2292585"/>
                  </a:cubicBezTo>
                  <a:cubicBezTo>
                    <a:pt x="2680" y="2165290"/>
                    <a:pt x="55" y="1096011"/>
                    <a:pt x="53871" y="1013269"/>
                  </a:cubicBezTo>
                  <a:cubicBezTo>
                    <a:pt x="107687" y="930527"/>
                    <a:pt x="107687" y="822327"/>
                    <a:pt x="284886" y="691213"/>
                  </a:cubicBezTo>
                  <a:cubicBezTo>
                    <a:pt x="462084" y="560099"/>
                    <a:pt x="632720" y="369156"/>
                    <a:pt x="632720" y="273685"/>
                  </a:cubicBezTo>
                  <a:cubicBezTo>
                    <a:pt x="632720" y="178213"/>
                    <a:pt x="527713" y="0"/>
                    <a:pt x="527713" y="0"/>
                  </a:cubicBezTo>
                </a:path>
              </a:pathLst>
            </a:custGeom>
            <a:noFill/>
            <a:ln w="26212" cap="flat">
              <a:gradFill>
                <a:gsLst>
                  <a:gs pos="24000">
                    <a:srgbClr val="B5FBFF"/>
                  </a:gs>
                  <a:gs pos="0">
                    <a:srgbClr val="B5FBFF">
                      <a:alpha val="13000"/>
                    </a:srgbClr>
                  </a:gs>
                  <a:gs pos="100000">
                    <a:srgbClr val="B5FBFF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D53944C6-9B3F-45D9-9948-B1B955C35532}"/>
                </a:ext>
              </a:extLst>
            </p:cNvPr>
            <p:cNvSpPr/>
            <p:nvPr/>
          </p:nvSpPr>
          <p:spPr>
            <a:xfrm>
              <a:off x="4193547" y="2450222"/>
              <a:ext cx="1391337" cy="2622280"/>
            </a:xfrm>
            <a:custGeom>
              <a:avLst/>
              <a:gdLst>
                <a:gd name="connsiteX0" fmla="*/ 60626 w 1391337"/>
                <a:gd name="connsiteY0" fmla="*/ 2635009 h 2622279"/>
                <a:gd name="connsiteX1" fmla="*/ 119692 w 1391337"/>
                <a:gd name="connsiteY1" fmla="*/ 2017628 h 2622279"/>
                <a:gd name="connsiteX2" fmla="*/ 60626 w 1391337"/>
                <a:gd name="connsiteY2" fmla="*/ 910160 h 2622279"/>
                <a:gd name="connsiteX3" fmla="*/ 743168 w 1391337"/>
                <a:gd name="connsiteY3" fmla="*/ 496451 h 2622279"/>
                <a:gd name="connsiteX4" fmla="*/ 1268201 w 1391337"/>
                <a:gd name="connsiteY4" fmla="*/ 0 h 2622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1337" h="2622279">
                  <a:moveTo>
                    <a:pt x="60626" y="2635009"/>
                  </a:moveTo>
                  <a:cubicBezTo>
                    <a:pt x="60626" y="2635009"/>
                    <a:pt x="139381" y="2240394"/>
                    <a:pt x="119692" y="2017628"/>
                  </a:cubicBezTo>
                  <a:cubicBezTo>
                    <a:pt x="100003" y="1794861"/>
                    <a:pt x="-96884" y="1311140"/>
                    <a:pt x="60626" y="910160"/>
                  </a:cubicBezTo>
                  <a:cubicBezTo>
                    <a:pt x="60626" y="910160"/>
                    <a:pt x="34374" y="439168"/>
                    <a:pt x="743168" y="496451"/>
                  </a:cubicBezTo>
                  <a:cubicBezTo>
                    <a:pt x="743168" y="496451"/>
                    <a:pt x="1760420" y="661935"/>
                    <a:pt x="1268201" y="0"/>
                  </a:cubicBezTo>
                </a:path>
              </a:pathLst>
            </a:custGeom>
            <a:noFill/>
            <a:ln w="26212" cap="flat">
              <a:gradFill>
                <a:gsLst>
                  <a:gs pos="24000">
                    <a:srgbClr val="B5FBFF"/>
                  </a:gs>
                  <a:gs pos="0">
                    <a:srgbClr val="B5FBFF">
                      <a:alpha val="13000"/>
                    </a:srgbClr>
                  </a:gs>
                  <a:gs pos="100000">
                    <a:srgbClr val="B5FBFF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5D548A10-E7DD-41DF-86C4-83096924B6AC}"/>
                </a:ext>
              </a:extLst>
            </p:cNvPr>
            <p:cNvSpPr/>
            <p:nvPr/>
          </p:nvSpPr>
          <p:spPr>
            <a:xfrm>
              <a:off x="4352616" y="1737369"/>
              <a:ext cx="131258" cy="789230"/>
            </a:xfrm>
            <a:custGeom>
              <a:avLst/>
              <a:gdLst>
                <a:gd name="connsiteX0" fmla="*/ 0 w 131258"/>
                <a:gd name="connsiteY0" fmla="*/ 0 h 789229"/>
                <a:gd name="connsiteX1" fmla="*/ 72192 w 131258"/>
                <a:gd name="connsiteY1" fmla="*/ 793049 h 789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1258" h="789229">
                  <a:moveTo>
                    <a:pt x="0" y="0"/>
                  </a:moveTo>
                  <a:cubicBezTo>
                    <a:pt x="0" y="0"/>
                    <a:pt x="269079" y="324603"/>
                    <a:pt x="72192" y="793049"/>
                  </a:cubicBezTo>
                </a:path>
              </a:pathLst>
            </a:custGeom>
            <a:noFill/>
            <a:ln w="26212" cap="flat">
              <a:gradFill>
                <a:gsLst>
                  <a:gs pos="24000">
                    <a:srgbClr val="B5FBFF"/>
                  </a:gs>
                  <a:gs pos="0">
                    <a:srgbClr val="B5FBFF">
                      <a:alpha val="13000"/>
                    </a:srgbClr>
                  </a:gs>
                  <a:gs pos="100000">
                    <a:srgbClr val="B5FBFF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xmlns="" id="{824B97D7-BEE8-4384-96BB-7AA274F6C232}"/>
                </a:ext>
              </a:extLst>
            </p:cNvPr>
            <p:cNvSpPr/>
            <p:nvPr/>
          </p:nvSpPr>
          <p:spPr>
            <a:xfrm>
              <a:off x="4301425" y="2246549"/>
              <a:ext cx="997563" cy="394615"/>
            </a:xfrm>
            <a:custGeom>
              <a:avLst/>
              <a:gdLst>
                <a:gd name="connsiteX0" fmla="*/ 1009376 w 997562"/>
                <a:gd name="connsiteY0" fmla="*/ 0 h 394614"/>
                <a:gd name="connsiteX1" fmla="*/ 832177 w 997562"/>
                <a:gd name="connsiteY1" fmla="*/ 203672 h 394614"/>
                <a:gd name="connsiteX2" fmla="*/ 0 w 997562"/>
                <a:gd name="connsiteY2" fmla="*/ 402253 h 394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97562" h="394614">
                  <a:moveTo>
                    <a:pt x="1009376" y="0"/>
                  </a:moveTo>
                  <a:cubicBezTo>
                    <a:pt x="1009376" y="0"/>
                    <a:pt x="989687" y="165484"/>
                    <a:pt x="832177" y="203672"/>
                  </a:cubicBezTo>
                  <a:cubicBezTo>
                    <a:pt x="674667" y="241861"/>
                    <a:pt x="513220" y="28005"/>
                    <a:pt x="0" y="402253"/>
                  </a:cubicBezTo>
                </a:path>
              </a:pathLst>
            </a:custGeom>
            <a:noFill/>
            <a:ln w="26212" cap="flat">
              <a:gradFill>
                <a:gsLst>
                  <a:gs pos="24000">
                    <a:srgbClr val="B5FBFF"/>
                  </a:gs>
                  <a:gs pos="0">
                    <a:srgbClr val="B5FBFF">
                      <a:alpha val="13000"/>
                    </a:srgbClr>
                  </a:gs>
                  <a:gs pos="100000">
                    <a:srgbClr val="B5FBFF"/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27" name="图片 26" descr="图片包含 就坐&#10;&#10;描述已自动生成">
            <a:extLst>
              <a:ext uri="{FF2B5EF4-FFF2-40B4-BE49-F238E27FC236}">
                <a16:creationId xmlns:a16="http://schemas.microsoft.com/office/drawing/2014/main" xmlns="" id="{1B272495-8598-470D-B534-6EA889F3A0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085" y="4956535"/>
            <a:ext cx="135948" cy="137599"/>
          </a:xfrm>
          <a:prstGeom prst="rect">
            <a:avLst/>
          </a:prstGeom>
        </p:spPr>
      </p:pic>
      <p:pic>
        <p:nvPicPr>
          <p:cNvPr id="31" name="图片 30" descr="图片包含 就坐&#10;&#10;描述已自动生成">
            <a:extLst>
              <a:ext uri="{FF2B5EF4-FFF2-40B4-BE49-F238E27FC236}">
                <a16:creationId xmlns:a16="http://schemas.microsoft.com/office/drawing/2014/main" xmlns="" id="{9228111A-3A65-4568-8E98-6D12809A3D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2488" y="4956535"/>
            <a:ext cx="135948" cy="137599"/>
          </a:xfrm>
          <a:prstGeom prst="rect">
            <a:avLst/>
          </a:prstGeom>
        </p:spPr>
      </p:pic>
      <p:pic>
        <p:nvPicPr>
          <p:cNvPr id="32" name="图片 31" descr="图片包含 就坐&#10;&#10;描述已自动生成">
            <a:extLst>
              <a:ext uri="{FF2B5EF4-FFF2-40B4-BE49-F238E27FC236}">
                <a16:creationId xmlns:a16="http://schemas.microsoft.com/office/drawing/2014/main" xmlns="" id="{4A642A7C-13B4-4F3E-9530-4A13900CACD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748" y="5009924"/>
            <a:ext cx="135948" cy="137599"/>
          </a:xfrm>
          <a:prstGeom prst="rect">
            <a:avLst/>
          </a:prstGeom>
        </p:spPr>
      </p:pic>
      <p:pic>
        <p:nvPicPr>
          <p:cNvPr id="23" name="图片 22" descr="图片包含 就坐&#10;&#10;描述已自动生成">
            <a:extLst>
              <a:ext uri="{FF2B5EF4-FFF2-40B4-BE49-F238E27FC236}">
                <a16:creationId xmlns:a16="http://schemas.microsoft.com/office/drawing/2014/main" xmlns="" id="{6CF9037F-AE5C-4A44-943A-270C3BC219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437" y="4941124"/>
            <a:ext cx="135948" cy="137599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C2EA1739-08C5-4895-B80A-DCACE62822B5}"/>
              </a:ext>
            </a:extLst>
          </p:cNvPr>
          <p:cNvSpPr/>
          <p:nvPr/>
        </p:nvSpPr>
        <p:spPr>
          <a:xfrm>
            <a:off x="7086570" y="1992390"/>
            <a:ext cx="3295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0" u="none" strike="noStrike" dirty="0">
                <a:solidFill>
                  <a:srgbClr val="FFFFFF"/>
                </a:solidFill>
                <a:effectLst/>
                <a:latin typeface="Heebo"/>
              </a:rPr>
              <a:t>Inbound Call Tracking</a:t>
            </a:r>
            <a:endParaRPr lang="zh-CN" altLang="en-US" sz="2800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D00FA2A2-6BD5-451B-8F49-B54BC27076BE}"/>
              </a:ext>
            </a:extLst>
          </p:cNvPr>
          <p:cNvSpPr/>
          <p:nvPr/>
        </p:nvSpPr>
        <p:spPr>
          <a:xfrm>
            <a:off x="7086570" y="2635898"/>
            <a:ext cx="3754049" cy="79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0" u="none" strike="noStrike" dirty="0">
                <a:solidFill>
                  <a:srgbClr val="9BABFF"/>
                </a:solidFill>
                <a:effectLst/>
                <a:latin typeface="Open Sans" panose="020B0606030504020204" pitchFamily="34" charset="0"/>
              </a:rPr>
              <a:t>Ringba is an inbound call tracking and analytics platform for marketers.</a:t>
            </a:r>
            <a:endParaRPr lang="zh-CN" altLang="en-US" sz="1600" dirty="0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505F308-DFB1-4351-B869-C4152662FEB7}"/>
              </a:ext>
            </a:extLst>
          </p:cNvPr>
          <p:cNvGrpSpPr/>
          <p:nvPr/>
        </p:nvGrpSpPr>
        <p:grpSpPr>
          <a:xfrm>
            <a:off x="7105620" y="4000500"/>
            <a:ext cx="2065337" cy="457200"/>
            <a:chOff x="658813" y="4000500"/>
            <a:chExt cx="2065337" cy="457200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xmlns="" id="{BA496C66-80FF-4C0D-9756-92FAC09CEEF5}"/>
                </a:ext>
              </a:extLst>
            </p:cNvPr>
            <p:cNvSpPr/>
            <p:nvPr/>
          </p:nvSpPr>
          <p:spPr>
            <a:xfrm>
              <a:off x="658813" y="4000500"/>
              <a:ext cx="2065337" cy="457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1812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CB52B980-53C3-4085-997C-92DB006AC710}"/>
                </a:ext>
              </a:extLst>
            </p:cNvPr>
            <p:cNvSpPr/>
            <p:nvPr/>
          </p:nvSpPr>
          <p:spPr>
            <a:xfrm>
              <a:off x="905415" y="4000500"/>
              <a:ext cx="1572132" cy="423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0" u="none" strike="noStrike" dirty="0">
                  <a:solidFill>
                    <a:srgbClr val="18122B"/>
                  </a:solidFill>
                  <a:effectLst/>
                  <a:latin typeface="Open Sans" panose="020B0606030504020204" pitchFamily="34" charset="0"/>
                </a:rPr>
                <a:t>GET A DEMO</a:t>
              </a:r>
              <a:endParaRPr lang="zh-CN" altLang="en-US" sz="1600" dirty="0">
                <a:solidFill>
                  <a:srgbClr val="18122B"/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A8214511-88AC-4CD6-930B-E19B6238BE77}"/>
              </a:ext>
            </a:extLst>
          </p:cNvPr>
          <p:cNvGrpSpPr/>
          <p:nvPr/>
        </p:nvGrpSpPr>
        <p:grpSpPr>
          <a:xfrm>
            <a:off x="9423370" y="4000500"/>
            <a:ext cx="2065337" cy="457200"/>
            <a:chOff x="2976563" y="4000500"/>
            <a:chExt cx="2065337" cy="45720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xmlns="" id="{A5CDE37A-8E0F-48A4-A4D2-3DE3E1BF115A}"/>
                </a:ext>
              </a:extLst>
            </p:cNvPr>
            <p:cNvSpPr/>
            <p:nvPr/>
          </p:nvSpPr>
          <p:spPr>
            <a:xfrm>
              <a:off x="2976563" y="4000500"/>
              <a:ext cx="2065337" cy="457200"/>
            </a:xfrm>
            <a:prstGeom prst="roundRect">
              <a:avLst>
                <a:gd name="adj" fmla="val 50000"/>
              </a:avLst>
            </a:prstGeom>
            <a:solidFill>
              <a:srgbClr val="18122B"/>
            </a:solidFill>
            <a:ln>
              <a:solidFill>
                <a:srgbClr val="9BA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1CEE205B-B58A-4EFD-9EF0-C417E1172291}"/>
                </a:ext>
              </a:extLst>
            </p:cNvPr>
            <p:cNvSpPr/>
            <p:nvPr/>
          </p:nvSpPr>
          <p:spPr>
            <a:xfrm>
              <a:off x="3223165" y="4000500"/>
              <a:ext cx="1572132" cy="423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0" u="none" strike="noStrike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FREE TRIAL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414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91 0.00069 C -0.00364 -0.0463 -0.0026 -0.08218 0.0017 -0.11458 C 0.00599 -0.14653 0.01524 -0.17408 0.025 -0.19283 C 0.02891 -0.19722 0.02917 -0.21574 0.07162 -0.21829 C 0.075 -0.21829 0.08581 -0.21736 0.10651 -0.20255 C 0.10769 -0.2 0.13633 -0.20301 0.1349 -0.22037 " pathEditMode="relative" rAng="16200000" ptsTypes="AAAAAA">
                                      <p:cBhvr>
                                        <p:cTn id="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6" y="-1104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221 -0.00139 C 0.00026 -0.01181 -0.00326 -0.03056 0.00065 -0.0588 C 0.0013 -0.07755 0.00299 -0.08218 -0.00013 -0.10995 C -0.0026 -0.13704 -0.00885 -0.16736 -0.00911 -0.19283 C -0.0099 -0.2162 -0.00651 -0.23333 -0.00521 -0.24607 C -0.0013 -0.25695 -0.00013 -0.27801 0.0082 -0.29213 C 0.0181 -0.30695 0.02643 -0.30347 0.0431 -0.30579 C 0.05898 -0.30579 0.075 -0.29722 0.09388 -0.30995 C 0.11966 -0.32708 0.09258 -0.37384 0.09635 -0.38033 " pathEditMode="relative" rAng="16200000" ptsTypes="AAAAAAAAA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13" y="-1893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78 -0.00324 C -0.00117 -0.07361 0.00131 -0.39352 -0.00117 -0.49005 " pathEditMode="relative" rAng="16200000" ptsTypes="AA">
                                      <p:cBhvr>
                                        <p:cTn id="1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24329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221 -0.00047 C 0.00039 -0.01042 0.00026 -0.03704 -0.0026 -0.06598 C -0.00547 -0.09375 -0.00508 -0.12894 -0.01966 -0.17037 C -0.02982 -0.19237 -0.03633 -0.20116 -0.05508 -0.21112 C -0.06706 -0.21644 -0.07956 -0.21343 -0.09049 -0.21112 C -0.10143 -0.2088 -0.11315 -0.19329 -0.12083 -0.19723 C -0.13372 -0.19977 -0.13372 -0.2176 -0.13724 -0.22778 " pathEditMode="relative" rAng="16200000" ptsTypes="AAAAAAA">
                                      <p:cBhvr>
                                        <p:cTn id="2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667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04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ringba.com/assets/img/waves-ping-tree.png">
            <a:extLst>
              <a:ext uri="{FF2B5EF4-FFF2-40B4-BE49-F238E27FC236}">
                <a16:creationId xmlns:a16="http://schemas.microsoft.com/office/drawing/2014/main" xmlns="" id="{2D24CB9D-E3F5-4201-A035-B56E2EFB79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1"/>
            <a:ext cx="12192000" cy="266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E120784-4673-4C59-8A4B-4B299C76892A}"/>
              </a:ext>
            </a:extLst>
          </p:cNvPr>
          <p:cNvSpPr/>
          <p:nvPr/>
        </p:nvSpPr>
        <p:spPr>
          <a:xfrm>
            <a:off x="3311808" y="889025"/>
            <a:ext cx="5568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cap="all" dirty="0">
                <a:solidFill>
                  <a:schemeClr val="bg1"/>
                </a:solidFill>
                <a:latin typeface="Lato" panose="020F0502020204030203" pitchFamily="34" charset="0"/>
              </a:rPr>
              <a:t>Real-Time Call Management and Reporting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9F7579C-288B-47A5-9693-700EEAC3361F}"/>
              </a:ext>
            </a:extLst>
          </p:cNvPr>
          <p:cNvSpPr/>
          <p:nvPr/>
        </p:nvSpPr>
        <p:spPr>
          <a:xfrm>
            <a:off x="2427447" y="1391707"/>
            <a:ext cx="7337106" cy="79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rgbClr val="9BABFF"/>
                </a:solidFill>
                <a:latin typeface="Open Sans" panose="020B0606030504020204" pitchFamily="34" charset="0"/>
              </a:rPr>
              <a:t>Your time is valuable - never wait again. View, group, filter, sort, manipulate, and export your data instantly at unlimited scale.</a:t>
            </a:r>
            <a:endParaRPr lang="zh-CN" altLang="en-US" sz="16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677A7B09-2622-4B60-B0E8-0CAC21E17A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9580832" y="2469149"/>
            <a:ext cx="1266825" cy="1266825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xmlns="" id="{DF75806F-CBBF-45E2-8A9C-431F2E0758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1344342" y="2469149"/>
            <a:ext cx="1266825" cy="1266825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xmlns="" id="{5C9355CF-C558-4473-9B1A-D526DE5436D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462587" y="2469149"/>
            <a:ext cx="1266825" cy="126682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2D520BC-4AD1-43D0-A639-5BBA162804F8}"/>
              </a:ext>
            </a:extLst>
          </p:cNvPr>
          <p:cNvSpPr/>
          <p:nvPr/>
        </p:nvSpPr>
        <p:spPr>
          <a:xfrm>
            <a:off x="1080649" y="4021724"/>
            <a:ext cx="17942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cap="all" dirty="0">
                <a:solidFill>
                  <a:schemeClr val="bg1"/>
                </a:solidFill>
                <a:latin typeface="Lato" panose="020F0502020204030203" pitchFamily="34" charset="0"/>
              </a:rPr>
              <a:t>Real-Time Call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C62460E0-DB43-453A-B517-ECFE12209979}"/>
              </a:ext>
            </a:extLst>
          </p:cNvPr>
          <p:cNvSpPr/>
          <p:nvPr/>
        </p:nvSpPr>
        <p:spPr>
          <a:xfrm>
            <a:off x="5198894" y="4021724"/>
            <a:ext cx="17942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cap="all" dirty="0">
                <a:solidFill>
                  <a:schemeClr val="bg1"/>
                </a:solidFill>
                <a:latin typeface="Lato" panose="020F0502020204030203" pitchFamily="34" charset="0"/>
              </a:rPr>
              <a:t>Real-Time Call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B5D3113-B222-4191-99E1-63DCBDBCFA5F}"/>
              </a:ext>
            </a:extLst>
          </p:cNvPr>
          <p:cNvSpPr/>
          <p:nvPr/>
        </p:nvSpPr>
        <p:spPr>
          <a:xfrm>
            <a:off x="9317139" y="4021724"/>
            <a:ext cx="17942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b="1" cap="all" dirty="0">
                <a:solidFill>
                  <a:schemeClr val="bg1"/>
                </a:solidFill>
                <a:latin typeface="Lato" panose="020F0502020204030203" pitchFamily="34" charset="0"/>
              </a:rPr>
              <a:t>Real-Time Call 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84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accel="48000" fill="hold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71000">
                                          <p:cBhvr>
                                            <p:cTn id="6" dur="20000" fill="hold"/>
                                            <p:tgtEl>
                                              <p:spTgt spid="102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accel="4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20000" fill="hold"/>
                                            <p:tgtEl>
                                              <p:spTgt spid="102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1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s://www.ringba.com/assets/img/wl-waves-bottom.jpg">
            <a:extLst>
              <a:ext uri="{FF2B5EF4-FFF2-40B4-BE49-F238E27FC236}">
                <a16:creationId xmlns:a16="http://schemas.microsoft.com/office/drawing/2014/main" xmlns="" id="{1B255B5A-4848-4325-9C00-837BA5868B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93"/>
          <a:stretch/>
        </p:blipFill>
        <p:spPr bwMode="auto">
          <a:xfrm>
            <a:off x="0" y="3429001"/>
            <a:ext cx="6096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https://www.ringba.com/assets/img/wl-waves-top.jpg">
            <a:extLst>
              <a:ext uri="{FF2B5EF4-FFF2-40B4-BE49-F238E27FC236}">
                <a16:creationId xmlns:a16="http://schemas.microsoft.com/office/drawing/2014/main" xmlns="" id="{D7267C5A-9032-4D4D-B150-8F3358F9C01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9"/>
          <a:stretch/>
        </p:blipFill>
        <p:spPr bwMode="auto">
          <a:xfrm>
            <a:off x="4336026" y="0"/>
            <a:ext cx="7855974" cy="406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08B5D34-327E-40F7-8978-5228B1212F29}"/>
              </a:ext>
            </a:extLst>
          </p:cNvPr>
          <p:cNvSpPr/>
          <p:nvPr/>
        </p:nvSpPr>
        <p:spPr>
          <a:xfrm>
            <a:off x="2691255" y="2576168"/>
            <a:ext cx="55683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cap="all" dirty="0">
                <a:solidFill>
                  <a:schemeClr val="bg1"/>
                </a:solidFill>
                <a:latin typeface="Lato" panose="020F0502020204030203" pitchFamily="34" charset="0"/>
              </a:rPr>
              <a:t>Real-Time Call Management and Reporting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EEEA929-DFEF-465C-8BD9-8C5EAA5A0BBB}"/>
              </a:ext>
            </a:extLst>
          </p:cNvPr>
          <p:cNvSpPr/>
          <p:nvPr/>
        </p:nvSpPr>
        <p:spPr>
          <a:xfrm>
            <a:off x="1806894" y="3078850"/>
            <a:ext cx="7337106" cy="79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rgbClr val="9BABFF"/>
                </a:solidFill>
                <a:latin typeface="Open Sans" panose="020B0606030504020204" pitchFamily="34" charset="0"/>
              </a:rPr>
              <a:t>Your time is valuable - never wait again. View, group, filter, sort, manipulate, and export your data instantly at unlimited scale.</a:t>
            </a:r>
            <a:endParaRPr lang="zh-CN" altLang="en-US" sz="16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395FF13-9B07-40A1-A665-5E71F343FF60}"/>
              </a:ext>
            </a:extLst>
          </p:cNvPr>
          <p:cNvGrpSpPr/>
          <p:nvPr/>
        </p:nvGrpSpPr>
        <p:grpSpPr>
          <a:xfrm>
            <a:off x="3837309" y="4065024"/>
            <a:ext cx="3276276" cy="476250"/>
            <a:chOff x="658813" y="4644379"/>
            <a:chExt cx="3276276" cy="476250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860A0918-9ACA-4A1F-B70E-2D40824E98F0}"/>
                </a:ext>
              </a:extLst>
            </p:cNvPr>
            <p:cNvGrpSpPr/>
            <p:nvPr/>
          </p:nvGrpSpPr>
          <p:grpSpPr>
            <a:xfrm>
              <a:off x="658813" y="4644379"/>
              <a:ext cx="3276276" cy="476250"/>
              <a:chOff x="658813" y="4000500"/>
              <a:chExt cx="2065337" cy="457200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xmlns="" id="{5D09BA3E-0D69-47C0-8040-E609ACCE1C7F}"/>
                  </a:ext>
                </a:extLst>
              </p:cNvPr>
              <p:cNvSpPr/>
              <p:nvPr/>
            </p:nvSpPr>
            <p:spPr>
              <a:xfrm>
                <a:off x="658813" y="4000500"/>
                <a:ext cx="2065337" cy="4572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18122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D6204AC0-1264-4722-9C27-2F018012BECC}"/>
                  </a:ext>
                </a:extLst>
              </p:cNvPr>
              <p:cNvSpPr/>
              <p:nvPr/>
            </p:nvSpPr>
            <p:spPr>
              <a:xfrm>
                <a:off x="956686" y="4000500"/>
                <a:ext cx="1572132" cy="4237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600" b="0" u="none" strike="noStrike" dirty="0">
                    <a:solidFill>
                      <a:srgbClr val="18122B"/>
                    </a:solidFill>
                    <a:effectLst/>
                    <a:latin typeface="Open Sans" panose="020B0606030504020204" pitchFamily="34" charset="0"/>
                  </a:rPr>
                  <a:t>GET A DEMO</a:t>
                </a:r>
                <a:endParaRPr lang="zh-CN" altLang="en-US" sz="1600" dirty="0">
                  <a:solidFill>
                    <a:srgbClr val="18122B"/>
                  </a:solidFill>
                </a:endParaRPr>
              </a:p>
            </p:txBody>
          </p:sp>
        </p:grpSp>
        <p:pic>
          <p:nvPicPr>
            <p:cNvPr id="8" name="图形 7">
              <a:extLst>
                <a:ext uri="{FF2B5EF4-FFF2-40B4-BE49-F238E27FC236}">
                  <a16:creationId xmlns:a16="http://schemas.microsoft.com/office/drawing/2014/main" xmlns="" id="{9C8B535D-1C5A-4EF9-AE3A-F251DFA61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1345597" y="4774637"/>
              <a:ext cx="265574" cy="2072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37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1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9C6F8B6-D435-403C-A1C1-7B0FCFA86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571" y="2031688"/>
            <a:ext cx="10342857" cy="462857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81F60A4-1B04-4204-A407-0EE3131D309D}"/>
              </a:ext>
            </a:extLst>
          </p:cNvPr>
          <p:cNvSpPr/>
          <p:nvPr/>
        </p:nvSpPr>
        <p:spPr>
          <a:xfrm>
            <a:off x="3822047" y="864960"/>
            <a:ext cx="4547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0" u="none" strike="noStrike" dirty="0">
                <a:solidFill>
                  <a:srgbClr val="FFFFFF"/>
                </a:solidFill>
                <a:effectLst/>
                <a:latin typeface="Heebo"/>
              </a:rPr>
              <a:t>Inbound Call Tracking</a:t>
            </a:r>
            <a:endParaRPr lang="zh-CN" altLang="en-US" sz="28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3B9F758-6DB0-435E-81D9-40527BD9E5B4}"/>
              </a:ext>
            </a:extLst>
          </p:cNvPr>
          <p:cNvSpPr/>
          <p:nvPr/>
        </p:nvSpPr>
        <p:spPr>
          <a:xfrm>
            <a:off x="2212592" y="1236439"/>
            <a:ext cx="7766817" cy="423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b="0" u="none" strike="noStrike" dirty="0">
                <a:solidFill>
                  <a:srgbClr val="9BABFF"/>
                </a:solidFill>
                <a:effectLst/>
                <a:latin typeface="Open Sans" panose="020B0606030504020204" pitchFamily="34" charset="0"/>
              </a:rPr>
              <a:t>Ringba is an inbound call tracking and analytics platform for marketers.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53234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7C64FE7-698A-49D3-AE77-6E09720B803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41"/>
          <a:stretch/>
        </p:blipFill>
        <p:spPr>
          <a:xfrm>
            <a:off x="0" y="528796"/>
            <a:ext cx="7238452" cy="5648003"/>
          </a:xfrm>
          <a:custGeom>
            <a:avLst/>
            <a:gdLst>
              <a:gd name="connsiteX0" fmla="*/ 0 w 7257143"/>
              <a:gd name="connsiteY0" fmla="*/ 0 h 5161905"/>
              <a:gd name="connsiteX1" fmla="*/ 7257143 w 7257143"/>
              <a:gd name="connsiteY1" fmla="*/ 0 h 5161905"/>
              <a:gd name="connsiteX2" fmla="*/ 7257143 w 7257143"/>
              <a:gd name="connsiteY2" fmla="*/ 3150543 h 5161905"/>
              <a:gd name="connsiteX3" fmla="*/ 7155841 w 7257143"/>
              <a:gd name="connsiteY3" fmla="*/ 3176590 h 5161905"/>
              <a:gd name="connsiteX4" fmla="*/ 5488501 w 7257143"/>
              <a:gd name="connsiteY4" fmla="*/ 5017902 h 5161905"/>
              <a:gd name="connsiteX5" fmla="*/ 5466523 w 7257143"/>
              <a:gd name="connsiteY5" fmla="*/ 5161905 h 5161905"/>
              <a:gd name="connsiteX6" fmla="*/ 0 w 7257143"/>
              <a:gd name="connsiteY6" fmla="*/ 5161905 h 5161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57143" h="5161905">
                <a:moveTo>
                  <a:pt x="0" y="0"/>
                </a:moveTo>
                <a:lnTo>
                  <a:pt x="7257143" y="0"/>
                </a:lnTo>
                <a:lnTo>
                  <a:pt x="7257143" y="3150543"/>
                </a:lnTo>
                <a:lnTo>
                  <a:pt x="7155841" y="3176590"/>
                </a:lnTo>
                <a:cubicBezTo>
                  <a:pt x="6314142" y="3438386"/>
                  <a:pt x="5667535" y="4142984"/>
                  <a:pt x="5488501" y="5017902"/>
                </a:cubicBezTo>
                <a:lnTo>
                  <a:pt x="5466523" y="5161905"/>
                </a:lnTo>
                <a:lnTo>
                  <a:pt x="0" y="5161905"/>
                </a:lnTo>
                <a:close/>
              </a:path>
            </a:pathLst>
          </a:cu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xmlns="" id="{4C84741A-1DD8-480A-AF98-C00E8A50C2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038456" y="893149"/>
            <a:ext cx="688731" cy="688731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xmlns="" id="{C2E57144-B348-4417-9E35-2B285E01D1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038457" y="3001106"/>
            <a:ext cx="688731" cy="703385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xmlns="" id="{0A17D5BF-17AE-442A-BADC-B178A370BCC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5729654" y="4819363"/>
            <a:ext cx="732692" cy="762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1C3E8AD-8F08-4251-B26A-5652E9BB4482}"/>
              </a:ext>
            </a:extLst>
          </p:cNvPr>
          <p:cNvSpPr/>
          <p:nvPr/>
        </p:nvSpPr>
        <p:spPr>
          <a:xfrm>
            <a:off x="7038456" y="1717631"/>
            <a:ext cx="31239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 GLOBAL ACCESS</a:t>
            </a:r>
            <a:endParaRPr lang="zh-CN" altLang="en-US" sz="16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57494B5-3A52-4AE1-9390-688A05B77CAD}"/>
              </a:ext>
            </a:extLst>
          </p:cNvPr>
          <p:cNvSpPr/>
          <p:nvPr/>
        </p:nvSpPr>
        <p:spPr>
          <a:xfrm>
            <a:off x="7038456" y="1998450"/>
            <a:ext cx="3523924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9BABFF"/>
                </a:solidFill>
                <a:latin typeface="Open Sans" panose="020B0606030504020204" pitchFamily="34" charset="0"/>
              </a:rPr>
              <a:t>Instant telecommunications network access to connect with consumers in 60+ countries.</a:t>
            </a:r>
            <a:endParaRPr lang="zh-CN" altLang="en-US" sz="12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8C4A07A-8489-4384-BF8D-7C43CDFCA4CE}"/>
              </a:ext>
            </a:extLst>
          </p:cNvPr>
          <p:cNvSpPr/>
          <p:nvPr/>
        </p:nvSpPr>
        <p:spPr>
          <a:xfrm>
            <a:off x="7038456" y="3885692"/>
            <a:ext cx="31239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 GLOBAL ACCESS</a:t>
            </a:r>
            <a:endParaRPr lang="zh-CN" altLang="en-US" sz="16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F158208-861D-4CBF-AD42-A1BE662A02D4}"/>
              </a:ext>
            </a:extLst>
          </p:cNvPr>
          <p:cNvSpPr/>
          <p:nvPr/>
        </p:nvSpPr>
        <p:spPr>
          <a:xfrm>
            <a:off x="7038456" y="4166511"/>
            <a:ext cx="3523924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9BABFF"/>
                </a:solidFill>
                <a:latin typeface="Open Sans" panose="020B0606030504020204" pitchFamily="34" charset="0"/>
              </a:rPr>
              <a:t>Instant telecommunications network access to connect with consumers in 60+ countries.</a:t>
            </a:r>
            <a:endParaRPr lang="zh-CN" altLang="en-US" sz="12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5A3A69D-22AE-477E-BC03-D1E3B7AE346B}"/>
              </a:ext>
            </a:extLst>
          </p:cNvPr>
          <p:cNvSpPr/>
          <p:nvPr/>
        </p:nvSpPr>
        <p:spPr>
          <a:xfrm>
            <a:off x="5476490" y="5704507"/>
            <a:ext cx="31239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 GLOBAL ACCESS</a:t>
            </a:r>
            <a:endParaRPr lang="zh-CN" altLang="en-US" sz="16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3E79269-2280-48E7-8794-39441627C2BF}"/>
              </a:ext>
            </a:extLst>
          </p:cNvPr>
          <p:cNvSpPr/>
          <p:nvPr/>
        </p:nvSpPr>
        <p:spPr>
          <a:xfrm>
            <a:off x="5476490" y="5985326"/>
            <a:ext cx="3523924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9BABFF"/>
                </a:solidFill>
                <a:latin typeface="Open Sans" panose="020B0606030504020204" pitchFamily="34" charset="0"/>
              </a:rPr>
              <a:t>Instant telecommunications network access to connect with consumers in 60+ countries.</a:t>
            </a:r>
            <a:endParaRPr lang="zh-CN" altLang="en-US" sz="12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08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1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771578A-AA16-4633-88F8-F895345265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flipH="1">
            <a:off x="5439231" y="1519476"/>
            <a:ext cx="6752769" cy="5148024"/>
          </a:xfrm>
          <a:custGeom>
            <a:avLst/>
            <a:gdLst>
              <a:gd name="connsiteX0" fmla="*/ 0 w 5009524"/>
              <a:gd name="connsiteY0" fmla="*/ 0 h 3819048"/>
              <a:gd name="connsiteX1" fmla="*/ 5009524 w 5009524"/>
              <a:gd name="connsiteY1" fmla="*/ 0 h 3819048"/>
              <a:gd name="connsiteX2" fmla="*/ 5009524 w 5009524"/>
              <a:gd name="connsiteY2" fmla="*/ 3819048 h 3819048"/>
              <a:gd name="connsiteX3" fmla="*/ 1437962 w 5009524"/>
              <a:gd name="connsiteY3" fmla="*/ 3819048 h 3819048"/>
              <a:gd name="connsiteX4" fmla="*/ 1437962 w 5009524"/>
              <a:gd name="connsiteY4" fmla="*/ 3223974 h 3819048"/>
              <a:gd name="connsiteX5" fmla="*/ 0 w 5009524"/>
              <a:gd name="connsiteY5" fmla="*/ 3223974 h 3819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09524" h="3819048">
                <a:moveTo>
                  <a:pt x="0" y="0"/>
                </a:moveTo>
                <a:lnTo>
                  <a:pt x="5009524" y="0"/>
                </a:lnTo>
                <a:lnTo>
                  <a:pt x="5009524" y="3819048"/>
                </a:lnTo>
                <a:lnTo>
                  <a:pt x="1437962" y="3819048"/>
                </a:lnTo>
                <a:lnTo>
                  <a:pt x="1437962" y="3223974"/>
                </a:lnTo>
                <a:lnTo>
                  <a:pt x="0" y="3223974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FDEB7E4-5B5D-472E-A8AF-DED1D4146F09}"/>
              </a:ext>
            </a:extLst>
          </p:cNvPr>
          <p:cNvSpPr/>
          <p:nvPr/>
        </p:nvSpPr>
        <p:spPr>
          <a:xfrm>
            <a:off x="601664" y="981075"/>
            <a:ext cx="49763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cap="all" dirty="0">
                <a:solidFill>
                  <a:srgbClr val="FAFAFA"/>
                </a:solidFill>
                <a:latin typeface="Lato" panose="020F0502020204030203" pitchFamily="34" charset="0"/>
              </a:rPr>
              <a:t>Real-Time Call Management and Reporting</a:t>
            </a:r>
            <a:endParaRPr lang="zh-CN" altLang="en-US" sz="16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50DF1CD-8333-4972-B30E-EDEE17BFBB4C}"/>
              </a:ext>
            </a:extLst>
          </p:cNvPr>
          <p:cNvSpPr/>
          <p:nvPr/>
        </p:nvSpPr>
        <p:spPr>
          <a:xfrm>
            <a:off x="601663" y="1358298"/>
            <a:ext cx="5178259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0431FF"/>
                </a:solidFill>
                <a:latin typeface="Open Sans" panose="020B0606030504020204" pitchFamily="34" charset="0"/>
              </a:rPr>
              <a:t>Your time is valuable - never wait again. View, group, filter, sort, manipulate, and export your data instantly at unlimited scale.</a:t>
            </a:r>
            <a:endParaRPr lang="zh-CN" altLang="en-US" sz="1200" dirty="0">
              <a:solidFill>
                <a:srgbClr val="0431FF"/>
              </a:solidFill>
              <a:latin typeface="Open Sans" panose="020B0606030504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55BEBAB-A92F-47EB-AC8A-AC6E1D8FC9F7}"/>
              </a:ext>
            </a:extLst>
          </p:cNvPr>
          <p:cNvSpPr/>
          <p:nvPr/>
        </p:nvSpPr>
        <p:spPr>
          <a:xfrm>
            <a:off x="601664" y="2559182"/>
            <a:ext cx="49763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cap="all" dirty="0">
                <a:solidFill>
                  <a:srgbClr val="FAFAFA"/>
                </a:solidFill>
                <a:latin typeface="Lato" panose="020F0502020204030203" pitchFamily="34" charset="0"/>
              </a:rPr>
              <a:t>Real-Time Call Management and Reporting</a:t>
            </a:r>
            <a:endParaRPr lang="zh-CN" altLang="en-US" sz="16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3B2637A-D4B3-4A8B-975A-695D974CD710}"/>
              </a:ext>
            </a:extLst>
          </p:cNvPr>
          <p:cNvSpPr/>
          <p:nvPr/>
        </p:nvSpPr>
        <p:spPr>
          <a:xfrm>
            <a:off x="601663" y="2936405"/>
            <a:ext cx="5178259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0431FF"/>
                </a:solidFill>
                <a:latin typeface="Open Sans" panose="020B0606030504020204" pitchFamily="34" charset="0"/>
              </a:rPr>
              <a:t>Your time is valuable - never wait again. View, group, filter, sort, manipulate, and export your data instantly at unlimited scale.</a:t>
            </a:r>
            <a:endParaRPr lang="zh-CN" altLang="en-US" sz="1200" dirty="0">
              <a:solidFill>
                <a:srgbClr val="0431FF"/>
              </a:solidFill>
              <a:latin typeface="Open Sans" panose="020B0606030504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FEA2700-4A06-4002-AAAC-B46BE794D144}"/>
              </a:ext>
            </a:extLst>
          </p:cNvPr>
          <p:cNvSpPr/>
          <p:nvPr/>
        </p:nvSpPr>
        <p:spPr>
          <a:xfrm>
            <a:off x="601664" y="4137289"/>
            <a:ext cx="49763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cap="all" dirty="0">
                <a:solidFill>
                  <a:srgbClr val="FAFAFA"/>
                </a:solidFill>
                <a:latin typeface="Lato" panose="020F0502020204030203" pitchFamily="34" charset="0"/>
              </a:rPr>
              <a:t>Real-Time Call Management and Reporting</a:t>
            </a:r>
            <a:endParaRPr lang="zh-CN" altLang="en-US" sz="16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A877826-FC98-4033-937A-ABD45D5D4E41}"/>
              </a:ext>
            </a:extLst>
          </p:cNvPr>
          <p:cNvSpPr/>
          <p:nvPr/>
        </p:nvSpPr>
        <p:spPr>
          <a:xfrm>
            <a:off x="601663" y="4514512"/>
            <a:ext cx="5178259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0431FF"/>
                </a:solidFill>
                <a:latin typeface="Open Sans" panose="020B0606030504020204" pitchFamily="34" charset="0"/>
              </a:rPr>
              <a:t>Your time is valuable - never wait again. View, group, filter, sort, manipulate, and export your data instantly at unlimited scale.</a:t>
            </a:r>
            <a:endParaRPr lang="zh-CN" altLang="en-US" sz="1200" dirty="0">
              <a:solidFill>
                <a:srgbClr val="0431FF"/>
              </a:solidFill>
              <a:latin typeface="Open Sans" panose="020B0606030504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F467BEE-4B88-4A48-A710-6EAFB730CF35}"/>
              </a:ext>
            </a:extLst>
          </p:cNvPr>
          <p:cNvSpPr/>
          <p:nvPr/>
        </p:nvSpPr>
        <p:spPr>
          <a:xfrm>
            <a:off x="7053652" y="811590"/>
            <a:ext cx="46259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0" u="none" strike="noStrike" dirty="0">
                <a:solidFill>
                  <a:srgbClr val="FFFFFF"/>
                </a:solidFill>
                <a:effectLst/>
                <a:latin typeface="Heebo"/>
              </a:rPr>
              <a:t>Inbound Call Tracking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519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7EF60D3-B0D5-4227-992D-AFE9B0F7D3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357" r="10357"/>
          <a:stretch/>
        </p:blipFill>
        <p:spPr>
          <a:xfrm>
            <a:off x="0" y="2056039"/>
            <a:ext cx="12192000" cy="2745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14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就坐, 室内&#10;&#10;描述已自动生成">
            <a:extLst>
              <a:ext uri="{FF2B5EF4-FFF2-40B4-BE49-F238E27FC236}">
                <a16:creationId xmlns:a16="http://schemas.microsoft.com/office/drawing/2014/main" xmlns="" id="{47C68D06-4E53-4FA2-BADA-619C8E4CD8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43"/>
          <a:stretch/>
        </p:blipFill>
        <p:spPr>
          <a:xfrm>
            <a:off x="0" y="1924050"/>
            <a:ext cx="12192000" cy="4933950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0B16030B-DAAA-4F89-B837-706F695A8CB9}"/>
              </a:ext>
            </a:extLst>
          </p:cNvPr>
          <p:cNvSpPr/>
          <p:nvPr/>
        </p:nvSpPr>
        <p:spPr>
          <a:xfrm>
            <a:off x="4457796" y="940504"/>
            <a:ext cx="327641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 u="none" strike="noStrike" dirty="0">
                <a:solidFill>
                  <a:srgbClr val="FFFFFF"/>
                </a:solidFill>
                <a:effectLst/>
                <a:latin typeface="Heebo"/>
              </a:rPr>
              <a:t>CONTENTS</a:t>
            </a:r>
            <a:endParaRPr lang="zh-CN" altLang="en-US" sz="5400" b="1" dirty="0"/>
          </a:p>
        </p:txBody>
      </p:sp>
      <p:pic>
        <p:nvPicPr>
          <p:cNvPr id="2050" name="Picture 2" descr="https://www.ringba.com/assets/img/icon-sphere--blue.png">
            <a:extLst>
              <a:ext uri="{FF2B5EF4-FFF2-40B4-BE49-F238E27FC236}">
                <a16:creationId xmlns:a16="http://schemas.microsoft.com/office/drawing/2014/main" xmlns="" id="{838285A1-9186-41C1-ABCD-6B03F19C9A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48" y="3122197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www.ringba.com/assets/img/icon-sphere--pink.png">
            <a:extLst>
              <a:ext uri="{FF2B5EF4-FFF2-40B4-BE49-F238E27FC236}">
                <a16:creationId xmlns:a16="http://schemas.microsoft.com/office/drawing/2014/main" xmlns="" id="{847844DF-9BC2-41A2-AE98-5BD7345A9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749" y="3131414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www.ringba.com/assets/img/icon-sphere--green.png">
            <a:extLst>
              <a:ext uri="{FF2B5EF4-FFF2-40B4-BE49-F238E27FC236}">
                <a16:creationId xmlns:a16="http://schemas.microsoft.com/office/drawing/2014/main" xmlns="" id="{AA3AC37C-BCCA-44E4-A3E4-2C64E22B5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4150" y="3203728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www.ringba.com/assets/img/icon-sphere--orange.png">
            <a:extLst>
              <a:ext uri="{FF2B5EF4-FFF2-40B4-BE49-F238E27FC236}">
                <a16:creationId xmlns:a16="http://schemas.microsoft.com/office/drawing/2014/main" xmlns="" id="{F027297E-5F48-4468-AB93-377ADCADE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2552" y="3149396"/>
            <a:ext cx="16002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203734B9-F177-4B62-ADD6-3A42C680597E}"/>
              </a:ext>
            </a:extLst>
          </p:cNvPr>
          <p:cNvSpPr/>
          <p:nvPr/>
        </p:nvSpPr>
        <p:spPr>
          <a:xfrm>
            <a:off x="804343" y="4847117"/>
            <a:ext cx="1146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  <a:latin typeface="Heebo"/>
              </a:rPr>
              <a:t>PART ONE</a:t>
            </a:r>
            <a:endParaRPr lang="zh-CN" altLang="en-US" b="1" dirty="0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7BC7CCE6-9DBB-4B4D-8490-F0ECE1A7DFC4}"/>
              </a:ext>
            </a:extLst>
          </p:cNvPr>
          <p:cNvSpPr/>
          <p:nvPr/>
        </p:nvSpPr>
        <p:spPr>
          <a:xfrm>
            <a:off x="453919" y="5191443"/>
            <a:ext cx="1847059" cy="340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0" u="none" strike="noStrike" dirty="0">
                <a:solidFill>
                  <a:srgbClr val="9BABFF"/>
                </a:solidFill>
                <a:effectLst/>
                <a:latin typeface="Open Sans" panose="020B0606030504020204" pitchFamily="34" charset="0"/>
              </a:rPr>
              <a:t>Ringba is an inbound</a:t>
            </a:r>
            <a:endParaRPr lang="zh-CN" altLang="en-US" sz="1200" dirty="0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75B1FC05-592E-4760-8FF2-B4B0EB7B12BA}"/>
              </a:ext>
            </a:extLst>
          </p:cNvPr>
          <p:cNvSpPr/>
          <p:nvPr/>
        </p:nvSpPr>
        <p:spPr>
          <a:xfrm>
            <a:off x="3971873" y="4847117"/>
            <a:ext cx="1202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  <a:latin typeface="Heebo"/>
              </a:rPr>
              <a:t>PART TWO</a:t>
            </a:r>
            <a:endParaRPr lang="zh-CN" altLang="en-US" b="1" dirty="0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917DD42C-6F42-4139-819A-8755606FECB3}"/>
              </a:ext>
            </a:extLst>
          </p:cNvPr>
          <p:cNvSpPr/>
          <p:nvPr/>
        </p:nvSpPr>
        <p:spPr>
          <a:xfrm>
            <a:off x="3621449" y="5191443"/>
            <a:ext cx="1847059" cy="340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0" u="none" strike="noStrike" dirty="0">
                <a:solidFill>
                  <a:srgbClr val="9BABFF"/>
                </a:solidFill>
                <a:effectLst/>
                <a:latin typeface="Open Sans" panose="020B0606030504020204" pitchFamily="34" charset="0"/>
              </a:rPr>
              <a:t>Ringba is an inbound</a:t>
            </a:r>
            <a:endParaRPr lang="zh-CN" altLang="en-US" sz="1200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3A2590B7-D4B4-4279-B854-2F52CA036AC7}"/>
              </a:ext>
            </a:extLst>
          </p:cNvPr>
          <p:cNvSpPr/>
          <p:nvPr/>
        </p:nvSpPr>
        <p:spPr>
          <a:xfrm>
            <a:off x="7073918" y="4847117"/>
            <a:ext cx="1340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  <a:latin typeface="Heebo"/>
              </a:rPr>
              <a:t>PART THREE</a:t>
            </a:r>
            <a:endParaRPr lang="zh-CN" altLang="en-US" b="1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A93FEC8B-482F-4E95-9206-0F9D2B781002}"/>
              </a:ext>
            </a:extLst>
          </p:cNvPr>
          <p:cNvSpPr/>
          <p:nvPr/>
        </p:nvSpPr>
        <p:spPr>
          <a:xfrm>
            <a:off x="6723494" y="5191443"/>
            <a:ext cx="1847059" cy="340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0" u="none" strike="noStrike" dirty="0">
                <a:solidFill>
                  <a:srgbClr val="9BABFF"/>
                </a:solidFill>
                <a:effectLst/>
                <a:latin typeface="Open Sans" panose="020B0606030504020204" pitchFamily="34" charset="0"/>
              </a:rPr>
              <a:t>Ringba is an inbound</a:t>
            </a:r>
            <a:endParaRPr lang="zh-CN" altLang="en-US" sz="1200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9C99B75B-04A9-45F2-A5B0-179FEBC87ADB}"/>
              </a:ext>
            </a:extLst>
          </p:cNvPr>
          <p:cNvSpPr/>
          <p:nvPr/>
        </p:nvSpPr>
        <p:spPr>
          <a:xfrm>
            <a:off x="10241446" y="4847117"/>
            <a:ext cx="1266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  <a:latin typeface="Heebo"/>
              </a:rPr>
              <a:t>PART FOUR</a:t>
            </a:r>
            <a:endParaRPr lang="zh-CN" altLang="en-US" b="1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9C201761-323A-49EF-9990-A477CF683A3D}"/>
              </a:ext>
            </a:extLst>
          </p:cNvPr>
          <p:cNvSpPr/>
          <p:nvPr/>
        </p:nvSpPr>
        <p:spPr>
          <a:xfrm>
            <a:off x="9891022" y="5191443"/>
            <a:ext cx="1847059" cy="340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b="0" u="none" strike="noStrike" dirty="0">
                <a:solidFill>
                  <a:srgbClr val="9BABFF"/>
                </a:solidFill>
                <a:effectLst/>
                <a:latin typeface="Open Sans" panose="020B0606030504020204" pitchFamily="34" charset="0"/>
              </a:rPr>
              <a:t>Ringba is an inbound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3127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661A742-B3A8-49A4-B0C2-8C3E473C6F9A}"/>
              </a:ext>
            </a:extLst>
          </p:cNvPr>
          <p:cNvSpPr txBox="1"/>
          <p:nvPr/>
        </p:nvSpPr>
        <p:spPr>
          <a:xfrm>
            <a:off x="2927805" y="2921169"/>
            <a:ext cx="61912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0">
                <a:gradFill flip="none" rotWithShape="1">
                  <a:gsLst>
                    <a:gs pos="0">
                      <a:schemeClr val="accent1"/>
                    </a:gs>
                    <a:gs pos="66000">
                      <a:schemeClr val="accent3"/>
                    </a:gs>
                    <a:gs pos="33000">
                      <a:schemeClr val="accent2"/>
                    </a:gs>
                    <a:gs pos="100000">
                      <a:schemeClr val="accent4"/>
                    </a:gs>
                  </a:gsLst>
                  <a:lin ang="0" scaled="1"/>
                  <a:tileRect/>
                </a:gradFill>
                <a:latin typeface="+mj-lt"/>
              </a:defRPr>
            </a:lvl1pPr>
          </a:lstStyle>
          <a:p>
            <a:r>
              <a:rPr lang="en-US" altLang="zh-CN" sz="6000" dirty="0">
                <a:solidFill>
                  <a:schemeClr val="bg1"/>
                </a:solidFill>
                <a:latin typeface="+mn-lt"/>
              </a:rPr>
              <a:t>THANK</a:t>
            </a:r>
            <a:r>
              <a:rPr lang="en-US" altLang="zh-CN" sz="6000" dirty="0">
                <a:solidFill>
                  <a:schemeClr val="bg1"/>
                </a:solidFill>
              </a:rPr>
              <a:t> </a:t>
            </a:r>
            <a:r>
              <a:rPr lang="en-US" altLang="zh-CN" sz="6000" dirty="0">
                <a:solidFill>
                  <a:schemeClr val="bg1"/>
                </a:solidFill>
                <a:latin typeface="+mn-lt"/>
              </a:rPr>
              <a:t>Y    U</a:t>
            </a:r>
            <a:endParaRPr lang="zh-CN" altLang="en-US" sz="60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B5B9CB0-D50B-4F14-A925-10DEAB72A57E}"/>
              </a:ext>
            </a:extLst>
          </p:cNvPr>
          <p:cNvGrpSpPr/>
          <p:nvPr/>
        </p:nvGrpSpPr>
        <p:grpSpPr>
          <a:xfrm>
            <a:off x="6829870" y="2900575"/>
            <a:ext cx="939906" cy="939906"/>
            <a:chOff x="6829870" y="2900575"/>
            <a:chExt cx="939906" cy="93990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C8164AB8-3CDC-4AEC-BAC9-F950F45C6B6F}"/>
                </a:ext>
              </a:extLst>
            </p:cNvPr>
            <p:cNvGrpSpPr/>
            <p:nvPr/>
          </p:nvGrpSpPr>
          <p:grpSpPr>
            <a:xfrm>
              <a:off x="7022009" y="3092715"/>
              <a:ext cx="555626" cy="555624"/>
              <a:chOff x="7032624" y="4099128"/>
              <a:chExt cx="555626" cy="555624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A024395E-8598-40F0-8B9D-DD326276F0A9}"/>
                  </a:ext>
                </a:extLst>
              </p:cNvPr>
              <p:cNvGrpSpPr/>
              <p:nvPr/>
            </p:nvGrpSpPr>
            <p:grpSpPr>
              <a:xfrm>
                <a:off x="7054889" y="4121393"/>
                <a:ext cx="511096" cy="511094"/>
                <a:chOff x="7017091" y="3110669"/>
                <a:chExt cx="586693" cy="586692"/>
              </a:xfrm>
            </p:grpSpPr>
            <p:sp>
              <p:nvSpPr>
                <p:cNvPr id="16" name="弧形 15">
                  <a:extLst>
                    <a:ext uri="{FF2B5EF4-FFF2-40B4-BE49-F238E27FC236}">
                      <a16:creationId xmlns:a16="http://schemas.microsoft.com/office/drawing/2014/main" xmlns="" id="{34D03104-821D-4ABB-B818-056F38F7F9EB}"/>
                    </a:ext>
                  </a:extLst>
                </p:cNvPr>
                <p:cNvSpPr/>
                <p:nvPr/>
              </p:nvSpPr>
              <p:spPr>
                <a:xfrm rot="1800000" flipV="1">
                  <a:off x="7017091" y="3110670"/>
                  <a:ext cx="586693" cy="586691"/>
                </a:xfrm>
                <a:prstGeom prst="arc">
                  <a:avLst>
                    <a:gd name="adj1" fmla="val 12707995"/>
                    <a:gd name="adj2" fmla="val 18695273"/>
                  </a:avLst>
                </a:prstGeom>
                <a:ln w="15875" cap="rnd">
                  <a:solidFill>
                    <a:srgbClr val="B5FBFF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7" name="弧形 16">
                  <a:extLst>
                    <a:ext uri="{FF2B5EF4-FFF2-40B4-BE49-F238E27FC236}">
                      <a16:creationId xmlns:a16="http://schemas.microsoft.com/office/drawing/2014/main" xmlns="" id="{A8AF3C78-9396-41AC-8546-D9D54259F03A}"/>
                    </a:ext>
                  </a:extLst>
                </p:cNvPr>
                <p:cNvSpPr/>
                <p:nvPr/>
              </p:nvSpPr>
              <p:spPr>
                <a:xfrm rot="16200000" flipV="1">
                  <a:off x="7017092" y="3110668"/>
                  <a:ext cx="586691" cy="586693"/>
                </a:xfrm>
                <a:prstGeom prst="arc">
                  <a:avLst>
                    <a:gd name="adj1" fmla="val 15339427"/>
                    <a:gd name="adj2" fmla="val 1404770"/>
                  </a:avLst>
                </a:prstGeom>
                <a:ln w="15875" cap="rnd">
                  <a:solidFill>
                    <a:srgbClr val="B5FBFF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F1619947-3427-4AAF-BBA1-B96530826065}"/>
                  </a:ext>
                </a:extLst>
              </p:cNvPr>
              <p:cNvGrpSpPr/>
              <p:nvPr/>
            </p:nvGrpSpPr>
            <p:grpSpPr>
              <a:xfrm>
                <a:off x="7079045" y="4145547"/>
                <a:ext cx="462785" cy="462784"/>
                <a:chOff x="7026163" y="3119741"/>
                <a:chExt cx="568548" cy="568548"/>
              </a:xfrm>
            </p:grpSpPr>
            <p:sp>
              <p:nvSpPr>
                <p:cNvPr id="14" name="弧形 13">
                  <a:extLst>
                    <a:ext uri="{FF2B5EF4-FFF2-40B4-BE49-F238E27FC236}">
                      <a16:creationId xmlns:a16="http://schemas.microsoft.com/office/drawing/2014/main" xmlns="" id="{551541DF-C384-4718-9B79-1752609AC73C}"/>
                    </a:ext>
                  </a:extLst>
                </p:cNvPr>
                <p:cNvSpPr/>
                <p:nvPr/>
              </p:nvSpPr>
              <p:spPr>
                <a:xfrm rot="2700000" flipV="1">
                  <a:off x="7026163" y="3119742"/>
                  <a:ext cx="568548" cy="568546"/>
                </a:xfrm>
                <a:prstGeom prst="arc">
                  <a:avLst>
                    <a:gd name="adj1" fmla="val 19281952"/>
                    <a:gd name="adj2" fmla="val 6742548"/>
                  </a:avLst>
                </a:prstGeom>
                <a:ln w="15875" cap="rnd">
                  <a:solidFill>
                    <a:schemeClr val="accent1">
                      <a:alpha val="67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弧形 14">
                  <a:extLst>
                    <a:ext uri="{FF2B5EF4-FFF2-40B4-BE49-F238E27FC236}">
                      <a16:creationId xmlns:a16="http://schemas.microsoft.com/office/drawing/2014/main" xmlns="" id="{0EEA6AB9-DC02-4492-8290-A3E507AB0676}"/>
                    </a:ext>
                  </a:extLst>
                </p:cNvPr>
                <p:cNvSpPr/>
                <p:nvPr/>
              </p:nvSpPr>
              <p:spPr>
                <a:xfrm rot="17100000" flipV="1">
                  <a:off x="7026164" y="3119741"/>
                  <a:ext cx="568546" cy="568548"/>
                </a:xfrm>
                <a:prstGeom prst="arc">
                  <a:avLst>
                    <a:gd name="adj1" fmla="val 1973607"/>
                    <a:gd name="adj2" fmla="val 9675838"/>
                  </a:avLst>
                </a:prstGeom>
                <a:ln w="15875" cap="rnd">
                  <a:solidFill>
                    <a:schemeClr val="accent1">
                      <a:alpha val="4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xmlns="" id="{D886AD87-9863-4CC0-B34C-9098A819B392}"/>
                  </a:ext>
                </a:extLst>
              </p:cNvPr>
              <p:cNvGrpSpPr/>
              <p:nvPr/>
            </p:nvGrpSpPr>
            <p:grpSpPr>
              <a:xfrm>
                <a:off x="7103327" y="4169832"/>
                <a:ext cx="414220" cy="414217"/>
                <a:chOff x="7035236" y="3128815"/>
                <a:chExt cx="550403" cy="550401"/>
              </a:xfrm>
            </p:grpSpPr>
            <p:sp>
              <p:nvSpPr>
                <p:cNvPr id="12" name="弧形 11">
                  <a:extLst>
                    <a:ext uri="{FF2B5EF4-FFF2-40B4-BE49-F238E27FC236}">
                      <a16:creationId xmlns:a16="http://schemas.microsoft.com/office/drawing/2014/main" xmlns="" id="{E7DFB6A8-C275-4544-BE41-8619FBC74953}"/>
                    </a:ext>
                  </a:extLst>
                </p:cNvPr>
                <p:cNvSpPr/>
                <p:nvPr/>
              </p:nvSpPr>
              <p:spPr>
                <a:xfrm flipV="1">
                  <a:off x="7035236" y="3128815"/>
                  <a:ext cx="550403" cy="550401"/>
                </a:xfrm>
                <a:prstGeom prst="arc">
                  <a:avLst>
                    <a:gd name="adj1" fmla="val 8954136"/>
                    <a:gd name="adj2" fmla="val 16005115"/>
                  </a:avLst>
                </a:prstGeom>
                <a:ln w="15875" cap="rnd">
                  <a:solidFill>
                    <a:schemeClr val="accent1">
                      <a:alpha val="20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弧形 12">
                  <a:extLst>
                    <a:ext uri="{FF2B5EF4-FFF2-40B4-BE49-F238E27FC236}">
                      <a16:creationId xmlns:a16="http://schemas.microsoft.com/office/drawing/2014/main" xmlns="" id="{91FFE238-A24F-4829-9745-32BB6E657964}"/>
                    </a:ext>
                  </a:extLst>
                </p:cNvPr>
                <p:cNvSpPr/>
                <p:nvPr/>
              </p:nvSpPr>
              <p:spPr>
                <a:xfrm rot="14400000" flipV="1">
                  <a:off x="7035237" y="3128814"/>
                  <a:ext cx="550401" cy="550403"/>
                </a:xfrm>
                <a:prstGeom prst="arc">
                  <a:avLst>
                    <a:gd name="adj1" fmla="val 10327385"/>
                    <a:gd name="adj2" fmla="val 0"/>
                  </a:avLst>
                </a:prstGeom>
                <a:ln w="12700" cap="rnd">
                  <a:solidFill>
                    <a:schemeClr val="accent1">
                      <a:alpha val="23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B56CB388-AADA-41A1-A83D-9B5AEED482E4}"/>
                  </a:ext>
                </a:extLst>
              </p:cNvPr>
              <p:cNvGrpSpPr/>
              <p:nvPr/>
            </p:nvGrpSpPr>
            <p:grpSpPr>
              <a:xfrm>
                <a:off x="7032624" y="4099128"/>
                <a:ext cx="555626" cy="555624"/>
                <a:chOff x="7008018" y="3101597"/>
                <a:chExt cx="604838" cy="604836"/>
              </a:xfrm>
            </p:grpSpPr>
            <p:sp>
              <p:nvSpPr>
                <p:cNvPr id="10" name="弧形 9">
                  <a:extLst>
                    <a:ext uri="{FF2B5EF4-FFF2-40B4-BE49-F238E27FC236}">
                      <a16:creationId xmlns:a16="http://schemas.microsoft.com/office/drawing/2014/main" xmlns="" id="{C49D8AA2-389F-4FC1-BB57-1161B0B856A2}"/>
                    </a:ext>
                  </a:extLst>
                </p:cNvPr>
                <p:cNvSpPr/>
                <p:nvPr/>
              </p:nvSpPr>
              <p:spPr>
                <a:xfrm flipV="1">
                  <a:off x="7008018" y="3101597"/>
                  <a:ext cx="604838" cy="604836"/>
                </a:xfrm>
                <a:prstGeom prst="arc">
                  <a:avLst>
                    <a:gd name="adj1" fmla="val 16550962"/>
                    <a:gd name="adj2" fmla="val 2647299"/>
                  </a:avLst>
                </a:prstGeom>
                <a:ln w="15875" cap="rnd">
                  <a:solidFill>
                    <a:schemeClr val="accent1">
                      <a:alpha val="56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弧形 10">
                  <a:extLst>
                    <a:ext uri="{FF2B5EF4-FFF2-40B4-BE49-F238E27FC236}">
                      <a16:creationId xmlns:a16="http://schemas.microsoft.com/office/drawing/2014/main" xmlns="" id="{9010C5DD-9A20-4A7A-9811-4BC6C75D66D1}"/>
                    </a:ext>
                  </a:extLst>
                </p:cNvPr>
                <p:cNvSpPr/>
                <p:nvPr/>
              </p:nvSpPr>
              <p:spPr>
                <a:xfrm rot="14400000" flipV="1">
                  <a:off x="7008019" y="3101596"/>
                  <a:ext cx="604836" cy="604838"/>
                </a:xfrm>
                <a:prstGeom prst="arc">
                  <a:avLst>
                    <a:gd name="adj1" fmla="val 18072844"/>
                    <a:gd name="adj2" fmla="val 8397044"/>
                  </a:avLst>
                </a:prstGeom>
                <a:ln w="15875" cap="rnd">
                  <a:solidFill>
                    <a:schemeClr val="accent1">
                      <a:alpha val="78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77BDEEB5-C6F2-4DE0-A888-918EB0089669}"/>
                </a:ext>
              </a:extLst>
            </p:cNvPr>
            <p:cNvSpPr/>
            <p:nvPr/>
          </p:nvSpPr>
          <p:spPr>
            <a:xfrm>
              <a:off x="6829870" y="2900575"/>
              <a:ext cx="939906" cy="939906"/>
            </a:xfrm>
            <a:prstGeom prst="ellipse">
              <a:avLst/>
            </a:prstGeom>
            <a:noFill/>
            <a:ln w="12700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8215E228-2351-433D-B7B1-0696ED1C901D}"/>
              </a:ext>
            </a:extLst>
          </p:cNvPr>
          <p:cNvSpPr/>
          <p:nvPr/>
        </p:nvSpPr>
        <p:spPr>
          <a:xfrm rot="4500000">
            <a:off x="3890991" y="1203643"/>
            <a:ext cx="3015856" cy="3015856"/>
          </a:xfrm>
          <a:prstGeom prst="ellipse">
            <a:avLst/>
          </a:prstGeom>
          <a:noFill/>
          <a:ln w="76200" cmpd="thickThin">
            <a:solidFill>
              <a:schemeClr val="accent1">
                <a:alpha val="30000"/>
              </a:schemeClr>
            </a:solidFill>
            <a:prstDash val="sysDot"/>
          </a:ln>
          <a:effectLst/>
          <a:scene3d>
            <a:camera prst="isometricOffAxis1Top">
              <a:rot lat="21594000" lon="4800000" rev="1200000"/>
            </a:camera>
            <a:lightRig rig="threePt" dir="t"/>
          </a:scene3d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弧形 18">
            <a:extLst>
              <a:ext uri="{FF2B5EF4-FFF2-40B4-BE49-F238E27FC236}">
                <a16:creationId xmlns:a16="http://schemas.microsoft.com/office/drawing/2014/main" xmlns="" id="{D304CFF7-0001-4721-89BA-557C1BE73AFC}"/>
              </a:ext>
            </a:extLst>
          </p:cNvPr>
          <p:cNvSpPr/>
          <p:nvPr/>
        </p:nvSpPr>
        <p:spPr>
          <a:xfrm rot="19536306">
            <a:off x="2583721" y="2904285"/>
            <a:ext cx="7107084" cy="1347424"/>
          </a:xfrm>
          <a:prstGeom prst="arc">
            <a:avLst>
              <a:gd name="adj1" fmla="val 21252881"/>
              <a:gd name="adj2" fmla="val 11090761"/>
            </a:avLst>
          </a:prstGeom>
          <a:ln w="12700">
            <a:solidFill>
              <a:schemeClr val="accent1">
                <a:alpha val="3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弧形 19">
            <a:extLst>
              <a:ext uri="{FF2B5EF4-FFF2-40B4-BE49-F238E27FC236}">
                <a16:creationId xmlns:a16="http://schemas.microsoft.com/office/drawing/2014/main" xmlns="" id="{12DF8EFB-3768-4CD2-8678-4B0361809E46}"/>
              </a:ext>
            </a:extLst>
          </p:cNvPr>
          <p:cNvSpPr/>
          <p:nvPr/>
        </p:nvSpPr>
        <p:spPr>
          <a:xfrm rot="19536306">
            <a:off x="4295203" y="2880419"/>
            <a:ext cx="3684120" cy="698468"/>
          </a:xfrm>
          <a:prstGeom prst="arc">
            <a:avLst>
              <a:gd name="adj1" fmla="val 2618270"/>
              <a:gd name="adj2" fmla="val 12069099"/>
            </a:avLst>
          </a:prstGeom>
          <a:ln w="38100" cap="rnd">
            <a:solidFill>
              <a:schemeClr val="accent1"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xmlns="" id="{C885CE6F-C4FF-4879-8081-2DC1770C460E}"/>
              </a:ext>
            </a:extLst>
          </p:cNvPr>
          <p:cNvSpPr/>
          <p:nvPr/>
        </p:nvSpPr>
        <p:spPr>
          <a:xfrm rot="19536306">
            <a:off x="4929824" y="2814356"/>
            <a:ext cx="2386504" cy="452454"/>
          </a:xfrm>
          <a:prstGeom prst="arc">
            <a:avLst>
              <a:gd name="adj1" fmla="val 20668677"/>
              <a:gd name="adj2" fmla="val 10430037"/>
            </a:avLst>
          </a:prstGeom>
          <a:ln w="12700">
            <a:solidFill>
              <a:schemeClr val="accent1">
                <a:alpha val="2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364">
            <a:extLst>
              <a:ext uri="{FF2B5EF4-FFF2-40B4-BE49-F238E27FC236}">
                <a16:creationId xmlns:a16="http://schemas.microsoft.com/office/drawing/2014/main" xmlns="" id="{A85110EB-DF1D-4DBC-9AEC-2C4B54DF1449}"/>
              </a:ext>
            </a:extLst>
          </p:cNvPr>
          <p:cNvSpPr/>
          <p:nvPr/>
        </p:nvSpPr>
        <p:spPr>
          <a:xfrm>
            <a:off x="3604135" y="479556"/>
            <a:ext cx="3337775" cy="4194597"/>
          </a:xfrm>
          <a:custGeom>
            <a:avLst/>
            <a:gdLst>
              <a:gd name="connsiteX0" fmla="*/ 3788229 w 3788229"/>
              <a:gd name="connsiteY0" fmla="*/ 4760685 h 4760685"/>
              <a:gd name="connsiteX1" fmla="*/ 0 w 3788229"/>
              <a:gd name="connsiteY1" fmla="*/ 0 h 4760685"/>
              <a:gd name="connsiteX2" fmla="*/ 0 w 3788229"/>
              <a:gd name="connsiteY2" fmla="*/ 0 h 476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88229" h="4760685">
                <a:moveTo>
                  <a:pt x="3788229" y="476068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>
                <a:alpha val="20000"/>
              </a:schemeClr>
            </a:solidFill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365">
            <a:extLst>
              <a:ext uri="{FF2B5EF4-FFF2-40B4-BE49-F238E27FC236}">
                <a16:creationId xmlns:a16="http://schemas.microsoft.com/office/drawing/2014/main" xmlns="" id="{8FB4DAA1-D79F-401D-BFE9-1FB81A4CD963}"/>
              </a:ext>
            </a:extLst>
          </p:cNvPr>
          <p:cNvSpPr/>
          <p:nvPr/>
        </p:nvSpPr>
        <p:spPr>
          <a:xfrm>
            <a:off x="6578840" y="4623352"/>
            <a:ext cx="1498359" cy="1882994"/>
          </a:xfrm>
          <a:custGeom>
            <a:avLst/>
            <a:gdLst>
              <a:gd name="connsiteX0" fmla="*/ 3788229 w 3788229"/>
              <a:gd name="connsiteY0" fmla="*/ 4760685 h 4760685"/>
              <a:gd name="connsiteX1" fmla="*/ 0 w 3788229"/>
              <a:gd name="connsiteY1" fmla="*/ 0 h 4760685"/>
              <a:gd name="connsiteX2" fmla="*/ 0 w 3788229"/>
              <a:gd name="connsiteY2" fmla="*/ 0 h 4760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88229" h="4760685">
                <a:moveTo>
                  <a:pt x="3788229" y="4760685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accent1">
                <a:alpha val="40000"/>
              </a:schemeClr>
            </a:solidFill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44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0.03889 L 4.79167E-6 -0.14814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30000" decel="3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9167E-6 0.03843 L 4.79167E-6 -4.81481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3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523 0 L -0.10885 0 " pathEditMode="relative" rAng="0" ptsTypes="AA">
                                      <p:cBhvr>
                                        <p:cTn id="31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1602 0 L -4.16667E-7 0 " pathEditMode="relative" rAng="0" ptsTypes="AA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562 -3.7037E-6 L 0.11081 -3.7037E-6 " pathEditMode="relative" rAng="0" ptsTypes="AA">
                                      <p:cBhvr>
                                        <p:cTn id="38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18" grpId="0" animBg="1"/>
      <p:bldP spid="18" grpId="1" animBg="1"/>
      <p:bldP spid="18" grpId="2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409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形用户界面, 网站&#10;&#10;描述已自动生成">
            <a:extLst>
              <a:ext uri="{FF2B5EF4-FFF2-40B4-BE49-F238E27FC236}">
                <a16:creationId xmlns:a16="http://schemas.microsoft.com/office/drawing/2014/main" xmlns="" id="{A7EFF3B3-628B-45D0-9022-A32A40DB3D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3206"/>
            <a:ext cx="12191999" cy="6869298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352B87E-8945-4875-89C9-BD3AC989D7C3}"/>
              </a:ext>
            </a:extLst>
          </p:cNvPr>
          <p:cNvSpPr/>
          <p:nvPr/>
        </p:nvSpPr>
        <p:spPr>
          <a:xfrm>
            <a:off x="1" y="-6603"/>
            <a:ext cx="12191999" cy="6871206"/>
          </a:xfrm>
          <a:prstGeom prst="rect">
            <a:avLst/>
          </a:prstGeom>
          <a:gradFill flip="none" rotWithShape="1">
            <a:gsLst>
              <a:gs pos="0">
                <a:srgbClr val="090118">
                  <a:alpha val="50000"/>
                </a:srgbClr>
              </a:gs>
              <a:gs pos="65000">
                <a:srgbClr val="090118"/>
              </a:gs>
            </a:gsLst>
            <a:lin ang="0" scaled="1"/>
            <a:tileRect/>
          </a:gra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8F7A4B7-ACA1-4A8D-B2FF-6EE135F3BE04}"/>
              </a:ext>
            </a:extLst>
          </p:cNvPr>
          <p:cNvSpPr txBox="1"/>
          <p:nvPr/>
        </p:nvSpPr>
        <p:spPr>
          <a:xfrm>
            <a:off x="1428489" y="1272261"/>
            <a:ext cx="65734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微信号：</a:t>
            </a:r>
            <a:r>
              <a:rPr kumimoji="0" lang="en-US" altLang="zh-CN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dachengppt</a:t>
            </a:r>
            <a:endParaRPr kumimoji="0" lang="en-US" altLang="zh-CN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95A04F37-2F22-41BE-A1E7-771DF21C8E04}"/>
              </a:ext>
            </a:extLst>
          </p:cNvPr>
          <p:cNvSpPr/>
          <p:nvPr/>
        </p:nvSpPr>
        <p:spPr>
          <a:xfrm>
            <a:off x="1428489" y="2286000"/>
            <a:ext cx="8280399" cy="3545969"/>
          </a:xfrm>
          <a:prstGeom prst="roundRect">
            <a:avLst>
              <a:gd name="adj" fmla="val 2676"/>
            </a:avLst>
          </a:prstGeom>
          <a:gradFill flip="none" rotWithShape="1">
            <a:gsLst>
              <a:gs pos="0">
                <a:srgbClr val="40B4FF"/>
              </a:gs>
              <a:gs pos="82000">
                <a:srgbClr val="081944"/>
              </a:gs>
              <a:gs pos="100000">
                <a:srgbClr val="060A2F"/>
              </a:gs>
            </a:gsLst>
            <a:lin ang="2700000" scaled="1"/>
            <a:tileRect/>
          </a:gradFill>
          <a:ln w="12700" cap="flat" cmpd="sng">
            <a:solidFill>
              <a:schemeClr val="lt1"/>
            </a:solidFill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CC5E0B7-DFED-48B4-88F6-DA41E2513FE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0" b="3711"/>
          <a:stretch/>
        </p:blipFill>
        <p:spPr>
          <a:xfrm>
            <a:off x="7095842" y="475390"/>
            <a:ext cx="5180261" cy="8929867"/>
          </a:xfrm>
          <a:prstGeom prst="rect">
            <a:avLst/>
          </a:prstGeom>
        </p:spPr>
      </p:pic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336DE4D3-FFC9-4F05-9C42-37D02A87D1B9}"/>
              </a:ext>
            </a:extLst>
          </p:cNvPr>
          <p:cNvSpPr/>
          <p:nvPr/>
        </p:nvSpPr>
        <p:spPr>
          <a:xfrm>
            <a:off x="2028437" y="2738796"/>
            <a:ext cx="2816352" cy="517992"/>
          </a:xfrm>
          <a:prstGeom prst="roundRect">
            <a:avLst/>
          </a:prstGeom>
          <a:solidFill>
            <a:schemeClr val="bg1"/>
          </a:solidFill>
          <a:ln w="127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8CC8858-CBC1-465C-8F38-993D58A13CB7}"/>
              </a:ext>
            </a:extLst>
          </p:cNvPr>
          <p:cNvSpPr txBox="1"/>
          <p:nvPr/>
        </p:nvSpPr>
        <p:spPr>
          <a:xfrm>
            <a:off x="1961889" y="2641600"/>
            <a:ext cx="5740400" cy="2015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105097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 微信扫码了解更多：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105097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srgbClr val="105097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同大城一起探索关于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更多亮点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带你认识不一样的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视界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专业定制，做你想要的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PPT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101C3E3-EFD4-4DB5-A8BA-08290C0F30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477" y="2870069"/>
            <a:ext cx="2324653" cy="232465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A1F4932-42C3-4630-B61A-608E86753CB5}"/>
              </a:ext>
            </a:extLst>
          </p:cNvPr>
          <p:cNvSpPr txBox="1"/>
          <p:nvPr/>
        </p:nvSpPr>
        <p:spPr>
          <a:xfrm>
            <a:off x="8391525" y="5073087"/>
            <a:ext cx="2076450" cy="385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交个朋友</a:t>
            </a:r>
          </a:p>
        </p:txBody>
      </p:sp>
    </p:spTree>
    <p:extLst>
      <p:ext uri="{BB962C8B-B14F-4D97-AF65-F5344CB8AC3E}">
        <p14:creationId xmlns:p14="http://schemas.microsoft.com/office/powerpoint/2010/main" val="6190384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31668" y="3710326"/>
            <a:ext cx="50978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大城</a:t>
            </a:r>
            <a:r>
              <a:rPr lang="en-US" altLang="zh-CN" dirty="0" smtClean="0"/>
              <a:t>PPT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7847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33B5AF2-9958-4CD9-BFB7-1168CF1974E5}"/>
              </a:ext>
            </a:extLst>
          </p:cNvPr>
          <p:cNvGrpSpPr/>
          <p:nvPr/>
        </p:nvGrpSpPr>
        <p:grpSpPr>
          <a:xfrm>
            <a:off x="-1943100" y="-1129481"/>
            <a:ext cx="9433560" cy="9116961"/>
            <a:chOff x="-1943100" y="-1129481"/>
            <a:chExt cx="9433560" cy="911696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0DD267A2-7895-4AD3-870E-02FC3709307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943100" y="-1129481"/>
              <a:ext cx="9116961" cy="9116961"/>
            </a:xfrm>
            <a:prstGeom prst="rect">
              <a:avLst/>
            </a:prstGeom>
          </p:spPr>
        </p:pic>
        <p:pic>
          <p:nvPicPr>
            <p:cNvPr id="17" name="Picture 10" descr="https://www.ringba.com/assets/img/platform-shine.png">
              <a:extLst>
                <a:ext uri="{FF2B5EF4-FFF2-40B4-BE49-F238E27FC236}">
                  <a16:creationId xmlns:a16="http://schemas.microsoft.com/office/drawing/2014/main" xmlns="" id="{8560516D-FDE8-4927-A862-20CDFB69C9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9199" y="-63799"/>
              <a:ext cx="1476783" cy="14596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0" descr="https://www.ringba.com/assets/img/platform-shine.png">
              <a:extLst>
                <a:ext uri="{FF2B5EF4-FFF2-40B4-BE49-F238E27FC236}">
                  <a16:creationId xmlns:a16="http://schemas.microsoft.com/office/drawing/2014/main" xmlns="" id="{DC874512-051F-4166-BC80-58D526FD0A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738392" y="-71575"/>
              <a:ext cx="1476783" cy="14596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0" descr="https://www.ringba.com/assets/img/platform-shine.png">
              <a:extLst>
                <a:ext uri="{FF2B5EF4-FFF2-40B4-BE49-F238E27FC236}">
                  <a16:creationId xmlns:a16="http://schemas.microsoft.com/office/drawing/2014/main" xmlns="" id="{BC8FC1EA-4EFD-446E-995B-A868C95969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78879" y="2691736"/>
              <a:ext cx="1240061" cy="12256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10" descr="https://www.ringba.com/assets/img/platform-shine.png">
              <a:extLst>
                <a:ext uri="{FF2B5EF4-FFF2-40B4-BE49-F238E27FC236}">
                  <a16:creationId xmlns:a16="http://schemas.microsoft.com/office/drawing/2014/main" xmlns="" id="{C292A200-1149-4A1E-BA8C-E071D26464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9922" y="2266501"/>
              <a:ext cx="2100538" cy="2076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10" descr="https://www.ringba.com/assets/img/platform-shine.png">
              <a:extLst>
                <a:ext uri="{FF2B5EF4-FFF2-40B4-BE49-F238E27FC236}">
                  <a16:creationId xmlns:a16="http://schemas.microsoft.com/office/drawing/2014/main" xmlns="" id="{482AB9AE-6819-4A29-A2EF-68AF4B9785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7808" y="4949243"/>
              <a:ext cx="2011114" cy="1987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0" descr="https://www.ringba.com/assets/img/platform-shine.png">
              <a:extLst>
                <a:ext uri="{FF2B5EF4-FFF2-40B4-BE49-F238E27FC236}">
                  <a16:creationId xmlns:a16="http://schemas.microsoft.com/office/drawing/2014/main" xmlns="" id="{BBB606AA-57E2-4DEE-A30B-A38B1E9890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55420" y="5097635"/>
              <a:ext cx="1710838" cy="1690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BD0FC28-7893-4295-95C6-5EE19F8F7D91}"/>
              </a:ext>
            </a:extLst>
          </p:cNvPr>
          <p:cNvGrpSpPr/>
          <p:nvPr/>
        </p:nvGrpSpPr>
        <p:grpSpPr>
          <a:xfrm>
            <a:off x="-27017" y="639712"/>
            <a:ext cx="5284794" cy="5578574"/>
            <a:chOff x="-351801" y="261104"/>
            <a:chExt cx="5920580" cy="6249703"/>
          </a:xfrm>
        </p:grpSpPr>
        <p:pic>
          <p:nvPicPr>
            <p:cNvPr id="4098" name="Picture 2" descr="https://www.ringba.com/assets/img/platform-dot.png">
              <a:extLst>
                <a:ext uri="{FF2B5EF4-FFF2-40B4-BE49-F238E27FC236}">
                  <a16:creationId xmlns:a16="http://schemas.microsoft.com/office/drawing/2014/main" xmlns="" id="{309A92DD-CCE9-4B8E-8835-D7A5259ED2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195805">
              <a:off x="551146" y="992625"/>
              <a:ext cx="215333" cy="167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https://www.ringba.com/assets/img/platform-dot.png">
              <a:extLst>
                <a:ext uri="{FF2B5EF4-FFF2-40B4-BE49-F238E27FC236}">
                  <a16:creationId xmlns:a16="http://schemas.microsoft.com/office/drawing/2014/main" xmlns="" id="{A496AA35-FF70-4AAF-B7D5-C579BF5C75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782314">
              <a:off x="-375727" y="2354700"/>
              <a:ext cx="215333" cy="167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https://www.ringba.com/assets/img/platform-dot.png">
              <a:extLst>
                <a:ext uri="{FF2B5EF4-FFF2-40B4-BE49-F238E27FC236}">
                  <a16:creationId xmlns:a16="http://schemas.microsoft.com/office/drawing/2014/main" xmlns="" id="{B2214F53-71B7-4A9D-A3FC-BBC0B7DB7B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4563264">
              <a:off x="-375726" y="4383230"/>
              <a:ext cx="215333" cy="167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" descr="https://www.ringba.com/assets/img/platform-dot.png">
              <a:extLst>
                <a:ext uri="{FF2B5EF4-FFF2-40B4-BE49-F238E27FC236}">
                  <a16:creationId xmlns:a16="http://schemas.microsoft.com/office/drawing/2014/main" xmlns="" id="{66FD6867-CB99-4278-A1B5-D8F78D32EE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644716">
              <a:off x="561241" y="5734614"/>
              <a:ext cx="215333" cy="167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2" descr="https://www.ringba.com/assets/img/platform-dot.png">
              <a:extLst>
                <a:ext uri="{FF2B5EF4-FFF2-40B4-BE49-F238E27FC236}">
                  <a16:creationId xmlns:a16="http://schemas.microsoft.com/office/drawing/2014/main" xmlns="" id="{89462F63-F45F-4253-84E8-22A78E9DF4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246061">
              <a:off x="2983219" y="6343326"/>
              <a:ext cx="215333" cy="167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" descr="https://www.ringba.com/assets/img/platform-dot.png">
              <a:extLst>
                <a:ext uri="{FF2B5EF4-FFF2-40B4-BE49-F238E27FC236}">
                  <a16:creationId xmlns:a16="http://schemas.microsoft.com/office/drawing/2014/main" xmlns="" id="{3C41B8E9-1C24-4027-A091-F39B6B4922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75830">
              <a:off x="2713692" y="261104"/>
              <a:ext cx="215333" cy="167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https://www.ringba.com/assets/img/platform-dot.png">
              <a:extLst>
                <a:ext uri="{FF2B5EF4-FFF2-40B4-BE49-F238E27FC236}">
                  <a16:creationId xmlns:a16="http://schemas.microsoft.com/office/drawing/2014/main" xmlns="" id="{E862F24E-F10F-48D8-BAD7-02AD3D5760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7950">
              <a:off x="4513546" y="992625"/>
              <a:ext cx="215333" cy="167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https://www.ringba.com/assets/img/platform-dot.png">
              <a:extLst>
                <a:ext uri="{FF2B5EF4-FFF2-40B4-BE49-F238E27FC236}">
                  <a16:creationId xmlns:a16="http://schemas.microsoft.com/office/drawing/2014/main" xmlns="" id="{F9EF785D-E5CE-4CA8-BED8-2101CC003A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176664">
              <a:off x="5377372" y="2354699"/>
              <a:ext cx="215333" cy="167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https://www.ringba.com/assets/img/platform-dot.png">
              <a:extLst>
                <a:ext uri="{FF2B5EF4-FFF2-40B4-BE49-F238E27FC236}">
                  <a16:creationId xmlns:a16="http://schemas.microsoft.com/office/drawing/2014/main" xmlns="" id="{0623DC67-62E1-4434-8EE6-F27CD8915E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6245727">
              <a:off x="5369437" y="4383230"/>
              <a:ext cx="215333" cy="167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https://www.ringba.com/assets/img/platform-dot.png">
              <a:extLst>
                <a:ext uri="{FF2B5EF4-FFF2-40B4-BE49-F238E27FC236}">
                  <a16:creationId xmlns:a16="http://schemas.microsoft.com/office/drawing/2014/main" xmlns="" id="{6FD35A93-3CDB-48BD-9A1D-68554DE547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403059">
              <a:off x="4784605" y="5467024"/>
              <a:ext cx="215333" cy="167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F0E0ABDF-1D4A-4E39-8DFF-26EFF6409A01}"/>
              </a:ext>
            </a:extLst>
          </p:cNvPr>
          <p:cNvSpPr/>
          <p:nvPr/>
        </p:nvSpPr>
        <p:spPr>
          <a:xfrm>
            <a:off x="855418" y="2335373"/>
            <a:ext cx="3295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0" u="none" strike="noStrike" dirty="0">
                <a:solidFill>
                  <a:srgbClr val="FFFFFF"/>
                </a:solidFill>
                <a:effectLst/>
                <a:latin typeface="Heebo"/>
              </a:rPr>
              <a:t>Inbound Call Tracking</a:t>
            </a:r>
            <a:endParaRPr lang="zh-CN" altLang="en-US" sz="2800"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FAB3AE4A-5555-4D1D-A7F3-8EAE1C1A8AC0}"/>
              </a:ext>
            </a:extLst>
          </p:cNvPr>
          <p:cNvSpPr/>
          <p:nvPr/>
        </p:nvSpPr>
        <p:spPr>
          <a:xfrm>
            <a:off x="855418" y="2978881"/>
            <a:ext cx="3754049" cy="79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0" u="none" strike="noStrike" dirty="0">
                <a:solidFill>
                  <a:srgbClr val="9BABFF"/>
                </a:solidFill>
                <a:effectLst/>
                <a:latin typeface="Open Sans" panose="020B0606030504020204" pitchFamily="34" charset="0"/>
              </a:rPr>
              <a:t>Ringba is an inbound call tracking and analytics platform for marketers.</a:t>
            </a:r>
            <a:endParaRPr lang="zh-CN" altLang="en-US" sz="1600" dirty="0"/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39B832B2-6388-4375-84B8-29393214A62C}"/>
              </a:ext>
            </a:extLst>
          </p:cNvPr>
          <p:cNvGrpSpPr/>
          <p:nvPr/>
        </p:nvGrpSpPr>
        <p:grpSpPr>
          <a:xfrm>
            <a:off x="1470412" y="4161891"/>
            <a:ext cx="2065337" cy="457200"/>
            <a:chOff x="658813" y="4000500"/>
            <a:chExt cx="2065337" cy="457200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E8C0BD47-0CD0-4DE3-B80A-4B9B2FAE5FBB}"/>
                </a:ext>
              </a:extLst>
            </p:cNvPr>
            <p:cNvSpPr/>
            <p:nvPr/>
          </p:nvSpPr>
          <p:spPr>
            <a:xfrm>
              <a:off x="658813" y="4000500"/>
              <a:ext cx="2065337" cy="457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1812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1D078B8D-D8FA-4C49-A2A1-8C1AEA9F52F0}"/>
                </a:ext>
              </a:extLst>
            </p:cNvPr>
            <p:cNvSpPr/>
            <p:nvPr/>
          </p:nvSpPr>
          <p:spPr>
            <a:xfrm>
              <a:off x="905415" y="4000500"/>
              <a:ext cx="1572132" cy="423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0" u="none" strike="noStrike" dirty="0">
                  <a:solidFill>
                    <a:srgbClr val="18122B"/>
                  </a:solidFill>
                  <a:effectLst/>
                  <a:latin typeface="Open Sans" panose="020B0606030504020204" pitchFamily="34" charset="0"/>
                </a:rPr>
                <a:t>GET A DEMO</a:t>
              </a:r>
              <a:endParaRPr lang="zh-CN" altLang="en-US" sz="1600" dirty="0">
                <a:solidFill>
                  <a:srgbClr val="18122B"/>
                </a:solidFill>
              </a:endParaRPr>
            </a:p>
          </p:txBody>
        </p:sp>
      </p:grpSp>
      <p:pic>
        <p:nvPicPr>
          <p:cNvPr id="8" name="图形 7">
            <a:extLst>
              <a:ext uri="{FF2B5EF4-FFF2-40B4-BE49-F238E27FC236}">
                <a16:creationId xmlns:a16="http://schemas.microsoft.com/office/drawing/2014/main" xmlns="" id="{F25305AF-C9AE-4F8C-9C5D-7AF1D9BF635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497083" y="351953"/>
            <a:ext cx="1285875" cy="128587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6EAE7BF-875E-4AC7-8869-1ADFB55F6C9D}"/>
              </a:ext>
            </a:extLst>
          </p:cNvPr>
          <p:cNvSpPr/>
          <p:nvPr/>
        </p:nvSpPr>
        <p:spPr>
          <a:xfrm>
            <a:off x="7663210" y="1624078"/>
            <a:ext cx="31239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 GLOBAL ACCESS</a:t>
            </a:r>
            <a:endParaRPr lang="zh-CN" altLang="en-US" sz="16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B55757B-2E12-4DCD-AD32-9C478E5F39B2}"/>
              </a:ext>
            </a:extLst>
          </p:cNvPr>
          <p:cNvSpPr/>
          <p:nvPr/>
        </p:nvSpPr>
        <p:spPr>
          <a:xfrm>
            <a:off x="7663210" y="1904897"/>
            <a:ext cx="3523924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9BABFF"/>
                </a:solidFill>
                <a:latin typeface="Open Sans" panose="020B0606030504020204" pitchFamily="34" charset="0"/>
              </a:rPr>
              <a:t>Instant telecommunications network access to connect with consumers in 60+ countries.</a:t>
            </a:r>
            <a:endParaRPr lang="zh-CN" altLang="en-US" sz="12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B6055BBC-B09F-4D4E-A3E6-25BFD61504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7663210" y="2740562"/>
            <a:ext cx="1187605" cy="943098"/>
          </a:xfrm>
          <a:prstGeom prst="rect">
            <a:avLst/>
          </a:prstGeom>
        </p:spPr>
      </p:pic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92A0A914-BC07-4974-8A34-7528F00F0F0B}"/>
              </a:ext>
            </a:extLst>
          </p:cNvPr>
          <p:cNvSpPr/>
          <p:nvPr/>
        </p:nvSpPr>
        <p:spPr>
          <a:xfrm>
            <a:off x="7663210" y="3747722"/>
            <a:ext cx="31239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 GLOBAL ACCESS</a:t>
            </a:r>
            <a:endParaRPr lang="zh-CN" altLang="en-US" sz="1600" dirty="0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14370CFF-B87F-4CFA-8FBD-3DA563457A28}"/>
              </a:ext>
            </a:extLst>
          </p:cNvPr>
          <p:cNvSpPr/>
          <p:nvPr/>
        </p:nvSpPr>
        <p:spPr>
          <a:xfrm>
            <a:off x="7663210" y="4028541"/>
            <a:ext cx="3523924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9BABFF"/>
                </a:solidFill>
                <a:latin typeface="Open Sans" panose="020B0606030504020204" pitchFamily="34" charset="0"/>
              </a:rPr>
              <a:t>Instant telecommunications network access to connect with consumers in 60+ countries.</a:t>
            </a:r>
            <a:endParaRPr lang="zh-CN" altLang="en-US" sz="12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xmlns="" id="{6BB4E418-4029-4CC4-933B-DCB1A701F9A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7663210" y="4768005"/>
            <a:ext cx="919966" cy="919966"/>
          </a:xfrm>
          <a:prstGeom prst="rect">
            <a:avLst/>
          </a:prstGeom>
        </p:spPr>
      </p:pic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3DD678AF-0698-4679-81AC-DC9632B89C30}"/>
              </a:ext>
            </a:extLst>
          </p:cNvPr>
          <p:cNvSpPr/>
          <p:nvPr/>
        </p:nvSpPr>
        <p:spPr>
          <a:xfrm>
            <a:off x="7663210" y="5757574"/>
            <a:ext cx="31239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 GLOBAL ACCESS</a:t>
            </a:r>
            <a:endParaRPr lang="zh-CN" altLang="en-US" sz="1600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64894571-6647-40F1-BE80-0CD9214FA5A2}"/>
              </a:ext>
            </a:extLst>
          </p:cNvPr>
          <p:cNvSpPr/>
          <p:nvPr/>
        </p:nvSpPr>
        <p:spPr>
          <a:xfrm>
            <a:off x="7663210" y="6038393"/>
            <a:ext cx="3523924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9BABFF"/>
                </a:solidFill>
                <a:latin typeface="Open Sans" panose="020B0606030504020204" pitchFamily="34" charset="0"/>
              </a:rPr>
              <a:t>Instant telecommunications network access to connect with consumers in 60+ countries.</a:t>
            </a:r>
            <a:endParaRPr lang="zh-CN" altLang="en-US" sz="12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81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www.ringba.com/assets/img/bg-waves-1024.png">
            <a:extLst>
              <a:ext uri="{FF2B5EF4-FFF2-40B4-BE49-F238E27FC236}">
                <a16:creationId xmlns:a16="http://schemas.microsoft.com/office/drawing/2014/main" xmlns="" id="{9C9A34F0-D877-43D7-A77B-D4BD3E7B650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03"/>
          <a:stretch/>
        </p:blipFill>
        <p:spPr bwMode="auto">
          <a:xfrm>
            <a:off x="0" y="722672"/>
            <a:ext cx="12192000" cy="613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E290155-8DAA-43DB-A3C2-4739135AEA76}"/>
              </a:ext>
            </a:extLst>
          </p:cNvPr>
          <p:cNvGrpSpPr/>
          <p:nvPr/>
        </p:nvGrpSpPr>
        <p:grpSpPr>
          <a:xfrm>
            <a:off x="2801257" y="4354863"/>
            <a:ext cx="439057" cy="439057"/>
            <a:chOff x="2801257" y="4354863"/>
            <a:chExt cx="439057" cy="439057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B295580B-1C4B-4F58-A9B9-9EC21694D638}"/>
                </a:ext>
              </a:extLst>
            </p:cNvPr>
            <p:cNvSpPr/>
            <p:nvPr/>
          </p:nvSpPr>
          <p:spPr>
            <a:xfrm>
              <a:off x="2801257" y="4354863"/>
              <a:ext cx="439057" cy="439057"/>
            </a:xfrm>
            <a:prstGeom prst="ellipse">
              <a:avLst/>
            </a:prstGeom>
            <a:solidFill>
              <a:srgbClr val="1A70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F1E4D3F4-DEA6-4EF5-A973-34AD11E69ACF}"/>
                </a:ext>
              </a:extLst>
            </p:cNvPr>
            <p:cNvSpPr/>
            <p:nvPr/>
          </p:nvSpPr>
          <p:spPr>
            <a:xfrm>
              <a:off x="2934844" y="4488450"/>
              <a:ext cx="171881" cy="171881"/>
            </a:xfrm>
            <a:prstGeom prst="ellipse">
              <a:avLst/>
            </a:prstGeom>
            <a:solidFill>
              <a:srgbClr val="A5C8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9A2187C6-2931-4371-9D15-70BC5090C468}"/>
              </a:ext>
            </a:extLst>
          </p:cNvPr>
          <p:cNvGrpSpPr/>
          <p:nvPr/>
        </p:nvGrpSpPr>
        <p:grpSpPr>
          <a:xfrm>
            <a:off x="6096000" y="5915799"/>
            <a:ext cx="439057" cy="439057"/>
            <a:chOff x="2801257" y="4354863"/>
            <a:chExt cx="439057" cy="439057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89023FE-F629-4989-98A9-4546E371099F}"/>
                </a:ext>
              </a:extLst>
            </p:cNvPr>
            <p:cNvSpPr/>
            <p:nvPr/>
          </p:nvSpPr>
          <p:spPr>
            <a:xfrm>
              <a:off x="2801257" y="4354863"/>
              <a:ext cx="439057" cy="439057"/>
            </a:xfrm>
            <a:prstGeom prst="ellipse">
              <a:avLst/>
            </a:prstGeom>
            <a:solidFill>
              <a:srgbClr val="1A70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59F36E08-1B11-47BE-B503-B7D350E73B5A}"/>
                </a:ext>
              </a:extLst>
            </p:cNvPr>
            <p:cNvSpPr/>
            <p:nvPr/>
          </p:nvSpPr>
          <p:spPr>
            <a:xfrm>
              <a:off x="2934844" y="4488450"/>
              <a:ext cx="171881" cy="171881"/>
            </a:xfrm>
            <a:prstGeom prst="ellipse">
              <a:avLst/>
            </a:prstGeom>
            <a:solidFill>
              <a:srgbClr val="A5C8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A238473D-B866-4934-A78A-2B00F7D12B5C}"/>
              </a:ext>
            </a:extLst>
          </p:cNvPr>
          <p:cNvGrpSpPr/>
          <p:nvPr/>
        </p:nvGrpSpPr>
        <p:grpSpPr>
          <a:xfrm>
            <a:off x="9939579" y="2831636"/>
            <a:ext cx="439057" cy="439057"/>
            <a:chOff x="2801257" y="4354863"/>
            <a:chExt cx="439057" cy="439057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B668A3EE-8551-4F94-979E-CFBD7D10BB6D}"/>
                </a:ext>
              </a:extLst>
            </p:cNvPr>
            <p:cNvSpPr/>
            <p:nvPr/>
          </p:nvSpPr>
          <p:spPr>
            <a:xfrm>
              <a:off x="2801257" y="4354863"/>
              <a:ext cx="439057" cy="439057"/>
            </a:xfrm>
            <a:prstGeom prst="ellipse">
              <a:avLst/>
            </a:prstGeom>
            <a:solidFill>
              <a:srgbClr val="1A70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95422E39-298B-429B-9896-C17FDF945F6C}"/>
                </a:ext>
              </a:extLst>
            </p:cNvPr>
            <p:cNvSpPr/>
            <p:nvPr/>
          </p:nvSpPr>
          <p:spPr>
            <a:xfrm>
              <a:off x="2934844" y="4488450"/>
              <a:ext cx="171881" cy="171881"/>
            </a:xfrm>
            <a:prstGeom prst="ellipse">
              <a:avLst/>
            </a:prstGeom>
            <a:solidFill>
              <a:srgbClr val="A5C8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B0F33CED-FF9D-42BA-BACD-A6F5F2BE454E}"/>
              </a:ext>
            </a:extLst>
          </p:cNvPr>
          <p:cNvCxnSpPr/>
          <p:nvPr/>
        </p:nvCxnSpPr>
        <p:spPr>
          <a:xfrm flipV="1">
            <a:off x="3020784" y="2193561"/>
            <a:ext cx="0" cy="2154264"/>
          </a:xfrm>
          <a:prstGeom prst="line">
            <a:avLst/>
          </a:prstGeom>
          <a:ln>
            <a:solidFill>
              <a:srgbClr val="1D0B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0" name="Picture 4" descr="https://www.ringba.com/assets/img/tooltip-image-1.png">
            <a:extLst>
              <a:ext uri="{FF2B5EF4-FFF2-40B4-BE49-F238E27FC236}">
                <a16:creationId xmlns:a16="http://schemas.microsoft.com/office/drawing/2014/main" xmlns="" id="{F5C8E85B-81EF-45B3-B2A4-C074347B2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784" y="2174523"/>
            <a:ext cx="1163260" cy="1493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55A2AA3D-AA39-4FDC-BC1D-0D7EA115E52A}"/>
              </a:ext>
            </a:extLst>
          </p:cNvPr>
          <p:cNvCxnSpPr/>
          <p:nvPr/>
        </p:nvCxnSpPr>
        <p:spPr>
          <a:xfrm flipV="1">
            <a:off x="10348306" y="8859232"/>
            <a:ext cx="1" cy="160294"/>
          </a:xfrm>
          <a:prstGeom prst="line">
            <a:avLst/>
          </a:prstGeom>
          <a:ln>
            <a:solidFill>
              <a:srgbClr val="1D0B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2" name="Picture 6" descr="https://www.ringba.com/assets/img/tooltip-image-2.png">
            <a:extLst>
              <a:ext uri="{FF2B5EF4-FFF2-40B4-BE49-F238E27FC236}">
                <a16:creationId xmlns:a16="http://schemas.microsoft.com/office/drawing/2014/main" xmlns="" id="{2762807E-9CDE-4E13-AB22-420183261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527" y="3747179"/>
            <a:ext cx="1168742" cy="1500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A2F1BBDC-6BD0-4266-A8AE-5731F239E4D4}"/>
              </a:ext>
            </a:extLst>
          </p:cNvPr>
          <p:cNvCxnSpPr/>
          <p:nvPr/>
        </p:nvCxnSpPr>
        <p:spPr>
          <a:xfrm flipV="1">
            <a:off x="6302587" y="3761535"/>
            <a:ext cx="0" cy="2154264"/>
          </a:xfrm>
          <a:prstGeom prst="line">
            <a:avLst/>
          </a:prstGeom>
          <a:ln>
            <a:solidFill>
              <a:srgbClr val="1D0B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F23595DD-BC96-43FF-B3B9-5D9C609CF55C}"/>
              </a:ext>
            </a:extLst>
          </p:cNvPr>
          <p:cNvCxnSpPr/>
          <p:nvPr/>
        </p:nvCxnSpPr>
        <p:spPr>
          <a:xfrm flipV="1">
            <a:off x="10141490" y="677372"/>
            <a:ext cx="0" cy="2154264"/>
          </a:xfrm>
          <a:prstGeom prst="line">
            <a:avLst/>
          </a:prstGeom>
          <a:ln>
            <a:solidFill>
              <a:srgbClr val="1D0B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4" name="Picture 8" descr="https://www.ringba.com/assets/img/tooltip-image-3-570.png">
            <a:extLst>
              <a:ext uri="{FF2B5EF4-FFF2-40B4-BE49-F238E27FC236}">
                <a16:creationId xmlns:a16="http://schemas.microsoft.com/office/drawing/2014/main" xmlns="" id="{E48EF8C6-9D30-42EB-AB31-86AE49D98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9106" y="652005"/>
            <a:ext cx="1157022" cy="77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356EAC3B-5E68-4BB3-A8FB-DFB1780D0D29}"/>
              </a:ext>
            </a:extLst>
          </p:cNvPr>
          <p:cNvSpPr/>
          <p:nvPr/>
        </p:nvSpPr>
        <p:spPr>
          <a:xfrm>
            <a:off x="660120" y="282376"/>
            <a:ext cx="49763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cap="all" dirty="0">
                <a:solidFill>
                  <a:srgbClr val="FAFAFA"/>
                </a:solidFill>
                <a:latin typeface="Lato" panose="020F0502020204030203" pitchFamily="34" charset="0"/>
              </a:rPr>
              <a:t>Real-Time Call Management and Reporting</a:t>
            </a:r>
            <a:endParaRPr lang="zh-CN" altLang="en-US" sz="1600" dirty="0"/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CE4F67A4-7B5C-4B04-B3DD-127AE5A467C9}"/>
              </a:ext>
            </a:extLst>
          </p:cNvPr>
          <p:cNvSpPr/>
          <p:nvPr/>
        </p:nvSpPr>
        <p:spPr>
          <a:xfrm>
            <a:off x="660119" y="563195"/>
            <a:ext cx="5178259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9BABFF"/>
                </a:solidFill>
                <a:latin typeface="Open Sans" panose="020B0606030504020204" pitchFamily="34" charset="0"/>
              </a:rPr>
              <a:t>Your time is valuable - never wait again. View, group, filter, sort, manipulate, and export your data instantly at unlimited scale.</a:t>
            </a:r>
            <a:endParaRPr lang="zh-CN" altLang="en-US" sz="12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77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EC36870-E7D0-4AF8-B77C-F0C294DF1D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88" r="1719"/>
          <a:stretch/>
        </p:blipFill>
        <p:spPr>
          <a:xfrm>
            <a:off x="-1742236" y="-1506658"/>
            <a:ext cx="16440628" cy="5529990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8919DF0A-CF24-4461-80E7-E45AEEA6C6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540339" y="4605029"/>
            <a:ext cx="1179819" cy="1179819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xmlns="" id="{3FE0E5BD-7306-4BE0-8944-B473D0227D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505600" y="4604048"/>
            <a:ext cx="1180800" cy="1180800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xmlns="" id="{DE2D5ACB-80E5-4A68-B1F8-77092C8CF7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483616" y="4604048"/>
            <a:ext cx="1180800" cy="11808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4B5C4DA-4D4E-45F8-96B1-8E7956C0D0A9}"/>
              </a:ext>
            </a:extLst>
          </p:cNvPr>
          <p:cNvSpPr/>
          <p:nvPr/>
        </p:nvSpPr>
        <p:spPr>
          <a:xfrm>
            <a:off x="568283" y="6022664"/>
            <a:ext cx="31239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 GLOBAL ACCESS</a:t>
            </a:r>
            <a:endParaRPr lang="zh-CN" altLang="en-US" sz="16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4129AF9-9742-4EE9-927F-5369EB721618}"/>
              </a:ext>
            </a:extLst>
          </p:cNvPr>
          <p:cNvSpPr/>
          <p:nvPr/>
        </p:nvSpPr>
        <p:spPr>
          <a:xfrm>
            <a:off x="4534034" y="6022664"/>
            <a:ext cx="31239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 GLOBAL ACCESS</a:t>
            </a:r>
            <a:endParaRPr lang="zh-CN" altLang="en-US" sz="16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162DDFC-9214-454A-BA30-0A4C6CCA0174}"/>
              </a:ext>
            </a:extLst>
          </p:cNvPr>
          <p:cNvSpPr/>
          <p:nvPr/>
        </p:nvSpPr>
        <p:spPr>
          <a:xfrm>
            <a:off x="8499785" y="6022664"/>
            <a:ext cx="31239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 GLOBAL ACCESS</a:t>
            </a:r>
            <a:endParaRPr lang="zh-CN" altLang="en-US" sz="16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72BB553-4E30-4785-BF78-D891C92ED83B}"/>
              </a:ext>
            </a:extLst>
          </p:cNvPr>
          <p:cNvSpPr/>
          <p:nvPr/>
        </p:nvSpPr>
        <p:spPr>
          <a:xfrm>
            <a:off x="3399721" y="2959570"/>
            <a:ext cx="49763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cap="all" dirty="0">
                <a:solidFill>
                  <a:srgbClr val="FAFAFA"/>
                </a:solidFill>
                <a:latin typeface="Lato" panose="020F0502020204030203" pitchFamily="34" charset="0"/>
              </a:rPr>
              <a:t>Real-Time Call Management and Reporting</a:t>
            </a:r>
            <a:endParaRPr lang="zh-CN" altLang="en-US" sz="16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5D04508-6877-41AD-9372-AA8EDA6E4D54}"/>
              </a:ext>
            </a:extLst>
          </p:cNvPr>
          <p:cNvSpPr/>
          <p:nvPr/>
        </p:nvSpPr>
        <p:spPr>
          <a:xfrm>
            <a:off x="3399720" y="3336793"/>
            <a:ext cx="5178259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B5FBFF"/>
                </a:solidFill>
                <a:latin typeface="Open Sans" panose="020B0606030504020204" pitchFamily="34" charset="0"/>
              </a:rPr>
              <a:t>Your time is valuable - never wait again. View, group, filter, sort, manipulate, and export your data instantly at unlimited scale.</a:t>
            </a:r>
            <a:endParaRPr lang="zh-CN" altLang="en-US" sz="1200" dirty="0">
              <a:solidFill>
                <a:srgbClr val="B5FBFF"/>
              </a:solidFill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86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14BD072E-16A1-4675-BCFD-D15ED5262617}"/>
              </a:ext>
            </a:extLst>
          </p:cNvPr>
          <p:cNvCxnSpPr/>
          <p:nvPr/>
        </p:nvCxnSpPr>
        <p:spPr>
          <a:xfrm flipH="1">
            <a:off x="1358900" y="2631753"/>
            <a:ext cx="10731500" cy="3391200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FFFFFF">
                    <a:lumMod val="5000"/>
                    <a:lumOff val="95000"/>
                    <a:alpha val="0"/>
                  </a:srgbClr>
                </a:gs>
                <a:gs pos="100000">
                  <a:sysClr val="window" lastClr="FFFFFF">
                    <a:alpha val="45000"/>
                  </a:sysClr>
                </a:gs>
              </a:gsLst>
              <a:lin ang="5400000" scaled="1"/>
            </a:gradFill>
            <a:prstDash val="solid"/>
            <a:miter lim="800000"/>
            <a:tailEnd type="none" w="lg" len="lg"/>
          </a:ln>
          <a:effectLst/>
        </p:spPr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6719AD66-947E-4E90-9119-6F8DD52212EB}"/>
              </a:ext>
            </a:extLst>
          </p:cNvPr>
          <p:cNvCxnSpPr/>
          <p:nvPr/>
        </p:nvCxnSpPr>
        <p:spPr>
          <a:xfrm flipH="1">
            <a:off x="2755900" y="2656114"/>
            <a:ext cx="9334500" cy="3613801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FFFFFF">
                    <a:lumMod val="5000"/>
                    <a:lumOff val="95000"/>
                    <a:alpha val="0"/>
                  </a:srgbClr>
                </a:gs>
                <a:gs pos="100000">
                  <a:sysClr val="window" lastClr="FFFFFF">
                    <a:alpha val="30000"/>
                  </a:sysClr>
                </a:gs>
              </a:gsLst>
              <a:lin ang="5400000" scaled="1"/>
            </a:gradFill>
            <a:prstDash val="solid"/>
            <a:miter lim="800000"/>
            <a:tailEnd type="none" w="lg" len="lg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EB9A6DA-8365-4212-8291-DC6029BAAC7E}"/>
              </a:ext>
            </a:extLst>
          </p:cNvPr>
          <p:cNvCxnSpPr/>
          <p:nvPr/>
        </p:nvCxnSpPr>
        <p:spPr>
          <a:xfrm flipH="1">
            <a:off x="5560920" y="2712597"/>
            <a:ext cx="6631080" cy="3121825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FFFFFF">
                    <a:lumMod val="5000"/>
                    <a:lumOff val="95000"/>
                    <a:alpha val="0"/>
                  </a:srgbClr>
                </a:gs>
                <a:gs pos="100000">
                  <a:sysClr val="window" lastClr="FFFFFF">
                    <a:alpha val="20000"/>
                  </a:sysClr>
                </a:gs>
              </a:gsLst>
              <a:lin ang="5400000" scaled="1"/>
            </a:gradFill>
            <a:prstDash val="solid"/>
            <a:miter lim="800000"/>
            <a:tailEnd type="none" w="lg" len="lg"/>
          </a:ln>
          <a:effectLst/>
        </p:spPr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702BA88A-A16C-4B8E-9BAE-8546E8C2BD01}"/>
              </a:ext>
            </a:extLst>
          </p:cNvPr>
          <p:cNvCxnSpPr/>
          <p:nvPr/>
        </p:nvCxnSpPr>
        <p:spPr>
          <a:xfrm flipH="1">
            <a:off x="5156200" y="2772229"/>
            <a:ext cx="6934200" cy="3983628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FFFFFF">
                    <a:lumMod val="5000"/>
                    <a:lumOff val="95000"/>
                    <a:alpha val="0"/>
                  </a:srgbClr>
                </a:gs>
                <a:gs pos="100000">
                  <a:sysClr val="window" lastClr="FFFFFF">
                    <a:alpha val="10000"/>
                  </a:sysClr>
                </a:gs>
              </a:gsLst>
              <a:lin ang="5400000" scaled="1"/>
            </a:gradFill>
            <a:prstDash val="solid"/>
            <a:miter lim="800000"/>
            <a:tailEnd type="none" w="lg" len="lg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7356EC54-7B73-4247-BFAB-125C214398E9}"/>
              </a:ext>
            </a:extLst>
          </p:cNvPr>
          <p:cNvCxnSpPr/>
          <p:nvPr/>
        </p:nvCxnSpPr>
        <p:spPr>
          <a:xfrm flipH="1">
            <a:off x="8699500" y="2772229"/>
            <a:ext cx="3492500" cy="2533863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FFFFFF">
                    <a:lumMod val="5000"/>
                    <a:lumOff val="95000"/>
                    <a:alpha val="0"/>
                  </a:srgbClr>
                </a:gs>
                <a:gs pos="100000">
                  <a:sysClr val="window" lastClr="FFFFFF">
                    <a:alpha val="10000"/>
                  </a:sysClr>
                </a:gs>
              </a:gsLst>
              <a:lin ang="5400000" scaled="1"/>
            </a:gradFill>
            <a:prstDash val="solid"/>
            <a:miter lim="800000"/>
            <a:tailEnd type="none" w="lg" len="lg"/>
          </a:ln>
          <a:effectLst/>
        </p:spPr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A7FF1B62-795F-4256-B3B8-0365B4A92239}"/>
              </a:ext>
            </a:extLst>
          </p:cNvPr>
          <p:cNvCxnSpPr/>
          <p:nvPr/>
        </p:nvCxnSpPr>
        <p:spPr>
          <a:xfrm flipH="1">
            <a:off x="8484052" y="2772229"/>
            <a:ext cx="3707948" cy="3636889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FFFFFF">
                    <a:lumMod val="5000"/>
                    <a:lumOff val="95000"/>
                    <a:alpha val="0"/>
                  </a:srgbClr>
                </a:gs>
                <a:gs pos="100000">
                  <a:sysClr val="window" lastClr="FFFFFF">
                    <a:alpha val="20000"/>
                  </a:sysClr>
                </a:gs>
              </a:gsLst>
              <a:lin ang="5400000" scaled="1"/>
            </a:gradFill>
            <a:prstDash val="solid"/>
            <a:miter lim="800000"/>
            <a:tailEnd type="none" w="lg" len="lg"/>
          </a:ln>
          <a:effectLst/>
        </p:spPr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2EBD654C-1B6B-41C2-89E9-C9A0EB093A81}"/>
              </a:ext>
            </a:extLst>
          </p:cNvPr>
          <p:cNvCxnSpPr/>
          <p:nvPr/>
        </p:nvCxnSpPr>
        <p:spPr>
          <a:xfrm flipH="1">
            <a:off x="9652000" y="2946400"/>
            <a:ext cx="2540001" cy="3228915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FFFFFF">
                    <a:lumMod val="5000"/>
                    <a:lumOff val="95000"/>
                    <a:alpha val="0"/>
                  </a:srgbClr>
                </a:gs>
                <a:gs pos="100000">
                  <a:sysClr val="window" lastClr="FFFFFF">
                    <a:alpha val="30000"/>
                  </a:sysClr>
                </a:gs>
              </a:gsLst>
              <a:lin ang="5400000" scaled="1"/>
            </a:gradFill>
            <a:prstDash val="solid"/>
            <a:miter lim="800000"/>
            <a:tailEnd type="none" w="lg" len="lg"/>
          </a:ln>
          <a:effectLst/>
        </p:spPr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CBFEF87E-DCFB-45EA-8AAC-8563B8E9A9BD}"/>
              </a:ext>
            </a:extLst>
          </p:cNvPr>
          <p:cNvCxnSpPr/>
          <p:nvPr/>
        </p:nvCxnSpPr>
        <p:spPr>
          <a:xfrm flipH="1">
            <a:off x="10310394" y="3048000"/>
            <a:ext cx="1881608" cy="3441962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FFFFFF">
                    <a:lumMod val="5000"/>
                    <a:lumOff val="95000"/>
                    <a:alpha val="0"/>
                  </a:srgbClr>
                </a:gs>
                <a:gs pos="100000">
                  <a:sysClr val="window" lastClr="FFFFFF">
                    <a:alpha val="45000"/>
                  </a:sysClr>
                </a:gs>
              </a:gsLst>
              <a:lin ang="5400000" scaled="1"/>
            </a:gradFill>
            <a:prstDash val="solid"/>
            <a:miter lim="800000"/>
            <a:tailEnd type="none" w="lg" len="lg"/>
          </a:ln>
          <a:effectLst/>
        </p:spPr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C163E4BC-25FC-43BF-896C-E8586FA26FA3}"/>
              </a:ext>
            </a:extLst>
          </p:cNvPr>
          <p:cNvCxnSpPr/>
          <p:nvPr/>
        </p:nvCxnSpPr>
        <p:spPr>
          <a:xfrm flipH="1">
            <a:off x="11645900" y="3323771"/>
            <a:ext cx="444501" cy="2042186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FFFFFF">
                    <a:lumMod val="5000"/>
                    <a:lumOff val="95000"/>
                    <a:alpha val="0"/>
                  </a:srgbClr>
                </a:gs>
                <a:gs pos="100000">
                  <a:sysClr val="window" lastClr="FFFFFF">
                    <a:alpha val="78000"/>
                  </a:sysClr>
                </a:gs>
              </a:gsLst>
              <a:lin ang="5400000" scaled="1"/>
            </a:gradFill>
            <a:prstDash val="solid"/>
            <a:miter lim="800000"/>
            <a:tailEnd type="none" w="lg" len="lg"/>
          </a:ln>
          <a:effectLst/>
        </p:spPr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8D2EC341-CA38-4D8D-9CD2-002E50CA2154}"/>
              </a:ext>
            </a:extLst>
          </p:cNvPr>
          <p:cNvCxnSpPr/>
          <p:nvPr/>
        </p:nvCxnSpPr>
        <p:spPr>
          <a:xfrm flipH="1">
            <a:off x="4" y="2575270"/>
            <a:ext cx="12191996" cy="3027244"/>
          </a:xfrm>
          <a:prstGeom prst="line">
            <a:avLst/>
          </a:prstGeom>
          <a:noFill/>
          <a:ln w="6350" cap="flat" cmpd="sng" algn="ctr">
            <a:gradFill>
              <a:gsLst>
                <a:gs pos="0">
                  <a:srgbClr val="FFFFFF">
                    <a:lumMod val="5000"/>
                    <a:lumOff val="95000"/>
                    <a:alpha val="0"/>
                  </a:srgbClr>
                </a:gs>
                <a:gs pos="100000">
                  <a:sysClr val="window" lastClr="FFFFFF">
                    <a:alpha val="78000"/>
                  </a:sysClr>
                </a:gs>
              </a:gsLst>
              <a:lin ang="5400000" scaled="1"/>
            </a:gradFill>
            <a:prstDash val="solid"/>
            <a:miter lim="800000"/>
            <a:tailEnd type="none" w="lg" len="lg"/>
          </a:ln>
          <a:effectLst/>
        </p:spPr>
      </p:cxnSp>
      <p:pic>
        <p:nvPicPr>
          <p:cNvPr id="1026" name="Picture 2" descr="https://www.ringba.com/assets/img/purple-sphere-120.png">
            <a:extLst>
              <a:ext uri="{FF2B5EF4-FFF2-40B4-BE49-F238E27FC236}">
                <a16:creationId xmlns:a16="http://schemas.microsoft.com/office/drawing/2014/main" xmlns="" id="{4F91D46E-CF78-45C3-82BF-43AA45C0C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899" y="4556581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ringba.com/assets/img/green-sphere-120.png">
            <a:extLst>
              <a:ext uri="{FF2B5EF4-FFF2-40B4-BE49-F238E27FC236}">
                <a16:creationId xmlns:a16="http://schemas.microsoft.com/office/drawing/2014/main" xmlns="" id="{653BF38F-44E4-4172-ADD0-26C830F4C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667" y="3773364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ringba.com/assets/img/blue-sphere-120.png">
            <a:extLst>
              <a:ext uri="{FF2B5EF4-FFF2-40B4-BE49-F238E27FC236}">
                <a16:creationId xmlns:a16="http://schemas.microsoft.com/office/drawing/2014/main" xmlns="" id="{355D1CC1-3C78-4551-8FBC-7716EC0759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394" y="2908300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ringba.com/assets/img/pink-sphere-120.png">
            <a:extLst>
              <a:ext uri="{FF2B5EF4-FFF2-40B4-BE49-F238E27FC236}">
                <a16:creationId xmlns:a16="http://schemas.microsoft.com/office/drawing/2014/main" xmlns="" id="{11192DC4-5503-4F12-A094-E57B44ABF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2416" y="2270168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393489BF-AA32-4739-90E8-65282A75638D}"/>
              </a:ext>
            </a:extLst>
          </p:cNvPr>
          <p:cNvSpPr/>
          <p:nvPr/>
        </p:nvSpPr>
        <p:spPr>
          <a:xfrm>
            <a:off x="563789" y="356601"/>
            <a:ext cx="4592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cap="all" dirty="0">
                <a:solidFill>
                  <a:srgbClr val="FAFAFA"/>
                </a:solidFill>
                <a:latin typeface="Lato" panose="020F0502020204030203" pitchFamily="34" charset="0"/>
              </a:rPr>
              <a:t>Explore Our Products</a:t>
            </a:r>
            <a:endParaRPr lang="zh-CN" altLang="en-US" sz="2800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BC437153-2C53-4E4F-A296-DED1AD6769C9}"/>
              </a:ext>
            </a:extLst>
          </p:cNvPr>
          <p:cNvSpPr/>
          <p:nvPr/>
        </p:nvSpPr>
        <p:spPr>
          <a:xfrm>
            <a:off x="941828" y="3527040"/>
            <a:ext cx="14943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</a:t>
            </a:r>
            <a:endParaRPr lang="zh-CN" altLang="en-US" sz="1600" dirty="0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647721F3-CA20-494B-9092-E2563C443C93}"/>
              </a:ext>
            </a:extLst>
          </p:cNvPr>
          <p:cNvSpPr/>
          <p:nvPr/>
        </p:nvSpPr>
        <p:spPr>
          <a:xfrm>
            <a:off x="941828" y="3807859"/>
            <a:ext cx="2342227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B5FBFF"/>
                </a:solidFill>
                <a:latin typeface="Open Sans" panose="020B0606030504020204" pitchFamily="34" charset="0"/>
              </a:rPr>
              <a:t>Instant telecommunications network access to connect</a:t>
            </a:r>
            <a:endParaRPr lang="zh-CN" altLang="en-US" sz="1200" dirty="0">
              <a:solidFill>
                <a:srgbClr val="B5FBFF"/>
              </a:solidFill>
              <a:latin typeface="Open Sans" panose="020B0606030504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DFB61E62-896D-48EF-9EDF-77B162ADB26F}"/>
              </a:ext>
            </a:extLst>
          </p:cNvPr>
          <p:cNvSpPr/>
          <p:nvPr/>
        </p:nvSpPr>
        <p:spPr>
          <a:xfrm>
            <a:off x="3716178" y="2778642"/>
            <a:ext cx="14943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</a:t>
            </a:r>
            <a:endParaRPr lang="zh-CN" altLang="en-US" sz="1600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23476562-1579-4D96-8E7D-23C8D09FBB82}"/>
              </a:ext>
            </a:extLst>
          </p:cNvPr>
          <p:cNvSpPr/>
          <p:nvPr/>
        </p:nvSpPr>
        <p:spPr>
          <a:xfrm>
            <a:off x="3716178" y="3059461"/>
            <a:ext cx="2342227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B5FBFF"/>
                </a:solidFill>
                <a:latin typeface="Open Sans" panose="020B0606030504020204" pitchFamily="34" charset="0"/>
              </a:rPr>
              <a:t>Instant telecommunications network access to connect</a:t>
            </a:r>
            <a:endParaRPr lang="zh-CN" altLang="en-US" sz="1200" dirty="0">
              <a:solidFill>
                <a:srgbClr val="B5FBFF"/>
              </a:solidFill>
              <a:latin typeface="Open Sans" panose="020B0606030504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FF4C9E27-7280-455A-A92E-58A84AC6F8D9}"/>
              </a:ext>
            </a:extLst>
          </p:cNvPr>
          <p:cNvSpPr/>
          <p:nvPr/>
        </p:nvSpPr>
        <p:spPr>
          <a:xfrm>
            <a:off x="6931231" y="2030630"/>
            <a:ext cx="14943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</a:t>
            </a:r>
            <a:endParaRPr lang="zh-CN" altLang="en-US" sz="1600" dirty="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74DC1A30-7127-447A-82F8-CCF6D46270B2}"/>
              </a:ext>
            </a:extLst>
          </p:cNvPr>
          <p:cNvSpPr/>
          <p:nvPr/>
        </p:nvSpPr>
        <p:spPr>
          <a:xfrm>
            <a:off x="6931231" y="2311449"/>
            <a:ext cx="2342227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B5FBFF"/>
                </a:solidFill>
                <a:latin typeface="Open Sans" panose="020B0606030504020204" pitchFamily="34" charset="0"/>
              </a:rPr>
              <a:t>Instant telecommunications network access to connect</a:t>
            </a:r>
            <a:endParaRPr lang="zh-CN" altLang="en-US" sz="1200" dirty="0">
              <a:solidFill>
                <a:srgbClr val="B5FBFF"/>
              </a:solidFill>
              <a:latin typeface="Open Sans" panose="020B0606030504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2C79D331-C057-4BA2-A4BD-86DED1E67491}"/>
              </a:ext>
            </a:extLst>
          </p:cNvPr>
          <p:cNvSpPr/>
          <p:nvPr/>
        </p:nvSpPr>
        <p:spPr>
          <a:xfrm>
            <a:off x="9573794" y="1153519"/>
            <a:ext cx="14943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u="none" strike="noStrike" cap="all" dirty="0">
                <a:solidFill>
                  <a:srgbClr val="FAFAFA"/>
                </a:solidFill>
                <a:effectLst/>
                <a:latin typeface="Lato" panose="020F0502020204030203" pitchFamily="34" charset="0"/>
              </a:rPr>
              <a:t>ON-DEMAND</a:t>
            </a:r>
            <a:endParaRPr lang="zh-CN" altLang="en-US" sz="1600" dirty="0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787CEE35-8531-41FD-B43E-116B91FE0012}"/>
              </a:ext>
            </a:extLst>
          </p:cNvPr>
          <p:cNvSpPr/>
          <p:nvPr/>
        </p:nvSpPr>
        <p:spPr>
          <a:xfrm>
            <a:off x="9573794" y="1434338"/>
            <a:ext cx="2342227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B5FBFF"/>
                </a:solidFill>
                <a:latin typeface="Open Sans" panose="020B0606030504020204" pitchFamily="34" charset="0"/>
              </a:rPr>
              <a:t>Instant telecommunications network access to connect</a:t>
            </a:r>
            <a:endParaRPr lang="zh-CN" altLang="en-US" sz="1200" dirty="0">
              <a:solidFill>
                <a:srgbClr val="B5FBFF"/>
              </a:solidFill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59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39" dur="750" spd="-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41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0.03981 L 3.125E-6 0.14815 " pathEditMode="relative" rAng="0" ptsTypes="AA">
                                      <p:cBhvr>
                                        <p:cTn id="46" dur="750" spd="-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3000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-0.03981 L 3.125E-6 -3.7037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4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0.03889 L 4.79167E-6 -0.14814 " pathEditMode="relative" rAng="0" ptsTypes="AA">
                                      <p:cBhvr>
                                        <p:cTn id="53" dur="750" spd="-100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30000" decel="3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9167E-6 0.03843 L 4.79167E-6 -4.81481E-6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3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1.85185E-6 L 0.11081 -1.85185E-6 " pathEditMode="relative" rAng="0" ptsTypes="AA">
                                      <p:cBhvr>
                                        <p:cTn id="60" dur="750" spd="-100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1.85185E-6 L -3.75E-6 -1.85185E-6 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11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www.ringba.com/assets/img/hero-image__call-tracking.png">
            <a:extLst>
              <a:ext uri="{FF2B5EF4-FFF2-40B4-BE49-F238E27FC236}">
                <a16:creationId xmlns:a16="http://schemas.microsoft.com/office/drawing/2014/main" xmlns="" id="{B722800A-2178-4322-BEA3-4048AB0B69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9"/>
          <a:stretch/>
        </p:blipFill>
        <p:spPr bwMode="auto">
          <a:xfrm>
            <a:off x="5467161" y="0"/>
            <a:ext cx="67248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3B8DCDB-1E0D-4F4B-B49B-C8E8F7435AAB}"/>
              </a:ext>
            </a:extLst>
          </p:cNvPr>
          <p:cNvSpPr/>
          <p:nvPr/>
        </p:nvSpPr>
        <p:spPr>
          <a:xfrm>
            <a:off x="639763" y="1992390"/>
            <a:ext cx="3295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0" u="none" strike="noStrike" dirty="0">
                <a:solidFill>
                  <a:srgbClr val="FFFFFF"/>
                </a:solidFill>
                <a:effectLst/>
                <a:latin typeface="Heebo"/>
              </a:rPr>
              <a:t>Inbound Call Tracking</a:t>
            </a:r>
            <a:endParaRPr lang="zh-CN" altLang="en-US" sz="2800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2FBDBFB-F45B-4002-BD8F-FD686960AB32}"/>
              </a:ext>
            </a:extLst>
          </p:cNvPr>
          <p:cNvSpPr/>
          <p:nvPr/>
        </p:nvSpPr>
        <p:spPr>
          <a:xfrm>
            <a:off x="639763" y="2635898"/>
            <a:ext cx="3754049" cy="79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0" u="none" strike="noStrike" dirty="0">
                <a:solidFill>
                  <a:srgbClr val="9BABFF"/>
                </a:solidFill>
                <a:effectLst/>
                <a:latin typeface="Open Sans" panose="020B0606030504020204" pitchFamily="34" charset="0"/>
              </a:rPr>
              <a:t>Ringba is an inbound call tracking and analytics platform for marketers.</a:t>
            </a:r>
            <a:endParaRPr lang="zh-CN" altLang="en-US" sz="1600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CDBD776-EEA6-485E-9DF4-070A7FE6D29E}"/>
              </a:ext>
            </a:extLst>
          </p:cNvPr>
          <p:cNvGrpSpPr/>
          <p:nvPr/>
        </p:nvGrpSpPr>
        <p:grpSpPr>
          <a:xfrm>
            <a:off x="658813" y="4000500"/>
            <a:ext cx="2065337" cy="457200"/>
            <a:chOff x="658813" y="4000500"/>
            <a:chExt cx="2065337" cy="457200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E82CE863-C59A-459B-8B2E-092ADE1C122E}"/>
                </a:ext>
              </a:extLst>
            </p:cNvPr>
            <p:cNvSpPr/>
            <p:nvPr/>
          </p:nvSpPr>
          <p:spPr>
            <a:xfrm>
              <a:off x="658813" y="4000500"/>
              <a:ext cx="2065337" cy="457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1812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0FF9D61B-C5CB-4294-BD29-2E4725154E34}"/>
                </a:ext>
              </a:extLst>
            </p:cNvPr>
            <p:cNvSpPr/>
            <p:nvPr/>
          </p:nvSpPr>
          <p:spPr>
            <a:xfrm>
              <a:off x="905415" y="4000500"/>
              <a:ext cx="1572132" cy="423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0" u="none" strike="noStrike" dirty="0">
                  <a:solidFill>
                    <a:srgbClr val="18122B"/>
                  </a:solidFill>
                  <a:effectLst/>
                  <a:latin typeface="Open Sans" panose="020B0606030504020204" pitchFamily="34" charset="0"/>
                </a:rPr>
                <a:t>GET A DEMO</a:t>
              </a:r>
              <a:endParaRPr lang="zh-CN" altLang="en-US" sz="1600" dirty="0">
                <a:solidFill>
                  <a:srgbClr val="18122B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953AEBB-B02C-4732-80BC-46ED7EB426F3}"/>
              </a:ext>
            </a:extLst>
          </p:cNvPr>
          <p:cNvGrpSpPr/>
          <p:nvPr/>
        </p:nvGrpSpPr>
        <p:grpSpPr>
          <a:xfrm>
            <a:off x="2976563" y="4000500"/>
            <a:ext cx="2065337" cy="457200"/>
            <a:chOff x="2976563" y="4000500"/>
            <a:chExt cx="2065337" cy="457200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57C13300-D335-4E27-A849-2617FEE33E64}"/>
                </a:ext>
              </a:extLst>
            </p:cNvPr>
            <p:cNvSpPr/>
            <p:nvPr/>
          </p:nvSpPr>
          <p:spPr>
            <a:xfrm>
              <a:off x="2976563" y="4000500"/>
              <a:ext cx="2065337" cy="457200"/>
            </a:xfrm>
            <a:prstGeom prst="roundRect">
              <a:avLst>
                <a:gd name="adj" fmla="val 50000"/>
              </a:avLst>
            </a:prstGeom>
            <a:solidFill>
              <a:srgbClr val="18122B"/>
            </a:solidFill>
            <a:ln>
              <a:solidFill>
                <a:srgbClr val="9BA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2562473-8150-4963-AD46-01C3541913CB}"/>
                </a:ext>
              </a:extLst>
            </p:cNvPr>
            <p:cNvSpPr/>
            <p:nvPr/>
          </p:nvSpPr>
          <p:spPr>
            <a:xfrm>
              <a:off x="3223165" y="4000500"/>
              <a:ext cx="1572132" cy="423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0" u="none" strike="noStrike" dirty="0">
                  <a:solidFill>
                    <a:schemeClr val="bg1"/>
                  </a:solidFill>
                  <a:effectLst/>
                  <a:latin typeface="Open Sans" panose="020B0606030504020204" pitchFamily="34" charset="0"/>
                </a:rPr>
                <a:t>FREE TRIAL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71E4C04D-8C7F-4059-8D54-9E2D69822429}"/>
              </a:ext>
            </a:extLst>
          </p:cNvPr>
          <p:cNvSpPr/>
          <p:nvPr/>
        </p:nvSpPr>
        <p:spPr>
          <a:xfrm>
            <a:off x="7487508" y="2263741"/>
            <a:ext cx="2485669" cy="2485669"/>
          </a:xfrm>
          <a:prstGeom prst="ellipse">
            <a:avLst/>
          </a:prstGeom>
          <a:noFill/>
          <a:ln w="3175">
            <a:solidFill>
              <a:schemeClr val="bg1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B7721FEA-2FFC-48DD-90C5-BF9B30877713}"/>
              </a:ext>
            </a:extLst>
          </p:cNvPr>
          <p:cNvSpPr/>
          <p:nvPr/>
        </p:nvSpPr>
        <p:spPr>
          <a:xfrm>
            <a:off x="7810985" y="2592554"/>
            <a:ext cx="1838714" cy="1838714"/>
          </a:xfrm>
          <a:prstGeom prst="ellipse">
            <a:avLst/>
          </a:prstGeom>
          <a:noFill/>
          <a:ln w="0">
            <a:solidFill>
              <a:schemeClr val="bg1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895E52FA-A8AE-497E-BCA4-F59ABA6D2F06}"/>
              </a:ext>
            </a:extLst>
          </p:cNvPr>
          <p:cNvSpPr/>
          <p:nvPr/>
        </p:nvSpPr>
        <p:spPr>
          <a:xfrm>
            <a:off x="8229208" y="3005441"/>
            <a:ext cx="1002268" cy="1002268"/>
          </a:xfrm>
          <a:prstGeom prst="ellipse">
            <a:avLst/>
          </a:prstGeom>
          <a:noFill/>
          <a:ln w="0">
            <a:solidFill>
              <a:schemeClr val="bg1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129B20B8-B5DE-4076-A285-666D35129871}"/>
              </a:ext>
            </a:extLst>
          </p:cNvPr>
          <p:cNvCxnSpPr/>
          <p:nvPr/>
        </p:nvCxnSpPr>
        <p:spPr>
          <a:xfrm>
            <a:off x="8730340" y="2254000"/>
            <a:ext cx="0" cy="2495410"/>
          </a:xfrm>
          <a:prstGeom prst="line">
            <a:avLst/>
          </a:prstGeom>
          <a:ln w="3175">
            <a:solidFill>
              <a:schemeClr val="bg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10DC3173-66D6-4F12-AA96-CCA39460F688}"/>
              </a:ext>
            </a:extLst>
          </p:cNvPr>
          <p:cNvCxnSpPr>
            <a:cxnSpLocks/>
          </p:cNvCxnSpPr>
          <p:nvPr/>
        </p:nvCxnSpPr>
        <p:spPr>
          <a:xfrm>
            <a:off x="8108950" y="2432050"/>
            <a:ext cx="1251050" cy="2152650"/>
          </a:xfrm>
          <a:prstGeom prst="line">
            <a:avLst/>
          </a:prstGeom>
          <a:ln w="3175">
            <a:solidFill>
              <a:schemeClr val="bg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805BEAF2-5881-4D22-85FC-BEA9A3E629F4}"/>
              </a:ext>
            </a:extLst>
          </p:cNvPr>
          <p:cNvCxnSpPr>
            <a:cxnSpLocks/>
          </p:cNvCxnSpPr>
          <p:nvPr/>
        </p:nvCxnSpPr>
        <p:spPr>
          <a:xfrm flipH="1">
            <a:off x="8108950" y="2432050"/>
            <a:ext cx="1251050" cy="2162391"/>
          </a:xfrm>
          <a:prstGeom prst="line">
            <a:avLst/>
          </a:prstGeom>
          <a:ln w="3175">
            <a:solidFill>
              <a:schemeClr val="bg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D958D7D3-91CB-4F0F-8B50-04717DB8D8E7}"/>
              </a:ext>
            </a:extLst>
          </p:cNvPr>
          <p:cNvCxnSpPr>
            <a:cxnSpLocks/>
          </p:cNvCxnSpPr>
          <p:nvPr/>
        </p:nvCxnSpPr>
        <p:spPr>
          <a:xfrm flipH="1">
            <a:off x="7675423" y="2870200"/>
            <a:ext cx="2109839" cy="1250950"/>
          </a:xfrm>
          <a:prstGeom prst="line">
            <a:avLst/>
          </a:prstGeom>
          <a:ln w="3175">
            <a:solidFill>
              <a:schemeClr val="bg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50C1F080-07E2-47F9-8F3E-94D71095F303}"/>
              </a:ext>
            </a:extLst>
          </p:cNvPr>
          <p:cNvCxnSpPr>
            <a:cxnSpLocks/>
            <a:stCxn id="19" idx="6"/>
          </p:cNvCxnSpPr>
          <p:nvPr/>
        </p:nvCxnSpPr>
        <p:spPr>
          <a:xfrm flipH="1" flipV="1">
            <a:off x="7487508" y="3495675"/>
            <a:ext cx="2485669" cy="10901"/>
          </a:xfrm>
          <a:prstGeom prst="line">
            <a:avLst/>
          </a:prstGeom>
          <a:ln w="3175">
            <a:solidFill>
              <a:schemeClr val="bg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E1DB1C9B-C66E-4BB5-9F38-EA13DC1037BD}"/>
              </a:ext>
            </a:extLst>
          </p:cNvPr>
          <p:cNvSpPr/>
          <p:nvPr/>
        </p:nvSpPr>
        <p:spPr>
          <a:xfrm>
            <a:off x="8587037" y="3363270"/>
            <a:ext cx="286609" cy="286609"/>
          </a:xfrm>
          <a:prstGeom prst="ellipse">
            <a:avLst/>
          </a:prstGeom>
          <a:noFill/>
          <a:ln w="0">
            <a:solidFill>
              <a:schemeClr val="bg1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AE51D3B9-75C2-4A20-B21D-EE686257112E}"/>
              </a:ext>
            </a:extLst>
          </p:cNvPr>
          <p:cNvSpPr/>
          <p:nvPr/>
        </p:nvSpPr>
        <p:spPr>
          <a:xfrm>
            <a:off x="8665145" y="3441378"/>
            <a:ext cx="130391" cy="130391"/>
          </a:xfrm>
          <a:prstGeom prst="ellipse">
            <a:avLst/>
          </a:prstGeom>
          <a:solidFill>
            <a:schemeClr val="bg1">
              <a:alpha val="24000"/>
            </a:schemeClr>
          </a:solidFill>
          <a:ln w="0">
            <a:solidFill>
              <a:schemeClr val="bg1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56" name="组合 2055">
            <a:extLst>
              <a:ext uri="{FF2B5EF4-FFF2-40B4-BE49-F238E27FC236}">
                <a16:creationId xmlns:a16="http://schemas.microsoft.com/office/drawing/2014/main" xmlns="" id="{A1A71D71-FA87-4D65-9F38-A8FB1BF82876}"/>
              </a:ext>
            </a:extLst>
          </p:cNvPr>
          <p:cNvGrpSpPr/>
          <p:nvPr/>
        </p:nvGrpSpPr>
        <p:grpSpPr>
          <a:xfrm>
            <a:off x="9155471" y="3102453"/>
            <a:ext cx="679130" cy="706877"/>
            <a:chOff x="6466981" y="3468040"/>
            <a:chExt cx="676368" cy="704003"/>
          </a:xfrm>
        </p:grpSpPr>
        <p:sp>
          <p:nvSpPr>
            <p:cNvPr id="2054" name="椭圆 2053">
              <a:extLst>
                <a:ext uri="{FF2B5EF4-FFF2-40B4-BE49-F238E27FC236}">
                  <a16:creationId xmlns:a16="http://schemas.microsoft.com/office/drawing/2014/main" xmlns="" id="{2C6AA25F-CB13-4778-B642-2E1ECF61544D}"/>
                </a:ext>
              </a:extLst>
            </p:cNvPr>
            <p:cNvSpPr/>
            <p:nvPr/>
          </p:nvSpPr>
          <p:spPr>
            <a:xfrm>
              <a:off x="6466981" y="3495675"/>
              <a:ext cx="676368" cy="676368"/>
            </a:xfrm>
            <a:prstGeom prst="ellipse">
              <a:avLst/>
            </a:prstGeom>
            <a:noFill/>
            <a:ln w="3175">
              <a:solidFill>
                <a:schemeClr val="bg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78E1AC39-7198-44D6-B4B5-CB9E5FC03E93}"/>
                </a:ext>
              </a:extLst>
            </p:cNvPr>
            <p:cNvSpPr/>
            <p:nvPr/>
          </p:nvSpPr>
          <p:spPr>
            <a:xfrm>
              <a:off x="6493882" y="3521779"/>
              <a:ext cx="624160" cy="62416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34DDA6D4-09A9-4483-9EC6-5E11DF21B657}"/>
                </a:ext>
              </a:extLst>
            </p:cNvPr>
            <p:cNvSpPr/>
            <p:nvPr/>
          </p:nvSpPr>
          <p:spPr>
            <a:xfrm>
              <a:off x="6593458" y="3628178"/>
              <a:ext cx="411361" cy="411361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CF1D1B91-4B8B-4394-B4F9-6D3162A85691}"/>
                </a:ext>
              </a:extLst>
            </p:cNvPr>
            <p:cNvSpPr/>
            <p:nvPr/>
          </p:nvSpPr>
          <p:spPr>
            <a:xfrm>
              <a:off x="6708777" y="3732202"/>
              <a:ext cx="203328" cy="20332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20298049-0B78-4040-9A36-2A52DC915DF6}"/>
                </a:ext>
              </a:extLst>
            </p:cNvPr>
            <p:cNvSpPr/>
            <p:nvPr/>
          </p:nvSpPr>
          <p:spPr>
            <a:xfrm>
              <a:off x="6764628" y="3792524"/>
              <a:ext cx="82667" cy="82667"/>
            </a:xfrm>
            <a:prstGeom prst="ellipse">
              <a:avLst/>
            </a:prstGeom>
            <a:solidFill>
              <a:schemeClr val="bg1">
                <a:alpha val="52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5" name="直角三角形 2054">
              <a:extLst>
                <a:ext uri="{FF2B5EF4-FFF2-40B4-BE49-F238E27FC236}">
                  <a16:creationId xmlns:a16="http://schemas.microsoft.com/office/drawing/2014/main" xmlns="" id="{3D2C47B4-176C-4AFC-8D09-DA62A5D12A31}"/>
                </a:ext>
              </a:extLst>
            </p:cNvPr>
            <p:cNvSpPr/>
            <p:nvPr/>
          </p:nvSpPr>
          <p:spPr>
            <a:xfrm rot="8177758">
              <a:off x="6761605" y="3468040"/>
              <a:ext cx="62335" cy="62335"/>
            </a:xfrm>
            <a:prstGeom prst="rtTriangle">
              <a:avLst/>
            </a:prstGeom>
            <a:solidFill>
              <a:schemeClr val="bg1">
                <a:alpha val="52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5DF30FFC-1574-4C82-B279-3EE30CADD4A7}"/>
              </a:ext>
            </a:extLst>
          </p:cNvPr>
          <p:cNvGrpSpPr/>
          <p:nvPr/>
        </p:nvGrpSpPr>
        <p:grpSpPr>
          <a:xfrm rot="3259208">
            <a:off x="7712404" y="3598294"/>
            <a:ext cx="679130" cy="706877"/>
            <a:chOff x="6466981" y="3468040"/>
            <a:chExt cx="676368" cy="704003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D68222EA-1D6B-48C6-8DED-205CF5AEE9D8}"/>
                </a:ext>
              </a:extLst>
            </p:cNvPr>
            <p:cNvSpPr/>
            <p:nvPr/>
          </p:nvSpPr>
          <p:spPr>
            <a:xfrm>
              <a:off x="6466981" y="3495675"/>
              <a:ext cx="676368" cy="676368"/>
            </a:xfrm>
            <a:prstGeom prst="ellipse">
              <a:avLst/>
            </a:prstGeom>
            <a:noFill/>
            <a:ln w="3175">
              <a:solidFill>
                <a:schemeClr val="bg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024D0B5E-81C3-42E8-89A4-A39BB9ACBDBE}"/>
                </a:ext>
              </a:extLst>
            </p:cNvPr>
            <p:cNvSpPr/>
            <p:nvPr/>
          </p:nvSpPr>
          <p:spPr>
            <a:xfrm>
              <a:off x="6493882" y="3521779"/>
              <a:ext cx="624160" cy="62416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ED6E5C8A-E280-4C81-91DC-D3540C5B0972}"/>
                </a:ext>
              </a:extLst>
            </p:cNvPr>
            <p:cNvSpPr/>
            <p:nvPr/>
          </p:nvSpPr>
          <p:spPr>
            <a:xfrm>
              <a:off x="6593458" y="3628178"/>
              <a:ext cx="411361" cy="411361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86FF70B3-1EBF-46BE-B349-B3F5D9E22ABC}"/>
                </a:ext>
              </a:extLst>
            </p:cNvPr>
            <p:cNvSpPr/>
            <p:nvPr/>
          </p:nvSpPr>
          <p:spPr>
            <a:xfrm>
              <a:off x="6708777" y="3732202"/>
              <a:ext cx="203328" cy="203328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E42F28EA-2AA3-4156-B80B-A487BE7B6995}"/>
                </a:ext>
              </a:extLst>
            </p:cNvPr>
            <p:cNvSpPr/>
            <p:nvPr/>
          </p:nvSpPr>
          <p:spPr>
            <a:xfrm>
              <a:off x="6764628" y="3792524"/>
              <a:ext cx="82667" cy="82667"/>
            </a:xfrm>
            <a:prstGeom prst="ellipse">
              <a:avLst/>
            </a:prstGeom>
            <a:solidFill>
              <a:schemeClr val="bg1">
                <a:alpha val="52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直角三角形 60">
              <a:extLst>
                <a:ext uri="{FF2B5EF4-FFF2-40B4-BE49-F238E27FC236}">
                  <a16:creationId xmlns:a16="http://schemas.microsoft.com/office/drawing/2014/main" xmlns="" id="{36039243-624B-4576-878E-CBBF9BFDF9B1}"/>
                </a:ext>
              </a:extLst>
            </p:cNvPr>
            <p:cNvSpPr/>
            <p:nvPr/>
          </p:nvSpPr>
          <p:spPr>
            <a:xfrm rot="8177758">
              <a:off x="6761605" y="3468040"/>
              <a:ext cx="62335" cy="62335"/>
            </a:xfrm>
            <a:prstGeom prst="rtTriangle">
              <a:avLst/>
            </a:prstGeom>
            <a:solidFill>
              <a:schemeClr val="bg1">
                <a:alpha val="52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B59FCF53-3428-4064-9BB4-F59A2801ACAE}"/>
              </a:ext>
            </a:extLst>
          </p:cNvPr>
          <p:cNvGrpSpPr/>
          <p:nvPr/>
        </p:nvGrpSpPr>
        <p:grpSpPr>
          <a:xfrm rot="19708197">
            <a:off x="8769501" y="2672353"/>
            <a:ext cx="197442" cy="205509"/>
            <a:chOff x="6466981" y="3468040"/>
            <a:chExt cx="676368" cy="704003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42A7B2A2-1FAC-4A51-981D-17741FA64756}"/>
                </a:ext>
              </a:extLst>
            </p:cNvPr>
            <p:cNvSpPr/>
            <p:nvPr/>
          </p:nvSpPr>
          <p:spPr>
            <a:xfrm>
              <a:off x="6466981" y="3495675"/>
              <a:ext cx="676368" cy="676368"/>
            </a:xfrm>
            <a:prstGeom prst="ellipse">
              <a:avLst/>
            </a:prstGeom>
            <a:noFill/>
            <a:ln w="3175">
              <a:solidFill>
                <a:schemeClr val="bg1">
                  <a:alpha val="6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88F5CDF4-EFAF-4A43-A4C7-F1DF057BCBF8}"/>
                </a:ext>
              </a:extLst>
            </p:cNvPr>
            <p:cNvSpPr/>
            <p:nvPr/>
          </p:nvSpPr>
          <p:spPr>
            <a:xfrm>
              <a:off x="6493882" y="3521779"/>
              <a:ext cx="624160" cy="62416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35BC0665-0A51-432C-AB15-4DF552A1AFCD}"/>
                </a:ext>
              </a:extLst>
            </p:cNvPr>
            <p:cNvSpPr/>
            <p:nvPr/>
          </p:nvSpPr>
          <p:spPr>
            <a:xfrm>
              <a:off x="6593458" y="3628178"/>
              <a:ext cx="411361" cy="411361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8D425DF6-55B6-4C7D-B871-5569735D5E56}"/>
                </a:ext>
              </a:extLst>
            </p:cNvPr>
            <p:cNvSpPr/>
            <p:nvPr/>
          </p:nvSpPr>
          <p:spPr>
            <a:xfrm>
              <a:off x="6708777" y="3732202"/>
              <a:ext cx="203328" cy="203328"/>
            </a:xfrm>
            <a:prstGeom prst="ellipse">
              <a:avLst/>
            </a:prstGeom>
            <a:solidFill>
              <a:schemeClr val="bg1">
                <a:alpha val="52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DFA161A4-F495-415C-A17A-1812CCDBC507}"/>
                </a:ext>
              </a:extLst>
            </p:cNvPr>
            <p:cNvSpPr/>
            <p:nvPr/>
          </p:nvSpPr>
          <p:spPr>
            <a:xfrm>
              <a:off x="6764628" y="3792524"/>
              <a:ext cx="82667" cy="82667"/>
            </a:xfrm>
            <a:prstGeom prst="ellipse">
              <a:avLst/>
            </a:prstGeom>
            <a:solidFill>
              <a:schemeClr val="bg1">
                <a:alpha val="52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直角三角形 67">
              <a:extLst>
                <a:ext uri="{FF2B5EF4-FFF2-40B4-BE49-F238E27FC236}">
                  <a16:creationId xmlns:a16="http://schemas.microsoft.com/office/drawing/2014/main" xmlns="" id="{4317541E-75D0-467A-BDE8-20A0ADF503DD}"/>
                </a:ext>
              </a:extLst>
            </p:cNvPr>
            <p:cNvSpPr/>
            <p:nvPr/>
          </p:nvSpPr>
          <p:spPr>
            <a:xfrm rot="8177758">
              <a:off x="6761605" y="3468040"/>
              <a:ext cx="62335" cy="62335"/>
            </a:xfrm>
            <a:prstGeom prst="rtTriangle">
              <a:avLst/>
            </a:prstGeom>
            <a:solidFill>
              <a:schemeClr val="bg1">
                <a:alpha val="52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8C900A61-895B-4C11-B378-E1E37972CF8B}"/>
              </a:ext>
            </a:extLst>
          </p:cNvPr>
          <p:cNvSpPr/>
          <p:nvPr/>
        </p:nvSpPr>
        <p:spPr>
          <a:xfrm>
            <a:off x="8548239" y="2419369"/>
            <a:ext cx="36420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b="0" u="none" strike="noStrike" dirty="0">
                <a:solidFill>
                  <a:srgbClr val="FFFFFF">
                    <a:alpha val="50000"/>
                  </a:srgbClr>
                </a:solidFill>
                <a:effectLst/>
                <a:latin typeface="Heebo"/>
              </a:rPr>
              <a:t>1000</a:t>
            </a:r>
            <a:endParaRPr lang="zh-CN" altLang="en-US" sz="70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267DCE15-0FF2-495B-B6B3-0EB539DA70AC}"/>
              </a:ext>
            </a:extLst>
          </p:cNvPr>
          <p:cNvSpPr/>
          <p:nvPr/>
        </p:nvSpPr>
        <p:spPr>
          <a:xfrm>
            <a:off x="8548239" y="2830987"/>
            <a:ext cx="319318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solidFill>
                  <a:srgbClr val="FFFFFF">
                    <a:alpha val="50000"/>
                  </a:srgbClr>
                </a:solidFill>
                <a:latin typeface="Heebo"/>
              </a:rPr>
              <a:t>5</a:t>
            </a:r>
            <a:r>
              <a:rPr lang="en-US" altLang="zh-CN" sz="700" b="0" u="none" strike="noStrike" dirty="0">
                <a:solidFill>
                  <a:srgbClr val="FFFFFF">
                    <a:alpha val="50000"/>
                  </a:srgbClr>
                </a:solidFill>
                <a:effectLst/>
                <a:latin typeface="Heebo"/>
              </a:rPr>
              <a:t>00</a:t>
            </a:r>
            <a:endParaRPr lang="zh-CN" altLang="en-US" sz="70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9BE61297-842B-437C-A413-60AA95ABF986}"/>
              </a:ext>
            </a:extLst>
          </p:cNvPr>
          <p:cNvSpPr/>
          <p:nvPr/>
        </p:nvSpPr>
        <p:spPr>
          <a:xfrm>
            <a:off x="8548239" y="4424682"/>
            <a:ext cx="36420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b="0" u="none" strike="noStrike" dirty="0">
                <a:solidFill>
                  <a:srgbClr val="FFFFFF">
                    <a:alpha val="50000"/>
                  </a:srgbClr>
                </a:solidFill>
                <a:effectLst/>
                <a:latin typeface="Heebo"/>
              </a:rPr>
              <a:t>1000</a:t>
            </a:r>
            <a:endParaRPr lang="zh-CN" altLang="en-US" sz="70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C61CD3F4-01ED-437A-811C-2109B6B8A0AA}"/>
              </a:ext>
            </a:extLst>
          </p:cNvPr>
          <p:cNvSpPr/>
          <p:nvPr/>
        </p:nvSpPr>
        <p:spPr>
          <a:xfrm>
            <a:off x="8548239" y="3999203"/>
            <a:ext cx="319318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solidFill>
                  <a:srgbClr val="FFFFFF">
                    <a:alpha val="50000"/>
                  </a:srgbClr>
                </a:solidFill>
                <a:latin typeface="Heebo"/>
              </a:rPr>
              <a:t>5</a:t>
            </a:r>
            <a:r>
              <a:rPr lang="en-US" altLang="zh-CN" sz="700" b="0" u="none" strike="noStrike" dirty="0">
                <a:solidFill>
                  <a:srgbClr val="FFFFFF">
                    <a:alpha val="50000"/>
                  </a:srgbClr>
                </a:solidFill>
                <a:effectLst/>
                <a:latin typeface="Heebo"/>
              </a:rPr>
              <a:t>00</a:t>
            </a:r>
            <a:endParaRPr lang="zh-CN" altLang="en-US" sz="70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E6FE1B2C-CC7A-4D0E-9E00-ABDFF1A698CF}"/>
              </a:ext>
            </a:extLst>
          </p:cNvPr>
          <p:cNvSpPr/>
          <p:nvPr/>
        </p:nvSpPr>
        <p:spPr>
          <a:xfrm>
            <a:off x="9027403" y="3060755"/>
            <a:ext cx="319318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solidFill>
                  <a:srgbClr val="FFFFFF">
                    <a:alpha val="50000"/>
                  </a:srgbClr>
                </a:solidFill>
                <a:latin typeface="Heebo"/>
              </a:rPr>
              <a:t>5</a:t>
            </a:r>
            <a:r>
              <a:rPr lang="en-US" altLang="zh-CN" sz="700" b="0" u="none" strike="noStrike" dirty="0">
                <a:solidFill>
                  <a:srgbClr val="FFFFFF">
                    <a:alpha val="50000"/>
                  </a:srgbClr>
                </a:solidFill>
                <a:effectLst/>
                <a:latin typeface="Heebo"/>
              </a:rPr>
              <a:t>00</a:t>
            </a:r>
            <a:endParaRPr lang="zh-CN" altLang="en-US" sz="70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8E1855EF-AC43-4EEC-8F02-14F7EB2428B0}"/>
              </a:ext>
            </a:extLst>
          </p:cNvPr>
          <p:cNvSpPr/>
          <p:nvPr/>
        </p:nvSpPr>
        <p:spPr>
          <a:xfrm>
            <a:off x="8014103" y="3313951"/>
            <a:ext cx="319318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dirty="0">
                <a:solidFill>
                  <a:srgbClr val="FFFFFF">
                    <a:alpha val="50000"/>
                  </a:srgbClr>
                </a:solidFill>
                <a:latin typeface="Heebo"/>
              </a:rPr>
              <a:t>5</a:t>
            </a:r>
            <a:r>
              <a:rPr lang="en-US" altLang="zh-CN" sz="700" b="0" u="none" strike="noStrike" dirty="0">
                <a:solidFill>
                  <a:srgbClr val="FFFFFF">
                    <a:alpha val="50000"/>
                  </a:srgbClr>
                </a:solidFill>
                <a:effectLst/>
                <a:latin typeface="Heebo"/>
              </a:rPr>
              <a:t>00</a:t>
            </a:r>
            <a:endParaRPr lang="zh-CN" altLang="en-US" sz="70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7534C5F9-B61F-4678-9504-4976F800C7E3}"/>
              </a:ext>
            </a:extLst>
          </p:cNvPr>
          <p:cNvSpPr/>
          <p:nvPr/>
        </p:nvSpPr>
        <p:spPr>
          <a:xfrm>
            <a:off x="9431131" y="2862596"/>
            <a:ext cx="36420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b="0" u="none" strike="noStrike" dirty="0">
                <a:solidFill>
                  <a:srgbClr val="FFFFFF">
                    <a:alpha val="50000"/>
                  </a:srgbClr>
                </a:solidFill>
                <a:effectLst/>
                <a:latin typeface="Heebo"/>
              </a:rPr>
              <a:t>1000</a:t>
            </a:r>
            <a:endParaRPr lang="zh-CN" altLang="en-US" sz="70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BC8AE8D7-6CEE-4D12-A219-B3A7EDC1B9A2}"/>
              </a:ext>
            </a:extLst>
          </p:cNvPr>
          <p:cNvSpPr/>
          <p:nvPr/>
        </p:nvSpPr>
        <p:spPr>
          <a:xfrm>
            <a:off x="9202917" y="4238817"/>
            <a:ext cx="36420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b="0" u="none" strike="noStrike" dirty="0">
                <a:solidFill>
                  <a:srgbClr val="FFFFFF">
                    <a:alpha val="50000"/>
                  </a:srgbClr>
                </a:solidFill>
                <a:effectLst/>
                <a:latin typeface="Heebo"/>
              </a:rPr>
              <a:t>1000</a:t>
            </a:r>
            <a:endParaRPr lang="zh-CN" altLang="en-US" sz="700" dirty="0">
              <a:solidFill>
                <a:srgbClr val="FFFFFF">
                  <a:alpha val="50000"/>
                </a:srgbClr>
              </a:solidFill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6BFA7FA8-66CA-4415-9206-FF6020BAE4E4}"/>
              </a:ext>
            </a:extLst>
          </p:cNvPr>
          <p:cNvSpPr/>
          <p:nvPr/>
        </p:nvSpPr>
        <p:spPr>
          <a:xfrm>
            <a:off x="7504060" y="3341024"/>
            <a:ext cx="364202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00" b="0" u="none" strike="noStrike" dirty="0">
                <a:solidFill>
                  <a:srgbClr val="FFFFFF">
                    <a:alpha val="50000"/>
                  </a:srgbClr>
                </a:solidFill>
                <a:effectLst/>
                <a:latin typeface="Heebo"/>
              </a:rPr>
              <a:t>1000</a:t>
            </a:r>
            <a:endParaRPr lang="zh-CN" altLang="en-US" sz="700" dirty="0">
              <a:solidFill>
                <a:srgbClr val="FFFFFF">
                  <a:alpha val="50000"/>
                </a:srgbClr>
              </a:solidFill>
            </a:endParaRPr>
          </a:p>
        </p:txBody>
      </p:sp>
      <p:cxnSp>
        <p:nvCxnSpPr>
          <p:cNvPr id="78" name="直接连接符 77">
            <a:extLst>
              <a:ext uri="{FF2B5EF4-FFF2-40B4-BE49-F238E27FC236}">
                <a16:creationId xmlns:a16="http://schemas.microsoft.com/office/drawing/2014/main" xmlns="" id="{E33FC3FB-0415-4542-8372-B7D428526066}"/>
              </a:ext>
            </a:extLst>
          </p:cNvPr>
          <p:cNvCxnSpPr>
            <a:cxnSpLocks/>
          </p:cNvCxnSpPr>
          <p:nvPr/>
        </p:nvCxnSpPr>
        <p:spPr>
          <a:xfrm>
            <a:off x="7675423" y="2885698"/>
            <a:ext cx="2146921" cy="1234699"/>
          </a:xfrm>
          <a:prstGeom prst="line">
            <a:avLst/>
          </a:prstGeom>
          <a:ln w="3175">
            <a:solidFill>
              <a:schemeClr val="bg1">
                <a:alpha val="22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206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xmlns="" id="{493E668A-85A5-42E7-8D07-9AEF370272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5162237" y="-266700"/>
            <a:ext cx="9106525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34067EB-012F-45BF-9CD7-EA0C054D4523}"/>
              </a:ext>
            </a:extLst>
          </p:cNvPr>
          <p:cNvSpPr/>
          <p:nvPr/>
        </p:nvSpPr>
        <p:spPr>
          <a:xfrm>
            <a:off x="855418" y="2335373"/>
            <a:ext cx="32953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0" u="none" strike="noStrike" dirty="0">
                <a:solidFill>
                  <a:srgbClr val="FFFFFF"/>
                </a:solidFill>
                <a:effectLst/>
                <a:latin typeface="Heebo"/>
              </a:rPr>
              <a:t>Inbound Call Tracking</a:t>
            </a:r>
            <a:endParaRPr lang="zh-CN" altLang="en-US" sz="28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DB01F58-9F73-4435-A905-635C2EFF70BA}"/>
              </a:ext>
            </a:extLst>
          </p:cNvPr>
          <p:cNvSpPr/>
          <p:nvPr/>
        </p:nvSpPr>
        <p:spPr>
          <a:xfrm>
            <a:off x="855418" y="2978881"/>
            <a:ext cx="3754049" cy="793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9BABFF"/>
                </a:solidFill>
                <a:latin typeface="Open Sans" panose="020B0606030504020204" pitchFamily="34" charset="0"/>
              </a:rPr>
              <a:t>Ringba is an inbound call tracking and analytics platform for marketers.</a:t>
            </a:r>
            <a:endParaRPr lang="zh-CN" altLang="en-US" sz="16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B27E71C-15AA-44F1-9FEC-47F0F646C0DB}"/>
              </a:ext>
            </a:extLst>
          </p:cNvPr>
          <p:cNvGrpSpPr/>
          <p:nvPr/>
        </p:nvGrpSpPr>
        <p:grpSpPr>
          <a:xfrm>
            <a:off x="1470412" y="4161891"/>
            <a:ext cx="2065337" cy="457200"/>
            <a:chOff x="658813" y="4000500"/>
            <a:chExt cx="2065337" cy="457200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xmlns="" id="{C671B77D-D6CF-4492-9BA8-3A1AE2FAEC92}"/>
                </a:ext>
              </a:extLst>
            </p:cNvPr>
            <p:cNvSpPr/>
            <p:nvPr/>
          </p:nvSpPr>
          <p:spPr>
            <a:xfrm>
              <a:off x="658813" y="4000500"/>
              <a:ext cx="2065337" cy="457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rgbClr val="18122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8843A1E-818B-4175-AD3A-023BD87EBF5D}"/>
                </a:ext>
              </a:extLst>
            </p:cNvPr>
            <p:cNvSpPr/>
            <p:nvPr/>
          </p:nvSpPr>
          <p:spPr>
            <a:xfrm>
              <a:off x="905415" y="4000500"/>
              <a:ext cx="1572132" cy="4237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b="0" u="none" strike="noStrike" dirty="0">
                  <a:solidFill>
                    <a:srgbClr val="18122B"/>
                  </a:solidFill>
                  <a:effectLst/>
                  <a:latin typeface="Open Sans" panose="020B0606030504020204" pitchFamily="34" charset="0"/>
                </a:rPr>
                <a:t>GET A DEMO</a:t>
              </a:r>
              <a:endParaRPr lang="zh-CN" altLang="en-US" sz="1600" dirty="0">
                <a:solidFill>
                  <a:srgbClr val="18122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905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ringba.com/assets/img/microphone.png">
            <a:extLst>
              <a:ext uri="{FF2B5EF4-FFF2-40B4-BE49-F238E27FC236}">
                <a16:creationId xmlns:a16="http://schemas.microsoft.com/office/drawing/2014/main" xmlns="" id="{500BFC3E-1801-494D-A423-10F78C27EB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090118"/>
              </a:clrFrom>
              <a:clrTo>
                <a:srgbClr val="09011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08"/>
          <a:stretch/>
        </p:blipFill>
        <p:spPr bwMode="auto">
          <a:xfrm>
            <a:off x="0" y="3898900"/>
            <a:ext cx="12192000" cy="295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xmlns="" id="{FE14F90E-E6C2-4E53-B6A1-1B595E2556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633538" y="1019175"/>
            <a:ext cx="600075" cy="704850"/>
          </a:xfrm>
          <a:prstGeom prst="rect">
            <a:avLst/>
          </a:prstGeom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xmlns="" id="{E09E85C9-113B-4340-B862-D287D0045D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624513" y="990600"/>
            <a:ext cx="733425" cy="733425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xmlns="" id="{15DE94FC-FD52-4A21-8BFA-EB6834D87BA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463877" y="1019175"/>
            <a:ext cx="809625" cy="80962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52B359A-21BD-4F4C-866E-5A65E1DBB6BF}"/>
              </a:ext>
            </a:extLst>
          </p:cNvPr>
          <p:cNvSpPr/>
          <p:nvPr/>
        </p:nvSpPr>
        <p:spPr>
          <a:xfrm>
            <a:off x="658813" y="2105460"/>
            <a:ext cx="26725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cap="all" dirty="0">
                <a:solidFill>
                  <a:srgbClr val="FAFAFA"/>
                </a:solidFill>
                <a:latin typeface="Lato" panose="020F0502020204030203" pitchFamily="34" charset="0"/>
              </a:rPr>
              <a:t>Buy &amp; Sell Phone Calls</a:t>
            </a:r>
            <a:endParaRPr lang="zh-CN" altLang="en-US" sz="1600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BFF55AE-3930-4E21-B075-CB64EBEC4FB1}"/>
              </a:ext>
            </a:extLst>
          </p:cNvPr>
          <p:cNvSpPr/>
          <p:nvPr/>
        </p:nvSpPr>
        <p:spPr>
          <a:xfrm>
            <a:off x="658813" y="2386279"/>
            <a:ext cx="3189287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9BABFF"/>
                </a:solidFill>
                <a:latin typeface="Open Sans" panose="020B0606030504020204" pitchFamily="34" charset="0"/>
              </a:rPr>
              <a:t>Build your Pay Per Call marketing business with tools made for success.</a:t>
            </a:r>
            <a:endParaRPr lang="zh-CN" altLang="en-US" sz="12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A47EDEB-CBE3-43CE-B52F-BA078A8DA585}"/>
              </a:ext>
            </a:extLst>
          </p:cNvPr>
          <p:cNvSpPr/>
          <p:nvPr/>
        </p:nvSpPr>
        <p:spPr>
          <a:xfrm>
            <a:off x="4763294" y="2105460"/>
            <a:ext cx="29258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cap="all" dirty="0">
                <a:solidFill>
                  <a:srgbClr val="FAFAFA"/>
                </a:solidFill>
                <a:latin typeface="Lato" panose="020F0502020204030203" pitchFamily="34" charset="0"/>
              </a:rPr>
              <a:t>Compliance Monitoring</a:t>
            </a:r>
            <a:endParaRPr lang="zh-CN" altLang="en-US" sz="16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2CD045F-DD37-454C-9F57-07B593B24602}"/>
              </a:ext>
            </a:extLst>
          </p:cNvPr>
          <p:cNvSpPr/>
          <p:nvPr/>
        </p:nvSpPr>
        <p:spPr>
          <a:xfrm>
            <a:off x="4763294" y="2386279"/>
            <a:ext cx="3189287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9BABFF"/>
                </a:solidFill>
                <a:latin typeface="Open Sans" panose="020B0606030504020204" pitchFamily="34" charset="0"/>
              </a:rPr>
              <a:t>Build your Pay Per Call marketing business with tools made for success.</a:t>
            </a:r>
            <a:endParaRPr lang="zh-CN" altLang="en-US" sz="12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DE65163-F824-4AF7-86A0-56A3687E91F9}"/>
              </a:ext>
            </a:extLst>
          </p:cNvPr>
          <p:cNvSpPr/>
          <p:nvPr/>
        </p:nvSpPr>
        <p:spPr>
          <a:xfrm>
            <a:off x="8867775" y="2105460"/>
            <a:ext cx="200183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cap="all" dirty="0">
                <a:solidFill>
                  <a:srgbClr val="FAFAFA"/>
                </a:solidFill>
                <a:latin typeface="Lato" panose="020F0502020204030203" pitchFamily="34" charset="0"/>
              </a:rPr>
              <a:t>STATE OF THE ART </a:t>
            </a:r>
            <a:endParaRPr lang="zh-CN" altLang="en-US" sz="1600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8B404EE-842F-47A0-9E70-D22AEF91776B}"/>
              </a:ext>
            </a:extLst>
          </p:cNvPr>
          <p:cNvSpPr/>
          <p:nvPr/>
        </p:nvSpPr>
        <p:spPr>
          <a:xfrm>
            <a:off x="8867775" y="2386279"/>
            <a:ext cx="3189287" cy="6168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rgbClr val="9BABFF"/>
                </a:solidFill>
                <a:latin typeface="Open Sans" panose="020B0606030504020204" pitchFamily="34" charset="0"/>
              </a:rPr>
              <a:t>Build your Pay Per Call marketing business with tools made for success.</a:t>
            </a:r>
            <a:endParaRPr lang="zh-CN" altLang="en-US" sz="1200" dirty="0">
              <a:solidFill>
                <a:srgbClr val="9BABFF"/>
              </a:solidFill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2002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742</Words>
  <Application>Microsoft Office PowerPoint</Application>
  <PresentationFormat>宽屏</PresentationFormat>
  <Paragraphs>133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Heebo</vt:lpstr>
      <vt:lpstr>Lato</vt:lpstr>
      <vt:lpstr>Open Sans</vt:lpstr>
      <vt:lpstr>阿里巴巴普惠体 L</vt:lpstr>
      <vt:lpstr>阿里巴巴普惠体 R</vt:lpstr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高端炫酷动感科技风数据汇报ppt模板</dc:title>
  <dc:creator>大城PPT</dc:creator>
  <cp:keywords>51PPT模板网</cp:keywords>
  <dc:description>www.5 1pptmoban.com</dc:description>
  <cp:lastModifiedBy>阳光男孩</cp:lastModifiedBy>
  <cp:revision>116</cp:revision>
  <dcterms:created xsi:type="dcterms:W3CDTF">2019-05-09T01:44:53Z</dcterms:created>
  <dcterms:modified xsi:type="dcterms:W3CDTF">2021-11-22T13:33:49Z</dcterms:modified>
</cp:coreProperties>
</file>