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5" r:id="rId2"/>
    <p:sldId id="266" r:id="rId3"/>
    <p:sldId id="268" r:id="rId4"/>
    <p:sldId id="269" r:id="rId5"/>
    <p:sldId id="344" r:id="rId6"/>
    <p:sldId id="345" r:id="rId7"/>
    <p:sldId id="343" r:id="rId8"/>
    <p:sldId id="346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255DEA"/>
    <a:srgbClr val="5EF0F7"/>
    <a:srgbClr val="E6E6E6"/>
    <a:srgbClr val="204CDA"/>
    <a:srgbClr val="002060"/>
    <a:srgbClr val="1F4AD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5" autoAdjust="0"/>
  </p:normalViewPr>
  <p:slideViewPr>
    <p:cSldViewPr snapToGrid="0">
      <p:cViewPr varScale="1">
        <p:scale>
          <a:sx n="109" d="100"/>
          <a:sy n="109" d="100"/>
        </p:scale>
        <p:origin x="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75E9D-AD24-4E18-9D91-3BF2D966AACA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4050E-AC02-4D0C-BEC5-6EE60C75C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291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4050E-AC02-4D0C-BEC5-6EE60C75C6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719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4050E-AC02-4D0C-BEC5-6EE60C75C6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87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4050E-AC02-4D0C-BEC5-6EE60C75C6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858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4050E-AC02-4D0C-BEC5-6EE60C75C6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931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96B421-F78A-4B59-AEF2-7E7F35EBFC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9C4FE09-7726-4B38-9ED3-35038C7B2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6D548EA-0233-4E43-B7ED-81D1B7FB69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F962AF1-34F3-435A-81BB-87AC2AF5E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44C5896-C249-4FBC-AA58-036F3C21B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549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F91621-2F60-41C9-A74B-F72A5AB1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30518E0-D87E-41A6-BB56-6BBD1EA75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E1631EE-A6F6-45D6-821F-42A413C4B5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4400A2A-B471-4B1B-BD23-9D2A720DCC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B7F2AC0-1459-4592-B415-518E8876E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14B0402-3CAB-4FD9-A333-A8353DC94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019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A7B0AB0-725A-486B-8731-3D55B4B02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CFF1A18C-0AC7-449B-B91E-71A05D8CCE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69F9B06-45F7-4DF6-B471-BBDECD3FC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9646386-60D2-4AC9-9A2A-529F183BB3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EAE4936-9CDE-411F-988E-4F0A31738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2123C3F-1FB2-454D-84EC-858F260B0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15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498DB88-9A91-49DB-87C6-C47AD7571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C75A84D-982B-4021-BACE-36B5C54D2F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CEE62C2-0048-40D3-A6EF-36A0E0465C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DE556FE-2688-4FAC-A00B-B6B248CFE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8CCF226-813E-4D55-8076-3E7F1A785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24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50915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71FAF7-58C8-4D76-9B02-E0829B641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740C93-4736-427B-900C-E7A449CDB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001F2D-0E3A-4ADA-8611-1728E62A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EEC8FA-0A5E-45D3-9A45-AB3874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D10EA7A-CCBB-4600-8C57-CA7BFFF1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680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71FAF7-58C8-4D76-9B02-E0829B641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740C93-4736-427B-900C-E7A449CDB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001F2D-0E3A-4ADA-8611-1728E62A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EEC8FA-0A5E-45D3-9A45-AB3874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D10EA7A-CCBB-4600-8C57-CA7BFFF1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48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71FAF7-58C8-4D76-9B02-E0829B641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740C93-4736-427B-900C-E7A449CDB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001F2D-0E3A-4ADA-8611-1728E62A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EEC8FA-0A5E-45D3-9A45-AB3874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D10EA7A-CCBB-4600-8C57-CA7BFFF1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763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71FAF7-58C8-4D76-9B02-E0829B641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740C93-4736-427B-900C-E7A449CDB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001F2D-0E3A-4ADA-8611-1728E62A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EEC8FA-0A5E-45D3-9A45-AB3874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D10EA7A-CCBB-4600-8C57-CA7BFFF1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478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71FAF7-58C8-4D76-9B02-E0829B641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740C93-4736-427B-900C-E7A449CDB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001F2D-0E3A-4ADA-8611-1728E62A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EEC8FA-0A5E-45D3-9A45-AB3874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D10EA7A-CCBB-4600-8C57-CA7BFFF1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1017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71FAF7-58C8-4D76-9B02-E0829B641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740C93-4736-427B-900C-E7A449CDB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001F2D-0E3A-4ADA-8611-1728E62A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EEC8FA-0A5E-45D3-9A45-AB3874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D10EA7A-CCBB-4600-8C57-CA7BFFF1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196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A3E3619-2623-4F89-80E2-60374442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EC89D1D-81F4-4510-9362-B94A6DF32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91EE4AB-FC84-4E70-9F52-7AA256CD47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D36408D-266B-4613-97AD-D5A9BF11A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6263469-453E-4180-B225-F8E3B27B3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032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94955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71FAF7-58C8-4D76-9B02-E0829B641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740C93-4736-427B-900C-E7A449CDB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001F2D-0E3A-4ADA-8611-1728E62A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EEC8FA-0A5E-45D3-9A45-AB3874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D10EA7A-CCBB-4600-8C57-CA7BFFF1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166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71FAF7-58C8-4D76-9B02-E0829B641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740C93-4736-427B-900C-E7A449CDB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001F2D-0E3A-4ADA-8611-1728E62A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EEC8FA-0A5E-45D3-9A45-AB3874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D10EA7A-CCBB-4600-8C57-CA7BFFF1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0468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8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71FAF7-58C8-4D76-9B02-E0829B641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740C93-4736-427B-900C-E7A449CDB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A001F2D-0E3A-4ADA-8611-1728E62A3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EEC8FA-0A5E-45D3-9A45-AB3874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D10EA7A-CCBB-4600-8C57-CA7BFFF1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2398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34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20A6DCD-8F41-4FA9-BC2B-3E2D6952D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3961BAE-ECD1-492D-A47D-347C4DC6F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136539D-EE2B-41F0-A2A2-7C3FB6E662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ADEE6C7-9285-420B-B966-B4B9A28BF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3B02E1C-C842-42E8-BD2C-CEE61EC62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254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B13C1B1-D449-4AD3-BDF4-76164D0FB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4591EE-97F6-498D-8933-01708F9DAD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FFC18B0-88EC-453F-9B0C-B015B2FAA6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7D56CA8-89F4-4412-B3F3-ADB7ECFE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2E59B4D-4346-42CB-AC4D-621F0C6A6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9F65C8D-5129-4868-A42D-ACDDE1646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329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35520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88A4D84-C8D1-4990-9B84-89E5CD2CF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CC3CBA6-787B-4E44-8213-F09A7F78E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2102E06-B39B-404A-8AB3-08063925D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19CE921-7800-464A-9224-D53B2D2055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06195EC9-7724-4521-BB28-4FD1423176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B5B33AB5-2FAF-4092-843F-8049C67E09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95579373-526B-42E0-8E0E-AF7F80A9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9EBC48E-BB4E-4A48-8204-AF704A60F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026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DBA5C6F-79F7-4FA2-8964-B95A76AC5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65E28F9-FBC5-4212-A846-D730C2A317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0816C36-46EE-4278-A1F1-87ED23DA9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8C025C4-E5FE-4F68-A491-0D9A9E7D1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53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025A33-BE83-4DF7-BB1B-4CDEF3D91D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17F91F-0A01-4F19-86E2-46A6DAA1C3DC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F36F69A-0B0A-4FF5-9897-F288FAE7E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5B6F952-60BB-4EC4-95FD-985CCF3F1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F9A45F-B3EC-423A-B102-0EC88C984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254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7319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4D697FF-5B84-41ED-9815-C571026FDF78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1AE17B1-B158-49D3-B105-CC7C2A4BCF3A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0B96D3B-D265-466E-92D2-E7016593B367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33545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61" r:id="rId9"/>
    <p:sldLayoutId id="2147483656" r:id="rId10"/>
    <p:sldLayoutId id="2147483657" r:id="rId11"/>
    <p:sldLayoutId id="2147483658" r:id="rId12"/>
    <p:sldLayoutId id="2147483662" r:id="rId13"/>
    <p:sldLayoutId id="2147483659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71" r:id="rId20"/>
    <p:sldLayoutId id="2147483668" r:id="rId21"/>
    <p:sldLayoutId id="2147483669" r:id="rId22"/>
    <p:sldLayoutId id="2147483670" r:id="rId23"/>
    <p:sldLayoutId id="214748367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svg"/><Relationship Id="rId4" Type="http://schemas.openxmlformats.org/officeDocument/2006/relationships/image" Target="../media/image8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游戏机, 夜空, 星星&#10;&#10;描述已自动生成">
            <a:extLst>
              <a:ext uri="{FF2B5EF4-FFF2-40B4-BE49-F238E27FC236}">
                <a16:creationId xmlns="" xmlns:a16="http://schemas.microsoft.com/office/drawing/2014/main" id="{B0689F1D-2313-4B45-A5B3-1CD00CC146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D2A5E478-ECA5-4016-9298-C39A7DCF27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2" name="图片 41" descr="黑暗中的灯光&#10;&#10;中度可信度描述已自动生成">
            <a:extLst>
              <a:ext uri="{FF2B5EF4-FFF2-40B4-BE49-F238E27FC236}">
                <a16:creationId xmlns="" xmlns:a16="http://schemas.microsoft.com/office/drawing/2014/main" id="{7334D6BC-051A-49F6-A1C0-043A21EEA4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67798" flipH="1">
            <a:off x="-6183936" y="-2080293"/>
            <a:ext cx="11094823" cy="8539307"/>
          </a:xfrm>
          <a:prstGeom prst="rect">
            <a:avLst/>
          </a:prstGeom>
        </p:spPr>
      </p:pic>
      <p:pic>
        <p:nvPicPr>
          <p:cNvPr id="9" name="图片 8" descr="黑暗中的灯光&#10;&#10;中度可信度描述已自动生成">
            <a:extLst>
              <a:ext uri="{FF2B5EF4-FFF2-40B4-BE49-F238E27FC236}">
                <a16:creationId xmlns="" xmlns:a16="http://schemas.microsoft.com/office/drawing/2014/main" id="{2DB9B569-F837-4AFF-9359-9ACE72E8B7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32202">
            <a:off x="7281114" y="-2080293"/>
            <a:ext cx="11094823" cy="8539307"/>
          </a:xfrm>
          <a:prstGeom prst="rect">
            <a:avLst/>
          </a:prstGeom>
        </p:spPr>
      </p:pic>
      <p:pic>
        <p:nvPicPr>
          <p:cNvPr id="35" name="图片 34" descr="黑暗中的灯光&#10;&#10;描述已自动生成">
            <a:extLst>
              <a:ext uri="{FF2B5EF4-FFF2-40B4-BE49-F238E27FC236}">
                <a16:creationId xmlns="" xmlns:a16="http://schemas.microsoft.com/office/drawing/2014/main" id="{0DF176E6-D6BD-48CE-BEE6-3288EB1CD9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98689" y="1170693"/>
            <a:ext cx="6096012" cy="6096012"/>
          </a:xfrm>
          <a:prstGeom prst="rect">
            <a:avLst/>
          </a:prstGeom>
        </p:spPr>
      </p:pic>
      <p:pic>
        <p:nvPicPr>
          <p:cNvPr id="40" name="图片 39" descr="黑暗中的灯光&#10;&#10;描述已自动生成">
            <a:extLst>
              <a:ext uri="{FF2B5EF4-FFF2-40B4-BE49-F238E27FC236}">
                <a16:creationId xmlns="" xmlns:a16="http://schemas.microsoft.com/office/drawing/2014/main" id="{5B2ABB87-3FDD-4F9A-A07A-E379E260EC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94677" y="1170693"/>
            <a:ext cx="6096012" cy="6096012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932A7447-0A37-4013-9DA3-6957300E6AAB}"/>
              </a:ext>
            </a:extLst>
          </p:cNvPr>
          <p:cNvSpPr/>
          <p:nvPr/>
        </p:nvSpPr>
        <p:spPr>
          <a:xfrm>
            <a:off x="1210476" y="5023704"/>
            <a:ext cx="1008112" cy="1008112"/>
          </a:xfrm>
          <a:prstGeom prst="ellipse">
            <a:avLst/>
          </a:prstGeom>
          <a:solidFill>
            <a:srgbClr val="0070C0">
              <a:alpha val="61000"/>
            </a:srgbClr>
          </a:solidFill>
          <a:ln>
            <a:noFill/>
          </a:ln>
          <a:effectLst>
            <a:softEdge rad="406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 descr="黑暗里有星球&#10;&#10;描述已自动生成">
            <a:extLst>
              <a:ext uri="{FF2B5EF4-FFF2-40B4-BE49-F238E27FC236}">
                <a16:creationId xmlns="" xmlns:a16="http://schemas.microsoft.com/office/drawing/2014/main" id="{79BC17B7-4538-492A-993C-3F43494A24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9544" y="3140530"/>
            <a:ext cx="7336970" cy="630838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10" name="9">
            <a:extLst>
              <a:ext uri="{FF2B5EF4-FFF2-40B4-BE49-F238E27FC236}">
                <a16:creationId xmlns="" xmlns:a16="http://schemas.microsoft.com/office/drawing/2014/main" id="{30F80419-DEC3-4D84-836B-7F436BC8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8335" y="1854472"/>
            <a:ext cx="9055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 b="1" i="1">
                <a:gradFill>
                  <a:gsLst>
                    <a:gs pos="75000">
                      <a:schemeClr val="accent3">
                        <a:lumMod val="60000"/>
                        <a:lumOff val="40000"/>
                        <a:alpha val="0"/>
                      </a:schemeClr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algn="ctr"/>
            <a:r>
              <a:rPr lang="en-US" sz="9600" b="0" i="0" dirty="0">
                <a:gradFill>
                  <a:gsLst>
                    <a:gs pos="70000">
                      <a:srgbClr val="5EF0F7">
                        <a:alpha val="0"/>
                      </a:srgbClr>
                    </a:gs>
                    <a:gs pos="0">
                      <a:srgbClr val="255DEA">
                        <a:alpha val="60000"/>
                      </a:srgbClr>
                    </a:gs>
                  </a:gsLst>
                  <a:lin ang="54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IMANIFOLD</a:t>
            </a:r>
            <a:endParaRPr lang="zh-CN" altLang="en-US" sz="9600" b="0" i="0" dirty="0">
              <a:gradFill>
                <a:gsLst>
                  <a:gs pos="70000">
                    <a:srgbClr val="5EF0F7">
                      <a:alpha val="0"/>
                    </a:srgbClr>
                  </a:gs>
                  <a:gs pos="0">
                    <a:srgbClr val="255DEA">
                      <a:alpha val="60000"/>
                    </a:srgbClr>
                  </a:gs>
                </a:gsLst>
                <a:lin ang="5400000" scaled="0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8">
            <a:extLst>
              <a:ext uri="{FF2B5EF4-FFF2-40B4-BE49-F238E27FC236}">
                <a16:creationId xmlns="" xmlns:a16="http://schemas.microsoft.com/office/drawing/2014/main" id="{FD33B2E6-B1B2-41CE-BF4D-9068767132A4}"/>
              </a:ext>
            </a:extLst>
          </p:cNvPr>
          <p:cNvSpPr/>
          <p:nvPr/>
        </p:nvSpPr>
        <p:spPr bwMode="auto">
          <a:xfrm>
            <a:off x="4879599" y="4492092"/>
            <a:ext cx="2432803" cy="4636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n-ea"/>
                <a:cs typeface="Open Sans Light" pitchFamily="34" charset="0"/>
              </a:rPr>
              <a:t>中国  深圳  </a:t>
            </a:r>
            <a:r>
              <a:rPr lang="en-US" altLang="zh-CN" dirty="0">
                <a:solidFill>
                  <a:schemeClr val="bg1">
                    <a:alpha val="90000"/>
                  </a:schemeClr>
                </a:solidFill>
                <a:latin typeface="+mn-ea"/>
                <a:cs typeface="Open Sans Light" pitchFamily="34" charset="0"/>
              </a:rPr>
              <a:t>2020</a:t>
            </a:r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n-ea"/>
                <a:cs typeface="Open Sans Light" pitchFamily="34" charset="0"/>
              </a:rPr>
              <a:t>年</a:t>
            </a:r>
            <a:r>
              <a:rPr lang="en-US" altLang="zh-CN" dirty="0">
                <a:solidFill>
                  <a:schemeClr val="bg1">
                    <a:alpha val="90000"/>
                  </a:schemeClr>
                </a:solidFill>
                <a:latin typeface="+mn-ea"/>
                <a:cs typeface="Open Sans Light" pitchFamily="34" charset="0"/>
              </a:rPr>
              <a:t>6</a:t>
            </a:r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n-ea"/>
                <a:cs typeface="Open Sans Light" pitchFamily="34" charset="0"/>
              </a:rPr>
              <a:t>月</a:t>
            </a:r>
            <a:endParaRPr lang="ms-MY" dirty="0">
              <a:solidFill>
                <a:schemeClr val="bg1">
                  <a:alpha val="90000"/>
                </a:schemeClr>
              </a:solidFill>
              <a:latin typeface="+mn-ea"/>
              <a:cs typeface="Open Sans Light" pitchFamily="34" charset="0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CE316BAD-F256-48A8-80D2-719A8D843B0F}"/>
              </a:ext>
            </a:extLst>
          </p:cNvPr>
          <p:cNvSpPr/>
          <p:nvPr/>
        </p:nvSpPr>
        <p:spPr>
          <a:xfrm>
            <a:off x="3583579" y="3500273"/>
            <a:ext cx="5024844" cy="3848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</a:rPr>
              <a:t>深圳市智流形机器人技术有限公司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4C241453-3838-4338-A41A-B59E1FD817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01" y="5927645"/>
            <a:ext cx="291196" cy="29119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514F994-392B-41AF-AD55-9B9FDDAAF0B6}"/>
              </a:ext>
            </a:extLst>
          </p:cNvPr>
          <p:cNvGrpSpPr/>
          <p:nvPr/>
        </p:nvGrpSpPr>
        <p:grpSpPr>
          <a:xfrm>
            <a:off x="2360386" y="3702959"/>
            <a:ext cx="7471228" cy="0"/>
            <a:chOff x="2489200" y="3708402"/>
            <a:chExt cx="7471228" cy="0"/>
          </a:xfrm>
        </p:grpSpPr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53B5E62A-231A-47B0-A587-EAAB27945F73}"/>
                </a:ext>
              </a:extLst>
            </p:cNvPr>
            <p:cNvCxnSpPr>
              <a:cxnSpLocks/>
            </p:cNvCxnSpPr>
            <p:nvPr/>
          </p:nvCxnSpPr>
          <p:spPr>
            <a:xfrm>
              <a:off x="2489200" y="3708402"/>
              <a:ext cx="11684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9A79265A-A2C7-4F5B-A403-93B80B137DE4}"/>
                </a:ext>
              </a:extLst>
            </p:cNvPr>
            <p:cNvCxnSpPr>
              <a:cxnSpLocks/>
            </p:cNvCxnSpPr>
            <p:nvPr/>
          </p:nvCxnSpPr>
          <p:spPr>
            <a:xfrm>
              <a:off x="8792028" y="3708402"/>
              <a:ext cx="11684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7">
            <a:extLst>
              <a:ext uri="{FF2B5EF4-FFF2-40B4-BE49-F238E27FC236}">
                <a16:creationId xmlns="" xmlns:a16="http://schemas.microsoft.com/office/drawing/2014/main" id="{BC3ECDCD-53CD-4FF3-8753-86ED1B912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0720" y="2568235"/>
            <a:ext cx="82905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200" dirty="0" err="1">
                <a:solidFill>
                  <a:srgbClr val="5EF0F7"/>
                </a:solidFill>
                <a:effectLst>
                  <a:outerShdw blurRad="152400" sx="102000" sy="102000" algn="ctr" rotWithShape="0">
                    <a:prstClr val="black">
                      <a:alpha val="25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 panose="020B0604020202020204" pitchFamily="34" charset="0"/>
              </a:rPr>
              <a:t>CaliCube</a:t>
            </a:r>
            <a:r>
              <a:rPr lang="zh-CN" altLang="en-US" sz="5200" dirty="0">
                <a:solidFill>
                  <a:srgbClr val="5EF0F7"/>
                </a:solidFill>
                <a:effectLst>
                  <a:outerShdw blurRad="152400" sx="102000" sy="102000" algn="ctr" rotWithShape="0">
                    <a:prstClr val="black">
                      <a:alpha val="25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 panose="020B0604020202020204" pitchFamily="34" charset="0"/>
              </a:rPr>
              <a:t>机器人标定系统</a:t>
            </a:r>
          </a:p>
        </p:txBody>
      </p:sp>
    </p:spTree>
    <p:extLst>
      <p:ext uri="{BB962C8B-B14F-4D97-AF65-F5344CB8AC3E}">
        <p14:creationId xmlns:p14="http://schemas.microsoft.com/office/powerpoint/2010/main" val="1351154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黑暗中的灯光&#10;&#10;描述已自动生成">
            <a:extLst>
              <a:ext uri="{FF2B5EF4-FFF2-40B4-BE49-F238E27FC236}">
                <a16:creationId xmlns="" xmlns:a16="http://schemas.microsoft.com/office/drawing/2014/main" id="{A12D2ECF-547E-4EAC-B0A4-262249B17F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10922"/>
            <a:ext cx="3597323" cy="4947078"/>
          </a:xfrm>
          <a:prstGeom prst="rect">
            <a:avLst/>
          </a:prstGeom>
        </p:spPr>
      </p:pic>
      <p:pic>
        <p:nvPicPr>
          <p:cNvPr id="60" name="图片 59" descr="黑暗中的灯光&#10;&#10;描述已自动生成">
            <a:extLst>
              <a:ext uri="{FF2B5EF4-FFF2-40B4-BE49-F238E27FC236}">
                <a16:creationId xmlns="" xmlns:a16="http://schemas.microsoft.com/office/drawing/2014/main" id="{38B59041-FF46-4B19-AAC7-BD13AB1DD9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594676" y="1910922"/>
            <a:ext cx="3597323" cy="4947078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CD437B6D-DBE3-4237-9B34-24D996402E75}"/>
              </a:ext>
            </a:extLst>
          </p:cNvPr>
          <p:cNvSpPr/>
          <p:nvPr/>
        </p:nvSpPr>
        <p:spPr>
          <a:xfrm>
            <a:off x="573910" y="-639341"/>
            <a:ext cx="683159" cy="34179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4">
            <a:extLst>
              <a:ext uri="{FF2B5EF4-FFF2-40B4-BE49-F238E27FC236}">
                <a16:creationId xmlns="" xmlns:a16="http://schemas.microsoft.com/office/drawing/2014/main" id="{020C1FB4-D9F9-479D-A94F-156679E6A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156" y="965319"/>
            <a:ext cx="46424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/</a:t>
            </a:r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Arial" panose="020B0604020202020204" pitchFamily="34" charset="0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3" name="3">
            <a:extLst>
              <a:ext uri="{FF2B5EF4-FFF2-40B4-BE49-F238E27FC236}">
                <a16:creationId xmlns="" xmlns:a16="http://schemas.microsoft.com/office/drawing/2014/main" id="{F6EDED0D-8F48-4189-81DB-F91E1E52CD6E}"/>
              </a:ext>
            </a:extLst>
          </p:cNvPr>
          <p:cNvSpPr txBox="1"/>
          <p:nvPr/>
        </p:nvSpPr>
        <p:spPr bwMode="auto">
          <a:xfrm>
            <a:off x="5977074" y="7299353"/>
            <a:ext cx="280289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01  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产品介绍</a:t>
            </a:r>
            <a:endParaRPr lang="en-US" altLang="zh-CN" sz="32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2">
            <a:extLst>
              <a:ext uri="{FF2B5EF4-FFF2-40B4-BE49-F238E27FC236}">
                <a16:creationId xmlns="" xmlns:a16="http://schemas.microsoft.com/office/drawing/2014/main" id="{D2CB5797-9DD6-4745-9A22-564D81357CBC}"/>
              </a:ext>
            </a:extLst>
          </p:cNvPr>
          <p:cNvSpPr txBox="1"/>
          <p:nvPr/>
        </p:nvSpPr>
        <p:spPr bwMode="auto">
          <a:xfrm>
            <a:off x="5977074" y="8495693"/>
            <a:ext cx="280289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02  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精度验证</a:t>
            </a:r>
          </a:p>
        </p:txBody>
      </p:sp>
      <p:sp>
        <p:nvSpPr>
          <p:cNvPr id="26" name="1">
            <a:extLst>
              <a:ext uri="{FF2B5EF4-FFF2-40B4-BE49-F238E27FC236}">
                <a16:creationId xmlns="" xmlns:a16="http://schemas.microsoft.com/office/drawing/2014/main" id="{8A3935AA-ADCA-43BA-BE84-5177D804A744}"/>
              </a:ext>
            </a:extLst>
          </p:cNvPr>
          <p:cNvSpPr txBox="1"/>
          <p:nvPr/>
        </p:nvSpPr>
        <p:spPr bwMode="auto">
          <a:xfrm>
            <a:off x="5977074" y="9691398"/>
            <a:ext cx="290385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03  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实际案例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BB3F7E61-8D7C-4A8C-B293-DD1CB8744131}"/>
              </a:ext>
            </a:extLst>
          </p:cNvPr>
          <p:cNvSpPr/>
          <p:nvPr/>
        </p:nvSpPr>
        <p:spPr>
          <a:xfrm>
            <a:off x="1067608" y="2421751"/>
            <a:ext cx="2793324" cy="2965106"/>
          </a:xfrm>
          <a:prstGeom prst="roundRect">
            <a:avLst>
              <a:gd name="adj" fmla="val 1335"/>
            </a:avLst>
          </a:prstGeom>
          <a:solidFill>
            <a:srgbClr val="255DEA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6" name="文本框 22">
            <a:extLst>
              <a:ext uri="{FF2B5EF4-FFF2-40B4-BE49-F238E27FC236}">
                <a16:creationId xmlns="" xmlns:a16="http://schemas.microsoft.com/office/drawing/2014/main" id="{0439C683-AFE7-4A10-B081-206AED8B23A1}"/>
              </a:ext>
            </a:extLst>
          </p:cNvPr>
          <p:cNvSpPr txBox="1"/>
          <p:nvPr/>
        </p:nvSpPr>
        <p:spPr>
          <a:xfrm>
            <a:off x="1568535" y="4056953"/>
            <a:ext cx="1846660" cy="646331"/>
          </a:xfrm>
          <a:prstGeom prst="rect">
            <a:avLst/>
          </a:prstGeom>
          <a:noFill/>
          <a:ln>
            <a:noFill/>
          </a:ln>
        </p:spPr>
        <p:txBody>
          <a:bodyPr wrap="none" lIns="0" tIns="45720" rIns="0" bIns="4572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产品介绍</a:t>
            </a:r>
          </a:p>
        </p:txBody>
      </p:sp>
      <p:sp>
        <p:nvSpPr>
          <p:cNvPr id="38" name="文本框 27">
            <a:extLst>
              <a:ext uri="{FF2B5EF4-FFF2-40B4-BE49-F238E27FC236}">
                <a16:creationId xmlns="" xmlns:a16="http://schemas.microsoft.com/office/drawing/2014/main" id="{2A8DD1A2-D6CE-4017-B1D2-09114DBC7EDA}"/>
              </a:ext>
            </a:extLst>
          </p:cNvPr>
          <p:cNvSpPr txBox="1"/>
          <p:nvPr/>
        </p:nvSpPr>
        <p:spPr>
          <a:xfrm>
            <a:off x="1501786" y="4661329"/>
            <a:ext cx="1980158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45720" rIns="0" bIns="4572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FFFF">
                    <a:alpha val="6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PRODUCT INTRODUCTION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42DD3A3E-8599-4E59-B1AD-318A57D59560}"/>
              </a:ext>
            </a:extLst>
          </p:cNvPr>
          <p:cNvSpPr/>
          <p:nvPr/>
        </p:nvSpPr>
        <p:spPr>
          <a:xfrm>
            <a:off x="1928587" y="2756950"/>
            <a:ext cx="1071366" cy="1071366"/>
          </a:xfrm>
          <a:prstGeom prst="ellipse">
            <a:avLst/>
          </a:prstGeom>
          <a:solidFill>
            <a:srgbClr val="204CD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070B5DA2-9CDD-42E1-A8B0-7E58FD7746A6}"/>
              </a:ext>
            </a:extLst>
          </p:cNvPr>
          <p:cNvSpPr/>
          <p:nvPr/>
        </p:nvSpPr>
        <p:spPr>
          <a:xfrm>
            <a:off x="1036731" y="806878"/>
            <a:ext cx="1069598" cy="124013"/>
          </a:xfrm>
          <a:prstGeom prst="rect">
            <a:avLst/>
          </a:prstGeom>
          <a:solidFill>
            <a:srgbClr val="5EF0F7"/>
          </a:solidFill>
          <a:ln w="12700" cap="flat" cmpd="sng" algn="ctr">
            <a:noFill/>
            <a:prstDash val="solid"/>
            <a:miter lim="800000"/>
          </a:ln>
          <a:effectLst>
            <a:outerShdw blurRad="203200" algn="ctr" rotWithShape="0">
              <a:sysClr val="windowText" lastClr="000000">
                <a:lumMod val="90000"/>
                <a:lumOff val="10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C83FC2D-4C29-4D98-B149-DBB70FCAEA5F}"/>
              </a:ext>
            </a:extLst>
          </p:cNvPr>
          <p:cNvSpPr txBox="1"/>
          <p:nvPr/>
        </p:nvSpPr>
        <p:spPr>
          <a:xfrm>
            <a:off x="1951064" y="2900361"/>
            <a:ext cx="1047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5EF0F7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lang="zh-CN" altLang="en-US" sz="4800" dirty="0">
              <a:solidFill>
                <a:srgbClr val="5EF0F7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="" xmlns:a16="http://schemas.microsoft.com/office/drawing/2014/main" id="{47D1C9F8-9864-4C5D-BEBC-853A7CBB1A2A}"/>
              </a:ext>
            </a:extLst>
          </p:cNvPr>
          <p:cNvSpPr/>
          <p:nvPr/>
        </p:nvSpPr>
        <p:spPr>
          <a:xfrm>
            <a:off x="4640975" y="2421751"/>
            <a:ext cx="2793324" cy="2965106"/>
          </a:xfrm>
          <a:prstGeom prst="roundRect">
            <a:avLst>
              <a:gd name="adj" fmla="val 1335"/>
            </a:avLst>
          </a:prstGeom>
          <a:solidFill>
            <a:srgbClr val="255DEA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043C063E-E909-4D1C-8535-0970FDE10B17}"/>
              </a:ext>
            </a:extLst>
          </p:cNvPr>
          <p:cNvSpPr/>
          <p:nvPr/>
        </p:nvSpPr>
        <p:spPr>
          <a:xfrm>
            <a:off x="5501954" y="2756950"/>
            <a:ext cx="1071366" cy="1071366"/>
          </a:xfrm>
          <a:prstGeom prst="ellipse">
            <a:avLst/>
          </a:prstGeom>
          <a:solidFill>
            <a:srgbClr val="204CD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25AD3D70-5508-4733-9026-1DB2C3477863}"/>
              </a:ext>
            </a:extLst>
          </p:cNvPr>
          <p:cNvSpPr txBox="1"/>
          <p:nvPr/>
        </p:nvSpPr>
        <p:spPr>
          <a:xfrm>
            <a:off x="5396625" y="2900360"/>
            <a:ext cx="125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5EF0F7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lang="zh-CN" altLang="en-US" sz="4800" dirty="0">
              <a:solidFill>
                <a:srgbClr val="5EF0F7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8" name="文本框 22">
            <a:extLst>
              <a:ext uri="{FF2B5EF4-FFF2-40B4-BE49-F238E27FC236}">
                <a16:creationId xmlns="" xmlns:a16="http://schemas.microsoft.com/office/drawing/2014/main" id="{A87961FF-7B59-4977-8D1F-D55C27D4449B}"/>
              </a:ext>
            </a:extLst>
          </p:cNvPr>
          <p:cNvSpPr txBox="1"/>
          <p:nvPr/>
        </p:nvSpPr>
        <p:spPr>
          <a:xfrm>
            <a:off x="5132713" y="4056953"/>
            <a:ext cx="1846660" cy="646331"/>
          </a:xfrm>
          <a:prstGeom prst="rect">
            <a:avLst/>
          </a:prstGeom>
          <a:noFill/>
          <a:ln>
            <a:noFill/>
          </a:ln>
        </p:spPr>
        <p:txBody>
          <a:bodyPr wrap="none" lIns="0" tIns="45720" rIns="0" bIns="4572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精度验证</a:t>
            </a:r>
          </a:p>
        </p:txBody>
      </p:sp>
      <p:sp>
        <p:nvSpPr>
          <p:cNvPr id="69" name="文本框 27">
            <a:extLst>
              <a:ext uri="{FF2B5EF4-FFF2-40B4-BE49-F238E27FC236}">
                <a16:creationId xmlns="" xmlns:a16="http://schemas.microsoft.com/office/drawing/2014/main" id="{465C26D4-33F3-4B6B-AB0A-5933D003F68D}"/>
              </a:ext>
            </a:extLst>
          </p:cNvPr>
          <p:cNvSpPr txBox="1"/>
          <p:nvPr/>
        </p:nvSpPr>
        <p:spPr>
          <a:xfrm>
            <a:off x="5157335" y="4661329"/>
            <a:ext cx="1797416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45720" rIns="0" bIns="4572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FFFF">
                    <a:alpha val="6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VERIFY THE ACCURACY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B08826E7-5CEA-4FED-B96C-D72F8A0E0E2D}"/>
              </a:ext>
            </a:extLst>
          </p:cNvPr>
          <p:cNvSpPr/>
          <p:nvPr/>
        </p:nvSpPr>
        <p:spPr>
          <a:xfrm>
            <a:off x="8214341" y="2421751"/>
            <a:ext cx="2793324" cy="2965106"/>
          </a:xfrm>
          <a:prstGeom prst="roundRect">
            <a:avLst>
              <a:gd name="adj" fmla="val 1335"/>
            </a:avLst>
          </a:prstGeom>
          <a:solidFill>
            <a:srgbClr val="255DEA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152F0479-0123-4922-A07F-3C593C536D73}"/>
              </a:ext>
            </a:extLst>
          </p:cNvPr>
          <p:cNvSpPr/>
          <p:nvPr/>
        </p:nvSpPr>
        <p:spPr>
          <a:xfrm>
            <a:off x="9075320" y="2756950"/>
            <a:ext cx="1071366" cy="1071366"/>
          </a:xfrm>
          <a:prstGeom prst="ellipse">
            <a:avLst/>
          </a:prstGeom>
          <a:solidFill>
            <a:srgbClr val="204CD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23F15C5E-4A86-4A83-BF4F-40042E882933}"/>
              </a:ext>
            </a:extLst>
          </p:cNvPr>
          <p:cNvSpPr txBox="1"/>
          <p:nvPr/>
        </p:nvSpPr>
        <p:spPr>
          <a:xfrm>
            <a:off x="8969991" y="2900360"/>
            <a:ext cx="125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5EF0F7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lang="zh-CN" altLang="en-US" sz="4800" dirty="0">
              <a:solidFill>
                <a:srgbClr val="5EF0F7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0" name="文本框 22">
            <a:extLst>
              <a:ext uri="{FF2B5EF4-FFF2-40B4-BE49-F238E27FC236}">
                <a16:creationId xmlns="" xmlns:a16="http://schemas.microsoft.com/office/drawing/2014/main" id="{76687549-B047-45EE-8255-2A5CA87E0AB6}"/>
              </a:ext>
            </a:extLst>
          </p:cNvPr>
          <p:cNvSpPr txBox="1"/>
          <p:nvPr/>
        </p:nvSpPr>
        <p:spPr>
          <a:xfrm>
            <a:off x="8748905" y="4056953"/>
            <a:ext cx="1846660" cy="646331"/>
          </a:xfrm>
          <a:prstGeom prst="rect">
            <a:avLst/>
          </a:prstGeom>
          <a:noFill/>
          <a:ln>
            <a:noFill/>
          </a:ln>
        </p:spPr>
        <p:txBody>
          <a:bodyPr wrap="none" lIns="0" tIns="45720" rIns="0" bIns="4572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实际案例</a:t>
            </a:r>
          </a:p>
        </p:txBody>
      </p:sp>
      <p:sp>
        <p:nvSpPr>
          <p:cNvPr id="71" name="文本框 27">
            <a:extLst>
              <a:ext uri="{FF2B5EF4-FFF2-40B4-BE49-F238E27FC236}">
                <a16:creationId xmlns="" xmlns:a16="http://schemas.microsoft.com/office/drawing/2014/main" id="{DCBD48DB-2C61-4744-95F2-AFB822FFE371}"/>
              </a:ext>
            </a:extLst>
          </p:cNvPr>
          <p:cNvSpPr txBox="1"/>
          <p:nvPr/>
        </p:nvSpPr>
        <p:spPr>
          <a:xfrm>
            <a:off x="8969991" y="4661329"/>
            <a:ext cx="1404488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45720" rIns="0" bIns="4572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FFFF">
                    <a:alpha val="6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THE ACTUAL CASE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FDF3ADC-EF9B-4C12-B568-B3441F11F610}"/>
              </a:ext>
            </a:extLst>
          </p:cNvPr>
          <p:cNvGrpSpPr/>
          <p:nvPr/>
        </p:nvGrpSpPr>
        <p:grpSpPr>
          <a:xfrm>
            <a:off x="10595565" y="515682"/>
            <a:ext cx="1136141" cy="291196"/>
            <a:chOff x="10595565" y="515682"/>
            <a:chExt cx="1136141" cy="291196"/>
          </a:xfrm>
        </p:grpSpPr>
        <p:pic>
          <p:nvPicPr>
            <p:cNvPr id="72" name="图片 71">
              <a:extLst>
                <a:ext uri="{FF2B5EF4-FFF2-40B4-BE49-F238E27FC236}">
                  <a16:creationId xmlns="" xmlns:a16="http://schemas.microsoft.com/office/drawing/2014/main" id="{21F02FAF-6563-453B-9F28-16814E0B35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95565" y="515682"/>
              <a:ext cx="291196" cy="291196"/>
            </a:xfrm>
            <a:prstGeom prst="rect">
              <a:avLst/>
            </a:prstGeom>
          </p:spPr>
        </p:pic>
        <p:pic>
          <p:nvPicPr>
            <p:cNvPr id="73" name="图片 72">
              <a:extLst>
                <a:ext uri="{FF2B5EF4-FFF2-40B4-BE49-F238E27FC236}">
                  <a16:creationId xmlns="" xmlns:a16="http://schemas.microsoft.com/office/drawing/2014/main" id="{753875B1-D8B8-48F7-A853-169BF3A26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69897" y="567138"/>
              <a:ext cx="761809" cy="2154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3670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黑暗中的灯光&#10;&#10;描述已自动生成">
            <a:extLst>
              <a:ext uri="{FF2B5EF4-FFF2-40B4-BE49-F238E27FC236}">
                <a16:creationId xmlns="" xmlns:a16="http://schemas.microsoft.com/office/drawing/2014/main" id="{A12D2ECF-547E-4EAC-B0A4-262249B17F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10922"/>
            <a:ext cx="3597323" cy="4947078"/>
          </a:xfrm>
          <a:prstGeom prst="rect">
            <a:avLst/>
          </a:prstGeom>
        </p:spPr>
      </p:pic>
      <p:pic>
        <p:nvPicPr>
          <p:cNvPr id="60" name="图片 59" descr="黑暗中的灯光&#10;&#10;描述已自动生成">
            <a:extLst>
              <a:ext uri="{FF2B5EF4-FFF2-40B4-BE49-F238E27FC236}">
                <a16:creationId xmlns="" xmlns:a16="http://schemas.microsoft.com/office/drawing/2014/main" id="{38B59041-FF46-4B19-AAC7-BD13AB1DD9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594676" y="1910922"/>
            <a:ext cx="3597323" cy="4947078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CD437B6D-DBE3-4237-9B34-24D996402E75}"/>
              </a:ext>
            </a:extLst>
          </p:cNvPr>
          <p:cNvSpPr/>
          <p:nvPr/>
        </p:nvSpPr>
        <p:spPr>
          <a:xfrm>
            <a:off x="573910" y="-639341"/>
            <a:ext cx="683159" cy="34179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4">
            <a:extLst>
              <a:ext uri="{FF2B5EF4-FFF2-40B4-BE49-F238E27FC236}">
                <a16:creationId xmlns="" xmlns:a16="http://schemas.microsoft.com/office/drawing/2014/main" id="{020C1FB4-D9F9-479D-A94F-156679E6A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90" y="254854"/>
            <a:ext cx="39793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价格战下的恶性循环</a:t>
            </a:r>
            <a:endParaRPr lang="zh-CN" altLang="en-US" sz="1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="" xmlns:a16="http://schemas.microsoft.com/office/drawing/2014/main" id="{0F90F277-6F9B-4411-ABD2-9301AA45B11B}"/>
              </a:ext>
            </a:extLst>
          </p:cNvPr>
          <p:cNvSpPr/>
          <p:nvPr/>
        </p:nvSpPr>
        <p:spPr>
          <a:xfrm>
            <a:off x="3084865" y="472378"/>
            <a:ext cx="6022270" cy="6022270"/>
          </a:xfrm>
          <a:prstGeom prst="ellipse">
            <a:avLst/>
          </a:prstGeom>
          <a:gradFill>
            <a:gsLst>
              <a:gs pos="100000">
                <a:srgbClr val="255DEA">
                  <a:alpha val="8000"/>
                </a:srgbClr>
              </a:gs>
              <a:gs pos="0">
                <a:srgbClr val="255DEA">
                  <a:alpha val="8000"/>
                </a:srgbClr>
              </a:gs>
              <a:gs pos="50000">
                <a:srgbClr val="255DEA">
                  <a:alpha val="0"/>
                </a:srgbClr>
              </a:gs>
            </a:gsLst>
            <a:lin ang="0" scaled="1"/>
          </a:gradFill>
          <a:ln w="6350" cap="flat" cmpd="sng" algn="ctr">
            <a:gradFill flip="none" rotWithShape="1">
              <a:gsLst>
                <a:gs pos="80000">
                  <a:srgbClr val="479EB3">
                    <a:alpha val="0"/>
                  </a:srgbClr>
                </a:gs>
                <a:gs pos="20000">
                  <a:srgbClr val="009DD9">
                    <a:alpha val="0"/>
                  </a:srgbClr>
                </a:gs>
                <a:gs pos="0">
                  <a:srgbClr val="009DD9"/>
                </a:gs>
                <a:gs pos="100000">
                  <a:srgbClr val="009DD9"/>
                </a:gs>
              </a:gsLst>
              <a:lin ang="540000" scaled="0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070B5DA2-9CDD-42E1-A8B0-7E58FD7746A6}"/>
              </a:ext>
            </a:extLst>
          </p:cNvPr>
          <p:cNvSpPr/>
          <p:nvPr/>
        </p:nvSpPr>
        <p:spPr>
          <a:xfrm>
            <a:off x="313393" y="315685"/>
            <a:ext cx="129294" cy="450062"/>
          </a:xfrm>
          <a:prstGeom prst="rect">
            <a:avLst/>
          </a:prstGeom>
          <a:solidFill>
            <a:srgbClr val="5EF0F7"/>
          </a:solidFill>
          <a:ln w="12700" cap="flat" cmpd="sng" algn="ctr">
            <a:noFill/>
            <a:prstDash val="solid"/>
            <a:miter lim="800000"/>
          </a:ln>
          <a:effectLst>
            <a:outerShdw blurRad="203200" algn="ctr" rotWithShape="0">
              <a:sysClr val="windowText" lastClr="000000">
                <a:lumMod val="90000"/>
                <a:lumOff val="10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24" name="弧形 123">
            <a:extLst>
              <a:ext uri="{FF2B5EF4-FFF2-40B4-BE49-F238E27FC236}">
                <a16:creationId xmlns="" xmlns:a16="http://schemas.microsoft.com/office/drawing/2014/main" id="{8337EFCF-CCA6-4FB7-8AF3-CC256EA2DA58}"/>
              </a:ext>
            </a:extLst>
          </p:cNvPr>
          <p:cNvSpPr/>
          <p:nvPr/>
        </p:nvSpPr>
        <p:spPr>
          <a:xfrm>
            <a:off x="4266452" y="1599453"/>
            <a:ext cx="3659098" cy="3659094"/>
          </a:xfrm>
          <a:prstGeom prst="arc">
            <a:avLst>
              <a:gd name="adj1" fmla="val 10214044"/>
              <a:gd name="adj2" fmla="val 20506026"/>
            </a:avLst>
          </a:prstGeom>
          <a:noFill/>
          <a:ln w="317500" cap="flat" cmpd="sng" algn="ctr">
            <a:gradFill flip="none" rotWithShape="1">
              <a:gsLst>
                <a:gs pos="0">
                  <a:srgbClr val="255DEA">
                    <a:alpha val="40000"/>
                  </a:srgbClr>
                </a:gs>
                <a:gs pos="100000">
                  <a:srgbClr val="255DEA">
                    <a:alpha val="0"/>
                  </a:srgbClr>
                </a:gs>
              </a:gsLst>
              <a:lin ang="10800000" scaled="0"/>
              <a:tileRect/>
            </a:gradFill>
            <a:prstDash val="solid"/>
            <a:miter lim="800000"/>
            <a:headEnd type="none" w="sm" len="sm"/>
            <a:tailEnd type="triangle" w="sm" len="sm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25" name="弧形 124">
            <a:extLst>
              <a:ext uri="{FF2B5EF4-FFF2-40B4-BE49-F238E27FC236}">
                <a16:creationId xmlns="" xmlns:a16="http://schemas.microsoft.com/office/drawing/2014/main" id="{9B3BF1BD-46BF-47E6-A2B8-86634F88B3C4}"/>
              </a:ext>
            </a:extLst>
          </p:cNvPr>
          <p:cNvSpPr/>
          <p:nvPr/>
        </p:nvSpPr>
        <p:spPr>
          <a:xfrm rot="10800000">
            <a:off x="4266452" y="1599453"/>
            <a:ext cx="3659098" cy="3659094"/>
          </a:xfrm>
          <a:prstGeom prst="arc">
            <a:avLst>
              <a:gd name="adj1" fmla="val 10214044"/>
              <a:gd name="adj2" fmla="val 20655583"/>
            </a:avLst>
          </a:prstGeom>
          <a:noFill/>
          <a:ln w="317500" cap="flat" cmpd="sng" algn="ctr">
            <a:gradFill flip="none" rotWithShape="1">
              <a:gsLst>
                <a:gs pos="0">
                  <a:srgbClr val="255DEA">
                    <a:alpha val="40000"/>
                  </a:srgbClr>
                </a:gs>
                <a:gs pos="100000">
                  <a:srgbClr val="255DEA">
                    <a:alpha val="0"/>
                  </a:srgbClr>
                </a:gs>
              </a:gsLst>
              <a:lin ang="10800000" scaled="0"/>
              <a:tileRect/>
            </a:gradFill>
            <a:prstDash val="solid"/>
            <a:miter lim="800000"/>
            <a:headEnd type="none" w="sm" len="sm"/>
            <a:tailEnd type="triangle" w="sm" len="sm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="" xmlns:a16="http://schemas.microsoft.com/office/drawing/2014/main" id="{08B9162B-2F0C-498A-8501-7B0157369660}"/>
              </a:ext>
            </a:extLst>
          </p:cNvPr>
          <p:cNvSpPr/>
          <p:nvPr/>
        </p:nvSpPr>
        <p:spPr>
          <a:xfrm>
            <a:off x="4397829" y="1730829"/>
            <a:ext cx="3396342" cy="3396342"/>
          </a:xfrm>
          <a:prstGeom prst="ellipse">
            <a:avLst/>
          </a:prstGeom>
          <a:solidFill>
            <a:srgbClr val="255DE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="" xmlns:a16="http://schemas.microsoft.com/office/drawing/2014/main" id="{38470780-4FBC-431E-8904-A019EDC21DB8}"/>
              </a:ext>
            </a:extLst>
          </p:cNvPr>
          <p:cNvSpPr txBox="1"/>
          <p:nvPr/>
        </p:nvSpPr>
        <p:spPr>
          <a:xfrm>
            <a:off x="4559300" y="3489295"/>
            <a:ext cx="307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400" dirty="0">
                <a:solidFill>
                  <a:srgbClr val="5EF0F7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宋体" panose="02010600030101010101" pitchFamily="2" charset="-122"/>
              </a:rPr>
              <a:t>国产机器人</a:t>
            </a:r>
            <a:endParaRPr lang="zh-CN" altLang="en-US" sz="4000" dirty="0">
              <a:solidFill>
                <a:srgbClr val="5EF0F7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128" name="直接连接符 127">
            <a:extLst>
              <a:ext uri="{FF2B5EF4-FFF2-40B4-BE49-F238E27FC236}">
                <a16:creationId xmlns="" xmlns:a16="http://schemas.microsoft.com/office/drawing/2014/main" id="{BA1D76AF-74EB-46B4-8313-D09E6FBB47FE}"/>
              </a:ext>
            </a:extLst>
          </p:cNvPr>
          <p:cNvCxnSpPr>
            <a:cxnSpLocks/>
          </p:cNvCxnSpPr>
          <p:nvPr/>
        </p:nvCxnSpPr>
        <p:spPr>
          <a:xfrm>
            <a:off x="5529261" y="3299611"/>
            <a:ext cx="1133475" cy="0"/>
          </a:xfrm>
          <a:prstGeom prst="line">
            <a:avLst/>
          </a:prstGeom>
          <a:noFill/>
          <a:ln w="9525" cap="rnd" cmpd="sng" algn="ctr">
            <a:solidFill>
              <a:sysClr val="window" lastClr="FFFFFF"/>
            </a:solidFill>
            <a:prstDash val="sysDot"/>
            <a:round/>
            <a:headEnd type="diamond" w="sm" len="sm"/>
            <a:tailEnd type="diamond" w="sm" len="sm"/>
          </a:ln>
          <a:effectLst/>
        </p:spPr>
      </p:cxnSp>
      <p:sp>
        <p:nvSpPr>
          <p:cNvPr id="144" name="矩形 143">
            <a:extLst>
              <a:ext uri="{FF2B5EF4-FFF2-40B4-BE49-F238E27FC236}">
                <a16:creationId xmlns="" xmlns:a16="http://schemas.microsoft.com/office/drawing/2014/main" id="{A60A84E9-E2EC-42F6-85A0-B202A5F9FAAA}"/>
              </a:ext>
            </a:extLst>
          </p:cNvPr>
          <p:cNvSpPr/>
          <p:nvPr/>
        </p:nvSpPr>
        <p:spPr>
          <a:xfrm>
            <a:off x="1359049" y="1941800"/>
            <a:ext cx="18130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24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低价策略</a:t>
            </a:r>
          </a:p>
        </p:txBody>
      </p:sp>
      <p:sp>
        <p:nvSpPr>
          <p:cNvPr id="163" name="椭圆 162">
            <a:extLst>
              <a:ext uri="{FF2B5EF4-FFF2-40B4-BE49-F238E27FC236}">
                <a16:creationId xmlns="" xmlns:a16="http://schemas.microsoft.com/office/drawing/2014/main" id="{F1E4EBEE-AF33-4933-84DC-CE7F61F9BD5D}"/>
              </a:ext>
            </a:extLst>
          </p:cNvPr>
          <p:cNvSpPr/>
          <p:nvPr/>
        </p:nvSpPr>
        <p:spPr>
          <a:xfrm>
            <a:off x="3259391" y="2064680"/>
            <a:ext cx="233916" cy="233916"/>
          </a:xfrm>
          <a:prstGeom prst="ellipse">
            <a:avLst/>
          </a:prstGeom>
          <a:solidFill>
            <a:srgbClr val="5EF0F7">
              <a:alpha val="5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64" name="椭圆 163">
            <a:extLst>
              <a:ext uri="{FF2B5EF4-FFF2-40B4-BE49-F238E27FC236}">
                <a16:creationId xmlns="" xmlns:a16="http://schemas.microsoft.com/office/drawing/2014/main" id="{4EB733CE-C206-4FB7-9545-6777B9549320}"/>
              </a:ext>
            </a:extLst>
          </p:cNvPr>
          <p:cNvSpPr/>
          <p:nvPr/>
        </p:nvSpPr>
        <p:spPr>
          <a:xfrm>
            <a:off x="3296817" y="2102106"/>
            <a:ext cx="159064" cy="159064"/>
          </a:xfrm>
          <a:prstGeom prst="ellipse">
            <a:avLst/>
          </a:prstGeom>
          <a:solidFill>
            <a:srgbClr val="5EF0F7">
              <a:alpha val="5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65" name="矩形 164">
            <a:extLst>
              <a:ext uri="{FF2B5EF4-FFF2-40B4-BE49-F238E27FC236}">
                <a16:creationId xmlns="" xmlns:a16="http://schemas.microsoft.com/office/drawing/2014/main" id="{361586D3-312E-4872-A550-953900E447E0}"/>
              </a:ext>
            </a:extLst>
          </p:cNvPr>
          <p:cNvSpPr/>
          <p:nvPr/>
        </p:nvSpPr>
        <p:spPr>
          <a:xfrm>
            <a:off x="930729" y="4533568"/>
            <a:ext cx="2241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24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精度差不稳定</a:t>
            </a:r>
          </a:p>
        </p:txBody>
      </p:sp>
      <p:sp>
        <p:nvSpPr>
          <p:cNvPr id="166" name="椭圆 165">
            <a:extLst>
              <a:ext uri="{FF2B5EF4-FFF2-40B4-BE49-F238E27FC236}">
                <a16:creationId xmlns="" xmlns:a16="http://schemas.microsoft.com/office/drawing/2014/main" id="{920E78DC-3E46-4F37-9F1D-234C0B9195F9}"/>
              </a:ext>
            </a:extLst>
          </p:cNvPr>
          <p:cNvSpPr/>
          <p:nvPr/>
        </p:nvSpPr>
        <p:spPr>
          <a:xfrm>
            <a:off x="3259391" y="4656448"/>
            <a:ext cx="233916" cy="233916"/>
          </a:xfrm>
          <a:prstGeom prst="ellipse">
            <a:avLst/>
          </a:prstGeom>
          <a:solidFill>
            <a:srgbClr val="5EF0F7">
              <a:alpha val="5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67" name="椭圆 166">
            <a:extLst>
              <a:ext uri="{FF2B5EF4-FFF2-40B4-BE49-F238E27FC236}">
                <a16:creationId xmlns="" xmlns:a16="http://schemas.microsoft.com/office/drawing/2014/main" id="{3321C8E2-20CC-4B87-ABFF-B926396D418C}"/>
              </a:ext>
            </a:extLst>
          </p:cNvPr>
          <p:cNvSpPr/>
          <p:nvPr/>
        </p:nvSpPr>
        <p:spPr>
          <a:xfrm>
            <a:off x="3296817" y="4693874"/>
            <a:ext cx="159064" cy="159064"/>
          </a:xfrm>
          <a:prstGeom prst="ellipse">
            <a:avLst/>
          </a:prstGeom>
          <a:solidFill>
            <a:srgbClr val="5EF0F7">
              <a:alpha val="5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AC838EC4-69F4-4B0F-A3B1-203D3CC426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28969" y="2213586"/>
            <a:ext cx="934059" cy="934059"/>
          </a:xfrm>
          <a:prstGeom prst="rect">
            <a:avLst/>
          </a:prstGeom>
        </p:spPr>
      </p:pic>
      <p:sp>
        <p:nvSpPr>
          <p:cNvPr id="169" name="矩形 168">
            <a:extLst>
              <a:ext uri="{FF2B5EF4-FFF2-40B4-BE49-F238E27FC236}">
                <a16:creationId xmlns="" xmlns:a16="http://schemas.microsoft.com/office/drawing/2014/main" id="{68C616FC-5AB3-431A-B063-75B4F9584CBF}"/>
              </a:ext>
            </a:extLst>
          </p:cNvPr>
          <p:cNvSpPr/>
          <p:nvPr/>
        </p:nvSpPr>
        <p:spPr>
          <a:xfrm>
            <a:off x="8995362" y="1941800"/>
            <a:ext cx="18130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削减配置</a:t>
            </a:r>
          </a:p>
        </p:txBody>
      </p:sp>
      <p:sp>
        <p:nvSpPr>
          <p:cNvPr id="170" name="椭圆 169">
            <a:extLst>
              <a:ext uri="{FF2B5EF4-FFF2-40B4-BE49-F238E27FC236}">
                <a16:creationId xmlns="" xmlns:a16="http://schemas.microsoft.com/office/drawing/2014/main" id="{88A481C7-B14A-4297-8A93-290E19854ED8}"/>
              </a:ext>
            </a:extLst>
          </p:cNvPr>
          <p:cNvSpPr/>
          <p:nvPr/>
        </p:nvSpPr>
        <p:spPr>
          <a:xfrm>
            <a:off x="8691362" y="2064680"/>
            <a:ext cx="233916" cy="233916"/>
          </a:xfrm>
          <a:prstGeom prst="ellipse">
            <a:avLst/>
          </a:prstGeom>
          <a:solidFill>
            <a:srgbClr val="5EF0F7">
              <a:alpha val="5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1" name="椭圆 170">
            <a:extLst>
              <a:ext uri="{FF2B5EF4-FFF2-40B4-BE49-F238E27FC236}">
                <a16:creationId xmlns="" xmlns:a16="http://schemas.microsoft.com/office/drawing/2014/main" id="{03857D77-B933-47BF-9034-F1C439603081}"/>
              </a:ext>
            </a:extLst>
          </p:cNvPr>
          <p:cNvSpPr/>
          <p:nvPr/>
        </p:nvSpPr>
        <p:spPr>
          <a:xfrm>
            <a:off x="8728788" y="2102106"/>
            <a:ext cx="159064" cy="159064"/>
          </a:xfrm>
          <a:prstGeom prst="ellipse">
            <a:avLst/>
          </a:prstGeom>
          <a:solidFill>
            <a:srgbClr val="5EF0F7">
              <a:alpha val="5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0313409-278B-4BEF-B24D-2371CF4843F3}"/>
              </a:ext>
            </a:extLst>
          </p:cNvPr>
          <p:cNvGrpSpPr/>
          <p:nvPr/>
        </p:nvGrpSpPr>
        <p:grpSpPr>
          <a:xfrm>
            <a:off x="4473904" y="1810039"/>
            <a:ext cx="3244190" cy="3244190"/>
            <a:chOff x="3487855" y="869172"/>
            <a:chExt cx="5345902" cy="5345902"/>
          </a:xfrm>
        </p:grpSpPr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6AD9CAB6-2A9E-47FF-B703-CF3F2FA6D5B8}"/>
                </a:ext>
              </a:extLst>
            </p:cNvPr>
            <p:cNvSpPr/>
            <p:nvPr/>
          </p:nvSpPr>
          <p:spPr>
            <a:xfrm>
              <a:off x="3575532" y="956849"/>
              <a:ext cx="5170548" cy="5170548"/>
            </a:xfrm>
            <a:prstGeom prst="ellipse">
              <a:avLst/>
            </a:prstGeom>
            <a:noFill/>
            <a:ln w="6350">
              <a:solidFill>
                <a:srgbClr val="5EF0F7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="" xmlns:a16="http://schemas.microsoft.com/office/drawing/2014/main" id="{D940FABF-8C23-417C-BDC8-28B4FFA411D3}"/>
                </a:ext>
              </a:extLst>
            </p:cNvPr>
            <p:cNvSpPr/>
            <p:nvPr/>
          </p:nvSpPr>
          <p:spPr>
            <a:xfrm>
              <a:off x="3487855" y="869172"/>
              <a:ext cx="5345902" cy="5345902"/>
            </a:xfrm>
            <a:prstGeom prst="ellipse">
              <a:avLst/>
            </a:prstGeom>
            <a:noFill/>
            <a:ln cap="rnd">
              <a:solidFill>
                <a:srgbClr val="5EF0F7">
                  <a:alpha val="25000"/>
                </a:srgbClr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矩形 175">
            <a:extLst>
              <a:ext uri="{FF2B5EF4-FFF2-40B4-BE49-F238E27FC236}">
                <a16:creationId xmlns="" xmlns:a16="http://schemas.microsoft.com/office/drawing/2014/main" id="{652400FE-1D98-4918-B8C6-95F4849DB260}"/>
              </a:ext>
            </a:extLst>
          </p:cNvPr>
          <p:cNvSpPr/>
          <p:nvPr/>
        </p:nvSpPr>
        <p:spPr>
          <a:xfrm>
            <a:off x="8995362" y="4533568"/>
            <a:ext cx="2385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粗放式生产</a:t>
            </a:r>
          </a:p>
        </p:txBody>
      </p:sp>
      <p:sp>
        <p:nvSpPr>
          <p:cNvPr id="177" name="椭圆 176">
            <a:extLst>
              <a:ext uri="{FF2B5EF4-FFF2-40B4-BE49-F238E27FC236}">
                <a16:creationId xmlns="" xmlns:a16="http://schemas.microsoft.com/office/drawing/2014/main" id="{BE661E60-BC2F-40AA-B863-98522D4DABFC}"/>
              </a:ext>
            </a:extLst>
          </p:cNvPr>
          <p:cNvSpPr/>
          <p:nvPr/>
        </p:nvSpPr>
        <p:spPr>
          <a:xfrm>
            <a:off x="8691362" y="4656448"/>
            <a:ext cx="233916" cy="233916"/>
          </a:xfrm>
          <a:prstGeom prst="ellipse">
            <a:avLst/>
          </a:prstGeom>
          <a:solidFill>
            <a:srgbClr val="5EF0F7">
              <a:alpha val="5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8" name="椭圆 177">
            <a:extLst>
              <a:ext uri="{FF2B5EF4-FFF2-40B4-BE49-F238E27FC236}">
                <a16:creationId xmlns="" xmlns:a16="http://schemas.microsoft.com/office/drawing/2014/main" id="{AD94476F-0080-4172-8B49-E2D0ADD0A30E}"/>
              </a:ext>
            </a:extLst>
          </p:cNvPr>
          <p:cNvSpPr/>
          <p:nvPr/>
        </p:nvSpPr>
        <p:spPr>
          <a:xfrm>
            <a:off x="8728788" y="4693874"/>
            <a:ext cx="159064" cy="159064"/>
          </a:xfrm>
          <a:prstGeom prst="ellipse">
            <a:avLst/>
          </a:prstGeom>
          <a:solidFill>
            <a:srgbClr val="5EF0F7">
              <a:alpha val="5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80" name="梯形 29">
            <a:extLst>
              <a:ext uri="{FF2B5EF4-FFF2-40B4-BE49-F238E27FC236}">
                <a16:creationId xmlns="" xmlns:a16="http://schemas.microsoft.com/office/drawing/2014/main" id="{F4AE9238-0838-4CE3-98FE-73F536990DED}"/>
              </a:ext>
            </a:extLst>
          </p:cNvPr>
          <p:cNvSpPr/>
          <p:nvPr/>
        </p:nvSpPr>
        <p:spPr>
          <a:xfrm>
            <a:off x="408215" y="6073425"/>
            <a:ext cx="11375572" cy="452101"/>
          </a:xfrm>
          <a:custGeom>
            <a:avLst/>
            <a:gdLst>
              <a:gd name="connsiteX0" fmla="*/ 0 w 5133386"/>
              <a:gd name="connsiteY0" fmla="*/ 485946 h 485946"/>
              <a:gd name="connsiteX1" fmla="*/ 399671 w 5133386"/>
              <a:gd name="connsiteY1" fmla="*/ 0 h 485946"/>
              <a:gd name="connsiteX2" fmla="*/ 4733715 w 5133386"/>
              <a:gd name="connsiteY2" fmla="*/ 0 h 485946"/>
              <a:gd name="connsiteX3" fmla="*/ 5133386 w 5133386"/>
              <a:gd name="connsiteY3" fmla="*/ 485946 h 485946"/>
              <a:gd name="connsiteX4" fmla="*/ 0 w 5133386"/>
              <a:gd name="connsiteY4" fmla="*/ 485946 h 485946"/>
              <a:gd name="connsiteX0" fmla="*/ 1336523 w 6469909"/>
              <a:gd name="connsiteY0" fmla="*/ 5978476 h 5978476"/>
              <a:gd name="connsiteX1" fmla="*/ 0 w 6469909"/>
              <a:gd name="connsiteY1" fmla="*/ 0 h 5978476"/>
              <a:gd name="connsiteX2" fmla="*/ 1736194 w 6469909"/>
              <a:gd name="connsiteY2" fmla="*/ 5492530 h 5978476"/>
              <a:gd name="connsiteX3" fmla="*/ 6070238 w 6469909"/>
              <a:gd name="connsiteY3" fmla="*/ 5492530 h 5978476"/>
              <a:gd name="connsiteX4" fmla="*/ 6469909 w 6469909"/>
              <a:gd name="connsiteY4" fmla="*/ 5978476 h 5978476"/>
              <a:gd name="connsiteX5" fmla="*/ 1336523 w 6469909"/>
              <a:gd name="connsiteY5" fmla="*/ 5978476 h 5978476"/>
              <a:gd name="connsiteX0" fmla="*/ 0 w 5133386"/>
              <a:gd name="connsiteY0" fmla="*/ 485946 h 485946"/>
              <a:gd name="connsiteX1" fmla="*/ 399671 w 5133386"/>
              <a:gd name="connsiteY1" fmla="*/ 0 h 485946"/>
              <a:gd name="connsiteX2" fmla="*/ 4733715 w 5133386"/>
              <a:gd name="connsiteY2" fmla="*/ 0 h 485946"/>
              <a:gd name="connsiteX3" fmla="*/ 5133386 w 5133386"/>
              <a:gd name="connsiteY3" fmla="*/ 485946 h 485946"/>
              <a:gd name="connsiteX4" fmla="*/ 0 w 5133386"/>
              <a:gd name="connsiteY4" fmla="*/ 485946 h 485946"/>
              <a:gd name="connsiteX0" fmla="*/ 0 w 5133386"/>
              <a:gd name="connsiteY0" fmla="*/ 496832 h 496832"/>
              <a:gd name="connsiteX1" fmla="*/ 183480 w 5133386"/>
              <a:gd name="connsiteY1" fmla="*/ 0 h 496832"/>
              <a:gd name="connsiteX2" fmla="*/ 4733715 w 5133386"/>
              <a:gd name="connsiteY2" fmla="*/ 10886 h 496832"/>
              <a:gd name="connsiteX3" fmla="*/ 5133386 w 5133386"/>
              <a:gd name="connsiteY3" fmla="*/ 496832 h 496832"/>
              <a:gd name="connsiteX4" fmla="*/ 0 w 5133386"/>
              <a:gd name="connsiteY4" fmla="*/ 496832 h 496832"/>
              <a:gd name="connsiteX0" fmla="*/ 0 w 5133386"/>
              <a:gd name="connsiteY0" fmla="*/ 496832 h 496832"/>
              <a:gd name="connsiteX1" fmla="*/ 183480 w 5133386"/>
              <a:gd name="connsiteY1" fmla="*/ 0 h 496832"/>
              <a:gd name="connsiteX2" fmla="*/ 4959515 w 5133386"/>
              <a:gd name="connsiteY2" fmla="*/ 0 h 496832"/>
              <a:gd name="connsiteX3" fmla="*/ 5133386 w 5133386"/>
              <a:gd name="connsiteY3" fmla="*/ 496832 h 496832"/>
              <a:gd name="connsiteX4" fmla="*/ 0 w 5133386"/>
              <a:gd name="connsiteY4" fmla="*/ 496832 h 49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3386" h="496832">
                <a:moveTo>
                  <a:pt x="0" y="496832"/>
                </a:moveTo>
                <a:lnTo>
                  <a:pt x="183480" y="0"/>
                </a:lnTo>
                <a:lnTo>
                  <a:pt x="4959515" y="0"/>
                </a:lnTo>
                <a:lnTo>
                  <a:pt x="5133386" y="496832"/>
                </a:lnTo>
                <a:lnTo>
                  <a:pt x="0" y="496832"/>
                </a:lnTo>
                <a:close/>
              </a:path>
            </a:pathLst>
          </a:custGeom>
          <a:gradFill flip="none" rotWithShape="0">
            <a:gsLst>
              <a:gs pos="100000">
                <a:srgbClr val="0BD0D9">
                  <a:alpha val="25000"/>
                </a:srgbClr>
              </a:gs>
              <a:gs pos="0">
                <a:srgbClr val="0BD0D9">
                  <a:alpha val="0"/>
                </a:srgbClr>
              </a:gs>
            </a:gsLst>
            <a:lin ang="5400000" scaled="1"/>
            <a:tileRect/>
          </a:gradFill>
          <a:ln w="6350" cap="flat" cmpd="sng" algn="ctr">
            <a:gradFill>
              <a:gsLst>
                <a:gs pos="100000">
                  <a:srgbClr val="0BD0D9">
                    <a:alpha val="46000"/>
                  </a:srgbClr>
                </a:gs>
                <a:gs pos="3000">
                  <a:srgbClr val="0BD0D9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="" xmlns:a16="http://schemas.microsoft.com/office/drawing/2014/main" id="{5F249554-7A68-4AB7-9091-EDAB46A38D21}"/>
              </a:ext>
            </a:extLst>
          </p:cNvPr>
          <p:cNvSpPr txBox="1"/>
          <p:nvPr/>
        </p:nvSpPr>
        <p:spPr>
          <a:xfrm>
            <a:off x="213477" y="6089206"/>
            <a:ext cx="11765047" cy="4027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宋体" panose="02010600030101010101" pitchFamily="2" charset="-122"/>
              </a:rPr>
              <a:t>“</a:t>
            </a:r>
            <a:r>
              <a:rPr lang="zh-CN" altLang="en-US" sz="15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宋体" panose="02010600030101010101" pitchFamily="2" charset="-122"/>
              </a:rPr>
              <a:t>白菜价</a:t>
            </a:r>
            <a:r>
              <a:rPr lang="en-US" altLang="zh-CN" sz="15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宋体" panose="02010600030101010101" pitchFamily="2" charset="-122"/>
              </a:rPr>
              <a:t>”</a:t>
            </a:r>
            <a:r>
              <a:rPr lang="zh-CN" altLang="en-US" sz="15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宋体" panose="02010600030101010101" pitchFamily="2" charset="-122"/>
              </a:rPr>
              <a:t>成为国产机器人的噱头和卖点 </a:t>
            </a:r>
            <a:r>
              <a:rPr lang="en-US" altLang="zh-CN" sz="15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宋体" panose="02010600030101010101" pitchFamily="2" charset="-122"/>
              </a:rPr>
              <a:t>/ </a:t>
            </a:r>
            <a:r>
              <a:rPr lang="zh-CN" altLang="en-US" sz="15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宋体" panose="02010600030101010101" pitchFamily="2" charset="-122"/>
                <a:sym typeface="+mn-ea"/>
              </a:rPr>
              <a:t>国产机器人在低端市场上自相残杀 </a:t>
            </a:r>
            <a:r>
              <a:rPr lang="en-US" altLang="zh-CN" sz="15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15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宋体" panose="02010600030101010101" pitchFamily="2" charset="-122"/>
                <a:sym typeface="+mn-ea"/>
              </a:rPr>
              <a:t> 高端机器人应用领域，都由国外品牌牢牢把控着</a:t>
            </a:r>
            <a:endParaRPr lang="zh-CN" altLang="en-US" sz="15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宋体" panose="02010600030101010101" pitchFamily="2" charset="-122"/>
            </a:endParaRPr>
          </a:p>
        </p:txBody>
      </p:sp>
      <p:grpSp>
        <p:nvGrpSpPr>
          <p:cNvPr id="181" name="组合 180">
            <a:extLst>
              <a:ext uri="{FF2B5EF4-FFF2-40B4-BE49-F238E27FC236}">
                <a16:creationId xmlns="" xmlns:a16="http://schemas.microsoft.com/office/drawing/2014/main" id="{EEFF707F-EE5F-4333-9FE6-71D7DB4C153B}"/>
              </a:ext>
            </a:extLst>
          </p:cNvPr>
          <p:cNvGrpSpPr/>
          <p:nvPr/>
        </p:nvGrpSpPr>
        <p:grpSpPr>
          <a:xfrm>
            <a:off x="3677148" y="1057153"/>
            <a:ext cx="4837704" cy="4842295"/>
            <a:chOff x="661026" y="1273372"/>
            <a:chExt cx="4557745" cy="4562070"/>
          </a:xfrm>
        </p:grpSpPr>
        <p:sp>
          <p:nvSpPr>
            <p:cNvPr id="182" name="弧形 181">
              <a:extLst>
                <a:ext uri="{FF2B5EF4-FFF2-40B4-BE49-F238E27FC236}">
                  <a16:creationId xmlns="" xmlns:a16="http://schemas.microsoft.com/office/drawing/2014/main" id="{4C6BE716-9807-4D05-9150-AE990A25CFE2}"/>
                </a:ext>
              </a:extLst>
            </p:cNvPr>
            <p:cNvSpPr/>
            <p:nvPr/>
          </p:nvSpPr>
          <p:spPr>
            <a:xfrm>
              <a:off x="661485" y="1278158"/>
              <a:ext cx="4557286" cy="4557284"/>
            </a:xfrm>
            <a:prstGeom prst="arc">
              <a:avLst>
                <a:gd name="adj1" fmla="val 19123785"/>
                <a:gd name="adj2" fmla="val 2568308"/>
              </a:avLst>
            </a:prstGeom>
            <a:ln>
              <a:gradFill>
                <a:gsLst>
                  <a:gs pos="0">
                    <a:srgbClr val="5EF0F7">
                      <a:alpha val="0"/>
                    </a:srgbClr>
                  </a:gs>
                  <a:gs pos="100000">
                    <a:srgbClr val="5EF0F7">
                      <a:alpha val="32000"/>
                    </a:srgbClr>
                  </a:gs>
                </a:gsLst>
                <a:lin ang="5400000" scaled="1"/>
              </a:gradFill>
              <a:headEnd w="sm" len="sm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弧形 182">
              <a:extLst>
                <a:ext uri="{FF2B5EF4-FFF2-40B4-BE49-F238E27FC236}">
                  <a16:creationId xmlns="" xmlns:a16="http://schemas.microsoft.com/office/drawing/2014/main" id="{DFBA9DC6-B8DB-4EBE-92DE-206ED31EACF5}"/>
                </a:ext>
              </a:extLst>
            </p:cNvPr>
            <p:cNvSpPr/>
            <p:nvPr/>
          </p:nvSpPr>
          <p:spPr>
            <a:xfrm>
              <a:off x="661026" y="1273372"/>
              <a:ext cx="4557286" cy="4557284"/>
            </a:xfrm>
            <a:prstGeom prst="arc">
              <a:avLst>
                <a:gd name="adj1" fmla="val 8039835"/>
                <a:gd name="adj2" fmla="val 12950547"/>
              </a:avLst>
            </a:prstGeom>
            <a:ln>
              <a:gradFill flip="none" rotWithShape="1">
                <a:gsLst>
                  <a:gs pos="0">
                    <a:srgbClr val="5EF0F7">
                      <a:alpha val="0"/>
                    </a:srgbClr>
                  </a:gs>
                  <a:gs pos="100000">
                    <a:srgbClr val="5EF0F7">
                      <a:alpha val="32000"/>
                    </a:srgbClr>
                  </a:gs>
                </a:gsLst>
                <a:lin ang="16200000" scaled="1"/>
                <a:tileRect/>
              </a:gradFill>
              <a:headEnd w="sm" len="sm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="" xmlns:a16="http://schemas.microsoft.com/office/drawing/2014/main" id="{67AA8B3F-0AC7-4CDD-9B80-310092F318E2}"/>
              </a:ext>
            </a:extLst>
          </p:cNvPr>
          <p:cNvGrpSpPr/>
          <p:nvPr/>
        </p:nvGrpSpPr>
        <p:grpSpPr>
          <a:xfrm>
            <a:off x="10647644" y="401643"/>
            <a:ext cx="1136141" cy="291196"/>
            <a:chOff x="10595565" y="515682"/>
            <a:chExt cx="1136141" cy="291196"/>
          </a:xfrm>
        </p:grpSpPr>
        <p:pic>
          <p:nvPicPr>
            <p:cNvPr id="188" name="图片 187">
              <a:extLst>
                <a:ext uri="{FF2B5EF4-FFF2-40B4-BE49-F238E27FC236}">
                  <a16:creationId xmlns="" xmlns:a16="http://schemas.microsoft.com/office/drawing/2014/main" id="{21636685-DDC3-4275-8E00-E8C10FE4A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95565" y="515682"/>
              <a:ext cx="291196" cy="291196"/>
            </a:xfrm>
            <a:prstGeom prst="rect">
              <a:avLst/>
            </a:prstGeom>
          </p:spPr>
        </p:pic>
        <p:pic>
          <p:nvPicPr>
            <p:cNvPr id="189" name="图片 188">
              <a:extLst>
                <a:ext uri="{FF2B5EF4-FFF2-40B4-BE49-F238E27FC236}">
                  <a16:creationId xmlns="" xmlns:a16="http://schemas.microsoft.com/office/drawing/2014/main" id="{68AD3546-AF96-4700-BCBE-03FE73DE1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69897" y="567138"/>
              <a:ext cx="761809" cy="2154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1856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形状, 箭头&#10;&#10;描述已自动生成">
            <a:extLst>
              <a:ext uri="{FF2B5EF4-FFF2-40B4-BE49-F238E27FC236}">
                <a16:creationId xmlns="" xmlns:a16="http://schemas.microsoft.com/office/drawing/2014/main" id="{5143F901-13E7-4A9E-8D41-46D025BA63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68863">
            <a:off x="7534645" y="2528944"/>
            <a:ext cx="6096012" cy="6096012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CD437B6D-DBE3-4237-9B34-24D996402E75}"/>
              </a:ext>
            </a:extLst>
          </p:cNvPr>
          <p:cNvSpPr/>
          <p:nvPr/>
        </p:nvSpPr>
        <p:spPr>
          <a:xfrm>
            <a:off x="573910" y="-639341"/>
            <a:ext cx="683159" cy="34179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4">
            <a:extLst>
              <a:ext uri="{FF2B5EF4-FFF2-40B4-BE49-F238E27FC236}">
                <a16:creationId xmlns="" xmlns:a16="http://schemas.microsoft.com/office/drawing/2014/main" id="{020C1FB4-D9F9-479D-A94F-156679E6A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90" y="254854"/>
            <a:ext cx="49516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err="1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CaliCube</a:t>
            </a:r>
            <a:r>
              <a: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机器人标定系统</a:t>
            </a:r>
            <a:endParaRPr lang="zh-CN" altLang="en-US" sz="1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070B5DA2-9CDD-42E1-A8B0-7E58FD7746A6}"/>
              </a:ext>
            </a:extLst>
          </p:cNvPr>
          <p:cNvSpPr/>
          <p:nvPr/>
        </p:nvSpPr>
        <p:spPr>
          <a:xfrm>
            <a:off x="313393" y="315685"/>
            <a:ext cx="129294" cy="450062"/>
          </a:xfrm>
          <a:prstGeom prst="rect">
            <a:avLst/>
          </a:prstGeom>
          <a:solidFill>
            <a:srgbClr val="5EF0F7"/>
          </a:solidFill>
          <a:ln w="12700" cap="flat" cmpd="sng" algn="ctr">
            <a:noFill/>
            <a:prstDash val="solid"/>
            <a:miter lim="800000"/>
          </a:ln>
          <a:effectLst>
            <a:outerShdw blurRad="203200" algn="ctr" rotWithShape="0">
              <a:sysClr val="windowText" lastClr="000000">
                <a:lumMod val="90000"/>
                <a:lumOff val="10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D43EBFF2-B0BF-4AB6-BEDB-3B826D4A1984}"/>
              </a:ext>
            </a:extLst>
          </p:cNvPr>
          <p:cNvGrpSpPr/>
          <p:nvPr/>
        </p:nvGrpSpPr>
        <p:grpSpPr>
          <a:xfrm>
            <a:off x="10647644" y="401643"/>
            <a:ext cx="1136141" cy="291196"/>
            <a:chOff x="10595565" y="515682"/>
            <a:chExt cx="1136141" cy="291196"/>
          </a:xfrm>
        </p:grpSpPr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A06CF043-4753-4EA7-8B4E-214F5446B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95565" y="515682"/>
              <a:ext cx="291196" cy="291196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5C82DB1E-7177-4F29-89A0-032FD31B72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69897" y="567138"/>
              <a:ext cx="761809" cy="215461"/>
            </a:xfrm>
            <a:prstGeom prst="rect">
              <a:avLst/>
            </a:prstGeom>
          </p:spPr>
        </p:pic>
      </p:grp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BA9C8C99-9FAD-46AE-85A7-15D245E43604}"/>
              </a:ext>
            </a:extLst>
          </p:cNvPr>
          <p:cNvSpPr/>
          <p:nvPr/>
        </p:nvSpPr>
        <p:spPr>
          <a:xfrm>
            <a:off x="718457" y="2123309"/>
            <a:ext cx="9644743" cy="3802743"/>
          </a:xfrm>
          <a:prstGeom prst="roundRect">
            <a:avLst>
              <a:gd name="adj" fmla="val 1335"/>
            </a:avLst>
          </a:prstGeom>
          <a:solidFill>
            <a:srgbClr val="255DEA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B6C9DA58-E7DC-44E4-AE71-DEB7452527F4}"/>
              </a:ext>
            </a:extLst>
          </p:cNvPr>
          <p:cNvSpPr txBox="1"/>
          <p:nvPr/>
        </p:nvSpPr>
        <p:spPr>
          <a:xfrm>
            <a:off x="639717" y="1368003"/>
            <a:ext cx="6675164" cy="5675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200000"/>
              </a:lnSpc>
            </a:pPr>
            <a:r>
              <a:rPr lang="en-US" dirty="0" err="1">
                <a:solidFill>
                  <a:srgbClr val="5EF0F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CaliCube</a:t>
            </a:r>
            <a:r>
              <a:rPr lang="zh-CN" altLang="en-US" dirty="0">
                <a:solidFill>
                  <a:srgbClr val="5EF0F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是一款机器人快速标定设备，具有以下特点：</a:t>
            </a:r>
          </a:p>
        </p:txBody>
      </p:sp>
      <p:pic>
        <p:nvPicPr>
          <p:cNvPr id="8" name="图片 7" descr="图片包含 桌子, 室内, 杯子, 小&#10;&#10;描述已自动生成">
            <a:extLst>
              <a:ext uri="{FF2B5EF4-FFF2-40B4-BE49-F238E27FC236}">
                <a16:creationId xmlns="" xmlns:a16="http://schemas.microsoft.com/office/drawing/2014/main" id="{127898C2-2DF2-450B-9326-E0BB87562C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913" y="609708"/>
            <a:ext cx="5030855" cy="5283091"/>
          </a:xfrm>
          <a:prstGeom prst="rect">
            <a:avLst/>
          </a:prstGeom>
          <a:effectLst>
            <a:outerShdw blurRad="381000" dist="292100" dir="8100000" algn="tr" rotWithShape="0">
              <a:prstClr val="black">
                <a:alpha val="25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73EC5CF-9D1F-4526-B906-539C3179BA45}"/>
              </a:ext>
            </a:extLst>
          </p:cNvPr>
          <p:cNvSpPr txBox="1"/>
          <p:nvPr/>
        </p:nvSpPr>
        <p:spPr>
          <a:xfrm>
            <a:off x="1146470" y="2431966"/>
            <a:ext cx="1525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测量范围大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312941A-B83E-459E-8C67-4DB29A215375}"/>
              </a:ext>
            </a:extLst>
          </p:cNvPr>
          <p:cNvSpPr txBox="1"/>
          <p:nvPr/>
        </p:nvSpPr>
        <p:spPr>
          <a:xfrm>
            <a:off x="2976563" y="2431966"/>
            <a:ext cx="24018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3m×6m×3m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的测量空间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2DE29AC5-C54A-4384-A1D5-534117B729EB}"/>
              </a:ext>
            </a:extLst>
          </p:cNvPr>
          <p:cNvSpPr txBox="1"/>
          <p:nvPr/>
        </p:nvSpPr>
        <p:spPr>
          <a:xfrm>
            <a:off x="1146470" y="2905246"/>
            <a:ext cx="1525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精度高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D11C1F90-B962-413C-ACAB-CD0DF3897AEB}"/>
              </a:ext>
            </a:extLst>
          </p:cNvPr>
          <p:cNvSpPr txBox="1"/>
          <p:nvPr/>
        </p:nvSpPr>
        <p:spPr>
          <a:xfrm>
            <a:off x="2976563" y="2905246"/>
            <a:ext cx="3580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0.001mm的分辨率，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0.1mm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的精度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EF7888EA-3C6C-4DA6-B1E7-E9DDCB91F1D8}"/>
              </a:ext>
            </a:extLst>
          </p:cNvPr>
          <p:cNvSpPr txBox="1"/>
          <p:nvPr/>
        </p:nvSpPr>
        <p:spPr>
          <a:xfrm>
            <a:off x="1146470" y="3378526"/>
            <a:ext cx="1525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便于携带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7EBEF63D-9DC1-496C-A001-3931C89ECB5E}"/>
              </a:ext>
            </a:extLst>
          </p:cNvPr>
          <p:cNvSpPr txBox="1"/>
          <p:nvPr/>
        </p:nvSpPr>
        <p:spPr>
          <a:xfrm>
            <a:off x="2976563" y="3378526"/>
            <a:ext cx="3580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150mm×100mm×80mm的体积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E7C77185-9DF7-498A-AEA3-B592C412B28A}"/>
              </a:ext>
            </a:extLst>
          </p:cNvPr>
          <p:cNvSpPr txBox="1"/>
          <p:nvPr/>
        </p:nvSpPr>
        <p:spPr>
          <a:xfrm>
            <a:off x="1146470" y="3851806"/>
            <a:ext cx="1525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功能强大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CEF466B9-5CDB-40AA-8B1E-08B1FA5403E0}"/>
              </a:ext>
            </a:extLst>
          </p:cNvPr>
          <p:cNvSpPr txBox="1"/>
          <p:nvPr/>
        </p:nvSpPr>
        <p:spPr>
          <a:xfrm>
            <a:off x="2976563" y="3851806"/>
            <a:ext cx="3580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支持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7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种机器人模型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230446B1-75AA-4074-8D36-8E3251D4F9DF}"/>
              </a:ext>
            </a:extLst>
          </p:cNvPr>
          <p:cNvSpPr txBox="1"/>
          <p:nvPr/>
        </p:nvSpPr>
        <p:spPr>
          <a:xfrm>
            <a:off x="1146470" y="4325086"/>
            <a:ext cx="1525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多重补偿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518A0AF4-C212-483D-B4C9-CD2B61501392}"/>
              </a:ext>
            </a:extLst>
          </p:cNvPr>
          <p:cNvSpPr txBox="1"/>
          <p:nvPr/>
        </p:nvSpPr>
        <p:spPr>
          <a:xfrm>
            <a:off x="2976563" y="4325086"/>
            <a:ext cx="3580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TCP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、零点位置、臂长、减速比、耦合比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E32620CE-ACBB-485D-9E37-B65E90E63E13}"/>
              </a:ext>
            </a:extLst>
          </p:cNvPr>
          <p:cNvSpPr txBox="1"/>
          <p:nvPr/>
        </p:nvSpPr>
        <p:spPr>
          <a:xfrm>
            <a:off x="1146470" y="4798366"/>
            <a:ext cx="1525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操作简单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635C12A8-207F-4A48-8EF8-617AB371C922}"/>
              </a:ext>
            </a:extLst>
          </p:cNvPr>
          <p:cNvSpPr txBox="1"/>
          <p:nvPr/>
        </p:nvSpPr>
        <p:spPr>
          <a:xfrm>
            <a:off x="2976563" y="4798366"/>
            <a:ext cx="3580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自动化标定仅需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30min</a:t>
            </a:r>
            <a:endParaRPr lang="zh-CN" altLang="en-US" sz="1400" dirty="0">
              <a:solidFill>
                <a:schemeClr val="bg1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B675F792-2062-4D22-921A-96BEFFFB5C9A}"/>
              </a:ext>
            </a:extLst>
          </p:cNvPr>
          <p:cNvSpPr txBox="1"/>
          <p:nvPr/>
        </p:nvSpPr>
        <p:spPr>
          <a:xfrm>
            <a:off x="1146470" y="5271648"/>
            <a:ext cx="1525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云端算法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E81FA8B7-B6C3-47C2-A6DE-D18C9B475BB9}"/>
              </a:ext>
            </a:extLst>
          </p:cNvPr>
          <p:cNvSpPr txBox="1"/>
          <p:nvPr/>
        </p:nvSpPr>
        <p:spPr>
          <a:xfrm>
            <a:off x="2976563" y="5271648"/>
            <a:ext cx="3580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宋体" panose="02010600030101010101" pitchFamily="2" charset="-122"/>
              </a:rPr>
              <a:t>在云端部署标定算法，提高精度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7A7E4B6C-56FC-43AB-A21D-C26E42BB53A3}"/>
              </a:ext>
            </a:extLst>
          </p:cNvPr>
          <p:cNvCxnSpPr>
            <a:cxnSpLocks/>
          </p:cNvCxnSpPr>
          <p:nvPr/>
        </p:nvCxnSpPr>
        <p:spPr>
          <a:xfrm>
            <a:off x="2759598" y="2498866"/>
            <a:ext cx="0" cy="3031672"/>
          </a:xfrm>
          <a:prstGeom prst="line">
            <a:avLst/>
          </a:prstGeom>
          <a:ln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0676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=""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=""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1427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052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529</Words>
  <Application>Microsoft Office PowerPoint</Application>
  <PresentationFormat>宽屏</PresentationFormat>
  <Paragraphs>62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思源黑体 CN Normal</vt:lpstr>
      <vt:lpstr>等线 Light</vt:lpstr>
      <vt:lpstr>思源黑体 CN Heavy</vt:lpstr>
      <vt:lpstr>优设标题黑</vt:lpstr>
      <vt:lpstr>等线</vt:lpstr>
      <vt:lpstr>微软雅黑 Light</vt:lpstr>
      <vt:lpstr>微软雅黑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</dc:title>
  <dc:creator>陈 西;公众号：陈西设计之家。微信搜索即可。更多免费PPT模版教程等都可以在公众号内获取</dc:creator>
  <cp:keywords>公众号：陈西设计之家。微信搜索即可。更多免费PPT模版教程等都可以在公众号内获取</cp:keywords>
  <dc:description>www.51pptmoban.com</dc:description>
  <cp:lastModifiedBy>阳光男孩</cp:lastModifiedBy>
  <cp:revision>81</cp:revision>
  <dcterms:created xsi:type="dcterms:W3CDTF">2021-04-23T03:05:36Z</dcterms:created>
  <dcterms:modified xsi:type="dcterms:W3CDTF">2021-11-25T01:10:15Z</dcterms:modified>
  <cp:category>公众号：陈西设计之家。微信搜索即可。更多免费PPT模版教程等都可以在公众号内获取</cp:category>
</cp:coreProperties>
</file>